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23812500" cy="31432500"/>
  <p:notesSz cx="6858000" cy="9144000"/>
  <p:embeddedFontLst>
    <p:embeddedFont>
      <p:font typeface="Dreaming Outloud Sans Alt" panose="020B0604020202020204" charset="0"/>
      <p:regular r:id="rId5"/>
    </p:embeddedFont>
    <p:embeddedFont>
      <p:font typeface="Dreaming Outloud Sans Alt Italics" panose="020B0604020202020204" charset="0"/>
      <p:regular r:id="rId6"/>
    </p:embeddedFont>
    <p:embeddedFont>
      <p:font typeface="Noto Serif Ethiopic Condensed" panose="020B0604020202020204" charset="0"/>
      <p:regular r:id="rId7"/>
    </p:embeddedFont>
    <p:embeddedFont>
      <p:font typeface="Noto Serif Ethiopic Condensed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189476-C762-44B2-ADA2-9A57A862D241}" v="4" dt="2025-11-24T14:24:57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ee Afolayan" userId="l6y+IfJdfpuVlDqUixShpLnBLDMeK4gNwRFUIAqbhcs=" providerId="None" clId="Web-{B9189476-C762-44B2-ADA2-9A57A862D241}"/>
    <pc:docChg chg="modSld">
      <pc:chgData name="Natalee Afolayan" userId="l6y+IfJdfpuVlDqUixShpLnBLDMeK4gNwRFUIAqbhcs=" providerId="None" clId="Web-{B9189476-C762-44B2-ADA2-9A57A862D241}" dt="2025-11-24T14:24:57.837" v="2" actId="14100"/>
      <pc:docMkLst>
        <pc:docMk/>
      </pc:docMkLst>
      <pc:sldChg chg="modSp">
        <pc:chgData name="Natalee Afolayan" userId="l6y+IfJdfpuVlDqUixShpLnBLDMeK4gNwRFUIAqbhcs=" providerId="None" clId="Web-{B9189476-C762-44B2-ADA2-9A57A862D241}" dt="2025-11-24T14:24:57.837" v="2" actId="14100"/>
        <pc:sldMkLst>
          <pc:docMk/>
          <pc:sldMk cId="0" sldId="256"/>
        </pc:sldMkLst>
        <pc:spChg chg="mod">
          <ac:chgData name="Natalee Afolayan" userId="l6y+IfJdfpuVlDqUixShpLnBLDMeK4gNwRFUIAqbhcs=" providerId="None" clId="Web-{B9189476-C762-44B2-ADA2-9A57A862D241}" dt="2025-11-24T14:24:57.837" v="2" actId="14100"/>
          <ac:spMkLst>
            <pc:docMk/>
            <pc:sldMk cId="0" sldId="256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336606" flipH="1">
            <a:off x="6267050" y="25325580"/>
            <a:ext cx="1887563" cy="1926085"/>
          </a:xfrm>
          <a:custGeom>
            <a:avLst/>
            <a:gdLst/>
            <a:ahLst/>
            <a:cxnLst/>
            <a:rect l="l" t="t" r="r" b="b"/>
            <a:pathLst>
              <a:path w="1887563" h="1926085">
                <a:moveTo>
                  <a:pt x="1887563" y="0"/>
                </a:moveTo>
                <a:lnTo>
                  <a:pt x="0" y="0"/>
                </a:lnTo>
                <a:lnTo>
                  <a:pt x="0" y="1926085"/>
                </a:lnTo>
                <a:lnTo>
                  <a:pt x="1887563" y="1926085"/>
                </a:lnTo>
                <a:lnTo>
                  <a:pt x="188756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1133873" y="1114425"/>
            <a:ext cx="21544754" cy="2867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800"/>
              </a:lnSpc>
              <a:spcBef>
                <a:spcPct val="0"/>
              </a:spcBef>
            </a:pPr>
            <a:r>
              <a:rPr lang="en-US" sz="12000" i="1">
                <a:solidFill>
                  <a:srgbClr val="003C71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ECOLOGICAL RELATIONSHIPS MINI RESEARCH PROJECT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66937" y="4312367"/>
            <a:ext cx="22678627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i="1">
                <a:solidFill>
                  <a:srgbClr val="000000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CHOOSE ONE OF THE FOLLOWING ECOSYSTEMS BELOW. CIRCLE YOUR CHOICE.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145759" y="6605435"/>
            <a:ext cx="2469609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ARTIC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230550" y="6605435"/>
            <a:ext cx="1827609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OCEAN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851539" y="6605435"/>
            <a:ext cx="2010470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DESERT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5489042" y="6605435"/>
            <a:ext cx="200977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FOREST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7669627" y="6474467"/>
            <a:ext cx="5013429" cy="8976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 dirty="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GRASSLAND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66937" y="11274015"/>
            <a:ext cx="22678627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i="1">
                <a:solidFill>
                  <a:srgbClr val="000000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GIVE EXAMPLES OF HOW ORGANISMS FROM THIS ECOSYSTEM WILL INTERACT.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851539" y="13255215"/>
            <a:ext cx="5672336" cy="9572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MUTUALISM:</a:t>
            </a:r>
          </a:p>
          <a:p>
            <a:pPr algn="ctr">
              <a:lnSpc>
                <a:spcPts val="8400"/>
              </a:lnSpc>
            </a:pPr>
            <a:endParaRPr lang="en-US" sz="6000">
              <a:solidFill>
                <a:srgbClr val="003C71"/>
              </a:solidFill>
              <a:latin typeface="Dreaming Outloud Sans Alt"/>
              <a:ea typeface="Dreaming Outloud Sans Alt"/>
              <a:cs typeface="Dreaming Outloud Sans Alt"/>
              <a:sym typeface="Dreaming Outloud Sans Alt"/>
            </a:endParaRP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PREDATION:</a:t>
            </a:r>
          </a:p>
          <a:p>
            <a:pPr algn="ctr">
              <a:lnSpc>
                <a:spcPts val="8400"/>
              </a:lnSpc>
            </a:pPr>
            <a:endParaRPr lang="en-US" sz="6000">
              <a:solidFill>
                <a:srgbClr val="003C71"/>
              </a:solidFill>
              <a:latin typeface="Dreaming Outloud Sans Alt"/>
              <a:ea typeface="Dreaming Outloud Sans Alt"/>
              <a:cs typeface="Dreaming Outloud Sans Alt"/>
              <a:sym typeface="Dreaming Outloud Sans Alt"/>
            </a:endParaRP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PARASITISM:</a:t>
            </a:r>
          </a:p>
          <a:p>
            <a:pPr algn="ctr">
              <a:lnSpc>
                <a:spcPts val="8400"/>
              </a:lnSpc>
            </a:pPr>
            <a:endParaRPr lang="en-US" sz="6000">
              <a:solidFill>
                <a:srgbClr val="003C71"/>
              </a:solidFill>
              <a:latin typeface="Dreaming Outloud Sans Alt"/>
              <a:ea typeface="Dreaming Outloud Sans Alt"/>
              <a:cs typeface="Dreaming Outloud Sans Alt"/>
              <a:sym typeface="Dreaming Outloud Sans Alt"/>
            </a:endParaRP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COMPETITION:</a:t>
            </a:r>
          </a:p>
          <a:p>
            <a:pPr algn="ctr">
              <a:lnSpc>
                <a:spcPts val="8400"/>
              </a:lnSpc>
            </a:pPr>
            <a:endParaRPr lang="en-US" sz="6000">
              <a:solidFill>
                <a:srgbClr val="003C71"/>
              </a:solidFill>
              <a:latin typeface="Dreaming Outloud Sans Alt"/>
              <a:ea typeface="Dreaming Outloud Sans Alt"/>
              <a:cs typeface="Dreaming Outloud Sans Alt"/>
              <a:sym typeface="Dreaming Outloud Sans Alt"/>
            </a:endParaRPr>
          </a:p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COMMENSALISM: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33873" y="23218922"/>
            <a:ext cx="21149280" cy="1038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i="1">
                <a:solidFill>
                  <a:srgbClr val="000000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WHAT HUMAN IMPACT MIGHT  AFFECT THIS ECOSYSTEM?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0" y="28469202"/>
            <a:ext cx="23812500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WILL THIS INCREASE/DECREASE BIODIVESRTY AND ECOSYSTEM STABILITY. (CIRCLE ONE)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66937" y="7640485"/>
            <a:ext cx="22678627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i="1">
                <a:solidFill>
                  <a:srgbClr val="000000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RESEARCH A SPECIFIC LOCATION THAT CONTAINS THE ECOSYSTEM YOU CHOSE ABOVE. LIST IT BELOW.</a:t>
            </a:r>
          </a:p>
        </p:txBody>
      </p:sp>
      <p:sp>
        <p:nvSpPr>
          <p:cNvPr id="15" name="Freeform 15"/>
          <p:cNvSpPr/>
          <p:nvPr/>
        </p:nvSpPr>
        <p:spPr>
          <a:xfrm>
            <a:off x="8915064" y="24533372"/>
            <a:ext cx="5586900" cy="2716630"/>
          </a:xfrm>
          <a:custGeom>
            <a:avLst/>
            <a:gdLst/>
            <a:ahLst/>
            <a:cxnLst/>
            <a:rect l="l" t="t" r="r" b="b"/>
            <a:pathLst>
              <a:path w="5586900" h="2716630">
                <a:moveTo>
                  <a:pt x="0" y="0"/>
                </a:moveTo>
                <a:lnTo>
                  <a:pt x="5586899" y="0"/>
                </a:lnTo>
                <a:lnTo>
                  <a:pt x="5586899" y="2716630"/>
                </a:lnTo>
                <a:lnTo>
                  <a:pt x="0" y="27166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0" y="1792528"/>
            <a:ext cx="23812500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DRAW A MINI FOOD WEB USING THE ORGANISIMS YOU PREVIOUSLY LISTED.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621969" y="24557794"/>
            <a:ext cx="20568561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RESEARCH AN EXAMPLE OF A CAREER THAT HELPS COMBAT NEGATIVE HUMAN IMPACTS ON THE ENVIRONMENT.</a:t>
            </a:r>
          </a:p>
        </p:txBody>
      </p:sp>
      <p:sp>
        <p:nvSpPr>
          <p:cNvPr id="4" name="Freeform 4"/>
          <p:cNvSpPr/>
          <p:nvPr/>
        </p:nvSpPr>
        <p:spPr>
          <a:xfrm>
            <a:off x="8534747" y="27411857"/>
            <a:ext cx="6743005" cy="3278786"/>
          </a:xfrm>
          <a:custGeom>
            <a:avLst/>
            <a:gdLst/>
            <a:ahLst/>
            <a:cxnLst/>
            <a:rect l="l" t="t" r="r" b="b"/>
            <a:pathLst>
              <a:path w="6743005" h="3278786">
                <a:moveTo>
                  <a:pt x="0" y="0"/>
                </a:moveTo>
                <a:lnTo>
                  <a:pt x="6743006" y="0"/>
                </a:lnTo>
                <a:lnTo>
                  <a:pt x="6743006" y="3278786"/>
                </a:lnTo>
                <a:lnTo>
                  <a:pt x="0" y="32787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621969" y="17106850"/>
            <a:ext cx="20568561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PICK ONE OF THE ANIMALS ABOVE. WHAT WOULD HAPPEN TO THE ECOSYSTEM IF THIS ANIMAL WENT EXTINCT?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12800" y="24533372"/>
            <a:ext cx="5586900" cy="2716630"/>
          </a:xfrm>
          <a:custGeom>
            <a:avLst/>
            <a:gdLst/>
            <a:ahLst/>
            <a:cxnLst/>
            <a:rect l="l" t="t" r="r" b="b"/>
            <a:pathLst>
              <a:path w="5586900" h="2716630">
                <a:moveTo>
                  <a:pt x="0" y="0"/>
                </a:moveTo>
                <a:lnTo>
                  <a:pt x="5586900" y="0"/>
                </a:lnTo>
                <a:lnTo>
                  <a:pt x="5586900" y="2716630"/>
                </a:lnTo>
                <a:lnTo>
                  <a:pt x="0" y="27166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5336606" flipH="1">
            <a:off x="6695180" y="25579372"/>
            <a:ext cx="1887563" cy="1926085"/>
          </a:xfrm>
          <a:custGeom>
            <a:avLst/>
            <a:gdLst/>
            <a:ahLst/>
            <a:cxnLst/>
            <a:rect l="l" t="t" r="r" b="b"/>
            <a:pathLst>
              <a:path w="1887563" h="1926085">
                <a:moveTo>
                  <a:pt x="1887563" y="0"/>
                </a:moveTo>
                <a:lnTo>
                  <a:pt x="0" y="0"/>
                </a:lnTo>
                <a:lnTo>
                  <a:pt x="0" y="1926084"/>
                </a:lnTo>
                <a:lnTo>
                  <a:pt x="1887563" y="1926084"/>
                </a:lnTo>
                <a:lnTo>
                  <a:pt x="1887563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855769" y="6383617"/>
            <a:ext cx="4002009" cy="1380693"/>
          </a:xfrm>
          <a:custGeom>
            <a:avLst/>
            <a:gdLst/>
            <a:ahLst/>
            <a:cxnLst/>
            <a:rect l="l" t="t" r="r" b="b"/>
            <a:pathLst>
              <a:path w="4002009" h="1380693">
                <a:moveTo>
                  <a:pt x="0" y="0"/>
                </a:moveTo>
                <a:lnTo>
                  <a:pt x="4002010" y="0"/>
                </a:lnTo>
                <a:lnTo>
                  <a:pt x="4002010" y="1380693"/>
                </a:lnTo>
                <a:lnTo>
                  <a:pt x="0" y="138069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133873" y="1114425"/>
            <a:ext cx="21544754" cy="2867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800"/>
              </a:lnSpc>
              <a:spcBef>
                <a:spcPct val="0"/>
              </a:spcBef>
            </a:pPr>
            <a:r>
              <a:rPr lang="en-US" sz="12000" i="1">
                <a:solidFill>
                  <a:srgbClr val="003C71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ECOLOGICAL RELATIONSHIPS MINI RESEARCH PROJECT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66937" y="4312367"/>
            <a:ext cx="22678627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i="1">
                <a:solidFill>
                  <a:srgbClr val="000000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CHOOSE ONE OF THE FOLLOWING ECOSYSTEMS BELOW. CIRCLE YOUR CHOICE.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145759" y="6605435"/>
            <a:ext cx="2469609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ARTIC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6230550" y="6605435"/>
            <a:ext cx="1827609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OCEAN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851539" y="6605435"/>
            <a:ext cx="2010470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DESERT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489042" y="6605435"/>
            <a:ext cx="2009775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FOREST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9504718" y="6605435"/>
            <a:ext cx="3222030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GRASSLAND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91857" y="10921448"/>
            <a:ext cx="22678627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i="1">
                <a:solidFill>
                  <a:srgbClr val="000000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GIVE EXAMPLES OF HOW ORGANISMS FROM THIS ECOSYSTEM WILL INTERACT.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375699" y="12541367"/>
            <a:ext cx="5672336" cy="9572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MUTUALISM:</a:t>
            </a:r>
          </a:p>
          <a:p>
            <a:pPr algn="ctr">
              <a:lnSpc>
                <a:spcPts val="8400"/>
              </a:lnSpc>
            </a:pPr>
            <a:endParaRPr lang="en-US" sz="6000">
              <a:solidFill>
                <a:srgbClr val="003C71"/>
              </a:solidFill>
              <a:latin typeface="Dreaming Outloud Sans Alt"/>
              <a:ea typeface="Dreaming Outloud Sans Alt"/>
              <a:cs typeface="Dreaming Outloud Sans Alt"/>
              <a:sym typeface="Dreaming Outloud Sans Alt"/>
            </a:endParaRP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PREDATION:</a:t>
            </a:r>
          </a:p>
          <a:p>
            <a:pPr algn="ctr">
              <a:lnSpc>
                <a:spcPts val="8400"/>
              </a:lnSpc>
            </a:pPr>
            <a:endParaRPr lang="en-US" sz="6000">
              <a:solidFill>
                <a:srgbClr val="003C71"/>
              </a:solidFill>
              <a:latin typeface="Dreaming Outloud Sans Alt"/>
              <a:ea typeface="Dreaming Outloud Sans Alt"/>
              <a:cs typeface="Dreaming Outloud Sans Alt"/>
              <a:sym typeface="Dreaming Outloud Sans Alt"/>
            </a:endParaRP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PARASITISM:</a:t>
            </a:r>
          </a:p>
          <a:p>
            <a:pPr algn="ctr">
              <a:lnSpc>
                <a:spcPts val="8400"/>
              </a:lnSpc>
            </a:pPr>
            <a:endParaRPr lang="en-US" sz="6000">
              <a:solidFill>
                <a:srgbClr val="003C71"/>
              </a:solidFill>
              <a:latin typeface="Dreaming Outloud Sans Alt"/>
              <a:ea typeface="Dreaming Outloud Sans Alt"/>
              <a:cs typeface="Dreaming Outloud Sans Alt"/>
              <a:sym typeface="Dreaming Outloud Sans Alt"/>
            </a:endParaRPr>
          </a:p>
          <a:p>
            <a:pPr algn="ctr">
              <a:lnSpc>
                <a:spcPts val="8400"/>
              </a:lnSpc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COMPETITION:</a:t>
            </a:r>
          </a:p>
          <a:p>
            <a:pPr algn="ctr">
              <a:lnSpc>
                <a:spcPts val="8400"/>
              </a:lnSpc>
            </a:pPr>
            <a:endParaRPr lang="en-US" sz="6000">
              <a:solidFill>
                <a:srgbClr val="003C71"/>
              </a:solidFill>
              <a:latin typeface="Dreaming Outloud Sans Alt"/>
              <a:ea typeface="Dreaming Outloud Sans Alt"/>
              <a:cs typeface="Dreaming Outloud Sans Alt"/>
              <a:sym typeface="Dreaming Outloud Sans Alt"/>
            </a:endParaRPr>
          </a:p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003C71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COMMENSALISM: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55769" y="22800348"/>
            <a:ext cx="21149280" cy="1038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i="1">
                <a:solidFill>
                  <a:srgbClr val="000000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WHAT HUMAN IMPACT MIGHT  AFFECT THIS ECOSYSTEM?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-442016" y="28079203"/>
            <a:ext cx="23812500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Dreaming Outloud Sans Alt"/>
                <a:ea typeface="Dreaming Outloud Sans Alt"/>
                <a:cs typeface="Dreaming Outloud Sans Alt"/>
                <a:sym typeface="Dreaming Outloud Sans Alt"/>
              </a:rPr>
              <a:t>WILL THIS INCREASE/DECREASE BIODIVESRTY AND ECOSYSTEM STABILITY. (CIRCLE ONE)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66937" y="7640485"/>
            <a:ext cx="22678627" cy="2105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  <a:spcBef>
                <a:spcPct val="0"/>
              </a:spcBef>
            </a:pPr>
            <a:r>
              <a:rPr lang="en-US" sz="6000" i="1">
                <a:solidFill>
                  <a:srgbClr val="000000"/>
                </a:solidFill>
                <a:latin typeface="Dreaming Outloud Sans Alt Italics"/>
                <a:ea typeface="Dreaming Outloud Sans Alt Italics"/>
                <a:cs typeface="Dreaming Outloud Sans Alt Italics"/>
                <a:sym typeface="Dreaming Outloud Sans Alt Italics"/>
              </a:rPr>
              <a:t>RESEARCH A SPECIFIC LOCATION THAT CONTAINS THE ECOSYSTEM YOU CHOSE ABOVE. LIST IT BELOW.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9591227" y="9770502"/>
            <a:ext cx="5578673" cy="11128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12"/>
              </a:lnSpc>
            </a:pPr>
            <a:r>
              <a:rPr lang="en-US" sz="6437">
                <a:solidFill>
                  <a:srgbClr val="000000"/>
                </a:solidFill>
                <a:latin typeface="Noto Serif Ethiopic Condensed"/>
                <a:ea typeface="Noto Serif Ethiopic Condensed"/>
                <a:cs typeface="Noto Serif Ethiopic Condensed"/>
                <a:sym typeface="Noto Serif Ethiopic Condensed"/>
              </a:rPr>
              <a:t> </a:t>
            </a:r>
            <a:r>
              <a:rPr lang="en-US" sz="6437">
                <a:solidFill>
                  <a:srgbClr val="FF3131"/>
                </a:solidFill>
                <a:latin typeface="Noto Serif Ethiopic Condensed"/>
                <a:ea typeface="Noto Serif Ethiopic Condensed"/>
                <a:cs typeface="Noto Serif Ethiopic Condensed"/>
                <a:sym typeface="Noto Serif Ethiopic Condensed"/>
              </a:rPr>
              <a:t>Sonoran Desert</a:t>
            </a:r>
            <a:r>
              <a:rPr lang="en-US" sz="6437">
                <a:solidFill>
                  <a:srgbClr val="000000"/>
                </a:solidFill>
                <a:latin typeface="Noto Serif Ethiopic Condensed"/>
                <a:ea typeface="Noto Serif Ethiopic Condensed"/>
                <a:cs typeface="Noto Serif Ethiopic Condensed"/>
                <a:sym typeface="Noto Serif Ethiopic Condensed"/>
              </a:rPr>
              <a:t> 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668514" y="13047871"/>
            <a:ext cx="16701969" cy="165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>
                <a:solidFill>
                  <a:srgbClr val="FF3131"/>
                </a:solidFill>
                <a:latin typeface="Noto Serif Ethiopic Condensed"/>
                <a:ea typeface="Noto Serif Ethiopic Condensed"/>
                <a:cs typeface="Noto Serif Ethiopic Condensed"/>
                <a:sym typeface="Noto Serif Ethiopic Condensed"/>
              </a:rPr>
              <a:t>The yucca moth and yucca plant: the moth is the plant's sole pollinator and the larvae feed on some seeds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658680" y="15078601"/>
            <a:ext cx="12370197" cy="165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4800">
                <a:solidFill>
                  <a:srgbClr val="FF3131"/>
                </a:solidFill>
                <a:latin typeface="Noto Serif Ethiopic Condensed"/>
                <a:ea typeface="Noto Serif Ethiopic Condensed"/>
                <a:cs typeface="Noto Serif Ethiopic Condensed"/>
                <a:sym typeface="Noto Serif Ethiopic Condensed"/>
              </a:rPr>
              <a:t>Coyotes hunt small mammals, birds, and reptiles.</a:t>
            </a:r>
          </a:p>
          <a:p>
            <a:pPr algn="ctr">
              <a:lnSpc>
                <a:spcPts val="6719"/>
              </a:lnSpc>
            </a:pPr>
            <a:endParaRPr lang="en-US" sz="4800">
              <a:solidFill>
                <a:srgbClr val="FF3131"/>
              </a:solidFill>
              <a:latin typeface="Noto Serif Ethiopic Condensed"/>
              <a:ea typeface="Noto Serif Ethiopic Condensed"/>
              <a:cs typeface="Noto Serif Ethiopic Condensed"/>
              <a:sym typeface="Noto Serif Ethiopic Condense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465325" y="16652131"/>
            <a:ext cx="15249365" cy="25069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4800">
                <a:solidFill>
                  <a:srgbClr val="FF3131"/>
                </a:solidFill>
                <a:latin typeface="Noto Serif Ethiopic Condensed"/>
                <a:ea typeface="Noto Serif Ethiopic Condensed"/>
                <a:cs typeface="Noto Serif Ethiopic Condensed"/>
                <a:sym typeface="Noto Serif Ethiopic Condensed"/>
              </a:rPr>
              <a:t>Desert mistletoe: a plant that attaches to woody hosts like mesquite and ironwood trees, from which it absorbs water and minerals. 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381938" y="19350393"/>
            <a:ext cx="15249365" cy="8115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4800">
                <a:solidFill>
                  <a:srgbClr val="FF3131"/>
                </a:solidFill>
                <a:latin typeface="Noto Serif Ethiopic Condensed"/>
                <a:ea typeface="Noto Serif Ethiopic Condensed"/>
                <a:cs typeface="Noto Serif Ethiopic Condensed"/>
                <a:sym typeface="Noto Serif Ethiopic Condensed"/>
              </a:rPr>
              <a:t>Scorpions compete for warmer shelters.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388519" y="20530249"/>
            <a:ext cx="15249365" cy="20986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01"/>
              </a:lnSpc>
            </a:pPr>
            <a:r>
              <a:rPr lang="en-US" sz="4001">
                <a:solidFill>
                  <a:srgbClr val="FF3131"/>
                </a:solidFill>
                <a:latin typeface="Noto Serif Ethiopic Condensed"/>
                <a:ea typeface="Noto Serif Ethiopic Condensed"/>
                <a:cs typeface="Noto Serif Ethiopic Condensed"/>
                <a:sym typeface="Noto Serif Ethiopic Condensed"/>
              </a:rPr>
              <a:t>the cactus wren nesting in a cholla cactus: the wren benefits from the protection cactus provides for its nest and young, while the cactus itself is unaffected by the interaction. 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9112800" y="24436305"/>
            <a:ext cx="5511074" cy="2503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</a:pPr>
            <a:r>
              <a:rPr lang="en-US" sz="7200" b="1">
                <a:solidFill>
                  <a:srgbClr val="FF3131"/>
                </a:solidFill>
                <a:latin typeface="Noto Serif Ethiopic Condensed Bold"/>
                <a:ea typeface="Noto Serif Ethiopic Condensed Bold"/>
                <a:cs typeface="Noto Serif Ethiopic Condensed Bold"/>
                <a:sym typeface="Noto Serif Ethiopic Condensed Bold"/>
              </a:rPr>
              <a:t>urban expansion</a:t>
            </a:r>
          </a:p>
        </p:txBody>
      </p:sp>
      <p:sp>
        <p:nvSpPr>
          <p:cNvPr id="24" name="Freeform 24"/>
          <p:cNvSpPr/>
          <p:nvPr/>
        </p:nvSpPr>
        <p:spPr>
          <a:xfrm>
            <a:off x="7904241" y="27960993"/>
            <a:ext cx="4002009" cy="1380693"/>
          </a:xfrm>
          <a:custGeom>
            <a:avLst/>
            <a:gdLst/>
            <a:ahLst/>
            <a:cxnLst/>
            <a:rect l="l" t="t" r="r" b="b"/>
            <a:pathLst>
              <a:path w="4002009" h="1380693">
                <a:moveTo>
                  <a:pt x="0" y="0"/>
                </a:moveTo>
                <a:lnTo>
                  <a:pt x="4002009" y="0"/>
                </a:lnTo>
                <a:lnTo>
                  <a:pt x="4002009" y="1380693"/>
                </a:lnTo>
                <a:lnTo>
                  <a:pt x="0" y="138069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</dc:title>
  <cp:revision>4</cp:revision>
  <dcterms:created xsi:type="dcterms:W3CDTF">2006-08-16T00:00:00Z</dcterms:created>
  <dcterms:modified xsi:type="dcterms:W3CDTF">2025-11-24T14:25:02Z</dcterms:modified>
  <dc:identifier>DAG4mHYqxHk</dc:identifier>
</cp:coreProperties>
</file>