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8288000" cy="10287000"/>
  <p:notesSz cx="6858000" cy="9144000"/>
  <p:embeddedFontLst>
    <p:embeddedFont>
      <p:font typeface="Agrandir" panose="020B0604020202020204" charset="0"/>
      <p:regular r:id="rId21"/>
    </p:embeddedFont>
    <p:embeddedFont>
      <p:font typeface="Agrandir Bold" panose="020B0604020202020204" charset="0"/>
      <p:regular r:id="rId22"/>
    </p:embeddedFont>
    <p:embeddedFont>
      <p:font typeface="Montserrat Medium" panose="00000600000000000000" pitchFamily="2" charset="0"/>
      <p:regular r:id="rId23"/>
      <p:italic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  <p:embeddedFont>
      <p:font typeface="Poppins Bold" panose="00000800000000000000" pitchFamily="2" charset="0"/>
      <p:regular r:id="rId29"/>
      <p:bold r:id="rId30"/>
    </p:embeddedFont>
    <p:embeddedFont>
      <p:font typeface="Poppins Medium" panose="00000600000000000000" pitchFamily="2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0C68F-6990-4914-9868-205C49A015C9}" v="11" dt="2025-05-12T19:03:16.892"/>
    <p1510:client id="{9E8A2271-9C11-37C0-DF00-0A46BEF996B7}" v="10" dt="2025-05-14T15:26:34.156"/>
    <p1510:client id="{DF0257D3-0191-8FF8-5B77-A1490F3AE858}" v="127" dt="2025-05-13T17:10:01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pa.gov/watersense/watersense-kids#Test%20Your%20WaterSense%20Gam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watersense/watersense-kids#Test%20Your%20WaterSense%20Gam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watersense/watersense-kids#Test%20Your%20WaterSense%20Gam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watersense/watersense-kids#Test%20Your%20WaterSense%20Gam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47750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767060" y="9248775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52332" y="2341026"/>
            <a:ext cx="5345277" cy="4770660"/>
          </a:xfrm>
          <a:custGeom>
            <a:avLst/>
            <a:gdLst/>
            <a:ahLst/>
            <a:cxnLst/>
            <a:rect l="l" t="t" r="r" b="b"/>
            <a:pathLst>
              <a:path w="5345277" h="4770660">
                <a:moveTo>
                  <a:pt x="0" y="0"/>
                </a:moveTo>
                <a:lnTo>
                  <a:pt x="5345277" y="0"/>
                </a:lnTo>
                <a:lnTo>
                  <a:pt x="5345277" y="4770660"/>
                </a:lnTo>
                <a:lnTo>
                  <a:pt x="0" y="4770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4445108"/>
            <a:ext cx="4605213" cy="4958507"/>
          </a:xfrm>
          <a:custGeom>
            <a:avLst/>
            <a:gdLst/>
            <a:ahLst/>
            <a:cxnLst/>
            <a:rect l="l" t="t" r="r" b="b"/>
            <a:pathLst>
              <a:path w="4605213" h="4958507">
                <a:moveTo>
                  <a:pt x="0" y="0"/>
                </a:moveTo>
                <a:lnTo>
                  <a:pt x="4605213" y="0"/>
                </a:lnTo>
                <a:lnTo>
                  <a:pt x="4605213" y="4958506"/>
                </a:lnTo>
                <a:lnTo>
                  <a:pt x="0" y="4958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23151" y="7299011"/>
            <a:ext cx="4397789" cy="2479253"/>
          </a:xfrm>
          <a:custGeom>
            <a:avLst/>
            <a:gdLst/>
            <a:ahLst/>
            <a:cxnLst/>
            <a:rect l="l" t="t" r="r" b="b"/>
            <a:pathLst>
              <a:path w="4397789" h="2479253">
                <a:moveTo>
                  <a:pt x="0" y="0"/>
                </a:moveTo>
                <a:lnTo>
                  <a:pt x="4397789" y="0"/>
                </a:lnTo>
                <a:lnTo>
                  <a:pt x="4397789" y="2479254"/>
                </a:lnTo>
                <a:lnTo>
                  <a:pt x="0" y="24792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0898" y="4726356"/>
            <a:ext cx="2241259" cy="4994449"/>
          </a:xfrm>
          <a:custGeom>
            <a:avLst/>
            <a:gdLst/>
            <a:ahLst/>
            <a:cxnLst/>
            <a:rect l="l" t="t" r="r" b="b"/>
            <a:pathLst>
              <a:path w="2241259" h="4994449">
                <a:moveTo>
                  <a:pt x="0" y="0"/>
                </a:moveTo>
                <a:lnTo>
                  <a:pt x="2241259" y="0"/>
                </a:lnTo>
                <a:lnTo>
                  <a:pt x="2241259" y="4994449"/>
                </a:lnTo>
                <a:lnTo>
                  <a:pt x="0" y="4994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915472" y="2790511"/>
            <a:ext cx="8343828" cy="413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00"/>
              </a:lnSpc>
            </a:pPr>
            <a:r>
              <a:rPr lang="en-US" sz="8500" b="1" spc="-255">
                <a:solidFill>
                  <a:srgbClr val="295F48"/>
                </a:solidFill>
                <a:latin typeface="Agrandir Bold"/>
                <a:ea typeface="Agrandir Bold"/>
                <a:cs typeface="Agrandir Bold"/>
                <a:sym typeface="Agrandir Bold"/>
              </a:rPr>
              <a:t>Take Sustainable Initiative?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15472" y="1509019"/>
            <a:ext cx="8343828" cy="1536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00"/>
              </a:lnSpc>
            </a:pPr>
            <a:r>
              <a:rPr lang="en-US" sz="9500" spc="-285">
                <a:solidFill>
                  <a:srgbClr val="659849"/>
                </a:solidFill>
                <a:latin typeface="Agrandir"/>
                <a:ea typeface="Agrandir"/>
                <a:cs typeface="Agrandir"/>
                <a:sym typeface="Agrandir"/>
              </a:rPr>
              <a:t>How Can You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196975"/>
            <a:ext cx="6492240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65984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APES- Land and Water Use Unit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15472" y="7448724"/>
            <a:ext cx="8343828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659849"/>
                </a:solidFill>
                <a:latin typeface="Poppins Bold"/>
                <a:ea typeface="Poppins Bold"/>
                <a:cs typeface="Poppins Bold"/>
                <a:sym typeface="Poppins Bold"/>
              </a:rPr>
              <a:t>Teacher name here</a:t>
            </a:r>
          </a:p>
        </p:txBody>
      </p:sp>
      <p:sp>
        <p:nvSpPr>
          <p:cNvPr id="12" name="Freeform 12"/>
          <p:cNvSpPr/>
          <p:nvPr/>
        </p:nvSpPr>
        <p:spPr>
          <a:xfrm rot="-10800000" flipH="1">
            <a:off x="16692113" y="8229774"/>
            <a:ext cx="567187" cy="617728"/>
          </a:xfrm>
          <a:custGeom>
            <a:avLst/>
            <a:gdLst/>
            <a:ahLst/>
            <a:cxnLst/>
            <a:rect l="l" t="t" r="r" b="b"/>
            <a:pathLst>
              <a:path w="567187" h="617728">
                <a:moveTo>
                  <a:pt x="567187" y="0"/>
                </a:moveTo>
                <a:lnTo>
                  <a:pt x="0" y="0"/>
                </a:lnTo>
                <a:lnTo>
                  <a:pt x="0" y="617728"/>
                </a:lnTo>
                <a:lnTo>
                  <a:pt x="567187" y="617728"/>
                </a:lnTo>
                <a:lnTo>
                  <a:pt x="56718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47750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767060" y="9248775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 flipH="1">
            <a:off x="16692113" y="8229774"/>
            <a:ext cx="567187" cy="617728"/>
          </a:xfrm>
          <a:custGeom>
            <a:avLst/>
            <a:gdLst/>
            <a:ahLst/>
            <a:cxnLst/>
            <a:rect l="l" t="t" r="r" b="b"/>
            <a:pathLst>
              <a:path w="567187" h="617728">
                <a:moveTo>
                  <a:pt x="567187" y="0"/>
                </a:moveTo>
                <a:lnTo>
                  <a:pt x="0" y="0"/>
                </a:lnTo>
                <a:lnTo>
                  <a:pt x="0" y="617728"/>
                </a:lnTo>
                <a:lnTo>
                  <a:pt x="567187" y="617728"/>
                </a:lnTo>
                <a:lnTo>
                  <a:pt x="5671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-633400" y="3404924"/>
            <a:ext cx="20061513" cy="0"/>
          </a:xfrm>
          <a:prstGeom prst="line">
            <a:avLst/>
          </a:prstGeom>
          <a:ln w="28575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480798" y="3083182"/>
            <a:ext cx="517456" cy="591378"/>
            <a:chOff x="0" y="0"/>
            <a:chExt cx="7112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11200" cy="812800"/>
            </a:xfrm>
            <a:custGeom>
              <a:avLst/>
              <a:gdLst/>
              <a:ahLst/>
              <a:cxnLst/>
              <a:rect l="l" t="t" r="r" b="b"/>
              <a:pathLst>
                <a:path w="711200" h="812800">
                  <a:moveTo>
                    <a:pt x="355600" y="0"/>
                  </a:moveTo>
                  <a:lnTo>
                    <a:pt x="499725" y="159329"/>
                  </a:lnTo>
                  <a:lnTo>
                    <a:pt x="711200" y="203200"/>
                  </a:lnTo>
                  <a:lnTo>
                    <a:pt x="643849" y="406400"/>
                  </a:lnTo>
                  <a:lnTo>
                    <a:pt x="711200" y="609600"/>
                  </a:lnTo>
                  <a:lnTo>
                    <a:pt x="499725" y="653471"/>
                  </a:lnTo>
                  <a:lnTo>
                    <a:pt x="355600" y="812800"/>
                  </a:lnTo>
                  <a:lnTo>
                    <a:pt x="211475" y="653471"/>
                  </a:lnTo>
                  <a:lnTo>
                    <a:pt x="0" y="609600"/>
                  </a:lnTo>
                  <a:lnTo>
                    <a:pt x="67351" y="406400"/>
                  </a:lnTo>
                  <a:lnTo>
                    <a:pt x="0" y="203200"/>
                  </a:lnTo>
                  <a:lnTo>
                    <a:pt x="211475" y="159329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295F4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8900" y="146050"/>
              <a:ext cx="533400" cy="50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48964" y="3083182"/>
            <a:ext cx="517456" cy="591378"/>
            <a:chOff x="0" y="0"/>
            <a:chExt cx="7112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11200" cy="812800"/>
            </a:xfrm>
            <a:custGeom>
              <a:avLst/>
              <a:gdLst/>
              <a:ahLst/>
              <a:cxnLst/>
              <a:rect l="l" t="t" r="r" b="b"/>
              <a:pathLst>
                <a:path w="711200" h="812800">
                  <a:moveTo>
                    <a:pt x="355600" y="0"/>
                  </a:moveTo>
                  <a:lnTo>
                    <a:pt x="499725" y="159329"/>
                  </a:lnTo>
                  <a:lnTo>
                    <a:pt x="711200" y="203200"/>
                  </a:lnTo>
                  <a:lnTo>
                    <a:pt x="643849" y="406400"/>
                  </a:lnTo>
                  <a:lnTo>
                    <a:pt x="711200" y="609600"/>
                  </a:lnTo>
                  <a:lnTo>
                    <a:pt x="499725" y="653471"/>
                  </a:lnTo>
                  <a:lnTo>
                    <a:pt x="355600" y="812800"/>
                  </a:lnTo>
                  <a:lnTo>
                    <a:pt x="211475" y="653471"/>
                  </a:lnTo>
                  <a:lnTo>
                    <a:pt x="0" y="609600"/>
                  </a:lnTo>
                  <a:lnTo>
                    <a:pt x="67351" y="406400"/>
                  </a:lnTo>
                  <a:lnTo>
                    <a:pt x="0" y="203200"/>
                  </a:lnTo>
                  <a:lnTo>
                    <a:pt x="211475" y="159329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598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8900" y="146050"/>
              <a:ext cx="533400" cy="50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643259" y="3123522"/>
            <a:ext cx="517456" cy="591378"/>
            <a:chOff x="0" y="0"/>
            <a:chExt cx="7112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1200" cy="812800"/>
            </a:xfrm>
            <a:custGeom>
              <a:avLst/>
              <a:gdLst/>
              <a:ahLst/>
              <a:cxnLst/>
              <a:rect l="l" t="t" r="r" b="b"/>
              <a:pathLst>
                <a:path w="711200" h="812800">
                  <a:moveTo>
                    <a:pt x="355600" y="0"/>
                  </a:moveTo>
                  <a:lnTo>
                    <a:pt x="499725" y="159329"/>
                  </a:lnTo>
                  <a:lnTo>
                    <a:pt x="711200" y="203200"/>
                  </a:lnTo>
                  <a:lnTo>
                    <a:pt x="643849" y="406400"/>
                  </a:lnTo>
                  <a:lnTo>
                    <a:pt x="711200" y="609600"/>
                  </a:lnTo>
                  <a:lnTo>
                    <a:pt x="499725" y="653471"/>
                  </a:lnTo>
                  <a:lnTo>
                    <a:pt x="355600" y="812800"/>
                  </a:lnTo>
                  <a:lnTo>
                    <a:pt x="211475" y="653471"/>
                  </a:lnTo>
                  <a:lnTo>
                    <a:pt x="0" y="609600"/>
                  </a:lnTo>
                  <a:lnTo>
                    <a:pt x="67351" y="406400"/>
                  </a:lnTo>
                  <a:lnTo>
                    <a:pt x="0" y="203200"/>
                  </a:lnTo>
                  <a:lnTo>
                    <a:pt x="211475" y="159329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295F4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8900" y="146050"/>
              <a:ext cx="533400" cy="50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711384" y="3083182"/>
            <a:ext cx="517456" cy="591378"/>
            <a:chOff x="0" y="0"/>
            <a:chExt cx="7112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11200" cy="812800"/>
            </a:xfrm>
            <a:custGeom>
              <a:avLst/>
              <a:gdLst/>
              <a:ahLst/>
              <a:cxnLst/>
              <a:rect l="l" t="t" r="r" b="b"/>
              <a:pathLst>
                <a:path w="711200" h="812800">
                  <a:moveTo>
                    <a:pt x="355600" y="0"/>
                  </a:moveTo>
                  <a:lnTo>
                    <a:pt x="499725" y="159329"/>
                  </a:lnTo>
                  <a:lnTo>
                    <a:pt x="711200" y="203200"/>
                  </a:lnTo>
                  <a:lnTo>
                    <a:pt x="643849" y="406400"/>
                  </a:lnTo>
                  <a:lnTo>
                    <a:pt x="711200" y="609600"/>
                  </a:lnTo>
                  <a:lnTo>
                    <a:pt x="499725" y="653471"/>
                  </a:lnTo>
                  <a:lnTo>
                    <a:pt x="355600" y="812800"/>
                  </a:lnTo>
                  <a:lnTo>
                    <a:pt x="211475" y="653471"/>
                  </a:lnTo>
                  <a:lnTo>
                    <a:pt x="0" y="609600"/>
                  </a:lnTo>
                  <a:lnTo>
                    <a:pt x="67351" y="406400"/>
                  </a:lnTo>
                  <a:lnTo>
                    <a:pt x="0" y="203200"/>
                  </a:lnTo>
                  <a:lnTo>
                    <a:pt x="211475" y="159329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598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8900" y="146050"/>
              <a:ext cx="533400" cy="50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530712" y="3137810"/>
            <a:ext cx="517456" cy="591378"/>
            <a:chOff x="0" y="0"/>
            <a:chExt cx="7112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11200" cy="812800"/>
            </a:xfrm>
            <a:custGeom>
              <a:avLst/>
              <a:gdLst/>
              <a:ahLst/>
              <a:cxnLst/>
              <a:rect l="l" t="t" r="r" b="b"/>
              <a:pathLst>
                <a:path w="711200" h="812800">
                  <a:moveTo>
                    <a:pt x="355600" y="0"/>
                  </a:moveTo>
                  <a:lnTo>
                    <a:pt x="499725" y="159329"/>
                  </a:lnTo>
                  <a:lnTo>
                    <a:pt x="711200" y="203200"/>
                  </a:lnTo>
                  <a:lnTo>
                    <a:pt x="643849" y="406400"/>
                  </a:lnTo>
                  <a:lnTo>
                    <a:pt x="711200" y="609600"/>
                  </a:lnTo>
                  <a:lnTo>
                    <a:pt x="499725" y="653471"/>
                  </a:lnTo>
                  <a:lnTo>
                    <a:pt x="355600" y="812800"/>
                  </a:lnTo>
                  <a:lnTo>
                    <a:pt x="211475" y="653471"/>
                  </a:lnTo>
                  <a:lnTo>
                    <a:pt x="0" y="609600"/>
                  </a:lnTo>
                  <a:lnTo>
                    <a:pt x="67351" y="406400"/>
                  </a:lnTo>
                  <a:lnTo>
                    <a:pt x="0" y="203200"/>
                  </a:lnTo>
                  <a:lnTo>
                    <a:pt x="211475" y="159329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295F4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8900" y="146050"/>
              <a:ext cx="533400" cy="50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752588" y="971550"/>
            <a:ext cx="9506712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6999" spc="-209">
                <a:solidFill>
                  <a:srgbClr val="659849"/>
                </a:solidFill>
                <a:latin typeface="Agrandir"/>
                <a:ea typeface="Agrandir"/>
                <a:cs typeface="Agrandir"/>
                <a:sym typeface="Agrandir"/>
              </a:rPr>
              <a:t>Initiative Timeline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04101" y="3956808"/>
            <a:ext cx="2048927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1">
                <a:solidFill>
                  <a:srgbClr val="52525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332639" y="3956808"/>
            <a:ext cx="2048927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1">
                <a:solidFill>
                  <a:srgbClr val="52525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Day 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786721" y="3956808"/>
            <a:ext cx="2048927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1">
                <a:solidFill>
                  <a:srgbClr val="52525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Day 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326135" y="3956808"/>
            <a:ext cx="2048927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1">
                <a:solidFill>
                  <a:srgbClr val="52525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Day 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315573" y="4674359"/>
            <a:ext cx="2701694" cy="533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4" lvl="1" indent="-291462" algn="l">
              <a:lnSpc>
                <a:spcPts val="4211"/>
              </a:lnSpc>
              <a:buFont typeface="Arial"/>
              <a:buChar char="•"/>
            </a:pPr>
            <a:r>
              <a:rPr lang="en-US" sz="2699" b="1">
                <a:solidFill>
                  <a:srgbClr val="295F4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Brainstorm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752588" y="4674359"/>
            <a:ext cx="2305587" cy="1600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4" lvl="1" indent="-291462" algn="l">
              <a:lnSpc>
                <a:spcPts val="4211"/>
              </a:lnSpc>
              <a:buFont typeface="Arial"/>
              <a:buChar char="•"/>
            </a:pPr>
            <a:r>
              <a:rPr lang="en-US" sz="2699" b="1">
                <a:solidFill>
                  <a:srgbClr val="295F4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Commit to a solution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326135" y="4674359"/>
            <a:ext cx="2305587" cy="106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4" lvl="1" indent="-291462" algn="l">
              <a:lnSpc>
                <a:spcPts val="4211"/>
              </a:lnSpc>
              <a:buFont typeface="Arial"/>
              <a:buChar char="•"/>
            </a:pPr>
            <a:r>
              <a:rPr lang="en-US" sz="2699" b="1">
                <a:solidFill>
                  <a:srgbClr val="295F4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Peer Review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4674359"/>
            <a:ext cx="2700039" cy="2133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4" lvl="1" indent="-291462" algn="l">
              <a:lnSpc>
                <a:spcPts val="4211"/>
              </a:lnSpc>
              <a:buFont typeface="Arial"/>
              <a:buChar char="•"/>
            </a:pPr>
            <a:r>
              <a:rPr lang="en-US" sz="2699" b="1">
                <a:solidFill>
                  <a:srgbClr val="295F4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Research</a:t>
            </a:r>
          </a:p>
          <a:p>
            <a:pPr marL="582924" lvl="1" indent="-291462" algn="l">
              <a:lnSpc>
                <a:spcPts val="4211"/>
              </a:lnSpc>
              <a:buFont typeface="Arial"/>
              <a:buChar char="•"/>
            </a:pPr>
            <a:r>
              <a:rPr lang="en-US" sz="2699" b="1">
                <a:solidFill>
                  <a:srgbClr val="295F4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Review  Potential Project List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898548" y="4011436"/>
            <a:ext cx="2048927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1">
                <a:solidFill>
                  <a:srgbClr val="52525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Day 5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739462" y="4757562"/>
            <a:ext cx="2617411" cy="2133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4" lvl="1" indent="-291462" algn="l">
              <a:lnSpc>
                <a:spcPts val="4211"/>
              </a:lnSpc>
              <a:buFont typeface="Arial"/>
              <a:buChar char="•"/>
            </a:pPr>
            <a:r>
              <a:rPr lang="en-US" sz="2699" b="1">
                <a:solidFill>
                  <a:srgbClr val="295F4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Submit projects and make an impact!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47750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767060" y="9248775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52588" y="971550"/>
            <a:ext cx="9506712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6999" spc="-209">
                <a:solidFill>
                  <a:srgbClr val="659849"/>
                </a:solidFill>
                <a:latin typeface="Agrandir"/>
                <a:ea typeface="Agrandir"/>
                <a:cs typeface="Agrandir"/>
                <a:sym typeface="Agrandir"/>
              </a:rPr>
              <a:t>Research Time</a:t>
            </a:r>
          </a:p>
        </p:txBody>
      </p:sp>
      <p:sp>
        <p:nvSpPr>
          <p:cNvPr id="5" name="Freeform 5"/>
          <p:cNvSpPr/>
          <p:nvPr/>
        </p:nvSpPr>
        <p:spPr>
          <a:xfrm rot="-10800000" flipH="1">
            <a:off x="16692113" y="8229774"/>
            <a:ext cx="567187" cy="617728"/>
          </a:xfrm>
          <a:custGeom>
            <a:avLst/>
            <a:gdLst/>
            <a:ahLst/>
            <a:cxnLst/>
            <a:rect l="l" t="t" r="r" b="b"/>
            <a:pathLst>
              <a:path w="567187" h="617728">
                <a:moveTo>
                  <a:pt x="567187" y="0"/>
                </a:moveTo>
                <a:lnTo>
                  <a:pt x="0" y="0"/>
                </a:lnTo>
                <a:lnTo>
                  <a:pt x="0" y="617728"/>
                </a:lnTo>
                <a:lnTo>
                  <a:pt x="567187" y="617728"/>
                </a:lnTo>
                <a:lnTo>
                  <a:pt x="5671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28700" y="2796563"/>
            <a:ext cx="11618119" cy="6050939"/>
            <a:chOff x="0" y="0"/>
            <a:chExt cx="3511078" cy="18286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11078" cy="1828637"/>
            </a:xfrm>
            <a:custGeom>
              <a:avLst/>
              <a:gdLst/>
              <a:ahLst/>
              <a:cxnLst/>
              <a:rect l="l" t="t" r="r" b="b"/>
              <a:pathLst>
                <a:path w="3511078" h="1828637">
                  <a:moveTo>
                    <a:pt x="33985" y="0"/>
                  </a:moveTo>
                  <a:lnTo>
                    <a:pt x="3477094" y="0"/>
                  </a:lnTo>
                  <a:cubicBezTo>
                    <a:pt x="3486107" y="0"/>
                    <a:pt x="3494751" y="3581"/>
                    <a:pt x="3501124" y="9954"/>
                  </a:cubicBezTo>
                  <a:cubicBezTo>
                    <a:pt x="3507498" y="16327"/>
                    <a:pt x="3511078" y="24971"/>
                    <a:pt x="3511078" y="33985"/>
                  </a:cubicBezTo>
                  <a:lnTo>
                    <a:pt x="3511078" y="1794652"/>
                  </a:lnTo>
                  <a:cubicBezTo>
                    <a:pt x="3511078" y="1803666"/>
                    <a:pt x="3507498" y="1812310"/>
                    <a:pt x="3501124" y="1818683"/>
                  </a:cubicBezTo>
                  <a:cubicBezTo>
                    <a:pt x="3494751" y="1825056"/>
                    <a:pt x="3486107" y="1828637"/>
                    <a:pt x="3477094" y="1828637"/>
                  </a:cubicBezTo>
                  <a:lnTo>
                    <a:pt x="33985" y="1828637"/>
                  </a:lnTo>
                  <a:cubicBezTo>
                    <a:pt x="24971" y="1828637"/>
                    <a:pt x="16327" y="1825056"/>
                    <a:pt x="9954" y="1818683"/>
                  </a:cubicBezTo>
                  <a:cubicBezTo>
                    <a:pt x="3581" y="1812310"/>
                    <a:pt x="0" y="1803666"/>
                    <a:pt x="0" y="1794652"/>
                  </a:cubicBezTo>
                  <a:lnTo>
                    <a:pt x="0" y="33985"/>
                  </a:lnTo>
                  <a:cubicBezTo>
                    <a:pt x="0" y="24971"/>
                    <a:pt x="3581" y="16327"/>
                    <a:pt x="9954" y="9954"/>
                  </a:cubicBezTo>
                  <a:cubicBezTo>
                    <a:pt x="16327" y="3581"/>
                    <a:pt x="24971" y="0"/>
                    <a:pt x="33985" y="0"/>
                  </a:cubicBezTo>
                  <a:close/>
                </a:path>
              </a:pathLst>
            </a:custGeom>
            <a:solidFill>
              <a:srgbClr val="C0DB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511078" cy="1885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505944" y="3734310"/>
            <a:ext cx="5082835" cy="3862954"/>
          </a:xfrm>
          <a:custGeom>
            <a:avLst/>
            <a:gdLst/>
            <a:ahLst/>
            <a:cxnLst/>
            <a:rect l="l" t="t" r="r" b="b"/>
            <a:pathLst>
              <a:path w="5082835" h="3862954">
                <a:moveTo>
                  <a:pt x="0" y="0"/>
                </a:moveTo>
                <a:lnTo>
                  <a:pt x="5082835" y="0"/>
                </a:lnTo>
                <a:lnTo>
                  <a:pt x="5082835" y="3862955"/>
                </a:lnTo>
                <a:lnTo>
                  <a:pt x="0" y="3862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565741" y="3469358"/>
            <a:ext cx="10544036" cy="470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b="1" spc="179">
                <a:solidFill>
                  <a:srgbClr val="06540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Complete the Day 1 Research sheet</a:t>
            </a:r>
          </a:p>
          <a:p>
            <a:pPr marL="1295400" lvl="2" indent="-431800" algn="l">
              <a:lnSpc>
                <a:spcPts val="4050"/>
              </a:lnSpc>
              <a:buFont typeface="Arial"/>
              <a:buChar char="⚬"/>
            </a:pPr>
            <a:r>
              <a:rPr lang="en-US" sz="3000" spc="179">
                <a:solidFill>
                  <a:srgbClr val="06540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Y</a:t>
            </a:r>
            <a:r>
              <a:rPr lang="en-US" sz="3000" spc="17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ou may fill out multiple handouts to see how different ideas will play out</a:t>
            </a:r>
            <a:endParaRPr lang="en-US" sz="3000" spc="179">
              <a:solidFill>
                <a:srgbClr val="065402"/>
              </a:solidFill>
              <a:latin typeface="Poppins"/>
              <a:ea typeface="Poppins"/>
              <a:cs typeface="Poppins"/>
            </a:endParaRPr>
          </a:p>
          <a:p>
            <a:pPr algn="l">
              <a:lnSpc>
                <a:spcPts val="4050"/>
              </a:lnSpc>
            </a:pPr>
            <a:endParaRPr lang="en-US" sz="3000" spc="179">
              <a:solidFill>
                <a:srgbClr val="06540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spc="17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For the “</a:t>
            </a:r>
            <a:r>
              <a:rPr lang="en-US" sz="3000" b="1" spc="179">
                <a:solidFill>
                  <a:srgbClr val="065402"/>
                </a:solidFill>
                <a:latin typeface="Poppins Bold"/>
                <a:ea typeface="Poppins Bold"/>
                <a:cs typeface="Poppins Bold"/>
                <a:sym typeface="Poppins Bold"/>
              </a:rPr>
              <a:t>Solution”, </a:t>
            </a:r>
            <a:r>
              <a:rPr lang="en-US" sz="3000" spc="17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review the Potential Project List</a:t>
            </a:r>
            <a:endParaRPr lang="en-US" sz="3000" spc="179">
              <a:solidFill>
                <a:srgbClr val="065402"/>
              </a:solidFill>
              <a:latin typeface="Poppins"/>
              <a:ea typeface="Poppins"/>
              <a:cs typeface="Poppins"/>
            </a:endParaRPr>
          </a:p>
          <a:p>
            <a:pPr marL="1295400" lvl="2" indent="-431800" algn="l">
              <a:lnSpc>
                <a:spcPts val="4050"/>
              </a:lnSpc>
              <a:buFont typeface="Arial"/>
              <a:buChar char="⚬"/>
            </a:pPr>
            <a:r>
              <a:rPr lang="en-US" sz="3000" spc="17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What stands out to you? Which one correlates to the level of impact you chose? </a:t>
            </a:r>
            <a:endParaRPr lang="en-US" sz="3000" spc="179">
              <a:solidFill>
                <a:srgbClr val="065402"/>
              </a:solidFill>
              <a:latin typeface="Poppins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47750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767060" y="9248775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52588" y="971550"/>
            <a:ext cx="9506712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6999" spc="-209">
                <a:solidFill>
                  <a:srgbClr val="659849"/>
                </a:solidFill>
                <a:latin typeface="Agrandir"/>
                <a:ea typeface="Agrandir"/>
                <a:cs typeface="Agrandir"/>
                <a:sym typeface="Agrandir"/>
              </a:rPr>
              <a:t>Day 2</a:t>
            </a:r>
          </a:p>
        </p:txBody>
      </p:sp>
      <p:sp>
        <p:nvSpPr>
          <p:cNvPr id="5" name="Freeform 5"/>
          <p:cNvSpPr/>
          <p:nvPr/>
        </p:nvSpPr>
        <p:spPr>
          <a:xfrm rot="-10800000" flipH="1">
            <a:off x="16692113" y="8229774"/>
            <a:ext cx="567187" cy="617728"/>
          </a:xfrm>
          <a:custGeom>
            <a:avLst/>
            <a:gdLst/>
            <a:ahLst/>
            <a:cxnLst/>
            <a:rect l="l" t="t" r="r" b="b"/>
            <a:pathLst>
              <a:path w="567187" h="617728">
                <a:moveTo>
                  <a:pt x="567187" y="0"/>
                </a:moveTo>
                <a:lnTo>
                  <a:pt x="0" y="0"/>
                </a:lnTo>
                <a:lnTo>
                  <a:pt x="0" y="617728"/>
                </a:lnTo>
                <a:lnTo>
                  <a:pt x="567187" y="617728"/>
                </a:lnTo>
                <a:lnTo>
                  <a:pt x="5671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5464030" y="2796563"/>
            <a:ext cx="11121642" cy="6050939"/>
            <a:chOff x="0" y="0"/>
            <a:chExt cx="3361039" cy="18286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61039" cy="1828637"/>
            </a:xfrm>
            <a:custGeom>
              <a:avLst/>
              <a:gdLst/>
              <a:ahLst/>
              <a:cxnLst/>
              <a:rect l="l" t="t" r="r" b="b"/>
              <a:pathLst>
                <a:path w="3361039" h="1828637">
                  <a:moveTo>
                    <a:pt x="35502" y="0"/>
                  </a:moveTo>
                  <a:lnTo>
                    <a:pt x="3325538" y="0"/>
                  </a:lnTo>
                  <a:cubicBezTo>
                    <a:pt x="3345145" y="0"/>
                    <a:pt x="3361039" y="15895"/>
                    <a:pt x="3361039" y="35502"/>
                  </a:cubicBezTo>
                  <a:lnTo>
                    <a:pt x="3361039" y="1793135"/>
                  </a:lnTo>
                  <a:cubicBezTo>
                    <a:pt x="3361039" y="1812742"/>
                    <a:pt x="3345145" y="1828637"/>
                    <a:pt x="3325538" y="1828637"/>
                  </a:cubicBezTo>
                  <a:lnTo>
                    <a:pt x="35502" y="1828637"/>
                  </a:lnTo>
                  <a:cubicBezTo>
                    <a:pt x="15895" y="1828637"/>
                    <a:pt x="0" y="1812742"/>
                    <a:pt x="0" y="1793135"/>
                  </a:cubicBezTo>
                  <a:lnTo>
                    <a:pt x="0" y="35502"/>
                  </a:lnTo>
                  <a:cubicBezTo>
                    <a:pt x="0" y="15895"/>
                    <a:pt x="15895" y="0"/>
                    <a:pt x="35502" y="0"/>
                  </a:cubicBezTo>
                  <a:close/>
                </a:path>
              </a:pathLst>
            </a:custGeom>
            <a:solidFill>
              <a:srgbClr val="C0DB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361039" cy="1885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01855" y="3388910"/>
            <a:ext cx="5055732" cy="4840864"/>
          </a:xfrm>
          <a:custGeom>
            <a:avLst/>
            <a:gdLst/>
            <a:ahLst/>
            <a:cxnLst/>
            <a:rect l="l" t="t" r="r" b="b"/>
            <a:pathLst>
              <a:path w="5055732" h="4840864">
                <a:moveTo>
                  <a:pt x="0" y="0"/>
                </a:moveTo>
                <a:lnTo>
                  <a:pt x="5055732" y="0"/>
                </a:lnTo>
                <a:lnTo>
                  <a:pt x="5055732" y="4840864"/>
                </a:lnTo>
                <a:lnTo>
                  <a:pt x="0" y="48408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773069" y="4084637"/>
            <a:ext cx="9987981" cy="309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spc="17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Water Quality Activity</a:t>
            </a:r>
          </a:p>
          <a:p>
            <a:pPr algn="l">
              <a:lnSpc>
                <a:spcPts val="4050"/>
              </a:lnSpc>
            </a:pPr>
            <a:endParaRPr lang="en-US" sz="3000" spc="179">
              <a:solidFill>
                <a:srgbClr val="06540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spc="17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Brainstorm sheet</a:t>
            </a:r>
          </a:p>
          <a:p>
            <a:pPr marL="1295400" lvl="2" indent="-431800" algn="l">
              <a:lnSpc>
                <a:spcPts val="4050"/>
              </a:lnSpc>
              <a:buFont typeface="Arial"/>
              <a:buChar char="⚬"/>
            </a:pPr>
            <a:r>
              <a:rPr lang="en-US" sz="3000" spc="17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What ideas from last class do you want to take to the next level?</a:t>
            </a:r>
          </a:p>
          <a:p>
            <a:pPr algn="l">
              <a:lnSpc>
                <a:spcPts val="4050"/>
              </a:lnSpc>
            </a:pPr>
            <a:endParaRPr lang="en-US" sz="3000" spc="179">
              <a:solidFill>
                <a:srgbClr val="06540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0" y="1047750"/>
            <a:ext cx="4714241" cy="14111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767060" y="9248775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777033" y="929217"/>
            <a:ext cx="11482267" cy="912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6950" spc="-209">
                <a:solidFill>
                  <a:srgbClr val="659849"/>
                </a:solidFill>
                <a:latin typeface="Agrandir"/>
                <a:ea typeface="Agrandir"/>
                <a:cs typeface="Agrandir"/>
                <a:sym typeface="Agrandir"/>
              </a:rPr>
              <a:t>Reminder: Rubric Objectives</a:t>
            </a:r>
          </a:p>
        </p:txBody>
      </p:sp>
      <p:sp>
        <p:nvSpPr>
          <p:cNvPr id="5" name="Freeform 5"/>
          <p:cNvSpPr/>
          <p:nvPr/>
        </p:nvSpPr>
        <p:spPr>
          <a:xfrm rot="-10800000" flipH="1">
            <a:off x="16692113" y="8229774"/>
            <a:ext cx="567187" cy="617728"/>
          </a:xfrm>
          <a:custGeom>
            <a:avLst/>
            <a:gdLst/>
            <a:ahLst/>
            <a:cxnLst/>
            <a:rect l="l" t="t" r="r" b="b"/>
            <a:pathLst>
              <a:path w="567187" h="617728">
                <a:moveTo>
                  <a:pt x="567187" y="0"/>
                </a:moveTo>
                <a:lnTo>
                  <a:pt x="0" y="0"/>
                </a:lnTo>
                <a:lnTo>
                  <a:pt x="0" y="617728"/>
                </a:lnTo>
                <a:lnTo>
                  <a:pt x="567187" y="617728"/>
                </a:lnTo>
                <a:lnTo>
                  <a:pt x="5671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701501" y="2485240"/>
            <a:ext cx="8884999" cy="1306762"/>
            <a:chOff x="0" y="0"/>
            <a:chExt cx="5526428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26428" cy="812800"/>
            </a:xfrm>
            <a:custGeom>
              <a:avLst/>
              <a:gdLst/>
              <a:ahLst/>
              <a:cxnLst/>
              <a:rect l="l" t="t" r="r" b="b"/>
              <a:pathLst>
                <a:path w="5526428" h="812800">
                  <a:moveTo>
                    <a:pt x="16556" y="0"/>
                  </a:moveTo>
                  <a:lnTo>
                    <a:pt x="5509873" y="0"/>
                  </a:lnTo>
                  <a:cubicBezTo>
                    <a:pt x="5519016" y="0"/>
                    <a:pt x="5526428" y="7412"/>
                    <a:pt x="5526428" y="16556"/>
                  </a:cubicBezTo>
                  <a:lnTo>
                    <a:pt x="5526428" y="796244"/>
                  </a:lnTo>
                  <a:cubicBezTo>
                    <a:pt x="5526428" y="800635"/>
                    <a:pt x="5524684" y="804846"/>
                    <a:pt x="5521579" y="807951"/>
                  </a:cubicBezTo>
                  <a:cubicBezTo>
                    <a:pt x="5518474" y="811056"/>
                    <a:pt x="5514263" y="812800"/>
                    <a:pt x="5509873" y="812800"/>
                  </a:cubicBezTo>
                  <a:lnTo>
                    <a:pt x="16556" y="812800"/>
                  </a:lnTo>
                  <a:cubicBezTo>
                    <a:pt x="12165" y="812800"/>
                    <a:pt x="7954" y="811056"/>
                    <a:pt x="4849" y="807951"/>
                  </a:cubicBezTo>
                  <a:cubicBezTo>
                    <a:pt x="1744" y="804846"/>
                    <a:pt x="0" y="800635"/>
                    <a:pt x="0" y="796244"/>
                  </a:cubicBezTo>
                  <a:lnTo>
                    <a:pt x="0" y="16556"/>
                  </a:lnTo>
                  <a:cubicBezTo>
                    <a:pt x="0" y="12165"/>
                    <a:pt x="1744" y="7954"/>
                    <a:pt x="4849" y="4849"/>
                  </a:cubicBezTo>
                  <a:cubicBezTo>
                    <a:pt x="7954" y="1744"/>
                    <a:pt x="12165" y="0"/>
                    <a:pt x="16556" y="0"/>
                  </a:cubicBezTo>
                  <a:close/>
                </a:path>
              </a:pathLst>
            </a:custGeom>
            <a:solidFill>
              <a:srgbClr val="83A0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5526428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7"/>
                </a:lnSpc>
              </a:pPr>
              <a:r>
                <a:rPr lang="en-US" sz="4900" b="1" spc="347">
                  <a:solidFill>
                    <a:srgbClr val="065402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Topic Selection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99930" y="4086652"/>
            <a:ext cx="14288140" cy="4857949"/>
            <a:chOff x="0" y="0"/>
            <a:chExt cx="3763131" cy="12794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763132" cy="1279460"/>
            </a:xfrm>
            <a:custGeom>
              <a:avLst/>
              <a:gdLst/>
              <a:ahLst/>
              <a:cxnLst/>
              <a:rect l="l" t="t" r="r" b="b"/>
              <a:pathLst>
                <a:path w="3763132" h="1279460">
                  <a:moveTo>
                    <a:pt x="10837" y="0"/>
                  </a:moveTo>
                  <a:lnTo>
                    <a:pt x="3752295" y="0"/>
                  </a:lnTo>
                  <a:cubicBezTo>
                    <a:pt x="3758280" y="0"/>
                    <a:pt x="3763132" y="4852"/>
                    <a:pt x="3763132" y="10837"/>
                  </a:cubicBezTo>
                  <a:lnTo>
                    <a:pt x="3763132" y="1268623"/>
                  </a:lnTo>
                  <a:cubicBezTo>
                    <a:pt x="3763132" y="1271497"/>
                    <a:pt x="3761990" y="1274253"/>
                    <a:pt x="3759957" y="1276286"/>
                  </a:cubicBezTo>
                  <a:cubicBezTo>
                    <a:pt x="3757925" y="1278318"/>
                    <a:pt x="3755169" y="1279460"/>
                    <a:pt x="3752295" y="1279460"/>
                  </a:cubicBezTo>
                  <a:lnTo>
                    <a:pt x="10837" y="1279460"/>
                  </a:lnTo>
                  <a:cubicBezTo>
                    <a:pt x="4852" y="1279460"/>
                    <a:pt x="0" y="1274608"/>
                    <a:pt x="0" y="1268623"/>
                  </a:cubicBezTo>
                  <a:lnTo>
                    <a:pt x="0" y="10837"/>
                  </a:lnTo>
                  <a:cubicBezTo>
                    <a:pt x="0" y="4852"/>
                    <a:pt x="4852" y="0"/>
                    <a:pt x="10837" y="0"/>
                  </a:cubicBezTo>
                  <a:close/>
                </a:path>
              </a:pathLst>
            </a:custGeom>
            <a:solidFill>
              <a:srgbClr val="C0DB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3763131" cy="12604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52687" y="4410742"/>
            <a:ext cx="13382625" cy="4712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8" lvl="1" indent="-291464" algn="l">
              <a:lnSpc>
                <a:spcPts val="4157"/>
              </a:lnSpc>
              <a:buFont typeface="Arial"/>
              <a:buChar char="•"/>
            </a:pPr>
            <a:r>
              <a:rPr lang="en-US" sz="269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Creative, focused, manageable topic from the “Land and Water Use” unit (including ‘Urbanization and Ecological Footprints’ and ‘Sustainable Practices’) that addresses the issue of </a:t>
            </a:r>
            <a:r>
              <a:rPr lang="en-US" sz="2699" b="1">
                <a:solidFill>
                  <a:srgbClr val="065402"/>
                </a:solidFill>
                <a:latin typeface="Poppins Bold"/>
                <a:ea typeface="Poppins Bold"/>
                <a:cs typeface="Poppins Bold"/>
                <a:sym typeface="Poppins Bold"/>
              </a:rPr>
              <a:t>water scarcity, urbanization, or pollution </a:t>
            </a:r>
          </a:p>
          <a:p>
            <a:pPr algn="l">
              <a:lnSpc>
                <a:spcPts val="4157"/>
              </a:lnSpc>
            </a:pPr>
            <a:endParaRPr lang="en-US" sz="2699" b="1">
              <a:solidFill>
                <a:srgbClr val="065402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1165857" lvl="2" indent="-388619" algn="l">
              <a:lnSpc>
                <a:spcPts val="4157"/>
              </a:lnSpc>
              <a:buFont typeface="Arial"/>
              <a:buChar char="⚬"/>
            </a:pPr>
            <a:r>
              <a:rPr lang="en-US" sz="269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Ex: Student chooses topic of water county backed up with current research, history, laws, environmental impacts, current solutions (or where they fall short) </a:t>
            </a:r>
          </a:p>
          <a:p>
            <a:pPr algn="l">
              <a:lnSpc>
                <a:spcPts val="4157"/>
              </a:lnSpc>
            </a:pPr>
            <a:endParaRPr lang="en-US" sz="2699">
              <a:solidFill>
                <a:srgbClr val="06540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47750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767060" y="9248775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52588" y="971550"/>
            <a:ext cx="9506712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6999" spc="-209">
                <a:solidFill>
                  <a:srgbClr val="659849"/>
                </a:solidFill>
                <a:latin typeface="Agrandir"/>
                <a:ea typeface="Agrandir"/>
                <a:cs typeface="Agrandir"/>
                <a:sym typeface="Agrandir"/>
              </a:rPr>
              <a:t>Day 3</a:t>
            </a:r>
          </a:p>
        </p:txBody>
      </p:sp>
      <p:sp>
        <p:nvSpPr>
          <p:cNvPr id="5" name="Freeform 5"/>
          <p:cNvSpPr/>
          <p:nvPr/>
        </p:nvSpPr>
        <p:spPr>
          <a:xfrm rot="-10800000" flipH="1">
            <a:off x="16692113" y="8229774"/>
            <a:ext cx="567187" cy="617728"/>
          </a:xfrm>
          <a:custGeom>
            <a:avLst/>
            <a:gdLst/>
            <a:ahLst/>
            <a:cxnLst/>
            <a:rect l="l" t="t" r="r" b="b"/>
            <a:pathLst>
              <a:path w="567187" h="617728">
                <a:moveTo>
                  <a:pt x="567187" y="0"/>
                </a:moveTo>
                <a:lnTo>
                  <a:pt x="0" y="0"/>
                </a:lnTo>
                <a:lnTo>
                  <a:pt x="0" y="617728"/>
                </a:lnTo>
                <a:lnTo>
                  <a:pt x="567187" y="617728"/>
                </a:lnTo>
                <a:lnTo>
                  <a:pt x="5671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28700" y="2796563"/>
            <a:ext cx="11618119" cy="6050939"/>
            <a:chOff x="0" y="0"/>
            <a:chExt cx="3511078" cy="18286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11078" cy="1828637"/>
            </a:xfrm>
            <a:custGeom>
              <a:avLst/>
              <a:gdLst/>
              <a:ahLst/>
              <a:cxnLst/>
              <a:rect l="l" t="t" r="r" b="b"/>
              <a:pathLst>
                <a:path w="3511078" h="1828637">
                  <a:moveTo>
                    <a:pt x="33985" y="0"/>
                  </a:moveTo>
                  <a:lnTo>
                    <a:pt x="3477094" y="0"/>
                  </a:lnTo>
                  <a:cubicBezTo>
                    <a:pt x="3486107" y="0"/>
                    <a:pt x="3494751" y="3581"/>
                    <a:pt x="3501124" y="9954"/>
                  </a:cubicBezTo>
                  <a:cubicBezTo>
                    <a:pt x="3507498" y="16327"/>
                    <a:pt x="3511078" y="24971"/>
                    <a:pt x="3511078" y="33985"/>
                  </a:cubicBezTo>
                  <a:lnTo>
                    <a:pt x="3511078" y="1794652"/>
                  </a:lnTo>
                  <a:cubicBezTo>
                    <a:pt x="3511078" y="1803666"/>
                    <a:pt x="3507498" y="1812310"/>
                    <a:pt x="3501124" y="1818683"/>
                  </a:cubicBezTo>
                  <a:cubicBezTo>
                    <a:pt x="3494751" y="1825056"/>
                    <a:pt x="3486107" y="1828637"/>
                    <a:pt x="3477094" y="1828637"/>
                  </a:cubicBezTo>
                  <a:lnTo>
                    <a:pt x="33985" y="1828637"/>
                  </a:lnTo>
                  <a:cubicBezTo>
                    <a:pt x="24971" y="1828637"/>
                    <a:pt x="16327" y="1825056"/>
                    <a:pt x="9954" y="1818683"/>
                  </a:cubicBezTo>
                  <a:cubicBezTo>
                    <a:pt x="3581" y="1812310"/>
                    <a:pt x="0" y="1803666"/>
                    <a:pt x="0" y="1794652"/>
                  </a:cubicBezTo>
                  <a:lnTo>
                    <a:pt x="0" y="33985"/>
                  </a:lnTo>
                  <a:cubicBezTo>
                    <a:pt x="0" y="24971"/>
                    <a:pt x="3581" y="16327"/>
                    <a:pt x="9954" y="9954"/>
                  </a:cubicBezTo>
                  <a:cubicBezTo>
                    <a:pt x="16327" y="3581"/>
                    <a:pt x="24971" y="0"/>
                    <a:pt x="33985" y="0"/>
                  </a:cubicBezTo>
                  <a:close/>
                </a:path>
              </a:pathLst>
            </a:custGeom>
            <a:solidFill>
              <a:srgbClr val="C0DB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511078" cy="1885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505944" y="3734310"/>
            <a:ext cx="5082835" cy="3862954"/>
          </a:xfrm>
          <a:custGeom>
            <a:avLst/>
            <a:gdLst/>
            <a:ahLst/>
            <a:cxnLst/>
            <a:rect l="l" t="t" r="r" b="b"/>
            <a:pathLst>
              <a:path w="5082835" h="3862954">
                <a:moveTo>
                  <a:pt x="0" y="0"/>
                </a:moveTo>
                <a:lnTo>
                  <a:pt x="5082835" y="0"/>
                </a:lnTo>
                <a:lnTo>
                  <a:pt x="5082835" y="3862955"/>
                </a:lnTo>
                <a:lnTo>
                  <a:pt x="0" y="3862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565741" y="3800659"/>
            <a:ext cx="10544036" cy="309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spc="17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Complete “Benchmark 1”</a:t>
            </a:r>
          </a:p>
          <a:p>
            <a:pPr marL="1295400" lvl="2" indent="-431800" algn="l">
              <a:lnSpc>
                <a:spcPts val="4050"/>
              </a:lnSpc>
              <a:buFont typeface="Arial"/>
              <a:buChar char="⚬"/>
            </a:pPr>
            <a:r>
              <a:rPr lang="en-US" sz="3000" spc="17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Submit the brainstorm sheet from last class</a:t>
            </a:r>
          </a:p>
          <a:p>
            <a:pPr marL="1295400" lvl="2" indent="-431800" algn="l">
              <a:lnSpc>
                <a:spcPts val="4050"/>
              </a:lnSpc>
              <a:buFont typeface="Arial"/>
              <a:buChar char="⚬"/>
            </a:pPr>
            <a:r>
              <a:rPr lang="en-US" sz="3000" spc="17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Receive teacher’s approval for the design process and begin working on your solution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47750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767060" y="9248775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 flipH="1">
            <a:off x="16692113" y="8229774"/>
            <a:ext cx="567187" cy="617728"/>
          </a:xfrm>
          <a:custGeom>
            <a:avLst/>
            <a:gdLst/>
            <a:ahLst/>
            <a:cxnLst/>
            <a:rect l="l" t="t" r="r" b="b"/>
            <a:pathLst>
              <a:path w="567187" h="617728">
                <a:moveTo>
                  <a:pt x="567187" y="0"/>
                </a:moveTo>
                <a:lnTo>
                  <a:pt x="0" y="0"/>
                </a:lnTo>
                <a:lnTo>
                  <a:pt x="0" y="617728"/>
                </a:lnTo>
                <a:lnTo>
                  <a:pt x="567187" y="617728"/>
                </a:lnTo>
                <a:lnTo>
                  <a:pt x="5671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01501" y="2447006"/>
            <a:ext cx="8884999" cy="1306762"/>
            <a:chOff x="0" y="0"/>
            <a:chExt cx="5526428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26428" cy="812800"/>
            </a:xfrm>
            <a:custGeom>
              <a:avLst/>
              <a:gdLst/>
              <a:ahLst/>
              <a:cxnLst/>
              <a:rect l="l" t="t" r="r" b="b"/>
              <a:pathLst>
                <a:path w="5526428" h="812800">
                  <a:moveTo>
                    <a:pt x="16556" y="0"/>
                  </a:moveTo>
                  <a:lnTo>
                    <a:pt x="5509873" y="0"/>
                  </a:lnTo>
                  <a:cubicBezTo>
                    <a:pt x="5519016" y="0"/>
                    <a:pt x="5526428" y="7412"/>
                    <a:pt x="5526428" y="16556"/>
                  </a:cubicBezTo>
                  <a:lnTo>
                    <a:pt x="5526428" y="796244"/>
                  </a:lnTo>
                  <a:cubicBezTo>
                    <a:pt x="5526428" y="800635"/>
                    <a:pt x="5524684" y="804846"/>
                    <a:pt x="5521579" y="807951"/>
                  </a:cubicBezTo>
                  <a:cubicBezTo>
                    <a:pt x="5518474" y="811056"/>
                    <a:pt x="5514263" y="812800"/>
                    <a:pt x="5509873" y="812800"/>
                  </a:cubicBezTo>
                  <a:lnTo>
                    <a:pt x="16556" y="812800"/>
                  </a:lnTo>
                  <a:cubicBezTo>
                    <a:pt x="12165" y="812800"/>
                    <a:pt x="7954" y="811056"/>
                    <a:pt x="4849" y="807951"/>
                  </a:cubicBezTo>
                  <a:cubicBezTo>
                    <a:pt x="1744" y="804846"/>
                    <a:pt x="0" y="800635"/>
                    <a:pt x="0" y="796244"/>
                  </a:cubicBezTo>
                  <a:lnTo>
                    <a:pt x="0" y="16556"/>
                  </a:lnTo>
                  <a:cubicBezTo>
                    <a:pt x="0" y="12165"/>
                    <a:pt x="1744" y="7954"/>
                    <a:pt x="4849" y="4849"/>
                  </a:cubicBezTo>
                  <a:cubicBezTo>
                    <a:pt x="7954" y="1744"/>
                    <a:pt x="12165" y="0"/>
                    <a:pt x="16556" y="0"/>
                  </a:cubicBezTo>
                  <a:close/>
                </a:path>
              </a:pathLst>
            </a:custGeom>
            <a:solidFill>
              <a:srgbClr val="83A0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5526428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7"/>
                </a:lnSpc>
              </a:pPr>
              <a:r>
                <a:rPr lang="en-US" sz="4900" b="1" spc="347">
                  <a:solidFill>
                    <a:srgbClr val="065402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Project Work Time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94229" y="4295495"/>
            <a:ext cx="13499542" cy="4243143"/>
            <a:chOff x="0" y="0"/>
            <a:chExt cx="3555435" cy="11175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55435" cy="1117535"/>
            </a:xfrm>
            <a:custGeom>
              <a:avLst/>
              <a:gdLst/>
              <a:ahLst/>
              <a:cxnLst/>
              <a:rect l="l" t="t" r="r" b="b"/>
              <a:pathLst>
                <a:path w="3555435" h="1117535">
                  <a:moveTo>
                    <a:pt x="11470" y="0"/>
                  </a:moveTo>
                  <a:lnTo>
                    <a:pt x="3543965" y="0"/>
                  </a:lnTo>
                  <a:cubicBezTo>
                    <a:pt x="3550300" y="0"/>
                    <a:pt x="3555435" y="5135"/>
                    <a:pt x="3555435" y="11470"/>
                  </a:cubicBezTo>
                  <a:lnTo>
                    <a:pt x="3555435" y="1106066"/>
                  </a:lnTo>
                  <a:cubicBezTo>
                    <a:pt x="3555435" y="1112400"/>
                    <a:pt x="3550300" y="1117535"/>
                    <a:pt x="3543965" y="1117535"/>
                  </a:cubicBezTo>
                  <a:lnTo>
                    <a:pt x="11470" y="1117535"/>
                  </a:lnTo>
                  <a:cubicBezTo>
                    <a:pt x="8428" y="1117535"/>
                    <a:pt x="5510" y="1116327"/>
                    <a:pt x="3359" y="1114176"/>
                  </a:cubicBezTo>
                  <a:cubicBezTo>
                    <a:pt x="1208" y="1112025"/>
                    <a:pt x="0" y="1109108"/>
                    <a:pt x="0" y="1106066"/>
                  </a:cubicBezTo>
                  <a:lnTo>
                    <a:pt x="0" y="11470"/>
                  </a:lnTo>
                  <a:cubicBezTo>
                    <a:pt x="0" y="8428"/>
                    <a:pt x="1208" y="5510"/>
                    <a:pt x="3359" y="3359"/>
                  </a:cubicBezTo>
                  <a:cubicBezTo>
                    <a:pt x="5510" y="1208"/>
                    <a:pt x="8428" y="0"/>
                    <a:pt x="11470" y="0"/>
                  </a:cubicBezTo>
                  <a:close/>
                </a:path>
              </a:pathLst>
            </a:custGeom>
            <a:solidFill>
              <a:srgbClr val="C0DB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3555435" cy="10984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315385" y="4614936"/>
            <a:ext cx="11657230" cy="3480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l">
              <a:lnSpc>
                <a:spcPts val="4619"/>
              </a:lnSpc>
              <a:buFont typeface="Arial"/>
              <a:buChar char="•"/>
            </a:pPr>
            <a:r>
              <a:rPr lang="en-US" sz="299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Make sure your Design Process has been teacher approved</a:t>
            </a:r>
          </a:p>
          <a:p>
            <a:pPr marL="647697" lvl="1" indent="-323848" algn="l">
              <a:lnSpc>
                <a:spcPts val="4619"/>
              </a:lnSpc>
              <a:buFont typeface="Arial"/>
              <a:buChar char="•"/>
            </a:pPr>
            <a:r>
              <a:rPr lang="en-US" sz="2999" b="1">
                <a:solidFill>
                  <a:srgbClr val="065402"/>
                </a:solidFill>
                <a:latin typeface="Poppins Bold"/>
                <a:ea typeface="Poppins Bold"/>
                <a:cs typeface="Poppins Bold"/>
                <a:sym typeface="Poppins Bold"/>
              </a:rPr>
              <a:t>*If you are certain about your outreach plan for your ‘Impact’, work on this before your ‘Solution’*</a:t>
            </a:r>
          </a:p>
          <a:p>
            <a:pPr marL="647697" lvl="1" indent="-323848" algn="l">
              <a:lnSpc>
                <a:spcPts val="4619"/>
              </a:lnSpc>
              <a:buFont typeface="Arial"/>
              <a:buChar char="•"/>
            </a:pPr>
            <a:r>
              <a:rPr lang="en-US" sz="299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Be courteous of others still brainstorming or working on their projects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47750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767060" y="9248775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52588" y="971550"/>
            <a:ext cx="9506712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6999" spc="-209">
                <a:solidFill>
                  <a:srgbClr val="659849"/>
                </a:solidFill>
                <a:latin typeface="Agrandir"/>
                <a:ea typeface="Agrandir"/>
                <a:cs typeface="Agrandir"/>
                <a:sym typeface="Agrandir"/>
              </a:rPr>
              <a:t>Day 4</a:t>
            </a:r>
          </a:p>
        </p:txBody>
      </p:sp>
      <p:sp>
        <p:nvSpPr>
          <p:cNvPr id="5" name="Freeform 5"/>
          <p:cNvSpPr/>
          <p:nvPr/>
        </p:nvSpPr>
        <p:spPr>
          <a:xfrm rot="-10800000" flipH="1">
            <a:off x="16692113" y="8229774"/>
            <a:ext cx="567187" cy="617728"/>
          </a:xfrm>
          <a:custGeom>
            <a:avLst/>
            <a:gdLst/>
            <a:ahLst/>
            <a:cxnLst/>
            <a:rect l="l" t="t" r="r" b="b"/>
            <a:pathLst>
              <a:path w="567187" h="617728">
                <a:moveTo>
                  <a:pt x="567187" y="0"/>
                </a:moveTo>
                <a:lnTo>
                  <a:pt x="0" y="0"/>
                </a:lnTo>
                <a:lnTo>
                  <a:pt x="0" y="617728"/>
                </a:lnTo>
                <a:lnTo>
                  <a:pt x="567187" y="617728"/>
                </a:lnTo>
                <a:lnTo>
                  <a:pt x="5671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5464030" y="2796563"/>
            <a:ext cx="11121642" cy="6050939"/>
            <a:chOff x="0" y="0"/>
            <a:chExt cx="3361039" cy="18286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61039" cy="1828637"/>
            </a:xfrm>
            <a:custGeom>
              <a:avLst/>
              <a:gdLst/>
              <a:ahLst/>
              <a:cxnLst/>
              <a:rect l="l" t="t" r="r" b="b"/>
              <a:pathLst>
                <a:path w="3361039" h="1828637">
                  <a:moveTo>
                    <a:pt x="35502" y="0"/>
                  </a:moveTo>
                  <a:lnTo>
                    <a:pt x="3325538" y="0"/>
                  </a:lnTo>
                  <a:cubicBezTo>
                    <a:pt x="3345145" y="0"/>
                    <a:pt x="3361039" y="15895"/>
                    <a:pt x="3361039" y="35502"/>
                  </a:cubicBezTo>
                  <a:lnTo>
                    <a:pt x="3361039" y="1793135"/>
                  </a:lnTo>
                  <a:cubicBezTo>
                    <a:pt x="3361039" y="1812742"/>
                    <a:pt x="3345145" y="1828637"/>
                    <a:pt x="3325538" y="1828637"/>
                  </a:cubicBezTo>
                  <a:lnTo>
                    <a:pt x="35502" y="1828637"/>
                  </a:lnTo>
                  <a:cubicBezTo>
                    <a:pt x="15895" y="1828637"/>
                    <a:pt x="0" y="1812742"/>
                    <a:pt x="0" y="1793135"/>
                  </a:cubicBezTo>
                  <a:lnTo>
                    <a:pt x="0" y="35502"/>
                  </a:lnTo>
                  <a:cubicBezTo>
                    <a:pt x="0" y="15895"/>
                    <a:pt x="15895" y="0"/>
                    <a:pt x="35502" y="0"/>
                  </a:cubicBezTo>
                  <a:close/>
                </a:path>
              </a:pathLst>
            </a:custGeom>
            <a:solidFill>
              <a:srgbClr val="C0DB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361039" cy="1885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01855" y="3388910"/>
            <a:ext cx="5055732" cy="4840864"/>
          </a:xfrm>
          <a:custGeom>
            <a:avLst/>
            <a:gdLst/>
            <a:ahLst/>
            <a:cxnLst/>
            <a:rect l="l" t="t" r="r" b="b"/>
            <a:pathLst>
              <a:path w="5055732" h="4840864">
                <a:moveTo>
                  <a:pt x="0" y="0"/>
                </a:moveTo>
                <a:lnTo>
                  <a:pt x="5055732" y="0"/>
                </a:lnTo>
                <a:lnTo>
                  <a:pt x="5055732" y="4840864"/>
                </a:lnTo>
                <a:lnTo>
                  <a:pt x="0" y="48408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773069" y="4043731"/>
            <a:ext cx="9987981" cy="258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spc="17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Complete “</a:t>
            </a:r>
            <a:r>
              <a:rPr lang="en-US" sz="3000" b="1" spc="179">
                <a:solidFill>
                  <a:srgbClr val="065402"/>
                </a:solidFill>
                <a:latin typeface="Poppins Bold"/>
                <a:ea typeface="Poppins Bold"/>
                <a:cs typeface="Poppins Bold"/>
                <a:sym typeface="Poppins Bold"/>
              </a:rPr>
              <a:t>Benchmark 2"</a:t>
            </a:r>
          </a:p>
          <a:p>
            <a:pPr marL="1295400" lvl="2" indent="-431800" algn="l">
              <a:lnSpc>
                <a:spcPts val="4050"/>
              </a:lnSpc>
              <a:buFont typeface="Arial"/>
              <a:buChar char="⚬"/>
            </a:pPr>
            <a:r>
              <a:rPr lang="en-US" sz="3000" spc="17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Complete and submit the Peer Review Checklist</a:t>
            </a:r>
          </a:p>
          <a:p>
            <a:pPr marL="1295400" lvl="2" indent="-431800" algn="l">
              <a:lnSpc>
                <a:spcPts val="4050"/>
              </a:lnSpc>
              <a:buFont typeface="Arial"/>
              <a:buChar char="⚬"/>
            </a:pPr>
            <a:r>
              <a:rPr lang="en-US" sz="3000" spc="17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Be respectful, concise, and relevant with all feedback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47750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767060" y="9248775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 flipH="1">
            <a:off x="16692113" y="8229774"/>
            <a:ext cx="567187" cy="617728"/>
          </a:xfrm>
          <a:custGeom>
            <a:avLst/>
            <a:gdLst/>
            <a:ahLst/>
            <a:cxnLst/>
            <a:rect l="l" t="t" r="r" b="b"/>
            <a:pathLst>
              <a:path w="567187" h="617728">
                <a:moveTo>
                  <a:pt x="567187" y="0"/>
                </a:moveTo>
                <a:lnTo>
                  <a:pt x="0" y="0"/>
                </a:lnTo>
                <a:lnTo>
                  <a:pt x="0" y="617728"/>
                </a:lnTo>
                <a:lnTo>
                  <a:pt x="567187" y="617728"/>
                </a:lnTo>
                <a:lnTo>
                  <a:pt x="5671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01501" y="2447006"/>
            <a:ext cx="8884999" cy="1306762"/>
            <a:chOff x="0" y="0"/>
            <a:chExt cx="5526428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26428" cy="812800"/>
            </a:xfrm>
            <a:custGeom>
              <a:avLst/>
              <a:gdLst/>
              <a:ahLst/>
              <a:cxnLst/>
              <a:rect l="l" t="t" r="r" b="b"/>
              <a:pathLst>
                <a:path w="5526428" h="812800">
                  <a:moveTo>
                    <a:pt x="16556" y="0"/>
                  </a:moveTo>
                  <a:lnTo>
                    <a:pt x="5509873" y="0"/>
                  </a:lnTo>
                  <a:cubicBezTo>
                    <a:pt x="5519016" y="0"/>
                    <a:pt x="5526428" y="7412"/>
                    <a:pt x="5526428" y="16556"/>
                  </a:cubicBezTo>
                  <a:lnTo>
                    <a:pt x="5526428" y="796244"/>
                  </a:lnTo>
                  <a:cubicBezTo>
                    <a:pt x="5526428" y="800635"/>
                    <a:pt x="5524684" y="804846"/>
                    <a:pt x="5521579" y="807951"/>
                  </a:cubicBezTo>
                  <a:cubicBezTo>
                    <a:pt x="5518474" y="811056"/>
                    <a:pt x="5514263" y="812800"/>
                    <a:pt x="5509873" y="812800"/>
                  </a:cubicBezTo>
                  <a:lnTo>
                    <a:pt x="16556" y="812800"/>
                  </a:lnTo>
                  <a:cubicBezTo>
                    <a:pt x="12165" y="812800"/>
                    <a:pt x="7954" y="811056"/>
                    <a:pt x="4849" y="807951"/>
                  </a:cubicBezTo>
                  <a:cubicBezTo>
                    <a:pt x="1744" y="804846"/>
                    <a:pt x="0" y="800635"/>
                    <a:pt x="0" y="796244"/>
                  </a:cubicBezTo>
                  <a:lnTo>
                    <a:pt x="0" y="16556"/>
                  </a:lnTo>
                  <a:cubicBezTo>
                    <a:pt x="0" y="12165"/>
                    <a:pt x="1744" y="7954"/>
                    <a:pt x="4849" y="4849"/>
                  </a:cubicBezTo>
                  <a:cubicBezTo>
                    <a:pt x="7954" y="1744"/>
                    <a:pt x="12165" y="0"/>
                    <a:pt x="16556" y="0"/>
                  </a:cubicBezTo>
                  <a:close/>
                </a:path>
              </a:pathLst>
            </a:custGeom>
            <a:solidFill>
              <a:srgbClr val="83A0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5526428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7"/>
                </a:lnSpc>
              </a:pPr>
              <a:r>
                <a:rPr lang="en-US" sz="4900" b="1" spc="347">
                  <a:solidFill>
                    <a:srgbClr val="065402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Project Work Time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94229" y="4295495"/>
            <a:ext cx="13499542" cy="4243143"/>
            <a:chOff x="0" y="0"/>
            <a:chExt cx="3555435" cy="11175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55435" cy="1117535"/>
            </a:xfrm>
            <a:custGeom>
              <a:avLst/>
              <a:gdLst/>
              <a:ahLst/>
              <a:cxnLst/>
              <a:rect l="l" t="t" r="r" b="b"/>
              <a:pathLst>
                <a:path w="3555435" h="1117535">
                  <a:moveTo>
                    <a:pt x="11470" y="0"/>
                  </a:moveTo>
                  <a:lnTo>
                    <a:pt x="3543965" y="0"/>
                  </a:lnTo>
                  <a:cubicBezTo>
                    <a:pt x="3550300" y="0"/>
                    <a:pt x="3555435" y="5135"/>
                    <a:pt x="3555435" y="11470"/>
                  </a:cubicBezTo>
                  <a:lnTo>
                    <a:pt x="3555435" y="1106066"/>
                  </a:lnTo>
                  <a:cubicBezTo>
                    <a:pt x="3555435" y="1112400"/>
                    <a:pt x="3550300" y="1117535"/>
                    <a:pt x="3543965" y="1117535"/>
                  </a:cubicBezTo>
                  <a:lnTo>
                    <a:pt x="11470" y="1117535"/>
                  </a:lnTo>
                  <a:cubicBezTo>
                    <a:pt x="8428" y="1117535"/>
                    <a:pt x="5510" y="1116327"/>
                    <a:pt x="3359" y="1114176"/>
                  </a:cubicBezTo>
                  <a:cubicBezTo>
                    <a:pt x="1208" y="1112025"/>
                    <a:pt x="0" y="1109108"/>
                    <a:pt x="0" y="1106066"/>
                  </a:cubicBezTo>
                  <a:lnTo>
                    <a:pt x="0" y="11470"/>
                  </a:lnTo>
                  <a:cubicBezTo>
                    <a:pt x="0" y="8428"/>
                    <a:pt x="1208" y="5510"/>
                    <a:pt x="3359" y="3359"/>
                  </a:cubicBezTo>
                  <a:cubicBezTo>
                    <a:pt x="5510" y="1208"/>
                    <a:pt x="8428" y="0"/>
                    <a:pt x="11470" y="0"/>
                  </a:cubicBezTo>
                  <a:close/>
                </a:path>
              </a:pathLst>
            </a:custGeom>
            <a:solidFill>
              <a:srgbClr val="C0DB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3555435" cy="10984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315385" y="4614936"/>
            <a:ext cx="11657230" cy="3480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l">
              <a:lnSpc>
                <a:spcPts val="4619"/>
              </a:lnSpc>
              <a:buFont typeface="Arial"/>
              <a:buChar char="•"/>
            </a:pPr>
            <a:r>
              <a:rPr lang="en-US" sz="299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Make sure your Design Process has been teacher approved</a:t>
            </a:r>
          </a:p>
          <a:p>
            <a:pPr marL="647697" lvl="1" indent="-323848" algn="l">
              <a:lnSpc>
                <a:spcPts val="4619"/>
              </a:lnSpc>
              <a:buFont typeface="Arial"/>
              <a:buChar char="•"/>
            </a:pPr>
            <a:r>
              <a:rPr lang="en-US" sz="2999" b="1">
                <a:solidFill>
                  <a:srgbClr val="065402"/>
                </a:solidFill>
                <a:latin typeface="Poppins Bold"/>
                <a:ea typeface="Poppins Bold"/>
                <a:cs typeface="Poppins Bold"/>
                <a:sym typeface="Poppins Bold"/>
              </a:rPr>
              <a:t>*If you are certain about your outreach plan for your ‘Impact’, work on this before your ‘Solution’*</a:t>
            </a:r>
          </a:p>
          <a:p>
            <a:pPr marL="647697" lvl="1" indent="-323848" algn="l">
              <a:lnSpc>
                <a:spcPts val="4619"/>
              </a:lnSpc>
              <a:buFont typeface="Arial"/>
              <a:buChar char="•"/>
            </a:pPr>
            <a:r>
              <a:rPr lang="en-US" sz="299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Be courteous of others still brainstorming or working on their projects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47750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767060" y="9248775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52588" y="971550"/>
            <a:ext cx="9506712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6999" spc="-209">
                <a:solidFill>
                  <a:srgbClr val="659849"/>
                </a:solidFill>
                <a:latin typeface="Agrandir"/>
                <a:ea typeface="Agrandir"/>
                <a:cs typeface="Agrandir"/>
                <a:sym typeface="Agrandir"/>
              </a:rPr>
              <a:t>Day 5</a:t>
            </a:r>
          </a:p>
        </p:txBody>
      </p:sp>
      <p:sp>
        <p:nvSpPr>
          <p:cNvPr id="5" name="Freeform 5"/>
          <p:cNvSpPr/>
          <p:nvPr/>
        </p:nvSpPr>
        <p:spPr>
          <a:xfrm rot="-10800000" flipH="1">
            <a:off x="16692113" y="8229774"/>
            <a:ext cx="567187" cy="617728"/>
          </a:xfrm>
          <a:custGeom>
            <a:avLst/>
            <a:gdLst/>
            <a:ahLst/>
            <a:cxnLst/>
            <a:rect l="l" t="t" r="r" b="b"/>
            <a:pathLst>
              <a:path w="567187" h="617728">
                <a:moveTo>
                  <a:pt x="567187" y="0"/>
                </a:moveTo>
                <a:lnTo>
                  <a:pt x="0" y="0"/>
                </a:lnTo>
                <a:lnTo>
                  <a:pt x="0" y="617728"/>
                </a:lnTo>
                <a:lnTo>
                  <a:pt x="567187" y="617728"/>
                </a:lnTo>
                <a:lnTo>
                  <a:pt x="5671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28700" y="2796563"/>
            <a:ext cx="11618119" cy="6050939"/>
            <a:chOff x="0" y="0"/>
            <a:chExt cx="3511078" cy="18286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11078" cy="1828637"/>
            </a:xfrm>
            <a:custGeom>
              <a:avLst/>
              <a:gdLst/>
              <a:ahLst/>
              <a:cxnLst/>
              <a:rect l="l" t="t" r="r" b="b"/>
              <a:pathLst>
                <a:path w="3511078" h="1828637">
                  <a:moveTo>
                    <a:pt x="33985" y="0"/>
                  </a:moveTo>
                  <a:lnTo>
                    <a:pt x="3477094" y="0"/>
                  </a:lnTo>
                  <a:cubicBezTo>
                    <a:pt x="3486107" y="0"/>
                    <a:pt x="3494751" y="3581"/>
                    <a:pt x="3501124" y="9954"/>
                  </a:cubicBezTo>
                  <a:cubicBezTo>
                    <a:pt x="3507498" y="16327"/>
                    <a:pt x="3511078" y="24971"/>
                    <a:pt x="3511078" y="33985"/>
                  </a:cubicBezTo>
                  <a:lnTo>
                    <a:pt x="3511078" y="1794652"/>
                  </a:lnTo>
                  <a:cubicBezTo>
                    <a:pt x="3511078" y="1803666"/>
                    <a:pt x="3507498" y="1812310"/>
                    <a:pt x="3501124" y="1818683"/>
                  </a:cubicBezTo>
                  <a:cubicBezTo>
                    <a:pt x="3494751" y="1825056"/>
                    <a:pt x="3486107" y="1828637"/>
                    <a:pt x="3477094" y="1828637"/>
                  </a:cubicBezTo>
                  <a:lnTo>
                    <a:pt x="33985" y="1828637"/>
                  </a:lnTo>
                  <a:cubicBezTo>
                    <a:pt x="24971" y="1828637"/>
                    <a:pt x="16327" y="1825056"/>
                    <a:pt x="9954" y="1818683"/>
                  </a:cubicBezTo>
                  <a:cubicBezTo>
                    <a:pt x="3581" y="1812310"/>
                    <a:pt x="0" y="1803666"/>
                    <a:pt x="0" y="1794652"/>
                  </a:cubicBezTo>
                  <a:lnTo>
                    <a:pt x="0" y="33985"/>
                  </a:lnTo>
                  <a:cubicBezTo>
                    <a:pt x="0" y="24971"/>
                    <a:pt x="3581" y="16327"/>
                    <a:pt x="9954" y="9954"/>
                  </a:cubicBezTo>
                  <a:cubicBezTo>
                    <a:pt x="16327" y="3581"/>
                    <a:pt x="24971" y="0"/>
                    <a:pt x="33985" y="0"/>
                  </a:cubicBezTo>
                  <a:close/>
                </a:path>
              </a:pathLst>
            </a:custGeom>
            <a:solidFill>
              <a:srgbClr val="C0DB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511078" cy="1885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505944" y="3734310"/>
            <a:ext cx="5082835" cy="3862954"/>
          </a:xfrm>
          <a:custGeom>
            <a:avLst/>
            <a:gdLst/>
            <a:ahLst/>
            <a:cxnLst/>
            <a:rect l="l" t="t" r="r" b="b"/>
            <a:pathLst>
              <a:path w="5082835" h="3862954">
                <a:moveTo>
                  <a:pt x="0" y="0"/>
                </a:moveTo>
                <a:lnTo>
                  <a:pt x="5082835" y="0"/>
                </a:lnTo>
                <a:lnTo>
                  <a:pt x="5082835" y="3862955"/>
                </a:lnTo>
                <a:lnTo>
                  <a:pt x="0" y="3862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565741" y="3959532"/>
            <a:ext cx="10544036" cy="3609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spc="17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Submit all projects</a:t>
            </a:r>
          </a:p>
          <a:p>
            <a:pPr algn="l">
              <a:lnSpc>
                <a:spcPts val="4050"/>
              </a:lnSpc>
            </a:pPr>
            <a:endParaRPr lang="en-US" sz="3000" spc="179">
              <a:solidFill>
                <a:srgbClr val="06540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spc="17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Share projects with the world</a:t>
            </a:r>
          </a:p>
          <a:p>
            <a:pPr marL="1295400" lvl="2" indent="-431800" algn="l">
              <a:lnSpc>
                <a:spcPts val="4050"/>
              </a:lnSpc>
              <a:buFont typeface="Arial"/>
              <a:buChar char="⚬"/>
            </a:pPr>
            <a:r>
              <a:rPr lang="en-US" sz="3000" spc="17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Refer to the “</a:t>
            </a:r>
            <a:r>
              <a:rPr lang="en-US" sz="3000" b="1" spc="179">
                <a:solidFill>
                  <a:srgbClr val="065402"/>
                </a:solidFill>
                <a:latin typeface="Poppins Bold"/>
                <a:ea typeface="Poppins Bold"/>
                <a:cs typeface="Poppins Bold"/>
                <a:sym typeface="Poppins Bold"/>
              </a:rPr>
              <a:t>Impact Resources</a:t>
            </a:r>
            <a:r>
              <a:rPr lang="en-US" sz="3000" spc="17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” file for help</a:t>
            </a:r>
          </a:p>
          <a:p>
            <a:pPr marL="1295400" lvl="2" indent="-431800" algn="l">
              <a:lnSpc>
                <a:spcPts val="4050"/>
              </a:lnSpc>
              <a:buFont typeface="Arial"/>
              <a:buChar char="⚬"/>
            </a:pPr>
            <a:r>
              <a:rPr lang="en-US" sz="3000" spc="17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Remember to have some proof of outreach (video, photo, screenshot, etc.)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47750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767060" y="9248775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52588" y="971550"/>
            <a:ext cx="9506712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6999" spc="-209">
                <a:solidFill>
                  <a:srgbClr val="659849"/>
                </a:solidFill>
                <a:latin typeface="Agrandir"/>
                <a:ea typeface="Agrandir"/>
                <a:cs typeface="Agrandir"/>
                <a:sym typeface="Agrandir"/>
              </a:rPr>
              <a:t>You Did It!</a:t>
            </a:r>
          </a:p>
        </p:txBody>
      </p:sp>
      <p:sp>
        <p:nvSpPr>
          <p:cNvPr id="5" name="Freeform 5"/>
          <p:cNvSpPr/>
          <p:nvPr/>
        </p:nvSpPr>
        <p:spPr>
          <a:xfrm rot="-10800000" flipH="1">
            <a:off x="16692113" y="8229774"/>
            <a:ext cx="567187" cy="617728"/>
          </a:xfrm>
          <a:custGeom>
            <a:avLst/>
            <a:gdLst/>
            <a:ahLst/>
            <a:cxnLst/>
            <a:rect l="l" t="t" r="r" b="b"/>
            <a:pathLst>
              <a:path w="567187" h="617728">
                <a:moveTo>
                  <a:pt x="567187" y="0"/>
                </a:moveTo>
                <a:lnTo>
                  <a:pt x="0" y="0"/>
                </a:lnTo>
                <a:lnTo>
                  <a:pt x="0" y="617728"/>
                </a:lnTo>
                <a:lnTo>
                  <a:pt x="567187" y="617728"/>
                </a:lnTo>
                <a:lnTo>
                  <a:pt x="5671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612977" y="3547467"/>
            <a:ext cx="15062046" cy="3519337"/>
            <a:chOff x="0" y="0"/>
            <a:chExt cx="4551858" cy="10635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51858" cy="1063569"/>
            </a:xfrm>
            <a:custGeom>
              <a:avLst/>
              <a:gdLst/>
              <a:ahLst/>
              <a:cxnLst/>
              <a:rect l="l" t="t" r="r" b="b"/>
              <a:pathLst>
                <a:path w="4551858" h="1063569">
                  <a:moveTo>
                    <a:pt x="26214" y="0"/>
                  </a:moveTo>
                  <a:lnTo>
                    <a:pt x="4525644" y="0"/>
                  </a:lnTo>
                  <a:cubicBezTo>
                    <a:pt x="4540121" y="0"/>
                    <a:pt x="4551858" y="11736"/>
                    <a:pt x="4551858" y="26214"/>
                  </a:cubicBezTo>
                  <a:lnTo>
                    <a:pt x="4551858" y="1037355"/>
                  </a:lnTo>
                  <a:cubicBezTo>
                    <a:pt x="4551858" y="1051832"/>
                    <a:pt x="4540121" y="1063569"/>
                    <a:pt x="4525644" y="1063569"/>
                  </a:cubicBezTo>
                  <a:lnTo>
                    <a:pt x="26214" y="1063569"/>
                  </a:lnTo>
                  <a:cubicBezTo>
                    <a:pt x="19262" y="1063569"/>
                    <a:pt x="12594" y="1060807"/>
                    <a:pt x="7678" y="1055891"/>
                  </a:cubicBezTo>
                  <a:cubicBezTo>
                    <a:pt x="2762" y="1050975"/>
                    <a:pt x="0" y="1044307"/>
                    <a:pt x="0" y="1037355"/>
                  </a:cubicBezTo>
                  <a:lnTo>
                    <a:pt x="0" y="26214"/>
                  </a:lnTo>
                  <a:cubicBezTo>
                    <a:pt x="0" y="11736"/>
                    <a:pt x="11736" y="0"/>
                    <a:pt x="26214" y="0"/>
                  </a:cubicBezTo>
                  <a:close/>
                </a:path>
              </a:pathLst>
            </a:custGeom>
            <a:solidFill>
              <a:srgbClr val="C0DB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51858" cy="1120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161200" y="4073648"/>
            <a:ext cx="13965600" cy="238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4"/>
              </a:lnSpc>
            </a:pPr>
            <a:r>
              <a:rPr lang="en-US" sz="3499" b="1" spc="209">
                <a:solidFill>
                  <a:srgbClr val="06540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No matter which level your impact was, or whether your outreach plan was successful or not, you have officially gone out and made an impact on the world for the better.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61861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767060" y="9248775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867248" y="3881313"/>
            <a:ext cx="13061492" cy="9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</a:pPr>
            <a:r>
              <a:rPr lang="en-US" sz="7450" b="1" spc="-224">
                <a:solidFill>
                  <a:srgbClr val="659849"/>
                </a:solidFill>
                <a:latin typeface="Agrandir Bold"/>
                <a:ea typeface="Agrandir Bold"/>
                <a:cs typeface="Agrandir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Do </a:t>
            </a:r>
            <a:r>
              <a:rPr lang="en-US" sz="7450" b="1" spc="-224">
                <a:solidFill>
                  <a:srgbClr val="6B9B40"/>
                </a:solidFill>
                <a:latin typeface="Agrandir Bold"/>
                <a:ea typeface="Agrandir Bold"/>
                <a:cs typeface="Agrandir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 Use W</a:t>
            </a:r>
            <a:r>
              <a:rPr lang="en-US" sz="7450" b="1" spc="-224">
                <a:solidFill>
                  <a:srgbClr val="659849"/>
                </a:solidFill>
                <a:latin typeface="Agrandir Bold"/>
                <a:ea typeface="Agrandir Bold"/>
                <a:cs typeface="Agrandir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ater?</a:t>
            </a:r>
            <a:endParaRPr lang="en-US" sz="7450" b="1" spc="-224">
              <a:solidFill>
                <a:srgbClr val="659849"/>
              </a:solidFill>
              <a:latin typeface="Agrandir Bold"/>
              <a:ea typeface="Agrandir Bold"/>
              <a:cs typeface="Agrandir Bold"/>
            </a:endParaRPr>
          </a:p>
        </p:txBody>
      </p:sp>
      <p:sp>
        <p:nvSpPr>
          <p:cNvPr id="5" name="Freeform 5"/>
          <p:cNvSpPr/>
          <p:nvPr/>
        </p:nvSpPr>
        <p:spPr>
          <a:xfrm rot="-10800000" flipH="1">
            <a:off x="16692113" y="8229774"/>
            <a:ext cx="567187" cy="617728"/>
          </a:xfrm>
          <a:custGeom>
            <a:avLst/>
            <a:gdLst/>
            <a:ahLst/>
            <a:cxnLst/>
            <a:rect l="l" t="t" r="r" b="b"/>
            <a:pathLst>
              <a:path w="567187" h="617728">
                <a:moveTo>
                  <a:pt x="567187" y="0"/>
                </a:moveTo>
                <a:lnTo>
                  <a:pt x="0" y="0"/>
                </a:lnTo>
                <a:lnTo>
                  <a:pt x="0" y="617728"/>
                </a:lnTo>
                <a:lnTo>
                  <a:pt x="567187" y="617728"/>
                </a:lnTo>
                <a:lnTo>
                  <a:pt x="56718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7CCC8BD2-A122-55EC-F07F-4FC0F4DB39B8}"/>
              </a:ext>
            </a:extLst>
          </p:cNvPr>
          <p:cNvSpPr txBox="1"/>
          <p:nvPr/>
        </p:nvSpPr>
        <p:spPr>
          <a:xfrm>
            <a:off x="1200150" y="4686300"/>
            <a:ext cx="1588770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sz="8500" b="1" spc="-255">
                <a:solidFill>
                  <a:srgbClr val="295F48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9E8F5B2A-2120-F11F-0D48-E7D85B8251C8}"/>
              </a:ext>
            </a:extLst>
          </p:cNvPr>
          <p:cNvSpPr txBox="1"/>
          <p:nvPr/>
        </p:nvSpPr>
        <p:spPr>
          <a:xfrm>
            <a:off x="3048000" y="4917132"/>
            <a:ext cx="12421742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8664" lvl="1" indent="-457200" algn="l">
              <a:lnSpc>
                <a:spcPts val="4157"/>
              </a:lnSpc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Complete the water footprint calculator and compare results</a:t>
            </a:r>
          </a:p>
          <a:p>
            <a:pPr marL="291464" lvl="1" algn="l">
              <a:lnSpc>
                <a:spcPts val="4157"/>
              </a:lnSpc>
            </a:pPr>
            <a:endParaRPr lang="en-US" sz="3600">
              <a:solidFill>
                <a:srgbClr val="06540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8664" lvl="1" indent="-457200" algn="l">
              <a:lnSpc>
                <a:spcPts val="4157"/>
              </a:lnSpc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How can you reduce your water usage at home?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1C846D8-22E3-3C35-4714-78CC14879676}"/>
              </a:ext>
            </a:extLst>
          </p:cNvPr>
          <p:cNvSpPr txBox="1"/>
          <p:nvPr/>
        </p:nvSpPr>
        <p:spPr>
          <a:xfrm>
            <a:off x="2613254" y="1797668"/>
            <a:ext cx="13061492" cy="214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</a:pPr>
            <a:r>
              <a:rPr lang="en-US" sz="7499" b="1" spc="-224">
                <a:solidFill>
                  <a:srgbClr val="659849"/>
                </a:solidFill>
                <a:latin typeface="Agrandir Bold"/>
                <a:ea typeface="Agrandir Bold"/>
                <a:cs typeface="Agrandir Bold"/>
                <a:sym typeface="Agrandir Bold"/>
              </a:rPr>
              <a:t>What Is Your Water Footprint? </a:t>
            </a:r>
            <a:endParaRPr lang="en-US" sz="7499" b="1" spc="-224">
              <a:solidFill>
                <a:srgbClr val="659849"/>
              </a:solidFill>
              <a:latin typeface="Agrandir Bold"/>
              <a:ea typeface="Agrandir Bold"/>
              <a:cs typeface="Agrandir Bold"/>
              <a:sym typeface="Agrandir Bold"/>
              <a:hlinkClick r:id="rId2" tooltip="https://www.epa.gov/watersense/watersense-kids#Test%20Your%20WaterSense%20Game"/>
            </a:endParaRPr>
          </a:p>
        </p:txBody>
      </p:sp>
    </p:spTree>
    <p:extLst>
      <p:ext uri="{BB962C8B-B14F-4D97-AF65-F5344CB8AC3E}">
        <p14:creationId xmlns:p14="http://schemas.microsoft.com/office/powerpoint/2010/main" val="272054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03CA656B-69F3-991F-987D-33EB91CF7A96}"/>
              </a:ext>
            </a:extLst>
          </p:cNvPr>
          <p:cNvSpPr txBox="1"/>
          <p:nvPr/>
        </p:nvSpPr>
        <p:spPr>
          <a:xfrm>
            <a:off x="2613254" y="2324100"/>
            <a:ext cx="13061492" cy="979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</a:pPr>
            <a:r>
              <a:rPr lang="en-US" sz="7499" b="1" spc="-224">
                <a:solidFill>
                  <a:srgbClr val="659849"/>
                </a:solidFill>
                <a:latin typeface="Agrandir Bold"/>
                <a:ea typeface="Agrandir Bold"/>
                <a:cs typeface="Agrandir Bold"/>
                <a:sym typeface="Agrandir Bold"/>
              </a:rPr>
              <a:t>Nexus Guide</a:t>
            </a:r>
            <a:endParaRPr lang="en-US" sz="7499" b="1" spc="-224">
              <a:solidFill>
                <a:srgbClr val="659849"/>
              </a:solidFill>
              <a:latin typeface="Agrandir Bold"/>
              <a:ea typeface="Agrandir Bold"/>
              <a:cs typeface="Agrandir Bold"/>
              <a:sym typeface="Agrandir Bold"/>
              <a:hlinkClick r:id="rId2" tooltip="https://www.epa.gov/watersense/watersense-kids#Test%20Your%20WaterSense%20Game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1690450A-171D-5E22-CBFB-707F8D868149}"/>
              </a:ext>
            </a:extLst>
          </p:cNvPr>
          <p:cNvSpPr txBox="1"/>
          <p:nvPr/>
        </p:nvSpPr>
        <p:spPr>
          <a:xfrm>
            <a:off x="3240972" y="4290164"/>
            <a:ext cx="12421742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8664" lvl="1" indent="-457200" algn="l">
              <a:lnSpc>
                <a:spcPts val="4157"/>
              </a:lnSpc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How can you reduce your footprint by changing your food and energy choices? </a:t>
            </a:r>
          </a:p>
          <a:p>
            <a:pPr marL="291464" lvl="1" algn="l">
              <a:lnSpc>
                <a:spcPts val="4157"/>
              </a:lnSpc>
            </a:pPr>
            <a:endParaRPr lang="en-US" sz="3600">
              <a:solidFill>
                <a:srgbClr val="06540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8664" lvl="1" indent="-457200" algn="l">
              <a:lnSpc>
                <a:spcPts val="4157"/>
              </a:lnSpc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Redo the Water Footprint Calculator with these changes</a:t>
            </a:r>
          </a:p>
        </p:txBody>
      </p:sp>
    </p:spTree>
    <p:extLst>
      <p:ext uri="{BB962C8B-B14F-4D97-AF65-F5344CB8AC3E}">
        <p14:creationId xmlns:p14="http://schemas.microsoft.com/office/powerpoint/2010/main" val="11263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3D71D98-D96E-A81A-124E-9C03CA40FA46}"/>
              </a:ext>
            </a:extLst>
          </p:cNvPr>
          <p:cNvSpPr txBox="1"/>
          <p:nvPr/>
        </p:nvSpPr>
        <p:spPr>
          <a:xfrm>
            <a:off x="2646782" y="1714500"/>
            <a:ext cx="13061492" cy="979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</a:pPr>
            <a:r>
              <a:rPr lang="en-US" sz="7499" b="1" spc="-224">
                <a:solidFill>
                  <a:srgbClr val="659849"/>
                </a:solidFill>
                <a:latin typeface="Agrandir Bold"/>
                <a:ea typeface="Agrandir Bold"/>
                <a:cs typeface="Agrandir Bold"/>
                <a:sym typeface="Agrandir Bold"/>
              </a:rPr>
              <a:t>Where Do We Go Now?</a:t>
            </a:r>
            <a:endParaRPr lang="en-US" sz="7499" b="1" spc="-224">
              <a:solidFill>
                <a:srgbClr val="659849"/>
              </a:solidFill>
              <a:latin typeface="Agrandir Bold"/>
              <a:ea typeface="Agrandir Bold"/>
              <a:cs typeface="Agrandir Bold"/>
              <a:sym typeface="Agrandir Bold"/>
              <a:hlinkClick r:id="rId2" tooltip="https://www.epa.gov/watersense/watersense-kids#Test%20Your%20WaterSense%20Game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77BF3CA1-5EFC-6511-4E3F-47842C7E2DAF}"/>
              </a:ext>
            </a:extLst>
          </p:cNvPr>
          <p:cNvSpPr txBox="1"/>
          <p:nvPr/>
        </p:nvSpPr>
        <p:spPr>
          <a:xfrm>
            <a:off x="2307730" y="3642078"/>
            <a:ext cx="13739596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8664" lvl="1" indent="-457200" algn="l">
              <a:lnSpc>
                <a:spcPts val="4157"/>
              </a:lnSpc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How can your changes be implemented at your house? At school? In your city?</a:t>
            </a:r>
          </a:p>
          <a:p>
            <a:pPr marL="291464" lvl="1" algn="l">
              <a:lnSpc>
                <a:spcPts val="4157"/>
              </a:lnSpc>
            </a:pPr>
            <a:endParaRPr lang="en-US" sz="3600">
              <a:solidFill>
                <a:srgbClr val="06540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8664" lvl="1" indent="-457200" algn="l">
              <a:lnSpc>
                <a:spcPts val="4157"/>
              </a:lnSpc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Are there habits that can be changed at school or at home to help conserve water? </a:t>
            </a:r>
          </a:p>
          <a:p>
            <a:pPr marL="748664" lvl="1" indent="-457200" algn="l">
              <a:lnSpc>
                <a:spcPts val="4157"/>
              </a:lnSpc>
              <a:buFont typeface="Arial" panose="020B0604020202020204" pitchFamily="34" charset="0"/>
              <a:buChar char="•"/>
            </a:pPr>
            <a:endParaRPr lang="en-US" sz="3600">
              <a:solidFill>
                <a:srgbClr val="06540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8664" lvl="1" indent="-457200" algn="l">
              <a:lnSpc>
                <a:spcPts val="4157"/>
              </a:lnSpc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How does the growth of Texas affect the water supply?</a:t>
            </a:r>
          </a:p>
          <a:p>
            <a:pPr marL="748664" lvl="1" indent="-457200" algn="l">
              <a:lnSpc>
                <a:spcPts val="4157"/>
              </a:lnSpc>
              <a:buFont typeface="Arial" panose="020B0604020202020204" pitchFamily="34" charset="0"/>
              <a:buChar char="•"/>
            </a:pPr>
            <a:endParaRPr lang="en-US" sz="3600">
              <a:solidFill>
                <a:srgbClr val="06540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8664" lvl="1" indent="-457200" algn="l">
              <a:lnSpc>
                <a:spcPts val="4157"/>
              </a:lnSpc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How can you help?</a:t>
            </a:r>
          </a:p>
        </p:txBody>
      </p:sp>
    </p:spTree>
    <p:extLst>
      <p:ext uri="{BB962C8B-B14F-4D97-AF65-F5344CB8AC3E}">
        <p14:creationId xmlns:p14="http://schemas.microsoft.com/office/powerpoint/2010/main" val="116484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47750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767060" y="9248775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 flipH="1">
            <a:off x="16692113" y="8229774"/>
            <a:ext cx="567187" cy="617728"/>
          </a:xfrm>
          <a:custGeom>
            <a:avLst/>
            <a:gdLst/>
            <a:ahLst/>
            <a:cxnLst/>
            <a:rect l="l" t="t" r="r" b="b"/>
            <a:pathLst>
              <a:path w="567187" h="617728">
                <a:moveTo>
                  <a:pt x="567187" y="0"/>
                </a:moveTo>
                <a:lnTo>
                  <a:pt x="0" y="0"/>
                </a:lnTo>
                <a:lnTo>
                  <a:pt x="0" y="617728"/>
                </a:lnTo>
                <a:lnTo>
                  <a:pt x="567187" y="617728"/>
                </a:lnTo>
                <a:lnTo>
                  <a:pt x="5671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752588" y="971550"/>
            <a:ext cx="9506712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6999" spc="-209">
                <a:solidFill>
                  <a:srgbClr val="659849"/>
                </a:solidFill>
                <a:latin typeface="Agrandir"/>
                <a:ea typeface="Agrandir"/>
                <a:cs typeface="Agrandir"/>
                <a:sym typeface="Agrandir"/>
              </a:rPr>
              <a:t>Sustainability Project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66489" y="2202584"/>
            <a:ext cx="15809217" cy="5821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u="sng">
                <a:solidFill>
                  <a:srgbClr val="295F4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Goal:</a:t>
            </a:r>
            <a:r>
              <a:rPr lang="en-US" sz="3300" b="1">
                <a:solidFill>
                  <a:srgbClr val="295F4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</a:p>
          <a:p>
            <a:pPr marL="712472" lvl="1" indent="-356236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295F4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</a:t>
            </a:r>
            <a:r>
              <a:rPr lang="en-US" sz="3300">
                <a:solidFill>
                  <a:srgbClr val="295F48"/>
                </a:solidFill>
                <a:latin typeface="Poppins"/>
                <a:ea typeface="Poppins"/>
                <a:cs typeface="Poppins"/>
                <a:sym typeface="Poppins"/>
              </a:rPr>
              <a:t>o plan, design, and engineer your own sustainable initiative. </a:t>
            </a:r>
          </a:p>
          <a:p>
            <a:pPr algn="l">
              <a:lnSpc>
                <a:spcPts val="4620"/>
              </a:lnSpc>
            </a:pPr>
            <a:endParaRPr lang="en-US" sz="3300">
              <a:solidFill>
                <a:srgbClr val="295F4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12472" lvl="1" indent="-356236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295F48"/>
                </a:solidFill>
                <a:latin typeface="Poppins"/>
                <a:ea typeface="Poppins"/>
                <a:cs typeface="Poppins"/>
                <a:sym typeface="Poppins"/>
              </a:rPr>
              <a:t>Projects will be counted as your [final/ midterm] exam</a:t>
            </a:r>
          </a:p>
          <a:p>
            <a:pPr algn="l">
              <a:lnSpc>
                <a:spcPts val="4620"/>
              </a:lnSpc>
            </a:pPr>
            <a:endParaRPr lang="en-US" sz="3300">
              <a:solidFill>
                <a:srgbClr val="295F4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620"/>
              </a:lnSpc>
            </a:pPr>
            <a:endParaRPr lang="en-US" sz="3300">
              <a:solidFill>
                <a:srgbClr val="295F4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620"/>
              </a:lnSpc>
            </a:pPr>
            <a:r>
              <a:rPr lang="en-US" sz="3300" b="1" u="sng">
                <a:solidFill>
                  <a:srgbClr val="295F4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4 Main Criteria:</a:t>
            </a:r>
          </a:p>
          <a:p>
            <a:pPr marL="712472" lvl="1" indent="-356236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295F48"/>
                </a:solidFill>
                <a:latin typeface="Poppins"/>
                <a:ea typeface="Poppins"/>
                <a:cs typeface="Poppins"/>
                <a:sym typeface="Poppins"/>
              </a:rPr>
              <a:t>Projects must fulfill rubric criteria for: Topic Selection, Design Process, Solution- Based Artifact, and Impact</a:t>
            </a:r>
          </a:p>
          <a:p>
            <a:pPr algn="l">
              <a:lnSpc>
                <a:spcPts val="4620"/>
              </a:lnSpc>
            </a:pPr>
            <a:endParaRPr lang="en-US" sz="3300">
              <a:solidFill>
                <a:srgbClr val="295F4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47750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767060" y="9248775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52588" y="971550"/>
            <a:ext cx="9506712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6999" spc="-209">
                <a:solidFill>
                  <a:srgbClr val="659849"/>
                </a:solidFill>
                <a:latin typeface="Agrandir"/>
                <a:ea typeface="Agrandir"/>
                <a:cs typeface="Agrandir"/>
                <a:sym typeface="Agrandir"/>
              </a:rPr>
              <a:t>Rubric Objectives</a:t>
            </a:r>
          </a:p>
        </p:txBody>
      </p:sp>
      <p:sp>
        <p:nvSpPr>
          <p:cNvPr id="5" name="Freeform 5"/>
          <p:cNvSpPr/>
          <p:nvPr/>
        </p:nvSpPr>
        <p:spPr>
          <a:xfrm rot="-10800000" flipH="1">
            <a:off x="16692113" y="8229774"/>
            <a:ext cx="567187" cy="617728"/>
          </a:xfrm>
          <a:custGeom>
            <a:avLst/>
            <a:gdLst/>
            <a:ahLst/>
            <a:cxnLst/>
            <a:rect l="l" t="t" r="r" b="b"/>
            <a:pathLst>
              <a:path w="567187" h="617728">
                <a:moveTo>
                  <a:pt x="567187" y="0"/>
                </a:moveTo>
                <a:lnTo>
                  <a:pt x="0" y="0"/>
                </a:lnTo>
                <a:lnTo>
                  <a:pt x="0" y="617728"/>
                </a:lnTo>
                <a:lnTo>
                  <a:pt x="567187" y="617728"/>
                </a:lnTo>
                <a:lnTo>
                  <a:pt x="5671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701501" y="2485240"/>
            <a:ext cx="8884999" cy="1306762"/>
            <a:chOff x="0" y="0"/>
            <a:chExt cx="5526428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26428" cy="812800"/>
            </a:xfrm>
            <a:custGeom>
              <a:avLst/>
              <a:gdLst/>
              <a:ahLst/>
              <a:cxnLst/>
              <a:rect l="l" t="t" r="r" b="b"/>
              <a:pathLst>
                <a:path w="5526428" h="812800">
                  <a:moveTo>
                    <a:pt x="16556" y="0"/>
                  </a:moveTo>
                  <a:lnTo>
                    <a:pt x="5509873" y="0"/>
                  </a:lnTo>
                  <a:cubicBezTo>
                    <a:pt x="5519016" y="0"/>
                    <a:pt x="5526428" y="7412"/>
                    <a:pt x="5526428" y="16556"/>
                  </a:cubicBezTo>
                  <a:lnTo>
                    <a:pt x="5526428" y="796244"/>
                  </a:lnTo>
                  <a:cubicBezTo>
                    <a:pt x="5526428" y="800635"/>
                    <a:pt x="5524684" y="804846"/>
                    <a:pt x="5521579" y="807951"/>
                  </a:cubicBezTo>
                  <a:cubicBezTo>
                    <a:pt x="5518474" y="811056"/>
                    <a:pt x="5514263" y="812800"/>
                    <a:pt x="5509873" y="812800"/>
                  </a:cubicBezTo>
                  <a:lnTo>
                    <a:pt x="16556" y="812800"/>
                  </a:lnTo>
                  <a:cubicBezTo>
                    <a:pt x="12165" y="812800"/>
                    <a:pt x="7954" y="811056"/>
                    <a:pt x="4849" y="807951"/>
                  </a:cubicBezTo>
                  <a:cubicBezTo>
                    <a:pt x="1744" y="804846"/>
                    <a:pt x="0" y="800635"/>
                    <a:pt x="0" y="796244"/>
                  </a:cubicBezTo>
                  <a:lnTo>
                    <a:pt x="0" y="16556"/>
                  </a:lnTo>
                  <a:cubicBezTo>
                    <a:pt x="0" y="12165"/>
                    <a:pt x="1744" y="7954"/>
                    <a:pt x="4849" y="4849"/>
                  </a:cubicBezTo>
                  <a:cubicBezTo>
                    <a:pt x="7954" y="1744"/>
                    <a:pt x="12165" y="0"/>
                    <a:pt x="16556" y="0"/>
                  </a:cubicBezTo>
                  <a:close/>
                </a:path>
              </a:pathLst>
            </a:custGeom>
            <a:solidFill>
              <a:srgbClr val="83A0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5526428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7"/>
                </a:lnSpc>
              </a:pPr>
              <a:r>
                <a:rPr lang="en-US" sz="4900" b="1" spc="347">
                  <a:solidFill>
                    <a:srgbClr val="065402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Topic Selection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99930" y="4086652"/>
            <a:ext cx="14288140" cy="4857949"/>
            <a:chOff x="0" y="0"/>
            <a:chExt cx="3763131" cy="12794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763132" cy="1279460"/>
            </a:xfrm>
            <a:custGeom>
              <a:avLst/>
              <a:gdLst/>
              <a:ahLst/>
              <a:cxnLst/>
              <a:rect l="l" t="t" r="r" b="b"/>
              <a:pathLst>
                <a:path w="3763132" h="1279460">
                  <a:moveTo>
                    <a:pt x="10837" y="0"/>
                  </a:moveTo>
                  <a:lnTo>
                    <a:pt x="3752295" y="0"/>
                  </a:lnTo>
                  <a:cubicBezTo>
                    <a:pt x="3758280" y="0"/>
                    <a:pt x="3763132" y="4852"/>
                    <a:pt x="3763132" y="10837"/>
                  </a:cubicBezTo>
                  <a:lnTo>
                    <a:pt x="3763132" y="1268623"/>
                  </a:lnTo>
                  <a:cubicBezTo>
                    <a:pt x="3763132" y="1271497"/>
                    <a:pt x="3761990" y="1274253"/>
                    <a:pt x="3759957" y="1276286"/>
                  </a:cubicBezTo>
                  <a:cubicBezTo>
                    <a:pt x="3757925" y="1278318"/>
                    <a:pt x="3755169" y="1279460"/>
                    <a:pt x="3752295" y="1279460"/>
                  </a:cubicBezTo>
                  <a:lnTo>
                    <a:pt x="10837" y="1279460"/>
                  </a:lnTo>
                  <a:cubicBezTo>
                    <a:pt x="4852" y="1279460"/>
                    <a:pt x="0" y="1274608"/>
                    <a:pt x="0" y="1268623"/>
                  </a:cubicBezTo>
                  <a:lnTo>
                    <a:pt x="0" y="10837"/>
                  </a:lnTo>
                  <a:cubicBezTo>
                    <a:pt x="0" y="4852"/>
                    <a:pt x="4852" y="0"/>
                    <a:pt x="10837" y="0"/>
                  </a:cubicBezTo>
                  <a:close/>
                </a:path>
              </a:pathLst>
            </a:custGeom>
            <a:solidFill>
              <a:srgbClr val="C0DB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3763131" cy="12604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52687" y="4410742"/>
            <a:ext cx="13382625" cy="4712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8" lvl="1" indent="-291464" algn="l">
              <a:lnSpc>
                <a:spcPts val="4157"/>
              </a:lnSpc>
              <a:buFont typeface="Arial"/>
              <a:buChar char="•"/>
            </a:pPr>
            <a:r>
              <a:rPr lang="en-US" sz="269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Creative, focused, manageable topic from the “Land and Water Use” unit (including ‘Urbanization and Ecological Footprints’ and ‘Sustainable Practices’) that addresses the issue of </a:t>
            </a:r>
            <a:r>
              <a:rPr lang="en-US" sz="2699" b="1">
                <a:solidFill>
                  <a:srgbClr val="065402"/>
                </a:solidFill>
                <a:latin typeface="Poppins Bold"/>
                <a:ea typeface="Poppins Bold"/>
                <a:cs typeface="Poppins Bold"/>
                <a:sym typeface="Poppins Bold"/>
              </a:rPr>
              <a:t>water scarcity, urbanization, or pollution </a:t>
            </a:r>
          </a:p>
          <a:p>
            <a:pPr algn="l">
              <a:lnSpc>
                <a:spcPts val="4157"/>
              </a:lnSpc>
            </a:pPr>
            <a:endParaRPr lang="en-US" sz="2699" b="1">
              <a:solidFill>
                <a:srgbClr val="065402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1165857" lvl="2" indent="-388619" algn="l">
              <a:lnSpc>
                <a:spcPts val="4157"/>
              </a:lnSpc>
              <a:buFont typeface="Arial"/>
              <a:buChar char="⚬"/>
            </a:pPr>
            <a:r>
              <a:rPr lang="en-US" sz="269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Ex: Student chooses topic of water county backed up with current research, history, laws, environmental impacts, current solutions (or where they fall short) </a:t>
            </a:r>
          </a:p>
          <a:p>
            <a:pPr algn="l">
              <a:lnSpc>
                <a:spcPts val="4157"/>
              </a:lnSpc>
            </a:pPr>
            <a:endParaRPr lang="en-US" sz="2699">
              <a:solidFill>
                <a:srgbClr val="06540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47750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767060" y="9248775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52588" y="971550"/>
            <a:ext cx="9506712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6999" spc="-209">
                <a:solidFill>
                  <a:srgbClr val="659849"/>
                </a:solidFill>
                <a:latin typeface="Agrandir"/>
                <a:ea typeface="Agrandir"/>
                <a:cs typeface="Agrandir"/>
                <a:sym typeface="Agrandir"/>
              </a:rPr>
              <a:t>Rubric Objectives</a:t>
            </a:r>
          </a:p>
        </p:txBody>
      </p:sp>
      <p:sp>
        <p:nvSpPr>
          <p:cNvPr id="5" name="Freeform 5"/>
          <p:cNvSpPr/>
          <p:nvPr/>
        </p:nvSpPr>
        <p:spPr>
          <a:xfrm rot="-10800000" flipH="1">
            <a:off x="16692113" y="8229774"/>
            <a:ext cx="567187" cy="617728"/>
          </a:xfrm>
          <a:custGeom>
            <a:avLst/>
            <a:gdLst/>
            <a:ahLst/>
            <a:cxnLst/>
            <a:rect l="l" t="t" r="r" b="b"/>
            <a:pathLst>
              <a:path w="567187" h="617728">
                <a:moveTo>
                  <a:pt x="567187" y="0"/>
                </a:moveTo>
                <a:lnTo>
                  <a:pt x="0" y="0"/>
                </a:lnTo>
                <a:lnTo>
                  <a:pt x="0" y="617728"/>
                </a:lnTo>
                <a:lnTo>
                  <a:pt x="567187" y="617728"/>
                </a:lnTo>
                <a:lnTo>
                  <a:pt x="5671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701501" y="2485240"/>
            <a:ext cx="8884999" cy="1306762"/>
            <a:chOff x="0" y="0"/>
            <a:chExt cx="5526428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26428" cy="812800"/>
            </a:xfrm>
            <a:custGeom>
              <a:avLst/>
              <a:gdLst/>
              <a:ahLst/>
              <a:cxnLst/>
              <a:rect l="l" t="t" r="r" b="b"/>
              <a:pathLst>
                <a:path w="5526428" h="812800">
                  <a:moveTo>
                    <a:pt x="16556" y="0"/>
                  </a:moveTo>
                  <a:lnTo>
                    <a:pt x="5509873" y="0"/>
                  </a:lnTo>
                  <a:cubicBezTo>
                    <a:pt x="5519016" y="0"/>
                    <a:pt x="5526428" y="7412"/>
                    <a:pt x="5526428" y="16556"/>
                  </a:cubicBezTo>
                  <a:lnTo>
                    <a:pt x="5526428" y="796244"/>
                  </a:lnTo>
                  <a:cubicBezTo>
                    <a:pt x="5526428" y="800635"/>
                    <a:pt x="5524684" y="804846"/>
                    <a:pt x="5521579" y="807951"/>
                  </a:cubicBezTo>
                  <a:cubicBezTo>
                    <a:pt x="5518474" y="811056"/>
                    <a:pt x="5514263" y="812800"/>
                    <a:pt x="5509873" y="812800"/>
                  </a:cubicBezTo>
                  <a:lnTo>
                    <a:pt x="16556" y="812800"/>
                  </a:lnTo>
                  <a:cubicBezTo>
                    <a:pt x="12165" y="812800"/>
                    <a:pt x="7954" y="811056"/>
                    <a:pt x="4849" y="807951"/>
                  </a:cubicBezTo>
                  <a:cubicBezTo>
                    <a:pt x="1744" y="804846"/>
                    <a:pt x="0" y="800635"/>
                    <a:pt x="0" y="796244"/>
                  </a:cubicBezTo>
                  <a:lnTo>
                    <a:pt x="0" y="16556"/>
                  </a:lnTo>
                  <a:cubicBezTo>
                    <a:pt x="0" y="12165"/>
                    <a:pt x="1744" y="7954"/>
                    <a:pt x="4849" y="4849"/>
                  </a:cubicBezTo>
                  <a:cubicBezTo>
                    <a:pt x="7954" y="1744"/>
                    <a:pt x="12165" y="0"/>
                    <a:pt x="16556" y="0"/>
                  </a:cubicBezTo>
                  <a:close/>
                </a:path>
              </a:pathLst>
            </a:custGeom>
            <a:solidFill>
              <a:srgbClr val="83A0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5526428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7"/>
                </a:lnSpc>
              </a:pPr>
              <a:r>
                <a:rPr lang="en-US" sz="4900" b="1" spc="347">
                  <a:solidFill>
                    <a:srgbClr val="065402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Design/ Solution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209083" y="4007215"/>
            <a:ext cx="13869833" cy="5073808"/>
            <a:chOff x="0" y="0"/>
            <a:chExt cx="3652960" cy="13363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52960" cy="1336312"/>
            </a:xfrm>
            <a:custGeom>
              <a:avLst/>
              <a:gdLst/>
              <a:ahLst/>
              <a:cxnLst/>
              <a:rect l="l" t="t" r="r" b="b"/>
              <a:pathLst>
                <a:path w="3652960" h="1336312">
                  <a:moveTo>
                    <a:pt x="11164" y="0"/>
                  </a:moveTo>
                  <a:lnTo>
                    <a:pt x="3641797" y="0"/>
                  </a:lnTo>
                  <a:cubicBezTo>
                    <a:pt x="3647962" y="0"/>
                    <a:pt x="3652960" y="4998"/>
                    <a:pt x="3652960" y="11164"/>
                  </a:cubicBezTo>
                  <a:lnTo>
                    <a:pt x="3652960" y="1325148"/>
                  </a:lnTo>
                  <a:cubicBezTo>
                    <a:pt x="3652960" y="1331313"/>
                    <a:pt x="3647962" y="1336312"/>
                    <a:pt x="3641797" y="1336312"/>
                  </a:cubicBezTo>
                  <a:lnTo>
                    <a:pt x="11164" y="1336312"/>
                  </a:lnTo>
                  <a:cubicBezTo>
                    <a:pt x="4998" y="1336312"/>
                    <a:pt x="0" y="1331313"/>
                    <a:pt x="0" y="1325148"/>
                  </a:cubicBezTo>
                  <a:lnTo>
                    <a:pt x="0" y="11164"/>
                  </a:lnTo>
                  <a:cubicBezTo>
                    <a:pt x="0" y="4998"/>
                    <a:pt x="4998" y="0"/>
                    <a:pt x="11164" y="0"/>
                  </a:cubicBezTo>
                  <a:close/>
                </a:path>
              </a:pathLst>
            </a:custGeom>
            <a:solidFill>
              <a:srgbClr val="C0DB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3652960" cy="1317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933129" y="4170393"/>
            <a:ext cx="12421742" cy="480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295" lvl="1" indent="-290830">
              <a:lnSpc>
                <a:spcPts val="4157"/>
              </a:lnSpc>
              <a:buFont typeface="Arial"/>
              <a:buChar char="•"/>
            </a:pPr>
            <a:r>
              <a:rPr lang="en-US" sz="2650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Design a solution that is relevant to your topic (increases water conservation OR reduces water pollution) and impact level. </a:t>
            </a:r>
            <a:endParaRPr lang="en-US" sz="2650"/>
          </a:p>
          <a:p>
            <a:pPr marL="1165225" lvl="2" indent="-387985" algn="l">
              <a:lnSpc>
                <a:spcPts val="4157"/>
              </a:lnSpc>
              <a:buFont typeface="Arial"/>
              <a:buChar char="⚬"/>
            </a:pPr>
            <a:r>
              <a:rPr lang="en-US" sz="269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View specific examples from </a:t>
            </a:r>
            <a:r>
              <a:rPr lang="en-US" sz="2699" b="1">
                <a:solidFill>
                  <a:srgbClr val="065402"/>
                </a:solidFill>
                <a:latin typeface="Poppins Bold"/>
                <a:ea typeface="Poppins Bold"/>
                <a:cs typeface="Poppins Bold"/>
                <a:sym typeface="Poppins Bold"/>
              </a:rPr>
              <a:t>Potential Project List</a:t>
            </a:r>
            <a:endParaRPr lang="en-US" sz="2699" b="1">
              <a:solidFill>
                <a:srgbClr val="065402"/>
              </a:solidFill>
              <a:latin typeface="Poppins Bold"/>
              <a:ea typeface="Poppins Bold"/>
              <a:cs typeface="Poppins Bold"/>
            </a:endParaRPr>
          </a:p>
          <a:p>
            <a:pPr algn="l">
              <a:lnSpc>
                <a:spcPts val="4157"/>
              </a:lnSpc>
            </a:pPr>
            <a:endParaRPr lang="en-US" sz="2699" b="1">
              <a:solidFill>
                <a:srgbClr val="065402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582295" lvl="1" indent="-290830" algn="l">
              <a:lnSpc>
                <a:spcPts val="4157"/>
              </a:lnSpc>
              <a:buFont typeface="Arial"/>
              <a:buChar char="•"/>
            </a:pPr>
            <a:r>
              <a:rPr lang="en-US" sz="269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The options are vast!</a:t>
            </a:r>
            <a:endParaRPr lang="en-US" sz="2699">
              <a:solidFill>
                <a:srgbClr val="065402"/>
              </a:solidFill>
              <a:latin typeface="Poppins"/>
              <a:ea typeface="Poppins"/>
              <a:cs typeface="Poppins"/>
            </a:endParaRPr>
          </a:p>
          <a:p>
            <a:pPr marL="1748155" lvl="3" indent="-436880" algn="l">
              <a:lnSpc>
                <a:spcPts val="4157"/>
              </a:lnSpc>
              <a:buFont typeface="Arial"/>
              <a:buChar char="￭"/>
            </a:pPr>
            <a:r>
              <a:rPr lang="en-US" sz="269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Design/ engineer </a:t>
            </a:r>
            <a:endParaRPr lang="en-US" sz="2699">
              <a:solidFill>
                <a:srgbClr val="065402"/>
              </a:solidFill>
              <a:latin typeface="Poppins"/>
              <a:ea typeface="Poppins"/>
              <a:cs typeface="Poppins"/>
            </a:endParaRPr>
          </a:p>
          <a:p>
            <a:pPr marL="1748155" lvl="3" indent="-436880" algn="l">
              <a:lnSpc>
                <a:spcPts val="4157"/>
              </a:lnSpc>
              <a:buFont typeface="Arial"/>
              <a:buChar char="￭"/>
            </a:pPr>
            <a:r>
              <a:rPr lang="en-US" sz="269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Educate </a:t>
            </a:r>
            <a:endParaRPr lang="en-US" sz="2699">
              <a:solidFill>
                <a:srgbClr val="065402"/>
              </a:solidFill>
              <a:latin typeface="Poppins"/>
              <a:ea typeface="Poppins"/>
              <a:cs typeface="Poppins"/>
            </a:endParaRPr>
          </a:p>
          <a:p>
            <a:pPr marL="1748155" lvl="3" indent="-436880" algn="l">
              <a:lnSpc>
                <a:spcPts val="4157"/>
              </a:lnSpc>
              <a:buFont typeface="Arial"/>
              <a:buChar char="￭"/>
            </a:pPr>
            <a:r>
              <a:rPr lang="en-US" sz="269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Advocate </a:t>
            </a:r>
            <a:endParaRPr lang="en-US" sz="2699">
              <a:solidFill>
                <a:srgbClr val="065402"/>
              </a:solidFill>
              <a:latin typeface="Poppins"/>
              <a:ea typeface="Poppins"/>
              <a:cs typeface="Poppins"/>
            </a:endParaRPr>
          </a:p>
          <a:p>
            <a:pPr marL="1748155" lvl="3" indent="-436880">
              <a:lnSpc>
                <a:spcPts val="4157"/>
              </a:lnSpc>
              <a:buFont typeface="Arial"/>
              <a:buChar char="￭"/>
            </a:pPr>
            <a:r>
              <a:rPr lang="en-US" sz="2650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Write</a:t>
            </a:r>
            <a:endParaRPr lang="en-US" sz="2650">
              <a:solidFill>
                <a:srgbClr val="065402"/>
              </a:solidFill>
              <a:latin typeface="Poppins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47750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767060" y="9248775"/>
            <a:ext cx="6492240" cy="0"/>
          </a:xfrm>
          <a:prstGeom prst="line">
            <a:avLst/>
          </a:prstGeom>
          <a:ln w="19050" cap="flat">
            <a:solidFill>
              <a:srgbClr val="295F4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52588" y="971550"/>
            <a:ext cx="9506712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6999" spc="-209">
                <a:solidFill>
                  <a:srgbClr val="659849"/>
                </a:solidFill>
                <a:latin typeface="Agrandir"/>
                <a:ea typeface="Agrandir"/>
                <a:cs typeface="Agrandir"/>
                <a:sym typeface="Agrandir"/>
              </a:rPr>
              <a:t>Rubric Objectives</a:t>
            </a:r>
          </a:p>
        </p:txBody>
      </p:sp>
      <p:sp>
        <p:nvSpPr>
          <p:cNvPr id="5" name="Freeform 5"/>
          <p:cNvSpPr/>
          <p:nvPr/>
        </p:nvSpPr>
        <p:spPr>
          <a:xfrm rot="-10800000" flipH="1">
            <a:off x="16692113" y="8229774"/>
            <a:ext cx="567187" cy="617728"/>
          </a:xfrm>
          <a:custGeom>
            <a:avLst/>
            <a:gdLst/>
            <a:ahLst/>
            <a:cxnLst/>
            <a:rect l="l" t="t" r="r" b="b"/>
            <a:pathLst>
              <a:path w="567187" h="617728">
                <a:moveTo>
                  <a:pt x="567187" y="0"/>
                </a:moveTo>
                <a:lnTo>
                  <a:pt x="0" y="0"/>
                </a:lnTo>
                <a:lnTo>
                  <a:pt x="0" y="617728"/>
                </a:lnTo>
                <a:lnTo>
                  <a:pt x="567187" y="617728"/>
                </a:lnTo>
                <a:lnTo>
                  <a:pt x="5671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701501" y="2485240"/>
            <a:ext cx="8884999" cy="1306762"/>
            <a:chOff x="0" y="0"/>
            <a:chExt cx="5526428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26428" cy="812800"/>
            </a:xfrm>
            <a:custGeom>
              <a:avLst/>
              <a:gdLst/>
              <a:ahLst/>
              <a:cxnLst/>
              <a:rect l="l" t="t" r="r" b="b"/>
              <a:pathLst>
                <a:path w="5526428" h="812800">
                  <a:moveTo>
                    <a:pt x="16556" y="0"/>
                  </a:moveTo>
                  <a:lnTo>
                    <a:pt x="5509873" y="0"/>
                  </a:lnTo>
                  <a:cubicBezTo>
                    <a:pt x="5519016" y="0"/>
                    <a:pt x="5526428" y="7412"/>
                    <a:pt x="5526428" y="16556"/>
                  </a:cubicBezTo>
                  <a:lnTo>
                    <a:pt x="5526428" y="796244"/>
                  </a:lnTo>
                  <a:cubicBezTo>
                    <a:pt x="5526428" y="800635"/>
                    <a:pt x="5524684" y="804846"/>
                    <a:pt x="5521579" y="807951"/>
                  </a:cubicBezTo>
                  <a:cubicBezTo>
                    <a:pt x="5518474" y="811056"/>
                    <a:pt x="5514263" y="812800"/>
                    <a:pt x="5509873" y="812800"/>
                  </a:cubicBezTo>
                  <a:lnTo>
                    <a:pt x="16556" y="812800"/>
                  </a:lnTo>
                  <a:cubicBezTo>
                    <a:pt x="12165" y="812800"/>
                    <a:pt x="7954" y="811056"/>
                    <a:pt x="4849" y="807951"/>
                  </a:cubicBezTo>
                  <a:cubicBezTo>
                    <a:pt x="1744" y="804846"/>
                    <a:pt x="0" y="800635"/>
                    <a:pt x="0" y="796244"/>
                  </a:cubicBezTo>
                  <a:lnTo>
                    <a:pt x="0" y="16556"/>
                  </a:lnTo>
                  <a:cubicBezTo>
                    <a:pt x="0" y="12165"/>
                    <a:pt x="1744" y="7954"/>
                    <a:pt x="4849" y="4849"/>
                  </a:cubicBezTo>
                  <a:cubicBezTo>
                    <a:pt x="7954" y="1744"/>
                    <a:pt x="12165" y="0"/>
                    <a:pt x="16556" y="0"/>
                  </a:cubicBezTo>
                  <a:close/>
                </a:path>
              </a:pathLst>
            </a:custGeom>
            <a:solidFill>
              <a:srgbClr val="83A0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5526428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7"/>
                </a:lnSpc>
              </a:pPr>
              <a:r>
                <a:rPr lang="en-US" sz="4900" b="1" spc="347">
                  <a:solidFill>
                    <a:srgbClr val="065402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Impact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589119" y="4077045"/>
            <a:ext cx="13499542" cy="4857949"/>
            <a:chOff x="0" y="0"/>
            <a:chExt cx="3555435" cy="12794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55435" cy="1279460"/>
            </a:xfrm>
            <a:custGeom>
              <a:avLst/>
              <a:gdLst/>
              <a:ahLst/>
              <a:cxnLst/>
              <a:rect l="l" t="t" r="r" b="b"/>
              <a:pathLst>
                <a:path w="3555435" h="1279460">
                  <a:moveTo>
                    <a:pt x="11470" y="0"/>
                  </a:moveTo>
                  <a:lnTo>
                    <a:pt x="3543965" y="0"/>
                  </a:lnTo>
                  <a:cubicBezTo>
                    <a:pt x="3550300" y="0"/>
                    <a:pt x="3555435" y="5135"/>
                    <a:pt x="3555435" y="11470"/>
                  </a:cubicBezTo>
                  <a:lnTo>
                    <a:pt x="3555435" y="1267990"/>
                  </a:lnTo>
                  <a:cubicBezTo>
                    <a:pt x="3555435" y="1271032"/>
                    <a:pt x="3554226" y="1273949"/>
                    <a:pt x="3552075" y="1276100"/>
                  </a:cubicBezTo>
                  <a:cubicBezTo>
                    <a:pt x="3549924" y="1278251"/>
                    <a:pt x="3547007" y="1279460"/>
                    <a:pt x="3543965" y="1279460"/>
                  </a:cubicBezTo>
                  <a:lnTo>
                    <a:pt x="11470" y="1279460"/>
                  </a:lnTo>
                  <a:cubicBezTo>
                    <a:pt x="5135" y="1279460"/>
                    <a:pt x="0" y="1274324"/>
                    <a:pt x="0" y="1267990"/>
                  </a:cubicBezTo>
                  <a:lnTo>
                    <a:pt x="0" y="11470"/>
                  </a:lnTo>
                  <a:cubicBezTo>
                    <a:pt x="0" y="8428"/>
                    <a:pt x="1208" y="5510"/>
                    <a:pt x="3359" y="3359"/>
                  </a:cubicBezTo>
                  <a:cubicBezTo>
                    <a:pt x="5510" y="1208"/>
                    <a:pt x="8428" y="0"/>
                    <a:pt x="11470" y="0"/>
                  </a:cubicBezTo>
                  <a:close/>
                </a:path>
              </a:pathLst>
            </a:custGeom>
            <a:solidFill>
              <a:srgbClr val="C0DB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3555435" cy="12604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027428" y="4564935"/>
            <a:ext cx="12233144" cy="3664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8" lvl="1" indent="-291464" algn="l">
              <a:lnSpc>
                <a:spcPts val="4157"/>
              </a:lnSpc>
              <a:buFont typeface="Arial"/>
              <a:buChar char="•"/>
            </a:pPr>
            <a:r>
              <a:rPr lang="en-US" sz="269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Solution is relevant and presented to community, classmates, administration and potentially implemented. Presentation is engaging and able to be interpreted by broad audiences.</a:t>
            </a:r>
          </a:p>
          <a:p>
            <a:pPr marL="1165857" lvl="2" indent="-388619" algn="l">
              <a:lnSpc>
                <a:spcPts val="4157"/>
              </a:lnSpc>
              <a:buFont typeface="Arial"/>
              <a:buChar char="⚬"/>
            </a:pPr>
            <a:r>
              <a:rPr lang="en-US" sz="269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View examples for your solution type from </a:t>
            </a:r>
            <a:r>
              <a:rPr lang="en-US" sz="2699" b="1">
                <a:solidFill>
                  <a:srgbClr val="065402"/>
                </a:solidFill>
                <a:latin typeface="Poppins Bold"/>
                <a:ea typeface="Poppins Bold"/>
                <a:cs typeface="Poppins Bold"/>
                <a:sym typeface="Poppins Bold"/>
              </a:rPr>
              <a:t>Impact Resources file</a:t>
            </a:r>
          </a:p>
          <a:p>
            <a:pPr algn="l">
              <a:lnSpc>
                <a:spcPts val="4157"/>
              </a:lnSpc>
            </a:pPr>
            <a:endParaRPr lang="en-US" sz="2699" b="1">
              <a:solidFill>
                <a:srgbClr val="065402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582928" lvl="1" indent="-291464" algn="l">
              <a:lnSpc>
                <a:spcPts val="4157"/>
              </a:lnSpc>
              <a:buFont typeface="Arial"/>
              <a:buChar char="•"/>
            </a:pPr>
            <a:r>
              <a:rPr lang="en-US" sz="2699">
                <a:solidFill>
                  <a:srgbClr val="065402"/>
                </a:solidFill>
                <a:latin typeface="Poppins"/>
                <a:ea typeface="Poppins"/>
                <a:cs typeface="Poppins"/>
                <a:sym typeface="Poppins"/>
              </a:rPr>
              <a:t>Ex. Write a letter/ email to officials to have your design implemented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Project Slides</dc:title>
  <cp:revision>3</cp:revision>
  <dcterms:created xsi:type="dcterms:W3CDTF">2006-08-16T00:00:00Z</dcterms:created>
  <dcterms:modified xsi:type="dcterms:W3CDTF">2025-05-14T15:41:25Z</dcterms:modified>
  <dc:identifier>DAGmsC2amfA</dc:identifier>
</cp:coreProperties>
</file>