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2e2eb7fb6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2e2eb7fb6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Systems </a:t>
            </a:r>
            <a:r>
              <a:rPr lang="en"/>
              <a:t>affected</a:t>
            </a:r>
            <a:r>
              <a:rPr lang="en"/>
              <a:t>:</a:t>
            </a:r>
            <a:r>
              <a:rPr lang="en">
                <a:solidFill>
                  <a:schemeClr val="dk1"/>
                </a:solidFill>
              </a:rPr>
              <a:t>Skeletal, Muscular, Nervous, Endocrine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21454ae73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21454ae73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21454ae73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21454ae73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2e7800a69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2e7800a69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should be working within their groups to answer each question. If possible they should record their answers on a whiteboard.</a:t>
            </a:r>
            <a:endParaRPr/>
          </a:p>
          <a:p>
            <a:pPr indent="0" lvl="0" marL="0" rtl="0" algn="l">
              <a:spcBef>
                <a:spcPts val="0"/>
              </a:spcBef>
              <a:spcAft>
                <a:spcPts val="0"/>
              </a:spcAft>
              <a:buNone/>
            </a:pPr>
            <a:r>
              <a:rPr lang="en"/>
              <a:t>The </a:t>
            </a:r>
            <a:r>
              <a:rPr lang="en"/>
              <a:t>intended</a:t>
            </a:r>
            <a:r>
              <a:rPr lang="en"/>
              <a:t> answer</a:t>
            </a:r>
            <a:endParaRPr/>
          </a:p>
          <a:p>
            <a:pPr indent="-298450" lvl="0" marL="457200" rtl="0" algn="l">
              <a:spcBef>
                <a:spcPts val="0"/>
              </a:spcBef>
              <a:spcAft>
                <a:spcPts val="0"/>
              </a:spcAft>
              <a:buSzPts val="1100"/>
              <a:buChar char="-"/>
            </a:pPr>
            <a:r>
              <a:rPr lang="en"/>
              <a:t>Reproductive, nervous, skeletal and digestive system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0b21680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0b21680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should be working within their groups to answer each question. If possible they should record their answers on a whiteboard.</a:t>
            </a:r>
            <a:endParaRPr/>
          </a:p>
          <a:p>
            <a:pPr indent="0" lvl="0" marL="0" rtl="0" algn="l">
              <a:spcBef>
                <a:spcPts val="0"/>
              </a:spcBef>
              <a:spcAft>
                <a:spcPts val="0"/>
              </a:spcAft>
              <a:buNone/>
            </a:pPr>
            <a:r>
              <a:rPr lang="en"/>
              <a:t>The intended answer</a:t>
            </a:r>
            <a:endParaRPr/>
          </a:p>
          <a:p>
            <a:pPr indent="-298450" lvl="0" marL="457200" rtl="0" algn="l">
              <a:spcBef>
                <a:spcPts val="0"/>
              </a:spcBef>
              <a:spcAft>
                <a:spcPts val="0"/>
              </a:spcAft>
              <a:buSzPts val="1100"/>
              <a:buChar char="-"/>
            </a:pPr>
            <a:r>
              <a:rPr lang="en"/>
              <a:t>Low estrogen causes brittle bones, increased appetite, low energy. High estrogen causes thin mucosal lining, high energy, low body temp and high focus.</a:t>
            </a:r>
            <a:endParaRPr/>
          </a:p>
          <a:p>
            <a:pPr indent="0" lvl="0" marL="45720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0b216800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30b216800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should be working within their groups to answer each question. If possible they should record their answers on a whiteboard.</a:t>
            </a:r>
            <a:endParaRPr/>
          </a:p>
          <a:p>
            <a:pPr indent="0" lvl="0" marL="0" rtl="0" algn="l">
              <a:spcBef>
                <a:spcPts val="0"/>
              </a:spcBef>
              <a:spcAft>
                <a:spcPts val="0"/>
              </a:spcAft>
              <a:buNone/>
            </a:pPr>
            <a:r>
              <a:rPr lang="en"/>
              <a:t>The intended answer</a:t>
            </a:r>
            <a:endParaRPr/>
          </a:p>
          <a:p>
            <a:pPr indent="-298450" lvl="0" marL="457200" rtl="0" algn="l">
              <a:spcBef>
                <a:spcPts val="0"/>
              </a:spcBef>
              <a:spcAft>
                <a:spcPts val="0"/>
              </a:spcAft>
              <a:buSzPts val="1100"/>
              <a:buChar char="-"/>
            </a:pPr>
            <a:r>
              <a:rPr lang="en"/>
              <a:t> Low progesterone causes thin uterine lining, anxiety, lower body temperature, and low appetite. High progesterone causes craving, sleepiness, low anxiety and increased body temperature.</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30b216800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30b216800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should be working within their groups to answer each question. If possible they should record their answers on a whiteboard.</a:t>
            </a:r>
            <a:endParaRPr/>
          </a:p>
          <a:p>
            <a:pPr indent="0" lvl="0" marL="0" rtl="0" algn="l">
              <a:spcBef>
                <a:spcPts val="0"/>
              </a:spcBef>
              <a:spcAft>
                <a:spcPts val="0"/>
              </a:spcAft>
              <a:buNone/>
            </a:pPr>
            <a:r>
              <a:rPr lang="en"/>
              <a:t>The intended answers</a:t>
            </a:r>
            <a:endParaRPr/>
          </a:p>
          <a:p>
            <a:pPr indent="-298450" lvl="0" marL="457200" rtl="0" algn="l">
              <a:spcBef>
                <a:spcPts val="0"/>
              </a:spcBef>
              <a:spcAft>
                <a:spcPts val="0"/>
              </a:spcAft>
              <a:buSzPts val="1100"/>
              <a:buChar char="-"/>
            </a:pPr>
            <a:r>
              <a:rPr lang="en"/>
              <a:t>Many of the effects of Estrogen and Progesterone are opposites of each other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2eb3746a8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2eb3746a8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Answers</a:t>
            </a:r>
            <a:r>
              <a:rPr lang="en"/>
              <a:t> are covered in the next two slides.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f283c53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2f283c53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2bdb9791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2bdb9791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1f4a0ad6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1f4a0ad6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students in a group are stuck, you can ask the the following guiding question:</a:t>
            </a:r>
            <a:endParaRPr/>
          </a:p>
          <a:p>
            <a:pPr indent="-298450" lvl="0" marL="457200" rtl="0" algn="l">
              <a:spcBef>
                <a:spcPts val="0"/>
              </a:spcBef>
              <a:spcAft>
                <a:spcPts val="0"/>
              </a:spcAft>
              <a:buSzPts val="1100"/>
              <a:buChar char="-"/>
            </a:pPr>
            <a:r>
              <a:rPr lang="en"/>
              <a:t>Where have you heard to term hormones before?</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2ebff17e6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2ebff17e6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Points that should be discussed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Decreased estrogen causes: Lower bone density,  Reduced energy, Reduced focus and reduced sexual attraction.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good things from this include: Lack of pregnancy(purpose of drug), creating a relatively stable state of body and mind (no wild mood swings from rapidly changing hormones).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Since birth control replaces the natural production of estrogen and progesterone, it can be used to treat illnesses related to the hormones.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Sleep disruption due to the constant level of progesterone and estrogen.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levels of progesterone and estrogen on hormonal birth control partially mimic the menstrual and luteal phases.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important to note that estrogen and progesterone tend to have opposite effects on many parts of the body(</a:t>
            </a:r>
            <a:r>
              <a:rPr lang="en">
                <a:solidFill>
                  <a:schemeClr val="dk1"/>
                </a:solidFill>
              </a:rPr>
              <a:t>temperature</a:t>
            </a:r>
            <a:r>
              <a:rPr lang="en">
                <a:solidFill>
                  <a:schemeClr val="dk1"/>
                </a:solidFill>
              </a:rPr>
              <a:t>, mood, appetite, desire. sleep and energy). This means that many of the effects of progesterone while on hormonal birth control will be less pronounced.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hormone levels for the first 20 days of birth control are irregular (not at levels the body is accustomed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body is VERY sensitive to hormone changes. Even a minor change in hormones can have a potent domino effect.</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2ebff17e6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2ebff17e6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should be emphasised to students that Hormonal Birth Control is not a bad thing. </a:t>
            </a:r>
            <a:r>
              <a:rPr lang="en"/>
              <a:t>Like any other medication, Hormonal Birth Control does more than just one thing.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e7800a6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2e7800a6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2e7800a69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2e7800a69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20d0297e4d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20d0297e4d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20d0297e4d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20d0297e4d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20d0297e4d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20d0297e4d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20d0297e4d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20d0297e4d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Systems </a:t>
            </a:r>
            <a:r>
              <a:rPr lang="en">
                <a:solidFill>
                  <a:schemeClr val="dk1"/>
                </a:solidFill>
              </a:rPr>
              <a:t>affected</a:t>
            </a:r>
            <a:r>
              <a:rPr lang="en">
                <a:solidFill>
                  <a:schemeClr val="dk1"/>
                </a:solidFill>
              </a:rPr>
              <a:t>: Muscular, Digestive, Endocrine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2e2eb7fb6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2e2eb7fb6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Systems affected: Cardiovascular, Neurovous, Muscular, Digestive, Endocrine</a:t>
            </a:r>
            <a:endParaRPr>
              <a:solidFill>
                <a:schemeClr val="dk1"/>
              </a:solidFill>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2e2eb7fb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2e2eb7fb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Systems </a:t>
            </a:r>
            <a:r>
              <a:rPr lang="en"/>
              <a:t>affected</a:t>
            </a:r>
            <a:r>
              <a:rPr lang="en"/>
              <a:t>:</a:t>
            </a:r>
            <a:r>
              <a:rPr lang="en">
                <a:solidFill>
                  <a:schemeClr val="dk1"/>
                </a:solidFill>
              </a:rPr>
              <a:t> Cardiovascular, Muscular, Nervous, Respiratory, Integumentary, Endocrine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2e2eb7fb6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2e2eb7fb6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Systems affected:</a:t>
            </a:r>
            <a:r>
              <a:rPr lang="en">
                <a:solidFill>
                  <a:schemeClr val="dk1"/>
                </a:solidFill>
              </a:rPr>
              <a:t>Reproductive, Endocrine and Nervous. (Integumentary and muscular is also acceptable)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qgnDbQ1aM54" TargetMode="External"/><Relationship Id="rId4"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youtube.com/watch?v=CBvqJj8XCxQ" TargetMode="External"/><Relationship Id="rId4" Type="http://schemas.openxmlformats.org/officeDocument/2006/relationships/image" Target="../media/image12.jpg"/><Relationship Id="rId5" Type="http://schemas.openxmlformats.org/officeDocument/2006/relationships/image" Target="../media/image21.png"/><Relationship Id="rId6"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iYMlJ5BCwd0" TargetMode="Externa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emvHaBiRY8Q"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210150" y="1261000"/>
            <a:ext cx="6413700" cy="1578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 Power of Hormones!</a:t>
            </a:r>
            <a:endParaRPr/>
          </a:p>
        </p:txBody>
      </p:sp>
      <p:sp>
        <p:nvSpPr>
          <p:cNvPr id="55" name="Google Shape;55;p13"/>
          <p:cNvSpPr txBox="1"/>
          <p:nvPr>
            <p:ph idx="1" type="subTitle"/>
          </p:nvPr>
        </p:nvSpPr>
        <p:spPr>
          <a:xfrm>
            <a:off x="2681650" y="2745450"/>
            <a:ext cx="3470700" cy="506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rPr>
              <a:t>Your Brain on Birth Control</a:t>
            </a:r>
            <a:endParaRPr sz="2000">
              <a:solidFill>
                <a:schemeClr val="dk1"/>
              </a:solidFill>
            </a:endParaRPr>
          </a:p>
        </p:txBody>
      </p:sp>
      <p:pic>
        <p:nvPicPr>
          <p:cNvPr id="56" name="Google Shape;56;p13"/>
          <p:cNvPicPr preferRelativeResize="0"/>
          <p:nvPr/>
        </p:nvPicPr>
        <p:blipFill>
          <a:blip r:embed="rId3">
            <a:alphaModFix/>
          </a:blip>
          <a:stretch>
            <a:fillRect/>
          </a:stretch>
        </p:blipFill>
        <p:spPr>
          <a:xfrm>
            <a:off x="178650" y="-56550"/>
            <a:ext cx="3657949" cy="2269075"/>
          </a:xfrm>
          <a:prstGeom prst="rect">
            <a:avLst/>
          </a:prstGeom>
          <a:noFill/>
          <a:ln>
            <a:noFill/>
          </a:ln>
        </p:spPr>
      </p:pic>
      <p:pic>
        <p:nvPicPr>
          <p:cNvPr id="57" name="Google Shape;57;p13"/>
          <p:cNvPicPr preferRelativeResize="0"/>
          <p:nvPr/>
        </p:nvPicPr>
        <p:blipFill>
          <a:blip r:embed="rId3">
            <a:alphaModFix/>
          </a:blip>
          <a:stretch>
            <a:fillRect/>
          </a:stretch>
        </p:blipFill>
        <p:spPr>
          <a:xfrm>
            <a:off x="5486050" y="2874425"/>
            <a:ext cx="3657949" cy="2269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nvSpPr>
        <p:spPr>
          <a:xfrm>
            <a:off x="815750" y="171725"/>
            <a:ext cx="785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rgbClr val="FFFFFF"/>
                </a:solidFill>
              </a:rPr>
              <a:t>Guess the body system</a:t>
            </a:r>
            <a:endParaRPr sz="2800">
              <a:solidFill>
                <a:srgbClr val="FFFFFF"/>
              </a:solidFill>
            </a:endParaRPr>
          </a:p>
        </p:txBody>
      </p:sp>
      <p:sp>
        <p:nvSpPr>
          <p:cNvPr id="163" name="Google Shape;163;p22"/>
          <p:cNvSpPr txBox="1"/>
          <p:nvPr/>
        </p:nvSpPr>
        <p:spPr>
          <a:xfrm>
            <a:off x="0" y="0"/>
            <a:ext cx="49461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List of body systems:</a:t>
            </a:r>
            <a:endParaRPr b="1" sz="1800">
              <a:solidFill>
                <a:schemeClr val="dk1"/>
              </a:solidFill>
            </a:endParaRPr>
          </a:p>
          <a:p>
            <a:pPr indent="0" lvl="0" marL="0" rtl="0" algn="l">
              <a:spcBef>
                <a:spcPts val="0"/>
              </a:spcBef>
              <a:spcAft>
                <a:spcPts val="0"/>
              </a:spcAft>
              <a:buNone/>
            </a:pPr>
            <a:r>
              <a:rPr b="1" lang="en" sz="1800">
                <a:solidFill>
                  <a:schemeClr val="dk1"/>
                </a:solidFill>
              </a:rPr>
              <a:t>Muscular</a:t>
            </a:r>
            <a:endParaRPr b="1" sz="1800">
              <a:solidFill>
                <a:schemeClr val="dk1"/>
              </a:solidFill>
            </a:endParaRPr>
          </a:p>
          <a:p>
            <a:pPr indent="0" lvl="0" marL="0" rtl="0" algn="l">
              <a:spcBef>
                <a:spcPts val="0"/>
              </a:spcBef>
              <a:spcAft>
                <a:spcPts val="0"/>
              </a:spcAft>
              <a:buNone/>
            </a:pPr>
            <a:r>
              <a:rPr b="1" lang="en" sz="1800">
                <a:solidFill>
                  <a:schemeClr val="dk1"/>
                </a:solidFill>
              </a:rPr>
              <a:t>Skeletal </a:t>
            </a:r>
            <a:endParaRPr b="1" sz="1800">
              <a:solidFill>
                <a:schemeClr val="dk1"/>
              </a:solidFill>
            </a:endParaRPr>
          </a:p>
          <a:p>
            <a:pPr indent="0" lvl="0" marL="0" rtl="0" algn="l">
              <a:spcBef>
                <a:spcPts val="0"/>
              </a:spcBef>
              <a:spcAft>
                <a:spcPts val="0"/>
              </a:spcAft>
              <a:buNone/>
            </a:pPr>
            <a:r>
              <a:rPr b="1" lang="en" sz="1800">
                <a:solidFill>
                  <a:schemeClr val="dk1"/>
                </a:solidFill>
              </a:rPr>
              <a:t>Nervous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Cardiovascular </a:t>
            </a:r>
            <a:endParaRPr b="1" sz="1800">
              <a:solidFill>
                <a:schemeClr val="dk1"/>
              </a:solidFill>
            </a:endParaRPr>
          </a:p>
          <a:p>
            <a:pPr indent="0" lvl="0" marL="0" rtl="0" algn="l">
              <a:spcBef>
                <a:spcPts val="0"/>
              </a:spcBef>
              <a:spcAft>
                <a:spcPts val="0"/>
              </a:spcAft>
              <a:buNone/>
            </a:pPr>
            <a:r>
              <a:rPr b="1" lang="en" sz="1800">
                <a:solidFill>
                  <a:schemeClr val="dk1"/>
                </a:solidFill>
              </a:rPr>
              <a:t>Respiratory</a:t>
            </a:r>
            <a:endParaRPr b="1" sz="1800">
              <a:solidFill>
                <a:schemeClr val="dk1"/>
              </a:solidFill>
            </a:endParaRPr>
          </a:p>
          <a:p>
            <a:pPr indent="0" lvl="0" marL="0" rtl="0" algn="l">
              <a:spcBef>
                <a:spcPts val="0"/>
              </a:spcBef>
              <a:spcAft>
                <a:spcPts val="0"/>
              </a:spcAft>
              <a:buNone/>
            </a:pPr>
            <a:r>
              <a:rPr b="1" lang="en" sz="1800">
                <a:solidFill>
                  <a:schemeClr val="dk1"/>
                </a:solidFill>
              </a:rPr>
              <a:t>Digestive</a:t>
            </a:r>
            <a:endParaRPr b="1" sz="1800">
              <a:solidFill>
                <a:schemeClr val="dk1"/>
              </a:solidFill>
            </a:endParaRPr>
          </a:p>
          <a:p>
            <a:pPr indent="0" lvl="0" marL="0" rtl="0" algn="l">
              <a:spcBef>
                <a:spcPts val="0"/>
              </a:spcBef>
              <a:spcAft>
                <a:spcPts val="0"/>
              </a:spcAft>
              <a:buNone/>
            </a:pPr>
            <a:r>
              <a:rPr b="1" lang="en" sz="1800">
                <a:solidFill>
                  <a:schemeClr val="dk1"/>
                </a:solidFill>
              </a:rPr>
              <a:t>Reproductive</a:t>
            </a:r>
            <a:endParaRPr b="1" sz="1800">
              <a:solidFill>
                <a:schemeClr val="dk1"/>
              </a:solidFill>
            </a:endParaRPr>
          </a:p>
          <a:p>
            <a:pPr indent="0" lvl="0" marL="0" rtl="0" algn="l">
              <a:spcBef>
                <a:spcPts val="0"/>
              </a:spcBef>
              <a:spcAft>
                <a:spcPts val="0"/>
              </a:spcAft>
              <a:buNone/>
            </a:pPr>
            <a:r>
              <a:rPr b="1" lang="en" sz="1800">
                <a:solidFill>
                  <a:schemeClr val="dk1"/>
                </a:solidFill>
              </a:rPr>
              <a:t>Excretory </a:t>
            </a:r>
            <a:endParaRPr b="1" sz="1800">
              <a:solidFill>
                <a:schemeClr val="dk1"/>
              </a:solidFill>
            </a:endParaRPr>
          </a:p>
          <a:p>
            <a:pPr indent="0" lvl="0" marL="0" rtl="0" algn="l">
              <a:spcBef>
                <a:spcPts val="0"/>
              </a:spcBef>
              <a:spcAft>
                <a:spcPts val="0"/>
              </a:spcAft>
              <a:buNone/>
            </a:pPr>
            <a:r>
              <a:rPr b="1" lang="en" sz="1800">
                <a:solidFill>
                  <a:schemeClr val="dk1"/>
                </a:solidFill>
              </a:rPr>
              <a:t>Integumentary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Lymphatic (Immune)</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p:txBody>
      </p:sp>
      <p:sp>
        <p:nvSpPr>
          <p:cNvPr id="164" name="Google Shape;164;p22"/>
          <p:cNvSpPr txBox="1"/>
          <p:nvPr/>
        </p:nvSpPr>
        <p:spPr>
          <a:xfrm>
            <a:off x="2590275" y="710050"/>
            <a:ext cx="494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Which body system(or systems) is affected by the following hormone</a:t>
            </a:r>
            <a:endParaRPr sz="1800">
              <a:solidFill>
                <a:schemeClr val="dk1"/>
              </a:solidFill>
            </a:endParaRPr>
          </a:p>
        </p:txBody>
      </p:sp>
      <p:pic>
        <p:nvPicPr>
          <p:cNvPr id="165" name="Google Shape;165;p22"/>
          <p:cNvPicPr preferRelativeResize="0"/>
          <p:nvPr/>
        </p:nvPicPr>
        <p:blipFill>
          <a:blip r:embed="rId3">
            <a:alphaModFix/>
          </a:blip>
          <a:stretch>
            <a:fillRect/>
          </a:stretch>
        </p:blipFill>
        <p:spPr>
          <a:xfrm>
            <a:off x="5261906" y="3688708"/>
            <a:ext cx="1265587" cy="1454790"/>
          </a:xfrm>
          <a:prstGeom prst="rect">
            <a:avLst/>
          </a:prstGeom>
          <a:noFill/>
          <a:ln>
            <a:noFill/>
          </a:ln>
        </p:spPr>
      </p:pic>
      <p:pic>
        <p:nvPicPr>
          <p:cNvPr id="166" name="Google Shape;166;p22"/>
          <p:cNvPicPr preferRelativeResize="0"/>
          <p:nvPr/>
        </p:nvPicPr>
        <p:blipFill>
          <a:blip r:embed="rId4">
            <a:alphaModFix/>
          </a:blip>
          <a:stretch>
            <a:fillRect/>
          </a:stretch>
        </p:blipFill>
        <p:spPr>
          <a:xfrm>
            <a:off x="3957733" y="3688698"/>
            <a:ext cx="1265587" cy="1454778"/>
          </a:xfrm>
          <a:prstGeom prst="rect">
            <a:avLst/>
          </a:prstGeom>
          <a:noFill/>
          <a:ln>
            <a:noFill/>
          </a:ln>
        </p:spPr>
      </p:pic>
      <p:pic>
        <p:nvPicPr>
          <p:cNvPr id="167" name="Google Shape;167;p22"/>
          <p:cNvPicPr preferRelativeResize="0"/>
          <p:nvPr/>
        </p:nvPicPr>
        <p:blipFill>
          <a:blip r:embed="rId4">
            <a:alphaModFix/>
          </a:blip>
          <a:stretch>
            <a:fillRect/>
          </a:stretch>
        </p:blipFill>
        <p:spPr>
          <a:xfrm>
            <a:off x="6566079" y="3688698"/>
            <a:ext cx="1265587" cy="1454778"/>
          </a:xfrm>
          <a:prstGeom prst="rect">
            <a:avLst/>
          </a:prstGeom>
          <a:noFill/>
          <a:ln>
            <a:noFill/>
          </a:ln>
        </p:spPr>
      </p:pic>
      <p:pic>
        <p:nvPicPr>
          <p:cNvPr id="168" name="Google Shape;168;p22"/>
          <p:cNvPicPr preferRelativeResize="0"/>
          <p:nvPr/>
        </p:nvPicPr>
        <p:blipFill>
          <a:blip r:embed="rId3">
            <a:alphaModFix/>
          </a:blip>
          <a:stretch>
            <a:fillRect/>
          </a:stretch>
        </p:blipFill>
        <p:spPr>
          <a:xfrm>
            <a:off x="2641201" y="3688708"/>
            <a:ext cx="1265587" cy="1454790"/>
          </a:xfrm>
          <a:prstGeom prst="rect">
            <a:avLst/>
          </a:prstGeom>
          <a:noFill/>
          <a:ln>
            <a:noFill/>
          </a:ln>
        </p:spPr>
      </p:pic>
      <p:pic>
        <p:nvPicPr>
          <p:cNvPr id="169" name="Google Shape;169;p22"/>
          <p:cNvPicPr preferRelativeResize="0"/>
          <p:nvPr/>
        </p:nvPicPr>
        <p:blipFill>
          <a:blip r:embed="rId4">
            <a:alphaModFix/>
          </a:blip>
          <a:stretch>
            <a:fillRect/>
          </a:stretch>
        </p:blipFill>
        <p:spPr>
          <a:xfrm>
            <a:off x="1324694" y="3688708"/>
            <a:ext cx="1265587" cy="1454778"/>
          </a:xfrm>
          <a:prstGeom prst="rect">
            <a:avLst/>
          </a:prstGeom>
          <a:noFill/>
          <a:ln>
            <a:noFill/>
          </a:ln>
        </p:spPr>
      </p:pic>
      <p:pic>
        <p:nvPicPr>
          <p:cNvPr id="170" name="Google Shape;170;p22"/>
          <p:cNvPicPr preferRelativeResize="0"/>
          <p:nvPr/>
        </p:nvPicPr>
        <p:blipFill>
          <a:blip r:embed="rId3">
            <a:alphaModFix/>
          </a:blip>
          <a:stretch>
            <a:fillRect/>
          </a:stretch>
        </p:blipFill>
        <p:spPr>
          <a:xfrm>
            <a:off x="8163" y="3688698"/>
            <a:ext cx="1265587" cy="1454790"/>
          </a:xfrm>
          <a:prstGeom prst="rect">
            <a:avLst/>
          </a:prstGeom>
          <a:noFill/>
          <a:ln>
            <a:noFill/>
          </a:ln>
        </p:spPr>
      </p:pic>
      <p:pic>
        <p:nvPicPr>
          <p:cNvPr id="171" name="Google Shape;171;p22"/>
          <p:cNvPicPr preferRelativeResize="0"/>
          <p:nvPr/>
        </p:nvPicPr>
        <p:blipFill>
          <a:blip r:embed="rId3">
            <a:alphaModFix/>
          </a:blip>
          <a:stretch>
            <a:fillRect/>
          </a:stretch>
        </p:blipFill>
        <p:spPr>
          <a:xfrm>
            <a:off x="7870251" y="3688708"/>
            <a:ext cx="1265587" cy="1454790"/>
          </a:xfrm>
          <a:prstGeom prst="rect">
            <a:avLst/>
          </a:prstGeom>
          <a:noFill/>
          <a:ln>
            <a:noFill/>
          </a:ln>
        </p:spPr>
      </p:pic>
      <p:sp>
        <p:nvSpPr>
          <p:cNvPr id="172" name="Google Shape;172;p22"/>
          <p:cNvSpPr txBox="1"/>
          <p:nvPr/>
        </p:nvSpPr>
        <p:spPr>
          <a:xfrm>
            <a:off x="2352325" y="2571750"/>
            <a:ext cx="605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endParaRPr>
          </a:p>
        </p:txBody>
      </p:sp>
      <p:sp>
        <p:nvSpPr>
          <p:cNvPr id="173" name="Google Shape;173;p22"/>
          <p:cNvSpPr txBox="1"/>
          <p:nvPr/>
        </p:nvSpPr>
        <p:spPr>
          <a:xfrm>
            <a:off x="2590275" y="1568525"/>
            <a:ext cx="5561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HGH(Human Growth Hormone) produced by the pituitary gland is responsible for </a:t>
            </a:r>
            <a:r>
              <a:rPr lang="en" sz="1800">
                <a:solidFill>
                  <a:srgbClr val="FFFFFF"/>
                </a:solidFill>
                <a:latin typeface="Roboto"/>
                <a:ea typeface="Roboto"/>
                <a:cs typeface="Roboto"/>
                <a:sym typeface="Roboto"/>
              </a:rPr>
              <a:t>causing skeletal and muscular growth in children. In adults it helps maintain homeostasis by regulating the production of insulin. </a:t>
            </a:r>
            <a:endParaRPr sz="18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ctrTitle"/>
          </p:nvPr>
        </p:nvSpPr>
        <p:spPr>
          <a:xfrm>
            <a:off x="684000" y="-3"/>
            <a:ext cx="8222100" cy="8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Hormones disrupted</a:t>
            </a:r>
            <a:endParaRPr/>
          </a:p>
        </p:txBody>
      </p:sp>
      <p:sp>
        <p:nvSpPr>
          <p:cNvPr id="179" name="Google Shape;179;p23"/>
          <p:cNvSpPr txBox="1"/>
          <p:nvPr>
            <p:ph idx="1" type="subTitle"/>
          </p:nvPr>
        </p:nvSpPr>
        <p:spPr>
          <a:xfrm>
            <a:off x="421650" y="1032956"/>
            <a:ext cx="8300700" cy="27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Based on the </a:t>
            </a:r>
            <a:r>
              <a:rPr lang="en">
                <a:solidFill>
                  <a:schemeClr val="dk1"/>
                </a:solidFill>
              </a:rPr>
              <a:t>activity</a:t>
            </a:r>
            <a:r>
              <a:rPr lang="en">
                <a:solidFill>
                  <a:schemeClr val="dk1"/>
                </a:solidFill>
              </a:rPr>
              <a:t> from the previous slide, what </a:t>
            </a:r>
            <a:r>
              <a:rPr lang="en">
                <a:solidFill>
                  <a:schemeClr val="dk1"/>
                </a:solidFill>
              </a:rPr>
              <a:t>might</a:t>
            </a:r>
            <a:r>
              <a:rPr lang="en">
                <a:solidFill>
                  <a:schemeClr val="dk1"/>
                </a:solidFill>
              </a:rPr>
              <a:t> occur if your hormones </a:t>
            </a:r>
            <a:r>
              <a:rPr lang="en">
                <a:solidFill>
                  <a:schemeClr val="dk1"/>
                </a:solidFill>
              </a:rPr>
              <a:t>were not doing their job properly</a:t>
            </a:r>
            <a:r>
              <a:rPr lang="en">
                <a:solidFill>
                  <a:schemeClr val="dk1"/>
                </a:solidFill>
              </a:rPr>
              <a:t>?</a:t>
            </a:r>
            <a:endParaRPr>
              <a:solidFill>
                <a:schemeClr val="dk1"/>
              </a:solidFill>
            </a:endParaRPr>
          </a:p>
        </p:txBody>
      </p:sp>
      <p:sp>
        <p:nvSpPr>
          <p:cNvPr id="180" name="Google Shape;180;p23"/>
          <p:cNvSpPr txBox="1"/>
          <p:nvPr>
            <p:ph idx="1" type="subTitle"/>
          </p:nvPr>
        </p:nvSpPr>
        <p:spPr>
          <a:xfrm>
            <a:off x="342250" y="2791064"/>
            <a:ext cx="8300700" cy="1815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solidFill>
                  <a:schemeClr val="dk1"/>
                </a:solidFill>
              </a:rPr>
              <a:t>Due to their </a:t>
            </a:r>
            <a:r>
              <a:rPr lang="en">
                <a:solidFill>
                  <a:schemeClr val="dk1"/>
                </a:solidFill>
              </a:rPr>
              <a:t>nature</a:t>
            </a:r>
            <a:r>
              <a:rPr lang="en">
                <a:solidFill>
                  <a:schemeClr val="dk1"/>
                </a:solidFill>
              </a:rPr>
              <a:t> as </a:t>
            </a:r>
            <a:r>
              <a:rPr lang="en">
                <a:solidFill>
                  <a:schemeClr val="dk1"/>
                </a:solidFill>
              </a:rPr>
              <a:t>chemical</a:t>
            </a:r>
            <a:r>
              <a:rPr lang="en">
                <a:solidFill>
                  <a:schemeClr val="dk1"/>
                </a:solidFill>
              </a:rPr>
              <a:t> messengers, a </a:t>
            </a:r>
            <a:r>
              <a:rPr lang="en">
                <a:solidFill>
                  <a:schemeClr val="dk1"/>
                </a:solidFill>
              </a:rPr>
              <a:t>disruption</a:t>
            </a:r>
            <a:r>
              <a:rPr lang="en">
                <a:solidFill>
                  <a:schemeClr val="dk1"/>
                </a:solidFill>
              </a:rPr>
              <a:t> in any of your hormones can have wide ranging effects on MANY of your body systems. For example…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282675" y="0"/>
            <a:ext cx="4045200" cy="1564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Estrogen and the </a:t>
            </a:r>
            <a:r>
              <a:rPr lang="en"/>
              <a:t>menstrual</a:t>
            </a:r>
            <a:r>
              <a:rPr lang="en"/>
              <a:t> cycle!</a:t>
            </a:r>
            <a:endParaRPr/>
          </a:p>
        </p:txBody>
      </p:sp>
      <p:sp>
        <p:nvSpPr>
          <p:cNvPr id="186" name="Google Shape;186;p24"/>
          <p:cNvSpPr txBox="1"/>
          <p:nvPr/>
        </p:nvSpPr>
        <p:spPr>
          <a:xfrm>
            <a:off x="4871600" y="435075"/>
            <a:ext cx="42219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Most people of the female sex will </a:t>
            </a:r>
            <a:r>
              <a:rPr lang="en" sz="1800">
                <a:solidFill>
                  <a:schemeClr val="dk1"/>
                </a:solidFill>
              </a:rPr>
              <a:t>experience</a:t>
            </a:r>
            <a:r>
              <a:rPr lang="en" sz="1800">
                <a:solidFill>
                  <a:schemeClr val="dk1"/>
                </a:solidFill>
              </a:rPr>
              <a:t> the menstrual cycle, a 28 day cycle that prepares the body for </a:t>
            </a:r>
            <a:r>
              <a:rPr lang="en" sz="1800">
                <a:solidFill>
                  <a:schemeClr val="dk1"/>
                </a:solidFill>
              </a:rPr>
              <a:t>pregnancy</a:t>
            </a:r>
            <a:r>
              <a:rPr lang="en" sz="1800">
                <a:solidFill>
                  <a:schemeClr val="dk1"/>
                </a:solidFill>
              </a:rPr>
              <a:t>. </a:t>
            </a:r>
            <a:r>
              <a:rPr lang="en" sz="1800">
                <a:solidFill>
                  <a:schemeClr val="dk1"/>
                </a:solidFill>
              </a:rPr>
              <a:t>Each phase is triggered by a specific concentration of the 2 primary female sex hormones, estrogen and progesterone.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The menstrual cycle is made up of 4 phases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Menstruation: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Follicular</a:t>
            </a:r>
            <a:r>
              <a:rPr lang="en" sz="1800">
                <a:solidFill>
                  <a:schemeClr val="dk1"/>
                </a:solidFill>
              </a:rPr>
              <a:t>:</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Ovulation: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Luteal:</a:t>
            </a:r>
            <a:endParaRPr sz="1800">
              <a:solidFill>
                <a:schemeClr val="dk1"/>
              </a:solidFill>
            </a:endParaRPr>
          </a:p>
        </p:txBody>
      </p:sp>
      <p:pic>
        <p:nvPicPr>
          <p:cNvPr id="187" name="Google Shape;187;p24"/>
          <p:cNvPicPr preferRelativeResize="0"/>
          <p:nvPr/>
        </p:nvPicPr>
        <p:blipFill rotWithShape="1">
          <a:blip r:embed="rId3">
            <a:alphaModFix/>
          </a:blip>
          <a:srcRect b="16135" l="17114" r="26024" t="5763"/>
          <a:stretch/>
        </p:blipFill>
        <p:spPr>
          <a:xfrm>
            <a:off x="0" y="1458325"/>
            <a:ext cx="2467274" cy="2226850"/>
          </a:xfrm>
          <a:prstGeom prst="rect">
            <a:avLst/>
          </a:prstGeom>
          <a:noFill/>
          <a:ln>
            <a:noFill/>
          </a:ln>
        </p:spPr>
      </p:pic>
      <p:pic>
        <p:nvPicPr>
          <p:cNvPr id="188" name="Google Shape;188;p24"/>
          <p:cNvPicPr preferRelativeResize="0"/>
          <p:nvPr/>
        </p:nvPicPr>
        <p:blipFill rotWithShape="1">
          <a:blip r:embed="rId4">
            <a:alphaModFix/>
          </a:blip>
          <a:srcRect b="8734" l="8726" r="10018" t="18659"/>
          <a:stretch/>
        </p:blipFill>
        <p:spPr>
          <a:xfrm>
            <a:off x="1874775" y="3526325"/>
            <a:ext cx="2697225" cy="161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1307750" y="158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effects of Estrogen and P</a:t>
            </a:r>
            <a:r>
              <a:rPr lang="en"/>
              <a:t>rogesterone</a:t>
            </a:r>
            <a:endParaRPr/>
          </a:p>
        </p:txBody>
      </p:sp>
      <p:sp>
        <p:nvSpPr>
          <p:cNvPr id="194" name="Google Shape;194;p25"/>
          <p:cNvSpPr txBox="1"/>
          <p:nvPr/>
        </p:nvSpPr>
        <p:spPr>
          <a:xfrm>
            <a:off x="226100" y="689600"/>
            <a:ext cx="3580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Estrogen(Controls attraction and desire)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Sexual desire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a:t>
            </a:r>
            <a:r>
              <a:rPr lang="en" sz="1500">
                <a:solidFill>
                  <a:schemeClr val="dk1"/>
                </a:solidFill>
              </a:rPr>
              <a:t>ncreased attention to potential partners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energy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Reduced appetite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a:t>
            </a:r>
            <a:r>
              <a:rPr lang="en" sz="1500">
                <a:solidFill>
                  <a:schemeClr val="dk1"/>
                </a:solidFill>
              </a:rPr>
              <a:t>competitiveness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Contributes to bone density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Thins mucosal lining of uterus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focus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serotonin(feel good chemical)</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Decreases body temperature</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195" name="Google Shape;195;p25"/>
          <p:cNvSpPr txBox="1"/>
          <p:nvPr/>
        </p:nvSpPr>
        <p:spPr>
          <a:xfrm>
            <a:off x="6108075" y="689600"/>
            <a:ext cx="29475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Progesterone(Prepares body for </a:t>
            </a:r>
            <a:r>
              <a:rPr lang="en" sz="1500">
                <a:solidFill>
                  <a:schemeClr val="dk1"/>
                </a:solidFill>
              </a:rPr>
              <a:t>pregnancy</a:t>
            </a:r>
            <a:r>
              <a:rPr lang="en" sz="1500">
                <a:solidFill>
                  <a:schemeClr val="dk1"/>
                </a:solidFill>
              </a:rPr>
              <a:t>)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Sleepier(Makes it easier to sleep)</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appetite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More emotional </a:t>
            </a:r>
            <a:r>
              <a:rPr lang="en" sz="1500">
                <a:solidFill>
                  <a:schemeClr val="dk1"/>
                </a:solidFill>
              </a:rPr>
              <a:t>sensitivity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Decreased </a:t>
            </a:r>
            <a:r>
              <a:rPr lang="en" sz="1500">
                <a:solidFill>
                  <a:schemeClr val="dk1"/>
                </a:solidFill>
              </a:rPr>
              <a:t>anxiety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Prepares body for lactation</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the mucosal lining of the </a:t>
            </a:r>
            <a:r>
              <a:rPr lang="en" sz="1500">
                <a:solidFill>
                  <a:schemeClr val="dk1"/>
                </a:solidFill>
              </a:rPr>
              <a:t>uterus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body temperature</a:t>
            </a:r>
            <a:endParaRPr sz="1500">
              <a:solidFill>
                <a:schemeClr val="dk1"/>
              </a:solidFill>
            </a:endParaRPr>
          </a:p>
        </p:txBody>
      </p:sp>
      <p:sp>
        <p:nvSpPr>
          <p:cNvPr id="196" name="Google Shape;196;p25"/>
          <p:cNvSpPr txBox="1"/>
          <p:nvPr/>
        </p:nvSpPr>
        <p:spPr>
          <a:xfrm>
            <a:off x="2201725" y="3942900"/>
            <a:ext cx="494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What</a:t>
            </a:r>
            <a:r>
              <a:rPr lang="en" sz="1800">
                <a:solidFill>
                  <a:schemeClr val="dk1"/>
                </a:solidFill>
              </a:rPr>
              <a:t> body systems do </a:t>
            </a:r>
            <a:r>
              <a:rPr lang="en" sz="1800">
                <a:solidFill>
                  <a:schemeClr val="dk1"/>
                </a:solidFill>
              </a:rPr>
              <a:t>you</a:t>
            </a:r>
            <a:r>
              <a:rPr lang="en" sz="1800">
                <a:solidFill>
                  <a:schemeClr val="dk1"/>
                </a:solidFill>
              </a:rPr>
              <a:t> think are most </a:t>
            </a:r>
            <a:r>
              <a:rPr lang="en" sz="1800">
                <a:solidFill>
                  <a:schemeClr val="dk1"/>
                </a:solidFill>
              </a:rPr>
              <a:t>affected</a:t>
            </a:r>
            <a:r>
              <a:rPr lang="en" sz="1800">
                <a:solidFill>
                  <a:schemeClr val="dk1"/>
                </a:solidFill>
              </a:rPr>
              <a:t> by estrogen </a:t>
            </a:r>
            <a:r>
              <a:rPr lang="en" sz="1800">
                <a:solidFill>
                  <a:schemeClr val="dk1"/>
                </a:solidFill>
              </a:rPr>
              <a:t>and</a:t>
            </a:r>
            <a:r>
              <a:rPr lang="en" sz="1800">
                <a:solidFill>
                  <a:schemeClr val="dk1"/>
                </a:solidFill>
              </a:rPr>
              <a:t> </a:t>
            </a:r>
            <a:r>
              <a:rPr lang="en" sz="1800">
                <a:solidFill>
                  <a:schemeClr val="dk1"/>
                </a:solidFill>
              </a:rPr>
              <a:t>progesterone?</a:t>
            </a:r>
            <a:endParaRPr sz="1800">
              <a:solidFill>
                <a:schemeClr val="dk1"/>
              </a:solidFill>
            </a:endParaRPr>
          </a:p>
        </p:txBody>
      </p:sp>
      <p:pic>
        <p:nvPicPr>
          <p:cNvPr id="197" name="Google Shape;197;p25"/>
          <p:cNvPicPr preferRelativeResize="0"/>
          <p:nvPr/>
        </p:nvPicPr>
        <p:blipFill rotWithShape="1">
          <a:blip r:embed="rId3">
            <a:alphaModFix/>
          </a:blip>
          <a:srcRect b="8734" l="8726" r="10018" t="18659"/>
          <a:stretch/>
        </p:blipFill>
        <p:spPr>
          <a:xfrm>
            <a:off x="3471925" y="1319525"/>
            <a:ext cx="2697225" cy="1617175"/>
          </a:xfrm>
          <a:prstGeom prst="rect">
            <a:avLst/>
          </a:prstGeom>
          <a:noFill/>
          <a:ln>
            <a:noFill/>
          </a:ln>
        </p:spPr>
      </p:pic>
      <p:sp>
        <p:nvSpPr>
          <p:cNvPr id="198" name="Google Shape;198;p25"/>
          <p:cNvSpPr txBox="1"/>
          <p:nvPr/>
        </p:nvSpPr>
        <p:spPr>
          <a:xfrm>
            <a:off x="1657500" y="4681800"/>
            <a:ext cx="58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Answer on your whiteboard and justify </a:t>
            </a:r>
            <a:r>
              <a:rPr lang="en" sz="1800">
                <a:solidFill>
                  <a:schemeClr val="dk1"/>
                </a:solidFill>
              </a:rPr>
              <a:t>your</a:t>
            </a:r>
            <a:r>
              <a:rPr lang="en" sz="1800">
                <a:solidFill>
                  <a:schemeClr val="dk1"/>
                </a:solidFill>
              </a:rPr>
              <a:t> answer.</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1307750" y="158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effects of Estrogen and Progesterone</a:t>
            </a:r>
            <a:endParaRPr/>
          </a:p>
        </p:txBody>
      </p:sp>
      <p:sp>
        <p:nvSpPr>
          <p:cNvPr id="204" name="Google Shape;204;p26"/>
          <p:cNvSpPr txBox="1"/>
          <p:nvPr/>
        </p:nvSpPr>
        <p:spPr>
          <a:xfrm>
            <a:off x="226100" y="689600"/>
            <a:ext cx="3580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Estrogen(Controls attraction and desire)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Sexual desire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attention to potential partners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energy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Reduced appetite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competitiveness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Contributes to bone density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Thins mucosal lining of uterus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focus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serotonin(feel good chemical)</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Decreases body temperature</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205" name="Google Shape;205;p26"/>
          <p:cNvSpPr txBox="1"/>
          <p:nvPr/>
        </p:nvSpPr>
        <p:spPr>
          <a:xfrm>
            <a:off x="6108075" y="689600"/>
            <a:ext cx="29475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Progesterone(Prepares body for pregnancy)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Sleepier(Makes it easier to sleep)</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appetite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More emotional sensitivity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Decreased anxiety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Prepares body for lactation</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the mucosal lining of the uterus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body temperature</a:t>
            </a:r>
            <a:endParaRPr sz="1500">
              <a:solidFill>
                <a:schemeClr val="dk1"/>
              </a:solidFill>
            </a:endParaRPr>
          </a:p>
        </p:txBody>
      </p:sp>
      <p:sp>
        <p:nvSpPr>
          <p:cNvPr id="206" name="Google Shape;206;p26"/>
          <p:cNvSpPr txBox="1"/>
          <p:nvPr/>
        </p:nvSpPr>
        <p:spPr>
          <a:xfrm>
            <a:off x="2098950" y="3942900"/>
            <a:ext cx="494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What might low estrogen cause? How about high estrogen?</a:t>
            </a:r>
            <a:endParaRPr sz="1800">
              <a:solidFill>
                <a:schemeClr val="dk1"/>
              </a:solidFill>
            </a:endParaRPr>
          </a:p>
        </p:txBody>
      </p:sp>
      <p:pic>
        <p:nvPicPr>
          <p:cNvPr id="207" name="Google Shape;207;p26"/>
          <p:cNvPicPr preferRelativeResize="0"/>
          <p:nvPr/>
        </p:nvPicPr>
        <p:blipFill rotWithShape="1">
          <a:blip r:embed="rId3">
            <a:alphaModFix/>
          </a:blip>
          <a:srcRect b="8734" l="8726" r="10018" t="18659"/>
          <a:stretch/>
        </p:blipFill>
        <p:spPr>
          <a:xfrm>
            <a:off x="3471925" y="1319525"/>
            <a:ext cx="2697225" cy="1617175"/>
          </a:xfrm>
          <a:prstGeom prst="rect">
            <a:avLst/>
          </a:prstGeom>
          <a:noFill/>
          <a:ln>
            <a:noFill/>
          </a:ln>
        </p:spPr>
      </p:pic>
      <p:sp>
        <p:nvSpPr>
          <p:cNvPr id="208" name="Google Shape;208;p26"/>
          <p:cNvSpPr txBox="1"/>
          <p:nvPr/>
        </p:nvSpPr>
        <p:spPr>
          <a:xfrm>
            <a:off x="1657500" y="4681800"/>
            <a:ext cx="58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Answer on your whiteboard and justify your answer/</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6"/>
                                        </p:tgtEl>
                                      </p:cBhvr>
                                    </p:animEffect>
                                    <p:set>
                                      <p:cBhvr>
                                        <p:cTn dur="1" fill="hold">
                                          <p:stCondLst>
                                            <p:cond delay="1000"/>
                                          </p:stCondLst>
                                        </p:cTn>
                                        <p:tgtEl>
                                          <p:spTgt spid="2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1307750" y="158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effects of Estrogen and Progesterone</a:t>
            </a:r>
            <a:endParaRPr/>
          </a:p>
        </p:txBody>
      </p:sp>
      <p:sp>
        <p:nvSpPr>
          <p:cNvPr id="214" name="Google Shape;214;p27"/>
          <p:cNvSpPr txBox="1"/>
          <p:nvPr/>
        </p:nvSpPr>
        <p:spPr>
          <a:xfrm>
            <a:off x="226100" y="689600"/>
            <a:ext cx="3580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Estrogen(Controls attraction and desire)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Sexual desire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attention to potential partners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energy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Reduced appetite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competitiveness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Contributes to bone density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Thins mucosal lining of uterus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focus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serotonin(feel good chemical)</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Decreases body temperature</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215" name="Google Shape;215;p27"/>
          <p:cNvSpPr txBox="1"/>
          <p:nvPr/>
        </p:nvSpPr>
        <p:spPr>
          <a:xfrm>
            <a:off x="6108075" y="689600"/>
            <a:ext cx="29475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Progesterone(Prepares body for pregnancy)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Sleepier(Makes it easier to sleep)</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appetite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More emotional sensitivity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Decreased anxiety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Prepares body for lactation</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the mucosal lining of the uterus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body temperature</a:t>
            </a:r>
            <a:endParaRPr sz="1500">
              <a:solidFill>
                <a:schemeClr val="dk1"/>
              </a:solidFill>
            </a:endParaRPr>
          </a:p>
        </p:txBody>
      </p:sp>
      <p:sp>
        <p:nvSpPr>
          <p:cNvPr id="216" name="Google Shape;216;p27"/>
          <p:cNvSpPr txBox="1"/>
          <p:nvPr/>
        </p:nvSpPr>
        <p:spPr>
          <a:xfrm>
            <a:off x="2347488" y="3942900"/>
            <a:ext cx="494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What might low progesterone cause? How about high progesterone?</a:t>
            </a:r>
            <a:endParaRPr sz="1800">
              <a:solidFill>
                <a:schemeClr val="dk1"/>
              </a:solidFill>
            </a:endParaRPr>
          </a:p>
        </p:txBody>
      </p:sp>
      <p:pic>
        <p:nvPicPr>
          <p:cNvPr id="217" name="Google Shape;217;p27"/>
          <p:cNvPicPr preferRelativeResize="0"/>
          <p:nvPr/>
        </p:nvPicPr>
        <p:blipFill rotWithShape="1">
          <a:blip r:embed="rId3">
            <a:alphaModFix/>
          </a:blip>
          <a:srcRect b="8734" l="8726" r="10018" t="18659"/>
          <a:stretch/>
        </p:blipFill>
        <p:spPr>
          <a:xfrm>
            <a:off x="3471925" y="1319525"/>
            <a:ext cx="2697225" cy="1617175"/>
          </a:xfrm>
          <a:prstGeom prst="rect">
            <a:avLst/>
          </a:prstGeom>
          <a:noFill/>
          <a:ln>
            <a:noFill/>
          </a:ln>
        </p:spPr>
      </p:pic>
      <p:sp>
        <p:nvSpPr>
          <p:cNvPr id="218" name="Google Shape;218;p27"/>
          <p:cNvSpPr txBox="1"/>
          <p:nvPr/>
        </p:nvSpPr>
        <p:spPr>
          <a:xfrm>
            <a:off x="1760275" y="4681800"/>
            <a:ext cx="58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Answer on your whiteboard and justify your answer?</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16"/>
                                        </p:tgtEl>
                                      </p:cBhvr>
                                    </p:animEffect>
                                    <p:set>
                                      <p:cBhvr>
                                        <p:cTn dur="1" fill="hold">
                                          <p:stCondLst>
                                            <p:cond delay="1000"/>
                                          </p:stCondLst>
                                        </p:cTn>
                                        <p:tgtEl>
                                          <p:spTgt spid="2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1307750" y="158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effects of Estrogen and Progesterone</a:t>
            </a:r>
            <a:endParaRPr/>
          </a:p>
        </p:txBody>
      </p:sp>
      <p:sp>
        <p:nvSpPr>
          <p:cNvPr id="224" name="Google Shape;224;p28"/>
          <p:cNvSpPr txBox="1"/>
          <p:nvPr/>
        </p:nvSpPr>
        <p:spPr>
          <a:xfrm>
            <a:off x="226100" y="689600"/>
            <a:ext cx="3580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Estrogen(Controls attraction and desire)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Sexual desire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attention to potential partners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energy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Reduced appetite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competitiveness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Contributes to bone density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Thins mucosal lining of uterus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focus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serotonin(feel good chemical)</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Decreases body temperature</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225" name="Google Shape;225;p28"/>
          <p:cNvSpPr txBox="1"/>
          <p:nvPr/>
        </p:nvSpPr>
        <p:spPr>
          <a:xfrm>
            <a:off x="6108075" y="689600"/>
            <a:ext cx="29475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Progesterone(Prepares body for pregnancy)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Sleepier(Makes it easier to sleep)</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Increased appetite</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More emotional sensitivity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Decreased anxiety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Prepares body for lactation</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the mucosal lining of the uterus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Increases body temperature</a:t>
            </a:r>
            <a:endParaRPr sz="1500">
              <a:solidFill>
                <a:schemeClr val="dk1"/>
              </a:solidFill>
            </a:endParaRPr>
          </a:p>
        </p:txBody>
      </p:sp>
      <p:pic>
        <p:nvPicPr>
          <p:cNvPr id="226" name="Google Shape;226;p28"/>
          <p:cNvPicPr preferRelativeResize="0"/>
          <p:nvPr/>
        </p:nvPicPr>
        <p:blipFill rotWithShape="1">
          <a:blip r:embed="rId3">
            <a:alphaModFix/>
          </a:blip>
          <a:srcRect b="8734" l="8726" r="10018" t="18659"/>
          <a:stretch/>
        </p:blipFill>
        <p:spPr>
          <a:xfrm>
            <a:off x="3471925" y="1319525"/>
            <a:ext cx="2697225" cy="1617175"/>
          </a:xfrm>
          <a:prstGeom prst="rect">
            <a:avLst/>
          </a:prstGeom>
          <a:noFill/>
          <a:ln>
            <a:noFill/>
          </a:ln>
        </p:spPr>
      </p:pic>
      <p:sp>
        <p:nvSpPr>
          <p:cNvPr id="227" name="Google Shape;227;p28"/>
          <p:cNvSpPr txBox="1"/>
          <p:nvPr/>
        </p:nvSpPr>
        <p:spPr>
          <a:xfrm>
            <a:off x="1657500" y="4681800"/>
            <a:ext cx="58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Answer on your whiteboard and justify your answer?</a:t>
            </a:r>
            <a:endParaRPr sz="1800">
              <a:solidFill>
                <a:schemeClr val="dk1"/>
              </a:solidFill>
            </a:endParaRPr>
          </a:p>
        </p:txBody>
      </p:sp>
      <p:sp>
        <p:nvSpPr>
          <p:cNvPr id="228" name="Google Shape;228;p28"/>
          <p:cNvSpPr txBox="1"/>
          <p:nvPr/>
        </p:nvSpPr>
        <p:spPr>
          <a:xfrm>
            <a:off x="1986563" y="3942900"/>
            <a:ext cx="4987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How are the effects of Estrogen and Progesterone different? How are they similar.</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2114075" y="-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Menstrual</a:t>
            </a:r>
            <a:r>
              <a:rPr lang="en"/>
              <a:t> cycle hormone chart</a:t>
            </a:r>
            <a:endParaRPr/>
          </a:p>
        </p:txBody>
      </p:sp>
      <p:pic>
        <p:nvPicPr>
          <p:cNvPr id="234" name="Google Shape;234;p29"/>
          <p:cNvPicPr preferRelativeResize="0"/>
          <p:nvPr/>
        </p:nvPicPr>
        <p:blipFill rotWithShape="1">
          <a:blip r:embed="rId3">
            <a:alphaModFix/>
          </a:blip>
          <a:srcRect b="3173" l="7599" r="2569" t="19980"/>
          <a:stretch/>
        </p:blipFill>
        <p:spPr>
          <a:xfrm>
            <a:off x="999013" y="1856825"/>
            <a:ext cx="7264425" cy="3278175"/>
          </a:xfrm>
          <a:prstGeom prst="rect">
            <a:avLst/>
          </a:prstGeom>
          <a:noFill/>
          <a:ln>
            <a:noFill/>
          </a:ln>
        </p:spPr>
      </p:pic>
      <p:sp>
        <p:nvSpPr>
          <p:cNvPr id="235" name="Google Shape;235;p29"/>
          <p:cNvSpPr txBox="1"/>
          <p:nvPr/>
        </p:nvSpPr>
        <p:spPr>
          <a:xfrm>
            <a:off x="2037925" y="600525"/>
            <a:ext cx="7084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What do you notice about the hormone chart?</a:t>
            </a:r>
            <a:endParaRPr sz="1800">
              <a:solidFill>
                <a:schemeClr val="dk1"/>
              </a:solidFill>
            </a:endParaRPr>
          </a:p>
        </p:txBody>
      </p:sp>
      <p:sp>
        <p:nvSpPr>
          <p:cNvPr id="236" name="Google Shape;236;p29"/>
          <p:cNvSpPr txBox="1"/>
          <p:nvPr/>
        </p:nvSpPr>
        <p:spPr>
          <a:xfrm>
            <a:off x="2373725" y="1865325"/>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Follicular</a:t>
            </a:r>
            <a:r>
              <a:rPr lang="en" sz="1800"/>
              <a:t> period</a:t>
            </a:r>
            <a:endParaRPr sz="1800"/>
          </a:p>
        </p:txBody>
      </p:sp>
      <p:sp>
        <p:nvSpPr>
          <p:cNvPr id="237" name="Google Shape;237;p29"/>
          <p:cNvSpPr txBox="1"/>
          <p:nvPr/>
        </p:nvSpPr>
        <p:spPr>
          <a:xfrm>
            <a:off x="5642250" y="1865325"/>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Luteal</a:t>
            </a:r>
            <a:r>
              <a:rPr lang="en" sz="1800"/>
              <a:t> phase </a:t>
            </a:r>
            <a:endParaRPr sz="1800"/>
          </a:p>
        </p:txBody>
      </p:sp>
      <p:sp>
        <p:nvSpPr>
          <p:cNvPr id="238" name="Google Shape;238;p29"/>
          <p:cNvSpPr txBox="1"/>
          <p:nvPr/>
        </p:nvSpPr>
        <p:spPr>
          <a:xfrm>
            <a:off x="3901325" y="4750500"/>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Ovulation</a:t>
            </a:r>
            <a:endParaRPr sz="1800"/>
          </a:p>
        </p:txBody>
      </p:sp>
      <p:cxnSp>
        <p:nvCxnSpPr>
          <p:cNvPr id="239" name="Google Shape;239;p29"/>
          <p:cNvCxnSpPr/>
          <p:nvPr/>
        </p:nvCxnSpPr>
        <p:spPr>
          <a:xfrm flipH="1" rot="10800000">
            <a:off x="2037925" y="2607425"/>
            <a:ext cx="17100" cy="2078100"/>
          </a:xfrm>
          <a:prstGeom prst="straightConnector1">
            <a:avLst/>
          </a:prstGeom>
          <a:noFill/>
          <a:ln cap="flat" cmpd="sng" w="9525">
            <a:solidFill>
              <a:schemeClr val="dk2"/>
            </a:solidFill>
            <a:prstDash val="solid"/>
            <a:round/>
            <a:headEnd len="med" w="med" type="none"/>
            <a:tailEnd len="med" w="med" type="none"/>
          </a:ln>
        </p:spPr>
      </p:cxnSp>
      <p:sp>
        <p:nvSpPr>
          <p:cNvPr id="240" name="Google Shape;240;p29"/>
          <p:cNvSpPr txBox="1"/>
          <p:nvPr/>
        </p:nvSpPr>
        <p:spPr>
          <a:xfrm>
            <a:off x="1326075" y="4638875"/>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Menstruation</a:t>
            </a:r>
            <a:endParaRPr sz="1800"/>
          </a:p>
        </p:txBody>
      </p:sp>
      <p:sp>
        <p:nvSpPr>
          <p:cNvPr id="241" name="Google Shape;241;p29"/>
          <p:cNvSpPr txBox="1"/>
          <p:nvPr/>
        </p:nvSpPr>
        <p:spPr>
          <a:xfrm>
            <a:off x="415025" y="1090063"/>
            <a:ext cx="8432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Based on your answers from the previous slide, how would you expect the body to change at each phase of the cycle?</a:t>
            </a:r>
            <a:endParaRPr sz="1800">
              <a:solidFill>
                <a:schemeClr val="dk1"/>
              </a:solidFill>
            </a:endParaRPr>
          </a:p>
        </p:txBody>
      </p:sp>
      <p:sp>
        <p:nvSpPr>
          <p:cNvPr id="242" name="Google Shape;242;p29"/>
          <p:cNvSpPr txBox="1"/>
          <p:nvPr/>
        </p:nvSpPr>
        <p:spPr>
          <a:xfrm>
            <a:off x="2158175" y="2725950"/>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FF"/>
                </a:solidFill>
              </a:rPr>
              <a:t>Progesterone</a:t>
            </a:r>
            <a:endParaRPr sz="1800">
              <a:solidFill>
                <a:srgbClr val="0000FF"/>
              </a:solidFill>
            </a:endParaRPr>
          </a:p>
        </p:txBody>
      </p:sp>
      <p:sp>
        <p:nvSpPr>
          <p:cNvPr id="243" name="Google Shape;243;p29"/>
          <p:cNvSpPr/>
          <p:nvPr/>
        </p:nvSpPr>
        <p:spPr>
          <a:xfrm flipH="1" rot="10800000">
            <a:off x="1570525" y="2110042"/>
            <a:ext cx="864900" cy="461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p29"/>
          <p:cNvSpPr txBox="1"/>
          <p:nvPr/>
        </p:nvSpPr>
        <p:spPr>
          <a:xfrm>
            <a:off x="2223675" y="2264250"/>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Estrogen</a:t>
            </a:r>
            <a:endParaRPr sz="18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1000"/>
                                        <p:tgtEl>
                                          <p:spTgt spid="24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0"/>
          <p:cNvSpPr txBox="1"/>
          <p:nvPr>
            <p:ph type="title"/>
          </p:nvPr>
        </p:nvSpPr>
        <p:spPr>
          <a:xfrm>
            <a:off x="231242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Stages of the menstrual cycle</a:t>
            </a:r>
            <a:endParaRPr/>
          </a:p>
        </p:txBody>
      </p:sp>
      <p:sp>
        <p:nvSpPr>
          <p:cNvPr id="250" name="Google Shape;250;p30"/>
          <p:cNvSpPr txBox="1"/>
          <p:nvPr>
            <p:ph idx="1" type="body"/>
          </p:nvPr>
        </p:nvSpPr>
        <p:spPr>
          <a:xfrm>
            <a:off x="137375" y="671650"/>
            <a:ext cx="3778200" cy="30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Stage 1: Menstruation</a:t>
            </a:r>
            <a:endParaRPr>
              <a:solidFill>
                <a:schemeClr val="dk1"/>
              </a:solidFill>
            </a:endParaRPr>
          </a:p>
          <a:p>
            <a:pPr indent="0" lvl="0" marL="0" rtl="0" algn="l">
              <a:spcBef>
                <a:spcPts val="0"/>
              </a:spcBef>
              <a:spcAft>
                <a:spcPts val="0"/>
              </a:spcAft>
              <a:buNone/>
            </a:pPr>
            <a:r>
              <a:rPr lang="en" sz="1100">
                <a:solidFill>
                  <a:schemeClr val="dk1"/>
                </a:solidFill>
              </a:rPr>
              <a:t>Menstruation, also known as the period, occurs for the first 3-7 days of the menstrual cycle. During this period, the </a:t>
            </a:r>
            <a:r>
              <a:rPr lang="en" sz="1100">
                <a:solidFill>
                  <a:schemeClr val="dk1"/>
                </a:solidFill>
              </a:rPr>
              <a:t>uterus</a:t>
            </a:r>
            <a:r>
              <a:rPr lang="en" sz="1100">
                <a:solidFill>
                  <a:schemeClr val="dk1"/>
                </a:solidFill>
              </a:rPr>
              <a:t> sheds its lining unless pregnancy has begun. </a:t>
            </a:r>
            <a:endParaRPr sz="1100">
              <a:solidFill>
                <a:schemeClr val="dk1"/>
              </a:solidFill>
            </a:endParaRPr>
          </a:p>
          <a:p>
            <a:pPr indent="0" lvl="0" marL="0" rtl="0" algn="l">
              <a:spcBef>
                <a:spcPts val="0"/>
              </a:spcBef>
              <a:spcAft>
                <a:spcPts val="0"/>
              </a:spcAft>
              <a:buNone/>
            </a:pPr>
            <a:r>
              <a:rPr lang="en" sz="1100">
                <a:solidFill>
                  <a:schemeClr val="dk1"/>
                </a:solidFill>
              </a:rPr>
              <a:t>Other effects include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Low energy</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Trouble sleeping</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Aching joints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Headaches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Bloating</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Difficulty focusing</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251" name="Google Shape;251;p30"/>
          <p:cNvSpPr txBox="1"/>
          <p:nvPr>
            <p:ph idx="1" type="body"/>
          </p:nvPr>
        </p:nvSpPr>
        <p:spPr>
          <a:xfrm>
            <a:off x="5435450" y="748950"/>
            <a:ext cx="3113400" cy="30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Stage 2: The follicular phase</a:t>
            </a:r>
            <a:endParaRPr>
              <a:solidFill>
                <a:schemeClr val="dk1"/>
              </a:solidFill>
            </a:endParaRPr>
          </a:p>
          <a:p>
            <a:pPr indent="0" lvl="0" marL="0" rtl="0" algn="l">
              <a:spcBef>
                <a:spcPts val="0"/>
              </a:spcBef>
              <a:spcAft>
                <a:spcPts val="0"/>
              </a:spcAft>
              <a:buNone/>
            </a:pPr>
            <a:r>
              <a:rPr lang="en" sz="1100">
                <a:solidFill>
                  <a:schemeClr val="dk1"/>
                </a:solidFill>
              </a:rPr>
              <a:t>For the first 14 days of the menstrual cycle, the uterine lining thickens as follicles in the ovaries begin to grow. Eventually one of these follicles will burst open and release an egg</a:t>
            </a:r>
            <a:endParaRPr sz="1100">
              <a:solidFill>
                <a:schemeClr val="dk1"/>
              </a:solidFill>
            </a:endParaRPr>
          </a:p>
          <a:p>
            <a:pPr indent="0" lvl="0" marL="0" rtl="0" algn="l">
              <a:spcBef>
                <a:spcPts val="0"/>
              </a:spcBef>
              <a:spcAft>
                <a:spcPts val="0"/>
              </a:spcAft>
              <a:buNone/>
            </a:pPr>
            <a:r>
              <a:rPr lang="en" sz="1100">
                <a:solidFill>
                  <a:schemeClr val="dk1"/>
                </a:solidFill>
              </a:rPr>
              <a:t>Other effects include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Increased energy</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Increased focus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Decreased body </a:t>
            </a:r>
            <a:r>
              <a:rPr lang="en" sz="1100">
                <a:solidFill>
                  <a:schemeClr val="dk1"/>
                </a:solidFill>
              </a:rPr>
              <a:t>temperature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Decreased appetite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Increased sexual desire</a:t>
            </a:r>
            <a:endParaRPr sz="1100">
              <a:solidFill>
                <a:schemeClr val="dk1"/>
              </a:solidFill>
            </a:endParaRPr>
          </a:p>
        </p:txBody>
      </p:sp>
      <p:pic>
        <p:nvPicPr>
          <p:cNvPr id="252" name="Google Shape;252;p30"/>
          <p:cNvPicPr preferRelativeResize="0"/>
          <p:nvPr/>
        </p:nvPicPr>
        <p:blipFill rotWithShape="1">
          <a:blip r:embed="rId3">
            <a:alphaModFix/>
          </a:blip>
          <a:srcRect b="0" l="12236" r="15702" t="0"/>
          <a:stretch/>
        </p:blipFill>
        <p:spPr>
          <a:xfrm>
            <a:off x="137375" y="3243900"/>
            <a:ext cx="2114750" cy="1899600"/>
          </a:xfrm>
          <a:prstGeom prst="rect">
            <a:avLst/>
          </a:prstGeom>
          <a:noFill/>
          <a:ln>
            <a:noFill/>
          </a:ln>
        </p:spPr>
      </p:pic>
      <p:pic>
        <p:nvPicPr>
          <p:cNvPr id="253" name="Google Shape;253;p30"/>
          <p:cNvPicPr preferRelativeResize="0"/>
          <p:nvPr/>
        </p:nvPicPr>
        <p:blipFill>
          <a:blip r:embed="rId4">
            <a:alphaModFix/>
          </a:blip>
          <a:stretch>
            <a:fillRect/>
          </a:stretch>
        </p:blipFill>
        <p:spPr>
          <a:xfrm>
            <a:off x="5689924" y="3095075"/>
            <a:ext cx="2492351" cy="2048425"/>
          </a:xfrm>
          <a:prstGeom prst="rect">
            <a:avLst/>
          </a:prstGeom>
          <a:noFill/>
          <a:ln>
            <a:noFill/>
          </a:ln>
        </p:spPr>
      </p:pic>
      <p:sp>
        <p:nvSpPr>
          <p:cNvPr id="254" name="Google Shape;254;p30"/>
          <p:cNvSpPr/>
          <p:nvPr/>
        </p:nvSpPr>
        <p:spPr>
          <a:xfrm>
            <a:off x="2398575" y="2135250"/>
            <a:ext cx="3036900" cy="618300"/>
          </a:xfrm>
          <a:prstGeom prst="rightArrow">
            <a:avLst>
              <a:gd fmla="val 50000" name="adj1"/>
              <a:gd fmla="val 50000" name="adj2"/>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30"/>
          <p:cNvSpPr txBox="1"/>
          <p:nvPr/>
        </p:nvSpPr>
        <p:spPr>
          <a:xfrm>
            <a:off x="137375" y="332625"/>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Low estrogen low progesterone</a:t>
            </a:r>
            <a:endParaRPr sz="1800">
              <a:solidFill>
                <a:schemeClr val="dk1"/>
              </a:solidFill>
            </a:endParaRPr>
          </a:p>
        </p:txBody>
      </p:sp>
      <p:sp>
        <p:nvSpPr>
          <p:cNvPr id="256" name="Google Shape;256;p30"/>
          <p:cNvSpPr txBox="1"/>
          <p:nvPr/>
        </p:nvSpPr>
        <p:spPr>
          <a:xfrm>
            <a:off x="5435475" y="430600"/>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High </a:t>
            </a:r>
            <a:r>
              <a:rPr lang="en" sz="1800">
                <a:solidFill>
                  <a:schemeClr val="dk1"/>
                </a:solidFill>
              </a:rPr>
              <a:t>estrogen low progesterone</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1000"/>
                                        <p:tgtEl>
                                          <p:spTgt spid="2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1000"/>
                                        <p:tgtEl>
                                          <p:spTgt spid="2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1000"/>
                                        <p:tgtEl>
                                          <p:spTgt spid="2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type="title"/>
          </p:nvPr>
        </p:nvSpPr>
        <p:spPr>
          <a:xfrm>
            <a:off x="1521950" y="0"/>
            <a:ext cx="8520600" cy="35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Stages of the menstrual cycle continued </a:t>
            </a:r>
            <a:endParaRPr/>
          </a:p>
          <a:p>
            <a:pPr indent="0" lvl="0" marL="0" rtl="0" algn="l">
              <a:spcBef>
                <a:spcPts val="0"/>
              </a:spcBef>
              <a:spcAft>
                <a:spcPts val="0"/>
              </a:spcAft>
              <a:buNone/>
            </a:pPr>
            <a:r>
              <a:t/>
            </a:r>
            <a:endParaRPr/>
          </a:p>
        </p:txBody>
      </p:sp>
      <p:sp>
        <p:nvSpPr>
          <p:cNvPr id="262" name="Google Shape;262;p31"/>
          <p:cNvSpPr txBox="1"/>
          <p:nvPr>
            <p:ph idx="1" type="body"/>
          </p:nvPr>
        </p:nvSpPr>
        <p:spPr>
          <a:xfrm>
            <a:off x="5070775" y="895350"/>
            <a:ext cx="3113400" cy="30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Stage 4: The luteal phase</a:t>
            </a:r>
            <a:endParaRPr>
              <a:solidFill>
                <a:schemeClr val="dk1"/>
              </a:solidFill>
            </a:endParaRPr>
          </a:p>
          <a:p>
            <a:pPr indent="0" lvl="0" marL="0" rtl="0" algn="l">
              <a:spcBef>
                <a:spcPts val="0"/>
              </a:spcBef>
              <a:spcAft>
                <a:spcPts val="0"/>
              </a:spcAft>
              <a:buNone/>
            </a:pPr>
            <a:r>
              <a:rPr lang="en" sz="1100">
                <a:solidFill>
                  <a:schemeClr val="dk1"/>
                </a:solidFill>
              </a:rPr>
              <a:t>The luteal phase takes place right after ovulation in order to prepare the body for a potential pregnancy. To do this it releases progesterone to heavily thicken uterine lining so that the potential embryo is safe from infection.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Sleepiness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Bloating</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Increased appetite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Cramps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Decreased focus</a:t>
            </a:r>
            <a:endParaRPr sz="1100">
              <a:solidFill>
                <a:schemeClr val="dk1"/>
              </a:solidFill>
            </a:endParaRPr>
          </a:p>
        </p:txBody>
      </p:sp>
      <p:sp>
        <p:nvSpPr>
          <p:cNvPr id="263" name="Google Shape;263;p31"/>
          <p:cNvSpPr txBox="1"/>
          <p:nvPr>
            <p:ph idx="1" type="body"/>
          </p:nvPr>
        </p:nvSpPr>
        <p:spPr>
          <a:xfrm>
            <a:off x="358950" y="895350"/>
            <a:ext cx="3113400" cy="30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Stage 3: Ovulation</a:t>
            </a:r>
            <a:endParaRPr>
              <a:solidFill>
                <a:schemeClr val="dk1"/>
              </a:solidFill>
            </a:endParaRPr>
          </a:p>
          <a:p>
            <a:pPr indent="0" lvl="0" marL="0" rtl="0" algn="l">
              <a:spcBef>
                <a:spcPts val="0"/>
              </a:spcBef>
              <a:spcAft>
                <a:spcPts val="0"/>
              </a:spcAft>
              <a:buNone/>
            </a:pPr>
            <a:r>
              <a:rPr lang="en" sz="1100">
                <a:solidFill>
                  <a:schemeClr val="dk1"/>
                </a:solidFill>
              </a:rPr>
              <a:t>Ovulation occurs around the 14th day of the menstrual cycle. During this 24 hour period, the egg from the follicular phase travelers down the fallopian tube, where it can then be fertilised by sperm. If fertilisation does not occur within 12-24 hours, the egg dies and is reabsorbed into the body.</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Increasing</a:t>
            </a:r>
            <a:r>
              <a:rPr lang="en" sz="1100">
                <a:solidFill>
                  <a:schemeClr val="dk1"/>
                </a:solidFill>
              </a:rPr>
              <a:t> appetite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Increased body </a:t>
            </a:r>
            <a:r>
              <a:rPr lang="en" sz="1100">
                <a:solidFill>
                  <a:schemeClr val="dk1"/>
                </a:solidFill>
              </a:rPr>
              <a:t>temperature</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Increased energy</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Increased</a:t>
            </a:r>
            <a:r>
              <a:rPr lang="en" sz="1100">
                <a:solidFill>
                  <a:schemeClr val="dk1"/>
                </a:solidFill>
              </a:rPr>
              <a:t> anxiety</a:t>
            </a:r>
            <a:endParaRPr sz="1100">
              <a:solidFill>
                <a:schemeClr val="dk1"/>
              </a:solidFill>
            </a:endParaRPr>
          </a:p>
        </p:txBody>
      </p:sp>
      <p:sp>
        <p:nvSpPr>
          <p:cNvPr id="264" name="Google Shape;264;p31"/>
          <p:cNvSpPr txBox="1"/>
          <p:nvPr/>
        </p:nvSpPr>
        <p:spPr>
          <a:xfrm>
            <a:off x="1250825" y="4681800"/>
            <a:ext cx="671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Do these </a:t>
            </a:r>
            <a:r>
              <a:rPr lang="en" sz="1800">
                <a:solidFill>
                  <a:schemeClr val="dk1"/>
                </a:solidFill>
              </a:rPr>
              <a:t>effects</a:t>
            </a:r>
            <a:r>
              <a:rPr lang="en" sz="1800">
                <a:solidFill>
                  <a:schemeClr val="dk1"/>
                </a:solidFill>
              </a:rPr>
              <a:t> </a:t>
            </a:r>
            <a:r>
              <a:rPr lang="en" sz="1800">
                <a:solidFill>
                  <a:schemeClr val="dk1"/>
                </a:solidFill>
              </a:rPr>
              <a:t>match</a:t>
            </a:r>
            <a:r>
              <a:rPr lang="en" sz="1800">
                <a:solidFill>
                  <a:schemeClr val="dk1"/>
                </a:solidFill>
              </a:rPr>
              <a:t> your predictions? Why or why not?</a:t>
            </a:r>
            <a:endParaRPr sz="1800">
              <a:solidFill>
                <a:schemeClr val="dk1"/>
              </a:solidFill>
            </a:endParaRPr>
          </a:p>
        </p:txBody>
      </p:sp>
      <p:pic>
        <p:nvPicPr>
          <p:cNvPr id="265" name="Google Shape;265;p31"/>
          <p:cNvPicPr preferRelativeResize="0"/>
          <p:nvPr/>
        </p:nvPicPr>
        <p:blipFill rotWithShape="1">
          <a:blip r:embed="rId3">
            <a:alphaModFix/>
          </a:blip>
          <a:srcRect b="5691" l="0" r="9255" t="10974"/>
          <a:stretch/>
        </p:blipFill>
        <p:spPr>
          <a:xfrm>
            <a:off x="2495000" y="3084825"/>
            <a:ext cx="1605775" cy="1712525"/>
          </a:xfrm>
          <a:prstGeom prst="rect">
            <a:avLst/>
          </a:prstGeom>
          <a:noFill/>
          <a:ln>
            <a:noFill/>
          </a:ln>
        </p:spPr>
      </p:pic>
      <p:pic>
        <p:nvPicPr>
          <p:cNvPr id="266" name="Google Shape;266;p31"/>
          <p:cNvPicPr preferRelativeResize="0"/>
          <p:nvPr/>
        </p:nvPicPr>
        <p:blipFill rotWithShape="1">
          <a:blip r:embed="rId4">
            <a:alphaModFix/>
          </a:blip>
          <a:srcRect b="30635" l="37820" r="1129" t="30635"/>
          <a:stretch/>
        </p:blipFill>
        <p:spPr>
          <a:xfrm>
            <a:off x="6891400" y="2827225"/>
            <a:ext cx="2092601" cy="1992150"/>
          </a:xfrm>
          <a:prstGeom prst="rect">
            <a:avLst/>
          </a:prstGeom>
          <a:noFill/>
          <a:ln>
            <a:noFill/>
          </a:ln>
        </p:spPr>
      </p:pic>
      <p:sp>
        <p:nvSpPr>
          <p:cNvPr id="267" name="Google Shape;267;p31"/>
          <p:cNvSpPr/>
          <p:nvPr/>
        </p:nvSpPr>
        <p:spPr>
          <a:xfrm>
            <a:off x="3257575" y="1719588"/>
            <a:ext cx="1813200" cy="618300"/>
          </a:xfrm>
          <a:prstGeom prst="rightArrow">
            <a:avLst>
              <a:gd fmla="val 50000" name="adj1"/>
              <a:gd fmla="val 50000" name="adj2"/>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31"/>
          <p:cNvSpPr txBox="1"/>
          <p:nvPr/>
        </p:nvSpPr>
        <p:spPr>
          <a:xfrm>
            <a:off x="358950" y="606175"/>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Mid estrogen Mid progesterone</a:t>
            </a:r>
            <a:endParaRPr sz="1800">
              <a:solidFill>
                <a:schemeClr val="lt2"/>
              </a:solidFill>
            </a:endParaRPr>
          </a:p>
        </p:txBody>
      </p:sp>
      <p:sp>
        <p:nvSpPr>
          <p:cNvPr id="269" name="Google Shape;269;p31"/>
          <p:cNvSpPr txBox="1"/>
          <p:nvPr/>
        </p:nvSpPr>
        <p:spPr>
          <a:xfrm>
            <a:off x="5070775" y="606175"/>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Low </a:t>
            </a:r>
            <a:r>
              <a:rPr lang="en" sz="1800">
                <a:solidFill>
                  <a:schemeClr val="dk1"/>
                </a:solidFill>
              </a:rPr>
              <a:t>estrogen High progesterone</a:t>
            </a:r>
            <a:endParaRPr sz="18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1000"/>
                                        <p:tgtEl>
                                          <p:spTgt spid="2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1000"/>
                                        <p:tgtEl>
                                          <p:spTgt spid="2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1000"/>
                                        <p:tgtEl>
                                          <p:spTgt spid="2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1000"/>
                                        <p:tgtEl>
                                          <p:spTgt spid="2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1000"/>
                                        <p:tgtEl>
                                          <p:spTgt spid="2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id="62" name="Google Shape;62;p14" title="5 Minute Timer">
            <a:hlinkClick r:id="rId3"/>
          </p:cNvPr>
          <p:cNvPicPr preferRelativeResize="0"/>
          <p:nvPr/>
        </p:nvPicPr>
        <p:blipFill>
          <a:blip r:embed="rId4">
            <a:alphaModFix/>
          </a:blip>
          <a:stretch>
            <a:fillRect/>
          </a:stretch>
        </p:blipFill>
        <p:spPr>
          <a:xfrm>
            <a:off x="2970226" y="2933824"/>
            <a:ext cx="3785825" cy="2129525"/>
          </a:xfrm>
          <a:prstGeom prst="rect">
            <a:avLst/>
          </a:prstGeom>
          <a:noFill/>
          <a:ln>
            <a:noFill/>
          </a:ln>
        </p:spPr>
      </p:pic>
      <p:sp>
        <p:nvSpPr>
          <p:cNvPr id="63" name="Google Shape;63;p14"/>
          <p:cNvSpPr txBox="1"/>
          <p:nvPr/>
        </p:nvSpPr>
        <p:spPr>
          <a:xfrm>
            <a:off x="1162075" y="864450"/>
            <a:ext cx="7607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In your table groups, spend 5 minutes answering the following questions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What do you know about hormones?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Can you name any?</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If so, what do these hormones do?</a:t>
            </a:r>
            <a:endParaRPr sz="1800">
              <a:solidFill>
                <a:schemeClr val="dk1"/>
              </a:solidFill>
            </a:endParaRPr>
          </a:p>
        </p:txBody>
      </p:sp>
      <p:sp>
        <p:nvSpPr>
          <p:cNvPr id="64" name="Google Shape;64;p14"/>
          <p:cNvSpPr txBox="1"/>
          <p:nvPr>
            <p:ph type="title"/>
          </p:nvPr>
        </p:nvSpPr>
        <p:spPr>
          <a:xfrm>
            <a:off x="2561450" y="4935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 you know?</a:t>
            </a:r>
            <a:endParaRPr/>
          </a:p>
        </p:txBody>
      </p:sp>
      <p:pic>
        <p:nvPicPr>
          <p:cNvPr id="65" name="Google Shape;65;p14"/>
          <p:cNvPicPr preferRelativeResize="0"/>
          <p:nvPr/>
        </p:nvPicPr>
        <p:blipFill rotWithShape="1">
          <a:blip r:embed="rId5">
            <a:alphaModFix/>
          </a:blip>
          <a:srcRect b="6629" l="0" r="10817" t="0"/>
          <a:stretch/>
        </p:blipFill>
        <p:spPr>
          <a:xfrm>
            <a:off x="0" y="2810413"/>
            <a:ext cx="3351725" cy="2338476"/>
          </a:xfrm>
          <a:prstGeom prst="rect">
            <a:avLst/>
          </a:prstGeom>
          <a:noFill/>
          <a:ln>
            <a:noFill/>
          </a:ln>
        </p:spPr>
      </p:pic>
      <p:pic>
        <p:nvPicPr>
          <p:cNvPr id="66" name="Google Shape;66;p14"/>
          <p:cNvPicPr preferRelativeResize="0"/>
          <p:nvPr/>
        </p:nvPicPr>
        <p:blipFill>
          <a:blip r:embed="rId6">
            <a:alphaModFix/>
          </a:blip>
          <a:stretch>
            <a:fillRect/>
          </a:stretch>
        </p:blipFill>
        <p:spPr>
          <a:xfrm rot="-1622598">
            <a:off x="6136700" y="2793009"/>
            <a:ext cx="3351724" cy="2312166"/>
          </a:xfrm>
          <a:prstGeom prst="rect">
            <a:avLst/>
          </a:prstGeom>
          <a:noFill/>
          <a:ln>
            <a:noFill/>
          </a:ln>
          <a:effectLst>
            <a:reflection blurRad="0" dir="5400000" dist="38100" endA="0" endPos="30000" fadeDir="5400012" kx="0" rotWithShape="0" algn="bl"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286225" y="32150"/>
            <a:ext cx="9465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Menstrual cycle </a:t>
            </a:r>
            <a:r>
              <a:rPr lang="en"/>
              <a:t>hormone</a:t>
            </a:r>
            <a:r>
              <a:rPr lang="en"/>
              <a:t> chart under hormonal birth control</a:t>
            </a:r>
            <a:endParaRPr/>
          </a:p>
        </p:txBody>
      </p:sp>
      <p:sp>
        <p:nvSpPr>
          <p:cNvPr id="275" name="Google Shape;275;p32"/>
          <p:cNvSpPr txBox="1"/>
          <p:nvPr>
            <p:ph idx="1" type="body"/>
          </p:nvPr>
        </p:nvSpPr>
        <p:spPr>
          <a:xfrm>
            <a:off x="1084525" y="604850"/>
            <a:ext cx="8520600" cy="49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What do you notice </a:t>
            </a:r>
            <a:r>
              <a:rPr lang="en">
                <a:solidFill>
                  <a:schemeClr val="dk1"/>
                </a:solidFill>
              </a:rPr>
              <a:t>about</a:t>
            </a:r>
            <a:r>
              <a:rPr lang="en">
                <a:solidFill>
                  <a:schemeClr val="dk1"/>
                </a:solidFill>
              </a:rPr>
              <a:t> the hormone cycle under birth control?</a:t>
            </a:r>
            <a:endParaRPr>
              <a:solidFill>
                <a:schemeClr val="dk1"/>
              </a:solidFill>
            </a:endParaRPr>
          </a:p>
        </p:txBody>
      </p:sp>
      <p:pic>
        <p:nvPicPr>
          <p:cNvPr id="276" name="Google Shape;276;p32"/>
          <p:cNvPicPr preferRelativeResize="0"/>
          <p:nvPr/>
        </p:nvPicPr>
        <p:blipFill rotWithShape="1">
          <a:blip r:embed="rId3">
            <a:alphaModFix/>
          </a:blip>
          <a:srcRect b="0" l="970" r="0" t="2238"/>
          <a:stretch/>
        </p:blipFill>
        <p:spPr>
          <a:xfrm>
            <a:off x="4476600" y="3122725"/>
            <a:ext cx="4667401" cy="2020775"/>
          </a:xfrm>
          <a:prstGeom prst="rect">
            <a:avLst/>
          </a:prstGeom>
          <a:noFill/>
          <a:ln>
            <a:noFill/>
          </a:ln>
        </p:spPr>
      </p:pic>
      <p:sp>
        <p:nvSpPr>
          <p:cNvPr id="277" name="Google Shape;277;p32"/>
          <p:cNvSpPr txBox="1"/>
          <p:nvPr>
            <p:ph idx="1" type="body"/>
          </p:nvPr>
        </p:nvSpPr>
        <p:spPr>
          <a:xfrm>
            <a:off x="1230625" y="1083700"/>
            <a:ext cx="8520600" cy="49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What effects might this </a:t>
            </a:r>
            <a:r>
              <a:rPr lang="en">
                <a:solidFill>
                  <a:schemeClr val="dk1"/>
                </a:solidFill>
              </a:rPr>
              <a:t>flattened</a:t>
            </a:r>
            <a:r>
              <a:rPr lang="en">
                <a:solidFill>
                  <a:schemeClr val="dk1"/>
                </a:solidFill>
              </a:rPr>
              <a:t> curve have on the body?  </a:t>
            </a:r>
            <a:endParaRPr>
              <a:solidFill>
                <a:schemeClr val="dk1"/>
              </a:solidFill>
            </a:endParaRPr>
          </a:p>
        </p:txBody>
      </p:sp>
      <p:sp>
        <p:nvSpPr>
          <p:cNvPr id="278" name="Google Shape;278;p32"/>
          <p:cNvSpPr txBox="1"/>
          <p:nvPr>
            <p:ph idx="1" type="body"/>
          </p:nvPr>
        </p:nvSpPr>
        <p:spPr>
          <a:xfrm>
            <a:off x="640975" y="1536200"/>
            <a:ext cx="8520600" cy="49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What phase of the menstrual cycle is hormonal birth control closest to?</a:t>
            </a:r>
            <a:endParaRPr>
              <a:solidFill>
                <a:schemeClr val="dk1"/>
              </a:solidFill>
            </a:endParaRPr>
          </a:p>
        </p:txBody>
      </p:sp>
      <p:sp>
        <p:nvSpPr>
          <p:cNvPr id="279" name="Google Shape;279;p32"/>
          <p:cNvSpPr txBox="1"/>
          <p:nvPr/>
        </p:nvSpPr>
        <p:spPr>
          <a:xfrm>
            <a:off x="475150" y="2600325"/>
            <a:ext cx="494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rPr>
              <a:t>Naturally</a:t>
            </a:r>
            <a:r>
              <a:rPr b="1" lang="en" sz="2000">
                <a:solidFill>
                  <a:schemeClr val="dk1"/>
                </a:solidFill>
              </a:rPr>
              <a:t> cycling hormones</a:t>
            </a:r>
            <a:endParaRPr b="1" sz="2000">
              <a:solidFill>
                <a:schemeClr val="dk1"/>
              </a:solidFill>
            </a:endParaRPr>
          </a:p>
        </p:txBody>
      </p:sp>
      <p:sp>
        <p:nvSpPr>
          <p:cNvPr id="280" name="Google Shape;280;p32"/>
          <p:cNvSpPr txBox="1"/>
          <p:nvPr/>
        </p:nvSpPr>
        <p:spPr>
          <a:xfrm>
            <a:off x="4842250" y="2600325"/>
            <a:ext cx="494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rPr>
              <a:t>Cycle</a:t>
            </a:r>
            <a:r>
              <a:rPr b="1" lang="en" sz="2000">
                <a:solidFill>
                  <a:schemeClr val="dk1"/>
                </a:solidFill>
              </a:rPr>
              <a:t> on hormonal birth control</a:t>
            </a:r>
            <a:endParaRPr b="1" sz="2000">
              <a:solidFill>
                <a:schemeClr val="dk1"/>
              </a:solidFill>
            </a:endParaRPr>
          </a:p>
        </p:txBody>
      </p:sp>
      <p:pic>
        <p:nvPicPr>
          <p:cNvPr id="281" name="Google Shape;281;p32"/>
          <p:cNvPicPr preferRelativeResize="0"/>
          <p:nvPr/>
        </p:nvPicPr>
        <p:blipFill rotWithShape="1">
          <a:blip r:embed="rId4">
            <a:alphaModFix/>
          </a:blip>
          <a:srcRect b="3173" l="7599" r="2569" t="19980"/>
          <a:stretch/>
        </p:blipFill>
        <p:spPr>
          <a:xfrm>
            <a:off x="0" y="3122725"/>
            <a:ext cx="4481970" cy="2041395"/>
          </a:xfrm>
          <a:prstGeom prst="rect">
            <a:avLst/>
          </a:prstGeom>
          <a:noFill/>
          <a:ln>
            <a:noFill/>
          </a:ln>
        </p:spPr>
      </p:pic>
      <p:sp>
        <p:nvSpPr>
          <p:cNvPr id="282" name="Google Shape;282;p32"/>
          <p:cNvSpPr txBox="1"/>
          <p:nvPr/>
        </p:nvSpPr>
        <p:spPr>
          <a:xfrm>
            <a:off x="848163" y="3128034"/>
            <a:ext cx="305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Follicular period</a:t>
            </a:r>
            <a:endParaRPr sz="1800"/>
          </a:p>
        </p:txBody>
      </p:sp>
      <p:sp>
        <p:nvSpPr>
          <p:cNvPr id="283" name="Google Shape;283;p32"/>
          <p:cNvSpPr txBox="1"/>
          <p:nvPr/>
        </p:nvSpPr>
        <p:spPr>
          <a:xfrm>
            <a:off x="2864762" y="3128034"/>
            <a:ext cx="305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Luteal phase </a:t>
            </a:r>
            <a:endParaRPr sz="1800"/>
          </a:p>
        </p:txBody>
      </p:sp>
      <p:sp>
        <p:nvSpPr>
          <p:cNvPr id="284" name="Google Shape;284;p32"/>
          <p:cNvSpPr txBox="1"/>
          <p:nvPr/>
        </p:nvSpPr>
        <p:spPr>
          <a:xfrm>
            <a:off x="1790655" y="4924700"/>
            <a:ext cx="305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Ovulation</a:t>
            </a:r>
            <a:endParaRPr sz="1800"/>
          </a:p>
        </p:txBody>
      </p:sp>
      <p:cxnSp>
        <p:nvCxnSpPr>
          <p:cNvPr id="285" name="Google Shape;285;p32"/>
          <p:cNvCxnSpPr/>
          <p:nvPr/>
        </p:nvCxnSpPr>
        <p:spPr>
          <a:xfrm flipH="1" rot="10800000">
            <a:off x="640983" y="3590039"/>
            <a:ext cx="10800" cy="1294200"/>
          </a:xfrm>
          <a:prstGeom prst="straightConnector1">
            <a:avLst/>
          </a:prstGeom>
          <a:noFill/>
          <a:ln cap="flat" cmpd="sng" w="9525">
            <a:solidFill>
              <a:schemeClr val="dk2"/>
            </a:solidFill>
            <a:prstDash val="solid"/>
            <a:round/>
            <a:headEnd len="med" w="med" type="none"/>
            <a:tailEnd len="med" w="med" type="none"/>
          </a:ln>
        </p:spPr>
      </p:cxnSp>
      <p:sp>
        <p:nvSpPr>
          <p:cNvPr id="286" name="Google Shape;286;p32"/>
          <p:cNvSpPr txBox="1"/>
          <p:nvPr/>
        </p:nvSpPr>
        <p:spPr>
          <a:xfrm>
            <a:off x="201789" y="4855188"/>
            <a:ext cx="305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Menstruation</a:t>
            </a:r>
            <a:endParaRPr sz="1800"/>
          </a:p>
        </p:txBody>
      </p:sp>
      <p:sp>
        <p:nvSpPr>
          <p:cNvPr id="287" name="Google Shape;287;p32"/>
          <p:cNvSpPr txBox="1"/>
          <p:nvPr/>
        </p:nvSpPr>
        <p:spPr>
          <a:xfrm>
            <a:off x="4740050" y="3511150"/>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Estrogen</a:t>
            </a:r>
            <a:endParaRPr sz="1800">
              <a:solidFill>
                <a:srgbClr val="FF0000"/>
              </a:solidFill>
            </a:endParaRPr>
          </a:p>
        </p:txBody>
      </p:sp>
      <p:sp>
        <p:nvSpPr>
          <p:cNvPr id="288" name="Google Shape;288;p32"/>
          <p:cNvSpPr/>
          <p:nvPr/>
        </p:nvSpPr>
        <p:spPr>
          <a:xfrm>
            <a:off x="4842250" y="3265850"/>
            <a:ext cx="579000" cy="213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32"/>
          <p:cNvSpPr/>
          <p:nvPr/>
        </p:nvSpPr>
        <p:spPr>
          <a:xfrm>
            <a:off x="286225" y="3376725"/>
            <a:ext cx="579000" cy="213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 name="Google Shape;290;p32"/>
          <p:cNvSpPr txBox="1"/>
          <p:nvPr/>
        </p:nvSpPr>
        <p:spPr>
          <a:xfrm>
            <a:off x="4740050" y="3141488"/>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00FF"/>
                </a:solidFill>
              </a:rPr>
              <a:t>Progesterone</a:t>
            </a:r>
            <a:endParaRPr sz="1800">
              <a:solidFill>
                <a:srgbClr val="0000FF"/>
              </a:solidFill>
            </a:endParaRPr>
          </a:p>
        </p:txBody>
      </p:sp>
      <p:sp>
        <p:nvSpPr>
          <p:cNvPr id="291" name="Google Shape;291;p32"/>
          <p:cNvSpPr txBox="1"/>
          <p:nvPr/>
        </p:nvSpPr>
        <p:spPr>
          <a:xfrm>
            <a:off x="1790650" y="2038275"/>
            <a:ext cx="58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Answer on your whiteboard and justify your answer</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000"/>
                                        <p:tgtEl>
                                          <p:spTgt spid="2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3"/>
          <p:cNvSpPr txBox="1"/>
          <p:nvPr>
            <p:ph type="title"/>
          </p:nvPr>
        </p:nvSpPr>
        <p:spPr>
          <a:xfrm>
            <a:off x="259587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Hormonal Birth Control </a:t>
            </a:r>
            <a:endParaRPr/>
          </a:p>
        </p:txBody>
      </p:sp>
      <p:sp>
        <p:nvSpPr>
          <p:cNvPr id="297" name="Google Shape;297;p33"/>
          <p:cNvSpPr txBox="1"/>
          <p:nvPr/>
        </p:nvSpPr>
        <p:spPr>
          <a:xfrm>
            <a:off x="1299475" y="717200"/>
            <a:ext cx="494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endParaRPr>
          </a:p>
        </p:txBody>
      </p:sp>
      <p:pic>
        <p:nvPicPr>
          <p:cNvPr id="298" name="Google Shape;298;p33"/>
          <p:cNvPicPr preferRelativeResize="0"/>
          <p:nvPr/>
        </p:nvPicPr>
        <p:blipFill>
          <a:blip r:embed="rId3">
            <a:alphaModFix/>
          </a:blip>
          <a:stretch>
            <a:fillRect/>
          </a:stretch>
        </p:blipFill>
        <p:spPr>
          <a:xfrm>
            <a:off x="3351773" y="3170250"/>
            <a:ext cx="3395674" cy="1957800"/>
          </a:xfrm>
          <a:prstGeom prst="rect">
            <a:avLst/>
          </a:prstGeom>
          <a:noFill/>
          <a:ln>
            <a:noFill/>
          </a:ln>
        </p:spPr>
      </p:pic>
      <p:sp>
        <p:nvSpPr>
          <p:cNvPr id="299" name="Google Shape;299;p33"/>
          <p:cNvSpPr txBox="1"/>
          <p:nvPr/>
        </p:nvSpPr>
        <p:spPr>
          <a:xfrm>
            <a:off x="80150" y="777300"/>
            <a:ext cx="906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Hormonal birth control pills work by reducing the bodies </a:t>
            </a:r>
            <a:r>
              <a:rPr lang="en" sz="1800">
                <a:solidFill>
                  <a:schemeClr val="dk1"/>
                </a:solidFill>
              </a:rPr>
              <a:t>natural</a:t>
            </a:r>
            <a:r>
              <a:rPr lang="en" sz="1800">
                <a:solidFill>
                  <a:schemeClr val="dk1"/>
                </a:solidFill>
              </a:rPr>
              <a:t> estrogen and progesterone production, and replacing it with a steady dose of </a:t>
            </a:r>
            <a:r>
              <a:rPr lang="en" sz="1800">
                <a:solidFill>
                  <a:schemeClr val="dk1"/>
                </a:solidFill>
              </a:rPr>
              <a:t>artificial</a:t>
            </a:r>
            <a:r>
              <a:rPr lang="en" sz="1800">
                <a:solidFill>
                  <a:schemeClr val="dk1"/>
                </a:solidFill>
              </a:rPr>
              <a:t> hormones.</a:t>
            </a:r>
            <a:endParaRPr sz="1800">
              <a:solidFill>
                <a:schemeClr val="dk1"/>
              </a:solidFill>
            </a:endParaRPr>
          </a:p>
        </p:txBody>
      </p:sp>
      <p:sp>
        <p:nvSpPr>
          <p:cNvPr id="300" name="Google Shape;300;p33"/>
          <p:cNvSpPr txBox="1"/>
          <p:nvPr/>
        </p:nvSpPr>
        <p:spPr>
          <a:xfrm>
            <a:off x="40050" y="1600338"/>
            <a:ext cx="9063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By preventing the primary female sex hormones from cycling, the pills </a:t>
            </a:r>
            <a:r>
              <a:rPr lang="en" sz="1800">
                <a:solidFill>
                  <a:schemeClr val="dk1"/>
                </a:solidFill>
              </a:rPr>
              <a:t>effectively</a:t>
            </a:r>
            <a:r>
              <a:rPr lang="en" sz="1800">
                <a:solidFill>
                  <a:schemeClr val="dk1"/>
                </a:solidFill>
              </a:rPr>
              <a:t> halt the follicular and the ovulation </a:t>
            </a:r>
            <a:r>
              <a:rPr lang="en" sz="1800">
                <a:solidFill>
                  <a:schemeClr val="dk1"/>
                </a:solidFill>
              </a:rPr>
              <a:t>phase entirely. High levels of progesterone also increase the thickness of uterine lining, making it impossible for sperm to reach the egg, even if ovulation does somehow occur. Since women are only fertile around the ovulation phase, preventing it from happening will prevent pregnancy!</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Project!</a:t>
            </a:r>
            <a:endParaRPr/>
          </a:p>
        </p:txBody>
      </p:sp>
      <p:sp>
        <p:nvSpPr>
          <p:cNvPr id="306" name="Google Shape;306;p34"/>
          <p:cNvSpPr txBox="1"/>
          <p:nvPr>
            <p:ph idx="1" type="body"/>
          </p:nvPr>
        </p:nvSpPr>
        <p:spPr>
          <a:xfrm>
            <a:off x="311700" y="1104825"/>
            <a:ext cx="8520600" cy="34641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dk1"/>
                </a:solidFill>
              </a:rPr>
              <a:t>In your </a:t>
            </a:r>
            <a:r>
              <a:rPr lang="en">
                <a:solidFill>
                  <a:schemeClr val="dk1"/>
                </a:solidFill>
              </a:rPr>
              <a:t>groups, research one of the following endocrine illnesses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Diabetes type 1&amp;2</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Hypothyroidism</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Cushing's syndrome</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Allergies (Both severe and minor)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Hypogonadism(both male and female)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You will be responsible for knowing which hormone(s) cause the illness, the symptoms it causes, and the groups of people most affected by it.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p:txBody>
      </p:sp>
      <p:pic>
        <p:nvPicPr>
          <p:cNvPr descr="Set a timer for 20 minutes. This 20 minute timer with alarm silently counts down to 00:00 and then alerts you with a gentle alarm sound.&#10;&#10;What Is the 20 Minute Timer?&#10;If you're looking for a timer to help you stay on track with your work, a 20 minute countdown is a great option. You can use it to break up your work time into manageable chunks, and it can also help you avoid getting bogged down with one task for too long.&#10;&#10;How to Set a 20 Minute Timer&#10;There are a few different ways to set a 20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20 Minute Alarm?&#10;This timer is perfect for work or study sessions. It's also great for any activity where you want to be sure to take a break every 20 minutes, such as cooking, laundry, or working out.&#10;&#10;Online Timer - https://timer.onlinealarmkur.com/en/" id="307" name="Google Shape;307;p34" title="20 Minute Timer">
            <a:hlinkClick r:id="rId3"/>
          </p:cNvPr>
          <p:cNvPicPr preferRelativeResize="0"/>
          <p:nvPr/>
        </p:nvPicPr>
        <p:blipFill>
          <a:blip r:embed="rId4">
            <a:alphaModFix/>
          </a:blip>
          <a:stretch>
            <a:fillRect/>
          </a:stretch>
        </p:blipFill>
        <p:spPr>
          <a:xfrm>
            <a:off x="6096000" y="3429000"/>
            <a:ext cx="3048000" cy="1714500"/>
          </a:xfrm>
          <a:prstGeom prst="rect">
            <a:avLst/>
          </a:prstGeom>
          <a:noFill/>
          <a:ln>
            <a:noFill/>
          </a:ln>
        </p:spPr>
      </p:pic>
      <p:pic>
        <p:nvPicPr>
          <p:cNvPr id="308" name="Google Shape;308;p34"/>
          <p:cNvPicPr preferRelativeResize="0"/>
          <p:nvPr/>
        </p:nvPicPr>
        <p:blipFill>
          <a:blip r:embed="rId5">
            <a:alphaModFix/>
          </a:blip>
          <a:stretch>
            <a:fillRect/>
          </a:stretch>
        </p:blipFill>
        <p:spPr>
          <a:xfrm>
            <a:off x="3028125" y="3478375"/>
            <a:ext cx="3048000" cy="1524000"/>
          </a:xfrm>
          <a:prstGeom prst="rect">
            <a:avLst/>
          </a:prstGeom>
          <a:noFill/>
          <a:ln>
            <a:noFill/>
          </a:ln>
        </p:spPr>
      </p:pic>
      <p:pic>
        <p:nvPicPr>
          <p:cNvPr id="309" name="Google Shape;309;p34"/>
          <p:cNvPicPr preferRelativeResize="0"/>
          <p:nvPr/>
        </p:nvPicPr>
        <p:blipFill>
          <a:blip r:embed="rId6">
            <a:alphaModFix/>
          </a:blip>
          <a:stretch>
            <a:fillRect/>
          </a:stretch>
        </p:blipFill>
        <p:spPr>
          <a:xfrm>
            <a:off x="6980275" y="1422550"/>
            <a:ext cx="1852026" cy="1313776"/>
          </a:xfrm>
          <a:prstGeom prst="rect">
            <a:avLst/>
          </a:prstGeom>
          <a:noFill/>
          <a:ln>
            <a:noFill/>
          </a:ln>
        </p:spPr>
      </p:pic>
      <p:pic>
        <p:nvPicPr>
          <p:cNvPr id="310" name="Google Shape;310;p34"/>
          <p:cNvPicPr preferRelativeResize="0"/>
          <p:nvPr/>
        </p:nvPicPr>
        <p:blipFill rotWithShape="1">
          <a:blip r:embed="rId5">
            <a:alphaModFix/>
          </a:blip>
          <a:srcRect b="0" l="0" r="8273" t="0"/>
          <a:stretch/>
        </p:blipFill>
        <p:spPr>
          <a:xfrm>
            <a:off x="232375" y="3478375"/>
            <a:ext cx="2795750" cy="152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Exit Ticket</a:t>
            </a:r>
            <a:endParaRPr/>
          </a:p>
        </p:txBody>
      </p:sp>
      <p:sp>
        <p:nvSpPr>
          <p:cNvPr id="316" name="Google Shape;316;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Before you leave, pair up with a student from another group and explain to them some facts </a:t>
            </a:r>
            <a:r>
              <a:rPr lang="en">
                <a:solidFill>
                  <a:schemeClr val="dk1"/>
                </a:solidFill>
              </a:rPr>
              <a:t>about</a:t>
            </a:r>
            <a:r>
              <a:rPr lang="en">
                <a:solidFill>
                  <a:schemeClr val="dk1"/>
                </a:solidFill>
              </a:rPr>
              <a:t> th</a:t>
            </a:r>
            <a:r>
              <a:rPr lang="en">
                <a:solidFill>
                  <a:schemeClr val="dk1"/>
                </a:solidFill>
              </a:rPr>
              <a:t>e illness you researched.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should include the following in your explanation: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name of your illness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hormones that cause the illness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 of the main symptoms of the illness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people most affected by the illness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Use this information to fill out the exit ticket on the back of your endocrine disorder worksheet</a:t>
            </a:r>
            <a:endParaRPr>
              <a:solidFill>
                <a:schemeClr val="dk1"/>
              </a:solidFill>
            </a:endParaRPr>
          </a:p>
        </p:txBody>
      </p:sp>
      <p:pic>
        <p:nvPicPr>
          <p:cNvPr descr="Set a timer for 8 minutes. This 8 minute timer with alarm silently counts down to 00:00 and then alerts you with a gentle alarm sound.&#10;&#10;What Is the 8 Minute Timer?&#10;If you're looking for a timer to help you stay on track with your work, a 8 minute countdown is a great option. You can use it to break up your work time into manageable chunks, and it can also help you avoid getting bogged down with one task for too long.&#10;&#10;How to Set a 8 Minute Timer&#10;There are a few different ways to set a 8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8 Minute Alarm?&#10;This timer is perfect for work or study sessions. It's also great for any activity where you want to be sure to take a break every 8 minutes, such as cooking, laundry, or working out.&#10;&#10;Online Timer - https://timer.onlinealarmkur.com/en/" id="317" name="Google Shape;317;p35" title="8 Minute Timer">
            <a:hlinkClick r:id="rId3"/>
          </p:cNvPr>
          <p:cNvPicPr preferRelativeResize="0"/>
          <p:nvPr/>
        </p:nvPicPr>
        <p:blipFill>
          <a:blip r:embed="rId4">
            <a:alphaModFix/>
          </a:blip>
          <a:stretch>
            <a:fillRect/>
          </a:stretch>
        </p:blipFill>
        <p:spPr>
          <a:xfrm>
            <a:off x="5886075" y="18505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Hormones are </a:t>
            </a:r>
            <a:r>
              <a:rPr lang="en">
                <a:solidFill>
                  <a:schemeClr val="dk1"/>
                </a:solidFill>
              </a:rPr>
              <a:t>chemical messengers that allow multiple body systems to work together in unison.  </a:t>
            </a:r>
            <a:endParaRPr>
              <a:solidFill>
                <a:schemeClr val="dk1"/>
              </a:solidFill>
            </a:endParaRPr>
          </a:p>
          <a:p>
            <a:pPr indent="0" lvl="0" marL="0" rtl="0" algn="l">
              <a:spcBef>
                <a:spcPts val="1200"/>
              </a:spcBef>
              <a:spcAft>
                <a:spcPts val="0"/>
              </a:spcAft>
              <a:buNone/>
            </a:pPr>
            <a:r>
              <a:rPr lang="en">
                <a:solidFill>
                  <a:schemeClr val="dk1"/>
                </a:solidFill>
              </a:rPr>
              <a:t>Hormones control important body processes like sleep, stress, immune response, nutrient absorption, ect.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72" name="Google Shape;72;p15"/>
          <p:cNvSpPr txBox="1"/>
          <p:nvPr/>
        </p:nvSpPr>
        <p:spPr>
          <a:xfrm>
            <a:off x="815750" y="171725"/>
            <a:ext cx="785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rgbClr val="FFFFFF"/>
              </a:solidFill>
            </a:endParaRPr>
          </a:p>
        </p:txBody>
      </p:sp>
      <p:pic>
        <p:nvPicPr>
          <p:cNvPr id="73" name="Google Shape;73;p15"/>
          <p:cNvPicPr preferRelativeResize="0"/>
          <p:nvPr/>
        </p:nvPicPr>
        <p:blipFill>
          <a:blip r:embed="rId3">
            <a:alphaModFix/>
          </a:blip>
          <a:stretch>
            <a:fillRect/>
          </a:stretch>
        </p:blipFill>
        <p:spPr>
          <a:xfrm>
            <a:off x="-5" y="3073387"/>
            <a:ext cx="3287549" cy="2070124"/>
          </a:xfrm>
          <a:prstGeom prst="rect">
            <a:avLst/>
          </a:prstGeom>
          <a:noFill/>
          <a:ln>
            <a:noFill/>
          </a:ln>
        </p:spPr>
      </p:pic>
      <p:sp>
        <p:nvSpPr>
          <p:cNvPr id="74" name="Google Shape;74;p15"/>
          <p:cNvSpPr txBox="1"/>
          <p:nvPr/>
        </p:nvSpPr>
        <p:spPr>
          <a:xfrm>
            <a:off x="3287550" y="3615838"/>
            <a:ext cx="20493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Roboto"/>
                <a:ea typeface="Roboto"/>
                <a:cs typeface="Roboto"/>
                <a:sym typeface="Roboto"/>
              </a:rPr>
              <a:t>You can think of </a:t>
            </a:r>
            <a:r>
              <a:rPr lang="en" sz="1300">
                <a:solidFill>
                  <a:schemeClr val="dk1"/>
                </a:solidFill>
                <a:latin typeface="Roboto"/>
                <a:ea typeface="Roboto"/>
                <a:cs typeface="Roboto"/>
                <a:sym typeface="Roboto"/>
              </a:rPr>
              <a:t>hormones</a:t>
            </a:r>
            <a:r>
              <a:rPr lang="en" sz="1300">
                <a:solidFill>
                  <a:schemeClr val="dk1"/>
                </a:solidFill>
                <a:latin typeface="Roboto"/>
                <a:ea typeface="Roboto"/>
                <a:cs typeface="Roboto"/>
                <a:sym typeface="Roboto"/>
              </a:rPr>
              <a:t> as mail </a:t>
            </a:r>
            <a:r>
              <a:rPr lang="en" sz="1300">
                <a:solidFill>
                  <a:schemeClr val="dk1"/>
                </a:solidFill>
                <a:latin typeface="Roboto"/>
                <a:ea typeface="Roboto"/>
                <a:cs typeface="Roboto"/>
                <a:sym typeface="Roboto"/>
              </a:rPr>
              <a:t>containing</a:t>
            </a:r>
            <a:r>
              <a:rPr lang="en" sz="1300">
                <a:solidFill>
                  <a:schemeClr val="dk1"/>
                </a:solidFill>
                <a:latin typeface="Roboto"/>
                <a:ea typeface="Roboto"/>
                <a:cs typeface="Roboto"/>
                <a:sym typeface="Roboto"/>
              </a:rPr>
              <a:t> instructions for our cells and organs!</a:t>
            </a:r>
            <a:endParaRPr sz="1300">
              <a:solidFill>
                <a:schemeClr val="dk1"/>
              </a:solidFill>
              <a:latin typeface="Roboto"/>
              <a:ea typeface="Roboto"/>
              <a:cs typeface="Roboto"/>
              <a:sym typeface="Roboto"/>
            </a:endParaRPr>
          </a:p>
        </p:txBody>
      </p:sp>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latin typeface="Arial"/>
                <a:ea typeface="Arial"/>
                <a:cs typeface="Arial"/>
                <a:sym typeface="Arial"/>
              </a:rPr>
              <a:t>What are hormones?</a:t>
            </a:r>
            <a:endParaRPr sz="2800">
              <a:latin typeface="Arial"/>
              <a:ea typeface="Arial"/>
              <a:cs typeface="Arial"/>
              <a:sym typeface="Arial"/>
            </a:endParaRPr>
          </a:p>
          <a:p>
            <a:pPr indent="0" lvl="0" marL="0" rtl="0" algn="l">
              <a:spcBef>
                <a:spcPts val="0"/>
              </a:spcBef>
              <a:spcAft>
                <a:spcPts val="0"/>
              </a:spcAft>
              <a:buNone/>
            </a:pPr>
            <a:r>
              <a:t/>
            </a:r>
            <a:endParaRPr sz="2800">
              <a:solidFill>
                <a:srgbClr val="FFFFFF"/>
              </a:solidFill>
              <a:latin typeface="Arial"/>
              <a:ea typeface="Arial"/>
              <a:cs typeface="Arial"/>
              <a:sym typeface="Arial"/>
            </a:endParaRPr>
          </a:p>
        </p:txBody>
      </p:sp>
      <p:pic>
        <p:nvPicPr>
          <p:cNvPr id="76" name="Google Shape;76;p15"/>
          <p:cNvPicPr preferRelativeResize="0"/>
          <p:nvPr/>
        </p:nvPicPr>
        <p:blipFill rotWithShape="1">
          <a:blip r:embed="rId4">
            <a:alphaModFix/>
          </a:blip>
          <a:srcRect b="0" l="596" r="0" t="1293"/>
          <a:stretch/>
        </p:blipFill>
        <p:spPr>
          <a:xfrm>
            <a:off x="6375975" y="3073375"/>
            <a:ext cx="2768025" cy="1481225"/>
          </a:xfrm>
          <a:prstGeom prst="rect">
            <a:avLst/>
          </a:prstGeom>
          <a:noFill/>
          <a:ln>
            <a:noFill/>
          </a:ln>
        </p:spPr>
      </p:pic>
      <p:sp>
        <p:nvSpPr>
          <p:cNvPr id="77" name="Google Shape;77;p15"/>
          <p:cNvSpPr txBox="1"/>
          <p:nvPr/>
        </p:nvSpPr>
        <p:spPr>
          <a:xfrm>
            <a:off x="6018000" y="4554600"/>
            <a:ext cx="3126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solidFill>
                  <a:schemeClr val="dk1"/>
                </a:solidFill>
                <a:latin typeface="Roboto"/>
                <a:ea typeface="Roboto"/>
                <a:cs typeface="Roboto"/>
                <a:sym typeface="Roboto"/>
              </a:rPr>
              <a:t>Example of a hormone binding to a cells hormone </a:t>
            </a:r>
            <a:r>
              <a:rPr i="1" lang="en" sz="1300">
                <a:solidFill>
                  <a:schemeClr val="dk1"/>
                </a:solidFill>
                <a:latin typeface="Roboto"/>
                <a:ea typeface="Roboto"/>
                <a:cs typeface="Roboto"/>
                <a:sym typeface="Roboto"/>
              </a:rPr>
              <a:t>receptor</a:t>
            </a:r>
            <a:endParaRPr i="1" sz="1300">
              <a:solidFill>
                <a:schemeClr val="dk1"/>
              </a:solidFill>
              <a:latin typeface="Roboto"/>
              <a:ea typeface="Roboto"/>
              <a:cs typeface="Roboto"/>
              <a:sym typeface="Roboto"/>
            </a:endParaRPr>
          </a:p>
        </p:txBody>
      </p:sp>
      <p:sp>
        <p:nvSpPr>
          <p:cNvPr id="78" name="Google Shape;78;p15"/>
          <p:cNvSpPr txBox="1"/>
          <p:nvPr/>
        </p:nvSpPr>
        <p:spPr>
          <a:xfrm>
            <a:off x="3720950" y="2753530"/>
            <a:ext cx="2049300" cy="3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2509925" y="1356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endocrine system</a:t>
            </a:r>
            <a:endParaRPr/>
          </a:p>
        </p:txBody>
      </p:sp>
      <p:sp>
        <p:nvSpPr>
          <p:cNvPr id="84" name="Google Shape;84;p16"/>
          <p:cNvSpPr txBox="1"/>
          <p:nvPr>
            <p:ph idx="1" type="body"/>
          </p:nvPr>
        </p:nvSpPr>
        <p:spPr>
          <a:xfrm>
            <a:off x="1874775" y="1229875"/>
            <a:ext cx="49719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Hormones are </a:t>
            </a:r>
            <a:r>
              <a:rPr lang="en">
                <a:solidFill>
                  <a:schemeClr val="dk1"/>
                </a:solidFill>
              </a:rPr>
              <a:t>primarily</a:t>
            </a:r>
            <a:r>
              <a:rPr lang="en">
                <a:solidFill>
                  <a:schemeClr val="dk1"/>
                </a:solidFill>
              </a:rPr>
              <a:t> produced by the organs and glands of the </a:t>
            </a:r>
            <a:r>
              <a:rPr lang="en">
                <a:solidFill>
                  <a:schemeClr val="dk1"/>
                </a:solidFill>
              </a:rPr>
              <a:t>endocrine</a:t>
            </a:r>
            <a:r>
              <a:rPr lang="en">
                <a:solidFill>
                  <a:schemeClr val="dk1"/>
                </a:solidFill>
              </a:rPr>
              <a:t> system.</a:t>
            </a:r>
            <a:endParaRPr>
              <a:solidFill>
                <a:schemeClr val="dk1"/>
              </a:solidFill>
            </a:endParaRPr>
          </a:p>
          <a:p>
            <a:pPr indent="0" lvl="0" marL="0" rtl="0" algn="l">
              <a:spcBef>
                <a:spcPts val="1200"/>
              </a:spcBef>
              <a:spcAft>
                <a:spcPts val="0"/>
              </a:spcAft>
              <a:buNone/>
            </a:pPr>
            <a:r>
              <a:rPr lang="en">
                <a:solidFill>
                  <a:schemeClr val="dk1"/>
                </a:solidFill>
              </a:rPr>
              <a:t>As seen in the diagrams, the </a:t>
            </a:r>
            <a:r>
              <a:rPr lang="en">
                <a:solidFill>
                  <a:schemeClr val="dk1"/>
                </a:solidFill>
              </a:rPr>
              <a:t>endocrine system is spread throughout the entire body with many of its organs and glands positioned next to other major body systems.</a:t>
            </a:r>
            <a:endParaRPr>
              <a:solidFill>
                <a:schemeClr val="dk1"/>
              </a:solidFill>
            </a:endParaRPr>
          </a:p>
          <a:p>
            <a:pPr indent="0" lvl="0" marL="0" rtl="0" algn="l">
              <a:spcBef>
                <a:spcPts val="1200"/>
              </a:spcBef>
              <a:spcAft>
                <a:spcPts val="1200"/>
              </a:spcAft>
              <a:buNone/>
            </a:pPr>
            <a:r>
              <a:rPr lang="en">
                <a:solidFill>
                  <a:schemeClr val="dk1"/>
                </a:solidFill>
              </a:rPr>
              <a:t>This positioning allows the endocrine system to work alongside the nervous system to control the body.</a:t>
            </a:r>
            <a:endParaRPr>
              <a:solidFill>
                <a:schemeClr val="dk1"/>
              </a:solidFill>
            </a:endParaRPr>
          </a:p>
        </p:txBody>
      </p:sp>
      <p:pic>
        <p:nvPicPr>
          <p:cNvPr id="85" name="Google Shape;85;p16"/>
          <p:cNvPicPr preferRelativeResize="0"/>
          <p:nvPr/>
        </p:nvPicPr>
        <p:blipFill rotWithShape="1">
          <a:blip r:embed="rId3">
            <a:alphaModFix/>
          </a:blip>
          <a:srcRect b="0" l="0" r="53358" t="0"/>
          <a:stretch/>
        </p:blipFill>
        <p:spPr>
          <a:xfrm>
            <a:off x="0" y="1124125"/>
            <a:ext cx="1874774" cy="4019382"/>
          </a:xfrm>
          <a:prstGeom prst="rect">
            <a:avLst/>
          </a:prstGeom>
          <a:noFill/>
          <a:ln>
            <a:noFill/>
          </a:ln>
        </p:spPr>
      </p:pic>
      <p:pic>
        <p:nvPicPr>
          <p:cNvPr id="86" name="Google Shape;86;p16"/>
          <p:cNvPicPr preferRelativeResize="0"/>
          <p:nvPr/>
        </p:nvPicPr>
        <p:blipFill rotWithShape="1">
          <a:blip r:embed="rId3">
            <a:alphaModFix/>
          </a:blip>
          <a:srcRect b="0" l="45490" r="2227" t="0"/>
          <a:stretch/>
        </p:blipFill>
        <p:spPr>
          <a:xfrm>
            <a:off x="7104150" y="1242075"/>
            <a:ext cx="2039850" cy="3901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ctrTitle"/>
          </p:nvPr>
        </p:nvSpPr>
        <p:spPr>
          <a:xfrm>
            <a:off x="552125" y="133075"/>
            <a:ext cx="8520600" cy="607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solidFill>
                <a:srgbClr val="FFFFFF"/>
              </a:solidFill>
            </a:endParaRPr>
          </a:p>
          <a:p>
            <a:pPr indent="0" lvl="0" marL="1828800" rtl="0" algn="ctr">
              <a:spcBef>
                <a:spcPts val="0"/>
              </a:spcBef>
              <a:spcAft>
                <a:spcPts val="0"/>
              </a:spcAft>
              <a:buNone/>
            </a:pPr>
            <a:r>
              <a:rPr lang="en">
                <a:solidFill>
                  <a:srgbClr val="FFFFFF"/>
                </a:solidFill>
              </a:rPr>
              <a:t>   </a:t>
            </a:r>
            <a:r>
              <a:rPr lang="en">
                <a:solidFill>
                  <a:srgbClr val="FFFFFF"/>
                </a:solidFill>
              </a:rPr>
              <a:t>Amoeba sisters! </a:t>
            </a:r>
            <a:endParaRPr>
              <a:solidFill>
                <a:srgbClr val="FFFFFF"/>
              </a:solidFill>
            </a:endParaRPr>
          </a:p>
        </p:txBody>
      </p:sp>
      <p:pic>
        <p:nvPicPr>
          <p:cNvPr descr="Explore the endocrine system with the Amoeba Sisters! This video briefly discusses endocrine vs exocrine before showing major endocrine glands and discussing examples of hormones released by each gland. Video also provides an example of a condition [hypothyroidism] where an endocrine gland is not functioning as it should.&#10;&#10;-----------------&#10;Table of Contents:&#10;00:00 Intro&#10;0:30 Intro to Endocrine System&#10;1:22 Endocrine vs Exocrine &#10;2:37 Hormones Can Be Made of Different Biomolecules&#10;2:53 Hormones Bind to Target Cells&#10;3:09 Tour of Glands with Hormone Examples&#10;7:47 Nervous System Uses Neurotransmitters &#10;8:09 Example of Endocrine Gland Not Functioning Correctly&#10;-----------------&#10;&#10;Factual References:&#10;Betts, J. Gordon, et al. “17.1 an Overview of the Endocrine System - Anatomy and Physiology 2e | OpenStax.” Openstax.org, 20 Apr. 2022, openstax.org/books/anatomy-and-physiology-2e/pages/17-1-an-overview-of-the-endocrine-system. Accessed 15 Sept. 2022.&#10;&#10;Clark, Mary Ann, et al. “Biology 2e.” Openstax.org, OpenStax, 28 Mar. 2018, openstax.org/books/biology-2e/pages/37-1-types-of-hormones.&#10;&#10;Urry, Lisa A, et al. Campbell Biology. 11th ed., New York, Ny, Pearson Education, Inc, 2017.&#10;&#10;------------------&#10;Further Reading:&#10;Learn more about classes of hormones here: https://openstax.org/books/anatomy-and-physiology-2e/pages/17-2-hormones&#10;&#10;So, if you couldn't tell, we're pretty fascinated by the changes the thymus goes through as a person ages. What impact might that have regarding immune function? These are some recommended readings to learn more.&#10;https://www.frontiersin.org/articles/10.3389/fimmu.2013.00316/full&#10;https://pubmed.ncbi.nlm.nih.gov/35593192/&#10;https://pubmed.ncbi.nlm.nih.gov/15882346/&#10;&#10;Learn more about endocrine disorders: https://www.niddk.nih.gov/health-information/endocrine-diseases &#10;&#10;-----------------------------------------------&#10;The Amoeba Sisters videos demystify science with humor and relevance. The videos center on Pinky's certification and experience in teaching biology at the high school level. Learn more about our videos here: https://www.amoebasisters.com/our-videos&#10;&#10;⭐ Our Linktree: https://linktr.ee/amoebasisters&#10;&#10;❤️ Support Us? https://www.amoebasisters.com/support-us&#10;&#10;🗂️ Resources that complement our videos! https://docs.google.com/spreadsheets/d/1b3kmAzFEjWgoMKCrkeNCKFYunWk04IuLY93jI4OY0gY/pubhtml &#10;&#10;Biology Video Playlist: https://www.youtube.com/playlist?list=PLwL0Myd7Dk1F0iQPGrjehze3eDpco1eVz&#10;&#10;TIPS FOR VIEWING EDU YOUTUBE VIDEOS:&#10;Want to learn tips for viewing edu YouTube videos including changing the speed, language, viewing the transcript, etc? https://www.amoebasisters.com/pinkys-ed-tech-favorites/10-youtube-tips-from-an-edu-youtuber-duo&#10;&#10;MUSIC:&#10;Our intro music designed and performed by Jeremiah Cheshire.&#10;End music in this video is listed free to use/no attribution required from the YouTube audio library.&#10;&#10;COMMUNITY:&#10;We take pride in our AWESOME community, and we welcome feedback and discussion.  However, please remember that this is an education channel. See YouTube's community guidelines and how YouTube handles comments that are reported by the community. We also reserve the right to remove comments.&#10;&#10;TRANSLATIONS:&#10;&#10;Spanish Subtitles: Jenny Urbina&#10;Hindi Subtitles: Alisha Aggarwal&#10;&#10;We gladly accept subtitle translations from our community. Learn more here: https://www.amoebasisters.com/pinkys-ed-tech-favorites/community-contributed-subtitles  We want to thank our amazing community for the generosity of their time in continuing to create translated subtitles.&#10;&#10;We also have videos dubbed in Spanish and Portuguese using an artificial voice via https://aloud.area120.google.com to increase accessibility. See our Amoeba Sisters en Español channel https://www.youtube.com/channel/UC1Njo3LBy53cOPngz6ArV8Q and Amoeba Sisters em Português https://www.youtube.com/channel/UCYTQPX2X_mXe0ZMPi0fXxbg" id="92" name="Google Shape;92;p17" title="Endocrine System">
            <a:hlinkClick r:id="rId3"/>
          </p:cNvPr>
          <p:cNvPicPr preferRelativeResize="0"/>
          <p:nvPr/>
        </p:nvPicPr>
        <p:blipFill>
          <a:blip r:embed="rId4">
            <a:alphaModFix/>
          </a:blip>
          <a:stretch>
            <a:fillRect/>
          </a:stretch>
        </p:blipFill>
        <p:spPr>
          <a:xfrm>
            <a:off x="700700" y="809550"/>
            <a:ext cx="7312950" cy="4113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nvSpPr>
        <p:spPr>
          <a:xfrm>
            <a:off x="815750" y="171725"/>
            <a:ext cx="785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rgbClr val="FFFFFF"/>
                </a:solidFill>
              </a:rPr>
              <a:t>Guess the body system</a:t>
            </a:r>
            <a:endParaRPr sz="2800">
              <a:solidFill>
                <a:srgbClr val="FFFFFF"/>
              </a:solidFill>
            </a:endParaRPr>
          </a:p>
        </p:txBody>
      </p:sp>
      <p:sp>
        <p:nvSpPr>
          <p:cNvPr id="98" name="Google Shape;98;p18"/>
          <p:cNvSpPr txBox="1"/>
          <p:nvPr/>
        </p:nvSpPr>
        <p:spPr>
          <a:xfrm>
            <a:off x="0" y="0"/>
            <a:ext cx="49461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List of body systems:</a:t>
            </a:r>
            <a:endParaRPr b="1" sz="1800">
              <a:solidFill>
                <a:schemeClr val="dk1"/>
              </a:solidFill>
            </a:endParaRPr>
          </a:p>
          <a:p>
            <a:pPr indent="0" lvl="0" marL="0" rtl="0" algn="l">
              <a:spcBef>
                <a:spcPts val="0"/>
              </a:spcBef>
              <a:spcAft>
                <a:spcPts val="0"/>
              </a:spcAft>
              <a:buNone/>
            </a:pPr>
            <a:r>
              <a:rPr b="1" lang="en" sz="1800">
                <a:solidFill>
                  <a:schemeClr val="dk1"/>
                </a:solidFill>
              </a:rPr>
              <a:t>Muscul</a:t>
            </a:r>
            <a:r>
              <a:rPr b="1" lang="en" sz="1800">
                <a:solidFill>
                  <a:schemeClr val="dk1"/>
                </a:solidFill>
              </a:rPr>
              <a:t>ar</a:t>
            </a:r>
            <a:endParaRPr b="1" sz="1800">
              <a:solidFill>
                <a:schemeClr val="dk1"/>
              </a:solidFill>
            </a:endParaRPr>
          </a:p>
          <a:p>
            <a:pPr indent="0" lvl="0" marL="0" rtl="0" algn="l">
              <a:spcBef>
                <a:spcPts val="0"/>
              </a:spcBef>
              <a:spcAft>
                <a:spcPts val="0"/>
              </a:spcAft>
              <a:buNone/>
            </a:pPr>
            <a:r>
              <a:rPr b="1" lang="en" sz="1800">
                <a:solidFill>
                  <a:schemeClr val="dk1"/>
                </a:solidFill>
              </a:rPr>
              <a:t>Skeletal </a:t>
            </a:r>
            <a:endParaRPr b="1" sz="1800">
              <a:solidFill>
                <a:schemeClr val="dk1"/>
              </a:solidFill>
            </a:endParaRPr>
          </a:p>
          <a:p>
            <a:pPr indent="0" lvl="0" marL="0" rtl="0" algn="l">
              <a:spcBef>
                <a:spcPts val="0"/>
              </a:spcBef>
              <a:spcAft>
                <a:spcPts val="0"/>
              </a:spcAft>
              <a:buNone/>
            </a:pPr>
            <a:r>
              <a:rPr b="1" lang="en" sz="1800">
                <a:solidFill>
                  <a:schemeClr val="dk1"/>
                </a:solidFill>
              </a:rPr>
              <a:t>Nervous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Cardiovascular </a:t>
            </a:r>
            <a:endParaRPr b="1" sz="1800">
              <a:solidFill>
                <a:schemeClr val="dk1"/>
              </a:solidFill>
            </a:endParaRPr>
          </a:p>
          <a:p>
            <a:pPr indent="0" lvl="0" marL="0" rtl="0" algn="l">
              <a:spcBef>
                <a:spcPts val="0"/>
              </a:spcBef>
              <a:spcAft>
                <a:spcPts val="0"/>
              </a:spcAft>
              <a:buNone/>
            </a:pPr>
            <a:r>
              <a:rPr b="1" lang="en" sz="1800">
                <a:solidFill>
                  <a:schemeClr val="dk1"/>
                </a:solidFill>
              </a:rPr>
              <a:t>Respiratory</a:t>
            </a:r>
            <a:endParaRPr b="1" sz="1800">
              <a:solidFill>
                <a:schemeClr val="dk1"/>
              </a:solidFill>
            </a:endParaRPr>
          </a:p>
          <a:p>
            <a:pPr indent="0" lvl="0" marL="0" rtl="0" algn="l">
              <a:spcBef>
                <a:spcPts val="0"/>
              </a:spcBef>
              <a:spcAft>
                <a:spcPts val="0"/>
              </a:spcAft>
              <a:buNone/>
            </a:pPr>
            <a:r>
              <a:rPr b="1" lang="en" sz="1800">
                <a:solidFill>
                  <a:schemeClr val="dk1"/>
                </a:solidFill>
              </a:rPr>
              <a:t>Digestive</a:t>
            </a:r>
            <a:endParaRPr b="1" sz="1800">
              <a:solidFill>
                <a:schemeClr val="dk1"/>
              </a:solidFill>
            </a:endParaRPr>
          </a:p>
          <a:p>
            <a:pPr indent="0" lvl="0" marL="0" rtl="0" algn="l">
              <a:spcBef>
                <a:spcPts val="0"/>
              </a:spcBef>
              <a:spcAft>
                <a:spcPts val="0"/>
              </a:spcAft>
              <a:buNone/>
            </a:pPr>
            <a:r>
              <a:rPr b="1" lang="en" sz="1800">
                <a:solidFill>
                  <a:schemeClr val="dk1"/>
                </a:solidFill>
              </a:rPr>
              <a:t>Reproductive</a:t>
            </a:r>
            <a:endParaRPr b="1" sz="1800">
              <a:solidFill>
                <a:schemeClr val="dk1"/>
              </a:solidFill>
            </a:endParaRPr>
          </a:p>
          <a:p>
            <a:pPr indent="0" lvl="0" marL="0" rtl="0" algn="l">
              <a:spcBef>
                <a:spcPts val="0"/>
              </a:spcBef>
              <a:spcAft>
                <a:spcPts val="0"/>
              </a:spcAft>
              <a:buNone/>
            </a:pPr>
            <a:r>
              <a:rPr b="1" lang="en" sz="1800">
                <a:solidFill>
                  <a:schemeClr val="dk1"/>
                </a:solidFill>
              </a:rPr>
              <a:t>Excretory </a:t>
            </a:r>
            <a:endParaRPr b="1" sz="1800">
              <a:solidFill>
                <a:schemeClr val="dk1"/>
              </a:solidFill>
            </a:endParaRPr>
          </a:p>
          <a:p>
            <a:pPr indent="0" lvl="0" marL="0" rtl="0" algn="l">
              <a:spcBef>
                <a:spcPts val="0"/>
              </a:spcBef>
              <a:spcAft>
                <a:spcPts val="0"/>
              </a:spcAft>
              <a:buNone/>
            </a:pPr>
            <a:r>
              <a:rPr b="1" lang="en" sz="1800">
                <a:solidFill>
                  <a:schemeClr val="dk1"/>
                </a:solidFill>
              </a:rPr>
              <a:t>Integumentary</a:t>
            </a:r>
            <a:r>
              <a:rPr b="1" lang="en" sz="1800">
                <a:solidFill>
                  <a:schemeClr val="dk1"/>
                </a:solidFill>
              </a:rPr>
              <a:t>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Lymphatic (Immune)</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p:txBody>
      </p:sp>
      <p:sp>
        <p:nvSpPr>
          <p:cNvPr id="99" name="Google Shape;99;p18"/>
          <p:cNvSpPr txBox="1"/>
          <p:nvPr/>
        </p:nvSpPr>
        <p:spPr>
          <a:xfrm>
            <a:off x="2590275" y="710050"/>
            <a:ext cx="494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Which body system(or systems) is affected by the following hormone</a:t>
            </a:r>
            <a:endParaRPr sz="1800">
              <a:solidFill>
                <a:schemeClr val="dk1"/>
              </a:solidFill>
            </a:endParaRPr>
          </a:p>
        </p:txBody>
      </p:sp>
      <p:pic>
        <p:nvPicPr>
          <p:cNvPr id="100" name="Google Shape;100;p18"/>
          <p:cNvPicPr preferRelativeResize="0"/>
          <p:nvPr/>
        </p:nvPicPr>
        <p:blipFill>
          <a:blip r:embed="rId3">
            <a:alphaModFix/>
          </a:blip>
          <a:stretch>
            <a:fillRect/>
          </a:stretch>
        </p:blipFill>
        <p:spPr>
          <a:xfrm>
            <a:off x="5261906" y="3688708"/>
            <a:ext cx="1265587" cy="1454790"/>
          </a:xfrm>
          <a:prstGeom prst="rect">
            <a:avLst/>
          </a:prstGeom>
          <a:noFill/>
          <a:ln>
            <a:noFill/>
          </a:ln>
        </p:spPr>
      </p:pic>
      <p:pic>
        <p:nvPicPr>
          <p:cNvPr id="101" name="Google Shape;101;p18"/>
          <p:cNvPicPr preferRelativeResize="0"/>
          <p:nvPr/>
        </p:nvPicPr>
        <p:blipFill>
          <a:blip r:embed="rId4">
            <a:alphaModFix/>
          </a:blip>
          <a:stretch>
            <a:fillRect/>
          </a:stretch>
        </p:blipFill>
        <p:spPr>
          <a:xfrm>
            <a:off x="3957733" y="3688698"/>
            <a:ext cx="1265587" cy="1454778"/>
          </a:xfrm>
          <a:prstGeom prst="rect">
            <a:avLst/>
          </a:prstGeom>
          <a:noFill/>
          <a:ln>
            <a:noFill/>
          </a:ln>
        </p:spPr>
      </p:pic>
      <p:pic>
        <p:nvPicPr>
          <p:cNvPr id="102" name="Google Shape;102;p18"/>
          <p:cNvPicPr preferRelativeResize="0"/>
          <p:nvPr/>
        </p:nvPicPr>
        <p:blipFill>
          <a:blip r:embed="rId4">
            <a:alphaModFix/>
          </a:blip>
          <a:stretch>
            <a:fillRect/>
          </a:stretch>
        </p:blipFill>
        <p:spPr>
          <a:xfrm>
            <a:off x="6566079" y="3688698"/>
            <a:ext cx="1265587" cy="1454778"/>
          </a:xfrm>
          <a:prstGeom prst="rect">
            <a:avLst/>
          </a:prstGeom>
          <a:noFill/>
          <a:ln>
            <a:noFill/>
          </a:ln>
        </p:spPr>
      </p:pic>
      <p:pic>
        <p:nvPicPr>
          <p:cNvPr id="103" name="Google Shape;103;p18"/>
          <p:cNvPicPr preferRelativeResize="0"/>
          <p:nvPr/>
        </p:nvPicPr>
        <p:blipFill>
          <a:blip r:embed="rId3">
            <a:alphaModFix/>
          </a:blip>
          <a:stretch>
            <a:fillRect/>
          </a:stretch>
        </p:blipFill>
        <p:spPr>
          <a:xfrm>
            <a:off x="2641201" y="3688708"/>
            <a:ext cx="1265587" cy="1454790"/>
          </a:xfrm>
          <a:prstGeom prst="rect">
            <a:avLst/>
          </a:prstGeom>
          <a:noFill/>
          <a:ln>
            <a:noFill/>
          </a:ln>
        </p:spPr>
      </p:pic>
      <p:pic>
        <p:nvPicPr>
          <p:cNvPr id="104" name="Google Shape;104;p18"/>
          <p:cNvPicPr preferRelativeResize="0"/>
          <p:nvPr/>
        </p:nvPicPr>
        <p:blipFill>
          <a:blip r:embed="rId4">
            <a:alphaModFix/>
          </a:blip>
          <a:stretch>
            <a:fillRect/>
          </a:stretch>
        </p:blipFill>
        <p:spPr>
          <a:xfrm>
            <a:off x="1324694" y="3688708"/>
            <a:ext cx="1265587" cy="1454778"/>
          </a:xfrm>
          <a:prstGeom prst="rect">
            <a:avLst/>
          </a:prstGeom>
          <a:noFill/>
          <a:ln>
            <a:noFill/>
          </a:ln>
        </p:spPr>
      </p:pic>
      <p:pic>
        <p:nvPicPr>
          <p:cNvPr id="105" name="Google Shape;105;p18"/>
          <p:cNvPicPr preferRelativeResize="0"/>
          <p:nvPr/>
        </p:nvPicPr>
        <p:blipFill>
          <a:blip r:embed="rId3">
            <a:alphaModFix/>
          </a:blip>
          <a:stretch>
            <a:fillRect/>
          </a:stretch>
        </p:blipFill>
        <p:spPr>
          <a:xfrm>
            <a:off x="8163" y="3688698"/>
            <a:ext cx="1265587" cy="1454790"/>
          </a:xfrm>
          <a:prstGeom prst="rect">
            <a:avLst/>
          </a:prstGeom>
          <a:noFill/>
          <a:ln>
            <a:noFill/>
          </a:ln>
        </p:spPr>
      </p:pic>
      <p:pic>
        <p:nvPicPr>
          <p:cNvPr id="106" name="Google Shape;106;p18"/>
          <p:cNvPicPr preferRelativeResize="0"/>
          <p:nvPr/>
        </p:nvPicPr>
        <p:blipFill>
          <a:blip r:embed="rId3">
            <a:alphaModFix/>
          </a:blip>
          <a:stretch>
            <a:fillRect/>
          </a:stretch>
        </p:blipFill>
        <p:spPr>
          <a:xfrm>
            <a:off x="7870251" y="3688708"/>
            <a:ext cx="1265587" cy="1454790"/>
          </a:xfrm>
          <a:prstGeom prst="rect">
            <a:avLst/>
          </a:prstGeom>
          <a:noFill/>
          <a:ln>
            <a:noFill/>
          </a:ln>
        </p:spPr>
      </p:pic>
      <p:sp>
        <p:nvSpPr>
          <p:cNvPr id="107" name="Google Shape;107;p18"/>
          <p:cNvSpPr txBox="1"/>
          <p:nvPr/>
        </p:nvSpPr>
        <p:spPr>
          <a:xfrm>
            <a:off x="2352325" y="2571750"/>
            <a:ext cx="605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endParaRPr>
          </a:p>
        </p:txBody>
      </p:sp>
      <p:sp>
        <p:nvSpPr>
          <p:cNvPr id="108" name="Google Shape;108;p18"/>
          <p:cNvSpPr txBox="1"/>
          <p:nvPr/>
        </p:nvSpPr>
        <p:spPr>
          <a:xfrm>
            <a:off x="2441900" y="1523850"/>
            <a:ext cx="5638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Gastrin, produced </a:t>
            </a:r>
            <a:r>
              <a:rPr lang="en" sz="1800">
                <a:solidFill>
                  <a:schemeClr val="dk1"/>
                </a:solidFill>
              </a:rPr>
              <a:t>mainly</a:t>
            </a:r>
            <a:r>
              <a:rPr lang="en" sz="1800">
                <a:solidFill>
                  <a:schemeClr val="dk1"/>
                </a:solidFill>
              </a:rPr>
              <a:t> by your stomach, is a hormone that prepares your body to digest food by releasing gastric acid(stomach acid) and causing the muscles around your stomach to contract and </a:t>
            </a:r>
            <a:r>
              <a:rPr lang="en" sz="1800">
                <a:solidFill>
                  <a:schemeClr val="dk1"/>
                </a:solidFill>
              </a:rPr>
              <a:t>push</a:t>
            </a:r>
            <a:r>
              <a:rPr lang="en" sz="1800">
                <a:solidFill>
                  <a:schemeClr val="dk1"/>
                </a:solidFill>
              </a:rPr>
              <a:t> food </a:t>
            </a:r>
            <a:r>
              <a:rPr lang="en" sz="1800">
                <a:solidFill>
                  <a:schemeClr val="dk1"/>
                </a:solidFill>
              </a:rPr>
              <a:t>forward</a:t>
            </a:r>
            <a:r>
              <a:rPr lang="en" sz="1800">
                <a:solidFill>
                  <a:schemeClr val="dk1"/>
                </a:solidFill>
              </a:rPr>
              <a:t>.</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nvSpPr>
        <p:spPr>
          <a:xfrm>
            <a:off x="815750" y="171725"/>
            <a:ext cx="785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rgbClr val="FFFFFF"/>
                </a:solidFill>
              </a:rPr>
              <a:t>Guess the body system</a:t>
            </a:r>
            <a:endParaRPr sz="2800">
              <a:solidFill>
                <a:srgbClr val="FFFFFF"/>
              </a:solidFill>
            </a:endParaRPr>
          </a:p>
        </p:txBody>
      </p:sp>
      <p:sp>
        <p:nvSpPr>
          <p:cNvPr id="114" name="Google Shape;114;p19"/>
          <p:cNvSpPr txBox="1"/>
          <p:nvPr/>
        </p:nvSpPr>
        <p:spPr>
          <a:xfrm>
            <a:off x="0" y="0"/>
            <a:ext cx="49461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List of body systems:</a:t>
            </a:r>
            <a:endParaRPr b="1" sz="1800">
              <a:solidFill>
                <a:schemeClr val="dk1"/>
              </a:solidFill>
            </a:endParaRPr>
          </a:p>
          <a:p>
            <a:pPr indent="0" lvl="0" marL="0" rtl="0" algn="l">
              <a:spcBef>
                <a:spcPts val="0"/>
              </a:spcBef>
              <a:spcAft>
                <a:spcPts val="0"/>
              </a:spcAft>
              <a:buNone/>
            </a:pPr>
            <a:r>
              <a:rPr b="1" lang="en" sz="1800">
                <a:solidFill>
                  <a:schemeClr val="dk1"/>
                </a:solidFill>
              </a:rPr>
              <a:t>Muscular</a:t>
            </a:r>
            <a:endParaRPr b="1" sz="1800">
              <a:solidFill>
                <a:schemeClr val="dk1"/>
              </a:solidFill>
            </a:endParaRPr>
          </a:p>
          <a:p>
            <a:pPr indent="0" lvl="0" marL="0" rtl="0" algn="l">
              <a:spcBef>
                <a:spcPts val="0"/>
              </a:spcBef>
              <a:spcAft>
                <a:spcPts val="0"/>
              </a:spcAft>
              <a:buNone/>
            </a:pPr>
            <a:r>
              <a:rPr b="1" lang="en" sz="1800">
                <a:solidFill>
                  <a:schemeClr val="dk1"/>
                </a:solidFill>
              </a:rPr>
              <a:t>Skeletal </a:t>
            </a:r>
            <a:endParaRPr b="1" sz="1800">
              <a:solidFill>
                <a:schemeClr val="dk1"/>
              </a:solidFill>
            </a:endParaRPr>
          </a:p>
          <a:p>
            <a:pPr indent="0" lvl="0" marL="0" rtl="0" algn="l">
              <a:spcBef>
                <a:spcPts val="0"/>
              </a:spcBef>
              <a:spcAft>
                <a:spcPts val="0"/>
              </a:spcAft>
              <a:buNone/>
            </a:pPr>
            <a:r>
              <a:rPr b="1" lang="en" sz="1800">
                <a:solidFill>
                  <a:schemeClr val="dk1"/>
                </a:solidFill>
              </a:rPr>
              <a:t>Nervous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Cardiovascular </a:t>
            </a:r>
            <a:endParaRPr b="1" sz="1800">
              <a:solidFill>
                <a:schemeClr val="dk1"/>
              </a:solidFill>
            </a:endParaRPr>
          </a:p>
          <a:p>
            <a:pPr indent="0" lvl="0" marL="0" rtl="0" algn="l">
              <a:spcBef>
                <a:spcPts val="0"/>
              </a:spcBef>
              <a:spcAft>
                <a:spcPts val="0"/>
              </a:spcAft>
              <a:buNone/>
            </a:pPr>
            <a:r>
              <a:rPr b="1" lang="en" sz="1800">
                <a:solidFill>
                  <a:schemeClr val="dk1"/>
                </a:solidFill>
              </a:rPr>
              <a:t>Respiratory</a:t>
            </a:r>
            <a:endParaRPr b="1" sz="1800">
              <a:solidFill>
                <a:schemeClr val="dk1"/>
              </a:solidFill>
            </a:endParaRPr>
          </a:p>
          <a:p>
            <a:pPr indent="0" lvl="0" marL="0" rtl="0" algn="l">
              <a:spcBef>
                <a:spcPts val="0"/>
              </a:spcBef>
              <a:spcAft>
                <a:spcPts val="0"/>
              </a:spcAft>
              <a:buNone/>
            </a:pPr>
            <a:r>
              <a:rPr b="1" lang="en" sz="1800">
                <a:solidFill>
                  <a:schemeClr val="dk1"/>
                </a:solidFill>
              </a:rPr>
              <a:t>Digestive</a:t>
            </a:r>
            <a:endParaRPr b="1" sz="1800">
              <a:solidFill>
                <a:schemeClr val="dk1"/>
              </a:solidFill>
            </a:endParaRPr>
          </a:p>
          <a:p>
            <a:pPr indent="0" lvl="0" marL="0" rtl="0" algn="l">
              <a:spcBef>
                <a:spcPts val="0"/>
              </a:spcBef>
              <a:spcAft>
                <a:spcPts val="0"/>
              </a:spcAft>
              <a:buNone/>
            </a:pPr>
            <a:r>
              <a:rPr b="1" lang="en" sz="1800">
                <a:solidFill>
                  <a:schemeClr val="dk1"/>
                </a:solidFill>
              </a:rPr>
              <a:t>Reproductive</a:t>
            </a:r>
            <a:endParaRPr b="1" sz="1800">
              <a:solidFill>
                <a:schemeClr val="dk1"/>
              </a:solidFill>
            </a:endParaRPr>
          </a:p>
          <a:p>
            <a:pPr indent="0" lvl="0" marL="0" rtl="0" algn="l">
              <a:spcBef>
                <a:spcPts val="0"/>
              </a:spcBef>
              <a:spcAft>
                <a:spcPts val="0"/>
              </a:spcAft>
              <a:buNone/>
            </a:pPr>
            <a:r>
              <a:rPr b="1" lang="en" sz="1800">
                <a:solidFill>
                  <a:schemeClr val="dk1"/>
                </a:solidFill>
              </a:rPr>
              <a:t>Excretory </a:t>
            </a:r>
            <a:endParaRPr b="1" sz="1800">
              <a:solidFill>
                <a:schemeClr val="dk1"/>
              </a:solidFill>
            </a:endParaRPr>
          </a:p>
          <a:p>
            <a:pPr indent="0" lvl="0" marL="0" rtl="0" algn="l">
              <a:spcBef>
                <a:spcPts val="0"/>
              </a:spcBef>
              <a:spcAft>
                <a:spcPts val="0"/>
              </a:spcAft>
              <a:buNone/>
            </a:pPr>
            <a:r>
              <a:rPr b="1" lang="en" sz="1800">
                <a:solidFill>
                  <a:schemeClr val="dk1"/>
                </a:solidFill>
              </a:rPr>
              <a:t>Integumentary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Lymphatic (Immune)</a:t>
            </a:r>
            <a:endParaRPr b="1" sz="1800">
              <a:solidFill>
                <a:schemeClr val="dk1"/>
              </a:solidFill>
            </a:endParaRPr>
          </a:p>
          <a:p>
            <a:pPr indent="0" lvl="0" marL="0" rtl="0" algn="l">
              <a:spcBef>
                <a:spcPts val="0"/>
              </a:spcBef>
              <a:spcAft>
                <a:spcPts val="0"/>
              </a:spcAft>
              <a:buNone/>
            </a:pPr>
            <a:r>
              <a:t/>
            </a:r>
            <a:endParaRPr b="1" sz="1800">
              <a:solidFill>
                <a:schemeClr val="lt1"/>
              </a:solidFill>
              <a:highlight>
                <a:schemeClr val="dk1"/>
              </a:highlight>
            </a:endParaRPr>
          </a:p>
          <a:p>
            <a:pPr indent="0" lvl="0" marL="0" rtl="0" algn="l">
              <a:spcBef>
                <a:spcPts val="0"/>
              </a:spcBef>
              <a:spcAft>
                <a:spcPts val="0"/>
              </a:spcAft>
              <a:buNone/>
            </a:pPr>
            <a:r>
              <a:t/>
            </a:r>
            <a:endParaRPr b="1" sz="1800">
              <a:solidFill>
                <a:schemeClr val="lt1"/>
              </a:solidFill>
              <a:highlight>
                <a:schemeClr val="dk1"/>
              </a:highlight>
            </a:endParaRPr>
          </a:p>
          <a:p>
            <a:pPr indent="0" lvl="0" marL="0" rtl="0" algn="l">
              <a:spcBef>
                <a:spcPts val="0"/>
              </a:spcBef>
              <a:spcAft>
                <a:spcPts val="0"/>
              </a:spcAft>
              <a:buNone/>
            </a:pPr>
            <a:r>
              <a:t/>
            </a:r>
            <a:endParaRPr b="1" sz="1800">
              <a:solidFill>
                <a:schemeClr val="lt1"/>
              </a:solidFill>
              <a:highlight>
                <a:schemeClr val="dk1"/>
              </a:highlight>
            </a:endParaRPr>
          </a:p>
        </p:txBody>
      </p:sp>
      <p:sp>
        <p:nvSpPr>
          <p:cNvPr id="115" name="Google Shape;115;p19"/>
          <p:cNvSpPr txBox="1"/>
          <p:nvPr/>
        </p:nvSpPr>
        <p:spPr>
          <a:xfrm>
            <a:off x="2590275" y="1448950"/>
            <a:ext cx="60537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Insulin, produced by the pancreas, is responsible for allowing glucose(sugar) to be moved from your bloodstream to your cells. This glucose is than metabolised(broken down into energy) by your cells. Muscular cells and Nerves are especially reliant on insulin.</a:t>
            </a:r>
            <a:endParaRPr sz="1800">
              <a:solidFill>
                <a:schemeClr val="dk1"/>
              </a:solidFill>
            </a:endParaRPr>
          </a:p>
        </p:txBody>
      </p:sp>
      <p:sp>
        <p:nvSpPr>
          <p:cNvPr id="116" name="Google Shape;116;p19"/>
          <p:cNvSpPr txBox="1"/>
          <p:nvPr/>
        </p:nvSpPr>
        <p:spPr>
          <a:xfrm>
            <a:off x="2590275" y="710050"/>
            <a:ext cx="494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highlight>
                  <a:schemeClr val="lt1"/>
                </a:highlight>
              </a:rPr>
              <a:t>Which body system(or systems) is affected by the following hormone</a:t>
            </a:r>
            <a:endParaRPr sz="1800">
              <a:solidFill>
                <a:schemeClr val="dk1"/>
              </a:solidFill>
              <a:highlight>
                <a:schemeClr val="lt1"/>
              </a:highlight>
            </a:endParaRPr>
          </a:p>
        </p:txBody>
      </p:sp>
      <p:pic>
        <p:nvPicPr>
          <p:cNvPr id="117" name="Google Shape;117;p19"/>
          <p:cNvPicPr preferRelativeResize="0"/>
          <p:nvPr/>
        </p:nvPicPr>
        <p:blipFill>
          <a:blip r:embed="rId3">
            <a:alphaModFix/>
          </a:blip>
          <a:stretch>
            <a:fillRect/>
          </a:stretch>
        </p:blipFill>
        <p:spPr>
          <a:xfrm>
            <a:off x="5261906" y="3688708"/>
            <a:ext cx="1265587" cy="1454790"/>
          </a:xfrm>
          <a:prstGeom prst="rect">
            <a:avLst/>
          </a:prstGeom>
          <a:noFill/>
          <a:ln>
            <a:noFill/>
          </a:ln>
        </p:spPr>
      </p:pic>
      <p:pic>
        <p:nvPicPr>
          <p:cNvPr id="118" name="Google Shape;118;p19"/>
          <p:cNvPicPr preferRelativeResize="0"/>
          <p:nvPr/>
        </p:nvPicPr>
        <p:blipFill>
          <a:blip r:embed="rId4">
            <a:alphaModFix/>
          </a:blip>
          <a:stretch>
            <a:fillRect/>
          </a:stretch>
        </p:blipFill>
        <p:spPr>
          <a:xfrm>
            <a:off x="3957733" y="3688698"/>
            <a:ext cx="1265587" cy="1454778"/>
          </a:xfrm>
          <a:prstGeom prst="rect">
            <a:avLst/>
          </a:prstGeom>
          <a:noFill/>
          <a:ln>
            <a:noFill/>
          </a:ln>
        </p:spPr>
      </p:pic>
      <p:pic>
        <p:nvPicPr>
          <p:cNvPr id="119" name="Google Shape;119;p19"/>
          <p:cNvPicPr preferRelativeResize="0"/>
          <p:nvPr/>
        </p:nvPicPr>
        <p:blipFill>
          <a:blip r:embed="rId4">
            <a:alphaModFix/>
          </a:blip>
          <a:stretch>
            <a:fillRect/>
          </a:stretch>
        </p:blipFill>
        <p:spPr>
          <a:xfrm>
            <a:off x="6566079" y="3688698"/>
            <a:ext cx="1265587" cy="1454778"/>
          </a:xfrm>
          <a:prstGeom prst="rect">
            <a:avLst/>
          </a:prstGeom>
          <a:noFill/>
          <a:ln>
            <a:noFill/>
          </a:ln>
        </p:spPr>
      </p:pic>
      <p:pic>
        <p:nvPicPr>
          <p:cNvPr id="120" name="Google Shape;120;p19"/>
          <p:cNvPicPr preferRelativeResize="0"/>
          <p:nvPr/>
        </p:nvPicPr>
        <p:blipFill>
          <a:blip r:embed="rId3">
            <a:alphaModFix/>
          </a:blip>
          <a:stretch>
            <a:fillRect/>
          </a:stretch>
        </p:blipFill>
        <p:spPr>
          <a:xfrm>
            <a:off x="2641201" y="3688708"/>
            <a:ext cx="1265587" cy="1454790"/>
          </a:xfrm>
          <a:prstGeom prst="rect">
            <a:avLst/>
          </a:prstGeom>
          <a:noFill/>
          <a:ln>
            <a:noFill/>
          </a:ln>
        </p:spPr>
      </p:pic>
      <p:pic>
        <p:nvPicPr>
          <p:cNvPr id="121" name="Google Shape;121;p19"/>
          <p:cNvPicPr preferRelativeResize="0"/>
          <p:nvPr/>
        </p:nvPicPr>
        <p:blipFill>
          <a:blip r:embed="rId4">
            <a:alphaModFix/>
          </a:blip>
          <a:stretch>
            <a:fillRect/>
          </a:stretch>
        </p:blipFill>
        <p:spPr>
          <a:xfrm>
            <a:off x="1324694" y="3688708"/>
            <a:ext cx="1265587" cy="1454778"/>
          </a:xfrm>
          <a:prstGeom prst="rect">
            <a:avLst/>
          </a:prstGeom>
          <a:noFill/>
          <a:ln>
            <a:noFill/>
          </a:ln>
        </p:spPr>
      </p:pic>
      <p:pic>
        <p:nvPicPr>
          <p:cNvPr id="122" name="Google Shape;122;p19"/>
          <p:cNvPicPr preferRelativeResize="0"/>
          <p:nvPr/>
        </p:nvPicPr>
        <p:blipFill>
          <a:blip r:embed="rId3">
            <a:alphaModFix/>
          </a:blip>
          <a:stretch>
            <a:fillRect/>
          </a:stretch>
        </p:blipFill>
        <p:spPr>
          <a:xfrm>
            <a:off x="8163" y="3688698"/>
            <a:ext cx="1265587" cy="1454790"/>
          </a:xfrm>
          <a:prstGeom prst="rect">
            <a:avLst/>
          </a:prstGeom>
          <a:noFill/>
          <a:ln>
            <a:noFill/>
          </a:ln>
        </p:spPr>
      </p:pic>
      <p:pic>
        <p:nvPicPr>
          <p:cNvPr id="123" name="Google Shape;123;p19"/>
          <p:cNvPicPr preferRelativeResize="0"/>
          <p:nvPr/>
        </p:nvPicPr>
        <p:blipFill>
          <a:blip r:embed="rId3">
            <a:alphaModFix/>
          </a:blip>
          <a:stretch>
            <a:fillRect/>
          </a:stretch>
        </p:blipFill>
        <p:spPr>
          <a:xfrm>
            <a:off x="7870251" y="3688708"/>
            <a:ext cx="1265587" cy="1454790"/>
          </a:xfrm>
          <a:prstGeom prst="rect">
            <a:avLst/>
          </a:prstGeom>
          <a:noFill/>
          <a:ln>
            <a:noFill/>
          </a:ln>
        </p:spPr>
      </p:pic>
      <p:sp>
        <p:nvSpPr>
          <p:cNvPr id="124" name="Google Shape;124;p19"/>
          <p:cNvSpPr txBox="1"/>
          <p:nvPr/>
        </p:nvSpPr>
        <p:spPr>
          <a:xfrm>
            <a:off x="2352325" y="2571750"/>
            <a:ext cx="605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nvSpPr>
        <p:spPr>
          <a:xfrm>
            <a:off x="815750" y="171725"/>
            <a:ext cx="785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rgbClr val="FFFFFF"/>
                </a:solidFill>
              </a:rPr>
              <a:t>Guess the body system</a:t>
            </a:r>
            <a:endParaRPr sz="2800">
              <a:solidFill>
                <a:srgbClr val="FFFFFF"/>
              </a:solidFill>
            </a:endParaRPr>
          </a:p>
        </p:txBody>
      </p:sp>
      <p:sp>
        <p:nvSpPr>
          <p:cNvPr id="130" name="Google Shape;130;p20"/>
          <p:cNvSpPr txBox="1"/>
          <p:nvPr/>
        </p:nvSpPr>
        <p:spPr>
          <a:xfrm>
            <a:off x="0" y="0"/>
            <a:ext cx="49461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List of body systems:</a:t>
            </a:r>
            <a:endParaRPr b="1" sz="1800">
              <a:solidFill>
                <a:schemeClr val="dk1"/>
              </a:solidFill>
            </a:endParaRPr>
          </a:p>
          <a:p>
            <a:pPr indent="0" lvl="0" marL="0" rtl="0" algn="l">
              <a:spcBef>
                <a:spcPts val="0"/>
              </a:spcBef>
              <a:spcAft>
                <a:spcPts val="0"/>
              </a:spcAft>
              <a:buNone/>
            </a:pPr>
            <a:r>
              <a:rPr b="1" lang="en" sz="1800">
                <a:solidFill>
                  <a:schemeClr val="dk1"/>
                </a:solidFill>
              </a:rPr>
              <a:t>Muscular</a:t>
            </a:r>
            <a:endParaRPr b="1" sz="1800">
              <a:solidFill>
                <a:schemeClr val="dk1"/>
              </a:solidFill>
            </a:endParaRPr>
          </a:p>
          <a:p>
            <a:pPr indent="0" lvl="0" marL="0" rtl="0" algn="l">
              <a:spcBef>
                <a:spcPts val="0"/>
              </a:spcBef>
              <a:spcAft>
                <a:spcPts val="0"/>
              </a:spcAft>
              <a:buNone/>
            </a:pPr>
            <a:r>
              <a:rPr b="1" lang="en" sz="1800">
                <a:solidFill>
                  <a:schemeClr val="dk1"/>
                </a:solidFill>
              </a:rPr>
              <a:t>Skeletal </a:t>
            </a:r>
            <a:endParaRPr b="1" sz="1800">
              <a:solidFill>
                <a:schemeClr val="dk1"/>
              </a:solidFill>
            </a:endParaRPr>
          </a:p>
          <a:p>
            <a:pPr indent="0" lvl="0" marL="0" rtl="0" algn="l">
              <a:spcBef>
                <a:spcPts val="0"/>
              </a:spcBef>
              <a:spcAft>
                <a:spcPts val="0"/>
              </a:spcAft>
              <a:buNone/>
            </a:pPr>
            <a:r>
              <a:rPr b="1" lang="en" sz="1800">
                <a:solidFill>
                  <a:schemeClr val="dk1"/>
                </a:solidFill>
              </a:rPr>
              <a:t>Nervous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Cardiovascular </a:t>
            </a:r>
            <a:endParaRPr b="1" sz="1800">
              <a:solidFill>
                <a:schemeClr val="dk1"/>
              </a:solidFill>
            </a:endParaRPr>
          </a:p>
          <a:p>
            <a:pPr indent="0" lvl="0" marL="0" rtl="0" algn="l">
              <a:spcBef>
                <a:spcPts val="0"/>
              </a:spcBef>
              <a:spcAft>
                <a:spcPts val="0"/>
              </a:spcAft>
              <a:buNone/>
            </a:pPr>
            <a:r>
              <a:rPr b="1" lang="en" sz="1800">
                <a:solidFill>
                  <a:schemeClr val="dk1"/>
                </a:solidFill>
              </a:rPr>
              <a:t>Respiratory</a:t>
            </a:r>
            <a:endParaRPr b="1" sz="1800">
              <a:solidFill>
                <a:schemeClr val="dk1"/>
              </a:solidFill>
            </a:endParaRPr>
          </a:p>
          <a:p>
            <a:pPr indent="0" lvl="0" marL="0" rtl="0" algn="l">
              <a:spcBef>
                <a:spcPts val="0"/>
              </a:spcBef>
              <a:spcAft>
                <a:spcPts val="0"/>
              </a:spcAft>
              <a:buNone/>
            </a:pPr>
            <a:r>
              <a:rPr b="1" lang="en" sz="1800">
                <a:solidFill>
                  <a:schemeClr val="dk1"/>
                </a:solidFill>
              </a:rPr>
              <a:t>Digestive</a:t>
            </a:r>
            <a:endParaRPr b="1" sz="1800">
              <a:solidFill>
                <a:schemeClr val="dk1"/>
              </a:solidFill>
            </a:endParaRPr>
          </a:p>
          <a:p>
            <a:pPr indent="0" lvl="0" marL="0" rtl="0" algn="l">
              <a:spcBef>
                <a:spcPts val="0"/>
              </a:spcBef>
              <a:spcAft>
                <a:spcPts val="0"/>
              </a:spcAft>
              <a:buNone/>
            </a:pPr>
            <a:r>
              <a:rPr b="1" lang="en" sz="1800">
                <a:solidFill>
                  <a:schemeClr val="dk1"/>
                </a:solidFill>
              </a:rPr>
              <a:t>Reproductive</a:t>
            </a:r>
            <a:endParaRPr b="1" sz="1800">
              <a:solidFill>
                <a:schemeClr val="dk1"/>
              </a:solidFill>
            </a:endParaRPr>
          </a:p>
          <a:p>
            <a:pPr indent="0" lvl="0" marL="0" rtl="0" algn="l">
              <a:spcBef>
                <a:spcPts val="0"/>
              </a:spcBef>
              <a:spcAft>
                <a:spcPts val="0"/>
              </a:spcAft>
              <a:buNone/>
            </a:pPr>
            <a:r>
              <a:rPr b="1" lang="en" sz="1800">
                <a:solidFill>
                  <a:schemeClr val="dk1"/>
                </a:solidFill>
              </a:rPr>
              <a:t>Excretory </a:t>
            </a:r>
            <a:endParaRPr b="1" sz="1800">
              <a:solidFill>
                <a:schemeClr val="dk1"/>
              </a:solidFill>
            </a:endParaRPr>
          </a:p>
          <a:p>
            <a:pPr indent="0" lvl="0" marL="0" rtl="0" algn="l">
              <a:spcBef>
                <a:spcPts val="0"/>
              </a:spcBef>
              <a:spcAft>
                <a:spcPts val="0"/>
              </a:spcAft>
              <a:buNone/>
            </a:pPr>
            <a:r>
              <a:rPr b="1" lang="en" sz="1800">
                <a:solidFill>
                  <a:schemeClr val="dk1"/>
                </a:solidFill>
              </a:rPr>
              <a:t>Integumentary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Lymphatic (Immune)</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p:txBody>
      </p:sp>
      <p:sp>
        <p:nvSpPr>
          <p:cNvPr id="131" name="Google Shape;131;p20"/>
          <p:cNvSpPr txBox="1"/>
          <p:nvPr/>
        </p:nvSpPr>
        <p:spPr>
          <a:xfrm>
            <a:off x="2590275" y="710050"/>
            <a:ext cx="494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Which body system(or systems) is affected by the following hormone</a:t>
            </a:r>
            <a:endParaRPr sz="1800">
              <a:solidFill>
                <a:schemeClr val="dk1"/>
              </a:solidFill>
            </a:endParaRPr>
          </a:p>
        </p:txBody>
      </p:sp>
      <p:pic>
        <p:nvPicPr>
          <p:cNvPr id="132" name="Google Shape;132;p20"/>
          <p:cNvPicPr preferRelativeResize="0"/>
          <p:nvPr/>
        </p:nvPicPr>
        <p:blipFill>
          <a:blip r:embed="rId3">
            <a:alphaModFix/>
          </a:blip>
          <a:stretch>
            <a:fillRect/>
          </a:stretch>
        </p:blipFill>
        <p:spPr>
          <a:xfrm>
            <a:off x="5261906" y="3688708"/>
            <a:ext cx="1265587" cy="1454790"/>
          </a:xfrm>
          <a:prstGeom prst="rect">
            <a:avLst/>
          </a:prstGeom>
          <a:noFill/>
          <a:ln>
            <a:noFill/>
          </a:ln>
        </p:spPr>
      </p:pic>
      <p:pic>
        <p:nvPicPr>
          <p:cNvPr id="133" name="Google Shape;133;p20"/>
          <p:cNvPicPr preferRelativeResize="0"/>
          <p:nvPr/>
        </p:nvPicPr>
        <p:blipFill>
          <a:blip r:embed="rId4">
            <a:alphaModFix/>
          </a:blip>
          <a:stretch>
            <a:fillRect/>
          </a:stretch>
        </p:blipFill>
        <p:spPr>
          <a:xfrm>
            <a:off x="3957733" y="3688698"/>
            <a:ext cx="1265587" cy="1454778"/>
          </a:xfrm>
          <a:prstGeom prst="rect">
            <a:avLst/>
          </a:prstGeom>
          <a:noFill/>
          <a:ln>
            <a:noFill/>
          </a:ln>
        </p:spPr>
      </p:pic>
      <p:pic>
        <p:nvPicPr>
          <p:cNvPr id="134" name="Google Shape;134;p20"/>
          <p:cNvPicPr preferRelativeResize="0"/>
          <p:nvPr/>
        </p:nvPicPr>
        <p:blipFill>
          <a:blip r:embed="rId4">
            <a:alphaModFix/>
          </a:blip>
          <a:stretch>
            <a:fillRect/>
          </a:stretch>
        </p:blipFill>
        <p:spPr>
          <a:xfrm>
            <a:off x="6566079" y="3688698"/>
            <a:ext cx="1265587" cy="1454778"/>
          </a:xfrm>
          <a:prstGeom prst="rect">
            <a:avLst/>
          </a:prstGeom>
          <a:noFill/>
          <a:ln>
            <a:noFill/>
          </a:ln>
        </p:spPr>
      </p:pic>
      <p:pic>
        <p:nvPicPr>
          <p:cNvPr id="135" name="Google Shape;135;p20"/>
          <p:cNvPicPr preferRelativeResize="0"/>
          <p:nvPr/>
        </p:nvPicPr>
        <p:blipFill>
          <a:blip r:embed="rId3">
            <a:alphaModFix/>
          </a:blip>
          <a:stretch>
            <a:fillRect/>
          </a:stretch>
        </p:blipFill>
        <p:spPr>
          <a:xfrm>
            <a:off x="2641201" y="3688708"/>
            <a:ext cx="1265587" cy="1454790"/>
          </a:xfrm>
          <a:prstGeom prst="rect">
            <a:avLst/>
          </a:prstGeom>
          <a:noFill/>
          <a:ln>
            <a:noFill/>
          </a:ln>
        </p:spPr>
      </p:pic>
      <p:pic>
        <p:nvPicPr>
          <p:cNvPr id="136" name="Google Shape;136;p20"/>
          <p:cNvPicPr preferRelativeResize="0"/>
          <p:nvPr/>
        </p:nvPicPr>
        <p:blipFill>
          <a:blip r:embed="rId4">
            <a:alphaModFix/>
          </a:blip>
          <a:stretch>
            <a:fillRect/>
          </a:stretch>
        </p:blipFill>
        <p:spPr>
          <a:xfrm>
            <a:off x="1324694" y="3688708"/>
            <a:ext cx="1265587" cy="1454778"/>
          </a:xfrm>
          <a:prstGeom prst="rect">
            <a:avLst/>
          </a:prstGeom>
          <a:noFill/>
          <a:ln>
            <a:noFill/>
          </a:ln>
        </p:spPr>
      </p:pic>
      <p:pic>
        <p:nvPicPr>
          <p:cNvPr id="137" name="Google Shape;137;p20"/>
          <p:cNvPicPr preferRelativeResize="0"/>
          <p:nvPr/>
        </p:nvPicPr>
        <p:blipFill>
          <a:blip r:embed="rId3">
            <a:alphaModFix/>
          </a:blip>
          <a:stretch>
            <a:fillRect/>
          </a:stretch>
        </p:blipFill>
        <p:spPr>
          <a:xfrm>
            <a:off x="8163" y="3688698"/>
            <a:ext cx="1265587" cy="1454790"/>
          </a:xfrm>
          <a:prstGeom prst="rect">
            <a:avLst/>
          </a:prstGeom>
          <a:noFill/>
          <a:ln>
            <a:noFill/>
          </a:ln>
        </p:spPr>
      </p:pic>
      <p:pic>
        <p:nvPicPr>
          <p:cNvPr id="138" name="Google Shape;138;p20"/>
          <p:cNvPicPr preferRelativeResize="0"/>
          <p:nvPr/>
        </p:nvPicPr>
        <p:blipFill>
          <a:blip r:embed="rId3">
            <a:alphaModFix/>
          </a:blip>
          <a:stretch>
            <a:fillRect/>
          </a:stretch>
        </p:blipFill>
        <p:spPr>
          <a:xfrm>
            <a:off x="7870251" y="3688708"/>
            <a:ext cx="1265587" cy="1454790"/>
          </a:xfrm>
          <a:prstGeom prst="rect">
            <a:avLst/>
          </a:prstGeom>
          <a:noFill/>
          <a:ln>
            <a:noFill/>
          </a:ln>
        </p:spPr>
      </p:pic>
      <p:sp>
        <p:nvSpPr>
          <p:cNvPr id="139" name="Google Shape;139;p20"/>
          <p:cNvSpPr txBox="1"/>
          <p:nvPr/>
        </p:nvSpPr>
        <p:spPr>
          <a:xfrm>
            <a:off x="2539825" y="1565725"/>
            <a:ext cx="6053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Adrenaline, produced by the adrenal gland, is released in stressful situations in order to keep you alive and active. It does this by reducing pain, increasing blood flow to the brain and muscles, increasing sweat production and forcing you to take quicker, deeper breaths.</a:t>
            </a:r>
            <a:endParaRPr sz="1800">
              <a:solidFill>
                <a:schemeClr val="dk1"/>
              </a:solidFill>
            </a:endParaRPr>
          </a:p>
        </p:txBody>
      </p:sp>
      <p:sp>
        <p:nvSpPr>
          <p:cNvPr id="140" name="Google Shape;140;p20"/>
          <p:cNvSpPr txBox="1"/>
          <p:nvPr/>
        </p:nvSpPr>
        <p:spPr>
          <a:xfrm>
            <a:off x="2352325" y="2571750"/>
            <a:ext cx="605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endParaRPr>
          </a:p>
        </p:txBody>
      </p:sp>
      <p:sp>
        <p:nvSpPr>
          <p:cNvPr id="141" name="Google Shape;141;p20"/>
          <p:cNvSpPr txBox="1"/>
          <p:nvPr/>
        </p:nvSpPr>
        <p:spPr>
          <a:xfrm>
            <a:off x="4407900" y="2023625"/>
            <a:ext cx="474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nvSpPr>
        <p:spPr>
          <a:xfrm>
            <a:off x="815750" y="171725"/>
            <a:ext cx="785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rgbClr val="FFFFFF"/>
                </a:solidFill>
              </a:rPr>
              <a:t>Guess the body system</a:t>
            </a:r>
            <a:endParaRPr sz="2800">
              <a:solidFill>
                <a:srgbClr val="FFFFFF"/>
              </a:solidFill>
            </a:endParaRPr>
          </a:p>
        </p:txBody>
      </p:sp>
      <p:sp>
        <p:nvSpPr>
          <p:cNvPr id="147" name="Google Shape;147;p21"/>
          <p:cNvSpPr txBox="1"/>
          <p:nvPr/>
        </p:nvSpPr>
        <p:spPr>
          <a:xfrm>
            <a:off x="0" y="0"/>
            <a:ext cx="49461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List of body systems:</a:t>
            </a:r>
            <a:endParaRPr b="1" sz="1800">
              <a:solidFill>
                <a:schemeClr val="dk1"/>
              </a:solidFill>
            </a:endParaRPr>
          </a:p>
          <a:p>
            <a:pPr indent="0" lvl="0" marL="0" rtl="0" algn="l">
              <a:spcBef>
                <a:spcPts val="0"/>
              </a:spcBef>
              <a:spcAft>
                <a:spcPts val="0"/>
              </a:spcAft>
              <a:buNone/>
            </a:pPr>
            <a:r>
              <a:rPr b="1" lang="en" sz="1800">
                <a:solidFill>
                  <a:schemeClr val="dk1"/>
                </a:solidFill>
              </a:rPr>
              <a:t>Muscular</a:t>
            </a:r>
            <a:endParaRPr b="1" sz="1800">
              <a:solidFill>
                <a:schemeClr val="dk1"/>
              </a:solidFill>
            </a:endParaRPr>
          </a:p>
          <a:p>
            <a:pPr indent="0" lvl="0" marL="0" rtl="0" algn="l">
              <a:spcBef>
                <a:spcPts val="0"/>
              </a:spcBef>
              <a:spcAft>
                <a:spcPts val="0"/>
              </a:spcAft>
              <a:buNone/>
            </a:pPr>
            <a:r>
              <a:rPr b="1" lang="en" sz="1800">
                <a:solidFill>
                  <a:schemeClr val="dk1"/>
                </a:solidFill>
              </a:rPr>
              <a:t>Skeletal </a:t>
            </a:r>
            <a:endParaRPr b="1" sz="1800">
              <a:solidFill>
                <a:schemeClr val="dk1"/>
              </a:solidFill>
            </a:endParaRPr>
          </a:p>
          <a:p>
            <a:pPr indent="0" lvl="0" marL="0" rtl="0" algn="l">
              <a:spcBef>
                <a:spcPts val="0"/>
              </a:spcBef>
              <a:spcAft>
                <a:spcPts val="0"/>
              </a:spcAft>
              <a:buNone/>
            </a:pPr>
            <a:r>
              <a:rPr b="1" lang="en" sz="1800">
                <a:solidFill>
                  <a:schemeClr val="dk1"/>
                </a:solidFill>
              </a:rPr>
              <a:t>Nervous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Cardiovascular </a:t>
            </a:r>
            <a:endParaRPr b="1" sz="1800">
              <a:solidFill>
                <a:schemeClr val="dk1"/>
              </a:solidFill>
            </a:endParaRPr>
          </a:p>
          <a:p>
            <a:pPr indent="0" lvl="0" marL="0" rtl="0" algn="l">
              <a:spcBef>
                <a:spcPts val="0"/>
              </a:spcBef>
              <a:spcAft>
                <a:spcPts val="0"/>
              </a:spcAft>
              <a:buNone/>
            </a:pPr>
            <a:r>
              <a:rPr b="1" lang="en" sz="1800">
                <a:solidFill>
                  <a:schemeClr val="dk1"/>
                </a:solidFill>
              </a:rPr>
              <a:t>Respiratory</a:t>
            </a:r>
            <a:endParaRPr b="1" sz="1800">
              <a:solidFill>
                <a:schemeClr val="dk1"/>
              </a:solidFill>
            </a:endParaRPr>
          </a:p>
          <a:p>
            <a:pPr indent="0" lvl="0" marL="0" rtl="0" algn="l">
              <a:spcBef>
                <a:spcPts val="0"/>
              </a:spcBef>
              <a:spcAft>
                <a:spcPts val="0"/>
              </a:spcAft>
              <a:buNone/>
            </a:pPr>
            <a:r>
              <a:rPr b="1" lang="en" sz="1800">
                <a:solidFill>
                  <a:schemeClr val="dk1"/>
                </a:solidFill>
              </a:rPr>
              <a:t>Digestive</a:t>
            </a:r>
            <a:endParaRPr b="1" sz="1800">
              <a:solidFill>
                <a:schemeClr val="dk1"/>
              </a:solidFill>
            </a:endParaRPr>
          </a:p>
          <a:p>
            <a:pPr indent="0" lvl="0" marL="0" rtl="0" algn="l">
              <a:spcBef>
                <a:spcPts val="0"/>
              </a:spcBef>
              <a:spcAft>
                <a:spcPts val="0"/>
              </a:spcAft>
              <a:buNone/>
            </a:pPr>
            <a:r>
              <a:rPr b="1" lang="en" sz="1800">
                <a:solidFill>
                  <a:schemeClr val="dk1"/>
                </a:solidFill>
              </a:rPr>
              <a:t>Reproductive</a:t>
            </a:r>
            <a:endParaRPr b="1" sz="1800">
              <a:solidFill>
                <a:schemeClr val="dk1"/>
              </a:solidFill>
            </a:endParaRPr>
          </a:p>
          <a:p>
            <a:pPr indent="0" lvl="0" marL="0" rtl="0" algn="l">
              <a:spcBef>
                <a:spcPts val="0"/>
              </a:spcBef>
              <a:spcAft>
                <a:spcPts val="0"/>
              </a:spcAft>
              <a:buNone/>
            </a:pPr>
            <a:r>
              <a:rPr b="1" lang="en" sz="1800">
                <a:solidFill>
                  <a:schemeClr val="dk1"/>
                </a:solidFill>
              </a:rPr>
              <a:t>Excretory </a:t>
            </a:r>
            <a:endParaRPr b="1" sz="1800">
              <a:solidFill>
                <a:schemeClr val="dk1"/>
              </a:solidFill>
            </a:endParaRPr>
          </a:p>
          <a:p>
            <a:pPr indent="0" lvl="0" marL="0" rtl="0" algn="l">
              <a:spcBef>
                <a:spcPts val="0"/>
              </a:spcBef>
              <a:spcAft>
                <a:spcPts val="0"/>
              </a:spcAft>
              <a:buNone/>
            </a:pPr>
            <a:r>
              <a:rPr b="1" lang="en" sz="1800">
                <a:solidFill>
                  <a:schemeClr val="dk1"/>
                </a:solidFill>
              </a:rPr>
              <a:t>Integumentary </a:t>
            </a:r>
            <a:endParaRPr b="1" sz="1800">
              <a:solidFill>
                <a:schemeClr val="dk1"/>
              </a:solidFill>
            </a:endParaRPr>
          </a:p>
          <a:p>
            <a:pPr indent="0" lvl="0" marL="0" rtl="0" algn="l">
              <a:spcBef>
                <a:spcPts val="0"/>
              </a:spcBef>
              <a:spcAft>
                <a:spcPts val="0"/>
              </a:spcAft>
              <a:buNone/>
            </a:pPr>
            <a:r>
              <a:rPr b="1" lang="en" sz="1800">
                <a:solidFill>
                  <a:schemeClr val="dk1"/>
                </a:solidFill>
              </a:rPr>
              <a:t>Endocrine</a:t>
            </a:r>
            <a:endParaRPr b="1" sz="1800">
              <a:solidFill>
                <a:schemeClr val="dk1"/>
              </a:solidFill>
            </a:endParaRPr>
          </a:p>
          <a:p>
            <a:pPr indent="0" lvl="0" marL="0" rtl="0" algn="l">
              <a:spcBef>
                <a:spcPts val="0"/>
              </a:spcBef>
              <a:spcAft>
                <a:spcPts val="0"/>
              </a:spcAft>
              <a:buNone/>
            </a:pPr>
            <a:r>
              <a:rPr b="1" lang="en" sz="1800">
                <a:solidFill>
                  <a:schemeClr val="dk1"/>
                </a:solidFill>
              </a:rPr>
              <a:t>Lymphatic (Immune)</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p:txBody>
      </p:sp>
      <p:sp>
        <p:nvSpPr>
          <p:cNvPr id="148" name="Google Shape;148;p21"/>
          <p:cNvSpPr txBox="1"/>
          <p:nvPr/>
        </p:nvSpPr>
        <p:spPr>
          <a:xfrm>
            <a:off x="2590275" y="710050"/>
            <a:ext cx="494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Which body system(or systems) is affected by the following hormone</a:t>
            </a:r>
            <a:endParaRPr sz="1800">
              <a:solidFill>
                <a:schemeClr val="dk1"/>
              </a:solidFill>
            </a:endParaRPr>
          </a:p>
        </p:txBody>
      </p:sp>
      <p:pic>
        <p:nvPicPr>
          <p:cNvPr id="149" name="Google Shape;149;p21"/>
          <p:cNvPicPr preferRelativeResize="0"/>
          <p:nvPr/>
        </p:nvPicPr>
        <p:blipFill>
          <a:blip r:embed="rId3">
            <a:alphaModFix/>
          </a:blip>
          <a:stretch>
            <a:fillRect/>
          </a:stretch>
        </p:blipFill>
        <p:spPr>
          <a:xfrm>
            <a:off x="5261906" y="3688708"/>
            <a:ext cx="1265587" cy="1454790"/>
          </a:xfrm>
          <a:prstGeom prst="rect">
            <a:avLst/>
          </a:prstGeom>
          <a:noFill/>
          <a:ln>
            <a:noFill/>
          </a:ln>
        </p:spPr>
      </p:pic>
      <p:pic>
        <p:nvPicPr>
          <p:cNvPr id="150" name="Google Shape;150;p21"/>
          <p:cNvPicPr preferRelativeResize="0"/>
          <p:nvPr/>
        </p:nvPicPr>
        <p:blipFill>
          <a:blip r:embed="rId4">
            <a:alphaModFix/>
          </a:blip>
          <a:stretch>
            <a:fillRect/>
          </a:stretch>
        </p:blipFill>
        <p:spPr>
          <a:xfrm>
            <a:off x="3957733" y="3688698"/>
            <a:ext cx="1265587" cy="1454778"/>
          </a:xfrm>
          <a:prstGeom prst="rect">
            <a:avLst/>
          </a:prstGeom>
          <a:noFill/>
          <a:ln>
            <a:noFill/>
          </a:ln>
        </p:spPr>
      </p:pic>
      <p:pic>
        <p:nvPicPr>
          <p:cNvPr id="151" name="Google Shape;151;p21"/>
          <p:cNvPicPr preferRelativeResize="0"/>
          <p:nvPr/>
        </p:nvPicPr>
        <p:blipFill>
          <a:blip r:embed="rId4">
            <a:alphaModFix/>
          </a:blip>
          <a:stretch>
            <a:fillRect/>
          </a:stretch>
        </p:blipFill>
        <p:spPr>
          <a:xfrm>
            <a:off x="6566079" y="3688698"/>
            <a:ext cx="1265587" cy="1454778"/>
          </a:xfrm>
          <a:prstGeom prst="rect">
            <a:avLst/>
          </a:prstGeom>
          <a:noFill/>
          <a:ln>
            <a:noFill/>
          </a:ln>
        </p:spPr>
      </p:pic>
      <p:pic>
        <p:nvPicPr>
          <p:cNvPr id="152" name="Google Shape;152;p21"/>
          <p:cNvPicPr preferRelativeResize="0"/>
          <p:nvPr/>
        </p:nvPicPr>
        <p:blipFill>
          <a:blip r:embed="rId3">
            <a:alphaModFix/>
          </a:blip>
          <a:stretch>
            <a:fillRect/>
          </a:stretch>
        </p:blipFill>
        <p:spPr>
          <a:xfrm>
            <a:off x="2641201" y="3688708"/>
            <a:ext cx="1265587" cy="1454790"/>
          </a:xfrm>
          <a:prstGeom prst="rect">
            <a:avLst/>
          </a:prstGeom>
          <a:noFill/>
          <a:ln>
            <a:noFill/>
          </a:ln>
        </p:spPr>
      </p:pic>
      <p:sp>
        <p:nvSpPr>
          <p:cNvPr id="153" name="Google Shape;153;p21"/>
          <p:cNvSpPr txBox="1"/>
          <p:nvPr/>
        </p:nvSpPr>
        <p:spPr>
          <a:xfrm>
            <a:off x="2641200" y="1725988"/>
            <a:ext cx="6053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Testosterone, primarily produced by the testes, is responsible for sexual function and development in hormones. It is also crucial in brain development during puberty. </a:t>
            </a:r>
            <a:endParaRPr sz="1800">
              <a:solidFill>
                <a:schemeClr val="dk1"/>
              </a:solidFill>
            </a:endParaRPr>
          </a:p>
        </p:txBody>
      </p:sp>
      <p:pic>
        <p:nvPicPr>
          <p:cNvPr id="154" name="Google Shape;154;p21"/>
          <p:cNvPicPr preferRelativeResize="0"/>
          <p:nvPr/>
        </p:nvPicPr>
        <p:blipFill>
          <a:blip r:embed="rId4">
            <a:alphaModFix/>
          </a:blip>
          <a:stretch>
            <a:fillRect/>
          </a:stretch>
        </p:blipFill>
        <p:spPr>
          <a:xfrm>
            <a:off x="1324694" y="3688708"/>
            <a:ext cx="1265587" cy="1454778"/>
          </a:xfrm>
          <a:prstGeom prst="rect">
            <a:avLst/>
          </a:prstGeom>
          <a:noFill/>
          <a:ln>
            <a:noFill/>
          </a:ln>
        </p:spPr>
      </p:pic>
      <p:pic>
        <p:nvPicPr>
          <p:cNvPr id="155" name="Google Shape;155;p21"/>
          <p:cNvPicPr preferRelativeResize="0"/>
          <p:nvPr/>
        </p:nvPicPr>
        <p:blipFill>
          <a:blip r:embed="rId3">
            <a:alphaModFix/>
          </a:blip>
          <a:stretch>
            <a:fillRect/>
          </a:stretch>
        </p:blipFill>
        <p:spPr>
          <a:xfrm>
            <a:off x="8163" y="3688698"/>
            <a:ext cx="1265587" cy="1454790"/>
          </a:xfrm>
          <a:prstGeom prst="rect">
            <a:avLst/>
          </a:prstGeom>
          <a:noFill/>
          <a:ln>
            <a:noFill/>
          </a:ln>
        </p:spPr>
      </p:pic>
      <p:pic>
        <p:nvPicPr>
          <p:cNvPr id="156" name="Google Shape;156;p21"/>
          <p:cNvPicPr preferRelativeResize="0"/>
          <p:nvPr/>
        </p:nvPicPr>
        <p:blipFill>
          <a:blip r:embed="rId3">
            <a:alphaModFix/>
          </a:blip>
          <a:stretch>
            <a:fillRect/>
          </a:stretch>
        </p:blipFill>
        <p:spPr>
          <a:xfrm>
            <a:off x="7870251" y="3688708"/>
            <a:ext cx="1265587" cy="1454790"/>
          </a:xfrm>
          <a:prstGeom prst="rect">
            <a:avLst/>
          </a:prstGeom>
          <a:noFill/>
          <a:ln>
            <a:noFill/>
          </a:ln>
        </p:spPr>
      </p:pic>
      <p:sp>
        <p:nvSpPr>
          <p:cNvPr id="157" name="Google Shape;157;p21"/>
          <p:cNvSpPr txBox="1"/>
          <p:nvPr/>
        </p:nvSpPr>
        <p:spPr>
          <a:xfrm>
            <a:off x="2352325" y="2571750"/>
            <a:ext cx="605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