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Jumble" panose="02000503000000020004" pitchFamily="2"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80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https://www.youtube.com/embed/JedVkTfvWts?feature=oembed" TargetMode="Externa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image" Target="../media/image25.svg"/><Relationship Id="rId7" Type="http://schemas.openxmlformats.org/officeDocument/2006/relationships/image" Target="../media/image27.svg"/><Relationship Id="rId12" Type="http://schemas.openxmlformats.org/officeDocument/2006/relationships/image" Target="../media/image32.jpeg"/><Relationship Id="rId17" Type="http://schemas.openxmlformats.org/officeDocument/2006/relationships/image" Target="../media/image37.png"/><Relationship Id="rId2" Type="http://schemas.openxmlformats.org/officeDocument/2006/relationships/image" Target="../media/image24.png"/><Relationship Id="rId16"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9.svg"/><Relationship Id="rId15" Type="http://schemas.openxmlformats.org/officeDocument/2006/relationships/image" Target="../media/image35.png"/><Relationship Id="rId10" Type="http://schemas.openxmlformats.org/officeDocument/2006/relationships/image" Target="../media/image30.jpeg"/><Relationship Id="rId4" Type="http://schemas.openxmlformats.org/officeDocument/2006/relationships/image" Target="../media/image8.png"/><Relationship Id="rId9" Type="http://schemas.openxmlformats.org/officeDocument/2006/relationships/image" Target="../media/image29.svg"/><Relationship Id="rId14" Type="http://schemas.openxmlformats.org/officeDocument/2006/relationships/image" Target="../media/image34.svg"/></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06F3F"/>
        </a:solidFill>
        <a:effectLst/>
      </p:bgPr>
    </p:bg>
    <p:spTree>
      <p:nvGrpSpPr>
        <p:cNvPr id="1" name=""/>
        <p:cNvGrpSpPr/>
        <p:nvPr/>
      </p:nvGrpSpPr>
      <p:grpSpPr>
        <a:xfrm>
          <a:off x="0" y="0"/>
          <a:ext cx="0" cy="0"/>
          <a:chOff x="0" y="0"/>
          <a:chExt cx="0" cy="0"/>
        </a:xfrm>
      </p:grpSpPr>
      <p:grpSp>
        <p:nvGrpSpPr>
          <p:cNvPr id="2" name="Group 2"/>
          <p:cNvGrpSpPr/>
          <p:nvPr/>
        </p:nvGrpSpPr>
        <p:grpSpPr>
          <a:xfrm>
            <a:off x="11547074" y="-595597"/>
            <a:ext cx="9421568" cy="942156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latin typeface="Jumble" panose="02000503000000020004" pitchFamily="2" charset="0"/>
              </a:endParaRPr>
            </a:p>
          </p:txBody>
        </p:sp>
        <p:sp>
          <p:nvSpPr>
            <p:cNvPr id="4" name="TextBox 4"/>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latin typeface="Jumble" panose="02000503000000020004" pitchFamily="2" charset="0"/>
              </a:endParaRPr>
            </a:p>
          </p:txBody>
        </p:sp>
      </p:grpSp>
      <p:sp>
        <p:nvSpPr>
          <p:cNvPr id="5" name="Freeform 5"/>
          <p:cNvSpPr/>
          <p:nvPr/>
        </p:nvSpPr>
        <p:spPr>
          <a:xfrm flipH="1">
            <a:off x="17259300" y="7200900"/>
            <a:ext cx="4744528" cy="4114800"/>
          </a:xfrm>
          <a:custGeom>
            <a:avLst/>
            <a:gdLst/>
            <a:ahLst/>
            <a:cxnLst/>
            <a:rect l="l" t="t" r="r" b="b"/>
            <a:pathLst>
              <a:path w="4744528" h="4114800">
                <a:moveTo>
                  <a:pt x="4744528" y="0"/>
                </a:moveTo>
                <a:lnTo>
                  <a:pt x="0" y="0"/>
                </a:lnTo>
                <a:lnTo>
                  <a:pt x="0" y="4114800"/>
                </a:lnTo>
                <a:lnTo>
                  <a:pt x="4744528" y="4114800"/>
                </a:lnTo>
                <a:lnTo>
                  <a:pt x="474452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Jumble" panose="02000503000000020004" pitchFamily="2" charset="0"/>
            </a:endParaRPr>
          </a:p>
        </p:txBody>
      </p:sp>
      <p:sp>
        <p:nvSpPr>
          <p:cNvPr id="6" name="Freeform 6"/>
          <p:cNvSpPr/>
          <p:nvPr/>
        </p:nvSpPr>
        <p:spPr>
          <a:xfrm>
            <a:off x="11050331" y="-2437680"/>
            <a:ext cx="8027890" cy="11676930"/>
          </a:xfrm>
          <a:custGeom>
            <a:avLst/>
            <a:gdLst/>
            <a:ahLst/>
            <a:cxnLst/>
            <a:rect l="l" t="t" r="r" b="b"/>
            <a:pathLst>
              <a:path w="8027890" h="11676930">
                <a:moveTo>
                  <a:pt x="0" y="0"/>
                </a:moveTo>
                <a:lnTo>
                  <a:pt x="8027890" y="0"/>
                </a:lnTo>
                <a:lnTo>
                  <a:pt x="8027890" y="11676930"/>
                </a:lnTo>
                <a:lnTo>
                  <a:pt x="0" y="11676930"/>
                </a:lnTo>
                <a:lnTo>
                  <a:pt x="0" y="0"/>
                </a:lnTo>
                <a:close/>
              </a:path>
            </a:pathLst>
          </a:custGeom>
          <a:blipFill>
            <a:blip r:embed="rId4"/>
            <a:stretch>
              <a:fillRect/>
            </a:stretch>
          </a:blipFill>
        </p:spPr>
        <p:txBody>
          <a:bodyPr/>
          <a:lstStyle/>
          <a:p>
            <a:endParaRPr lang="en-US">
              <a:latin typeface="Jumble" panose="02000503000000020004" pitchFamily="2" charset="0"/>
            </a:endParaRPr>
          </a:p>
        </p:txBody>
      </p:sp>
      <p:sp>
        <p:nvSpPr>
          <p:cNvPr id="7" name="Freeform 7"/>
          <p:cNvSpPr/>
          <p:nvPr/>
        </p:nvSpPr>
        <p:spPr>
          <a:xfrm>
            <a:off x="8945733" y="6977585"/>
            <a:ext cx="4609246" cy="4114800"/>
          </a:xfrm>
          <a:custGeom>
            <a:avLst/>
            <a:gdLst/>
            <a:ahLst/>
            <a:cxnLst/>
            <a:rect l="l" t="t" r="r" b="b"/>
            <a:pathLst>
              <a:path w="4609246" h="4114800">
                <a:moveTo>
                  <a:pt x="0" y="0"/>
                </a:moveTo>
                <a:lnTo>
                  <a:pt x="4609246" y="0"/>
                </a:lnTo>
                <a:lnTo>
                  <a:pt x="460924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Jumble" panose="02000503000000020004" pitchFamily="2" charset="0"/>
            </a:endParaRPr>
          </a:p>
        </p:txBody>
      </p:sp>
      <p:sp>
        <p:nvSpPr>
          <p:cNvPr id="8" name="TextBox 8"/>
          <p:cNvSpPr txBox="1"/>
          <p:nvPr/>
        </p:nvSpPr>
        <p:spPr>
          <a:xfrm>
            <a:off x="1533870" y="2496247"/>
            <a:ext cx="8552586" cy="4308872"/>
          </a:xfrm>
          <a:prstGeom prst="rect">
            <a:avLst/>
          </a:prstGeom>
        </p:spPr>
        <p:txBody>
          <a:bodyPr lIns="0" tIns="0" rIns="0" bIns="0" rtlCol="0" anchor="t">
            <a:spAutoFit/>
          </a:bodyPr>
          <a:lstStyle/>
          <a:p>
            <a:pPr>
              <a:lnSpc>
                <a:spcPts val="11176"/>
              </a:lnSpc>
            </a:pPr>
            <a:r>
              <a:rPr lang="en-US" sz="9313" dirty="0">
                <a:solidFill>
                  <a:srgbClr val="EFE5D8"/>
                </a:solidFill>
                <a:latin typeface="Jumble" panose="02000503000000020004" pitchFamily="2" charset="0"/>
              </a:rPr>
              <a:t>The True “Cost” of Food</a:t>
            </a:r>
          </a:p>
        </p:txBody>
      </p:sp>
      <p:sp>
        <p:nvSpPr>
          <p:cNvPr id="9" name="Freeform 9"/>
          <p:cNvSpPr/>
          <p:nvPr/>
        </p:nvSpPr>
        <p:spPr>
          <a:xfrm rot="-5547088">
            <a:off x="9084028" y="-1214470"/>
            <a:ext cx="3261914" cy="4114800"/>
          </a:xfrm>
          <a:custGeom>
            <a:avLst/>
            <a:gdLst/>
            <a:ahLst/>
            <a:cxnLst/>
            <a:rect l="l" t="t" r="r" b="b"/>
            <a:pathLst>
              <a:path w="3261914" h="4114800">
                <a:moveTo>
                  <a:pt x="0" y="0"/>
                </a:moveTo>
                <a:lnTo>
                  <a:pt x="3261914" y="0"/>
                </a:lnTo>
                <a:lnTo>
                  <a:pt x="326191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Jumble" panose="02000503000000020004" pitchFamily="2" charset="0"/>
            </a:endParaRPr>
          </a:p>
        </p:txBody>
      </p:sp>
      <p:sp>
        <p:nvSpPr>
          <p:cNvPr id="10" name="TextBox 10"/>
          <p:cNvSpPr txBox="1"/>
          <p:nvPr/>
        </p:nvSpPr>
        <p:spPr>
          <a:xfrm>
            <a:off x="1371600" y="6599276"/>
            <a:ext cx="9516461" cy="756617"/>
          </a:xfrm>
          <a:prstGeom prst="rect">
            <a:avLst/>
          </a:prstGeom>
        </p:spPr>
        <p:txBody>
          <a:bodyPr lIns="0" tIns="0" rIns="0" bIns="0" rtlCol="0" anchor="t">
            <a:spAutoFit/>
          </a:bodyPr>
          <a:lstStyle/>
          <a:p>
            <a:pPr>
              <a:lnSpc>
                <a:spcPts val="5900"/>
              </a:lnSpc>
              <a:spcBef>
                <a:spcPct val="0"/>
              </a:spcBef>
            </a:pPr>
            <a:r>
              <a:rPr lang="en-US" sz="4214" dirty="0">
                <a:solidFill>
                  <a:srgbClr val="D78E66"/>
                </a:solidFill>
                <a:latin typeface="Jumble" panose="02000503000000020004" pitchFamily="2" charset="0"/>
              </a:rPr>
              <a:t>Food and Our Environment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5D8"/>
        </a:solidFill>
        <a:effectLst/>
      </p:bgPr>
    </p:bg>
    <p:spTree>
      <p:nvGrpSpPr>
        <p:cNvPr id="1" name=""/>
        <p:cNvGrpSpPr/>
        <p:nvPr/>
      </p:nvGrpSpPr>
      <p:grpSpPr>
        <a:xfrm>
          <a:off x="0" y="0"/>
          <a:ext cx="0" cy="0"/>
          <a:chOff x="0" y="0"/>
          <a:chExt cx="0" cy="0"/>
        </a:xfrm>
      </p:grpSpPr>
      <p:sp>
        <p:nvSpPr>
          <p:cNvPr id="2" name="Freeform 2"/>
          <p:cNvSpPr/>
          <p:nvPr/>
        </p:nvSpPr>
        <p:spPr>
          <a:xfrm rot="-10800000">
            <a:off x="-6720200" y="-5682294"/>
            <a:ext cx="13874077" cy="7063166"/>
          </a:xfrm>
          <a:custGeom>
            <a:avLst/>
            <a:gdLst/>
            <a:ahLst/>
            <a:cxnLst/>
            <a:rect l="l" t="t" r="r" b="b"/>
            <a:pathLst>
              <a:path w="13874077" h="7063166">
                <a:moveTo>
                  <a:pt x="0" y="0"/>
                </a:moveTo>
                <a:lnTo>
                  <a:pt x="13874076" y="0"/>
                </a:lnTo>
                <a:lnTo>
                  <a:pt x="13874076" y="7063166"/>
                </a:lnTo>
                <a:lnTo>
                  <a:pt x="0" y="7063166"/>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latin typeface="Jumble" panose="02000503000000020004" pitchFamily="2" charset="0"/>
            </a:endParaRPr>
          </a:p>
        </p:txBody>
      </p:sp>
      <p:sp>
        <p:nvSpPr>
          <p:cNvPr id="3" name="Freeform 3"/>
          <p:cNvSpPr/>
          <p:nvPr/>
        </p:nvSpPr>
        <p:spPr>
          <a:xfrm rot="-10800000" flipV="1">
            <a:off x="-4907746" y="1628783"/>
            <a:ext cx="13874077" cy="7063166"/>
          </a:xfrm>
          <a:custGeom>
            <a:avLst/>
            <a:gdLst/>
            <a:ahLst/>
            <a:cxnLst/>
            <a:rect l="l" t="t" r="r" b="b"/>
            <a:pathLst>
              <a:path w="13874077" h="7063166">
                <a:moveTo>
                  <a:pt x="0" y="7063166"/>
                </a:moveTo>
                <a:lnTo>
                  <a:pt x="13874077" y="7063166"/>
                </a:lnTo>
                <a:lnTo>
                  <a:pt x="13874077" y="0"/>
                </a:lnTo>
                <a:lnTo>
                  <a:pt x="0" y="0"/>
                </a:lnTo>
                <a:lnTo>
                  <a:pt x="0" y="7063166"/>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latin typeface="Jumble" panose="02000503000000020004" pitchFamily="2" charset="0"/>
            </a:endParaRPr>
          </a:p>
        </p:txBody>
      </p:sp>
      <p:sp>
        <p:nvSpPr>
          <p:cNvPr id="4" name="Freeform 4"/>
          <p:cNvSpPr/>
          <p:nvPr/>
        </p:nvSpPr>
        <p:spPr>
          <a:xfrm>
            <a:off x="1311815" y="5103647"/>
            <a:ext cx="6773952" cy="3903490"/>
          </a:xfrm>
          <a:custGeom>
            <a:avLst/>
            <a:gdLst/>
            <a:ahLst/>
            <a:cxnLst/>
            <a:rect l="l" t="t" r="r" b="b"/>
            <a:pathLst>
              <a:path w="6773952" h="3903490">
                <a:moveTo>
                  <a:pt x="0" y="0"/>
                </a:moveTo>
                <a:lnTo>
                  <a:pt x="6773952" y="0"/>
                </a:lnTo>
                <a:lnTo>
                  <a:pt x="6773952" y="3903490"/>
                </a:lnTo>
                <a:lnTo>
                  <a:pt x="0" y="3903490"/>
                </a:lnTo>
                <a:lnTo>
                  <a:pt x="0" y="0"/>
                </a:lnTo>
                <a:close/>
              </a:path>
            </a:pathLst>
          </a:custGeom>
          <a:blipFill>
            <a:blip r:embed="rId4"/>
            <a:stretch>
              <a:fillRect/>
            </a:stretch>
          </a:blipFill>
        </p:spPr>
        <p:txBody>
          <a:bodyPr/>
          <a:lstStyle/>
          <a:p>
            <a:endParaRPr lang="en-US">
              <a:latin typeface="Jumble" panose="02000503000000020004" pitchFamily="2" charset="0"/>
            </a:endParaRPr>
          </a:p>
        </p:txBody>
      </p:sp>
      <p:sp>
        <p:nvSpPr>
          <p:cNvPr id="5" name="AutoShape 5"/>
          <p:cNvSpPr/>
          <p:nvPr/>
        </p:nvSpPr>
        <p:spPr>
          <a:xfrm>
            <a:off x="10802711" y="5118231"/>
            <a:ext cx="6773952" cy="88050"/>
          </a:xfrm>
          <a:prstGeom prst="line">
            <a:avLst/>
          </a:prstGeom>
          <a:ln w="142875" cap="rnd">
            <a:solidFill>
              <a:srgbClr val="FFFFFF"/>
            </a:solidFill>
            <a:prstDash val="sysDash"/>
            <a:headEnd type="none" w="sm" len="sm"/>
            <a:tailEnd type="none" w="sm" len="sm"/>
          </a:ln>
        </p:spPr>
        <p:txBody>
          <a:bodyPr/>
          <a:lstStyle/>
          <a:p>
            <a:endParaRPr lang="en-US" dirty="0">
              <a:latin typeface="Jumble" panose="02000503000000020004" pitchFamily="2" charset="0"/>
            </a:endParaRPr>
          </a:p>
        </p:txBody>
      </p:sp>
      <p:grpSp>
        <p:nvGrpSpPr>
          <p:cNvPr id="6" name="Group 6"/>
          <p:cNvGrpSpPr/>
          <p:nvPr/>
        </p:nvGrpSpPr>
        <p:grpSpPr>
          <a:xfrm>
            <a:off x="9737856" y="882628"/>
            <a:ext cx="1506781" cy="150678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latin typeface="Jumble" panose="02000503000000020004" pitchFamily="2" charset="0"/>
              </a:endParaRPr>
            </a:p>
          </p:txBody>
        </p:sp>
        <p:sp>
          <p:nvSpPr>
            <p:cNvPr id="8" name="TextBox 8"/>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latin typeface="Jumble" panose="02000503000000020004" pitchFamily="2" charset="0"/>
              </a:endParaRPr>
            </a:p>
          </p:txBody>
        </p:sp>
      </p:grpSp>
      <p:grpSp>
        <p:nvGrpSpPr>
          <p:cNvPr id="9" name="Group 9"/>
          <p:cNvGrpSpPr/>
          <p:nvPr/>
        </p:nvGrpSpPr>
        <p:grpSpPr>
          <a:xfrm>
            <a:off x="9737856" y="5557838"/>
            <a:ext cx="1506781" cy="150678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latin typeface="Jumble" panose="02000503000000020004" pitchFamily="2" charset="0"/>
              </a:endParaRPr>
            </a:p>
          </p:txBody>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latin typeface="Jumble" panose="02000503000000020004" pitchFamily="2" charset="0"/>
              </a:endParaRPr>
            </a:p>
          </p:txBody>
        </p:sp>
      </p:grpSp>
      <p:grpSp>
        <p:nvGrpSpPr>
          <p:cNvPr id="12" name="Group 12"/>
          <p:cNvGrpSpPr/>
          <p:nvPr/>
        </p:nvGrpSpPr>
        <p:grpSpPr>
          <a:xfrm>
            <a:off x="9737856" y="3222382"/>
            <a:ext cx="1506781" cy="150678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latin typeface="Jumble" panose="02000503000000020004" pitchFamily="2" charset="0"/>
              </a:endParaRPr>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latin typeface="Jumble" panose="02000503000000020004" pitchFamily="2" charset="0"/>
              </a:endParaRPr>
            </a:p>
          </p:txBody>
        </p:sp>
      </p:grpSp>
      <p:grpSp>
        <p:nvGrpSpPr>
          <p:cNvPr id="15" name="Group 15"/>
          <p:cNvGrpSpPr/>
          <p:nvPr/>
        </p:nvGrpSpPr>
        <p:grpSpPr>
          <a:xfrm>
            <a:off x="9737856" y="7897591"/>
            <a:ext cx="1506781" cy="150678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latin typeface="Jumble" panose="02000503000000020004" pitchFamily="2" charset="0"/>
              </a:endParaRPr>
            </a:p>
          </p:txBody>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latin typeface="Jumble" panose="02000503000000020004" pitchFamily="2" charset="0"/>
              </a:endParaRPr>
            </a:p>
          </p:txBody>
        </p:sp>
      </p:grpSp>
      <p:sp>
        <p:nvSpPr>
          <p:cNvPr id="18" name="Freeform 18"/>
          <p:cNvSpPr/>
          <p:nvPr/>
        </p:nvSpPr>
        <p:spPr>
          <a:xfrm>
            <a:off x="10060481" y="1137378"/>
            <a:ext cx="718655" cy="878356"/>
          </a:xfrm>
          <a:custGeom>
            <a:avLst/>
            <a:gdLst/>
            <a:ahLst/>
            <a:cxnLst/>
            <a:rect l="l" t="t" r="r" b="b"/>
            <a:pathLst>
              <a:path w="718655" h="878356">
                <a:moveTo>
                  <a:pt x="0" y="0"/>
                </a:moveTo>
                <a:lnTo>
                  <a:pt x="718655" y="0"/>
                </a:lnTo>
                <a:lnTo>
                  <a:pt x="718655" y="878356"/>
                </a:lnTo>
                <a:lnTo>
                  <a:pt x="0" y="8783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Jumble" panose="02000503000000020004" pitchFamily="2" charset="0"/>
            </a:endParaRPr>
          </a:p>
        </p:txBody>
      </p:sp>
      <p:sp>
        <p:nvSpPr>
          <p:cNvPr id="19" name="Freeform 19"/>
          <p:cNvSpPr/>
          <p:nvPr/>
        </p:nvSpPr>
        <p:spPr>
          <a:xfrm>
            <a:off x="9966068" y="3586185"/>
            <a:ext cx="1050356" cy="779173"/>
          </a:xfrm>
          <a:custGeom>
            <a:avLst/>
            <a:gdLst/>
            <a:ahLst/>
            <a:cxnLst/>
            <a:rect l="l" t="t" r="r" b="b"/>
            <a:pathLst>
              <a:path w="1050356" h="779173">
                <a:moveTo>
                  <a:pt x="0" y="0"/>
                </a:moveTo>
                <a:lnTo>
                  <a:pt x="1050356" y="0"/>
                </a:lnTo>
                <a:lnTo>
                  <a:pt x="1050356" y="779174"/>
                </a:lnTo>
                <a:lnTo>
                  <a:pt x="0" y="7791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Jumble" panose="02000503000000020004" pitchFamily="2" charset="0"/>
            </a:endParaRPr>
          </a:p>
        </p:txBody>
      </p:sp>
      <p:sp>
        <p:nvSpPr>
          <p:cNvPr id="20" name="Freeform 20"/>
          <p:cNvSpPr/>
          <p:nvPr/>
        </p:nvSpPr>
        <p:spPr>
          <a:xfrm>
            <a:off x="10002221" y="5862269"/>
            <a:ext cx="978050" cy="828675"/>
          </a:xfrm>
          <a:custGeom>
            <a:avLst/>
            <a:gdLst/>
            <a:ahLst/>
            <a:cxnLst/>
            <a:rect l="l" t="t" r="r" b="b"/>
            <a:pathLst>
              <a:path w="978050" h="828675">
                <a:moveTo>
                  <a:pt x="0" y="0"/>
                </a:moveTo>
                <a:lnTo>
                  <a:pt x="978050" y="0"/>
                </a:lnTo>
                <a:lnTo>
                  <a:pt x="978050" y="828675"/>
                </a:lnTo>
                <a:lnTo>
                  <a:pt x="0" y="82867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Jumble" panose="02000503000000020004" pitchFamily="2" charset="0"/>
            </a:endParaRPr>
          </a:p>
        </p:txBody>
      </p:sp>
      <p:sp>
        <p:nvSpPr>
          <p:cNvPr id="21" name="Freeform 21"/>
          <p:cNvSpPr/>
          <p:nvPr/>
        </p:nvSpPr>
        <p:spPr>
          <a:xfrm>
            <a:off x="10037840" y="8168634"/>
            <a:ext cx="906813" cy="964694"/>
          </a:xfrm>
          <a:custGeom>
            <a:avLst/>
            <a:gdLst/>
            <a:ahLst/>
            <a:cxnLst/>
            <a:rect l="l" t="t" r="r" b="b"/>
            <a:pathLst>
              <a:path w="906813" h="964694">
                <a:moveTo>
                  <a:pt x="0" y="0"/>
                </a:moveTo>
                <a:lnTo>
                  <a:pt x="906813" y="0"/>
                </a:lnTo>
                <a:lnTo>
                  <a:pt x="906813" y="964695"/>
                </a:lnTo>
                <a:lnTo>
                  <a:pt x="0" y="96469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latin typeface="Jumble" panose="02000503000000020004" pitchFamily="2" charset="0"/>
            </a:endParaRPr>
          </a:p>
        </p:txBody>
      </p:sp>
      <p:sp>
        <p:nvSpPr>
          <p:cNvPr id="22" name="TextBox 22"/>
          <p:cNvSpPr txBox="1"/>
          <p:nvPr/>
        </p:nvSpPr>
        <p:spPr>
          <a:xfrm>
            <a:off x="1503636" y="1436822"/>
            <a:ext cx="7068395" cy="2180084"/>
          </a:xfrm>
          <a:prstGeom prst="rect">
            <a:avLst/>
          </a:prstGeom>
        </p:spPr>
        <p:txBody>
          <a:bodyPr lIns="0" tIns="0" rIns="0" bIns="0" rtlCol="0" anchor="t">
            <a:spAutoFit/>
          </a:bodyPr>
          <a:lstStyle/>
          <a:p>
            <a:pPr>
              <a:lnSpc>
                <a:spcPts val="8486"/>
              </a:lnSpc>
            </a:pPr>
            <a:r>
              <a:rPr lang="en-US" sz="7071">
                <a:solidFill>
                  <a:srgbClr val="664C25"/>
                </a:solidFill>
                <a:latin typeface="Jumble" panose="02000503000000020004" pitchFamily="2" charset="0"/>
              </a:rPr>
              <a:t>What is your favorite food?</a:t>
            </a:r>
          </a:p>
        </p:txBody>
      </p:sp>
      <p:sp>
        <p:nvSpPr>
          <p:cNvPr id="23" name="TextBox 23"/>
          <p:cNvSpPr txBox="1"/>
          <p:nvPr/>
        </p:nvSpPr>
        <p:spPr>
          <a:xfrm>
            <a:off x="11787520" y="1748052"/>
            <a:ext cx="5694725" cy="458770"/>
          </a:xfrm>
          <a:prstGeom prst="rect">
            <a:avLst/>
          </a:prstGeom>
        </p:spPr>
        <p:txBody>
          <a:bodyPr lIns="0" tIns="0" rIns="0" bIns="0" rtlCol="0" anchor="t">
            <a:spAutoFit/>
          </a:bodyPr>
          <a:lstStyle/>
          <a:p>
            <a:pPr>
              <a:lnSpc>
                <a:spcPts val="3608"/>
              </a:lnSpc>
              <a:spcBef>
                <a:spcPct val="0"/>
              </a:spcBef>
            </a:pPr>
            <a:r>
              <a:rPr lang="en-US" sz="2577">
                <a:solidFill>
                  <a:srgbClr val="664C25"/>
                </a:solidFill>
                <a:latin typeface="Jumble" panose="02000503000000020004" pitchFamily="2" charset="0"/>
              </a:rPr>
              <a:t>Why is that your favorite food?</a:t>
            </a:r>
          </a:p>
        </p:txBody>
      </p:sp>
      <p:sp>
        <p:nvSpPr>
          <p:cNvPr id="24" name="TextBox 24"/>
          <p:cNvSpPr txBox="1"/>
          <p:nvPr/>
        </p:nvSpPr>
        <p:spPr>
          <a:xfrm>
            <a:off x="11787520" y="6423261"/>
            <a:ext cx="5159219" cy="458770"/>
          </a:xfrm>
          <a:prstGeom prst="rect">
            <a:avLst/>
          </a:prstGeom>
        </p:spPr>
        <p:txBody>
          <a:bodyPr lIns="0" tIns="0" rIns="0" bIns="0" rtlCol="0" anchor="t">
            <a:spAutoFit/>
          </a:bodyPr>
          <a:lstStyle/>
          <a:p>
            <a:pPr>
              <a:lnSpc>
                <a:spcPts val="3608"/>
              </a:lnSpc>
              <a:spcBef>
                <a:spcPct val="0"/>
              </a:spcBef>
            </a:pPr>
            <a:r>
              <a:rPr lang="en-US" sz="2577">
                <a:solidFill>
                  <a:srgbClr val="664C25"/>
                </a:solidFill>
                <a:latin typeface="Jumble" panose="02000503000000020004" pitchFamily="2" charset="0"/>
              </a:rPr>
              <a:t>How is that food made?</a:t>
            </a:r>
          </a:p>
        </p:txBody>
      </p:sp>
      <p:sp>
        <p:nvSpPr>
          <p:cNvPr id="25" name="TextBox 25"/>
          <p:cNvSpPr txBox="1"/>
          <p:nvPr/>
        </p:nvSpPr>
        <p:spPr>
          <a:xfrm>
            <a:off x="11787520" y="4087805"/>
            <a:ext cx="5159219" cy="923330"/>
          </a:xfrm>
          <a:prstGeom prst="rect">
            <a:avLst/>
          </a:prstGeom>
        </p:spPr>
        <p:txBody>
          <a:bodyPr lIns="0" tIns="0" rIns="0" bIns="0" rtlCol="0" anchor="t">
            <a:spAutoFit/>
          </a:bodyPr>
          <a:lstStyle/>
          <a:p>
            <a:pPr>
              <a:lnSpc>
                <a:spcPts val="3608"/>
              </a:lnSpc>
              <a:spcBef>
                <a:spcPct val="0"/>
              </a:spcBef>
            </a:pPr>
            <a:r>
              <a:rPr lang="en-US" sz="2577">
                <a:solidFill>
                  <a:srgbClr val="664C25"/>
                </a:solidFill>
                <a:latin typeface="Jumble" panose="02000503000000020004" pitchFamily="2" charset="0"/>
              </a:rPr>
              <a:t>Where does that food come from?</a:t>
            </a:r>
          </a:p>
        </p:txBody>
      </p:sp>
      <p:sp>
        <p:nvSpPr>
          <p:cNvPr id="26" name="TextBox 26"/>
          <p:cNvSpPr txBox="1"/>
          <p:nvPr/>
        </p:nvSpPr>
        <p:spPr>
          <a:xfrm>
            <a:off x="11787520" y="8756284"/>
            <a:ext cx="5934682" cy="923330"/>
          </a:xfrm>
          <a:prstGeom prst="rect">
            <a:avLst/>
          </a:prstGeom>
        </p:spPr>
        <p:txBody>
          <a:bodyPr lIns="0" tIns="0" rIns="0" bIns="0" rtlCol="0" anchor="t">
            <a:spAutoFit/>
          </a:bodyPr>
          <a:lstStyle/>
          <a:p>
            <a:pPr>
              <a:lnSpc>
                <a:spcPts val="3608"/>
              </a:lnSpc>
              <a:spcBef>
                <a:spcPct val="0"/>
              </a:spcBef>
            </a:pPr>
            <a:r>
              <a:rPr lang="en-US" sz="2577">
                <a:solidFill>
                  <a:srgbClr val="664C25"/>
                </a:solidFill>
                <a:latin typeface="Jumble" panose="02000503000000020004" pitchFamily="2" charset="0"/>
              </a:rPr>
              <a:t>What does it “cost” to make that food?</a:t>
            </a:r>
          </a:p>
        </p:txBody>
      </p:sp>
      <p:sp>
        <p:nvSpPr>
          <p:cNvPr id="27" name="TextBox 27"/>
          <p:cNvSpPr txBox="1"/>
          <p:nvPr/>
        </p:nvSpPr>
        <p:spPr>
          <a:xfrm>
            <a:off x="11787520" y="979095"/>
            <a:ext cx="1567652" cy="743793"/>
          </a:xfrm>
          <a:prstGeom prst="rect">
            <a:avLst/>
          </a:prstGeom>
        </p:spPr>
        <p:txBody>
          <a:bodyPr lIns="0" tIns="0" rIns="0" bIns="0" rtlCol="0" anchor="t">
            <a:spAutoFit/>
          </a:bodyPr>
          <a:lstStyle/>
          <a:p>
            <a:pPr>
              <a:lnSpc>
                <a:spcPts val="5787"/>
              </a:lnSpc>
              <a:spcBef>
                <a:spcPct val="0"/>
              </a:spcBef>
            </a:pPr>
            <a:r>
              <a:rPr lang="en-US" sz="4133">
                <a:solidFill>
                  <a:srgbClr val="664C25"/>
                </a:solidFill>
                <a:latin typeface="Jumble" panose="02000503000000020004" pitchFamily="2" charset="0"/>
              </a:rPr>
              <a:t>Why?</a:t>
            </a:r>
          </a:p>
        </p:txBody>
      </p:sp>
      <p:sp>
        <p:nvSpPr>
          <p:cNvPr id="28" name="TextBox 28"/>
          <p:cNvSpPr txBox="1"/>
          <p:nvPr/>
        </p:nvSpPr>
        <p:spPr>
          <a:xfrm>
            <a:off x="11787520" y="5654304"/>
            <a:ext cx="1567652" cy="743793"/>
          </a:xfrm>
          <a:prstGeom prst="rect">
            <a:avLst/>
          </a:prstGeom>
        </p:spPr>
        <p:txBody>
          <a:bodyPr lIns="0" tIns="0" rIns="0" bIns="0" rtlCol="0" anchor="t">
            <a:spAutoFit/>
          </a:bodyPr>
          <a:lstStyle/>
          <a:p>
            <a:pPr>
              <a:lnSpc>
                <a:spcPts val="5787"/>
              </a:lnSpc>
              <a:spcBef>
                <a:spcPct val="0"/>
              </a:spcBef>
            </a:pPr>
            <a:r>
              <a:rPr lang="en-US" sz="4133">
                <a:solidFill>
                  <a:srgbClr val="664C25"/>
                </a:solidFill>
                <a:latin typeface="Jumble" panose="02000503000000020004" pitchFamily="2" charset="0"/>
              </a:rPr>
              <a:t>How?</a:t>
            </a:r>
          </a:p>
        </p:txBody>
      </p:sp>
      <p:sp>
        <p:nvSpPr>
          <p:cNvPr id="29" name="TextBox 29"/>
          <p:cNvSpPr txBox="1"/>
          <p:nvPr/>
        </p:nvSpPr>
        <p:spPr>
          <a:xfrm>
            <a:off x="11787520" y="3318848"/>
            <a:ext cx="2385685" cy="743793"/>
          </a:xfrm>
          <a:prstGeom prst="rect">
            <a:avLst/>
          </a:prstGeom>
        </p:spPr>
        <p:txBody>
          <a:bodyPr lIns="0" tIns="0" rIns="0" bIns="0" rtlCol="0" anchor="t">
            <a:spAutoFit/>
          </a:bodyPr>
          <a:lstStyle/>
          <a:p>
            <a:pPr>
              <a:lnSpc>
                <a:spcPts val="5787"/>
              </a:lnSpc>
              <a:spcBef>
                <a:spcPct val="0"/>
              </a:spcBef>
            </a:pPr>
            <a:r>
              <a:rPr lang="en-US" sz="4133">
                <a:solidFill>
                  <a:srgbClr val="664C25"/>
                </a:solidFill>
                <a:latin typeface="Jumble" panose="02000503000000020004" pitchFamily="2" charset="0"/>
              </a:rPr>
              <a:t>Where?</a:t>
            </a:r>
          </a:p>
        </p:txBody>
      </p:sp>
      <p:sp>
        <p:nvSpPr>
          <p:cNvPr id="30" name="TextBox 30"/>
          <p:cNvSpPr txBox="1"/>
          <p:nvPr/>
        </p:nvSpPr>
        <p:spPr>
          <a:xfrm>
            <a:off x="11787520" y="7987327"/>
            <a:ext cx="2111712" cy="743793"/>
          </a:xfrm>
          <a:prstGeom prst="rect">
            <a:avLst/>
          </a:prstGeom>
        </p:spPr>
        <p:txBody>
          <a:bodyPr lIns="0" tIns="0" rIns="0" bIns="0" rtlCol="0" anchor="t">
            <a:spAutoFit/>
          </a:bodyPr>
          <a:lstStyle/>
          <a:p>
            <a:pPr>
              <a:lnSpc>
                <a:spcPts val="5787"/>
              </a:lnSpc>
              <a:spcBef>
                <a:spcPct val="0"/>
              </a:spcBef>
            </a:pPr>
            <a:r>
              <a:rPr lang="en-US" sz="4133">
                <a:solidFill>
                  <a:srgbClr val="664C25"/>
                </a:solidFill>
                <a:latin typeface="Jumble" panose="02000503000000020004" pitchFamily="2" charset="0"/>
              </a:rPr>
              <a:t>What?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06F3F"/>
        </a:solidFill>
        <a:effectLst/>
      </p:bgPr>
    </p:bg>
    <p:spTree>
      <p:nvGrpSpPr>
        <p:cNvPr id="1" name=""/>
        <p:cNvGrpSpPr/>
        <p:nvPr/>
      </p:nvGrpSpPr>
      <p:grpSpPr>
        <a:xfrm>
          <a:off x="0" y="0"/>
          <a:ext cx="0" cy="0"/>
          <a:chOff x="0" y="0"/>
          <a:chExt cx="0" cy="0"/>
        </a:xfrm>
      </p:grpSpPr>
      <p:grpSp>
        <p:nvGrpSpPr>
          <p:cNvPr id="2" name="Group 2"/>
          <p:cNvGrpSpPr/>
          <p:nvPr/>
        </p:nvGrpSpPr>
        <p:grpSpPr>
          <a:xfrm>
            <a:off x="-1875773" y="-2105948"/>
            <a:ext cx="10226866" cy="1022686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64C25"/>
            </a:solidFill>
          </p:spPr>
          <p:txBody>
            <a:bodyPr/>
            <a:lstStyle/>
            <a:p>
              <a:endParaRPr lang="en-US">
                <a:latin typeface="Jumble" panose="02000503000000020004" pitchFamily="2" charset="0"/>
              </a:endParaRPr>
            </a:p>
          </p:txBody>
        </p:sp>
        <p:sp>
          <p:nvSpPr>
            <p:cNvPr id="4" name="TextBox 4"/>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latin typeface="Jumble" panose="02000503000000020004" pitchFamily="2" charset="0"/>
              </a:endParaRPr>
            </a:p>
          </p:txBody>
        </p:sp>
      </p:grpSp>
      <p:sp>
        <p:nvSpPr>
          <p:cNvPr id="5" name="Freeform 5"/>
          <p:cNvSpPr/>
          <p:nvPr/>
        </p:nvSpPr>
        <p:spPr>
          <a:xfrm flipH="1">
            <a:off x="1860304" y="816342"/>
            <a:ext cx="5803846" cy="8441958"/>
          </a:xfrm>
          <a:custGeom>
            <a:avLst/>
            <a:gdLst/>
            <a:ahLst/>
            <a:cxnLst/>
            <a:rect l="l" t="t" r="r" b="b"/>
            <a:pathLst>
              <a:path w="5803846" h="8441958">
                <a:moveTo>
                  <a:pt x="5803846" y="0"/>
                </a:moveTo>
                <a:lnTo>
                  <a:pt x="0" y="0"/>
                </a:lnTo>
                <a:lnTo>
                  <a:pt x="0" y="8441958"/>
                </a:lnTo>
                <a:lnTo>
                  <a:pt x="5803846" y="8441958"/>
                </a:lnTo>
                <a:lnTo>
                  <a:pt x="5803846" y="0"/>
                </a:lnTo>
                <a:close/>
              </a:path>
            </a:pathLst>
          </a:custGeom>
          <a:blipFill>
            <a:blip r:embed="rId2"/>
            <a:stretch>
              <a:fillRect/>
            </a:stretch>
          </a:blipFill>
        </p:spPr>
        <p:txBody>
          <a:bodyPr/>
          <a:lstStyle/>
          <a:p>
            <a:endParaRPr lang="en-US">
              <a:latin typeface="Jumble" panose="02000503000000020004" pitchFamily="2" charset="0"/>
            </a:endParaRPr>
          </a:p>
        </p:txBody>
      </p:sp>
      <p:sp>
        <p:nvSpPr>
          <p:cNvPr id="6" name="Freeform 6"/>
          <p:cNvSpPr/>
          <p:nvPr/>
        </p:nvSpPr>
        <p:spPr>
          <a:xfrm rot="1735901">
            <a:off x="16011952" y="6424643"/>
            <a:ext cx="2949107" cy="5173872"/>
          </a:xfrm>
          <a:custGeom>
            <a:avLst/>
            <a:gdLst/>
            <a:ahLst/>
            <a:cxnLst/>
            <a:rect l="l" t="t" r="r" b="b"/>
            <a:pathLst>
              <a:path w="2949107" h="5173872">
                <a:moveTo>
                  <a:pt x="0" y="0"/>
                </a:moveTo>
                <a:lnTo>
                  <a:pt x="2949107" y="0"/>
                </a:lnTo>
                <a:lnTo>
                  <a:pt x="2949107" y="5173872"/>
                </a:lnTo>
                <a:lnTo>
                  <a:pt x="0" y="5173872"/>
                </a:lnTo>
                <a:lnTo>
                  <a:pt x="0" y="0"/>
                </a:lnTo>
                <a:close/>
              </a:path>
            </a:pathLst>
          </a:custGeom>
          <a:blipFill>
            <a:blip r:embed="rId3"/>
            <a:stretch>
              <a:fillRect/>
            </a:stretch>
          </a:blipFill>
        </p:spPr>
        <p:txBody>
          <a:bodyPr/>
          <a:lstStyle/>
          <a:p>
            <a:endParaRPr lang="en-US">
              <a:latin typeface="Jumble" panose="02000503000000020004" pitchFamily="2" charset="0"/>
            </a:endParaRPr>
          </a:p>
        </p:txBody>
      </p:sp>
      <p:sp>
        <p:nvSpPr>
          <p:cNvPr id="7" name="Freeform 7"/>
          <p:cNvSpPr/>
          <p:nvPr/>
        </p:nvSpPr>
        <p:spPr>
          <a:xfrm rot="-2323475">
            <a:off x="12205034" y="-2671955"/>
            <a:ext cx="2871504" cy="4222801"/>
          </a:xfrm>
          <a:custGeom>
            <a:avLst/>
            <a:gdLst/>
            <a:ahLst/>
            <a:cxnLst/>
            <a:rect l="l" t="t" r="r" b="b"/>
            <a:pathLst>
              <a:path w="2871504" h="4222801">
                <a:moveTo>
                  <a:pt x="0" y="0"/>
                </a:moveTo>
                <a:lnTo>
                  <a:pt x="2871504" y="0"/>
                </a:lnTo>
                <a:lnTo>
                  <a:pt x="2871504" y="4222801"/>
                </a:lnTo>
                <a:lnTo>
                  <a:pt x="0" y="4222801"/>
                </a:lnTo>
                <a:lnTo>
                  <a:pt x="0" y="0"/>
                </a:lnTo>
                <a:close/>
              </a:path>
            </a:pathLst>
          </a:custGeom>
          <a:blipFill>
            <a:blip r:embed="rId4"/>
            <a:stretch>
              <a:fillRect/>
            </a:stretch>
          </a:blipFill>
        </p:spPr>
        <p:txBody>
          <a:bodyPr/>
          <a:lstStyle/>
          <a:p>
            <a:endParaRPr lang="en-US">
              <a:latin typeface="Jumble" panose="02000503000000020004" pitchFamily="2" charset="0"/>
            </a:endParaRPr>
          </a:p>
        </p:txBody>
      </p:sp>
      <p:sp>
        <p:nvSpPr>
          <p:cNvPr id="8" name="TextBox 8"/>
          <p:cNvSpPr txBox="1"/>
          <p:nvPr/>
        </p:nvSpPr>
        <p:spPr>
          <a:xfrm>
            <a:off x="9795066" y="1984854"/>
            <a:ext cx="7691440" cy="2744341"/>
          </a:xfrm>
          <a:prstGeom prst="rect">
            <a:avLst/>
          </a:prstGeom>
        </p:spPr>
        <p:txBody>
          <a:bodyPr lIns="0" tIns="0" rIns="0" bIns="0" rtlCol="0" anchor="t">
            <a:spAutoFit/>
          </a:bodyPr>
          <a:lstStyle/>
          <a:p>
            <a:pPr>
              <a:lnSpc>
                <a:spcPts val="10672"/>
              </a:lnSpc>
            </a:pPr>
            <a:r>
              <a:rPr lang="en-US" sz="8893">
                <a:solidFill>
                  <a:srgbClr val="FFFFFF"/>
                </a:solidFill>
                <a:latin typeface="Jumble" panose="02000503000000020004" pitchFamily="2" charset="0"/>
              </a:rPr>
              <a:t>Food Footprint</a:t>
            </a:r>
          </a:p>
        </p:txBody>
      </p:sp>
      <p:sp>
        <p:nvSpPr>
          <p:cNvPr id="9" name="TextBox 9"/>
          <p:cNvSpPr txBox="1"/>
          <p:nvPr/>
        </p:nvSpPr>
        <p:spPr>
          <a:xfrm>
            <a:off x="9795066" y="5159086"/>
            <a:ext cx="6286684" cy="4308872"/>
          </a:xfrm>
          <a:prstGeom prst="rect">
            <a:avLst/>
          </a:prstGeom>
        </p:spPr>
        <p:txBody>
          <a:bodyPr lIns="0" tIns="0" rIns="0" bIns="0" rtlCol="0" anchor="t">
            <a:spAutoFit/>
          </a:bodyPr>
          <a:lstStyle/>
          <a:p>
            <a:pPr>
              <a:lnSpc>
                <a:spcPts val="4200"/>
              </a:lnSpc>
              <a:spcBef>
                <a:spcPct val="0"/>
              </a:spcBef>
            </a:pPr>
            <a:r>
              <a:rPr lang="en-US" sz="3000">
                <a:solidFill>
                  <a:srgbClr val="FFFFFF"/>
                </a:solidFill>
                <a:latin typeface="Jumble" panose="02000503000000020004" pitchFamily="2" charset="0"/>
              </a:rPr>
              <a:t>Think of a dish--any dish! Have you ever wondered how much goes into making it? In this activity, we will be exploring how much goes into producing the different foods we eat every day, and the hidden price we are paying.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06F3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6649678"/>
            <a:chOff x="0" y="0"/>
            <a:chExt cx="4816593" cy="1751355"/>
          </a:xfrm>
        </p:grpSpPr>
        <p:sp>
          <p:nvSpPr>
            <p:cNvPr id="3" name="Freeform 3"/>
            <p:cNvSpPr/>
            <p:nvPr/>
          </p:nvSpPr>
          <p:spPr>
            <a:xfrm>
              <a:off x="0" y="0"/>
              <a:ext cx="4816592" cy="1751356"/>
            </a:xfrm>
            <a:custGeom>
              <a:avLst/>
              <a:gdLst/>
              <a:ahLst/>
              <a:cxnLst/>
              <a:rect l="l" t="t" r="r" b="b"/>
              <a:pathLst>
                <a:path w="4816592" h="1751356">
                  <a:moveTo>
                    <a:pt x="0" y="0"/>
                  </a:moveTo>
                  <a:lnTo>
                    <a:pt x="4816592" y="0"/>
                  </a:lnTo>
                  <a:lnTo>
                    <a:pt x="4816592" y="1751356"/>
                  </a:lnTo>
                  <a:lnTo>
                    <a:pt x="0" y="1751356"/>
                  </a:lnTo>
                  <a:close/>
                </a:path>
              </a:pathLst>
            </a:custGeom>
            <a:solidFill>
              <a:srgbClr val="EFE5D8"/>
            </a:solidFill>
          </p:spPr>
          <p:txBody>
            <a:bodyPr/>
            <a:lstStyle/>
            <a:p>
              <a:endParaRPr lang="en-US">
                <a:latin typeface="Jumble" panose="02000503000000020004" pitchFamily="2" charset="0"/>
              </a:endParaRPr>
            </a:p>
          </p:txBody>
        </p:sp>
        <p:sp>
          <p:nvSpPr>
            <p:cNvPr id="4" name="TextBox 4"/>
            <p:cNvSpPr txBox="1"/>
            <p:nvPr/>
          </p:nvSpPr>
          <p:spPr>
            <a:xfrm>
              <a:off x="0" y="-28575"/>
              <a:ext cx="4816593" cy="1779930"/>
            </a:xfrm>
            <a:prstGeom prst="rect">
              <a:avLst/>
            </a:prstGeom>
          </p:spPr>
          <p:txBody>
            <a:bodyPr lIns="50800" tIns="50800" rIns="50800" bIns="50800" rtlCol="0" anchor="ctr"/>
            <a:lstStyle/>
            <a:p>
              <a:pPr algn="ctr">
                <a:lnSpc>
                  <a:spcPts val="1960"/>
                </a:lnSpc>
              </a:pPr>
              <a:endParaRPr>
                <a:latin typeface="Jumble" panose="02000503000000020004" pitchFamily="2" charset="0"/>
              </a:endParaRPr>
            </a:p>
          </p:txBody>
        </p:sp>
      </p:grpSp>
      <p:grpSp>
        <p:nvGrpSpPr>
          <p:cNvPr id="5" name="Group 5"/>
          <p:cNvGrpSpPr/>
          <p:nvPr/>
        </p:nvGrpSpPr>
        <p:grpSpPr>
          <a:xfrm>
            <a:off x="8170060" y="1879077"/>
            <a:ext cx="9576847" cy="957684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06F3F"/>
            </a:solidFill>
          </p:spPr>
          <p:txBody>
            <a:bodyPr/>
            <a:lstStyle/>
            <a:p>
              <a:endParaRPr lang="en-US">
                <a:latin typeface="Jumble" panose="02000503000000020004" pitchFamily="2" charset="0"/>
              </a:endParaRPr>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latin typeface="Jumble" panose="02000503000000020004" pitchFamily="2" charset="0"/>
              </a:endParaRPr>
            </a:p>
          </p:txBody>
        </p:sp>
      </p:grpSp>
      <p:sp>
        <p:nvSpPr>
          <p:cNvPr id="8" name="Freeform 8"/>
          <p:cNvSpPr/>
          <p:nvPr/>
        </p:nvSpPr>
        <p:spPr>
          <a:xfrm>
            <a:off x="8179585" y="620990"/>
            <a:ext cx="10385625" cy="11137399"/>
          </a:xfrm>
          <a:custGeom>
            <a:avLst/>
            <a:gdLst/>
            <a:ahLst/>
            <a:cxnLst/>
            <a:rect l="l" t="t" r="r" b="b"/>
            <a:pathLst>
              <a:path w="10385625" h="11137399">
                <a:moveTo>
                  <a:pt x="0" y="0"/>
                </a:moveTo>
                <a:lnTo>
                  <a:pt x="10385625" y="0"/>
                </a:lnTo>
                <a:lnTo>
                  <a:pt x="10385625" y="11137400"/>
                </a:lnTo>
                <a:lnTo>
                  <a:pt x="0" y="11137400"/>
                </a:lnTo>
                <a:lnTo>
                  <a:pt x="0" y="0"/>
                </a:lnTo>
                <a:close/>
              </a:path>
            </a:pathLst>
          </a:custGeom>
          <a:blipFill>
            <a:blip r:embed="rId2"/>
            <a:stretch>
              <a:fillRect/>
            </a:stretch>
          </a:blipFill>
        </p:spPr>
        <p:txBody>
          <a:bodyPr/>
          <a:lstStyle/>
          <a:p>
            <a:endParaRPr lang="en-US">
              <a:latin typeface="Jumble" panose="02000503000000020004" pitchFamily="2" charset="0"/>
            </a:endParaRPr>
          </a:p>
        </p:txBody>
      </p:sp>
      <p:sp>
        <p:nvSpPr>
          <p:cNvPr id="9" name="TextBox 9"/>
          <p:cNvSpPr txBox="1"/>
          <p:nvPr/>
        </p:nvSpPr>
        <p:spPr>
          <a:xfrm>
            <a:off x="1533870" y="1324739"/>
            <a:ext cx="7610130" cy="1168077"/>
          </a:xfrm>
          <a:prstGeom prst="rect">
            <a:avLst/>
          </a:prstGeom>
        </p:spPr>
        <p:txBody>
          <a:bodyPr lIns="0" tIns="0" rIns="0" bIns="0" rtlCol="0" anchor="t">
            <a:spAutoFit/>
          </a:bodyPr>
          <a:lstStyle/>
          <a:p>
            <a:pPr>
              <a:lnSpc>
                <a:spcPts val="9136"/>
              </a:lnSpc>
            </a:pPr>
            <a:r>
              <a:rPr lang="en-US" sz="7613">
                <a:solidFill>
                  <a:srgbClr val="664C25"/>
                </a:solidFill>
                <a:latin typeface="Jumble" panose="02000503000000020004" pitchFamily="2" charset="0"/>
              </a:rPr>
              <a:t>Jigsaw!</a:t>
            </a:r>
          </a:p>
        </p:txBody>
      </p:sp>
      <p:sp>
        <p:nvSpPr>
          <p:cNvPr id="10" name="TextBox 10"/>
          <p:cNvSpPr txBox="1"/>
          <p:nvPr/>
        </p:nvSpPr>
        <p:spPr>
          <a:xfrm>
            <a:off x="1533870" y="2663187"/>
            <a:ext cx="6843974" cy="6980549"/>
          </a:xfrm>
          <a:prstGeom prst="rect">
            <a:avLst/>
          </a:prstGeom>
        </p:spPr>
        <p:txBody>
          <a:bodyPr lIns="0" tIns="0" rIns="0" bIns="0" rtlCol="0" anchor="t">
            <a:spAutoFit/>
          </a:bodyPr>
          <a:lstStyle/>
          <a:p>
            <a:pPr>
              <a:lnSpc>
                <a:spcPts val="4480"/>
              </a:lnSpc>
            </a:pPr>
            <a:r>
              <a:rPr lang="en-US" sz="3200">
                <a:solidFill>
                  <a:srgbClr val="664C25"/>
                </a:solidFill>
                <a:latin typeface="Jumble" panose="02000503000000020004" pitchFamily="2" charset="0"/>
              </a:rPr>
              <a:t>In your jigsaw groups, discuss your findings, and answer some of the following questions:</a:t>
            </a:r>
          </a:p>
          <a:p>
            <a:pPr marL="690937" lvl="1" indent="-345469">
              <a:lnSpc>
                <a:spcPts val="4480"/>
              </a:lnSpc>
              <a:buFont typeface="Arial"/>
              <a:buChar char="•"/>
            </a:pPr>
            <a:r>
              <a:rPr lang="en-US" sz="3200">
                <a:solidFill>
                  <a:srgbClr val="664C25"/>
                </a:solidFill>
                <a:latin typeface="Jumble" panose="02000503000000020004" pitchFamily="2" charset="0"/>
              </a:rPr>
              <a:t>What was your food item? What were its contributors? Were you surprised?</a:t>
            </a:r>
          </a:p>
          <a:p>
            <a:pPr marL="690937" lvl="1" indent="-345469">
              <a:lnSpc>
                <a:spcPts val="4480"/>
              </a:lnSpc>
              <a:buFont typeface="Arial"/>
              <a:buChar char="•"/>
            </a:pPr>
            <a:r>
              <a:rPr lang="en-US" sz="3200">
                <a:solidFill>
                  <a:srgbClr val="664C25"/>
                </a:solidFill>
                <a:latin typeface="Jumble" panose="02000503000000020004" pitchFamily="2" charset="0"/>
              </a:rPr>
              <a:t>How do your foods compare to </a:t>
            </a:r>
            <a:r>
              <a:rPr lang="en-US" sz="3200">
                <a:solidFill>
                  <a:srgbClr val="EFE5D8"/>
                </a:solidFill>
                <a:latin typeface="Jumble" panose="02000503000000020004" pitchFamily="2" charset="0"/>
              </a:rPr>
              <a:t>the group? Why do you think that is?</a:t>
            </a:r>
          </a:p>
          <a:p>
            <a:pPr marL="690937" lvl="1" indent="-345469">
              <a:lnSpc>
                <a:spcPts val="4480"/>
              </a:lnSpc>
              <a:spcBef>
                <a:spcPct val="0"/>
              </a:spcBef>
              <a:buFont typeface="Arial"/>
              <a:buChar char="•"/>
            </a:pPr>
            <a:r>
              <a:rPr lang="en-US" sz="3200">
                <a:solidFill>
                  <a:srgbClr val="EFE5D8"/>
                </a:solidFill>
                <a:latin typeface="Jumble" panose="02000503000000020004" pitchFamily="2" charset="0"/>
              </a:rPr>
              <a:t>What are some potential strategies for reducing the impact of certain foods?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5D8"/>
        </a:solidFill>
        <a:effectLst/>
      </p:bgPr>
    </p:bg>
    <p:spTree>
      <p:nvGrpSpPr>
        <p:cNvPr id="1" name=""/>
        <p:cNvGrpSpPr/>
        <p:nvPr/>
      </p:nvGrpSpPr>
      <p:grpSpPr>
        <a:xfrm>
          <a:off x="0" y="0"/>
          <a:ext cx="0" cy="0"/>
          <a:chOff x="0" y="0"/>
          <a:chExt cx="0" cy="0"/>
        </a:xfrm>
      </p:grpSpPr>
      <p:grpSp>
        <p:nvGrpSpPr>
          <p:cNvPr id="2" name="Group 2"/>
          <p:cNvGrpSpPr/>
          <p:nvPr/>
        </p:nvGrpSpPr>
        <p:grpSpPr>
          <a:xfrm>
            <a:off x="-10782360" y="-7349755"/>
            <a:ext cx="40944222" cy="19316187"/>
            <a:chOff x="0" y="0"/>
            <a:chExt cx="54592296" cy="25754916"/>
          </a:xfrm>
        </p:grpSpPr>
        <p:sp>
          <p:nvSpPr>
            <p:cNvPr id="3" name="Freeform 3"/>
            <p:cNvSpPr/>
            <p:nvPr/>
          </p:nvSpPr>
          <p:spPr>
            <a:xfrm>
              <a:off x="19437076" y="5217202"/>
              <a:ext cx="19794344" cy="10077121"/>
            </a:xfrm>
            <a:custGeom>
              <a:avLst/>
              <a:gdLst/>
              <a:ahLst/>
              <a:cxnLst/>
              <a:rect l="l" t="t" r="r" b="b"/>
              <a:pathLst>
                <a:path w="19794344" h="10077121">
                  <a:moveTo>
                    <a:pt x="0" y="0"/>
                  </a:moveTo>
                  <a:lnTo>
                    <a:pt x="19794343" y="0"/>
                  </a:lnTo>
                  <a:lnTo>
                    <a:pt x="19794343" y="10077121"/>
                  </a:lnTo>
                  <a:lnTo>
                    <a:pt x="0" y="10077121"/>
                  </a:lnTo>
                  <a:lnTo>
                    <a:pt x="0" y="0"/>
                  </a:lnTo>
                  <a:close/>
                </a:path>
              </a:pathLst>
            </a:custGeom>
            <a:blipFill>
              <a:blip r:embed="rId3">
                <a:alphaModFix amt="9999"/>
                <a:extLst>
                  <a:ext uri="{96DAC541-7B7A-43D3-8B79-37D633B846F1}">
                    <asvg:svgBlip xmlns:asvg="http://schemas.microsoft.com/office/drawing/2016/SVG/main" r:embed="rId4"/>
                  </a:ext>
                </a:extLst>
              </a:blip>
              <a:stretch>
                <a:fillRect/>
              </a:stretch>
            </a:blipFill>
          </p:spPr>
          <p:txBody>
            <a:bodyPr/>
            <a:lstStyle/>
            <a:p>
              <a:endParaRPr lang="en-US">
                <a:latin typeface="Jumble" panose="02000503000000020004" pitchFamily="2" charset="0"/>
              </a:endParaRPr>
            </a:p>
          </p:txBody>
        </p:sp>
        <p:sp>
          <p:nvSpPr>
            <p:cNvPr id="4" name="Freeform 4"/>
            <p:cNvSpPr/>
            <p:nvPr/>
          </p:nvSpPr>
          <p:spPr>
            <a:xfrm>
              <a:off x="15417779" y="10363231"/>
              <a:ext cx="19794344" cy="10077121"/>
            </a:xfrm>
            <a:custGeom>
              <a:avLst/>
              <a:gdLst/>
              <a:ahLst/>
              <a:cxnLst/>
              <a:rect l="l" t="t" r="r" b="b"/>
              <a:pathLst>
                <a:path w="19794344" h="10077121">
                  <a:moveTo>
                    <a:pt x="0" y="0"/>
                  </a:moveTo>
                  <a:lnTo>
                    <a:pt x="19794344" y="0"/>
                  </a:lnTo>
                  <a:lnTo>
                    <a:pt x="19794344" y="10077120"/>
                  </a:lnTo>
                  <a:lnTo>
                    <a:pt x="0" y="10077120"/>
                  </a:lnTo>
                  <a:lnTo>
                    <a:pt x="0" y="0"/>
                  </a:lnTo>
                  <a:close/>
                </a:path>
              </a:pathLst>
            </a:custGeom>
            <a:blipFill>
              <a:blip r:embed="rId3">
                <a:alphaModFix amt="9999"/>
                <a:extLst>
                  <a:ext uri="{96DAC541-7B7A-43D3-8B79-37D633B846F1}">
                    <asvg:svgBlip xmlns:asvg="http://schemas.microsoft.com/office/drawing/2016/SVG/main" r:embed="rId4"/>
                  </a:ext>
                </a:extLst>
              </a:blip>
              <a:stretch>
                <a:fillRect/>
              </a:stretch>
            </a:blipFill>
          </p:spPr>
          <p:txBody>
            <a:bodyPr/>
            <a:lstStyle/>
            <a:p>
              <a:endParaRPr lang="en-US">
                <a:latin typeface="Jumble" panose="02000503000000020004" pitchFamily="2" charset="0"/>
              </a:endParaRPr>
            </a:p>
          </p:txBody>
        </p:sp>
        <p:sp>
          <p:nvSpPr>
            <p:cNvPr id="5" name="Freeform 5"/>
            <p:cNvSpPr/>
            <p:nvPr/>
          </p:nvSpPr>
          <p:spPr>
            <a:xfrm>
              <a:off x="10730735" y="15677796"/>
              <a:ext cx="19794344" cy="10077121"/>
            </a:xfrm>
            <a:custGeom>
              <a:avLst/>
              <a:gdLst/>
              <a:ahLst/>
              <a:cxnLst/>
              <a:rect l="l" t="t" r="r" b="b"/>
              <a:pathLst>
                <a:path w="19794344" h="10077121">
                  <a:moveTo>
                    <a:pt x="0" y="0"/>
                  </a:moveTo>
                  <a:lnTo>
                    <a:pt x="19794344" y="0"/>
                  </a:lnTo>
                  <a:lnTo>
                    <a:pt x="19794344" y="10077120"/>
                  </a:lnTo>
                  <a:lnTo>
                    <a:pt x="0" y="10077120"/>
                  </a:lnTo>
                  <a:lnTo>
                    <a:pt x="0" y="0"/>
                  </a:lnTo>
                  <a:close/>
                </a:path>
              </a:pathLst>
            </a:custGeom>
            <a:blipFill>
              <a:blip r:embed="rId3">
                <a:alphaModFix amt="9999"/>
                <a:extLst>
                  <a:ext uri="{96DAC541-7B7A-43D3-8B79-37D633B846F1}">
                    <asvg:svgBlip xmlns:asvg="http://schemas.microsoft.com/office/drawing/2016/SVG/main" r:embed="rId4"/>
                  </a:ext>
                </a:extLst>
              </a:blip>
              <a:stretch>
                <a:fillRect/>
              </a:stretch>
            </a:blipFill>
          </p:spPr>
          <p:txBody>
            <a:bodyPr/>
            <a:lstStyle/>
            <a:p>
              <a:endParaRPr lang="en-US">
                <a:latin typeface="Jumble" panose="02000503000000020004" pitchFamily="2" charset="0"/>
              </a:endParaRPr>
            </a:p>
          </p:txBody>
        </p:sp>
        <p:sp>
          <p:nvSpPr>
            <p:cNvPr id="6" name="Freeform 6"/>
            <p:cNvSpPr/>
            <p:nvPr/>
          </p:nvSpPr>
          <p:spPr>
            <a:xfrm>
              <a:off x="34797952" y="15528791"/>
              <a:ext cx="19794344" cy="10077121"/>
            </a:xfrm>
            <a:custGeom>
              <a:avLst/>
              <a:gdLst/>
              <a:ahLst/>
              <a:cxnLst/>
              <a:rect l="l" t="t" r="r" b="b"/>
              <a:pathLst>
                <a:path w="19794344" h="10077121">
                  <a:moveTo>
                    <a:pt x="0" y="0"/>
                  </a:moveTo>
                  <a:lnTo>
                    <a:pt x="19794344" y="0"/>
                  </a:lnTo>
                  <a:lnTo>
                    <a:pt x="19794344" y="10077121"/>
                  </a:lnTo>
                  <a:lnTo>
                    <a:pt x="0" y="10077121"/>
                  </a:lnTo>
                  <a:lnTo>
                    <a:pt x="0" y="0"/>
                  </a:lnTo>
                  <a:close/>
                </a:path>
              </a:pathLst>
            </a:custGeom>
            <a:blipFill>
              <a:blip r:embed="rId3">
                <a:alphaModFix amt="9999"/>
                <a:extLst>
                  <a:ext uri="{96DAC541-7B7A-43D3-8B79-37D633B846F1}">
                    <asvg:svgBlip xmlns:asvg="http://schemas.microsoft.com/office/drawing/2016/SVG/main" r:embed="rId4"/>
                  </a:ext>
                </a:extLst>
              </a:blip>
              <a:stretch>
                <a:fillRect/>
              </a:stretch>
            </a:blipFill>
          </p:spPr>
          <p:txBody>
            <a:bodyPr/>
            <a:lstStyle/>
            <a:p>
              <a:endParaRPr lang="en-US">
                <a:latin typeface="Jumble" panose="02000503000000020004" pitchFamily="2" charset="0"/>
              </a:endParaRPr>
            </a:p>
          </p:txBody>
        </p:sp>
        <p:sp>
          <p:nvSpPr>
            <p:cNvPr id="7" name="Freeform 7"/>
            <p:cNvSpPr/>
            <p:nvPr/>
          </p:nvSpPr>
          <p:spPr>
            <a:xfrm>
              <a:off x="0" y="0"/>
              <a:ext cx="19794344" cy="10077121"/>
            </a:xfrm>
            <a:custGeom>
              <a:avLst/>
              <a:gdLst/>
              <a:ahLst/>
              <a:cxnLst/>
              <a:rect l="l" t="t" r="r" b="b"/>
              <a:pathLst>
                <a:path w="19794344" h="10077121">
                  <a:moveTo>
                    <a:pt x="0" y="0"/>
                  </a:moveTo>
                  <a:lnTo>
                    <a:pt x="19794344" y="0"/>
                  </a:lnTo>
                  <a:lnTo>
                    <a:pt x="19794344" y="10077121"/>
                  </a:lnTo>
                  <a:lnTo>
                    <a:pt x="0" y="10077121"/>
                  </a:lnTo>
                  <a:lnTo>
                    <a:pt x="0" y="0"/>
                  </a:lnTo>
                  <a:close/>
                </a:path>
              </a:pathLst>
            </a:custGeom>
            <a:blipFill>
              <a:blip r:embed="rId3">
                <a:alphaModFix amt="9999"/>
                <a:extLst>
                  <a:ext uri="{96DAC541-7B7A-43D3-8B79-37D633B846F1}">
                    <asvg:svgBlip xmlns:asvg="http://schemas.microsoft.com/office/drawing/2016/SVG/main" r:embed="rId4"/>
                  </a:ext>
                </a:extLst>
              </a:blip>
              <a:stretch>
                <a:fillRect/>
              </a:stretch>
            </a:blipFill>
          </p:spPr>
          <p:txBody>
            <a:bodyPr/>
            <a:lstStyle/>
            <a:p>
              <a:endParaRPr lang="en-US">
                <a:latin typeface="Jumble" panose="02000503000000020004" pitchFamily="2" charset="0"/>
              </a:endParaRPr>
            </a:p>
          </p:txBody>
        </p:sp>
      </p:grpSp>
      <p:grpSp>
        <p:nvGrpSpPr>
          <p:cNvPr id="8" name="Group 8"/>
          <p:cNvGrpSpPr/>
          <p:nvPr/>
        </p:nvGrpSpPr>
        <p:grpSpPr>
          <a:xfrm>
            <a:off x="0" y="7251008"/>
            <a:ext cx="18288000" cy="3035992"/>
            <a:chOff x="0" y="0"/>
            <a:chExt cx="4816593" cy="799603"/>
          </a:xfrm>
        </p:grpSpPr>
        <p:sp>
          <p:nvSpPr>
            <p:cNvPr id="9" name="Freeform 9"/>
            <p:cNvSpPr/>
            <p:nvPr/>
          </p:nvSpPr>
          <p:spPr>
            <a:xfrm>
              <a:off x="0" y="0"/>
              <a:ext cx="4816592" cy="799603"/>
            </a:xfrm>
            <a:custGeom>
              <a:avLst/>
              <a:gdLst/>
              <a:ahLst/>
              <a:cxnLst/>
              <a:rect l="l" t="t" r="r" b="b"/>
              <a:pathLst>
                <a:path w="4816592" h="799603">
                  <a:moveTo>
                    <a:pt x="0" y="0"/>
                  </a:moveTo>
                  <a:lnTo>
                    <a:pt x="4816592" y="0"/>
                  </a:lnTo>
                  <a:lnTo>
                    <a:pt x="4816592" y="799603"/>
                  </a:lnTo>
                  <a:lnTo>
                    <a:pt x="0" y="799603"/>
                  </a:lnTo>
                  <a:close/>
                </a:path>
              </a:pathLst>
            </a:custGeom>
            <a:solidFill>
              <a:srgbClr val="906F3F"/>
            </a:solidFill>
          </p:spPr>
          <p:txBody>
            <a:bodyPr/>
            <a:lstStyle/>
            <a:p>
              <a:endParaRPr lang="en-US">
                <a:latin typeface="Jumble" panose="02000503000000020004" pitchFamily="2" charset="0"/>
              </a:endParaRPr>
            </a:p>
          </p:txBody>
        </p:sp>
        <p:sp>
          <p:nvSpPr>
            <p:cNvPr id="10" name="TextBox 10"/>
            <p:cNvSpPr txBox="1"/>
            <p:nvPr/>
          </p:nvSpPr>
          <p:spPr>
            <a:xfrm>
              <a:off x="0" y="-28575"/>
              <a:ext cx="4816593" cy="828178"/>
            </a:xfrm>
            <a:prstGeom prst="rect">
              <a:avLst/>
            </a:prstGeom>
          </p:spPr>
          <p:txBody>
            <a:bodyPr lIns="50800" tIns="50800" rIns="50800" bIns="50800" rtlCol="0" anchor="ctr"/>
            <a:lstStyle/>
            <a:p>
              <a:pPr algn="ctr">
                <a:lnSpc>
                  <a:spcPts val="1960"/>
                </a:lnSpc>
              </a:pPr>
              <a:endParaRPr>
                <a:latin typeface="Jumble" panose="02000503000000020004" pitchFamily="2" charset="0"/>
              </a:endParaRPr>
            </a:p>
          </p:txBody>
        </p:sp>
      </p:grpSp>
      <p:sp>
        <p:nvSpPr>
          <p:cNvPr id="13" name="TextBox 13"/>
          <p:cNvSpPr txBox="1"/>
          <p:nvPr/>
        </p:nvSpPr>
        <p:spPr>
          <a:xfrm>
            <a:off x="2200327" y="730877"/>
            <a:ext cx="14377352" cy="1308050"/>
          </a:xfrm>
          <a:prstGeom prst="rect">
            <a:avLst/>
          </a:prstGeom>
        </p:spPr>
        <p:txBody>
          <a:bodyPr lIns="0" tIns="0" rIns="0" bIns="0" rtlCol="0" anchor="t">
            <a:spAutoFit/>
          </a:bodyPr>
          <a:lstStyle/>
          <a:p>
            <a:pPr algn="ctr">
              <a:lnSpc>
                <a:spcPts val="10157"/>
              </a:lnSpc>
            </a:pPr>
            <a:r>
              <a:rPr lang="en-US" sz="8464">
                <a:solidFill>
                  <a:srgbClr val="906F3F"/>
                </a:solidFill>
                <a:latin typeface="Jumble" panose="02000503000000020004" pitchFamily="2" charset="0"/>
              </a:rPr>
              <a:t>The True Expense of Food</a:t>
            </a:r>
          </a:p>
        </p:txBody>
      </p:sp>
      <p:sp>
        <p:nvSpPr>
          <p:cNvPr id="14" name="Freeform 14"/>
          <p:cNvSpPr/>
          <p:nvPr/>
        </p:nvSpPr>
        <p:spPr>
          <a:xfrm rot="2875448">
            <a:off x="-1014708" y="-1601626"/>
            <a:ext cx="3943170" cy="5673626"/>
          </a:xfrm>
          <a:custGeom>
            <a:avLst/>
            <a:gdLst/>
            <a:ahLst/>
            <a:cxnLst/>
            <a:rect l="l" t="t" r="r" b="b"/>
            <a:pathLst>
              <a:path w="3943170" h="5673626">
                <a:moveTo>
                  <a:pt x="0" y="0"/>
                </a:moveTo>
                <a:lnTo>
                  <a:pt x="3943169" y="0"/>
                </a:lnTo>
                <a:lnTo>
                  <a:pt x="3943169" y="5673626"/>
                </a:lnTo>
                <a:lnTo>
                  <a:pt x="0" y="5673626"/>
                </a:lnTo>
                <a:lnTo>
                  <a:pt x="0" y="0"/>
                </a:lnTo>
                <a:close/>
              </a:path>
            </a:pathLst>
          </a:custGeom>
          <a:blipFill>
            <a:blip r:embed="rId5"/>
            <a:stretch>
              <a:fillRect/>
            </a:stretch>
          </a:blipFill>
        </p:spPr>
        <p:txBody>
          <a:bodyPr/>
          <a:lstStyle/>
          <a:p>
            <a:endParaRPr lang="en-US">
              <a:latin typeface="Jumble" panose="02000503000000020004" pitchFamily="2" charset="0"/>
            </a:endParaRPr>
          </a:p>
        </p:txBody>
      </p:sp>
      <p:sp>
        <p:nvSpPr>
          <p:cNvPr id="15" name="Freeform 15"/>
          <p:cNvSpPr/>
          <p:nvPr/>
        </p:nvSpPr>
        <p:spPr>
          <a:xfrm rot="-2571168" flipH="1">
            <a:off x="15639788" y="-1808113"/>
            <a:ext cx="3943170" cy="5673626"/>
          </a:xfrm>
          <a:custGeom>
            <a:avLst/>
            <a:gdLst/>
            <a:ahLst/>
            <a:cxnLst/>
            <a:rect l="l" t="t" r="r" b="b"/>
            <a:pathLst>
              <a:path w="3943170" h="5673626">
                <a:moveTo>
                  <a:pt x="3943170" y="0"/>
                </a:moveTo>
                <a:lnTo>
                  <a:pt x="0" y="0"/>
                </a:lnTo>
                <a:lnTo>
                  <a:pt x="0" y="5673626"/>
                </a:lnTo>
                <a:lnTo>
                  <a:pt x="3943170" y="5673626"/>
                </a:lnTo>
                <a:lnTo>
                  <a:pt x="3943170" y="0"/>
                </a:lnTo>
                <a:close/>
              </a:path>
            </a:pathLst>
          </a:custGeom>
          <a:blipFill>
            <a:blip r:embed="rId5"/>
            <a:stretch>
              <a:fillRect/>
            </a:stretch>
          </a:blipFill>
        </p:spPr>
        <p:txBody>
          <a:bodyPr/>
          <a:lstStyle/>
          <a:p>
            <a:endParaRPr lang="en-US">
              <a:latin typeface="Jumble" panose="02000503000000020004" pitchFamily="2" charset="0"/>
            </a:endParaRPr>
          </a:p>
        </p:txBody>
      </p:sp>
      <p:pic>
        <p:nvPicPr>
          <p:cNvPr id="16" name="Online Media 15" title="Recipes for Food Insecurity">
            <a:hlinkClick r:id="" action="ppaction://media"/>
            <a:extLst>
              <a:ext uri="{FF2B5EF4-FFF2-40B4-BE49-F238E27FC236}">
                <a16:creationId xmlns:a16="http://schemas.microsoft.com/office/drawing/2014/main" id="{5C06A284-5CC4-2AB7-26A8-A7236ED05866}"/>
              </a:ext>
            </a:extLst>
          </p:cNvPr>
          <p:cNvPicPr>
            <a:picLocks noRot="1" noChangeAspect="1"/>
          </p:cNvPicPr>
          <p:nvPr>
            <a:videoFile r:link="rId1"/>
          </p:nvPr>
        </p:nvPicPr>
        <p:blipFill>
          <a:blip r:embed="rId6"/>
          <a:stretch>
            <a:fillRect/>
          </a:stretch>
        </p:blipFill>
        <p:spPr>
          <a:xfrm>
            <a:off x="2875586" y="2496305"/>
            <a:ext cx="12192000" cy="688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19C83"/>
        </a:solidFill>
        <a:effectLst/>
      </p:bgPr>
    </p:bg>
    <p:spTree>
      <p:nvGrpSpPr>
        <p:cNvPr id="1" name=""/>
        <p:cNvGrpSpPr/>
        <p:nvPr/>
      </p:nvGrpSpPr>
      <p:grpSpPr>
        <a:xfrm>
          <a:off x="0" y="0"/>
          <a:ext cx="0" cy="0"/>
          <a:chOff x="0" y="0"/>
          <a:chExt cx="0" cy="0"/>
        </a:xfrm>
      </p:grpSpPr>
      <p:grpSp>
        <p:nvGrpSpPr>
          <p:cNvPr id="2" name="Group 2"/>
          <p:cNvGrpSpPr/>
          <p:nvPr/>
        </p:nvGrpSpPr>
        <p:grpSpPr>
          <a:xfrm>
            <a:off x="-6525753" y="-4816830"/>
            <a:ext cx="40944222" cy="19316187"/>
            <a:chOff x="0" y="0"/>
            <a:chExt cx="54592296" cy="25754916"/>
          </a:xfrm>
        </p:grpSpPr>
        <p:sp>
          <p:nvSpPr>
            <p:cNvPr id="3" name="Freeform 3"/>
            <p:cNvSpPr/>
            <p:nvPr/>
          </p:nvSpPr>
          <p:spPr>
            <a:xfrm>
              <a:off x="19437076" y="5217202"/>
              <a:ext cx="19794344" cy="10077121"/>
            </a:xfrm>
            <a:custGeom>
              <a:avLst/>
              <a:gdLst/>
              <a:ahLst/>
              <a:cxnLst/>
              <a:rect l="l" t="t" r="r" b="b"/>
              <a:pathLst>
                <a:path w="19794344" h="10077121">
                  <a:moveTo>
                    <a:pt x="0" y="0"/>
                  </a:moveTo>
                  <a:lnTo>
                    <a:pt x="19794343" y="0"/>
                  </a:lnTo>
                  <a:lnTo>
                    <a:pt x="19794343" y="10077121"/>
                  </a:lnTo>
                  <a:lnTo>
                    <a:pt x="0" y="10077121"/>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en-US">
                <a:latin typeface="Jumble" panose="02000503000000020004" pitchFamily="2" charset="0"/>
              </a:endParaRPr>
            </a:p>
          </p:txBody>
        </p:sp>
        <p:sp>
          <p:nvSpPr>
            <p:cNvPr id="4" name="Freeform 4"/>
            <p:cNvSpPr/>
            <p:nvPr/>
          </p:nvSpPr>
          <p:spPr>
            <a:xfrm>
              <a:off x="15417779" y="10363231"/>
              <a:ext cx="19794344" cy="10077121"/>
            </a:xfrm>
            <a:custGeom>
              <a:avLst/>
              <a:gdLst/>
              <a:ahLst/>
              <a:cxnLst/>
              <a:rect l="l" t="t" r="r" b="b"/>
              <a:pathLst>
                <a:path w="19794344" h="10077121">
                  <a:moveTo>
                    <a:pt x="0" y="0"/>
                  </a:moveTo>
                  <a:lnTo>
                    <a:pt x="19794344" y="0"/>
                  </a:lnTo>
                  <a:lnTo>
                    <a:pt x="19794344" y="10077120"/>
                  </a:lnTo>
                  <a:lnTo>
                    <a:pt x="0" y="10077120"/>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en-US">
                <a:latin typeface="Jumble" panose="02000503000000020004" pitchFamily="2" charset="0"/>
              </a:endParaRPr>
            </a:p>
          </p:txBody>
        </p:sp>
        <p:sp>
          <p:nvSpPr>
            <p:cNvPr id="5" name="Freeform 5"/>
            <p:cNvSpPr/>
            <p:nvPr/>
          </p:nvSpPr>
          <p:spPr>
            <a:xfrm>
              <a:off x="10730735" y="15677796"/>
              <a:ext cx="19794344" cy="10077121"/>
            </a:xfrm>
            <a:custGeom>
              <a:avLst/>
              <a:gdLst/>
              <a:ahLst/>
              <a:cxnLst/>
              <a:rect l="l" t="t" r="r" b="b"/>
              <a:pathLst>
                <a:path w="19794344" h="10077121">
                  <a:moveTo>
                    <a:pt x="0" y="0"/>
                  </a:moveTo>
                  <a:lnTo>
                    <a:pt x="19794344" y="0"/>
                  </a:lnTo>
                  <a:lnTo>
                    <a:pt x="19794344" y="10077120"/>
                  </a:lnTo>
                  <a:lnTo>
                    <a:pt x="0" y="10077120"/>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en-US">
                <a:latin typeface="Jumble" panose="02000503000000020004" pitchFamily="2" charset="0"/>
              </a:endParaRPr>
            </a:p>
          </p:txBody>
        </p:sp>
        <p:sp>
          <p:nvSpPr>
            <p:cNvPr id="6" name="Freeform 6"/>
            <p:cNvSpPr/>
            <p:nvPr/>
          </p:nvSpPr>
          <p:spPr>
            <a:xfrm>
              <a:off x="34797952" y="15528791"/>
              <a:ext cx="19794344" cy="10077121"/>
            </a:xfrm>
            <a:custGeom>
              <a:avLst/>
              <a:gdLst/>
              <a:ahLst/>
              <a:cxnLst/>
              <a:rect l="l" t="t" r="r" b="b"/>
              <a:pathLst>
                <a:path w="19794344" h="10077121">
                  <a:moveTo>
                    <a:pt x="0" y="0"/>
                  </a:moveTo>
                  <a:lnTo>
                    <a:pt x="19794344" y="0"/>
                  </a:lnTo>
                  <a:lnTo>
                    <a:pt x="19794344" y="10077121"/>
                  </a:lnTo>
                  <a:lnTo>
                    <a:pt x="0" y="10077121"/>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txBody>
            <a:bodyPr/>
            <a:lstStyle/>
            <a:p>
              <a:endParaRPr lang="en-US">
                <a:latin typeface="Jumble" panose="02000503000000020004" pitchFamily="2" charset="0"/>
              </a:endParaRPr>
            </a:p>
          </p:txBody>
        </p:sp>
        <p:sp>
          <p:nvSpPr>
            <p:cNvPr id="7" name="Freeform 7"/>
            <p:cNvSpPr/>
            <p:nvPr/>
          </p:nvSpPr>
          <p:spPr>
            <a:xfrm>
              <a:off x="0" y="0"/>
              <a:ext cx="19794344" cy="10077121"/>
            </a:xfrm>
            <a:custGeom>
              <a:avLst/>
              <a:gdLst/>
              <a:ahLst/>
              <a:cxnLst/>
              <a:rect l="l" t="t" r="r" b="b"/>
              <a:pathLst>
                <a:path w="19794344" h="10077121">
                  <a:moveTo>
                    <a:pt x="0" y="0"/>
                  </a:moveTo>
                  <a:lnTo>
                    <a:pt x="19794344" y="0"/>
                  </a:lnTo>
                  <a:lnTo>
                    <a:pt x="19794344" y="10077121"/>
                  </a:lnTo>
                  <a:lnTo>
                    <a:pt x="0" y="10077121"/>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en-US">
                <a:latin typeface="Jumble" panose="02000503000000020004" pitchFamily="2" charset="0"/>
              </a:endParaRPr>
            </a:p>
          </p:txBody>
        </p:sp>
      </p:grpSp>
      <p:grpSp>
        <p:nvGrpSpPr>
          <p:cNvPr id="8" name="Group 8"/>
          <p:cNvGrpSpPr/>
          <p:nvPr/>
        </p:nvGrpSpPr>
        <p:grpSpPr>
          <a:xfrm>
            <a:off x="506020" y="441797"/>
            <a:ext cx="17275959" cy="9403406"/>
            <a:chOff x="0" y="0"/>
            <a:chExt cx="4452367" cy="2423450"/>
          </a:xfrm>
        </p:grpSpPr>
        <p:sp>
          <p:nvSpPr>
            <p:cNvPr id="9" name="Freeform 9"/>
            <p:cNvSpPr/>
            <p:nvPr/>
          </p:nvSpPr>
          <p:spPr>
            <a:xfrm>
              <a:off x="0" y="0"/>
              <a:ext cx="4452367" cy="2423450"/>
            </a:xfrm>
            <a:custGeom>
              <a:avLst/>
              <a:gdLst/>
              <a:ahLst/>
              <a:cxnLst/>
              <a:rect l="l" t="t" r="r" b="b"/>
              <a:pathLst>
                <a:path w="4452367" h="2423450">
                  <a:moveTo>
                    <a:pt x="4327907" y="2423450"/>
                  </a:moveTo>
                  <a:lnTo>
                    <a:pt x="124460" y="2423450"/>
                  </a:lnTo>
                  <a:cubicBezTo>
                    <a:pt x="55880" y="2423450"/>
                    <a:pt x="0" y="2367570"/>
                    <a:pt x="0" y="2298990"/>
                  </a:cubicBezTo>
                  <a:lnTo>
                    <a:pt x="0" y="124460"/>
                  </a:lnTo>
                  <a:cubicBezTo>
                    <a:pt x="0" y="55880"/>
                    <a:pt x="55880" y="0"/>
                    <a:pt x="124460" y="0"/>
                  </a:cubicBezTo>
                  <a:lnTo>
                    <a:pt x="4327908" y="0"/>
                  </a:lnTo>
                  <a:cubicBezTo>
                    <a:pt x="4396487" y="0"/>
                    <a:pt x="4452367" y="55880"/>
                    <a:pt x="4452367" y="124460"/>
                  </a:cubicBezTo>
                  <a:lnTo>
                    <a:pt x="4452367" y="2298990"/>
                  </a:lnTo>
                  <a:cubicBezTo>
                    <a:pt x="4452367" y="2367570"/>
                    <a:pt x="4396487" y="2423450"/>
                    <a:pt x="4327908" y="2423450"/>
                  </a:cubicBezTo>
                  <a:close/>
                </a:path>
              </a:pathLst>
            </a:custGeom>
            <a:solidFill>
              <a:srgbClr val="FFFFFF"/>
            </a:solidFill>
          </p:spPr>
          <p:txBody>
            <a:bodyPr/>
            <a:lstStyle/>
            <a:p>
              <a:endParaRPr lang="en-US">
                <a:latin typeface="Jumble" panose="02000503000000020004" pitchFamily="2" charset="0"/>
              </a:endParaRPr>
            </a:p>
          </p:txBody>
        </p:sp>
      </p:grpSp>
      <p:sp>
        <p:nvSpPr>
          <p:cNvPr id="10" name="Freeform 10"/>
          <p:cNvSpPr/>
          <p:nvPr/>
        </p:nvSpPr>
        <p:spPr>
          <a:xfrm flipH="1">
            <a:off x="-1143000" y="1028700"/>
            <a:ext cx="9313333" cy="8229600"/>
          </a:xfrm>
          <a:custGeom>
            <a:avLst/>
            <a:gdLst/>
            <a:ahLst/>
            <a:cxnLst/>
            <a:rect l="l" t="t" r="r" b="b"/>
            <a:pathLst>
              <a:path w="9313333" h="8229600">
                <a:moveTo>
                  <a:pt x="9313333" y="0"/>
                </a:moveTo>
                <a:lnTo>
                  <a:pt x="0" y="0"/>
                </a:lnTo>
                <a:lnTo>
                  <a:pt x="0" y="8229600"/>
                </a:lnTo>
                <a:lnTo>
                  <a:pt x="9313333" y="8229600"/>
                </a:lnTo>
                <a:lnTo>
                  <a:pt x="931333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Jumble" panose="02000503000000020004" pitchFamily="2" charset="0"/>
            </a:endParaRPr>
          </a:p>
        </p:txBody>
      </p:sp>
      <p:grpSp>
        <p:nvGrpSpPr>
          <p:cNvPr id="11" name="Group 11"/>
          <p:cNvGrpSpPr/>
          <p:nvPr/>
        </p:nvGrpSpPr>
        <p:grpSpPr>
          <a:xfrm>
            <a:off x="11873471" y="1721753"/>
            <a:ext cx="752800" cy="75280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6400"/>
            </a:solidFill>
          </p:spPr>
          <p:txBody>
            <a:bodyPr/>
            <a:lstStyle/>
            <a:p>
              <a:endParaRPr lang="en-US">
                <a:latin typeface="Jumble" panose="02000503000000020004" pitchFamily="2" charset="0"/>
              </a:endParaRPr>
            </a:p>
          </p:txBody>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latin typeface="Jumble" panose="02000503000000020004" pitchFamily="2" charset="0"/>
              </a:endParaRPr>
            </a:p>
          </p:txBody>
        </p:sp>
      </p:grpSp>
      <p:sp>
        <p:nvSpPr>
          <p:cNvPr id="14" name="Freeform 14"/>
          <p:cNvSpPr/>
          <p:nvPr/>
        </p:nvSpPr>
        <p:spPr>
          <a:xfrm rot="-10800000">
            <a:off x="12139626" y="1915173"/>
            <a:ext cx="220491" cy="365960"/>
          </a:xfrm>
          <a:custGeom>
            <a:avLst/>
            <a:gdLst/>
            <a:ahLst/>
            <a:cxnLst/>
            <a:rect l="l" t="t" r="r" b="b"/>
            <a:pathLst>
              <a:path w="220491" h="365960">
                <a:moveTo>
                  <a:pt x="0" y="0"/>
                </a:moveTo>
                <a:lnTo>
                  <a:pt x="220490" y="0"/>
                </a:lnTo>
                <a:lnTo>
                  <a:pt x="220490" y="365960"/>
                </a:lnTo>
                <a:lnTo>
                  <a:pt x="0" y="3659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Jumble" panose="02000503000000020004" pitchFamily="2" charset="0"/>
            </a:endParaRPr>
          </a:p>
        </p:txBody>
      </p:sp>
      <p:grpSp>
        <p:nvGrpSpPr>
          <p:cNvPr id="15" name="Group 15"/>
          <p:cNvGrpSpPr/>
          <p:nvPr/>
        </p:nvGrpSpPr>
        <p:grpSpPr>
          <a:xfrm>
            <a:off x="15376965" y="4374441"/>
            <a:ext cx="1310802" cy="1310796"/>
            <a:chOff x="0" y="0"/>
            <a:chExt cx="6350000" cy="6349975"/>
          </a:xfrm>
        </p:grpSpPr>
        <p:sp>
          <p:nvSpPr>
            <p:cNvPr id="16" name="Freeform 1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0"/>
              <a:stretch>
                <a:fillRect l="-25046" r="-25046"/>
              </a:stretch>
            </a:blipFill>
          </p:spPr>
          <p:txBody>
            <a:bodyPr/>
            <a:lstStyle/>
            <a:p>
              <a:endParaRPr lang="en-US">
                <a:latin typeface="Jumble" panose="02000503000000020004" pitchFamily="2" charset="0"/>
              </a:endParaRPr>
            </a:p>
          </p:txBody>
        </p:sp>
      </p:grpSp>
      <p:grpSp>
        <p:nvGrpSpPr>
          <p:cNvPr id="17" name="Group 17"/>
          <p:cNvGrpSpPr/>
          <p:nvPr/>
        </p:nvGrpSpPr>
        <p:grpSpPr>
          <a:xfrm>
            <a:off x="15376965" y="6046627"/>
            <a:ext cx="1310802" cy="1310796"/>
            <a:chOff x="0" y="0"/>
            <a:chExt cx="6350000" cy="6349975"/>
          </a:xfrm>
        </p:grpSpPr>
        <p:sp>
          <p:nvSpPr>
            <p:cNvPr id="18" name="Freeform 1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1"/>
              <a:stretch>
                <a:fillRect l="-25187" r="-25187"/>
              </a:stretch>
            </a:blipFill>
          </p:spPr>
          <p:txBody>
            <a:bodyPr/>
            <a:lstStyle/>
            <a:p>
              <a:endParaRPr lang="en-US">
                <a:latin typeface="Jumble" panose="02000503000000020004" pitchFamily="2" charset="0"/>
              </a:endParaRPr>
            </a:p>
          </p:txBody>
        </p:sp>
      </p:grpSp>
      <p:grpSp>
        <p:nvGrpSpPr>
          <p:cNvPr id="19" name="Group 19"/>
          <p:cNvGrpSpPr/>
          <p:nvPr/>
        </p:nvGrpSpPr>
        <p:grpSpPr>
          <a:xfrm>
            <a:off x="15376965" y="7722155"/>
            <a:ext cx="1310802" cy="1310796"/>
            <a:chOff x="0" y="0"/>
            <a:chExt cx="6350000" cy="6349975"/>
          </a:xfrm>
        </p:grpSpPr>
        <p:sp>
          <p:nvSpPr>
            <p:cNvPr id="20" name="Freeform 20"/>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2"/>
              <a:stretch>
                <a:fillRect l="-57291" r="-42055" b="-22848"/>
              </a:stretch>
            </a:blipFill>
          </p:spPr>
          <p:txBody>
            <a:bodyPr/>
            <a:lstStyle/>
            <a:p>
              <a:endParaRPr lang="en-US">
                <a:latin typeface="Jumble" panose="02000503000000020004" pitchFamily="2" charset="0"/>
              </a:endParaRPr>
            </a:p>
          </p:txBody>
        </p:sp>
      </p:grpSp>
      <p:sp>
        <p:nvSpPr>
          <p:cNvPr id="21" name="AutoShape 21"/>
          <p:cNvSpPr/>
          <p:nvPr/>
        </p:nvSpPr>
        <p:spPr>
          <a:xfrm>
            <a:off x="7182942" y="3563267"/>
            <a:ext cx="9504824" cy="0"/>
          </a:xfrm>
          <a:prstGeom prst="line">
            <a:avLst/>
          </a:prstGeom>
          <a:ln w="123825" cap="rnd">
            <a:solidFill>
              <a:srgbClr val="664C25"/>
            </a:solidFill>
            <a:prstDash val="sysDash"/>
            <a:headEnd type="none" w="sm" len="sm"/>
            <a:tailEnd type="none" w="sm" len="sm"/>
          </a:ln>
        </p:spPr>
        <p:txBody>
          <a:bodyPr/>
          <a:lstStyle/>
          <a:p>
            <a:endParaRPr lang="en-US">
              <a:latin typeface="Jumble" panose="02000503000000020004" pitchFamily="2" charset="0"/>
            </a:endParaRPr>
          </a:p>
        </p:txBody>
      </p:sp>
      <p:sp>
        <p:nvSpPr>
          <p:cNvPr id="22" name="Freeform 22"/>
          <p:cNvSpPr/>
          <p:nvPr/>
        </p:nvSpPr>
        <p:spPr>
          <a:xfrm rot="1463663">
            <a:off x="6727799" y="5395736"/>
            <a:ext cx="2150464" cy="1751651"/>
          </a:xfrm>
          <a:custGeom>
            <a:avLst/>
            <a:gdLst/>
            <a:ahLst/>
            <a:cxnLst/>
            <a:rect l="l" t="t" r="r" b="b"/>
            <a:pathLst>
              <a:path w="2150464" h="1751651">
                <a:moveTo>
                  <a:pt x="0" y="0"/>
                </a:moveTo>
                <a:lnTo>
                  <a:pt x="2150464" y="0"/>
                </a:lnTo>
                <a:lnTo>
                  <a:pt x="2150464" y="1751651"/>
                </a:lnTo>
                <a:lnTo>
                  <a:pt x="0" y="175165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latin typeface="Jumble" panose="02000503000000020004" pitchFamily="2" charset="0"/>
            </a:endParaRPr>
          </a:p>
        </p:txBody>
      </p:sp>
      <p:sp>
        <p:nvSpPr>
          <p:cNvPr id="23" name="Freeform 23"/>
          <p:cNvSpPr/>
          <p:nvPr/>
        </p:nvSpPr>
        <p:spPr>
          <a:xfrm rot="-2945637">
            <a:off x="-11675" y="405038"/>
            <a:ext cx="2750837" cy="2085635"/>
          </a:xfrm>
          <a:custGeom>
            <a:avLst/>
            <a:gdLst/>
            <a:ahLst/>
            <a:cxnLst/>
            <a:rect l="l" t="t" r="r" b="b"/>
            <a:pathLst>
              <a:path w="2750837" h="2085635">
                <a:moveTo>
                  <a:pt x="0" y="0"/>
                </a:moveTo>
                <a:lnTo>
                  <a:pt x="2750837" y="0"/>
                </a:lnTo>
                <a:lnTo>
                  <a:pt x="2750837" y="2085635"/>
                </a:lnTo>
                <a:lnTo>
                  <a:pt x="0" y="208563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latin typeface="Jumble" panose="02000503000000020004" pitchFamily="2" charset="0"/>
            </a:endParaRPr>
          </a:p>
        </p:txBody>
      </p:sp>
      <p:sp>
        <p:nvSpPr>
          <p:cNvPr id="24" name="Freeform 24"/>
          <p:cNvSpPr/>
          <p:nvPr/>
        </p:nvSpPr>
        <p:spPr>
          <a:xfrm rot="3521920">
            <a:off x="7786945" y="9044059"/>
            <a:ext cx="1251724" cy="2024848"/>
          </a:xfrm>
          <a:custGeom>
            <a:avLst/>
            <a:gdLst/>
            <a:ahLst/>
            <a:cxnLst/>
            <a:rect l="l" t="t" r="r" b="b"/>
            <a:pathLst>
              <a:path w="1251724" h="2024848">
                <a:moveTo>
                  <a:pt x="0" y="0"/>
                </a:moveTo>
                <a:lnTo>
                  <a:pt x="1251725" y="0"/>
                </a:lnTo>
                <a:lnTo>
                  <a:pt x="1251725" y="2024848"/>
                </a:lnTo>
                <a:lnTo>
                  <a:pt x="0" y="202484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latin typeface="Jumble" panose="02000503000000020004" pitchFamily="2" charset="0"/>
            </a:endParaRPr>
          </a:p>
        </p:txBody>
      </p:sp>
      <p:sp>
        <p:nvSpPr>
          <p:cNvPr id="25" name="TextBox 25"/>
          <p:cNvSpPr txBox="1"/>
          <p:nvPr/>
        </p:nvSpPr>
        <p:spPr>
          <a:xfrm>
            <a:off x="7182942" y="1639973"/>
            <a:ext cx="4351889" cy="1718419"/>
          </a:xfrm>
          <a:prstGeom prst="rect">
            <a:avLst/>
          </a:prstGeom>
        </p:spPr>
        <p:txBody>
          <a:bodyPr lIns="0" tIns="0" rIns="0" bIns="0" rtlCol="0" anchor="t">
            <a:spAutoFit/>
          </a:bodyPr>
          <a:lstStyle/>
          <a:p>
            <a:pPr>
              <a:lnSpc>
                <a:spcPts val="6655"/>
              </a:lnSpc>
            </a:pPr>
            <a:r>
              <a:rPr lang="en-US" sz="5546">
                <a:solidFill>
                  <a:srgbClr val="664C25"/>
                </a:solidFill>
                <a:latin typeface="Jumble" panose="02000503000000020004" pitchFamily="2" charset="0"/>
              </a:rPr>
              <a:t>Let’s Discuss</a:t>
            </a:r>
          </a:p>
        </p:txBody>
      </p:sp>
      <p:sp>
        <p:nvSpPr>
          <p:cNvPr id="26" name="TextBox 26"/>
          <p:cNvSpPr txBox="1"/>
          <p:nvPr/>
        </p:nvSpPr>
        <p:spPr>
          <a:xfrm>
            <a:off x="8412807" y="4514865"/>
            <a:ext cx="6213048" cy="1423467"/>
          </a:xfrm>
          <a:prstGeom prst="rect">
            <a:avLst/>
          </a:prstGeom>
        </p:spPr>
        <p:txBody>
          <a:bodyPr lIns="0" tIns="0" rIns="0" bIns="0" rtlCol="0" anchor="t">
            <a:spAutoFit/>
          </a:bodyPr>
          <a:lstStyle/>
          <a:p>
            <a:pPr algn="r">
              <a:lnSpc>
                <a:spcPts val="3713"/>
              </a:lnSpc>
              <a:spcBef>
                <a:spcPct val="0"/>
              </a:spcBef>
            </a:pPr>
            <a:r>
              <a:rPr lang="en-US" sz="2652">
                <a:solidFill>
                  <a:srgbClr val="664C25"/>
                </a:solidFill>
                <a:latin typeface="Jumble" panose="02000503000000020004" pitchFamily="2" charset="0"/>
              </a:rPr>
              <a:t>What were some key points Dr. Patel made about the impact of the food industry on the environment?</a:t>
            </a:r>
          </a:p>
        </p:txBody>
      </p:sp>
      <p:sp>
        <p:nvSpPr>
          <p:cNvPr id="27" name="TextBox 27"/>
          <p:cNvSpPr txBox="1"/>
          <p:nvPr/>
        </p:nvSpPr>
        <p:spPr>
          <a:xfrm>
            <a:off x="8856510" y="6428046"/>
            <a:ext cx="5769346" cy="1423467"/>
          </a:xfrm>
          <a:prstGeom prst="rect">
            <a:avLst/>
          </a:prstGeom>
        </p:spPr>
        <p:txBody>
          <a:bodyPr lIns="0" tIns="0" rIns="0" bIns="0" rtlCol="0" anchor="t">
            <a:spAutoFit/>
          </a:bodyPr>
          <a:lstStyle/>
          <a:p>
            <a:pPr algn="r">
              <a:lnSpc>
                <a:spcPts val="3713"/>
              </a:lnSpc>
              <a:spcBef>
                <a:spcPct val="0"/>
              </a:spcBef>
            </a:pPr>
            <a:r>
              <a:rPr lang="en-US" sz="2652">
                <a:solidFill>
                  <a:srgbClr val="664C25"/>
                </a:solidFill>
                <a:latin typeface="Jumble" panose="02000503000000020004" pitchFamily="2" charset="0"/>
              </a:rPr>
              <a:t>Were there any points that surprised you or challenged what you know about the food industry?</a:t>
            </a:r>
          </a:p>
        </p:txBody>
      </p:sp>
      <p:sp>
        <p:nvSpPr>
          <p:cNvPr id="28" name="TextBox 28"/>
          <p:cNvSpPr txBox="1"/>
          <p:nvPr/>
        </p:nvSpPr>
        <p:spPr>
          <a:xfrm>
            <a:off x="9144000" y="8103574"/>
            <a:ext cx="5481856" cy="948978"/>
          </a:xfrm>
          <a:prstGeom prst="rect">
            <a:avLst/>
          </a:prstGeom>
        </p:spPr>
        <p:txBody>
          <a:bodyPr lIns="0" tIns="0" rIns="0" bIns="0" rtlCol="0" anchor="t">
            <a:spAutoFit/>
          </a:bodyPr>
          <a:lstStyle/>
          <a:p>
            <a:pPr algn="r">
              <a:lnSpc>
                <a:spcPts val="3713"/>
              </a:lnSpc>
              <a:spcBef>
                <a:spcPct val="0"/>
              </a:spcBef>
            </a:pPr>
            <a:r>
              <a:rPr lang="en-US" sz="2652">
                <a:solidFill>
                  <a:srgbClr val="664C25"/>
                </a:solidFill>
                <a:latin typeface="Jumble" panose="02000503000000020004" pitchFamily="2" charset="0"/>
              </a:rPr>
              <a:t>How can we begin to address the “true cost” of food?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19C83"/>
        </a:solidFill>
        <a:effectLst/>
      </p:bgPr>
    </p:bg>
    <p:spTree>
      <p:nvGrpSpPr>
        <p:cNvPr id="1" name=""/>
        <p:cNvGrpSpPr/>
        <p:nvPr/>
      </p:nvGrpSpPr>
      <p:grpSpPr>
        <a:xfrm>
          <a:off x="0" y="0"/>
          <a:ext cx="0" cy="0"/>
          <a:chOff x="0" y="0"/>
          <a:chExt cx="0" cy="0"/>
        </a:xfrm>
      </p:grpSpPr>
      <p:grpSp>
        <p:nvGrpSpPr>
          <p:cNvPr id="2" name="Group 2"/>
          <p:cNvGrpSpPr/>
          <p:nvPr/>
        </p:nvGrpSpPr>
        <p:grpSpPr>
          <a:xfrm>
            <a:off x="-6525753" y="-4816830"/>
            <a:ext cx="40944222" cy="19316187"/>
            <a:chOff x="0" y="0"/>
            <a:chExt cx="54592296" cy="25754916"/>
          </a:xfrm>
        </p:grpSpPr>
        <p:sp>
          <p:nvSpPr>
            <p:cNvPr id="3" name="Freeform 3"/>
            <p:cNvSpPr/>
            <p:nvPr/>
          </p:nvSpPr>
          <p:spPr>
            <a:xfrm>
              <a:off x="19437076" y="5217202"/>
              <a:ext cx="19794344" cy="10077121"/>
            </a:xfrm>
            <a:custGeom>
              <a:avLst/>
              <a:gdLst/>
              <a:ahLst/>
              <a:cxnLst/>
              <a:rect l="l" t="t" r="r" b="b"/>
              <a:pathLst>
                <a:path w="19794344" h="10077121">
                  <a:moveTo>
                    <a:pt x="0" y="0"/>
                  </a:moveTo>
                  <a:lnTo>
                    <a:pt x="19794343" y="0"/>
                  </a:lnTo>
                  <a:lnTo>
                    <a:pt x="19794343" y="10077121"/>
                  </a:lnTo>
                  <a:lnTo>
                    <a:pt x="0" y="10077121"/>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5417779" y="10363231"/>
              <a:ext cx="19794344" cy="10077121"/>
            </a:xfrm>
            <a:custGeom>
              <a:avLst/>
              <a:gdLst/>
              <a:ahLst/>
              <a:cxnLst/>
              <a:rect l="l" t="t" r="r" b="b"/>
              <a:pathLst>
                <a:path w="19794344" h="10077121">
                  <a:moveTo>
                    <a:pt x="0" y="0"/>
                  </a:moveTo>
                  <a:lnTo>
                    <a:pt x="19794344" y="0"/>
                  </a:lnTo>
                  <a:lnTo>
                    <a:pt x="19794344" y="10077120"/>
                  </a:lnTo>
                  <a:lnTo>
                    <a:pt x="0" y="10077120"/>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0730735" y="15677796"/>
              <a:ext cx="19794344" cy="10077121"/>
            </a:xfrm>
            <a:custGeom>
              <a:avLst/>
              <a:gdLst/>
              <a:ahLst/>
              <a:cxnLst/>
              <a:rect l="l" t="t" r="r" b="b"/>
              <a:pathLst>
                <a:path w="19794344" h="10077121">
                  <a:moveTo>
                    <a:pt x="0" y="0"/>
                  </a:moveTo>
                  <a:lnTo>
                    <a:pt x="19794344" y="0"/>
                  </a:lnTo>
                  <a:lnTo>
                    <a:pt x="19794344" y="10077120"/>
                  </a:lnTo>
                  <a:lnTo>
                    <a:pt x="0" y="10077120"/>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34797952" y="15528791"/>
              <a:ext cx="19794344" cy="10077121"/>
            </a:xfrm>
            <a:custGeom>
              <a:avLst/>
              <a:gdLst/>
              <a:ahLst/>
              <a:cxnLst/>
              <a:rect l="l" t="t" r="r" b="b"/>
              <a:pathLst>
                <a:path w="19794344" h="10077121">
                  <a:moveTo>
                    <a:pt x="0" y="0"/>
                  </a:moveTo>
                  <a:lnTo>
                    <a:pt x="19794344" y="0"/>
                  </a:lnTo>
                  <a:lnTo>
                    <a:pt x="19794344" y="10077121"/>
                  </a:lnTo>
                  <a:lnTo>
                    <a:pt x="0" y="10077121"/>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0" y="0"/>
              <a:ext cx="19794344" cy="10077121"/>
            </a:xfrm>
            <a:custGeom>
              <a:avLst/>
              <a:gdLst/>
              <a:ahLst/>
              <a:cxnLst/>
              <a:rect l="l" t="t" r="r" b="b"/>
              <a:pathLst>
                <a:path w="19794344" h="10077121">
                  <a:moveTo>
                    <a:pt x="0" y="0"/>
                  </a:moveTo>
                  <a:lnTo>
                    <a:pt x="19794344" y="0"/>
                  </a:lnTo>
                  <a:lnTo>
                    <a:pt x="19794344" y="10077121"/>
                  </a:lnTo>
                  <a:lnTo>
                    <a:pt x="0" y="10077121"/>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8" name="Group 8"/>
          <p:cNvGrpSpPr/>
          <p:nvPr/>
        </p:nvGrpSpPr>
        <p:grpSpPr>
          <a:xfrm>
            <a:off x="-669796" y="441797"/>
            <a:ext cx="16996764" cy="9403406"/>
            <a:chOff x="0" y="0"/>
            <a:chExt cx="4380413" cy="2423450"/>
          </a:xfrm>
        </p:grpSpPr>
        <p:sp>
          <p:nvSpPr>
            <p:cNvPr id="9" name="Freeform 9"/>
            <p:cNvSpPr/>
            <p:nvPr/>
          </p:nvSpPr>
          <p:spPr>
            <a:xfrm>
              <a:off x="0" y="0"/>
              <a:ext cx="4380413" cy="2423450"/>
            </a:xfrm>
            <a:custGeom>
              <a:avLst/>
              <a:gdLst/>
              <a:ahLst/>
              <a:cxnLst/>
              <a:rect l="l" t="t" r="r" b="b"/>
              <a:pathLst>
                <a:path w="4380413" h="2423450">
                  <a:moveTo>
                    <a:pt x="4255953" y="2423450"/>
                  </a:moveTo>
                  <a:lnTo>
                    <a:pt x="124460" y="2423450"/>
                  </a:lnTo>
                  <a:cubicBezTo>
                    <a:pt x="55880" y="2423450"/>
                    <a:pt x="0" y="2367570"/>
                    <a:pt x="0" y="2298990"/>
                  </a:cubicBezTo>
                  <a:lnTo>
                    <a:pt x="0" y="124460"/>
                  </a:lnTo>
                  <a:cubicBezTo>
                    <a:pt x="0" y="55880"/>
                    <a:pt x="55880" y="0"/>
                    <a:pt x="124460" y="0"/>
                  </a:cubicBezTo>
                  <a:lnTo>
                    <a:pt x="4255953" y="0"/>
                  </a:lnTo>
                  <a:cubicBezTo>
                    <a:pt x="4324533" y="0"/>
                    <a:pt x="4380413" y="55880"/>
                    <a:pt x="4380413" y="124460"/>
                  </a:cubicBezTo>
                  <a:lnTo>
                    <a:pt x="4380413" y="2298990"/>
                  </a:lnTo>
                  <a:cubicBezTo>
                    <a:pt x="4380413" y="2367570"/>
                    <a:pt x="4324533" y="2423450"/>
                    <a:pt x="4255953" y="2423450"/>
                  </a:cubicBezTo>
                  <a:close/>
                </a:path>
              </a:pathLst>
            </a:custGeom>
            <a:solidFill>
              <a:srgbClr val="FFFFFF"/>
            </a:solidFill>
          </p:spPr>
          <p:txBody>
            <a:bodyPr/>
            <a:lstStyle/>
            <a:p>
              <a:endParaRPr lang="en-US"/>
            </a:p>
          </p:txBody>
        </p:sp>
      </p:grpSp>
      <p:grpSp>
        <p:nvGrpSpPr>
          <p:cNvPr id="10" name="Group 10"/>
          <p:cNvGrpSpPr/>
          <p:nvPr/>
        </p:nvGrpSpPr>
        <p:grpSpPr>
          <a:xfrm>
            <a:off x="12368822" y="2013237"/>
            <a:ext cx="10316026" cy="1031602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19C83"/>
            </a:solidFill>
          </p:spPr>
          <p:txBody>
            <a:bodyPr/>
            <a:lstStyle/>
            <a:p>
              <a:endParaRPr lang="en-US"/>
            </a:p>
          </p:txBody>
        </p:sp>
        <p:sp>
          <p:nvSpPr>
            <p:cNvPr id="12" name="TextBox 12"/>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13" name="Freeform 13"/>
          <p:cNvSpPr/>
          <p:nvPr/>
        </p:nvSpPr>
        <p:spPr>
          <a:xfrm>
            <a:off x="11141006" y="0"/>
            <a:ext cx="11075295" cy="11735412"/>
          </a:xfrm>
          <a:custGeom>
            <a:avLst/>
            <a:gdLst/>
            <a:ahLst/>
            <a:cxnLst/>
            <a:rect l="l" t="t" r="r" b="b"/>
            <a:pathLst>
              <a:path w="11075295" h="11735412">
                <a:moveTo>
                  <a:pt x="0" y="0"/>
                </a:moveTo>
                <a:lnTo>
                  <a:pt x="11075294" y="0"/>
                </a:lnTo>
                <a:lnTo>
                  <a:pt x="11075294" y="11735412"/>
                </a:lnTo>
                <a:lnTo>
                  <a:pt x="0" y="11735412"/>
                </a:lnTo>
                <a:lnTo>
                  <a:pt x="0" y="0"/>
                </a:lnTo>
                <a:close/>
              </a:path>
            </a:pathLst>
          </a:custGeom>
          <a:blipFill>
            <a:blip r:embed="rId6"/>
            <a:stretch>
              <a:fillRect/>
            </a:stretch>
          </a:blipFill>
        </p:spPr>
        <p:txBody>
          <a:bodyPr/>
          <a:lstStyle/>
          <a:p>
            <a:endParaRPr lang="en-US"/>
          </a:p>
        </p:txBody>
      </p:sp>
      <p:sp>
        <p:nvSpPr>
          <p:cNvPr id="14" name="TextBox 14"/>
          <p:cNvSpPr txBox="1"/>
          <p:nvPr/>
        </p:nvSpPr>
        <p:spPr>
          <a:xfrm>
            <a:off x="1028700" y="1494125"/>
            <a:ext cx="8750878" cy="1052724"/>
          </a:xfrm>
          <a:prstGeom prst="rect">
            <a:avLst/>
          </a:prstGeom>
        </p:spPr>
        <p:txBody>
          <a:bodyPr wrap="square" lIns="0" tIns="0" rIns="0" bIns="0" rtlCol="0" anchor="t">
            <a:spAutoFit/>
          </a:bodyPr>
          <a:lstStyle/>
          <a:p>
            <a:pPr>
              <a:lnSpc>
                <a:spcPts val="8237"/>
              </a:lnSpc>
            </a:pPr>
            <a:r>
              <a:rPr lang="en-US" sz="6864" dirty="0">
                <a:solidFill>
                  <a:srgbClr val="906F3F"/>
                </a:solidFill>
                <a:latin typeface="Jumble" panose="02000503000000020004" pitchFamily="2" charset="0"/>
              </a:rPr>
              <a:t>Now, think about...</a:t>
            </a:r>
          </a:p>
        </p:txBody>
      </p:sp>
      <p:sp>
        <p:nvSpPr>
          <p:cNvPr id="15" name="TextBox 15"/>
          <p:cNvSpPr txBox="1"/>
          <p:nvPr/>
        </p:nvSpPr>
        <p:spPr>
          <a:xfrm>
            <a:off x="1028700" y="2852790"/>
            <a:ext cx="11340122" cy="6912149"/>
          </a:xfrm>
          <a:prstGeom prst="rect">
            <a:avLst/>
          </a:prstGeom>
        </p:spPr>
        <p:txBody>
          <a:bodyPr lIns="0" tIns="0" rIns="0" bIns="0" rtlCol="0" anchor="t">
            <a:spAutoFit/>
          </a:bodyPr>
          <a:lstStyle/>
          <a:p>
            <a:pPr>
              <a:lnSpc>
                <a:spcPts val="4907"/>
              </a:lnSpc>
            </a:pPr>
            <a:r>
              <a:rPr lang="en-US" sz="3505" dirty="0">
                <a:solidFill>
                  <a:srgbClr val="906F3F"/>
                </a:solidFill>
                <a:latin typeface="Jumble" panose="02000503000000020004" pitchFamily="2" charset="0"/>
              </a:rPr>
              <a:t>Think about your favorite dish or food from the beginning of class, and in your journal, ask yourself:</a:t>
            </a:r>
          </a:p>
          <a:p>
            <a:pPr marL="756782" lvl="1" indent="-378391">
              <a:lnSpc>
                <a:spcPts val="4907"/>
              </a:lnSpc>
              <a:buFont typeface="Arial"/>
              <a:buChar char="•"/>
            </a:pPr>
            <a:r>
              <a:rPr lang="en-US" sz="3505" dirty="0">
                <a:solidFill>
                  <a:srgbClr val="906F3F"/>
                </a:solidFill>
                <a:latin typeface="Jumble" panose="02000503000000020004" pitchFamily="2" charset="0"/>
              </a:rPr>
              <a:t>What are the main ingredients?</a:t>
            </a:r>
          </a:p>
          <a:p>
            <a:pPr marL="756782" lvl="1" indent="-378391">
              <a:lnSpc>
                <a:spcPts val="4907"/>
              </a:lnSpc>
              <a:buFont typeface="Arial"/>
              <a:buChar char="•"/>
            </a:pPr>
            <a:r>
              <a:rPr lang="en-US" sz="3505" dirty="0">
                <a:solidFill>
                  <a:srgbClr val="906F3F"/>
                </a:solidFill>
                <a:latin typeface="Jumble" panose="02000503000000020004" pitchFamily="2" charset="0"/>
              </a:rPr>
              <a:t>Where do they come from/how are they produced?</a:t>
            </a:r>
          </a:p>
          <a:p>
            <a:pPr marL="756782" lvl="1" indent="-378391">
              <a:lnSpc>
                <a:spcPts val="4907"/>
              </a:lnSpc>
              <a:buFont typeface="Arial"/>
              <a:buChar char="•"/>
            </a:pPr>
            <a:r>
              <a:rPr lang="en-US" sz="3505" dirty="0">
                <a:solidFill>
                  <a:srgbClr val="906F3F"/>
                </a:solidFill>
                <a:latin typeface="Jumble" panose="02000503000000020004" pitchFamily="2" charset="0"/>
              </a:rPr>
              <a:t>What resources are used in the production, transportation, preparation?</a:t>
            </a:r>
          </a:p>
          <a:p>
            <a:pPr marL="756782" lvl="1" indent="-378391">
              <a:lnSpc>
                <a:spcPts val="4907"/>
              </a:lnSpc>
              <a:buFont typeface="Arial"/>
              <a:buChar char="•"/>
            </a:pPr>
            <a:r>
              <a:rPr lang="en-US" sz="3505" dirty="0">
                <a:solidFill>
                  <a:srgbClr val="906F3F"/>
                </a:solidFill>
                <a:latin typeface="Jumble" panose="02000503000000020004" pitchFamily="2" charset="0"/>
              </a:rPr>
              <a:t>What are the effects of using these resources?</a:t>
            </a:r>
          </a:p>
          <a:p>
            <a:pPr marL="756782" lvl="1" indent="-378391">
              <a:lnSpc>
                <a:spcPts val="4907"/>
              </a:lnSpc>
              <a:buFont typeface="Arial"/>
              <a:buChar char="•"/>
            </a:pPr>
            <a:r>
              <a:rPr lang="en-US" sz="3505" dirty="0">
                <a:solidFill>
                  <a:srgbClr val="906F3F"/>
                </a:solidFill>
                <a:latin typeface="Jumble" panose="02000503000000020004" pitchFamily="2" charset="0"/>
              </a:rPr>
              <a:t>What is the “true” cost of your favorite food, and how might you change it?</a:t>
            </a:r>
          </a:p>
          <a:p>
            <a:pPr>
              <a:lnSpc>
                <a:spcPts val="4907"/>
              </a:lnSpc>
              <a:spcBef>
                <a:spcPct val="0"/>
              </a:spcBef>
            </a:pPr>
            <a:endParaRPr lang="en-US" sz="3505" dirty="0">
              <a:solidFill>
                <a:srgbClr val="906F3F"/>
              </a:solidFill>
              <a:latin typeface="Jumble" panose="02000503000000020004"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310</Words>
  <Application>Microsoft Office PowerPoint</Application>
  <PresentationFormat>Custom</PresentationFormat>
  <Paragraphs>30</Paragraphs>
  <Slides>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Jumble</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Orange Creative Fun Illustration Sustainable Food Business Presentation</dc:title>
  <cp:lastModifiedBy>Justice Warren</cp:lastModifiedBy>
  <cp:revision>3</cp:revision>
  <dcterms:created xsi:type="dcterms:W3CDTF">2006-08-16T00:00:00Z</dcterms:created>
  <dcterms:modified xsi:type="dcterms:W3CDTF">2024-03-21T20:09:23Z</dcterms:modified>
  <dc:identifier>DAF-3Cu9olk</dc:identifier>
</cp:coreProperties>
</file>