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Nunito"/>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Nunito-regular.fntdata"/><Relationship Id="rId21" Type="http://schemas.openxmlformats.org/officeDocument/2006/relationships/slide" Target="slides/slide16.xml"/><Relationship Id="rId24" Type="http://schemas.openxmlformats.org/officeDocument/2006/relationships/font" Target="fonts/Nunito-italic.fntdata"/><Relationship Id="rId23" Type="http://schemas.openxmlformats.org/officeDocument/2006/relationships/font" Target="fonts/Nuni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Nuni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a07b55dab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a07b55dab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Teachers note if </a:t>
            </a:r>
            <a:r>
              <a:rPr lang="en"/>
              <a:t>students have any questions</a:t>
            </a:r>
            <a:r>
              <a:rPr lang="en"/>
              <a:t>: Note that particle decay is </a:t>
            </a:r>
            <a:r>
              <a:rPr lang="en"/>
              <a:t>probabilistic, which means that it works well for large numbers of particles but less so for small numbers. Because of this, it is impossible to determine how long it will take for a single particle to decay. This also means that if you have a large number of atoms, you cannot know which ones will decay first, just that half of them will decay after a half life.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a07b55dab4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a07b55dab4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that this only holds true if there is no way for an object to gain or lose radioactive atoms outside of decay.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a2d080efd2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3a2d080efd2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(animate slides later)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9b1fe550a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9b1fe550a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afd14facee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afd14facee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ae89874f2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3ae89874f2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9b1fe550a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39b1fe550a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8da39af899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8da39af899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8da39af899_0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8da39af899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9b1fe550af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9b1fe550a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98561c24a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98561c24a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a07b55dab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a07b55da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a07b55dab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a07b55dab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a07b55dab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a07b55dab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98561c24a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98561c24a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by MikeRun used under the Creative Commons attribution </a:t>
            </a:r>
            <a:r>
              <a:rPr lang="en"/>
              <a:t>sharealike</a:t>
            </a:r>
            <a:r>
              <a:rPr lang="en"/>
              <a:t> </a:t>
            </a:r>
            <a:r>
              <a:rPr lang="en"/>
              <a:t>license</a:t>
            </a:r>
            <a:r>
              <a:rPr lang="en"/>
              <a: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youtube.com/watch?v=lMVv3qz-rHs" TargetMode="External"/><Relationship Id="rId4" Type="http://schemas.openxmlformats.org/officeDocument/2006/relationships/image" Target="../media/image2.jpg"/><Relationship Id="rId5" Type="http://schemas.openxmlformats.org/officeDocument/2006/relationships/hyperlink" Target="http://www.youtube.com/watch?v=tuVa27WISyo" TargetMode="External"/><Relationship Id="rId6"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youtube.com/watch?v=tuVa27WISyo" TargetMode="External"/><Relationship Id="rId4" Type="http://schemas.openxmlformats.org/officeDocument/2006/relationships/image" Target="../media/image3.jpg"/><Relationship Id="rId5"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jDuygY5j0P4" TargetMode="External"/><Relationship Id="rId4" Type="http://schemas.openxmlformats.org/officeDocument/2006/relationships/image" Target="../media/image4.jpg"/><Relationship Id="rId5"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Life and Death by Impact</a:t>
            </a:r>
            <a:endParaRPr/>
          </a:p>
        </p:txBody>
      </p:sp>
      <p:sp>
        <p:nvSpPr>
          <p:cNvPr id="129" name="Google Shape;129;p13"/>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How we know about prehistoric events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2"/>
          <p:cNvSpPr txBox="1"/>
          <p:nvPr>
            <p:ph type="title"/>
          </p:nvPr>
        </p:nvSpPr>
        <p:spPr>
          <a:xfrm>
            <a:off x="3487850" y="27925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Half-life</a:t>
            </a:r>
            <a:endParaRPr/>
          </a:p>
        </p:txBody>
      </p:sp>
      <p:sp>
        <p:nvSpPr>
          <p:cNvPr id="208" name="Google Shape;208;p22"/>
          <p:cNvSpPr txBox="1"/>
          <p:nvPr>
            <p:ph idx="1" type="body"/>
          </p:nvPr>
        </p:nvSpPr>
        <p:spPr>
          <a:xfrm>
            <a:off x="484500" y="925300"/>
            <a:ext cx="7505700" cy="9939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1800"/>
              <a:t>The </a:t>
            </a:r>
            <a:r>
              <a:rPr b="1" lang="en" sz="1800"/>
              <a:t>Half-Life</a:t>
            </a:r>
            <a:r>
              <a:rPr lang="en" sz="1800"/>
              <a:t> of an atom is the amount of time it takes for half of the atom to decay</a:t>
            </a:r>
            <a:endParaRPr sz="1800"/>
          </a:p>
        </p:txBody>
      </p:sp>
      <p:sp>
        <p:nvSpPr>
          <p:cNvPr id="209" name="Google Shape;209;p22"/>
          <p:cNvSpPr txBox="1"/>
          <p:nvPr>
            <p:ph idx="1" type="body"/>
          </p:nvPr>
        </p:nvSpPr>
        <p:spPr>
          <a:xfrm>
            <a:off x="503475" y="1756138"/>
            <a:ext cx="7505700" cy="9939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1800"/>
              <a:t>For example, if we have 8 of atom A (in yellow) and we know that it has a half life of 6 years…</a:t>
            </a:r>
            <a:endParaRPr sz="1800"/>
          </a:p>
        </p:txBody>
      </p:sp>
      <p:sp>
        <p:nvSpPr>
          <p:cNvPr id="210" name="Google Shape;210;p22"/>
          <p:cNvSpPr txBox="1"/>
          <p:nvPr/>
        </p:nvSpPr>
        <p:spPr>
          <a:xfrm>
            <a:off x="1291100" y="2750050"/>
            <a:ext cx="5090100" cy="7389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We will have 4 of atom A after 6 years</a:t>
            </a:r>
            <a:endParaRPr sz="1800">
              <a:solidFill>
                <a:schemeClr val="dk2"/>
              </a:solidFill>
              <a:latin typeface="Calibri"/>
              <a:ea typeface="Calibri"/>
              <a:cs typeface="Calibri"/>
              <a:sym typeface="Calibri"/>
            </a:endParaRPr>
          </a:p>
          <a:p>
            <a:pPr indent="-342900" lvl="0" marL="457200" rtl="0" algn="l">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We will have 2 of atom A after 12 years</a:t>
            </a:r>
            <a:endParaRPr sz="1800">
              <a:solidFill>
                <a:schemeClr val="dk2"/>
              </a:solidFill>
              <a:latin typeface="Calibri"/>
              <a:ea typeface="Calibri"/>
              <a:cs typeface="Calibri"/>
              <a:sym typeface="Calibri"/>
            </a:endParaRPr>
          </a:p>
        </p:txBody>
      </p:sp>
      <p:sp>
        <p:nvSpPr>
          <p:cNvPr id="211" name="Google Shape;211;p22"/>
          <p:cNvSpPr/>
          <p:nvPr/>
        </p:nvSpPr>
        <p:spPr>
          <a:xfrm>
            <a:off x="1216113" y="3684600"/>
            <a:ext cx="257400" cy="3003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12" name="Google Shape;212;p22"/>
          <p:cNvSpPr/>
          <p:nvPr/>
        </p:nvSpPr>
        <p:spPr>
          <a:xfrm>
            <a:off x="850350" y="4427300"/>
            <a:ext cx="257400" cy="3003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13" name="Google Shape;213;p22"/>
          <p:cNvSpPr/>
          <p:nvPr/>
        </p:nvSpPr>
        <p:spPr>
          <a:xfrm>
            <a:off x="850350" y="3684600"/>
            <a:ext cx="257400" cy="3003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14" name="Google Shape;214;p22"/>
          <p:cNvSpPr/>
          <p:nvPr/>
        </p:nvSpPr>
        <p:spPr>
          <a:xfrm>
            <a:off x="1581875" y="3684600"/>
            <a:ext cx="257400" cy="3003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15" name="Google Shape;215;p22"/>
          <p:cNvSpPr/>
          <p:nvPr/>
        </p:nvSpPr>
        <p:spPr>
          <a:xfrm>
            <a:off x="1581875" y="4039750"/>
            <a:ext cx="257400" cy="3003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16" name="Google Shape;216;p22"/>
          <p:cNvSpPr/>
          <p:nvPr/>
        </p:nvSpPr>
        <p:spPr>
          <a:xfrm>
            <a:off x="850350" y="4055950"/>
            <a:ext cx="257400" cy="3003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17" name="Google Shape;217;p22"/>
          <p:cNvSpPr/>
          <p:nvPr/>
        </p:nvSpPr>
        <p:spPr>
          <a:xfrm>
            <a:off x="1193575" y="4427300"/>
            <a:ext cx="257400" cy="3003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18" name="Google Shape;218;p22"/>
          <p:cNvSpPr/>
          <p:nvPr/>
        </p:nvSpPr>
        <p:spPr>
          <a:xfrm>
            <a:off x="1536800" y="4394900"/>
            <a:ext cx="257400" cy="3003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219" name="Google Shape;219;p22"/>
          <p:cNvCxnSpPr/>
          <p:nvPr/>
        </p:nvCxnSpPr>
        <p:spPr>
          <a:xfrm>
            <a:off x="2075250" y="4145900"/>
            <a:ext cx="869700" cy="6900"/>
          </a:xfrm>
          <a:prstGeom prst="straightConnector1">
            <a:avLst/>
          </a:prstGeom>
          <a:noFill/>
          <a:ln cap="flat" cmpd="sng" w="9525">
            <a:solidFill>
              <a:schemeClr val="dk2"/>
            </a:solidFill>
            <a:prstDash val="solid"/>
            <a:round/>
            <a:headEnd len="med" w="med" type="none"/>
            <a:tailEnd len="med" w="med" type="triangle"/>
          </a:ln>
        </p:spPr>
      </p:cxnSp>
      <p:sp>
        <p:nvSpPr>
          <p:cNvPr id="220" name="Google Shape;220;p22"/>
          <p:cNvSpPr/>
          <p:nvPr/>
        </p:nvSpPr>
        <p:spPr>
          <a:xfrm>
            <a:off x="3180925" y="4031000"/>
            <a:ext cx="257400" cy="3003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21" name="Google Shape;221;p22"/>
          <p:cNvSpPr/>
          <p:nvPr/>
        </p:nvSpPr>
        <p:spPr>
          <a:xfrm>
            <a:off x="3527975" y="3609825"/>
            <a:ext cx="257400" cy="3003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22" name="Google Shape;222;p22"/>
          <p:cNvSpPr/>
          <p:nvPr/>
        </p:nvSpPr>
        <p:spPr>
          <a:xfrm>
            <a:off x="3800063" y="4000788"/>
            <a:ext cx="257400" cy="3003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23" name="Google Shape;223;p22"/>
          <p:cNvSpPr/>
          <p:nvPr/>
        </p:nvSpPr>
        <p:spPr>
          <a:xfrm>
            <a:off x="3527975" y="4427300"/>
            <a:ext cx="257400" cy="3003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24" name="Google Shape;224;p22"/>
          <p:cNvSpPr txBox="1"/>
          <p:nvPr/>
        </p:nvSpPr>
        <p:spPr>
          <a:xfrm>
            <a:off x="2227100" y="3711075"/>
            <a:ext cx="717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Calibri"/>
                <a:ea typeface="Calibri"/>
                <a:cs typeface="Calibri"/>
                <a:sym typeface="Calibri"/>
              </a:rPr>
              <a:t>6 years</a:t>
            </a:r>
            <a:endParaRPr sz="1300">
              <a:solidFill>
                <a:schemeClr val="dk2"/>
              </a:solidFill>
              <a:latin typeface="Calibri"/>
              <a:ea typeface="Calibri"/>
              <a:cs typeface="Calibri"/>
              <a:sym typeface="Calibri"/>
            </a:endParaRPr>
          </a:p>
        </p:txBody>
      </p:sp>
      <p:sp>
        <p:nvSpPr>
          <p:cNvPr id="225" name="Google Shape;225;p22"/>
          <p:cNvSpPr txBox="1"/>
          <p:nvPr/>
        </p:nvSpPr>
        <p:spPr>
          <a:xfrm>
            <a:off x="1938863" y="4318100"/>
            <a:ext cx="10974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Calibri"/>
                <a:ea typeface="Calibri"/>
                <a:cs typeface="Calibri"/>
                <a:sym typeface="Calibri"/>
              </a:rPr>
              <a:t>Time passed </a:t>
            </a:r>
            <a:endParaRPr sz="1300">
              <a:solidFill>
                <a:schemeClr val="dk2"/>
              </a:solidFill>
              <a:latin typeface="Calibri"/>
              <a:ea typeface="Calibri"/>
              <a:cs typeface="Calibri"/>
              <a:sym typeface="Calibri"/>
            </a:endParaRPr>
          </a:p>
        </p:txBody>
      </p:sp>
      <p:cxnSp>
        <p:nvCxnSpPr>
          <p:cNvPr id="226" name="Google Shape;226;p22"/>
          <p:cNvCxnSpPr/>
          <p:nvPr/>
        </p:nvCxnSpPr>
        <p:spPr>
          <a:xfrm>
            <a:off x="4484025" y="4056825"/>
            <a:ext cx="869700" cy="6900"/>
          </a:xfrm>
          <a:prstGeom prst="straightConnector1">
            <a:avLst/>
          </a:prstGeom>
          <a:noFill/>
          <a:ln cap="flat" cmpd="sng" w="9525">
            <a:solidFill>
              <a:schemeClr val="dk2"/>
            </a:solidFill>
            <a:prstDash val="solid"/>
            <a:round/>
            <a:headEnd len="med" w="med" type="none"/>
            <a:tailEnd len="med" w="med" type="triangle"/>
          </a:ln>
        </p:spPr>
      </p:cxnSp>
      <p:sp>
        <p:nvSpPr>
          <p:cNvPr id="227" name="Google Shape;227;p22"/>
          <p:cNvSpPr txBox="1"/>
          <p:nvPr/>
        </p:nvSpPr>
        <p:spPr>
          <a:xfrm>
            <a:off x="4254862" y="3580438"/>
            <a:ext cx="1242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Calibri"/>
                <a:ea typeface="Calibri"/>
                <a:cs typeface="Calibri"/>
                <a:sym typeface="Calibri"/>
              </a:rPr>
              <a:t>6 more </a:t>
            </a:r>
            <a:r>
              <a:rPr lang="en" sz="1300">
                <a:solidFill>
                  <a:schemeClr val="dk2"/>
                </a:solidFill>
                <a:latin typeface="Calibri"/>
                <a:ea typeface="Calibri"/>
                <a:cs typeface="Calibri"/>
                <a:sym typeface="Calibri"/>
              </a:rPr>
              <a:t>years</a:t>
            </a:r>
            <a:endParaRPr sz="1300">
              <a:solidFill>
                <a:schemeClr val="dk2"/>
              </a:solidFill>
              <a:latin typeface="Calibri"/>
              <a:ea typeface="Calibri"/>
              <a:cs typeface="Calibri"/>
              <a:sym typeface="Calibri"/>
            </a:endParaRPr>
          </a:p>
        </p:txBody>
      </p:sp>
      <p:cxnSp>
        <p:nvCxnSpPr>
          <p:cNvPr id="228" name="Google Shape;228;p22"/>
          <p:cNvCxnSpPr/>
          <p:nvPr/>
        </p:nvCxnSpPr>
        <p:spPr>
          <a:xfrm>
            <a:off x="6590475" y="4056825"/>
            <a:ext cx="869700" cy="6900"/>
          </a:xfrm>
          <a:prstGeom prst="straightConnector1">
            <a:avLst/>
          </a:prstGeom>
          <a:noFill/>
          <a:ln cap="flat" cmpd="sng" w="9525">
            <a:solidFill>
              <a:schemeClr val="dk2"/>
            </a:solidFill>
            <a:prstDash val="solid"/>
            <a:round/>
            <a:headEnd len="med" w="med" type="none"/>
            <a:tailEnd len="med" w="med" type="triangle"/>
          </a:ln>
        </p:spPr>
      </p:cxnSp>
      <p:sp>
        <p:nvSpPr>
          <p:cNvPr id="229" name="Google Shape;229;p22"/>
          <p:cNvSpPr txBox="1"/>
          <p:nvPr/>
        </p:nvSpPr>
        <p:spPr>
          <a:xfrm>
            <a:off x="6551787" y="3567525"/>
            <a:ext cx="1242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Calibri"/>
                <a:ea typeface="Calibri"/>
                <a:cs typeface="Calibri"/>
                <a:sym typeface="Calibri"/>
              </a:rPr>
              <a:t>6 more years</a:t>
            </a:r>
            <a:endParaRPr sz="1300">
              <a:solidFill>
                <a:schemeClr val="dk2"/>
              </a:solidFill>
              <a:latin typeface="Calibri"/>
              <a:ea typeface="Calibri"/>
              <a:cs typeface="Calibri"/>
              <a:sym typeface="Calibri"/>
            </a:endParaRPr>
          </a:p>
        </p:txBody>
      </p:sp>
      <p:sp>
        <p:nvSpPr>
          <p:cNvPr id="230" name="Google Shape;230;p22"/>
          <p:cNvSpPr/>
          <p:nvPr/>
        </p:nvSpPr>
        <p:spPr>
          <a:xfrm>
            <a:off x="3199675" y="3609825"/>
            <a:ext cx="257400" cy="300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31" name="Google Shape;231;p22"/>
          <p:cNvSpPr/>
          <p:nvPr/>
        </p:nvSpPr>
        <p:spPr>
          <a:xfrm>
            <a:off x="3180925" y="4452175"/>
            <a:ext cx="257400" cy="300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32" name="Google Shape;232;p22"/>
          <p:cNvSpPr/>
          <p:nvPr/>
        </p:nvSpPr>
        <p:spPr>
          <a:xfrm>
            <a:off x="3875025" y="4452175"/>
            <a:ext cx="257400" cy="300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33" name="Google Shape;233;p22"/>
          <p:cNvSpPr/>
          <p:nvPr/>
        </p:nvSpPr>
        <p:spPr>
          <a:xfrm>
            <a:off x="3841850" y="3594713"/>
            <a:ext cx="257400" cy="300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34" name="Google Shape;234;p22"/>
          <p:cNvSpPr/>
          <p:nvPr/>
        </p:nvSpPr>
        <p:spPr>
          <a:xfrm>
            <a:off x="5549000" y="4038550"/>
            <a:ext cx="257400" cy="300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35" name="Google Shape;235;p22"/>
          <p:cNvSpPr/>
          <p:nvPr/>
        </p:nvSpPr>
        <p:spPr>
          <a:xfrm>
            <a:off x="5896050" y="3617375"/>
            <a:ext cx="257400" cy="3003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36" name="Google Shape;236;p22"/>
          <p:cNvSpPr/>
          <p:nvPr/>
        </p:nvSpPr>
        <p:spPr>
          <a:xfrm>
            <a:off x="6168138" y="4008338"/>
            <a:ext cx="257400" cy="300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37" name="Google Shape;237;p22"/>
          <p:cNvSpPr/>
          <p:nvPr/>
        </p:nvSpPr>
        <p:spPr>
          <a:xfrm>
            <a:off x="5896050" y="4434850"/>
            <a:ext cx="257400" cy="3003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38" name="Google Shape;238;p22"/>
          <p:cNvSpPr/>
          <p:nvPr/>
        </p:nvSpPr>
        <p:spPr>
          <a:xfrm>
            <a:off x="5567750" y="3617375"/>
            <a:ext cx="257400" cy="300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39" name="Google Shape;239;p22"/>
          <p:cNvSpPr/>
          <p:nvPr/>
        </p:nvSpPr>
        <p:spPr>
          <a:xfrm>
            <a:off x="5549000" y="4459725"/>
            <a:ext cx="257400" cy="300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0" name="Google Shape;240;p22"/>
          <p:cNvSpPr/>
          <p:nvPr/>
        </p:nvSpPr>
        <p:spPr>
          <a:xfrm>
            <a:off x="6243100" y="4459725"/>
            <a:ext cx="257400" cy="300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1" name="Google Shape;241;p22"/>
          <p:cNvSpPr/>
          <p:nvPr/>
        </p:nvSpPr>
        <p:spPr>
          <a:xfrm>
            <a:off x="6209925" y="3602263"/>
            <a:ext cx="257400" cy="300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2" name="Google Shape;242;p22"/>
          <p:cNvSpPr/>
          <p:nvPr/>
        </p:nvSpPr>
        <p:spPr>
          <a:xfrm>
            <a:off x="7664125" y="3917675"/>
            <a:ext cx="257400" cy="300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3" name="Google Shape;243;p22"/>
          <p:cNvSpPr/>
          <p:nvPr/>
        </p:nvSpPr>
        <p:spPr>
          <a:xfrm>
            <a:off x="8011175" y="3496500"/>
            <a:ext cx="257400" cy="3003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4" name="Google Shape;244;p22"/>
          <p:cNvSpPr/>
          <p:nvPr/>
        </p:nvSpPr>
        <p:spPr>
          <a:xfrm>
            <a:off x="8283263" y="3887463"/>
            <a:ext cx="257400" cy="300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5" name="Google Shape;245;p22"/>
          <p:cNvSpPr/>
          <p:nvPr/>
        </p:nvSpPr>
        <p:spPr>
          <a:xfrm>
            <a:off x="8011175" y="4313975"/>
            <a:ext cx="257400" cy="300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6" name="Google Shape;246;p22"/>
          <p:cNvSpPr/>
          <p:nvPr/>
        </p:nvSpPr>
        <p:spPr>
          <a:xfrm>
            <a:off x="7682875" y="3496500"/>
            <a:ext cx="257400" cy="300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7" name="Google Shape;247;p22"/>
          <p:cNvSpPr/>
          <p:nvPr/>
        </p:nvSpPr>
        <p:spPr>
          <a:xfrm>
            <a:off x="7664125" y="4338850"/>
            <a:ext cx="257400" cy="300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8" name="Google Shape;248;p22"/>
          <p:cNvSpPr/>
          <p:nvPr/>
        </p:nvSpPr>
        <p:spPr>
          <a:xfrm>
            <a:off x="8325050" y="3481388"/>
            <a:ext cx="257400" cy="300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9" name="Google Shape;249;p22"/>
          <p:cNvSpPr/>
          <p:nvPr/>
        </p:nvSpPr>
        <p:spPr>
          <a:xfrm>
            <a:off x="8319125" y="4293550"/>
            <a:ext cx="257400" cy="300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3"/>
          <p:cNvSpPr/>
          <p:nvPr/>
        </p:nvSpPr>
        <p:spPr>
          <a:xfrm>
            <a:off x="5165975" y="3506961"/>
            <a:ext cx="2134200" cy="1331400"/>
          </a:xfrm>
          <a:prstGeom prst="can">
            <a:avLst>
              <a:gd fmla="val 9834"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5" name="Google Shape;255;p23"/>
          <p:cNvSpPr/>
          <p:nvPr/>
        </p:nvSpPr>
        <p:spPr>
          <a:xfrm>
            <a:off x="5194775" y="285786"/>
            <a:ext cx="2134200" cy="1331400"/>
          </a:xfrm>
          <a:prstGeom prst="can">
            <a:avLst>
              <a:gd fmla="val 9834"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56" name="Google Shape;256;p23"/>
          <p:cNvSpPr txBox="1"/>
          <p:nvPr>
            <p:ph type="title"/>
          </p:nvPr>
        </p:nvSpPr>
        <p:spPr>
          <a:xfrm>
            <a:off x="531675" y="285775"/>
            <a:ext cx="37206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Radiometric dating</a:t>
            </a:r>
            <a:endParaRPr/>
          </a:p>
        </p:txBody>
      </p:sp>
      <p:sp>
        <p:nvSpPr>
          <p:cNvPr id="257" name="Google Shape;257;p23"/>
          <p:cNvSpPr txBox="1"/>
          <p:nvPr/>
        </p:nvSpPr>
        <p:spPr>
          <a:xfrm>
            <a:off x="338700" y="853075"/>
            <a:ext cx="4233300" cy="458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1800"/>
              <a:t>Using various methods, scientist can determine what atoms make up an object. </a:t>
            </a:r>
            <a:endParaRPr sz="1800"/>
          </a:p>
          <a:p>
            <a:pPr indent="0" lvl="0" marL="0" rtl="0" algn="l">
              <a:lnSpc>
                <a:spcPct val="115000"/>
              </a:lnSpc>
              <a:spcBef>
                <a:spcPts val="1200"/>
              </a:spcBef>
              <a:spcAft>
                <a:spcPts val="0"/>
              </a:spcAft>
              <a:buNone/>
            </a:pPr>
            <a:r>
              <a:rPr lang="en" sz="1800"/>
              <a:t>But how does that tell us how old it is? </a:t>
            </a:r>
            <a:endParaRPr sz="1800"/>
          </a:p>
          <a:p>
            <a:pPr indent="0" lvl="0" marL="0" rtl="0" algn="l">
              <a:lnSpc>
                <a:spcPct val="115000"/>
              </a:lnSpc>
              <a:spcBef>
                <a:spcPts val="1200"/>
              </a:spcBef>
              <a:spcAft>
                <a:spcPts val="0"/>
              </a:spcAft>
              <a:buNone/>
            </a:pPr>
            <a:r>
              <a:rPr lang="en" sz="1800"/>
              <a:t>Well, if we find the decay product of an atom, we can use the half life to work backwards!</a:t>
            </a:r>
            <a:endParaRPr sz="1800"/>
          </a:p>
          <a:p>
            <a:pPr indent="0" lvl="0" marL="0" rtl="0" algn="l">
              <a:lnSpc>
                <a:spcPct val="115000"/>
              </a:lnSpc>
              <a:spcBef>
                <a:spcPts val="1200"/>
              </a:spcBef>
              <a:spcAft>
                <a:spcPts val="0"/>
              </a:spcAft>
              <a:buNone/>
            </a:pPr>
            <a:r>
              <a:rPr lang="en" sz="1800"/>
              <a:t>If for example, we find 4 of </a:t>
            </a:r>
            <a:r>
              <a:rPr lang="en" sz="1800"/>
              <a:t>atom</a:t>
            </a:r>
            <a:r>
              <a:rPr lang="en" sz="1800"/>
              <a:t> A and 4 of its product, we know that there must have been 8 of atom A one half life ago</a:t>
            </a:r>
            <a:endParaRPr sz="1800"/>
          </a:p>
          <a:p>
            <a:pPr indent="0" lvl="0" marL="0" rtl="0" algn="l">
              <a:lnSpc>
                <a:spcPct val="115000"/>
              </a:lnSpc>
              <a:spcBef>
                <a:spcPts val="1200"/>
              </a:spcBef>
              <a:spcAft>
                <a:spcPts val="1200"/>
              </a:spcAft>
              <a:buNone/>
            </a:pPr>
            <a:r>
              <a:t/>
            </a:r>
            <a:endParaRPr sz="1800"/>
          </a:p>
        </p:txBody>
      </p:sp>
      <p:sp>
        <p:nvSpPr>
          <p:cNvPr id="258" name="Google Shape;258;p23"/>
          <p:cNvSpPr/>
          <p:nvPr/>
        </p:nvSpPr>
        <p:spPr>
          <a:xfrm>
            <a:off x="5757325" y="4094475"/>
            <a:ext cx="257400" cy="300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latin typeface="Calibri"/>
              <a:ea typeface="Calibri"/>
              <a:cs typeface="Calibri"/>
              <a:sym typeface="Calibri"/>
            </a:endParaRPr>
          </a:p>
        </p:txBody>
      </p:sp>
      <p:sp>
        <p:nvSpPr>
          <p:cNvPr id="259" name="Google Shape;259;p23"/>
          <p:cNvSpPr/>
          <p:nvPr/>
        </p:nvSpPr>
        <p:spPr>
          <a:xfrm>
            <a:off x="6104375" y="3673300"/>
            <a:ext cx="257400" cy="3003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0" name="Google Shape;260;p23"/>
          <p:cNvSpPr/>
          <p:nvPr/>
        </p:nvSpPr>
        <p:spPr>
          <a:xfrm>
            <a:off x="6376463" y="4064263"/>
            <a:ext cx="257400" cy="300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1" name="Google Shape;261;p23"/>
          <p:cNvSpPr/>
          <p:nvPr/>
        </p:nvSpPr>
        <p:spPr>
          <a:xfrm>
            <a:off x="6104375" y="4490775"/>
            <a:ext cx="257400" cy="3003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2" name="Google Shape;262;p23"/>
          <p:cNvSpPr/>
          <p:nvPr/>
        </p:nvSpPr>
        <p:spPr>
          <a:xfrm>
            <a:off x="5776075" y="3673300"/>
            <a:ext cx="257400" cy="300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3" name="Google Shape;263;p23"/>
          <p:cNvSpPr/>
          <p:nvPr/>
        </p:nvSpPr>
        <p:spPr>
          <a:xfrm>
            <a:off x="5757325" y="4515650"/>
            <a:ext cx="257400" cy="300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4" name="Google Shape;264;p23"/>
          <p:cNvSpPr/>
          <p:nvPr/>
        </p:nvSpPr>
        <p:spPr>
          <a:xfrm>
            <a:off x="6451425" y="4515650"/>
            <a:ext cx="257400" cy="300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5" name="Google Shape;265;p23"/>
          <p:cNvSpPr/>
          <p:nvPr/>
        </p:nvSpPr>
        <p:spPr>
          <a:xfrm>
            <a:off x="6418250" y="3658188"/>
            <a:ext cx="257400" cy="300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6" name="Google Shape;266;p23"/>
          <p:cNvSpPr txBox="1"/>
          <p:nvPr/>
        </p:nvSpPr>
        <p:spPr>
          <a:xfrm>
            <a:off x="7367450" y="3921925"/>
            <a:ext cx="13269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Calibri"/>
                <a:ea typeface="Calibri"/>
                <a:cs typeface="Calibri"/>
                <a:sym typeface="Calibri"/>
              </a:rPr>
              <a:t>Rock found today</a:t>
            </a:r>
            <a:endParaRPr sz="1300">
              <a:solidFill>
                <a:schemeClr val="dk2"/>
              </a:solidFill>
              <a:latin typeface="Calibri"/>
              <a:ea typeface="Calibri"/>
              <a:cs typeface="Calibri"/>
              <a:sym typeface="Calibri"/>
            </a:endParaRPr>
          </a:p>
        </p:txBody>
      </p:sp>
      <p:sp>
        <p:nvSpPr>
          <p:cNvPr id="267" name="Google Shape;267;p23"/>
          <p:cNvSpPr/>
          <p:nvPr/>
        </p:nvSpPr>
        <p:spPr>
          <a:xfrm>
            <a:off x="5180375" y="1896373"/>
            <a:ext cx="2134200" cy="1331400"/>
          </a:xfrm>
          <a:prstGeom prst="can">
            <a:avLst>
              <a:gd fmla="val 9834"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8" name="Google Shape;268;p23"/>
          <p:cNvSpPr/>
          <p:nvPr/>
        </p:nvSpPr>
        <p:spPr>
          <a:xfrm>
            <a:off x="5742925" y="2464413"/>
            <a:ext cx="257400" cy="3003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69" name="Google Shape;269;p23"/>
          <p:cNvSpPr/>
          <p:nvPr/>
        </p:nvSpPr>
        <p:spPr>
          <a:xfrm>
            <a:off x="6089975" y="2043238"/>
            <a:ext cx="257400" cy="3003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0" name="Google Shape;270;p23"/>
          <p:cNvSpPr/>
          <p:nvPr/>
        </p:nvSpPr>
        <p:spPr>
          <a:xfrm>
            <a:off x="6362063" y="2434200"/>
            <a:ext cx="257400" cy="3003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1" name="Google Shape;271;p23"/>
          <p:cNvSpPr/>
          <p:nvPr/>
        </p:nvSpPr>
        <p:spPr>
          <a:xfrm>
            <a:off x="6089975" y="2858263"/>
            <a:ext cx="257400" cy="3003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2" name="Google Shape;272;p23"/>
          <p:cNvSpPr/>
          <p:nvPr/>
        </p:nvSpPr>
        <p:spPr>
          <a:xfrm>
            <a:off x="5761675" y="2043238"/>
            <a:ext cx="257400" cy="300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3" name="Google Shape;273;p23"/>
          <p:cNvSpPr/>
          <p:nvPr/>
        </p:nvSpPr>
        <p:spPr>
          <a:xfrm>
            <a:off x="5742925" y="2858263"/>
            <a:ext cx="257400" cy="300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4" name="Google Shape;274;p23"/>
          <p:cNvSpPr/>
          <p:nvPr/>
        </p:nvSpPr>
        <p:spPr>
          <a:xfrm>
            <a:off x="6437025" y="2842363"/>
            <a:ext cx="257400" cy="300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5" name="Google Shape;275;p23"/>
          <p:cNvSpPr/>
          <p:nvPr/>
        </p:nvSpPr>
        <p:spPr>
          <a:xfrm>
            <a:off x="6403850" y="2028125"/>
            <a:ext cx="257400" cy="300300"/>
          </a:xfrm>
          <a:prstGeom prst="ellipse">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6" name="Google Shape;276;p23"/>
          <p:cNvSpPr/>
          <p:nvPr/>
        </p:nvSpPr>
        <p:spPr>
          <a:xfrm>
            <a:off x="5757325" y="883750"/>
            <a:ext cx="257400" cy="3003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7" name="Google Shape;277;p23"/>
          <p:cNvSpPr/>
          <p:nvPr/>
        </p:nvSpPr>
        <p:spPr>
          <a:xfrm>
            <a:off x="6104375" y="462575"/>
            <a:ext cx="257400" cy="3003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8" name="Google Shape;278;p23"/>
          <p:cNvSpPr/>
          <p:nvPr/>
        </p:nvSpPr>
        <p:spPr>
          <a:xfrm>
            <a:off x="6376463" y="853538"/>
            <a:ext cx="257400" cy="3003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79" name="Google Shape;279;p23"/>
          <p:cNvSpPr/>
          <p:nvPr/>
        </p:nvSpPr>
        <p:spPr>
          <a:xfrm>
            <a:off x="6075575" y="1225750"/>
            <a:ext cx="257400" cy="3003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0" name="Google Shape;280;p23"/>
          <p:cNvSpPr/>
          <p:nvPr/>
        </p:nvSpPr>
        <p:spPr>
          <a:xfrm>
            <a:off x="5776075" y="462575"/>
            <a:ext cx="257400" cy="3003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1" name="Google Shape;281;p23"/>
          <p:cNvSpPr/>
          <p:nvPr/>
        </p:nvSpPr>
        <p:spPr>
          <a:xfrm>
            <a:off x="5728525" y="1225750"/>
            <a:ext cx="257400" cy="3003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2" name="Google Shape;282;p23"/>
          <p:cNvSpPr/>
          <p:nvPr/>
        </p:nvSpPr>
        <p:spPr>
          <a:xfrm>
            <a:off x="6422625" y="1225750"/>
            <a:ext cx="257400" cy="3003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3" name="Google Shape;283;p23"/>
          <p:cNvSpPr/>
          <p:nvPr/>
        </p:nvSpPr>
        <p:spPr>
          <a:xfrm>
            <a:off x="6418250" y="447463"/>
            <a:ext cx="257400" cy="3003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4" name="Google Shape;284;p23"/>
          <p:cNvSpPr txBox="1"/>
          <p:nvPr/>
        </p:nvSpPr>
        <p:spPr>
          <a:xfrm>
            <a:off x="7462175" y="715750"/>
            <a:ext cx="13269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Calibri"/>
                <a:ea typeface="Calibri"/>
                <a:cs typeface="Calibri"/>
                <a:sym typeface="Calibri"/>
              </a:rPr>
              <a:t>Rock when it was formed</a:t>
            </a:r>
            <a:endParaRPr sz="1300">
              <a:solidFill>
                <a:schemeClr val="dk2"/>
              </a:solidFill>
              <a:latin typeface="Calibri"/>
              <a:ea typeface="Calibri"/>
              <a:cs typeface="Calibri"/>
              <a:sym typeface="Calibri"/>
            </a:endParaRPr>
          </a:p>
        </p:txBody>
      </p:sp>
      <p:sp>
        <p:nvSpPr>
          <p:cNvPr id="285" name="Google Shape;285;p23"/>
          <p:cNvSpPr txBox="1"/>
          <p:nvPr/>
        </p:nvSpPr>
        <p:spPr>
          <a:xfrm>
            <a:off x="6437025" y="3250538"/>
            <a:ext cx="25734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chemeClr val="dk2"/>
              </a:solidFill>
              <a:latin typeface="Calibri"/>
              <a:ea typeface="Calibri"/>
              <a:cs typeface="Calibri"/>
              <a:sym typeface="Calibri"/>
            </a:endParaRPr>
          </a:p>
        </p:txBody>
      </p:sp>
      <p:cxnSp>
        <p:nvCxnSpPr>
          <p:cNvPr id="286" name="Google Shape;286;p23"/>
          <p:cNvCxnSpPr>
            <a:stCxn id="255" idx="3"/>
            <a:endCxn id="267" idx="1"/>
          </p:cNvCxnSpPr>
          <p:nvPr/>
        </p:nvCxnSpPr>
        <p:spPr>
          <a:xfrm flipH="1">
            <a:off x="6247475" y="1617186"/>
            <a:ext cx="14400" cy="279300"/>
          </a:xfrm>
          <a:prstGeom prst="straightConnector1">
            <a:avLst/>
          </a:prstGeom>
          <a:noFill/>
          <a:ln cap="flat" cmpd="sng" w="9525">
            <a:solidFill>
              <a:schemeClr val="dk2"/>
            </a:solidFill>
            <a:prstDash val="solid"/>
            <a:round/>
            <a:headEnd len="med" w="med" type="none"/>
            <a:tailEnd len="med" w="med" type="triangle"/>
          </a:ln>
        </p:spPr>
      </p:cxnSp>
      <p:cxnSp>
        <p:nvCxnSpPr>
          <p:cNvPr id="287" name="Google Shape;287;p23"/>
          <p:cNvCxnSpPr>
            <a:stCxn id="267" idx="3"/>
            <a:endCxn id="254" idx="1"/>
          </p:cNvCxnSpPr>
          <p:nvPr/>
        </p:nvCxnSpPr>
        <p:spPr>
          <a:xfrm flipH="1">
            <a:off x="6233075" y="3227773"/>
            <a:ext cx="14400" cy="279300"/>
          </a:xfrm>
          <a:prstGeom prst="straightConnector1">
            <a:avLst/>
          </a:prstGeom>
          <a:noFill/>
          <a:ln cap="flat" cmpd="sng" w="9525">
            <a:solidFill>
              <a:schemeClr val="dk2"/>
            </a:solidFill>
            <a:prstDash val="solid"/>
            <a:round/>
            <a:headEnd len="med" w="med" type="none"/>
            <a:tailEnd len="med" w="med" type="triangle"/>
          </a:ln>
        </p:spPr>
      </p:cxnSp>
      <p:sp>
        <p:nvSpPr>
          <p:cNvPr id="288" name="Google Shape;288;p23"/>
          <p:cNvSpPr txBox="1"/>
          <p:nvPr/>
        </p:nvSpPr>
        <p:spPr>
          <a:xfrm>
            <a:off x="6661250" y="1602625"/>
            <a:ext cx="2457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Calibri"/>
                <a:ea typeface="Calibri"/>
                <a:cs typeface="Calibri"/>
                <a:sym typeface="Calibri"/>
              </a:rPr>
              <a:t>One half life</a:t>
            </a:r>
            <a:endParaRPr sz="1300">
              <a:solidFill>
                <a:schemeClr val="dk2"/>
              </a:solidFill>
              <a:latin typeface="Calibri"/>
              <a:ea typeface="Calibri"/>
              <a:cs typeface="Calibri"/>
              <a:sym typeface="Calibri"/>
            </a:endParaRPr>
          </a:p>
        </p:txBody>
      </p:sp>
      <p:sp>
        <p:nvSpPr>
          <p:cNvPr id="289" name="Google Shape;289;p23"/>
          <p:cNvSpPr txBox="1"/>
          <p:nvPr/>
        </p:nvSpPr>
        <p:spPr>
          <a:xfrm>
            <a:off x="6619475" y="3207988"/>
            <a:ext cx="2457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Calibri"/>
                <a:ea typeface="Calibri"/>
                <a:cs typeface="Calibri"/>
                <a:sym typeface="Calibri"/>
              </a:rPr>
              <a:t>One half life</a:t>
            </a:r>
            <a:endParaRPr sz="1300">
              <a:solidFill>
                <a:schemeClr val="dk2"/>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4"/>
          <p:cNvSpPr txBox="1"/>
          <p:nvPr/>
        </p:nvSpPr>
        <p:spPr>
          <a:xfrm>
            <a:off x="2081400" y="4412925"/>
            <a:ext cx="2261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Calibri"/>
                <a:ea typeface="Calibri"/>
                <a:cs typeface="Calibri"/>
                <a:sym typeface="Calibri"/>
              </a:rPr>
              <a:t>Example of a decay graph</a:t>
            </a:r>
            <a:endParaRPr sz="1300">
              <a:solidFill>
                <a:schemeClr val="dk2"/>
              </a:solidFill>
              <a:latin typeface="Calibri"/>
              <a:ea typeface="Calibri"/>
              <a:cs typeface="Calibri"/>
              <a:sym typeface="Calibri"/>
            </a:endParaRPr>
          </a:p>
        </p:txBody>
      </p:sp>
      <p:sp>
        <p:nvSpPr>
          <p:cNvPr id="295" name="Google Shape;295;p24"/>
          <p:cNvSpPr txBox="1"/>
          <p:nvPr/>
        </p:nvSpPr>
        <p:spPr>
          <a:xfrm>
            <a:off x="5573900" y="923625"/>
            <a:ext cx="3000000" cy="38697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1200"/>
              </a:spcBef>
              <a:spcAft>
                <a:spcPts val="0"/>
              </a:spcAft>
              <a:buSzPts val="1400"/>
              <a:buChar char="●"/>
            </a:pPr>
            <a:r>
              <a:rPr lang="en"/>
              <a:t>Atom A decays into Atom B with a </a:t>
            </a:r>
            <a:r>
              <a:rPr b="1" lang="en"/>
              <a:t>half-life of 4,000 years</a:t>
            </a:r>
            <a:r>
              <a:rPr lang="en"/>
              <a:t>.</a:t>
            </a:r>
            <a:endParaRPr/>
          </a:p>
          <a:p>
            <a:pPr indent="-317500" lvl="0" marL="457200" rtl="0" algn="l">
              <a:lnSpc>
                <a:spcPct val="115000"/>
              </a:lnSpc>
              <a:spcBef>
                <a:spcPts val="0"/>
              </a:spcBef>
              <a:spcAft>
                <a:spcPts val="0"/>
              </a:spcAft>
              <a:buSzPts val="1400"/>
              <a:buChar char="●"/>
            </a:pPr>
            <a:r>
              <a:rPr lang="en"/>
              <a:t>Long ago, the object started with </a:t>
            </a:r>
            <a:r>
              <a:rPr b="1" lang="en"/>
              <a:t>128 atoms of A</a:t>
            </a:r>
            <a:r>
              <a:rPr lang="en"/>
              <a:t> and </a:t>
            </a:r>
            <a:r>
              <a:rPr b="1" lang="en"/>
              <a:t>0 atoms of B</a:t>
            </a:r>
            <a:r>
              <a:rPr lang="en"/>
              <a:t>.</a:t>
            </a:r>
            <a:endParaRPr/>
          </a:p>
          <a:p>
            <a:pPr indent="-317500" lvl="0" marL="457200" rtl="0" algn="l">
              <a:lnSpc>
                <a:spcPct val="115000"/>
              </a:lnSpc>
              <a:spcBef>
                <a:spcPts val="0"/>
              </a:spcBef>
              <a:spcAft>
                <a:spcPts val="0"/>
              </a:spcAft>
              <a:buSzPts val="1400"/>
              <a:buChar char="●"/>
            </a:pPr>
            <a:r>
              <a:rPr lang="en"/>
              <a:t>After </a:t>
            </a:r>
            <a:r>
              <a:rPr b="1" lang="en"/>
              <a:t>4,000 years</a:t>
            </a:r>
            <a:r>
              <a:rPr lang="en"/>
              <a:t>, half of Atom A has decayed → </a:t>
            </a:r>
            <a:r>
              <a:rPr b="1" lang="en"/>
              <a:t>64 A</a:t>
            </a:r>
            <a:r>
              <a:rPr lang="en"/>
              <a:t> and </a:t>
            </a:r>
            <a:r>
              <a:rPr b="1" lang="en"/>
              <a:t>64 B</a:t>
            </a:r>
            <a:r>
              <a:rPr lang="en"/>
              <a:t>.</a:t>
            </a:r>
            <a:endParaRPr/>
          </a:p>
          <a:p>
            <a:pPr indent="-317500" lvl="0" marL="457200" rtl="0" algn="l">
              <a:lnSpc>
                <a:spcPct val="115000"/>
              </a:lnSpc>
              <a:spcBef>
                <a:spcPts val="0"/>
              </a:spcBef>
              <a:spcAft>
                <a:spcPts val="0"/>
              </a:spcAft>
              <a:buSzPts val="1400"/>
              <a:buChar char="●"/>
            </a:pPr>
            <a:r>
              <a:rPr lang="en"/>
              <a:t>After </a:t>
            </a:r>
            <a:r>
              <a:rPr b="1" lang="en"/>
              <a:t>8,000 years</a:t>
            </a:r>
            <a:r>
              <a:rPr lang="en"/>
              <a:t>, half of the remaining A has decayed again → </a:t>
            </a:r>
            <a:r>
              <a:rPr b="1" lang="en"/>
              <a:t>32 A</a:t>
            </a:r>
            <a:r>
              <a:rPr lang="en"/>
              <a:t> and </a:t>
            </a:r>
            <a:r>
              <a:rPr b="1" lang="en"/>
              <a:t>96 B</a:t>
            </a:r>
            <a:r>
              <a:rPr lang="en"/>
              <a:t>.</a:t>
            </a:r>
            <a:endParaRPr/>
          </a:p>
          <a:p>
            <a:pPr indent="-317500" lvl="0" marL="457200" rtl="0" algn="l">
              <a:lnSpc>
                <a:spcPct val="115000"/>
              </a:lnSpc>
              <a:spcBef>
                <a:spcPts val="0"/>
              </a:spcBef>
              <a:spcAft>
                <a:spcPts val="0"/>
              </a:spcAft>
              <a:buSzPts val="1400"/>
              <a:buChar char="●"/>
            </a:pPr>
            <a:r>
              <a:rPr lang="en"/>
              <a:t>If we find </a:t>
            </a:r>
            <a:r>
              <a:rPr b="1" lang="en"/>
              <a:t>96 B and </a:t>
            </a:r>
            <a:r>
              <a:rPr b="1" lang="en"/>
              <a:t>32A</a:t>
            </a:r>
            <a:r>
              <a:rPr lang="en"/>
              <a:t> today, we can tell the object is about </a:t>
            </a:r>
            <a:r>
              <a:rPr b="1" lang="en"/>
              <a:t>8,000  years old</a:t>
            </a:r>
            <a:r>
              <a:rPr lang="en"/>
              <a:t>.</a:t>
            </a:r>
            <a:endParaRPr sz="2100">
              <a:solidFill>
                <a:schemeClr val="dk2"/>
              </a:solidFill>
              <a:latin typeface="Calibri"/>
              <a:ea typeface="Calibri"/>
              <a:cs typeface="Calibri"/>
              <a:sym typeface="Calibri"/>
            </a:endParaRPr>
          </a:p>
        </p:txBody>
      </p:sp>
      <p:sp>
        <p:nvSpPr>
          <p:cNvPr id="296" name="Google Shape;296;p24"/>
          <p:cNvSpPr txBox="1"/>
          <p:nvPr/>
        </p:nvSpPr>
        <p:spPr>
          <a:xfrm>
            <a:off x="5827800" y="352775"/>
            <a:ext cx="3316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2"/>
                </a:solidFill>
                <a:latin typeface="Calibri"/>
                <a:ea typeface="Calibri"/>
                <a:cs typeface="Calibri"/>
                <a:sym typeface="Calibri"/>
              </a:rPr>
              <a:t>Example</a:t>
            </a:r>
            <a:endParaRPr b="1" sz="1800">
              <a:solidFill>
                <a:schemeClr val="dk2"/>
              </a:solidFill>
              <a:latin typeface="Calibri"/>
              <a:ea typeface="Calibri"/>
              <a:cs typeface="Calibri"/>
              <a:sym typeface="Calibri"/>
            </a:endParaRPr>
          </a:p>
        </p:txBody>
      </p:sp>
      <p:pic>
        <p:nvPicPr>
          <p:cNvPr id="297" name="Google Shape;297;p24" title="Chart"/>
          <p:cNvPicPr preferRelativeResize="0"/>
          <p:nvPr/>
        </p:nvPicPr>
        <p:blipFill>
          <a:blip r:embed="rId3">
            <a:alphaModFix/>
          </a:blip>
          <a:stretch>
            <a:fillRect/>
          </a:stretch>
        </p:blipFill>
        <p:spPr>
          <a:xfrm>
            <a:off x="180275" y="1035100"/>
            <a:ext cx="5565324" cy="3441225"/>
          </a:xfrm>
          <a:prstGeom prst="rect">
            <a:avLst/>
          </a:prstGeom>
          <a:noFill/>
          <a:ln>
            <a:noFill/>
          </a:ln>
        </p:spPr>
      </p:pic>
      <p:sp>
        <p:nvSpPr>
          <p:cNvPr id="298" name="Google Shape;298;p24"/>
          <p:cNvSpPr/>
          <p:nvPr/>
        </p:nvSpPr>
        <p:spPr>
          <a:xfrm>
            <a:off x="2195200" y="2799093"/>
            <a:ext cx="721050" cy="812575"/>
          </a:xfrm>
          <a:custGeom>
            <a:rect b="b" l="l" r="r" t="t"/>
            <a:pathLst>
              <a:path extrusionOk="0" h="32503" w="28842">
                <a:moveTo>
                  <a:pt x="0" y="22889"/>
                </a:moveTo>
                <a:cubicBezTo>
                  <a:pt x="3589" y="19108"/>
                  <a:pt x="16728" y="-1402"/>
                  <a:pt x="21535" y="200"/>
                </a:cubicBezTo>
                <a:cubicBezTo>
                  <a:pt x="26342" y="1802"/>
                  <a:pt x="27624" y="27119"/>
                  <a:pt x="28842" y="32503"/>
                </a:cubicBezTo>
              </a:path>
            </a:pathLst>
          </a:custGeom>
          <a:noFill/>
          <a:ln cap="flat" cmpd="sng" w="9525">
            <a:solidFill>
              <a:schemeClr val="dk2"/>
            </a:solidFill>
            <a:prstDash val="solid"/>
            <a:round/>
            <a:headEnd len="med" w="med" type="none"/>
            <a:tailEnd len="med" w="med" type="none"/>
          </a:ln>
        </p:spPr>
      </p:sp>
      <p:cxnSp>
        <p:nvCxnSpPr>
          <p:cNvPr id="299" name="Google Shape;299;p24"/>
          <p:cNvCxnSpPr/>
          <p:nvPr/>
        </p:nvCxnSpPr>
        <p:spPr>
          <a:xfrm flipH="1">
            <a:off x="2762475" y="2073425"/>
            <a:ext cx="451800" cy="721200"/>
          </a:xfrm>
          <a:prstGeom prst="straightConnector1">
            <a:avLst/>
          </a:prstGeom>
          <a:noFill/>
          <a:ln cap="flat" cmpd="sng" w="9525">
            <a:solidFill>
              <a:schemeClr val="dk2"/>
            </a:solidFill>
            <a:prstDash val="solid"/>
            <a:round/>
            <a:headEnd len="med" w="med" type="none"/>
            <a:tailEnd len="med" w="med" type="triangle"/>
          </a:ln>
        </p:spPr>
      </p:cxnSp>
      <p:sp>
        <p:nvSpPr>
          <p:cNvPr id="300" name="Google Shape;300;p24"/>
          <p:cNvSpPr txBox="1"/>
          <p:nvPr/>
        </p:nvSpPr>
        <p:spPr>
          <a:xfrm>
            <a:off x="2973925" y="1746550"/>
            <a:ext cx="55377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Calibri"/>
                <a:ea typeface="Calibri"/>
                <a:cs typeface="Calibri"/>
                <a:sym typeface="Calibri"/>
              </a:rPr>
              <a:t>4000 years apart</a:t>
            </a:r>
            <a:endParaRPr sz="1300">
              <a:solidFill>
                <a:schemeClr val="dk2"/>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5"/>
          <p:cNvSpPr txBox="1"/>
          <p:nvPr>
            <p:ph type="title"/>
          </p:nvPr>
        </p:nvSpPr>
        <p:spPr>
          <a:xfrm>
            <a:off x="647075" y="101625"/>
            <a:ext cx="7505700" cy="954600"/>
          </a:xfrm>
          <a:prstGeom prst="rect">
            <a:avLst/>
          </a:prstGeom>
        </p:spPr>
        <p:txBody>
          <a:bodyPr anchorCtr="0" anchor="t" bIns="91425" lIns="91425" spcFirstLastPara="1" rIns="91425" wrap="square" tIns="91425">
            <a:normAutofit/>
          </a:bodyPr>
          <a:lstStyle/>
          <a:p>
            <a:pPr indent="0" lvl="0" marL="2743200" rtl="0" algn="l">
              <a:spcBef>
                <a:spcPts val="0"/>
              </a:spcBef>
              <a:spcAft>
                <a:spcPts val="0"/>
              </a:spcAft>
              <a:buNone/>
            </a:pPr>
            <a:r>
              <a:rPr lang="en"/>
              <a:t>Impact Stations</a:t>
            </a:r>
            <a:endParaRPr/>
          </a:p>
        </p:txBody>
      </p:sp>
      <p:sp>
        <p:nvSpPr>
          <p:cNvPr id="306" name="Google Shape;306;p25"/>
          <p:cNvSpPr txBox="1"/>
          <p:nvPr>
            <p:ph idx="1" type="body"/>
          </p:nvPr>
        </p:nvSpPr>
        <p:spPr>
          <a:xfrm>
            <a:off x="375025" y="612475"/>
            <a:ext cx="8676000" cy="24480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1800"/>
              <a:t>In your </a:t>
            </a:r>
            <a:r>
              <a:rPr lang="en" sz="1800"/>
              <a:t>groups</a:t>
            </a:r>
            <a:r>
              <a:rPr lang="en" sz="1800"/>
              <a:t> you will rotate between stations</a:t>
            </a:r>
            <a:endParaRPr sz="1800"/>
          </a:p>
          <a:p>
            <a:pPr indent="0" lvl="0" marL="0" rtl="0" algn="ctr">
              <a:spcBef>
                <a:spcPts val="1200"/>
              </a:spcBef>
              <a:spcAft>
                <a:spcPts val="0"/>
              </a:spcAft>
              <a:buNone/>
            </a:pPr>
            <a:r>
              <a:rPr lang="en" sz="1800"/>
              <a:t>At each </a:t>
            </a:r>
            <a:r>
              <a:rPr lang="en" sz="1800"/>
              <a:t>station</a:t>
            </a:r>
            <a:r>
              <a:rPr lang="en" sz="1800"/>
              <a:t> you will </a:t>
            </a:r>
            <a:r>
              <a:rPr lang="en" sz="1800"/>
              <a:t>read</a:t>
            </a:r>
            <a:r>
              <a:rPr lang="en" sz="1800"/>
              <a:t> through the evidence sheets present at each subject and use that information to complete your </a:t>
            </a:r>
            <a:r>
              <a:rPr lang="en" sz="1800"/>
              <a:t>individual</a:t>
            </a:r>
            <a:r>
              <a:rPr lang="en" sz="1800"/>
              <a:t> station worksheets</a:t>
            </a:r>
            <a:endParaRPr sz="1800"/>
          </a:p>
          <a:p>
            <a:pPr indent="0" lvl="0" marL="0" rtl="0" algn="ctr">
              <a:spcBef>
                <a:spcPts val="1200"/>
              </a:spcBef>
              <a:spcAft>
                <a:spcPts val="0"/>
              </a:spcAft>
              <a:buNone/>
            </a:pPr>
            <a:r>
              <a:rPr lang="en" sz="1800"/>
              <a:t>After reading </a:t>
            </a:r>
            <a:r>
              <a:rPr lang="en" sz="1800"/>
              <a:t>through</a:t>
            </a:r>
            <a:r>
              <a:rPr lang="en" sz="1800"/>
              <a:t> worksheets you and your group will fill out the group evidence sheet</a:t>
            </a:r>
            <a:endParaRPr sz="1800"/>
          </a:p>
          <a:p>
            <a:pPr indent="0" lvl="0" marL="0" rtl="0" algn="ctr">
              <a:spcBef>
                <a:spcPts val="1200"/>
              </a:spcBef>
              <a:spcAft>
                <a:spcPts val="1200"/>
              </a:spcAft>
              <a:buNone/>
            </a:pPr>
            <a:r>
              <a:rPr lang="en" sz="1800"/>
              <a:t>For stations 2-4, you will also read the responses written by previous groups and each piece of evidence to your previous stations</a:t>
            </a:r>
            <a:endParaRPr sz="1800"/>
          </a:p>
        </p:txBody>
      </p:sp>
      <p:pic>
        <p:nvPicPr>
          <p:cNvPr descr="Set a timer for 10 minutes. This 10 minute timer with alarm silently counts down to 00:00 and then alerts you with a gentle alarm sound.&#10;&#10;What Is the 10 Minute Timer?&#10;If you're looking for a timer to help you stay on track with your work, a 10 minute countdown is a great option. You can use it to break up your work time into manageable chunks, and it can also help you avoid getting bogged down with one task for too long.&#10;&#10;How to Set a 10 Minute Timer&#10;There are a few different ways to set a 10 minute timer. One option is to use an online timer or a mobile app. Another option is to set a timer on your phone’s built-in clock. Whichever method you choose, be sure to set the timer in a place where you can see it easily so that you don't lose track of time.&#10;&#10;Why Should You Use This 10 Minute Alarm?&#10;This timer is perfect for work or study sessions. It's also great for any activity where you want to be sure to take a break every 10 minutes, such as cooking, laundry, or working out.&#10;&#10;5 Minute Timer: https://youtu.be/qgnDbQ1aM54&#10;15 Minute Timer: https://youtu.be/tuVa27WISyo&#10;30 Minute Timer: https://youtu.be/LNYm40RmRzs&#10;&#10;------------------------------------------------------------------------&#10;&#10;Follow Us on X: https://twitter.com/onlinealarmkur&#10;Online Timer: https://onlinealarmkur.com/timer/en/&#10;&#10;------------------------------------------------------------------------" id="307" name="Google Shape;307;p25" title="10 Minute Timer">
            <a:hlinkClick r:id="rId3"/>
          </p:cNvPr>
          <p:cNvPicPr preferRelativeResize="0"/>
          <p:nvPr/>
        </p:nvPicPr>
        <p:blipFill>
          <a:blip r:embed="rId4">
            <a:alphaModFix/>
          </a:blip>
          <a:stretch>
            <a:fillRect/>
          </a:stretch>
        </p:blipFill>
        <p:spPr>
          <a:xfrm>
            <a:off x="202250" y="3233525"/>
            <a:ext cx="3048000" cy="1714500"/>
          </a:xfrm>
          <a:prstGeom prst="rect">
            <a:avLst/>
          </a:prstGeom>
          <a:noFill/>
          <a:ln>
            <a:noFill/>
          </a:ln>
        </p:spPr>
      </p:pic>
      <p:sp>
        <p:nvSpPr>
          <p:cNvPr id="308" name="Google Shape;308;p25"/>
          <p:cNvSpPr txBox="1"/>
          <p:nvPr/>
        </p:nvSpPr>
        <p:spPr>
          <a:xfrm>
            <a:off x="493500" y="2724225"/>
            <a:ext cx="12882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Calibri"/>
                <a:ea typeface="Calibri"/>
                <a:cs typeface="Calibri"/>
                <a:sym typeface="Calibri"/>
              </a:rPr>
              <a:t>Station 1 timer</a:t>
            </a:r>
            <a:endParaRPr sz="1300">
              <a:solidFill>
                <a:schemeClr val="dk2"/>
              </a:solidFill>
              <a:latin typeface="Calibri"/>
              <a:ea typeface="Calibri"/>
              <a:cs typeface="Calibri"/>
              <a:sym typeface="Calibri"/>
            </a:endParaRPr>
          </a:p>
        </p:txBody>
      </p:sp>
      <p:pic>
        <p:nvPicPr>
          <p:cNvPr descr="Set a timer for 15 minutes. This 15 minute timer with alarm silently counts down to 00:00 and then alerts you with a gentle alarm sound.&#10;&#10;What Is the 15 Minute Timer?&#10;If you're looking for a timer to help you stay on track with your work, a 15 minute countdown is a great option. You can use it to break up your work time into manageable chunks, and it can also help you avoid getting bogged down with one task for too long.&#10;&#10;How to Set a 15 Minute Timer&#10;There are a few different ways to set a 15 minute timer. One option is to use an online timer or a mobile app. Another option is to set a timer on your phone’s built-in clock. Whichever method you choose, be sure to set the timer in a place where you can see it easily so that you don't lose track of time.&#10;&#10;Why Should You Use This 15 Minute Alarm?&#10;This timer is perfect for work or study sessions. It's also great for any activity where you want to be sure to take a break every 15 minutes, such as cooking, laundry, or working out.&#10;&#10;Online Timer - https://timer.onlinealarmkur.com/en/" id="309" name="Google Shape;309;p25" title="15 Minute Timer">
            <a:hlinkClick r:id="rId5"/>
          </p:cNvPr>
          <p:cNvPicPr preferRelativeResize="0"/>
          <p:nvPr/>
        </p:nvPicPr>
        <p:blipFill>
          <a:blip r:embed="rId6">
            <a:alphaModFix/>
          </a:blip>
          <a:stretch>
            <a:fillRect/>
          </a:stretch>
        </p:blipFill>
        <p:spPr>
          <a:xfrm>
            <a:off x="5903350" y="3185450"/>
            <a:ext cx="3048000" cy="1714500"/>
          </a:xfrm>
          <a:prstGeom prst="rect">
            <a:avLst/>
          </a:prstGeom>
          <a:noFill/>
          <a:ln>
            <a:noFill/>
          </a:ln>
        </p:spPr>
      </p:pic>
      <p:sp>
        <p:nvSpPr>
          <p:cNvPr id="310" name="Google Shape;310;p25"/>
          <p:cNvSpPr txBox="1"/>
          <p:nvPr/>
        </p:nvSpPr>
        <p:spPr>
          <a:xfrm>
            <a:off x="6608075" y="2724225"/>
            <a:ext cx="15447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Calibri"/>
                <a:ea typeface="Calibri"/>
                <a:cs typeface="Calibri"/>
                <a:sym typeface="Calibri"/>
              </a:rPr>
              <a:t>Stations 2-4 timers</a:t>
            </a:r>
            <a:endParaRPr sz="1300">
              <a:solidFill>
                <a:schemeClr val="dk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10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26"/>
          <p:cNvSpPr txBox="1"/>
          <p:nvPr>
            <p:ph type="title"/>
          </p:nvPr>
        </p:nvSpPr>
        <p:spPr>
          <a:xfrm>
            <a:off x="1529300" y="1718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Claim, Evidence and Reasoning</a:t>
            </a:r>
            <a:endParaRPr/>
          </a:p>
        </p:txBody>
      </p:sp>
      <p:sp>
        <p:nvSpPr>
          <p:cNvPr id="316" name="Google Shape;316;p26"/>
          <p:cNvSpPr txBox="1"/>
          <p:nvPr>
            <p:ph idx="1" type="body"/>
          </p:nvPr>
        </p:nvSpPr>
        <p:spPr>
          <a:xfrm>
            <a:off x="272225" y="739825"/>
            <a:ext cx="8676000" cy="878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800"/>
              <a:t>When making a claim in science, </a:t>
            </a:r>
            <a:r>
              <a:rPr lang="en" sz="1800"/>
              <a:t>it's</a:t>
            </a:r>
            <a:r>
              <a:rPr lang="en" sz="1800"/>
              <a:t> very important to back it up with evidence. One common way to do this is known as the Claim, Evidence, Reasoning method.</a:t>
            </a:r>
            <a:endParaRPr sz="1800"/>
          </a:p>
        </p:txBody>
      </p:sp>
      <p:sp>
        <p:nvSpPr>
          <p:cNvPr id="317" name="Google Shape;317;p26"/>
          <p:cNvSpPr txBox="1"/>
          <p:nvPr/>
        </p:nvSpPr>
        <p:spPr>
          <a:xfrm>
            <a:off x="620400" y="1510575"/>
            <a:ext cx="7903200" cy="326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latin typeface="Calibri"/>
                <a:ea typeface="Calibri"/>
                <a:cs typeface="Calibri"/>
                <a:sym typeface="Calibri"/>
              </a:rPr>
              <a:t>Claim: </a:t>
            </a:r>
            <a:r>
              <a:rPr lang="en" sz="2000">
                <a:latin typeface="Calibri"/>
                <a:ea typeface="Calibri"/>
                <a:cs typeface="Calibri"/>
                <a:sym typeface="Calibri"/>
              </a:rPr>
              <a:t>A scientific claim or hypothesis made to describe a </a:t>
            </a:r>
            <a:r>
              <a:rPr lang="en" sz="2000">
                <a:latin typeface="Calibri"/>
                <a:ea typeface="Calibri"/>
                <a:cs typeface="Calibri"/>
                <a:sym typeface="Calibri"/>
              </a:rPr>
              <a:t>phenomenon</a:t>
            </a:r>
            <a:r>
              <a:rPr lang="en" sz="2000">
                <a:latin typeface="Calibri"/>
                <a:ea typeface="Calibri"/>
                <a:cs typeface="Calibri"/>
                <a:sym typeface="Calibri"/>
              </a:rPr>
              <a:t> </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i="1" lang="en" sz="2000">
                <a:latin typeface="Calibri"/>
                <a:ea typeface="Calibri"/>
                <a:cs typeface="Calibri"/>
                <a:sym typeface="Calibri"/>
              </a:rPr>
              <a:t>Example:</a:t>
            </a:r>
            <a:r>
              <a:rPr lang="en" sz="2000">
                <a:latin typeface="Calibri"/>
                <a:ea typeface="Calibri"/>
                <a:cs typeface="Calibri"/>
                <a:sym typeface="Calibri"/>
              </a:rPr>
              <a:t> </a:t>
            </a:r>
            <a:r>
              <a:rPr lang="en" sz="2000">
                <a:latin typeface="Calibri"/>
                <a:ea typeface="Calibri"/>
                <a:cs typeface="Calibri"/>
                <a:sym typeface="Calibri"/>
              </a:rPr>
              <a:t>Dinosaurs</a:t>
            </a:r>
            <a:r>
              <a:rPr lang="en" sz="2000">
                <a:latin typeface="Calibri"/>
                <a:ea typeface="Calibri"/>
                <a:cs typeface="Calibri"/>
                <a:sym typeface="Calibri"/>
              </a:rPr>
              <a:t> </a:t>
            </a:r>
            <a:r>
              <a:rPr lang="en" sz="2000">
                <a:latin typeface="Calibri"/>
                <a:ea typeface="Calibri"/>
                <a:cs typeface="Calibri"/>
                <a:sym typeface="Calibri"/>
              </a:rPr>
              <a:t>went</a:t>
            </a:r>
            <a:r>
              <a:rPr lang="en" sz="2000">
                <a:latin typeface="Calibri"/>
                <a:ea typeface="Calibri"/>
                <a:cs typeface="Calibri"/>
                <a:sym typeface="Calibri"/>
              </a:rPr>
              <a:t> extinct 66 million years ago</a:t>
            </a:r>
            <a:endParaRPr b="1" sz="2000">
              <a:latin typeface="Calibri"/>
              <a:ea typeface="Calibri"/>
              <a:cs typeface="Calibri"/>
              <a:sym typeface="Calibri"/>
            </a:endParaRPr>
          </a:p>
          <a:p>
            <a:pPr indent="0" lvl="0" marL="0" rtl="0" algn="l">
              <a:spcBef>
                <a:spcPts val="0"/>
              </a:spcBef>
              <a:spcAft>
                <a:spcPts val="0"/>
              </a:spcAft>
              <a:buNone/>
            </a:pPr>
            <a:r>
              <a:rPr b="1" lang="en" sz="2000">
                <a:latin typeface="Calibri"/>
                <a:ea typeface="Calibri"/>
                <a:cs typeface="Calibri"/>
                <a:sym typeface="Calibri"/>
              </a:rPr>
              <a:t>Evidence</a:t>
            </a:r>
            <a:r>
              <a:rPr b="1" lang="en" sz="2000">
                <a:latin typeface="Calibri"/>
                <a:ea typeface="Calibri"/>
                <a:cs typeface="Calibri"/>
                <a:sym typeface="Calibri"/>
              </a:rPr>
              <a:t>: </a:t>
            </a:r>
            <a:r>
              <a:rPr lang="en" sz="2000">
                <a:latin typeface="Calibri"/>
                <a:ea typeface="Calibri"/>
                <a:cs typeface="Calibri"/>
                <a:sym typeface="Calibri"/>
              </a:rPr>
              <a:t>Evidence in support of the claim</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i="1" lang="en" sz="2000">
                <a:latin typeface="Calibri"/>
                <a:ea typeface="Calibri"/>
                <a:cs typeface="Calibri"/>
                <a:sym typeface="Calibri"/>
              </a:rPr>
              <a:t>Example 1:</a:t>
            </a:r>
            <a:r>
              <a:rPr lang="en" sz="2000">
                <a:latin typeface="Calibri"/>
                <a:ea typeface="Calibri"/>
                <a:cs typeface="Calibri"/>
                <a:sym typeface="Calibri"/>
              </a:rPr>
              <a:t> There were many </a:t>
            </a:r>
            <a:r>
              <a:rPr lang="en" sz="2000">
                <a:latin typeface="Calibri"/>
                <a:ea typeface="Calibri"/>
                <a:cs typeface="Calibri"/>
                <a:sym typeface="Calibri"/>
              </a:rPr>
              <a:t>dinosaurs</a:t>
            </a:r>
            <a:r>
              <a:rPr lang="en" sz="2000">
                <a:latin typeface="Calibri"/>
                <a:ea typeface="Calibri"/>
                <a:cs typeface="Calibri"/>
                <a:sym typeface="Calibri"/>
              </a:rPr>
              <a:t> fossils found originating more than 66 million years ago</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i="1" lang="en" sz="2000">
                <a:latin typeface="Calibri"/>
                <a:ea typeface="Calibri"/>
                <a:cs typeface="Calibri"/>
                <a:sym typeface="Calibri"/>
              </a:rPr>
              <a:t>Example 2</a:t>
            </a:r>
            <a:r>
              <a:rPr i="1" lang="en" sz="2000">
                <a:latin typeface="Calibri"/>
                <a:ea typeface="Calibri"/>
                <a:cs typeface="Calibri"/>
                <a:sym typeface="Calibri"/>
              </a:rPr>
              <a:t>:</a:t>
            </a:r>
            <a:r>
              <a:rPr lang="en" sz="2000">
                <a:latin typeface="Calibri"/>
                <a:ea typeface="Calibri"/>
                <a:cs typeface="Calibri"/>
                <a:sym typeface="Calibri"/>
              </a:rPr>
              <a:t> No d</a:t>
            </a:r>
            <a:r>
              <a:rPr lang="en" sz="2000">
                <a:latin typeface="Calibri"/>
                <a:ea typeface="Calibri"/>
                <a:cs typeface="Calibri"/>
                <a:sym typeface="Calibri"/>
              </a:rPr>
              <a:t>inosaur fossils originating from less than 66 million years ago have been found</a:t>
            </a:r>
            <a:endParaRPr sz="2000">
              <a:latin typeface="Calibri"/>
              <a:ea typeface="Calibri"/>
              <a:cs typeface="Calibri"/>
              <a:sym typeface="Calibri"/>
            </a:endParaRPr>
          </a:p>
          <a:p>
            <a:pPr indent="0" lvl="0" marL="0" rtl="0" algn="l">
              <a:spcBef>
                <a:spcPts val="0"/>
              </a:spcBef>
              <a:spcAft>
                <a:spcPts val="0"/>
              </a:spcAft>
              <a:buNone/>
            </a:pPr>
            <a:r>
              <a:rPr b="1" lang="en" sz="2000">
                <a:latin typeface="Calibri"/>
                <a:ea typeface="Calibri"/>
                <a:cs typeface="Calibri"/>
                <a:sym typeface="Calibri"/>
              </a:rPr>
              <a:t>Reasoning: </a:t>
            </a:r>
            <a:r>
              <a:rPr lang="en" sz="2000">
                <a:latin typeface="Calibri"/>
                <a:ea typeface="Calibri"/>
                <a:cs typeface="Calibri"/>
                <a:sym typeface="Calibri"/>
              </a:rPr>
              <a:t>A string of reasoning linking the the evidence to the claim</a:t>
            </a:r>
            <a:endParaRPr sz="2000">
              <a:latin typeface="Calibri"/>
              <a:ea typeface="Calibri"/>
              <a:cs typeface="Calibri"/>
              <a:sym typeface="Calibri"/>
            </a:endParaRPr>
          </a:p>
          <a:p>
            <a:pPr indent="-355600" lvl="0" marL="457200" rtl="0" algn="l">
              <a:spcBef>
                <a:spcPts val="0"/>
              </a:spcBef>
              <a:spcAft>
                <a:spcPts val="0"/>
              </a:spcAft>
              <a:buSzPts val="2000"/>
              <a:buFont typeface="Calibri"/>
              <a:buChar char="-"/>
            </a:pPr>
            <a:r>
              <a:rPr i="1" lang="en" sz="2000">
                <a:latin typeface="Calibri"/>
                <a:ea typeface="Calibri"/>
                <a:cs typeface="Calibri"/>
                <a:sym typeface="Calibri"/>
              </a:rPr>
              <a:t>Example: </a:t>
            </a:r>
            <a:r>
              <a:rPr lang="en" sz="2000">
                <a:latin typeface="Calibri"/>
                <a:ea typeface="Calibri"/>
                <a:cs typeface="Calibri"/>
                <a:sym typeface="Calibri"/>
              </a:rPr>
              <a:t> </a:t>
            </a:r>
            <a:r>
              <a:rPr lang="en" sz="2000">
                <a:latin typeface="Calibri"/>
                <a:ea typeface="Calibri"/>
                <a:cs typeface="Calibri"/>
                <a:sym typeface="Calibri"/>
              </a:rPr>
              <a:t>Dinosaur</a:t>
            </a:r>
            <a:r>
              <a:rPr lang="en" sz="2000">
                <a:latin typeface="Calibri"/>
                <a:ea typeface="Calibri"/>
                <a:cs typeface="Calibri"/>
                <a:sym typeface="Calibri"/>
              </a:rPr>
              <a:t> fossils suddenly </a:t>
            </a:r>
            <a:r>
              <a:rPr lang="en" sz="2000">
                <a:latin typeface="Calibri"/>
                <a:ea typeface="Calibri"/>
                <a:cs typeface="Calibri"/>
                <a:sym typeface="Calibri"/>
              </a:rPr>
              <a:t>stopped being</a:t>
            </a:r>
            <a:r>
              <a:rPr lang="en" sz="2000">
                <a:latin typeface="Calibri"/>
                <a:ea typeface="Calibri"/>
                <a:cs typeface="Calibri"/>
                <a:sym typeface="Calibri"/>
              </a:rPr>
              <a:t> formed </a:t>
            </a:r>
            <a:r>
              <a:rPr lang="en" sz="2000">
                <a:latin typeface="Calibri"/>
                <a:ea typeface="Calibri"/>
                <a:cs typeface="Calibri"/>
                <a:sym typeface="Calibri"/>
              </a:rPr>
              <a:t>about</a:t>
            </a:r>
            <a:r>
              <a:rPr lang="en" sz="2000">
                <a:latin typeface="Calibri"/>
                <a:ea typeface="Calibri"/>
                <a:cs typeface="Calibri"/>
                <a:sym typeface="Calibri"/>
              </a:rPr>
              <a:t> 66 million years ago, indicating a sudden extinction.</a:t>
            </a:r>
            <a:endParaRPr sz="20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7"/>
          <p:cNvSpPr txBox="1"/>
          <p:nvPr/>
        </p:nvSpPr>
        <p:spPr>
          <a:xfrm>
            <a:off x="3475150" y="279075"/>
            <a:ext cx="29514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chemeClr val="lt1"/>
                </a:solidFill>
                <a:latin typeface="Calibri"/>
                <a:ea typeface="Calibri"/>
                <a:cs typeface="Calibri"/>
                <a:sym typeface="Calibri"/>
              </a:rPr>
              <a:t>Construct a story!</a:t>
            </a:r>
            <a:endParaRPr sz="3000">
              <a:solidFill>
                <a:schemeClr val="lt1"/>
              </a:solidFill>
              <a:latin typeface="Calibri"/>
              <a:ea typeface="Calibri"/>
              <a:cs typeface="Calibri"/>
              <a:sym typeface="Calibri"/>
            </a:endParaRPr>
          </a:p>
        </p:txBody>
      </p:sp>
      <p:sp>
        <p:nvSpPr>
          <p:cNvPr id="323" name="Google Shape;323;p27"/>
          <p:cNvSpPr txBox="1"/>
          <p:nvPr/>
        </p:nvSpPr>
        <p:spPr>
          <a:xfrm>
            <a:off x="787450" y="1037500"/>
            <a:ext cx="6185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latin typeface="Calibri"/>
              <a:ea typeface="Calibri"/>
              <a:cs typeface="Calibri"/>
              <a:sym typeface="Calibri"/>
            </a:endParaRPr>
          </a:p>
        </p:txBody>
      </p:sp>
      <p:sp>
        <p:nvSpPr>
          <p:cNvPr id="324" name="Google Shape;324;p27"/>
          <p:cNvSpPr txBox="1"/>
          <p:nvPr/>
        </p:nvSpPr>
        <p:spPr>
          <a:xfrm>
            <a:off x="712275" y="788525"/>
            <a:ext cx="79890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alibri"/>
                <a:ea typeface="Calibri"/>
                <a:cs typeface="Calibri"/>
                <a:sym typeface="Calibri"/>
              </a:rPr>
              <a:t>On a white board or poster board work </a:t>
            </a:r>
            <a:r>
              <a:rPr lang="en" sz="1800">
                <a:solidFill>
                  <a:schemeClr val="dk2"/>
                </a:solidFill>
                <a:latin typeface="Calibri"/>
                <a:ea typeface="Calibri"/>
                <a:cs typeface="Calibri"/>
                <a:sym typeface="Calibri"/>
              </a:rPr>
              <a:t>with</a:t>
            </a:r>
            <a:r>
              <a:rPr lang="en" sz="1800">
                <a:solidFill>
                  <a:schemeClr val="dk2"/>
                </a:solidFill>
                <a:latin typeface="Calibri"/>
                <a:ea typeface="Calibri"/>
                <a:cs typeface="Calibri"/>
                <a:sym typeface="Calibri"/>
              </a:rPr>
              <a:t> your group to do the following:</a:t>
            </a:r>
            <a:endParaRPr sz="1800">
              <a:solidFill>
                <a:schemeClr val="dk2"/>
              </a:solidFill>
              <a:latin typeface="Calibri"/>
              <a:ea typeface="Calibri"/>
              <a:cs typeface="Calibri"/>
              <a:sym typeface="Calibri"/>
            </a:endParaRPr>
          </a:p>
          <a:p>
            <a:pPr indent="-342900" lvl="0" marL="457200" rtl="0" algn="l">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Make a </a:t>
            </a:r>
            <a:r>
              <a:rPr b="1" lang="en" sz="1800">
                <a:solidFill>
                  <a:schemeClr val="dk2"/>
                </a:solidFill>
                <a:latin typeface="Calibri"/>
                <a:ea typeface="Calibri"/>
                <a:cs typeface="Calibri"/>
                <a:sym typeface="Calibri"/>
              </a:rPr>
              <a:t>Claim </a:t>
            </a:r>
            <a:r>
              <a:rPr lang="en" sz="1800">
                <a:solidFill>
                  <a:schemeClr val="dk2"/>
                </a:solidFill>
                <a:latin typeface="Calibri"/>
                <a:ea typeface="Calibri"/>
                <a:cs typeface="Calibri"/>
                <a:sym typeface="Calibri"/>
              </a:rPr>
              <a:t>about how the dinosaurs went extinct (Be more specific than “a large </a:t>
            </a:r>
            <a:r>
              <a:rPr lang="en" sz="1800">
                <a:solidFill>
                  <a:schemeClr val="dk2"/>
                </a:solidFill>
                <a:latin typeface="Calibri"/>
                <a:ea typeface="Calibri"/>
                <a:cs typeface="Calibri"/>
                <a:sym typeface="Calibri"/>
              </a:rPr>
              <a:t>asteroid</a:t>
            </a:r>
            <a:r>
              <a:rPr lang="en" sz="1800">
                <a:solidFill>
                  <a:schemeClr val="dk2"/>
                </a:solidFill>
                <a:latin typeface="Calibri"/>
                <a:ea typeface="Calibri"/>
                <a:cs typeface="Calibri"/>
                <a:sym typeface="Calibri"/>
              </a:rPr>
              <a:t> impact”).</a:t>
            </a:r>
            <a:endParaRPr sz="1800">
              <a:solidFill>
                <a:schemeClr val="dk2"/>
              </a:solidFill>
              <a:latin typeface="Calibri"/>
              <a:ea typeface="Calibri"/>
              <a:cs typeface="Calibri"/>
              <a:sym typeface="Calibri"/>
            </a:endParaRPr>
          </a:p>
          <a:p>
            <a:pPr indent="-342900" lvl="0" marL="457200" rtl="0" algn="l">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Provide </a:t>
            </a:r>
            <a:r>
              <a:rPr b="1" lang="en" sz="1800">
                <a:solidFill>
                  <a:schemeClr val="dk2"/>
                </a:solidFill>
                <a:latin typeface="Calibri"/>
                <a:ea typeface="Calibri"/>
                <a:cs typeface="Calibri"/>
                <a:sym typeface="Calibri"/>
              </a:rPr>
              <a:t>Evidence </a:t>
            </a:r>
            <a:r>
              <a:rPr lang="en" sz="1800">
                <a:solidFill>
                  <a:schemeClr val="dk2"/>
                </a:solidFill>
                <a:latin typeface="Calibri"/>
                <a:ea typeface="Calibri"/>
                <a:cs typeface="Calibri"/>
                <a:sym typeface="Calibri"/>
              </a:rPr>
              <a:t>for your </a:t>
            </a:r>
            <a:r>
              <a:rPr lang="en" sz="1800">
                <a:solidFill>
                  <a:schemeClr val="dk2"/>
                </a:solidFill>
                <a:latin typeface="Calibri"/>
                <a:ea typeface="Calibri"/>
                <a:cs typeface="Calibri"/>
                <a:sym typeface="Calibri"/>
              </a:rPr>
              <a:t>claims</a:t>
            </a:r>
            <a:r>
              <a:rPr lang="en" sz="1800">
                <a:solidFill>
                  <a:schemeClr val="dk2"/>
                </a:solidFill>
                <a:latin typeface="Calibri"/>
                <a:ea typeface="Calibri"/>
                <a:cs typeface="Calibri"/>
                <a:sym typeface="Calibri"/>
              </a:rPr>
              <a:t> based on the readings and group evidence sheets (Try to connect different pieces of evidence together).</a:t>
            </a:r>
            <a:endParaRPr sz="1800">
              <a:solidFill>
                <a:schemeClr val="dk2"/>
              </a:solidFill>
              <a:latin typeface="Calibri"/>
              <a:ea typeface="Calibri"/>
              <a:cs typeface="Calibri"/>
              <a:sym typeface="Calibri"/>
            </a:endParaRPr>
          </a:p>
          <a:p>
            <a:pPr indent="-342900" lvl="0" marL="457200" rtl="0" algn="l">
              <a:spcBef>
                <a:spcPts val="0"/>
              </a:spcBef>
              <a:spcAft>
                <a:spcPts val="0"/>
              </a:spcAft>
              <a:buClr>
                <a:schemeClr val="dk2"/>
              </a:buClr>
              <a:buSzPts val="1800"/>
              <a:buFont typeface="Calibri"/>
              <a:buChar char="-"/>
            </a:pPr>
            <a:r>
              <a:rPr lang="en" sz="1800">
                <a:solidFill>
                  <a:schemeClr val="dk2"/>
                </a:solidFill>
                <a:latin typeface="Calibri"/>
                <a:ea typeface="Calibri"/>
                <a:cs typeface="Calibri"/>
                <a:sym typeface="Calibri"/>
              </a:rPr>
              <a:t>Include </a:t>
            </a:r>
            <a:r>
              <a:rPr b="1" lang="en" sz="1800">
                <a:solidFill>
                  <a:schemeClr val="dk2"/>
                </a:solidFill>
                <a:latin typeface="Calibri"/>
                <a:ea typeface="Calibri"/>
                <a:cs typeface="Calibri"/>
                <a:sym typeface="Calibri"/>
              </a:rPr>
              <a:t>Reasoning </a:t>
            </a:r>
            <a:r>
              <a:rPr lang="en" sz="1800">
                <a:solidFill>
                  <a:schemeClr val="dk2"/>
                </a:solidFill>
                <a:latin typeface="Calibri"/>
                <a:ea typeface="Calibri"/>
                <a:cs typeface="Calibri"/>
                <a:sym typeface="Calibri"/>
              </a:rPr>
              <a:t>that connects your evidence to your claim</a:t>
            </a:r>
            <a:endParaRPr sz="1800">
              <a:solidFill>
                <a:schemeClr val="dk2"/>
              </a:solidFill>
              <a:latin typeface="Calibri"/>
              <a:ea typeface="Calibri"/>
              <a:cs typeface="Calibri"/>
              <a:sym typeface="Calibri"/>
            </a:endParaRPr>
          </a:p>
          <a:p>
            <a:pPr indent="0" lvl="0" marL="457200" rtl="0" algn="l">
              <a:spcBef>
                <a:spcPts val="0"/>
              </a:spcBef>
              <a:spcAft>
                <a:spcPts val="0"/>
              </a:spcAft>
              <a:buNone/>
            </a:pPr>
            <a:r>
              <a:t/>
            </a:r>
            <a:endParaRPr sz="1800">
              <a:solidFill>
                <a:schemeClr val="dk2"/>
              </a:solidFill>
              <a:latin typeface="Calibri"/>
              <a:ea typeface="Calibri"/>
              <a:cs typeface="Calibri"/>
              <a:sym typeface="Calibri"/>
            </a:endParaRPr>
          </a:p>
        </p:txBody>
      </p:sp>
      <p:pic>
        <p:nvPicPr>
          <p:cNvPr descr="Set a timer for 15 minutes. This 15 minute timer with alarm silently counts down to 00:00 and then alerts you with a gentle alarm sound.&#10;&#10;What Is the 15 Minute Timer?&#10;If you're looking for a timer to help you stay on track with your work, a 15 minute countdown is a great option. You can use it to break up your work time into manageable chunks, and it can also help you avoid getting bogged down with one task for too long.&#10;&#10;How to Set a 15 Minute Timer&#10;There are a few different ways to set a 15 minute timer. One option is to use an online timer or a mobile app. Another option is to set a timer on your phone’s built-in clock. Whichever method you choose, be sure to set the timer in a place where you can see it easily so that you don't lose track of time.&#10;&#10;Why Should You Use This 15 Minute Alarm?&#10;This timer is perfect for work or study sessions. It's also great for any activity where you want to be sure to take a break every 15 minutes, such as cooking, laundry, or working out.&#10;&#10;Online Timer - https://timer.onlinealarmkur.com/en/" id="325" name="Google Shape;325;p27" title="15 Minute Timer">
            <a:hlinkClick r:id="rId3"/>
          </p:cNvPr>
          <p:cNvPicPr preferRelativeResize="0"/>
          <p:nvPr/>
        </p:nvPicPr>
        <p:blipFill>
          <a:blip r:embed="rId4">
            <a:alphaModFix/>
          </a:blip>
          <a:stretch>
            <a:fillRect/>
          </a:stretch>
        </p:blipFill>
        <p:spPr>
          <a:xfrm>
            <a:off x="216825" y="2871225"/>
            <a:ext cx="3775994" cy="2124000"/>
          </a:xfrm>
          <a:prstGeom prst="rect">
            <a:avLst/>
          </a:prstGeom>
          <a:noFill/>
          <a:ln>
            <a:noFill/>
          </a:ln>
        </p:spPr>
      </p:pic>
      <p:pic>
        <p:nvPicPr>
          <p:cNvPr id="326" name="Google Shape;326;p27"/>
          <p:cNvPicPr preferRelativeResize="0"/>
          <p:nvPr/>
        </p:nvPicPr>
        <p:blipFill>
          <a:blip r:embed="rId5">
            <a:alphaModFix/>
          </a:blip>
          <a:stretch>
            <a:fillRect/>
          </a:stretch>
        </p:blipFill>
        <p:spPr>
          <a:xfrm>
            <a:off x="6262766" y="2912533"/>
            <a:ext cx="2676200" cy="2027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8"/>
          <p:cNvSpPr txBox="1"/>
          <p:nvPr>
            <p:ph type="title"/>
          </p:nvPr>
        </p:nvSpPr>
        <p:spPr>
          <a:xfrm>
            <a:off x="3603500" y="343925"/>
            <a:ext cx="28536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Exit ticket</a:t>
            </a:r>
            <a:endParaRPr/>
          </a:p>
        </p:txBody>
      </p:sp>
      <p:sp>
        <p:nvSpPr>
          <p:cNvPr id="332" name="Google Shape;332;p28"/>
          <p:cNvSpPr txBox="1"/>
          <p:nvPr>
            <p:ph idx="1" type="body"/>
          </p:nvPr>
        </p:nvSpPr>
        <p:spPr>
          <a:xfrm>
            <a:off x="896075" y="12985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t>On a blank sheet of paper, answer the following questions.</a:t>
            </a:r>
            <a:endParaRPr sz="2000"/>
          </a:p>
          <a:p>
            <a:pPr indent="-355600" lvl="0" marL="457200" rtl="0" algn="l">
              <a:lnSpc>
                <a:spcPct val="100000"/>
              </a:lnSpc>
              <a:spcBef>
                <a:spcPts val="1200"/>
              </a:spcBef>
              <a:spcAft>
                <a:spcPts val="0"/>
              </a:spcAft>
              <a:buClr>
                <a:srgbClr val="000000"/>
              </a:buClr>
              <a:buSzPts val="2000"/>
              <a:buAutoNum type="arabicPeriod"/>
            </a:pPr>
            <a:r>
              <a:rPr lang="en" sz="2000">
                <a:solidFill>
                  <a:srgbClr val="000000"/>
                </a:solidFill>
              </a:rPr>
              <a:t>What piece of evidence was most interesting to you?</a:t>
            </a:r>
            <a:endParaRPr sz="2000">
              <a:solidFill>
                <a:srgbClr val="000000"/>
              </a:solidFill>
            </a:endParaRPr>
          </a:p>
          <a:p>
            <a:pPr indent="-355600" lvl="0" marL="457200" rtl="0" algn="l">
              <a:lnSpc>
                <a:spcPct val="100000"/>
              </a:lnSpc>
              <a:spcBef>
                <a:spcPts val="0"/>
              </a:spcBef>
              <a:spcAft>
                <a:spcPts val="0"/>
              </a:spcAft>
              <a:buClr>
                <a:srgbClr val="000000"/>
              </a:buClr>
              <a:buSzPts val="2000"/>
              <a:buAutoNum type="arabicPeriod"/>
            </a:pPr>
            <a:r>
              <a:rPr lang="en" sz="2000">
                <a:solidFill>
                  <a:srgbClr val="000000"/>
                </a:solidFill>
              </a:rPr>
              <a:t>What questions do you have about it (list at least 2)?</a:t>
            </a:r>
            <a:endParaRPr sz="2000">
              <a:solidFill>
                <a:srgbClr val="000000"/>
              </a:solidFill>
            </a:endParaRPr>
          </a:p>
          <a:p>
            <a:pPr indent="-355600" lvl="0" marL="457200" rtl="0" algn="l">
              <a:lnSpc>
                <a:spcPct val="100000"/>
              </a:lnSpc>
              <a:spcBef>
                <a:spcPts val="0"/>
              </a:spcBef>
              <a:spcAft>
                <a:spcPts val="0"/>
              </a:spcAft>
              <a:buClr>
                <a:srgbClr val="000000"/>
              </a:buClr>
              <a:buSzPts val="2000"/>
              <a:buAutoNum type="arabicPeriod"/>
            </a:pPr>
            <a:r>
              <a:rPr lang="en" sz="2000">
                <a:solidFill>
                  <a:srgbClr val="000000"/>
                </a:solidFill>
              </a:rPr>
              <a:t>Using your computer answer the following questions:</a:t>
            </a:r>
            <a:endParaRPr sz="2000">
              <a:solidFill>
                <a:srgbClr val="000000"/>
              </a:solidFill>
            </a:endParaRPr>
          </a:p>
          <a:p>
            <a:pPr indent="-355600" lvl="1" marL="914400" rtl="0" algn="l">
              <a:lnSpc>
                <a:spcPct val="100000"/>
              </a:lnSpc>
              <a:spcBef>
                <a:spcPts val="0"/>
              </a:spcBef>
              <a:spcAft>
                <a:spcPts val="0"/>
              </a:spcAft>
              <a:buClr>
                <a:srgbClr val="000000"/>
              </a:buClr>
              <a:buSzPts val="2000"/>
              <a:buAutoNum type="alphaLcPeriod"/>
            </a:pPr>
            <a:r>
              <a:rPr lang="en" sz="2000">
                <a:solidFill>
                  <a:srgbClr val="000000"/>
                </a:solidFill>
              </a:rPr>
              <a:t>Are there answers to your questions? If so, what are they?</a:t>
            </a:r>
            <a:endParaRPr sz="2000">
              <a:solidFill>
                <a:srgbClr val="000000"/>
              </a:solidFill>
            </a:endParaRPr>
          </a:p>
          <a:p>
            <a:pPr indent="-355600" lvl="1" marL="914400" rtl="0" algn="l">
              <a:lnSpc>
                <a:spcPct val="100000"/>
              </a:lnSpc>
              <a:spcBef>
                <a:spcPts val="0"/>
              </a:spcBef>
              <a:spcAft>
                <a:spcPts val="0"/>
              </a:spcAft>
              <a:buClr>
                <a:srgbClr val="000000"/>
              </a:buClr>
              <a:buSzPts val="2000"/>
              <a:buAutoNum type="alphaLcPeriod"/>
            </a:pPr>
            <a:r>
              <a:rPr lang="en" sz="2000">
                <a:solidFill>
                  <a:srgbClr val="000000"/>
                </a:solidFill>
              </a:rPr>
              <a:t>What are 3 interesting facts about your topic?</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1136400" y="268750"/>
            <a:ext cx="4058400" cy="785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Warmup!</a:t>
            </a:r>
            <a:endParaRPr/>
          </a:p>
        </p:txBody>
      </p:sp>
      <p:sp>
        <p:nvSpPr>
          <p:cNvPr id="135" name="Google Shape;135;p14"/>
          <p:cNvSpPr txBox="1"/>
          <p:nvPr>
            <p:ph idx="1" type="body"/>
          </p:nvPr>
        </p:nvSpPr>
        <p:spPr>
          <a:xfrm>
            <a:off x="578775" y="842925"/>
            <a:ext cx="3868200" cy="377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With your </a:t>
            </a:r>
            <a:r>
              <a:rPr lang="en" sz="1700"/>
              <a:t>groups</a:t>
            </a:r>
            <a:r>
              <a:rPr lang="en" sz="1700"/>
              <a:t>, </a:t>
            </a:r>
            <a:r>
              <a:rPr lang="en" sz="1700"/>
              <a:t>discuss</a:t>
            </a:r>
            <a:r>
              <a:rPr lang="en" sz="1700"/>
              <a:t> the following questions. Be prepared to share your </a:t>
            </a:r>
            <a:r>
              <a:rPr lang="en" sz="1700"/>
              <a:t>answers!</a:t>
            </a:r>
            <a:endParaRPr sz="1700"/>
          </a:p>
          <a:p>
            <a:pPr indent="-336550" lvl="0" marL="457200" rtl="0" algn="l">
              <a:spcBef>
                <a:spcPts val="1200"/>
              </a:spcBef>
              <a:spcAft>
                <a:spcPts val="0"/>
              </a:spcAft>
              <a:buSzPts val="1700"/>
              <a:buChar char="-"/>
            </a:pPr>
            <a:r>
              <a:rPr lang="en" sz="1700"/>
              <a:t> How did the dinosaurs go extinct?</a:t>
            </a:r>
            <a:endParaRPr sz="1700"/>
          </a:p>
          <a:p>
            <a:pPr indent="-336550" lvl="0" marL="457200" rtl="0" algn="l">
              <a:spcBef>
                <a:spcPts val="0"/>
              </a:spcBef>
              <a:spcAft>
                <a:spcPts val="0"/>
              </a:spcAft>
              <a:buSzPts val="1700"/>
              <a:buChar char="-"/>
            </a:pPr>
            <a:r>
              <a:rPr lang="en" sz="1700"/>
              <a:t> How do we know?</a:t>
            </a:r>
            <a:endParaRPr sz="1700"/>
          </a:p>
          <a:p>
            <a:pPr indent="-336550" lvl="0" marL="457200" rtl="0" algn="l">
              <a:spcBef>
                <a:spcPts val="0"/>
              </a:spcBef>
              <a:spcAft>
                <a:spcPts val="0"/>
              </a:spcAft>
              <a:buSzPts val="1700"/>
              <a:buChar char="-"/>
            </a:pPr>
            <a:r>
              <a:rPr lang="en" sz="1700"/>
              <a:t>How do we know that </a:t>
            </a:r>
            <a:r>
              <a:rPr lang="en" sz="1700"/>
              <a:t>dinosaurs</a:t>
            </a:r>
            <a:r>
              <a:rPr lang="en" sz="1700"/>
              <a:t> existed at all?</a:t>
            </a:r>
            <a:endParaRPr sz="1700"/>
          </a:p>
          <a:p>
            <a:pPr indent="0" lvl="0" marL="0" rtl="0" algn="l">
              <a:spcBef>
                <a:spcPts val="1200"/>
              </a:spcBef>
              <a:spcAft>
                <a:spcPts val="1200"/>
              </a:spcAft>
              <a:buNone/>
            </a:pPr>
            <a:r>
              <a:t/>
            </a:r>
            <a:endParaRPr sz="1700"/>
          </a:p>
        </p:txBody>
      </p:sp>
      <p:pic>
        <p:nvPicPr>
          <p:cNvPr descr="Set a timer for 4 minutes. This 4 minute timer with alarm silently counts down to 00:00 and then alerts you with a gentle alarm sound.&#10;&#10;What Is the 4 Minute Timer?&#10;If you're looking for a timer to help you stay on track with your work, a 4 minute countdown is a great option. You can use it to break up your work time into manageable chunks, and it can also help you avoid getting bogged down with one task for too long.&#10;&#10;How to Set a 4 Minute Timer&#10;There are a few different ways to set a 4 minute timer. One option is to use an online timer or a mobile app. Another option is to set a timer on your phone’s built-in clock. Whichever method you choose, be sure to set the timer in a place where you can see it easily so that you don't lose track of time.&#10;&#10;Why Should You Use This 4 Minute Alarm?&#10;This timer is perfect for work or study sessions. It's also great for any activity where you want to be sure to take a break every 4 minutes, such as cooking, laundry, or working out.&#10;&#10;Online Timer - https://timer.onlinealarmkur.com/en/" id="136" name="Google Shape;136;p14" title="4 Minute Timer">
            <a:hlinkClick r:id="rId3"/>
          </p:cNvPr>
          <p:cNvPicPr preferRelativeResize="0"/>
          <p:nvPr/>
        </p:nvPicPr>
        <p:blipFill>
          <a:blip r:embed="rId4">
            <a:alphaModFix/>
          </a:blip>
          <a:stretch>
            <a:fillRect/>
          </a:stretch>
        </p:blipFill>
        <p:spPr>
          <a:xfrm>
            <a:off x="775225" y="3188650"/>
            <a:ext cx="3475300" cy="1954850"/>
          </a:xfrm>
          <a:prstGeom prst="rect">
            <a:avLst/>
          </a:prstGeom>
          <a:noFill/>
          <a:ln>
            <a:noFill/>
          </a:ln>
        </p:spPr>
      </p:pic>
      <p:pic>
        <p:nvPicPr>
          <p:cNvPr id="137" name="Google Shape;137;p14" title="t-rex-2730570_1280.png"/>
          <p:cNvPicPr preferRelativeResize="0"/>
          <p:nvPr/>
        </p:nvPicPr>
        <p:blipFill>
          <a:blip r:embed="rId5">
            <a:alphaModFix/>
          </a:blip>
          <a:stretch>
            <a:fillRect/>
          </a:stretch>
        </p:blipFill>
        <p:spPr>
          <a:xfrm>
            <a:off x="4310950" y="-296625"/>
            <a:ext cx="4537149" cy="51435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5"/>
          <p:cNvSpPr txBox="1"/>
          <p:nvPr>
            <p:ph type="title"/>
          </p:nvPr>
        </p:nvSpPr>
        <p:spPr>
          <a:xfrm>
            <a:off x="3728150" y="183625"/>
            <a:ext cx="45198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do we know?</a:t>
            </a:r>
            <a:endParaRPr/>
          </a:p>
        </p:txBody>
      </p:sp>
      <p:sp>
        <p:nvSpPr>
          <p:cNvPr id="143" name="Google Shape;143;p15"/>
          <p:cNvSpPr txBox="1"/>
          <p:nvPr>
            <p:ph idx="1" type="body"/>
          </p:nvPr>
        </p:nvSpPr>
        <p:spPr>
          <a:xfrm>
            <a:off x="3208975" y="933200"/>
            <a:ext cx="5446800" cy="8421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7200"/>
              <a:t>How do we know about what </a:t>
            </a:r>
            <a:r>
              <a:rPr lang="en" sz="7200"/>
              <a:t>happened</a:t>
            </a:r>
            <a:r>
              <a:rPr lang="en" sz="7200"/>
              <a:t> millions of year before </a:t>
            </a:r>
            <a:r>
              <a:rPr lang="en" sz="7200"/>
              <a:t>humans</a:t>
            </a:r>
            <a:r>
              <a:rPr lang="en" sz="7200"/>
              <a:t> existed? </a:t>
            </a:r>
            <a:endParaRPr sz="7200"/>
          </a:p>
          <a:p>
            <a:pPr indent="0" lvl="0" marL="0" rtl="0" algn="l">
              <a:spcBef>
                <a:spcPts val="1200"/>
              </a:spcBef>
              <a:spcAft>
                <a:spcPts val="0"/>
              </a:spcAft>
              <a:buNone/>
            </a:pPr>
            <a:r>
              <a:t/>
            </a:r>
            <a:endParaRPr sz="1800"/>
          </a:p>
          <a:p>
            <a:pPr indent="0" lvl="0" marL="0" rtl="0" algn="l">
              <a:spcBef>
                <a:spcPts val="1200"/>
              </a:spcBef>
              <a:spcAft>
                <a:spcPts val="1200"/>
              </a:spcAft>
              <a:buNone/>
            </a:pPr>
            <a:r>
              <a:t/>
            </a:r>
            <a:endParaRPr sz="1800"/>
          </a:p>
        </p:txBody>
      </p:sp>
      <p:pic>
        <p:nvPicPr>
          <p:cNvPr id="144" name="Google Shape;144;p15" title="volcano-2296686_1280.jpg"/>
          <p:cNvPicPr preferRelativeResize="0"/>
          <p:nvPr/>
        </p:nvPicPr>
        <p:blipFill>
          <a:blip r:embed="rId3">
            <a:alphaModFix/>
          </a:blip>
          <a:stretch>
            <a:fillRect/>
          </a:stretch>
        </p:blipFill>
        <p:spPr>
          <a:xfrm>
            <a:off x="200625" y="183625"/>
            <a:ext cx="2821402" cy="1880200"/>
          </a:xfrm>
          <a:prstGeom prst="rect">
            <a:avLst/>
          </a:prstGeom>
          <a:noFill/>
          <a:ln>
            <a:noFill/>
          </a:ln>
        </p:spPr>
      </p:pic>
      <p:pic>
        <p:nvPicPr>
          <p:cNvPr id="145" name="Google Shape;145;p15" title="dinosaur-220139_1280.jpg"/>
          <p:cNvPicPr preferRelativeResize="0"/>
          <p:nvPr/>
        </p:nvPicPr>
        <p:blipFill>
          <a:blip r:embed="rId4">
            <a:alphaModFix/>
          </a:blip>
          <a:stretch>
            <a:fillRect/>
          </a:stretch>
        </p:blipFill>
        <p:spPr>
          <a:xfrm>
            <a:off x="664648" y="2157125"/>
            <a:ext cx="1866274" cy="2800499"/>
          </a:xfrm>
          <a:prstGeom prst="rect">
            <a:avLst/>
          </a:prstGeom>
          <a:noFill/>
          <a:ln>
            <a:noFill/>
          </a:ln>
        </p:spPr>
      </p:pic>
      <p:sp>
        <p:nvSpPr>
          <p:cNvPr id="146" name="Google Shape;146;p15"/>
          <p:cNvSpPr txBox="1"/>
          <p:nvPr/>
        </p:nvSpPr>
        <p:spPr>
          <a:xfrm>
            <a:off x="3514100" y="1916775"/>
            <a:ext cx="4947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alibri"/>
                <a:ea typeface="Calibri"/>
                <a:cs typeface="Calibri"/>
                <a:sym typeface="Calibri"/>
              </a:rPr>
              <a:t>We know </a:t>
            </a:r>
            <a:r>
              <a:rPr lang="en" sz="1800">
                <a:solidFill>
                  <a:schemeClr val="dk2"/>
                </a:solidFill>
                <a:latin typeface="Calibri"/>
                <a:ea typeface="Calibri"/>
                <a:cs typeface="Calibri"/>
                <a:sym typeface="Calibri"/>
              </a:rPr>
              <a:t>because evidence is left including</a:t>
            </a:r>
            <a:endParaRPr sz="1800">
              <a:solidFill>
                <a:schemeClr val="dk2"/>
              </a:solidFill>
              <a:latin typeface="Calibri"/>
              <a:ea typeface="Calibri"/>
              <a:cs typeface="Calibri"/>
              <a:sym typeface="Calibri"/>
            </a:endParaRPr>
          </a:p>
        </p:txBody>
      </p:sp>
      <p:sp>
        <p:nvSpPr>
          <p:cNvPr id="147" name="Google Shape;147;p15"/>
          <p:cNvSpPr txBox="1"/>
          <p:nvPr/>
        </p:nvSpPr>
        <p:spPr>
          <a:xfrm>
            <a:off x="3208975" y="2865025"/>
            <a:ext cx="1725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alibri"/>
                <a:ea typeface="Calibri"/>
                <a:cs typeface="Calibri"/>
                <a:sym typeface="Calibri"/>
              </a:rPr>
              <a:t>Fossils </a:t>
            </a:r>
            <a:endParaRPr sz="1800">
              <a:solidFill>
                <a:schemeClr val="dk2"/>
              </a:solidFill>
              <a:latin typeface="Calibri"/>
              <a:ea typeface="Calibri"/>
              <a:cs typeface="Calibri"/>
              <a:sym typeface="Calibri"/>
            </a:endParaRPr>
          </a:p>
        </p:txBody>
      </p:sp>
      <p:sp>
        <p:nvSpPr>
          <p:cNvPr id="148" name="Google Shape;148;p15"/>
          <p:cNvSpPr txBox="1"/>
          <p:nvPr/>
        </p:nvSpPr>
        <p:spPr>
          <a:xfrm>
            <a:off x="5254600" y="2726425"/>
            <a:ext cx="4253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alibri"/>
                <a:ea typeface="Calibri"/>
                <a:cs typeface="Calibri"/>
                <a:sym typeface="Calibri"/>
              </a:rPr>
              <a:t>Geologic features(Such as craters and canyons)</a:t>
            </a:r>
            <a:endParaRPr sz="1800">
              <a:solidFill>
                <a:schemeClr val="dk2"/>
              </a:solidFill>
              <a:latin typeface="Calibri"/>
              <a:ea typeface="Calibri"/>
              <a:cs typeface="Calibri"/>
              <a:sym typeface="Calibri"/>
            </a:endParaRPr>
          </a:p>
        </p:txBody>
      </p:sp>
      <p:sp>
        <p:nvSpPr>
          <p:cNvPr id="149" name="Google Shape;149;p15"/>
          <p:cNvSpPr txBox="1"/>
          <p:nvPr/>
        </p:nvSpPr>
        <p:spPr>
          <a:xfrm>
            <a:off x="3368100" y="3996225"/>
            <a:ext cx="553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alibri"/>
                <a:ea typeface="Calibri"/>
                <a:cs typeface="Calibri"/>
                <a:sym typeface="Calibri"/>
              </a:rPr>
              <a:t>But how do we know old these features are?</a:t>
            </a:r>
            <a:endParaRPr sz="1800">
              <a:solidFill>
                <a:schemeClr val="dk2"/>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1000"/>
                                        <p:tgtEl>
                                          <p:spTgt spid="14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1000"/>
                                        <p:tgtEl>
                                          <p:spTgt spid="14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8"/>
                                        </p:tgtEl>
                                        <p:attrNameLst>
                                          <p:attrName>style.visibility</p:attrName>
                                        </p:attrNameLst>
                                      </p:cBhvr>
                                      <p:to>
                                        <p:strVal val="visible"/>
                                      </p:to>
                                    </p:set>
                                    <p:anim calcmode="lin" valueType="num">
                                      <p:cBhvr additive="base">
                                        <p:cTn dur="1000"/>
                                        <p:tgtEl>
                                          <p:spTgt spid="14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additive="base">
                                        <p:cTn dur="1000"/>
                                        <p:tgtEl>
                                          <p:spTgt spid="14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6"/>
          <p:cNvSpPr txBox="1"/>
          <p:nvPr>
            <p:ph type="title"/>
          </p:nvPr>
        </p:nvSpPr>
        <p:spPr>
          <a:xfrm>
            <a:off x="2829075" y="297575"/>
            <a:ext cx="36162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Geologic</a:t>
            </a:r>
            <a:r>
              <a:rPr lang="en"/>
              <a:t> Dating</a:t>
            </a:r>
            <a:endParaRPr/>
          </a:p>
        </p:txBody>
      </p:sp>
      <p:sp>
        <p:nvSpPr>
          <p:cNvPr id="155" name="Google Shape;155;p16"/>
          <p:cNvSpPr txBox="1"/>
          <p:nvPr>
            <p:ph idx="1" type="body"/>
          </p:nvPr>
        </p:nvSpPr>
        <p:spPr>
          <a:xfrm>
            <a:off x="396150" y="1088725"/>
            <a:ext cx="4686300" cy="840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800"/>
              <a:t>Geologists have 2 main methods of </a:t>
            </a:r>
            <a:r>
              <a:rPr lang="en" sz="1800"/>
              <a:t>determining</a:t>
            </a:r>
            <a:r>
              <a:rPr lang="en" sz="1800"/>
              <a:t> how old something is</a:t>
            </a:r>
            <a:endParaRPr sz="1800"/>
          </a:p>
        </p:txBody>
      </p:sp>
      <p:pic>
        <p:nvPicPr>
          <p:cNvPr id="156" name="Google Shape;156;p16" title="clock-1605224_1280.png"/>
          <p:cNvPicPr preferRelativeResize="0"/>
          <p:nvPr/>
        </p:nvPicPr>
        <p:blipFill>
          <a:blip r:embed="rId3">
            <a:alphaModFix/>
          </a:blip>
          <a:stretch>
            <a:fillRect/>
          </a:stretch>
        </p:blipFill>
        <p:spPr>
          <a:xfrm>
            <a:off x="5399653" y="1015900"/>
            <a:ext cx="3534301" cy="3531549"/>
          </a:xfrm>
          <a:prstGeom prst="rect">
            <a:avLst/>
          </a:prstGeom>
          <a:noFill/>
          <a:ln>
            <a:noFill/>
          </a:ln>
        </p:spPr>
      </p:pic>
      <p:sp>
        <p:nvSpPr>
          <p:cNvPr id="157" name="Google Shape;157;p16"/>
          <p:cNvSpPr txBox="1"/>
          <p:nvPr/>
        </p:nvSpPr>
        <p:spPr>
          <a:xfrm>
            <a:off x="396150" y="1852275"/>
            <a:ext cx="55377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2"/>
                </a:solidFill>
                <a:latin typeface="Calibri"/>
                <a:ea typeface="Calibri"/>
                <a:cs typeface="Calibri"/>
                <a:sym typeface="Calibri"/>
              </a:rPr>
              <a:t>Relative dating</a:t>
            </a:r>
            <a:r>
              <a:rPr lang="en" sz="1800">
                <a:solidFill>
                  <a:schemeClr val="dk2"/>
                </a:solidFill>
                <a:latin typeface="Calibri"/>
                <a:ea typeface="Calibri"/>
                <a:cs typeface="Calibri"/>
                <a:sym typeface="Calibri"/>
              </a:rPr>
              <a:t>: </a:t>
            </a:r>
            <a:r>
              <a:rPr lang="en" sz="1800">
                <a:solidFill>
                  <a:schemeClr val="dk2"/>
                </a:solidFill>
                <a:latin typeface="Calibri"/>
                <a:ea typeface="Calibri"/>
                <a:cs typeface="Calibri"/>
                <a:sym typeface="Calibri"/>
              </a:rPr>
              <a:t>Comparing the age of 2 objects.          Does not give a specific age.</a:t>
            </a:r>
            <a:endParaRPr sz="1800">
              <a:solidFill>
                <a:schemeClr val="dk2"/>
              </a:solidFill>
              <a:latin typeface="Calibri"/>
              <a:ea typeface="Calibri"/>
              <a:cs typeface="Calibri"/>
              <a:sym typeface="Calibri"/>
            </a:endParaRPr>
          </a:p>
          <a:p>
            <a:pPr indent="0" lvl="0" marL="0" rtl="0" algn="l">
              <a:spcBef>
                <a:spcPts val="0"/>
              </a:spcBef>
              <a:spcAft>
                <a:spcPts val="0"/>
              </a:spcAft>
              <a:buNone/>
            </a:pPr>
            <a:r>
              <a:t/>
            </a:r>
            <a:endParaRPr sz="1800">
              <a:solidFill>
                <a:schemeClr val="dk2"/>
              </a:solidFill>
              <a:latin typeface="Calibri"/>
              <a:ea typeface="Calibri"/>
              <a:cs typeface="Calibri"/>
              <a:sym typeface="Calibri"/>
            </a:endParaRPr>
          </a:p>
          <a:p>
            <a:pPr indent="0" lvl="0" marL="0" rtl="0" algn="l">
              <a:spcBef>
                <a:spcPts val="0"/>
              </a:spcBef>
              <a:spcAft>
                <a:spcPts val="0"/>
              </a:spcAft>
              <a:buNone/>
            </a:pPr>
            <a:r>
              <a:t/>
            </a:r>
            <a:endParaRPr sz="1800">
              <a:solidFill>
                <a:schemeClr val="dk2"/>
              </a:solidFill>
              <a:latin typeface="Calibri"/>
              <a:ea typeface="Calibri"/>
              <a:cs typeface="Calibri"/>
              <a:sym typeface="Calibri"/>
            </a:endParaRPr>
          </a:p>
        </p:txBody>
      </p:sp>
      <p:sp>
        <p:nvSpPr>
          <p:cNvPr id="158" name="Google Shape;158;p16"/>
          <p:cNvSpPr txBox="1"/>
          <p:nvPr/>
        </p:nvSpPr>
        <p:spPr>
          <a:xfrm>
            <a:off x="327400" y="2977550"/>
            <a:ext cx="5072100" cy="1858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2"/>
                </a:solidFill>
                <a:latin typeface="Calibri"/>
                <a:ea typeface="Calibri"/>
                <a:cs typeface="Calibri"/>
                <a:sym typeface="Calibri"/>
              </a:rPr>
              <a:t>Absolute </a:t>
            </a:r>
            <a:r>
              <a:rPr b="1" lang="en" sz="1800">
                <a:solidFill>
                  <a:schemeClr val="dk2"/>
                </a:solidFill>
                <a:latin typeface="Calibri"/>
                <a:ea typeface="Calibri"/>
                <a:cs typeface="Calibri"/>
                <a:sym typeface="Calibri"/>
              </a:rPr>
              <a:t>dating</a:t>
            </a:r>
            <a:r>
              <a:rPr lang="en" sz="1800">
                <a:solidFill>
                  <a:schemeClr val="dk2"/>
                </a:solidFill>
                <a:latin typeface="Calibri"/>
                <a:ea typeface="Calibri"/>
                <a:cs typeface="Calibri"/>
                <a:sym typeface="Calibri"/>
              </a:rPr>
              <a:t>: Finding the exact age of an object. </a:t>
            </a:r>
            <a:endParaRPr sz="1800">
              <a:solidFill>
                <a:schemeClr val="dk2"/>
              </a:solidFill>
              <a:latin typeface="Calibri"/>
              <a:ea typeface="Calibri"/>
              <a:cs typeface="Calibri"/>
              <a:sym typeface="Calibri"/>
            </a:endParaRPr>
          </a:p>
          <a:p>
            <a:pPr indent="0" lvl="0" marL="0" rtl="0" algn="l">
              <a:spcBef>
                <a:spcPts val="0"/>
              </a:spcBef>
              <a:spcAft>
                <a:spcPts val="0"/>
              </a:spcAft>
              <a:buNone/>
            </a:pPr>
            <a:r>
              <a:rPr lang="en" sz="1800">
                <a:solidFill>
                  <a:schemeClr val="dk2"/>
                </a:solidFill>
                <a:latin typeface="Calibri"/>
                <a:ea typeface="Calibri"/>
                <a:cs typeface="Calibri"/>
                <a:sym typeface="Calibri"/>
              </a:rPr>
              <a:t>This provides </a:t>
            </a:r>
            <a:r>
              <a:rPr lang="en" sz="1800">
                <a:solidFill>
                  <a:schemeClr val="dk2"/>
                </a:solidFill>
                <a:latin typeface="Calibri"/>
                <a:ea typeface="Calibri"/>
                <a:cs typeface="Calibri"/>
                <a:sym typeface="Calibri"/>
              </a:rPr>
              <a:t>exact ages, but not everything can be dated this way. </a:t>
            </a:r>
            <a:endParaRPr sz="1800">
              <a:solidFill>
                <a:schemeClr val="dk2"/>
              </a:solidFill>
              <a:latin typeface="Calibri"/>
              <a:ea typeface="Calibri"/>
              <a:cs typeface="Calibri"/>
              <a:sym typeface="Calibri"/>
            </a:endParaRPr>
          </a:p>
          <a:p>
            <a:pPr indent="0" lvl="0" marL="0" rtl="0" algn="l">
              <a:spcBef>
                <a:spcPts val="0"/>
              </a:spcBef>
              <a:spcAft>
                <a:spcPts val="0"/>
              </a:spcAft>
              <a:buNone/>
            </a:pPr>
            <a:r>
              <a:t/>
            </a:r>
            <a:endParaRPr sz="1800">
              <a:solidFill>
                <a:schemeClr val="dk2"/>
              </a:solidFill>
              <a:latin typeface="Calibri"/>
              <a:ea typeface="Calibri"/>
              <a:cs typeface="Calibri"/>
              <a:sym typeface="Calibri"/>
            </a:endParaRPr>
          </a:p>
          <a:p>
            <a:pPr indent="0" lvl="0" marL="0" rtl="0" algn="l">
              <a:spcBef>
                <a:spcPts val="0"/>
              </a:spcBef>
              <a:spcAft>
                <a:spcPts val="0"/>
              </a:spcAft>
              <a:buNone/>
            </a:pPr>
            <a:r>
              <a:t/>
            </a:r>
            <a:endParaRPr sz="1800">
              <a:solidFill>
                <a:schemeClr val="dk2"/>
              </a:solidFill>
              <a:latin typeface="Calibri"/>
              <a:ea typeface="Calibri"/>
              <a:cs typeface="Calibri"/>
              <a:sym typeface="Calibri"/>
            </a:endParaRPr>
          </a:p>
          <a:p>
            <a:pPr indent="0" lvl="0" marL="0" rtl="0" algn="l">
              <a:spcBef>
                <a:spcPts val="0"/>
              </a:spcBef>
              <a:spcAft>
                <a:spcPts val="0"/>
              </a:spcAft>
              <a:buNone/>
            </a:pPr>
            <a:r>
              <a:t/>
            </a:r>
            <a:endParaRPr sz="1800">
              <a:solidFill>
                <a:schemeClr val="dk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7"/>
          <p:cNvSpPr txBox="1"/>
          <p:nvPr>
            <p:ph type="title"/>
          </p:nvPr>
        </p:nvSpPr>
        <p:spPr>
          <a:xfrm>
            <a:off x="3001600" y="249525"/>
            <a:ext cx="33564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Relative dating</a:t>
            </a:r>
            <a:endParaRPr/>
          </a:p>
        </p:txBody>
      </p:sp>
      <p:sp>
        <p:nvSpPr>
          <p:cNvPr id="164" name="Google Shape;164;p17"/>
          <p:cNvSpPr txBox="1"/>
          <p:nvPr>
            <p:ph idx="1" type="body"/>
          </p:nvPr>
        </p:nvSpPr>
        <p:spPr>
          <a:xfrm>
            <a:off x="751825" y="900875"/>
            <a:ext cx="7505700" cy="368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t>Relative dating tells if an object is older than another using the following simple </a:t>
            </a:r>
            <a:r>
              <a:rPr lang="en" sz="1800"/>
              <a:t>principles</a:t>
            </a:r>
            <a:r>
              <a:rPr lang="en" sz="1800"/>
              <a:t>:</a:t>
            </a:r>
            <a:endParaRPr sz="1800"/>
          </a:p>
          <a:p>
            <a:pPr indent="-342900" lvl="0" marL="457200" rtl="0" algn="l">
              <a:spcBef>
                <a:spcPts val="1200"/>
              </a:spcBef>
              <a:spcAft>
                <a:spcPts val="0"/>
              </a:spcAft>
              <a:buSzPts val="1800"/>
              <a:buChar char="-"/>
            </a:pPr>
            <a:r>
              <a:rPr lang="en" sz="1800"/>
              <a:t>Superposition</a:t>
            </a:r>
            <a:endParaRPr sz="1800"/>
          </a:p>
          <a:p>
            <a:pPr indent="-342900" lvl="0" marL="457200" rtl="0" algn="l">
              <a:spcBef>
                <a:spcPts val="0"/>
              </a:spcBef>
              <a:spcAft>
                <a:spcPts val="0"/>
              </a:spcAft>
              <a:buSzPts val="1800"/>
              <a:buChar char="-"/>
            </a:pPr>
            <a:r>
              <a:rPr lang="en" sz="1800">
                <a:solidFill>
                  <a:srgbClr val="101418"/>
                </a:solidFill>
                <a:highlight>
                  <a:srgbClr val="FFFFFF"/>
                </a:highlight>
              </a:rPr>
              <a:t>Cross cutting</a:t>
            </a:r>
            <a:endParaRPr sz="1800">
              <a:solidFill>
                <a:srgbClr val="101418"/>
              </a:solidFill>
              <a:highlight>
                <a:srgbClr val="FFFFFF"/>
              </a:highlight>
            </a:endParaRPr>
          </a:p>
          <a:p>
            <a:pPr indent="-342900" lvl="0" marL="457200" rtl="0" algn="l">
              <a:spcBef>
                <a:spcPts val="0"/>
              </a:spcBef>
              <a:spcAft>
                <a:spcPts val="0"/>
              </a:spcAft>
              <a:buSzPts val="1800"/>
              <a:buChar char="-"/>
            </a:pPr>
            <a:r>
              <a:rPr lang="en" sz="1800">
                <a:solidFill>
                  <a:srgbClr val="101418"/>
                </a:solidFill>
                <a:highlight>
                  <a:schemeClr val="dk1"/>
                </a:highlight>
              </a:rPr>
              <a:t>Uniformitarianism</a:t>
            </a:r>
            <a:endParaRPr sz="1800"/>
          </a:p>
          <a:p>
            <a:pPr indent="0" lvl="0" marL="0" rtl="0" algn="l">
              <a:spcBef>
                <a:spcPts val="1200"/>
              </a:spcBef>
              <a:spcAft>
                <a:spcPts val="1200"/>
              </a:spcAft>
              <a:buNone/>
            </a:pPr>
            <a:r>
              <a:rPr lang="en" sz="1800"/>
              <a:t>There are many more principles, but these are the simplest!</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8"/>
          <p:cNvSpPr txBox="1"/>
          <p:nvPr>
            <p:ph type="title"/>
          </p:nvPr>
        </p:nvSpPr>
        <p:spPr>
          <a:xfrm>
            <a:off x="742250" y="39372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500"/>
              <a:t>Superposition</a:t>
            </a:r>
            <a:endParaRPr sz="3500"/>
          </a:p>
        </p:txBody>
      </p:sp>
      <p:sp>
        <p:nvSpPr>
          <p:cNvPr id="170" name="Google Shape;170;p18"/>
          <p:cNvSpPr txBox="1"/>
          <p:nvPr>
            <p:ph idx="1" type="body"/>
          </p:nvPr>
        </p:nvSpPr>
        <p:spPr>
          <a:xfrm>
            <a:off x="442775" y="3038625"/>
            <a:ext cx="4638000" cy="1207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t>Layers of rock found deeper in the earth are older than those closer to the surface!</a:t>
            </a:r>
            <a:endParaRPr sz="2000">
              <a:solidFill>
                <a:srgbClr val="101418"/>
              </a:solidFill>
              <a:highlight>
                <a:schemeClr val="dk1"/>
              </a:highlight>
            </a:endParaRPr>
          </a:p>
          <a:p>
            <a:pPr indent="0" lvl="0" marL="0" rtl="0" algn="l">
              <a:spcBef>
                <a:spcPts val="1200"/>
              </a:spcBef>
              <a:spcAft>
                <a:spcPts val="1200"/>
              </a:spcAft>
              <a:buNone/>
            </a:pPr>
            <a:r>
              <a:t/>
            </a:r>
            <a:endParaRPr/>
          </a:p>
        </p:txBody>
      </p:sp>
      <p:pic>
        <p:nvPicPr>
          <p:cNvPr id="171" name="Google Shape;171;p18"/>
          <p:cNvPicPr preferRelativeResize="0"/>
          <p:nvPr/>
        </p:nvPicPr>
        <p:blipFill>
          <a:blip r:embed="rId3">
            <a:alphaModFix/>
          </a:blip>
          <a:stretch>
            <a:fillRect/>
          </a:stretch>
        </p:blipFill>
        <p:spPr>
          <a:xfrm>
            <a:off x="5168632" y="1"/>
            <a:ext cx="3915744" cy="5143499"/>
          </a:xfrm>
          <a:prstGeom prst="rect">
            <a:avLst/>
          </a:prstGeom>
          <a:noFill/>
          <a:ln>
            <a:noFill/>
          </a:ln>
        </p:spPr>
      </p:pic>
      <p:cxnSp>
        <p:nvCxnSpPr>
          <p:cNvPr id="172" name="Google Shape;172;p18"/>
          <p:cNvCxnSpPr/>
          <p:nvPr/>
        </p:nvCxnSpPr>
        <p:spPr>
          <a:xfrm rot="10800000">
            <a:off x="8992300" y="461400"/>
            <a:ext cx="0" cy="4682100"/>
          </a:xfrm>
          <a:prstGeom prst="straightConnector1">
            <a:avLst/>
          </a:prstGeom>
          <a:noFill/>
          <a:ln cap="flat" cmpd="sng" w="76200">
            <a:solidFill>
              <a:srgbClr val="FFFF00"/>
            </a:solidFill>
            <a:prstDash val="solid"/>
            <a:round/>
            <a:headEnd len="med" w="med" type="none"/>
            <a:tailEnd len="med" w="med" type="triangle"/>
          </a:ln>
        </p:spPr>
      </p:cxnSp>
      <p:sp>
        <p:nvSpPr>
          <p:cNvPr id="173" name="Google Shape;173;p18"/>
          <p:cNvSpPr txBox="1"/>
          <p:nvPr/>
        </p:nvSpPr>
        <p:spPr>
          <a:xfrm>
            <a:off x="7105800" y="461400"/>
            <a:ext cx="20382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FFFF00"/>
                </a:solidFill>
                <a:latin typeface="Calibri"/>
                <a:ea typeface="Calibri"/>
                <a:cs typeface="Calibri"/>
                <a:sym typeface="Calibri"/>
              </a:rPr>
              <a:t>Younger rock</a:t>
            </a:r>
            <a:endParaRPr sz="2100">
              <a:solidFill>
                <a:srgbClr val="FFFF00"/>
              </a:solidFill>
              <a:latin typeface="Calibri"/>
              <a:ea typeface="Calibri"/>
              <a:cs typeface="Calibri"/>
              <a:sym typeface="Calibri"/>
            </a:endParaRPr>
          </a:p>
        </p:txBody>
      </p:sp>
      <p:sp>
        <p:nvSpPr>
          <p:cNvPr id="174" name="Google Shape;174;p18"/>
          <p:cNvSpPr txBox="1"/>
          <p:nvPr/>
        </p:nvSpPr>
        <p:spPr>
          <a:xfrm>
            <a:off x="7481100" y="4635600"/>
            <a:ext cx="20382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FFFF00"/>
                </a:solidFill>
                <a:latin typeface="Calibri"/>
                <a:ea typeface="Calibri"/>
                <a:cs typeface="Calibri"/>
                <a:sym typeface="Calibri"/>
              </a:rPr>
              <a:t>Older rock</a:t>
            </a:r>
            <a:endParaRPr sz="2100">
              <a:solidFill>
                <a:srgbClr val="FFFF00"/>
              </a:solidFill>
              <a:latin typeface="Calibri"/>
              <a:ea typeface="Calibri"/>
              <a:cs typeface="Calibri"/>
              <a:sym typeface="Calibri"/>
            </a:endParaRPr>
          </a:p>
        </p:txBody>
      </p:sp>
      <p:sp>
        <p:nvSpPr>
          <p:cNvPr id="175" name="Google Shape;175;p18"/>
          <p:cNvSpPr txBox="1"/>
          <p:nvPr/>
        </p:nvSpPr>
        <p:spPr>
          <a:xfrm>
            <a:off x="402275" y="1485025"/>
            <a:ext cx="47190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2"/>
                </a:solidFill>
                <a:latin typeface="Calibri"/>
                <a:ea typeface="Calibri"/>
                <a:cs typeface="Calibri"/>
                <a:sym typeface="Calibri"/>
              </a:rPr>
              <a:t>Rock layers stack on top of each other, with newer rock on top</a:t>
            </a:r>
            <a:endParaRPr sz="2000">
              <a:solidFill>
                <a:schemeClr val="dk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9"/>
          <p:cNvSpPr txBox="1"/>
          <p:nvPr>
            <p:ph type="title"/>
          </p:nvPr>
        </p:nvSpPr>
        <p:spPr>
          <a:xfrm>
            <a:off x="4940325" y="594175"/>
            <a:ext cx="3068100" cy="954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990"/>
              <a:buNone/>
            </a:pPr>
            <a:r>
              <a:rPr lang="en" sz="3220">
                <a:highlight>
                  <a:schemeClr val="dk1"/>
                </a:highlight>
              </a:rPr>
              <a:t>Cross cutting</a:t>
            </a:r>
            <a:endParaRPr sz="3220">
              <a:highlight>
                <a:schemeClr val="dk1"/>
              </a:highlight>
            </a:endParaRPr>
          </a:p>
          <a:p>
            <a:pPr indent="0" lvl="0" marL="0" rtl="0" algn="l">
              <a:spcBef>
                <a:spcPts val="1200"/>
              </a:spcBef>
              <a:spcAft>
                <a:spcPts val="0"/>
              </a:spcAft>
              <a:buSzPts val="990"/>
              <a:buNone/>
            </a:pPr>
            <a:r>
              <a:t/>
            </a:r>
            <a:endParaRPr sz="2700"/>
          </a:p>
        </p:txBody>
      </p:sp>
      <p:sp>
        <p:nvSpPr>
          <p:cNvPr id="181" name="Google Shape;181;p19"/>
          <p:cNvSpPr txBox="1"/>
          <p:nvPr>
            <p:ph idx="1" type="body"/>
          </p:nvPr>
        </p:nvSpPr>
        <p:spPr>
          <a:xfrm>
            <a:off x="3804825" y="1409400"/>
            <a:ext cx="5339100" cy="6516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sz="2000">
                <a:solidFill>
                  <a:srgbClr val="101418"/>
                </a:solidFill>
              </a:rPr>
              <a:t>Objects that cut into or split rock layers are </a:t>
            </a:r>
            <a:r>
              <a:rPr lang="en" sz="2000">
                <a:solidFill>
                  <a:srgbClr val="101418"/>
                </a:solidFill>
              </a:rPr>
              <a:t>younger</a:t>
            </a:r>
            <a:r>
              <a:rPr lang="en" sz="2000">
                <a:solidFill>
                  <a:srgbClr val="101418"/>
                </a:solidFill>
              </a:rPr>
              <a:t> than the </a:t>
            </a:r>
            <a:r>
              <a:rPr lang="en" sz="2000">
                <a:solidFill>
                  <a:srgbClr val="101418"/>
                </a:solidFill>
              </a:rPr>
              <a:t>surrounding</a:t>
            </a:r>
            <a:r>
              <a:rPr lang="en" sz="2000">
                <a:solidFill>
                  <a:srgbClr val="101418"/>
                </a:solidFill>
              </a:rPr>
              <a:t> rock</a:t>
            </a:r>
            <a:endParaRPr/>
          </a:p>
        </p:txBody>
      </p:sp>
      <p:pic>
        <p:nvPicPr>
          <p:cNvPr id="182" name="Google Shape;182;p19" title="iceland-5816353_1280.jpg"/>
          <p:cNvPicPr preferRelativeResize="0"/>
          <p:nvPr/>
        </p:nvPicPr>
        <p:blipFill>
          <a:blip r:embed="rId3">
            <a:alphaModFix/>
          </a:blip>
          <a:stretch>
            <a:fillRect/>
          </a:stretch>
        </p:blipFill>
        <p:spPr>
          <a:xfrm>
            <a:off x="-54600" y="164000"/>
            <a:ext cx="3611626" cy="4815501"/>
          </a:xfrm>
          <a:prstGeom prst="rect">
            <a:avLst/>
          </a:prstGeom>
          <a:noFill/>
          <a:ln>
            <a:noFill/>
          </a:ln>
        </p:spPr>
      </p:pic>
      <p:sp>
        <p:nvSpPr>
          <p:cNvPr id="183" name="Google Shape;183;p19"/>
          <p:cNvSpPr txBox="1"/>
          <p:nvPr>
            <p:ph idx="1" type="body"/>
          </p:nvPr>
        </p:nvSpPr>
        <p:spPr>
          <a:xfrm>
            <a:off x="3646075" y="2571750"/>
            <a:ext cx="5339100" cy="6516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sz="2000"/>
              <a:t>In this example, the rock must have been made before the river split them apart</a:t>
            </a:r>
            <a:endParaRPr sz="2000"/>
          </a:p>
        </p:txBody>
      </p:sp>
      <p:cxnSp>
        <p:nvCxnSpPr>
          <p:cNvPr id="184" name="Google Shape;184;p19"/>
          <p:cNvCxnSpPr/>
          <p:nvPr/>
        </p:nvCxnSpPr>
        <p:spPr>
          <a:xfrm flipH="1">
            <a:off x="507475" y="560425"/>
            <a:ext cx="252600" cy="259800"/>
          </a:xfrm>
          <a:prstGeom prst="straightConnector1">
            <a:avLst/>
          </a:prstGeom>
          <a:noFill/>
          <a:ln cap="flat" cmpd="sng" w="28575">
            <a:solidFill>
              <a:srgbClr val="FF0000"/>
            </a:solidFill>
            <a:prstDash val="solid"/>
            <a:round/>
            <a:headEnd len="med" w="med" type="none"/>
            <a:tailEnd len="med" w="med" type="triangle"/>
          </a:ln>
        </p:spPr>
      </p:cxnSp>
      <p:sp>
        <p:nvSpPr>
          <p:cNvPr id="185" name="Google Shape;185;p19"/>
          <p:cNvSpPr txBox="1"/>
          <p:nvPr/>
        </p:nvSpPr>
        <p:spPr>
          <a:xfrm>
            <a:off x="0" y="132475"/>
            <a:ext cx="4460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0000"/>
                </a:solidFill>
                <a:latin typeface="Calibri"/>
                <a:ea typeface="Calibri"/>
                <a:cs typeface="Calibri"/>
                <a:sym typeface="Calibri"/>
              </a:rPr>
              <a:t>Older rock wall</a:t>
            </a:r>
            <a:endParaRPr sz="1800">
              <a:solidFill>
                <a:srgbClr val="FF0000"/>
              </a:solidFill>
              <a:latin typeface="Calibri"/>
              <a:ea typeface="Calibri"/>
              <a:cs typeface="Calibri"/>
              <a:sym typeface="Calibri"/>
            </a:endParaRPr>
          </a:p>
        </p:txBody>
      </p:sp>
      <p:cxnSp>
        <p:nvCxnSpPr>
          <p:cNvPr id="186" name="Google Shape;186;p19"/>
          <p:cNvCxnSpPr/>
          <p:nvPr/>
        </p:nvCxnSpPr>
        <p:spPr>
          <a:xfrm flipH="1">
            <a:off x="1460125" y="538800"/>
            <a:ext cx="1269900" cy="1731900"/>
          </a:xfrm>
          <a:prstGeom prst="straightConnector1">
            <a:avLst/>
          </a:prstGeom>
          <a:noFill/>
          <a:ln cap="flat" cmpd="sng" w="28575">
            <a:solidFill>
              <a:srgbClr val="FF0000"/>
            </a:solidFill>
            <a:prstDash val="solid"/>
            <a:round/>
            <a:headEnd len="med" w="med" type="none"/>
            <a:tailEnd len="med" w="med" type="triangle"/>
          </a:ln>
        </p:spPr>
      </p:cxnSp>
      <p:sp>
        <p:nvSpPr>
          <p:cNvPr id="187" name="Google Shape;187;p19"/>
          <p:cNvSpPr txBox="1"/>
          <p:nvPr/>
        </p:nvSpPr>
        <p:spPr>
          <a:xfrm>
            <a:off x="1803025" y="132475"/>
            <a:ext cx="4460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0000"/>
                </a:solidFill>
                <a:latin typeface="Calibri"/>
                <a:ea typeface="Calibri"/>
                <a:cs typeface="Calibri"/>
                <a:sym typeface="Calibri"/>
              </a:rPr>
              <a:t>Younger river</a:t>
            </a:r>
            <a:endParaRPr sz="1800">
              <a:solidFill>
                <a:srgbClr val="FF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0"/>
          <p:cNvSpPr txBox="1"/>
          <p:nvPr>
            <p:ph type="title"/>
          </p:nvPr>
        </p:nvSpPr>
        <p:spPr>
          <a:xfrm>
            <a:off x="596050" y="399625"/>
            <a:ext cx="3693000" cy="9546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n" sz="3200">
                <a:highlight>
                  <a:schemeClr val="dk1"/>
                </a:highlight>
              </a:rPr>
              <a:t>Uniformitarianism</a:t>
            </a:r>
            <a:endParaRPr sz="4400"/>
          </a:p>
        </p:txBody>
      </p:sp>
      <p:sp>
        <p:nvSpPr>
          <p:cNvPr id="193" name="Google Shape;193;p20"/>
          <p:cNvSpPr txBox="1"/>
          <p:nvPr/>
        </p:nvSpPr>
        <p:spPr>
          <a:xfrm>
            <a:off x="201850" y="1416000"/>
            <a:ext cx="4481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2"/>
                </a:solidFill>
                <a:latin typeface="Calibri"/>
                <a:ea typeface="Calibri"/>
                <a:cs typeface="Calibri"/>
                <a:sym typeface="Calibri"/>
              </a:rPr>
              <a:t>Rock layers and craters are made the same way today as they were </a:t>
            </a:r>
            <a:r>
              <a:rPr lang="en" sz="1800">
                <a:solidFill>
                  <a:schemeClr val="dk2"/>
                </a:solidFill>
                <a:latin typeface="Calibri"/>
                <a:ea typeface="Calibri"/>
                <a:cs typeface="Calibri"/>
                <a:sym typeface="Calibri"/>
              </a:rPr>
              <a:t>millions</a:t>
            </a:r>
            <a:r>
              <a:rPr lang="en" sz="1800">
                <a:solidFill>
                  <a:schemeClr val="dk2"/>
                </a:solidFill>
                <a:latin typeface="Calibri"/>
                <a:ea typeface="Calibri"/>
                <a:cs typeface="Calibri"/>
                <a:sym typeface="Calibri"/>
              </a:rPr>
              <a:t> of years ago.</a:t>
            </a:r>
            <a:endParaRPr sz="1800">
              <a:solidFill>
                <a:schemeClr val="dk2"/>
              </a:solidFill>
              <a:latin typeface="Calibri"/>
              <a:ea typeface="Calibri"/>
              <a:cs typeface="Calibri"/>
              <a:sym typeface="Calibri"/>
            </a:endParaRPr>
          </a:p>
        </p:txBody>
      </p:sp>
      <p:pic>
        <p:nvPicPr>
          <p:cNvPr id="194" name="Google Shape;194;p20" title="wave-357926_1280.jpg"/>
          <p:cNvPicPr preferRelativeResize="0"/>
          <p:nvPr/>
        </p:nvPicPr>
        <p:blipFill>
          <a:blip r:embed="rId3">
            <a:alphaModFix/>
          </a:blip>
          <a:stretch>
            <a:fillRect/>
          </a:stretch>
        </p:blipFill>
        <p:spPr>
          <a:xfrm>
            <a:off x="4562950" y="866450"/>
            <a:ext cx="4361101" cy="3270826"/>
          </a:xfrm>
          <a:prstGeom prst="rect">
            <a:avLst/>
          </a:prstGeom>
          <a:noFill/>
          <a:ln>
            <a:noFill/>
          </a:ln>
        </p:spPr>
      </p:pic>
      <p:sp>
        <p:nvSpPr>
          <p:cNvPr id="195" name="Google Shape;195;p20"/>
          <p:cNvSpPr txBox="1"/>
          <p:nvPr/>
        </p:nvSpPr>
        <p:spPr>
          <a:xfrm>
            <a:off x="201850" y="2382675"/>
            <a:ext cx="43611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Calibri"/>
                <a:ea typeface="Calibri"/>
                <a:cs typeface="Calibri"/>
                <a:sym typeface="Calibri"/>
              </a:rPr>
              <a:t>For </a:t>
            </a:r>
            <a:r>
              <a:rPr lang="en" sz="1800">
                <a:solidFill>
                  <a:schemeClr val="dk2"/>
                </a:solidFill>
                <a:latin typeface="Calibri"/>
                <a:ea typeface="Calibri"/>
                <a:cs typeface="Calibri"/>
                <a:sym typeface="Calibri"/>
              </a:rPr>
              <a:t>example</a:t>
            </a:r>
            <a:r>
              <a:rPr lang="en" sz="1800">
                <a:solidFill>
                  <a:schemeClr val="dk2"/>
                </a:solidFill>
                <a:latin typeface="Calibri"/>
                <a:ea typeface="Calibri"/>
                <a:cs typeface="Calibri"/>
                <a:sym typeface="Calibri"/>
              </a:rPr>
              <a:t>, after a flood, we can see sand and mud left behind</a:t>
            </a:r>
            <a:endParaRPr sz="1800">
              <a:solidFill>
                <a:schemeClr val="dk2"/>
              </a:solidFill>
              <a:latin typeface="Calibri"/>
              <a:ea typeface="Calibri"/>
              <a:cs typeface="Calibri"/>
              <a:sym typeface="Calibri"/>
            </a:endParaRPr>
          </a:p>
          <a:p>
            <a:pPr indent="0" lvl="0" marL="0" rtl="0" algn="l">
              <a:spcBef>
                <a:spcPts val="0"/>
              </a:spcBef>
              <a:spcAft>
                <a:spcPts val="0"/>
              </a:spcAft>
              <a:buNone/>
            </a:pPr>
            <a:r>
              <a:t/>
            </a:r>
            <a:endParaRPr sz="1800">
              <a:solidFill>
                <a:schemeClr val="dk2"/>
              </a:solidFill>
              <a:latin typeface="Calibri"/>
              <a:ea typeface="Calibri"/>
              <a:cs typeface="Calibri"/>
              <a:sym typeface="Calibri"/>
            </a:endParaRPr>
          </a:p>
          <a:p>
            <a:pPr indent="0" lvl="0" marL="0" rtl="0" algn="l">
              <a:spcBef>
                <a:spcPts val="0"/>
              </a:spcBef>
              <a:spcAft>
                <a:spcPts val="0"/>
              </a:spcAft>
              <a:buNone/>
            </a:pPr>
            <a:r>
              <a:rPr lang="en" sz="1800">
                <a:solidFill>
                  <a:schemeClr val="dk2"/>
                </a:solidFill>
                <a:latin typeface="Calibri"/>
                <a:ea typeface="Calibri"/>
                <a:cs typeface="Calibri"/>
                <a:sym typeface="Calibri"/>
              </a:rPr>
              <a:t>By </a:t>
            </a:r>
            <a:r>
              <a:rPr lang="en" sz="1800">
                <a:solidFill>
                  <a:schemeClr val="dk2"/>
                </a:solidFill>
                <a:latin typeface="Calibri"/>
                <a:ea typeface="Calibri"/>
                <a:cs typeface="Calibri"/>
                <a:sym typeface="Calibri"/>
              </a:rPr>
              <a:t>Uniformitarianism</a:t>
            </a:r>
            <a:r>
              <a:rPr lang="en" sz="1800">
                <a:solidFill>
                  <a:schemeClr val="dk2"/>
                </a:solidFill>
                <a:latin typeface="Calibri"/>
                <a:ea typeface="Calibri"/>
                <a:cs typeface="Calibri"/>
                <a:sym typeface="Calibri"/>
              </a:rPr>
              <a:t>, we know that floods millions of years ago did as well. </a:t>
            </a:r>
            <a:endParaRPr sz="1800">
              <a:solidFill>
                <a:schemeClr val="dk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1"/>
          <p:cNvSpPr txBox="1"/>
          <p:nvPr>
            <p:ph type="title"/>
          </p:nvPr>
        </p:nvSpPr>
        <p:spPr>
          <a:xfrm>
            <a:off x="3160050" y="207725"/>
            <a:ext cx="31545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Absolute dating</a:t>
            </a:r>
            <a:endParaRPr/>
          </a:p>
        </p:txBody>
      </p:sp>
      <p:sp>
        <p:nvSpPr>
          <p:cNvPr id="201" name="Google Shape;201;p21"/>
          <p:cNvSpPr txBox="1"/>
          <p:nvPr>
            <p:ph idx="1" type="body"/>
          </p:nvPr>
        </p:nvSpPr>
        <p:spPr>
          <a:xfrm>
            <a:off x="819150" y="834800"/>
            <a:ext cx="7505700" cy="3311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t>Absolute dating gives a specific age to objects, but it is not always possible</a:t>
            </a:r>
            <a:endParaRPr sz="1800"/>
          </a:p>
          <a:p>
            <a:pPr indent="0" lvl="0" marL="0" rtl="0" algn="l">
              <a:spcBef>
                <a:spcPts val="1200"/>
              </a:spcBef>
              <a:spcAft>
                <a:spcPts val="0"/>
              </a:spcAft>
              <a:buNone/>
            </a:pPr>
            <a:r>
              <a:rPr lang="en" sz="1800"/>
              <a:t>One of the most </a:t>
            </a:r>
            <a:r>
              <a:rPr lang="en" sz="1800"/>
              <a:t>important</a:t>
            </a:r>
            <a:r>
              <a:rPr lang="en" sz="1800"/>
              <a:t> </a:t>
            </a:r>
            <a:r>
              <a:rPr lang="en" sz="1800"/>
              <a:t>methods </a:t>
            </a:r>
            <a:r>
              <a:rPr lang="en" sz="1800"/>
              <a:t>is known as </a:t>
            </a:r>
            <a:r>
              <a:rPr b="1" lang="en" sz="1800"/>
              <a:t>Ra</a:t>
            </a:r>
            <a:r>
              <a:rPr b="1" lang="en" sz="1800"/>
              <a:t>diometric</a:t>
            </a:r>
            <a:r>
              <a:rPr b="1" lang="en" sz="1800"/>
              <a:t> Dating.</a:t>
            </a:r>
            <a:endParaRPr b="1" sz="1800"/>
          </a:p>
          <a:p>
            <a:pPr indent="0" lvl="0" marL="0" rtl="0" algn="l">
              <a:spcBef>
                <a:spcPts val="1200"/>
              </a:spcBef>
              <a:spcAft>
                <a:spcPts val="1200"/>
              </a:spcAft>
              <a:buNone/>
            </a:pPr>
            <a:r>
              <a:rPr lang="en" sz="1800"/>
              <a:t>Certa</a:t>
            </a:r>
            <a:r>
              <a:rPr lang="en" sz="1800"/>
              <a:t>in </a:t>
            </a:r>
            <a:r>
              <a:rPr b="1" lang="en" sz="1800"/>
              <a:t>Atoms </a:t>
            </a:r>
            <a:r>
              <a:rPr lang="en" sz="1800"/>
              <a:t>are unstable, and they slowly </a:t>
            </a:r>
            <a:r>
              <a:rPr b="1" lang="en" sz="1800"/>
              <a:t>decay </a:t>
            </a:r>
            <a:r>
              <a:rPr lang="en" sz="1800"/>
              <a:t>into other </a:t>
            </a:r>
            <a:r>
              <a:rPr lang="en" sz="1800"/>
              <a:t>atoms called products </a:t>
            </a:r>
            <a:r>
              <a:rPr lang="en" sz="1800"/>
              <a:t>over time. </a:t>
            </a:r>
            <a:endParaRPr sz="1800"/>
          </a:p>
        </p:txBody>
      </p:sp>
      <p:pic>
        <p:nvPicPr>
          <p:cNvPr id="202" name="Google Shape;202;p21" title="Alpha-decay-example.svg.png"/>
          <p:cNvPicPr preferRelativeResize="0"/>
          <p:nvPr/>
        </p:nvPicPr>
        <p:blipFill>
          <a:blip r:embed="rId3">
            <a:alphaModFix/>
          </a:blip>
          <a:stretch>
            <a:fillRect/>
          </a:stretch>
        </p:blipFill>
        <p:spPr>
          <a:xfrm>
            <a:off x="2358500" y="2453100"/>
            <a:ext cx="4427001" cy="24937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