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Nunito"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1DA8882-507C-480D-A948-36C61D551CCD}">
  <a:tblStyle styleId="{71DA8882-507C-480D-A948-36C61D551CC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38" y="3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f9aed3afd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f9aed3afd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fc7c75827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fc7c75827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06473507f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06473507f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06473507f9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06473507f9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fa5919f97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fa5919f97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08759b1cc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08759b1c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06473507f9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06473507f9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06473507f9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06473507f9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ff16dc749b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ff16dc749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f9a707547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f9a707547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video" Target="https://www.youtube.com/embed/h1uaTOmvZbA?feature=oembed" TargetMode="External"/><Relationship Id="rId1" Type="http://schemas.openxmlformats.org/officeDocument/2006/relationships/video" Target="https://www.youtube.com/embed/DN5ZcGKwm7U?feature=oembed" TargetMode="Externa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ideo" Target="https://www.youtube.com/embed/MDk6V-B4Qhw?feature=oembed" TargetMode="External"/><Relationship Id="rId5" Type="http://schemas.openxmlformats.org/officeDocument/2006/relationships/image" Target="../media/image7.jpe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video" Target="https://www.youtube.com/embed/DN5ZcGKwm7U?feature=oembed" TargetMode="External"/><Relationship Id="rId6" Type="http://schemas.openxmlformats.org/officeDocument/2006/relationships/image" Target="../media/image3.jpeg"/><Relationship Id="rId5" Type="http://schemas.openxmlformats.org/officeDocument/2006/relationships/image" Target="../media/image2.jp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ideo" Target="https://www.youtube.com/embed/_lw4iKxjmJU?feature=oembed"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7.jpeg"/><Relationship Id="rId2" Type="http://schemas.openxmlformats.org/officeDocument/2006/relationships/video" Target="https://www.youtube.com/embed/MDk6V-B4Qhw?feature=oembed" TargetMode="External"/><Relationship Id="rId1" Type="http://schemas.openxmlformats.org/officeDocument/2006/relationships/video" Target="https://www.youtube.com/embed/DcvtwlM1aIE?feature=oembed" TargetMode="Externa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Genius of Dogs</a:t>
            </a:r>
            <a:endParaRPr/>
          </a:p>
        </p:txBody>
      </p:sp>
      <p:sp>
        <p:nvSpPr>
          <p:cNvPr id="129" name="Google Shape;129;p13"/>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t>The Power of Domestication</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2"/>
          <p:cNvSpPr txBox="1">
            <a:spLocks noGrp="1"/>
          </p:cNvSpPr>
          <p:nvPr>
            <p:ph type="title"/>
          </p:nvPr>
        </p:nvSpPr>
        <p:spPr>
          <a:xfrm>
            <a:off x="2983050" y="9855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Project time</a:t>
            </a:r>
            <a:endParaRPr/>
          </a:p>
        </p:txBody>
      </p:sp>
      <p:sp>
        <p:nvSpPr>
          <p:cNvPr id="211" name="Google Shape;211;p22"/>
          <p:cNvSpPr txBox="1">
            <a:spLocks noGrp="1"/>
          </p:cNvSpPr>
          <p:nvPr>
            <p:ph type="body" idx="1"/>
          </p:nvPr>
        </p:nvSpPr>
        <p:spPr>
          <a:xfrm>
            <a:off x="336725" y="882725"/>
            <a:ext cx="5142600" cy="2167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500"/>
              <a:t>In your groups chose a domesticated organism(plant or animal) to research.  </a:t>
            </a:r>
            <a:endParaRPr sz="1500"/>
          </a:p>
          <a:p>
            <a:pPr marL="0" lvl="0" indent="0" algn="l" rtl="0">
              <a:spcBef>
                <a:spcPts val="1200"/>
              </a:spcBef>
              <a:spcAft>
                <a:spcPts val="0"/>
              </a:spcAft>
              <a:buNone/>
            </a:pPr>
            <a:r>
              <a:rPr lang="en" sz="1500"/>
              <a:t>The following is a non exhaustive list of domesticated species to choose from. : Honey Bees, Cows, Bananas. Fancy mice, Camels, Cats and Cabbages</a:t>
            </a:r>
            <a:endParaRPr sz="1500"/>
          </a:p>
          <a:p>
            <a:pPr marL="0" lvl="0" indent="0" algn="l" rtl="0">
              <a:spcBef>
                <a:spcPts val="1200"/>
              </a:spcBef>
              <a:spcAft>
                <a:spcPts val="0"/>
              </a:spcAft>
              <a:buNone/>
            </a:pPr>
            <a:r>
              <a:rPr lang="en" sz="1500"/>
              <a:t>Your group may chose to research an organism not from this list</a:t>
            </a:r>
            <a:endParaRPr sz="1500"/>
          </a:p>
          <a:p>
            <a:pPr marL="0" lvl="0" indent="0" algn="l" rtl="0">
              <a:spcBef>
                <a:spcPts val="1200"/>
              </a:spcBef>
              <a:spcAft>
                <a:spcPts val="1200"/>
              </a:spcAft>
              <a:buNone/>
            </a:pPr>
            <a:endParaRPr sz="1500"/>
          </a:p>
        </p:txBody>
      </p:sp>
      <p:pic>
        <p:nvPicPr>
          <p:cNvPr id="212" name="Google Shape;212;p22"/>
          <p:cNvPicPr preferRelativeResize="0"/>
          <p:nvPr/>
        </p:nvPicPr>
        <p:blipFill>
          <a:blip r:embed="rId5">
            <a:alphaModFix/>
          </a:blip>
          <a:stretch>
            <a:fillRect/>
          </a:stretch>
        </p:blipFill>
        <p:spPr>
          <a:xfrm>
            <a:off x="5673250" y="606850"/>
            <a:ext cx="3252874" cy="2167725"/>
          </a:xfrm>
          <a:prstGeom prst="rect">
            <a:avLst/>
          </a:prstGeom>
          <a:noFill/>
          <a:ln>
            <a:noFill/>
          </a:ln>
        </p:spPr>
      </p:pic>
      <p:pic>
        <p:nvPicPr>
          <p:cNvPr id="213" name="Google Shape;213;p22"/>
          <p:cNvPicPr preferRelativeResize="0"/>
          <p:nvPr/>
        </p:nvPicPr>
        <p:blipFill>
          <a:blip r:embed="rId6">
            <a:alphaModFix/>
          </a:blip>
          <a:stretch>
            <a:fillRect/>
          </a:stretch>
        </p:blipFill>
        <p:spPr>
          <a:xfrm>
            <a:off x="5673250" y="2774575"/>
            <a:ext cx="3252874" cy="2162644"/>
          </a:xfrm>
          <a:prstGeom prst="rect">
            <a:avLst/>
          </a:prstGeom>
          <a:noFill/>
          <a:ln>
            <a:noFill/>
          </a:ln>
        </p:spPr>
      </p:pic>
      <p:sp>
        <p:nvSpPr>
          <p:cNvPr id="214" name="Google Shape;214;p22"/>
          <p:cNvSpPr txBox="1"/>
          <p:nvPr/>
        </p:nvSpPr>
        <p:spPr>
          <a:xfrm>
            <a:off x="435875" y="3288825"/>
            <a:ext cx="4944300" cy="133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solidFill>
                  <a:schemeClr val="dk2"/>
                </a:solidFill>
                <a:latin typeface="Calibri"/>
                <a:ea typeface="Calibri"/>
                <a:cs typeface="Calibri"/>
                <a:sym typeface="Calibri"/>
              </a:rPr>
              <a:t>In your groups you will work to find the information required for the “ Domestic Research” worksheet. If time allows, you will also be required to create a presentation on your chosen organism that goes over the information from the sheet. </a:t>
            </a:r>
            <a:endParaRPr sz="1500">
              <a:solidFill>
                <a:schemeClr val="dk2"/>
              </a:solidFill>
              <a:latin typeface="Calibri"/>
              <a:ea typeface="Calibri"/>
              <a:cs typeface="Calibri"/>
              <a:sym typeface="Calibri"/>
            </a:endParaRPr>
          </a:p>
          <a:p>
            <a:pPr marL="0" lvl="0" indent="0" algn="l" rtl="0">
              <a:spcBef>
                <a:spcPts val="0"/>
              </a:spcBef>
              <a:spcAft>
                <a:spcPts val="0"/>
              </a:spcAft>
              <a:buNone/>
            </a:pPr>
            <a:endParaRPr sz="1500">
              <a:solidFill>
                <a:schemeClr val="dk2"/>
              </a:solidFill>
              <a:latin typeface="Calibri"/>
              <a:ea typeface="Calibri"/>
              <a:cs typeface="Calibri"/>
              <a:sym typeface="Calibri"/>
            </a:endParaRPr>
          </a:p>
        </p:txBody>
      </p:sp>
      <p:pic>
        <p:nvPicPr>
          <p:cNvPr id="2" name="Online Media 1" title="3 Minute Countdown timer (Minimal)">
            <a:hlinkClick r:id="" action="ppaction://media"/>
            <a:extLst>
              <a:ext uri="{FF2B5EF4-FFF2-40B4-BE49-F238E27FC236}">
                <a16:creationId xmlns:a16="http://schemas.microsoft.com/office/drawing/2014/main" id="{28388122-4C4D-4753-A0C8-753A334AB0BA}"/>
              </a:ext>
            </a:extLst>
          </p:cNvPr>
          <p:cNvPicPr>
            <a:picLocks noRot="1" noChangeAspect="1"/>
          </p:cNvPicPr>
          <p:nvPr>
            <a:videoFile r:link="rId1"/>
          </p:nvPr>
        </p:nvPicPr>
        <p:blipFill>
          <a:blip r:embed="rId7"/>
          <a:stretch>
            <a:fillRect/>
          </a:stretch>
        </p:blipFill>
        <p:spPr>
          <a:xfrm>
            <a:off x="7402837" y="1906503"/>
            <a:ext cx="1536400" cy="868066"/>
          </a:xfrm>
          <a:prstGeom prst="rect">
            <a:avLst/>
          </a:prstGeom>
        </p:spPr>
      </p:pic>
      <p:pic>
        <p:nvPicPr>
          <p:cNvPr id="3" name="Online Media 2" title="20 MINUTE TIMER - COUNTDOWN TIMER (MINIMAL)">
            <a:hlinkClick r:id="" action="ppaction://media"/>
            <a:extLst>
              <a:ext uri="{FF2B5EF4-FFF2-40B4-BE49-F238E27FC236}">
                <a16:creationId xmlns:a16="http://schemas.microsoft.com/office/drawing/2014/main" id="{8803B165-2C33-4672-B060-B8087149E4A2}"/>
              </a:ext>
            </a:extLst>
          </p:cNvPr>
          <p:cNvPicPr>
            <a:picLocks noRot="1" noChangeAspect="1"/>
          </p:cNvPicPr>
          <p:nvPr>
            <a:videoFile r:link="rId2"/>
          </p:nvPr>
        </p:nvPicPr>
        <p:blipFill>
          <a:blip r:embed="rId8"/>
          <a:stretch>
            <a:fillRect/>
          </a:stretch>
        </p:blipFill>
        <p:spPr>
          <a:xfrm>
            <a:off x="7402837" y="4069153"/>
            <a:ext cx="1536400" cy="8680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video>
              <p:cMediaNode vol="80000">
                <p:cTn id="17" fill="hold" display="0">
                  <p:stCondLst>
                    <p:cond delay="indefinite"/>
                  </p:stCondLst>
                </p:cTn>
                <p:tgtEl>
                  <p:spTgt spid="3"/>
                </p:tgtEl>
              </p:cMediaNode>
            </p:video>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3"/>
          <p:cNvSpPr txBox="1">
            <a:spLocks noGrp="1"/>
          </p:cNvSpPr>
          <p:nvPr>
            <p:ph type="title"/>
          </p:nvPr>
        </p:nvSpPr>
        <p:spPr>
          <a:xfrm>
            <a:off x="3180525" y="167225"/>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Exit Ticket</a:t>
            </a:r>
            <a:endParaRPr/>
          </a:p>
        </p:txBody>
      </p:sp>
      <p:sp>
        <p:nvSpPr>
          <p:cNvPr id="222" name="Google Shape;222;p23"/>
          <p:cNvSpPr txBox="1">
            <a:spLocks noGrp="1"/>
          </p:cNvSpPr>
          <p:nvPr>
            <p:ph type="body" idx="1"/>
          </p:nvPr>
        </p:nvSpPr>
        <p:spPr>
          <a:xfrm>
            <a:off x="269600" y="1121825"/>
            <a:ext cx="5271900" cy="33168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1800" dirty="0"/>
              <a:t>Share your knowledge!</a:t>
            </a:r>
          </a:p>
          <a:p>
            <a:pPr marL="0" lvl="0" indent="0" algn="l" rtl="0">
              <a:lnSpc>
                <a:spcPct val="100000"/>
              </a:lnSpc>
              <a:spcBef>
                <a:spcPts val="0"/>
              </a:spcBef>
              <a:spcAft>
                <a:spcPts val="0"/>
              </a:spcAft>
              <a:buNone/>
            </a:pPr>
            <a:endParaRPr sz="1800" dirty="0"/>
          </a:p>
          <a:p>
            <a:pPr marL="457200" lvl="0" indent="-342900" algn="l" rtl="0">
              <a:lnSpc>
                <a:spcPct val="100000"/>
              </a:lnSpc>
              <a:spcBef>
                <a:spcPts val="0"/>
              </a:spcBef>
              <a:spcAft>
                <a:spcPts val="0"/>
              </a:spcAft>
              <a:buSzPts val="1800"/>
              <a:buChar char="-"/>
            </a:pPr>
            <a:r>
              <a:rPr lang="en" sz="1800" dirty="0"/>
              <a:t>Partner up with someone from another table group</a:t>
            </a:r>
            <a:endParaRPr sz="1800" dirty="0"/>
          </a:p>
          <a:p>
            <a:pPr marL="457200" lvl="0" indent="-342900" algn="l" rtl="0">
              <a:lnSpc>
                <a:spcPct val="100000"/>
              </a:lnSpc>
              <a:spcBef>
                <a:spcPts val="0"/>
              </a:spcBef>
              <a:spcAft>
                <a:spcPts val="0"/>
              </a:spcAft>
              <a:buSzPts val="1800"/>
              <a:buChar char="-"/>
            </a:pPr>
            <a:r>
              <a:rPr lang="en" sz="1800" dirty="0"/>
              <a:t>Take turns asking your partner the following questions:</a:t>
            </a:r>
            <a:endParaRPr sz="1800" dirty="0"/>
          </a:p>
          <a:p>
            <a:pPr marL="914400" lvl="1" indent="-342900" algn="l" rtl="0">
              <a:lnSpc>
                <a:spcPct val="100000"/>
              </a:lnSpc>
              <a:spcBef>
                <a:spcPts val="0"/>
              </a:spcBef>
              <a:spcAft>
                <a:spcPts val="0"/>
              </a:spcAft>
              <a:buSzPts val="1800"/>
              <a:buChar char="-"/>
            </a:pPr>
            <a:r>
              <a:rPr lang="en" sz="1800" dirty="0"/>
              <a:t>How was your animal domesticated?</a:t>
            </a:r>
            <a:endParaRPr sz="1800" dirty="0"/>
          </a:p>
          <a:p>
            <a:pPr marL="914400" lvl="1" indent="-342900" algn="l" rtl="0">
              <a:lnSpc>
                <a:spcPct val="100000"/>
              </a:lnSpc>
              <a:spcBef>
                <a:spcPts val="0"/>
              </a:spcBef>
              <a:spcAft>
                <a:spcPts val="0"/>
              </a:spcAft>
              <a:buSzPts val="1800"/>
              <a:buChar char="-"/>
            </a:pPr>
            <a:r>
              <a:rPr lang="en" sz="1800" dirty="0"/>
              <a:t>What jobs does your animal do for humans?</a:t>
            </a:r>
            <a:endParaRPr sz="1800" dirty="0"/>
          </a:p>
          <a:p>
            <a:pPr marL="914400" lvl="1" indent="-342900" algn="l" rtl="0">
              <a:lnSpc>
                <a:spcPct val="100000"/>
              </a:lnSpc>
              <a:spcBef>
                <a:spcPts val="0"/>
              </a:spcBef>
              <a:spcAft>
                <a:spcPts val="0"/>
              </a:spcAft>
              <a:buSzPts val="1800"/>
              <a:buChar char="-"/>
            </a:pPr>
            <a:r>
              <a:rPr lang="en" sz="1800" dirty="0"/>
              <a:t>What does it mean for an animal to be domesticated?</a:t>
            </a:r>
            <a:endParaRPr sz="1800" dirty="0"/>
          </a:p>
        </p:txBody>
      </p:sp>
      <p:pic>
        <p:nvPicPr>
          <p:cNvPr id="223" name="Google Shape;223;p23"/>
          <p:cNvPicPr preferRelativeResize="0"/>
          <p:nvPr/>
        </p:nvPicPr>
        <p:blipFill rotWithShape="1">
          <a:blip r:embed="rId4">
            <a:alphaModFix/>
          </a:blip>
          <a:srcRect l="5885" t="4596" r="5477" b="1788"/>
          <a:stretch/>
        </p:blipFill>
        <p:spPr>
          <a:xfrm>
            <a:off x="5904862" y="216175"/>
            <a:ext cx="3049002" cy="3220202"/>
          </a:xfrm>
          <a:prstGeom prst="rect">
            <a:avLst/>
          </a:prstGeom>
          <a:noFill/>
          <a:ln>
            <a:noFill/>
          </a:ln>
        </p:spPr>
      </p:pic>
      <p:pic>
        <p:nvPicPr>
          <p:cNvPr id="2" name="Online Media 1" title="5 MINUTE TIMER - COUNTDOWN TIMER (MINIMAL)">
            <a:hlinkClick r:id="" action="ppaction://media"/>
            <a:extLst>
              <a:ext uri="{FF2B5EF4-FFF2-40B4-BE49-F238E27FC236}">
                <a16:creationId xmlns:a16="http://schemas.microsoft.com/office/drawing/2014/main" id="{84D359BA-F8B6-4DDA-A8E7-94B46BCC6C6D}"/>
              </a:ext>
            </a:extLst>
          </p:cNvPr>
          <p:cNvPicPr>
            <a:picLocks noRot="1" noChangeAspect="1"/>
          </p:cNvPicPr>
          <p:nvPr>
            <a:videoFile r:link="rId1"/>
          </p:nvPr>
        </p:nvPicPr>
        <p:blipFill>
          <a:blip r:embed="rId5"/>
          <a:stretch>
            <a:fillRect/>
          </a:stretch>
        </p:blipFill>
        <p:spPr>
          <a:xfrm>
            <a:off x="6159363" y="3485327"/>
            <a:ext cx="2540000" cy="1435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3378175" y="316225"/>
            <a:ext cx="3314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Dogs Vs Wolves</a:t>
            </a:r>
            <a:endParaRPr/>
          </a:p>
        </p:txBody>
      </p:sp>
      <p:sp>
        <p:nvSpPr>
          <p:cNvPr id="135" name="Google Shape;135;p14"/>
          <p:cNvSpPr txBox="1">
            <a:spLocks noGrp="1"/>
          </p:cNvSpPr>
          <p:nvPr>
            <p:ph type="body" idx="1"/>
          </p:nvPr>
        </p:nvSpPr>
        <p:spPr>
          <a:xfrm>
            <a:off x="1883375" y="3150325"/>
            <a:ext cx="6029700" cy="1864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t>What makes dogs different from wolves? </a:t>
            </a:r>
            <a:endParaRPr sz="1800"/>
          </a:p>
          <a:p>
            <a:pPr marL="0" lvl="0" indent="0" algn="l" rtl="0">
              <a:spcBef>
                <a:spcPts val="1200"/>
              </a:spcBef>
              <a:spcAft>
                <a:spcPts val="0"/>
              </a:spcAft>
              <a:buNone/>
            </a:pPr>
            <a:r>
              <a:rPr lang="en" sz="1800"/>
              <a:t>Why do these differences exist?</a:t>
            </a:r>
            <a:endParaRPr sz="1800"/>
          </a:p>
          <a:p>
            <a:pPr marL="0" lvl="0" indent="0" algn="l" rtl="0">
              <a:spcBef>
                <a:spcPts val="1200"/>
              </a:spcBef>
              <a:spcAft>
                <a:spcPts val="0"/>
              </a:spcAft>
              <a:buNone/>
            </a:pPr>
            <a:r>
              <a:rPr lang="en" sz="1800"/>
              <a:t>In your table groups, make a venn diagram comparing dogs and wolves</a:t>
            </a:r>
            <a:endParaRPr sz="1800"/>
          </a:p>
          <a:p>
            <a:pPr marL="0" lvl="0" indent="0" algn="l" rtl="0">
              <a:spcBef>
                <a:spcPts val="1200"/>
              </a:spcBef>
              <a:spcAft>
                <a:spcPts val="1200"/>
              </a:spcAft>
              <a:buNone/>
            </a:pPr>
            <a:endParaRPr sz="1800"/>
          </a:p>
        </p:txBody>
      </p:sp>
      <p:pic>
        <p:nvPicPr>
          <p:cNvPr id="136" name="Google Shape;136;p14"/>
          <p:cNvPicPr preferRelativeResize="0"/>
          <p:nvPr/>
        </p:nvPicPr>
        <p:blipFill rotWithShape="1">
          <a:blip r:embed="rId4">
            <a:alphaModFix/>
          </a:blip>
          <a:srcRect l="6510" t="24039" r="12616" b="9351"/>
          <a:stretch/>
        </p:blipFill>
        <p:spPr>
          <a:xfrm>
            <a:off x="213675" y="901690"/>
            <a:ext cx="3314701" cy="2163661"/>
          </a:xfrm>
          <a:prstGeom prst="rect">
            <a:avLst/>
          </a:prstGeom>
          <a:noFill/>
          <a:ln>
            <a:noFill/>
          </a:ln>
        </p:spPr>
      </p:pic>
      <p:pic>
        <p:nvPicPr>
          <p:cNvPr id="137" name="Google Shape;137;p14"/>
          <p:cNvPicPr preferRelativeResize="0"/>
          <p:nvPr/>
        </p:nvPicPr>
        <p:blipFill>
          <a:blip r:embed="rId5">
            <a:alphaModFix/>
          </a:blip>
          <a:stretch>
            <a:fillRect/>
          </a:stretch>
        </p:blipFill>
        <p:spPr>
          <a:xfrm>
            <a:off x="6021307" y="888925"/>
            <a:ext cx="2933792" cy="2163674"/>
          </a:xfrm>
          <a:prstGeom prst="rect">
            <a:avLst/>
          </a:prstGeom>
          <a:noFill/>
          <a:ln>
            <a:noFill/>
          </a:ln>
        </p:spPr>
      </p:pic>
      <p:pic>
        <p:nvPicPr>
          <p:cNvPr id="2" name="Online Media 1" title="3 Minute Countdown timer (Minimal)">
            <a:hlinkClick r:id="" action="ppaction://media"/>
            <a:extLst>
              <a:ext uri="{FF2B5EF4-FFF2-40B4-BE49-F238E27FC236}">
                <a16:creationId xmlns:a16="http://schemas.microsoft.com/office/drawing/2014/main" id="{EDB9D90B-6E29-4506-BEF5-49EC87AC8E78}"/>
              </a:ext>
            </a:extLst>
          </p:cNvPr>
          <p:cNvPicPr>
            <a:picLocks noRot="1" noChangeAspect="1"/>
          </p:cNvPicPr>
          <p:nvPr>
            <a:videoFile r:link="rId1"/>
          </p:nvPr>
        </p:nvPicPr>
        <p:blipFill>
          <a:blip r:embed="rId6"/>
          <a:stretch>
            <a:fillRect/>
          </a:stretch>
        </p:blipFill>
        <p:spPr>
          <a:xfrm>
            <a:off x="3528376" y="1253212"/>
            <a:ext cx="2492931" cy="14085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5"/>
          <p:cNvSpPr txBox="1">
            <a:spLocks noGrp="1"/>
          </p:cNvSpPr>
          <p:nvPr>
            <p:ph type="title"/>
          </p:nvPr>
        </p:nvSpPr>
        <p:spPr>
          <a:xfrm>
            <a:off x="1016650" y="287475"/>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Wolf pup behavior vs dog pup behavior</a:t>
            </a:r>
            <a:endParaRPr dirty="0"/>
          </a:p>
        </p:txBody>
      </p:sp>
      <p:sp>
        <p:nvSpPr>
          <p:cNvPr id="144" name="Google Shape;144;p15"/>
          <p:cNvSpPr txBox="1">
            <a:spLocks noGrp="1"/>
          </p:cNvSpPr>
          <p:nvPr>
            <p:ph type="body" idx="1"/>
          </p:nvPr>
        </p:nvSpPr>
        <p:spPr>
          <a:xfrm>
            <a:off x="595900" y="4127400"/>
            <a:ext cx="7789500" cy="6462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1800" dirty="0"/>
              <a:t>This difference in appearance and behaviour is due to a process known as domestication! Watch 19:35 – 20:54</a:t>
            </a:r>
            <a:endParaRPr sz="1800" dirty="0"/>
          </a:p>
        </p:txBody>
      </p:sp>
      <p:pic>
        <p:nvPicPr>
          <p:cNvPr id="2" name="Online Media 1" title="Dogs | 60 Minutes Full Episodes">
            <a:hlinkClick r:id="" action="ppaction://media"/>
            <a:extLst>
              <a:ext uri="{FF2B5EF4-FFF2-40B4-BE49-F238E27FC236}">
                <a16:creationId xmlns:a16="http://schemas.microsoft.com/office/drawing/2014/main" id="{0E4229C2-6480-4DAD-8EAF-0730BCF5D697}"/>
              </a:ext>
            </a:extLst>
          </p:cNvPr>
          <p:cNvPicPr>
            <a:picLocks noRot="1" noChangeAspect="1"/>
          </p:cNvPicPr>
          <p:nvPr>
            <a:videoFile r:link="rId1"/>
          </p:nvPr>
        </p:nvPicPr>
        <p:blipFill>
          <a:blip r:embed="rId4"/>
          <a:stretch>
            <a:fillRect/>
          </a:stretch>
        </p:blipFill>
        <p:spPr>
          <a:xfrm>
            <a:off x="1752530" y="1024712"/>
            <a:ext cx="5476239" cy="30940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1000"/>
                                        <p:tgtEl>
                                          <p:spTgt spid="144"/>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6"/>
          <p:cNvSpPr txBox="1">
            <a:spLocks noGrp="1"/>
          </p:cNvSpPr>
          <p:nvPr>
            <p:ph type="title"/>
          </p:nvPr>
        </p:nvSpPr>
        <p:spPr>
          <a:xfrm>
            <a:off x="3243513" y="1540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Time to read!</a:t>
            </a:r>
            <a:endParaRPr/>
          </a:p>
        </p:txBody>
      </p:sp>
      <p:sp>
        <p:nvSpPr>
          <p:cNvPr id="151" name="Google Shape;151;p16"/>
          <p:cNvSpPr txBox="1">
            <a:spLocks noGrp="1"/>
          </p:cNvSpPr>
          <p:nvPr>
            <p:ph type="body" idx="1"/>
          </p:nvPr>
        </p:nvSpPr>
        <p:spPr>
          <a:xfrm>
            <a:off x="397475" y="816075"/>
            <a:ext cx="3786300" cy="2065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500" dirty="0"/>
              <a:t>Quietly read the “From wolf to dog” article and attempt to answer the questions</a:t>
            </a:r>
            <a:endParaRPr sz="1500" dirty="0"/>
          </a:p>
          <a:p>
            <a:pPr marL="0" lvl="0" indent="0" algn="l" rtl="0">
              <a:spcBef>
                <a:spcPts val="1200"/>
              </a:spcBef>
              <a:spcAft>
                <a:spcPts val="0"/>
              </a:spcAft>
              <a:buNone/>
            </a:pPr>
            <a:endParaRPr sz="1500" dirty="0"/>
          </a:p>
          <a:p>
            <a:pPr marL="0" lvl="0" indent="0" algn="l" rtl="0">
              <a:spcBef>
                <a:spcPts val="1200"/>
              </a:spcBef>
              <a:spcAft>
                <a:spcPts val="0"/>
              </a:spcAft>
              <a:buNone/>
            </a:pPr>
            <a:endParaRPr sz="1500" dirty="0"/>
          </a:p>
          <a:p>
            <a:pPr marL="0" lvl="0" indent="0" algn="l" rtl="0">
              <a:spcBef>
                <a:spcPts val="1200"/>
              </a:spcBef>
              <a:spcAft>
                <a:spcPts val="0"/>
              </a:spcAft>
              <a:buNone/>
            </a:pPr>
            <a:endParaRPr sz="1500" dirty="0"/>
          </a:p>
          <a:p>
            <a:pPr marL="0" lvl="0" indent="0" algn="l" rtl="0">
              <a:spcBef>
                <a:spcPts val="1200"/>
              </a:spcBef>
              <a:spcAft>
                <a:spcPts val="1200"/>
              </a:spcAft>
              <a:buNone/>
            </a:pPr>
            <a:endParaRPr sz="1500" dirty="0"/>
          </a:p>
        </p:txBody>
      </p:sp>
      <p:pic>
        <p:nvPicPr>
          <p:cNvPr id="152" name="Google Shape;152;p16"/>
          <p:cNvPicPr preferRelativeResize="0"/>
          <p:nvPr/>
        </p:nvPicPr>
        <p:blipFill>
          <a:blip r:embed="rId5">
            <a:alphaModFix/>
          </a:blip>
          <a:stretch>
            <a:fillRect/>
          </a:stretch>
        </p:blipFill>
        <p:spPr>
          <a:xfrm>
            <a:off x="4284225" y="921125"/>
            <a:ext cx="4666224" cy="3113251"/>
          </a:xfrm>
          <a:prstGeom prst="rect">
            <a:avLst/>
          </a:prstGeom>
          <a:noFill/>
          <a:ln>
            <a:noFill/>
          </a:ln>
        </p:spPr>
      </p:pic>
      <p:sp>
        <p:nvSpPr>
          <p:cNvPr id="153" name="Google Shape;153;p16"/>
          <p:cNvSpPr txBox="1">
            <a:spLocks noGrp="1"/>
          </p:cNvSpPr>
          <p:nvPr>
            <p:ph type="body" idx="1"/>
          </p:nvPr>
        </p:nvSpPr>
        <p:spPr>
          <a:xfrm>
            <a:off x="447725" y="2816400"/>
            <a:ext cx="3786300" cy="2065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500" dirty="0"/>
              <a:t>In your table groups, spend a few minutes discussing the reading and the questions</a:t>
            </a:r>
            <a:endParaRPr sz="1500" dirty="0"/>
          </a:p>
          <a:p>
            <a:pPr marL="0" lvl="0" indent="0" algn="l" rtl="0">
              <a:spcBef>
                <a:spcPts val="1200"/>
              </a:spcBef>
              <a:spcAft>
                <a:spcPts val="0"/>
              </a:spcAft>
              <a:buNone/>
            </a:pPr>
            <a:endParaRPr sz="1500" dirty="0"/>
          </a:p>
          <a:p>
            <a:pPr marL="0" lvl="0" indent="0" algn="l" rtl="0">
              <a:spcBef>
                <a:spcPts val="1200"/>
              </a:spcBef>
              <a:spcAft>
                <a:spcPts val="0"/>
              </a:spcAft>
              <a:buNone/>
            </a:pPr>
            <a:endParaRPr sz="1500" dirty="0"/>
          </a:p>
          <a:p>
            <a:pPr marL="0" lvl="0" indent="0" algn="l" rtl="0">
              <a:spcBef>
                <a:spcPts val="1200"/>
              </a:spcBef>
              <a:spcAft>
                <a:spcPts val="0"/>
              </a:spcAft>
              <a:buNone/>
            </a:pPr>
            <a:endParaRPr sz="1500" dirty="0"/>
          </a:p>
          <a:p>
            <a:pPr marL="0" lvl="0" indent="0" algn="l" rtl="0">
              <a:spcBef>
                <a:spcPts val="1200"/>
              </a:spcBef>
              <a:spcAft>
                <a:spcPts val="1200"/>
              </a:spcAft>
              <a:buNone/>
            </a:pPr>
            <a:endParaRPr sz="1500" dirty="0"/>
          </a:p>
        </p:txBody>
      </p:sp>
      <p:pic>
        <p:nvPicPr>
          <p:cNvPr id="2" name="Online Media 1" title="10 MINUTE TIMER - COUNTDOWN TIMER (MINIMAL)">
            <a:hlinkClick r:id="" action="ppaction://media"/>
            <a:extLst>
              <a:ext uri="{FF2B5EF4-FFF2-40B4-BE49-F238E27FC236}">
                <a16:creationId xmlns:a16="http://schemas.microsoft.com/office/drawing/2014/main" id="{EF6470A4-5818-4780-A749-8149F9519F30}"/>
              </a:ext>
            </a:extLst>
          </p:cNvPr>
          <p:cNvPicPr>
            <a:picLocks noRot="1" noChangeAspect="1"/>
          </p:cNvPicPr>
          <p:nvPr>
            <a:videoFile r:link="rId1"/>
          </p:nvPr>
        </p:nvPicPr>
        <p:blipFill>
          <a:blip r:embed="rId6"/>
          <a:stretch>
            <a:fillRect/>
          </a:stretch>
        </p:blipFill>
        <p:spPr>
          <a:xfrm>
            <a:off x="846800" y="1474626"/>
            <a:ext cx="2033200" cy="1148758"/>
          </a:xfrm>
          <a:prstGeom prst="rect">
            <a:avLst/>
          </a:prstGeom>
        </p:spPr>
      </p:pic>
      <p:pic>
        <p:nvPicPr>
          <p:cNvPr id="3" name="Online Media 2" title="5 MINUTE TIMER - COUNTDOWN TIMER (MINIMAL)">
            <a:hlinkClick r:id="" action="ppaction://media"/>
            <a:extLst>
              <a:ext uri="{FF2B5EF4-FFF2-40B4-BE49-F238E27FC236}">
                <a16:creationId xmlns:a16="http://schemas.microsoft.com/office/drawing/2014/main" id="{FE637766-FC32-436F-A482-761CA805B7AE}"/>
              </a:ext>
            </a:extLst>
          </p:cNvPr>
          <p:cNvPicPr>
            <a:picLocks noRot="1" noChangeAspect="1"/>
          </p:cNvPicPr>
          <p:nvPr>
            <a:videoFile r:link="rId2"/>
          </p:nvPr>
        </p:nvPicPr>
        <p:blipFill>
          <a:blip r:embed="rId7"/>
          <a:stretch>
            <a:fillRect/>
          </a:stretch>
        </p:blipFill>
        <p:spPr>
          <a:xfrm>
            <a:off x="846800" y="3607186"/>
            <a:ext cx="2033200" cy="11487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video>
              <p:cMediaNode vol="80000">
                <p:cTn id="17" fill="hold" display="0">
                  <p:stCondLst>
                    <p:cond delay="indefinite"/>
                  </p:stCondLst>
                </p:cTn>
                <p:tgtEl>
                  <p:spTgt spid="3"/>
                </p:tgtEl>
              </p:cMediaNode>
            </p:video>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7"/>
          <p:cNvSpPr txBox="1">
            <a:spLocks noGrp="1"/>
          </p:cNvSpPr>
          <p:nvPr>
            <p:ph type="title"/>
          </p:nvPr>
        </p:nvSpPr>
        <p:spPr>
          <a:xfrm>
            <a:off x="3094625" y="1930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Wolf Vs Dog </a:t>
            </a:r>
            <a:endParaRPr/>
          </a:p>
        </p:txBody>
      </p:sp>
      <p:sp>
        <p:nvSpPr>
          <p:cNvPr id="161" name="Google Shape;161;p17"/>
          <p:cNvSpPr/>
          <p:nvPr/>
        </p:nvSpPr>
        <p:spPr>
          <a:xfrm>
            <a:off x="1033300" y="855825"/>
            <a:ext cx="4070100" cy="3984300"/>
          </a:xfrm>
          <a:prstGeom prst="ellipse">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62" name="Google Shape;162;p17"/>
          <p:cNvSpPr/>
          <p:nvPr/>
        </p:nvSpPr>
        <p:spPr>
          <a:xfrm>
            <a:off x="3495575" y="855825"/>
            <a:ext cx="4070100" cy="3984300"/>
          </a:xfrm>
          <a:prstGeom prst="ellipse">
            <a:avLst/>
          </a:prstGeom>
          <a:solidFill>
            <a:srgbClr val="A4C2F4">
              <a:alpha val="817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sp>
        <p:nvSpPr>
          <p:cNvPr id="163" name="Google Shape;163;p17"/>
          <p:cNvSpPr txBox="1"/>
          <p:nvPr/>
        </p:nvSpPr>
        <p:spPr>
          <a:xfrm>
            <a:off x="2390000" y="924525"/>
            <a:ext cx="4946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latin typeface="Calibri"/>
                <a:ea typeface="Calibri"/>
                <a:cs typeface="Calibri"/>
                <a:sym typeface="Calibri"/>
              </a:rPr>
              <a:t>Wolf                                           Dog</a:t>
            </a:r>
            <a:endParaRPr sz="1800">
              <a:solidFill>
                <a:schemeClr val="dk2"/>
              </a:solidFill>
              <a:latin typeface="Calibri"/>
              <a:ea typeface="Calibri"/>
              <a:cs typeface="Calibri"/>
              <a:sym typeface="Calibri"/>
            </a:endParaRPr>
          </a:p>
        </p:txBody>
      </p:sp>
      <p:sp>
        <p:nvSpPr>
          <p:cNvPr id="164" name="Google Shape;164;p17"/>
          <p:cNvSpPr txBox="1"/>
          <p:nvPr/>
        </p:nvSpPr>
        <p:spPr>
          <a:xfrm>
            <a:off x="1239375" y="1422550"/>
            <a:ext cx="2490300" cy="22779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Clr>
                <a:schemeClr val="dk2"/>
              </a:buClr>
              <a:buSzPts val="1700"/>
              <a:buFont typeface="Calibri"/>
              <a:buChar char="-"/>
            </a:pPr>
            <a:r>
              <a:rPr lang="en" sz="1700">
                <a:solidFill>
                  <a:schemeClr val="dk2"/>
                </a:solidFill>
                <a:latin typeface="Calibri"/>
                <a:ea typeface="Calibri"/>
                <a:cs typeface="Calibri"/>
                <a:sym typeface="Calibri"/>
              </a:rPr>
              <a:t>Relatively shy</a:t>
            </a:r>
            <a:endParaRPr sz="1700">
              <a:solidFill>
                <a:schemeClr val="dk2"/>
              </a:solidFill>
              <a:latin typeface="Calibri"/>
              <a:ea typeface="Calibri"/>
              <a:cs typeface="Calibri"/>
              <a:sym typeface="Calibri"/>
            </a:endParaRPr>
          </a:p>
          <a:p>
            <a:pPr marL="457200" lvl="0" indent="-336550" algn="l" rtl="0">
              <a:spcBef>
                <a:spcPts val="0"/>
              </a:spcBef>
              <a:spcAft>
                <a:spcPts val="0"/>
              </a:spcAft>
              <a:buClr>
                <a:schemeClr val="dk2"/>
              </a:buClr>
              <a:buSzPts val="1700"/>
              <a:buFont typeface="Calibri"/>
              <a:buChar char="-"/>
            </a:pPr>
            <a:r>
              <a:rPr lang="en" sz="1700">
                <a:solidFill>
                  <a:schemeClr val="dk2"/>
                </a:solidFill>
                <a:latin typeface="Calibri"/>
                <a:ea typeface="Calibri"/>
                <a:cs typeface="Calibri"/>
                <a:sym typeface="Calibri"/>
              </a:rPr>
              <a:t>Longer snout</a:t>
            </a:r>
            <a:endParaRPr sz="1700">
              <a:solidFill>
                <a:schemeClr val="dk2"/>
              </a:solidFill>
              <a:latin typeface="Calibri"/>
              <a:ea typeface="Calibri"/>
              <a:cs typeface="Calibri"/>
              <a:sym typeface="Calibri"/>
            </a:endParaRPr>
          </a:p>
          <a:p>
            <a:pPr marL="457200" lvl="0" indent="-336550" algn="l" rtl="0">
              <a:spcBef>
                <a:spcPts val="0"/>
              </a:spcBef>
              <a:spcAft>
                <a:spcPts val="0"/>
              </a:spcAft>
              <a:buClr>
                <a:schemeClr val="dk2"/>
              </a:buClr>
              <a:buSzPts val="1700"/>
              <a:buFont typeface="Calibri"/>
              <a:buChar char="-"/>
            </a:pPr>
            <a:r>
              <a:rPr lang="en" sz="1700">
                <a:solidFill>
                  <a:schemeClr val="dk2"/>
                </a:solidFill>
                <a:latin typeface="Calibri"/>
                <a:ea typeface="Calibri"/>
                <a:cs typeface="Calibri"/>
                <a:sym typeface="Calibri"/>
              </a:rPr>
              <a:t>Stronger bite</a:t>
            </a:r>
            <a:endParaRPr sz="1700">
              <a:solidFill>
                <a:schemeClr val="dk2"/>
              </a:solidFill>
              <a:latin typeface="Calibri"/>
              <a:ea typeface="Calibri"/>
              <a:cs typeface="Calibri"/>
              <a:sym typeface="Calibri"/>
            </a:endParaRPr>
          </a:p>
          <a:p>
            <a:pPr marL="457200" lvl="0" indent="-336550" algn="l" rtl="0">
              <a:spcBef>
                <a:spcPts val="0"/>
              </a:spcBef>
              <a:spcAft>
                <a:spcPts val="0"/>
              </a:spcAft>
              <a:buClr>
                <a:schemeClr val="dk2"/>
              </a:buClr>
              <a:buSzPts val="1700"/>
              <a:buFont typeface="Calibri"/>
              <a:buChar char="-"/>
            </a:pPr>
            <a:r>
              <a:rPr lang="en" sz="1700">
                <a:solidFill>
                  <a:schemeClr val="dk2"/>
                </a:solidFill>
                <a:latin typeface="Calibri"/>
                <a:ea typeface="Calibri"/>
                <a:cs typeface="Calibri"/>
                <a:sym typeface="Calibri"/>
              </a:rPr>
              <a:t>Snarls and growls to communicate</a:t>
            </a:r>
            <a:endParaRPr sz="1700">
              <a:solidFill>
                <a:schemeClr val="dk2"/>
              </a:solidFill>
              <a:latin typeface="Calibri"/>
              <a:ea typeface="Calibri"/>
              <a:cs typeface="Calibri"/>
              <a:sym typeface="Calibri"/>
            </a:endParaRPr>
          </a:p>
          <a:p>
            <a:pPr marL="457200" lvl="0" indent="-336550" algn="l" rtl="0">
              <a:spcBef>
                <a:spcPts val="0"/>
              </a:spcBef>
              <a:spcAft>
                <a:spcPts val="0"/>
              </a:spcAft>
              <a:buClr>
                <a:schemeClr val="dk2"/>
              </a:buClr>
              <a:buSzPts val="1700"/>
              <a:buFont typeface="Calibri"/>
              <a:buChar char="-"/>
            </a:pPr>
            <a:r>
              <a:rPr lang="en" sz="1700">
                <a:solidFill>
                  <a:schemeClr val="dk2"/>
                </a:solidFill>
                <a:latin typeface="Calibri"/>
                <a:ea typeface="Calibri"/>
                <a:cs typeface="Calibri"/>
                <a:sym typeface="Calibri"/>
              </a:rPr>
              <a:t>Prefers to solve problems on their own</a:t>
            </a:r>
            <a:endParaRPr sz="1700">
              <a:solidFill>
                <a:schemeClr val="dk2"/>
              </a:solidFill>
              <a:latin typeface="Calibri"/>
              <a:ea typeface="Calibri"/>
              <a:cs typeface="Calibri"/>
              <a:sym typeface="Calibri"/>
            </a:endParaRPr>
          </a:p>
        </p:txBody>
      </p:sp>
      <p:sp>
        <p:nvSpPr>
          <p:cNvPr id="165" name="Google Shape;165;p17"/>
          <p:cNvSpPr txBox="1"/>
          <p:nvPr/>
        </p:nvSpPr>
        <p:spPr>
          <a:xfrm>
            <a:off x="4841375" y="1422550"/>
            <a:ext cx="2724300" cy="26781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Clr>
                <a:schemeClr val="dk2"/>
              </a:buClr>
              <a:buSzPts val="1700"/>
              <a:buFont typeface="Calibri"/>
              <a:buChar char="-"/>
            </a:pPr>
            <a:r>
              <a:rPr lang="en" sz="1700">
                <a:solidFill>
                  <a:schemeClr val="dk2"/>
                </a:solidFill>
                <a:latin typeface="Calibri"/>
                <a:ea typeface="Calibri"/>
                <a:cs typeface="Calibri"/>
                <a:sym typeface="Calibri"/>
              </a:rPr>
              <a:t>Very outgoing</a:t>
            </a:r>
            <a:endParaRPr sz="1700">
              <a:solidFill>
                <a:schemeClr val="dk2"/>
              </a:solidFill>
              <a:latin typeface="Calibri"/>
              <a:ea typeface="Calibri"/>
              <a:cs typeface="Calibri"/>
              <a:sym typeface="Calibri"/>
            </a:endParaRPr>
          </a:p>
          <a:p>
            <a:pPr marL="457200" lvl="0" indent="-336550" algn="l" rtl="0">
              <a:spcBef>
                <a:spcPts val="0"/>
              </a:spcBef>
              <a:spcAft>
                <a:spcPts val="0"/>
              </a:spcAft>
              <a:buClr>
                <a:schemeClr val="dk2"/>
              </a:buClr>
              <a:buSzPts val="1700"/>
              <a:buFont typeface="Calibri"/>
              <a:buChar char="-"/>
            </a:pPr>
            <a:r>
              <a:rPr lang="en" sz="1700">
                <a:solidFill>
                  <a:schemeClr val="dk2"/>
                </a:solidFill>
                <a:latin typeface="Calibri"/>
                <a:ea typeface="Calibri"/>
                <a:cs typeface="Calibri"/>
                <a:sym typeface="Calibri"/>
              </a:rPr>
              <a:t>Shorter snout</a:t>
            </a:r>
            <a:endParaRPr sz="1700">
              <a:solidFill>
                <a:schemeClr val="dk2"/>
              </a:solidFill>
              <a:latin typeface="Calibri"/>
              <a:ea typeface="Calibri"/>
              <a:cs typeface="Calibri"/>
              <a:sym typeface="Calibri"/>
            </a:endParaRPr>
          </a:p>
          <a:p>
            <a:pPr marL="457200" lvl="0" indent="-336550" algn="l" rtl="0">
              <a:spcBef>
                <a:spcPts val="0"/>
              </a:spcBef>
              <a:spcAft>
                <a:spcPts val="0"/>
              </a:spcAft>
              <a:buClr>
                <a:schemeClr val="dk2"/>
              </a:buClr>
              <a:buSzPts val="1700"/>
              <a:buFont typeface="Calibri"/>
              <a:buChar char="-"/>
            </a:pPr>
            <a:r>
              <a:rPr lang="en" sz="1700">
                <a:solidFill>
                  <a:schemeClr val="dk2"/>
                </a:solidFill>
                <a:latin typeface="Calibri"/>
                <a:ea typeface="Calibri"/>
                <a:cs typeface="Calibri"/>
                <a:sym typeface="Calibri"/>
              </a:rPr>
              <a:t>Barks to communicate</a:t>
            </a:r>
            <a:endParaRPr sz="1700">
              <a:solidFill>
                <a:schemeClr val="dk2"/>
              </a:solidFill>
              <a:latin typeface="Calibri"/>
              <a:ea typeface="Calibri"/>
              <a:cs typeface="Calibri"/>
              <a:sym typeface="Calibri"/>
            </a:endParaRPr>
          </a:p>
          <a:p>
            <a:pPr marL="457200" lvl="0" indent="-336550" algn="l" rtl="0">
              <a:spcBef>
                <a:spcPts val="0"/>
              </a:spcBef>
              <a:spcAft>
                <a:spcPts val="0"/>
              </a:spcAft>
              <a:buClr>
                <a:schemeClr val="dk2"/>
              </a:buClr>
              <a:buSzPts val="1700"/>
              <a:buFont typeface="Calibri"/>
              <a:buChar char="-"/>
            </a:pPr>
            <a:r>
              <a:rPr lang="en" sz="1700">
                <a:solidFill>
                  <a:schemeClr val="dk2"/>
                </a:solidFill>
                <a:latin typeface="Calibri"/>
                <a:ea typeface="Calibri"/>
                <a:cs typeface="Calibri"/>
                <a:sym typeface="Calibri"/>
              </a:rPr>
              <a:t>Prefers to ask humans for help</a:t>
            </a:r>
            <a:endParaRPr sz="1700">
              <a:solidFill>
                <a:schemeClr val="dk2"/>
              </a:solidFill>
              <a:latin typeface="Calibri"/>
              <a:ea typeface="Calibri"/>
              <a:cs typeface="Calibri"/>
              <a:sym typeface="Calibri"/>
            </a:endParaRPr>
          </a:p>
          <a:p>
            <a:pPr marL="457200" lvl="0" indent="-336550" algn="l" rtl="0">
              <a:spcBef>
                <a:spcPts val="0"/>
              </a:spcBef>
              <a:spcAft>
                <a:spcPts val="0"/>
              </a:spcAft>
              <a:buClr>
                <a:schemeClr val="dk2"/>
              </a:buClr>
              <a:buSzPts val="1700"/>
              <a:buFont typeface="Calibri"/>
              <a:buChar char="-"/>
            </a:pPr>
            <a:r>
              <a:rPr lang="en" sz="1700">
                <a:solidFill>
                  <a:schemeClr val="dk2"/>
                </a:solidFill>
                <a:latin typeface="Calibri"/>
                <a:ea typeface="Calibri"/>
                <a:cs typeface="Calibri"/>
                <a:sym typeface="Calibri"/>
              </a:rPr>
              <a:t>Can perform various different tasks for humans</a:t>
            </a:r>
            <a:endParaRPr sz="1700">
              <a:solidFill>
                <a:schemeClr val="dk2"/>
              </a:solidFill>
              <a:latin typeface="Calibri"/>
              <a:ea typeface="Calibri"/>
              <a:cs typeface="Calibri"/>
              <a:sym typeface="Calibri"/>
            </a:endParaRPr>
          </a:p>
          <a:p>
            <a:pPr marL="0" lvl="0" indent="0" algn="l" rtl="0">
              <a:spcBef>
                <a:spcPts val="0"/>
              </a:spcBef>
              <a:spcAft>
                <a:spcPts val="0"/>
              </a:spcAft>
              <a:buNone/>
            </a:pPr>
            <a:endParaRPr sz="1300">
              <a:solidFill>
                <a:schemeClr val="dk2"/>
              </a:solidFill>
              <a:latin typeface="Calibri"/>
              <a:ea typeface="Calibri"/>
              <a:cs typeface="Calibri"/>
              <a:sym typeface="Calibri"/>
            </a:endParaRPr>
          </a:p>
          <a:p>
            <a:pPr marL="0" lvl="0" indent="0" algn="l" rtl="0">
              <a:spcBef>
                <a:spcPts val="0"/>
              </a:spcBef>
              <a:spcAft>
                <a:spcPts val="0"/>
              </a:spcAft>
              <a:buNone/>
            </a:pPr>
            <a:endParaRPr sz="1300">
              <a:solidFill>
                <a:schemeClr val="dk2"/>
              </a:solidFill>
              <a:latin typeface="Calibri"/>
              <a:ea typeface="Calibri"/>
              <a:cs typeface="Calibri"/>
              <a:sym typeface="Calibri"/>
            </a:endParaRPr>
          </a:p>
        </p:txBody>
      </p:sp>
      <p:sp>
        <p:nvSpPr>
          <p:cNvPr id="166" name="Google Shape;166;p17"/>
          <p:cNvSpPr txBox="1"/>
          <p:nvPr/>
        </p:nvSpPr>
        <p:spPr>
          <a:xfrm>
            <a:off x="3495575" y="2092350"/>
            <a:ext cx="1509000" cy="1785600"/>
          </a:xfrm>
          <a:prstGeom prst="rect">
            <a:avLst/>
          </a:prstGeom>
          <a:noFill/>
          <a:ln>
            <a:noFill/>
          </a:ln>
        </p:spPr>
        <p:txBody>
          <a:bodyPr spcFirstLastPara="1" wrap="square" lIns="91425" tIns="91425" rIns="91425" bIns="91425" anchor="t" anchorCtr="0">
            <a:spAutoFit/>
          </a:bodyPr>
          <a:lstStyle/>
          <a:p>
            <a:pPr marL="457200" lvl="0" indent="-311150" algn="l" rtl="0">
              <a:spcBef>
                <a:spcPts val="0"/>
              </a:spcBef>
              <a:spcAft>
                <a:spcPts val="0"/>
              </a:spcAft>
              <a:buClr>
                <a:schemeClr val="dk2"/>
              </a:buClr>
              <a:buSzPts val="1300"/>
              <a:buFont typeface="Calibri"/>
              <a:buChar char="-"/>
            </a:pPr>
            <a:r>
              <a:rPr lang="en" sz="1300">
                <a:solidFill>
                  <a:schemeClr val="dk2"/>
                </a:solidFill>
                <a:latin typeface="Calibri"/>
                <a:ea typeface="Calibri"/>
                <a:cs typeface="Calibri"/>
                <a:sym typeface="Calibri"/>
              </a:rPr>
              <a:t>Canine</a:t>
            </a:r>
            <a:endParaRPr sz="1300">
              <a:solidFill>
                <a:schemeClr val="dk2"/>
              </a:solidFill>
              <a:latin typeface="Calibri"/>
              <a:ea typeface="Calibri"/>
              <a:cs typeface="Calibri"/>
              <a:sym typeface="Calibri"/>
            </a:endParaRPr>
          </a:p>
          <a:p>
            <a:pPr marL="457200" lvl="0" indent="-311150" algn="l" rtl="0">
              <a:spcBef>
                <a:spcPts val="0"/>
              </a:spcBef>
              <a:spcAft>
                <a:spcPts val="0"/>
              </a:spcAft>
              <a:buClr>
                <a:schemeClr val="dk2"/>
              </a:buClr>
              <a:buSzPts val="1300"/>
              <a:buFont typeface="Calibri"/>
              <a:buChar char="-"/>
            </a:pPr>
            <a:r>
              <a:rPr lang="en" sz="1300">
                <a:solidFill>
                  <a:schemeClr val="dk2"/>
                </a:solidFill>
                <a:latin typeface="Calibri"/>
                <a:ea typeface="Calibri"/>
                <a:cs typeface="Calibri"/>
                <a:sym typeface="Calibri"/>
              </a:rPr>
              <a:t>Carnivore</a:t>
            </a:r>
            <a:endParaRPr sz="1300">
              <a:solidFill>
                <a:schemeClr val="dk2"/>
              </a:solidFill>
              <a:latin typeface="Calibri"/>
              <a:ea typeface="Calibri"/>
              <a:cs typeface="Calibri"/>
              <a:sym typeface="Calibri"/>
            </a:endParaRPr>
          </a:p>
          <a:p>
            <a:pPr marL="457200" lvl="0" indent="-311150" algn="l" rtl="0">
              <a:spcBef>
                <a:spcPts val="0"/>
              </a:spcBef>
              <a:spcAft>
                <a:spcPts val="0"/>
              </a:spcAft>
              <a:buClr>
                <a:schemeClr val="dk2"/>
              </a:buClr>
              <a:buSzPts val="1300"/>
              <a:buFont typeface="Calibri"/>
              <a:buChar char="-"/>
            </a:pPr>
            <a:r>
              <a:rPr lang="en" sz="1300">
                <a:solidFill>
                  <a:schemeClr val="dk2"/>
                </a:solidFill>
                <a:latin typeface="Calibri"/>
                <a:ea typeface="Calibri"/>
                <a:cs typeface="Calibri"/>
                <a:sym typeface="Calibri"/>
              </a:rPr>
              <a:t>Pack mentality</a:t>
            </a:r>
            <a:endParaRPr sz="1300">
              <a:solidFill>
                <a:schemeClr val="dk2"/>
              </a:solidFill>
              <a:latin typeface="Calibri"/>
              <a:ea typeface="Calibri"/>
              <a:cs typeface="Calibri"/>
              <a:sym typeface="Calibri"/>
            </a:endParaRPr>
          </a:p>
          <a:p>
            <a:pPr marL="457200" lvl="0" indent="-311150" algn="l" rtl="0">
              <a:spcBef>
                <a:spcPts val="0"/>
              </a:spcBef>
              <a:spcAft>
                <a:spcPts val="0"/>
              </a:spcAft>
              <a:buClr>
                <a:schemeClr val="dk2"/>
              </a:buClr>
              <a:buSzPts val="1300"/>
              <a:buFont typeface="Calibri"/>
              <a:buChar char="-"/>
            </a:pPr>
            <a:r>
              <a:rPr lang="en" sz="1300">
                <a:solidFill>
                  <a:schemeClr val="dk2"/>
                </a:solidFill>
                <a:latin typeface="Calibri"/>
                <a:ea typeface="Calibri"/>
                <a:cs typeface="Calibri"/>
                <a:sym typeface="Calibri"/>
              </a:rPr>
              <a:t>Relies on smell</a:t>
            </a:r>
            <a:endParaRPr sz="1300">
              <a:solidFill>
                <a:schemeClr val="dk2"/>
              </a:solidFill>
              <a:latin typeface="Calibri"/>
              <a:ea typeface="Calibri"/>
              <a:cs typeface="Calibri"/>
              <a:sym typeface="Calibri"/>
            </a:endParaRPr>
          </a:p>
          <a:p>
            <a:pPr marL="457200" lvl="0" indent="-311150" algn="l" rtl="0">
              <a:spcBef>
                <a:spcPts val="0"/>
              </a:spcBef>
              <a:spcAft>
                <a:spcPts val="0"/>
              </a:spcAft>
              <a:buClr>
                <a:schemeClr val="dk2"/>
              </a:buClr>
              <a:buSzPts val="1300"/>
              <a:buFont typeface="Calibri"/>
              <a:buChar char="-"/>
            </a:pPr>
            <a:r>
              <a:rPr lang="en" sz="1300">
                <a:solidFill>
                  <a:schemeClr val="dk2"/>
                </a:solidFill>
                <a:latin typeface="Calibri"/>
                <a:ea typeface="Calibri"/>
                <a:cs typeface="Calibri"/>
                <a:sym typeface="Calibri"/>
              </a:rPr>
              <a:t>Social Animal</a:t>
            </a:r>
            <a:endParaRPr sz="1300">
              <a:solidFill>
                <a:schemeClr val="dk2"/>
              </a:solidFill>
              <a:latin typeface="Calibri"/>
              <a:ea typeface="Calibri"/>
              <a:cs typeface="Calibri"/>
              <a:sym typeface="Calibri"/>
            </a:endParaRPr>
          </a:p>
        </p:txBody>
      </p:sp>
      <p:sp>
        <p:nvSpPr>
          <p:cNvPr id="167" name="Google Shape;167;p17"/>
          <p:cNvSpPr txBox="1"/>
          <p:nvPr/>
        </p:nvSpPr>
        <p:spPr>
          <a:xfrm>
            <a:off x="3935625" y="1489275"/>
            <a:ext cx="4946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latin typeface="Calibri"/>
                <a:ea typeface="Calibri"/>
                <a:cs typeface="Calibri"/>
                <a:sym typeface="Calibri"/>
              </a:rPr>
              <a:t>Both</a:t>
            </a:r>
            <a:endParaRPr sz="1800">
              <a:solidFill>
                <a:schemeClr val="dk2"/>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additive="base">
                                        <p:cTn id="7" dur="1000"/>
                                        <p:tgtEl>
                                          <p:spTgt spid="16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7"/>
                                        </p:tgtEl>
                                        <p:attrNameLst>
                                          <p:attrName>style.visibility</p:attrName>
                                        </p:attrNameLst>
                                      </p:cBhvr>
                                      <p:to>
                                        <p:strVal val="visible"/>
                                      </p:to>
                                    </p:set>
                                    <p:animEffect transition="in" filter="fade">
                                      <p:cBhvr>
                                        <p:cTn id="12" dur="1000"/>
                                        <p:tgtEl>
                                          <p:spTgt spid="16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64"/>
                                        </p:tgtEl>
                                        <p:attrNameLst>
                                          <p:attrName>style.visibility</p:attrName>
                                        </p:attrNameLst>
                                      </p:cBhvr>
                                      <p:to>
                                        <p:strVal val="visible"/>
                                      </p:to>
                                    </p:set>
                                    <p:anim calcmode="lin" valueType="num">
                                      <p:cBhvr additive="base">
                                        <p:cTn id="17" dur="1000"/>
                                        <p:tgtEl>
                                          <p:spTgt spid="164"/>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65"/>
                                        </p:tgtEl>
                                        <p:attrNameLst>
                                          <p:attrName>style.visibility</p:attrName>
                                        </p:attrNameLst>
                                      </p:cBhvr>
                                      <p:to>
                                        <p:strVal val="visible"/>
                                      </p:to>
                                    </p:set>
                                    <p:anim calcmode="lin" valueType="num">
                                      <p:cBhvr additive="base">
                                        <p:cTn id="22" dur="1000"/>
                                        <p:tgtEl>
                                          <p:spTgt spid="165"/>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6"/>
                                        </p:tgtEl>
                                        <p:attrNameLst>
                                          <p:attrName>style.visibility</p:attrName>
                                        </p:attrNameLst>
                                      </p:cBhvr>
                                      <p:to>
                                        <p:strVal val="visible"/>
                                      </p:to>
                                    </p:set>
                                    <p:anim calcmode="lin" valueType="num">
                                      <p:cBhvr additive="base">
                                        <p:cTn id="27" dur="1000"/>
                                        <p:tgtEl>
                                          <p:spTgt spid="1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8"/>
          <p:cNvSpPr txBox="1">
            <a:spLocks noGrp="1"/>
          </p:cNvSpPr>
          <p:nvPr>
            <p:ph type="title"/>
          </p:nvPr>
        </p:nvSpPr>
        <p:spPr>
          <a:xfrm>
            <a:off x="200900" y="227375"/>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Terminology</a:t>
            </a:r>
            <a:endParaRPr/>
          </a:p>
        </p:txBody>
      </p:sp>
      <p:sp>
        <p:nvSpPr>
          <p:cNvPr id="173" name="Google Shape;173;p18"/>
          <p:cNvSpPr txBox="1">
            <a:spLocks noGrp="1"/>
          </p:cNvSpPr>
          <p:nvPr>
            <p:ph type="body" idx="1"/>
          </p:nvPr>
        </p:nvSpPr>
        <p:spPr>
          <a:xfrm>
            <a:off x="776225" y="923730"/>
            <a:ext cx="7950900" cy="3785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t>What do you think the following terms mean?</a:t>
            </a:r>
            <a:endParaRPr sz="1800"/>
          </a:p>
          <a:p>
            <a:pPr marL="0" lvl="0" indent="0" algn="l" rtl="0">
              <a:spcBef>
                <a:spcPts val="1200"/>
              </a:spcBef>
              <a:spcAft>
                <a:spcPts val="0"/>
              </a:spcAft>
              <a:buNone/>
            </a:pPr>
            <a:r>
              <a:rPr lang="en" sz="1800"/>
              <a:t>Natural selection</a:t>
            </a:r>
            <a:endParaRPr sz="1800"/>
          </a:p>
          <a:p>
            <a:pPr marL="0" lvl="0" indent="0" algn="l" rtl="0">
              <a:spcBef>
                <a:spcPts val="1200"/>
              </a:spcBef>
              <a:spcAft>
                <a:spcPts val="0"/>
              </a:spcAft>
              <a:buNone/>
            </a:pPr>
            <a:endParaRPr sz="1800"/>
          </a:p>
          <a:p>
            <a:pPr marL="0" lvl="0" indent="0" algn="l" rtl="0">
              <a:spcBef>
                <a:spcPts val="1200"/>
              </a:spcBef>
              <a:spcAft>
                <a:spcPts val="0"/>
              </a:spcAft>
              <a:buNone/>
            </a:pPr>
            <a:r>
              <a:rPr lang="en" sz="1800"/>
              <a:t>Artificial Selection</a:t>
            </a:r>
            <a:endParaRPr sz="1800"/>
          </a:p>
          <a:p>
            <a:pPr marL="0" lvl="0" indent="0" algn="l" rtl="0">
              <a:spcBef>
                <a:spcPts val="1200"/>
              </a:spcBef>
              <a:spcAft>
                <a:spcPts val="0"/>
              </a:spcAft>
              <a:buNone/>
            </a:pPr>
            <a:endParaRPr sz="1800"/>
          </a:p>
          <a:p>
            <a:pPr marL="0" lvl="0" indent="0" algn="l" rtl="0">
              <a:spcBef>
                <a:spcPts val="1200"/>
              </a:spcBef>
              <a:spcAft>
                <a:spcPts val="0"/>
              </a:spcAft>
              <a:buNone/>
            </a:pPr>
            <a:r>
              <a:rPr lang="en" sz="1800"/>
              <a:t>Domestication</a:t>
            </a:r>
            <a:endParaRPr sz="1800"/>
          </a:p>
          <a:p>
            <a:pPr marL="0" lvl="0" indent="0" algn="l" rtl="0">
              <a:spcBef>
                <a:spcPts val="1200"/>
              </a:spcBef>
              <a:spcAft>
                <a:spcPts val="0"/>
              </a:spcAft>
              <a:buNone/>
            </a:pPr>
            <a:endParaRPr sz="1800"/>
          </a:p>
          <a:p>
            <a:pPr marL="0" lvl="0" indent="0" algn="l" rtl="0">
              <a:spcBef>
                <a:spcPts val="1200"/>
              </a:spcBef>
              <a:spcAft>
                <a:spcPts val="0"/>
              </a:spcAft>
              <a:buNone/>
            </a:pPr>
            <a:r>
              <a:rPr lang="en" sz="1800"/>
              <a:t>Tame</a:t>
            </a:r>
            <a:endParaRPr sz="1800"/>
          </a:p>
          <a:p>
            <a:pPr marL="0" lvl="0" indent="0" algn="l" rtl="0">
              <a:spcBef>
                <a:spcPts val="1200"/>
              </a:spcBef>
              <a:spcAft>
                <a:spcPts val="1200"/>
              </a:spcAft>
              <a:buNone/>
            </a:pPr>
            <a:endParaRPr sz="1800"/>
          </a:p>
        </p:txBody>
      </p:sp>
      <p:sp>
        <p:nvSpPr>
          <p:cNvPr id="174" name="Google Shape;174;p18"/>
          <p:cNvSpPr txBox="1"/>
          <p:nvPr/>
        </p:nvSpPr>
        <p:spPr>
          <a:xfrm>
            <a:off x="776225" y="2676430"/>
            <a:ext cx="43965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dirty="0"/>
              <a:t>The process by which humans select which traits get passed on in an organism's population.</a:t>
            </a:r>
            <a:endParaRPr sz="1300" dirty="0"/>
          </a:p>
          <a:p>
            <a:pPr marL="0" lvl="0" indent="0" algn="l" rtl="0">
              <a:spcBef>
                <a:spcPts val="0"/>
              </a:spcBef>
              <a:spcAft>
                <a:spcPts val="0"/>
              </a:spcAft>
              <a:buNone/>
            </a:pPr>
            <a:endParaRPr sz="1300" dirty="0">
              <a:solidFill>
                <a:schemeClr val="dk2"/>
              </a:solidFill>
              <a:latin typeface="Calibri"/>
              <a:ea typeface="Calibri"/>
              <a:cs typeface="Calibri"/>
              <a:sym typeface="Calibri"/>
            </a:endParaRPr>
          </a:p>
        </p:txBody>
      </p:sp>
      <p:sp>
        <p:nvSpPr>
          <p:cNvPr id="175" name="Google Shape;175;p18"/>
          <p:cNvSpPr txBox="1"/>
          <p:nvPr/>
        </p:nvSpPr>
        <p:spPr>
          <a:xfrm>
            <a:off x="776225" y="1717630"/>
            <a:ext cx="43965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dirty="0">
                <a:solidFill>
                  <a:srgbClr val="1F1F1F"/>
                </a:solidFill>
                <a:highlight>
                  <a:srgbClr val="FFFFFF"/>
                </a:highlight>
              </a:rPr>
              <a:t>The process whereby organisms better adapted to their environment tend to survive and produce more offspring. </a:t>
            </a:r>
            <a:endParaRPr sz="1300" dirty="0"/>
          </a:p>
          <a:p>
            <a:pPr marL="0" lvl="0" indent="0" algn="l" rtl="0">
              <a:spcBef>
                <a:spcPts val="0"/>
              </a:spcBef>
              <a:spcAft>
                <a:spcPts val="0"/>
              </a:spcAft>
              <a:buNone/>
            </a:pPr>
            <a:endParaRPr sz="1300" dirty="0"/>
          </a:p>
          <a:p>
            <a:pPr marL="0" lvl="0" indent="0" algn="l" rtl="0">
              <a:spcBef>
                <a:spcPts val="0"/>
              </a:spcBef>
              <a:spcAft>
                <a:spcPts val="0"/>
              </a:spcAft>
              <a:buNone/>
            </a:pPr>
            <a:endParaRPr sz="1300" dirty="0">
              <a:solidFill>
                <a:schemeClr val="dk2"/>
              </a:solidFill>
              <a:latin typeface="Calibri"/>
              <a:ea typeface="Calibri"/>
              <a:cs typeface="Calibri"/>
              <a:sym typeface="Calibri"/>
            </a:endParaRPr>
          </a:p>
        </p:txBody>
      </p:sp>
      <p:sp>
        <p:nvSpPr>
          <p:cNvPr id="176" name="Google Shape;176;p18"/>
          <p:cNvSpPr txBox="1"/>
          <p:nvPr/>
        </p:nvSpPr>
        <p:spPr>
          <a:xfrm>
            <a:off x="786570" y="3571120"/>
            <a:ext cx="48597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dirty="0"/>
              <a:t>The process by which one species completes takes complete control of another in order to create a mutualistic relationship. </a:t>
            </a:r>
            <a:endParaRPr sz="1300" dirty="0">
              <a:solidFill>
                <a:schemeClr val="dk2"/>
              </a:solidFill>
            </a:endParaRPr>
          </a:p>
        </p:txBody>
      </p:sp>
      <p:sp>
        <p:nvSpPr>
          <p:cNvPr id="177" name="Google Shape;177;p18"/>
          <p:cNvSpPr txBox="1"/>
          <p:nvPr/>
        </p:nvSpPr>
        <p:spPr>
          <a:xfrm>
            <a:off x="776225" y="4531435"/>
            <a:ext cx="5229140" cy="3846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dirty="0"/>
              <a:t>A tame animal is a wild animal who has become used to humans.</a:t>
            </a:r>
            <a:endParaRPr sz="1300" dirty="0"/>
          </a:p>
        </p:txBody>
      </p:sp>
      <p:pic>
        <p:nvPicPr>
          <p:cNvPr id="178" name="Google Shape;178;p18"/>
          <p:cNvPicPr preferRelativeResize="0"/>
          <p:nvPr/>
        </p:nvPicPr>
        <p:blipFill>
          <a:blip r:embed="rId3">
            <a:alphaModFix/>
          </a:blip>
          <a:stretch>
            <a:fillRect/>
          </a:stretch>
        </p:blipFill>
        <p:spPr>
          <a:xfrm>
            <a:off x="5467731" y="2978575"/>
            <a:ext cx="1605558" cy="1069950"/>
          </a:xfrm>
          <a:prstGeom prst="rect">
            <a:avLst/>
          </a:prstGeom>
          <a:noFill/>
          <a:ln>
            <a:noFill/>
          </a:ln>
        </p:spPr>
      </p:pic>
      <p:pic>
        <p:nvPicPr>
          <p:cNvPr id="179" name="Google Shape;179;p18"/>
          <p:cNvPicPr preferRelativeResize="0"/>
          <p:nvPr/>
        </p:nvPicPr>
        <p:blipFill>
          <a:blip r:embed="rId4">
            <a:alphaModFix/>
          </a:blip>
          <a:stretch>
            <a:fillRect/>
          </a:stretch>
        </p:blipFill>
        <p:spPr>
          <a:xfrm>
            <a:off x="7368304" y="3175982"/>
            <a:ext cx="1153224" cy="1730518"/>
          </a:xfrm>
          <a:prstGeom prst="rect">
            <a:avLst/>
          </a:prstGeom>
          <a:noFill/>
          <a:ln>
            <a:noFill/>
          </a:ln>
        </p:spPr>
      </p:pic>
      <p:pic>
        <p:nvPicPr>
          <p:cNvPr id="180" name="Google Shape;180;p18"/>
          <p:cNvPicPr preferRelativeResize="0"/>
          <p:nvPr/>
        </p:nvPicPr>
        <p:blipFill>
          <a:blip r:embed="rId5">
            <a:alphaModFix/>
          </a:blip>
          <a:stretch>
            <a:fillRect/>
          </a:stretch>
        </p:blipFill>
        <p:spPr>
          <a:xfrm>
            <a:off x="7215667" y="1893313"/>
            <a:ext cx="1767984" cy="1178200"/>
          </a:xfrm>
          <a:prstGeom prst="rect">
            <a:avLst/>
          </a:prstGeom>
          <a:noFill/>
          <a:ln>
            <a:noFill/>
          </a:ln>
        </p:spPr>
      </p:pic>
      <p:pic>
        <p:nvPicPr>
          <p:cNvPr id="181" name="Google Shape;181;p18"/>
          <p:cNvPicPr preferRelativeResize="0"/>
          <p:nvPr/>
        </p:nvPicPr>
        <p:blipFill rotWithShape="1">
          <a:blip r:embed="rId6">
            <a:alphaModFix/>
          </a:blip>
          <a:srcRect l="7722" t="11087" r="9687"/>
          <a:stretch/>
        </p:blipFill>
        <p:spPr>
          <a:xfrm>
            <a:off x="5297575" y="357375"/>
            <a:ext cx="2070724" cy="14604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10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81"/>
                                        </p:tgtEl>
                                        <p:attrNameLst>
                                          <p:attrName>style.visibility</p:attrName>
                                        </p:attrNameLst>
                                      </p:cBhvr>
                                      <p:to>
                                        <p:strVal val="visible"/>
                                      </p:to>
                                    </p:set>
                                    <p:animEffect transition="in" filter="fade">
                                      <p:cBhvr>
                                        <p:cTn id="12" dur="1000"/>
                                        <p:tgtEl>
                                          <p:spTgt spid="181"/>
                                        </p:tgtEl>
                                      </p:cBhvr>
                                    </p:animEffect>
                                    <p:anim calcmode="lin" valueType="num">
                                      <p:cBhvr>
                                        <p:cTn id="13" dur="1000" fill="hold"/>
                                        <p:tgtEl>
                                          <p:spTgt spid="181"/>
                                        </p:tgtEl>
                                        <p:attrNameLst>
                                          <p:attrName>ppt_x</p:attrName>
                                        </p:attrNameLst>
                                      </p:cBhvr>
                                      <p:tavLst>
                                        <p:tav tm="0">
                                          <p:val>
                                            <p:strVal val="#ppt_x"/>
                                          </p:val>
                                        </p:tav>
                                        <p:tav tm="100000">
                                          <p:val>
                                            <p:strVal val="#ppt_x"/>
                                          </p:val>
                                        </p:tav>
                                      </p:tavLst>
                                    </p:anim>
                                    <p:anim calcmode="lin" valueType="num">
                                      <p:cBhvr>
                                        <p:cTn id="14" dur="1000" fill="hold"/>
                                        <p:tgtEl>
                                          <p:spTgt spid="18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74"/>
                                        </p:tgtEl>
                                        <p:attrNameLst>
                                          <p:attrName>style.visibility</p:attrName>
                                        </p:attrNameLst>
                                      </p:cBhvr>
                                      <p:to>
                                        <p:strVal val="visible"/>
                                      </p:to>
                                    </p:set>
                                    <p:animEffect transition="in" filter="fade">
                                      <p:cBhvr>
                                        <p:cTn id="19" dur="1000"/>
                                        <p:tgtEl>
                                          <p:spTgt spid="17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80"/>
                                        </p:tgtEl>
                                        <p:attrNameLst>
                                          <p:attrName>style.visibility</p:attrName>
                                        </p:attrNameLst>
                                      </p:cBhvr>
                                      <p:to>
                                        <p:strVal val="visible"/>
                                      </p:to>
                                    </p:set>
                                    <p:animEffect transition="in" filter="fade">
                                      <p:cBhvr>
                                        <p:cTn id="24" dur="1000"/>
                                        <p:tgtEl>
                                          <p:spTgt spid="180"/>
                                        </p:tgtEl>
                                      </p:cBhvr>
                                    </p:animEffect>
                                    <p:anim calcmode="lin" valueType="num">
                                      <p:cBhvr>
                                        <p:cTn id="25" dur="1000" fill="hold"/>
                                        <p:tgtEl>
                                          <p:spTgt spid="180"/>
                                        </p:tgtEl>
                                        <p:attrNameLst>
                                          <p:attrName>ppt_x</p:attrName>
                                        </p:attrNameLst>
                                      </p:cBhvr>
                                      <p:tavLst>
                                        <p:tav tm="0">
                                          <p:val>
                                            <p:strVal val="#ppt_x"/>
                                          </p:val>
                                        </p:tav>
                                        <p:tav tm="100000">
                                          <p:val>
                                            <p:strVal val="#ppt_x"/>
                                          </p:val>
                                        </p:tav>
                                      </p:tavLst>
                                    </p:anim>
                                    <p:anim calcmode="lin" valueType="num">
                                      <p:cBhvr>
                                        <p:cTn id="26" dur="1000" fill="hold"/>
                                        <p:tgtEl>
                                          <p:spTgt spid="18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6"/>
                                        </p:tgtEl>
                                        <p:attrNameLst>
                                          <p:attrName>style.visibility</p:attrName>
                                        </p:attrNameLst>
                                      </p:cBhvr>
                                      <p:to>
                                        <p:strVal val="visible"/>
                                      </p:to>
                                    </p:set>
                                    <p:animEffect transition="in" filter="fade">
                                      <p:cBhvr>
                                        <p:cTn id="31" dur="1000"/>
                                        <p:tgtEl>
                                          <p:spTgt spid="176"/>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78"/>
                                        </p:tgtEl>
                                        <p:attrNameLst>
                                          <p:attrName>style.visibility</p:attrName>
                                        </p:attrNameLst>
                                      </p:cBhvr>
                                      <p:to>
                                        <p:strVal val="visible"/>
                                      </p:to>
                                    </p:set>
                                    <p:anim calcmode="lin" valueType="num">
                                      <p:cBhvr additive="base">
                                        <p:cTn id="36" dur="1000"/>
                                        <p:tgtEl>
                                          <p:spTgt spid="17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77"/>
                                        </p:tgtEl>
                                        <p:attrNameLst>
                                          <p:attrName>style.visibility</p:attrName>
                                        </p:attrNameLst>
                                      </p:cBhvr>
                                      <p:to>
                                        <p:strVal val="visible"/>
                                      </p:to>
                                    </p:set>
                                    <p:animEffect transition="in" filter="fade">
                                      <p:cBhvr>
                                        <p:cTn id="41" dur="1000"/>
                                        <p:tgtEl>
                                          <p:spTgt spid="177"/>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1" fill="hold" nodeType="clickEffect">
                                  <p:stCondLst>
                                    <p:cond delay="0"/>
                                  </p:stCondLst>
                                  <p:childTnLst>
                                    <p:set>
                                      <p:cBhvr>
                                        <p:cTn id="45" dur="1" fill="hold">
                                          <p:stCondLst>
                                            <p:cond delay="0"/>
                                          </p:stCondLst>
                                        </p:cTn>
                                        <p:tgtEl>
                                          <p:spTgt spid="179"/>
                                        </p:tgtEl>
                                        <p:attrNameLst>
                                          <p:attrName>style.visibility</p:attrName>
                                        </p:attrNameLst>
                                      </p:cBhvr>
                                      <p:to>
                                        <p:strVal val="visible"/>
                                      </p:to>
                                    </p:set>
                                    <p:anim calcmode="lin" valueType="num">
                                      <p:cBhvr additive="base">
                                        <p:cTn id="46" dur="1000"/>
                                        <p:tgtEl>
                                          <p:spTgt spid="1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9"/>
          <p:cNvSpPr txBox="1">
            <a:spLocks noGrp="1"/>
          </p:cNvSpPr>
          <p:nvPr>
            <p:ph type="title"/>
          </p:nvPr>
        </p:nvSpPr>
        <p:spPr>
          <a:xfrm>
            <a:off x="2811275" y="115725"/>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Domestication!</a:t>
            </a:r>
            <a:endParaRPr dirty="0"/>
          </a:p>
        </p:txBody>
      </p:sp>
      <p:sp>
        <p:nvSpPr>
          <p:cNvPr id="187" name="Google Shape;187;p19"/>
          <p:cNvSpPr txBox="1">
            <a:spLocks noGrp="1"/>
          </p:cNvSpPr>
          <p:nvPr>
            <p:ph type="body" idx="1"/>
          </p:nvPr>
        </p:nvSpPr>
        <p:spPr>
          <a:xfrm>
            <a:off x="896450" y="573900"/>
            <a:ext cx="7784500" cy="7629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en" sz="1800" dirty="0"/>
              <a:t>For a species to be domesticated, it must display most of the following characteristics. This typically takes at least 12 generations of selective breeding</a:t>
            </a:r>
            <a:endParaRPr sz="1800" dirty="0"/>
          </a:p>
        </p:txBody>
      </p:sp>
      <p:graphicFrame>
        <p:nvGraphicFramePr>
          <p:cNvPr id="188" name="Google Shape;188;p19"/>
          <p:cNvGraphicFramePr/>
          <p:nvPr>
            <p:extLst>
              <p:ext uri="{D42A27DB-BD31-4B8C-83A1-F6EECF244321}">
                <p14:modId xmlns:p14="http://schemas.microsoft.com/office/powerpoint/2010/main" val="3844244656"/>
              </p:ext>
            </p:extLst>
          </p:nvPr>
        </p:nvGraphicFramePr>
        <p:xfrm>
          <a:off x="325650" y="1209545"/>
          <a:ext cx="8492700" cy="3657420"/>
        </p:xfrm>
        <a:graphic>
          <a:graphicData uri="http://schemas.openxmlformats.org/drawingml/2006/table">
            <a:tbl>
              <a:tblPr>
                <a:noFill/>
                <a:tableStyleId>{71DA8882-507C-480D-A948-36C61D551CCD}</a:tableStyleId>
              </a:tblPr>
              <a:tblGrid>
                <a:gridCol w="4246350">
                  <a:extLst>
                    <a:ext uri="{9D8B030D-6E8A-4147-A177-3AD203B41FA5}">
                      <a16:colId xmlns:a16="http://schemas.microsoft.com/office/drawing/2014/main" val="20000"/>
                    </a:ext>
                  </a:extLst>
                </a:gridCol>
                <a:gridCol w="4246350">
                  <a:extLst>
                    <a:ext uri="{9D8B030D-6E8A-4147-A177-3AD203B41FA5}">
                      <a16:colId xmlns:a16="http://schemas.microsoft.com/office/drawing/2014/main" val="20001"/>
                    </a:ext>
                  </a:extLst>
                </a:gridCol>
              </a:tblGrid>
              <a:tr h="369825">
                <a:tc>
                  <a:txBody>
                    <a:bodyPr/>
                    <a:lstStyle/>
                    <a:p>
                      <a:pPr marL="0" lvl="0" indent="0" algn="l" rtl="0">
                        <a:spcBef>
                          <a:spcPts val="0"/>
                        </a:spcBef>
                        <a:spcAft>
                          <a:spcPts val="0"/>
                        </a:spcAft>
                        <a:buNone/>
                      </a:pPr>
                      <a:r>
                        <a:rPr lang="en" dirty="0"/>
                        <a:t>Plants</a:t>
                      </a:r>
                      <a:endParaRPr dirty="0"/>
                    </a:p>
                  </a:txBody>
                  <a:tcPr marL="91425" marR="91425" marT="91425" marB="91425"/>
                </a:tc>
                <a:tc>
                  <a:txBody>
                    <a:bodyPr/>
                    <a:lstStyle/>
                    <a:p>
                      <a:pPr marL="0" lvl="0" indent="0" algn="l" rtl="0">
                        <a:spcBef>
                          <a:spcPts val="0"/>
                        </a:spcBef>
                        <a:spcAft>
                          <a:spcPts val="0"/>
                        </a:spcAft>
                        <a:buNone/>
                      </a:pPr>
                      <a:r>
                        <a:rPr lang="en"/>
                        <a:t>Animals </a:t>
                      </a:r>
                      <a:endParaRPr/>
                    </a:p>
                  </a:txBody>
                  <a:tcPr marL="91425" marR="91425" marT="91425" marB="91425"/>
                </a:tc>
                <a:extLst>
                  <a:ext uri="{0D108BD9-81ED-4DB2-BD59-A6C34878D82A}">
                    <a16:rowId xmlns:a16="http://schemas.microsoft.com/office/drawing/2014/main" val="10000"/>
                  </a:ext>
                </a:extLst>
              </a:tr>
              <a:tr h="568975">
                <a:tc>
                  <a:txBody>
                    <a:bodyPr/>
                    <a:lstStyle/>
                    <a:p>
                      <a:pPr marL="0" lvl="0" indent="0" algn="l" rtl="0">
                        <a:spcBef>
                          <a:spcPts val="0"/>
                        </a:spcBef>
                        <a:spcAft>
                          <a:spcPts val="0"/>
                        </a:spcAft>
                        <a:buNone/>
                      </a:pPr>
                      <a:r>
                        <a:rPr lang="en"/>
                        <a:t>Humans determine when and were its seeds are planted. I.e: Does not disperse seeds on its own</a:t>
                      </a:r>
                      <a:endParaRPr/>
                    </a:p>
                  </a:txBody>
                  <a:tcPr marL="91425" marR="91425" marT="91425" marB="91425"/>
                </a:tc>
                <a:tc>
                  <a:txBody>
                    <a:bodyPr/>
                    <a:lstStyle/>
                    <a:p>
                      <a:pPr marL="0" lvl="0" indent="0" algn="l" rtl="0">
                        <a:spcBef>
                          <a:spcPts val="0"/>
                        </a:spcBef>
                        <a:spcAft>
                          <a:spcPts val="0"/>
                        </a:spcAft>
                        <a:buNone/>
                      </a:pPr>
                      <a:r>
                        <a:rPr lang="en"/>
                        <a:t>Primarily relies on humans for food, water and shelter</a:t>
                      </a:r>
                      <a:endParaRPr/>
                    </a:p>
                  </a:txBody>
                  <a:tcPr marL="91425" marR="91425" marT="91425" marB="91425"/>
                </a:tc>
                <a:extLst>
                  <a:ext uri="{0D108BD9-81ED-4DB2-BD59-A6C34878D82A}">
                    <a16:rowId xmlns:a16="http://schemas.microsoft.com/office/drawing/2014/main" val="10001"/>
                  </a:ext>
                </a:extLst>
              </a:tr>
              <a:tr h="967275">
                <a:tc>
                  <a:txBody>
                    <a:bodyPr/>
                    <a:lstStyle/>
                    <a:p>
                      <a:pPr marL="0" lvl="0" indent="0" algn="l" rtl="0">
                        <a:spcBef>
                          <a:spcPts val="0"/>
                        </a:spcBef>
                        <a:spcAft>
                          <a:spcPts val="0"/>
                        </a:spcAft>
                        <a:buNone/>
                      </a:pPr>
                      <a:r>
                        <a:rPr lang="en"/>
                        <a:t>Less affected by environmental factors than its wild counterpart</a:t>
                      </a:r>
                      <a:endParaRPr/>
                    </a:p>
                  </a:txBody>
                  <a:tcPr marL="91425" marR="91425" marT="91425" marB="91425"/>
                </a:tc>
                <a:tc>
                  <a:txBody>
                    <a:bodyPr/>
                    <a:lstStyle/>
                    <a:p>
                      <a:pPr marL="0" lvl="0" indent="0" algn="l" rtl="0">
                        <a:spcBef>
                          <a:spcPts val="0"/>
                        </a:spcBef>
                        <a:spcAft>
                          <a:spcPts val="0"/>
                        </a:spcAft>
                        <a:buNone/>
                      </a:pPr>
                      <a:r>
                        <a:rPr lang="en"/>
                        <a:t>Significantly friendlier than its wild counterparts, especially towards human beings. Some even prefer interacting with humans  more than interacting with their own species</a:t>
                      </a:r>
                      <a:endParaRPr/>
                    </a:p>
                  </a:txBody>
                  <a:tcPr marL="91425" marR="91425" marT="91425" marB="91425"/>
                </a:tc>
                <a:extLst>
                  <a:ext uri="{0D108BD9-81ED-4DB2-BD59-A6C34878D82A}">
                    <a16:rowId xmlns:a16="http://schemas.microsoft.com/office/drawing/2014/main" val="10002"/>
                  </a:ext>
                </a:extLst>
              </a:tr>
              <a:tr h="568975">
                <a:tc>
                  <a:txBody>
                    <a:bodyPr/>
                    <a:lstStyle/>
                    <a:p>
                      <a:pPr marL="0" lvl="0" indent="0" algn="l" rtl="0">
                        <a:spcBef>
                          <a:spcPts val="0"/>
                        </a:spcBef>
                        <a:spcAft>
                          <a:spcPts val="0"/>
                        </a:spcAft>
                        <a:buNone/>
                      </a:pPr>
                      <a:r>
                        <a:rPr lang="en"/>
                        <a:t>Fruits and grains grow more rapidly and are easier to remove</a:t>
                      </a:r>
                      <a:endParaRPr/>
                    </a:p>
                  </a:txBody>
                  <a:tcPr marL="91425" marR="91425" marT="91425" marB="91425"/>
                </a:tc>
                <a:tc>
                  <a:txBody>
                    <a:bodyPr/>
                    <a:lstStyle/>
                    <a:p>
                      <a:pPr marL="0" lvl="0" indent="0" algn="l" rtl="0">
                        <a:spcBef>
                          <a:spcPts val="0"/>
                        </a:spcBef>
                        <a:spcAft>
                          <a:spcPts val="0"/>
                        </a:spcAft>
                        <a:buNone/>
                      </a:pPr>
                      <a:r>
                        <a:rPr lang="en"/>
                        <a:t>Innately capable of reading human body language and social cues.</a:t>
                      </a:r>
                      <a:endParaRPr/>
                    </a:p>
                  </a:txBody>
                  <a:tcPr marL="91425" marR="91425" marT="91425" marB="91425"/>
                </a:tc>
                <a:extLst>
                  <a:ext uri="{0D108BD9-81ED-4DB2-BD59-A6C34878D82A}">
                    <a16:rowId xmlns:a16="http://schemas.microsoft.com/office/drawing/2014/main" val="10003"/>
                  </a:ext>
                </a:extLst>
              </a:tr>
              <a:tr h="549450">
                <a:tc>
                  <a:txBody>
                    <a:bodyPr/>
                    <a:lstStyle/>
                    <a:p>
                      <a:pPr marL="0" lvl="0" indent="0" algn="l" rtl="0">
                        <a:spcBef>
                          <a:spcPts val="0"/>
                        </a:spcBef>
                        <a:spcAft>
                          <a:spcPts val="0"/>
                        </a:spcAft>
                        <a:buNone/>
                      </a:pPr>
                      <a:r>
                        <a:rPr lang="en"/>
                        <a:t>Growth is limited and consistent </a:t>
                      </a:r>
                      <a:endParaRPr/>
                    </a:p>
                  </a:txBody>
                  <a:tcPr marL="91425" marR="91425" marT="91425" marB="91425"/>
                </a:tc>
                <a:tc>
                  <a:txBody>
                    <a:bodyPr/>
                    <a:lstStyle/>
                    <a:p>
                      <a:pPr marL="0" lvl="0" indent="0" algn="l" rtl="0">
                        <a:spcBef>
                          <a:spcPts val="0"/>
                        </a:spcBef>
                        <a:spcAft>
                          <a:spcPts val="0"/>
                        </a:spcAft>
                        <a:buNone/>
                      </a:pPr>
                      <a:r>
                        <a:rPr lang="en"/>
                        <a:t>Performs tasks for the benefit of humans instead of tasks beneficial to themselves </a:t>
                      </a:r>
                      <a:endParaRPr/>
                    </a:p>
                  </a:txBody>
                  <a:tcPr marL="91425" marR="91425" marT="91425" marB="91425"/>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
                        <a:t>We choose which plants get re-planted</a:t>
                      </a:r>
                      <a:endParaRPr/>
                    </a:p>
                  </a:txBody>
                  <a:tcPr marL="91425" marR="91425" marT="91425" marB="91425"/>
                </a:tc>
                <a:tc>
                  <a:txBody>
                    <a:bodyPr/>
                    <a:lstStyle/>
                    <a:p>
                      <a:pPr marL="0" lvl="0" indent="0" algn="l" rtl="0">
                        <a:spcBef>
                          <a:spcPts val="0"/>
                        </a:spcBef>
                        <a:spcAft>
                          <a:spcPts val="0"/>
                        </a:spcAft>
                        <a:buNone/>
                      </a:pPr>
                      <a:r>
                        <a:rPr lang="en" dirty="0"/>
                        <a:t>Mates are chosen by humans, not the organism</a:t>
                      </a:r>
                      <a:endParaRPr dirty="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0"/>
          <p:cNvSpPr txBox="1">
            <a:spLocks noGrp="1"/>
          </p:cNvSpPr>
          <p:nvPr>
            <p:ph type="title"/>
          </p:nvPr>
        </p:nvSpPr>
        <p:spPr>
          <a:xfrm>
            <a:off x="3248275" y="184875"/>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Service Dogs</a:t>
            </a:r>
            <a:endParaRPr/>
          </a:p>
        </p:txBody>
      </p:sp>
      <p:sp>
        <p:nvSpPr>
          <p:cNvPr id="194" name="Google Shape;194;p20"/>
          <p:cNvSpPr txBox="1"/>
          <p:nvPr/>
        </p:nvSpPr>
        <p:spPr>
          <a:xfrm>
            <a:off x="2180500" y="1050775"/>
            <a:ext cx="53919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latin typeface="Calibri"/>
                <a:ea typeface="Calibri"/>
                <a:cs typeface="Calibri"/>
                <a:sym typeface="Calibri"/>
              </a:rPr>
              <a:t>Dogs are so smart that some of them even have jobs!</a:t>
            </a:r>
            <a:br>
              <a:rPr lang="en" sz="1800">
                <a:solidFill>
                  <a:schemeClr val="dk2"/>
                </a:solidFill>
                <a:latin typeface="Calibri"/>
                <a:ea typeface="Calibri"/>
                <a:cs typeface="Calibri"/>
                <a:sym typeface="Calibri"/>
              </a:rPr>
            </a:br>
            <a:r>
              <a:rPr lang="en" sz="1800">
                <a:solidFill>
                  <a:schemeClr val="dk2"/>
                </a:solidFill>
                <a:latin typeface="Calibri"/>
                <a:ea typeface="Calibri"/>
                <a:cs typeface="Calibri"/>
                <a:sym typeface="Calibri"/>
              </a:rPr>
              <a:t>Can you name a few jobs that dogs can have?</a:t>
            </a:r>
            <a:endParaRPr sz="1800">
              <a:solidFill>
                <a:schemeClr val="dk2"/>
              </a:solidFill>
              <a:latin typeface="Calibri"/>
              <a:ea typeface="Calibri"/>
              <a:cs typeface="Calibri"/>
              <a:sym typeface="Calibri"/>
            </a:endParaRPr>
          </a:p>
        </p:txBody>
      </p:sp>
      <p:sp>
        <p:nvSpPr>
          <p:cNvPr id="195" name="Google Shape;195;p20"/>
          <p:cNvSpPr txBox="1"/>
          <p:nvPr/>
        </p:nvSpPr>
        <p:spPr>
          <a:xfrm>
            <a:off x="1305125" y="1139475"/>
            <a:ext cx="72666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latin typeface="Calibri"/>
                <a:ea typeface="Calibri"/>
                <a:cs typeface="Calibri"/>
                <a:sym typeface="Calibri"/>
              </a:rPr>
              <a:t>These jobs often require dogs with specific traits and behaviors. Can you list some traits that dogs would need to perform the special tasks you came up with?</a:t>
            </a:r>
            <a:endParaRPr sz="1800">
              <a:solidFill>
                <a:schemeClr val="dk2"/>
              </a:solidFill>
              <a:latin typeface="Calibri"/>
              <a:ea typeface="Calibri"/>
              <a:cs typeface="Calibri"/>
              <a:sym typeface="Calibri"/>
            </a:endParaRPr>
          </a:p>
          <a:p>
            <a:pPr marL="0" lvl="0" indent="0" algn="l" rtl="0">
              <a:spcBef>
                <a:spcPts val="0"/>
              </a:spcBef>
              <a:spcAft>
                <a:spcPts val="0"/>
              </a:spcAft>
              <a:buNone/>
            </a:pPr>
            <a:endParaRPr sz="1800">
              <a:solidFill>
                <a:schemeClr val="dk2"/>
              </a:solidFill>
              <a:latin typeface="Calibri"/>
              <a:ea typeface="Calibri"/>
              <a:cs typeface="Calibri"/>
              <a:sym typeface="Calibri"/>
            </a:endParaRPr>
          </a:p>
          <a:p>
            <a:pPr marL="0" lvl="0" indent="0" algn="l" rtl="0">
              <a:spcBef>
                <a:spcPts val="0"/>
              </a:spcBef>
              <a:spcAft>
                <a:spcPts val="0"/>
              </a:spcAft>
              <a:buNone/>
            </a:pPr>
            <a:endParaRPr sz="1800">
              <a:solidFill>
                <a:schemeClr val="dk2"/>
              </a:solidFill>
              <a:latin typeface="Calibri"/>
              <a:ea typeface="Calibri"/>
              <a:cs typeface="Calibri"/>
              <a:sym typeface="Calibri"/>
            </a:endParaRPr>
          </a:p>
        </p:txBody>
      </p:sp>
      <p:pic>
        <p:nvPicPr>
          <p:cNvPr id="196" name="Google Shape;196;p20"/>
          <p:cNvPicPr preferRelativeResize="0"/>
          <p:nvPr/>
        </p:nvPicPr>
        <p:blipFill rotWithShape="1">
          <a:blip r:embed="rId3">
            <a:alphaModFix/>
          </a:blip>
          <a:srcRect l="5176" r="3038"/>
          <a:stretch/>
        </p:blipFill>
        <p:spPr>
          <a:xfrm>
            <a:off x="7180875" y="2223025"/>
            <a:ext cx="1778225" cy="2741451"/>
          </a:xfrm>
          <a:prstGeom prst="rect">
            <a:avLst/>
          </a:prstGeom>
          <a:noFill/>
          <a:ln>
            <a:noFill/>
          </a:ln>
        </p:spPr>
      </p:pic>
      <p:pic>
        <p:nvPicPr>
          <p:cNvPr id="197" name="Google Shape;197;p20"/>
          <p:cNvPicPr preferRelativeResize="0"/>
          <p:nvPr/>
        </p:nvPicPr>
        <p:blipFill>
          <a:blip r:embed="rId4">
            <a:alphaModFix/>
          </a:blip>
          <a:stretch>
            <a:fillRect/>
          </a:stretch>
        </p:blipFill>
        <p:spPr>
          <a:xfrm>
            <a:off x="187575" y="2239775"/>
            <a:ext cx="3942575" cy="2707950"/>
          </a:xfrm>
          <a:prstGeom prst="rect">
            <a:avLst/>
          </a:prstGeom>
          <a:noFill/>
          <a:ln>
            <a:noFill/>
          </a:ln>
        </p:spPr>
      </p:pic>
      <p:pic>
        <p:nvPicPr>
          <p:cNvPr id="198" name="Google Shape;198;p20"/>
          <p:cNvPicPr preferRelativeResize="0"/>
          <p:nvPr/>
        </p:nvPicPr>
        <p:blipFill rotWithShape="1">
          <a:blip r:embed="rId5">
            <a:alphaModFix/>
          </a:blip>
          <a:srcRect l="2736" r="1925"/>
          <a:stretch/>
        </p:blipFill>
        <p:spPr>
          <a:xfrm>
            <a:off x="4130150" y="2239775"/>
            <a:ext cx="3050725" cy="27414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94"/>
                                        </p:tgtEl>
                                      </p:cBhvr>
                                    </p:animEffect>
                                    <p:set>
                                      <p:cBhvr>
                                        <p:cTn id="7" dur="1" fill="hold">
                                          <p:stCondLst>
                                            <p:cond delay="1000"/>
                                          </p:stCondLst>
                                        </p:cTn>
                                        <p:tgtEl>
                                          <p:spTgt spid="19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5"/>
                                        </p:tgtEl>
                                        <p:attrNameLst>
                                          <p:attrName>style.visibility</p:attrName>
                                        </p:attrNameLst>
                                      </p:cBhvr>
                                      <p:to>
                                        <p:strVal val="visible"/>
                                      </p:to>
                                    </p:set>
                                    <p:animEffect transition="in" filter="fade">
                                      <p:cBhvr>
                                        <p:cTn id="12" dur="10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1"/>
          <p:cNvSpPr txBox="1">
            <a:spLocks noGrp="1"/>
          </p:cNvSpPr>
          <p:nvPr>
            <p:ph type="title"/>
          </p:nvPr>
        </p:nvSpPr>
        <p:spPr>
          <a:xfrm>
            <a:off x="2562225" y="814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Service Dogs Continued</a:t>
            </a:r>
            <a:endParaRPr/>
          </a:p>
        </p:txBody>
      </p:sp>
      <p:sp>
        <p:nvSpPr>
          <p:cNvPr id="204" name="Google Shape;204;p21"/>
          <p:cNvSpPr txBox="1">
            <a:spLocks noGrp="1"/>
          </p:cNvSpPr>
          <p:nvPr>
            <p:ph type="body" idx="1"/>
          </p:nvPr>
        </p:nvSpPr>
        <p:spPr>
          <a:xfrm>
            <a:off x="4656925" y="706200"/>
            <a:ext cx="4276200" cy="41829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1400"/>
              <a:t>Many of the traits that we look for in service dogs are actually just the traits of domestication taken to their extreme. </a:t>
            </a:r>
            <a:endParaRPr sz="1400"/>
          </a:p>
          <a:p>
            <a:pPr marL="457200" lvl="0" indent="-317500" algn="l" rtl="0">
              <a:spcBef>
                <a:spcPts val="1200"/>
              </a:spcBef>
              <a:spcAft>
                <a:spcPts val="0"/>
              </a:spcAft>
              <a:buSzPts val="1400"/>
              <a:buChar char="-"/>
            </a:pPr>
            <a:r>
              <a:rPr lang="en" sz="1400"/>
              <a:t>Friendliness: Many service dogs need to be able to comfortable interacting with dozens of different people. This is especially important for therapy dogs.</a:t>
            </a:r>
            <a:endParaRPr sz="1400"/>
          </a:p>
          <a:p>
            <a:pPr marL="457200" lvl="0" indent="-317500" algn="l" rtl="0">
              <a:spcBef>
                <a:spcPts val="0"/>
              </a:spcBef>
              <a:spcAft>
                <a:spcPts val="0"/>
              </a:spcAft>
              <a:buSzPts val="1400"/>
              <a:buChar char="-"/>
            </a:pPr>
            <a:r>
              <a:rPr lang="en" sz="1400"/>
              <a:t>Trainability: All service dogs need to be able to understand and follow human commands. Guard dogs, for example need to be able to go from attack mode to play mode on command.</a:t>
            </a:r>
            <a:endParaRPr sz="1400"/>
          </a:p>
          <a:p>
            <a:pPr marL="457200" lvl="0" indent="-317500" algn="l" rtl="0">
              <a:spcBef>
                <a:spcPts val="0"/>
              </a:spcBef>
              <a:spcAft>
                <a:spcPts val="0"/>
              </a:spcAft>
              <a:buSzPts val="1400"/>
              <a:buChar char="-"/>
            </a:pPr>
            <a:r>
              <a:rPr lang="en" sz="1400"/>
              <a:t>Communication: Service dogs need to be able to understand human body language. This is especially important for dogs who need to pick up on unconscious body language, like medical service dogs.</a:t>
            </a:r>
            <a:endParaRPr sz="1400"/>
          </a:p>
        </p:txBody>
      </p:sp>
      <p:pic>
        <p:nvPicPr>
          <p:cNvPr id="205" name="Google Shape;205;p21"/>
          <p:cNvPicPr preferRelativeResize="0"/>
          <p:nvPr/>
        </p:nvPicPr>
        <p:blipFill rotWithShape="1">
          <a:blip r:embed="rId3">
            <a:alphaModFix/>
          </a:blip>
          <a:srcRect l="17466" t="-2050" r="15585" b="2049"/>
          <a:stretch/>
        </p:blipFill>
        <p:spPr>
          <a:xfrm>
            <a:off x="200375" y="650375"/>
            <a:ext cx="4319149" cy="4294551"/>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715</Words>
  <Application>Microsoft Office PowerPoint</Application>
  <PresentationFormat>On-screen Show (16:9)</PresentationFormat>
  <Paragraphs>81</Paragraphs>
  <Slides>11</Slides>
  <Notes>11</Notes>
  <HiddenSlides>0</HiddenSlides>
  <MMClips>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Nunito</vt:lpstr>
      <vt:lpstr>Calibri</vt:lpstr>
      <vt:lpstr>Arial</vt:lpstr>
      <vt:lpstr>Shift</vt:lpstr>
      <vt:lpstr>Genius of Dogs</vt:lpstr>
      <vt:lpstr>Dogs Vs Wolves</vt:lpstr>
      <vt:lpstr>Wolf pup behavior vs dog pup behavior</vt:lpstr>
      <vt:lpstr>Time to read!</vt:lpstr>
      <vt:lpstr>Wolf Vs Dog </vt:lpstr>
      <vt:lpstr>Terminology</vt:lpstr>
      <vt:lpstr>Domestication!</vt:lpstr>
      <vt:lpstr>Service Dogs</vt:lpstr>
      <vt:lpstr>Service Dogs Continued</vt:lpstr>
      <vt:lpstr>Project time</vt:lpstr>
      <vt:lpstr>Exit Ticket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Genius of Dogs</dc:title>
  <dc:creator>Derose, Angelina</dc:creator>
  <cp:lastModifiedBy>Derose, Angelina</cp:lastModifiedBy>
  <cp:revision>3</cp:revision>
  <dcterms:modified xsi:type="dcterms:W3CDTF">2024-11-05T19:28:29Z</dcterms:modified>
</cp:coreProperties>
</file>