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Old Standard TT"/>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C9C347-D9CB-43E1-962E-53DC28DE17D1}">
  <a:tblStyle styleId="{C1C9C347-D9CB-43E1-962E-53DC28DE17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OldStandardTT-bold.fntdata"/><Relationship Id="rId10" Type="http://schemas.openxmlformats.org/officeDocument/2006/relationships/slide" Target="slides/slide4.xml"/><Relationship Id="rId21" Type="http://schemas.openxmlformats.org/officeDocument/2006/relationships/font" Target="fonts/OldStandardTT-regular.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OldStandardT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4ab399f22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4ab399f22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4f6e81de9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4f6e81de9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f6e81de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f6e81de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784e46467a0902b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784e46467a0902b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784e46467a0902b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784e46467a0902b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3e2b106cc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3e2b106cc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Sound warning: Chimps are </a:t>
            </a:r>
            <a:r>
              <a:rPr lang="en"/>
              <a:t>loud</a:t>
            </a:r>
            <a:r>
              <a:rPr lang="en"/>
              <a:t>, test audio before hand.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3e2b106cc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e2b106cc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91284608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491284608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91284608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91284608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from C</a:t>
            </a:r>
            <a:r>
              <a:rPr lang="en"/>
              <a:t>himpanzee Sanctuary Northwest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91284608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91284608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ab399f22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ab399f2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ab399f22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ab399f2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ab399f22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ab399f22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lMVv3qz-rHs" TargetMode="External"/><Relationship Id="rId4" Type="http://schemas.openxmlformats.org/officeDocument/2006/relationships/image" Target="../media/image2.jp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lMVv3qz-rHs"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qgnDbQ1aM54" TargetMode="External"/><Relationship Id="rId4" Type="http://schemas.openxmlformats.org/officeDocument/2006/relationships/image" Target="../media/image6.jp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cyfNVVHNs6Y" TargetMode="External"/><Relationship Id="rId4" Type="http://schemas.openxmlformats.org/officeDocument/2006/relationships/image" Target="../media/image3.jpg"/><Relationship Id="rId5" Type="http://schemas.openxmlformats.org/officeDocument/2006/relationships/image" Target="../media/image11.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PDcFK7VVVI1MPWPkhAMXpOGXANnYLN_x/view"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xRZXCwFu6JtGhqqv0SX3EGDx4XaIBnih/view" TargetMode="Externa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3jj6HA6FH-j-qkQnnhzZWmCzi4RObn4d/view"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ZfSx8BG-Gy4"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W9kVd-OKMzs"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92700" y="-397875"/>
            <a:ext cx="7758600" cy="1836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5400"/>
              <a:t>H</a:t>
            </a:r>
            <a:r>
              <a:rPr lang="en" sz="5400"/>
              <a:t>ypothesis about chimps</a:t>
            </a:r>
            <a:endParaRPr sz="5400"/>
          </a:p>
        </p:txBody>
      </p:sp>
      <p:sp>
        <p:nvSpPr>
          <p:cNvPr id="60" name="Google Shape;60;p13"/>
          <p:cNvSpPr txBox="1"/>
          <p:nvPr>
            <p:ph idx="1" type="subTitle"/>
          </p:nvPr>
        </p:nvSpPr>
        <p:spPr>
          <a:xfrm>
            <a:off x="2356025" y="2631050"/>
            <a:ext cx="4989600" cy="8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770"/>
              <a:buNone/>
            </a:pPr>
            <a:r>
              <a:rPr lang="en" sz="2680"/>
              <a:t>Learning to write hypothesis about animal </a:t>
            </a:r>
            <a:r>
              <a:rPr lang="en" sz="2680"/>
              <a:t>behaviors</a:t>
            </a:r>
            <a:endParaRPr sz="268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2157600" y="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Facts about the split</a:t>
            </a:r>
            <a:endParaRPr/>
          </a:p>
        </p:txBody>
      </p:sp>
      <p:sp>
        <p:nvSpPr>
          <p:cNvPr id="126" name="Google Shape;126;p22"/>
          <p:cNvSpPr txBox="1"/>
          <p:nvPr/>
        </p:nvSpPr>
        <p:spPr>
          <a:xfrm>
            <a:off x="470325" y="613200"/>
            <a:ext cx="62022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Old Standard TT"/>
                <a:ea typeface="Old Standard TT"/>
                <a:cs typeface="Old Standard TT"/>
                <a:sym typeface="Old Standard TT"/>
              </a:rPr>
              <a:t>The largest natural colony of chimpanzees in the world is the Ngogo colony located in Uganda. Once totaling over 200 members (Most colonies have around 60)</a:t>
            </a:r>
            <a:endParaRPr sz="15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5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5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5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500">
              <a:solidFill>
                <a:schemeClr val="dk1"/>
              </a:solidFill>
              <a:latin typeface="Old Standard TT"/>
              <a:ea typeface="Old Standard TT"/>
              <a:cs typeface="Old Standard TT"/>
              <a:sym typeface="Old Standard TT"/>
            </a:endParaRPr>
          </a:p>
        </p:txBody>
      </p:sp>
      <p:pic>
        <p:nvPicPr>
          <p:cNvPr id="127" name="Google Shape;127;p22"/>
          <p:cNvPicPr preferRelativeResize="0"/>
          <p:nvPr/>
        </p:nvPicPr>
        <p:blipFill>
          <a:blip r:embed="rId3">
            <a:alphaModFix/>
          </a:blip>
          <a:stretch>
            <a:fillRect/>
          </a:stretch>
        </p:blipFill>
        <p:spPr>
          <a:xfrm>
            <a:off x="6982975" y="1698475"/>
            <a:ext cx="2161024" cy="1694557"/>
          </a:xfrm>
          <a:prstGeom prst="rect">
            <a:avLst/>
          </a:prstGeom>
          <a:noFill/>
          <a:ln>
            <a:noFill/>
          </a:ln>
        </p:spPr>
      </p:pic>
      <p:pic>
        <p:nvPicPr>
          <p:cNvPr id="128" name="Google Shape;128;p22"/>
          <p:cNvPicPr preferRelativeResize="0"/>
          <p:nvPr/>
        </p:nvPicPr>
        <p:blipFill>
          <a:blip r:embed="rId4">
            <a:alphaModFix/>
          </a:blip>
          <a:stretch>
            <a:fillRect/>
          </a:stretch>
        </p:blipFill>
        <p:spPr>
          <a:xfrm>
            <a:off x="7024709" y="3393029"/>
            <a:ext cx="2119291" cy="1674072"/>
          </a:xfrm>
          <a:prstGeom prst="rect">
            <a:avLst/>
          </a:prstGeom>
          <a:noFill/>
          <a:ln>
            <a:noFill/>
          </a:ln>
        </p:spPr>
      </p:pic>
      <p:pic>
        <p:nvPicPr>
          <p:cNvPr id="129" name="Google Shape;129;p22"/>
          <p:cNvPicPr preferRelativeResize="0"/>
          <p:nvPr/>
        </p:nvPicPr>
        <p:blipFill>
          <a:blip r:embed="rId5">
            <a:alphaModFix/>
          </a:blip>
          <a:stretch>
            <a:fillRect/>
          </a:stretch>
        </p:blipFill>
        <p:spPr>
          <a:xfrm>
            <a:off x="7024700" y="98689"/>
            <a:ext cx="2119299" cy="1599786"/>
          </a:xfrm>
          <a:prstGeom prst="rect">
            <a:avLst/>
          </a:prstGeom>
          <a:noFill/>
          <a:ln>
            <a:noFill/>
          </a:ln>
        </p:spPr>
      </p:pic>
      <p:sp>
        <p:nvSpPr>
          <p:cNvPr id="130" name="Google Shape;130;p22"/>
          <p:cNvSpPr txBox="1"/>
          <p:nvPr/>
        </p:nvSpPr>
        <p:spPr>
          <a:xfrm>
            <a:off x="429800" y="1655400"/>
            <a:ext cx="6242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Old Standard TT"/>
                <a:ea typeface="Old Standard TT"/>
                <a:cs typeface="Old Standard TT"/>
                <a:sym typeface="Old Standard TT"/>
              </a:rPr>
              <a:t>In 2015, this colony slowly began to split into 2 groups, the Western Ngogo and the Central Ngogo.</a:t>
            </a:r>
            <a:endParaRPr sz="1500">
              <a:solidFill>
                <a:schemeClr val="dk1"/>
              </a:solidFill>
              <a:latin typeface="Old Standard TT"/>
              <a:ea typeface="Old Standard TT"/>
              <a:cs typeface="Old Standard TT"/>
              <a:sym typeface="Old Standard TT"/>
            </a:endParaRPr>
          </a:p>
        </p:txBody>
      </p:sp>
      <p:sp>
        <p:nvSpPr>
          <p:cNvPr id="131" name="Google Shape;131;p22"/>
          <p:cNvSpPr txBox="1"/>
          <p:nvPr/>
        </p:nvSpPr>
        <p:spPr>
          <a:xfrm>
            <a:off x="429800" y="2365075"/>
            <a:ext cx="6242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Old Standard TT"/>
                <a:ea typeface="Old Standard TT"/>
                <a:cs typeface="Old Standard TT"/>
                <a:sym typeface="Old Standard TT"/>
              </a:rPr>
              <a:t>After the split, the 2 groups started to treat each other like foreign chimps, despite the fact that many of them had grown up and patrolled together. </a:t>
            </a:r>
            <a:endParaRPr sz="1500">
              <a:solidFill>
                <a:schemeClr val="dk1"/>
              </a:solidFill>
              <a:latin typeface="Old Standard TT"/>
              <a:ea typeface="Old Standard TT"/>
              <a:cs typeface="Old Standard TT"/>
              <a:sym typeface="Old Standard TT"/>
            </a:endParaRPr>
          </a:p>
          <a:p>
            <a:pPr indent="-323850" lvl="0" marL="457200" rtl="0" algn="l">
              <a:spcBef>
                <a:spcPts val="0"/>
              </a:spcBef>
              <a:spcAft>
                <a:spcPts val="0"/>
              </a:spcAft>
              <a:buClr>
                <a:schemeClr val="dk1"/>
              </a:buClr>
              <a:buSzPts val="1500"/>
              <a:buFont typeface="Old Standard TT"/>
              <a:buChar char="-"/>
            </a:pPr>
            <a:r>
              <a:rPr lang="en" sz="1500">
                <a:solidFill>
                  <a:schemeClr val="dk1"/>
                </a:solidFill>
                <a:latin typeface="Old Standard TT"/>
                <a:ea typeface="Old Standard TT"/>
                <a:cs typeface="Old Standard TT"/>
                <a:sym typeface="Old Standard TT"/>
              </a:rPr>
              <a:t>One particularly old chimp was able to travel between the 2 groups without issue. Notably, another chimp </a:t>
            </a:r>
            <a:r>
              <a:rPr lang="en" sz="1500">
                <a:solidFill>
                  <a:schemeClr val="dk1"/>
                </a:solidFill>
                <a:latin typeface="Old Standard TT"/>
                <a:ea typeface="Old Standard TT"/>
                <a:cs typeface="Old Standard TT"/>
                <a:sym typeface="Old Standard TT"/>
              </a:rPr>
              <a:t>followed him to the opposite territory and got killed.</a:t>
            </a:r>
            <a:endParaRPr sz="1500">
              <a:solidFill>
                <a:schemeClr val="dk1"/>
              </a:solidFill>
              <a:latin typeface="Old Standard TT"/>
              <a:ea typeface="Old Standard TT"/>
              <a:cs typeface="Old Standard TT"/>
              <a:sym typeface="Old Standard TT"/>
            </a:endParaRPr>
          </a:p>
        </p:txBody>
      </p:sp>
      <p:sp>
        <p:nvSpPr>
          <p:cNvPr id="132" name="Google Shape;132;p22"/>
          <p:cNvSpPr txBox="1"/>
          <p:nvPr/>
        </p:nvSpPr>
        <p:spPr>
          <a:xfrm>
            <a:off x="429800" y="3934975"/>
            <a:ext cx="6475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Old Standard TT"/>
                <a:ea typeface="Old Standard TT"/>
                <a:cs typeface="Old Standard TT"/>
                <a:sym typeface="Old Standard TT"/>
              </a:rPr>
              <a:t>Even after the split became obvious, researchers were not expecting violence between the groups. (A few researchers were traveling with one of the groups during the first sign of violence)</a:t>
            </a:r>
            <a:endParaRPr sz="1500">
              <a:solidFill>
                <a:schemeClr val="dk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your own research</a:t>
            </a:r>
            <a:endParaRPr/>
          </a:p>
        </p:txBody>
      </p:sp>
      <p:sp>
        <p:nvSpPr>
          <p:cNvPr id="138" name="Google Shape;138;p2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Now that you have some basic information about chimp </a:t>
            </a:r>
            <a:r>
              <a:rPr lang="en"/>
              <a:t>behavior</a:t>
            </a:r>
            <a:r>
              <a:rPr lang="en"/>
              <a:t> and the split and Ngogo, </a:t>
            </a:r>
            <a:r>
              <a:rPr lang="en"/>
              <a:t>it's</a:t>
            </a:r>
            <a:r>
              <a:rPr lang="en"/>
              <a:t> time to delve deeper. On your device spend some time looking for information that you can use to write a hypothesis </a:t>
            </a:r>
            <a:r>
              <a:rPr lang="en"/>
              <a:t>about the potential cause of the split at Ngogo.</a:t>
            </a:r>
            <a:endParaRPr/>
          </a:p>
        </p:txBody>
      </p:sp>
      <p:pic>
        <p:nvPicPr>
          <p:cNvPr descr="Set a timer for 10 minutes. This 10 minute timer with alarm silently counts down to 00:00 and then alerts you with a gentle alarm sound.&#10;&#10;What Is the 10 Minute Timer?&#10;If you're looking for a timer to help you stay on track with your work, a 10 minute countdown is a great option. You can use it to break up your work time into manageable chunks, and it can also help you avoid getting bogged down with one task for too long.&#10;&#10;How to Set a 10 Minute Timer&#10;There are a few different ways to set a 10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10 Minute Alarm?&#10;This timer is perfect for work or study sessions. It's also great for any activity where you want to be sure to take a break every 10 minutes, such as cooking, laundry, or working out.&#10;&#10;5 Minute Timer: https://youtu.be/qgnDbQ1aM54&#10;15 Minute Timer: https://youtu.be/tuVa27WISyo&#10;30 Minute Timer: https://youtu.be/LNYm40RmRzs&#10;&#10;------------------------------------------------------------------------&#10;&#10;Follow Us on X: https://twitter.com/onlinealarmkur&#10;Online Timer: https://onlinealarmkur.com/timer/en/&#10;&#10;------------------------------------------------------------------------" id="139" name="Google Shape;139;p23" title="10 Minute Timer">
            <a:hlinkClick r:id="rId3"/>
          </p:cNvPr>
          <p:cNvPicPr preferRelativeResize="0"/>
          <p:nvPr/>
        </p:nvPicPr>
        <p:blipFill>
          <a:blip r:embed="rId4">
            <a:alphaModFix/>
          </a:blip>
          <a:stretch>
            <a:fillRect/>
          </a:stretch>
        </p:blipFill>
        <p:spPr>
          <a:xfrm>
            <a:off x="6096000" y="3304000"/>
            <a:ext cx="3048000" cy="1714500"/>
          </a:xfrm>
          <a:prstGeom prst="rect">
            <a:avLst/>
          </a:prstGeom>
          <a:noFill/>
          <a:ln>
            <a:noFill/>
          </a:ln>
        </p:spPr>
      </p:pic>
      <p:pic>
        <p:nvPicPr>
          <p:cNvPr id="140" name="Google Shape;140;p23" title="web-1873373_1280.png"/>
          <p:cNvPicPr preferRelativeResize="0"/>
          <p:nvPr/>
        </p:nvPicPr>
        <p:blipFill>
          <a:blip r:embed="rId5">
            <a:alphaModFix/>
          </a:blip>
          <a:stretch>
            <a:fillRect/>
          </a:stretch>
        </p:blipFill>
        <p:spPr>
          <a:xfrm>
            <a:off x="76200" y="2677500"/>
            <a:ext cx="2160474" cy="2160474"/>
          </a:xfrm>
          <a:prstGeom prst="rect">
            <a:avLst/>
          </a:prstGeom>
          <a:noFill/>
          <a:ln>
            <a:noFill/>
          </a:ln>
        </p:spPr>
      </p:pic>
      <p:sp>
        <p:nvSpPr>
          <p:cNvPr id="141" name="Google Shape;141;p23"/>
          <p:cNvSpPr txBox="1"/>
          <p:nvPr/>
        </p:nvSpPr>
        <p:spPr>
          <a:xfrm>
            <a:off x="2468413" y="2571738"/>
            <a:ext cx="34995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It may also help to open this slideshow on your own device and rewatch the videos at the </a:t>
            </a:r>
            <a:r>
              <a:rPr lang="en" sz="1800">
                <a:solidFill>
                  <a:schemeClr val="dk1"/>
                </a:solidFill>
                <a:latin typeface="Old Standard TT"/>
                <a:ea typeface="Old Standard TT"/>
                <a:cs typeface="Old Standard TT"/>
                <a:sym typeface="Old Standard TT"/>
              </a:rPr>
              <a:t>beginning</a:t>
            </a:r>
            <a:r>
              <a:rPr lang="en" sz="1800">
                <a:solidFill>
                  <a:schemeClr val="dk1"/>
                </a:solidFill>
                <a:latin typeface="Old Standard TT"/>
                <a:ea typeface="Old Standard TT"/>
                <a:cs typeface="Old Standard TT"/>
                <a:sym typeface="Old Standard TT"/>
              </a:rPr>
              <a:t>.</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You should also </a:t>
            </a:r>
            <a:r>
              <a:rPr lang="en" sz="1800">
                <a:solidFill>
                  <a:schemeClr val="dk1"/>
                </a:solidFill>
                <a:latin typeface="Old Standard TT"/>
                <a:ea typeface="Old Standard TT"/>
                <a:cs typeface="Old Standard TT"/>
                <a:sym typeface="Old Standard TT"/>
              </a:rPr>
              <a:t>revisit</a:t>
            </a:r>
            <a:r>
              <a:rPr lang="en" sz="1800">
                <a:solidFill>
                  <a:schemeClr val="dk1"/>
                </a:solidFill>
                <a:latin typeface="Old Standard TT"/>
                <a:ea typeface="Old Standard TT"/>
                <a:cs typeface="Old Standard TT"/>
                <a:sym typeface="Old Standard TT"/>
              </a:rPr>
              <a:t> the hypothesis in station 4.</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hypothesis</a:t>
            </a:r>
            <a:endParaRPr/>
          </a:p>
        </p:txBody>
      </p:sp>
      <p:sp>
        <p:nvSpPr>
          <p:cNvPr id="147" name="Google Shape;147;p2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Now that you know a little but about the split at Ngogo, it’s time for you to write a testable hypothesis about how or why it </a:t>
            </a:r>
            <a:r>
              <a:rPr lang="en"/>
              <a:t>occurred!</a:t>
            </a:r>
            <a:endParaRPr/>
          </a:p>
          <a:p>
            <a:pPr indent="0" lvl="0" marL="0" rtl="0" algn="l">
              <a:spcBef>
                <a:spcPts val="1200"/>
              </a:spcBef>
              <a:spcAft>
                <a:spcPts val="0"/>
              </a:spcAft>
              <a:buNone/>
            </a:pPr>
            <a:r>
              <a:rPr lang="en"/>
              <a:t>On a blank sheet of paper (or online document, your choice), use the information that you have gained throughout this lesson to draft a hypothesis.</a:t>
            </a:r>
            <a:endParaRPr/>
          </a:p>
          <a:p>
            <a:pPr indent="0" lvl="0" marL="0" rtl="0" algn="l">
              <a:spcBef>
                <a:spcPts val="1200"/>
              </a:spcBef>
              <a:spcAft>
                <a:spcPts val="0"/>
              </a:spcAft>
              <a:buNone/>
            </a:pPr>
            <a:r>
              <a:rPr lang="en"/>
              <a:t>You will most likely need to create multiple drafts before arriving at a good hypothesis.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Set a timer for 10 minutes. This 10 minute timer with alarm silently counts down to 00:00 and then alerts you with a gentle alarm sound.&#10;&#10;What Is the 10 Minute Timer?&#10;If you're looking for a timer to help you stay on track with your work, a 10 minute countdown is a great option. You can use it to break up your work time into manageable chunks, and it can also help you avoid getting bogged down with one task for too long.&#10;&#10;How to Set a 10 Minute Timer&#10;There are a few different ways to set a 10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10 Minute Alarm?&#10;This timer is perfect for work or study sessions. It's also great for any activity where you want to be sure to take a break every 10 minutes, such as cooking, laundry, or working out.&#10;&#10;5 Minute Timer: https://youtu.be/qgnDbQ1aM54&#10;15 Minute Timer: https://youtu.be/tuVa27WISyo&#10;30 Minute Timer: https://youtu.be/LNYm40RmRzs&#10;&#10;------------------------------------------------------------------------&#10;&#10;Follow Us on X: https://twitter.com/onlinealarmkur&#10;Online Timer: https://onlinealarmkur.com/timer/en/&#10;&#10;------------------------------------------------------------------------" id="148" name="Google Shape;148;p24" title="10 Minute Timer">
            <a:hlinkClick r:id="rId3"/>
          </p:cNvPr>
          <p:cNvPicPr preferRelativeResize="0"/>
          <p:nvPr/>
        </p:nvPicPr>
        <p:blipFill>
          <a:blip r:embed="rId4">
            <a:alphaModFix/>
          </a:blip>
          <a:stretch>
            <a:fillRect/>
          </a:stretch>
        </p:blipFill>
        <p:spPr>
          <a:xfrm>
            <a:off x="6028350" y="34290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Peer review</a:t>
            </a:r>
            <a:endParaRPr/>
          </a:p>
        </p:txBody>
      </p:sp>
      <p:sp>
        <p:nvSpPr>
          <p:cNvPr id="154" name="Google Shape;154;p25"/>
          <p:cNvSpPr txBox="1"/>
          <p:nvPr>
            <p:ph idx="1" type="body"/>
          </p:nvPr>
        </p:nvSpPr>
        <p:spPr>
          <a:xfrm>
            <a:off x="311700" y="1058225"/>
            <a:ext cx="41790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Share your hypothesis with one of your tablemates. While listening to your partners, give them the feedback on the following points:</a:t>
            </a:r>
            <a:endParaRPr/>
          </a:p>
          <a:p>
            <a:pPr indent="-342900" lvl="0" marL="457200" rtl="0" algn="l">
              <a:lnSpc>
                <a:spcPct val="100000"/>
              </a:lnSpc>
              <a:spcBef>
                <a:spcPts val="0"/>
              </a:spcBef>
              <a:spcAft>
                <a:spcPts val="0"/>
              </a:spcAft>
              <a:buSzPts val="1800"/>
              <a:buChar char="-"/>
            </a:pPr>
            <a:r>
              <a:rPr lang="en"/>
              <a:t>Does it match the facts? </a:t>
            </a:r>
            <a:endParaRPr/>
          </a:p>
          <a:p>
            <a:pPr indent="-342900" lvl="0" marL="457200" rtl="0" algn="l">
              <a:lnSpc>
                <a:spcPct val="100000"/>
              </a:lnSpc>
              <a:spcBef>
                <a:spcPts val="0"/>
              </a:spcBef>
              <a:spcAft>
                <a:spcPts val="0"/>
              </a:spcAft>
              <a:buSzPts val="1800"/>
              <a:buChar char="-"/>
            </a:pPr>
            <a:r>
              <a:rPr lang="en"/>
              <a:t>Is it testable/observable?</a:t>
            </a:r>
            <a:endParaRPr/>
          </a:p>
          <a:p>
            <a:pPr indent="-342900" lvl="0" marL="457200" rtl="0" algn="l">
              <a:lnSpc>
                <a:spcPct val="100000"/>
              </a:lnSpc>
              <a:spcBef>
                <a:spcPts val="0"/>
              </a:spcBef>
              <a:spcAft>
                <a:spcPts val="0"/>
              </a:spcAft>
              <a:buSzPts val="1800"/>
              <a:buChar char="-"/>
            </a:pPr>
            <a:r>
              <a:rPr lang="en"/>
              <a:t>What would be the null hypothesis?</a:t>
            </a:r>
            <a:endParaRPr/>
          </a:p>
          <a:p>
            <a:pPr indent="-342900" lvl="0" marL="457200" rtl="0" algn="l">
              <a:lnSpc>
                <a:spcPct val="100000"/>
              </a:lnSpc>
              <a:spcBef>
                <a:spcPts val="0"/>
              </a:spcBef>
              <a:spcAft>
                <a:spcPts val="0"/>
              </a:spcAft>
              <a:buSzPts val="1800"/>
              <a:buChar char="-"/>
            </a:pPr>
            <a:r>
              <a:rPr lang="en"/>
              <a:t>Can it be tested ethically?</a:t>
            </a:r>
            <a:endParaRPr/>
          </a:p>
          <a:p>
            <a:pPr indent="-342900" lvl="0" marL="457200" rtl="0" algn="l">
              <a:lnSpc>
                <a:spcPct val="100000"/>
              </a:lnSpc>
              <a:spcBef>
                <a:spcPts val="0"/>
              </a:spcBef>
              <a:spcAft>
                <a:spcPts val="0"/>
              </a:spcAft>
              <a:buSzPts val="1800"/>
              <a:buChar char="-"/>
            </a:pPr>
            <a:r>
              <a:rPr lang="en"/>
              <a:t>What are the implications? (What would it mean for the hypothesis to be true?)</a:t>
            </a:r>
            <a:endParaRPr sz="2500"/>
          </a:p>
        </p:txBody>
      </p:sp>
      <p:pic>
        <p:nvPicPr>
          <p:cNvPr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id="155" name="Google Shape;155;p25" title="5 Minute Timer">
            <a:hlinkClick r:id="rId3"/>
          </p:cNvPr>
          <p:cNvPicPr preferRelativeResize="0"/>
          <p:nvPr/>
        </p:nvPicPr>
        <p:blipFill>
          <a:blip r:embed="rId4">
            <a:alphaModFix/>
          </a:blip>
          <a:stretch>
            <a:fillRect/>
          </a:stretch>
        </p:blipFill>
        <p:spPr>
          <a:xfrm>
            <a:off x="6096000" y="3304025"/>
            <a:ext cx="3048000" cy="1714500"/>
          </a:xfrm>
          <a:prstGeom prst="rect">
            <a:avLst/>
          </a:prstGeom>
          <a:noFill/>
          <a:ln>
            <a:noFill/>
          </a:ln>
        </p:spPr>
      </p:pic>
      <p:pic>
        <p:nvPicPr>
          <p:cNvPr id="156" name="Google Shape;156;p25" title="chat-309417_1280.png"/>
          <p:cNvPicPr preferRelativeResize="0"/>
          <p:nvPr/>
        </p:nvPicPr>
        <p:blipFill>
          <a:blip r:embed="rId5">
            <a:alphaModFix/>
          </a:blip>
          <a:stretch>
            <a:fillRect/>
          </a:stretch>
        </p:blipFill>
        <p:spPr>
          <a:xfrm>
            <a:off x="4490709" y="233521"/>
            <a:ext cx="4537741" cy="2921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Drafting an experiment!</a:t>
            </a:r>
            <a:endParaRPr/>
          </a:p>
        </p:txBody>
      </p:sp>
      <p:sp>
        <p:nvSpPr>
          <p:cNvPr id="162" name="Google Shape;162;p26"/>
          <p:cNvSpPr txBox="1"/>
          <p:nvPr>
            <p:ph idx="1" type="body"/>
          </p:nvPr>
        </p:nvSpPr>
        <p:spPr>
          <a:xfrm>
            <a:off x="311700" y="1171600"/>
            <a:ext cx="8520600" cy="1642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Now that you have a working hypothesis, it’s time to design a method for testing.</a:t>
            </a:r>
            <a:endParaRPr/>
          </a:p>
          <a:p>
            <a:pPr indent="0" lvl="0" marL="0" rtl="0" algn="l">
              <a:spcBef>
                <a:spcPts val="1200"/>
              </a:spcBef>
              <a:spcAft>
                <a:spcPts val="0"/>
              </a:spcAft>
              <a:buNone/>
            </a:pPr>
            <a:r>
              <a:rPr lang="en"/>
              <a:t>Open the Testing the Hypothesis on your device (or ask for a hardcopy) and review the rubric before starting.</a:t>
            </a:r>
            <a:endParaRPr/>
          </a:p>
          <a:p>
            <a:pPr indent="0" lvl="0" marL="0" rtl="0" algn="l">
              <a:spcBef>
                <a:spcPts val="1200"/>
              </a:spcBef>
              <a:spcAft>
                <a:spcPts val="1200"/>
              </a:spcAft>
              <a:buNone/>
            </a:pPr>
            <a:r>
              <a:t/>
            </a:r>
            <a:endParaRPr/>
          </a:p>
        </p:txBody>
      </p:sp>
      <p:pic>
        <p:nvPicPr>
          <p:cNvPr descr="Set a timer for 25 minutes. This 25 minute timer with alarm silently counts down to 00:00 and then alerts you with a gentle alarm sound.&#10;&#10;What Is the 25 Minute Timer?&#10;If you're looking for a timer to help you stay on track with your work, a 25 minute countdown is a great option. You can use it to break up your work time into manageable chunks, and it can also help you avoid getting bogged down with one task for too long.&#10;&#10;How to Set a 25 Minute Timer&#10;There are a few different ways to set a 2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25 Minute Alarm?&#10;This timer is perfect for work or study sessions. It's also great for any activity where you want to be sure to take a break every 25 minutes, such as cooking, laundry, or working out.&#10;&#10;Online Timer - https://timer.onlinealarmkur.com/en/" id="163" name="Google Shape;163;p26" title="25 Minute Timer">
            <a:hlinkClick r:id="rId3"/>
          </p:cNvPr>
          <p:cNvPicPr preferRelativeResize="0"/>
          <p:nvPr/>
        </p:nvPicPr>
        <p:blipFill>
          <a:blip r:embed="rId4">
            <a:alphaModFix/>
          </a:blip>
          <a:stretch>
            <a:fillRect/>
          </a:stretch>
        </p:blipFill>
        <p:spPr>
          <a:xfrm>
            <a:off x="6096000" y="3429000"/>
            <a:ext cx="3048000" cy="1714500"/>
          </a:xfrm>
          <a:prstGeom prst="rect">
            <a:avLst/>
          </a:prstGeom>
          <a:noFill/>
          <a:ln>
            <a:noFill/>
          </a:ln>
        </p:spPr>
      </p:pic>
      <p:pic>
        <p:nvPicPr>
          <p:cNvPr id="164" name="Google Shape;164;p26" title="flask-306813_1280.png"/>
          <p:cNvPicPr preferRelativeResize="0"/>
          <p:nvPr/>
        </p:nvPicPr>
        <p:blipFill>
          <a:blip r:embed="rId5">
            <a:alphaModFix/>
          </a:blip>
          <a:stretch>
            <a:fillRect/>
          </a:stretch>
        </p:blipFill>
        <p:spPr>
          <a:xfrm>
            <a:off x="1" y="2345975"/>
            <a:ext cx="1974074" cy="2749549"/>
          </a:xfrm>
          <a:prstGeom prst="rect">
            <a:avLst/>
          </a:prstGeom>
          <a:noFill/>
          <a:ln>
            <a:noFill/>
          </a:ln>
        </p:spPr>
      </p:pic>
      <p:pic>
        <p:nvPicPr>
          <p:cNvPr id="165" name="Google Shape;165;p26" title="laboratory-2029470_1280.png"/>
          <p:cNvPicPr preferRelativeResize="0"/>
          <p:nvPr/>
        </p:nvPicPr>
        <p:blipFill>
          <a:blip r:embed="rId6">
            <a:alphaModFix/>
          </a:blip>
          <a:stretch>
            <a:fillRect/>
          </a:stretch>
        </p:blipFill>
        <p:spPr>
          <a:xfrm>
            <a:off x="7108775" y="2062900"/>
            <a:ext cx="1022449" cy="1366099"/>
          </a:xfrm>
          <a:prstGeom prst="rect">
            <a:avLst/>
          </a:prstGeom>
          <a:noFill/>
          <a:ln>
            <a:noFill/>
          </a:ln>
        </p:spPr>
      </p:pic>
      <p:sp>
        <p:nvSpPr>
          <p:cNvPr id="166" name="Google Shape;166;p26"/>
          <p:cNvSpPr txBox="1"/>
          <p:nvPr/>
        </p:nvSpPr>
        <p:spPr>
          <a:xfrm>
            <a:off x="2179588" y="2571750"/>
            <a:ext cx="3384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You may need to edit your hypothesis in order to come up with a good test.</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If you get stuck, try asking a </a:t>
            </a:r>
            <a:r>
              <a:rPr lang="en" sz="1800">
                <a:solidFill>
                  <a:schemeClr val="dk1"/>
                </a:solidFill>
                <a:latin typeface="Old Standard TT"/>
                <a:ea typeface="Old Standard TT"/>
                <a:cs typeface="Old Standard TT"/>
                <a:sym typeface="Old Standard TT"/>
              </a:rPr>
              <a:t>table mate</a:t>
            </a:r>
            <a:r>
              <a:rPr lang="en" sz="1800">
                <a:solidFill>
                  <a:schemeClr val="dk1"/>
                </a:solidFill>
                <a:latin typeface="Old Standard TT"/>
                <a:ea typeface="Old Standard TT"/>
                <a:cs typeface="Old Standard TT"/>
                <a:sym typeface="Old Standard TT"/>
              </a:rPr>
              <a:t> for help!</a:t>
            </a:r>
            <a:endParaRPr sz="1800">
              <a:solidFill>
                <a:schemeClr val="dk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2239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Chimp video 1:</a:t>
            </a:r>
            <a:endParaRPr/>
          </a:p>
        </p:txBody>
      </p:sp>
      <p:sp>
        <p:nvSpPr>
          <p:cNvPr id="66" name="Google Shape;66;p14"/>
          <p:cNvSpPr txBox="1"/>
          <p:nvPr>
            <p:ph idx="1" type="body"/>
          </p:nvPr>
        </p:nvSpPr>
        <p:spPr>
          <a:xfrm>
            <a:off x="311700" y="738975"/>
            <a:ext cx="8520600" cy="33972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a:t>Write down anything that stands out to you about this behavior</a:t>
            </a:r>
            <a:endParaRPr/>
          </a:p>
          <a:p>
            <a:pPr indent="457200" lvl="0" marL="1828800" rtl="0" algn="l">
              <a:spcBef>
                <a:spcPts val="1200"/>
              </a:spcBef>
              <a:spcAft>
                <a:spcPts val="1200"/>
              </a:spcAft>
              <a:buNone/>
            </a:pPr>
            <a:r>
              <a:rPr lang="en"/>
              <a:t>What do you think is happening here?</a:t>
            </a:r>
            <a:endParaRPr/>
          </a:p>
        </p:txBody>
      </p:sp>
      <p:pic>
        <p:nvPicPr>
          <p:cNvPr id="67" name="Google Shape;67;p14" title="MVI_6461_PH.MOV">
            <a:hlinkClick r:id="rId3"/>
          </p:cNvPr>
          <p:cNvPicPr preferRelativeResize="0"/>
          <p:nvPr/>
        </p:nvPicPr>
        <p:blipFill>
          <a:blip r:embed="rId4">
            <a:alphaModFix/>
          </a:blip>
          <a:stretch>
            <a:fillRect/>
          </a:stretch>
        </p:blipFill>
        <p:spPr>
          <a:xfrm>
            <a:off x="2204825" y="1629550"/>
            <a:ext cx="4873949" cy="2741599"/>
          </a:xfrm>
          <a:prstGeom prst="rect">
            <a:avLst/>
          </a:prstGeom>
          <a:noFill/>
          <a:ln>
            <a:noFill/>
          </a:ln>
        </p:spPr>
      </p:pic>
      <p:sp>
        <p:nvSpPr>
          <p:cNvPr id="68" name="Google Shape;68;p14"/>
          <p:cNvSpPr txBox="1"/>
          <p:nvPr>
            <p:ph idx="1" type="body"/>
          </p:nvPr>
        </p:nvSpPr>
        <p:spPr>
          <a:xfrm>
            <a:off x="381500" y="4371150"/>
            <a:ext cx="8520600" cy="3397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Note that these sounds can be heard from well over a mile away, even over the other noises of the jungle!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2239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Chimp video 2:</a:t>
            </a:r>
            <a:endParaRPr/>
          </a:p>
        </p:txBody>
      </p:sp>
      <p:sp>
        <p:nvSpPr>
          <p:cNvPr id="74" name="Google Shape;74;p15"/>
          <p:cNvSpPr txBox="1"/>
          <p:nvPr>
            <p:ph idx="1" type="body"/>
          </p:nvPr>
        </p:nvSpPr>
        <p:spPr>
          <a:xfrm>
            <a:off x="311700" y="738975"/>
            <a:ext cx="8520600" cy="33972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a:t>Write down anything that stands out to you about this behavior</a:t>
            </a:r>
            <a:endParaRPr/>
          </a:p>
          <a:p>
            <a:pPr indent="457200" lvl="0" marL="1828800" rtl="0" algn="l">
              <a:spcBef>
                <a:spcPts val="1200"/>
              </a:spcBef>
              <a:spcAft>
                <a:spcPts val="1200"/>
              </a:spcAft>
              <a:buNone/>
            </a:pPr>
            <a:r>
              <a:rPr lang="en"/>
              <a:t>What do you think is happening here?</a:t>
            </a:r>
            <a:endParaRPr/>
          </a:p>
        </p:txBody>
      </p:sp>
      <p:pic>
        <p:nvPicPr>
          <p:cNvPr id="75" name="Google Shape;75;p15" title="August 2021 west-central battle IMG_8286.MOV">
            <a:hlinkClick r:id="rId3"/>
          </p:cNvPr>
          <p:cNvPicPr preferRelativeResize="0"/>
          <p:nvPr/>
        </p:nvPicPr>
        <p:blipFill>
          <a:blip r:embed="rId4">
            <a:alphaModFix/>
          </a:blip>
          <a:stretch>
            <a:fillRect/>
          </a:stretch>
        </p:blipFill>
        <p:spPr>
          <a:xfrm>
            <a:off x="1679275" y="1642800"/>
            <a:ext cx="6039437" cy="3397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2239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Chimp video 3:</a:t>
            </a:r>
            <a:endParaRPr/>
          </a:p>
        </p:txBody>
      </p:sp>
      <p:sp>
        <p:nvSpPr>
          <p:cNvPr id="81" name="Google Shape;81;p16"/>
          <p:cNvSpPr txBox="1"/>
          <p:nvPr>
            <p:ph idx="1" type="body"/>
          </p:nvPr>
        </p:nvSpPr>
        <p:spPr>
          <a:xfrm>
            <a:off x="311700" y="738975"/>
            <a:ext cx="8520600" cy="33972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a:t>Write down anything that stands out to you about this behavior</a:t>
            </a:r>
            <a:endParaRPr/>
          </a:p>
          <a:p>
            <a:pPr indent="457200" lvl="0" marL="1828800" rtl="0" algn="l">
              <a:spcBef>
                <a:spcPts val="1200"/>
              </a:spcBef>
              <a:spcAft>
                <a:spcPts val="1200"/>
              </a:spcAft>
              <a:buNone/>
            </a:pPr>
            <a:r>
              <a:rPr lang="en"/>
              <a:t>What do you think is happening here?</a:t>
            </a:r>
            <a:endParaRPr/>
          </a:p>
        </p:txBody>
      </p:sp>
      <p:pic>
        <p:nvPicPr>
          <p:cNvPr id="82" name="Google Shape;82;p16" title="MVI_0493 patrol heard neighbors.MOV">
            <a:hlinkClick r:id="rId3"/>
          </p:cNvPr>
          <p:cNvPicPr preferRelativeResize="0"/>
          <p:nvPr/>
        </p:nvPicPr>
        <p:blipFill>
          <a:blip r:embed="rId4">
            <a:alphaModFix/>
          </a:blip>
          <a:stretch>
            <a:fillRect/>
          </a:stretch>
        </p:blipFill>
        <p:spPr>
          <a:xfrm>
            <a:off x="1368400" y="1650400"/>
            <a:ext cx="6209952" cy="3493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2239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Chimp video 4:</a:t>
            </a:r>
            <a:endParaRPr/>
          </a:p>
        </p:txBody>
      </p:sp>
      <p:sp>
        <p:nvSpPr>
          <p:cNvPr id="88" name="Google Shape;88;p17"/>
          <p:cNvSpPr txBox="1"/>
          <p:nvPr>
            <p:ph idx="1" type="body"/>
          </p:nvPr>
        </p:nvSpPr>
        <p:spPr>
          <a:xfrm>
            <a:off x="311700" y="738975"/>
            <a:ext cx="8520600" cy="33972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a:t>Write down anything that stands out to you about this behavior</a:t>
            </a:r>
            <a:endParaRPr/>
          </a:p>
          <a:p>
            <a:pPr indent="457200" lvl="0" marL="1828800" rtl="0" algn="l">
              <a:spcBef>
                <a:spcPts val="1200"/>
              </a:spcBef>
              <a:spcAft>
                <a:spcPts val="1200"/>
              </a:spcAft>
              <a:buNone/>
            </a:pPr>
            <a:r>
              <a:rPr lang="en"/>
              <a:t>What do you think is happening here?</a:t>
            </a:r>
            <a:endParaRPr/>
          </a:p>
        </p:txBody>
      </p:sp>
      <p:pic>
        <p:nvPicPr>
          <p:cNvPr descr="Burrito and Negra are two rescued chimpanzees living at Chimpanzee Sanctuary Northwest. For more: ChimpsNW.org" id="89" name="Google Shape;89;p17" title="Chimpanzee grooming up close">
            <a:hlinkClick r:id="rId3"/>
          </p:cNvPr>
          <p:cNvPicPr preferRelativeResize="0"/>
          <p:nvPr/>
        </p:nvPicPr>
        <p:blipFill>
          <a:blip r:embed="rId4">
            <a:alphaModFix/>
          </a:blip>
          <a:stretch>
            <a:fillRect/>
          </a:stretch>
        </p:blipFill>
        <p:spPr>
          <a:xfrm>
            <a:off x="1552263" y="1746300"/>
            <a:ext cx="6039466" cy="339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hypothesis?</a:t>
            </a:r>
            <a:endParaRPr/>
          </a:p>
        </p:txBody>
      </p:sp>
      <p:sp>
        <p:nvSpPr>
          <p:cNvPr id="95" name="Google Shape;95;p1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 your own words, what do you think a hypothesis is?</a:t>
            </a:r>
            <a:endParaRPr/>
          </a:p>
          <a:p>
            <a:pPr indent="0" lvl="0" marL="0" rtl="0" algn="ctr">
              <a:spcBef>
                <a:spcPts val="1200"/>
              </a:spcBef>
              <a:spcAft>
                <a:spcPts val="0"/>
              </a:spcAft>
              <a:buNone/>
            </a:pPr>
            <a:r>
              <a:t/>
            </a:r>
            <a:endParaRPr/>
          </a:p>
          <a:p>
            <a:pPr indent="0" lvl="0" marL="0" rtl="0" algn="l">
              <a:spcBef>
                <a:spcPts val="1200"/>
              </a:spcBef>
              <a:spcAft>
                <a:spcPts val="1200"/>
              </a:spcAft>
              <a:buNone/>
            </a:pPr>
            <a:r>
              <a:t/>
            </a:r>
            <a:endParaRPr/>
          </a:p>
        </p:txBody>
      </p:sp>
      <p:sp>
        <p:nvSpPr>
          <p:cNvPr id="96" name="Google Shape;96;p18"/>
          <p:cNvSpPr txBox="1"/>
          <p:nvPr>
            <p:ph idx="1" type="body"/>
          </p:nvPr>
        </p:nvSpPr>
        <p:spPr>
          <a:xfrm>
            <a:off x="406425" y="1900850"/>
            <a:ext cx="8520600" cy="3397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should be included in a good hypothesis?</a:t>
            </a:r>
            <a:endParaRPr/>
          </a:p>
          <a:p>
            <a:pPr indent="0" lvl="0" marL="0" rtl="0" algn="ctr">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368975" y="-576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Stations</a:t>
            </a:r>
            <a:endParaRPr/>
          </a:p>
        </p:txBody>
      </p:sp>
      <p:pic>
        <p:nvPicPr>
          <p:cNvPr descr="This timer counts down silently until it reaches 0:00, then a police siren sounds to alert you that time is up." id="102" name="Google Shape;102;p19" title="7 Minute Timer">
            <a:hlinkClick r:id="rId3"/>
          </p:cNvPr>
          <p:cNvPicPr preferRelativeResize="0"/>
          <p:nvPr/>
        </p:nvPicPr>
        <p:blipFill>
          <a:blip r:embed="rId4">
            <a:alphaModFix/>
          </a:blip>
          <a:stretch>
            <a:fillRect/>
          </a:stretch>
        </p:blipFill>
        <p:spPr>
          <a:xfrm>
            <a:off x="2485678" y="2571750"/>
            <a:ext cx="4571998" cy="2571750"/>
          </a:xfrm>
          <a:prstGeom prst="rect">
            <a:avLst/>
          </a:prstGeom>
          <a:noFill/>
          <a:ln>
            <a:noFill/>
          </a:ln>
        </p:spPr>
      </p:pic>
      <p:sp>
        <p:nvSpPr>
          <p:cNvPr id="103" name="Google Shape;103;p19"/>
          <p:cNvSpPr txBox="1"/>
          <p:nvPr/>
        </p:nvSpPr>
        <p:spPr>
          <a:xfrm>
            <a:off x="1803150" y="612125"/>
            <a:ext cx="55377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You'll</a:t>
            </a:r>
            <a:r>
              <a:rPr lang="en" sz="1800">
                <a:solidFill>
                  <a:schemeClr val="dk1"/>
                </a:solidFill>
                <a:latin typeface="Old Standard TT"/>
                <a:ea typeface="Old Standard TT"/>
                <a:cs typeface="Old Standard TT"/>
                <a:sym typeface="Old Standard TT"/>
              </a:rPr>
              <a:t> have 7 minutes at each station</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Each station has a piece of paper in the middle containing directions for the station,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Make sure to fill out your individual worksheets</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Applying our knowledge: The split at Ngogo</a:t>
            </a:r>
            <a:endParaRPr/>
          </a:p>
        </p:txBody>
      </p:sp>
      <p:sp>
        <p:nvSpPr>
          <p:cNvPr id="109" name="Google Shape;109;p20"/>
          <p:cNvSpPr txBox="1"/>
          <p:nvPr>
            <p:ph idx="1" type="body"/>
          </p:nvPr>
        </p:nvSpPr>
        <p:spPr>
          <a:xfrm>
            <a:off x="859675" y="1114900"/>
            <a:ext cx="8520600" cy="954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a:t>Now that you know how to write a proper hypothesis, lets try to apply this </a:t>
            </a:r>
            <a:r>
              <a:rPr lang="en"/>
              <a:t>knowledge</a:t>
            </a:r>
            <a:r>
              <a:rPr lang="en"/>
              <a:t> to an event that </a:t>
            </a:r>
            <a:r>
              <a:rPr lang="en"/>
              <a:t>scientists</a:t>
            </a:r>
            <a:r>
              <a:rPr lang="en"/>
              <a:t> still struggle to understand.</a:t>
            </a:r>
            <a:endParaRPr/>
          </a:p>
          <a:p>
            <a:pPr indent="0" lvl="0" marL="0" rtl="0" algn="l">
              <a:lnSpc>
                <a:spcPct val="95000"/>
              </a:lnSpc>
              <a:spcBef>
                <a:spcPts val="1200"/>
              </a:spcBef>
              <a:spcAft>
                <a:spcPts val="1200"/>
              </a:spcAft>
              <a:buSzPts val="852"/>
              <a:buNone/>
            </a:pPr>
            <a:r>
              <a:t/>
            </a:r>
            <a:endParaRPr sz="1395"/>
          </a:p>
        </p:txBody>
      </p:sp>
      <p:sp>
        <p:nvSpPr>
          <p:cNvPr id="110" name="Google Shape;110;p20"/>
          <p:cNvSpPr txBox="1"/>
          <p:nvPr/>
        </p:nvSpPr>
        <p:spPr>
          <a:xfrm>
            <a:off x="205125" y="1967675"/>
            <a:ext cx="36630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On a blank sheet of paper (or a google </a:t>
            </a:r>
            <a:r>
              <a:rPr lang="en" sz="1800">
                <a:solidFill>
                  <a:schemeClr val="dk1"/>
                </a:solidFill>
                <a:latin typeface="Old Standard TT"/>
                <a:ea typeface="Old Standard TT"/>
                <a:cs typeface="Old Standard TT"/>
                <a:sym typeface="Old Standard TT"/>
              </a:rPr>
              <a:t>document), create table with 2 columns.</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Label the first column: Facts about chimps</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Label the second column, facts about the split.</a:t>
            </a:r>
            <a:endParaRPr sz="1800">
              <a:solidFill>
                <a:schemeClr val="dk1"/>
              </a:solidFill>
              <a:latin typeface="Old Standard TT"/>
              <a:ea typeface="Old Standard TT"/>
              <a:cs typeface="Old Standard TT"/>
              <a:sym typeface="Old Standard TT"/>
            </a:endParaRPr>
          </a:p>
        </p:txBody>
      </p:sp>
      <p:graphicFrame>
        <p:nvGraphicFramePr>
          <p:cNvPr id="111" name="Google Shape;111;p20"/>
          <p:cNvGraphicFramePr/>
          <p:nvPr/>
        </p:nvGraphicFramePr>
        <p:xfrm>
          <a:off x="4221250" y="1967675"/>
          <a:ext cx="3000000" cy="3000000"/>
        </p:xfrm>
        <a:graphic>
          <a:graphicData uri="http://schemas.openxmlformats.org/drawingml/2006/table">
            <a:tbl>
              <a:tblPr>
                <a:noFill/>
                <a:tableStyleId>{C1C9C347-D9CB-43E1-962E-53DC28DE17D1}</a:tableStyleId>
              </a:tblPr>
              <a:tblGrid>
                <a:gridCol w="1956275"/>
                <a:gridCol w="1956275"/>
              </a:tblGrid>
              <a:tr h="572225">
                <a:tc>
                  <a:txBody>
                    <a:bodyPr/>
                    <a:lstStyle/>
                    <a:p>
                      <a:pPr indent="0" lvl="0" marL="0" rtl="0" algn="l">
                        <a:spcBef>
                          <a:spcPts val="0"/>
                        </a:spcBef>
                        <a:spcAft>
                          <a:spcPts val="0"/>
                        </a:spcAft>
                        <a:buNone/>
                      </a:pPr>
                      <a:r>
                        <a:rPr lang="en"/>
                        <a:t>Facts about chimps</a:t>
                      </a:r>
                      <a:endParaRPr/>
                    </a:p>
                  </a:txBody>
                  <a:tcPr marT="91425" marB="91425" marR="91425" marL="91425"/>
                </a:tc>
                <a:tc>
                  <a:txBody>
                    <a:bodyPr/>
                    <a:lstStyle/>
                    <a:p>
                      <a:pPr indent="0" lvl="0" marL="0" rtl="0" algn="l">
                        <a:spcBef>
                          <a:spcPts val="0"/>
                        </a:spcBef>
                        <a:spcAft>
                          <a:spcPts val="0"/>
                        </a:spcAft>
                        <a:buNone/>
                      </a:pPr>
                      <a:r>
                        <a:rPr lang="en"/>
                        <a:t>Facts about the split</a:t>
                      </a:r>
                      <a:endParaRPr/>
                    </a:p>
                  </a:txBody>
                  <a:tcPr marT="91425" marB="91425" marR="91425" marL="91425"/>
                </a:tc>
              </a:tr>
              <a:tr h="23969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idx="1" type="body"/>
          </p:nvPr>
        </p:nvSpPr>
        <p:spPr>
          <a:xfrm>
            <a:off x="528775" y="469750"/>
            <a:ext cx="8379000" cy="88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t>Like humans, chimps are a social species forming large groups in order to </a:t>
            </a:r>
            <a:r>
              <a:rPr lang="en" sz="1500"/>
              <a:t>survive</a:t>
            </a:r>
            <a:r>
              <a:rPr lang="en" sz="1500"/>
              <a:t>. </a:t>
            </a:r>
            <a:endParaRPr sz="1500"/>
          </a:p>
        </p:txBody>
      </p:sp>
      <p:sp>
        <p:nvSpPr>
          <p:cNvPr id="117" name="Google Shape;117;p21"/>
          <p:cNvSpPr txBox="1"/>
          <p:nvPr/>
        </p:nvSpPr>
        <p:spPr>
          <a:xfrm>
            <a:off x="3720625" y="0"/>
            <a:ext cx="5537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Old Standard TT"/>
                <a:ea typeface="Old Standard TT"/>
                <a:cs typeface="Old Standard TT"/>
                <a:sym typeface="Old Standard TT"/>
              </a:rPr>
              <a:t>Facts about chimps!</a:t>
            </a:r>
            <a:endParaRPr sz="2200">
              <a:solidFill>
                <a:schemeClr val="dk1"/>
              </a:solidFill>
              <a:latin typeface="Old Standard TT"/>
              <a:ea typeface="Old Standard TT"/>
              <a:cs typeface="Old Standard TT"/>
              <a:sym typeface="Old Standard TT"/>
            </a:endParaRPr>
          </a:p>
        </p:txBody>
      </p:sp>
      <p:pic>
        <p:nvPicPr>
          <p:cNvPr id="118" name="Google Shape;118;p21"/>
          <p:cNvPicPr preferRelativeResize="0"/>
          <p:nvPr/>
        </p:nvPicPr>
        <p:blipFill rotWithShape="1">
          <a:blip r:embed="rId3">
            <a:alphaModFix/>
          </a:blip>
          <a:srcRect b="-607" l="31352" r="11278" t="-607"/>
          <a:stretch/>
        </p:blipFill>
        <p:spPr>
          <a:xfrm>
            <a:off x="6259800" y="1448500"/>
            <a:ext cx="2884199" cy="3608449"/>
          </a:xfrm>
          <a:prstGeom prst="rect">
            <a:avLst/>
          </a:prstGeom>
          <a:noFill/>
          <a:ln>
            <a:noFill/>
          </a:ln>
        </p:spPr>
      </p:pic>
      <p:sp>
        <p:nvSpPr>
          <p:cNvPr id="119" name="Google Shape;119;p21"/>
          <p:cNvSpPr txBox="1"/>
          <p:nvPr>
            <p:ph idx="1" type="body"/>
          </p:nvPr>
        </p:nvSpPr>
        <p:spPr>
          <a:xfrm>
            <a:off x="604275" y="836550"/>
            <a:ext cx="4877400" cy="422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789"/>
              <a:buNone/>
            </a:pPr>
            <a:r>
              <a:rPr lang="en" sz="1500"/>
              <a:t>Gender and </a:t>
            </a:r>
            <a:r>
              <a:rPr lang="en" sz="1500"/>
              <a:t>hierarchy</a:t>
            </a:r>
            <a:r>
              <a:rPr lang="en" sz="1500"/>
              <a:t>:</a:t>
            </a:r>
            <a:endParaRPr sz="1500"/>
          </a:p>
          <a:p>
            <a:pPr indent="-323850" lvl="0" marL="457200" rtl="0" algn="l">
              <a:lnSpc>
                <a:spcPct val="100000"/>
              </a:lnSpc>
              <a:spcBef>
                <a:spcPts val="0"/>
              </a:spcBef>
              <a:spcAft>
                <a:spcPts val="0"/>
              </a:spcAft>
              <a:buSzPts val="1500"/>
              <a:buChar char="-"/>
            </a:pPr>
            <a:r>
              <a:rPr lang="en" sz="1500"/>
              <a:t>Males in chimp colony operate under a </a:t>
            </a:r>
            <a:r>
              <a:rPr lang="en" sz="1500"/>
              <a:t>hierarchy, with one chimp serving as the Alpha. </a:t>
            </a:r>
            <a:endParaRPr sz="1500"/>
          </a:p>
          <a:p>
            <a:pPr indent="-323850" lvl="0" marL="457200" rtl="0" algn="l">
              <a:lnSpc>
                <a:spcPct val="100000"/>
              </a:lnSpc>
              <a:spcBef>
                <a:spcPts val="0"/>
              </a:spcBef>
              <a:spcAft>
                <a:spcPts val="0"/>
              </a:spcAft>
              <a:buSzPts val="1500"/>
              <a:buChar char="-"/>
            </a:pPr>
            <a:r>
              <a:rPr lang="en" sz="1500"/>
              <a:t>Females typically avoid each other and are not a part of the hierarchy system. Interestingly, they will intermingle and form their own hierarchy when food is plentiful.</a:t>
            </a:r>
            <a:endParaRPr sz="1500"/>
          </a:p>
          <a:p>
            <a:pPr indent="-323850" lvl="0" marL="457200" rtl="0" algn="l">
              <a:lnSpc>
                <a:spcPct val="100000"/>
              </a:lnSpc>
              <a:spcBef>
                <a:spcPts val="0"/>
              </a:spcBef>
              <a:spcAft>
                <a:spcPts val="0"/>
              </a:spcAft>
              <a:buSzPts val="1500"/>
              <a:buChar char="-"/>
            </a:pPr>
            <a:r>
              <a:rPr lang="en" sz="1500"/>
              <a:t>Male chimps will stay in one group for their entire life while females will leave to join another group once they become adults. This allows chimps to avoid inbreeding.</a:t>
            </a:r>
            <a:endParaRPr sz="1500"/>
          </a:p>
          <a:p>
            <a:pPr indent="-323850" lvl="0" marL="457200" rtl="0" algn="l">
              <a:lnSpc>
                <a:spcPct val="100000"/>
              </a:lnSpc>
              <a:spcBef>
                <a:spcPts val="0"/>
              </a:spcBef>
              <a:spcAft>
                <a:spcPts val="0"/>
              </a:spcAft>
              <a:buSzPts val="1500"/>
              <a:buChar char="-"/>
            </a:pPr>
            <a:r>
              <a:rPr lang="en" sz="1500"/>
              <a:t>Male chimps are incredibly territorial, consistently patrolling their borders for other chimp colonies. If two chimp colonies interact, the result is often violent. </a:t>
            </a:r>
            <a:endParaRPr sz="1500"/>
          </a:p>
          <a:p>
            <a:pPr indent="-323850" lvl="0" marL="457200" rtl="0" algn="l">
              <a:lnSpc>
                <a:spcPct val="100000"/>
              </a:lnSpc>
              <a:spcBef>
                <a:spcPts val="0"/>
              </a:spcBef>
              <a:spcAft>
                <a:spcPts val="0"/>
              </a:spcAft>
              <a:buSzPts val="1500"/>
              <a:buChar char="-"/>
            </a:pPr>
            <a:r>
              <a:rPr lang="en" sz="1500"/>
              <a:t>Male chimps tend to groom each other before a stressful event like hunting or patroling</a:t>
            </a:r>
            <a:endParaRPr sz="1500"/>
          </a:p>
        </p:txBody>
      </p:sp>
      <p:sp>
        <p:nvSpPr>
          <p:cNvPr id="120" name="Google Shape;120;p21"/>
          <p:cNvSpPr txBox="1"/>
          <p:nvPr/>
        </p:nvSpPr>
        <p:spPr>
          <a:xfrm>
            <a:off x="5021250" y="2507675"/>
            <a:ext cx="315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dk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