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5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8288000" cy="10287000"/>
  <p:notesSz cx="6858000" cy="9144000"/>
  <p:embeddedFontLst>
    <p:embeddedFont>
      <p:font typeface="Alice" panose="020B0604020202020204" charset="0"/>
      <p:regular r:id="rId42"/>
    </p:embeddedFont>
    <p:embeddedFont>
      <p:font typeface="Alice Bold" panose="020B0604020202020204" charset="0"/>
      <p:regular r:id="rId43"/>
    </p:embeddedFont>
    <p:embeddedFont>
      <p:font typeface="Fredoka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B7E56-86EA-4228-994F-B6A9D6648A8F}" v="35" dt="2026-03-09T00:09:17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ee Afolayan" userId="l6y+IfJdfpuVlDqUixShpLnBLDMeK4gNwRFUIAqbhcs=" providerId="None" clId="Web-{D88B7E56-86EA-4228-994F-B6A9D6648A8F}"/>
    <pc:docChg chg="addSld modSld">
      <pc:chgData name="Natalee Afolayan" userId="l6y+IfJdfpuVlDqUixShpLnBLDMeK4gNwRFUIAqbhcs=" providerId="None" clId="Web-{D88B7E56-86EA-4228-994F-B6A9D6648A8F}" dt="2026-03-09T00:09:17.504" v="28" actId="1076"/>
      <pc:docMkLst>
        <pc:docMk/>
      </pc:docMkLst>
      <pc:sldChg chg="modSp">
        <pc:chgData name="Natalee Afolayan" userId="l6y+IfJdfpuVlDqUixShpLnBLDMeK4gNwRFUIAqbhcs=" providerId="None" clId="Web-{D88B7E56-86EA-4228-994F-B6A9D6648A8F}" dt="2026-03-09T00:08:44.661" v="26" actId="1076"/>
        <pc:sldMkLst>
          <pc:docMk/>
          <pc:sldMk cId="0" sldId="270"/>
        </pc:sldMkLst>
        <pc:spChg chg="mod">
          <ac:chgData name="Natalee Afolayan" userId="l6y+IfJdfpuVlDqUixShpLnBLDMeK4gNwRFUIAqbhcs=" providerId="None" clId="Web-{D88B7E56-86EA-4228-994F-B6A9D6648A8F}" dt="2026-03-09T00:08:35.036" v="24" actId="1076"/>
          <ac:spMkLst>
            <pc:docMk/>
            <pc:sldMk cId="0" sldId="270"/>
            <ac:spMk id="3" creationId="{00000000-0000-0000-0000-000000000000}"/>
          </ac:spMkLst>
        </pc:spChg>
        <pc:spChg chg="mod">
          <ac:chgData name="Natalee Afolayan" userId="l6y+IfJdfpuVlDqUixShpLnBLDMeK4gNwRFUIAqbhcs=" providerId="None" clId="Web-{D88B7E56-86EA-4228-994F-B6A9D6648A8F}" dt="2026-03-09T00:08:43.114" v="25" actId="1076"/>
          <ac:spMkLst>
            <pc:docMk/>
            <pc:sldMk cId="0" sldId="270"/>
            <ac:spMk id="6" creationId="{00000000-0000-0000-0000-000000000000}"/>
          </ac:spMkLst>
        </pc:spChg>
        <pc:spChg chg="mod">
          <ac:chgData name="Natalee Afolayan" userId="l6y+IfJdfpuVlDqUixShpLnBLDMeK4gNwRFUIAqbhcs=" providerId="None" clId="Web-{D88B7E56-86EA-4228-994F-B6A9D6648A8F}" dt="2026-03-09T00:08:44.661" v="26" actId="1076"/>
          <ac:spMkLst>
            <pc:docMk/>
            <pc:sldMk cId="0" sldId="270"/>
            <ac:spMk id="7" creationId="{00000000-0000-0000-0000-000000000000}"/>
          </ac:spMkLst>
        </pc:spChg>
      </pc:sldChg>
      <pc:sldChg chg="modSp">
        <pc:chgData name="Natalee Afolayan" userId="l6y+IfJdfpuVlDqUixShpLnBLDMeK4gNwRFUIAqbhcs=" providerId="None" clId="Web-{D88B7E56-86EA-4228-994F-B6A9D6648A8F}" dt="2026-03-09T00:06:18.679" v="11" actId="1076"/>
        <pc:sldMkLst>
          <pc:docMk/>
          <pc:sldMk cId="0" sldId="273"/>
        </pc:sldMkLst>
        <pc:spChg chg="mod">
          <ac:chgData name="Natalee Afolayan" userId="l6y+IfJdfpuVlDqUixShpLnBLDMeK4gNwRFUIAqbhcs=" providerId="None" clId="Web-{D88B7E56-86EA-4228-994F-B6A9D6648A8F}" dt="2026-03-09T00:06:18.679" v="11" actId="1076"/>
          <ac:spMkLst>
            <pc:docMk/>
            <pc:sldMk cId="0" sldId="273"/>
            <ac:spMk id="5" creationId="{00000000-0000-0000-0000-000000000000}"/>
          </ac:spMkLst>
        </pc:spChg>
      </pc:sldChg>
      <pc:sldChg chg="addSp modSp">
        <pc:chgData name="Natalee Afolayan" userId="l6y+IfJdfpuVlDqUixShpLnBLDMeK4gNwRFUIAqbhcs=" providerId="None" clId="Web-{D88B7E56-86EA-4228-994F-B6A9D6648A8F}" dt="2026-03-09T00:09:17.504" v="28" actId="1076"/>
        <pc:sldMkLst>
          <pc:docMk/>
          <pc:sldMk cId="0" sldId="274"/>
        </pc:sldMkLst>
        <pc:spChg chg="add mod">
          <ac:chgData name="Natalee Afolayan" userId="l6y+IfJdfpuVlDqUixShpLnBLDMeK4gNwRFUIAqbhcs=" providerId="None" clId="Web-{D88B7E56-86EA-4228-994F-B6A9D6648A8F}" dt="2026-03-09T00:09:17.504" v="28" actId="1076"/>
          <ac:spMkLst>
            <pc:docMk/>
            <pc:sldMk cId="0" sldId="274"/>
            <ac:spMk id="11" creationId="{1E42A558-7665-4610-F465-FE5CE75C9BE8}"/>
          </ac:spMkLst>
        </pc:spChg>
      </pc:sldChg>
      <pc:sldChg chg="modSp add replId">
        <pc:chgData name="Natalee Afolayan" userId="l6y+IfJdfpuVlDqUixShpLnBLDMeK4gNwRFUIAqbhcs=" providerId="None" clId="Web-{D88B7E56-86EA-4228-994F-B6A9D6648A8F}" dt="2026-03-09T00:06:08.554" v="10" actId="1076"/>
        <pc:sldMkLst>
          <pc:docMk/>
          <pc:sldMk cId="2728448017" sldId="295"/>
        </pc:sldMkLst>
        <pc:spChg chg="mod">
          <ac:chgData name="Natalee Afolayan" userId="l6y+IfJdfpuVlDqUixShpLnBLDMeK4gNwRFUIAqbhcs=" providerId="None" clId="Web-{D88B7E56-86EA-4228-994F-B6A9D6648A8F}" dt="2026-03-09T00:06:00.507" v="9" actId="1076"/>
          <ac:spMkLst>
            <pc:docMk/>
            <pc:sldMk cId="2728448017" sldId="295"/>
            <ac:spMk id="2" creationId="{71CE74F1-C124-5EE2-D7AC-EE201BC5A2C6}"/>
          </ac:spMkLst>
        </pc:spChg>
        <pc:spChg chg="mod">
          <ac:chgData name="Natalee Afolayan" userId="l6y+IfJdfpuVlDqUixShpLnBLDMeK4gNwRFUIAqbhcs=" providerId="None" clId="Web-{D88B7E56-86EA-4228-994F-B6A9D6648A8F}" dt="2026-03-09T00:06:08.554" v="10" actId="1076"/>
          <ac:spMkLst>
            <pc:docMk/>
            <pc:sldMk cId="2728448017" sldId="295"/>
            <ac:spMk id="5" creationId="{FB9374A8-D3E1-4F48-86B3-05CB5CF1CF3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2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iZkk4xdANg?feature=oembed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iZkk4xdANg?feature=oembed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59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iZkk4xdANg?feature=oembed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2AWYanIHkc?feature=oembed" TargetMode="External"/><Relationship Id="rId6" Type="http://schemas.openxmlformats.org/officeDocument/2006/relationships/image" Target="../media/image70.sv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image" Target="../media/image2.sv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2AWYanIHkc?feature=oembed" TargetMode="Externa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2.svg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2.sv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10" Type="http://schemas.openxmlformats.org/officeDocument/2006/relationships/image" Target="../media/image91.sv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sv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youtu.be/kfDCTTAM0CY?si=Z2jBFHp-qA6Gjk29&amp;t=291" TargetMode="External"/><Relationship Id="rId9" Type="http://schemas.openxmlformats.org/officeDocument/2006/relationships/image" Target="../media/image9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jpeg"/><Relationship Id="rId1" Type="http://schemas.openxmlformats.org/officeDocument/2006/relationships/video" Target="https://www.youtube.com/embed/yiZkk4xdANg?feature=oembed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2.sv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10" Type="http://schemas.openxmlformats.org/officeDocument/2006/relationships/image" Target="../media/image108.sv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svg"/><Relationship Id="rId7" Type="http://schemas.openxmlformats.org/officeDocument/2006/relationships/image" Target="../media/image1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Relationship Id="rId9" Type="http://schemas.openxmlformats.org/officeDocument/2006/relationships/image" Target="../media/image12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6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7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8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9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l8o9PsJPAQ?feature=oembed" TargetMode="Externa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_GpIJFM51k?feature=oembed" TargetMode="Externa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tYxFlMlYqI?feature=oembed" TargetMode="Externa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_GpIJFM51k?feature=oembed" TargetMode="Externa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21440" y="914400"/>
            <a:ext cx="12472171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spc="-123">
                <a:solidFill>
                  <a:srgbClr val="E37F4D"/>
                </a:solidFill>
                <a:latin typeface="Fredoka"/>
                <a:ea typeface="Fredoka"/>
                <a:cs typeface="Fredoka"/>
                <a:sym typeface="Fredoka"/>
              </a:rPr>
              <a:t>Organisms &amp; Environments: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02637" y="1113120"/>
            <a:ext cx="10069354" cy="331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45"/>
              </a:lnSpc>
            </a:pPr>
            <a:r>
              <a:rPr lang="en-US" sz="19389" spc="-386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Cats</a:t>
            </a:r>
          </a:p>
        </p:txBody>
      </p:sp>
      <p:sp>
        <p:nvSpPr>
          <p:cNvPr id="5" name="Freeform 5"/>
          <p:cNvSpPr/>
          <p:nvPr/>
        </p:nvSpPr>
        <p:spPr>
          <a:xfrm>
            <a:off x="10081983" y="4228100"/>
            <a:ext cx="6597491" cy="5452586"/>
          </a:xfrm>
          <a:custGeom>
            <a:avLst/>
            <a:gdLst/>
            <a:ahLst/>
            <a:cxnLst/>
            <a:rect l="l" t="t" r="r" b="b"/>
            <a:pathLst>
              <a:path w="6597491" h="5452586">
                <a:moveTo>
                  <a:pt x="0" y="0"/>
                </a:moveTo>
                <a:lnTo>
                  <a:pt x="6597491" y="0"/>
                </a:lnTo>
                <a:lnTo>
                  <a:pt x="6597491" y="5452586"/>
                </a:lnTo>
                <a:lnTo>
                  <a:pt x="0" y="545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2" b="-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77700">
            <a:off x="1919100" y="5072719"/>
            <a:ext cx="7269623" cy="5302777"/>
          </a:xfrm>
          <a:custGeom>
            <a:avLst/>
            <a:gdLst/>
            <a:ahLst/>
            <a:cxnLst/>
            <a:rect l="l" t="t" r="r" b="b"/>
            <a:pathLst>
              <a:path w="7269623" h="5302777">
                <a:moveTo>
                  <a:pt x="0" y="0"/>
                </a:moveTo>
                <a:lnTo>
                  <a:pt x="7269623" y="0"/>
                </a:lnTo>
                <a:lnTo>
                  <a:pt x="7269623" y="5302777"/>
                </a:lnTo>
                <a:lnTo>
                  <a:pt x="0" y="5302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6" r="-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3280">
            <a:off x="-1361808" y="5180086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478820">
            <a:off x="16503301" y="6187011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2"/>
                </a:lnTo>
                <a:lnTo>
                  <a:pt x="0" y="17377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73658" y="4312276"/>
            <a:ext cx="2016967" cy="1096726"/>
          </a:xfrm>
          <a:custGeom>
            <a:avLst/>
            <a:gdLst/>
            <a:ahLst/>
            <a:cxnLst/>
            <a:rect l="l" t="t" r="r" b="b"/>
            <a:pathLst>
              <a:path w="2016967" h="1096726">
                <a:moveTo>
                  <a:pt x="0" y="0"/>
                </a:moveTo>
                <a:lnTo>
                  <a:pt x="2016967" y="0"/>
                </a:lnTo>
                <a:lnTo>
                  <a:pt x="2016967" y="1096726"/>
                </a:lnTo>
                <a:lnTo>
                  <a:pt x="0" y="1096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41711" y="2671663"/>
            <a:ext cx="3080861" cy="1139919"/>
          </a:xfrm>
          <a:custGeom>
            <a:avLst/>
            <a:gdLst/>
            <a:ahLst/>
            <a:cxnLst/>
            <a:rect l="l" t="t" r="r" b="b"/>
            <a:pathLst>
              <a:path w="3080861" h="1139919">
                <a:moveTo>
                  <a:pt x="0" y="0"/>
                </a:moveTo>
                <a:lnTo>
                  <a:pt x="3080861" y="0"/>
                </a:lnTo>
                <a:lnTo>
                  <a:pt x="3080861" y="1139919"/>
                </a:lnTo>
                <a:lnTo>
                  <a:pt x="0" y="1139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182521" y="5909697"/>
            <a:ext cx="2799241" cy="1049715"/>
          </a:xfrm>
          <a:custGeom>
            <a:avLst/>
            <a:gdLst/>
            <a:ahLst/>
            <a:cxnLst/>
            <a:rect l="l" t="t" r="r" b="b"/>
            <a:pathLst>
              <a:path w="2799241" h="1049715">
                <a:moveTo>
                  <a:pt x="0" y="0"/>
                </a:moveTo>
                <a:lnTo>
                  <a:pt x="2799241" y="0"/>
                </a:lnTo>
                <a:lnTo>
                  <a:pt x="2799241" y="1049715"/>
                </a:lnTo>
                <a:lnTo>
                  <a:pt x="0" y="1049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726667" y="7618622"/>
            <a:ext cx="1710948" cy="1657481"/>
          </a:xfrm>
          <a:custGeom>
            <a:avLst/>
            <a:gdLst/>
            <a:ahLst/>
            <a:cxnLst/>
            <a:rect l="l" t="t" r="r" b="b"/>
            <a:pathLst>
              <a:path w="1710948" h="1657481">
                <a:moveTo>
                  <a:pt x="0" y="0"/>
                </a:moveTo>
                <a:lnTo>
                  <a:pt x="1710949" y="0"/>
                </a:lnTo>
                <a:lnTo>
                  <a:pt x="1710949" y="1657481"/>
                </a:lnTo>
                <a:lnTo>
                  <a:pt x="0" y="1657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31703">
            <a:off x="6197869" y="4014911"/>
            <a:ext cx="4970259" cy="43490"/>
          </a:xfrm>
          <a:custGeom>
            <a:avLst/>
            <a:gdLst/>
            <a:ahLst/>
            <a:cxnLst/>
            <a:rect l="l" t="t" r="r" b="b"/>
            <a:pathLst>
              <a:path w="4970259" h="43490">
                <a:moveTo>
                  <a:pt x="0" y="0"/>
                </a:moveTo>
                <a:lnTo>
                  <a:pt x="4970260" y="0"/>
                </a:lnTo>
                <a:lnTo>
                  <a:pt x="4970260" y="43490"/>
                </a:lnTo>
                <a:lnTo>
                  <a:pt x="0" y="434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62000" y="909284"/>
            <a:ext cx="16256238" cy="1257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68"/>
              </a:lnSpc>
              <a:spcBef>
                <a:spcPct val="0"/>
              </a:spcBef>
            </a:pPr>
            <a:r>
              <a:rPr lang="en-US" sz="9473" spc="-189" dirty="0">
                <a:solidFill>
                  <a:srgbClr val="FAB18C"/>
                </a:solidFill>
                <a:latin typeface="Fredoka"/>
                <a:ea typeface="Fredoka"/>
                <a:cs typeface="Fredoka"/>
                <a:sym typeface="Fredoka"/>
              </a:rPr>
              <a:t>Cat Sense Matchup Answers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46382" y="2887168"/>
            <a:ext cx="1849245" cy="545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3285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SIGHT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66339" y="4651640"/>
            <a:ext cx="1849245" cy="545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3285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SMELL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66340" y="6106161"/>
            <a:ext cx="2270044" cy="545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3285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HEARING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66340" y="7856473"/>
            <a:ext cx="1836500" cy="545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3285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TOUCH</a:t>
            </a:r>
          </a:p>
        </p:txBody>
      </p:sp>
      <p:sp>
        <p:nvSpPr>
          <p:cNvPr id="13" name="Freeform 13"/>
          <p:cNvSpPr/>
          <p:nvPr/>
        </p:nvSpPr>
        <p:spPr>
          <a:xfrm rot="1131703">
            <a:off x="5909965" y="5747496"/>
            <a:ext cx="4970259" cy="43490"/>
          </a:xfrm>
          <a:custGeom>
            <a:avLst/>
            <a:gdLst/>
            <a:ahLst/>
            <a:cxnLst/>
            <a:rect l="l" t="t" r="r" b="b"/>
            <a:pathLst>
              <a:path w="4970259" h="43490">
                <a:moveTo>
                  <a:pt x="0" y="0"/>
                </a:moveTo>
                <a:lnTo>
                  <a:pt x="4970259" y="0"/>
                </a:lnTo>
                <a:lnTo>
                  <a:pt x="4970259" y="43490"/>
                </a:lnTo>
                <a:lnTo>
                  <a:pt x="0" y="434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30721">
            <a:off x="6008925" y="5186100"/>
            <a:ext cx="5348148" cy="46796"/>
          </a:xfrm>
          <a:custGeom>
            <a:avLst/>
            <a:gdLst/>
            <a:ahLst/>
            <a:cxnLst/>
            <a:rect l="l" t="t" r="r" b="b"/>
            <a:pathLst>
              <a:path w="5348148" h="46796">
                <a:moveTo>
                  <a:pt x="0" y="0"/>
                </a:moveTo>
                <a:lnTo>
                  <a:pt x="5348148" y="0"/>
                </a:lnTo>
                <a:lnTo>
                  <a:pt x="5348148" y="46796"/>
                </a:lnTo>
                <a:lnTo>
                  <a:pt x="0" y="467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179623" y="8364840"/>
            <a:ext cx="4970259" cy="43490"/>
          </a:xfrm>
          <a:custGeom>
            <a:avLst/>
            <a:gdLst/>
            <a:ahLst/>
            <a:cxnLst/>
            <a:rect l="l" t="t" r="r" b="b"/>
            <a:pathLst>
              <a:path w="4970259" h="43490">
                <a:moveTo>
                  <a:pt x="0" y="0"/>
                </a:moveTo>
                <a:lnTo>
                  <a:pt x="4970260" y="0"/>
                </a:lnTo>
                <a:lnTo>
                  <a:pt x="4970260" y="43490"/>
                </a:lnTo>
                <a:lnTo>
                  <a:pt x="0" y="434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32767" y="0"/>
            <a:ext cx="5107334" cy="5107334"/>
          </a:xfrm>
          <a:custGeom>
            <a:avLst/>
            <a:gdLst/>
            <a:ahLst/>
            <a:cxnLst/>
            <a:rect l="l" t="t" r="r" b="b"/>
            <a:pathLst>
              <a:path w="5107334" h="5107334">
                <a:moveTo>
                  <a:pt x="0" y="0"/>
                </a:moveTo>
                <a:lnTo>
                  <a:pt x="5107334" y="0"/>
                </a:lnTo>
                <a:lnTo>
                  <a:pt x="5107334" y="5107334"/>
                </a:lnTo>
                <a:lnTo>
                  <a:pt x="0" y="51073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2017" y="5143500"/>
            <a:ext cx="5352314" cy="4525138"/>
          </a:xfrm>
          <a:custGeom>
            <a:avLst/>
            <a:gdLst/>
            <a:ahLst/>
            <a:cxnLst/>
            <a:rect l="l" t="t" r="r" b="b"/>
            <a:pathLst>
              <a:path w="5352314" h="4525138">
                <a:moveTo>
                  <a:pt x="0" y="0"/>
                </a:moveTo>
                <a:lnTo>
                  <a:pt x="5352314" y="0"/>
                </a:lnTo>
                <a:lnTo>
                  <a:pt x="5352314" y="4525138"/>
                </a:lnTo>
                <a:lnTo>
                  <a:pt x="0" y="4525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08231" y="2553667"/>
            <a:ext cx="5519002" cy="4517462"/>
            <a:chOff x="0" y="0"/>
            <a:chExt cx="1453564" cy="11897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3564" cy="1189784"/>
            </a:xfrm>
            <a:custGeom>
              <a:avLst/>
              <a:gdLst/>
              <a:ahLst/>
              <a:cxnLst/>
              <a:rect l="l" t="t" r="r" b="b"/>
              <a:pathLst>
                <a:path w="1453564" h="1189784">
                  <a:moveTo>
                    <a:pt x="0" y="0"/>
                  </a:moveTo>
                  <a:lnTo>
                    <a:pt x="1453564" y="0"/>
                  </a:lnTo>
                  <a:lnTo>
                    <a:pt x="1453564" y="1189784"/>
                  </a:lnTo>
                  <a:lnTo>
                    <a:pt x="0" y="1189784"/>
                  </a:lnTo>
                  <a:close/>
                </a:path>
              </a:pathLst>
            </a:custGeom>
            <a:solidFill>
              <a:srgbClr val="FFE8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453564" cy="1265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899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A structural trait is a body part or physical feature that helps a living thing survive. Example: A bird’s beak.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30275" y="1569215"/>
            <a:ext cx="4074914" cy="6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FFE8E6"/>
                </a:solidFill>
                <a:latin typeface="Fredoka"/>
                <a:ea typeface="Fredoka"/>
                <a:cs typeface="Fredoka"/>
                <a:sym typeface="Fredoka"/>
              </a:rPr>
              <a:t>Structural Trait: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73558" y="1569215"/>
            <a:ext cx="4212828" cy="6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FFE8E6"/>
                </a:solidFill>
                <a:latin typeface="Fredoka"/>
                <a:ea typeface="Fredoka"/>
                <a:cs typeface="Fredoka"/>
                <a:sym typeface="Fredoka"/>
              </a:rPr>
              <a:t>Behavioral Trait: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816611" y="2553667"/>
            <a:ext cx="5326722" cy="4517462"/>
            <a:chOff x="0" y="0"/>
            <a:chExt cx="1402923" cy="11897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2923" cy="1189784"/>
            </a:xfrm>
            <a:custGeom>
              <a:avLst/>
              <a:gdLst/>
              <a:ahLst/>
              <a:cxnLst/>
              <a:rect l="l" t="t" r="r" b="b"/>
              <a:pathLst>
                <a:path w="1402923" h="1189784">
                  <a:moveTo>
                    <a:pt x="0" y="0"/>
                  </a:moveTo>
                  <a:lnTo>
                    <a:pt x="1402923" y="0"/>
                  </a:lnTo>
                  <a:lnTo>
                    <a:pt x="1402923" y="1189784"/>
                  </a:lnTo>
                  <a:lnTo>
                    <a:pt x="0" y="1189784"/>
                  </a:lnTo>
                  <a:close/>
                </a:path>
              </a:pathLst>
            </a:custGeom>
            <a:solidFill>
              <a:srgbClr val="FFE8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402923" cy="1265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899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A behavioral trait is something a living thing does (an action) that helps it survive. Example: Birds migrating.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63934" y="1200150"/>
            <a:ext cx="5760132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C77274"/>
                </a:solidFill>
                <a:latin typeface="Fredoka"/>
                <a:ea typeface="Fredoka"/>
                <a:cs typeface="Fredoka"/>
                <a:sym typeface="Fredoka"/>
              </a:rPr>
              <a:t>Fill out ...</a:t>
            </a:r>
          </a:p>
        </p:txBody>
      </p:sp>
      <p:sp>
        <p:nvSpPr>
          <p:cNvPr id="4" name="Freeform 4"/>
          <p:cNvSpPr/>
          <p:nvPr/>
        </p:nvSpPr>
        <p:spPr>
          <a:xfrm>
            <a:off x="3284435" y="3773915"/>
            <a:ext cx="5491249" cy="5484385"/>
          </a:xfrm>
          <a:custGeom>
            <a:avLst/>
            <a:gdLst/>
            <a:ahLst/>
            <a:cxnLst/>
            <a:rect l="l" t="t" r="r" b="b"/>
            <a:pathLst>
              <a:path w="5491249" h="5484385">
                <a:moveTo>
                  <a:pt x="0" y="0"/>
                </a:moveTo>
                <a:lnTo>
                  <a:pt x="5491249" y="0"/>
                </a:lnTo>
                <a:lnTo>
                  <a:pt x="5491249" y="5484385"/>
                </a:lnTo>
                <a:lnTo>
                  <a:pt x="0" y="5484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12316" y="3773915"/>
            <a:ext cx="5491249" cy="5484385"/>
          </a:xfrm>
          <a:custGeom>
            <a:avLst/>
            <a:gdLst/>
            <a:ahLst/>
            <a:cxnLst/>
            <a:rect l="l" t="t" r="r" b="b"/>
            <a:pathLst>
              <a:path w="5491249" h="5484385">
                <a:moveTo>
                  <a:pt x="0" y="0"/>
                </a:moveTo>
                <a:lnTo>
                  <a:pt x="5491249" y="0"/>
                </a:lnTo>
                <a:lnTo>
                  <a:pt x="5491249" y="5484385"/>
                </a:lnTo>
                <a:lnTo>
                  <a:pt x="0" y="5484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43401" y="2821879"/>
            <a:ext cx="2757038" cy="534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2"/>
              </a:lnSpc>
              <a:spcBef>
                <a:spcPct val="0"/>
              </a:spcBef>
            </a:pPr>
            <a:r>
              <a:rPr lang="en-US" sz="3216" dirty="0">
                <a:solidFill>
                  <a:srgbClr val="000000"/>
                </a:solidFill>
                <a:latin typeface="Alice Bold"/>
                <a:ea typeface="Alice Bold"/>
                <a:cs typeface="Alice Bold"/>
                <a:sym typeface="Alice Bold"/>
              </a:rPr>
              <a:t>STRUCTURAL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43599" y="2821879"/>
            <a:ext cx="2757038" cy="534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2"/>
              </a:lnSpc>
              <a:spcBef>
                <a:spcPct val="0"/>
              </a:spcBef>
            </a:pPr>
            <a:r>
              <a:rPr lang="en-US" sz="3216" dirty="0">
                <a:solidFill>
                  <a:srgbClr val="000000"/>
                </a:solidFill>
                <a:latin typeface="Alice Bold"/>
                <a:ea typeface="Alice Bold"/>
                <a:cs typeface="Alice Bold"/>
                <a:sym typeface="Alice Bold"/>
              </a:rPr>
              <a:t>BEHAVORIAL</a:t>
            </a:r>
          </a:p>
        </p:txBody>
      </p:sp>
      <p:pic>
        <p:nvPicPr>
          <p:cNvPr id="8" name="Online Media 11" title="3 Minute Timer">
            <a:hlinkClick r:id="" action="ppaction://media"/>
            <a:extLst>
              <a:ext uri="{FF2B5EF4-FFF2-40B4-BE49-F238E27FC236}">
                <a16:creationId xmlns:a16="http://schemas.microsoft.com/office/drawing/2014/main" id="{904D0AED-E6FF-DC15-3886-D33D5FBEFE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06475" y="813158"/>
            <a:ext cx="3560725" cy="201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33542" y="3574181"/>
            <a:ext cx="8420917" cy="5684119"/>
          </a:xfrm>
          <a:custGeom>
            <a:avLst/>
            <a:gdLst/>
            <a:ahLst/>
            <a:cxnLst/>
            <a:rect l="l" t="t" r="r" b="b"/>
            <a:pathLst>
              <a:path w="8420917" h="5684119">
                <a:moveTo>
                  <a:pt x="0" y="0"/>
                </a:moveTo>
                <a:lnTo>
                  <a:pt x="8420916" y="0"/>
                </a:lnTo>
                <a:lnTo>
                  <a:pt x="8420916" y="5684119"/>
                </a:lnTo>
                <a:lnTo>
                  <a:pt x="0" y="5684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399071"/>
            <a:ext cx="18288000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Card Matching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3542" y="2350517"/>
            <a:ext cx="8420917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Match the animal to its ecosystem.</a:t>
            </a:r>
          </a:p>
        </p:txBody>
      </p:sp>
      <p:pic>
        <p:nvPicPr>
          <p:cNvPr id="6" name="Online Media 11" title="3 Minute Timer">
            <a:hlinkClick r:id="" action="ppaction://media"/>
            <a:extLst>
              <a:ext uri="{FF2B5EF4-FFF2-40B4-BE49-F238E27FC236}">
                <a16:creationId xmlns:a16="http://schemas.microsoft.com/office/drawing/2014/main" id="{54594AFB-FD77-2536-5635-8761AF6441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58500" y="7277100"/>
            <a:ext cx="3925846" cy="2218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6363" y="2597947"/>
            <a:ext cx="2399890" cy="3417012"/>
          </a:xfrm>
          <a:custGeom>
            <a:avLst/>
            <a:gdLst/>
            <a:ahLst/>
            <a:cxnLst/>
            <a:rect l="l" t="t" r="r" b="b"/>
            <a:pathLst>
              <a:path w="2399890" h="3417012">
                <a:moveTo>
                  <a:pt x="0" y="0"/>
                </a:moveTo>
                <a:lnTo>
                  <a:pt x="2399889" y="0"/>
                </a:lnTo>
                <a:lnTo>
                  <a:pt x="2399889" y="3417012"/>
                </a:lnTo>
                <a:lnTo>
                  <a:pt x="0" y="3417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88" r="-303812" b="-957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84035" y="2629106"/>
            <a:ext cx="2399561" cy="3385853"/>
          </a:xfrm>
          <a:custGeom>
            <a:avLst/>
            <a:gdLst/>
            <a:ahLst/>
            <a:cxnLst/>
            <a:rect l="l" t="t" r="r" b="b"/>
            <a:pathLst>
              <a:path w="2399561" h="3385853">
                <a:moveTo>
                  <a:pt x="0" y="0"/>
                </a:moveTo>
                <a:lnTo>
                  <a:pt x="2399561" y="0"/>
                </a:lnTo>
                <a:lnTo>
                  <a:pt x="2399561" y="3385853"/>
                </a:lnTo>
                <a:lnTo>
                  <a:pt x="0" y="3385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478" r="-106478" b="-97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8526" y="6559753"/>
            <a:ext cx="2397778" cy="3019014"/>
          </a:xfrm>
          <a:custGeom>
            <a:avLst/>
            <a:gdLst/>
            <a:ahLst/>
            <a:cxnLst/>
            <a:rect l="l" t="t" r="r" b="b"/>
            <a:pathLst>
              <a:path w="2397778" h="3019014">
                <a:moveTo>
                  <a:pt x="0" y="0"/>
                </a:moveTo>
                <a:lnTo>
                  <a:pt x="2397778" y="0"/>
                </a:lnTo>
                <a:lnTo>
                  <a:pt x="2397778" y="3019014"/>
                </a:lnTo>
                <a:lnTo>
                  <a:pt x="0" y="301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46" r="-201646" b="-116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62886" y="6559753"/>
            <a:ext cx="2409931" cy="3019014"/>
          </a:xfrm>
          <a:custGeom>
            <a:avLst/>
            <a:gdLst/>
            <a:ahLst/>
            <a:cxnLst/>
            <a:rect l="l" t="t" r="r" b="b"/>
            <a:pathLst>
              <a:path w="2409931" h="3019014">
                <a:moveTo>
                  <a:pt x="0" y="0"/>
                </a:moveTo>
                <a:lnTo>
                  <a:pt x="2409931" y="0"/>
                </a:lnTo>
                <a:lnTo>
                  <a:pt x="2409931" y="3019014"/>
                </a:lnTo>
                <a:lnTo>
                  <a:pt x="0" y="301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2344" t="-110623" r="-102344" b="-74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8277" y="2597947"/>
            <a:ext cx="2451285" cy="3224418"/>
          </a:xfrm>
          <a:custGeom>
            <a:avLst/>
            <a:gdLst/>
            <a:ahLst/>
            <a:cxnLst/>
            <a:rect l="l" t="t" r="r" b="b"/>
            <a:pathLst>
              <a:path w="2451285" h="3224418">
                <a:moveTo>
                  <a:pt x="0" y="0"/>
                </a:moveTo>
                <a:lnTo>
                  <a:pt x="2451285" y="0"/>
                </a:lnTo>
                <a:lnTo>
                  <a:pt x="2451285" y="3224418"/>
                </a:lnTo>
                <a:lnTo>
                  <a:pt x="0" y="322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45" t="-102972" r="-289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031296" y="2568274"/>
            <a:ext cx="2228004" cy="3254092"/>
          </a:xfrm>
          <a:custGeom>
            <a:avLst/>
            <a:gdLst/>
            <a:ahLst/>
            <a:cxnLst/>
            <a:rect l="l" t="t" r="r" b="b"/>
            <a:pathLst>
              <a:path w="2228004" h="3254092">
                <a:moveTo>
                  <a:pt x="0" y="0"/>
                </a:moveTo>
                <a:lnTo>
                  <a:pt x="2228004" y="0"/>
                </a:lnTo>
                <a:lnTo>
                  <a:pt x="2228004" y="3254091"/>
                </a:lnTo>
                <a:lnTo>
                  <a:pt x="0" y="325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7119" r="-9387" b="-971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83596" y="6559753"/>
            <a:ext cx="2371591" cy="3019014"/>
          </a:xfrm>
          <a:custGeom>
            <a:avLst/>
            <a:gdLst/>
            <a:ahLst/>
            <a:cxnLst/>
            <a:rect l="l" t="t" r="r" b="b"/>
            <a:pathLst>
              <a:path w="2371591" h="3019014">
                <a:moveTo>
                  <a:pt x="0" y="0"/>
                </a:moveTo>
                <a:lnTo>
                  <a:pt x="2371591" y="0"/>
                </a:lnTo>
                <a:lnTo>
                  <a:pt x="2371591" y="3019014"/>
                </a:lnTo>
                <a:lnTo>
                  <a:pt x="0" y="301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326" t="-110623" r="-203903" b="-74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37607" y="6559753"/>
            <a:ext cx="2378645" cy="3019014"/>
          </a:xfrm>
          <a:custGeom>
            <a:avLst/>
            <a:gdLst/>
            <a:ahLst/>
            <a:cxnLst/>
            <a:rect l="l" t="t" r="r" b="b"/>
            <a:pathLst>
              <a:path w="2378645" h="3019014">
                <a:moveTo>
                  <a:pt x="0" y="0"/>
                </a:moveTo>
                <a:lnTo>
                  <a:pt x="2378645" y="0"/>
                </a:lnTo>
                <a:lnTo>
                  <a:pt x="2378645" y="3019014"/>
                </a:lnTo>
                <a:lnTo>
                  <a:pt x="0" y="301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854" t="-110623" r="-5157" b="-74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362886" y="2568274"/>
            <a:ext cx="5295803" cy="3446685"/>
          </a:xfrm>
          <a:custGeom>
            <a:avLst/>
            <a:gdLst/>
            <a:ahLst/>
            <a:cxnLst/>
            <a:rect l="l" t="t" r="r" b="b"/>
            <a:pathLst>
              <a:path w="5295803" h="3446685">
                <a:moveTo>
                  <a:pt x="0" y="0"/>
                </a:moveTo>
                <a:lnTo>
                  <a:pt x="5295804" y="0"/>
                </a:lnTo>
                <a:lnTo>
                  <a:pt x="5295804" y="3446685"/>
                </a:lnTo>
                <a:lnTo>
                  <a:pt x="0" y="344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74503" y="1200150"/>
            <a:ext cx="14338995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5D7D2D"/>
                </a:solidFill>
                <a:latin typeface="Fredoka"/>
                <a:ea typeface="Fredoka"/>
                <a:cs typeface="Fredoka"/>
                <a:sym typeface="Fredoka"/>
              </a:rPr>
              <a:t>Card Matching Answers</a:t>
            </a:r>
            <a:r>
              <a:rPr lang="en-US" sz="10118" spc="-202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>
            <a:off x="846959" y="6559753"/>
            <a:ext cx="4925858" cy="3205913"/>
          </a:xfrm>
          <a:custGeom>
            <a:avLst/>
            <a:gdLst/>
            <a:ahLst/>
            <a:cxnLst/>
            <a:rect l="l" t="t" r="r" b="b"/>
            <a:pathLst>
              <a:path w="4925858" h="3205913">
                <a:moveTo>
                  <a:pt x="0" y="0"/>
                </a:moveTo>
                <a:lnTo>
                  <a:pt x="4925858" y="0"/>
                </a:lnTo>
                <a:lnTo>
                  <a:pt x="4925858" y="3205913"/>
                </a:lnTo>
                <a:lnTo>
                  <a:pt x="0" y="32059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63497" y="2486813"/>
            <a:ext cx="5295803" cy="3446685"/>
          </a:xfrm>
          <a:custGeom>
            <a:avLst/>
            <a:gdLst/>
            <a:ahLst/>
            <a:cxnLst/>
            <a:rect l="l" t="t" r="r" b="b"/>
            <a:pathLst>
              <a:path w="5295803" h="3446685">
                <a:moveTo>
                  <a:pt x="0" y="0"/>
                </a:moveTo>
                <a:lnTo>
                  <a:pt x="5295803" y="0"/>
                </a:lnTo>
                <a:lnTo>
                  <a:pt x="5295803" y="3446686"/>
                </a:lnTo>
                <a:lnTo>
                  <a:pt x="0" y="3446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483596" y="6294995"/>
            <a:ext cx="5332656" cy="3470671"/>
          </a:xfrm>
          <a:custGeom>
            <a:avLst/>
            <a:gdLst/>
            <a:ahLst/>
            <a:cxnLst/>
            <a:rect l="l" t="t" r="r" b="b"/>
            <a:pathLst>
              <a:path w="5332656" h="3470671">
                <a:moveTo>
                  <a:pt x="0" y="0"/>
                </a:moveTo>
                <a:lnTo>
                  <a:pt x="5332656" y="0"/>
                </a:lnTo>
                <a:lnTo>
                  <a:pt x="5332656" y="3470671"/>
                </a:lnTo>
                <a:lnTo>
                  <a:pt x="0" y="34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401403"/>
            <a:ext cx="17507105" cy="9540400"/>
          </a:xfrm>
          <a:custGeom>
            <a:avLst/>
            <a:gdLst/>
            <a:ahLst/>
            <a:cxnLst/>
            <a:rect l="l" t="t" r="r" b="b"/>
            <a:pathLst>
              <a:path w="17507105" h="9540400">
                <a:moveTo>
                  <a:pt x="0" y="0"/>
                </a:moveTo>
                <a:lnTo>
                  <a:pt x="17507105" y="0"/>
                </a:lnTo>
                <a:lnTo>
                  <a:pt x="17507105" y="9540400"/>
                </a:lnTo>
                <a:lnTo>
                  <a:pt x="0" y="954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47575" y="1672592"/>
            <a:ext cx="15390763" cy="324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Pick ONE match you made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Animal: 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Habitat: 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Why does this animal do well there?</a:t>
            </a:r>
          </a:p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Use a trait (body part or behavior).</a:t>
            </a:r>
          </a:p>
        </p:txBody>
      </p:sp>
      <p:sp>
        <p:nvSpPr>
          <p:cNvPr id="4" name="AutoShape 4"/>
          <p:cNvSpPr/>
          <p:nvPr/>
        </p:nvSpPr>
        <p:spPr>
          <a:xfrm>
            <a:off x="4501606" y="3026527"/>
            <a:ext cx="1033107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4501606" y="3731227"/>
            <a:ext cx="1033107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3878449" y="5247691"/>
            <a:ext cx="1033107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47550" y="5318111"/>
            <a:ext cx="15897450" cy="426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50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What might happen if this animal had to live in a different environment? </a:t>
            </a:r>
            <a:endParaRPr lang="en-US" sz="2950" dirty="0">
              <a:latin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50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Fill in the box.</a:t>
            </a:r>
            <a:endParaRPr lang="en-US" sz="2950" dirty="0">
              <a:solidFill>
                <a:srgbClr val="000000"/>
              </a:solidFill>
              <a:latin typeface="Alice"/>
              <a:ea typeface="Alice"/>
              <a:cs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endParaRPr lang="en-US" sz="2983">
              <a:solidFill>
                <a:srgbClr val="000000"/>
              </a:solidFill>
              <a:latin typeface="Alice"/>
              <a:ea typeface="Alice"/>
              <a:cs typeface="Alice"/>
              <a:sym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50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☐ It might survive</a:t>
            </a:r>
            <a:endParaRPr lang="en-US" sz="2950" dirty="0">
              <a:solidFill>
                <a:srgbClr val="000000"/>
              </a:solidFill>
              <a:latin typeface="Alice"/>
              <a:ea typeface="Alice"/>
              <a:cs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50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 ☐ It might get sick</a:t>
            </a:r>
            <a:endParaRPr lang="en-US" sz="2950" dirty="0">
              <a:solidFill>
                <a:srgbClr val="000000"/>
              </a:solidFill>
              <a:latin typeface="Alice"/>
              <a:ea typeface="Alice"/>
              <a:cs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50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 ☐ It might not survive</a:t>
            </a:r>
            <a:endParaRPr lang="en-US" sz="2950" dirty="0">
              <a:solidFill>
                <a:srgbClr val="000000"/>
              </a:solidFill>
              <a:latin typeface="Alice"/>
              <a:ea typeface="Alice"/>
              <a:cs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endParaRPr lang="en-US" sz="2983">
              <a:solidFill>
                <a:srgbClr val="000000"/>
              </a:solidFill>
              <a:latin typeface="Alice"/>
              <a:ea typeface="Alice"/>
              <a:cs typeface="Alice"/>
              <a:sym typeface="Alice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50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Why?</a:t>
            </a:r>
            <a:endParaRPr lang="en-US" sz="2950" dirty="0">
              <a:solidFill>
                <a:srgbClr val="000000"/>
              </a:solidFill>
              <a:latin typeface="Alice"/>
              <a:ea typeface="Alice"/>
              <a:cs typeface="Ali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91994" y="571168"/>
            <a:ext cx="5130476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Fill out</a:t>
            </a:r>
          </a:p>
        </p:txBody>
      </p:sp>
      <p:pic>
        <p:nvPicPr>
          <p:cNvPr id="9" name="Online Media 11" title="3 Minute Timer">
            <a:hlinkClick r:id="" action="ppaction://media"/>
            <a:extLst>
              <a:ext uri="{FF2B5EF4-FFF2-40B4-BE49-F238E27FC236}">
                <a16:creationId xmlns:a16="http://schemas.microsoft.com/office/drawing/2014/main" id="{3F4F099F-7488-E6EB-6B50-C3459501B2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58500" y="6590764"/>
            <a:ext cx="5140600" cy="290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40263">
            <a:off x="12105822" y="4764419"/>
            <a:ext cx="5701290" cy="5679910"/>
          </a:xfrm>
          <a:custGeom>
            <a:avLst/>
            <a:gdLst/>
            <a:ahLst/>
            <a:cxnLst/>
            <a:rect l="l" t="t" r="r" b="b"/>
            <a:pathLst>
              <a:path w="5701290" h="5679910">
                <a:moveTo>
                  <a:pt x="0" y="0"/>
                </a:moveTo>
                <a:lnTo>
                  <a:pt x="5701290" y="0"/>
                </a:lnTo>
                <a:lnTo>
                  <a:pt x="5701290" y="5679910"/>
                </a:lnTo>
                <a:lnTo>
                  <a:pt x="0" y="5679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2017" y="595300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5" y="0"/>
                </a:lnTo>
                <a:lnTo>
                  <a:pt x="3857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2803476" y="595300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3857625" y="0"/>
                </a:moveTo>
                <a:lnTo>
                  <a:pt x="0" y="0"/>
                </a:lnTo>
                <a:lnTo>
                  <a:pt x="0" y="4114800"/>
                </a:lnTo>
                <a:lnTo>
                  <a:pt x="3857625" y="4114800"/>
                </a:lnTo>
                <a:lnTo>
                  <a:pt x="38576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03476" y="2509798"/>
            <a:ext cx="12681048" cy="440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Scientists like to use long words, but we can break them into small, easy parts!</a:t>
            </a:r>
          </a:p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 Pro–ai–lu–rus </a:t>
            </a:r>
          </a:p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Let’s break it apart: </a:t>
            </a:r>
          </a:p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Pro = first </a:t>
            </a:r>
          </a:p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ailur = cat</a:t>
            </a:r>
          </a:p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 us = a word ending scientists use</a:t>
            </a:r>
          </a:p>
        </p:txBody>
      </p:sp>
      <p:sp>
        <p:nvSpPr>
          <p:cNvPr id="7" name="Freeform 7"/>
          <p:cNvSpPr/>
          <p:nvPr/>
        </p:nvSpPr>
        <p:spPr>
          <a:xfrm>
            <a:off x="442017" y="4264386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5" y="0"/>
                </a:lnTo>
                <a:lnTo>
                  <a:pt x="3857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017" y="7792031"/>
            <a:ext cx="3857625" cy="1889354"/>
          </a:xfrm>
          <a:custGeom>
            <a:avLst/>
            <a:gdLst/>
            <a:ahLst/>
            <a:cxnLst/>
            <a:rect l="l" t="t" r="r" b="b"/>
            <a:pathLst>
              <a:path w="3857625" h="1889354">
                <a:moveTo>
                  <a:pt x="0" y="0"/>
                </a:moveTo>
                <a:lnTo>
                  <a:pt x="3857625" y="0"/>
                </a:lnTo>
                <a:lnTo>
                  <a:pt x="3857625" y="1889354"/>
                </a:lnTo>
                <a:lnTo>
                  <a:pt x="0" y="1889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177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2069304" y="4621908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3857625" y="0"/>
                </a:moveTo>
                <a:lnTo>
                  <a:pt x="0" y="0"/>
                </a:lnTo>
                <a:lnTo>
                  <a:pt x="0" y="4114800"/>
                </a:lnTo>
                <a:lnTo>
                  <a:pt x="3857625" y="4114800"/>
                </a:lnTo>
                <a:lnTo>
                  <a:pt x="38576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457085" y="1402992"/>
            <a:ext cx="5523946" cy="8278394"/>
          </a:xfrm>
          <a:custGeom>
            <a:avLst/>
            <a:gdLst/>
            <a:ahLst/>
            <a:cxnLst/>
            <a:rect l="l" t="t" r="r" b="b"/>
            <a:pathLst>
              <a:path w="5523946" h="8278394">
                <a:moveTo>
                  <a:pt x="5523947" y="0"/>
                </a:moveTo>
                <a:lnTo>
                  <a:pt x="0" y="0"/>
                </a:lnTo>
                <a:lnTo>
                  <a:pt x="0" y="8278393"/>
                </a:lnTo>
                <a:lnTo>
                  <a:pt x="5523947" y="8278393"/>
                </a:lnTo>
                <a:lnTo>
                  <a:pt x="55239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64245" y="4382473"/>
            <a:ext cx="8301619" cy="5904527"/>
          </a:xfrm>
          <a:custGeom>
            <a:avLst/>
            <a:gdLst/>
            <a:ahLst/>
            <a:cxnLst/>
            <a:rect l="l" t="t" r="r" b="b"/>
            <a:pathLst>
              <a:path w="8301619" h="5904527">
                <a:moveTo>
                  <a:pt x="0" y="0"/>
                </a:moveTo>
                <a:lnTo>
                  <a:pt x="8301619" y="0"/>
                </a:lnTo>
                <a:lnTo>
                  <a:pt x="8301619" y="5904527"/>
                </a:lnTo>
                <a:lnTo>
                  <a:pt x="0" y="5904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1165201"/>
            <a:ext cx="18288000" cy="321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Long, long ago, cats looked different than they do today! </a:t>
            </a:r>
          </a:p>
          <a:p>
            <a:pPr algn="ctr">
              <a:lnSpc>
                <a:spcPts val="6420"/>
              </a:lnSpc>
            </a:pPr>
            <a:r>
              <a:rPr lang="en-US" sz="4585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Meet the Early Cats, Proailurus </a:t>
            </a:r>
          </a:p>
          <a:p>
            <a:pPr algn="ctr">
              <a:lnSpc>
                <a:spcPts val="6420"/>
              </a:lnSpc>
            </a:pPr>
            <a:r>
              <a:rPr lang="en-US" sz="4585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It lived 25–30 million years ago. </a:t>
            </a:r>
          </a:p>
          <a:p>
            <a:pPr algn="ctr">
              <a:lnSpc>
                <a:spcPts val="6420"/>
              </a:lnSpc>
            </a:pPr>
            <a:r>
              <a:rPr lang="en-US" sz="4585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It climbed trees and had sharp claws and teeth</a:t>
            </a:r>
          </a:p>
        </p:txBody>
      </p:sp>
      <p:sp>
        <p:nvSpPr>
          <p:cNvPr id="5" name="Freeform 5"/>
          <p:cNvSpPr/>
          <p:nvPr/>
        </p:nvSpPr>
        <p:spPr>
          <a:xfrm rot="-1586704">
            <a:off x="1055883" y="4411368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950953">
            <a:off x="2578783" y="5872387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94825">
            <a:off x="3289157" y="8126820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1"/>
                </a:lnTo>
                <a:lnTo>
                  <a:pt x="0" y="1093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7690" y="4395830"/>
            <a:ext cx="3028988" cy="6213310"/>
          </a:xfrm>
          <a:custGeom>
            <a:avLst/>
            <a:gdLst/>
            <a:ahLst/>
            <a:cxnLst/>
            <a:rect l="l" t="t" r="r" b="b"/>
            <a:pathLst>
              <a:path w="3028988" h="6213310">
                <a:moveTo>
                  <a:pt x="0" y="0"/>
                </a:moveTo>
                <a:lnTo>
                  <a:pt x="3028988" y="0"/>
                </a:lnTo>
                <a:lnTo>
                  <a:pt x="3028988" y="6213309"/>
                </a:lnTo>
                <a:lnTo>
                  <a:pt x="0" y="6213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80651" y="6748485"/>
            <a:ext cx="6929488" cy="3100946"/>
          </a:xfrm>
          <a:custGeom>
            <a:avLst/>
            <a:gdLst/>
            <a:ahLst/>
            <a:cxnLst/>
            <a:rect l="l" t="t" r="r" b="b"/>
            <a:pathLst>
              <a:path w="6929488" h="3100946">
                <a:moveTo>
                  <a:pt x="0" y="0"/>
                </a:moveTo>
                <a:lnTo>
                  <a:pt x="6929487" y="0"/>
                </a:lnTo>
                <a:lnTo>
                  <a:pt x="6929487" y="3100946"/>
                </a:lnTo>
                <a:lnTo>
                  <a:pt x="0" y="3100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96892" y="2665423"/>
            <a:ext cx="10294215" cy="408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4300" dirty="0" err="1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Proailurus</a:t>
            </a:r>
            <a:r>
              <a:rPr lang="en-US" sz="4300" dirty="0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 did not look much like the cats we see today. </a:t>
            </a:r>
            <a:r>
              <a:rPr lang="en-US" sz="4300" dirty="0" err="1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Pseudaelurus</a:t>
            </a:r>
            <a:r>
              <a:rPr lang="en-US" sz="4300" dirty="0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, however, looked more like modern cats. </a:t>
            </a:r>
            <a:r>
              <a:rPr lang="en-US" sz="4300" dirty="0" err="1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Pseudaelurus</a:t>
            </a:r>
            <a:r>
              <a:rPr lang="en-US" sz="4300" dirty="0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 was another early cat that lived after </a:t>
            </a:r>
            <a:r>
              <a:rPr lang="en-US" sz="4300" dirty="0" err="1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Proailurus</a:t>
            </a:r>
            <a:r>
              <a:rPr lang="en-US" sz="4300" dirty="0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. </a:t>
            </a:r>
            <a:endParaRPr lang="en-US" sz="4300" dirty="0">
              <a:solidFill>
                <a:srgbClr val="383216"/>
              </a:solidFill>
              <a:latin typeface="Fredoka"/>
              <a:ea typeface="Fredoka"/>
              <a:cs typeface="Fredoka"/>
            </a:endParaRPr>
          </a:p>
        </p:txBody>
      </p:sp>
      <p:sp>
        <p:nvSpPr>
          <p:cNvPr id="6" name="Freeform 6"/>
          <p:cNvSpPr/>
          <p:nvPr/>
        </p:nvSpPr>
        <p:spPr>
          <a:xfrm rot="-2816665">
            <a:off x="14756540" y="1278671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816665">
            <a:off x="14880380" y="2872475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816665">
            <a:off x="16471049" y="3848899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D4AC8-D4B6-F4D3-9923-2F9E19ED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CE74F1-C124-5EE2-D7AC-EE201BC5A2C6}"/>
              </a:ext>
            </a:extLst>
          </p:cNvPr>
          <p:cNvSpPr/>
          <p:nvPr/>
        </p:nvSpPr>
        <p:spPr>
          <a:xfrm>
            <a:off x="442017" y="450961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CE330C-BA4B-0745-4A94-C51AA4CF7DA6}"/>
              </a:ext>
            </a:extLst>
          </p:cNvPr>
          <p:cNvSpPr/>
          <p:nvPr/>
        </p:nvSpPr>
        <p:spPr>
          <a:xfrm>
            <a:off x="217690" y="4395830"/>
            <a:ext cx="3028988" cy="6213310"/>
          </a:xfrm>
          <a:custGeom>
            <a:avLst/>
            <a:gdLst/>
            <a:ahLst/>
            <a:cxnLst/>
            <a:rect l="l" t="t" r="r" b="b"/>
            <a:pathLst>
              <a:path w="3028988" h="6213310">
                <a:moveTo>
                  <a:pt x="0" y="0"/>
                </a:moveTo>
                <a:lnTo>
                  <a:pt x="3028988" y="0"/>
                </a:lnTo>
                <a:lnTo>
                  <a:pt x="3028988" y="6213309"/>
                </a:lnTo>
                <a:lnTo>
                  <a:pt x="0" y="6213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A6E331-E0A7-D82F-EA16-FB36AB539485}"/>
              </a:ext>
            </a:extLst>
          </p:cNvPr>
          <p:cNvSpPr/>
          <p:nvPr/>
        </p:nvSpPr>
        <p:spPr>
          <a:xfrm>
            <a:off x="14080651" y="6748485"/>
            <a:ext cx="6929488" cy="3100946"/>
          </a:xfrm>
          <a:custGeom>
            <a:avLst/>
            <a:gdLst/>
            <a:ahLst/>
            <a:cxnLst/>
            <a:rect l="l" t="t" r="r" b="b"/>
            <a:pathLst>
              <a:path w="6929488" h="3100946">
                <a:moveTo>
                  <a:pt x="0" y="0"/>
                </a:moveTo>
                <a:lnTo>
                  <a:pt x="6929487" y="0"/>
                </a:lnTo>
                <a:lnTo>
                  <a:pt x="6929487" y="3100946"/>
                </a:lnTo>
                <a:lnTo>
                  <a:pt x="0" y="3100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B9374A8-D3E1-4F48-86B3-05CB5CF1CF32}"/>
              </a:ext>
            </a:extLst>
          </p:cNvPr>
          <p:cNvSpPr txBox="1"/>
          <p:nvPr/>
        </p:nvSpPr>
        <p:spPr>
          <a:xfrm>
            <a:off x="3996892" y="2322523"/>
            <a:ext cx="10294215" cy="492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4300" dirty="0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 Scientists think that over millions of years, </a:t>
            </a:r>
            <a:r>
              <a:rPr lang="en-US" sz="4300" err="1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Pseudaelurus</a:t>
            </a:r>
            <a:r>
              <a:rPr lang="en-US" sz="4300" dirty="0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 changed into different groups. These groups later became modern cats, like cheetahs, lions, and house cats, as well as saber-toothed cats, which are now extinct.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3025B93-00EA-0EEB-5253-76C221D2DD17}"/>
              </a:ext>
            </a:extLst>
          </p:cNvPr>
          <p:cNvSpPr/>
          <p:nvPr/>
        </p:nvSpPr>
        <p:spPr>
          <a:xfrm rot="-2816665">
            <a:off x="14756540" y="1278671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284E766-4875-E605-D9CB-CDD4C02E0DAF}"/>
              </a:ext>
            </a:extLst>
          </p:cNvPr>
          <p:cNvSpPr/>
          <p:nvPr/>
        </p:nvSpPr>
        <p:spPr>
          <a:xfrm rot="-2816665">
            <a:off x="14880380" y="2872475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B53798B-786D-B703-A0EC-0222D35562B1}"/>
              </a:ext>
            </a:extLst>
          </p:cNvPr>
          <p:cNvSpPr/>
          <p:nvPr/>
        </p:nvSpPr>
        <p:spPr>
          <a:xfrm rot="-2816665">
            <a:off x="16471049" y="3848899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4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401403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4"/>
                </a:lnTo>
                <a:lnTo>
                  <a:pt x="0" y="9484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95702" y="866775"/>
            <a:ext cx="14096596" cy="1524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-179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What are we doing today?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093287"/>
            <a:ext cx="4665151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Draw dream your cat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Activity sheet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Fossil Activity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Trashketball</a:t>
            </a:r>
            <a:endParaRPr lang="en-US" sz="3999" dirty="0">
              <a:solidFill>
                <a:srgbClr val="B26426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95702" y="2875992"/>
            <a:ext cx="2377220" cy="69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C77274"/>
                </a:solidFill>
                <a:latin typeface="Fredoka"/>
                <a:ea typeface="Fredoka"/>
                <a:cs typeface="Fredoka"/>
                <a:sym typeface="Fredoka"/>
              </a:rPr>
              <a:t>We will...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8409" y="2875992"/>
            <a:ext cx="10489518" cy="69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C77274"/>
                </a:solidFill>
                <a:latin typeface="Fredoka"/>
                <a:ea typeface="Fredoka"/>
                <a:cs typeface="Fredoka"/>
                <a:sym typeface="Fredoka"/>
              </a:rPr>
              <a:t>By the end of class you will be able to...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74094" y="4102812"/>
            <a:ext cx="10489519" cy="493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3490" lvl="1" indent="-376745" algn="l">
              <a:lnSpc>
                <a:spcPts val="4885"/>
              </a:lnSpc>
              <a:buFont typeface="Arial"/>
              <a:buChar char="•"/>
            </a:pPr>
            <a:r>
              <a:rPr lang="en-US" sz="3489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Describe the traits of plants and animals and explain how they help them survive. </a:t>
            </a:r>
          </a:p>
          <a:p>
            <a:pPr marL="753490" lvl="1" indent="-376745" algn="l">
              <a:lnSpc>
                <a:spcPts val="4885"/>
              </a:lnSpc>
              <a:buFont typeface="Arial"/>
              <a:buChar char="•"/>
            </a:pPr>
            <a:r>
              <a:rPr lang="en-US" sz="3489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Explain how environmental changes can help or harm living things. </a:t>
            </a:r>
          </a:p>
          <a:p>
            <a:pPr marL="753490" lvl="1" indent="-376745" algn="l">
              <a:lnSpc>
                <a:spcPts val="4885"/>
              </a:lnSpc>
              <a:buFont typeface="Arial"/>
              <a:buChar char="•"/>
            </a:pPr>
            <a:r>
              <a:rPr lang="en-US" sz="3489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Identify and describe the stages in a plant or animal life cycle. </a:t>
            </a:r>
          </a:p>
          <a:p>
            <a:pPr marL="753490" lvl="1" indent="-376745" algn="l">
              <a:lnSpc>
                <a:spcPts val="4885"/>
              </a:lnSpc>
              <a:buFont typeface="Arial"/>
              <a:buChar char="•"/>
            </a:pPr>
            <a:r>
              <a:rPr lang="en-US" sz="3489">
                <a:solidFill>
                  <a:srgbClr val="B26426"/>
                </a:solidFill>
                <a:latin typeface="Fredoka"/>
                <a:ea typeface="Fredoka"/>
                <a:cs typeface="Fredoka"/>
                <a:sym typeface="Fredoka"/>
              </a:rPr>
              <a:t>Explain how fossils show evidence of living things from long ago.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7690" y="4395830"/>
            <a:ext cx="3028988" cy="6213310"/>
          </a:xfrm>
          <a:custGeom>
            <a:avLst/>
            <a:gdLst/>
            <a:ahLst/>
            <a:cxnLst/>
            <a:rect l="l" t="t" r="r" b="b"/>
            <a:pathLst>
              <a:path w="3028988" h="6213310">
                <a:moveTo>
                  <a:pt x="0" y="0"/>
                </a:moveTo>
                <a:lnTo>
                  <a:pt x="3028988" y="0"/>
                </a:lnTo>
                <a:lnTo>
                  <a:pt x="3028988" y="6213309"/>
                </a:lnTo>
                <a:lnTo>
                  <a:pt x="0" y="6213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996892" y="2326435"/>
            <a:ext cx="10294215" cy="2421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8638" lvl="1" indent="-469319" algn="ctr">
              <a:lnSpc>
                <a:spcPts val="6521"/>
              </a:lnSpc>
              <a:buFont typeface="Arial"/>
              <a:buChar char="•"/>
            </a:pPr>
            <a:r>
              <a:rPr lang="en-US" sz="4347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CIRCLE PROAILURUS</a:t>
            </a:r>
          </a:p>
          <a:p>
            <a:pPr marL="938638" lvl="1" indent="-469319" algn="ctr">
              <a:lnSpc>
                <a:spcPts val="6521"/>
              </a:lnSpc>
              <a:buFont typeface="Arial"/>
              <a:buChar char="•"/>
            </a:pPr>
            <a:r>
              <a:rPr lang="en-US" sz="4347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DRAW A SQUARE AROUND PSEUDAELURUS</a:t>
            </a:r>
          </a:p>
        </p:txBody>
      </p:sp>
      <p:sp>
        <p:nvSpPr>
          <p:cNvPr id="5" name="Freeform 5"/>
          <p:cNvSpPr/>
          <p:nvPr/>
        </p:nvSpPr>
        <p:spPr>
          <a:xfrm rot="-2816665">
            <a:off x="14756540" y="1278671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816665">
            <a:off x="14880380" y="2872475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816665">
            <a:off x="16471049" y="3848899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535493" y="5107334"/>
            <a:ext cx="11800646" cy="4478456"/>
          </a:xfrm>
          <a:custGeom>
            <a:avLst/>
            <a:gdLst/>
            <a:ahLst/>
            <a:cxnLst/>
            <a:rect l="l" t="t" r="r" b="b"/>
            <a:pathLst>
              <a:path w="11800646" h="4478456">
                <a:moveTo>
                  <a:pt x="0" y="0"/>
                </a:moveTo>
                <a:lnTo>
                  <a:pt x="11800646" y="0"/>
                </a:lnTo>
                <a:lnTo>
                  <a:pt x="11800646" y="4478455"/>
                </a:lnTo>
                <a:lnTo>
                  <a:pt x="0" y="44784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578762" y="720187"/>
            <a:ext cx="5130476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383216"/>
                </a:solidFill>
                <a:latin typeface="Fredoka"/>
                <a:ea typeface="Fredoka"/>
                <a:cs typeface="Fredoka"/>
                <a:sym typeface="Fredoka"/>
              </a:rPr>
              <a:t>Fill out</a:t>
            </a:r>
          </a:p>
        </p:txBody>
      </p:sp>
      <p:pic>
        <p:nvPicPr>
          <p:cNvPr id="12" name="Online Media 11" titl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2F3E107B-8861-C0DC-4CDB-BBEF385EE4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73649" y="615744"/>
            <a:ext cx="4478508" cy="2530357"/>
          </a:xfrm>
          <a:prstGeom prst="rect">
            <a:avLst/>
          </a:prstGeom>
        </p:spPr>
      </p:pic>
      <p:sp>
        <p:nvSpPr>
          <p:cNvPr id="11" name="Freeform 4" descr="A cartoon of a tiger&#10;&#10;AI-generated content may be incorrect.">
            <a:extLst>
              <a:ext uri="{FF2B5EF4-FFF2-40B4-BE49-F238E27FC236}">
                <a16:creationId xmlns:a16="http://schemas.microsoft.com/office/drawing/2014/main" id="{1E42A558-7665-4610-F465-FE5CE75C9BE8}"/>
              </a:ext>
            </a:extLst>
          </p:cNvPr>
          <p:cNvSpPr/>
          <p:nvPr/>
        </p:nvSpPr>
        <p:spPr>
          <a:xfrm>
            <a:off x="15466539" y="6734198"/>
            <a:ext cx="6929488" cy="3100946"/>
          </a:xfrm>
          <a:custGeom>
            <a:avLst/>
            <a:gdLst/>
            <a:ahLst/>
            <a:cxnLst/>
            <a:rect l="l" t="t" r="r" b="b"/>
            <a:pathLst>
              <a:path w="6929488" h="3100946">
                <a:moveTo>
                  <a:pt x="0" y="0"/>
                </a:moveTo>
                <a:lnTo>
                  <a:pt x="6929487" y="0"/>
                </a:lnTo>
                <a:lnTo>
                  <a:pt x="6929487" y="3100946"/>
                </a:lnTo>
                <a:lnTo>
                  <a:pt x="0" y="31009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7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66661" y="1088820"/>
            <a:ext cx="10892639" cy="8169480"/>
          </a:xfrm>
          <a:custGeom>
            <a:avLst/>
            <a:gdLst/>
            <a:ahLst/>
            <a:cxnLst/>
            <a:rect l="l" t="t" r="r" b="b"/>
            <a:pathLst>
              <a:path w="10892639" h="8169480">
                <a:moveTo>
                  <a:pt x="0" y="0"/>
                </a:moveTo>
                <a:lnTo>
                  <a:pt x="10892639" y="0"/>
                </a:lnTo>
                <a:lnTo>
                  <a:pt x="10892639" y="8169480"/>
                </a:lnTo>
                <a:lnTo>
                  <a:pt x="0" y="81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17808" y="2849734"/>
            <a:ext cx="5441326" cy="526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5"/>
              </a:lnSpc>
            </a:pPr>
            <a:r>
              <a:rPr lang="en-US" sz="5000" spc="-95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What do you notice about this picture?</a:t>
            </a:r>
          </a:p>
          <a:p>
            <a:pPr algn="ctr">
              <a:lnSpc>
                <a:spcPts val="5995"/>
              </a:lnSpc>
            </a:pPr>
            <a:r>
              <a:rPr lang="en-US" sz="5000" spc="-95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What animal do you think made this mark?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endParaRPr lang="en-US" sz="5000" spc="-95">
              <a:solidFill>
                <a:srgbClr val="694541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7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15877" y="6612837"/>
            <a:ext cx="3633065" cy="2933700"/>
          </a:xfrm>
          <a:custGeom>
            <a:avLst/>
            <a:gdLst/>
            <a:ahLst/>
            <a:cxnLst/>
            <a:rect l="l" t="t" r="r" b="b"/>
            <a:pathLst>
              <a:path w="3633065" h="2933700">
                <a:moveTo>
                  <a:pt x="0" y="0"/>
                </a:moveTo>
                <a:lnTo>
                  <a:pt x="3633065" y="0"/>
                </a:lnTo>
                <a:lnTo>
                  <a:pt x="3633065" y="2933700"/>
                </a:lnTo>
                <a:lnTo>
                  <a:pt x="0" y="2933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85770">
            <a:off x="14046372" y="597716"/>
            <a:ext cx="3558295" cy="3422432"/>
          </a:xfrm>
          <a:custGeom>
            <a:avLst/>
            <a:gdLst/>
            <a:ahLst/>
            <a:cxnLst/>
            <a:rect l="l" t="t" r="r" b="b"/>
            <a:pathLst>
              <a:path w="3558295" h="3422432">
                <a:moveTo>
                  <a:pt x="0" y="0"/>
                </a:moveTo>
                <a:lnTo>
                  <a:pt x="3558294" y="0"/>
                </a:lnTo>
                <a:lnTo>
                  <a:pt x="3558294" y="3422433"/>
                </a:lnTo>
                <a:lnTo>
                  <a:pt x="0" y="3422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97063" y="4829149"/>
            <a:ext cx="13693875" cy="125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61" spc="-79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Brainstorm with your partner: </a:t>
            </a:r>
          </a:p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What can this print tell us about the animal that left it?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77602" y="3016541"/>
            <a:ext cx="11332796" cy="6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161" spc="-82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Share your ideas with your partner.</a:t>
            </a:r>
          </a:p>
        </p:txBody>
      </p:sp>
      <p:pic>
        <p:nvPicPr>
          <p:cNvPr id="9" name="Online Media 11" titl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6C6D0E6-8CDF-A5A7-2A88-2BDCA3C9A1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1734800" y="6591213"/>
            <a:ext cx="4478508" cy="2530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1236" y="365236"/>
            <a:ext cx="15085529" cy="9617025"/>
          </a:xfrm>
          <a:custGeom>
            <a:avLst/>
            <a:gdLst/>
            <a:ahLst/>
            <a:cxnLst/>
            <a:rect l="l" t="t" r="r" b="b"/>
            <a:pathLst>
              <a:path w="15085529" h="9617025">
                <a:moveTo>
                  <a:pt x="0" y="0"/>
                </a:moveTo>
                <a:lnTo>
                  <a:pt x="15085528" y="0"/>
                </a:lnTo>
                <a:lnTo>
                  <a:pt x="15085528" y="9617025"/>
                </a:lnTo>
                <a:lnTo>
                  <a:pt x="0" y="961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7602" y="4429064"/>
            <a:ext cx="11332796" cy="143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2"/>
              </a:lnSpc>
              <a:spcBef>
                <a:spcPct val="0"/>
              </a:spcBef>
            </a:pPr>
            <a:r>
              <a:rPr lang="en-US" sz="9561" spc="-19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Fossil Activity!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77602" y="477404"/>
            <a:ext cx="11332796" cy="143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2"/>
              </a:lnSpc>
              <a:spcBef>
                <a:spcPct val="0"/>
              </a:spcBef>
            </a:pPr>
            <a:r>
              <a:rPr lang="en-US" sz="9561" spc="-190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Safety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4188" y="1915800"/>
            <a:ext cx="17059624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79" dirty="0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To keep everyone safe and responsible during our fossil activity:</a:t>
            </a:r>
          </a:p>
          <a:p>
            <a:pPr algn="ctr">
              <a:lnSpc>
                <a:spcPts val="4795"/>
              </a:lnSpc>
              <a:spcBef>
                <a:spcPct val="0"/>
              </a:spcBef>
            </a:pPr>
            <a:r>
              <a:rPr lang="en-US" sz="3999" spc="-75" dirty="0">
                <a:solidFill>
                  <a:srgbClr val="1C1919"/>
                </a:solidFill>
                <a:latin typeface="Fredoka"/>
                <a:ea typeface="Fredoka"/>
                <a:cs typeface="Fredoka"/>
                <a:sym typeface="Fredoka"/>
              </a:rPr>
              <a:t>Use materials correctly.</a:t>
            </a:r>
          </a:p>
          <a:p>
            <a:pPr marL="647700" lvl="1" indent="-323850" algn="l">
              <a:lnSpc>
                <a:spcPts val="3597"/>
              </a:lnSpc>
              <a:buFont typeface="Arial"/>
              <a:buChar char="•"/>
            </a:pPr>
            <a:r>
              <a:rPr lang="en-US" sz="3000" spc="-56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 Only press the objects into the clay. Do not throw clay or objects</a:t>
            </a:r>
          </a:p>
          <a:p>
            <a:pPr algn="l">
              <a:lnSpc>
                <a:spcPts val="3599"/>
              </a:lnSpc>
            </a:pPr>
            <a:endParaRPr lang="en-US" sz="3000" spc="-56" dirty="0">
              <a:solidFill>
                <a:srgbClr val="694541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79" dirty="0">
                <a:solidFill>
                  <a:srgbClr val="1C1919"/>
                </a:solidFill>
                <a:latin typeface="Fredoka"/>
                <a:ea typeface="Fredoka"/>
                <a:cs typeface="Fredoka"/>
                <a:sym typeface="Fredoka"/>
              </a:rPr>
              <a:t>Keep objects out of your mouth.</a:t>
            </a:r>
          </a:p>
          <a:p>
            <a:pPr marL="647700" lvl="1" indent="-323850" algn="l">
              <a:lnSpc>
                <a:spcPts val="3597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pc="-56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 Small items (coins, shells, caps) are not toys and should never go in your mouth.</a:t>
            </a:r>
          </a:p>
          <a:p>
            <a:pPr algn="l">
              <a:lnSpc>
                <a:spcPts val="3599"/>
              </a:lnSpc>
              <a:spcBef>
                <a:spcPct val="0"/>
              </a:spcBef>
            </a:pPr>
            <a:endParaRPr lang="en-US" sz="3000" spc="-56" dirty="0">
              <a:solidFill>
                <a:srgbClr val="694541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79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Be gentle when pressing.</a:t>
            </a:r>
          </a:p>
          <a:p>
            <a:pPr marL="647700" lvl="1" indent="-323850" algn="l">
              <a:lnSpc>
                <a:spcPts val="3597"/>
              </a:lnSpc>
              <a:buFont typeface="Arial"/>
              <a:buChar char="•"/>
            </a:pPr>
            <a:r>
              <a:rPr lang="en-US" sz="3000" spc="-56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 Press objects firmly but slowly to avoid clay breaking or objects snapping.</a:t>
            </a:r>
          </a:p>
          <a:p>
            <a:pPr marL="647700" lvl="1" indent="-323850" algn="l">
              <a:lnSpc>
                <a:spcPts val="3599"/>
              </a:lnSpc>
              <a:buFont typeface="Arial"/>
              <a:buChar char="•"/>
            </a:pPr>
            <a:endParaRPr lang="en-US" sz="3000" spc="-56" dirty="0">
              <a:solidFill>
                <a:srgbClr val="694541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79" dirty="0">
                <a:solidFill>
                  <a:srgbClr val="1C1919"/>
                </a:solidFill>
                <a:latin typeface="Fredoka"/>
                <a:ea typeface="Fredoka"/>
                <a:cs typeface="Fredoka"/>
                <a:sym typeface="Fredoka"/>
              </a:rPr>
              <a:t>No horseplay.</a:t>
            </a:r>
          </a:p>
          <a:p>
            <a:pPr marL="647700" lvl="1" indent="-323850" algn="l">
              <a:lnSpc>
                <a:spcPts val="3597"/>
              </a:lnSpc>
              <a:buFont typeface="Arial"/>
              <a:buChar char="•"/>
            </a:pPr>
            <a:r>
              <a:rPr lang="en-US" sz="3000" spc="-56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 Stay seated and work at your table space to avoid bumping into others.</a:t>
            </a:r>
          </a:p>
          <a:p>
            <a:pPr algn="l">
              <a:lnSpc>
                <a:spcPts val="3599"/>
              </a:lnSpc>
              <a:spcBef>
                <a:spcPct val="0"/>
              </a:spcBef>
            </a:pPr>
            <a:endParaRPr lang="en-US" sz="3000" spc="-56" dirty="0">
              <a:solidFill>
                <a:srgbClr val="694541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79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Clean up carefully.</a:t>
            </a:r>
          </a:p>
          <a:p>
            <a:pPr marL="647700" lvl="1" indent="-323850" algn="l">
              <a:lnSpc>
                <a:spcPts val="3599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pc="-59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 Put objects back in the container and throw away paper plates if directed.</a:t>
            </a:r>
          </a:p>
        </p:txBody>
      </p:sp>
      <p:sp>
        <p:nvSpPr>
          <p:cNvPr id="5" name="Freeform 5"/>
          <p:cNvSpPr/>
          <p:nvPr/>
        </p:nvSpPr>
        <p:spPr>
          <a:xfrm rot="710155">
            <a:off x="14383261" y="171655"/>
            <a:ext cx="3736437" cy="1714090"/>
          </a:xfrm>
          <a:custGeom>
            <a:avLst/>
            <a:gdLst/>
            <a:ahLst/>
            <a:cxnLst/>
            <a:rect l="l" t="t" r="r" b="b"/>
            <a:pathLst>
              <a:path w="3736437" h="1714090">
                <a:moveTo>
                  <a:pt x="0" y="0"/>
                </a:moveTo>
                <a:lnTo>
                  <a:pt x="3736437" y="0"/>
                </a:lnTo>
                <a:lnTo>
                  <a:pt x="3736437" y="1714090"/>
                </a:lnTo>
                <a:lnTo>
                  <a:pt x="0" y="1714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206638" y="0"/>
            <a:ext cx="2470677" cy="2057400"/>
          </a:xfrm>
          <a:custGeom>
            <a:avLst/>
            <a:gdLst/>
            <a:ahLst/>
            <a:cxnLst/>
            <a:rect l="l" t="t" r="r" b="b"/>
            <a:pathLst>
              <a:path w="2470677" h="2057400">
                <a:moveTo>
                  <a:pt x="2470676" y="0"/>
                </a:moveTo>
                <a:lnTo>
                  <a:pt x="0" y="0"/>
                </a:lnTo>
                <a:lnTo>
                  <a:pt x="0" y="2057400"/>
                </a:lnTo>
                <a:lnTo>
                  <a:pt x="2470676" y="2057400"/>
                </a:lnTo>
                <a:lnTo>
                  <a:pt x="24706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76238" y="2913401"/>
            <a:ext cx="11135525" cy="446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6"/>
              </a:lnSpc>
              <a:spcBef>
                <a:spcPct val="0"/>
              </a:spcBef>
            </a:pPr>
            <a:endParaRPr/>
          </a:p>
          <a:p>
            <a:pPr marL="1275036" lvl="1" indent="-637518" algn="l">
              <a:lnSpc>
                <a:spcPts val="7080"/>
              </a:lnSpc>
              <a:buAutoNum type="arabicPeriod"/>
            </a:pPr>
            <a:r>
              <a:rPr lang="en-US" sz="5905" spc="-112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Flatten the clay.</a:t>
            </a:r>
          </a:p>
          <a:p>
            <a:pPr marL="1275036" lvl="1" indent="-637518" algn="l">
              <a:lnSpc>
                <a:spcPts val="7086"/>
              </a:lnSpc>
              <a:buAutoNum type="arabicPeriod"/>
            </a:pPr>
            <a:r>
              <a:rPr lang="en-US" sz="5905" spc="-117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Choose one object.</a:t>
            </a:r>
          </a:p>
          <a:p>
            <a:pPr marL="1275036" lvl="1" indent="-637518" algn="l">
              <a:lnSpc>
                <a:spcPts val="7080"/>
              </a:lnSpc>
              <a:buAutoNum type="arabicPeriod"/>
            </a:pPr>
            <a:r>
              <a:rPr lang="en-US" sz="5905" spc="-112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Press it firmly into the clay.</a:t>
            </a:r>
          </a:p>
          <a:p>
            <a:pPr marL="1275036" lvl="1" indent="-637518" algn="l">
              <a:lnSpc>
                <a:spcPts val="7086"/>
              </a:lnSpc>
              <a:buAutoNum type="arabicPeriod"/>
            </a:pPr>
            <a:r>
              <a:rPr lang="en-US" sz="5905" spc="-117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Carefully remove the object.</a:t>
            </a:r>
          </a:p>
        </p:txBody>
      </p:sp>
      <p:sp>
        <p:nvSpPr>
          <p:cNvPr id="4" name="Freeform 4"/>
          <p:cNvSpPr/>
          <p:nvPr/>
        </p:nvSpPr>
        <p:spPr>
          <a:xfrm rot="-594842">
            <a:off x="2386451" y="3011989"/>
            <a:ext cx="1549276" cy="1785908"/>
          </a:xfrm>
          <a:custGeom>
            <a:avLst/>
            <a:gdLst/>
            <a:ahLst/>
            <a:cxnLst/>
            <a:rect l="l" t="t" r="r" b="b"/>
            <a:pathLst>
              <a:path w="1549276" h="1785908">
                <a:moveTo>
                  <a:pt x="0" y="0"/>
                </a:moveTo>
                <a:lnTo>
                  <a:pt x="1549275" y="0"/>
                </a:lnTo>
                <a:lnTo>
                  <a:pt x="1549275" y="1785909"/>
                </a:lnTo>
                <a:lnTo>
                  <a:pt x="0" y="1785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57123">
            <a:off x="11999983" y="3427203"/>
            <a:ext cx="1232108" cy="2200193"/>
          </a:xfrm>
          <a:custGeom>
            <a:avLst/>
            <a:gdLst/>
            <a:ahLst/>
            <a:cxnLst/>
            <a:rect l="l" t="t" r="r" b="b"/>
            <a:pathLst>
              <a:path w="1232108" h="2200193">
                <a:moveTo>
                  <a:pt x="0" y="0"/>
                </a:moveTo>
                <a:lnTo>
                  <a:pt x="1232107" y="0"/>
                </a:lnTo>
                <a:lnTo>
                  <a:pt x="1232107" y="2200193"/>
                </a:lnTo>
                <a:lnTo>
                  <a:pt x="0" y="22001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10439">
            <a:off x="2036129" y="5354022"/>
            <a:ext cx="1441473" cy="2019577"/>
          </a:xfrm>
          <a:custGeom>
            <a:avLst/>
            <a:gdLst/>
            <a:ahLst/>
            <a:cxnLst/>
            <a:rect l="l" t="t" r="r" b="b"/>
            <a:pathLst>
              <a:path w="1441473" h="2019577">
                <a:moveTo>
                  <a:pt x="0" y="0"/>
                </a:moveTo>
                <a:lnTo>
                  <a:pt x="1441473" y="0"/>
                </a:lnTo>
                <a:lnTo>
                  <a:pt x="1441473" y="2019577"/>
                </a:lnTo>
                <a:lnTo>
                  <a:pt x="0" y="20195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269646">
            <a:off x="15022443" y="5754469"/>
            <a:ext cx="2391767" cy="1832691"/>
          </a:xfrm>
          <a:custGeom>
            <a:avLst/>
            <a:gdLst/>
            <a:ahLst/>
            <a:cxnLst/>
            <a:rect l="l" t="t" r="r" b="b"/>
            <a:pathLst>
              <a:path w="2391767" h="1832691">
                <a:moveTo>
                  <a:pt x="0" y="0"/>
                </a:moveTo>
                <a:lnTo>
                  <a:pt x="2391766" y="0"/>
                </a:lnTo>
                <a:lnTo>
                  <a:pt x="2391766" y="1832691"/>
                </a:lnTo>
                <a:lnTo>
                  <a:pt x="0" y="1832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526204" y="1253763"/>
            <a:ext cx="11332796" cy="143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2"/>
              </a:lnSpc>
              <a:spcBef>
                <a:spcPct val="0"/>
              </a:spcBef>
            </a:pPr>
            <a:r>
              <a:rPr lang="en-US" sz="9561" spc="-190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Fossil Activity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702271" y="1504950"/>
            <a:ext cx="4883448" cy="176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199" spc="-262">
                <a:solidFill>
                  <a:srgbClr val="FEE8D2"/>
                </a:solidFill>
                <a:latin typeface="Fredoka"/>
                <a:ea typeface="Fredoka"/>
                <a:cs typeface="Fredoka"/>
                <a:sym typeface="Fredoka"/>
              </a:rPr>
              <a:t>Moths</a:t>
            </a:r>
          </a:p>
        </p:txBody>
      </p:sp>
      <p:sp>
        <p:nvSpPr>
          <p:cNvPr id="4" name="Freeform 4"/>
          <p:cNvSpPr/>
          <p:nvPr/>
        </p:nvSpPr>
        <p:spPr>
          <a:xfrm>
            <a:off x="-1018394" y="2597001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182120">
            <a:off x="16032261" y="7622648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86813" y="3317424"/>
            <a:ext cx="13241017" cy="5246418"/>
          </a:xfrm>
          <a:custGeom>
            <a:avLst/>
            <a:gdLst/>
            <a:ahLst/>
            <a:cxnLst/>
            <a:rect l="l" t="t" r="r" b="b"/>
            <a:pathLst>
              <a:path w="13241017" h="5246418">
                <a:moveTo>
                  <a:pt x="0" y="0"/>
                </a:moveTo>
                <a:lnTo>
                  <a:pt x="13241016" y="0"/>
                </a:lnTo>
                <a:lnTo>
                  <a:pt x="13241016" y="5246418"/>
                </a:lnTo>
                <a:lnTo>
                  <a:pt x="0" y="524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01743" y="4711303"/>
            <a:ext cx="11611166" cy="253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</a:pPr>
            <a:endParaRPr/>
          </a:p>
          <a:p>
            <a:pPr algn="ctr">
              <a:lnSpc>
                <a:spcPts val="4993"/>
              </a:lnSpc>
            </a:pPr>
            <a:r>
              <a:rPr lang="en-US" sz="4161" spc="-82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What kinds of moths have you seen? What were the color or pattern of their wings?</a:t>
            </a:r>
          </a:p>
          <a:p>
            <a:pPr algn="ctr">
              <a:lnSpc>
                <a:spcPts val="4993"/>
              </a:lnSpc>
            </a:pPr>
            <a:endParaRPr lang="en-US" sz="4161" spc="-82">
              <a:solidFill>
                <a:srgbClr val="29272B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94260" y="1409700"/>
            <a:ext cx="15499471" cy="113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u="sng" spc="-198">
                <a:solidFill>
                  <a:srgbClr val="0000FF"/>
                </a:solidFill>
                <a:latin typeface="Fredoka"/>
                <a:ea typeface="Fredoka"/>
                <a:cs typeface="Fredoka"/>
                <a:sym typeface="Fredoka"/>
                <a:hlinkClick r:id="rId4" tooltip="https://youtu.be/kfDCTTAM0CY?si=Z2jBFHp-qA6Gjk29&amp;t=291"/>
              </a:rPr>
              <a:t>Moth: An Evolution Story</a:t>
            </a:r>
          </a:p>
        </p:txBody>
      </p:sp>
      <p:sp>
        <p:nvSpPr>
          <p:cNvPr id="4" name="Freeform 4"/>
          <p:cNvSpPr/>
          <p:nvPr/>
        </p:nvSpPr>
        <p:spPr>
          <a:xfrm>
            <a:off x="-1018394" y="2597001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182120">
            <a:off x="16032261" y="7622648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469080" y="2749582"/>
            <a:ext cx="6674920" cy="6681607"/>
            <a:chOff x="0" y="0"/>
            <a:chExt cx="8899893" cy="89088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99906" cy="8908796"/>
            </a:xfrm>
            <a:custGeom>
              <a:avLst/>
              <a:gdLst/>
              <a:ahLst/>
              <a:cxnLst/>
              <a:rect l="l" t="t" r="r" b="b"/>
              <a:pathLst>
                <a:path w="8899906" h="8908796">
                  <a:moveTo>
                    <a:pt x="0" y="0"/>
                  </a:moveTo>
                  <a:lnTo>
                    <a:pt x="8899906" y="0"/>
                  </a:lnTo>
                  <a:lnTo>
                    <a:pt x="8899906" y="8908796"/>
                  </a:lnTo>
                  <a:lnTo>
                    <a:pt x="0" y="890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0" r="-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9704661" y="3317424"/>
            <a:ext cx="5923169" cy="5246418"/>
          </a:xfrm>
          <a:custGeom>
            <a:avLst/>
            <a:gdLst/>
            <a:ahLst/>
            <a:cxnLst/>
            <a:rect l="l" t="t" r="r" b="b"/>
            <a:pathLst>
              <a:path w="5923169" h="5246418">
                <a:moveTo>
                  <a:pt x="0" y="0"/>
                </a:moveTo>
                <a:lnTo>
                  <a:pt x="5923168" y="0"/>
                </a:lnTo>
                <a:lnTo>
                  <a:pt x="5923168" y="5246418"/>
                </a:lnTo>
                <a:lnTo>
                  <a:pt x="0" y="524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15658" y="4334742"/>
            <a:ext cx="4901184" cy="316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</a:pPr>
            <a:r>
              <a:rPr lang="en-US" sz="4161" u="sng" spc="-82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Think while reading:</a:t>
            </a:r>
          </a:p>
          <a:p>
            <a:pPr algn="ctr">
              <a:lnSpc>
                <a:spcPts val="4993"/>
              </a:lnSpc>
            </a:pPr>
            <a:r>
              <a:rPr lang="en-US" sz="4161" spc="-82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How do the moths and environment change as the story progresses?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26159" y="3013415"/>
            <a:ext cx="6103353" cy="4349877"/>
            <a:chOff x="0" y="0"/>
            <a:chExt cx="8137804" cy="57998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37779" cy="5799836"/>
            </a:xfrm>
            <a:custGeom>
              <a:avLst/>
              <a:gdLst/>
              <a:ahLst/>
              <a:cxnLst/>
              <a:rect l="l" t="t" r="r" b="b"/>
              <a:pathLst>
                <a:path w="8137779" h="5799836">
                  <a:moveTo>
                    <a:pt x="0" y="0"/>
                  </a:moveTo>
                  <a:lnTo>
                    <a:pt x="8137779" y="0"/>
                  </a:lnTo>
                  <a:lnTo>
                    <a:pt x="8137779" y="5799836"/>
                  </a:lnTo>
                  <a:lnTo>
                    <a:pt x="0" y="579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90" r="-69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58488" y="2923708"/>
            <a:ext cx="6037221" cy="4439583"/>
            <a:chOff x="0" y="0"/>
            <a:chExt cx="8049628" cy="5919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49641" cy="5919470"/>
            </a:xfrm>
            <a:custGeom>
              <a:avLst/>
              <a:gdLst/>
              <a:ahLst/>
              <a:cxnLst/>
              <a:rect l="l" t="t" r="r" b="b"/>
              <a:pathLst>
                <a:path w="8049641" h="5919470">
                  <a:moveTo>
                    <a:pt x="0" y="0"/>
                  </a:moveTo>
                  <a:lnTo>
                    <a:pt x="8049641" y="0"/>
                  </a:lnTo>
                  <a:lnTo>
                    <a:pt x="8049641" y="5919470"/>
                  </a:lnTo>
                  <a:lnTo>
                    <a:pt x="0" y="5919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00532" y="3631682"/>
            <a:ext cx="4296470" cy="3023635"/>
            <a:chOff x="0" y="0"/>
            <a:chExt cx="5728627" cy="40315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28589" cy="4031488"/>
            </a:xfrm>
            <a:custGeom>
              <a:avLst/>
              <a:gdLst/>
              <a:ahLst/>
              <a:cxnLst/>
              <a:rect l="l" t="t" r="r" b="b"/>
              <a:pathLst>
                <a:path w="5728589" h="4031488">
                  <a:moveTo>
                    <a:pt x="0" y="0"/>
                  </a:moveTo>
                  <a:lnTo>
                    <a:pt x="5728589" y="0"/>
                  </a:lnTo>
                  <a:lnTo>
                    <a:pt x="5728589" y="4031488"/>
                  </a:lnTo>
                  <a:lnTo>
                    <a:pt x="0" y="4031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" b="-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46887" y="1824504"/>
            <a:ext cx="15948822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spc="-160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Peppered Moths          Black Moths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5710" y="8087773"/>
            <a:ext cx="11611166" cy="63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</a:pPr>
            <a:r>
              <a:rPr lang="en-US" sz="4161" spc="-82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What did you notice about these moths?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30970" y="3798065"/>
            <a:ext cx="6416535" cy="5647277"/>
            <a:chOff x="0" y="0"/>
            <a:chExt cx="8555380" cy="75297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55355" cy="7529703"/>
            </a:xfrm>
            <a:custGeom>
              <a:avLst/>
              <a:gdLst/>
              <a:ahLst/>
              <a:cxnLst/>
              <a:rect l="l" t="t" r="r" b="b"/>
              <a:pathLst>
                <a:path w="8555355" h="7529703">
                  <a:moveTo>
                    <a:pt x="0" y="0"/>
                  </a:moveTo>
                  <a:lnTo>
                    <a:pt x="8555355" y="0"/>
                  </a:lnTo>
                  <a:lnTo>
                    <a:pt x="8555355" y="7529703"/>
                  </a:lnTo>
                  <a:lnTo>
                    <a:pt x="0" y="7529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85" b="-3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6887" y="1824504"/>
            <a:ext cx="15948822" cy="182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spc="-160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Which moth is better suited for this environment?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1034" y="9241279"/>
            <a:ext cx="278035" cy="278035"/>
          </a:xfrm>
          <a:custGeom>
            <a:avLst/>
            <a:gdLst/>
            <a:ahLst/>
            <a:cxnLst/>
            <a:rect l="l" t="t" r="r" b="b"/>
            <a:pathLst>
              <a:path w="278035" h="278035">
                <a:moveTo>
                  <a:pt x="0" y="0"/>
                </a:moveTo>
                <a:lnTo>
                  <a:pt x="278034" y="0"/>
                </a:lnTo>
                <a:lnTo>
                  <a:pt x="278034" y="278035"/>
                </a:lnTo>
                <a:lnTo>
                  <a:pt x="0" y="278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01207" y="795957"/>
            <a:ext cx="14813575" cy="31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spc="-179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Draw a picture of your dream cat</a:t>
            </a:r>
          </a:p>
        </p:txBody>
      </p:sp>
      <p:sp>
        <p:nvSpPr>
          <p:cNvPr id="5" name="Freeform 5"/>
          <p:cNvSpPr/>
          <p:nvPr/>
        </p:nvSpPr>
        <p:spPr>
          <a:xfrm>
            <a:off x="16394563" y="4562970"/>
            <a:ext cx="376457" cy="376457"/>
          </a:xfrm>
          <a:custGeom>
            <a:avLst/>
            <a:gdLst/>
            <a:ahLst/>
            <a:cxnLst/>
            <a:rect l="l" t="t" r="r" b="b"/>
            <a:pathLst>
              <a:path w="376457" h="376457">
                <a:moveTo>
                  <a:pt x="0" y="0"/>
                </a:moveTo>
                <a:lnTo>
                  <a:pt x="376457" y="0"/>
                </a:lnTo>
                <a:lnTo>
                  <a:pt x="376457" y="376457"/>
                </a:lnTo>
                <a:lnTo>
                  <a:pt x="0" y="376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54660">
            <a:off x="16114928" y="1649292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8" y="0"/>
                </a:lnTo>
                <a:lnTo>
                  <a:pt x="3041038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579900">
            <a:off x="-917391" y="7035517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2"/>
                </a:lnTo>
                <a:lnTo>
                  <a:pt x="0" y="1737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49869" y="7482430"/>
            <a:ext cx="4916938" cy="2587695"/>
          </a:xfrm>
          <a:custGeom>
            <a:avLst/>
            <a:gdLst/>
            <a:ahLst/>
            <a:cxnLst/>
            <a:rect l="l" t="t" r="r" b="b"/>
            <a:pathLst>
              <a:path w="4916938" h="2587695">
                <a:moveTo>
                  <a:pt x="0" y="0"/>
                </a:moveTo>
                <a:lnTo>
                  <a:pt x="4916938" y="0"/>
                </a:lnTo>
                <a:lnTo>
                  <a:pt x="4916938" y="2587695"/>
                </a:lnTo>
                <a:lnTo>
                  <a:pt x="0" y="25876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6" r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2690" y="3685804"/>
            <a:ext cx="5042049" cy="2505351"/>
          </a:xfrm>
          <a:custGeom>
            <a:avLst/>
            <a:gdLst/>
            <a:ahLst/>
            <a:cxnLst/>
            <a:rect l="l" t="t" r="r" b="b"/>
            <a:pathLst>
              <a:path w="5042049" h="2505351">
                <a:moveTo>
                  <a:pt x="0" y="0"/>
                </a:moveTo>
                <a:lnTo>
                  <a:pt x="5042050" y="0"/>
                </a:lnTo>
                <a:lnTo>
                  <a:pt x="5042050" y="2505351"/>
                </a:lnTo>
                <a:lnTo>
                  <a:pt x="0" y="25053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124167" y="4562970"/>
            <a:ext cx="6039667" cy="4507101"/>
          </a:xfrm>
          <a:custGeom>
            <a:avLst/>
            <a:gdLst/>
            <a:ahLst/>
            <a:cxnLst/>
            <a:rect l="l" t="t" r="r" b="b"/>
            <a:pathLst>
              <a:path w="6039667" h="4507101">
                <a:moveTo>
                  <a:pt x="0" y="0"/>
                </a:moveTo>
                <a:lnTo>
                  <a:pt x="6039666" y="0"/>
                </a:lnTo>
                <a:lnTo>
                  <a:pt x="6039666" y="4507102"/>
                </a:lnTo>
                <a:lnTo>
                  <a:pt x="0" y="45071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179760">
            <a:off x="1539392" y="4191648"/>
            <a:ext cx="3868645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</a:pPr>
            <a:r>
              <a:rPr lang="en-US" sz="2597" spc="-51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Label your cat’s body parts. Include what each body part helps the cat do.</a:t>
            </a:r>
          </a:p>
        </p:txBody>
      </p:sp>
      <p:pic>
        <p:nvPicPr>
          <p:cNvPr id="12" name="Online Media 11" title="3 Minute Timer">
            <a:hlinkClick r:id="" action="ppaction://media"/>
            <a:extLst>
              <a:ext uri="{FF2B5EF4-FFF2-40B4-BE49-F238E27FC236}">
                <a16:creationId xmlns:a16="http://schemas.microsoft.com/office/drawing/2014/main" id="{EEBF7CFE-529B-FCC6-2F04-811AC87028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6"/>
          <a:stretch>
            <a:fillRect/>
          </a:stretch>
        </p:blipFill>
        <p:spPr>
          <a:xfrm>
            <a:off x="758500" y="6590764"/>
            <a:ext cx="5140600" cy="290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30725" y="3649494"/>
            <a:ext cx="8836076" cy="5809726"/>
            <a:chOff x="0" y="0"/>
            <a:chExt cx="11781434" cy="77463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81409" cy="7746238"/>
            </a:xfrm>
            <a:custGeom>
              <a:avLst/>
              <a:gdLst/>
              <a:ahLst/>
              <a:cxnLst/>
              <a:rect l="l" t="t" r="r" b="b"/>
              <a:pathLst>
                <a:path w="11781409" h="7746238">
                  <a:moveTo>
                    <a:pt x="0" y="0"/>
                  </a:moveTo>
                  <a:lnTo>
                    <a:pt x="11781409" y="0"/>
                  </a:lnTo>
                  <a:lnTo>
                    <a:pt x="11781409" y="7746238"/>
                  </a:lnTo>
                  <a:lnTo>
                    <a:pt x="0" y="7746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" b="-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6887" y="1824504"/>
            <a:ext cx="15948822" cy="182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spc="-160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Which moth is better suited for this environment?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AB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514608" y="4270534"/>
            <a:ext cx="6843160" cy="4407303"/>
          </a:xfrm>
          <a:custGeom>
            <a:avLst/>
            <a:gdLst/>
            <a:ahLst/>
            <a:cxnLst/>
            <a:rect l="l" t="t" r="r" b="b"/>
            <a:pathLst>
              <a:path w="6843160" h="4407303">
                <a:moveTo>
                  <a:pt x="6843160" y="0"/>
                </a:moveTo>
                <a:lnTo>
                  <a:pt x="0" y="0"/>
                </a:lnTo>
                <a:lnTo>
                  <a:pt x="0" y="4407303"/>
                </a:lnTo>
                <a:lnTo>
                  <a:pt x="6843160" y="4407303"/>
                </a:lnTo>
                <a:lnTo>
                  <a:pt x="6843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" r="-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219374" y="3644379"/>
            <a:ext cx="2472766" cy="1499121"/>
            <a:chOff x="0" y="0"/>
            <a:chExt cx="3297022" cy="19988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97047" cy="1998853"/>
            </a:xfrm>
            <a:custGeom>
              <a:avLst/>
              <a:gdLst/>
              <a:ahLst/>
              <a:cxnLst/>
              <a:rect l="l" t="t" r="r" b="b"/>
              <a:pathLst>
                <a:path w="3297047" h="1998853">
                  <a:moveTo>
                    <a:pt x="0" y="0"/>
                  </a:moveTo>
                  <a:lnTo>
                    <a:pt x="3297047" y="0"/>
                  </a:lnTo>
                  <a:lnTo>
                    <a:pt x="3297047" y="1998853"/>
                  </a:lnTo>
                  <a:lnTo>
                    <a:pt x="0" y="199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4" b="-1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14608" y="1546241"/>
            <a:ext cx="15258774" cy="272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55"/>
              </a:lnSpc>
            </a:pPr>
            <a:r>
              <a:rPr lang="en-US" sz="11255" spc="-225">
                <a:solidFill>
                  <a:srgbClr val="FAB18C"/>
                </a:solidFill>
                <a:latin typeface="Fredoka"/>
                <a:ea typeface="Fredoka"/>
                <a:cs typeface="Fredoka"/>
                <a:sym typeface="Fredoka"/>
              </a:rPr>
              <a:t>How does this story apply to cats?</a:t>
            </a:r>
          </a:p>
        </p:txBody>
      </p:sp>
      <p:sp>
        <p:nvSpPr>
          <p:cNvPr id="7" name="Freeform 7"/>
          <p:cNvSpPr/>
          <p:nvPr/>
        </p:nvSpPr>
        <p:spPr>
          <a:xfrm>
            <a:off x="8718975" y="4378290"/>
            <a:ext cx="6351156" cy="4967173"/>
          </a:xfrm>
          <a:custGeom>
            <a:avLst/>
            <a:gdLst/>
            <a:ahLst/>
            <a:cxnLst/>
            <a:rect l="l" t="t" r="r" b="b"/>
            <a:pathLst>
              <a:path w="6351156" h="4967173">
                <a:moveTo>
                  <a:pt x="0" y="0"/>
                </a:moveTo>
                <a:lnTo>
                  <a:pt x="6351156" y="0"/>
                </a:lnTo>
                <a:lnTo>
                  <a:pt x="6351156" y="4967173"/>
                </a:lnTo>
                <a:lnTo>
                  <a:pt x="0" y="49671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24105" y="4922244"/>
            <a:ext cx="5317369" cy="1391355"/>
          </a:xfrm>
          <a:custGeom>
            <a:avLst/>
            <a:gdLst/>
            <a:ahLst/>
            <a:cxnLst/>
            <a:rect l="l" t="t" r="r" b="b"/>
            <a:pathLst>
              <a:path w="5317369" h="1391355">
                <a:moveTo>
                  <a:pt x="0" y="0"/>
                </a:moveTo>
                <a:lnTo>
                  <a:pt x="5317370" y="0"/>
                </a:lnTo>
                <a:lnTo>
                  <a:pt x="5317370" y="1391355"/>
                </a:lnTo>
                <a:lnTo>
                  <a:pt x="0" y="1391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731664" y="5362870"/>
            <a:ext cx="4302242" cy="63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7"/>
              </a:lnSpc>
            </a:pPr>
            <a:r>
              <a:rPr lang="en-US" sz="4223" spc="-8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Think: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10951" y="6474190"/>
            <a:ext cx="4767205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119" spc="-61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Just like moths, cats also have special body parts and behaviors that help them survive in their environment.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2093090" y="2578903"/>
            <a:ext cx="14101829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spc="-198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What changes will you make?</a:t>
            </a:r>
          </a:p>
        </p:txBody>
      </p:sp>
      <p:sp>
        <p:nvSpPr>
          <p:cNvPr id="4" name="Freeform 4"/>
          <p:cNvSpPr/>
          <p:nvPr/>
        </p:nvSpPr>
        <p:spPr>
          <a:xfrm>
            <a:off x="286407" y="3834736"/>
            <a:ext cx="5279222" cy="5423564"/>
          </a:xfrm>
          <a:custGeom>
            <a:avLst/>
            <a:gdLst/>
            <a:ahLst/>
            <a:cxnLst/>
            <a:rect l="l" t="t" r="r" b="b"/>
            <a:pathLst>
              <a:path w="5279222" h="5423564">
                <a:moveTo>
                  <a:pt x="0" y="0"/>
                </a:moveTo>
                <a:lnTo>
                  <a:pt x="5279222" y="0"/>
                </a:lnTo>
                <a:lnTo>
                  <a:pt x="5279222" y="5423564"/>
                </a:lnTo>
                <a:lnTo>
                  <a:pt x="0" y="5423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" r="-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61743" y="3702006"/>
            <a:ext cx="5597557" cy="6077464"/>
          </a:xfrm>
          <a:custGeom>
            <a:avLst/>
            <a:gdLst/>
            <a:ahLst/>
            <a:cxnLst/>
            <a:rect l="l" t="t" r="r" b="b"/>
            <a:pathLst>
              <a:path w="5597557" h="6077464">
                <a:moveTo>
                  <a:pt x="0" y="0"/>
                </a:moveTo>
                <a:lnTo>
                  <a:pt x="5597557" y="0"/>
                </a:lnTo>
                <a:lnTo>
                  <a:pt x="5597557" y="6077464"/>
                </a:lnTo>
                <a:lnTo>
                  <a:pt x="0" y="6077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46" b="-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26013" y="811454"/>
            <a:ext cx="12435964" cy="121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3"/>
              </a:lnSpc>
            </a:pPr>
            <a:r>
              <a:rPr lang="en-US" sz="7331" spc="-146" dirty="0">
                <a:solidFill>
                  <a:schemeClr val="bg2">
                    <a:lumMod val="50000"/>
                  </a:schemeClr>
                </a:solidFill>
                <a:latin typeface="Fredoka"/>
                <a:ea typeface="Fredoka"/>
                <a:cs typeface="Fredoka"/>
                <a:sym typeface="Fredoka"/>
              </a:rPr>
              <a:t>Let’s redraw our dream cat</a:t>
            </a:r>
            <a:r>
              <a:rPr lang="en-US" sz="7331" spc="-146" dirty="0">
                <a:solidFill>
                  <a:srgbClr val="FEE8D2"/>
                </a:solidFill>
                <a:latin typeface="Fredoka"/>
                <a:ea typeface="Fredoka"/>
                <a:cs typeface="Fredoka"/>
                <a:sym typeface="Fredoka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39570" y="2738952"/>
            <a:ext cx="6434080" cy="7038156"/>
          </a:xfrm>
          <a:custGeom>
            <a:avLst/>
            <a:gdLst/>
            <a:ahLst/>
            <a:cxnLst/>
            <a:rect l="l" t="t" r="r" b="b"/>
            <a:pathLst>
              <a:path w="6434080" h="7038156">
                <a:moveTo>
                  <a:pt x="0" y="0"/>
                </a:moveTo>
                <a:lnTo>
                  <a:pt x="6434080" y="0"/>
                </a:lnTo>
                <a:lnTo>
                  <a:pt x="6434080" y="7038156"/>
                </a:lnTo>
                <a:lnTo>
                  <a:pt x="0" y="7038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254822" y="328946"/>
            <a:ext cx="6109535" cy="3659229"/>
          </a:xfrm>
          <a:custGeom>
            <a:avLst/>
            <a:gdLst/>
            <a:ahLst/>
            <a:cxnLst/>
            <a:rect l="l" t="t" r="r" b="b"/>
            <a:pathLst>
              <a:path w="6109535" h="3659229">
                <a:moveTo>
                  <a:pt x="6109535" y="0"/>
                </a:moveTo>
                <a:lnTo>
                  <a:pt x="0" y="0"/>
                </a:lnTo>
                <a:lnTo>
                  <a:pt x="0" y="3659229"/>
                </a:lnTo>
                <a:lnTo>
                  <a:pt x="6109535" y="3659229"/>
                </a:lnTo>
                <a:lnTo>
                  <a:pt x="61095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2" b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94714" y="3909003"/>
            <a:ext cx="9292409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5"/>
              </a:lnSpc>
            </a:pPr>
            <a:r>
              <a:rPr lang="en-US" sz="10619" spc="-211" dirty="0" err="1">
                <a:solidFill>
                  <a:schemeClr val="bg2">
                    <a:lumMod val="50000"/>
                  </a:schemeClr>
                </a:solidFill>
                <a:latin typeface="Fredoka"/>
                <a:ea typeface="Fredoka"/>
                <a:cs typeface="Fredoka"/>
                <a:sym typeface="Fredoka"/>
              </a:rPr>
              <a:t>Trashketball</a:t>
            </a:r>
            <a:endParaRPr lang="en-US" sz="10619" spc="-211" dirty="0">
              <a:solidFill>
                <a:schemeClr val="bg2">
                  <a:lumMod val="50000"/>
                </a:schemeClr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22391" y="4998834"/>
            <a:ext cx="9999716" cy="4331789"/>
          </a:xfrm>
          <a:custGeom>
            <a:avLst/>
            <a:gdLst/>
            <a:ahLst/>
            <a:cxnLst/>
            <a:rect l="l" t="t" r="r" b="b"/>
            <a:pathLst>
              <a:path w="9999716" h="4331789">
                <a:moveTo>
                  <a:pt x="0" y="0"/>
                </a:moveTo>
                <a:lnTo>
                  <a:pt x="9999716" y="0"/>
                </a:lnTo>
                <a:lnTo>
                  <a:pt x="9999716" y="4331789"/>
                </a:lnTo>
                <a:lnTo>
                  <a:pt x="0" y="4331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14452" y="5517280"/>
            <a:ext cx="8872680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6"/>
              </a:lnSpc>
            </a:pPr>
            <a:r>
              <a:rPr lang="en-US" sz="2897" spc="-57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Rules</a:t>
            </a:r>
          </a:p>
          <a:p>
            <a:pPr marL="662361" lvl="2" indent="-220787" algn="ctr">
              <a:lnSpc>
                <a:spcPts val="3476"/>
              </a:lnSpc>
              <a:buAutoNum type="arabicPeriod"/>
            </a:pPr>
            <a:r>
              <a:rPr lang="en-US" sz="2897" spc="-57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In teams, you will work together to solve problems on the slide.</a:t>
            </a:r>
          </a:p>
          <a:p>
            <a:pPr marL="662361" lvl="2" indent="-220787" algn="ctr">
              <a:lnSpc>
                <a:spcPts val="3476"/>
              </a:lnSpc>
              <a:buAutoNum type="arabicPeriod"/>
            </a:pPr>
            <a:r>
              <a:rPr lang="en-US" sz="2897" spc="-57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The first team to raise their hand and share the correct answer will have a chance to shoot at the basket for points.</a:t>
            </a:r>
          </a:p>
          <a:p>
            <a:pPr marL="662361" lvl="2" indent="-220787" algn="ctr">
              <a:lnSpc>
                <a:spcPts val="3476"/>
              </a:lnSpc>
              <a:buAutoNum type="arabicPeriod"/>
            </a:pPr>
            <a:r>
              <a:rPr lang="en-US" sz="2897" spc="-57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The team with the most points wins.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46575" y="5143500"/>
            <a:ext cx="5901033" cy="3319329"/>
            <a:chOff x="0" y="0"/>
            <a:chExt cx="7868044" cy="44257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8031" cy="4425823"/>
            </a:xfrm>
            <a:custGeom>
              <a:avLst/>
              <a:gdLst/>
              <a:ahLst/>
              <a:cxnLst/>
              <a:rect l="l" t="t" r="r" b="b"/>
              <a:pathLst>
                <a:path w="7868031" h="4425823">
                  <a:moveTo>
                    <a:pt x="0" y="0"/>
                  </a:moveTo>
                  <a:lnTo>
                    <a:pt x="7868031" y="0"/>
                  </a:lnTo>
                  <a:lnTo>
                    <a:pt x="7868031" y="4425823"/>
                  </a:lnTo>
                  <a:lnTo>
                    <a:pt x="0" y="4425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315"/>
          <a:stretch>
            <a:fillRect/>
          </a:stretch>
        </p:blipFill>
        <p:spPr>
          <a:xfrm>
            <a:off x="9803663" y="5143500"/>
            <a:ext cx="5823385" cy="33193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35286" y="2076450"/>
            <a:ext cx="13922693" cy="350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Cats need to find food to survive. What is a trait that cats use to help it hunt fish? </a:t>
            </a:r>
          </a:p>
          <a:p>
            <a:pPr algn="ctr">
              <a:lnSpc>
                <a:spcPts val="6957"/>
              </a:lnSpc>
            </a:pPr>
            <a:endParaRPr lang="en-US" sz="5796" spc="-114">
              <a:solidFill>
                <a:srgbClr val="29272B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90032" y="4842796"/>
            <a:ext cx="6753968" cy="3702853"/>
            <a:chOff x="0" y="0"/>
            <a:chExt cx="9005291" cy="4937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05316" cy="4937125"/>
            </a:xfrm>
            <a:custGeom>
              <a:avLst/>
              <a:gdLst/>
              <a:ahLst/>
              <a:cxnLst/>
              <a:rect l="l" t="t" r="r" b="b"/>
              <a:pathLst>
                <a:path w="9005316" h="4937125">
                  <a:moveTo>
                    <a:pt x="0" y="0"/>
                  </a:moveTo>
                  <a:lnTo>
                    <a:pt x="9005316" y="0"/>
                  </a:lnTo>
                  <a:lnTo>
                    <a:pt x="9005316" y="4937125"/>
                  </a:lnTo>
                  <a:lnTo>
                    <a:pt x="0" y="493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8399" b="-183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5286" y="2076450"/>
            <a:ext cx="139226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A snow leopard lives in the cold, snowy mountains. What is one difference between a cat and a snow leopard?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315"/>
          <a:stretch>
            <a:fillRect/>
          </a:stretch>
        </p:blipFill>
        <p:spPr>
          <a:xfrm>
            <a:off x="9339205" y="4842796"/>
            <a:ext cx="6496231" cy="370285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7685161" y="7008295"/>
            <a:ext cx="10472814" cy="2870540"/>
          </a:xfrm>
          <a:custGeom>
            <a:avLst/>
            <a:gdLst/>
            <a:ahLst/>
            <a:cxnLst/>
            <a:rect l="l" t="t" r="r" b="b"/>
            <a:pathLst>
              <a:path w="10472814" h="2870540">
                <a:moveTo>
                  <a:pt x="0" y="0"/>
                </a:moveTo>
                <a:lnTo>
                  <a:pt x="10472813" y="0"/>
                </a:lnTo>
                <a:lnTo>
                  <a:pt x="10472813" y="2870540"/>
                </a:lnTo>
                <a:lnTo>
                  <a:pt x="0" y="2870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 rot="-358500">
            <a:off x="8590512" y="7983160"/>
            <a:ext cx="8708527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sz="3160" spc="-63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BONUS QUESTION: Why might this difference helps each animal survive in its environment? </a:t>
            </a:r>
          </a:p>
          <a:p>
            <a:pPr algn="ctr">
              <a:lnSpc>
                <a:spcPts val="3792"/>
              </a:lnSpc>
            </a:pPr>
            <a:endParaRPr lang="en-US" sz="3160" spc="-63">
              <a:solidFill>
                <a:srgbClr val="29272B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35286" y="4881829"/>
            <a:ext cx="5796420" cy="3869112"/>
            <a:chOff x="0" y="0"/>
            <a:chExt cx="7728560" cy="5158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28585" cy="5158867"/>
            </a:xfrm>
            <a:custGeom>
              <a:avLst/>
              <a:gdLst/>
              <a:ahLst/>
              <a:cxnLst/>
              <a:rect l="l" t="t" r="r" b="b"/>
              <a:pathLst>
                <a:path w="7728585" h="5158867">
                  <a:moveTo>
                    <a:pt x="0" y="0"/>
                  </a:moveTo>
                  <a:lnTo>
                    <a:pt x="7728585" y="0"/>
                  </a:lnTo>
                  <a:lnTo>
                    <a:pt x="7728585" y="5158867"/>
                  </a:lnTo>
                  <a:lnTo>
                    <a:pt x="0" y="5158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7" b="-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5286" y="2076450"/>
            <a:ext cx="139226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A beaver lives near rivers and ponds. What’s a body part that helps a beaver swim and move through water?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315"/>
          <a:stretch>
            <a:fillRect/>
          </a:stretch>
        </p:blipFill>
        <p:spPr>
          <a:xfrm>
            <a:off x="9270063" y="4881829"/>
            <a:ext cx="6787915" cy="386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866901" y="5143500"/>
            <a:ext cx="4890659" cy="3264513"/>
            <a:chOff x="0" y="0"/>
            <a:chExt cx="6520879" cy="43526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0815" cy="4352671"/>
            </a:xfrm>
            <a:custGeom>
              <a:avLst/>
              <a:gdLst/>
              <a:ahLst/>
              <a:cxnLst/>
              <a:rect l="l" t="t" r="r" b="b"/>
              <a:pathLst>
                <a:path w="6520815" h="4352671">
                  <a:moveTo>
                    <a:pt x="0" y="0"/>
                  </a:moveTo>
                  <a:lnTo>
                    <a:pt x="6520815" y="0"/>
                  </a:lnTo>
                  <a:lnTo>
                    <a:pt x="6520815" y="4352671"/>
                  </a:lnTo>
                  <a:lnTo>
                    <a:pt x="0" y="4352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5286" y="2076450"/>
            <a:ext cx="139226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A forest fire burns down all trees and plants. What might happen to animals who get their food from the forest?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315"/>
          <a:stretch>
            <a:fillRect/>
          </a:stretch>
        </p:blipFill>
        <p:spPr>
          <a:xfrm>
            <a:off x="9899837" y="5143500"/>
            <a:ext cx="5727221" cy="326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31586" y="4323559"/>
            <a:ext cx="6077874" cy="3418799"/>
            <a:chOff x="0" y="0"/>
            <a:chExt cx="8103832" cy="45583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03870" cy="4558411"/>
            </a:xfrm>
            <a:custGeom>
              <a:avLst/>
              <a:gdLst/>
              <a:ahLst/>
              <a:cxnLst/>
              <a:rect l="l" t="t" r="r" b="b"/>
              <a:pathLst>
                <a:path w="8103870" h="4558411">
                  <a:moveTo>
                    <a:pt x="0" y="0"/>
                  </a:moveTo>
                  <a:lnTo>
                    <a:pt x="8103870" y="0"/>
                  </a:lnTo>
                  <a:lnTo>
                    <a:pt x="8103870" y="4558411"/>
                  </a:lnTo>
                  <a:lnTo>
                    <a:pt x="0" y="4558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5286" y="2076450"/>
            <a:ext cx="13922693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Most owls are nocturnal. What body part helps them hunt well at night?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315"/>
          <a:stretch>
            <a:fillRect/>
          </a:stretch>
        </p:blipFill>
        <p:spPr>
          <a:xfrm>
            <a:off x="9658521" y="4323559"/>
            <a:ext cx="5910644" cy="3369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33738" y="4705350"/>
            <a:ext cx="5105324" cy="3822611"/>
            <a:chOff x="0" y="0"/>
            <a:chExt cx="6807098" cy="50968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07073" cy="5096764"/>
            </a:xfrm>
            <a:custGeom>
              <a:avLst/>
              <a:gdLst/>
              <a:ahLst/>
              <a:cxnLst/>
              <a:rect l="l" t="t" r="r" b="b"/>
              <a:pathLst>
                <a:path w="6807073" h="5096764">
                  <a:moveTo>
                    <a:pt x="0" y="0"/>
                  </a:moveTo>
                  <a:lnTo>
                    <a:pt x="6807073" y="0"/>
                  </a:lnTo>
                  <a:lnTo>
                    <a:pt x="6807073" y="5096764"/>
                  </a:lnTo>
                  <a:lnTo>
                    <a:pt x="0" y="509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83" b="-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5286" y="2076450"/>
            <a:ext cx="139226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Polar bears have white fur. How does this help them survive in the snowy arctic?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315"/>
          <a:stretch>
            <a:fillRect/>
          </a:stretch>
        </p:blipFill>
        <p:spPr>
          <a:xfrm>
            <a:off x="8816692" y="4705350"/>
            <a:ext cx="6706333" cy="382261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357540">
            <a:off x="362536" y="863040"/>
            <a:ext cx="929240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4"/>
              </a:lnSpc>
            </a:pPr>
            <a:r>
              <a:rPr lang="en-US" sz="8321" spc="-166" dirty="0">
                <a:solidFill>
                  <a:schemeClr val="bg2">
                    <a:lumMod val="50000"/>
                  </a:schemeClr>
                </a:solidFill>
                <a:latin typeface="Fredoka"/>
                <a:ea typeface="Fredoka"/>
                <a:cs typeface="Fredoka"/>
                <a:sym typeface="Fredoka"/>
              </a:rPr>
              <a:t>Double or Nothing!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2471" y="9187082"/>
            <a:ext cx="278035" cy="278035"/>
          </a:xfrm>
          <a:custGeom>
            <a:avLst/>
            <a:gdLst/>
            <a:ahLst/>
            <a:cxnLst/>
            <a:rect l="l" t="t" r="r" b="b"/>
            <a:pathLst>
              <a:path w="278035" h="278035">
                <a:moveTo>
                  <a:pt x="0" y="0"/>
                </a:moveTo>
                <a:lnTo>
                  <a:pt x="278034" y="0"/>
                </a:lnTo>
                <a:lnTo>
                  <a:pt x="278034" y="278034"/>
                </a:lnTo>
                <a:lnTo>
                  <a:pt x="0" y="27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89418" y="742436"/>
            <a:ext cx="12513002" cy="329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spc="-179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Let’s share our dream cats</a:t>
            </a:r>
          </a:p>
        </p:txBody>
      </p:sp>
      <p:sp>
        <p:nvSpPr>
          <p:cNvPr id="5" name="Freeform 5"/>
          <p:cNvSpPr/>
          <p:nvPr/>
        </p:nvSpPr>
        <p:spPr>
          <a:xfrm>
            <a:off x="1385859" y="6419517"/>
            <a:ext cx="788460" cy="775926"/>
          </a:xfrm>
          <a:custGeom>
            <a:avLst/>
            <a:gdLst/>
            <a:ahLst/>
            <a:cxnLst/>
            <a:rect l="l" t="t" r="r" b="b"/>
            <a:pathLst>
              <a:path w="788460" h="775926">
                <a:moveTo>
                  <a:pt x="0" y="0"/>
                </a:moveTo>
                <a:lnTo>
                  <a:pt x="788460" y="0"/>
                </a:lnTo>
                <a:lnTo>
                  <a:pt x="788460" y="775925"/>
                </a:lnTo>
                <a:lnTo>
                  <a:pt x="0" y="775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94563" y="4562970"/>
            <a:ext cx="376457" cy="376457"/>
          </a:xfrm>
          <a:custGeom>
            <a:avLst/>
            <a:gdLst/>
            <a:ahLst/>
            <a:cxnLst/>
            <a:rect l="l" t="t" r="r" b="b"/>
            <a:pathLst>
              <a:path w="376457" h="376457">
                <a:moveTo>
                  <a:pt x="0" y="0"/>
                </a:moveTo>
                <a:lnTo>
                  <a:pt x="376457" y="0"/>
                </a:lnTo>
                <a:lnTo>
                  <a:pt x="376457" y="376457"/>
                </a:lnTo>
                <a:lnTo>
                  <a:pt x="0" y="376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54660">
            <a:off x="16114928" y="1649292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8" y="0"/>
                </a:lnTo>
                <a:lnTo>
                  <a:pt x="3041038" y="1737731"/>
                </a:lnTo>
                <a:lnTo>
                  <a:pt x="0" y="1737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579900">
            <a:off x="-917391" y="7035517"/>
            <a:ext cx="3041037" cy="1737731"/>
          </a:xfrm>
          <a:custGeom>
            <a:avLst/>
            <a:gdLst/>
            <a:ahLst/>
            <a:cxnLst/>
            <a:rect l="l" t="t" r="r" b="b"/>
            <a:pathLst>
              <a:path w="3041037" h="1737731">
                <a:moveTo>
                  <a:pt x="0" y="0"/>
                </a:moveTo>
                <a:lnTo>
                  <a:pt x="3041037" y="0"/>
                </a:lnTo>
                <a:lnTo>
                  <a:pt x="3041037" y="1737732"/>
                </a:lnTo>
                <a:lnTo>
                  <a:pt x="0" y="1737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" b="-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040407" y="2729134"/>
            <a:ext cx="3369488" cy="3354512"/>
            <a:chOff x="0" y="0"/>
            <a:chExt cx="5414874" cy="53908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14899" cy="5390769"/>
            </a:xfrm>
            <a:custGeom>
              <a:avLst/>
              <a:gdLst/>
              <a:ahLst/>
              <a:cxnLst/>
              <a:rect l="l" t="t" r="r" b="b"/>
              <a:pathLst>
                <a:path w="5414899" h="5390769">
                  <a:moveTo>
                    <a:pt x="0" y="0"/>
                  </a:moveTo>
                  <a:lnTo>
                    <a:pt x="5414899" y="0"/>
                  </a:lnTo>
                  <a:lnTo>
                    <a:pt x="5414899" y="5390769"/>
                  </a:lnTo>
                  <a:lnTo>
                    <a:pt x="0" y="5390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02420" y="5463302"/>
            <a:ext cx="3397624" cy="4005129"/>
            <a:chOff x="0" y="0"/>
            <a:chExt cx="4408564" cy="51968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08551" cy="5196840"/>
            </a:xfrm>
            <a:custGeom>
              <a:avLst/>
              <a:gdLst/>
              <a:ahLst/>
              <a:cxnLst/>
              <a:rect l="l" t="t" r="r" b="b"/>
              <a:pathLst>
                <a:path w="4408551" h="5196840">
                  <a:moveTo>
                    <a:pt x="0" y="0"/>
                  </a:moveTo>
                  <a:lnTo>
                    <a:pt x="4408551" y="0"/>
                  </a:lnTo>
                  <a:lnTo>
                    <a:pt x="4408551" y="5196840"/>
                  </a:lnTo>
                  <a:lnTo>
                    <a:pt x="0" y="519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3766" b="-37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656792" y="6260305"/>
            <a:ext cx="4929834" cy="3288156"/>
            <a:chOff x="0" y="0"/>
            <a:chExt cx="6143587" cy="40977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43625" cy="4097782"/>
            </a:xfrm>
            <a:custGeom>
              <a:avLst/>
              <a:gdLst/>
              <a:ahLst/>
              <a:cxnLst/>
              <a:rect l="l" t="t" r="r" b="b"/>
              <a:pathLst>
                <a:path w="6143625" h="4097782">
                  <a:moveTo>
                    <a:pt x="0" y="0"/>
                  </a:moveTo>
                  <a:lnTo>
                    <a:pt x="6143625" y="0"/>
                  </a:lnTo>
                  <a:lnTo>
                    <a:pt x="6143625" y="4097782"/>
                  </a:lnTo>
                  <a:lnTo>
                    <a:pt x="0" y="4097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6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1488" y="4111926"/>
            <a:ext cx="4111361" cy="3083516"/>
            <a:chOff x="0" y="0"/>
            <a:chExt cx="5630647" cy="42229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30672" cy="4223004"/>
            </a:xfrm>
            <a:custGeom>
              <a:avLst/>
              <a:gdLst/>
              <a:ahLst/>
              <a:cxnLst/>
              <a:rect l="l" t="t" r="r" b="b"/>
              <a:pathLst>
                <a:path w="5630672" h="4223004">
                  <a:moveTo>
                    <a:pt x="0" y="0"/>
                  </a:moveTo>
                  <a:lnTo>
                    <a:pt x="5630672" y="0"/>
                  </a:lnTo>
                  <a:lnTo>
                    <a:pt x="5630672" y="4223004"/>
                  </a:lnTo>
                  <a:lnTo>
                    <a:pt x="0" y="42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120" y="1257814"/>
            <a:ext cx="14933228" cy="7862125"/>
          </a:xfrm>
          <a:custGeom>
            <a:avLst/>
            <a:gdLst/>
            <a:ahLst/>
            <a:cxnLst/>
            <a:rect l="l" t="t" r="r" b="b"/>
            <a:pathLst>
              <a:path w="14933228" h="7862125">
                <a:moveTo>
                  <a:pt x="0" y="0"/>
                </a:moveTo>
                <a:lnTo>
                  <a:pt x="14933228" y="0"/>
                </a:lnTo>
                <a:lnTo>
                  <a:pt x="14933228" y="7862126"/>
                </a:lnTo>
                <a:lnTo>
                  <a:pt x="0" y="7862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11619" y="4367032"/>
            <a:ext cx="6864753" cy="3861425"/>
            <a:chOff x="0" y="0"/>
            <a:chExt cx="9153004" cy="5148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53017" cy="5148580"/>
            </a:xfrm>
            <a:custGeom>
              <a:avLst/>
              <a:gdLst/>
              <a:ahLst/>
              <a:cxnLst/>
              <a:rect l="l" t="t" r="r" b="b"/>
              <a:pathLst>
                <a:path w="9153017" h="5148580">
                  <a:moveTo>
                    <a:pt x="0" y="0"/>
                  </a:moveTo>
                  <a:lnTo>
                    <a:pt x="9153017" y="0"/>
                  </a:lnTo>
                  <a:lnTo>
                    <a:pt x="9153017" y="5148580"/>
                  </a:lnTo>
                  <a:lnTo>
                    <a:pt x="0" y="514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5286" y="2076450"/>
            <a:ext cx="139226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5796" spc="-114">
                <a:solidFill>
                  <a:srgbClr val="29272B"/>
                </a:solidFill>
                <a:latin typeface="Fredoka"/>
                <a:ea typeface="Fredoka"/>
                <a:cs typeface="Fredoka"/>
                <a:sym typeface="Fredoka"/>
              </a:rPr>
              <a:t>What is one thing you added or changed to your cat drawing after today? Why? </a:t>
            </a:r>
          </a:p>
          <a:p>
            <a:pPr algn="ctr">
              <a:lnSpc>
                <a:spcPts val="6957"/>
              </a:lnSpc>
            </a:pPr>
            <a:endParaRPr lang="en-US" sz="5796" spc="-114">
              <a:solidFill>
                <a:srgbClr val="29272B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" name="TextBox 6"/>
          <p:cNvSpPr txBox="1"/>
          <p:nvPr/>
        </p:nvSpPr>
        <p:spPr>
          <a:xfrm rot="-80640">
            <a:off x="1051896" y="605773"/>
            <a:ext cx="9292409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30"/>
              </a:lnSpc>
            </a:pPr>
            <a:r>
              <a:rPr lang="en-US" sz="11119" spc="-221" dirty="0">
                <a:solidFill>
                  <a:schemeClr val="bg2">
                    <a:lumMod val="50000"/>
                  </a:schemeClr>
                </a:solidFill>
                <a:latin typeface="Fredoka"/>
                <a:ea typeface="Fredoka"/>
                <a:cs typeface="Fredoka"/>
                <a:sym typeface="Fredoka"/>
              </a:rPr>
              <a:t>Exit Ticket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39799" y="1521504"/>
            <a:ext cx="640956" cy="640956"/>
          </a:xfrm>
          <a:custGeom>
            <a:avLst/>
            <a:gdLst/>
            <a:ahLst/>
            <a:cxnLst/>
            <a:rect l="l" t="t" r="r" b="b"/>
            <a:pathLst>
              <a:path w="640956" h="640956">
                <a:moveTo>
                  <a:pt x="0" y="0"/>
                </a:moveTo>
                <a:lnTo>
                  <a:pt x="640957" y="0"/>
                </a:lnTo>
                <a:lnTo>
                  <a:pt x="640957" y="640957"/>
                </a:lnTo>
                <a:lnTo>
                  <a:pt x="0" y="640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54000" flipH="1">
            <a:off x="-1771802" y="6408210"/>
            <a:ext cx="4572295" cy="5700189"/>
          </a:xfrm>
          <a:custGeom>
            <a:avLst/>
            <a:gdLst/>
            <a:ahLst/>
            <a:cxnLst/>
            <a:rect l="l" t="t" r="r" b="b"/>
            <a:pathLst>
              <a:path w="4572295" h="5700189">
                <a:moveTo>
                  <a:pt x="4572295" y="0"/>
                </a:moveTo>
                <a:lnTo>
                  <a:pt x="0" y="0"/>
                </a:lnTo>
                <a:lnTo>
                  <a:pt x="0" y="5700189"/>
                </a:lnTo>
                <a:lnTo>
                  <a:pt x="4572295" y="5700189"/>
                </a:lnTo>
                <a:lnTo>
                  <a:pt x="45722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4" r="-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29748" y="9249461"/>
            <a:ext cx="394907" cy="394907"/>
          </a:xfrm>
          <a:custGeom>
            <a:avLst/>
            <a:gdLst/>
            <a:ahLst/>
            <a:cxnLst/>
            <a:rect l="l" t="t" r="r" b="b"/>
            <a:pathLst>
              <a:path w="394907" h="394907">
                <a:moveTo>
                  <a:pt x="0" y="0"/>
                </a:moveTo>
                <a:lnTo>
                  <a:pt x="394906" y="0"/>
                </a:lnTo>
                <a:lnTo>
                  <a:pt x="394906" y="394906"/>
                </a:lnTo>
                <a:lnTo>
                  <a:pt x="0" y="394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59802" y="2484493"/>
            <a:ext cx="5799498" cy="7159874"/>
          </a:xfrm>
          <a:custGeom>
            <a:avLst/>
            <a:gdLst/>
            <a:ahLst/>
            <a:cxnLst/>
            <a:rect l="l" t="t" r="r" b="b"/>
            <a:pathLst>
              <a:path w="5799498" h="7159874">
                <a:moveTo>
                  <a:pt x="0" y="0"/>
                </a:moveTo>
                <a:lnTo>
                  <a:pt x="5799498" y="0"/>
                </a:lnTo>
                <a:lnTo>
                  <a:pt x="5799498" y="7159874"/>
                </a:lnTo>
                <a:lnTo>
                  <a:pt x="0" y="7159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54166" y="1238458"/>
            <a:ext cx="10133400" cy="26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8"/>
              </a:lnSpc>
            </a:pPr>
            <a:r>
              <a:rPr lang="en-US" sz="10118" spc="-202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Let’s learn more about cats!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1626" y="4067828"/>
            <a:ext cx="9635940" cy="103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9"/>
              </a:lnSpc>
              <a:spcBef>
                <a:spcPct val="0"/>
              </a:spcBef>
            </a:pPr>
            <a:r>
              <a:rPr lang="en-US" sz="3999" spc="-79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While watching the video think about: What did the cat do to stay alive?</a:t>
            </a:r>
          </a:p>
        </p:txBody>
      </p:sp>
      <p:pic>
        <p:nvPicPr>
          <p:cNvPr id="10" name="Online Media 9" title="Meet the Deadliest Cat on the Planet">
            <a:hlinkClick r:id="" action="ppaction://media"/>
            <a:extLst>
              <a:ext uri="{FF2B5EF4-FFF2-40B4-BE49-F238E27FC236}">
                <a16:creationId xmlns:a16="http://schemas.microsoft.com/office/drawing/2014/main" id="{7686BA54-2C07-E58D-E2CC-5A8025294F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2988441" y="5174397"/>
            <a:ext cx="7911451" cy="4469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63934" y="1200150"/>
            <a:ext cx="5760132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C77274"/>
                </a:solidFill>
                <a:latin typeface="Fredoka"/>
                <a:ea typeface="Fredoka"/>
                <a:cs typeface="Fredoka"/>
                <a:sym typeface="Fredoka"/>
              </a:rPr>
              <a:t>Fill out 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84445" y="3317506"/>
            <a:ext cx="10919109" cy="131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9"/>
              </a:lnSpc>
              <a:spcBef>
                <a:spcPct val="0"/>
              </a:spcBef>
            </a:pPr>
            <a:r>
              <a:rPr lang="en-US" sz="5000" spc="-99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 What did the cat do to stay alive?</a:t>
            </a:r>
          </a:p>
          <a:p>
            <a:pPr algn="ctr">
              <a:lnSpc>
                <a:spcPts val="5049"/>
              </a:lnSpc>
              <a:spcBef>
                <a:spcPct val="0"/>
              </a:spcBef>
            </a:pPr>
            <a:r>
              <a:rPr lang="en-US" sz="5000" spc="-99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Write two things you noticed.</a:t>
            </a:r>
          </a:p>
        </p:txBody>
      </p:sp>
      <p:sp>
        <p:nvSpPr>
          <p:cNvPr id="5" name="Freeform 5"/>
          <p:cNvSpPr/>
          <p:nvPr/>
        </p:nvSpPr>
        <p:spPr>
          <a:xfrm>
            <a:off x="2295261" y="4560403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1"/>
                </a:lnTo>
                <a:lnTo>
                  <a:pt x="0" y="1093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2422" y="3106186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760338">
            <a:off x="2101620" y="1798487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1"/>
                </a:lnTo>
                <a:lnTo>
                  <a:pt x="0" y="1093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Online Media 7" title="2 Minute Timer">
            <a:hlinkClick r:id="" action="ppaction://media"/>
            <a:extLst>
              <a:ext uri="{FF2B5EF4-FFF2-40B4-BE49-F238E27FC236}">
                <a16:creationId xmlns:a16="http://schemas.microsoft.com/office/drawing/2014/main" id="{16458A08-AB91-F7D7-EB66-CACFDB8D15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979657" y="4831702"/>
            <a:ext cx="8328684" cy="4705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12774">
            <a:off x="2224828" y="3254719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01620" y="4596569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86025" y="6671580"/>
            <a:ext cx="6101975" cy="3615420"/>
          </a:xfrm>
          <a:custGeom>
            <a:avLst/>
            <a:gdLst/>
            <a:ahLst/>
            <a:cxnLst/>
            <a:rect l="l" t="t" r="r" b="b"/>
            <a:pathLst>
              <a:path w="6101975" h="3615420">
                <a:moveTo>
                  <a:pt x="0" y="0"/>
                </a:moveTo>
                <a:lnTo>
                  <a:pt x="6101975" y="0"/>
                </a:lnTo>
                <a:lnTo>
                  <a:pt x="6101975" y="3615420"/>
                </a:lnTo>
                <a:lnTo>
                  <a:pt x="0" y="3615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36343">
            <a:off x="2577514" y="2033677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200150"/>
            <a:ext cx="110109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18"/>
              </a:lnSpc>
            </a:pPr>
            <a:r>
              <a:rPr lang="en-US" sz="10118" spc="-202" dirty="0">
                <a:solidFill>
                  <a:srgbClr val="694541"/>
                </a:solidFill>
                <a:latin typeface="Fredoka"/>
                <a:ea typeface="Fredoka"/>
                <a:cs typeface="Fredoka"/>
                <a:sym typeface="Fredoka"/>
              </a:rPr>
              <a:t>Cat Behavior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028" y="2647283"/>
            <a:ext cx="16615272" cy="103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9"/>
              </a:lnSpc>
              <a:spcBef>
                <a:spcPct val="0"/>
              </a:spcBef>
            </a:pPr>
            <a:r>
              <a:rPr lang="en-US" sz="3999" spc="-79">
                <a:solidFill>
                  <a:srgbClr val="FF988F"/>
                </a:solidFill>
                <a:latin typeface="Fredoka"/>
                <a:ea typeface="Fredoka"/>
                <a:cs typeface="Fredoka"/>
                <a:sym typeface="Fredoka"/>
              </a:rPr>
              <a:t>While watching this video: Identify the behaviors shown by the cat in this video.</a:t>
            </a:r>
          </a:p>
        </p:txBody>
      </p:sp>
      <p:pic>
        <p:nvPicPr>
          <p:cNvPr id="10" name="Online Media 9" title="Why Do Cats Hunt? | Cats Uncovered | BBC Earth">
            <a:hlinkClick r:id="" action="ppaction://media"/>
            <a:extLst>
              <a:ext uri="{FF2B5EF4-FFF2-40B4-BE49-F238E27FC236}">
                <a16:creationId xmlns:a16="http://schemas.microsoft.com/office/drawing/2014/main" id="{9DF05EA6-E31E-57F2-88C3-36542AD288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28700" y="3704490"/>
            <a:ext cx="10160000" cy="574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63934" y="1200150"/>
            <a:ext cx="5760132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C77274"/>
                </a:solidFill>
                <a:latin typeface="Fredoka"/>
                <a:ea typeface="Fredoka"/>
                <a:cs typeface="Fredoka"/>
                <a:sym typeface="Fredoka"/>
              </a:rPr>
              <a:t>Fill out 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84445" y="3317506"/>
            <a:ext cx="10919109" cy="131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9"/>
              </a:lnSpc>
              <a:spcBef>
                <a:spcPct val="0"/>
              </a:spcBef>
            </a:pPr>
            <a:r>
              <a:rPr lang="en-US" sz="5000" spc="-99">
                <a:solidFill>
                  <a:srgbClr val="383737"/>
                </a:solidFill>
                <a:latin typeface="Fredoka"/>
                <a:ea typeface="Fredoka"/>
                <a:cs typeface="Fredoka"/>
                <a:sym typeface="Fredoka"/>
              </a:rPr>
              <a:t> Pick ONE behavior. How does it help the cat survive?</a:t>
            </a:r>
          </a:p>
        </p:txBody>
      </p:sp>
      <p:sp>
        <p:nvSpPr>
          <p:cNvPr id="5" name="Freeform 5"/>
          <p:cNvSpPr/>
          <p:nvPr/>
        </p:nvSpPr>
        <p:spPr>
          <a:xfrm>
            <a:off x="2295261" y="4560403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1"/>
                </a:lnTo>
                <a:lnTo>
                  <a:pt x="0" y="1093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2422" y="3106186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8" y="0"/>
                </a:lnTo>
                <a:lnTo>
                  <a:pt x="1159198" y="1093862"/>
                </a:lnTo>
                <a:lnTo>
                  <a:pt x="0" y="109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760338">
            <a:off x="2101620" y="1798487"/>
            <a:ext cx="1159198" cy="1093862"/>
          </a:xfrm>
          <a:custGeom>
            <a:avLst/>
            <a:gdLst/>
            <a:ahLst/>
            <a:cxnLst/>
            <a:rect l="l" t="t" r="r" b="b"/>
            <a:pathLst>
              <a:path w="1159198" h="1093862">
                <a:moveTo>
                  <a:pt x="0" y="0"/>
                </a:moveTo>
                <a:lnTo>
                  <a:pt x="1159199" y="0"/>
                </a:lnTo>
                <a:lnTo>
                  <a:pt x="1159199" y="1093861"/>
                </a:lnTo>
                <a:lnTo>
                  <a:pt x="0" y="1093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Online Media 7" title="2 Minute Timer">
            <a:hlinkClick r:id="" action="ppaction://media"/>
            <a:extLst>
              <a:ext uri="{FF2B5EF4-FFF2-40B4-BE49-F238E27FC236}">
                <a16:creationId xmlns:a16="http://schemas.microsoft.com/office/drawing/2014/main" id="{C2D1439B-4F49-AB70-F191-8EE79A3AE4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979657" y="4831702"/>
            <a:ext cx="8328684" cy="4705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017" y="365236"/>
            <a:ext cx="17403966" cy="9484195"/>
          </a:xfrm>
          <a:custGeom>
            <a:avLst/>
            <a:gdLst/>
            <a:ahLst/>
            <a:cxnLst/>
            <a:rect l="l" t="t" r="r" b="b"/>
            <a:pathLst>
              <a:path w="17403966" h="9484195">
                <a:moveTo>
                  <a:pt x="0" y="0"/>
                </a:moveTo>
                <a:lnTo>
                  <a:pt x="17403966" y="0"/>
                </a:lnTo>
                <a:lnTo>
                  <a:pt x="17403966" y="9484195"/>
                </a:lnTo>
                <a:lnTo>
                  <a:pt x="0" y="9484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52975" y="3355315"/>
            <a:ext cx="11582049" cy="136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10118" spc="-202">
                <a:solidFill>
                  <a:srgbClr val="FAB18C"/>
                </a:solidFill>
                <a:latin typeface="Fredoka"/>
                <a:ea typeface="Fredoka"/>
                <a:cs typeface="Fredoka"/>
                <a:sym typeface="Fredoka"/>
              </a:rPr>
              <a:t>Cat Sense Matchup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4854" y="5781870"/>
            <a:ext cx="1649829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Draw a line from the cat's body part to the sense it uses.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1011</Words>
  <Application>Microsoft Office PowerPoint</Application>
  <PresentationFormat>Custom</PresentationFormat>
  <Paragraphs>129</Paragraphs>
  <Slides>40</Slides>
  <Notes>0</Notes>
  <HiddenSlides>6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 Presentation.pptx</dc:title>
  <dc:creator>Natalee Afolayan</dc:creator>
  <cp:lastModifiedBy>Natalee Afolayan</cp:lastModifiedBy>
  <cp:revision>20</cp:revision>
  <dcterms:created xsi:type="dcterms:W3CDTF">2006-08-16T00:00:00Z</dcterms:created>
  <dcterms:modified xsi:type="dcterms:W3CDTF">2026-03-09T00:09:27Z</dcterms:modified>
  <dc:identifier>DAHB_X7EKik</dc:identifier>
</cp:coreProperties>
</file>