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24282400" cy="31432500"/>
  <p:notesSz cx="6858000" cy="9144000"/>
  <p:embeddedFontLst>
    <p:embeddedFont>
      <p:font typeface="Alice" panose="020B0604020202020204" charset="0"/>
      <p:regular r:id="rId7"/>
    </p:embeddedFont>
    <p:embeddedFont>
      <p:font typeface="Alice Bold" panose="020B0604020202020204" charset="0"/>
      <p:regular r:id="rId8"/>
    </p:embeddedFont>
    <p:embeddedFont>
      <p:font typeface="Big Shoulders Display Bold" panose="020B0604020202020204" charset="0"/>
      <p:regular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309A8-0C1A-40C6-B88A-F0E44FE95D14}" v="18" dt="2026-03-03T21:16:23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ee Afolayan" userId="l6y+IfJdfpuVlDqUixShpLnBLDMeK4gNwRFUIAqbhcs=" providerId="None" clId="Web-{C51309A8-0C1A-40C6-B88A-F0E44FE95D14}"/>
    <pc:docChg chg="modSld">
      <pc:chgData name="Natalee Afolayan" userId="l6y+IfJdfpuVlDqUixShpLnBLDMeK4gNwRFUIAqbhcs=" providerId="None" clId="Web-{C51309A8-0C1A-40C6-B88A-F0E44FE95D14}" dt="2026-03-03T21:16:23.192" v="17" actId="1076"/>
      <pc:docMkLst>
        <pc:docMk/>
      </pc:docMkLst>
      <pc:sldChg chg="modSp">
        <pc:chgData name="Natalee Afolayan" userId="l6y+IfJdfpuVlDqUixShpLnBLDMeK4gNwRFUIAqbhcs=" providerId="None" clId="Web-{C51309A8-0C1A-40C6-B88A-F0E44FE95D14}" dt="2026-03-03T21:16:23.192" v="17" actId="1076"/>
        <pc:sldMkLst>
          <pc:docMk/>
          <pc:sldMk cId="0" sldId="257"/>
        </pc:sldMkLst>
        <pc:spChg chg="mod">
          <ac:chgData name="Natalee Afolayan" userId="l6y+IfJdfpuVlDqUixShpLnBLDMeK4gNwRFUIAqbhcs=" providerId="None" clId="Web-{C51309A8-0C1A-40C6-B88A-F0E44FE95D14}" dt="2026-03-03T21:14:03.919" v="3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6:02.769" v="13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6:06.519" v="14" actId="1410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6:11.691" v="15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6:23.192" v="17" actId="1076"/>
          <ac:spMkLst>
            <pc:docMk/>
            <pc:sldMk cId="0" sldId="257"/>
            <ac:spMk id="16" creationId="{00000000-0000-0000-0000-000000000000}"/>
          </ac:spMkLst>
        </pc:spChg>
      </pc:sldChg>
      <pc:sldChg chg="modSp">
        <pc:chgData name="Natalee Afolayan" userId="l6y+IfJdfpuVlDqUixShpLnBLDMeK4gNwRFUIAqbhcs=" providerId="None" clId="Web-{C51309A8-0C1A-40C6-B88A-F0E44FE95D14}" dt="2026-03-03T21:14:57.109" v="10" actId="1076"/>
        <pc:sldMkLst>
          <pc:docMk/>
          <pc:sldMk cId="0" sldId="258"/>
        </pc:sldMkLst>
        <pc:spChg chg="mod">
          <ac:chgData name="Natalee Afolayan" userId="l6y+IfJdfpuVlDqUixShpLnBLDMeK4gNwRFUIAqbhcs=" providerId="None" clId="Web-{C51309A8-0C1A-40C6-B88A-F0E44FE95D14}" dt="2026-03-03T21:14:30.545" v="6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4:35.968" v="8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4:20.092" v="4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Natalee Afolayan" userId="l6y+IfJdfpuVlDqUixShpLnBLDMeK4gNwRFUIAqbhcs=" providerId="None" clId="Web-{C51309A8-0C1A-40C6-B88A-F0E44FE95D14}" dt="2026-03-03T21:14:57.109" v="10" actId="1076"/>
          <ac:spMkLst>
            <pc:docMk/>
            <pc:sldMk cId="0" sldId="258"/>
            <ac:spMk id="12" creationId="{00000000-0000-0000-0000-000000000000}"/>
          </ac:spMkLst>
        </pc:spChg>
      </pc:sldChg>
      <pc:sldChg chg="modSp">
        <pc:chgData name="Natalee Afolayan" userId="l6y+IfJdfpuVlDqUixShpLnBLDMeK4gNwRFUIAqbhcs=" providerId="None" clId="Web-{C51309A8-0C1A-40C6-B88A-F0E44FE95D14}" dt="2026-03-03T21:15:19.782" v="12" actId="1076"/>
        <pc:sldMkLst>
          <pc:docMk/>
          <pc:sldMk cId="0" sldId="260"/>
        </pc:sldMkLst>
        <pc:spChg chg="mod">
          <ac:chgData name="Natalee Afolayan" userId="l6y+IfJdfpuVlDqUixShpLnBLDMeK4gNwRFUIAqbhcs=" providerId="None" clId="Web-{C51309A8-0C1A-40C6-B88A-F0E44FE95D14}" dt="2026-03-03T21:15:19.782" v="12" actId="1076"/>
          <ac:spMkLst>
            <pc:docMk/>
            <pc:sldMk cId="0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06713" y="1444747"/>
            <a:ext cx="24591018" cy="27023097"/>
          </a:xfrm>
          <a:custGeom>
            <a:avLst/>
            <a:gdLst/>
            <a:ahLst/>
            <a:cxnLst/>
            <a:rect l="l" t="t" r="r" b="b"/>
            <a:pathLst>
              <a:path w="24591018" h="27023097">
                <a:moveTo>
                  <a:pt x="0" y="0"/>
                </a:moveTo>
                <a:lnTo>
                  <a:pt x="24591018" y="0"/>
                </a:lnTo>
                <a:lnTo>
                  <a:pt x="24591018" y="27023097"/>
                </a:lnTo>
                <a:lnTo>
                  <a:pt x="0" y="27023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7118" y="9039729"/>
            <a:ext cx="24591018" cy="27023097"/>
          </a:xfrm>
          <a:custGeom>
            <a:avLst/>
            <a:gdLst/>
            <a:ahLst/>
            <a:cxnLst/>
            <a:rect l="l" t="t" r="r" b="b"/>
            <a:pathLst>
              <a:path w="24591018" h="27023097">
                <a:moveTo>
                  <a:pt x="0" y="0"/>
                </a:moveTo>
                <a:lnTo>
                  <a:pt x="24591018" y="0"/>
                </a:lnTo>
                <a:lnTo>
                  <a:pt x="24591018" y="27023097"/>
                </a:lnTo>
                <a:lnTo>
                  <a:pt x="0" y="27023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9063" y="10967596"/>
            <a:ext cx="25446875" cy="23167363"/>
          </a:xfrm>
          <a:custGeom>
            <a:avLst/>
            <a:gdLst/>
            <a:ahLst/>
            <a:cxnLst/>
            <a:rect l="l" t="t" r="r" b="b"/>
            <a:pathLst>
              <a:path w="25446875" h="23167363">
                <a:moveTo>
                  <a:pt x="0" y="0"/>
                </a:moveTo>
                <a:lnTo>
                  <a:pt x="25446876" y="0"/>
                </a:lnTo>
                <a:lnTo>
                  <a:pt x="25446876" y="23167363"/>
                </a:lnTo>
                <a:lnTo>
                  <a:pt x="0" y="23167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129" r="-1951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68097" y="5742174"/>
            <a:ext cx="22487940" cy="329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0"/>
              </a:lnSpc>
            </a:pPr>
            <a:r>
              <a:rPr lang="en-US" sz="27000" b="1">
                <a:solidFill>
                  <a:srgbClr val="4A250C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CAT EXPLORERS!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907118" y="4014974"/>
            <a:ext cx="27461656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4000">
                <a:solidFill>
                  <a:srgbClr val="4A250C"/>
                </a:solidFill>
                <a:latin typeface="Montserrat"/>
                <a:ea typeface="Montserrat"/>
                <a:cs typeface="Montserrat"/>
                <a:sym typeface="Montserrat"/>
              </a:rPr>
              <a:t>EXPLORATION WORKSHEET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 spc="4000">
              <a:solidFill>
                <a:srgbClr val="4A25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12067" y="353108"/>
            <a:ext cx="13342471" cy="185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778">
                <a:solidFill>
                  <a:srgbClr val="4A250C"/>
                </a:solidFill>
                <a:latin typeface="Alice"/>
                <a:ea typeface="Alice"/>
                <a:cs typeface="Alice"/>
                <a:sym typeface="Alice"/>
              </a:rPr>
              <a:t>NAME: _________________</a:t>
            </a:r>
          </a:p>
          <a:p>
            <a:pPr algn="ctr">
              <a:lnSpc>
                <a:spcPts val="7395"/>
              </a:lnSpc>
            </a:pPr>
            <a:r>
              <a:rPr lang="en-US" sz="5778">
                <a:solidFill>
                  <a:srgbClr val="4A250C"/>
                </a:solidFill>
                <a:latin typeface="Alice"/>
                <a:ea typeface="Alice"/>
                <a:cs typeface="Alice"/>
                <a:sym typeface="Alice"/>
              </a:rPr>
              <a:t>DATE: 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37406" y="21099068"/>
            <a:ext cx="3069593" cy="1669091"/>
          </a:xfrm>
          <a:custGeom>
            <a:avLst/>
            <a:gdLst/>
            <a:ahLst/>
            <a:cxnLst/>
            <a:rect l="l" t="t" r="r" b="b"/>
            <a:pathLst>
              <a:path w="3069593" h="1669091">
                <a:moveTo>
                  <a:pt x="0" y="0"/>
                </a:moveTo>
                <a:lnTo>
                  <a:pt x="3069594" y="0"/>
                </a:lnTo>
                <a:lnTo>
                  <a:pt x="3069594" y="1669091"/>
                </a:lnTo>
                <a:lnTo>
                  <a:pt x="0" y="166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527844" y="18602242"/>
            <a:ext cx="4688719" cy="1734826"/>
          </a:xfrm>
          <a:custGeom>
            <a:avLst/>
            <a:gdLst/>
            <a:ahLst/>
            <a:cxnLst/>
            <a:rect l="l" t="t" r="r" b="b"/>
            <a:pathLst>
              <a:path w="4688719" h="1734826">
                <a:moveTo>
                  <a:pt x="0" y="0"/>
                </a:moveTo>
                <a:lnTo>
                  <a:pt x="4688718" y="0"/>
                </a:lnTo>
                <a:lnTo>
                  <a:pt x="4688718" y="1734826"/>
                </a:lnTo>
                <a:lnTo>
                  <a:pt x="0" y="1734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2141" y="23530159"/>
            <a:ext cx="4260125" cy="1597547"/>
          </a:xfrm>
          <a:custGeom>
            <a:avLst/>
            <a:gdLst/>
            <a:ahLst/>
            <a:cxnLst/>
            <a:rect l="l" t="t" r="r" b="b"/>
            <a:pathLst>
              <a:path w="4260125" h="1597547">
                <a:moveTo>
                  <a:pt x="0" y="0"/>
                </a:moveTo>
                <a:lnTo>
                  <a:pt x="4260124" y="0"/>
                </a:lnTo>
                <a:lnTo>
                  <a:pt x="4260124" y="1597547"/>
                </a:lnTo>
                <a:lnTo>
                  <a:pt x="0" y="1597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70269" y="26130948"/>
            <a:ext cx="2603868" cy="2522497"/>
          </a:xfrm>
          <a:custGeom>
            <a:avLst/>
            <a:gdLst/>
            <a:ahLst/>
            <a:cxnLst/>
            <a:rect l="l" t="t" r="r" b="b"/>
            <a:pathLst>
              <a:path w="2603868" h="2522497">
                <a:moveTo>
                  <a:pt x="0" y="0"/>
                </a:moveTo>
                <a:lnTo>
                  <a:pt x="2603868" y="0"/>
                </a:lnTo>
                <a:lnTo>
                  <a:pt x="2603868" y="2522497"/>
                </a:lnTo>
                <a:lnTo>
                  <a:pt x="0" y="2522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65274" y="3745877"/>
            <a:ext cx="20478460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1. WHAT DID THE CAT DO TO STAY ALIVE?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Write  two things you noticed.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000000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73660" y="3105653"/>
            <a:ext cx="2415977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Video 1: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3959" y="8806827"/>
            <a:ext cx="2459931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Video 2: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1440" y="10199382"/>
            <a:ext cx="18545870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1. PICK ONE BEHAVIOR. HOW DOES IT HELP THE CAT SURVIVE?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5274" y="15874300"/>
            <a:ext cx="21158202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DRAW A LINE TO MATCH THE SENSE TO THE BODY PART THE CAT USES.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06342" y="14634742"/>
            <a:ext cx="8918170" cy="996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Cat Senses Match-Up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44375" y="757459"/>
            <a:ext cx="12144375" cy="167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7"/>
              </a:lnSpc>
            </a:pPr>
            <a:r>
              <a:rPr lang="en-US" sz="5178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NAME: _____________________</a:t>
            </a:r>
          </a:p>
          <a:p>
            <a:pPr algn="ctr">
              <a:lnSpc>
                <a:spcPts val="6627"/>
              </a:lnSpc>
            </a:pPr>
            <a:r>
              <a:rPr lang="en-US" sz="5178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DATE: ___________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69763" y="19393827"/>
            <a:ext cx="3564507" cy="83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SIGHT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2" y="21058591"/>
            <a:ext cx="3620034" cy="83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SMELL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95965" y="23552822"/>
            <a:ext cx="4386581" cy="83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HEARING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89458" y="26544052"/>
            <a:ext cx="5244711" cy="83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TOUCH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77558" y="14806193"/>
            <a:ext cx="952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581648" y="5514352"/>
            <a:ext cx="16261755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Behavior 1:_______________________________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Behavior 2: ______________________________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2386" y="5173649"/>
            <a:ext cx="8537108" cy="8526436"/>
          </a:xfrm>
          <a:custGeom>
            <a:avLst/>
            <a:gdLst/>
            <a:ahLst/>
            <a:cxnLst/>
            <a:rect l="l" t="t" r="r" b="b"/>
            <a:pathLst>
              <a:path w="8537108" h="8526436">
                <a:moveTo>
                  <a:pt x="0" y="0"/>
                </a:moveTo>
                <a:lnTo>
                  <a:pt x="8537108" y="0"/>
                </a:lnTo>
                <a:lnTo>
                  <a:pt x="8537108" y="8526436"/>
                </a:lnTo>
                <a:lnTo>
                  <a:pt x="0" y="8526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58666" y="2336068"/>
            <a:ext cx="16626880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DRAW ONE OF EACH TRAIT THAT HELPS A CAT SURVIVE.</a:t>
            </a:r>
          </a:p>
        </p:txBody>
      </p:sp>
      <p:sp>
        <p:nvSpPr>
          <p:cNvPr id="4" name="Freeform 4"/>
          <p:cNvSpPr/>
          <p:nvPr/>
        </p:nvSpPr>
        <p:spPr>
          <a:xfrm>
            <a:off x="12744719" y="5173649"/>
            <a:ext cx="8537108" cy="8526436"/>
          </a:xfrm>
          <a:custGeom>
            <a:avLst/>
            <a:gdLst/>
            <a:ahLst/>
            <a:cxnLst/>
            <a:rect l="l" t="t" r="r" b="b"/>
            <a:pathLst>
              <a:path w="8537108" h="8526436">
                <a:moveTo>
                  <a:pt x="0" y="0"/>
                </a:moveTo>
                <a:lnTo>
                  <a:pt x="8537108" y="0"/>
                </a:lnTo>
                <a:lnTo>
                  <a:pt x="8537108" y="8526436"/>
                </a:lnTo>
                <a:lnTo>
                  <a:pt x="0" y="8526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37575" y="3741366"/>
            <a:ext cx="6729698" cy="83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STRUCTURAL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26184" y="3741366"/>
            <a:ext cx="6047644" cy="83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BEHAVORIAL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03568" y="1507086"/>
            <a:ext cx="6994256" cy="996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Your Turn!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9563" y="16675696"/>
            <a:ext cx="22389625" cy="677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Pick ONE match you made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Animal: 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</a:p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Habitat: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>
              <a:solidFill>
                <a:srgbClr val="000000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Why does this animal do well there?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Use a trait (body part or behavior).</a:t>
            </a:r>
          </a:p>
        </p:txBody>
      </p:sp>
      <p:sp>
        <p:nvSpPr>
          <p:cNvPr id="9" name="AutoShape 9"/>
          <p:cNvSpPr/>
          <p:nvPr/>
        </p:nvSpPr>
        <p:spPr>
          <a:xfrm>
            <a:off x="3824749" y="18647371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3824749" y="20714296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2887224" y="25175171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460058" y="14569242"/>
            <a:ext cx="11263738" cy="96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Animals &amp; Their Homes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730" y="15543490"/>
            <a:ext cx="22277289" cy="79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With you table group, match each animal card to the environment it survives best in. 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79728" y="13248405"/>
            <a:ext cx="14541274" cy="5518550"/>
          </a:xfrm>
          <a:custGeom>
            <a:avLst/>
            <a:gdLst/>
            <a:ahLst/>
            <a:cxnLst/>
            <a:rect l="l" t="t" r="r" b="b"/>
            <a:pathLst>
              <a:path w="14541274" h="5518550">
                <a:moveTo>
                  <a:pt x="0" y="0"/>
                </a:moveTo>
                <a:lnTo>
                  <a:pt x="14541273" y="0"/>
                </a:lnTo>
                <a:lnTo>
                  <a:pt x="14541273" y="5518549"/>
                </a:lnTo>
                <a:lnTo>
                  <a:pt x="0" y="551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9880" y="14783717"/>
            <a:ext cx="8489848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CIRCLE PROAILURUS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DRAW A SQUARE AROUND PSEUDAELURUS</a:t>
            </a:r>
          </a:p>
        </p:txBody>
      </p:sp>
      <p:sp>
        <p:nvSpPr>
          <p:cNvPr id="4" name="AutoShape 4"/>
          <p:cNvSpPr/>
          <p:nvPr/>
        </p:nvSpPr>
        <p:spPr>
          <a:xfrm>
            <a:off x="3203461" y="9781305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3203461" y="11524380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89880" y="564084"/>
            <a:ext cx="22708991" cy="77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What might happen if this animal had to live in a different environment?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Fill in the box.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>
              <a:solidFill>
                <a:srgbClr val="000000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☐ It might survive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☐ It might get sick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☐ It might not survive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>
              <a:solidFill>
                <a:srgbClr val="000000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Why?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26646" y="17990059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626646" y="15718962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846831" y="20544073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846831" y="27050201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846831" y="28558036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2846831" y="30508575"/>
            <a:ext cx="185143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 rot="-376454">
            <a:off x="11202280" y="7915870"/>
            <a:ext cx="3084063" cy="4139682"/>
          </a:xfrm>
          <a:custGeom>
            <a:avLst/>
            <a:gdLst/>
            <a:ahLst/>
            <a:cxnLst/>
            <a:rect l="l" t="t" r="r" b="b"/>
            <a:pathLst>
              <a:path w="3084063" h="4139682">
                <a:moveTo>
                  <a:pt x="0" y="0"/>
                </a:moveTo>
                <a:lnTo>
                  <a:pt x="3084063" y="0"/>
                </a:lnTo>
                <a:lnTo>
                  <a:pt x="3084063" y="4139682"/>
                </a:lnTo>
                <a:lnTo>
                  <a:pt x="0" y="413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56958" y="7542394"/>
            <a:ext cx="3747721" cy="4451936"/>
          </a:xfrm>
          <a:custGeom>
            <a:avLst/>
            <a:gdLst/>
            <a:ahLst/>
            <a:cxnLst/>
            <a:rect l="l" t="t" r="r" b="b"/>
            <a:pathLst>
              <a:path w="3747721" h="4451936">
                <a:moveTo>
                  <a:pt x="0" y="0"/>
                </a:moveTo>
                <a:lnTo>
                  <a:pt x="3747721" y="0"/>
                </a:lnTo>
                <a:lnTo>
                  <a:pt x="3747721" y="4451936"/>
                </a:lnTo>
                <a:lnTo>
                  <a:pt x="0" y="4451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319134">
            <a:off x="14582781" y="8163595"/>
            <a:ext cx="4188624" cy="3209533"/>
          </a:xfrm>
          <a:custGeom>
            <a:avLst/>
            <a:gdLst/>
            <a:ahLst/>
            <a:cxnLst/>
            <a:rect l="l" t="t" r="r" b="b"/>
            <a:pathLst>
              <a:path w="4188624" h="3209533">
                <a:moveTo>
                  <a:pt x="0" y="0"/>
                </a:moveTo>
                <a:lnTo>
                  <a:pt x="4188625" y="0"/>
                </a:lnTo>
                <a:lnTo>
                  <a:pt x="4188625" y="3209534"/>
                </a:lnTo>
                <a:lnTo>
                  <a:pt x="0" y="3209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4367765"/>
            <a:ext cx="24288750" cy="17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Fossils are clues from long ago, like bones or footprints, left by plants and animals that lived a very long time ago.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8281" y="2468004"/>
            <a:ext cx="7489286" cy="96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FOSSIL ACTIVITY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77178" y="6386058"/>
            <a:ext cx="5126137" cy="88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FOSSIL ACTIVITY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51535" y="12581427"/>
            <a:ext cx="1857742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HOW DO FOSSILS HELP SCIENTISTS LEARN ABOUT THE PAST?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3826" y="21915673"/>
            <a:ext cx="21592840" cy="17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Scientists found fossils of cats that climbed trees and fossils of cats that ran fast on land.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08444" y="24836591"/>
            <a:ext cx="13175556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WHERE DO YOU THINK THESE CATS LIVED?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44375" y="757459"/>
            <a:ext cx="12144375" cy="167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7"/>
              </a:lnSpc>
            </a:pPr>
            <a:r>
              <a:rPr lang="en-US" sz="5178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NAME: _____________________</a:t>
            </a:r>
          </a:p>
          <a:p>
            <a:pPr algn="ctr">
              <a:lnSpc>
                <a:spcPts val="6627"/>
              </a:lnSpc>
            </a:pPr>
            <a:r>
              <a:rPr lang="en-US" sz="5178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DATE: 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EXPLORERS- activity draft</dc:title>
  <cp:revision>16</cp:revision>
  <dcterms:created xsi:type="dcterms:W3CDTF">2006-08-16T00:00:00Z</dcterms:created>
  <dcterms:modified xsi:type="dcterms:W3CDTF">2026-03-03T21:16:23Z</dcterms:modified>
  <dc:identifier>DAHAyt518PM</dc:identifier>
</cp:coreProperties>
</file>