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Bobby Jones" panose="020B0604020202020204" charset="0"/>
      <p:regular r:id="rId32"/>
    </p:embeddedFont>
    <p:embeddedFont>
      <p:font typeface="DM Sans" pitchFamily="2" charset="0"/>
      <p:regular r:id="rId33"/>
      <p:bold r:id="rId34"/>
      <p:italic r:id="rId35"/>
      <p:boldItalic r:id="rId36"/>
    </p:embeddedFont>
    <p:embeddedFont>
      <p:font typeface="DM Sans Bold" pitchFamily="2" charset="0"/>
      <p:regular r:id="rId37"/>
      <p:bold r:id="rId38"/>
    </p:embeddedFont>
    <p:embeddedFont>
      <p:font typeface="DM Sans Bold Italics" panose="020B0604020202020204" charset="0"/>
      <p:regular r:id="rId39"/>
    </p:embeddedFont>
    <p:embeddedFont>
      <p:font typeface="DM Sans Italics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84CFD-9C0F-2B8C-274C-DF4ACCD8355D}" v="9" dt="2026-02-25T15:36:18.089"/>
    <p1510:client id="{C407F86B-D7B9-435E-B8EF-054CAF6FF7E5}" v="151" dt="2026-02-24T18:48:40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nOv-o3lVxA?feature=oembed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nOv-o3lVxA?feature=oembed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QLPL1qRhn8?feature=oembed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7.svg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ASKMcdCc3g?feature=oembed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r0SokfIIU8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BRZGkbE-8Y?feature=oembed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vJrx5Aecxk?feature=oembed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ASKMcdCc3g?feature=oembed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8565" y="-4635767"/>
            <a:ext cx="11092386" cy="8953985"/>
          </a:xfrm>
          <a:custGeom>
            <a:avLst/>
            <a:gdLst/>
            <a:ahLst/>
            <a:cxnLst/>
            <a:rect l="l" t="t" r="r" b="b"/>
            <a:pathLst>
              <a:path w="11092386" h="8953985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11620">
            <a:off x="-2828922" y="-5034762"/>
            <a:ext cx="11484345" cy="9210515"/>
          </a:xfrm>
          <a:custGeom>
            <a:avLst/>
            <a:gdLst/>
            <a:ahLst/>
            <a:cxnLst/>
            <a:rect l="l" t="t" r="r" b="b"/>
            <a:pathLst>
              <a:path w="11484345" h="9210515">
                <a:moveTo>
                  <a:pt x="0" y="0"/>
                </a:moveTo>
                <a:lnTo>
                  <a:pt x="11484345" y="0"/>
                </a:lnTo>
                <a:lnTo>
                  <a:pt x="11484345" y="9210515"/>
                </a:lnTo>
                <a:lnTo>
                  <a:pt x="0" y="9210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128012">
            <a:off x="-2351791" y="7421988"/>
            <a:ext cx="9231803" cy="5151288"/>
          </a:xfrm>
          <a:custGeom>
            <a:avLst/>
            <a:gdLst/>
            <a:ahLst/>
            <a:cxnLst/>
            <a:rect l="l" t="t" r="r" b="b"/>
            <a:pathLst>
              <a:path w="9231803" h="5151288">
                <a:moveTo>
                  <a:pt x="0" y="0"/>
                </a:moveTo>
                <a:lnTo>
                  <a:pt x="9231803" y="0"/>
                </a:lnTo>
                <a:lnTo>
                  <a:pt x="9231803" y="5151289"/>
                </a:lnTo>
                <a:lnTo>
                  <a:pt x="0" y="51512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64984">
            <a:off x="9979213" y="8002017"/>
            <a:ext cx="12089353" cy="4916069"/>
          </a:xfrm>
          <a:custGeom>
            <a:avLst/>
            <a:gdLst/>
            <a:ahLst/>
            <a:cxnLst/>
            <a:rect l="l" t="t" r="r" b="b"/>
            <a:pathLst>
              <a:path w="12089353" h="4916069">
                <a:moveTo>
                  <a:pt x="0" y="0"/>
                </a:moveTo>
                <a:lnTo>
                  <a:pt x="12089353" y="0"/>
                </a:lnTo>
                <a:lnTo>
                  <a:pt x="12089353" y="4916069"/>
                </a:lnTo>
                <a:lnTo>
                  <a:pt x="0" y="4916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90539" y="2027436"/>
            <a:ext cx="3744219" cy="3492265"/>
          </a:xfrm>
          <a:custGeom>
            <a:avLst/>
            <a:gdLst/>
            <a:ahLst/>
            <a:cxnLst/>
            <a:rect l="l" t="t" r="r" b="b"/>
            <a:pathLst>
              <a:path w="3744219" h="3492265">
                <a:moveTo>
                  <a:pt x="0" y="0"/>
                </a:moveTo>
                <a:lnTo>
                  <a:pt x="3744219" y="0"/>
                </a:lnTo>
                <a:lnTo>
                  <a:pt x="3744219" y="3492266"/>
                </a:lnTo>
                <a:lnTo>
                  <a:pt x="0" y="34922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40497" y="1896633"/>
            <a:ext cx="2835605" cy="4114800"/>
          </a:xfrm>
          <a:custGeom>
            <a:avLst/>
            <a:gdLst/>
            <a:ahLst/>
            <a:cxnLst/>
            <a:rect l="l" t="t" r="r" b="b"/>
            <a:pathLst>
              <a:path w="2835605" h="4114800">
                <a:moveTo>
                  <a:pt x="0" y="0"/>
                </a:moveTo>
                <a:lnTo>
                  <a:pt x="2835605" y="0"/>
                </a:lnTo>
                <a:lnTo>
                  <a:pt x="2835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033128" y="6574489"/>
            <a:ext cx="4151450" cy="4114800"/>
          </a:xfrm>
          <a:custGeom>
            <a:avLst/>
            <a:gdLst/>
            <a:ahLst/>
            <a:cxnLst/>
            <a:rect l="l" t="t" r="r" b="b"/>
            <a:pathLst>
              <a:path w="4151450" h="4114800">
                <a:moveTo>
                  <a:pt x="0" y="0"/>
                </a:moveTo>
                <a:lnTo>
                  <a:pt x="4151450" y="0"/>
                </a:lnTo>
                <a:lnTo>
                  <a:pt x="4151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41322" y="6011433"/>
            <a:ext cx="2605433" cy="3977117"/>
          </a:xfrm>
          <a:custGeom>
            <a:avLst/>
            <a:gdLst/>
            <a:ahLst/>
            <a:cxnLst/>
            <a:rect l="l" t="t" r="r" b="b"/>
            <a:pathLst>
              <a:path w="2605433" h="3977117">
                <a:moveTo>
                  <a:pt x="0" y="0"/>
                </a:moveTo>
                <a:lnTo>
                  <a:pt x="2605433" y="0"/>
                </a:lnTo>
                <a:lnTo>
                  <a:pt x="2605433" y="3977117"/>
                </a:lnTo>
                <a:lnTo>
                  <a:pt x="0" y="39771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963456">
            <a:off x="2208277" y="8647428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9" y="0"/>
                </a:lnTo>
                <a:lnTo>
                  <a:pt x="2238429" y="2238428"/>
                </a:lnTo>
                <a:lnTo>
                  <a:pt x="0" y="22384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80873" y="-1844373"/>
            <a:ext cx="4074336" cy="4668509"/>
          </a:xfrm>
          <a:custGeom>
            <a:avLst/>
            <a:gdLst/>
            <a:ahLst/>
            <a:cxnLst/>
            <a:rect l="l" t="t" r="r" b="b"/>
            <a:pathLst>
              <a:path w="4074336" h="4668509">
                <a:moveTo>
                  <a:pt x="0" y="0"/>
                </a:moveTo>
                <a:lnTo>
                  <a:pt x="4074336" y="0"/>
                </a:lnTo>
                <a:lnTo>
                  <a:pt x="4074336" y="4668510"/>
                </a:lnTo>
                <a:lnTo>
                  <a:pt x="0" y="46685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575071" y="7940233"/>
            <a:ext cx="6447692" cy="4114800"/>
          </a:xfrm>
          <a:custGeom>
            <a:avLst/>
            <a:gdLst/>
            <a:ahLst/>
            <a:cxnLst/>
            <a:rect l="l" t="t" r="r" b="b"/>
            <a:pathLst>
              <a:path w="6447692" h="4114800">
                <a:moveTo>
                  <a:pt x="0" y="0"/>
                </a:moveTo>
                <a:lnTo>
                  <a:pt x="6447693" y="0"/>
                </a:lnTo>
                <a:lnTo>
                  <a:pt x="64476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47694">
            <a:off x="10141065" y="-1794126"/>
            <a:ext cx="4270075" cy="4114800"/>
          </a:xfrm>
          <a:custGeom>
            <a:avLst/>
            <a:gdLst/>
            <a:ahLst/>
            <a:cxnLst/>
            <a:rect l="l" t="t" r="r" b="b"/>
            <a:pathLst>
              <a:path w="4270075" h="4114800">
                <a:moveTo>
                  <a:pt x="0" y="0"/>
                </a:moveTo>
                <a:lnTo>
                  <a:pt x="4270075" y="0"/>
                </a:lnTo>
                <a:lnTo>
                  <a:pt x="4270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33635" y="969034"/>
            <a:ext cx="16220731" cy="7853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22"/>
              </a:lnSpc>
            </a:pPr>
            <a:r>
              <a:rPr lang="en-US" sz="22301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NATURAL SELECTION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8257" y="2582751"/>
            <a:ext cx="6498770" cy="6375065"/>
            <a:chOff x="0" y="0"/>
            <a:chExt cx="1711610" cy="15866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1610" cy="1586606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11610" cy="1624706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81841" y="726571"/>
            <a:ext cx="6724319" cy="143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41"/>
              </a:lnSpc>
              <a:spcBef>
                <a:spcPct val="0"/>
              </a:spcBef>
            </a:pPr>
            <a:r>
              <a:rPr lang="en-US" sz="9284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Reflection</a:t>
            </a:r>
          </a:p>
        </p:txBody>
      </p:sp>
      <p:sp>
        <p:nvSpPr>
          <p:cNvPr id="6" name="Freeform 6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08257" y="3029613"/>
            <a:ext cx="6498770" cy="1693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540" lvl="1" indent="-318770">
              <a:lnSpc>
                <a:spcPts val="4521"/>
              </a:lnSpc>
              <a:buFont typeface="Arial"/>
              <a:buChar char="•"/>
            </a:pPr>
            <a:r>
              <a:rPr lang="en-US" sz="2950" dirty="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Were you able to get the paper  out of the cylinder with water in it?</a:t>
            </a:r>
            <a:endParaRPr lang="en-US" sz="2950" dirty="0"/>
          </a:p>
        </p:txBody>
      </p:sp>
      <p:grpSp>
        <p:nvGrpSpPr>
          <p:cNvPr id="10" name="Group 10"/>
          <p:cNvGrpSpPr/>
          <p:nvPr/>
        </p:nvGrpSpPr>
        <p:grpSpPr>
          <a:xfrm>
            <a:off x="9398933" y="2577840"/>
            <a:ext cx="7438573" cy="6379977"/>
            <a:chOff x="0" y="0"/>
            <a:chExt cx="1959130" cy="15773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9130" cy="1577337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959130" cy="1615437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742467" y="3268729"/>
            <a:ext cx="6751505" cy="5068383"/>
          </a:xfrm>
          <a:custGeom>
            <a:avLst/>
            <a:gdLst/>
            <a:ahLst/>
            <a:cxnLst/>
            <a:rect l="l" t="t" r="r" b="b"/>
            <a:pathLst>
              <a:path w="6751505" h="5068383">
                <a:moveTo>
                  <a:pt x="0" y="0"/>
                </a:moveTo>
                <a:lnTo>
                  <a:pt x="6751505" y="0"/>
                </a:lnTo>
                <a:lnTo>
                  <a:pt x="6751505" y="5068383"/>
                </a:lnTo>
                <a:lnTo>
                  <a:pt x="0" y="50683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08257" y="4828709"/>
            <a:ext cx="6498770" cy="53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982" lvl="1" indent="-318991" algn="l">
              <a:lnSpc>
                <a:spcPts val="4521"/>
              </a:lnSpc>
              <a:buFont typeface="Arial"/>
              <a:buChar char="•"/>
            </a:pPr>
            <a:r>
              <a:rPr lang="en-US" sz="2954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How long did it take you?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08257" y="5672476"/>
            <a:ext cx="6498770" cy="10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982" lvl="1" indent="-318991" algn="l">
              <a:lnSpc>
                <a:spcPts val="4521"/>
              </a:lnSpc>
              <a:buFont typeface="Arial"/>
              <a:buChar char="•"/>
            </a:pPr>
            <a:r>
              <a:rPr lang="en-US" sz="2954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What about the cylinder with sand in it?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08257" y="6912609"/>
            <a:ext cx="6498770" cy="166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982" lvl="1" indent="-318991" algn="l">
              <a:lnSpc>
                <a:spcPts val="4521"/>
              </a:lnSpc>
              <a:buFont typeface="Arial"/>
              <a:buChar char="•"/>
            </a:pPr>
            <a:r>
              <a:rPr lang="en-US" sz="2954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Do you think crows in the wild know that this won’t work with sand?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8257" y="2733146"/>
            <a:ext cx="6498770" cy="6034170"/>
            <a:chOff x="0" y="0"/>
            <a:chExt cx="1711610" cy="15866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1610" cy="1586606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11610" cy="1624706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338775" y="2728235"/>
            <a:ext cx="7438573" cy="6039081"/>
            <a:chOff x="0" y="0"/>
            <a:chExt cx="1959130" cy="15773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9130" cy="1577337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59130" cy="1615437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508893" y="2947131"/>
            <a:ext cx="4897499" cy="5596174"/>
          </a:xfrm>
          <a:custGeom>
            <a:avLst/>
            <a:gdLst/>
            <a:ahLst/>
            <a:cxnLst/>
            <a:rect l="l" t="t" r="r" b="b"/>
            <a:pathLst>
              <a:path w="4897499" h="5596174">
                <a:moveTo>
                  <a:pt x="0" y="0"/>
                </a:moveTo>
                <a:lnTo>
                  <a:pt x="4897499" y="0"/>
                </a:lnTo>
                <a:lnTo>
                  <a:pt x="4897499" y="5596174"/>
                </a:lnTo>
                <a:lnTo>
                  <a:pt x="0" y="55961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851" r="-35392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81841" y="726571"/>
            <a:ext cx="6724319" cy="143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41"/>
              </a:lnSpc>
              <a:spcBef>
                <a:spcPct val="0"/>
              </a:spcBef>
            </a:pPr>
            <a:r>
              <a:rPr lang="en-US" sz="9284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Reflection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33263" y="2912130"/>
            <a:ext cx="6498770" cy="169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540" lvl="1" indent="-318770" algn="l">
              <a:lnSpc>
                <a:spcPts val="4521"/>
              </a:lnSpc>
              <a:buFont typeface="Arial"/>
              <a:buChar char="•"/>
            </a:pPr>
            <a:r>
              <a:rPr lang="en-US" sz="2950" dirty="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Do you think the chicken from the beginning video would know how to do this? Why or why not?</a:t>
            </a:r>
            <a:endParaRPr lang="en-US" sz="2950" dirty="0"/>
          </a:p>
        </p:txBody>
      </p:sp>
      <p:sp>
        <p:nvSpPr>
          <p:cNvPr id="14" name="TextBox 14"/>
          <p:cNvSpPr txBox="1"/>
          <p:nvPr/>
        </p:nvSpPr>
        <p:spPr>
          <a:xfrm>
            <a:off x="9633263" y="4705663"/>
            <a:ext cx="6498770" cy="10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982" lvl="1" indent="-318991" algn="l">
              <a:lnSpc>
                <a:spcPts val="4521"/>
              </a:lnSpc>
              <a:buFont typeface="Arial"/>
              <a:buChar char="•"/>
            </a:pPr>
            <a:r>
              <a:rPr lang="en-US" sz="2954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Why would the crow’s intelligence be advantageous?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33263" y="5936270"/>
            <a:ext cx="6498770" cy="10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982" lvl="1" indent="-318991" algn="l">
              <a:lnSpc>
                <a:spcPts val="4521"/>
              </a:lnSpc>
              <a:buFont typeface="Arial"/>
              <a:buChar char="•"/>
            </a:pPr>
            <a:r>
              <a:rPr lang="en-US" sz="2954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What resources would the crow get easier than the chicken?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33263" y="7166878"/>
            <a:ext cx="6498770" cy="1097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982" lvl="1" indent="-318991" algn="l">
              <a:lnSpc>
                <a:spcPts val="4521"/>
              </a:lnSpc>
              <a:buFont typeface="Arial"/>
              <a:buChar char="•"/>
            </a:pPr>
            <a:r>
              <a:rPr lang="en-US" sz="2954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Why are crows intelligent but chickens are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0553" y="3154942"/>
            <a:ext cx="2605433" cy="3977117"/>
          </a:xfrm>
          <a:custGeom>
            <a:avLst/>
            <a:gdLst/>
            <a:ahLst/>
            <a:cxnLst/>
            <a:rect l="l" t="t" r="r" b="b"/>
            <a:pathLst>
              <a:path w="2605433" h="3977117">
                <a:moveTo>
                  <a:pt x="0" y="0"/>
                </a:moveTo>
                <a:lnTo>
                  <a:pt x="2605433" y="0"/>
                </a:lnTo>
                <a:lnTo>
                  <a:pt x="2605433" y="3977116"/>
                </a:lnTo>
                <a:lnTo>
                  <a:pt x="0" y="39771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891327">
            <a:off x="16250832" y="-319398"/>
            <a:ext cx="4074336" cy="4668509"/>
          </a:xfrm>
          <a:custGeom>
            <a:avLst/>
            <a:gdLst/>
            <a:ahLst/>
            <a:cxnLst/>
            <a:rect l="l" t="t" r="r" b="b"/>
            <a:pathLst>
              <a:path w="4074336" h="4668509">
                <a:moveTo>
                  <a:pt x="0" y="0"/>
                </a:moveTo>
                <a:lnTo>
                  <a:pt x="4074336" y="0"/>
                </a:lnTo>
                <a:lnTo>
                  <a:pt x="4074336" y="4668510"/>
                </a:lnTo>
                <a:lnTo>
                  <a:pt x="0" y="46685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266589" y="267970"/>
            <a:ext cx="3441469" cy="4114800"/>
          </a:xfrm>
          <a:custGeom>
            <a:avLst/>
            <a:gdLst/>
            <a:ahLst/>
            <a:cxnLst/>
            <a:rect l="l" t="t" r="r" b="b"/>
            <a:pathLst>
              <a:path w="3441469" h="4114800">
                <a:moveTo>
                  <a:pt x="0" y="0"/>
                </a:moveTo>
                <a:lnTo>
                  <a:pt x="3441469" y="0"/>
                </a:lnTo>
                <a:lnTo>
                  <a:pt x="3441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51319" y="8630735"/>
            <a:ext cx="5415961" cy="2314093"/>
          </a:xfrm>
          <a:custGeom>
            <a:avLst/>
            <a:gdLst/>
            <a:ahLst/>
            <a:cxnLst/>
            <a:rect l="l" t="t" r="r" b="b"/>
            <a:pathLst>
              <a:path w="5415961" h="2314093">
                <a:moveTo>
                  <a:pt x="0" y="0"/>
                </a:moveTo>
                <a:lnTo>
                  <a:pt x="5415962" y="0"/>
                </a:lnTo>
                <a:lnTo>
                  <a:pt x="5415962" y="2314093"/>
                </a:lnTo>
                <a:lnTo>
                  <a:pt x="0" y="2314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754683" y="1000125"/>
            <a:ext cx="8778635" cy="162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41"/>
              </a:lnSpc>
              <a:spcBef>
                <a:spcPct val="0"/>
              </a:spcBef>
            </a:pPr>
            <a:r>
              <a:rPr lang="en-US" sz="10451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Materials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472203" y="3091718"/>
            <a:ext cx="7253452" cy="4326497"/>
            <a:chOff x="0" y="0"/>
            <a:chExt cx="1910374" cy="11394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0374" cy="1139489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10374" cy="1177589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3091718"/>
            <a:ext cx="8475293" cy="4326497"/>
            <a:chOff x="0" y="0"/>
            <a:chExt cx="2232176" cy="11394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32176" cy="1139489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232176" cy="1177589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3639967"/>
            <a:ext cx="8075269" cy="19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411" lvl="1" indent="-368205" algn="l">
              <a:lnSpc>
                <a:spcPts val="5218"/>
              </a:lnSpc>
              <a:buFont typeface="Arial"/>
              <a:buChar char="•"/>
            </a:pPr>
            <a:r>
              <a:rPr lang="en-US" sz="341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Send one person from each table to get whiteboards and expo markers</a:t>
            </a:r>
          </a:p>
          <a:p>
            <a:pPr marL="736411" lvl="1" indent="-368205" algn="l">
              <a:lnSpc>
                <a:spcPts val="5218"/>
              </a:lnSpc>
              <a:buFont typeface="Arial"/>
              <a:buChar char="•"/>
            </a:pPr>
            <a:r>
              <a:rPr lang="en-US" sz="341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One for </a:t>
            </a:r>
            <a:r>
              <a:rPr lang="en-US" sz="3410" b="1">
                <a:solidFill>
                  <a:srgbClr val="010204"/>
                </a:solidFill>
                <a:latin typeface="DM Sans Bold"/>
                <a:ea typeface="DM Sans Bold"/>
                <a:cs typeface="DM Sans Bold"/>
                <a:sym typeface="DM Sans Bold"/>
              </a:rPr>
              <a:t>each</a:t>
            </a:r>
            <a:r>
              <a:rPr lang="en-US" sz="341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 person!</a:t>
            </a:r>
          </a:p>
        </p:txBody>
      </p:sp>
      <p:pic>
        <p:nvPicPr>
          <p:cNvPr id="15" name="Online Media 14" title="3 Minute Timer">
            <a:hlinkClick r:id="" action="ppaction://noaction"/>
            <a:extLst>
              <a:ext uri="{FF2B5EF4-FFF2-40B4-BE49-F238E27FC236}">
                <a16:creationId xmlns:a16="http://schemas.microsoft.com/office/drawing/2014/main" id="{8256A3FD-52E7-C44B-E752-63A5786A05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1126454" y="3575384"/>
            <a:ext cx="5962734" cy="33668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2284336"/>
            <a:ext cx="15056644" cy="5718327"/>
            <a:chOff x="0" y="0"/>
            <a:chExt cx="3965536" cy="1506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506061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544161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9913" y="3609975"/>
            <a:ext cx="13617647" cy="304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draw what an individual looks like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1028700"/>
            <a:ext cx="15056644" cy="8229600"/>
            <a:chOff x="0" y="0"/>
            <a:chExt cx="396553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2167467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2205567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33282" y="1349367"/>
            <a:ext cx="9191725" cy="6123987"/>
          </a:xfrm>
          <a:custGeom>
            <a:avLst/>
            <a:gdLst/>
            <a:ahLst/>
            <a:cxnLst/>
            <a:rect l="l" t="t" r="r" b="b"/>
            <a:pathLst>
              <a:path w="9191725" h="6123987">
                <a:moveTo>
                  <a:pt x="0" y="0"/>
                </a:moveTo>
                <a:lnTo>
                  <a:pt x="9191725" y="0"/>
                </a:lnTo>
                <a:lnTo>
                  <a:pt x="9191725" y="6123986"/>
                </a:lnTo>
                <a:lnTo>
                  <a:pt x="0" y="61239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957560" y="7666580"/>
            <a:ext cx="6372881" cy="1353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3"/>
              </a:lnSpc>
            </a:pPr>
            <a:r>
              <a:rPr lang="en-US" sz="3616" b="1">
                <a:solidFill>
                  <a:srgbClr val="010204"/>
                </a:solidFill>
                <a:latin typeface="DM Sans Bold"/>
                <a:ea typeface="DM Sans Bold"/>
                <a:cs typeface="DM Sans Bold"/>
                <a:sym typeface="DM Sans Bold"/>
              </a:rPr>
              <a:t>Individual:</a:t>
            </a:r>
          </a:p>
          <a:p>
            <a:pPr marL="0" lvl="0" indent="0" algn="ctr">
              <a:lnSpc>
                <a:spcPts val="5533"/>
              </a:lnSpc>
            </a:pPr>
            <a:r>
              <a:rPr lang="en-US" sz="3616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A single animal of a species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2284336"/>
            <a:ext cx="15056644" cy="5718327"/>
            <a:chOff x="0" y="0"/>
            <a:chExt cx="3965536" cy="1506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506061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544161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9913" y="3609975"/>
            <a:ext cx="13617647" cy="304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draw what a population looks like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15678" y="745621"/>
            <a:ext cx="15056644" cy="8512679"/>
            <a:chOff x="0" y="0"/>
            <a:chExt cx="3965536" cy="22420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65536" cy="2242023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65536" cy="2280123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874881" y="1215032"/>
            <a:ext cx="8538238" cy="5699274"/>
          </a:xfrm>
          <a:custGeom>
            <a:avLst/>
            <a:gdLst/>
            <a:ahLst/>
            <a:cxnLst/>
            <a:rect l="l" t="t" r="r" b="b"/>
            <a:pathLst>
              <a:path w="8538238" h="5699274">
                <a:moveTo>
                  <a:pt x="0" y="0"/>
                </a:moveTo>
                <a:lnTo>
                  <a:pt x="8538238" y="0"/>
                </a:lnTo>
                <a:lnTo>
                  <a:pt x="8538238" y="5699274"/>
                </a:lnTo>
                <a:lnTo>
                  <a:pt x="0" y="56992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37844" y="6952288"/>
            <a:ext cx="8812312" cy="204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3"/>
              </a:lnSpc>
            </a:pPr>
            <a:r>
              <a:rPr lang="en-US" sz="3616" b="1">
                <a:solidFill>
                  <a:srgbClr val="010204"/>
                </a:solidFill>
                <a:latin typeface="DM Sans Bold"/>
                <a:ea typeface="DM Sans Bold"/>
                <a:cs typeface="DM Sans Bold"/>
                <a:sym typeface="DM Sans Bold"/>
              </a:rPr>
              <a:t>Population:</a:t>
            </a:r>
          </a:p>
          <a:p>
            <a:pPr marL="0" lvl="0" indent="0" algn="ctr">
              <a:lnSpc>
                <a:spcPts val="5533"/>
              </a:lnSpc>
            </a:pPr>
            <a:r>
              <a:rPr lang="en-US" sz="3616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Multiple animals of the same species living in the same location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2284336"/>
            <a:ext cx="15056644" cy="5718327"/>
            <a:chOff x="0" y="0"/>
            <a:chExt cx="3965536" cy="1506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506061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544161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9913" y="3609975"/>
            <a:ext cx="13617647" cy="304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draw what a Community looks like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1028700"/>
            <a:ext cx="15056644" cy="7986558"/>
            <a:chOff x="0" y="0"/>
            <a:chExt cx="3965536" cy="2103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2103456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2141555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21242" y="1420089"/>
            <a:ext cx="10045516" cy="5646499"/>
          </a:xfrm>
          <a:custGeom>
            <a:avLst/>
            <a:gdLst/>
            <a:ahLst/>
            <a:cxnLst/>
            <a:rect l="l" t="t" r="r" b="b"/>
            <a:pathLst>
              <a:path w="10045516" h="5646499">
                <a:moveTo>
                  <a:pt x="0" y="0"/>
                </a:moveTo>
                <a:lnTo>
                  <a:pt x="10045516" y="0"/>
                </a:lnTo>
                <a:lnTo>
                  <a:pt x="10045516" y="5646499"/>
                </a:lnTo>
                <a:lnTo>
                  <a:pt x="0" y="5646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37844" y="6952288"/>
            <a:ext cx="8812312" cy="204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3"/>
              </a:lnSpc>
            </a:pPr>
            <a:r>
              <a:rPr lang="en-US" sz="3616" b="1">
                <a:solidFill>
                  <a:srgbClr val="010204"/>
                </a:solidFill>
                <a:latin typeface="DM Sans Bold"/>
                <a:ea typeface="DM Sans Bold"/>
                <a:cs typeface="DM Sans Bold"/>
                <a:sym typeface="DM Sans Bold"/>
              </a:rPr>
              <a:t>Community:</a:t>
            </a:r>
          </a:p>
          <a:p>
            <a:pPr marL="0" lvl="0" indent="0" algn="ctr">
              <a:lnSpc>
                <a:spcPts val="5533"/>
              </a:lnSpc>
            </a:pPr>
            <a:r>
              <a:rPr lang="en-US" sz="3616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All the different populations in an area interacting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2284336"/>
            <a:ext cx="15056644" cy="5718327"/>
            <a:chOff x="0" y="0"/>
            <a:chExt cx="3965536" cy="1506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506061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544161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9913" y="2852738"/>
            <a:ext cx="13156847" cy="456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WHAT ARE SOME RESOURCES ANIMALS NEED TO SURVIVE?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5428" y="1823578"/>
            <a:ext cx="5690310" cy="162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41"/>
              </a:lnSpc>
              <a:spcBef>
                <a:spcPct val="0"/>
              </a:spcBef>
            </a:pPr>
            <a:r>
              <a:rPr lang="en-US" sz="10451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Agenda:</a:t>
            </a:r>
          </a:p>
        </p:txBody>
      </p:sp>
      <p:sp>
        <p:nvSpPr>
          <p:cNvPr id="3" name="Freeform 3"/>
          <p:cNvSpPr/>
          <p:nvPr/>
        </p:nvSpPr>
        <p:spPr>
          <a:xfrm>
            <a:off x="-430553" y="3154942"/>
            <a:ext cx="2605433" cy="3977117"/>
          </a:xfrm>
          <a:custGeom>
            <a:avLst/>
            <a:gdLst/>
            <a:ahLst/>
            <a:cxnLst/>
            <a:rect l="l" t="t" r="r" b="b"/>
            <a:pathLst>
              <a:path w="2605433" h="3977117">
                <a:moveTo>
                  <a:pt x="0" y="0"/>
                </a:moveTo>
                <a:lnTo>
                  <a:pt x="2605433" y="0"/>
                </a:lnTo>
                <a:lnTo>
                  <a:pt x="2605433" y="3977116"/>
                </a:lnTo>
                <a:lnTo>
                  <a:pt x="0" y="39771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891327">
            <a:off x="14942377" y="-300362"/>
            <a:ext cx="4074336" cy="4668509"/>
          </a:xfrm>
          <a:custGeom>
            <a:avLst/>
            <a:gdLst/>
            <a:ahLst/>
            <a:cxnLst/>
            <a:rect l="l" t="t" r="r" b="b"/>
            <a:pathLst>
              <a:path w="4074336" h="4668509">
                <a:moveTo>
                  <a:pt x="0" y="0"/>
                </a:moveTo>
                <a:lnTo>
                  <a:pt x="4074335" y="0"/>
                </a:lnTo>
                <a:lnTo>
                  <a:pt x="4074335" y="4668509"/>
                </a:lnTo>
                <a:lnTo>
                  <a:pt x="0" y="4668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266589" y="267970"/>
            <a:ext cx="3441469" cy="4114800"/>
          </a:xfrm>
          <a:custGeom>
            <a:avLst/>
            <a:gdLst/>
            <a:ahLst/>
            <a:cxnLst/>
            <a:rect l="l" t="t" r="r" b="b"/>
            <a:pathLst>
              <a:path w="3441469" h="4114800">
                <a:moveTo>
                  <a:pt x="0" y="0"/>
                </a:moveTo>
                <a:lnTo>
                  <a:pt x="3441469" y="0"/>
                </a:lnTo>
                <a:lnTo>
                  <a:pt x="3441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51319" y="8630735"/>
            <a:ext cx="5415961" cy="2314093"/>
          </a:xfrm>
          <a:custGeom>
            <a:avLst/>
            <a:gdLst/>
            <a:ahLst/>
            <a:cxnLst/>
            <a:rect l="l" t="t" r="r" b="b"/>
            <a:pathLst>
              <a:path w="5415961" h="2314093">
                <a:moveTo>
                  <a:pt x="0" y="0"/>
                </a:moveTo>
                <a:lnTo>
                  <a:pt x="5415962" y="0"/>
                </a:lnTo>
                <a:lnTo>
                  <a:pt x="5415962" y="2314093"/>
                </a:lnTo>
                <a:lnTo>
                  <a:pt x="0" y="2314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922900" y="3443800"/>
            <a:ext cx="6715364" cy="5814500"/>
            <a:chOff x="0" y="0"/>
            <a:chExt cx="1768656" cy="15313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68656" cy="1531391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68656" cy="1569491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72121" y="3927172"/>
            <a:ext cx="5896080" cy="441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9467" lvl="1" indent="-414734" algn="l">
              <a:lnSpc>
                <a:spcPts val="5878"/>
              </a:lnSpc>
              <a:buFont typeface="Arial"/>
              <a:buChar char="•"/>
            </a:pPr>
            <a:r>
              <a:rPr lang="en-US" sz="3841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Introduction videos on bird intelligence</a:t>
            </a:r>
          </a:p>
          <a:p>
            <a:pPr marL="829467" lvl="1" indent="-414734" algn="l">
              <a:lnSpc>
                <a:spcPts val="5878"/>
              </a:lnSpc>
              <a:buFont typeface="Arial"/>
              <a:buChar char="•"/>
            </a:pPr>
            <a:r>
              <a:rPr lang="en-US" sz="3841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Crow evolution activity</a:t>
            </a:r>
          </a:p>
          <a:p>
            <a:pPr marL="829467" lvl="1" indent="-414734" algn="l">
              <a:lnSpc>
                <a:spcPts val="5878"/>
              </a:lnSpc>
              <a:buFont typeface="Arial"/>
              <a:buChar char="•"/>
            </a:pPr>
            <a:r>
              <a:rPr lang="en-US" sz="3841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Class discussion on competition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724652" y="1590620"/>
            <a:ext cx="7534648" cy="3128643"/>
            <a:chOff x="0" y="0"/>
            <a:chExt cx="1984434" cy="8240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84434" cy="824005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84434" cy="862105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646821" y="1754767"/>
            <a:ext cx="5690310" cy="277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please grab the intro worksheet and lab paper!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724652" y="5143500"/>
            <a:ext cx="7534648" cy="4114800"/>
            <a:chOff x="0" y="0"/>
            <a:chExt cx="1984434" cy="10837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84434" cy="1083733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984434" cy="1121833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9" name="Online Media 18" title="3 Minute Timer">
            <a:hlinkClick r:id="" action="ppaction://noaction"/>
            <a:extLst>
              <a:ext uri="{FF2B5EF4-FFF2-40B4-BE49-F238E27FC236}">
                <a16:creationId xmlns:a16="http://schemas.microsoft.com/office/drawing/2014/main" id="{B0FDA7CA-8E64-3522-54F2-C6A5F7E037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595059" y="5540542"/>
            <a:ext cx="5792286" cy="33267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612923" cy="8229600"/>
            <a:chOff x="0" y="0"/>
            <a:chExt cx="200505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5050" cy="2167467"/>
            </a:xfrm>
            <a:prstGeom prst="roundRect">
              <a:avLst/>
            </a:prstGeom>
            <a:solidFill>
              <a:srgbClr val="70A3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05050" cy="2215092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46377" y="1028700"/>
            <a:ext cx="7612923" cy="8229600"/>
            <a:chOff x="0" y="0"/>
            <a:chExt cx="2005050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05050" cy="2167467"/>
            </a:xfrm>
            <a:prstGeom prst="roundRect">
              <a:avLst/>
            </a:prstGeom>
            <a:solidFill>
              <a:srgbClr val="AACE7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05050" cy="2215092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163929" y="6172200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2" y="0"/>
                </a:lnTo>
                <a:lnTo>
                  <a:pt x="19601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63568">
            <a:off x="6509567" y="4704708"/>
            <a:ext cx="2191357" cy="1617620"/>
          </a:xfrm>
          <a:custGeom>
            <a:avLst/>
            <a:gdLst/>
            <a:ahLst/>
            <a:cxnLst/>
            <a:rect l="l" t="t" r="r" b="b"/>
            <a:pathLst>
              <a:path w="2191357" h="1617620">
                <a:moveTo>
                  <a:pt x="0" y="0"/>
                </a:moveTo>
                <a:lnTo>
                  <a:pt x="2191357" y="0"/>
                </a:lnTo>
                <a:lnTo>
                  <a:pt x="2191357" y="1617620"/>
                </a:lnTo>
                <a:lnTo>
                  <a:pt x="0" y="161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7957" y="8003165"/>
            <a:ext cx="6605972" cy="1255135"/>
          </a:xfrm>
          <a:custGeom>
            <a:avLst/>
            <a:gdLst/>
            <a:ahLst/>
            <a:cxnLst/>
            <a:rect l="l" t="t" r="r" b="b"/>
            <a:pathLst>
              <a:path w="6605972" h="1255135">
                <a:moveTo>
                  <a:pt x="0" y="0"/>
                </a:moveTo>
                <a:lnTo>
                  <a:pt x="6605972" y="0"/>
                </a:lnTo>
                <a:lnTo>
                  <a:pt x="6605972" y="1255135"/>
                </a:lnTo>
                <a:lnTo>
                  <a:pt x="0" y="1255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568868" y="6885503"/>
            <a:ext cx="2072755" cy="2235324"/>
          </a:xfrm>
          <a:custGeom>
            <a:avLst/>
            <a:gdLst/>
            <a:ahLst/>
            <a:cxnLst/>
            <a:rect l="l" t="t" r="r" b="b"/>
            <a:pathLst>
              <a:path w="2072755" h="2235324">
                <a:moveTo>
                  <a:pt x="0" y="0"/>
                </a:moveTo>
                <a:lnTo>
                  <a:pt x="2072755" y="0"/>
                </a:lnTo>
                <a:lnTo>
                  <a:pt x="2072755" y="2235324"/>
                </a:lnTo>
                <a:lnTo>
                  <a:pt x="0" y="22353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99805" y="5998805"/>
            <a:ext cx="3259495" cy="3259495"/>
          </a:xfrm>
          <a:custGeom>
            <a:avLst/>
            <a:gdLst/>
            <a:ahLst/>
            <a:cxnLst/>
            <a:rect l="l" t="t" r="r" b="b"/>
            <a:pathLst>
              <a:path w="3259495" h="3259495">
                <a:moveTo>
                  <a:pt x="0" y="0"/>
                </a:moveTo>
                <a:lnTo>
                  <a:pt x="3259495" y="0"/>
                </a:lnTo>
                <a:lnTo>
                  <a:pt x="3259495" y="3259495"/>
                </a:lnTo>
                <a:lnTo>
                  <a:pt x="0" y="32594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54757">
            <a:off x="14548270" y="3182706"/>
            <a:ext cx="2711030" cy="2500925"/>
          </a:xfrm>
          <a:custGeom>
            <a:avLst/>
            <a:gdLst/>
            <a:ahLst/>
            <a:cxnLst/>
            <a:rect l="l" t="t" r="r" b="b"/>
            <a:pathLst>
              <a:path w="2711030" h="2500925">
                <a:moveTo>
                  <a:pt x="0" y="0"/>
                </a:moveTo>
                <a:lnTo>
                  <a:pt x="2711030" y="0"/>
                </a:lnTo>
                <a:lnTo>
                  <a:pt x="2711030" y="2500925"/>
                </a:lnTo>
                <a:lnTo>
                  <a:pt x="0" y="2500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520889" y="5657898"/>
            <a:ext cx="2957831" cy="1970655"/>
          </a:xfrm>
          <a:custGeom>
            <a:avLst/>
            <a:gdLst/>
            <a:ahLst/>
            <a:cxnLst/>
            <a:rect l="l" t="t" r="r" b="b"/>
            <a:pathLst>
              <a:path w="2957831" h="1970655">
                <a:moveTo>
                  <a:pt x="0" y="0"/>
                </a:moveTo>
                <a:lnTo>
                  <a:pt x="2957831" y="0"/>
                </a:lnTo>
                <a:lnTo>
                  <a:pt x="2957831" y="1970654"/>
                </a:lnTo>
                <a:lnTo>
                  <a:pt x="0" y="19706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77137">
            <a:off x="14143697" y="8627613"/>
            <a:ext cx="3520175" cy="1179259"/>
          </a:xfrm>
          <a:custGeom>
            <a:avLst/>
            <a:gdLst/>
            <a:ahLst/>
            <a:cxnLst/>
            <a:rect l="l" t="t" r="r" b="b"/>
            <a:pathLst>
              <a:path w="3520175" h="1179259">
                <a:moveTo>
                  <a:pt x="0" y="0"/>
                </a:moveTo>
                <a:lnTo>
                  <a:pt x="3520176" y="0"/>
                </a:lnTo>
                <a:lnTo>
                  <a:pt x="3520176" y="1179259"/>
                </a:lnTo>
                <a:lnTo>
                  <a:pt x="0" y="11792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520889" y="7899568"/>
            <a:ext cx="2109174" cy="1568698"/>
          </a:xfrm>
          <a:custGeom>
            <a:avLst/>
            <a:gdLst/>
            <a:ahLst/>
            <a:cxnLst/>
            <a:rect l="l" t="t" r="r" b="b"/>
            <a:pathLst>
              <a:path w="2109174" h="1568698">
                <a:moveTo>
                  <a:pt x="0" y="0"/>
                </a:moveTo>
                <a:lnTo>
                  <a:pt x="2109174" y="0"/>
                </a:lnTo>
                <a:lnTo>
                  <a:pt x="2109174" y="1568698"/>
                </a:lnTo>
                <a:lnTo>
                  <a:pt x="0" y="1568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631487" y="2982223"/>
            <a:ext cx="1874762" cy="1874762"/>
          </a:xfrm>
          <a:custGeom>
            <a:avLst/>
            <a:gdLst/>
            <a:ahLst/>
            <a:cxnLst/>
            <a:rect l="l" t="t" r="r" b="b"/>
            <a:pathLst>
              <a:path w="1874762" h="1874762">
                <a:moveTo>
                  <a:pt x="0" y="0"/>
                </a:moveTo>
                <a:lnTo>
                  <a:pt x="1874762" y="0"/>
                </a:lnTo>
                <a:lnTo>
                  <a:pt x="1874762" y="1874762"/>
                </a:lnTo>
                <a:lnTo>
                  <a:pt x="0" y="18747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655441" y="1433734"/>
            <a:ext cx="6077329" cy="97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95"/>
              </a:lnSpc>
              <a:spcBef>
                <a:spcPct val="0"/>
              </a:spcBef>
            </a:pPr>
            <a:r>
              <a:rPr lang="en-US" sz="632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BIOTIC FACTORS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5441" y="2342334"/>
            <a:ext cx="6077329" cy="1175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8" lvl="1" indent="-334644" algn="l">
              <a:lnSpc>
                <a:spcPts val="4742"/>
              </a:lnSpc>
              <a:buFont typeface="Arial"/>
              <a:buChar char="•"/>
            </a:pPr>
            <a:r>
              <a:rPr lang="en-US" sz="30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Factors that are/once were </a:t>
            </a:r>
            <a:r>
              <a:rPr lang="en-US" sz="3099" b="1">
                <a:solidFill>
                  <a:srgbClr val="010204"/>
                </a:solidFill>
                <a:latin typeface="DM Sans Bold"/>
                <a:ea typeface="DM Sans Bold"/>
                <a:cs typeface="DM Sans Bold"/>
                <a:sym typeface="DM Sans Bold"/>
              </a:rPr>
              <a:t>living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14174" y="1475472"/>
            <a:ext cx="6077329" cy="97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95"/>
              </a:lnSpc>
              <a:spcBef>
                <a:spcPct val="0"/>
              </a:spcBef>
            </a:pPr>
            <a:r>
              <a:rPr lang="en-US" sz="632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ABIOTIC FACTORS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55441" y="3558860"/>
            <a:ext cx="6077329" cy="507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8"/>
              </a:lnSpc>
            </a:pPr>
            <a:r>
              <a:rPr lang="en-US" sz="3299" b="1">
                <a:solidFill>
                  <a:srgbClr val="010204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Examples: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Animals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Trees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Plants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Fungi 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Detritus (decomposed organisms)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Bacteria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24071" y="2300595"/>
            <a:ext cx="6077329" cy="1175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8" lvl="1" indent="-334644" algn="l">
              <a:lnSpc>
                <a:spcPts val="4742"/>
              </a:lnSpc>
              <a:buFont typeface="Arial"/>
              <a:buChar char="•"/>
            </a:pPr>
            <a:r>
              <a:rPr lang="en-US" sz="30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Factors that are </a:t>
            </a:r>
            <a:r>
              <a:rPr lang="en-US" sz="3099" b="1">
                <a:solidFill>
                  <a:srgbClr val="010204"/>
                </a:solidFill>
                <a:latin typeface="DM Sans Bold"/>
                <a:ea typeface="DM Sans Bold"/>
                <a:cs typeface="DM Sans Bold"/>
                <a:sym typeface="DM Sans Bold"/>
              </a:rPr>
              <a:t>NOT</a:t>
            </a:r>
            <a:r>
              <a:rPr lang="en-US" sz="30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 living and never were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24071" y="3558860"/>
            <a:ext cx="6077329" cy="44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8"/>
              </a:lnSpc>
            </a:pPr>
            <a:r>
              <a:rPr lang="en-US" sz="3299" b="1">
                <a:solidFill>
                  <a:srgbClr val="010204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Examples: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Sun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Water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Air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Rocks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Dirt </a:t>
            </a:r>
          </a:p>
          <a:p>
            <a:pPr marL="712465" lvl="1" indent="-356233" algn="l">
              <a:lnSpc>
                <a:spcPts val="5048"/>
              </a:lnSpc>
              <a:buFont typeface="Arial"/>
              <a:buChar char="•"/>
            </a:pPr>
            <a:r>
              <a:rPr lang="en-US" sz="32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Temperature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1028700"/>
            <a:ext cx="15056644" cy="7986558"/>
            <a:chOff x="0" y="0"/>
            <a:chExt cx="3965536" cy="2103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2103456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2141555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9" name="Online Media 8" title="Giraffes Fighting">
            <a:hlinkClick r:id="" action="ppaction://noaction"/>
            <a:extLst>
              <a:ext uri="{FF2B5EF4-FFF2-40B4-BE49-F238E27FC236}">
                <a16:creationId xmlns:a16="http://schemas.microsoft.com/office/drawing/2014/main" id="{05C9A777-3E08-E44D-7C61-DD07264EA7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931733" y="1553011"/>
            <a:ext cx="12415634" cy="6950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2033122"/>
            <a:ext cx="15056644" cy="6367292"/>
            <a:chOff x="0" y="0"/>
            <a:chExt cx="3965536" cy="1676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676982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715082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9913" y="2966720"/>
            <a:ext cx="13156847" cy="456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write down every interaction between factors in that video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2033122"/>
            <a:ext cx="15056644" cy="6367292"/>
            <a:chOff x="0" y="0"/>
            <a:chExt cx="3965536" cy="1676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676982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715082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9913" y="2966720"/>
            <a:ext cx="13156847" cy="456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What Was happening in the video? Why was it happening?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3290" y="4279571"/>
            <a:ext cx="4982928" cy="3974989"/>
            <a:chOff x="0" y="0"/>
            <a:chExt cx="1312376" cy="1046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2376" cy="1046911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12376" cy="1085011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70557" y="4279571"/>
            <a:ext cx="4982928" cy="3974989"/>
            <a:chOff x="0" y="0"/>
            <a:chExt cx="1312376" cy="1046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2376" cy="1046911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12376" cy="1085011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774767" y="7270805"/>
            <a:ext cx="3399973" cy="2367232"/>
          </a:xfrm>
          <a:custGeom>
            <a:avLst/>
            <a:gdLst/>
            <a:ahLst/>
            <a:cxnLst/>
            <a:rect l="l" t="t" r="r" b="b"/>
            <a:pathLst>
              <a:path w="3399973" h="2367232">
                <a:moveTo>
                  <a:pt x="0" y="0"/>
                </a:moveTo>
                <a:lnTo>
                  <a:pt x="3399974" y="0"/>
                </a:lnTo>
                <a:lnTo>
                  <a:pt x="3399974" y="2367232"/>
                </a:lnTo>
                <a:lnTo>
                  <a:pt x="0" y="23672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961265" y="7396297"/>
            <a:ext cx="3401512" cy="2138700"/>
          </a:xfrm>
          <a:custGeom>
            <a:avLst/>
            <a:gdLst/>
            <a:ahLst/>
            <a:cxnLst/>
            <a:rect l="l" t="t" r="r" b="b"/>
            <a:pathLst>
              <a:path w="3401512" h="2138700">
                <a:moveTo>
                  <a:pt x="0" y="0"/>
                </a:moveTo>
                <a:lnTo>
                  <a:pt x="3401512" y="0"/>
                </a:lnTo>
                <a:lnTo>
                  <a:pt x="3401512" y="2138701"/>
                </a:lnTo>
                <a:lnTo>
                  <a:pt x="0" y="2138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963456">
            <a:off x="-100256" y="-311596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9" y="0"/>
                </a:lnTo>
                <a:lnTo>
                  <a:pt x="2238429" y="2238428"/>
                </a:lnTo>
                <a:lnTo>
                  <a:pt x="0" y="22384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84562" y="4462766"/>
            <a:ext cx="4304222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3" lvl="1" indent="-388622" algn="l">
              <a:lnSpc>
                <a:spcPts val="5040"/>
              </a:lnSpc>
              <a:spcBef>
                <a:spcPct val="0"/>
              </a:spcBef>
              <a:buAutoNum type="arabicPeriod"/>
            </a:pPr>
            <a:r>
              <a:rPr lang="en-US" sz="3600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Biotic factors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84562" y="5353761"/>
            <a:ext cx="4304222" cy="172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00"/>
              </a:lnSpc>
              <a:spcBef>
                <a:spcPct val="0"/>
              </a:spcBef>
            </a:pPr>
            <a:r>
              <a:rPr lang="en-US" sz="3006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The giraffes could have been fighting over food or mates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09910" y="4451539"/>
            <a:ext cx="4304222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3" lvl="1" indent="-388622" algn="l">
              <a:lnSpc>
                <a:spcPts val="5040"/>
              </a:lnSpc>
              <a:spcBef>
                <a:spcPct val="0"/>
              </a:spcBef>
              <a:buAutoNum type="arabicPeriod"/>
            </a:pPr>
            <a:r>
              <a:rPr lang="en-US" sz="3600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Abiotic factors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09910" y="5365054"/>
            <a:ext cx="4304222" cy="1721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05"/>
              </a:lnSpc>
              <a:spcBef>
                <a:spcPct val="0"/>
              </a:spcBef>
            </a:pPr>
            <a:r>
              <a:rPr lang="en-US" sz="300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They also could have been fighting over water or land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65577" y="820711"/>
            <a:ext cx="13156847" cy="304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Why could the giraffes have been fighting?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1942355"/>
            <a:ext cx="15056644" cy="6458059"/>
            <a:chOff x="0" y="0"/>
            <a:chExt cx="3965536" cy="17008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700888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738988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9913" y="2095500"/>
            <a:ext cx="13156847" cy="60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true or false: There are unlimited resources for all animals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896" y="2647038"/>
            <a:ext cx="9692558" cy="6326975"/>
            <a:chOff x="0" y="0"/>
            <a:chExt cx="2552772" cy="1666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2772" cy="1666364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2772" cy="1704464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90899" y="2999628"/>
            <a:ext cx="9194553" cy="551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7256" lvl="1" indent="-343628" algn="l">
              <a:lnSpc>
                <a:spcPts val="4870"/>
              </a:lnSpc>
              <a:buFont typeface="Arial"/>
              <a:buChar char="•"/>
            </a:pPr>
            <a:r>
              <a:rPr lang="en-US" sz="3183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There are </a:t>
            </a:r>
            <a:r>
              <a:rPr lang="en-US" sz="3183" i="1">
                <a:solidFill>
                  <a:srgbClr val="01020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not</a:t>
            </a:r>
            <a:r>
              <a:rPr lang="en-US" sz="3183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 enough resources for every animal to get an equal amount!</a:t>
            </a:r>
          </a:p>
          <a:p>
            <a:pPr marL="687256" lvl="1" indent="-343628" algn="l">
              <a:lnSpc>
                <a:spcPts val="4870"/>
              </a:lnSpc>
              <a:buFont typeface="Arial"/>
              <a:buChar char="•"/>
            </a:pPr>
            <a:r>
              <a:rPr lang="en-US" sz="3183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As a result, animals </a:t>
            </a:r>
            <a:r>
              <a:rPr lang="en-US" sz="3183" b="1" i="1">
                <a:solidFill>
                  <a:srgbClr val="010204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compete</a:t>
            </a:r>
            <a:r>
              <a:rPr lang="en-US" sz="3183" b="1">
                <a:solidFill>
                  <a:srgbClr val="01020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183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for resources</a:t>
            </a:r>
          </a:p>
          <a:p>
            <a:pPr marL="687256" lvl="1" indent="-343628" algn="l">
              <a:lnSpc>
                <a:spcPts val="4870"/>
              </a:lnSpc>
              <a:buFont typeface="Arial"/>
              <a:buChar char="•"/>
            </a:pPr>
            <a:r>
              <a:rPr lang="en-US" sz="3183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The two giraffes were using their necks to fight over the limited resources available to them</a:t>
            </a:r>
          </a:p>
          <a:p>
            <a:pPr marL="687256" lvl="1" indent="-343628" algn="l">
              <a:lnSpc>
                <a:spcPts val="4870"/>
              </a:lnSpc>
              <a:buFont typeface="Arial"/>
              <a:buChar char="•"/>
            </a:pPr>
            <a:r>
              <a:rPr lang="en-US" sz="3183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The winner of the fight got access to the resource while the other had to continue searching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192769" y="3295440"/>
            <a:ext cx="6133703" cy="4020527"/>
            <a:chOff x="0" y="0"/>
            <a:chExt cx="1615461" cy="10589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5461" cy="1058904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15461" cy="1097004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1538330" y="3774978"/>
            <a:ext cx="5442582" cy="3061453"/>
          </a:xfrm>
          <a:custGeom>
            <a:avLst/>
            <a:gdLst/>
            <a:ahLst/>
            <a:cxnLst/>
            <a:rect l="l" t="t" r="r" b="b"/>
            <a:pathLst>
              <a:path w="5442582" h="3061453">
                <a:moveTo>
                  <a:pt x="0" y="0"/>
                </a:moveTo>
                <a:lnTo>
                  <a:pt x="5442582" y="0"/>
                </a:lnTo>
                <a:lnTo>
                  <a:pt x="5442582" y="3061452"/>
                </a:lnTo>
                <a:lnTo>
                  <a:pt x="0" y="30614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43610" y="1246863"/>
            <a:ext cx="14400780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False! Most Resources are finite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1942355"/>
            <a:ext cx="15056644" cy="6458059"/>
            <a:chOff x="0" y="0"/>
            <a:chExt cx="3965536" cy="17008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700888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738988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9913" y="2852738"/>
            <a:ext cx="13156847" cy="456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What trait would make winning the fight easier for the giraffe?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5980" y="2636009"/>
            <a:ext cx="9188202" cy="5894344"/>
            <a:chOff x="0" y="0"/>
            <a:chExt cx="2419938" cy="15524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19938" cy="1552420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19938" cy="1590520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9913" y="359534"/>
            <a:ext cx="13156847" cy="233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20"/>
              </a:lnSpc>
              <a:spcBef>
                <a:spcPct val="0"/>
              </a:spcBef>
            </a:pPr>
            <a:r>
              <a:rPr lang="en-US" sz="7600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Traits come from natural selection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689660" y="2827957"/>
            <a:ext cx="5390975" cy="5403500"/>
            <a:chOff x="0" y="0"/>
            <a:chExt cx="1419845" cy="14231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9845" cy="1423144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9845" cy="1461244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970500" y="3115059"/>
            <a:ext cx="4829295" cy="4829295"/>
          </a:xfrm>
          <a:custGeom>
            <a:avLst/>
            <a:gdLst/>
            <a:ahLst/>
            <a:cxnLst/>
            <a:rect l="l" t="t" r="r" b="b"/>
            <a:pathLst>
              <a:path w="4829295" h="4829295">
                <a:moveTo>
                  <a:pt x="0" y="0"/>
                </a:moveTo>
                <a:lnTo>
                  <a:pt x="4829295" y="0"/>
                </a:lnTo>
                <a:lnTo>
                  <a:pt x="4829295" y="4829295"/>
                </a:lnTo>
                <a:lnTo>
                  <a:pt x="0" y="4829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76549" y="3089592"/>
            <a:ext cx="8747064" cy="477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 algn="l">
              <a:lnSpc>
                <a:spcPts val="4742"/>
              </a:lnSpc>
              <a:buFont typeface="Arial"/>
              <a:buChar char="•"/>
            </a:pPr>
            <a:r>
              <a:rPr lang="en-US" sz="30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The giraffe with the longer, stronger neck would be more likely to win the fight</a:t>
            </a:r>
          </a:p>
          <a:p>
            <a:pPr marL="669289" lvl="1" indent="-334645" algn="l">
              <a:lnSpc>
                <a:spcPts val="4742"/>
              </a:lnSpc>
              <a:buFont typeface="Arial"/>
              <a:buChar char="•"/>
            </a:pPr>
            <a:r>
              <a:rPr lang="en-US" sz="30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As a result, that would be more likely to reproduce as well</a:t>
            </a:r>
          </a:p>
          <a:p>
            <a:pPr marL="669289" lvl="1" indent="-334645" algn="l">
              <a:lnSpc>
                <a:spcPts val="4742"/>
              </a:lnSpc>
              <a:buFont typeface="Arial"/>
              <a:buChar char="•"/>
            </a:pPr>
            <a:r>
              <a:rPr lang="en-US" sz="30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This </a:t>
            </a:r>
            <a:r>
              <a:rPr lang="en-US" sz="3099" b="1">
                <a:solidFill>
                  <a:srgbClr val="010204"/>
                </a:solidFill>
                <a:latin typeface="DM Sans Bold"/>
                <a:ea typeface="DM Sans Bold"/>
                <a:cs typeface="DM Sans Bold"/>
                <a:sym typeface="DM Sans Bold"/>
              </a:rPr>
              <a:t>passes down</a:t>
            </a:r>
            <a:r>
              <a:rPr lang="en-US" sz="30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 the trait, causing more giraffes to have longer and thicker necks</a:t>
            </a:r>
          </a:p>
          <a:p>
            <a:pPr marL="669289" lvl="1" indent="-334645" algn="l">
              <a:lnSpc>
                <a:spcPts val="4742"/>
              </a:lnSpc>
              <a:buFont typeface="Arial"/>
              <a:buChar char="•"/>
            </a:pPr>
            <a:r>
              <a:rPr lang="en-US" sz="3099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Traits that increase likelihood of survival will be more common in the next generation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0553" y="3154942"/>
            <a:ext cx="2605433" cy="3977117"/>
          </a:xfrm>
          <a:custGeom>
            <a:avLst/>
            <a:gdLst/>
            <a:ahLst/>
            <a:cxnLst/>
            <a:rect l="l" t="t" r="r" b="b"/>
            <a:pathLst>
              <a:path w="2605433" h="3977117">
                <a:moveTo>
                  <a:pt x="0" y="0"/>
                </a:moveTo>
                <a:lnTo>
                  <a:pt x="2605433" y="0"/>
                </a:lnTo>
                <a:lnTo>
                  <a:pt x="2605433" y="3977116"/>
                </a:lnTo>
                <a:lnTo>
                  <a:pt x="0" y="39771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891327">
            <a:off x="16250832" y="-319398"/>
            <a:ext cx="4074336" cy="4668509"/>
          </a:xfrm>
          <a:custGeom>
            <a:avLst/>
            <a:gdLst/>
            <a:ahLst/>
            <a:cxnLst/>
            <a:rect l="l" t="t" r="r" b="b"/>
            <a:pathLst>
              <a:path w="4074336" h="4668509">
                <a:moveTo>
                  <a:pt x="0" y="0"/>
                </a:moveTo>
                <a:lnTo>
                  <a:pt x="4074336" y="0"/>
                </a:lnTo>
                <a:lnTo>
                  <a:pt x="4074336" y="4668510"/>
                </a:lnTo>
                <a:lnTo>
                  <a:pt x="0" y="46685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266589" y="267970"/>
            <a:ext cx="3441469" cy="4114800"/>
          </a:xfrm>
          <a:custGeom>
            <a:avLst/>
            <a:gdLst/>
            <a:ahLst/>
            <a:cxnLst/>
            <a:rect l="l" t="t" r="r" b="b"/>
            <a:pathLst>
              <a:path w="3441469" h="4114800">
                <a:moveTo>
                  <a:pt x="0" y="0"/>
                </a:moveTo>
                <a:lnTo>
                  <a:pt x="3441469" y="0"/>
                </a:lnTo>
                <a:lnTo>
                  <a:pt x="3441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51319" y="8630735"/>
            <a:ext cx="5415961" cy="2314093"/>
          </a:xfrm>
          <a:custGeom>
            <a:avLst/>
            <a:gdLst/>
            <a:ahLst/>
            <a:cxnLst/>
            <a:rect l="l" t="t" r="r" b="b"/>
            <a:pathLst>
              <a:path w="5415961" h="2314093">
                <a:moveTo>
                  <a:pt x="0" y="0"/>
                </a:moveTo>
                <a:lnTo>
                  <a:pt x="5415962" y="0"/>
                </a:lnTo>
                <a:lnTo>
                  <a:pt x="5415962" y="2314093"/>
                </a:lnTo>
                <a:lnTo>
                  <a:pt x="0" y="2314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754683" y="1000125"/>
            <a:ext cx="8778635" cy="162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41"/>
              </a:lnSpc>
              <a:spcBef>
                <a:spcPct val="0"/>
              </a:spcBef>
            </a:pPr>
            <a:r>
              <a:rPr lang="en-US" sz="10451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Exit ticket!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472203" y="2827417"/>
            <a:ext cx="7253452" cy="4987251"/>
            <a:chOff x="0" y="0"/>
            <a:chExt cx="1910374" cy="13135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0374" cy="1313515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10374" cy="1351615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2827417"/>
            <a:ext cx="8475293" cy="4987251"/>
            <a:chOff x="0" y="0"/>
            <a:chExt cx="2232176" cy="13135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32176" cy="1313515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232176" cy="1351615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28712" y="3040642"/>
            <a:ext cx="8075269" cy="4626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5965" lvl="1" indent="-367665" algn="l">
              <a:lnSpc>
                <a:spcPts val="5218"/>
              </a:lnSpc>
              <a:buFont typeface="Arial"/>
              <a:buChar char="•"/>
            </a:pPr>
            <a:r>
              <a:rPr lang="en-US" sz="3400" dirty="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Send someone from your table group to grab the exit ticket from the front</a:t>
            </a:r>
            <a:endParaRPr lang="en-US" sz="3400" dirty="0">
              <a:solidFill>
                <a:srgbClr val="010204"/>
              </a:solidFill>
              <a:latin typeface="DM Sans"/>
              <a:ea typeface="DM Sans"/>
              <a:cs typeface="DM Sans"/>
            </a:endParaRPr>
          </a:p>
          <a:p>
            <a:pPr marL="735965" lvl="1" indent="-367665" algn="l">
              <a:lnSpc>
                <a:spcPts val="5218"/>
              </a:lnSpc>
              <a:buFont typeface="Arial"/>
              <a:buChar char="•"/>
            </a:pPr>
            <a:r>
              <a:rPr lang="en-US" sz="3400" dirty="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When completing the exit ticket, try to focus on using the vocabulary words introduced today!</a:t>
            </a:r>
            <a:endParaRPr lang="en-US" sz="3400" dirty="0">
              <a:solidFill>
                <a:srgbClr val="010204"/>
              </a:solidFill>
              <a:latin typeface="DM Sans"/>
              <a:ea typeface="DM Sans"/>
              <a:cs typeface="DM Sans"/>
            </a:endParaRPr>
          </a:p>
          <a:p>
            <a:pPr marL="735965" lvl="1" indent="-367665" algn="l">
              <a:lnSpc>
                <a:spcPts val="5218"/>
              </a:lnSpc>
              <a:buFont typeface="Arial"/>
              <a:buChar char="•"/>
            </a:pPr>
            <a:r>
              <a:rPr lang="en-US" sz="3400" dirty="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Turn the worksheet in when finished </a:t>
            </a:r>
            <a:endParaRPr lang="en-US" sz="3400" dirty="0">
              <a:solidFill>
                <a:srgbClr val="010204"/>
              </a:solidFill>
              <a:latin typeface="DM Sans"/>
              <a:ea typeface="DM Sans"/>
              <a:cs typeface="DM Sans"/>
            </a:endParaRPr>
          </a:p>
        </p:txBody>
      </p:sp>
      <p:pic>
        <p:nvPicPr>
          <p:cNvPr id="15" name="Online Media 14" title="10 Minute Timer">
            <a:hlinkClick r:id="" action="ppaction://noaction"/>
            <a:extLst>
              <a:ext uri="{FF2B5EF4-FFF2-40B4-BE49-F238E27FC236}">
                <a16:creationId xmlns:a16="http://schemas.microsoft.com/office/drawing/2014/main" id="{9E3F8C50-339B-6EA8-0960-92188D6901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724784" y="3437791"/>
            <a:ext cx="6748952" cy="3824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2284336"/>
            <a:ext cx="15056644" cy="5718327"/>
            <a:chOff x="0" y="0"/>
            <a:chExt cx="3965536" cy="1506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506061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544161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39229" y="3620001"/>
            <a:ext cx="13617647" cy="304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write down: how smart do you think birds 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09987" y="-4635767"/>
            <a:ext cx="11092386" cy="8953985"/>
          </a:xfrm>
          <a:custGeom>
            <a:avLst/>
            <a:gdLst/>
            <a:ahLst/>
            <a:cxnLst/>
            <a:rect l="l" t="t" r="r" b="b"/>
            <a:pathLst>
              <a:path w="11092386" h="8953985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11620">
            <a:off x="-2828922" y="-5034762"/>
            <a:ext cx="11484345" cy="9210515"/>
          </a:xfrm>
          <a:custGeom>
            <a:avLst/>
            <a:gdLst/>
            <a:ahLst/>
            <a:cxnLst/>
            <a:rect l="l" t="t" r="r" b="b"/>
            <a:pathLst>
              <a:path w="11484345" h="9210515">
                <a:moveTo>
                  <a:pt x="0" y="0"/>
                </a:moveTo>
                <a:lnTo>
                  <a:pt x="11484345" y="0"/>
                </a:lnTo>
                <a:lnTo>
                  <a:pt x="11484345" y="9210515"/>
                </a:lnTo>
                <a:lnTo>
                  <a:pt x="0" y="9210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128012">
            <a:off x="-2351791" y="7421988"/>
            <a:ext cx="9231803" cy="5151288"/>
          </a:xfrm>
          <a:custGeom>
            <a:avLst/>
            <a:gdLst/>
            <a:ahLst/>
            <a:cxnLst/>
            <a:rect l="l" t="t" r="r" b="b"/>
            <a:pathLst>
              <a:path w="9231803" h="5151288">
                <a:moveTo>
                  <a:pt x="0" y="0"/>
                </a:moveTo>
                <a:lnTo>
                  <a:pt x="9231803" y="0"/>
                </a:lnTo>
                <a:lnTo>
                  <a:pt x="9231803" y="5151289"/>
                </a:lnTo>
                <a:lnTo>
                  <a:pt x="0" y="51512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64984">
            <a:off x="9979213" y="8002017"/>
            <a:ext cx="12089353" cy="4916069"/>
          </a:xfrm>
          <a:custGeom>
            <a:avLst/>
            <a:gdLst/>
            <a:ahLst/>
            <a:cxnLst/>
            <a:rect l="l" t="t" r="r" b="b"/>
            <a:pathLst>
              <a:path w="12089353" h="4916069">
                <a:moveTo>
                  <a:pt x="0" y="0"/>
                </a:moveTo>
                <a:lnTo>
                  <a:pt x="12089353" y="0"/>
                </a:lnTo>
                <a:lnTo>
                  <a:pt x="12089353" y="4916069"/>
                </a:lnTo>
                <a:lnTo>
                  <a:pt x="0" y="4916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90539" y="2027436"/>
            <a:ext cx="3744219" cy="3492265"/>
          </a:xfrm>
          <a:custGeom>
            <a:avLst/>
            <a:gdLst/>
            <a:ahLst/>
            <a:cxnLst/>
            <a:rect l="l" t="t" r="r" b="b"/>
            <a:pathLst>
              <a:path w="3744219" h="3492265">
                <a:moveTo>
                  <a:pt x="0" y="0"/>
                </a:moveTo>
                <a:lnTo>
                  <a:pt x="3744219" y="0"/>
                </a:lnTo>
                <a:lnTo>
                  <a:pt x="3744219" y="3492266"/>
                </a:lnTo>
                <a:lnTo>
                  <a:pt x="0" y="34922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40497" y="1896633"/>
            <a:ext cx="2835605" cy="4114800"/>
          </a:xfrm>
          <a:custGeom>
            <a:avLst/>
            <a:gdLst/>
            <a:ahLst/>
            <a:cxnLst/>
            <a:rect l="l" t="t" r="r" b="b"/>
            <a:pathLst>
              <a:path w="2835605" h="4114800">
                <a:moveTo>
                  <a:pt x="0" y="0"/>
                </a:moveTo>
                <a:lnTo>
                  <a:pt x="2835605" y="0"/>
                </a:lnTo>
                <a:lnTo>
                  <a:pt x="2835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033128" y="6574489"/>
            <a:ext cx="4151450" cy="4114800"/>
          </a:xfrm>
          <a:custGeom>
            <a:avLst/>
            <a:gdLst/>
            <a:ahLst/>
            <a:cxnLst/>
            <a:rect l="l" t="t" r="r" b="b"/>
            <a:pathLst>
              <a:path w="4151450" h="4114800">
                <a:moveTo>
                  <a:pt x="0" y="0"/>
                </a:moveTo>
                <a:lnTo>
                  <a:pt x="4151450" y="0"/>
                </a:lnTo>
                <a:lnTo>
                  <a:pt x="4151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41322" y="6011433"/>
            <a:ext cx="2605433" cy="3977117"/>
          </a:xfrm>
          <a:custGeom>
            <a:avLst/>
            <a:gdLst/>
            <a:ahLst/>
            <a:cxnLst/>
            <a:rect l="l" t="t" r="r" b="b"/>
            <a:pathLst>
              <a:path w="2605433" h="3977117">
                <a:moveTo>
                  <a:pt x="0" y="0"/>
                </a:moveTo>
                <a:lnTo>
                  <a:pt x="2605433" y="0"/>
                </a:lnTo>
                <a:lnTo>
                  <a:pt x="2605433" y="3977117"/>
                </a:lnTo>
                <a:lnTo>
                  <a:pt x="0" y="39771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963456">
            <a:off x="2208277" y="8647428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9" y="0"/>
                </a:lnTo>
                <a:lnTo>
                  <a:pt x="2238429" y="2238428"/>
                </a:lnTo>
                <a:lnTo>
                  <a:pt x="0" y="22384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80873" y="-1844373"/>
            <a:ext cx="4074336" cy="4668509"/>
          </a:xfrm>
          <a:custGeom>
            <a:avLst/>
            <a:gdLst/>
            <a:ahLst/>
            <a:cxnLst/>
            <a:rect l="l" t="t" r="r" b="b"/>
            <a:pathLst>
              <a:path w="4074336" h="4668509">
                <a:moveTo>
                  <a:pt x="0" y="0"/>
                </a:moveTo>
                <a:lnTo>
                  <a:pt x="4074336" y="0"/>
                </a:lnTo>
                <a:lnTo>
                  <a:pt x="4074336" y="4668510"/>
                </a:lnTo>
                <a:lnTo>
                  <a:pt x="0" y="46685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132618" y="7655462"/>
            <a:ext cx="6447692" cy="4114800"/>
          </a:xfrm>
          <a:custGeom>
            <a:avLst/>
            <a:gdLst/>
            <a:ahLst/>
            <a:cxnLst/>
            <a:rect l="l" t="t" r="r" b="b"/>
            <a:pathLst>
              <a:path w="6447692" h="4114800">
                <a:moveTo>
                  <a:pt x="0" y="0"/>
                </a:moveTo>
                <a:lnTo>
                  <a:pt x="6447693" y="0"/>
                </a:lnTo>
                <a:lnTo>
                  <a:pt x="64476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47694">
            <a:off x="10141065" y="-1794126"/>
            <a:ext cx="4270075" cy="4114800"/>
          </a:xfrm>
          <a:custGeom>
            <a:avLst/>
            <a:gdLst/>
            <a:ahLst/>
            <a:cxnLst/>
            <a:rect l="l" t="t" r="r" b="b"/>
            <a:pathLst>
              <a:path w="4270075" h="4114800">
                <a:moveTo>
                  <a:pt x="0" y="0"/>
                </a:moveTo>
                <a:lnTo>
                  <a:pt x="4270075" y="0"/>
                </a:lnTo>
                <a:lnTo>
                  <a:pt x="4270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664610" y="3178175"/>
            <a:ext cx="10958780" cy="4197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9"/>
              </a:lnSpc>
              <a:spcBef>
                <a:spcPct val="0"/>
              </a:spcBef>
            </a:pPr>
            <a:r>
              <a:rPr lang="en-US" sz="15999" u="none" strike="noStrike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THANK YOU SO MUCH!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5678" y="2274310"/>
            <a:ext cx="15056644" cy="5718327"/>
            <a:chOff x="0" y="0"/>
            <a:chExt cx="3965536" cy="1506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506061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544161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39229" y="2862764"/>
            <a:ext cx="13617647" cy="456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as you watch the videos, write down your observations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Online Media 5" title="Raven Plays Tic-Tac-Toe || ViralHog">
            <a:hlinkClick r:id="" action="ppaction://noaction"/>
            <a:extLst>
              <a:ext uri="{FF2B5EF4-FFF2-40B4-BE49-F238E27FC236}">
                <a16:creationId xmlns:a16="http://schemas.microsoft.com/office/drawing/2014/main" id="{F9D0614B-950F-00CA-43DA-25D6C8F0D9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62138" y="1028700"/>
            <a:ext cx="14565312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Online Media 5" title="Chicken Gets Bread Stuck Around It's Neck">
            <a:hlinkClick r:id="" action="ppaction://noaction"/>
            <a:extLst>
              <a:ext uri="{FF2B5EF4-FFF2-40B4-BE49-F238E27FC236}">
                <a16:creationId xmlns:a16="http://schemas.microsoft.com/office/drawing/2014/main" id="{9A8281AD-D535-766F-45F6-50B06AE398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62138" y="1028700"/>
            <a:ext cx="14565312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5548" y="1587654"/>
            <a:ext cx="15106774" cy="6795348"/>
            <a:chOff x="0" y="-38100"/>
            <a:chExt cx="3965536" cy="1681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65536" cy="1643354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65536" cy="1681454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963456">
            <a:off x="427404" y="-373594"/>
            <a:ext cx="2238428" cy="2238428"/>
          </a:xfrm>
          <a:custGeom>
            <a:avLst/>
            <a:gdLst/>
            <a:ahLst/>
            <a:cxnLst/>
            <a:rect l="l" t="t" r="r" b="b"/>
            <a:pathLst>
              <a:path w="2238428" h="2238428">
                <a:moveTo>
                  <a:pt x="0" y="0"/>
                </a:moveTo>
                <a:lnTo>
                  <a:pt x="2238428" y="0"/>
                </a:lnTo>
                <a:lnTo>
                  <a:pt x="2238428" y="2238429"/>
                </a:lnTo>
                <a:lnTo>
                  <a:pt x="0" y="2238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04161" y="6343014"/>
            <a:ext cx="1960141" cy="4114800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56760" y="7066588"/>
            <a:ext cx="3403603" cy="3391226"/>
          </a:xfrm>
          <a:custGeom>
            <a:avLst/>
            <a:gdLst/>
            <a:ahLst/>
            <a:cxnLst/>
            <a:rect l="l" t="t" r="r" b="b"/>
            <a:pathLst>
              <a:path w="3403603" h="3391226">
                <a:moveTo>
                  <a:pt x="0" y="0"/>
                </a:moveTo>
                <a:lnTo>
                  <a:pt x="3403603" y="0"/>
                </a:lnTo>
                <a:lnTo>
                  <a:pt x="3403603" y="3391226"/>
                </a:lnTo>
                <a:lnTo>
                  <a:pt x="0" y="3391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39229" y="2095500"/>
            <a:ext cx="13617647" cy="60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write down: do you think all birds have the same intelligence? WHy or why not?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0553" y="3154942"/>
            <a:ext cx="2605433" cy="3977117"/>
          </a:xfrm>
          <a:custGeom>
            <a:avLst/>
            <a:gdLst/>
            <a:ahLst/>
            <a:cxnLst/>
            <a:rect l="l" t="t" r="r" b="b"/>
            <a:pathLst>
              <a:path w="2605433" h="3977117">
                <a:moveTo>
                  <a:pt x="0" y="0"/>
                </a:moveTo>
                <a:lnTo>
                  <a:pt x="2605433" y="0"/>
                </a:lnTo>
                <a:lnTo>
                  <a:pt x="2605433" y="3977116"/>
                </a:lnTo>
                <a:lnTo>
                  <a:pt x="0" y="39771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891327">
            <a:off x="15929990" y="-570056"/>
            <a:ext cx="4074336" cy="4668509"/>
          </a:xfrm>
          <a:custGeom>
            <a:avLst/>
            <a:gdLst/>
            <a:ahLst/>
            <a:cxnLst/>
            <a:rect l="l" t="t" r="r" b="b"/>
            <a:pathLst>
              <a:path w="4074336" h="4668509">
                <a:moveTo>
                  <a:pt x="0" y="0"/>
                </a:moveTo>
                <a:lnTo>
                  <a:pt x="4074336" y="0"/>
                </a:lnTo>
                <a:lnTo>
                  <a:pt x="4074336" y="4668510"/>
                </a:lnTo>
                <a:lnTo>
                  <a:pt x="0" y="46685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45484" y="-684530"/>
            <a:ext cx="3441469" cy="4114800"/>
          </a:xfrm>
          <a:custGeom>
            <a:avLst/>
            <a:gdLst/>
            <a:ahLst/>
            <a:cxnLst/>
            <a:rect l="l" t="t" r="r" b="b"/>
            <a:pathLst>
              <a:path w="3441469" h="4114800">
                <a:moveTo>
                  <a:pt x="0" y="0"/>
                </a:moveTo>
                <a:lnTo>
                  <a:pt x="3441469" y="0"/>
                </a:lnTo>
                <a:lnTo>
                  <a:pt x="3441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88793" y="8410156"/>
            <a:ext cx="5415961" cy="2314093"/>
          </a:xfrm>
          <a:custGeom>
            <a:avLst/>
            <a:gdLst/>
            <a:ahLst/>
            <a:cxnLst/>
            <a:rect l="l" t="t" r="r" b="b"/>
            <a:pathLst>
              <a:path w="5415961" h="2314093">
                <a:moveTo>
                  <a:pt x="0" y="0"/>
                </a:moveTo>
                <a:lnTo>
                  <a:pt x="5415962" y="0"/>
                </a:lnTo>
                <a:lnTo>
                  <a:pt x="5415962" y="2314093"/>
                </a:lnTo>
                <a:lnTo>
                  <a:pt x="0" y="2314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90893" y="562391"/>
            <a:ext cx="7630417" cy="162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41"/>
              </a:lnSpc>
              <a:spcBef>
                <a:spcPct val="0"/>
              </a:spcBef>
            </a:pPr>
            <a:r>
              <a:rPr lang="en-US" sz="10451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Instructions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2182612"/>
            <a:ext cx="8354803" cy="3867119"/>
            <a:chOff x="0" y="0"/>
            <a:chExt cx="11139738" cy="515615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139738" cy="5156159"/>
              <a:chOff x="0" y="0"/>
              <a:chExt cx="2200442" cy="101850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00442" cy="1018501"/>
              </a:xfrm>
              <a:prstGeom prst="roundRect">
                <a:avLst/>
              </a:prstGeom>
              <a:solidFill>
                <a:srgbClr val="F8F5ED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200442" cy="1056601"/>
              </a:xfrm>
              <a:prstGeom prst="round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453037" y="318768"/>
              <a:ext cx="10233661" cy="4665959"/>
            </a:xfrm>
            <a:prstGeom prst="round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9770" lvl="1" indent="-349885" algn="l">
                <a:lnSpc>
                  <a:spcPts val="4960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10204"/>
                  </a:solidFill>
                  <a:latin typeface="DM Sans"/>
                  <a:ea typeface="DM Sans"/>
                  <a:cs typeface="DM Sans"/>
                  <a:sym typeface="DM Sans"/>
                </a:rPr>
                <a:t>With your shoulder partner, choose one person to be the crow and one person to be the timer</a:t>
              </a:r>
              <a:endParaRPr lang="en-US"/>
            </a:p>
            <a:p>
              <a:pPr marL="699770" lvl="1" indent="-349885" algn="l">
                <a:lnSpc>
                  <a:spcPts val="4960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010204"/>
                  </a:solidFill>
                  <a:latin typeface="DM Sans"/>
                  <a:ea typeface="DM Sans"/>
                  <a:cs typeface="DM Sans"/>
                  <a:sym typeface="DM Sans"/>
                </a:rPr>
                <a:t>Have the </a:t>
              </a:r>
              <a:r>
                <a:rPr lang="en-US" sz="3200" b="1" dirty="0">
                  <a:solidFill>
                    <a:srgbClr val="010204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timer</a:t>
              </a:r>
              <a:r>
                <a:rPr lang="en-US" sz="3200" dirty="0">
                  <a:solidFill>
                    <a:srgbClr val="010204"/>
                  </a:solidFill>
                  <a:latin typeface="DM Sans"/>
                  <a:ea typeface="DM Sans"/>
                  <a:cs typeface="DM Sans"/>
                  <a:sym typeface="DM Sans"/>
                </a:rPr>
                <a:t> come up and collect all necessary materials</a:t>
              </a:r>
              <a:endParaRPr lang="en-US" sz="3200" dirty="0">
                <a:solidFill>
                  <a:srgbClr val="010204"/>
                </a:solidFill>
                <a:latin typeface="DM Sans"/>
                <a:ea typeface="DM Sans"/>
                <a:cs typeface="DM San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769481" y="562391"/>
            <a:ext cx="7630417" cy="162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41"/>
              </a:lnSpc>
              <a:spcBef>
                <a:spcPct val="0"/>
              </a:spcBef>
            </a:pPr>
            <a:r>
              <a:rPr lang="en-US" sz="10451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Materials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04010" y="2037951"/>
            <a:ext cx="6480162" cy="6595807"/>
            <a:chOff x="0" y="-192881"/>
            <a:chExt cx="8640217" cy="879440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-192881"/>
              <a:ext cx="8640217" cy="8785001"/>
              <a:chOff x="0" y="-38100"/>
              <a:chExt cx="1706709" cy="173530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06709" cy="1697209"/>
              </a:xfrm>
              <a:prstGeom prst="roundRect">
                <a:avLst/>
              </a:prstGeom>
              <a:solidFill>
                <a:srgbClr val="F8F5E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706709" cy="1423709"/>
              </a:xfrm>
              <a:prstGeom prst="round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56220" y="149852"/>
              <a:ext cx="8327776" cy="8451676"/>
            </a:xfrm>
            <a:prstGeom prst="round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9931" lvl="1" indent="-349965" algn="l">
                <a:lnSpc>
                  <a:spcPts val="4960"/>
                </a:lnSpc>
                <a:buFont typeface="Arial"/>
                <a:buChar char="•"/>
              </a:pPr>
              <a:r>
                <a:rPr lang="en-US" sz="3241">
                  <a:solidFill>
                    <a:srgbClr val="010204"/>
                  </a:solidFill>
                  <a:latin typeface="DM Sans"/>
                  <a:ea typeface="DM Sans"/>
                  <a:cs typeface="DM Sans"/>
                  <a:sym typeface="DM Sans"/>
                </a:rPr>
                <a:t>Two narrow clear cylindrical containers: one filled with sand, one filled with water</a:t>
              </a:r>
            </a:p>
            <a:p>
              <a:pPr marL="699931" lvl="1" indent="-349965" algn="l">
                <a:lnSpc>
                  <a:spcPts val="4960"/>
                </a:lnSpc>
                <a:buFont typeface="Arial"/>
                <a:buChar char="•"/>
              </a:pPr>
              <a:r>
                <a:rPr lang="en-US" sz="3241">
                  <a:solidFill>
                    <a:srgbClr val="010204"/>
                  </a:solidFill>
                  <a:latin typeface="DM Sans"/>
                  <a:ea typeface="DM Sans"/>
                  <a:cs typeface="DM Sans"/>
                  <a:sym typeface="DM Sans"/>
                </a:rPr>
                <a:t>Large tweezers or other clasping tool</a:t>
              </a:r>
            </a:p>
            <a:p>
              <a:pPr marL="699931" lvl="1" indent="-349965" algn="l">
                <a:lnSpc>
                  <a:spcPts val="4960"/>
                </a:lnSpc>
                <a:buFont typeface="Arial"/>
                <a:buChar char="•"/>
              </a:pPr>
              <a:r>
                <a:rPr lang="en-US" sz="3241">
                  <a:solidFill>
                    <a:srgbClr val="010204"/>
                  </a:solidFill>
                  <a:latin typeface="DM Sans"/>
                  <a:ea typeface="DM Sans"/>
                  <a:cs typeface="DM Sans"/>
                  <a:sym typeface="DM Sans"/>
                </a:rPr>
                <a:t>Rocks</a:t>
              </a:r>
            </a:p>
            <a:p>
              <a:pPr marL="699931" lvl="1" indent="-349965" algn="l">
                <a:lnSpc>
                  <a:spcPts val="4960"/>
                </a:lnSpc>
                <a:buFont typeface="Arial"/>
                <a:buChar char="•"/>
              </a:pPr>
              <a:r>
                <a:rPr lang="en-US" sz="3241">
                  <a:solidFill>
                    <a:srgbClr val="010204"/>
                  </a:solidFill>
                  <a:latin typeface="DM Sans"/>
                  <a:ea typeface="DM Sans"/>
                  <a:cs typeface="DM Sans"/>
                  <a:sym typeface="DM Sans"/>
                </a:rPr>
                <a:t>Foil/waterproof paper</a:t>
              </a:r>
            </a:p>
            <a:p>
              <a:pPr marL="699931" lvl="1" indent="-349965" algn="l">
                <a:lnSpc>
                  <a:spcPts val="4960"/>
                </a:lnSpc>
                <a:buFont typeface="Arial"/>
                <a:buChar char="•"/>
              </a:pPr>
              <a:r>
                <a:rPr lang="en-US" sz="3241">
                  <a:solidFill>
                    <a:srgbClr val="010204"/>
                  </a:solidFill>
                  <a:latin typeface="DM Sans"/>
                  <a:ea typeface="DM Sans"/>
                  <a:cs typeface="DM Sans"/>
                  <a:sym typeface="DM Sans"/>
                </a:rPr>
                <a:t>Stopwatch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01989" y="6367999"/>
            <a:ext cx="6808225" cy="3614225"/>
            <a:chOff x="0" y="0"/>
            <a:chExt cx="1793113" cy="9518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93113" cy="951895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793113" cy="989995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Online Media 21" title="5 Minute Timer">
            <a:hlinkClick r:id="" action="ppaction://noaction"/>
            <a:extLst>
              <a:ext uri="{FF2B5EF4-FFF2-40B4-BE49-F238E27FC236}">
                <a16:creationId xmlns:a16="http://schemas.microsoft.com/office/drawing/2014/main" id="{35FA4A10-4DC2-EF39-ACA1-D33143BF00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483770" y="6613358"/>
            <a:ext cx="5451392" cy="31462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0553" y="3154942"/>
            <a:ext cx="2605433" cy="3977117"/>
          </a:xfrm>
          <a:custGeom>
            <a:avLst/>
            <a:gdLst/>
            <a:ahLst/>
            <a:cxnLst/>
            <a:rect l="l" t="t" r="r" b="b"/>
            <a:pathLst>
              <a:path w="2605433" h="3977117">
                <a:moveTo>
                  <a:pt x="0" y="0"/>
                </a:moveTo>
                <a:lnTo>
                  <a:pt x="2605433" y="0"/>
                </a:lnTo>
                <a:lnTo>
                  <a:pt x="2605433" y="3977116"/>
                </a:lnTo>
                <a:lnTo>
                  <a:pt x="0" y="39771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891327">
            <a:off x="16250832" y="-319398"/>
            <a:ext cx="4074336" cy="4668509"/>
          </a:xfrm>
          <a:custGeom>
            <a:avLst/>
            <a:gdLst/>
            <a:ahLst/>
            <a:cxnLst/>
            <a:rect l="l" t="t" r="r" b="b"/>
            <a:pathLst>
              <a:path w="4074336" h="4668509">
                <a:moveTo>
                  <a:pt x="0" y="0"/>
                </a:moveTo>
                <a:lnTo>
                  <a:pt x="4074336" y="0"/>
                </a:lnTo>
                <a:lnTo>
                  <a:pt x="4074336" y="4668510"/>
                </a:lnTo>
                <a:lnTo>
                  <a:pt x="0" y="46685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45484" y="-333609"/>
            <a:ext cx="3441469" cy="4114800"/>
          </a:xfrm>
          <a:custGeom>
            <a:avLst/>
            <a:gdLst/>
            <a:ahLst/>
            <a:cxnLst/>
            <a:rect l="l" t="t" r="r" b="b"/>
            <a:pathLst>
              <a:path w="3441469" h="4114800">
                <a:moveTo>
                  <a:pt x="0" y="0"/>
                </a:moveTo>
                <a:lnTo>
                  <a:pt x="3441469" y="0"/>
                </a:lnTo>
                <a:lnTo>
                  <a:pt x="3441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51319" y="8630735"/>
            <a:ext cx="5415961" cy="2314093"/>
          </a:xfrm>
          <a:custGeom>
            <a:avLst/>
            <a:gdLst/>
            <a:ahLst/>
            <a:cxnLst/>
            <a:rect l="l" t="t" r="r" b="b"/>
            <a:pathLst>
              <a:path w="5415961" h="2314093">
                <a:moveTo>
                  <a:pt x="0" y="0"/>
                </a:moveTo>
                <a:lnTo>
                  <a:pt x="5415962" y="0"/>
                </a:lnTo>
                <a:lnTo>
                  <a:pt x="5415962" y="2314093"/>
                </a:lnTo>
                <a:lnTo>
                  <a:pt x="0" y="2314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754683" y="1000125"/>
            <a:ext cx="8778635" cy="162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41"/>
              </a:lnSpc>
              <a:spcBef>
                <a:spcPct val="0"/>
              </a:spcBef>
            </a:pPr>
            <a:r>
              <a:rPr lang="en-US" sz="10451">
                <a:solidFill>
                  <a:srgbClr val="010204"/>
                </a:solidFill>
                <a:latin typeface="Bobby Jones"/>
                <a:ea typeface="Bobby Jones"/>
                <a:cs typeface="Bobby Jones"/>
                <a:sym typeface="Bobby Jones"/>
              </a:rPr>
              <a:t>Crow activity!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472203" y="2847469"/>
            <a:ext cx="7253452" cy="5049249"/>
            <a:chOff x="0" y="0"/>
            <a:chExt cx="1910374" cy="12717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0374" cy="1271748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10374" cy="1309848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9873" y="2716853"/>
            <a:ext cx="8711774" cy="5179865"/>
            <a:chOff x="-20761" y="-38100"/>
            <a:chExt cx="2294459" cy="1309848"/>
          </a:xfrm>
        </p:grpSpPr>
        <p:sp>
          <p:nvSpPr>
            <p:cNvPr id="11" name="Freeform 11"/>
            <p:cNvSpPr/>
            <p:nvPr/>
          </p:nvSpPr>
          <p:spPr>
            <a:xfrm>
              <a:off x="-20761" y="-3322"/>
              <a:ext cx="2294459" cy="1275070"/>
            </a:xfrm>
            <a:prstGeom prst="roundRect">
              <a:avLst/>
            </a:prstGeom>
            <a:solidFill>
              <a:srgbClr val="F8F5E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232176" cy="1309848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28712" y="3092328"/>
            <a:ext cx="8075269" cy="4626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5965" lvl="1" indent="-367665">
              <a:lnSpc>
                <a:spcPts val="5218"/>
              </a:lnSpc>
              <a:buFont typeface="Arial"/>
              <a:buChar char="•"/>
            </a:pPr>
            <a:r>
              <a:rPr lang="en-US" sz="3400">
                <a:solidFill>
                  <a:srgbClr val="010204"/>
                </a:solidFill>
                <a:latin typeface="DM Sans"/>
                <a:ea typeface="DM Sans Italics"/>
                <a:cs typeface="DM Sans Italics"/>
                <a:sym typeface="DM Sans Italics"/>
              </a:rPr>
              <a:t>Use the tools in front of you to try to get the paper out of the cylinders!</a:t>
            </a:r>
            <a:r>
              <a:rPr lang="en-US" sz="3400" i="1" dirty="0">
                <a:solidFill>
                  <a:srgbClr val="01020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endParaRPr lang="en-US" sz="3400" dirty="0">
              <a:ea typeface="Calibri"/>
              <a:cs typeface="Calibri"/>
            </a:endParaRPr>
          </a:p>
          <a:p>
            <a:pPr marL="735965" lvl="1" indent="-367665" algn="l">
              <a:lnSpc>
                <a:spcPts val="5218"/>
              </a:lnSpc>
              <a:buFont typeface="Arial"/>
              <a:buChar char="•"/>
            </a:pPr>
            <a:r>
              <a:rPr lang="en-US" sz="3400" dirty="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Follow the instructions on the worksheet</a:t>
            </a:r>
            <a:endParaRPr lang="en-US" sz="3400" dirty="0">
              <a:solidFill>
                <a:srgbClr val="010204"/>
              </a:solidFill>
              <a:latin typeface="DM Sans"/>
              <a:ea typeface="DM Sans"/>
              <a:cs typeface="DM Sans"/>
            </a:endParaRPr>
          </a:p>
          <a:p>
            <a:pPr marL="735965" lvl="1" indent="-367665" algn="l">
              <a:lnSpc>
                <a:spcPts val="5218"/>
              </a:lnSpc>
              <a:buFont typeface="Arial"/>
              <a:buChar char="•"/>
            </a:pPr>
            <a:r>
              <a:rPr lang="en-US" sz="3400" dirty="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Record all observations</a:t>
            </a:r>
            <a:endParaRPr lang="en-US" sz="3400" dirty="0">
              <a:solidFill>
                <a:srgbClr val="010204"/>
              </a:solidFill>
              <a:latin typeface="DM Sans"/>
              <a:ea typeface="DM Sans"/>
              <a:cs typeface="DM Sans"/>
            </a:endParaRPr>
          </a:p>
          <a:p>
            <a:pPr marL="735965" lvl="1" indent="-367665" algn="l">
              <a:lnSpc>
                <a:spcPts val="5218"/>
              </a:lnSpc>
              <a:buFont typeface="Arial"/>
              <a:buChar char="•"/>
            </a:pPr>
            <a:r>
              <a:rPr lang="en-US" sz="3400" dirty="0">
                <a:solidFill>
                  <a:srgbClr val="010204"/>
                </a:solidFill>
                <a:latin typeface="DM Sans"/>
                <a:ea typeface="DM Sans"/>
                <a:cs typeface="DM Sans"/>
                <a:sym typeface="DM Sans"/>
              </a:rPr>
              <a:t>When you’re finished, please clean up and take a seat</a:t>
            </a:r>
            <a:endParaRPr lang="en-US" sz="3400" dirty="0">
              <a:solidFill>
                <a:srgbClr val="010204"/>
              </a:solidFill>
              <a:latin typeface="DM Sans"/>
              <a:ea typeface="DM Sans"/>
              <a:cs typeface="DM Sans"/>
            </a:endParaRPr>
          </a:p>
        </p:txBody>
      </p:sp>
      <p:pic>
        <p:nvPicPr>
          <p:cNvPr id="15" name="Online Media 14" title="10 Minute Timer">
            <a:hlinkClick r:id="" action="ppaction://noaction"/>
            <a:extLst>
              <a:ext uri="{FF2B5EF4-FFF2-40B4-BE49-F238E27FC236}">
                <a16:creationId xmlns:a16="http://schemas.microsoft.com/office/drawing/2014/main" id="{2E2083E9-2B33-0F3F-42A9-70BBF4D7DE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685295" y="3414963"/>
            <a:ext cx="6845050" cy="3928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 are smarter! ppt </dc:title>
  <cp:revision>88</cp:revision>
  <dcterms:created xsi:type="dcterms:W3CDTF">2006-08-16T00:00:00Z</dcterms:created>
  <dcterms:modified xsi:type="dcterms:W3CDTF">2026-05-06T18:43:44Z</dcterms:modified>
  <dc:identifier>DAHBExJ3_tk</dc:identifier>
</cp:coreProperties>
</file>