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A_0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8288000" cy="10287000"/>
  <p:notesSz cx="6858000" cy="9144000"/>
  <p:embeddedFontLst>
    <p:embeddedFont>
      <p:font typeface="Dreaming Outloud Sans Alt" panose="020B0604020202020204" charset="0"/>
      <p:regular r:id="rId17"/>
    </p:embeddedFont>
    <p:embeddedFont>
      <p:font typeface="Fredoka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A87384-EB97-88F4-29A5-CCF40B1C5C21}" name="Reese Townsend" initials="RT" userId="1KpHpjyOSk0ERRbK+N5eok69QbPYX3LoC9FjNvNQBfA=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B9533A-513A-49FC-809B-66CBA49AE119}" v="24" dt="2026-05-06T15:08:00.332"/>
    <p1510:client id="{C03BE292-2633-451D-BB9B-10AAEB800BB3}" v="9" dt="2026-05-06T15:08:05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se Townsend" userId="1KpHpjyOSk0ERRbK+N5eok69QbPYX3LoC9FjNvNQBfA=" providerId="None" clId="Web-{C2011CD3-D7F4-44C5-BA45-2F7EF776BD87}"/>
    <pc:docChg chg="addSld modSld">
      <pc:chgData name="Reese Townsend" userId="1KpHpjyOSk0ERRbK+N5eok69QbPYX3LoC9FjNvNQBfA=" providerId="None" clId="Web-{C2011CD3-D7F4-44C5-BA45-2F7EF776BD87}" dt="2026-04-29T15:28:48.350" v="136" actId="20577"/>
      <pc:docMkLst>
        <pc:docMk/>
      </pc:docMkLst>
      <pc:sldChg chg="modSp">
        <pc:chgData name="Reese Townsend" userId="1KpHpjyOSk0ERRbK+N5eok69QbPYX3LoC9FjNvNQBfA=" providerId="None" clId="Web-{C2011CD3-D7F4-44C5-BA45-2F7EF776BD87}" dt="2026-04-29T15:09:18.585" v="6" actId="20577"/>
        <pc:sldMkLst>
          <pc:docMk/>
          <pc:sldMk cId="0" sldId="257"/>
        </pc:sldMkLst>
        <pc:spChg chg="mod">
          <ac:chgData name="Reese Townsend" userId="1KpHpjyOSk0ERRbK+N5eok69QbPYX3LoC9FjNvNQBfA=" providerId="None" clId="Web-{C2011CD3-D7F4-44C5-BA45-2F7EF776BD87}" dt="2026-04-29T15:09:18.585" v="6" actId="20577"/>
          <ac:spMkLst>
            <pc:docMk/>
            <pc:sldMk cId="0" sldId="257"/>
            <ac:spMk id="18" creationId="{00000000-0000-0000-0000-000000000000}"/>
          </ac:spMkLst>
        </pc:spChg>
      </pc:sldChg>
      <pc:sldChg chg="modSp">
        <pc:chgData name="Reese Townsend" userId="1KpHpjyOSk0ERRbK+N5eok69QbPYX3LoC9FjNvNQBfA=" providerId="None" clId="Web-{C2011CD3-D7F4-44C5-BA45-2F7EF776BD87}" dt="2026-04-29T15:28:48.350" v="136" actId="20577"/>
        <pc:sldMkLst>
          <pc:docMk/>
          <pc:sldMk cId="0" sldId="265"/>
        </pc:sldMkLst>
        <pc:spChg chg="mod">
          <ac:chgData name="Reese Townsend" userId="1KpHpjyOSk0ERRbK+N5eok69QbPYX3LoC9FjNvNQBfA=" providerId="None" clId="Web-{C2011CD3-D7F4-44C5-BA45-2F7EF776BD87}" dt="2026-04-29T15:28:48.350" v="136" actId="20577"/>
          <ac:spMkLst>
            <pc:docMk/>
            <pc:sldMk cId="0" sldId="265"/>
            <ac:spMk id="11" creationId="{00000000-0000-0000-0000-000000000000}"/>
          </ac:spMkLst>
        </pc:spChg>
      </pc:sldChg>
      <pc:sldChg chg="addSp delSp modSp">
        <pc:chgData name="Reese Townsend" userId="1KpHpjyOSk0ERRbK+N5eok69QbPYX3LoC9FjNvNQBfA=" providerId="None" clId="Web-{C2011CD3-D7F4-44C5-BA45-2F7EF776BD87}" dt="2026-04-29T15:16:22.991" v="126" actId="1076"/>
        <pc:sldMkLst>
          <pc:docMk/>
          <pc:sldMk cId="0" sldId="266"/>
        </pc:sldMkLst>
        <pc:picChg chg="add mod">
          <ac:chgData name="Reese Townsend" userId="1KpHpjyOSk0ERRbK+N5eok69QbPYX3LoC9FjNvNQBfA=" providerId="None" clId="Web-{C2011CD3-D7F4-44C5-BA45-2F7EF776BD87}" dt="2026-04-29T15:16:22.991" v="126" actId="1076"/>
          <ac:picMkLst>
            <pc:docMk/>
            <pc:sldMk cId="0" sldId="266"/>
            <ac:picMk id="31" creationId="{0888EF8F-F1E1-BBCC-98A1-9C1D0D8CBCE7}"/>
          </ac:picMkLst>
        </pc:picChg>
      </pc:sldChg>
      <pc:sldChg chg="modNotes">
        <pc:chgData name="Reese Townsend" userId="1KpHpjyOSk0ERRbK+N5eok69QbPYX3LoC9FjNvNQBfA=" providerId="None" clId="Web-{C2011CD3-D7F4-44C5-BA45-2F7EF776BD87}" dt="2026-04-29T15:15:28.913" v="118"/>
        <pc:sldMkLst>
          <pc:docMk/>
          <pc:sldMk cId="0" sldId="267"/>
        </pc:sldMkLst>
      </pc:sldChg>
      <pc:sldChg chg="addSp delSp modSp">
        <pc:chgData name="Reese Townsend" userId="1KpHpjyOSk0ERRbK+N5eok69QbPYX3LoC9FjNvNQBfA=" providerId="None" clId="Web-{C2011CD3-D7F4-44C5-BA45-2F7EF776BD87}" dt="2026-04-29T15:17:13.694" v="132" actId="1076"/>
        <pc:sldMkLst>
          <pc:docMk/>
          <pc:sldMk cId="0" sldId="268"/>
        </pc:sldMkLst>
        <pc:picChg chg="add mod">
          <ac:chgData name="Reese Townsend" userId="1KpHpjyOSk0ERRbK+N5eok69QbPYX3LoC9FjNvNQBfA=" providerId="None" clId="Web-{C2011CD3-D7F4-44C5-BA45-2F7EF776BD87}" dt="2026-04-29T15:17:13.694" v="132" actId="1076"/>
          <ac:picMkLst>
            <pc:docMk/>
            <pc:sldMk cId="0" sldId="268"/>
            <ac:picMk id="16" creationId="{B1EF3C42-5A6B-BF6C-0FC0-D9565C111C5F}"/>
          </ac:picMkLst>
        </pc:picChg>
      </pc:sldChg>
      <pc:sldChg chg="addSp delSp modSp add mod replId modShow modNotes">
        <pc:chgData name="Reese Townsend" userId="1KpHpjyOSk0ERRbK+N5eok69QbPYX3LoC9FjNvNQBfA=" providerId="None" clId="Web-{C2011CD3-D7F4-44C5-BA45-2F7EF776BD87}" dt="2026-04-29T15:15:31.632" v="119"/>
        <pc:sldMkLst>
          <pc:docMk/>
          <pc:sldMk cId="1512315418" sldId="269"/>
        </pc:sldMkLst>
        <pc:spChg chg="add mod">
          <ac:chgData name="Reese Townsend" userId="1KpHpjyOSk0ERRbK+N5eok69QbPYX3LoC9FjNvNQBfA=" providerId="None" clId="Web-{C2011CD3-D7F4-44C5-BA45-2F7EF776BD87}" dt="2026-04-29T15:15:10.788" v="86" actId="1076"/>
          <ac:spMkLst>
            <pc:docMk/>
            <pc:sldMk cId="1512315418" sldId="269"/>
            <ac:spMk id="12" creationId="{4BA3C3AF-8279-0726-7690-DF3342C79DA1}"/>
          </ac:spMkLst>
        </pc:spChg>
        <pc:picChg chg="add mod">
          <ac:chgData name="Reese Townsend" userId="1KpHpjyOSk0ERRbK+N5eok69QbPYX3LoC9FjNvNQBfA=" providerId="None" clId="Web-{C2011CD3-D7F4-44C5-BA45-2F7EF776BD87}" dt="2026-04-29T15:15:12.100" v="87" actId="1076"/>
          <ac:picMkLst>
            <pc:docMk/>
            <pc:sldMk cId="1512315418" sldId="269"/>
            <ac:picMk id="10" creationId="{D68CDF08-C42D-AA49-4FD7-0509C9F5B26D}"/>
          </ac:picMkLst>
        </pc:picChg>
      </pc:sldChg>
    </pc:docChg>
  </pc:docChgLst>
  <pc:docChgLst>
    <pc:chgData name="Reese Townsend" userId="1KpHpjyOSk0ERRbK+N5eok69QbPYX3LoC9FjNvNQBfA=" providerId="None" clId="Web-{9BB9533A-513A-49FC-809B-66CBA49AE119}"/>
    <pc:docChg chg="mod modSld">
      <pc:chgData name="Reese Townsend" userId="1KpHpjyOSk0ERRbK+N5eok69QbPYX3LoC9FjNvNQBfA=" providerId="None" clId="Web-{9BB9533A-513A-49FC-809B-66CBA49AE119}" dt="2026-05-06T15:08:00.332" v="73" actId="1076"/>
      <pc:docMkLst>
        <pc:docMk/>
      </pc:docMkLst>
      <pc:sldChg chg="modSp modNotes">
        <pc:chgData name="Reese Townsend" userId="1KpHpjyOSk0ERRbK+N5eok69QbPYX3LoC9FjNvNQBfA=" providerId="None" clId="Web-{9BB9533A-513A-49FC-809B-66CBA49AE119}" dt="2026-05-06T15:08:00.332" v="73" actId="1076"/>
        <pc:sldMkLst>
          <pc:docMk/>
          <pc:sldMk cId="0" sldId="266"/>
        </pc:sldMkLst>
        <pc:spChg chg="mod">
          <ac:chgData name="Reese Townsend" userId="1KpHpjyOSk0ERRbK+N5eok69QbPYX3LoC9FjNvNQBfA=" providerId="None" clId="Web-{9BB9533A-513A-49FC-809B-66CBA49AE119}" dt="2026-05-06T15:08:00.332" v="73" actId="1076"/>
          <ac:spMkLst>
            <pc:docMk/>
            <pc:sldMk cId="0" sldId="266"/>
            <ac:spMk id="29" creationId="{00000000-0000-0000-0000-000000000000}"/>
          </ac:spMkLst>
        </pc:spChg>
      </pc:sldChg>
      <pc:sldChg chg="modNotes">
        <pc:chgData name="Reese Townsend" userId="1KpHpjyOSk0ERRbK+N5eok69QbPYX3LoC9FjNvNQBfA=" providerId="None" clId="Web-{9BB9533A-513A-49FC-809B-66CBA49AE119}" dt="2026-05-06T14:31:00.860" v="72"/>
        <pc:sldMkLst>
          <pc:docMk/>
          <pc:sldMk cId="0" sldId="267"/>
        </pc:sldMkLst>
      </pc:sldChg>
      <pc:sldChg chg="modNotes">
        <pc:chgData name="Reese Townsend" userId="1KpHpjyOSk0ERRbK+N5eok69QbPYX3LoC9FjNvNQBfA=" providerId="None" clId="Web-{9BB9533A-513A-49FC-809B-66CBA49AE119}" dt="2026-05-06T14:30:31.203" v="32"/>
        <pc:sldMkLst>
          <pc:docMk/>
          <pc:sldMk cId="1512315418" sldId="269"/>
        </pc:sldMkLst>
      </pc:sldChg>
    </pc:docChg>
  </pc:docChgLst>
  <pc:docChgLst>
    <pc:chgData name="Angelina Derose" userId="roYpMU28UIZ625NbL48+TSUx/N01GShLE4yaPYBeA2w=" providerId="None" clId="Web-{C03BE292-2633-451D-BB9B-10AAEB800BB3}"/>
    <pc:docChg chg="modSld">
      <pc:chgData name="Angelina Derose" userId="roYpMU28UIZ625NbL48+TSUx/N01GShLE4yaPYBeA2w=" providerId="None" clId="Web-{C03BE292-2633-451D-BB9B-10AAEB800BB3}" dt="2026-05-06T15:08:05.571" v="3" actId="14100"/>
      <pc:docMkLst>
        <pc:docMk/>
      </pc:docMkLst>
      <pc:sldChg chg="modSp">
        <pc:chgData name="Angelina Derose" userId="roYpMU28UIZ625NbL48+TSUx/N01GShLE4yaPYBeA2w=" providerId="None" clId="Web-{C03BE292-2633-451D-BB9B-10AAEB800BB3}" dt="2026-05-06T15:07:39.680" v="2" actId="20577"/>
        <pc:sldMkLst>
          <pc:docMk/>
          <pc:sldMk cId="0" sldId="265"/>
        </pc:sldMkLst>
        <pc:spChg chg="mod">
          <ac:chgData name="Angelina Derose" userId="roYpMU28UIZ625NbL48+TSUx/N01GShLE4yaPYBeA2w=" providerId="None" clId="Web-{C03BE292-2633-451D-BB9B-10AAEB800BB3}" dt="2026-05-06T15:07:39.680" v="2" actId="20577"/>
          <ac:spMkLst>
            <pc:docMk/>
            <pc:sldMk cId="0" sldId="265"/>
            <ac:spMk id="11" creationId="{00000000-0000-0000-0000-000000000000}"/>
          </ac:spMkLst>
        </pc:spChg>
      </pc:sldChg>
      <pc:sldChg chg="modSp">
        <pc:chgData name="Angelina Derose" userId="roYpMU28UIZ625NbL48+TSUx/N01GShLE4yaPYBeA2w=" providerId="None" clId="Web-{C03BE292-2633-451D-BB9B-10AAEB800BB3}" dt="2026-05-06T15:08:05.571" v="3" actId="14100"/>
        <pc:sldMkLst>
          <pc:docMk/>
          <pc:sldMk cId="1512315418" sldId="269"/>
        </pc:sldMkLst>
        <pc:picChg chg="mod">
          <ac:chgData name="Angelina Derose" userId="roYpMU28UIZ625NbL48+TSUx/N01GShLE4yaPYBeA2w=" providerId="None" clId="Web-{C03BE292-2633-451D-BB9B-10AAEB800BB3}" dt="2026-05-06T15:08:05.571" v="3" actId="14100"/>
          <ac:picMkLst>
            <pc:docMk/>
            <pc:sldMk cId="1512315418" sldId="269"/>
            <ac:picMk id="10" creationId="{D68CDF08-C42D-AA49-4FD7-0509C9F5B26D}"/>
          </ac:picMkLst>
        </pc:picChg>
      </pc:sldChg>
    </pc:docChg>
  </pc:docChgLst>
</pc:chgInfo>
</file>

<file path=ppt/comments/modernComment_10A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015349A-3FAB-4A4F-AF8E-9E997B3474F8}" authorId="{9EA87384-EB97-88F4-29A5-CCF40B1C5C21}" created="2026-05-06T14:28:29.515">
    <pc:sldMkLst xmlns:pc="http://schemas.microsoft.com/office/powerpoint/2013/main/command">
      <pc:docMk/>
      <pc:sldMk cId="0" sldId="266"/>
    </pc:sldMkLst>
    <p188:txBody>
      <a:bodyPr/>
      <a:lstStyle/>
      <a:p>
        <a:r>
          <a:rPr lang="en-US"/>
          <a:t>https://youtu.be/i-0rSv6oxSY?si=S634xNqO_JWR7GSz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2991F-BEAA-47D2-A5F6-A54598780C6C}" type="datetimeFigureOut"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614D-BDA9-4A80-B2EB-83F48B821AD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Youtube</a:t>
            </a:r>
            <a:r>
              <a:rPr lang="en-US" dirty="0"/>
              <a:t> video: https://youtu.be/i-0rSv6oxSY?si=S634xNqO_JWR7GSz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7614D-BDA9-4A80-B2EB-83F48B821ADA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84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Switch to doc </a:t>
            </a:r>
            <a:r>
              <a:rPr lang="en-US" dirty="0" err="1">
                <a:ea typeface="Calibri"/>
                <a:cs typeface="Calibri"/>
              </a:rPr>
              <a:t>cam</a:t>
            </a:r>
            <a:r>
              <a:rPr lang="en-US" dirty="0">
                <a:ea typeface="Calibri"/>
                <a:cs typeface="Calibri"/>
              </a:rPr>
              <a:t> to have students discuss the stations worksheet. Then, work through the class discussion worksheet with the students as a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7614D-BDA9-4A80-B2EB-83F48B821ADA}" type="slidenum"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4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3D1E6-4555-6F81-C69A-32C5DED00D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A00B39-6ADE-7521-EB8F-9EFA7E7EFC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0B3886-FCE7-0FF0-B326-FA796869DD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Answer key for class discussion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3802C-B4F1-0D3C-93C6-FDC5F60493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7614D-BDA9-4A80-B2EB-83F48B821ADA}" type="slidenum"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38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3Z365ELTPU?feature=oembed" TargetMode="External"/><Relationship Id="rId6" Type="http://schemas.openxmlformats.org/officeDocument/2006/relationships/image" Target="../media/image10.png"/><Relationship Id="rId11" Type="http://schemas.openxmlformats.org/officeDocument/2006/relationships/image" Target="../media/image16.svg"/><Relationship Id="rId5" Type="http://schemas.openxmlformats.org/officeDocument/2006/relationships/image" Target="../media/image1.jpeg"/><Relationship Id="rId10" Type="http://schemas.openxmlformats.org/officeDocument/2006/relationships/image" Target="../media/image4.png"/><Relationship Id="rId4" Type="http://schemas.microsoft.com/office/2018/10/relationships/comments" Target="../comments/modernComment_10A_0.xml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0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1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gc4ZXRF6Y4?feature=oembed" TargetMode="External"/><Relationship Id="rId6" Type="http://schemas.openxmlformats.org/officeDocument/2006/relationships/image" Target="../media/image26.svg"/><Relationship Id="rId5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9.png"/><Relationship Id="rId7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5.svg"/><Relationship Id="rId5" Type="http://schemas.openxmlformats.org/officeDocument/2006/relationships/image" Target="../media/image4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1404726">
            <a:off x="12204969" y="-2700295"/>
            <a:ext cx="4706205" cy="16382360"/>
          </a:xfrm>
          <a:custGeom>
            <a:avLst/>
            <a:gdLst/>
            <a:ahLst/>
            <a:cxnLst/>
            <a:rect l="l" t="t" r="r" b="b"/>
            <a:pathLst>
              <a:path w="4706205" h="16382360">
                <a:moveTo>
                  <a:pt x="0" y="0"/>
                </a:moveTo>
                <a:lnTo>
                  <a:pt x="4706205" y="0"/>
                </a:lnTo>
                <a:lnTo>
                  <a:pt x="4706205" y="16382359"/>
                </a:lnTo>
                <a:lnTo>
                  <a:pt x="0" y="1638235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1511544">
            <a:off x="-200664" y="8829701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2780742">
            <a:off x="15736186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80742">
            <a:off x="8230631" y="-207274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44321" y="2192401"/>
            <a:ext cx="10840550" cy="2951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287"/>
              </a:lnSpc>
            </a:pPr>
            <a:r>
              <a:rPr lang="en-US" sz="19569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Genetics</a:t>
            </a:r>
          </a:p>
        </p:txBody>
      </p:sp>
      <p:sp>
        <p:nvSpPr>
          <p:cNvPr id="8" name="Freeform 8"/>
          <p:cNvSpPr/>
          <p:nvPr/>
        </p:nvSpPr>
        <p:spPr>
          <a:xfrm>
            <a:off x="-833696" y="-266162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4081297">
            <a:off x="39811" y="7773466"/>
            <a:ext cx="1609020" cy="2969668"/>
          </a:xfrm>
          <a:custGeom>
            <a:avLst/>
            <a:gdLst/>
            <a:ahLst/>
            <a:cxnLst/>
            <a:rect l="l" t="t" r="r" b="b"/>
            <a:pathLst>
              <a:path w="1609020" h="2969668">
                <a:moveTo>
                  <a:pt x="0" y="0"/>
                </a:moveTo>
                <a:lnTo>
                  <a:pt x="1609021" y="0"/>
                </a:lnTo>
                <a:lnTo>
                  <a:pt x="1609021" y="2969668"/>
                </a:lnTo>
                <a:lnTo>
                  <a:pt x="0" y="29696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29728" y="-1557712"/>
            <a:ext cx="2528732" cy="4114800"/>
          </a:xfrm>
          <a:custGeom>
            <a:avLst/>
            <a:gdLst/>
            <a:ahLst/>
            <a:cxnLst/>
            <a:rect l="l" t="t" r="r" b="b"/>
            <a:pathLst>
              <a:path w="2528732" h="4114800">
                <a:moveTo>
                  <a:pt x="0" y="0"/>
                </a:moveTo>
                <a:lnTo>
                  <a:pt x="2528732" y="0"/>
                </a:lnTo>
                <a:lnTo>
                  <a:pt x="252873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248453">
            <a:off x="-2068835" y="-2282624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233776">
            <a:off x="-672409" y="8734289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1247354">
            <a:off x="14716501" y="-168975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042189">
            <a:off x="611459" y="8748949"/>
            <a:ext cx="1631685" cy="2655109"/>
          </a:xfrm>
          <a:custGeom>
            <a:avLst/>
            <a:gdLst/>
            <a:ahLst/>
            <a:cxnLst/>
            <a:rect l="l" t="t" r="r" b="b"/>
            <a:pathLst>
              <a:path w="1631685" h="2655109">
                <a:moveTo>
                  <a:pt x="0" y="0"/>
                </a:moveTo>
                <a:lnTo>
                  <a:pt x="1631685" y="0"/>
                </a:lnTo>
                <a:lnTo>
                  <a:pt x="1631685" y="2655109"/>
                </a:lnTo>
                <a:lnTo>
                  <a:pt x="0" y="2655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5400000">
            <a:off x="16672855" y="-323119"/>
            <a:ext cx="1464880" cy="2703638"/>
          </a:xfrm>
          <a:custGeom>
            <a:avLst/>
            <a:gdLst/>
            <a:ahLst/>
            <a:cxnLst/>
            <a:rect l="l" t="t" r="r" b="b"/>
            <a:pathLst>
              <a:path w="1464880" h="2703638">
                <a:moveTo>
                  <a:pt x="0" y="0"/>
                </a:moveTo>
                <a:lnTo>
                  <a:pt x="1464880" y="0"/>
                </a:lnTo>
                <a:lnTo>
                  <a:pt x="1464880" y="2703638"/>
                </a:lnTo>
                <a:lnTo>
                  <a:pt x="0" y="27036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>
            <a:off x="2064307" y="2607569"/>
            <a:ext cx="13615526" cy="6326203"/>
            <a:chOff x="0" y="0"/>
            <a:chExt cx="4815393" cy="223738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15393" cy="2237383"/>
            </a:xfrm>
            <a:custGeom>
              <a:avLst/>
              <a:gdLst/>
              <a:ahLst/>
              <a:cxnLst/>
              <a:rect l="l" t="t" r="r" b="b"/>
              <a:pathLst>
                <a:path w="4815393" h="2237383">
                  <a:moveTo>
                    <a:pt x="28999" y="0"/>
                  </a:moveTo>
                  <a:lnTo>
                    <a:pt x="4786394" y="0"/>
                  </a:lnTo>
                  <a:cubicBezTo>
                    <a:pt x="4794085" y="0"/>
                    <a:pt x="4801461" y="3055"/>
                    <a:pt x="4806900" y="8494"/>
                  </a:cubicBezTo>
                  <a:cubicBezTo>
                    <a:pt x="4812338" y="13932"/>
                    <a:pt x="4815393" y="21308"/>
                    <a:pt x="4815393" y="28999"/>
                  </a:cubicBezTo>
                  <a:lnTo>
                    <a:pt x="4815393" y="2208384"/>
                  </a:lnTo>
                  <a:cubicBezTo>
                    <a:pt x="4815393" y="2216075"/>
                    <a:pt x="4812338" y="2223451"/>
                    <a:pt x="4806900" y="2228890"/>
                  </a:cubicBezTo>
                  <a:cubicBezTo>
                    <a:pt x="4801461" y="2234328"/>
                    <a:pt x="4794085" y="2237383"/>
                    <a:pt x="4786394" y="2237383"/>
                  </a:cubicBezTo>
                  <a:lnTo>
                    <a:pt x="28999" y="2237383"/>
                  </a:lnTo>
                  <a:cubicBezTo>
                    <a:pt x="21308" y="2237383"/>
                    <a:pt x="13932" y="2234328"/>
                    <a:pt x="8494" y="2228890"/>
                  </a:cubicBezTo>
                  <a:cubicBezTo>
                    <a:pt x="3055" y="2223451"/>
                    <a:pt x="0" y="2216075"/>
                    <a:pt x="0" y="2208384"/>
                  </a:cubicBezTo>
                  <a:lnTo>
                    <a:pt x="0" y="28999"/>
                  </a:lnTo>
                  <a:cubicBezTo>
                    <a:pt x="0" y="21308"/>
                    <a:pt x="3055" y="13932"/>
                    <a:pt x="8494" y="8494"/>
                  </a:cubicBezTo>
                  <a:cubicBezTo>
                    <a:pt x="13932" y="3055"/>
                    <a:pt x="21308" y="0"/>
                    <a:pt x="28999" y="0"/>
                  </a:cubicBezTo>
                  <a:close/>
                </a:path>
              </a:pathLst>
            </a:custGeom>
            <a:solidFill>
              <a:srgbClr val="E36F43"/>
            </a:solidFill>
            <a:ln cap="rnd">
              <a:noFill/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133350"/>
              <a:ext cx="4815393" cy="2370733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239539" y="3130139"/>
            <a:ext cx="13265063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2330" lvl="1" indent="-431165" algn="l">
              <a:lnSpc>
                <a:spcPts val="5595"/>
              </a:lnSpc>
              <a:buFont typeface="Arial"/>
              <a:buChar char="•"/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In order to answer this question, we will be completing 5 stations!</a:t>
            </a:r>
            <a:endParaRPr lang="en-US" sz="3950" dirty="0"/>
          </a:p>
          <a:p>
            <a:pPr marL="862330" lvl="1" indent="-431165">
              <a:lnSpc>
                <a:spcPts val="5595"/>
              </a:lnSpc>
              <a:buFont typeface="Arial"/>
              <a:buChar char="•"/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Everyone will work with a partner to complete each station in order</a:t>
            </a:r>
            <a:endParaRPr lang="en-US" sz="3950" dirty="0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</a:endParaRPr>
          </a:p>
          <a:p>
            <a:pPr marL="862330" lvl="1" indent="-431165">
              <a:lnSpc>
                <a:spcPts val="5595"/>
              </a:lnSpc>
              <a:buFont typeface="Arial"/>
              <a:buChar char="•"/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Try to spend no more than 6 minutes on each station</a:t>
            </a:r>
            <a:endParaRPr lang="en-US" sz="3950" dirty="0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</a:endParaRPr>
          </a:p>
          <a:p>
            <a:pPr marL="862330" lvl="1" indent="-431165" algn="l">
              <a:lnSpc>
                <a:spcPts val="5595"/>
              </a:lnSpc>
              <a:buFont typeface="Arial"/>
              <a:buChar char="•"/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Once finished, raise your hand to get it checked</a:t>
            </a:r>
            <a:endParaRPr lang="en-US" sz="3950" dirty="0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</a:endParaRPr>
          </a:p>
          <a:p>
            <a:pPr marL="862330" lvl="1" indent="-431165" algn="l">
              <a:lnSpc>
                <a:spcPts val="5595"/>
              </a:lnSpc>
              <a:buFont typeface="Arial"/>
              <a:buChar char="•"/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When checked off you can continue on to the next station!</a:t>
            </a:r>
            <a:endParaRPr lang="en-US" sz="3950" dirty="0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086350" y="876300"/>
            <a:ext cx="8115300" cy="133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Station activity: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10028" y="603122"/>
            <a:ext cx="8667944" cy="133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Stations!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968904" y="2720613"/>
            <a:ext cx="3604654" cy="2769511"/>
            <a:chOff x="0" y="0"/>
            <a:chExt cx="1274855" cy="9794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74856" cy="979491"/>
            </a:xfrm>
            <a:custGeom>
              <a:avLst/>
              <a:gdLst/>
              <a:ahLst/>
              <a:cxnLst/>
              <a:rect l="l" t="t" r="r" b="b"/>
              <a:pathLst>
                <a:path w="1274856" h="979491">
                  <a:moveTo>
                    <a:pt x="109536" y="0"/>
                  </a:moveTo>
                  <a:lnTo>
                    <a:pt x="1165320" y="0"/>
                  </a:lnTo>
                  <a:cubicBezTo>
                    <a:pt x="1225815" y="0"/>
                    <a:pt x="1274856" y="49041"/>
                    <a:pt x="1274856" y="109536"/>
                  </a:cubicBezTo>
                  <a:lnTo>
                    <a:pt x="1274856" y="869955"/>
                  </a:lnTo>
                  <a:cubicBezTo>
                    <a:pt x="1274856" y="930450"/>
                    <a:pt x="1225815" y="979491"/>
                    <a:pt x="1165320" y="979491"/>
                  </a:cubicBezTo>
                  <a:lnTo>
                    <a:pt x="109536" y="979491"/>
                  </a:lnTo>
                  <a:cubicBezTo>
                    <a:pt x="49041" y="979491"/>
                    <a:pt x="0" y="930450"/>
                    <a:pt x="0" y="869955"/>
                  </a:cubicBezTo>
                  <a:lnTo>
                    <a:pt x="0" y="109536"/>
                  </a:lnTo>
                  <a:cubicBezTo>
                    <a:pt x="0" y="49041"/>
                    <a:pt x="49041" y="0"/>
                    <a:pt x="109536" y="0"/>
                  </a:cubicBezTo>
                  <a:close/>
                </a:path>
              </a:pathLst>
            </a:custGeom>
            <a:solidFill>
              <a:srgbClr val="E26F6F"/>
            </a:solidFill>
            <a:ln cap="rnd">
              <a:noFill/>
              <a:prstDash val="solid"/>
              <a:round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33350"/>
              <a:ext cx="1274855" cy="1112841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217953" y="3082433"/>
            <a:ext cx="3106557" cy="278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 one: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Mendelian Genetics</a:t>
            </a:r>
          </a:p>
          <a:p>
            <a:pPr algn="ctr">
              <a:lnSpc>
                <a:spcPts val="5599"/>
              </a:lnSpc>
            </a:pPr>
            <a:endParaRPr lang="en-US" sz="3999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  <a:sym typeface="Dreaming Outloud Sans Alt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7341673" y="2720613"/>
            <a:ext cx="3604654" cy="2769511"/>
            <a:chOff x="0" y="0"/>
            <a:chExt cx="1274855" cy="97949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74856" cy="979491"/>
            </a:xfrm>
            <a:custGeom>
              <a:avLst/>
              <a:gdLst/>
              <a:ahLst/>
              <a:cxnLst/>
              <a:rect l="l" t="t" r="r" b="b"/>
              <a:pathLst>
                <a:path w="1274856" h="979491">
                  <a:moveTo>
                    <a:pt x="109536" y="0"/>
                  </a:moveTo>
                  <a:lnTo>
                    <a:pt x="1165320" y="0"/>
                  </a:lnTo>
                  <a:cubicBezTo>
                    <a:pt x="1225815" y="0"/>
                    <a:pt x="1274856" y="49041"/>
                    <a:pt x="1274856" y="109536"/>
                  </a:cubicBezTo>
                  <a:lnTo>
                    <a:pt x="1274856" y="869955"/>
                  </a:lnTo>
                  <a:cubicBezTo>
                    <a:pt x="1274856" y="930450"/>
                    <a:pt x="1225815" y="979491"/>
                    <a:pt x="1165320" y="979491"/>
                  </a:cubicBezTo>
                  <a:lnTo>
                    <a:pt x="109536" y="979491"/>
                  </a:lnTo>
                  <a:cubicBezTo>
                    <a:pt x="49041" y="979491"/>
                    <a:pt x="0" y="930450"/>
                    <a:pt x="0" y="869955"/>
                  </a:cubicBezTo>
                  <a:lnTo>
                    <a:pt x="0" y="109536"/>
                  </a:lnTo>
                  <a:cubicBezTo>
                    <a:pt x="0" y="49041"/>
                    <a:pt x="49041" y="0"/>
                    <a:pt x="109536" y="0"/>
                  </a:cubicBezTo>
                  <a:close/>
                </a:path>
              </a:pathLst>
            </a:custGeom>
            <a:solidFill>
              <a:srgbClr val="69A363"/>
            </a:solidFill>
            <a:ln cap="rnd">
              <a:noFill/>
              <a:prstDash val="solid"/>
              <a:round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0" y="-133350"/>
              <a:ext cx="1274855" cy="1112841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590721" y="3082433"/>
            <a:ext cx="3106557" cy="2005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 two:</a:t>
            </a:r>
          </a:p>
          <a:p>
            <a:pPr algn="ctr"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Dominant and Recessive traits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2717977" y="2720613"/>
            <a:ext cx="3604654" cy="2769511"/>
            <a:chOff x="0" y="0"/>
            <a:chExt cx="1274855" cy="97949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74856" cy="979491"/>
            </a:xfrm>
            <a:custGeom>
              <a:avLst/>
              <a:gdLst/>
              <a:ahLst/>
              <a:cxnLst/>
              <a:rect l="l" t="t" r="r" b="b"/>
              <a:pathLst>
                <a:path w="1274856" h="979491">
                  <a:moveTo>
                    <a:pt x="109536" y="0"/>
                  </a:moveTo>
                  <a:lnTo>
                    <a:pt x="1165320" y="0"/>
                  </a:lnTo>
                  <a:cubicBezTo>
                    <a:pt x="1225815" y="0"/>
                    <a:pt x="1274856" y="49041"/>
                    <a:pt x="1274856" y="109536"/>
                  </a:cubicBezTo>
                  <a:lnTo>
                    <a:pt x="1274856" y="869955"/>
                  </a:lnTo>
                  <a:cubicBezTo>
                    <a:pt x="1274856" y="930450"/>
                    <a:pt x="1225815" y="979491"/>
                    <a:pt x="1165320" y="979491"/>
                  </a:cubicBezTo>
                  <a:lnTo>
                    <a:pt x="109536" y="979491"/>
                  </a:lnTo>
                  <a:cubicBezTo>
                    <a:pt x="49041" y="979491"/>
                    <a:pt x="0" y="930450"/>
                    <a:pt x="0" y="869955"/>
                  </a:cubicBezTo>
                  <a:lnTo>
                    <a:pt x="0" y="109536"/>
                  </a:lnTo>
                  <a:cubicBezTo>
                    <a:pt x="0" y="49041"/>
                    <a:pt x="49041" y="0"/>
                    <a:pt x="109536" y="0"/>
                  </a:cubicBezTo>
                  <a:close/>
                </a:path>
              </a:pathLst>
            </a:custGeom>
            <a:solidFill>
              <a:srgbClr val="F9D047"/>
            </a:solidFill>
            <a:ln cap="rnd">
              <a:noFill/>
              <a:prstDash val="solid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133350"/>
              <a:ext cx="1274855" cy="1112841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2967026" y="3082433"/>
            <a:ext cx="3106557" cy="180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 three:</a:t>
            </a: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Heterozygous and homozygous traits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810028" y="6488789"/>
            <a:ext cx="3604654" cy="2769511"/>
            <a:chOff x="0" y="0"/>
            <a:chExt cx="1274855" cy="97949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74856" cy="979491"/>
            </a:xfrm>
            <a:custGeom>
              <a:avLst/>
              <a:gdLst/>
              <a:ahLst/>
              <a:cxnLst/>
              <a:rect l="l" t="t" r="r" b="b"/>
              <a:pathLst>
                <a:path w="1274856" h="979491">
                  <a:moveTo>
                    <a:pt x="109536" y="0"/>
                  </a:moveTo>
                  <a:lnTo>
                    <a:pt x="1165320" y="0"/>
                  </a:lnTo>
                  <a:cubicBezTo>
                    <a:pt x="1225815" y="0"/>
                    <a:pt x="1274856" y="49041"/>
                    <a:pt x="1274856" y="109536"/>
                  </a:cubicBezTo>
                  <a:lnTo>
                    <a:pt x="1274856" y="869955"/>
                  </a:lnTo>
                  <a:cubicBezTo>
                    <a:pt x="1274856" y="930450"/>
                    <a:pt x="1225815" y="979491"/>
                    <a:pt x="1165320" y="979491"/>
                  </a:cubicBezTo>
                  <a:lnTo>
                    <a:pt x="109536" y="979491"/>
                  </a:lnTo>
                  <a:cubicBezTo>
                    <a:pt x="49041" y="979491"/>
                    <a:pt x="0" y="930450"/>
                    <a:pt x="0" y="869955"/>
                  </a:cubicBezTo>
                  <a:lnTo>
                    <a:pt x="0" y="109536"/>
                  </a:lnTo>
                  <a:cubicBezTo>
                    <a:pt x="0" y="49041"/>
                    <a:pt x="49041" y="0"/>
                    <a:pt x="109536" y="0"/>
                  </a:cubicBezTo>
                  <a:close/>
                </a:path>
              </a:pathLst>
            </a:custGeom>
            <a:solidFill>
              <a:srgbClr val="59C1C9"/>
            </a:solidFill>
            <a:ln cap="rnd">
              <a:noFill/>
              <a:prstDash val="solid"/>
              <a:round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133350"/>
              <a:ext cx="1274855" cy="1112841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5059077" y="6850609"/>
            <a:ext cx="3106557" cy="137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 four: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Calculations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0094438" y="6488789"/>
            <a:ext cx="3604654" cy="2769511"/>
            <a:chOff x="0" y="0"/>
            <a:chExt cx="1274855" cy="97949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74856" cy="979491"/>
            </a:xfrm>
            <a:custGeom>
              <a:avLst/>
              <a:gdLst/>
              <a:ahLst/>
              <a:cxnLst/>
              <a:rect l="l" t="t" r="r" b="b"/>
              <a:pathLst>
                <a:path w="1274856" h="979491">
                  <a:moveTo>
                    <a:pt x="109536" y="0"/>
                  </a:moveTo>
                  <a:lnTo>
                    <a:pt x="1165320" y="0"/>
                  </a:lnTo>
                  <a:cubicBezTo>
                    <a:pt x="1225815" y="0"/>
                    <a:pt x="1274856" y="49041"/>
                    <a:pt x="1274856" y="109536"/>
                  </a:cubicBezTo>
                  <a:lnTo>
                    <a:pt x="1274856" y="869955"/>
                  </a:lnTo>
                  <a:cubicBezTo>
                    <a:pt x="1274856" y="930450"/>
                    <a:pt x="1225815" y="979491"/>
                    <a:pt x="1165320" y="979491"/>
                  </a:cubicBezTo>
                  <a:lnTo>
                    <a:pt x="109536" y="979491"/>
                  </a:lnTo>
                  <a:cubicBezTo>
                    <a:pt x="49041" y="979491"/>
                    <a:pt x="0" y="930450"/>
                    <a:pt x="0" y="869955"/>
                  </a:cubicBezTo>
                  <a:lnTo>
                    <a:pt x="0" y="109536"/>
                  </a:lnTo>
                  <a:cubicBezTo>
                    <a:pt x="0" y="49041"/>
                    <a:pt x="49041" y="0"/>
                    <a:pt x="109536" y="0"/>
                  </a:cubicBezTo>
                  <a:close/>
                </a:path>
              </a:pathLst>
            </a:custGeom>
            <a:solidFill>
              <a:srgbClr val="EFA1E5"/>
            </a:solidFill>
            <a:ln cap="rnd">
              <a:noFill/>
              <a:prstDash val="solid"/>
              <a:round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0" y="-133350"/>
              <a:ext cx="1274855" cy="1112841"/>
            </a:xfrm>
            <a:prstGeom prst="rect">
              <a:avLst/>
            </a:prstGeom>
          </p:spPr>
          <p:txBody>
            <a:bodyPr lIns="52204" tIns="52204" rIns="52204" bIns="52204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10156700" y="6763203"/>
            <a:ext cx="3480130" cy="1235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 five:</a:t>
            </a:r>
          </a:p>
          <a:p>
            <a:pPr algn="ctr">
              <a:lnSpc>
                <a:spcPts val="3829"/>
              </a:lnSpc>
            </a:pPr>
            <a:r>
              <a:rPr lang="en-US" sz="3950" dirty="0">
                <a:solidFill>
                  <a:srgbClr val="000000"/>
                </a:solidFill>
                <a:latin typeface="Dreaming Outloud Sans Alt"/>
                <a:sym typeface="Dreaming Outloud Sans Alt"/>
              </a:rPr>
              <a:t>Amoeba Sisters</a:t>
            </a:r>
            <a:endParaRPr lang="en-US" sz="3950" dirty="0"/>
          </a:p>
        </p:txBody>
      </p:sp>
      <p:pic>
        <p:nvPicPr>
          <p:cNvPr id="31" name="Online Media 30" title="30 Minute Timer">
            <a:hlinkClick r:id="" action="ppaction://noaction"/>
            <a:extLst>
              <a:ext uri="{FF2B5EF4-FFF2-40B4-BE49-F238E27FC236}">
                <a16:creationId xmlns:a16="http://schemas.microsoft.com/office/drawing/2014/main" id="{0888EF8F-F1E1-BBCC-98A1-9C1D0D8CBC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2"/>
          <a:stretch>
            <a:fillRect/>
          </a:stretch>
        </p:blipFill>
        <p:spPr>
          <a:xfrm>
            <a:off x="287818" y="6765266"/>
            <a:ext cx="3825426" cy="2277374"/>
          </a:xfrm>
          <a:prstGeom prst="rect">
            <a:avLst/>
          </a:prstGeom>
        </p:spPr>
      </p:pic>
    </p:spTree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835246">
            <a:off x="-2350122" y="-133830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233776">
            <a:off x="-672409" y="8734289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356796" y="-1129172"/>
            <a:ext cx="3603935" cy="12545344"/>
          </a:xfrm>
          <a:custGeom>
            <a:avLst/>
            <a:gdLst/>
            <a:ahLst/>
            <a:cxnLst/>
            <a:rect l="l" t="t" r="r" b="b"/>
            <a:pathLst>
              <a:path w="3603935" h="12545344">
                <a:moveTo>
                  <a:pt x="0" y="0"/>
                </a:moveTo>
                <a:lnTo>
                  <a:pt x="3603935" y="0"/>
                </a:lnTo>
                <a:lnTo>
                  <a:pt x="3603935" y="12545344"/>
                </a:lnTo>
                <a:lnTo>
                  <a:pt x="0" y="125453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156458">
            <a:off x="15112642" y="-2005135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9845284">
            <a:off x="212857" y="-35478"/>
            <a:ext cx="1631685" cy="2655109"/>
          </a:xfrm>
          <a:custGeom>
            <a:avLst/>
            <a:gdLst/>
            <a:ahLst/>
            <a:cxnLst/>
            <a:rect l="l" t="t" r="r" b="b"/>
            <a:pathLst>
              <a:path w="1631685" h="2655109">
                <a:moveTo>
                  <a:pt x="0" y="0"/>
                </a:moveTo>
                <a:lnTo>
                  <a:pt x="1631686" y="0"/>
                </a:lnTo>
                <a:lnTo>
                  <a:pt x="1631686" y="2655109"/>
                </a:lnTo>
                <a:lnTo>
                  <a:pt x="0" y="2655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3288018">
            <a:off x="16932016" y="78185"/>
            <a:ext cx="1464880" cy="2703638"/>
          </a:xfrm>
          <a:custGeom>
            <a:avLst/>
            <a:gdLst/>
            <a:ahLst/>
            <a:cxnLst/>
            <a:rect l="l" t="t" r="r" b="b"/>
            <a:pathLst>
              <a:path w="1464880" h="2703638">
                <a:moveTo>
                  <a:pt x="0" y="0"/>
                </a:moveTo>
                <a:lnTo>
                  <a:pt x="1464880" y="0"/>
                </a:lnTo>
                <a:lnTo>
                  <a:pt x="1464880" y="2703637"/>
                </a:lnTo>
                <a:lnTo>
                  <a:pt x="0" y="27036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854683" y="2283560"/>
            <a:ext cx="7761399" cy="1595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46"/>
              </a:lnSpc>
            </a:pPr>
            <a:r>
              <a:rPr lang="en-US" sz="939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Lets discuss!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2035315C-AC6B-BFFF-BC4B-EE60AF880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78E34198-42C5-059F-93EE-F38DB50F863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88" b="-8888"/>
            </a:stretch>
          </a:blip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9C8D5FC-3D10-C360-EA60-1FACFEEF9F21}"/>
              </a:ext>
            </a:extLst>
          </p:cNvPr>
          <p:cNvSpPr/>
          <p:nvPr/>
        </p:nvSpPr>
        <p:spPr>
          <a:xfrm rot="-835246">
            <a:off x="-2350122" y="-133830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BFE2183-5873-AC5B-994F-50254F173B3D}"/>
              </a:ext>
            </a:extLst>
          </p:cNvPr>
          <p:cNvSpPr/>
          <p:nvPr/>
        </p:nvSpPr>
        <p:spPr>
          <a:xfrm rot="-7233776">
            <a:off x="-672409" y="8734289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194A69EE-3127-C1C0-9FF9-957DBDC72E21}"/>
              </a:ext>
            </a:extLst>
          </p:cNvPr>
          <p:cNvSpPr/>
          <p:nvPr/>
        </p:nvSpPr>
        <p:spPr>
          <a:xfrm>
            <a:off x="4356796" y="-1129172"/>
            <a:ext cx="3603935" cy="12545344"/>
          </a:xfrm>
          <a:custGeom>
            <a:avLst/>
            <a:gdLst/>
            <a:ahLst/>
            <a:cxnLst/>
            <a:rect l="l" t="t" r="r" b="b"/>
            <a:pathLst>
              <a:path w="3603935" h="12545344">
                <a:moveTo>
                  <a:pt x="0" y="0"/>
                </a:moveTo>
                <a:lnTo>
                  <a:pt x="3603935" y="0"/>
                </a:lnTo>
                <a:lnTo>
                  <a:pt x="3603935" y="12545344"/>
                </a:lnTo>
                <a:lnTo>
                  <a:pt x="0" y="1254534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E3AEFC5-182F-EAD2-EC96-03931B6CA25E}"/>
              </a:ext>
            </a:extLst>
          </p:cNvPr>
          <p:cNvSpPr/>
          <p:nvPr/>
        </p:nvSpPr>
        <p:spPr>
          <a:xfrm rot="4156458">
            <a:off x="15112642" y="-2005135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8679940-C6FB-4309-5272-8A0BFBCB1697}"/>
              </a:ext>
            </a:extLst>
          </p:cNvPr>
          <p:cNvSpPr/>
          <p:nvPr/>
        </p:nvSpPr>
        <p:spPr>
          <a:xfrm rot="-9845284">
            <a:off x="212857" y="-35478"/>
            <a:ext cx="1631685" cy="2655109"/>
          </a:xfrm>
          <a:custGeom>
            <a:avLst/>
            <a:gdLst/>
            <a:ahLst/>
            <a:cxnLst/>
            <a:rect l="l" t="t" r="r" b="b"/>
            <a:pathLst>
              <a:path w="1631685" h="2655109">
                <a:moveTo>
                  <a:pt x="0" y="0"/>
                </a:moveTo>
                <a:lnTo>
                  <a:pt x="1631686" y="0"/>
                </a:lnTo>
                <a:lnTo>
                  <a:pt x="1631686" y="2655109"/>
                </a:lnTo>
                <a:lnTo>
                  <a:pt x="0" y="2655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342C99D-7727-BC04-FA8A-118A9B3E3485}"/>
              </a:ext>
            </a:extLst>
          </p:cNvPr>
          <p:cNvSpPr/>
          <p:nvPr/>
        </p:nvSpPr>
        <p:spPr>
          <a:xfrm rot="-3288018">
            <a:off x="16932016" y="78185"/>
            <a:ext cx="1464880" cy="2703638"/>
          </a:xfrm>
          <a:custGeom>
            <a:avLst/>
            <a:gdLst/>
            <a:ahLst/>
            <a:cxnLst/>
            <a:rect l="l" t="t" r="r" b="b"/>
            <a:pathLst>
              <a:path w="1464880" h="2703638">
                <a:moveTo>
                  <a:pt x="0" y="0"/>
                </a:moveTo>
                <a:lnTo>
                  <a:pt x="1464880" y="0"/>
                </a:lnTo>
                <a:lnTo>
                  <a:pt x="1464880" y="2703637"/>
                </a:lnTo>
                <a:lnTo>
                  <a:pt x="0" y="270363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 descr="A screenshot of a diagram&#10;&#10;AI-generated content may be incorrect.">
            <a:extLst>
              <a:ext uri="{FF2B5EF4-FFF2-40B4-BE49-F238E27FC236}">
                <a16:creationId xmlns:a16="http://schemas.microsoft.com/office/drawing/2014/main" id="{D68CDF08-C42D-AA49-4FD7-0509C9F5B26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8762" y="1312285"/>
            <a:ext cx="7012131" cy="9377795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4BA3C3AF-8279-0726-7690-DF3342C79DA1}"/>
              </a:ext>
            </a:extLst>
          </p:cNvPr>
          <p:cNvSpPr txBox="1"/>
          <p:nvPr/>
        </p:nvSpPr>
        <p:spPr>
          <a:xfrm>
            <a:off x="7954570" y="-202465"/>
            <a:ext cx="7761399" cy="1394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46"/>
              </a:lnSpc>
            </a:pPr>
            <a:r>
              <a:rPr lang="en-US" sz="4500" dirty="0">
                <a:latin typeface="Fredoka"/>
              </a:rPr>
              <a:t>Discussion answer key</a:t>
            </a:r>
          </a:p>
        </p:txBody>
      </p:sp>
    </p:spTree>
    <p:extLst>
      <p:ext uri="{BB962C8B-B14F-4D97-AF65-F5344CB8AC3E}">
        <p14:creationId xmlns:p14="http://schemas.microsoft.com/office/powerpoint/2010/main" val="151231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7233776">
            <a:off x="-672409" y="8734289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47354">
            <a:off x="-3112873" y="-1232685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4" y="0"/>
                </a:lnTo>
                <a:lnTo>
                  <a:pt x="5507484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2307">
            <a:off x="100540" y="-588174"/>
            <a:ext cx="1464880" cy="2703638"/>
          </a:xfrm>
          <a:custGeom>
            <a:avLst/>
            <a:gdLst/>
            <a:ahLst/>
            <a:cxnLst/>
            <a:rect l="l" t="t" r="r" b="b"/>
            <a:pathLst>
              <a:path w="1464880" h="2703638">
                <a:moveTo>
                  <a:pt x="0" y="0"/>
                </a:moveTo>
                <a:lnTo>
                  <a:pt x="1464880" y="0"/>
                </a:lnTo>
                <a:lnTo>
                  <a:pt x="1464880" y="2703638"/>
                </a:lnTo>
                <a:lnTo>
                  <a:pt x="0" y="27036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80742">
            <a:off x="15037881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80742">
            <a:off x="14716501" y="-168975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99172">
            <a:off x="15761800" y="7079472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5"/>
                </a:lnTo>
                <a:lnTo>
                  <a:pt x="0" y="36744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4040141" y="876300"/>
            <a:ext cx="10207719" cy="133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Exit ticket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210783" y="3213587"/>
            <a:ext cx="6598202" cy="4746960"/>
            <a:chOff x="0" y="0"/>
            <a:chExt cx="8797603" cy="6329280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8797603" cy="6329280"/>
              <a:chOff x="0" y="0"/>
              <a:chExt cx="1884121" cy="135549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884121" cy="1355498"/>
              </a:xfrm>
              <a:custGeom>
                <a:avLst/>
                <a:gdLst/>
                <a:ahLst/>
                <a:cxnLst/>
                <a:rect l="l" t="t" r="r" b="b"/>
                <a:pathLst>
                  <a:path w="1884121" h="1355498">
                    <a:moveTo>
                      <a:pt x="74115" y="0"/>
                    </a:moveTo>
                    <a:lnTo>
                      <a:pt x="1810006" y="0"/>
                    </a:lnTo>
                    <a:cubicBezTo>
                      <a:pt x="1829663" y="0"/>
                      <a:pt x="1848514" y="7809"/>
                      <a:pt x="1862414" y="21708"/>
                    </a:cubicBezTo>
                    <a:cubicBezTo>
                      <a:pt x="1876313" y="35607"/>
                      <a:pt x="1884121" y="54459"/>
                      <a:pt x="1884121" y="74115"/>
                    </a:cubicBezTo>
                    <a:lnTo>
                      <a:pt x="1884121" y="1281383"/>
                    </a:lnTo>
                    <a:cubicBezTo>
                      <a:pt x="1884121" y="1322315"/>
                      <a:pt x="1850939" y="1355498"/>
                      <a:pt x="1810006" y="1355498"/>
                    </a:cubicBezTo>
                    <a:lnTo>
                      <a:pt x="74115" y="1355498"/>
                    </a:lnTo>
                    <a:cubicBezTo>
                      <a:pt x="54459" y="1355498"/>
                      <a:pt x="35607" y="1347689"/>
                      <a:pt x="21708" y="1333790"/>
                    </a:cubicBezTo>
                    <a:cubicBezTo>
                      <a:pt x="7809" y="1319891"/>
                      <a:pt x="0" y="1301039"/>
                      <a:pt x="0" y="1281383"/>
                    </a:cubicBezTo>
                    <a:lnTo>
                      <a:pt x="0" y="74115"/>
                    </a:lnTo>
                    <a:cubicBezTo>
                      <a:pt x="0" y="54459"/>
                      <a:pt x="7809" y="35607"/>
                      <a:pt x="21708" y="21708"/>
                    </a:cubicBezTo>
                    <a:cubicBezTo>
                      <a:pt x="35607" y="7809"/>
                      <a:pt x="54459" y="0"/>
                      <a:pt x="74115" y="0"/>
                    </a:cubicBezTo>
                    <a:close/>
                  </a:path>
                </a:pathLst>
              </a:custGeom>
              <a:solidFill>
                <a:srgbClr val="E36F43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0" y="-133350"/>
                <a:ext cx="1884121" cy="1488848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420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4" name="TextBox 14"/>
            <p:cNvSpPr txBox="1"/>
            <p:nvPr/>
          </p:nvSpPr>
          <p:spPr>
            <a:xfrm>
              <a:off x="192521" y="243236"/>
              <a:ext cx="8424239" cy="57475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930"/>
                </a:lnSpc>
              </a:pPr>
              <a:r>
                <a:rPr lang="en-US" sz="495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Using the exit ticket given to you, fill out a full punnett square given the phenotypes of the parents</a:t>
              </a:r>
            </a:p>
          </p:txBody>
        </p:sp>
      </p:grpSp>
      <p:pic>
        <p:nvPicPr>
          <p:cNvPr id="16" name="Online Media 15" title="10 Minute Timer">
            <a:hlinkClick r:id="" action="ppaction://noaction"/>
            <a:extLst>
              <a:ext uri="{FF2B5EF4-FFF2-40B4-BE49-F238E27FC236}">
                <a16:creationId xmlns:a16="http://schemas.microsoft.com/office/drawing/2014/main" id="{B1EF3C42-5A6B-BF6C-0FC0-D9565C111C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10057233" y="4026380"/>
            <a:ext cx="5442879" cy="29459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2780742">
            <a:off x="-1787124" y="-168975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2780742">
            <a:off x="14080648" y="7751979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233776">
            <a:off x="-273808" y="871419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80742">
            <a:off x="14716501" y="-168975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661732">
            <a:off x="588360" y="7965363"/>
            <a:ext cx="1631685" cy="2655109"/>
          </a:xfrm>
          <a:custGeom>
            <a:avLst/>
            <a:gdLst/>
            <a:ahLst/>
            <a:cxnLst/>
            <a:rect l="l" t="t" r="r" b="b"/>
            <a:pathLst>
              <a:path w="1631685" h="2655109">
                <a:moveTo>
                  <a:pt x="0" y="0"/>
                </a:moveTo>
                <a:lnTo>
                  <a:pt x="1631685" y="0"/>
                </a:lnTo>
                <a:lnTo>
                  <a:pt x="1631685" y="2655109"/>
                </a:lnTo>
                <a:lnTo>
                  <a:pt x="0" y="265510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99172">
            <a:off x="15476609" y="-699812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4027395" y="5016341"/>
            <a:ext cx="880569" cy="851750"/>
          </a:xfrm>
          <a:custGeom>
            <a:avLst/>
            <a:gdLst/>
            <a:ahLst/>
            <a:cxnLst/>
            <a:rect l="l" t="t" r="r" b="b"/>
            <a:pathLst>
              <a:path w="880569" h="851750">
                <a:moveTo>
                  <a:pt x="880569" y="0"/>
                </a:moveTo>
                <a:lnTo>
                  <a:pt x="0" y="0"/>
                </a:lnTo>
                <a:lnTo>
                  <a:pt x="0" y="851750"/>
                </a:lnTo>
                <a:lnTo>
                  <a:pt x="880569" y="851750"/>
                </a:lnTo>
                <a:lnTo>
                  <a:pt x="880569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800000">
            <a:off x="8706339" y="5016341"/>
            <a:ext cx="880569" cy="851750"/>
          </a:xfrm>
          <a:custGeom>
            <a:avLst/>
            <a:gdLst/>
            <a:ahLst/>
            <a:cxnLst/>
            <a:rect l="l" t="t" r="r" b="b"/>
            <a:pathLst>
              <a:path w="880569" h="851750">
                <a:moveTo>
                  <a:pt x="0" y="0"/>
                </a:moveTo>
                <a:lnTo>
                  <a:pt x="880569" y="0"/>
                </a:lnTo>
                <a:lnTo>
                  <a:pt x="880569" y="851750"/>
                </a:lnTo>
                <a:lnTo>
                  <a:pt x="0" y="8517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11" name="Group 11"/>
          <p:cNvGrpSpPr/>
          <p:nvPr/>
        </p:nvGrpSpPr>
        <p:grpSpPr>
          <a:xfrm>
            <a:off x="350516" y="3992831"/>
            <a:ext cx="3550725" cy="2805132"/>
            <a:chOff x="0" y="0"/>
            <a:chExt cx="1155080" cy="9125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5080" cy="912533"/>
            </a:xfrm>
            <a:custGeom>
              <a:avLst/>
              <a:gdLst/>
              <a:ahLst/>
              <a:cxnLst/>
              <a:rect l="l" t="t" r="r" b="b"/>
              <a:pathLst>
                <a:path w="1155080" h="912533">
                  <a:moveTo>
                    <a:pt x="111199" y="0"/>
                  </a:moveTo>
                  <a:lnTo>
                    <a:pt x="1043881" y="0"/>
                  </a:lnTo>
                  <a:cubicBezTo>
                    <a:pt x="1073373" y="0"/>
                    <a:pt x="1101657" y="11716"/>
                    <a:pt x="1122511" y="32570"/>
                  </a:cubicBezTo>
                  <a:cubicBezTo>
                    <a:pt x="1143365" y="53423"/>
                    <a:pt x="1155080" y="81707"/>
                    <a:pt x="1155080" y="111199"/>
                  </a:cubicBezTo>
                  <a:lnTo>
                    <a:pt x="1155080" y="801334"/>
                  </a:lnTo>
                  <a:cubicBezTo>
                    <a:pt x="1155080" y="830825"/>
                    <a:pt x="1143365" y="859109"/>
                    <a:pt x="1122511" y="879963"/>
                  </a:cubicBezTo>
                  <a:cubicBezTo>
                    <a:pt x="1101657" y="900817"/>
                    <a:pt x="1073373" y="912533"/>
                    <a:pt x="1043881" y="912533"/>
                  </a:cubicBezTo>
                  <a:lnTo>
                    <a:pt x="111199" y="912533"/>
                  </a:lnTo>
                  <a:cubicBezTo>
                    <a:pt x="81707" y="912533"/>
                    <a:pt x="53423" y="900817"/>
                    <a:pt x="32570" y="879963"/>
                  </a:cubicBezTo>
                  <a:cubicBezTo>
                    <a:pt x="11716" y="859109"/>
                    <a:pt x="0" y="830825"/>
                    <a:pt x="0" y="801334"/>
                  </a:cubicBezTo>
                  <a:lnTo>
                    <a:pt x="0" y="111199"/>
                  </a:lnTo>
                  <a:cubicBezTo>
                    <a:pt x="0" y="81707"/>
                    <a:pt x="11716" y="53423"/>
                    <a:pt x="32570" y="32570"/>
                  </a:cubicBezTo>
                  <a:cubicBezTo>
                    <a:pt x="53423" y="11716"/>
                    <a:pt x="81707" y="0"/>
                    <a:pt x="111199" y="0"/>
                  </a:cubicBezTo>
                  <a:close/>
                </a:path>
              </a:pathLst>
            </a:custGeom>
            <a:solidFill>
              <a:srgbClr val="E26F6F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133350"/>
              <a:ext cx="1155080" cy="1045883"/>
            </a:xfrm>
            <a:prstGeom prst="rect">
              <a:avLst/>
            </a:prstGeom>
          </p:spPr>
          <p:txBody>
            <a:bodyPr lIns="56756" tIns="56756" rIns="56756" bIns="56756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31531" y="4622738"/>
            <a:ext cx="2988696" cy="147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1.</a:t>
            </a:r>
          </a:p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Discussion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9707815" y="4039650"/>
            <a:ext cx="3550725" cy="2805132"/>
            <a:chOff x="0" y="0"/>
            <a:chExt cx="1155080" cy="91253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5080" cy="912533"/>
            </a:xfrm>
            <a:custGeom>
              <a:avLst/>
              <a:gdLst/>
              <a:ahLst/>
              <a:cxnLst/>
              <a:rect l="l" t="t" r="r" b="b"/>
              <a:pathLst>
                <a:path w="1155080" h="912533">
                  <a:moveTo>
                    <a:pt x="111199" y="0"/>
                  </a:moveTo>
                  <a:lnTo>
                    <a:pt x="1043881" y="0"/>
                  </a:lnTo>
                  <a:cubicBezTo>
                    <a:pt x="1073373" y="0"/>
                    <a:pt x="1101657" y="11716"/>
                    <a:pt x="1122511" y="32570"/>
                  </a:cubicBezTo>
                  <a:cubicBezTo>
                    <a:pt x="1143365" y="53423"/>
                    <a:pt x="1155080" y="81707"/>
                    <a:pt x="1155080" y="111199"/>
                  </a:cubicBezTo>
                  <a:lnTo>
                    <a:pt x="1155080" y="801334"/>
                  </a:lnTo>
                  <a:cubicBezTo>
                    <a:pt x="1155080" y="830825"/>
                    <a:pt x="1143365" y="859109"/>
                    <a:pt x="1122511" y="879963"/>
                  </a:cubicBezTo>
                  <a:cubicBezTo>
                    <a:pt x="1101657" y="900817"/>
                    <a:pt x="1073373" y="912533"/>
                    <a:pt x="1043881" y="912533"/>
                  </a:cubicBezTo>
                  <a:lnTo>
                    <a:pt x="111199" y="912533"/>
                  </a:lnTo>
                  <a:cubicBezTo>
                    <a:pt x="81707" y="912533"/>
                    <a:pt x="53423" y="900817"/>
                    <a:pt x="32570" y="879963"/>
                  </a:cubicBezTo>
                  <a:cubicBezTo>
                    <a:pt x="11716" y="859109"/>
                    <a:pt x="0" y="830825"/>
                    <a:pt x="0" y="801334"/>
                  </a:cubicBezTo>
                  <a:lnTo>
                    <a:pt x="0" y="111199"/>
                  </a:lnTo>
                  <a:cubicBezTo>
                    <a:pt x="0" y="81707"/>
                    <a:pt x="11716" y="53423"/>
                    <a:pt x="32570" y="32570"/>
                  </a:cubicBezTo>
                  <a:cubicBezTo>
                    <a:pt x="53423" y="11716"/>
                    <a:pt x="81707" y="0"/>
                    <a:pt x="111199" y="0"/>
                  </a:cubicBezTo>
                  <a:close/>
                </a:path>
              </a:pathLst>
            </a:custGeom>
            <a:solidFill>
              <a:srgbClr val="F9D047"/>
            </a:solidFill>
            <a:ln cap="rnd">
              <a:noFill/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-133350"/>
              <a:ext cx="1155080" cy="1045883"/>
            </a:xfrm>
            <a:prstGeom prst="rect">
              <a:avLst/>
            </a:prstGeom>
          </p:spPr>
          <p:txBody>
            <a:bodyPr lIns="56756" tIns="56756" rIns="56756" bIns="56756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9988830" y="4667455"/>
            <a:ext cx="2988696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3"/>
              </a:lnSpc>
            </a:pPr>
            <a:r>
              <a:rPr lang="en-US" sz="420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3.</a:t>
            </a:r>
          </a:p>
          <a:p>
            <a:pPr algn="ctr">
              <a:lnSpc>
                <a:spcPts val="5943"/>
              </a:lnSpc>
            </a:pPr>
            <a:r>
              <a:rPr lang="en-US" sz="4200" dirty="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 Practice</a:t>
            </a:r>
            <a:endParaRPr lang="en-US" sz="4200" dirty="0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</a:endParaRPr>
          </a:p>
        </p:txBody>
      </p:sp>
      <p:grpSp>
        <p:nvGrpSpPr>
          <p:cNvPr id="19" name="Group 19"/>
          <p:cNvGrpSpPr/>
          <p:nvPr/>
        </p:nvGrpSpPr>
        <p:grpSpPr>
          <a:xfrm>
            <a:off x="5031789" y="3992831"/>
            <a:ext cx="3550725" cy="2805132"/>
            <a:chOff x="0" y="0"/>
            <a:chExt cx="1155080" cy="91253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155080" cy="912533"/>
            </a:xfrm>
            <a:custGeom>
              <a:avLst/>
              <a:gdLst/>
              <a:ahLst/>
              <a:cxnLst/>
              <a:rect l="l" t="t" r="r" b="b"/>
              <a:pathLst>
                <a:path w="1155080" h="912533">
                  <a:moveTo>
                    <a:pt x="111199" y="0"/>
                  </a:moveTo>
                  <a:lnTo>
                    <a:pt x="1043881" y="0"/>
                  </a:lnTo>
                  <a:cubicBezTo>
                    <a:pt x="1073373" y="0"/>
                    <a:pt x="1101657" y="11716"/>
                    <a:pt x="1122511" y="32570"/>
                  </a:cubicBezTo>
                  <a:cubicBezTo>
                    <a:pt x="1143365" y="53423"/>
                    <a:pt x="1155080" y="81707"/>
                    <a:pt x="1155080" y="111199"/>
                  </a:cubicBezTo>
                  <a:lnTo>
                    <a:pt x="1155080" y="801334"/>
                  </a:lnTo>
                  <a:cubicBezTo>
                    <a:pt x="1155080" y="830825"/>
                    <a:pt x="1143365" y="859109"/>
                    <a:pt x="1122511" y="879963"/>
                  </a:cubicBezTo>
                  <a:cubicBezTo>
                    <a:pt x="1101657" y="900817"/>
                    <a:pt x="1073373" y="912533"/>
                    <a:pt x="1043881" y="912533"/>
                  </a:cubicBezTo>
                  <a:lnTo>
                    <a:pt x="111199" y="912533"/>
                  </a:lnTo>
                  <a:cubicBezTo>
                    <a:pt x="81707" y="912533"/>
                    <a:pt x="53423" y="900817"/>
                    <a:pt x="32570" y="879963"/>
                  </a:cubicBezTo>
                  <a:cubicBezTo>
                    <a:pt x="11716" y="859109"/>
                    <a:pt x="0" y="830825"/>
                    <a:pt x="0" y="801334"/>
                  </a:cubicBezTo>
                  <a:lnTo>
                    <a:pt x="0" y="111199"/>
                  </a:lnTo>
                  <a:cubicBezTo>
                    <a:pt x="0" y="81707"/>
                    <a:pt x="11716" y="53423"/>
                    <a:pt x="32570" y="32570"/>
                  </a:cubicBezTo>
                  <a:cubicBezTo>
                    <a:pt x="53423" y="11716"/>
                    <a:pt x="81707" y="0"/>
                    <a:pt x="111199" y="0"/>
                  </a:cubicBezTo>
                  <a:close/>
                </a:path>
              </a:pathLst>
            </a:custGeom>
            <a:solidFill>
              <a:srgbClr val="EE8896"/>
            </a:solidFill>
            <a:ln cap="rnd">
              <a:noFill/>
              <a:prstDash val="solid"/>
              <a:round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-133350"/>
              <a:ext cx="1155080" cy="1045883"/>
            </a:xfrm>
            <a:prstGeom prst="rect">
              <a:avLst/>
            </a:prstGeom>
          </p:spPr>
          <p:txBody>
            <a:bodyPr lIns="56756" tIns="56756" rIns="56756" bIns="56756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5312804" y="4667455"/>
            <a:ext cx="2988696" cy="147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2.</a:t>
            </a:r>
          </a:p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Stations</a:t>
            </a:r>
          </a:p>
        </p:txBody>
      </p:sp>
      <p:sp>
        <p:nvSpPr>
          <p:cNvPr id="23" name="Freeform 23"/>
          <p:cNvSpPr/>
          <p:nvPr/>
        </p:nvSpPr>
        <p:spPr>
          <a:xfrm rot="-10800000">
            <a:off x="13382365" y="4969522"/>
            <a:ext cx="880569" cy="851750"/>
          </a:xfrm>
          <a:custGeom>
            <a:avLst/>
            <a:gdLst/>
            <a:ahLst/>
            <a:cxnLst/>
            <a:rect l="l" t="t" r="r" b="b"/>
            <a:pathLst>
              <a:path w="880569" h="851750">
                <a:moveTo>
                  <a:pt x="0" y="0"/>
                </a:moveTo>
                <a:lnTo>
                  <a:pt x="880569" y="0"/>
                </a:lnTo>
                <a:lnTo>
                  <a:pt x="880569" y="851750"/>
                </a:lnTo>
                <a:lnTo>
                  <a:pt x="0" y="85175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4" name="Group 24"/>
          <p:cNvGrpSpPr/>
          <p:nvPr/>
        </p:nvGrpSpPr>
        <p:grpSpPr>
          <a:xfrm>
            <a:off x="14386759" y="3992831"/>
            <a:ext cx="3550725" cy="2805132"/>
            <a:chOff x="0" y="0"/>
            <a:chExt cx="1155080" cy="91253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155080" cy="912533"/>
            </a:xfrm>
            <a:custGeom>
              <a:avLst/>
              <a:gdLst/>
              <a:ahLst/>
              <a:cxnLst/>
              <a:rect l="l" t="t" r="r" b="b"/>
              <a:pathLst>
                <a:path w="1155080" h="912533">
                  <a:moveTo>
                    <a:pt x="111199" y="0"/>
                  </a:moveTo>
                  <a:lnTo>
                    <a:pt x="1043881" y="0"/>
                  </a:lnTo>
                  <a:cubicBezTo>
                    <a:pt x="1073373" y="0"/>
                    <a:pt x="1101657" y="11716"/>
                    <a:pt x="1122511" y="32570"/>
                  </a:cubicBezTo>
                  <a:cubicBezTo>
                    <a:pt x="1143365" y="53423"/>
                    <a:pt x="1155080" y="81707"/>
                    <a:pt x="1155080" y="111199"/>
                  </a:cubicBezTo>
                  <a:lnTo>
                    <a:pt x="1155080" y="801334"/>
                  </a:lnTo>
                  <a:cubicBezTo>
                    <a:pt x="1155080" y="830825"/>
                    <a:pt x="1143365" y="859109"/>
                    <a:pt x="1122511" y="879963"/>
                  </a:cubicBezTo>
                  <a:cubicBezTo>
                    <a:pt x="1101657" y="900817"/>
                    <a:pt x="1073373" y="912533"/>
                    <a:pt x="1043881" y="912533"/>
                  </a:cubicBezTo>
                  <a:lnTo>
                    <a:pt x="111199" y="912533"/>
                  </a:lnTo>
                  <a:cubicBezTo>
                    <a:pt x="81707" y="912533"/>
                    <a:pt x="53423" y="900817"/>
                    <a:pt x="32570" y="879963"/>
                  </a:cubicBezTo>
                  <a:cubicBezTo>
                    <a:pt x="11716" y="859109"/>
                    <a:pt x="0" y="830825"/>
                    <a:pt x="0" y="801334"/>
                  </a:cubicBezTo>
                  <a:lnTo>
                    <a:pt x="0" y="111199"/>
                  </a:lnTo>
                  <a:cubicBezTo>
                    <a:pt x="0" y="81707"/>
                    <a:pt x="11716" y="53423"/>
                    <a:pt x="32570" y="32570"/>
                  </a:cubicBezTo>
                  <a:cubicBezTo>
                    <a:pt x="53423" y="11716"/>
                    <a:pt x="81707" y="0"/>
                    <a:pt x="111199" y="0"/>
                  </a:cubicBezTo>
                  <a:close/>
                </a:path>
              </a:pathLst>
            </a:custGeom>
            <a:solidFill>
              <a:srgbClr val="E36F43"/>
            </a:solidFill>
            <a:ln cap="rnd">
              <a:noFill/>
              <a:prstDash val="solid"/>
              <a:round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133350"/>
              <a:ext cx="1155080" cy="1045883"/>
            </a:xfrm>
            <a:prstGeom prst="rect">
              <a:avLst/>
            </a:prstGeom>
          </p:spPr>
          <p:txBody>
            <a:bodyPr lIns="56756" tIns="56756" rIns="56756" bIns="56756" rtlCol="0" anchor="ctr"/>
            <a:lstStyle/>
            <a:p>
              <a:pPr algn="ctr">
                <a:lnSpc>
                  <a:spcPts val="42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4662984" y="4667455"/>
            <a:ext cx="2988696" cy="1473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4.</a:t>
            </a:r>
          </a:p>
          <a:p>
            <a:pPr algn="ctr">
              <a:lnSpc>
                <a:spcPts val="5943"/>
              </a:lnSpc>
            </a:pPr>
            <a:r>
              <a:rPr lang="en-US" sz="4245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Exit ticket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944104" y="828675"/>
            <a:ext cx="10399793" cy="1823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980"/>
              </a:lnSpc>
            </a:pPr>
            <a:r>
              <a:rPr lang="en-US" sz="107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Agenda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777721" y="7067330"/>
            <a:ext cx="12737806" cy="2748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2"/>
              </a:lnSpc>
            </a:pPr>
            <a:r>
              <a:rPr lang="en-US" sz="3151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Students will be able to... </a:t>
            </a:r>
          </a:p>
          <a:p>
            <a:pPr marL="680428" lvl="1" indent="-340214" algn="l">
              <a:lnSpc>
                <a:spcPts val="4412"/>
              </a:lnSpc>
              <a:buFont typeface="Arial"/>
              <a:buChar char="•"/>
            </a:pPr>
            <a:r>
              <a:rPr lang="en-US" sz="3151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Define homozygous, heterozygous, recessive, and dominant traits </a:t>
            </a:r>
          </a:p>
          <a:p>
            <a:pPr marL="680428" lvl="1" indent="-340214" algn="l">
              <a:lnSpc>
                <a:spcPts val="4412"/>
              </a:lnSpc>
              <a:buFont typeface="Arial"/>
              <a:buChar char="•"/>
            </a:pPr>
            <a:r>
              <a:rPr lang="en-US" sz="3151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rPr>
              <a:t>Create and use monohybridcrosses to calculate the probability of various genotypes and phenotypes</a:t>
            </a:r>
          </a:p>
          <a:p>
            <a:pPr algn="l">
              <a:lnSpc>
                <a:spcPts val="4412"/>
              </a:lnSpc>
            </a:pPr>
            <a:endParaRPr lang="en-US" sz="3151">
              <a:solidFill>
                <a:srgbClr val="000000"/>
              </a:solidFill>
              <a:latin typeface="Dreaming Outloud Sans Alt"/>
              <a:ea typeface="Dreaming Outloud Sans Alt"/>
              <a:cs typeface="Dreaming Outloud Sans Alt"/>
              <a:sym typeface="Dreaming Outloud Sans A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711787" y="2653176"/>
            <a:ext cx="6455068" cy="5478739"/>
          </a:xfrm>
          <a:custGeom>
            <a:avLst/>
            <a:gdLst/>
            <a:ahLst/>
            <a:cxnLst/>
            <a:rect l="l" t="t" r="r" b="b"/>
            <a:pathLst>
              <a:path w="6455068" h="5478739">
                <a:moveTo>
                  <a:pt x="0" y="0"/>
                </a:moveTo>
                <a:lnTo>
                  <a:pt x="6455068" y="0"/>
                </a:lnTo>
                <a:lnTo>
                  <a:pt x="6455068" y="5478739"/>
                </a:lnTo>
                <a:lnTo>
                  <a:pt x="0" y="547873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9573615" y="2653176"/>
            <a:ext cx="6858022" cy="5478739"/>
          </a:xfrm>
          <a:custGeom>
            <a:avLst/>
            <a:gdLst/>
            <a:ahLst/>
            <a:cxnLst/>
            <a:rect l="l" t="t" r="r" b="b"/>
            <a:pathLst>
              <a:path w="6858022" h="5478739">
                <a:moveTo>
                  <a:pt x="0" y="0"/>
                </a:moveTo>
                <a:lnTo>
                  <a:pt x="6858023" y="0"/>
                </a:lnTo>
                <a:lnTo>
                  <a:pt x="6858023" y="5478739"/>
                </a:lnTo>
                <a:lnTo>
                  <a:pt x="0" y="547873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3971" r="-5935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0496" y="190928"/>
            <a:ext cx="17067007" cy="1872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59"/>
              </a:lnSpc>
            </a:pPr>
            <a:r>
              <a:rPr lang="en-US" sz="5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What do these animals have in common? What’s different? Do you think they are the same species?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774112" y="2380159"/>
            <a:ext cx="5399198" cy="6024773"/>
          </a:xfrm>
          <a:custGeom>
            <a:avLst/>
            <a:gdLst/>
            <a:ahLst/>
            <a:cxnLst/>
            <a:rect l="l" t="t" r="r" b="b"/>
            <a:pathLst>
              <a:path w="5399198" h="6024773">
                <a:moveTo>
                  <a:pt x="0" y="0"/>
                </a:moveTo>
                <a:lnTo>
                  <a:pt x="5399197" y="0"/>
                </a:lnTo>
                <a:lnTo>
                  <a:pt x="5399197" y="6024773"/>
                </a:lnTo>
                <a:lnTo>
                  <a:pt x="0" y="60247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185090" y="2380159"/>
            <a:ext cx="5791313" cy="6024773"/>
          </a:xfrm>
          <a:custGeom>
            <a:avLst/>
            <a:gdLst/>
            <a:ahLst/>
            <a:cxnLst/>
            <a:rect l="l" t="t" r="r" b="b"/>
            <a:pathLst>
              <a:path w="5791313" h="6024773">
                <a:moveTo>
                  <a:pt x="0" y="0"/>
                </a:moveTo>
                <a:lnTo>
                  <a:pt x="5791313" y="0"/>
                </a:lnTo>
                <a:lnTo>
                  <a:pt x="5791313" y="6024773"/>
                </a:lnTo>
                <a:lnTo>
                  <a:pt x="0" y="602477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0496" y="190928"/>
            <a:ext cx="17067007" cy="18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1"/>
              </a:lnSpc>
            </a:pPr>
            <a:r>
              <a:rPr lang="en-US" sz="5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What do these plants have in common? What’s different? Do you think they are the same species?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200755" y="2307625"/>
            <a:ext cx="5026272" cy="6419268"/>
          </a:xfrm>
          <a:custGeom>
            <a:avLst/>
            <a:gdLst/>
            <a:ahLst/>
            <a:cxnLst/>
            <a:rect l="l" t="t" r="r" b="b"/>
            <a:pathLst>
              <a:path w="5026272" h="6419268">
                <a:moveTo>
                  <a:pt x="0" y="0"/>
                </a:moveTo>
                <a:lnTo>
                  <a:pt x="5026272" y="0"/>
                </a:lnTo>
                <a:lnTo>
                  <a:pt x="5026272" y="6419268"/>
                </a:lnTo>
                <a:lnTo>
                  <a:pt x="0" y="64192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826454" y="3529717"/>
            <a:ext cx="7211034" cy="3975083"/>
          </a:xfrm>
          <a:custGeom>
            <a:avLst/>
            <a:gdLst/>
            <a:ahLst/>
            <a:cxnLst/>
            <a:rect l="l" t="t" r="r" b="b"/>
            <a:pathLst>
              <a:path w="7211034" h="3975083">
                <a:moveTo>
                  <a:pt x="0" y="0"/>
                </a:moveTo>
                <a:lnTo>
                  <a:pt x="7211034" y="0"/>
                </a:lnTo>
                <a:lnTo>
                  <a:pt x="7211034" y="3975083"/>
                </a:lnTo>
                <a:lnTo>
                  <a:pt x="0" y="397508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10496" y="190928"/>
            <a:ext cx="17067007" cy="18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1"/>
              </a:lnSpc>
            </a:pPr>
            <a:r>
              <a:rPr lang="en-US" sz="5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What do these fungi have in common? What’s different? Do you think they are the same species?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4080891" y="2596262"/>
            <a:ext cx="10126219" cy="6518753"/>
          </a:xfrm>
          <a:custGeom>
            <a:avLst/>
            <a:gdLst/>
            <a:ahLst/>
            <a:cxnLst/>
            <a:rect l="l" t="t" r="r" b="b"/>
            <a:pathLst>
              <a:path w="10126219" h="6518753">
                <a:moveTo>
                  <a:pt x="0" y="0"/>
                </a:moveTo>
                <a:lnTo>
                  <a:pt x="10126218" y="0"/>
                </a:lnTo>
                <a:lnTo>
                  <a:pt x="10126218" y="6518754"/>
                </a:lnTo>
                <a:lnTo>
                  <a:pt x="0" y="65187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10496" y="190928"/>
            <a:ext cx="17067007" cy="1872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1"/>
              </a:lnSpc>
            </a:pPr>
            <a:r>
              <a:rPr lang="en-US" sz="54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What do these animals have in common? What’s different? Do you think they are the same species?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968904" y="2171102"/>
            <a:ext cx="8552556" cy="7663122"/>
            <a:chOff x="0" y="0"/>
            <a:chExt cx="11403409" cy="1021749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403409" cy="10217496"/>
              <a:chOff x="0" y="0"/>
              <a:chExt cx="3024776" cy="271021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24776" cy="2710211"/>
              </a:xfrm>
              <a:custGeom>
                <a:avLst/>
                <a:gdLst/>
                <a:ahLst/>
                <a:cxnLst/>
                <a:rect l="l" t="t" r="r" b="b"/>
                <a:pathLst>
                  <a:path w="3024776" h="2710211">
                    <a:moveTo>
                      <a:pt x="46166" y="0"/>
                    </a:moveTo>
                    <a:lnTo>
                      <a:pt x="2978610" y="0"/>
                    </a:lnTo>
                    <a:cubicBezTo>
                      <a:pt x="3004107" y="0"/>
                      <a:pt x="3024776" y="20669"/>
                      <a:pt x="3024776" y="46166"/>
                    </a:cubicBezTo>
                    <a:lnTo>
                      <a:pt x="3024776" y="2664045"/>
                    </a:lnTo>
                    <a:cubicBezTo>
                      <a:pt x="3024776" y="2689541"/>
                      <a:pt x="3004107" y="2710211"/>
                      <a:pt x="2978610" y="2710211"/>
                    </a:cubicBezTo>
                    <a:lnTo>
                      <a:pt x="46166" y="2710211"/>
                    </a:lnTo>
                    <a:cubicBezTo>
                      <a:pt x="20669" y="2710211"/>
                      <a:pt x="0" y="2689541"/>
                      <a:pt x="0" y="2664045"/>
                    </a:cubicBezTo>
                    <a:lnTo>
                      <a:pt x="0" y="46166"/>
                    </a:lnTo>
                    <a:cubicBezTo>
                      <a:pt x="0" y="20669"/>
                      <a:pt x="20669" y="0"/>
                      <a:pt x="46166" y="0"/>
                    </a:cubicBezTo>
                    <a:close/>
                  </a:path>
                </a:pathLst>
              </a:custGeom>
              <a:solidFill>
                <a:srgbClr val="E26F6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3024776" cy="2824511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37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809542"/>
              <a:ext cx="11170283" cy="2570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All of the previous slides featured two individuals of the same species!</a:t>
              </a:r>
            </a:p>
            <a:p>
              <a:pPr algn="ctr">
                <a:lnSpc>
                  <a:spcPts val="5180"/>
                </a:lnSpc>
              </a:pPr>
              <a:endParaRPr lang="en-US" sz="3700">
                <a:solidFill>
                  <a:srgbClr val="000000"/>
                </a:solidFill>
                <a:latin typeface="Dreaming Outloud Sans Alt"/>
                <a:ea typeface="Dreaming Outloud Sans Alt"/>
                <a:cs typeface="Dreaming Outloud Sans Alt"/>
                <a:sym typeface="Dreaming Outloud Sans Alt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914235"/>
              <a:ext cx="11170283" cy="25702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This is due to genetic diversity: different individuals contain different genes that they express!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967182"/>
              <a:ext cx="11170283" cy="3446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When two organisms sexually reproduce, their genes cross over to exchange genetic code for the offspring</a:t>
              </a:r>
            </a:p>
          </p:txBody>
        </p:sp>
      </p:grpSp>
      <p:sp>
        <p:nvSpPr>
          <p:cNvPr id="16" name="Freeform 16"/>
          <p:cNvSpPr/>
          <p:nvPr/>
        </p:nvSpPr>
        <p:spPr>
          <a:xfrm rot="5400000">
            <a:off x="10699750" y="3692630"/>
            <a:ext cx="5556444" cy="4167333"/>
          </a:xfrm>
          <a:custGeom>
            <a:avLst/>
            <a:gdLst/>
            <a:ahLst/>
            <a:cxnLst/>
            <a:rect l="l" t="t" r="r" b="b"/>
            <a:pathLst>
              <a:path w="5556444" h="4167333">
                <a:moveTo>
                  <a:pt x="0" y="0"/>
                </a:moveTo>
                <a:lnTo>
                  <a:pt x="5556444" y="0"/>
                </a:lnTo>
                <a:lnTo>
                  <a:pt x="5556444" y="4167333"/>
                </a:lnTo>
                <a:lnTo>
                  <a:pt x="0" y="416733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810028" y="490514"/>
            <a:ext cx="8667944" cy="133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Genetic diversity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6498027">
            <a:off x="-1592178" y="8228057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3088930">
            <a:off x="-3318145" y="-1577291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3" y="0"/>
                </a:lnTo>
                <a:lnTo>
                  <a:pt x="5507483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5924385">
            <a:off x="-41458" y="-756775"/>
            <a:ext cx="1350980" cy="2493420"/>
          </a:xfrm>
          <a:custGeom>
            <a:avLst/>
            <a:gdLst/>
            <a:ahLst/>
            <a:cxnLst/>
            <a:rect l="l" t="t" r="r" b="b"/>
            <a:pathLst>
              <a:path w="1350980" h="2493420">
                <a:moveTo>
                  <a:pt x="0" y="0"/>
                </a:moveTo>
                <a:lnTo>
                  <a:pt x="1350980" y="0"/>
                </a:lnTo>
                <a:lnTo>
                  <a:pt x="1350980" y="2493420"/>
                </a:lnTo>
                <a:lnTo>
                  <a:pt x="0" y="249342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41280">
            <a:off x="15400648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186786">
            <a:off x="15037881" y="-1761697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6438182">
            <a:off x="16118059" y="7791521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6"/>
                </a:lnTo>
                <a:lnTo>
                  <a:pt x="0" y="367444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1968904" y="2171102"/>
            <a:ext cx="8552556" cy="7663122"/>
            <a:chOff x="0" y="0"/>
            <a:chExt cx="11403409" cy="10217496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403409" cy="10217496"/>
              <a:chOff x="0" y="0"/>
              <a:chExt cx="3024776" cy="2710211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3024776" cy="2710211"/>
              </a:xfrm>
              <a:custGeom>
                <a:avLst/>
                <a:gdLst/>
                <a:ahLst/>
                <a:cxnLst/>
                <a:rect l="l" t="t" r="r" b="b"/>
                <a:pathLst>
                  <a:path w="3024776" h="2710211">
                    <a:moveTo>
                      <a:pt x="46166" y="0"/>
                    </a:moveTo>
                    <a:lnTo>
                      <a:pt x="2978610" y="0"/>
                    </a:lnTo>
                    <a:cubicBezTo>
                      <a:pt x="3004107" y="0"/>
                      <a:pt x="3024776" y="20669"/>
                      <a:pt x="3024776" y="46166"/>
                    </a:cubicBezTo>
                    <a:lnTo>
                      <a:pt x="3024776" y="2664045"/>
                    </a:lnTo>
                    <a:cubicBezTo>
                      <a:pt x="3024776" y="2689541"/>
                      <a:pt x="3004107" y="2710211"/>
                      <a:pt x="2978610" y="2710211"/>
                    </a:cubicBezTo>
                    <a:lnTo>
                      <a:pt x="46166" y="2710211"/>
                    </a:lnTo>
                    <a:cubicBezTo>
                      <a:pt x="20669" y="2710211"/>
                      <a:pt x="0" y="2689541"/>
                      <a:pt x="0" y="2664045"/>
                    </a:cubicBezTo>
                    <a:lnTo>
                      <a:pt x="0" y="46166"/>
                    </a:lnTo>
                    <a:cubicBezTo>
                      <a:pt x="0" y="20669"/>
                      <a:pt x="20669" y="0"/>
                      <a:pt x="46166" y="0"/>
                    </a:cubicBezTo>
                    <a:close/>
                  </a:path>
                </a:pathLst>
              </a:custGeom>
              <a:solidFill>
                <a:srgbClr val="E26F6F"/>
              </a:solidFill>
              <a:ln cap="rnd">
                <a:noFill/>
                <a:prstDash val="solid"/>
                <a:round/>
              </a:ln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114300"/>
                <a:ext cx="3024776" cy="2824511"/>
              </a:xfrm>
              <a:prstGeom prst="rect">
                <a:avLst/>
              </a:prstGeom>
            </p:spPr>
            <p:txBody>
              <a:bodyPr lIns="52204" tIns="52204" rIns="52204" bIns="52204" rtlCol="0" anchor="ctr"/>
              <a:lstStyle/>
              <a:p>
                <a:pPr algn="ctr">
                  <a:lnSpc>
                    <a:spcPts val="378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809542"/>
              <a:ext cx="11170283" cy="1693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An allele is a variant of a gene for a trait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925808"/>
              <a:ext cx="11170283" cy="16939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Organisms inherit one allele from each parent for a </a:t>
              </a:r>
              <a:r>
                <a:rPr lang="en-US" sz="3700" u="sng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monohybrid trait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5042073"/>
              <a:ext cx="11170283" cy="34465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98831" lvl="1" indent="-399416" algn="l">
                <a:lnSpc>
                  <a:spcPts val="5180"/>
                </a:lnSpc>
                <a:buFont typeface="Arial"/>
                <a:buChar char="•"/>
              </a:pPr>
              <a:r>
                <a:rPr lang="en-US" sz="3700">
                  <a:solidFill>
                    <a:srgbClr val="000000"/>
                  </a:solidFill>
                  <a:latin typeface="Dreaming Outloud Sans Alt"/>
                  <a:ea typeface="Dreaming Outloud Sans Alt"/>
                  <a:cs typeface="Dreaming Outloud Sans Alt"/>
                  <a:sym typeface="Dreaming Outloud Sans Alt"/>
                </a:rPr>
                <a:t>The resulting characteristic the offspring inherits is up to chance, but we can still calculate the probability of each outcome!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1386440" y="2782444"/>
            <a:ext cx="6203255" cy="5644962"/>
          </a:xfrm>
          <a:custGeom>
            <a:avLst/>
            <a:gdLst/>
            <a:ahLst/>
            <a:cxnLst/>
            <a:rect l="l" t="t" r="r" b="b"/>
            <a:pathLst>
              <a:path w="6203255" h="5644962">
                <a:moveTo>
                  <a:pt x="0" y="0"/>
                </a:moveTo>
                <a:lnTo>
                  <a:pt x="6203255" y="0"/>
                </a:lnTo>
                <a:lnTo>
                  <a:pt x="6203255" y="5644962"/>
                </a:lnTo>
                <a:lnTo>
                  <a:pt x="0" y="564496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4810028" y="490514"/>
            <a:ext cx="8667944" cy="133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1"/>
              </a:lnSpc>
            </a:pPr>
            <a:r>
              <a:rPr lang="en-US" sz="7800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Genetic diversity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888" b="-8888"/>
            </a:stretch>
          </a:blipFill>
        </p:spPr>
      </p:sp>
      <p:sp>
        <p:nvSpPr>
          <p:cNvPr id="3" name="Freeform 3"/>
          <p:cNvSpPr/>
          <p:nvPr/>
        </p:nvSpPr>
        <p:spPr>
          <a:xfrm rot="-7233776">
            <a:off x="-672409" y="8734289"/>
            <a:ext cx="4199421" cy="3385783"/>
          </a:xfrm>
          <a:custGeom>
            <a:avLst/>
            <a:gdLst/>
            <a:ahLst/>
            <a:cxnLst/>
            <a:rect l="l" t="t" r="r" b="b"/>
            <a:pathLst>
              <a:path w="4199421" h="3385783">
                <a:moveTo>
                  <a:pt x="0" y="0"/>
                </a:moveTo>
                <a:lnTo>
                  <a:pt x="4199421" y="0"/>
                </a:lnTo>
                <a:lnTo>
                  <a:pt x="4199421" y="3385783"/>
                </a:lnTo>
                <a:lnTo>
                  <a:pt x="0" y="33857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1247354">
            <a:off x="-3112873" y="-1232685"/>
            <a:ext cx="5507484" cy="4440409"/>
          </a:xfrm>
          <a:custGeom>
            <a:avLst/>
            <a:gdLst/>
            <a:ahLst/>
            <a:cxnLst/>
            <a:rect l="l" t="t" r="r" b="b"/>
            <a:pathLst>
              <a:path w="5507484" h="4440409">
                <a:moveTo>
                  <a:pt x="0" y="0"/>
                </a:moveTo>
                <a:lnTo>
                  <a:pt x="5507484" y="0"/>
                </a:lnTo>
                <a:lnTo>
                  <a:pt x="5507484" y="4440409"/>
                </a:lnTo>
                <a:lnTo>
                  <a:pt x="0" y="44404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2112307">
            <a:off x="100540" y="-588174"/>
            <a:ext cx="1464880" cy="2703638"/>
          </a:xfrm>
          <a:custGeom>
            <a:avLst/>
            <a:gdLst/>
            <a:ahLst/>
            <a:cxnLst/>
            <a:rect l="l" t="t" r="r" b="b"/>
            <a:pathLst>
              <a:path w="1464880" h="2703638">
                <a:moveTo>
                  <a:pt x="0" y="0"/>
                </a:moveTo>
                <a:lnTo>
                  <a:pt x="1464880" y="0"/>
                </a:lnTo>
                <a:lnTo>
                  <a:pt x="1464880" y="2703638"/>
                </a:lnTo>
                <a:lnTo>
                  <a:pt x="0" y="270363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2780742">
            <a:off x="15037881" y="7200900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80742">
            <a:off x="14716501" y="-1689752"/>
            <a:ext cx="5103628" cy="4114800"/>
          </a:xfrm>
          <a:custGeom>
            <a:avLst/>
            <a:gdLst/>
            <a:ahLst/>
            <a:cxnLst/>
            <a:rect l="l" t="t" r="r" b="b"/>
            <a:pathLst>
              <a:path w="5103628" h="4114800">
                <a:moveTo>
                  <a:pt x="0" y="0"/>
                </a:moveTo>
                <a:lnTo>
                  <a:pt x="5103628" y="0"/>
                </a:lnTo>
                <a:lnTo>
                  <a:pt x="51036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499172">
            <a:off x="15761800" y="7079472"/>
            <a:ext cx="1990881" cy="3674445"/>
          </a:xfrm>
          <a:custGeom>
            <a:avLst/>
            <a:gdLst/>
            <a:ahLst/>
            <a:cxnLst/>
            <a:rect l="l" t="t" r="r" b="b"/>
            <a:pathLst>
              <a:path w="1990881" h="3674445">
                <a:moveTo>
                  <a:pt x="0" y="0"/>
                </a:moveTo>
                <a:lnTo>
                  <a:pt x="1990881" y="0"/>
                </a:lnTo>
                <a:lnTo>
                  <a:pt x="1990881" y="3674445"/>
                </a:lnTo>
                <a:lnTo>
                  <a:pt x="0" y="36744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79110" y="1963945"/>
            <a:ext cx="11529781" cy="6187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35"/>
              </a:lnSpc>
            </a:pPr>
            <a:r>
              <a:rPr lang="en-US" sz="8811">
                <a:solidFill>
                  <a:srgbClr val="000000"/>
                </a:solidFill>
                <a:latin typeface="Fredoka"/>
                <a:ea typeface="Fredoka"/>
                <a:cs typeface="Fredoka"/>
                <a:sym typeface="Fredoka"/>
              </a:rPr>
              <a:t>How can we use genetics to predict what offspring (kids) will look like?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14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</dc:title>
  <cp:revision>117</cp:revision>
  <dcterms:created xsi:type="dcterms:W3CDTF">2006-08-16T00:00:00Z</dcterms:created>
  <dcterms:modified xsi:type="dcterms:W3CDTF">2026-05-06T15:08:05Z</dcterms:modified>
  <dc:identifier>DAHE7HiqrjY</dc:identifier>
</cp:coreProperties>
</file>