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2"/>
  </p:notesMasterIdLst>
  <p:sldIdLst>
    <p:sldId id="256" r:id="rId2"/>
    <p:sldId id="257" r:id="rId3"/>
    <p:sldId id="258" r:id="rId4"/>
    <p:sldId id="259" r:id="rId5"/>
    <p:sldId id="266" r:id="rId6"/>
    <p:sldId id="260" r:id="rId7"/>
    <p:sldId id="264" r:id="rId8"/>
    <p:sldId id="261" r:id="rId9"/>
    <p:sldId id="265" r:id="rId10"/>
    <p:sldId id="262" r:id="rId11"/>
  </p:sldIdLst>
  <p:sldSz cx="18288000" cy="10287000"/>
  <p:notesSz cx="6858000" cy="9144000"/>
  <p:embeddedFontLst>
    <p:embeddedFont>
      <p:font typeface="Aileron" panose="020B0604020202020204" charset="0"/>
      <p:regular r:id="rId13"/>
    </p:embeddedFont>
    <p:embeddedFont>
      <p:font typeface="Aileron Bold" panose="020B0604020202020204" charset="0"/>
      <p:regular r:id="rId14"/>
    </p:embeddedFont>
    <p:embeddedFont>
      <p:font typeface="Horizon" panose="020B0604020202020204" charset="0"/>
      <p:regular r:id="rId15"/>
    </p:embeddedFont>
    <p:embeddedFont>
      <p:font typeface="Latin Condensed" panose="020B0604020202020204" charset="0"/>
      <p:regular r:id="rId16"/>
    </p:embeddedFont>
    <p:embeddedFont>
      <p:font typeface="Norwester" panose="020B0604020202020204" charset="0"/>
      <p:regular r:id="rId1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2D6144-F8D5-43D5-B927-84971676177F}" v="16" dt="2025-12-13T22:34:13.53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94639" autoAdjust="0"/>
  </p:normalViewPr>
  <p:slideViewPr>
    <p:cSldViewPr>
      <p:cViewPr varScale="1">
        <p:scale>
          <a:sx n="49" d="100"/>
          <a:sy n="49" d="100"/>
        </p:scale>
        <p:origin x="380"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3.fntdata"/><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talee Afolayan" userId="l6y+IfJdfpuVlDqUixShpLnBLDMeK4gNwRFUIAqbhcs=" providerId="None" clId="Web-{182D6144-F8D5-43D5-B927-84971676177F}"/>
    <pc:docChg chg="modSld">
      <pc:chgData name="Natalee Afolayan" userId="l6y+IfJdfpuVlDqUixShpLnBLDMeK4gNwRFUIAqbhcs=" providerId="None" clId="Web-{182D6144-F8D5-43D5-B927-84971676177F}" dt="2025-12-13T22:34:13.424" v="8"/>
      <pc:docMkLst>
        <pc:docMk/>
      </pc:docMkLst>
      <pc:sldChg chg="modSp modNotes">
        <pc:chgData name="Natalee Afolayan" userId="l6y+IfJdfpuVlDqUixShpLnBLDMeK4gNwRFUIAqbhcs=" providerId="None" clId="Web-{182D6144-F8D5-43D5-B927-84971676177F}" dt="2025-12-13T22:34:13.424" v="8"/>
        <pc:sldMkLst>
          <pc:docMk/>
          <pc:sldMk cId="0" sldId="262"/>
        </pc:sldMkLst>
        <pc:spChg chg="mod">
          <ac:chgData name="Natalee Afolayan" userId="l6y+IfJdfpuVlDqUixShpLnBLDMeK4gNwRFUIAqbhcs=" providerId="None" clId="Web-{182D6144-F8D5-43D5-B927-84971676177F}" dt="2025-12-13T22:34:09.189" v="6" actId="20577"/>
          <ac:spMkLst>
            <pc:docMk/>
            <pc:sldMk cId="0" sldId="262"/>
            <ac:spMk id="20"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22323D-002F-44FA-B45D-745C176F61A9}" type="datetimeFigureOut">
              <a:rPr lang="en-US" smtClean="0"/>
              <a:t>12/13/2025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793A7A-2843-44E5-8E07-86ECF73B7449}" type="slidenum">
              <a:rPr lang="en-US" smtClean="0"/>
              <a:t>‹#›</a:t>
            </a:fld>
            <a:endParaRPr lang="en-US"/>
          </a:p>
        </p:txBody>
      </p:sp>
    </p:spTree>
    <p:extLst>
      <p:ext uri="{BB962C8B-B14F-4D97-AF65-F5344CB8AC3E}">
        <p14:creationId xmlns:p14="http://schemas.microsoft.com/office/powerpoint/2010/main" val="5589991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 minute timer: https://youtu.be/kxGWsHYITAw?si=s69lEl5I7TbbO6Zt</a:t>
            </a:r>
          </a:p>
        </p:txBody>
      </p:sp>
      <p:sp>
        <p:nvSpPr>
          <p:cNvPr id="4" name="Slide Number Placeholder 3"/>
          <p:cNvSpPr>
            <a:spLocks noGrp="1"/>
          </p:cNvSpPr>
          <p:nvPr>
            <p:ph type="sldNum" sz="quarter" idx="5"/>
          </p:nvPr>
        </p:nvSpPr>
        <p:spPr/>
        <p:txBody>
          <a:bodyPr/>
          <a:lstStyle/>
          <a:p>
            <a:fld id="{B8793A7A-2843-44E5-8E07-86ECF73B7449}" type="slidenum">
              <a:rPr lang="en-US" smtClean="0"/>
              <a:t>4</a:t>
            </a:fld>
            <a:endParaRPr lang="en-US"/>
          </a:p>
        </p:txBody>
      </p:sp>
    </p:spTree>
    <p:extLst>
      <p:ext uri="{BB962C8B-B14F-4D97-AF65-F5344CB8AC3E}">
        <p14:creationId xmlns:p14="http://schemas.microsoft.com/office/powerpoint/2010/main" val="14945684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Biodiversity foldable answer key</a:t>
            </a:r>
          </a:p>
        </p:txBody>
      </p:sp>
      <p:sp>
        <p:nvSpPr>
          <p:cNvPr id="4" name="Slide Number Placeholder 3"/>
          <p:cNvSpPr>
            <a:spLocks noGrp="1"/>
          </p:cNvSpPr>
          <p:nvPr>
            <p:ph type="sldNum" sz="quarter" idx="5"/>
          </p:nvPr>
        </p:nvSpPr>
        <p:spPr/>
        <p:txBody>
          <a:bodyPr/>
          <a:lstStyle/>
          <a:p>
            <a:fld id="{B8793A7A-2843-44E5-8E07-86ECF73B7449}" type="slidenum">
              <a:rPr lang="en-US" smtClean="0"/>
              <a:t>7</a:t>
            </a:fld>
            <a:endParaRPr lang="en-US"/>
          </a:p>
        </p:txBody>
      </p:sp>
    </p:spTree>
    <p:extLst>
      <p:ext uri="{BB962C8B-B14F-4D97-AF65-F5344CB8AC3E}">
        <p14:creationId xmlns:p14="http://schemas.microsoft.com/office/powerpoint/2010/main" val="27958931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Mini Research Project Example</a:t>
            </a:r>
          </a:p>
        </p:txBody>
      </p:sp>
      <p:sp>
        <p:nvSpPr>
          <p:cNvPr id="4" name="Slide Number Placeholder 3"/>
          <p:cNvSpPr>
            <a:spLocks noGrp="1"/>
          </p:cNvSpPr>
          <p:nvPr>
            <p:ph type="sldNum" sz="quarter" idx="5"/>
          </p:nvPr>
        </p:nvSpPr>
        <p:spPr/>
        <p:txBody>
          <a:bodyPr/>
          <a:lstStyle/>
          <a:p>
            <a:fld id="{B8793A7A-2843-44E5-8E07-86ECF73B7449}" type="slidenum">
              <a:rPr lang="en-US" smtClean="0"/>
              <a:t>9</a:t>
            </a:fld>
            <a:endParaRPr lang="en-US"/>
          </a:p>
        </p:txBody>
      </p:sp>
    </p:spTree>
    <p:extLst>
      <p:ext uri="{BB962C8B-B14F-4D97-AF65-F5344CB8AC3E}">
        <p14:creationId xmlns:p14="http://schemas.microsoft.com/office/powerpoint/2010/main" val="22543862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https://jeopardylabs.com/play/ecological-relationships-and-environmental-impacts</a:t>
            </a:r>
          </a:p>
        </p:txBody>
      </p:sp>
      <p:sp>
        <p:nvSpPr>
          <p:cNvPr id="4" name="Slide Number Placeholder 3"/>
          <p:cNvSpPr>
            <a:spLocks noGrp="1"/>
          </p:cNvSpPr>
          <p:nvPr>
            <p:ph type="sldNum" sz="quarter" idx="5"/>
          </p:nvPr>
        </p:nvSpPr>
        <p:spPr/>
        <p:txBody>
          <a:bodyPr/>
          <a:lstStyle/>
          <a:p>
            <a:fld id="{B8793A7A-2843-44E5-8E07-86ECF73B7449}" type="slidenum">
              <a:rPr lang="en-US" smtClean="0"/>
              <a:t>10</a:t>
            </a:fld>
            <a:endParaRPr lang="en-US"/>
          </a:p>
        </p:txBody>
      </p:sp>
    </p:spTree>
    <p:extLst>
      <p:ext uri="{BB962C8B-B14F-4D97-AF65-F5344CB8AC3E}">
        <p14:creationId xmlns:p14="http://schemas.microsoft.com/office/powerpoint/2010/main" val="30508970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8.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slideLayout" Target="../slideLayouts/slideLayout7.xml"/><Relationship Id="rId7" Type="http://schemas.openxmlformats.org/officeDocument/2006/relationships/image" Target="../media/image12.svg"/><Relationship Id="rId2" Type="http://schemas.openxmlformats.org/officeDocument/2006/relationships/video" Target="https://www.youtube.com/embed/4xG2aJa6UyY?feature=oembed" TargetMode="External"/><Relationship Id="rId1" Type="http://schemas.openxmlformats.org/officeDocument/2006/relationships/video" Target="https://www.youtube.com/embed/CH50zuS8DD0?feature=oembed" TargetMode="Externa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jpeg"/><Relationship Id="rId9" Type="http://schemas.openxmlformats.org/officeDocument/2006/relationships/image" Target="../media/image14.jpeg"/></Relationships>
</file>

<file path=ppt/slides/_rels/slide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video" Target="https://www.youtube.com/embed/kxGWsHYITAw?feature=oembed" TargetMode="Externa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svg"/><Relationship Id="rId18" Type="http://schemas.openxmlformats.org/officeDocument/2006/relationships/image" Target="../media/image35.png"/><Relationship Id="rId26" Type="http://schemas.openxmlformats.org/officeDocument/2006/relationships/image" Target="../media/image43.png"/><Relationship Id="rId3" Type="http://schemas.openxmlformats.org/officeDocument/2006/relationships/image" Target="../media/image20.png"/><Relationship Id="rId21" Type="http://schemas.openxmlformats.org/officeDocument/2006/relationships/image" Target="../media/image38.svg"/><Relationship Id="rId7" Type="http://schemas.openxmlformats.org/officeDocument/2006/relationships/image" Target="../media/image24.png"/><Relationship Id="rId12" Type="http://schemas.openxmlformats.org/officeDocument/2006/relationships/image" Target="../media/image29.png"/><Relationship Id="rId17" Type="http://schemas.openxmlformats.org/officeDocument/2006/relationships/image" Target="../media/image34.svg"/><Relationship Id="rId25" Type="http://schemas.openxmlformats.org/officeDocument/2006/relationships/image" Target="../media/image42.png"/><Relationship Id="rId2" Type="http://schemas.openxmlformats.org/officeDocument/2006/relationships/notesSlide" Target="../notesSlides/notesSlide2.xml"/><Relationship Id="rId16" Type="http://schemas.openxmlformats.org/officeDocument/2006/relationships/image" Target="../media/image33.png"/><Relationship Id="rId20"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23.svg"/><Relationship Id="rId11" Type="http://schemas.openxmlformats.org/officeDocument/2006/relationships/image" Target="../media/image28.png"/><Relationship Id="rId24" Type="http://schemas.openxmlformats.org/officeDocument/2006/relationships/image" Target="../media/image41.png"/><Relationship Id="rId5" Type="http://schemas.openxmlformats.org/officeDocument/2006/relationships/image" Target="../media/image22.png"/><Relationship Id="rId15" Type="http://schemas.openxmlformats.org/officeDocument/2006/relationships/image" Target="../media/image32.svg"/><Relationship Id="rId23" Type="http://schemas.openxmlformats.org/officeDocument/2006/relationships/image" Target="../media/image40.svg"/><Relationship Id="rId28" Type="http://schemas.openxmlformats.org/officeDocument/2006/relationships/image" Target="../media/image45.png"/><Relationship Id="rId10" Type="http://schemas.openxmlformats.org/officeDocument/2006/relationships/image" Target="../media/image27.png"/><Relationship Id="rId19" Type="http://schemas.openxmlformats.org/officeDocument/2006/relationships/image" Target="../media/image36.sv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 Id="rId22" Type="http://schemas.openxmlformats.org/officeDocument/2006/relationships/image" Target="../media/image39.png"/><Relationship Id="rId27" Type="http://schemas.openxmlformats.org/officeDocument/2006/relationships/image" Target="../media/image44.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7.xml"/><Relationship Id="rId1" Type="http://schemas.openxmlformats.org/officeDocument/2006/relationships/video" Target="https://www.youtube.com/embed/Xk24DMOInnQ?feature=oembed" TargetMode="External"/><Relationship Id="rId6" Type="http://schemas.openxmlformats.org/officeDocument/2006/relationships/image" Target="../media/image48.jpeg"/><Relationship Id="rId5" Type="http://schemas.openxmlformats.org/officeDocument/2006/relationships/image" Target="../media/image47.png"/><Relationship Id="rId4" Type="http://schemas.openxmlformats.org/officeDocument/2006/relationships/image" Target="../media/image46.jpeg"/></Relationships>
</file>

<file path=ppt/slides/_rels/slide9.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04890" b="-71269"/>
            </a:stretch>
          </a:blipFill>
        </p:spPr>
        <p:txBody>
          <a:bodyPr/>
          <a:lstStyle/>
          <a:p>
            <a:endParaRPr lang="en-US"/>
          </a:p>
        </p:txBody>
      </p:sp>
      <p:grpSp>
        <p:nvGrpSpPr>
          <p:cNvPr id="3" name="Group 3"/>
          <p:cNvGrpSpPr/>
          <p:nvPr/>
        </p:nvGrpSpPr>
        <p:grpSpPr>
          <a:xfrm>
            <a:off x="0" y="4963634"/>
            <a:ext cx="18288000" cy="5371129"/>
            <a:chOff x="0" y="0"/>
            <a:chExt cx="24384000" cy="7161506"/>
          </a:xfrm>
        </p:grpSpPr>
        <p:pic>
          <p:nvPicPr>
            <p:cNvPr id="4" name="Picture 4"/>
            <p:cNvPicPr>
              <a:picLocks noChangeAspect="1"/>
            </p:cNvPicPr>
            <p:nvPr/>
          </p:nvPicPr>
          <p:blipFill>
            <a:blip r:embed="rId3"/>
            <a:srcRect t="27972" b="27972"/>
            <a:stretch>
              <a:fillRect/>
            </a:stretch>
          </p:blipFill>
          <p:spPr>
            <a:xfrm>
              <a:off x="0" y="0"/>
              <a:ext cx="24384000" cy="7161506"/>
            </a:xfrm>
            <a:prstGeom prst="rect">
              <a:avLst/>
            </a:prstGeom>
          </p:spPr>
        </p:pic>
      </p:grpSp>
      <p:sp>
        <p:nvSpPr>
          <p:cNvPr id="5" name="Freeform 5"/>
          <p:cNvSpPr/>
          <p:nvPr/>
        </p:nvSpPr>
        <p:spPr>
          <a:xfrm>
            <a:off x="6712262" y="3086100"/>
            <a:ext cx="4540469" cy="4114800"/>
          </a:xfrm>
          <a:custGeom>
            <a:avLst/>
            <a:gdLst/>
            <a:ahLst/>
            <a:cxnLst/>
            <a:rect l="l" t="t" r="r" b="b"/>
            <a:pathLst>
              <a:path w="4540469" h="4114800">
                <a:moveTo>
                  <a:pt x="0" y="0"/>
                </a:moveTo>
                <a:lnTo>
                  <a:pt x="4540469" y="0"/>
                </a:lnTo>
                <a:lnTo>
                  <a:pt x="4540469"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2854519" y="2906234"/>
            <a:ext cx="4404781" cy="4114800"/>
          </a:xfrm>
          <a:custGeom>
            <a:avLst/>
            <a:gdLst/>
            <a:ahLst/>
            <a:cxnLst/>
            <a:rect l="l" t="t" r="r" b="b"/>
            <a:pathLst>
              <a:path w="4404781" h="4114800">
                <a:moveTo>
                  <a:pt x="0" y="0"/>
                </a:moveTo>
                <a:lnTo>
                  <a:pt x="4404781" y="0"/>
                </a:lnTo>
                <a:lnTo>
                  <a:pt x="4404781"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rot="-1282430">
            <a:off x="1749086" y="3304645"/>
            <a:ext cx="3040693" cy="4527086"/>
          </a:xfrm>
          <a:custGeom>
            <a:avLst/>
            <a:gdLst/>
            <a:ahLst/>
            <a:cxnLst/>
            <a:rect l="l" t="t" r="r" b="b"/>
            <a:pathLst>
              <a:path w="3040693" h="4527086">
                <a:moveTo>
                  <a:pt x="0" y="0"/>
                </a:moveTo>
                <a:lnTo>
                  <a:pt x="3040693" y="0"/>
                </a:lnTo>
                <a:lnTo>
                  <a:pt x="3040693" y="4527086"/>
                </a:lnTo>
                <a:lnTo>
                  <a:pt x="0" y="452708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TextBox 8"/>
          <p:cNvSpPr txBox="1"/>
          <p:nvPr/>
        </p:nvSpPr>
        <p:spPr>
          <a:xfrm>
            <a:off x="355207" y="857250"/>
            <a:ext cx="17577586" cy="3026470"/>
          </a:xfrm>
          <a:prstGeom prst="rect">
            <a:avLst/>
          </a:prstGeom>
        </p:spPr>
        <p:txBody>
          <a:bodyPr lIns="0" tIns="0" rIns="0" bIns="0" rtlCol="0" anchor="t">
            <a:spAutoFit/>
          </a:bodyPr>
          <a:lstStyle/>
          <a:p>
            <a:pPr algn="ctr">
              <a:lnSpc>
                <a:spcPts val="11759"/>
              </a:lnSpc>
              <a:spcBef>
                <a:spcPct val="0"/>
              </a:spcBef>
            </a:pPr>
            <a:r>
              <a:rPr lang="en-US" sz="12000" spc="-352" dirty="0">
                <a:solidFill>
                  <a:srgbClr val="F7F0E0"/>
                </a:solidFill>
                <a:latin typeface="Norwester"/>
                <a:ea typeface="Norwester"/>
                <a:cs typeface="Norwester"/>
                <a:sym typeface="Norwester"/>
              </a:rPr>
              <a:t>Biodiversity and Ecological Relationships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04890" b="-71269"/>
            </a:stretch>
          </a:blipFill>
        </p:spPr>
        <p:txBody>
          <a:bodyPr/>
          <a:lstStyle/>
          <a:p>
            <a:endParaRPr lang="en-US"/>
          </a:p>
        </p:txBody>
      </p:sp>
      <p:grpSp>
        <p:nvGrpSpPr>
          <p:cNvPr id="3" name="Group 3"/>
          <p:cNvGrpSpPr/>
          <p:nvPr/>
        </p:nvGrpSpPr>
        <p:grpSpPr>
          <a:xfrm>
            <a:off x="1218731" y="5664242"/>
            <a:ext cx="3817839" cy="4161914"/>
            <a:chOff x="0" y="0"/>
            <a:chExt cx="760827" cy="829395"/>
          </a:xfrm>
        </p:grpSpPr>
        <p:sp>
          <p:nvSpPr>
            <p:cNvPr id="4" name="Freeform 4"/>
            <p:cNvSpPr/>
            <p:nvPr/>
          </p:nvSpPr>
          <p:spPr>
            <a:xfrm>
              <a:off x="0" y="0"/>
              <a:ext cx="760827" cy="829395"/>
            </a:xfrm>
            <a:custGeom>
              <a:avLst/>
              <a:gdLst/>
              <a:ahLst/>
              <a:cxnLst/>
              <a:rect l="l" t="t" r="r" b="b"/>
              <a:pathLst>
                <a:path w="760827" h="829395">
                  <a:moveTo>
                    <a:pt x="0" y="0"/>
                  </a:moveTo>
                  <a:lnTo>
                    <a:pt x="760827" y="0"/>
                  </a:lnTo>
                  <a:lnTo>
                    <a:pt x="760827" y="829395"/>
                  </a:lnTo>
                  <a:lnTo>
                    <a:pt x="0" y="829395"/>
                  </a:lnTo>
                  <a:close/>
                </a:path>
              </a:pathLst>
            </a:custGeom>
            <a:solidFill>
              <a:srgbClr val="FCF7EE"/>
            </a:solidFill>
          </p:spPr>
          <p:txBody>
            <a:bodyPr/>
            <a:lstStyle/>
            <a:p>
              <a:endParaRPr lang="en-US"/>
            </a:p>
          </p:txBody>
        </p:sp>
        <p:sp>
          <p:nvSpPr>
            <p:cNvPr id="5" name="TextBox 5"/>
            <p:cNvSpPr txBox="1"/>
            <p:nvPr/>
          </p:nvSpPr>
          <p:spPr>
            <a:xfrm>
              <a:off x="0" y="28575"/>
              <a:ext cx="760827" cy="800820"/>
            </a:xfrm>
            <a:prstGeom prst="rect">
              <a:avLst/>
            </a:prstGeom>
          </p:spPr>
          <p:txBody>
            <a:bodyPr lIns="50800" tIns="50800" rIns="50800" bIns="50800" rtlCol="0" anchor="ctr"/>
            <a:lstStyle/>
            <a:p>
              <a:pPr algn="ctr">
                <a:lnSpc>
                  <a:spcPts val="1699"/>
                </a:lnSpc>
              </a:pPr>
              <a:endParaRPr/>
            </a:p>
          </p:txBody>
        </p:sp>
      </p:grpSp>
      <p:grpSp>
        <p:nvGrpSpPr>
          <p:cNvPr id="6" name="Group 6"/>
          <p:cNvGrpSpPr/>
          <p:nvPr/>
        </p:nvGrpSpPr>
        <p:grpSpPr>
          <a:xfrm>
            <a:off x="5229631" y="5664242"/>
            <a:ext cx="3817839" cy="4161914"/>
            <a:chOff x="0" y="0"/>
            <a:chExt cx="760827" cy="829395"/>
          </a:xfrm>
        </p:grpSpPr>
        <p:sp>
          <p:nvSpPr>
            <p:cNvPr id="7" name="Freeform 7"/>
            <p:cNvSpPr/>
            <p:nvPr/>
          </p:nvSpPr>
          <p:spPr>
            <a:xfrm>
              <a:off x="0" y="0"/>
              <a:ext cx="760827" cy="829395"/>
            </a:xfrm>
            <a:custGeom>
              <a:avLst/>
              <a:gdLst/>
              <a:ahLst/>
              <a:cxnLst/>
              <a:rect l="l" t="t" r="r" b="b"/>
              <a:pathLst>
                <a:path w="760827" h="829395">
                  <a:moveTo>
                    <a:pt x="0" y="0"/>
                  </a:moveTo>
                  <a:lnTo>
                    <a:pt x="760827" y="0"/>
                  </a:lnTo>
                  <a:lnTo>
                    <a:pt x="760827" y="829395"/>
                  </a:lnTo>
                  <a:lnTo>
                    <a:pt x="0" y="829395"/>
                  </a:lnTo>
                  <a:close/>
                </a:path>
              </a:pathLst>
            </a:custGeom>
            <a:solidFill>
              <a:srgbClr val="FCF7EE"/>
            </a:solidFill>
          </p:spPr>
          <p:txBody>
            <a:bodyPr/>
            <a:lstStyle/>
            <a:p>
              <a:endParaRPr lang="en-US"/>
            </a:p>
          </p:txBody>
        </p:sp>
        <p:sp>
          <p:nvSpPr>
            <p:cNvPr id="8" name="TextBox 8"/>
            <p:cNvSpPr txBox="1"/>
            <p:nvPr/>
          </p:nvSpPr>
          <p:spPr>
            <a:xfrm>
              <a:off x="0" y="28575"/>
              <a:ext cx="760827" cy="800820"/>
            </a:xfrm>
            <a:prstGeom prst="rect">
              <a:avLst/>
            </a:prstGeom>
          </p:spPr>
          <p:txBody>
            <a:bodyPr lIns="50800" tIns="50800" rIns="50800" bIns="50800" rtlCol="0" anchor="ctr"/>
            <a:lstStyle/>
            <a:p>
              <a:pPr algn="ctr">
                <a:lnSpc>
                  <a:spcPts val="1699"/>
                </a:lnSpc>
              </a:pPr>
              <a:endParaRPr/>
            </a:p>
          </p:txBody>
        </p:sp>
      </p:grpSp>
      <p:sp>
        <p:nvSpPr>
          <p:cNvPr id="9" name="Freeform 9"/>
          <p:cNvSpPr/>
          <p:nvPr/>
        </p:nvSpPr>
        <p:spPr>
          <a:xfrm>
            <a:off x="1556360" y="6197313"/>
            <a:ext cx="3149396" cy="2864739"/>
          </a:xfrm>
          <a:custGeom>
            <a:avLst/>
            <a:gdLst/>
            <a:ahLst/>
            <a:cxnLst/>
            <a:rect l="l" t="t" r="r" b="b"/>
            <a:pathLst>
              <a:path w="3149396" h="2864739">
                <a:moveTo>
                  <a:pt x="0" y="0"/>
                </a:moveTo>
                <a:lnTo>
                  <a:pt x="3149396" y="0"/>
                </a:lnTo>
                <a:lnTo>
                  <a:pt x="3149396" y="2864739"/>
                </a:lnTo>
                <a:lnTo>
                  <a:pt x="0" y="2864739"/>
                </a:lnTo>
                <a:lnTo>
                  <a:pt x="0" y="0"/>
                </a:lnTo>
                <a:close/>
              </a:path>
            </a:pathLst>
          </a:custGeom>
          <a:blipFill>
            <a:blip r:embed="rId4"/>
            <a:stretch>
              <a:fillRect l="-20307" r="-16010"/>
            </a:stretch>
          </a:blipFill>
        </p:spPr>
        <p:txBody>
          <a:bodyPr/>
          <a:lstStyle/>
          <a:p>
            <a:endParaRPr lang="en-US"/>
          </a:p>
        </p:txBody>
      </p:sp>
      <p:grpSp>
        <p:nvGrpSpPr>
          <p:cNvPr id="10" name="Group 10"/>
          <p:cNvGrpSpPr/>
          <p:nvPr/>
        </p:nvGrpSpPr>
        <p:grpSpPr>
          <a:xfrm>
            <a:off x="9240531" y="5664242"/>
            <a:ext cx="3817839" cy="4161914"/>
            <a:chOff x="0" y="0"/>
            <a:chExt cx="760827" cy="829395"/>
          </a:xfrm>
        </p:grpSpPr>
        <p:sp>
          <p:nvSpPr>
            <p:cNvPr id="11" name="Freeform 11"/>
            <p:cNvSpPr/>
            <p:nvPr/>
          </p:nvSpPr>
          <p:spPr>
            <a:xfrm>
              <a:off x="0" y="0"/>
              <a:ext cx="760827" cy="829395"/>
            </a:xfrm>
            <a:custGeom>
              <a:avLst/>
              <a:gdLst/>
              <a:ahLst/>
              <a:cxnLst/>
              <a:rect l="l" t="t" r="r" b="b"/>
              <a:pathLst>
                <a:path w="760827" h="829395">
                  <a:moveTo>
                    <a:pt x="0" y="0"/>
                  </a:moveTo>
                  <a:lnTo>
                    <a:pt x="760827" y="0"/>
                  </a:lnTo>
                  <a:lnTo>
                    <a:pt x="760827" y="829395"/>
                  </a:lnTo>
                  <a:lnTo>
                    <a:pt x="0" y="829395"/>
                  </a:lnTo>
                  <a:close/>
                </a:path>
              </a:pathLst>
            </a:custGeom>
            <a:solidFill>
              <a:srgbClr val="FCF7EE"/>
            </a:solidFill>
          </p:spPr>
          <p:txBody>
            <a:bodyPr/>
            <a:lstStyle/>
            <a:p>
              <a:endParaRPr lang="en-US"/>
            </a:p>
          </p:txBody>
        </p:sp>
        <p:sp>
          <p:nvSpPr>
            <p:cNvPr id="12" name="TextBox 12"/>
            <p:cNvSpPr txBox="1"/>
            <p:nvPr/>
          </p:nvSpPr>
          <p:spPr>
            <a:xfrm>
              <a:off x="0" y="28575"/>
              <a:ext cx="760827" cy="800820"/>
            </a:xfrm>
            <a:prstGeom prst="rect">
              <a:avLst/>
            </a:prstGeom>
          </p:spPr>
          <p:txBody>
            <a:bodyPr lIns="50800" tIns="50800" rIns="50800" bIns="50800" rtlCol="0" anchor="ctr"/>
            <a:lstStyle/>
            <a:p>
              <a:pPr algn="ctr">
                <a:lnSpc>
                  <a:spcPts val="1699"/>
                </a:lnSpc>
              </a:pPr>
              <a:endParaRPr/>
            </a:p>
          </p:txBody>
        </p:sp>
      </p:grpSp>
      <p:grpSp>
        <p:nvGrpSpPr>
          <p:cNvPr id="13" name="Group 13"/>
          <p:cNvGrpSpPr/>
          <p:nvPr/>
        </p:nvGrpSpPr>
        <p:grpSpPr>
          <a:xfrm>
            <a:off x="13251431" y="5664242"/>
            <a:ext cx="3817839" cy="4161914"/>
            <a:chOff x="0" y="0"/>
            <a:chExt cx="760827" cy="829395"/>
          </a:xfrm>
        </p:grpSpPr>
        <p:sp>
          <p:nvSpPr>
            <p:cNvPr id="14" name="Freeform 14"/>
            <p:cNvSpPr/>
            <p:nvPr/>
          </p:nvSpPr>
          <p:spPr>
            <a:xfrm>
              <a:off x="0" y="0"/>
              <a:ext cx="760827" cy="829395"/>
            </a:xfrm>
            <a:custGeom>
              <a:avLst/>
              <a:gdLst/>
              <a:ahLst/>
              <a:cxnLst/>
              <a:rect l="l" t="t" r="r" b="b"/>
              <a:pathLst>
                <a:path w="760827" h="829395">
                  <a:moveTo>
                    <a:pt x="0" y="0"/>
                  </a:moveTo>
                  <a:lnTo>
                    <a:pt x="760827" y="0"/>
                  </a:lnTo>
                  <a:lnTo>
                    <a:pt x="760827" y="829395"/>
                  </a:lnTo>
                  <a:lnTo>
                    <a:pt x="0" y="829395"/>
                  </a:lnTo>
                  <a:close/>
                </a:path>
              </a:pathLst>
            </a:custGeom>
            <a:solidFill>
              <a:srgbClr val="FCF7EE"/>
            </a:solidFill>
          </p:spPr>
          <p:txBody>
            <a:bodyPr/>
            <a:lstStyle/>
            <a:p>
              <a:endParaRPr lang="en-US"/>
            </a:p>
          </p:txBody>
        </p:sp>
        <p:sp>
          <p:nvSpPr>
            <p:cNvPr id="15" name="TextBox 15"/>
            <p:cNvSpPr txBox="1"/>
            <p:nvPr/>
          </p:nvSpPr>
          <p:spPr>
            <a:xfrm>
              <a:off x="0" y="28575"/>
              <a:ext cx="760827" cy="800820"/>
            </a:xfrm>
            <a:prstGeom prst="rect">
              <a:avLst/>
            </a:prstGeom>
          </p:spPr>
          <p:txBody>
            <a:bodyPr lIns="50800" tIns="50800" rIns="50800" bIns="50800" rtlCol="0" anchor="ctr"/>
            <a:lstStyle/>
            <a:p>
              <a:pPr algn="ctr">
                <a:lnSpc>
                  <a:spcPts val="1699"/>
                </a:lnSpc>
              </a:pPr>
              <a:endParaRPr/>
            </a:p>
          </p:txBody>
        </p:sp>
      </p:grpSp>
      <p:sp>
        <p:nvSpPr>
          <p:cNvPr id="16" name="Freeform 16"/>
          <p:cNvSpPr/>
          <p:nvPr/>
        </p:nvSpPr>
        <p:spPr>
          <a:xfrm>
            <a:off x="5563852" y="6197313"/>
            <a:ext cx="3149396" cy="2864739"/>
          </a:xfrm>
          <a:custGeom>
            <a:avLst/>
            <a:gdLst/>
            <a:ahLst/>
            <a:cxnLst/>
            <a:rect l="l" t="t" r="r" b="b"/>
            <a:pathLst>
              <a:path w="3149396" h="2864739">
                <a:moveTo>
                  <a:pt x="0" y="0"/>
                </a:moveTo>
                <a:lnTo>
                  <a:pt x="3149396" y="0"/>
                </a:lnTo>
                <a:lnTo>
                  <a:pt x="3149396" y="2864739"/>
                </a:lnTo>
                <a:lnTo>
                  <a:pt x="0" y="2864739"/>
                </a:lnTo>
                <a:lnTo>
                  <a:pt x="0" y="0"/>
                </a:lnTo>
                <a:close/>
              </a:path>
            </a:pathLst>
          </a:custGeom>
          <a:blipFill>
            <a:blip r:embed="rId5"/>
            <a:stretch>
              <a:fillRect l="-28185" r="-78086" b="-51316"/>
            </a:stretch>
          </a:blipFill>
        </p:spPr>
        <p:txBody>
          <a:bodyPr/>
          <a:lstStyle/>
          <a:p>
            <a:endParaRPr lang="en-US"/>
          </a:p>
        </p:txBody>
      </p:sp>
      <p:grpSp>
        <p:nvGrpSpPr>
          <p:cNvPr id="17" name="Group 17"/>
          <p:cNvGrpSpPr/>
          <p:nvPr/>
        </p:nvGrpSpPr>
        <p:grpSpPr>
          <a:xfrm>
            <a:off x="9528320" y="6197313"/>
            <a:ext cx="3242260" cy="2864739"/>
            <a:chOff x="0" y="0"/>
            <a:chExt cx="4323013" cy="3819652"/>
          </a:xfrm>
        </p:grpSpPr>
        <p:pic>
          <p:nvPicPr>
            <p:cNvPr id="18" name="Picture 18"/>
            <p:cNvPicPr>
              <a:picLocks noChangeAspect="1"/>
            </p:cNvPicPr>
            <p:nvPr/>
          </p:nvPicPr>
          <p:blipFill>
            <a:blip r:embed="rId6"/>
            <a:srcRect l="12239" r="12239"/>
            <a:stretch>
              <a:fillRect/>
            </a:stretch>
          </p:blipFill>
          <p:spPr>
            <a:xfrm>
              <a:off x="0" y="0"/>
              <a:ext cx="4323013" cy="3819652"/>
            </a:xfrm>
            <a:prstGeom prst="rect">
              <a:avLst/>
            </a:prstGeom>
          </p:spPr>
        </p:pic>
      </p:grpSp>
      <p:sp>
        <p:nvSpPr>
          <p:cNvPr id="19" name="Freeform 19"/>
          <p:cNvSpPr/>
          <p:nvPr/>
        </p:nvSpPr>
        <p:spPr>
          <a:xfrm>
            <a:off x="13585652" y="6300469"/>
            <a:ext cx="3149396" cy="2821028"/>
          </a:xfrm>
          <a:custGeom>
            <a:avLst/>
            <a:gdLst/>
            <a:ahLst/>
            <a:cxnLst/>
            <a:rect l="l" t="t" r="r" b="b"/>
            <a:pathLst>
              <a:path w="3149396" h="2821028">
                <a:moveTo>
                  <a:pt x="0" y="0"/>
                </a:moveTo>
                <a:lnTo>
                  <a:pt x="3149396" y="0"/>
                </a:lnTo>
                <a:lnTo>
                  <a:pt x="3149396" y="2821027"/>
                </a:lnTo>
                <a:lnTo>
                  <a:pt x="0" y="2821027"/>
                </a:lnTo>
                <a:lnTo>
                  <a:pt x="0" y="0"/>
                </a:lnTo>
                <a:close/>
              </a:path>
            </a:pathLst>
          </a:custGeom>
          <a:blipFill>
            <a:blip r:embed="rId7"/>
            <a:stretch>
              <a:fillRect l="-2898" t="-52993" b="-10240"/>
            </a:stretch>
          </a:blipFill>
        </p:spPr>
        <p:txBody>
          <a:bodyPr/>
          <a:lstStyle/>
          <a:p>
            <a:endParaRPr lang="en-US"/>
          </a:p>
        </p:txBody>
      </p:sp>
      <p:sp>
        <p:nvSpPr>
          <p:cNvPr id="20" name="TextBox 20"/>
          <p:cNvSpPr txBox="1"/>
          <p:nvPr/>
        </p:nvSpPr>
        <p:spPr>
          <a:xfrm>
            <a:off x="3131058" y="463551"/>
            <a:ext cx="12032700" cy="2693045"/>
          </a:xfrm>
          <a:prstGeom prst="rect">
            <a:avLst/>
          </a:prstGeom>
        </p:spPr>
        <p:txBody>
          <a:bodyPr lIns="0" tIns="0" rIns="0" bIns="0" rtlCol="0" anchor="t">
            <a:spAutoFit/>
          </a:bodyPr>
          <a:lstStyle/>
          <a:p>
            <a:pPr marL="0" lvl="0" indent="0" algn="ctr">
              <a:lnSpc>
                <a:spcPts val="20000"/>
              </a:lnSpc>
              <a:spcBef>
                <a:spcPct val="0"/>
              </a:spcBef>
            </a:pPr>
            <a:r>
              <a:rPr lang="en-US" sz="20000" dirty="0">
                <a:solidFill>
                  <a:srgbClr val="02114D"/>
                </a:solidFill>
                <a:latin typeface="Latin Condensed"/>
                <a:ea typeface="Latin Condensed"/>
                <a:cs typeface="Latin Condensed"/>
                <a:sym typeface="Latin Condensed"/>
              </a:rPr>
              <a:t>JEOPARDY</a:t>
            </a:r>
            <a:endParaRPr lang="en-US" sz="20000" dirty="0">
              <a:solidFill>
                <a:srgbClr val="02114D"/>
              </a:solidFill>
              <a:latin typeface="Latin Condensed"/>
              <a:ea typeface="Latin Condensed"/>
              <a:cs typeface="Latin Condensed"/>
            </a:endParaRPr>
          </a:p>
        </p:txBody>
      </p:sp>
      <p:sp>
        <p:nvSpPr>
          <p:cNvPr id="21" name="TextBox 21"/>
          <p:cNvSpPr txBox="1"/>
          <p:nvPr/>
        </p:nvSpPr>
        <p:spPr>
          <a:xfrm>
            <a:off x="1028700" y="3089275"/>
            <a:ext cx="16230600" cy="2054225"/>
          </a:xfrm>
          <a:prstGeom prst="rect">
            <a:avLst/>
          </a:prstGeom>
        </p:spPr>
        <p:txBody>
          <a:bodyPr lIns="0" tIns="0" rIns="0" bIns="0" rtlCol="0" anchor="t">
            <a:spAutoFit/>
          </a:bodyPr>
          <a:lstStyle/>
          <a:p>
            <a:pPr marL="863599" lvl="1" indent="-431800" algn="l">
              <a:lnSpc>
                <a:spcPts val="3999"/>
              </a:lnSpc>
              <a:buAutoNum type="arabicPeriod"/>
            </a:pPr>
            <a:r>
              <a:rPr lang="en-US" sz="3999">
                <a:solidFill>
                  <a:srgbClr val="F7F0E0"/>
                </a:solidFill>
                <a:latin typeface="Norwester"/>
                <a:ea typeface="Norwester"/>
                <a:cs typeface="Norwester"/>
                <a:sym typeface="Norwester"/>
              </a:rPr>
              <a:t> Work in teams to answer questions.</a:t>
            </a:r>
          </a:p>
          <a:p>
            <a:pPr marL="863599" lvl="1" indent="-431800" algn="l">
              <a:lnSpc>
                <a:spcPts val="3999"/>
              </a:lnSpc>
              <a:buAutoNum type="arabicPeriod"/>
            </a:pPr>
            <a:r>
              <a:rPr lang="en-US" sz="3999">
                <a:solidFill>
                  <a:srgbClr val="F7F0E0"/>
                </a:solidFill>
                <a:latin typeface="Norwester"/>
                <a:ea typeface="Norwester"/>
                <a:cs typeface="Norwester"/>
                <a:sym typeface="Norwester"/>
              </a:rPr>
              <a:t> Take turns picking a category and point value.</a:t>
            </a:r>
          </a:p>
          <a:p>
            <a:pPr marL="863599" lvl="1" indent="-431800" algn="l">
              <a:lnSpc>
                <a:spcPts val="3999"/>
              </a:lnSpc>
              <a:buAutoNum type="arabicPeriod"/>
            </a:pPr>
            <a:r>
              <a:rPr lang="en-US" sz="3999">
                <a:solidFill>
                  <a:srgbClr val="F7F0E0"/>
                </a:solidFill>
                <a:latin typeface="Norwester"/>
                <a:ea typeface="Norwester"/>
                <a:cs typeface="Norwester"/>
                <a:sym typeface="Norwester"/>
              </a:rPr>
              <a:t> Correct answers earn points; wrong answers let other teams try.</a:t>
            </a:r>
          </a:p>
          <a:p>
            <a:pPr marL="863599" lvl="1" indent="-431800" algn="l">
              <a:lnSpc>
                <a:spcPts val="3999"/>
              </a:lnSpc>
              <a:buAutoNum type="arabicPeriod"/>
            </a:pPr>
            <a:r>
              <a:rPr lang="en-US" sz="3999">
                <a:solidFill>
                  <a:srgbClr val="F7F0E0"/>
                </a:solidFill>
                <a:latin typeface="Norwester"/>
                <a:ea typeface="Norwester"/>
                <a:cs typeface="Norwester"/>
                <a:sym typeface="Norwester"/>
              </a:rPr>
              <a:t> The team with the most points wins!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104890" b="-71269"/>
            </a:stretch>
          </a:blipFill>
        </p:spPr>
        <p:txBody>
          <a:bodyPr/>
          <a:lstStyle/>
          <a:p>
            <a:endParaRPr lang="en-US" dirty="0"/>
          </a:p>
        </p:txBody>
      </p:sp>
      <p:grpSp>
        <p:nvGrpSpPr>
          <p:cNvPr id="3" name="Group 3"/>
          <p:cNvGrpSpPr/>
          <p:nvPr/>
        </p:nvGrpSpPr>
        <p:grpSpPr>
          <a:xfrm>
            <a:off x="0" y="-56715"/>
            <a:ext cx="8071201" cy="10343715"/>
            <a:chOff x="0" y="0"/>
            <a:chExt cx="10761601" cy="13791620"/>
          </a:xfrm>
        </p:grpSpPr>
        <p:pic>
          <p:nvPicPr>
            <p:cNvPr id="4" name="Picture 4"/>
            <p:cNvPicPr>
              <a:picLocks noChangeAspect="1"/>
            </p:cNvPicPr>
            <p:nvPr/>
          </p:nvPicPr>
          <p:blipFill>
            <a:blip r:embed="rId5"/>
            <a:srcRect t="4826" b="9891"/>
            <a:stretch>
              <a:fillRect/>
            </a:stretch>
          </p:blipFill>
          <p:spPr>
            <a:xfrm>
              <a:off x="0" y="0"/>
              <a:ext cx="10761601" cy="13791620"/>
            </a:xfrm>
            <a:prstGeom prst="rect">
              <a:avLst/>
            </a:prstGeom>
          </p:spPr>
        </p:pic>
      </p:grpSp>
      <p:sp>
        <p:nvSpPr>
          <p:cNvPr id="5" name="Freeform 5"/>
          <p:cNvSpPr/>
          <p:nvPr/>
        </p:nvSpPr>
        <p:spPr>
          <a:xfrm>
            <a:off x="9144000" y="1028700"/>
            <a:ext cx="8709744" cy="6459727"/>
          </a:xfrm>
          <a:custGeom>
            <a:avLst/>
            <a:gdLst/>
            <a:ahLst/>
            <a:cxnLst/>
            <a:rect l="l" t="t" r="r" b="b"/>
            <a:pathLst>
              <a:path w="8709744" h="6459727">
                <a:moveTo>
                  <a:pt x="0" y="0"/>
                </a:moveTo>
                <a:lnTo>
                  <a:pt x="8709744" y="0"/>
                </a:lnTo>
                <a:lnTo>
                  <a:pt x="8709744" y="6459727"/>
                </a:lnTo>
                <a:lnTo>
                  <a:pt x="0" y="645972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TextBox 6"/>
          <p:cNvSpPr txBox="1"/>
          <p:nvPr/>
        </p:nvSpPr>
        <p:spPr>
          <a:xfrm>
            <a:off x="9144000" y="2919240"/>
            <a:ext cx="8709744" cy="3530600"/>
          </a:xfrm>
          <a:prstGeom prst="rect">
            <a:avLst/>
          </a:prstGeom>
        </p:spPr>
        <p:txBody>
          <a:bodyPr lIns="0" tIns="0" rIns="0" bIns="0" rtlCol="0" anchor="t">
            <a:spAutoFit/>
          </a:bodyPr>
          <a:lstStyle/>
          <a:p>
            <a:pPr algn="ctr">
              <a:lnSpc>
                <a:spcPts val="7000"/>
              </a:lnSpc>
              <a:spcBef>
                <a:spcPct val="0"/>
              </a:spcBef>
            </a:pPr>
            <a:r>
              <a:rPr lang="en-US" sz="5000" spc="-210">
                <a:solidFill>
                  <a:srgbClr val="02114D"/>
                </a:solidFill>
                <a:latin typeface="Norwester"/>
                <a:ea typeface="Norwester"/>
                <a:cs typeface="Norwester"/>
                <a:sym typeface="Norwester"/>
              </a:rPr>
              <a:t>Imagine you are a scientist studying a coral reef—what clues would tell you the ecosystem is healthy?</a:t>
            </a:r>
          </a:p>
        </p:txBody>
      </p:sp>
      <p:pic>
        <p:nvPicPr>
          <p:cNvPr id="12" name="Online Media 11" title="1 Minute Timer">
            <a:hlinkClick r:id="" action="ppaction://media"/>
            <a:extLst>
              <a:ext uri="{FF2B5EF4-FFF2-40B4-BE49-F238E27FC236}">
                <a16:creationId xmlns:a16="http://schemas.microsoft.com/office/drawing/2014/main" id="{852F503C-D03A-13F8-9339-CDA4D87F0B0F}"/>
              </a:ext>
            </a:extLst>
          </p:cNvPr>
          <p:cNvPicPr>
            <a:picLocks noRot="1" noChangeAspect="1"/>
          </p:cNvPicPr>
          <p:nvPr>
            <a:videoFile r:link="rId1"/>
          </p:nvPr>
        </p:nvPicPr>
        <p:blipFill>
          <a:blip r:embed="rId8">
            <a:duotone>
              <a:schemeClr val="accent1">
                <a:shade val="45000"/>
                <a:satMod val="135000"/>
              </a:schemeClr>
              <a:prstClr val="white"/>
            </a:duotone>
          </a:blip>
          <a:stretch>
            <a:fillRect/>
          </a:stretch>
        </p:blipFill>
        <p:spPr>
          <a:xfrm>
            <a:off x="11108816" y="8223408"/>
            <a:ext cx="2390056" cy="1350381"/>
          </a:xfrm>
          <a:prstGeom prst="roundRect">
            <a:avLst/>
          </a:prstGeom>
        </p:spPr>
      </p:pic>
      <p:pic>
        <p:nvPicPr>
          <p:cNvPr id="15" name="Online Media 14" title="2 Minute Timer">
            <a:hlinkClick r:id="" action="ppaction://media"/>
            <a:extLst>
              <a:ext uri="{FF2B5EF4-FFF2-40B4-BE49-F238E27FC236}">
                <a16:creationId xmlns:a16="http://schemas.microsoft.com/office/drawing/2014/main" id="{A3B07770-903F-9C62-F146-19731F77E410}"/>
              </a:ext>
            </a:extLst>
          </p:cNvPr>
          <p:cNvPicPr>
            <a:picLocks noRot="1" noChangeAspect="1"/>
          </p:cNvPicPr>
          <p:nvPr>
            <a:videoFile r:link="rId2"/>
          </p:nvPr>
        </p:nvPicPr>
        <p:blipFill>
          <a:blip r:embed="rId9">
            <a:duotone>
              <a:schemeClr val="accent1">
                <a:shade val="45000"/>
                <a:satMod val="135000"/>
              </a:schemeClr>
              <a:prstClr val="white"/>
            </a:duotone>
          </a:blip>
          <a:stretch>
            <a:fillRect/>
          </a:stretch>
        </p:blipFill>
        <p:spPr>
          <a:xfrm>
            <a:off x="14020800" y="8209256"/>
            <a:ext cx="2390056" cy="1350382"/>
          </a:xfrm>
          <a:prstGeom prst="round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2"/>
                </p:tgtEl>
              </p:cMediaNode>
            </p:video>
            <p:seq concurrent="1" nextAc="seek">
              <p:cTn id="12" restart="whenNotActive" fill="hold" evtFilter="cancelBubble" nodeType="interactiveSeq">
                <p:stCondLst>
                  <p:cond evt="onClick" delay="0">
                    <p:tgtEl>
                      <p:spTgt spid="1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2"/>
                                        </p:tgtEl>
                                      </p:cBhvr>
                                    </p:cmd>
                                  </p:childTnLst>
                                </p:cTn>
                              </p:par>
                            </p:childTnLst>
                          </p:cTn>
                        </p:par>
                      </p:childTnLst>
                    </p:cTn>
                  </p:par>
                </p:childTnLst>
              </p:cTn>
              <p:nextCondLst>
                <p:cond evt="onClick" delay="0">
                  <p:tgtEl>
                    <p:spTgt spid="12"/>
                  </p:tgtEl>
                </p:cond>
              </p:nextCondLst>
            </p:seq>
            <p:video>
              <p:cMediaNode vol="80000">
                <p:cTn id="17" fill="hold" display="0">
                  <p:stCondLst>
                    <p:cond delay="indefinite"/>
                  </p:stCondLst>
                </p:cTn>
                <p:tgtEl>
                  <p:spTgt spid="15"/>
                </p:tgtEl>
              </p:cMediaNode>
            </p:video>
            <p:seq concurrent="1" nextAc="seek">
              <p:cTn id="18" restart="whenNotActive" fill="hold" evtFilter="cancelBubble" nodeType="interactiveSeq">
                <p:stCondLst>
                  <p:cond evt="onClick" delay="0">
                    <p:tgtEl>
                      <p:spTgt spid="15"/>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04890" b="-71269"/>
            </a:stretch>
          </a:blipFill>
        </p:spPr>
        <p:txBody>
          <a:bodyPr/>
          <a:lstStyle/>
          <a:p>
            <a:endParaRPr lang="en-US"/>
          </a:p>
        </p:txBody>
      </p:sp>
      <p:sp>
        <p:nvSpPr>
          <p:cNvPr id="3" name="AutoShape 3"/>
          <p:cNvSpPr/>
          <p:nvPr/>
        </p:nvSpPr>
        <p:spPr>
          <a:xfrm>
            <a:off x="7874850" y="3637951"/>
            <a:ext cx="9384450" cy="0"/>
          </a:xfrm>
          <a:prstGeom prst="line">
            <a:avLst/>
          </a:prstGeom>
          <a:ln w="9525" cap="flat">
            <a:solidFill>
              <a:srgbClr val="F7F0E0"/>
            </a:solidFill>
            <a:prstDash val="solid"/>
            <a:headEnd type="none" w="sm" len="sm"/>
            <a:tailEnd type="none" w="sm" len="sm"/>
          </a:ln>
        </p:spPr>
        <p:txBody>
          <a:bodyPr/>
          <a:lstStyle/>
          <a:p>
            <a:endParaRPr lang="en-US"/>
          </a:p>
        </p:txBody>
      </p:sp>
      <p:sp>
        <p:nvSpPr>
          <p:cNvPr id="4" name="AutoShape 4"/>
          <p:cNvSpPr/>
          <p:nvPr/>
        </p:nvSpPr>
        <p:spPr>
          <a:xfrm>
            <a:off x="7874850" y="4671096"/>
            <a:ext cx="9384450" cy="0"/>
          </a:xfrm>
          <a:prstGeom prst="line">
            <a:avLst/>
          </a:prstGeom>
          <a:ln w="9525" cap="flat">
            <a:solidFill>
              <a:srgbClr val="F7F0E0"/>
            </a:solidFill>
            <a:prstDash val="solid"/>
            <a:headEnd type="none" w="sm" len="sm"/>
            <a:tailEnd type="none" w="sm" len="sm"/>
          </a:ln>
        </p:spPr>
        <p:txBody>
          <a:bodyPr/>
          <a:lstStyle/>
          <a:p>
            <a:endParaRPr lang="en-US"/>
          </a:p>
        </p:txBody>
      </p:sp>
      <p:sp>
        <p:nvSpPr>
          <p:cNvPr id="5" name="AutoShape 5"/>
          <p:cNvSpPr/>
          <p:nvPr/>
        </p:nvSpPr>
        <p:spPr>
          <a:xfrm>
            <a:off x="7874850" y="5699796"/>
            <a:ext cx="9384450" cy="0"/>
          </a:xfrm>
          <a:prstGeom prst="line">
            <a:avLst/>
          </a:prstGeom>
          <a:ln w="9525" cap="flat">
            <a:solidFill>
              <a:srgbClr val="F7F0E0"/>
            </a:solidFill>
            <a:prstDash val="solid"/>
            <a:headEnd type="none" w="sm" len="sm"/>
            <a:tailEnd type="none" w="sm" len="sm"/>
          </a:ln>
        </p:spPr>
        <p:txBody>
          <a:bodyPr/>
          <a:lstStyle/>
          <a:p>
            <a:endParaRPr lang="en-US"/>
          </a:p>
        </p:txBody>
      </p:sp>
      <p:sp>
        <p:nvSpPr>
          <p:cNvPr id="6" name="AutoShape 6"/>
          <p:cNvSpPr/>
          <p:nvPr/>
        </p:nvSpPr>
        <p:spPr>
          <a:xfrm>
            <a:off x="7874850" y="6728496"/>
            <a:ext cx="9384450" cy="0"/>
          </a:xfrm>
          <a:prstGeom prst="line">
            <a:avLst/>
          </a:prstGeom>
          <a:ln w="9525" cap="flat">
            <a:solidFill>
              <a:srgbClr val="F7F0E0"/>
            </a:solidFill>
            <a:prstDash val="solid"/>
            <a:headEnd type="none" w="sm" len="sm"/>
            <a:tailEnd type="none" w="sm" len="sm"/>
          </a:ln>
        </p:spPr>
        <p:txBody>
          <a:bodyPr/>
          <a:lstStyle/>
          <a:p>
            <a:endParaRPr lang="en-US"/>
          </a:p>
        </p:txBody>
      </p:sp>
      <p:sp>
        <p:nvSpPr>
          <p:cNvPr id="7" name="AutoShape 7"/>
          <p:cNvSpPr/>
          <p:nvPr/>
        </p:nvSpPr>
        <p:spPr>
          <a:xfrm>
            <a:off x="7874850" y="7757196"/>
            <a:ext cx="9384450" cy="0"/>
          </a:xfrm>
          <a:prstGeom prst="line">
            <a:avLst/>
          </a:prstGeom>
          <a:ln w="9525" cap="flat">
            <a:solidFill>
              <a:srgbClr val="F7F0E0"/>
            </a:solidFill>
            <a:prstDash val="solid"/>
            <a:headEnd type="none" w="sm" len="sm"/>
            <a:tailEnd type="none" w="sm" len="sm"/>
          </a:ln>
        </p:spPr>
        <p:txBody>
          <a:bodyPr/>
          <a:lstStyle/>
          <a:p>
            <a:endParaRPr lang="en-US"/>
          </a:p>
        </p:txBody>
      </p:sp>
      <p:sp>
        <p:nvSpPr>
          <p:cNvPr id="8" name="TextBox 8"/>
          <p:cNvSpPr txBox="1"/>
          <p:nvPr/>
        </p:nvSpPr>
        <p:spPr>
          <a:xfrm>
            <a:off x="705639" y="2838448"/>
            <a:ext cx="6457161" cy="6068649"/>
          </a:xfrm>
          <a:prstGeom prst="rect">
            <a:avLst/>
          </a:prstGeom>
        </p:spPr>
        <p:txBody>
          <a:bodyPr wrap="square" lIns="0" tIns="0" rIns="0" bIns="0" rtlCol="0" anchor="t">
            <a:spAutoFit/>
          </a:bodyPr>
          <a:lstStyle/>
          <a:p>
            <a:pPr algn="l">
              <a:lnSpc>
                <a:spcPts val="14790"/>
              </a:lnSpc>
            </a:pPr>
            <a:r>
              <a:rPr lang="en-US" sz="22075" spc="-927" dirty="0">
                <a:solidFill>
                  <a:srgbClr val="F7F0E0"/>
                </a:solidFill>
                <a:latin typeface="Latin Condensed"/>
                <a:ea typeface="Latin Condensed"/>
                <a:cs typeface="Latin Condensed"/>
                <a:sym typeface="Latin Condensed"/>
              </a:rPr>
              <a:t>What are we doing today?</a:t>
            </a:r>
          </a:p>
        </p:txBody>
      </p:sp>
      <p:sp>
        <p:nvSpPr>
          <p:cNvPr id="9" name="TextBox 9"/>
          <p:cNvSpPr txBox="1"/>
          <p:nvPr/>
        </p:nvSpPr>
        <p:spPr>
          <a:xfrm>
            <a:off x="7874850" y="4176114"/>
            <a:ext cx="7410463" cy="366395"/>
          </a:xfrm>
          <a:prstGeom prst="rect">
            <a:avLst/>
          </a:prstGeom>
        </p:spPr>
        <p:txBody>
          <a:bodyPr lIns="0" tIns="0" rIns="0" bIns="0" rtlCol="0" anchor="t">
            <a:spAutoFit/>
          </a:bodyPr>
          <a:lstStyle/>
          <a:p>
            <a:pPr algn="l">
              <a:lnSpc>
                <a:spcPts val="2799"/>
              </a:lnSpc>
              <a:spcBef>
                <a:spcPct val="0"/>
              </a:spcBef>
            </a:pPr>
            <a:r>
              <a:rPr lang="en-US" sz="2799" b="1">
                <a:solidFill>
                  <a:srgbClr val="F7F0E0"/>
                </a:solidFill>
                <a:latin typeface="Aileron Bold"/>
                <a:ea typeface="Aileron Bold"/>
                <a:cs typeface="Aileron Bold"/>
                <a:sym typeface="Aileron Bold"/>
              </a:rPr>
              <a:t>GUIDED READING </a:t>
            </a:r>
          </a:p>
        </p:txBody>
      </p:sp>
      <p:sp>
        <p:nvSpPr>
          <p:cNvPr id="10" name="TextBox 10"/>
          <p:cNvSpPr txBox="1"/>
          <p:nvPr/>
        </p:nvSpPr>
        <p:spPr>
          <a:xfrm>
            <a:off x="7874850" y="5209259"/>
            <a:ext cx="5163822" cy="366395"/>
          </a:xfrm>
          <a:prstGeom prst="rect">
            <a:avLst/>
          </a:prstGeom>
        </p:spPr>
        <p:txBody>
          <a:bodyPr lIns="0" tIns="0" rIns="0" bIns="0" rtlCol="0" anchor="t">
            <a:spAutoFit/>
          </a:bodyPr>
          <a:lstStyle/>
          <a:p>
            <a:pPr algn="l">
              <a:lnSpc>
                <a:spcPts val="2799"/>
              </a:lnSpc>
              <a:spcBef>
                <a:spcPct val="0"/>
              </a:spcBef>
            </a:pPr>
            <a:r>
              <a:rPr lang="en-US" sz="2799" b="1">
                <a:solidFill>
                  <a:srgbClr val="F7F0E0"/>
                </a:solidFill>
                <a:latin typeface="Aileron Bold"/>
                <a:ea typeface="Aileron Bold"/>
                <a:cs typeface="Aileron Bold"/>
                <a:sym typeface="Aileron Bold"/>
              </a:rPr>
              <a:t>FOLDABLE</a:t>
            </a:r>
          </a:p>
        </p:txBody>
      </p:sp>
      <p:sp>
        <p:nvSpPr>
          <p:cNvPr id="11" name="TextBox 11"/>
          <p:cNvSpPr txBox="1"/>
          <p:nvPr/>
        </p:nvSpPr>
        <p:spPr>
          <a:xfrm>
            <a:off x="7874850" y="6240119"/>
            <a:ext cx="5905962" cy="366395"/>
          </a:xfrm>
          <a:prstGeom prst="rect">
            <a:avLst/>
          </a:prstGeom>
        </p:spPr>
        <p:txBody>
          <a:bodyPr lIns="0" tIns="0" rIns="0" bIns="0" rtlCol="0" anchor="t">
            <a:spAutoFit/>
          </a:bodyPr>
          <a:lstStyle/>
          <a:p>
            <a:pPr algn="l">
              <a:lnSpc>
                <a:spcPts val="2799"/>
              </a:lnSpc>
              <a:spcBef>
                <a:spcPct val="0"/>
              </a:spcBef>
            </a:pPr>
            <a:r>
              <a:rPr lang="en-US" sz="2799" b="1">
                <a:solidFill>
                  <a:srgbClr val="F7F0E0"/>
                </a:solidFill>
                <a:latin typeface="Aileron Bold"/>
                <a:ea typeface="Aileron Bold"/>
                <a:cs typeface="Aileron Bold"/>
                <a:sym typeface="Aileron Bold"/>
              </a:rPr>
              <a:t>MINI RESEARCH PROJECT</a:t>
            </a:r>
          </a:p>
        </p:txBody>
      </p:sp>
      <p:sp>
        <p:nvSpPr>
          <p:cNvPr id="12" name="TextBox 12"/>
          <p:cNvSpPr txBox="1"/>
          <p:nvPr/>
        </p:nvSpPr>
        <p:spPr>
          <a:xfrm>
            <a:off x="7874850" y="7270979"/>
            <a:ext cx="4321038" cy="366395"/>
          </a:xfrm>
          <a:prstGeom prst="rect">
            <a:avLst/>
          </a:prstGeom>
        </p:spPr>
        <p:txBody>
          <a:bodyPr lIns="0" tIns="0" rIns="0" bIns="0" rtlCol="0" anchor="t">
            <a:spAutoFit/>
          </a:bodyPr>
          <a:lstStyle/>
          <a:p>
            <a:pPr algn="l">
              <a:lnSpc>
                <a:spcPts val="2799"/>
              </a:lnSpc>
              <a:spcBef>
                <a:spcPct val="0"/>
              </a:spcBef>
            </a:pPr>
            <a:r>
              <a:rPr lang="en-US" sz="2799" b="1">
                <a:solidFill>
                  <a:srgbClr val="F7F0E0"/>
                </a:solidFill>
                <a:latin typeface="Aileron Bold"/>
                <a:ea typeface="Aileron Bold"/>
                <a:cs typeface="Aileron Bold"/>
                <a:sym typeface="Aileron Bold"/>
              </a:rPr>
              <a:t>JEOPARDY</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104890" b="-71269"/>
            </a:stretch>
          </a:blipFill>
        </p:spPr>
        <p:txBody>
          <a:bodyPr/>
          <a:lstStyle/>
          <a:p>
            <a:endParaRPr lang="en-US"/>
          </a:p>
        </p:txBody>
      </p:sp>
      <p:grpSp>
        <p:nvGrpSpPr>
          <p:cNvPr id="3" name="Group 3"/>
          <p:cNvGrpSpPr/>
          <p:nvPr/>
        </p:nvGrpSpPr>
        <p:grpSpPr>
          <a:xfrm>
            <a:off x="0" y="0"/>
            <a:ext cx="7787067" cy="10416572"/>
            <a:chOff x="0" y="0"/>
            <a:chExt cx="10382756" cy="13888762"/>
          </a:xfrm>
        </p:grpSpPr>
        <p:pic>
          <p:nvPicPr>
            <p:cNvPr id="4" name="Picture 4"/>
            <p:cNvPicPr>
              <a:picLocks noChangeAspect="1"/>
            </p:cNvPicPr>
            <p:nvPr/>
          </p:nvPicPr>
          <p:blipFill>
            <a:blip r:embed="rId5"/>
            <a:srcRect l="9714" r="36928"/>
            <a:stretch>
              <a:fillRect/>
            </a:stretch>
          </p:blipFill>
          <p:spPr>
            <a:xfrm>
              <a:off x="0" y="0"/>
              <a:ext cx="10382756" cy="13888762"/>
            </a:xfrm>
            <a:prstGeom prst="rect">
              <a:avLst/>
            </a:prstGeom>
          </p:spPr>
        </p:pic>
      </p:grpSp>
      <p:sp>
        <p:nvSpPr>
          <p:cNvPr id="6" name="TextBox 6"/>
          <p:cNvSpPr txBox="1"/>
          <p:nvPr/>
        </p:nvSpPr>
        <p:spPr>
          <a:xfrm>
            <a:off x="8383343" y="6742493"/>
            <a:ext cx="9303218" cy="2846682"/>
          </a:xfrm>
          <a:prstGeom prst="rect">
            <a:avLst/>
          </a:prstGeom>
        </p:spPr>
        <p:txBody>
          <a:bodyPr lIns="0" tIns="0" rIns="0" bIns="0" rtlCol="0" anchor="t">
            <a:spAutoFit/>
          </a:bodyPr>
          <a:lstStyle/>
          <a:p>
            <a:pPr algn="l">
              <a:lnSpc>
                <a:spcPts val="18699"/>
              </a:lnSpc>
              <a:spcBef>
                <a:spcPct val="0"/>
              </a:spcBef>
            </a:pPr>
            <a:r>
              <a:rPr lang="en-US" sz="18699">
                <a:solidFill>
                  <a:srgbClr val="1C4E89"/>
                </a:solidFill>
                <a:latin typeface="Latin Condensed"/>
                <a:ea typeface="Latin Condensed"/>
                <a:cs typeface="Latin Condensed"/>
                <a:sym typeface="Latin Condensed"/>
              </a:rPr>
              <a:t>Guided Reading</a:t>
            </a:r>
          </a:p>
        </p:txBody>
      </p:sp>
      <p:sp>
        <p:nvSpPr>
          <p:cNvPr id="7" name="TextBox 7"/>
          <p:cNvSpPr txBox="1"/>
          <p:nvPr/>
        </p:nvSpPr>
        <p:spPr>
          <a:xfrm>
            <a:off x="10801218" y="5153025"/>
            <a:ext cx="4467468" cy="1270069"/>
          </a:xfrm>
          <a:prstGeom prst="rect">
            <a:avLst/>
          </a:prstGeom>
        </p:spPr>
        <p:txBody>
          <a:bodyPr lIns="0" tIns="0" rIns="0" bIns="0" rtlCol="0" anchor="t">
            <a:spAutoFit/>
          </a:bodyPr>
          <a:lstStyle/>
          <a:p>
            <a:pPr algn="ctr">
              <a:lnSpc>
                <a:spcPts val="3335"/>
              </a:lnSpc>
            </a:pPr>
            <a:r>
              <a:rPr lang="en-US" sz="2925" b="1">
                <a:solidFill>
                  <a:srgbClr val="1C4E89"/>
                </a:solidFill>
                <a:latin typeface="Aileron Bold"/>
                <a:ea typeface="Aileron Bold"/>
                <a:cs typeface="Aileron Bold"/>
                <a:sym typeface="Aileron Bold"/>
              </a:rPr>
              <a:t>20 MINUTES TO READ AND ANSWER QUESTIONS</a:t>
            </a:r>
          </a:p>
        </p:txBody>
      </p:sp>
      <p:pic>
        <p:nvPicPr>
          <p:cNvPr id="10" name="Online Media 9" title="20 Minute Timer">
            <a:hlinkClick r:id="" action="ppaction://media"/>
            <a:extLst>
              <a:ext uri="{FF2B5EF4-FFF2-40B4-BE49-F238E27FC236}">
                <a16:creationId xmlns:a16="http://schemas.microsoft.com/office/drawing/2014/main" id="{638F5453-8764-FC90-D779-1428D9ADE829}"/>
              </a:ext>
            </a:extLst>
          </p:cNvPr>
          <p:cNvPicPr>
            <a:picLocks noRot="1" noChangeAspect="1"/>
          </p:cNvPicPr>
          <p:nvPr>
            <a:videoFile r:link="rId1"/>
          </p:nvPr>
        </p:nvPicPr>
        <p:blipFill>
          <a:blip r:embed="rId6">
            <a:duotone>
              <a:schemeClr val="accent1">
                <a:shade val="45000"/>
                <a:satMod val="135000"/>
              </a:schemeClr>
              <a:prstClr val="white"/>
            </a:duotone>
          </a:blip>
          <a:stretch>
            <a:fillRect/>
          </a:stretch>
        </p:blipFill>
        <p:spPr>
          <a:xfrm>
            <a:off x="10805572" y="2379606"/>
            <a:ext cx="4343400" cy="2454020"/>
          </a:xfrm>
          <a:prstGeom prst="round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0">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CC11A55-F265-554C-295B-8718A28B2B11}"/>
              </a:ext>
            </a:extLst>
          </p:cNvPr>
          <p:cNvSpPr txBox="1"/>
          <p:nvPr/>
        </p:nvSpPr>
        <p:spPr>
          <a:xfrm>
            <a:off x="342900" y="1461374"/>
            <a:ext cx="17602200" cy="8828058"/>
          </a:xfrm>
          <a:prstGeom prst="rect">
            <a:avLst/>
          </a:prstGeom>
          <a:noFill/>
        </p:spPr>
        <p:txBody>
          <a:bodyPr wrap="square">
            <a:spAutoFit/>
          </a:bodyPr>
          <a:lstStyle/>
          <a:p>
            <a:pPr algn="l" rtl="0" fontAlgn="base">
              <a:buFont typeface="+mj-lt"/>
              <a:buAutoNum type="arabicPeriod"/>
            </a:pPr>
            <a:r>
              <a:rPr lang="en-US" sz="2200" b="0" i="0" dirty="0">
                <a:solidFill>
                  <a:srgbClr val="000000"/>
                </a:solidFill>
                <a:effectLst/>
                <a:latin typeface="Times New Roman" panose="02020603050405020304" pitchFamily="18" charset="0"/>
                <a:cs typeface="Times New Roman" panose="02020603050405020304" pitchFamily="18" charset="0"/>
              </a:rPr>
              <a:t>Zooxanthellae give the coral its color and, most importantly, provide up to 90% of its energy through photosynthesis. What is the relationship between zooxanthellae and coral?  </a:t>
            </a:r>
          </a:p>
          <a:p>
            <a:pPr algn="l" rtl="0" fontAlgn="base">
              <a:buNone/>
            </a:pPr>
            <a:r>
              <a:rPr lang="en-US" sz="2200" b="0" i="0" dirty="0">
                <a:solidFill>
                  <a:srgbClr val="FF0000"/>
                </a:solidFill>
                <a:effectLst/>
                <a:latin typeface="Times New Roman" panose="02020603050405020304" pitchFamily="18" charset="0"/>
                <a:cs typeface="Times New Roman" panose="02020603050405020304" pitchFamily="18" charset="0"/>
              </a:rPr>
              <a:t>Mutualism </a:t>
            </a:r>
            <a:endParaRPr lang="en-US" sz="2200" b="0" i="0" dirty="0">
              <a:solidFill>
                <a:srgbClr val="000000"/>
              </a:solidFill>
              <a:effectLst/>
              <a:latin typeface="Times New Roman" panose="02020603050405020304" pitchFamily="18" charset="0"/>
              <a:cs typeface="Times New Roman" panose="02020603050405020304" pitchFamily="18" charset="0"/>
            </a:endParaRPr>
          </a:p>
          <a:p>
            <a:pPr algn="l" rtl="0" fontAlgn="base">
              <a:buNone/>
            </a:pPr>
            <a:r>
              <a:rPr lang="en-US" sz="2200" b="0" i="0" dirty="0">
                <a:solidFill>
                  <a:srgbClr val="FF0000"/>
                </a:solidFill>
                <a:effectLst/>
                <a:latin typeface="Times New Roman" panose="02020603050405020304" pitchFamily="18" charset="0"/>
                <a:cs typeface="Times New Roman" panose="02020603050405020304" pitchFamily="18" charset="0"/>
              </a:rPr>
              <a:t> </a:t>
            </a:r>
            <a:endParaRPr lang="en-US" sz="2200" b="0" i="0" dirty="0">
              <a:solidFill>
                <a:srgbClr val="000000"/>
              </a:solidFill>
              <a:effectLst/>
              <a:latin typeface="Times New Roman" panose="02020603050405020304" pitchFamily="18" charset="0"/>
              <a:cs typeface="Times New Roman" panose="02020603050405020304" pitchFamily="18" charset="0"/>
            </a:endParaRPr>
          </a:p>
          <a:p>
            <a:pPr algn="l" rtl="0" fontAlgn="base">
              <a:buFont typeface="+mj-lt"/>
              <a:buAutoNum type="arabicPeriod" startAt="2"/>
            </a:pPr>
            <a:r>
              <a:rPr lang="en-US" sz="2200" b="0" i="0" dirty="0">
                <a:solidFill>
                  <a:srgbClr val="000000"/>
                </a:solidFill>
                <a:effectLst/>
                <a:latin typeface="Times New Roman" panose="02020603050405020304" pitchFamily="18" charset="0"/>
                <a:cs typeface="Times New Roman" panose="02020603050405020304" pitchFamily="18" charset="0"/>
              </a:rPr>
              <a:t>A grouper is seen chasing and eating a small fish. What is the relationship between the grouper and the small fish? </a:t>
            </a:r>
          </a:p>
          <a:p>
            <a:pPr algn="l" rtl="0" fontAlgn="base">
              <a:buNone/>
            </a:pPr>
            <a:r>
              <a:rPr lang="en-US" sz="2200" b="0" i="0" dirty="0">
                <a:solidFill>
                  <a:srgbClr val="FF0000"/>
                </a:solidFill>
                <a:effectLst/>
                <a:latin typeface="Times New Roman" panose="02020603050405020304" pitchFamily="18" charset="0"/>
                <a:cs typeface="Times New Roman" panose="02020603050405020304" pitchFamily="18" charset="0"/>
              </a:rPr>
              <a:t>Predation </a:t>
            </a:r>
            <a:endParaRPr lang="en-US" sz="2200" b="0" i="0" dirty="0">
              <a:solidFill>
                <a:srgbClr val="000000"/>
              </a:solidFill>
              <a:effectLst/>
              <a:latin typeface="Times New Roman" panose="02020603050405020304" pitchFamily="18" charset="0"/>
              <a:cs typeface="Times New Roman" panose="02020603050405020304" pitchFamily="18" charset="0"/>
            </a:endParaRPr>
          </a:p>
          <a:p>
            <a:pPr algn="l" rtl="0" fontAlgn="base">
              <a:buNone/>
            </a:pPr>
            <a:r>
              <a:rPr lang="en-US" sz="2200" b="0" i="0" dirty="0">
                <a:solidFill>
                  <a:srgbClr val="FF0000"/>
                </a:solidFill>
                <a:effectLst/>
                <a:latin typeface="Times New Roman" panose="02020603050405020304" pitchFamily="18" charset="0"/>
                <a:cs typeface="Times New Roman" panose="02020603050405020304" pitchFamily="18" charset="0"/>
              </a:rPr>
              <a:t> </a:t>
            </a:r>
            <a:endParaRPr lang="en-US" sz="2200" b="0" i="0" dirty="0">
              <a:solidFill>
                <a:srgbClr val="000000"/>
              </a:solidFill>
              <a:effectLst/>
              <a:latin typeface="Times New Roman" panose="02020603050405020304" pitchFamily="18" charset="0"/>
              <a:cs typeface="Times New Roman" panose="02020603050405020304" pitchFamily="18" charset="0"/>
            </a:endParaRPr>
          </a:p>
          <a:p>
            <a:pPr algn="l" rtl="0" fontAlgn="base">
              <a:buFont typeface="+mj-lt"/>
              <a:buAutoNum type="arabicPeriod" startAt="3"/>
            </a:pPr>
            <a:r>
              <a:rPr lang="en-US" sz="2200" b="0" i="0" dirty="0">
                <a:solidFill>
                  <a:srgbClr val="000000"/>
                </a:solidFill>
                <a:effectLst/>
                <a:latin typeface="Times New Roman" panose="02020603050405020304" pitchFamily="18" charset="0"/>
                <a:cs typeface="Times New Roman" panose="02020603050405020304" pitchFamily="18" charset="0"/>
              </a:rPr>
              <a:t>Using your answer to the question above, how would a reduction in the population of small fish impact the overall stability of the ecosystem? Why? </a:t>
            </a:r>
          </a:p>
          <a:p>
            <a:pPr algn="l" rtl="0" fontAlgn="base">
              <a:spcAft>
                <a:spcPts val="800"/>
              </a:spcAft>
              <a:buNone/>
            </a:pPr>
            <a:r>
              <a:rPr lang="en-US" sz="2200" b="0" i="0" dirty="0">
                <a:solidFill>
                  <a:srgbClr val="FF0000"/>
                </a:solidFill>
                <a:effectLst/>
                <a:latin typeface="Times New Roman" panose="02020603050405020304" pitchFamily="18" charset="0"/>
                <a:cs typeface="Times New Roman" panose="02020603050405020304" pitchFamily="18" charset="0"/>
              </a:rPr>
              <a:t>A reduction in the small fish population would decrease the overall stability of the ecosystem.</a:t>
            </a:r>
            <a:r>
              <a:rPr lang="en-US" sz="2200" b="0" i="0" dirty="0">
                <a:solidFill>
                  <a:srgbClr val="000000"/>
                </a:solidFill>
                <a:effectLst/>
                <a:latin typeface="Times New Roman" panose="02020603050405020304" pitchFamily="18" charset="0"/>
                <a:cs typeface="Times New Roman" panose="02020603050405020304" pitchFamily="18" charset="0"/>
              </a:rPr>
              <a:t> Why?</a:t>
            </a:r>
            <a:r>
              <a:rPr lang="en-US" sz="2200" b="0" i="0" dirty="0">
                <a:solidFill>
                  <a:srgbClr val="FF0000"/>
                </a:solidFill>
                <a:effectLst/>
                <a:latin typeface="Times New Roman" panose="02020603050405020304" pitchFamily="18" charset="0"/>
                <a:cs typeface="Times New Roman" panose="02020603050405020304" pitchFamily="18" charset="0"/>
              </a:rPr>
              <a:t> </a:t>
            </a:r>
            <a:r>
              <a:rPr lang="en-US" sz="2200" b="0" i="0" u="none" strike="noStrike" dirty="0">
                <a:solidFill>
                  <a:srgbClr val="FF0000"/>
                </a:solidFill>
                <a:effectLst/>
                <a:latin typeface="Times New Roman" panose="02020603050405020304" pitchFamily="18" charset="0"/>
                <a:cs typeface="Times New Roman" panose="02020603050405020304" pitchFamily="18" charset="0"/>
              </a:rPr>
              <a:t>Small fish are a vital food source for groupers and other predators. Their decline would cause less food for predators. Therefore, they may starve, decline, or shift to unsustainable food sources. Additionally, organisms eaten by small fish would increase, disrupting balance in lower levels of the food web.</a:t>
            </a:r>
            <a:r>
              <a:rPr lang="en-US" sz="2200" b="0" i="0" dirty="0">
                <a:solidFill>
                  <a:srgbClr val="FF0000"/>
                </a:solidFill>
                <a:effectLst/>
                <a:latin typeface="Times New Roman" panose="02020603050405020304" pitchFamily="18" charset="0"/>
                <a:cs typeface="Times New Roman" panose="02020603050405020304" pitchFamily="18" charset="0"/>
              </a:rPr>
              <a:t> </a:t>
            </a:r>
            <a:endParaRPr lang="en-US" sz="2200" b="0" i="0" dirty="0">
              <a:solidFill>
                <a:srgbClr val="000000"/>
              </a:solidFill>
              <a:effectLst/>
              <a:latin typeface="Times New Roman" panose="02020603050405020304" pitchFamily="18" charset="0"/>
              <a:cs typeface="Times New Roman" panose="02020603050405020304" pitchFamily="18" charset="0"/>
            </a:endParaRPr>
          </a:p>
          <a:p>
            <a:pPr algn="l" rtl="0" fontAlgn="base">
              <a:spcAft>
                <a:spcPts val="800"/>
              </a:spcAft>
              <a:buNone/>
            </a:pPr>
            <a:r>
              <a:rPr lang="en-US" sz="2200" b="0" i="0" dirty="0">
                <a:solidFill>
                  <a:srgbClr val="000000"/>
                </a:solidFill>
                <a:effectLst/>
                <a:latin typeface="Times New Roman" panose="02020603050405020304" pitchFamily="18" charset="0"/>
                <a:cs typeface="Times New Roman" panose="02020603050405020304" pitchFamily="18" charset="0"/>
              </a:rPr>
              <a:t> </a:t>
            </a:r>
          </a:p>
          <a:p>
            <a:pPr algn="l" rtl="0" fontAlgn="base">
              <a:buFont typeface="+mj-lt"/>
              <a:buAutoNum type="arabicPeriod" startAt="4"/>
            </a:pPr>
            <a:r>
              <a:rPr lang="en-US" sz="2200" b="0" i="0" dirty="0">
                <a:solidFill>
                  <a:srgbClr val="000000"/>
                </a:solidFill>
                <a:effectLst/>
                <a:latin typeface="Times New Roman" panose="02020603050405020304" pitchFamily="18" charset="0"/>
                <a:cs typeface="Times New Roman" panose="02020603050405020304" pitchFamily="18" charset="0"/>
              </a:rPr>
              <a:t>A tiny barnacle anchors itself to the surface of a large whale giving the barnacle a stable place to live without impacting the whale. What is the relationship between the barnacle and the whale? </a:t>
            </a:r>
          </a:p>
          <a:p>
            <a:pPr algn="l" rtl="0" fontAlgn="base">
              <a:spcAft>
                <a:spcPts val="800"/>
              </a:spcAft>
              <a:buNone/>
            </a:pPr>
            <a:r>
              <a:rPr lang="en-US" sz="2200" b="0" i="0" dirty="0">
                <a:solidFill>
                  <a:srgbClr val="FF0000"/>
                </a:solidFill>
                <a:effectLst/>
                <a:latin typeface="Times New Roman" panose="02020603050405020304" pitchFamily="18" charset="0"/>
                <a:cs typeface="Times New Roman" panose="02020603050405020304" pitchFamily="18" charset="0"/>
              </a:rPr>
              <a:t>Commensalism </a:t>
            </a:r>
            <a:endParaRPr lang="en-US" sz="2200" b="0" i="0" dirty="0">
              <a:solidFill>
                <a:srgbClr val="000000"/>
              </a:solidFill>
              <a:effectLst/>
              <a:latin typeface="Times New Roman" panose="02020603050405020304" pitchFamily="18" charset="0"/>
              <a:cs typeface="Times New Roman" panose="02020603050405020304" pitchFamily="18" charset="0"/>
            </a:endParaRPr>
          </a:p>
          <a:p>
            <a:pPr algn="l" rtl="0" fontAlgn="base">
              <a:spcAft>
                <a:spcPts val="800"/>
              </a:spcAft>
              <a:buNone/>
            </a:pPr>
            <a:r>
              <a:rPr lang="en-US" sz="2200" b="0" i="0" dirty="0">
                <a:solidFill>
                  <a:srgbClr val="FF0000"/>
                </a:solidFill>
                <a:effectLst/>
                <a:latin typeface="Times New Roman" panose="02020603050405020304" pitchFamily="18" charset="0"/>
                <a:cs typeface="Times New Roman" panose="02020603050405020304" pitchFamily="18" charset="0"/>
              </a:rPr>
              <a:t> </a:t>
            </a:r>
            <a:endParaRPr lang="en-US" sz="2200" b="0" i="0" dirty="0">
              <a:solidFill>
                <a:srgbClr val="000000"/>
              </a:solidFill>
              <a:effectLst/>
              <a:latin typeface="Times New Roman" panose="02020603050405020304" pitchFamily="18" charset="0"/>
              <a:cs typeface="Times New Roman" panose="02020603050405020304" pitchFamily="18" charset="0"/>
            </a:endParaRPr>
          </a:p>
          <a:p>
            <a:pPr algn="l" rtl="0" fontAlgn="base">
              <a:buFont typeface="+mj-lt"/>
              <a:buAutoNum type="arabicPeriod" startAt="5"/>
            </a:pPr>
            <a:r>
              <a:rPr lang="en-US" sz="2200" b="0" i="0" dirty="0">
                <a:solidFill>
                  <a:srgbClr val="000000"/>
                </a:solidFill>
                <a:effectLst/>
                <a:latin typeface="Times New Roman" panose="02020603050405020304" pitchFamily="18" charset="0"/>
                <a:cs typeface="Times New Roman" panose="02020603050405020304" pitchFamily="18" charset="0"/>
              </a:rPr>
              <a:t>Given that many marine species rely on coral reefs, how would a global bleaching event affect the overall biodiversity and stability of oceans?  </a:t>
            </a:r>
          </a:p>
          <a:p>
            <a:pPr algn="l" rtl="0" fontAlgn="base">
              <a:buNone/>
            </a:pPr>
            <a:r>
              <a:rPr lang="en-US" sz="2200" b="0" i="0" dirty="0">
                <a:solidFill>
                  <a:srgbClr val="FF0000"/>
                </a:solidFill>
                <a:effectLst/>
                <a:latin typeface="Times New Roman" panose="02020603050405020304" pitchFamily="18" charset="0"/>
                <a:cs typeface="Times New Roman" panose="02020603050405020304" pitchFamily="18" charset="0"/>
              </a:rPr>
              <a:t>The overall biodiversity would decline leading to a decrease in stability of marine ecosystems. Loss of species leads to disruption of food webs. </a:t>
            </a:r>
            <a:endParaRPr lang="en-US" sz="2200" b="0" i="0" dirty="0">
              <a:solidFill>
                <a:srgbClr val="000000"/>
              </a:solidFill>
              <a:effectLst/>
              <a:latin typeface="Times New Roman" panose="02020603050405020304" pitchFamily="18" charset="0"/>
              <a:cs typeface="Times New Roman" panose="02020603050405020304" pitchFamily="18" charset="0"/>
            </a:endParaRPr>
          </a:p>
          <a:p>
            <a:pPr algn="l" rtl="0" fontAlgn="base">
              <a:buNone/>
            </a:pPr>
            <a:r>
              <a:rPr lang="en-US" sz="2200" b="0" i="0" dirty="0">
                <a:solidFill>
                  <a:srgbClr val="FF0000"/>
                </a:solidFill>
                <a:effectLst/>
                <a:latin typeface="Times New Roman" panose="02020603050405020304" pitchFamily="18" charset="0"/>
                <a:cs typeface="Times New Roman" panose="02020603050405020304" pitchFamily="18" charset="0"/>
              </a:rPr>
              <a:t> </a:t>
            </a:r>
            <a:endParaRPr lang="en-US" sz="2200" b="0" i="0" dirty="0">
              <a:solidFill>
                <a:srgbClr val="000000"/>
              </a:solidFill>
              <a:effectLst/>
              <a:latin typeface="Times New Roman" panose="02020603050405020304" pitchFamily="18" charset="0"/>
              <a:cs typeface="Times New Roman" panose="02020603050405020304" pitchFamily="18" charset="0"/>
            </a:endParaRPr>
          </a:p>
          <a:p>
            <a:pPr algn="l" rtl="0" fontAlgn="base">
              <a:buFont typeface="+mj-lt"/>
              <a:buAutoNum type="arabicPeriod" startAt="6"/>
            </a:pPr>
            <a:r>
              <a:rPr lang="en-US" sz="2200" b="0" i="0" dirty="0">
                <a:solidFill>
                  <a:srgbClr val="000000"/>
                </a:solidFill>
                <a:effectLst/>
                <a:latin typeface="Times New Roman" panose="02020603050405020304" pitchFamily="18" charset="0"/>
                <a:cs typeface="Times New Roman" panose="02020603050405020304" pitchFamily="18" charset="0"/>
              </a:rPr>
              <a:t>The text states that the process of predation and competition are driving forces that shape the Identify two major environmental changes that negatively affect coral reefs. </a:t>
            </a:r>
          </a:p>
          <a:p>
            <a:pPr algn="l" rtl="0" fontAlgn="base">
              <a:buNone/>
            </a:pPr>
            <a:r>
              <a:rPr lang="en-US" sz="2200" b="0" i="0" dirty="0">
                <a:solidFill>
                  <a:srgbClr val="FF0000"/>
                </a:solidFill>
                <a:effectLst/>
                <a:latin typeface="Times New Roman" panose="02020603050405020304" pitchFamily="18" charset="0"/>
                <a:cs typeface="Times New Roman" panose="02020603050405020304" pitchFamily="18" charset="0"/>
              </a:rPr>
              <a:t>Global Change: warming of the ocean due to increased greenhouse gases (climate change). </a:t>
            </a:r>
            <a:endParaRPr lang="en-US" sz="2200" b="0" i="0" dirty="0">
              <a:solidFill>
                <a:srgbClr val="000000"/>
              </a:solidFill>
              <a:effectLst/>
              <a:latin typeface="Times New Roman" panose="02020603050405020304" pitchFamily="18" charset="0"/>
              <a:cs typeface="Times New Roman" panose="02020603050405020304" pitchFamily="18" charset="0"/>
            </a:endParaRPr>
          </a:p>
          <a:p>
            <a:pPr algn="l" rtl="0" fontAlgn="base">
              <a:spcAft>
                <a:spcPts val="1200"/>
              </a:spcAft>
              <a:buNone/>
            </a:pPr>
            <a:r>
              <a:rPr lang="en-US" sz="2200" b="0" i="0" dirty="0">
                <a:solidFill>
                  <a:srgbClr val="FF0000"/>
                </a:solidFill>
                <a:effectLst/>
                <a:latin typeface="Times New Roman" panose="02020603050405020304" pitchFamily="18" charset="0"/>
                <a:cs typeface="Times New Roman" panose="02020603050405020304" pitchFamily="18" charset="0"/>
              </a:rPr>
              <a:t>Local stressors: Presence if rats on nearby islands, which disrupts the nutrient link from sea birds. </a:t>
            </a:r>
            <a:endParaRPr lang="en-US" sz="2200" b="0" i="0" dirty="0">
              <a:solidFill>
                <a:srgbClr val="000000"/>
              </a:solidFill>
              <a:effectLst/>
              <a:latin typeface="Times New Roman" panose="02020603050405020304" pitchFamily="18" charset="0"/>
              <a:cs typeface="Times New Roman" panose="02020603050405020304" pitchFamily="18" charset="0"/>
            </a:endParaRPr>
          </a:p>
          <a:p>
            <a:pPr algn="l" rtl="0" fontAlgn="base">
              <a:spcAft>
                <a:spcPts val="800"/>
              </a:spcAft>
              <a:buNone/>
            </a:pPr>
            <a:r>
              <a:rPr lang="en-US" sz="2500" b="0" i="0" dirty="0">
                <a:solidFill>
                  <a:srgbClr val="000000"/>
                </a:solidFill>
                <a:effectLst/>
                <a:latin typeface="Times New Roman" panose="02020603050405020304" pitchFamily="18" charset="0"/>
                <a:cs typeface="Times New Roman" panose="02020603050405020304" pitchFamily="18" charset="0"/>
              </a:rPr>
              <a:t> </a:t>
            </a:r>
          </a:p>
        </p:txBody>
      </p:sp>
      <p:sp>
        <p:nvSpPr>
          <p:cNvPr id="5" name="TextBox 4">
            <a:extLst>
              <a:ext uri="{FF2B5EF4-FFF2-40B4-BE49-F238E27FC236}">
                <a16:creationId xmlns:a16="http://schemas.microsoft.com/office/drawing/2014/main" id="{F9518EC9-CBB3-2E49-7842-55C68D76F300}"/>
              </a:ext>
            </a:extLst>
          </p:cNvPr>
          <p:cNvSpPr txBox="1"/>
          <p:nvPr/>
        </p:nvSpPr>
        <p:spPr>
          <a:xfrm>
            <a:off x="5410200" y="495300"/>
            <a:ext cx="9144000" cy="553998"/>
          </a:xfrm>
          <a:prstGeom prst="rect">
            <a:avLst/>
          </a:prstGeom>
          <a:noFill/>
        </p:spPr>
        <p:txBody>
          <a:bodyPr wrap="square">
            <a:spAutoFit/>
          </a:bodyPr>
          <a:lstStyle/>
          <a:p>
            <a:r>
              <a:rPr lang="en-US" sz="3000" dirty="0">
                <a:effectLst/>
                <a:latin typeface="Times New Roman" panose="02020603050405020304" pitchFamily="18" charset="0"/>
                <a:ea typeface="Times New Roman" panose="02020603050405020304" pitchFamily="18" charset="0"/>
              </a:rPr>
              <a:t>CORAL REEF READING ANSWER KEY</a:t>
            </a:r>
            <a:endParaRPr lang="en-US" sz="3000" dirty="0"/>
          </a:p>
        </p:txBody>
      </p:sp>
    </p:spTree>
    <p:extLst>
      <p:ext uri="{BB962C8B-B14F-4D97-AF65-F5344CB8AC3E}">
        <p14:creationId xmlns:p14="http://schemas.microsoft.com/office/powerpoint/2010/main" val="10155499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04890" b="-71269"/>
            </a:stretch>
          </a:blipFill>
        </p:spPr>
        <p:txBody>
          <a:bodyPr/>
          <a:lstStyle/>
          <a:p>
            <a:endParaRPr lang="en-US"/>
          </a:p>
        </p:txBody>
      </p:sp>
      <p:sp>
        <p:nvSpPr>
          <p:cNvPr id="3" name="TextBox 3"/>
          <p:cNvSpPr txBox="1"/>
          <p:nvPr/>
        </p:nvSpPr>
        <p:spPr>
          <a:xfrm>
            <a:off x="1028700" y="1276602"/>
            <a:ext cx="7988519" cy="2852829"/>
          </a:xfrm>
          <a:prstGeom prst="rect">
            <a:avLst/>
          </a:prstGeom>
        </p:spPr>
        <p:txBody>
          <a:bodyPr lIns="0" tIns="0" rIns="0" bIns="0" rtlCol="0" anchor="t">
            <a:spAutoFit/>
          </a:bodyPr>
          <a:lstStyle/>
          <a:p>
            <a:pPr algn="l">
              <a:lnSpc>
                <a:spcPts val="16777"/>
              </a:lnSpc>
            </a:pPr>
            <a:r>
              <a:rPr lang="en-US" sz="22075" spc="-927">
                <a:solidFill>
                  <a:srgbClr val="F7F0E0"/>
                </a:solidFill>
                <a:latin typeface="Latin Condensed"/>
                <a:ea typeface="Latin Condensed"/>
                <a:cs typeface="Latin Condensed"/>
                <a:sym typeface="Latin Condensed"/>
              </a:rPr>
              <a:t>Foldable</a:t>
            </a:r>
          </a:p>
        </p:txBody>
      </p:sp>
      <p:sp>
        <p:nvSpPr>
          <p:cNvPr id="4" name="Freeform 4"/>
          <p:cNvSpPr/>
          <p:nvPr/>
        </p:nvSpPr>
        <p:spPr>
          <a:xfrm>
            <a:off x="-333095" y="3154482"/>
            <a:ext cx="12102353" cy="8229600"/>
          </a:xfrm>
          <a:custGeom>
            <a:avLst/>
            <a:gdLst/>
            <a:ahLst/>
            <a:cxnLst/>
            <a:rect l="l" t="t" r="r" b="b"/>
            <a:pathLst>
              <a:path w="12102353" h="8229600">
                <a:moveTo>
                  <a:pt x="0" y="0"/>
                </a:moveTo>
                <a:lnTo>
                  <a:pt x="12102353" y="0"/>
                </a:lnTo>
                <a:lnTo>
                  <a:pt x="12102353" y="8229600"/>
                </a:lnTo>
                <a:lnTo>
                  <a:pt x="0" y="8229600"/>
                </a:lnTo>
                <a:lnTo>
                  <a:pt x="0" y="0"/>
                </a:lnTo>
                <a:close/>
              </a:path>
            </a:pathLst>
          </a:custGeom>
          <a:blipFill>
            <a:blip r:embed="rId3"/>
            <a:stretch>
              <a:fillRect/>
            </a:stretch>
          </a:blipFill>
        </p:spPr>
        <p:txBody>
          <a:bodyPr/>
          <a:lstStyle/>
          <a:p>
            <a:endParaRPr lang="en-US"/>
          </a:p>
        </p:txBody>
      </p:sp>
      <p:sp>
        <p:nvSpPr>
          <p:cNvPr id="5" name="TextBox 5"/>
          <p:cNvSpPr txBox="1"/>
          <p:nvPr/>
        </p:nvSpPr>
        <p:spPr>
          <a:xfrm>
            <a:off x="11516865" y="188595"/>
            <a:ext cx="6427850" cy="9824086"/>
          </a:xfrm>
          <a:prstGeom prst="rect">
            <a:avLst/>
          </a:prstGeom>
        </p:spPr>
        <p:txBody>
          <a:bodyPr lIns="0" tIns="0" rIns="0" bIns="0" rtlCol="0" anchor="t">
            <a:spAutoFit/>
          </a:bodyPr>
          <a:lstStyle/>
          <a:p>
            <a:pPr marL="626106" lvl="1" indent="-313053" algn="l">
              <a:lnSpc>
                <a:spcPts val="4349"/>
              </a:lnSpc>
              <a:buAutoNum type="arabicPeriod"/>
            </a:pPr>
            <a:r>
              <a:rPr lang="en-US" sz="2899">
                <a:solidFill>
                  <a:srgbClr val="F7F0E0"/>
                </a:solidFill>
                <a:latin typeface="Aileron"/>
                <a:ea typeface="Aileron"/>
                <a:cs typeface="Aileron"/>
                <a:sym typeface="Aileron"/>
              </a:rPr>
              <a:t> FOLD ALONG THE SOLID LINES AND CUT ALONG THE DOTTED LINES.</a:t>
            </a:r>
          </a:p>
          <a:p>
            <a:pPr marL="647695" lvl="1" indent="-323848" algn="l">
              <a:lnSpc>
                <a:spcPts val="4499"/>
              </a:lnSpc>
              <a:buAutoNum type="arabicPeriod"/>
            </a:pPr>
            <a:r>
              <a:rPr lang="en-US" sz="2999">
                <a:solidFill>
                  <a:srgbClr val="F7F0E0"/>
                </a:solidFill>
                <a:latin typeface="Aileron"/>
                <a:ea typeface="Aileron"/>
                <a:cs typeface="Aileron"/>
                <a:sym typeface="Aileron"/>
              </a:rPr>
              <a:t>IN THE TWO SIDE BY SIDE BOXES, DRAW EMOJIS THAT REPRESENT THE ECOLOGICAL RELATIONSHIP </a:t>
            </a:r>
          </a:p>
          <a:p>
            <a:pPr marL="626106" lvl="1" indent="-313053" algn="l">
              <a:lnSpc>
                <a:spcPts val="4349"/>
              </a:lnSpc>
              <a:buAutoNum type="arabicPeriod"/>
            </a:pPr>
            <a:r>
              <a:rPr lang="en-US" sz="2899">
                <a:solidFill>
                  <a:srgbClr val="F7F0E0"/>
                </a:solidFill>
                <a:latin typeface="Aileron"/>
                <a:ea typeface="Aileron"/>
                <a:cs typeface="Aileron"/>
                <a:sym typeface="Aileron"/>
              </a:rPr>
              <a:t> WRITE A BRIEF DEFINITION NEXT TO THE BOXES THAT EXPLAINS THE ECOLOGICAL RELATIONSHIP.</a:t>
            </a:r>
          </a:p>
          <a:p>
            <a:pPr marL="626106" lvl="1" indent="-313053" algn="l">
              <a:lnSpc>
                <a:spcPts val="4349"/>
              </a:lnSpc>
              <a:buAutoNum type="arabicPeriod"/>
            </a:pPr>
            <a:r>
              <a:rPr lang="en-US" sz="2899">
                <a:solidFill>
                  <a:srgbClr val="F7F0E0"/>
                </a:solidFill>
                <a:latin typeface="Aileron"/>
                <a:ea typeface="Aileron"/>
                <a:cs typeface="Aileron"/>
                <a:sym typeface="Aileron"/>
              </a:rPr>
              <a:t>CUT OUT THE IMAGES AND PASTE EACH ONE NEXT TO THE ECOLOGICAL RELATIONSHIP IT REPRESENTS.</a:t>
            </a:r>
          </a:p>
          <a:p>
            <a:pPr marL="626106" lvl="1" indent="-313053" algn="l">
              <a:lnSpc>
                <a:spcPts val="4349"/>
              </a:lnSpc>
              <a:buAutoNum type="arabicPeriod"/>
            </a:pPr>
            <a:r>
              <a:rPr lang="en-US" sz="2899">
                <a:solidFill>
                  <a:srgbClr val="F7F0E0"/>
                </a:solidFill>
                <a:latin typeface="Aileron"/>
                <a:ea typeface="Aileron"/>
                <a:cs typeface="Aileron"/>
                <a:sym typeface="Aileron"/>
              </a:rPr>
              <a:t>FILL IN THE MIDDLE SECTION OF THE PAGE. EACH LETTER CORRESPONDS TO A DIFFERENT ECOLOGICAL RELATIONSHIP.</a:t>
            </a:r>
          </a:p>
        </p:txBody>
      </p:sp>
      <p:sp>
        <p:nvSpPr>
          <p:cNvPr id="6" name="TextBox 6"/>
          <p:cNvSpPr txBox="1"/>
          <p:nvPr/>
        </p:nvSpPr>
        <p:spPr>
          <a:xfrm>
            <a:off x="6380878" y="2625527"/>
            <a:ext cx="5135987" cy="528955"/>
          </a:xfrm>
          <a:prstGeom prst="rect">
            <a:avLst/>
          </a:prstGeom>
        </p:spPr>
        <p:txBody>
          <a:bodyPr lIns="0" tIns="0" rIns="0" bIns="0" rtlCol="0" anchor="t">
            <a:spAutoFit/>
          </a:bodyPr>
          <a:lstStyle/>
          <a:p>
            <a:pPr marL="0" lvl="0" indent="0" algn="ctr">
              <a:lnSpc>
                <a:spcPts val="3710"/>
              </a:lnSpc>
            </a:pPr>
            <a:r>
              <a:rPr lang="en-US" sz="3500">
                <a:solidFill>
                  <a:srgbClr val="F7F0E0"/>
                </a:solidFill>
                <a:latin typeface="Horizon"/>
                <a:ea typeface="Horizon"/>
                <a:cs typeface="Horizon"/>
                <a:sym typeface="Horizon"/>
              </a:rPr>
              <a:t>Instructions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reeform 2"/>
          <p:cNvSpPr/>
          <p:nvPr/>
        </p:nvSpPr>
        <p:spPr>
          <a:xfrm>
            <a:off x="6012120" y="399221"/>
            <a:ext cx="1783404" cy="1165420"/>
          </a:xfrm>
          <a:custGeom>
            <a:avLst/>
            <a:gdLst/>
            <a:ahLst/>
            <a:cxnLst/>
            <a:rect l="l" t="t" r="r" b="b"/>
            <a:pathLst>
              <a:path w="1783404" h="1165420">
                <a:moveTo>
                  <a:pt x="0" y="0"/>
                </a:moveTo>
                <a:lnTo>
                  <a:pt x="1783404" y="0"/>
                </a:lnTo>
                <a:lnTo>
                  <a:pt x="1783404" y="1165420"/>
                </a:lnTo>
                <a:lnTo>
                  <a:pt x="0" y="1165420"/>
                </a:lnTo>
                <a:lnTo>
                  <a:pt x="0" y="0"/>
                </a:lnTo>
                <a:close/>
              </a:path>
            </a:pathLst>
          </a:custGeom>
          <a:blipFill>
            <a:blip r:embed="rId3"/>
            <a:stretch>
              <a:fillRect l="-10438" r="-5845"/>
            </a:stretch>
          </a:blipFill>
        </p:spPr>
        <p:txBody>
          <a:bodyPr/>
          <a:lstStyle/>
          <a:p>
            <a:endParaRPr lang="en-US"/>
          </a:p>
        </p:txBody>
      </p:sp>
      <p:sp>
        <p:nvSpPr>
          <p:cNvPr id="3" name="Freeform 3"/>
          <p:cNvSpPr/>
          <p:nvPr/>
        </p:nvSpPr>
        <p:spPr>
          <a:xfrm>
            <a:off x="10316241" y="515020"/>
            <a:ext cx="2061751" cy="1092728"/>
          </a:xfrm>
          <a:custGeom>
            <a:avLst/>
            <a:gdLst/>
            <a:ahLst/>
            <a:cxnLst/>
            <a:rect l="l" t="t" r="r" b="b"/>
            <a:pathLst>
              <a:path w="2061751" h="1092728">
                <a:moveTo>
                  <a:pt x="0" y="0"/>
                </a:moveTo>
                <a:lnTo>
                  <a:pt x="2061751" y="0"/>
                </a:lnTo>
                <a:lnTo>
                  <a:pt x="2061751" y="1092728"/>
                </a:lnTo>
                <a:lnTo>
                  <a:pt x="0" y="1092728"/>
                </a:lnTo>
                <a:lnTo>
                  <a:pt x="0" y="0"/>
                </a:lnTo>
                <a:close/>
              </a:path>
            </a:pathLst>
          </a:custGeom>
          <a:blipFill>
            <a:blip r:embed="rId4"/>
            <a:stretch>
              <a:fillRect/>
            </a:stretch>
          </a:blipFill>
        </p:spPr>
        <p:txBody>
          <a:bodyPr/>
          <a:lstStyle/>
          <a:p>
            <a:endParaRPr lang="en-US"/>
          </a:p>
        </p:txBody>
      </p:sp>
      <p:sp>
        <p:nvSpPr>
          <p:cNvPr id="4" name="Freeform 4"/>
          <p:cNvSpPr/>
          <p:nvPr/>
        </p:nvSpPr>
        <p:spPr>
          <a:xfrm rot="-8100000">
            <a:off x="7574965" y="1629726"/>
            <a:ext cx="777741" cy="493865"/>
          </a:xfrm>
          <a:custGeom>
            <a:avLst/>
            <a:gdLst/>
            <a:ahLst/>
            <a:cxnLst/>
            <a:rect l="l" t="t" r="r" b="b"/>
            <a:pathLst>
              <a:path w="777741" h="493865">
                <a:moveTo>
                  <a:pt x="0" y="0"/>
                </a:moveTo>
                <a:lnTo>
                  <a:pt x="777741" y="0"/>
                </a:lnTo>
                <a:lnTo>
                  <a:pt x="777741" y="493866"/>
                </a:lnTo>
                <a:lnTo>
                  <a:pt x="0" y="4938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rot="-1603636">
            <a:off x="9742686" y="1580039"/>
            <a:ext cx="777741" cy="493865"/>
          </a:xfrm>
          <a:custGeom>
            <a:avLst/>
            <a:gdLst/>
            <a:ahLst/>
            <a:cxnLst/>
            <a:rect l="l" t="t" r="r" b="b"/>
            <a:pathLst>
              <a:path w="777741" h="493865">
                <a:moveTo>
                  <a:pt x="0" y="0"/>
                </a:moveTo>
                <a:lnTo>
                  <a:pt x="777741" y="0"/>
                </a:lnTo>
                <a:lnTo>
                  <a:pt x="777741" y="493865"/>
                </a:lnTo>
                <a:lnTo>
                  <a:pt x="0" y="49386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8143582" y="1621507"/>
            <a:ext cx="1659418" cy="1105587"/>
          </a:xfrm>
          <a:custGeom>
            <a:avLst/>
            <a:gdLst/>
            <a:ahLst/>
            <a:cxnLst/>
            <a:rect l="l" t="t" r="r" b="b"/>
            <a:pathLst>
              <a:path w="1659418" h="1105587">
                <a:moveTo>
                  <a:pt x="0" y="0"/>
                </a:moveTo>
                <a:lnTo>
                  <a:pt x="1659418" y="0"/>
                </a:lnTo>
                <a:lnTo>
                  <a:pt x="1659418" y="1105587"/>
                </a:lnTo>
                <a:lnTo>
                  <a:pt x="0" y="1105587"/>
                </a:lnTo>
                <a:lnTo>
                  <a:pt x="0" y="0"/>
                </a:lnTo>
                <a:close/>
              </a:path>
            </a:pathLst>
          </a:custGeom>
          <a:blipFill>
            <a:blip r:embed="rId7"/>
            <a:stretch>
              <a:fillRect/>
            </a:stretch>
          </a:blipFill>
        </p:spPr>
        <p:txBody>
          <a:bodyPr/>
          <a:lstStyle/>
          <a:p>
            <a:endParaRPr lang="en-US"/>
          </a:p>
        </p:txBody>
      </p:sp>
      <p:sp>
        <p:nvSpPr>
          <p:cNvPr id="7" name="Freeform 7"/>
          <p:cNvSpPr/>
          <p:nvPr/>
        </p:nvSpPr>
        <p:spPr>
          <a:xfrm>
            <a:off x="9653596" y="3737188"/>
            <a:ext cx="777741" cy="493865"/>
          </a:xfrm>
          <a:custGeom>
            <a:avLst/>
            <a:gdLst/>
            <a:ahLst/>
            <a:cxnLst/>
            <a:rect l="l" t="t" r="r" b="b"/>
            <a:pathLst>
              <a:path w="777741" h="493865">
                <a:moveTo>
                  <a:pt x="0" y="0"/>
                </a:moveTo>
                <a:lnTo>
                  <a:pt x="777741" y="0"/>
                </a:lnTo>
                <a:lnTo>
                  <a:pt x="777741" y="493866"/>
                </a:lnTo>
                <a:lnTo>
                  <a:pt x="0" y="4938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7627647" y="3175185"/>
            <a:ext cx="2025949" cy="1620759"/>
          </a:xfrm>
          <a:custGeom>
            <a:avLst/>
            <a:gdLst/>
            <a:ahLst/>
            <a:cxnLst/>
            <a:rect l="l" t="t" r="r" b="b"/>
            <a:pathLst>
              <a:path w="2025949" h="1620759">
                <a:moveTo>
                  <a:pt x="0" y="0"/>
                </a:moveTo>
                <a:lnTo>
                  <a:pt x="2025949" y="0"/>
                </a:lnTo>
                <a:lnTo>
                  <a:pt x="2025949" y="1620759"/>
                </a:lnTo>
                <a:lnTo>
                  <a:pt x="0" y="1620759"/>
                </a:lnTo>
                <a:lnTo>
                  <a:pt x="0" y="0"/>
                </a:lnTo>
                <a:close/>
              </a:path>
            </a:pathLst>
          </a:custGeom>
          <a:blipFill>
            <a:blip r:embed="rId8"/>
            <a:stretch>
              <a:fillRect/>
            </a:stretch>
          </a:blipFill>
        </p:spPr>
        <p:txBody>
          <a:bodyPr/>
          <a:lstStyle/>
          <a:p>
            <a:endParaRPr lang="en-US"/>
          </a:p>
        </p:txBody>
      </p:sp>
      <p:sp>
        <p:nvSpPr>
          <p:cNvPr id="9" name="Freeform 9"/>
          <p:cNvSpPr/>
          <p:nvPr/>
        </p:nvSpPr>
        <p:spPr>
          <a:xfrm rot="-5400000">
            <a:off x="8584421" y="2798880"/>
            <a:ext cx="777741" cy="493865"/>
          </a:xfrm>
          <a:custGeom>
            <a:avLst/>
            <a:gdLst/>
            <a:ahLst/>
            <a:cxnLst/>
            <a:rect l="l" t="t" r="r" b="b"/>
            <a:pathLst>
              <a:path w="777741" h="493865">
                <a:moveTo>
                  <a:pt x="0" y="0"/>
                </a:moveTo>
                <a:lnTo>
                  <a:pt x="777741" y="0"/>
                </a:lnTo>
                <a:lnTo>
                  <a:pt x="777741" y="493865"/>
                </a:lnTo>
                <a:lnTo>
                  <a:pt x="0" y="49386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rot="-5736940">
            <a:off x="8621289" y="4928031"/>
            <a:ext cx="777741" cy="493865"/>
          </a:xfrm>
          <a:custGeom>
            <a:avLst/>
            <a:gdLst/>
            <a:ahLst/>
            <a:cxnLst/>
            <a:rect l="l" t="t" r="r" b="b"/>
            <a:pathLst>
              <a:path w="777741" h="493865">
                <a:moveTo>
                  <a:pt x="0" y="0"/>
                </a:moveTo>
                <a:lnTo>
                  <a:pt x="777740" y="0"/>
                </a:lnTo>
                <a:lnTo>
                  <a:pt x="777740" y="493866"/>
                </a:lnTo>
                <a:lnTo>
                  <a:pt x="0" y="4938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Freeform 11"/>
          <p:cNvSpPr/>
          <p:nvPr/>
        </p:nvSpPr>
        <p:spPr>
          <a:xfrm>
            <a:off x="5854170" y="3175185"/>
            <a:ext cx="1477130" cy="1335377"/>
          </a:xfrm>
          <a:custGeom>
            <a:avLst/>
            <a:gdLst/>
            <a:ahLst/>
            <a:cxnLst/>
            <a:rect l="l" t="t" r="r" b="b"/>
            <a:pathLst>
              <a:path w="1477130" h="1335377">
                <a:moveTo>
                  <a:pt x="0" y="0"/>
                </a:moveTo>
                <a:lnTo>
                  <a:pt x="1477129" y="0"/>
                </a:lnTo>
                <a:lnTo>
                  <a:pt x="1477129" y="1335376"/>
                </a:lnTo>
                <a:lnTo>
                  <a:pt x="0" y="1335376"/>
                </a:lnTo>
                <a:lnTo>
                  <a:pt x="0" y="0"/>
                </a:lnTo>
                <a:close/>
              </a:path>
            </a:pathLst>
          </a:custGeom>
          <a:blipFill>
            <a:blip r:embed="rId9"/>
            <a:stretch>
              <a:fillRect l="-17845" r="-17845"/>
            </a:stretch>
          </a:blipFill>
        </p:spPr>
        <p:txBody>
          <a:bodyPr/>
          <a:lstStyle/>
          <a:p>
            <a:endParaRPr lang="en-US"/>
          </a:p>
        </p:txBody>
      </p:sp>
      <p:sp>
        <p:nvSpPr>
          <p:cNvPr id="12" name="AutoShape 12"/>
          <p:cNvSpPr/>
          <p:nvPr/>
        </p:nvSpPr>
        <p:spPr>
          <a:xfrm flipH="1">
            <a:off x="12458181" y="62928"/>
            <a:ext cx="0" cy="10224072"/>
          </a:xfrm>
          <a:prstGeom prst="line">
            <a:avLst/>
          </a:prstGeom>
          <a:ln w="9525" cap="flat">
            <a:solidFill>
              <a:srgbClr val="000000"/>
            </a:solidFill>
            <a:prstDash val="solid"/>
            <a:headEnd type="none" w="sm" len="sm"/>
            <a:tailEnd type="none" w="sm" len="sm"/>
          </a:ln>
        </p:spPr>
        <p:txBody>
          <a:bodyPr/>
          <a:lstStyle/>
          <a:p>
            <a:endParaRPr lang="en-US"/>
          </a:p>
        </p:txBody>
      </p:sp>
      <p:sp>
        <p:nvSpPr>
          <p:cNvPr id="13" name="AutoShape 13"/>
          <p:cNvSpPr/>
          <p:nvPr/>
        </p:nvSpPr>
        <p:spPr>
          <a:xfrm flipH="1" flipV="1">
            <a:off x="12450162" y="3295682"/>
            <a:ext cx="5837838" cy="22625"/>
          </a:xfrm>
          <a:prstGeom prst="line">
            <a:avLst/>
          </a:prstGeom>
          <a:ln w="9525" cap="flat">
            <a:solidFill>
              <a:srgbClr val="000000"/>
            </a:solidFill>
            <a:prstDash val="sysDash"/>
            <a:headEnd type="none" w="sm" len="sm"/>
            <a:tailEnd type="none" w="sm" len="sm"/>
          </a:ln>
        </p:spPr>
        <p:txBody>
          <a:bodyPr/>
          <a:lstStyle/>
          <a:p>
            <a:endParaRPr lang="en-US"/>
          </a:p>
        </p:txBody>
      </p:sp>
      <p:sp>
        <p:nvSpPr>
          <p:cNvPr id="14" name="AutoShape 14"/>
          <p:cNvSpPr/>
          <p:nvPr/>
        </p:nvSpPr>
        <p:spPr>
          <a:xfrm flipH="1">
            <a:off x="12450233" y="6881551"/>
            <a:ext cx="5837767" cy="49586"/>
          </a:xfrm>
          <a:prstGeom prst="line">
            <a:avLst/>
          </a:prstGeom>
          <a:ln w="9525" cap="flat">
            <a:solidFill>
              <a:srgbClr val="000000"/>
            </a:solidFill>
            <a:prstDash val="sysDash"/>
            <a:headEnd type="none" w="sm" len="sm"/>
            <a:tailEnd type="none" w="sm" len="sm"/>
          </a:ln>
        </p:spPr>
        <p:txBody>
          <a:bodyPr/>
          <a:lstStyle/>
          <a:p>
            <a:endParaRPr lang="en-US"/>
          </a:p>
        </p:txBody>
      </p:sp>
      <p:sp>
        <p:nvSpPr>
          <p:cNvPr id="15" name="AutoShape 15"/>
          <p:cNvSpPr/>
          <p:nvPr/>
        </p:nvSpPr>
        <p:spPr>
          <a:xfrm flipV="1">
            <a:off x="5829819" y="62928"/>
            <a:ext cx="0" cy="10224072"/>
          </a:xfrm>
          <a:prstGeom prst="line">
            <a:avLst/>
          </a:prstGeom>
          <a:ln w="9525" cap="flat">
            <a:solidFill>
              <a:srgbClr val="000000"/>
            </a:solidFill>
            <a:prstDash val="solid"/>
            <a:headEnd type="none" w="sm" len="sm"/>
            <a:tailEnd type="none" w="sm" len="sm"/>
          </a:ln>
        </p:spPr>
        <p:txBody>
          <a:bodyPr/>
          <a:lstStyle/>
          <a:p>
            <a:endParaRPr lang="en-US"/>
          </a:p>
        </p:txBody>
      </p:sp>
      <p:sp>
        <p:nvSpPr>
          <p:cNvPr id="16" name="AutoShape 16"/>
          <p:cNvSpPr/>
          <p:nvPr/>
        </p:nvSpPr>
        <p:spPr>
          <a:xfrm flipV="1">
            <a:off x="0" y="7054246"/>
            <a:ext cx="5837838" cy="1330"/>
          </a:xfrm>
          <a:prstGeom prst="line">
            <a:avLst/>
          </a:prstGeom>
          <a:ln w="9525" cap="flat">
            <a:solidFill>
              <a:srgbClr val="000000"/>
            </a:solidFill>
            <a:prstDash val="sysDash"/>
            <a:headEnd type="none" w="sm" len="sm"/>
            <a:tailEnd type="none" w="sm" len="sm"/>
          </a:ln>
        </p:spPr>
        <p:txBody>
          <a:bodyPr/>
          <a:lstStyle/>
          <a:p>
            <a:endParaRPr lang="en-US"/>
          </a:p>
        </p:txBody>
      </p:sp>
      <p:sp>
        <p:nvSpPr>
          <p:cNvPr id="17" name="AutoShape 17"/>
          <p:cNvSpPr/>
          <p:nvPr/>
        </p:nvSpPr>
        <p:spPr>
          <a:xfrm flipV="1">
            <a:off x="0" y="3426664"/>
            <a:ext cx="5837838" cy="8019"/>
          </a:xfrm>
          <a:prstGeom prst="line">
            <a:avLst/>
          </a:prstGeom>
          <a:ln w="9525" cap="flat">
            <a:solidFill>
              <a:srgbClr val="000000"/>
            </a:solidFill>
            <a:prstDash val="sysDash"/>
            <a:headEnd type="none" w="sm" len="sm"/>
            <a:tailEnd type="none" w="sm" len="sm"/>
          </a:ln>
        </p:spPr>
        <p:txBody>
          <a:bodyPr/>
          <a:lstStyle/>
          <a:p>
            <a:endParaRPr lang="en-US"/>
          </a:p>
        </p:txBody>
      </p:sp>
      <p:grpSp>
        <p:nvGrpSpPr>
          <p:cNvPr id="18" name="Group 18"/>
          <p:cNvGrpSpPr/>
          <p:nvPr/>
        </p:nvGrpSpPr>
        <p:grpSpPr>
          <a:xfrm rot="5400000">
            <a:off x="1067082" y="3702076"/>
            <a:ext cx="630941" cy="564089"/>
            <a:chOff x="0" y="0"/>
            <a:chExt cx="167197" cy="149481"/>
          </a:xfrm>
        </p:grpSpPr>
        <p:sp>
          <p:nvSpPr>
            <p:cNvPr id="19" name="Freeform 19"/>
            <p:cNvSpPr/>
            <p:nvPr/>
          </p:nvSpPr>
          <p:spPr>
            <a:xfrm>
              <a:off x="0" y="0"/>
              <a:ext cx="167197" cy="149481"/>
            </a:xfrm>
            <a:custGeom>
              <a:avLst/>
              <a:gdLst/>
              <a:ahLst/>
              <a:cxnLst/>
              <a:rect l="l" t="t" r="r" b="b"/>
              <a:pathLst>
                <a:path w="167197" h="149481">
                  <a:moveTo>
                    <a:pt x="0" y="0"/>
                  </a:moveTo>
                  <a:lnTo>
                    <a:pt x="167197" y="0"/>
                  </a:lnTo>
                  <a:lnTo>
                    <a:pt x="167197" y="149481"/>
                  </a:lnTo>
                  <a:lnTo>
                    <a:pt x="0" y="149481"/>
                  </a:lnTo>
                  <a:close/>
                </a:path>
              </a:pathLst>
            </a:custGeom>
            <a:solidFill>
              <a:srgbClr val="000000">
                <a:alpha val="0"/>
              </a:srgbClr>
            </a:solidFill>
            <a:ln w="19050" cap="sq">
              <a:solidFill>
                <a:srgbClr val="000000"/>
              </a:solidFill>
              <a:prstDash val="solid"/>
              <a:miter/>
            </a:ln>
          </p:spPr>
          <p:txBody>
            <a:bodyPr/>
            <a:lstStyle/>
            <a:p>
              <a:endParaRPr lang="en-US"/>
            </a:p>
          </p:txBody>
        </p:sp>
        <p:sp>
          <p:nvSpPr>
            <p:cNvPr id="20" name="TextBox 20"/>
            <p:cNvSpPr txBox="1"/>
            <p:nvPr/>
          </p:nvSpPr>
          <p:spPr>
            <a:xfrm>
              <a:off x="0" y="-66675"/>
              <a:ext cx="167197" cy="216156"/>
            </a:xfrm>
            <a:prstGeom prst="rect">
              <a:avLst/>
            </a:prstGeom>
          </p:spPr>
          <p:txBody>
            <a:bodyPr lIns="16674" tIns="16674" rIns="16674" bIns="16674" rtlCol="0" anchor="ctr"/>
            <a:lstStyle/>
            <a:p>
              <a:pPr algn="ctr">
                <a:lnSpc>
                  <a:spcPts val="2573"/>
                </a:lnSpc>
              </a:pPr>
              <a:endParaRPr/>
            </a:p>
          </p:txBody>
        </p:sp>
      </p:grpSp>
      <p:grpSp>
        <p:nvGrpSpPr>
          <p:cNvPr id="21" name="Group 21"/>
          <p:cNvGrpSpPr/>
          <p:nvPr/>
        </p:nvGrpSpPr>
        <p:grpSpPr>
          <a:xfrm rot="5400000">
            <a:off x="431185" y="3702076"/>
            <a:ext cx="630941" cy="564089"/>
            <a:chOff x="0" y="0"/>
            <a:chExt cx="167197" cy="149481"/>
          </a:xfrm>
        </p:grpSpPr>
        <p:sp>
          <p:nvSpPr>
            <p:cNvPr id="22" name="Freeform 22"/>
            <p:cNvSpPr/>
            <p:nvPr/>
          </p:nvSpPr>
          <p:spPr>
            <a:xfrm>
              <a:off x="0" y="0"/>
              <a:ext cx="167197" cy="149481"/>
            </a:xfrm>
            <a:custGeom>
              <a:avLst/>
              <a:gdLst/>
              <a:ahLst/>
              <a:cxnLst/>
              <a:rect l="l" t="t" r="r" b="b"/>
              <a:pathLst>
                <a:path w="167197" h="149481">
                  <a:moveTo>
                    <a:pt x="0" y="0"/>
                  </a:moveTo>
                  <a:lnTo>
                    <a:pt x="167197" y="0"/>
                  </a:lnTo>
                  <a:lnTo>
                    <a:pt x="167197" y="149481"/>
                  </a:lnTo>
                  <a:lnTo>
                    <a:pt x="0" y="149481"/>
                  </a:lnTo>
                  <a:close/>
                </a:path>
              </a:pathLst>
            </a:custGeom>
            <a:solidFill>
              <a:srgbClr val="000000">
                <a:alpha val="0"/>
              </a:srgbClr>
            </a:solidFill>
            <a:ln w="19050" cap="sq">
              <a:solidFill>
                <a:srgbClr val="000000"/>
              </a:solidFill>
              <a:prstDash val="solid"/>
              <a:miter/>
            </a:ln>
          </p:spPr>
          <p:txBody>
            <a:bodyPr/>
            <a:lstStyle/>
            <a:p>
              <a:endParaRPr lang="en-US"/>
            </a:p>
          </p:txBody>
        </p:sp>
        <p:sp>
          <p:nvSpPr>
            <p:cNvPr id="23" name="TextBox 23"/>
            <p:cNvSpPr txBox="1"/>
            <p:nvPr/>
          </p:nvSpPr>
          <p:spPr>
            <a:xfrm>
              <a:off x="0" y="-66675"/>
              <a:ext cx="167197" cy="216156"/>
            </a:xfrm>
            <a:prstGeom prst="rect">
              <a:avLst/>
            </a:prstGeom>
          </p:spPr>
          <p:txBody>
            <a:bodyPr lIns="16674" tIns="16674" rIns="16674" bIns="16674" rtlCol="0" anchor="ctr"/>
            <a:lstStyle/>
            <a:p>
              <a:pPr algn="ctr">
                <a:lnSpc>
                  <a:spcPts val="2573"/>
                </a:lnSpc>
              </a:pPr>
              <a:endParaRPr/>
            </a:p>
          </p:txBody>
        </p:sp>
      </p:grpSp>
      <p:grpSp>
        <p:nvGrpSpPr>
          <p:cNvPr id="24" name="Group 24"/>
          <p:cNvGrpSpPr/>
          <p:nvPr/>
        </p:nvGrpSpPr>
        <p:grpSpPr>
          <a:xfrm rot="5400000">
            <a:off x="13451132" y="267017"/>
            <a:ext cx="630941" cy="564089"/>
            <a:chOff x="0" y="0"/>
            <a:chExt cx="167197" cy="149481"/>
          </a:xfrm>
        </p:grpSpPr>
        <p:sp>
          <p:nvSpPr>
            <p:cNvPr id="25" name="Freeform 25"/>
            <p:cNvSpPr/>
            <p:nvPr/>
          </p:nvSpPr>
          <p:spPr>
            <a:xfrm>
              <a:off x="0" y="0"/>
              <a:ext cx="167197" cy="149481"/>
            </a:xfrm>
            <a:custGeom>
              <a:avLst/>
              <a:gdLst/>
              <a:ahLst/>
              <a:cxnLst/>
              <a:rect l="l" t="t" r="r" b="b"/>
              <a:pathLst>
                <a:path w="167197" h="149481">
                  <a:moveTo>
                    <a:pt x="0" y="0"/>
                  </a:moveTo>
                  <a:lnTo>
                    <a:pt x="167197" y="0"/>
                  </a:lnTo>
                  <a:lnTo>
                    <a:pt x="167197" y="149481"/>
                  </a:lnTo>
                  <a:lnTo>
                    <a:pt x="0" y="149481"/>
                  </a:lnTo>
                  <a:close/>
                </a:path>
              </a:pathLst>
            </a:custGeom>
            <a:solidFill>
              <a:srgbClr val="000000">
                <a:alpha val="0"/>
              </a:srgbClr>
            </a:solidFill>
            <a:ln w="19050" cap="sq">
              <a:solidFill>
                <a:srgbClr val="000000"/>
              </a:solidFill>
              <a:prstDash val="solid"/>
              <a:miter/>
            </a:ln>
          </p:spPr>
          <p:txBody>
            <a:bodyPr/>
            <a:lstStyle/>
            <a:p>
              <a:endParaRPr lang="en-US"/>
            </a:p>
          </p:txBody>
        </p:sp>
        <p:sp>
          <p:nvSpPr>
            <p:cNvPr id="26" name="TextBox 26"/>
            <p:cNvSpPr txBox="1"/>
            <p:nvPr/>
          </p:nvSpPr>
          <p:spPr>
            <a:xfrm>
              <a:off x="0" y="-66675"/>
              <a:ext cx="167197" cy="216156"/>
            </a:xfrm>
            <a:prstGeom prst="rect">
              <a:avLst/>
            </a:prstGeom>
          </p:spPr>
          <p:txBody>
            <a:bodyPr lIns="16674" tIns="16674" rIns="16674" bIns="16674" rtlCol="0" anchor="ctr"/>
            <a:lstStyle/>
            <a:p>
              <a:pPr algn="ctr">
                <a:lnSpc>
                  <a:spcPts val="2573"/>
                </a:lnSpc>
              </a:pPr>
              <a:endParaRPr/>
            </a:p>
          </p:txBody>
        </p:sp>
      </p:grpSp>
      <p:grpSp>
        <p:nvGrpSpPr>
          <p:cNvPr id="27" name="Group 27"/>
          <p:cNvGrpSpPr/>
          <p:nvPr/>
        </p:nvGrpSpPr>
        <p:grpSpPr>
          <a:xfrm rot="5400000">
            <a:off x="12815235" y="267017"/>
            <a:ext cx="630941" cy="564089"/>
            <a:chOff x="0" y="0"/>
            <a:chExt cx="167197" cy="149481"/>
          </a:xfrm>
        </p:grpSpPr>
        <p:sp>
          <p:nvSpPr>
            <p:cNvPr id="28" name="Freeform 28"/>
            <p:cNvSpPr/>
            <p:nvPr/>
          </p:nvSpPr>
          <p:spPr>
            <a:xfrm>
              <a:off x="0" y="0"/>
              <a:ext cx="167197" cy="149481"/>
            </a:xfrm>
            <a:custGeom>
              <a:avLst/>
              <a:gdLst/>
              <a:ahLst/>
              <a:cxnLst/>
              <a:rect l="l" t="t" r="r" b="b"/>
              <a:pathLst>
                <a:path w="167197" h="149481">
                  <a:moveTo>
                    <a:pt x="0" y="0"/>
                  </a:moveTo>
                  <a:lnTo>
                    <a:pt x="167197" y="0"/>
                  </a:lnTo>
                  <a:lnTo>
                    <a:pt x="167197" y="149481"/>
                  </a:lnTo>
                  <a:lnTo>
                    <a:pt x="0" y="149481"/>
                  </a:lnTo>
                  <a:close/>
                </a:path>
              </a:pathLst>
            </a:custGeom>
            <a:solidFill>
              <a:srgbClr val="000000">
                <a:alpha val="0"/>
              </a:srgbClr>
            </a:solidFill>
            <a:ln w="19050" cap="sq">
              <a:solidFill>
                <a:srgbClr val="000000"/>
              </a:solidFill>
              <a:prstDash val="solid"/>
              <a:miter/>
            </a:ln>
          </p:spPr>
          <p:txBody>
            <a:bodyPr/>
            <a:lstStyle/>
            <a:p>
              <a:endParaRPr lang="en-US"/>
            </a:p>
          </p:txBody>
        </p:sp>
        <p:sp>
          <p:nvSpPr>
            <p:cNvPr id="29" name="TextBox 29"/>
            <p:cNvSpPr txBox="1"/>
            <p:nvPr/>
          </p:nvSpPr>
          <p:spPr>
            <a:xfrm>
              <a:off x="0" y="-66675"/>
              <a:ext cx="167197" cy="216156"/>
            </a:xfrm>
            <a:prstGeom prst="rect">
              <a:avLst/>
            </a:prstGeom>
          </p:spPr>
          <p:txBody>
            <a:bodyPr lIns="16674" tIns="16674" rIns="16674" bIns="16674" rtlCol="0" anchor="ctr"/>
            <a:lstStyle/>
            <a:p>
              <a:pPr algn="ctr">
                <a:lnSpc>
                  <a:spcPts val="2573"/>
                </a:lnSpc>
              </a:pPr>
              <a:endParaRPr/>
            </a:p>
          </p:txBody>
        </p:sp>
      </p:grpSp>
      <p:grpSp>
        <p:nvGrpSpPr>
          <p:cNvPr id="30" name="Group 30"/>
          <p:cNvGrpSpPr/>
          <p:nvPr/>
        </p:nvGrpSpPr>
        <p:grpSpPr>
          <a:xfrm rot="5400000">
            <a:off x="13415228" y="7208063"/>
            <a:ext cx="630941" cy="564089"/>
            <a:chOff x="0" y="0"/>
            <a:chExt cx="167197" cy="149481"/>
          </a:xfrm>
        </p:grpSpPr>
        <p:sp>
          <p:nvSpPr>
            <p:cNvPr id="31" name="Freeform 31"/>
            <p:cNvSpPr/>
            <p:nvPr/>
          </p:nvSpPr>
          <p:spPr>
            <a:xfrm>
              <a:off x="0" y="0"/>
              <a:ext cx="167197" cy="149481"/>
            </a:xfrm>
            <a:custGeom>
              <a:avLst/>
              <a:gdLst/>
              <a:ahLst/>
              <a:cxnLst/>
              <a:rect l="l" t="t" r="r" b="b"/>
              <a:pathLst>
                <a:path w="167197" h="149481">
                  <a:moveTo>
                    <a:pt x="0" y="0"/>
                  </a:moveTo>
                  <a:lnTo>
                    <a:pt x="167197" y="0"/>
                  </a:lnTo>
                  <a:lnTo>
                    <a:pt x="167197" y="149481"/>
                  </a:lnTo>
                  <a:lnTo>
                    <a:pt x="0" y="149481"/>
                  </a:lnTo>
                  <a:close/>
                </a:path>
              </a:pathLst>
            </a:custGeom>
            <a:solidFill>
              <a:srgbClr val="000000">
                <a:alpha val="0"/>
              </a:srgbClr>
            </a:solidFill>
            <a:ln w="19050" cap="sq">
              <a:solidFill>
                <a:srgbClr val="000000"/>
              </a:solidFill>
              <a:prstDash val="solid"/>
              <a:miter/>
            </a:ln>
          </p:spPr>
          <p:txBody>
            <a:bodyPr/>
            <a:lstStyle/>
            <a:p>
              <a:endParaRPr lang="en-US"/>
            </a:p>
          </p:txBody>
        </p:sp>
        <p:sp>
          <p:nvSpPr>
            <p:cNvPr id="32" name="TextBox 32"/>
            <p:cNvSpPr txBox="1"/>
            <p:nvPr/>
          </p:nvSpPr>
          <p:spPr>
            <a:xfrm>
              <a:off x="0" y="-66675"/>
              <a:ext cx="167197" cy="216156"/>
            </a:xfrm>
            <a:prstGeom prst="rect">
              <a:avLst/>
            </a:prstGeom>
          </p:spPr>
          <p:txBody>
            <a:bodyPr lIns="16674" tIns="16674" rIns="16674" bIns="16674" rtlCol="0" anchor="ctr"/>
            <a:lstStyle/>
            <a:p>
              <a:pPr algn="ctr">
                <a:lnSpc>
                  <a:spcPts val="2573"/>
                </a:lnSpc>
              </a:pPr>
              <a:endParaRPr/>
            </a:p>
          </p:txBody>
        </p:sp>
      </p:grpSp>
      <p:grpSp>
        <p:nvGrpSpPr>
          <p:cNvPr id="33" name="Group 33"/>
          <p:cNvGrpSpPr/>
          <p:nvPr/>
        </p:nvGrpSpPr>
        <p:grpSpPr>
          <a:xfrm rot="5400000">
            <a:off x="12779331" y="7208063"/>
            <a:ext cx="630941" cy="564089"/>
            <a:chOff x="0" y="0"/>
            <a:chExt cx="167197" cy="149481"/>
          </a:xfrm>
        </p:grpSpPr>
        <p:sp>
          <p:nvSpPr>
            <p:cNvPr id="34" name="Freeform 34"/>
            <p:cNvSpPr/>
            <p:nvPr/>
          </p:nvSpPr>
          <p:spPr>
            <a:xfrm>
              <a:off x="0" y="0"/>
              <a:ext cx="167197" cy="149481"/>
            </a:xfrm>
            <a:custGeom>
              <a:avLst/>
              <a:gdLst/>
              <a:ahLst/>
              <a:cxnLst/>
              <a:rect l="l" t="t" r="r" b="b"/>
              <a:pathLst>
                <a:path w="167197" h="149481">
                  <a:moveTo>
                    <a:pt x="0" y="0"/>
                  </a:moveTo>
                  <a:lnTo>
                    <a:pt x="167197" y="0"/>
                  </a:lnTo>
                  <a:lnTo>
                    <a:pt x="167197" y="149481"/>
                  </a:lnTo>
                  <a:lnTo>
                    <a:pt x="0" y="149481"/>
                  </a:lnTo>
                  <a:close/>
                </a:path>
              </a:pathLst>
            </a:custGeom>
            <a:solidFill>
              <a:srgbClr val="000000">
                <a:alpha val="0"/>
              </a:srgbClr>
            </a:solidFill>
            <a:ln w="19050" cap="sq">
              <a:solidFill>
                <a:srgbClr val="000000"/>
              </a:solidFill>
              <a:prstDash val="solid"/>
              <a:miter/>
            </a:ln>
          </p:spPr>
          <p:txBody>
            <a:bodyPr/>
            <a:lstStyle/>
            <a:p>
              <a:endParaRPr lang="en-US"/>
            </a:p>
          </p:txBody>
        </p:sp>
        <p:sp>
          <p:nvSpPr>
            <p:cNvPr id="35" name="TextBox 35"/>
            <p:cNvSpPr txBox="1"/>
            <p:nvPr/>
          </p:nvSpPr>
          <p:spPr>
            <a:xfrm>
              <a:off x="0" y="-66675"/>
              <a:ext cx="167197" cy="216156"/>
            </a:xfrm>
            <a:prstGeom prst="rect">
              <a:avLst/>
            </a:prstGeom>
          </p:spPr>
          <p:txBody>
            <a:bodyPr lIns="16674" tIns="16674" rIns="16674" bIns="16674" rtlCol="0" anchor="ctr"/>
            <a:lstStyle/>
            <a:p>
              <a:pPr algn="ctr">
                <a:lnSpc>
                  <a:spcPts val="2573"/>
                </a:lnSpc>
              </a:pPr>
              <a:endParaRPr/>
            </a:p>
          </p:txBody>
        </p:sp>
      </p:grpSp>
      <p:grpSp>
        <p:nvGrpSpPr>
          <p:cNvPr id="36" name="Group 36"/>
          <p:cNvGrpSpPr/>
          <p:nvPr/>
        </p:nvGrpSpPr>
        <p:grpSpPr>
          <a:xfrm rot="5400000">
            <a:off x="13487036" y="3609473"/>
            <a:ext cx="630941" cy="564089"/>
            <a:chOff x="0" y="0"/>
            <a:chExt cx="167197" cy="149481"/>
          </a:xfrm>
        </p:grpSpPr>
        <p:sp>
          <p:nvSpPr>
            <p:cNvPr id="37" name="Freeform 37"/>
            <p:cNvSpPr/>
            <p:nvPr/>
          </p:nvSpPr>
          <p:spPr>
            <a:xfrm>
              <a:off x="0" y="0"/>
              <a:ext cx="167197" cy="149481"/>
            </a:xfrm>
            <a:custGeom>
              <a:avLst/>
              <a:gdLst/>
              <a:ahLst/>
              <a:cxnLst/>
              <a:rect l="l" t="t" r="r" b="b"/>
              <a:pathLst>
                <a:path w="167197" h="149481">
                  <a:moveTo>
                    <a:pt x="0" y="0"/>
                  </a:moveTo>
                  <a:lnTo>
                    <a:pt x="167197" y="0"/>
                  </a:lnTo>
                  <a:lnTo>
                    <a:pt x="167197" y="149481"/>
                  </a:lnTo>
                  <a:lnTo>
                    <a:pt x="0" y="149481"/>
                  </a:lnTo>
                  <a:close/>
                </a:path>
              </a:pathLst>
            </a:custGeom>
            <a:solidFill>
              <a:srgbClr val="000000">
                <a:alpha val="0"/>
              </a:srgbClr>
            </a:solidFill>
            <a:ln w="19050" cap="sq">
              <a:solidFill>
                <a:srgbClr val="000000"/>
              </a:solidFill>
              <a:prstDash val="solid"/>
              <a:miter/>
            </a:ln>
          </p:spPr>
          <p:txBody>
            <a:bodyPr/>
            <a:lstStyle/>
            <a:p>
              <a:endParaRPr lang="en-US"/>
            </a:p>
          </p:txBody>
        </p:sp>
        <p:sp>
          <p:nvSpPr>
            <p:cNvPr id="38" name="TextBox 38"/>
            <p:cNvSpPr txBox="1"/>
            <p:nvPr/>
          </p:nvSpPr>
          <p:spPr>
            <a:xfrm>
              <a:off x="0" y="-66675"/>
              <a:ext cx="167197" cy="216156"/>
            </a:xfrm>
            <a:prstGeom prst="rect">
              <a:avLst/>
            </a:prstGeom>
          </p:spPr>
          <p:txBody>
            <a:bodyPr lIns="16674" tIns="16674" rIns="16674" bIns="16674" rtlCol="0" anchor="ctr"/>
            <a:lstStyle/>
            <a:p>
              <a:pPr algn="ctr">
                <a:lnSpc>
                  <a:spcPts val="2573"/>
                </a:lnSpc>
              </a:pPr>
              <a:endParaRPr/>
            </a:p>
          </p:txBody>
        </p:sp>
      </p:grpSp>
      <p:grpSp>
        <p:nvGrpSpPr>
          <p:cNvPr id="39" name="Group 39"/>
          <p:cNvGrpSpPr/>
          <p:nvPr/>
        </p:nvGrpSpPr>
        <p:grpSpPr>
          <a:xfrm rot="5400000">
            <a:off x="12851139" y="3609473"/>
            <a:ext cx="630941" cy="564089"/>
            <a:chOff x="0" y="0"/>
            <a:chExt cx="167197" cy="149481"/>
          </a:xfrm>
        </p:grpSpPr>
        <p:sp>
          <p:nvSpPr>
            <p:cNvPr id="40" name="Freeform 40"/>
            <p:cNvSpPr/>
            <p:nvPr/>
          </p:nvSpPr>
          <p:spPr>
            <a:xfrm>
              <a:off x="0" y="0"/>
              <a:ext cx="167197" cy="149481"/>
            </a:xfrm>
            <a:custGeom>
              <a:avLst/>
              <a:gdLst/>
              <a:ahLst/>
              <a:cxnLst/>
              <a:rect l="l" t="t" r="r" b="b"/>
              <a:pathLst>
                <a:path w="167197" h="149481">
                  <a:moveTo>
                    <a:pt x="0" y="0"/>
                  </a:moveTo>
                  <a:lnTo>
                    <a:pt x="167197" y="0"/>
                  </a:lnTo>
                  <a:lnTo>
                    <a:pt x="167197" y="149481"/>
                  </a:lnTo>
                  <a:lnTo>
                    <a:pt x="0" y="149481"/>
                  </a:lnTo>
                  <a:close/>
                </a:path>
              </a:pathLst>
            </a:custGeom>
            <a:solidFill>
              <a:srgbClr val="000000">
                <a:alpha val="0"/>
              </a:srgbClr>
            </a:solidFill>
            <a:ln w="19050" cap="sq">
              <a:solidFill>
                <a:srgbClr val="000000"/>
              </a:solidFill>
              <a:prstDash val="solid"/>
              <a:miter/>
            </a:ln>
          </p:spPr>
          <p:txBody>
            <a:bodyPr/>
            <a:lstStyle/>
            <a:p>
              <a:endParaRPr lang="en-US"/>
            </a:p>
          </p:txBody>
        </p:sp>
        <p:sp>
          <p:nvSpPr>
            <p:cNvPr id="41" name="TextBox 41"/>
            <p:cNvSpPr txBox="1"/>
            <p:nvPr/>
          </p:nvSpPr>
          <p:spPr>
            <a:xfrm>
              <a:off x="0" y="-66675"/>
              <a:ext cx="167197" cy="216156"/>
            </a:xfrm>
            <a:prstGeom prst="rect">
              <a:avLst/>
            </a:prstGeom>
          </p:spPr>
          <p:txBody>
            <a:bodyPr lIns="16674" tIns="16674" rIns="16674" bIns="16674" rtlCol="0" anchor="ctr"/>
            <a:lstStyle/>
            <a:p>
              <a:pPr algn="ctr">
                <a:lnSpc>
                  <a:spcPts val="2573"/>
                </a:lnSpc>
              </a:pPr>
              <a:endParaRPr/>
            </a:p>
          </p:txBody>
        </p:sp>
      </p:grpSp>
      <p:grpSp>
        <p:nvGrpSpPr>
          <p:cNvPr id="42" name="Group 42"/>
          <p:cNvGrpSpPr/>
          <p:nvPr/>
        </p:nvGrpSpPr>
        <p:grpSpPr>
          <a:xfrm rot="5400000">
            <a:off x="1031178" y="239125"/>
            <a:ext cx="630941" cy="564089"/>
            <a:chOff x="0" y="0"/>
            <a:chExt cx="167197" cy="149481"/>
          </a:xfrm>
        </p:grpSpPr>
        <p:sp>
          <p:nvSpPr>
            <p:cNvPr id="43" name="Freeform 43"/>
            <p:cNvSpPr/>
            <p:nvPr/>
          </p:nvSpPr>
          <p:spPr>
            <a:xfrm>
              <a:off x="0" y="0"/>
              <a:ext cx="167197" cy="149481"/>
            </a:xfrm>
            <a:custGeom>
              <a:avLst/>
              <a:gdLst/>
              <a:ahLst/>
              <a:cxnLst/>
              <a:rect l="l" t="t" r="r" b="b"/>
              <a:pathLst>
                <a:path w="167197" h="149481">
                  <a:moveTo>
                    <a:pt x="0" y="0"/>
                  </a:moveTo>
                  <a:lnTo>
                    <a:pt x="167197" y="0"/>
                  </a:lnTo>
                  <a:lnTo>
                    <a:pt x="167197" y="149481"/>
                  </a:lnTo>
                  <a:lnTo>
                    <a:pt x="0" y="149481"/>
                  </a:lnTo>
                  <a:close/>
                </a:path>
              </a:pathLst>
            </a:custGeom>
            <a:solidFill>
              <a:srgbClr val="000000">
                <a:alpha val="0"/>
              </a:srgbClr>
            </a:solidFill>
            <a:ln w="19050" cap="sq">
              <a:solidFill>
                <a:srgbClr val="000000"/>
              </a:solidFill>
              <a:prstDash val="solid"/>
              <a:miter/>
            </a:ln>
          </p:spPr>
          <p:txBody>
            <a:bodyPr/>
            <a:lstStyle/>
            <a:p>
              <a:endParaRPr lang="en-US"/>
            </a:p>
          </p:txBody>
        </p:sp>
        <p:sp>
          <p:nvSpPr>
            <p:cNvPr id="44" name="TextBox 44"/>
            <p:cNvSpPr txBox="1"/>
            <p:nvPr/>
          </p:nvSpPr>
          <p:spPr>
            <a:xfrm>
              <a:off x="0" y="-66675"/>
              <a:ext cx="167197" cy="216156"/>
            </a:xfrm>
            <a:prstGeom prst="rect">
              <a:avLst/>
            </a:prstGeom>
          </p:spPr>
          <p:txBody>
            <a:bodyPr lIns="16674" tIns="16674" rIns="16674" bIns="16674" rtlCol="0" anchor="ctr"/>
            <a:lstStyle/>
            <a:p>
              <a:pPr algn="ctr">
                <a:lnSpc>
                  <a:spcPts val="2573"/>
                </a:lnSpc>
              </a:pPr>
              <a:endParaRPr/>
            </a:p>
          </p:txBody>
        </p:sp>
      </p:grpSp>
      <p:grpSp>
        <p:nvGrpSpPr>
          <p:cNvPr id="45" name="Group 45"/>
          <p:cNvGrpSpPr/>
          <p:nvPr/>
        </p:nvGrpSpPr>
        <p:grpSpPr>
          <a:xfrm rot="5400000">
            <a:off x="395281" y="239125"/>
            <a:ext cx="630941" cy="564089"/>
            <a:chOff x="0" y="0"/>
            <a:chExt cx="167197" cy="149481"/>
          </a:xfrm>
        </p:grpSpPr>
        <p:sp>
          <p:nvSpPr>
            <p:cNvPr id="46" name="Freeform 46"/>
            <p:cNvSpPr/>
            <p:nvPr/>
          </p:nvSpPr>
          <p:spPr>
            <a:xfrm>
              <a:off x="0" y="0"/>
              <a:ext cx="167197" cy="149481"/>
            </a:xfrm>
            <a:custGeom>
              <a:avLst/>
              <a:gdLst/>
              <a:ahLst/>
              <a:cxnLst/>
              <a:rect l="l" t="t" r="r" b="b"/>
              <a:pathLst>
                <a:path w="167197" h="149481">
                  <a:moveTo>
                    <a:pt x="0" y="0"/>
                  </a:moveTo>
                  <a:lnTo>
                    <a:pt x="167197" y="0"/>
                  </a:lnTo>
                  <a:lnTo>
                    <a:pt x="167197" y="149481"/>
                  </a:lnTo>
                  <a:lnTo>
                    <a:pt x="0" y="149481"/>
                  </a:lnTo>
                  <a:close/>
                </a:path>
              </a:pathLst>
            </a:custGeom>
            <a:solidFill>
              <a:srgbClr val="000000">
                <a:alpha val="0"/>
              </a:srgbClr>
            </a:solidFill>
            <a:ln w="19050" cap="sq">
              <a:solidFill>
                <a:srgbClr val="000000"/>
              </a:solidFill>
              <a:prstDash val="solid"/>
              <a:miter/>
            </a:ln>
          </p:spPr>
          <p:txBody>
            <a:bodyPr/>
            <a:lstStyle/>
            <a:p>
              <a:endParaRPr lang="en-US"/>
            </a:p>
          </p:txBody>
        </p:sp>
        <p:sp>
          <p:nvSpPr>
            <p:cNvPr id="47" name="TextBox 47"/>
            <p:cNvSpPr txBox="1"/>
            <p:nvPr/>
          </p:nvSpPr>
          <p:spPr>
            <a:xfrm>
              <a:off x="0" y="-66675"/>
              <a:ext cx="167197" cy="216156"/>
            </a:xfrm>
            <a:prstGeom prst="rect">
              <a:avLst/>
            </a:prstGeom>
          </p:spPr>
          <p:txBody>
            <a:bodyPr lIns="16674" tIns="16674" rIns="16674" bIns="16674" rtlCol="0" anchor="ctr"/>
            <a:lstStyle/>
            <a:p>
              <a:pPr algn="ctr">
                <a:lnSpc>
                  <a:spcPts val="2573"/>
                </a:lnSpc>
              </a:pPr>
              <a:endParaRPr/>
            </a:p>
          </p:txBody>
        </p:sp>
      </p:grpSp>
      <p:grpSp>
        <p:nvGrpSpPr>
          <p:cNvPr id="48" name="Group 48"/>
          <p:cNvGrpSpPr/>
          <p:nvPr/>
        </p:nvGrpSpPr>
        <p:grpSpPr>
          <a:xfrm>
            <a:off x="7347337" y="4065624"/>
            <a:ext cx="476220" cy="318815"/>
            <a:chOff x="0" y="0"/>
            <a:chExt cx="673100" cy="450620"/>
          </a:xfrm>
        </p:grpSpPr>
        <p:sp>
          <p:nvSpPr>
            <p:cNvPr id="49" name="Freeform 49"/>
            <p:cNvSpPr/>
            <p:nvPr/>
          </p:nvSpPr>
          <p:spPr>
            <a:xfrm>
              <a:off x="0" y="15320"/>
              <a:ext cx="673100" cy="419980"/>
            </a:xfrm>
            <a:custGeom>
              <a:avLst/>
              <a:gdLst/>
              <a:ahLst/>
              <a:cxnLst/>
              <a:rect l="l" t="t" r="r" b="b"/>
              <a:pathLst>
                <a:path w="673100" h="419980">
                  <a:moveTo>
                    <a:pt x="339090" y="71988"/>
                  </a:moveTo>
                  <a:cubicBezTo>
                    <a:pt x="452120" y="-1238"/>
                    <a:pt x="562610" y="-41990"/>
                    <a:pt x="673100" y="66355"/>
                  </a:cubicBezTo>
                  <a:lnTo>
                    <a:pt x="673100" y="333911"/>
                  </a:lnTo>
                  <a:cubicBezTo>
                    <a:pt x="558800" y="198725"/>
                    <a:pt x="444500" y="274767"/>
                    <a:pt x="334010" y="347993"/>
                  </a:cubicBezTo>
                  <a:cubicBezTo>
                    <a:pt x="220980" y="421218"/>
                    <a:pt x="110490" y="461970"/>
                    <a:pt x="0" y="353625"/>
                  </a:cubicBezTo>
                  <a:lnTo>
                    <a:pt x="0" y="86070"/>
                  </a:lnTo>
                  <a:cubicBezTo>
                    <a:pt x="114300" y="221256"/>
                    <a:pt x="228600" y="145213"/>
                    <a:pt x="339090" y="71988"/>
                  </a:cubicBezTo>
                  <a:close/>
                </a:path>
              </a:pathLst>
            </a:custGeom>
            <a:solidFill>
              <a:srgbClr val="DBCBB8"/>
            </a:solidFill>
          </p:spPr>
          <p:txBody>
            <a:bodyPr/>
            <a:lstStyle/>
            <a:p>
              <a:endParaRPr lang="en-US"/>
            </a:p>
          </p:txBody>
        </p:sp>
        <p:sp>
          <p:nvSpPr>
            <p:cNvPr id="50" name="TextBox 50"/>
            <p:cNvSpPr txBox="1"/>
            <p:nvPr/>
          </p:nvSpPr>
          <p:spPr>
            <a:xfrm>
              <a:off x="0" y="45980"/>
              <a:ext cx="673100" cy="291985"/>
            </a:xfrm>
            <a:prstGeom prst="rect">
              <a:avLst/>
            </a:prstGeom>
          </p:spPr>
          <p:txBody>
            <a:bodyPr lIns="16674" tIns="16674" rIns="16674" bIns="16674" rtlCol="0" anchor="ctr"/>
            <a:lstStyle/>
            <a:p>
              <a:pPr algn="ctr">
                <a:lnSpc>
                  <a:spcPts val="2573"/>
                </a:lnSpc>
              </a:pPr>
              <a:endParaRPr/>
            </a:p>
          </p:txBody>
        </p:sp>
      </p:grpSp>
      <p:sp>
        <p:nvSpPr>
          <p:cNvPr id="51" name="Freeform 51"/>
          <p:cNvSpPr/>
          <p:nvPr/>
        </p:nvSpPr>
        <p:spPr>
          <a:xfrm>
            <a:off x="8510505" y="5343285"/>
            <a:ext cx="1829072" cy="1219381"/>
          </a:xfrm>
          <a:custGeom>
            <a:avLst/>
            <a:gdLst/>
            <a:ahLst/>
            <a:cxnLst/>
            <a:rect l="l" t="t" r="r" b="b"/>
            <a:pathLst>
              <a:path w="1829072" h="1219381">
                <a:moveTo>
                  <a:pt x="0" y="0"/>
                </a:moveTo>
                <a:lnTo>
                  <a:pt x="1829072" y="0"/>
                </a:lnTo>
                <a:lnTo>
                  <a:pt x="1829072" y="1219382"/>
                </a:lnTo>
                <a:lnTo>
                  <a:pt x="0" y="1219382"/>
                </a:lnTo>
                <a:lnTo>
                  <a:pt x="0" y="0"/>
                </a:lnTo>
                <a:close/>
              </a:path>
            </a:pathLst>
          </a:custGeom>
          <a:blipFill>
            <a:blip r:embed="rId10"/>
            <a:stretch>
              <a:fillRect/>
            </a:stretch>
          </a:blipFill>
        </p:spPr>
        <p:txBody>
          <a:bodyPr/>
          <a:lstStyle/>
          <a:p>
            <a:endParaRPr lang="en-US"/>
          </a:p>
        </p:txBody>
      </p:sp>
      <p:grpSp>
        <p:nvGrpSpPr>
          <p:cNvPr id="52" name="Group 52"/>
          <p:cNvGrpSpPr/>
          <p:nvPr/>
        </p:nvGrpSpPr>
        <p:grpSpPr>
          <a:xfrm>
            <a:off x="7347337" y="4065624"/>
            <a:ext cx="476220" cy="318815"/>
            <a:chOff x="0" y="0"/>
            <a:chExt cx="673100" cy="450620"/>
          </a:xfrm>
        </p:grpSpPr>
        <p:sp>
          <p:nvSpPr>
            <p:cNvPr id="53" name="Freeform 53"/>
            <p:cNvSpPr/>
            <p:nvPr/>
          </p:nvSpPr>
          <p:spPr>
            <a:xfrm>
              <a:off x="0" y="15320"/>
              <a:ext cx="673100" cy="419980"/>
            </a:xfrm>
            <a:custGeom>
              <a:avLst/>
              <a:gdLst/>
              <a:ahLst/>
              <a:cxnLst/>
              <a:rect l="l" t="t" r="r" b="b"/>
              <a:pathLst>
                <a:path w="673100" h="419980">
                  <a:moveTo>
                    <a:pt x="339090" y="71988"/>
                  </a:moveTo>
                  <a:cubicBezTo>
                    <a:pt x="452120" y="-1238"/>
                    <a:pt x="562610" y="-41990"/>
                    <a:pt x="673100" y="66355"/>
                  </a:cubicBezTo>
                  <a:lnTo>
                    <a:pt x="673100" y="333911"/>
                  </a:lnTo>
                  <a:cubicBezTo>
                    <a:pt x="558800" y="198725"/>
                    <a:pt x="444500" y="274767"/>
                    <a:pt x="334010" y="347993"/>
                  </a:cubicBezTo>
                  <a:cubicBezTo>
                    <a:pt x="220980" y="421218"/>
                    <a:pt x="110490" y="461970"/>
                    <a:pt x="0" y="353625"/>
                  </a:cubicBezTo>
                  <a:lnTo>
                    <a:pt x="0" y="86070"/>
                  </a:lnTo>
                  <a:cubicBezTo>
                    <a:pt x="114300" y="221256"/>
                    <a:pt x="228600" y="145213"/>
                    <a:pt x="339090" y="71988"/>
                  </a:cubicBezTo>
                  <a:close/>
                </a:path>
              </a:pathLst>
            </a:custGeom>
            <a:solidFill>
              <a:srgbClr val="000000">
                <a:alpha val="0"/>
              </a:srgbClr>
            </a:solidFill>
            <a:ln w="9525" cap="sq">
              <a:solidFill>
                <a:srgbClr val="000000"/>
              </a:solidFill>
              <a:prstDash val="solid"/>
              <a:miter/>
            </a:ln>
          </p:spPr>
          <p:txBody>
            <a:bodyPr/>
            <a:lstStyle/>
            <a:p>
              <a:endParaRPr lang="en-US"/>
            </a:p>
          </p:txBody>
        </p:sp>
        <p:sp>
          <p:nvSpPr>
            <p:cNvPr id="54" name="TextBox 54"/>
            <p:cNvSpPr txBox="1"/>
            <p:nvPr/>
          </p:nvSpPr>
          <p:spPr>
            <a:xfrm>
              <a:off x="0" y="45980"/>
              <a:ext cx="673100" cy="291985"/>
            </a:xfrm>
            <a:prstGeom prst="rect">
              <a:avLst/>
            </a:prstGeom>
          </p:spPr>
          <p:txBody>
            <a:bodyPr lIns="16674" tIns="16674" rIns="16674" bIns="16674" rtlCol="0" anchor="ctr"/>
            <a:lstStyle/>
            <a:p>
              <a:pPr algn="ctr">
                <a:lnSpc>
                  <a:spcPts val="2573"/>
                </a:lnSpc>
              </a:pPr>
              <a:endParaRPr/>
            </a:p>
          </p:txBody>
        </p:sp>
      </p:grpSp>
      <p:sp>
        <p:nvSpPr>
          <p:cNvPr id="55" name="Freeform 55"/>
          <p:cNvSpPr/>
          <p:nvPr/>
        </p:nvSpPr>
        <p:spPr>
          <a:xfrm>
            <a:off x="10671774" y="3402172"/>
            <a:ext cx="1040652" cy="1387481"/>
          </a:xfrm>
          <a:custGeom>
            <a:avLst/>
            <a:gdLst/>
            <a:ahLst/>
            <a:cxnLst/>
            <a:rect l="l" t="t" r="r" b="b"/>
            <a:pathLst>
              <a:path w="1040652" h="1387481">
                <a:moveTo>
                  <a:pt x="0" y="0"/>
                </a:moveTo>
                <a:lnTo>
                  <a:pt x="1040651" y="0"/>
                </a:lnTo>
                <a:lnTo>
                  <a:pt x="1040651" y="1387481"/>
                </a:lnTo>
                <a:lnTo>
                  <a:pt x="0" y="1387481"/>
                </a:lnTo>
                <a:lnTo>
                  <a:pt x="0" y="0"/>
                </a:lnTo>
                <a:close/>
              </a:path>
            </a:pathLst>
          </a:custGeom>
          <a:blipFill>
            <a:blip r:embed="rId11"/>
            <a:stretch>
              <a:fillRect l="-156998" t="-18770" r="-129680" b="-44366"/>
            </a:stretch>
          </a:blipFill>
        </p:spPr>
        <p:txBody>
          <a:bodyPr/>
          <a:lstStyle/>
          <a:p>
            <a:endParaRPr lang="en-US"/>
          </a:p>
        </p:txBody>
      </p:sp>
      <p:sp>
        <p:nvSpPr>
          <p:cNvPr id="56" name="Freeform 56"/>
          <p:cNvSpPr/>
          <p:nvPr/>
        </p:nvSpPr>
        <p:spPr>
          <a:xfrm rot="1798542">
            <a:off x="7705875" y="368462"/>
            <a:ext cx="2534832" cy="1352966"/>
          </a:xfrm>
          <a:custGeom>
            <a:avLst/>
            <a:gdLst/>
            <a:ahLst/>
            <a:cxnLst/>
            <a:rect l="l" t="t" r="r" b="b"/>
            <a:pathLst>
              <a:path w="2534832" h="1352966">
                <a:moveTo>
                  <a:pt x="0" y="0"/>
                </a:moveTo>
                <a:lnTo>
                  <a:pt x="2534832" y="0"/>
                </a:lnTo>
                <a:lnTo>
                  <a:pt x="2534832" y="1352967"/>
                </a:lnTo>
                <a:lnTo>
                  <a:pt x="0" y="135296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57" name="Freeform 57"/>
          <p:cNvSpPr/>
          <p:nvPr/>
        </p:nvSpPr>
        <p:spPr>
          <a:xfrm>
            <a:off x="12843397" y="7234550"/>
            <a:ext cx="502810" cy="511115"/>
          </a:xfrm>
          <a:custGeom>
            <a:avLst/>
            <a:gdLst/>
            <a:ahLst/>
            <a:cxnLst/>
            <a:rect l="l" t="t" r="r" b="b"/>
            <a:pathLst>
              <a:path w="502810" h="511115">
                <a:moveTo>
                  <a:pt x="0" y="0"/>
                </a:moveTo>
                <a:lnTo>
                  <a:pt x="502810" y="0"/>
                </a:lnTo>
                <a:lnTo>
                  <a:pt x="502810" y="511115"/>
                </a:lnTo>
                <a:lnTo>
                  <a:pt x="0" y="51111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58" name="Freeform 58"/>
          <p:cNvSpPr/>
          <p:nvPr/>
        </p:nvSpPr>
        <p:spPr>
          <a:xfrm>
            <a:off x="13479294" y="7234550"/>
            <a:ext cx="502810" cy="511115"/>
          </a:xfrm>
          <a:custGeom>
            <a:avLst/>
            <a:gdLst/>
            <a:ahLst/>
            <a:cxnLst/>
            <a:rect l="l" t="t" r="r" b="b"/>
            <a:pathLst>
              <a:path w="502810" h="511115">
                <a:moveTo>
                  <a:pt x="0" y="0"/>
                </a:moveTo>
                <a:lnTo>
                  <a:pt x="502809" y="0"/>
                </a:lnTo>
                <a:lnTo>
                  <a:pt x="502809" y="511115"/>
                </a:lnTo>
                <a:lnTo>
                  <a:pt x="0" y="51111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59" name="Freeform 59"/>
          <p:cNvSpPr/>
          <p:nvPr/>
        </p:nvSpPr>
        <p:spPr>
          <a:xfrm>
            <a:off x="1064604" y="241399"/>
            <a:ext cx="540508" cy="535329"/>
          </a:xfrm>
          <a:custGeom>
            <a:avLst/>
            <a:gdLst/>
            <a:ahLst/>
            <a:cxnLst/>
            <a:rect l="l" t="t" r="r" b="b"/>
            <a:pathLst>
              <a:path w="540508" h="535329">
                <a:moveTo>
                  <a:pt x="0" y="0"/>
                </a:moveTo>
                <a:lnTo>
                  <a:pt x="540508" y="0"/>
                </a:lnTo>
                <a:lnTo>
                  <a:pt x="540508" y="535328"/>
                </a:lnTo>
                <a:lnTo>
                  <a:pt x="0" y="53532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60" name="Freeform 60"/>
          <p:cNvSpPr/>
          <p:nvPr/>
        </p:nvSpPr>
        <p:spPr>
          <a:xfrm>
            <a:off x="459347" y="265612"/>
            <a:ext cx="502810" cy="511115"/>
          </a:xfrm>
          <a:custGeom>
            <a:avLst/>
            <a:gdLst/>
            <a:ahLst/>
            <a:cxnLst/>
            <a:rect l="l" t="t" r="r" b="b"/>
            <a:pathLst>
              <a:path w="502810" h="511115">
                <a:moveTo>
                  <a:pt x="0" y="0"/>
                </a:moveTo>
                <a:lnTo>
                  <a:pt x="502810" y="0"/>
                </a:lnTo>
                <a:lnTo>
                  <a:pt x="502810" y="511115"/>
                </a:lnTo>
                <a:lnTo>
                  <a:pt x="0" y="51111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61" name="Freeform 61"/>
          <p:cNvSpPr/>
          <p:nvPr/>
        </p:nvSpPr>
        <p:spPr>
          <a:xfrm>
            <a:off x="12884565" y="265612"/>
            <a:ext cx="502810" cy="511115"/>
          </a:xfrm>
          <a:custGeom>
            <a:avLst/>
            <a:gdLst/>
            <a:ahLst/>
            <a:cxnLst/>
            <a:rect l="l" t="t" r="r" b="b"/>
            <a:pathLst>
              <a:path w="502810" h="511115">
                <a:moveTo>
                  <a:pt x="0" y="0"/>
                </a:moveTo>
                <a:lnTo>
                  <a:pt x="502810" y="0"/>
                </a:lnTo>
                <a:lnTo>
                  <a:pt x="502810" y="511115"/>
                </a:lnTo>
                <a:lnTo>
                  <a:pt x="0" y="51111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62" name="Freeform 62"/>
          <p:cNvSpPr/>
          <p:nvPr/>
        </p:nvSpPr>
        <p:spPr>
          <a:xfrm>
            <a:off x="13495135" y="232307"/>
            <a:ext cx="553512" cy="553512"/>
          </a:xfrm>
          <a:custGeom>
            <a:avLst/>
            <a:gdLst/>
            <a:ahLst/>
            <a:cxnLst/>
            <a:rect l="l" t="t" r="r" b="b"/>
            <a:pathLst>
              <a:path w="553512" h="553512">
                <a:moveTo>
                  <a:pt x="0" y="0"/>
                </a:moveTo>
                <a:lnTo>
                  <a:pt x="553512" y="0"/>
                </a:lnTo>
                <a:lnTo>
                  <a:pt x="553512" y="553512"/>
                </a:lnTo>
                <a:lnTo>
                  <a:pt x="0" y="55351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63" name="Freeform 63"/>
          <p:cNvSpPr/>
          <p:nvPr/>
        </p:nvSpPr>
        <p:spPr>
          <a:xfrm>
            <a:off x="1118626" y="3729431"/>
            <a:ext cx="477557" cy="477557"/>
          </a:xfrm>
          <a:custGeom>
            <a:avLst/>
            <a:gdLst/>
            <a:ahLst/>
            <a:cxnLst/>
            <a:rect l="l" t="t" r="r" b="b"/>
            <a:pathLst>
              <a:path w="477557" h="477557">
                <a:moveTo>
                  <a:pt x="0" y="0"/>
                </a:moveTo>
                <a:lnTo>
                  <a:pt x="477557" y="0"/>
                </a:lnTo>
                <a:lnTo>
                  <a:pt x="477557" y="477557"/>
                </a:lnTo>
                <a:lnTo>
                  <a:pt x="0" y="477557"/>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64" name="Freeform 64"/>
          <p:cNvSpPr/>
          <p:nvPr/>
        </p:nvSpPr>
        <p:spPr>
          <a:xfrm>
            <a:off x="489986" y="3713916"/>
            <a:ext cx="502810" cy="511115"/>
          </a:xfrm>
          <a:custGeom>
            <a:avLst/>
            <a:gdLst/>
            <a:ahLst/>
            <a:cxnLst/>
            <a:rect l="l" t="t" r="r" b="b"/>
            <a:pathLst>
              <a:path w="502810" h="511115">
                <a:moveTo>
                  <a:pt x="0" y="0"/>
                </a:moveTo>
                <a:lnTo>
                  <a:pt x="502810" y="0"/>
                </a:lnTo>
                <a:lnTo>
                  <a:pt x="502810" y="511115"/>
                </a:lnTo>
                <a:lnTo>
                  <a:pt x="0" y="51111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65" name="Freeform 65"/>
          <p:cNvSpPr/>
          <p:nvPr/>
        </p:nvSpPr>
        <p:spPr>
          <a:xfrm>
            <a:off x="12933340" y="3668650"/>
            <a:ext cx="466539" cy="466539"/>
          </a:xfrm>
          <a:custGeom>
            <a:avLst/>
            <a:gdLst/>
            <a:ahLst/>
            <a:cxnLst/>
            <a:rect l="l" t="t" r="r" b="b"/>
            <a:pathLst>
              <a:path w="466539" h="466539">
                <a:moveTo>
                  <a:pt x="0" y="0"/>
                </a:moveTo>
                <a:lnTo>
                  <a:pt x="466539" y="0"/>
                </a:lnTo>
                <a:lnTo>
                  <a:pt x="466539" y="466540"/>
                </a:lnTo>
                <a:lnTo>
                  <a:pt x="0" y="466540"/>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66" name="Freeform 66"/>
          <p:cNvSpPr/>
          <p:nvPr/>
        </p:nvSpPr>
        <p:spPr>
          <a:xfrm>
            <a:off x="13582108" y="3658248"/>
            <a:ext cx="466539" cy="466539"/>
          </a:xfrm>
          <a:custGeom>
            <a:avLst/>
            <a:gdLst/>
            <a:ahLst/>
            <a:cxnLst/>
            <a:rect l="l" t="t" r="r" b="b"/>
            <a:pathLst>
              <a:path w="466539" h="466539">
                <a:moveTo>
                  <a:pt x="0" y="0"/>
                </a:moveTo>
                <a:lnTo>
                  <a:pt x="466539" y="0"/>
                </a:lnTo>
                <a:lnTo>
                  <a:pt x="466539" y="466539"/>
                </a:lnTo>
                <a:lnTo>
                  <a:pt x="0" y="466539"/>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67" name="Freeform 67"/>
          <p:cNvSpPr/>
          <p:nvPr/>
        </p:nvSpPr>
        <p:spPr>
          <a:xfrm>
            <a:off x="12705833" y="8372022"/>
            <a:ext cx="3018778" cy="1778840"/>
          </a:xfrm>
          <a:custGeom>
            <a:avLst/>
            <a:gdLst/>
            <a:ahLst/>
            <a:cxnLst/>
            <a:rect l="l" t="t" r="r" b="b"/>
            <a:pathLst>
              <a:path w="3018778" h="1778840">
                <a:moveTo>
                  <a:pt x="0" y="0"/>
                </a:moveTo>
                <a:lnTo>
                  <a:pt x="3018778" y="0"/>
                </a:lnTo>
                <a:lnTo>
                  <a:pt x="3018778" y="1778840"/>
                </a:lnTo>
                <a:lnTo>
                  <a:pt x="0" y="1778840"/>
                </a:lnTo>
                <a:lnTo>
                  <a:pt x="0" y="0"/>
                </a:lnTo>
                <a:close/>
              </a:path>
            </a:pathLst>
          </a:custGeom>
          <a:blipFill>
            <a:blip r:embed="rId24"/>
            <a:stretch>
              <a:fillRect l="-19644" r="-5677"/>
            </a:stretch>
          </a:blipFill>
        </p:spPr>
        <p:txBody>
          <a:bodyPr/>
          <a:lstStyle/>
          <a:p>
            <a:endParaRPr lang="en-US"/>
          </a:p>
        </p:txBody>
      </p:sp>
      <p:sp>
        <p:nvSpPr>
          <p:cNvPr id="68" name="Freeform 68"/>
          <p:cNvSpPr/>
          <p:nvPr/>
        </p:nvSpPr>
        <p:spPr>
          <a:xfrm>
            <a:off x="174032" y="1425885"/>
            <a:ext cx="2989649" cy="1879298"/>
          </a:xfrm>
          <a:custGeom>
            <a:avLst/>
            <a:gdLst/>
            <a:ahLst/>
            <a:cxnLst/>
            <a:rect l="l" t="t" r="r" b="b"/>
            <a:pathLst>
              <a:path w="2989649" h="1879298">
                <a:moveTo>
                  <a:pt x="0" y="0"/>
                </a:moveTo>
                <a:lnTo>
                  <a:pt x="2989649" y="0"/>
                </a:lnTo>
                <a:lnTo>
                  <a:pt x="2989649" y="1879297"/>
                </a:lnTo>
                <a:lnTo>
                  <a:pt x="0" y="1879297"/>
                </a:lnTo>
                <a:lnTo>
                  <a:pt x="0" y="0"/>
                </a:lnTo>
                <a:close/>
              </a:path>
            </a:pathLst>
          </a:custGeom>
          <a:blipFill>
            <a:blip r:embed="rId25"/>
            <a:stretch>
              <a:fillRect t="-2994" b="-2994"/>
            </a:stretch>
          </a:blipFill>
        </p:spPr>
        <p:txBody>
          <a:bodyPr/>
          <a:lstStyle/>
          <a:p>
            <a:endParaRPr lang="en-US"/>
          </a:p>
        </p:txBody>
      </p:sp>
      <p:sp>
        <p:nvSpPr>
          <p:cNvPr id="69" name="Freeform 69"/>
          <p:cNvSpPr/>
          <p:nvPr/>
        </p:nvSpPr>
        <p:spPr>
          <a:xfrm>
            <a:off x="12741241" y="4804596"/>
            <a:ext cx="2936310" cy="1859644"/>
          </a:xfrm>
          <a:custGeom>
            <a:avLst/>
            <a:gdLst/>
            <a:ahLst/>
            <a:cxnLst/>
            <a:rect l="l" t="t" r="r" b="b"/>
            <a:pathLst>
              <a:path w="2936310" h="1859644">
                <a:moveTo>
                  <a:pt x="0" y="0"/>
                </a:moveTo>
                <a:lnTo>
                  <a:pt x="2936310" y="0"/>
                </a:lnTo>
                <a:lnTo>
                  <a:pt x="2936310" y="1859644"/>
                </a:lnTo>
                <a:lnTo>
                  <a:pt x="0" y="1859644"/>
                </a:lnTo>
                <a:lnTo>
                  <a:pt x="0" y="0"/>
                </a:lnTo>
                <a:close/>
              </a:path>
            </a:pathLst>
          </a:custGeom>
          <a:blipFill>
            <a:blip r:embed="rId26"/>
            <a:stretch>
              <a:fillRect t="-28257" b="-6546"/>
            </a:stretch>
          </a:blipFill>
        </p:spPr>
        <p:txBody>
          <a:bodyPr/>
          <a:lstStyle/>
          <a:p>
            <a:endParaRPr lang="en-US"/>
          </a:p>
        </p:txBody>
      </p:sp>
      <p:sp>
        <p:nvSpPr>
          <p:cNvPr id="70" name="Freeform 70"/>
          <p:cNvSpPr/>
          <p:nvPr/>
        </p:nvSpPr>
        <p:spPr>
          <a:xfrm>
            <a:off x="12861168" y="1549880"/>
            <a:ext cx="2827889" cy="1657056"/>
          </a:xfrm>
          <a:custGeom>
            <a:avLst/>
            <a:gdLst/>
            <a:ahLst/>
            <a:cxnLst/>
            <a:rect l="l" t="t" r="r" b="b"/>
            <a:pathLst>
              <a:path w="2827889" h="1657056">
                <a:moveTo>
                  <a:pt x="0" y="0"/>
                </a:moveTo>
                <a:lnTo>
                  <a:pt x="2827890" y="0"/>
                </a:lnTo>
                <a:lnTo>
                  <a:pt x="2827890" y="1657056"/>
                </a:lnTo>
                <a:lnTo>
                  <a:pt x="0" y="1657056"/>
                </a:lnTo>
                <a:lnTo>
                  <a:pt x="0" y="0"/>
                </a:lnTo>
                <a:close/>
              </a:path>
            </a:pathLst>
          </a:custGeom>
          <a:blipFill>
            <a:blip r:embed="rId27"/>
            <a:stretch>
              <a:fillRect l="-9096" t="-23578"/>
            </a:stretch>
          </a:blipFill>
        </p:spPr>
        <p:txBody>
          <a:bodyPr/>
          <a:lstStyle/>
          <a:p>
            <a:endParaRPr lang="en-US"/>
          </a:p>
        </p:txBody>
      </p:sp>
      <p:sp>
        <p:nvSpPr>
          <p:cNvPr id="71" name="Freeform 71"/>
          <p:cNvSpPr/>
          <p:nvPr/>
        </p:nvSpPr>
        <p:spPr>
          <a:xfrm>
            <a:off x="203037" y="5224573"/>
            <a:ext cx="3024327" cy="1656978"/>
          </a:xfrm>
          <a:custGeom>
            <a:avLst/>
            <a:gdLst/>
            <a:ahLst/>
            <a:cxnLst/>
            <a:rect l="l" t="t" r="r" b="b"/>
            <a:pathLst>
              <a:path w="3024327" h="1656978">
                <a:moveTo>
                  <a:pt x="0" y="0"/>
                </a:moveTo>
                <a:lnTo>
                  <a:pt x="3024327" y="0"/>
                </a:lnTo>
                <a:lnTo>
                  <a:pt x="3024327" y="1656978"/>
                </a:lnTo>
                <a:lnTo>
                  <a:pt x="0" y="1656978"/>
                </a:lnTo>
                <a:lnTo>
                  <a:pt x="0" y="0"/>
                </a:lnTo>
                <a:close/>
              </a:path>
            </a:pathLst>
          </a:custGeom>
          <a:blipFill>
            <a:blip r:embed="rId28"/>
            <a:stretch>
              <a:fillRect l="-11812"/>
            </a:stretch>
          </a:blipFill>
        </p:spPr>
        <p:txBody>
          <a:bodyPr/>
          <a:lstStyle/>
          <a:p>
            <a:endParaRPr lang="en-US"/>
          </a:p>
        </p:txBody>
      </p:sp>
      <p:sp>
        <p:nvSpPr>
          <p:cNvPr id="72" name="TextBox 72"/>
          <p:cNvSpPr txBox="1"/>
          <p:nvPr/>
        </p:nvSpPr>
        <p:spPr>
          <a:xfrm>
            <a:off x="428707" y="8545950"/>
            <a:ext cx="3911292" cy="542318"/>
          </a:xfrm>
          <a:prstGeom prst="rect">
            <a:avLst/>
          </a:prstGeom>
        </p:spPr>
        <p:txBody>
          <a:bodyPr lIns="0" tIns="0" rIns="0" bIns="0" rtlCol="0" anchor="t">
            <a:spAutoFit/>
          </a:bodyPr>
          <a:lstStyle/>
          <a:p>
            <a:pPr algn="l">
              <a:lnSpc>
                <a:spcPts val="2180"/>
              </a:lnSpc>
              <a:spcBef>
                <a:spcPct val="0"/>
              </a:spcBef>
            </a:pPr>
            <a:r>
              <a:rPr lang="en-US" sz="1557" b="1">
                <a:solidFill>
                  <a:srgbClr val="000000"/>
                </a:solidFill>
                <a:latin typeface="Cinzel Bold"/>
                <a:ea typeface="Cinzel Bold"/>
                <a:cs typeface="Cinzel Bold"/>
                <a:sym typeface="Cinzel Bold"/>
              </a:rPr>
              <a:t>when biodiversity decreases, stability _____________</a:t>
            </a:r>
          </a:p>
        </p:txBody>
      </p:sp>
      <p:sp>
        <p:nvSpPr>
          <p:cNvPr id="73" name="TextBox 73"/>
          <p:cNvSpPr txBox="1"/>
          <p:nvPr/>
        </p:nvSpPr>
        <p:spPr>
          <a:xfrm>
            <a:off x="464611" y="9316276"/>
            <a:ext cx="3911292" cy="542318"/>
          </a:xfrm>
          <a:prstGeom prst="rect">
            <a:avLst/>
          </a:prstGeom>
        </p:spPr>
        <p:txBody>
          <a:bodyPr lIns="0" tIns="0" rIns="0" bIns="0" rtlCol="0" anchor="t">
            <a:spAutoFit/>
          </a:bodyPr>
          <a:lstStyle/>
          <a:p>
            <a:pPr algn="l">
              <a:lnSpc>
                <a:spcPts val="2180"/>
              </a:lnSpc>
            </a:pPr>
            <a:r>
              <a:rPr lang="en-US" sz="1557" b="1">
                <a:solidFill>
                  <a:srgbClr val="000000"/>
                </a:solidFill>
                <a:latin typeface="Cinzel Bold"/>
                <a:ea typeface="Cinzel Bold"/>
                <a:cs typeface="Cinzel Bold"/>
                <a:sym typeface="Cinzel Bold"/>
              </a:rPr>
              <a:t>when biodiversity </a:t>
            </a:r>
          </a:p>
          <a:p>
            <a:pPr algn="l">
              <a:lnSpc>
                <a:spcPts val="2180"/>
              </a:lnSpc>
              <a:spcBef>
                <a:spcPct val="0"/>
              </a:spcBef>
            </a:pPr>
            <a:r>
              <a:rPr lang="en-US" sz="1557" b="1">
                <a:solidFill>
                  <a:srgbClr val="000000"/>
                </a:solidFill>
                <a:latin typeface="Cinzel Bold"/>
                <a:ea typeface="Cinzel Bold"/>
                <a:cs typeface="Cinzel Bold"/>
                <a:sym typeface="Cinzel Bold"/>
              </a:rPr>
              <a:t>Increases, stability __________</a:t>
            </a:r>
          </a:p>
        </p:txBody>
      </p:sp>
      <p:sp>
        <p:nvSpPr>
          <p:cNvPr id="74" name="TextBox 74"/>
          <p:cNvSpPr txBox="1"/>
          <p:nvPr/>
        </p:nvSpPr>
        <p:spPr>
          <a:xfrm>
            <a:off x="6536368" y="4552213"/>
            <a:ext cx="303840" cy="353144"/>
          </a:xfrm>
          <a:prstGeom prst="rect">
            <a:avLst/>
          </a:prstGeom>
        </p:spPr>
        <p:txBody>
          <a:bodyPr lIns="0" tIns="0" rIns="0" bIns="0" rtlCol="0" anchor="t">
            <a:spAutoFit/>
          </a:bodyPr>
          <a:lstStyle/>
          <a:p>
            <a:pPr algn="ctr">
              <a:lnSpc>
                <a:spcPts val="2828"/>
              </a:lnSpc>
            </a:pPr>
            <a:r>
              <a:rPr lang="en-US" sz="2020" b="1">
                <a:solidFill>
                  <a:srgbClr val="000000"/>
                </a:solidFill>
                <a:latin typeface="Charis Bold"/>
                <a:ea typeface="Charis Bold"/>
                <a:cs typeface="Charis Bold"/>
                <a:sym typeface="Charis Bold"/>
              </a:rPr>
              <a:t>B</a:t>
            </a:r>
          </a:p>
        </p:txBody>
      </p:sp>
      <p:sp>
        <p:nvSpPr>
          <p:cNvPr id="75" name="TextBox 75"/>
          <p:cNvSpPr txBox="1"/>
          <p:nvPr/>
        </p:nvSpPr>
        <p:spPr>
          <a:xfrm>
            <a:off x="6348126" y="186649"/>
            <a:ext cx="1966346" cy="406095"/>
          </a:xfrm>
          <a:prstGeom prst="rect">
            <a:avLst/>
          </a:prstGeom>
        </p:spPr>
        <p:txBody>
          <a:bodyPr lIns="0" tIns="0" rIns="0" bIns="0" rtlCol="0" anchor="t">
            <a:spAutoFit/>
          </a:bodyPr>
          <a:lstStyle/>
          <a:p>
            <a:pPr algn="ctr">
              <a:lnSpc>
                <a:spcPts val="1650"/>
              </a:lnSpc>
              <a:spcBef>
                <a:spcPct val="0"/>
              </a:spcBef>
            </a:pPr>
            <a:r>
              <a:rPr lang="en-US" sz="1178" b="1">
                <a:solidFill>
                  <a:srgbClr val="000000"/>
                </a:solidFill>
                <a:latin typeface="Cinzel Bold"/>
                <a:ea typeface="Cinzel Bold"/>
                <a:cs typeface="Cinzel Bold"/>
                <a:sym typeface="Cinzel Bold"/>
              </a:rPr>
              <a:t>grouper fish eats lionfish</a:t>
            </a:r>
          </a:p>
        </p:txBody>
      </p:sp>
      <p:sp>
        <p:nvSpPr>
          <p:cNvPr id="76" name="TextBox 76"/>
          <p:cNvSpPr txBox="1"/>
          <p:nvPr/>
        </p:nvSpPr>
        <p:spPr>
          <a:xfrm>
            <a:off x="10633756" y="142967"/>
            <a:ext cx="1426722" cy="406095"/>
          </a:xfrm>
          <a:prstGeom prst="rect">
            <a:avLst/>
          </a:prstGeom>
        </p:spPr>
        <p:txBody>
          <a:bodyPr lIns="0" tIns="0" rIns="0" bIns="0" rtlCol="0" anchor="t">
            <a:spAutoFit/>
          </a:bodyPr>
          <a:lstStyle/>
          <a:p>
            <a:pPr algn="ctr">
              <a:lnSpc>
                <a:spcPts val="1650"/>
              </a:lnSpc>
              <a:spcBef>
                <a:spcPct val="0"/>
              </a:spcBef>
            </a:pPr>
            <a:r>
              <a:rPr lang="en-US" sz="1178" b="1">
                <a:solidFill>
                  <a:srgbClr val="000000"/>
                </a:solidFill>
                <a:latin typeface="Cinzel Bold"/>
                <a:ea typeface="Cinzel Bold"/>
                <a:cs typeface="Cinzel Bold"/>
                <a:sym typeface="Cinzel Bold"/>
              </a:rPr>
              <a:t>Shark Eats Lionfish</a:t>
            </a:r>
          </a:p>
        </p:txBody>
      </p:sp>
      <p:sp>
        <p:nvSpPr>
          <p:cNvPr id="77" name="TextBox 77"/>
          <p:cNvSpPr txBox="1"/>
          <p:nvPr/>
        </p:nvSpPr>
        <p:spPr>
          <a:xfrm>
            <a:off x="7991902" y="1385311"/>
            <a:ext cx="1962779" cy="179330"/>
          </a:xfrm>
          <a:prstGeom prst="rect">
            <a:avLst/>
          </a:prstGeom>
        </p:spPr>
        <p:txBody>
          <a:bodyPr lIns="0" tIns="0" rIns="0" bIns="0" rtlCol="0" anchor="t">
            <a:spAutoFit/>
          </a:bodyPr>
          <a:lstStyle/>
          <a:p>
            <a:pPr algn="ctr">
              <a:lnSpc>
                <a:spcPts val="1414"/>
              </a:lnSpc>
              <a:spcBef>
                <a:spcPct val="0"/>
              </a:spcBef>
            </a:pPr>
            <a:r>
              <a:rPr lang="en-US" sz="1010" b="1">
                <a:solidFill>
                  <a:srgbClr val="000000"/>
                </a:solidFill>
                <a:latin typeface="Cinzel Bold"/>
                <a:ea typeface="Cinzel Bold"/>
                <a:cs typeface="Cinzel Bold"/>
                <a:sym typeface="Cinzel Bold"/>
              </a:rPr>
              <a:t>Lionfish eats small fish</a:t>
            </a:r>
          </a:p>
        </p:txBody>
      </p:sp>
      <p:sp>
        <p:nvSpPr>
          <p:cNvPr id="78" name="TextBox 78"/>
          <p:cNvSpPr txBox="1"/>
          <p:nvPr/>
        </p:nvSpPr>
        <p:spPr>
          <a:xfrm>
            <a:off x="10383276" y="2495231"/>
            <a:ext cx="2009702" cy="823076"/>
          </a:xfrm>
          <a:prstGeom prst="rect">
            <a:avLst/>
          </a:prstGeom>
        </p:spPr>
        <p:txBody>
          <a:bodyPr lIns="0" tIns="0" rIns="0" bIns="0" rtlCol="0" anchor="t">
            <a:spAutoFit/>
          </a:bodyPr>
          <a:lstStyle/>
          <a:p>
            <a:pPr algn="l">
              <a:lnSpc>
                <a:spcPts val="1650"/>
              </a:lnSpc>
              <a:spcBef>
                <a:spcPct val="0"/>
              </a:spcBef>
            </a:pPr>
            <a:r>
              <a:rPr lang="en-US" sz="1178" b="1">
                <a:solidFill>
                  <a:srgbClr val="000000"/>
                </a:solidFill>
                <a:latin typeface="Cinzel Bold"/>
                <a:ea typeface="Cinzel Bold"/>
                <a:cs typeface="Cinzel Bold"/>
                <a:sym typeface="Cinzel Bold"/>
              </a:rPr>
              <a:t>tongue-eating isopod enters a fish’s mouth, destroys its tongue, and replaces it</a:t>
            </a:r>
          </a:p>
        </p:txBody>
      </p:sp>
      <p:sp>
        <p:nvSpPr>
          <p:cNvPr id="79" name="TextBox 79"/>
          <p:cNvSpPr txBox="1"/>
          <p:nvPr/>
        </p:nvSpPr>
        <p:spPr>
          <a:xfrm>
            <a:off x="5948253" y="2495231"/>
            <a:ext cx="2111131" cy="823076"/>
          </a:xfrm>
          <a:prstGeom prst="rect">
            <a:avLst/>
          </a:prstGeom>
        </p:spPr>
        <p:txBody>
          <a:bodyPr lIns="0" tIns="0" rIns="0" bIns="0" rtlCol="0" anchor="t">
            <a:spAutoFit/>
          </a:bodyPr>
          <a:lstStyle/>
          <a:p>
            <a:pPr algn="l">
              <a:lnSpc>
                <a:spcPts val="1650"/>
              </a:lnSpc>
              <a:spcBef>
                <a:spcPct val="0"/>
              </a:spcBef>
            </a:pPr>
            <a:r>
              <a:rPr lang="en-US" sz="1178" b="1">
                <a:solidFill>
                  <a:srgbClr val="000000"/>
                </a:solidFill>
                <a:latin typeface="Cinzel Bold"/>
                <a:ea typeface="Cinzel Bold"/>
                <a:cs typeface="Cinzel Bold"/>
                <a:sym typeface="Cinzel Bold"/>
              </a:rPr>
              <a:t>Clownfish find shelter in  sea anemones; anemones  receive food from clownfish's Waste</a:t>
            </a:r>
          </a:p>
        </p:txBody>
      </p:sp>
      <p:sp>
        <p:nvSpPr>
          <p:cNvPr id="80" name="TextBox 80"/>
          <p:cNvSpPr txBox="1"/>
          <p:nvPr/>
        </p:nvSpPr>
        <p:spPr>
          <a:xfrm>
            <a:off x="8565336" y="4491511"/>
            <a:ext cx="2176520" cy="197604"/>
          </a:xfrm>
          <a:prstGeom prst="rect">
            <a:avLst/>
          </a:prstGeom>
        </p:spPr>
        <p:txBody>
          <a:bodyPr lIns="0" tIns="0" rIns="0" bIns="0" rtlCol="0" anchor="t">
            <a:spAutoFit/>
          </a:bodyPr>
          <a:lstStyle/>
          <a:p>
            <a:pPr algn="l">
              <a:lnSpc>
                <a:spcPts val="1650"/>
              </a:lnSpc>
              <a:spcBef>
                <a:spcPct val="0"/>
              </a:spcBef>
            </a:pPr>
            <a:r>
              <a:rPr lang="en-US" sz="1178" b="1">
                <a:solidFill>
                  <a:srgbClr val="000000"/>
                </a:solidFill>
                <a:latin typeface="Cinzel Bold"/>
                <a:ea typeface="Cinzel Bold"/>
                <a:cs typeface="Cinzel Bold"/>
                <a:sym typeface="Cinzel Bold"/>
              </a:rPr>
              <a:t>clownfish</a:t>
            </a:r>
          </a:p>
        </p:txBody>
      </p:sp>
      <p:sp>
        <p:nvSpPr>
          <p:cNvPr id="81" name="TextBox 81"/>
          <p:cNvSpPr txBox="1"/>
          <p:nvPr/>
        </p:nvSpPr>
        <p:spPr>
          <a:xfrm>
            <a:off x="8821371" y="467395"/>
            <a:ext cx="303840" cy="353144"/>
          </a:xfrm>
          <a:prstGeom prst="rect">
            <a:avLst/>
          </a:prstGeom>
        </p:spPr>
        <p:txBody>
          <a:bodyPr lIns="0" tIns="0" rIns="0" bIns="0" rtlCol="0" anchor="t">
            <a:spAutoFit/>
          </a:bodyPr>
          <a:lstStyle/>
          <a:p>
            <a:pPr algn="ctr">
              <a:lnSpc>
                <a:spcPts val="2828"/>
              </a:lnSpc>
            </a:pPr>
            <a:r>
              <a:rPr lang="en-US" sz="2020" b="1">
                <a:solidFill>
                  <a:srgbClr val="000000"/>
                </a:solidFill>
                <a:latin typeface="Charis Bold"/>
                <a:ea typeface="Charis Bold"/>
                <a:cs typeface="Charis Bold"/>
                <a:sym typeface="Charis Bold"/>
              </a:rPr>
              <a:t>A</a:t>
            </a:r>
          </a:p>
        </p:txBody>
      </p:sp>
      <p:sp>
        <p:nvSpPr>
          <p:cNvPr id="82" name="TextBox 82"/>
          <p:cNvSpPr txBox="1"/>
          <p:nvPr/>
        </p:nvSpPr>
        <p:spPr>
          <a:xfrm>
            <a:off x="11028953" y="4886954"/>
            <a:ext cx="303840" cy="353144"/>
          </a:xfrm>
          <a:prstGeom prst="rect">
            <a:avLst/>
          </a:prstGeom>
        </p:spPr>
        <p:txBody>
          <a:bodyPr lIns="0" tIns="0" rIns="0" bIns="0" rtlCol="0" anchor="t">
            <a:spAutoFit/>
          </a:bodyPr>
          <a:lstStyle/>
          <a:p>
            <a:pPr algn="ctr">
              <a:lnSpc>
                <a:spcPts val="2828"/>
              </a:lnSpc>
            </a:pPr>
            <a:r>
              <a:rPr lang="en-US" sz="2020" b="1">
                <a:solidFill>
                  <a:srgbClr val="000000"/>
                </a:solidFill>
                <a:latin typeface="Charis Bold"/>
                <a:ea typeface="Charis Bold"/>
                <a:cs typeface="Charis Bold"/>
                <a:sym typeface="Charis Bold"/>
              </a:rPr>
              <a:t>C</a:t>
            </a:r>
          </a:p>
        </p:txBody>
      </p:sp>
      <p:sp>
        <p:nvSpPr>
          <p:cNvPr id="83" name="TextBox 83"/>
          <p:cNvSpPr txBox="1"/>
          <p:nvPr/>
        </p:nvSpPr>
        <p:spPr>
          <a:xfrm>
            <a:off x="5949152" y="7163819"/>
            <a:ext cx="3391991" cy="1774012"/>
          </a:xfrm>
          <a:prstGeom prst="rect">
            <a:avLst/>
          </a:prstGeom>
        </p:spPr>
        <p:txBody>
          <a:bodyPr wrap="square" lIns="0" tIns="0" rIns="0" bIns="0" rtlCol="0" anchor="t">
            <a:spAutoFit/>
          </a:bodyPr>
          <a:lstStyle/>
          <a:p>
            <a:pPr>
              <a:lnSpc>
                <a:spcPts val="2828"/>
              </a:lnSpc>
            </a:pPr>
            <a:r>
              <a:rPr lang="en-US" sz="2020" b="1" dirty="0">
                <a:solidFill>
                  <a:srgbClr val="000000"/>
                </a:solidFill>
                <a:latin typeface="Charis Bold"/>
                <a:ea typeface="Charis Bold"/>
                <a:cs typeface="Charis Bold"/>
                <a:sym typeface="Charis Bold"/>
              </a:rPr>
              <a:t>A_________________</a:t>
            </a:r>
          </a:p>
          <a:p>
            <a:pPr>
              <a:lnSpc>
                <a:spcPts val="2828"/>
              </a:lnSpc>
            </a:pPr>
            <a:r>
              <a:rPr lang="en-US" sz="2020" b="1" dirty="0">
                <a:solidFill>
                  <a:srgbClr val="000000"/>
                </a:solidFill>
                <a:latin typeface="Charis Bold"/>
                <a:ea typeface="Charis Bold"/>
                <a:cs typeface="Charis Bold"/>
                <a:sym typeface="Charis Bold"/>
              </a:rPr>
              <a:t>B_________________</a:t>
            </a:r>
          </a:p>
          <a:p>
            <a:pPr>
              <a:lnSpc>
                <a:spcPts val="2828"/>
              </a:lnSpc>
            </a:pPr>
            <a:r>
              <a:rPr lang="en-US" sz="2020" b="1" dirty="0">
                <a:solidFill>
                  <a:srgbClr val="000000"/>
                </a:solidFill>
                <a:latin typeface="Charis Bold"/>
                <a:ea typeface="Charis Bold"/>
                <a:cs typeface="Charis Bold"/>
                <a:sym typeface="Charis Bold"/>
              </a:rPr>
              <a:t>C_________________</a:t>
            </a:r>
          </a:p>
          <a:p>
            <a:pPr>
              <a:lnSpc>
                <a:spcPts val="2828"/>
              </a:lnSpc>
            </a:pPr>
            <a:r>
              <a:rPr lang="en-US" sz="2020" b="1" dirty="0">
                <a:solidFill>
                  <a:srgbClr val="000000"/>
                </a:solidFill>
                <a:latin typeface="Charis Bold"/>
                <a:ea typeface="Charis Bold"/>
                <a:cs typeface="Charis Bold"/>
                <a:sym typeface="Charis Bold"/>
              </a:rPr>
              <a:t>D_________________</a:t>
            </a:r>
          </a:p>
          <a:p>
            <a:pPr>
              <a:lnSpc>
                <a:spcPts val="2828"/>
              </a:lnSpc>
            </a:pPr>
            <a:endParaRPr lang="en-US" sz="2020" b="1" dirty="0">
              <a:solidFill>
                <a:srgbClr val="000000"/>
              </a:solidFill>
              <a:latin typeface="Charis Bold"/>
              <a:ea typeface="Charis Bold"/>
              <a:cs typeface="Charis Bold"/>
              <a:sym typeface="Charis Bold"/>
            </a:endParaRPr>
          </a:p>
        </p:txBody>
      </p:sp>
      <p:sp>
        <p:nvSpPr>
          <p:cNvPr id="84" name="TextBox 84"/>
          <p:cNvSpPr txBox="1"/>
          <p:nvPr/>
        </p:nvSpPr>
        <p:spPr>
          <a:xfrm>
            <a:off x="6688288" y="8992215"/>
            <a:ext cx="4949943" cy="866378"/>
          </a:xfrm>
          <a:prstGeom prst="rect">
            <a:avLst/>
          </a:prstGeom>
        </p:spPr>
        <p:txBody>
          <a:bodyPr lIns="0" tIns="0" rIns="0" bIns="0" rtlCol="0" anchor="t">
            <a:spAutoFit/>
          </a:bodyPr>
          <a:lstStyle/>
          <a:p>
            <a:pPr algn="ctr">
              <a:lnSpc>
                <a:spcPts val="2357"/>
              </a:lnSpc>
              <a:spcBef>
                <a:spcPct val="0"/>
              </a:spcBef>
            </a:pPr>
            <a:r>
              <a:rPr lang="en-US" sz="1683" b="1">
                <a:solidFill>
                  <a:srgbClr val="000000"/>
                </a:solidFill>
                <a:latin typeface="Charis Bold"/>
                <a:ea typeface="Charis Bold"/>
                <a:cs typeface="Charis Bold"/>
                <a:sym typeface="Charis Bold"/>
              </a:rPr>
              <a:t>If the population of clownfish decreased due to overfishing the stability and biodiversity of this food system would _</a:t>
            </a:r>
            <a:r>
              <a:rPr lang="en-US" sz="1683">
                <a:solidFill>
                  <a:srgbClr val="000000"/>
                </a:solidFill>
                <a:latin typeface="Charis"/>
                <a:ea typeface="Charis"/>
                <a:cs typeface="Charis"/>
                <a:sym typeface="Charis"/>
              </a:rPr>
              <a:t>___________</a:t>
            </a:r>
          </a:p>
        </p:txBody>
      </p:sp>
      <p:sp>
        <p:nvSpPr>
          <p:cNvPr id="85" name="TextBox 85"/>
          <p:cNvSpPr txBox="1"/>
          <p:nvPr/>
        </p:nvSpPr>
        <p:spPr>
          <a:xfrm>
            <a:off x="8336781" y="6683947"/>
            <a:ext cx="2996012" cy="197604"/>
          </a:xfrm>
          <a:prstGeom prst="rect">
            <a:avLst/>
          </a:prstGeom>
        </p:spPr>
        <p:txBody>
          <a:bodyPr lIns="0" tIns="0" rIns="0" bIns="0" rtlCol="0" anchor="t">
            <a:spAutoFit/>
          </a:bodyPr>
          <a:lstStyle/>
          <a:p>
            <a:pPr algn="l">
              <a:lnSpc>
                <a:spcPts val="1650"/>
              </a:lnSpc>
              <a:spcBef>
                <a:spcPct val="0"/>
              </a:spcBef>
            </a:pPr>
            <a:r>
              <a:rPr lang="en-US" sz="1178" b="1">
                <a:solidFill>
                  <a:srgbClr val="000000"/>
                </a:solidFill>
                <a:latin typeface="Cinzel Bold"/>
                <a:ea typeface="Cinzel Bold"/>
                <a:cs typeface="Cinzel Bold"/>
                <a:sym typeface="Cinzel Bold"/>
              </a:rPr>
              <a:t>clownfish Eats Zooxanthellae</a:t>
            </a:r>
          </a:p>
        </p:txBody>
      </p:sp>
      <p:sp>
        <p:nvSpPr>
          <p:cNvPr id="86" name="TextBox 86"/>
          <p:cNvSpPr txBox="1"/>
          <p:nvPr/>
        </p:nvSpPr>
        <p:spPr>
          <a:xfrm>
            <a:off x="8206664" y="6191626"/>
            <a:ext cx="303840" cy="353144"/>
          </a:xfrm>
          <a:prstGeom prst="rect">
            <a:avLst/>
          </a:prstGeom>
        </p:spPr>
        <p:txBody>
          <a:bodyPr lIns="0" tIns="0" rIns="0" bIns="0" rtlCol="0" anchor="t">
            <a:spAutoFit/>
          </a:bodyPr>
          <a:lstStyle/>
          <a:p>
            <a:pPr algn="ctr">
              <a:lnSpc>
                <a:spcPts val="2828"/>
              </a:lnSpc>
            </a:pPr>
            <a:r>
              <a:rPr lang="en-US" sz="2020" b="1">
                <a:solidFill>
                  <a:srgbClr val="000000"/>
                </a:solidFill>
                <a:latin typeface="Charis Bold"/>
                <a:ea typeface="Charis Bold"/>
                <a:cs typeface="Charis Bold"/>
                <a:sym typeface="Charis Bold"/>
              </a:rPr>
              <a:t>D</a:t>
            </a:r>
          </a:p>
        </p:txBody>
      </p:sp>
      <p:sp>
        <p:nvSpPr>
          <p:cNvPr id="87" name="TextBox 87"/>
          <p:cNvSpPr txBox="1"/>
          <p:nvPr/>
        </p:nvSpPr>
        <p:spPr>
          <a:xfrm>
            <a:off x="5933996" y="5030188"/>
            <a:ext cx="2322849" cy="1361822"/>
          </a:xfrm>
          <a:prstGeom prst="rect">
            <a:avLst/>
          </a:prstGeom>
        </p:spPr>
        <p:txBody>
          <a:bodyPr lIns="0" tIns="0" rIns="0" bIns="0" rtlCol="0" anchor="t">
            <a:spAutoFit/>
          </a:bodyPr>
          <a:lstStyle/>
          <a:p>
            <a:pPr algn="ctr">
              <a:lnSpc>
                <a:spcPts val="2121"/>
              </a:lnSpc>
              <a:spcBef>
                <a:spcPct val="0"/>
              </a:spcBef>
            </a:pPr>
            <a:r>
              <a:rPr lang="en-US" sz="1515" b="1">
                <a:solidFill>
                  <a:srgbClr val="000000"/>
                </a:solidFill>
                <a:latin typeface="Horizon"/>
                <a:ea typeface="Horizon"/>
                <a:cs typeface="Horizon"/>
                <a:sym typeface="Horizon"/>
              </a:rPr>
              <a:t>Define the Relationship:</a:t>
            </a:r>
          </a:p>
          <a:p>
            <a:pPr algn="ctr">
              <a:lnSpc>
                <a:spcPts val="2121"/>
              </a:lnSpc>
              <a:spcBef>
                <a:spcPct val="0"/>
              </a:spcBef>
            </a:pPr>
            <a:r>
              <a:rPr lang="en-US" sz="1515">
                <a:solidFill>
                  <a:srgbClr val="000000"/>
                </a:solidFill>
                <a:latin typeface="Charis"/>
                <a:ea typeface="Charis"/>
                <a:cs typeface="Charis"/>
                <a:sym typeface="Charis"/>
              </a:rPr>
              <a:t>Each letter corresponds to a different ecological relationship.</a:t>
            </a:r>
          </a:p>
        </p:txBody>
      </p:sp>
      <p:sp>
        <p:nvSpPr>
          <p:cNvPr id="88" name="TextBox 88"/>
          <p:cNvSpPr txBox="1"/>
          <p:nvPr/>
        </p:nvSpPr>
        <p:spPr>
          <a:xfrm>
            <a:off x="404357" y="8768917"/>
            <a:ext cx="1453835" cy="280670"/>
          </a:xfrm>
          <a:prstGeom prst="rect">
            <a:avLst/>
          </a:prstGeom>
        </p:spPr>
        <p:txBody>
          <a:bodyPr lIns="0" tIns="0" rIns="0" bIns="0" rtlCol="0" anchor="t">
            <a:spAutoFit/>
          </a:bodyPr>
          <a:lstStyle/>
          <a:p>
            <a:pPr algn="ctr">
              <a:lnSpc>
                <a:spcPts val="2379"/>
              </a:lnSpc>
            </a:pPr>
            <a:r>
              <a:rPr lang="en-US" sz="1699" b="1" dirty="0">
                <a:solidFill>
                  <a:srgbClr val="FF3131"/>
                </a:solidFill>
                <a:latin typeface="Cinzel Bold"/>
                <a:ea typeface="Cinzel Bold"/>
                <a:cs typeface="Cinzel Bold"/>
                <a:sym typeface="Cinzel Bold"/>
              </a:rPr>
              <a:t>Decreases</a:t>
            </a:r>
          </a:p>
        </p:txBody>
      </p:sp>
      <p:sp>
        <p:nvSpPr>
          <p:cNvPr id="89" name="TextBox 89"/>
          <p:cNvSpPr txBox="1"/>
          <p:nvPr/>
        </p:nvSpPr>
        <p:spPr>
          <a:xfrm>
            <a:off x="2022862" y="9574648"/>
            <a:ext cx="1095006" cy="273685"/>
          </a:xfrm>
          <a:prstGeom prst="rect">
            <a:avLst/>
          </a:prstGeom>
        </p:spPr>
        <p:txBody>
          <a:bodyPr lIns="0" tIns="0" rIns="0" bIns="0" rtlCol="0" anchor="t">
            <a:spAutoFit/>
          </a:bodyPr>
          <a:lstStyle/>
          <a:p>
            <a:pPr algn="ctr">
              <a:lnSpc>
                <a:spcPts val="2239"/>
              </a:lnSpc>
            </a:pPr>
            <a:r>
              <a:rPr lang="en-US" sz="1599" b="1">
                <a:solidFill>
                  <a:srgbClr val="FF3131"/>
                </a:solidFill>
                <a:latin typeface="Cinzel Bold"/>
                <a:ea typeface="Cinzel Bold"/>
                <a:cs typeface="Cinzel Bold"/>
                <a:sym typeface="Cinzel Bold"/>
              </a:rPr>
              <a:t>Increases</a:t>
            </a:r>
          </a:p>
        </p:txBody>
      </p:sp>
      <p:sp>
        <p:nvSpPr>
          <p:cNvPr id="90" name="TextBox 90"/>
          <p:cNvSpPr txBox="1"/>
          <p:nvPr/>
        </p:nvSpPr>
        <p:spPr>
          <a:xfrm>
            <a:off x="12637940" y="7978710"/>
            <a:ext cx="3086671" cy="361500"/>
          </a:xfrm>
          <a:prstGeom prst="rect">
            <a:avLst/>
          </a:prstGeom>
        </p:spPr>
        <p:txBody>
          <a:bodyPr lIns="0" tIns="0" rIns="0" bIns="0" rtlCol="0" anchor="t">
            <a:spAutoFit/>
          </a:bodyPr>
          <a:lstStyle/>
          <a:p>
            <a:pPr algn="l">
              <a:lnSpc>
                <a:spcPts val="1475"/>
              </a:lnSpc>
              <a:spcBef>
                <a:spcPct val="0"/>
              </a:spcBef>
            </a:pPr>
            <a:r>
              <a:rPr lang="en-US" sz="1054" b="1">
                <a:solidFill>
                  <a:srgbClr val="000000"/>
                </a:solidFill>
                <a:latin typeface="Cinzel Bold"/>
                <a:ea typeface="Cinzel Bold"/>
                <a:cs typeface="Cinzel Bold"/>
                <a:sym typeface="Cinzel Bold"/>
              </a:rPr>
              <a:t>Clownfish find shelter in  sea anemones; anemones  receive food from clownfish</a:t>
            </a:r>
          </a:p>
        </p:txBody>
      </p:sp>
      <p:sp>
        <p:nvSpPr>
          <p:cNvPr id="91" name="TextBox 91"/>
          <p:cNvSpPr txBox="1"/>
          <p:nvPr/>
        </p:nvSpPr>
        <p:spPr>
          <a:xfrm>
            <a:off x="101799" y="973033"/>
            <a:ext cx="3207999" cy="435101"/>
          </a:xfrm>
          <a:prstGeom prst="rect">
            <a:avLst/>
          </a:prstGeom>
        </p:spPr>
        <p:txBody>
          <a:bodyPr lIns="0" tIns="0" rIns="0" bIns="0" rtlCol="0" anchor="t">
            <a:spAutoFit/>
          </a:bodyPr>
          <a:lstStyle/>
          <a:p>
            <a:pPr algn="l">
              <a:lnSpc>
                <a:spcPts val="1765"/>
              </a:lnSpc>
              <a:spcBef>
                <a:spcPct val="0"/>
              </a:spcBef>
            </a:pPr>
            <a:r>
              <a:rPr lang="en-US" sz="1261" b="1">
                <a:solidFill>
                  <a:srgbClr val="000000"/>
                </a:solidFill>
                <a:latin typeface="Cinzel Bold"/>
                <a:ea typeface="Cinzel Bold"/>
                <a:cs typeface="Cinzel Bold"/>
                <a:sym typeface="Cinzel Bold"/>
              </a:rPr>
              <a:t>Sea Lamprey Latch onto fish, scraping skin and feeding on blood</a:t>
            </a:r>
          </a:p>
        </p:txBody>
      </p:sp>
      <p:sp>
        <p:nvSpPr>
          <p:cNvPr id="92" name="TextBox 92"/>
          <p:cNvSpPr txBox="1"/>
          <p:nvPr/>
        </p:nvSpPr>
        <p:spPr>
          <a:xfrm>
            <a:off x="12682018" y="4400487"/>
            <a:ext cx="3042593" cy="404109"/>
          </a:xfrm>
          <a:prstGeom prst="rect">
            <a:avLst/>
          </a:prstGeom>
        </p:spPr>
        <p:txBody>
          <a:bodyPr lIns="0" tIns="0" rIns="0" bIns="0" rtlCol="0" anchor="t">
            <a:spAutoFit/>
          </a:bodyPr>
          <a:lstStyle/>
          <a:p>
            <a:pPr algn="ctr">
              <a:lnSpc>
                <a:spcPts val="1634"/>
              </a:lnSpc>
              <a:spcBef>
                <a:spcPct val="0"/>
              </a:spcBef>
            </a:pPr>
            <a:r>
              <a:rPr lang="en-US" sz="1167" b="1">
                <a:solidFill>
                  <a:srgbClr val="000000"/>
                </a:solidFill>
                <a:latin typeface="Cinzel Bold"/>
                <a:ea typeface="Cinzel Bold"/>
                <a:cs typeface="Cinzel Bold"/>
                <a:sym typeface="Cinzel Bold"/>
              </a:rPr>
              <a:t>Coral and sponges fight for space in the reef</a:t>
            </a:r>
          </a:p>
        </p:txBody>
      </p:sp>
      <p:sp>
        <p:nvSpPr>
          <p:cNvPr id="93" name="TextBox 93"/>
          <p:cNvSpPr txBox="1"/>
          <p:nvPr/>
        </p:nvSpPr>
        <p:spPr>
          <a:xfrm>
            <a:off x="12889686" y="1090560"/>
            <a:ext cx="2816177" cy="422999"/>
          </a:xfrm>
          <a:prstGeom prst="rect">
            <a:avLst/>
          </a:prstGeom>
        </p:spPr>
        <p:txBody>
          <a:bodyPr lIns="0" tIns="0" rIns="0" bIns="0" rtlCol="0" anchor="t">
            <a:spAutoFit/>
          </a:bodyPr>
          <a:lstStyle/>
          <a:p>
            <a:pPr algn="ctr">
              <a:lnSpc>
                <a:spcPts val="1733"/>
              </a:lnSpc>
              <a:spcBef>
                <a:spcPct val="0"/>
              </a:spcBef>
            </a:pPr>
            <a:r>
              <a:rPr lang="en-US" sz="1237" b="1">
                <a:solidFill>
                  <a:srgbClr val="000000"/>
                </a:solidFill>
                <a:latin typeface="Cinzel Bold"/>
                <a:ea typeface="Cinzel Bold"/>
                <a:cs typeface="Cinzel Bold"/>
                <a:sym typeface="Cinzel Bold"/>
              </a:rPr>
              <a:t>whale sharks eat small fish and krill</a:t>
            </a:r>
          </a:p>
        </p:txBody>
      </p:sp>
      <p:sp>
        <p:nvSpPr>
          <p:cNvPr id="94" name="TextBox 94"/>
          <p:cNvSpPr txBox="1"/>
          <p:nvPr/>
        </p:nvSpPr>
        <p:spPr>
          <a:xfrm>
            <a:off x="110349" y="4472313"/>
            <a:ext cx="3102448" cy="711825"/>
          </a:xfrm>
          <a:prstGeom prst="rect">
            <a:avLst/>
          </a:prstGeom>
        </p:spPr>
        <p:txBody>
          <a:bodyPr lIns="0" tIns="0" rIns="0" bIns="0" rtlCol="0" anchor="t">
            <a:spAutoFit/>
          </a:bodyPr>
          <a:lstStyle/>
          <a:p>
            <a:pPr algn="ctr">
              <a:lnSpc>
                <a:spcPts val="1931"/>
              </a:lnSpc>
              <a:spcBef>
                <a:spcPct val="0"/>
              </a:spcBef>
            </a:pPr>
            <a:r>
              <a:rPr lang="en-US" sz="1379" b="1">
                <a:solidFill>
                  <a:srgbClr val="000000"/>
                </a:solidFill>
                <a:latin typeface="Cinzel Bold"/>
                <a:ea typeface="Cinzel Bold"/>
                <a:cs typeface="Cinzel Bold"/>
                <a:sym typeface="Cinzel Bold"/>
              </a:rPr>
              <a:t>remora fish attach to a shark for transportation and food scraps</a:t>
            </a:r>
          </a:p>
        </p:txBody>
      </p:sp>
      <p:sp>
        <p:nvSpPr>
          <p:cNvPr id="95" name="TextBox 95"/>
          <p:cNvSpPr txBox="1"/>
          <p:nvPr/>
        </p:nvSpPr>
        <p:spPr>
          <a:xfrm>
            <a:off x="6370110" y="7231075"/>
            <a:ext cx="1758495" cy="280670"/>
          </a:xfrm>
          <a:prstGeom prst="rect">
            <a:avLst/>
          </a:prstGeom>
        </p:spPr>
        <p:txBody>
          <a:bodyPr lIns="0" tIns="0" rIns="0" bIns="0" rtlCol="0" anchor="t">
            <a:spAutoFit/>
          </a:bodyPr>
          <a:lstStyle/>
          <a:p>
            <a:pPr algn="ctr">
              <a:lnSpc>
                <a:spcPts val="2379"/>
              </a:lnSpc>
            </a:pPr>
            <a:r>
              <a:rPr lang="en-US" sz="1699" b="1" dirty="0">
                <a:solidFill>
                  <a:srgbClr val="FF3131"/>
                </a:solidFill>
                <a:latin typeface="Cinzel Bold"/>
                <a:ea typeface="Cinzel Bold"/>
                <a:cs typeface="Cinzel Bold"/>
                <a:sym typeface="Cinzel Bold"/>
              </a:rPr>
              <a:t>Competition</a:t>
            </a:r>
          </a:p>
        </p:txBody>
      </p:sp>
      <p:sp>
        <p:nvSpPr>
          <p:cNvPr id="96" name="TextBox 96"/>
          <p:cNvSpPr txBox="1"/>
          <p:nvPr/>
        </p:nvSpPr>
        <p:spPr>
          <a:xfrm>
            <a:off x="6427048" y="7515785"/>
            <a:ext cx="1594994" cy="280670"/>
          </a:xfrm>
          <a:prstGeom prst="rect">
            <a:avLst/>
          </a:prstGeom>
        </p:spPr>
        <p:txBody>
          <a:bodyPr lIns="0" tIns="0" rIns="0" bIns="0" rtlCol="0" anchor="t">
            <a:spAutoFit/>
          </a:bodyPr>
          <a:lstStyle/>
          <a:p>
            <a:pPr algn="ctr">
              <a:lnSpc>
                <a:spcPts val="2379"/>
              </a:lnSpc>
            </a:pPr>
            <a:r>
              <a:rPr lang="en-US" sz="1699" b="1" dirty="0">
                <a:solidFill>
                  <a:srgbClr val="FF3131"/>
                </a:solidFill>
                <a:latin typeface="Cinzel Bold"/>
                <a:ea typeface="Cinzel Bold"/>
                <a:cs typeface="Cinzel Bold"/>
                <a:sym typeface="Cinzel Bold"/>
              </a:rPr>
              <a:t>Mutualism</a:t>
            </a:r>
          </a:p>
        </p:txBody>
      </p:sp>
      <p:sp>
        <p:nvSpPr>
          <p:cNvPr id="97" name="TextBox 97"/>
          <p:cNvSpPr txBox="1"/>
          <p:nvPr/>
        </p:nvSpPr>
        <p:spPr>
          <a:xfrm>
            <a:off x="6477524" y="7908674"/>
            <a:ext cx="1563046" cy="280670"/>
          </a:xfrm>
          <a:prstGeom prst="rect">
            <a:avLst/>
          </a:prstGeom>
        </p:spPr>
        <p:txBody>
          <a:bodyPr lIns="0" tIns="0" rIns="0" bIns="0" rtlCol="0" anchor="t">
            <a:spAutoFit/>
          </a:bodyPr>
          <a:lstStyle/>
          <a:p>
            <a:pPr algn="ctr">
              <a:lnSpc>
                <a:spcPts val="2379"/>
              </a:lnSpc>
            </a:pPr>
            <a:r>
              <a:rPr lang="en-US" sz="1699" b="1" dirty="0">
                <a:solidFill>
                  <a:srgbClr val="FF3131"/>
                </a:solidFill>
                <a:latin typeface="Cinzel Bold"/>
                <a:ea typeface="Cinzel Bold"/>
                <a:cs typeface="Cinzel Bold"/>
                <a:sym typeface="Cinzel Bold"/>
              </a:rPr>
              <a:t>parasitism</a:t>
            </a:r>
          </a:p>
        </p:txBody>
      </p:sp>
      <p:sp>
        <p:nvSpPr>
          <p:cNvPr id="98" name="TextBox 98"/>
          <p:cNvSpPr txBox="1"/>
          <p:nvPr/>
        </p:nvSpPr>
        <p:spPr>
          <a:xfrm>
            <a:off x="6505267" y="8265280"/>
            <a:ext cx="1507561" cy="280670"/>
          </a:xfrm>
          <a:prstGeom prst="rect">
            <a:avLst/>
          </a:prstGeom>
        </p:spPr>
        <p:txBody>
          <a:bodyPr lIns="0" tIns="0" rIns="0" bIns="0" rtlCol="0" anchor="t">
            <a:spAutoFit/>
          </a:bodyPr>
          <a:lstStyle/>
          <a:p>
            <a:pPr algn="ctr">
              <a:lnSpc>
                <a:spcPts val="2379"/>
              </a:lnSpc>
            </a:pPr>
            <a:r>
              <a:rPr lang="en-US" sz="1699" b="1" dirty="0">
                <a:solidFill>
                  <a:srgbClr val="FF3131"/>
                </a:solidFill>
                <a:latin typeface="Cinzel Bold"/>
                <a:ea typeface="Cinzel Bold"/>
                <a:cs typeface="Cinzel Bold"/>
                <a:sym typeface="Cinzel Bold"/>
              </a:rPr>
              <a:t>predation</a:t>
            </a:r>
          </a:p>
        </p:txBody>
      </p:sp>
      <p:sp>
        <p:nvSpPr>
          <p:cNvPr id="99" name="TextBox 99"/>
          <p:cNvSpPr txBox="1"/>
          <p:nvPr/>
        </p:nvSpPr>
        <p:spPr>
          <a:xfrm>
            <a:off x="9089274" y="9587435"/>
            <a:ext cx="1319894" cy="280670"/>
          </a:xfrm>
          <a:prstGeom prst="rect">
            <a:avLst/>
          </a:prstGeom>
        </p:spPr>
        <p:txBody>
          <a:bodyPr lIns="0" tIns="0" rIns="0" bIns="0" rtlCol="0" anchor="t">
            <a:spAutoFit/>
          </a:bodyPr>
          <a:lstStyle/>
          <a:p>
            <a:pPr algn="ctr">
              <a:lnSpc>
                <a:spcPts val="2379"/>
              </a:lnSpc>
            </a:pPr>
            <a:r>
              <a:rPr lang="en-US" sz="1699" b="1" dirty="0">
                <a:solidFill>
                  <a:srgbClr val="FF3131"/>
                </a:solidFill>
                <a:latin typeface="Cinzel Bold"/>
                <a:ea typeface="Cinzel Bold"/>
                <a:cs typeface="Cinzel Bold"/>
                <a:sym typeface="Cinzel Bold"/>
              </a:rPr>
              <a:t>Decrease</a:t>
            </a:r>
          </a:p>
        </p:txBody>
      </p:sp>
      <p:sp>
        <p:nvSpPr>
          <p:cNvPr id="100" name="TextBox 100"/>
          <p:cNvSpPr txBox="1"/>
          <p:nvPr/>
        </p:nvSpPr>
        <p:spPr>
          <a:xfrm>
            <a:off x="14297774" y="157391"/>
            <a:ext cx="3640926" cy="689913"/>
          </a:xfrm>
          <a:prstGeom prst="rect">
            <a:avLst/>
          </a:prstGeom>
        </p:spPr>
        <p:txBody>
          <a:bodyPr lIns="0" tIns="0" rIns="0" bIns="0" rtlCol="0" anchor="t">
            <a:spAutoFit/>
          </a:bodyPr>
          <a:lstStyle/>
          <a:p>
            <a:pPr algn="ctr">
              <a:lnSpc>
                <a:spcPts val="2573"/>
              </a:lnSpc>
              <a:spcBef>
                <a:spcPct val="0"/>
              </a:spcBef>
            </a:pPr>
            <a:r>
              <a:rPr lang="en-US" sz="1838" b="1">
                <a:solidFill>
                  <a:srgbClr val="FF3131"/>
                </a:solidFill>
                <a:latin typeface="The Seasons Bold"/>
                <a:ea typeface="The Seasons Bold"/>
                <a:cs typeface="The Seasons Bold"/>
                <a:sym typeface="The Seasons Bold"/>
              </a:rPr>
              <a:t>One organism kills and eats another. </a:t>
            </a:r>
          </a:p>
        </p:txBody>
      </p:sp>
      <p:sp>
        <p:nvSpPr>
          <p:cNvPr id="101" name="TextBox 101"/>
          <p:cNvSpPr txBox="1"/>
          <p:nvPr/>
        </p:nvSpPr>
        <p:spPr>
          <a:xfrm>
            <a:off x="14379826" y="3541140"/>
            <a:ext cx="3640926" cy="689913"/>
          </a:xfrm>
          <a:prstGeom prst="rect">
            <a:avLst/>
          </a:prstGeom>
        </p:spPr>
        <p:txBody>
          <a:bodyPr lIns="0" tIns="0" rIns="0" bIns="0" rtlCol="0" anchor="t">
            <a:spAutoFit/>
          </a:bodyPr>
          <a:lstStyle/>
          <a:p>
            <a:pPr algn="ctr">
              <a:lnSpc>
                <a:spcPts val="2573"/>
              </a:lnSpc>
              <a:spcBef>
                <a:spcPct val="0"/>
              </a:spcBef>
            </a:pPr>
            <a:r>
              <a:rPr lang="en-US" sz="1838" b="1">
                <a:solidFill>
                  <a:srgbClr val="FF3131"/>
                </a:solidFill>
                <a:latin typeface="The Seasons Bold"/>
                <a:ea typeface="The Seasons Bold"/>
                <a:cs typeface="The Seasons Bold"/>
                <a:sym typeface="The Seasons Bold"/>
              </a:rPr>
              <a:t>Two or more organisms fight over the same limited resources </a:t>
            </a:r>
          </a:p>
        </p:txBody>
      </p:sp>
      <p:sp>
        <p:nvSpPr>
          <p:cNvPr id="102" name="TextBox 102"/>
          <p:cNvSpPr txBox="1"/>
          <p:nvPr/>
        </p:nvSpPr>
        <p:spPr>
          <a:xfrm>
            <a:off x="14393743" y="7074953"/>
            <a:ext cx="3640926" cy="689913"/>
          </a:xfrm>
          <a:prstGeom prst="rect">
            <a:avLst/>
          </a:prstGeom>
        </p:spPr>
        <p:txBody>
          <a:bodyPr lIns="0" tIns="0" rIns="0" bIns="0" rtlCol="0" anchor="t">
            <a:spAutoFit/>
          </a:bodyPr>
          <a:lstStyle/>
          <a:p>
            <a:pPr algn="ctr">
              <a:lnSpc>
                <a:spcPts val="2573"/>
              </a:lnSpc>
              <a:spcBef>
                <a:spcPct val="0"/>
              </a:spcBef>
            </a:pPr>
            <a:r>
              <a:rPr lang="en-US" sz="1838" b="1">
                <a:solidFill>
                  <a:srgbClr val="FF3131"/>
                </a:solidFill>
                <a:latin typeface="The Seasons Bold"/>
                <a:ea typeface="The Seasons Bold"/>
                <a:cs typeface="The Seasons Bold"/>
                <a:sym typeface="The Seasons Bold"/>
              </a:rPr>
              <a:t>Both species benefit from the relationship. </a:t>
            </a:r>
          </a:p>
        </p:txBody>
      </p:sp>
      <p:sp>
        <p:nvSpPr>
          <p:cNvPr id="103" name="TextBox 103"/>
          <p:cNvSpPr txBox="1"/>
          <p:nvPr/>
        </p:nvSpPr>
        <p:spPr>
          <a:xfrm>
            <a:off x="1924363" y="3630000"/>
            <a:ext cx="3640926" cy="689913"/>
          </a:xfrm>
          <a:prstGeom prst="rect">
            <a:avLst/>
          </a:prstGeom>
        </p:spPr>
        <p:txBody>
          <a:bodyPr lIns="0" tIns="0" rIns="0" bIns="0" rtlCol="0" anchor="t">
            <a:spAutoFit/>
          </a:bodyPr>
          <a:lstStyle/>
          <a:p>
            <a:pPr algn="ctr">
              <a:lnSpc>
                <a:spcPts val="2573"/>
              </a:lnSpc>
              <a:spcBef>
                <a:spcPct val="0"/>
              </a:spcBef>
            </a:pPr>
            <a:r>
              <a:rPr lang="en-US" sz="1838" b="1">
                <a:solidFill>
                  <a:srgbClr val="FF3131"/>
                </a:solidFill>
                <a:latin typeface="The Seasons Bold"/>
                <a:ea typeface="The Seasons Bold"/>
                <a:cs typeface="The Seasons Bold"/>
                <a:sym typeface="The Seasons Bold"/>
              </a:rPr>
              <a:t>One species benefit, and the other is neither helped nor harmed. </a:t>
            </a:r>
          </a:p>
        </p:txBody>
      </p:sp>
      <p:sp>
        <p:nvSpPr>
          <p:cNvPr id="104" name="TextBox 104"/>
          <p:cNvSpPr txBox="1"/>
          <p:nvPr/>
        </p:nvSpPr>
        <p:spPr>
          <a:xfrm>
            <a:off x="1781093" y="126006"/>
            <a:ext cx="3862989" cy="689913"/>
          </a:xfrm>
          <a:prstGeom prst="rect">
            <a:avLst/>
          </a:prstGeom>
        </p:spPr>
        <p:txBody>
          <a:bodyPr lIns="0" tIns="0" rIns="0" bIns="0" rtlCol="0" anchor="t">
            <a:spAutoFit/>
          </a:bodyPr>
          <a:lstStyle/>
          <a:p>
            <a:pPr algn="ctr">
              <a:lnSpc>
                <a:spcPts val="2573"/>
              </a:lnSpc>
              <a:spcBef>
                <a:spcPct val="0"/>
              </a:spcBef>
            </a:pPr>
            <a:r>
              <a:rPr lang="en-US" sz="1838" b="1">
                <a:solidFill>
                  <a:srgbClr val="FF3131"/>
                </a:solidFill>
                <a:latin typeface="The Seasons Bold"/>
                <a:ea typeface="The Seasons Bold"/>
                <a:cs typeface="The Seasons Bold"/>
                <a:sym typeface="The Seasons Bold"/>
              </a:rPr>
              <a:t>One species (the parasite) benefits, while the other (the host) is harmed. </a:t>
            </a:r>
          </a:p>
        </p:txBody>
      </p:sp>
      <p:sp>
        <p:nvSpPr>
          <p:cNvPr id="105" name="TextBox 105"/>
          <p:cNvSpPr txBox="1"/>
          <p:nvPr/>
        </p:nvSpPr>
        <p:spPr>
          <a:xfrm>
            <a:off x="1151252" y="7537940"/>
            <a:ext cx="1031081" cy="320793"/>
          </a:xfrm>
          <a:prstGeom prst="rect">
            <a:avLst/>
          </a:prstGeom>
        </p:spPr>
        <p:txBody>
          <a:bodyPr wrap="square" lIns="0" tIns="0" rIns="0" bIns="0" rtlCol="0" anchor="t">
            <a:spAutoFit/>
          </a:bodyPr>
          <a:lstStyle/>
          <a:p>
            <a:pPr algn="ctr">
              <a:lnSpc>
                <a:spcPts val="2573"/>
              </a:lnSpc>
              <a:spcBef>
                <a:spcPct val="0"/>
              </a:spcBef>
            </a:pPr>
            <a:r>
              <a:rPr lang="en-US" sz="1838" b="1">
                <a:solidFill>
                  <a:srgbClr val="000000"/>
                </a:solidFill>
                <a:latin typeface="Cinzel Bold"/>
                <a:ea typeface="Cinzel Bold"/>
                <a:cs typeface="Cinzel Bold"/>
                <a:sym typeface="Cinzel Bold"/>
              </a:rPr>
              <a:t>bio</a:t>
            </a:r>
          </a:p>
        </p:txBody>
      </p:sp>
      <p:sp>
        <p:nvSpPr>
          <p:cNvPr id="106" name="TextBox 106"/>
          <p:cNvSpPr txBox="1"/>
          <p:nvPr/>
        </p:nvSpPr>
        <p:spPr>
          <a:xfrm>
            <a:off x="3151995" y="7511745"/>
            <a:ext cx="1185664" cy="315263"/>
          </a:xfrm>
          <a:prstGeom prst="rect">
            <a:avLst/>
          </a:prstGeom>
        </p:spPr>
        <p:txBody>
          <a:bodyPr lIns="0" tIns="0" rIns="0" bIns="0" rtlCol="0" anchor="t">
            <a:spAutoFit/>
          </a:bodyPr>
          <a:lstStyle/>
          <a:p>
            <a:pPr algn="ctr">
              <a:lnSpc>
                <a:spcPts val="2573"/>
              </a:lnSpc>
              <a:spcBef>
                <a:spcPct val="0"/>
              </a:spcBef>
            </a:pPr>
            <a:r>
              <a:rPr lang="en-US" sz="1838" b="1">
                <a:solidFill>
                  <a:srgbClr val="000000"/>
                </a:solidFill>
                <a:latin typeface="Cinzel Bold"/>
                <a:ea typeface="Cinzel Bold"/>
                <a:cs typeface="Cinzel Bold"/>
                <a:sym typeface="Cinzel Bold"/>
              </a:rPr>
              <a:t>diversity</a:t>
            </a:r>
          </a:p>
        </p:txBody>
      </p:sp>
      <p:sp>
        <p:nvSpPr>
          <p:cNvPr id="107" name="AutoShape 107"/>
          <p:cNvSpPr/>
          <p:nvPr/>
        </p:nvSpPr>
        <p:spPr>
          <a:xfrm>
            <a:off x="1056324" y="8149939"/>
            <a:ext cx="1139327" cy="9521"/>
          </a:xfrm>
          <a:prstGeom prst="line">
            <a:avLst/>
          </a:prstGeom>
          <a:ln w="19050" cap="flat">
            <a:solidFill>
              <a:srgbClr val="000000"/>
            </a:solidFill>
            <a:prstDash val="solid"/>
            <a:headEnd type="none" w="sm" len="sm"/>
            <a:tailEnd type="none" w="sm" len="sm"/>
          </a:ln>
        </p:spPr>
        <p:txBody>
          <a:bodyPr/>
          <a:lstStyle/>
          <a:p>
            <a:endParaRPr lang="en-US"/>
          </a:p>
        </p:txBody>
      </p:sp>
      <p:sp>
        <p:nvSpPr>
          <p:cNvPr id="108" name="AutoShape 108"/>
          <p:cNvSpPr/>
          <p:nvPr/>
        </p:nvSpPr>
        <p:spPr>
          <a:xfrm>
            <a:off x="3017909" y="8159460"/>
            <a:ext cx="1453835" cy="0"/>
          </a:xfrm>
          <a:prstGeom prst="line">
            <a:avLst/>
          </a:prstGeom>
          <a:ln w="19050" cap="flat">
            <a:solidFill>
              <a:srgbClr val="000000"/>
            </a:solidFill>
            <a:prstDash val="solid"/>
            <a:headEnd type="none" w="sm" len="sm"/>
            <a:tailEnd type="none" w="sm" len="sm"/>
          </a:ln>
        </p:spPr>
        <p:txBody>
          <a:bodyPr/>
          <a:lstStyle/>
          <a:p>
            <a:endParaRPr lang="en-US"/>
          </a:p>
        </p:txBody>
      </p:sp>
      <p:sp>
        <p:nvSpPr>
          <p:cNvPr id="109" name="TextBox 109"/>
          <p:cNvSpPr txBox="1"/>
          <p:nvPr/>
        </p:nvSpPr>
        <p:spPr>
          <a:xfrm>
            <a:off x="901775" y="7878790"/>
            <a:ext cx="1453835" cy="280670"/>
          </a:xfrm>
          <a:prstGeom prst="rect">
            <a:avLst/>
          </a:prstGeom>
        </p:spPr>
        <p:txBody>
          <a:bodyPr lIns="0" tIns="0" rIns="0" bIns="0" rtlCol="0" anchor="t">
            <a:spAutoFit/>
          </a:bodyPr>
          <a:lstStyle/>
          <a:p>
            <a:pPr algn="ctr">
              <a:lnSpc>
                <a:spcPts val="2379"/>
              </a:lnSpc>
            </a:pPr>
            <a:r>
              <a:rPr lang="en-US" sz="1699" b="1">
                <a:solidFill>
                  <a:srgbClr val="FF3131"/>
                </a:solidFill>
                <a:latin typeface="Cinzel Bold"/>
                <a:ea typeface="Cinzel Bold"/>
                <a:cs typeface="Cinzel Bold"/>
                <a:sym typeface="Cinzel Bold"/>
              </a:rPr>
              <a:t>life</a:t>
            </a:r>
          </a:p>
        </p:txBody>
      </p:sp>
      <p:sp>
        <p:nvSpPr>
          <p:cNvPr id="110" name="TextBox 110"/>
          <p:cNvSpPr txBox="1"/>
          <p:nvPr/>
        </p:nvSpPr>
        <p:spPr>
          <a:xfrm>
            <a:off x="3017909" y="7878790"/>
            <a:ext cx="1453835" cy="280670"/>
          </a:xfrm>
          <a:prstGeom prst="rect">
            <a:avLst/>
          </a:prstGeom>
        </p:spPr>
        <p:txBody>
          <a:bodyPr lIns="0" tIns="0" rIns="0" bIns="0" rtlCol="0" anchor="t">
            <a:spAutoFit/>
          </a:bodyPr>
          <a:lstStyle/>
          <a:p>
            <a:pPr algn="ctr">
              <a:lnSpc>
                <a:spcPts val="2379"/>
              </a:lnSpc>
            </a:pPr>
            <a:r>
              <a:rPr lang="en-US" sz="1699" b="1">
                <a:solidFill>
                  <a:srgbClr val="FF3131"/>
                </a:solidFill>
                <a:latin typeface="Cinzel Bold"/>
                <a:ea typeface="Cinzel Bold"/>
                <a:cs typeface="Cinzel Bold"/>
                <a:sym typeface="Cinzel Bold"/>
              </a:rPr>
              <a:t>variety</a:t>
            </a:r>
          </a:p>
        </p:txBody>
      </p:sp>
      <p:sp>
        <p:nvSpPr>
          <p:cNvPr id="111" name="TextBox 111"/>
          <p:cNvSpPr txBox="1"/>
          <p:nvPr/>
        </p:nvSpPr>
        <p:spPr>
          <a:xfrm>
            <a:off x="212646" y="7174638"/>
            <a:ext cx="5437981" cy="320793"/>
          </a:xfrm>
          <a:prstGeom prst="rect">
            <a:avLst/>
          </a:prstGeom>
        </p:spPr>
        <p:txBody>
          <a:bodyPr wrap="square" lIns="0" tIns="0" rIns="0" bIns="0" rtlCol="0" anchor="t">
            <a:spAutoFit/>
          </a:bodyPr>
          <a:lstStyle/>
          <a:p>
            <a:pPr algn="ctr">
              <a:lnSpc>
                <a:spcPts val="2573"/>
              </a:lnSpc>
              <a:spcBef>
                <a:spcPct val="0"/>
              </a:spcBef>
            </a:pPr>
            <a:r>
              <a:rPr lang="en-US" sz="1838">
                <a:solidFill>
                  <a:srgbClr val="000000"/>
                </a:solidFill>
                <a:latin typeface="Cinzel"/>
                <a:ea typeface="Cinzel"/>
                <a:cs typeface="Cinzel"/>
                <a:sym typeface="Cinzel"/>
              </a:rPr>
              <a:t>Break down the word biodiversity</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04890" b="-71269"/>
            </a:stretch>
          </a:blipFill>
        </p:spPr>
        <p:txBody>
          <a:bodyPr/>
          <a:lstStyle/>
          <a:p>
            <a:endParaRPr lang="en-US"/>
          </a:p>
        </p:txBody>
      </p:sp>
      <p:sp>
        <p:nvSpPr>
          <p:cNvPr id="3" name="Freeform 3"/>
          <p:cNvSpPr/>
          <p:nvPr/>
        </p:nvSpPr>
        <p:spPr>
          <a:xfrm>
            <a:off x="0" y="-27214"/>
            <a:ext cx="18288000" cy="12587461"/>
          </a:xfrm>
          <a:custGeom>
            <a:avLst/>
            <a:gdLst/>
            <a:ahLst/>
            <a:cxnLst/>
            <a:rect l="l" t="t" r="r" b="b"/>
            <a:pathLst>
              <a:path w="18288000" h="12587461">
                <a:moveTo>
                  <a:pt x="0" y="0"/>
                </a:moveTo>
                <a:lnTo>
                  <a:pt x="18288000" y="0"/>
                </a:lnTo>
                <a:lnTo>
                  <a:pt x="18288000" y="12587461"/>
                </a:lnTo>
                <a:lnTo>
                  <a:pt x="0" y="12587461"/>
                </a:lnTo>
                <a:lnTo>
                  <a:pt x="0" y="0"/>
                </a:lnTo>
                <a:close/>
              </a:path>
            </a:pathLst>
          </a:custGeom>
          <a:blipFill>
            <a:blip r:embed="rId4"/>
            <a:stretch>
              <a:fillRect l="-3308"/>
            </a:stretch>
          </a:blipFill>
        </p:spPr>
        <p:txBody>
          <a:bodyPr/>
          <a:lstStyle/>
          <a:p>
            <a:endParaRPr lang="en-US"/>
          </a:p>
        </p:txBody>
      </p:sp>
      <p:sp>
        <p:nvSpPr>
          <p:cNvPr id="4" name="TextBox 4"/>
          <p:cNvSpPr txBox="1"/>
          <p:nvPr/>
        </p:nvSpPr>
        <p:spPr>
          <a:xfrm>
            <a:off x="990600" y="534735"/>
            <a:ext cx="16731669" cy="2891144"/>
          </a:xfrm>
          <a:prstGeom prst="rect">
            <a:avLst/>
          </a:prstGeom>
        </p:spPr>
        <p:txBody>
          <a:bodyPr lIns="0" tIns="0" rIns="0" bIns="0" rtlCol="0" anchor="t">
            <a:spAutoFit/>
          </a:bodyPr>
          <a:lstStyle/>
          <a:p>
            <a:pPr marL="0" lvl="0" indent="0" algn="l">
              <a:lnSpc>
                <a:spcPts val="10699"/>
              </a:lnSpc>
              <a:spcBef>
                <a:spcPct val="0"/>
              </a:spcBef>
            </a:pPr>
            <a:r>
              <a:rPr lang="en-US" sz="10699" dirty="0">
                <a:solidFill>
                  <a:srgbClr val="F7F0E0"/>
                </a:solidFill>
                <a:latin typeface="Horizon"/>
                <a:ea typeface="Horizon"/>
                <a:cs typeface="Horizon"/>
                <a:sym typeface="Horizon"/>
              </a:rPr>
              <a:t>MINI RESEARCH PROJECT</a:t>
            </a:r>
          </a:p>
        </p:txBody>
      </p:sp>
      <p:sp>
        <p:nvSpPr>
          <p:cNvPr id="5" name="TextBox 5"/>
          <p:cNvSpPr txBox="1"/>
          <p:nvPr/>
        </p:nvSpPr>
        <p:spPr>
          <a:xfrm>
            <a:off x="1070303" y="3317289"/>
            <a:ext cx="5830339" cy="1774824"/>
          </a:xfrm>
          <a:prstGeom prst="rect">
            <a:avLst/>
          </a:prstGeom>
        </p:spPr>
        <p:txBody>
          <a:bodyPr lIns="0" tIns="0" rIns="0" bIns="0" rtlCol="0" anchor="t">
            <a:spAutoFit/>
          </a:bodyPr>
          <a:lstStyle/>
          <a:p>
            <a:pPr algn="l">
              <a:lnSpc>
                <a:spcPts val="3499"/>
              </a:lnSpc>
              <a:spcBef>
                <a:spcPct val="0"/>
              </a:spcBef>
            </a:pPr>
            <a:r>
              <a:rPr lang="en-US" sz="3499" b="1" dirty="0">
                <a:solidFill>
                  <a:srgbClr val="02114D"/>
                </a:solidFill>
                <a:latin typeface="Aileron Bold"/>
                <a:ea typeface="Aileron Bold"/>
                <a:cs typeface="Aileron Bold"/>
                <a:sym typeface="Aileron Bold"/>
              </a:rPr>
              <a:t>RESEARCH EXAMPLES FOR YOUR PROJECT USING TRUSTED WEBSITES OR BOOKS.</a:t>
            </a:r>
          </a:p>
        </p:txBody>
      </p:sp>
      <p:pic>
        <p:nvPicPr>
          <p:cNvPr id="6" name="Picture 5" descr="A screenshot of a research project&#10;&#10;AI-generated content may be incorrect.">
            <a:extLst>
              <a:ext uri="{FF2B5EF4-FFF2-40B4-BE49-F238E27FC236}">
                <a16:creationId xmlns:a16="http://schemas.microsoft.com/office/drawing/2014/main" id="{FCA7A02C-AD4F-73AA-8845-C167C5A0FB8B}"/>
              </a:ext>
            </a:extLst>
          </p:cNvPr>
          <p:cNvPicPr>
            <a:picLocks noChangeAspect="1"/>
          </p:cNvPicPr>
          <p:nvPr/>
        </p:nvPicPr>
        <p:blipFill>
          <a:blip r:embed="rId5"/>
          <a:stretch>
            <a:fillRect/>
          </a:stretch>
        </p:blipFill>
        <p:spPr>
          <a:xfrm rot="-600000">
            <a:off x="2107022" y="5206540"/>
            <a:ext cx="3756900" cy="4548282"/>
          </a:xfrm>
          <a:prstGeom prst="rect">
            <a:avLst/>
          </a:prstGeom>
        </p:spPr>
      </p:pic>
      <p:pic>
        <p:nvPicPr>
          <p:cNvPr id="10" name="Online Media 9" title="30 Minute Timer">
            <a:hlinkClick r:id="" action="ppaction://media"/>
            <a:extLst>
              <a:ext uri="{FF2B5EF4-FFF2-40B4-BE49-F238E27FC236}">
                <a16:creationId xmlns:a16="http://schemas.microsoft.com/office/drawing/2014/main" id="{DCB4B2D9-8618-CFB8-F80D-33D50FF80AFE}"/>
              </a:ext>
            </a:extLst>
          </p:cNvPr>
          <p:cNvPicPr>
            <a:picLocks noRot="1" noChangeAspect="1"/>
          </p:cNvPicPr>
          <p:nvPr>
            <a:videoFile r:link="rId1"/>
          </p:nvPr>
        </p:nvPicPr>
        <p:blipFill>
          <a:blip r:embed="rId6">
            <a:duotone>
              <a:schemeClr val="accent5">
                <a:shade val="45000"/>
                <a:satMod val="135000"/>
              </a:schemeClr>
              <a:prstClr val="white"/>
            </a:duotone>
          </a:blip>
          <a:stretch>
            <a:fillRect/>
          </a:stretch>
        </p:blipFill>
        <p:spPr>
          <a:xfrm>
            <a:off x="15163800" y="8554953"/>
            <a:ext cx="2819400" cy="1592961"/>
          </a:xfrm>
          <a:prstGeom prst="round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0">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Freeform 2"/>
          <p:cNvSpPr/>
          <p:nvPr/>
        </p:nvSpPr>
        <p:spPr>
          <a:xfrm>
            <a:off x="8217372" y="8276489"/>
            <a:ext cx="1828440" cy="889079"/>
          </a:xfrm>
          <a:custGeom>
            <a:avLst/>
            <a:gdLst/>
            <a:ahLst/>
            <a:cxnLst/>
            <a:rect l="l" t="t" r="r" b="b"/>
            <a:pathLst>
              <a:path w="5586900" h="2716630">
                <a:moveTo>
                  <a:pt x="0" y="0"/>
                </a:moveTo>
                <a:lnTo>
                  <a:pt x="5586900" y="0"/>
                </a:lnTo>
                <a:lnTo>
                  <a:pt x="5586900" y="2716630"/>
                </a:lnTo>
                <a:lnTo>
                  <a:pt x="0" y="27166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2800"/>
          </a:p>
        </p:txBody>
      </p:sp>
      <p:sp>
        <p:nvSpPr>
          <p:cNvPr id="3" name="Freeform 3"/>
          <p:cNvSpPr/>
          <p:nvPr/>
        </p:nvSpPr>
        <p:spPr>
          <a:xfrm rot="-5336606" flipH="1">
            <a:off x="7438559" y="8371431"/>
            <a:ext cx="617748" cy="630355"/>
          </a:xfrm>
          <a:custGeom>
            <a:avLst/>
            <a:gdLst/>
            <a:ahLst/>
            <a:cxnLst/>
            <a:rect l="l" t="t" r="r" b="b"/>
            <a:pathLst>
              <a:path w="1887563" h="1926085">
                <a:moveTo>
                  <a:pt x="1887563" y="0"/>
                </a:moveTo>
                <a:lnTo>
                  <a:pt x="0" y="0"/>
                </a:lnTo>
                <a:lnTo>
                  <a:pt x="0" y="1926084"/>
                </a:lnTo>
                <a:lnTo>
                  <a:pt x="1887563" y="1926084"/>
                </a:lnTo>
                <a:lnTo>
                  <a:pt x="1887563"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2800"/>
          </a:p>
        </p:txBody>
      </p:sp>
      <p:sp>
        <p:nvSpPr>
          <p:cNvPr id="4" name="Freeform 4"/>
          <p:cNvSpPr/>
          <p:nvPr/>
        </p:nvSpPr>
        <p:spPr>
          <a:xfrm>
            <a:off x="4525930" y="1876086"/>
            <a:ext cx="1857523" cy="535653"/>
          </a:xfrm>
          <a:custGeom>
            <a:avLst/>
            <a:gdLst/>
            <a:ahLst/>
            <a:cxnLst/>
            <a:rect l="l" t="t" r="r" b="b"/>
            <a:pathLst>
              <a:path w="4002009" h="1380693">
                <a:moveTo>
                  <a:pt x="0" y="0"/>
                </a:moveTo>
                <a:lnTo>
                  <a:pt x="4002010" y="0"/>
                </a:lnTo>
                <a:lnTo>
                  <a:pt x="4002010" y="1380693"/>
                </a:lnTo>
                <a:lnTo>
                  <a:pt x="0" y="138069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TextBox 5"/>
          <p:cNvSpPr txBox="1"/>
          <p:nvPr/>
        </p:nvSpPr>
        <p:spPr>
          <a:xfrm>
            <a:off x="1002991" y="346174"/>
            <a:ext cx="16520854" cy="505908"/>
          </a:xfrm>
          <a:prstGeom prst="rect">
            <a:avLst/>
          </a:prstGeom>
        </p:spPr>
        <p:txBody>
          <a:bodyPr wrap="square" lIns="0" tIns="0" rIns="0" bIns="0" rtlCol="0" anchor="t">
            <a:spAutoFit/>
          </a:bodyPr>
          <a:lstStyle/>
          <a:p>
            <a:pPr algn="ctr">
              <a:lnSpc>
                <a:spcPts val="3535"/>
              </a:lnSpc>
              <a:spcBef>
                <a:spcPct val="0"/>
              </a:spcBef>
            </a:pPr>
            <a:r>
              <a:rPr lang="en-US" sz="5000" i="1" dirty="0">
                <a:solidFill>
                  <a:srgbClr val="003C71"/>
                </a:solidFill>
                <a:latin typeface="Dreaming Outloud Sans Alt Italics"/>
                <a:ea typeface="Dreaming Outloud Sans Alt Italics"/>
                <a:cs typeface="Dreaming Outloud Sans Alt Italics"/>
                <a:sym typeface="Dreaming Outloud Sans Alt Italics"/>
              </a:rPr>
              <a:t>ECOLOGICAL RELATIONSHIPS MINI RESEARCH PROJECT</a:t>
            </a:r>
          </a:p>
        </p:txBody>
      </p:sp>
      <p:sp>
        <p:nvSpPr>
          <p:cNvPr id="6" name="TextBox 6"/>
          <p:cNvSpPr txBox="1"/>
          <p:nvPr/>
        </p:nvSpPr>
        <p:spPr>
          <a:xfrm>
            <a:off x="4114800" y="1137764"/>
            <a:ext cx="10591800" cy="707501"/>
          </a:xfrm>
          <a:prstGeom prst="rect">
            <a:avLst/>
          </a:prstGeom>
        </p:spPr>
        <p:txBody>
          <a:bodyPr wrap="square" lIns="0" tIns="0" rIns="0" bIns="0" rtlCol="0" anchor="t">
            <a:spAutoFit/>
          </a:bodyPr>
          <a:lstStyle/>
          <a:p>
            <a:pPr algn="ctr">
              <a:lnSpc>
                <a:spcPts val="2749"/>
              </a:lnSpc>
              <a:spcBef>
                <a:spcPct val="0"/>
              </a:spcBef>
            </a:pPr>
            <a:r>
              <a:rPr lang="en-US" sz="3000" i="1" dirty="0">
                <a:solidFill>
                  <a:srgbClr val="000000"/>
                </a:solidFill>
                <a:latin typeface="Dreaming Outloud Sans Alt Italics"/>
                <a:ea typeface="Dreaming Outloud Sans Alt Italics"/>
                <a:cs typeface="Dreaming Outloud Sans Alt Italics"/>
                <a:sym typeface="Dreaming Outloud Sans Alt Italics"/>
              </a:rPr>
              <a:t>CHOOSE ONE OF THE FOLLOWING ECOSYSTEMS BELOW. CIRCLE YOUR CHOICE.</a:t>
            </a:r>
          </a:p>
        </p:txBody>
      </p:sp>
      <p:sp>
        <p:nvSpPr>
          <p:cNvPr id="7" name="TextBox 7"/>
          <p:cNvSpPr txBox="1"/>
          <p:nvPr/>
        </p:nvSpPr>
        <p:spPr>
          <a:xfrm>
            <a:off x="8393600" y="2161779"/>
            <a:ext cx="1309748" cy="315984"/>
          </a:xfrm>
          <a:prstGeom prst="rect">
            <a:avLst/>
          </a:prstGeom>
        </p:spPr>
        <p:txBody>
          <a:bodyPr wrap="square" lIns="0" tIns="0" rIns="0" bIns="0" rtlCol="0" anchor="t">
            <a:spAutoFit/>
          </a:bodyPr>
          <a:lstStyle/>
          <a:p>
            <a:pPr algn="ctr">
              <a:lnSpc>
                <a:spcPts val="2291"/>
              </a:lnSpc>
              <a:spcBef>
                <a:spcPct val="0"/>
              </a:spcBef>
            </a:pPr>
            <a:r>
              <a:rPr lang="en-US" sz="2800" dirty="0">
                <a:solidFill>
                  <a:srgbClr val="003C71"/>
                </a:solidFill>
                <a:latin typeface="Dreaming Outloud Sans Alt"/>
                <a:ea typeface="Dreaming Outloud Sans Alt"/>
                <a:cs typeface="Dreaming Outloud Sans Alt"/>
                <a:sym typeface="Dreaming Outloud Sans Alt"/>
              </a:rPr>
              <a:t>ARTIC</a:t>
            </a:r>
          </a:p>
        </p:txBody>
      </p:sp>
      <p:sp>
        <p:nvSpPr>
          <p:cNvPr id="8" name="TextBox 8"/>
          <p:cNvSpPr txBox="1"/>
          <p:nvPr/>
        </p:nvSpPr>
        <p:spPr>
          <a:xfrm>
            <a:off x="6492156" y="2161779"/>
            <a:ext cx="1392470" cy="315984"/>
          </a:xfrm>
          <a:prstGeom prst="rect">
            <a:avLst/>
          </a:prstGeom>
        </p:spPr>
        <p:txBody>
          <a:bodyPr wrap="square" lIns="0" tIns="0" rIns="0" bIns="0" rtlCol="0" anchor="t">
            <a:spAutoFit/>
          </a:bodyPr>
          <a:lstStyle/>
          <a:p>
            <a:pPr algn="ctr">
              <a:lnSpc>
                <a:spcPts val="2291"/>
              </a:lnSpc>
              <a:spcBef>
                <a:spcPct val="0"/>
              </a:spcBef>
            </a:pPr>
            <a:r>
              <a:rPr lang="en-US" sz="2800" dirty="0">
                <a:solidFill>
                  <a:srgbClr val="003C71"/>
                </a:solidFill>
                <a:latin typeface="Dreaming Outloud Sans Alt"/>
                <a:ea typeface="Dreaming Outloud Sans Alt"/>
                <a:cs typeface="Dreaming Outloud Sans Alt"/>
                <a:sym typeface="Dreaming Outloud Sans Alt"/>
              </a:rPr>
              <a:t>OCEAN</a:t>
            </a:r>
          </a:p>
        </p:txBody>
      </p:sp>
      <p:sp>
        <p:nvSpPr>
          <p:cNvPr id="9" name="TextBox 9"/>
          <p:cNvSpPr txBox="1"/>
          <p:nvPr/>
        </p:nvSpPr>
        <p:spPr>
          <a:xfrm>
            <a:off x="4751937" y="2081707"/>
            <a:ext cx="1309748" cy="315984"/>
          </a:xfrm>
          <a:prstGeom prst="rect">
            <a:avLst/>
          </a:prstGeom>
        </p:spPr>
        <p:txBody>
          <a:bodyPr wrap="square" lIns="0" tIns="0" rIns="0" bIns="0" rtlCol="0" anchor="t">
            <a:spAutoFit/>
          </a:bodyPr>
          <a:lstStyle/>
          <a:p>
            <a:pPr algn="ctr">
              <a:lnSpc>
                <a:spcPts val="2291"/>
              </a:lnSpc>
              <a:spcBef>
                <a:spcPct val="0"/>
              </a:spcBef>
            </a:pPr>
            <a:r>
              <a:rPr lang="en-US" sz="2800" dirty="0">
                <a:solidFill>
                  <a:srgbClr val="003C71"/>
                </a:solidFill>
                <a:latin typeface="Dreaming Outloud Sans Alt"/>
                <a:ea typeface="Dreaming Outloud Sans Alt"/>
                <a:cs typeface="Dreaming Outloud Sans Alt"/>
                <a:sym typeface="Dreaming Outloud Sans Alt"/>
              </a:rPr>
              <a:t>DESERT</a:t>
            </a:r>
          </a:p>
        </p:txBody>
      </p:sp>
      <p:sp>
        <p:nvSpPr>
          <p:cNvPr id="10" name="TextBox 10"/>
          <p:cNvSpPr txBox="1"/>
          <p:nvPr/>
        </p:nvSpPr>
        <p:spPr>
          <a:xfrm>
            <a:off x="9812050" y="2161779"/>
            <a:ext cx="1162246" cy="315984"/>
          </a:xfrm>
          <a:prstGeom prst="rect">
            <a:avLst/>
          </a:prstGeom>
        </p:spPr>
        <p:txBody>
          <a:bodyPr wrap="square" lIns="0" tIns="0" rIns="0" bIns="0" rtlCol="0" anchor="t">
            <a:spAutoFit/>
          </a:bodyPr>
          <a:lstStyle/>
          <a:p>
            <a:pPr algn="ctr">
              <a:lnSpc>
                <a:spcPts val="2291"/>
              </a:lnSpc>
              <a:spcBef>
                <a:spcPct val="0"/>
              </a:spcBef>
            </a:pPr>
            <a:r>
              <a:rPr lang="en-US" sz="2800" dirty="0">
                <a:solidFill>
                  <a:srgbClr val="003C71"/>
                </a:solidFill>
                <a:latin typeface="Dreaming Outloud Sans Alt"/>
                <a:ea typeface="Dreaming Outloud Sans Alt"/>
                <a:cs typeface="Dreaming Outloud Sans Alt"/>
                <a:sym typeface="Dreaming Outloud Sans Alt"/>
              </a:rPr>
              <a:t>FOREST</a:t>
            </a:r>
          </a:p>
        </p:txBody>
      </p:sp>
      <p:sp>
        <p:nvSpPr>
          <p:cNvPr id="11" name="TextBox 11"/>
          <p:cNvSpPr txBox="1"/>
          <p:nvPr/>
        </p:nvSpPr>
        <p:spPr>
          <a:xfrm>
            <a:off x="11630771" y="2161779"/>
            <a:ext cx="1932829" cy="315984"/>
          </a:xfrm>
          <a:prstGeom prst="rect">
            <a:avLst/>
          </a:prstGeom>
        </p:spPr>
        <p:txBody>
          <a:bodyPr wrap="square" lIns="0" tIns="0" rIns="0" bIns="0" rtlCol="0" anchor="t">
            <a:spAutoFit/>
          </a:bodyPr>
          <a:lstStyle/>
          <a:p>
            <a:pPr algn="ctr">
              <a:lnSpc>
                <a:spcPts val="2291"/>
              </a:lnSpc>
              <a:spcBef>
                <a:spcPct val="0"/>
              </a:spcBef>
            </a:pPr>
            <a:r>
              <a:rPr lang="en-US" sz="2800" dirty="0">
                <a:solidFill>
                  <a:srgbClr val="003C71"/>
                </a:solidFill>
                <a:latin typeface="Dreaming Outloud Sans Alt"/>
                <a:ea typeface="Dreaming Outloud Sans Alt"/>
                <a:cs typeface="Dreaming Outloud Sans Alt"/>
                <a:sym typeface="Dreaming Outloud Sans Alt"/>
              </a:rPr>
              <a:t>GRASSLAND</a:t>
            </a:r>
          </a:p>
        </p:txBody>
      </p:sp>
      <p:sp>
        <p:nvSpPr>
          <p:cNvPr id="12" name="TextBox 12"/>
          <p:cNvSpPr txBox="1"/>
          <p:nvPr/>
        </p:nvSpPr>
        <p:spPr>
          <a:xfrm>
            <a:off x="2028732" y="3435644"/>
            <a:ext cx="14456160" cy="354456"/>
          </a:xfrm>
          <a:prstGeom prst="rect">
            <a:avLst/>
          </a:prstGeom>
        </p:spPr>
        <p:txBody>
          <a:bodyPr wrap="square" lIns="0" tIns="0" rIns="0" bIns="0" rtlCol="0" anchor="t">
            <a:spAutoFit/>
          </a:bodyPr>
          <a:lstStyle/>
          <a:p>
            <a:pPr algn="ctr">
              <a:lnSpc>
                <a:spcPts val="2749"/>
              </a:lnSpc>
              <a:spcBef>
                <a:spcPct val="0"/>
              </a:spcBef>
            </a:pPr>
            <a:r>
              <a:rPr lang="en-US" sz="2800" i="1" dirty="0">
                <a:solidFill>
                  <a:srgbClr val="000000"/>
                </a:solidFill>
                <a:latin typeface="Dreaming Outloud Sans Alt Italics"/>
                <a:ea typeface="Dreaming Outloud Sans Alt Italics"/>
                <a:cs typeface="Dreaming Outloud Sans Alt Italics"/>
                <a:sym typeface="Dreaming Outloud Sans Alt Italics"/>
              </a:rPr>
              <a:t>GIVE EXAMPLES OF HOW ORGANISMS FROM THIS ECOSYSTEM WILL INTERACT.</a:t>
            </a:r>
          </a:p>
        </p:txBody>
      </p:sp>
      <p:sp>
        <p:nvSpPr>
          <p:cNvPr id="13" name="TextBox 13"/>
          <p:cNvSpPr txBox="1"/>
          <p:nvPr/>
        </p:nvSpPr>
        <p:spPr>
          <a:xfrm>
            <a:off x="1290046" y="4129236"/>
            <a:ext cx="3591639" cy="3124445"/>
          </a:xfrm>
          <a:prstGeom prst="rect">
            <a:avLst/>
          </a:prstGeom>
        </p:spPr>
        <p:txBody>
          <a:bodyPr wrap="square" lIns="0" tIns="0" rIns="0" bIns="0" rtlCol="0" anchor="t">
            <a:spAutoFit/>
          </a:bodyPr>
          <a:lstStyle/>
          <a:p>
            <a:pPr algn="ctr">
              <a:lnSpc>
                <a:spcPts val="2749"/>
              </a:lnSpc>
            </a:pPr>
            <a:r>
              <a:rPr lang="en-US" sz="2800" dirty="0">
                <a:solidFill>
                  <a:srgbClr val="003C71"/>
                </a:solidFill>
                <a:latin typeface="Dreaming Outloud Sans Alt"/>
                <a:ea typeface="Dreaming Outloud Sans Alt"/>
                <a:cs typeface="Dreaming Outloud Sans Alt"/>
                <a:sym typeface="Dreaming Outloud Sans Alt"/>
              </a:rPr>
              <a:t>MUTUALISM:</a:t>
            </a:r>
          </a:p>
          <a:p>
            <a:pPr algn="ctr">
              <a:lnSpc>
                <a:spcPts val="2749"/>
              </a:lnSpc>
            </a:pPr>
            <a:endParaRPr lang="en-US" sz="2800" dirty="0">
              <a:solidFill>
                <a:srgbClr val="003C71"/>
              </a:solidFill>
              <a:latin typeface="Dreaming Outloud Sans Alt"/>
              <a:ea typeface="Dreaming Outloud Sans Alt"/>
              <a:cs typeface="Dreaming Outloud Sans Alt"/>
              <a:sym typeface="Dreaming Outloud Sans Alt"/>
            </a:endParaRPr>
          </a:p>
          <a:p>
            <a:pPr algn="ctr">
              <a:lnSpc>
                <a:spcPts val="2749"/>
              </a:lnSpc>
            </a:pPr>
            <a:r>
              <a:rPr lang="en-US" sz="2800" dirty="0">
                <a:solidFill>
                  <a:srgbClr val="003C71"/>
                </a:solidFill>
                <a:latin typeface="Dreaming Outloud Sans Alt"/>
                <a:ea typeface="Dreaming Outloud Sans Alt"/>
                <a:cs typeface="Dreaming Outloud Sans Alt"/>
                <a:sym typeface="Dreaming Outloud Sans Alt"/>
              </a:rPr>
              <a:t>PREDATION:</a:t>
            </a:r>
          </a:p>
          <a:p>
            <a:pPr algn="ctr">
              <a:lnSpc>
                <a:spcPts val="2749"/>
              </a:lnSpc>
            </a:pPr>
            <a:endParaRPr lang="en-US" sz="2800" dirty="0">
              <a:solidFill>
                <a:srgbClr val="003C71"/>
              </a:solidFill>
              <a:latin typeface="Dreaming Outloud Sans Alt"/>
              <a:ea typeface="Dreaming Outloud Sans Alt"/>
              <a:cs typeface="Dreaming Outloud Sans Alt"/>
              <a:sym typeface="Dreaming Outloud Sans Alt"/>
            </a:endParaRPr>
          </a:p>
          <a:p>
            <a:pPr algn="ctr">
              <a:lnSpc>
                <a:spcPts val="2749"/>
              </a:lnSpc>
            </a:pPr>
            <a:r>
              <a:rPr lang="en-US" sz="2800" dirty="0">
                <a:solidFill>
                  <a:srgbClr val="003C71"/>
                </a:solidFill>
                <a:latin typeface="Dreaming Outloud Sans Alt"/>
                <a:ea typeface="Dreaming Outloud Sans Alt"/>
                <a:cs typeface="Dreaming Outloud Sans Alt"/>
                <a:sym typeface="Dreaming Outloud Sans Alt"/>
              </a:rPr>
              <a:t>PARASITISM:</a:t>
            </a:r>
          </a:p>
          <a:p>
            <a:pPr algn="ctr">
              <a:lnSpc>
                <a:spcPts val="2749"/>
              </a:lnSpc>
            </a:pPr>
            <a:endParaRPr lang="en-US" sz="2800" dirty="0">
              <a:solidFill>
                <a:srgbClr val="003C71"/>
              </a:solidFill>
              <a:latin typeface="Dreaming Outloud Sans Alt"/>
              <a:ea typeface="Dreaming Outloud Sans Alt"/>
              <a:cs typeface="Dreaming Outloud Sans Alt"/>
              <a:sym typeface="Dreaming Outloud Sans Alt"/>
            </a:endParaRPr>
          </a:p>
          <a:p>
            <a:pPr algn="ctr">
              <a:lnSpc>
                <a:spcPts val="2749"/>
              </a:lnSpc>
            </a:pPr>
            <a:r>
              <a:rPr lang="en-US" sz="2800" dirty="0">
                <a:solidFill>
                  <a:srgbClr val="003C71"/>
                </a:solidFill>
                <a:latin typeface="Dreaming Outloud Sans Alt"/>
                <a:ea typeface="Dreaming Outloud Sans Alt"/>
                <a:cs typeface="Dreaming Outloud Sans Alt"/>
                <a:sym typeface="Dreaming Outloud Sans Alt"/>
              </a:rPr>
              <a:t>COMPETITION:</a:t>
            </a:r>
          </a:p>
          <a:p>
            <a:pPr algn="ctr">
              <a:lnSpc>
                <a:spcPts val="2749"/>
              </a:lnSpc>
            </a:pPr>
            <a:endParaRPr lang="en-US" sz="2800" dirty="0">
              <a:solidFill>
                <a:srgbClr val="003C71"/>
              </a:solidFill>
              <a:latin typeface="Dreaming Outloud Sans Alt"/>
              <a:ea typeface="Dreaming Outloud Sans Alt"/>
              <a:cs typeface="Dreaming Outloud Sans Alt"/>
              <a:sym typeface="Dreaming Outloud Sans Alt"/>
            </a:endParaRPr>
          </a:p>
          <a:p>
            <a:pPr algn="ctr">
              <a:lnSpc>
                <a:spcPts val="2749"/>
              </a:lnSpc>
              <a:spcBef>
                <a:spcPct val="0"/>
              </a:spcBef>
            </a:pPr>
            <a:r>
              <a:rPr lang="en-US" sz="2800" dirty="0">
                <a:solidFill>
                  <a:srgbClr val="003C71"/>
                </a:solidFill>
                <a:latin typeface="Dreaming Outloud Sans Alt"/>
                <a:ea typeface="Dreaming Outloud Sans Alt"/>
                <a:cs typeface="Dreaming Outloud Sans Alt"/>
                <a:sym typeface="Dreaming Outloud Sans Alt"/>
              </a:rPr>
              <a:t>COMMENSALISM:</a:t>
            </a:r>
          </a:p>
        </p:txBody>
      </p:sp>
      <p:sp>
        <p:nvSpPr>
          <p:cNvPr id="14" name="TextBox 14"/>
          <p:cNvSpPr txBox="1"/>
          <p:nvPr/>
        </p:nvSpPr>
        <p:spPr>
          <a:xfrm>
            <a:off x="5587682" y="7478368"/>
            <a:ext cx="6921583" cy="700705"/>
          </a:xfrm>
          <a:prstGeom prst="rect">
            <a:avLst/>
          </a:prstGeom>
        </p:spPr>
        <p:txBody>
          <a:bodyPr lIns="0" tIns="0" rIns="0" bIns="0" rtlCol="0" anchor="t">
            <a:spAutoFit/>
          </a:bodyPr>
          <a:lstStyle/>
          <a:p>
            <a:pPr algn="ctr">
              <a:lnSpc>
                <a:spcPts val="2749"/>
              </a:lnSpc>
              <a:spcBef>
                <a:spcPct val="0"/>
              </a:spcBef>
            </a:pPr>
            <a:r>
              <a:rPr lang="en-US" sz="2800" i="1" dirty="0">
                <a:solidFill>
                  <a:srgbClr val="000000"/>
                </a:solidFill>
                <a:latin typeface="Dreaming Outloud Sans Alt Italics"/>
                <a:ea typeface="Dreaming Outloud Sans Alt Italics"/>
                <a:cs typeface="Dreaming Outloud Sans Alt Italics"/>
                <a:sym typeface="Dreaming Outloud Sans Alt Italics"/>
              </a:rPr>
              <a:t>WHAT HUMAN IMPACT MIGHT  AFFECT THIS ECOSYSTEM?</a:t>
            </a:r>
          </a:p>
        </p:txBody>
      </p:sp>
      <p:sp>
        <p:nvSpPr>
          <p:cNvPr id="15" name="TextBox 15"/>
          <p:cNvSpPr txBox="1"/>
          <p:nvPr/>
        </p:nvSpPr>
        <p:spPr>
          <a:xfrm>
            <a:off x="5102749" y="9402010"/>
            <a:ext cx="7793182" cy="700705"/>
          </a:xfrm>
          <a:prstGeom prst="rect">
            <a:avLst/>
          </a:prstGeom>
        </p:spPr>
        <p:txBody>
          <a:bodyPr lIns="0" tIns="0" rIns="0" bIns="0" rtlCol="0" anchor="t">
            <a:spAutoFit/>
          </a:bodyPr>
          <a:lstStyle/>
          <a:p>
            <a:pPr algn="ctr">
              <a:lnSpc>
                <a:spcPts val="2749"/>
              </a:lnSpc>
              <a:spcBef>
                <a:spcPct val="0"/>
              </a:spcBef>
            </a:pPr>
            <a:r>
              <a:rPr lang="en-US" sz="2800" dirty="0">
                <a:solidFill>
                  <a:srgbClr val="000000"/>
                </a:solidFill>
                <a:latin typeface="Dreaming Outloud Sans Alt"/>
                <a:ea typeface="Dreaming Outloud Sans Alt"/>
                <a:cs typeface="Dreaming Outloud Sans Alt"/>
                <a:sym typeface="Dreaming Outloud Sans Alt"/>
              </a:rPr>
              <a:t>WILL THIS INCREASE/DECREASE BIODIVESRTY AND ECOSYSTEM STABILITY. (CIRCLE ONE)</a:t>
            </a:r>
          </a:p>
        </p:txBody>
      </p:sp>
      <p:sp>
        <p:nvSpPr>
          <p:cNvPr id="16" name="TextBox 16"/>
          <p:cNvSpPr txBox="1"/>
          <p:nvPr/>
        </p:nvSpPr>
        <p:spPr>
          <a:xfrm>
            <a:off x="1778292" y="2572132"/>
            <a:ext cx="14706600" cy="354456"/>
          </a:xfrm>
          <a:prstGeom prst="rect">
            <a:avLst/>
          </a:prstGeom>
        </p:spPr>
        <p:txBody>
          <a:bodyPr wrap="square" lIns="0" tIns="0" rIns="0" bIns="0" rtlCol="0" anchor="t">
            <a:spAutoFit/>
          </a:bodyPr>
          <a:lstStyle/>
          <a:p>
            <a:pPr algn="ctr">
              <a:lnSpc>
                <a:spcPts val="2749"/>
              </a:lnSpc>
              <a:spcBef>
                <a:spcPct val="0"/>
              </a:spcBef>
            </a:pPr>
            <a:r>
              <a:rPr lang="en-US" sz="2800" i="1" dirty="0">
                <a:solidFill>
                  <a:srgbClr val="000000"/>
                </a:solidFill>
                <a:latin typeface="Dreaming Outloud Sans Alt Italics"/>
                <a:ea typeface="Dreaming Outloud Sans Alt Italics"/>
                <a:cs typeface="Dreaming Outloud Sans Alt Italics"/>
                <a:sym typeface="Dreaming Outloud Sans Alt Italics"/>
              </a:rPr>
              <a:t>RESEARCH A SPECIFIC LOCATION THAT CONTAINS THE ECOSYSTEM YOU CHOSE ABOVE. LIST IT BELOW.</a:t>
            </a:r>
          </a:p>
        </p:txBody>
      </p:sp>
      <p:sp>
        <p:nvSpPr>
          <p:cNvPr id="17" name="TextBox 17"/>
          <p:cNvSpPr txBox="1"/>
          <p:nvPr/>
        </p:nvSpPr>
        <p:spPr>
          <a:xfrm>
            <a:off x="7223276" y="2887815"/>
            <a:ext cx="3552128" cy="384721"/>
          </a:xfrm>
          <a:prstGeom prst="rect">
            <a:avLst/>
          </a:prstGeom>
        </p:spPr>
        <p:txBody>
          <a:bodyPr wrap="square" lIns="0" tIns="0" rIns="0" bIns="0" rtlCol="0" anchor="t">
            <a:spAutoFit/>
          </a:bodyPr>
          <a:lstStyle/>
          <a:p>
            <a:pPr algn="ctr">
              <a:lnSpc>
                <a:spcPts val="2950"/>
              </a:lnSpc>
            </a:pPr>
            <a:r>
              <a:rPr lang="en-US" sz="2800" dirty="0">
                <a:solidFill>
                  <a:srgbClr val="000000"/>
                </a:solidFill>
                <a:latin typeface="Noto Serif Ethiopic Condensed"/>
                <a:ea typeface="Noto Serif Ethiopic Condensed"/>
                <a:cs typeface="Noto Serif Ethiopic Condensed"/>
                <a:sym typeface="Noto Serif Ethiopic Condensed"/>
              </a:rPr>
              <a:t> </a:t>
            </a:r>
            <a:r>
              <a:rPr lang="en-US" sz="2800" dirty="0">
                <a:solidFill>
                  <a:srgbClr val="FF3131"/>
                </a:solidFill>
                <a:latin typeface="Noto Serif Ethiopic Condensed"/>
                <a:ea typeface="Noto Serif Ethiopic Condensed"/>
                <a:cs typeface="Noto Serif Ethiopic Condensed"/>
                <a:sym typeface="Noto Serif Ethiopic Condensed"/>
              </a:rPr>
              <a:t>Sonoran Desert</a:t>
            </a:r>
            <a:r>
              <a:rPr lang="en-US" sz="2800" dirty="0">
                <a:solidFill>
                  <a:srgbClr val="000000"/>
                </a:solidFill>
                <a:latin typeface="Noto Serif Ethiopic Condensed"/>
                <a:ea typeface="Noto Serif Ethiopic Condensed"/>
                <a:cs typeface="Noto Serif Ethiopic Condensed"/>
                <a:sym typeface="Noto Serif Ethiopic Condensed"/>
              </a:rPr>
              <a:t> </a:t>
            </a:r>
          </a:p>
        </p:txBody>
      </p:sp>
      <p:sp>
        <p:nvSpPr>
          <p:cNvPr id="18" name="TextBox 18"/>
          <p:cNvSpPr txBox="1"/>
          <p:nvPr/>
        </p:nvSpPr>
        <p:spPr>
          <a:xfrm>
            <a:off x="4268666" y="3961192"/>
            <a:ext cx="11086768" cy="588494"/>
          </a:xfrm>
          <a:prstGeom prst="rect">
            <a:avLst/>
          </a:prstGeom>
        </p:spPr>
        <p:txBody>
          <a:bodyPr wrap="square" lIns="0" tIns="0" rIns="0" bIns="0" rtlCol="0" anchor="t">
            <a:spAutoFit/>
          </a:bodyPr>
          <a:lstStyle/>
          <a:p>
            <a:pPr>
              <a:lnSpc>
                <a:spcPts val="2199"/>
              </a:lnSpc>
            </a:pPr>
            <a:r>
              <a:rPr lang="en-US" sz="2800" dirty="0">
                <a:solidFill>
                  <a:srgbClr val="FF3131"/>
                </a:solidFill>
                <a:latin typeface="Noto Serif Ethiopic Condensed"/>
                <a:ea typeface="Noto Serif Ethiopic Condensed"/>
                <a:cs typeface="Noto Serif Ethiopic Condensed"/>
                <a:sym typeface="Noto Serif Ethiopic Condensed"/>
              </a:rPr>
              <a:t>The yucca moth and yucca plant: the moth is the plant's sole pollinator and the larvae feed on some seeds</a:t>
            </a:r>
          </a:p>
        </p:txBody>
      </p:sp>
      <p:sp>
        <p:nvSpPr>
          <p:cNvPr id="19" name="TextBox 19"/>
          <p:cNvSpPr txBox="1"/>
          <p:nvPr/>
        </p:nvSpPr>
        <p:spPr>
          <a:xfrm>
            <a:off x="2290868" y="4817020"/>
            <a:ext cx="11086768" cy="588494"/>
          </a:xfrm>
          <a:prstGeom prst="rect">
            <a:avLst/>
          </a:prstGeom>
        </p:spPr>
        <p:txBody>
          <a:bodyPr wrap="square" lIns="0" tIns="0" rIns="0" bIns="0" rtlCol="0" anchor="t">
            <a:spAutoFit/>
          </a:bodyPr>
          <a:lstStyle/>
          <a:p>
            <a:pPr algn="ctr">
              <a:lnSpc>
                <a:spcPts val="2199"/>
              </a:lnSpc>
            </a:pPr>
            <a:r>
              <a:rPr lang="en-US" sz="2800" dirty="0">
                <a:solidFill>
                  <a:srgbClr val="FF3131"/>
                </a:solidFill>
                <a:latin typeface="Noto Serif Ethiopic Condensed"/>
                <a:ea typeface="Noto Serif Ethiopic Condensed"/>
                <a:cs typeface="Noto Serif Ethiopic Condensed"/>
                <a:sym typeface="Noto Serif Ethiopic Condensed"/>
              </a:rPr>
              <a:t>Coyotes hunt small mammals, birds, and reptiles.</a:t>
            </a:r>
          </a:p>
          <a:p>
            <a:pPr algn="ctr">
              <a:lnSpc>
                <a:spcPts val="2199"/>
              </a:lnSpc>
            </a:pPr>
            <a:endParaRPr lang="en-US" sz="2800" dirty="0">
              <a:solidFill>
                <a:srgbClr val="FF3131"/>
              </a:solidFill>
              <a:latin typeface="Noto Serif Ethiopic Condensed"/>
              <a:ea typeface="Noto Serif Ethiopic Condensed"/>
              <a:cs typeface="Noto Serif Ethiopic Condensed"/>
              <a:sym typeface="Noto Serif Ethiopic Condensed"/>
            </a:endParaRPr>
          </a:p>
        </p:txBody>
      </p:sp>
      <p:sp>
        <p:nvSpPr>
          <p:cNvPr id="20" name="TextBox 20"/>
          <p:cNvSpPr txBox="1"/>
          <p:nvPr/>
        </p:nvSpPr>
        <p:spPr>
          <a:xfrm>
            <a:off x="4360890" y="5387192"/>
            <a:ext cx="12275850" cy="605463"/>
          </a:xfrm>
          <a:prstGeom prst="rect">
            <a:avLst/>
          </a:prstGeom>
        </p:spPr>
        <p:txBody>
          <a:bodyPr wrap="square" lIns="0" tIns="0" rIns="0" bIns="0" rtlCol="0" anchor="t">
            <a:spAutoFit/>
          </a:bodyPr>
          <a:lstStyle/>
          <a:p>
            <a:pPr>
              <a:lnSpc>
                <a:spcPts val="2199"/>
              </a:lnSpc>
            </a:pPr>
            <a:r>
              <a:rPr lang="en-US" sz="2800" dirty="0">
                <a:solidFill>
                  <a:srgbClr val="FF3131"/>
                </a:solidFill>
                <a:latin typeface="Noto Serif Ethiopic Condensed"/>
                <a:ea typeface="Noto Serif Ethiopic Condensed"/>
                <a:cs typeface="Noto Serif Ethiopic Condensed"/>
                <a:sym typeface="Noto Serif Ethiopic Condensed"/>
              </a:rPr>
              <a:t>Desert mistletoe: a plant that attaches to woody hosts like mesquite and ironwood trees, from which it absorbs water and minerals. </a:t>
            </a:r>
          </a:p>
        </p:txBody>
      </p:sp>
      <p:sp>
        <p:nvSpPr>
          <p:cNvPr id="21" name="TextBox 21"/>
          <p:cNvSpPr txBox="1"/>
          <p:nvPr/>
        </p:nvSpPr>
        <p:spPr>
          <a:xfrm>
            <a:off x="2321579" y="6177242"/>
            <a:ext cx="9803394" cy="311674"/>
          </a:xfrm>
          <a:prstGeom prst="rect">
            <a:avLst/>
          </a:prstGeom>
        </p:spPr>
        <p:txBody>
          <a:bodyPr wrap="square" lIns="0" tIns="0" rIns="0" bIns="0" rtlCol="0" anchor="t">
            <a:spAutoFit/>
          </a:bodyPr>
          <a:lstStyle/>
          <a:p>
            <a:pPr algn="ctr">
              <a:lnSpc>
                <a:spcPts val="2199"/>
              </a:lnSpc>
            </a:pPr>
            <a:r>
              <a:rPr lang="en-US" sz="2800" dirty="0">
                <a:solidFill>
                  <a:srgbClr val="FF3131"/>
                </a:solidFill>
                <a:latin typeface="Noto Serif Ethiopic Condensed"/>
                <a:ea typeface="Noto Serif Ethiopic Condensed"/>
                <a:cs typeface="Noto Serif Ethiopic Condensed"/>
                <a:sym typeface="Noto Serif Ethiopic Condensed"/>
              </a:rPr>
              <a:t>Scorpions compete for warmer shelters.</a:t>
            </a:r>
          </a:p>
        </p:txBody>
      </p:sp>
      <p:sp>
        <p:nvSpPr>
          <p:cNvPr id="22" name="TextBox 22"/>
          <p:cNvSpPr txBox="1"/>
          <p:nvPr/>
        </p:nvSpPr>
        <p:spPr>
          <a:xfrm>
            <a:off x="4525930" y="6537661"/>
            <a:ext cx="13253815" cy="861774"/>
          </a:xfrm>
          <a:prstGeom prst="rect">
            <a:avLst/>
          </a:prstGeom>
        </p:spPr>
        <p:txBody>
          <a:bodyPr wrap="square" lIns="0" tIns="0" rIns="0" bIns="0" rtlCol="0" anchor="t">
            <a:spAutoFit/>
          </a:bodyPr>
          <a:lstStyle/>
          <a:p>
            <a:r>
              <a:rPr lang="en-US" sz="2800" dirty="0">
                <a:solidFill>
                  <a:srgbClr val="FF3131"/>
                </a:solidFill>
                <a:latin typeface="Noto Serif Ethiopic Condensed"/>
                <a:ea typeface="Noto Serif Ethiopic Condensed"/>
                <a:cs typeface="Noto Serif Ethiopic Condensed"/>
                <a:sym typeface="Noto Serif Ethiopic Condensed"/>
              </a:rPr>
              <a:t>The cactus wren nesting in a cholla cactus: the wren benefits from the protection cactus provides for its nest and young, while the cactus itself is unaffected by the interaction. </a:t>
            </a:r>
          </a:p>
        </p:txBody>
      </p:sp>
      <p:sp>
        <p:nvSpPr>
          <p:cNvPr id="23" name="TextBox 23"/>
          <p:cNvSpPr txBox="1"/>
          <p:nvPr/>
        </p:nvSpPr>
        <p:spPr>
          <a:xfrm>
            <a:off x="8253074" y="8297835"/>
            <a:ext cx="1803624" cy="846386"/>
          </a:xfrm>
          <a:prstGeom prst="rect">
            <a:avLst/>
          </a:prstGeom>
        </p:spPr>
        <p:txBody>
          <a:bodyPr lIns="0" tIns="0" rIns="0" bIns="0" rtlCol="0" anchor="t">
            <a:spAutoFit/>
          </a:bodyPr>
          <a:lstStyle/>
          <a:p>
            <a:pPr algn="ctr">
              <a:lnSpc>
                <a:spcPts val="3299"/>
              </a:lnSpc>
            </a:pPr>
            <a:r>
              <a:rPr lang="en-US" sz="2800" b="1" dirty="0">
                <a:solidFill>
                  <a:srgbClr val="FF3131"/>
                </a:solidFill>
                <a:latin typeface="Noto Serif Ethiopic Condensed Bold"/>
                <a:ea typeface="Noto Serif Ethiopic Condensed Bold"/>
                <a:cs typeface="Noto Serif Ethiopic Condensed Bold"/>
                <a:sym typeface="Noto Serif Ethiopic Condensed Bold"/>
              </a:rPr>
              <a:t>urban expansion</a:t>
            </a:r>
          </a:p>
        </p:txBody>
      </p:sp>
      <p:sp>
        <p:nvSpPr>
          <p:cNvPr id="24" name="Freeform 24"/>
          <p:cNvSpPr/>
          <p:nvPr/>
        </p:nvSpPr>
        <p:spPr>
          <a:xfrm>
            <a:off x="8229780" y="9284329"/>
            <a:ext cx="1904820" cy="485697"/>
          </a:xfrm>
          <a:custGeom>
            <a:avLst/>
            <a:gdLst/>
            <a:ahLst/>
            <a:cxnLst/>
            <a:rect l="l" t="t" r="r" b="b"/>
            <a:pathLst>
              <a:path w="4002009" h="1380693">
                <a:moveTo>
                  <a:pt x="0" y="0"/>
                </a:moveTo>
                <a:lnTo>
                  <a:pt x="4002009" y="0"/>
                </a:lnTo>
                <a:lnTo>
                  <a:pt x="4002009" y="1380693"/>
                </a:lnTo>
                <a:lnTo>
                  <a:pt x="0" y="138069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280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225</TotalTime>
  <Words>925</Words>
  <Application>Microsoft Office PowerPoint</Application>
  <PresentationFormat>Custom</PresentationFormat>
  <Paragraphs>119</Paragraphs>
  <Slides>10</Slides>
  <Notes>4</Notes>
  <HiddenSlides>3</HiddenSlides>
  <MMClips>4</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Biodiversity and ecological relationships</dc:title>
  <dc:creator>Natalee Afolayan</dc:creator>
  <cp:lastModifiedBy>Natalee Afolayan</cp:lastModifiedBy>
  <cp:revision>26</cp:revision>
  <dcterms:created xsi:type="dcterms:W3CDTF">2006-08-16T00:00:00Z</dcterms:created>
  <dcterms:modified xsi:type="dcterms:W3CDTF">2025-12-13T22:34:16Z</dcterms:modified>
  <dc:identifier>DAG5BBeMw4c</dc:identifier>
</cp:coreProperties>
</file>