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haris" panose="020B0604020202020204" charset="0"/>
      <p:regular r:id="rId3"/>
    </p:embeddedFont>
    <p:embeddedFont>
      <p:font typeface="Charis Bold" panose="020B0604020202020204" charset="0"/>
      <p:regular r:id="rId4"/>
    </p:embeddedFont>
    <p:embeddedFont>
      <p:font typeface="Cinzel" panose="020B0604020202020204" charset="0"/>
      <p:regular r:id="rId5"/>
    </p:embeddedFont>
    <p:embeddedFont>
      <p:font typeface="Cinzel Bold" panose="020B0604020202020204" charset="0"/>
      <p:regular r:id="rId6"/>
    </p:embeddedFont>
    <p:embeddedFont>
      <p:font typeface="Horizon" panose="020B0604020202020204" charset="0"/>
      <p:regular r:id="rId7"/>
    </p:embeddedFont>
    <p:embeddedFont>
      <p:font typeface="The Seasons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A1ED22-7C0A-4434-98B3-C6821D074787}" v="4" dt="2025-11-25T16:11:34.3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microsoft.com/office/2016/11/relationships/changesInfo" Target="changesInfos/changesInfo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heme" Target="theme/theme1.xml"/><Relationship Id="rId5" Type="http://schemas.openxmlformats.org/officeDocument/2006/relationships/font" Target="fonts/font3.fntdata"/><Relationship Id="rId10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ee Afolayan" userId="l6y+IfJdfpuVlDqUixShpLnBLDMeK4gNwRFUIAqbhcs=" providerId="None" clId="Web-{84A1ED22-7C0A-4434-98B3-C6821D074787}"/>
    <pc:docChg chg="modSld">
      <pc:chgData name="Natalee Afolayan" userId="l6y+IfJdfpuVlDqUixShpLnBLDMeK4gNwRFUIAqbhcs=" providerId="None" clId="Web-{84A1ED22-7C0A-4434-98B3-C6821D074787}" dt="2025-11-25T16:11:34.359" v="3" actId="1076"/>
      <pc:docMkLst>
        <pc:docMk/>
      </pc:docMkLst>
      <pc:sldChg chg="modSp">
        <pc:chgData name="Natalee Afolayan" userId="l6y+IfJdfpuVlDqUixShpLnBLDMeK4gNwRFUIAqbhcs=" providerId="None" clId="Web-{84A1ED22-7C0A-4434-98B3-C6821D074787}" dt="2025-11-25T16:11:34.359" v="3" actId="1076"/>
        <pc:sldMkLst>
          <pc:docMk/>
          <pc:sldMk cId="0" sldId="256"/>
        </pc:sldMkLst>
        <pc:spChg chg="mod">
          <ac:chgData name="Natalee Afolayan" userId="l6y+IfJdfpuVlDqUixShpLnBLDMeK4gNwRFUIAqbhcs=" providerId="None" clId="Web-{84A1ED22-7C0A-4434-98B3-C6821D074787}" dt="2025-11-25T16:11:34.359" v="3" actId="1076"/>
          <ac:spMkLst>
            <pc:docMk/>
            <pc:sldMk cId="0" sldId="256"/>
            <ac:spMk id="105" creationId="{00000000-0000-0000-0000-000000000000}"/>
          </ac:spMkLst>
        </pc:spChg>
        <pc:spChg chg="mod">
          <ac:chgData name="Natalee Afolayan" userId="l6y+IfJdfpuVlDqUixShpLnBLDMeK4gNwRFUIAqbhcs=" providerId="None" clId="Web-{84A1ED22-7C0A-4434-98B3-C6821D074787}" dt="2025-11-25T16:11:08.281" v="1" actId="14100"/>
          <ac:spMkLst>
            <pc:docMk/>
            <pc:sldMk cId="0" sldId="256"/>
            <ac:spMk id="111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12120" y="399221"/>
            <a:ext cx="1783404" cy="1165420"/>
          </a:xfrm>
          <a:custGeom>
            <a:avLst/>
            <a:gdLst/>
            <a:ahLst/>
            <a:cxnLst/>
            <a:rect l="l" t="t" r="r" b="b"/>
            <a:pathLst>
              <a:path w="1783404" h="1165420">
                <a:moveTo>
                  <a:pt x="0" y="0"/>
                </a:moveTo>
                <a:lnTo>
                  <a:pt x="1783404" y="0"/>
                </a:lnTo>
                <a:lnTo>
                  <a:pt x="1783404" y="1165420"/>
                </a:lnTo>
                <a:lnTo>
                  <a:pt x="0" y="1165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438" r="-5845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316241" y="515020"/>
            <a:ext cx="2061751" cy="1092728"/>
          </a:xfrm>
          <a:custGeom>
            <a:avLst/>
            <a:gdLst/>
            <a:ahLst/>
            <a:cxnLst/>
            <a:rect l="l" t="t" r="r" b="b"/>
            <a:pathLst>
              <a:path w="2061751" h="1092728">
                <a:moveTo>
                  <a:pt x="0" y="0"/>
                </a:moveTo>
                <a:lnTo>
                  <a:pt x="2061751" y="0"/>
                </a:lnTo>
                <a:lnTo>
                  <a:pt x="2061751" y="1092728"/>
                </a:lnTo>
                <a:lnTo>
                  <a:pt x="0" y="1092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100000">
            <a:off x="7574965" y="1629726"/>
            <a:ext cx="777741" cy="493865"/>
          </a:xfrm>
          <a:custGeom>
            <a:avLst/>
            <a:gdLst/>
            <a:ahLst/>
            <a:cxnLst/>
            <a:rect l="l" t="t" r="r" b="b"/>
            <a:pathLst>
              <a:path w="777741" h="493865">
                <a:moveTo>
                  <a:pt x="0" y="0"/>
                </a:moveTo>
                <a:lnTo>
                  <a:pt x="777741" y="0"/>
                </a:lnTo>
                <a:lnTo>
                  <a:pt x="777741" y="493866"/>
                </a:lnTo>
                <a:lnTo>
                  <a:pt x="0" y="493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603636">
            <a:off x="9742686" y="1580039"/>
            <a:ext cx="777741" cy="493865"/>
          </a:xfrm>
          <a:custGeom>
            <a:avLst/>
            <a:gdLst/>
            <a:ahLst/>
            <a:cxnLst/>
            <a:rect l="l" t="t" r="r" b="b"/>
            <a:pathLst>
              <a:path w="777741" h="493865">
                <a:moveTo>
                  <a:pt x="0" y="0"/>
                </a:moveTo>
                <a:lnTo>
                  <a:pt x="777741" y="0"/>
                </a:lnTo>
                <a:lnTo>
                  <a:pt x="777741" y="493865"/>
                </a:lnTo>
                <a:lnTo>
                  <a:pt x="0" y="4938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143582" y="1621507"/>
            <a:ext cx="1659418" cy="1105587"/>
          </a:xfrm>
          <a:custGeom>
            <a:avLst/>
            <a:gdLst/>
            <a:ahLst/>
            <a:cxnLst/>
            <a:rect l="l" t="t" r="r" b="b"/>
            <a:pathLst>
              <a:path w="1659418" h="1105587">
                <a:moveTo>
                  <a:pt x="0" y="0"/>
                </a:moveTo>
                <a:lnTo>
                  <a:pt x="1659418" y="0"/>
                </a:lnTo>
                <a:lnTo>
                  <a:pt x="1659418" y="1105587"/>
                </a:lnTo>
                <a:lnTo>
                  <a:pt x="0" y="110558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653596" y="3737188"/>
            <a:ext cx="777741" cy="493865"/>
          </a:xfrm>
          <a:custGeom>
            <a:avLst/>
            <a:gdLst/>
            <a:ahLst/>
            <a:cxnLst/>
            <a:rect l="l" t="t" r="r" b="b"/>
            <a:pathLst>
              <a:path w="777741" h="493865">
                <a:moveTo>
                  <a:pt x="0" y="0"/>
                </a:moveTo>
                <a:lnTo>
                  <a:pt x="777741" y="0"/>
                </a:lnTo>
                <a:lnTo>
                  <a:pt x="777741" y="493866"/>
                </a:lnTo>
                <a:lnTo>
                  <a:pt x="0" y="493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627647" y="3175185"/>
            <a:ext cx="2025949" cy="1620759"/>
          </a:xfrm>
          <a:custGeom>
            <a:avLst/>
            <a:gdLst/>
            <a:ahLst/>
            <a:cxnLst/>
            <a:rect l="l" t="t" r="r" b="b"/>
            <a:pathLst>
              <a:path w="2025949" h="1620759">
                <a:moveTo>
                  <a:pt x="0" y="0"/>
                </a:moveTo>
                <a:lnTo>
                  <a:pt x="2025949" y="0"/>
                </a:lnTo>
                <a:lnTo>
                  <a:pt x="2025949" y="1620759"/>
                </a:lnTo>
                <a:lnTo>
                  <a:pt x="0" y="16207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8584421" y="2798880"/>
            <a:ext cx="777741" cy="493865"/>
          </a:xfrm>
          <a:custGeom>
            <a:avLst/>
            <a:gdLst/>
            <a:ahLst/>
            <a:cxnLst/>
            <a:rect l="l" t="t" r="r" b="b"/>
            <a:pathLst>
              <a:path w="777741" h="493865">
                <a:moveTo>
                  <a:pt x="0" y="0"/>
                </a:moveTo>
                <a:lnTo>
                  <a:pt x="777741" y="0"/>
                </a:lnTo>
                <a:lnTo>
                  <a:pt x="777741" y="493865"/>
                </a:lnTo>
                <a:lnTo>
                  <a:pt x="0" y="4938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736940">
            <a:off x="8621289" y="4928031"/>
            <a:ext cx="777741" cy="493865"/>
          </a:xfrm>
          <a:custGeom>
            <a:avLst/>
            <a:gdLst/>
            <a:ahLst/>
            <a:cxnLst/>
            <a:rect l="l" t="t" r="r" b="b"/>
            <a:pathLst>
              <a:path w="777741" h="493865">
                <a:moveTo>
                  <a:pt x="0" y="0"/>
                </a:moveTo>
                <a:lnTo>
                  <a:pt x="777740" y="0"/>
                </a:lnTo>
                <a:lnTo>
                  <a:pt x="777740" y="493866"/>
                </a:lnTo>
                <a:lnTo>
                  <a:pt x="0" y="493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854170" y="3175185"/>
            <a:ext cx="1477130" cy="1335377"/>
          </a:xfrm>
          <a:custGeom>
            <a:avLst/>
            <a:gdLst/>
            <a:ahLst/>
            <a:cxnLst/>
            <a:rect l="l" t="t" r="r" b="b"/>
            <a:pathLst>
              <a:path w="1477130" h="1335377">
                <a:moveTo>
                  <a:pt x="0" y="0"/>
                </a:moveTo>
                <a:lnTo>
                  <a:pt x="1477129" y="0"/>
                </a:lnTo>
                <a:lnTo>
                  <a:pt x="1477129" y="1335376"/>
                </a:lnTo>
                <a:lnTo>
                  <a:pt x="0" y="133537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7845" r="-17845"/>
            </a:stretch>
          </a:blipFill>
        </p:spPr>
      </p:sp>
      <p:sp>
        <p:nvSpPr>
          <p:cNvPr id="12" name="AutoShape 12"/>
          <p:cNvSpPr/>
          <p:nvPr/>
        </p:nvSpPr>
        <p:spPr>
          <a:xfrm flipH="1">
            <a:off x="12458181" y="62928"/>
            <a:ext cx="0" cy="1022407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H="1" flipV="1">
            <a:off x="12450162" y="3295682"/>
            <a:ext cx="5837838" cy="22625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H="1">
            <a:off x="12450233" y="6881551"/>
            <a:ext cx="5837767" cy="49586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V="1">
            <a:off x="5829819" y="62928"/>
            <a:ext cx="0" cy="1022407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flipV="1">
            <a:off x="0" y="7054246"/>
            <a:ext cx="5837838" cy="1330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flipV="1">
            <a:off x="0" y="3426664"/>
            <a:ext cx="5837838" cy="8019"/>
          </a:xfrm>
          <a:prstGeom prst="line">
            <a:avLst/>
          </a:prstGeom>
          <a:ln w="9525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18" name="Group 18"/>
          <p:cNvGrpSpPr/>
          <p:nvPr/>
        </p:nvGrpSpPr>
        <p:grpSpPr>
          <a:xfrm rot="5400000">
            <a:off x="1067082" y="3702076"/>
            <a:ext cx="630941" cy="564089"/>
            <a:chOff x="0" y="0"/>
            <a:chExt cx="167197" cy="14948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67197" cy="149481"/>
            </a:xfrm>
            <a:custGeom>
              <a:avLst/>
              <a:gdLst/>
              <a:ahLst/>
              <a:cxnLst/>
              <a:rect l="l" t="t" r="r" b="b"/>
              <a:pathLst>
                <a:path w="167197" h="149481">
                  <a:moveTo>
                    <a:pt x="0" y="0"/>
                  </a:moveTo>
                  <a:lnTo>
                    <a:pt x="167197" y="0"/>
                  </a:lnTo>
                  <a:lnTo>
                    <a:pt x="167197" y="149481"/>
                  </a:lnTo>
                  <a:lnTo>
                    <a:pt x="0" y="1494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167197" cy="216156"/>
            </a:xfrm>
            <a:prstGeom prst="rect">
              <a:avLst/>
            </a:prstGeom>
          </p:spPr>
          <p:txBody>
            <a:bodyPr lIns="16674" tIns="16674" rIns="16674" bIns="16674" rtlCol="0" anchor="ctr"/>
            <a:lstStyle/>
            <a:p>
              <a:pPr algn="ctr">
                <a:lnSpc>
                  <a:spcPts val="2573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431185" y="3702076"/>
            <a:ext cx="630941" cy="564089"/>
            <a:chOff x="0" y="0"/>
            <a:chExt cx="167197" cy="14948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7197" cy="149481"/>
            </a:xfrm>
            <a:custGeom>
              <a:avLst/>
              <a:gdLst/>
              <a:ahLst/>
              <a:cxnLst/>
              <a:rect l="l" t="t" r="r" b="b"/>
              <a:pathLst>
                <a:path w="167197" h="149481">
                  <a:moveTo>
                    <a:pt x="0" y="0"/>
                  </a:moveTo>
                  <a:lnTo>
                    <a:pt x="167197" y="0"/>
                  </a:lnTo>
                  <a:lnTo>
                    <a:pt x="167197" y="149481"/>
                  </a:lnTo>
                  <a:lnTo>
                    <a:pt x="0" y="1494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0" y="-66675"/>
              <a:ext cx="167197" cy="216156"/>
            </a:xfrm>
            <a:prstGeom prst="rect">
              <a:avLst/>
            </a:prstGeom>
          </p:spPr>
          <p:txBody>
            <a:bodyPr lIns="16674" tIns="16674" rIns="16674" bIns="16674" rtlCol="0" anchor="ctr"/>
            <a:lstStyle/>
            <a:p>
              <a:pPr algn="ctr">
                <a:lnSpc>
                  <a:spcPts val="2573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5400000">
            <a:off x="13451132" y="267017"/>
            <a:ext cx="630941" cy="564089"/>
            <a:chOff x="0" y="0"/>
            <a:chExt cx="167197" cy="14948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67197" cy="149481"/>
            </a:xfrm>
            <a:custGeom>
              <a:avLst/>
              <a:gdLst/>
              <a:ahLst/>
              <a:cxnLst/>
              <a:rect l="l" t="t" r="r" b="b"/>
              <a:pathLst>
                <a:path w="167197" h="149481">
                  <a:moveTo>
                    <a:pt x="0" y="0"/>
                  </a:moveTo>
                  <a:lnTo>
                    <a:pt x="167197" y="0"/>
                  </a:lnTo>
                  <a:lnTo>
                    <a:pt x="167197" y="149481"/>
                  </a:lnTo>
                  <a:lnTo>
                    <a:pt x="0" y="1494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66675"/>
              <a:ext cx="167197" cy="216156"/>
            </a:xfrm>
            <a:prstGeom prst="rect">
              <a:avLst/>
            </a:prstGeom>
          </p:spPr>
          <p:txBody>
            <a:bodyPr lIns="16674" tIns="16674" rIns="16674" bIns="16674" rtlCol="0" anchor="ctr"/>
            <a:lstStyle/>
            <a:p>
              <a:pPr algn="ctr">
                <a:lnSpc>
                  <a:spcPts val="2573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5400000">
            <a:off x="12815235" y="267017"/>
            <a:ext cx="630941" cy="564089"/>
            <a:chOff x="0" y="0"/>
            <a:chExt cx="167197" cy="14948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67197" cy="149481"/>
            </a:xfrm>
            <a:custGeom>
              <a:avLst/>
              <a:gdLst/>
              <a:ahLst/>
              <a:cxnLst/>
              <a:rect l="l" t="t" r="r" b="b"/>
              <a:pathLst>
                <a:path w="167197" h="149481">
                  <a:moveTo>
                    <a:pt x="0" y="0"/>
                  </a:moveTo>
                  <a:lnTo>
                    <a:pt x="167197" y="0"/>
                  </a:lnTo>
                  <a:lnTo>
                    <a:pt x="167197" y="149481"/>
                  </a:lnTo>
                  <a:lnTo>
                    <a:pt x="0" y="1494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66675"/>
              <a:ext cx="167197" cy="216156"/>
            </a:xfrm>
            <a:prstGeom prst="rect">
              <a:avLst/>
            </a:prstGeom>
          </p:spPr>
          <p:txBody>
            <a:bodyPr lIns="16674" tIns="16674" rIns="16674" bIns="16674" rtlCol="0" anchor="ctr"/>
            <a:lstStyle/>
            <a:p>
              <a:pPr algn="ctr">
                <a:lnSpc>
                  <a:spcPts val="2573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 rot="5400000">
            <a:off x="13415228" y="7208063"/>
            <a:ext cx="630941" cy="564089"/>
            <a:chOff x="0" y="0"/>
            <a:chExt cx="167197" cy="14948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67197" cy="149481"/>
            </a:xfrm>
            <a:custGeom>
              <a:avLst/>
              <a:gdLst/>
              <a:ahLst/>
              <a:cxnLst/>
              <a:rect l="l" t="t" r="r" b="b"/>
              <a:pathLst>
                <a:path w="167197" h="149481">
                  <a:moveTo>
                    <a:pt x="0" y="0"/>
                  </a:moveTo>
                  <a:lnTo>
                    <a:pt x="167197" y="0"/>
                  </a:lnTo>
                  <a:lnTo>
                    <a:pt x="167197" y="149481"/>
                  </a:lnTo>
                  <a:lnTo>
                    <a:pt x="0" y="1494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66675"/>
              <a:ext cx="167197" cy="216156"/>
            </a:xfrm>
            <a:prstGeom prst="rect">
              <a:avLst/>
            </a:prstGeom>
          </p:spPr>
          <p:txBody>
            <a:bodyPr lIns="16674" tIns="16674" rIns="16674" bIns="16674" rtlCol="0" anchor="ctr"/>
            <a:lstStyle/>
            <a:p>
              <a:pPr algn="ctr">
                <a:lnSpc>
                  <a:spcPts val="2573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5400000">
            <a:off x="12779331" y="7208063"/>
            <a:ext cx="630941" cy="564089"/>
            <a:chOff x="0" y="0"/>
            <a:chExt cx="167197" cy="14948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67197" cy="149481"/>
            </a:xfrm>
            <a:custGeom>
              <a:avLst/>
              <a:gdLst/>
              <a:ahLst/>
              <a:cxnLst/>
              <a:rect l="l" t="t" r="r" b="b"/>
              <a:pathLst>
                <a:path w="167197" h="149481">
                  <a:moveTo>
                    <a:pt x="0" y="0"/>
                  </a:moveTo>
                  <a:lnTo>
                    <a:pt x="167197" y="0"/>
                  </a:lnTo>
                  <a:lnTo>
                    <a:pt x="167197" y="149481"/>
                  </a:lnTo>
                  <a:lnTo>
                    <a:pt x="0" y="1494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0" y="-66675"/>
              <a:ext cx="167197" cy="216156"/>
            </a:xfrm>
            <a:prstGeom prst="rect">
              <a:avLst/>
            </a:prstGeom>
          </p:spPr>
          <p:txBody>
            <a:bodyPr lIns="16674" tIns="16674" rIns="16674" bIns="16674" rtlCol="0" anchor="ctr"/>
            <a:lstStyle/>
            <a:p>
              <a:pPr algn="ctr">
                <a:lnSpc>
                  <a:spcPts val="2573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 rot="5400000">
            <a:off x="13487036" y="3609473"/>
            <a:ext cx="630941" cy="564089"/>
            <a:chOff x="0" y="0"/>
            <a:chExt cx="167197" cy="14948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67197" cy="149481"/>
            </a:xfrm>
            <a:custGeom>
              <a:avLst/>
              <a:gdLst/>
              <a:ahLst/>
              <a:cxnLst/>
              <a:rect l="l" t="t" r="r" b="b"/>
              <a:pathLst>
                <a:path w="167197" h="149481">
                  <a:moveTo>
                    <a:pt x="0" y="0"/>
                  </a:moveTo>
                  <a:lnTo>
                    <a:pt x="167197" y="0"/>
                  </a:lnTo>
                  <a:lnTo>
                    <a:pt x="167197" y="149481"/>
                  </a:lnTo>
                  <a:lnTo>
                    <a:pt x="0" y="1494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38" name="TextBox 38"/>
            <p:cNvSpPr txBox="1"/>
            <p:nvPr/>
          </p:nvSpPr>
          <p:spPr>
            <a:xfrm>
              <a:off x="0" y="-66675"/>
              <a:ext cx="167197" cy="216156"/>
            </a:xfrm>
            <a:prstGeom prst="rect">
              <a:avLst/>
            </a:prstGeom>
          </p:spPr>
          <p:txBody>
            <a:bodyPr lIns="16674" tIns="16674" rIns="16674" bIns="16674" rtlCol="0" anchor="ctr"/>
            <a:lstStyle/>
            <a:p>
              <a:pPr algn="ctr">
                <a:lnSpc>
                  <a:spcPts val="2573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 rot="5400000">
            <a:off x="12851139" y="3609473"/>
            <a:ext cx="630941" cy="564089"/>
            <a:chOff x="0" y="0"/>
            <a:chExt cx="167197" cy="149481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67197" cy="149481"/>
            </a:xfrm>
            <a:custGeom>
              <a:avLst/>
              <a:gdLst/>
              <a:ahLst/>
              <a:cxnLst/>
              <a:rect l="l" t="t" r="r" b="b"/>
              <a:pathLst>
                <a:path w="167197" h="149481">
                  <a:moveTo>
                    <a:pt x="0" y="0"/>
                  </a:moveTo>
                  <a:lnTo>
                    <a:pt x="167197" y="0"/>
                  </a:lnTo>
                  <a:lnTo>
                    <a:pt x="167197" y="149481"/>
                  </a:lnTo>
                  <a:lnTo>
                    <a:pt x="0" y="1494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0" y="-66675"/>
              <a:ext cx="167197" cy="216156"/>
            </a:xfrm>
            <a:prstGeom prst="rect">
              <a:avLst/>
            </a:prstGeom>
          </p:spPr>
          <p:txBody>
            <a:bodyPr lIns="16674" tIns="16674" rIns="16674" bIns="16674" rtlCol="0" anchor="ctr"/>
            <a:lstStyle/>
            <a:p>
              <a:pPr algn="ctr">
                <a:lnSpc>
                  <a:spcPts val="2573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 rot="5400000">
            <a:off x="1031178" y="239125"/>
            <a:ext cx="630941" cy="564089"/>
            <a:chOff x="0" y="0"/>
            <a:chExt cx="167197" cy="149481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67197" cy="149481"/>
            </a:xfrm>
            <a:custGeom>
              <a:avLst/>
              <a:gdLst/>
              <a:ahLst/>
              <a:cxnLst/>
              <a:rect l="l" t="t" r="r" b="b"/>
              <a:pathLst>
                <a:path w="167197" h="149481">
                  <a:moveTo>
                    <a:pt x="0" y="0"/>
                  </a:moveTo>
                  <a:lnTo>
                    <a:pt x="167197" y="0"/>
                  </a:lnTo>
                  <a:lnTo>
                    <a:pt x="167197" y="149481"/>
                  </a:lnTo>
                  <a:lnTo>
                    <a:pt x="0" y="1494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66675"/>
              <a:ext cx="167197" cy="216156"/>
            </a:xfrm>
            <a:prstGeom prst="rect">
              <a:avLst/>
            </a:prstGeom>
          </p:spPr>
          <p:txBody>
            <a:bodyPr lIns="16674" tIns="16674" rIns="16674" bIns="16674" rtlCol="0" anchor="ctr"/>
            <a:lstStyle/>
            <a:p>
              <a:pPr algn="ctr">
                <a:lnSpc>
                  <a:spcPts val="2573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 rot="5400000">
            <a:off x="395281" y="239125"/>
            <a:ext cx="630941" cy="564089"/>
            <a:chOff x="0" y="0"/>
            <a:chExt cx="167197" cy="149481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167197" cy="149481"/>
            </a:xfrm>
            <a:custGeom>
              <a:avLst/>
              <a:gdLst/>
              <a:ahLst/>
              <a:cxnLst/>
              <a:rect l="l" t="t" r="r" b="b"/>
              <a:pathLst>
                <a:path w="167197" h="149481">
                  <a:moveTo>
                    <a:pt x="0" y="0"/>
                  </a:moveTo>
                  <a:lnTo>
                    <a:pt x="167197" y="0"/>
                  </a:lnTo>
                  <a:lnTo>
                    <a:pt x="167197" y="149481"/>
                  </a:lnTo>
                  <a:lnTo>
                    <a:pt x="0" y="14948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-66675"/>
              <a:ext cx="167197" cy="216156"/>
            </a:xfrm>
            <a:prstGeom prst="rect">
              <a:avLst/>
            </a:prstGeom>
          </p:spPr>
          <p:txBody>
            <a:bodyPr lIns="16674" tIns="16674" rIns="16674" bIns="16674" rtlCol="0" anchor="ctr"/>
            <a:lstStyle/>
            <a:p>
              <a:pPr algn="ctr">
                <a:lnSpc>
                  <a:spcPts val="2573"/>
                </a:lnSpc>
              </a:pPr>
              <a:endParaRPr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7347337" y="4065624"/>
            <a:ext cx="476220" cy="318815"/>
            <a:chOff x="0" y="0"/>
            <a:chExt cx="673100" cy="450620"/>
          </a:xfrm>
        </p:grpSpPr>
        <p:sp>
          <p:nvSpPr>
            <p:cNvPr id="49" name="Freeform 49"/>
            <p:cNvSpPr/>
            <p:nvPr/>
          </p:nvSpPr>
          <p:spPr>
            <a:xfrm>
              <a:off x="0" y="15320"/>
              <a:ext cx="673100" cy="419980"/>
            </a:xfrm>
            <a:custGeom>
              <a:avLst/>
              <a:gdLst/>
              <a:ahLst/>
              <a:cxnLst/>
              <a:rect l="l" t="t" r="r" b="b"/>
              <a:pathLst>
                <a:path w="673100" h="419980">
                  <a:moveTo>
                    <a:pt x="339090" y="71988"/>
                  </a:moveTo>
                  <a:cubicBezTo>
                    <a:pt x="452120" y="-1238"/>
                    <a:pt x="562610" y="-41990"/>
                    <a:pt x="673100" y="66355"/>
                  </a:cubicBezTo>
                  <a:lnTo>
                    <a:pt x="673100" y="333911"/>
                  </a:lnTo>
                  <a:cubicBezTo>
                    <a:pt x="558800" y="198725"/>
                    <a:pt x="444500" y="274767"/>
                    <a:pt x="334010" y="347993"/>
                  </a:cubicBezTo>
                  <a:cubicBezTo>
                    <a:pt x="220980" y="421218"/>
                    <a:pt x="110490" y="461970"/>
                    <a:pt x="0" y="353625"/>
                  </a:cubicBezTo>
                  <a:lnTo>
                    <a:pt x="0" y="86070"/>
                  </a:lnTo>
                  <a:cubicBezTo>
                    <a:pt x="114300" y="221256"/>
                    <a:pt x="228600" y="145213"/>
                    <a:pt x="339090" y="71988"/>
                  </a:cubicBezTo>
                  <a:close/>
                </a:path>
              </a:pathLst>
            </a:custGeom>
            <a:solidFill>
              <a:srgbClr val="DBCBB8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45980"/>
              <a:ext cx="673100" cy="291985"/>
            </a:xfrm>
            <a:prstGeom prst="rect">
              <a:avLst/>
            </a:prstGeom>
          </p:spPr>
          <p:txBody>
            <a:bodyPr lIns="16674" tIns="16674" rIns="16674" bIns="16674" rtlCol="0" anchor="ctr"/>
            <a:lstStyle/>
            <a:p>
              <a:pPr algn="ctr">
                <a:lnSpc>
                  <a:spcPts val="2573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8510505" y="5343285"/>
            <a:ext cx="1829072" cy="1219381"/>
          </a:xfrm>
          <a:custGeom>
            <a:avLst/>
            <a:gdLst/>
            <a:ahLst/>
            <a:cxnLst/>
            <a:rect l="l" t="t" r="r" b="b"/>
            <a:pathLst>
              <a:path w="1829072" h="1219381">
                <a:moveTo>
                  <a:pt x="0" y="0"/>
                </a:moveTo>
                <a:lnTo>
                  <a:pt x="1829072" y="0"/>
                </a:lnTo>
                <a:lnTo>
                  <a:pt x="1829072" y="1219382"/>
                </a:lnTo>
                <a:lnTo>
                  <a:pt x="0" y="12193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grpSp>
        <p:nvGrpSpPr>
          <p:cNvPr id="52" name="Group 52"/>
          <p:cNvGrpSpPr/>
          <p:nvPr/>
        </p:nvGrpSpPr>
        <p:grpSpPr>
          <a:xfrm>
            <a:off x="7347337" y="4065624"/>
            <a:ext cx="476220" cy="318815"/>
            <a:chOff x="0" y="0"/>
            <a:chExt cx="673100" cy="450620"/>
          </a:xfrm>
        </p:grpSpPr>
        <p:sp>
          <p:nvSpPr>
            <p:cNvPr id="53" name="Freeform 53"/>
            <p:cNvSpPr/>
            <p:nvPr/>
          </p:nvSpPr>
          <p:spPr>
            <a:xfrm>
              <a:off x="0" y="15320"/>
              <a:ext cx="673100" cy="419980"/>
            </a:xfrm>
            <a:custGeom>
              <a:avLst/>
              <a:gdLst/>
              <a:ahLst/>
              <a:cxnLst/>
              <a:rect l="l" t="t" r="r" b="b"/>
              <a:pathLst>
                <a:path w="673100" h="419980">
                  <a:moveTo>
                    <a:pt x="339090" y="71988"/>
                  </a:moveTo>
                  <a:cubicBezTo>
                    <a:pt x="452120" y="-1238"/>
                    <a:pt x="562610" y="-41990"/>
                    <a:pt x="673100" y="66355"/>
                  </a:cubicBezTo>
                  <a:lnTo>
                    <a:pt x="673100" y="333911"/>
                  </a:lnTo>
                  <a:cubicBezTo>
                    <a:pt x="558800" y="198725"/>
                    <a:pt x="444500" y="274767"/>
                    <a:pt x="334010" y="347993"/>
                  </a:cubicBezTo>
                  <a:cubicBezTo>
                    <a:pt x="220980" y="421218"/>
                    <a:pt x="110490" y="461970"/>
                    <a:pt x="0" y="353625"/>
                  </a:cubicBezTo>
                  <a:lnTo>
                    <a:pt x="0" y="86070"/>
                  </a:lnTo>
                  <a:cubicBezTo>
                    <a:pt x="114300" y="221256"/>
                    <a:pt x="228600" y="145213"/>
                    <a:pt x="339090" y="71988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9525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id="54" name="TextBox 54"/>
            <p:cNvSpPr txBox="1"/>
            <p:nvPr/>
          </p:nvSpPr>
          <p:spPr>
            <a:xfrm>
              <a:off x="0" y="45980"/>
              <a:ext cx="673100" cy="291985"/>
            </a:xfrm>
            <a:prstGeom prst="rect">
              <a:avLst/>
            </a:prstGeom>
          </p:spPr>
          <p:txBody>
            <a:bodyPr lIns="16674" tIns="16674" rIns="16674" bIns="16674" rtlCol="0" anchor="ctr"/>
            <a:lstStyle/>
            <a:p>
              <a:pPr algn="ctr">
                <a:lnSpc>
                  <a:spcPts val="2573"/>
                </a:lnSpc>
              </a:pPr>
              <a:endParaRPr/>
            </a:p>
          </p:txBody>
        </p:sp>
      </p:grpSp>
      <p:sp>
        <p:nvSpPr>
          <p:cNvPr id="55" name="Freeform 55"/>
          <p:cNvSpPr/>
          <p:nvPr/>
        </p:nvSpPr>
        <p:spPr>
          <a:xfrm>
            <a:off x="10671774" y="3402172"/>
            <a:ext cx="1040652" cy="1387481"/>
          </a:xfrm>
          <a:custGeom>
            <a:avLst/>
            <a:gdLst/>
            <a:ahLst/>
            <a:cxnLst/>
            <a:rect l="l" t="t" r="r" b="b"/>
            <a:pathLst>
              <a:path w="1040652" h="1387481">
                <a:moveTo>
                  <a:pt x="0" y="0"/>
                </a:moveTo>
                <a:lnTo>
                  <a:pt x="1040651" y="0"/>
                </a:lnTo>
                <a:lnTo>
                  <a:pt x="1040651" y="1387481"/>
                </a:lnTo>
                <a:lnTo>
                  <a:pt x="0" y="138748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56998" t="-18770" r="-129680" b="-44366"/>
            </a:stretch>
          </a:blipFill>
        </p:spPr>
      </p:sp>
      <p:sp>
        <p:nvSpPr>
          <p:cNvPr id="56" name="Freeform 56"/>
          <p:cNvSpPr/>
          <p:nvPr/>
        </p:nvSpPr>
        <p:spPr>
          <a:xfrm rot="1798542">
            <a:off x="7705875" y="368462"/>
            <a:ext cx="2534832" cy="1352966"/>
          </a:xfrm>
          <a:custGeom>
            <a:avLst/>
            <a:gdLst/>
            <a:ahLst/>
            <a:cxnLst/>
            <a:rect l="l" t="t" r="r" b="b"/>
            <a:pathLst>
              <a:path w="2534832" h="1352966">
                <a:moveTo>
                  <a:pt x="0" y="0"/>
                </a:moveTo>
                <a:lnTo>
                  <a:pt x="2534832" y="0"/>
                </a:lnTo>
                <a:lnTo>
                  <a:pt x="2534832" y="1352967"/>
                </a:lnTo>
                <a:lnTo>
                  <a:pt x="0" y="13529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12843397" y="7234550"/>
            <a:ext cx="502810" cy="511115"/>
          </a:xfrm>
          <a:custGeom>
            <a:avLst/>
            <a:gdLst/>
            <a:ahLst/>
            <a:cxnLst/>
            <a:rect l="l" t="t" r="r" b="b"/>
            <a:pathLst>
              <a:path w="502810" h="511115">
                <a:moveTo>
                  <a:pt x="0" y="0"/>
                </a:moveTo>
                <a:lnTo>
                  <a:pt x="502810" y="0"/>
                </a:lnTo>
                <a:lnTo>
                  <a:pt x="502810" y="511115"/>
                </a:lnTo>
                <a:lnTo>
                  <a:pt x="0" y="5111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3479294" y="7234550"/>
            <a:ext cx="502810" cy="511115"/>
          </a:xfrm>
          <a:custGeom>
            <a:avLst/>
            <a:gdLst/>
            <a:ahLst/>
            <a:cxnLst/>
            <a:rect l="l" t="t" r="r" b="b"/>
            <a:pathLst>
              <a:path w="502810" h="511115">
                <a:moveTo>
                  <a:pt x="0" y="0"/>
                </a:moveTo>
                <a:lnTo>
                  <a:pt x="502809" y="0"/>
                </a:lnTo>
                <a:lnTo>
                  <a:pt x="502809" y="511115"/>
                </a:lnTo>
                <a:lnTo>
                  <a:pt x="0" y="5111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1064604" y="241399"/>
            <a:ext cx="540508" cy="535329"/>
          </a:xfrm>
          <a:custGeom>
            <a:avLst/>
            <a:gdLst/>
            <a:ahLst/>
            <a:cxnLst/>
            <a:rect l="l" t="t" r="r" b="b"/>
            <a:pathLst>
              <a:path w="540508" h="535329">
                <a:moveTo>
                  <a:pt x="0" y="0"/>
                </a:moveTo>
                <a:lnTo>
                  <a:pt x="540508" y="0"/>
                </a:lnTo>
                <a:lnTo>
                  <a:pt x="540508" y="535328"/>
                </a:lnTo>
                <a:lnTo>
                  <a:pt x="0" y="53532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459347" y="265612"/>
            <a:ext cx="502810" cy="511115"/>
          </a:xfrm>
          <a:custGeom>
            <a:avLst/>
            <a:gdLst/>
            <a:ahLst/>
            <a:cxnLst/>
            <a:rect l="l" t="t" r="r" b="b"/>
            <a:pathLst>
              <a:path w="502810" h="511115">
                <a:moveTo>
                  <a:pt x="0" y="0"/>
                </a:moveTo>
                <a:lnTo>
                  <a:pt x="502810" y="0"/>
                </a:lnTo>
                <a:lnTo>
                  <a:pt x="502810" y="511115"/>
                </a:lnTo>
                <a:lnTo>
                  <a:pt x="0" y="5111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12884565" y="265612"/>
            <a:ext cx="502810" cy="511115"/>
          </a:xfrm>
          <a:custGeom>
            <a:avLst/>
            <a:gdLst/>
            <a:ahLst/>
            <a:cxnLst/>
            <a:rect l="l" t="t" r="r" b="b"/>
            <a:pathLst>
              <a:path w="502810" h="511115">
                <a:moveTo>
                  <a:pt x="0" y="0"/>
                </a:moveTo>
                <a:lnTo>
                  <a:pt x="502810" y="0"/>
                </a:lnTo>
                <a:lnTo>
                  <a:pt x="502810" y="511115"/>
                </a:lnTo>
                <a:lnTo>
                  <a:pt x="0" y="5111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3495135" y="232307"/>
            <a:ext cx="553512" cy="553512"/>
          </a:xfrm>
          <a:custGeom>
            <a:avLst/>
            <a:gdLst/>
            <a:ahLst/>
            <a:cxnLst/>
            <a:rect l="l" t="t" r="r" b="b"/>
            <a:pathLst>
              <a:path w="553512" h="553512">
                <a:moveTo>
                  <a:pt x="0" y="0"/>
                </a:moveTo>
                <a:lnTo>
                  <a:pt x="553512" y="0"/>
                </a:lnTo>
                <a:lnTo>
                  <a:pt x="553512" y="553512"/>
                </a:lnTo>
                <a:lnTo>
                  <a:pt x="0" y="55351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>
            <a:off x="1118626" y="3729431"/>
            <a:ext cx="477557" cy="477557"/>
          </a:xfrm>
          <a:custGeom>
            <a:avLst/>
            <a:gdLst/>
            <a:ahLst/>
            <a:cxnLst/>
            <a:rect l="l" t="t" r="r" b="b"/>
            <a:pathLst>
              <a:path w="477557" h="477557">
                <a:moveTo>
                  <a:pt x="0" y="0"/>
                </a:moveTo>
                <a:lnTo>
                  <a:pt x="477557" y="0"/>
                </a:lnTo>
                <a:lnTo>
                  <a:pt x="477557" y="477557"/>
                </a:lnTo>
                <a:lnTo>
                  <a:pt x="0" y="47755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>
            <a:off x="489986" y="3713916"/>
            <a:ext cx="502810" cy="511115"/>
          </a:xfrm>
          <a:custGeom>
            <a:avLst/>
            <a:gdLst/>
            <a:ahLst/>
            <a:cxnLst/>
            <a:rect l="l" t="t" r="r" b="b"/>
            <a:pathLst>
              <a:path w="502810" h="511115">
                <a:moveTo>
                  <a:pt x="0" y="0"/>
                </a:moveTo>
                <a:lnTo>
                  <a:pt x="502810" y="0"/>
                </a:lnTo>
                <a:lnTo>
                  <a:pt x="502810" y="511115"/>
                </a:lnTo>
                <a:lnTo>
                  <a:pt x="0" y="51111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12933340" y="3668650"/>
            <a:ext cx="466539" cy="466539"/>
          </a:xfrm>
          <a:custGeom>
            <a:avLst/>
            <a:gdLst/>
            <a:ahLst/>
            <a:cxnLst/>
            <a:rect l="l" t="t" r="r" b="b"/>
            <a:pathLst>
              <a:path w="466539" h="466539">
                <a:moveTo>
                  <a:pt x="0" y="0"/>
                </a:moveTo>
                <a:lnTo>
                  <a:pt x="466539" y="0"/>
                </a:lnTo>
                <a:lnTo>
                  <a:pt x="466539" y="466540"/>
                </a:lnTo>
                <a:lnTo>
                  <a:pt x="0" y="46654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13582108" y="3658248"/>
            <a:ext cx="466539" cy="466539"/>
          </a:xfrm>
          <a:custGeom>
            <a:avLst/>
            <a:gdLst/>
            <a:ahLst/>
            <a:cxnLst/>
            <a:rect l="l" t="t" r="r" b="b"/>
            <a:pathLst>
              <a:path w="466539" h="466539">
                <a:moveTo>
                  <a:pt x="0" y="0"/>
                </a:moveTo>
                <a:lnTo>
                  <a:pt x="466539" y="0"/>
                </a:lnTo>
                <a:lnTo>
                  <a:pt x="466539" y="466539"/>
                </a:lnTo>
                <a:lnTo>
                  <a:pt x="0" y="46653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2705833" y="8372022"/>
            <a:ext cx="3018778" cy="1778840"/>
          </a:xfrm>
          <a:custGeom>
            <a:avLst/>
            <a:gdLst/>
            <a:ahLst/>
            <a:cxnLst/>
            <a:rect l="l" t="t" r="r" b="b"/>
            <a:pathLst>
              <a:path w="3018778" h="1778840">
                <a:moveTo>
                  <a:pt x="0" y="0"/>
                </a:moveTo>
                <a:lnTo>
                  <a:pt x="3018778" y="0"/>
                </a:lnTo>
                <a:lnTo>
                  <a:pt x="3018778" y="1778840"/>
                </a:lnTo>
                <a:lnTo>
                  <a:pt x="0" y="1778840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 l="-19644" r="-5677"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174032" y="1425885"/>
            <a:ext cx="2989649" cy="1879298"/>
          </a:xfrm>
          <a:custGeom>
            <a:avLst/>
            <a:gdLst/>
            <a:ahLst/>
            <a:cxnLst/>
            <a:rect l="l" t="t" r="r" b="b"/>
            <a:pathLst>
              <a:path w="2989649" h="1879298">
                <a:moveTo>
                  <a:pt x="0" y="0"/>
                </a:moveTo>
                <a:lnTo>
                  <a:pt x="2989649" y="0"/>
                </a:lnTo>
                <a:lnTo>
                  <a:pt x="2989649" y="1879297"/>
                </a:lnTo>
                <a:lnTo>
                  <a:pt x="0" y="1879297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t="-2994" b="-2994"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12741241" y="4804596"/>
            <a:ext cx="2936310" cy="1859644"/>
          </a:xfrm>
          <a:custGeom>
            <a:avLst/>
            <a:gdLst/>
            <a:ahLst/>
            <a:cxnLst/>
            <a:rect l="l" t="t" r="r" b="b"/>
            <a:pathLst>
              <a:path w="2936310" h="1859644">
                <a:moveTo>
                  <a:pt x="0" y="0"/>
                </a:moveTo>
                <a:lnTo>
                  <a:pt x="2936310" y="0"/>
                </a:lnTo>
                <a:lnTo>
                  <a:pt x="2936310" y="1859644"/>
                </a:lnTo>
                <a:lnTo>
                  <a:pt x="0" y="1859644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 t="-28257" b="-6546"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12861168" y="1549880"/>
            <a:ext cx="2827889" cy="1657056"/>
          </a:xfrm>
          <a:custGeom>
            <a:avLst/>
            <a:gdLst/>
            <a:ahLst/>
            <a:cxnLst/>
            <a:rect l="l" t="t" r="r" b="b"/>
            <a:pathLst>
              <a:path w="2827889" h="1657056">
                <a:moveTo>
                  <a:pt x="0" y="0"/>
                </a:moveTo>
                <a:lnTo>
                  <a:pt x="2827890" y="0"/>
                </a:lnTo>
                <a:lnTo>
                  <a:pt x="2827890" y="1657056"/>
                </a:lnTo>
                <a:lnTo>
                  <a:pt x="0" y="1657056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 l="-9096" t="-23578"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203037" y="5224573"/>
            <a:ext cx="3024327" cy="1656978"/>
          </a:xfrm>
          <a:custGeom>
            <a:avLst/>
            <a:gdLst/>
            <a:ahLst/>
            <a:cxnLst/>
            <a:rect l="l" t="t" r="r" b="b"/>
            <a:pathLst>
              <a:path w="3024327" h="1656978">
                <a:moveTo>
                  <a:pt x="0" y="0"/>
                </a:moveTo>
                <a:lnTo>
                  <a:pt x="3024327" y="0"/>
                </a:lnTo>
                <a:lnTo>
                  <a:pt x="3024327" y="1656978"/>
                </a:lnTo>
                <a:lnTo>
                  <a:pt x="0" y="1656978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 l="-11812"/>
            </a:stretch>
          </a:blipFill>
        </p:spPr>
      </p:sp>
      <p:sp>
        <p:nvSpPr>
          <p:cNvPr id="72" name="TextBox 72"/>
          <p:cNvSpPr txBox="1"/>
          <p:nvPr/>
        </p:nvSpPr>
        <p:spPr>
          <a:xfrm>
            <a:off x="428707" y="8545950"/>
            <a:ext cx="3911292" cy="542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0"/>
              </a:lnSpc>
              <a:spcBef>
                <a:spcPct val="0"/>
              </a:spcBef>
            </a:pPr>
            <a:r>
              <a:rPr lang="en-US" sz="1557" b="1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when biodiversity decreases, stability _____________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464611" y="9316276"/>
            <a:ext cx="3911292" cy="542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80"/>
              </a:lnSpc>
            </a:pPr>
            <a:r>
              <a:rPr lang="en-US" sz="1557" b="1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when biodiversity </a:t>
            </a:r>
          </a:p>
          <a:p>
            <a:pPr algn="l">
              <a:lnSpc>
                <a:spcPts val="2180"/>
              </a:lnSpc>
              <a:spcBef>
                <a:spcPct val="0"/>
              </a:spcBef>
            </a:pPr>
            <a:r>
              <a:rPr lang="en-US" sz="1557" b="1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Increases, stability __________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6536368" y="4552213"/>
            <a:ext cx="303840" cy="35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8"/>
              </a:lnSpc>
            </a:pPr>
            <a:r>
              <a:rPr lang="en-US" sz="2020" b="1">
                <a:solidFill>
                  <a:srgbClr val="000000"/>
                </a:solidFill>
                <a:latin typeface="Charis Bold"/>
                <a:ea typeface="Charis Bold"/>
                <a:cs typeface="Charis Bold"/>
                <a:sym typeface="Charis Bold"/>
              </a:rPr>
              <a:t>B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6348126" y="186649"/>
            <a:ext cx="1966346" cy="406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"/>
              </a:lnSpc>
              <a:spcBef>
                <a:spcPct val="0"/>
              </a:spcBef>
            </a:pPr>
            <a:r>
              <a:rPr lang="en-US" sz="1178" b="1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grouper fish eats lionfish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10633756" y="142967"/>
            <a:ext cx="1426722" cy="406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50"/>
              </a:lnSpc>
              <a:spcBef>
                <a:spcPct val="0"/>
              </a:spcBef>
            </a:pPr>
            <a:r>
              <a:rPr lang="en-US" sz="1178" b="1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Shark Eats Lionfish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7991902" y="1385311"/>
            <a:ext cx="1962779" cy="179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"/>
              </a:lnSpc>
              <a:spcBef>
                <a:spcPct val="0"/>
              </a:spcBef>
            </a:pPr>
            <a:r>
              <a:rPr lang="en-US" sz="1010" b="1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Lionfish eats small fish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0383276" y="2495231"/>
            <a:ext cx="2009702" cy="823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  <a:spcBef>
                <a:spcPct val="0"/>
              </a:spcBef>
            </a:pPr>
            <a:r>
              <a:rPr lang="en-US" sz="1178" b="1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tongue-eating isopod enters a fish’s mouth, destroys its tongue, and replaces it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5948253" y="2495231"/>
            <a:ext cx="2111131" cy="823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  <a:spcBef>
                <a:spcPct val="0"/>
              </a:spcBef>
            </a:pPr>
            <a:r>
              <a:rPr lang="en-US" sz="1178" b="1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Clownfish find shelter in  sea anemones; anemones  receive food from clownfish's Waste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8565336" y="4491511"/>
            <a:ext cx="2176520" cy="197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  <a:spcBef>
                <a:spcPct val="0"/>
              </a:spcBef>
            </a:pPr>
            <a:r>
              <a:rPr lang="en-US" sz="1178" b="1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clownfish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8821371" y="467395"/>
            <a:ext cx="303840" cy="35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8"/>
              </a:lnSpc>
            </a:pPr>
            <a:r>
              <a:rPr lang="en-US" sz="2020" b="1">
                <a:solidFill>
                  <a:srgbClr val="000000"/>
                </a:solidFill>
                <a:latin typeface="Charis Bold"/>
                <a:ea typeface="Charis Bold"/>
                <a:cs typeface="Charis Bold"/>
                <a:sym typeface="Charis Bold"/>
              </a:rPr>
              <a:t>A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1028953" y="4886954"/>
            <a:ext cx="303840" cy="35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8"/>
              </a:lnSpc>
            </a:pPr>
            <a:r>
              <a:rPr lang="en-US" sz="2020" b="1">
                <a:solidFill>
                  <a:srgbClr val="000000"/>
                </a:solidFill>
                <a:latin typeface="Charis Bold"/>
                <a:ea typeface="Charis Bold"/>
                <a:cs typeface="Charis Bold"/>
                <a:sym typeface="Charis Bold"/>
              </a:rPr>
              <a:t>C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5980609" y="6635780"/>
            <a:ext cx="2356172" cy="178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8"/>
              </a:lnSpc>
            </a:pPr>
            <a:r>
              <a:rPr lang="en-US" sz="2020" b="1">
                <a:solidFill>
                  <a:srgbClr val="000000"/>
                </a:solidFill>
                <a:latin typeface="Charis Bold"/>
                <a:ea typeface="Charis Bold"/>
                <a:cs typeface="Charis Bold"/>
                <a:sym typeface="Charis Bold"/>
              </a:rPr>
              <a:t>A_______________________</a:t>
            </a:r>
          </a:p>
          <a:p>
            <a:pPr algn="ctr">
              <a:lnSpc>
                <a:spcPts val="2828"/>
              </a:lnSpc>
            </a:pPr>
            <a:r>
              <a:rPr lang="en-US" sz="2020" b="1">
                <a:solidFill>
                  <a:srgbClr val="000000"/>
                </a:solidFill>
                <a:latin typeface="Charis Bold"/>
                <a:ea typeface="Charis Bold"/>
                <a:cs typeface="Charis Bold"/>
                <a:sym typeface="Charis Bold"/>
              </a:rPr>
              <a:t>B_______________________</a:t>
            </a:r>
          </a:p>
          <a:p>
            <a:pPr algn="ctr">
              <a:lnSpc>
                <a:spcPts val="2828"/>
              </a:lnSpc>
            </a:pPr>
            <a:r>
              <a:rPr lang="en-US" sz="2020" b="1">
                <a:solidFill>
                  <a:srgbClr val="000000"/>
                </a:solidFill>
                <a:latin typeface="Charis Bold"/>
                <a:ea typeface="Charis Bold"/>
                <a:cs typeface="Charis Bold"/>
                <a:sym typeface="Charis Bold"/>
              </a:rPr>
              <a:t>C_______________________</a:t>
            </a:r>
          </a:p>
          <a:p>
            <a:pPr algn="ctr">
              <a:lnSpc>
                <a:spcPts val="2828"/>
              </a:lnSpc>
            </a:pPr>
            <a:r>
              <a:rPr lang="en-US" sz="2020" b="1">
                <a:solidFill>
                  <a:srgbClr val="000000"/>
                </a:solidFill>
                <a:latin typeface="Charis Bold"/>
                <a:ea typeface="Charis Bold"/>
                <a:cs typeface="Charis Bold"/>
                <a:sym typeface="Charis Bold"/>
              </a:rPr>
              <a:t>D______________________</a:t>
            </a:r>
          </a:p>
          <a:p>
            <a:pPr algn="ctr">
              <a:lnSpc>
                <a:spcPts val="2828"/>
              </a:lnSpc>
            </a:pPr>
            <a:endParaRPr lang="en-US" sz="2020" b="1">
              <a:solidFill>
                <a:srgbClr val="000000"/>
              </a:solidFill>
              <a:latin typeface="Charis Bold"/>
              <a:ea typeface="Charis Bold"/>
              <a:cs typeface="Charis Bold"/>
              <a:sym typeface="Charis Bold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6688288" y="8992215"/>
            <a:ext cx="4949943" cy="8663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57"/>
              </a:lnSpc>
              <a:spcBef>
                <a:spcPct val="0"/>
              </a:spcBef>
            </a:pPr>
            <a:r>
              <a:rPr lang="en-US" sz="1683" b="1">
                <a:solidFill>
                  <a:srgbClr val="000000"/>
                </a:solidFill>
                <a:latin typeface="Charis Bold"/>
                <a:ea typeface="Charis Bold"/>
                <a:cs typeface="Charis Bold"/>
                <a:sym typeface="Charis Bold"/>
              </a:rPr>
              <a:t>If the population of clownfish decreased due to overfishing the stability and biodiversity of this food system would _</a:t>
            </a:r>
            <a:r>
              <a:rPr lang="en-US" sz="1683">
                <a:solidFill>
                  <a:srgbClr val="000000"/>
                </a:solidFill>
                <a:latin typeface="Charis"/>
                <a:ea typeface="Charis"/>
                <a:cs typeface="Charis"/>
                <a:sym typeface="Charis"/>
              </a:rPr>
              <a:t>___________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8336781" y="6683947"/>
            <a:ext cx="2996012" cy="197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650"/>
              </a:lnSpc>
              <a:spcBef>
                <a:spcPct val="0"/>
              </a:spcBef>
            </a:pPr>
            <a:r>
              <a:rPr lang="en-US" sz="1178" b="1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clownfish Eats Zooxanthellae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8206664" y="6191626"/>
            <a:ext cx="303840" cy="3531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8"/>
              </a:lnSpc>
            </a:pPr>
            <a:r>
              <a:rPr lang="en-US" sz="2020" b="1">
                <a:solidFill>
                  <a:srgbClr val="000000"/>
                </a:solidFill>
                <a:latin typeface="Charis Bold"/>
                <a:ea typeface="Charis Bold"/>
                <a:cs typeface="Charis Bold"/>
                <a:sym typeface="Charis Bold"/>
              </a:rPr>
              <a:t>D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5933996" y="5030188"/>
            <a:ext cx="2322849" cy="1361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1"/>
              </a:lnSpc>
              <a:spcBef>
                <a:spcPct val="0"/>
              </a:spcBef>
            </a:pPr>
            <a:r>
              <a:rPr lang="en-US" sz="1515" b="1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</a:rPr>
              <a:t>Define the Relationship:</a:t>
            </a:r>
          </a:p>
          <a:p>
            <a:pPr algn="ctr">
              <a:lnSpc>
                <a:spcPts val="2121"/>
              </a:lnSpc>
              <a:spcBef>
                <a:spcPct val="0"/>
              </a:spcBef>
            </a:pPr>
            <a:r>
              <a:rPr lang="en-US" sz="1515">
                <a:solidFill>
                  <a:srgbClr val="000000"/>
                </a:solidFill>
                <a:latin typeface="Charis"/>
                <a:ea typeface="Charis"/>
                <a:cs typeface="Charis"/>
                <a:sym typeface="Charis"/>
              </a:rPr>
              <a:t>Each letter corresponds to a different ecological relationship.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82552" y="8730595"/>
            <a:ext cx="1453835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b="1">
                <a:solidFill>
                  <a:srgbClr val="FF3131"/>
                </a:solidFill>
                <a:latin typeface="Cinzel Bold"/>
                <a:ea typeface="Cinzel Bold"/>
                <a:cs typeface="Cinzel Bold"/>
                <a:sym typeface="Cinzel Bold"/>
              </a:rPr>
              <a:t>Decreases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2561833" y="9563622"/>
            <a:ext cx="1095006" cy="273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 b="1">
                <a:solidFill>
                  <a:srgbClr val="FF3131"/>
                </a:solidFill>
                <a:latin typeface="Cinzel Bold"/>
                <a:ea typeface="Cinzel Bold"/>
                <a:cs typeface="Cinzel Bold"/>
                <a:sym typeface="Cinzel Bold"/>
              </a:rPr>
              <a:t>Increases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2637940" y="7978710"/>
            <a:ext cx="3086671" cy="36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75"/>
              </a:lnSpc>
              <a:spcBef>
                <a:spcPct val="0"/>
              </a:spcBef>
            </a:pPr>
            <a:r>
              <a:rPr lang="en-US" sz="1054" b="1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Clownfish find shelter in  sea anemones; anemones  receive food from clownfish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01799" y="973033"/>
            <a:ext cx="3207999" cy="435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65"/>
              </a:lnSpc>
              <a:spcBef>
                <a:spcPct val="0"/>
              </a:spcBef>
            </a:pPr>
            <a:r>
              <a:rPr lang="en-US" sz="1261" b="1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Sea Lamprey Latch onto fish, scraping skin and feeding on blood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12682018" y="4400487"/>
            <a:ext cx="3042593" cy="404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34"/>
              </a:lnSpc>
              <a:spcBef>
                <a:spcPct val="0"/>
              </a:spcBef>
            </a:pPr>
            <a:r>
              <a:rPr lang="en-US" sz="1167" b="1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Coral and sponges fight for space in the reef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2889686" y="1090560"/>
            <a:ext cx="2816177" cy="422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3"/>
              </a:lnSpc>
              <a:spcBef>
                <a:spcPct val="0"/>
              </a:spcBef>
            </a:pPr>
            <a:r>
              <a:rPr lang="en-US" sz="1237" b="1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whale sharks eat small fish and krill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110349" y="4472313"/>
            <a:ext cx="3102448" cy="71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31"/>
              </a:lnSpc>
              <a:spcBef>
                <a:spcPct val="0"/>
              </a:spcBef>
            </a:pPr>
            <a:r>
              <a:rPr lang="en-US" sz="1379" b="1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remora fish attach to a shark for transportation and food scraps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6448170" y="6658710"/>
            <a:ext cx="1758495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b="1">
                <a:solidFill>
                  <a:srgbClr val="FF3131"/>
                </a:solidFill>
                <a:latin typeface="Cinzel Bold"/>
                <a:ea typeface="Cinzel Bold"/>
                <a:cs typeface="Cinzel Bold"/>
                <a:sym typeface="Cinzel Bold"/>
              </a:rPr>
              <a:t>Competition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6464390" y="6996530"/>
            <a:ext cx="1594994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b="1">
                <a:solidFill>
                  <a:srgbClr val="FF3131"/>
                </a:solidFill>
                <a:latin typeface="Cinzel Bold"/>
                <a:ea typeface="Cinzel Bold"/>
                <a:cs typeface="Cinzel Bold"/>
                <a:sym typeface="Cinzel Bold"/>
              </a:rPr>
              <a:t>Mutualism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6496338" y="7395222"/>
            <a:ext cx="1563046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b="1">
                <a:solidFill>
                  <a:srgbClr val="FF3131"/>
                </a:solidFill>
                <a:latin typeface="Cinzel Bold"/>
                <a:ea typeface="Cinzel Bold"/>
                <a:cs typeface="Cinzel Bold"/>
                <a:sym typeface="Cinzel Bold"/>
              </a:rPr>
              <a:t>parasitism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6551823" y="7717090"/>
            <a:ext cx="1507561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b="1">
                <a:solidFill>
                  <a:srgbClr val="FF3131"/>
                </a:solidFill>
                <a:latin typeface="Cinzel Bold"/>
                <a:ea typeface="Cinzel Bold"/>
                <a:cs typeface="Cinzel Bold"/>
                <a:sym typeface="Cinzel Bold"/>
              </a:rPr>
              <a:t>predation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9709059" y="9577923"/>
            <a:ext cx="1319894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b="1">
                <a:solidFill>
                  <a:srgbClr val="FF3131"/>
                </a:solidFill>
                <a:latin typeface="Cinzel Bold"/>
                <a:ea typeface="Cinzel Bold"/>
                <a:cs typeface="Cinzel Bold"/>
                <a:sym typeface="Cinzel Bold"/>
              </a:rPr>
              <a:t>Decrease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14297774" y="157391"/>
            <a:ext cx="3640926" cy="689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3"/>
              </a:lnSpc>
              <a:spcBef>
                <a:spcPct val="0"/>
              </a:spcBef>
            </a:pPr>
            <a:r>
              <a:rPr lang="en-US" sz="1838" b="1">
                <a:solidFill>
                  <a:srgbClr val="FF3131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One organism kills and eats another. </a:t>
            </a:r>
          </a:p>
        </p:txBody>
      </p:sp>
      <p:sp>
        <p:nvSpPr>
          <p:cNvPr id="101" name="TextBox 101"/>
          <p:cNvSpPr txBox="1"/>
          <p:nvPr/>
        </p:nvSpPr>
        <p:spPr>
          <a:xfrm>
            <a:off x="14379826" y="3541140"/>
            <a:ext cx="3640926" cy="689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3"/>
              </a:lnSpc>
              <a:spcBef>
                <a:spcPct val="0"/>
              </a:spcBef>
            </a:pPr>
            <a:r>
              <a:rPr lang="en-US" sz="1838" b="1">
                <a:solidFill>
                  <a:srgbClr val="FF3131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Two or more organisms fight over the same limited resources </a:t>
            </a:r>
          </a:p>
        </p:txBody>
      </p:sp>
      <p:sp>
        <p:nvSpPr>
          <p:cNvPr id="102" name="TextBox 102"/>
          <p:cNvSpPr txBox="1"/>
          <p:nvPr/>
        </p:nvSpPr>
        <p:spPr>
          <a:xfrm>
            <a:off x="14393743" y="7074953"/>
            <a:ext cx="3640926" cy="689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3"/>
              </a:lnSpc>
              <a:spcBef>
                <a:spcPct val="0"/>
              </a:spcBef>
            </a:pPr>
            <a:r>
              <a:rPr lang="en-US" sz="1838" b="1">
                <a:solidFill>
                  <a:srgbClr val="FF3131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Both species benefit from the relationship. 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1924363" y="3630000"/>
            <a:ext cx="3640926" cy="689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3"/>
              </a:lnSpc>
              <a:spcBef>
                <a:spcPct val="0"/>
              </a:spcBef>
            </a:pPr>
            <a:r>
              <a:rPr lang="en-US" sz="1838" b="1">
                <a:solidFill>
                  <a:srgbClr val="FF3131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One species benefit, and the other is neither helped nor harmed. 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1781093" y="126006"/>
            <a:ext cx="3862989" cy="689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3"/>
              </a:lnSpc>
              <a:spcBef>
                <a:spcPct val="0"/>
              </a:spcBef>
            </a:pPr>
            <a:r>
              <a:rPr lang="en-US" sz="1838" b="1">
                <a:solidFill>
                  <a:srgbClr val="FF3131"/>
                </a:solidFill>
                <a:latin typeface="The Seasons Bold"/>
                <a:ea typeface="The Seasons Bold"/>
                <a:cs typeface="The Seasons Bold"/>
                <a:sym typeface="The Seasons Bold"/>
              </a:rPr>
              <a:t>One species (the parasite) benefits, while the other (the host) is harmed. 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1151252" y="7537940"/>
            <a:ext cx="1031081" cy="320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3"/>
              </a:lnSpc>
              <a:spcBef>
                <a:spcPct val="0"/>
              </a:spcBef>
            </a:pPr>
            <a:r>
              <a:rPr lang="en-US" sz="1838" b="1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bio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3151995" y="7511745"/>
            <a:ext cx="1185664" cy="31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73"/>
              </a:lnSpc>
              <a:spcBef>
                <a:spcPct val="0"/>
              </a:spcBef>
            </a:pPr>
            <a:r>
              <a:rPr lang="en-US" sz="1838" b="1">
                <a:solidFill>
                  <a:srgbClr val="000000"/>
                </a:solidFill>
                <a:latin typeface="Cinzel Bold"/>
                <a:ea typeface="Cinzel Bold"/>
                <a:cs typeface="Cinzel Bold"/>
                <a:sym typeface="Cinzel Bold"/>
              </a:rPr>
              <a:t>diversity</a:t>
            </a:r>
          </a:p>
        </p:txBody>
      </p:sp>
      <p:sp>
        <p:nvSpPr>
          <p:cNvPr id="107" name="AutoShape 107"/>
          <p:cNvSpPr/>
          <p:nvPr/>
        </p:nvSpPr>
        <p:spPr>
          <a:xfrm>
            <a:off x="1056324" y="8149939"/>
            <a:ext cx="1139327" cy="9521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8" name="AutoShape 108"/>
          <p:cNvSpPr/>
          <p:nvPr/>
        </p:nvSpPr>
        <p:spPr>
          <a:xfrm>
            <a:off x="3017909" y="8159460"/>
            <a:ext cx="1453835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9" name="TextBox 109"/>
          <p:cNvSpPr txBox="1"/>
          <p:nvPr/>
        </p:nvSpPr>
        <p:spPr>
          <a:xfrm>
            <a:off x="901775" y="7878790"/>
            <a:ext cx="1453835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b="1">
                <a:solidFill>
                  <a:srgbClr val="FF3131"/>
                </a:solidFill>
                <a:latin typeface="Cinzel Bold"/>
                <a:ea typeface="Cinzel Bold"/>
                <a:cs typeface="Cinzel Bold"/>
                <a:sym typeface="Cinzel Bold"/>
              </a:rPr>
              <a:t>life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3017909" y="7878790"/>
            <a:ext cx="1453835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b="1">
                <a:solidFill>
                  <a:srgbClr val="FF3131"/>
                </a:solidFill>
                <a:latin typeface="Cinzel Bold"/>
                <a:ea typeface="Cinzel Bold"/>
                <a:cs typeface="Cinzel Bold"/>
                <a:sym typeface="Cinzel Bold"/>
              </a:rPr>
              <a:t>variety</a:t>
            </a:r>
          </a:p>
        </p:txBody>
      </p:sp>
      <p:sp>
        <p:nvSpPr>
          <p:cNvPr id="111" name="TextBox 111"/>
          <p:cNvSpPr txBox="1"/>
          <p:nvPr/>
        </p:nvSpPr>
        <p:spPr>
          <a:xfrm>
            <a:off x="212646" y="7174638"/>
            <a:ext cx="5437981" cy="320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73"/>
              </a:lnSpc>
              <a:spcBef>
                <a:spcPct val="0"/>
              </a:spcBef>
            </a:pPr>
            <a:r>
              <a:rPr lang="en-US" sz="1838">
                <a:solidFill>
                  <a:srgbClr val="000000"/>
                </a:solidFill>
                <a:latin typeface="Cinzel"/>
                <a:ea typeface="Cinzel"/>
                <a:cs typeface="Cinzel"/>
                <a:sym typeface="Cinzel"/>
              </a:rPr>
              <a:t>Break down the word biodiversity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Biodiversity Foldable Answer Key</dc:title>
  <cp:revision>5</cp:revision>
  <dcterms:created xsi:type="dcterms:W3CDTF">2006-08-16T00:00:00Z</dcterms:created>
  <dcterms:modified xsi:type="dcterms:W3CDTF">2025-11-25T16:11:35Z</dcterms:modified>
  <dc:identifier>DAG5JwZFcZk</dc:identifier>
</cp:coreProperties>
</file>