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nva Sans" panose="020B0604020202020204" charset="0"/>
      <p:regular r:id="rId15"/>
    </p:embeddedFont>
    <p:embeddedFont>
      <p:font typeface="Intro Pro" panose="020B0604020202020204" charset="0"/>
      <p:regular r:id="rId16"/>
    </p:embeddedFont>
    <p:embeddedFont>
      <p:font typeface="Intro Pro Italics" panose="020B0604020202020204" charset="0"/>
      <p:regular r:id="rId17"/>
    </p:embeddedFont>
    <p:embeddedFont>
      <p:font typeface="Intro Rust"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A0ED05-9E97-4EA9-A49F-665531B9D4A9}" v="6" dt="2024-05-03T18:54:54.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2" d="100"/>
          <a:sy n="32" d="100"/>
        </p:scale>
        <p:origin x="53" y="11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na Derose" clId="Web-{B4A0ED05-9E97-4EA9-A49F-665531B9D4A9}"/>
    <pc:docChg chg="modSld sldOrd">
      <pc:chgData name="Angelina Derose" userId="" providerId="" clId="Web-{B4A0ED05-9E97-4EA9-A49F-665531B9D4A9}" dt="2024-05-03T18:54:54.708" v="5"/>
      <pc:docMkLst>
        <pc:docMk/>
      </pc:docMkLst>
      <pc:sldChg chg="modSp ord">
        <pc:chgData name="Angelina Derose" userId="" providerId="" clId="Web-{B4A0ED05-9E97-4EA9-A49F-665531B9D4A9}" dt="2024-05-03T18:54:54.708" v="5"/>
        <pc:sldMkLst>
          <pc:docMk/>
          <pc:sldMk cId="0" sldId="263"/>
        </pc:sldMkLst>
        <pc:spChg chg="mod">
          <ac:chgData name="Angelina Derose" userId="" providerId="" clId="Web-{B4A0ED05-9E97-4EA9-A49F-665531B9D4A9}" dt="2024-05-03T18:54:09.034" v="3" actId="1076"/>
          <ac:spMkLst>
            <pc:docMk/>
            <pc:sldMk cId="0" sldId="263"/>
            <ac:spMk id="9" creationId="{00000000-0000-0000-0000-000000000000}"/>
          </ac:spMkLst>
        </pc:spChg>
        <pc:spChg chg="mod">
          <ac:chgData name="Angelina Derose" userId="" providerId="" clId="Web-{B4A0ED05-9E97-4EA9-A49F-665531B9D4A9}" dt="2024-05-03T18:54:15.035" v="4" actId="1076"/>
          <ac:spMkLst>
            <pc:docMk/>
            <pc:sldMk cId="0" sldId="263"/>
            <ac:spMk id="1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D803B-7F10-4C16-A838-DB3CA7718C67}"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D56F4-C9E0-49F1-9E9A-C79C17E4B0C1}" type="slidenum">
              <a:rPr lang="en-US" smtClean="0"/>
              <a:t>‹#›</a:t>
            </a:fld>
            <a:endParaRPr lang="en-US"/>
          </a:p>
        </p:txBody>
      </p:sp>
    </p:spTree>
    <p:extLst>
      <p:ext uri="{BB962C8B-B14F-4D97-AF65-F5344CB8AC3E}">
        <p14:creationId xmlns:p14="http://schemas.microsoft.com/office/powerpoint/2010/main" val="1438362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Timestamp – (22:57)</a:t>
            </a:r>
          </a:p>
        </p:txBody>
      </p:sp>
      <p:sp>
        <p:nvSpPr>
          <p:cNvPr id="4" name="Slide Number Placeholder 3"/>
          <p:cNvSpPr>
            <a:spLocks noGrp="1"/>
          </p:cNvSpPr>
          <p:nvPr>
            <p:ph type="sldNum" sz="quarter" idx="5"/>
          </p:nvPr>
        </p:nvSpPr>
        <p:spPr/>
        <p:txBody>
          <a:bodyPr/>
          <a:lstStyle/>
          <a:p>
            <a:fld id="{78FD56F4-C9E0-49F1-9E9A-C79C17E4B0C1}" type="slidenum">
              <a:rPr lang="en-US" smtClean="0"/>
              <a:t>8</a:t>
            </a:fld>
            <a:endParaRPr lang="en-US"/>
          </a:p>
        </p:txBody>
      </p:sp>
    </p:spTree>
    <p:extLst>
      <p:ext uri="{BB962C8B-B14F-4D97-AF65-F5344CB8AC3E}">
        <p14:creationId xmlns:p14="http://schemas.microsoft.com/office/powerpoint/2010/main" val="158481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2.svg"/><Relationship Id="rId3" Type="http://schemas.openxmlformats.org/officeDocument/2006/relationships/image" Target="../media/image48.svg"/><Relationship Id="rId7" Type="http://schemas.openxmlformats.org/officeDocument/2006/relationships/image" Target="../media/image14.svg"/><Relationship Id="rId12" Type="http://schemas.openxmlformats.org/officeDocument/2006/relationships/image" Target="../media/image21.png"/><Relationship Id="rId17" Type="http://schemas.openxmlformats.org/officeDocument/2006/relationships/image" Target="../media/image65.svg"/><Relationship Id="rId2" Type="http://schemas.openxmlformats.org/officeDocument/2006/relationships/image" Target="../media/image47.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50.svg"/><Relationship Id="rId15" Type="http://schemas.openxmlformats.org/officeDocument/2006/relationships/image" Target="../media/image20.svg"/><Relationship Id="rId10" Type="http://schemas.openxmlformats.org/officeDocument/2006/relationships/image" Target="../media/image11.png"/><Relationship Id="rId4" Type="http://schemas.openxmlformats.org/officeDocument/2006/relationships/image" Target="../media/image49.png"/><Relationship Id="rId9" Type="http://schemas.openxmlformats.org/officeDocument/2006/relationships/image" Target="../media/image63.sv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4.svg"/><Relationship Id="rId7"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8.svg"/><Relationship Id="rId10" Type="http://schemas.openxmlformats.org/officeDocument/2006/relationships/image" Target="../media/image68.svg"/><Relationship Id="rId4" Type="http://schemas.openxmlformats.org/officeDocument/2006/relationships/image" Target="../media/image57.pn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5.svg"/><Relationship Id="rId18" Type="http://schemas.openxmlformats.org/officeDocument/2006/relationships/image" Target="../media/image49.png"/><Relationship Id="rId3" Type="http://schemas.openxmlformats.org/officeDocument/2006/relationships/image" Target="../media/image70.svg"/><Relationship Id="rId21" Type="http://schemas.openxmlformats.org/officeDocument/2006/relationships/image" Target="../media/image27.svg"/><Relationship Id="rId7" Type="http://schemas.openxmlformats.org/officeDocument/2006/relationships/image" Target="../media/image14.svg"/><Relationship Id="rId12" Type="http://schemas.openxmlformats.org/officeDocument/2006/relationships/image" Target="../media/image34.png"/><Relationship Id="rId17" Type="http://schemas.openxmlformats.org/officeDocument/2006/relationships/image" Target="../media/image76.svg"/><Relationship Id="rId2" Type="http://schemas.openxmlformats.org/officeDocument/2006/relationships/image" Target="../media/image69.png"/><Relationship Id="rId16" Type="http://schemas.openxmlformats.org/officeDocument/2006/relationships/image" Target="../media/image75.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3.svg"/><Relationship Id="rId5" Type="http://schemas.openxmlformats.org/officeDocument/2006/relationships/image" Target="../media/image25.svg"/><Relationship Id="rId15" Type="http://schemas.openxmlformats.org/officeDocument/2006/relationships/image" Target="../media/image74.svg"/><Relationship Id="rId10" Type="http://schemas.openxmlformats.org/officeDocument/2006/relationships/image" Target="../media/image32.png"/><Relationship Id="rId19" Type="http://schemas.openxmlformats.org/officeDocument/2006/relationships/image" Target="../media/image50.svg"/><Relationship Id="rId4" Type="http://schemas.openxmlformats.org/officeDocument/2006/relationships/image" Target="../media/image24.png"/><Relationship Id="rId9" Type="http://schemas.openxmlformats.org/officeDocument/2006/relationships/image" Target="../media/image72.sv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video" Target="https://www.youtube.com/embed/_W0bSen8Qjg?feature=oembed" TargetMode="Externa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14.svg"/><Relationship Id="rId7" Type="http://schemas.openxmlformats.org/officeDocument/2006/relationships/image" Target="../media/image33.svg"/><Relationship Id="rId12"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2.svg"/><Relationship Id="rId5" Type="http://schemas.openxmlformats.org/officeDocument/2006/relationships/image" Target="../media/image31.svg"/><Relationship Id="rId1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slideLayout" Target="../slideLayouts/slideLayout7.xml"/><Relationship Id="rId1" Type="http://schemas.openxmlformats.org/officeDocument/2006/relationships/video" Target="https://www.youtube.com/embed/u_BcMXgws6Y?feature=oembed" TargetMode="Externa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6.jpeg"/><Relationship Id="rId10" Type="http://schemas.openxmlformats.org/officeDocument/2006/relationships/image" Target="../media/image22.sv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4.svg"/><Relationship Id="rId3" Type="http://schemas.openxmlformats.org/officeDocument/2006/relationships/image" Target="../media/image48.svg"/><Relationship Id="rId7" Type="http://schemas.openxmlformats.org/officeDocument/2006/relationships/image" Target="../media/image14.svg"/><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2.svg"/><Relationship Id="rId5" Type="http://schemas.openxmlformats.org/officeDocument/2006/relationships/image" Target="../media/image50.sv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notesSlide" Target="../notesSlides/notesSlide1.xm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ideo" Target="https://www.youtube.com/embed/jsqu6qduw7U?start=1379&amp;feature=oembed" TargetMode="Externa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60.svg"/><Relationship Id="rId4" Type="http://schemas.openxmlformats.org/officeDocument/2006/relationships/image" Target="../media/image56.jpe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slideLayout" Target="../slideLayouts/slideLayout7.xml"/><Relationship Id="rId1" Type="http://schemas.openxmlformats.org/officeDocument/2006/relationships/video" Target="https://www.youtube.com/embed/kxGWsHYITAw?feature=oembed" TargetMode="Externa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61.jpeg"/><Relationship Id="rId10" Type="http://schemas.openxmlformats.org/officeDocument/2006/relationships/image" Target="../media/image22.sv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2060361" y="-861602"/>
            <a:ext cx="4873859" cy="5090192"/>
          </a:xfrm>
          <a:custGeom>
            <a:avLst/>
            <a:gdLst/>
            <a:ahLst/>
            <a:cxnLst/>
            <a:rect l="l" t="t" r="r" b="b"/>
            <a:pathLst>
              <a:path w="4873859" h="5090192">
                <a:moveTo>
                  <a:pt x="0" y="0"/>
                </a:moveTo>
                <a:lnTo>
                  <a:pt x="4873859" y="0"/>
                </a:lnTo>
                <a:lnTo>
                  <a:pt x="4873859" y="5090192"/>
                </a:lnTo>
                <a:lnTo>
                  <a:pt x="0" y="5090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434704" y="-1313202"/>
            <a:ext cx="4873859" cy="5090192"/>
          </a:xfrm>
          <a:custGeom>
            <a:avLst/>
            <a:gdLst/>
            <a:ahLst/>
            <a:cxnLst/>
            <a:rect l="l" t="t" r="r" b="b"/>
            <a:pathLst>
              <a:path w="4873859" h="5090192">
                <a:moveTo>
                  <a:pt x="0" y="0"/>
                </a:moveTo>
                <a:lnTo>
                  <a:pt x="4873859" y="0"/>
                </a:lnTo>
                <a:lnTo>
                  <a:pt x="4873859" y="5090193"/>
                </a:lnTo>
                <a:lnTo>
                  <a:pt x="0" y="50901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587607" y="-659522"/>
            <a:ext cx="11112787" cy="11606044"/>
          </a:xfrm>
          <a:custGeom>
            <a:avLst/>
            <a:gdLst/>
            <a:ahLst/>
            <a:cxnLst/>
            <a:rect l="l" t="t" r="r" b="b"/>
            <a:pathLst>
              <a:path w="11112787" h="11606044">
                <a:moveTo>
                  <a:pt x="0" y="0"/>
                </a:moveTo>
                <a:lnTo>
                  <a:pt x="11112786" y="0"/>
                </a:lnTo>
                <a:lnTo>
                  <a:pt x="11112786" y="11606044"/>
                </a:lnTo>
                <a:lnTo>
                  <a:pt x="0" y="11606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5"/>
          <p:cNvPicPr>
            <a:picLocks noChangeAspect="1"/>
          </p:cNvPicPr>
          <p:nvPr/>
        </p:nvPicPr>
        <p:blipFill>
          <a:blip r:embed="rId6"/>
          <a:srcRect/>
          <a:stretch>
            <a:fillRect/>
          </a:stretch>
        </p:blipFill>
        <p:spPr>
          <a:xfrm rot="-1658993">
            <a:off x="1382947" y="4573446"/>
            <a:ext cx="3791504" cy="2459738"/>
          </a:xfrm>
          <a:prstGeom prst="rect">
            <a:avLst/>
          </a:prstGeom>
        </p:spPr>
      </p:pic>
      <p:sp>
        <p:nvSpPr>
          <p:cNvPr id="6" name="Freeform 6"/>
          <p:cNvSpPr/>
          <p:nvPr/>
        </p:nvSpPr>
        <p:spPr>
          <a:xfrm rot="-176889">
            <a:off x="-235762" y="5958146"/>
            <a:ext cx="4399863" cy="4595157"/>
          </a:xfrm>
          <a:custGeom>
            <a:avLst/>
            <a:gdLst/>
            <a:ahLst/>
            <a:cxnLst/>
            <a:rect l="l" t="t" r="r" b="b"/>
            <a:pathLst>
              <a:path w="4399863" h="4595157">
                <a:moveTo>
                  <a:pt x="0" y="0"/>
                </a:moveTo>
                <a:lnTo>
                  <a:pt x="4399863" y="0"/>
                </a:lnTo>
                <a:lnTo>
                  <a:pt x="4399863" y="4595157"/>
                </a:lnTo>
                <a:lnTo>
                  <a:pt x="0" y="45951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4502586" y="2092620"/>
            <a:ext cx="9282828" cy="3984243"/>
          </a:xfrm>
          <a:prstGeom prst="rect">
            <a:avLst/>
          </a:prstGeom>
        </p:spPr>
        <p:txBody>
          <a:bodyPr lIns="0" tIns="0" rIns="0" bIns="0" rtlCol="0" anchor="t">
            <a:spAutoFit/>
          </a:bodyPr>
          <a:lstStyle/>
          <a:p>
            <a:pPr algn="ctr">
              <a:lnSpc>
                <a:spcPts val="10387"/>
              </a:lnSpc>
            </a:pPr>
            <a:r>
              <a:rPr lang="en-US" sz="9799">
                <a:solidFill>
                  <a:srgbClr val="F1F1F1"/>
                </a:solidFill>
                <a:latin typeface="Intro Rust"/>
              </a:rPr>
              <a:t>THE ORIGINS</a:t>
            </a:r>
          </a:p>
          <a:p>
            <a:pPr algn="ctr">
              <a:lnSpc>
                <a:spcPts val="10387"/>
              </a:lnSpc>
            </a:pPr>
            <a:r>
              <a:rPr lang="en-US" sz="9799">
                <a:solidFill>
                  <a:srgbClr val="F1F1F1"/>
                </a:solidFill>
                <a:latin typeface="Intro Rust"/>
              </a:rPr>
              <a:t>OF THE</a:t>
            </a:r>
          </a:p>
          <a:p>
            <a:pPr algn="ctr">
              <a:lnSpc>
                <a:spcPts val="10387"/>
              </a:lnSpc>
            </a:pPr>
            <a:r>
              <a:rPr lang="en-US" sz="9799">
                <a:solidFill>
                  <a:srgbClr val="F1F1F1"/>
                </a:solidFill>
                <a:latin typeface="Intro Rust"/>
              </a:rPr>
              <a:t>UNIVERSE</a:t>
            </a:r>
          </a:p>
        </p:txBody>
      </p:sp>
      <p:sp>
        <p:nvSpPr>
          <p:cNvPr id="8" name="Freeform 8"/>
          <p:cNvSpPr/>
          <p:nvPr/>
        </p:nvSpPr>
        <p:spPr>
          <a:xfrm rot="-5400000">
            <a:off x="14390072" y="6636049"/>
            <a:ext cx="3939921" cy="411480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9" name="Picture 9"/>
          <p:cNvPicPr>
            <a:picLocks noChangeAspect="1"/>
          </p:cNvPicPr>
          <p:nvPr/>
        </p:nvPicPr>
        <p:blipFill>
          <a:blip r:embed="rId9"/>
          <a:srcRect/>
          <a:stretch>
            <a:fillRect/>
          </a:stretch>
        </p:blipFill>
        <p:spPr>
          <a:xfrm>
            <a:off x="13243761" y="4138428"/>
            <a:ext cx="3686878" cy="3648272"/>
          </a:xfrm>
          <a:prstGeom prst="rect">
            <a:avLst/>
          </a:prstGeom>
        </p:spPr>
      </p:pic>
      <p:sp>
        <p:nvSpPr>
          <p:cNvPr id="10" name="Freeform 10"/>
          <p:cNvSpPr/>
          <p:nvPr/>
        </p:nvSpPr>
        <p:spPr>
          <a:xfrm>
            <a:off x="6987170" y="6252922"/>
            <a:ext cx="4313660" cy="851948"/>
          </a:xfrm>
          <a:custGeom>
            <a:avLst/>
            <a:gdLst/>
            <a:ahLst/>
            <a:cxnLst/>
            <a:rect l="l" t="t" r="r" b="b"/>
            <a:pathLst>
              <a:path w="4313660" h="851948">
                <a:moveTo>
                  <a:pt x="0" y="0"/>
                </a:moveTo>
                <a:lnTo>
                  <a:pt x="4313660" y="0"/>
                </a:lnTo>
                <a:lnTo>
                  <a:pt x="4313660" y="851948"/>
                </a:lnTo>
                <a:lnTo>
                  <a:pt x="0" y="8519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5137417" y="1959270"/>
            <a:ext cx="1051166" cy="1432860"/>
          </a:xfrm>
          <a:custGeom>
            <a:avLst/>
            <a:gdLst/>
            <a:ahLst/>
            <a:cxnLst/>
            <a:rect l="l" t="t" r="r" b="b"/>
            <a:pathLst>
              <a:path w="1051166" h="1432860">
                <a:moveTo>
                  <a:pt x="0" y="0"/>
                </a:moveTo>
                <a:lnTo>
                  <a:pt x="1051166" y="0"/>
                </a:lnTo>
                <a:lnTo>
                  <a:pt x="1051166" y="1432860"/>
                </a:lnTo>
                <a:lnTo>
                  <a:pt x="0" y="1432860"/>
                </a:lnTo>
                <a:lnTo>
                  <a:pt x="0" y="0"/>
                </a:lnTo>
                <a:close/>
              </a:path>
            </a:pathLst>
          </a:custGeom>
          <a:blipFill>
            <a:blip r:embed="rId12">
              <a:extLst>
                <a:ext uri="{96DAC541-7B7A-43D3-8B79-37D633B846F1}">
                  <asvg:svgBlip xmlns:asvg="http://schemas.microsoft.com/office/drawing/2016/SVG/main" r:embed="rId13"/>
                </a:ext>
              </a:extLst>
            </a:blip>
            <a:stretch>
              <a:fillRect l="-63977" b="-46479"/>
            </a:stretch>
          </a:blipFill>
        </p:spPr>
        <p:txBody>
          <a:bodyPr/>
          <a:lstStyle/>
          <a:p>
            <a:endParaRPr lang="en-US"/>
          </a:p>
        </p:txBody>
      </p:sp>
      <p:sp>
        <p:nvSpPr>
          <p:cNvPr id="12" name="TextBox 12"/>
          <p:cNvSpPr txBox="1"/>
          <p:nvPr/>
        </p:nvSpPr>
        <p:spPr>
          <a:xfrm>
            <a:off x="5664840" y="7705815"/>
            <a:ext cx="7034521" cy="507364"/>
          </a:xfrm>
          <a:prstGeom prst="rect">
            <a:avLst/>
          </a:prstGeom>
        </p:spPr>
        <p:txBody>
          <a:bodyPr lIns="0" tIns="0" rIns="0" bIns="0" rtlCol="0" anchor="t">
            <a:spAutoFit/>
          </a:bodyPr>
          <a:lstStyle/>
          <a:p>
            <a:pPr algn="ctr">
              <a:lnSpc>
                <a:spcPts val="4060"/>
              </a:lnSpc>
            </a:pPr>
            <a:r>
              <a:rPr lang="en-US" sz="2900">
                <a:solidFill>
                  <a:srgbClr val="F1F1F1"/>
                </a:solidFill>
                <a:latin typeface="Intro Pro"/>
              </a:rPr>
              <a:t>Exploring Space with Time</a:t>
            </a:r>
          </a:p>
        </p:txBody>
      </p:sp>
      <p:sp>
        <p:nvSpPr>
          <p:cNvPr id="13" name="Freeform 13"/>
          <p:cNvSpPr/>
          <p:nvPr/>
        </p:nvSpPr>
        <p:spPr>
          <a:xfrm>
            <a:off x="16188583" y="3078254"/>
            <a:ext cx="460528" cy="627752"/>
          </a:xfrm>
          <a:custGeom>
            <a:avLst/>
            <a:gdLst/>
            <a:ahLst/>
            <a:cxnLst/>
            <a:rect l="l" t="t" r="r" b="b"/>
            <a:pathLst>
              <a:path w="460528" h="627752">
                <a:moveTo>
                  <a:pt x="0" y="0"/>
                </a:moveTo>
                <a:lnTo>
                  <a:pt x="460527" y="0"/>
                </a:lnTo>
                <a:lnTo>
                  <a:pt x="460527" y="627752"/>
                </a:lnTo>
                <a:lnTo>
                  <a:pt x="0" y="627752"/>
                </a:lnTo>
                <a:lnTo>
                  <a:pt x="0" y="0"/>
                </a:lnTo>
                <a:close/>
              </a:path>
            </a:pathLst>
          </a:custGeom>
          <a:blipFill>
            <a:blip r:embed="rId12">
              <a:extLst>
                <a:ext uri="{96DAC541-7B7A-43D3-8B79-37D633B846F1}">
                  <asvg:svgBlip xmlns:asvg="http://schemas.microsoft.com/office/drawing/2016/SVG/main" r:embed="rId13"/>
                </a:ext>
              </a:extLst>
            </a:blip>
            <a:stretch>
              <a:fillRect l="-63977" b="-46479"/>
            </a:stretch>
          </a:blipFill>
        </p:spPr>
        <p:txBody>
          <a:bodyPr/>
          <a:lstStyle/>
          <a:p>
            <a:endParaRPr lang="en-US"/>
          </a:p>
        </p:txBody>
      </p:sp>
      <p:sp>
        <p:nvSpPr>
          <p:cNvPr id="14" name="Freeform 14"/>
          <p:cNvSpPr/>
          <p:nvPr/>
        </p:nvSpPr>
        <p:spPr>
          <a:xfrm>
            <a:off x="1465448" y="1593332"/>
            <a:ext cx="1549887" cy="2112674"/>
          </a:xfrm>
          <a:custGeom>
            <a:avLst/>
            <a:gdLst/>
            <a:ahLst/>
            <a:cxnLst/>
            <a:rect l="l" t="t" r="r" b="b"/>
            <a:pathLst>
              <a:path w="1549887" h="2112674">
                <a:moveTo>
                  <a:pt x="0" y="0"/>
                </a:moveTo>
                <a:lnTo>
                  <a:pt x="1549887" y="0"/>
                </a:lnTo>
                <a:lnTo>
                  <a:pt x="1549887" y="2112674"/>
                </a:lnTo>
                <a:lnTo>
                  <a:pt x="0" y="2112674"/>
                </a:lnTo>
                <a:lnTo>
                  <a:pt x="0" y="0"/>
                </a:lnTo>
                <a:close/>
              </a:path>
            </a:pathLst>
          </a:custGeom>
          <a:blipFill>
            <a:blip r:embed="rId12">
              <a:extLst>
                <a:ext uri="{96DAC541-7B7A-43D3-8B79-37D633B846F1}">
                  <asvg:svgBlip xmlns:asvg="http://schemas.microsoft.com/office/drawing/2016/SVG/main" r:embed="rId13"/>
                </a:ext>
              </a:extLst>
            </a:blip>
            <a:stretch>
              <a:fillRect l="-63977" b="-46479"/>
            </a:stretch>
          </a:blipFill>
        </p:spPr>
        <p:txBody>
          <a:bodyPr/>
          <a:lstStyle/>
          <a:p>
            <a:endParaRPr lang="en-US"/>
          </a:p>
        </p:txBody>
      </p:sp>
      <p:sp>
        <p:nvSpPr>
          <p:cNvPr id="15" name="Freeform 15"/>
          <p:cNvSpPr/>
          <p:nvPr/>
        </p:nvSpPr>
        <p:spPr>
          <a:xfrm>
            <a:off x="3127079" y="1331518"/>
            <a:ext cx="460528" cy="627752"/>
          </a:xfrm>
          <a:custGeom>
            <a:avLst/>
            <a:gdLst/>
            <a:ahLst/>
            <a:cxnLst/>
            <a:rect l="l" t="t" r="r" b="b"/>
            <a:pathLst>
              <a:path w="460528" h="627752">
                <a:moveTo>
                  <a:pt x="0" y="0"/>
                </a:moveTo>
                <a:lnTo>
                  <a:pt x="460528" y="0"/>
                </a:lnTo>
                <a:lnTo>
                  <a:pt x="460528" y="627752"/>
                </a:lnTo>
                <a:lnTo>
                  <a:pt x="0" y="627752"/>
                </a:lnTo>
                <a:lnTo>
                  <a:pt x="0" y="0"/>
                </a:lnTo>
                <a:close/>
              </a:path>
            </a:pathLst>
          </a:custGeom>
          <a:blipFill>
            <a:blip r:embed="rId12">
              <a:extLst>
                <a:ext uri="{96DAC541-7B7A-43D3-8B79-37D633B846F1}">
                  <asvg:svgBlip xmlns:asvg="http://schemas.microsoft.com/office/drawing/2016/SVG/main" r:embed="rId13"/>
                </a:ext>
              </a:extLst>
            </a:blip>
            <a:stretch>
              <a:fillRect l="-63977" b="-46479"/>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5694496" y="5982225"/>
            <a:ext cx="6432877" cy="164923"/>
          </a:xfrm>
          <a:custGeom>
            <a:avLst/>
            <a:gdLst/>
            <a:ahLst/>
            <a:cxnLst/>
            <a:rect l="l" t="t" r="r" b="b"/>
            <a:pathLst>
              <a:path w="6432877" h="164923">
                <a:moveTo>
                  <a:pt x="0" y="0"/>
                </a:moveTo>
                <a:lnTo>
                  <a:pt x="6432877" y="0"/>
                </a:lnTo>
                <a:lnTo>
                  <a:pt x="6432877" y="164923"/>
                </a:lnTo>
                <a:lnTo>
                  <a:pt x="0" y="164923"/>
                </a:lnTo>
                <a:lnTo>
                  <a:pt x="0" y="0"/>
                </a:lnTo>
                <a:close/>
              </a:path>
            </a:pathLst>
          </a:custGeom>
          <a:blipFill>
            <a:blip r:embed="rId2">
              <a:extLst>
                <a:ext uri="{96DAC541-7B7A-43D3-8B79-37D633B846F1}">
                  <asvg:svgBlip xmlns:asvg="http://schemas.microsoft.com/office/drawing/2016/SVG/main" r:embed="rId3"/>
                </a:ext>
              </a:extLst>
            </a:blip>
            <a:stretch>
              <a:fillRect l="-2954" t="-179525" r="-10760" b="-115639"/>
            </a:stretch>
          </a:blipFill>
        </p:spPr>
        <p:txBody>
          <a:bodyPr/>
          <a:lstStyle/>
          <a:p>
            <a:endParaRPr lang="en-US"/>
          </a:p>
        </p:txBody>
      </p:sp>
      <p:sp>
        <p:nvSpPr>
          <p:cNvPr id="3" name="Freeform 3"/>
          <p:cNvSpPr/>
          <p:nvPr/>
        </p:nvSpPr>
        <p:spPr>
          <a:xfrm>
            <a:off x="4769161" y="4956853"/>
            <a:ext cx="925335" cy="1025371"/>
          </a:xfrm>
          <a:custGeom>
            <a:avLst/>
            <a:gdLst/>
            <a:ahLst/>
            <a:cxnLst/>
            <a:rect l="l" t="t" r="r" b="b"/>
            <a:pathLst>
              <a:path w="925335" h="1025371">
                <a:moveTo>
                  <a:pt x="0" y="0"/>
                </a:moveTo>
                <a:lnTo>
                  <a:pt x="925335" y="0"/>
                </a:lnTo>
                <a:lnTo>
                  <a:pt x="925335" y="1025372"/>
                </a:lnTo>
                <a:lnTo>
                  <a:pt x="0" y="1025372"/>
                </a:lnTo>
                <a:lnTo>
                  <a:pt x="0" y="0"/>
                </a:lnTo>
                <a:close/>
              </a:path>
            </a:pathLst>
          </a:custGeom>
          <a:blipFill>
            <a:blip r:embed="rId4">
              <a:extLst>
                <a:ext uri="{96DAC541-7B7A-43D3-8B79-37D633B846F1}">
                  <asvg:svgBlip xmlns:asvg="http://schemas.microsoft.com/office/drawing/2016/SVG/main" r:embed="rId5"/>
                </a:ext>
              </a:extLst>
            </a:blip>
            <a:stretch>
              <a:fillRect l="-290550" t="-210336" r="-193224" b="-26829"/>
            </a:stretch>
          </a:blipFill>
        </p:spPr>
        <p:txBody>
          <a:bodyPr/>
          <a:lstStyle/>
          <a:p>
            <a:endParaRPr lang="en-US"/>
          </a:p>
        </p:txBody>
      </p:sp>
      <p:sp>
        <p:nvSpPr>
          <p:cNvPr id="4" name="Freeform 4"/>
          <p:cNvSpPr/>
          <p:nvPr/>
        </p:nvSpPr>
        <p:spPr>
          <a:xfrm>
            <a:off x="5694496" y="7447571"/>
            <a:ext cx="6432877" cy="164923"/>
          </a:xfrm>
          <a:custGeom>
            <a:avLst/>
            <a:gdLst/>
            <a:ahLst/>
            <a:cxnLst/>
            <a:rect l="l" t="t" r="r" b="b"/>
            <a:pathLst>
              <a:path w="6432877" h="164923">
                <a:moveTo>
                  <a:pt x="0" y="0"/>
                </a:moveTo>
                <a:lnTo>
                  <a:pt x="6432877" y="0"/>
                </a:lnTo>
                <a:lnTo>
                  <a:pt x="6432877" y="164923"/>
                </a:lnTo>
                <a:lnTo>
                  <a:pt x="0" y="164923"/>
                </a:lnTo>
                <a:lnTo>
                  <a:pt x="0" y="0"/>
                </a:lnTo>
                <a:close/>
              </a:path>
            </a:pathLst>
          </a:custGeom>
          <a:blipFill>
            <a:blip r:embed="rId2">
              <a:extLst>
                <a:ext uri="{96DAC541-7B7A-43D3-8B79-37D633B846F1}">
                  <asvg:svgBlip xmlns:asvg="http://schemas.microsoft.com/office/drawing/2016/SVG/main" r:embed="rId3"/>
                </a:ext>
              </a:extLst>
            </a:blip>
            <a:stretch>
              <a:fillRect l="-2954" t="-179525" r="-10760" b="-115639"/>
            </a:stretch>
          </a:blipFill>
        </p:spPr>
        <p:txBody>
          <a:bodyPr/>
          <a:lstStyle/>
          <a:p>
            <a:endParaRPr lang="en-US"/>
          </a:p>
        </p:txBody>
      </p:sp>
      <p:sp>
        <p:nvSpPr>
          <p:cNvPr id="5" name="Freeform 5"/>
          <p:cNvSpPr/>
          <p:nvPr/>
        </p:nvSpPr>
        <p:spPr>
          <a:xfrm>
            <a:off x="4769161" y="6355525"/>
            <a:ext cx="925335" cy="1025371"/>
          </a:xfrm>
          <a:custGeom>
            <a:avLst/>
            <a:gdLst/>
            <a:ahLst/>
            <a:cxnLst/>
            <a:rect l="l" t="t" r="r" b="b"/>
            <a:pathLst>
              <a:path w="925335" h="1025371">
                <a:moveTo>
                  <a:pt x="0" y="0"/>
                </a:moveTo>
                <a:lnTo>
                  <a:pt x="925335" y="0"/>
                </a:lnTo>
                <a:lnTo>
                  <a:pt x="925335" y="1025371"/>
                </a:lnTo>
                <a:lnTo>
                  <a:pt x="0" y="1025371"/>
                </a:lnTo>
                <a:lnTo>
                  <a:pt x="0" y="0"/>
                </a:lnTo>
                <a:close/>
              </a:path>
            </a:pathLst>
          </a:custGeom>
          <a:blipFill>
            <a:blip r:embed="rId4">
              <a:extLst>
                <a:ext uri="{96DAC541-7B7A-43D3-8B79-37D633B846F1}">
                  <asvg:svgBlip xmlns:asvg="http://schemas.microsoft.com/office/drawing/2016/SVG/main" r:embed="rId5"/>
                </a:ext>
              </a:extLst>
            </a:blip>
            <a:stretch>
              <a:fillRect l="-290550" t="-210336" r="-193224" b="-26829"/>
            </a:stretch>
          </a:blipFill>
        </p:spPr>
        <p:txBody>
          <a:bodyPr/>
          <a:lstStyle/>
          <a:p>
            <a:endParaRPr lang="en-US"/>
          </a:p>
        </p:txBody>
      </p:sp>
      <p:sp>
        <p:nvSpPr>
          <p:cNvPr id="6" name="Freeform 6"/>
          <p:cNvSpPr/>
          <p:nvPr/>
        </p:nvSpPr>
        <p:spPr>
          <a:xfrm>
            <a:off x="5694496" y="9007311"/>
            <a:ext cx="6432877" cy="164923"/>
          </a:xfrm>
          <a:custGeom>
            <a:avLst/>
            <a:gdLst/>
            <a:ahLst/>
            <a:cxnLst/>
            <a:rect l="l" t="t" r="r" b="b"/>
            <a:pathLst>
              <a:path w="6432877" h="164923">
                <a:moveTo>
                  <a:pt x="0" y="0"/>
                </a:moveTo>
                <a:lnTo>
                  <a:pt x="6432877" y="0"/>
                </a:lnTo>
                <a:lnTo>
                  <a:pt x="6432877" y="164923"/>
                </a:lnTo>
                <a:lnTo>
                  <a:pt x="0" y="164923"/>
                </a:lnTo>
                <a:lnTo>
                  <a:pt x="0" y="0"/>
                </a:lnTo>
                <a:close/>
              </a:path>
            </a:pathLst>
          </a:custGeom>
          <a:blipFill>
            <a:blip r:embed="rId2">
              <a:extLst>
                <a:ext uri="{96DAC541-7B7A-43D3-8B79-37D633B846F1}">
                  <asvg:svgBlip xmlns:asvg="http://schemas.microsoft.com/office/drawing/2016/SVG/main" r:embed="rId3"/>
                </a:ext>
              </a:extLst>
            </a:blip>
            <a:stretch>
              <a:fillRect l="-2954" t="-179525" r="-10760" b="-115639"/>
            </a:stretch>
          </a:blipFill>
        </p:spPr>
        <p:txBody>
          <a:bodyPr/>
          <a:lstStyle/>
          <a:p>
            <a:endParaRPr lang="en-US"/>
          </a:p>
        </p:txBody>
      </p:sp>
      <p:sp>
        <p:nvSpPr>
          <p:cNvPr id="7" name="Freeform 7"/>
          <p:cNvSpPr/>
          <p:nvPr/>
        </p:nvSpPr>
        <p:spPr>
          <a:xfrm>
            <a:off x="4769161" y="7915264"/>
            <a:ext cx="925335" cy="1025371"/>
          </a:xfrm>
          <a:custGeom>
            <a:avLst/>
            <a:gdLst/>
            <a:ahLst/>
            <a:cxnLst/>
            <a:rect l="l" t="t" r="r" b="b"/>
            <a:pathLst>
              <a:path w="925335" h="1025371">
                <a:moveTo>
                  <a:pt x="0" y="0"/>
                </a:moveTo>
                <a:lnTo>
                  <a:pt x="925335" y="0"/>
                </a:lnTo>
                <a:lnTo>
                  <a:pt x="925335" y="1025372"/>
                </a:lnTo>
                <a:lnTo>
                  <a:pt x="0" y="1025372"/>
                </a:lnTo>
                <a:lnTo>
                  <a:pt x="0" y="0"/>
                </a:lnTo>
                <a:close/>
              </a:path>
            </a:pathLst>
          </a:custGeom>
          <a:blipFill>
            <a:blip r:embed="rId4">
              <a:extLst>
                <a:ext uri="{96DAC541-7B7A-43D3-8B79-37D633B846F1}">
                  <asvg:svgBlip xmlns:asvg="http://schemas.microsoft.com/office/drawing/2016/SVG/main" r:embed="rId5"/>
                </a:ext>
              </a:extLst>
            </a:blip>
            <a:stretch>
              <a:fillRect l="-290550" t="-210336" r="-193224" b="-26829"/>
            </a:stretch>
          </a:blipFill>
        </p:spPr>
        <p:txBody>
          <a:bodyPr/>
          <a:lstStyle/>
          <a:p>
            <a:endParaRPr lang="en-US"/>
          </a:p>
        </p:txBody>
      </p:sp>
      <p:sp>
        <p:nvSpPr>
          <p:cNvPr id="8" name="Freeform 8"/>
          <p:cNvSpPr/>
          <p:nvPr/>
        </p:nvSpPr>
        <p:spPr>
          <a:xfrm rot="-5694906">
            <a:off x="-6224425" y="556991"/>
            <a:ext cx="14943086" cy="6454871"/>
          </a:xfrm>
          <a:custGeom>
            <a:avLst/>
            <a:gdLst/>
            <a:ahLst/>
            <a:cxnLst/>
            <a:rect l="l" t="t" r="r" b="b"/>
            <a:pathLst>
              <a:path w="14943086" h="6454871">
                <a:moveTo>
                  <a:pt x="0" y="0"/>
                </a:moveTo>
                <a:lnTo>
                  <a:pt x="14943086" y="0"/>
                </a:lnTo>
                <a:lnTo>
                  <a:pt x="14943086" y="6454871"/>
                </a:lnTo>
                <a:lnTo>
                  <a:pt x="0" y="6454871"/>
                </a:lnTo>
                <a:lnTo>
                  <a:pt x="0" y="0"/>
                </a:lnTo>
                <a:close/>
              </a:path>
            </a:pathLst>
          </a:custGeom>
          <a:blipFill>
            <a:blip r:embed="rId6">
              <a:extLst>
                <a:ext uri="{96DAC541-7B7A-43D3-8B79-37D633B846F1}">
                  <asvg:svgBlip xmlns:asvg="http://schemas.microsoft.com/office/drawing/2016/SVG/main" r:embed="rId7"/>
                </a:ext>
              </a:extLst>
            </a:blip>
            <a:stretch>
              <a:fillRect l="-983" b="-139771"/>
            </a:stretch>
          </a:blipFill>
        </p:spPr>
        <p:txBody>
          <a:bodyPr/>
          <a:lstStyle/>
          <a:p>
            <a:endParaRPr lang="en-US"/>
          </a:p>
        </p:txBody>
      </p:sp>
      <p:sp>
        <p:nvSpPr>
          <p:cNvPr id="9" name="Freeform 9"/>
          <p:cNvSpPr/>
          <p:nvPr/>
        </p:nvSpPr>
        <p:spPr>
          <a:xfrm rot="-4675419">
            <a:off x="9406011" y="2361663"/>
            <a:ext cx="14943086" cy="6454871"/>
          </a:xfrm>
          <a:custGeom>
            <a:avLst/>
            <a:gdLst/>
            <a:ahLst/>
            <a:cxnLst/>
            <a:rect l="l" t="t" r="r" b="b"/>
            <a:pathLst>
              <a:path w="14943086" h="6454871">
                <a:moveTo>
                  <a:pt x="0" y="0"/>
                </a:moveTo>
                <a:lnTo>
                  <a:pt x="14943086" y="0"/>
                </a:lnTo>
                <a:lnTo>
                  <a:pt x="14943086" y="6454871"/>
                </a:lnTo>
                <a:lnTo>
                  <a:pt x="0" y="6454871"/>
                </a:lnTo>
                <a:lnTo>
                  <a:pt x="0" y="0"/>
                </a:lnTo>
                <a:close/>
              </a:path>
            </a:pathLst>
          </a:custGeom>
          <a:blipFill>
            <a:blip r:embed="rId6">
              <a:extLst>
                <a:ext uri="{96DAC541-7B7A-43D3-8B79-37D633B846F1}">
                  <asvg:svgBlip xmlns:asvg="http://schemas.microsoft.com/office/drawing/2016/SVG/main" r:embed="rId7"/>
                </a:ext>
              </a:extLst>
            </a:blip>
            <a:stretch>
              <a:fillRect l="-983" b="-139771"/>
            </a:stretch>
          </a:blipFill>
        </p:spPr>
        <p:txBody>
          <a:bodyPr/>
          <a:lstStyle/>
          <a:p>
            <a:endParaRPr lang="en-US"/>
          </a:p>
        </p:txBody>
      </p:sp>
      <p:sp>
        <p:nvSpPr>
          <p:cNvPr id="10" name="Freeform 10"/>
          <p:cNvSpPr/>
          <p:nvPr/>
        </p:nvSpPr>
        <p:spPr>
          <a:xfrm>
            <a:off x="3501620" y="-7343084"/>
            <a:ext cx="11284761" cy="12021050"/>
          </a:xfrm>
          <a:custGeom>
            <a:avLst/>
            <a:gdLst/>
            <a:ahLst/>
            <a:cxnLst/>
            <a:rect l="l" t="t" r="r" b="b"/>
            <a:pathLst>
              <a:path w="11284761" h="12021050">
                <a:moveTo>
                  <a:pt x="0" y="0"/>
                </a:moveTo>
                <a:lnTo>
                  <a:pt x="11284760" y="0"/>
                </a:lnTo>
                <a:lnTo>
                  <a:pt x="11284760" y="12021050"/>
                </a:lnTo>
                <a:lnTo>
                  <a:pt x="0" y="12021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9014355" y="3887681"/>
            <a:ext cx="460528" cy="627752"/>
          </a:xfrm>
          <a:custGeom>
            <a:avLst/>
            <a:gdLst/>
            <a:ahLst/>
            <a:cxnLst/>
            <a:rect l="l" t="t" r="r" b="b"/>
            <a:pathLst>
              <a:path w="460528" h="627752">
                <a:moveTo>
                  <a:pt x="0" y="0"/>
                </a:moveTo>
                <a:lnTo>
                  <a:pt x="460528" y="0"/>
                </a:lnTo>
                <a:lnTo>
                  <a:pt x="460528" y="627752"/>
                </a:lnTo>
                <a:lnTo>
                  <a:pt x="0" y="627752"/>
                </a:lnTo>
                <a:lnTo>
                  <a:pt x="0" y="0"/>
                </a:lnTo>
                <a:close/>
              </a:path>
            </a:pathLst>
          </a:custGeom>
          <a:blipFill>
            <a:blip r:embed="rId10">
              <a:extLst>
                <a:ext uri="{96DAC541-7B7A-43D3-8B79-37D633B846F1}">
                  <asvg:svgBlip xmlns:asvg="http://schemas.microsoft.com/office/drawing/2016/SVG/main" r:embed="rId11"/>
                </a:ext>
              </a:extLst>
            </a:blip>
            <a:stretch>
              <a:fillRect l="-63977" b="-46479"/>
            </a:stretch>
          </a:blipFill>
        </p:spPr>
        <p:txBody>
          <a:bodyPr/>
          <a:lstStyle/>
          <a:p>
            <a:endParaRPr lang="en-US"/>
          </a:p>
        </p:txBody>
      </p:sp>
      <p:sp>
        <p:nvSpPr>
          <p:cNvPr id="12" name="Freeform 12"/>
          <p:cNvSpPr/>
          <p:nvPr/>
        </p:nvSpPr>
        <p:spPr>
          <a:xfrm>
            <a:off x="-792439" y="7519964"/>
            <a:ext cx="3642278" cy="3304539"/>
          </a:xfrm>
          <a:custGeom>
            <a:avLst/>
            <a:gdLst/>
            <a:ahLst/>
            <a:cxnLst/>
            <a:rect l="l" t="t" r="r" b="b"/>
            <a:pathLst>
              <a:path w="3642278" h="3304539">
                <a:moveTo>
                  <a:pt x="0" y="0"/>
                </a:moveTo>
                <a:lnTo>
                  <a:pt x="3642278" y="0"/>
                </a:lnTo>
                <a:lnTo>
                  <a:pt x="3642278" y="3304539"/>
                </a:lnTo>
                <a:lnTo>
                  <a:pt x="0" y="33045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3023252">
            <a:off x="2607668" y="6496767"/>
            <a:ext cx="1175442" cy="1066447"/>
          </a:xfrm>
          <a:custGeom>
            <a:avLst/>
            <a:gdLst/>
            <a:ahLst/>
            <a:cxnLst/>
            <a:rect l="l" t="t" r="r" b="b"/>
            <a:pathLst>
              <a:path w="1175442" h="1066447">
                <a:moveTo>
                  <a:pt x="0" y="0"/>
                </a:moveTo>
                <a:lnTo>
                  <a:pt x="1175442" y="0"/>
                </a:lnTo>
                <a:lnTo>
                  <a:pt x="1175442" y="1066446"/>
                </a:lnTo>
                <a:lnTo>
                  <a:pt x="0" y="1066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rot="-3023252">
            <a:off x="14087663" y="2625169"/>
            <a:ext cx="1397434" cy="1267854"/>
          </a:xfrm>
          <a:custGeom>
            <a:avLst/>
            <a:gdLst/>
            <a:ahLst/>
            <a:cxnLst/>
            <a:rect l="l" t="t" r="r" b="b"/>
            <a:pathLst>
              <a:path w="1397434" h="1267854">
                <a:moveTo>
                  <a:pt x="0" y="0"/>
                </a:moveTo>
                <a:lnTo>
                  <a:pt x="1397435" y="0"/>
                </a:lnTo>
                <a:lnTo>
                  <a:pt x="1397435" y="1267854"/>
                </a:lnTo>
                <a:lnTo>
                  <a:pt x="0" y="12678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2447666">
            <a:off x="14991813" y="8163620"/>
            <a:ext cx="2973466" cy="2697745"/>
          </a:xfrm>
          <a:custGeom>
            <a:avLst/>
            <a:gdLst/>
            <a:ahLst/>
            <a:cxnLst/>
            <a:rect l="l" t="t" r="r" b="b"/>
            <a:pathLst>
              <a:path w="2973466" h="2697745">
                <a:moveTo>
                  <a:pt x="0" y="0"/>
                </a:moveTo>
                <a:lnTo>
                  <a:pt x="2973466" y="0"/>
                </a:lnTo>
                <a:lnTo>
                  <a:pt x="2973466" y="2697744"/>
                </a:lnTo>
                <a:lnTo>
                  <a:pt x="0" y="26977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5905927">
            <a:off x="753615" y="937825"/>
            <a:ext cx="3878672" cy="4558269"/>
          </a:xfrm>
          <a:custGeom>
            <a:avLst/>
            <a:gdLst/>
            <a:ahLst/>
            <a:cxnLst/>
            <a:rect l="l" t="t" r="r" b="b"/>
            <a:pathLst>
              <a:path w="3878672" h="4558269">
                <a:moveTo>
                  <a:pt x="0" y="0"/>
                </a:moveTo>
                <a:lnTo>
                  <a:pt x="3878672" y="0"/>
                </a:lnTo>
                <a:lnTo>
                  <a:pt x="3878672" y="4558269"/>
                </a:lnTo>
                <a:lnTo>
                  <a:pt x="0" y="4558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4109972" y="4326968"/>
            <a:ext cx="3748811" cy="3495767"/>
          </a:xfrm>
          <a:custGeom>
            <a:avLst/>
            <a:gdLst/>
            <a:ahLst/>
            <a:cxnLst/>
            <a:rect l="l" t="t" r="r" b="b"/>
            <a:pathLst>
              <a:path w="3748811" h="3495767">
                <a:moveTo>
                  <a:pt x="0" y="0"/>
                </a:moveTo>
                <a:lnTo>
                  <a:pt x="3748812" y="0"/>
                </a:lnTo>
                <a:lnTo>
                  <a:pt x="3748812" y="3495766"/>
                </a:lnTo>
                <a:lnTo>
                  <a:pt x="0" y="34957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8"/>
          <p:cNvSpPr txBox="1"/>
          <p:nvPr/>
        </p:nvSpPr>
        <p:spPr>
          <a:xfrm>
            <a:off x="4910357" y="2162157"/>
            <a:ext cx="8467286" cy="982573"/>
          </a:xfrm>
          <a:prstGeom prst="rect">
            <a:avLst/>
          </a:prstGeom>
        </p:spPr>
        <p:txBody>
          <a:bodyPr lIns="0" tIns="0" rIns="0" bIns="0" rtlCol="0" anchor="t">
            <a:spAutoFit/>
          </a:bodyPr>
          <a:lstStyle/>
          <a:p>
            <a:pPr algn="ctr">
              <a:lnSpc>
                <a:spcPts val="7471"/>
              </a:lnSpc>
            </a:pPr>
            <a:r>
              <a:rPr lang="en-US" sz="7048">
                <a:solidFill>
                  <a:srgbClr val="FFFFFF"/>
                </a:solidFill>
                <a:latin typeface="Intro Rust"/>
              </a:rPr>
              <a:t>DISCUSS</a:t>
            </a:r>
          </a:p>
        </p:txBody>
      </p:sp>
      <p:sp>
        <p:nvSpPr>
          <p:cNvPr id="19" name="TextBox 19"/>
          <p:cNvSpPr txBox="1"/>
          <p:nvPr/>
        </p:nvSpPr>
        <p:spPr>
          <a:xfrm>
            <a:off x="6029244" y="5005596"/>
            <a:ext cx="7745981" cy="9766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Was there anything that surprised you during the activity?</a:t>
            </a:r>
          </a:p>
        </p:txBody>
      </p:sp>
      <p:sp>
        <p:nvSpPr>
          <p:cNvPr id="20" name="TextBox 20"/>
          <p:cNvSpPr txBox="1"/>
          <p:nvPr/>
        </p:nvSpPr>
        <p:spPr>
          <a:xfrm>
            <a:off x="6106542" y="6298375"/>
            <a:ext cx="7412297" cy="9766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What was the furthest object that was researched?</a:t>
            </a:r>
          </a:p>
        </p:txBody>
      </p:sp>
      <p:sp>
        <p:nvSpPr>
          <p:cNvPr id="21" name="TextBox 21"/>
          <p:cNvSpPr txBox="1"/>
          <p:nvPr/>
        </p:nvSpPr>
        <p:spPr>
          <a:xfrm>
            <a:off x="6106542" y="7858114"/>
            <a:ext cx="7412297" cy="9766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How far away is the oldest observable object in the known universe to 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rot="-6689682">
            <a:off x="15056755" y="1871606"/>
            <a:ext cx="3485179" cy="4983040"/>
          </a:xfrm>
          <a:custGeom>
            <a:avLst/>
            <a:gdLst/>
            <a:ahLst/>
            <a:cxnLst/>
            <a:rect l="l" t="t" r="r" b="b"/>
            <a:pathLst>
              <a:path w="3485179" h="4983040">
                <a:moveTo>
                  <a:pt x="0" y="0"/>
                </a:moveTo>
                <a:lnTo>
                  <a:pt x="3485179" y="0"/>
                </a:lnTo>
                <a:lnTo>
                  <a:pt x="3485179" y="4983040"/>
                </a:lnTo>
                <a:lnTo>
                  <a:pt x="0" y="4983040"/>
                </a:lnTo>
                <a:lnTo>
                  <a:pt x="0" y="0"/>
                </a:lnTo>
                <a:close/>
              </a:path>
            </a:pathLst>
          </a:custGeom>
          <a:blipFill>
            <a:blip r:embed="rId2">
              <a:extLst>
                <a:ext uri="{96DAC541-7B7A-43D3-8B79-37D633B846F1}">
                  <asvg:svgBlip xmlns:asvg="http://schemas.microsoft.com/office/drawing/2016/SVG/main" r:embed="rId3"/>
                </a:ext>
              </a:extLst>
            </a:blip>
            <a:stretch>
              <a:fillRect l="-5223" t="-16474" r="-327754" b="-194118"/>
            </a:stretch>
          </a:blipFill>
        </p:spPr>
        <p:txBody>
          <a:bodyPr/>
          <a:lstStyle/>
          <a:p>
            <a:endParaRPr lang="en-US"/>
          </a:p>
        </p:txBody>
      </p:sp>
      <p:sp>
        <p:nvSpPr>
          <p:cNvPr id="3" name="Freeform 3"/>
          <p:cNvSpPr/>
          <p:nvPr/>
        </p:nvSpPr>
        <p:spPr>
          <a:xfrm rot="-5694906">
            <a:off x="-212476" y="-7914188"/>
            <a:ext cx="14943086" cy="6454871"/>
          </a:xfrm>
          <a:custGeom>
            <a:avLst/>
            <a:gdLst/>
            <a:ahLst/>
            <a:cxnLst/>
            <a:rect l="l" t="t" r="r" b="b"/>
            <a:pathLst>
              <a:path w="14943086" h="6454871">
                <a:moveTo>
                  <a:pt x="0" y="0"/>
                </a:moveTo>
                <a:lnTo>
                  <a:pt x="14943086" y="0"/>
                </a:lnTo>
                <a:lnTo>
                  <a:pt x="14943086" y="6454872"/>
                </a:lnTo>
                <a:lnTo>
                  <a:pt x="0" y="6454872"/>
                </a:lnTo>
                <a:lnTo>
                  <a:pt x="0" y="0"/>
                </a:lnTo>
                <a:close/>
              </a:path>
            </a:pathLst>
          </a:custGeom>
          <a:blipFill>
            <a:blip r:embed="rId2">
              <a:extLst>
                <a:ext uri="{96DAC541-7B7A-43D3-8B79-37D633B846F1}">
                  <asvg:svgBlip xmlns:asvg="http://schemas.microsoft.com/office/drawing/2016/SVG/main" r:embed="rId3"/>
                </a:ext>
              </a:extLst>
            </a:blip>
            <a:stretch>
              <a:fillRect l="-983" b="-139771"/>
            </a:stretch>
          </a:blipFill>
        </p:spPr>
        <p:txBody>
          <a:bodyPr/>
          <a:lstStyle/>
          <a:p>
            <a:endParaRPr lang="en-US"/>
          </a:p>
        </p:txBody>
      </p:sp>
      <p:sp>
        <p:nvSpPr>
          <p:cNvPr id="4" name="Freeform 4"/>
          <p:cNvSpPr/>
          <p:nvPr/>
        </p:nvSpPr>
        <p:spPr>
          <a:xfrm rot="-5694906">
            <a:off x="4341739" y="6833288"/>
            <a:ext cx="3520262" cy="5803988"/>
          </a:xfrm>
          <a:custGeom>
            <a:avLst/>
            <a:gdLst/>
            <a:ahLst/>
            <a:cxnLst/>
            <a:rect l="l" t="t" r="r" b="b"/>
            <a:pathLst>
              <a:path w="3520262" h="5803988">
                <a:moveTo>
                  <a:pt x="0" y="0"/>
                </a:moveTo>
                <a:lnTo>
                  <a:pt x="3520262" y="0"/>
                </a:lnTo>
                <a:lnTo>
                  <a:pt x="3520262" y="5803987"/>
                </a:lnTo>
                <a:lnTo>
                  <a:pt x="0" y="5803987"/>
                </a:lnTo>
                <a:lnTo>
                  <a:pt x="0" y="0"/>
                </a:lnTo>
                <a:close/>
              </a:path>
            </a:pathLst>
          </a:custGeom>
          <a:blipFill>
            <a:blip r:embed="rId2">
              <a:extLst>
                <a:ext uri="{96DAC541-7B7A-43D3-8B79-37D633B846F1}">
                  <asvg:svgBlip xmlns:asvg="http://schemas.microsoft.com/office/drawing/2016/SVG/main" r:embed="rId3"/>
                </a:ext>
              </a:extLst>
            </a:blip>
            <a:stretch>
              <a:fillRect l="-4174" r="-324487" b="-166661"/>
            </a:stretch>
          </a:blipFill>
        </p:spPr>
        <p:txBody>
          <a:bodyPr/>
          <a:lstStyle/>
          <a:p>
            <a:endParaRPr lang="en-US"/>
          </a:p>
        </p:txBody>
      </p:sp>
      <p:sp>
        <p:nvSpPr>
          <p:cNvPr id="5" name="Freeform 5"/>
          <p:cNvSpPr/>
          <p:nvPr/>
        </p:nvSpPr>
        <p:spPr>
          <a:xfrm>
            <a:off x="-2014652" y="925830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V="1">
            <a:off x="-3657600" y="0"/>
            <a:ext cx="7315200" cy="1828800"/>
          </a:xfrm>
          <a:custGeom>
            <a:avLst/>
            <a:gdLst/>
            <a:ahLst/>
            <a:cxnLst/>
            <a:rect l="l" t="t" r="r" b="b"/>
            <a:pathLst>
              <a:path w="7315200" h="1828800">
                <a:moveTo>
                  <a:pt x="0" y="1828800"/>
                </a:moveTo>
                <a:lnTo>
                  <a:pt x="7315200" y="1828800"/>
                </a:lnTo>
                <a:lnTo>
                  <a:pt x="7315200" y="0"/>
                </a:lnTo>
                <a:lnTo>
                  <a:pt x="0" y="0"/>
                </a:lnTo>
                <a:lnTo>
                  <a:pt x="0" y="1828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754294" y="2316245"/>
            <a:ext cx="8759437" cy="6022715"/>
          </a:xfrm>
          <a:custGeom>
            <a:avLst/>
            <a:gdLst/>
            <a:ahLst/>
            <a:cxnLst/>
            <a:rect l="l" t="t" r="r" b="b"/>
            <a:pathLst>
              <a:path w="8759437" h="6022715">
                <a:moveTo>
                  <a:pt x="0" y="0"/>
                </a:moveTo>
                <a:lnTo>
                  <a:pt x="8759437" y="0"/>
                </a:lnTo>
                <a:lnTo>
                  <a:pt x="8759437" y="6022715"/>
                </a:lnTo>
                <a:lnTo>
                  <a:pt x="0" y="6022715"/>
                </a:lnTo>
                <a:lnTo>
                  <a:pt x="0" y="0"/>
                </a:lnTo>
                <a:close/>
              </a:path>
            </a:pathLst>
          </a:custGeom>
          <a:blipFill>
            <a:blip r:embed="rId6"/>
            <a:stretch>
              <a:fillRect/>
            </a:stretch>
          </a:blipFill>
        </p:spPr>
        <p:txBody>
          <a:bodyPr/>
          <a:lstStyle/>
          <a:p>
            <a:endParaRPr lang="en-US"/>
          </a:p>
        </p:txBody>
      </p:sp>
      <p:sp>
        <p:nvSpPr>
          <p:cNvPr id="8" name="Freeform 8"/>
          <p:cNvSpPr/>
          <p:nvPr/>
        </p:nvSpPr>
        <p:spPr>
          <a:xfrm>
            <a:off x="12442572" y="8133520"/>
            <a:ext cx="5071159" cy="1300061"/>
          </a:xfrm>
          <a:custGeom>
            <a:avLst/>
            <a:gdLst/>
            <a:ahLst/>
            <a:cxnLst/>
            <a:rect l="l" t="t" r="r" b="b"/>
            <a:pathLst>
              <a:path w="5071159" h="1300061">
                <a:moveTo>
                  <a:pt x="0" y="0"/>
                </a:moveTo>
                <a:lnTo>
                  <a:pt x="5071159" y="0"/>
                </a:lnTo>
                <a:lnTo>
                  <a:pt x="5071159" y="1300061"/>
                </a:lnTo>
                <a:lnTo>
                  <a:pt x="0" y="1300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7701250" y="1212802"/>
            <a:ext cx="3635987" cy="4114800"/>
          </a:xfrm>
          <a:custGeom>
            <a:avLst/>
            <a:gdLst/>
            <a:ahLst/>
            <a:cxnLst/>
            <a:rect l="l" t="t" r="r" b="b"/>
            <a:pathLst>
              <a:path w="3635987" h="4114800">
                <a:moveTo>
                  <a:pt x="0" y="0"/>
                </a:moveTo>
                <a:lnTo>
                  <a:pt x="3635987" y="0"/>
                </a:lnTo>
                <a:lnTo>
                  <a:pt x="363598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028700" y="1396333"/>
            <a:ext cx="6230367" cy="1925548"/>
          </a:xfrm>
          <a:prstGeom prst="rect">
            <a:avLst/>
          </a:prstGeom>
        </p:spPr>
        <p:txBody>
          <a:bodyPr lIns="0" tIns="0" rIns="0" bIns="0" rtlCol="0" anchor="t">
            <a:spAutoFit/>
          </a:bodyPr>
          <a:lstStyle/>
          <a:p>
            <a:pPr algn="l">
              <a:lnSpc>
                <a:spcPts val="7471"/>
              </a:lnSpc>
            </a:pPr>
            <a:r>
              <a:rPr lang="en-US" sz="7048">
                <a:solidFill>
                  <a:srgbClr val="FFFFFF"/>
                </a:solidFill>
                <a:latin typeface="Intro Rust"/>
              </a:rPr>
              <a:t>The Little Red Dots</a:t>
            </a:r>
          </a:p>
        </p:txBody>
      </p:sp>
      <p:sp>
        <p:nvSpPr>
          <p:cNvPr id="11" name="TextBox 11"/>
          <p:cNvSpPr txBox="1"/>
          <p:nvPr/>
        </p:nvSpPr>
        <p:spPr>
          <a:xfrm>
            <a:off x="1028700" y="3434103"/>
            <a:ext cx="6467441" cy="5999478"/>
          </a:xfrm>
          <a:prstGeom prst="rect">
            <a:avLst/>
          </a:prstGeom>
        </p:spPr>
        <p:txBody>
          <a:bodyPr lIns="0" tIns="0" rIns="0" bIns="0" rtlCol="0" anchor="t">
            <a:spAutoFit/>
          </a:bodyPr>
          <a:lstStyle/>
          <a:p>
            <a:pPr algn="l">
              <a:lnSpc>
                <a:spcPts val="3220"/>
              </a:lnSpc>
            </a:pPr>
            <a:r>
              <a:rPr lang="en-US" sz="2300">
                <a:solidFill>
                  <a:srgbClr val="F1F1F1"/>
                </a:solidFill>
                <a:latin typeface="Intro Pro"/>
              </a:rPr>
              <a:t>The little red dots are images from the JWST which are believed to be distant galaxies as they would have appeared more than 13 billion years ago which are impossibly large and dense for their relatively young age. (Think of it like walking into a kindergarten class to find they’re all six feet tall)</a:t>
            </a:r>
          </a:p>
          <a:p>
            <a:pPr algn="l">
              <a:lnSpc>
                <a:spcPts val="3220"/>
              </a:lnSpc>
            </a:pPr>
            <a:endParaRPr lang="en-US" sz="2300">
              <a:solidFill>
                <a:srgbClr val="F1F1F1"/>
              </a:solidFill>
              <a:latin typeface="Intro Pro"/>
            </a:endParaRPr>
          </a:p>
          <a:p>
            <a:pPr algn="l">
              <a:lnSpc>
                <a:spcPts val="3220"/>
              </a:lnSpc>
            </a:pPr>
            <a:r>
              <a:rPr lang="en-US" sz="2300">
                <a:solidFill>
                  <a:srgbClr val="F1F1F1"/>
                </a:solidFill>
                <a:latin typeface="Intro Pro"/>
              </a:rPr>
              <a:t>But why?</a:t>
            </a:r>
          </a:p>
          <a:p>
            <a:pPr algn="l">
              <a:lnSpc>
                <a:spcPts val="3220"/>
              </a:lnSpc>
            </a:pPr>
            <a:endParaRPr lang="en-US" sz="2300">
              <a:solidFill>
                <a:srgbClr val="F1F1F1"/>
              </a:solidFill>
              <a:latin typeface="Intro Pro"/>
            </a:endParaRPr>
          </a:p>
          <a:p>
            <a:pPr algn="l">
              <a:lnSpc>
                <a:spcPts val="3220"/>
              </a:lnSpc>
            </a:pPr>
            <a:r>
              <a:rPr lang="en-US" sz="2300">
                <a:solidFill>
                  <a:srgbClr val="F1F1F1"/>
                </a:solidFill>
                <a:latin typeface="Intro Pro"/>
              </a:rPr>
              <a:t>Scientists aren’t sure exactly, but the running theory currently is that these aren’t stars in the galaxies that we’re seeing--but quasars!,        </a:t>
            </a:r>
          </a:p>
          <a:p>
            <a:pPr algn="l">
              <a:lnSpc>
                <a:spcPts val="3220"/>
              </a:lnSpc>
            </a:pPr>
            <a:r>
              <a:rPr lang="en-US" sz="2300">
                <a:solidFill>
                  <a:srgbClr val="F1F1F1"/>
                </a:solidFill>
                <a:latin typeface="Intro Pro"/>
              </a:rPr>
              <a:t>                     or,  in other words, supermassive</a:t>
            </a:r>
          </a:p>
          <a:p>
            <a:pPr algn="l">
              <a:lnSpc>
                <a:spcPts val="3220"/>
              </a:lnSpc>
            </a:pPr>
            <a:r>
              <a:rPr lang="en-US" sz="2300">
                <a:solidFill>
                  <a:srgbClr val="F1F1F1"/>
                </a:solidFill>
                <a:latin typeface="Intro Pro"/>
              </a:rPr>
              <a:t>                                 black holes.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4856035" y="4318804"/>
            <a:ext cx="8575929" cy="767155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283968">
            <a:off x="5580948" y="8194834"/>
            <a:ext cx="7126104" cy="7591056"/>
          </a:xfrm>
          <a:custGeom>
            <a:avLst/>
            <a:gdLst/>
            <a:ahLst/>
            <a:cxnLst/>
            <a:rect l="l" t="t" r="r" b="b"/>
            <a:pathLst>
              <a:path w="7126104" h="7591056">
                <a:moveTo>
                  <a:pt x="0" y="0"/>
                </a:moveTo>
                <a:lnTo>
                  <a:pt x="7126104" y="0"/>
                </a:lnTo>
                <a:lnTo>
                  <a:pt x="7126104" y="7591056"/>
                </a:lnTo>
                <a:lnTo>
                  <a:pt x="0" y="7591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4084274" y="2765049"/>
            <a:ext cx="12138851" cy="5243544"/>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6">
              <a:extLst>
                <a:ext uri="{96DAC541-7B7A-43D3-8B79-37D633B846F1}">
                  <asvg:svgBlip xmlns:asvg="http://schemas.microsoft.com/office/drawing/2016/SVG/main" r:embed="rId7"/>
                </a:ext>
              </a:extLst>
            </a:blip>
            <a:stretch>
              <a:fillRect l="-983" b="-139771"/>
            </a:stretch>
          </a:blipFill>
        </p:spPr>
        <p:txBody>
          <a:bodyPr/>
          <a:lstStyle/>
          <a:p>
            <a:endParaRPr lang="en-US"/>
          </a:p>
        </p:txBody>
      </p:sp>
      <p:sp>
        <p:nvSpPr>
          <p:cNvPr id="5" name="Freeform 5"/>
          <p:cNvSpPr/>
          <p:nvPr/>
        </p:nvSpPr>
        <p:spPr>
          <a:xfrm rot="-5400000">
            <a:off x="10304646" y="2521728"/>
            <a:ext cx="12138851" cy="5243544"/>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6">
              <a:extLst>
                <a:ext uri="{96DAC541-7B7A-43D3-8B79-37D633B846F1}">
                  <asvg:svgBlip xmlns:asvg="http://schemas.microsoft.com/office/drawing/2016/SVG/main" r:embed="rId7"/>
                </a:ext>
              </a:extLst>
            </a:blip>
            <a:stretch>
              <a:fillRect l="-983" b="-139771"/>
            </a:stretch>
          </a:blipFill>
        </p:spPr>
        <p:txBody>
          <a:bodyPr/>
          <a:lstStyle/>
          <a:p>
            <a:endParaRPr lang="en-US"/>
          </a:p>
        </p:txBody>
      </p:sp>
      <p:sp>
        <p:nvSpPr>
          <p:cNvPr id="6" name="Freeform 6"/>
          <p:cNvSpPr/>
          <p:nvPr/>
        </p:nvSpPr>
        <p:spPr>
          <a:xfrm rot="527996">
            <a:off x="1421239" y="3259665"/>
            <a:ext cx="3386377" cy="1884057"/>
          </a:xfrm>
          <a:custGeom>
            <a:avLst/>
            <a:gdLst/>
            <a:ahLst/>
            <a:cxnLst/>
            <a:rect l="l" t="t" r="r" b="b"/>
            <a:pathLst>
              <a:path w="3386377" h="1884057">
                <a:moveTo>
                  <a:pt x="0" y="0"/>
                </a:moveTo>
                <a:lnTo>
                  <a:pt x="3386376" y="0"/>
                </a:lnTo>
                <a:lnTo>
                  <a:pt x="3386376" y="1884057"/>
                </a:lnTo>
                <a:lnTo>
                  <a:pt x="0" y="1884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4244384" y="6343614"/>
            <a:ext cx="2687489" cy="2722134"/>
          </a:xfrm>
          <a:custGeom>
            <a:avLst/>
            <a:gdLst/>
            <a:ahLst/>
            <a:cxnLst/>
            <a:rect l="l" t="t" r="r" b="b"/>
            <a:pathLst>
              <a:path w="2687489" h="2722134">
                <a:moveTo>
                  <a:pt x="0" y="0"/>
                </a:moveTo>
                <a:lnTo>
                  <a:pt x="2687489" y="0"/>
                </a:lnTo>
                <a:lnTo>
                  <a:pt x="2687489" y="2722134"/>
                </a:lnTo>
                <a:lnTo>
                  <a:pt x="0" y="27221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649664" y="-1855069"/>
            <a:ext cx="4374437" cy="4406484"/>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2032108">
            <a:off x="2241561" y="5186156"/>
            <a:ext cx="1099774" cy="4114800"/>
          </a:xfrm>
          <a:custGeom>
            <a:avLst/>
            <a:gdLst/>
            <a:ahLst/>
            <a:cxnLst/>
            <a:rect l="l" t="t" r="r" b="b"/>
            <a:pathLst>
              <a:path w="1099774" h="4114800">
                <a:moveTo>
                  <a:pt x="0" y="0"/>
                </a:moveTo>
                <a:lnTo>
                  <a:pt x="1099774" y="0"/>
                </a:lnTo>
                <a:lnTo>
                  <a:pt x="109977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4785668" y="-682604"/>
            <a:ext cx="4947263" cy="4884298"/>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TextBox 11"/>
          <p:cNvSpPr txBox="1"/>
          <p:nvPr/>
        </p:nvSpPr>
        <p:spPr>
          <a:xfrm>
            <a:off x="4252525" y="2140551"/>
            <a:ext cx="9782950" cy="982573"/>
          </a:xfrm>
          <a:prstGeom prst="rect">
            <a:avLst/>
          </a:prstGeom>
        </p:spPr>
        <p:txBody>
          <a:bodyPr lIns="0" tIns="0" rIns="0" bIns="0" rtlCol="0" anchor="t">
            <a:spAutoFit/>
          </a:bodyPr>
          <a:lstStyle/>
          <a:p>
            <a:pPr algn="ctr">
              <a:lnSpc>
                <a:spcPts val="7471"/>
              </a:lnSpc>
            </a:pPr>
            <a:r>
              <a:rPr lang="en-US" sz="7048">
                <a:solidFill>
                  <a:srgbClr val="FFFFFF"/>
                </a:solidFill>
                <a:latin typeface="Intro Rust"/>
              </a:rPr>
              <a:t>STAY CURIOUS</a:t>
            </a:r>
          </a:p>
        </p:txBody>
      </p:sp>
      <p:sp>
        <p:nvSpPr>
          <p:cNvPr id="12" name="TextBox 12"/>
          <p:cNvSpPr txBox="1"/>
          <p:nvPr/>
        </p:nvSpPr>
        <p:spPr>
          <a:xfrm>
            <a:off x="6298587" y="5771628"/>
            <a:ext cx="5690826" cy="481329"/>
          </a:xfrm>
          <a:prstGeom prst="rect">
            <a:avLst/>
          </a:prstGeom>
        </p:spPr>
        <p:txBody>
          <a:bodyPr lIns="0" tIns="0" rIns="0" bIns="0" rtlCol="0" anchor="t">
            <a:spAutoFit/>
          </a:bodyPr>
          <a:lstStyle/>
          <a:p>
            <a:pPr algn="ctr">
              <a:lnSpc>
                <a:spcPts val="3920"/>
              </a:lnSpc>
            </a:pPr>
            <a:r>
              <a:rPr lang="en-US" sz="2800">
                <a:solidFill>
                  <a:srgbClr val="F1F1F1"/>
                </a:solidFill>
                <a:latin typeface="Intro Pro"/>
              </a:rPr>
              <a:t>Thank  You!</a:t>
            </a:r>
          </a:p>
        </p:txBody>
      </p:sp>
      <p:sp>
        <p:nvSpPr>
          <p:cNvPr id="13" name="Freeform 13"/>
          <p:cNvSpPr/>
          <p:nvPr/>
        </p:nvSpPr>
        <p:spPr>
          <a:xfrm>
            <a:off x="918817" y="8195900"/>
            <a:ext cx="1101345" cy="1220409"/>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8">
              <a:extLst>
                <a:ext uri="{96DAC541-7B7A-43D3-8B79-37D633B846F1}">
                  <asvg:svgBlip xmlns:asvg="http://schemas.microsoft.com/office/drawing/2016/SVG/main" r:embed="rId19"/>
                </a:ext>
              </a:extLst>
            </a:blip>
            <a:stretch>
              <a:fillRect l="-290550" t="-210336" r="-193224" b="-26829"/>
            </a:stretch>
          </a:blipFill>
        </p:spPr>
        <p:txBody>
          <a:bodyPr/>
          <a:lstStyle/>
          <a:p>
            <a:endParaRPr lang="en-US"/>
          </a:p>
        </p:txBody>
      </p:sp>
      <p:sp>
        <p:nvSpPr>
          <p:cNvPr id="14" name="Freeform 14"/>
          <p:cNvSpPr/>
          <p:nvPr/>
        </p:nvSpPr>
        <p:spPr>
          <a:xfrm>
            <a:off x="4282047" y="5935490"/>
            <a:ext cx="649753" cy="719996"/>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8">
              <a:extLst>
                <a:ext uri="{96DAC541-7B7A-43D3-8B79-37D633B846F1}">
                  <asvg:svgBlip xmlns:asvg="http://schemas.microsoft.com/office/drawing/2016/SVG/main" r:embed="rId19"/>
                </a:ext>
              </a:extLst>
            </a:blip>
            <a:stretch>
              <a:fillRect l="-290550" t="-210336" r="-193224" b="-26829"/>
            </a:stretch>
          </a:blipFill>
        </p:spPr>
        <p:txBody>
          <a:bodyPr/>
          <a:lstStyle/>
          <a:p>
            <a:endParaRPr lang="en-US"/>
          </a:p>
        </p:txBody>
      </p:sp>
      <p:sp>
        <p:nvSpPr>
          <p:cNvPr id="15" name="Freeform 15"/>
          <p:cNvSpPr/>
          <p:nvPr/>
        </p:nvSpPr>
        <p:spPr>
          <a:xfrm>
            <a:off x="3453174" y="1227345"/>
            <a:ext cx="1153749" cy="127847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8">
              <a:extLst>
                <a:ext uri="{96DAC541-7B7A-43D3-8B79-37D633B846F1}">
                  <asvg:svgBlip xmlns:asvg="http://schemas.microsoft.com/office/drawing/2016/SVG/main" r:embed="rId19"/>
                </a:ext>
              </a:extLst>
            </a:blip>
            <a:stretch>
              <a:fillRect l="-290550" t="-210336" r="-193224" b="-26829"/>
            </a:stretch>
          </a:blipFill>
        </p:spPr>
        <p:txBody>
          <a:bodyPr/>
          <a:lstStyle/>
          <a:p>
            <a:endParaRPr lang="en-US"/>
          </a:p>
        </p:txBody>
      </p:sp>
      <p:sp>
        <p:nvSpPr>
          <p:cNvPr id="16" name="Freeform 16"/>
          <p:cNvSpPr/>
          <p:nvPr/>
        </p:nvSpPr>
        <p:spPr>
          <a:xfrm>
            <a:off x="13939920" y="8195900"/>
            <a:ext cx="1101345" cy="1220409"/>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8">
              <a:extLst>
                <a:ext uri="{96DAC541-7B7A-43D3-8B79-37D633B846F1}">
                  <asvg:svgBlip xmlns:asvg="http://schemas.microsoft.com/office/drawing/2016/SVG/main" r:embed="rId19"/>
                </a:ext>
              </a:extLst>
            </a:blip>
            <a:stretch>
              <a:fillRect l="-290550" t="-210336" r="-193224" b="-26829"/>
            </a:stretch>
          </a:blipFill>
        </p:spPr>
        <p:txBody>
          <a:bodyPr/>
          <a:lstStyle/>
          <a:p>
            <a:endParaRPr lang="en-US"/>
          </a:p>
        </p:txBody>
      </p:sp>
      <p:sp>
        <p:nvSpPr>
          <p:cNvPr id="17" name="Freeform 17"/>
          <p:cNvSpPr/>
          <p:nvPr/>
        </p:nvSpPr>
        <p:spPr>
          <a:xfrm>
            <a:off x="12341629" y="3580324"/>
            <a:ext cx="1410671" cy="1563176"/>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8">
              <a:extLst>
                <a:ext uri="{96DAC541-7B7A-43D3-8B79-37D633B846F1}">
                  <asvg:svgBlip xmlns:asvg="http://schemas.microsoft.com/office/drawing/2016/SVG/main" r:embed="rId19"/>
                </a:ext>
              </a:extLst>
            </a:blip>
            <a:stretch>
              <a:fillRect l="-290550" t="-210336" r="-193224" b="-26829"/>
            </a:stretch>
          </a:blipFill>
        </p:spPr>
        <p:txBody>
          <a:bodyPr/>
          <a:lstStyle/>
          <a:p>
            <a:endParaRPr lang="en-US"/>
          </a:p>
        </p:txBody>
      </p:sp>
      <p:sp>
        <p:nvSpPr>
          <p:cNvPr id="18" name="Freeform 18"/>
          <p:cNvSpPr/>
          <p:nvPr/>
        </p:nvSpPr>
        <p:spPr>
          <a:xfrm>
            <a:off x="16296932" y="4544638"/>
            <a:ext cx="962368" cy="1066408"/>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8">
              <a:extLst>
                <a:ext uri="{96DAC541-7B7A-43D3-8B79-37D633B846F1}">
                  <asvg:svgBlip xmlns:asvg="http://schemas.microsoft.com/office/drawing/2016/SVG/main" r:embed="rId19"/>
                </a:ext>
              </a:extLst>
            </a:blip>
            <a:stretch>
              <a:fillRect l="-290550" t="-210336" r="-193224" b="-26829"/>
            </a:stretch>
          </a:blipFill>
        </p:spPr>
        <p:txBody>
          <a:bodyPr/>
          <a:lstStyle/>
          <a:p>
            <a:endParaRPr lang="en-US"/>
          </a:p>
        </p:txBody>
      </p:sp>
      <p:sp>
        <p:nvSpPr>
          <p:cNvPr id="19" name="Freeform 19"/>
          <p:cNvSpPr/>
          <p:nvPr/>
        </p:nvSpPr>
        <p:spPr>
          <a:xfrm>
            <a:off x="7972890" y="7433033"/>
            <a:ext cx="2342219" cy="271648"/>
          </a:xfrm>
          <a:custGeom>
            <a:avLst/>
            <a:gdLst/>
            <a:ahLst/>
            <a:cxnLst/>
            <a:rect l="l" t="t" r="r" b="b"/>
            <a:pathLst>
              <a:path w="2342219" h="271648">
                <a:moveTo>
                  <a:pt x="0" y="0"/>
                </a:moveTo>
                <a:lnTo>
                  <a:pt x="2342220" y="0"/>
                </a:lnTo>
                <a:lnTo>
                  <a:pt x="2342220" y="271648"/>
                </a:lnTo>
                <a:lnTo>
                  <a:pt x="0" y="271648"/>
                </a:lnTo>
                <a:lnTo>
                  <a:pt x="0" y="0"/>
                </a:lnTo>
                <a:close/>
              </a:path>
            </a:pathLst>
          </a:custGeom>
          <a:blipFill>
            <a:blip r:embed="rId20">
              <a:extLst>
                <a:ext uri="{96DAC541-7B7A-43D3-8B79-37D633B846F1}">
                  <asvg:svgBlip xmlns:asvg="http://schemas.microsoft.com/office/drawing/2016/SVG/main" r:embed="rId21"/>
                </a:ext>
              </a:extLst>
            </a:blip>
            <a:stretch>
              <a:fillRect l="-65128" t="-426219" r="-519906"/>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rot="-6012553">
            <a:off x="7950458" y="1853921"/>
            <a:ext cx="14119938" cy="6099301"/>
          </a:xfrm>
          <a:custGeom>
            <a:avLst/>
            <a:gdLst/>
            <a:ahLst/>
            <a:cxnLst/>
            <a:rect l="l" t="t" r="r" b="b"/>
            <a:pathLst>
              <a:path w="14119938" h="6099301">
                <a:moveTo>
                  <a:pt x="0" y="0"/>
                </a:moveTo>
                <a:lnTo>
                  <a:pt x="14119938" y="0"/>
                </a:lnTo>
                <a:lnTo>
                  <a:pt x="14119938" y="6099302"/>
                </a:lnTo>
                <a:lnTo>
                  <a:pt x="0" y="6099302"/>
                </a:lnTo>
                <a:lnTo>
                  <a:pt x="0" y="0"/>
                </a:lnTo>
                <a:close/>
              </a:path>
            </a:pathLst>
          </a:custGeom>
          <a:blipFill>
            <a:blip r:embed="rId3">
              <a:extLst>
                <a:ext uri="{96DAC541-7B7A-43D3-8B79-37D633B846F1}">
                  <asvg:svgBlip xmlns:asvg="http://schemas.microsoft.com/office/drawing/2016/SVG/main" r:embed="rId4"/>
                </a:ext>
              </a:extLst>
            </a:blip>
            <a:stretch>
              <a:fillRect l="-983" b="-139771"/>
            </a:stretch>
          </a:blipFill>
        </p:spPr>
        <p:txBody>
          <a:bodyPr/>
          <a:lstStyle/>
          <a:p>
            <a:endParaRPr lang="en-US"/>
          </a:p>
        </p:txBody>
      </p:sp>
      <p:sp>
        <p:nvSpPr>
          <p:cNvPr id="3" name="Freeform 3"/>
          <p:cNvSpPr/>
          <p:nvPr/>
        </p:nvSpPr>
        <p:spPr>
          <a:xfrm rot="-2256039">
            <a:off x="-1469447" y="-3572262"/>
            <a:ext cx="12990473" cy="13567074"/>
          </a:xfrm>
          <a:custGeom>
            <a:avLst/>
            <a:gdLst/>
            <a:ahLst/>
            <a:cxnLst/>
            <a:rect l="l" t="t" r="r" b="b"/>
            <a:pathLst>
              <a:path w="12990473" h="13567074">
                <a:moveTo>
                  <a:pt x="0" y="0"/>
                </a:moveTo>
                <a:lnTo>
                  <a:pt x="12990473" y="0"/>
                </a:lnTo>
                <a:lnTo>
                  <a:pt x="12990473" y="13567074"/>
                </a:lnTo>
                <a:lnTo>
                  <a:pt x="0" y="13567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685795">
            <a:off x="11823610" y="4198972"/>
            <a:ext cx="3662104" cy="6945370"/>
          </a:xfrm>
          <a:custGeom>
            <a:avLst/>
            <a:gdLst/>
            <a:ahLst/>
            <a:cxnLst/>
            <a:rect l="l" t="t" r="r" b="b"/>
            <a:pathLst>
              <a:path w="3662104" h="6945370">
                <a:moveTo>
                  <a:pt x="0" y="0"/>
                </a:moveTo>
                <a:lnTo>
                  <a:pt x="3662105" y="0"/>
                </a:lnTo>
                <a:lnTo>
                  <a:pt x="3662105" y="6945370"/>
                </a:lnTo>
                <a:lnTo>
                  <a:pt x="0" y="69453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6816494">
            <a:off x="13109781" y="-211636"/>
            <a:ext cx="3801292" cy="4467331"/>
          </a:xfrm>
          <a:custGeom>
            <a:avLst/>
            <a:gdLst/>
            <a:ahLst/>
            <a:cxnLst/>
            <a:rect l="l" t="t" r="r" b="b"/>
            <a:pathLst>
              <a:path w="3801292" h="4467331">
                <a:moveTo>
                  <a:pt x="0" y="0"/>
                </a:moveTo>
                <a:lnTo>
                  <a:pt x="3801292" y="0"/>
                </a:lnTo>
                <a:lnTo>
                  <a:pt x="3801292" y="4467331"/>
                </a:lnTo>
                <a:lnTo>
                  <a:pt x="0" y="44673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rot="-2224732">
            <a:off x="7054040" y="6842393"/>
            <a:ext cx="2802640" cy="2542758"/>
          </a:xfrm>
          <a:custGeom>
            <a:avLst/>
            <a:gdLst/>
            <a:ahLst/>
            <a:cxnLst/>
            <a:rect l="l" t="t" r="r" b="b"/>
            <a:pathLst>
              <a:path w="2802640" h="2542758">
                <a:moveTo>
                  <a:pt x="0" y="0"/>
                </a:moveTo>
                <a:lnTo>
                  <a:pt x="2802640" y="0"/>
                </a:lnTo>
                <a:lnTo>
                  <a:pt x="2802640" y="2542758"/>
                </a:lnTo>
                <a:lnTo>
                  <a:pt x="0" y="25427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rot="-2232096">
            <a:off x="4826811" y="7596459"/>
            <a:ext cx="1487406" cy="1349483"/>
          </a:xfrm>
          <a:custGeom>
            <a:avLst/>
            <a:gdLst/>
            <a:ahLst/>
            <a:cxnLst/>
            <a:rect l="l" t="t" r="r" b="b"/>
            <a:pathLst>
              <a:path w="1487406" h="1349483">
                <a:moveTo>
                  <a:pt x="0" y="0"/>
                </a:moveTo>
                <a:lnTo>
                  <a:pt x="1487406" y="0"/>
                </a:lnTo>
                <a:lnTo>
                  <a:pt x="1487406" y="1349483"/>
                </a:lnTo>
                <a:lnTo>
                  <a:pt x="0" y="13494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819010" y="2680971"/>
            <a:ext cx="9503009" cy="396747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The universe beyond is vast, and we’re learning more and more about it everyday. On your post-it note, explore the following idea:</a:t>
            </a:r>
          </a:p>
          <a:p>
            <a:pPr algn="l">
              <a:lnSpc>
                <a:spcPts val="3920"/>
              </a:lnSpc>
            </a:pPr>
            <a:endParaRPr lang="en-US" sz="2800">
              <a:solidFill>
                <a:srgbClr val="F1F1F1"/>
              </a:solidFill>
              <a:latin typeface="Intro Pro"/>
            </a:endParaRPr>
          </a:p>
          <a:p>
            <a:pPr algn="l">
              <a:lnSpc>
                <a:spcPts val="3920"/>
              </a:lnSpc>
            </a:pPr>
            <a:r>
              <a:rPr lang="en-US" sz="2800">
                <a:solidFill>
                  <a:srgbClr val="F1F1F1"/>
                </a:solidFill>
                <a:latin typeface="Intro Pro"/>
              </a:rPr>
              <a:t>“What did the universe look like at its very beginning?</a:t>
            </a:r>
          </a:p>
          <a:p>
            <a:pPr algn="l">
              <a:lnSpc>
                <a:spcPts val="3920"/>
              </a:lnSpc>
            </a:pPr>
            <a:endParaRPr lang="en-US" sz="2800">
              <a:solidFill>
                <a:srgbClr val="F1F1F1"/>
              </a:solidFill>
              <a:latin typeface="Intro Pro"/>
            </a:endParaRPr>
          </a:p>
          <a:p>
            <a:pPr algn="l">
              <a:lnSpc>
                <a:spcPts val="3920"/>
              </a:lnSpc>
            </a:pPr>
            <a:r>
              <a:rPr lang="en-US" sz="2800">
                <a:solidFill>
                  <a:srgbClr val="F1F1F1"/>
                </a:solidFill>
                <a:latin typeface="Intro Pro"/>
              </a:rPr>
              <a:t>Here’s a sentence starter:</a:t>
            </a:r>
          </a:p>
          <a:p>
            <a:pPr marL="604532" lvl="1" indent="-302266" algn="l">
              <a:lnSpc>
                <a:spcPts val="3920"/>
              </a:lnSpc>
              <a:buFont typeface="Arial"/>
              <a:buChar char="•"/>
            </a:pPr>
            <a:r>
              <a:rPr lang="en-US" sz="2800">
                <a:solidFill>
                  <a:srgbClr val="F1F1F1"/>
                </a:solidFill>
                <a:latin typeface="Intro Pro"/>
              </a:rPr>
              <a:t>“I think the universe looked like...because...”</a:t>
            </a:r>
          </a:p>
        </p:txBody>
      </p:sp>
      <p:sp>
        <p:nvSpPr>
          <p:cNvPr id="9" name="TextBox 9"/>
          <p:cNvSpPr txBox="1"/>
          <p:nvPr/>
        </p:nvSpPr>
        <p:spPr>
          <a:xfrm>
            <a:off x="1028700" y="1114425"/>
            <a:ext cx="9729031" cy="961396"/>
          </a:xfrm>
          <a:prstGeom prst="rect">
            <a:avLst/>
          </a:prstGeom>
        </p:spPr>
        <p:txBody>
          <a:bodyPr lIns="0" tIns="0" rIns="0" bIns="0" rtlCol="0" anchor="t">
            <a:spAutoFit/>
          </a:bodyPr>
          <a:lstStyle/>
          <a:p>
            <a:pPr algn="l">
              <a:lnSpc>
                <a:spcPts val="7344"/>
              </a:lnSpc>
            </a:pPr>
            <a:r>
              <a:rPr lang="en-US" sz="6928">
                <a:solidFill>
                  <a:srgbClr val="F1F1F1"/>
                </a:solidFill>
                <a:latin typeface="Intro Rust"/>
              </a:rPr>
              <a:t>WARMING UP</a:t>
            </a:r>
          </a:p>
        </p:txBody>
      </p:sp>
      <p:pic>
        <p:nvPicPr>
          <p:cNvPr id="10" name="Online Media 9" title="5 Minute Timer">
            <a:hlinkClick r:id="" action="ppaction://media"/>
            <a:extLst>
              <a:ext uri="{FF2B5EF4-FFF2-40B4-BE49-F238E27FC236}">
                <a16:creationId xmlns:a16="http://schemas.microsoft.com/office/drawing/2014/main" id="{E6CBE073-F39F-C727-17B7-218455C520E2}"/>
              </a:ext>
            </a:extLst>
          </p:cNvPr>
          <p:cNvPicPr>
            <a:picLocks noRot="1" noChangeAspect="1"/>
          </p:cNvPicPr>
          <p:nvPr>
            <a:videoFile r:link="rId1"/>
          </p:nvPr>
        </p:nvPicPr>
        <p:blipFill>
          <a:blip r:embed="rId13"/>
          <a:stretch>
            <a:fillRect/>
          </a:stretch>
        </p:blipFill>
        <p:spPr>
          <a:xfrm>
            <a:off x="14858088" y="8350250"/>
            <a:ext cx="3430406" cy="1936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rot="-6689682">
            <a:off x="14793356" y="7313788"/>
            <a:ext cx="3520262" cy="5803988"/>
          </a:xfrm>
          <a:custGeom>
            <a:avLst/>
            <a:gdLst/>
            <a:ahLst/>
            <a:cxnLst/>
            <a:rect l="l" t="t" r="r" b="b"/>
            <a:pathLst>
              <a:path w="3520262" h="5803988">
                <a:moveTo>
                  <a:pt x="0" y="0"/>
                </a:moveTo>
                <a:lnTo>
                  <a:pt x="3520262" y="0"/>
                </a:lnTo>
                <a:lnTo>
                  <a:pt x="3520262" y="5803988"/>
                </a:lnTo>
                <a:lnTo>
                  <a:pt x="0" y="5803988"/>
                </a:lnTo>
                <a:lnTo>
                  <a:pt x="0" y="0"/>
                </a:lnTo>
                <a:close/>
              </a:path>
            </a:pathLst>
          </a:custGeom>
          <a:blipFill>
            <a:blip r:embed="rId2">
              <a:extLst>
                <a:ext uri="{96DAC541-7B7A-43D3-8B79-37D633B846F1}">
                  <asvg:svgBlip xmlns:asvg="http://schemas.microsoft.com/office/drawing/2016/SVG/main" r:embed="rId3"/>
                </a:ext>
              </a:extLst>
            </a:blip>
            <a:stretch>
              <a:fillRect l="-4174" r="-324487" b="-166661"/>
            </a:stretch>
          </a:blipFill>
        </p:spPr>
        <p:txBody>
          <a:bodyPr/>
          <a:lstStyle/>
          <a:p>
            <a:endParaRPr lang="en-US"/>
          </a:p>
        </p:txBody>
      </p:sp>
      <p:sp>
        <p:nvSpPr>
          <p:cNvPr id="3" name="Freeform 3"/>
          <p:cNvSpPr/>
          <p:nvPr/>
        </p:nvSpPr>
        <p:spPr>
          <a:xfrm rot="-6689682">
            <a:off x="16418709" y="-1489728"/>
            <a:ext cx="3485179" cy="4983040"/>
          </a:xfrm>
          <a:custGeom>
            <a:avLst/>
            <a:gdLst/>
            <a:ahLst/>
            <a:cxnLst/>
            <a:rect l="l" t="t" r="r" b="b"/>
            <a:pathLst>
              <a:path w="3485179" h="4983040">
                <a:moveTo>
                  <a:pt x="0" y="0"/>
                </a:moveTo>
                <a:lnTo>
                  <a:pt x="3485179" y="0"/>
                </a:lnTo>
                <a:lnTo>
                  <a:pt x="3485179" y="4983040"/>
                </a:lnTo>
                <a:lnTo>
                  <a:pt x="0" y="4983040"/>
                </a:lnTo>
                <a:lnTo>
                  <a:pt x="0" y="0"/>
                </a:lnTo>
                <a:close/>
              </a:path>
            </a:pathLst>
          </a:custGeom>
          <a:blipFill>
            <a:blip r:embed="rId2">
              <a:extLst>
                <a:ext uri="{96DAC541-7B7A-43D3-8B79-37D633B846F1}">
                  <asvg:svgBlip xmlns:asvg="http://schemas.microsoft.com/office/drawing/2016/SVG/main" r:embed="rId3"/>
                </a:ext>
              </a:extLst>
            </a:blip>
            <a:stretch>
              <a:fillRect l="-5223" t="-16474" r="-327754" b="-194118"/>
            </a:stretch>
          </a:blipFill>
        </p:spPr>
        <p:txBody>
          <a:bodyPr/>
          <a:lstStyle/>
          <a:p>
            <a:endParaRPr lang="en-US"/>
          </a:p>
        </p:txBody>
      </p:sp>
      <p:sp>
        <p:nvSpPr>
          <p:cNvPr id="4" name="Freeform 4"/>
          <p:cNvSpPr/>
          <p:nvPr/>
        </p:nvSpPr>
        <p:spPr>
          <a:xfrm rot="6460868">
            <a:off x="9899845" y="1718131"/>
            <a:ext cx="7126104" cy="7591056"/>
          </a:xfrm>
          <a:custGeom>
            <a:avLst/>
            <a:gdLst/>
            <a:ahLst/>
            <a:cxnLst/>
            <a:rect l="l" t="t" r="r" b="b"/>
            <a:pathLst>
              <a:path w="7126104" h="7591056">
                <a:moveTo>
                  <a:pt x="0" y="0"/>
                </a:moveTo>
                <a:lnTo>
                  <a:pt x="7126104" y="0"/>
                </a:lnTo>
                <a:lnTo>
                  <a:pt x="7126104" y="7591056"/>
                </a:lnTo>
                <a:lnTo>
                  <a:pt x="0" y="7591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28700" y="8005668"/>
            <a:ext cx="4374460" cy="406999"/>
          </a:xfrm>
          <a:custGeom>
            <a:avLst/>
            <a:gdLst/>
            <a:ahLst/>
            <a:cxnLst/>
            <a:rect l="l" t="t" r="r" b="b"/>
            <a:pathLst>
              <a:path w="4374460" h="406999">
                <a:moveTo>
                  <a:pt x="0" y="0"/>
                </a:moveTo>
                <a:lnTo>
                  <a:pt x="4374460" y="0"/>
                </a:lnTo>
                <a:lnTo>
                  <a:pt x="4374460" y="406999"/>
                </a:lnTo>
                <a:lnTo>
                  <a:pt x="0" y="406999"/>
                </a:lnTo>
                <a:lnTo>
                  <a:pt x="0" y="0"/>
                </a:lnTo>
                <a:close/>
              </a:path>
            </a:pathLst>
          </a:custGeom>
          <a:blipFill>
            <a:blip r:embed="rId6">
              <a:extLst>
                <a:ext uri="{96DAC541-7B7A-43D3-8B79-37D633B846F1}">
                  <asvg:svgBlip xmlns:asvg="http://schemas.microsoft.com/office/drawing/2016/SVG/main" r:embed="rId7"/>
                </a:ext>
              </a:extLst>
            </a:blip>
            <a:stretch>
              <a:fillRect t="-51758" r="-58485"/>
            </a:stretch>
          </a:blipFill>
        </p:spPr>
        <p:txBody>
          <a:bodyPr/>
          <a:lstStyle/>
          <a:p>
            <a:endParaRPr lang="en-US"/>
          </a:p>
        </p:txBody>
      </p:sp>
      <p:sp>
        <p:nvSpPr>
          <p:cNvPr id="6" name="Freeform 6"/>
          <p:cNvSpPr/>
          <p:nvPr/>
        </p:nvSpPr>
        <p:spPr>
          <a:xfrm rot="-5694906">
            <a:off x="-4707301" y="-8783606"/>
            <a:ext cx="14943086" cy="6454871"/>
          </a:xfrm>
          <a:custGeom>
            <a:avLst/>
            <a:gdLst/>
            <a:ahLst/>
            <a:cxnLst/>
            <a:rect l="l" t="t" r="r" b="b"/>
            <a:pathLst>
              <a:path w="14943086" h="6454871">
                <a:moveTo>
                  <a:pt x="0" y="0"/>
                </a:moveTo>
                <a:lnTo>
                  <a:pt x="14943085" y="0"/>
                </a:lnTo>
                <a:lnTo>
                  <a:pt x="14943085" y="6454871"/>
                </a:lnTo>
                <a:lnTo>
                  <a:pt x="0" y="6454871"/>
                </a:lnTo>
                <a:lnTo>
                  <a:pt x="0" y="0"/>
                </a:lnTo>
                <a:close/>
              </a:path>
            </a:pathLst>
          </a:custGeom>
          <a:blipFill>
            <a:blip r:embed="rId2">
              <a:extLst>
                <a:ext uri="{96DAC541-7B7A-43D3-8B79-37D633B846F1}">
                  <asvg:svgBlip xmlns:asvg="http://schemas.microsoft.com/office/drawing/2016/SVG/main" r:embed="rId3"/>
                </a:ext>
              </a:extLst>
            </a:blip>
            <a:stretch>
              <a:fillRect l="-983" b="-139771"/>
            </a:stretch>
          </a:blipFill>
        </p:spPr>
        <p:txBody>
          <a:bodyPr/>
          <a:lstStyle/>
          <a:p>
            <a:endParaRPr lang="en-US"/>
          </a:p>
        </p:txBody>
      </p:sp>
      <p:sp>
        <p:nvSpPr>
          <p:cNvPr id="7" name="Freeform 7"/>
          <p:cNvSpPr/>
          <p:nvPr/>
        </p:nvSpPr>
        <p:spPr>
          <a:xfrm rot="-5694906">
            <a:off x="2064204" y="7159179"/>
            <a:ext cx="3520262" cy="5803988"/>
          </a:xfrm>
          <a:custGeom>
            <a:avLst/>
            <a:gdLst/>
            <a:ahLst/>
            <a:cxnLst/>
            <a:rect l="l" t="t" r="r" b="b"/>
            <a:pathLst>
              <a:path w="3520262" h="5803988">
                <a:moveTo>
                  <a:pt x="0" y="0"/>
                </a:moveTo>
                <a:lnTo>
                  <a:pt x="3520261" y="0"/>
                </a:lnTo>
                <a:lnTo>
                  <a:pt x="3520261" y="5803988"/>
                </a:lnTo>
                <a:lnTo>
                  <a:pt x="0" y="5803988"/>
                </a:lnTo>
                <a:lnTo>
                  <a:pt x="0" y="0"/>
                </a:lnTo>
                <a:close/>
              </a:path>
            </a:pathLst>
          </a:custGeom>
          <a:blipFill>
            <a:blip r:embed="rId2">
              <a:extLst>
                <a:ext uri="{96DAC541-7B7A-43D3-8B79-37D633B846F1}">
                  <asvg:svgBlip xmlns:asvg="http://schemas.microsoft.com/office/drawing/2016/SVG/main" r:embed="rId3"/>
                </a:ext>
              </a:extLst>
            </a:blip>
            <a:stretch>
              <a:fillRect l="-4174" r="-324487" b="-166661"/>
            </a:stretch>
          </a:blipFill>
        </p:spPr>
        <p:txBody>
          <a:bodyPr/>
          <a:lstStyle/>
          <a:p>
            <a:endParaRPr lang="en-US"/>
          </a:p>
        </p:txBody>
      </p:sp>
      <p:sp>
        <p:nvSpPr>
          <p:cNvPr id="8" name="Freeform 8"/>
          <p:cNvSpPr/>
          <p:nvPr/>
        </p:nvSpPr>
        <p:spPr>
          <a:xfrm rot="553821" flipH="1">
            <a:off x="7699585" y="2356174"/>
            <a:ext cx="5580687" cy="2727561"/>
          </a:xfrm>
          <a:custGeom>
            <a:avLst/>
            <a:gdLst/>
            <a:ahLst/>
            <a:cxnLst/>
            <a:rect l="l" t="t" r="r" b="b"/>
            <a:pathLst>
              <a:path w="5580687" h="2727561">
                <a:moveTo>
                  <a:pt x="5580687" y="0"/>
                </a:moveTo>
                <a:lnTo>
                  <a:pt x="0" y="0"/>
                </a:lnTo>
                <a:lnTo>
                  <a:pt x="0" y="2727561"/>
                </a:lnTo>
                <a:lnTo>
                  <a:pt x="5580687" y="2727561"/>
                </a:lnTo>
                <a:lnTo>
                  <a:pt x="558068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1028700" y="2364952"/>
            <a:ext cx="7607757" cy="4294012"/>
            <a:chOff x="0" y="0"/>
            <a:chExt cx="10143676" cy="5725350"/>
          </a:xfrm>
        </p:grpSpPr>
        <p:sp>
          <p:nvSpPr>
            <p:cNvPr id="10" name="TextBox 10"/>
            <p:cNvSpPr txBox="1"/>
            <p:nvPr/>
          </p:nvSpPr>
          <p:spPr>
            <a:xfrm>
              <a:off x="0" y="85725"/>
              <a:ext cx="10143676" cy="3774236"/>
            </a:xfrm>
            <a:prstGeom prst="rect">
              <a:avLst/>
            </a:prstGeom>
          </p:spPr>
          <p:txBody>
            <a:bodyPr lIns="0" tIns="0" rIns="0" bIns="0" rtlCol="0" anchor="t">
              <a:spAutoFit/>
            </a:bodyPr>
            <a:lstStyle/>
            <a:p>
              <a:pPr algn="l">
                <a:lnSpc>
                  <a:spcPts val="7344"/>
                </a:lnSpc>
              </a:pPr>
              <a:r>
                <a:rPr lang="en-US" sz="6928">
                  <a:solidFill>
                    <a:srgbClr val="F1F1F1"/>
                  </a:solidFill>
                  <a:latin typeface="Intro Rust"/>
                </a:rPr>
                <a:t>SO WHAT DID THE UNIVERSE LOOK LIKE?</a:t>
              </a:r>
            </a:p>
          </p:txBody>
        </p:sp>
        <p:sp>
          <p:nvSpPr>
            <p:cNvPr id="11" name="TextBox 11"/>
            <p:cNvSpPr txBox="1"/>
            <p:nvPr/>
          </p:nvSpPr>
          <p:spPr>
            <a:xfrm>
              <a:off x="0" y="4442229"/>
              <a:ext cx="9347639" cy="1283121"/>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Well, scientists believe that the universe might have looked like soup.</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rot="-5694906">
            <a:off x="326416" y="-6052205"/>
            <a:ext cx="14943086" cy="6454871"/>
          </a:xfrm>
          <a:custGeom>
            <a:avLst/>
            <a:gdLst/>
            <a:ahLst/>
            <a:cxnLst/>
            <a:rect l="l" t="t" r="r" b="b"/>
            <a:pathLst>
              <a:path w="14943086" h="6454871">
                <a:moveTo>
                  <a:pt x="0" y="0"/>
                </a:moveTo>
                <a:lnTo>
                  <a:pt x="14943085" y="0"/>
                </a:lnTo>
                <a:lnTo>
                  <a:pt x="14943085" y="6454871"/>
                </a:lnTo>
                <a:lnTo>
                  <a:pt x="0" y="6454871"/>
                </a:lnTo>
                <a:lnTo>
                  <a:pt x="0" y="0"/>
                </a:lnTo>
                <a:close/>
              </a:path>
            </a:pathLst>
          </a:custGeom>
          <a:blipFill>
            <a:blip r:embed="rId2">
              <a:extLst>
                <a:ext uri="{96DAC541-7B7A-43D3-8B79-37D633B846F1}">
                  <asvg:svgBlip xmlns:asvg="http://schemas.microsoft.com/office/drawing/2016/SVG/main" r:embed="rId3"/>
                </a:ext>
              </a:extLst>
            </a:blip>
            <a:stretch>
              <a:fillRect l="-983" b="-139771"/>
            </a:stretch>
          </a:blipFill>
        </p:spPr>
        <p:txBody>
          <a:bodyPr/>
          <a:lstStyle/>
          <a:p>
            <a:endParaRPr lang="en-US"/>
          </a:p>
        </p:txBody>
      </p:sp>
      <p:sp>
        <p:nvSpPr>
          <p:cNvPr id="3" name="Freeform 3"/>
          <p:cNvSpPr/>
          <p:nvPr/>
        </p:nvSpPr>
        <p:spPr>
          <a:xfrm rot="-1395293">
            <a:off x="-3283175" y="-5591205"/>
            <a:ext cx="9392865" cy="10005715"/>
          </a:xfrm>
          <a:custGeom>
            <a:avLst/>
            <a:gdLst/>
            <a:ahLst/>
            <a:cxnLst/>
            <a:rect l="l" t="t" r="r" b="b"/>
            <a:pathLst>
              <a:path w="9392865" h="10005715">
                <a:moveTo>
                  <a:pt x="0" y="0"/>
                </a:moveTo>
                <a:lnTo>
                  <a:pt x="9392865" y="0"/>
                </a:lnTo>
                <a:lnTo>
                  <a:pt x="9392865" y="10005714"/>
                </a:lnTo>
                <a:lnTo>
                  <a:pt x="0" y="10005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206726">
            <a:off x="12313128" y="6292771"/>
            <a:ext cx="6193295" cy="6273135"/>
          </a:xfrm>
          <a:custGeom>
            <a:avLst/>
            <a:gdLst/>
            <a:ahLst/>
            <a:cxnLst/>
            <a:rect l="l" t="t" r="r" b="b"/>
            <a:pathLst>
              <a:path w="6193295" h="6273135">
                <a:moveTo>
                  <a:pt x="0" y="0"/>
                </a:moveTo>
                <a:lnTo>
                  <a:pt x="6193294" y="0"/>
                </a:lnTo>
                <a:lnTo>
                  <a:pt x="6193294" y="6273134"/>
                </a:lnTo>
                <a:lnTo>
                  <a:pt x="0" y="6273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906880" y="-1346072"/>
            <a:ext cx="4084874" cy="4114800"/>
          </a:xfrm>
          <a:custGeom>
            <a:avLst/>
            <a:gdLst/>
            <a:ahLst/>
            <a:cxnLst/>
            <a:rect l="l" t="t" r="r" b="b"/>
            <a:pathLst>
              <a:path w="4084874" h="4114800">
                <a:moveTo>
                  <a:pt x="0" y="0"/>
                </a:moveTo>
                <a:lnTo>
                  <a:pt x="4084874" y="0"/>
                </a:lnTo>
                <a:lnTo>
                  <a:pt x="40848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2411495" y="5523576"/>
            <a:ext cx="1051166" cy="1432860"/>
          </a:xfrm>
          <a:custGeom>
            <a:avLst/>
            <a:gdLst/>
            <a:ahLst/>
            <a:cxnLst/>
            <a:rect l="l" t="t" r="r" b="b"/>
            <a:pathLst>
              <a:path w="1051166" h="1432860">
                <a:moveTo>
                  <a:pt x="0" y="0"/>
                </a:moveTo>
                <a:lnTo>
                  <a:pt x="1051166" y="0"/>
                </a:lnTo>
                <a:lnTo>
                  <a:pt x="1051166" y="1432860"/>
                </a:lnTo>
                <a:lnTo>
                  <a:pt x="0" y="1432860"/>
                </a:lnTo>
                <a:lnTo>
                  <a:pt x="0" y="0"/>
                </a:lnTo>
                <a:close/>
              </a:path>
            </a:pathLst>
          </a:custGeom>
          <a:blipFill>
            <a:blip r:embed="rId10">
              <a:extLst>
                <a:ext uri="{96DAC541-7B7A-43D3-8B79-37D633B846F1}">
                  <asvg:svgBlip xmlns:asvg="http://schemas.microsoft.com/office/drawing/2016/SVG/main" r:embed="rId11"/>
                </a:ext>
              </a:extLst>
            </a:blip>
            <a:stretch>
              <a:fillRect l="-63977" b="-46479"/>
            </a:stretch>
          </a:blipFill>
        </p:spPr>
        <p:txBody>
          <a:bodyPr/>
          <a:lstStyle/>
          <a:p>
            <a:endParaRPr lang="en-US"/>
          </a:p>
        </p:txBody>
      </p:sp>
      <p:sp>
        <p:nvSpPr>
          <p:cNvPr id="7" name="Freeform 7"/>
          <p:cNvSpPr/>
          <p:nvPr/>
        </p:nvSpPr>
        <p:spPr>
          <a:xfrm>
            <a:off x="12181231" y="4895824"/>
            <a:ext cx="460528" cy="627752"/>
          </a:xfrm>
          <a:custGeom>
            <a:avLst/>
            <a:gdLst/>
            <a:ahLst/>
            <a:cxnLst/>
            <a:rect l="l" t="t" r="r" b="b"/>
            <a:pathLst>
              <a:path w="460528" h="627752">
                <a:moveTo>
                  <a:pt x="0" y="0"/>
                </a:moveTo>
                <a:lnTo>
                  <a:pt x="460528" y="0"/>
                </a:lnTo>
                <a:lnTo>
                  <a:pt x="460528" y="627752"/>
                </a:lnTo>
                <a:lnTo>
                  <a:pt x="0" y="627752"/>
                </a:lnTo>
                <a:lnTo>
                  <a:pt x="0" y="0"/>
                </a:lnTo>
                <a:close/>
              </a:path>
            </a:pathLst>
          </a:custGeom>
          <a:blipFill>
            <a:blip r:embed="rId10">
              <a:extLst>
                <a:ext uri="{96DAC541-7B7A-43D3-8B79-37D633B846F1}">
                  <asvg:svgBlip xmlns:asvg="http://schemas.microsoft.com/office/drawing/2016/SVG/main" r:embed="rId11"/>
                </a:ext>
              </a:extLst>
            </a:blip>
            <a:stretch>
              <a:fillRect l="-63977" b="-46479"/>
            </a:stretch>
          </a:blipFill>
        </p:spPr>
        <p:txBody>
          <a:bodyPr/>
          <a:lstStyle/>
          <a:p>
            <a:endParaRPr lang="en-US"/>
          </a:p>
        </p:txBody>
      </p:sp>
      <p:sp>
        <p:nvSpPr>
          <p:cNvPr id="8" name="Freeform 8"/>
          <p:cNvSpPr/>
          <p:nvPr/>
        </p:nvSpPr>
        <p:spPr>
          <a:xfrm>
            <a:off x="13943342" y="4435353"/>
            <a:ext cx="3315958" cy="618410"/>
          </a:xfrm>
          <a:custGeom>
            <a:avLst/>
            <a:gdLst/>
            <a:ahLst/>
            <a:cxnLst/>
            <a:rect l="l" t="t" r="r" b="b"/>
            <a:pathLst>
              <a:path w="3315958" h="618410">
                <a:moveTo>
                  <a:pt x="0" y="0"/>
                </a:moveTo>
                <a:lnTo>
                  <a:pt x="3315958" y="0"/>
                </a:lnTo>
                <a:lnTo>
                  <a:pt x="3315958" y="618410"/>
                </a:lnTo>
                <a:lnTo>
                  <a:pt x="0" y="6184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p:cNvSpPr txBox="1"/>
          <p:nvPr/>
        </p:nvSpPr>
        <p:spPr>
          <a:xfrm>
            <a:off x="1057275" y="5533526"/>
            <a:ext cx="10596411" cy="2957829"/>
          </a:xfrm>
          <a:prstGeom prst="rect">
            <a:avLst/>
          </a:prstGeom>
        </p:spPr>
        <p:txBody>
          <a:bodyPr lIns="0" tIns="0" rIns="0" bIns="0" rtlCol="0" anchor="t">
            <a:spAutoFit/>
          </a:bodyPr>
          <a:lstStyle/>
          <a:p>
            <a:pPr algn="r">
              <a:lnSpc>
                <a:spcPts val="3920"/>
              </a:lnSpc>
            </a:pPr>
            <a:r>
              <a:rPr lang="en-US" sz="2800">
                <a:solidFill>
                  <a:srgbClr val="F1F1F1"/>
                </a:solidFill>
                <a:latin typeface="Intro Pro"/>
              </a:rPr>
              <a:t>Yes! Soup! Everything started with the Big Bang, and afterwards the universe was a big hot mess of particles (i.e. protons, neutrons, and electrons.).</a:t>
            </a:r>
          </a:p>
          <a:p>
            <a:pPr algn="r">
              <a:lnSpc>
                <a:spcPts val="3920"/>
              </a:lnSpc>
            </a:pPr>
            <a:endParaRPr lang="en-US" sz="2800">
              <a:solidFill>
                <a:srgbClr val="F1F1F1"/>
              </a:solidFill>
              <a:latin typeface="Intro Pro"/>
            </a:endParaRPr>
          </a:p>
          <a:p>
            <a:pPr algn="r">
              <a:lnSpc>
                <a:spcPts val="3920"/>
              </a:lnSpc>
            </a:pPr>
            <a:r>
              <a:rPr lang="en-US" sz="2800">
                <a:solidFill>
                  <a:srgbClr val="F1F1F1"/>
                </a:solidFill>
                <a:latin typeface="Intro Pro"/>
              </a:rPr>
              <a:t>That’s why we like to say that at the beginning of the universe, it was like a bowl of cosmic soup.</a:t>
            </a:r>
          </a:p>
        </p:txBody>
      </p:sp>
      <p:sp>
        <p:nvSpPr>
          <p:cNvPr id="10" name="Freeform 10"/>
          <p:cNvSpPr/>
          <p:nvPr/>
        </p:nvSpPr>
        <p:spPr>
          <a:xfrm rot="-5694906">
            <a:off x="-3387929" y="4986625"/>
            <a:ext cx="4828895" cy="6002084"/>
          </a:xfrm>
          <a:custGeom>
            <a:avLst/>
            <a:gdLst/>
            <a:ahLst/>
            <a:cxnLst/>
            <a:rect l="l" t="t" r="r" b="b"/>
            <a:pathLst>
              <a:path w="4828895" h="6002084">
                <a:moveTo>
                  <a:pt x="0" y="0"/>
                </a:moveTo>
                <a:lnTo>
                  <a:pt x="4828895" y="0"/>
                </a:lnTo>
                <a:lnTo>
                  <a:pt x="4828895" y="6002084"/>
                </a:lnTo>
                <a:lnTo>
                  <a:pt x="0" y="6002084"/>
                </a:lnTo>
                <a:lnTo>
                  <a:pt x="0" y="0"/>
                </a:lnTo>
                <a:close/>
              </a:path>
            </a:pathLst>
          </a:custGeom>
          <a:blipFill>
            <a:blip r:embed="rId2">
              <a:extLst>
                <a:ext uri="{96DAC541-7B7A-43D3-8B79-37D633B846F1}">
                  <asvg:svgBlip xmlns:asvg="http://schemas.microsoft.com/office/drawing/2016/SVG/main" r:embed="rId3"/>
                </a:ext>
              </a:extLst>
            </a:blip>
            <a:stretch>
              <a:fillRect l="-50242" t="-7543" r="-162252" b="-150316"/>
            </a:stretch>
          </a:blipFill>
        </p:spPr>
        <p:txBody>
          <a:bodyPr/>
          <a:lstStyle/>
          <a:p>
            <a:endParaRPr lang="en-US"/>
          </a:p>
        </p:txBody>
      </p:sp>
      <p:sp>
        <p:nvSpPr>
          <p:cNvPr id="11" name="Freeform 11"/>
          <p:cNvSpPr/>
          <p:nvPr/>
        </p:nvSpPr>
        <p:spPr>
          <a:xfrm rot="10244177">
            <a:off x="5936110" y="3264004"/>
            <a:ext cx="2763101" cy="1568060"/>
          </a:xfrm>
          <a:custGeom>
            <a:avLst/>
            <a:gdLst/>
            <a:ahLst/>
            <a:cxnLst/>
            <a:rect l="l" t="t" r="r" b="b"/>
            <a:pathLst>
              <a:path w="2763101" h="1568060">
                <a:moveTo>
                  <a:pt x="0" y="0"/>
                </a:moveTo>
                <a:lnTo>
                  <a:pt x="2763101" y="0"/>
                </a:lnTo>
                <a:lnTo>
                  <a:pt x="2763101" y="1568059"/>
                </a:lnTo>
                <a:lnTo>
                  <a:pt x="0" y="15680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TextBox 12"/>
          <p:cNvSpPr txBox="1"/>
          <p:nvPr/>
        </p:nvSpPr>
        <p:spPr>
          <a:xfrm>
            <a:off x="9144000" y="1800249"/>
            <a:ext cx="7902821" cy="1518275"/>
          </a:xfrm>
          <a:prstGeom prst="rect">
            <a:avLst/>
          </a:prstGeom>
        </p:spPr>
        <p:txBody>
          <a:bodyPr lIns="0" tIns="0" rIns="0" bIns="0" rtlCol="0" anchor="t">
            <a:spAutoFit/>
          </a:bodyPr>
          <a:lstStyle/>
          <a:p>
            <a:pPr algn="r">
              <a:lnSpc>
                <a:spcPts val="11583"/>
              </a:lnSpc>
            </a:pPr>
            <a:r>
              <a:rPr lang="en-US" sz="10928">
                <a:solidFill>
                  <a:srgbClr val="F1F1F1"/>
                </a:solidFill>
                <a:latin typeface="Intro Rust"/>
              </a:rPr>
              <a:t>SOUP???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rot="-6689682">
            <a:off x="14460887" y="6977808"/>
            <a:ext cx="3520262" cy="5803988"/>
          </a:xfrm>
          <a:custGeom>
            <a:avLst/>
            <a:gdLst/>
            <a:ahLst/>
            <a:cxnLst/>
            <a:rect l="l" t="t" r="r" b="b"/>
            <a:pathLst>
              <a:path w="3520262" h="5803988">
                <a:moveTo>
                  <a:pt x="0" y="0"/>
                </a:moveTo>
                <a:lnTo>
                  <a:pt x="3520262" y="0"/>
                </a:lnTo>
                <a:lnTo>
                  <a:pt x="3520262" y="5803988"/>
                </a:lnTo>
                <a:lnTo>
                  <a:pt x="0" y="5803988"/>
                </a:lnTo>
                <a:lnTo>
                  <a:pt x="0" y="0"/>
                </a:lnTo>
                <a:close/>
              </a:path>
            </a:pathLst>
          </a:custGeom>
          <a:blipFill>
            <a:blip r:embed="rId3">
              <a:extLst>
                <a:ext uri="{96DAC541-7B7A-43D3-8B79-37D633B846F1}">
                  <asvg:svgBlip xmlns:asvg="http://schemas.microsoft.com/office/drawing/2016/SVG/main" r:embed="rId4"/>
                </a:ext>
              </a:extLst>
            </a:blip>
            <a:stretch>
              <a:fillRect l="-4174" r="-324487" b="-166661"/>
            </a:stretch>
          </a:blipFill>
        </p:spPr>
        <p:txBody>
          <a:bodyPr/>
          <a:lstStyle/>
          <a:p>
            <a:endParaRPr lang="en-US"/>
          </a:p>
        </p:txBody>
      </p:sp>
      <p:sp>
        <p:nvSpPr>
          <p:cNvPr id="3" name="Freeform 3"/>
          <p:cNvSpPr/>
          <p:nvPr/>
        </p:nvSpPr>
        <p:spPr>
          <a:xfrm rot="-6689682">
            <a:off x="15734089" y="-275246"/>
            <a:ext cx="3485179" cy="4983040"/>
          </a:xfrm>
          <a:custGeom>
            <a:avLst/>
            <a:gdLst/>
            <a:ahLst/>
            <a:cxnLst/>
            <a:rect l="l" t="t" r="r" b="b"/>
            <a:pathLst>
              <a:path w="3485179" h="4983040">
                <a:moveTo>
                  <a:pt x="0" y="0"/>
                </a:moveTo>
                <a:lnTo>
                  <a:pt x="3485179" y="0"/>
                </a:lnTo>
                <a:lnTo>
                  <a:pt x="3485179" y="4983040"/>
                </a:lnTo>
                <a:lnTo>
                  <a:pt x="0" y="4983040"/>
                </a:lnTo>
                <a:lnTo>
                  <a:pt x="0" y="0"/>
                </a:lnTo>
                <a:close/>
              </a:path>
            </a:pathLst>
          </a:custGeom>
          <a:blipFill>
            <a:blip r:embed="rId3">
              <a:extLst>
                <a:ext uri="{96DAC541-7B7A-43D3-8B79-37D633B846F1}">
                  <asvg:svgBlip xmlns:asvg="http://schemas.microsoft.com/office/drawing/2016/SVG/main" r:embed="rId4"/>
                </a:ext>
              </a:extLst>
            </a:blip>
            <a:stretch>
              <a:fillRect l="-5223" t="-16474" r="-327754" b="-194118"/>
            </a:stretch>
          </a:blipFill>
        </p:spPr>
        <p:txBody>
          <a:bodyPr/>
          <a:lstStyle/>
          <a:p>
            <a:endParaRPr lang="en-US"/>
          </a:p>
        </p:txBody>
      </p:sp>
      <p:sp>
        <p:nvSpPr>
          <p:cNvPr id="4" name="Freeform 4"/>
          <p:cNvSpPr/>
          <p:nvPr/>
        </p:nvSpPr>
        <p:spPr>
          <a:xfrm rot="-5694906">
            <a:off x="-4897384" y="-7616527"/>
            <a:ext cx="14943086" cy="6454871"/>
          </a:xfrm>
          <a:custGeom>
            <a:avLst/>
            <a:gdLst/>
            <a:ahLst/>
            <a:cxnLst/>
            <a:rect l="l" t="t" r="r" b="b"/>
            <a:pathLst>
              <a:path w="14943086" h="6454871">
                <a:moveTo>
                  <a:pt x="0" y="0"/>
                </a:moveTo>
                <a:lnTo>
                  <a:pt x="14943086" y="0"/>
                </a:lnTo>
                <a:lnTo>
                  <a:pt x="14943086" y="6454871"/>
                </a:lnTo>
                <a:lnTo>
                  <a:pt x="0" y="6454871"/>
                </a:lnTo>
                <a:lnTo>
                  <a:pt x="0" y="0"/>
                </a:lnTo>
                <a:close/>
              </a:path>
            </a:pathLst>
          </a:custGeom>
          <a:blipFill>
            <a:blip r:embed="rId3">
              <a:extLst>
                <a:ext uri="{96DAC541-7B7A-43D3-8B79-37D633B846F1}">
                  <asvg:svgBlip xmlns:asvg="http://schemas.microsoft.com/office/drawing/2016/SVG/main" r:embed="rId4"/>
                </a:ext>
              </a:extLst>
            </a:blip>
            <a:stretch>
              <a:fillRect l="-983" b="-139771"/>
            </a:stretch>
          </a:blipFill>
        </p:spPr>
        <p:txBody>
          <a:bodyPr/>
          <a:lstStyle/>
          <a:p>
            <a:endParaRPr lang="en-US"/>
          </a:p>
        </p:txBody>
      </p:sp>
      <p:sp>
        <p:nvSpPr>
          <p:cNvPr id="5" name="Freeform 5"/>
          <p:cNvSpPr/>
          <p:nvPr/>
        </p:nvSpPr>
        <p:spPr>
          <a:xfrm rot="-5694906">
            <a:off x="814028" y="6356306"/>
            <a:ext cx="3520262" cy="5803988"/>
          </a:xfrm>
          <a:custGeom>
            <a:avLst/>
            <a:gdLst/>
            <a:ahLst/>
            <a:cxnLst/>
            <a:rect l="l" t="t" r="r" b="b"/>
            <a:pathLst>
              <a:path w="3520262" h="5803988">
                <a:moveTo>
                  <a:pt x="0" y="0"/>
                </a:moveTo>
                <a:lnTo>
                  <a:pt x="3520262" y="0"/>
                </a:lnTo>
                <a:lnTo>
                  <a:pt x="3520262" y="5803988"/>
                </a:lnTo>
                <a:lnTo>
                  <a:pt x="0" y="5803988"/>
                </a:lnTo>
                <a:lnTo>
                  <a:pt x="0" y="0"/>
                </a:lnTo>
                <a:close/>
              </a:path>
            </a:pathLst>
          </a:custGeom>
          <a:blipFill>
            <a:blip r:embed="rId3">
              <a:extLst>
                <a:ext uri="{96DAC541-7B7A-43D3-8B79-37D633B846F1}">
                  <asvg:svgBlip xmlns:asvg="http://schemas.microsoft.com/office/drawing/2016/SVG/main" r:embed="rId4"/>
                </a:ext>
              </a:extLst>
            </a:blip>
            <a:stretch>
              <a:fillRect l="-4174" r="-324487" b="-166661"/>
            </a:stretch>
          </a:blipFill>
        </p:spPr>
        <p:txBody>
          <a:bodyPr/>
          <a:lstStyle/>
          <a:p>
            <a:endParaRPr lang="en-US"/>
          </a:p>
        </p:txBody>
      </p:sp>
      <p:sp>
        <p:nvSpPr>
          <p:cNvPr id="6" name="Freeform 6"/>
          <p:cNvSpPr/>
          <p:nvPr/>
        </p:nvSpPr>
        <p:spPr>
          <a:xfrm>
            <a:off x="1028700" y="631502"/>
            <a:ext cx="7322035" cy="5400001"/>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087814">
            <a:off x="3542070" y="4697342"/>
            <a:ext cx="5839097" cy="7152568"/>
          </a:xfrm>
          <a:custGeom>
            <a:avLst/>
            <a:gdLst/>
            <a:ahLst/>
            <a:cxnLst/>
            <a:rect l="l" t="t" r="r" b="b"/>
            <a:pathLst>
              <a:path w="5839097" h="7152568">
                <a:moveTo>
                  <a:pt x="0" y="0"/>
                </a:moveTo>
                <a:lnTo>
                  <a:pt x="5839096" y="0"/>
                </a:lnTo>
                <a:lnTo>
                  <a:pt x="5839096" y="7152568"/>
                </a:lnTo>
                <a:lnTo>
                  <a:pt x="0" y="71525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712927" y="7492254"/>
            <a:ext cx="1722464" cy="1562745"/>
          </a:xfrm>
          <a:custGeom>
            <a:avLst/>
            <a:gdLst/>
            <a:ahLst/>
            <a:cxnLst/>
            <a:rect l="l" t="t" r="r" b="b"/>
            <a:pathLst>
              <a:path w="1722464" h="1562745">
                <a:moveTo>
                  <a:pt x="0" y="0"/>
                </a:moveTo>
                <a:lnTo>
                  <a:pt x="1722464" y="0"/>
                </a:lnTo>
                <a:lnTo>
                  <a:pt x="1722464" y="1562745"/>
                </a:lnTo>
                <a:lnTo>
                  <a:pt x="0" y="15627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2302729">
            <a:off x="1268002" y="1000098"/>
            <a:ext cx="1378428" cy="1250610"/>
          </a:xfrm>
          <a:custGeom>
            <a:avLst/>
            <a:gdLst/>
            <a:ahLst/>
            <a:cxnLst/>
            <a:rect l="l" t="t" r="r" b="b"/>
            <a:pathLst>
              <a:path w="1378428" h="1250610">
                <a:moveTo>
                  <a:pt x="0" y="0"/>
                </a:moveTo>
                <a:lnTo>
                  <a:pt x="1378429" y="0"/>
                </a:lnTo>
                <a:lnTo>
                  <a:pt x="1378429" y="1250611"/>
                </a:lnTo>
                <a:lnTo>
                  <a:pt x="0" y="12506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407212" y="2411591"/>
            <a:ext cx="6565011" cy="1925548"/>
          </a:xfrm>
          <a:prstGeom prst="rect">
            <a:avLst/>
          </a:prstGeom>
        </p:spPr>
        <p:txBody>
          <a:bodyPr lIns="0" tIns="0" rIns="0" bIns="0" rtlCol="0" anchor="t">
            <a:spAutoFit/>
          </a:bodyPr>
          <a:lstStyle/>
          <a:p>
            <a:pPr algn="ctr">
              <a:lnSpc>
                <a:spcPts val="7471"/>
              </a:lnSpc>
            </a:pPr>
            <a:r>
              <a:rPr lang="en-US" sz="7048">
                <a:solidFill>
                  <a:srgbClr val="FFFFFF"/>
                </a:solidFill>
                <a:latin typeface="Intro Rust"/>
              </a:rPr>
              <a:t>UNIVERSE BUILDERS</a:t>
            </a:r>
          </a:p>
        </p:txBody>
      </p:sp>
      <p:sp>
        <p:nvSpPr>
          <p:cNvPr id="11" name="Freeform 11"/>
          <p:cNvSpPr/>
          <p:nvPr/>
        </p:nvSpPr>
        <p:spPr>
          <a:xfrm rot="-6210760">
            <a:off x="10243059" y="-169020"/>
            <a:ext cx="3560140" cy="5007870"/>
          </a:xfrm>
          <a:custGeom>
            <a:avLst/>
            <a:gdLst/>
            <a:ahLst/>
            <a:cxnLst/>
            <a:rect l="l" t="t" r="r" b="b"/>
            <a:pathLst>
              <a:path w="3560140" h="5007870">
                <a:moveTo>
                  <a:pt x="0" y="0"/>
                </a:moveTo>
                <a:lnTo>
                  <a:pt x="3560140" y="0"/>
                </a:lnTo>
                <a:lnTo>
                  <a:pt x="3560140" y="5007870"/>
                </a:lnTo>
                <a:lnTo>
                  <a:pt x="0" y="50078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3897470" y="4179814"/>
            <a:ext cx="3315958" cy="618410"/>
          </a:xfrm>
          <a:custGeom>
            <a:avLst/>
            <a:gdLst/>
            <a:ahLst/>
            <a:cxnLst/>
            <a:rect l="l" t="t" r="r" b="b"/>
            <a:pathLst>
              <a:path w="3315958" h="618410">
                <a:moveTo>
                  <a:pt x="0" y="0"/>
                </a:moveTo>
                <a:lnTo>
                  <a:pt x="3315957" y="0"/>
                </a:lnTo>
                <a:lnTo>
                  <a:pt x="3315957" y="618411"/>
                </a:lnTo>
                <a:lnTo>
                  <a:pt x="0" y="6184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8538029" y="5500860"/>
            <a:ext cx="8721271" cy="3948429"/>
          </a:xfrm>
          <a:prstGeom prst="rect">
            <a:avLst/>
          </a:prstGeom>
        </p:spPr>
        <p:txBody>
          <a:bodyPr lIns="0" tIns="0" rIns="0" bIns="0" rtlCol="0" anchor="t">
            <a:spAutoFit/>
          </a:bodyPr>
          <a:lstStyle/>
          <a:p>
            <a:pPr algn="r">
              <a:lnSpc>
                <a:spcPts val="3920"/>
              </a:lnSpc>
            </a:pPr>
            <a:r>
              <a:rPr lang="en-US" sz="2800">
                <a:solidFill>
                  <a:srgbClr val="F1F1F1"/>
                </a:solidFill>
                <a:latin typeface="Intro Pro"/>
              </a:rPr>
              <a:t>We know that following the Big Bang, the universe looked like a big bowl of cosmic soup, but how did we get there? In fact, how did we get where we are now?</a:t>
            </a:r>
          </a:p>
          <a:p>
            <a:pPr algn="r">
              <a:lnSpc>
                <a:spcPts val="3920"/>
              </a:lnSpc>
            </a:pPr>
            <a:endParaRPr lang="en-US" sz="2800">
              <a:solidFill>
                <a:srgbClr val="F1F1F1"/>
              </a:solidFill>
              <a:latin typeface="Intro Pro"/>
            </a:endParaRPr>
          </a:p>
          <a:p>
            <a:pPr algn="r">
              <a:lnSpc>
                <a:spcPts val="3920"/>
              </a:lnSpc>
            </a:pPr>
            <a:r>
              <a:rPr lang="en-US" sz="2800">
                <a:solidFill>
                  <a:srgbClr val="F1F1F1"/>
                </a:solidFill>
                <a:latin typeface="Intro Pro"/>
              </a:rPr>
              <a:t>In your groups, complete the Universe Builders card sort by matching each phase with a description and an image in order of events.</a:t>
            </a:r>
          </a:p>
        </p:txBody>
      </p:sp>
      <p:pic>
        <p:nvPicPr>
          <p:cNvPr id="14" name="Online Media 13" title="15 Minute Timer">
            <a:hlinkClick r:id="" action="ppaction://media"/>
            <a:extLst>
              <a:ext uri="{FF2B5EF4-FFF2-40B4-BE49-F238E27FC236}">
                <a16:creationId xmlns:a16="http://schemas.microsoft.com/office/drawing/2014/main" id="{BE7D1F55-A4A2-CF33-3943-91FABEACEC57}"/>
              </a:ext>
            </a:extLst>
          </p:cNvPr>
          <p:cNvPicPr>
            <a:picLocks noRot="1" noChangeAspect="1"/>
          </p:cNvPicPr>
          <p:nvPr>
            <a:videoFile r:link="rId1"/>
          </p:nvPr>
        </p:nvPicPr>
        <p:blipFill>
          <a:blip r:embed="rId15"/>
          <a:stretch>
            <a:fillRect/>
          </a:stretch>
        </p:blipFill>
        <p:spPr>
          <a:xfrm>
            <a:off x="-35285" y="8418720"/>
            <a:ext cx="3309131" cy="1868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5927561" y="6399267"/>
            <a:ext cx="6432877" cy="164923"/>
          </a:xfrm>
          <a:custGeom>
            <a:avLst/>
            <a:gdLst/>
            <a:ahLst/>
            <a:cxnLst/>
            <a:rect l="l" t="t" r="r" b="b"/>
            <a:pathLst>
              <a:path w="6432877" h="164923">
                <a:moveTo>
                  <a:pt x="0" y="0"/>
                </a:moveTo>
                <a:lnTo>
                  <a:pt x="6432878" y="0"/>
                </a:lnTo>
                <a:lnTo>
                  <a:pt x="6432878" y="164923"/>
                </a:lnTo>
                <a:lnTo>
                  <a:pt x="0" y="164923"/>
                </a:lnTo>
                <a:lnTo>
                  <a:pt x="0" y="0"/>
                </a:lnTo>
                <a:close/>
              </a:path>
            </a:pathLst>
          </a:custGeom>
          <a:blipFill>
            <a:blip r:embed="rId2">
              <a:extLst>
                <a:ext uri="{96DAC541-7B7A-43D3-8B79-37D633B846F1}">
                  <asvg:svgBlip xmlns:asvg="http://schemas.microsoft.com/office/drawing/2016/SVG/main" r:embed="rId3"/>
                </a:ext>
              </a:extLst>
            </a:blip>
            <a:stretch>
              <a:fillRect l="-2954" t="-179525" r="-10760" b="-115639"/>
            </a:stretch>
          </a:blipFill>
        </p:spPr>
        <p:txBody>
          <a:bodyPr/>
          <a:lstStyle/>
          <a:p>
            <a:endParaRPr lang="en-US"/>
          </a:p>
        </p:txBody>
      </p:sp>
      <p:sp>
        <p:nvSpPr>
          <p:cNvPr id="3" name="Freeform 3"/>
          <p:cNvSpPr/>
          <p:nvPr/>
        </p:nvSpPr>
        <p:spPr>
          <a:xfrm>
            <a:off x="4769161" y="4956853"/>
            <a:ext cx="925335" cy="1025371"/>
          </a:xfrm>
          <a:custGeom>
            <a:avLst/>
            <a:gdLst/>
            <a:ahLst/>
            <a:cxnLst/>
            <a:rect l="l" t="t" r="r" b="b"/>
            <a:pathLst>
              <a:path w="925335" h="1025371">
                <a:moveTo>
                  <a:pt x="0" y="0"/>
                </a:moveTo>
                <a:lnTo>
                  <a:pt x="925335" y="0"/>
                </a:lnTo>
                <a:lnTo>
                  <a:pt x="925335" y="1025372"/>
                </a:lnTo>
                <a:lnTo>
                  <a:pt x="0" y="1025372"/>
                </a:lnTo>
                <a:lnTo>
                  <a:pt x="0" y="0"/>
                </a:lnTo>
                <a:close/>
              </a:path>
            </a:pathLst>
          </a:custGeom>
          <a:blipFill>
            <a:blip r:embed="rId4">
              <a:extLst>
                <a:ext uri="{96DAC541-7B7A-43D3-8B79-37D633B846F1}">
                  <asvg:svgBlip xmlns:asvg="http://schemas.microsoft.com/office/drawing/2016/SVG/main" r:embed="rId5"/>
                </a:ext>
              </a:extLst>
            </a:blip>
            <a:stretch>
              <a:fillRect l="-290550" t="-210336" r="-193224" b="-26829"/>
            </a:stretch>
          </a:blipFill>
        </p:spPr>
        <p:txBody>
          <a:bodyPr/>
          <a:lstStyle/>
          <a:p>
            <a:endParaRPr lang="en-US"/>
          </a:p>
        </p:txBody>
      </p:sp>
      <p:sp>
        <p:nvSpPr>
          <p:cNvPr id="4" name="Freeform 4"/>
          <p:cNvSpPr/>
          <p:nvPr/>
        </p:nvSpPr>
        <p:spPr>
          <a:xfrm>
            <a:off x="5927561" y="7885721"/>
            <a:ext cx="6432877" cy="164923"/>
          </a:xfrm>
          <a:custGeom>
            <a:avLst/>
            <a:gdLst/>
            <a:ahLst/>
            <a:cxnLst/>
            <a:rect l="l" t="t" r="r" b="b"/>
            <a:pathLst>
              <a:path w="6432877" h="164923">
                <a:moveTo>
                  <a:pt x="0" y="0"/>
                </a:moveTo>
                <a:lnTo>
                  <a:pt x="6432878" y="0"/>
                </a:lnTo>
                <a:lnTo>
                  <a:pt x="6432878" y="164923"/>
                </a:lnTo>
                <a:lnTo>
                  <a:pt x="0" y="164923"/>
                </a:lnTo>
                <a:lnTo>
                  <a:pt x="0" y="0"/>
                </a:lnTo>
                <a:close/>
              </a:path>
            </a:pathLst>
          </a:custGeom>
          <a:blipFill>
            <a:blip r:embed="rId2">
              <a:extLst>
                <a:ext uri="{96DAC541-7B7A-43D3-8B79-37D633B846F1}">
                  <asvg:svgBlip xmlns:asvg="http://schemas.microsoft.com/office/drawing/2016/SVG/main" r:embed="rId3"/>
                </a:ext>
              </a:extLst>
            </a:blip>
            <a:stretch>
              <a:fillRect l="-2954" t="-179525" r="-10760" b="-115639"/>
            </a:stretch>
          </a:blipFill>
        </p:spPr>
        <p:txBody>
          <a:bodyPr/>
          <a:lstStyle/>
          <a:p>
            <a:endParaRPr lang="en-US"/>
          </a:p>
        </p:txBody>
      </p:sp>
      <p:sp>
        <p:nvSpPr>
          <p:cNvPr id="5" name="Freeform 5"/>
          <p:cNvSpPr/>
          <p:nvPr/>
        </p:nvSpPr>
        <p:spPr>
          <a:xfrm>
            <a:off x="4769161" y="6680635"/>
            <a:ext cx="925335" cy="1025371"/>
          </a:xfrm>
          <a:custGeom>
            <a:avLst/>
            <a:gdLst/>
            <a:ahLst/>
            <a:cxnLst/>
            <a:rect l="l" t="t" r="r" b="b"/>
            <a:pathLst>
              <a:path w="925335" h="1025371">
                <a:moveTo>
                  <a:pt x="0" y="0"/>
                </a:moveTo>
                <a:lnTo>
                  <a:pt x="925335" y="0"/>
                </a:lnTo>
                <a:lnTo>
                  <a:pt x="925335" y="1025372"/>
                </a:lnTo>
                <a:lnTo>
                  <a:pt x="0" y="1025372"/>
                </a:lnTo>
                <a:lnTo>
                  <a:pt x="0" y="0"/>
                </a:lnTo>
                <a:close/>
              </a:path>
            </a:pathLst>
          </a:custGeom>
          <a:blipFill>
            <a:blip r:embed="rId4">
              <a:extLst>
                <a:ext uri="{96DAC541-7B7A-43D3-8B79-37D633B846F1}">
                  <asvg:svgBlip xmlns:asvg="http://schemas.microsoft.com/office/drawing/2016/SVG/main" r:embed="rId5"/>
                </a:ext>
              </a:extLst>
            </a:blip>
            <a:stretch>
              <a:fillRect l="-290550" t="-210336" r="-193224" b="-26829"/>
            </a:stretch>
          </a:blipFill>
        </p:spPr>
        <p:txBody>
          <a:bodyPr/>
          <a:lstStyle/>
          <a:p>
            <a:endParaRPr lang="en-US"/>
          </a:p>
        </p:txBody>
      </p:sp>
      <p:sp>
        <p:nvSpPr>
          <p:cNvPr id="6" name="Freeform 6"/>
          <p:cNvSpPr/>
          <p:nvPr/>
        </p:nvSpPr>
        <p:spPr>
          <a:xfrm>
            <a:off x="5897880" y="9750261"/>
            <a:ext cx="6432877" cy="164923"/>
          </a:xfrm>
          <a:custGeom>
            <a:avLst/>
            <a:gdLst/>
            <a:ahLst/>
            <a:cxnLst/>
            <a:rect l="l" t="t" r="r" b="b"/>
            <a:pathLst>
              <a:path w="6432877" h="164923">
                <a:moveTo>
                  <a:pt x="0" y="0"/>
                </a:moveTo>
                <a:lnTo>
                  <a:pt x="6432877" y="0"/>
                </a:lnTo>
                <a:lnTo>
                  <a:pt x="6432877" y="164923"/>
                </a:lnTo>
                <a:lnTo>
                  <a:pt x="0" y="164923"/>
                </a:lnTo>
                <a:lnTo>
                  <a:pt x="0" y="0"/>
                </a:lnTo>
                <a:close/>
              </a:path>
            </a:pathLst>
          </a:custGeom>
          <a:blipFill>
            <a:blip r:embed="rId2">
              <a:extLst>
                <a:ext uri="{96DAC541-7B7A-43D3-8B79-37D633B846F1}">
                  <asvg:svgBlip xmlns:asvg="http://schemas.microsoft.com/office/drawing/2016/SVG/main" r:embed="rId3"/>
                </a:ext>
              </a:extLst>
            </a:blip>
            <a:stretch>
              <a:fillRect l="-2954" t="-179525" r="-10760" b="-115639"/>
            </a:stretch>
          </a:blipFill>
        </p:spPr>
        <p:txBody>
          <a:bodyPr/>
          <a:lstStyle/>
          <a:p>
            <a:endParaRPr lang="en-US"/>
          </a:p>
        </p:txBody>
      </p:sp>
      <p:sp>
        <p:nvSpPr>
          <p:cNvPr id="7" name="Freeform 7"/>
          <p:cNvSpPr/>
          <p:nvPr/>
        </p:nvSpPr>
        <p:spPr>
          <a:xfrm>
            <a:off x="4769161" y="8169148"/>
            <a:ext cx="925335" cy="1025371"/>
          </a:xfrm>
          <a:custGeom>
            <a:avLst/>
            <a:gdLst/>
            <a:ahLst/>
            <a:cxnLst/>
            <a:rect l="l" t="t" r="r" b="b"/>
            <a:pathLst>
              <a:path w="925335" h="1025371">
                <a:moveTo>
                  <a:pt x="0" y="0"/>
                </a:moveTo>
                <a:lnTo>
                  <a:pt x="925335" y="0"/>
                </a:lnTo>
                <a:lnTo>
                  <a:pt x="925335" y="1025371"/>
                </a:lnTo>
                <a:lnTo>
                  <a:pt x="0" y="1025371"/>
                </a:lnTo>
                <a:lnTo>
                  <a:pt x="0" y="0"/>
                </a:lnTo>
                <a:close/>
              </a:path>
            </a:pathLst>
          </a:custGeom>
          <a:blipFill>
            <a:blip r:embed="rId4">
              <a:extLst>
                <a:ext uri="{96DAC541-7B7A-43D3-8B79-37D633B846F1}">
                  <asvg:svgBlip xmlns:asvg="http://schemas.microsoft.com/office/drawing/2016/SVG/main" r:embed="rId5"/>
                </a:ext>
              </a:extLst>
            </a:blip>
            <a:stretch>
              <a:fillRect l="-290550" t="-210336" r="-193224" b="-26829"/>
            </a:stretch>
          </a:blipFill>
        </p:spPr>
        <p:txBody>
          <a:bodyPr/>
          <a:lstStyle/>
          <a:p>
            <a:endParaRPr lang="en-US"/>
          </a:p>
        </p:txBody>
      </p:sp>
      <p:sp>
        <p:nvSpPr>
          <p:cNvPr id="8" name="Freeform 8"/>
          <p:cNvSpPr/>
          <p:nvPr/>
        </p:nvSpPr>
        <p:spPr>
          <a:xfrm rot="-5694906">
            <a:off x="-6224425" y="556991"/>
            <a:ext cx="14943086" cy="6454871"/>
          </a:xfrm>
          <a:custGeom>
            <a:avLst/>
            <a:gdLst/>
            <a:ahLst/>
            <a:cxnLst/>
            <a:rect l="l" t="t" r="r" b="b"/>
            <a:pathLst>
              <a:path w="14943086" h="6454871">
                <a:moveTo>
                  <a:pt x="0" y="0"/>
                </a:moveTo>
                <a:lnTo>
                  <a:pt x="14943086" y="0"/>
                </a:lnTo>
                <a:lnTo>
                  <a:pt x="14943086" y="6454871"/>
                </a:lnTo>
                <a:lnTo>
                  <a:pt x="0" y="6454871"/>
                </a:lnTo>
                <a:lnTo>
                  <a:pt x="0" y="0"/>
                </a:lnTo>
                <a:close/>
              </a:path>
            </a:pathLst>
          </a:custGeom>
          <a:blipFill>
            <a:blip r:embed="rId6">
              <a:extLst>
                <a:ext uri="{96DAC541-7B7A-43D3-8B79-37D633B846F1}">
                  <asvg:svgBlip xmlns:asvg="http://schemas.microsoft.com/office/drawing/2016/SVG/main" r:embed="rId7"/>
                </a:ext>
              </a:extLst>
            </a:blip>
            <a:stretch>
              <a:fillRect l="-983" b="-139771"/>
            </a:stretch>
          </a:blipFill>
        </p:spPr>
        <p:txBody>
          <a:bodyPr/>
          <a:lstStyle/>
          <a:p>
            <a:endParaRPr lang="en-US"/>
          </a:p>
        </p:txBody>
      </p:sp>
      <p:sp>
        <p:nvSpPr>
          <p:cNvPr id="9" name="Freeform 9"/>
          <p:cNvSpPr/>
          <p:nvPr/>
        </p:nvSpPr>
        <p:spPr>
          <a:xfrm rot="-4675419">
            <a:off x="9406011" y="2361663"/>
            <a:ext cx="14943086" cy="6454871"/>
          </a:xfrm>
          <a:custGeom>
            <a:avLst/>
            <a:gdLst/>
            <a:ahLst/>
            <a:cxnLst/>
            <a:rect l="l" t="t" r="r" b="b"/>
            <a:pathLst>
              <a:path w="14943086" h="6454871">
                <a:moveTo>
                  <a:pt x="0" y="0"/>
                </a:moveTo>
                <a:lnTo>
                  <a:pt x="14943086" y="0"/>
                </a:lnTo>
                <a:lnTo>
                  <a:pt x="14943086" y="6454871"/>
                </a:lnTo>
                <a:lnTo>
                  <a:pt x="0" y="6454871"/>
                </a:lnTo>
                <a:lnTo>
                  <a:pt x="0" y="0"/>
                </a:lnTo>
                <a:close/>
              </a:path>
            </a:pathLst>
          </a:custGeom>
          <a:blipFill>
            <a:blip r:embed="rId6">
              <a:extLst>
                <a:ext uri="{96DAC541-7B7A-43D3-8B79-37D633B846F1}">
                  <asvg:svgBlip xmlns:asvg="http://schemas.microsoft.com/office/drawing/2016/SVG/main" r:embed="rId7"/>
                </a:ext>
              </a:extLst>
            </a:blip>
            <a:stretch>
              <a:fillRect l="-983" b="-139771"/>
            </a:stretch>
          </a:blipFill>
        </p:spPr>
        <p:txBody>
          <a:bodyPr/>
          <a:lstStyle/>
          <a:p>
            <a:endParaRPr lang="en-US"/>
          </a:p>
        </p:txBody>
      </p:sp>
      <p:sp>
        <p:nvSpPr>
          <p:cNvPr id="10" name="Freeform 10"/>
          <p:cNvSpPr/>
          <p:nvPr/>
        </p:nvSpPr>
        <p:spPr>
          <a:xfrm>
            <a:off x="9014355" y="3887681"/>
            <a:ext cx="460528" cy="627752"/>
          </a:xfrm>
          <a:custGeom>
            <a:avLst/>
            <a:gdLst/>
            <a:ahLst/>
            <a:cxnLst/>
            <a:rect l="l" t="t" r="r" b="b"/>
            <a:pathLst>
              <a:path w="460528" h="627752">
                <a:moveTo>
                  <a:pt x="0" y="0"/>
                </a:moveTo>
                <a:lnTo>
                  <a:pt x="460528" y="0"/>
                </a:lnTo>
                <a:lnTo>
                  <a:pt x="460528" y="627752"/>
                </a:lnTo>
                <a:lnTo>
                  <a:pt x="0" y="627752"/>
                </a:lnTo>
                <a:lnTo>
                  <a:pt x="0" y="0"/>
                </a:lnTo>
                <a:close/>
              </a:path>
            </a:pathLst>
          </a:custGeom>
          <a:blipFill>
            <a:blip r:embed="rId8">
              <a:extLst>
                <a:ext uri="{96DAC541-7B7A-43D3-8B79-37D633B846F1}">
                  <asvg:svgBlip xmlns:asvg="http://schemas.microsoft.com/office/drawing/2016/SVG/main" r:embed="rId9"/>
                </a:ext>
              </a:extLst>
            </a:blip>
            <a:stretch>
              <a:fillRect l="-63977" b="-46479"/>
            </a:stretch>
          </a:blipFill>
        </p:spPr>
        <p:txBody>
          <a:bodyPr/>
          <a:lstStyle/>
          <a:p>
            <a:endParaRPr lang="en-US"/>
          </a:p>
        </p:txBody>
      </p:sp>
      <p:sp>
        <p:nvSpPr>
          <p:cNvPr id="11" name="AutoShape 11"/>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12" name="Freeform 12"/>
          <p:cNvSpPr/>
          <p:nvPr/>
        </p:nvSpPr>
        <p:spPr>
          <a:xfrm>
            <a:off x="-5773208" y="9258300"/>
            <a:ext cx="7020326" cy="4114800"/>
          </a:xfrm>
          <a:custGeom>
            <a:avLst/>
            <a:gdLst/>
            <a:ahLst/>
            <a:cxnLst/>
            <a:rect l="l" t="t" r="r" b="b"/>
            <a:pathLst>
              <a:path w="7020326" h="4114800">
                <a:moveTo>
                  <a:pt x="0" y="0"/>
                </a:moveTo>
                <a:lnTo>
                  <a:pt x="7020326" y="0"/>
                </a:lnTo>
                <a:lnTo>
                  <a:pt x="702032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5773208" y="-1590836"/>
            <a:ext cx="12920519" cy="7573060"/>
          </a:xfrm>
          <a:custGeom>
            <a:avLst/>
            <a:gdLst/>
            <a:ahLst/>
            <a:cxnLst/>
            <a:rect l="l" t="t" r="r" b="b"/>
            <a:pathLst>
              <a:path w="12920519" h="7573060">
                <a:moveTo>
                  <a:pt x="0" y="0"/>
                </a:moveTo>
                <a:lnTo>
                  <a:pt x="12920519" y="0"/>
                </a:lnTo>
                <a:lnTo>
                  <a:pt x="12920519" y="7573061"/>
                </a:lnTo>
                <a:lnTo>
                  <a:pt x="0" y="7573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3928414" y="6949911"/>
            <a:ext cx="5062953" cy="4114800"/>
          </a:xfrm>
          <a:custGeom>
            <a:avLst/>
            <a:gdLst/>
            <a:ahLst/>
            <a:cxnLst/>
            <a:rect l="l" t="t" r="r" b="b"/>
            <a:pathLst>
              <a:path w="5062953" h="4114800">
                <a:moveTo>
                  <a:pt x="0" y="0"/>
                </a:moveTo>
                <a:lnTo>
                  <a:pt x="5062953" y="0"/>
                </a:lnTo>
                <a:lnTo>
                  <a:pt x="506295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TextBox 15"/>
          <p:cNvSpPr txBox="1"/>
          <p:nvPr/>
        </p:nvSpPr>
        <p:spPr>
          <a:xfrm>
            <a:off x="5340974" y="3515187"/>
            <a:ext cx="7606053" cy="481329"/>
          </a:xfrm>
          <a:prstGeom prst="rect">
            <a:avLst/>
          </a:prstGeom>
        </p:spPr>
        <p:txBody>
          <a:bodyPr lIns="0" tIns="0" rIns="0" bIns="0" rtlCol="0" anchor="t">
            <a:spAutoFit/>
          </a:bodyPr>
          <a:lstStyle/>
          <a:p>
            <a:pPr algn="ctr">
              <a:lnSpc>
                <a:spcPts val="3920"/>
              </a:lnSpc>
            </a:pPr>
            <a:r>
              <a:rPr lang="en-US" sz="2800">
                <a:solidFill>
                  <a:srgbClr val="F1F1F1"/>
                </a:solidFill>
                <a:latin typeface="Intro Pro"/>
              </a:rPr>
              <a:t>How are galaxies alot like cities?</a:t>
            </a:r>
          </a:p>
        </p:txBody>
      </p:sp>
      <p:sp>
        <p:nvSpPr>
          <p:cNvPr id="16" name="TextBox 16"/>
          <p:cNvSpPr txBox="1"/>
          <p:nvPr/>
        </p:nvSpPr>
        <p:spPr>
          <a:xfrm>
            <a:off x="4142960" y="1099804"/>
            <a:ext cx="10002080" cy="1925548"/>
          </a:xfrm>
          <a:prstGeom prst="rect">
            <a:avLst/>
          </a:prstGeom>
        </p:spPr>
        <p:txBody>
          <a:bodyPr lIns="0" tIns="0" rIns="0" bIns="0" rtlCol="0" anchor="t">
            <a:spAutoFit/>
          </a:bodyPr>
          <a:lstStyle/>
          <a:p>
            <a:pPr algn="ctr">
              <a:lnSpc>
                <a:spcPts val="7471"/>
              </a:lnSpc>
            </a:pPr>
            <a:r>
              <a:rPr lang="en-US" sz="7048">
                <a:solidFill>
                  <a:srgbClr val="FFFFFF"/>
                </a:solidFill>
                <a:latin typeface="Intro Rust"/>
              </a:rPr>
              <a:t>GALAXY</a:t>
            </a:r>
          </a:p>
          <a:p>
            <a:pPr algn="ctr">
              <a:lnSpc>
                <a:spcPts val="7471"/>
              </a:lnSpc>
            </a:pPr>
            <a:r>
              <a:rPr lang="en-US" sz="7048">
                <a:solidFill>
                  <a:srgbClr val="FFFFFF"/>
                </a:solidFill>
                <a:latin typeface="Intro Rust"/>
              </a:rPr>
              <a:t>FORMATION</a:t>
            </a:r>
          </a:p>
        </p:txBody>
      </p:sp>
      <p:sp>
        <p:nvSpPr>
          <p:cNvPr id="17" name="TextBox 17"/>
          <p:cNvSpPr txBox="1"/>
          <p:nvPr/>
        </p:nvSpPr>
        <p:spPr>
          <a:xfrm>
            <a:off x="6106542" y="5200300"/>
            <a:ext cx="7745981" cy="9766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Galaxies form out of immense clouds of gas that collapse and rotate.</a:t>
            </a:r>
          </a:p>
        </p:txBody>
      </p:sp>
      <p:sp>
        <p:nvSpPr>
          <p:cNvPr id="18" name="TextBox 18"/>
          <p:cNvSpPr txBox="1"/>
          <p:nvPr/>
        </p:nvSpPr>
        <p:spPr>
          <a:xfrm>
            <a:off x="6106542" y="6729378"/>
            <a:ext cx="7412297" cy="9766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As these galaxies develop stars are formed, they collide, they change, and they evolve</a:t>
            </a:r>
          </a:p>
        </p:txBody>
      </p:sp>
      <p:sp>
        <p:nvSpPr>
          <p:cNvPr id="19" name="TextBox 19"/>
          <p:cNvSpPr txBox="1"/>
          <p:nvPr/>
        </p:nvSpPr>
        <p:spPr>
          <a:xfrm>
            <a:off x="5897880" y="8242771"/>
            <a:ext cx="7412297" cy="14719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Just like human cities, looking at galaxies tell us a lot about how the “area” (the universe) has developed.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rot="-6012553">
            <a:off x="7950458" y="1853921"/>
            <a:ext cx="14119938" cy="6099301"/>
          </a:xfrm>
          <a:custGeom>
            <a:avLst/>
            <a:gdLst/>
            <a:ahLst/>
            <a:cxnLst/>
            <a:rect l="l" t="t" r="r" b="b"/>
            <a:pathLst>
              <a:path w="14119938" h="6099301">
                <a:moveTo>
                  <a:pt x="0" y="0"/>
                </a:moveTo>
                <a:lnTo>
                  <a:pt x="14119938" y="0"/>
                </a:lnTo>
                <a:lnTo>
                  <a:pt x="14119938" y="6099302"/>
                </a:lnTo>
                <a:lnTo>
                  <a:pt x="0" y="6099302"/>
                </a:lnTo>
                <a:lnTo>
                  <a:pt x="0" y="0"/>
                </a:lnTo>
                <a:close/>
              </a:path>
            </a:pathLst>
          </a:custGeom>
          <a:blipFill>
            <a:blip r:embed="rId2">
              <a:extLst>
                <a:ext uri="{96DAC541-7B7A-43D3-8B79-37D633B846F1}">
                  <asvg:svgBlip xmlns:asvg="http://schemas.microsoft.com/office/drawing/2016/SVG/main" r:embed="rId3"/>
                </a:ext>
              </a:extLst>
            </a:blip>
            <a:stretch>
              <a:fillRect l="-983" b="-139771"/>
            </a:stretch>
          </a:blipFill>
        </p:spPr>
        <p:txBody>
          <a:bodyPr/>
          <a:lstStyle/>
          <a:p>
            <a:endParaRPr lang="en-US"/>
          </a:p>
        </p:txBody>
      </p:sp>
      <p:sp>
        <p:nvSpPr>
          <p:cNvPr id="3" name="Freeform 3"/>
          <p:cNvSpPr/>
          <p:nvPr/>
        </p:nvSpPr>
        <p:spPr>
          <a:xfrm rot="-2256039">
            <a:off x="-1469447" y="-3572262"/>
            <a:ext cx="12990473" cy="13567074"/>
          </a:xfrm>
          <a:custGeom>
            <a:avLst/>
            <a:gdLst/>
            <a:ahLst/>
            <a:cxnLst/>
            <a:rect l="l" t="t" r="r" b="b"/>
            <a:pathLst>
              <a:path w="12990473" h="13567074">
                <a:moveTo>
                  <a:pt x="0" y="0"/>
                </a:moveTo>
                <a:lnTo>
                  <a:pt x="12990473" y="0"/>
                </a:lnTo>
                <a:lnTo>
                  <a:pt x="12990473" y="13567074"/>
                </a:lnTo>
                <a:lnTo>
                  <a:pt x="0" y="135670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224732">
            <a:off x="10123629" y="80707"/>
            <a:ext cx="2802640" cy="2542758"/>
          </a:xfrm>
          <a:custGeom>
            <a:avLst/>
            <a:gdLst/>
            <a:ahLst/>
            <a:cxnLst/>
            <a:rect l="l" t="t" r="r" b="b"/>
            <a:pathLst>
              <a:path w="2802640" h="2542758">
                <a:moveTo>
                  <a:pt x="0" y="0"/>
                </a:moveTo>
                <a:lnTo>
                  <a:pt x="2802640" y="0"/>
                </a:lnTo>
                <a:lnTo>
                  <a:pt x="2802640" y="2542758"/>
                </a:lnTo>
                <a:lnTo>
                  <a:pt x="0" y="2542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232096">
            <a:off x="284997" y="7596459"/>
            <a:ext cx="1487406" cy="1349483"/>
          </a:xfrm>
          <a:custGeom>
            <a:avLst/>
            <a:gdLst/>
            <a:ahLst/>
            <a:cxnLst/>
            <a:rect l="l" t="t" r="r" b="b"/>
            <a:pathLst>
              <a:path w="1487406" h="1349483">
                <a:moveTo>
                  <a:pt x="0" y="0"/>
                </a:moveTo>
                <a:lnTo>
                  <a:pt x="1487406" y="0"/>
                </a:lnTo>
                <a:lnTo>
                  <a:pt x="1487406" y="1349483"/>
                </a:lnTo>
                <a:lnTo>
                  <a:pt x="0" y="13494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882109" y="2340282"/>
            <a:ext cx="11673191" cy="8229600"/>
          </a:xfrm>
          <a:custGeom>
            <a:avLst/>
            <a:gdLst/>
            <a:ahLst/>
            <a:cxnLst/>
            <a:rect l="l" t="t" r="r" b="b"/>
            <a:pathLst>
              <a:path w="11673191" h="8229600">
                <a:moveTo>
                  <a:pt x="0" y="0"/>
                </a:moveTo>
                <a:lnTo>
                  <a:pt x="11673191" y="0"/>
                </a:lnTo>
                <a:lnTo>
                  <a:pt x="11673191" y="8229600"/>
                </a:lnTo>
                <a:lnTo>
                  <a:pt x="0" y="8229600"/>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1028700" y="3388361"/>
            <a:ext cx="9503009" cy="44437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Telescopes! Due to the finite speed of light, telescopes act almost like time machines. When we look at distant objects (like galaxies) we are seeing them as they were in the past because the light takes time to reach us.</a:t>
            </a:r>
          </a:p>
          <a:p>
            <a:pPr algn="l">
              <a:lnSpc>
                <a:spcPts val="3920"/>
              </a:lnSpc>
            </a:pPr>
            <a:endParaRPr lang="en-US" sz="2800">
              <a:solidFill>
                <a:srgbClr val="F1F1F1"/>
              </a:solidFill>
              <a:latin typeface="Intro Pro"/>
            </a:endParaRPr>
          </a:p>
          <a:p>
            <a:pPr algn="l">
              <a:lnSpc>
                <a:spcPts val="3920"/>
              </a:lnSpc>
            </a:pPr>
            <a:r>
              <a:rPr lang="en-US" sz="2800">
                <a:solidFill>
                  <a:srgbClr val="F1F1F1"/>
                </a:solidFill>
                <a:latin typeface="Intro Pro"/>
              </a:rPr>
              <a:t>This means that we can look at distant objects (the </a:t>
            </a:r>
            <a:r>
              <a:rPr lang="en-US" sz="2800">
                <a:solidFill>
                  <a:srgbClr val="F1F1F1"/>
                </a:solidFill>
                <a:latin typeface="Intro Pro Italics"/>
              </a:rPr>
              <a:t>most </a:t>
            </a:r>
            <a:r>
              <a:rPr lang="en-US" sz="2800">
                <a:solidFill>
                  <a:srgbClr val="F1F1F1"/>
                </a:solidFill>
                <a:latin typeface="Intro Pro"/>
              </a:rPr>
              <a:t>distance objects) and look closer and closer to the “time” of the Big Bang, which helps us</a:t>
            </a:r>
          </a:p>
          <a:p>
            <a:pPr algn="l">
              <a:lnSpc>
                <a:spcPts val="3920"/>
              </a:lnSpc>
            </a:pPr>
            <a:r>
              <a:rPr lang="en-US" sz="2800">
                <a:solidFill>
                  <a:srgbClr val="F1F1F1"/>
                </a:solidFill>
                <a:latin typeface="Intro Pro"/>
              </a:rPr>
              <a:t>              study how we got here.</a:t>
            </a:r>
          </a:p>
        </p:txBody>
      </p:sp>
      <p:sp>
        <p:nvSpPr>
          <p:cNvPr id="8" name="TextBox 8"/>
          <p:cNvSpPr txBox="1"/>
          <p:nvPr/>
        </p:nvSpPr>
        <p:spPr>
          <a:xfrm>
            <a:off x="1028700" y="1114425"/>
            <a:ext cx="9729031" cy="1885321"/>
          </a:xfrm>
          <a:prstGeom prst="rect">
            <a:avLst/>
          </a:prstGeom>
        </p:spPr>
        <p:txBody>
          <a:bodyPr lIns="0" tIns="0" rIns="0" bIns="0" rtlCol="0" anchor="t">
            <a:spAutoFit/>
          </a:bodyPr>
          <a:lstStyle/>
          <a:p>
            <a:pPr algn="l">
              <a:lnSpc>
                <a:spcPts val="7344"/>
              </a:lnSpc>
            </a:pPr>
            <a:r>
              <a:rPr lang="en-US" sz="6928">
                <a:solidFill>
                  <a:srgbClr val="F1F1F1"/>
                </a:solidFill>
                <a:latin typeface="Intro Rust"/>
              </a:rPr>
              <a:t>HOW DO WE KNOW ALL THIS?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pic>
        <p:nvPicPr>
          <p:cNvPr id="7" name="Online Media 6" title="Breaking the Universe: Discoveries from the Beginning of Time">
            <a:hlinkClick r:id="" action="ppaction://media"/>
            <a:extLst>
              <a:ext uri="{FF2B5EF4-FFF2-40B4-BE49-F238E27FC236}">
                <a16:creationId xmlns:a16="http://schemas.microsoft.com/office/drawing/2014/main" id="{0819CD1A-00F2-C8E6-CDCB-63B3C91A8FA7}"/>
              </a:ext>
            </a:extLst>
          </p:cNvPr>
          <p:cNvPicPr>
            <a:picLocks noRot="1" noChangeAspect="1"/>
          </p:cNvPicPr>
          <p:nvPr>
            <a:videoFile r:link="rId1"/>
          </p:nvPr>
        </p:nvPicPr>
        <p:blipFill>
          <a:blip r:embed="rId4"/>
          <a:stretch>
            <a:fillRect/>
          </a:stretch>
        </p:blipFill>
        <p:spPr>
          <a:xfrm>
            <a:off x="9944100" y="2667505"/>
            <a:ext cx="7315200" cy="5790695"/>
          </a:xfrm>
          <a:prstGeom prst="rect">
            <a:avLst/>
          </a:prstGeom>
        </p:spPr>
      </p:pic>
      <p:sp>
        <p:nvSpPr>
          <p:cNvPr id="2" name="Freeform 2"/>
          <p:cNvSpPr/>
          <p:nvPr/>
        </p:nvSpPr>
        <p:spPr>
          <a:xfrm rot="-6689682">
            <a:off x="15056755" y="1871606"/>
            <a:ext cx="3485179" cy="4983040"/>
          </a:xfrm>
          <a:custGeom>
            <a:avLst/>
            <a:gdLst/>
            <a:ahLst/>
            <a:cxnLst/>
            <a:rect l="l" t="t" r="r" b="b"/>
            <a:pathLst>
              <a:path w="3485179" h="4983040">
                <a:moveTo>
                  <a:pt x="0" y="0"/>
                </a:moveTo>
                <a:lnTo>
                  <a:pt x="3485179" y="0"/>
                </a:lnTo>
                <a:lnTo>
                  <a:pt x="3485179" y="4983040"/>
                </a:lnTo>
                <a:lnTo>
                  <a:pt x="0" y="4983040"/>
                </a:lnTo>
                <a:lnTo>
                  <a:pt x="0" y="0"/>
                </a:lnTo>
                <a:close/>
              </a:path>
            </a:pathLst>
          </a:custGeom>
          <a:blipFill>
            <a:blip r:embed="rId5">
              <a:extLst>
                <a:ext uri="{96DAC541-7B7A-43D3-8B79-37D633B846F1}">
                  <asvg:svgBlip xmlns:asvg="http://schemas.microsoft.com/office/drawing/2016/SVG/main" r:embed="rId6"/>
                </a:ext>
              </a:extLst>
            </a:blip>
            <a:stretch>
              <a:fillRect l="-5223" t="-16474" r="-327754" b="-194118"/>
            </a:stretch>
          </a:blipFill>
        </p:spPr>
        <p:txBody>
          <a:bodyPr/>
          <a:lstStyle/>
          <a:p>
            <a:endParaRPr lang="en-US"/>
          </a:p>
        </p:txBody>
      </p:sp>
      <p:sp>
        <p:nvSpPr>
          <p:cNvPr id="3" name="Freeform 3"/>
          <p:cNvSpPr/>
          <p:nvPr/>
        </p:nvSpPr>
        <p:spPr>
          <a:xfrm rot="-5694906">
            <a:off x="-212476" y="-7914188"/>
            <a:ext cx="14943086" cy="6454871"/>
          </a:xfrm>
          <a:custGeom>
            <a:avLst/>
            <a:gdLst/>
            <a:ahLst/>
            <a:cxnLst/>
            <a:rect l="l" t="t" r="r" b="b"/>
            <a:pathLst>
              <a:path w="14943086" h="6454871">
                <a:moveTo>
                  <a:pt x="0" y="0"/>
                </a:moveTo>
                <a:lnTo>
                  <a:pt x="14943086" y="0"/>
                </a:lnTo>
                <a:lnTo>
                  <a:pt x="14943086" y="6454872"/>
                </a:lnTo>
                <a:lnTo>
                  <a:pt x="0" y="6454872"/>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endParaRPr lang="en-US"/>
          </a:p>
        </p:txBody>
      </p:sp>
      <p:sp>
        <p:nvSpPr>
          <p:cNvPr id="4" name="Freeform 4"/>
          <p:cNvSpPr/>
          <p:nvPr/>
        </p:nvSpPr>
        <p:spPr>
          <a:xfrm rot="-5694906">
            <a:off x="4341739" y="6833288"/>
            <a:ext cx="3520262" cy="5803988"/>
          </a:xfrm>
          <a:custGeom>
            <a:avLst/>
            <a:gdLst/>
            <a:ahLst/>
            <a:cxnLst/>
            <a:rect l="l" t="t" r="r" b="b"/>
            <a:pathLst>
              <a:path w="3520262" h="5803988">
                <a:moveTo>
                  <a:pt x="0" y="0"/>
                </a:moveTo>
                <a:lnTo>
                  <a:pt x="3520262" y="0"/>
                </a:lnTo>
                <a:lnTo>
                  <a:pt x="3520262" y="5803987"/>
                </a:lnTo>
                <a:lnTo>
                  <a:pt x="0" y="5803987"/>
                </a:lnTo>
                <a:lnTo>
                  <a:pt x="0" y="0"/>
                </a:lnTo>
                <a:close/>
              </a:path>
            </a:pathLst>
          </a:custGeom>
          <a:blipFill>
            <a:blip r:embed="rId5">
              <a:extLst>
                <a:ext uri="{96DAC541-7B7A-43D3-8B79-37D633B846F1}">
                  <asvg:svgBlip xmlns:asvg="http://schemas.microsoft.com/office/drawing/2016/SVG/main" r:embed="rId6"/>
                </a:ext>
              </a:extLst>
            </a:blip>
            <a:stretch>
              <a:fillRect l="-4174" r="-324487" b="-166661"/>
            </a:stretch>
          </a:blipFill>
        </p:spPr>
        <p:txBody>
          <a:bodyPr/>
          <a:lstStyle/>
          <a:p>
            <a:endParaRPr lang="en-US"/>
          </a:p>
        </p:txBody>
      </p:sp>
      <p:sp>
        <p:nvSpPr>
          <p:cNvPr id="5" name="Freeform 5"/>
          <p:cNvSpPr/>
          <p:nvPr/>
        </p:nvSpPr>
        <p:spPr>
          <a:xfrm>
            <a:off x="-2014652" y="845820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V="1">
            <a:off x="-3657600" y="0"/>
            <a:ext cx="7315200" cy="1828800"/>
          </a:xfrm>
          <a:custGeom>
            <a:avLst/>
            <a:gdLst/>
            <a:ahLst/>
            <a:cxnLst/>
            <a:rect l="l" t="t" r="r" b="b"/>
            <a:pathLst>
              <a:path w="7315200" h="1828800">
                <a:moveTo>
                  <a:pt x="0" y="1828800"/>
                </a:moveTo>
                <a:lnTo>
                  <a:pt x="7315200" y="1828800"/>
                </a:lnTo>
                <a:lnTo>
                  <a:pt x="7315200" y="0"/>
                </a:lnTo>
                <a:lnTo>
                  <a:pt x="0" y="0"/>
                </a:lnTo>
                <a:lnTo>
                  <a:pt x="0" y="1828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1028700" y="2093231"/>
            <a:ext cx="8115300" cy="2629255"/>
          </a:xfrm>
          <a:prstGeom prst="rect">
            <a:avLst/>
          </a:prstGeom>
        </p:spPr>
        <p:txBody>
          <a:bodyPr lIns="0" tIns="0" rIns="0" bIns="0" rtlCol="0" anchor="t">
            <a:spAutoFit/>
          </a:bodyPr>
          <a:lstStyle/>
          <a:p>
            <a:pPr algn="l">
              <a:lnSpc>
                <a:spcPts val="6835"/>
              </a:lnSpc>
            </a:pPr>
            <a:r>
              <a:rPr lang="en-US" sz="6448">
                <a:solidFill>
                  <a:srgbClr val="FFFFFF"/>
                </a:solidFill>
                <a:latin typeface="Intro Rust"/>
              </a:rPr>
              <a:t>What is the James Webb Space telescope?</a:t>
            </a:r>
          </a:p>
        </p:txBody>
      </p:sp>
      <p:sp>
        <p:nvSpPr>
          <p:cNvPr id="12" name="TextBox 12"/>
          <p:cNvSpPr txBox="1"/>
          <p:nvPr/>
        </p:nvSpPr>
        <p:spPr>
          <a:xfrm>
            <a:off x="1028700" y="5270452"/>
            <a:ext cx="8115300" cy="3948429"/>
          </a:xfrm>
          <a:prstGeom prst="rect">
            <a:avLst/>
          </a:prstGeom>
        </p:spPr>
        <p:txBody>
          <a:bodyPr lIns="0" tIns="0" rIns="0" bIns="0" rtlCol="0" anchor="t">
            <a:spAutoFit/>
          </a:bodyPr>
          <a:lstStyle/>
          <a:p>
            <a:pPr algn="l">
              <a:lnSpc>
                <a:spcPts val="3920"/>
              </a:lnSpc>
            </a:pPr>
            <a:r>
              <a:rPr lang="en-US" sz="2800">
                <a:solidFill>
                  <a:srgbClr val="F1F1F1"/>
                </a:solidFill>
                <a:latin typeface="Intro Pro"/>
              </a:rPr>
              <a:t>The James Webb Space Telescope (JWST) is a space telescope designed to conduct infrared astronomy. It’s high-resolution and high-sensitivity intruments allow it to view objects too old, distamt, or faint for previous telescopes. This enables investigation of things like the first stars, formation of the first galaxies, and potentially habitable exoplanets.</a:t>
            </a:r>
          </a:p>
        </p:txBody>
      </p:sp>
      <p:sp>
        <p:nvSpPr>
          <p:cNvPr id="9" name="Freeform 9"/>
          <p:cNvSpPr/>
          <p:nvPr/>
        </p:nvSpPr>
        <p:spPr>
          <a:xfrm>
            <a:off x="8993898" y="7494371"/>
            <a:ext cx="13453624" cy="3449020"/>
          </a:xfrm>
          <a:custGeom>
            <a:avLst/>
            <a:gdLst/>
            <a:ahLst/>
            <a:cxnLst/>
            <a:rect l="l" t="t" r="r" b="b"/>
            <a:pathLst>
              <a:path w="13453624" h="3449020">
                <a:moveTo>
                  <a:pt x="0" y="0"/>
                </a:moveTo>
                <a:lnTo>
                  <a:pt x="13453623" y="0"/>
                </a:lnTo>
                <a:lnTo>
                  <a:pt x="13453623" y="3449020"/>
                </a:lnTo>
                <a:lnTo>
                  <a:pt x="0" y="34490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3" name="TextBox 13"/>
          <p:cNvSpPr txBox="1"/>
          <p:nvPr/>
        </p:nvSpPr>
        <p:spPr>
          <a:xfrm>
            <a:off x="11441727" y="7666306"/>
            <a:ext cx="6750617" cy="1805302"/>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Canva Sans"/>
              </a:rPr>
              <a:t>Click here to hear an</a:t>
            </a:r>
          </a:p>
          <a:p>
            <a:pPr algn="ctr">
              <a:lnSpc>
                <a:spcPts val="4759"/>
              </a:lnSpc>
            </a:pPr>
            <a:r>
              <a:rPr lang="en-US" sz="3399" dirty="0">
                <a:solidFill>
                  <a:srgbClr val="000000"/>
                </a:solidFill>
                <a:latin typeface="Canva Sans"/>
              </a:rPr>
              <a:t>explanation of the JWST from Dr. Caitlin Casey!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rot="-6689682">
            <a:off x="14460887" y="6977808"/>
            <a:ext cx="3520262" cy="5803988"/>
          </a:xfrm>
          <a:custGeom>
            <a:avLst/>
            <a:gdLst/>
            <a:ahLst/>
            <a:cxnLst/>
            <a:rect l="l" t="t" r="r" b="b"/>
            <a:pathLst>
              <a:path w="3520262" h="5803988">
                <a:moveTo>
                  <a:pt x="0" y="0"/>
                </a:moveTo>
                <a:lnTo>
                  <a:pt x="3520262" y="0"/>
                </a:lnTo>
                <a:lnTo>
                  <a:pt x="3520262" y="5803988"/>
                </a:lnTo>
                <a:lnTo>
                  <a:pt x="0" y="5803988"/>
                </a:lnTo>
                <a:lnTo>
                  <a:pt x="0" y="0"/>
                </a:lnTo>
                <a:close/>
              </a:path>
            </a:pathLst>
          </a:custGeom>
          <a:blipFill>
            <a:blip r:embed="rId3">
              <a:extLst>
                <a:ext uri="{96DAC541-7B7A-43D3-8B79-37D633B846F1}">
                  <asvg:svgBlip xmlns:asvg="http://schemas.microsoft.com/office/drawing/2016/SVG/main" r:embed="rId4"/>
                </a:ext>
              </a:extLst>
            </a:blip>
            <a:stretch>
              <a:fillRect l="-4174" r="-324487" b="-166661"/>
            </a:stretch>
          </a:blipFill>
        </p:spPr>
        <p:txBody>
          <a:bodyPr/>
          <a:lstStyle/>
          <a:p>
            <a:endParaRPr lang="en-US"/>
          </a:p>
        </p:txBody>
      </p:sp>
      <p:sp>
        <p:nvSpPr>
          <p:cNvPr id="3" name="Freeform 3"/>
          <p:cNvSpPr/>
          <p:nvPr/>
        </p:nvSpPr>
        <p:spPr>
          <a:xfrm rot="-6689682">
            <a:off x="15734089" y="-275246"/>
            <a:ext cx="3485179" cy="4983040"/>
          </a:xfrm>
          <a:custGeom>
            <a:avLst/>
            <a:gdLst/>
            <a:ahLst/>
            <a:cxnLst/>
            <a:rect l="l" t="t" r="r" b="b"/>
            <a:pathLst>
              <a:path w="3485179" h="4983040">
                <a:moveTo>
                  <a:pt x="0" y="0"/>
                </a:moveTo>
                <a:lnTo>
                  <a:pt x="3485179" y="0"/>
                </a:lnTo>
                <a:lnTo>
                  <a:pt x="3485179" y="4983040"/>
                </a:lnTo>
                <a:lnTo>
                  <a:pt x="0" y="4983040"/>
                </a:lnTo>
                <a:lnTo>
                  <a:pt x="0" y="0"/>
                </a:lnTo>
                <a:close/>
              </a:path>
            </a:pathLst>
          </a:custGeom>
          <a:blipFill>
            <a:blip r:embed="rId3">
              <a:extLst>
                <a:ext uri="{96DAC541-7B7A-43D3-8B79-37D633B846F1}">
                  <asvg:svgBlip xmlns:asvg="http://schemas.microsoft.com/office/drawing/2016/SVG/main" r:embed="rId4"/>
                </a:ext>
              </a:extLst>
            </a:blip>
            <a:stretch>
              <a:fillRect l="-5223" t="-16474" r="-327754" b="-194118"/>
            </a:stretch>
          </a:blipFill>
        </p:spPr>
        <p:txBody>
          <a:bodyPr/>
          <a:lstStyle/>
          <a:p>
            <a:endParaRPr lang="en-US"/>
          </a:p>
        </p:txBody>
      </p:sp>
      <p:sp>
        <p:nvSpPr>
          <p:cNvPr id="4" name="Freeform 4"/>
          <p:cNvSpPr/>
          <p:nvPr/>
        </p:nvSpPr>
        <p:spPr>
          <a:xfrm rot="-5694906">
            <a:off x="-4897384" y="-7616527"/>
            <a:ext cx="14943086" cy="6454871"/>
          </a:xfrm>
          <a:custGeom>
            <a:avLst/>
            <a:gdLst/>
            <a:ahLst/>
            <a:cxnLst/>
            <a:rect l="l" t="t" r="r" b="b"/>
            <a:pathLst>
              <a:path w="14943086" h="6454871">
                <a:moveTo>
                  <a:pt x="0" y="0"/>
                </a:moveTo>
                <a:lnTo>
                  <a:pt x="14943086" y="0"/>
                </a:lnTo>
                <a:lnTo>
                  <a:pt x="14943086" y="6454871"/>
                </a:lnTo>
                <a:lnTo>
                  <a:pt x="0" y="6454871"/>
                </a:lnTo>
                <a:lnTo>
                  <a:pt x="0" y="0"/>
                </a:lnTo>
                <a:close/>
              </a:path>
            </a:pathLst>
          </a:custGeom>
          <a:blipFill>
            <a:blip r:embed="rId3">
              <a:extLst>
                <a:ext uri="{96DAC541-7B7A-43D3-8B79-37D633B846F1}">
                  <asvg:svgBlip xmlns:asvg="http://schemas.microsoft.com/office/drawing/2016/SVG/main" r:embed="rId4"/>
                </a:ext>
              </a:extLst>
            </a:blip>
            <a:stretch>
              <a:fillRect l="-983" b="-139771"/>
            </a:stretch>
          </a:blipFill>
        </p:spPr>
        <p:txBody>
          <a:bodyPr/>
          <a:lstStyle/>
          <a:p>
            <a:endParaRPr lang="en-US"/>
          </a:p>
        </p:txBody>
      </p:sp>
      <p:sp>
        <p:nvSpPr>
          <p:cNvPr id="5" name="Freeform 5"/>
          <p:cNvSpPr/>
          <p:nvPr/>
        </p:nvSpPr>
        <p:spPr>
          <a:xfrm rot="-5694906">
            <a:off x="814028" y="6356306"/>
            <a:ext cx="3520262" cy="5803988"/>
          </a:xfrm>
          <a:custGeom>
            <a:avLst/>
            <a:gdLst/>
            <a:ahLst/>
            <a:cxnLst/>
            <a:rect l="l" t="t" r="r" b="b"/>
            <a:pathLst>
              <a:path w="3520262" h="5803988">
                <a:moveTo>
                  <a:pt x="0" y="0"/>
                </a:moveTo>
                <a:lnTo>
                  <a:pt x="3520262" y="0"/>
                </a:lnTo>
                <a:lnTo>
                  <a:pt x="3520262" y="5803988"/>
                </a:lnTo>
                <a:lnTo>
                  <a:pt x="0" y="5803988"/>
                </a:lnTo>
                <a:lnTo>
                  <a:pt x="0" y="0"/>
                </a:lnTo>
                <a:close/>
              </a:path>
            </a:pathLst>
          </a:custGeom>
          <a:blipFill>
            <a:blip r:embed="rId3">
              <a:extLst>
                <a:ext uri="{96DAC541-7B7A-43D3-8B79-37D633B846F1}">
                  <asvg:svgBlip xmlns:asvg="http://schemas.microsoft.com/office/drawing/2016/SVG/main" r:embed="rId4"/>
                </a:ext>
              </a:extLst>
            </a:blip>
            <a:stretch>
              <a:fillRect l="-4174" r="-324487" b="-166661"/>
            </a:stretch>
          </a:blipFill>
        </p:spPr>
        <p:txBody>
          <a:bodyPr/>
          <a:lstStyle/>
          <a:p>
            <a:endParaRPr lang="en-US"/>
          </a:p>
        </p:txBody>
      </p:sp>
      <p:sp>
        <p:nvSpPr>
          <p:cNvPr id="6" name="Freeform 6"/>
          <p:cNvSpPr/>
          <p:nvPr/>
        </p:nvSpPr>
        <p:spPr>
          <a:xfrm>
            <a:off x="1028700" y="631502"/>
            <a:ext cx="7322035" cy="5400001"/>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087814">
            <a:off x="3542070" y="4697342"/>
            <a:ext cx="5839097" cy="7152568"/>
          </a:xfrm>
          <a:custGeom>
            <a:avLst/>
            <a:gdLst/>
            <a:ahLst/>
            <a:cxnLst/>
            <a:rect l="l" t="t" r="r" b="b"/>
            <a:pathLst>
              <a:path w="5839097" h="7152568">
                <a:moveTo>
                  <a:pt x="0" y="0"/>
                </a:moveTo>
                <a:lnTo>
                  <a:pt x="5839096" y="0"/>
                </a:lnTo>
                <a:lnTo>
                  <a:pt x="5839096" y="7152568"/>
                </a:lnTo>
                <a:lnTo>
                  <a:pt x="0" y="71525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712927" y="7492254"/>
            <a:ext cx="1722464" cy="1562745"/>
          </a:xfrm>
          <a:custGeom>
            <a:avLst/>
            <a:gdLst/>
            <a:ahLst/>
            <a:cxnLst/>
            <a:rect l="l" t="t" r="r" b="b"/>
            <a:pathLst>
              <a:path w="1722464" h="1562745">
                <a:moveTo>
                  <a:pt x="0" y="0"/>
                </a:moveTo>
                <a:lnTo>
                  <a:pt x="1722464" y="0"/>
                </a:lnTo>
                <a:lnTo>
                  <a:pt x="1722464" y="1562745"/>
                </a:lnTo>
                <a:lnTo>
                  <a:pt x="0" y="15627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2302729">
            <a:off x="1268002" y="1000098"/>
            <a:ext cx="1378428" cy="1250610"/>
          </a:xfrm>
          <a:custGeom>
            <a:avLst/>
            <a:gdLst/>
            <a:ahLst/>
            <a:cxnLst/>
            <a:rect l="l" t="t" r="r" b="b"/>
            <a:pathLst>
              <a:path w="1378428" h="1250610">
                <a:moveTo>
                  <a:pt x="0" y="0"/>
                </a:moveTo>
                <a:lnTo>
                  <a:pt x="1378429" y="0"/>
                </a:lnTo>
                <a:lnTo>
                  <a:pt x="1378429" y="1250611"/>
                </a:lnTo>
                <a:lnTo>
                  <a:pt x="0" y="12506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435787" y="1882076"/>
            <a:ext cx="6565011" cy="2868523"/>
          </a:xfrm>
          <a:prstGeom prst="rect">
            <a:avLst/>
          </a:prstGeom>
        </p:spPr>
        <p:txBody>
          <a:bodyPr lIns="0" tIns="0" rIns="0" bIns="0" rtlCol="0" anchor="t">
            <a:spAutoFit/>
          </a:bodyPr>
          <a:lstStyle/>
          <a:p>
            <a:pPr algn="ctr">
              <a:lnSpc>
                <a:spcPts val="7471"/>
              </a:lnSpc>
            </a:pPr>
            <a:r>
              <a:rPr lang="en-US" sz="7048">
                <a:solidFill>
                  <a:srgbClr val="FFFFFF"/>
                </a:solidFill>
                <a:latin typeface="Intro Rust"/>
              </a:rPr>
              <a:t>JOURNEY THROUGH TIME</a:t>
            </a:r>
          </a:p>
        </p:txBody>
      </p:sp>
      <p:sp>
        <p:nvSpPr>
          <p:cNvPr id="11" name="Freeform 11"/>
          <p:cNvSpPr/>
          <p:nvPr/>
        </p:nvSpPr>
        <p:spPr>
          <a:xfrm rot="-6210760">
            <a:off x="10243059" y="-169020"/>
            <a:ext cx="3560140" cy="5007870"/>
          </a:xfrm>
          <a:custGeom>
            <a:avLst/>
            <a:gdLst/>
            <a:ahLst/>
            <a:cxnLst/>
            <a:rect l="l" t="t" r="r" b="b"/>
            <a:pathLst>
              <a:path w="3560140" h="5007870">
                <a:moveTo>
                  <a:pt x="0" y="0"/>
                </a:moveTo>
                <a:lnTo>
                  <a:pt x="3560140" y="0"/>
                </a:lnTo>
                <a:lnTo>
                  <a:pt x="3560140" y="5007870"/>
                </a:lnTo>
                <a:lnTo>
                  <a:pt x="0" y="50078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3897470" y="4179814"/>
            <a:ext cx="3315958" cy="618410"/>
          </a:xfrm>
          <a:custGeom>
            <a:avLst/>
            <a:gdLst/>
            <a:ahLst/>
            <a:cxnLst/>
            <a:rect l="l" t="t" r="r" b="b"/>
            <a:pathLst>
              <a:path w="3315958" h="618410">
                <a:moveTo>
                  <a:pt x="0" y="0"/>
                </a:moveTo>
                <a:lnTo>
                  <a:pt x="3315957" y="0"/>
                </a:lnTo>
                <a:lnTo>
                  <a:pt x="3315957" y="618411"/>
                </a:lnTo>
                <a:lnTo>
                  <a:pt x="0" y="6184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8538029" y="5500860"/>
            <a:ext cx="8721271" cy="2957829"/>
          </a:xfrm>
          <a:prstGeom prst="rect">
            <a:avLst/>
          </a:prstGeom>
        </p:spPr>
        <p:txBody>
          <a:bodyPr lIns="0" tIns="0" rIns="0" bIns="0" rtlCol="0" anchor="t">
            <a:spAutoFit/>
          </a:bodyPr>
          <a:lstStyle/>
          <a:p>
            <a:pPr algn="r">
              <a:lnSpc>
                <a:spcPts val="3920"/>
              </a:lnSpc>
            </a:pPr>
            <a:r>
              <a:rPr lang="en-US" sz="2800">
                <a:solidFill>
                  <a:srgbClr val="F1F1F1"/>
                </a:solidFill>
                <a:latin typeface="Intro Pro"/>
              </a:rPr>
              <a:t>In your groups or individually, complete the journey through time activity.</a:t>
            </a:r>
          </a:p>
          <a:p>
            <a:pPr algn="r">
              <a:lnSpc>
                <a:spcPts val="3920"/>
              </a:lnSpc>
            </a:pPr>
            <a:endParaRPr lang="en-US" sz="2800">
              <a:solidFill>
                <a:srgbClr val="F1F1F1"/>
              </a:solidFill>
              <a:latin typeface="Intro Pro"/>
            </a:endParaRPr>
          </a:p>
          <a:p>
            <a:pPr algn="r">
              <a:lnSpc>
                <a:spcPts val="3920"/>
              </a:lnSpc>
            </a:pPr>
            <a:r>
              <a:rPr lang="en-US" sz="2800">
                <a:solidFill>
                  <a:srgbClr val="F1F1F1"/>
                </a:solidFill>
                <a:latin typeface="Intro Pro"/>
              </a:rPr>
              <a:t>In this we will be exploring how we can look “back in time” at different objects and what that means for how we explore our universe., </a:t>
            </a:r>
          </a:p>
        </p:txBody>
      </p:sp>
      <p:pic>
        <p:nvPicPr>
          <p:cNvPr id="14" name="Online Media 13" title="20 Minute Timer">
            <a:hlinkClick r:id="" action="ppaction://media"/>
            <a:extLst>
              <a:ext uri="{FF2B5EF4-FFF2-40B4-BE49-F238E27FC236}">
                <a16:creationId xmlns:a16="http://schemas.microsoft.com/office/drawing/2014/main" id="{9D081D5B-94A0-1D06-B674-6CB3DA93F099}"/>
              </a:ext>
            </a:extLst>
          </p:cNvPr>
          <p:cNvPicPr>
            <a:picLocks noRot="1" noChangeAspect="1"/>
          </p:cNvPicPr>
          <p:nvPr>
            <a:videoFile r:link="rId1"/>
          </p:nvPr>
        </p:nvPicPr>
        <p:blipFill>
          <a:blip r:embed="rId15"/>
          <a:stretch>
            <a:fillRect/>
          </a:stretch>
        </p:blipFill>
        <p:spPr>
          <a:xfrm>
            <a:off x="0" y="8526917"/>
            <a:ext cx="3100123" cy="1750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641</Words>
  <Application>Microsoft Office PowerPoint</Application>
  <PresentationFormat>Custom</PresentationFormat>
  <Paragraphs>56</Paragraphs>
  <Slides>12</Slides>
  <Notes>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Intro Rust</vt:lpstr>
      <vt:lpstr>Arial</vt:lpstr>
      <vt:lpstr>Calibri</vt:lpstr>
      <vt:lpstr>Intro Pro Italics</vt:lpstr>
      <vt:lpstr>Aptos</vt:lpstr>
      <vt:lpstr>Intro Pro</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Universe Playful Space Science Lesson Presentation</dc:title>
  <cp:lastModifiedBy>Justice Warren</cp:lastModifiedBy>
  <cp:revision>9</cp:revision>
  <dcterms:created xsi:type="dcterms:W3CDTF">2006-08-16T00:00:00Z</dcterms:created>
  <dcterms:modified xsi:type="dcterms:W3CDTF">2024-05-16T15:34:04Z</dcterms:modified>
  <dc:identifier>DAGCyMSL2GQ</dc:identifier>
</cp:coreProperties>
</file>