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rts/chart2.xml" ContentType="application/vnd.openxmlformats-officedocument.drawingml.chart+xml"/>
  <Override PartName="/ppt/notesSlides/notesSlide46.xml" ContentType="application/vnd.openxmlformats-officedocument.presentationml.notesSlide+xml"/>
  <Override PartName="/ppt/charts/chart3.xml" ContentType="application/vnd.openxmlformats-officedocument.drawingml.chart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6" r:id="rId2"/>
    <p:sldMasterId id="2147483749" r:id="rId3"/>
  </p:sldMasterIdLst>
  <p:notesMasterIdLst>
    <p:notesMasterId r:id="rId72"/>
  </p:notesMasterIdLst>
  <p:sldIdLst>
    <p:sldId id="370" r:id="rId4"/>
    <p:sldId id="256" r:id="rId5"/>
    <p:sldId id="27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349" r:id="rId21"/>
    <p:sldId id="278" r:id="rId22"/>
    <p:sldId id="280" r:id="rId23"/>
    <p:sldId id="281" r:id="rId24"/>
    <p:sldId id="350" r:id="rId25"/>
    <p:sldId id="283" r:id="rId26"/>
    <p:sldId id="284" r:id="rId27"/>
    <p:sldId id="285" r:id="rId28"/>
    <p:sldId id="287" r:id="rId29"/>
    <p:sldId id="288" r:id="rId30"/>
    <p:sldId id="289" r:id="rId31"/>
    <p:sldId id="351" r:id="rId32"/>
    <p:sldId id="291" r:id="rId33"/>
    <p:sldId id="352" r:id="rId34"/>
    <p:sldId id="293" r:id="rId35"/>
    <p:sldId id="294" r:id="rId36"/>
    <p:sldId id="295" r:id="rId37"/>
    <p:sldId id="296" r:id="rId38"/>
    <p:sldId id="353" r:id="rId39"/>
    <p:sldId id="354" r:id="rId40"/>
    <p:sldId id="299" r:id="rId41"/>
    <p:sldId id="300" r:id="rId42"/>
    <p:sldId id="302" r:id="rId43"/>
    <p:sldId id="305" r:id="rId44"/>
    <p:sldId id="306" r:id="rId45"/>
    <p:sldId id="346" r:id="rId46"/>
    <p:sldId id="312" r:id="rId47"/>
    <p:sldId id="315" r:id="rId48"/>
    <p:sldId id="316" r:id="rId49"/>
    <p:sldId id="318" r:id="rId50"/>
    <p:sldId id="319" r:id="rId51"/>
    <p:sldId id="320" r:id="rId52"/>
    <p:sldId id="322" r:id="rId53"/>
    <p:sldId id="323" r:id="rId54"/>
    <p:sldId id="324" r:id="rId55"/>
    <p:sldId id="325" r:id="rId56"/>
    <p:sldId id="327" r:id="rId57"/>
    <p:sldId id="328" r:id="rId58"/>
    <p:sldId id="329" r:id="rId59"/>
    <p:sldId id="330" r:id="rId60"/>
    <p:sldId id="331" r:id="rId61"/>
    <p:sldId id="332" r:id="rId62"/>
    <p:sldId id="333" r:id="rId63"/>
    <p:sldId id="334" r:id="rId64"/>
    <p:sldId id="335" r:id="rId65"/>
    <p:sldId id="347" r:id="rId66"/>
    <p:sldId id="336" r:id="rId67"/>
    <p:sldId id="337" r:id="rId68"/>
    <p:sldId id="338" r:id="rId69"/>
    <p:sldId id="348" r:id="rId70"/>
    <p:sldId id="342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88117" autoAdjust="0"/>
  </p:normalViewPr>
  <p:slideViewPr>
    <p:cSldViewPr snapToGrid="0">
      <p:cViewPr varScale="1">
        <p:scale>
          <a:sx n="94" d="100"/>
          <a:sy n="94" d="100"/>
        </p:scale>
        <p:origin x="1440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dbuss:Library:Containers:com.apple.mail:Data:Library:Mail%20Downloads:perilloux_PS_figur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249946918928401"/>
          <c:y val="3.6318407960199001E-2"/>
          <c:w val="0.738216610588875"/>
          <c:h val="0.8748673953069300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data!$A$3:$B$3</c:f>
                <c:numCache>
                  <c:formatCode>General</c:formatCode>
                  <c:ptCount val="2"/>
                  <c:pt idx="0">
                    <c:v>0.27500000000000002</c:v>
                  </c:pt>
                  <c:pt idx="1">
                    <c:v>0.31</c:v>
                  </c:pt>
                </c:numCache>
              </c:numRef>
            </c:plus>
            <c:minus>
              <c:numRef>
                <c:f>data!$A$3:$B$3</c:f>
                <c:numCache>
                  <c:formatCode>General</c:formatCode>
                  <c:ptCount val="2"/>
                  <c:pt idx="0">
                    <c:v>0.27500000000000002</c:v>
                  </c:pt>
                  <c:pt idx="1">
                    <c:v>0.31</c:v>
                  </c:pt>
                </c:numCache>
              </c:numRef>
            </c:minus>
            <c:spPr>
              <a:solidFill>
                <a:schemeClr val="tx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</a:ln>
              <a:effectLst/>
            </c:spPr>
          </c:errBars>
          <c:cat>
            <c:strRef>
              <c:f>data!$A$1:$B$1</c:f>
              <c:strCache>
                <c:ptCount val="2"/>
                <c:pt idx="0">
                  <c:v>Men</c:v>
                </c:pt>
                <c:pt idx="1">
                  <c:v>Women</c:v>
                </c:pt>
              </c:strCache>
            </c:strRef>
          </c:cat>
          <c:val>
            <c:numRef>
              <c:f>data!$A$2:$B$2</c:f>
              <c:numCache>
                <c:formatCode>General</c:formatCode>
                <c:ptCount val="2"/>
                <c:pt idx="0">
                  <c:v>0.78</c:v>
                </c:pt>
                <c:pt idx="1">
                  <c:v>-0.97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E7-4564-B64A-1123FA1F93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108279840"/>
        <c:axId val="-108277792"/>
      </c:barChart>
      <c:catAx>
        <c:axId val="-108279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pPr>
            <a:endParaRPr lang="en-US"/>
          </a:p>
        </c:txPr>
        <c:crossAx val="-108277792"/>
        <c:crosses val="autoZero"/>
        <c:auto val="1"/>
        <c:lblAlgn val="ctr"/>
        <c:lblOffset val="100"/>
        <c:noMultiLvlLbl val="0"/>
      </c:catAx>
      <c:valAx>
        <c:axId val="-108277792"/>
        <c:scaling>
          <c:orientation val="minMax"/>
          <c:max val="1.5"/>
          <c:min val="-1.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/>
                    <a:ea typeface="+mn-ea"/>
                    <a:cs typeface="Times New Roman"/>
                  </a:defRPr>
                </a:pPr>
                <a:r>
                  <a:rPr lang="en-US" dirty="0"/>
                  <a:t>Misperception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Times New Roman"/>
                  <a:ea typeface="+mn-ea"/>
                  <a:cs typeface="Times New Roman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pPr>
            <a:endParaRPr lang="en-US"/>
          </a:p>
        </c:txPr>
        <c:crossAx val="-108279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600">
          <a:latin typeface="Times New Roman"/>
          <a:cs typeface="Times New Roman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72833723653399"/>
          <c:y val="6.8522483940042803E-2"/>
          <c:w val="0.73185011709601899"/>
          <c:h val="0.7194860813704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rgbClr val="0000FF"/>
            </a:solidFill>
            <a:ln w="12621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Exaggerated Feelings in Order to Get Sex</c:v>
                </c:pt>
                <c:pt idx="1">
                  <c:v>Failed to Call After Sex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4.0999999999999996</c:v>
                </c:pt>
                <c:pt idx="1">
                  <c:v>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7B-4FD0-A1E5-61199EFC8CF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rgbClr val="FF0000"/>
            </a:solidFill>
            <a:ln w="12621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Exaggerated Feelings in Order to Get Sex</c:v>
                </c:pt>
                <c:pt idx="1">
                  <c:v>Failed to Call After Sex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6.8</c:v>
                </c:pt>
                <c:pt idx="1">
                  <c:v>6.75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7B-4FD0-A1E5-61199EFC8C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06433184"/>
        <c:axId val="-106430704"/>
      </c:barChart>
      <c:catAx>
        <c:axId val="-106433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5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789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10643070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106430704"/>
        <c:scaling>
          <c:orientation val="minMax"/>
          <c:max val="7"/>
          <c:min val="1"/>
        </c:scaling>
        <c:delete val="0"/>
        <c:axPos val="l"/>
        <c:majorGridlines>
          <c:spPr>
            <a:ln w="3155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789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degree of upset</a:t>
                </a:r>
              </a:p>
            </c:rich>
          </c:tx>
          <c:layout>
            <c:manualLayout>
              <c:xMode val="edge"/>
              <c:yMode val="edge"/>
              <c:x val="1.2880562060889901E-2"/>
              <c:y val="0.22698072805139199"/>
            </c:manualLayout>
          </c:layout>
          <c:overlay val="0"/>
          <c:spPr>
            <a:noFill/>
            <a:ln w="25243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5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789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106433184"/>
        <c:crosses val="autoZero"/>
        <c:crossBetween val="between"/>
      </c:valAx>
      <c:spPr>
        <a:noFill/>
        <a:ln w="12621">
          <a:solidFill>
            <a:schemeClr val="tx1"/>
          </a:solidFill>
          <a:prstDash val="solid"/>
        </a:ln>
      </c:spPr>
    </c:plotArea>
    <c:legend>
      <c:legendPos val="b"/>
      <c:overlay val="0"/>
      <c:spPr>
        <a:noFill/>
        <a:ln w="3155">
          <a:solidFill>
            <a:schemeClr val="tx1"/>
          </a:solidFill>
          <a:prstDash val="solid"/>
        </a:ln>
      </c:spPr>
      <c:txPr>
        <a:bodyPr/>
        <a:lstStyle/>
        <a:p>
          <a:pPr>
            <a:defRPr sz="1645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89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rgbClr val="0000FF"/>
            </a:solidFill>
            <a:ln w="7128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Misled Him About Her Willingness to Have Sex</c:v>
                </c:pt>
                <c:pt idx="1">
                  <c:v>Led to Believe Sex Forthcoming, But Said No at Last Minute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4.5999999999999996</c:v>
                </c:pt>
                <c:pt idx="1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67-4892-A634-CFC29CE3213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rgbClr val="FF0000"/>
            </a:solidFill>
            <a:ln w="7128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Misled Him About Her Willingness to Have Sex</c:v>
                </c:pt>
                <c:pt idx="1">
                  <c:v>Led to Believe Sex Forthcoming, But Said No at Last Minute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3.2</c:v>
                </c:pt>
                <c:pt idx="1">
                  <c:v>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67-4892-A634-CFC29CE32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07445552"/>
        <c:axId val="-107442800"/>
      </c:barChart>
      <c:catAx>
        <c:axId val="-107445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17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1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10744280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107442800"/>
        <c:scaling>
          <c:orientation val="minMax"/>
          <c:max val="7"/>
          <c:min val="1"/>
        </c:scaling>
        <c:delete val="0"/>
        <c:axPos val="l"/>
        <c:majorGridlines>
          <c:spPr>
            <a:ln w="1782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sz="1800" dirty="0" smtClean="0"/>
                  <a:t>degree</a:t>
                </a:r>
                <a:r>
                  <a:rPr lang="en-US" sz="1800" baseline="0" dirty="0" smtClean="0"/>
                  <a:t> of upset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 w="178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1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107445552"/>
        <c:crosses val="autoZero"/>
        <c:crossBetween val="between"/>
      </c:valAx>
      <c:spPr>
        <a:noFill/>
        <a:ln w="7128">
          <a:solidFill>
            <a:schemeClr val="tx1"/>
          </a:solidFill>
          <a:prstDash val="solid"/>
        </a:ln>
      </c:spPr>
    </c:plotArea>
    <c:legend>
      <c:legendPos val="b"/>
      <c:legendEntry>
        <c:idx val="0"/>
        <c:txPr>
          <a:bodyPr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overlay val="0"/>
      <c:spPr>
        <a:noFill/>
        <a:ln w="1782">
          <a:solidFill>
            <a:schemeClr val="tx1"/>
          </a:solidFill>
          <a:prstDash val="solid"/>
        </a:ln>
      </c:spPr>
      <c:txPr>
        <a:bodyPr/>
        <a:lstStyle/>
        <a:p>
          <a:pPr>
            <a:defRPr sz="929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1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272952853598"/>
          <c:y val="7.5829383886255902E-2"/>
          <c:w val="0.69106699751861"/>
          <c:h val="0.665876777251184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Partner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Men</c:v>
                </c:pt>
                <c:pt idx="1">
                  <c:v>Women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7.75</c:v>
                </c:pt>
                <c:pt idx="1">
                  <c:v>2.63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EC-4EF7-A02C-C3113132AEB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Poacher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Men</c:v>
                </c:pt>
                <c:pt idx="1">
                  <c:v>Women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34.315075389999997</c:v>
                </c:pt>
                <c:pt idx="1">
                  <c:v>17.43963462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EC-4EF7-A02C-C3113132AE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06372544"/>
        <c:axId val="-106368512"/>
      </c:barChart>
      <c:catAx>
        <c:axId val="-1063725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29" b="1" i="0" u="none" strike="noStrike" kern="1200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/>
                  <a:t>N=314</a:t>
                </a:r>
              </a:p>
            </c:rich>
          </c:tx>
          <c:layout>
            <c:manualLayout>
              <c:xMode val="edge"/>
              <c:yMode val="edge"/>
              <c:x val="0.429280397022333"/>
              <c:y val="0.87914691943127998"/>
            </c:manualLayout>
          </c:layout>
          <c:overlay val="0"/>
          <c:spPr>
            <a:noFill/>
            <a:ln w="20170"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29" b="1" i="0" u="none" strike="noStrike" kern="1200" baseline="0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2521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29" b="1" i="0" u="none" strike="noStrike" kern="1200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10636851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106368512"/>
        <c:scaling>
          <c:orientation val="minMax"/>
        </c:scaling>
        <c:delete val="0"/>
        <c:axPos val="l"/>
        <c:majorGridlines>
          <c:spPr>
            <a:ln w="2521" cap="flat" cmpd="sng" algn="ctr">
              <a:solidFill>
                <a:schemeClr val="tx1"/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29" b="1" i="0" u="none" strike="noStrike" kern="1200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Percentage</a:t>
                </a:r>
              </a:p>
            </c:rich>
          </c:tx>
          <c:layout>
            <c:manualLayout>
              <c:xMode val="edge"/>
              <c:yMode val="edge"/>
              <c:x val="1.36476426799007E-2"/>
              <c:y val="0.244075829383886"/>
            </c:manualLayout>
          </c:layout>
          <c:overlay val="0"/>
          <c:spPr>
            <a:noFill/>
            <a:ln w="20170"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29" b="1" i="0" u="none" strike="noStrike" kern="1200" baseline="0">
                  <a:solidFill>
                    <a:schemeClr val="tx1"/>
                  </a:solidFill>
                  <a:latin typeface="Arial"/>
                  <a:ea typeface="Arial"/>
                  <a:cs typeface="Arial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2521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29" b="1" i="0" u="none" strike="noStrike" kern="1200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106372544"/>
        <c:crosses val="autoZero"/>
        <c:crossBetween val="between"/>
      </c:valAx>
      <c:spPr>
        <a:noFill/>
        <a:ln w="10085">
          <a:solidFill>
            <a:schemeClr val="tx1"/>
          </a:solidFill>
          <a:prstDash val="solid"/>
        </a:ln>
        <a:effectLst/>
      </c:spPr>
    </c:plotArea>
    <c:legend>
      <c:legendPos val="r"/>
      <c:layout>
        <c:manualLayout>
          <c:xMode val="edge"/>
          <c:yMode val="edge"/>
          <c:x val="0.83374689826302695"/>
          <c:y val="0.32227488151658801"/>
          <c:w val="0.16129032258064499"/>
          <c:h val="0.16824644549762999"/>
        </c:manualLayout>
      </c:layout>
      <c:overlay val="0"/>
      <c:spPr>
        <a:solidFill>
          <a:schemeClr val="bg1"/>
        </a:solidFill>
        <a:ln w="2521">
          <a:solidFill>
            <a:schemeClr val="tx1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14" b="1" i="0" u="none" strike="noStrike" kern="1200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429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1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8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2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857BB6-9AE6-48DC-87EF-1050ADA0A919}" type="doc">
      <dgm:prSet loTypeId="urn:microsoft.com/office/officeart/2005/8/layout/cycle1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F061033-766F-47B1-A26C-9C5C80182FB9}">
      <dgm:prSet phldrT="[Text]"/>
      <dgm:spPr/>
      <dgm:t>
        <a:bodyPr/>
        <a:lstStyle/>
        <a:p>
          <a:r>
            <a:rPr lang="en-US" dirty="0" smtClean="0">
              <a:solidFill>
                <a:srgbClr val="00B050"/>
              </a:solidFill>
            </a:rPr>
            <a:t>Male Deception About Depth of Feelings</a:t>
          </a:r>
          <a:endParaRPr lang="en-US" dirty="0">
            <a:solidFill>
              <a:srgbClr val="00B050"/>
            </a:solidFill>
          </a:endParaRPr>
        </a:p>
      </dgm:t>
    </dgm:pt>
    <dgm:pt modelId="{213F8411-EF79-452A-A0FD-4C5CAE047C8E}" type="parTrans" cxnId="{02D82449-D176-42BA-8B12-2161FA97BF9D}">
      <dgm:prSet/>
      <dgm:spPr/>
      <dgm:t>
        <a:bodyPr/>
        <a:lstStyle/>
        <a:p>
          <a:endParaRPr lang="en-US"/>
        </a:p>
      </dgm:t>
    </dgm:pt>
    <dgm:pt modelId="{A0C9003A-A45F-4AEF-9DC3-33D0E4C597AB}" type="sibTrans" cxnId="{02D82449-D176-42BA-8B12-2161FA97BF9D}">
      <dgm:prSet/>
      <dgm:spPr/>
      <dgm:t>
        <a:bodyPr/>
        <a:lstStyle/>
        <a:p>
          <a:endParaRPr lang="en-US"/>
        </a:p>
      </dgm:t>
    </dgm:pt>
    <dgm:pt modelId="{58114033-2D0F-4F2F-907F-D47E2831E729}">
      <dgm:prSet phldrT="[Text]"/>
      <dgm:spPr/>
      <dgm:t>
        <a:bodyPr/>
        <a:lstStyle/>
        <a:p>
          <a:r>
            <a:rPr lang="en-US" dirty="0" smtClean="0"/>
            <a:t>Decline in Female Fitness</a:t>
          </a:r>
          <a:endParaRPr lang="en-US" dirty="0"/>
        </a:p>
      </dgm:t>
    </dgm:pt>
    <dgm:pt modelId="{9399C271-611B-47DE-94B0-74FF6230B744}" type="parTrans" cxnId="{A6DEEA0B-4D1A-4538-8A62-83C93A474DBA}">
      <dgm:prSet/>
      <dgm:spPr/>
      <dgm:t>
        <a:bodyPr/>
        <a:lstStyle/>
        <a:p>
          <a:endParaRPr lang="en-US"/>
        </a:p>
      </dgm:t>
    </dgm:pt>
    <dgm:pt modelId="{657CD052-3A1B-47C3-8D3A-E67D8FC3E84C}" type="sibTrans" cxnId="{A6DEEA0B-4D1A-4538-8A62-83C93A474DBA}">
      <dgm:prSet/>
      <dgm:spPr/>
      <dgm:t>
        <a:bodyPr/>
        <a:lstStyle/>
        <a:p>
          <a:endParaRPr lang="en-US"/>
        </a:p>
      </dgm:t>
    </dgm:pt>
    <dgm:pt modelId="{F70327CA-F0BF-48F5-8143-454C692FAB1A}">
      <dgm:prSet phldrT="[Text]"/>
      <dgm:spPr/>
      <dgm:t>
        <a:bodyPr/>
        <a:lstStyle/>
        <a:p>
          <a:r>
            <a:rPr lang="en-US" dirty="0" smtClean="0">
              <a:solidFill>
                <a:srgbClr val="00B050"/>
              </a:solidFill>
            </a:rPr>
            <a:t>Female Defenses Against Deception</a:t>
          </a:r>
          <a:endParaRPr lang="en-US" dirty="0">
            <a:solidFill>
              <a:srgbClr val="00B050"/>
            </a:solidFill>
          </a:endParaRPr>
        </a:p>
      </dgm:t>
    </dgm:pt>
    <dgm:pt modelId="{149F2FC0-CE56-4B8E-9F65-8EEDC7DAE7A9}" type="parTrans" cxnId="{D1305243-C947-4E3C-AD57-98563507A013}">
      <dgm:prSet/>
      <dgm:spPr/>
      <dgm:t>
        <a:bodyPr/>
        <a:lstStyle/>
        <a:p>
          <a:endParaRPr lang="en-US"/>
        </a:p>
      </dgm:t>
    </dgm:pt>
    <dgm:pt modelId="{AA92E6C2-4DA2-4CC8-BF9B-33ADA814188A}" type="sibTrans" cxnId="{D1305243-C947-4E3C-AD57-98563507A013}">
      <dgm:prSet/>
      <dgm:spPr/>
      <dgm:t>
        <a:bodyPr/>
        <a:lstStyle/>
        <a:p>
          <a:endParaRPr lang="en-US"/>
        </a:p>
      </dgm:t>
    </dgm:pt>
    <dgm:pt modelId="{EBE5FEE4-6457-42C0-B12D-B8E74EB23FE0}">
      <dgm:prSet phldrT="[Text]"/>
      <dgm:spPr/>
      <dgm:t>
        <a:bodyPr/>
        <a:lstStyle/>
        <a:p>
          <a:r>
            <a:rPr lang="en-US" dirty="0" smtClean="0"/>
            <a:t>Decline in Male Fitness</a:t>
          </a:r>
          <a:endParaRPr lang="en-US" dirty="0"/>
        </a:p>
      </dgm:t>
    </dgm:pt>
    <dgm:pt modelId="{4888AD55-77C4-4B15-B925-45064A17F388}" type="parTrans" cxnId="{7CC2AFCB-9833-4927-8D5E-B8A3E092307D}">
      <dgm:prSet/>
      <dgm:spPr/>
      <dgm:t>
        <a:bodyPr/>
        <a:lstStyle/>
        <a:p>
          <a:endParaRPr lang="en-US"/>
        </a:p>
      </dgm:t>
    </dgm:pt>
    <dgm:pt modelId="{3D07C9C7-A66E-4EDF-99A1-F664447FCCBE}" type="sibTrans" cxnId="{7CC2AFCB-9833-4927-8D5E-B8A3E092307D}">
      <dgm:prSet/>
      <dgm:spPr/>
      <dgm:t>
        <a:bodyPr/>
        <a:lstStyle/>
        <a:p>
          <a:endParaRPr lang="en-US"/>
        </a:p>
      </dgm:t>
    </dgm:pt>
    <dgm:pt modelId="{C04C5108-5FAE-40D8-9935-9E1932AB018A}" type="pres">
      <dgm:prSet presAssocID="{B8857BB6-9AE6-48DC-87EF-1050ADA0A91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41D8ED7-DE0B-4497-9E60-99F850F3B16F}" type="pres">
      <dgm:prSet presAssocID="{AF061033-766F-47B1-A26C-9C5C80182FB9}" presName="dummy" presStyleCnt="0"/>
      <dgm:spPr/>
    </dgm:pt>
    <dgm:pt modelId="{26F42B79-C574-452B-A7FB-D9428B3821CE}" type="pres">
      <dgm:prSet presAssocID="{AF061033-766F-47B1-A26C-9C5C80182FB9}" presName="node" presStyleLbl="revTx" presStyleIdx="0" presStyleCnt="4" custScaleX="1408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704A63-85B1-413E-B3B4-2617C03DD011}" type="pres">
      <dgm:prSet presAssocID="{A0C9003A-A45F-4AEF-9DC3-33D0E4C597AB}" presName="sibTrans" presStyleLbl="node1" presStyleIdx="0" presStyleCnt="4"/>
      <dgm:spPr/>
      <dgm:t>
        <a:bodyPr/>
        <a:lstStyle/>
        <a:p>
          <a:endParaRPr lang="en-US"/>
        </a:p>
      </dgm:t>
    </dgm:pt>
    <dgm:pt modelId="{612D4E46-810B-442E-9B02-F20AF01A94D5}" type="pres">
      <dgm:prSet presAssocID="{58114033-2D0F-4F2F-907F-D47E2831E729}" presName="dummy" presStyleCnt="0"/>
      <dgm:spPr/>
    </dgm:pt>
    <dgm:pt modelId="{C2DEEAB4-5EBD-4CA9-B875-53B2141747E1}" type="pres">
      <dgm:prSet presAssocID="{58114033-2D0F-4F2F-907F-D47E2831E729}" presName="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F15287-767C-48BD-875B-ABB2B19F3818}" type="pres">
      <dgm:prSet presAssocID="{657CD052-3A1B-47C3-8D3A-E67D8FC3E84C}" presName="sibTrans" presStyleLbl="node1" presStyleIdx="1" presStyleCnt="4"/>
      <dgm:spPr/>
      <dgm:t>
        <a:bodyPr/>
        <a:lstStyle/>
        <a:p>
          <a:endParaRPr lang="en-US"/>
        </a:p>
      </dgm:t>
    </dgm:pt>
    <dgm:pt modelId="{72ACE7EB-0E36-4CC5-B327-D5C0970F85B7}" type="pres">
      <dgm:prSet presAssocID="{F70327CA-F0BF-48F5-8143-454C692FAB1A}" presName="dummy" presStyleCnt="0"/>
      <dgm:spPr/>
    </dgm:pt>
    <dgm:pt modelId="{00FE4BDA-4F2D-428E-B5BB-BC6D35094C09}" type="pres">
      <dgm:prSet presAssocID="{F70327CA-F0BF-48F5-8143-454C692FAB1A}" presName="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171912-71B5-4C13-83C6-40C07ABC2D77}" type="pres">
      <dgm:prSet presAssocID="{AA92E6C2-4DA2-4CC8-BF9B-33ADA814188A}" presName="sibTrans" presStyleLbl="node1" presStyleIdx="2" presStyleCnt="4"/>
      <dgm:spPr/>
      <dgm:t>
        <a:bodyPr/>
        <a:lstStyle/>
        <a:p>
          <a:endParaRPr lang="en-US"/>
        </a:p>
      </dgm:t>
    </dgm:pt>
    <dgm:pt modelId="{6C34F9ED-F581-4870-A3C2-2F04F9685DE4}" type="pres">
      <dgm:prSet presAssocID="{EBE5FEE4-6457-42C0-B12D-B8E74EB23FE0}" presName="dummy" presStyleCnt="0"/>
      <dgm:spPr/>
    </dgm:pt>
    <dgm:pt modelId="{784A6378-31E9-458D-9668-5F987C970FFC}" type="pres">
      <dgm:prSet presAssocID="{EBE5FEE4-6457-42C0-B12D-B8E74EB23FE0}" presName="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B84049-C5C2-449E-ABBD-2B51E8A78000}" type="pres">
      <dgm:prSet presAssocID="{3D07C9C7-A66E-4EDF-99A1-F664447FCCBE}" presName="sibTrans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36AFF1D8-4ADE-400C-9E0C-719B32EE29B0}" type="presOf" srcId="{A0C9003A-A45F-4AEF-9DC3-33D0E4C597AB}" destId="{D2704A63-85B1-413E-B3B4-2617C03DD011}" srcOrd="0" destOrd="0" presId="urn:microsoft.com/office/officeart/2005/8/layout/cycle1"/>
    <dgm:cxn modelId="{A6DEEA0B-4D1A-4538-8A62-83C93A474DBA}" srcId="{B8857BB6-9AE6-48DC-87EF-1050ADA0A919}" destId="{58114033-2D0F-4F2F-907F-D47E2831E729}" srcOrd="1" destOrd="0" parTransId="{9399C271-611B-47DE-94B0-74FF6230B744}" sibTransId="{657CD052-3A1B-47C3-8D3A-E67D8FC3E84C}"/>
    <dgm:cxn modelId="{0282EBC2-8BF8-4BF0-A1B8-11392EEAFDDD}" type="presOf" srcId="{F70327CA-F0BF-48F5-8143-454C692FAB1A}" destId="{00FE4BDA-4F2D-428E-B5BB-BC6D35094C09}" srcOrd="0" destOrd="0" presId="urn:microsoft.com/office/officeart/2005/8/layout/cycle1"/>
    <dgm:cxn modelId="{D1305243-C947-4E3C-AD57-98563507A013}" srcId="{B8857BB6-9AE6-48DC-87EF-1050ADA0A919}" destId="{F70327CA-F0BF-48F5-8143-454C692FAB1A}" srcOrd="2" destOrd="0" parTransId="{149F2FC0-CE56-4B8E-9F65-8EEDC7DAE7A9}" sibTransId="{AA92E6C2-4DA2-4CC8-BF9B-33ADA814188A}"/>
    <dgm:cxn modelId="{50D34981-A094-400C-8881-1D1410FB9301}" type="presOf" srcId="{B8857BB6-9AE6-48DC-87EF-1050ADA0A919}" destId="{C04C5108-5FAE-40D8-9935-9E1932AB018A}" srcOrd="0" destOrd="0" presId="urn:microsoft.com/office/officeart/2005/8/layout/cycle1"/>
    <dgm:cxn modelId="{F918ECEC-3518-4EBA-8D4C-6D414A3C4A89}" type="presOf" srcId="{58114033-2D0F-4F2F-907F-D47E2831E729}" destId="{C2DEEAB4-5EBD-4CA9-B875-53B2141747E1}" srcOrd="0" destOrd="0" presId="urn:microsoft.com/office/officeart/2005/8/layout/cycle1"/>
    <dgm:cxn modelId="{5397D3F6-0755-4380-AA0C-529B084DD661}" type="presOf" srcId="{EBE5FEE4-6457-42C0-B12D-B8E74EB23FE0}" destId="{784A6378-31E9-458D-9668-5F987C970FFC}" srcOrd="0" destOrd="0" presId="urn:microsoft.com/office/officeart/2005/8/layout/cycle1"/>
    <dgm:cxn modelId="{6CCB174F-91B0-49B6-A1F4-7E4E3B42BB2C}" type="presOf" srcId="{AF061033-766F-47B1-A26C-9C5C80182FB9}" destId="{26F42B79-C574-452B-A7FB-D9428B3821CE}" srcOrd="0" destOrd="0" presId="urn:microsoft.com/office/officeart/2005/8/layout/cycle1"/>
    <dgm:cxn modelId="{7CC2AFCB-9833-4927-8D5E-B8A3E092307D}" srcId="{B8857BB6-9AE6-48DC-87EF-1050ADA0A919}" destId="{EBE5FEE4-6457-42C0-B12D-B8E74EB23FE0}" srcOrd="3" destOrd="0" parTransId="{4888AD55-77C4-4B15-B925-45064A17F388}" sibTransId="{3D07C9C7-A66E-4EDF-99A1-F664447FCCBE}"/>
    <dgm:cxn modelId="{B6C869F9-9E02-4B51-A00F-F1E2B4139EB6}" type="presOf" srcId="{AA92E6C2-4DA2-4CC8-BF9B-33ADA814188A}" destId="{44171912-71B5-4C13-83C6-40C07ABC2D77}" srcOrd="0" destOrd="0" presId="urn:microsoft.com/office/officeart/2005/8/layout/cycle1"/>
    <dgm:cxn modelId="{AD51F851-10D5-49FF-966D-17DF2F62BBFC}" type="presOf" srcId="{3D07C9C7-A66E-4EDF-99A1-F664447FCCBE}" destId="{E1B84049-C5C2-449E-ABBD-2B51E8A78000}" srcOrd="0" destOrd="0" presId="urn:microsoft.com/office/officeart/2005/8/layout/cycle1"/>
    <dgm:cxn modelId="{02D82449-D176-42BA-8B12-2161FA97BF9D}" srcId="{B8857BB6-9AE6-48DC-87EF-1050ADA0A919}" destId="{AF061033-766F-47B1-A26C-9C5C80182FB9}" srcOrd="0" destOrd="0" parTransId="{213F8411-EF79-452A-A0FD-4C5CAE047C8E}" sibTransId="{A0C9003A-A45F-4AEF-9DC3-33D0E4C597AB}"/>
    <dgm:cxn modelId="{567E26D4-684C-4D39-9F03-5B2AF5F164C4}" type="presOf" srcId="{657CD052-3A1B-47C3-8D3A-E67D8FC3E84C}" destId="{B6F15287-767C-48BD-875B-ABB2B19F3818}" srcOrd="0" destOrd="0" presId="urn:microsoft.com/office/officeart/2005/8/layout/cycle1"/>
    <dgm:cxn modelId="{8F470A35-7C6E-475D-9783-023586DF9395}" type="presParOf" srcId="{C04C5108-5FAE-40D8-9935-9E1932AB018A}" destId="{841D8ED7-DE0B-4497-9E60-99F850F3B16F}" srcOrd="0" destOrd="0" presId="urn:microsoft.com/office/officeart/2005/8/layout/cycle1"/>
    <dgm:cxn modelId="{5932626A-ABB9-4477-B8D4-427D9FB6FDE2}" type="presParOf" srcId="{C04C5108-5FAE-40D8-9935-9E1932AB018A}" destId="{26F42B79-C574-452B-A7FB-D9428B3821CE}" srcOrd="1" destOrd="0" presId="urn:microsoft.com/office/officeart/2005/8/layout/cycle1"/>
    <dgm:cxn modelId="{401559F8-4872-4FCE-A26C-698AB84BD2CA}" type="presParOf" srcId="{C04C5108-5FAE-40D8-9935-9E1932AB018A}" destId="{D2704A63-85B1-413E-B3B4-2617C03DD011}" srcOrd="2" destOrd="0" presId="urn:microsoft.com/office/officeart/2005/8/layout/cycle1"/>
    <dgm:cxn modelId="{29404C03-7017-4CC0-ADC1-06176DFD00CB}" type="presParOf" srcId="{C04C5108-5FAE-40D8-9935-9E1932AB018A}" destId="{612D4E46-810B-442E-9B02-F20AF01A94D5}" srcOrd="3" destOrd="0" presId="urn:microsoft.com/office/officeart/2005/8/layout/cycle1"/>
    <dgm:cxn modelId="{33962669-F65B-4712-8EDB-EE1A4A8FAE45}" type="presParOf" srcId="{C04C5108-5FAE-40D8-9935-9E1932AB018A}" destId="{C2DEEAB4-5EBD-4CA9-B875-53B2141747E1}" srcOrd="4" destOrd="0" presId="urn:microsoft.com/office/officeart/2005/8/layout/cycle1"/>
    <dgm:cxn modelId="{3B3CD03D-DA62-4850-AEBF-D6F4BA23A882}" type="presParOf" srcId="{C04C5108-5FAE-40D8-9935-9E1932AB018A}" destId="{B6F15287-767C-48BD-875B-ABB2B19F3818}" srcOrd="5" destOrd="0" presId="urn:microsoft.com/office/officeart/2005/8/layout/cycle1"/>
    <dgm:cxn modelId="{81E69940-88F9-4022-AA10-C745FFE94534}" type="presParOf" srcId="{C04C5108-5FAE-40D8-9935-9E1932AB018A}" destId="{72ACE7EB-0E36-4CC5-B327-D5C0970F85B7}" srcOrd="6" destOrd="0" presId="urn:microsoft.com/office/officeart/2005/8/layout/cycle1"/>
    <dgm:cxn modelId="{10D21C19-75EE-4511-8908-8C2BF42DAF42}" type="presParOf" srcId="{C04C5108-5FAE-40D8-9935-9E1932AB018A}" destId="{00FE4BDA-4F2D-428E-B5BB-BC6D35094C09}" srcOrd="7" destOrd="0" presId="urn:microsoft.com/office/officeart/2005/8/layout/cycle1"/>
    <dgm:cxn modelId="{56D5EEDC-7BC1-4E4A-9828-7619B9E6CF22}" type="presParOf" srcId="{C04C5108-5FAE-40D8-9935-9E1932AB018A}" destId="{44171912-71B5-4C13-83C6-40C07ABC2D77}" srcOrd="8" destOrd="0" presId="urn:microsoft.com/office/officeart/2005/8/layout/cycle1"/>
    <dgm:cxn modelId="{88DF39B0-756B-4346-B036-B42EFCDACBA0}" type="presParOf" srcId="{C04C5108-5FAE-40D8-9935-9E1932AB018A}" destId="{6C34F9ED-F581-4870-A3C2-2F04F9685DE4}" srcOrd="9" destOrd="0" presId="urn:microsoft.com/office/officeart/2005/8/layout/cycle1"/>
    <dgm:cxn modelId="{312A9E98-ABB0-4BBE-942C-5D56028BA384}" type="presParOf" srcId="{C04C5108-5FAE-40D8-9935-9E1932AB018A}" destId="{784A6378-31E9-458D-9668-5F987C970FFC}" srcOrd="10" destOrd="0" presId="urn:microsoft.com/office/officeart/2005/8/layout/cycle1"/>
    <dgm:cxn modelId="{41DEA621-E3AC-4093-B1C7-8054DA31D0F9}" type="presParOf" srcId="{C04C5108-5FAE-40D8-9935-9E1932AB018A}" destId="{E1B84049-C5C2-449E-ABBD-2B51E8A78000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F42B79-C574-452B-A7FB-D9428B3821CE}">
      <dsp:nvSpPr>
        <dsp:cNvPr id="0" name=""/>
        <dsp:cNvSpPr/>
      </dsp:nvSpPr>
      <dsp:spPr>
        <a:xfrm>
          <a:off x="4057852" y="96658"/>
          <a:ext cx="2169504" cy="1540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solidFill>
                <a:srgbClr val="00B050"/>
              </a:solidFill>
            </a:rPr>
            <a:t>Male Deception About Depth of Feelings</a:t>
          </a:r>
          <a:endParaRPr lang="en-US" sz="2600" kern="1200" dirty="0">
            <a:solidFill>
              <a:srgbClr val="00B050"/>
            </a:solidFill>
          </a:endParaRPr>
        </a:p>
      </dsp:txBody>
      <dsp:txXfrm>
        <a:off x="4057852" y="96658"/>
        <a:ext cx="2169504" cy="1540371"/>
      </dsp:txXfrm>
    </dsp:sp>
    <dsp:sp modelId="{D2704A63-85B1-413E-B3B4-2617C03DD011}">
      <dsp:nvSpPr>
        <dsp:cNvPr id="0" name=""/>
        <dsp:cNvSpPr/>
      </dsp:nvSpPr>
      <dsp:spPr>
        <a:xfrm>
          <a:off x="1657417" y="-692"/>
          <a:ext cx="4352723" cy="4352723"/>
        </a:xfrm>
        <a:prstGeom prst="circularArrow">
          <a:avLst>
            <a:gd name="adj1" fmla="val 6901"/>
            <a:gd name="adj2" fmla="val 465251"/>
            <a:gd name="adj3" fmla="val 549840"/>
            <a:gd name="adj4" fmla="val 20584909"/>
            <a:gd name="adj5" fmla="val 8051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DEEAB4-5EBD-4CA9-B875-53B2141747E1}">
      <dsp:nvSpPr>
        <dsp:cNvPr id="0" name=""/>
        <dsp:cNvSpPr/>
      </dsp:nvSpPr>
      <dsp:spPr>
        <a:xfrm>
          <a:off x="4372418" y="2714308"/>
          <a:ext cx="1540371" cy="1540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Decline in Female Fitness</a:t>
          </a:r>
          <a:endParaRPr lang="en-US" sz="2600" kern="1200" dirty="0"/>
        </a:p>
      </dsp:txBody>
      <dsp:txXfrm>
        <a:off x="4372418" y="2714308"/>
        <a:ext cx="1540371" cy="1540371"/>
      </dsp:txXfrm>
    </dsp:sp>
    <dsp:sp modelId="{B6F15287-767C-48BD-875B-ABB2B19F3818}">
      <dsp:nvSpPr>
        <dsp:cNvPr id="0" name=""/>
        <dsp:cNvSpPr/>
      </dsp:nvSpPr>
      <dsp:spPr>
        <a:xfrm>
          <a:off x="1657417" y="-692"/>
          <a:ext cx="4352723" cy="4352723"/>
        </a:xfrm>
        <a:prstGeom prst="circularArrow">
          <a:avLst>
            <a:gd name="adj1" fmla="val 6901"/>
            <a:gd name="adj2" fmla="val 465251"/>
            <a:gd name="adj3" fmla="val 5949840"/>
            <a:gd name="adj4" fmla="val 4384909"/>
            <a:gd name="adj5" fmla="val 8051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FE4BDA-4F2D-428E-B5BB-BC6D35094C09}">
      <dsp:nvSpPr>
        <dsp:cNvPr id="0" name=""/>
        <dsp:cNvSpPr/>
      </dsp:nvSpPr>
      <dsp:spPr>
        <a:xfrm>
          <a:off x="1754768" y="2714308"/>
          <a:ext cx="1540371" cy="1540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solidFill>
                <a:srgbClr val="00B050"/>
              </a:solidFill>
            </a:rPr>
            <a:t>Female Defenses Against Deception</a:t>
          </a:r>
          <a:endParaRPr lang="en-US" sz="2600" kern="1200" dirty="0">
            <a:solidFill>
              <a:srgbClr val="00B050"/>
            </a:solidFill>
          </a:endParaRPr>
        </a:p>
      </dsp:txBody>
      <dsp:txXfrm>
        <a:off x="1754768" y="2714308"/>
        <a:ext cx="1540371" cy="1540371"/>
      </dsp:txXfrm>
    </dsp:sp>
    <dsp:sp modelId="{44171912-71B5-4C13-83C6-40C07ABC2D77}">
      <dsp:nvSpPr>
        <dsp:cNvPr id="0" name=""/>
        <dsp:cNvSpPr/>
      </dsp:nvSpPr>
      <dsp:spPr>
        <a:xfrm>
          <a:off x="1657417" y="-692"/>
          <a:ext cx="4352723" cy="4352723"/>
        </a:xfrm>
        <a:prstGeom prst="circularArrow">
          <a:avLst>
            <a:gd name="adj1" fmla="val 6901"/>
            <a:gd name="adj2" fmla="val 465251"/>
            <a:gd name="adj3" fmla="val 11349840"/>
            <a:gd name="adj4" fmla="val 9784909"/>
            <a:gd name="adj5" fmla="val 8051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4A6378-31E9-458D-9668-5F987C970FFC}">
      <dsp:nvSpPr>
        <dsp:cNvPr id="0" name=""/>
        <dsp:cNvSpPr/>
      </dsp:nvSpPr>
      <dsp:spPr>
        <a:xfrm>
          <a:off x="1754768" y="96658"/>
          <a:ext cx="1540371" cy="1540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Decline in Male Fitness</a:t>
          </a:r>
          <a:endParaRPr lang="en-US" sz="2600" kern="1200" dirty="0"/>
        </a:p>
      </dsp:txBody>
      <dsp:txXfrm>
        <a:off x="1754768" y="96658"/>
        <a:ext cx="1540371" cy="1540371"/>
      </dsp:txXfrm>
    </dsp:sp>
    <dsp:sp modelId="{E1B84049-C5C2-449E-ABBD-2B51E8A78000}">
      <dsp:nvSpPr>
        <dsp:cNvPr id="0" name=""/>
        <dsp:cNvSpPr/>
      </dsp:nvSpPr>
      <dsp:spPr>
        <a:xfrm>
          <a:off x="1657417" y="-692"/>
          <a:ext cx="4352723" cy="4352723"/>
        </a:xfrm>
        <a:prstGeom prst="circularArrow">
          <a:avLst>
            <a:gd name="adj1" fmla="val 6901"/>
            <a:gd name="adj2" fmla="val 465251"/>
            <a:gd name="adj3" fmla="val 16151938"/>
            <a:gd name="adj4" fmla="val 15184909"/>
            <a:gd name="adj5" fmla="val 8051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9794F-3CA5-476B-A822-7ED0317D0CB5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E874C0-08BD-4F60-A102-E35A91ED7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87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b="1"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679896-FCB6-4C1C-A6EE-E9AB55394B84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en-US" altLang="zh-TW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2838" y="161925"/>
            <a:ext cx="4630737" cy="3473450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717925"/>
            <a:ext cx="6172200" cy="5345113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71401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11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56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90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08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94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65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984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55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989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323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537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2832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1920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Image Source: photobucket.com</a:t>
            </a:r>
          </a:p>
          <a:p>
            <a:pPr eaLnBrk="1" hangingPunct="1"/>
            <a:endParaRPr lang="en-US" dirty="0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714AAC-AD23-4F42-B730-EF8DD7C88EBC}" type="slidenum">
              <a:rPr lang="en-US" smtClean="0"/>
              <a:pPr/>
              <a:t>22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501270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866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153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825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42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494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845164-272F-4C6F-9365-DD0C3AFE7EBF}" type="slidenum">
              <a:rPr lang="en-US" smtClean="0"/>
              <a:pPr/>
              <a:t>29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88585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156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2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 Sources: biography.com, </a:t>
            </a:r>
            <a:r>
              <a:rPr lang="en-US" sz="1200" dirty="0" smtClean="0"/>
              <a:t>imdb.com</a:t>
            </a:r>
          </a:p>
          <a:p>
            <a:pPr eaLnBrk="1" hangingPunct="1"/>
            <a:endParaRPr lang="en-US" dirty="0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DC26AB-2C5A-4207-A6A9-214C515EE684}" type="slidenum">
              <a:rPr lang="en-US" smtClean="0"/>
              <a:pPr/>
              <a:t>31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338333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295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324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 source: </a:t>
            </a:r>
            <a:r>
              <a:rPr lang="en-US" sz="1200" dirty="0" smtClean="0"/>
              <a:t>job-before-success.blogspot.com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084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 source: </a:t>
            </a:r>
            <a:r>
              <a:rPr lang="en-US" sz="1200" dirty="0" smtClean="0"/>
              <a:t>eonline.com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584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C0606D-4C22-4159-86D1-78479F5D9F95}" type="slidenum">
              <a:rPr lang="en-US" smtClean="0"/>
              <a:pPr/>
              <a:t>36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616774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309515-B10E-4C2E-8544-C2DD40B06F29}" type="slidenum">
              <a:rPr lang="en-US" smtClean="0"/>
              <a:pPr/>
              <a:t>37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265900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09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982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858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648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425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664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504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188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413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4516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536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44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8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Source: Wikimedia Deutschland. Artist: Johanna </a:t>
            </a:r>
            <a:r>
              <a:rPr lang="en-US" sz="1200" dirty="0" err="1" smtClean="0"/>
              <a:t>Pung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594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738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466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2742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382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3402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3916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7851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607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 source: </a:t>
            </a:r>
            <a:r>
              <a:rPr lang="en-US" sz="1200" dirty="0" smtClean="0">
                <a:latin typeface="+mn-lt"/>
              </a:rPr>
              <a:t>middleearthnj.wordpress.com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4892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45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8379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5438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7698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5496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1937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1951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95800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81623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6355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21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893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Red Fur Seals, Image source: www.nhm.org</a:t>
            </a:r>
          </a:p>
          <a:p>
            <a:r>
              <a:rPr lang="en-US" sz="1200" dirty="0" err="1" smtClean="0"/>
              <a:t>Hamadryas</a:t>
            </a:r>
            <a:r>
              <a:rPr lang="en-US" sz="1200" dirty="0" smtClean="0"/>
              <a:t> Baboons, Image</a:t>
            </a:r>
            <a:r>
              <a:rPr lang="en-US" sz="1200" baseline="0" dirty="0" smtClean="0"/>
              <a:t> s</a:t>
            </a:r>
            <a:r>
              <a:rPr lang="en-US" sz="1200" dirty="0" smtClean="0"/>
              <a:t>ource: www.naturepl.com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91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874C0-08BD-4F60-A102-E35A91ED79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46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AB412-3C8B-48EE-9EA0-1C2C8DABC9F3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E39F-92A7-4C86-B318-47480B969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339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AB412-3C8B-48EE-9EA0-1C2C8DABC9F3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E39F-92A7-4C86-B318-47480B969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83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AB412-3C8B-48EE-9EA0-1C2C8DABC9F3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E39F-92A7-4C86-B318-47480B969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44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5447FD-E239-4F3C-BAB8-6725D482A5F5}" type="slidenum">
              <a:rPr kumimoji="1" lang="en-US" altLang="zh-TW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25449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AB412-3C8B-48EE-9EA0-1C2C8DABC9F3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E39F-92A7-4C86-B318-47480B969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43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AB412-3C8B-48EE-9EA0-1C2C8DABC9F3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E39F-92A7-4C86-B318-47480B969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54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AB412-3C8B-48EE-9EA0-1C2C8DABC9F3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E39F-92A7-4C86-B318-47480B969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37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AB412-3C8B-48EE-9EA0-1C2C8DABC9F3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E39F-92A7-4C86-B318-47480B969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737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AB412-3C8B-48EE-9EA0-1C2C8DABC9F3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E39F-92A7-4C86-B318-47480B969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01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AB412-3C8B-48EE-9EA0-1C2C8DABC9F3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E39F-92A7-4C86-B318-47480B969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02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AB412-3C8B-48EE-9EA0-1C2C8DABC9F3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E39F-92A7-4C86-B318-47480B969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7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AB412-3C8B-48EE-9EA0-1C2C8DABC9F3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E39F-92A7-4C86-B318-47480B969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70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AB412-3C8B-48EE-9EA0-1C2C8DABC9F3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9E39F-92A7-4C86-B318-47480B969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052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39963"/>
            <a:ext cx="82296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32761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i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37E14F2D-6527-406E-9E6C-4DC749399D7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41193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tiff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393700" y="5486400"/>
            <a:ext cx="828675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Produced by and for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Hot Science - Cool Talks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by the Environmental Science Institute.  We request that the use of these materials include an acknowledgement of the presenter and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Hot Science - Cool Talks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by the Environmental Science Institute at UT Austin.  We hope you find these materials educational and enjoyable.</a:t>
            </a:r>
          </a:p>
        </p:txBody>
      </p:sp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393700" y="4349750"/>
            <a:ext cx="862012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66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Dr.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David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M. Buss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October 27, 2017</a:t>
            </a:r>
          </a:p>
        </p:txBody>
      </p:sp>
      <p:sp>
        <p:nvSpPr>
          <p:cNvPr id="6148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36538" y="1951038"/>
            <a:ext cx="8934450" cy="2316162"/>
          </a:xfrm>
        </p:spPr>
        <p:txBody>
          <a:bodyPr anchor="ctr"/>
          <a:lstStyle/>
          <a:p>
            <a:pPr eaLnBrk="1" hangingPunct="1"/>
            <a:r>
              <a:rPr lang="en-US" altLang="en-US" sz="3600" b="1" i="1" dirty="0" smtClean="0">
                <a:solidFill>
                  <a:schemeClr val="tx1"/>
                </a:solidFill>
                <a:latin typeface="+mn-lt"/>
              </a:rPr>
              <a:t>Human Mating Behavior:</a:t>
            </a:r>
            <a:br>
              <a:rPr lang="en-US" altLang="en-US" sz="3600" b="1" i="1" dirty="0" smtClean="0">
                <a:solidFill>
                  <a:schemeClr val="tx1"/>
                </a:solidFill>
                <a:latin typeface="+mn-lt"/>
              </a:rPr>
            </a:br>
            <a:r>
              <a:rPr lang="en-US" altLang="en-US" sz="3600" b="1" i="1" dirty="0" smtClean="0">
                <a:solidFill>
                  <a:schemeClr val="tx1"/>
                </a:solidFill>
                <a:latin typeface="+mn-lt"/>
              </a:rPr>
              <a:t>An Evolutionary Perspective</a:t>
            </a:r>
            <a:endParaRPr lang="en-US" altLang="en-US" sz="2400" i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150" name="Rectangle 5"/>
          <p:cNvSpPr txBox="1">
            <a:spLocks noChangeArrowheads="1"/>
          </p:cNvSpPr>
          <p:nvPr/>
        </p:nvSpPr>
        <p:spPr bwMode="auto">
          <a:xfrm>
            <a:off x="-990600" y="2028825"/>
            <a:ext cx="17430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en-US" sz="4200" b="1" i="0" u="none" strike="noStrike" kern="1200" cap="none" spc="0" normalizeH="0" baseline="0" noProof="0" smtClean="0">
              <a:ln>
                <a:noFill/>
              </a:ln>
              <a:solidFill>
                <a:srgbClr val="F06242"/>
              </a:solidFill>
              <a:effectLst/>
              <a:uLnTx/>
              <a:uFillTx/>
              <a:latin typeface="Gill Sans MT" panose="020B0502020104020203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38" y="405289"/>
            <a:ext cx="7221447" cy="8302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79613" y="1752600"/>
            <a:ext cx="5460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+mn-cs"/>
              </a:rPr>
              <a:t>Hot Science - Cool Talk </a:t>
            </a:r>
            <a:r>
              <a:rPr kumimoji="1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+mn-cs"/>
              </a:rPr>
              <a:t># </a:t>
            </a:r>
            <a:r>
              <a:rPr kumimoji="1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/>
                <a:cs typeface="+mn-cs"/>
              </a:rPr>
              <a:t>109</a:t>
            </a:r>
            <a:r>
              <a:rPr kumimoji="1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6242"/>
                </a:solidFill>
                <a:effectLst/>
                <a:uLnTx/>
                <a:uFillTx/>
                <a:latin typeface="Gill Sans MT" panose="020B0502020104020203" pitchFamily="34" charset="0"/>
                <a:ea typeface="新細明體"/>
                <a:cs typeface="+mn-cs"/>
              </a:rPr>
              <a:t/>
            </a:r>
            <a:br>
              <a:rPr kumimoji="1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6242"/>
                </a:solidFill>
                <a:effectLst/>
                <a:uLnTx/>
                <a:uFillTx/>
                <a:latin typeface="Gill Sans MT" panose="020B0502020104020203" pitchFamily="34" charset="0"/>
                <a:ea typeface="新細明體"/>
                <a:cs typeface="+mn-cs"/>
              </a:rPr>
            </a:br>
            <a:endParaRPr kumimoji="1" lang="en-US" sz="1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itchFamily="1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142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rnedcomb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1125" y="0"/>
            <a:ext cx="6572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928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Intersexual Selection:</a:t>
            </a:r>
            <a:br>
              <a:rPr lang="en-US" sz="4000" dirty="0" smtClean="0"/>
            </a:br>
            <a:r>
              <a:rPr lang="en-US" sz="4000" dirty="0" smtClean="0"/>
              <a:t>Preferential Mate Choice</a:t>
            </a:r>
            <a:endParaRPr lang="en-US" sz="4000" dirty="0"/>
          </a:p>
        </p:txBody>
      </p:sp>
      <p:pic>
        <p:nvPicPr>
          <p:cNvPr id="4" name="Picture 3" descr="Men that women want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1731169" y="1690689"/>
            <a:ext cx="5681662" cy="483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407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Humans Have a Complex Menu of</a:t>
            </a:r>
            <a:br>
              <a:rPr lang="en-US" sz="4000" dirty="0" smtClean="0"/>
            </a:br>
            <a:r>
              <a:rPr lang="en-US" sz="4000" dirty="0" smtClean="0"/>
              <a:t>Mating Strategies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Long-term committed mating</a:t>
            </a:r>
          </a:p>
          <a:p>
            <a:r>
              <a:rPr lang="en-US" dirty="0" smtClean="0"/>
              <a:t>Short-term opportunistic mating</a:t>
            </a:r>
          </a:p>
          <a:p>
            <a:r>
              <a:rPr lang="en-US" dirty="0" smtClean="0"/>
              <a:t>“Cheating”: Extra-pair copulating (EPC)</a:t>
            </a:r>
          </a:p>
          <a:p>
            <a:r>
              <a:rPr lang="en-US" dirty="0" smtClean="0"/>
              <a:t>Serial mating over time</a:t>
            </a:r>
          </a:p>
          <a:p>
            <a:r>
              <a:rPr lang="en-US" dirty="0" smtClean="0"/>
              <a:t>Mixed mating strategies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79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Locations of 37 Cultures in International Mate Selection Project:</a:t>
            </a:r>
            <a:br>
              <a:rPr lang="en-US" dirty="0" smtClean="0"/>
            </a:br>
            <a:r>
              <a:rPr lang="en-US" dirty="0" smtClean="0"/>
              <a:t>Total # of People = 10,047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1468257"/>
              </p:ext>
            </p:extLst>
          </p:nvPr>
        </p:nvGraphicFramePr>
        <p:xfrm>
          <a:off x="438376" y="2075811"/>
          <a:ext cx="8267248" cy="4270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" name="Photo Editor Photo" r:id="rId4" imgW="10050278" imgH="5191850" progId="">
                  <p:embed/>
                </p:oleObj>
              </mc:Choice>
              <mc:Fallback>
                <p:oleObj name="Photo Editor Photo" r:id="rId4" imgW="10050278" imgH="5191850" progId="">
                  <p:embed/>
                  <p:pic>
                    <p:nvPicPr>
                      <p:cNvPr id="3074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376" y="2075811"/>
                        <a:ext cx="8267248" cy="42703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957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Universal Desires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Love</a:t>
            </a:r>
          </a:p>
          <a:p>
            <a:r>
              <a:rPr lang="en-US" dirty="0" smtClean="0"/>
              <a:t>Exciting personality</a:t>
            </a:r>
          </a:p>
          <a:p>
            <a:r>
              <a:rPr lang="en-US" dirty="0" smtClean="0"/>
              <a:t>Good health</a:t>
            </a:r>
          </a:p>
          <a:p>
            <a:r>
              <a:rPr lang="en-US" dirty="0" smtClean="0"/>
              <a:t>Kindness</a:t>
            </a:r>
          </a:p>
          <a:p>
            <a:r>
              <a:rPr lang="en-US" dirty="0" smtClean="0"/>
              <a:t>Intelligence</a:t>
            </a:r>
          </a:p>
          <a:p>
            <a:r>
              <a:rPr lang="en-US" dirty="0" smtClean="0"/>
              <a:t>Sociable</a:t>
            </a:r>
          </a:p>
          <a:p>
            <a:r>
              <a:rPr lang="en-US" dirty="0" smtClean="0"/>
              <a:t>Easy going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70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Culturally Variable Desires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51243" y="1525040"/>
            <a:ext cx="1244599" cy="5039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0844623"/>
              </p:ext>
            </p:extLst>
          </p:nvPr>
        </p:nvGraphicFramePr>
        <p:xfrm>
          <a:off x="1795842" y="1525041"/>
          <a:ext cx="6719508" cy="5039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" name="Photo Editor Photo" r:id="rId4" imgW="15238095" imgH="11428571" progId="">
                  <p:embed/>
                </p:oleObj>
              </mc:Choice>
              <mc:Fallback>
                <p:oleObj name="Photo Editor Photo" r:id="rId4" imgW="15238095" imgH="11428571" progId="">
                  <p:embed/>
                  <p:pic>
                    <p:nvPicPr>
                      <p:cNvPr id="4098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842" y="1525041"/>
                        <a:ext cx="6719508" cy="50396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30078" y="405857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" pitchFamily="18" charset="0"/>
              </a:rPr>
              <a:t>Rating</a:t>
            </a:r>
            <a:endParaRPr lang="en-US" b="1" dirty="0">
              <a:latin typeface="Times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6076" y="2681326"/>
            <a:ext cx="1394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" pitchFamily="18" charset="0"/>
              </a:rPr>
              <a:t>Indispensable</a:t>
            </a:r>
            <a:endParaRPr lang="en-US" sz="1600" b="1" dirty="0">
              <a:latin typeface="Times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9285" y="5543060"/>
            <a:ext cx="1072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" pitchFamily="18" charset="0"/>
              </a:rPr>
              <a:t>Irrelevant</a:t>
            </a:r>
            <a:endParaRPr lang="en-US" sz="1600" b="1" dirty="0">
              <a:latin typeface="Times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123777" y="3070793"/>
            <a:ext cx="0" cy="9877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123777" y="4524238"/>
            <a:ext cx="32058" cy="10188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9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Meta-Theory of Sex Differences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1313" indent="-341313">
              <a:buNone/>
            </a:pPr>
            <a:r>
              <a:rPr lang="en-US" dirty="0" smtClean="0">
                <a:solidFill>
                  <a:srgbClr val="0070C0"/>
                </a:solidFill>
              </a:rPr>
              <a:t>Men and Women Are Similar</a:t>
            </a:r>
            <a:r>
              <a:rPr lang="en-US" dirty="0" smtClean="0"/>
              <a:t>: When there exists a recurrent evolutionary history of similar adaptive problems.</a:t>
            </a:r>
          </a:p>
          <a:p>
            <a:pPr marL="0" indent="0">
              <a:buNone/>
            </a:pPr>
            <a:endParaRPr lang="en-US" dirty="0" smtClean="0"/>
          </a:p>
          <a:p>
            <a:pPr marL="341313" indent="-341313">
              <a:buNone/>
            </a:pPr>
            <a:r>
              <a:rPr lang="en-US" dirty="0" smtClean="0">
                <a:solidFill>
                  <a:srgbClr val="0070C0"/>
                </a:solidFill>
              </a:rPr>
              <a:t>Men and Women Are Different</a:t>
            </a:r>
            <a:r>
              <a:rPr lang="en-US" dirty="0" smtClean="0"/>
              <a:t>: When there exists a recurrent evolutionary history of different adaptive problems.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58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Recurrently Different Adaptive Problems of the Sexes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Internal female fertilization</a:t>
            </a:r>
          </a:p>
          <a:p>
            <a:r>
              <a:rPr lang="en-US" dirty="0" smtClean="0"/>
              <a:t>Paternity uncertainty</a:t>
            </a:r>
          </a:p>
          <a:p>
            <a:r>
              <a:rPr lang="en-US" dirty="0"/>
              <a:t>Misdirected parental </a:t>
            </a:r>
            <a:r>
              <a:rPr lang="en-US" dirty="0" smtClean="0"/>
              <a:t>investment</a:t>
            </a:r>
          </a:p>
          <a:p>
            <a:r>
              <a:rPr lang="en-US" dirty="0" smtClean="0"/>
              <a:t>Obligatory parental investment</a:t>
            </a:r>
          </a:p>
          <a:p>
            <a:r>
              <a:rPr lang="en-US" dirty="0" smtClean="0"/>
              <a:t>Fertility curve over the lifespan</a:t>
            </a:r>
          </a:p>
          <a:p>
            <a:r>
              <a:rPr lang="en-US" dirty="0" smtClean="0"/>
              <a:t>Breast feeding</a:t>
            </a:r>
          </a:p>
          <a:p>
            <a:r>
              <a:rPr lang="en-US" dirty="0" smtClean="0"/>
              <a:t>Concealed ovulation</a:t>
            </a:r>
          </a:p>
          <a:p>
            <a:r>
              <a:rPr lang="en-US" dirty="0" smtClean="0"/>
              <a:t>Cyclic ovulation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97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1920967"/>
          </a:xfrm>
        </p:spPr>
        <p:txBody>
          <a:bodyPr/>
          <a:lstStyle/>
          <a:p>
            <a:pPr algn="ctr"/>
            <a:r>
              <a:rPr lang="en-US" dirty="0" smtClean="0"/>
              <a:t>So What do Men Want?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56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Ideal Number of Sex </a:t>
            </a:r>
            <a:br>
              <a:rPr lang="en-US" sz="4000" dirty="0" smtClean="0"/>
            </a:br>
            <a:r>
              <a:rPr lang="en-US" sz="4000" dirty="0" smtClean="0"/>
              <a:t>Partners Desired</a:t>
            </a:r>
            <a:endParaRPr lang="en-US" sz="4000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</p:nvPr>
        </p:nvGraphicFramePr>
        <p:xfrm>
          <a:off x="1225550" y="1784350"/>
          <a:ext cx="7150100" cy="457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0" name="Photo Editor Photo" r:id="rId4" imgW="26666667" imgH="17047619" progId="">
                  <p:embed/>
                </p:oleObj>
              </mc:Choice>
              <mc:Fallback>
                <p:oleObj name="Photo Editor Photo" r:id="rId4" imgW="26666667" imgH="17047619" progId="">
                  <p:embed/>
                  <p:pic>
                    <p:nvPicPr>
                      <p:cNvPr id="5122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5550" y="1784350"/>
                        <a:ext cx="7150100" cy="4570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403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00" y="647700"/>
            <a:ext cx="379730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705721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More Psychological Evidence for</a:t>
            </a:r>
            <a:br>
              <a:rPr lang="en-US" sz="4000" dirty="0" smtClean="0"/>
            </a:br>
            <a:r>
              <a:rPr lang="en-US" sz="4000" dirty="0" smtClean="0"/>
              <a:t>Short-Term Mating</a:t>
            </a:r>
            <a:br>
              <a:rPr lang="en-US" sz="4000" dirty="0" smtClean="0"/>
            </a:br>
            <a:r>
              <a:rPr lang="en-US" sz="3300" dirty="0" smtClean="0"/>
              <a:t>The “closing time phenomenon”</a:t>
            </a:r>
            <a:endParaRPr lang="en-US" sz="3300" dirty="0"/>
          </a:p>
        </p:txBody>
      </p:sp>
      <p:pic>
        <p:nvPicPr>
          <p:cNvPr id="4" name="Picture 3" descr="closing time effect"/>
          <p:cNvPicPr>
            <a:picLocks noChangeAspect="1" noChangeArrowheads="1"/>
          </p:cNvPicPr>
          <p:nvPr/>
        </p:nvPicPr>
        <p:blipFill>
          <a:blip r:embed="rId3" cstate="print"/>
          <a:srcRect t="11172" b="48413"/>
          <a:stretch>
            <a:fillRect/>
          </a:stretch>
        </p:blipFill>
        <p:spPr bwMode="auto">
          <a:xfrm>
            <a:off x="1670755" y="2964982"/>
            <a:ext cx="6026680" cy="2569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114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132" y="24951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Male Sexual Over-Perception Bias</a:t>
            </a:r>
            <a:br>
              <a:rPr lang="en-US" dirty="0" smtClean="0"/>
            </a:br>
            <a:r>
              <a:rPr lang="en-US" sz="2000" dirty="0"/>
              <a:t>(</a:t>
            </a:r>
            <a:r>
              <a:rPr lang="en-US" sz="2000" dirty="0" err="1"/>
              <a:t>Perilloux</a:t>
            </a:r>
            <a:r>
              <a:rPr lang="en-US" sz="2000" dirty="0"/>
              <a:t>, Confer, &amp; Buss, </a:t>
            </a:r>
            <a:r>
              <a:rPr lang="en-US" sz="2000" dirty="0" smtClean="0"/>
              <a:t>2012)</a:t>
            </a:r>
            <a:endParaRPr lang="en-US" sz="20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1626602"/>
              </p:ext>
            </p:extLst>
          </p:nvPr>
        </p:nvGraphicFramePr>
        <p:xfrm>
          <a:off x="1497988" y="1716412"/>
          <a:ext cx="4874619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689" y="1791264"/>
            <a:ext cx="2898711" cy="217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2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The</a:t>
            </a:r>
            <a:r>
              <a:rPr lang="en-US" altLang="en-US" dirty="0" smtClean="0">
                <a:solidFill>
                  <a:srgbClr val="CCEC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dirty="0" smtClean="0">
                <a:latin typeface="+mn-lt"/>
                <a:cs typeface="Times New Roman" pitchFamily="18" charset="0"/>
              </a:rPr>
              <a:t>Assessment</a:t>
            </a:r>
            <a:r>
              <a:rPr lang="en-US" altLang="en-US" dirty="0" smtClean="0">
                <a:solidFill>
                  <a:srgbClr val="CCEC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Problem</a:t>
            </a:r>
            <a:endParaRPr lang="en-US" altLang="en-US" dirty="0" smtClean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43015" name="Picture 11" descr="jennifer_lopez_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9714" y="1066445"/>
            <a:ext cx="301942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6" name="Picture 2" descr="http://img2.timeinc.net/people/i/2006/celebdatabase/beyonceknowles/beyonce_knowles1_300_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8159" y="2845485"/>
            <a:ext cx="2536825" cy="338243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477000" y="4097854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People.com</a:t>
            </a:r>
            <a:endParaRPr lang="en-US" sz="1400" dirty="0"/>
          </a:p>
        </p:txBody>
      </p:sp>
      <p:pic>
        <p:nvPicPr>
          <p:cNvPr id="72710" name="Picture 6" descr="http://content9.flixster.com/photo/10/88/63/10886343_or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63331" y="896844"/>
            <a:ext cx="2085506" cy="320101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91067" y="6443136"/>
            <a:ext cx="1835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Rottentomatoes.com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598" y="3237371"/>
            <a:ext cx="2353150" cy="34857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1243" y="3070958"/>
            <a:ext cx="2615870" cy="363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9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Logic of the Evolution of Standards </a:t>
            </a:r>
            <a:br>
              <a:rPr lang="en-US" dirty="0"/>
            </a:br>
            <a:r>
              <a:rPr lang="en-US" dirty="0"/>
              <a:t>of Attractiveness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57200" y="2667000"/>
            <a:ext cx="1905000" cy="1600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 sz="2000" b="1" dirty="0" smtClean="0"/>
              <a:t>Fertility</a:t>
            </a:r>
            <a:endParaRPr lang="en-US" sz="2000" b="1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429000" y="2667000"/>
            <a:ext cx="2362200" cy="36017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 sz="3600" b="1" dirty="0" smtClean="0">
                <a:solidFill>
                  <a:srgbClr val="0070C0"/>
                </a:solidFill>
              </a:rPr>
              <a:t>Cues</a:t>
            </a:r>
          </a:p>
          <a:p>
            <a:pPr algn="ctr" eaLnBrk="0" hangingPunct="0"/>
            <a:endParaRPr lang="en-US" sz="1200" b="1" dirty="0">
              <a:solidFill>
                <a:srgbClr val="FF0000"/>
              </a:solidFill>
            </a:endParaRPr>
          </a:p>
          <a:p>
            <a:pPr algn="ctr" eaLnBrk="0" hangingPunct="0"/>
            <a:r>
              <a:rPr lang="en-US" b="1" dirty="0"/>
              <a:t>Full lips</a:t>
            </a:r>
          </a:p>
          <a:p>
            <a:pPr algn="ctr" eaLnBrk="0" hangingPunct="0"/>
            <a:r>
              <a:rPr lang="en-US" b="1" dirty="0"/>
              <a:t>Clear skin</a:t>
            </a:r>
          </a:p>
          <a:p>
            <a:pPr algn="ctr" eaLnBrk="0" hangingPunct="0"/>
            <a:r>
              <a:rPr lang="en-US" b="1" dirty="0"/>
              <a:t>Clear eyes</a:t>
            </a:r>
          </a:p>
          <a:p>
            <a:pPr algn="ctr" eaLnBrk="0" hangingPunct="0"/>
            <a:r>
              <a:rPr lang="en-US" b="1" dirty="0"/>
              <a:t>Lustrous hair</a:t>
            </a:r>
          </a:p>
          <a:p>
            <a:pPr algn="ctr" eaLnBrk="0" hangingPunct="0"/>
            <a:r>
              <a:rPr lang="en-US" b="1" dirty="0"/>
              <a:t>Muscle tone</a:t>
            </a:r>
          </a:p>
          <a:p>
            <a:pPr algn="ctr" eaLnBrk="0" hangingPunct="0"/>
            <a:r>
              <a:rPr lang="en-US" b="1" dirty="0"/>
              <a:t>Sprightly gait</a:t>
            </a:r>
          </a:p>
          <a:p>
            <a:pPr algn="ctr" eaLnBrk="0" hangingPunct="0"/>
            <a:r>
              <a:rPr lang="en-US" b="1" dirty="0"/>
              <a:t>Symmetry</a:t>
            </a:r>
          </a:p>
          <a:p>
            <a:pPr algn="ctr" eaLnBrk="0" hangingPunct="0"/>
            <a:r>
              <a:rPr lang="en-US" b="1" dirty="0"/>
              <a:t>Health</a:t>
            </a:r>
          </a:p>
          <a:p>
            <a:pPr algn="ctr" eaLnBrk="0" hangingPunct="0"/>
            <a:r>
              <a:rPr lang="en-US" b="1" dirty="0"/>
              <a:t>Youth</a:t>
            </a:r>
          </a:p>
          <a:p>
            <a:pPr algn="ctr" eaLnBrk="0" hangingPunct="0"/>
            <a:r>
              <a:rPr lang="en-US" b="1" dirty="0"/>
              <a:t>Etc.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858000" y="2667000"/>
            <a:ext cx="1905000" cy="1905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en-US" sz="2000" b="1" dirty="0"/>
              <a:t>Standards of </a:t>
            </a:r>
          </a:p>
          <a:p>
            <a:pPr algn="ctr" eaLnBrk="0" hangingPunct="0"/>
            <a:r>
              <a:rPr lang="en-US" sz="2000" b="1" dirty="0"/>
              <a:t>Attractiveness</a:t>
            </a: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2362200" y="3505200"/>
            <a:ext cx="1066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4"/>
          <p:cNvSpPr>
            <a:spLocks noChangeShapeType="1"/>
          </p:cNvSpPr>
          <p:nvPr/>
        </p:nvSpPr>
        <p:spPr bwMode="auto">
          <a:xfrm>
            <a:off x="5791200" y="3505200"/>
            <a:ext cx="1066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10" name="AutoShape 16"/>
          <p:cNvCxnSpPr>
            <a:cxnSpLocks noChangeShapeType="1"/>
            <a:stCxn id="5" idx="0"/>
            <a:endCxn id="7" idx="0"/>
          </p:cNvCxnSpPr>
          <p:nvPr/>
        </p:nvCxnSpPr>
        <p:spPr bwMode="auto">
          <a:xfrm rot="5400000" flipV="1">
            <a:off x="4609306" y="-532606"/>
            <a:ext cx="1588" cy="6400800"/>
          </a:xfrm>
          <a:prstGeom prst="curvedConnector3">
            <a:avLst>
              <a:gd name="adj1" fmla="val -56300014"/>
            </a:avLst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25508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23592" y="224964"/>
            <a:ext cx="7886700" cy="1325563"/>
          </a:xfrm>
        </p:spPr>
        <p:txBody>
          <a:bodyPr/>
          <a:lstStyle/>
          <a:p>
            <a:r>
              <a:rPr lang="en-US" dirty="0" smtClean="0"/>
              <a:t>Physical Attractiveness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0" b="3567"/>
          <a:stretch/>
        </p:blipFill>
        <p:spPr>
          <a:xfrm>
            <a:off x="823592" y="1298864"/>
            <a:ext cx="7766977" cy="510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4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Standards of Beauty are</a:t>
            </a:r>
            <a:br>
              <a:rPr lang="en-US" dirty="0" smtClean="0"/>
            </a:br>
            <a:r>
              <a:rPr lang="en-US" dirty="0" smtClean="0"/>
              <a:t>Consistent Across Cultures</a:t>
            </a:r>
            <a:endParaRPr lang="en-US" dirty="0"/>
          </a:p>
        </p:txBody>
      </p:sp>
      <p:pic>
        <p:nvPicPr>
          <p:cNvPr id="3" name="Picture 3" descr="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9275" y="1887071"/>
            <a:ext cx="5505450" cy="4525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05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80984" y="124876"/>
            <a:ext cx="7886700" cy="120608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Age Difference Preferred</a:t>
            </a:r>
          </a:p>
          <a:p>
            <a:r>
              <a:rPr lang="en-US" dirty="0" smtClean="0"/>
              <a:t>Between Self and Spouse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16482" y="1249680"/>
            <a:ext cx="8127324" cy="5445760"/>
            <a:chOff x="216482" y="1249680"/>
            <a:chExt cx="8127324" cy="5445760"/>
          </a:xfrm>
        </p:grpSpPr>
        <p:grpSp>
          <p:nvGrpSpPr>
            <p:cNvPr id="8" name="Group 7"/>
            <p:cNvGrpSpPr/>
            <p:nvPr/>
          </p:nvGrpSpPr>
          <p:grpSpPr>
            <a:xfrm>
              <a:off x="272362" y="1249680"/>
              <a:ext cx="8071444" cy="5445760"/>
              <a:chOff x="272362" y="1249680"/>
              <a:chExt cx="8071444" cy="544576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21"/>
              <a:stretch/>
            </p:blipFill>
            <p:spPr>
              <a:xfrm>
                <a:off x="765821" y="1259840"/>
                <a:ext cx="7577985" cy="5408415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272362" y="1249680"/>
                <a:ext cx="1048438" cy="544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72362" y="2021840"/>
              <a:ext cx="11601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Older than self</a:t>
              </a:r>
              <a:endPara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16482" y="4886960"/>
              <a:ext cx="11601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Younger than self</a:t>
              </a:r>
              <a:endPara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011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572" y="141839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Men’s Age Preference as</a:t>
            </a:r>
            <a:br>
              <a:rPr lang="en-US" sz="4000" dirty="0" smtClean="0"/>
            </a:br>
            <a:r>
              <a:rPr lang="en-US" sz="4000" dirty="0" smtClean="0"/>
              <a:t>They Get Older</a:t>
            </a:r>
            <a:endParaRPr lang="en-US" sz="4000" dirty="0"/>
          </a:p>
        </p:txBody>
      </p:sp>
      <p:pic>
        <p:nvPicPr>
          <p:cNvPr id="3" name="Picture 3" descr="Figure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422" y="1467402"/>
            <a:ext cx="6477000" cy="528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236" y="2185792"/>
            <a:ext cx="3005609" cy="447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8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1920967"/>
          </a:xfrm>
        </p:spPr>
        <p:txBody>
          <a:bodyPr/>
          <a:lstStyle/>
          <a:p>
            <a:pPr algn="ctr"/>
            <a:r>
              <a:rPr lang="en-US" dirty="0" smtClean="0"/>
              <a:t>So What do Women Want?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62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07963" y="524255"/>
            <a:ext cx="8770937" cy="135577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cs typeface="Times New Roman" pitchFamily="18" charset="0"/>
              </a:rPr>
              <a:t>Economic Resources</a:t>
            </a:r>
            <a:r>
              <a:rPr lang="en-US" altLang="en-US" dirty="0" smtClean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76139" y="4312468"/>
            <a:ext cx="1846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iwallscreen.com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78" y="2520413"/>
            <a:ext cx="4339653" cy="28505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431" y="2520413"/>
            <a:ext cx="4417930" cy="270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6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Florida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61277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Guy propositions a Girl: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61277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Girl propositions a Guy: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15802" t="12075" r="59038" b="50386"/>
          <a:stretch>
            <a:fillRect/>
          </a:stretch>
        </p:blipFill>
        <p:spPr bwMode="auto">
          <a:xfrm>
            <a:off x="237067" y="2470494"/>
            <a:ext cx="4199467" cy="339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l="15802" t="12105" r="59151" b="50363"/>
          <a:stretch>
            <a:fillRect/>
          </a:stretch>
        </p:blipFill>
        <p:spPr bwMode="auto">
          <a:xfrm>
            <a:off x="4643569" y="2480717"/>
            <a:ext cx="4117721" cy="334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468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7964" y="17811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Good Financial Prospects</a:t>
            </a:r>
            <a:endParaRPr lang="en-US" sz="4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471633" y="1300479"/>
            <a:ext cx="8363737" cy="5107640"/>
            <a:chOff x="471633" y="1503679"/>
            <a:chExt cx="8363737" cy="5107640"/>
          </a:xfrm>
        </p:grpSpPr>
        <p:grpSp>
          <p:nvGrpSpPr>
            <p:cNvPr id="13" name="Group 12"/>
            <p:cNvGrpSpPr/>
            <p:nvPr/>
          </p:nvGrpSpPr>
          <p:grpSpPr>
            <a:xfrm>
              <a:off x="558801" y="1503679"/>
              <a:ext cx="8276569" cy="5107640"/>
              <a:chOff x="558801" y="1503679"/>
              <a:chExt cx="8276569" cy="510764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7212330" y="1503679"/>
                <a:ext cx="1623040" cy="5107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558801" y="1503680"/>
                <a:ext cx="7956550" cy="5107639"/>
                <a:chOff x="564757" y="1831641"/>
                <a:chExt cx="7278030" cy="4779678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342"/>
                <a:stretch/>
              </p:blipFill>
              <p:spPr>
                <a:xfrm>
                  <a:off x="1301212" y="1831641"/>
                  <a:ext cx="6541575" cy="4779678"/>
                </a:xfrm>
                <a:prstGeom prst="rect">
                  <a:avLst/>
                </a:prstGeom>
              </p:spPr>
            </p:pic>
            <p:sp>
              <p:nvSpPr>
                <p:cNvPr id="7" name="Rectangle 6"/>
                <p:cNvSpPr/>
                <p:nvPr/>
              </p:nvSpPr>
              <p:spPr>
                <a:xfrm>
                  <a:off x="564757" y="1831641"/>
                  <a:ext cx="1548524" cy="477967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0" name="TextBox 9"/>
            <p:cNvSpPr txBox="1"/>
            <p:nvPr/>
          </p:nvSpPr>
          <p:spPr>
            <a:xfrm>
              <a:off x="471633" y="1971040"/>
              <a:ext cx="17986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Indispensable</a:t>
              </a:r>
              <a:endPara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1633" y="5811520"/>
              <a:ext cx="17986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Unimportant</a:t>
              </a:r>
              <a:endPara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023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14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cs typeface="Times New Roman" pitchFamily="18" charset="0"/>
              </a:rPr>
              <a:t>Social Status</a:t>
            </a:r>
            <a:r>
              <a:rPr lang="en-US" altLang="en-US" dirty="0" smtClean="0"/>
              <a:t> </a:t>
            </a:r>
          </a:p>
        </p:txBody>
      </p:sp>
      <p:pic>
        <p:nvPicPr>
          <p:cNvPr id="110594" name="Picture 2" descr="http://www.biography.com/imported/images/Biography/Images/Profiles/W/Denzel-Washington-9524687-2-4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4007" y="3598708"/>
            <a:ext cx="3182937" cy="31829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469003" y="4381271"/>
            <a:ext cx="19688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blog.starcam.com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410" y="975259"/>
            <a:ext cx="4465121" cy="29934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4584" y="1471358"/>
            <a:ext cx="3997564" cy="440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8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Confidence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95120"/>
            <a:ext cx="7886700" cy="4581843"/>
          </a:xfrm>
        </p:spPr>
        <p:txBody>
          <a:bodyPr/>
          <a:lstStyle/>
          <a:p>
            <a:r>
              <a:rPr lang="en-US" dirty="0" smtClean="0"/>
              <a:t>Cue to status</a:t>
            </a:r>
            <a:endParaRPr lang="en-US" dirty="0"/>
          </a:p>
        </p:txBody>
      </p:sp>
      <p:pic>
        <p:nvPicPr>
          <p:cNvPr id="4" name="Picture 2" descr="http://eitrlounge.com/wp-content/uploads/2012/09/confide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40" y="2475896"/>
            <a:ext cx="6414467" cy="32072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9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Who Gets What They Want?</a:t>
            </a:r>
            <a:endParaRPr lang="en-US" dirty="0"/>
          </a:p>
        </p:txBody>
      </p:sp>
      <p:pic>
        <p:nvPicPr>
          <p:cNvPr id="5" name="Picture 9" descr="http://theurbandaily.com/files/2009/12/beyonce-jay-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2098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http://www.mid-day.com/imagedata/2008/oct/245872~Michael-Douglas-Catherine-Zeta-Jones-Poster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2209800"/>
            <a:ext cx="3090863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506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Ambition and Industriousness</a:t>
            </a:r>
            <a:endParaRPr lang="en-US" dirty="0"/>
          </a:p>
        </p:txBody>
      </p:sp>
      <p:pic>
        <p:nvPicPr>
          <p:cNvPr id="5" name="Picture 2" descr="http://www.metro.us/wp-content/uploads/2013/09/KanyeWest_0704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212"/>
            <a:ext cx="2952750" cy="29527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493" y="1519590"/>
            <a:ext cx="6059507" cy="402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4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Preference for</a:t>
            </a:r>
            <a:br>
              <a:rPr lang="en-US" sz="4000" dirty="0" smtClean="0"/>
            </a:br>
            <a:r>
              <a:rPr lang="en-US" sz="4000" dirty="0" smtClean="0"/>
              <a:t>Dependence and Stability</a:t>
            </a:r>
            <a:endParaRPr lang="en-US" sz="4000" dirty="0"/>
          </a:p>
        </p:txBody>
      </p:sp>
      <p:pic>
        <p:nvPicPr>
          <p:cNvPr id="3" name="Picture 6" descr="http://www.eonline.com/eol_images/Entire_Site/20080905/293.smith.smith.0905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5187" y="1986119"/>
            <a:ext cx="2790825" cy="4505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227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45364"/>
            <a:ext cx="77724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 smtClean="0">
                <a:cs typeface="Times New Roman" pitchFamily="18" charset="0"/>
              </a:rPr>
              <a:t>Athletic Prowess</a:t>
            </a:r>
            <a:r>
              <a:rPr lang="en-US" altLang="en-US" dirty="0" smtClean="0">
                <a:latin typeface="+mn-lt"/>
                <a:cs typeface="Times New Roman" pitchFamily="18" charset="0"/>
              </a:rPr>
              <a:t> </a:t>
            </a:r>
            <a:r>
              <a:rPr lang="en-US" altLang="en-US" b="1" dirty="0" smtClean="0">
                <a:latin typeface="Times" pitchFamily="18" charset="0"/>
                <a:cs typeface="Times New Roman" pitchFamily="18" charset="0"/>
              </a:rPr>
              <a:t/>
            </a:r>
            <a:br>
              <a:rPr lang="en-US" altLang="en-US" b="1" dirty="0" smtClean="0">
                <a:latin typeface="Times" pitchFamily="18" charset="0"/>
                <a:cs typeface="Times New Roman" pitchFamily="18" charset="0"/>
              </a:rPr>
            </a:br>
            <a:r>
              <a:rPr lang="en-US" altLang="en-US" sz="3200" dirty="0" smtClean="0">
                <a:latin typeface="+mn-lt"/>
                <a:cs typeface="Times New Roman" pitchFamily="18" charset="0"/>
              </a:rPr>
              <a:t>A Cue to Protection</a:t>
            </a:r>
            <a:r>
              <a:rPr lang="en-US" altLang="en-US" dirty="0" smtClean="0">
                <a:latin typeface="+mn-lt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186" y="1955887"/>
            <a:ext cx="6728827" cy="459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6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97739"/>
            <a:ext cx="7772400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dirty="0" smtClean="0">
                <a:cs typeface="Times New Roman" pitchFamily="18" charset="0"/>
              </a:rPr>
              <a:t>Love and Commitment</a:t>
            </a:r>
            <a:r>
              <a:rPr lang="en-US" altLang="en-US" dirty="0" smtClean="0"/>
              <a:t> </a:t>
            </a:r>
            <a:endParaRPr lang="en-US" altLang="en-US" sz="36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042" y="2054686"/>
            <a:ext cx="5859115" cy="434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2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Sexual Conflict in Human Mating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006" y="2239346"/>
            <a:ext cx="6067987" cy="402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1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Sexual Conflict </a:t>
            </a:r>
            <a:r>
              <a:rPr lang="en-US" dirty="0"/>
              <a:t>P</a:t>
            </a:r>
            <a:r>
              <a:rPr lang="en-US" dirty="0" smtClean="0"/>
              <a:t>ervades All </a:t>
            </a:r>
            <a:br>
              <a:rPr lang="en-US" dirty="0" smtClean="0"/>
            </a:br>
            <a:r>
              <a:rPr lang="en-US" dirty="0" smtClean="0"/>
              <a:t>Aspects of Mating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Before</a:t>
            </a:r>
          </a:p>
          <a:p>
            <a:r>
              <a:rPr lang="en-US" dirty="0" smtClean="0"/>
              <a:t>During</a:t>
            </a:r>
          </a:p>
          <a:p>
            <a:r>
              <a:rPr lang="en-US" dirty="0" smtClean="0"/>
              <a:t>After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7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What is Evolutionary Psychology?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07" y="1839273"/>
            <a:ext cx="7585186" cy="42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41251" y="2739379"/>
            <a:ext cx="204311" cy="1009817"/>
            <a:chOff x="4461512" y="3709671"/>
            <a:chExt cx="272414" cy="1346423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4597719" y="3895725"/>
              <a:ext cx="0" cy="116036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4461512" y="3709671"/>
              <a:ext cx="272414" cy="27241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519782" y="2943689"/>
            <a:ext cx="1944764" cy="830997"/>
          </a:xfrm>
          <a:prstGeom prst="rect">
            <a:avLst/>
          </a:prstGeom>
          <a:solidFill>
            <a:srgbClr val="CCECFF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4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Zone of </a:t>
            </a:r>
          </a:p>
          <a:p>
            <a:pPr algn="ctr"/>
            <a:r>
              <a:rPr lang="en-US" sz="2400" b="1" dirty="0" smtClean="0">
                <a:solidFill>
                  <a:srgbClr val="0024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Conflict</a:t>
            </a:r>
            <a:endParaRPr lang="en-US" sz="2400" b="1" dirty="0">
              <a:solidFill>
                <a:srgbClr val="00246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35253" y="2320393"/>
            <a:ext cx="2129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Female optimum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51975" y="2328518"/>
            <a:ext cx="2016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Male optimum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43299" y="4026268"/>
            <a:ext cx="46977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 elapsed before seeking intercourse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731460" y="2727154"/>
            <a:ext cx="204311" cy="1009817"/>
            <a:chOff x="4461512" y="3709671"/>
            <a:chExt cx="272414" cy="1346423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4597719" y="3895725"/>
              <a:ext cx="0" cy="116036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4461512" y="3709671"/>
              <a:ext cx="272414" cy="27241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272736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41251" y="2739379"/>
            <a:ext cx="204311" cy="1009817"/>
            <a:chOff x="4461512" y="3709671"/>
            <a:chExt cx="272414" cy="1346423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4597719" y="3895725"/>
              <a:ext cx="0" cy="116036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4461512" y="3709671"/>
              <a:ext cx="272414" cy="27241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568284" y="3043281"/>
            <a:ext cx="1944764" cy="830997"/>
          </a:xfrm>
          <a:prstGeom prst="rect">
            <a:avLst/>
          </a:prstGeom>
          <a:solidFill>
            <a:srgbClr val="CCECFF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4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Zone of </a:t>
            </a:r>
          </a:p>
          <a:p>
            <a:pPr algn="ctr"/>
            <a:r>
              <a:rPr lang="en-US" sz="2400" b="1" dirty="0" smtClean="0">
                <a:solidFill>
                  <a:srgbClr val="0024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Conflict</a:t>
            </a:r>
            <a:endParaRPr lang="en-US" sz="2400" b="1" dirty="0">
              <a:solidFill>
                <a:srgbClr val="00246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35253" y="2320393"/>
            <a:ext cx="1446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Female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MV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51975" y="2328518"/>
            <a:ext cx="1258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Male MV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731460" y="2727154"/>
            <a:ext cx="204311" cy="1009817"/>
            <a:chOff x="4461512" y="3709671"/>
            <a:chExt cx="272414" cy="1346423"/>
          </a:xfrm>
        </p:grpSpPr>
        <p:cxnSp>
          <p:nvCxnSpPr>
            <p:cNvPr id="11" name="Straight Arrow Connector 10"/>
            <p:cNvCxnSpPr/>
            <p:nvPr/>
          </p:nvCxnSpPr>
          <p:spPr>
            <a:xfrm flipV="1">
              <a:off x="4597719" y="3895725"/>
              <a:ext cx="0" cy="116036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4461512" y="3709671"/>
              <a:ext cx="272414" cy="27241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344201" y="4127540"/>
            <a:ext cx="4697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Parental Effort</a:t>
            </a:r>
          </a:p>
        </p:txBody>
      </p:sp>
    </p:spTree>
    <p:extLst>
      <p:ext uri="{BB962C8B-B14F-4D97-AF65-F5344CB8AC3E}">
        <p14:creationId xmlns:p14="http://schemas.microsoft.com/office/powerpoint/2010/main" val="169284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Sexual Conflict Adaptations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Function to influence other sex to be closer to actor’s optimum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08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Male-Initiated Deception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3920351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7922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Female Resistance Adaptations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351338"/>
          </a:xfrm>
        </p:spPr>
        <p:txBody>
          <a:bodyPr/>
          <a:lstStyle/>
          <a:p>
            <a:r>
              <a:rPr lang="en-US" dirty="0" smtClean="0"/>
              <a:t>Impose longer time for accurate evaluation</a:t>
            </a:r>
          </a:p>
          <a:p>
            <a:r>
              <a:rPr lang="en-US" dirty="0" smtClean="0"/>
              <a:t>Lower </a:t>
            </a:r>
            <a:r>
              <a:rPr lang="en-US" dirty="0"/>
              <a:t>levels of indiscriminant </a:t>
            </a:r>
            <a:r>
              <a:rPr lang="en-US" dirty="0" smtClean="0"/>
              <a:t>lust</a:t>
            </a:r>
          </a:p>
          <a:p>
            <a:endParaRPr lang="en-US" sz="1800" dirty="0">
              <a:solidFill>
                <a:srgbClr val="00246C"/>
              </a:solidFill>
            </a:endParaRPr>
          </a:p>
          <a:p>
            <a:pPr marL="0" lvl="0" indent="0">
              <a:buNone/>
            </a:pPr>
            <a:endParaRPr lang="en-US" sz="2000" dirty="0">
              <a:solidFill>
                <a:srgbClr val="00246C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67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Emotional Upset About Deception:</a:t>
            </a:r>
            <a:br>
              <a:rPr lang="en-US" dirty="0" smtClean="0"/>
            </a:br>
            <a:r>
              <a:rPr lang="en-US" dirty="0" smtClean="0"/>
              <a:t>Pre- and Post-Copulation</a:t>
            </a:r>
            <a:endParaRPr lang="en-US" dirty="0"/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3263923"/>
              </p:ext>
            </p:extLst>
          </p:nvPr>
        </p:nvGraphicFramePr>
        <p:xfrm>
          <a:off x="895738" y="1650999"/>
          <a:ext cx="8067826" cy="4955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8801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Upset Over Sexual Deception</a:t>
            </a:r>
            <a:endParaRPr lang="en-US" dirty="0"/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614159"/>
              </p:ext>
            </p:extLst>
          </p:nvPr>
        </p:nvGraphicFramePr>
        <p:xfrm>
          <a:off x="763749" y="1384772"/>
          <a:ext cx="7616502" cy="5383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9080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Sexual Regret About Missed</a:t>
            </a:r>
            <a:br>
              <a:rPr lang="en-US" sz="4400" dirty="0" smtClean="0"/>
            </a:br>
            <a:r>
              <a:rPr lang="en-US" sz="4400" dirty="0" smtClean="0"/>
              <a:t>Sexual Opportunities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/>
              <a:t>(</a:t>
            </a:r>
            <a:r>
              <a:rPr lang="en-US" sz="2200" dirty="0" err="1"/>
              <a:t>Galperin</a:t>
            </a:r>
            <a:r>
              <a:rPr lang="en-US" sz="2200" dirty="0"/>
              <a:t> et al</a:t>
            </a:r>
            <a:r>
              <a:rPr lang="en-US" sz="2200" dirty="0" smtClean="0"/>
              <a:t>. 2013; </a:t>
            </a:r>
            <a:r>
              <a:rPr lang="en-US" sz="2200" dirty="0" err="1"/>
              <a:t>Kennair</a:t>
            </a:r>
            <a:r>
              <a:rPr lang="en-US" sz="2200" dirty="0"/>
              <a:t> et </a:t>
            </a:r>
            <a:r>
              <a:rPr lang="en-US" sz="2200" dirty="0" smtClean="0"/>
              <a:t>al.2016; </a:t>
            </a:r>
            <a:r>
              <a:rPr lang="en-US" sz="2200" dirty="0" err="1"/>
              <a:t>Bendixen</a:t>
            </a:r>
            <a:r>
              <a:rPr lang="en-US" sz="2200" dirty="0"/>
              <a:t> et al</a:t>
            </a:r>
            <a:r>
              <a:rPr lang="en-US" sz="2200" dirty="0" smtClean="0"/>
              <a:t>., 2017)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52533" y="2135490"/>
            <a:ext cx="4638934" cy="418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0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Sexual Regret About Errors of</a:t>
            </a:r>
            <a:br>
              <a:rPr lang="en-US" sz="4400" dirty="0" smtClean="0"/>
            </a:br>
            <a:r>
              <a:rPr lang="en-US" sz="4400" dirty="0" smtClean="0"/>
              <a:t>Sexual Commission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/>
              <a:t>(</a:t>
            </a:r>
            <a:r>
              <a:rPr lang="en-US" sz="2200" dirty="0" err="1"/>
              <a:t>Galperin</a:t>
            </a:r>
            <a:r>
              <a:rPr lang="en-US" sz="2200" dirty="0"/>
              <a:t> et al</a:t>
            </a:r>
            <a:r>
              <a:rPr lang="en-US" sz="2200" dirty="0" smtClean="0"/>
              <a:t>. 2013; </a:t>
            </a:r>
            <a:r>
              <a:rPr lang="en-US" sz="2200" dirty="0" err="1"/>
              <a:t>Kennair</a:t>
            </a:r>
            <a:r>
              <a:rPr lang="en-US" sz="2200" dirty="0"/>
              <a:t> et </a:t>
            </a:r>
            <a:r>
              <a:rPr lang="en-US" sz="2200" dirty="0" smtClean="0"/>
              <a:t>al. 2016;Bendixen </a:t>
            </a:r>
            <a:r>
              <a:rPr lang="en-US" sz="2200" dirty="0"/>
              <a:t>et al</a:t>
            </a:r>
            <a:r>
              <a:rPr lang="en-US" sz="2200" dirty="0" smtClean="0"/>
              <a:t>. 2017)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2452493"/>
            <a:ext cx="571500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9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Triadic Antagonistic Sexual Conflict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41" y="1812506"/>
            <a:ext cx="5433318" cy="419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1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Evolution by Natural Selection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63" y="1690689"/>
            <a:ext cx="8195274" cy="329101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0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Mate Switching Level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938689" y="4079877"/>
            <a:ext cx="736373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8"/>
          <p:cNvCxnSpPr/>
          <p:nvPr/>
        </p:nvCxnSpPr>
        <p:spPr>
          <a:xfrm rot="16200000" flipH="1">
            <a:off x="4578615" y="-80098"/>
            <a:ext cx="133076" cy="5930250"/>
          </a:xfrm>
          <a:prstGeom prst="curvedConnector3">
            <a:avLst>
              <a:gd name="adj1" fmla="val -627293"/>
            </a:avLst>
          </a:prstGeom>
          <a:ln w="2222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760326" y="5062512"/>
            <a:ext cx="3862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  <a:cs typeface="Arial" panose="020B0604020202020204" pitchFamily="34" charset="0"/>
              </a:rPr>
              <a:t>Optimal Inclination to Mate Switch</a:t>
            </a:r>
            <a:endParaRPr lang="en-US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8689" y="4277157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n-lt"/>
                <a:cs typeface="Arial" panose="020B0604020202020204" pitchFamily="34" charset="0"/>
              </a:rPr>
              <a:t>Low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04800" y="4277157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n-lt"/>
                <a:cs typeface="Arial" panose="020B0604020202020204" pitchFamily="34" charset="0"/>
              </a:rPr>
              <a:t>High</a:t>
            </a:r>
          </a:p>
        </p:txBody>
      </p:sp>
      <p:sp>
        <p:nvSpPr>
          <p:cNvPr id="9" name="Rectangle 8"/>
          <p:cNvSpPr/>
          <p:nvPr/>
        </p:nvSpPr>
        <p:spPr>
          <a:xfrm>
            <a:off x="530169" y="2913610"/>
            <a:ext cx="223015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Current </a:t>
            </a:r>
          </a:p>
          <a:p>
            <a:pPr algn="ctr"/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Male Mate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57082" y="2913610"/>
            <a:ext cx="161857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New </a:t>
            </a:r>
          </a:p>
          <a:p>
            <a:pPr algn="ctr"/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Male 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99403" y="3181292"/>
            <a:ext cx="249356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Female</a:t>
            </a:r>
            <a:endParaRPr lang="en-US" sz="4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  <p:cxnSp>
        <p:nvCxnSpPr>
          <p:cNvPr id="12" name="Straight Arrow Connector 8"/>
          <p:cNvCxnSpPr/>
          <p:nvPr/>
        </p:nvCxnSpPr>
        <p:spPr>
          <a:xfrm rot="5400000" flipH="1" flipV="1">
            <a:off x="2784145" y="2435046"/>
            <a:ext cx="91440" cy="2651760"/>
          </a:xfrm>
          <a:prstGeom prst="curvedConnector3">
            <a:avLst>
              <a:gd name="adj1" fmla="val -771645"/>
            </a:avLst>
          </a:prstGeom>
          <a:ln w="2222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8"/>
          <p:cNvCxnSpPr/>
          <p:nvPr/>
        </p:nvCxnSpPr>
        <p:spPr>
          <a:xfrm rot="16200000" flipV="1">
            <a:off x="5958880" y="2150032"/>
            <a:ext cx="91440" cy="3200400"/>
          </a:xfrm>
          <a:prstGeom prst="curvedConnector3">
            <a:avLst>
              <a:gd name="adj1" fmla="val -839061"/>
            </a:avLst>
          </a:prstGeom>
          <a:ln w="2222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70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Infidelity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Kinsey et al:</a:t>
            </a:r>
          </a:p>
          <a:p>
            <a:pPr lvl="1"/>
            <a:r>
              <a:rPr lang="en-US" dirty="0" smtClean="0"/>
              <a:t>50% of married men</a:t>
            </a:r>
          </a:p>
          <a:p>
            <a:pPr lvl="1"/>
            <a:r>
              <a:rPr lang="en-US" dirty="0" smtClean="0"/>
              <a:t>26% of married women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172" y="2519165"/>
            <a:ext cx="4381828" cy="318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1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 Poaching Tactics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Driving a wedge</a:t>
            </a:r>
          </a:p>
          <a:p>
            <a:r>
              <a:rPr lang="en-US" dirty="0" smtClean="0"/>
              <a:t>False friendship</a:t>
            </a:r>
          </a:p>
          <a:p>
            <a:r>
              <a:rPr lang="en-US" dirty="0" smtClean="0"/>
              <a:t>Opportunistic waiting in the wings</a:t>
            </a:r>
          </a:p>
        </p:txBody>
      </p:sp>
    </p:spTree>
    <p:extLst>
      <p:ext uri="{BB962C8B-B14F-4D97-AF65-F5344CB8AC3E}">
        <p14:creationId xmlns:p14="http://schemas.microsoft.com/office/powerpoint/2010/main" val="401011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 Poaching Experiences</a:t>
            </a:r>
            <a:br>
              <a:rPr lang="en-US" dirty="0" smtClean="0"/>
            </a:br>
            <a:r>
              <a:rPr lang="en-US" sz="2000" dirty="0" smtClean="0"/>
              <a:t>(Schmitt &amp; Buss, 2001; Schmitt et al., 2004)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530" y="1876425"/>
            <a:ext cx="7886700" cy="435133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altLang="x-none" dirty="0" smtClean="0">
                <a:solidFill>
                  <a:srgbClr val="0070C0"/>
                </a:solidFill>
                <a:ea typeface="ＭＳ Ｐゴシック" charset="-128"/>
              </a:rPr>
              <a:t>         </a:t>
            </a:r>
            <a:r>
              <a:rPr lang="en-US" altLang="x-none" u="sng" dirty="0" smtClean="0">
                <a:solidFill>
                  <a:srgbClr val="0070C0"/>
                </a:solidFill>
                <a:ea typeface="ＭＳ Ｐゴシック" charset="-128"/>
              </a:rPr>
              <a:t>Experiences</a:t>
            </a:r>
            <a:r>
              <a:rPr lang="en-US" altLang="x-none" dirty="0">
                <a:solidFill>
                  <a:srgbClr val="0070C0"/>
                </a:solidFill>
                <a:ea typeface="ＭＳ Ｐゴシック" charset="-128"/>
              </a:rPr>
              <a:t>	</a:t>
            </a:r>
            <a:r>
              <a:rPr lang="en-US" altLang="x-none" dirty="0" smtClean="0">
                <a:solidFill>
                  <a:srgbClr val="0070C0"/>
                </a:solidFill>
                <a:ea typeface="ＭＳ Ｐゴシック" charset="-128"/>
              </a:rPr>
              <a:t>                </a:t>
            </a:r>
            <a:r>
              <a:rPr lang="en-US" altLang="x-none" u="sng" dirty="0" smtClean="0">
                <a:solidFill>
                  <a:srgbClr val="0070C0"/>
                </a:solidFill>
                <a:ea typeface="ＭＳ Ｐゴシック" charset="-128"/>
              </a:rPr>
              <a:t>Men</a:t>
            </a:r>
            <a:r>
              <a:rPr lang="en-US" altLang="x-none" dirty="0">
                <a:solidFill>
                  <a:srgbClr val="0070C0"/>
                </a:solidFill>
                <a:ea typeface="ＭＳ Ｐゴシック" charset="-128"/>
              </a:rPr>
              <a:t>	</a:t>
            </a:r>
            <a:r>
              <a:rPr lang="en-US" altLang="x-none" dirty="0" smtClean="0">
                <a:solidFill>
                  <a:srgbClr val="0070C0"/>
                </a:solidFill>
                <a:ea typeface="ＭＳ Ｐゴシック" charset="-128"/>
              </a:rPr>
              <a:t>     </a:t>
            </a:r>
            <a:r>
              <a:rPr lang="en-US" altLang="x-none" u="sng" dirty="0" smtClean="0">
                <a:solidFill>
                  <a:srgbClr val="0070C0"/>
                </a:solidFill>
                <a:ea typeface="ＭＳ Ｐゴシック" charset="-128"/>
              </a:rPr>
              <a:t>Women</a:t>
            </a:r>
            <a:endParaRPr lang="en-US" altLang="x-none" dirty="0">
              <a:solidFill>
                <a:srgbClr val="0070C0"/>
              </a:solidFill>
              <a:ea typeface="ＭＳ Ｐゴシック" charset="-128"/>
            </a:endParaRPr>
          </a:p>
          <a:p>
            <a:pPr>
              <a:buNone/>
            </a:pPr>
            <a:r>
              <a:rPr lang="en-US" altLang="x-none" dirty="0">
                <a:ea typeface="ＭＳ Ｐゴシック" charset="-128"/>
              </a:rPr>
              <a:t>	Attempted to Poach 	</a:t>
            </a:r>
            <a:r>
              <a:rPr lang="en-US" altLang="x-none" dirty="0" smtClean="0">
                <a:ea typeface="ＭＳ Ｐゴシック" charset="-128"/>
              </a:rPr>
              <a:t>   60</a:t>
            </a:r>
            <a:r>
              <a:rPr lang="en-US" altLang="x-none" dirty="0">
                <a:ea typeface="ＭＳ Ｐゴシック" charset="-128"/>
              </a:rPr>
              <a:t>%	</a:t>
            </a:r>
            <a:r>
              <a:rPr lang="en-US" altLang="x-none" dirty="0" smtClean="0">
                <a:ea typeface="ＭＳ Ｐゴシック" charset="-128"/>
              </a:rPr>
              <a:t>         53</a:t>
            </a:r>
            <a:r>
              <a:rPr lang="en-US" altLang="x-none" dirty="0">
                <a:ea typeface="ＭＳ Ｐゴシック" charset="-128"/>
              </a:rPr>
              <a:t>%</a:t>
            </a:r>
          </a:p>
          <a:p>
            <a:pPr>
              <a:buNone/>
            </a:pPr>
            <a:r>
              <a:rPr lang="en-US" altLang="x-none" dirty="0">
                <a:ea typeface="ＭＳ Ｐゴシック" charset="-128"/>
              </a:rPr>
              <a:t>	Received Poaching		</a:t>
            </a:r>
            <a:r>
              <a:rPr lang="en-US" altLang="x-none" dirty="0" smtClean="0">
                <a:ea typeface="ＭＳ Ｐゴシック" charset="-128"/>
              </a:rPr>
              <a:t>   93</a:t>
            </a:r>
            <a:r>
              <a:rPr lang="en-US" altLang="x-none" dirty="0">
                <a:ea typeface="ＭＳ Ｐゴシック" charset="-128"/>
              </a:rPr>
              <a:t>%	</a:t>
            </a:r>
            <a:r>
              <a:rPr lang="en-US" altLang="x-none" dirty="0" smtClean="0">
                <a:ea typeface="ＭＳ Ｐゴシック" charset="-128"/>
              </a:rPr>
              <a:t>         82</a:t>
            </a:r>
            <a:r>
              <a:rPr lang="en-US" altLang="x-none" dirty="0">
                <a:ea typeface="ＭＳ Ｐゴシック" charset="-128"/>
              </a:rPr>
              <a:t>%</a:t>
            </a:r>
          </a:p>
          <a:p>
            <a:pPr>
              <a:buNone/>
            </a:pPr>
            <a:r>
              <a:rPr lang="en-US" altLang="x-none" dirty="0">
                <a:ea typeface="ＭＳ Ｐゴシック" charset="-128"/>
              </a:rPr>
              <a:t>	Been Successfully</a:t>
            </a:r>
          </a:p>
          <a:p>
            <a:pPr>
              <a:buNone/>
            </a:pPr>
            <a:r>
              <a:rPr lang="en-US" altLang="x-none" dirty="0">
                <a:ea typeface="ＭＳ Ｐゴシック" charset="-128"/>
              </a:rPr>
              <a:t>		Poached Away		</a:t>
            </a:r>
            <a:r>
              <a:rPr lang="en-US" altLang="x-none" dirty="0" smtClean="0">
                <a:ea typeface="ＭＳ Ｐゴシック" charset="-128"/>
              </a:rPr>
              <a:t>   67</a:t>
            </a:r>
            <a:r>
              <a:rPr lang="en-US" altLang="x-none" dirty="0">
                <a:ea typeface="ＭＳ Ｐゴシック" charset="-128"/>
              </a:rPr>
              <a:t>%	</a:t>
            </a:r>
            <a:r>
              <a:rPr lang="en-US" altLang="x-none" dirty="0" smtClean="0">
                <a:ea typeface="ＭＳ Ｐゴシック" charset="-128"/>
              </a:rPr>
              <a:t>         41</a:t>
            </a:r>
            <a:r>
              <a:rPr lang="en-US" altLang="x-none" dirty="0">
                <a:ea typeface="ＭＳ Ｐゴシック" charset="-128"/>
              </a:rPr>
              <a:t>%</a:t>
            </a:r>
          </a:p>
          <a:p>
            <a:pPr>
              <a:buNone/>
            </a:pPr>
            <a:r>
              <a:rPr lang="en-US" altLang="x-none" dirty="0">
                <a:ea typeface="ＭＳ Ｐゴシック" charset="-128"/>
              </a:rPr>
              <a:t>	Experienced Someone</a:t>
            </a:r>
          </a:p>
          <a:p>
            <a:pPr>
              <a:buNone/>
            </a:pPr>
            <a:r>
              <a:rPr lang="en-US" altLang="x-none" dirty="0">
                <a:ea typeface="ＭＳ Ｐゴシック" charset="-128"/>
              </a:rPr>
              <a:t>		Trying to Poach	</a:t>
            </a:r>
          </a:p>
          <a:p>
            <a:pPr>
              <a:buNone/>
            </a:pPr>
            <a:r>
              <a:rPr lang="en-US" altLang="x-none" dirty="0">
                <a:ea typeface="ＭＳ Ｐゴシック" charset="-128"/>
              </a:rPr>
              <a:t>		Your Partner		</a:t>
            </a:r>
            <a:r>
              <a:rPr lang="en-US" altLang="x-none" dirty="0" smtClean="0">
                <a:ea typeface="ＭＳ Ｐゴシック" charset="-128"/>
              </a:rPr>
              <a:t>   87</a:t>
            </a:r>
            <a:r>
              <a:rPr lang="en-US" altLang="x-none" dirty="0">
                <a:ea typeface="ＭＳ Ｐゴシック" charset="-128"/>
              </a:rPr>
              <a:t>%	</a:t>
            </a:r>
            <a:r>
              <a:rPr lang="en-US" altLang="x-none" dirty="0" smtClean="0">
                <a:ea typeface="ＭＳ Ｐゴシック" charset="-128"/>
              </a:rPr>
              <a:t>          88</a:t>
            </a:r>
            <a:r>
              <a:rPr lang="en-US" altLang="x-none" dirty="0">
                <a:ea typeface="ＭＳ Ｐゴシック" charset="-128"/>
              </a:rPr>
              <a:t>%</a:t>
            </a:r>
          </a:p>
          <a:p>
            <a:pPr>
              <a:buNone/>
            </a:pPr>
            <a:r>
              <a:rPr lang="en-US" altLang="x-none" dirty="0">
                <a:ea typeface="ＭＳ Ｐゴシック" charset="-128"/>
              </a:rPr>
              <a:t>	Had a Past Partner</a:t>
            </a:r>
          </a:p>
          <a:p>
            <a:pPr>
              <a:buNone/>
            </a:pPr>
            <a:r>
              <a:rPr lang="en-US" altLang="x-none" dirty="0">
                <a:ea typeface="ＭＳ Ｐゴシック" charset="-128"/>
              </a:rPr>
              <a:t>		Successfully Poached</a:t>
            </a:r>
          </a:p>
          <a:p>
            <a:pPr>
              <a:buNone/>
            </a:pPr>
            <a:r>
              <a:rPr lang="en-US" altLang="x-none" dirty="0">
                <a:ea typeface="ＭＳ Ｐゴシック" charset="-128"/>
              </a:rPr>
              <a:t>		From You		</a:t>
            </a:r>
            <a:r>
              <a:rPr lang="en-US" altLang="x-none" dirty="0" smtClean="0">
                <a:ea typeface="ＭＳ Ｐゴシック" charset="-128"/>
              </a:rPr>
              <a:t>   53</a:t>
            </a:r>
            <a:r>
              <a:rPr lang="en-US" altLang="x-none" dirty="0">
                <a:ea typeface="ＭＳ Ｐゴシック" charset="-128"/>
              </a:rPr>
              <a:t>%	</a:t>
            </a:r>
            <a:r>
              <a:rPr lang="en-US" altLang="x-none" dirty="0" smtClean="0">
                <a:ea typeface="ＭＳ Ｐゴシック" charset="-128"/>
              </a:rPr>
              <a:t>           41</a:t>
            </a:r>
            <a:r>
              <a:rPr lang="en-US" altLang="x-none" dirty="0">
                <a:ea typeface="ＭＳ Ｐゴシック" charset="-128"/>
              </a:rPr>
              <a:t>%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88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Jealousy Turns Violent</a:t>
            </a:r>
            <a:endParaRPr lang="en-US" dirty="0"/>
          </a:p>
        </p:txBody>
      </p:sp>
      <p:pic>
        <p:nvPicPr>
          <p:cNvPr id="4" name="Picture 4" descr="late, drunk lipstick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856" y="1662358"/>
            <a:ext cx="3257876" cy="3664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29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Homicidal Ideation Trigger – </a:t>
            </a:r>
            <a:br>
              <a:rPr lang="en-US" dirty="0" smtClean="0"/>
            </a:br>
            <a:r>
              <a:rPr lang="en-US" dirty="0" smtClean="0"/>
              <a:t>Mate Poaching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7056429"/>
              </p:ext>
            </p:extLst>
          </p:nvPr>
        </p:nvGraphicFramePr>
        <p:xfrm>
          <a:off x="628650" y="1859280"/>
          <a:ext cx="7907412" cy="4998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4116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osse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891778"/>
            <a:ext cx="3600450" cy="510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23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Female </a:t>
            </a:r>
            <a:r>
              <a:rPr lang="en-US" dirty="0" err="1" smtClean="0"/>
              <a:t>Intrasexual</a:t>
            </a:r>
            <a:r>
              <a:rPr lang="en-US" dirty="0" smtClean="0"/>
              <a:t> Rival:</a:t>
            </a:r>
            <a:br>
              <a:rPr lang="en-US" dirty="0" smtClean="0"/>
            </a:br>
            <a:r>
              <a:rPr lang="en-US" dirty="0" smtClean="0"/>
              <a:t>Homicidal Ideation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i="1" dirty="0">
                <a:ea typeface="ＭＳ Ｐゴシック" charset="-128"/>
              </a:rPr>
              <a:t>“</a:t>
            </a:r>
            <a:r>
              <a:rPr lang="en-US" altLang="ja-JP" i="1" dirty="0">
                <a:ea typeface="ＭＳ Ｐゴシック" charset="-128"/>
              </a:rPr>
              <a:t>My boyfriend is always telling me how gorgeous he thinks Kate Moss is.  Really, she is just a skinny, drug </a:t>
            </a:r>
            <a:r>
              <a:rPr lang="en-US" altLang="ja-JP" i="1" dirty="0" smtClean="0">
                <a:ea typeface="ＭＳ Ｐゴシック" charset="-128"/>
              </a:rPr>
              <a:t>addict b*</a:t>
            </a:r>
            <a:r>
              <a:rPr lang="en-US" altLang="ja-JP" i="1" dirty="0" err="1" smtClean="0">
                <a:ea typeface="ＭＳ Ｐゴシック" charset="-128"/>
              </a:rPr>
              <a:t>tch</a:t>
            </a:r>
            <a:r>
              <a:rPr lang="en-US" altLang="ja-JP" i="1" dirty="0" smtClean="0">
                <a:ea typeface="ＭＳ Ｐゴシック" charset="-128"/>
              </a:rPr>
              <a:t>.  </a:t>
            </a:r>
            <a:r>
              <a:rPr lang="en-US" altLang="ja-JP" i="1" dirty="0">
                <a:ea typeface="ＭＳ Ｐゴシック" charset="-128"/>
              </a:rPr>
              <a:t>The method:  I thought about taking a wire coat hanger and putting it through her eye to make her brain dead.  Then I would hang her skinny body up in my closet and show my boyfriend that she isn’t so gorgeous after all.</a:t>
            </a:r>
            <a:r>
              <a:rPr lang="ja-JP" altLang="en-US" i="1" dirty="0">
                <a:ea typeface="ＭＳ Ｐゴシック" charset="-128"/>
              </a:rPr>
              <a:t>”</a:t>
            </a:r>
            <a:endParaRPr lang="en-US" altLang="x-none" i="1" dirty="0">
              <a:ea typeface="ＭＳ Ｐゴシック" charset="-128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09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Stalking as a Mating Strategy</a:t>
            </a:r>
            <a:br>
              <a:rPr lang="en-US" dirty="0" smtClean="0"/>
            </a:br>
            <a:r>
              <a:rPr lang="en-US" sz="2000" dirty="0" smtClean="0"/>
              <a:t>(Duntley &amp; Buss, 2012)</a:t>
            </a:r>
            <a:endParaRPr lang="en-US" sz="2000" dirty="0"/>
          </a:p>
        </p:txBody>
      </p:sp>
      <p:pic>
        <p:nvPicPr>
          <p:cNvPr id="4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10" y="2239566"/>
            <a:ext cx="7445278" cy="3722639"/>
          </a:xfrm>
        </p:spPr>
      </p:pic>
    </p:spTree>
    <p:extLst>
      <p:ext uri="{BB962C8B-B14F-4D97-AF65-F5344CB8AC3E}">
        <p14:creationId xmlns:p14="http://schemas.microsoft.com/office/powerpoint/2010/main" val="364256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59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oahhunt.org/Peachick/peacock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0310" y="-41357"/>
            <a:ext cx="9235722" cy="69267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641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Sexual conflict pervades all aspects of mating: Before, During, and After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9647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Sexually Antagonistic</a:t>
            </a:r>
            <a:br>
              <a:rPr lang="en-US" dirty="0" smtClean="0"/>
            </a:br>
            <a:r>
              <a:rPr lang="en-US" dirty="0" smtClean="0"/>
              <a:t>Co-evolution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every sexual conflict adaptation in one sex, there exists at least one co-evolved defense in the other sex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11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Triadic Antagonistic</a:t>
            </a:r>
            <a:br>
              <a:rPr lang="en-US" dirty="0" smtClean="0"/>
            </a:br>
            <a:r>
              <a:rPr lang="en-US" dirty="0" smtClean="0"/>
              <a:t>Co-evolution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every triadic zone of sexual conflict, there exist adaptations to manipulate both other players to be closer to actor’s optimum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62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 smtClean="0">
                <a:solidFill>
                  <a:srgbClr val="0070C0"/>
                </a:solidFill>
              </a:rPr>
              <a:t>“We are walking archives of</a:t>
            </a:r>
          </a:p>
          <a:p>
            <a:pPr marL="0" indent="0">
              <a:buNone/>
            </a:pPr>
            <a:r>
              <a:rPr lang="en-US" sz="4400" dirty="0" smtClean="0">
                <a:solidFill>
                  <a:srgbClr val="0070C0"/>
                </a:solidFill>
              </a:rPr>
              <a:t>  ancestral wisdom” </a:t>
            </a:r>
            <a:endParaRPr lang="en-US" sz="44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dirty="0" smtClean="0"/>
              <a:t>                                                        </a:t>
            </a:r>
            <a:r>
              <a:rPr lang="en-US" sz="3600" dirty="0" smtClean="0"/>
              <a:t>– Helena Cronin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91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595754"/>
          </a:xfrm>
        </p:spPr>
        <p:txBody>
          <a:bodyPr>
            <a:noAutofit/>
          </a:bodyPr>
          <a:lstStyle/>
          <a:p>
            <a:r>
              <a:rPr lang="en-US" dirty="0" smtClean="0"/>
              <a:t>A modern gazelle carries with it ‘knowledge’ of its ancestral</a:t>
            </a:r>
            <a:br>
              <a:rPr lang="en-US" dirty="0" smtClean="0"/>
            </a:br>
            <a:r>
              <a:rPr lang="en-US" dirty="0" smtClean="0"/>
              <a:t>predators.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922" y="2456578"/>
            <a:ext cx="5534155" cy="415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8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005" y="365126"/>
            <a:ext cx="8047990" cy="1325563"/>
          </a:xfrm>
        </p:spPr>
        <p:txBody>
          <a:bodyPr/>
          <a:lstStyle/>
          <a:p>
            <a:r>
              <a:rPr lang="en-US" dirty="0" smtClean="0"/>
              <a:t>Women Living Today Carry With Them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Knowledge of their ancestral mating environments	</a:t>
            </a:r>
          </a:p>
          <a:p>
            <a:endParaRPr lang="en-US" dirty="0"/>
          </a:p>
          <a:p>
            <a:r>
              <a:rPr lang="en-US" dirty="0"/>
              <a:t>Knowledge of sexual deception, stealth, persistence, and coercion perpetrated by ancestral men</a:t>
            </a:r>
          </a:p>
          <a:p>
            <a:endParaRPr lang="en-US" dirty="0"/>
          </a:p>
          <a:p>
            <a:r>
              <a:rPr lang="en-US" dirty="0"/>
              <a:t>Memory of the sexual conflict problems of their ancestral mothers</a:t>
            </a:r>
          </a:p>
          <a:p>
            <a:endParaRPr lang="en-US" dirty="0"/>
          </a:p>
          <a:p>
            <a:r>
              <a:rPr lang="en-US" dirty="0"/>
              <a:t>And the inherited wisdom to solve them, at least sometimes, in the never-ending co-evolutionary sexual arms race.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57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530" y="1584326"/>
            <a:ext cx="7886700" cy="1325563"/>
          </a:xfrm>
        </p:spPr>
        <p:txBody>
          <a:bodyPr>
            <a:normAutofit/>
          </a:bodyPr>
          <a:lstStyle/>
          <a:p>
            <a:r>
              <a:rPr lang="en-US" sz="7200" dirty="0" smtClean="0">
                <a:solidFill>
                  <a:srgbClr val="0070C0"/>
                </a:solidFill>
              </a:rPr>
              <a:t>Thank you!</a:t>
            </a:r>
            <a:endParaRPr lang="en-US" sz="7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3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00" y="647700"/>
            <a:ext cx="379730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8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Info: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>
                <a:solidFill>
                  <a:srgbClr val="0070C0"/>
                </a:solidFill>
              </a:rPr>
              <a:t>www.davidbuss.com</a:t>
            </a:r>
            <a:endParaRPr lang="en-US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81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>
                <a:solidFill>
                  <a:srgbClr val="0070C0"/>
                </a:solidFill>
              </a:rPr>
              <a:t>“The sight of the peacock gives me nightmares” </a:t>
            </a:r>
          </a:p>
          <a:p>
            <a:pPr marL="0" indent="0">
              <a:buNone/>
            </a:pPr>
            <a:r>
              <a:rPr lang="en-US" dirty="0" smtClean="0"/>
              <a:t>                                                        </a:t>
            </a:r>
            <a:r>
              <a:rPr lang="en-US" sz="3600" dirty="0" smtClean="0"/>
              <a:t>– </a:t>
            </a:r>
            <a:r>
              <a:rPr lang="en-US" sz="3600" dirty="0"/>
              <a:t>Charles Darwin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77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nhm.org/site/sites/default/files/exhibits/halls/northamerican/namh_furse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5305" y="3776017"/>
            <a:ext cx="3358092" cy="3081983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10" y="345406"/>
            <a:ext cx="5093402" cy="33851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3397" y="6581001"/>
            <a:ext cx="10139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Red Fur Seals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42212" y="3450142"/>
            <a:ext cx="1463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Hamadryas</a:t>
            </a:r>
            <a:r>
              <a:rPr lang="en-US" sz="1200" dirty="0" smtClean="0"/>
              <a:t> </a:t>
            </a:r>
            <a:r>
              <a:rPr lang="en-US" sz="1200" dirty="0" err="1" smtClean="0"/>
              <a:t>Babboos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348079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Sexual Selection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Same-Sex Competition</a:t>
            </a:r>
          </a:p>
          <a:p>
            <a:r>
              <a:rPr lang="en-US" dirty="0" smtClean="0"/>
              <a:t>Intersexual Selection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29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4-3 White Backgrou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592</TotalTime>
  <Words>841</Words>
  <Application>Microsoft Office PowerPoint</Application>
  <PresentationFormat>On-screen Show (4:3)</PresentationFormat>
  <Paragraphs>262</Paragraphs>
  <Slides>68</Slides>
  <Notes>68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80" baseType="lpstr">
      <vt:lpstr>ＭＳ Ｐゴシック</vt:lpstr>
      <vt:lpstr>Arial</vt:lpstr>
      <vt:lpstr>Calibri</vt:lpstr>
      <vt:lpstr>Gill Sans MT</vt:lpstr>
      <vt:lpstr>新細明體</vt:lpstr>
      <vt:lpstr>Times</vt:lpstr>
      <vt:lpstr>Times New Roman</vt:lpstr>
      <vt:lpstr>Verdana</vt:lpstr>
      <vt:lpstr>Office Theme</vt:lpstr>
      <vt:lpstr>4-3 White Backgroud</vt:lpstr>
      <vt:lpstr>預設簡報設計</vt:lpstr>
      <vt:lpstr>Photo Editor Photo</vt:lpstr>
      <vt:lpstr>Human Mating Behavior: An Evolutionary Perspective</vt:lpstr>
      <vt:lpstr>PowerPoint Presentation</vt:lpstr>
      <vt:lpstr>Florida Study</vt:lpstr>
      <vt:lpstr>What is Evolutionary Psychology?</vt:lpstr>
      <vt:lpstr>Evolution by Natural Selection</vt:lpstr>
      <vt:lpstr>PowerPoint Presentation</vt:lpstr>
      <vt:lpstr>PowerPoint Presentation</vt:lpstr>
      <vt:lpstr>PowerPoint Presentation</vt:lpstr>
      <vt:lpstr>Sexual Selection</vt:lpstr>
      <vt:lpstr>PowerPoint Presentation</vt:lpstr>
      <vt:lpstr>Intersexual Selection: Preferential Mate Choice</vt:lpstr>
      <vt:lpstr>Humans Have a Complex Menu of Mating Strategies</vt:lpstr>
      <vt:lpstr>Locations of 37 Cultures in International Mate Selection Project: Total # of People = 10,047</vt:lpstr>
      <vt:lpstr>Universal Desires</vt:lpstr>
      <vt:lpstr>Culturally Variable Desires</vt:lpstr>
      <vt:lpstr>Meta-Theory of Sex Differences</vt:lpstr>
      <vt:lpstr>Recurrently Different Adaptive Problems of the Sexes</vt:lpstr>
      <vt:lpstr>So What do Men Want?</vt:lpstr>
      <vt:lpstr>Ideal Number of Sex  Partners Desired</vt:lpstr>
      <vt:lpstr>More Psychological Evidence for Short-Term Mating The “closing time phenomenon”</vt:lpstr>
      <vt:lpstr>Male Sexual Over-Perception Bias (Perilloux, Confer, &amp; Buss, 2012)</vt:lpstr>
      <vt:lpstr>The Assessment Problem</vt:lpstr>
      <vt:lpstr>Logic of the Evolution of Standards  of Attractiveness</vt:lpstr>
      <vt:lpstr>Physical Attractiveness</vt:lpstr>
      <vt:lpstr>Standards of Beauty are Consistent Across Cultures</vt:lpstr>
      <vt:lpstr>PowerPoint Presentation</vt:lpstr>
      <vt:lpstr>Men’s Age Preference as They Get Older</vt:lpstr>
      <vt:lpstr>So What do Women Want?</vt:lpstr>
      <vt:lpstr>Economic Resources </vt:lpstr>
      <vt:lpstr>Good Financial Prospects</vt:lpstr>
      <vt:lpstr>Social Status </vt:lpstr>
      <vt:lpstr>Confidence</vt:lpstr>
      <vt:lpstr>Who Gets What They Want?</vt:lpstr>
      <vt:lpstr>Ambition and Industriousness</vt:lpstr>
      <vt:lpstr>Preference for Dependence and Stability</vt:lpstr>
      <vt:lpstr>Athletic Prowess  A Cue to Protection </vt:lpstr>
      <vt:lpstr>Love and Commitment </vt:lpstr>
      <vt:lpstr>Sexual Conflict in Human Mating</vt:lpstr>
      <vt:lpstr>Sexual Conflict Pervades All  Aspects of Mating</vt:lpstr>
      <vt:lpstr>PowerPoint Presentation</vt:lpstr>
      <vt:lpstr>PowerPoint Presentation</vt:lpstr>
      <vt:lpstr>Sexual Conflict Adaptations</vt:lpstr>
      <vt:lpstr>Male-Initiated Deception</vt:lpstr>
      <vt:lpstr>Female Resistance Adaptations</vt:lpstr>
      <vt:lpstr>Emotional Upset About Deception: Pre- and Post-Copulation</vt:lpstr>
      <vt:lpstr>Upset Over Sexual Deception</vt:lpstr>
      <vt:lpstr>Sexual Regret About Missed Sexual Opportunities (Galperin et al. 2013; Kennair et al.2016; Bendixen et al., 2017)</vt:lpstr>
      <vt:lpstr>Sexual Regret About Errors of Sexual Commission (Galperin et al. 2013; Kennair et al. 2016;Bendixen et al. 2017)</vt:lpstr>
      <vt:lpstr>Triadic Antagonistic Sexual Conflict</vt:lpstr>
      <vt:lpstr>Optimal Mate Switching Level</vt:lpstr>
      <vt:lpstr>Infidelity</vt:lpstr>
      <vt:lpstr>Mate Poaching Tactics</vt:lpstr>
      <vt:lpstr>Mate Poaching Experiences (Schmitt &amp; Buss, 2001; Schmitt et al., 2004)</vt:lpstr>
      <vt:lpstr>When Jealousy Turns Violent</vt:lpstr>
      <vt:lpstr>Homicidal Ideation Trigger –  Mate Poaching</vt:lpstr>
      <vt:lpstr>PowerPoint Presentation</vt:lpstr>
      <vt:lpstr>Female Intrasexual Rival: Homicidal Ideation</vt:lpstr>
      <vt:lpstr>Stalking as a Mating Strategy (Duntley &amp; Buss, 2012)</vt:lpstr>
      <vt:lpstr>Conclusions</vt:lpstr>
      <vt:lpstr>PowerPoint Presentation</vt:lpstr>
      <vt:lpstr>Sexually Antagonistic Co-evolution </vt:lpstr>
      <vt:lpstr>Triadic Antagonistic Co-evolution</vt:lpstr>
      <vt:lpstr>PowerPoint Presentation</vt:lpstr>
      <vt:lpstr>A modern gazelle carries with it ‘knowledge’ of its ancestral predators.</vt:lpstr>
      <vt:lpstr>Women Living Today Carry With Them</vt:lpstr>
      <vt:lpstr>Thank you!</vt:lpstr>
      <vt:lpstr>PowerPoint Presentation</vt:lpstr>
      <vt:lpstr>For More Info:</vt:lpstr>
    </vt:vector>
  </TitlesOfParts>
  <Company>University of Texas at Austin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Montoya, Didey</dc:creator>
  <cp:lastModifiedBy>Montoya, Didey</cp:lastModifiedBy>
  <cp:revision>97</cp:revision>
  <dcterms:created xsi:type="dcterms:W3CDTF">2017-10-10T18:26:14Z</dcterms:created>
  <dcterms:modified xsi:type="dcterms:W3CDTF">2017-10-30T18:35:11Z</dcterms:modified>
</cp:coreProperties>
</file>