
<file path=[Content_Types].xml><?xml version="1.0" encoding="utf-8"?>
<Types xmlns="http://schemas.openxmlformats.org/package/2006/content-types">
  <Default Extension="png" ContentType="image/png"/>
  <Default Extension="pdf" ContentType="application/pd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3734" r:id="rId3"/>
  </p:sldMasterIdLst>
  <p:notesMasterIdLst>
    <p:notesMasterId r:id="rId65"/>
  </p:notesMasterIdLst>
  <p:sldIdLst>
    <p:sldId id="360" r:id="rId4"/>
    <p:sldId id="281" r:id="rId5"/>
    <p:sldId id="271" r:id="rId6"/>
    <p:sldId id="272" r:id="rId7"/>
    <p:sldId id="273" r:id="rId8"/>
    <p:sldId id="274" r:id="rId9"/>
    <p:sldId id="343" r:id="rId10"/>
    <p:sldId id="322" r:id="rId11"/>
    <p:sldId id="282" r:id="rId12"/>
    <p:sldId id="277" r:id="rId13"/>
    <p:sldId id="341" r:id="rId14"/>
    <p:sldId id="283" r:id="rId15"/>
    <p:sldId id="284" r:id="rId16"/>
    <p:sldId id="335" r:id="rId17"/>
    <p:sldId id="336" r:id="rId18"/>
    <p:sldId id="285" r:id="rId19"/>
    <p:sldId id="331" r:id="rId20"/>
    <p:sldId id="288" r:id="rId21"/>
    <p:sldId id="330" r:id="rId22"/>
    <p:sldId id="289" r:id="rId23"/>
    <p:sldId id="291" r:id="rId24"/>
    <p:sldId id="292" r:id="rId25"/>
    <p:sldId id="293" r:id="rId26"/>
    <p:sldId id="294" r:id="rId27"/>
    <p:sldId id="295" r:id="rId28"/>
    <p:sldId id="296" r:id="rId29"/>
    <p:sldId id="297" r:id="rId30"/>
    <p:sldId id="356" r:id="rId31"/>
    <p:sldId id="344" r:id="rId32"/>
    <p:sldId id="298" r:id="rId33"/>
    <p:sldId id="299" r:id="rId34"/>
    <p:sldId id="300" r:id="rId35"/>
    <p:sldId id="348" r:id="rId36"/>
    <p:sldId id="329" r:id="rId37"/>
    <p:sldId id="325" r:id="rId38"/>
    <p:sldId id="318" r:id="rId39"/>
    <p:sldId id="328" r:id="rId40"/>
    <p:sldId id="349" r:id="rId41"/>
    <p:sldId id="350" r:id="rId42"/>
    <p:sldId id="351" r:id="rId43"/>
    <p:sldId id="359" r:id="rId44"/>
    <p:sldId id="316" r:id="rId45"/>
    <p:sldId id="323" r:id="rId46"/>
    <p:sldId id="313" r:id="rId47"/>
    <p:sldId id="357" r:id="rId48"/>
    <p:sldId id="352" r:id="rId49"/>
    <p:sldId id="312" r:id="rId50"/>
    <p:sldId id="311" r:id="rId51"/>
    <p:sldId id="310" r:id="rId52"/>
    <p:sldId id="309" r:id="rId53"/>
    <p:sldId id="353" r:id="rId54"/>
    <p:sldId id="308" r:id="rId55"/>
    <p:sldId id="355" r:id="rId56"/>
    <p:sldId id="307" r:id="rId57"/>
    <p:sldId id="354" r:id="rId58"/>
    <p:sldId id="304" r:id="rId59"/>
    <p:sldId id="303" r:id="rId60"/>
    <p:sldId id="302" r:id="rId61"/>
    <p:sldId id="358" r:id="rId62"/>
    <p:sldId id="342" r:id="rId63"/>
    <p:sldId id="361"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FF"/>
    <a:srgbClr val="2F81C3"/>
    <a:srgbClr val="990000"/>
    <a:srgbClr val="A97AB6"/>
    <a:srgbClr val="F263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80361" autoAdjust="0"/>
  </p:normalViewPr>
  <p:slideViewPr>
    <p:cSldViewPr snapToGrid="0">
      <p:cViewPr varScale="1">
        <p:scale>
          <a:sx n="89" d="100"/>
          <a:sy n="89" d="100"/>
        </p:scale>
        <p:origin x="1566" y="90"/>
      </p:cViewPr>
      <p:guideLst>
        <p:guide orient="horz" pos="2160"/>
        <p:guide pos="2880"/>
      </p:guideLst>
    </p:cSldViewPr>
  </p:slideViewPr>
  <p:notesTextViewPr>
    <p:cViewPr>
      <p:scale>
        <a:sx n="3" d="2"/>
        <a:sy n="3" d="2"/>
      </p:scale>
      <p:origin x="0" y="0"/>
    </p:cViewPr>
  </p:notesTextViewPr>
  <p:sorterViewPr>
    <p:cViewPr>
      <p:scale>
        <a:sx n="100" d="100"/>
        <a:sy n="100" d="100"/>
      </p:scale>
      <p:origin x="0" y="38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2852CE-864A-4D16-BF90-A228889BE791}" type="doc">
      <dgm:prSet loTypeId="urn:microsoft.com/office/officeart/2005/8/layout/hList1" loCatId="list" qsTypeId="urn:microsoft.com/office/officeart/2005/8/quickstyle/3d4" qsCatId="3D" csTypeId="urn:microsoft.com/office/officeart/2005/8/colors/colorful4" csCatId="colorful" phldr="1"/>
      <dgm:spPr/>
      <dgm:t>
        <a:bodyPr/>
        <a:lstStyle/>
        <a:p>
          <a:endParaRPr lang="en-US"/>
        </a:p>
      </dgm:t>
    </dgm:pt>
    <dgm:pt modelId="{119AD601-C719-472F-8905-B7E5D4509EAE}">
      <dgm:prSet phldrT="[Text]"/>
      <dgm:spPr/>
      <dgm:t>
        <a:bodyPr/>
        <a:lstStyle/>
        <a:p>
          <a:r>
            <a:rPr lang="en-US" b="1" dirty="0" smtClean="0">
              <a:latin typeface="Arial" panose="020B0604020202020204" pitchFamily="34" charset="0"/>
              <a:cs typeface="Arial" panose="020B0604020202020204" pitchFamily="34" charset="0"/>
            </a:rPr>
            <a:t>Step One</a:t>
          </a:r>
          <a:endParaRPr lang="en-US" b="1" dirty="0">
            <a:latin typeface="Arial" panose="020B0604020202020204" pitchFamily="34" charset="0"/>
            <a:cs typeface="Arial" panose="020B0604020202020204" pitchFamily="34" charset="0"/>
          </a:endParaRPr>
        </a:p>
      </dgm:t>
    </dgm:pt>
    <dgm:pt modelId="{3769B9C7-1E06-40FB-BFD7-3E84168EBC41}" type="parTrans" cxnId="{97409DE9-9E11-4974-9710-5B5CFB55E5BE}">
      <dgm:prSet/>
      <dgm:spPr/>
      <dgm:t>
        <a:bodyPr/>
        <a:lstStyle/>
        <a:p>
          <a:endParaRPr lang="en-US"/>
        </a:p>
      </dgm:t>
    </dgm:pt>
    <dgm:pt modelId="{07C9F1E4-A8CC-419A-8FAA-B42F46E9A786}" type="sibTrans" cxnId="{97409DE9-9E11-4974-9710-5B5CFB55E5BE}">
      <dgm:prSet/>
      <dgm:spPr/>
      <dgm:t>
        <a:bodyPr/>
        <a:lstStyle/>
        <a:p>
          <a:endParaRPr lang="en-US"/>
        </a:p>
      </dgm:t>
    </dgm:pt>
    <dgm:pt modelId="{EE515829-D4BF-4285-AF4A-EC977DFC1268}">
      <dgm:prSet phldrT="[Text]"/>
      <dgm:spPr/>
      <dgm:t>
        <a:bodyPr/>
        <a:lstStyle/>
        <a:p>
          <a:r>
            <a:rPr lang="en-US" dirty="0" smtClean="0">
              <a:latin typeface="Arial" panose="020B0604020202020204" pitchFamily="34" charset="0"/>
              <a:cs typeface="Arial" panose="020B0604020202020204" pitchFamily="34" charset="0"/>
            </a:rPr>
            <a:t>DNA isolation and amplification of a series of target genes</a:t>
          </a:r>
          <a:endParaRPr lang="en-US" dirty="0">
            <a:latin typeface="Arial" panose="020B0604020202020204" pitchFamily="34" charset="0"/>
            <a:cs typeface="Arial" panose="020B0604020202020204" pitchFamily="34" charset="0"/>
          </a:endParaRPr>
        </a:p>
      </dgm:t>
    </dgm:pt>
    <dgm:pt modelId="{640C7175-BAB5-4DB3-8C00-E34E16429AEF}" type="parTrans" cxnId="{0D72CD94-E9CB-4EF6-BE81-A91C5836E945}">
      <dgm:prSet/>
      <dgm:spPr/>
      <dgm:t>
        <a:bodyPr/>
        <a:lstStyle/>
        <a:p>
          <a:endParaRPr lang="en-US"/>
        </a:p>
      </dgm:t>
    </dgm:pt>
    <dgm:pt modelId="{F1869ED2-DC23-4D2D-8304-FC66C9B500F1}" type="sibTrans" cxnId="{0D72CD94-E9CB-4EF6-BE81-A91C5836E945}">
      <dgm:prSet/>
      <dgm:spPr/>
      <dgm:t>
        <a:bodyPr/>
        <a:lstStyle/>
        <a:p>
          <a:endParaRPr lang="en-US"/>
        </a:p>
      </dgm:t>
    </dgm:pt>
    <dgm:pt modelId="{4DAEB3C2-6EB7-45CA-9C1E-B041FB7186A6}">
      <dgm:prSet phldrT="[Text]"/>
      <dgm:spPr/>
      <dgm:t>
        <a:bodyPr/>
        <a:lstStyle/>
        <a:p>
          <a:r>
            <a:rPr lang="en-US" b="1" dirty="0" smtClean="0">
              <a:latin typeface="Arial" panose="020B0604020202020204" pitchFamily="34" charset="0"/>
              <a:cs typeface="Arial" panose="020B0604020202020204" pitchFamily="34" charset="0"/>
            </a:rPr>
            <a:t>Step Two</a:t>
          </a:r>
          <a:endParaRPr lang="en-US" b="1" dirty="0">
            <a:latin typeface="Arial" panose="020B0604020202020204" pitchFamily="34" charset="0"/>
            <a:cs typeface="Arial" panose="020B0604020202020204" pitchFamily="34" charset="0"/>
          </a:endParaRPr>
        </a:p>
      </dgm:t>
    </dgm:pt>
    <dgm:pt modelId="{99619BC5-AEA1-45B2-BD05-7B77B576876B}" type="parTrans" cxnId="{FCAE2671-3350-433A-BCFD-D6D285C1717D}">
      <dgm:prSet/>
      <dgm:spPr/>
      <dgm:t>
        <a:bodyPr/>
        <a:lstStyle/>
        <a:p>
          <a:endParaRPr lang="en-US"/>
        </a:p>
      </dgm:t>
    </dgm:pt>
    <dgm:pt modelId="{B5B05E40-49D7-44B1-9AEA-DFEEAF5F3A86}" type="sibTrans" cxnId="{FCAE2671-3350-433A-BCFD-D6D285C1717D}">
      <dgm:prSet/>
      <dgm:spPr/>
      <dgm:t>
        <a:bodyPr/>
        <a:lstStyle/>
        <a:p>
          <a:endParaRPr lang="en-US"/>
        </a:p>
      </dgm:t>
    </dgm:pt>
    <dgm:pt modelId="{E876DAB7-B889-4B8E-A03E-DAE4304B5289}">
      <dgm:prSet phldrT="[Text]"/>
      <dgm:spPr/>
      <dgm:t>
        <a:bodyPr/>
        <a:lstStyle/>
        <a:p>
          <a:r>
            <a:rPr lang="en-US" dirty="0" smtClean="0">
              <a:latin typeface="Arial" panose="020B0604020202020204" pitchFamily="34" charset="0"/>
              <a:cs typeface="Arial" panose="020B0604020202020204" pitchFamily="34" charset="0"/>
            </a:rPr>
            <a:t>Rapid sequencing of amplified genes</a:t>
          </a:r>
          <a:endParaRPr lang="en-US" dirty="0">
            <a:latin typeface="Arial" panose="020B0604020202020204" pitchFamily="34" charset="0"/>
            <a:cs typeface="Arial" panose="020B0604020202020204" pitchFamily="34" charset="0"/>
          </a:endParaRPr>
        </a:p>
      </dgm:t>
    </dgm:pt>
    <dgm:pt modelId="{D988E9E9-0412-4FE1-885E-F8E01EFCC862}" type="parTrans" cxnId="{41F16DB4-4746-4CD7-A78D-457BAB205B22}">
      <dgm:prSet/>
      <dgm:spPr/>
      <dgm:t>
        <a:bodyPr/>
        <a:lstStyle/>
        <a:p>
          <a:endParaRPr lang="en-US"/>
        </a:p>
      </dgm:t>
    </dgm:pt>
    <dgm:pt modelId="{2AB6FA26-0234-4B0B-B652-D1411A2C87E5}" type="sibTrans" cxnId="{41F16DB4-4746-4CD7-A78D-457BAB205B22}">
      <dgm:prSet/>
      <dgm:spPr/>
      <dgm:t>
        <a:bodyPr/>
        <a:lstStyle/>
        <a:p>
          <a:endParaRPr lang="en-US"/>
        </a:p>
      </dgm:t>
    </dgm:pt>
    <dgm:pt modelId="{C01DFA10-8503-4EC1-AD1B-B3508595B56E}">
      <dgm:prSet phldrT="[Text]"/>
      <dgm:spPr/>
      <dgm:t>
        <a:bodyPr/>
        <a:lstStyle/>
        <a:p>
          <a:r>
            <a:rPr lang="en-US" b="1" dirty="0" smtClean="0">
              <a:latin typeface="Arial" panose="020B0604020202020204" pitchFamily="34" charset="0"/>
              <a:cs typeface="Arial" panose="020B0604020202020204" pitchFamily="34" charset="0"/>
            </a:rPr>
            <a:t>Step Three</a:t>
          </a:r>
          <a:endParaRPr lang="en-US" b="1" dirty="0">
            <a:latin typeface="Arial" panose="020B0604020202020204" pitchFamily="34" charset="0"/>
            <a:cs typeface="Arial" panose="020B0604020202020204" pitchFamily="34" charset="0"/>
          </a:endParaRPr>
        </a:p>
      </dgm:t>
    </dgm:pt>
    <dgm:pt modelId="{A0BACA42-98B2-4F32-ADC1-6BDA5C9191FB}" type="parTrans" cxnId="{45B29B31-D032-4A4C-A131-CCFCB1FB6188}">
      <dgm:prSet/>
      <dgm:spPr/>
      <dgm:t>
        <a:bodyPr/>
        <a:lstStyle/>
        <a:p>
          <a:endParaRPr lang="en-US"/>
        </a:p>
      </dgm:t>
    </dgm:pt>
    <dgm:pt modelId="{DED74231-CF2D-4AE3-943D-73DAB69EFB5B}" type="sibTrans" cxnId="{45B29B31-D032-4A4C-A131-CCFCB1FB6188}">
      <dgm:prSet/>
      <dgm:spPr/>
      <dgm:t>
        <a:bodyPr/>
        <a:lstStyle/>
        <a:p>
          <a:endParaRPr lang="en-US"/>
        </a:p>
      </dgm:t>
    </dgm:pt>
    <dgm:pt modelId="{C49FB18C-4E14-45B8-A1E3-2529BED1B1C4}">
      <dgm:prSet phldrT="[Text]"/>
      <dgm:spPr/>
      <dgm:t>
        <a:bodyPr/>
        <a:lstStyle/>
        <a:p>
          <a:r>
            <a:rPr lang="en-US" dirty="0" smtClean="0">
              <a:latin typeface="Arial" panose="020B0604020202020204" pitchFamily="34" charset="0"/>
              <a:cs typeface="Arial" panose="020B0604020202020204" pitchFamily="34" charset="0"/>
            </a:rPr>
            <a:t>Placement of unknown within the Tree of Life</a:t>
          </a:r>
          <a:endParaRPr lang="en-US" dirty="0">
            <a:latin typeface="Arial" panose="020B0604020202020204" pitchFamily="34" charset="0"/>
            <a:cs typeface="Arial" panose="020B0604020202020204" pitchFamily="34" charset="0"/>
          </a:endParaRPr>
        </a:p>
      </dgm:t>
    </dgm:pt>
    <dgm:pt modelId="{09B5C3AB-E7CF-46A3-85B6-3F32EC69636B}" type="parTrans" cxnId="{4291954F-949F-46BE-9370-8FA41682AF28}">
      <dgm:prSet/>
      <dgm:spPr/>
      <dgm:t>
        <a:bodyPr/>
        <a:lstStyle/>
        <a:p>
          <a:endParaRPr lang="en-US"/>
        </a:p>
      </dgm:t>
    </dgm:pt>
    <dgm:pt modelId="{AB8397D1-06B7-452E-BC82-713F97FD229B}" type="sibTrans" cxnId="{4291954F-949F-46BE-9370-8FA41682AF28}">
      <dgm:prSet/>
      <dgm:spPr/>
      <dgm:t>
        <a:bodyPr/>
        <a:lstStyle/>
        <a:p>
          <a:endParaRPr lang="en-US"/>
        </a:p>
      </dgm:t>
    </dgm:pt>
    <dgm:pt modelId="{02E41E98-C4E0-4998-9ABA-3A7A34B4BED5}" type="pres">
      <dgm:prSet presAssocID="{FD2852CE-864A-4D16-BF90-A228889BE791}" presName="Name0" presStyleCnt="0">
        <dgm:presLayoutVars>
          <dgm:dir/>
          <dgm:animLvl val="lvl"/>
          <dgm:resizeHandles val="exact"/>
        </dgm:presLayoutVars>
      </dgm:prSet>
      <dgm:spPr/>
      <dgm:t>
        <a:bodyPr/>
        <a:lstStyle/>
        <a:p>
          <a:endParaRPr lang="en-US"/>
        </a:p>
      </dgm:t>
    </dgm:pt>
    <dgm:pt modelId="{FE2ADB0D-EAEC-4ABA-BAE1-22C4F8C2E352}" type="pres">
      <dgm:prSet presAssocID="{119AD601-C719-472F-8905-B7E5D4509EAE}" presName="composite" presStyleCnt="0"/>
      <dgm:spPr/>
      <dgm:t>
        <a:bodyPr/>
        <a:lstStyle/>
        <a:p>
          <a:endParaRPr lang="en-US"/>
        </a:p>
      </dgm:t>
    </dgm:pt>
    <dgm:pt modelId="{F3254560-2C0F-474D-8B27-1D8BA312621D}" type="pres">
      <dgm:prSet presAssocID="{119AD601-C719-472F-8905-B7E5D4509EAE}" presName="parTx" presStyleLbl="alignNode1" presStyleIdx="0" presStyleCnt="3" custScaleX="98463">
        <dgm:presLayoutVars>
          <dgm:chMax val="0"/>
          <dgm:chPref val="0"/>
          <dgm:bulletEnabled val="1"/>
        </dgm:presLayoutVars>
      </dgm:prSet>
      <dgm:spPr/>
      <dgm:t>
        <a:bodyPr/>
        <a:lstStyle/>
        <a:p>
          <a:endParaRPr lang="en-US"/>
        </a:p>
      </dgm:t>
    </dgm:pt>
    <dgm:pt modelId="{E5DE6903-D173-4784-A5F8-9ED0D1D707DB}" type="pres">
      <dgm:prSet presAssocID="{119AD601-C719-472F-8905-B7E5D4509EAE}" presName="desTx" presStyleLbl="alignAccFollowNode1" presStyleIdx="0" presStyleCnt="3" custScaleX="97685">
        <dgm:presLayoutVars>
          <dgm:bulletEnabled val="1"/>
        </dgm:presLayoutVars>
      </dgm:prSet>
      <dgm:spPr/>
      <dgm:t>
        <a:bodyPr/>
        <a:lstStyle/>
        <a:p>
          <a:endParaRPr lang="en-US"/>
        </a:p>
      </dgm:t>
    </dgm:pt>
    <dgm:pt modelId="{C5229161-EC22-441F-BC0B-F28926BCA6D5}" type="pres">
      <dgm:prSet presAssocID="{07C9F1E4-A8CC-419A-8FAA-B42F46E9A786}" presName="space" presStyleCnt="0"/>
      <dgm:spPr/>
      <dgm:t>
        <a:bodyPr/>
        <a:lstStyle/>
        <a:p>
          <a:endParaRPr lang="en-US"/>
        </a:p>
      </dgm:t>
    </dgm:pt>
    <dgm:pt modelId="{23E54340-318F-4153-AA00-A39F20708F5A}" type="pres">
      <dgm:prSet presAssocID="{4DAEB3C2-6EB7-45CA-9C1E-B041FB7186A6}" presName="composite" presStyleCnt="0"/>
      <dgm:spPr/>
      <dgm:t>
        <a:bodyPr/>
        <a:lstStyle/>
        <a:p>
          <a:endParaRPr lang="en-US"/>
        </a:p>
      </dgm:t>
    </dgm:pt>
    <dgm:pt modelId="{46A85955-E619-4695-BB79-8B5C995D7AD1}" type="pres">
      <dgm:prSet presAssocID="{4DAEB3C2-6EB7-45CA-9C1E-B041FB7186A6}" presName="parTx" presStyleLbl="alignNode1" presStyleIdx="1" presStyleCnt="3">
        <dgm:presLayoutVars>
          <dgm:chMax val="0"/>
          <dgm:chPref val="0"/>
          <dgm:bulletEnabled val="1"/>
        </dgm:presLayoutVars>
      </dgm:prSet>
      <dgm:spPr/>
      <dgm:t>
        <a:bodyPr/>
        <a:lstStyle/>
        <a:p>
          <a:endParaRPr lang="en-US"/>
        </a:p>
      </dgm:t>
    </dgm:pt>
    <dgm:pt modelId="{AB36C293-D417-431F-971D-89906424D971}" type="pres">
      <dgm:prSet presAssocID="{4DAEB3C2-6EB7-45CA-9C1E-B041FB7186A6}" presName="desTx" presStyleLbl="alignAccFollowNode1" presStyleIdx="1" presStyleCnt="3">
        <dgm:presLayoutVars>
          <dgm:bulletEnabled val="1"/>
        </dgm:presLayoutVars>
      </dgm:prSet>
      <dgm:spPr/>
      <dgm:t>
        <a:bodyPr/>
        <a:lstStyle/>
        <a:p>
          <a:endParaRPr lang="en-US"/>
        </a:p>
      </dgm:t>
    </dgm:pt>
    <dgm:pt modelId="{7BA828C1-6137-44C7-B89B-F3C034405D6F}" type="pres">
      <dgm:prSet presAssocID="{B5B05E40-49D7-44B1-9AEA-DFEEAF5F3A86}" presName="space" presStyleCnt="0"/>
      <dgm:spPr/>
      <dgm:t>
        <a:bodyPr/>
        <a:lstStyle/>
        <a:p>
          <a:endParaRPr lang="en-US"/>
        </a:p>
      </dgm:t>
    </dgm:pt>
    <dgm:pt modelId="{9739FE9A-D550-409C-81D4-5FBD0FDD7F54}" type="pres">
      <dgm:prSet presAssocID="{C01DFA10-8503-4EC1-AD1B-B3508595B56E}" presName="composite" presStyleCnt="0"/>
      <dgm:spPr/>
      <dgm:t>
        <a:bodyPr/>
        <a:lstStyle/>
        <a:p>
          <a:endParaRPr lang="en-US"/>
        </a:p>
      </dgm:t>
    </dgm:pt>
    <dgm:pt modelId="{8C8562C6-AD7F-4552-957D-C15E441022D0}" type="pres">
      <dgm:prSet presAssocID="{C01DFA10-8503-4EC1-AD1B-B3508595B56E}" presName="parTx" presStyleLbl="alignNode1" presStyleIdx="2" presStyleCnt="3">
        <dgm:presLayoutVars>
          <dgm:chMax val="0"/>
          <dgm:chPref val="0"/>
          <dgm:bulletEnabled val="1"/>
        </dgm:presLayoutVars>
      </dgm:prSet>
      <dgm:spPr/>
      <dgm:t>
        <a:bodyPr/>
        <a:lstStyle/>
        <a:p>
          <a:endParaRPr lang="en-US"/>
        </a:p>
      </dgm:t>
    </dgm:pt>
    <dgm:pt modelId="{A4BF242A-6DEE-4C52-8498-B3B33C102AA6}" type="pres">
      <dgm:prSet presAssocID="{C01DFA10-8503-4EC1-AD1B-B3508595B56E}" presName="desTx" presStyleLbl="alignAccFollowNode1" presStyleIdx="2" presStyleCnt="3">
        <dgm:presLayoutVars>
          <dgm:bulletEnabled val="1"/>
        </dgm:presLayoutVars>
      </dgm:prSet>
      <dgm:spPr/>
      <dgm:t>
        <a:bodyPr/>
        <a:lstStyle/>
        <a:p>
          <a:endParaRPr lang="en-US"/>
        </a:p>
      </dgm:t>
    </dgm:pt>
  </dgm:ptLst>
  <dgm:cxnLst>
    <dgm:cxn modelId="{0D72CD94-E9CB-4EF6-BE81-A91C5836E945}" srcId="{119AD601-C719-472F-8905-B7E5D4509EAE}" destId="{EE515829-D4BF-4285-AF4A-EC977DFC1268}" srcOrd="0" destOrd="0" parTransId="{640C7175-BAB5-4DB3-8C00-E34E16429AEF}" sibTransId="{F1869ED2-DC23-4D2D-8304-FC66C9B500F1}"/>
    <dgm:cxn modelId="{4291954F-949F-46BE-9370-8FA41682AF28}" srcId="{C01DFA10-8503-4EC1-AD1B-B3508595B56E}" destId="{C49FB18C-4E14-45B8-A1E3-2529BED1B1C4}" srcOrd="0" destOrd="0" parTransId="{09B5C3AB-E7CF-46A3-85B6-3F32EC69636B}" sibTransId="{AB8397D1-06B7-452E-BC82-713F97FD229B}"/>
    <dgm:cxn modelId="{FCAE2671-3350-433A-BCFD-D6D285C1717D}" srcId="{FD2852CE-864A-4D16-BF90-A228889BE791}" destId="{4DAEB3C2-6EB7-45CA-9C1E-B041FB7186A6}" srcOrd="1" destOrd="0" parTransId="{99619BC5-AEA1-45B2-BD05-7B77B576876B}" sibTransId="{B5B05E40-49D7-44B1-9AEA-DFEEAF5F3A86}"/>
    <dgm:cxn modelId="{21753F91-4444-4E36-A0A9-8FB2C08F1254}" type="presOf" srcId="{119AD601-C719-472F-8905-B7E5D4509EAE}" destId="{F3254560-2C0F-474D-8B27-1D8BA312621D}" srcOrd="0" destOrd="0" presId="urn:microsoft.com/office/officeart/2005/8/layout/hList1"/>
    <dgm:cxn modelId="{6F9A73A7-F9D6-478A-AAE3-3F59232E7A7A}" type="presOf" srcId="{4DAEB3C2-6EB7-45CA-9C1E-B041FB7186A6}" destId="{46A85955-E619-4695-BB79-8B5C995D7AD1}" srcOrd="0" destOrd="0" presId="urn:microsoft.com/office/officeart/2005/8/layout/hList1"/>
    <dgm:cxn modelId="{968163FD-EFFF-4E70-BB6C-BA871362CAA8}" type="presOf" srcId="{C49FB18C-4E14-45B8-A1E3-2529BED1B1C4}" destId="{A4BF242A-6DEE-4C52-8498-B3B33C102AA6}" srcOrd="0" destOrd="0" presId="urn:microsoft.com/office/officeart/2005/8/layout/hList1"/>
    <dgm:cxn modelId="{08E2C2A6-A5A7-4F90-8F91-86DDE2330308}" type="presOf" srcId="{C01DFA10-8503-4EC1-AD1B-B3508595B56E}" destId="{8C8562C6-AD7F-4552-957D-C15E441022D0}" srcOrd="0" destOrd="0" presId="urn:microsoft.com/office/officeart/2005/8/layout/hList1"/>
    <dgm:cxn modelId="{41F16DB4-4746-4CD7-A78D-457BAB205B22}" srcId="{4DAEB3C2-6EB7-45CA-9C1E-B041FB7186A6}" destId="{E876DAB7-B889-4B8E-A03E-DAE4304B5289}" srcOrd="0" destOrd="0" parTransId="{D988E9E9-0412-4FE1-885E-F8E01EFCC862}" sibTransId="{2AB6FA26-0234-4B0B-B652-D1411A2C87E5}"/>
    <dgm:cxn modelId="{BE04E864-43C4-4641-984A-EB9D5A17C570}" type="presOf" srcId="{FD2852CE-864A-4D16-BF90-A228889BE791}" destId="{02E41E98-C4E0-4998-9ABA-3A7A34B4BED5}" srcOrd="0" destOrd="0" presId="urn:microsoft.com/office/officeart/2005/8/layout/hList1"/>
    <dgm:cxn modelId="{E47C80BF-23B9-49AF-92C9-6C05E45CA042}" type="presOf" srcId="{EE515829-D4BF-4285-AF4A-EC977DFC1268}" destId="{E5DE6903-D173-4784-A5F8-9ED0D1D707DB}" srcOrd="0" destOrd="0" presId="urn:microsoft.com/office/officeart/2005/8/layout/hList1"/>
    <dgm:cxn modelId="{45B29B31-D032-4A4C-A131-CCFCB1FB6188}" srcId="{FD2852CE-864A-4D16-BF90-A228889BE791}" destId="{C01DFA10-8503-4EC1-AD1B-B3508595B56E}" srcOrd="2" destOrd="0" parTransId="{A0BACA42-98B2-4F32-ADC1-6BDA5C9191FB}" sibTransId="{DED74231-CF2D-4AE3-943D-73DAB69EFB5B}"/>
    <dgm:cxn modelId="{2264144C-B506-46DB-BF05-81FC9B49B47C}" type="presOf" srcId="{E876DAB7-B889-4B8E-A03E-DAE4304B5289}" destId="{AB36C293-D417-431F-971D-89906424D971}" srcOrd="0" destOrd="0" presId="urn:microsoft.com/office/officeart/2005/8/layout/hList1"/>
    <dgm:cxn modelId="{97409DE9-9E11-4974-9710-5B5CFB55E5BE}" srcId="{FD2852CE-864A-4D16-BF90-A228889BE791}" destId="{119AD601-C719-472F-8905-B7E5D4509EAE}" srcOrd="0" destOrd="0" parTransId="{3769B9C7-1E06-40FB-BFD7-3E84168EBC41}" sibTransId="{07C9F1E4-A8CC-419A-8FAA-B42F46E9A786}"/>
    <dgm:cxn modelId="{D198DC55-1684-43BD-A099-B8ED58DD0231}" type="presParOf" srcId="{02E41E98-C4E0-4998-9ABA-3A7A34B4BED5}" destId="{FE2ADB0D-EAEC-4ABA-BAE1-22C4F8C2E352}" srcOrd="0" destOrd="0" presId="urn:microsoft.com/office/officeart/2005/8/layout/hList1"/>
    <dgm:cxn modelId="{584B0CA6-2F34-441A-80AC-073A960CA1C5}" type="presParOf" srcId="{FE2ADB0D-EAEC-4ABA-BAE1-22C4F8C2E352}" destId="{F3254560-2C0F-474D-8B27-1D8BA312621D}" srcOrd="0" destOrd="0" presId="urn:microsoft.com/office/officeart/2005/8/layout/hList1"/>
    <dgm:cxn modelId="{485D0F87-3E2D-40C6-8B4C-2E995C25BB80}" type="presParOf" srcId="{FE2ADB0D-EAEC-4ABA-BAE1-22C4F8C2E352}" destId="{E5DE6903-D173-4784-A5F8-9ED0D1D707DB}" srcOrd="1" destOrd="0" presId="urn:microsoft.com/office/officeart/2005/8/layout/hList1"/>
    <dgm:cxn modelId="{7132E41E-E99D-4F2B-AC47-5F1DA7837439}" type="presParOf" srcId="{02E41E98-C4E0-4998-9ABA-3A7A34B4BED5}" destId="{C5229161-EC22-441F-BC0B-F28926BCA6D5}" srcOrd="1" destOrd="0" presId="urn:microsoft.com/office/officeart/2005/8/layout/hList1"/>
    <dgm:cxn modelId="{D1D37840-38C2-4595-9BFD-95BED6853C5C}" type="presParOf" srcId="{02E41E98-C4E0-4998-9ABA-3A7A34B4BED5}" destId="{23E54340-318F-4153-AA00-A39F20708F5A}" srcOrd="2" destOrd="0" presId="urn:microsoft.com/office/officeart/2005/8/layout/hList1"/>
    <dgm:cxn modelId="{B4458A41-0CA3-4F4A-AC72-2AABADE71917}" type="presParOf" srcId="{23E54340-318F-4153-AA00-A39F20708F5A}" destId="{46A85955-E619-4695-BB79-8B5C995D7AD1}" srcOrd="0" destOrd="0" presId="urn:microsoft.com/office/officeart/2005/8/layout/hList1"/>
    <dgm:cxn modelId="{A06B4FD0-2A00-47BC-8E33-6823C3C98A02}" type="presParOf" srcId="{23E54340-318F-4153-AA00-A39F20708F5A}" destId="{AB36C293-D417-431F-971D-89906424D971}" srcOrd="1" destOrd="0" presId="urn:microsoft.com/office/officeart/2005/8/layout/hList1"/>
    <dgm:cxn modelId="{DE8CDF9D-4E5A-408E-BAB5-5ACE7A07E682}" type="presParOf" srcId="{02E41E98-C4E0-4998-9ABA-3A7A34B4BED5}" destId="{7BA828C1-6137-44C7-B89B-F3C034405D6F}" srcOrd="3" destOrd="0" presId="urn:microsoft.com/office/officeart/2005/8/layout/hList1"/>
    <dgm:cxn modelId="{4C1533F2-D813-4C1F-ABFA-631510ABBC9E}" type="presParOf" srcId="{02E41E98-C4E0-4998-9ABA-3A7A34B4BED5}" destId="{9739FE9A-D550-409C-81D4-5FBD0FDD7F54}" srcOrd="4" destOrd="0" presId="urn:microsoft.com/office/officeart/2005/8/layout/hList1"/>
    <dgm:cxn modelId="{FFFF0DA1-4816-426B-A6AB-AE65AB2AE732}" type="presParOf" srcId="{9739FE9A-D550-409C-81D4-5FBD0FDD7F54}" destId="{8C8562C6-AD7F-4552-957D-C15E441022D0}" srcOrd="0" destOrd="0" presId="urn:microsoft.com/office/officeart/2005/8/layout/hList1"/>
    <dgm:cxn modelId="{29C60605-C830-432E-9839-13252D76A6E7}" type="presParOf" srcId="{9739FE9A-D550-409C-81D4-5FBD0FDD7F54}" destId="{A4BF242A-6DEE-4C52-8498-B3B33C102AA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254560-2C0F-474D-8B27-1D8BA312621D}">
      <dsp:nvSpPr>
        <dsp:cNvPr id="0" name=""/>
        <dsp:cNvSpPr/>
      </dsp:nvSpPr>
      <dsp:spPr>
        <a:xfrm>
          <a:off x="2001" y="849249"/>
          <a:ext cx="2294122" cy="720000"/>
        </a:xfrm>
        <a:prstGeom prst="rect">
          <a:avLst/>
        </a:prstGeom>
        <a:solidFill>
          <a:schemeClr val="accent4">
            <a:hueOff val="0"/>
            <a:satOff val="0"/>
            <a:lumOff val="0"/>
            <a:alphaOff val="0"/>
          </a:schemeClr>
        </a:solidFill>
        <a:ln w="6350" cap="flat" cmpd="sng" algn="ctr">
          <a:solidFill>
            <a:schemeClr val="accent4">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kern="1200" dirty="0" smtClean="0">
              <a:latin typeface="Arial" panose="020B0604020202020204" pitchFamily="34" charset="0"/>
              <a:cs typeface="Arial" panose="020B0604020202020204" pitchFamily="34" charset="0"/>
            </a:rPr>
            <a:t>Step One</a:t>
          </a:r>
          <a:endParaRPr lang="en-US" sz="2400" b="1" kern="1200" dirty="0">
            <a:latin typeface="Arial" panose="020B0604020202020204" pitchFamily="34" charset="0"/>
            <a:cs typeface="Arial" panose="020B0604020202020204" pitchFamily="34" charset="0"/>
          </a:endParaRPr>
        </a:p>
      </dsp:txBody>
      <dsp:txXfrm>
        <a:off x="2001" y="849249"/>
        <a:ext cx="2294122" cy="720000"/>
      </dsp:txXfrm>
    </dsp:sp>
    <dsp:sp modelId="{E5DE6903-D173-4784-A5F8-9ED0D1D707DB}">
      <dsp:nvSpPr>
        <dsp:cNvPr id="0" name=""/>
        <dsp:cNvSpPr/>
      </dsp:nvSpPr>
      <dsp:spPr>
        <a:xfrm>
          <a:off x="11064" y="1569249"/>
          <a:ext cx="2275995" cy="2333250"/>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latin typeface="Arial" panose="020B0604020202020204" pitchFamily="34" charset="0"/>
              <a:cs typeface="Arial" panose="020B0604020202020204" pitchFamily="34" charset="0"/>
            </a:rPr>
            <a:t>DNA isolation and amplification of a series of target genes</a:t>
          </a:r>
          <a:endParaRPr lang="en-US" sz="2400" kern="1200" dirty="0">
            <a:latin typeface="Arial" panose="020B0604020202020204" pitchFamily="34" charset="0"/>
            <a:cs typeface="Arial" panose="020B0604020202020204" pitchFamily="34" charset="0"/>
          </a:endParaRPr>
        </a:p>
      </dsp:txBody>
      <dsp:txXfrm>
        <a:off x="11064" y="1569249"/>
        <a:ext cx="2275995" cy="2333250"/>
      </dsp:txXfrm>
    </dsp:sp>
    <dsp:sp modelId="{46A85955-E619-4695-BB79-8B5C995D7AD1}">
      <dsp:nvSpPr>
        <dsp:cNvPr id="0" name=""/>
        <dsp:cNvSpPr/>
      </dsp:nvSpPr>
      <dsp:spPr>
        <a:xfrm>
          <a:off x="2622314" y="849249"/>
          <a:ext cx="2329933" cy="720000"/>
        </a:xfrm>
        <a:prstGeom prst="rect">
          <a:avLst/>
        </a:prstGeom>
        <a:solidFill>
          <a:schemeClr val="accent4">
            <a:hueOff val="5844700"/>
            <a:satOff val="0"/>
            <a:lumOff val="0"/>
            <a:alphaOff val="0"/>
          </a:schemeClr>
        </a:solidFill>
        <a:ln w="6350" cap="flat" cmpd="sng" algn="ctr">
          <a:solidFill>
            <a:schemeClr val="accent4">
              <a:hueOff val="584470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kern="1200" dirty="0" smtClean="0">
              <a:latin typeface="Arial" panose="020B0604020202020204" pitchFamily="34" charset="0"/>
              <a:cs typeface="Arial" panose="020B0604020202020204" pitchFamily="34" charset="0"/>
            </a:rPr>
            <a:t>Step Two</a:t>
          </a:r>
          <a:endParaRPr lang="en-US" sz="2400" b="1" kern="1200" dirty="0">
            <a:latin typeface="Arial" panose="020B0604020202020204" pitchFamily="34" charset="0"/>
            <a:cs typeface="Arial" panose="020B0604020202020204" pitchFamily="34" charset="0"/>
          </a:endParaRPr>
        </a:p>
      </dsp:txBody>
      <dsp:txXfrm>
        <a:off x="2622314" y="849249"/>
        <a:ext cx="2329933" cy="720000"/>
      </dsp:txXfrm>
    </dsp:sp>
    <dsp:sp modelId="{AB36C293-D417-431F-971D-89906424D971}">
      <dsp:nvSpPr>
        <dsp:cNvPr id="0" name=""/>
        <dsp:cNvSpPr/>
      </dsp:nvSpPr>
      <dsp:spPr>
        <a:xfrm>
          <a:off x="2622314" y="1569249"/>
          <a:ext cx="2329933" cy="2333250"/>
        </a:xfrm>
        <a:prstGeom prst="rect">
          <a:avLst/>
        </a:prstGeom>
        <a:solidFill>
          <a:schemeClr val="accent4">
            <a:tint val="40000"/>
            <a:alpha val="90000"/>
            <a:hueOff val="6185430"/>
            <a:satOff val="0"/>
            <a:lumOff val="0"/>
            <a:alphaOff val="0"/>
          </a:schemeClr>
        </a:solidFill>
        <a:ln w="6350" cap="flat" cmpd="sng" algn="ctr">
          <a:solidFill>
            <a:schemeClr val="accent4">
              <a:tint val="40000"/>
              <a:alpha val="90000"/>
              <a:hueOff val="618543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latin typeface="Arial" panose="020B0604020202020204" pitchFamily="34" charset="0"/>
              <a:cs typeface="Arial" panose="020B0604020202020204" pitchFamily="34" charset="0"/>
            </a:rPr>
            <a:t>Rapid sequencing of amplified genes</a:t>
          </a:r>
          <a:endParaRPr lang="en-US" sz="2400" kern="1200" dirty="0">
            <a:latin typeface="Arial" panose="020B0604020202020204" pitchFamily="34" charset="0"/>
            <a:cs typeface="Arial" panose="020B0604020202020204" pitchFamily="34" charset="0"/>
          </a:endParaRPr>
        </a:p>
      </dsp:txBody>
      <dsp:txXfrm>
        <a:off x="2622314" y="1569249"/>
        <a:ext cx="2329933" cy="2333250"/>
      </dsp:txXfrm>
    </dsp:sp>
    <dsp:sp modelId="{8C8562C6-AD7F-4552-957D-C15E441022D0}">
      <dsp:nvSpPr>
        <dsp:cNvPr id="0" name=""/>
        <dsp:cNvSpPr/>
      </dsp:nvSpPr>
      <dsp:spPr>
        <a:xfrm>
          <a:off x="5278439" y="849249"/>
          <a:ext cx="2329933" cy="720000"/>
        </a:xfrm>
        <a:prstGeom prst="rect">
          <a:avLst/>
        </a:prstGeom>
        <a:solidFill>
          <a:schemeClr val="accent4">
            <a:hueOff val="11689401"/>
            <a:satOff val="0"/>
            <a:lumOff val="0"/>
            <a:alphaOff val="0"/>
          </a:schemeClr>
        </a:solidFill>
        <a:ln w="6350" cap="flat" cmpd="sng" algn="ctr">
          <a:solidFill>
            <a:schemeClr val="accent4">
              <a:hueOff val="11689401"/>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kern="1200" dirty="0" smtClean="0">
              <a:latin typeface="Arial" panose="020B0604020202020204" pitchFamily="34" charset="0"/>
              <a:cs typeface="Arial" panose="020B0604020202020204" pitchFamily="34" charset="0"/>
            </a:rPr>
            <a:t>Step Three</a:t>
          </a:r>
          <a:endParaRPr lang="en-US" sz="2400" b="1" kern="1200" dirty="0">
            <a:latin typeface="Arial" panose="020B0604020202020204" pitchFamily="34" charset="0"/>
            <a:cs typeface="Arial" panose="020B0604020202020204" pitchFamily="34" charset="0"/>
          </a:endParaRPr>
        </a:p>
      </dsp:txBody>
      <dsp:txXfrm>
        <a:off x="5278439" y="849249"/>
        <a:ext cx="2329933" cy="720000"/>
      </dsp:txXfrm>
    </dsp:sp>
    <dsp:sp modelId="{A4BF242A-6DEE-4C52-8498-B3B33C102AA6}">
      <dsp:nvSpPr>
        <dsp:cNvPr id="0" name=""/>
        <dsp:cNvSpPr/>
      </dsp:nvSpPr>
      <dsp:spPr>
        <a:xfrm>
          <a:off x="5278439" y="1569249"/>
          <a:ext cx="2329933" cy="2333250"/>
        </a:xfrm>
        <a:prstGeom prst="rect">
          <a:avLst/>
        </a:prstGeom>
        <a:solidFill>
          <a:schemeClr val="accent4">
            <a:tint val="40000"/>
            <a:alpha val="90000"/>
            <a:hueOff val="12370859"/>
            <a:satOff val="0"/>
            <a:lumOff val="0"/>
            <a:alphaOff val="0"/>
          </a:schemeClr>
        </a:solidFill>
        <a:ln w="6350" cap="flat" cmpd="sng" algn="ctr">
          <a:solidFill>
            <a:schemeClr val="accent4">
              <a:tint val="40000"/>
              <a:alpha val="90000"/>
              <a:hueOff val="12370859"/>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latin typeface="Arial" panose="020B0604020202020204" pitchFamily="34" charset="0"/>
              <a:cs typeface="Arial" panose="020B0604020202020204" pitchFamily="34" charset="0"/>
            </a:rPr>
            <a:t>Placement of unknown within the Tree of Life</a:t>
          </a:r>
          <a:endParaRPr lang="en-US" sz="2400" kern="1200" dirty="0">
            <a:latin typeface="Arial" panose="020B0604020202020204" pitchFamily="34" charset="0"/>
            <a:cs typeface="Arial" panose="020B0604020202020204" pitchFamily="34" charset="0"/>
          </a:endParaRPr>
        </a:p>
      </dsp:txBody>
      <dsp:txXfrm>
        <a:off x="5278439" y="1569249"/>
        <a:ext cx="2329933" cy="233325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AC438C-7AF7-48B6-8BF2-F26FC165E4C8}" type="datetimeFigureOut">
              <a:rPr lang="en-US" smtClean="0"/>
              <a:pPr/>
              <a:t>5/20/2016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A74D07-59DF-42E6-BB40-DEFBF657CB00}" type="slidenum">
              <a:rPr lang="en-US" smtClean="0"/>
              <a:pPr/>
              <a:t>‹#›</a:t>
            </a:fld>
            <a:endParaRPr lang="en-US"/>
          </a:p>
        </p:txBody>
      </p:sp>
    </p:spTree>
    <p:extLst>
      <p:ext uri="{BB962C8B-B14F-4D97-AF65-F5344CB8AC3E}">
        <p14:creationId xmlns:p14="http://schemas.microsoft.com/office/powerpoint/2010/main" val="682920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defRPr kumimoji="1" b="1" i="1">
                <a:solidFill>
                  <a:schemeClr val="tx1"/>
                </a:solidFill>
                <a:latin typeface="Arial" panose="020B0604020202020204" pitchFamily="34" charset="0"/>
                <a:ea typeface="新細明體" panose="02020500000000000000" pitchFamily="18" charset="-120"/>
              </a:defRPr>
            </a:lvl1pPr>
            <a:lvl2pPr marL="742950" indent="-285750">
              <a:defRPr kumimoji="1" b="1" i="1">
                <a:solidFill>
                  <a:schemeClr val="tx1"/>
                </a:solidFill>
                <a:latin typeface="Arial" panose="020B0604020202020204" pitchFamily="34" charset="0"/>
                <a:ea typeface="新細明體" panose="02020500000000000000" pitchFamily="18" charset="-120"/>
              </a:defRPr>
            </a:lvl2pPr>
            <a:lvl3pPr marL="1143000" indent="-228600">
              <a:defRPr kumimoji="1" b="1" i="1">
                <a:solidFill>
                  <a:schemeClr val="tx1"/>
                </a:solidFill>
                <a:latin typeface="Arial" panose="020B0604020202020204" pitchFamily="34" charset="0"/>
                <a:ea typeface="新細明體" panose="02020500000000000000" pitchFamily="18" charset="-120"/>
              </a:defRPr>
            </a:lvl3pPr>
            <a:lvl4pPr marL="1600200" indent="-228600">
              <a:defRPr kumimoji="1" b="1" i="1">
                <a:solidFill>
                  <a:schemeClr val="tx1"/>
                </a:solidFill>
                <a:latin typeface="Arial" panose="020B0604020202020204" pitchFamily="34" charset="0"/>
                <a:ea typeface="新細明體" panose="02020500000000000000" pitchFamily="18" charset="-120"/>
              </a:defRPr>
            </a:lvl4pPr>
            <a:lvl5pPr marL="2057400" indent="-228600">
              <a:defRPr kumimoji="1" b="1" 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C4592B-4E26-4B62-B32F-E9014215B318}" type="slidenum">
              <a:rPr kumimoji="1"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5123" name="Rectangle 2"/>
          <p:cNvSpPr>
            <a:spLocks noGrp="1" noRot="1" noChangeAspect="1" noChangeArrowheads="1" noTextEdit="1"/>
          </p:cNvSpPr>
          <p:nvPr>
            <p:ph type="sldImg"/>
          </p:nvPr>
        </p:nvSpPr>
        <p:spPr>
          <a:xfrm>
            <a:off x="1112838" y="161925"/>
            <a:ext cx="4630737" cy="3473450"/>
          </a:xfrm>
          <a:ln/>
        </p:spPr>
      </p:sp>
      <p:sp>
        <p:nvSpPr>
          <p:cNvPr id="5124" name="Rectangle 3"/>
          <p:cNvSpPr>
            <a:spLocks noGrp="1" noChangeArrowheads="1"/>
          </p:cNvSpPr>
          <p:nvPr>
            <p:ph type="body" idx="1"/>
          </p:nvPr>
        </p:nvSpPr>
        <p:spPr>
          <a:xfrm>
            <a:off x="381000" y="3717925"/>
            <a:ext cx="6172200" cy="5345113"/>
          </a:xfrm>
          <a:noFill/>
        </p:spPr>
        <p:txBody>
          <a:bodyPr/>
          <a:lstStyle/>
          <a:p>
            <a:pPr eaLnBrk="1" hangingPunct="1"/>
            <a:endParaRPr lang="en-US" altLang="en-US" smtClean="0"/>
          </a:p>
        </p:txBody>
      </p:sp>
    </p:spTree>
    <p:extLst>
      <p:ext uri="{BB962C8B-B14F-4D97-AF65-F5344CB8AC3E}">
        <p14:creationId xmlns:p14="http://schemas.microsoft.com/office/powerpoint/2010/main" val="1399917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A74D07-59DF-42E6-BB40-DEFBF657CB00}" type="slidenum">
              <a:rPr lang="en-US" smtClean="0"/>
              <a:pPr/>
              <a:t>10</a:t>
            </a:fld>
            <a:endParaRPr lang="en-US"/>
          </a:p>
        </p:txBody>
      </p:sp>
    </p:spTree>
    <p:extLst>
      <p:ext uri="{BB962C8B-B14F-4D97-AF65-F5344CB8AC3E}">
        <p14:creationId xmlns:p14="http://schemas.microsoft.com/office/powerpoint/2010/main" val="822912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12572C-A2B6-4111-86AE-90CCF63BC510}" type="slidenum">
              <a:rPr lang="en-US"/>
              <a:pPr/>
              <a:t>11</a:t>
            </a:fld>
            <a:endParaRPr lang="en-US"/>
          </a:p>
        </p:txBody>
      </p:sp>
      <p:sp>
        <p:nvSpPr>
          <p:cNvPr id="412674" name="Rectangle 2"/>
          <p:cNvSpPr>
            <a:spLocks noGrp="1" noRot="1" noChangeAspect="1" noChangeArrowheads="1" noTextEdit="1"/>
          </p:cNvSpPr>
          <p:nvPr>
            <p:ph type="sldImg"/>
          </p:nvPr>
        </p:nvSpPr>
        <p:spPr>
          <a:xfrm>
            <a:off x="2973388" y="550863"/>
            <a:ext cx="3659187" cy="2743200"/>
          </a:xfrm>
          <a:ln/>
        </p:spPr>
      </p:sp>
      <p:sp>
        <p:nvSpPr>
          <p:cNvPr id="41267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77818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bg1"/>
                </a:solidFill>
              </a:rPr>
              <a:t>1896: </a:t>
            </a:r>
            <a:r>
              <a:rPr lang="en-US" dirty="0" err="1" smtClean="0">
                <a:solidFill>
                  <a:schemeClr val="bg1"/>
                </a:solidFill>
              </a:rPr>
              <a:t>Stejneger</a:t>
            </a:r>
            <a:r>
              <a:rPr lang="en-US" dirty="0" smtClean="0">
                <a:solidFill>
                  <a:schemeClr val="bg1"/>
                </a:solidFill>
              </a:rPr>
              <a:t> receives and describes </a:t>
            </a:r>
            <a:r>
              <a:rPr lang="en-US" i="1" dirty="0" err="1" smtClean="0">
                <a:solidFill>
                  <a:schemeClr val="bg1"/>
                </a:solidFill>
              </a:rPr>
              <a:t>Typhlomolge</a:t>
            </a:r>
            <a:r>
              <a:rPr lang="en-US" i="1" dirty="0" smtClean="0">
                <a:solidFill>
                  <a:schemeClr val="bg1"/>
                </a:solidFill>
              </a:rPr>
              <a:t> </a:t>
            </a:r>
            <a:r>
              <a:rPr lang="en-US" i="1" dirty="0" err="1" smtClean="0">
                <a:solidFill>
                  <a:schemeClr val="bg1"/>
                </a:solidFill>
              </a:rPr>
              <a:t>rathbuni</a:t>
            </a:r>
            <a:r>
              <a:rPr lang="en-US" i="1" dirty="0" smtClean="0">
                <a:solidFill>
                  <a:schemeClr val="bg1"/>
                </a:solidFill>
              </a:rPr>
              <a:t> </a:t>
            </a:r>
            <a:r>
              <a:rPr lang="en-US" dirty="0" smtClean="0">
                <a:solidFill>
                  <a:schemeClr val="bg1"/>
                </a:solidFill>
              </a:rPr>
              <a:t>from artesian well </a:t>
            </a:r>
          </a:p>
          <a:p>
            <a:r>
              <a:rPr lang="en-US" dirty="0" smtClean="0">
                <a:solidFill>
                  <a:schemeClr val="bg1"/>
                </a:solidFill>
              </a:rPr>
              <a:t>at U.S. Fish Hatchery in San Marcos, Texas. But he isn’t even sure what family of salamanders</a:t>
            </a:r>
          </a:p>
          <a:p>
            <a:r>
              <a:rPr lang="en-US" dirty="0" smtClean="0">
                <a:solidFill>
                  <a:schemeClr val="bg1"/>
                </a:solidFill>
              </a:rPr>
              <a:t>to place it in.</a:t>
            </a:r>
          </a:p>
          <a:p>
            <a:endParaRPr lang="en-US" dirty="0" smtClean="0">
              <a:solidFill>
                <a:schemeClr val="bg1"/>
              </a:solidFill>
            </a:endParaRPr>
          </a:p>
          <a:p>
            <a:r>
              <a:rPr lang="en-US" dirty="0" smtClean="0">
                <a:solidFill>
                  <a:schemeClr val="bg1"/>
                </a:solidFill>
              </a:rPr>
              <a:t>2007: Students at Danbury Elementary School petition the state legislature to designate the</a:t>
            </a:r>
          </a:p>
          <a:p>
            <a:r>
              <a:rPr lang="en-US" dirty="0" smtClean="0">
                <a:solidFill>
                  <a:schemeClr val="bg1"/>
                </a:solidFill>
              </a:rPr>
              <a:t>Texas Blind Salamander as the state amphibian. HCR30 introduced and passed by Texas House and Senate in May 2007. Bill then vetoed by Governor Rick Perry.</a:t>
            </a:r>
          </a:p>
          <a:p>
            <a:endParaRPr lang="en-US"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1FA74D07-59DF-42E6-BB40-DEFBF657CB00}" type="slidenum">
              <a:rPr lang="en-US" smtClean="0"/>
              <a:pPr/>
              <a:t>12</a:t>
            </a:fld>
            <a:endParaRPr lang="en-US"/>
          </a:p>
        </p:txBody>
      </p:sp>
    </p:spTree>
    <p:extLst>
      <p:ext uri="{BB962C8B-B14F-4D97-AF65-F5344CB8AC3E}">
        <p14:creationId xmlns:p14="http://schemas.microsoft.com/office/powerpoint/2010/main" val="958987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bg1"/>
                </a:solidFill>
              </a:rPr>
              <a:t>1896: </a:t>
            </a:r>
            <a:r>
              <a:rPr lang="en-US" dirty="0" err="1" smtClean="0">
                <a:solidFill>
                  <a:schemeClr val="bg1"/>
                </a:solidFill>
              </a:rPr>
              <a:t>Stejneger</a:t>
            </a:r>
            <a:r>
              <a:rPr lang="en-US" dirty="0" smtClean="0">
                <a:solidFill>
                  <a:schemeClr val="bg1"/>
                </a:solidFill>
              </a:rPr>
              <a:t> receives and describes </a:t>
            </a:r>
            <a:r>
              <a:rPr lang="en-US" i="1" dirty="0" err="1" smtClean="0">
                <a:solidFill>
                  <a:schemeClr val="bg1"/>
                </a:solidFill>
              </a:rPr>
              <a:t>Typhlomolge</a:t>
            </a:r>
            <a:r>
              <a:rPr lang="en-US" i="1" dirty="0" smtClean="0">
                <a:solidFill>
                  <a:schemeClr val="bg1"/>
                </a:solidFill>
              </a:rPr>
              <a:t> </a:t>
            </a:r>
            <a:r>
              <a:rPr lang="en-US" i="1" dirty="0" err="1" smtClean="0">
                <a:solidFill>
                  <a:schemeClr val="bg1"/>
                </a:solidFill>
              </a:rPr>
              <a:t>rathbuni</a:t>
            </a:r>
            <a:r>
              <a:rPr lang="en-US" i="1" dirty="0" smtClean="0">
                <a:solidFill>
                  <a:schemeClr val="bg1"/>
                </a:solidFill>
              </a:rPr>
              <a:t> </a:t>
            </a:r>
            <a:r>
              <a:rPr lang="en-US" dirty="0" smtClean="0">
                <a:solidFill>
                  <a:schemeClr val="bg1"/>
                </a:solidFill>
              </a:rPr>
              <a:t>from artesian well </a:t>
            </a:r>
          </a:p>
          <a:p>
            <a:r>
              <a:rPr lang="en-US" dirty="0" smtClean="0">
                <a:solidFill>
                  <a:schemeClr val="bg1"/>
                </a:solidFill>
              </a:rPr>
              <a:t>at U.S. Fish Hatchery in San Marcos, Texas. But he isn’t even sure what family of salamanders</a:t>
            </a:r>
          </a:p>
          <a:p>
            <a:r>
              <a:rPr lang="en-US" dirty="0" smtClean="0">
                <a:solidFill>
                  <a:schemeClr val="bg1"/>
                </a:solidFill>
              </a:rPr>
              <a:t>to place it in.</a:t>
            </a:r>
          </a:p>
          <a:p>
            <a:endParaRPr lang="en-US" dirty="0" smtClean="0">
              <a:solidFill>
                <a:schemeClr val="bg1"/>
              </a:solidFill>
            </a:endParaRPr>
          </a:p>
          <a:p>
            <a:r>
              <a:rPr lang="en-US" dirty="0" smtClean="0">
                <a:solidFill>
                  <a:schemeClr val="bg1"/>
                </a:solidFill>
              </a:rPr>
              <a:t>2007: Students at Danbury Elementary School petition the state legislature to designate the</a:t>
            </a:r>
          </a:p>
          <a:p>
            <a:r>
              <a:rPr lang="en-US" dirty="0" smtClean="0">
                <a:solidFill>
                  <a:schemeClr val="bg1"/>
                </a:solidFill>
              </a:rPr>
              <a:t>Texas Blind Salamander as the state amphibian. HCR30 introduced and passed by Texas House and Senate in May 2007. Bill then vetoed by Governor Rick Perry.</a:t>
            </a:r>
          </a:p>
          <a:p>
            <a:endParaRPr lang="en-US" dirty="0" smtClean="0">
              <a:solidFill>
                <a:schemeClr val="bg1"/>
              </a:solidFill>
            </a:endParaRPr>
          </a:p>
          <a:p>
            <a:r>
              <a:rPr lang="en-US" sz="1200" dirty="0" smtClean="0"/>
              <a:t>•1966: David Wake writes dissertation on evolution of the lungless salamanders</a:t>
            </a:r>
          </a:p>
          <a:p>
            <a:r>
              <a:rPr lang="en-US" sz="1200" dirty="0" smtClean="0"/>
              <a:t> (</a:t>
            </a:r>
            <a:r>
              <a:rPr lang="en-US" sz="1200" dirty="0" err="1" smtClean="0"/>
              <a:t>Plethodontidae</a:t>
            </a:r>
            <a:r>
              <a:rPr lang="en-US" sz="1200" dirty="0" smtClean="0"/>
              <a:t>), and argues that </a:t>
            </a:r>
            <a:r>
              <a:rPr lang="en-US" sz="1200" i="1" dirty="0" err="1" smtClean="0"/>
              <a:t>Typhlomolge</a:t>
            </a:r>
            <a:r>
              <a:rPr lang="en-US" sz="1200" dirty="0" smtClean="0"/>
              <a:t> and </a:t>
            </a:r>
            <a:r>
              <a:rPr lang="en-US" sz="1200" i="1" dirty="0" err="1" smtClean="0"/>
              <a:t>Eurycea</a:t>
            </a:r>
            <a:r>
              <a:rPr lang="en-US" sz="1200" dirty="0" smtClean="0"/>
              <a:t> represent two</a:t>
            </a:r>
          </a:p>
          <a:p>
            <a:r>
              <a:rPr lang="en-US" sz="1200" dirty="0" smtClean="0"/>
              <a:t>different invasions of the Edwards Plateau, separated by tens of millions of years.</a:t>
            </a:r>
          </a:p>
          <a:p>
            <a:endParaRPr lang="en-US" sz="1200" dirty="0" smtClean="0"/>
          </a:p>
          <a:p>
            <a:r>
              <a:rPr lang="en-US" sz="1200" dirty="0" smtClean="0"/>
              <a:t>•1978: Sam Sweet completes dissertation under Wake on “Evolutionary Development of the Texas </a:t>
            </a:r>
            <a:r>
              <a:rPr lang="en-US" sz="1200" i="1" dirty="0" err="1" smtClean="0"/>
              <a:t>Eurycea</a:t>
            </a:r>
            <a:r>
              <a:rPr lang="en-US" sz="1200" dirty="0" smtClean="0"/>
              <a:t>.” Reports larvae of </a:t>
            </a:r>
            <a:r>
              <a:rPr lang="en-US" sz="1200" i="1" dirty="0" err="1" smtClean="0"/>
              <a:t>Eurycea</a:t>
            </a:r>
            <a:r>
              <a:rPr lang="en-US" sz="1200" dirty="0" smtClean="0"/>
              <a:t> at Barton Springs,</a:t>
            </a:r>
          </a:p>
          <a:p>
            <a:r>
              <a:rPr lang="en-US" sz="1200" dirty="0" smtClean="0"/>
              <a:t>but does not report or describe any adult specimens.</a:t>
            </a:r>
          </a:p>
          <a:p>
            <a:endParaRPr lang="en-US" dirty="0" smtClean="0">
              <a:solidFill>
                <a:schemeClr val="bg1"/>
              </a:solidFill>
            </a:endParaRPr>
          </a:p>
          <a:p>
            <a:endParaRPr lang="en-US"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1FA74D07-59DF-42E6-BB40-DEFBF657CB00}" type="slidenum">
              <a:rPr lang="en-US" smtClean="0"/>
              <a:pPr/>
              <a:t>13</a:t>
            </a:fld>
            <a:endParaRPr lang="en-US"/>
          </a:p>
        </p:txBody>
      </p:sp>
    </p:spTree>
    <p:extLst>
      <p:ext uri="{BB962C8B-B14F-4D97-AF65-F5344CB8AC3E}">
        <p14:creationId xmlns:p14="http://schemas.microsoft.com/office/powerpoint/2010/main" val="3197906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pitchFamily="-1" charset="0"/>
                <a:ea typeface="ＭＳ Ｐゴシック" pitchFamily="-1" charset="-128"/>
                <a:cs typeface="ＭＳ Ｐゴシック" pitchFamily="-1" charset="-128"/>
              </a:rPr>
              <a:t>This is Barton Springs in downtown Austin. It is a spot that is visited by hundreds of </a:t>
            </a:r>
            <a:r>
              <a:rPr lang="en-US" dirty="0" err="1" smtClean="0">
                <a:latin typeface="Times" pitchFamily="-1" charset="0"/>
                <a:ea typeface="ＭＳ Ｐゴシック" pitchFamily="-1" charset="-128"/>
                <a:cs typeface="ＭＳ Ｐゴシック" pitchFamily="-1" charset="-128"/>
              </a:rPr>
              <a:t>Austinites</a:t>
            </a:r>
            <a:r>
              <a:rPr lang="en-US" dirty="0" smtClean="0">
                <a:latin typeface="Times" pitchFamily="-1" charset="0"/>
                <a:ea typeface="ＭＳ Ｐゴシック" pitchFamily="-1" charset="-128"/>
                <a:cs typeface="ＭＳ Ｐゴシック" pitchFamily="-1" charset="-128"/>
              </a:rPr>
              <a:t> virtually every summer day, and dozens of professional herpetologists who received their graduate degrees at the University of Texas have been swimming here. So it was something of a surprise when we described a new species of salamander from Barton Springs in the early 1990s.</a:t>
            </a:r>
          </a:p>
          <a:p>
            <a:endParaRPr lang="en-US" dirty="0"/>
          </a:p>
        </p:txBody>
      </p:sp>
      <p:sp>
        <p:nvSpPr>
          <p:cNvPr id="4" name="Slide Number Placeholder 3"/>
          <p:cNvSpPr>
            <a:spLocks noGrp="1"/>
          </p:cNvSpPr>
          <p:nvPr>
            <p:ph type="sldNum" sz="quarter" idx="10"/>
          </p:nvPr>
        </p:nvSpPr>
        <p:spPr/>
        <p:txBody>
          <a:bodyPr/>
          <a:lstStyle/>
          <a:p>
            <a:fld id="{1FA74D07-59DF-42E6-BB40-DEFBF657CB00}" type="slidenum">
              <a:rPr lang="en-US" smtClean="0"/>
              <a:pPr/>
              <a:t>14</a:t>
            </a:fld>
            <a:endParaRPr lang="en-US"/>
          </a:p>
        </p:txBody>
      </p:sp>
    </p:spTree>
    <p:extLst>
      <p:ext uri="{BB962C8B-B14F-4D97-AF65-F5344CB8AC3E}">
        <p14:creationId xmlns:p14="http://schemas.microsoft.com/office/powerpoint/2010/main" val="3583667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A74D07-59DF-42E6-BB40-DEFBF657CB00}" type="slidenum">
              <a:rPr lang="en-US" smtClean="0"/>
              <a:pPr/>
              <a:t>15</a:t>
            </a:fld>
            <a:endParaRPr lang="en-US"/>
          </a:p>
        </p:txBody>
      </p:sp>
    </p:spTree>
    <p:extLst>
      <p:ext uri="{BB962C8B-B14F-4D97-AF65-F5344CB8AC3E}">
        <p14:creationId xmlns:p14="http://schemas.microsoft.com/office/powerpoint/2010/main" val="3478308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A74D07-59DF-42E6-BB40-DEFBF657CB00}" type="slidenum">
              <a:rPr lang="en-US" smtClean="0"/>
              <a:pPr/>
              <a:t>17</a:t>
            </a:fld>
            <a:endParaRPr lang="en-US"/>
          </a:p>
        </p:txBody>
      </p:sp>
    </p:spTree>
    <p:extLst>
      <p:ext uri="{BB962C8B-B14F-4D97-AF65-F5344CB8AC3E}">
        <p14:creationId xmlns:p14="http://schemas.microsoft.com/office/powerpoint/2010/main" val="1584251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A74D07-59DF-42E6-BB40-DEFBF657CB00}" type="slidenum">
              <a:rPr lang="en-US" smtClean="0"/>
              <a:pPr/>
              <a:t>19</a:t>
            </a:fld>
            <a:endParaRPr lang="en-US"/>
          </a:p>
        </p:txBody>
      </p:sp>
    </p:spTree>
    <p:extLst>
      <p:ext uri="{BB962C8B-B14F-4D97-AF65-F5344CB8AC3E}">
        <p14:creationId xmlns:p14="http://schemas.microsoft.com/office/powerpoint/2010/main" val="557216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Before the Barton Springs Salamander can be described and named, Barton Springs Pool staff nearly eliminates salamander populations with copper sulfate and high-pressure hose cleaning of the “swimming pool” (Barton Springs)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 formed a “Liaison Committee” between City of Austin and UT to reform pool cleaning; huge volunteer support from local citizens; pool staff participated reluctantly; cleaning practices changed and salamanders increased in abundance.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Austin City Council (at the time) was very pro-development and not very interested in environmental protection. </a:t>
            </a:r>
          </a:p>
          <a:p>
            <a:endParaRPr lang="en-US" dirty="0"/>
          </a:p>
        </p:txBody>
      </p:sp>
      <p:sp>
        <p:nvSpPr>
          <p:cNvPr id="4" name="Slide Number Placeholder 3"/>
          <p:cNvSpPr>
            <a:spLocks noGrp="1"/>
          </p:cNvSpPr>
          <p:nvPr>
            <p:ph type="sldNum" sz="quarter" idx="10"/>
          </p:nvPr>
        </p:nvSpPr>
        <p:spPr/>
        <p:txBody>
          <a:bodyPr/>
          <a:lstStyle/>
          <a:p>
            <a:fld id="{1FA74D07-59DF-42E6-BB40-DEFBF657CB00}" type="slidenum">
              <a:rPr lang="en-US" smtClean="0"/>
              <a:pPr/>
              <a:t>20</a:t>
            </a:fld>
            <a:endParaRPr lang="en-US"/>
          </a:p>
        </p:txBody>
      </p:sp>
    </p:spTree>
    <p:extLst>
      <p:ext uri="{BB962C8B-B14F-4D97-AF65-F5344CB8AC3E}">
        <p14:creationId xmlns:p14="http://schemas.microsoft.com/office/powerpoint/2010/main" val="3403612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Austin City Council holds an all-night hearing at which 800 people sign up to speak, most in opposition to Freeport-McMoRan Inc.'s proposal to build a 4,000-acre development on Barton Creek. The council </a:t>
            </a:r>
            <a:r>
              <a:rPr lang="en-US" sz="1200" b="1" dirty="0" smtClean="0"/>
              <a:t>votes unanimously </a:t>
            </a:r>
            <a:r>
              <a:rPr lang="en-US" sz="1200" dirty="0" smtClean="0"/>
              <a:t>to reject the development proposal. Citizens’ input is heard!</a:t>
            </a:r>
          </a:p>
          <a:p>
            <a:r>
              <a:rPr lang="en-US" sz="1200" dirty="0" smtClean="0"/>
              <a:t>The Save Our Springs Coalition forms to gather signatures needed to put the Save Our Springs Ordinance on the ballot. Regulates development in recharge zone of Barton Springs. Constant demand through Texas Freedom of Information Act for “all data, field notes, correspondence, analyses, and other related information related to work on Texas salamanders” from various developers.</a:t>
            </a:r>
          </a:p>
          <a:p>
            <a:endParaRPr lang="en-US" sz="1200" dirty="0" smtClean="0"/>
          </a:p>
          <a:p>
            <a:r>
              <a:rPr lang="en-US" sz="1200" dirty="0" smtClean="0"/>
              <a:t>(UT’s Vice President of Legal Affairs helped me retain some information as privileged until it was published in scientific journal articles.)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1992-1996: Texas Attorney General Dan Morales repeatedly ruled against the University of Texas and in favor of developers who requested unpublished research data on </a:t>
            </a:r>
            <a:r>
              <a:rPr lang="en-US" sz="1200" i="1" dirty="0" err="1" smtClean="0"/>
              <a:t>Eurycea</a:t>
            </a:r>
            <a:r>
              <a:rPr lang="en-US" sz="1200" dirty="0" smtClean="0"/>
              <a:t> through the Freedom of Information Act, despite clear provisions in the act for privacy of unpublished research data.</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Morales was later indicted on twelve counts that included conspiracy and using political money for private purposes (unrelated to </a:t>
            </a:r>
            <a:r>
              <a:rPr lang="en-US" sz="1200" i="1" dirty="0" err="1" smtClean="0"/>
              <a:t>Eurycea</a:t>
            </a:r>
            <a:r>
              <a:rPr lang="en-US" sz="1200" dirty="0" smtClean="0"/>
              <a:t>). He pled guilty in 2003 and was sent to jail.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1FA74D07-59DF-42E6-BB40-DEFBF657CB00}" type="slidenum">
              <a:rPr lang="en-US" smtClean="0"/>
              <a:pPr/>
              <a:t>21</a:t>
            </a:fld>
            <a:endParaRPr lang="en-US"/>
          </a:p>
        </p:txBody>
      </p:sp>
    </p:spTree>
    <p:extLst>
      <p:ext uri="{BB962C8B-B14F-4D97-AF65-F5344CB8AC3E}">
        <p14:creationId xmlns:p14="http://schemas.microsoft.com/office/powerpoint/2010/main" val="4097830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1FA74D07-59DF-42E6-BB40-DEFBF657CB00}" type="slidenum">
              <a:rPr lang="en-US" smtClean="0"/>
              <a:pPr/>
              <a:t>2</a:t>
            </a:fld>
            <a:endParaRPr lang="en-US"/>
          </a:p>
        </p:txBody>
      </p:sp>
    </p:spTree>
    <p:extLst>
      <p:ext uri="{BB962C8B-B14F-4D97-AF65-F5344CB8AC3E}">
        <p14:creationId xmlns:p14="http://schemas.microsoft.com/office/powerpoint/2010/main" val="1764387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A74D07-59DF-42E6-BB40-DEFBF657CB00}" type="slidenum">
              <a:rPr lang="en-US" smtClean="0"/>
              <a:pPr/>
              <a:t>26</a:t>
            </a:fld>
            <a:endParaRPr lang="en-US"/>
          </a:p>
        </p:txBody>
      </p:sp>
    </p:spTree>
    <p:extLst>
      <p:ext uri="{BB962C8B-B14F-4D97-AF65-F5344CB8AC3E}">
        <p14:creationId xmlns:p14="http://schemas.microsoft.com/office/powerpoint/2010/main" val="1518366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species is named in honor of the citizens of Austin, Texas, whose efforts to protect</a:t>
            </a:r>
          </a:p>
          <a:p>
            <a:r>
              <a:rPr lang="en-US" dirty="0" smtClean="0"/>
              <a:t>the quality of Barton Springs resulted in the passage of a citizens’ aquifer-protection</a:t>
            </a:r>
          </a:p>
          <a:p>
            <a:r>
              <a:rPr lang="en-US" dirty="0" smtClean="0"/>
              <a:t>initiative. This initiative is known locally as the SOS (Save Our Springs) Ordinance, and its</a:t>
            </a:r>
          </a:p>
          <a:p>
            <a:r>
              <a:rPr lang="en-US" dirty="0" smtClean="0"/>
              <a:t>supporters are known as </a:t>
            </a:r>
            <a:r>
              <a:rPr lang="en-US" dirty="0" err="1" smtClean="0"/>
              <a:t>SOSers</a:t>
            </a:r>
            <a:r>
              <a:rPr lang="en-US" dirty="0" smtClean="0"/>
              <a:t>. The specific name </a:t>
            </a:r>
            <a:r>
              <a:rPr lang="en-US" i="1" dirty="0" err="1" smtClean="0"/>
              <a:t>sosorum</a:t>
            </a:r>
            <a:r>
              <a:rPr lang="en-US" dirty="0" smtClean="0"/>
              <a:t> is the plural mixed-gender</a:t>
            </a:r>
          </a:p>
          <a:p>
            <a:r>
              <a:rPr lang="en-US" dirty="0" smtClean="0"/>
              <a:t>genitive form of the acronym SOS.”</a:t>
            </a:r>
          </a:p>
          <a:p>
            <a:endParaRPr lang="en-US" dirty="0"/>
          </a:p>
        </p:txBody>
      </p:sp>
      <p:sp>
        <p:nvSpPr>
          <p:cNvPr id="4" name="Slide Number Placeholder 3"/>
          <p:cNvSpPr>
            <a:spLocks noGrp="1"/>
          </p:cNvSpPr>
          <p:nvPr>
            <p:ph type="sldNum" sz="quarter" idx="10"/>
          </p:nvPr>
        </p:nvSpPr>
        <p:spPr/>
        <p:txBody>
          <a:bodyPr/>
          <a:lstStyle/>
          <a:p>
            <a:fld id="{1FA74D07-59DF-42E6-BB40-DEFBF657CB00}" type="slidenum">
              <a:rPr lang="en-US" smtClean="0"/>
              <a:pPr/>
              <a:t>27</a:t>
            </a:fld>
            <a:endParaRPr lang="en-US"/>
          </a:p>
        </p:txBody>
      </p:sp>
    </p:spTree>
    <p:extLst>
      <p:ext uri="{BB962C8B-B14F-4D97-AF65-F5344CB8AC3E}">
        <p14:creationId xmlns:p14="http://schemas.microsoft.com/office/powerpoint/2010/main" val="3633657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species is named in honor of the citizens of Austin, Texas, whose efforts to protect</a:t>
            </a:r>
          </a:p>
          <a:p>
            <a:r>
              <a:rPr lang="en-US" dirty="0" smtClean="0"/>
              <a:t>the quality of Barton Springs resulted in the passage of a citizens’ aquifer-protection</a:t>
            </a:r>
          </a:p>
          <a:p>
            <a:r>
              <a:rPr lang="en-US" dirty="0" smtClean="0"/>
              <a:t>initiative. This initiative is known locally as the SOS (Save Our Springs) Ordinance, and its</a:t>
            </a:r>
          </a:p>
          <a:p>
            <a:r>
              <a:rPr lang="en-US" dirty="0" smtClean="0"/>
              <a:t>supporters are known as </a:t>
            </a:r>
            <a:r>
              <a:rPr lang="en-US" dirty="0" err="1" smtClean="0"/>
              <a:t>SOSers</a:t>
            </a:r>
            <a:r>
              <a:rPr lang="en-US" dirty="0" smtClean="0"/>
              <a:t>. The specific name </a:t>
            </a:r>
            <a:r>
              <a:rPr lang="en-US" i="1" dirty="0" err="1" smtClean="0"/>
              <a:t>sosorum</a:t>
            </a:r>
            <a:r>
              <a:rPr lang="en-US" dirty="0" smtClean="0"/>
              <a:t> is the plural mixed-gender</a:t>
            </a:r>
          </a:p>
          <a:p>
            <a:r>
              <a:rPr lang="en-US" dirty="0" smtClean="0"/>
              <a:t>genitive form of the acronym SOS.”</a:t>
            </a:r>
          </a:p>
          <a:p>
            <a:endParaRPr lang="en-US" dirty="0"/>
          </a:p>
        </p:txBody>
      </p:sp>
      <p:sp>
        <p:nvSpPr>
          <p:cNvPr id="4" name="Slide Number Placeholder 3"/>
          <p:cNvSpPr>
            <a:spLocks noGrp="1"/>
          </p:cNvSpPr>
          <p:nvPr>
            <p:ph type="sldNum" sz="quarter" idx="10"/>
          </p:nvPr>
        </p:nvSpPr>
        <p:spPr/>
        <p:txBody>
          <a:bodyPr/>
          <a:lstStyle/>
          <a:p>
            <a:fld id="{1FA74D07-59DF-42E6-BB40-DEFBF657CB00}" type="slidenum">
              <a:rPr lang="en-US" smtClean="0"/>
              <a:pPr/>
              <a:t>28</a:t>
            </a:fld>
            <a:endParaRPr lang="en-US"/>
          </a:p>
        </p:txBody>
      </p:sp>
    </p:spTree>
    <p:extLst>
      <p:ext uri="{BB962C8B-B14F-4D97-AF65-F5344CB8AC3E}">
        <p14:creationId xmlns:p14="http://schemas.microsoft.com/office/powerpoint/2010/main" val="3633657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surprising announcement, Secretary of the Interior Bruce Babbitt said on Wednesday that his agency would withdraw its proposal to list the Barton Springs salamander as an endangered species.”</a:t>
            </a:r>
            <a:endParaRPr lang="en-US" b="1" dirty="0" smtClean="0"/>
          </a:p>
          <a:p>
            <a:r>
              <a:rPr lang="en-US" dirty="0" smtClean="0"/>
              <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fld id="{1FA74D07-59DF-42E6-BB40-DEFBF657CB00}" type="slidenum">
              <a:rPr lang="en-US" smtClean="0"/>
              <a:pPr/>
              <a:t>30</a:t>
            </a:fld>
            <a:endParaRPr lang="en-US"/>
          </a:p>
        </p:txBody>
      </p:sp>
    </p:spTree>
    <p:extLst>
      <p:ext uri="{BB962C8B-B14F-4D97-AF65-F5344CB8AC3E}">
        <p14:creationId xmlns:p14="http://schemas.microsoft.com/office/powerpoint/2010/main" val="33448111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State of Texas and USFWS convene a “panel of experts” to come up with</a:t>
            </a:r>
          </a:p>
          <a:p>
            <a:r>
              <a:rPr lang="en-US" dirty="0" smtClean="0"/>
              <a:t> “solutions” for protecting the salamander outside the Endangered Species Act. The panel is told “not to address whether or not the Barton Springs Salamander is endangered.” Before they issue their report, they are presented to the press and public for questioning, at 8 AM on Saturday, September 28, 1996.</a:t>
            </a:r>
          </a:p>
          <a:p>
            <a:endParaRPr lang="en-US" dirty="0" smtClean="0"/>
          </a:p>
          <a:p>
            <a:r>
              <a:rPr lang="en-US" dirty="0" smtClean="0"/>
              <a:t>•Panel consists almost entirely of engineers, developers, and political appointees.</a:t>
            </a:r>
          </a:p>
          <a:p>
            <a:endParaRPr lang="en-US" dirty="0" smtClean="0"/>
          </a:p>
          <a:p>
            <a:r>
              <a:rPr lang="en-US" dirty="0" smtClean="0"/>
              <a:t>•No one who has ever worked on the salamanders is a part of the panel. There are no residents of central Texas on the panel (“to avoid local bias”).</a:t>
            </a:r>
          </a:p>
          <a:p>
            <a:endParaRPr lang="en-US" dirty="0" smtClean="0"/>
          </a:p>
          <a:p>
            <a:r>
              <a:rPr lang="en-US" dirty="0" smtClean="0"/>
              <a:t>•There is one biologist on the panel, Vic Hutchinson of the University of Oklahoma.</a:t>
            </a:r>
          </a:p>
          <a:p>
            <a:r>
              <a:rPr lang="en-US" dirty="0" smtClean="0"/>
              <a:t>His expertise in in amphibian physiology.</a:t>
            </a:r>
          </a:p>
          <a:p>
            <a:r>
              <a:rPr lang="en-US" dirty="0" smtClean="0"/>
              <a:t>My question to the committee:</a:t>
            </a:r>
          </a:p>
          <a:p>
            <a:endParaRPr lang="en-US" dirty="0" smtClean="0"/>
          </a:p>
          <a:p>
            <a:r>
              <a:rPr lang="en-US" dirty="0" smtClean="0"/>
              <a:t>“I’ve looked at the credentials of the committee</a:t>
            </a:r>
          </a:p>
          <a:p>
            <a:r>
              <a:rPr lang="en-US" dirty="0" smtClean="0"/>
              <a:t>members, and I see that Dr. Hutchinson is the person</a:t>
            </a:r>
          </a:p>
          <a:p>
            <a:r>
              <a:rPr lang="en-US" dirty="0" smtClean="0"/>
              <a:t>with the most appropriate background to answer this question, so I would like to address it to him. In your professional opinion, is the Barton Springs Salamander an Endangered Species? And could you please explain and summarize the data that you considered to support your answer?”</a:t>
            </a:r>
          </a:p>
          <a:p>
            <a:r>
              <a:rPr lang="en-US" dirty="0" smtClean="0"/>
              <a:t>Hutchinson’s response:  He first summarized the existing data on the range, population size, historical declines, and habitat threats to the species. He then said, </a:t>
            </a:r>
            <a:r>
              <a:rPr lang="en-US" b="1" dirty="0" smtClean="0"/>
              <a:t>“In my professional opinion, the Barton Springs salamander the most endangered species of vertebrate in the United States.”</a:t>
            </a:r>
          </a:p>
          <a:p>
            <a:endParaRPr lang="en-US" dirty="0" smtClean="0"/>
          </a:p>
          <a:p>
            <a:r>
              <a:rPr lang="en-US" dirty="0" smtClean="0"/>
              <a:t>The crowd erupted in cheers and applause for several minutes before order could be restored. The press reported this comment far more than any other “finding” of the committee.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1FA74D07-59DF-42E6-BB40-DEFBF657CB00}" type="slidenum">
              <a:rPr lang="en-US" smtClean="0"/>
              <a:pPr/>
              <a:t>32</a:t>
            </a:fld>
            <a:endParaRPr lang="en-US"/>
          </a:p>
        </p:txBody>
      </p:sp>
    </p:spTree>
    <p:extLst>
      <p:ext uri="{BB962C8B-B14F-4D97-AF65-F5344CB8AC3E}">
        <p14:creationId xmlns:p14="http://schemas.microsoft.com/office/powerpoint/2010/main" val="2404126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Austin American-Statesman, October 30, 1996</a:t>
            </a:r>
          </a:p>
          <a:p>
            <a:r>
              <a:rPr lang="en-US" sz="1600" b="1" dirty="0" smtClean="0"/>
              <a:t>“Suit seeks review for salamander”</a:t>
            </a:r>
            <a:r>
              <a:rPr lang="en-US" dirty="0" smtClean="0"/>
              <a:t/>
            </a:r>
            <a:br>
              <a:rPr lang="en-US" dirty="0" smtClean="0"/>
            </a:br>
            <a:r>
              <a:rPr lang="en-US" dirty="0" smtClean="0"/>
              <a:t/>
            </a:r>
            <a:br>
              <a:rPr lang="en-US" dirty="0" smtClean="0"/>
            </a:br>
            <a:r>
              <a:rPr lang="en-US" dirty="0" smtClean="0"/>
              <a:t>“Interior Secretary Bruce Babbitt bowed to politics and ignored science when he refused at the last minute to list the Barton Springs salamander as endangered, it was alleged in a lawsuit Tuesday.”</a:t>
            </a:r>
          </a:p>
          <a:p>
            <a:endParaRPr lang="en-US" dirty="0" smtClean="0"/>
          </a:p>
          <a:p>
            <a:r>
              <a:rPr lang="en-US" dirty="0" smtClean="0"/>
              <a:t>Austin American-Statesman, December 5, 1996</a:t>
            </a:r>
          </a:p>
          <a:p>
            <a:r>
              <a:rPr lang="en-US" sz="1600" b="1" dirty="0" smtClean="0"/>
              <a:t>“Babbitt rejected advice on salamander”</a:t>
            </a:r>
            <a:r>
              <a:rPr lang="en-US" dirty="0" smtClean="0"/>
              <a:t/>
            </a:r>
            <a:br>
              <a:rPr lang="en-US" dirty="0" smtClean="0"/>
            </a:br>
            <a:r>
              <a:rPr lang="en-US" dirty="0" smtClean="0"/>
              <a:t/>
            </a:r>
            <a:br>
              <a:rPr lang="en-US" dirty="0" smtClean="0"/>
            </a:br>
            <a:r>
              <a:rPr lang="en-US" dirty="0" smtClean="0"/>
              <a:t>“U.S. Interior Secretary Bruce Babbitt rejected the advice of his own scientists in deciding not to list the Barton Springs salamander as an endangered species, newly disclosed records show.”</a:t>
            </a:r>
          </a:p>
          <a:p>
            <a:endParaRPr lang="en-US" dirty="0" smtClean="0"/>
          </a:p>
          <a:p>
            <a:r>
              <a:rPr lang="en-US" dirty="0" smtClean="0"/>
              <a:t>Austin American-Statesman, March 27, 1997</a:t>
            </a:r>
          </a:p>
          <a:p>
            <a:r>
              <a:rPr lang="en-US" sz="1600" b="1" dirty="0" smtClean="0"/>
              <a:t>“Judge rules salamander deal broke law”</a:t>
            </a:r>
          </a:p>
          <a:p>
            <a:r>
              <a:rPr lang="en-US" dirty="0" smtClean="0"/>
              <a:t/>
            </a:r>
            <a:br>
              <a:rPr lang="en-US" dirty="0" smtClean="0"/>
            </a:br>
            <a:r>
              <a:rPr lang="en-US" dirty="0" smtClean="0"/>
              <a:t>“A judge [</a:t>
            </a:r>
            <a:r>
              <a:rPr lang="en-US" dirty="0" err="1" smtClean="0"/>
              <a:t>Bunton</a:t>
            </a:r>
            <a:r>
              <a:rPr lang="en-US" dirty="0" smtClean="0"/>
              <a:t>] has ruled that Interior Secretary Bruce Babbitt violated federal law when he withdrew a proposal to list the Barton Springs salamander as an endangered species…”</a:t>
            </a:r>
          </a:p>
          <a:p>
            <a:r>
              <a:rPr lang="en-US" sz="1200" dirty="0" smtClean="0"/>
              <a:t>“The court finds that the Governor of Texas [G. W. Bush] letter dated February 14, 1995, in which he expressed 'deep concerns because the proposed action by the federal government may have the potential to impact the use of private property' is not an appropriate justification….”</a:t>
            </a:r>
          </a:p>
          <a:p>
            <a:endParaRPr lang="en-US" sz="1200" dirty="0" smtClean="0"/>
          </a:p>
          <a:p>
            <a:r>
              <a:rPr lang="en-US" sz="1200" dirty="0" smtClean="0"/>
              <a:t>Judge </a:t>
            </a:r>
            <a:r>
              <a:rPr lang="en-US" sz="1200" dirty="0" err="1" smtClean="0"/>
              <a:t>Bunton</a:t>
            </a:r>
            <a:r>
              <a:rPr lang="en-US" sz="1200" dirty="0" smtClean="0"/>
              <a:t> found that Babbitt (Secretary of the Interior) had acted "arbitrarily and capriciously" when he had considered political factors in making the decision not to list the salamander. </a:t>
            </a:r>
            <a:r>
              <a:rPr lang="en-US" sz="1200" b="1" dirty="0" err="1" smtClean="0"/>
              <a:t>Bunton's</a:t>
            </a:r>
            <a:r>
              <a:rPr lang="en-US" sz="1200" b="1" dirty="0" smtClean="0"/>
              <a:t> ruling concluded that the Endangered Species Act requires the secretary to disregard politics and to make listing decisions based solely on the best scientific data available.</a:t>
            </a:r>
          </a:p>
          <a:p>
            <a:endParaRPr lang="en-US" sz="1200" dirty="0" smtClean="0"/>
          </a:p>
          <a:p>
            <a:r>
              <a:rPr lang="en-US" sz="1200" dirty="0" smtClean="0"/>
              <a:t>As a result of </a:t>
            </a:r>
            <a:r>
              <a:rPr lang="en-US" sz="1200" dirty="0" err="1" smtClean="0"/>
              <a:t>Bunton's</a:t>
            </a:r>
            <a:r>
              <a:rPr lang="en-US" sz="1200" dirty="0" smtClean="0"/>
              <a:t> ruling, the Barton Springs Salamander was listed as Endangered by the USFWS on </a:t>
            </a:r>
            <a:r>
              <a:rPr lang="en-US" sz="1200" b="1" dirty="0" smtClean="0"/>
              <a:t>April 30, 1997</a:t>
            </a:r>
            <a:r>
              <a:rPr lang="en-US" sz="1200" dirty="0" smtClean="0"/>
              <a:t>, entitling it to federal protection under the Endangered Species Act.</a:t>
            </a:r>
          </a:p>
          <a:p>
            <a:endParaRPr lang="en-US" dirty="0"/>
          </a:p>
        </p:txBody>
      </p:sp>
      <p:sp>
        <p:nvSpPr>
          <p:cNvPr id="4" name="Slide Number Placeholder 3"/>
          <p:cNvSpPr>
            <a:spLocks noGrp="1"/>
          </p:cNvSpPr>
          <p:nvPr>
            <p:ph type="sldNum" sz="quarter" idx="10"/>
          </p:nvPr>
        </p:nvSpPr>
        <p:spPr/>
        <p:txBody>
          <a:bodyPr/>
          <a:lstStyle/>
          <a:p>
            <a:fld id="{1FA74D07-59DF-42E6-BB40-DEFBF657CB00}" type="slidenum">
              <a:rPr lang="en-US" smtClean="0"/>
              <a:pPr/>
              <a:t>34</a:t>
            </a:fld>
            <a:endParaRPr lang="en-US"/>
          </a:p>
        </p:txBody>
      </p:sp>
    </p:spTree>
    <p:extLst>
      <p:ext uri="{BB962C8B-B14F-4D97-AF65-F5344CB8AC3E}">
        <p14:creationId xmlns:p14="http://schemas.microsoft.com/office/powerpoint/2010/main" val="2928688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As predicted, after the listing, all economic activity in Austin came to standstill. The population of Austin crashed, and today Austin </a:t>
            </a:r>
          </a:p>
          <a:p>
            <a:r>
              <a:rPr lang="en-US" sz="1200" dirty="0" smtClean="0">
                <a:solidFill>
                  <a:schemeClr val="bg1"/>
                </a:solidFill>
              </a:rPr>
              <a:t>is in economic ruins, barely able to survive as a ghost town…a mere remnant of its former glory.</a:t>
            </a:r>
          </a:p>
          <a:p>
            <a:endParaRPr lang="en-US" dirty="0"/>
          </a:p>
        </p:txBody>
      </p:sp>
      <p:sp>
        <p:nvSpPr>
          <p:cNvPr id="4" name="Slide Number Placeholder 3"/>
          <p:cNvSpPr>
            <a:spLocks noGrp="1"/>
          </p:cNvSpPr>
          <p:nvPr>
            <p:ph type="sldNum" sz="quarter" idx="10"/>
          </p:nvPr>
        </p:nvSpPr>
        <p:spPr/>
        <p:txBody>
          <a:bodyPr/>
          <a:lstStyle/>
          <a:p>
            <a:fld id="{1FA74D07-59DF-42E6-BB40-DEFBF657CB00}" type="slidenum">
              <a:rPr lang="en-US" smtClean="0"/>
              <a:pPr/>
              <a:t>35</a:t>
            </a:fld>
            <a:endParaRPr lang="en-US"/>
          </a:p>
        </p:txBody>
      </p:sp>
    </p:spTree>
    <p:extLst>
      <p:ext uri="{BB962C8B-B14F-4D97-AF65-F5344CB8AC3E}">
        <p14:creationId xmlns:p14="http://schemas.microsoft.com/office/powerpoint/2010/main" val="258046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Since the 1997 and the listing, the Austin City Council has become pro-salamander and works to protect its aquatic resources. The City of Austin has partnered with biologists, the USFWS, and TPWD to build one of the </a:t>
            </a:r>
            <a:r>
              <a:rPr lang="en-US" b="1" dirty="0" smtClean="0"/>
              <a:t>most successful species protection and recovery projects in the history of the Endangered Species Act</a:t>
            </a:r>
            <a:r>
              <a:rPr lang="en-US" dirty="0" smtClean="0"/>
              <a:t>. The City built a dedicated captive breeding facility for its endangered salamanders, and employs </a:t>
            </a:r>
            <a:r>
              <a:rPr lang="en-US" b="1" dirty="0" smtClean="0"/>
              <a:t>four full-time salamander biologists </a:t>
            </a:r>
            <a:r>
              <a:rPr lang="en-US" dirty="0" smtClean="0"/>
              <a:t>to study, conserve, and recover the three protected species of salamanders that live in Austin. And Austin’s economy and population have boomed. </a:t>
            </a:r>
          </a:p>
          <a:p>
            <a:endParaRPr lang="en-US" dirty="0"/>
          </a:p>
        </p:txBody>
      </p:sp>
      <p:sp>
        <p:nvSpPr>
          <p:cNvPr id="4" name="Slide Number Placeholder 3"/>
          <p:cNvSpPr>
            <a:spLocks noGrp="1"/>
          </p:cNvSpPr>
          <p:nvPr>
            <p:ph type="sldNum" sz="quarter" idx="10"/>
          </p:nvPr>
        </p:nvSpPr>
        <p:spPr/>
        <p:txBody>
          <a:bodyPr/>
          <a:lstStyle/>
          <a:p>
            <a:fld id="{1FA74D07-59DF-42E6-BB40-DEFBF657CB00}" type="slidenum">
              <a:rPr lang="en-US" smtClean="0"/>
              <a:pPr/>
              <a:t>36</a:t>
            </a:fld>
            <a:endParaRPr lang="en-US"/>
          </a:p>
        </p:txBody>
      </p:sp>
    </p:spTree>
    <p:extLst>
      <p:ext uri="{BB962C8B-B14F-4D97-AF65-F5344CB8AC3E}">
        <p14:creationId xmlns:p14="http://schemas.microsoft.com/office/powerpoint/2010/main" val="38476307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After the listing of the Barton Springs salamander, City of Austin biologists began weekly SCUBA surveys of the springs, to monitor the populations of salamanders. They restored habitat, revised cleaning procedures, and established a captive breeding population. </a:t>
            </a:r>
            <a:r>
              <a:rPr lang="en-US" dirty="0" smtClean="0">
                <a:latin typeface="Times" pitchFamily="-1" charset="0"/>
                <a:ea typeface="ＭＳ Ｐゴシック" pitchFamily="-1" charset="-128"/>
                <a:cs typeface="ＭＳ Ｐゴシック" pitchFamily="-1" charset="-128"/>
              </a:rPr>
              <a:t>This is the Barton Springs salamander, which was listed as an Endangered Species shortly after it was described. At that point, the City of Austin began a weekly SCUBA survey of Barton Springs to help track the populations of these salamanders. </a:t>
            </a:r>
            <a:endParaRPr lang="en-US" dirty="0"/>
          </a:p>
        </p:txBody>
      </p:sp>
      <p:sp>
        <p:nvSpPr>
          <p:cNvPr id="4" name="Slide Number Placeholder 3"/>
          <p:cNvSpPr>
            <a:spLocks noGrp="1"/>
          </p:cNvSpPr>
          <p:nvPr>
            <p:ph type="sldNum" sz="quarter" idx="10"/>
          </p:nvPr>
        </p:nvSpPr>
        <p:spPr/>
        <p:txBody>
          <a:bodyPr/>
          <a:lstStyle/>
          <a:p>
            <a:fld id="{1FA74D07-59DF-42E6-BB40-DEFBF657CB00}" type="slidenum">
              <a:rPr lang="en-US" smtClean="0"/>
              <a:pPr/>
              <a:t>37</a:t>
            </a:fld>
            <a:endParaRPr lang="en-US"/>
          </a:p>
        </p:txBody>
      </p:sp>
    </p:spTree>
    <p:extLst>
      <p:ext uri="{BB962C8B-B14F-4D97-AF65-F5344CB8AC3E}">
        <p14:creationId xmlns:p14="http://schemas.microsoft.com/office/powerpoint/2010/main" val="8609065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AC70C188-FFFA-9E46-AB3C-885AEF911FD2}" type="slidenum">
              <a:rPr lang="en-US">
                <a:latin typeface="Times" pitchFamily="-1" charset="0"/>
              </a:rPr>
              <a:pPr/>
              <a:t>42</a:t>
            </a:fld>
            <a:endParaRPr lang="en-US">
              <a:latin typeface="Times" pitchFamily="-1" charset="0"/>
            </a:endParaRPr>
          </a:p>
        </p:txBody>
      </p:sp>
      <p:sp>
        <p:nvSpPr>
          <p:cNvPr id="76803" name="Rectangle 2"/>
          <p:cNvSpPr>
            <a:spLocks noGrp="1" noRot="1" noChangeAspect="1" noChangeArrowheads="1"/>
          </p:cNvSpPr>
          <p:nvPr>
            <p:ph type="sldImg"/>
          </p:nvPr>
        </p:nvSpPr>
        <p:spPr>
          <a:xfrm>
            <a:off x="1144588" y="685800"/>
            <a:ext cx="4572000" cy="3429000"/>
          </a:xfrm>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p:spPr>
        <p:txBody>
          <a:bodyPr lIns="86493" tIns="43247" rIns="86493" bIns="43247"/>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pitchFamily="-1" charset="0"/>
                <a:ea typeface="ＭＳ Ｐゴシック" pitchFamily="-1" charset="-128"/>
                <a:cs typeface="ＭＳ Ｐゴシック" pitchFamily="-1" charset="-128"/>
              </a:rPr>
              <a:t>After about 10 years of that survey, Dee Ann Chamberlain, one of the biologists with the City of Austin, brought in another salamander that looked very different from Barton Springs salamanders.</a:t>
            </a:r>
          </a:p>
          <a:p>
            <a:pPr eaLnBrk="1" hangingPunct="1"/>
            <a:r>
              <a:rPr lang="en-US" dirty="0" smtClean="0">
                <a:latin typeface="Times" pitchFamily="-1" charset="0"/>
                <a:ea typeface="ＭＳ Ｐゴシック" pitchFamily="-1" charset="-128"/>
                <a:cs typeface="ＭＳ Ｐゴシック" pitchFamily="-1" charset="-128"/>
              </a:rPr>
              <a:t>This </a:t>
            </a:r>
            <a:r>
              <a:rPr lang="en-US" dirty="0">
                <a:latin typeface="Times" pitchFamily="-1" charset="0"/>
                <a:ea typeface="ＭＳ Ｐゴシック" pitchFamily="-1" charset="-128"/>
                <a:cs typeface="ＭＳ Ｐゴシック" pitchFamily="-1" charset="-128"/>
              </a:rPr>
              <a:t>salamander looked very different from Barton Springs salamanders, but could two species of salamanders really be endemic to this intensely studied park in the middle of the City of Austin? The sequences from this species quickly answered this question.</a:t>
            </a:r>
          </a:p>
        </p:txBody>
      </p:sp>
    </p:spTree>
    <p:extLst>
      <p:ext uri="{BB962C8B-B14F-4D97-AF65-F5344CB8AC3E}">
        <p14:creationId xmlns:p14="http://schemas.microsoft.com/office/powerpoint/2010/main" val="2412241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1200" dirty="0" smtClean="0"/>
              <a:t>Today,</a:t>
            </a:r>
            <a:r>
              <a:rPr lang="en-US" sz="1200" baseline="0" dirty="0" smtClean="0"/>
              <a:t> those of us who live in Austin</a:t>
            </a:r>
            <a:r>
              <a:rPr lang="en-US" sz="1200" dirty="0" smtClean="0"/>
              <a:t> live in a vibrant, exciting city. But imagine</a:t>
            </a:r>
            <a:r>
              <a:rPr lang="en-US" sz="1200" baseline="0" dirty="0" smtClean="0"/>
              <a:t> that </a:t>
            </a:r>
            <a:r>
              <a:rPr lang="en-US" sz="1200" dirty="0" smtClean="0"/>
              <a:t>you could travel back in time,</a:t>
            </a:r>
            <a:r>
              <a:rPr lang="en-US" sz="1200" baseline="0" dirty="0" smtClean="0"/>
              <a:t> to 25 years ago. How would you advise the City Council about the future?</a:t>
            </a:r>
            <a:endParaRPr lang="en-US" sz="1200" dirty="0" smtClean="0"/>
          </a:p>
          <a:p>
            <a:pPr marL="514350" indent="-514350">
              <a:buFont typeface="+mj-lt"/>
              <a:buAutoNum type="alphaUcPeriod"/>
            </a:pPr>
            <a:r>
              <a:rPr lang="en-US" sz="1200" dirty="0" smtClean="0"/>
              <a:t>Need more economic development (too low in the future to support a vibrant city)</a:t>
            </a:r>
          </a:p>
          <a:p>
            <a:pPr marL="514350" indent="-514350">
              <a:buFont typeface="+mj-lt"/>
              <a:buAutoNum type="alphaUcPeriod"/>
            </a:pPr>
            <a:r>
              <a:rPr lang="en-US" sz="1200" dirty="0" smtClean="0"/>
              <a:t>Need more population growth (not enough people to support a vibrant city in 25 years)</a:t>
            </a:r>
          </a:p>
          <a:p>
            <a:pPr marL="514350" indent="-514350">
              <a:buFont typeface="+mj-lt"/>
              <a:buAutoNum type="alphaUcPeriod"/>
            </a:pPr>
            <a:r>
              <a:rPr lang="en-US" sz="1200" dirty="0" smtClean="0"/>
              <a:t>Need to protect quality and quantity of water supply (water needed to support a vibrant city)</a:t>
            </a:r>
          </a:p>
          <a:p>
            <a:pPr marL="514350" indent="-514350">
              <a:buFont typeface="+mj-lt"/>
              <a:buAutoNum type="alphaUcPeriod"/>
            </a:pPr>
            <a:r>
              <a:rPr lang="en-US" sz="1200" dirty="0" smtClean="0"/>
              <a:t>Need more green spaces, parks, and wild areas (quality of life for residents)</a:t>
            </a:r>
            <a:endParaRPr lang="en-US" sz="1200" dirty="0"/>
          </a:p>
        </p:txBody>
      </p:sp>
      <p:sp>
        <p:nvSpPr>
          <p:cNvPr id="4" name="Slide Number Placeholder 3"/>
          <p:cNvSpPr>
            <a:spLocks noGrp="1"/>
          </p:cNvSpPr>
          <p:nvPr>
            <p:ph type="sldNum" sz="quarter" idx="10"/>
          </p:nvPr>
        </p:nvSpPr>
        <p:spPr/>
        <p:txBody>
          <a:bodyPr/>
          <a:lstStyle/>
          <a:p>
            <a:fld id="{1FA74D07-59DF-42E6-BB40-DEFBF657CB00}" type="slidenum">
              <a:rPr lang="en-US" smtClean="0"/>
              <a:pPr/>
              <a:t>3</a:t>
            </a:fld>
            <a:endParaRPr lang="en-US"/>
          </a:p>
        </p:txBody>
      </p:sp>
    </p:spTree>
    <p:extLst>
      <p:ext uri="{BB962C8B-B14F-4D97-AF65-F5344CB8AC3E}">
        <p14:creationId xmlns:p14="http://schemas.microsoft.com/office/powerpoint/2010/main" val="33553917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pitchFamily="-1" charset="0"/>
                <a:ea typeface="ＭＳ Ｐゴシック" pitchFamily="-1" charset="-128"/>
                <a:cs typeface="ＭＳ Ｐゴシック" pitchFamily="-1" charset="-128"/>
              </a:rPr>
              <a:t>The Tricorder was given this name in the Star Trek series because it has biological, geological, and meteorological channels. Since we will just consider the biological channel for now, I’ll call the dream device of biologists a “</a:t>
            </a:r>
            <a:r>
              <a:rPr lang="en-US" dirty="0" err="1" smtClean="0">
                <a:latin typeface="Times" pitchFamily="-1" charset="0"/>
                <a:ea typeface="ＭＳ Ｐゴシック" pitchFamily="-1" charset="-128"/>
                <a:cs typeface="ＭＳ Ｐゴシック" pitchFamily="-1" charset="-128"/>
              </a:rPr>
              <a:t>Biocorder</a:t>
            </a:r>
            <a:r>
              <a:rPr lang="en-US" dirty="0" smtClean="0">
                <a:latin typeface="Times" pitchFamily="-1" charset="0"/>
                <a:ea typeface="ＭＳ Ｐゴシック" pitchFamily="-1" charset="-128"/>
                <a:cs typeface="ＭＳ Ｐゴシック" pitchFamily="-1" charset="-128"/>
              </a:rPr>
              <a:t>”.</a:t>
            </a:r>
          </a:p>
          <a:p>
            <a:endParaRPr lang="en-US" dirty="0"/>
          </a:p>
        </p:txBody>
      </p:sp>
      <p:sp>
        <p:nvSpPr>
          <p:cNvPr id="4" name="Slide Number Placeholder 3"/>
          <p:cNvSpPr>
            <a:spLocks noGrp="1"/>
          </p:cNvSpPr>
          <p:nvPr>
            <p:ph type="sldNum" sz="quarter" idx="10"/>
          </p:nvPr>
        </p:nvSpPr>
        <p:spPr/>
        <p:txBody>
          <a:bodyPr/>
          <a:lstStyle/>
          <a:p>
            <a:fld id="{1FA74D07-59DF-42E6-BB40-DEFBF657CB00}" type="slidenum">
              <a:rPr lang="en-US" smtClean="0"/>
              <a:pPr/>
              <a:t>43</a:t>
            </a:fld>
            <a:endParaRPr lang="en-US"/>
          </a:p>
        </p:txBody>
      </p:sp>
    </p:spTree>
    <p:extLst>
      <p:ext uri="{BB962C8B-B14F-4D97-AF65-F5344CB8AC3E}">
        <p14:creationId xmlns:p14="http://schemas.microsoft.com/office/powerpoint/2010/main" val="38484213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C2C74827-4A2E-0E47-A3DC-98854FAEDBF1}" type="slidenum">
              <a:rPr lang="en-US">
                <a:latin typeface="Times" pitchFamily="-1" charset="0"/>
              </a:rPr>
              <a:pPr/>
              <a:t>44</a:t>
            </a:fld>
            <a:endParaRPr lang="en-US">
              <a:latin typeface="Times" pitchFamily="-1" charset="0"/>
            </a:endParaRPr>
          </a:p>
        </p:txBody>
      </p:sp>
      <p:sp>
        <p:nvSpPr>
          <p:cNvPr id="68611"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lIns="86493" tIns="43247" rIns="86493" bIns="43247"/>
          <a:lstStyle/>
          <a:p>
            <a:pPr eaLnBrk="1" hangingPunct="1"/>
            <a:r>
              <a:rPr lang="en-US" dirty="0" smtClean="0">
                <a:latin typeface="Times" pitchFamily="-1" charset="0"/>
                <a:ea typeface="ＭＳ Ｐゴシック" pitchFamily="-1" charset="-128"/>
                <a:cs typeface="ＭＳ Ｐゴシック" pitchFamily="-1" charset="-128"/>
              </a:rPr>
              <a:t>Is </a:t>
            </a:r>
            <a:r>
              <a:rPr lang="en-US" dirty="0">
                <a:latin typeface="Times" pitchFamily="-1" charset="0"/>
                <a:ea typeface="ＭＳ Ｐゴシック" pitchFamily="-1" charset="-128"/>
                <a:cs typeface="ＭＳ Ｐゴシック" pitchFamily="-1" charset="-128"/>
              </a:rPr>
              <a:t>a the development of a “</a:t>
            </a:r>
            <a:r>
              <a:rPr lang="en-US" dirty="0" err="1">
                <a:latin typeface="Times" pitchFamily="-1" charset="0"/>
                <a:ea typeface="ＭＳ Ｐゴシック" pitchFamily="-1" charset="-128"/>
                <a:cs typeface="ＭＳ Ｐゴシック" pitchFamily="-1" charset="-128"/>
              </a:rPr>
              <a:t>Biocorder</a:t>
            </a:r>
            <a:r>
              <a:rPr lang="en-US" dirty="0">
                <a:latin typeface="Times" pitchFamily="-1" charset="0"/>
                <a:ea typeface="ＭＳ Ｐゴシック" pitchFamily="-1" charset="-128"/>
                <a:cs typeface="ＭＳ Ｐゴシック" pitchFamily="-1" charset="-128"/>
              </a:rPr>
              <a:t>” feasible? If we could rapidly isolate DNA from a sample, amplify a few target genes, sequence those genes, and then place the sequences into the context of the Tree of Life, then the problem would be solved. Unknown samples would either be placed within known species (which would immediately identify the sample), or else they would be placed in phylogenetic context to known species, but outside of any known genetic variation. In the latter case, the phylogenetic relationships would immediately classify the unknown species and highlight it as a new species to be named and described. </a:t>
            </a:r>
          </a:p>
          <a:p>
            <a:pPr eaLnBrk="1" hangingPunct="1"/>
            <a:endParaRPr lang="en-US" dirty="0">
              <a:latin typeface="Times" pitchFamily="-1" charset="0"/>
              <a:ea typeface="ＭＳ Ｐゴシック" pitchFamily="-1" charset="-128"/>
              <a:cs typeface="ＭＳ Ｐゴシック" pitchFamily="-1" charset="-128"/>
            </a:endParaRPr>
          </a:p>
          <a:p>
            <a:pPr eaLnBrk="1" hangingPunct="1"/>
            <a:r>
              <a:rPr lang="en-US" dirty="0">
                <a:latin typeface="Times" pitchFamily="-1" charset="0"/>
                <a:ea typeface="ＭＳ Ｐゴシック" pitchFamily="-1" charset="-128"/>
                <a:cs typeface="ＭＳ Ｐゴシック" pitchFamily="-1" charset="-128"/>
              </a:rPr>
              <a:t>Today, all of these steps are carried out on a regular basis by biologists, but they require relatively expensive labs, highly trained personnel, and lots of time. The trick is to make all of this possible with small, inexpensive, mass-produced, and portable devices. Then anyone, anywhere could quickly identify any species he or she encountered. This would not only change the face of biological research, it would also allow other interested individuals to identify organisms of all kinds. Imagine testing yourself to see which pathogen is making you sick, and then sending this information to our family physician so that he or she can prescribe a treatment. Or perhaps you want to test some mushrooms that are growing in your yard to see if they are deadly poisonous or edible delicacies. Or military personnel might carry such a device to identify potential agents of </a:t>
            </a:r>
            <a:r>
              <a:rPr lang="en-US" dirty="0" err="1">
                <a:latin typeface="Times" pitchFamily="-1" charset="0"/>
                <a:ea typeface="ＭＳ Ｐゴシック" pitchFamily="-1" charset="-128"/>
                <a:cs typeface="ＭＳ Ｐゴシック" pitchFamily="-1" charset="-128"/>
              </a:rPr>
              <a:t>biowarfare</a:t>
            </a:r>
            <a:r>
              <a:rPr lang="en-US" dirty="0">
                <a:latin typeface="Times" pitchFamily="-1" charset="0"/>
                <a:ea typeface="ＭＳ Ｐゴシック" pitchFamily="-1" charset="-128"/>
                <a:cs typeface="ＭＳ Ｐゴシック" pitchFamily="-1" charset="-128"/>
              </a:rPr>
              <a:t> that were being released against troops. These are all examples of applications of a device that can quickly identify any organism on the planet.</a:t>
            </a:r>
          </a:p>
          <a:p>
            <a:pPr eaLnBrk="1" hangingPunct="1"/>
            <a:endParaRPr lang="en-US" dirty="0">
              <a:latin typeface="Times" pitchFamily="-1" charset="0"/>
              <a:ea typeface="ＭＳ Ｐゴシック" pitchFamily="-1" charset="-128"/>
              <a:cs typeface="ＭＳ Ｐゴシック" pitchFamily="-1" charset="-128"/>
            </a:endParaRPr>
          </a:p>
          <a:p>
            <a:pPr eaLnBrk="1" hangingPunct="1"/>
            <a:r>
              <a:rPr lang="en-US" dirty="0">
                <a:latin typeface="Times" pitchFamily="-1" charset="0"/>
                <a:ea typeface="ＭＳ Ｐゴシック" pitchFamily="-1" charset="-128"/>
                <a:cs typeface="ＭＳ Ｐゴシック" pitchFamily="-1" charset="-128"/>
              </a:rPr>
              <a:t>It is technologically feasible to conduct all of these steps in a very small device. The DNA isolation and amplification steps can be carried out on specialized microfluidics chips that are about the size of a dime. The sequencing of the amplified DNA can be conducted using a process called sequencing-by-hybridization, in which the target sequence is hybridized to a microarray of short, synthetic nucleotide sequences on a glass microscope slide. (Other micro-scale sequencing techniques are also being developed.) Once the sequence has been obtained, placing the new sequence within the existing Tree of Life database is a fairly simple computational problem. Thus, all of these steps could be placed in a single, hand-held device. There are current development efforts aimed at producing such a device, so this will probably move from science fiction to science fact in the near future.</a:t>
            </a:r>
          </a:p>
        </p:txBody>
      </p:sp>
    </p:spTree>
    <p:extLst>
      <p:ext uri="{BB962C8B-B14F-4D97-AF65-F5344CB8AC3E}">
        <p14:creationId xmlns:p14="http://schemas.microsoft.com/office/powerpoint/2010/main" val="14274663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2DB232D9-62B7-D74D-B641-6942FF125B63}" type="slidenum">
              <a:rPr lang="en-US">
                <a:latin typeface="Times" pitchFamily="-1" charset="0"/>
              </a:rPr>
              <a:pPr/>
              <a:t>45</a:t>
            </a:fld>
            <a:endParaRPr lang="en-US">
              <a:latin typeface="Times" pitchFamily="-1" charset="0"/>
            </a:endParaRPr>
          </a:p>
        </p:txBody>
      </p:sp>
      <p:sp>
        <p:nvSpPr>
          <p:cNvPr id="56323" name="Rectangle 2"/>
          <p:cNvSpPr>
            <a:spLocks noGrp="1" noRot="1" noChangeAspect="1" noChangeArrowheads="1" noTextEdit="1"/>
          </p:cNvSpPr>
          <p:nvPr>
            <p:ph type="sldImg"/>
          </p:nvPr>
        </p:nvSpPr>
        <p:spPr>
          <a:xfrm>
            <a:off x="1066800" y="838200"/>
            <a:ext cx="4572000" cy="3429000"/>
          </a:xfrm>
          <a:solidFill>
            <a:srgbClr val="FFFFFF"/>
          </a:solidFill>
          <a:ln/>
        </p:spPr>
      </p:sp>
      <p:sp>
        <p:nvSpPr>
          <p:cNvPr id="563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Times" pitchFamily="-1" charset="0"/>
                <a:ea typeface="ＭＳ Ｐゴシック" pitchFamily="-1" charset="-128"/>
                <a:cs typeface="ＭＳ Ｐゴシック" pitchFamily="-1" charset="-128"/>
              </a:rPr>
              <a:t>This tree of life has 3,000 species.  That’s less than 0.2% of the species currently on the planet, which in turn are less than 1% of the species that have lived on this planet over the last 540 million years.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766B599C-86AA-F84A-AABD-575EF424E1AA}" type="slidenum">
              <a:rPr lang="en-US">
                <a:latin typeface="Times" pitchFamily="-1" charset="0"/>
              </a:rPr>
              <a:pPr/>
              <a:t>47</a:t>
            </a:fld>
            <a:endParaRPr lang="en-US">
              <a:latin typeface="Times" pitchFamily="-1" charset="0"/>
            </a:endParaRPr>
          </a:p>
        </p:txBody>
      </p:sp>
      <p:sp>
        <p:nvSpPr>
          <p:cNvPr id="78851"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lIns="86493" tIns="43247" rIns="86493" bIns="43247"/>
          <a:lstStyle/>
          <a:p>
            <a:pPr eaLnBrk="1" hangingPunct="1"/>
            <a:r>
              <a:rPr lang="en-US" dirty="0" smtClean="0">
                <a:latin typeface="Times" pitchFamily="-1" charset="0"/>
                <a:ea typeface="ＭＳ Ｐゴシック" pitchFamily="-1" charset="-128"/>
                <a:cs typeface="ＭＳ Ｐゴシック" pitchFamily="-1" charset="-128"/>
              </a:rPr>
              <a:t>Now </a:t>
            </a:r>
            <a:r>
              <a:rPr lang="en-US" dirty="0">
                <a:latin typeface="Times" pitchFamily="-1" charset="0"/>
                <a:ea typeface="ＭＳ Ｐゴシック" pitchFamily="-1" charset="-128"/>
                <a:cs typeface="ＭＳ Ｐゴシック" pitchFamily="-1" charset="-128"/>
              </a:rPr>
              <a:t>biologists are working to fill out the tips of the Tree of Life. For instance, one group of biologists (including biologists at the University of Texas) is working on the Amphibian Tree of Life project, which aims to build a phylogenetic tree of all known amphibians.  These databases are critical for many applications, including the development of rapid methods of identification, such as the </a:t>
            </a:r>
            <a:r>
              <a:rPr lang="en-US" dirty="0" err="1">
                <a:latin typeface="Times" pitchFamily="-1" charset="0"/>
                <a:ea typeface="ＭＳ Ｐゴシック" pitchFamily="-1" charset="-128"/>
                <a:cs typeface="ＭＳ Ｐゴシック" pitchFamily="-1" charset="-128"/>
              </a:rPr>
              <a:t>Biocorder</a:t>
            </a:r>
            <a:r>
              <a:rPr lang="en-US" dirty="0">
                <a:latin typeface="Times" pitchFamily="-1" charset="0"/>
                <a:ea typeface="ＭＳ Ｐゴシック" pitchFamily="-1" charset="-128"/>
                <a:cs typeface="ＭＳ Ｐゴシック" pitchFamily="-1" charset="-128"/>
              </a:rPr>
              <a:t>.</a:t>
            </a:r>
          </a:p>
        </p:txBody>
      </p:sp>
    </p:spTree>
    <p:extLst>
      <p:ext uri="{BB962C8B-B14F-4D97-AF65-F5344CB8AC3E}">
        <p14:creationId xmlns:p14="http://schemas.microsoft.com/office/powerpoint/2010/main" val="14829251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pitchFamily="-1" charset="0"/>
                <a:ea typeface="ＭＳ Ｐゴシック" pitchFamily="-1" charset="-128"/>
                <a:cs typeface="ＭＳ Ｐゴシック" pitchFamily="-1" charset="-128"/>
              </a:rPr>
              <a:t>This graph shows the progress in the discovery of amphibian species through time (in blue), and the progress of sequencing genes from amphibian species (in red). Not that we are still discovering lots of new species of amphibians (even as many species of amphibians are also being lost to extinction). But, biologists are collecting DNA sequences at a very rapid rate, and in 2007 about half of all species of amphibians have at least one region of DNA sequenced and deposited in </a:t>
            </a:r>
            <a:r>
              <a:rPr lang="en-US" dirty="0" err="1" smtClean="0">
                <a:latin typeface="Times" pitchFamily="-1" charset="0"/>
                <a:ea typeface="ＭＳ Ｐゴシック" pitchFamily="-1" charset="-128"/>
                <a:cs typeface="ＭＳ Ｐゴシック" pitchFamily="-1" charset="-128"/>
              </a:rPr>
              <a:t>GenBank</a:t>
            </a:r>
            <a:r>
              <a:rPr lang="en-US" dirty="0" smtClean="0">
                <a:latin typeface="Times" pitchFamily="-1" charset="0"/>
                <a:ea typeface="ＭＳ Ｐゴシック" pitchFamily="-1" charset="-128"/>
                <a:cs typeface="ＭＳ Ｐゴシック" pitchFamily="-1" charset="-128"/>
              </a:rPr>
              <a:t>, the public database for DNA sequences.</a:t>
            </a:r>
          </a:p>
          <a:p>
            <a:endParaRPr lang="en-US" dirty="0"/>
          </a:p>
        </p:txBody>
      </p:sp>
      <p:sp>
        <p:nvSpPr>
          <p:cNvPr id="4" name="Slide Number Placeholder 3"/>
          <p:cNvSpPr>
            <a:spLocks noGrp="1"/>
          </p:cNvSpPr>
          <p:nvPr>
            <p:ph type="sldNum" sz="quarter" idx="10"/>
          </p:nvPr>
        </p:nvSpPr>
        <p:spPr/>
        <p:txBody>
          <a:bodyPr/>
          <a:lstStyle/>
          <a:p>
            <a:fld id="{1FA74D07-59DF-42E6-BB40-DEFBF657CB00}" type="slidenum">
              <a:rPr lang="en-US" smtClean="0"/>
              <a:pPr/>
              <a:t>48</a:t>
            </a:fld>
            <a:endParaRPr lang="en-US"/>
          </a:p>
        </p:txBody>
      </p:sp>
    </p:spTree>
    <p:extLst>
      <p:ext uri="{BB962C8B-B14F-4D97-AF65-F5344CB8AC3E}">
        <p14:creationId xmlns:p14="http://schemas.microsoft.com/office/powerpoint/2010/main" val="17168207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Austin American-Statesman, June 14, 2005</a:t>
            </a:r>
          </a:p>
          <a:p>
            <a:r>
              <a:rPr lang="en-US" sz="1600" b="1" dirty="0" smtClean="0"/>
              <a:t>“Different salamander, same goal”</a:t>
            </a:r>
            <a:r>
              <a:rPr lang="en-US" dirty="0" smtClean="0"/>
              <a:t/>
            </a:r>
            <a:br>
              <a:rPr lang="en-US" dirty="0" smtClean="0"/>
            </a:br>
            <a:r>
              <a:rPr lang="en-US" dirty="0" smtClean="0"/>
              <a:t/>
            </a:r>
            <a:br>
              <a:rPr lang="en-US" dirty="0" smtClean="0"/>
            </a:br>
            <a:r>
              <a:rPr lang="en-US" dirty="0" smtClean="0"/>
              <a:t>“An Austin environmental group has asked federal officials to add the Jollyville salamander to the list of endangered species, potentially creating new development controversies along the Travis-Williamson county line.”</a:t>
            </a:r>
          </a:p>
          <a:p>
            <a:endParaRPr lang="en-US" dirty="0" smtClean="0"/>
          </a:p>
          <a:p>
            <a:r>
              <a:rPr lang="en-US" dirty="0" smtClean="0"/>
              <a:t>Austin American-Statesman, October 19, 2011</a:t>
            </a:r>
          </a:p>
          <a:p>
            <a:r>
              <a:rPr lang="en-US" sz="1600" b="1" dirty="0" smtClean="0"/>
              <a:t>“Salamander's survival at odds with development”</a:t>
            </a:r>
          </a:p>
          <a:p>
            <a:endParaRPr lang="en-US" b="1" dirty="0" smtClean="0"/>
          </a:p>
          <a:p>
            <a:r>
              <a:rPr lang="en-US" dirty="0" smtClean="0"/>
              <a:t>Austin American-Statesman June 19, 2012</a:t>
            </a:r>
          </a:p>
          <a:p>
            <a:r>
              <a:rPr lang="en-US" sz="1600" b="1" dirty="0" smtClean="0"/>
              <a:t>“Carter to fight listing of salamanders”</a:t>
            </a:r>
            <a:r>
              <a:rPr lang="en-US" sz="1600" dirty="0" smtClean="0"/>
              <a:t/>
            </a:r>
            <a:br>
              <a:rPr lang="en-US" sz="1600" dirty="0" smtClean="0"/>
            </a:br>
            <a:r>
              <a:rPr lang="en-US" sz="1600" dirty="0" smtClean="0"/>
              <a:t/>
            </a:r>
            <a:br>
              <a:rPr lang="en-US" sz="1600" dirty="0" smtClean="0"/>
            </a:br>
            <a:r>
              <a:rPr lang="en-US" dirty="0" smtClean="0"/>
              <a:t>“Standing under a Texas 45 overpass in southwestern Williamson County, just a few yards from a natural spring, </a:t>
            </a:r>
            <a:r>
              <a:rPr lang="en-US" b="1" dirty="0" smtClean="0"/>
              <a:t>U.S. Rep. John Carter</a:t>
            </a:r>
            <a:r>
              <a:rPr lang="en-US" dirty="0" smtClean="0"/>
              <a:t> said Monday that he will introduce federal legislation </a:t>
            </a:r>
            <a:r>
              <a:rPr lang="en-US" b="1" dirty="0" smtClean="0"/>
              <a:t>aimed at stopping any proposals</a:t>
            </a:r>
            <a:r>
              <a:rPr lang="en-US" dirty="0" smtClean="0"/>
              <a:t> to add four species of Central Texas salamanders - including one living in the spring - to the endangered species list.”</a:t>
            </a:r>
          </a:p>
          <a:p>
            <a:endParaRPr lang="en-US" dirty="0" smtClean="0"/>
          </a:p>
          <a:p>
            <a:r>
              <a:rPr lang="en-US" dirty="0" smtClean="0"/>
              <a:t>(Note:</a:t>
            </a:r>
            <a:r>
              <a:rPr lang="en-US" baseline="0" dirty="0" smtClean="0"/>
              <a:t> deleted slides 87-93)</a:t>
            </a:r>
          </a:p>
          <a:p>
            <a:r>
              <a:rPr lang="en-US" dirty="0" smtClean="0"/>
              <a:t>Austin American-Statesman, October 9, 2012</a:t>
            </a:r>
          </a:p>
          <a:p>
            <a:r>
              <a:rPr lang="en-US" sz="1600" b="1" dirty="0" smtClean="0"/>
              <a:t>“Travis County commissioners asked to back staff recommendation to list salamanders as endangered”</a:t>
            </a:r>
          </a:p>
          <a:p>
            <a:endParaRPr lang="en-US" sz="1600" b="1" dirty="0" smtClean="0"/>
          </a:p>
          <a:p>
            <a:r>
              <a:rPr lang="en-US" dirty="0" smtClean="0"/>
              <a:t>“</a:t>
            </a:r>
            <a:r>
              <a:rPr lang="en-US" b="1" dirty="0" smtClean="0"/>
              <a:t>Travis County </a:t>
            </a:r>
            <a:r>
              <a:rPr lang="en-US" dirty="0" smtClean="0"/>
              <a:t>staffers said Tuesday that they </a:t>
            </a:r>
            <a:r>
              <a:rPr lang="en-US" b="1" dirty="0" smtClean="0"/>
              <a:t>support the listing </a:t>
            </a:r>
            <a:r>
              <a:rPr lang="en-US" dirty="0" smtClean="0"/>
              <a:t>of four species of salamanders in Central Texas on the federal government’s endangered species list.</a:t>
            </a:r>
          </a:p>
          <a:p>
            <a:r>
              <a:rPr lang="en-US" dirty="0" smtClean="0"/>
              <a:t>If the county commissioners vote in favor of the staff recommendation they would join the </a:t>
            </a:r>
            <a:r>
              <a:rPr lang="en-US" b="1" dirty="0" smtClean="0"/>
              <a:t>City of Austin</a:t>
            </a:r>
            <a:r>
              <a:rPr lang="en-US" dirty="0" smtClean="0"/>
              <a:t>, which voted on the issue Sept. 27, in </a:t>
            </a:r>
            <a:r>
              <a:rPr lang="en-US" b="1" dirty="0" smtClean="0"/>
              <a:t>supporting the listing</a:t>
            </a:r>
            <a:r>
              <a:rPr lang="en-US" dirty="0" smtClean="0"/>
              <a:t>. In </a:t>
            </a:r>
            <a:r>
              <a:rPr lang="en-US" b="1" dirty="0" smtClean="0"/>
              <a:t>Williamson County</a:t>
            </a:r>
            <a:r>
              <a:rPr lang="en-US" dirty="0" smtClean="0"/>
              <a:t>, cities, school districts and the county have passed formal resolutions </a:t>
            </a:r>
            <a:r>
              <a:rPr lang="en-US" b="1" dirty="0" smtClean="0"/>
              <a:t>against the listing</a:t>
            </a:r>
            <a:r>
              <a:rPr lang="en-US" dirty="0" smtClean="0"/>
              <a:t>, saying </a:t>
            </a:r>
            <a:r>
              <a:rPr lang="en-US" b="1" dirty="0" smtClean="0"/>
              <a:t>more research needs to be done and citing concerns about the impact a listing would have on development</a:t>
            </a:r>
            <a:r>
              <a:rPr lang="en-US" dirty="0" smtClean="0"/>
              <a:t>.”</a:t>
            </a:r>
          </a:p>
          <a:p>
            <a:r>
              <a:rPr lang="en-US" dirty="0" smtClean="0"/>
              <a:t>Austin American-Statesman, January 22, 2014</a:t>
            </a:r>
            <a:endParaRPr lang="en-US" b="1" dirty="0" smtClean="0"/>
          </a:p>
          <a:p>
            <a:r>
              <a:rPr lang="en-US" sz="1600" b="1" dirty="0" smtClean="0"/>
              <a:t>“Williamson County officials oppose federal protection of salamander”</a:t>
            </a:r>
            <a:r>
              <a:rPr lang="en-US" dirty="0" smtClean="0"/>
              <a:t/>
            </a:r>
            <a:br>
              <a:rPr lang="en-US" dirty="0" smtClean="0"/>
            </a:br>
            <a:r>
              <a:rPr lang="en-US" dirty="0" smtClean="0"/>
              <a:t/>
            </a:r>
            <a:br>
              <a:rPr lang="en-US" dirty="0" smtClean="0"/>
            </a:br>
            <a:r>
              <a:rPr lang="en-US" dirty="0" smtClean="0"/>
              <a:t>“GEORGETOWN - A day before public comment ends on whether the Georgetown salamander should be federally protected, Williamson County commissioners threw in their two cents.”</a:t>
            </a:r>
          </a:p>
          <a:p>
            <a:endParaRPr lang="en-US" dirty="0" smtClean="0"/>
          </a:p>
          <a:p>
            <a:endParaRPr lang="en-US" dirty="0" smtClean="0"/>
          </a:p>
          <a:p>
            <a:endParaRPr lang="en-US" sz="1600" b="1" dirty="0" smtClean="0"/>
          </a:p>
        </p:txBody>
      </p:sp>
      <p:sp>
        <p:nvSpPr>
          <p:cNvPr id="4" name="Slide Number Placeholder 3"/>
          <p:cNvSpPr>
            <a:spLocks noGrp="1"/>
          </p:cNvSpPr>
          <p:nvPr>
            <p:ph type="sldNum" sz="quarter" idx="10"/>
          </p:nvPr>
        </p:nvSpPr>
        <p:spPr/>
        <p:txBody>
          <a:bodyPr/>
          <a:lstStyle/>
          <a:p>
            <a:fld id="{1FA74D07-59DF-42E6-BB40-DEFBF657CB00}" type="slidenum">
              <a:rPr lang="en-US" smtClean="0"/>
              <a:pPr/>
              <a:t>52</a:t>
            </a:fld>
            <a:endParaRPr lang="en-US"/>
          </a:p>
        </p:txBody>
      </p:sp>
    </p:spTree>
    <p:extLst>
      <p:ext uri="{BB962C8B-B14F-4D97-AF65-F5344CB8AC3E}">
        <p14:creationId xmlns:p14="http://schemas.microsoft.com/office/powerpoint/2010/main" val="29459603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Austin American-Statesman, June 14, 2005</a:t>
            </a:r>
          </a:p>
          <a:p>
            <a:r>
              <a:rPr lang="en-US" sz="1600" b="1" dirty="0" smtClean="0"/>
              <a:t>“Different salamander, same goal”</a:t>
            </a:r>
            <a:r>
              <a:rPr lang="en-US" dirty="0" smtClean="0"/>
              <a:t/>
            </a:r>
            <a:br>
              <a:rPr lang="en-US" dirty="0" smtClean="0"/>
            </a:br>
            <a:r>
              <a:rPr lang="en-US" dirty="0" smtClean="0"/>
              <a:t/>
            </a:r>
            <a:br>
              <a:rPr lang="en-US" dirty="0" smtClean="0"/>
            </a:br>
            <a:r>
              <a:rPr lang="en-US" dirty="0" smtClean="0"/>
              <a:t>“An Austin environmental group has asked federal officials to add the Jollyville salamander to the list of endangered species, potentially creating new development controversies along the Travis-Williamson county line.”</a:t>
            </a:r>
          </a:p>
          <a:p>
            <a:endParaRPr lang="en-US" dirty="0" smtClean="0"/>
          </a:p>
          <a:p>
            <a:r>
              <a:rPr lang="en-US" dirty="0" smtClean="0"/>
              <a:t>Austin American-Statesman, October 19, 2011</a:t>
            </a:r>
          </a:p>
          <a:p>
            <a:r>
              <a:rPr lang="en-US" sz="1600" b="1" dirty="0" smtClean="0"/>
              <a:t>“Salamander's survival at odds with development”</a:t>
            </a:r>
          </a:p>
          <a:p>
            <a:endParaRPr lang="en-US" b="1" dirty="0" smtClean="0"/>
          </a:p>
          <a:p>
            <a:r>
              <a:rPr lang="en-US" dirty="0" smtClean="0"/>
              <a:t>Austin American-Statesman June 19, 2012</a:t>
            </a:r>
          </a:p>
          <a:p>
            <a:r>
              <a:rPr lang="en-US" sz="1600" b="1" dirty="0" smtClean="0"/>
              <a:t>“Carter to fight listing of salamanders”</a:t>
            </a:r>
            <a:r>
              <a:rPr lang="en-US" sz="1600" dirty="0" smtClean="0"/>
              <a:t/>
            </a:r>
            <a:br>
              <a:rPr lang="en-US" sz="1600" dirty="0" smtClean="0"/>
            </a:br>
            <a:r>
              <a:rPr lang="en-US" sz="1600" dirty="0" smtClean="0"/>
              <a:t/>
            </a:r>
            <a:br>
              <a:rPr lang="en-US" sz="1600" dirty="0" smtClean="0"/>
            </a:br>
            <a:r>
              <a:rPr lang="en-US" dirty="0" smtClean="0"/>
              <a:t>“Standing under a Texas 45 overpass in southwestern Williamson County, just a few yards from a natural spring, </a:t>
            </a:r>
            <a:r>
              <a:rPr lang="en-US" b="1" dirty="0" smtClean="0"/>
              <a:t>U.S. Rep. John Carter</a:t>
            </a:r>
            <a:r>
              <a:rPr lang="en-US" dirty="0" smtClean="0"/>
              <a:t> said Monday that he will introduce federal legislation </a:t>
            </a:r>
            <a:r>
              <a:rPr lang="en-US" b="1" dirty="0" smtClean="0"/>
              <a:t>aimed at stopping any proposals</a:t>
            </a:r>
            <a:r>
              <a:rPr lang="en-US" dirty="0" smtClean="0"/>
              <a:t> to add four species of Central Texas salamanders - including one living in the spring - to the endangered species list.”</a:t>
            </a:r>
          </a:p>
          <a:p>
            <a:endParaRPr lang="en-US" dirty="0" smtClean="0"/>
          </a:p>
          <a:p>
            <a:r>
              <a:rPr lang="en-US" dirty="0" smtClean="0"/>
              <a:t>(Note:</a:t>
            </a:r>
            <a:r>
              <a:rPr lang="en-US" baseline="0" dirty="0" smtClean="0"/>
              <a:t> deleted slides 87-93)</a:t>
            </a:r>
          </a:p>
          <a:p>
            <a:r>
              <a:rPr lang="en-US" dirty="0" smtClean="0"/>
              <a:t>Austin American-Statesman, October 9, 2012</a:t>
            </a:r>
          </a:p>
          <a:p>
            <a:r>
              <a:rPr lang="en-US" sz="1600" b="1" dirty="0" smtClean="0"/>
              <a:t>“Travis County commissioners asked to back staff recommendation to list salamanders as endangered”</a:t>
            </a:r>
          </a:p>
          <a:p>
            <a:endParaRPr lang="en-US" sz="1600" b="1" dirty="0" smtClean="0"/>
          </a:p>
          <a:p>
            <a:r>
              <a:rPr lang="en-US" dirty="0" smtClean="0"/>
              <a:t>“</a:t>
            </a:r>
            <a:r>
              <a:rPr lang="en-US" b="1" dirty="0" smtClean="0"/>
              <a:t>Travis County </a:t>
            </a:r>
            <a:r>
              <a:rPr lang="en-US" dirty="0" smtClean="0"/>
              <a:t>staffers said Tuesday that they </a:t>
            </a:r>
            <a:r>
              <a:rPr lang="en-US" b="1" dirty="0" smtClean="0"/>
              <a:t>support the listing </a:t>
            </a:r>
            <a:r>
              <a:rPr lang="en-US" dirty="0" smtClean="0"/>
              <a:t>of four species of salamanders in Central Texas on the federal government’s endangered species list.</a:t>
            </a:r>
          </a:p>
          <a:p>
            <a:r>
              <a:rPr lang="en-US" dirty="0" smtClean="0"/>
              <a:t>If the county commissioners vote in favor of the staff recommendation they would join the </a:t>
            </a:r>
            <a:r>
              <a:rPr lang="en-US" b="1" dirty="0" smtClean="0"/>
              <a:t>City of Austin</a:t>
            </a:r>
            <a:r>
              <a:rPr lang="en-US" dirty="0" smtClean="0"/>
              <a:t>, which voted on the issue Sept. 27, in </a:t>
            </a:r>
            <a:r>
              <a:rPr lang="en-US" b="1" dirty="0" smtClean="0"/>
              <a:t>supporting the listing</a:t>
            </a:r>
            <a:r>
              <a:rPr lang="en-US" dirty="0" smtClean="0"/>
              <a:t>. In </a:t>
            </a:r>
            <a:r>
              <a:rPr lang="en-US" b="1" dirty="0" smtClean="0"/>
              <a:t>Williamson County</a:t>
            </a:r>
            <a:r>
              <a:rPr lang="en-US" dirty="0" smtClean="0"/>
              <a:t>, cities, school districts and the county have passed formal resolutions </a:t>
            </a:r>
            <a:r>
              <a:rPr lang="en-US" b="1" dirty="0" smtClean="0"/>
              <a:t>against the listing</a:t>
            </a:r>
            <a:r>
              <a:rPr lang="en-US" dirty="0" smtClean="0"/>
              <a:t>, saying </a:t>
            </a:r>
            <a:r>
              <a:rPr lang="en-US" b="1" dirty="0" smtClean="0"/>
              <a:t>more research needs to be done and citing concerns about the impact a listing would have on development</a:t>
            </a:r>
            <a:r>
              <a:rPr lang="en-US" dirty="0" smtClean="0"/>
              <a:t>.”</a:t>
            </a:r>
          </a:p>
          <a:p>
            <a:r>
              <a:rPr lang="en-US" dirty="0" smtClean="0"/>
              <a:t>Austin American-Statesman, January 22, 2014</a:t>
            </a:r>
            <a:endParaRPr lang="en-US" b="1" dirty="0" smtClean="0"/>
          </a:p>
          <a:p>
            <a:r>
              <a:rPr lang="en-US" sz="1600" b="1" dirty="0" smtClean="0"/>
              <a:t>“Williamson County officials oppose federal protection of salamander”</a:t>
            </a:r>
            <a:r>
              <a:rPr lang="en-US" dirty="0" smtClean="0"/>
              <a:t/>
            </a:r>
            <a:br>
              <a:rPr lang="en-US" dirty="0" smtClean="0"/>
            </a:br>
            <a:r>
              <a:rPr lang="en-US" dirty="0" smtClean="0"/>
              <a:t/>
            </a:r>
            <a:br>
              <a:rPr lang="en-US" dirty="0" smtClean="0"/>
            </a:br>
            <a:r>
              <a:rPr lang="en-US" dirty="0" smtClean="0"/>
              <a:t>“GEORGETOWN - A day before public comment ends on whether the Georgetown salamander should be federally protected, Williamson County commissioners threw in their two cents.”</a:t>
            </a:r>
          </a:p>
          <a:p>
            <a:endParaRPr lang="en-US" dirty="0" smtClean="0"/>
          </a:p>
          <a:p>
            <a:endParaRPr lang="en-US" dirty="0" smtClean="0"/>
          </a:p>
          <a:p>
            <a:endParaRPr lang="en-US" sz="1600" b="1" dirty="0" smtClean="0"/>
          </a:p>
        </p:txBody>
      </p:sp>
      <p:sp>
        <p:nvSpPr>
          <p:cNvPr id="4" name="Slide Number Placeholder 3"/>
          <p:cNvSpPr>
            <a:spLocks noGrp="1"/>
          </p:cNvSpPr>
          <p:nvPr>
            <p:ph type="sldNum" sz="quarter" idx="10"/>
          </p:nvPr>
        </p:nvSpPr>
        <p:spPr/>
        <p:txBody>
          <a:bodyPr/>
          <a:lstStyle/>
          <a:p>
            <a:fld id="{1FA74D07-59DF-42E6-BB40-DEFBF657CB00}" type="slidenum">
              <a:rPr lang="en-US" smtClean="0"/>
              <a:pPr/>
              <a:t>53</a:t>
            </a:fld>
            <a:endParaRPr lang="en-US"/>
          </a:p>
        </p:txBody>
      </p:sp>
    </p:spTree>
    <p:extLst>
      <p:ext uri="{BB962C8B-B14F-4D97-AF65-F5344CB8AC3E}">
        <p14:creationId xmlns:p14="http://schemas.microsoft.com/office/powerpoint/2010/main" val="29459603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It is not humans </a:t>
            </a:r>
            <a:r>
              <a:rPr lang="en-US" sz="1200" i="1" dirty="0" smtClean="0"/>
              <a:t>versus</a:t>
            </a:r>
            <a:r>
              <a:rPr lang="en-US" sz="1200" dirty="0" smtClean="0"/>
              <a:t> salamanders.</a:t>
            </a:r>
          </a:p>
          <a:p>
            <a:pPr algn="ctr"/>
            <a:r>
              <a:rPr lang="en-US" sz="1200" dirty="0" smtClean="0"/>
              <a:t>Both species require clean, abundant</a:t>
            </a:r>
          </a:p>
          <a:p>
            <a:pPr algn="ctr"/>
            <a:r>
              <a:rPr lang="en-US" sz="1200" dirty="0" smtClean="0"/>
              <a:t>water for survival. </a:t>
            </a:r>
          </a:p>
          <a:p>
            <a:endParaRPr lang="en-US" dirty="0"/>
          </a:p>
        </p:txBody>
      </p:sp>
      <p:sp>
        <p:nvSpPr>
          <p:cNvPr id="4" name="Slide Number Placeholder 3"/>
          <p:cNvSpPr>
            <a:spLocks noGrp="1"/>
          </p:cNvSpPr>
          <p:nvPr>
            <p:ph type="sldNum" sz="quarter" idx="10"/>
          </p:nvPr>
        </p:nvSpPr>
        <p:spPr/>
        <p:txBody>
          <a:bodyPr/>
          <a:lstStyle/>
          <a:p>
            <a:fld id="{1FA74D07-59DF-42E6-BB40-DEFBF657CB00}" type="slidenum">
              <a:rPr lang="en-US" smtClean="0"/>
              <a:pPr/>
              <a:t>57</a:t>
            </a:fld>
            <a:endParaRPr lang="en-US"/>
          </a:p>
        </p:txBody>
      </p:sp>
    </p:spTree>
    <p:extLst>
      <p:ext uri="{BB962C8B-B14F-4D97-AF65-F5344CB8AC3E}">
        <p14:creationId xmlns:p14="http://schemas.microsoft.com/office/powerpoint/2010/main" val="2630751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A74D07-59DF-42E6-BB40-DEFBF657CB00}" type="slidenum">
              <a:rPr lang="en-US" smtClean="0"/>
              <a:pPr/>
              <a:t>58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A74D07-59DF-42E6-BB40-DEFBF657CB00}" type="slidenum">
              <a:rPr lang="en-US" smtClean="0"/>
              <a:pPr/>
              <a:t>4</a:t>
            </a:fld>
            <a:endParaRPr lang="en-US"/>
          </a:p>
        </p:txBody>
      </p:sp>
    </p:spTree>
    <p:extLst>
      <p:ext uri="{BB962C8B-B14F-4D97-AF65-F5344CB8AC3E}">
        <p14:creationId xmlns:p14="http://schemas.microsoft.com/office/powerpoint/2010/main" val="4220042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Environment/Quality of Life</a:t>
            </a:r>
          </a:p>
          <a:p>
            <a:r>
              <a:rPr lang="en-US" dirty="0" smtClean="0"/>
              <a:t>Strong economy without heavy industry (information technology, education, government, service industries)</a:t>
            </a:r>
          </a:p>
          <a:p>
            <a:r>
              <a:rPr lang="en-US" dirty="0" smtClean="0"/>
              <a:t>Vibrant, diverse city</a:t>
            </a:r>
          </a:p>
          <a:p>
            <a:r>
              <a:rPr lang="en-US" dirty="0" smtClean="0"/>
              <a:t>Excellent live music, restaurants, cultural activities</a:t>
            </a:r>
          </a:p>
          <a:p>
            <a:r>
              <a:rPr lang="en-US" dirty="0" smtClean="0"/>
              <a:t>Great aquatic resources (spring, creeks, rivers, and lakes): Boating, swimming, snorkeling, water sports</a:t>
            </a:r>
          </a:p>
          <a:p>
            <a:r>
              <a:rPr lang="en-US" dirty="0" smtClean="0"/>
              <a:t>Parks: Outdoor activities, running trails, biking trails, music festivals</a:t>
            </a:r>
          </a:p>
          <a:p>
            <a:r>
              <a:rPr lang="en-US" dirty="0" smtClean="0"/>
              <a:t>“Weirdness” factor (= diversity) </a:t>
            </a:r>
          </a:p>
          <a:p>
            <a:endParaRPr lang="en-US" dirty="0"/>
          </a:p>
        </p:txBody>
      </p:sp>
      <p:sp>
        <p:nvSpPr>
          <p:cNvPr id="4" name="Slide Number Placeholder 3"/>
          <p:cNvSpPr>
            <a:spLocks noGrp="1"/>
          </p:cNvSpPr>
          <p:nvPr>
            <p:ph type="sldNum" sz="quarter" idx="10"/>
          </p:nvPr>
        </p:nvSpPr>
        <p:spPr/>
        <p:txBody>
          <a:bodyPr/>
          <a:lstStyle/>
          <a:p>
            <a:fld id="{1FA74D07-59DF-42E6-BB40-DEFBF657CB00}" type="slidenum">
              <a:rPr lang="en-US" smtClean="0"/>
              <a:pPr/>
              <a:t>5</a:t>
            </a:fld>
            <a:endParaRPr lang="en-US"/>
          </a:p>
        </p:txBody>
      </p:sp>
    </p:spTree>
    <p:extLst>
      <p:ext uri="{BB962C8B-B14F-4D97-AF65-F5344CB8AC3E}">
        <p14:creationId xmlns:p14="http://schemas.microsoft.com/office/powerpoint/2010/main" val="3631217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Too much traffic</a:t>
            </a:r>
          </a:p>
          <a:p>
            <a:r>
              <a:rPr lang="en-US" dirty="0" smtClean="0"/>
              <a:t>Too many people</a:t>
            </a:r>
          </a:p>
          <a:p>
            <a:r>
              <a:rPr lang="en-US" dirty="0" smtClean="0"/>
              <a:t>Parks and recreation areas are too crowded</a:t>
            </a:r>
          </a:p>
          <a:p>
            <a:r>
              <a:rPr lang="en-US" dirty="0" smtClean="0"/>
              <a:t>Too expensive (too many people want to live here)</a:t>
            </a:r>
          </a:p>
          <a:p>
            <a:r>
              <a:rPr lang="en-US" dirty="0" smtClean="0"/>
              <a:t>Climate (too hot in the summer) and allergies</a:t>
            </a:r>
          </a:p>
          <a:p>
            <a:r>
              <a:rPr lang="en-US" dirty="0" smtClean="0"/>
              <a:t>Water shortages: Drought-prone and water limited</a:t>
            </a:r>
          </a:p>
          <a:p>
            <a:endParaRPr lang="en-US" dirty="0"/>
          </a:p>
        </p:txBody>
      </p:sp>
      <p:sp>
        <p:nvSpPr>
          <p:cNvPr id="4" name="Slide Number Placeholder 3"/>
          <p:cNvSpPr>
            <a:spLocks noGrp="1"/>
          </p:cNvSpPr>
          <p:nvPr>
            <p:ph type="sldNum" sz="quarter" idx="10"/>
          </p:nvPr>
        </p:nvSpPr>
        <p:spPr/>
        <p:txBody>
          <a:bodyPr/>
          <a:lstStyle/>
          <a:p>
            <a:fld id="{1FA74D07-59DF-42E6-BB40-DEFBF657CB00}" type="slidenum">
              <a:rPr lang="en-US" smtClean="0"/>
              <a:pPr/>
              <a:t>6</a:t>
            </a:fld>
            <a:endParaRPr lang="en-US"/>
          </a:p>
        </p:txBody>
      </p:sp>
    </p:spTree>
    <p:extLst>
      <p:ext uri="{BB962C8B-B14F-4D97-AF65-F5344CB8AC3E}">
        <p14:creationId xmlns:p14="http://schemas.microsoft.com/office/powerpoint/2010/main" val="2193554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A74D07-59DF-42E6-BB40-DEFBF657CB00}"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3922E1-8B7F-48F5-99BD-81C088FAB951}" type="slidenum">
              <a:rPr lang="en-US">
                <a:solidFill>
                  <a:srgbClr val="000000"/>
                </a:solidFill>
              </a:rPr>
              <a:pPr/>
              <a:t>8</a:t>
            </a:fld>
            <a:endParaRPr lang="en-US">
              <a:solidFill>
                <a:srgbClr val="000000"/>
              </a:solidFill>
            </a:endParaRPr>
          </a:p>
        </p:txBody>
      </p:sp>
      <p:sp>
        <p:nvSpPr>
          <p:cNvPr id="203778" name="Rectangle 2"/>
          <p:cNvSpPr>
            <a:spLocks noGrp="1" noRot="1" noChangeAspect="1" noChangeArrowheads="1" noTextEdit="1"/>
          </p:cNvSpPr>
          <p:nvPr>
            <p:ph type="sldImg"/>
          </p:nvPr>
        </p:nvSpPr>
        <p:spPr>
          <a:xfrm>
            <a:off x="2973388" y="549275"/>
            <a:ext cx="3659187" cy="2743200"/>
          </a:xfrm>
          <a:ln/>
        </p:spPr>
      </p:sp>
      <p:sp>
        <p:nvSpPr>
          <p:cNvPr id="203779" name="Rectangle 3"/>
          <p:cNvSpPr>
            <a:spLocks noGrp="1" noChangeArrowheads="1"/>
          </p:cNvSpPr>
          <p:nvPr>
            <p:ph type="body" idx="1"/>
          </p:nvPr>
        </p:nvSpPr>
        <p:spPr/>
        <p:txBody>
          <a:bodyPr/>
          <a:lstStyle/>
          <a:p>
            <a:endParaRPr lang="en-US" baseline="0" dirty="0" smtClean="0">
              <a:latin typeface="Arial" charset="0"/>
            </a:endParaRPr>
          </a:p>
          <a:p>
            <a:r>
              <a:rPr lang="en-US" dirty="0" smtClean="0">
                <a:latin typeface="Arial" charset="0"/>
              </a:rPr>
              <a:t>These </a:t>
            </a:r>
            <a:r>
              <a:rPr lang="en-US" dirty="0">
                <a:latin typeface="Arial" charset="0"/>
              </a:rPr>
              <a:t>springs led to the development of major towns along the aquifer: Salado, Georgetown, Austin, San Marcos, New Braunfels, San Antonio, Uvalde, Brackettville, and Del Rio.  All of these towns are sited where major springs discharge from the Edwards aquifer.</a:t>
            </a:r>
          </a:p>
        </p:txBody>
      </p:sp>
    </p:spTree>
    <p:extLst>
      <p:ext uri="{BB962C8B-B14F-4D97-AF65-F5344CB8AC3E}">
        <p14:creationId xmlns:p14="http://schemas.microsoft.com/office/powerpoint/2010/main" val="1992366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In the days of Chisholm Trail cattle drives (1870s), the water in Salado Springs “rose in a fountain more than six feet high.” A stone wall had to be built to keep the cattle from drowning.</a:t>
            </a:r>
          </a:p>
          <a:p>
            <a:endParaRPr lang="en-US" dirty="0"/>
          </a:p>
        </p:txBody>
      </p:sp>
      <p:sp>
        <p:nvSpPr>
          <p:cNvPr id="4" name="Slide Number Placeholder 3"/>
          <p:cNvSpPr>
            <a:spLocks noGrp="1"/>
          </p:cNvSpPr>
          <p:nvPr>
            <p:ph type="sldNum" sz="quarter" idx="10"/>
          </p:nvPr>
        </p:nvSpPr>
        <p:spPr/>
        <p:txBody>
          <a:bodyPr/>
          <a:lstStyle/>
          <a:p>
            <a:fld id="{1FA74D07-59DF-42E6-BB40-DEFBF657CB00}" type="slidenum">
              <a:rPr lang="en-US" smtClean="0"/>
              <a:pPr/>
              <a:t>9</a:t>
            </a:fld>
            <a:endParaRPr lang="en-US"/>
          </a:p>
        </p:txBody>
      </p:sp>
    </p:spTree>
    <p:extLst>
      <p:ext uri="{BB962C8B-B14F-4D97-AF65-F5344CB8AC3E}">
        <p14:creationId xmlns:p14="http://schemas.microsoft.com/office/powerpoint/2010/main" val="69249541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90626" y="1346947"/>
            <a:ext cx="7667244"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0626" y="4282763"/>
            <a:ext cx="7667244"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90626" y="1484779"/>
            <a:ext cx="7667244"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788670" y="1432223"/>
            <a:ext cx="7475220" cy="3035808"/>
          </a:xfrm>
        </p:spPr>
        <p:txBody>
          <a:bodyPr anchor="ctr">
            <a:noAutofit/>
          </a:bodyPr>
          <a:lstStyle>
            <a:lvl1pPr algn="l">
              <a:lnSpc>
                <a:spcPct val="85000"/>
              </a:lnSpc>
              <a:defRPr sz="6600" b="1" cap="none" baseline="0">
                <a:solidFill>
                  <a:srgbClr val="0000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1">
                <a:solidFill>
                  <a:srgbClr val="0000FF"/>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5992368" y="6272785"/>
            <a:ext cx="2455164" cy="365125"/>
          </a:xfrm>
          <a:prstGeom prst="rect">
            <a:avLst/>
          </a:prstGeom>
        </p:spPr>
        <p:txBody>
          <a:bodyPr/>
          <a:lstStyle/>
          <a:p>
            <a:fld id="{673B5EF2-33BD-4B6F-AC3E-80B04FA49B8F}" type="datetimeFigureOut">
              <a:rPr lang="en-US" smtClean="0"/>
              <a:pPr/>
              <a:t>5/20/2016</a:t>
            </a:fld>
            <a:endParaRPr lang="en-US"/>
          </a:p>
        </p:txBody>
      </p:sp>
      <p:sp>
        <p:nvSpPr>
          <p:cNvPr id="5" name="Footer Placeholder 4"/>
          <p:cNvSpPr>
            <a:spLocks noGrp="1"/>
          </p:cNvSpPr>
          <p:nvPr>
            <p:ph type="ftr" sz="quarter" idx="11"/>
          </p:nvPr>
        </p:nvSpPr>
        <p:spPr>
          <a:xfrm>
            <a:off x="685800" y="6272785"/>
            <a:ext cx="4745736"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244280" y="4227195"/>
            <a:ext cx="895401" cy="640080"/>
          </a:xfrm>
          <a:prstGeom prst="rect">
            <a:avLst/>
          </a:prstGeom>
        </p:spPr>
        <p:txBody>
          <a:bodyPr/>
          <a:lstStyle>
            <a:lvl1pPr>
              <a:defRPr sz="2800" b="1"/>
            </a:lvl1pPr>
          </a:lstStyle>
          <a:p>
            <a:fld id="{D9815FFC-1E9B-46AF-B64C-D94F84732789}" type="slidenum">
              <a:rPr lang="en-US" smtClean="0"/>
              <a:pPr/>
              <a:t>‹#›</a:t>
            </a:fld>
            <a:endParaRPr lang="en-US"/>
          </a:p>
        </p:txBody>
      </p:sp>
    </p:spTree>
    <p:extLst>
      <p:ext uri="{BB962C8B-B14F-4D97-AF65-F5344CB8AC3E}">
        <p14:creationId xmlns:p14="http://schemas.microsoft.com/office/powerpoint/2010/main" val="1809971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mv="urn:schemas-microsoft-com:mac:vml"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992368" y="6272785"/>
            <a:ext cx="2455164" cy="365125"/>
          </a:xfrm>
          <a:prstGeom prst="rect">
            <a:avLst/>
          </a:prstGeom>
        </p:spPr>
        <p:txBody>
          <a:bodyPr/>
          <a:lstStyle/>
          <a:p>
            <a:fld id="{673B5EF2-33BD-4B6F-AC3E-80B04FA49B8F}" type="datetimeFigureOut">
              <a:rPr lang="en-US" smtClean="0"/>
              <a:pPr/>
              <a:t>5/20/2016</a:t>
            </a:fld>
            <a:endParaRPr lang="en-US"/>
          </a:p>
        </p:txBody>
      </p:sp>
      <p:sp>
        <p:nvSpPr>
          <p:cNvPr id="5" name="Footer Placeholder 4"/>
          <p:cNvSpPr>
            <a:spLocks noGrp="1"/>
          </p:cNvSpPr>
          <p:nvPr>
            <p:ph type="ftr" sz="quarter" idx="11"/>
          </p:nvPr>
        </p:nvSpPr>
        <p:spPr>
          <a:xfrm>
            <a:off x="685800" y="6272785"/>
            <a:ext cx="4745736"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483346" y="6272785"/>
            <a:ext cx="480060" cy="365125"/>
          </a:xfrm>
          <a:prstGeom prst="rect">
            <a:avLst/>
          </a:prstGeom>
        </p:spPr>
        <p:txBody>
          <a:bodyPr/>
          <a:lstStyle/>
          <a:p>
            <a:fld id="{D9815FFC-1E9B-46AF-B64C-D94F84732789}" type="slidenum">
              <a:rPr lang="en-US" smtClean="0"/>
              <a:pPr/>
              <a:t>‹#›</a:t>
            </a:fld>
            <a:endParaRPr lang="en-US"/>
          </a:p>
        </p:txBody>
      </p:sp>
    </p:spTree>
    <p:extLst>
      <p:ext uri="{BB962C8B-B14F-4D97-AF65-F5344CB8AC3E}">
        <p14:creationId xmlns:p14="http://schemas.microsoft.com/office/powerpoint/2010/main" val="667568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992368" y="6272785"/>
            <a:ext cx="2455164" cy="365125"/>
          </a:xfrm>
          <a:prstGeom prst="rect">
            <a:avLst/>
          </a:prstGeom>
        </p:spPr>
        <p:txBody>
          <a:bodyPr/>
          <a:lstStyle/>
          <a:p>
            <a:fld id="{673B5EF2-33BD-4B6F-AC3E-80B04FA49B8F}" type="datetimeFigureOut">
              <a:rPr lang="en-US" smtClean="0"/>
              <a:pPr/>
              <a:t>5/20/2016</a:t>
            </a:fld>
            <a:endParaRPr lang="en-US"/>
          </a:p>
        </p:txBody>
      </p:sp>
      <p:sp>
        <p:nvSpPr>
          <p:cNvPr id="5" name="Footer Placeholder 4"/>
          <p:cNvSpPr>
            <a:spLocks noGrp="1"/>
          </p:cNvSpPr>
          <p:nvPr>
            <p:ph type="ftr" sz="quarter" idx="11"/>
          </p:nvPr>
        </p:nvSpPr>
        <p:spPr>
          <a:xfrm>
            <a:off x="685800" y="6272785"/>
            <a:ext cx="4745736"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483346" y="6272785"/>
            <a:ext cx="480060" cy="365125"/>
          </a:xfrm>
          <a:prstGeom prst="rect">
            <a:avLst/>
          </a:prstGeom>
        </p:spPr>
        <p:txBody>
          <a:bodyPr/>
          <a:lstStyle/>
          <a:p>
            <a:fld id="{D9815FFC-1E9B-46AF-B64C-D94F84732789}" type="slidenum">
              <a:rPr lang="en-US" smtClean="0"/>
              <a:pPr/>
              <a:t>‹#›</a:t>
            </a:fld>
            <a:endParaRPr lang="en-US"/>
          </a:p>
        </p:txBody>
      </p:sp>
    </p:spTree>
    <p:extLst>
      <p:ext uri="{BB962C8B-B14F-4D97-AF65-F5344CB8AC3E}">
        <p14:creationId xmlns:p14="http://schemas.microsoft.com/office/powerpoint/2010/main" val="2169654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mv="urn:schemas-microsoft-com:mac:vml"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81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FC45A544-ED67-4EDA-A75F-517550FE80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5208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44AB39-8464-42B6-A288-86E4C1B17DA0}" type="datetimeFigureOut">
              <a:rPr lang="en-US" smtClean="0"/>
              <a:pPr/>
              <a:t>5/20/2016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BA6DE1-8A54-4721-A946-B7A4DFECE8E3}" type="slidenum">
              <a:rPr lang="en-US" smtClean="0"/>
              <a:pPr/>
              <a:t>‹#›</a:t>
            </a:fld>
            <a:endParaRPr lang="en-US"/>
          </a:p>
        </p:txBody>
      </p:sp>
    </p:spTree>
    <p:extLst>
      <p:ext uri="{BB962C8B-B14F-4D97-AF65-F5344CB8AC3E}">
        <p14:creationId xmlns:p14="http://schemas.microsoft.com/office/powerpoint/2010/main" val="707816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44AB39-8464-42B6-A288-86E4C1B17DA0}" type="datetimeFigureOut">
              <a:rPr lang="en-US" smtClean="0"/>
              <a:pPr/>
              <a:t>5/20/2016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BA6DE1-8A54-4721-A946-B7A4DFECE8E3}" type="slidenum">
              <a:rPr lang="en-US" smtClean="0"/>
              <a:pPr/>
              <a:t>‹#›</a:t>
            </a:fld>
            <a:endParaRPr lang="en-US"/>
          </a:p>
        </p:txBody>
      </p:sp>
    </p:spTree>
    <p:extLst>
      <p:ext uri="{BB962C8B-B14F-4D97-AF65-F5344CB8AC3E}">
        <p14:creationId xmlns:p14="http://schemas.microsoft.com/office/powerpoint/2010/main" val="1751833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444AB39-8464-42B6-A288-86E4C1B17DA0}" type="datetimeFigureOut">
              <a:rPr lang="en-US" smtClean="0"/>
              <a:pPr/>
              <a:t>5/20/2016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BA6DE1-8A54-4721-A946-B7A4DFECE8E3}" type="slidenum">
              <a:rPr lang="en-US" smtClean="0"/>
              <a:pPr/>
              <a:t>‹#›</a:t>
            </a:fld>
            <a:endParaRPr lang="en-US"/>
          </a:p>
        </p:txBody>
      </p:sp>
    </p:spTree>
    <p:extLst>
      <p:ext uri="{BB962C8B-B14F-4D97-AF65-F5344CB8AC3E}">
        <p14:creationId xmlns:p14="http://schemas.microsoft.com/office/powerpoint/2010/main" val="764154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44AB39-8464-42B6-A288-86E4C1B17DA0}" type="datetimeFigureOut">
              <a:rPr lang="en-US" smtClean="0"/>
              <a:pPr/>
              <a:t>5/20/2016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BA6DE1-8A54-4721-A946-B7A4DFECE8E3}" type="slidenum">
              <a:rPr lang="en-US" smtClean="0"/>
              <a:pPr/>
              <a:t>‹#›</a:t>
            </a:fld>
            <a:endParaRPr lang="en-US"/>
          </a:p>
        </p:txBody>
      </p:sp>
    </p:spTree>
    <p:extLst>
      <p:ext uri="{BB962C8B-B14F-4D97-AF65-F5344CB8AC3E}">
        <p14:creationId xmlns:p14="http://schemas.microsoft.com/office/powerpoint/2010/main" val="1123415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44AB39-8464-42B6-A288-86E4C1B17DA0}" type="datetimeFigureOut">
              <a:rPr lang="en-US" smtClean="0"/>
              <a:pPr/>
              <a:t>5/20/2016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BA6DE1-8A54-4721-A946-B7A4DFECE8E3}" type="slidenum">
              <a:rPr lang="en-US" smtClean="0"/>
              <a:pPr/>
              <a:t>‹#›</a:t>
            </a:fld>
            <a:endParaRPr lang="en-US"/>
          </a:p>
        </p:txBody>
      </p:sp>
    </p:spTree>
    <p:extLst>
      <p:ext uri="{BB962C8B-B14F-4D97-AF65-F5344CB8AC3E}">
        <p14:creationId xmlns:p14="http://schemas.microsoft.com/office/powerpoint/2010/main" val="3272587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44AB39-8464-42B6-A288-86E4C1B17DA0}" type="datetimeFigureOut">
              <a:rPr lang="en-US" smtClean="0"/>
              <a:pPr/>
              <a:t>5/20/2016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BA6DE1-8A54-4721-A946-B7A4DFECE8E3}" type="slidenum">
              <a:rPr lang="en-US" smtClean="0"/>
              <a:pPr/>
              <a:t>‹#›</a:t>
            </a:fld>
            <a:endParaRPr lang="en-US"/>
          </a:p>
        </p:txBody>
      </p:sp>
    </p:spTree>
    <p:extLst>
      <p:ext uri="{BB962C8B-B14F-4D97-AF65-F5344CB8AC3E}">
        <p14:creationId xmlns:p14="http://schemas.microsoft.com/office/powerpoint/2010/main" val="3961088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2"/>
            <a:ext cx="7772400" cy="1182243"/>
          </a:xfrm>
        </p:spPr>
        <p:txBody>
          <a:bodyPr>
            <a:normAutofit/>
          </a:bodyPr>
          <a:lstStyle>
            <a:lvl1pPr>
              <a:defRPr sz="2800">
                <a:solidFill>
                  <a:srgbClr val="00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b="1">
                <a:solidFill>
                  <a:srgbClr val="0000FF"/>
                </a:solidFill>
              </a:defRPr>
            </a:lvl1pPr>
            <a:lvl2pPr>
              <a:defRPr>
                <a:solidFill>
                  <a:srgbClr val="0000FF"/>
                </a:solidFill>
              </a:defRPr>
            </a:lvl2pPr>
            <a:lvl3pPr>
              <a:defRPr>
                <a:solidFill>
                  <a:srgbClr val="0000FF"/>
                </a:solidFill>
              </a:defRPr>
            </a:lvl3pPr>
            <a:lvl4pPr>
              <a:defRPr>
                <a:solidFill>
                  <a:srgbClr val="0000FF"/>
                </a:solidFill>
              </a:defRPr>
            </a:lvl4pPr>
            <a:lvl5pPr>
              <a:defRPr>
                <a:solidFill>
                  <a:srgbClr val="0000FF"/>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0109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mv="urn:schemas-microsoft-com:mac:vml"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44AB39-8464-42B6-A288-86E4C1B17DA0}" type="datetimeFigureOut">
              <a:rPr lang="en-US" smtClean="0"/>
              <a:pPr/>
              <a:t>5/20/2016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BA6DE1-8A54-4721-A946-B7A4DFECE8E3}" type="slidenum">
              <a:rPr lang="en-US" smtClean="0"/>
              <a:pPr/>
              <a:t>‹#›</a:t>
            </a:fld>
            <a:endParaRPr lang="en-US"/>
          </a:p>
        </p:txBody>
      </p:sp>
    </p:spTree>
    <p:extLst>
      <p:ext uri="{BB962C8B-B14F-4D97-AF65-F5344CB8AC3E}">
        <p14:creationId xmlns:p14="http://schemas.microsoft.com/office/powerpoint/2010/main" val="563669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mv="urn:schemas-microsoft-com:mac:vml"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44AB39-8464-42B6-A288-86E4C1B17DA0}" type="datetimeFigureOut">
              <a:rPr lang="en-US" smtClean="0"/>
              <a:pPr/>
              <a:t>5/20/2016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BA6DE1-8A54-4721-A946-B7A4DFECE8E3}" type="slidenum">
              <a:rPr lang="en-US" smtClean="0"/>
              <a:pPr/>
              <a:t>‹#›</a:t>
            </a:fld>
            <a:endParaRPr lang="en-US"/>
          </a:p>
        </p:txBody>
      </p:sp>
    </p:spTree>
    <p:extLst>
      <p:ext uri="{BB962C8B-B14F-4D97-AF65-F5344CB8AC3E}">
        <p14:creationId xmlns:p14="http://schemas.microsoft.com/office/powerpoint/2010/main" val="1706049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44AB39-8464-42B6-A288-86E4C1B17DA0}" type="datetimeFigureOut">
              <a:rPr lang="en-US" smtClean="0"/>
              <a:pPr/>
              <a:t>5/20/2016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BA6DE1-8A54-4721-A946-B7A4DFECE8E3}" type="slidenum">
              <a:rPr lang="en-US" smtClean="0"/>
              <a:pPr/>
              <a:t>‹#›</a:t>
            </a:fld>
            <a:endParaRPr lang="en-US"/>
          </a:p>
        </p:txBody>
      </p:sp>
    </p:spTree>
    <p:extLst>
      <p:ext uri="{BB962C8B-B14F-4D97-AF65-F5344CB8AC3E}">
        <p14:creationId xmlns:p14="http://schemas.microsoft.com/office/powerpoint/2010/main" val="137311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mv="urn:schemas-microsoft-com:mac:vml"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44AB39-8464-42B6-A288-86E4C1B17DA0}" type="datetimeFigureOut">
              <a:rPr lang="en-US" smtClean="0"/>
              <a:pPr/>
              <a:t>5/20/2016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BA6DE1-8A54-4721-A946-B7A4DFECE8E3}" type="slidenum">
              <a:rPr lang="en-US" smtClean="0"/>
              <a:pPr/>
              <a:t>‹#›</a:t>
            </a:fld>
            <a:endParaRPr lang="en-US"/>
          </a:p>
        </p:txBody>
      </p:sp>
    </p:spTree>
    <p:extLst>
      <p:ext uri="{BB962C8B-B14F-4D97-AF65-F5344CB8AC3E}">
        <p14:creationId xmlns:p14="http://schemas.microsoft.com/office/powerpoint/2010/main" val="3499670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mv="urn:schemas-microsoft-com:mac:vml"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44AB39-8464-42B6-A288-86E4C1B17DA0}" type="datetimeFigureOut">
              <a:rPr lang="en-US" smtClean="0"/>
              <a:pPr/>
              <a:t>5/20/2016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BA6DE1-8A54-4721-A946-B7A4DFECE8E3}" type="slidenum">
              <a:rPr lang="en-US" smtClean="0"/>
              <a:pPr/>
              <a:t>‹#›</a:t>
            </a:fld>
            <a:endParaRPr lang="en-US"/>
          </a:p>
        </p:txBody>
      </p:sp>
    </p:spTree>
    <p:extLst>
      <p:ext uri="{BB962C8B-B14F-4D97-AF65-F5344CB8AC3E}">
        <p14:creationId xmlns:p14="http://schemas.microsoft.com/office/powerpoint/2010/main" val="3062210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mv="urn:schemas-microsoft-com:mac:vml"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15447FD-E239-4F3C-BAB8-6725D482A5F5}" type="slidenum">
              <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15315677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5000"/>
              </a:lnSpc>
              <a:defRPr sz="6600" b="1"/>
            </a:lvl1pPr>
          </a:lstStyle>
          <a:p>
            <a:r>
              <a:rPr lang="en-US" smtClean="0"/>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1">
                <a:solidFill>
                  <a:schemeClr val="accent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6445251" y="6272785"/>
            <a:ext cx="1983232" cy="365125"/>
          </a:xfrm>
          <a:prstGeom prst="rect">
            <a:avLst/>
          </a:prstGeom>
        </p:spPr>
        <p:txBody>
          <a:bodyPr/>
          <a:lstStyle/>
          <a:p>
            <a:fld id="{673B5EF2-33BD-4B6F-AC3E-80B04FA49B8F}" type="datetimeFigureOut">
              <a:rPr lang="en-US" smtClean="0"/>
              <a:pPr/>
              <a:t>5/20/2016</a:t>
            </a:fld>
            <a:endParaRPr lang="en-US"/>
          </a:p>
        </p:txBody>
      </p:sp>
      <p:sp>
        <p:nvSpPr>
          <p:cNvPr id="5" name="Footer Placeholder 4"/>
          <p:cNvSpPr>
            <a:spLocks noGrp="1"/>
          </p:cNvSpPr>
          <p:nvPr>
            <p:ph type="ftr" sz="quarter" idx="11"/>
          </p:nvPr>
        </p:nvSpPr>
        <p:spPr>
          <a:xfrm>
            <a:off x="1637031" y="6272785"/>
            <a:ext cx="4745736" cy="365125"/>
          </a:xfrm>
          <a:prstGeom prst="rect">
            <a:avLst/>
          </a:prstGeom>
        </p:spPr>
        <p:txBody>
          <a:bodyPr/>
          <a:lstStyle/>
          <a:p>
            <a:endParaRPr lang="en-US"/>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a:prstGeom prst="rect">
            <a:avLst/>
          </a:prstGeom>
        </p:spPr>
        <p:txBody>
          <a:bodyPr/>
          <a:lstStyle>
            <a:lvl1pPr>
              <a:defRPr sz="2800"/>
            </a:lvl1pPr>
          </a:lstStyle>
          <a:p>
            <a:fld id="{D9815FFC-1E9B-46AF-B64C-D94F84732789}" type="slidenum">
              <a:rPr lang="en-US" smtClean="0"/>
              <a:pPr/>
              <a:t>‹#›</a:t>
            </a:fld>
            <a:endParaRPr lang="en-US"/>
          </a:p>
        </p:txBody>
      </p:sp>
    </p:spTree>
    <p:extLst>
      <p:ext uri="{BB962C8B-B14F-4D97-AF65-F5344CB8AC3E}">
        <p14:creationId xmlns:p14="http://schemas.microsoft.com/office/powerpoint/2010/main" val="3141005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mv="urn:schemas-microsoft-com:mac:vml"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2"/>
            <a:ext cx="7772400" cy="1239393"/>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solidFill>
                  <a:srgbClr val="0000FF"/>
                </a:solidFill>
              </a:defRPr>
            </a:lvl1pPr>
            <a:lvl2pPr>
              <a:defRPr sz="1800">
                <a:solidFill>
                  <a:srgbClr val="0000FF"/>
                </a:solidFill>
              </a:defRPr>
            </a:lvl2pPr>
            <a:lvl3pPr>
              <a:defRPr sz="1600">
                <a:solidFill>
                  <a:srgbClr val="0000FF"/>
                </a:solidFill>
              </a:defRPr>
            </a:lvl3pPr>
            <a:lvl4pPr>
              <a:defRPr sz="1600">
                <a:solidFill>
                  <a:srgbClr val="0000FF"/>
                </a:solidFill>
              </a:defRPr>
            </a:lvl4pPr>
            <a:lvl5pPr>
              <a:defRPr sz="1600">
                <a:solidFill>
                  <a:srgbClr val="0000FF"/>
                </a:solidFill>
              </a:defRPr>
            </a:lvl5pPr>
            <a:lvl6pPr>
              <a:defRPr sz="1600"/>
            </a:lvl6pPr>
            <a:lvl7pPr>
              <a:defRPr sz="1600"/>
            </a:lvl7pPr>
            <a:lvl8pPr>
              <a:defRPr sz="1600"/>
            </a:lvl8pPr>
            <a:lvl9pPr>
              <a:defRPr sz="16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solidFill>
                  <a:srgbClr val="0000FF"/>
                </a:solidFill>
              </a:defRPr>
            </a:lvl1pPr>
            <a:lvl2pPr>
              <a:defRPr sz="1800">
                <a:solidFill>
                  <a:srgbClr val="0000FF"/>
                </a:solidFill>
              </a:defRPr>
            </a:lvl2pPr>
            <a:lvl3pPr>
              <a:defRPr sz="1600">
                <a:solidFill>
                  <a:srgbClr val="0000FF"/>
                </a:solidFill>
              </a:defRPr>
            </a:lvl3pPr>
            <a:lvl4pPr>
              <a:defRPr sz="1600">
                <a:solidFill>
                  <a:srgbClr val="0000FF"/>
                </a:solidFill>
              </a:defRPr>
            </a:lvl4pPr>
            <a:lvl5pPr>
              <a:defRPr sz="1600">
                <a:solidFill>
                  <a:srgbClr val="0000FF"/>
                </a:solidFill>
              </a:defRPr>
            </a:lvl5pPr>
            <a:lvl6pPr>
              <a:defRPr sz="1600"/>
            </a:lvl6pPr>
            <a:lvl7pPr>
              <a:defRPr sz="1600"/>
            </a:lvl7pPr>
            <a:lvl8pPr>
              <a:defRPr sz="1600"/>
            </a:lvl8pPr>
            <a:lvl9pPr>
              <a:defRPr sz="16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5992368" y="6272785"/>
            <a:ext cx="2455164" cy="365125"/>
          </a:xfrm>
          <a:prstGeom prst="rect">
            <a:avLst/>
          </a:prstGeom>
        </p:spPr>
        <p:txBody>
          <a:bodyPr/>
          <a:lstStyle/>
          <a:p>
            <a:fld id="{673B5EF2-33BD-4B6F-AC3E-80B04FA49B8F}" type="datetimeFigureOut">
              <a:rPr lang="en-US" smtClean="0"/>
              <a:pPr/>
              <a:t>5/20/2016</a:t>
            </a:fld>
            <a:endParaRPr lang="en-US"/>
          </a:p>
        </p:txBody>
      </p:sp>
      <p:sp>
        <p:nvSpPr>
          <p:cNvPr id="6" name="Footer Placeholder 5"/>
          <p:cNvSpPr>
            <a:spLocks noGrp="1"/>
          </p:cNvSpPr>
          <p:nvPr>
            <p:ph type="ftr" sz="quarter" idx="11"/>
          </p:nvPr>
        </p:nvSpPr>
        <p:spPr>
          <a:xfrm>
            <a:off x="685800" y="6272785"/>
            <a:ext cx="4745736" cy="365125"/>
          </a:xfrm>
          <a:prstGeom prst="rect">
            <a:avLst/>
          </a:prstGeom>
        </p:spPr>
        <p:txBody>
          <a:bodyPr/>
          <a:lstStyle/>
          <a:p>
            <a:endParaRPr lang="en-US"/>
          </a:p>
        </p:txBody>
      </p:sp>
    </p:spTree>
    <p:extLst>
      <p:ext uri="{BB962C8B-B14F-4D97-AF65-F5344CB8AC3E}">
        <p14:creationId xmlns:p14="http://schemas.microsoft.com/office/powerpoint/2010/main" val="1252164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mv="urn:schemas-microsoft-com:mac:vml"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85800" y="484632"/>
            <a:ext cx="7772400" cy="132587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solidFill>
                  <a:srgbClr val="0000FF"/>
                </a:solidFill>
              </a:defRPr>
            </a:lvl1pPr>
            <a:lvl2pPr>
              <a:defRPr sz="1800">
                <a:solidFill>
                  <a:srgbClr val="0000FF"/>
                </a:solidFill>
              </a:defRPr>
            </a:lvl2pPr>
            <a:lvl3pPr>
              <a:defRPr sz="1600">
                <a:solidFill>
                  <a:srgbClr val="0000FF"/>
                </a:solidFill>
              </a:defRPr>
            </a:lvl3pPr>
            <a:lvl4pPr>
              <a:defRPr sz="1600">
                <a:solidFill>
                  <a:srgbClr val="0000FF"/>
                </a:solidFill>
              </a:defRPr>
            </a:lvl4pPr>
            <a:lvl5pPr>
              <a:defRPr sz="1600">
                <a:solidFill>
                  <a:srgbClr val="0000FF"/>
                </a:solidFill>
              </a:defRPr>
            </a:lvl5pPr>
            <a:lvl6pPr>
              <a:defRPr sz="1600"/>
            </a:lvl6pPr>
            <a:lvl7pPr>
              <a:defRPr sz="1600"/>
            </a:lvl7pPr>
            <a:lvl8pPr>
              <a:defRPr sz="1600"/>
            </a:lvl8pPr>
            <a:lvl9pPr>
              <a:defRPr sz="16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solidFill>
                  <a:srgbClr val="0000FF"/>
                </a:solidFill>
              </a:defRPr>
            </a:lvl1pPr>
            <a:lvl2pPr>
              <a:defRPr sz="1800">
                <a:solidFill>
                  <a:srgbClr val="0000FF"/>
                </a:solidFill>
              </a:defRPr>
            </a:lvl2pPr>
            <a:lvl3pPr>
              <a:defRPr sz="1600">
                <a:solidFill>
                  <a:srgbClr val="0000FF"/>
                </a:solidFill>
              </a:defRPr>
            </a:lvl3pPr>
            <a:lvl4pPr>
              <a:defRPr sz="1600">
                <a:solidFill>
                  <a:srgbClr val="0000FF"/>
                </a:solidFill>
              </a:defRPr>
            </a:lvl4pPr>
            <a:lvl5pPr>
              <a:defRPr sz="1600">
                <a:solidFill>
                  <a:srgbClr val="0000FF"/>
                </a:solidFill>
              </a:defRPr>
            </a:lvl5pPr>
            <a:lvl6pPr>
              <a:defRPr sz="1600"/>
            </a:lvl6pPr>
            <a:lvl7pPr>
              <a:defRPr sz="1600"/>
            </a:lvl7pPr>
            <a:lvl8pPr>
              <a:defRPr sz="1600"/>
            </a:lvl8pPr>
            <a:lvl9pPr>
              <a:defRPr sz="16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5992368" y="6272785"/>
            <a:ext cx="2455164" cy="365125"/>
          </a:xfrm>
          <a:prstGeom prst="rect">
            <a:avLst/>
          </a:prstGeom>
        </p:spPr>
        <p:txBody>
          <a:bodyPr/>
          <a:lstStyle/>
          <a:p>
            <a:fld id="{673B5EF2-33BD-4B6F-AC3E-80B04FA49B8F}" type="datetimeFigureOut">
              <a:rPr lang="en-US" smtClean="0"/>
              <a:pPr/>
              <a:t>5/20/2016</a:t>
            </a:fld>
            <a:endParaRPr lang="en-US"/>
          </a:p>
        </p:txBody>
      </p:sp>
      <p:sp>
        <p:nvSpPr>
          <p:cNvPr id="8" name="Footer Placeholder 7"/>
          <p:cNvSpPr>
            <a:spLocks noGrp="1"/>
          </p:cNvSpPr>
          <p:nvPr>
            <p:ph type="ftr" sz="quarter" idx="11"/>
          </p:nvPr>
        </p:nvSpPr>
        <p:spPr>
          <a:xfrm>
            <a:off x="685800" y="6272785"/>
            <a:ext cx="4745736" cy="365125"/>
          </a:xfrm>
          <a:prstGeom prst="rect">
            <a:avLst/>
          </a:prstGeom>
        </p:spPr>
        <p:txBody>
          <a:bodyPr/>
          <a:lstStyle/>
          <a:p>
            <a:endParaRPr lang="en-US"/>
          </a:p>
        </p:txBody>
      </p:sp>
    </p:spTree>
    <p:extLst>
      <p:ext uri="{BB962C8B-B14F-4D97-AF65-F5344CB8AC3E}">
        <p14:creationId xmlns:p14="http://schemas.microsoft.com/office/powerpoint/2010/main" val="2865495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mv="urn:schemas-microsoft-com:mac:vml"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685800" y="484632"/>
            <a:ext cx="7772400" cy="1391793"/>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5992368" y="6272785"/>
            <a:ext cx="2455164" cy="365125"/>
          </a:xfrm>
          <a:prstGeom prst="rect">
            <a:avLst/>
          </a:prstGeom>
        </p:spPr>
        <p:txBody>
          <a:bodyPr/>
          <a:lstStyle/>
          <a:p>
            <a:fld id="{673B5EF2-33BD-4B6F-AC3E-80B04FA49B8F}" type="datetimeFigureOut">
              <a:rPr lang="en-US" smtClean="0"/>
              <a:pPr/>
              <a:t>5/20/2016</a:t>
            </a:fld>
            <a:endParaRPr lang="en-US"/>
          </a:p>
        </p:txBody>
      </p:sp>
      <p:sp>
        <p:nvSpPr>
          <p:cNvPr id="4" name="Footer Placeholder 3"/>
          <p:cNvSpPr>
            <a:spLocks noGrp="1"/>
          </p:cNvSpPr>
          <p:nvPr>
            <p:ph type="ftr" sz="quarter" idx="11"/>
          </p:nvPr>
        </p:nvSpPr>
        <p:spPr>
          <a:xfrm>
            <a:off x="685800" y="6272785"/>
            <a:ext cx="4745736"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483346" y="6272785"/>
            <a:ext cx="480060" cy="365125"/>
          </a:xfrm>
          <a:prstGeom prst="rect">
            <a:avLst/>
          </a:prstGeom>
        </p:spPr>
        <p:txBody>
          <a:bodyPr/>
          <a:lstStyle/>
          <a:p>
            <a:fld id="{D9815FFC-1E9B-46AF-B64C-D94F84732789}" type="slidenum">
              <a:rPr lang="en-US" smtClean="0"/>
              <a:pPr/>
              <a:t>‹#›</a:t>
            </a:fld>
            <a:endParaRPr lang="en-US"/>
          </a:p>
        </p:txBody>
      </p:sp>
    </p:spTree>
    <p:extLst>
      <p:ext uri="{BB962C8B-B14F-4D97-AF65-F5344CB8AC3E}">
        <p14:creationId xmlns:p14="http://schemas.microsoft.com/office/powerpoint/2010/main" val="4175784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mv="urn:schemas-microsoft-com:mac:vml"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992368" y="6272785"/>
            <a:ext cx="2455164" cy="365125"/>
          </a:xfrm>
          <a:prstGeom prst="rect">
            <a:avLst/>
          </a:prstGeom>
        </p:spPr>
        <p:txBody>
          <a:bodyPr/>
          <a:lstStyle/>
          <a:p>
            <a:fld id="{673B5EF2-33BD-4B6F-AC3E-80B04FA49B8F}" type="datetimeFigureOut">
              <a:rPr lang="en-US" smtClean="0"/>
              <a:pPr/>
              <a:t>5/20/2016</a:t>
            </a:fld>
            <a:endParaRPr lang="en-US"/>
          </a:p>
        </p:txBody>
      </p:sp>
      <p:sp>
        <p:nvSpPr>
          <p:cNvPr id="3" name="Footer Placeholder 2"/>
          <p:cNvSpPr>
            <a:spLocks noGrp="1"/>
          </p:cNvSpPr>
          <p:nvPr>
            <p:ph type="ftr" sz="quarter" idx="11"/>
          </p:nvPr>
        </p:nvSpPr>
        <p:spPr>
          <a:xfrm>
            <a:off x="685800" y="6272785"/>
            <a:ext cx="4745736"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483346" y="6272785"/>
            <a:ext cx="480060" cy="365125"/>
          </a:xfrm>
          <a:prstGeom prst="rect">
            <a:avLst/>
          </a:prstGeom>
        </p:spPr>
        <p:txBody>
          <a:bodyPr/>
          <a:lstStyle/>
          <a:p>
            <a:fld id="{D9815FFC-1E9B-46AF-B64C-D94F84732789}" type="slidenum">
              <a:rPr lang="en-US" smtClean="0"/>
              <a:pPr/>
              <a:t>‹#›</a:t>
            </a:fld>
            <a:endParaRPr lang="en-US"/>
          </a:p>
        </p:txBody>
      </p:sp>
    </p:spTree>
    <p:extLst>
      <p:ext uri="{BB962C8B-B14F-4D97-AF65-F5344CB8AC3E}">
        <p14:creationId xmlns:p14="http://schemas.microsoft.com/office/powerpoint/2010/main" val="2258476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mv="urn:schemas-microsoft-com:mac:vml"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en-US" smtClean="0"/>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solidFill>
                  <a:srgbClr val="0000FF"/>
                </a:solidFill>
              </a:defRPr>
            </a:lvl1pPr>
            <a:lvl2pPr>
              <a:defRPr sz="1800">
                <a:solidFill>
                  <a:srgbClr val="0000FF"/>
                </a:solidFill>
              </a:defRPr>
            </a:lvl2pPr>
            <a:lvl3pPr>
              <a:defRPr sz="1600">
                <a:solidFill>
                  <a:srgbClr val="0000FF"/>
                </a:solidFill>
              </a:defRPr>
            </a:lvl3pPr>
            <a:lvl4pPr>
              <a:defRPr sz="1600">
                <a:solidFill>
                  <a:srgbClr val="0000FF"/>
                </a:solidFill>
              </a:defRPr>
            </a:lvl4pPr>
            <a:lvl5pPr>
              <a:defRPr sz="1600">
                <a:solidFill>
                  <a:srgbClr val="0000FF"/>
                </a:solidFill>
              </a:defRPr>
            </a:lvl5pPr>
            <a:lvl6pPr>
              <a:defRPr sz="1600"/>
            </a:lvl6pPr>
            <a:lvl7pPr>
              <a:defRPr sz="1600"/>
            </a:lvl7pPr>
            <a:lvl8pPr>
              <a:defRPr sz="1600"/>
            </a:lvl8pPr>
            <a:lvl9pPr>
              <a:defRPr sz="16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5992368" y="6272785"/>
            <a:ext cx="2455164" cy="365125"/>
          </a:xfrm>
          <a:prstGeom prst="rect">
            <a:avLst/>
          </a:prstGeom>
        </p:spPr>
        <p:txBody>
          <a:bodyPr/>
          <a:lstStyle/>
          <a:p>
            <a:fld id="{673B5EF2-33BD-4B6F-AC3E-80B04FA49B8F}" type="datetimeFigureOut">
              <a:rPr lang="en-US" smtClean="0"/>
              <a:pPr/>
              <a:t>5/20/2016</a:t>
            </a:fld>
            <a:endParaRPr lang="en-US"/>
          </a:p>
        </p:txBody>
      </p:sp>
      <p:sp>
        <p:nvSpPr>
          <p:cNvPr id="6" name="Footer Placeholder 5"/>
          <p:cNvSpPr>
            <a:spLocks noGrp="1"/>
          </p:cNvSpPr>
          <p:nvPr>
            <p:ph type="ftr" sz="quarter" idx="11"/>
          </p:nvPr>
        </p:nvSpPr>
        <p:spPr>
          <a:xfrm>
            <a:off x="685800" y="6272785"/>
            <a:ext cx="4745736" cy="365125"/>
          </a:xfrm>
          <a:prstGeom prst="rect">
            <a:avLst/>
          </a:prstGeom>
        </p:spPr>
        <p:txBody>
          <a:bodyPr/>
          <a:lstStyle/>
          <a:p>
            <a:endParaRPr lang="en-US"/>
          </a:p>
        </p:txBody>
      </p:sp>
    </p:spTree>
    <p:extLst>
      <p:ext uri="{BB962C8B-B14F-4D97-AF65-F5344CB8AC3E}">
        <p14:creationId xmlns:p14="http://schemas.microsoft.com/office/powerpoint/2010/main" val="1406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mv="urn:schemas-microsoft-com:mac:vml"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5992368" y="6272785"/>
            <a:ext cx="2455164" cy="365125"/>
          </a:xfrm>
          <a:prstGeom prst="rect">
            <a:avLst/>
          </a:prstGeom>
        </p:spPr>
        <p:txBody>
          <a:bodyPr/>
          <a:lstStyle>
            <a:lvl1pPr>
              <a:defRPr>
                <a:solidFill>
                  <a:schemeClr val="accent2">
                    <a:lumMod val="50000"/>
                  </a:schemeClr>
                </a:solidFill>
              </a:defRPr>
            </a:lvl1pPr>
          </a:lstStyle>
          <a:p>
            <a:fld id="{673B5EF2-33BD-4B6F-AC3E-80B04FA49B8F}" type="datetimeFigureOut">
              <a:rPr lang="en-US" smtClean="0"/>
              <a:pPr/>
              <a:t>5/20/2016</a:t>
            </a:fld>
            <a:endParaRPr lang="en-US"/>
          </a:p>
        </p:txBody>
      </p:sp>
    </p:spTree>
    <p:extLst>
      <p:ext uri="{BB962C8B-B14F-4D97-AF65-F5344CB8AC3E}">
        <p14:creationId xmlns:p14="http://schemas.microsoft.com/office/powerpoint/2010/main" val="812187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mv="urn:schemas-microsoft-com:mac:vml"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19879643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32" r:id="rId12"/>
    <p:sldLayoutId id="2147483733"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mv="urn:schemas-microsoft-com:mac:vml"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2800" b="1" kern="1200" cap="none" baseline="0">
          <a:solidFill>
            <a:srgbClr val="000000"/>
          </a:solidFill>
          <a:effectLst/>
          <a:latin typeface="Arial" panose="020B0604020202020204" pitchFamily="34" charset="0"/>
          <a:ea typeface="+mj-ea"/>
          <a:cs typeface="Arial" panose="020B0604020202020204" pitchFamily="34" charset="0"/>
        </a:defRPr>
      </a:lvl1pPr>
    </p:titleStyle>
    <p:body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400" kern="1200">
          <a:solidFill>
            <a:srgbClr val="0000FF"/>
          </a:solidFill>
          <a:latin typeface="Arial" panose="020B0604020202020204" pitchFamily="34" charset="0"/>
          <a:ea typeface="+mn-ea"/>
          <a:cs typeface="Arial" panose="020B0604020202020204" pitchFamily="34" charset="0"/>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rgbClr val="0000FF"/>
          </a:solidFill>
          <a:latin typeface="Arial" panose="020B0604020202020204" pitchFamily="34" charset="0"/>
          <a:ea typeface="+mn-ea"/>
          <a:cs typeface="Arial" panose="020B0604020202020204" pitchFamily="34" charset="0"/>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rgbClr val="0000FF"/>
          </a:solidFill>
          <a:latin typeface="Arial" panose="020B0604020202020204" pitchFamily="34" charset="0"/>
          <a:ea typeface="+mn-ea"/>
          <a:cs typeface="Arial" panose="020B0604020202020204" pitchFamily="34" charset="0"/>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rgbClr val="0000FF"/>
          </a:solidFill>
          <a:latin typeface="Arial" panose="020B0604020202020204" pitchFamily="34" charset="0"/>
          <a:ea typeface="+mn-ea"/>
          <a:cs typeface="Arial" panose="020B0604020202020204" pitchFamily="34" charset="0"/>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rgbClr val="0000FF"/>
          </a:solidFill>
          <a:latin typeface="Arial" panose="020B0604020202020204" pitchFamily="34" charset="0"/>
          <a:ea typeface="+mn-ea"/>
          <a:cs typeface="Arial" panose="020B0604020202020204" pitchFamily="34" charset="0"/>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44AB39-8464-42B6-A288-86E4C1B17DA0}" type="datetimeFigureOut">
              <a:rPr lang="en-US" smtClean="0"/>
              <a:pPr/>
              <a:t>5/20/2016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BA6DE1-8A54-4721-A946-B7A4DFECE8E3}" type="slidenum">
              <a:rPr lang="en-US" smtClean="0"/>
              <a:pPr/>
              <a:t>‹#›</a:t>
            </a:fld>
            <a:endParaRPr lang="en-US"/>
          </a:p>
        </p:txBody>
      </p:sp>
    </p:spTree>
    <p:extLst>
      <p:ext uri="{BB962C8B-B14F-4D97-AF65-F5344CB8AC3E}">
        <p14:creationId xmlns:p14="http://schemas.microsoft.com/office/powerpoint/2010/main" val="332579297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mv="urn:schemas-microsoft-com:mac:vml"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lang="en-US" sz="4200" b="1" kern="1200" cap="none" baseline="0" dirty="0">
          <a:solidFill>
            <a:srgbClr val="0000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F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F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F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F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F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i="0">
                <a:ea typeface="新細明體" panose="02020500000000000000" pitchFamily="18" charset="-120"/>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i="0">
                <a:ea typeface="新細明體" panose="02020500000000000000" pitchFamily="18" charset="-120"/>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i="0">
                <a:ea typeface="新細明體" panose="02020500000000000000" pitchFamily="18" charset="-120"/>
              </a:defRPr>
            </a:lvl1pPr>
          </a:lstStyle>
          <a:p>
            <a:pPr>
              <a:defRPr/>
            </a:pPr>
            <a:fld id="{37E14F2D-6527-406E-9E6C-4DC749399D74}" type="slidenum">
              <a:rPr lang="en-US" altLang="zh-TW"/>
              <a:pPr>
                <a:defRPr/>
              </a:pPr>
              <a:t>‹#›</a:t>
            </a:fld>
            <a:endParaRPr lang="en-US" altLang="zh-TW"/>
          </a:p>
        </p:txBody>
      </p:sp>
    </p:spTree>
    <p:extLst>
      <p:ext uri="{BB962C8B-B14F-4D97-AF65-F5344CB8AC3E}">
        <p14:creationId xmlns:p14="http://schemas.microsoft.com/office/powerpoint/2010/main" val="2992158582"/>
      </p:ext>
    </p:extLst>
  </p:cSld>
  <p:clrMap bg1="lt1" tx1="dk1" bg2="lt2" tx2="dk2" accent1="accent1" accent2="accent2" accent3="accent3" accent4="accent4" accent5="accent5" accent6="accent6" hlink="hlink" folHlink="folHlink"/>
  <p:sldLayoutIdLst>
    <p:sldLayoutId id="2147483735" r:id="rId1"/>
  </p:sldLayoutIdLst>
  <p:transition>
    <p:fade/>
  </p:transition>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5pPr>
      <a:lvl6pPr marL="4572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6pPr>
      <a:lvl7pPr marL="9144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7pPr>
      <a:lvl8pPr marL="13716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8pPr>
      <a:lvl9pPr marL="18288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20.xml"/><Relationship Id="rId5" Type="http://schemas.openxmlformats.org/officeDocument/2006/relationships/image" Target="../media/image3.png"/><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jpeg"/><Relationship Id="rId4" Type="http://schemas.openxmlformats.org/officeDocument/2006/relationships/image" Target="../media/image54.png"/><Relationship Id="rId9"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d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8.pd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7.xml"/><Relationship Id="rId1" Type="http://schemas.openxmlformats.org/officeDocument/2006/relationships/video" Target="file:///\\localhost\Users\dmh\Documents\Powerpoint\ROLLSPINBODYSKEL.MOV"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393700" y="5486400"/>
            <a:ext cx="828675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Produced by and for </a:t>
            </a:r>
            <a:r>
              <a:rPr kumimoji="0" lang="en-US" altLang="en-US" sz="1400" b="0" i="1"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Hot Science - Cool Talks</a:t>
            </a: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 by the Environmental Science Institute.  We request that the use of these materials include an acknowledgement of the presenter and </a:t>
            </a:r>
            <a:r>
              <a:rPr kumimoji="0" lang="en-US" altLang="en-US" sz="1400" b="0" i="1"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Hot Science - Cool Talks</a:t>
            </a: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 by the Environmental Science Institute at UT Austin.  We hope you find these materials educational and enjoyable.</a:t>
            </a:r>
          </a:p>
        </p:txBody>
      </p:sp>
      <p:sp>
        <p:nvSpPr>
          <p:cNvPr id="4099" name="Text Box 4"/>
          <p:cNvSpPr txBox="1">
            <a:spLocks noChangeArrowheads="1"/>
          </p:cNvSpPr>
          <p:nvPr/>
        </p:nvSpPr>
        <p:spPr bwMode="auto">
          <a:xfrm>
            <a:off x="393700" y="4349750"/>
            <a:ext cx="8620125"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Dr. David Hillis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April 22, 2016</a:t>
            </a:r>
          </a:p>
        </p:txBody>
      </p:sp>
      <p:sp>
        <p:nvSpPr>
          <p:cNvPr id="4100" name="Rectangle 5"/>
          <p:cNvSpPr>
            <a:spLocks noGrp="1" noChangeArrowheads="1"/>
          </p:cNvSpPr>
          <p:nvPr>
            <p:ph type="ctrTitle"/>
          </p:nvPr>
        </p:nvSpPr>
        <p:spPr>
          <a:xfrm>
            <a:off x="236538" y="1951038"/>
            <a:ext cx="8934450" cy="2316162"/>
          </a:xfrm>
        </p:spPr>
        <p:txBody>
          <a:bodyPr anchor="ctr"/>
          <a:lstStyle/>
          <a:p>
            <a:pPr eaLnBrk="1" hangingPunct="1"/>
            <a:r>
              <a:rPr lang="en-US" altLang="en-US" sz="3600" b="1" i="1" smtClean="0">
                <a:solidFill>
                  <a:srgbClr val="0070C0"/>
                </a:solidFill>
              </a:rPr>
              <a:t>How a Salamander Saved a City: </a:t>
            </a:r>
            <a:br>
              <a:rPr lang="en-US" altLang="en-US" sz="3600" b="1" i="1" smtClean="0">
                <a:solidFill>
                  <a:srgbClr val="0070C0"/>
                </a:solidFill>
              </a:rPr>
            </a:br>
            <a:r>
              <a:rPr lang="en-US" altLang="en-US" sz="3600" b="1" i="1" smtClean="0">
                <a:solidFill>
                  <a:srgbClr val="0070C0"/>
                </a:solidFill>
              </a:rPr>
              <a:t>The Politics and Science </a:t>
            </a:r>
            <a:br>
              <a:rPr lang="en-US" altLang="en-US" sz="3600" b="1" i="1" smtClean="0">
                <a:solidFill>
                  <a:srgbClr val="0070C0"/>
                </a:solidFill>
              </a:rPr>
            </a:br>
            <a:r>
              <a:rPr lang="en-US" altLang="en-US" sz="3600" b="1" i="1" smtClean="0">
                <a:solidFill>
                  <a:srgbClr val="0070C0"/>
                </a:solidFill>
              </a:rPr>
              <a:t>of Endangered Species</a:t>
            </a:r>
            <a:endParaRPr lang="en-US" altLang="en-US" sz="2400" i="1" smtClean="0">
              <a:solidFill>
                <a:srgbClr val="0070C0"/>
              </a:solidFill>
            </a:endParaRPr>
          </a:p>
        </p:txBody>
      </p:sp>
      <p:pic>
        <p:nvPicPr>
          <p:cNvPr id="410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7438" y="292100"/>
            <a:ext cx="45434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5"/>
          <p:cNvSpPr txBox="1">
            <a:spLocks noChangeArrowheads="1"/>
          </p:cNvSpPr>
          <p:nvPr/>
        </p:nvSpPr>
        <p:spPr bwMode="auto">
          <a:xfrm>
            <a:off x="-990600" y="2028825"/>
            <a:ext cx="17430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en-US" sz="4200" b="1" i="0" u="none" strike="noStrike" kern="1200" cap="none" spc="0" normalizeH="0" baseline="0" noProof="0" smtClean="0">
              <a:ln>
                <a:noFill/>
              </a:ln>
              <a:solidFill>
                <a:srgbClr val="F06242"/>
              </a:solidFill>
              <a:effectLst/>
              <a:uLnTx/>
              <a:uFillTx/>
              <a:latin typeface="Gill Sans MT" panose="020B0502020104020203" pitchFamily="34" charset="0"/>
              <a:ea typeface="新細明體" panose="02020500000000000000" pitchFamily="18" charset="-120"/>
              <a:cs typeface="+mn-cs"/>
            </a:endParaRPr>
          </a:p>
        </p:txBody>
      </p:sp>
      <p:sp>
        <p:nvSpPr>
          <p:cNvPr id="2" name="Rectangle 1"/>
          <p:cNvSpPr/>
          <p:nvPr/>
        </p:nvSpPr>
        <p:spPr>
          <a:xfrm>
            <a:off x="1931988" y="1219200"/>
            <a:ext cx="5307012" cy="70802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dirty="0">
                <a:ln>
                  <a:noFill/>
                </a:ln>
                <a:solidFill>
                  <a:srgbClr val="F06242"/>
                </a:solidFill>
                <a:effectLst/>
                <a:uLnTx/>
                <a:uFillTx/>
                <a:latin typeface="Gill Sans MT" panose="020B0502020104020203" pitchFamily="34" charset="0"/>
                <a:ea typeface="新細明體"/>
                <a:cs typeface="+mn-cs"/>
              </a:rPr>
              <a:t># </a:t>
            </a:r>
            <a:r>
              <a:rPr kumimoji="1" lang="en-US" altLang="en-US" sz="2800" b="1" i="0" u="none" strike="noStrike" kern="1200" cap="none" spc="0" normalizeH="0" baseline="0" noProof="0" dirty="0">
                <a:ln>
                  <a:noFill/>
                </a:ln>
                <a:solidFill>
                  <a:srgbClr val="F06242"/>
                </a:solidFill>
                <a:effectLst/>
                <a:uLnTx/>
                <a:uFillTx/>
                <a:latin typeface="Gadugi" panose="020B0502040204020203" pitchFamily="34" charset="0"/>
                <a:ea typeface="新細明體"/>
                <a:cs typeface="+mn-cs"/>
              </a:rPr>
              <a:t>101</a:t>
            </a:r>
            <a:r>
              <a:rPr kumimoji="1" lang="en-US" altLang="en-US" sz="2800" b="1" i="0" u="none" strike="noStrike" kern="1200" cap="none" spc="0" normalizeH="0" baseline="0" noProof="0" dirty="0">
                <a:ln>
                  <a:noFill/>
                </a:ln>
                <a:solidFill>
                  <a:srgbClr val="F06242"/>
                </a:solidFill>
                <a:effectLst/>
                <a:uLnTx/>
                <a:uFillTx/>
                <a:latin typeface="Gill Sans MT" panose="020B0502020104020203" pitchFamily="34" charset="0"/>
                <a:ea typeface="新細明體"/>
                <a:cs typeface="+mn-cs"/>
              </a:rPr>
              <a:t/>
            </a:r>
            <a:br>
              <a:rPr kumimoji="1" lang="en-US" altLang="en-US" sz="2800" b="1" i="0" u="none" strike="noStrike" kern="1200" cap="none" spc="0" normalizeH="0" baseline="0" noProof="0" dirty="0">
                <a:ln>
                  <a:noFill/>
                </a:ln>
                <a:solidFill>
                  <a:srgbClr val="F06242"/>
                </a:solidFill>
                <a:effectLst/>
                <a:uLnTx/>
                <a:uFillTx/>
                <a:latin typeface="Gill Sans MT" panose="020B0502020104020203" pitchFamily="34" charset="0"/>
                <a:ea typeface="新細明體"/>
                <a:cs typeface="+mn-cs"/>
              </a:rPr>
            </a:br>
            <a:endParaRPr kumimoji="1" lang="en-US" sz="1200" b="1" i="1" u="none" strike="noStrike" kern="1200" cap="none" spc="0" normalizeH="0" baseline="0" noProof="0" dirty="0">
              <a:ln>
                <a:noFill/>
              </a:ln>
              <a:solidFill>
                <a:srgbClr val="000000"/>
              </a:solidFill>
              <a:effectLst/>
              <a:uLnTx/>
              <a:uFillTx/>
              <a:latin typeface="Arial" panose="020B0604020202020204" pitchFamily="34" charset="0"/>
              <a:ea typeface="新細明體" pitchFamily="1" charset="-120"/>
              <a:cs typeface="+mn-cs"/>
            </a:endParaRPr>
          </a:p>
        </p:txBody>
      </p:sp>
    </p:spTree>
    <p:extLst>
      <p:ext uri="{BB962C8B-B14F-4D97-AF65-F5344CB8AC3E}">
        <p14:creationId xmlns:p14="http://schemas.microsoft.com/office/powerpoint/2010/main" val="87225114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t>Artesian Springs and Wells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484433"/>
            <a:ext cx="7935202" cy="4788483"/>
          </a:xfrm>
          <a:prstGeom prst="rect">
            <a:avLst/>
          </a:prstGeom>
        </p:spPr>
      </p:pic>
    </p:spTree>
    <p:extLst>
      <p:ext uri="{BB962C8B-B14F-4D97-AF65-F5344CB8AC3E}">
        <p14:creationId xmlns:p14="http://schemas.microsoft.com/office/powerpoint/2010/main" val="3977058310"/>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a:xfrm>
            <a:off x="762000" y="228600"/>
            <a:ext cx="7772400" cy="609600"/>
          </a:xfrm>
        </p:spPr>
        <p:txBody>
          <a:bodyPr>
            <a:normAutofit/>
          </a:bodyPr>
          <a:lstStyle/>
          <a:p>
            <a:pPr algn="ctr"/>
            <a:r>
              <a:rPr lang="en-US" sz="3200" dirty="0"/>
              <a:t>The Edwards Aquifer</a:t>
            </a:r>
          </a:p>
        </p:txBody>
      </p:sp>
      <p:sp>
        <p:nvSpPr>
          <p:cNvPr id="411653" name="Oval 5"/>
          <p:cNvSpPr>
            <a:spLocks noChangeArrowheads="1"/>
          </p:cNvSpPr>
          <p:nvPr/>
        </p:nvSpPr>
        <p:spPr bwMode="auto">
          <a:xfrm>
            <a:off x="3124200" y="40386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411654" name="Text Box 6"/>
          <p:cNvSpPr txBox="1">
            <a:spLocks noGrp="1" noChangeArrowheads="1"/>
          </p:cNvSpPr>
          <p:nvPr>
            <p:ph type="body" idx="1"/>
          </p:nvPr>
        </p:nvSpPr>
        <p:spPr>
          <a:xfrm>
            <a:off x="3124200" y="3810000"/>
            <a:ext cx="457200" cy="533400"/>
          </a:xfrm>
          <a:noFill/>
          <a:ln/>
        </p:spPr>
        <p:txBody>
          <a:bodyPr/>
          <a:lstStyle/>
          <a:p>
            <a:pPr>
              <a:spcBef>
                <a:spcPct val="50000"/>
              </a:spcBef>
              <a:buFontTx/>
              <a:buNone/>
            </a:pPr>
            <a:r>
              <a:rPr lang="en-US" sz="1600" b="1"/>
              <a:t>5</a:t>
            </a:r>
          </a:p>
        </p:txBody>
      </p:sp>
      <p:sp>
        <p:nvSpPr>
          <p:cNvPr id="2" name="TextBox 1"/>
          <p:cNvSpPr txBox="1"/>
          <p:nvPr/>
        </p:nvSpPr>
        <p:spPr>
          <a:xfrm>
            <a:off x="6546850" y="6002923"/>
            <a:ext cx="2235200" cy="338554"/>
          </a:xfrm>
          <a:prstGeom prst="rect">
            <a:avLst/>
          </a:prstGeom>
          <a:noFill/>
        </p:spPr>
        <p:txBody>
          <a:bodyPr wrap="square" rtlCol="0">
            <a:spAutoFit/>
          </a:bodyPr>
          <a:lstStyle/>
          <a:p>
            <a:r>
              <a:rPr lang="en-US" sz="1600" dirty="0" smtClean="0">
                <a:solidFill>
                  <a:srgbClr val="000000"/>
                </a:solidFill>
                <a:latin typeface="Franklin Gothic Book" panose="020B0503020102020204" pitchFamily="34" charset="0"/>
                <a:cs typeface="Arial" panose="020B0604020202020204" pitchFamily="34" charset="0"/>
              </a:rPr>
              <a:t>Musgrove et al. (2001)</a:t>
            </a:r>
            <a:endParaRPr lang="en-US" sz="1600" dirty="0">
              <a:solidFill>
                <a:srgbClr val="000000"/>
              </a:solidFill>
              <a:latin typeface="Franklin Gothic Book" panose="020B0503020102020204" pitchFamily="34" charset="0"/>
              <a:cs typeface="Arial" panose="020B0604020202020204" pitchFamily="34" charset="0"/>
            </a:endParaRPr>
          </a:p>
        </p:txBody>
      </p:sp>
      <p:grpSp>
        <p:nvGrpSpPr>
          <p:cNvPr id="4" name="Group 3"/>
          <p:cNvGrpSpPr/>
          <p:nvPr/>
        </p:nvGrpSpPr>
        <p:grpSpPr>
          <a:xfrm>
            <a:off x="688966" y="1223963"/>
            <a:ext cx="8152391" cy="5329237"/>
            <a:chOff x="572004" y="1223963"/>
            <a:chExt cx="8152391" cy="5329237"/>
          </a:xfrm>
        </p:grpSpPr>
        <p:pic>
          <p:nvPicPr>
            <p:cNvPr id="41165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2004" y="1223963"/>
              <a:ext cx="8152391" cy="5329237"/>
            </a:xfrm>
            <a:prstGeom prst="rect">
              <a:avLst/>
            </a:prstGeom>
            <a:noFill/>
          </p:spPr>
        </p:pic>
        <p:sp>
          <p:nvSpPr>
            <p:cNvPr id="3" name="TextBox 2"/>
            <p:cNvSpPr txBox="1"/>
            <p:nvPr/>
          </p:nvSpPr>
          <p:spPr>
            <a:xfrm>
              <a:off x="6546850" y="3996436"/>
              <a:ext cx="1387475" cy="307777"/>
            </a:xfrm>
            <a:prstGeom prst="rect">
              <a:avLst/>
            </a:prstGeom>
            <a:noFill/>
          </p:spPr>
          <p:txBody>
            <a:bodyPr wrap="square" rtlCol="0">
              <a:spAutoFit/>
            </a:bodyPr>
            <a:lstStyle/>
            <a:p>
              <a:r>
                <a:rPr lang="en-US" sz="1400" dirty="0" smtClean="0">
                  <a:solidFill>
                    <a:srgbClr val="000000"/>
                  </a:solidFill>
                  <a:latin typeface="Arial" panose="020B0604020202020204" pitchFamily="34" charset="0"/>
                  <a:cs typeface="Arial" panose="020B0604020202020204" pitchFamily="34" charset="0"/>
                </a:rPr>
                <a:t>Drainage zone</a:t>
              </a:r>
              <a:endParaRPr lang="en-US" sz="1400" dirty="0">
                <a:solidFill>
                  <a:srgbClr val="000000"/>
                </a:solidFill>
                <a:latin typeface="Arial" panose="020B0604020202020204" pitchFamily="34" charset="0"/>
                <a:cs typeface="Arial" panose="020B0604020202020204" pitchFamily="34" charset="0"/>
              </a:endParaRPr>
            </a:p>
          </p:txBody>
        </p:sp>
        <p:sp>
          <p:nvSpPr>
            <p:cNvPr id="9" name="TextBox 8"/>
            <p:cNvSpPr txBox="1"/>
            <p:nvPr/>
          </p:nvSpPr>
          <p:spPr>
            <a:xfrm>
              <a:off x="6546849" y="4222253"/>
              <a:ext cx="1387475" cy="307777"/>
            </a:xfrm>
            <a:prstGeom prst="rect">
              <a:avLst/>
            </a:prstGeom>
            <a:noFill/>
          </p:spPr>
          <p:txBody>
            <a:bodyPr wrap="square" rtlCol="0">
              <a:spAutoFit/>
            </a:bodyPr>
            <a:lstStyle/>
            <a:p>
              <a:r>
                <a:rPr lang="en-US" sz="1400" dirty="0" smtClean="0">
                  <a:solidFill>
                    <a:srgbClr val="000000"/>
                  </a:solidFill>
                  <a:latin typeface="Arial" panose="020B0604020202020204" pitchFamily="34" charset="0"/>
                  <a:cs typeface="Arial" panose="020B0604020202020204" pitchFamily="34" charset="0"/>
                </a:rPr>
                <a:t>Recharge zone</a:t>
              </a:r>
              <a:endParaRPr lang="en-US" sz="1400" dirty="0">
                <a:solidFill>
                  <a:srgbClr val="000000"/>
                </a:solidFill>
                <a:latin typeface="Arial" panose="020B0604020202020204" pitchFamily="34" charset="0"/>
                <a:cs typeface="Arial" panose="020B0604020202020204" pitchFamily="34" charset="0"/>
              </a:endParaRPr>
            </a:p>
          </p:txBody>
        </p:sp>
        <p:sp>
          <p:nvSpPr>
            <p:cNvPr id="10" name="TextBox 9"/>
            <p:cNvSpPr txBox="1"/>
            <p:nvPr/>
          </p:nvSpPr>
          <p:spPr>
            <a:xfrm>
              <a:off x="6546849" y="4453635"/>
              <a:ext cx="1387475" cy="307777"/>
            </a:xfrm>
            <a:prstGeom prst="rect">
              <a:avLst/>
            </a:prstGeom>
            <a:noFill/>
          </p:spPr>
          <p:txBody>
            <a:bodyPr wrap="square" rtlCol="0">
              <a:spAutoFit/>
            </a:bodyPr>
            <a:lstStyle/>
            <a:p>
              <a:r>
                <a:rPr lang="en-US" sz="1400" dirty="0" smtClean="0">
                  <a:solidFill>
                    <a:srgbClr val="000000"/>
                  </a:solidFill>
                  <a:latin typeface="Arial" panose="020B0604020202020204" pitchFamily="34" charset="0"/>
                  <a:cs typeface="Arial" panose="020B0604020202020204" pitchFamily="34" charset="0"/>
                </a:rPr>
                <a:t>Artesian zone</a:t>
              </a:r>
              <a:endParaRPr lang="en-US" sz="1400" dirty="0">
                <a:solidFill>
                  <a:srgbClr val="000000"/>
                </a:solidFill>
                <a:latin typeface="Arial" panose="020B0604020202020204" pitchFamily="34" charset="0"/>
                <a:cs typeface="Arial" panose="020B0604020202020204" pitchFamily="34" charset="0"/>
              </a:endParaRPr>
            </a:p>
          </p:txBody>
        </p:sp>
      </p:grpSp>
      <p:sp>
        <p:nvSpPr>
          <p:cNvPr id="11" name="TextBox 10"/>
          <p:cNvSpPr txBox="1"/>
          <p:nvPr/>
        </p:nvSpPr>
        <p:spPr>
          <a:xfrm>
            <a:off x="6360221" y="5617652"/>
            <a:ext cx="1509819" cy="307777"/>
          </a:xfrm>
          <a:prstGeom prst="rect">
            <a:avLst/>
          </a:prstGeom>
          <a:noFill/>
        </p:spPr>
        <p:txBody>
          <a:bodyPr wrap="square" rtlCol="0">
            <a:spAutoFit/>
          </a:bodyPr>
          <a:lstStyle/>
          <a:p>
            <a:pPr fontAlgn="base">
              <a:spcBef>
                <a:spcPct val="0"/>
              </a:spcBef>
              <a:spcAft>
                <a:spcPct val="0"/>
              </a:spcAft>
            </a:pPr>
            <a:r>
              <a:rPr lang="en-US" sz="1400" dirty="0" smtClean="0">
                <a:solidFill>
                  <a:srgbClr val="000000"/>
                </a:solidFill>
                <a:latin typeface="Franklin Gothic Book" panose="020B0503020102020204" pitchFamily="34" charset="0"/>
              </a:rPr>
              <a:t>Musgrove </a:t>
            </a:r>
            <a:r>
              <a:rPr lang="en-US" sz="1400" dirty="0">
                <a:solidFill>
                  <a:srgbClr val="000000"/>
                </a:solidFill>
                <a:latin typeface="Franklin Gothic Book" panose="020B0503020102020204" pitchFamily="34" charset="0"/>
              </a:rPr>
              <a:t>(</a:t>
            </a:r>
            <a:r>
              <a:rPr lang="en-US" sz="1400" dirty="0" smtClean="0">
                <a:solidFill>
                  <a:srgbClr val="000000"/>
                </a:solidFill>
                <a:latin typeface="Franklin Gothic Book" panose="020B0503020102020204" pitchFamily="34" charset="0"/>
              </a:rPr>
              <a:t>2000) </a:t>
            </a:r>
            <a:endParaRPr lang="en-US" sz="1400" i="1" dirty="0">
              <a:solidFill>
                <a:srgbClr val="000000"/>
              </a:solidFill>
              <a:latin typeface="Franklin Gothic Book" panose="020B0503020102020204" pitchFamily="34" charset="0"/>
            </a:endParaRPr>
          </a:p>
        </p:txBody>
      </p:sp>
    </p:spTree>
    <p:extLst>
      <p:ext uri="{BB962C8B-B14F-4D97-AF65-F5344CB8AC3E}">
        <p14:creationId xmlns:p14="http://schemas.microsoft.com/office/powerpoint/2010/main" val="3771898798"/>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484632"/>
            <a:ext cx="7772400" cy="911031"/>
          </a:xfrm>
        </p:spPr>
        <p:txBody>
          <a:bodyPr>
            <a:normAutofit/>
          </a:bodyPr>
          <a:lstStyle/>
          <a:p>
            <a:r>
              <a:rPr lang="en-US" sz="3200" dirty="0" smtClean="0"/>
              <a:t>Central Texas is a biodiversity hot spot</a:t>
            </a:r>
            <a:endParaRPr lang="en-US" sz="3200" dirty="0"/>
          </a:p>
        </p:txBody>
      </p:sp>
      <p:sp>
        <p:nvSpPr>
          <p:cNvPr id="4" name="Text Placeholder 3"/>
          <p:cNvSpPr>
            <a:spLocks noGrp="1"/>
          </p:cNvSpPr>
          <p:nvPr>
            <p:ph type="body" idx="1"/>
          </p:nvPr>
        </p:nvSpPr>
        <p:spPr>
          <a:xfrm>
            <a:off x="1432114" y="1785498"/>
            <a:ext cx="2731540" cy="640080"/>
          </a:xfrm>
        </p:spPr>
        <p:txBody>
          <a:bodyPr anchor="t">
            <a:noAutofit/>
          </a:bodyPr>
          <a:lstStyle/>
          <a:p>
            <a:r>
              <a:rPr lang="en-US" dirty="0" smtClean="0">
                <a:solidFill>
                  <a:srgbClr val="000000"/>
                </a:solidFill>
              </a:rPr>
              <a:t>Typical Terrestrial      </a:t>
            </a:r>
            <a:br>
              <a:rPr lang="en-US" dirty="0" smtClean="0">
                <a:solidFill>
                  <a:srgbClr val="000000"/>
                </a:solidFill>
              </a:rPr>
            </a:br>
            <a:r>
              <a:rPr lang="en-US" dirty="0" smtClean="0">
                <a:solidFill>
                  <a:srgbClr val="000000"/>
                </a:solidFill>
              </a:rPr>
              <a:t>     Salamander</a:t>
            </a:r>
            <a:endParaRPr lang="en-US" dirty="0">
              <a:solidFill>
                <a:srgbClr val="000000"/>
              </a:solidFill>
            </a:endParaRPr>
          </a:p>
        </p:txBody>
      </p:sp>
      <p:pic>
        <p:nvPicPr>
          <p:cNvPr id="10" name="Content Placeholder 9" descr="PlethodonWestover.jpg"/>
          <p:cNvPicPr>
            <a:picLocks noGrp="1" noChangeAspect="1"/>
          </p:cNvPicPr>
          <p:nvPr>
            <p:ph sz="half" idx="2"/>
          </p:nvPr>
        </p:nvPicPr>
        <p:blipFill>
          <a:blip r:embed="rId3"/>
          <a:srcRect t="-6041" b="-6041"/>
          <a:stretch>
            <a:fillRect/>
          </a:stretch>
        </p:blipFill>
        <p:spPr>
          <a:xfrm>
            <a:off x="170211" y="2370183"/>
            <a:ext cx="4516361" cy="3391192"/>
          </a:xfrm>
        </p:spPr>
      </p:pic>
      <p:sp>
        <p:nvSpPr>
          <p:cNvPr id="6" name="Text Placeholder 5"/>
          <p:cNvSpPr>
            <a:spLocks noGrp="1"/>
          </p:cNvSpPr>
          <p:nvPr>
            <p:ph type="body" sz="quarter" idx="3"/>
          </p:nvPr>
        </p:nvSpPr>
        <p:spPr>
          <a:xfrm>
            <a:off x="4821015" y="1864062"/>
            <a:ext cx="3657600" cy="640080"/>
          </a:xfrm>
        </p:spPr>
        <p:txBody>
          <a:bodyPr/>
          <a:lstStyle/>
          <a:p>
            <a:pPr algn="ctr"/>
            <a:r>
              <a:rPr lang="en-US" dirty="0" smtClean="0">
                <a:solidFill>
                  <a:srgbClr val="000000"/>
                </a:solidFill>
              </a:rPr>
              <a:t>Salamander sent to </a:t>
            </a:r>
            <a:r>
              <a:rPr lang="en-US" dirty="0" err="1" smtClean="0">
                <a:solidFill>
                  <a:srgbClr val="000000"/>
                </a:solidFill>
              </a:rPr>
              <a:t>Stejneger</a:t>
            </a:r>
            <a:r>
              <a:rPr lang="en-US" dirty="0" smtClean="0">
                <a:solidFill>
                  <a:srgbClr val="000000"/>
                </a:solidFill>
              </a:rPr>
              <a:t> in 1896</a:t>
            </a:r>
            <a:endParaRPr lang="en-US" dirty="0">
              <a:solidFill>
                <a:srgbClr val="000000"/>
              </a:solidFill>
            </a:endParaRPr>
          </a:p>
        </p:txBody>
      </p:sp>
      <p:pic>
        <p:nvPicPr>
          <p:cNvPr id="8" name="Content Placeholder 7" descr="rathbuni.jpg"/>
          <p:cNvPicPr>
            <a:picLocks noGrp="1" noChangeAspect="1"/>
          </p:cNvPicPr>
          <p:nvPr>
            <p:ph sz="quarter" idx="4"/>
          </p:nvPr>
        </p:nvPicPr>
        <p:blipFill>
          <a:blip r:embed="rId4"/>
          <a:stretch>
            <a:fillRect/>
          </a:stretch>
        </p:blipFill>
        <p:spPr>
          <a:xfrm>
            <a:off x="4821014" y="2579580"/>
            <a:ext cx="3994283" cy="2998477"/>
          </a:xfrm>
          <a:prstGeom prst="rect">
            <a:avLst/>
          </a:prstGeom>
        </p:spPr>
      </p:pic>
      <p:sp>
        <p:nvSpPr>
          <p:cNvPr id="9" name="TextBox 8"/>
          <p:cNvSpPr txBox="1"/>
          <p:nvPr/>
        </p:nvSpPr>
        <p:spPr>
          <a:xfrm>
            <a:off x="5032038" y="5664782"/>
            <a:ext cx="3216302" cy="523220"/>
          </a:xfrm>
          <a:prstGeom prst="rect">
            <a:avLst/>
          </a:prstGeom>
          <a:noFill/>
        </p:spPr>
        <p:txBody>
          <a:bodyPr wrap="square" rtlCol="0">
            <a:spAutoFit/>
          </a:bodyPr>
          <a:lstStyle/>
          <a:p>
            <a:pPr algn="ctr"/>
            <a:r>
              <a:rPr lang="en-US" sz="1400" b="1" i="1" dirty="0" err="1" smtClean="0">
                <a:solidFill>
                  <a:srgbClr val="000000"/>
                </a:solidFill>
                <a:latin typeface="Arial" panose="020B0604020202020204" pitchFamily="34" charset="0"/>
                <a:cs typeface="Arial" panose="020B0604020202020204" pitchFamily="34" charset="0"/>
              </a:rPr>
              <a:t>Eurycea</a:t>
            </a:r>
            <a:r>
              <a:rPr lang="en-US" sz="1400" b="1" i="1" dirty="0" smtClean="0">
                <a:solidFill>
                  <a:srgbClr val="000000"/>
                </a:solidFill>
                <a:latin typeface="Arial" panose="020B0604020202020204" pitchFamily="34" charset="0"/>
                <a:cs typeface="Arial" panose="020B0604020202020204" pitchFamily="34" charset="0"/>
              </a:rPr>
              <a:t> </a:t>
            </a:r>
            <a:r>
              <a:rPr lang="en-US" sz="1400" b="1" i="1" dirty="0" err="1" smtClean="0">
                <a:solidFill>
                  <a:srgbClr val="000000"/>
                </a:solidFill>
                <a:latin typeface="Arial" panose="020B0604020202020204" pitchFamily="34" charset="0"/>
                <a:cs typeface="Arial" panose="020B0604020202020204" pitchFamily="34" charset="0"/>
              </a:rPr>
              <a:t>rathbuni</a:t>
            </a:r>
            <a:r>
              <a:rPr lang="en-US" sz="1400" b="1" i="1" dirty="0" smtClean="0">
                <a:solidFill>
                  <a:srgbClr val="000000"/>
                </a:solidFill>
                <a:latin typeface="Arial" panose="020B0604020202020204" pitchFamily="34" charset="0"/>
                <a:cs typeface="Arial" panose="020B0604020202020204" pitchFamily="34" charset="0"/>
              </a:rPr>
              <a:t>, </a:t>
            </a:r>
          </a:p>
          <a:p>
            <a:pPr algn="ctr"/>
            <a:r>
              <a:rPr lang="en-US" sz="1400" b="1" dirty="0" smtClean="0">
                <a:solidFill>
                  <a:srgbClr val="000000"/>
                </a:solidFill>
                <a:latin typeface="Arial" panose="020B0604020202020204" pitchFamily="34" charset="0"/>
                <a:cs typeface="Arial" panose="020B0604020202020204" pitchFamily="34" charset="0"/>
              </a:rPr>
              <a:t>Texas Blind Salamander</a:t>
            </a:r>
            <a:endParaRPr lang="en-US" sz="1400" b="1" dirty="0">
              <a:solidFill>
                <a:srgbClr val="000000"/>
              </a:solidFill>
              <a:latin typeface="Arial" panose="020B0604020202020204" pitchFamily="34" charset="0"/>
              <a:cs typeface="Arial" panose="020B0604020202020204" pitchFamily="34" charset="0"/>
            </a:endParaRPr>
          </a:p>
        </p:txBody>
      </p:sp>
      <p:sp>
        <p:nvSpPr>
          <p:cNvPr id="11" name="TextBox 10"/>
          <p:cNvSpPr txBox="1"/>
          <p:nvPr/>
        </p:nvSpPr>
        <p:spPr>
          <a:xfrm>
            <a:off x="994597" y="5660054"/>
            <a:ext cx="3216302" cy="523220"/>
          </a:xfrm>
          <a:prstGeom prst="rect">
            <a:avLst/>
          </a:prstGeom>
          <a:noFill/>
        </p:spPr>
        <p:txBody>
          <a:bodyPr wrap="square" rtlCol="0">
            <a:spAutoFit/>
          </a:bodyPr>
          <a:lstStyle/>
          <a:p>
            <a:pPr algn="ctr"/>
            <a:r>
              <a:rPr lang="en-US" sz="1400" b="1" i="1" dirty="0" err="1" smtClean="0">
                <a:solidFill>
                  <a:srgbClr val="000000"/>
                </a:solidFill>
                <a:latin typeface="Arial" panose="020B0604020202020204" pitchFamily="34" charset="0"/>
                <a:cs typeface="Arial" panose="020B0604020202020204" pitchFamily="34" charset="0"/>
              </a:rPr>
              <a:t>Plethodon</a:t>
            </a:r>
            <a:r>
              <a:rPr lang="en-US" sz="1400" b="1" i="1" dirty="0" smtClean="0">
                <a:solidFill>
                  <a:srgbClr val="000000"/>
                </a:solidFill>
                <a:latin typeface="Arial" panose="020B0604020202020204" pitchFamily="34" charset="0"/>
                <a:cs typeface="Arial" panose="020B0604020202020204" pitchFamily="34" charset="0"/>
              </a:rPr>
              <a:t> </a:t>
            </a:r>
            <a:r>
              <a:rPr lang="en-US" sz="1400" b="1" i="1" dirty="0" err="1" smtClean="0">
                <a:solidFill>
                  <a:srgbClr val="000000"/>
                </a:solidFill>
                <a:latin typeface="Arial" panose="020B0604020202020204" pitchFamily="34" charset="0"/>
                <a:cs typeface="Arial" panose="020B0604020202020204" pitchFamily="34" charset="0"/>
              </a:rPr>
              <a:t>albagula</a:t>
            </a:r>
            <a:r>
              <a:rPr lang="en-US" sz="1400" b="1" i="1" dirty="0" smtClean="0">
                <a:solidFill>
                  <a:srgbClr val="000000"/>
                </a:solidFill>
                <a:latin typeface="Arial" panose="020B0604020202020204" pitchFamily="34" charset="0"/>
                <a:cs typeface="Arial" panose="020B0604020202020204" pitchFamily="34" charset="0"/>
              </a:rPr>
              <a:t>,</a:t>
            </a:r>
          </a:p>
          <a:p>
            <a:pPr algn="ctr"/>
            <a:r>
              <a:rPr lang="en-US" sz="1400" b="1" dirty="0" smtClean="0">
                <a:solidFill>
                  <a:srgbClr val="000000"/>
                </a:solidFill>
                <a:latin typeface="Arial" panose="020B0604020202020204" pitchFamily="34" charset="0"/>
                <a:cs typeface="Arial" panose="020B0604020202020204" pitchFamily="34" charset="0"/>
              </a:rPr>
              <a:t>White-throated Slimy Salamander</a:t>
            </a:r>
            <a:endParaRPr lang="en-US" sz="1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3295715"/>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P spid="9"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984" y="53787"/>
            <a:ext cx="3127002" cy="1525382"/>
          </a:xfrm>
        </p:spPr>
        <p:txBody>
          <a:bodyPr>
            <a:normAutofit/>
          </a:bodyPr>
          <a:lstStyle/>
          <a:p>
            <a:pPr algn="r"/>
            <a:r>
              <a:rPr lang="en-US" sz="3200" dirty="0"/>
              <a:t>Salamanders </a:t>
            </a:r>
            <a:br>
              <a:rPr lang="en-US" sz="3200" dirty="0"/>
            </a:br>
            <a:r>
              <a:rPr lang="en-US" sz="3200" dirty="0"/>
              <a:t>in Texas</a:t>
            </a:r>
          </a:p>
        </p:txBody>
      </p:sp>
      <p:sp>
        <p:nvSpPr>
          <p:cNvPr id="4" name="Text Placeholder 3"/>
          <p:cNvSpPr>
            <a:spLocks noGrp="1"/>
          </p:cNvSpPr>
          <p:nvPr>
            <p:ph type="body" idx="1"/>
          </p:nvPr>
        </p:nvSpPr>
        <p:spPr>
          <a:xfrm>
            <a:off x="0" y="2232101"/>
            <a:ext cx="3369050" cy="1041461"/>
          </a:xfrm>
        </p:spPr>
        <p:txBody>
          <a:bodyPr>
            <a:noAutofit/>
          </a:bodyPr>
          <a:lstStyle/>
          <a:p>
            <a:pPr algn="r"/>
            <a:r>
              <a:rPr lang="en-US" dirty="0" smtClean="0">
                <a:solidFill>
                  <a:srgbClr val="0000FF"/>
                </a:solidFill>
              </a:rPr>
              <a:t> Texas Spring</a:t>
            </a:r>
            <a:br>
              <a:rPr lang="en-US" dirty="0" smtClean="0">
                <a:solidFill>
                  <a:srgbClr val="0000FF"/>
                </a:solidFill>
              </a:rPr>
            </a:br>
            <a:r>
              <a:rPr lang="en-US" dirty="0" smtClean="0">
                <a:solidFill>
                  <a:srgbClr val="0000FF"/>
                </a:solidFill>
              </a:rPr>
              <a:t>Salamander</a:t>
            </a:r>
          </a:p>
          <a:p>
            <a:pPr algn="r"/>
            <a:r>
              <a:rPr lang="en-US" sz="1800" dirty="0" smtClean="0">
                <a:solidFill>
                  <a:srgbClr val="0000FF"/>
                </a:solidFill>
              </a:rPr>
              <a:t>Discovered in 1937 </a:t>
            </a:r>
            <a:r>
              <a:rPr lang="en-US" sz="1800" dirty="0">
                <a:solidFill>
                  <a:srgbClr val="0000FF"/>
                </a:solidFill>
              </a:rPr>
              <a:t/>
            </a:r>
            <a:br>
              <a:rPr lang="en-US" sz="1800" dirty="0">
                <a:solidFill>
                  <a:srgbClr val="0000FF"/>
                </a:solidFill>
              </a:rPr>
            </a:br>
            <a:r>
              <a:rPr lang="en-US" sz="1800" dirty="0" smtClean="0">
                <a:solidFill>
                  <a:srgbClr val="0000FF"/>
                </a:solidFill>
              </a:rPr>
              <a:t>by Bishop &amp; Wright</a:t>
            </a:r>
            <a:endParaRPr lang="en-US" sz="1800" dirty="0">
              <a:solidFill>
                <a:srgbClr val="0000FF"/>
              </a:solidFill>
            </a:endParaRPr>
          </a:p>
        </p:txBody>
      </p:sp>
      <p:sp>
        <p:nvSpPr>
          <p:cNvPr id="6" name="Text Placeholder 5"/>
          <p:cNvSpPr>
            <a:spLocks noGrp="1"/>
          </p:cNvSpPr>
          <p:nvPr>
            <p:ph type="body" sz="quarter" idx="3"/>
          </p:nvPr>
        </p:nvSpPr>
        <p:spPr>
          <a:xfrm>
            <a:off x="669455" y="4338725"/>
            <a:ext cx="2699595" cy="1592571"/>
          </a:xfrm>
        </p:spPr>
        <p:txBody>
          <a:bodyPr>
            <a:noAutofit/>
          </a:bodyPr>
          <a:lstStyle/>
          <a:p>
            <a:pPr algn="r"/>
            <a:r>
              <a:rPr lang="en-US" dirty="0">
                <a:solidFill>
                  <a:srgbClr val="0000FF"/>
                </a:solidFill>
              </a:rPr>
              <a:t>San Marcos Salamander</a:t>
            </a:r>
          </a:p>
          <a:p>
            <a:pPr algn="r"/>
            <a:r>
              <a:rPr lang="en-US" sz="1800" dirty="0">
                <a:solidFill>
                  <a:srgbClr val="0000FF"/>
                </a:solidFill>
              </a:rPr>
              <a:t>Discovered in 1941 </a:t>
            </a:r>
            <a:r>
              <a:rPr lang="en-US" sz="1800" dirty="0" smtClean="0">
                <a:solidFill>
                  <a:srgbClr val="0000FF"/>
                </a:solidFill>
              </a:rPr>
              <a:t/>
            </a:r>
            <a:br>
              <a:rPr lang="en-US" sz="1800" dirty="0" smtClean="0">
                <a:solidFill>
                  <a:srgbClr val="0000FF"/>
                </a:solidFill>
              </a:rPr>
            </a:br>
            <a:r>
              <a:rPr lang="en-US" sz="1800" dirty="0" smtClean="0">
                <a:solidFill>
                  <a:srgbClr val="0000FF"/>
                </a:solidFill>
              </a:rPr>
              <a:t>by </a:t>
            </a:r>
            <a:r>
              <a:rPr lang="en-US" sz="1800" dirty="0">
                <a:solidFill>
                  <a:srgbClr val="0000FF"/>
                </a:solidFill>
              </a:rPr>
              <a:t>Bishop</a:t>
            </a:r>
          </a:p>
        </p:txBody>
      </p:sp>
      <p:pic>
        <p:nvPicPr>
          <p:cNvPr id="10" name="Picture 9" descr="5010806738_938a4419f5_b.jpg"/>
          <p:cNvPicPr>
            <a:picLocks noChangeAspect="1"/>
          </p:cNvPicPr>
          <p:nvPr/>
        </p:nvPicPr>
        <p:blipFill rotWithShape="1">
          <a:blip r:embed="rId3"/>
          <a:srcRect t="3715" b="4822"/>
          <a:stretch/>
        </p:blipFill>
        <p:spPr>
          <a:xfrm>
            <a:off x="3596181" y="3465810"/>
            <a:ext cx="5472300" cy="3338402"/>
          </a:xfrm>
          <a:prstGeom prst="rect">
            <a:avLst/>
          </a:prstGeom>
          <a:ln>
            <a:noFill/>
          </a:ln>
          <a:effectLst>
            <a:outerShdw blurRad="190500" algn="tl" rotWithShape="0">
              <a:srgbClr val="000000">
                <a:alpha val="70000"/>
              </a:srgbClr>
            </a:outerShdw>
          </a:effectLst>
        </p:spPr>
      </p:pic>
      <p:pic>
        <p:nvPicPr>
          <p:cNvPr id="1028" name="Picture 4" descr="Texas salamander head detail, external gills are visi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9287" y="80682"/>
            <a:ext cx="5499194" cy="330797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600102" y="2752831"/>
            <a:ext cx="2611132" cy="369332"/>
          </a:xfrm>
          <a:prstGeom prst="rect">
            <a:avLst/>
          </a:prstGeom>
          <a:noFill/>
        </p:spPr>
        <p:txBody>
          <a:bodyPr wrap="square" rtlCol="0">
            <a:spAutoFit/>
          </a:bodyPr>
          <a:lstStyle/>
          <a:p>
            <a:pPr algn="ctr"/>
            <a:r>
              <a:rPr lang="en-US" b="1" i="1" dirty="0" err="1" smtClean="0">
                <a:solidFill>
                  <a:schemeClr val="bg1"/>
                </a:solidFill>
                <a:latin typeface="Arial" panose="020B0604020202020204" pitchFamily="34" charset="0"/>
                <a:cs typeface="Arial" panose="020B0604020202020204" pitchFamily="34" charset="0"/>
              </a:rPr>
              <a:t>Eurycea</a:t>
            </a:r>
            <a:r>
              <a:rPr lang="en-US" b="1" i="1" dirty="0" smtClean="0">
                <a:solidFill>
                  <a:schemeClr val="bg1"/>
                </a:solidFill>
                <a:latin typeface="Arial" panose="020B0604020202020204" pitchFamily="34" charset="0"/>
                <a:cs typeface="Arial" panose="020B0604020202020204" pitchFamily="34" charset="0"/>
              </a:rPr>
              <a:t> </a:t>
            </a:r>
            <a:r>
              <a:rPr lang="en-US" b="1" i="1" dirty="0" err="1" smtClean="0">
                <a:solidFill>
                  <a:schemeClr val="bg1"/>
                </a:solidFill>
                <a:latin typeface="Arial" panose="020B0604020202020204" pitchFamily="34" charset="0"/>
                <a:cs typeface="Arial" panose="020B0604020202020204" pitchFamily="34" charset="0"/>
              </a:rPr>
              <a:t>neotenes</a:t>
            </a:r>
            <a:endParaRPr lang="en-US" b="1"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6318884" y="6268441"/>
            <a:ext cx="2568067" cy="369332"/>
          </a:xfrm>
          <a:prstGeom prst="rect">
            <a:avLst/>
          </a:prstGeom>
          <a:noFill/>
        </p:spPr>
        <p:txBody>
          <a:bodyPr wrap="square" rtlCol="0">
            <a:spAutoFit/>
          </a:bodyPr>
          <a:lstStyle/>
          <a:p>
            <a:pPr algn="ctr"/>
            <a:r>
              <a:rPr lang="en-US" b="1" i="1" dirty="0" err="1" smtClean="0">
                <a:solidFill>
                  <a:schemeClr val="bg1"/>
                </a:solidFill>
                <a:latin typeface="Arial" panose="020B0604020202020204" pitchFamily="34" charset="0"/>
                <a:cs typeface="Arial" panose="020B0604020202020204" pitchFamily="34" charset="0"/>
              </a:rPr>
              <a:t>Eurycea</a:t>
            </a:r>
            <a:r>
              <a:rPr lang="en-US" b="1" i="1" dirty="0" smtClean="0">
                <a:solidFill>
                  <a:schemeClr val="bg1"/>
                </a:solidFill>
                <a:latin typeface="Arial" panose="020B0604020202020204" pitchFamily="34" charset="0"/>
                <a:cs typeface="Arial" panose="020B0604020202020204" pitchFamily="34" charset="0"/>
              </a:rPr>
              <a:t> nana</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0999962"/>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4128" y="1144011"/>
            <a:ext cx="2400300" cy="1737360"/>
          </a:xfrm>
        </p:spPr>
        <p:txBody>
          <a:bodyPr/>
          <a:lstStyle/>
          <a:p>
            <a:r>
              <a:rPr lang="en-US" dirty="0" smtClean="0"/>
              <a:t>Barton Springs</a:t>
            </a:r>
            <a:endParaRPr lang="en-US" dirty="0"/>
          </a:p>
        </p:txBody>
      </p:sp>
      <p:sp>
        <p:nvSpPr>
          <p:cNvPr id="9" name="Picture Placeholder 8"/>
          <p:cNvSpPr>
            <a:spLocks noGrp="1"/>
          </p:cNvSpPr>
          <p:nvPr>
            <p:ph type="pic" idx="1"/>
          </p:nvPr>
        </p:nvSpPr>
        <p:spPr/>
      </p:sp>
      <p:pic>
        <p:nvPicPr>
          <p:cNvPr id="11" name="Picture 10" descr="BartonSprings2.jpg"/>
          <p:cNvPicPr>
            <a:picLocks noChangeAspect="1"/>
          </p:cNvPicPr>
          <p:nvPr/>
        </p:nvPicPr>
        <p:blipFill>
          <a:blip r:embed="rId3"/>
          <a:stretch>
            <a:fillRect/>
          </a:stretch>
        </p:blipFill>
        <p:spPr>
          <a:xfrm>
            <a:off x="0" y="1144011"/>
            <a:ext cx="6227805" cy="4419392"/>
          </a:xfrm>
          <a:prstGeom prst="rect">
            <a:avLst/>
          </a:prstGeom>
          <a:ln>
            <a:noFill/>
          </a:ln>
          <a:effectLst>
            <a:outerShdw blurRad="190500" algn="tl" rotWithShape="0">
              <a:srgbClr val="000000">
                <a:alpha val="70000"/>
              </a:srgbClr>
            </a:outerShdw>
          </a:effectLst>
        </p:spPr>
      </p:pic>
      <p:sp>
        <p:nvSpPr>
          <p:cNvPr id="5" name="Text Placeholder 7"/>
          <p:cNvSpPr>
            <a:spLocks noGrp="1"/>
          </p:cNvSpPr>
          <p:nvPr>
            <p:ph type="body" sz="half" idx="2"/>
          </p:nvPr>
        </p:nvSpPr>
        <p:spPr>
          <a:xfrm>
            <a:off x="6454128" y="4168305"/>
            <a:ext cx="2000250" cy="790970"/>
          </a:xfrm>
        </p:spPr>
        <p:txBody>
          <a:bodyPr>
            <a:noAutofit/>
          </a:bodyPr>
          <a:lstStyle/>
          <a:p>
            <a:r>
              <a:rPr lang="en-US" sz="1600" b="1" dirty="0" smtClean="0">
                <a:solidFill>
                  <a:srgbClr val="000000"/>
                </a:solidFill>
                <a:latin typeface="Franklin Gothic Book" panose="020B0503020102020204" pitchFamily="34" charset="0"/>
              </a:rPr>
              <a:t>Image Courtesy of Save Our Springs</a:t>
            </a:r>
            <a:endParaRPr lang="en-US" sz="1600" b="1" dirty="0">
              <a:solidFill>
                <a:srgbClr val="000000"/>
              </a:solidFill>
              <a:latin typeface="Franklin Gothic Book" panose="020B0503020102020204" pitchFamily="34" charset="0"/>
            </a:endParaRPr>
          </a:p>
        </p:txBody>
      </p:sp>
    </p:spTree>
    <p:extLst>
      <p:ext uri="{BB962C8B-B14F-4D97-AF65-F5344CB8AC3E}">
        <p14:creationId xmlns:p14="http://schemas.microsoft.com/office/powerpoint/2010/main" val="336451908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2230" y="1691640"/>
            <a:ext cx="2400300" cy="1737360"/>
          </a:xfrm>
        </p:spPr>
        <p:txBody>
          <a:bodyPr/>
          <a:lstStyle/>
          <a:p>
            <a:r>
              <a:rPr lang="en-US" dirty="0" smtClean="0"/>
              <a:t>Barton Springs</a:t>
            </a:r>
            <a:endParaRPr lang="en-US" dirty="0"/>
          </a:p>
        </p:txBody>
      </p:sp>
      <p:pic>
        <p:nvPicPr>
          <p:cNvPr id="3" name="Picture Placeholder 2"/>
          <p:cNvPicPr>
            <a:picLocks noGrp="1" noChangeAspect="1"/>
          </p:cNvPicPr>
          <p:nvPr>
            <p:ph type="pic" idx="1"/>
          </p:nvPr>
        </p:nvPicPr>
        <p:blipFill>
          <a:blip r:embed="rId3">
            <a:extLst>
              <a:ext uri="{28A0092B-C50C-407E-A947-70E740481C1C}">
                <a14:useLocalDpi xmlns:a14="http://schemas.microsoft.com/office/drawing/2010/main" val="0"/>
              </a:ext>
            </a:extLst>
          </a:blip>
          <a:srcRect l="19730" r="19730"/>
          <a:stretch>
            <a:fillRect/>
          </a:stretch>
        </p:blipFill>
        <p:spPr/>
      </p:pic>
      <p:sp>
        <p:nvSpPr>
          <p:cNvPr id="4" name="Text Placeholder 7"/>
          <p:cNvSpPr>
            <a:spLocks noGrp="1"/>
          </p:cNvSpPr>
          <p:nvPr>
            <p:ph type="body" sz="half" idx="2"/>
          </p:nvPr>
        </p:nvSpPr>
        <p:spPr>
          <a:xfrm>
            <a:off x="6412230" y="5168766"/>
            <a:ext cx="2000250" cy="790970"/>
          </a:xfrm>
        </p:spPr>
        <p:txBody>
          <a:bodyPr>
            <a:noAutofit/>
          </a:bodyPr>
          <a:lstStyle/>
          <a:p>
            <a:r>
              <a:rPr lang="en-US" sz="1600" b="1" dirty="0" smtClean="0">
                <a:solidFill>
                  <a:srgbClr val="000000"/>
                </a:solidFill>
                <a:latin typeface="Franklin Gothic Book" panose="020B0503020102020204" pitchFamily="34" charset="0"/>
              </a:rPr>
              <a:t>Image Courtesy of Save Our Springs (2016)</a:t>
            </a:r>
            <a:endParaRPr lang="en-US" sz="1600" b="1" dirty="0">
              <a:solidFill>
                <a:srgbClr val="000000"/>
              </a:solidFill>
              <a:latin typeface="Franklin Gothic Book" panose="020B0503020102020204" pitchFamily="34" charset="0"/>
            </a:endParaRPr>
          </a:p>
        </p:txBody>
      </p:sp>
    </p:spTree>
    <p:extLst>
      <p:ext uri="{BB962C8B-B14F-4D97-AF65-F5344CB8AC3E}">
        <p14:creationId xmlns:p14="http://schemas.microsoft.com/office/powerpoint/2010/main" val="151966928"/>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98008"/>
            <a:ext cx="7772400" cy="1094874"/>
          </a:xfrm>
        </p:spPr>
        <p:txBody>
          <a:bodyPr>
            <a:normAutofit/>
          </a:bodyPr>
          <a:lstStyle/>
          <a:p>
            <a:r>
              <a:rPr lang="en-US" sz="3200" dirty="0"/>
              <a:t>Ideal Model </a:t>
            </a:r>
            <a:r>
              <a:rPr lang="en-US" sz="3200" dirty="0" smtClean="0"/>
              <a:t>Organisms</a:t>
            </a:r>
            <a:endParaRPr lang="en-US" sz="3200" dirty="0"/>
          </a:p>
        </p:txBody>
      </p:sp>
      <p:sp>
        <p:nvSpPr>
          <p:cNvPr id="4" name="Content Placeholder 3"/>
          <p:cNvSpPr>
            <a:spLocks noGrp="1"/>
          </p:cNvSpPr>
          <p:nvPr>
            <p:ph sz="half" idx="2"/>
          </p:nvPr>
        </p:nvSpPr>
        <p:spPr>
          <a:xfrm>
            <a:off x="685800" y="2194564"/>
            <a:ext cx="3783602" cy="3291840"/>
          </a:xfrm>
        </p:spPr>
        <p:txBody>
          <a:bodyPr>
            <a:normAutofit/>
          </a:bodyPr>
          <a:lstStyle/>
          <a:p>
            <a:r>
              <a:rPr lang="en-US" b="1" dirty="0" smtClean="0"/>
              <a:t>Abundant</a:t>
            </a:r>
          </a:p>
          <a:p>
            <a:r>
              <a:rPr lang="en-US" b="1" dirty="0" smtClean="0"/>
              <a:t>Easily cultured</a:t>
            </a:r>
          </a:p>
          <a:p>
            <a:r>
              <a:rPr lang="en-US" b="1" dirty="0" smtClean="0"/>
              <a:t>Easy to collect and observe</a:t>
            </a:r>
          </a:p>
          <a:p>
            <a:r>
              <a:rPr lang="en-US" b="1" dirty="0" smtClean="0"/>
              <a:t>No permits required </a:t>
            </a:r>
          </a:p>
          <a:p>
            <a:r>
              <a:rPr lang="en-US" b="1" dirty="0" smtClean="0"/>
              <a:t>Rapid growth, short generation time</a:t>
            </a:r>
          </a:p>
          <a:p>
            <a:r>
              <a:rPr lang="en-US" b="1" dirty="0" smtClean="0"/>
              <a:t>Small, easily sampled genome</a:t>
            </a:r>
          </a:p>
        </p:txBody>
      </p:sp>
      <p:sp>
        <p:nvSpPr>
          <p:cNvPr id="5" name="Text Placeholder 4"/>
          <p:cNvSpPr>
            <a:spLocks noGrp="1"/>
          </p:cNvSpPr>
          <p:nvPr>
            <p:ph type="body" sz="quarter" idx="3"/>
          </p:nvPr>
        </p:nvSpPr>
        <p:spPr>
          <a:xfrm>
            <a:off x="685800" y="1499620"/>
            <a:ext cx="3657600" cy="640080"/>
          </a:xfrm>
        </p:spPr>
        <p:txBody>
          <a:bodyPr>
            <a:normAutofit fontScale="85000" lnSpcReduction="20000"/>
          </a:bodyPr>
          <a:lstStyle/>
          <a:p>
            <a:pPr algn="ctr"/>
            <a:r>
              <a:rPr lang="en-US" dirty="0" smtClean="0">
                <a:solidFill>
                  <a:srgbClr val="000000"/>
                </a:solidFill>
              </a:rPr>
              <a:t>Ideal Model Organisms</a:t>
            </a:r>
          </a:p>
          <a:p>
            <a:pPr algn="ctr"/>
            <a:r>
              <a:rPr lang="en-US" dirty="0" smtClean="0">
                <a:solidFill>
                  <a:srgbClr val="000000"/>
                </a:solidFill>
              </a:rPr>
              <a:t>(e.g., fruit flies, yeast, bacteria)</a:t>
            </a:r>
            <a:endParaRPr lang="en-US" dirty="0">
              <a:solidFill>
                <a:srgbClr val="000000"/>
              </a:solidFill>
            </a:endParaRPr>
          </a:p>
        </p:txBody>
      </p:sp>
      <p:sp>
        <p:nvSpPr>
          <p:cNvPr id="6" name="Content Placeholder 5"/>
          <p:cNvSpPr>
            <a:spLocks noGrp="1"/>
          </p:cNvSpPr>
          <p:nvPr>
            <p:ph sz="quarter" idx="4"/>
          </p:nvPr>
        </p:nvSpPr>
        <p:spPr>
          <a:xfrm>
            <a:off x="4820793" y="2194564"/>
            <a:ext cx="3870820" cy="3291840"/>
          </a:xfrm>
        </p:spPr>
        <p:txBody>
          <a:bodyPr/>
          <a:lstStyle/>
          <a:p>
            <a:r>
              <a:rPr lang="en-US" b="1" dirty="0" smtClean="0"/>
              <a:t>Endangered and rarely seen</a:t>
            </a:r>
          </a:p>
          <a:p>
            <a:r>
              <a:rPr lang="en-US" b="1" dirty="0" smtClean="0"/>
              <a:t>Difficult to raise</a:t>
            </a:r>
          </a:p>
          <a:p>
            <a:r>
              <a:rPr lang="en-US" b="1" dirty="0" smtClean="0"/>
              <a:t>Difficult to collect &amp; observe</a:t>
            </a:r>
          </a:p>
          <a:p>
            <a:r>
              <a:rPr lang="en-US" b="1" dirty="0" smtClean="0"/>
              <a:t>Many permits &amp; regulations</a:t>
            </a:r>
          </a:p>
          <a:p>
            <a:r>
              <a:rPr lang="en-US" b="1" dirty="0" smtClean="0"/>
              <a:t>Slow growth, long generation time</a:t>
            </a:r>
          </a:p>
          <a:p>
            <a:r>
              <a:rPr lang="en-US" b="1" dirty="0" smtClean="0"/>
              <a:t>Giant genome; no genome sequenced</a:t>
            </a:r>
          </a:p>
          <a:p>
            <a:endParaRPr lang="en-US" dirty="0"/>
          </a:p>
        </p:txBody>
      </p:sp>
      <p:grpSp>
        <p:nvGrpSpPr>
          <p:cNvPr id="12" name="Group 11"/>
          <p:cNvGrpSpPr/>
          <p:nvPr/>
        </p:nvGrpSpPr>
        <p:grpSpPr>
          <a:xfrm>
            <a:off x="1636294" y="5372784"/>
            <a:ext cx="6160169" cy="822229"/>
            <a:chOff x="904774" y="5348331"/>
            <a:chExt cx="6703928" cy="894807"/>
          </a:xfrm>
        </p:grpSpPr>
        <p:pic>
          <p:nvPicPr>
            <p:cNvPr id="7" name="Picture 6" descr="Drosophila_repleta_lateral.jpg"/>
            <p:cNvPicPr>
              <a:picLocks noChangeAspect="1"/>
            </p:cNvPicPr>
            <p:nvPr/>
          </p:nvPicPr>
          <p:blipFill>
            <a:blip r:embed="rId2"/>
            <a:stretch>
              <a:fillRect/>
            </a:stretch>
          </p:blipFill>
          <p:spPr>
            <a:xfrm>
              <a:off x="3128211" y="5348332"/>
              <a:ext cx="1328286" cy="882065"/>
            </a:xfrm>
            <a:prstGeom prst="rect">
              <a:avLst/>
            </a:prstGeom>
          </p:spPr>
        </p:pic>
        <p:pic>
          <p:nvPicPr>
            <p:cNvPr id="8" name="Picture 2"/>
            <p:cNvPicPr>
              <a:picLocks noChangeAspect="1" noChangeArrowheads="1"/>
            </p:cNvPicPr>
            <p:nvPr/>
          </p:nvPicPr>
          <p:blipFill rotWithShape="1">
            <a:blip r:embed="rId3"/>
            <a:srcRect b="14837"/>
            <a:stretch/>
          </p:blipFill>
          <p:spPr bwMode="auto">
            <a:xfrm>
              <a:off x="6207775" y="5348331"/>
              <a:ext cx="1400927" cy="894807"/>
            </a:xfrm>
            <a:prstGeom prst="rect">
              <a:avLst/>
            </a:prstGeom>
            <a:noFill/>
            <a:ln w="9525">
              <a:noFill/>
              <a:miter lim="800000"/>
              <a:headEnd/>
              <a:tailEnd/>
            </a:ln>
          </p:spPr>
        </p:pic>
        <p:pic>
          <p:nvPicPr>
            <p:cNvPr id="9" name="Picture 8" descr="ecoli-1184px.jpg"/>
            <p:cNvPicPr>
              <a:picLocks noChangeAspect="1"/>
            </p:cNvPicPr>
            <p:nvPr/>
          </p:nvPicPr>
          <p:blipFill rotWithShape="1">
            <a:blip r:embed="rId4"/>
            <a:srcRect l="17395"/>
            <a:stretch/>
          </p:blipFill>
          <p:spPr>
            <a:xfrm>
              <a:off x="904774" y="5348333"/>
              <a:ext cx="2223435" cy="882064"/>
            </a:xfrm>
            <a:prstGeom prst="rect">
              <a:avLst/>
            </a:prstGeom>
          </p:spPr>
        </p:pic>
        <p:pic>
          <p:nvPicPr>
            <p:cNvPr id="11" name="Picture 10" descr="colouredscan.jpg"/>
            <p:cNvPicPr>
              <a:picLocks noChangeAspect="1"/>
            </p:cNvPicPr>
            <p:nvPr/>
          </p:nvPicPr>
          <p:blipFill rotWithShape="1">
            <a:blip r:embed="rId5"/>
            <a:srcRect b="32411"/>
            <a:stretch/>
          </p:blipFill>
          <p:spPr>
            <a:xfrm>
              <a:off x="4456497" y="5348331"/>
              <a:ext cx="1751278" cy="885182"/>
            </a:xfrm>
            <a:prstGeom prst="rect">
              <a:avLst/>
            </a:prstGeom>
          </p:spPr>
        </p:pic>
      </p:grpSp>
      <p:sp>
        <p:nvSpPr>
          <p:cNvPr id="13" name="Text Placeholder 4"/>
          <p:cNvSpPr txBox="1">
            <a:spLocks/>
          </p:cNvSpPr>
          <p:nvPr/>
        </p:nvSpPr>
        <p:spPr>
          <a:xfrm>
            <a:off x="4973193" y="1499620"/>
            <a:ext cx="3657600" cy="64008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2"/>
              </a:buClr>
              <a:buSzPct val="85000"/>
              <a:buFont typeface="Wingdings" pitchFamily="2" charset="2"/>
              <a:buNone/>
              <a:defRPr sz="2000" b="1" kern="1200">
                <a:solidFill>
                  <a:schemeClr val="accent2">
                    <a:lumMod val="75000"/>
                  </a:schemeClr>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2"/>
              </a:buClr>
              <a:buSzPct val="85000"/>
              <a:buFont typeface="Wingdings" pitchFamily="2" charset="2"/>
              <a:buNone/>
              <a:defRPr sz="2000" b="1" kern="1200">
                <a:solidFill>
                  <a:srgbClr val="7030A0"/>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2"/>
              </a:buClr>
              <a:buSzPct val="85000"/>
              <a:buFont typeface="Wingdings" pitchFamily="2" charset="2"/>
              <a:buNone/>
              <a:defRPr sz="1800" b="1" kern="1200">
                <a:solidFill>
                  <a:srgbClr val="7030A0"/>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2"/>
              </a:buClr>
              <a:buSzPct val="85000"/>
              <a:buFont typeface="Wingdings" pitchFamily="2" charset="2"/>
              <a:buNone/>
              <a:defRPr sz="1600" b="1" kern="1200">
                <a:solidFill>
                  <a:srgbClr val="7030A0"/>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2"/>
              </a:buClr>
              <a:buSzPct val="85000"/>
              <a:buFont typeface="Wingdings" pitchFamily="2" charset="2"/>
              <a:buNone/>
              <a:defRPr sz="1600" b="1" kern="1200">
                <a:solidFill>
                  <a:srgbClr val="7030A0"/>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2"/>
              </a:buClr>
              <a:buSzPct val="85000"/>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2"/>
              </a:buClr>
              <a:buSzPct val="85000"/>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2"/>
              </a:buClr>
              <a:buSzPct val="85000"/>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2"/>
              </a:buClr>
              <a:buSzPct val="85000"/>
              <a:buFont typeface="Wingdings" pitchFamily="2" charset="2"/>
              <a:buNone/>
              <a:defRPr sz="1600" b="1" kern="1200">
                <a:solidFill>
                  <a:schemeClr val="tx1"/>
                </a:solidFill>
                <a:latin typeface="+mn-lt"/>
                <a:ea typeface="+mn-ea"/>
                <a:cs typeface="+mn-cs"/>
              </a:defRPr>
            </a:lvl9pPr>
          </a:lstStyle>
          <a:p>
            <a:pPr algn="ctr"/>
            <a:r>
              <a:rPr lang="en-US" dirty="0" smtClean="0">
                <a:solidFill>
                  <a:srgbClr val="000000"/>
                </a:solidFill>
                <a:latin typeface="Arial" panose="020B0604020202020204" pitchFamily="34" charset="0"/>
                <a:cs typeface="Arial" panose="020B0604020202020204" pitchFamily="34" charset="0"/>
              </a:rPr>
              <a:t>Texas Spring and Cave Salamanders</a:t>
            </a:r>
            <a:endParaRPr lang="en-US"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61151"/>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4470" y="957431"/>
            <a:ext cx="2400300" cy="1737360"/>
          </a:xfrm>
        </p:spPr>
        <p:txBody>
          <a:bodyPr/>
          <a:lstStyle/>
          <a:p>
            <a:r>
              <a:rPr lang="en-US" dirty="0" smtClean="0"/>
              <a:t>Barton Springs</a:t>
            </a:r>
            <a:endParaRPr lang="en-US" dirty="0"/>
          </a:p>
        </p:txBody>
      </p:sp>
      <p:pic>
        <p:nvPicPr>
          <p:cNvPr id="12" name="Picture 2" descr="DSCN2414"/>
          <p:cNvPicPr>
            <a:picLocks noGrp="1" noChangeAspect="1" noChangeArrowheads="1"/>
          </p:cNvPicPr>
          <p:nvPr>
            <p:ph type="pic" idx="1"/>
          </p:nvPr>
        </p:nvPicPr>
        <p:blipFill>
          <a:blip r:embed="rId3"/>
          <a:srcRect l="15946" r="15946"/>
          <a:stretch>
            <a:fillRect/>
          </a:stretch>
        </p:blipFill>
        <p:spPr bwMode="auto">
          <a:prstGeom prst="rect">
            <a:avLst/>
          </a:prstGeom>
          <a:ln>
            <a:noFill/>
          </a:ln>
          <a:effectLst>
            <a:outerShdw blurRad="190500" algn="tl" rotWithShape="0">
              <a:srgbClr val="000000">
                <a:alpha val="70000"/>
              </a:srgbClr>
            </a:outerShdw>
          </a:effectLst>
        </p:spPr>
      </p:pic>
      <p:sp>
        <p:nvSpPr>
          <p:cNvPr id="5" name="Text Placeholder 7"/>
          <p:cNvSpPr>
            <a:spLocks noGrp="1"/>
          </p:cNvSpPr>
          <p:nvPr>
            <p:ph type="body" sz="half" idx="2"/>
          </p:nvPr>
        </p:nvSpPr>
        <p:spPr>
          <a:xfrm>
            <a:off x="6412230" y="5168766"/>
            <a:ext cx="2000250" cy="790970"/>
          </a:xfrm>
        </p:spPr>
        <p:txBody>
          <a:bodyPr>
            <a:noAutofit/>
          </a:bodyPr>
          <a:lstStyle/>
          <a:p>
            <a:r>
              <a:rPr lang="en-US" sz="1600" b="1" dirty="0" smtClean="0">
                <a:solidFill>
                  <a:srgbClr val="000000"/>
                </a:solidFill>
                <a:latin typeface="Franklin Gothic Book" panose="020B0503020102020204" pitchFamily="34" charset="0"/>
              </a:rPr>
              <a:t>Image Courtesy of Save Our Springs</a:t>
            </a:r>
            <a:endParaRPr lang="en-US" sz="1600" b="1" dirty="0">
              <a:solidFill>
                <a:srgbClr val="000000"/>
              </a:solidFill>
              <a:latin typeface="Franklin Gothic Book" panose="020B0503020102020204" pitchFamily="34" charset="0"/>
            </a:endParaRPr>
          </a:p>
        </p:txBody>
      </p:sp>
    </p:spTree>
    <p:extLst>
      <p:ext uri="{BB962C8B-B14F-4D97-AF65-F5344CB8AC3E}">
        <p14:creationId xmlns:p14="http://schemas.microsoft.com/office/powerpoint/2010/main" val="2711573846"/>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484632"/>
            <a:ext cx="8102065" cy="1182243"/>
          </a:xfrm>
        </p:spPr>
        <p:txBody>
          <a:bodyPr>
            <a:normAutofit/>
          </a:bodyPr>
          <a:lstStyle/>
          <a:p>
            <a:r>
              <a:rPr lang="en-US" sz="3200" dirty="0"/>
              <a:t>What is an Endangered Species?</a:t>
            </a:r>
          </a:p>
        </p:txBody>
      </p:sp>
      <p:sp>
        <p:nvSpPr>
          <p:cNvPr id="3" name="Content Placeholder 2"/>
          <p:cNvSpPr>
            <a:spLocks noGrp="1"/>
          </p:cNvSpPr>
          <p:nvPr>
            <p:ph idx="1"/>
          </p:nvPr>
        </p:nvSpPr>
        <p:spPr>
          <a:xfrm>
            <a:off x="579922" y="1742174"/>
            <a:ext cx="4203834" cy="4050792"/>
          </a:xfrm>
        </p:spPr>
        <p:txBody>
          <a:bodyPr>
            <a:normAutofit fontScale="92500" lnSpcReduction="10000"/>
          </a:bodyPr>
          <a:lstStyle/>
          <a:p>
            <a:r>
              <a:rPr lang="en-US" dirty="0" smtClean="0"/>
              <a:t>Endangered Species Act (ESA) created in 1973</a:t>
            </a:r>
          </a:p>
          <a:p>
            <a:r>
              <a:rPr lang="en-US" dirty="0" smtClean="0"/>
              <a:t>A species likely to become extinct throughout all or a large portion of its range</a:t>
            </a:r>
          </a:p>
          <a:p>
            <a:r>
              <a:rPr lang="en-US" dirty="0" smtClean="0"/>
              <a:t>Receives special protections by federal government to help it recover</a:t>
            </a:r>
          </a:p>
          <a:p>
            <a:r>
              <a:rPr lang="en-US" dirty="0" smtClean="0"/>
              <a:t>Must be evaluated and meet certain criteria to be listed as “endangered”</a:t>
            </a:r>
            <a:endParaRPr lang="en-US" dirty="0"/>
          </a:p>
        </p:txBody>
      </p:sp>
      <p:pic>
        <p:nvPicPr>
          <p:cNvPr id="7170" name="Picture 2" descr="Bald Eag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8892" y="1801625"/>
            <a:ext cx="2085975" cy="20859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176" name="Picture 8" descr="Photo of brown bear Grizzly bear Mom and cubs in Alas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8892" y="3783990"/>
            <a:ext cx="2085975" cy="20859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172" name="Picture 4" descr="Gray Wol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1417" y="2871787"/>
            <a:ext cx="2085975" cy="20859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07946"/>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lamanderFrisbees.jpg"/>
          <p:cNvPicPr>
            <a:picLocks noChangeAspect="1"/>
          </p:cNvPicPr>
          <p:nvPr/>
        </p:nvPicPr>
        <p:blipFill>
          <a:blip r:embed="rId3"/>
          <a:stretch>
            <a:fillRect/>
          </a:stretch>
        </p:blipFill>
        <p:spPr>
          <a:xfrm>
            <a:off x="3375842" y="2245895"/>
            <a:ext cx="5538541" cy="4443207"/>
          </a:xfrm>
          <a:prstGeom prst="rect">
            <a:avLst/>
          </a:prstGeom>
          <a:ln>
            <a:noFill/>
          </a:ln>
          <a:effectLst>
            <a:outerShdw blurRad="190500" algn="tl" rotWithShape="0">
              <a:srgbClr val="000000">
                <a:alpha val="70000"/>
              </a:srgbClr>
            </a:outerShdw>
          </a:effectLst>
        </p:spPr>
      </p:pic>
      <p:sp>
        <p:nvSpPr>
          <p:cNvPr id="5" name="TextBox 4"/>
          <p:cNvSpPr txBox="1"/>
          <p:nvPr/>
        </p:nvSpPr>
        <p:spPr>
          <a:xfrm>
            <a:off x="48624" y="5901631"/>
            <a:ext cx="3867839" cy="523220"/>
          </a:xfrm>
          <a:prstGeom prst="rect">
            <a:avLst/>
          </a:prstGeom>
          <a:noFill/>
        </p:spPr>
        <p:txBody>
          <a:bodyPr wrap="square" rtlCol="0">
            <a:spAutoFit/>
          </a:bodyPr>
          <a:lstStyle/>
          <a:p>
            <a:pPr algn="ctr"/>
            <a:r>
              <a:rPr lang="en-US" sz="1400" dirty="0" smtClean="0">
                <a:solidFill>
                  <a:srgbClr val="000000"/>
                </a:solidFill>
                <a:latin typeface="Franklin Gothic Book" panose="020B0503020102020204" pitchFamily="34" charset="0"/>
                <a:cs typeface="Arial" panose="020B0604020202020204" pitchFamily="34" charset="0"/>
              </a:rPr>
              <a:t>Memorabilia from </a:t>
            </a:r>
          </a:p>
          <a:p>
            <a:pPr algn="ctr"/>
            <a:r>
              <a:rPr lang="en-US" sz="1400" dirty="0" smtClean="0">
                <a:solidFill>
                  <a:srgbClr val="000000"/>
                </a:solidFill>
                <a:latin typeface="Franklin Gothic Book" panose="020B0503020102020204" pitchFamily="34" charset="0"/>
                <a:cs typeface="Arial" panose="020B0604020202020204" pitchFamily="34" charset="0"/>
              </a:rPr>
              <a:t>conservation groups </a:t>
            </a:r>
            <a:endParaRPr lang="en-US" sz="1400" dirty="0">
              <a:solidFill>
                <a:srgbClr val="000000"/>
              </a:solidFill>
              <a:latin typeface="Franklin Gothic Book" panose="020B0503020102020204" pitchFamily="34" charset="0"/>
              <a:cs typeface="Arial" panose="020B0604020202020204" pitchFamily="34" charset="0"/>
            </a:endParaRPr>
          </a:p>
        </p:txBody>
      </p:sp>
      <p:sp>
        <p:nvSpPr>
          <p:cNvPr id="3" name="Content Placeholder 2"/>
          <p:cNvSpPr>
            <a:spLocks noGrp="1"/>
          </p:cNvSpPr>
          <p:nvPr>
            <p:ph idx="1"/>
          </p:nvPr>
        </p:nvSpPr>
        <p:spPr>
          <a:xfrm>
            <a:off x="589245" y="928939"/>
            <a:ext cx="7947555" cy="1445293"/>
          </a:xfrm>
        </p:spPr>
        <p:txBody>
          <a:bodyPr>
            <a:normAutofit/>
          </a:bodyPr>
          <a:lstStyle/>
          <a:p>
            <a:r>
              <a:rPr lang="en-US" sz="2200" dirty="0" smtClean="0">
                <a:solidFill>
                  <a:srgbClr val="000000"/>
                </a:solidFill>
              </a:rPr>
              <a:t>Pool cleaning methods nearly eliminate salamanders</a:t>
            </a:r>
          </a:p>
          <a:p>
            <a:r>
              <a:rPr lang="en-US" sz="2200" dirty="0" smtClean="0">
                <a:solidFill>
                  <a:srgbClr val="000000"/>
                </a:solidFill>
              </a:rPr>
              <a:t>“Liaison Committee” created between city and UT to develop “salamander friendly” cleaning methods </a:t>
            </a:r>
          </a:p>
          <a:p>
            <a:pPr>
              <a:buNone/>
            </a:pPr>
            <a:endParaRPr lang="en-US" sz="2200" dirty="0" smtClean="0">
              <a:solidFill>
                <a:srgbClr val="000000"/>
              </a:solidFill>
            </a:endParaRPr>
          </a:p>
        </p:txBody>
      </p:sp>
      <p:sp>
        <p:nvSpPr>
          <p:cNvPr id="2" name="Title 1"/>
          <p:cNvSpPr>
            <a:spLocks noGrp="1"/>
          </p:cNvSpPr>
          <p:nvPr>
            <p:ph type="title"/>
          </p:nvPr>
        </p:nvSpPr>
        <p:spPr>
          <a:xfrm>
            <a:off x="509336" y="-124968"/>
            <a:ext cx="3152693" cy="1182243"/>
          </a:xfrm>
        </p:spPr>
        <p:txBody>
          <a:bodyPr>
            <a:normAutofit/>
          </a:bodyPr>
          <a:lstStyle/>
          <a:p>
            <a:r>
              <a:rPr lang="en-US" sz="3200" dirty="0" smtClean="0"/>
              <a:t>Late 1980s</a:t>
            </a:r>
            <a:r>
              <a:rPr lang="en-US" sz="3200" dirty="0"/>
              <a:t>…</a:t>
            </a:r>
          </a:p>
        </p:txBody>
      </p:sp>
    </p:spTree>
    <p:extLst>
      <p:ext uri="{BB962C8B-B14F-4D97-AF65-F5344CB8AC3E}">
        <p14:creationId xmlns:p14="http://schemas.microsoft.com/office/powerpoint/2010/main" val="3459772789"/>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15788"/>
            <a:ext cx="9144000" cy="6042212"/>
          </a:xfrm>
          <a:prstGeom prst="rect">
            <a:avLst/>
          </a:prstGeom>
        </p:spPr>
      </p:pic>
      <p:sp>
        <p:nvSpPr>
          <p:cNvPr id="7" name="Title 6"/>
          <p:cNvSpPr>
            <a:spLocks noGrp="1"/>
          </p:cNvSpPr>
          <p:nvPr>
            <p:ph type="title"/>
          </p:nvPr>
        </p:nvSpPr>
        <p:spPr>
          <a:xfrm>
            <a:off x="628650" y="288123"/>
            <a:ext cx="7886700" cy="761031"/>
          </a:xfrm>
        </p:spPr>
        <p:txBody>
          <a:bodyPr>
            <a:normAutofit/>
          </a:bodyPr>
          <a:lstStyle/>
          <a:p>
            <a:pPr algn="ctr"/>
            <a:r>
              <a:rPr lang="en-US" sz="4000" b="1" i="1" dirty="0">
                <a:solidFill>
                  <a:srgbClr val="F26343"/>
                </a:solidFill>
              </a:rPr>
              <a:t>How a Salamander Saved a City</a:t>
            </a:r>
          </a:p>
        </p:txBody>
      </p:sp>
      <p:sp>
        <p:nvSpPr>
          <p:cNvPr id="9" name="TextBox 8"/>
          <p:cNvSpPr txBox="1"/>
          <p:nvPr/>
        </p:nvSpPr>
        <p:spPr>
          <a:xfrm>
            <a:off x="6667300" y="2115953"/>
            <a:ext cx="2386054" cy="1477328"/>
          </a:xfrm>
          <a:prstGeom prst="rect">
            <a:avLst/>
          </a:prstGeom>
          <a:noFill/>
        </p:spPr>
        <p:txBody>
          <a:bodyPr wrap="square" rtlCol="0">
            <a:spAutoFit/>
          </a:bodyPr>
          <a:lstStyle/>
          <a:p>
            <a:pPr algn="ctr"/>
            <a:r>
              <a:rPr lang="en-US" sz="2000" b="1" dirty="0" smtClean="0">
                <a:solidFill>
                  <a:srgbClr val="0000FF"/>
                </a:solidFill>
                <a:latin typeface="Arial" panose="020B0604020202020204" pitchFamily="34" charset="0"/>
                <a:cs typeface="Arial" panose="020B0604020202020204" pitchFamily="34" charset="0"/>
              </a:rPr>
              <a:t>David M. Hillis</a:t>
            </a:r>
          </a:p>
          <a:p>
            <a:pPr algn="ctr"/>
            <a:endParaRPr lang="en-US" sz="600" b="1" dirty="0" smtClean="0">
              <a:solidFill>
                <a:srgbClr val="0000FF"/>
              </a:solidFill>
              <a:latin typeface="Arial" panose="020B0604020202020204" pitchFamily="34" charset="0"/>
              <a:cs typeface="Arial" panose="020B0604020202020204" pitchFamily="34" charset="0"/>
            </a:endParaRPr>
          </a:p>
          <a:p>
            <a:pPr algn="ctr"/>
            <a:endParaRPr lang="en-US" sz="600" b="1" dirty="0">
              <a:solidFill>
                <a:srgbClr val="0000FF"/>
              </a:solidFill>
              <a:latin typeface="Arial" panose="020B0604020202020204" pitchFamily="34" charset="0"/>
              <a:cs typeface="Arial" panose="020B0604020202020204" pitchFamily="34" charset="0"/>
            </a:endParaRPr>
          </a:p>
          <a:p>
            <a:pPr algn="ctr"/>
            <a:endParaRPr lang="en-US" sz="600" b="1" dirty="0" smtClean="0">
              <a:solidFill>
                <a:srgbClr val="0000FF"/>
              </a:solidFill>
              <a:latin typeface="Arial" panose="020B0604020202020204" pitchFamily="34" charset="0"/>
              <a:cs typeface="Arial" panose="020B0604020202020204" pitchFamily="34" charset="0"/>
            </a:endParaRPr>
          </a:p>
          <a:p>
            <a:pPr algn="ctr"/>
            <a:endParaRPr lang="en-US" sz="600" b="1" dirty="0" smtClean="0">
              <a:solidFill>
                <a:srgbClr val="0000FF"/>
              </a:solidFill>
              <a:latin typeface="Arial" panose="020B0604020202020204" pitchFamily="34" charset="0"/>
              <a:cs typeface="Arial" panose="020B0604020202020204" pitchFamily="34" charset="0"/>
            </a:endParaRPr>
          </a:p>
          <a:p>
            <a:pPr algn="ctr"/>
            <a:endParaRPr lang="en-US" sz="600" b="1" dirty="0" smtClean="0">
              <a:solidFill>
                <a:srgbClr val="0000FF"/>
              </a:solidFill>
              <a:latin typeface="Arial" panose="020B0604020202020204" pitchFamily="34" charset="0"/>
              <a:cs typeface="Arial" panose="020B0604020202020204" pitchFamily="34" charset="0"/>
            </a:endParaRPr>
          </a:p>
          <a:p>
            <a:pPr algn="ctr"/>
            <a:r>
              <a:rPr lang="en-US" sz="2000" b="1" dirty="0" smtClean="0">
                <a:solidFill>
                  <a:srgbClr val="0000FF"/>
                </a:solidFill>
                <a:latin typeface="Arial" panose="020B0604020202020204" pitchFamily="34" charset="0"/>
                <a:cs typeface="Arial" panose="020B0604020202020204" pitchFamily="34" charset="0"/>
              </a:rPr>
              <a:t>The University of Texas at Austin</a:t>
            </a:r>
            <a:endParaRPr lang="en-US" sz="2000" b="1" dirty="0">
              <a:solidFill>
                <a:srgbClr val="0000FF"/>
              </a:solidFill>
              <a:latin typeface="Arial" panose="020B0604020202020204" pitchFamily="34" charset="0"/>
              <a:cs typeface="Arial" panose="020B0604020202020204" pitchFamily="34" charset="0"/>
            </a:endParaRPr>
          </a:p>
        </p:txBody>
      </p:sp>
      <p:sp>
        <p:nvSpPr>
          <p:cNvPr id="10" name="TextBox 9"/>
          <p:cNvSpPr txBox="1"/>
          <p:nvPr/>
        </p:nvSpPr>
        <p:spPr>
          <a:xfrm>
            <a:off x="123530" y="2115953"/>
            <a:ext cx="2071035" cy="1323439"/>
          </a:xfrm>
          <a:prstGeom prst="rect">
            <a:avLst/>
          </a:prstGeom>
          <a:noFill/>
        </p:spPr>
        <p:txBody>
          <a:bodyPr wrap="square" rtlCol="0">
            <a:spAutoFit/>
          </a:bodyPr>
          <a:lstStyle/>
          <a:p>
            <a:pPr algn="ctr"/>
            <a:r>
              <a:rPr lang="en-US" sz="2000" b="1" dirty="0" smtClean="0">
                <a:solidFill>
                  <a:srgbClr val="0000FF"/>
                </a:solidFill>
                <a:latin typeface="Arial" panose="020B0604020202020204" pitchFamily="34" charset="0"/>
                <a:cs typeface="Arial" panose="020B0604020202020204" pitchFamily="34" charset="0"/>
              </a:rPr>
              <a:t>The Politics and Science of Endangered Species</a:t>
            </a:r>
            <a:endParaRPr lang="en-US" sz="2000" b="1" dirty="0">
              <a:solidFill>
                <a:srgbClr val="0000FF"/>
              </a:solidFill>
              <a:latin typeface="Arial" panose="020B0604020202020204" pitchFamily="34" charset="0"/>
              <a:cs typeface="Arial" panose="020B0604020202020204" pitchFamily="34" charset="0"/>
            </a:endParaRPr>
          </a:p>
        </p:txBody>
      </p:sp>
      <p:sp>
        <p:nvSpPr>
          <p:cNvPr id="12" name="Title 6"/>
          <p:cNvSpPr txBox="1">
            <a:spLocks/>
          </p:cNvSpPr>
          <p:nvPr/>
        </p:nvSpPr>
        <p:spPr>
          <a:xfrm>
            <a:off x="6667300" y="3878104"/>
            <a:ext cx="2386054" cy="7273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rgbClr val="0000FF"/>
                </a:solidFill>
                <a:latin typeface="Arial" panose="020B0604020202020204" pitchFamily="34" charset="0"/>
                <a:ea typeface="+mn-ea"/>
                <a:cs typeface="Arial" panose="020B0604020202020204" pitchFamily="34" charset="0"/>
              </a:rPr>
              <a:t>April 22, 2016</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7625" y="5727432"/>
            <a:ext cx="4472735" cy="1341821"/>
          </a:xfrm>
          <a:prstGeom prst="rect">
            <a:avLst/>
          </a:prstGeom>
        </p:spPr>
      </p:pic>
    </p:spTree>
    <p:extLst>
      <p:ext uri="{BB962C8B-B14F-4D97-AF65-F5344CB8AC3E}">
        <p14:creationId xmlns:p14="http://schemas.microsoft.com/office/powerpoint/2010/main" val="529945029"/>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392979" y="2206592"/>
            <a:ext cx="2400300" cy="1737360"/>
          </a:xfrm>
        </p:spPr>
        <p:txBody>
          <a:bodyPr>
            <a:normAutofit fontScale="90000"/>
          </a:bodyPr>
          <a:lstStyle/>
          <a:p>
            <a:pPr algn="ctr"/>
            <a:r>
              <a:rPr lang="en-US" dirty="0" smtClean="0"/>
              <a:t>New methods adopted to clean Barton Springs Pool</a:t>
            </a:r>
            <a:endParaRPr lang="en-US" dirty="0"/>
          </a:p>
        </p:txBody>
      </p:sp>
      <p:pic>
        <p:nvPicPr>
          <p:cNvPr id="7" name="Content Placeholder 6" descr="rbz-barton-pool-cleanup-20.jpg"/>
          <p:cNvPicPr>
            <a:picLocks noGrp="1" noChangeAspect="1"/>
          </p:cNvPicPr>
          <p:nvPr>
            <p:ph type="pic" idx="1"/>
          </p:nvPr>
        </p:nvPicPr>
        <p:blipFill>
          <a:blip r:embed="rId3"/>
          <a:srcRect l="19742" r="19742"/>
          <a:stretch>
            <a:fillRect/>
          </a:stretch>
        </p:blipFill>
        <p:spPr>
          <a:prstGeom prst="rect">
            <a:avLst/>
          </a:prstGeom>
        </p:spPr>
      </p:pic>
    </p:spTree>
    <p:extLst>
      <p:ext uri="{BB962C8B-B14F-4D97-AF65-F5344CB8AC3E}">
        <p14:creationId xmlns:p14="http://schemas.microsoft.com/office/powerpoint/2010/main" val="3676063712"/>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3"/>
            <a:ext cx="7772400" cy="860436"/>
          </a:xfrm>
        </p:spPr>
        <p:txBody>
          <a:bodyPr>
            <a:normAutofit fontScale="90000"/>
          </a:bodyPr>
          <a:lstStyle/>
          <a:p>
            <a:r>
              <a:rPr lang="en-US" sz="3200" dirty="0"/>
              <a:t>1990s</a:t>
            </a:r>
            <a:r>
              <a:rPr lang="en-US" sz="3200" dirty="0" smtClean="0"/>
              <a:t>…Citizens stand up for the springs</a:t>
            </a:r>
            <a:endParaRPr lang="en-US" sz="3200" dirty="0"/>
          </a:p>
        </p:txBody>
      </p:sp>
      <p:sp>
        <p:nvSpPr>
          <p:cNvPr id="3" name="Content Placeholder 2"/>
          <p:cNvSpPr>
            <a:spLocks noGrp="1"/>
          </p:cNvSpPr>
          <p:nvPr>
            <p:ph sz="half" idx="1"/>
          </p:nvPr>
        </p:nvSpPr>
        <p:spPr>
          <a:xfrm>
            <a:off x="508605" y="2366598"/>
            <a:ext cx="3657600" cy="3977640"/>
          </a:xfrm>
        </p:spPr>
        <p:txBody>
          <a:bodyPr>
            <a:normAutofit/>
          </a:bodyPr>
          <a:lstStyle/>
          <a:p>
            <a:r>
              <a:rPr lang="en-US" b="1" dirty="0" smtClean="0"/>
              <a:t>1990 hearing opposing </a:t>
            </a:r>
            <a:r>
              <a:rPr lang="en-US" b="1" dirty="0" err="1" smtClean="0"/>
              <a:t>McMoran</a:t>
            </a:r>
            <a:r>
              <a:rPr lang="en-US" b="1" dirty="0" smtClean="0"/>
              <a:t> Inc.’s proposal</a:t>
            </a:r>
          </a:p>
          <a:p>
            <a:r>
              <a:rPr lang="en-US" b="1" dirty="0" smtClean="0"/>
              <a:t>Save Our Springs (SOS) Coalition forms</a:t>
            </a:r>
          </a:p>
          <a:p>
            <a:r>
              <a:rPr lang="en-US" b="1" dirty="0" smtClean="0"/>
              <a:t>Formal proposal to USFWS to list Barton Springs salamander as endangered</a:t>
            </a:r>
          </a:p>
          <a:p>
            <a:r>
              <a:rPr lang="en-US" b="1" dirty="0" smtClean="0"/>
              <a:t>Opposition: claimed listing would be “catastrophic” to the economic development </a:t>
            </a:r>
            <a:br>
              <a:rPr lang="en-US" b="1" dirty="0" smtClean="0"/>
            </a:br>
            <a:r>
              <a:rPr lang="en-US" b="1" dirty="0" smtClean="0"/>
              <a:t>of Austin</a:t>
            </a:r>
          </a:p>
        </p:txBody>
      </p:sp>
      <p:sp>
        <p:nvSpPr>
          <p:cNvPr id="5" name="TextBox 4"/>
          <p:cNvSpPr txBox="1"/>
          <p:nvPr/>
        </p:nvSpPr>
        <p:spPr>
          <a:xfrm>
            <a:off x="827773" y="1388503"/>
            <a:ext cx="7979343" cy="677108"/>
          </a:xfrm>
          <a:prstGeom prst="rect">
            <a:avLst/>
          </a:prstGeom>
          <a:noFill/>
        </p:spPr>
        <p:txBody>
          <a:bodyPr wrap="square" rtlCol="0">
            <a:spAutoFit/>
          </a:bodyPr>
          <a:lstStyle/>
          <a:p>
            <a:r>
              <a:rPr lang="en-US" sz="2400" b="1" dirty="0" smtClean="0">
                <a:solidFill>
                  <a:srgbClr val="000000"/>
                </a:solidFill>
                <a:latin typeface="Arial" panose="020B0604020202020204" pitchFamily="34" charset="0"/>
                <a:cs typeface="Arial" panose="020B0604020202020204" pitchFamily="34" charset="0"/>
              </a:rPr>
              <a:t>“Barton Creek backers savor council vote”</a:t>
            </a:r>
          </a:p>
          <a:p>
            <a:r>
              <a:rPr lang="en-US" sz="1400" i="1" dirty="0" smtClean="0">
                <a:solidFill>
                  <a:srgbClr val="000000"/>
                </a:solidFill>
                <a:latin typeface="Arial" panose="020B0604020202020204" pitchFamily="34" charset="0"/>
                <a:cs typeface="Arial" panose="020B0604020202020204" pitchFamily="34" charset="0"/>
              </a:rPr>
              <a:t>Austin American Statesman, June 9, 1990</a:t>
            </a:r>
            <a:endParaRPr lang="en-US" sz="1400" i="1" dirty="0">
              <a:solidFill>
                <a:srgbClr val="000000"/>
              </a:solidFill>
              <a:latin typeface="Arial" panose="020B0604020202020204" pitchFamily="34" charset="0"/>
              <a:cs typeface="Arial" panose="020B0604020202020204" pitchFamily="34" charset="0"/>
            </a:endParaRPr>
          </a:p>
        </p:txBody>
      </p:sp>
      <p:pic>
        <p:nvPicPr>
          <p:cNvPr id="3074" name="Picture 2" descr="http://www.austinchronicle.com/imager/b/original/1351104/a7a8/ap-1.eter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1452" y="2408057"/>
            <a:ext cx="4575882" cy="303533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61452" y="5476580"/>
            <a:ext cx="4575883" cy="307777"/>
          </a:xfrm>
          <a:prstGeom prst="rect">
            <a:avLst/>
          </a:prstGeom>
          <a:noFill/>
        </p:spPr>
        <p:txBody>
          <a:bodyPr wrap="square" rtlCol="0">
            <a:spAutoFit/>
          </a:bodyPr>
          <a:lstStyle/>
          <a:p>
            <a:pPr algn="ctr"/>
            <a:r>
              <a:rPr lang="en-US" sz="1400" dirty="0" smtClean="0">
                <a:solidFill>
                  <a:srgbClr val="000000"/>
                </a:solidFill>
                <a:latin typeface="Franklin Gothic Book" panose="020B0503020102020204" pitchFamily="34" charset="0"/>
                <a:cs typeface="Arial" panose="020B0604020202020204" pitchFamily="34" charset="0"/>
              </a:rPr>
              <a:t>Pogue (2012) </a:t>
            </a:r>
            <a:r>
              <a:rPr lang="en-US" sz="1400" i="1" dirty="0" smtClean="0">
                <a:solidFill>
                  <a:srgbClr val="000000"/>
                </a:solidFill>
                <a:latin typeface="Franklin Gothic Book" panose="020B0503020102020204" pitchFamily="34" charset="0"/>
                <a:cs typeface="Arial" panose="020B0604020202020204" pitchFamily="34" charset="0"/>
              </a:rPr>
              <a:t>Austin Chronicle</a:t>
            </a:r>
            <a:endParaRPr lang="en-US" sz="1400" i="1" dirty="0">
              <a:solidFill>
                <a:srgbClr val="000000"/>
              </a:solidFill>
              <a:latin typeface="Franklin Gothic Book" panose="020B0503020102020204" pitchFamily="34" charset="0"/>
              <a:cs typeface="Arial" panose="020B0604020202020204" pitchFamily="34" charset="0"/>
            </a:endParaRPr>
          </a:p>
        </p:txBody>
      </p:sp>
    </p:spTree>
    <p:extLst>
      <p:ext uri="{BB962C8B-B14F-4D97-AF65-F5344CB8AC3E}">
        <p14:creationId xmlns:p14="http://schemas.microsoft.com/office/powerpoint/2010/main" val="754594621"/>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61998" y="1892968"/>
            <a:ext cx="2500764" cy="998621"/>
          </a:xfrm>
        </p:spPr>
        <p:txBody>
          <a:bodyPr/>
          <a:lstStyle/>
          <a:p>
            <a:pPr algn="ctr"/>
            <a:r>
              <a:rPr lang="en-US" dirty="0"/>
              <a:t>L</a:t>
            </a:r>
            <a:r>
              <a:rPr lang="en-US" dirty="0" smtClean="0"/>
              <a:t>ooking for salamanders</a:t>
            </a:r>
            <a:endParaRPr lang="en-US" dirty="0"/>
          </a:p>
        </p:txBody>
      </p:sp>
      <p:sp>
        <p:nvSpPr>
          <p:cNvPr id="6" name="Picture Placeholder 5"/>
          <p:cNvSpPr>
            <a:spLocks noGrp="1"/>
          </p:cNvSpPr>
          <p:nvPr>
            <p:ph type="pic" idx="1"/>
          </p:nvPr>
        </p:nvSpPr>
        <p:spPr/>
      </p:sp>
      <p:sp>
        <p:nvSpPr>
          <p:cNvPr id="7" name="Text Placeholder 6"/>
          <p:cNvSpPr>
            <a:spLocks noGrp="1"/>
          </p:cNvSpPr>
          <p:nvPr>
            <p:ph type="body" sz="half" idx="2"/>
          </p:nvPr>
        </p:nvSpPr>
        <p:spPr>
          <a:xfrm>
            <a:off x="6412230" y="5304723"/>
            <a:ext cx="2400300" cy="363354"/>
          </a:xfrm>
        </p:spPr>
        <p:txBody>
          <a:bodyPr>
            <a:noAutofit/>
          </a:bodyPr>
          <a:lstStyle/>
          <a:p>
            <a:pPr algn="ctr"/>
            <a:r>
              <a:rPr lang="en-US" sz="2800" b="1" dirty="0" smtClean="0">
                <a:solidFill>
                  <a:srgbClr val="000000"/>
                </a:solidFill>
              </a:rPr>
              <a:t>Salamander Trap</a:t>
            </a:r>
            <a:endParaRPr lang="en-US" sz="2800" b="1" dirty="0">
              <a:solidFill>
                <a:srgbClr val="000000"/>
              </a:solidFill>
            </a:endParaRPr>
          </a:p>
        </p:txBody>
      </p:sp>
      <p:pic>
        <p:nvPicPr>
          <p:cNvPr id="8" name="Picture 7" descr="Hillis1new.jpg"/>
          <p:cNvPicPr>
            <a:picLocks noChangeAspect="1"/>
          </p:cNvPicPr>
          <p:nvPr/>
        </p:nvPicPr>
        <p:blipFill>
          <a:blip r:embed="rId2"/>
          <a:stretch>
            <a:fillRect/>
          </a:stretch>
        </p:blipFill>
        <p:spPr>
          <a:xfrm>
            <a:off x="0" y="0"/>
            <a:ext cx="6227805" cy="4104037"/>
          </a:xfrm>
          <a:prstGeom prst="rect">
            <a:avLst/>
          </a:prstGeom>
        </p:spPr>
      </p:pic>
      <p:pic>
        <p:nvPicPr>
          <p:cNvPr id="9" name="Picture 8" descr="Trapincave.jpg"/>
          <p:cNvPicPr>
            <a:picLocks noChangeAspect="1"/>
          </p:cNvPicPr>
          <p:nvPr/>
        </p:nvPicPr>
        <p:blipFill rotWithShape="1">
          <a:blip r:embed="rId3"/>
          <a:srcRect t="18247" b="6410"/>
          <a:stretch/>
        </p:blipFill>
        <p:spPr>
          <a:xfrm>
            <a:off x="0" y="4100362"/>
            <a:ext cx="6227805" cy="2772076"/>
          </a:xfrm>
          <a:prstGeom prst="rect">
            <a:avLst/>
          </a:prstGeom>
        </p:spPr>
      </p:pic>
    </p:spTree>
    <p:extLst>
      <p:ext uri="{BB962C8B-B14F-4D97-AF65-F5344CB8AC3E}">
        <p14:creationId xmlns:p14="http://schemas.microsoft.com/office/powerpoint/2010/main" val="3847239709"/>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54480" y="1869706"/>
            <a:ext cx="2876149" cy="1737360"/>
          </a:xfrm>
        </p:spPr>
        <p:txBody>
          <a:bodyPr/>
          <a:lstStyle/>
          <a:p>
            <a:r>
              <a:rPr lang="en-US" dirty="0" smtClean="0"/>
              <a:t>Exploring wells</a:t>
            </a:r>
            <a:endParaRPr lang="en-US" dirty="0"/>
          </a:p>
        </p:txBody>
      </p:sp>
      <p:sp>
        <p:nvSpPr>
          <p:cNvPr id="6" name="Picture Placeholder 5"/>
          <p:cNvSpPr>
            <a:spLocks noGrp="1"/>
          </p:cNvSpPr>
          <p:nvPr>
            <p:ph type="pic" idx="1"/>
          </p:nvPr>
        </p:nvSpPr>
        <p:spPr/>
      </p:sp>
      <p:pic>
        <p:nvPicPr>
          <p:cNvPr id="10" name="Picture 9" descr="WellEurycea.jpg"/>
          <p:cNvPicPr>
            <a:picLocks noChangeAspect="1"/>
          </p:cNvPicPr>
          <p:nvPr/>
        </p:nvPicPr>
        <p:blipFill>
          <a:blip r:embed="rId2"/>
          <a:stretch>
            <a:fillRect/>
          </a:stretch>
        </p:blipFill>
        <p:spPr>
          <a:xfrm>
            <a:off x="-54812" y="0"/>
            <a:ext cx="6374829" cy="6858000"/>
          </a:xfrm>
          <a:prstGeom prst="rect">
            <a:avLst/>
          </a:prstGeom>
        </p:spPr>
      </p:pic>
    </p:spTree>
    <p:extLst>
      <p:ext uri="{BB962C8B-B14F-4D97-AF65-F5344CB8AC3E}">
        <p14:creationId xmlns:p14="http://schemas.microsoft.com/office/powerpoint/2010/main" val="529393881"/>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eonSprings.jpg"/>
          <p:cNvPicPr>
            <a:picLocks noChangeAspect="1"/>
          </p:cNvPicPr>
          <p:nvPr/>
        </p:nvPicPr>
        <p:blipFill rotWithShape="1">
          <a:blip r:embed="rId2"/>
          <a:srcRect l="7393" r="9689"/>
          <a:stretch/>
        </p:blipFill>
        <p:spPr>
          <a:xfrm>
            <a:off x="0" y="0"/>
            <a:ext cx="9124749" cy="6858000"/>
          </a:xfrm>
          <a:prstGeom prst="rect">
            <a:avLst/>
          </a:prstGeom>
        </p:spPr>
      </p:pic>
    </p:spTree>
    <p:extLst>
      <p:ext uri="{BB962C8B-B14F-4D97-AF65-F5344CB8AC3E}">
        <p14:creationId xmlns:p14="http://schemas.microsoft.com/office/powerpoint/2010/main" val="2965507362"/>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799" y="484632"/>
            <a:ext cx="8458201" cy="1182243"/>
          </a:xfrm>
        </p:spPr>
        <p:txBody>
          <a:bodyPr>
            <a:normAutofit/>
          </a:bodyPr>
          <a:lstStyle/>
          <a:p>
            <a:r>
              <a:rPr lang="en-US" sz="3200" dirty="0"/>
              <a:t>1992</a:t>
            </a:r>
            <a:r>
              <a:rPr lang="en-US" sz="3200" dirty="0" smtClean="0"/>
              <a:t>…You CAN fight City Hall</a:t>
            </a:r>
            <a:endParaRPr lang="en-US" sz="3200" dirty="0"/>
          </a:p>
        </p:txBody>
      </p:sp>
      <p:sp>
        <p:nvSpPr>
          <p:cNvPr id="5" name="Content Placeholder 4"/>
          <p:cNvSpPr>
            <a:spLocks noGrp="1"/>
          </p:cNvSpPr>
          <p:nvPr>
            <p:ph idx="1"/>
          </p:nvPr>
        </p:nvSpPr>
        <p:spPr>
          <a:xfrm>
            <a:off x="685801" y="1568918"/>
            <a:ext cx="3473780" cy="4295274"/>
          </a:xfrm>
        </p:spPr>
        <p:txBody>
          <a:bodyPr>
            <a:normAutofit/>
          </a:bodyPr>
          <a:lstStyle/>
          <a:p>
            <a:r>
              <a:rPr lang="en-US" dirty="0" smtClean="0"/>
              <a:t>Save Our Springs Ordinance approved (42,246 to 26,187)</a:t>
            </a:r>
          </a:p>
          <a:p>
            <a:r>
              <a:rPr lang="en-US" dirty="0" smtClean="0"/>
              <a:t>Pro-environment candidates elected to Austin City Council</a:t>
            </a:r>
          </a:p>
          <a:p>
            <a:r>
              <a:rPr lang="en-US" dirty="0" smtClean="0"/>
              <a:t>USFWS preliminary finding of Barton Springs salamanders as an endangered species</a:t>
            </a:r>
            <a:endParaRPr lang="en-US" dirty="0"/>
          </a:p>
        </p:txBody>
      </p:sp>
      <p:sp>
        <p:nvSpPr>
          <p:cNvPr id="7" name="TextBox 6"/>
          <p:cNvSpPr txBox="1"/>
          <p:nvPr/>
        </p:nvSpPr>
        <p:spPr>
          <a:xfrm>
            <a:off x="4236582" y="5304295"/>
            <a:ext cx="4638062" cy="307777"/>
          </a:xfrm>
          <a:prstGeom prst="rect">
            <a:avLst/>
          </a:prstGeom>
          <a:noFill/>
        </p:spPr>
        <p:txBody>
          <a:bodyPr wrap="square" rtlCol="0">
            <a:spAutoFit/>
          </a:bodyPr>
          <a:lstStyle/>
          <a:p>
            <a:pPr algn="ctr"/>
            <a:r>
              <a:rPr lang="en-US" sz="1400" dirty="0" smtClean="0">
                <a:solidFill>
                  <a:srgbClr val="000000"/>
                </a:solidFill>
                <a:latin typeface="Franklin Gothic Book" panose="020B0503020102020204" pitchFamily="34" charset="0"/>
                <a:cs typeface="Arial" panose="020B0604020202020204" pitchFamily="34" charset="0"/>
              </a:rPr>
              <a:t>Pogue (2012) </a:t>
            </a:r>
            <a:r>
              <a:rPr lang="en-US" sz="1400" i="1" dirty="0" smtClean="0">
                <a:solidFill>
                  <a:srgbClr val="000000"/>
                </a:solidFill>
                <a:latin typeface="Franklin Gothic Book" panose="020B0503020102020204" pitchFamily="34" charset="0"/>
                <a:cs typeface="Arial" panose="020B0604020202020204" pitchFamily="34" charset="0"/>
              </a:rPr>
              <a:t>Austin Chronicle</a:t>
            </a:r>
            <a:endParaRPr lang="en-US" sz="1400" i="1" dirty="0">
              <a:solidFill>
                <a:srgbClr val="000000"/>
              </a:solidFill>
              <a:latin typeface="Franklin Gothic Book" panose="020B0503020102020204" pitchFamily="34" charset="0"/>
              <a:cs typeface="Arial" panose="020B0604020202020204" pitchFamily="34" charset="0"/>
            </a:endParaRPr>
          </a:p>
        </p:txBody>
      </p:sp>
      <p:pic>
        <p:nvPicPr>
          <p:cNvPr id="2050" name="Picture 2" descr="http://www.sosalliance.org/components/com_rsmediagallery/assets/gallery/800x601/6323cbf9451e65f4f7874e8b54c8a4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6581" y="1743412"/>
            <a:ext cx="4638063" cy="34843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8563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3"/>
            <a:ext cx="7772400" cy="1132412"/>
          </a:xfrm>
        </p:spPr>
        <p:txBody>
          <a:bodyPr>
            <a:normAutofit/>
          </a:bodyPr>
          <a:lstStyle/>
          <a:p>
            <a:r>
              <a:rPr lang="en-US" sz="3200" dirty="0" smtClean="0"/>
              <a:t>But with lots of negative press…</a:t>
            </a:r>
            <a:endParaRPr lang="en-US" sz="3200" dirty="0"/>
          </a:p>
        </p:txBody>
      </p:sp>
      <p:sp>
        <p:nvSpPr>
          <p:cNvPr id="3" name="TextBox 2"/>
          <p:cNvSpPr txBox="1"/>
          <p:nvPr/>
        </p:nvSpPr>
        <p:spPr>
          <a:xfrm>
            <a:off x="685800" y="1537661"/>
            <a:ext cx="5840128" cy="861774"/>
          </a:xfrm>
          <a:prstGeom prst="rect">
            <a:avLst/>
          </a:prstGeom>
          <a:noFill/>
        </p:spPr>
        <p:txBody>
          <a:bodyPr wrap="square" rtlCol="0">
            <a:spAutoFit/>
          </a:bodyPr>
          <a:lstStyle/>
          <a:p>
            <a:r>
              <a:rPr lang="en-US" b="1" dirty="0" smtClean="0">
                <a:solidFill>
                  <a:srgbClr val="000000"/>
                </a:solidFill>
                <a:latin typeface="Arial" panose="020B0604020202020204" pitchFamily="34" charset="0"/>
                <a:cs typeface="Arial" panose="020B0604020202020204" pitchFamily="34" charset="0"/>
              </a:rPr>
              <a:t>“New cry for springs: ‘Save the salamander’</a:t>
            </a:r>
          </a:p>
          <a:p>
            <a:r>
              <a:rPr lang="en-US" b="1" dirty="0" smtClean="0">
                <a:solidFill>
                  <a:srgbClr val="000000"/>
                </a:solidFill>
                <a:latin typeface="Arial" panose="020B0604020202020204" pitchFamily="34" charset="0"/>
                <a:cs typeface="Arial" panose="020B0604020202020204" pitchFamily="34" charset="0"/>
              </a:rPr>
              <a:t>Pool may be off-limits if U.S. agrees”</a:t>
            </a:r>
          </a:p>
          <a:p>
            <a:r>
              <a:rPr lang="en-US" sz="1400" i="1" dirty="0" smtClean="0">
                <a:solidFill>
                  <a:srgbClr val="000000"/>
                </a:solidFill>
                <a:latin typeface="Arial" panose="020B0604020202020204" pitchFamily="34" charset="0"/>
                <a:cs typeface="Arial" panose="020B0604020202020204" pitchFamily="34" charset="0"/>
              </a:rPr>
              <a:t>Austin American Statesman, January 25, 1992</a:t>
            </a:r>
            <a:endParaRPr lang="en-US" sz="1400" i="1" dirty="0">
              <a:solidFill>
                <a:srgbClr val="000000"/>
              </a:solidFill>
              <a:latin typeface="Arial" panose="020B0604020202020204" pitchFamily="34" charset="0"/>
              <a:cs typeface="Arial" panose="020B0604020202020204" pitchFamily="34" charset="0"/>
            </a:endParaRPr>
          </a:p>
        </p:txBody>
      </p:sp>
      <p:sp>
        <p:nvSpPr>
          <p:cNvPr id="4" name="TextBox 3"/>
          <p:cNvSpPr txBox="1"/>
          <p:nvPr/>
        </p:nvSpPr>
        <p:spPr>
          <a:xfrm>
            <a:off x="4377890" y="3416403"/>
            <a:ext cx="4542323" cy="861774"/>
          </a:xfrm>
          <a:prstGeom prst="rect">
            <a:avLst/>
          </a:prstGeom>
          <a:noFill/>
        </p:spPr>
        <p:txBody>
          <a:bodyPr wrap="square" rtlCol="0">
            <a:spAutoFit/>
          </a:bodyPr>
          <a:lstStyle/>
          <a:p>
            <a:r>
              <a:rPr lang="en-US" b="1" dirty="0" smtClean="0">
                <a:solidFill>
                  <a:srgbClr val="000000"/>
                </a:solidFill>
                <a:latin typeface="Arial" panose="020B0604020202020204" pitchFamily="34" charset="0"/>
                <a:cs typeface="Arial" panose="020B0604020202020204" pitchFamily="34" charset="0"/>
              </a:rPr>
              <a:t>“Save the springs for swimming by sizzling the salamanders”</a:t>
            </a:r>
          </a:p>
          <a:p>
            <a:r>
              <a:rPr lang="en-US" sz="1400" i="1" dirty="0" smtClean="0">
                <a:solidFill>
                  <a:srgbClr val="000000"/>
                </a:solidFill>
                <a:latin typeface="Arial" panose="020B0604020202020204" pitchFamily="34" charset="0"/>
                <a:cs typeface="Arial" panose="020B0604020202020204" pitchFamily="34" charset="0"/>
              </a:rPr>
              <a:t>Editorial, Austin American Statesman, January 30,1992</a:t>
            </a:r>
            <a:endParaRPr lang="en-US" sz="1400" i="1" dirty="0">
              <a:solidFill>
                <a:srgbClr val="000000"/>
              </a:solidFill>
              <a:latin typeface="Arial" panose="020B0604020202020204" pitchFamily="34" charset="0"/>
              <a:cs typeface="Arial" panose="020B0604020202020204" pitchFamily="34" charset="0"/>
            </a:endParaRPr>
          </a:p>
        </p:txBody>
      </p:sp>
      <p:sp>
        <p:nvSpPr>
          <p:cNvPr id="5" name="TextBox 4"/>
          <p:cNvSpPr txBox="1"/>
          <p:nvPr/>
        </p:nvSpPr>
        <p:spPr>
          <a:xfrm>
            <a:off x="682190" y="5727410"/>
            <a:ext cx="6696777" cy="584775"/>
          </a:xfrm>
          <a:prstGeom prst="rect">
            <a:avLst/>
          </a:prstGeom>
          <a:noFill/>
        </p:spPr>
        <p:txBody>
          <a:bodyPr wrap="square" rtlCol="0">
            <a:spAutoFit/>
          </a:bodyPr>
          <a:lstStyle/>
          <a:p>
            <a:r>
              <a:rPr lang="en-US" b="1" dirty="0" smtClean="0">
                <a:solidFill>
                  <a:srgbClr val="000000"/>
                </a:solidFill>
                <a:latin typeface="Arial" panose="020B0604020202020204" pitchFamily="34" charset="0"/>
                <a:cs typeface="Arial" panose="020B0604020202020204" pitchFamily="34" charset="0"/>
              </a:rPr>
              <a:t>“Parks board recommends chlorine for Barton pool”</a:t>
            </a:r>
          </a:p>
          <a:p>
            <a:r>
              <a:rPr lang="en-US" sz="1400" i="1" dirty="0" smtClean="0">
                <a:solidFill>
                  <a:srgbClr val="000000"/>
                </a:solidFill>
                <a:latin typeface="Arial" panose="020B0604020202020204" pitchFamily="34" charset="0"/>
                <a:cs typeface="Arial" panose="020B0604020202020204" pitchFamily="34" charset="0"/>
              </a:rPr>
              <a:t>Austin American Statesman, December 20,1994</a:t>
            </a:r>
            <a:endParaRPr lang="en-US" sz="1400" i="1" dirty="0">
              <a:solidFill>
                <a:srgbClr val="000000"/>
              </a:solidFill>
              <a:latin typeface="Arial" panose="020B0604020202020204" pitchFamily="34" charset="0"/>
              <a:cs typeface="Arial" panose="020B0604020202020204" pitchFamily="34" charset="0"/>
            </a:endParaRPr>
          </a:p>
        </p:txBody>
      </p:sp>
      <p:pic>
        <p:nvPicPr>
          <p:cNvPr id="7" name="Picture 6" descr="sosorum.jpg"/>
          <p:cNvPicPr>
            <a:picLocks noChangeAspect="1"/>
          </p:cNvPicPr>
          <p:nvPr/>
        </p:nvPicPr>
        <p:blipFill>
          <a:blip r:embed="rId3"/>
          <a:stretch>
            <a:fillRect/>
          </a:stretch>
        </p:blipFill>
        <p:spPr>
          <a:xfrm>
            <a:off x="366611" y="2514055"/>
            <a:ext cx="3837373" cy="2880687"/>
          </a:xfrm>
          <a:prstGeom prst="rect">
            <a:avLst/>
          </a:prstGeom>
        </p:spPr>
      </p:pic>
    </p:spTree>
    <p:extLst>
      <p:ext uri="{BB962C8B-B14F-4D97-AF65-F5344CB8AC3E}">
        <p14:creationId xmlns:p14="http://schemas.microsoft.com/office/powerpoint/2010/main" val="1515125725"/>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 New </a:t>
            </a:r>
            <a:r>
              <a:rPr lang="en-US" sz="3200" dirty="0" smtClean="0"/>
              <a:t>Species is Described…</a:t>
            </a:r>
            <a:endParaRPr lang="en-US" sz="3200" dirty="0"/>
          </a:p>
        </p:txBody>
      </p:sp>
      <p:pic>
        <p:nvPicPr>
          <p:cNvPr id="7" name="Content Placeholder 6"/>
          <p:cNvPicPr>
            <a:picLocks noGrp="1" noChangeAspect="1"/>
          </p:cNvPicPr>
          <p:nvPr>
            <p:ph idx="1"/>
          </p:nvPr>
        </p:nvPicPr>
        <p:blipFill rotWithShape="1">
          <a:blip r:embed="rId3"/>
          <a:srcRect t="-1" b="63971"/>
          <a:stretch/>
        </p:blipFill>
        <p:spPr>
          <a:xfrm>
            <a:off x="1638701" y="1666875"/>
            <a:ext cx="6544407" cy="1459698"/>
          </a:xfrm>
          <a:prstGeom prst="rect">
            <a:avLst/>
          </a:prstGeom>
          <a:ln>
            <a:noFill/>
          </a:ln>
          <a:effectLst>
            <a:outerShdw blurRad="190500" algn="tl" rotWithShape="0">
              <a:srgbClr val="000000">
                <a:alpha val="70000"/>
              </a:srgbClr>
            </a:outerShdw>
          </a:effectLst>
        </p:spPr>
      </p:pic>
      <p:sp>
        <p:nvSpPr>
          <p:cNvPr id="9" name="TextBox 8"/>
          <p:cNvSpPr txBox="1"/>
          <p:nvPr/>
        </p:nvSpPr>
        <p:spPr>
          <a:xfrm>
            <a:off x="1004068" y="3736841"/>
            <a:ext cx="3127189" cy="1200329"/>
          </a:xfrm>
          <a:prstGeom prst="rect">
            <a:avLst/>
          </a:prstGeom>
          <a:noFill/>
        </p:spPr>
        <p:txBody>
          <a:bodyPr wrap="square" rtlCol="0">
            <a:spAutoFit/>
          </a:bodyPr>
          <a:lstStyle/>
          <a:p>
            <a:pPr algn="ctr"/>
            <a:r>
              <a:rPr lang="en-US" dirty="0" smtClean="0">
                <a:solidFill>
                  <a:srgbClr val="000000"/>
                </a:solidFill>
                <a:latin typeface="Franklin Gothic Book" panose="020B0503020102020204" pitchFamily="34" charset="0"/>
              </a:rPr>
              <a:t>New species description published in 1993, authored by Paul Chippindale, Andrew Price, and David Hillis</a:t>
            </a:r>
            <a:endParaRPr lang="en-US" dirty="0">
              <a:solidFill>
                <a:srgbClr val="0000FF"/>
              </a:solidFill>
              <a:latin typeface="Franklin Gothic Book" panose="020B0503020102020204" pitchFamily="34" charset="0"/>
            </a:endParaRPr>
          </a:p>
        </p:txBody>
      </p:sp>
      <p:pic>
        <p:nvPicPr>
          <p:cNvPr id="10" name="Picture 9" descr="sosorum.jpg"/>
          <p:cNvPicPr>
            <a:picLocks noChangeAspect="1"/>
          </p:cNvPicPr>
          <p:nvPr/>
        </p:nvPicPr>
        <p:blipFill rotWithShape="1">
          <a:blip r:embed="rId4"/>
          <a:srcRect l="1242" t="18283" r="7341" b="27432"/>
          <a:stretch/>
        </p:blipFill>
        <p:spPr>
          <a:xfrm>
            <a:off x="4312118" y="3603530"/>
            <a:ext cx="4533499" cy="2020949"/>
          </a:xfrm>
          <a:prstGeom prst="rect">
            <a:avLst/>
          </a:prstGeom>
          <a:ln>
            <a:noFill/>
          </a:ln>
          <a:effectLst>
            <a:outerShdw blurRad="190500" algn="tl" rotWithShape="0">
              <a:srgbClr val="000000">
                <a:alpha val="70000"/>
              </a:srgbClr>
            </a:outerShdw>
          </a:effectLst>
        </p:spPr>
      </p:pic>
      <p:sp>
        <p:nvSpPr>
          <p:cNvPr id="11" name="TextBox 10"/>
          <p:cNvSpPr txBox="1"/>
          <p:nvPr/>
        </p:nvSpPr>
        <p:spPr>
          <a:xfrm>
            <a:off x="5267675" y="5624479"/>
            <a:ext cx="3541075" cy="584775"/>
          </a:xfrm>
          <a:prstGeom prst="rect">
            <a:avLst/>
          </a:prstGeom>
          <a:noFill/>
        </p:spPr>
        <p:txBody>
          <a:bodyPr wrap="square" rtlCol="0">
            <a:spAutoFit/>
          </a:bodyPr>
          <a:lstStyle/>
          <a:p>
            <a:pPr algn="ctr"/>
            <a:r>
              <a:rPr lang="en-US" sz="1600" b="1" dirty="0" smtClean="0">
                <a:solidFill>
                  <a:srgbClr val="000000"/>
                </a:solidFill>
                <a:latin typeface="Arial" panose="020B0604020202020204" pitchFamily="34" charset="0"/>
                <a:cs typeface="Arial" panose="020B0604020202020204" pitchFamily="34" charset="0"/>
              </a:rPr>
              <a:t>Barton Springs Salamander</a:t>
            </a:r>
          </a:p>
          <a:p>
            <a:pPr algn="ctr"/>
            <a:r>
              <a:rPr lang="en-US" sz="1600" i="1" dirty="0" err="1" smtClean="0">
                <a:solidFill>
                  <a:srgbClr val="000000"/>
                </a:solidFill>
                <a:latin typeface="Arial" panose="020B0604020202020204" pitchFamily="34" charset="0"/>
                <a:cs typeface="Arial" panose="020B0604020202020204" pitchFamily="34" charset="0"/>
              </a:rPr>
              <a:t>Eurycea</a:t>
            </a:r>
            <a:r>
              <a:rPr lang="en-US" sz="1600" i="1" dirty="0" smtClean="0">
                <a:solidFill>
                  <a:srgbClr val="000000"/>
                </a:solidFill>
                <a:latin typeface="Arial" panose="020B0604020202020204" pitchFamily="34" charset="0"/>
                <a:cs typeface="Arial" panose="020B0604020202020204" pitchFamily="34" charset="0"/>
              </a:rPr>
              <a:t> </a:t>
            </a:r>
            <a:r>
              <a:rPr lang="en-US" sz="1600" i="1" dirty="0" err="1" smtClean="0">
                <a:solidFill>
                  <a:srgbClr val="000000"/>
                </a:solidFill>
                <a:latin typeface="Arial" panose="020B0604020202020204" pitchFamily="34" charset="0"/>
                <a:cs typeface="Arial" panose="020B0604020202020204" pitchFamily="34" charset="0"/>
              </a:rPr>
              <a:t>sosorum</a:t>
            </a:r>
            <a:endParaRPr lang="en-US" sz="1600" i="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1902085"/>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…with a name to honor </a:t>
            </a:r>
            <a:r>
              <a:rPr lang="en-US" sz="3200" dirty="0" err="1" smtClean="0"/>
              <a:t>Austinites</a:t>
            </a:r>
            <a:endParaRPr lang="en-US" sz="3200" dirty="0"/>
          </a:p>
        </p:txBody>
      </p:sp>
      <p:sp>
        <p:nvSpPr>
          <p:cNvPr id="8" name="Content Placeholder 7"/>
          <p:cNvSpPr>
            <a:spLocks noGrp="1"/>
          </p:cNvSpPr>
          <p:nvPr>
            <p:ph idx="1"/>
          </p:nvPr>
        </p:nvSpPr>
        <p:spPr>
          <a:xfrm>
            <a:off x="728748" y="1896530"/>
            <a:ext cx="7772400" cy="4050792"/>
          </a:xfrm>
        </p:spPr>
        <p:txBody>
          <a:bodyPr/>
          <a:lstStyle/>
          <a:p>
            <a:pPr algn="ctr">
              <a:buNone/>
            </a:pPr>
            <a:r>
              <a:rPr lang="en-US" dirty="0" smtClean="0"/>
              <a:t>“The species is named in honor of the citizens of Austin, Texas, whose efforts to protect the quality of Barton Springs resulted in the passage of a citizens’ aquifer-protection initiative.</a:t>
            </a:r>
          </a:p>
          <a:p>
            <a:pPr algn="ctr">
              <a:buNone/>
            </a:pPr>
            <a:endParaRPr lang="en-US" dirty="0" smtClean="0"/>
          </a:p>
          <a:p>
            <a:pPr algn="ctr">
              <a:buNone/>
            </a:pPr>
            <a:r>
              <a:rPr lang="en-US" dirty="0" smtClean="0"/>
              <a:t>This initiative is known locally as the SOS (Save Our Springs) Ordinance, and its supporters are known as </a:t>
            </a:r>
            <a:r>
              <a:rPr lang="en-US" dirty="0" err="1" smtClean="0"/>
              <a:t>SOSers</a:t>
            </a:r>
            <a:r>
              <a:rPr lang="en-US" dirty="0" smtClean="0"/>
              <a:t>. The specific name </a:t>
            </a:r>
            <a:r>
              <a:rPr lang="en-US" i="1" dirty="0" err="1" smtClean="0"/>
              <a:t>sosorum</a:t>
            </a:r>
            <a:r>
              <a:rPr lang="en-US" dirty="0" smtClean="0"/>
              <a:t> is the plural mixed-gender genitive form of the acronym SOS.”</a:t>
            </a:r>
          </a:p>
          <a:p>
            <a:pPr algn="ctr">
              <a:buNone/>
            </a:pPr>
            <a:endParaRPr lang="en-US" dirty="0" smtClean="0"/>
          </a:p>
          <a:p>
            <a:pPr algn="ctr">
              <a:buNone/>
            </a:pPr>
            <a:endParaRPr lang="en-US" dirty="0" smtClean="0"/>
          </a:p>
          <a:p>
            <a:endParaRPr lang="en-US" dirty="0"/>
          </a:p>
        </p:txBody>
      </p:sp>
    </p:spTree>
    <p:extLst>
      <p:ext uri="{BB962C8B-B14F-4D97-AF65-F5344CB8AC3E}">
        <p14:creationId xmlns:p14="http://schemas.microsoft.com/office/powerpoint/2010/main" val="491902085"/>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descr="tumblr_lopoqzuMcF1qchs1zo1_1280.jpg"/>
          <p:cNvPicPr>
            <a:picLocks noChangeAspect="1"/>
          </p:cNvPicPr>
          <p:nvPr/>
        </p:nvPicPr>
        <p:blipFill>
          <a:blip r:embed="rId2"/>
          <a:stretch>
            <a:fillRect/>
          </a:stretch>
        </p:blipFill>
        <p:spPr>
          <a:xfrm>
            <a:off x="1984437" y="-3208"/>
            <a:ext cx="5182214" cy="6873818"/>
          </a:xfrm>
          <a:prstGeom prst="rect">
            <a:avLst/>
          </a:prstGeom>
        </p:spPr>
      </p:pic>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8945"/>
          <a:stretch/>
        </p:blipFill>
        <p:spPr>
          <a:xfrm>
            <a:off x="0" y="1459878"/>
            <a:ext cx="9144000" cy="5398122"/>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a:xfrm>
            <a:off x="324688" y="159788"/>
            <a:ext cx="8367823" cy="1182243"/>
          </a:xfrm>
        </p:spPr>
        <p:txBody>
          <a:bodyPr>
            <a:noAutofit/>
          </a:bodyPr>
          <a:lstStyle/>
          <a:p>
            <a:pPr algn="ctr"/>
            <a:r>
              <a:rPr lang="en-US" sz="3200" dirty="0" smtClean="0"/>
              <a:t>If you could return to 1990 from today, how would you advise Austin’s City Council about the future?</a:t>
            </a:r>
            <a:endParaRPr lang="en-US" sz="3200" dirty="0"/>
          </a:p>
        </p:txBody>
      </p:sp>
      <p:sp>
        <p:nvSpPr>
          <p:cNvPr id="3" name="Content Placeholder 2"/>
          <p:cNvSpPr>
            <a:spLocks noGrp="1"/>
          </p:cNvSpPr>
          <p:nvPr>
            <p:ph idx="1"/>
          </p:nvPr>
        </p:nvSpPr>
        <p:spPr>
          <a:xfrm>
            <a:off x="115615" y="1745028"/>
            <a:ext cx="3836276" cy="991844"/>
          </a:xfrm>
        </p:spPr>
        <p:txBody>
          <a:bodyPr>
            <a:normAutofit/>
          </a:bodyPr>
          <a:lstStyle/>
          <a:p>
            <a:pPr marL="0" indent="0">
              <a:buNone/>
            </a:pPr>
            <a:r>
              <a:rPr lang="en-US" sz="2200" dirty="0" smtClean="0">
                <a:solidFill>
                  <a:schemeClr val="bg1"/>
                </a:solidFill>
              </a:rPr>
              <a:t>Economic development</a:t>
            </a:r>
          </a:p>
          <a:p>
            <a:pPr marL="0" indent="0">
              <a:buNone/>
            </a:pPr>
            <a:r>
              <a:rPr lang="en-US" sz="2200" dirty="0" smtClean="0">
                <a:solidFill>
                  <a:schemeClr val="bg1"/>
                </a:solidFill>
              </a:rPr>
              <a:t>Population growth </a:t>
            </a:r>
          </a:p>
        </p:txBody>
      </p:sp>
      <p:sp>
        <p:nvSpPr>
          <p:cNvPr id="5" name="TextBox 4"/>
          <p:cNvSpPr txBox="1"/>
          <p:nvPr/>
        </p:nvSpPr>
        <p:spPr>
          <a:xfrm>
            <a:off x="4894417" y="1745028"/>
            <a:ext cx="3384331" cy="1160318"/>
          </a:xfrm>
          <a:prstGeom prst="rect">
            <a:avLst/>
          </a:prstGeom>
          <a:noFill/>
        </p:spPr>
        <p:txBody>
          <a:bodyPr wrap="square" rtlCol="0">
            <a:spAutoFit/>
          </a:bodyPr>
          <a:lstStyle/>
          <a:p>
            <a:pPr lvl="0" defTabSz="914400">
              <a:lnSpc>
                <a:spcPct val="90000"/>
              </a:lnSpc>
              <a:spcBef>
                <a:spcPts val="1200"/>
              </a:spcBef>
              <a:buClr>
                <a:srgbClr val="0070C0"/>
              </a:buClr>
              <a:buSzPct val="85000"/>
            </a:pPr>
            <a:r>
              <a:rPr lang="en-US" sz="2200" b="1" dirty="0">
                <a:solidFill>
                  <a:srgbClr val="FFFFFF"/>
                </a:solidFill>
                <a:latin typeface="Arial" panose="020B0604020202020204" pitchFamily="34" charset="0"/>
                <a:cs typeface="Arial" panose="020B0604020202020204" pitchFamily="34" charset="0"/>
              </a:rPr>
              <a:t>Water supply protection</a:t>
            </a:r>
          </a:p>
          <a:p>
            <a:pPr lvl="0" defTabSz="914400">
              <a:lnSpc>
                <a:spcPct val="90000"/>
              </a:lnSpc>
              <a:spcBef>
                <a:spcPts val="1200"/>
              </a:spcBef>
              <a:buClr>
                <a:srgbClr val="0070C0"/>
              </a:buClr>
              <a:buSzPct val="85000"/>
            </a:pPr>
            <a:r>
              <a:rPr lang="en-US" sz="2200" b="1" dirty="0">
                <a:solidFill>
                  <a:srgbClr val="FFFFFF"/>
                </a:solidFill>
                <a:latin typeface="Arial" panose="020B0604020202020204" pitchFamily="34" charset="0"/>
                <a:cs typeface="Arial" panose="020B0604020202020204" pitchFamily="34" charset="0"/>
              </a:rPr>
              <a:t>Increase green spaces, parks &amp; wild areas</a:t>
            </a:r>
          </a:p>
        </p:txBody>
      </p:sp>
    </p:spTree>
    <p:extLst>
      <p:ext uri="{BB962C8B-B14F-4D97-AF65-F5344CB8AC3E}">
        <p14:creationId xmlns:p14="http://schemas.microsoft.com/office/powerpoint/2010/main" val="4119519532"/>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3"/>
            <a:ext cx="7772400" cy="1084286"/>
          </a:xfrm>
        </p:spPr>
        <p:txBody>
          <a:bodyPr>
            <a:normAutofit/>
          </a:bodyPr>
          <a:lstStyle/>
          <a:p>
            <a:r>
              <a:rPr lang="en-US" sz="3200" dirty="0" smtClean="0"/>
              <a:t>Politicians begin to weigh in…</a:t>
            </a:r>
            <a:endParaRPr lang="en-US" sz="3200" dirty="0"/>
          </a:p>
        </p:txBody>
      </p:sp>
      <p:sp>
        <p:nvSpPr>
          <p:cNvPr id="3" name="TextBox 2"/>
          <p:cNvSpPr txBox="1"/>
          <p:nvPr/>
        </p:nvSpPr>
        <p:spPr>
          <a:xfrm>
            <a:off x="685797" y="1503458"/>
            <a:ext cx="6908536" cy="615553"/>
          </a:xfrm>
          <a:prstGeom prst="rect">
            <a:avLst/>
          </a:prstGeom>
          <a:noFill/>
        </p:spPr>
        <p:txBody>
          <a:bodyPr wrap="square" rtlCol="0">
            <a:spAutoFit/>
          </a:bodyPr>
          <a:lstStyle/>
          <a:p>
            <a:r>
              <a:rPr lang="en-US" sz="2000" b="1" dirty="0" smtClean="0">
                <a:solidFill>
                  <a:srgbClr val="000000"/>
                </a:solidFill>
                <a:latin typeface="Arial" panose="020B0604020202020204" pitchFamily="34" charset="0"/>
                <a:cs typeface="Arial" panose="020B0604020202020204" pitchFamily="34" charset="0"/>
              </a:rPr>
              <a:t>“State calls for more study of Travis salamanders”</a:t>
            </a:r>
          </a:p>
          <a:p>
            <a:r>
              <a:rPr lang="en-US" sz="1400" i="1" dirty="0" smtClean="0">
                <a:solidFill>
                  <a:srgbClr val="000000"/>
                </a:solidFill>
                <a:latin typeface="Arial" panose="020B0604020202020204" pitchFamily="34" charset="0"/>
                <a:cs typeface="Arial" panose="020B0604020202020204" pitchFamily="34" charset="0"/>
              </a:rPr>
              <a:t>Austin American Statesman, July 29, 1993</a:t>
            </a:r>
            <a:endParaRPr lang="en-US" sz="1400" i="1" dirty="0">
              <a:solidFill>
                <a:srgbClr val="000000"/>
              </a:solidFill>
              <a:latin typeface="Arial" panose="020B0604020202020204" pitchFamily="34" charset="0"/>
              <a:cs typeface="Arial" panose="020B0604020202020204" pitchFamily="34" charset="0"/>
            </a:endParaRPr>
          </a:p>
        </p:txBody>
      </p:sp>
      <p:sp>
        <p:nvSpPr>
          <p:cNvPr id="4" name="TextBox 3"/>
          <p:cNvSpPr txBox="1"/>
          <p:nvPr/>
        </p:nvSpPr>
        <p:spPr>
          <a:xfrm>
            <a:off x="564278" y="3301139"/>
            <a:ext cx="6622181" cy="615553"/>
          </a:xfrm>
          <a:prstGeom prst="rect">
            <a:avLst/>
          </a:prstGeom>
          <a:noFill/>
        </p:spPr>
        <p:txBody>
          <a:bodyPr wrap="square" rtlCol="0">
            <a:spAutoFit/>
          </a:bodyPr>
          <a:lstStyle/>
          <a:p>
            <a:r>
              <a:rPr lang="en-US" sz="2000" b="1" dirty="0" smtClean="0">
                <a:solidFill>
                  <a:srgbClr val="000000"/>
                </a:solidFill>
                <a:latin typeface="Arial" panose="020B0604020202020204" pitchFamily="34" charset="0"/>
                <a:cs typeface="Arial" panose="020B0604020202020204" pitchFamily="34" charset="0"/>
              </a:rPr>
              <a:t>“Gov. Bush opposes salamander protection”</a:t>
            </a:r>
          </a:p>
          <a:p>
            <a:r>
              <a:rPr lang="en-US" sz="1400" i="1" dirty="0" smtClean="0">
                <a:solidFill>
                  <a:srgbClr val="000000"/>
                </a:solidFill>
                <a:latin typeface="Arial" panose="020B0604020202020204" pitchFamily="34" charset="0"/>
                <a:cs typeface="Arial" panose="020B0604020202020204" pitchFamily="34" charset="0"/>
              </a:rPr>
              <a:t>Austin American Statesman, July 26, 1995</a:t>
            </a:r>
          </a:p>
        </p:txBody>
      </p:sp>
      <p:sp>
        <p:nvSpPr>
          <p:cNvPr id="5" name="TextBox 4"/>
          <p:cNvSpPr txBox="1"/>
          <p:nvPr/>
        </p:nvSpPr>
        <p:spPr>
          <a:xfrm>
            <a:off x="564277" y="5098820"/>
            <a:ext cx="7289937" cy="1692771"/>
          </a:xfrm>
          <a:prstGeom prst="rect">
            <a:avLst/>
          </a:prstGeom>
          <a:noFill/>
        </p:spPr>
        <p:txBody>
          <a:bodyPr wrap="square" rtlCol="0">
            <a:spAutoFit/>
          </a:bodyPr>
          <a:lstStyle/>
          <a:p>
            <a:r>
              <a:rPr lang="en-US" sz="2000" b="1" dirty="0" smtClean="0">
                <a:solidFill>
                  <a:srgbClr val="000000"/>
                </a:solidFill>
                <a:latin typeface="Arial" panose="020B0604020202020204" pitchFamily="34" charset="0"/>
                <a:cs typeface="Arial" panose="020B0604020202020204" pitchFamily="34" charset="0"/>
              </a:rPr>
              <a:t>“Salamander pulled from endangered consideration”</a:t>
            </a:r>
          </a:p>
          <a:p>
            <a:r>
              <a:rPr lang="en-US" sz="1400" i="1" dirty="0" smtClean="0">
                <a:solidFill>
                  <a:srgbClr val="000000"/>
                </a:solidFill>
                <a:latin typeface="Arial" panose="020B0604020202020204" pitchFamily="34" charset="0"/>
                <a:cs typeface="Arial" panose="020B0604020202020204" pitchFamily="34" charset="0"/>
              </a:rPr>
              <a:t>Austin American Statesman, August 29, 1996</a:t>
            </a:r>
          </a:p>
          <a:p>
            <a:endParaRPr lang="en-US" sz="1400" i="1" dirty="0" smtClean="0">
              <a:solidFill>
                <a:srgbClr val="000000"/>
              </a:solidFill>
              <a:latin typeface="Arial" panose="020B0604020202020204" pitchFamily="34" charset="0"/>
              <a:cs typeface="Arial" panose="020B0604020202020204" pitchFamily="34" charset="0"/>
            </a:endParaRPr>
          </a:p>
          <a:p>
            <a:r>
              <a:rPr lang="en-US" sz="1400" dirty="0" smtClean="0"/>
              <a:t>“In a surprising announcement, Secretary of the Interior Bruce Babbitt said on Wednesday that his agency would withdraw its proposal to list the Barton Springs salamander as an endangered species.”</a:t>
            </a:r>
            <a:endParaRPr lang="en-US" sz="1400" b="1" dirty="0" smtClean="0"/>
          </a:p>
          <a:p>
            <a:endParaRPr lang="en-US" sz="1400" i="1" dirty="0">
              <a:solidFill>
                <a:srgbClr val="000000"/>
              </a:solidFill>
              <a:latin typeface="Arial" panose="020B0604020202020204" pitchFamily="34" charset="0"/>
              <a:cs typeface="Arial" panose="020B0604020202020204" pitchFamily="34" charset="0"/>
            </a:endParaRPr>
          </a:p>
        </p:txBody>
      </p:sp>
      <p:sp>
        <p:nvSpPr>
          <p:cNvPr id="7" name="TextBox 6"/>
          <p:cNvSpPr txBox="1"/>
          <p:nvPr/>
        </p:nvSpPr>
        <p:spPr>
          <a:xfrm>
            <a:off x="2319689" y="2355786"/>
            <a:ext cx="6833937" cy="615553"/>
          </a:xfrm>
          <a:prstGeom prst="rect">
            <a:avLst/>
          </a:prstGeom>
          <a:noFill/>
        </p:spPr>
        <p:txBody>
          <a:bodyPr wrap="square" rtlCol="0">
            <a:spAutoFit/>
          </a:bodyPr>
          <a:lstStyle/>
          <a:p>
            <a:r>
              <a:rPr lang="en-US" sz="2000" b="1" dirty="0" smtClean="0">
                <a:solidFill>
                  <a:srgbClr val="0000FF"/>
                </a:solidFill>
                <a:latin typeface="Arial" panose="020B0604020202020204" pitchFamily="34" charset="0"/>
                <a:cs typeface="Arial" panose="020B0604020202020204" pitchFamily="34" charset="0"/>
              </a:rPr>
              <a:t>“U.S. delays rule on protection of salamander”</a:t>
            </a:r>
          </a:p>
          <a:p>
            <a:r>
              <a:rPr lang="en-US" sz="1400" i="1" dirty="0" smtClean="0">
                <a:solidFill>
                  <a:srgbClr val="0000FF"/>
                </a:solidFill>
                <a:latin typeface="Arial" panose="020B0604020202020204" pitchFamily="34" charset="0"/>
                <a:cs typeface="Arial" panose="020B0604020202020204" pitchFamily="34" charset="0"/>
              </a:rPr>
              <a:t>Austin American Statesman, March 8, 1995</a:t>
            </a:r>
          </a:p>
        </p:txBody>
      </p:sp>
      <p:sp>
        <p:nvSpPr>
          <p:cNvPr id="8" name="TextBox 7"/>
          <p:cNvSpPr txBox="1"/>
          <p:nvPr/>
        </p:nvSpPr>
        <p:spPr>
          <a:xfrm>
            <a:off x="2829827" y="4153467"/>
            <a:ext cx="6314174" cy="615553"/>
          </a:xfrm>
          <a:prstGeom prst="rect">
            <a:avLst/>
          </a:prstGeom>
          <a:noFill/>
        </p:spPr>
        <p:txBody>
          <a:bodyPr wrap="square" rtlCol="0">
            <a:spAutoFit/>
          </a:bodyPr>
          <a:lstStyle/>
          <a:p>
            <a:r>
              <a:rPr lang="en-US" sz="2000" b="1" dirty="0" smtClean="0">
                <a:solidFill>
                  <a:srgbClr val="0000FF"/>
                </a:solidFill>
                <a:latin typeface="Arial" panose="020B0604020202020204" pitchFamily="34" charset="0"/>
                <a:cs typeface="Arial" panose="020B0604020202020204" pitchFamily="34" charset="0"/>
              </a:rPr>
              <a:t>“Salamander stirs calls of morality, communism”</a:t>
            </a:r>
          </a:p>
          <a:p>
            <a:r>
              <a:rPr lang="en-US" sz="1400" i="1" dirty="0" smtClean="0">
                <a:solidFill>
                  <a:srgbClr val="0000FF"/>
                </a:solidFill>
                <a:latin typeface="Arial" panose="020B0604020202020204" pitchFamily="34" charset="0"/>
                <a:cs typeface="Arial" panose="020B0604020202020204" pitchFamily="34" charset="0"/>
              </a:rPr>
              <a:t>Austin American Statesman, July 26, 1995</a:t>
            </a:r>
          </a:p>
        </p:txBody>
      </p:sp>
    </p:spTree>
    <p:extLst>
      <p:ext uri="{BB962C8B-B14F-4D97-AF65-F5344CB8AC3E}">
        <p14:creationId xmlns:p14="http://schemas.microsoft.com/office/powerpoint/2010/main" val="3735961709"/>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8903" y="1450182"/>
            <a:ext cx="4242438" cy="1601027"/>
          </a:xfrm>
        </p:spPr>
        <p:txBody>
          <a:bodyPr>
            <a:normAutofit/>
          </a:bodyPr>
          <a:lstStyle/>
          <a:p>
            <a:pPr algn="ctr"/>
            <a:r>
              <a:rPr lang="en-US" dirty="0" smtClean="0"/>
              <a:t>“It </a:t>
            </a:r>
            <a:r>
              <a:rPr lang="en-US" dirty="0" err="1" smtClean="0"/>
              <a:t>ain’t</a:t>
            </a:r>
            <a:r>
              <a:rPr lang="en-US" dirty="0" smtClean="0"/>
              <a:t> over till it’s over”</a:t>
            </a:r>
            <a:endParaRPr lang="en-US" dirty="0"/>
          </a:p>
        </p:txBody>
      </p:sp>
      <p:sp>
        <p:nvSpPr>
          <p:cNvPr id="4" name="Content Placeholder 3"/>
          <p:cNvSpPr>
            <a:spLocks noGrp="1"/>
          </p:cNvSpPr>
          <p:nvPr>
            <p:ph sz="half" idx="2"/>
          </p:nvPr>
        </p:nvSpPr>
        <p:spPr>
          <a:xfrm>
            <a:off x="4751322" y="3691479"/>
            <a:ext cx="3657600" cy="1376413"/>
          </a:xfrm>
        </p:spPr>
        <p:txBody>
          <a:bodyPr>
            <a:noAutofit/>
          </a:bodyPr>
          <a:lstStyle/>
          <a:p>
            <a:pPr marL="0" indent="0" algn="ctr">
              <a:buNone/>
            </a:pPr>
            <a:r>
              <a:rPr lang="en-US" sz="1600" dirty="0" smtClean="0"/>
              <a:t>Yogi Berra</a:t>
            </a:r>
          </a:p>
          <a:p>
            <a:pPr marL="0" indent="0" algn="ctr">
              <a:buNone/>
            </a:pPr>
            <a:r>
              <a:rPr lang="en-US" sz="1600" dirty="0" smtClean="0"/>
              <a:t>Yankees baseball player, coach</a:t>
            </a:r>
          </a:p>
          <a:p>
            <a:pPr marL="0" indent="0" algn="ctr">
              <a:buNone/>
            </a:pPr>
            <a:r>
              <a:rPr lang="en-US" sz="1600" dirty="0" smtClean="0"/>
              <a:t>1925 - 2015</a:t>
            </a:r>
            <a:endParaRPr lang="en-US" sz="1600" dirty="0"/>
          </a:p>
        </p:txBody>
      </p:sp>
      <p:pic>
        <p:nvPicPr>
          <p:cNvPr id="6146" name="Picture 2" descr="http://www.washingtonpost.com/news/morning-mix/wp-content/uploads/sites/21/2015/09/Obit_Berra_Baseball-06d89.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687003" y="1450182"/>
            <a:ext cx="3657600" cy="361771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7003" y="5067892"/>
            <a:ext cx="3714750" cy="307777"/>
          </a:xfrm>
          <a:prstGeom prst="rect">
            <a:avLst/>
          </a:prstGeom>
          <a:noFill/>
        </p:spPr>
        <p:txBody>
          <a:bodyPr wrap="square" rtlCol="0">
            <a:spAutoFit/>
          </a:bodyPr>
          <a:lstStyle/>
          <a:p>
            <a:pPr algn="ctr"/>
            <a:r>
              <a:rPr lang="en-US" sz="1400" dirty="0" smtClean="0">
                <a:solidFill>
                  <a:srgbClr val="000000"/>
                </a:solidFill>
                <a:latin typeface="Franklin Gothic Book" panose="020B0503020102020204" pitchFamily="34" charset="0"/>
                <a:cs typeface="Arial" panose="020B0604020202020204" pitchFamily="34" charset="0"/>
              </a:rPr>
              <a:t>Washington Post (2015)</a:t>
            </a:r>
            <a:endParaRPr lang="en-US" sz="1400" dirty="0">
              <a:solidFill>
                <a:srgbClr val="000000"/>
              </a:solidFill>
              <a:latin typeface="Franklin Gothic Book" panose="020B0503020102020204" pitchFamily="34" charset="0"/>
              <a:cs typeface="Arial" panose="020B0604020202020204" pitchFamily="34" charset="0"/>
            </a:endParaRPr>
          </a:p>
        </p:txBody>
      </p:sp>
    </p:spTree>
    <p:extLst>
      <p:ext uri="{BB962C8B-B14F-4D97-AF65-F5344CB8AC3E}">
        <p14:creationId xmlns:p14="http://schemas.microsoft.com/office/powerpoint/2010/main" val="343523891"/>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33325"/>
            <a:ext cx="7772400" cy="1239393"/>
          </a:xfrm>
        </p:spPr>
        <p:txBody>
          <a:bodyPr>
            <a:normAutofit fontScale="90000"/>
          </a:bodyPr>
          <a:lstStyle/>
          <a:p>
            <a:pPr algn="ctr"/>
            <a:r>
              <a:rPr lang="en-US" sz="3200" dirty="0" smtClean="0"/>
              <a:t>September 1996… State of Texas and USFWS convene a panel to make recommendations</a:t>
            </a:r>
            <a:endParaRPr lang="en-US" sz="3200" dirty="0"/>
          </a:p>
        </p:txBody>
      </p:sp>
      <p:grpSp>
        <p:nvGrpSpPr>
          <p:cNvPr id="3" name="Group 2"/>
          <p:cNvGrpSpPr/>
          <p:nvPr/>
        </p:nvGrpSpPr>
        <p:grpSpPr>
          <a:xfrm>
            <a:off x="271967" y="1472718"/>
            <a:ext cx="2952974" cy="4009059"/>
            <a:chOff x="271967" y="1472718"/>
            <a:chExt cx="2952974" cy="4009059"/>
          </a:xfrm>
        </p:grpSpPr>
        <p:sp>
          <p:nvSpPr>
            <p:cNvPr id="6" name="TextBox 5"/>
            <p:cNvSpPr txBox="1"/>
            <p:nvPr/>
          </p:nvSpPr>
          <p:spPr>
            <a:xfrm>
              <a:off x="528911" y="4958557"/>
              <a:ext cx="2696030" cy="523220"/>
            </a:xfrm>
            <a:prstGeom prst="rect">
              <a:avLst/>
            </a:prstGeom>
            <a:noFill/>
          </p:spPr>
          <p:txBody>
            <a:bodyPr wrap="square" rtlCol="0">
              <a:spAutoFit/>
            </a:bodyPr>
            <a:lstStyle/>
            <a:p>
              <a:pPr algn="ctr"/>
              <a:r>
                <a:rPr lang="en-US" sz="1400" dirty="0" smtClean="0">
                  <a:solidFill>
                    <a:srgbClr val="000000"/>
                  </a:solidFill>
                  <a:latin typeface="Franklin Gothic Book" panose="020B0503020102020204" pitchFamily="34" charset="0"/>
                  <a:cs typeface="Arial" panose="020B0604020202020204" pitchFamily="34" charset="0"/>
                </a:rPr>
                <a:t>Vic Hutchinson, </a:t>
              </a:r>
            </a:p>
            <a:p>
              <a:pPr algn="ctr"/>
              <a:r>
                <a:rPr lang="en-US" sz="1400" dirty="0" smtClean="0">
                  <a:solidFill>
                    <a:srgbClr val="000000"/>
                  </a:solidFill>
                  <a:latin typeface="Franklin Gothic Book" panose="020B0503020102020204" pitchFamily="34" charset="0"/>
                  <a:cs typeface="Arial" panose="020B0604020202020204" pitchFamily="34" charset="0"/>
                </a:rPr>
                <a:t>1996 Salamander Panel</a:t>
              </a:r>
              <a:endParaRPr lang="en-US" sz="1400" i="1" dirty="0">
                <a:solidFill>
                  <a:srgbClr val="000000"/>
                </a:solidFill>
                <a:latin typeface="Franklin Gothic Book" panose="020B0503020102020204" pitchFamily="34" charset="0"/>
                <a:cs typeface="Arial" panose="020B0604020202020204" pitchFamily="34" charset="0"/>
              </a:endParaRPr>
            </a:p>
          </p:txBody>
        </p:sp>
        <p:sp>
          <p:nvSpPr>
            <p:cNvPr id="4" name="TextBox 3"/>
            <p:cNvSpPr txBox="1"/>
            <p:nvPr/>
          </p:nvSpPr>
          <p:spPr>
            <a:xfrm>
              <a:off x="271967" y="1472718"/>
              <a:ext cx="2926080" cy="3416320"/>
            </a:xfrm>
            <a:prstGeom prst="rect">
              <a:avLst/>
            </a:prstGeom>
            <a:solidFill>
              <a:schemeClr val="bg1"/>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400" b="1" i="1" dirty="0" smtClean="0">
                  <a:solidFill>
                    <a:srgbClr val="000000"/>
                  </a:solidFill>
                  <a:latin typeface="Arial" panose="020B0604020202020204" pitchFamily="34" charset="0"/>
                  <a:cs typeface="Arial" panose="020B0604020202020204" pitchFamily="34" charset="0"/>
                </a:rPr>
                <a:t>“In my professional opinion, the Barton Springs salamander is the most endangered species of vertebrate in the United States.”</a:t>
              </a:r>
              <a:endParaRPr lang="en-US" sz="2400" b="1" i="1" dirty="0">
                <a:solidFill>
                  <a:srgbClr val="000000"/>
                </a:solidFill>
                <a:latin typeface="Arial" panose="020B0604020202020204" pitchFamily="34" charset="0"/>
                <a:cs typeface="Arial" panose="020B0604020202020204" pitchFamily="34" charset="0"/>
              </a:endParaRPr>
            </a:p>
          </p:txBody>
        </p:sp>
      </p:grpSp>
      <p:pic>
        <p:nvPicPr>
          <p:cNvPr id="1028" name="Picture 4" descr="http://www.austinchronicle.com/imager/b/original/1351104/c572/ap-18.salaman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938" y="1542237"/>
            <a:ext cx="5419802" cy="37035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503938" y="5294309"/>
            <a:ext cx="5419802" cy="307777"/>
          </a:xfrm>
          <a:prstGeom prst="rect">
            <a:avLst/>
          </a:prstGeom>
          <a:noFill/>
        </p:spPr>
        <p:txBody>
          <a:bodyPr wrap="square" rtlCol="0">
            <a:spAutoFit/>
          </a:bodyPr>
          <a:lstStyle/>
          <a:p>
            <a:pPr algn="ctr"/>
            <a:r>
              <a:rPr lang="en-US" sz="1400" dirty="0" smtClean="0">
                <a:solidFill>
                  <a:srgbClr val="000000"/>
                </a:solidFill>
                <a:latin typeface="Franklin Gothic Book" panose="020B0503020102020204" pitchFamily="34" charset="0"/>
                <a:cs typeface="Arial" panose="020B0604020202020204" pitchFamily="34" charset="0"/>
              </a:rPr>
              <a:t>Pogue (2012) </a:t>
            </a:r>
            <a:r>
              <a:rPr lang="en-US" sz="1400" i="1" dirty="0" smtClean="0">
                <a:solidFill>
                  <a:srgbClr val="000000"/>
                </a:solidFill>
                <a:latin typeface="Franklin Gothic Book" panose="020B0503020102020204" pitchFamily="34" charset="0"/>
                <a:cs typeface="Arial" panose="020B0604020202020204" pitchFamily="34" charset="0"/>
              </a:rPr>
              <a:t>Austin Chronicle</a:t>
            </a:r>
            <a:endParaRPr lang="en-US" sz="1400" i="1" dirty="0">
              <a:solidFill>
                <a:srgbClr val="000000"/>
              </a:solidFill>
              <a:latin typeface="Franklin Gothic Book" panose="020B0503020102020204" pitchFamily="34" charset="0"/>
              <a:cs typeface="Arial" panose="020B0604020202020204" pitchFamily="34" charset="0"/>
            </a:endParaRPr>
          </a:p>
        </p:txBody>
      </p:sp>
    </p:spTree>
    <p:extLst>
      <p:ext uri="{BB962C8B-B14F-4D97-AF65-F5344CB8AC3E}">
        <p14:creationId xmlns:p14="http://schemas.microsoft.com/office/powerpoint/2010/main" val="4202354048"/>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1020" y="117692"/>
            <a:ext cx="8213868" cy="6586419"/>
          </a:xfrm>
          <a:prstGeom prst="rect">
            <a:avLst/>
          </a:prstGeom>
          <a:noFill/>
        </p:spPr>
        <p:txBody>
          <a:bodyPr wrap="square" rtlCol="0">
            <a:spAutoFit/>
          </a:bodyPr>
          <a:lstStyle/>
          <a:p>
            <a:endParaRPr lang="en-US" b="1" dirty="0" smtClean="0"/>
          </a:p>
          <a:p>
            <a:r>
              <a:rPr lang="en-US" sz="2400" b="1" dirty="0" smtClean="0"/>
              <a:t>“Suit seeks review for salamander”</a:t>
            </a:r>
          </a:p>
          <a:p>
            <a:r>
              <a:rPr lang="en-US" sz="1400" i="1" dirty="0" smtClean="0">
                <a:solidFill>
                  <a:srgbClr val="000000"/>
                </a:solidFill>
                <a:latin typeface="Arial"/>
                <a:cs typeface="Arial"/>
              </a:rPr>
              <a:t>Austin American-Statesman, October 30, 1996</a:t>
            </a:r>
          </a:p>
          <a:p>
            <a:r>
              <a:rPr lang="en-US" dirty="0" smtClean="0"/>
              <a:t/>
            </a:r>
            <a:br>
              <a:rPr lang="en-US" dirty="0" smtClean="0"/>
            </a:br>
            <a:r>
              <a:rPr lang="en-US" dirty="0" smtClean="0"/>
              <a:t/>
            </a:r>
            <a:br>
              <a:rPr lang="en-US" dirty="0" smtClean="0"/>
            </a:br>
            <a:r>
              <a:rPr lang="en-US" dirty="0" smtClean="0"/>
              <a:t>“Interior Secretary Bruce Babbitt bowed to politics and ignored science when he refused at the last minute to list the Barton Springs salamander as endangered, it was alleged in a lawsuit Tuesday.”</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sz="2400" b="1" dirty="0" smtClean="0"/>
              <a:t>“Babbitt rejected advice on salamander”</a:t>
            </a:r>
          </a:p>
          <a:p>
            <a:r>
              <a:rPr lang="en-US" sz="1400" i="1" dirty="0" smtClean="0">
                <a:solidFill>
                  <a:srgbClr val="000000"/>
                </a:solidFill>
                <a:latin typeface="Arial"/>
                <a:cs typeface="Arial"/>
              </a:rPr>
              <a:t>Austin American-Statesman, December 5, 1996</a:t>
            </a:r>
          </a:p>
          <a:p>
            <a:r>
              <a:rPr lang="en-US" dirty="0" smtClean="0"/>
              <a:t/>
            </a:r>
            <a:br>
              <a:rPr lang="en-US" dirty="0" smtClean="0"/>
            </a:br>
            <a:r>
              <a:rPr lang="en-US" dirty="0" smtClean="0"/>
              <a:t/>
            </a:r>
            <a:br>
              <a:rPr lang="en-US" dirty="0" smtClean="0"/>
            </a:br>
            <a:r>
              <a:rPr lang="en-US" dirty="0" smtClean="0"/>
              <a:t>“U.S. Interior Secretary Bruce Babbitt rejected the advice of his own scientists in deciding not to list the Barton Springs salamander as an endangered species, newly disclosed records show.”</a:t>
            </a:r>
          </a:p>
          <a:p>
            <a:endParaRPr lang="en-US" dirty="0" smtClean="0"/>
          </a:p>
        </p:txBody>
      </p:sp>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3"/>
            <a:ext cx="7772400" cy="1084286"/>
          </a:xfrm>
        </p:spPr>
        <p:txBody>
          <a:bodyPr>
            <a:normAutofit/>
          </a:bodyPr>
          <a:lstStyle/>
          <a:p>
            <a:r>
              <a:rPr lang="en-US" sz="3200" dirty="0" smtClean="0"/>
              <a:t>The salamander gets its day in court!</a:t>
            </a:r>
            <a:endParaRPr lang="en-US" sz="3200" dirty="0"/>
          </a:p>
        </p:txBody>
      </p:sp>
      <p:sp>
        <p:nvSpPr>
          <p:cNvPr id="3" name="TextBox 2"/>
          <p:cNvSpPr txBox="1"/>
          <p:nvPr/>
        </p:nvSpPr>
        <p:spPr>
          <a:xfrm>
            <a:off x="4336360" y="2269424"/>
            <a:ext cx="4379015" cy="861774"/>
          </a:xfrm>
          <a:prstGeom prst="rect">
            <a:avLst/>
          </a:prstGeom>
          <a:noFill/>
        </p:spPr>
        <p:txBody>
          <a:bodyPr wrap="square" rtlCol="0">
            <a:spAutoFit/>
          </a:bodyPr>
          <a:lstStyle/>
          <a:p>
            <a:r>
              <a:rPr lang="en-US" b="1" dirty="0" smtClean="0">
                <a:solidFill>
                  <a:srgbClr val="000000"/>
                </a:solidFill>
                <a:latin typeface="Arial" panose="020B0604020202020204" pitchFamily="34" charset="0"/>
                <a:cs typeface="Arial" panose="020B0604020202020204" pitchFamily="34" charset="0"/>
              </a:rPr>
              <a:t>“Judge rules salamander deal broke the law”</a:t>
            </a:r>
          </a:p>
          <a:p>
            <a:r>
              <a:rPr lang="en-US" sz="1400" i="1" dirty="0" smtClean="0">
                <a:solidFill>
                  <a:srgbClr val="000000"/>
                </a:solidFill>
                <a:latin typeface="Arial" panose="020B0604020202020204" pitchFamily="34" charset="0"/>
                <a:cs typeface="Arial" panose="020B0604020202020204" pitchFamily="34" charset="0"/>
              </a:rPr>
              <a:t>Austin American Statesman, March 27, 1997</a:t>
            </a:r>
            <a:endParaRPr lang="en-US" sz="1400" i="1" dirty="0">
              <a:solidFill>
                <a:srgbClr val="000000"/>
              </a:solidFill>
              <a:latin typeface="Arial" panose="020B0604020202020204" pitchFamily="34" charset="0"/>
              <a:cs typeface="Arial" panose="020B0604020202020204" pitchFamily="34" charset="0"/>
            </a:endParaRPr>
          </a:p>
        </p:txBody>
      </p:sp>
      <p:sp>
        <p:nvSpPr>
          <p:cNvPr id="6" name="Rectangle 5"/>
          <p:cNvSpPr/>
          <p:nvPr/>
        </p:nvSpPr>
        <p:spPr>
          <a:xfrm>
            <a:off x="630455" y="1523379"/>
            <a:ext cx="3777917" cy="2308324"/>
          </a:xfrm>
          <a:prstGeom prst="rect">
            <a:avLst/>
          </a:prstGeom>
        </p:spPr>
        <p:txBody>
          <a:bodyPr wrap="square">
            <a:spAutoFit/>
          </a:bodyPr>
          <a:lstStyle/>
          <a:p>
            <a:r>
              <a:rPr lang="en-US" b="1" dirty="0" smtClean="0">
                <a:latin typeface="Arial" panose="020B0604020202020204" pitchFamily="34" charset="0"/>
                <a:cs typeface="Arial" panose="020B0604020202020204" pitchFamily="34" charset="0"/>
              </a:rPr>
              <a:t>U.S. District Judge Lucius D. </a:t>
            </a:r>
            <a:r>
              <a:rPr lang="en-US" b="1" dirty="0" err="1" smtClean="0">
                <a:latin typeface="Arial" panose="020B0604020202020204" pitchFamily="34" charset="0"/>
                <a:cs typeface="Arial" panose="020B0604020202020204" pitchFamily="34" charset="0"/>
              </a:rPr>
              <a:t>Bunton</a:t>
            </a:r>
            <a:r>
              <a:rPr lang="en-US" b="1" dirty="0" smtClean="0">
                <a:latin typeface="Arial" panose="020B0604020202020204" pitchFamily="34" charset="0"/>
                <a:cs typeface="Arial" panose="020B0604020202020204" pitchFamily="34" charset="0"/>
              </a:rPr>
              <a:t> ruled:</a:t>
            </a:r>
          </a:p>
          <a:p>
            <a:endParaRPr lang="en-US"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smtClean="0">
                <a:latin typeface="Arial" panose="020B0604020202020204" pitchFamily="34" charset="0"/>
                <a:cs typeface="Arial" panose="020B0604020202020204" pitchFamily="34" charset="0"/>
              </a:rPr>
              <a:t>Interior Department violated federal law</a:t>
            </a:r>
          </a:p>
          <a:p>
            <a:pPr marL="285750" indent="-285750">
              <a:buFont typeface="Arial" panose="020B0604020202020204" pitchFamily="34" charset="0"/>
              <a:buChar char="•"/>
            </a:pPr>
            <a:r>
              <a:rPr lang="en-US" b="1" dirty="0" smtClean="0">
                <a:latin typeface="Arial" panose="020B0604020202020204" pitchFamily="34" charset="0"/>
                <a:cs typeface="Arial" panose="020B0604020202020204" pitchFamily="34" charset="0"/>
              </a:rPr>
              <a:t>Interior Department must base decisions solely on best scientific data</a:t>
            </a:r>
          </a:p>
        </p:txBody>
      </p:sp>
      <p:pic>
        <p:nvPicPr>
          <p:cNvPr id="10" name="Picture 9" descr="sosorum.jpg"/>
          <p:cNvPicPr>
            <a:picLocks noChangeAspect="1"/>
          </p:cNvPicPr>
          <p:nvPr/>
        </p:nvPicPr>
        <p:blipFill rotWithShape="1">
          <a:blip r:embed="rId3"/>
          <a:srcRect l="1242" t="18283" r="7341" b="27432"/>
          <a:stretch/>
        </p:blipFill>
        <p:spPr>
          <a:xfrm>
            <a:off x="4336360" y="3358076"/>
            <a:ext cx="4450490" cy="1983945"/>
          </a:xfrm>
          <a:prstGeom prst="rect">
            <a:avLst/>
          </a:prstGeom>
          <a:ln>
            <a:noFill/>
          </a:ln>
          <a:effectLst>
            <a:outerShdw blurRad="190500" algn="tl" rotWithShape="0">
              <a:srgbClr val="000000">
                <a:alpha val="70000"/>
              </a:srgbClr>
            </a:outerShdw>
          </a:effectLst>
        </p:spPr>
      </p:pic>
      <p:sp>
        <p:nvSpPr>
          <p:cNvPr id="11" name="TextBox 10"/>
          <p:cNvSpPr txBox="1"/>
          <p:nvPr/>
        </p:nvSpPr>
        <p:spPr>
          <a:xfrm>
            <a:off x="630455" y="4812631"/>
            <a:ext cx="3633538" cy="2031325"/>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Barton Springs salamander listed as an endangered species in </a:t>
            </a:r>
            <a:r>
              <a:rPr lang="en-US" b="1" dirty="0" smtClean="0">
                <a:latin typeface="Arial" panose="020B0604020202020204" pitchFamily="34" charset="0"/>
                <a:cs typeface="Arial" panose="020B0604020202020204" pitchFamily="34" charset="0"/>
              </a:rPr>
              <a:t>April </a:t>
            </a:r>
            <a:r>
              <a:rPr lang="en-US" b="1" dirty="0">
                <a:latin typeface="Arial" panose="020B0604020202020204" pitchFamily="34" charset="0"/>
                <a:cs typeface="Arial" panose="020B0604020202020204" pitchFamily="34" charset="0"/>
              </a:rPr>
              <a:t>30, </a:t>
            </a:r>
            <a:r>
              <a:rPr lang="en-US" b="1" dirty="0" smtClean="0">
                <a:latin typeface="Arial" panose="020B0604020202020204" pitchFamily="34" charset="0"/>
                <a:cs typeface="Arial" panose="020B0604020202020204" pitchFamily="34" charset="0"/>
              </a:rPr>
              <a:t>1997</a:t>
            </a:r>
          </a:p>
          <a:p>
            <a:pPr algn="ctr"/>
            <a:endParaRPr lang="en-US" b="1" dirty="0" smtClean="0">
              <a:latin typeface="Arial" panose="020B0604020202020204" pitchFamily="34" charset="0"/>
              <a:cs typeface="Arial" panose="020B0604020202020204" pitchFamily="34" charset="0"/>
            </a:endParaRPr>
          </a:p>
          <a:p>
            <a:pPr algn="ctr"/>
            <a:r>
              <a:rPr lang="en-US" b="1" dirty="0" smtClean="0">
                <a:latin typeface="Arial" panose="020B0604020202020204" pitchFamily="34" charset="0"/>
                <a:cs typeface="Arial" panose="020B0604020202020204" pitchFamily="34" charset="0"/>
              </a:rPr>
              <a:t>You know what happened next…</a:t>
            </a:r>
          </a:p>
          <a:p>
            <a:pPr algn="ctr"/>
            <a:endParaRPr lang="en-US" dirty="0">
              <a:latin typeface="Arial" panose="020B0604020202020204" pitchFamily="34" charset="0"/>
              <a:cs typeface="Arial" panose="020B0604020202020204" pitchFamily="34" charset="0"/>
            </a:endParaRPr>
          </a:p>
        </p:txBody>
      </p:sp>
      <p:sp>
        <p:nvSpPr>
          <p:cNvPr id="12" name="Down Arrow 11"/>
          <p:cNvSpPr/>
          <p:nvPr/>
        </p:nvSpPr>
        <p:spPr>
          <a:xfrm>
            <a:off x="2318987" y="3917534"/>
            <a:ext cx="400851" cy="809266"/>
          </a:xfrm>
          <a:prstGeom prst="down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694609"/>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500"/>
                                        <p:tgtEl>
                                          <p:spTgt spid="6">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allAtOnce"/>
      <p:bldP spid="11" grpId="0" build="allAtOnce"/>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2532" y="1989195"/>
            <a:ext cx="4242438" cy="1601027"/>
          </a:xfrm>
        </p:spPr>
        <p:txBody>
          <a:bodyPr>
            <a:normAutofit/>
          </a:bodyPr>
          <a:lstStyle/>
          <a:p>
            <a:pPr algn="ctr"/>
            <a:r>
              <a:rPr lang="en-US" dirty="0" smtClean="0"/>
              <a:t>“No one goes there nowadays – it’s too crowded”</a:t>
            </a:r>
            <a:endParaRPr lang="en-US" dirty="0"/>
          </a:p>
        </p:txBody>
      </p:sp>
      <p:sp>
        <p:nvSpPr>
          <p:cNvPr id="4" name="Content Placeholder 3"/>
          <p:cNvSpPr>
            <a:spLocks noGrp="1"/>
          </p:cNvSpPr>
          <p:nvPr>
            <p:ph sz="half" idx="2"/>
          </p:nvPr>
        </p:nvSpPr>
        <p:spPr>
          <a:xfrm>
            <a:off x="4793431" y="3725612"/>
            <a:ext cx="3975183" cy="345874"/>
          </a:xfrm>
        </p:spPr>
        <p:txBody>
          <a:bodyPr>
            <a:noAutofit/>
          </a:bodyPr>
          <a:lstStyle/>
          <a:p>
            <a:pPr marL="0" indent="0" algn="ctr">
              <a:buNone/>
            </a:pPr>
            <a:r>
              <a:rPr lang="en-US" sz="1600" dirty="0" smtClean="0">
                <a:solidFill>
                  <a:srgbClr val="000000"/>
                </a:solidFill>
              </a:rPr>
              <a:t>Yogi Berra</a:t>
            </a:r>
          </a:p>
        </p:txBody>
      </p:sp>
      <p:pic>
        <p:nvPicPr>
          <p:cNvPr id="7" name="Content Placeholder 6" descr="eastRiver.jpg"/>
          <p:cNvPicPr>
            <a:picLocks noGrp="1" noChangeAspect="1"/>
          </p:cNvPicPr>
          <p:nvPr>
            <p:ph sz="half" idx="1"/>
          </p:nvPr>
        </p:nvPicPr>
        <p:blipFill rotWithShape="1">
          <a:blip r:embed="rId3"/>
          <a:srcRect r="20545"/>
          <a:stretch/>
        </p:blipFill>
        <p:spPr>
          <a:xfrm>
            <a:off x="282157" y="1175553"/>
            <a:ext cx="4260967" cy="4022090"/>
          </a:xfrm>
          <a:prstGeom prst="rect">
            <a:avLst/>
          </a:prstGeom>
          <a:ln>
            <a:noFill/>
          </a:ln>
          <a:effectLst>
            <a:outerShdw blurRad="190500" algn="tl" rotWithShape="0">
              <a:srgbClr val="000000">
                <a:alpha val="70000"/>
              </a:srgbClr>
            </a:outerShdw>
          </a:effectLst>
        </p:spPr>
      </p:pic>
      <p:sp>
        <p:nvSpPr>
          <p:cNvPr id="5" name="TextBox 4"/>
          <p:cNvSpPr txBox="1"/>
          <p:nvPr/>
        </p:nvSpPr>
        <p:spPr>
          <a:xfrm>
            <a:off x="590649" y="5995904"/>
            <a:ext cx="8263801" cy="369332"/>
          </a:xfrm>
          <a:prstGeom prst="rect">
            <a:avLst/>
          </a:prstGeom>
          <a:noFill/>
        </p:spPr>
        <p:txBody>
          <a:bodyPr wrap="none" rtlCol="0">
            <a:spAutoFit/>
          </a:bodyPr>
          <a:lstStyle/>
          <a:p>
            <a:r>
              <a:rPr lang="en-US" dirty="0" smtClean="0"/>
              <a:t>Protection of the salamander meant protection of Austin’s water supply</a:t>
            </a:r>
            <a:endParaRPr lang="en-US" dirty="0"/>
          </a:p>
        </p:txBody>
      </p:sp>
    </p:spTree>
    <p:extLst>
      <p:ext uri="{BB962C8B-B14F-4D97-AF65-F5344CB8AC3E}">
        <p14:creationId xmlns:p14="http://schemas.microsoft.com/office/powerpoint/2010/main" val="1403018159"/>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450731" y="259881"/>
            <a:ext cx="2552370" cy="1222409"/>
          </a:xfrm>
        </p:spPr>
        <p:txBody>
          <a:bodyPr>
            <a:noAutofit/>
          </a:bodyPr>
          <a:lstStyle/>
          <a:p>
            <a:pPr algn="ctr"/>
            <a:r>
              <a:rPr lang="en-US" dirty="0"/>
              <a:t>Since 1997, the City        of Austin has:</a:t>
            </a:r>
          </a:p>
        </p:txBody>
      </p:sp>
      <p:pic>
        <p:nvPicPr>
          <p:cNvPr id="10" name="Picture Placeholder 9" descr="SalamanderHouse.jpg"/>
          <p:cNvPicPr>
            <a:picLocks noGrp="1" noChangeAspect="1"/>
          </p:cNvPicPr>
          <p:nvPr>
            <p:ph type="pic" idx="1"/>
          </p:nvPr>
        </p:nvPicPr>
        <p:blipFill>
          <a:blip r:embed="rId3"/>
          <a:srcRect t="8705" b="8705"/>
          <a:stretch>
            <a:fillRect/>
          </a:stretch>
        </p:blipFill>
        <p:spPr>
          <a:prstGeom prst="rect">
            <a:avLst/>
          </a:prstGeom>
        </p:spPr>
      </p:pic>
      <p:sp>
        <p:nvSpPr>
          <p:cNvPr id="14" name="Rectangle 13"/>
          <p:cNvSpPr/>
          <p:nvPr/>
        </p:nvSpPr>
        <p:spPr>
          <a:xfrm>
            <a:off x="2807367" y="6055895"/>
            <a:ext cx="1620251" cy="649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807367" y="6119138"/>
            <a:ext cx="1620252" cy="523220"/>
          </a:xfrm>
          <a:prstGeom prst="rect">
            <a:avLst/>
          </a:prstGeom>
          <a:noFill/>
        </p:spPr>
        <p:txBody>
          <a:bodyPr wrap="square" rtlCol="0">
            <a:spAutoFit/>
          </a:bodyPr>
          <a:lstStyle/>
          <a:p>
            <a:pPr algn="ctr"/>
            <a:r>
              <a:rPr lang="en-US" sz="1400" dirty="0" smtClean="0">
                <a:solidFill>
                  <a:srgbClr val="000000"/>
                </a:solidFill>
                <a:latin typeface="Franklin Gothic Book" panose="020B0503020102020204" pitchFamily="34" charset="0"/>
                <a:cs typeface="Arial" panose="020B0604020202020204" pitchFamily="34" charset="0"/>
              </a:rPr>
              <a:t>Barton Springs breeding facility</a:t>
            </a:r>
            <a:endParaRPr lang="en-US" sz="1400" dirty="0">
              <a:solidFill>
                <a:srgbClr val="000000"/>
              </a:solidFill>
              <a:latin typeface="Franklin Gothic Book" panose="020B0503020102020204" pitchFamily="34" charset="0"/>
              <a:cs typeface="Arial" panose="020B0604020202020204" pitchFamily="34" charset="0"/>
            </a:endParaRPr>
          </a:p>
        </p:txBody>
      </p:sp>
      <p:sp>
        <p:nvSpPr>
          <p:cNvPr id="16" name="TextBox 15"/>
          <p:cNvSpPr txBox="1"/>
          <p:nvPr/>
        </p:nvSpPr>
        <p:spPr>
          <a:xfrm>
            <a:off x="6374696" y="1626669"/>
            <a:ext cx="2704439" cy="5293757"/>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latin typeface="Arial" panose="020B0604020202020204" pitchFamily="34" charset="0"/>
                <a:cs typeface="Arial" panose="020B0604020202020204" pitchFamily="34" charset="0"/>
              </a:rPr>
              <a:t>Partnered with TPWD &amp; USFWS</a:t>
            </a:r>
          </a:p>
          <a:p>
            <a:endParaRPr lang="en-US" sz="2000"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smtClean="0">
                <a:latin typeface="Arial" panose="020B0604020202020204" pitchFamily="34" charset="0"/>
                <a:cs typeface="Arial" panose="020B0604020202020204" pitchFamily="34" charset="0"/>
              </a:rPr>
              <a:t>Built a captive breeding facility</a:t>
            </a:r>
          </a:p>
          <a:p>
            <a:endParaRPr lang="en-US" sz="2000"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smtClean="0">
                <a:latin typeface="Arial" panose="020B0604020202020204" pitchFamily="34" charset="0"/>
                <a:cs typeface="Arial" panose="020B0604020202020204" pitchFamily="34" charset="0"/>
              </a:rPr>
              <a:t>Hired four full-time biologists to work in watershed protection</a:t>
            </a:r>
          </a:p>
          <a:p>
            <a:pPr marL="285750" indent="-285750">
              <a:buFont typeface="Arial" panose="020B0604020202020204" pitchFamily="34" charset="0"/>
              <a:buChar char="•"/>
            </a:pPr>
            <a:endParaRPr lang="en-US" sz="2000"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smtClean="0">
                <a:latin typeface="Arial" panose="020B0604020202020204" pitchFamily="34" charset="0"/>
                <a:cs typeface="Arial" panose="020B0604020202020204" pitchFamily="34" charset="0"/>
              </a:rPr>
              <a:t>Restored habitat at Barton Springs</a:t>
            </a:r>
          </a:p>
          <a:p>
            <a:pPr marL="285750" indent="-285750">
              <a:buFont typeface="Arial" panose="020B0604020202020204" pitchFamily="34" charset="0"/>
              <a:buChar char="•"/>
            </a:pPr>
            <a:endParaRPr lang="en-US" sz="2000"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smtClean="0">
                <a:latin typeface="Arial" panose="020B0604020202020204" pitchFamily="34" charset="0"/>
                <a:cs typeface="Arial" panose="020B0604020202020204" pitchFamily="34" charset="0"/>
              </a:rPr>
              <a:t>Protected Austin’s water resources!</a:t>
            </a:r>
          </a:p>
          <a:p>
            <a:endParaRPr lang="en-US" b="1" dirty="0" smtClean="0"/>
          </a:p>
        </p:txBody>
      </p:sp>
    </p:spTree>
    <p:extLst>
      <p:ext uri="{BB962C8B-B14F-4D97-AF65-F5344CB8AC3E}">
        <p14:creationId xmlns:p14="http://schemas.microsoft.com/office/powerpoint/2010/main" val="338846603"/>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412230" y="1773905"/>
            <a:ext cx="2400300" cy="1499135"/>
          </a:xfrm>
        </p:spPr>
        <p:txBody>
          <a:bodyPr>
            <a:normAutofit fontScale="90000"/>
          </a:bodyPr>
          <a:lstStyle/>
          <a:p>
            <a:pPr algn="ctr"/>
            <a:r>
              <a:rPr lang="en-US" dirty="0" smtClean="0"/>
              <a:t>Eliza Spring salamander SCUBA survey</a:t>
            </a:r>
            <a:endParaRPr lang="en-US" dirty="0"/>
          </a:p>
        </p:txBody>
      </p:sp>
      <p:sp>
        <p:nvSpPr>
          <p:cNvPr id="2" name="Picture Placeholder 1"/>
          <p:cNvSpPr>
            <a:spLocks noGrp="1"/>
          </p:cNvSpPr>
          <p:nvPr>
            <p:ph type="pic" idx="1"/>
          </p:nvPr>
        </p:nvSpPr>
        <p:spPr/>
      </p:sp>
      <p:sp>
        <p:nvSpPr>
          <p:cNvPr id="8" name="Text Placeholder 7"/>
          <p:cNvSpPr>
            <a:spLocks noGrp="1"/>
          </p:cNvSpPr>
          <p:nvPr>
            <p:ph type="body" sz="half" idx="2"/>
          </p:nvPr>
        </p:nvSpPr>
        <p:spPr>
          <a:xfrm>
            <a:off x="6412230" y="4710062"/>
            <a:ext cx="2400300" cy="546234"/>
          </a:xfrm>
        </p:spPr>
        <p:txBody>
          <a:bodyPr>
            <a:noAutofit/>
          </a:bodyPr>
          <a:lstStyle/>
          <a:p>
            <a:r>
              <a:rPr lang="en-US" sz="1600" b="1" dirty="0" smtClean="0">
                <a:solidFill>
                  <a:srgbClr val="000000"/>
                </a:solidFill>
                <a:latin typeface="Franklin Gothic Book" panose="020B0503020102020204" pitchFamily="34" charset="0"/>
              </a:rPr>
              <a:t>Austin Watershed Protection Department (2015)</a:t>
            </a:r>
            <a:endParaRPr lang="en-US" sz="1600" b="1" dirty="0">
              <a:solidFill>
                <a:srgbClr val="000000"/>
              </a:solidFill>
              <a:latin typeface="Franklin Gothic Book" panose="020B0503020102020204" pitchFamily="34" charset="0"/>
            </a:endParaRPr>
          </a:p>
        </p:txBody>
      </p:sp>
      <p:pic>
        <p:nvPicPr>
          <p:cNvPr id="3074" name="Picture 2" descr="https://farm2.staticflickr.com/1671/25891008941_57b4e445b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561" y="1289785"/>
            <a:ext cx="5288681" cy="3966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011269"/>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410227"/>
          </a:xfrm>
          <a:prstGeom prst="rect">
            <a:avLst/>
          </a:prstGeom>
        </p:spPr>
      </p:pic>
      <p:cxnSp>
        <p:nvCxnSpPr>
          <p:cNvPr id="10" name="Straight Arrow Connector 9"/>
          <p:cNvCxnSpPr/>
          <p:nvPr/>
        </p:nvCxnSpPr>
        <p:spPr>
          <a:xfrm rot="5400000">
            <a:off x="3144576" y="3756188"/>
            <a:ext cx="2107554"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815048" y="2095045"/>
            <a:ext cx="2760679" cy="646331"/>
          </a:xfrm>
          <a:prstGeom prst="rect">
            <a:avLst/>
          </a:prstGeom>
          <a:noFill/>
        </p:spPr>
        <p:txBody>
          <a:bodyPr wrap="none" rtlCol="0">
            <a:spAutoFit/>
          </a:bodyPr>
          <a:lstStyle/>
          <a:p>
            <a:r>
              <a:rPr lang="en-US" dirty="0" smtClean="0"/>
              <a:t>Restoration of habitat</a:t>
            </a:r>
          </a:p>
          <a:p>
            <a:r>
              <a:rPr lang="en-US" dirty="0" smtClean="0"/>
              <a:t>in Eliza Springs (2003)</a:t>
            </a:r>
            <a:endParaRPr lang="en-US" dirty="0"/>
          </a:p>
        </p:txBody>
      </p:sp>
      <p:sp>
        <p:nvSpPr>
          <p:cNvPr id="6" name="Rectangle 5"/>
          <p:cNvSpPr/>
          <p:nvPr/>
        </p:nvSpPr>
        <p:spPr>
          <a:xfrm>
            <a:off x="3094703" y="6550223"/>
            <a:ext cx="5903967" cy="307777"/>
          </a:xfrm>
          <a:prstGeom prst="rect">
            <a:avLst/>
          </a:prstGeom>
        </p:spPr>
        <p:txBody>
          <a:bodyPr wrap="none">
            <a:spAutoFit/>
          </a:bodyPr>
          <a:lstStyle/>
          <a:p>
            <a:r>
              <a:rPr lang="en-US" sz="1400" dirty="0" err="1" smtClean="0">
                <a:solidFill>
                  <a:srgbClr val="000000"/>
                </a:solidFill>
                <a:latin typeface="Arial"/>
                <a:cs typeface="Arial"/>
              </a:rPr>
              <a:t>Donelle</a:t>
            </a:r>
            <a:r>
              <a:rPr lang="en-US" sz="1400" dirty="0" smtClean="0">
                <a:solidFill>
                  <a:srgbClr val="000000"/>
                </a:solidFill>
                <a:latin typeface="Arial"/>
                <a:cs typeface="Arial"/>
              </a:rPr>
              <a:t> Robinson, City </a:t>
            </a:r>
            <a:r>
              <a:rPr lang="en-US" sz="1400" b="1" dirty="0" smtClean="0">
                <a:solidFill>
                  <a:srgbClr val="000000"/>
                </a:solidFill>
                <a:latin typeface="Franklin Gothic Book" panose="020B0503020102020204" pitchFamily="34" charset="0"/>
              </a:rPr>
              <a:t>of Austin Watershed Protection Department (2016)</a:t>
            </a:r>
            <a:endParaRPr lang="en-US" sz="1400" b="1" dirty="0">
              <a:solidFill>
                <a:srgbClr val="000000"/>
              </a:solidFill>
              <a:latin typeface="Franklin Gothic Book" panose="020B05030201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mv="urn:schemas-microsoft-com:mac:vml" xmlns="">
      <mp:transition xmlns:mp="http://schemas.microsoft.com/office/mac/powerpoint/2008/mai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3094703" y="6550223"/>
            <a:ext cx="5903967" cy="307777"/>
          </a:xfrm>
          <a:prstGeom prst="rect">
            <a:avLst/>
          </a:prstGeom>
        </p:spPr>
        <p:txBody>
          <a:bodyPr wrap="none">
            <a:spAutoFit/>
          </a:bodyPr>
          <a:lstStyle/>
          <a:p>
            <a:r>
              <a:rPr lang="en-US" sz="1400" dirty="0" err="1" smtClean="0">
                <a:solidFill>
                  <a:srgbClr val="000000"/>
                </a:solidFill>
                <a:latin typeface="Arial"/>
                <a:cs typeface="Arial"/>
              </a:rPr>
              <a:t>Donelle</a:t>
            </a:r>
            <a:r>
              <a:rPr lang="en-US" sz="1400" dirty="0" smtClean="0">
                <a:solidFill>
                  <a:srgbClr val="000000"/>
                </a:solidFill>
                <a:latin typeface="Arial"/>
                <a:cs typeface="Arial"/>
              </a:rPr>
              <a:t> Robinson, City </a:t>
            </a:r>
            <a:r>
              <a:rPr lang="en-US" sz="1400" b="1" dirty="0" smtClean="0">
                <a:solidFill>
                  <a:srgbClr val="000000"/>
                </a:solidFill>
                <a:latin typeface="Franklin Gothic Book" panose="020B0503020102020204" pitchFamily="34" charset="0"/>
              </a:rPr>
              <a:t>of Austin Watershed Protection Department (2016)</a:t>
            </a:r>
            <a:endParaRPr lang="en-US" sz="1400" b="1" dirty="0">
              <a:solidFill>
                <a:srgbClr val="000000"/>
              </a:solidFill>
              <a:latin typeface="Franklin Gothic Book" panose="020B0503020102020204" pitchFamily="34" charset="0"/>
            </a:endParaRPr>
          </a:p>
        </p:txBody>
      </p:sp>
      <p:pic>
        <p:nvPicPr>
          <p:cNvPr id="7" name="Picture 6"/>
          <p:cNvPicPr>
            <a:picLocks noChangeAspect="1"/>
          </p:cNvPicPr>
          <p:nvPr/>
        </p:nvPicPr>
        <p:blipFill>
          <a:blip r:embed="rId2"/>
          <a:stretch>
            <a:fillRect/>
          </a:stretch>
        </p:blipFill>
        <p:spPr>
          <a:xfrm>
            <a:off x="0" y="-1"/>
            <a:ext cx="9144000" cy="64063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mv="urn:schemas-microsoft-com:mac:vml" xmlns="">
      <mp:transition xmlns:mp="http://schemas.microsoft.com/office/mac/powerpoint/2008/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412230" y="1095376"/>
            <a:ext cx="2597016" cy="2581475"/>
          </a:xfrm>
        </p:spPr>
        <p:txBody>
          <a:bodyPr>
            <a:noAutofit/>
          </a:bodyPr>
          <a:lstStyle/>
          <a:p>
            <a:pPr algn="ctr"/>
            <a:r>
              <a:rPr lang="en-US" dirty="0" smtClean="0"/>
              <a:t>“For fifth year, 5-county area is U.S.’s fastest growing…”</a:t>
            </a:r>
            <a:endParaRPr lang="en-US" dirty="0"/>
          </a:p>
        </p:txBody>
      </p:sp>
      <p:sp>
        <p:nvSpPr>
          <p:cNvPr id="2" name="Picture Placeholder 1"/>
          <p:cNvSpPr>
            <a:spLocks noGrp="1"/>
          </p:cNvSpPr>
          <p:nvPr>
            <p:ph type="pic" idx="1"/>
          </p:nvPr>
        </p:nvSpPr>
        <p:spPr/>
      </p:sp>
      <p:sp>
        <p:nvSpPr>
          <p:cNvPr id="8" name="Text Placeholder 7"/>
          <p:cNvSpPr>
            <a:spLocks noGrp="1"/>
          </p:cNvSpPr>
          <p:nvPr>
            <p:ph type="body" sz="half" idx="2"/>
          </p:nvPr>
        </p:nvSpPr>
        <p:spPr>
          <a:xfrm>
            <a:off x="6412230" y="5168766"/>
            <a:ext cx="2437480" cy="546234"/>
          </a:xfrm>
        </p:spPr>
        <p:txBody>
          <a:bodyPr>
            <a:noAutofit/>
          </a:bodyPr>
          <a:lstStyle/>
          <a:p>
            <a:r>
              <a:rPr lang="en-US" sz="1600" b="1" dirty="0" smtClean="0">
                <a:solidFill>
                  <a:srgbClr val="000000"/>
                </a:solidFill>
                <a:latin typeface="Franklin Gothic Book" panose="020B0503020102020204" pitchFamily="34" charset="0"/>
              </a:rPr>
              <a:t>Austin American Statesman (2016)</a:t>
            </a:r>
            <a:endParaRPr lang="en-US" sz="1600" b="1" dirty="0">
              <a:solidFill>
                <a:srgbClr val="000000"/>
              </a:solidFill>
              <a:latin typeface="Franklin Gothic Book" panose="020B0503020102020204" pitchFamily="34" charset="0"/>
            </a:endParaRPr>
          </a:p>
        </p:txBody>
      </p:sp>
      <p:pic>
        <p:nvPicPr>
          <p:cNvPr id="9" name="Picture 8" descr="CityGrowth.jpg"/>
          <p:cNvPicPr>
            <a:picLocks noChangeAspect="1"/>
          </p:cNvPicPr>
          <p:nvPr/>
        </p:nvPicPr>
        <p:blipFill rotWithShape="1">
          <a:blip r:embed="rId3"/>
          <a:srcRect l="35644" t="20416" r="5967" b="19306"/>
          <a:stretch/>
        </p:blipFill>
        <p:spPr>
          <a:xfrm>
            <a:off x="409574" y="1095376"/>
            <a:ext cx="5286375" cy="47402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76783640"/>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4584" y="-1"/>
            <a:ext cx="8931192" cy="6448779"/>
          </a:xfrm>
          <a:prstGeom prst="rect">
            <a:avLst/>
          </a:prstGeom>
        </p:spPr>
      </p:pic>
      <p:sp>
        <p:nvSpPr>
          <p:cNvPr id="5" name="Rectangle 4"/>
          <p:cNvSpPr/>
          <p:nvPr/>
        </p:nvSpPr>
        <p:spPr>
          <a:xfrm>
            <a:off x="3094703" y="6550223"/>
            <a:ext cx="5903967" cy="307777"/>
          </a:xfrm>
          <a:prstGeom prst="rect">
            <a:avLst/>
          </a:prstGeom>
        </p:spPr>
        <p:txBody>
          <a:bodyPr wrap="none">
            <a:spAutoFit/>
          </a:bodyPr>
          <a:lstStyle/>
          <a:p>
            <a:r>
              <a:rPr lang="en-US" sz="1400" dirty="0" err="1" smtClean="0">
                <a:solidFill>
                  <a:srgbClr val="000000"/>
                </a:solidFill>
                <a:latin typeface="Arial"/>
                <a:cs typeface="Arial"/>
              </a:rPr>
              <a:t>Donelle</a:t>
            </a:r>
            <a:r>
              <a:rPr lang="en-US" sz="1400" dirty="0" smtClean="0">
                <a:solidFill>
                  <a:srgbClr val="000000"/>
                </a:solidFill>
                <a:latin typeface="Arial"/>
                <a:cs typeface="Arial"/>
              </a:rPr>
              <a:t> Robinson, City </a:t>
            </a:r>
            <a:r>
              <a:rPr lang="en-US" sz="1400" b="1" dirty="0" smtClean="0">
                <a:solidFill>
                  <a:srgbClr val="000000"/>
                </a:solidFill>
                <a:latin typeface="Franklin Gothic Book" panose="020B0503020102020204" pitchFamily="34" charset="0"/>
              </a:rPr>
              <a:t>of Austin Watershed Protection Department (2016)</a:t>
            </a:r>
            <a:endParaRPr lang="en-US" sz="1400" b="1" dirty="0">
              <a:solidFill>
                <a:srgbClr val="000000"/>
              </a:solidFill>
              <a:latin typeface="Franklin Gothic Book" panose="020B05030201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mv="urn:schemas-microsoft-com:mac:vml" xmlns="">
      <mp:transition xmlns:mp="http://schemas.microsoft.com/office/mac/powerpoint/2008/mai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Dee Ann Chamberlain</a:t>
            </a:r>
            <a:endParaRPr lang="en-US" dirty="0"/>
          </a:p>
        </p:txBody>
      </p:sp>
      <p:pic>
        <p:nvPicPr>
          <p:cNvPr id="5" name="Picture Placeholder 4" descr="DeeAnn2.jpg"/>
          <p:cNvPicPr>
            <a:picLocks noGrp="1" noChangeAspect="1"/>
          </p:cNvPicPr>
          <p:nvPr>
            <p:ph type="pic" idx="1"/>
          </p:nvPr>
        </p:nvPicPr>
        <p:blipFill>
          <a:blip r:embed="rId2"/>
          <a:srcRect t="-21963" b="-21963"/>
          <a:stretch>
            <a:fillRect/>
          </a:stretch>
        </p:blipFill>
        <p:spPr/>
      </p:pic>
      <p:sp>
        <p:nvSpPr>
          <p:cNvPr id="4" name="Text Placeholder 3"/>
          <p:cNvSpPr>
            <a:spLocks noGrp="1"/>
          </p:cNvSpPr>
          <p:nvPr>
            <p:ph type="body" sz="half" idx="2"/>
          </p:nvPr>
        </p:nvSpPr>
        <p:spPr/>
        <p:txBody>
          <a:bodyPr>
            <a:normAutofit/>
          </a:bodyPr>
          <a:lstStyle/>
          <a:p>
            <a:pPr algn="ctr"/>
            <a:r>
              <a:rPr lang="en-US" sz="1800" dirty="0" smtClean="0"/>
              <a:t>City of Austin</a:t>
            </a:r>
          </a:p>
          <a:p>
            <a:pPr algn="ctr"/>
            <a:r>
              <a:rPr lang="en-US" sz="1800" dirty="0" smtClean="0"/>
              <a:t>Watershed Protection Department</a:t>
            </a:r>
            <a:endParaRPr lang="en-US" sz="18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mv="urn:schemas-microsoft-com:mac:vml" xmlns="">
      <mp:transition xmlns:mp="http://schemas.microsoft.com/office/mac/powerpoint/2008/mai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83353" y="2383114"/>
            <a:ext cx="2654769" cy="1377958"/>
          </a:xfrm>
        </p:spPr>
        <p:txBody>
          <a:bodyPr>
            <a:normAutofit/>
          </a:bodyPr>
          <a:lstStyle/>
          <a:p>
            <a:r>
              <a:rPr lang="en-US" dirty="0" smtClean="0"/>
              <a:t>Is this a new species of salamander?</a:t>
            </a:r>
            <a:endParaRPr lang="en-US" dirty="0"/>
          </a:p>
        </p:txBody>
      </p:sp>
      <p:pic>
        <p:nvPicPr>
          <p:cNvPr id="6" name="Picture 2"/>
          <p:cNvPicPr>
            <a:picLocks noGrp="1" noChangeAspect="1" noChangeArrowheads="1"/>
          </p:cNvPicPr>
          <p:nvPr>
            <p:ph type="pic" idx="1"/>
          </p:nvPr>
        </p:nvPicPr>
        <p:blipFill rotWithShape="1">
          <a:blip r:embed="rId3"/>
          <a:srcRect l="7663" t="140" r="20983" b="-140"/>
          <a:stretch/>
        </p:blipFill>
        <p:spPr bwMode="auto">
          <a:xfrm>
            <a:off x="1" y="0"/>
            <a:ext cx="6256420" cy="6858000"/>
          </a:xfrm>
          <a:prstGeom prst="rect">
            <a:avLst/>
          </a:prstGeom>
          <a:noFill/>
          <a:ln w="9525">
            <a:noFill/>
            <a:miter lim="800000"/>
            <a:headEnd/>
            <a:tailEnd/>
          </a:ln>
        </p:spPr>
      </p:pic>
    </p:spTree>
    <p:extLst>
      <p:ext uri="{BB962C8B-B14F-4D97-AF65-F5344CB8AC3E}">
        <p14:creationId xmlns:p14="http://schemas.microsoft.com/office/powerpoint/2010/main" val="2506404431"/>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Fitch.jpg"/>
          <p:cNvPicPr>
            <a:picLocks noChangeAspect="1"/>
          </p:cNvPicPr>
          <p:nvPr/>
        </p:nvPicPr>
        <p:blipFill rotWithShape="1">
          <a:blip r:embed="rId3"/>
          <a:srcRect b="4553"/>
          <a:stretch/>
        </p:blipFill>
        <p:spPr bwMode="auto">
          <a:xfrm>
            <a:off x="0" y="1228246"/>
            <a:ext cx="4425417" cy="5629754"/>
          </a:xfrm>
          <a:prstGeom prst="rect">
            <a:avLst/>
          </a:prstGeom>
          <a:ln>
            <a:noFill/>
          </a:ln>
          <a:effectLst>
            <a:outerShdw blurRad="190500" algn="tl" rotWithShape="0">
              <a:srgbClr val="000000">
                <a:alpha val="70000"/>
              </a:srgbClr>
            </a:outerShdw>
          </a:effectLst>
        </p:spPr>
      </p:pic>
      <p:pic>
        <p:nvPicPr>
          <p:cNvPr id="13" name="Picture 3" descr="slide30"/>
          <p:cNvPicPr>
            <a:picLocks noChangeAspect="1" noChangeArrowheads="1"/>
          </p:cNvPicPr>
          <p:nvPr/>
        </p:nvPicPr>
        <p:blipFill>
          <a:blip r:embed="rId4"/>
          <a:srcRect/>
          <a:stretch>
            <a:fillRect/>
          </a:stretch>
        </p:blipFill>
        <p:spPr bwMode="auto">
          <a:xfrm>
            <a:off x="4427621" y="1228246"/>
            <a:ext cx="4716379" cy="5629754"/>
          </a:xfrm>
          <a:prstGeom prst="rect">
            <a:avLst/>
          </a:prstGeom>
          <a:ln>
            <a:noFill/>
          </a:ln>
          <a:effectLst>
            <a:outerShdw blurRad="190500" algn="tl" rotWithShape="0">
              <a:srgbClr val="000000">
                <a:alpha val="70000"/>
              </a:srgbClr>
            </a:outerShdw>
          </a:effectLst>
        </p:spPr>
      </p:pic>
      <p:sp>
        <p:nvSpPr>
          <p:cNvPr id="14" name="TextBox 13"/>
          <p:cNvSpPr txBox="1"/>
          <p:nvPr/>
        </p:nvSpPr>
        <p:spPr>
          <a:xfrm>
            <a:off x="755022" y="6359007"/>
            <a:ext cx="3374215" cy="369332"/>
          </a:xfrm>
          <a:prstGeom prst="rect">
            <a:avLst/>
          </a:prstGeom>
          <a:noFill/>
        </p:spPr>
        <p:txBody>
          <a:bodyPr wrap="square" rtlCol="0">
            <a:spAutoFit/>
          </a:bodyPr>
          <a:lstStyle/>
          <a:p>
            <a:r>
              <a:rPr lang="en-US" b="1" dirty="0" smtClean="0">
                <a:solidFill>
                  <a:schemeClr val="bg1"/>
                </a:solidFill>
                <a:latin typeface="Franklin Gothic Book" panose="020B0503020102020204" pitchFamily="34" charset="0"/>
                <a:cs typeface="Arial" panose="020B0604020202020204" pitchFamily="34" charset="0"/>
              </a:rPr>
              <a:t>Henry Fitch (1909 – 2009)</a:t>
            </a:r>
            <a:endParaRPr lang="en-US" b="1" dirty="0">
              <a:solidFill>
                <a:schemeClr val="bg1"/>
              </a:solidFill>
              <a:latin typeface="Franklin Gothic Book" panose="020B0503020102020204" pitchFamily="34" charset="0"/>
              <a:cs typeface="Arial" panose="020B0604020202020204" pitchFamily="34" charset="0"/>
            </a:endParaRPr>
          </a:p>
        </p:txBody>
      </p:sp>
      <p:sp>
        <p:nvSpPr>
          <p:cNvPr id="6" name="Title 1"/>
          <p:cNvSpPr txBox="1">
            <a:spLocks/>
          </p:cNvSpPr>
          <p:nvPr/>
        </p:nvSpPr>
        <p:spPr>
          <a:xfrm>
            <a:off x="0" y="134370"/>
            <a:ext cx="9141796" cy="1123373"/>
          </a:xfrm>
          <a:prstGeom prst="rect">
            <a:avLst/>
          </a:prstGeom>
        </p:spPr>
        <p:txBody>
          <a:bodyPr>
            <a:normAutofit fontScale="97500"/>
          </a:bodyPr>
          <a:lstStyle>
            <a:lvl1pPr algn="l" defTabSz="914400" rtl="0" eaLnBrk="1" latinLnBrk="0" hangingPunct="1">
              <a:lnSpc>
                <a:spcPct val="90000"/>
              </a:lnSpc>
              <a:spcBef>
                <a:spcPct val="0"/>
              </a:spcBef>
              <a:buNone/>
              <a:defRPr lang="en-US" sz="4200" b="1" kern="1200" cap="none" baseline="0" dirty="0">
                <a:blipFill>
                  <a:blip r:embed="rId5">
                    <a:extLst>
                      <a:ext uri="{28A0092B-C50C-407E-A947-70E740481C1C}">
                        <a14:useLocalDpi xmlns:a14="http://schemas.microsoft.com/office/drawing/2010/main" val="0"/>
                      </a:ext>
                    </a:extLst>
                  </a:blip>
                  <a:tile tx="6350" ty="-127000" sx="65000" sy="64000" flip="none" algn="tl"/>
                </a:blipFill>
                <a:latin typeface="Arial" panose="020B0604020202020204" pitchFamily="34" charset="0"/>
                <a:ea typeface="+mj-ea"/>
                <a:cs typeface="Arial" panose="020B0604020202020204" pitchFamily="34" charset="0"/>
              </a:defRPr>
            </a:lvl1pPr>
          </a:lstStyle>
          <a:p>
            <a:pPr algn="ctr"/>
            <a:r>
              <a:rPr lang="en-US" sz="3300" dirty="0">
                <a:solidFill>
                  <a:srgbClr val="000000"/>
                </a:solidFill>
              </a:rPr>
              <a:t>“You can observe a lot by just watching”</a:t>
            </a:r>
          </a:p>
          <a:p>
            <a:pPr algn="ctr"/>
            <a:r>
              <a:rPr lang="en-US" sz="2500" i="1" dirty="0" smtClean="0">
                <a:solidFill>
                  <a:srgbClr val="000000"/>
                </a:solidFill>
              </a:rPr>
              <a:t> </a:t>
            </a:r>
            <a:r>
              <a:rPr lang="en-US" sz="2500" dirty="0" smtClean="0">
                <a:solidFill>
                  <a:srgbClr val="000000"/>
                </a:solidFill>
              </a:rPr>
              <a:t>- Yogi </a:t>
            </a:r>
            <a:r>
              <a:rPr lang="en-US" sz="2500" dirty="0">
                <a:solidFill>
                  <a:srgbClr val="000000"/>
                </a:solidFill>
              </a:rPr>
              <a:t>Berra</a:t>
            </a:r>
          </a:p>
        </p:txBody>
      </p:sp>
      <p:sp>
        <p:nvSpPr>
          <p:cNvPr id="7" name="TextBox 6"/>
          <p:cNvSpPr txBox="1"/>
          <p:nvPr/>
        </p:nvSpPr>
        <p:spPr>
          <a:xfrm>
            <a:off x="4408072" y="6250169"/>
            <a:ext cx="2674218" cy="584775"/>
          </a:xfrm>
          <a:prstGeom prst="rect">
            <a:avLst/>
          </a:prstGeom>
          <a:noFill/>
        </p:spPr>
        <p:txBody>
          <a:bodyPr wrap="square" rtlCol="0">
            <a:spAutoFit/>
          </a:bodyPr>
          <a:lstStyle/>
          <a:p>
            <a:r>
              <a:rPr lang="en-US" sz="1600" b="1" dirty="0" smtClean="0">
                <a:solidFill>
                  <a:schemeClr val="bg1"/>
                </a:solidFill>
                <a:latin typeface="Franklin Gothic Book" panose="020B0503020102020204" pitchFamily="34" charset="0"/>
                <a:cs typeface="Arial" panose="020B0604020202020204" pitchFamily="34" charset="0"/>
              </a:rPr>
              <a:t>Tricorder, version TR590 </a:t>
            </a:r>
          </a:p>
          <a:p>
            <a:pPr algn="ctr"/>
            <a:r>
              <a:rPr lang="en-US" sz="1600" b="1" i="1" dirty="0" smtClean="0">
                <a:solidFill>
                  <a:schemeClr val="bg1"/>
                </a:solidFill>
                <a:latin typeface="Franklin Gothic Book" panose="020B0503020102020204" pitchFamily="34" charset="0"/>
                <a:cs typeface="Arial" panose="020B0604020202020204" pitchFamily="34" charset="0"/>
              </a:rPr>
              <a:t>Star Trek</a:t>
            </a:r>
            <a:r>
              <a:rPr lang="en-US" sz="1600" b="1" dirty="0" smtClean="0">
                <a:solidFill>
                  <a:schemeClr val="bg1"/>
                </a:solidFill>
                <a:latin typeface="Franklin Gothic Book" panose="020B0503020102020204" pitchFamily="34" charset="0"/>
                <a:cs typeface="Arial" panose="020B0604020202020204" pitchFamily="34" charset="0"/>
              </a:rPr>
              <a:t> TV series</a:t>
            </a:r>
            <a:endParaRPr lang="en-US" sz="1600" b="1" dirty="0">
              <a:solidFill>
                <a:schemeClr val="bg1"/>
              </a:solidFill>
              <a:latin typeface="Franklin Gothic Book" panose="020B0503020102020204" pitchFamily="34" charset="0"/>
              <a:cs typeface="Arial" panose="020B0604020202020204" pitchFamily="34" charset="0"/>
            </a:endParaRPr>
          </a:p>
        </p:txBody>
      </p:sp>
    </p:spTree>
    <p:extLst>
      <p:ext uri="{BB962C8B-B14F-4D97-AF65-F5344CB8AC3E}">
        <p14:creationId xmlns:p14="http://schemas.microsoft.com/office/powerpoint/2010/main" val="64998521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473337" y="434788"/>
            <a:ext cx="8508732" cy="584775"/>
          </a:xfrm>
          <a:prstGeom prst="rect">
            <a:avLst/>
          </a:prstGeom>
          <a:noFill/>
          <a:ln w="9525">
            <a:noFill/>
            <a:miter lim="800000"/>
            <a:headEnd/>
            <a:tailEnd/>
          </a:ln>
        </p:spPr>
        <p:txBody>
          <a:bodyPr wrap="square">
            <a:prstTxWarp prst="textNoShape">
              <a:avLst/>
            </a:prstTxWarp>
            <a:spAutoFit/>
          </a:bodyPr>
          <a:lstStyle/>
          <a:p>
            <a:pPr algn="ctr"/>
            <a:r>
              <a:rPr lang="en-US" sz="3200" b="1" dirty="0">
                <a:solidFill>
                  <a:srgbClr val="000000"/>
                </a:solidFill>
                <a:latin typeface="Arial" panose="020B0604020202020204" pitchFamily="34" charset="0"/>
                <a:ea typeface="+mj-ea"/>
                <a:cs typeface="Arial" panose="020B0604020202020204" pitchFamily="34" charset="0"/>
              </a:rPr>
              <a:t>Is a “</a:t>
            </a:r>
            <a:r>
              <a:rPr lang="en-US" sz="3200" b="1" dirty="0" err="1">
                <a:solidFill>
                  <a:srgbClr val="000000"/>
                </a:solidFill>
                <a:latin typeface="Arial" panose="020B0604020202020204" pitchFamily="34" charset="0"/>
                <a:ea typeface="+mj-ea"/>
                <a:cs typeface="Arial" panose="020B0604020202020204" pitchFamily="34" charset="0"/>
              </a:rPr>
              <a:t>Biocorder</a:t>
            </a:r>
            <a:r>
              <a:rPr lang="en-US" sz="3200" b="1" dirty="0">
                <a:solidFill>
                  <a:srgbClr val="000000"/>
                </a:solidFill>
                <a:latin typeface="Arial" panose="020B0604020202020204" pitchFamily="34" charset="0"/>
                <a:ea typeface="+mj-ea"/>
                <a:cs typeface="Arial" panose="020B0604020202020204" pitchFamily="34" charset="0"/>
              </a:rPr>
              <a:t> of Life” Possible?</a:t>
            </a:r>
          </a:p>
        </p:txBody>
      </p:sp>
      <p:graphicFrame>
        <p:nvGraphicFramePr>
          <p:cNvPr id="2" name="Diagram 1"/>
          <p:cNvGraphicFramePr/>
          <p:nvPr>
            <p:extLst>
              <p:ext uri="{D42A27DB-BD31-4B8C-83A1-F6EECF244321}">
                <p14:modId xmlns:p14="http://schemas.microsoft.com/office/powerpoint/2010/main" val="808715869"/>
              </p:ext>
            </p:extLst>
          </p:nvPr>
        </p:nvGraphicFramePr>
        <p:xfrm>
          <a:off x="773230" y="1119664"/>
          <a:ext cx="7610374" cy="4751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4652114"/>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55298" name="Picture 2" descr="bigtreeTaxa"/>
          <p:cNvPicPr>
            <a:picLocks noChangeAspect="1" noChangeArrowheads="1"/>
          </p:cNvPicPr>
          <p:nvPr/>
        </p:nvPicPr>
        <p:blipFill>
          <a:blip r:embed="rId3"/>
          <a:srcRect/>
          <a:stretch>
            <a:fillRect/>
          </a:stretch>
        </p:blipFill>
        <p:spPr bwMode="auto">
          <a:xfrm>
            <a:off x="1447800" y="762000"/>
            <a:ext cx="6172200" cy="6096000"/>
          </a:xfrm>
          <a:prstGeom prst="rect">
            <a:avLst/>
          </a:prstGeom>
          <a:noFill/>
          <a:ln w="9525">
            <a:noFill/>
            <a:miter lim="800000"/>
            <a:headEnd/>
            <a:tailEnd/>
          </a:ln>
        </p:spPr>
      </p:pic>
      <p:pic>
        <p:nvPicPr>
          <p:cNvPr id="83972" name="Picture 4"/>
          <p:cNvPicPr>
            <a:picLocks noGrp="1" noChangeAspect="1" noChangeArrowheads="1"/>
          </p:cNvPicPr>
          <p:nvPr>
            <p:ph sz="quarter" idx="2"/>
          </p:nvPr>
        </p:nvPicPr>
        <p:blipFill>
          <a:blip r:embed="rId4"/>
          <a:srcRect/>
          <a:stretch>
            <a:fillRect/>
          </a:stretch>
        </p:blipFill>
        <p:spPr bwMode="auto">
          <a:xfrm>
            <a:off x="1447800" y="762000"/>
            <a:ext cx="6124575" cy="6096000"/>
          </a:xfrm>
          <a:noFill/>
          <a:ln>
            <a:solidFill>
              <a:schemeClr val="tx1"/>
            </a:solidFill>
            <a:miter lim="800000"/>
            <a:headEnd/>
            <a:tailEnd/>
          </a:ln>
        </p:spPr>
      </p:pic>
      <p:pic>
        <p:nvPicPr>
          <p:cNvPr id="83973" name="Picture 5"/>
          <p:cNvPicPr>
            <a:picLocks noGrp="1" noChangeAspect="1" noChangeArrowheads="1"/>
          </p:cNvPicPr>
          <p:nvPr>
            <p:ph sz="quarter" idx="3"/>
          </p:nvPr>
        </p:nvPicPr>
        <p:blipFill>
          <a:blip r:embed="rId5"/>
          <a:srcRect/>
          <a:stretch>
            <a:fillRect/>
          </a:stretch>
        </p:blipFill>
        <p:spPr bwMode="auto">
          <a:xfrm>
            <a:off x="1447800" y="762000"/>
            <a:ext cx="6078538" cy="6096000"/>
          </a:xfrm>
          <a:noFill/>
          <a:ln>
            <a:solidFill>
              <a:schemeClr val="tx1"/>
            </a:solidFill>
            <a:miter lim="800000"/>
            <a:headEnd/>
            <a:tailEnd/>
          </a:ln>
        </p:spPr>
      </p:pic>
      <p:pic>
        <p:nvPicPr>
          <p:cNvPr id="83974" name="Picture 6"/>
          <p:cNvPicPr>
            <a:picLocks noGrp="1" noChangeAspect="1" noChangeArrowheads="1"/>
          </p:cNvPicPr>
          <p:nvPr>
            <p:ph sz="quarter" idx="4"/>
          </p:nvPr>
        </p:nvPicPr>
        <p:blipFill>
          <a:blip r:embed="rId6"/>
          <a:srcRect/>
          <a:stretch>
            <a:fillRect/>
          </a:stretch>
        </p:blipFill>
        <p:spPr bwMode="auto">
          <a:xfrm>
            <a:off x="1447800" y="762000"/>
            <a:ext cx="6172200" cy="6096000"/>
          </a:xfrm>
          <a:noFill/>
          <a:ln>
            <a:solidFill>
              <a:schemeClr val="tx1"/>
            </a:solidFill>
            <a:miter lim="800000"/>
            <a:headEnd/>
            <a:tailEnd/>
          </a:ln>
        </p:spPr>
      </p:pic>
      <p:pic>
        <p:nvPicPr>
          <p:cNvPr id="83975" name="Picture 7"/>
          <p:cNvPicPr>
            <a:picLocks noGrp="1" noChangeAspect="1" noChangeArrowheads="1"/>
          </p:cNvPicPr>
          <p:nvPr>
            <p:ph sz="quarter" idx="1"/>
          </p:nvPr>
        </p:nvPicPr>
        <p:blipFill>
          <a:blip r:embed="rId7"/>
          <a:srcRect/>
          <a:stretch>
            <a:fillRect/>
          </a:stretch>
        </p:blipFill>
        <p:spPr bwMode="auto">
          <a:xfrm>
            <a:off x="1371600" y="719138"/>
            <a:ext cx="6477000" cy="6138862"/>
          </a:xfrm>
          <a:noFill/>
          <a:ln>
            <a:solidFill>
              <a:schemeClr val="tx1"/>
            </a:solidFill>
            <a:miter lim="800000"/>
            <a:headEnd/>
            <a:tailEnd/>
          </a:ln>
        </p:spPr>
      </p:pic>
      <p:sp>
        <p:nvSpPr>
          <p:cNvPr id="55304" name="Text Box 8"/>
          <p:cNvSpPr txBox="1">
            <a:spLocks noChangeArrowheads="1"/>
          </p:cNvSpPr>
          <p:nvPr/>
        </p:nvSpPr>
        <p:spPr bwMode="auto">
          <a:xfrm>
            <a:off x="8153400" y="6400800"/>
            <a:ext cx="990600" cy="366713"/>
          </a:xfrm>
          <a:prstGeom prst="rect">
            <a:avLst/>
          </a:prstGeom>
          <a:noFill/>
          <a:ln w="9525">
            <a:noFill/>
            <a:miter lim="800000"/>
            <a:headEnd/>
            <a:tailEnd/>
          </a:ln>
        </p:spPr>
        <p:txBody>
          <a:bodyPr>
            <a:prstTxWarp prst="textNoShape">
              <a:avLst/>
            </a:prstTxWarp>
            <a:spAutoFit/>
          </a:bodyPr>
          <a:lstStyle/>
          <a:p>
            <a:pPr eaLnBrk="1" hangingPunct="1">
              <a:spcBef>
                <a:spcPct val="50000"/>
              </a:spcBef>
            </a:pPr>
            <a:endParaRPr lang="en-US" sz="1800">
              <a:latin typeface="Arial" pitchFamily="-1" charset="0"/>
              <a:ea typeface="Arial" pitchFamily="-1" charset="0"/>
              <a:cs typeface="Arial" pitchFamily="-1" charset="0"/>
            </a:endParaRPr>
          </a:p>
        </p:txBody>
      </p:sp>
      <p:pic>
        <p:nvPicPr>
          <p:cNvPr id="55305" name="Picture 9" descr="Nelumbo12"/>
          <p:cNvPicPr>
            <a:picLocks noChangeAspect="1" noChangeArrowheads="1"/>
          </p:cNvPicPr>
          <p:nvPr/>
        </p:nvPicPr>
        <p:blipFill>
          <a:blip r:embed="rId8"/>
          <a:srcRect/>
          <a:stretch>
            <a:fillRect/>
          </a:stretch>
        </p:blipFill>
        <p:spPr bwMode="auto">
          <a:xfrm>
            <a:off x="7086600" y="381000"/>
            <a:ext cx="1066800" cy="941388"/>
          </a:xfrm>
          <a:prstGeom prst="rect">
            <a:avLst/>
          </a:prstGeom>
          <a:noFill/>
          <a:ln w="12700">
            <a:solidFill>
              <a:schemeClr val="bg1"/>
            </a:solidFill>
            <a:miter lim="800000"/>
            <a:headEnd/>
            <a:tailEnd/>
          </a:ln>
        </p:spPr>
      </p:pic>
      <p:pic>
        <p:nvPicPr>
          <p:cNvPr id="55306" name="Picture 10" descr="bfly02"/>
          <p:cNvPicPr>
            <a:picLocks noChangeAspect="1" noChangeArrowheads="1"/>
          </p:cNvPicPr>
          <p:nvPr/>
        </p:nvPicPr>
        <p:blipFill>
          <a:blip r:embed="rId9"/>
          <a:srcRect/>
          <a:stretch>
            <a:fillRect/>
          </a:stretch>
        </p:blipFill>
        <p:spPr bwMode="auto">
          <a:xfrm>
            <a:off x="762000" y="304800"/>
            <a:ext cx="1295400" cy="1116013"/>
          </a:xfrm>
          <a:prstGeom prst="rect">
            <a:avLst/>
          </a:prstGeom>
          <a:noFill/>
          <a:ln w="12700">
            <a:solidFill>
              <a:schemeClr val="bg1"/>
            </a:solidFill>
            <a:miter lim="800000"/>
            <a:headEnd/>
            <a:tailEnd/>
          </a:ln>
        </p:spPr>
      </p:pic>
      <p:pic>
        <p:nvPicPr>
          <p:cNvPr id="55307" name="Picture 11" descr="fungi-pics1-04m"/>
          <p:cNvPicPr>
            <a:picLocks noChangeAspect="1" noChangeArrowheads="1"/>
          </p:cNvPicPr>
          <p:nvPr/>
        </p:nvPicPr>
        <p:blipFill>
          <a:blip r:embed="rId10"/>
          <a:srcRect/>
          <a:stretch>
            <a:fillRect/>
          </a:stretch>
        </p:blipFill>
        <p:spPr bwMode="auto">
          <a:xfrm>
            <a:off x="760413" y="5219700"/>
            <a:ext cx="1373187" cy="1485900"/>
          </a:xfrm>
          <a:prstGeom prst="rect">
            <a:avLst/>
          </a:prstGeom>
          <a:noFill/>
          <a:ln w="12700">
            <a:solidFill>
              <a:schemeClr val="bg1"/>
            </a:solidFill>
            <a:miter lim="800000"/>
            <a:headEnd/>
            <a:tailEnd/>
          </a:ln>
        </p:spPr>
      </p:pic>
      <p:pic>
        <p:nvPicPr>
          <p:cNvPr id="55308" name="Picture 12" descr="C14"/>
          <p:cNvPicPr>
            <a:picLocks noChangeAspect="1" noChangeArrowheads="1"/>
          </p:cNvPicPr>
          <p:nvPr/>
        </p:nvPicPr>
        <p:blipFill>
          <a:blip r:embed="rId11"/>
          <a:srcRect/>
          <a:stretch>
            <a:fillRect/>
          </a:stretch>
        </p:blipFill>
        <p:spPr bwMode="auto">
          <a:xfrm>
            <a:off x="7391400" y="5257800"/>
            <a:ext cx="1600200" cy="1130300"/>
          </a:xfrm>
          <a:prstGeom prst="rect">
            <a:avLst/>
          </a:prstGeom>
          <a:noFill/>
          <a:ln w="12700">
            <a:solidFill>
              <a:schemeClr val="bg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839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839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839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839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mphibianSpecies Chart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457200" y="-457200"/>
            <a:ext cx="10210800" cy="7890164"/>
          </a:xfrm>
          <a:prstGeom prst="rect">
            <a:avLst/>
          </a:prstGeom>
        </p:spPr>
      </p:pic>
      <p:sp>
        <p:nvSpPr>
          <p:cNvPr id="5" name="Text Box 3"/>
          <p:cNvSpPr txBox="1">
            <a:spLocks noChangeArrowheads="1"/>
          </p:cNvSpPr>
          <p:nvPr/>
        </p:nvSpPr>
        <p:spPr bwMode="auto">
          <a:xfrm>
            <a:off x="3810000" y="2057400"/>
            <a:ext cx="2233613" cy="457200"/>
          </a:xfrm>
          <a:prstGeom prst="rect">
            <a:avLst/>
          </a:prstGeom>
          <a:noFill/>
          <a:ln w="9525">
            <a:noFill/>
            <a:miter lim="800000"/>
            <a:headEnd/>
            <a:tailEnd/>
          </a:ln>
        </p:spPr>
        <p:txBody>
          <a:bodyPr wrap="none">
            <a:prstTxWarp prst="textNoShape">
              <a:avLst/>
            </a:prstTxWarp>
            <a:spAutoFit/>
          </a:bodyPr>
          <a:lstStyle/>
          <a:p>
            <a:r>
              <a:rPr lang="en-US" dirty="0">
                <a:solidFill>
                  <a:srgbClr val="050099"/>
                </a:solidFill>
                <a:latin typeface="Helvetica CY" pitchFamily="-1" charset="-52"/>
              </a:rPr>
              <a:t>Described species</a:t>
            </a:r>
          </a:p>
        </p:txBody>
      </p:sp>
      <p:sp>
        <p:nvSpPr>
          <p:cNvPr id="6" name="Line 4"/>
          <p:cNvSpPr>
            <a:spLocks noChangeShapeType="1"/>
          </p:cNvSpPr>
          <p:nvPr/>
        </p:nvSpPr>
        <p:spPr bwMode="auto">
          <a:xfrm>
            <a:off x="6019800" y="2438400"/>
            <a:ext cx="609600" cy="457200"/>
          </a:xfrm>
          <a:prstGeom prst="line">
            <a:avLst/>
          </a:prstGeom>
          <a:noFill/>
          <a:ln w="9525">
            <a:solidFill>
              <a:schemeClr val="accent2"/>
            </a:solidFill>
            <a:round/>
            <a:headEnd/>
            <a:tailEnd type="triangle" w="med" len="med"/>
          </a:ln>
        </p:spPr>
        <p:txBody>
          <a:bodyPr wrap="none" anchor="ctr">
            <a:prstTxWarp prst="textNoShape">
              <a:avLst/>
            </a:prstTxWarp>
          </a:bodyPr>
          <a:lstStyle/>
          <a:p>
            <a:endParaRPr lang="en-US"/>
          </a:p>
        </p:txBody>
      </p:sp>
      <p:sp>
        <p:nvSpPr>
          <p:cNvPr id="7" name="Text Box 5"/>
          <p:cNvSpPr txBox="1">
            <a:spLocks noChangeArrowheads="1"/>
          </p:cNvSpPr>
          <p:nvPr/>
        </p:nvSpPr>
        <p:spPr bwMode="auto">
          <a:xfrm>
            <a:off x="4800600" y="3810000"/>
            <a:ext cx="2876550" cy="822325"/>
          </a:xfrm>
          <a:prstGeom prst="rect">
            <a:avLst/>
          </a:prstGeom>
          <a:noFill/>
          <a:ln w="9525">
            <a:noFill/>
            <a:miter lim="800000"/>
            <a:headEnd/>
            <a:tailEnd/>
          </a:ln>
        </p:spPr>
        <p:txBody>
          <a:bodyPr wrap="none">
            <a:prstTxWarp prst="textNoShape">
              <a:avLst/>
            </a:prstTxWarp>
            <a:spAutoFit/>
          </a:bodyPr>
          <a:lstStyle/>
          <a:p>
            <a:pPr algn="ctr"/>
            <a:r>
              <a:rPr lang="en-US" dirty="0">
                <a:solidFill>
                  <a:srgbClr val="FF0211"/>
                </a:solidFill>
                <a:latin typeface="Helvetica CY" pitchFamily="-1" charset="-52"/>
              </a:rPr>
              <a:t>Species with sequences</a:t>
            </a:r>
          </a:p>
          <a:p>
            <a:pPr algn="ctr"/>
            <a:r>
              <a:rPr lang="en-US" dirty="0">
                <a:solidFill>
                  <a:srgbClr val="FF0211"/>
                </a:solidFill>
                <a:latin typeface="Helvetica CY" pitchFamily="-1" charset="-52"/>
              </a:rPr>
              <a:t>in </a:t>
            </a:r>
            <a:r>
              <a:rPr lang="en-US" dirty="0" err="1">
                <a:solidFill>
                  <a:srgbClr val="FF0211"/>
                </a:solidFill>
                <a:latin typeface="Helvetica CY" pitchFamily="-1" charset="-52"/>
              </a:rPr>
              <a:t>GenBank</a:t>
            </a:r>
            <a:endParaRPr lang="en-US" dirty="0">
              <a:solidFill>
                <a:srgbClr val="FF0211"/>
              </a:solidFill>
              <a:latin typeface="Helvetica CY" pitchFamily="-1" charset="-52"/>
            </a:endParaRPr>
          </a:p>
        </p:txBody>
      </p:sp>
      <p:sp>
        <p:nvSpPr>
          <p:cNvPr id="8" name="Line 6"/>
          <p:cNvSpPr>
            <a:spLocks noChangeShapeType="1"/>
          </p:cNvSpPr>
          <p:nvPr/>
        </p:nvSpPr>
        <p:spPr bwMode="auto">
          <a:xfrm>
            <a:off x="6705600" y="4648200"/>
            <a:ext cx="533400" cy="381000"/>
          </a:xfrm>
          <a:prstGeom prst="line">
            <a:avLst/>
          </a:prstGeom>
          <a:noFill/>
          <a:ln w="9525">
            <a:solidFill>
              <a:srgbClr val="FF0211"/>
            </a:solidFill>
            <a:round/>
            <a:headEnd/>
            <a:tailEnd type="triangle" w="med" len="med"/>
          </a:ln>
        </p:spPr>
        <p:txBody>
          <a:bodyPr wrap="none" anchor="ctr">
            <a:prstTxWarp prst="textNoShape">
              <a:avLst/>
            </a:prstTxWarp>
          </a:bodyPr>
          <a:lstStyle/>
          <a:p>
            <a:endParaRPr lang="en-US"/>
          </a:p>
        </p:txBody>
      </p:sp>
      <p:sp>
        <p:nvSpPr>
          <p:cNvPr id="9" name="Rectangle 8"/>
          <p:cNvSpPr/>
          <p:nvPr/>
        </p:nvSpPr>
        <p:spPr bwMode="auto">
          <a:xfrm>
            <a:off x="8229600" y="1447800"/>
            <a:ext cx="381000" cy="4114800"/>
          </a:xfrm>
          <a:prstGeom prst="rect">
            <a:avLst/>
          </a:prstGeom>
          <a:solidFill>
            <a:schemeClr val="accent2">
              <a:lumMod val="20000"/>
              <a:lumOff val="80000"/>
              <a:alpha val="7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28" charset="0"/>
            </a:endParaRPr>
          </a:p>
        </p:txBody>
      </p:sp>
      <p:sp>
        <p:nvSpPr>
          <p:cNvPr id="10" name="TextBox 9"/>
          <p:cNvSpPr txBox="1"/>
          <p:nvPr/>
        </p:nvSpPr>
        <p:spPr>
          <a:xfrm>
            <a:off x="8001000" y="1219200"/>
            <a:ext cx="765805" cy="276999"/>
          </a:xfrm>
          <a:prstGeom prst="rect">
            <a:avLst/>
          </a:prstGeom>
          <a:noFill/>
        </p:spPr>
        <p:txBody>
          <a:bodyPr wrap="none" rtlCol="0">
            <a:spAutoFit/>
          </a:bodyPr>
          <a:lstStyle/>
          <a:p>
            <a:r>
              <a:rPr lang="en-US" sz="1200" dirty="0" smtClean="0"/>
              <a:t>Projected</a:t>
            </a:r>
            <a:endParaRPr lang="en-US" sz="1200" dirty="0"/>
          </a:p>
        </p:txBody>
      </p:sp>
      <p:sp>
        <p:nvSpPr>
          <p:cNvPr id="12" name="Rectangle 11"/>
          <p:cNvSpPr/>
          <p:nvPr/>
        </p:nvSpPr>
        <p:spPr>
          <a:xfrm>
            <a:off x="1728458" y="6550223"/>
            <a:ext cx="5297565" cy="307777"/>
          </a:xfrm>
          <a:prstGeom prst="rect">
            <a:avLst/>
          </a:prstGeom>
        </p:spPr>
        <p:txBody>
          <a:bodyPr wrap="square">
            <a:spAutoFit/>
          </a:bodyPr>
          <a:lstStyle/>
          <a:p>
            <a:r>
              <a:rPr lang="en-US" sz="1400" dirty="0">
                <a:solidFill>
                  <a:srgbClr val="000000"/>
                </a:solidFill>
                <a:latin typeface="Franklin Gothic Book" panose="020B0503020102020204" pitchFamily="34" charset="0"/>
              </a:rPr>
              <a:t>Hillis (2010) in </a:t>
            </a:r>
            <a:r>
              <a:rPr lang="en-US" sz="1400" i="1" dirty="0">
                <a:solidFill>
                  <a:srgbClr val="000000"/>
                </a:solidFill>
                <a:latin typeface="Franklin Gothic Book" panose="020B0503020102020204" pitchFamily="34" charset="0"/>
              </a:rPr>
              <a:t>Evolution Since Darwin: The First 150 Years</a:t>
            </a:r>
            <a:r>
              <a:rPr lang="en-US" sz="1400" dirty="0">
                <a:solidFill>
                  <a:srgbClr val="000000"/>
                </a:solidFill>
                <a:latin typeface="Franklin Gothic Book" panose="020B0503020102020204" pitchFamily="34" charset="0"/>
              </a:rPr>
              <a:t>.</a:t>
            </a:r>
          </a:p>
        </p:txBody>
      </p:sp>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3175"/>
            <a:ext cx="9144000" cy="1182688"/>
          </a:xfrm>
        </p:spPr>
        <p:txBody>
          <a:bodyPr>
            <a:normAutofit/>
          </a:bodyPr>
          <a:lstStyle/>
          <a:p>
            <a:pPr algn="ctr"/>
            <a:r>
              <a:rPr lang="en-US" sz="3200" dirty="0"/>
              <a:t>Tree of Life</a:t>
            </a:r>
          </a:p>
        </p:txBody>
      </p:sp>
      <p:sp>
        <p:nvSpPr>
          <p:cNvPr id="5" name="TextBox 4"/>
          <p:cNvSpPr txBox="1"/>
          <p:nvPr/>
        </p:nvSpPr>
        <p:spPr>
          <a:xfrm>
            <a:off x="0" y="6526582"/>
            <a:ext cx="8335478" cy="307777"/>
          </a:xfrm>
          <a:prstGeom prst="rect">
            <a:avLst/>
          </a:prstGeom>
          <a:noFill/>
        </p:spPr>
        <p:txBody>
          <a:bodyPr wrap="square" rtlCol="0">
            <a:spAutoFit/>
          </a:bodyPr>
          <a:lstStyle/>
          <a:p>
            <a:r>
              <a:rPr lang="en-US" sz="1400" dirty="0">
                <a:solidFill>
                  <a:srgbClr val="000000"/>
                </a:solidFill>
                <a:latin typeface="Arial" pitchFamily="-1" charset="0"/>
              </a:rPr>
              <a:t>Download from: </a:t>
            </a:r>
            <a:r>
              <a:rPr lang="en-US" sz="1400" dirty="0" smtClean="0">
                <a:solidFill>
                  <a:srgbClr val="000000"/>
                </a:solidFill>
                <a:latin typeface="Arial" pitchFamily="-1" charset="0"/>
              </a:rPr>
              <a:t>http</a:t>
            </a:r>
            <a:r>
              <a:rPr lang="en-US" sz="1400" dirty="0">
                <a:solidFill>
                  <a:srgbClr val="000000"/>
                </a:solidFill>
                <a:latin typeface="Arial" pitchFamily="-1" charset="0"/>
              </a:rPr>
              <a:t>://</a:t>
            </a:r>
            <a:r>
              <a:rPr lang="en-US" sz="1400" dirty="0" smtClean="0">
                <a:solidFill>
                  <a:srgbClr val="000000"/>
                </a:solidFill>
                <a:latin typeface="Arial" pitchFamily="-1" charset="0"/>
              </a:rPr>
              <a:t>www.zo.utexas.edu/faculty/antisense/DownloadfilesToL.html</a:t>
            </a:r>
            <a:endParaRPr lang="en-US" sz="1400" dirty="0">
              <a:solidFill>
                <a:srgbClr val="000000"/>
              </a:solidFill>
              <a:latin typeface="Arial" pitchFamily="-1" charset="0"/>
            </a:endParaRPr>
          </a:p>
        </p:txBody>
      </p:sp>
      <p:grpSp>
        <p:nvGrpSpPr>
          <p:cNvPr id="11" name="Group 10"/>
          <p:cNvGrpSpPr/>
          <p:nvPr/>
        </p:nvGrpSpPr>
        <p:grpSpPr>
          <a:xfrm>
            <a:off x="188611" y="1051061"/>
            <a:ext cx="7039961" cy="5191802"/>
            <a:chOff x="188611" y="1051061"/>
            <a:chExt cx="7039961" cy="5191802"/>
          </a:xfrm>
        </p:grpSpPr>
        <p:pic>
          <p:nvPicPr>
            <p:cNvPr id="77827" name="Picture 3"/>
            <p:cNvPicPr>
              <a:picLocks noChangeAspect="1" noChangeArrowheads="1"/>
            </p:cNvPicPr>
            <p:nvPr/>
          </p:nvPicPr>
          <p:blipFill>
            <a:blip r:embed="rId3"/>
            <a:srcRect/>
            <a:stretch>
              <a:fillRect/>
            </a:stretch>
          </p:blipFill>
          <p:spPr bwMode="auto">
            <a:xfrm>
              <a:off x="2036770" y="1051061"/>
              <a:ext cx="5191802" cy="5191802"/>
            </a:xfrm>
            <a:prstGeom prst="rect">
              <a:avLst/>
            </a:prstGeom>
            <a:noFill/>
            <a:ln w="9525">
              <a:noFill/>
              <a:miter lim="800000"/>
              <a:headEnd/>
              <a:tailEnd/>
            </a:ln>
          </p:spPr>
        </p:pic>
        <p:sp>
          <p:nvSpPr>
            <p:cNvPr id="77828" name="Line 4"/>
            <p:cNvSpPr>
              <a:spLocks noChangeShapeType="1"/>
            </p:cNvSpPr>
            <p:nvPr/>
          </p:nvSpPr>
          <p:spPr bwMode="auto">
            <a:xfrm flipH="1">
              <a:off x="1610470" y="2135256"/>
              <a:ext cx="1025037" cy="12165"/>
            </a:xfrm>
            <a:prstGeom prst="line">
              <a:avLst/>
            </a:prstGeom>
            <a:noFill/>
            <a:ln w="31750">
              <a:solidFill>
                <a:srgbClr val="0000FF"/>
              </a:solidFill>
              <a:round/>
              <a:headEnd/>
              <a:tailEnd type="triangle" w="med" len="med"/>
            </a:ln>
          </p:spPr>
          <p:txBody>
            <a:bodyPr wrap="none" anchor="ctr">
              <a:prstTxWarp prst="textNoShape">
                <a:avLst/>
              </a:prstTxWarp>
            </a:bodyPr>
            <a:lstStyle/>
            <a:p>
              <a:endParaRPr lang="en-US"/>
            </a:p>
          </p:txBody>
        </p:sp>
        <p:sp>
          <p:nvSpPr>
            <p:cNvPr id="77829" name="Text Box 5"/>
            <p:cNvSpPr txBox="1">
              <a:spLocks noChangeArrowheads="1"/>
            </p:cNvSpPr>
            <p:nvPr/>
          </p:nvSpPr>
          <p:spPr bwMode="auto">
            <a:xfrm>
              <a:off x="188611" y="1965614"/>
              <a:ext cx="1425258" cy="523220"/>
            </a:xfrm>
            <a:prstGeom prst="rect">
              <a:avLst/>
            </a:prstGeom>
            <a:noFill/>
            <a:ln w="9525">
              <a:noFill/>
              <a:miter lim="800000"/>
              <a:headEnd/>
              <a:tailEnd/>
            </a:ln>
          </p:spPr>
          <p:txBody>
            <a:bodyPr wrap="square">
              <a:prstTxWarp prst="textNoShape">
                <a:avLst/>
              </a:prstTxWarp>
              <a:spAutoFit/>
            </a:bodyPr>
            <a:lstStyle/>
            <a:p>
              <a:pPr algn="ctr"/>
              <a:r>
                <a:rPr lang="en-US" sz="1400" b="1" dirty="0" err="1" smtClean="0">
                  <a:solidFill>
                    <a:srgbClr val="0000FF"/>
                  </a:solidFill>
                  <a:latin typeface="Arial" pitchFamily="-1" charset="0"/>
                </a:rPr>
                <a:t>Amphibia</a:t>
              </a:r>
              <a:r>
                <a:rPr lang="en-US" sz="1400" b="1" dirty="0" smtClean="0">
                  <a:solidFill>
                    <a:srgbClr val="0000FF"/>
                  </a:solidFill>
                  <a:latin typeface="Arial" pitchFamily="-1" charset="0"/>
                </a:rPr>
                <a:t> Tree</a:t>
              </a:r>
              <a:endParaRPr lang="en-US" sz="1400" b="1" dirty="0">
                <a:solidFill>
                  <a:srgbClr val="0000FF"/>
                </a:solidFill>
                <a:latin typeface="Arial" pitchFamily="-1" charset="0"/>
              </a:endParaRPr>
            </a:p>
            <a:p>
              <a:pPr algn="ctr"/>
              <a:r>
                <a:rPr lang="en-US" sz="1400" b="1" dirty="0">
                  <a:solidFill>
                    <a:srgbClr val="0000FF"/>
                  </a:solidFill>
                  <a:latin typeface="Arial" pitchFamily="-1" charset="0"/>
                </a:rPr>
                <a:t> </a:t>
              </a:r>
              <a:r>
                <a:rPr lang="en-US" sz="1400" b="1" dirty="0" smtClean="0">
                  <a:solidFill>
                    <a:srgbClr val="0000FF"/>
                  </a:solidFill>
                  <a:latin typeface="Arial" pitchFamily="-1" charset="0"/>
                </a:rPr>
                <a:t> (salamander)</a:t>
              </a:r>
              <a:endParaRPr lang="en-US" sz="1400" b="1" dirty="0">
                <a:solidFill>
                  <a:srgbClr val="0000FF"/>
                </a:solidFill>
                <a:latin typeface="Arial" pitchFamily="-1" charset="0"/>
              </a:endParaRPr>
            </a:p>
          </p:txBody>
        </p:sp>
        <p:sp>
          <p:nvSpPr>
            <p:cNvPr id="12" name="Text Box 5"/>
            <p:cNvSpPr txBox="1">
              <a:spLocks noChangeArrowheads="1"/>
            </p:cNvSpPr>
            <p:nvPr/>
          </p:nvSpPr>
          <p:spPr bwMode="auto">
            <a:xfrm>
              <a:off x="873209" y="1056438"/>
              <a:ext cx="987187" cy="584776"/>
            </a:xfrm>
            <a:prstGeom prst="rect">
              <a:avLst/>
            </a:prstGeom>
            <a:noFill/>
            <a:ln w="9525">
              <a:noFill/>
              <a:miter lim="800000"/>
              <a:headEnd/>
              <a:tailEnd/>
            </a:ln>
          </p:spPr>
          <p:txBody>
            <a:bodyPr wrap="square">
              <a:prstTxWarp prst="textNoShape">
                <a:avLst/>
              </a:prstTxWarp>
              <a:spAutoFit/>
            </a:bodyPr>
            <a:lstStyle/>
            <a:p>
              <a:pPr algn="ctr"/>
              <a:r>
                <a:rPr lang="en-US" sz="1600" b="1" dirty="0" smtClean="0">
                  <a:solidFill>
                    <a:srgbClr val="0000FF"/>
                  </a:solidFill>
                  <a:latin typeface="Arial" pitchFamily="-1" charset="0"/>
                </a:rPr>
                <a:t>You are here!</a:t>
              </a:r>
              <a:endParaRPr lang="en-US" sz="2800" dirty="0">
                <a:solidFill>
                  <a:srgbClr val="0000FF"/>
                </a:solidFill>
                <a:latin typeface="Arial" pitchFamily="-1" charset="0"/>
              </a:endParaRPr>
            </a:p>
          </p:txBody>
        </p:sp>
        <p:cxnSp>
          <p:nvCxnSpPr>
            <p:cNvPr id="7" name="Straight Arrow Connector 6"/>
            <p:cNvCxnSpPr/>
            <p:nvPr/>
          </p:nvCxnSpPr>
          <p:spPr>
            <a:xfrm rot="10800000">
              <a:off x="1793777" y="1505815"/>
              <a:ext cx="974515" cy="574967"/>
            </a:xfrm>
            <a:prstGeom prst="straightConnector1">
              <a:avLst/>
            </a:prstGeom>
            <a:ln w="3175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sp>
        <p:nvSpPr>
          <p:cNvPr id="77830" name="Text Box 6"/>
          <p:cNvSpPr txBox="1">
            <a:spLocks noChangeArrowheads="1"/>
          </p:cNvSpPr>
          <p:nvPr/>
        </p:nvSpPr>
        <p:spPr bwMode="auto">
          <a:xfrm>
            <a:off x="6017094" y="5908619"/>
            <a:ext cx="2889783" cy="523220"/>
          </a:xfrm>
          <a:prstGeom prst="rect">
            <a:avLst/>
          </a:prstGeom>
          <a:noFill/>
          <a:ln w="9525">
            <a:noFill/>
            <a:miter lim="800000"/>
            <a:headEnd/>
            <a:tailEnd/>
          </a:ln>
        </p:spPr>
        <p:txBody>
          <a:bodyPr wrap="square">
            <a:prstTxWarp prst="textNoShape">
              <a:avLst/>
            </a:prstTxWarp>
            <a:spAutoFit/>
          </a:bodyPr>
          <a:lstStyle/>
          <a:p>
            <a:pPr algn="ctr"/>
            <a:r>
              <a:rPr lang="en-US" sz="1400" dirty="0" smtClean="0">
                <a:latin typeface="Franklin Gothic Book" panose="020B0503020102020204" pitchFamily="34" charset="0"/>
              </a:rPr>
              <a:t>Hillis, </a:t>
            </a:r>
            <a:r>
              <a:rPr lang="en-US" sz="1400" dirty="0" err="1" smtClean="0">
                <a:latin typeface="Franklin Gothic Book" panose="020B0503020102020204" pitchFamily="34" charset="0"/>
              </a:rPr>
              <a:t>Guttell</a:t>
            </a:r>
            <a:r>
              <a:rPr lang="en-US" sz="1400" dirty="0" smtClean="0">
                <a:latin typeface="Franklin Gothic Book" panose="020B0503020102020204" pitchFamily="34" charset="0"/>
              </a:rPr>
              <a:t> &amp; </a:t>
            </a:r>
            <a:r>
              <a:rPr lang="en-US" sz="1400" dirty="0" err="1" smtClean="0">
                <a:latin typeface="Franklin Gothic Book" panose="020B0503020102020204" pitchFamily="34" charset="0"/>
              </a:rPr>
              <a:t>Zwickl</a:t>
            </a:r>
            <a:r>
              <a:rPr lang="en-US" sz="1400" dirty="0" smtClean="0">
                <a:latin typeface="Franklin Gothic Book" panose="020B0503020102020204" pitchFamily="34" charset="0"/>
              </a:rPr>
              <a:t> </a:t>
            </a:r>
            <a:r>
              <a:rPr lang="en-US" sz="1400" i="1" dirty="0" smtClean="0">
                <a:latin typeface="Franklin Gothic Book" panose="020B0503020102020204" pitchFamily="34" charset="0"/>
              </a:rPr>
              <a:t>Science </a:t>
            </a:r>
            <a:r>
              <a:rPr lang="en-US" sz="1400" dirty="0" smtClean="0">
                <a:latin typeface="Franklin Gothic Book" panose="020B0503020102020204" pitchFamily="34" charset="0"/>
              </a:rPr>
              <a:t>300:1692-1697</a:t>
            </a:r>
          </a:p>
        </p:txBody>
      </p:sp>
    </p:spTree>
    <p:extLst>
      <p:ext uri="{BB962C8B-B14F-4D97-AF65-F5344CB8AC3E}">
        <p14:creationId xmlns:p14="http://schemas.microsoft.com/office/powerpoint/2010/main" val="652387517"/>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0970" y="173257"/>
            <a:ext cx="8169635" cy="930271"/>
          </a:xfrm>
        </p:spPr>
        <p:txBody>
          <a:bodyPr>
            <a:noAutofit/>
          </a:bodyPr>
          <a:lstStyle/>
          <a:p>
            <a:pPr algn="ctr"/>
            <a:r>
              <a:rPr lang="en-US" sz="3200" dirty="0"/>
              <a:t>Tree of Life </a:t>
            </a:r>
            <a:r>
              <a:rPr lang="en-US" sz="3200" dirty="0" smtClean="0"/>
              <a:t>–Tree of all known salamanders</a:t>
            </a:r>
            <a:endParaRPr lang="en-US" sz="3200" dirty="0"/>
          </a:p>
        </p:txBody>
      </p:sp>
      <p:sp>
        <p:nvSpPr>
          <p:cNvPr id="6" name="Rectangle 5"/>
          <p:cNvSpPr/>
          <p:nvPr/>
        </p:nvSpPr>
        <p:spPr>
          <a:xfrm>
            <a:off x="131082" y="6431291"/>
            <a:ext cx="5297565" cy="307777"/>
          </a:xfrm>
          <a:prstGeom prst="rect">
            <a:avLst/>
          </a:prstGeom>
        </p:spPr>
        <p:txBody>
          <a:bodyPr wrap="square">
            <a:spAutoFit/>
          </a:bodyPr>
          <a:lstStyle/>
          <a:p>
            <a:r>
              <a:rPr lang="en-US" sz="1400" dirty="0">
                <a:solidFill>
                  <a:srgbClr val="000000"/>
                </a:solidFill>
                <a:latin typeface="Franklin Gothic Book" panose="020B0503020102020204" pitchFamily="34" charset="0"/>
              </a:rPr>
              <a:t>Hillis (2010) in </a:t>
            </a:r>
            <a:r>
              <a:rPr lang="en-US" sz="1400" i="1" dirty="0">
                <a:solidFill>
                  <a:srgbClr val="000000"/>
                </a:solidFill>
                <a:latin typeface="Franklin Gothic Book" panose="020B0503020102020204" pitchFamily="34" charset="0"/>
              </a:rPr>
              <a:t>Evolution Since Darwin: The First 150 Years</a:t>
            </a:r>
            <a:r>
              <a:rPr lang="en-US" sz="1400" dirty="0">
                <a:solidFill>
                  <a:srgbClr val="000000"/>
                </a:solidFill>
                <a:latin typeface="Franklin Gothic Book" panose="020B0503020102020204" pitchFamily="34" charset="0"/>
              </a:rPr>
              <a:t>.</a:t>
            </a:r>
          </a:p>
        </p:txBody>
      </p:sp>
      <p:grpSp>
        <p:nvGrpSpPr>
          <p:cNvPr id="8" name="Group 7"/>
          <p:cNvGrpSpPr/>
          <p:nvPr/>
        </p:nvGrpSpPr>
        <p:grpSpPr>
          <a:xfrm>
            <a:off x="921835" y="1097090"/>
            <a:ext cx="6759125" cy="5334201"/>
            <a:chOff x="977783" y="1180528"/>
            <a:chExt cx="6510671" cy="5138125"/>
          </a:xfrm>
        </p:grpSpPr>
        <p:pic>
          <p:nvPicPr>
            <p:cNvPr id="3" name="Picture 6" descr="Salamandertree.pdf"/>
            <p:cNvPicPr>
              <a:picLocks noChangeAspect="1"/>
            </p:cNvPicPr>
            <p:nvPr/>
          </p:nvPicPr>
          <p:blipFill>
            <a:blip r:embed="rId3"/>
            <a:srcRect/>
            <a:stretch>
              <a:fillRect/>
            </a:stretch>
          </p:blipFill>
          <p:spPr bwMode="auto">
            <a:xfrm>
              <a:off x="977783" y="1180528"/>
              <a:ext cx="6510671" cy="5138125"/>
            </a:xfrm>
            <a:prstGeom prst="rect">
              <a:avLst/>
            </a:prstGeom>
            <a:noFill/>
            <a:ln w="9525">
              <a:noFill/>
              <a:miter lim="800000"/>
              <a:headEnd/>
              <a:tailEnd/>
            </a:ln>
          </p:spPr>
        </p:pic>
        <p:sp>
          <p:nvSpPr>
            <p:cNvPr id="7" name="Rectangle 6"/>
            <p:cNvSpPr/>
            <p:nvPr/>
          </p:nvSpPr>
          <p:spPr>
            <a:xfrm>
              <a:off x="1405288" y="3984859"/>
              <a:ext cx="1039529" cy="365760"/>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cxnSp>
        <p:nvCxnSpPr>
          <p:cNvPr id="11" name="Straight Arrow Connector 10"/>
          <p:cNvCxnSpPr/>
          <p:nvPr/>
        </p:nvCxnSpPr>
        <p:spPr>
          <a:xfrm flipH="1" flipV="1">
            <a:off x="1442656" y="3261249"/>
            <a:ext cx="251390" cy="679585"/>
          </a:xfrm>
          <a:prstGeom prst="straightConnector1">
            <a:avLst/>
          </a:prstGeom>
          <a:ln w="47625">
            <a:solidFill>
              <a:srgbClr val="0000FF"/>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85010" y="2617699"/>
            <a:ext cx="1790335" cy="584775"/>
          </a:xfrm>
          <a:prstGeom prst="rect">
            <a:avLst/>
          </a:prstGeom>
          <a:noFill/>
        </p:spPr>
        <p:txBody>
          <a:bodyPr wrap="square" rtlCol="0">
            <a:spAutoFit/>
          </a:bodyPr>
          <a:lstStyle/>
          <a:p>
            <a:pPr algn="ctr"/>
            <a:r>
              <a:rPr lang="en-US" sz="1600" b="1" dirty="0" smtClean="0">
                <a:solidFill>
                  <a:srgbClr val="0000FF"/>
                </a:solidFill>
                <a:latin typeface="Arial" panose="020B0604020202020204" pitchFamily="34" charset="0"/>
                <a:cs typeface="Arial" panose="020B0604020202020204" pitchFamily="34" charset="0"/>
              </a:rPr>
              <a:t>Lungless</a:t>
            </a:r>
          </a:p>
          <a:p>
            <a:pPr algn="ctr"/>
            <a:r>
              <a:rPr lang="en-US" sz="1600" b="1" dirty="0" smtClean="0">
                <a:solidFill>
                  <a:srgbClr val="0000FF"/>
                </a:solidFill>
                <a:latin typeface="Arial" panose="020B0604020202020204" pitchFamily="34" charset="0"/>
                <a:cs typeface="Arial" panose="020B0604020202020204" pitchFamily="34" charset="0"/>
              </a:rPr>
              <a:t>Salamanders</a:t>
            </a:r>
            <a:endParaRPr lang="en-US" sz="16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7419019"/>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srcRect t="10692" b="6460"/>
          <a:stretch/>
        </p:blipFill>
        <p:spPr bwMode="auto">
          <a:xfrm>
            <a:off x="2036146" y="1047654"/>
            <a:ext cx="5099070" cy="5382024"/>
          </a:xfrm>
          <a:prstGeom prst="rect">
            <a:avLst/>
          </a:prstGeom>
          <a:noFill/>
          <a:ln w="9525">
            <a:noFill/>
            <a:miter lim="800000"/>
            <a:headEnd/>
            <a:tailEnd/>
          </a:ln>
        </p:spPr>
      </p:pic>
      <p:sp>
        <p:nvSpPr>
          <p:cNvPr id="2" name="Title 1"/>
          <p:cNvSpPr>
            <a:spLocks noGrp="1"/>
          </p:cNvSpPr>
          <p:nvPr>
            <p:ph type="title" idx="4294967295"/>
          </p:nvPr>
        </p:nvSpPr>
        <p:spPr>
          <a:xfrm>
            <a:off x="0" y="368300"/>
            <a:ext cx="9144000" cy="920750"/>
          </a:xfrm>
        </p:spPr>
        <p:txBody>
          <a:bodyPr>
            <a:normAutofit/>
          </a:bodyPr>
          <a:lstStyle/>
          <a:p>
            <a:pPr algn="ctr"/>
            <a:r>
              <a:rPr lang="en-US" sz="3200" dirty="0"/>
              <a:t>Tree of Life</a:t>
            </a:r>
            <a:r>
              <a:rPr lang="en-US" sz="3200" dirty="0" smtClean="0"/>
              <a:t> – </a:t>
            </a:r>
            <a:r>
              <a:rPr lang="en-US" sz="3200" dirty="0" err="1" smtClean="0"/>
              <a:t>Lungless</a:t>
            </a:r>
            <a:r>
              <a:rPr lang="en-US" sz="3200" dirty="0" smtClean="0"/>
              <a:t> Salamanders</a:t>
            </a:r>
            <a:endParaRPr lang="en-US" sz="3200" dirty="0"/>
          </a:p>
        </p:txBody>
      </p:sp>
      <p:sp>
        <p:nvSpPr>
          <p:cNvPr id="5" name="Rectangle 4"/>
          <p:cNvSpPr/>
          <p:nvPr/>
        </p:nvSpPr>
        <p:spPr>
          <a:xfrm>
            <a:off x="131082" y="6431291"/>
            <a:ext cx="5297565" cy="307777"/>
          </a:xfrm>
          <a:prstGeom prst="rect">
            <a:avLst/>
          </a:prstGeom>
        </p:spPr>
        <p:txBody>
          <a:bodyPr wrap="square">
            <a:spAutoFit/>
          </a:bodyPr>
          <a:lstStyle/>
          <a:p>
            <a:r>
              <a:rPr lang="en-US" sz="1400" dirty="0">
                <a:solidFill>
                  <a:srgbClr val="000000"/>
                </a:solidFill>
                <a:latin typeface="Franklin Gothic Book" panose="020B0503020102020204" pitchFamily="34" charset="0"/>
              </a:rPr>
              <a:t>Hillis (2010) in </a:t>
            </a:r>
            <a:r>
              <a:rPr lang="en-US" sz="1400" i="1" dirty="0">
                <a:solidFill>
                  <a:srgbClr val="000000"/>
                </a:solidFill>
                <a:latin typeface="Franklin Gothic Book" panose="020B0503020102020204" pitchFamily="34" charset="0"/>
              </a:rPr>
              <a:t>Evolution Since Darwin: The First 150 Years</a:t>
            </a:r>
            <a:r>
              <a:rPr lang="en-US" sz="1400" dirty="0">
                <a:solidFill>
                  <a:srgbClr val="000000"/>
                </a:solidFill>
                <a:latin typeface="Franklin Gothic Book" panose="020B0503020102020204" pitchFamily="34" charset="0"/>
              </a:rPr>
              <a:t>.</a:t>
            </a:r>
          </a:p>
        </p:txBody>
      </p:sp>
    </p:spTree>
    <p:extLst>
      <p:ext uri="{BB962C8B-B14F-4D97-AF65-F5344CB8AC3E}">
        <p14:creationId xmlns:p14="http://schemas.microsoft.com/office/powerpoint/2010/main" val="1601974531"/>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8075" b="6796"/>
          <a:stretch/>
        </p:blipFill>
        <p:spPr>
          <a:xfrm>
            <a:off x="0" y="1660634"/>
            <a:ext cx="9144000" cy="5197366"/>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normAutofit/>
          </a:bodyPr>
          <a:lstStyle/>
          <a:p>
            <a:pPr algn="ctr"/>
            <a:r>
              <a:rPr lang="en-US" sz="3200" i="1" dirty="0" smtClean="0"/>
              <a:t>Why is </a:t>
            </a:r>
            <a:r>
              <a:rPr lang="en-US" sz="3200" i="1" smtClean="0"/>
              <a:t>Austin on </a:t>
            </a:r>
            <a:r>
              <a:rPr lang="en-US" sz="3200" i="1" dirty="0" smtClean="0"/>
              <a:t>nearly every </a:t>
            </a:r>
            <a:br>
              <a:rPr lang="en-US" sz="3200" i="1" dirty="0" smtClean="0"/>
            </a:br>
            <a:r>
              <a:rPr lang="en-US" sz="3200" i="1" dirty="0" smtClean="0"/>
              <a:t>Top-Ten list as a place to live?</a:t>
            </a:r>
            <a:endParaRPr lang="en-US" sz="3200" i="1" dirty="0"/>
          </a:p>
        </p:txBody>
      </p:sp>
      <p:sp>
        <p:nvSpPr>
          <p:cNvPr id="4" name="Content Placeholder 3"/>
          <p:cNvSpPr>
            <a:spLocks noGrp="1"/>
          </p:cNvSpPr>
          <p:nvPr>
            <p:ph idx="1"/>
          </p:nvPr>
        </p:nvSpPr>
        <p:spPr>
          <a:xfrm>
            <a:off x="264076" y="2014053"/>
            <a:ext cx="4075386" cy="4050792"/>
          </a:xfrm>
        </p:spPr>
        <p:txBody>
          <a:bodyPr/>
          <a:lstStyle/>
          <a:p>
            <a:pPr marL="0" indent="0">
              <a:buNone/>
            </a:pPr>
            <a:r>
              <a:rPr lang="en-US" dirty="0" smtClean="0">
                <a:solidFill>
                  <a:schemeClr val="bg1"/>
                </a:solidFill>
              </a:rPr>
              <a:t>Quality of Life</a:t>
            </a:r>
          </a:p>
          <a:p>
            <a:pPr marL="0" indent="0">
              <a:buNone/>
            </a:pPr>
            <a:r>
              <a:rPr lang="en-US" dirty="0" smtClean="0">
                <a:solidFill>
                  <a:schemeClr val="bg1"/>
                </a:solidFill>
              </a:rPr>
              <a:t>Strong economy</a:t>
            </a:r>
          </a:p>
          <a:p>
            <a:pPr marL="0" indent="0">
              <a:buNone/>
            </a:pPr>
            <a:r>
              <a:rPr lang="en-US" dirty="0" smtClean="0">
                <a:solidFill>
                  <a:schemeClr val="bg1"/>
                </a:solidFill>
              </a:rPr>
              <a:t>Vibrant diverse city</a:t>
            </a:r>
          </a:p>
        </p:txBody>
      </p:sp>
      <p:sp>
        <p:nvSpPr>
          <p:cNvPr id="3" name="Rectangle 2"/>
          <p:cNvSpPr/>
          <p:nvPr/>
        </p:nvSpPr>
        <p:spPr>
          <a:xfrm>
            <a:off x="5454875" y="2014053"/>
            <a:ext cx="3689125" cy="1729704"/>
          </a:xfrm>
          <a:prstGeom prst="rect">
            <a:avLst/>
          </a:prstGeom>
        </p:spPr>
        <p:txBody>
          <a:bodyPr wrap="square">
            <a:spAutoFit/>
          </a:bodyPr>
          <a:lstStyle/>
          <a:p>
            <a:pPr defTabSz="914400">
              <a:lnSpc>
                <a:spcPct val="90000"/>
              </a:lnSpc>
              <a:spcBef>
                <a:spcPts val="1200"/>
              </a:spcBef>
              <a:buClr>
                <a:schemeClr val="accent2"/>
              </a:buClr>
              <a:buSzPct val="85000"/>
            </a:pPr>
            <a:r>
              <a:rPr lang="en-US" sz="2400" b="1" dirty="0">
                <a:solidFill>
                  <a:schemeClr val="bg1"/>
                </a:solidFill>
                <a:latin typeface="Arial" panose="020B0604020202020204" pitchFamily="34" charset="0"/>
                <a:cs typeface="Arial" panose="020B0604020202020204" pitchFamily="34" charset="0"/>
              </a:rPr>
              <a:t>Excellent entertainment</a:t>
            </a:r>
          </a:p>
          <a:p>
            <a:pPr defTabSz="914400">
              <a:lnSpc>
                <a:spcPct val="90000"/>
              </a:lnSpc>
              <a:spcBef>
                <a:spcPts val="1200"/>
              </a:spcBef>
              <a:buClr>
                <a:schemeClr val="accent2"/>
              </a:buClr>
              <a:buSzPct val="85000"/>
            </a:pPr>
            <a:r>
              <a:rPr lang="en-US" sz="2400" b="1" dirty="0">
                <a:solidFill>
                  <a:schemeClr val="bg1"/>
                </a:solidFill>
                <a:latin typeface="Arial" panose="020B0604020202020204" pitchFamily="34" charset="0"/>
                <a:cs typeface="Arial" panose="020B0604020202020204" pitchFamily="34" charset="0"/>
              </a:rPr>
              <a:t>Great parks and recreation</a:t>
            </a:r>
          </a:p>
          <a:p>
            <a:pPr defTabSz="914400">
              <a:lnSpc>
                <a:spcPct val="90000"/>
              </a:lnSpc>
              <a:spcBef>
                <a:spcPts val="1200"/>
              </a:spcBef>
              <a:buClr>
                <a:schemeClr val="accent2"/>
              </a:buClr>
              <a:buSzPct val="85000"/>
            </a:pPr>
            <a:r>
              <a:rPr lang="en-US" sz="2400" b="1" dirty="0">
                <a:solidFill>
                  <a:schemeClr val="bg1"/>
                </a:solidFill>
                <a:latin typeface="Arial" panose="020B0604020202020204" pitchFamily="34" charset="0"/>
                <a:cs typeface="Arial" panose="020B0604020202020204" pitchFamily="34" charset="0"/>
              </a:rPr>
              <a:t>“Weirdness” factor</a:t>
            </a:r>
          </a:p>
        </p:txBody>
      </p:sp>
      <p:sp>
        <p:nvSpPr>
          <p:cNvPr id="6" name="TextBox 5"/>
          <p:cNvSpPr txBox="1"/>
          <p:nvPr/>
        </p:nvSpPr>
        <p:spPr>
          <a:xfrm>
            <a:off x="1073075" y="6550223"/>
            <a:ext cx="3746351" cy="307777"/>
          </a:xfrm>
          <a:prstGeom prst="rect">
            <a:avLst/>
          </a:prstGeom>
          <a:noFill/>
        </p:spPr>
        <p:txBody>
          <a:bodyPr wrap="square" rtlCol="0">
            <a:spAutoFit/>
          </a:bodyPr>
          <a:lstStyle/>
          <a:p>
            <a:pPr algn="ctr"/>
            <a:r>
              <a:rPr lang="en-US" sz="1400" b="1" dirty="0" smtClean="0">
                <a:solidFill>
                  <a:schemeClr val="bg1"/>
                </a:solidFill>
                <a:latin typeface="Franklin Gothic Book" panose="020B0503020102020204" pitchFamily="34" charset="0"/>
                <a:cs typeface="Arial" panose="020B0604020202020204" pitchFamily="34" charset="0"/>
              </a:rPr>
              <a:t>Image Courtesy of Save Our Springs (2016)</a:t>
            </a:r>
            <a:endParaRPr lang="en-US" sz="1400" b="1" dirty="0">
              <a:solidFill>
                <a:schemeClr val="bg1"/>
              </a:solidFill>
              <a:latin typeface="Franklin Gothic Book" panose="020B0503020102020204" pitchFamily="34" charset="0"/>
              <a:cs typeface="Arial" panose="020B0604020202020204" pitchFamily="34" charset="0"/>
            </a:endParaRPr>
          </a:p>
        </p:txBody>
      </p:sp>
    </p:spTree>
    <p:extLst>
      <p:ext uri="{BB962C8B-B14F-4D97-AF65-F5344CB8AC3E}">
        <p14:creationId xmlns:p14="http://schemas.microsoft.com/office/powerpoint/2010/main" val="984515243"/>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23" y="307652"/>
            <a:ext cx="7772400" cy="842723"/>
          </a:xfrm>
        </p:spPr>
        <p:txBody>
          <a:bodyPr>
            <a:normAutofit/>
          </a:bodyPr>
          <a:lstStyle/>
          <a:p>
            <a:r>
              <a:rPr lang="en-US" sz="3200" dirty="0" smtClean="0"/>
              <a:t>Spring and cave salamanders of Texas</a:t>
            </a:r>
            <a:endParaRPr lang="en-US" sz="3200" dirty="0"/>
          </a:p>
        </p:txBody>
      </p:sp>
      <p:grpSp>
        <p:nvGrpSpPr>
          <p:cNvPr id="6" name="Group 5"/>
          <p:cNvGrpSpPr/>
          <p:nvPr/>
        </p:nvGrpSpPr>
        <p:grpSpPr>
          <a:xfrm>
            <a:off x="146759" y="1150375"/>
            <a:ext cx="5869859" cy="5211096"/>
            <a:chOff x="570271" y="1150375"/>
            <a:chExt cx="5869859" cy="5211096"/>
          </a:xfrm>
        </p:grpSpPr>
        <p:pic>
          <p:nvPicPr>
            <p:cNvPr id="4" name="Picture 3" descr="mtDNAtree.pdf"/>
            <p:cNvPicPr>
              <a:picLocks noChangeAspect="1"/>
            </p:cNvPicPr>
            <p:nvPr/>
          </p:nvPicPr>
          <p:blipFill rotWithShape="1">
            <a:blip r:embed="rId2"/>
            <a:srcRect l="14651" t="5707" b="7304"/>
            <a:stretch/>
          </p:blipFill>
          <p:spPr>
            <a:xfrm>
              <a:off x="688258" y="1150375"/>
              <a:ext cx="5751872" cy="5211096"/>
            </a:xfrm>
            <a:prstGeom prst="rect">
              <a:avLst/>
            </a:prstGeom>
          </p:spPr>
        </p:pic>
        <p:sp>
          <p:nvSpPr>
            <p:cNvPr id="5" name="Rectangle 4"/>
            <p:cNvSpPr/>
            <p:nvPr/>
          </p:nvSpPr>
          <p:spPr>
            <a:xfrm>
              <a:off x="570271" y="4857135"/>
              <a:ext cx="2064774" cy="678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5794408" y="1208053"/>
            <a:ext cx="3012607" cy="2488221"/>
            <a:chOff x="6164826" y="1362058"/>
            <a:chExt cx="2517058" cy="2078929"/>
          </a:xfrm>
        </p:grpSpPr>
        <p:pic>
          <p:nvPicPr>
            <p:cNvPr id="7" name="Picture 2"/>
            <p:cNvPicPr>
              <a:picLocks noChangeAspect="1" noChangeArrowheads="1"/>
            </p:cNvPicPr>
            <p:nvPr/>
          </p:nvPicPr>
          <p:blipFill>
            <a:blip r:embed="rId3"/>
            <a:srcRect/>
            <a:stretch>
              <a:fillRect/>
            </a:stretch>
          </p:blipFill>
          <p:spPr bwMode="auto">
            <a:xfrm>
              <a:off x="6164826" y="1362058"/>
              <a:ext cx="2429038" cy="1821779"/>
            </a:xfrm>
            <a:prstGeom prst="rect">
              <a:avLst/>
            </a:prstGeom>
            <a:ln>
              <a:noFill/>
            </a:ln>
            <a:effectLst>
              <a:outerShdw blurRad="190500" algn="tl" rotWithShape="0">
                <a:srgbClr val="000000">
                  <a:alpha val="70000"/>
                </a:srgbClr>
              </a:outerShdw>
            </a:effectLst>
          </p:spPr>
        </p:pic>
        <p:sp>
          <p:nvSpPr>
            <p:cNvPr id="9" name="TextBox 8"/>
            <p:cNvSpPr txBox="1"/>
            <p:nvPr/>
          </p:nvSpPr>
          <p:spPr>
            <a:xfrm>
              <a:off x="6164826" y="3183837"/>
              <a:ext cx="2517058" cy="257150"/>
            </a:xfrm>
            <a:prstGeom prst="rect">
              <a:avLst/>
            </a:prstGeom>
            <a:noFill/>
          </p:spPr>
          <p:txBody>
            <a:bodyPr wrap="square" rtlCol="0">
              <a:spAutoFit/>
            </a:bodyPr>
            <a:lstStyle/>
            <a:p>
              <a:r>
                <a:rPr lang="en-US" sz="1400" b="1" dirty="0" smtClean="0">
                  <a:latin typeface="Arial" panose="020B0604020202020204" pitchFamily="34" charset="0"/>
                  <a:cs typeface="Arial" panose="020B0604020202020204" pitchFamily="34" charset="0"/>
                </a:rPr>
                <a:t>Austin Blind salamander</a:t>
              </a:r>
              <a:endParaRPr lang="en-US" sz="1600" b="1" dirty="0">
                <a:latin typeface="Arial" panose="020B0604020202020204" pitchFamily="34" charset="0"/>
                <a:cs typeface="Arial" panose="020B0604020202020204" pitchFamily="34" charset="0"/>
              </a:endParaRPr>
            </a:p>
          </p:txBody>
        </p:sp>
      </p:grpSp>
      <p:grpSp>
        <p:nvGrpSpPr>
          <p:cNvPr id="12" name="Group 11"/>
          <p:cNvGrpSpPr/>
          <p:nvPr/>
        </p:nvGrpSpPr>
        <p:grpSpPr>
          <a:xfrm>
            <a:off x="5746343" y="3776120"/>
            <a:ext cx="3312005" cy="2472782"/>
            <a:chOff x="6261885" y="4181924"/>
            <a:chExt cx="2762394" cy="2062431"/>
          </a:xfrm>
        </p:grpSpPr>
        <p:pic>
          <p:nvPicPr>
            <p:cNvPr id="8" name="Picture 2"/>
            <p:cNvPicPr>
              <a:picLocks noChangeAspect="1" noChangeArrowheads="1"/>
            </p:cNvPicPr>
            <p:nvPr/>
          </p:nvPicPr>
          <p:blipFill>
            <a:blip r:embed="rId4"/>
            <a:srcRect/>
            <a:stretch>
              <a:fillRect/>
            </a:stretch>
          </p:blipFill>
          <p:spPr bwMode="auto">
            <a:xfrm>
              <a:off x="6286044" y="4181924"/>
              <a:ext cx="2429038" cy="1821777"/>
            </a:xfrm>
            <a:prstGeom prst="rect">
              <a:avLst/>
            </a:prstGeom>
            <a:ln>
              <a:noFill/>
            </a:ln>
            <a:effectLst>
              <a:outerShdw blurRad="190500" algn="tl" rotWithShape="0">
                <a:srgbClr val="000000">
                  <a:alpha val="70000"/>
                </a:srgbClr>
              </a:outerShdw>
            </a:effectLst>
          </p:spPr>
        </p:pic>
        <p:sp>
          <p:nvSpPr>
            <p:cNvPr id="10" name="TextBox 9"/>
            <p:cNvSpPr txBox="1"/>
            <p:nvPr/>
          </p:nvSpPr>
          <p:spPr>
            <a:xfrm>
              <a:off x="6261885" y="5987653"/>
              <a:ext cx="2762394" cy="256702"/>
            </a:xfrm>
            <a:prstGeom prst="rect">
              <a:avLst/>
            </a:prstGeom>
            <a:noFill/>
          </p:spPr>
          <p:txBody>
            <a:bodyPr wrap="square" rtlCol="0">
              <a:spAutoFit/>
            </a:bodyPr>
            <a:lstStyle/>
            <a:p>
              <a:r>
                <a:rPr lang="en-US" sz="1400" b="1" dirty="0" smtClean="0">
                  <a:latin typeface="Arial" panose="020B0604020202020204" pitchFamily="34" charset="0"/>
                  <a:cs typeface="Arial" panose="020B0604020202020204" pitchFamily="34" charset="0"/>
                </a:rPr>
                <a:t>Barton Springs salamander</a:t>
              </a:r>
              <a:endParaRPr lang="en-US" sz="1600" b="1" dirty="0">
                <a:latin typeface="Arial" panose="020B0604020202020204" pitchFamily="34" charset="0"/>
                <a:cs typeface="Arial" panose="020B0604020202020204" pitchFamily="34" charset="0"/>
              </a:endParaRPr>
            </a:p>
          </p:txBody>
        </p:sp>
      </p:grpSp>
      <p:cxnSp>
        <p:nvCxnSpPr>
          <p:cNvPr id="14" name="Straight Arrow Connector 13"/>
          <p:cNvCxnSpPr/>
          <p:nvPr/>
        </p:nvCxnSpPr>
        <p:spPr>
          <a:xfrm>
            <a:off x="4377088" y="2171421"/>
            <a:ext cx="1311971" cy="135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504436" y="2864146"/>
            <a:ext cx="1184623" cy="14190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160469"/>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tDNAtree.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327331" y="484480"/>
            <a:ext cx="7715250" cy="6858000"/>
          </a:xfrm>
          <a:prstGeom prst="rect">
            <a:avLst/>
          </a:prstGeom>
        </p:spPr>
      </p:pic>
      <p:cxnSp>
        <p:nvCxnSpPr>
          <p:cNvPr id="8" name="Straight Arrow Connector 7"/>
          <p:cNvCxnSpPr/>
          <p:nvPr/>
        </p:nvCxnSpPr>
        <p:spPr>
          <a:xfrm rot="10800000" flipV="1">
            <a:off x="7442017" y="1164894"/>
            <a:ext cx="1220001"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rot="10800000" flipV="1">
            <a:off x="7442017" y="1425719"/>
            <a:ext cx="1220001"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10800000" flipV="1">
            <a:off x="7469677" y="1668839"/>
            <a:ext cx="1220001"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10800000" flipV="1">
            <a:off x="6222016" y="2026750"/>
            <a:ext cx="1220001"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10800000" flipV="1">
            <a:off x="6859676" y="2253555"/>
            <a:ext cx="1220001"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0800000" flipV="1">
            <a:off x="6374416" y="2831906"/>
            <a:ext cx="1220001"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10800000" flipV="1">
            <a:off x="5639675" y="3931908"/>
            <a:ext cx="1220001"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0800000" flipV="1">
            <a:off x="6859676" y="5700983"/>
            <a:ext cx="1220001" cy="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53518" y="327351"/>
            <a:ext cx="8276625" cy="369332"/>
          </a:xfrm>
          <a:prstGeom prst="rect">
            <a:avLst/>
          </a:prstGeom>
          <a:noFill/>
        </p:spPr>
        <p:txBody>
          <a:bodyPr wrap="none" rtlCol="0">
            <a:spAutoFit/>
          </a:bodyPr>
          <a:lstStyle/>
          <a:p>
            <a:r>
              <a:rPr lang="en-US" dirty="0" smtClean="0"/>
              <a:t>We’ve continued to discover new species in other regions of the aquifer: </a:t>
            </a:r>
            <a:endParaRPr lang="en-US" dirty="0"/>
          </a:p>
        </p:txBody>
      </p:sp>
    </p:spTree>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223440"/>
            <a:ext cx="7772400" cy="1084286"/>
          </a:xfrm>
        </p:spPr>
        <p:txBody>
          <a:bodyPr>
            <a:normAutofit/>
          </a:bodyPr>
          <a:lstStyle/>
          <a:p>
            <a:r>
              <a:rPr lang="en-US" sz="2400" dirty="0" smtClean="0"/>
              <a:t>“It’s like déjà vu all over again”  -Yogi Berra</a:t>
            </a:r>
            <a:endParaRPr lang="en-US" sz="2400" dirty="0"/>
          </a:p>
        </p:txBody>
      </p:sp>
      <p:sp>
        <p:nvSpPr>
          <p:cNvPr id="3" name="TextBox 2"/>
          <p:cNvSpPr txBox="1"/>
          <p:nvPr/>
        </p:nvSpPr>
        <p:spPr>
          <a:xfrm>
            <a:off x="696431" y="1168882"/>
            <a:ext cx="6379145" cy="677108"/>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“Different salamander, same goal”</a:t>
            </a:r>
          </a:p>
          <a:p>
            <a:r>
              <a:rPr lang="en-US" sz="1400" i="1" dirty="0" smtClean="0">
                <a:solidFill>
                  <a:srgbClr val="000000"/>
                </a:solidFill>
                <a:latin typeface="Arial" panose="020B0604020202020204" pitchFamily="34" charset="0"/>
                <a:cs typeface="Arial" panose="020B0604020202020204" pitchFamily="34" charset="0"/>
              </a:rPr>
              <a:t>Austin American Statesman, June 14, 2005</a:t>
            </a:r>
            <a:endParaRPr lang="en-US" sz="1400" i="1" dirty="0">
              <a:solidFill>
                <a:srgbClr val="000000"/>
              </a:solidFill>
              <a:latin typeface="Arial" panose="020B0604020202020204" pitchFamily="34" charset="0"/>
              <a:cs typeface="Arial" panose="020B0604020202020204" pitchFamily="34" charset="0"/>
            </a:endParaRPr>
          </a:p>
        </p:txBody>
      </p:sp>
      <p:sp>
        <p:nvSpPr>
          <p:cNvPr id="5" name="TextBox 4"/>
          <p:cNvSpPr txBox="1"/>
          <p:nvPr/>
        </p:nvSpPr>
        <p:spPr>
          <a:xfrm>
            <a:off x="631658" y="5602276"/>
            <a:ext cx="7880684" cy="584775"/>
          </a:xfrm>
          <a:prstGeom prst="rect">
            <a:avLst/>
          </a:prstGeom>
          <a:noFill/>
        </p:spPr>
        <p:txBody>
          <a:bodyPr wrap="square" rtlCol="0">
            <a:spAutoFit/>
          </a:bodyPr>
          <a:lstStyle/>
          <a:p>
            <a:r>
              <a:rPr lang="en-US" b="1" dirty="0" smtClean="0">
                <a:solidFill>
                  <a:srgbClr val="0000FF"/>
                </a:solidFill>
                <a:latin typeface="Arial" panose="020B0604020202020204" pitchFamily="34" charset="0"/>
                <a:cs typeface="Arial" panose="020B0604020202020204" pitchFamily="34" charset="0"/>
              </a:rPr>
              <a:t>“Williamson County officials oppose federal protection of salamander”</a:t>
            </a:r>
          </a:p>
          <a:p>
            <a:r>
              <a:rPr lang="en-US" sz="1400" i="1" dirty="0" smtClean="0">
                <a:solidFill>
                  <a:srgbClr val="000000"/>
                </a:solidFill>
                <a:latin typeface="Arial" panose="020B0604020202020204" pitchFamily="34" charset="0"/>
                <a:cs typeface="Arial" panose="020B0604020202020204" pitchFamily="34" charset="0"/>
              </a:rPr>
              <a:t>Austin American Statesman, January 22, 2014</a:t>
            </a:r>
            <a:endParaRPr lang="en-US" sz="1400" i="1" dirty="0">
              <a:solidFill>
                <a:srgbClr val="000000"/>
              </a:solidFill>
              <a:latin typeface="Arial" panose="020B0604020202020204" pitchFamily="34" charset="0"/>
              <a:cs typeface="Arial" panose="020B0604020202020204" pitchFamily="34" charset="0"/>
            </a:endParaRPr>
          </a:p>
        </p:txBody>
      </p:sp>
      <p:sp>
        <p:nvSpPr>
          <p:cNvPr id="7" name="TextBox 6"/>
          <p:cNvSpPr txBox="1"/>
          <p:nvPr/>
        </p:nvSpPr>
        <p:spPr>
          <a:xfrm>
            <a:off x="5681589" y="2595383"/>
            <a:ext cx="3249760" cy="2185214"/>
          </a:xfrm>
          <a:prstGeom prst="rect">
            <a:avLst/>
          </a:prstGeom>
          <a:noFill/>
        </p:spPr>
        <p:txBody>
          <a:bodyPr wrap="square" rtlCol="0">
            <a:spAutoFit/>
          </a:bodyPr>
          <a:lstStyle/>
          <a:p>
            <a:pPr algn="ctr"/>
            <a:r>
              <a:rPr lang="en-US" sz="1700" dirty="0" smtClean="0">
                <a:solidFill>
                  <a:srgbClr val="000000"/>
                </a:solidFill>
                <a:latin typeface="Arial" panose="020B0604020202020204" pitchFamily="34" charset="0"/>
                <a:cs typeface="Arial" panose="020B0604020202020204" pitchFamily="34" charset="0"/>
              </a:rPr>
              <a:t>“An Austin environmental group has asked officials to add the Jollyville salamander to the list of endangered species, potentially creating new development controversies along the Travis-Williamson county line.”</a:t>
            </a:r>
            <a:endParaRPr lang="en-US" sz="1700" i="1" dirty="0">
              <a:solidFill>
                <a:srgbClr val="000000"/>
              </a:solidFill>
              <a:latin typeface="Arial" panose="020B0604020202020204" pitchFamily="34" charset="0"/>
              <a:cs typeface="Arial" panose="020B0604020202020204" pitchFamily="34" charset="0"/>
            </a:endParaRPr>
          </a:p>
        </p:txBody>
      </p:sp>
      <p:pic>
        <p:nvPicPr>
          <p:cNvPr id="8" name="Picture 2" descr="http://ecos.fws.gov/docs/species_images/doc45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431" y="2096652"/>
            <a:ext cx="4875029" cy="31826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581455"/>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223440"/>
            <a:ext cx="7772400" cy="1084286"/>
          </a:xfrm>
        </p:spPr>
        <p:txBody>
          <a:bodyPr>
            <a:normAutofit/>
          </a:bodyPr>
          <a:lstStyle/>
          <a:p>
            <a:pPr algn="ctr"/>
            <a:r>
              <a:rPr lang="en-US" sz="2400" dirty="0" smtClean="0"/>
              <a:t>But Austin and Travis County have learned to embrace their inner salamanders!</a:t>
            </a:r>
            <a:endParaRPr lang="en-US" sz="2400" dirty="0"/>
          </a:p>
        </p:txBody>
      </p:sp>
      <p:sp>
        <p:nvSpPr>
          <p:cNvPr id="10" name="TextBox 9"/>
          <p:cNvSpPr txBox="1"/>
          <p:nvPr/>
        </p:nvSpPr>
        <p:spPr>
          <a:xfrm>
            <a:off x="497687" y="1945179"/>
            <a:ext cx="8463887" cy="4478149"/>
          </a:xfrm>
          <a:prstGeom prst="rect">
            <a:avLst/>
          </a:prstGeom>
          <a:noFill/>
        </p:spPr>
        <p:txBody>
          <a:bodyPr wrap="square" rtlCol="0">
            <a:spAutoFit/>
          </a:bodyPr>
          <a:lstStyle/>
          <a:p>
            <a:r>
              <a:rPr lang="en-US" sz="2400" b="1" dirty="0" smtClean="0"/>
              <a:t>“Travis County commissioners asked to back staff recommendation to list salamanders as endangered”</a:t>
            </a:r>
          </a:p>
          <a:p>
            <a:r>
              <a:rPr lang="en-US" sz="1400" i="1" dirty="0" smtClean="0">
                <a:solidFill>
                  <a:srgbClr val="000000"/>
                </a:solidFill>
                <a:latin typeface="Arial"/>
                <a:cs typeface="Arial"/>
              </a:rPr>
              <a:t>Austin American-Statesman, October 9, 2012</a:t>
            </a:r>
          </a:p>
          <a:p>
            <a:endParaRPr lang="en-US" sz="2400" b="1" dirty="0" smtClean="0"/>
          </a:p>
          <a:p>
            <a:endParaRPr lang="en-US" sz="1700" b="1" dirty="0" smtClean="0">
              <a:solidFill>
                <a:srgbClr val="000000"/>
              </a:solidFill>
              <a:latin typeface="Arial"/>
              <a:cs typeface="Arial"/>
            </a:endParaRPr>
          </a:p>
          <a:p>
            <a:r>
              <a:rPr lang="en-US" sz="1700" dirty="0" smtClean="0">
                <a:solidFill>
                  <a:srgbClr val="000000"/>
                </a:solidFill>
                <a:latin typeface="Arial"/>
                <a:cs typeface="Arial"/>
              </a:rPr>
              <a:t>“</a:t>
            </a:r>
            <a:r>
              <a:rPr lang="en-US" sz="1700" b="1" dirty="0" smtClean="0">
                <a:solidFill>
                  <a:srgbClr val="000000"/>
                </a:solidFill>
                <a:latin typeface="Arial"/>
                <a:cs typeface="Arial"/>
              </a:rPr>
              <a:t>Travis County </a:t>
            </a:r>
            <a:r>
              <a:rPr lang="en-US" sz="1700" dirty="0" smtClean="0">
                <a:solidFill>
                  <a:srgbClr val="000000"/>
                </a:solidFill>
                <a:latin typeface="Arial"/>
                <a:cs typeface="Arial"/>
              </a:rPr>
              <a:t>staffers said Tuesday that they </a:t>
            </a:r>
            <a:r>
              <a:rPr lang="en-US" sz="1700" b="1" dirty="0" smtClean="0">
                <a:solidFill>
                  <a:srgbClr val="000000"/>
                </a:solidFill>
                <a:latin typeface="Arial"/>
                <a:cs typeface="Arial"/>
              </a:rPr>
              <a:t>support the listing </a:t>
            </a:r>
            <a:r>
              <a:rPr lang="en-US" sz="1700" dirty="0" smtClean="0">
                <a:solidFill>
                  <a:srgbClr val="000000"/>
                </a:solidFill>
                <a:latin typeface="Arial"/>
                <a:cs typeface="Arial"/>
              </a:rPr>
              <a:t>of four species of salamanders in Central Texas on the federal government’s endangered species list…[joining] the </a:t>
            </a:r>
            <a:r>
              <a:rPr lang="en-US" sz="1700" b="1" dirty="0" smtClean="0">
                <a:solidFill>
                  <a:srgbClr val="000000"/>
                </a:solidFill>
                <a:latin typeface="Arial"/>
                <a:cs typeface="Arial"/>
              </a:rPr>
              <a:t>City of Austin</a:t>
            </a:r>
            <a:r>
              <a:rPr lang="en-US" sz="1700" dirty="0" smtClean="0">
                <a:solidFill>
                  <a:srgbClr val="000000"/>
                </a:solidFill>
                <a:latin typeface="Arial"/>
                <a:cs typeface="Arial"/>
              </a:rPr>
              <a:t>, which voted on the issue Sept. 27, in </a:t>
            </a:r>
            <a:r>
              <a:rPr lang="en-US" sz="1700" b="1" dirty="0" smtClean="0">
                <a:solidFill>
                  <a:srgbClr val="000000"/>
                </a:solidFill>
                <a:latin typeface="Arial"/>
                <a:cs typeface="Arial"/>
              </a:rPr>
              <a:t>supporting the listing</a:t>
            </a:r>
            <a:r>
              <a:rPr lang="en-US" sz="1700" dirty="0" smtClean="0">
                <a:solidFill>
                  <a:srgbClr val="000000"/>
                </a:solidFill>
                <a:latin typeface="Arial"/>
                <a:cs typeface="Arial"/>
              </a:rPr>
              <a:t>.”</a:t>
            </a:r>
          </a:p>
          <a:p>
            <a:endParaRPr lang="en-US" b="1" dirty="0" smtClean="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838581455"/>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241" y="0"/>
            <a:ext cx="7772400" cy="1182243"/>
          </a:xfrm>
        </p:spPr>
        <p:txBody>
          <a:bodyPr>
            <a:normAutofit/>
          </a:bodyPr>
          <a:lstStyle/>
          <a:p>
            <a:pPr algn="ctr"/>
            <a:r>
              <a:rPr lang="en-US" sz="3200" dirty="0"/>
              <a:t>Salamander Species Unique </a:t>
            </a:r>
            <a:r>
              <a:rPr lang="en-US" sz="3200" dirty="0" smtClean="0"/>
              <a:t/>
            </a:r>
            <a:br>
              <a:rPr lang="en-US" sz="3200" dirty="0" smtClean="0"/>
            </a:br>
            <a:r>
              <a:rPr lang="en-US" sz="3200" dirty="0" smtClean="0"/>
              <a:t>to Central </a:t>
            </a:r>
            <a:r>
              <a:rPr lang="en-US" sz="3200" dirty="0"/>
              <a:t>Texas</a:t>
            </a:r>
          </a:p>
        </p:txBody>
      </p:sp>
      <p:pic>
        <p:nvPicPr>
          <p:cNvPr id="4" name="Picture 3" descr="ddRAD_samp.png"/>
          <p:cNvPicPr>
            <a:picLocks noChangeAspect="1"/>
          </p:cNvPicPr>
          <p:nvPr/>
        </p:nvPicPr>
        <p:blipFill rotWithShape="1">
          <a:blip r:embed="rId2"/>
          <a:srcRect l="4480" t="1776" r="2163" b="2733"/>
          <a:stretch/>
        </p:blipFill>
        <p:spPr>
          <a:xfrm>
            <a:off x="160721" y="1103832"/>
            <a:ext cx="8808157" cy="547406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80965714"/>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ROLLSPINBODYSKEL.MOV">
            <a:hlinkClick r:id="" action="ppaction://media"/>
          </p:cNvPr>
          <p:cNvPicPr/>
          <p:nvPr>
            <a:videoFile r:link="rId1"/>
          </p:nvPr>
        </p:nvPicPr>
        <p:blipFill>
          <a:blip r:embed="rId3"/>
          <a:stretch>
            <a:fillRect/>
          </a:stretch>
        </p:blipFill>
        <p:spPr>
          <a:xfrm>
            <a:off x="0" y="2434590"/>
            <a:ext cx="9144000" cy="198882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2604" y="2177716"/>
            <a:ext cx="2481513" cy="1737360"/>
          </a:xfrm>
        </p:spPr>
        <p:txBody>
          <a:bodyPr/>
          <a:lstStyle/>
          <a:p>
            <a:r>
              <a:rPr lang="en-US" dirty="0" smtClean="0"/>
              <a:t>Drilling for salamanders</a:t>
            </a:r>
            <a:endParaRPr lang="en-US" dirty="0"/>
          </a:p>
        </p:txBody>
      </p:sp>
      <p:sp>
        <p:nvSpPr>
          <p:cNvPr id="3" name="Picture Placeholder 2"/>
          <p:cNvSpPr>
            <a:spLocks noGrp="1"/>
          </p:cNvSpPr>
          <p:nvPr>
            <p:ph type="pic" idx="1"/>
          </p:nvPr>
        </p:nvSpPr>
        <p:spPr/>
      </p:sp>
      <p:pic>
        <p:nvPicPr>
          <p:cNvPr id="5" name="Picture 4" descr="Drilling.jpg"/>
          <p:cNvPicPr>
            <a:picLocks noChangeAspect="1"/>
          </p:cNvPicPr>
          <p:nvPr/>
        </p:nvPicPr>
        <p:blipFill>
          <a:blip r:embed="rId2"/>
          <a:stretch>
            <a:fillRect/>
          </a:stretch>
        </p:blipFill>
        <p:spPr>
          <a:xfrm>
            <a:off x="0" y="892642"/>
            <a:ext cx="6227805" cy="49498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72395925"/>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6412230" y="856648"/>
            <a:ext cx="2400300" cy="4858352"/>
          </a:xfrm>
        </p:spPr>
        <p:txBody>
          <a:bodyPr>
            <a:normAutofit fontScale="92500"/>
          </a:bodyPr>
          <a:lstStyle/>
          <a:p>
            <a:pPr algn="ctr"/>
            <a:r>
              <a:rPr lang="en-US" sz="2400" b="1" dirty="0">
                <a:solidFill>
                  <a:srgbClr val="0000FF"/>
                </a:solidFill>
              </a:rPr>
              <a:t>It is not humans </a:t>
            </a:r>
            <a:r>
              <a:rPr lang="en-US" sz="2400" b="1" i="1" dirty="0">
                <a:solidFill>
                  <a:srgbClr val="0000FF"/>
                </a:solidFill>
              </a:rPr>
              <a:t>versus</a:t>
            </a:r>
            <a:r>
              <a:rPr lang="en-US" sz="2400" b="1" dirty="0">
                <a:solidFill>
                  <a:srgbClr val="0000FF"/>
                </a:solidFill>
              </a:rPr>
              <a:t> salamanders.</a:t>
            </a:r>
          </a:p>
          <a:p>
            <a:pPr algn="ctr"/>
            <a:endParaRPr lang="en-US" sz="2400" b="1" dirty="0">
              <a:solidFill>
                <a:srgbClr val="0000FF"/>
              </a:solidFill>
            </a:endParaRPr>
          </a:p>
          <a:p>
            <a:pPr algn="ctr"/>
            <a:r>
              <a:rPr lang="en-US" sz="2400" b="1" dirty="0">
                <a:solidFill>
                  <a:srgbClr val="0000FF"/>
                </a:solidFill>
              </a:rPr>
              <a:t>Saving salamanders = </a:t>
            </a:r>
          </a:p>
          <a:p>
            <a:pPr algn="ctr"/>
            <a:r>
              <a:rPr lang="en-US" sz="2400" b="1" dirty="0">
                <a:solidFill>
                  <a:srgbClr val="0000FF"/>
                </a:solidFill>
              </a:rPr>
              <a:t>Saving </a:t>
            </a:r>
            <a:r>
              <a:rPr lang="en-US" sz="2400" b="1" dirty="0" smtClean="0">
                <a:solidFill>
                  <a:srgbClr val="0000FF"/>
                </a:solidFill>
              </a:rPr>
              <a:t>humans</a:t>
            </a:r>
          </a:p>
          <a:p>
            <a:pPr algn="ctr"/>
            <a:r>
              <a:rPr lang="en-US" sz="2400" b="1" dirty="0" smtClean="0">
                <a:solidFill>
                  <a:srgbClr val="0000FF"/>
                </a:solidFill>
              </a:rPr>
              <a:t>(and the water supply that we all need to survive)</a:t>
            </a:r>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06103"/>
            <a:ext cx="6237171" cy="5351897"/>
          </a:xfrm>
          <a:prstGeom prst="rect">
            <a:avLst/>
          </a:prstGeom>
        </p:spPr>
      </p:pic>
      <p:sp>
        <p:nvSpPr>
          <p:cNvPr id="7" name="TextBox 6"/>
          <p:cNvSpPr txBox="1"/>
          <p:nvPr/>
        </p:nvSpPr>
        <p:spPr>
          <a:xfrm>
            <a:off x="0" y="231007"/>
            <a:ext cx="5996539" cy="986937"/>
          </a:xfrm>
          <a:prstGeom prst="rect">
            <a:avLst/>
          </a:prstGeom>
          <a:noFill/>
        </p:spPr>
        <p:txBody>
          <a:bodyPr wrap="square" rtlCol="0">
            <a:spAutoFit/>
          </a:bodyPr>
          <a:lstStyle/>
          <a:p>
            <a:pPr algn="ctr" defTabSz="914400">
              <a:lnSpc>
                <a:spcPct val="90000"/>
              </a:lnSpc>
              <a:spcBef>
                <a:spcPct val="0"/>
              </a:spcBef>
            </a:pPr>
            <a:r>
              <a:rPr lang="en-US" sz="3200" b="1" dirty="0">
                <a:solidFill>
                  <a:srgbClr val="000000"/>
                </a:solidFill>
                <a:latin typeface="Arial" panose="020B0604020202020204" pitchFamily="34" charset="0"/>
                <a:ea typeface="+mj-ea"/>
                <a:cs typeface="Arial" panose="020B0604020202020204" pitchFamily="34" charset="0"/>
              </a:rPr>
              <a:t>Have the salamanders</a:t>
            </a:r>
            <a:r>
              <a:rPr lang="en-US" sz="3200" b="1" dirty="0" smtClean="0">
                <a:solidFill>
                  <a:srgbClr val="000000"/>
                </a:solidFill>
                <a:latin typeface="Arial" panose="020B0604020202020204" pitchFamily="34" charset="0"/>
                <a:ea typeface="+mj-ea"/>
                <a:cs typeface="Arial" panose="020B0604020202020204" pitchFamily="34" charset="0"/>
              </a:rPr>
              <a:t> done enough to save the humans?</a:t>
            </a:r>
            <a:endParaRPr lang="en-US" sz="3200" b="1" dirty="0">
              <a:solidFill>
                <a:srgbClr val="000000"/>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802708375"/>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eeFB.jpg"/>
          <p:cNvPicPr>
            <a:picLocks noChangeAspect="1"/>
          </p:cNvPicPr>
          <p:nvPr/>
        </p:nvPicPr>
        <p:blipFill>
          <a:blip r:embed="rId3">
            <a:alphaModFix amt="35000"/>
          </a:blip>
          <a:stretch>
            <a:fillRect/>
          </a:stretch>
        </p:blipFill>
        <p:spPr>
          <a:xfrm>
            <a:off x="1557689" y="452387"/>
            <a:ext cx="5650460" cy="5582653"/>
          </a:xfrm>
          <a:prstGeom prst="rect">
            <a:avLst/>
          </a:prstGeom>
        </p:spPr>
      </p:pic>
      <p:sp>
        <p:nvSpPr>
          <p:cNvPr id="3" name="TextBox 2"/>
          <p:cNvSpPr txBox="1"/>
          <p:nvPr/>
        </p:nvSpPr>
        <p:spPr>
          <a:xfrm>
            <a:off x="914400" y="914400"/>
            <a:ext cx="7315199" cy="5078313"/>
          </a:xfrm>
          <a:prstGeom prst="rect">
            <a:avLst/>
          </a:prstGeom>
          <a:noFill/>
        </p:spPr>
        <p:txBody>
          <a:bodyPr wrap="square" rtlCol="0">
            <a:spAutoFit/>
          </a:bodyPr>
          <a:lstStyle/>
          <a:p>
            <a:pPr algn="ctr"/>
            <a:r>
              <a:rPr lang="en-US" sz="3600" dirty="0" smtClean="0">
                <a:solidFill>
                  <a:schemeClr val="bg2">
                    <a:lumMod val="10000"/>
                  </a:schemeClr>
                </a:solidFill>
                <a:latin typeface="Arial" panose="020B0604020202020204" pitchFamily="34" charset="0"/>
                <a:cs typeface="Arial" panose="020B0604020202020204" pitchFamily="34" charset="0"/>
              </a:rPr>
              <a:t>“It all boils down to this: that all life is interrelated. We are all caught in an inescapable network of mutuality, tied into a single garment of destiny. Whatever affects one destiny, affects all indirectly.”</a:t>
            </a:r>
          </a:p>
          <a:p>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solidFill>
                  <a:schemeClr val="bg2">
                    <a:lumMod val="10000"/>
                  </a:schemeClr>
                </a:solidFill>
                <a:latin typeface="Arial" panose="020B0604020202020204" pitchFamily="34" charset="0"/>
                <a:cs typeface="Arial" panose="020B0604020202020204" pitchFamily="34" charset="0"/>
              </a:rPr>
              <a:t>Martin Luther King, </a:t>
            </a:r>
            <a:r>
              <a:rPr lang="en-US" sz="3600" dirty="0">
                <a:solidFill>
                  <a:schemeClr val="bg2">
                    <a:lumMod val="10000"/>
                  </a:schemeClr>
                </a:solidFill>
                <a:latin typeface="Arial" panose="020B0604020202020204" pitchFamily="34" charset="0"/>
                <a:cs typeface="Arial" panose="020B0604020202020204" pitchFamily="34" charset="0"/>
              </a:rPr>
              <a:t>Jr.</a:t>
            </a:r>
          </a:p>
        </p:txBody>
      </p:sp>
    </p:spTree>
    <p:extLst>
      <p:ext uri="{BB962C8B-B14F-4D97-AF65-F5344CB8AC3E}">
        <p14:creationId xmlns:p14="http://schemas.microsoft.com/office/powerpoint/2010/main" val="2173395583"/>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1584476" y="382269"/>
            <a:ext cx="6203588" cy="6203588"/>
          </a:xfrm>
          <a:prstGeom prst="rect">
            <a:avLst/>
          </a:prstGeom>
          <a:noFill/>
          <a:ln w="9525">
            <a:noFill/>
            <a:miter lim="800000"/>
            <a:headEnd/>
            <a:tailEnd/>
          </a:ln>
        </p:spPr>
      </p:pic>
      <p:pic>
        <p:nvPicPr>
          <p:cNvPr id="5" name="Picture 4" descr="Earth_from_Space.jpg"/>
          <p:cNvPicPr>
            <a:picLocks noChangeAspect="1"/>
          </p:cNvPicPr>
          <p:nvPr/>
        </p:nvPicPr>
        <p:blipFill>
          <a:blip r:embed="rId3"/>
          <a:stretch>
            <a:fillRect/>
          </a:stretch>
        </p:blipFill>
        <p:spPr>
          <a:xfrm>
            <a:off x="1192873" y="0"/>
            <a:ext cx="6858000" cy="68580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lanco Riv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189"/>
          <a:stretch/>
        </p:blipFill>
        <p:spPr bwMode="auto">
          <a:xfrm>
            <a:off x="0" y="0"/>
            <a:ext cx="9238593" cy="68465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74682" y="67301"/>
            <a:ext cx="6450725" cy="1153619"/>
          </a:xfrm>
        </p:spPr>
        <p:txBody>
          <a:bodyPr>
            <a:normAutofit/>
          </a:bodyPr>
          <a:lstStyle/>
          <a:p>
            <a:pPr algn="ctr"/>
            <a:r>
              <a:rPr lang="en-US" sz="3200" dirty="0" smtClean="0"/>
              <a:t>What are the top complaints         	about Austin?</a:t>
            </a:r>
            <a:endParaRPr lang="en-US" sz="3200" dirty="0"/>
          </a:p>
        </p:txBody>
      </p:sp>
      <p:sp>
        <p:nvSpPr>
          <p:cNvPr id="4" name="Content Placeholder 3"/>
          <p:cNvSpPr>
            <a:spLocks noGrp="1"/>
          </p:cNvSpPr>
          <p:nvPr>
            <p:ph idx="1"/>
          </p:nvPr>
        </p:nvSpPr>
        <p:spPr>
          <a:xfrm>
            <a:off x="203118" y="4197248"/>
            <a:ext cx="3395312" cy="1567676"/>
          </a:xfrm>
        </p:spPr>
        <p:txBody>
          <a:bodyPr>
            <a:normAutofit/>
          </a:bodyPr>
          <a:lstStyle/>
          <a:p>
            <a:r>
              <a:rPr lang="en-US" sz="2800" dirty="0" smtClean="0">
                <a:solidFill>
                  <a:srgbClr val="0000FF"/>
                </a:solidFill>
              </a:rPr>
              <a:t>Traffic</a:t>
            </a:r>
          </a:p>
          <a:p>
            <a:r>
              <a:rPr lang="en-US" sz="2800" dirty="0" smtClean="0">
                <a:solidFill>
                  <a:srgbClr val="0000FF"/>
                </a:solidFill>
              </a:rPr>
              <a:t>Crowds</a:t>
            </a:r>
          </a:p>
          <a:p>
            <a:r>
              <a:rPr lang="en-US" sz="2800" dirty="0" smtClean="0">
                <a:solidFill>
                  <a:srgbClr val="0000FF"/>
                </a:solidFill>
              </a:rPr>
              <a:t>Cost of living</a:t>
            </a:r>
          </a:p>
        </p:txBody>
      </p:sp>
      <p:sp>
        <p:nvSpPr>
          <p:cNvPr id="6" name="TextBox 5"/>
          <p:cNvSpPr txBox="1"/>
          <p:nvPr/>
        </p:nvSpPr>
        <p:spPr>
          <a:xfrm>
            <a:off x="-42041" y="6396335"/>
            <a:ext cx="2827800" cy="461665"/>
          </a:xfrm>
          <a:prstGeom prst="rect">
            <a:avLst/>
          </a:prstGeom>
          <a:noFill/>
        </p:spPr>
        <p:txBody>
          <a:bodyPr wrap="square" rtlCol="0">
            <a:spAutoFit/>
          </a:bodyPr>
          <a:lstStyle/>
          <a:p>
            <a:pPr algn="ctr"/>
            <a:r>
              <a:rPr lang="en-US" sz="1200" b="1" dirty="0" smtClean="0">
                <a:solidFill>
                  <a:srgbClr val="000000"/>
                </a:solidFill>
                <a:latin typeface="Franklin Gothic Book" panose="020B0503020102020204" pitchFamily="34" charset="0"/>
                <a:cs typeface="Arial" panose="020B0604020202020204" pitchFamily="34" charset="0"/>
              </a:rPr>
              <a:t>Colorado River drought </a:t>
            </a:r>
          </a:p>
          <a:p>
            <a:pPr algn="ctr"/>
            <a:r>
              <a:rPr lang="en-US" sz="1200" b="1" dirty="0" smtClean="0">
                <a:solidFill>
                  <a:srgbClr val="000000"/>
                </a:solidFill>
                <a:latin typeface="Franklin Gothic Book" panose="020B0503020102020204" pitchFamily="34" charset="0"/>
                <a:cs typeface="Arial" panose="020B0604020202020204" pitchFamily="34" charset="0"/>
              </a:rPr>
              <a:t>KUT (2014)</a:t>
            </a:r>
            <a:endParaRPr lang="en-US" sz="1200" b="1" dirty="0">
              <a:solidFill>
                <a:srgbClr val="000000"/>
              </a:solidFill>
              <a:latin typeface="Franklin Gothic Book" panose="020B0503020102020204" pitchFamily="34" charset="0"/>
              <a:cs typeface="Arial" panose="020B0604020202020204" pitchFamily="34" charset="0"/>
            </a:endParaRPr>
          </a:p>
        </p:txBody>
      </p:sp>
      <p:sp>
        <p:nvSpPr>
          <p:cNvPr id="7" name="Content Placeholder 3"/>
          <p:cNvSpPr txBox="1">
            <a:spLocks/>
          </p:cNvSpPr>
          <p:nvPr/>
        </p:nvSpPr>
        <p:spPr>
          <a:xfrm>
            <a:off x="5185703" y="4197248"/>
            <a:ext cx="3395312" cy="1567676"/>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400" b="1" kern="1200">
                <a:solidFill>
                  <a:srgbClr val="0000FF"/>
                </a:solidFill>
                <a:latin typeface="Arial" panose="020B0604020202020204" pitchFamily="34" charset="0"/>
                <a:ea typeface="+mn-ea"/>
                <a:cs typeface="Arial" panose="020B0604020202020204" pitchFamily="34" charset="0"/>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rgbClr val="0000FF"/>
                </a:solidFill>
                <a:latin typeface="Arial" panose="020B0604020202020204" pitchFamily="34" charset="0"/>
                <a:ea typeface="+mn-ea"/>
                <a:cs typeface="Arial" panose="020B0604020202020204" pitchFamily="34" charset="0"/>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rgbClr val="0000FF"/>
                </a:solidFill>
                <a:latin typeface="Arial" panose="020B0604020202020204" pitchFamily="34" charset="0"/>
                <a:ea typeface="+mn-ea"/>
                <a:cs typeface="Arial" panose="020B0604020202020204" pitchFamily="34" charset="0"/>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rgbClr val="0000FF"/>
                </a:solidFill>
                <a:latin typeface="Arial" panose="020B0604020202020204" pitchFamily="34" charset="0"/>
                <a:ea typeface="+mn-ea"/>
                <a:cs typeface="Arial" panose="020B0604020202020204" pitchFamily="34" charset="0"/>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rgbClr val="0000FF"/>
                </a:solidFill>
                <a:latin typeface="Arial" panose="020B0604020202020204" pitchFamily="34" charset="0"/>
                <a:ea typeface="+mn-ea"/>
                <a:cs typeface="Arial" panose="020B0604020202020204" pitchFamily="34" charset="0"/>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a:lstStyle>
          <a:p>
            <a:r>
              <a:rPr lang="en-US" sz="2800" dirty="0" smtClean="0"/>
              <a:t>Weather</a:t>
            </a:r>
          </a:p>
          <a:p>
            <a:r>
              <a:rPr lang="en-US" sz="2800" dirty="0" smtClean="0"/>
              <a:t>Allergies</a:t>
            </a:r>
          </a:p>
          <a:p>
            <a:r>
              <a:rPr lang="en-US" sz="2800" dirty="0" smtClean="0"/>
              <a:t>Water shortages</a:t>
            </a:r>
          </a:p>
        </p:txBody>
      </p:sp>
    </p:spTree>
    <p:extLst>
      <p:ext uri="{BB962C8B-B14F-4D97-AF65-F5344CB8AC3E}">
        <p14:creationId xmlns:p14="http://schemas.microsoft.com/office/powerpoint/2010/main" val="3213429952"/>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fade">
                                      <p:cBhvr>
                                        <p:cTn id="3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4554"/>
            <a:ext cx="7772400" cy="528141"/>
          </a:xfrm>
        </p:spPr>
        <p:txBody>
          <a:bodyPr>
            <a:normAutofit/>
          </a:bodyPr>
          <a:lstStyle/>
          <a:p>
            <a:pPr algn="ctr"/>
            <a:r>
              <a:rPr lang="en-US" dirty="0">
                <a:solidFill>
                  <a:schemeClr val="tx1"/>
                </a:solidFill>
              </a:rPr>
              <a:t>Acknowledgements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33438" b="1"/>
          <a:stretch/>
        </p:blipFill>
        <p:spPr>
          <a:xfrm>
            <a:off x="0" y="5163670"/>
            <a:ext cx="9143999" cy="4045683"/>
          </a:xfrm>
          <a:prstGeom prst="rect">
            <a:avLst/>
          </a:prstGeom>
        </p:spPr>
      </p:pic>
      <p:sp>
        <p:nvSpPr>
          <p:cNvPr id="3" name="Content Placeholder 2"/>
          <p:cNvSpPr>
            <a:spLocks noGrp="1"/>
          </p:cNvSpPr>
          <p:nvPr>
            <p:ph idx="1"/>
          </p:nvPr>
        </p:nvSpPr>
        <p:spPr>
          <a:xfrm>
            <a:off x="265897" y="715385"/>
            <a:ext cx="8612204" cy="4491317"/>
          </a:xfrm>
        </p:spPr>
        <p:txBody>
          <a:bodyPr>
            <a:noAutofit/>
          </a:bodyPr>
          <a:lstStyle/>
          <a:p>
            <a:pPr lvl="0">
              <a:lnSpc>
                <a:spcPct val="100000"/>
              </a:lnSpc>
              <a:spcBef>
                <a:spcPts val="1000"/>
              </a:spcBef>
              <a:buClrTx/>
              <a:buSzTx/>
            </a:pPr>
            <a:r>
              <a:rPr lang="en-US" sz="1800" b="0" dirty="0">
                <a:solidFill>
                  <a:srgbClr val="000000"/>
                </a:solidFill>
              </a:rPr>
              <a:t>Former graduate students: Paul Chippindale, Emily McTavish, April Wright</a:t>
            </a:r>
          </a:p>
          <a:p>
            <a:pPr lvl="0">
              <a:lnSpc>
                <a:spcPct val="100000"/>
              </a:lnSpc>
              <a:spcBef>
                <a:spcPts val="1000"/>
              </a:spcBef>
              <a:buClrTx/>
              <a:buSzTx/>
            </a:pPr>
            <a:r>
              <a:rPr lang="en-US" sz="1800" b="0" dirty="0">
                <a:solidFill>
                  <a:srgbClr val="000000"/>
                </a:solidFill>
              </a:rPr>
              <a:t>Former postdocs: Tom Wilcox and Tom Devitt</a:t>
            </a:r>
          </a:p>
          <a:p>
            <a:pPr lvl="0">
              <a:lnSpc>
                <a:spcPct val="100000"/>
              </a:lnSpc>
              <a:spcBef>
                <a:spcPts val="1000"/>
              </a:spcBef>
              <a:buClrTx/>
              <a:buSzTx/>
            </a:pPr>
            <a:r>
              <a:rPr lang="en-US" sz="1800" b="0" dirty="0">
                <a:solidFill>
                  <a:srgbClr val="000000"/>
                </a:solidFill>
              </a:rPr>
              <a:t>UT Collaborator: David </a:t>
            </a:r>
            <a:r>
              <a:rPr lang="en-US" sz="1800" b="0" dirty="0" err="1">
                <a:solidFill>
                  <a:srgbClr val="000000"/>
                </a:solidFill>
              </a:rPr>
              <a:t>Cannatella</a:t>
            </a:r>
            <a:endParaRPr lang="en-US" sz="1800" b="0" dirty="0">
              <a:solidFill>
                <a:srgbClr val="000000"/>
              </a:solidFill>
            </a:endParaRPr>
          </a:p>
          <a:p>
            <a:pPr lvl="0">
              <a:lnSpc>
                <a:spcPct val="100000"/>
              </a:lnSpc>
              <a:spcBef>
                <a:spcPts val="1000"/>
              </a:spcBef>
              <a:buClrTx/>
              <a:buSzTx/>
            </a:pPr>
            <a:r>
              <a:rPr lang="en-US" sz="1800" b="0" dirty="0">
                <a:solidFill>
                  <a:srgbClr val="000000"/>
                </a:solidFill>
              </a:rPr>
              <a:t>City of </a:t>
            </a:r>
            <a:r>
              <a:rPr lang="en-US" sz="1800" b="0" dirty="0" smtClean="0">
                <a:solidFill>
                  <a:srgbClr val="000000"/>
                </a:solidFill>
              </a:rPr>
              <a:t>Austin: </a:t>
            </a:r>
            <a:r>
              <a:rPr lang="en-US" sz="1800" b="0" dirty="0">
                <a:solidFill>
                  <a:srgbClr val="000000"/>
                </a:solidFill>
              </a:rPr>
              <a:t>Dee Ann Chamberlain, Lisa O’Donnell, </a:t>
            </a:r>
            <a:br>
              <a:rPr lang="en-US" sz="1800" b="0" dirty="0">
                <a:solidFill>
                  <a:srgbClr val="000000"/>
                </a:solidFill>
              </a:rPr>
            </a:br>
            <a:r>
              <a:rPr lang="en-US" sz="1800" b="0" dirty="0">
                <a:solidFill>
                  <a:srgbClr val="000000"/>
                </a:solidFill>
              </a:rPr>
              <a:t>	Laurie Dries, Nathan Bendik, Tom </a:t>
            </a:r>
            <a:r>
              <a:rPr lang="en-US" sz="1800" b="0" dirty="0" err="1" smtClean="0">
                <a:solidFill>
                  <a:srgbClr val="000000"/>
                </a:solidFill>
              </a:rPr>
              <a:t>Devitt</a:t>
            </a:r>
            <a:r>
              <a:rPr lang="en-US" sz="1800" b="0" dirty="0" smtClean="0">
                <a:solidFill>
                  <a:srgbClr val="000000"/>
                </a:solidFill>
              </a:rPr>
              <a:t>, </a:t>
            </a:r>
            <a:r>
              <a:rPr lang="en-US" sz="1800" b="0" dirty="0" err="1" smtClean="0">
                <a:solidFill>
                  <a:srgbClr val="000000"/>
                </a:solidFill>
              </a:rPr>
              <a:t>Donelle</a:t>
            </a:r>
            <a:r>
              <a:rPr lang="en-US" sz="1800" b="0" dirty="0" smtClean="0">
                <a:solidFill>
                  <a:srgbClr val="000000"/>
                </a:solidFill>
              </a:rPr>
              <a:t> Robinson</a:t>
            </a:r>
          </a:p>
          <a:p>
            <a:pPr lvl="0">
              <a:lnSpc>
                <a:spcPct val="100000"/>
              </a:lnSpc>
              <a:spcBef>
                <a:spcPts val="1000"/>
              </a:spcBef>
              <a:buClrTx/>
              <a:buSzTx/>
            </a:pPr>
            <a:r>
              <a:rPr lang="en-US" sz="1800" b="0" dirty="0">
                <a:solidFill>
                  <a:srgbClr val="000000"/>
                </a:solidFill>
              </a:rPr>
              <a:t>Texas Parks and Wildlife Department: Andy Price, Chad Norris, and Andy 	</a:t>
            </a:r>
            <a:r>
              <a:rPr lang="en-US" sz="1800" b="0" dirty="0" err="1">
                <a:solidFill>
                  <a:srgbClr val="000000"/>
                </a:solidFill>
              </a:rPr>
              <a:t>Gluesenkamp</a:t>
            </a:r>
            <a:endParaRPr lang="en-US" sz="1800" b="0" dirty="0" smtClean="0">
              <a:solidFill>
                <a:srgbClr val="000000"/>
              </a:solidFill>
            </a:endParaRPr>
          </a:p>
          <a:p>
            <a:pPr lvl="0">
              <a:lnSpc>
                <a:spcPct val="100000"/>
              </a:lnSpc>
              <a:spcBef>
                <a:spcPts val="1000"/>
              </a:spcBef>
              <a:buClrTx/>
              <a:buSzTx/>
            </a:pPr>
            <a:r>
              <a:rPr lang="en-US" sz="1800" b="0" dirty="0" smtClean="0">
                <a:solidFill>
                  <a:srgbClr val="000000"/>
                </a:solidFill>
              </a:rPr>
              <a:t>NSF for funding through Presidential Young Investigator Award; USFWS </a:t>
            </a:r>
            <a:r>
              <a:rPr lang="en-US" sz="1800" b="0" dirty="0">
                <a:solidFill>
                  <a:srgbClr val="000000"/>
                </a:solidFill>
              </a:rPr>
              <a:t>for Section 6 funding through the Endangered Species </a:t>
            </a:r>
            <a:r>
              <a:rPr lang="en-US" sz="1800" b="0" dirty="0" smtClean="0">
                <a:solidFill>
                  <a:srgbClr val="000000"/>
                </a:solidFill>
              </a:rPr>
              <a:t>Act (via the TPWD)</a:t>
            </a:r>
          </a:p>
          <a:p>
            <a:pPr lvl="0">
              <a:lnSpc>
                <a:spcPct val="100000"/>
              </a:lnSpc>
              <a:spcBef>
                <a:spcPts val="1000"/>
              </a:spcBef>
              <a:buClrTx/>
              <a:buSzTx/>
            </a:pPr>
            <a:r>
              <a:rPr lang="en-US" sz="1800" b="0" dirty="0">
                <a:solidFill>
                  <a:srgbClr val="000000"/>
                </a:solidFill>
              </a:rPr>
              <a:t>The late Yogi Berra for a lifetime of wonderful contributions to the American idiom</a:t>
            </a:r>
          </a:p>
          <a:p>
            <a:pPr lvl="0">
              <a:lnSpc>
                <a:spcPct val="100000"/>
              </a:lnSpc>
              <a:spcBef>
                <a:spcPts val="1000"/>
              </a:spcBef>
              <a:buClrTx/>
              <a:buSzTx/>
            </a:pPr>
            <a:r>
              <a:rPr lang="en-US" sz="1800" b="0" dirty="0">
                <a:solidFill>
                  <a:srgbClr val="000000"/>
                </a:solidFill>
              </a:rPr>
              <a:t>The moral, communist salamanders of the Edwards Plateau</a:t>
            </a:r>
          </a:p>
        </p:txBody>
      </p:sp>
      <p:sp>
        <p:nvSpPr>
          <p:cNvPr id="7" name="TextBox 6"/>
          <p:cNvSpPr txBox="1"/>
          <p:nvPr/>
        </p:nvSpPr>
        <p:spPr>
          <a:xfrm>
            <a:off x="1364875" y="5805982"/>
            <a:ext cx="6642846" cy="1015663"/>
          </a:xfrm>
          <a:prstGeom prst="rect">
            <a:avLst/>
          </a:prstGeom>
          <a:noFill/>
        </p:spPr>
        <p:txBody>
          <a:bodyPr wrap="square" rtlCol="0">
            <a:spAutoFit/>
          </a:bodyPr>
          <a:lstStyle/>
          <a:p>
            <a:pPr algn="ctr"/>
            <a:r>
              <a:rPr lang="en-US" sz="6000" b="1" dirty="0" smtClean="0">
                <a:solidFill>
                  <a:schemeClr val="bg1"/>
                </a:solidFill>
                <a:latin typeface="Arial" panose="020B0604020202020204" pitchFamily="34" charset="0"/>
                <a:cs typeface="Arial" panose="020B0604020202020204" pitchFamily="34" charset="0"/>
              </a:rPr>
              <a:t>Questions?</a:t>
            </a:r>
            <a:endParaRPr lang="en-US" sz="6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9401678"/>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558" y="227009"/>
            <a:ext cx="7772400" cy="1182243"/>
          </a:xfrm>
        </p:spPr>
        <p:txBody>
          <a:bodyPr/>
          <a:lstStyle/>
          <a:p>
            <a:r>
              <a:rPr lang="en-US" dirty="0" smtClean="0"/>
              <a:t>Dr. David Hillis</a:t>
            </a:r>
            <a:endParaRPr lang="en-US" dirty="0"/>
          </a:p>
        </p:txBody>
      </p:sp>
      <p:sp>
        <p:nvSpPr>
          <p:cNvPr id="3" name="Content Placeholder 2"/>
          <p:cNvSpPr>
            <a:spLocks noGrp="1"/>
          </p:cNvSpPr>
          <p:nvPr>
            <p:ph idx="1"/>
          </p:nvPr>
        </p:nvSpPr>
        <p:spPr>
          <a:xfrm>
            <a:off x="2205318" y="1151068"/>
            <a:ext cx="6465346" cy="5021132"/>
          </a:xfrm>
        </p:spPr>
        <p:txBody>
          <a:bodyPr>
            <a:noAutofit/>
          </a:bodyPr>
          <a:lstStyle/>
          <a:p>
            <a:pPr marL="0" indent="0">
              <a:buNone/>
            </a:pPr>
            <a:r>
              <a:rPr lang="en-US" sz="1600" b="0" dirty="0">
                <a:solidFill>
                  <a:srgbClr val="000000"/>
                </a:solidFill>
              </a:rPr>
              <a:t>David M. Hillis </a:t>
            </a:r>
            <a:r>
              <a:rPr lang="en-US" sz="1600" b="0" dirty="0" smtClean="0">
                <a:solidFill>
                  <a:srgbClr val="000000"/>
                </a:solidFill>
              </a:rPr>
              <a:t>received </a:t>
            </a:r>
            <a:r>
              <a:rPr lang="en-US" sz="1600" b="0" dirty="0">
                <a:solidFill>
                  <a:srgbClr val="000000"/>
                </a:solidFill>
              </a:rPr>
              <a:t>his B.S. degree (with honors) from Baylor University in 1980, and M.A., </a:t>
            </a:r>
            <a:r>
              <a:rPr lang="en-US" sz="1600" b="0" dirty="0" err="1">
                <a:solidFill>
                  <a:srgbClr val="000000"/>
                </a:solidFill>
              </a:rPr>
              <a:t>M.Ph</a:t>
            </a:r>
            <a:r>
              <a:rPr lang="en-US" sz="1600" b="0" dirty="0">
                <a:solidFill>
                  <a:srgbClr val="000000"/>
                </a:solidFill>
              </a:rPr>
              <a:t>. and Ph.D. (all with honors) from The University of Kansas in 1983, 1984, and 1985, respectively. After two years on the faculty at the University of Miami, he joined the Department of Zoology at UT Austin in 1987 and was awarded a prestigious National Science Foundation Presidential Young Investigator Award the same year. In 1992, he was appointed to the Alfred W. Roark Centennial Professorship in Natural Sciences, and in 1998 became the first Director of the School of Biological Sciences at the University of </a:t>
            </a:r>
            <a:r>
              <a:rPr lang="en-US" sz="1600" b="0" dirty="0" smtClean="0">
                <a:solidFill>
                  <a:srgbClr val="000000"/>
                </a:solidFill>
              </a:rPr>
              <a:t>Texas - Austin</a:t>
            </a:r>
            <a:r>
              <a:rPr lang="en-US" sz="1600" b="0" dirty="0">
                <a:solidFill>
                  <a:srgbClr val="000000"/>
                </a:solidFill>
              </a:rPr>
              <a:t>. In 1999, Hillis was one of 32 people chosen to receive a prestigious MacArthur Foundation fellowship, known informally as the “genius award”.</a:t>
            </a:r>
          </a:p>
          <a:p>
            <a:pPr marL="0" indent="0">
              <a:buNone/>
            </a:pPr>
            <a:r>
              <a:rPr lang="en-US" sz="1600" b="0" dirty="0">
                <a:solidFill>
                  <a:srgbClr val="000000"/>
                </a:solidFill>
              </a:rPr>
              <a:t>David Hillis’ research interests span much of biology, from development of statistical and computational methods for analyzing DNA sequences, to molecular studies of viral epidemiology, to studies of the diversity and phylogeny of life (particularly vertebrates), to the origin and behavior of unisexual organisms. He has published over 130 scholarly articles and two technical books, and has served as Editor or Associate Editor of a dozen scientific journals. He is an active member of many scholarly societies and national research panels, and has served as the President of the Society of Systematic Biologists. In the past decade, the 23 graduate students and 12 post docs in his laboratory have produced an additional 120 independent scholarly </a:t>
            </a:r>
            <a:r>
              <a:rPr lang="en-US" sz="1600" b="0" dirty="0" smtClean="0">
                <a:solidFill>
                  <a:srgbClr val="000000"/>
                </a:solidFill>
              </a:rPr>
              <a:t>articles</a:t>
            </a:r>
            <a:r>
              <a:rPr lang="en-US" sz="1600" b="0" dirty="0">
                <a:solidFill>
                  <a:srgbClr val="000000"/>
                </a:solidFill>
              </a:rPr>
              <a:t>.</a:t>
            </a:r>
            <a:endParaRPr lang="en-US" sz="1600" b="0" dirty="0">
              <a:solidFill>
                <a:srgbClr val="000000"/>
              </a:solidFill>
            </a:endParaRPr>
          </a:p>
        </p:txBody>
      </p:sp>
      <p:pic>
        <p:nvPicPr>
          <p:cNvPr id="1026" name="Picture 2" descr="Photo of Dr. David Hill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188" y="1151068"/>
            <a:ext cx="13335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359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srcRect/>
          <a:stretch>
            <a:fillRect/>
          </a:stretch>
        </p:blipFill>
        <p:spPr bwMode="auto">
          <a:xfrm>
            <a:off x="685800" y="304800"/>
            <a:ext cx="7404100" cy="6261100"/>
          </a:xfrm>
          <a:prstGeom prst="rect">
            <a:avLst/>
          </a:prstGeom>
          <a:noFill/>
          <a:ln w="25400">
            <a:noFill/>
            <a:miter lim="800000"/>
            <a:headEnd/>
            <a:tailEnd/>
          </a:ln>
        </p:spPr>
      </p:pic>
      <p:sp>
        <p:nvSpPr>
          <p:cNvPr id="70659" name="Rectangle 3"/>
          <p:cNvSpPr>
            <a:spLocks noChangeArrowheads="1"/>
          </p:cNvSpPr>
          <p:nvPr/>
        </p:nvSpPr>
        <p:spPr bwMode="auto">
          <a:xfrm>
            <a:off x="3657600" y="3581400"/>
            <a:ext cx="2286000" cy="1295400"/>
          </a:xfrm>
          <a:prstGeom prst="rect">
            <a:avLst/>
          </a:prstGeom>
          <a:noFill/>
          <a:ln w="25400">
            <a:solidFill>
              <a:schemeClr val="tx1"/>
            </a:solidFill>
            <a:miter lim="800000"/>
            <a:headEnd/>
            <a:tailEnd/>
          </a:ln>
        </p:spPr>
        <p:txBody>
          <a:bodyPr wrap="none" anchor="ctr">
            <a:prstTxWarp prst="textNoShape">
              <a:avLst/>
            </a:prstTxWarp>
          </a:bodyPr>
          <a:lstStyle/>
          <a:p>
            <a:endParaRPr lang="en-US"/>
          </a:p>
        </p:txBody>
      </p:sp>
      <p:sp>
        <p:nvSpPr>
          <p:cNvPr id="70660" name="Oval 4"/>
          <p:cNvSpPr>
            <a:spLocks noChangeArrowheads="1"/>
          </p:cNvSpPr>
          <p:nvPr/>
        </p:nvSpPr>
        <p:spPr bwMode="auto">
          <a:xfrm>
            <a:off x="5410200" y="3962400"/>
            <a:ext cx="381000" cy="381000"/>
          </a:xfrm>
          <a:prstGeom prst="ellipse">
            <a:avLst/>
          </a:prstGeom>
          <a:solidFill>
            <a:srgbClr val="FF0000"/>
          </a:solidFill>
          <a:ln w="25400">
            <a:solidFill>
              <a:schemeClr val="tx1"/>
            </a:solidFill>
            <a:round/>
            <a:headEnd/>
            <a:tailEnd/>
          </a:ln>
        </p:spPr>
        <p:txBody>
          <a:bodyPr wrap="none" anchor="ctr">
            <a:prstTxWarp prst="textNoShape">
              <a:avLst/>
            </a:prstTxWarp>
          </a:bodyPr>
          <a:lstStyle/>
          <a:p>
            <a:endParaRPr lang="en-US"/>
          </a:p>
        </p:txBody>
      </p:sp>
      <p:sp>
        <p:nvSpPr>
          <p:cNvPr id="70661" name="Oval 5"/>
          <p:cNvSpPr>
            <a:spLocks noChangeArrowheads="1"/>
          </p:cNvSpPr>
          <p:nvPr/>
        </p:nvSpPr>
        <p:spPr bwMode="auto">
          <a:xfrm>
            <a:off x="4876800" y="4343400"/>
            <a:ext cx="457200" cy="457200"/>
          </a:xfrm>
          <a:prstGeom prst="ellipse">
            <a:avLst/>
          </a:prstGeom>
          <a:solidFill>
            <a:srgbClr val="FF0000"/>
          </a:solidFill>
          <a:ln w="25400">
            <a:solidFill>
              <a:schemeClr val="tx1"/>
            </a:solidFill>
            <a:round/>
            <a:headEnd/>
            <a:tailEnd/>
          </a:ln>
        </p:spPr>
        <p:txBody>
          <a:bodyPr wrap="none" anchor="ctr">
            <a:prstTxWarp prst="textNoShape">
              <a:avLst/>
            </a:prstTxWarp>
          </a:bodyPr>
          <a:lstStyle/>
          <a:p>
            <a:endParaRPr lang="en-US"/>
          </a:p>
        </p:txBody>
      </p:sp>
      <p:sp>
        <p:nvSpPr>
          <p:cNvPr id="70662" name="Text Box 6"/>
          <p:cNvSpPr txBox="1">
            <a:spLocks noChangeArrowheads="1"/>
          </p:cNvSpPr>
          <p:nvPr/>
        </p:nvSpPr>
        <p:spPr bwMode="auto">
          <a:xfrm>
            <a:off x="7239000" y="4876800"/>
            <a:ext cx="1031875" cy="457200"/>
          </a:xfrm>
          <a:prstGeom prst="rect">
            <a:avLst/>
          </a:prstGeom>
          <a:noFill/>
          <a:ln w="25400">
            <a:noFill/>
            <a:miter lim="800000"/>
            <a:headEnd/>
            <a:tailEnd/>
          </a:ln>
        </p:spPr>
        <p:txBody>
          <a:bodyPr wrap="none" anchor="ctr">
            <a:prstTxWarp prst="textNoShape">
              <a:avLst/>
            </a:prstTxWarp>
            <a:spAutoFit/>
          </a:bodyPr>
          <a:lstStyle/>
          <a:p>
            <a:pPr algn="ctr" eaLnBrk="1" hangingPunct="1"/>
            <a:r>
              <a:rPr lang="en-US">
                <a:solidFill>
                  <a:srgbClr val="FF0000"/>
                </a:solidFill>
                <a:latin typeface="Arial" pitchFamily="-1" charset="0"/>
              </a:rPr>
              <a:t>Austin</a:t>
            </a:r>
            <a:endParaRPr lang="en-US">
              <a:solidFill>
                <a:srgbClr val="FFFF00"/>
              </a:solidFill>
              <a:latin typeface="Arial" pitchFamily="-1" charset="0"/>
            </a:endParaRPr>
          </a:p>
        </p:txBody>
      </p:sp>
      <p:sp>
        <p:nvSpPr>
          <p:cNvPr id="70663" name="Text Box 7"/>
          <p:cNvSpPr txBox="1">
            <a:spLocks noChangeArrowheads="1"/>
          </p:cNvSpPr>
          <p:nvPr/>
        </p:nvSpPr>
        <p:spPr bwMode="auto">
          <a:xfrm>
            <a:off x="6324600" y="5638800"/>
            <a:ext cx="1846263" cy="457200"/>
          </a:xfrm>
          <a:prstGeom prst="rect">
            <a:avLst/>
          </a:prstGeom>
          <a:noFill/>
          <a:ln w="25400">
            <a:noFill/>
            <a:miter lim="800000"/>
            <a:headEnd/>
            <a:tailEnd/>
          </a:ln>
        </p:spPr>
        <p:txBody>
          <a:bodyPr wrap="none" anchor="ctr">
            <a:prstTxWarp prst="textNoShape">
              <a:avLst/>
            </a:prstTxWarp>
            <a:spAutoFit/>
          </a:bodyPr>
          <a:lstStyle/>
          <a:p>
            <a:pPr algn="ctr" eaLnBrk="1" hangingPunct="1"/>
            <a:r>
              <a:rPr lang="en-US">
                <a:solidFill>
                  <a:srgbClr val="FF0000"/>
                </a:solidFill>
                <a:latin typeface="Arial" pitchFamily="-1" charset="0"/>
              </a:rPr>
              <a:t>San Antonio</a:t>
            </a:r>
          </a:p>
        </p:txBody>
      </p:sp>
      <p:sp>
        <p:nvSpPr>
          <p:cNvPr id="70664" name="Line 8"/>
          <p:cNvSpPr>
            <a:spLocks noChangeShapeType="1"/>
          </p:cNvSpPr>
          <p:nvPr/>
        </p:nvSpPr>
        <p:spPr bwMode="auto">
          <a:xfrm flipH="1" flipV="1">
            <a:off x="5334000" y="4724400"/>
            <a:ext cx="1066800" cy="1143000"/>
          </a:xfrm>
          <a:prstGeom prst="line">
            <a:avLst/>
          </a:prstGeom>
          <a:noFill/>
          <a:ln w="25400">
            <a:solidFill>
              <a:srgbClr val="FF0000"/>
            </a:solidFill>
            <a:round/>
            <a:headEnd/>
            <a:tailEnd type="stealth" w="med" len="med"/>
          </a:ln>
        </p:spPr>
        <p:txBody>
          <a:bodyPr wrap="none" anchor="ctr">
            <a:prstTxWarp prst="textNoShape">
              <a:avLst/>
            </a:prstTxWarp>
          </a:bodyPr>
          <a:lstStyle/>
          <a:p>
            <a:endParaRPr lang="en-US"/>
          </a:p>
        </p:txBody>
      </p:sp>
      <p:sp>
        <p:nvSpPr>
          <p:cNvPr id="70665" name="Line 9"/>
          <p:cNvSpPr>
            <a:spLocks noChangeShapeType="1"/>
          </p:cNvSpPr>
          <p:nvPr/>
        </p:nvSpPr>
        <p:spPr bwMode="auto">
          <a:xfrm flipH="1" flipV="1">
            <a:off x="5791200" y="4267200"/>
            <a:ext cx="1524000" cy="762000"/>
          </a:xfrm>
          <a:prstGeom prst="line">
            <a:avLst/>
          </a:prstGeom>
          <a:noFill/>
          <a:ln w="25400">
            <a:solidFill>
              <a:srgbClr val="FF0000"/>
            </a:solidFill>
            <a:round/>
            <a:headEnd/>
            <a:tailEnd type="stealth" w="med" len="med"/>
          </a:ln>
        </p:spPr>
        <p:txBody>
          <a:bodyPr wrap="none" anchor="ctr">
            <a:prstTxWarp prst="textNoShape">
              <a:avLst/>
            </a:prstTxWarp>
          </a:bodyPr>
          <a:lstStyle/>
          <a:p>
            <a:endParaRPr lang="en-US"/>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685800" y="349536"/>
            <a:ext cx="7772400" cy="1182243"/>
          </a:xfrm>
        </p:spPr>
        <p:txBody>
          <a:bodyPr>
            <a:normAutofit/>
          </a:bodyPr>
          <a:lstStyle/>
          <a:p>
            <a:pPr algn="ctr"/>
            <a:r>
              <a:rPr lang="en-US" sz="3200" dirty="0"/>
              <a:t>Settlement of Central Texas</a:t>
            </a:r>
          </a:p>
        </p:txBody>
      </p:sp>
      <p:sp>
        <p:nvSpPr>
          <p:cNvPr id="202755" name="Rectangle 3"/>
          <p:cNvSpPr>
            <a:spLocks noGrp="1" noChangeArrowheads="1"/>
          </p:cNvSpPr>
          <p:nvPr>
            <p:ph idx="1"/>
          </p:nvPr>
        </p:nvSpPr>
        <p:spPr/>
        <p:txBody>
          <a:bodyPr/>
          <a:lstStyle/>
          <a:p>
            <a:pPr>
              <a:lnSpc>
                <a:spcPct val="90000"/>
              </a:lnSpc>
            </a:pPr>
            <a:endParaRPr lang="en-US" sz="1200" dirty="0">
              <a:solidFill>
                <a:srgbClr val="0000FF"/>
              </a:solidFill>
              <a:latin typeface="Arial" charset="0"/>
            </a:endParaRPr>
          </a:p>
          <a:p>
            <a:pPr>
              <a:lnSpc>
                <a:spcPct val="90000"/>
              </a:lnSpc>
            </a:pPr>
            <a:endParaRPr lang="en-US" sz="1200" dirty="0">
              <a:solidFill>
                <a:srgbClr val="0000FF"/>
              </a:solidFill>
              <a:latin typeface="Arial" charset="0"/>
            </a:endParaRPr>
          </a:p>
        </p:txBody>
      </p:sp>
      <p:pic>
        <p:nvPicPr>
          <p:cNvPr id="202756" name="Picture 4" descr="slide_17"/>
          <p:cNvPicPr>
            <a:picLocks noChangeAspect="1" noChangeArrowheads="1"/>
          </p:cNvPicPr>
          <p:nvPr/>
        </p:nvPicPr>
        <p:blipFill>
          <a:blip r:embed="rId3" cstate="print">
            <a:lum bright="-6000" contrast="30000"/>
          </a:blip>
          <a:srcRect/>
          <a:stretch>
            <a:fillRect/>
          </a:stretch>
        </p:blipFill>
        <p:spPr bwMode="auto">
          <a:xfrm>
            <a:off x="914400" y="1600366"/>
            <a:ext cx="6360250" cy="3932890"/>
          </a:xfrm>
          <a:prstGeom prst="rect">
            <a:avLst/>
          </a:prstGeom>
          <a:ln>
            <a:noFill/>
          </a:ln>
          <a:effectLst>
            <a:outerShdw blurRad="190500" algn="tl" rotWithShape="0">
              <a:srgbClr val="000000">
                <a:alpha val="70000"/>
              </a:srgbClr>
            </a:outerShdw>
          </a:effectLst>
        </p:spPr>
      </p:pic>
      <p:grpSp>
        <p:nvGrpSpPr>
          <p:cNvPr id="202757" name="Group 5"/>
          <p:cNvGrpSpPr>
            <a:grpSpLocks/>
          </p:cNvGrpSpPr>
          <p:nvPr/>
        </p:nvGrpSpPr>
        <p:grpSpPr bwMode="auto">
          <a:xfrm>
            <a:off x="1143966" y="2198311"/>
            <a:ext cx="6447449" cy="3358084"/>
            <a:chOff x="1257" y="2362"/>
            <a:chExt cx="3623" cy="1887"/>
          </a:xfrm>
        </p:grpSpPr>
        <p:sp>
          <p:nvSpPr>
            <p:cNvPr id="202758" name="Oval 6"/>
            <p:cNvSpPr>
              <a:spLocks noChangeArrowheads="1"/>
            </p:cNvSpPr>
            <p:nvPr/>
          </p:nvSpPr>
          <p:spPr bwMode="auto">
            <a:xfrm>
              <a:off x="4181" y="2603"/>
              <a:ext cx="108" cy="108"/>
            </a:xfrm>
            <a:prstGeom prst="ellipse">
              <a:avLst/>
            </a:prstGeom>
            <a:noFill/>
            <a:ln w="28575" algn="ctr">
              <a:solidFill>
                <a:srgbClr val="FF0000"/>
              </a:solidFill>
              <a:round/>
              <a:headEnd/>
              <a:tailEnd/>
            </a:ln>
            <a:effectLst/>
          </p:spPr>
          <p:txBody>
            <a:bodyPr vert="eaVert" wrap="none" anchor="ctr"/>
            <a:lstStyle/>
            <a:p>
              <a:pPr fontAlgn="base">
                <a:spcBef>
                  <a:spcPct val="0"/>
                </a:spcBef>
                <a:spcAft>
                  <a:spcPct val="0"/>
                </a:spcAft>
              </a:pPr>
              <a:endParaRPr lang="en-US">
                <a:solidFill>
                  <a:srgbClr val="000000"/>
                </a:solidFill>
              </a:endParaRPr>
            </a:p>
          </p:txBody>
        </p:sp>
        <p:sp>
          <p:nvSpPr>
            <p:cNvPr id="202759" name="Text Box 7"/>
            <p:cNvSpPr txBox="1">
              <a:spLocks noChangeArrowheads="1"/>
            </p:cNvSpPr>
            <p:nvPr/>
          </p:nvSpPr>
          <p:spPr bwMode="auto">
            <a:xfrm rot="16200000">
              <a:off x="4293" y="2123"/>
              <a:ext cx="330" cy="808"/>
            </a:xfrm>
            <a:prstGeom prst="rect">
              <a:avLst/>
            </a:prstGeom>
            <a:noFill/>
            <a:ln w="9525" algn="ctr">
              <a:noFill/>
              <a:miter lim="800000"/>
              <a:headEnd/>
              <a:tailEnd/>
            </a:ln>
            <a:effectLst/>
          </p:spPr>
          <p:txBody>
            <a:bodyPr vert="eaVert">
              <a:spAutoFit/>
            </a:bodyPr>
            <a:lstStyle/>
            <a:p>
              <a:pPr algn="ctr" eaLnBrk="0" fontAlgn="base" hangingPunct="0">
                <a:spcBef>
                  <a:spcPct val="50000"/>
                </a:spcBef>
                <a:spcAft>
                  <a:spcPct val="0"/>
                </a:spcAft>
              </a:pPr>
              <a:r>
                <a:rPr lang="en-US" sz="1350" b="1" dirty="0">
                  <a:solidFill>
                    <a:srgbClr val="FF0000"/>
                  </a:solidFill>
                  <a:effectLst>
                    <a:outerShdw blurRad="38100" dist="38100" dir="2700000" algn="tl">
                      <a:srgbClr val="C0C0C0"/>
                    </a:outerShdw>
                  </a:effectLst>
                  <a:latin typeface="Arial" charset="0"/>
                </a:rPr>
                <a:t>Salado</a:t>
              </a:r>
            </a:p>
          </p:txBody>
        </p:sp>
        <p:sp>
          <p:nvSpPr>
            <p:cNvPr id="202760" name="Text Box 8"/>
            <p:cNvSpPr txBox="1">
              <a:spLocks noChangeArrowheads="1"/>
            </p:cNvSpPr>
            <p:nvPr/>
          </p:nvSpPr>
          <p:spPr bwMode="auto">
            <a:xfrm rot="16200000">
              <a:off x="4311" y="2525"/>
              <a:ext cx="330" cy="808"/>
            </a:xfrm>
            <a:prstGeom prst="rect">
              <a:avLst/>
            </a:prstGeom>
            <a:noFill/>
            <a:ln w="9525" algn="ctr">
              <a:noFill/>
              <a:miter lim="800000"/>
              <a:headEnd/>
              <a:tailEnd/>
            </a:ln>
            <a:effectLst/>
          </p:spPr>
          <p:txBody>
            <a:bodyPr vert="eaVert">
              <a:spAutoFit/>
            </a:bodyPr>
            <a:lstStyle/>
            <a:p>
              <a:pPr algn="ctr" eaLnBrk="0" fontAlgn="base" hangingPunct="0">
                <a:spcBef>
                  <a:spcPct val="50000"/>
                </a:spcBef>
                <a:spcAft>
                  <a:spcPct val="0"/>
                </a:spcAft>
              </a:pPr>
              <a:r>
                <a:rPr lang="en-US" sz="1350" b="1" dirty="0">
                  <a:solidFill>
                    <a:srgbClr val="FF0000"/>
                  </a:solidFill>
                  <a:effectLst>
                    <a:outerShdw blurRad="38100" dist="38100" dir="2700000" algn="tl">
                      <a:srgbClr val="C0C0C0"/>
                    </a:outerShdw>
                  </a:effectLst>
                  <a:latin typeface="Arial" charset="0"/>
                </a:rPr>
                <a:t>Austin</a:t>
              </a:r>
            </a:p>
          </p:txBody>
        </p:sp>
        <p:sp>
          <p:nvSpPr>
            <p:cNvPr id="202761" name="Text Box 9"/>
            <p:cNvSpPr txBox="1">
              <a:spLocks noChangeArrowheads="1"/>
            </p:cNvSpPr>
            <p:nvPr/>
          </p:nvSpPr>
          <p:spPr bwMode="auto">
            <a:xfrm rot="16200000">
              <a:off x="4077" y="2626"/>
              <a:ext cx="330" cy="1137"/>
            </a:xfrm>
            <a:prstGeom prst="rect">
              <a:avLst/>
            </a:prstGeom>
            <a:noFill/>
            <a:ln w="9525" algn="ctr">
              <a:noFill/>
              <a:miter lim="800000"/>
              <a:headEnd/>
              <a:tailEnd/>
            </a:ln>
            <a:effectLst/>
          </p:spPr>
          <p:txBody>
            <a:bodyPr vert="eaVert">
              <a:spAutoFit/>
            </a:bodyPr>
            <a:lstStyle/>
            <a:p>
              <a:pPr algn="ctr" eaLnBrk="0" fontAlgn="base" hangingPunct="0">
                <a:spcBef>
                  <a:spcPct val="50000"/>
                </a:spcBef>
                <a:spcAft>
                  <a:spcPct val="0"/>
                </a:spcAft>
              </a:pPr>
              <a:r>
                <a:rPr lang="en-US" sz="1350" b="1">
                  <a:solidFill>
                    <a:srgbClr val="FF0000"/>
                  </a:solidFill>
                  <a:effectLst>
                    <a:outerShdw blurRad="38100" dist="38100" dir="2700000" algn="tl">
                      <a:srgbClr val="C0C0C0"/>
                    </a:outerShdw>
                  </a:effectLst>
                  <a:latin typeface="Arial" charset="0"/>
                </a:rPr>
                <a:t>San Marcos</a:t>
              </a:r>
            </a:p>
          </p:txBody>
        </p:sp>
        <p:sp>
          <p:nvSpPr>
            <p:cNvPr id="202762" name="Text Box 10"/>
            <p:cNvSpPr txBox="1">
              <a:spLocks noChangeArrowheads="1"/>
            </p:cNvSpPr>
            <p:nvPr/>
          </p:nvSpPr>
          <p:spPr bwMode="auto">
            <a:xfrm rot="16200000">
              <a:off x="1413" y="3326"/>
              <a:ext cx="330" cy="641"/>
            </a:xfrm>
            <a:prstGeom prst="rect">
              <a:avLst/>
            </a:prstGeom>
            <a:noFill/>
            <a:ln w="9525" algn="ctr">
              <a:noFill/>
              <a:miter lim="800000"/>
              <a:headEnd/>
              <a:tailEnd/>
            </a:ln>
            <a:effectLst/>
          </p:spPr>
          <p:txBody>
            <a:bodyPr vert="eaVert">
              <a:spAutoFit/>
            </a:bodyPr>
            <a:lstStyle/>
            <a:p>
              <a:pPr algn="ctr" eaLnBrk="0" fontAlgn="base" hangingPunct="0">
                <a:spcBef>
                  <a:spcPct val="50000"/>
                </a:spcBef>
                <a:spcAft>
                  <a:spcPct val="0"/>
                </a:spcAft>
              </a:pPr>
              <a:r>
                <a:rPr lang="en-US" sz="1350" b="1">
                  <a:solidFill>
                    <a:srgbClr val="FF0000"/>
                  </a:solidFill>
                  <a:effectLst>
                    <a:outerShdw blurRad="38100" dist="38100" dir="2700000" algn="tl">
                      <a:srgbClr val="C0C0C0"/>
                    </a:outerShdw>
                  </a:effectLst>
                  <a:latin typeface="Arial" charset="0"/>
                </a:rPr>
                <a:t>Del Rio</a:t>
              </a:r>
            </a:p>
          </p:txBody>
        </p:sp>
        <p:sp>
          <p:nvSpPr>
            <p:cNvPr id="202763" name="Text Box 11"/>
            <p:cNvSpPr txBox="1">
              <a:spLocks noChangeArrowheads="1"/>
            </p:cNvSpPr>
            <p:nvPr/>
          </p:nvSpPr>
          <p:spPr bwMode="auto">
            <a:xfrm rot="16200000">
              <a:off x="4023" y="3267"/>
              <a:ext cx="504" cy="836"/>
            </a:xfrm>
            <a:prstGeom prst="rect">
              <a:avLst/>
            </a:prstGeom>
            <a:noFill/>
            <a:ln w="9525" algn="ctr">
              <a:noFill/>
              <a:miter lim="800000"/>
              <a:headEnd/>
              <a:tailEnd/>
            </a:ln>
            <a:effectLst/>
          </p:spPr>
          <p:txBody>
            <a:bodyPr vert="eaVert">
              <a:spAutoFit/>
            </a:bodyPr>
            <a:lstStyle/>
            <a:p>
              <a:pPr eaLnBrk="0" fontAlgn="base" hangingPunct="0">
                <a:spcBef>
                  <a:spcPct val="0"/>
                </a:spcBef>
                <a:spcAft>
                  <a:spcPct val="0"/>
                </a:spcAft>
              </a:pPr>
              <a:r>
                <a:rPr lang="en-US" sz="1350" b="1" dirty="0">
                  <a:solidFill>
                    <a:srgbClr val="FF0000"/>
                  </a:solidFill>
                  <a:effectLst>
                    <a:outerShdw blurRad="38100" dist="38100" dir="2700000" algn="tl">
                      <a:srgbClr val="C0C0C0"/>
                    </a:outerShdw>
                  </a:effectLst>
                  <a:latin typeface="Arial" charset="0"/>
                </a:rPr>
                <a:t>New </a:t>
              </a:r>
            </a:p>
            <a:p>
              <a:pPr eaLnBrk="0" fontAlgn="base" hangingPunct="0">
                <a:spcBef>
                  <a:spcPct val="0"/>
                </a:spcBef>
                <a:spcAft>
                  <a:spcPct val="0"/>
                </a:spcAft>
              </a:pPr>
              <a:r>
                <a:rPr lang="en-US" sz="1350" b="1" dirty="0">
                  <a:solidFill>
                    <a:srgbClr val="FF0000"/>
                  </a:solidFill>
                  <a:effectLst>
                    <a:outerShdw blurRad="38100" dist="38100" dir="2700000" algn="tl">
                      <a:srgbClr val="C0C0C0"/>
                    </a:outerShdw>
                  </a:effectLst>
                  <a:latin typeface="Arial" charset="0"/>
                </a:rPr>
                <a:t>Braunfels</a:t>
              </a:r>
            </a:p>
          </p:txBody>
        </p:sp>
        <p:sp>
          <p:nvSpPr>
            <p:cNvPr id="202764" name="Text Box 12"/>
            <p:cNvSpPr txBox="1">
              <a:spLocks noChangeArrowheads="1"/>
            </p:cNvSpPr>
            <p:nvPr/>
          </p:nvSpPr>
          <p:spPr bwMode="auto">
            <a:xfrm rot="16200000">
              <a:off x="2770" y="3515"/>
              <a:ext cx="330" cy="1137"/>
            </a:xfrm>
            <a:prstGeom prst="rect">
              <a:avLst/>
            </a:prstGeom>
            <a:noFill/>
            <a:ln w="9525" algn="ctr">
              <a:noFill/>
              <a:miter lim="800000"/>
              <a:headEnd/>
              <a:tailEnd/>
            </a:ln>
            <a:effectLst/>
          </p:spPr>
          <p:txBody>
            <a:bodyPr vert="eaVert">
              <a:spAutoFit/>
            </a:bodyPr>
            <a:lstStyle/>
            <a:p>
              <a:pPr algn="ctr" eaLnBrk="0" fontAlgn="base" hangingPunct="0">
                <a:spcBef>
                  <a:spcPct val="50000"/>
                </a:spcBef>
                <a:spcAft>
                  <a:spcPct val="0"/>
                </a:spcAft>
              </a:pPr>
              <a:r>
                <a:rPr lang="en-US" sz="1350" b="1">
                  <a:solidFill>
                    <a:srgbClr val="FF0000"/>
                  </a:solidFill>
                  <a:effectLst>
                    <a:outerShdw blurRad="38100" dist="38100" dir="2700000" algn="tl">
                      <a:srgbClr val="C0C0C0"/>
                    </a:outerShdw>
                  </a:effectLst>
                  <a:latin typeface="Arial" charset="0"/>
                </a:rPr>
                <a:t>Uvalde</a:t>
              </a:r>
            </a:p>
          </p:txBody>
        </p:sp>
        <p:sp>
          <p:nvSpPr>
            <p:cNvPr id="202765" name="Oval 13"/>
            <p:cNvSpPr>
              <a:spLocks noChangeArrowheads="1"/>
            </p:cNvSpPr>
            <p:nvPr/>
          </p:nvSpPr>
          <p:spPr bwMode="auto">
            <a:xfrm>
              <a:off x="4121" y="2910"/>
              <a:ext cx="108" cy="108"/>
            </a:xfrm>
            <a:prstGeom prst="ellipse">
              <a:avLst/>
            </a:prstGeom>
            <a:noFill/>
            <a:ln w="28575" algn="ctr">
              <a:solidFill>
                <a:srgbClr val="FF0000"/>
              </a:solidFill>
              <a:round/>
              <a:headEnd/>
              <a:tailEnd/>
            </a:ln>
            <a:effectLst/>
          </p:spPr>
          <p:txBody>
            <a:bodyPr vert="eaVert" wrap="none" anchor="ctr"/>
            <a:lstStyle/>
            <a:p>
              <a:pPr fontAlgn="base">
                <a:spcBef>
                  <a:spcPct val="0"/>
                </a:spcBef>
                <a:spcAft>
                  <a:spcPct val="0"/>
                </a:spcAft>
              </a:pPr>
              <a:endParaRPr lang="en-US">
                <a:solidFill>
                  <a:srgbClr val="000000"/>
                </a:solidFill>
              </a:endParaRPr>
            </a:p>
          </p:txBody>
        </p:sp>
        <p:sp>
          <p:nvSpPr>
            <p:cNvPr id="202766" name="Oval 14"/>
            <p:cNvSpPr>
              <a:spLocks noChangeArrowheads="1"/>
            </p:cNvSpPr>
            <p:nvPr/>
          </p:nvSpPr>
          <p:spPr bwMode="auto">
            <a:xfrm>
              <a:off x="4003" y="3266"/>
              <a:ext cx="108" cy="108"/>
            </a:xfrm>
            <a:prstGeom prst="ellipse">
              <a:avLst/>
            </a:prstGeom>
            <a:noFill/>
            <a:ln w="28575" algn="ctr">
              <a:solidFill>
                <a:srgbClr val="FF0000"/>
              </a:solidFill>
              <a:round/>
              <a:headEnd/>
              <a:tailEnd/>
            </a:ln>
            <a:effectLst/>
          </p:spPr>
          <p:txBody>
            <a:bodyPr vert="eaVert" wrap="none" anchor="ctr"/>
            <a:lstStyle/>
            <a:p>
              <a:pPr fontAlgn="base">
                <a:spcBef>
                  <a:spcPct val="0"/>
                </a:spcBef>
                <a:spcAft>
                  <a:spcPct val="0"/>
                </a:spcAft>
              </a:pPr>
              <a:endParaRPr lang="en-US">
                <a:solidFill>
                  <a:srgbClr val="000000"/>
                </a:solidFill>
              </a:endParaRPr>
            </a:p>
          </p:txBody>
        </p:sp>
        <p:sp>
          <p:nvSpPr>
            <p:cNvPr id="202767" name="Oval 15"/>
            <p:cNvSpPr>
              <a:spLocks noChangeArrowheads="1"/>
            </p:cNvSpPr>
            <p:nvPr/>
          </p:nvSpPr>
          <p:spPr bwMode="auto">
            <a:xfrm>
              <a:off x="3839" y="3421"/>
              <a:ext cx="108" cy="108"/>
            </a:xfrm>
            <a:prstGeom prst="ellipse">
              <a:avLst/>
            </a:prstGeom>
            <a:noFill/>
            <a:ln w="28575" algn="ctr">
              <a:solidFill>
                <a:srgbClr val="FF0000"/>
              </a:solidFill>
              <a:round/>
              <a:headEnd/>
              <a:tailEnd/>
            </a:ln>
            <a:effectLst/>
          </p:spPr>
          <p:txBody>
            <a:bodyPr vert="eaVert" wrap="none" anchor="ctr"/>
            <a:lstStyle/>
            <a:p>
              <a:pPr fontAlgn="base">
                <a:spcBef>
                  <a:spcPct val="0"/>
                </a:spcBef>
                <a:spcAft>
                  <a:spcPct val="0"/>
                </a:spcAft>
              </a:pPr>
              <a:endParaRPr lang="en-US">
                <a:solidFill>
                  <a:srgbClr val="000000"/>
                </a:solidFill>
              </a:endParaRPr>
            </a:p>
          </p:txBody>
        </p:sp>
        <p:sp>
          <p:nvSpPr>
            <p:cNvPr id="202768" name="Oval 16"/>
            <p:cNvSpPr>
              <a:spLocks noChangeArrowheads="1"/>
            </p:cNvSpPr>
            <p:nvPr/>
          </p:nvSpPr>
          <p:spPr bwMode="auto">
            <a:xfrm>
              <a:off x="1663" y="3741"/>
              <a:ext cx="108" cy="108"/>
            </a:xfrm>
            <a:prstGeom prst="ellipse">
              <a:avLst/>
            </a:prstGeom>
            <a:noFill/>
            <a:ln w="28575" algn="ctr">
              <a:solidFill>
                <a:srgbClr val="FF0000"/>
              </a:solidFill>
              <a:round/>
              <a:headEnd/>
              <a:tailEnd/>
            </a:ln>
            <a:effectLst/>
          </p:spPr>
          <p:txBody>
            <a:bodyPr vert="eaVert" wrap="none" anchor="ctr"/>
            <a:lstStyle/>
            <a:p>
              <a:pPr fontAlgn="base">
                <a:spcBef>
                  <a:spcPct val="0"/>
                </a:spcBef>
                <a:spcAft>
                  <a:spcPct val="0"/>
                </a:spcAft>
              </a:pPr>
              <a:endParaRPr lang="en-US">
                <a:solidFill>
                  <a:srgbClr val="000000"/>
                </a:solidFill>
              </a:endParaRPr>
            </a:p>
          </p:txBody>
        </p:sp>
        <p:sp>
          <p:nvSpPr>
            <p:cNvPr id="202769" name="Oval 17"/>
            <p:cNvSpPr>
              <a:spLocks noChangeArrowheads="1"/>
            </p:cNvSpPr>
            <p:nvPr/>
          </p:nvSpPr>
          <p:spPr bwMode="auto">
            <a:xfrm>
              <a:off x="2576" y="3934"/>
              <a:ext cx="108" cy="108"/>
            </a:xfrm>
            <a:prstGeom prst="ellipse">
              <a:avLst/>
            </a:prstGeom>
            <a:noFill/>
            <a:ln w="28575" algn="ctr">
              <a:solidFill>
                <a:srgbClr val="FF0000"/>
              </a:solidFill>
              <a:round/>
              <a:headEnd/>
              <a:tailEnd/>
            </a:ln>
            <a:effectLst/>
          </p:spPr>
          <p:txBody>
            <a:bodyPr vert="eaVert" wrap="none" anchor="ctr"/>
            <a:lstStyle/>
            <a:p>
              <a:pPr fontAlgn="base">
                <a:spcBef>
                  <a:spcPct val="0"/>
                </a:spcBef>
                <a:spcAft>
                  <a:spcPct val="0"/>
                </a:spcAft>
              </a:pPr>
              <a:endParaRPr lang="en-US">
                <a:solidFill>
                  <a:srgbClr val="000000"/>
                </a:solidFill>
              </a:endParaRPr>
            </a:p>
          </p:txBody>
        </p:sp>
        <p:sp>
          <p:nvSpPr>
            <p:cNvPr id="202770" name="Text Box 18"/>
            <p:cNvSpPr txBox="1">
              <a:spLocks noChangeArrowheads="1"/>
            </p:cNvSpPr>
            <p:nvPr/>
          </p:nvSpPr>
          <p:spPr bwMode="auto">
            <a:xfrm rot="16200000">
              <a:off x="1705" y="3447"/>
              <a:ext cx="330" cy="1009"/>
            </a:xfrm>
            <a:prstGeom prst="rect">
              <a:avLst/>
            </a:prstGeom>
            <a:noFill/>
            <a:ln w="9525" algn="ctr">
              <a:noFill/>
              <a:miter lim="800000"/>
              <a:headEnd/>
              <a:tailEnd/>
            </a:ln>
            <a:effectLst/>
          </p:spPr>
          <p:txBody>
            <a:bodyPr vert="eaVert">
              <a:spAutoFit/>
            </a:bodyPr>
            <a:lstStyle/>
            <a:p>
              <a:pPr algn="ctr" eaLnBrk="0" fontAlgn="base" hangingPunct="0">
                <a:spcBef>
                  <a:spcPct val="50000"/>
                </a:spcBef>
                <a:spcAft>
                  <a:spcPct val="0"/>
                </a:spcAft>
              </a:pPr>
              <a:r>
                <a:rPr lang="en-US" sz="1350" b="1">
                  <a:solidFill>
                    <a:srgbClr val="FF0000"/>
                  </a:solidFill>
                  <a:effectLst>
                    <a:outerShdw blurRad="38100" dist="38100" dir="2700000" algn="tl">
                      <a:srgbClr val="C0C0C0"/>
                    </a:outerShdw>
                  </a:effectLst>
                  <a:latin typeface="Arial" charset="0"/>
                </a:rPr>
                <a:t>Brackettville</a:t>
              </a:r>
            </a:p>
          </p:txBody>
        </p:sp>
        <p:sp>
          <p:nvSpPr>
            <p:cNvPr id="202771" name="Text Box 19"/>
            <p:cNvSpPr txBox="1">
              <a:spLocks noChangeArrowheads="1"/>
            </p:cNvSpPr>
            <p:nvPr/>
          </p:nvSpPr>
          <p:spPr bwMode="auto">
            <a:xfrm rot="16200000">
              <a:off x="3641" y="2205"/>
              <a:ext cx="330" cy="1137"/>
            </a:xfrm>
            <a:prstGeom prst="rect">
              <a:avLst/>
            </a:prstGeom>
            <a:noFill/>
            <a:ln w="9525" algn="ctr">
              <a:noFill/>
              <a:miter lim="800000"/>
              <a:headEnd/>
              <a:tailEnd/>
            </a:ln>
            <a:effectLst/>
          </p:spPr>
          <p:txBody>
            <a:bodyPr vert="eaVert">
              <a:spAutoFit/>
            </a:bodyPr>
            <a:lstStyle/>
            <a:p>
              <a:pPr algn="ctr" eaLnBrk="0" fontAlgn="base" hangingPunct="0">
                <a:spcBef>
                  <a:spcPct val="50000"/>
                </a:spcBef>
                <a:spcAft>
                  <a:spcPct val="0"/>
                </a:spcAft>
              </a:pPr>
              <a:r>
                <a:rPr lang="en-US" sz="1350" b="1">
                  <a:solidFill>
                    <a:srgbClr val="FF0000"/>
                  </a:solidFill>
                  <a:effectLst>
                    <a:outerShdw blurRad="38100" dist="38100" dir="2700000" algn="tl">
                      <a:srgbClr val="C0C0C0"/>
                    </a:outerShdw>
                  </a:effectLst>
                  <a:latin typeface="Arial" charset="0"/>
                </a:rPr>
                <a:t>Georgetown</a:t>
              </a:r>
            </a:p>
          </p:txBody>
        </p:sp>
        <p:sp>
          <p:nvSpPr>
            <p:cNvPr id="202772" name="Oval 20"/>
            <p:cNvSpPr>
              <a:spLocks noChangeArrowheads="1"/>
            </p:cNvSpPr>
            <p:nvPr/>
          </p:nvSpPr>
          <p:spPr bwMode="auto">
            <a:xfrm>
              <a:off x="3560" y="3663"/>
              <a:ext cx="108" cy="108"/>
            </a:xfrm>
            <a:prstGeom prst="ellipse">
              <a:avLst/>
            </a:prstGeom>
            <a:noFill/>
            <a:ln w="28575" algn="ctr">
              <a:solidFill>
                <a:srgbClr val="FF0000"/>
              </a:solidFill>
              <a:round/>
              <a:headEnd/>
              <a:tailEnd/>
            </a:ln>
            <a:effectLst/>
          </p:spPr>
          <p:txBody>
            <a:bodyPr vert="eaVert" wrap="none" anchor="ctr"/>
            <a:lstStyle/>
            <a:p>
              <a:pPr fontAlgn="base">
                <a:spcBef>
                  <a:spcPct val="0"/>
                </a:spcBef>
                <a:spcAft>
                  <a:spcPct val="0"/>
                </a:spcAft>
              </a:pPr>
              <a:endParaRPr lang="en-US">
                <a:solidFill>
                  <a:srgbClr val="000000"/>
                </a:solidFill>
              </a:endParaRPr>
            </a:p>
          </p:txBody>
        </p:sp>
        <p:sp>
          <p:nvSpPr>
            <p:cNvPr id="202773" name="Text Box 21"/>
            <p:cNvSpPr txBox="1">
              <a:spLocks noChangeArrowheads="1"/>
            </p:cNvSpPr>
            <p:nvPr/>
          </p:nvSpPr>
          <p:spPr bwMode="auto">
            <a:xfrm rot="16200000">
              <a:off x="3134" y="3032"/>
              <a:ext cx="330" cy="1137"/>
            </a:xfrm>
            <a:prstGeom prst="rect">
              <a:avLst/>
            </a:prstGeom>
            <a:noFill/>
            <a:ln w="9525" algn="ctr">
              <a:noFill/>
              <a:miter lim="800000"/>
              <a:headEnd/>
              <a:tailEnd/>
            </a:ln>
            <a:effectLst/>
          </p:spPr>
          <p:txBody>
            <a:bodyPr vert="eaVert">
              <a:spAutoFit/>
            </a:bodyPr>
            <a:lstStyle/>
            <a:p>
              <a:pPr algn="ctr" eaLnBrk="0" fontAlgn="base" hangingPunct="0">
                <a:spcBef>
                  <a:spcPct val="50000"/>
                </a:spcBef>
                <a:spcAft>
                  <a:spcPct val="0"/>
                </a:spcAft>
              </a:pPr>
              <a:r>
                <a:rPr lang="en-US" sz="1350" b="1">
                  <a:solidFill>
                    <a:srgbClr val="FF0000"/>
                  </a:solidFill>
                  <a:effectLst>
                    <a:outerShdw blurRad="38100" dist="38100" dir="2700000" algn="tl">
                      <a:srgbClr val="C0C0C0"/>
                    </a:outerShdw>
                  </a:effectLst>
                  <a:latin typeface="Arial" charset="0"/>
                </a:rPr>
                <a:t>San Antonio</a:t>
              </a:r>
            </a:p>
          </p:txBody>
        </p:sp>
      </p:grpSp>
      <p:sp>
        <p:nvSpPr>
          <p:cNvPr id="22" name="TextBox 21"/>
          <p:cNvSpPr txBox="1"/>
          <p:nvPr/>
        </p:nvSpPr>
        <p:spPr>
          <a:xfrm>
            <a:off x="4076700" y="5556964"/>
            <a:ext cx="3253560" cy="307777"/>
          </a:xfrm>
          <a:prstGeom prst="rect">
            <a:avLst/>
          </a:prstGeom>
          <a:noFill/>
        </p:spPr>
        <p:txBody>
          <a:bodyPr wrap="square" rtlCol="0">
            <a:spAutoFit/>
          </a:bodyPr>
          <a:lstStyle/>
          <a:p>
            <a:pPr fontAlgn="base">
              <a:spcBef>
                <a:spcPct val="0"/>
              </a:spcBef>
              <a:spcAft>
                <a:spcPct val="0"/>
              </a:spcAft>
            </a:pPr>
            <a:r>
              <a:rPr lang="en-US" sz="1400" dirty="0">
                <a:solidFill>
                  <a:srgbClr val="000000"/>
                </a:solidFill>
                <a:latin typeface="Franklin Gothic Book" panose="020B0503020102020204" pitchFamily="34" charset="0"/>
              </a:rPr>
              <a:t>Sharp (2003) </a:t>
            </a:r>
            <a:r>
              <a:rPr lang="en-US" sz="1400" i="1" dirty="0">
                <a:solidFill>
                  <a:srgbClr val="000000"/>
                </a:solidFill>
                <a:latin typeface="Franklin Gothic Book" panose="020B0503020102020204" pitchFamily="34" charset="0"/>
              </a:rPr>
              <a:t>Hot Science – </a:t>
            </a:r>
            <a:r>
              <a:rPr lang="en-US" sz="1400" i="1" dirty="0" smtClean="0">
                <a:solidFill>
                  <a:srgbClr val="000000"/>
                </a:solidFill>
                <a:latin typeface="Franklin Gothic Book" panose="020B0503020102020204" pitchFamily="34" charset="0"/>
              </a:rPr>
              <a:t>Cool </a:t>
            </a:r>
            <a:r>
              <a:rPr lang="en-US" sz="1400" i="1" dirty="0">
                <a:solidFill>
                  <a:srgbClr val="000000"/>
                </a:solidFill>
                <a:latin typeface="Franklin Gothic Book" panose="020B0503020102020204" pitchFamily="34" charset="0"/>
              </a:rPr>
              <a:t>Talks</a:t>
            </a:r>
          </a:p>
        </p:txBody>
      </p:sp>
      <p:sp>
        <p:nvSpPr>
          <p:cNvPr id="23" name="Rectangle 22"/>
          <p:cNvSpPr/>
          <p:nvPr/>
        </p:nvSpPr>
        <p:spPr>
          <a:xfrm>
            <a:off x="1144855" y="1854945"/>
            <a:ext cx="3998645" cy="1900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24" name="Oval 23"/>
          <p:cNvSpPr/>
          <p:nvPr/>
        </p:nvSpPr>
        <p:spPr>
          <a:xfrm>
            <a:off x="5143500" y="2971800"/>
            <a:ext cx="171450" cy="1714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2" name="TextBox 1"/>
          <p:cNvSpPr txBox="1"/>
          <p:nvPr/>
        </p:nvSpPr>
        <p:spPr>
          <a:xfrm>
            <a:off x="1565331" y="3717662"/>
            <a:ext cx="1789509"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Calibri" panose="020F0502020204030204" pitchFamily="34" charset="0"/>
              </a:rPr>
              <a:t>Edwards aquifer</a:t>
            </a:r>
          </a:p>
        </p:txBody>
      </p:sp>
      <p:cxnSp>
        <p:nvCxnSpPr>
          <p:cNvPr id="4" name="Straight Arrow Connector 3"/>
          <p:cNvCxnSpPr/>
          <p:nvPr/>
        </p:nvCxnSpPr>
        <p:spPr>
          <a:xfrm>
            <a:off x="3110872" y="4021535"/>
            <a:ext cx="283370" cy="4733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314290" y="3436591"/>
            <a:ext cx="903386"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Calibri" panose="020F0502020204030204" pitchFamily="34" charset="0"/>
              </a:rPr>
              <a:t>Springs</a:t>
            </a:r>
          </a:p>
        </p:txBody>
      </p:sp>
      <p:cxnSp>
        <p:nvCxnSpPr>
          <p:cNvPr id="29" name="Straight Arrow Connector 28"/>
          <p:cNvCxnSpPr/>
          <p:nvPr/>
        </p:nvCxnSpPr>
        <p:spPr>
          <a:xfrm>
            <a:off x="5160681" y="3662913"/>
            <a:ext cx="628900" cy="4847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974832" y="3823659"/>
            <a:ext cx="340118" cy="7722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6735839"/>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2757"/>
                                        </p:tgtEl>
                                        <p:attrNameLst>
                                          <p:attrName>style.visibility</p:attrName>
                                        </p:attrNameLst>
                                      </p:cBhvr>
                                      <p:to>
                                        <p:strVal val="visible"/>
                                      </p:to>
                                    </p:set>
                                    <p:animEffect transition="in" filter="wipe(up)">
                                      <p:cBhvr>
                                        <p:cTn id="7" dur="5000"/>
                                        <p:tgtEl>
                                          <p:spTgt spid="202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dirty="0" smtClean="0"/>
              <a:t>Then and Now…</a:t>
            </a:r>
            <a:endParaRPr lang="en-US" sz="3200" dirty="0"/>
          </a:p>
        </p:txBody>
      </p:sp>
      <p:sp>
        <p:nvSpPr>
          <p:cNvPr id="6" name="Content Placeholder 5"/>
          <p:cNvSpPr>
            <a:spLocks noGrp="1"/>
          </p:cNvSpPr>
          <p:nvPr>
            <p:ph sz="half" idx="1"/>
          </p:nvPr>
        </p:nvSpPr>
        <p:spPr>
          <a:xfrm>
            <a:off x="685800" y="4716378"/>
            <a:ext cx="3657600" cy="1061185"/>
          </a:xfrm>
        </p:spPr>
        <p:txBody>
          <a:bodyPr anchor="ctr">
            <a:normAutofit/>
          </a:bodyPr>
          <a:lstStyle/>
          <a:p>
            <a:pPr marL="0" indent="0" algn="ctr">
              <a:buNone/>
            </a:pPr>
            <a:r>
              <a:rPr lang="en-US" dirty="0" smtClean="0"/>
              <a:t>What Salado Springs looked like in the 1870s</a:t>
            </a:r>
          </a:p>
        </p:txBody>
      </p:sp>
      <p:sp>
        <p:nvSpPr>
          <p:cNvPr id="7" name="Content Placeholder 6"/>
          <p:cNvSpPr>
            <a:spLocks noGrp="1"/>
          </p:cNvSpPr>
          <p:nvPr>
            <p:ph sz="half" idx="2"/>
          </p:nvPr>
        </p:nvSpPr>
        <p:spPr>
          <a:xfrm>
            <a:off x="4792218" y="2454993"/>
            <a:ext cx="3657600" cy="510139"/>
          </a:xfrm>
        </p:spPr>
        <p:txBody>
          <a:bodyPr anchor="ctr">
            <a:normAutofit/>
          </a:bodyPr>
          <a:lstStyle/>
          <a:p>
            <a:pPr marL="0" indent="0" algn="ctr">
              <a:buNone/>
            </a:pPr>
            <a:r>
              <a:rPr lang="en-US" dirty="0" smtClean="0"/>
              <a:t>Salado Springs Today</a:t>
            </a:r>
            <a:endParaRPr lang="en-US" dirty="0"/>
          </a:p>
        </p:txBody>
      </p:sp>
      <p:pic>
        <p:nvPicPr>
          <p:cNvPr id="8" name="Picture 7" descr="Sat5_yh3.JPG"/>
          <p:cNvPicPr>
            <a:picLocks noChangeAspect="1"/>
          </p:cNvPicPr>
          <p:nvPr/>
        </p:nvPicPr>
        <p:blipFill>
          <a:blip r:embed="rId3"/>
          <a:stretch>
            <a:fillRect/>
          </a:stretch>
        </p:blipFill>
        <p:spPr>
          <a:xfrm>
            <a:off x="713513" y="1607419"/>
            <a:ext cx="3850105" cy="28875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480px-Salado_springs_2008.jpg"/>
          <p:cNvPicPr>
            <a:picLocks noChangeAspect="1"/>
          </p:cNvPicPr>
          <p:nvPr/>
        </p:nvPicPr>
        <p:blipFill>
          <a:blip r:embed="rId4"/>
          <a:stretch>
            <a:fillRect/>
          </a:stretch>
        </p:blipFill>
        <p:spPr>
          <a:xfrm>
            <a:off x="4783836" y="3051208"/>
            <a:ext cx="3665982" cy="27494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7686626"/>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Custom 6">
      <a:dk1>
        <a:srgbClr val="0000FF"/>
      </a:dk1>
      <a:lt1>
        <a:srgbClr val="FFFFFF"/>
      </a:lt1>
      <a:dk2>
        <a:srgbClr val="44546A"/>
      </a:dk2>
      <a:lt2>
        <a:srgbClr val="F5F3EE"/>
      </a:lt2>
      <a:accent1>
        <a:srgbClr val="0000FF"/>
      </a:accent1>
      <a:accent2>
        <a:srgbClr val="0000FF"/>
      </a:accent2>
      <a:accent3>
        <a:srgbClr val="0000FF"/>
      </a:accent3>
      <a:accent4>
        <a:srgbClr val="FFC000"/>
      </a:accent4>
      <a:accent5>
        <a:srgbClr val="0000FF"/>
      </a:accent5>
      <a:accent6>
        <a:srgbClr val="70AD47"/>
      </a:accent6>
      <a:hlink>
        <a:srgbClr val="0563C1"/>
      </a:hlink>
      <a:folHlink>
        <a:srgbClr val="954F72"/>
      </a:folHlink>
    </a:clrScheme>
    <a:fontScheme name="Wood Typ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1"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1"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8235</TotalTime>
  <Words>4518</Words>
  <Application>Microsoft Office PowerPoint</Application>
  <PresentationFormat>On-screen Show (4:3)</PresentationFormat>
  <Paragraphs>478</Paragraphs>
  <Slides>61</Slides>
  <Notes>38</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61</vt:i4>
      </vt:variant>
    </vt:vector>
  </HeadingPairs>
  <TitlesOfParts>
    <vt:vector size="75" baseType="lpstr">
      <vt:lpstr>ＭＳ Ｐゴシック</vt:lpstr>
      <vt:lpstr>新細明體</vt:lpstr>
      <vt:lpstr>Arial</vt:lpstr>
      <vt:lpstr>Bookman Old Style</vt:lpstr>
      <vt:lpstr>Calibri</vt:lpstr>
      <vt:lpstr>Franklin Gothic Book</vt:lpstr>
      <vt:lpstr>Gadugi</vt:lpstr>
      <vt:lpstr>Gill Sans MT</vt:lpstr>
      <vt:lpstr>Helvetica CY</vt:lpstr>
      <vt:lpstr>Times</vt:lpstr>
      <vt:lpstr>Wingdings</vt:lpstr>
      <vt:lpstr>Wood Type</vt:lpstr>
      <vt:lpstr>Custom Design</vt:lpstr>
      <vt:lpstr>預設簡報設計</vt:lpstr>
      <vt:lpstr>How a Salamander Saved a City:  The Politics and Science  of Endangered Species</vt:lpstr>
      <vt:lpstr>How a Salamander Saved a City</vt:lpstr>
      <vt:lpstr>If you could return to 1990 from today, how would you advise Austin’s City Council about the future?</vt:lpstr>
      <vt:lpstr>“For fifth year, 5-county area is U.S.’s fastest growing…”</vt:lpstr>
      <vt:lpstr>Why is Austin on nearly every  Top-Ten list as a place to live?</vt:lpstr>
      <vt:lpstr>What are the top complaints          about Austin?</vt:lpstr>
      <vt:lpstr>PowerPoint Presentation</vt:lpstr>
      <vt:lpstr>Settlement of Central Texas</vt:lpstr>
      <vt:lpstr>Then and Now…</vt:lpstr>
      <vt:lpstr>Artesian Springs and Wells</vt:lpstr>
      <vt:lpstr>The Edwards Aquifer</vt:lpstr>
      <vt:lpstr>Central Texas is a biodiversity hot spot</vt:lpstr>
      <vt:lpstr>Salamanders  in Texas</vt:lpstr>
      <vt:lpstr>Barton Springs</vt:lpstr>
      <vt:lpstr>Barton Springs</vt:lpstr>
      <vt:lpstr>Ideal Model Organisms</vt:lpstr>
      <vt:lpstr>Barton Springs</vt:lpstr>
      <vt:lpstr>What is an Endangered Species?</vt:lpstr>
      <vt:lpstr>Late 1980s…</vt:lpstr>
      <vt:lpstr>New methods adopted to clean Barton Springs Pool</vt:lpstr>
      <vt:lpstr>1990s…Citizens stand up for the springs</vt:lpstr>
      <vt:lpstr>Looking for salamanders</vt:lpstr>
      <vt:lpstr>Exploring wells</vt:lpstr>
      <vt:lpstr>PowerPoint Presentation</vt:lpstr>
      <vt:lpstr>1992…You CAN fight City Hall</vt:lpstr>
      <vt:lpstr>But with lots of negative press…</vt:lpstr>
      <vt:lpstr>A New Species is Described…</vt:lpstr>
      <vt:lpstr>…with a name to honor Austinites</vt:lpstr>
      <vt:lpstr>PowerPoint Presentation</vt:lpstr>
      <vt:lpstr>Politicians begin to weigh in…</vt:lpstr>
      <vt:lpstr>“It ain’t over till it’s over”</vt:lpstr>
      <vt:lpstr>September 1996… State of Texas and USFWS convene a panel to make recommendations</vt:lpstr>
      <vt:lpstr>PowerPoint Presentation</vt:lpstr>
      <vt:lpstr>The salamander gets its day in court!</vt:lpstr>
      <vt:lpstr>“No one goes there nowadays – it’s too crowded”</vt:lpstr>
      <vt:lpstr>Since 1997, the City        of Austin has:</vt:lpstr>
      <vt:lpstr>Eliza Spring salamander SCUBA survey</vt:lpstr>
      <vt:lpstr>PowerPoint Presentation</vt:lpstr>
      <vt:lpstr>PowerPoint Presentation</vt:lpstr>
      <vt:lpstr>PowerPoint Presentation</vt:lpstr>
      <vt:lpstr>Dee Ann Chamberlain</vt:lpstr>
      <vt:lpstr>Is this a new species of salamander?</vt:lpstr>
      <vt:lpstr>PowerPoint Presentation</vt:lpstr>
      <vt:lpstr>PowerPoint Presentation</vt:lpstr>
      <vt:lpstr>PowerPoint Presentation</vt:lpstr>
      <vt:lpstr>PowerPoint Presentation</vt:lpstr>
      <vt:lpstr>Tree of Life</vt:lpstr>
      <vt:lpstr>Tree of Life –Tree of all known salamanders</vt:lpstr>
      <vt:lpstr>Tree of Life – Lungless Salamanders</vt:lpstr>
      <vt:lpstr>Spring and cave salamanders of Texas</vt:lpstr>
      <vt:lpstr>PowerPoint Presentation</vt:lpstr>
      <vt:lpstr>“It’s like déjà vu all over again”  -Yogi Berra</vt:lpstr>
      <vt:lpstr>But Austin and Travis County have learned to embrace their inner salamanders!</vt:lpstr>
      <vt:lpstr>Salamander Species Unique  to Central Texas</vt:lpstr>
      <vt:lpstr>PowerPoint Presentation</vt:lpstr>
      <vt:lpstr>Drilling for salamanders</vt:lpstr>
      <vt:lpstr>PowerPoint Presentation</vt:lpstr>
      <vt:lpstr>PowerPoint Presentation</vt:lpstr>
      <vt:lpstr>PowerPoint Presentation</vt:lpstr>
      <vt:lpstr>Acknowledgements</vt:lpstr>
      <vt:lpstr>Dr. David Hillis</vt:lpstr>
    </vt:vector>
  </TitlesOfParts>
  <Company>University of Texas at Austin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Montoya, Didey</dc:creator>
  <cp:lastModifiedBy>Montoya, Didey</cp:lastModifiedBy>
  <cp:revision>259</cp:revision>
  <dcterms:created xsi:type="dcterms:W3CDTF">2016-04-22T18:16:04Z</dcterms:created>
  <dcterms:modified xsi:type="dcterms:W3CDTF">2016-05-20T17:26:19Z</dcterms:modified>
</cp:coreProperties>
</file>