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1.xml" ContentType="application/vnd.ms-office.activeX+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1"/>
  </p:notesMasterIdLst>
  <p:sldIdLst>
    <p:sldId id="793" r:id="rId3"/>
    <p:sldId id="256" r:id="rId4"/>
    <p:sldId id="733" r:id="rId5"/>
    <p:sldId id="567" r:id="rId6"/>
    <p:sldId id="743" r:id="rId7"/>
    <p:sldId id="753" r:id="rId8"/>
    <p:sldId id="788" r:id="rId9"/>
    <p:sldId id="789" r:id="rId10"/>
    <p:sldId id="790" r:id="rId11"/>
    <p:sldId id="744" r:id="rId12"/>
    <p:sldId id="745" r:id="rId13"/>
    <p:sldId id="746" r:id="rId14"/>
    <p:sldId id="570" r:id="rId15"/>
    <p:sldId id="791" r:id="rId16"/>
    <p:sldId id="748" r:id="rId17"/>
    <p:sldId id="784" r:id="rId18"/>
    <p:sldId id="749" r:id="rId19"/>
    <p:sldId id="785" r:id="rId20"/>
    <p:sldId id="573" r:id="rId21"/>
    <p:sldId id="574" r:id="rId22"/>
    <p:sldId id="754" r:id="rId23"/>
    <p:sldId id="755" r:id="rId24"/>
    <p:sldId id="756" r:id="rId25"/>
    <p:sldId id="787" r:id="rId26"/>
    <p:sldId id="757" r:id="rId27"/>
    <p:sldId id="758" r:id="rId28"/>
    <p:sldId id="759" r:id="rId29"/>
    <p:sldId id="786" r:id="rId30"/>
    <p:sldId id="760" r:id="rId31"/>
    <p:sldId id="792" r:id="rId32"/>
    <p:sldId id="762" r:id="rId33"/>
    <p:sldId id="763" r:id="rId34"/>
    <p:sldId id="764" r:id="rId35"/>
    <p:sldId id="765" r:id="rId36"/>
    <p:sldId id="766" r:id="rId37"/>
    <p:sldId id="767" r:id="rId38"/>
    <p:sldId id="768" r:id="rId39"/>
    <p:sldId id="769" r:id="rId40"/>
    <p:sldId id="770" r:id="rId41"/>
    <p:sldId id="771" r:id="rId42"/>
    <p:sldId id="780" r:id="rId43"/>
    <p:sldId id="779" r:id="rId44"/>
    <p:sldId id="781" r:id="rId45"/>
    <p:sldId id="782" r:id="rId46"/>
    <p:sldId id="776" r:id="rId47"/>
    <p:sldId id="777" r:id="rId48"/>
    <p:sldId id="778" r:id="rId49"/>
    <p:sldId id="794" r:id="rId50"/>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9900"/>
    <a:srgbClr val="CC6600"/>
    <a:srgbClr val="99CCFF"/>
    <a:srgbClr val="F94BE4"/>
    <a:srgbClr val="FCA2F1"/>
    <a:srgbClr val="FFFFFF"/>
    <a:srgbClr val="FF3300"/>
    <a:srgbClr val="304C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42" autoAdjust="0"/>
    <p:restoredTop sz="90219" autoAdjust="0"/>
  </p:normalViewPr>
  <p:slideViewPr>
    <p:cSldViewPr>
      <p:cViewPr>
        <p:scale>
          <a:sx n="120" d="100"/>
          <a:sy n="120" d="100"/>
        </p:scale>
        <p:origin x="594" y="-60"/>
      </p:cViewPr>
      <p:guideLst>
        <p:guide orient="horz" pos="2160"/>
        <p:guide pos="2880"/>
      </p:guideLst>
    </p:cSldViewPr>
  </p:slideViewPr>
  <p:outlineViewPr>
    <p:cViewPr>
      <p:scale>
        <a:sx n="33" d="100"/>
        <a:sy n="33" d="100"/>
      </p:scale>
      <p:origin x="0" y="678"/>
    </p:cViewPr>
  </p:outlineViewPr>
  <p:notesTextViewPr>
    <p:cViewPr>
      <p:scale>
        <a:sx n="100" d="100"/>
        <a:sy n="100" d="100"/>
      </p:scale>
      <p:origin x="0" y="0"/>
    </p:cViewPr>
  </p:notesTextViewPr>
  <p:sorterViewPr>
    <p:cViewPr varScale="1">
      <p:scale>
        <a:sx n="1" d="1"/>
        <a:sy n="1" d="1"/>
      </p:scale>
      <p:origin x="0" y="-9090"/>
    </p:cViewPr>
  </p:sorterViewPr>
  <p:notesViewPr>
    <p:cSldViewPr>
      <p:cViewPr varScale="1">
        <p:scale>
          <a:sx n="68" d="100"/>
          <a:sy n="68" d="100"/>
        </p:scale>
        <p:origin x="-2808" y="-120"/>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activeX/activeX1.xml><?xml version="1.0" encoding="utf-8"?>
<ax:ocx xmlns:ax="http://schemas.microsoft.com/office/2006/activeX" xmlns:r="http://schemas.openxmlformats.org/officeDocument/2006/relationships" ax:classid="{6BF52A52-394A-11D3-B153-00C04F79FAA6}" ax:persistence="persistPropertyBag">
  <ax:ocxPr ax:name="URL" ax:value="C:\Users\egl1\Desktop\HSCT Seminar\Tiny cubes will beam Netflix from space.mp4"/>
  <ax:ocxPr ax:name="rate" ax:value="1"/>
  <ax:ocxPr ax:name="balance" ax:value="0"/>
  <ax:ocxPr ax:name="currentPosition" ax:value="0"/>
  <ax:ocxPr ax:name="defaultFrame" ax:value=""/>
  <ax:ocxPr ax:name="playCount" ax:value="1"/>
  <ax:ocxPr ax:name="autoStart" ax:value="0"/>
  <ax:ocxPr ax:name="currentMarker" ax:value="0"/>
  <ax:ocxPr ax:name="invokeURLs" ax:value="-1"/>
  <ax:ocxPr ax:name="baseURL" ax:value=""/>
  <ax:ocxPr ax:name="volume" ax:value="50"/>
  <ax:ocxPr ax:name="mute" ax:value="0"/>
  <ax:ocxPr ax:name="uiMode" ax:value="full"/>
  <ax:ocxPr ax:name="stretchToFit" ax:value="0"/>
  <ax:ocxPr ax:name="windowlessVideo" ax:value="0"/>
  <ax:ocxPr ax:name="enabled" ax:value="-1"/>
  <ax:ocxPr ax:name="enableContextMenu" ax:value="-1"/>
  <ax:ocxPr ax:name="fullScreen" ax:value="0"/>
  <ax:ocxPr ax:name="SAMIStyle" ax:value=""/>
  <ax:ocxPr ax:name="SAMILang" ax:value=""/>
  <ax:ocxPr ax:name="SAMIFilename" ax:value=""/>
  <ax:ocxPr ax:name="captioningID" ax:value=""/>
  <ax:ocxPr ax:name="enableErrorDialogs" ax:value="0"/>
  <ax:ocxPr ax:name="_cx" ax:value="19901"/>
  <ax:ocxPr ax:name="_cy" ax:value="13917"/>
</ax:ocx>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a:pPr>
            <a:r>
              <a:rPr lang="en-US" dirty="0">
                <a:solidFill>
                  <a:schemeClr val="bg1"/>
                </a:solidFill>
              </a:rPr>
              <a:t>US Budget</a:t>
            </a:r>
          </a:p>
        </c:rich>
      </c:tx>
      <c:layout>
        <c:manualLayout>
          <c:xMode val="edge"/>
          <c:yMode val="edge"/>
          <c:x val="2.0483248417477225E-2"/>
          <c:y val="0.39131323456637745"/>
        </c:manualLayout>
      </c:layout>
      <c:overlay val="0"/>
    </c:title>
    <c:autoTitleDeleted val="0"/>
    <c:plotArea>
      <c:layout>
        <c:manualLayout>
          <c:layoutTarget val="inner"/>
          <c:xMode val="edge"/>
          <c:yMode val="edge"/>
          <c:x val="0.18867924528301888"/>
          <c:y val="0"/>
          <c:w val="0.63476699846481455"/>
          <c:h val="0.81526472929628468"/>
        </c:manualLayout>
      </c:layout>
      <c:pieChart>
        <c:varyColors val="1"/>
        <c:ser>
          <c:idx val="0"/>
          <c:order val="0"/>
          <c:tx>
            <c:strRef>
              <c:f>Sheet1!$B$1</c:f>
              <c:strCache>
                <c:ptCount val="1"/>
                <c:pt idx="0">
                  <c:v>Sales</c:v>
                </c:pt>
              </c:strCache>
            </c:strRef>
          </c:tx>
          <c:spPr>
            <a:solidFill>
              <a:srgbClr val="FFFF00"/>
            </a:solidFill>
          </c:spPr>
          <c:dPt>
            <c:idx val="0"/>
            <c:bubble3D val="0"/>
            <c:spPr>
              <a:solidFill>
                <a:srgbClr val="FF6600"/>
              </a:solidFill>
            </c:spPr>
            <c:extLst>
              <c:ext xmlns:c16="http://schemas.microsoft.com/office/drawing/2014/chart" uri="{C3380CC4-5D6E-409C-BE32-E72D297353CC}">
                <c16:uniqueId val="{00000001-AD15-47EF-93B3-617F9BBDBD90}"/>
              </c:ext>
            </c:extLst>
          </c:dPt>
          <c:cat>
            <c:strRef>
              <c:f>Sheet1!$A$2:$A$3</c:f>
              <c:strCache>
                <c:ptCount val="2"/>
                <c:pt idx="0">
                  <c:v>NASA   </c:v>
                </c:pt>
                <c:pt idx="1">
                  <c:v>Rest of US Budget</c:v>
                </c:pt>
              </c:strCache>
            </c:strRef>
          </c:cat>
          <c:val>
            <c:numRef>
              <c:f>Sheet1!$B$2:$B$3</c:f>
              <c:numCache>
                <c:formatCode>General</c:formatCode>
                <c:ptCount val="2"/>
                <c:pt idx="0">
                  <c:v>0.5</c:v>
                </c:pt>
                <c:pt idx="1">
                  <c:v>95.5</c:v>
                </c:pt>
              </c:numCache>
            </c:numRef>
          </c:val>
          <c:extLst>
            <c:ext xmlns:c16="http://schemas.microsoft.com/office/drawing/2014/chart" uri="{C3380CC4-5D6E-409C-BE32-E72D297353CC}">
              <c16:uniqueId val="{00000002-AD15-47EF-93B3-617F9BBDBD90}"/>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7.6923076923076927E-3"/>
          <c:y val="0.52017769478009435"/>
          <c:w val="0.27254634401066358"/>
          <c:h val="0.17318508381799522"/>
        </c:manualLayout>
      </c:layout>
      <c:overlay val="0"/>
      <c:txPr>
        <a:bodyPr/>
        <a:lstStyle/>
        <a:p>
          <a:pPr>
            <a:defRPr spc="-100" baseline="0">
              <a:solidFill>
                <a:schemeClr val="bg1"/>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2098" cy="464205"/>
          </a:xfrm>
          <a:prstGeom prst="rect">
            <a:avLst/>
          </a:prstGeom>
        </p:spPr>
        <p:txBody>
          <a:bodyPr vert="horz" lIns="87316" tIns="43658" rIns="87316" bIns="43658" rtlCol="0"/>
          <a:lstStyle>
            <a:lvl1pPr algn="l">
              <a:defRPr sz="1100"/>
            </a:lvl1pPr>
          </a:lstStyle>
          <a:p>
            <a:endParaRPr lang="en-US"/>
          </a:p>
        </p:txBody>
      </p:sp>
      <p:sp>
        <p:nvSpPr>
          <p:cNvPr id="3" name="Date Placeholder 2"/>
          <p:cNvSpPr>
            <a:spLocks noGrp="1"/>
          </p:cNvSpPr>
          <p:nvPr>
            <p:ph type="dt" idx="1"/>
          </p:nvPr>
        </p:nvSpPr>
        <p:spPr>
          <a:xfrm>
            <a:off x="3884414" y="1"/>
            <a:ext cx="2972098" cy="464205"/>
          </a:xfrm>
          <a:prstGeom prst="rect">
            <a:avLst/>
          </a:prstGeom>
        </p:spPr>
        <p:txBody>
          <a:bodyPr vert="horz" lIns="87316" tIns="43658" rIns="87316" bIns="43658" rtlCol="0"/>
          <a:lstStyle>
            <a:lvl1pPr algn="r">
              <a:defRPr sz="1100"/>
            </a:lvl1pPr>
          </a:lstStyle>
          <a:p>
            <a:fld id="{68316B9E-02A5-42BA-98A6-5A10C2EBD45E}" type="datetimeFigureOut">
              <a:rPr lang="en-US" smtClean="0"/>
              <a:pPr/>
              <a:t>5/19/2016</a:t>
            </a:fld>
            <a:endParaRPr lang="en-US"/>
          </a:p>
        </p:txBody>
      </p:sp>
      <p:sp>
        <p:nvSpPr>
          <p:cNvPr id="4" name="Slide Image Placeholder 3"/>
          <p:cNvSpPr>
            <a:spLocks noGrp="1" noRot="1" noChangeAspect="1"/>
          </p:cNvSpPr>
          <p:nvPr>
            <p:ph type="sldImg" idx="2"/>
          </p:nvPr>
        </p:nvSpPr>
        <p:spPr>
          <a:xfrm>
            <a:off x="1106488" y="698500"/>
            <a:ext cx="4646612" cy="3486150"/>
          </a:xfrm>
          <a:prstGeom prst="rect">
            <a:avLst/>
          </a:prstGeom>
          <a:noFill/>
          <a:ln w="12700">
            <a:solidFill>
              <a:prstClr val="black"/>
            </a:solidFill>
          </a:ln>
        </p:spPr>
        <p:txBody>
          <a:bodyPr vert="horz" lIns="87316" tIns="43658" rIns="87316" bIns="43658" rtlCol="0" anchor="ctr"/>
          <a:lstStyle/>
          <a:p>
            <a:endParaRPr lang="en-US"/>
          </a:p>
        </p:txBody>
      </p:sp>
      <p:sp>
        <p:nvSpPr>
          <p:cNvPr id="5" name="Notes Placeholder 4"/>
          <p:cNvSpPr>
            <a:spLocks noGrp="1"/>
          </p:cNvSpPr>
          <p:nvPr>
            <p:ph type="body" sz="quarter" idx="3"/>
          </p:nvPr>
        </p:nvSpPr>
        <p:spPr>
          <a:xfrm>
            <a:off x="686098" y="4416099"/>
            <a:ext cx="5485805" cy="4182457"/>
          </a:xfrm>
          <a:prstGeom prst="rect">
            <a:avLst/>
          </a:prstGeom>
        </p:spPr>
        <p:txBody>
          <a:bodyPr vert="horz" lIns="87316" tIns="43658" rIns="87316" bIns="4365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0659"/>
            <a:ext cx="2972098" cy="464205"/>
          </a:xfrm>
          <a:prstGeom prst="rect">
            <a:avLst/>
          </a:prstGeom>
        </p:spPr>
        <p:txBody>
          <a:bodyPr vert="horz" lIns="87316" tIns="43658" rIns="87316" bIns="43658" rtlCol="0" anchor="b"/>
          <a:lstStyle>
            <a:lvl1pPr algn="l">
              <a:defRPr sz="1100"/>
            </a:lvl1pPr>
          </a:lstStyle>
          <a:p>
            <a:endParaRPr lang="en-US"/>
          </a:p>
        </p:txBody>
      </p:sp>
      <p:sp>
        <p:nvSpPr>
          <p:cNvPr id="7" name="Slide Number Placeholder 6"/>
          <p:cNvSpPr>
            <a:spLocks noGrp="1"/>
          </p:cNvSpPr>
          <p:nvPr>
            <p:ph type="sldNum" sz="quarter" idx="5"/>
          </p:nvPr>
        </p:nvSpPr>
        <p:spPr>
          <a:xfrm>
            <a:off x="3884414" y="8830659"/>
            <a:ext cx="2972098" cy="464205"/>
          </a:xfrm>
          <a:prstGeom prst="rect">
            <a:avLst/>
          </a:prstGeom>
        </p:spPr>
        <p:txBody>
          <a:bodyPr vert="horz" lIns="87316" tIns="43658" rIns="87316" bIns="43658" rtlCol="0" anchor="b"/>
          <a:lstStyle>
            <a:lvl1pPr algn="r">
              <a:defRPr sz="1100"/>
            </a:lvl1pPr>
          </a:lstStyle>
          <a:p>
            <a:fld id="{B72BFED1-BF10-4AFA-BCA0-34095CC6BCBF}" type="slidenum">
              <a:rPr lang="en-US" smtClean="0"/>
              <a:pPr/>
              <a:t>‹#›</a:t>
            </a:fld>
            <a:endParaRPr lang="en-US"/>
          </a:p>
        </p:txBody>
      </p:sp>
    </p:spTree>
    <p:extLst>
      <p:ext uri="{BB962C8B-B14F-4D97-AF65-F5344CB8AC3E}">
        <p14:creationId xmlns:p14="http://schemas.microsoft.com/office/powerpoint/2010/main" val="2140695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defRPr kumimoji="1" b="1" i="1">
                <a:solidFill>
                  <a:schemeClr val="tx1"/>
                </a:solidFill>
                <a:latin typeface="Arial" panose="020B0604020202020204" pitchFamily="34" charset="0"/>
                <a:ea typeface="新細明體" panose="02020500000000000000" pitchFamily="18" charset="-120"/>
              </a:defRPr>
            </a:lvl1pPr>
            <a:lvl2pPr marL="742950" indent="-285750">
              <a:defRPr kumimoji="1" b="1" i="1">
                <a:solidFill>
                  <a:schemeClr val="tx1"/>
                </a:solidFill>
                <a:latin typeface="Arial" panose="020B0604020202020204" pitchFamily="34" charset="0"/>
                <a:ea typeface="新細明體" panose="02020500000000000000" pitchFamily="18" charset="-120"/>
              </a:defRPr>
            </a:lvl2pPr>
            <a:lvl3pPr marL="1143000" indent="-228600">
              <a:defRPr kumimoji="1" b="1" i="1">
                <a:solidFill>
                  <a:schemeClr val="tx1"/>
                </a:solidFill>
                <a:latin typeface="Arial" panose="020B0604020202020204" pitchFamily="34" charset="0"/>
                <a:ea typeface="新細明體" panose="02020500000000000000" pitchFamily="18" charset="-120"/>
              </a:defRPr>
            </a:lvl3pPr>
            <a:lvl4pPr marL="1600200" indent="-228600">
              <a:defRPr kumimoji="1" b="1" i="1">
                <a:solidFill>
                  <a:schemeClr val="tx1"/>
                </a:solidFill>
                <a:latin typeface="Arial" panose="020B0604020202020204" pitchFamily="34" charset="0"/>
                <a:ea typeface="新細明體" panose="02020500000000000000" pitchFamily="18" charset="-120"/>
              </a:defRPr>
            </a:lvl4pPr>
            <a:lvl5pPr marL="2057400" indent="-228600">
              <a:defRPr kumimoji="1" b="1" 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75E763-392E-4AF4-B070-BA73077DF61A}" type="slidenum">
              <a:rPr kumimoji="1" lang="en-US" altLang="zh-TW" sz="12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en-US" altLang="zh-TW" sz="12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25603" name="Rectangle 2"/>
          <p:cNvSpPr>
            <a:spLocks noGrp="1" noRot="1" noChangeAspect="1" noChangeArrowheads="1" noTextEdit="1"/>
          </p:cNvSpPr>
          <p:nvPr>
            <p:ph type="sldImg"/>
          </p:nvPr>
        </p:nvSpPr>
        <p:spPr>
          <a:xfrm>
            <a:off x="1112838" y="161925"/>
            <a:ext cx="4630737" cy="3473450"/>
          </a:xfrm>
          <a:ln/>
        </p:spPr>
      </p:sp>
      <p:sp>
        <p:nvSpPr>
          <p:cNvPr id="25604" name="Rectangle 3"/>
          <p:cNvSpPr>
            <a:spLocks noGrp="1" noChangeArrowheads="1"/>
          </p:cNvSpPr>
          <p:nvPr>
            <p:ph type="body" idx="1"/>
          </p:nvPr>
        </p:nvSpPr>
        <p:spPr>
          <a:xfrm>
            <a:off x="381000" y="3717925"/>
            <a:ext cx="6172200" cy="5345113"/>
          </a:xfrm>
          <a:noFill/>
        </p:spPr>
        <p:txBody>
          <a:bodyPr/>
          <a:lstStyle/>
          <a:p>
            <a:pPr eaLnBrk="1" hangingPunct="1"/>
            <a:endParaRPr lang="en-US" altLang="en-US" smtClean="0"/>
          </a:p>
        </p:txBody>
      </p:sp>
    </p:spTree>
    <p:extLst>
      <p:ext uri="{BB962C8B-B14F-4D97-AF65-F5344CB8AC3E}">
        <p14:creationId xmlns:p14="http://schemas.microsoft.com/office/powerpoint/2010/main" val="1772052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72BFED1-BF10-4AFA-BCA0-34095CC6BCBF}" type="slidenum">
              <a:rPr lang="en-US" smtClean="0"/>
              <a:pPr/>
              <a:t>2</a:t>
            </a:fld>
            <a:endParaRPr lang="en-US"/>
          </a:p>
        </p:txBody>
      </p:sp>
    </p:spTree>
    <p:extLst>
      <p:ext uri="{BB962C8B-B14F-4D97-AF65-F5344CB8AC3E}">
        <p14:creationId xmlns:p14="http://schemas.microsoft.com/office/powerpoint/2010/main" val="1452307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solidFill>
                  <a:srgbClr val="FF9900"/>
                </a:solidFill>
              </a:rPr>
              <a:t>Grew Up Watching Space Media and Science Fiction</a:t>
            </a:r>
          </a:p>
          <a:p>
            <a:pPr lvl="1"/>
            <a:r>
              <a:rPr lang="en-US" sz="1200" dirty="0" smtClean="0"/>
              <a:t>Apollo, Star Trek, Voyager, Star Wars, Space Shuttle, Carl Sagan’s Cosmos, Alien, </a:t>
            </a:r>
            <a:r>
              <a:rPr lang="en-US" sz="1200" dirty="0" err="1" smtClean="0"/>
              <a:t>Bladerunner</a:t>
            </a:r>
            <a:r>
              <a:rPr lang="en-US" sz="1200" dirty="0" smtClean="0"/>
              <a:t>, Contact, International Space Station</a:t>
            </a:r>
          </a:p>
          <a:p>
            <a:r>
              <a:rPr lang="en-US" sz="1400" dirty="0" smtClean="0">
                <a:solidFill>
                  <a:srgbClr val="FF9900"/>
                </a:solidFill>
              </a:rPr>
              <a:t>Passionate about Space Exploration and Development</a:t>
            </a:r>
          </a:p>
          <a:p>
            <a:pPr lvl="1"/>
            <a:r>
              <a:rPr lang="en-US" sz="1200" dirty="0" smtClean="0"/>
              <a:t>By Any Means: Scientific, Commercial, Security</a:t>
            </a:r>
          </a:p>
          <a:p>
            <a:endParaRPr lang="en-US" dirty="0"/>
          </a:p>
        </p:txBody>
      </p:sp>
      <p:sp>
        <p:nvSpPr>
          <p:cNvPr id="4" name="Slide Number Placeholder 3"/>
          <p:cNvSpPr>
            <a:spLocks noGrp="1"/>
          </p:cNvSpPr>
          <p:nvPr>
            <p:ph type="sldNum" sz="quarter" idx="10"/>
          </p:nvPr>
        </p:nvSpPr>
        <p:spPr/>
        <p:txBody>
          <a:bodyPr/>
          <a:lstStyle/>
          <a:p>
            <a:fld id="{B72BFED1-BF10-4AFA-BCA0-34095CC6BCBF}" type="slidenum">
              <a:rPr lang="en-US" smtClean="0"/>
              <a:pPr/>
              <a:t>4</a:t>
            </a:fld>
            <a:endParaRPr lang="en-US"/>
          </a:p>
        </p:txBody>
      </p:sp>
    </p:spTree>
    <p:extLst>
      <p:ext uri="{BB962C8B-B14F-4D97-AF65-F5344CB8AC3E}">
        <p14:creationId xmlns:p14="http://schemas.microsoft.com/office/powerpoint/2010/main" val="2687742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 row, L-R: Mars Rover Curiosity</a:t>
            </a:r>
            <a:r>
              <a:rPr lang="en-US" baseline="0" dirty="0" smtClean="0"/>
              <a:t> (</a:t>
            </a:r>
            <a:r>
              <a:rPr lang="en-US" dirty="0" smtClean="0"/>
              <a:t>NASA Wikimedia Commons);</a:t>
            </a:r>
            <a:r>
              <a:rPr lang="en-US" baseline="0" dirty="0" smtClean="0"/>
              <a:t> Star Wars Episode 1 (fan art from AndrewSS7 on deviantart.com); Gravity, Dr. Ryan Stone (Gravity fan art from Mewax42 on deveiantart.com).</a:t>
            </a:r>
          </a:p>
          <a:p>
            <a:endParaRPr lang="en-US" baseline="0" dirty="0" smtClean="0"/>
          </a:p>
          <a:p>
            <a:r>
              <a:rPr lang="en-US" baseline="0" dirty="0" smtClean="0"/>
              <a:t>Bottom row, L-r: USS Enterprise Star Trek 2009 (from Bill </a:t>
            </a:r>
            <a:r>
              <a:rPr lang="en-US" baseline="0" dirty="0" err="1" smtClean="0"/>
              <a:t>Lile</a:t>
            </a:r>
            <a:r>
              <a:rPr lang="en-US" baseline="0" dirty="0" smtClean="0"/>
              <a:t> via Flickr); Neil </a:t>
            </a:r>
            <a:r>
              <a:rPr lang="en-US" baseline="0" dirty="0" err="1" smtClean="0"/>
              <a:t>Degrasse</a:t>
            </a:r>
            <a:r>
              <a:rPr lang="en-US" baseline="0" dirty="0" smtClean="0"/>
              <a:t> Tyson, Bill Nye, and NASA people, 2012 Space Conference group portrait (Wikimedia commons).</a:t>
            </a:r>
            <a:endParaRPr lang="en-US" dirty="0"/>
          </a:p>
        </p:txBody>
      </p:sp>
      <p:sp>
        <p:nvSpPr>
          <p:cNvPr id="4" name="Slide Number Placeholder 3"/>
          <p:cNvSpPr>
            <a:spLocks noGrp="1"/>
          </p:cNvSpPr>
          <p:nvPr>
            <p:ph type="sldNum" sz="quarter" idx="10"/>
          </p:nvPr>
        </p:nvSpPr>
        <p:spPr/>
        <p:txBody>
          <a:bodyPr/>
          <a:lstStyle/>
          <a:p>
            <a:fld id="{B72BFED1-BF10-4AFA-BCA0-34095CC6BCBF}"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423463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2BFED1-BF10-4AFA-BCA0-34095CC6BCBF}"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056322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72BFED1-BF10-4AFA-BCA0-34095CC6BCBF}" type="slidenum">
              <a:rPr lang="en-US" smtClean="0"/>
              <a:pPr/>
              <a:t>26</a:t>
            </a:fld>
            <a:endParaRPr lang="en-US"/>
          </a:p>
        </p:txBody>
      </p:sp>
    </p:spTree>
    <p:extLst>
      <p:ext uri="{BB962C8B-B14F-4D97-AF65-F5344CB8AC3E}">
        <p14:creationId xmlns:p14="http://schemas.microsoft.com/office/powerpoint/2010/main" val="874161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2BFED1-BF10-4AFA-BCA0-34095CC6BCBF}" type="slidenum">
              <a:rPr lang="en-US" smtClean="0"/>
              <a:pPr/>
              <a:t>28</a:t>
            </a:fld>
            <a:endParaRPr lang="en-US"/>
          </a:p>
        </p:txBody>
      </p:sp>
    </p:spTree>
    <p:extLst>
      <p:ext uri="{BB962C8B-B14F-4D97-AF65-F5344CB8AC3E}">
        <p14:creationId xmlns:p14="http://schemas.microsoft.com/office/powerpoint/2010/main" val="797216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72BFED1-BF10-4AFA-BCA0-34095CC6BCBF}" type="slidenum">
              <a:rPr lang="en-US" smtClean="0"/>
              <a:pPr/>
              <a:t>33</a:t>
            </a:fld>
            <a:endParaRPr lang="en-US"/>
          </a:p>
        </p:txBody>
      </p:sp>
    </p:spTree>
    <p:extLst>
      <p:ext uri="{BB962C8B-B14F-4D97-AF65-F5344CB8AC3E}">
        <p14:creationId xmlns:p14="http://schemas.microsoft.com/office/powerpoint/2010/main" val="1216431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 Slide</a:t>
            </a:r>
            <a:endParaRPr lang="en-US" dirty="0"/>
          </a:p>
        </p:txBody>
      </p:sp>
      <p:sp>
        <p:nvSpPr>
          <p:cNvPr id="4" name="Slide Number Placeholder 3"/>
          <p:cNvSpPr>
            <a:spLocks noGrp="1"/>
          </p:cNvSpPr>
          <p:nvPr>
            <p:ph type="sldNum" sz="quarter" idx="10"/>
          </p:nvPr>
        </p:nvSpPr>
        <p:spPr/>
        <p:txBody>
          <a:bodyPr/>
          <a:lstStyle/>
          <a:p>
            <a:pPr>
              <a:defRPr/>
            </a:pPr>
            <a:fld id="{95C5D000-9509-4EF7-92EE-2FB930B1B273}" type="slidenum">
              <a:rPr lang="en-US" smtClean="0"/>
              <a:pPr>
                <a:defRPr/>
              </a:pPr>
              <a:t>41</a:t>
            </a:fld>
            <a:endParaRPr lang="en-US"/>
          </a:p>
        </p:txBody>
      </p:sp>
    </p:spTree>
    <p:extLst>
      <p:ext uri="{BB962C8B-B14F-4D97-AF65-F5344CB8AC3E}">
        <p14:creationId xmlns:p14="http://schemas.microsoft.com/office/powerpoint/2010/main" val="49763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tiledown-back.jpg"/>
          <p:cNvPicPr>
            <a:picLocks noChangeAspect="1"/>
          </p:cNvPicPr>
          <p:nvPr userDrawn="1"/>
        </p:nvPicPr>
        <p:blipFill>
          <a:blip r:embed="rId2" cstate="print"/>
          <a:stretch>
            <a:fillRect/>
          </a:stretch>
        </p:blipFill>
        <p:spPr>
          <a:xfrm flipV="1">
            <a:off x="0" y="0"/>
            <a:ext cx="9144000" cy="6858000"/>
          </a:xfrm>
          <a:prstGeom prst="rect">
            <a:avLst/>
          </a:prstGeom>
        </p:spPr>
      </p:pic>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469F45AE-957E-4977-89C9-8CB75D919644}" type="datetimeFigureOut">
              <a:rPr lang="en-US" smtClean="0"/>
              <a:pPr/>
              <a:t>5/19/2016</a:t>
            </a:fld>
            <a:endParaRPr lang="en-US"/>
          </a:p>
        </p:txBody>
      </p:sp>
      <p:pic>
        <p:nvPicPr>
          <p:cNvPr id="15" name="Picture 14" descr="IMG_4137.JPG"/>
          <p:cNvPicPr>
            <a:picLocks noChangeAspect="1"/>
          </p:cNvPicPr>
          <p:nvPr userDrawn="1"/>
        </p:nvPicPr>
        <p:blipFill>
          <a:blip r:embed="rId3" cstate="print"/>
          <a:stretch>
            <a:fillRect/>
          </a:stretch>
        </p:blipFill>
        <p:spPr>
          <a:xfrm>
            <a:off x="38099" y="304800"/>
            <a:ext cx="9029701" cy="6019800"/>
          </a:xfrm>
          <a:prstGeom prst="rect">
            <a:avLst/>
          </a:prstGeom>
        </p:spPr>
      </p:pic>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60E034-71B3-4618-AE49-B6D54A08C3D7}" type="slidenum">
              <a:rPr lang="en-US" smtClean="0"/>
              <a:pPr/>
              <a:t>‹#›</a:t>
            </a:fld>
            <a:endParaRPr lang="en-US"/>
          </a:p>
        </p:txBody>
      </p:sp>
      <p:sp>
        <p:nvSpPr>
          <p:cNvPr id="17" name="Rectangle 9"/>
          <p:cNvSpPr>
            <a:spLocks noChangeArrowheads="1"/>
          </p:cNvSpPr>
          <p:nvPr userDrawn="1"/>
        </p:nvSpPr>
        <p:spPr bwMode="auto">
          <a:xfrm>
            <a:off x="0" y="6623080"/>
            <a:ext cx="9144000" cy="244475"/>
          </a:xfrm>
          <a:prstGeom prst="rect">
            <a:avLst/>
          </a:prstGeom>
          <a:gradFill rotWithShape="0">
            <a:gsLst>
              <a:gs pos="0">
                <a:srgbClr val="FF9900"/>
              </a:gs>
              <a:gs pos="0">
                <a:srgbClr val="FF9900"/>
              </a:gs>
              <a:gs pos="100000">
                <a:srgbClr val="FFFFFF"/>
              </a:gs>
            </a:gsLst>
            <a:lin ang="0" scaled="1"/>
          </a:gradFill>
          <a:ln w="9525">
            <a:solidFill>
              <a:schemeClr val="tx1"/>
            </a:solidFill>
            <a:miter lim="800000"/>
            <a:headEnd/>
            <a:tailEnd/>
          </a:ln>
          <a:effectLst/>
        </p:spPr>
        <p:txBody>
          <a:bodyPr wrap="none" anchor="ctr"/>
          <a:lstStyle/>
          <a:p>
            <a:endParaRPr lang="en-US"/>
          </a:p>
        </p:txBody>
      </p:sp>
      <p:sp>
        <p:nvSpPr>
          <p:cNvPr id="20" name="Text Box 7"/>
          <p:cNvSpPr txBox="1">
            <a:spLocks noChangeArrowheads="1"/>
          </p:cNvSpPr>
          <p:nvPr userDrawn="1"/>
        </p:nvSpPr>
        <p:spPr bwMode="auto">
          <a:xfrm>
            <a:off x="3581400" y="6621334"/>
            <a:ext cx="1821332" cy="246221"/>
          </a:xfrm>
          <a:prstGeom prst="rect">
            <a:avLst/>
          </a:prstGeom>
          <a:noFill/>
          <a:ln w="9525">
            <a:noFill/>
            <a:miter lim="800000"/>
            <a:headEnd/>
            <a:tailEnd/>
          </a:ln>
          <a:effectLst/>
        </p:spPr>
        <p:txBody>
          <a:bodyPr wrap="none">
            <a:spAutoFit/>
          </a:bodyPr>
          <a:lstStyle/>
          <a:p>
            <a:r>
              <a:rPr lang="en-US" sz="1000" baseline="0" dirty="0" smtClean="0"/>
              <a:t>Texas Spacecraft Laboratory</a:t>
            </a:r>
          </a:p>
        </p:txBody>
      </p:sp>
      <p:sp>
        <p:nvSpPr>
          <p:cNvPr id="22" name="Text Box 11"/>
          <p:cNvSpPr txBox="1">
            <a:spLocks noChangeArrowheads="1"/>
          </p:cNvSpPr>
          <p:nvPr userDrawn="1"/>
        </p:nvSpPr>
        <p:spPr bwMode="auto">
          <a:xfrm>
            <a:off x="7087027" y="6621333"/>
            <a:ext cx="2056973" cy="246221"/>
          </a:xfrm>
          <a:prstGeom prst="rect">
            <a:avLst/>
          </a:prstGeom>
          <a:noFill/>
          <a:ln w="9525">
            <a:noFill/>
            <a:miter lim="800000"/>
            <a:headEnd/>
            <a:tailEnd/>
          </a:ln>
          <a:effectLst/>
        </p:spPr>
        <p:txBody>
          <a:bodyPr wrap="none">
            <a:spAutoFit/>
          </a:bodyPr>
          <a:lstStyle/>
          <a:p>
            <a:r>
              <a:rPr lang="en-US" sz="1000" dirty="0" smtClean="0"/>
              <a:t>The University</a:t>
            </a:r>
            <a:r>
              <a:rPr lang="en-US" sz="1000" baseline="0" dirty="0" smtClean="0"/>
              <a:t> of Texas at Austin</a:t>
            </a:r>
            <a:endParaRPr lang="en-US" sz="1000" dirty="0"/>
          </a:p>
        </p:txBody>
      </p:sp>
      <p:sp>
        <p:nvSpPr>
          <p:cNvPr id="16" name="Text Box 7"/>
          <p:cNvSpPr txBox="1">
            <a:spLocks noChangeArrowheads="1"/>
          </p:cNvSpPr>
          <p:nvPr userDrawn="1"/>
        </p:nvSpPr>
        <p:spPr bwMode="auto">
          <a:xfrm>
            <a:off x="0" y="6621334"/>
            <a:ext cx="1189749" cy="246221"/>
          </a:xfrm>
          <a:prstGeom prst="rect">
            <a:avLst/>
          </a:prstGeom>
          <a:noFill/>
          <a:ln w="9525">
            <a:noFill/>
            <a:miter lim="800000"/>
            <a:headEnd/>
            <a:tailEnd/>
          </a:ln>
          <a:effectLst/>
        </p:spPr>
        <p:txBody>
          <a:bodyPr wrap="none">
            <a:spAutoFit/>
          </a:bodyPr>
          <a:lstStyle/>
          <a:p>
            <a:r>
              <a:rPr lang="en-US" sz="1000" baseline="0" dirty="0" smtClean="0"/>
              <a:t>E. Glenn Lightsey</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9F45AE-957E-4977-89C9-8CB75D919644}" type="datetimeFigureOut">
              <a:rPr lang="en-US" smtClean="0"/>
              <a:pPr/>
              <a:t>5/19/2016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60E034-71B3-4618-AE49-B6D54A08C3D7}"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9F45AE-957E-4977-89C9-8CB75D919644}" type="datetimeFigureOut">
              <a:rPr lang="en-US" smtClean="0"/>
              <a:pPr/>
              <a:t>5/19/2016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60E034-71B3-4618-AE49-B6D54A08C3D7}"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CA619B0-8F80-4E3A-BC40-F948D8ECA256}" type="slidenum">
              <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14783372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9F45AE-957E-4977-89C9-8CB75D919644}" type="datetimeFigureOut">
              <a:rPr lang="en-US" smtClean="0"/>
              <a:pPr/>
              <a:t>5/19/2016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60E034-71B3-4618-AE49-B6D54A08C3D7}"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9F45AE-957E-4977-89C9-8CB75D919644}" type="datetimeFigureOut">
              <a:rPr lang="en-US" smtClean="0"/>
              <a:pPr/>
              <a:t>5/19/2016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60E034-71B3-4618-AE49-B6D54A08C3D7}"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9F45AE-957E-4977-89C9-8CB75D919644}" type="datetimeFigureOut">
              <a:rPr lang="en-US" smtClean="0"/>
              <a:pPr/>
              <a:t>5/19/2016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60E034-71B3-4618-AE49-B6D54A08C3D7}"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69F45AE-957E-4977-89C9-8CB75D919644}" type="datetimeFigureOut">
              <a:rPr lang="en-US" smtClean="0"/>
              <a:pPr/>
              <a:t>5/19/2016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60E034-71B3-4618-AE49-B6D54A08C3D7}"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9F45AE-957E-4977-89C9-8CB75D919644}" type="datetimeFigureOut">
              <a:rPr lang="en-US" smtClean="0"/>
              <a:pPr/>
              <a:t>5/19/2016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960E034-71B3-4618-AE49-B6D54A08C3D7}"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9F45AE-957E-4977-89C9-8CB75D919644}" type="datetimeFigureOut">
              <a:rPr lang="en-US" smtClean="0"/>
              <a:pPr/>
              <a:t>5/19/2016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60E034-71B3-4618-AE49-B6D54A08C3D7}"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9F45AE-957E-4977-89C9-8CB75D919644}" type="datetimeFigureOut">
              <a:rPr lang="en-US" smtClean="0"/>
              <a:pPr/>
              <a:t>5/19/2016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60E034-71B3-4618-AE49-B6D54A08C3D7}"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9F45AE-957E-4977-89C9-8CB75D919644}" type="datetimeFigureOut">
              <a:rPr lang="en-US" smtClean="0"/>
              <a:pPr/>
              <a:t>5/19/2016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60E034-71B3-4618-AE49-B6D54A08C3D7}" type="slidenum">
              <a:rPr lang="en-US" smtClean="0"/>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tiledown-back.jpg"/>
          <p:cNvPicPr>
            <a:picLocks noChangeAspect="1"/>
          </p:cNvPicPr>
          <p:nvPr userDrawn="1"/>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60E034-71B3-4618-AE49-B6D54A08C3D7}" type="slidenum">
              <a:rPr lang="en-US" smtClean="0"/>
              <a:pPr/>
              <a:t>‹#›</a:t>
            </a:fld>
            <a:endParaRPr lang="en-US"/>
          </a:p>
        </p:txBody>
      </p:sp>
      <p:sp>
        <p:nvSpPr>
          <p:cNvPr id="9" name="Rectangle 9"/>
          <p:cNvSpPr>
            <a:spLocks noChangeArrowheads="1"/>
          </p:cNvSpPr>
          <p:nvPr userDrawn="1"/>
        </p:nvSpPr>
        <p:spPr bwMode="auto">
          <a:xfrm>
            <a:off x="0" y="6623080"/>
            <a:ext cx="9144000" cy="244475"/>
          </a:xfrm>
          <a:prstGeom prst="rect">
            <a:avLst/>
          </a:prstGeom>
          <a:gradFill rotWithShape="0">
            <a:gsLst>
              <a:gs pos="0">
                <a:srgbClr val="FF9900"/>
              </a:gs>
              <a:gs pos="0">
                <a:srgbClr val="FF9900"/>
              </a:gs>
              <a:gs pos="100000">
                <a:srgbClr val="FFFFFF"/>
              </a:gs>
            </a:gsLst>
            <a:lin ang="0" scaled="1"/>
          </a:gradFill>
          <a:ln w="9525">
            <a:solidFill>
              <a:schemeClr val="tx1"/>
            </a:solidFill>
            <a:miter lim="800000"/>
            <a:headEnd/>
            <a:tailEnd/>
          </a:ln>
          <a:effectLst/>
        </p:spPr>
        <p:txBody>
          <a:bodyPr wrap="none" anchor="ctr"/>
          <a:lstStyle/>
          <a:p>
            <a:endParaRPr lang="en-US"/>
          </a:p>
        </p:txBody>
      </p:sp>
      <p:sp>
        <p:nvSpPr>
          <p:cNvPr id="10" name="Text Box 7"/>
          <p:cNvSpPr txBox="1">
            <a:spLocks noChangeArrowheads="1"/>
          </p:cNvSpPr>
          <p:nvPr userDrawn="1"/>
        </p:nvSpPr>
        <p:spPr bwMode="auto">
          <a:xfrm>
            <a:off x="0" y="6621334"/>
            <a:ext cx="1189749" cy="246221"/>
          </a:xfrm>
          <a:prstGeom prst="rect">
            <a:avLst/>
          </a:prstGeom>
          <a:noFill/>
          <a:ln w="9525">
            <a:noFill/>
            <a:miter lim="800000"/>
            <a:headEnd/>
            <a:tailEnd/>
          </a:ln>
          <a:effectLst/>
        </p:spPr>
        <p:txBody>
          <a:bodyPr wrap="none">
            <a:spAutoFit/>
          </a:bodyPr>
          <a:lstStyle/>
          <a:p>
            <a:r>
              <a:rPr lang="en-US" sz="1000" baseline="0" dirty="0" smtClean="0"/>
              <a:t>E. Glenn Lightsey</a:t>
            </a:r>
          </a:p>
        </p:txBody>
      </p:sp>
      <p:sp>
        <p:nvSpPr>
          <p:cNvPr id="12" name="Text Box 11"/>
          <p:cNvSpPr txBox="1">
            <a:spLocks noChangeArrowheads="1"/>
          </p:cNvSpPr>
          <p:nvPr userDrawn="1"/>
        </p:nvSpPr>
        <p:spPr bwMode="auto">
          <a:xfrm>
            <a:off x="7086600" y="6621333"/>
            <a:ext cx="2056973" cy="246221"/>
          </a:xfrm>
          <a:prstGeom prst="rect">
            <a:avLst/>
          </a:prstGeom>
          <a:noFill/>
          <a:ln w="9525">
            <a:noFill/>
            <a:miter lim="800000"/>
            <a:headEnd/>
            <a:tailEnd/>
          </a:ln>
          <a:effectLst/>
        </p:spPr>
        <p:txBody>
          <a:bodyPr wrap="none">
            <a:spAutoFit/>
          </a:bodyPr>
          <a:lstStyle/>
          <a:p>
            <a:r>
              <a:rPr lang="en-US" sz="1000" dirty="0" smtClean="0"/>
              <a:t>The University of Texas at Austin</a:t>
            </a:r>
            <a:endParaRPr lang="en-US" sz="1000" dirty="0"/>
          </a:p>
        </p:txBody>
      </p:sp>
      <p:sp>
        <p:nvSpPr>
          <p:cNvPr id="14" name="Text Box 7"/>
          <p:cNvSpPr txBox="1">
            <a:spLocks noChangeArrowheads="1"/>
          </p:cNvSpPr>
          <p:nvPr userDrawn="1"/>
        </p:nvSpPr>
        <p:spPr bwMode="auto">
          <a:xfrm>
            <a:off x="3581400" y="6621334"/>
            <a:ext cx="1821332" cy="246221"/>
          </a:xfrm>
          <a:prstGeom prst="rect">
            <a:avLst/>
          </a:prstGeom>
          <a:noFill/>
          <a:ln w="9525">
            <a:noFill/>
            <a:miter lim="800000"/>
            <a:headEnd/>
            <a:tailEnd/>
          </a:ln>
          <a:effectLst/>
        </p:spPr>
        <p:txBody>
          <a:bodyPr wrap="none">
            <a:spAutoFit/>
          </a:bodyPr>
          <a:lstStyle/>
          <a:p>
            <a:r>
              <a:rPr lang="en-US" sz="1000" baseline="0" dirty="0" smtClean="0"/>
              <a:t>Texas Spacecraft Laboratory</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i="0">
                <a:ea typeface="新細明體" panose="02020500000000000000" pitchFamily="18" charset="-120"/>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i="0">
                <a:ea typeface="新細明體" panose="02020500000000000000" pitchFamily="18" charset="-120"/>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i="0">
                <a:ea typeface="新細明體" panose="02020500000000000000" pitchFamily="18" charset="-120"/>
              </a:defRPr>
            </a:lvl1pPr>
          </a:lstStyle>
          <a:p>
            <a:pPr>
              <a:defRPr/>
            </a:pPr>
            <a:fld id="{492AF4CD-A2AF-4597-8469-04CD3BD73453}" type="slidenum">
              <a:rPr lang="en-US" altLang="zh-TW"/>
              <a:pPr>
                <a:defRPr/>
              </a:pPr>
              <a:t>‹#›</a:t>
            </a:fld>
            <a:endParaRPr lang="en-US" altLang="zh-TW"/>
          </a:p>
        </p:txBody>
      </p:sp>
    </p:spTree>
    <p:extLst>
      <p:ext uri="{BB962C8B-B14F-4D97-AF65-F5344CB8AC3E}">
        <p14:creationId xmlns:p14="http://schemas.microsoft.com/office/powerpoint/2010/main" val="3655449144"/>
      </p:ext>
    </p:extLst>
  </p:cSld>
  <p:clrMap bg1="lt1" tx1="dk1" bg2="lt2" tx2="dk2" accent1="accent1" accent2="accent2" accent3="accent3" accent4="accent4" accent5="accent5" accent6="accent6" hlink="hlink" folHlink="folHlink"/>
  <p:sldLayoutIdLst>
    <p:sldLayoutId id="2147483661" r:id="rId1"/>
  </p:sldLayoutIdLst>
  <p:transition>
    <p:fade/>
  </p:transition>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5pPr>
      <a:lvl6pPr marL="4572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6pPr>
      <a:lvl7pPr marL="9144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7pPr>
      <a:lvl8pPr marL="13716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8pPr>
      <a:lvl9pPr marL="18288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 Id="rId9"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60.wmf"/><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4.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 Id="rId9" Type="http://schemas.openxmlformats.org/officeDocument/2006/relationships/image" Target="../media/image4.png"/></Relationships>
</file>

<file path=ppt/slides/_rels/slide32.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image" Target="../media/image78.png"/><Relationship Id="rId3" Type="http://schemas.openxmlformats.org/officeDocument/2006/relationships/image" Target="../media/image69.png"/><Relationship Id="rId7" Type="http://schemas.openxmlformats.org/officeDocument/2006/relationships/image" Target="../media/image73.jpeg"/><Relationship Id="rId12" Type="http://schemas.openxmlformats.org/officeDocument/2006/relationships/image" Target="../media/image77.png"/><Relationship Id="rId2" Type="http://schemas.openxmlformats.org/officeDocument/2006/relationships/image" Target="../media/image68.png"/><Relationship Id="rId16"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6.jpeg"/><Relationship Id="rId5" Type="http://schemas.openxmlformats.org/officeDocument/2006/relationships/image" Target="../media/image71.png"/><Relationship Id="rId15" Type="http://schemas.openxmlformats.org/officeDocument/2006/relationships/image" Target="../media/image80.jpeg"/><Relationship Id="rId10" Type="http://schemas.openxmlformats.org/officeDocument/2006/relationships/image" Target="../media/image44.jpe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79.jpeg"/></Relationships>
</file>

<file path=ppt/slides/_rels/slide33.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4.png"/><Relationship Id="rId2" Type="http://schemas.openxmlformats.org/officeDocument/2006/relationships/image" Target="../media/image86.png"/><Relationship Id="rId1" Type="http://schemas.openxmlformats.org/officeDocument/2006/relationships/slideLayout" Target="../slideLayouts/slideLayout4.xml"/><Relationship Id="rId6" Type="http://schemas.openxmlformats.org/officeDocument/2006/relationships/image" Target="../media/image44.jpeg"/><Relationship Id="rId5" Type="http://schemas.openxmlformats.org/officeDocument/2006/relationships/image" Target="../media/image89.png"/><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92.jpeg"/></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image" Target="../media/image94.png"/></Relationships>
</file>

<file path=ppt/slides/_rels/slide38.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9.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4.png"/><Relationship Id="rId7" Type="http://schemas.openxmlformats.org/officeDocument/2006/relationships/image" Target="../media/image107.jpeg"/><Relationship Id="rId2" Type="http://schemas.openxmlformats.org/officeDocument/2006/relationships/image" Target="../media/image103.jpeg"/><Relationship Id="rId1" Type="http://schemas.openxmlformats.org/officeDocument/2006/relationships/slideLayout" Target="../slideLayouts/slideLayout4.xml"/><Relationship Id="rId6" Type="http://schemas.openxmlformats.org/officeDocument/2006/relationships/image" Target="../media/image106.jpg"/><Relationship Id="rId5" Type="http://schemas.openxmlformats.org/officeDocument/2006/relationships/image" Target="../media/image4.png"/><Relationship Id="rId4" Type="http://schemas.openxmlformats.org/officeDocument/2006/relationships/image" Target="../media/image105.jpe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110.tiff"/><Relationship Id="rId2" Type="http://schemas.openxmlformats.org/officeDocument/2006/relationships/image" Target="../media/image109.gif"/><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45.jpeg"/><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111.png"/><Relationship Id="rId7" Type="http://schemas.openxmlformats.org/officeDocument/2006/relationships/image" Target="../media/image11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117.png"/></Relationships>
</file>

<file path=ppt/slides/_rels/slide43.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4.png"/><Relationship Id="rId2" Type="http://schemas.openxmlformats.org/officeDocument/2006/relationships/image" Target="../media/image118.png"/><Relationship Id="rId1" Type="http://schemas.openxmlformats.org/officeDocument/2006/relationships/slideLayout" Target="../slideLayouts/slideLayout6.xml"/><Relationship Id="rId6" Type="http://schemas.openxmlformats.org/officeDocument/2006/relationships/image" Target="../media/image122.png"/><Relationship Id="rId5" Type="http://schemas.openxmlformats.org/officeDocument/2006/relationships/image" Target="../media/image121.emf"/><Relationship Id="rId4" Type="http://schemas.openxmlformats.org/officeDocument/2006/relationships/image" Target="../media/image120.emf"/></Relationships>
</file>

<file path=ppt/slides/_rels/slide4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126.jpeg"/><Relationship Id="rId5" Type="http://schemas.openxmlformats.org/officeDocument/2006/relationships/image" Target="../media/image125.png"/><Relationship Id="rId4" Type="http://schemas.openxmlformats.org/officeDocument/2006/relationships/image" Target="../media/image124.png"/></Relationships>
</file>

<file path=ppt/slides/_rels/slide4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mailto:lightsey@mail.utexas.edu" TargetMode="External"/><Relationship Id="rId2" Type="http://schemas.openxmlformats.org/officeDocument/2006/relationships/image" Target="../media/image130.jpeg"/><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hyperlink" Target="https://www.facebook.com/UTSatLab" TargetMode="External"/><Relationship Id="rId4" Type="http://schemas.openxmlformats.org/officeDocument/2006/relationships/hyperlink" Target="http://lightsey.ae.utexas.edu/"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93700" y="5486400"/>
            <a:ext cx="828675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Produced by and for </a:t>
            </a:r>
            <a:r>
              <a:rPr kumimoji="0" lang="en-US" altLang="en-US" sz="1400" b="0" i="1"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Hot Science - Cool Talks</a:t>
            </a:r>
            <a:r>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 by the Environmental Science Institute.  We request that the use of these materials include an acknowledgement of the presenter and </a:t>
            </a:r>
            <a:r>
              <a:rPr kumimoji="0" lang="en-US" altLang="en-US" sz="1400" b="0" i="1"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Hot Science - Cool Talks</a:t>
            </a:r>
            <a:r>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 by the Environmental Science Institute at UT Austin.  We hope you find these materials educational and enjoyable.</a:t>
            </a:r>
          </a:p>
        </p:txBody>
      </p:sp>
      <p:sp>
        <p:nvSpPr>
          <p:cNvPr id="24579" name="Text Box 4"/>
          <p:cNvSpPr txBox="1">
            <a:spLocks noChangeArrowheads="1"/>
          </p:cNvSpPr>
          <p:nvPr/>
        </p:nvSpPr>
        <p:spPr bwMode="auto">
          <a:xfrm>
            <a:off x="393700" y="4349750"/>
            <a:ext cx="8620125"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Dr. Glenn Lightsey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March 1, 2014</a:t>
            </a:r>
          </a:p>
        </p:txBody>
      </p:sp>
      <p:sp>
        <p:nvSpPr>
          <p:cNvPr id="24580" name="Rectangle 5"/>
          <p:cNvSpPr>
            <a:spLocks noGrp="1" noChangeArrowheads="1"/>
          </p:cNvSpPr>
          <p:nvPr>
            <p:ph type="ctrTitle"/>
          </p:nvPr>
        </p:nvSpPr>
        <p:spPr>
          <a:xfrm>
            <a:off x="236538" y="1951038"/>
            <a:ext cx="8934450" cy="2316162"/>
          </a:xfrm>
        </p:spPr>
        <p:txBody>
          <a:bodyPr anchor="ctr"/>
          <a:lstStyle/>
          <a:p>
            <a:pPr eaLnBrk="1" hangingPunct="1"/>
            <a:r>
              <a:rPr lang="en-US" altLang="en-US" sz="3600" b="1" i="1" smtClean="0">
                <a:solidFill>
                  <a:srgbClr val="0070C0"/>
                </a:solidFill>
              </a:rPr>
              <a:t>Space Exploration: From Science</a:t>
            </a:r>
            <a:br>
              <a:rPr lang="en-US" altLang="en-US" sz="3600" b="1" i="1" smtClean="0">
                <a:solidFill>
                  <a:srgbClr val="0070C0"/>
                </a:solidFill>
              </a:rPr>
            </a:br>
            <a:r>
              <a:rPr lang="en-US" altLang="en-US" sz="3600" b="1" i="1" smtClean="0">
                <a:solidFill>
                  <a:srgbClr val="0070C0"/>
                </a:solidFill>
              </a:rPr>
              <a:t>Fiction to the Texas Spacecraft</a:t>
            </a:r>
            <a:br>
              <a:rPr lang="en-US" altLang="en-US" sz="3600" b="1" i="1" smtClean="0">
                <a:solidFill>
                  <a:srgbClr val="0070C0"/>
                </a:solidFill>
              </a:rPr>
            </a:br>
            <a:r>
              <a:rPr lang="en-US" altLang="en-US" sz="3600" b="1" i="1" smtClean="0">
                <a:solidFill>
                  <a:srgbClr val="0070C0"/>
                </a:solidFill>
              </a:rPr>
              <a:t>Laboratory</a:t>
            </a:r>
            <a:endParaRPr lang="en-US" altLang="en-US" sz="2400" i="1" smtClean="0">
              <a:solidFill>
                <a:srgbClr val="0070C0"/>
              </a:solidFill>
            </a:endParaRPr>
          </a:p>
        </p:txBody>
      </p:sp>
      <p:pic>
        <p:nvPicPr>
          <p:cNvPr id="2458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57438" y="292100"/>
            <a:ext cx="45434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931988" y="1219200"/>
            <a:ext cx="5307012" cy="523875"/>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dirty="0">
                <a:ln>
                  <a:noFill/>
                </a:ln>
                <a:solidFill>
                  <a:srgbClr val="F06242"/>
                </a:solidFill>
                <a:effectLst/>
                <a:uLnTx/>
                <a:uFillTx/>
                <a:latin typeface="Gill Sans MT" panose="020B0502020104020203" pitchFamily="34" charset="0"/>
                <a:ea typeface="新細明體"/>
                <a:cs typeface="+mn-cs"/>
              </a:rPr>
              <a:t># </a:t>
            </a:r>
            <a:r>
              <a:rPr kumimoji="1" lang="en-US" altLang="en-US" sz="2800" b="1" i="0" u="none" strike="noStrike" kern="1200" cap="none" spc="0" normalizeH="0" baseline="0" noProof="0" dirty="0">
                <a:ln>
                  <a:noFill/>
                </a:ln>
                <a:solidFill>
                  <a:srgbClr val="F06242"/>
                </a:solidFill>
                <a:effectLst/>
                <a:uLnTx/>
                <a:uFillTx/>
                <a:latin typeface="Gadugi" panose="020B0502040204020203" pitchFamily="34" charset="0"/>
                <a:ea typeface="新細明體"/>
                <a:cs typeface="+mn-cs"/>
              </a:rPr>
              <a:t>89</a:t>
            </a:r>
            <a:endParaRPr kumimoji="1" lang="en-US" sz="1200" b="1" i="1" u="none" strike="noStrike" kern="1200" cap="none" spc="0" normalizeH="0" baseline="0" noProof="0" dirty="0">
              <a:ln>
                <a:noFill/>
              </a:ln>
              <a:solidFill>
                <a:srgbClr val="000000"/>
              </a:solidFill>
              <a:effectLst/>
              <a:uLnTx/>
              <a:uFillTx/>
              <a:latin typeface="Arial" panose="020B0604020202020204" pitchFamily="34" charset="0"/>
              <a:ea typeface="新細明體" pitchFamily="1" charset="-120"/>
              <a:cs typeface="+mn-cs"/>
            </a:endParaRPr>
          </a:p>
        </p:txBody>
      </p:sp>
    </p:spTree>
    <p:extLst>
      <p:ext uri="{BB962C8B-B14F-4D97-AF65-F5344CB8AC3E}">
        <p14:creationId xmlns:p14="http://schemas.microsoft.com/office/powerpoint/2010/main" val="2015055050"/>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Space Myths</a:t>
            </a:r>
            <a:endParaRPr lang="en-US" dirty="0"/>
          </a:p>
        </p:txBody>
      </p:sp>
      <p:sp>
        <p:nvSpPr>
          <p:cNvPr id="3" name="Content Placeholder 2"/>
          <p:cNvSpPr>
            <a:spLocks noGrp="1"/>
          </p:cNvSpPr>
          <p:nvPr>
            <p:ph sz="half" idx="1"/>
          </p:nvPr>
        </p:nvSpPr>
        <p:spPr>
          <a:xfrm>
            <a:off x="152400" y="1143000"/>
            <a:ext cx="4038600" cy="4525963"/>
          </a:xfrm>
        </p:spPr>
        <p:txBody>
          <a:bodyPr>
            <a:normAutofit/>
          </a:bodyPr>
          <a:lstStyle/>
          <a:p>
            <a:r>
              <a:rPr lang="en-US" dirty="0" smtClean="0"/>
              <a:t>Myth #4: “NASA </a:t>
            </a:r>
            <a:r>
              <a:rPr lang="en-US" dirty="0"/>
              <a:t>consumes 25% of the US </a:t>
            </a:r>
            <a:r>
              <a:rPr lang="en-US" dirty="0" smtClean="0"/>
              <a:t>Budget.”</a:t>
            </a:r>
            <a:endParaRPr lang="en-US" dirty="0"/>
          </a:p>
          <a:p>
            <a:pPr lvl="1"/>
            <a:r>
              <a:rPr lang="en-US" dirty="0"/>
              <a:t>Most common response in a 2006 </a:t>
            </a:r>
            <a:r>
              <a:rPr lang="en-US" dirty="0" smtClean="0"/>
              <a:t>survey.</a:t>
            </a:r>
            <a:endParaRPr lang="en-US" dirty="0"/>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3687338078"/>
              </p:ext>
            </p:extLst>
          </p:nvPr>
        </p:nvGraphicFramePr>
        <p:xfrm>
          <a:off x="1178964" y="3200400"/>
          <a:ext cx="7277100" cy="37999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5105400" y="1143000"/>
            <a:ext cx="3674514" cy="1815882"/>
          </a:xfrm>
          <a:prstGeom prst="rect">
            <a:avLst/>
          </a:prstGeom>
          <a:noFill/>
        </p:spPr>
        <p:txBody>
          <a:bodyPr wrap="square" rtlCol="0">
            <a:spAutoFit/>
          </a:bodyPr>
          <a:lstStyle/>
          <a:p>
            <a:pPr marL="285750" indent="-285750">
              <a:buFont typeface="Arial" panose="020B0604020202020204" pitchFamily="34" charset="0"/>
              <a:buChar char="•"/>
            </a:pPr>
            <a:r>
              <a:rPr lang="en-US" sz="2800" i="1" dirty="0" smtClean="0">
                <a:solidFill>
                  <a:srgbClr val="FF6600"/>
                </a:solidFill>
              </a:rPr>
              <a:t>It’s actually &lt;0.5%, the lowest level since 1959. NASA founded in 1958.</a:t>
            </a:r>
            <a:endParaRPr lang="en-US" sz="2800" i="1" dirty="0">
              <a:solidFill>
                <a:srgbClr val="FF6600"/>
              </a:solidFill>
            </a:endParaRPr>
          </a:p>
        </p:txBody>
      </p:sp>
      <p:grpSp>
        <p:nvGrpSpPr>
          <p:cNvPr id="9" name="Group 8"/>
          <p:cNvGrpSpPr/>
          <p:nvPr/>
        </p:nvGrpSpPr>
        <p:grpSpPr>
          <a:xfrm>
            <a:off x="7728972" y="152400"/>
            <a:ext cx="1338828" cy="426093"/>
            <a:chOff x="7663154" y="1221762"/>
            <a:chExt cx="1338828" cy="426093"/>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12" name="TextBox 11"/>
            <p:cNvSpPr txBox="1"/>
            <p:nvPr/>
          </p:nvSpPr>
          <p:spPr>
            <a:xfrm>
              <a:off x="7663154" y="1447800"/>
              <a:ext cx="1338828" cy="200055"/>
            </a:xfrm>
            <a:prstGeom prst="rect">
              <a:avLst/>
            </a:prstGeom>
            <a:noFill/>
          </p:spPr>
          <p:txBody>
            <a:bodyPr wrap="none" rtlCol="0">
              <a:spAutoFit/>
            </a:bodyPr>
            <a:lstStyle/>
            <a:p>
              <a:r>
                <a:rPr lang="en-US" sz="700" dirty="0" smtClean="0">
                  <a:solidFill>
                    <a:schemeClr val="bg1"/>
                  </a:solidFill>
                </a:rPr>
                <a:t>Texas Spacecraft Laboratory</a:t>
              </a:r>
              <a:endParaRPr lang="en-US" sz="700" dirty="0">
                <a:solidFill>
                  <a:schemeClr val="bg1"/>
                </a:solidFill>
              </a:endParaRPr>
            </a:p>
          </p:txBody>
        </p:sp>
      </p:grpSp>
    </p:spTree>
    <p:extLst>
      <p:ext uri="{BB962C8B-B14F-4D97-AF65-F5344CB8AC3E}">
        <p14:creationId xmlns:p14="http://schemas.microsoft.com/office/powerpoint/2010/main" val="181782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Today’s Talk</a:t>
            </a:r>
            <a:endParaRPr lang="en-US" dirty="0"/>
          </a:p>
        </p:txBody>
      </p:sp>
      <p:sp>
        <p:nvSpPr>
          <p:cNvPr id="6" name="Content Placeholder 5"/>
          <p:cNvSpPr>
            <a:spLocks noGrp="1"/>
          </p:cNvSpPr>
          <p:nvPr>
            <p:ph idx="1"/>
          </p:nvPr>
        </p:nvSpPr>
        <p:spPr/>
        <p:txBody>
          <a:bodyPr>
            <a:normAutofit lnSpcReduction="10000"/>
          </a:bodyPr>
          <a:lstStyle/>
          <a:p>
            <a:r>
              <a:rPr lang="en-US" dirty="0" smtClean="0"/>
              <a:t>Space Myths</a:t>
            </a:r>
          </a:p>
          <a:p>
            <a:pPr lvl="1"/>
            <a:r>
              <a:rPr lang="en-US" dirty="0" smtClean="0"/>
              <a:t>Some interesting facts about space</a:t>
            </a:r>
          </a:p>
          <a:p>
            <a:pPr lvl="1"/>
            <a:endParaRPr lang="en-US" dirty="0" smtClean="0"/>
          </a:p>
          <a:p>
            <a:r>
              <a:rPr lang="en-US" dirty="0">
                <a:solidFill>
                  <a:srgbClr val="FF6600"/>
                </a:solidFill>
              </a:rPr>
              <a:t>Are We There Yet? </a:t>
            </a:r>
          </a:p>
          <a:p>
            <a:pPr lvl="1"/>
            <a:r>
              <a:rPr lang="en-US" dirty="0">
                <a:solidFill>
                  <a:srgbClr val="FF6600"/>
                </a:solidFill>
              </a:rPr>
              <a:t>Some basic information about space travel</a:t>
            </a:r>
          </a:p>
          <a:p>
            <a:pPr marL="457200" lvl="1" indent="0">
              <a:buNone/>
            </a:pPr>
            <a:endParaRPr lang="en-US" dirty="0" smtClean="0"/>
          </a:p>
          <a:p>
            <a:r>
              <a:rPr lang="en-US" dirty="0" smtClean="0"/>
              <a:t>The Texas Spacecraft Lab</a:t>
            </a:r>
          </a:p>
          <a:p>
            <a:pPr lvl="1"/>
            <a:r>
              <a:rPr lang="en-US" dirty="0" smtClean="0"/>
              <a:t>A description of my research lab and the projects my students and I are working on</a:t>
            </a:r>
          </a:p>
          <a:p>
            <a:endParaRPr lang="en-US" dirty="0"/>
          </a:p>
        </p:txBody>
      </p:sp>
      <p:grpSp>
        <p:nvGrpSpPr>
          <p:cNvPr id="7" name="Group 6"/>
          <p:cNvGrpSpPr/>
          <p:nvPr/>
        </p:nvGrpSpPr>
        <p:grpSpPr>
          <a:xfrm>
            <a:off x="7728972" y="152400"/>
            <a:ext cx="1338828" cy="426093"/>
            <a:chOff x="7663154" y="1221762"/>
            <a:chExt cx="1338828" cy="426093"/>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9" name="TextBox 8"/>
            <p:cNvSpPr txBox="1"/>
            <p:nvPr/>
          </p:nvSpPr>
          <p:spPr>
            <a:xfrm>
              <a:off x="7663154" y="1447800"/>
              <a:ext cx="1338828" cy="200055"/>
            </a:xfrm>
            <a:prstGeom prst="rect">
              <a:avLst/>
            </a:prstGeom>
            <a:noFill/>
          </p:spPr>
          <p:txBody>
            <a:bodyPr wrap="none" rtlCol="0">
              <a:spAutoFit/>
            </a:bodyPr>
            <a:lstStyle/>
            <a:p>
              <a:r>
                <a:rPr lang="en-US" sz="700" dirty="0" smtClean="0">
                  <a:solidFill>
                    <a:schemeClr val="bg1"/>
                  </a:solidFill>
                </a:rPr>
                <a:t>Texas Spacecraft Laboratory</a:t>
              </a:r>
              <a:endParaRPr lang="en-US" sz="700" dirty="0">
                <a:solidFill>
                  <a:schemeClr val="bg1"/>
                </a:solidFill>
              </a:endParaRPr>
            </a:p>
          </p:txBody>
        </p:sp>
      </p:grpSp>
    </p:spTree>
    <p:extLst>
      <p:ext uri="{BB962C8B-B14F-4D97-AF65-F5344CB8AC3E}">
        <p14:creationId xmlns:p14="http://schemas.microsoft.com/office/powerpoint/2010/main" val="21753172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wallcoo.net/nature/sz194-tree-and-grassland_blue_sky/images/Trees_in_Green_field_and_blue_sky_JA091_photo.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0" y="1234240"/>
            <a:ext cx="9144000" cy="53801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What is Space?</a:t>
            </a:r>
            <a:endParaRPr lang="en-US" dirty="0"/>
          </a:p>
        </p:txBody>
      </p:sp>
      <p:sp>
        <p:nvSpPr>
          <p:cNvPr id="3" name="Content Placeholder 2"/>
          <p:cNvSpPr>
            <a:spLocks noGrp="1"/>
          </p:cNvSpPr>
          <p:nvPr>
            <p:ph sz="half" idx="1"/>
          </p:nvPr>
        </p:nvSpPr>
        <p:spPr>
          <a:xfrm>
            <a:off x="3722036" y="1521438"/>
            <a:ext cx="4038600" cy="4953000"/>
          </a:xfrm>
        </p:spPr>
        <p:txBody>
          <a:bodyPr>
            <a:normAutofit fontScale="85000" lnSpcReduction="10000"/>
          </a:bodyPr>
          <a:lstStyle/>
          <a:p>
            <a:r>
              <a:rPr lang="en-US" dirty="0" smtClean="0">
                <a:solidFill>
                  <a:schemeClr val="tx1"/>
                </a:solidFill>
              </a:rPr>
              <a:t>Look around you—you are in space! We evolved to live here.</a:t>
            </a:r>
          </a:p>
          <a:p>
            <a:endParaRPr lang="en-US" dirty="0" smtClean="0">
              <a:solidFill>
                <a:schemeClr val="tx1"/>
              </a:solidFill>
            </a:endParaRPr>
          </a:p>
          <a:p>
            <a:r>
              <a:rPr lang="en-US" dirty="0">
                <a:solidFill>
                  <a:schemeClr val="tx1"/>
                </a:solidFill>
              </a:rPr>
              <a:t>H</a:t>
            </a:r>
            <a:r>
              <a:rPr lang="en-US" dirty="0" smtClean="0">
                <a:solidFill>
                  <a:schemeClr val="tx1"/>
                </a:solidFill>
              </a:rPr>
              <a:t>uman </a:t>
            </a:r>
            <a:r>
              <a:rPr lang="en-US" dirty="0">
                <a:solidFill>
                  <a:schemeClr val="tx1"/>
                </a:solidFill>
              </a:rPr>
              <a:t>H</a:t>
            </a:r>
            <a:r>
              <a:rPr lang="en-US" dirty="0" smtClean="0">
                <a:solidFill>
                  <a:schemeClr val="tx1"/>
                </a:solidFill>
              </a:rPr>
              <a:t>abitable Zone = 2 miles above sea level on Earth</a:t>
            </a:r>
          </a:p>
          <a:p>
            <a:endParaRPr lang="en-US" dirty="0" smtClean="0">
              <a:solidFill>
                <a:schemeClr val="tx1"/>
              </a:solidFill>
            </a:endParaRPr>
          </a:p>
          <a:p>
            <a:r>
              <a:rPr lang="en-US" dirty="0" smtClean="0">
                <a:solidFill>
                  <a:schemeClr val="tx1"/>
                </a:solidFill>
              </a:rPr>
              <a:t>Most of space is not habitable.</a:t>
            </a:r>
          </a:p>
          <a:p>
            <a:endParaRPr lang="en-US" dirty="0" smtClean="0">
              <a:solidFill>
                <a:schemeClr val="tx1"/>
              </a:solidFill>
            </a:endParaRPr>
          </a:p>
          <a:p>
            <a:r>
              <a:rPr lang="en-US" dirty="0">
                <a:solidFill>
                  <a:schemeClr val="tx1"/>
                </a:solidFill>
              </a:rPr>
              <a:t>No other place is known where humans might </a:t>
            </a:r>
            <a:r>
              <a:rPr lang="en-US" dirty="0" smtClean="0">
                <a:solidFill>
                  <a:schemeClr val="tx1"/>
                </a:solidFill>
              </a:rPr>
              <a:t>live.</a:t>
            </a:r>
          </a:p>
          <a:p>
            <a:endParaRPr lang="en-US" dirty="0" smtClean="0"/>
          </a:p>
          <a:p>
            <a:endParaRPr lang="en-US" dirty="0"/>
          </a:p>
        </p:txBody>
      </p:sp>
      <p:sp>
        <p:nvSpPr>
          <p:cNvPr id="7" name="TextBox 6"/>
          <p:cNvSpPr txBox="1"/>
          <p:nvPr/>
        </p:nvSpPr>
        <p:spPr>
          <a:xfrm>
            <a:off x="9753600" y="3831967"/>
            <a:ext cx="845103" cy="184666"/>
          </a:xfrm>
          <a:prstGeom prst="rect">
            <a:avLst/>
          </a:prstGeom>
          <a:noFill/>
        </p:spPr>
        <p:txBody>
          <a:bodyPr wrap="none" rtlCol="0">
            <a:spAutoFit/>
          </a:bodyPr>
          <a:lstStyle/>
          <a:p>
            <a:pPr algn="r"/>
            <a:r>
              <a:rPr lang="en-US" sz="600" dirty="0" smtClean="0">
                <a:solidFill>
                  <a:prstClr val="white"/>
                </a:solidFill>
              </a:rPr>
              <a:t>Image: Wallcoo.net</a:t>
            </a:r>
            <a:endParaRPr lang="en-US" sz="600" dirty="0">
              <a:solidFill>
                <a:prstClr val="white"/>
              </a:solidFill>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6261"/>
            <a:ext cx="9144000" cy="537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7728972" y="152400"/>
            <a:ext cx="1338828" cy="426093"/>
            <a:chOff x="7663154" y="1221762"/>
            <a:chExt cx="1338828" cy="426093"/>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12" name="TextBox 11"/>
            <p:cNvSpPr txBox="1"/>
            <p:nvPr/>
          </p:nvSpPr>
          <p:spPr>
            <a:xfrm>
              <a:off x="7663154" y="1447800"/>
              <a:ext cx="1338828" cy="200055"/>
            </a:xfrm>
            <a:prstGeom prst="rect">
              <a:avLst/>
            </a:prstGeom>
            <a:noFill/>
          </p:spPr>
          <p:txBody>
            <a:bodyPr wrap="none" rtlCol="0">
              <a:spAutoFit/>
            </a:bodyPr>
            <a:lstStyle/>
            <a:p>
              <a:r>
                <a:rPr lang="en-US" sz="700" dirty="0" smtClean="0">
                  <a:solidFill>
                    <a:schemeClr val="bg1"/>
                  </a:solidFill>
                </a:rPr>
                <a:t>Texas Spacecraft Laboratory</a:t>
              </a:r>
              <a:endParaRPr lang="en-US" sz="700" dirty="0">
                <a:solidFill>
                  <a:schemeClr val="bg1"/>
                </a:solidFill>
              </a:endParaRPr>
            </a:p>
          </p:txBody>
        </p:sp>
      </p:grpSp>
      <p:sp>
        <p:nvSpPr>
          <p:cNvPr id="4" name="TextBox 3"/>
          <p:cNvSpPr txBox="1"/>
          <p:nvPr/>
        </p:nvSpPr>
        <p:spPr>
          <a:xfrm>
            <a:off x="6046136" y="4978516"/>
            <a:ext cx="2819400"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But, we </a:t>
            </a:r>
            <a:r>
              <a:rPr lang="en-US" dirty="0" smtClean="0">
                <a:solidFill>
                  <a:schemeClr val="bg1"/>
                </a:solidFill>
              </a:rPr>
              <a:t>do see </a:t>
            </a:r>
            <a:r>
              <a:rPr lang="en-US" dirty="0">
                <a:solidFill>
                  <a:schemeClr val="bg1"/>
                </a:solidFill>
              </a:rPr>
              <a:t>evidence for other Earth-like </a:t>
            </a:r>
            <a:r>
              <a:rPr lang="en-US" dirty="0" smtClean="0">
                <a:solidFill>
                  <a:schemeClr val="bg1"/>
                </a:solidFill>
              </a:rPr>
              <a:t>planets</a:t>
            </a:r>
            <a:endParaRPr lang="en-US" dirty="0">
              <a:solidFill>
                <a:schemeClr val="bg1"/>
              </a:solidFill>
            </a:endParaRPr>
          </a:p>
        </p:txBody>
      </p:sp>
      <p:sp>
        <p:nvSpPr>
          <p:cNvPr id="9" name="TextBox 8"/>
          <p:cNvSpPr txBox="1"/>
          <p:nvPr/>
        </p:nvSpPr>
        <p:spPr>
          <a:xfrm>
            <a:off x="7239311" y="6400800"/>
            <a:ext cx="1904689" cy="184666"/>
          </a:xfrm>
          <a:prstGeom prst="rect">
            <a:avLst/>
          </a:prstGeom>
          <a:noFill/>
        </p:spPr>
        <p:txBody>
          <a:bodyPr wrap="none" rtlCol="0">
            <a:spAutoFit/>
          </a:bodyPr>
          <a:lstStyle/>
          <a:p>
            <a:pPr algn="r"/>
            <a:r>
              <a:rPr lang="en-US" sz="600" dirty="0" smtClean="0">
                <a:solidFill>
                  <a:prstClr val="white"/>
                </a:solidFill>
              </a:rPr>
              <a:t>Image: Wikipedia, Planetary system in </a:t>
            </a:r>
            <a:r>
              <a:rPr lang="en-US" sz="600" dirty="0" err="1" smtClean="0">
                <a:solidFill>
                  <a:prstClr val="white"/>
                </a:solidFill>
              </a:rPr>
              <a:t>Gliese</a:t>
            </a:r>
            <a:r>
              <a:rPr lang="en-US" sz="600" dirty="0" smtClean="0">
                <a:solidFill>
                  <a:prstClr val="white"/>
                </a:solidFill>
              </a:rPr>
              <a:t> 581 </a:t>
            </a:r>
            <a:endParaRPr lang="en-US" sz="600" dirty="0">
              <a:solidFill>
                <a:prstClr val="white"/>
              </a:solidFill>
            </a:endParaRPr>
          </a:p>
        </p:txBody>
      </p:sp>
    </p:spTree>
    <p:extLst>
      <p:ext uri="{BB962C8B-B14F-4D97-AF65-F5344CB8AC3E}">
        <p14:creationId xmlns:p14="http://schemas.microsoft.com/office/powerpoint/2010/main" val="346853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rosalienebacchus.files.wordpress.com/2012/04/planet-earth-from-space.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3544" y="1484882"/>
            <a:ext cx="9140456" cy="51369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What Is a Space Ship?</a:t>
            </a:r>
            <a:endParaRPr lang="en-US" dirty="0"/>
          </a:p>
        </p:txBody>
      </p:sp>
      <p:sp>
        <p:nvSpPr>
          <p:cNvPr id="3" name="Content Placeholder 2"/>
          <p:cNvSpPr>
            <a:spLocks noGrp="1"/>
          </p:cNvSpPr>
          <p:nvPr>
            <p:ph sz="half" idx="1"/>
          </p:nvPr>
        </p:nvSpPr>
        <p:spPr>
          <a:xfrm>
            <a:off x="152400" y="2699831"/>
            <a:ext cx="3124200" cy="3352800"/>
          </a:xfrm>
        </p:spPr>
        <p:txBody>
          <a:bodyPr>
            <a:normAutofit fontScale="92500" lnSpcReduction="20000"/>
          </a:bodyPr>
          <a:lstStyle/>
          <a:p>
            <a:r>
              <a:rPr lang="en-US" sz="2400" dirty="0" smtClean="0"/>
              <a:t>Surrounds and protects its cargo</a:t>
            </a:r>
          </a:p>
          <a:p>
            <a:endParaRPr lang="en-US" sz="2400" dirty="0" smtClean="0"/>
          </a:p>
          <a:p>
            <a:r>
              <a:rPr lang="en-US" sz="2400" dirty="0" smtClean="0"/>
              <a:t>Your </a:t>
            </a:r>
            <a:r>
              <a:rPr lang="en-US" sz="2400" dirty="0"/>
              <a:t>car is a space ship</a:t>
            </a:r>
            <a:r>
              <a:rPr lang="en-US" sz="2400" dirty="0" smtClean="0"/>
              <a:t>!</a:t>
            </a:r>
          </a:p>
          <a:p>
            <a:endParaRPr lang="en-US" sz="2400" dirty="0" smtClean="0"/>
          </a:p>
          <a:p>
            <a:r>
              <a:rPr lang="en-US" sz="2400" dirty="0"/>
              <a:t>The Earth is one example of a space ship, but we can’t maneuver it</a:t>
            </a:r>
          </a:p>
          <a:p>
            <a:endParaRPr lang="en-US" sz="2400" dirty="0"/>
          </a:p>
          <a:p>
            <a:pPr marL="0" indent="0">
              <a:buNone/>
            </a:pPr>
            <a:endParaRPr lang="en-US" dirty="0"/>
          </a:p>
        </p:txBody>
      </p:sp>
      <p:sp>
        <p:nvSpPr>
          <p:cNvPr id="7" name="TextBox 6"/>
          <p:cNvSpPr txBox="1"/>
          <p:nvPr/>
        </p:nvSpPr>
        <p:spPr>
          <a:xfrm>
            <a:off x="471852" y="6373006"/>
            <a:ext cx="1242648" cy="184666"/>
          </a:xfrm>
          <a:prstGeom prst="rect">
            <a:avLst/>
          </a:prstGeom>
          <a:noFill/>
        </p:spPr>
        <p:txBody>
          <a:bodyPr wrap="none" rtlCol="0">
            <a:spAutoFit/>
          </a:bodyPr>
          <a:lstStyle/>
          <a:p>
            <a:pPr algn="r"/>
            <a:r>
              <a:rPr lang="en-US" sz="600" dirty="0" smtClean="0">
                <a:solidFill>
                  <a:schemeClr val="bg1"/>
                </a:solidFill>
              </a:rPr>
              <a:t>Image: TehnologyBloggers.org</a:t>
            </a:r>
            <a:endParaRPr lang="en-US" sz="600" dirty="0">
              <a:solidFill>
                <a:schemeClr val="bg1"/>
              </a:solidFill>
            </a:endParaRPr>
          </a:p>
        </p:txBody>
      </p:sp>
      <p:pic>
        <p:nvPicPr>
          <p:cNvPr id="3076" name="Picture 4" descr="http://p1.pichost.me/i/10/132866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7" y="1480607"/>
            <a:ext cx="9138093" cy="51454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882860" y="6422976"/>
            <a:ext cx="1184940" cy="184666"/>
          </a:xfrm>
          <a:prstGeom prst="rect">
            <a:avLst/>
          </a:prstGeom>
          <a:noFill/>
        </p:spPr>
        <p:txBody>
          <a:bodyPr wrap="none" rtlCol="0">
            <a:spAutoFit/>
          </a:bodyPr>
          <a:lstStyle/>
          <a:p>
            <a:pPr algn="r"/>
            <a:r>
              <a:rPr lang="en-US" sz="600" dirty="0" smtClean="0">
                <a:solidFill>
                  <a:schemeClr val="bg1"/>
                </a:solidFill>
              </a:rPr>
              <a:t>Image: www.wallconvert.com</a:t>
            </a:r>
            <a:endParaRPr lang="en-US" sz="600" dirty="0">
              <a:solidFill>
                <a:schemeClr val="bg1"/>
              </a:solidFill>
            </a:endParaRPr>
          </a:p>
        </p:txBody>
      </p:sp>
      <p:grpSp>
        <p:nvGrpSpPr>
          <p:cNvPr id="10" name="Group 9"/>
          <p:cNvGrpSpPr/>
          <p:nvPr/>
        </p:nvGrpSpPr>
        <p:grpSpPr>
          <a:xfrm>
            <a:off x="7728972" y="152400"/>
            <a:ext cx="1338828" cy="426093"/>
            <a:chOff x="7663154" y="1221762"/>
            <a:chExt cx="1338828" cy="426093"/>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12" name="TextBox 11"/>
            <p:cNvSpPr txBox="1"/>
            <p:nvPr/>
          </p:nvSpPr>
          <p:spPr>
            <a:xfrm>
              <a:off x="7663154" y="1447800"/>
              <a:ext cx="1338828" cy="200055"/>
            </a:xfrm>
            <a:prstGeom prst="rect">
              <a:avLst/>
            </a:prstGeom>
            <a:noFill/>
          </p:spPr>
          <p:txBody>
            <a:bodyPr wrap="none" rtlCol="0">
              <a:spAutoFit/>
            </a:bodyPr>
            <a:lstStyle/>
            <a:p>
              <a:r>
                <a:rPr lang="en-US" sz="700" dirty="0" smtClean="0">
                  <a:solidFill>
                    <a:schemeClr val="bg1"/>
                  </a:solidFill>
                </a:rPr>
                <a:t>Texas Spacecraft Laboratory</a:t>
              </a:r>
              <a:endParaRPr lang="en-US" sz="700" dirty="0">
                <a:solidFill>
                  <a:schemeClr val="bg1"/>
                </a:solidFill>
              </a:endParaRPr>
            </a:p>
          </p:txBody>
        </p:sp>
      </p:grpSp>
      <p:sp>
        <p:nvSpPr>
          <p:cNvPr id="4" name="TextBox 3"/>
          <p:cNvSpPr txBox="1"/>
          <p:nvPr/>
        </p:nvSpPr>
        <p:spPr>
          <a:xfrm>
            <a:off x="4648200" y="1521438"/>
            <a:ext cx="4267200" cy="1446550"/>
          </a:xfrm>
          <a:prstGeom prst="rect">
            <a:avLst/>
          </a:prstGeom>
          <a:noFill/>
        </p:spPr>
        <p:txBody>
          <a:bodyPr wrap="square" rtlCol="0">
            <a:spAutoFit/>
          </a:bodyPr>
          <a:lstStyle/>
          <a:p>
            <a:pPr marL="285750" indent="-285750">
              <a:buFont typeface="Arial" panose="020B0604020202020204" pitchFamily="34" charset="0"/>
              <a:buChar char="•"/>
            </a:pPr>
            <a:r>
              <a:rPr lang="en-US" sz="2200" dirty="0" smtClean="0">
                <a:solidFill>
                  <a:schemeClr val="bg1"/>
                </a:solidFill>
              </a:rPr>
              <a:t>If </a:t>
            </a:r>
            <a:r>
              <a:rPr lang="en-US" sz="2200" dirty="0">
                <a:solidFill>
                  <a:schemeClr val="bg1"/>
                </a:solidFill>
              </a:rPr>
              <a:t>we can build space ships to leave the Earth’s atmosphere, what do they look like and what can they do</a:t>
            </a:r>
            <a:r>
              <a:rPr lang="en-US" sz="2200" dirty="0" smtClean="0">
                <a:solidFill>
                  <a:schemeClr val="bg1"/>
                </a:solidFill>
              </a:rPr>
              <a:t>?</a:t>
            </a:r>
            <a:endParaRPr lang="en-US" sz="2200" dirty="0">
              <a:solidFill>
                <a:schemeClr val="bg1"/>
              </a:solidFill>
            </a:endParaRPr>
          </a:p>
        </p:txBody>
      </p:sp>
    </p:spTree>
    <p:extLst>
      <p:ext uri="{BB962C8B-B14F-4D97-AF65-F5344CB8AC3E}">
        <p14:creationId xmlns:p14="http://schemas.microsoft.com/office/powerpoint/2010/main" val="270411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fade">
                                      <p:cBhvr>
                                        <p:cTn id="10"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731" y="134313"/>
            <a:ext cx="8229600" cy="1143000"/>
          </a:xfrm>
        </p:spPr>
        <p:txBody>
          <a:bodyPr/>
          <a:lstStyle/>
          <a:p>
            <a:r>
              <a:rPr lang="en-US" dirty="0" smtClean="0"/>
              <a:t>Space Is Not That Far Away…</a:t>
            </a:r>
            <a:endParaRPr lang="en-US" dirty="0"/>
          </a:p>
        </p:txBody>
      </p:sp>
      <p:sp>
        <p:nvSpPr>
          <p:cNvPr id="3" name="Content Placeholder 2"/>
          <p:cNvSpPr>
            <a:spLocks noGrp="1"/>
          </p:cNvSpPr>
          <p:nvPr>
            <p:ph sz="half" idx="1"/>
          </p:nvPr>
        </p:nvSpPr>
        <p:spPr>
          <a:xfrm>
            <a:off x="437848" y="1151428"/>
            <a:ext cx="4267200" cy="2204359"/>
          </a:xfrm>
        </p:spPr>
        <p:txBody>
          <a:bodyPr>
            <a:normAutofit fontScale="77500" lnSpcReduction="20000"/>
          </a:bodyPr>
          <a:lstStyle/>
          <a:p>
            <a:r>
              <a:rPr lang="en-US" dirty="0"/>
              <a:t>M</a:t>
            </a:r>
            <a:r>
              <a:rPr lang="en-US" dirty="0" smtClean="0"/>
              <a:t>ost of space is an empty void, sparsely populated with atoms and molecules.</a:t>
            </a:r>
          </a:p>
          <a:p>
            <a:endParaRPr lang="en-US" dirty="0" smtClean="0"/>
          </a:p>
          <a:p>
            <a:r>
              <a:rPr lang="en-US" dirty="0" smtClean="0"/>
              <a:t>But it exists. We have to move through it if we want to go somewhere else.</a:t>
            </a:r>
          </a:p>
        </p:txBody>
      </p:sp>
      <p:pic>
        <p:nvPicPr>
          <p:cNvPr id="4102" name="Picture 6" descr="http://upload.wikimedia.org/wikipedia/commons/c/c9/STS-134_International_Space_Station_after_undocking.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940441" y="1104498"/>
            <a:ext cx="3460237" cy="229821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427048" y="3263454"/>
            <a:ext cx="651140" cy="184666"/>
          </a:xfrm>
          <a:prstGeom prst="rect">
            <a:avLst/>
          </a:prstGeom>
          <a:noFill/>
        </p:spPr>
        <p:txBody>
          <a:bodyPr wrap="none" rtlCol="0">
            <a:spAutoFit/>
          </a:bodyPr>
          <a:lstStyle/>
          <a:p>
            <a:pPr algn="r"/>
            <a:r>
              <a:rPr lang="en-US" sz="600" dirty="0" smtClean="0">
                <a:solidFill>
                  <a:prstClr val="white"/>
                </a:solidFill>
              </a:rPr>
              <a:t>Image: NASA</a:t>
            </a:r>
            <a:endParaRPr lang="en-US" sz="600" dirty="0">
              <a:solidFill>
                <a:prstClr val="white"/>
              </a:solidFill>
            </a:endParaRPr>
          </a:p>
        </p:txBody>
      </p:sp>
      <p:pic>
        <p:nvPicPr>
          <p:cNvPr id="4104" name="Picture 8" descr="http://hilloryanddavid.com/wedding/map_austin_housto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 y="3282956"/>
            <a:ext cx="3713229" cy="32766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195596" y="6323818"/>
            <a:ext cx="1127232" cy="184666"/>
          </a:xfrm>
          <a:prstGeom prst="rect">
            <a:avLst/>
          </a:prstGeom>
          <a:noFill/>
        </p:spPr>
        <p:txBody>
          <a:bodyPr wrap="none" rtlCol="0">
            <a:spAutoFit/>
          </a:bodyPr>
          <a:lstStyle/>
          <a:p>
            <a:pPr algn="r"/>
            <a:r>
              <a:rPr lang="en-US" sz="600" dirty="0" smtClean="0">
                <a:solidFill>
                  <a:prstClr val="white"/>
                </a:solidFill>
              </a:rPr>
              <a:t>Image: hillaryanddavid.com</a:t>
            </a:r>
            <a:endParaRPr lang="en-US" sz="600" dirty="0">
              <a:solidFill>
                <a:prstClr val="white"/>
              </a:solidFill>
            </a:endParaRPr>
          </a:p>
        </p:txBody>
      </p:sp>
      <p:grpSp>
        <p:nvGrpSpPr>
          <p:cNvPr id="11" name="Group 10"/>
          <p:cNvGrpSpPr/>
          <p:nvPr/>
        </p:nvGrpSpPr>
        <p:grpSpPr>
          <a:xfrm>
            <a:off x="7728972" y="152400"/>
            <a:ext cx="1338828" cy="426093"/>
            <a:chOff x="7663154" y="1221762"/>
            <a:chExt cx="1338828" cy="426093"/>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14" name="TextBox 13"/>
            <p:cNvSpPr txBox="1"/>
            <p:nvPr/>
          </p:nvSpPr>
          <p:spPr>
            <a:xfrm>
              <a:off x="7663154" y="1447800"/>
              <a:ext cx="1338828" cy="200055"/>
            </a:xfrm>
            <a:prstGeom prst="rect">
              <a:avLst/>
            </a:prstGeom>
            <a:noFill/>
          </p:spPr>
          <p:txBody>
            <a:bodyPr wrap="none" rtlCol="0">
              <a:spAutoFit/>
            </a:bodyPr>
            <a:lstStyle/>
            <a:p>
              <a:r>
                <a:rPr lang="en-US" sz="700" dirty="0" smtClean="0">
                  <a:solidFill>
                    <a:prstClr val="white"/>
                  </a:solidFill>
                </a:rPr>
                <a:t>Texas Spacecraft Laboratory</a:t>
              </a:r>
              <a:endParaRPr lang="en-US" sz="700" dirty="0">
                <a:solidFill>
                  <a:prstClr val="white"/>
                </a:solidFill>
              </a:endParaRPr>
            </a:p>
          </p:txBody>
        </p:sp>
      </p:grpSp>
      <p:sp>
        <p:nvSpPr>
          <p:cNvPr id="15" name="Content Placeholder 2"/>
          <p:cNvSpPr txBox="1">
            <a:spLocks/>
          </p:cNvSpPr>
          <p:nvPr/>
        </p:nvSpPr>
        <p:spPr>
          <a:xfrm>
            <a:off x="4705048" y="3580370"/>
            <a:ext cx="4038600" cy="3048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sz="2200" dirty="0" smtClean="0"/>
              <a:t>“Space”  is only 400 km above our heads. That’s the altitude of the International Space Station.</a:t>
            </a:r>
          </a:p>
          <a:p>
            <a:endParaRPr lang="en-US" sz="2200" dirty="0" smtClean="0"/>
          </a:p>
          <a:p>
            <a:r>
              <a:rPr lang="en-US" sz="2200" b="1" dirty="0" smtClean="0"/>
              <a:t>It’s just one trip from Austin to Houston </a:t>
            </a:r>
            <a:r>
              <a:rPr lang="en-US" sz="2200" b="1" i="1" dirty="0" smtClean="0"/>
              <a:t>in the vertical direction.</a:t>
            </a:r>
            <a:endParaRPr lang="en-US" sz="2200" b="1" i="1" dirty="0"/>
          </a:p>
        </p:txBody>
      </p:sp>
    </p:spTree>
    <p:extLst>
      <p:ext uri="{BB962C8B-B14F-4D97-AF65-F5344CB8AC3E}">
        <p14:creationId xmlns:p14="http://schemas.microsoft.com/office/powerpoint/2010/main" val="84017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Space Is Really Big</a:t>
            </a:r>
            <a:endParaRPr lang="en-US" dirty="0"/>
          </a:p>
        </p:txBody>
      </p:sp>
      <p:sp>
        <p:nvSpPr>
          <p:cNvPr id="3" name="Content Placeholder 2"/>
          <p:cNvSpPr>
            <a:spLocks noGrp="1"/>
          </p:cNvSpPr>
          <p:nvPr>
            <p:ph sz="half" idx="1"/>
          </p:nvPr>
        </p:nvSpPr>
        <p:spPr>
          <a:xfrm>
            <a:off x="1219200" y="1494611"/>
            <a:ext cx="6858372" cy="2150198"/>
          </a:xfrm>
        </p:spPr>
        <p:txBody>
          <a:bodyPr>
            <a:normAutofit/>
          </a:bodyPr>
          <a:lstStyle/>
          <a:p>
            <a:r>
              <a:rPr lang="en-US" dirty="0" smtClean="0"/>
              <a:t>One cross country flight from NYC to LA is 4,000 km</a:t>
            </a:r>
          </a:p>
          <a:p>
            <a:pPr marL="457200" lvl="1" indent="0">
              <a:buNone/>
            </a:pPr>
            <a:endParaRPr lang="en-US" dirty="0" smtClean="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590800"/>
            <a:ext cx="7098268" cy="3549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7072837" y="6172200"/>
            <a:ext cx="840295" cy="184666"/>
          </a:xfrm>
          <a:prstGeom prst="rect">
            <a:avLst/>
          </a:prstGeom>
          <a:noFill/>
        </p:spPr>
        <p:txBody>
          <a:bodyPr wrap="none" rtlCol="0">
            <a:spAutoFit/>
          </a:bodyPr>
          <a:lstStyle/>
          <a:p>
            <a:pPr algn="r"/>
            <a:r>
              <a:rPr lang="en-US" sz="600" dirty="0" smtClean="0">
                <a:solidFill>
                  <a:prstClr val="white"/>
                </a:solidFill>
              </a:rPr>
              <a:t>Image: gcmap.com</a:t>
            </a:r>
            <a:endParaRPr lang="en-US" sz="600" dirty="0">
              <a:solidFill>
                <a:prstClr val="white"/>
              </a:solidFill>
            </a:endParaRPr>
          </a:p>
        </p:txBody>
      </p:sp>
      <p:grpSp>
        <p:nvGrpSpPr>
          <p:cNvPr id="7" name="Group 6"/>
          <p:cNvGrpSpPr/>
          <p:nvPr/>
        </p:nvGrpSpPr>
        <p:grpSpPr>
          <a:xfrm>
            <a:off x="7728972" y="152400"/>
            <a:ext cx="1338828" cy="426093"/>
            <a:chOff x="7663154" y="1221762"/>
            <a:chExt cx="1338828" cy="426093"/>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9" name="TextBox 8"/>
            <p:cNvSpPr txBox="1"/>
            <p:nvPr/>
          </p:nvSpPr>
          <p:spPr>
            <a:xfrm>
              <a:off x="7663154" y="1447800"/>
              <a:ext cx="1338828" cy="200055"/>
            </a:xfrm>
            <a:prstGeom prst="rect">
              <a:avLst/>
            </a:prstGeom>
            <a:noFill/>
          </p:spPr>
          <p:txBody>
            <a:bodyPr wrap="none" rtlCol="0">
              <a:spAutoFit/>
            </a:bodyPr>
            <a:lstStyle/>
            <a:p>
              <a:r>
                <a:rPr lang="en-US" sz="700" dirty="0" smtClean="0">
                  <a:solidFill>
                    <a:schemeClr val="bg1"/>
                  </a:solidFill>
                </a:rPr>
                <a:t>Texas Spacecraft Laboratory</a:t>
              </a:r>
              <a:endParaRPr lang="en-US" sz="700" dirty="0">
                <a:solidFill>
                  <a:schemeClr val="bg1"/>
                </a:solidFill>
              </a:endParaRPr>
            </a:p>
          </p:txBody>
        </p:sp>
      </p:grpSp>
    </p:spTree>
    <p:extLst>
      <p:ext uri="{BB962C8B-B14F-4D97-AF65-F5344CB8AC3E}">
        <p14:creationId xmlns:p14="http://schemas.microsoft.com/office/powerpoint/2010/main" val="10917541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7728972" y="152400"/>
            <a:ext cx="1338828" cy="426093"/>
            <a:chOff x="7663154" y="1221762"/>
            <a:chExt cx="1338828" cy="426093"/>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14" name="TextBox 13"/>
            <p:cNvSpPr txBox="1"/>
            <p:nvPr/>
          </p:nvSpPr>
          <p:spPr>
            <a:xfrm>
              <a:off x="7663154" y="1447800"/>
              <a:ext cx="1338828" cy="200055"/>
            </a:xfrm>
            <a:prstGeom prst="rect">
              <a:avLst/>
            </a:prstGeom>
            <a:noFill/>
          </p:spPr>
          <p:txBody>
            <a:bodyPr wrap="none" rtlCol="0">
              <a:spAutoFit/>
            </a:bodyPr>
            <a:lstStyle/>
            <a:p>
              <a:r>
                <a:rPr lang="en-US" sz="700" dirty="0" smtClean="0">
                  <a:solidFill>
                    <a:schemeClr val="bg1"/>
                  </a:solidFill>
                </a:rPr>
                <a:t>Texas Spacecraft Laboratory</a:t>
              </a:r>
              <a:endParaRPr lang="en-US" sz="700" dirty="0">
                <a:solidFill>
                  <a:schemeClr val="bg1"/>
                </a:solidFill>
              </a:endParaRPr>
            </a:p>
          </p:txBody>
        </p:sp>
      </p:grpSp>
      <p:sp>
        <p:nvSpPr>
          <p:cNvPr id="5" name="Title 4"/>
          <p:cNvSpPr>
            <a:spLocks noGrp="1"/>
          </p:cNvSpPr>
          <p:nvPr>
            <p:ph type="title"/>
          </p:nvPr>
        </p:nvSpPr>
        <p:spPr/>
        <p:txBody>
          <a:bodyPr/>
          <a:lstStyle/>
          <a:p>
            <a:r>
              <a:rPr lang="en-US" dirty="0" smtClean="0"/>
              <a:t>How Far Away Is </a:t>
            </a:r>
            <a:r>
              <a:rPr lang="en-US" dirty="0"/>
              <a:t>T</a:t>
            </a:r>
            <a:r>
              <a:rPr lang="en-US" dirty="0" smtClean="0"/>
              <a:t>he Moon?</a:t>
            </a:r>
            <a:endParaRPr lang="en-US" dirty="0"/>
          </a:p>
        </p:txBody>
      </p:sp>
    </p:spTree>
    <p:extLst>
      <p:ext uri="{BB962C8B-B14F-4D97-AF65-F5344CB8AC3E}">
        <p14:creationId xmlns:p14="http://schemas.microsoft.com/office/powerpoint/2010/main" val="21007836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7728972" y="152400"/>
            <a:ext cx="1338828" cy="426093"/>
            <a:chOff x="7663154" y="1221762"/>
            <a:chExt cx="1338828" cy="426093"/>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14" name="TextBox 13"/>
            <p:cNvSpPr txBox="1"/>
            <p:nvPr/>
          </p:nvSpPr>
          <p:spPr>
            <a:xfrm>
              <a:off x="7663154" y="1447800"/>
              <a:ext cx="1338828" cy="200055"/>
            </a:xfrm>
            <a:prstGeom prst="rect">
              <a:avLst/>
            </a:prstGeom>
            <a:noFill/>
          </p:spPr>
          <p:txBody>
            <a:bodyPr wrap="none" rtlCol="0">
              <a:spAutoFit/>
            </a:bodyPr>
            <a:lstStyle/>
            <a:p>
              <a:r>
                <a:rPr lang="en-US" sz="700" dirty="0" smtClean="0">
                  <a:solidFill>
                    <a:schemeClr val="bg1"/>
                  </a:solidFill>
                </a:rPr>
                <a:t>Texas Spacecraft Laboratory</a:t>
              </a:r>
              <a:endParaRPr lang="en-US" sz="700" dirty="0">
                <a:solidFill>
                  <a:schemeClr val="bg1"/>
                </a:solidFill>
              </a:endParaRPr>
            </a:p>
          </p:txBody>
        </p:sp>
      </p:grpSp>
      <p:sp>
        <p:nvSpPr>
          <p:cNvPr id="5" name="Title 4"/>
          <p:cNvSpPr>
            <a:spLocks noGrp="1"/>
          </p:cNvSpPr>
          <p:nvPr>
            <p:ph type="title"/>
          </p:nvPr>
        </p:nvSpPr>
        <p:spPr/>
        <p:txBody>
          <a:bodyPr/>
          <a:lstStyle/>
          <a:p>
            <a:r>
              <a:rPr lang="en-US" dirty="0" smtClean="0"/>
              <a:t>How Far Away Is </a:t>
            </a:r>
            <a:r>
              <a:rPr lang="en-US" dirty="0"/>
              <a:t>T</a:t>
            </a:r>
            <a:r>
              <a:rPr lang="en-US" dirty="0" smtClean="0"/>
              <a:t>he Moon?</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76" y="1343891"/>
            <a:ext cx="8818424" cy="637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734288" y="2023628"/>
            <a:ext cx="7696200" cy="1261884"/>
          </a:xfrm>
          <a:prstGeom prst="rect">
            <a:avLst/>
          </a:prstGeom>
        </p:spPr>
        <p:txBody>
          <a:bodyPr wrap="square">
            <a:spAutoFit/>
          </a:bodyPr>
          <a:lstStyle/>
          <a:p>
            <a:pPr marL="285750" indent="-285750">
              <a:buFont typeface="Arial" panose="020B0604020202020204" pitchFamily="34" charset="0"/>
              <a:buChar char="•"/>
            </a:pPr>
            <a:r>
              <a:rPr lang="en-US" sz="2800" dirty="0">
                <a:solidFill>
                  <a:prstClr val="white"/>
                </a:solidFill>
              </a:rPr>
              <a:t>The Moon is 400,000 km from Earth </a:t>
            </a:r>
            <a:endParaRPr lang="en-US" sz="2800" dirty="0" smtClean="0">
              <a:solidFill>
                <a:prstClr val="white"/>
              </a:solidFill>
            </a:endParaRPr>
          </a:p>
          <a:p>
            <a:pPr lvl="1"/>
            <a:r>
              <a:rPr lang="en-US" b="1" dirty="0">
                <a:solidFill>
                  <a:prstClr val="white"/>
                </a:solidFill>
              </a:rPr>
              <a:t>—</a:t>
            </a:r>
            <a:r>
              <a:rPr lang="en-US" dirty="0">
                <a:solidFill>
                  <a:prstClr val="white"/>
                </a:solidFill>
              </a:rPr>
              <a:t> </a:t>
            </a:r>
            <a:r>
              <a:rPr lang="en-US" sz="2400" dirty="0">
                <a:solidFill>
                  <a:prstClr val="white"/>
                </a:solidFill>
              </a:rPr>
              <a:t>100 cross country trips </a:t>
            </a:r>
            <a:r>
              <a:rPr lang="en-US" sz="2400" i="1" dirty="0">
                <a:solidFill>
                  <a:prstClr val="white"/>
                </a:solidFill>
              </a:rPr>
              <a:t>in the vertical </a:t>
            </a:r>
            <a:r>
              <a:rPr lang="en-US" sz="2400" i="1" dirty="0" smtClean="0">
                <a:solidFill>
                  <a:prstClr val="white"/>
                </a:solidFill>
              </a:rPr>
              <a:t>direction</a:t>
            </a:r>
            <a:endParaRPr lang="en-US" sz="2400" b="1" dirty="0" smtClean="0">
              <a:solidFill>
                <a:prstClr val="white"/>
              </a:solidFill>
            </a:endParaRPr>
          </a:p>
          <a:p>
            <a:pPr lvl="1"/>
            <a:r>
              <a:rPr lang="en-US" b="1" dirty="0" smtClean="0">
                <a:solidFill>
                  <a:prstClr val="white"/>
                </a:solidFill>
              </a:rPr>
              <a:t>—</a:t>
            </a:r>
            <a:r>
              <a:rPr lang="en-US" sz="2400" dirty="0" smtClean="0">
                <a:solidFill>
                  <a:prstClr val="white"/>
                </a:solidFill>
              </a:rPr>
              <a:t> Trip </a:t>
            </a:r>
            <a:r>
              <a:rPr lang="en-US" sz="2400" dirty="0">
                <a:solidFill>
                  <a:prstClr val="white"/>
                </a:solidFill>
              </a:rPr>
              <a:t>can be made in a few </a:t>
            </a:r>
            <a:r>
              <a:rPr lang="en-US" sz="2400" dirty="0" smtClean="0">
                <a:solidFill>
                  <a:prstClr val="white"/>
                </a:solidFill>
              </a:rPr>
              <a:t>days</a:t>
            </a:r>
          </a:p>
        </p:txBody>
      </p:sp>
      <p:sp>
        <p:nvSpPr>
          <p:cNvPr id="10" name="TextBox 9"/>
          <p:cNvSpPr txBox="1"/>
          <p:nvPr/>
        </p:nvSpPr>
        <p:spPr>
          <a:xfrm>
            <a:off x="7086600" y="1995053"/>
            <a:ext cx="878767" cy="184666"/>
          </a:xfrm>
          <a:prstGeom prst="rect">
            <a:avLst/>
          </a:prstGeom>
          <a:noFill/>
        </p:spPr>
        <p:txBody>
          <a:bodyPr wrap="none" rtlCol="0">
            <a:spAutoFit/>
          </a:bodyPr>
          <a:lstStyle/>
          <a:p>
            <a:pPr algn="r"/>
            <a:r>
              <a:rPr lang="en-US" sz="600" dirty="0" smtClean="0">
                <a:solidFill>
                  <a:prstClr val="white"/>
                </a:solidFill>
              </a:rPr>
              <a:t>Image: freemars.org</a:t>
            </a:r>
            <a:endParaRPr lang="en-US" sz="600" dirty="0">
              <a:solidFill>
                <a:prstClr val="white"/>
              </a:solidFill>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388" y="3314087"/>
            <a:ext cx="4008617" cy="320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419600" y="3581400"/>
            <a:ext cx="3505200" cy="2246769"/>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prstClr val="white"/>
                </a:solidFill>
              </a:rPr>
              <a:t>The Moon can </a:t>
            </a:r>
            <a:r>
              <a:rPr lang="en-US" sz="2800" dirty="0" smtClean="0">
                <a:solidFill>
                  <a:prstClr val="white"/>
                </a:solidFill>
              </a:rPr>
              <a:t>be (and has been) </a:t>
            </a:r>
            <a:r>
              <a:rPr lang="en-US" sz="2800" dirty="0">
                <a:solidFill>
                  <a:prstClr val="white"/>
                </a:solidFill>
              </a:rPr>
              <a:t>visited by humans with current </a:t>
            </a:r>
            <a:r>
              <a:rPr lang="en-US" sz="2800" dirty="0" smtClean="0">
                <a:solidFill>
                  <a:prstClr val="white"/>
                </a:solidFill>
              </a:rPr>
              <a:t>technology.</a:t>
            </a:r>
            <a:endParaRPr lang="en-US" sz="2800" dirty="0">
              <a:solidFill>
                <a:prstClr val="white"/>
              </a:solidFill>
            </a:endParaRPr>
          </a:p>
        </p:txBody>
      </p:sp>
      <p:sp>
        <p:nvSpPr>
          <p:cNvPr id="13" name="TextBox 12"/>
          <p:cNvSpPr txBox="1"/>
          <p:nvPr/>
        </p:nvSpPr>
        <p:spPr>
          <a:xfrm>
            <a:off x="4539471" y="6303825"/>
            <a:ext cx="651140" cy="184666"/>
          </a:xfrm>
          <a:prstGeom prst="rect">
            <a:avLst/>
          </a:prstGeom>
          <a:noFill/>
        </p:spPr>
        <p:txBody>
          <a:bodyPr wrap="none" rtlCol="0">
            <a:spAutoFit/>
          </a:bodyPr>
          <a:lstStyle/>
          <a:p>
            <a:pPr algn="r"/>
            <a:r>
              <a:rPr lang="en-US" sz="600" dirty="0" smtClean="0">
                <a:solidFill>
                  <a:prstClr val="white"/>
                </a:solidFill>
              </a:rPr>
              <a:t>Image: NASA</a:t>
            </a:r>
            <a:endParaRPr lang="en-US" sz="600" dirty="0">
              <a:solidFill>
                <a:prstClr val="white"/>
              </a:solidFill>
            </a:endParaRPr>
          </a:p>
        </p:txBody>
      </p:sp>
    </p:spTree>
    <p:extLst>
      <p:ext uri="{BB962C8B-B14F-4D97-AF65-F5344CB8AC3E}">
        <p14:creationId xmlns:p14="http://schemas.microsoft.com/office/powerpoint/2010/main" val="244400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7728972" y="152400"/>
            <a:ext cx="1338828" cy="426093"/>
            <a:chOff x="7663154" y="1221762"/>
            <a:chExt cx="1338828" cy="426093"/>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14" name="TextBox 13"/>
            <p:cNvSpPr txBox="1"/>
            <p:nvPr/>
          </p:nvSpPr>
          <p:spPr>
            <a:xfrm>
              <a:off x="7663154" y="1447800"/>
              <a:ext cx="1338828" cy="200055"/>
            </a:xfrm>
            <a:prstGeom prst="rect">
              <a:avLst/>
            </a:prstGeom>
            <a:noFill/>
          </p:spPr>
          <p:txBody>
            <a:bodyPr wrap="none" rtlCol="0">
              <a:spAutoFit/>
            </a:bodyPr>
            <a:lstStyle/>
            <a:p>
              <a:r>
                <a:rPr lang="en-US" sz="700" dirty="0" smtClean="0">
                  <a:solidFill>
                    <a:schemeClr val="bg1"/>
                  </a:solidFill>
                </a:rPr>
                <a:t>Texas Spacecraft Laboratory</a:t>
              </a:r>
              <a:endParaRPr lang="en-US" sz="700" dirty="0">
                <a:solidFill>
                  <a:schemeClr val="bg1"/>
                </a:solidFill>
              </a:endParaRPr>
            </a:p>
          </p:txBody>
        </p:sp>
      </p:grpSp>
      <p:sp>
        <p:nvSpPr>
          <p:cNvPr id="5" name="Title 4"/>
          <p:cNvSpPr>
            <a:spLocks noGrp="1"/>
          </p:cNvSpPr>
          <p:nvPr>
            <p:ph type="title"/>
          </p:nvPr>
        </p:nvSpPr>
        <p:spPr/>
        <p:txBody>
          <a:bodyPr/>
          <a:lstStyle/>
          <a:p>
            <a:r>
              <a:rPr lang="en-US" dirty="0" smtClean="0"/>
              <a:t>How Far Away Is Mars?</a:t>
            </a:r>
            <a:endParaRPr lang="en-US" dirty="0"/>
          </a:p>
        </p:txBody>
      </p:sp>
    </p:spTree>
    <p:extLst>
      <p:ext uri="{BB962C8B-B14F-4D97-AF65-F5344CB8AC3E}">
        <p14:creationId xmlns:p14="http://schemas.microsoft.com/office/powerpoint/2010/main" val="37504796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Far Away Are The Planets?</a:t>
            </a:r>
            <a:endParaRPr lang="en-US" dirty="0"/>
          </a:p>
        </p:txBody>
      </p:sp>
      <p:sp>
        <p:nvSpPr>
          <p:cNvPr id="3" name="Content Placeholder 2"/>
          <p:cNvSpPr>
            <a:spLocks noGrp="1"/>
          </p:cNvSpPr>
          <p:nvPr>
            <p:ph sz="half" idx="1"/>
          </p:nvPr>
        </p:nvSpPr>
        <p:spPr>
          <a:xfrm>
            <a:off x="229575" y="1453794"/>
            <a:ext cx="4876800" cy="2584806"/>
          </a:xfrm>
        </p:spPr>
        <p:txBody>
          <a:bodyPr>
            <a:normAutofit lnSpcReduction="10000"/>
          </a:bodyPr>
          <a:lstStyle/>
          <a:p>
            <a:r>
              <a:rPr lang="en-US" dirty="0" smtClean="0"/>
              <a:t>Mars </a:t>
            </a:r>
          </a:p>
          <a:p>
            <a:pPr lvl="1"/>
            <a:r>
              <a:rPr lang="en-US" dirty="0" smtClean="0"/>
              <a:t>500,000,000 km away</a:t>
            </a:r>
          </a:p>
          <a:p>
            <a:pPr lvl="1"/>
            <a:r>
              <a:rPr lang="en-US" dirty="0" smtClean="0"/>
              <a:t>133,000 cross country flights</a:t>
            </a:r>
          </a:p>
          <a:p>
            <a:pPr lvl="1"/>
            <a:r>
              <a:rPr lang="en-US" dirty="0" smtClean="0"/>
              <a:t>Trip takes months/years</a:t>
            </a:r>
          </a:p>
          <a:p>
            <a:pPr lvl="1"/>
            <a:r>
              <a:rPr lang="en-US" dirty="0" smtClean="0"/>
              <a:t>How do we keep astronauts alive the whole time?</a:t>
            </a:r>
          </a:p>
        </p:txBody>
      </p:sp>
      <p:pic>
        <p:nvPicPr>
          <p:cNvPr id="1026" name="Picture 2" descr="NASA's Hubble Space Telescope took this close-up of the red planet Mars in 2007, when it was just 55 million miles away."/>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323090" y="1508919"/>
            <a:ext cx="2133600" cy="2133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248400" y="3733800"/>
            <a:ext cx="651140" cy="184666"/>
          </a:xfrm>
          <a:prstGeom prst="rect">
            <a:avLst/>
          </a:prstGeom>
          <a:noFill/>
        </p:spPr>
        <p:txBody>
          <a:bodyPr wrap="none" rtlCol="0">
            <a:spAutoFit/>
          </a:bodyPr>
          <a:lstStyle/>
          <a:p>
            <a:pPr algn="r"/>
            <a:r>
              <a:rPr lang="en-US" sz="600" dirty="0" smtClean="0">
                <a:solidFill>
                  <a:schemeClr val="bg1"/>
                </a:solidFill>
              </a:rPr>
              <a:t>Image: NASA</a:t>
            </a:r>
            <a:endParaRPr lang="en-US" sz="600" dirty="0">
              <a:solidFill>
                <a:schemeClr val="bg1"/>
              </a:solidFill>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3970" y="3918466"/>
            <a:ext cx="2325590" cy="2322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618050" y="6269120"/>
            <a:ext cx="651140" cy="184666"/>
          </a:xfrm>
          <a:prstGeom prst="rect">
            <a:avLst/>
          </a:prstGeom>
          <a:noFill/>
        </p:spPr>
        <p:txBody>
          <a:bodyPr wrap="none" rtlCol="0">
            <a:spAutoFit/>
          </a:bodyPr>
          <a:lstStyle/>
          <a:p>
            <a:pPr algn="r"/>
            <a:r>
              <a:rPr lang="en-US" sz="600" dirty="0" smtClean="0">
                <a:solidFill>
                  <a:schemeClr val="bg1"/>
                </a:solidFill>
              </a:rPr>
              <a:t>Image: NASA</a:t>
            </a:r>
            <a:endParaRPr lang="en-US" sz="600" dirty="0">
              <a:solidFill>
                <a:schemeClr val="bg1"/>
              </a:solidFill>
            </a:endParaRPr>
          </a:p>
        </p:txBody>
      </p:sp>
      <p:grpSp>
        <p:nvGrpSpPr>
          <p:cNvPr id="10" name="Group 9"/>
          <p:cNvGrpSpPr/>
          <p:nvPr/>
        </p:nvGrpSpPr>
        <p:grpSpPr>
          <a:xfrm>
            <a:off x="7728972" y="152400"/>
            <a:ext cx="1338828" cy="426093"/>
            <a:chOff x="7663154" y="1221762"/>
            <a:chExt cx="1338828" cy="426093"/>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12" name="TextBox 11"/>
            <p:cNvSpPr txBox="1"/>
            <p:nvPr/>
          </p:nvSpPr>
          <p:spPr>
            <a:xfrm>
              <a:off x="7663154" y="1447800"/>
              <a:ext cx="1338828" cy="200055"/>
            </a:xfrm>
            <a:prstGeom prst="rect">
              <a:avLst/>
            </a:prstGeom>
            <a:noFill/>
          </p:spPr>
          <p:txBody>
            <a:bodyPr wrap="none" rtlCol="0">
              <a:spAutoFit/>
            </a:bodyPr>
            <a:lstStyle/>
            <a:p>
              <a:r>
                <a:rPr lang="en-US" sz="700" dirty="0" smtClean="0">
                  <a:solidFill>
                    <a:schemeClr val="bg1"/>
                  </a:solidFill>
                </a:rPr>
                <a:t>Texas Spacecraft Laboratory</a:t>
              </a:r>
              <a:endParaRPr lang="en-US" sz="700" dirty="0">
                <a:solidFill>
                  <a:schemeClr val="bg1"/>
                </a:solidFill>
              </a:endParaRPr>
            </a:p>
          </p:txBody>
        </p:sp>
      </p:grpSp>
      <p:sp>
        <p:nvSpPr>
          <p:cNvPr id="13" name="Content Placeholder 2"/>
          <p:cNvSpPr txBox="1">
            <a:spLocks/>
          </p:cNvSpPr>
          <p:nvPr/>
        </p:nvSpPr>
        <p:spPr>
          <a:xfrm>
            <a:off x="228600" y="4074756"/>
            <a:ext cx="4876800" cy="2492279"/>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smtClean="0"/>
              <a:t>Neptune </a:t>
            </a:r>
          </a:p>
          <a:p>
            <a:pPr lvl="1"/>
            <a:r>
              <a:rPr lang="en-US" dirty="0" smtClean="0"/>
              <a:t>4,500,000,000 km away</a:t>
            </a:r>
          </a:p>
          <a:p>
            <a:pPr lvl="1"/>
            <a:r>
              <a:rPr lang="en-US" dirty="0" smtClean="0"/>
              <a:t>A million+ cross country flights</a:t>
            </a:r>
          </a:p>
          <a:p>
            <a:pPr lvl="1"/>
            <a:r>
              <a:rPr lang="en-US" dirty="0" smtClean="0"/>
              <a:t>Trip takes years in our solar system</a:t>
            </a:r>
          </a:p>
          <a:p>
            <a:endParaRPr lang="en-US" dirty="0"/>
          </a:p>
        </p:txBody>
      </p:sp>
    </p:spTree>
    <p:extLst>
      <p:ext uri="{BB962C8B-B14F-4D97-AF65-F5344CB8AC3E}">
        <p14:creationId xmlns:p14="http://schemas.microsoft.com/office/powerpoint/2010/main" val="323409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500"/>
                                        <p:tgtEl>
                                          <p:spTgt spid="1027"/>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728972" y="412107"/>
            <a:ext cx="1338828" cy="426093"/>
            <a:chOff x="7663154" y="1221762"/>
            <a:chExt cx="1338828" cy="426093"/>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8" name="TextBox 7"/>
            <p:cNvSpPr txBox="1"/>
            <p:nvPr/>
          </p:nvSpPr>
          <p:spPr>
            <a:xfrm>
              <a:off x="7663154" y="1447800"/>
              <a:ext cx="1338828" cy="200055"/>
            </a:xfrm>
            <a:prstGeom prst="rect">
              <a:avLst/>
            </a:prstGeom>
            <a:noFill/>
          </p:spPr>
          <p:txBody>
            <a:bodyPr wrap="none" rtlCol="0">
              <a:spAutoFit/>
            </a:bodyPr>
            <a:lstStyle/>
            <a:p>
              <a:r>
                <a:rPr lang="en-US" sz="700" dirty="0" smtClean="0">
                  <a:solidFill>
                    <a:schemeClr val="bg1"/>
                  </a:solidFill>
                </a:rPr>
                <a:t>Texas Spacecraft Laboratory</a:t>
              </a:r>
              <a:endParaRPr lang="en-US" sz="700" dirty="0">
                <a:solidFill>
                  <a:schemeClr val="bg1"/>
                </a:solidFill>
              </a:endParaRPr>
            </a:p>
          </p:txBody>
        </p:sp>
      </p:grpSp>
      <p:sp>
        <p:nvSpPr>
          <p:cNvPr id="2" name="Title 1"/>
          <p:cNvSpPr>
            <a:spLocks noGrp="1"/>
          </p:cNvSpPr>
          <p:nvPr>
            <p:ph type="ctrTitle"/>
          </p:nvPr>
        </p:nvSpPr>
        <p:spPr>
          <a:xfrm>
            <a:off x="76200" y="1273175"/>
            <a:ext cx="9067800" cy="1470025"/>
          </a:xfrm>
        </p:spPr>
        <p:txBody>
          <a:bodyPr>
            <a:noAutofit/>
          </a:bodyPr>
          <a:lstStyle/>
          <a:p>
            <a:r>
              <a:rPr lang="en-US" sz="4000" b="1" dirty="0" smtClean="0">
                <a:solidFill>
                  <a:srgbClr val="FF6600"/>
                </a:solidFill>
              </a:rPr>
              <a:t>Space Exploration:  </a:t>
            </a:r>
            <a:br>
              <a:rPr lang="en-US" sz="4000" b="1" dirty="0" smtClean="0">
                <a:solidFill>
                  <a:srgbClr val="FF6600"/>
                </a:solidFill>
              </a:rPr>
            </a:br>
            <a:r>
              <a:rPr lang="en-US" sz="4000" b="1" dirty="0" smtClean="0">
                <a:solidFill>
                  <a:srgbClr val="FF6600"/>
                </a:solidFill>
              </a:rPr>
              <a:t>From Science Fiction </a:t>
            </a:r>
            <a:br>
              <a:rPr lang="en-US" sz="4000" b="1" dirty="0" smtClean="0">
                <a:solidFill>
                  <a:srgbClr val="FF6600"/>
                </a:solidFill>
              </a:rPr>
            </a:br>
            <a:r>
              <a:rPr lang="en-US" sz="4000" b="1" dirty="0" smtClean="0">
                <a:solidFill>
                  <a:srgbClr val="FF6600"/>
                </a:solidFill>
              </a:rPr>
              <a:t>to the Texas Spacecraft Lab</a:t>
            </a:r>
            <a:endParaRPr lang="en-US" sz="4000" b="1" dirty="0">
              <a:solidFill>
                <a:srgbClr val="FF6600"/>
              </a:solidFill>
            </a:endParaRPr>
          </a:p>
        </p:txBody>
      </p:sp>
      <p:sp>
        <p:nvSpPr>
          <p:cNvPr id="3" name="Subtitle 2"/>
          <p:cNvSpPr>
            <a:spLocks noGrp="1"/>
          </p:cNvSpPr>
          <p:nvPr>
            <p:ph type="subTitle" idx="1"/>
          </p:nvPr>
        </p:nvSpPr>
        <p:spPr>
          <a:xfrm>
            <a:off x="685800" y="3124200"/>
            <a:ext cx="7772400" cy="914400"/>
          </a:xfrm>
        </p:spPr>
        <p:txBody>
          <a:bodyPr>
            <a:noAutofit/>
          </a:bodyPr>
          <a:lstStyle/>
          <a:p>
            <a:r>
              <a:rPr lang="en-US" sz="2800" b="1" dirty="0" smtClean="0">
                <a:solidFill>
                  <a:srgbClr val="002060"/>
                </a:solidFill>
              </a:rPr>
              <a:t>E. Glenn Lightsey</a:t>
            </a:r>
          </a:p>
          <a:p>
            <a:r>
              <a:rPr lang="en-US" sz="2400" b="1" dirty="0" smtClean="0">
                <a:solidFill>
                  <a:srgbClr val="002060"/>
                </a:solidFill>
              </a:rPr>
              <a:t>Professor</a:t>
            </a:r>
          </a:p>
          <a:p>
            <a:r>
              <a:rPr lang="en-US" sz="2400" b="1" dirty="0" smtClean="0">
                <a:solidFill>
                  <a:srgbClr val="002060"/>
                </a:solidFill>
              </a:rPr>
              <a:t>Dept. of Aerospace Engineering </a:t>
            </a:r>
          </a:p>
          <a:p>
            <a:r>
              <a:rPr lang="en-US" sz="2400" b="1" dirty="0" smtClean="0">
                <a:solidFill>
                  <a:srgbClr val="002060"/>
                </a:solidFill>
              </a:rPr>
              <a:t>and Engineering Mechanics</a:t>
            </a:r>
          </a:p>
        </p:txBody>
      </p:sp>
      <p:sp>
        <p:nvSpPr>
          <p:cNvPr id="9" name="Subtitle 2"/>
          <p:cNvSpPr txBox="1">
            <a:spLocks/>
          </p:cNvSpPr>
          <p:nvPr/>
        </p:nvSpPr>
        <p:spPr>
          <a:xfrm>
            <a:off x="690385" y="5410200"/>
            <a:ext cx="7772400" cy="1447800"/>
          </a:xfrm>
          <a:prstGeom prst="rect">
            <a:avLst/>
          </a:prstGeom>
        </p:spPr>
        <p:txBody>
          <a:bodyPr vert="horz" lIns="91440" tIns="45720" rIns="91440" bIns="45720" rtlCol="0">
            <a:noAutofit/>
          </a:bodyPr>
          <a:lstStyle/>
          <a:p>
            <a:pPr lvl="0" algn="ctr">
              <a:spcBef>
                <a:spcPct val="20000"/>
              </a:spcBef>
            </a:pPr>
            <a:endParaRPr lang="en-US" sz="2400" noProof="0" dirty="0" smtClean="0">
              <a:solidFill>
                <a:schemeClr val="bg1">
                  <a:lumMod val="95000"/>
                </a:schemeClr>
              </a:solidFill>
            </a:endParaRPr>
          </a:p>
          <a:p>
            <a:pPr lvl="0" algn="ctr">
              <a:spcBef>
                <a:spcPct val="20000"/>
              </a:spcBef>
            </a:pPr>
            <a:r>
              <a:rPr lang="en-US" sz="2000" b="1" dirty="0" smtClean="0">
                <a:solidFill>
                  <a:schemeClr val="bg1"/>
                </a:solidFill>
              </a:rPr>
              <a:t>March 1, 2014</a:t>
            </a:r>
            <a:endParaRPr kumimoji="0" lang="en-US" sz="2000" b="1" i="0" u="none" strike="noStrike" kern="1200" cap="none" spc="0" normalizeH="0" baseline="0" noProof="0" dirty="0" smtClean="0">
              <a:ln>
                <a:noFill/>
              </a:ln>
              <a:solidFill>
                <a:schemeClr val="bg1"/>
              </a:solidFill>
              <a:effectLst/>
              <a:uLnTx/>
              <a:uFillTx/>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smtClean="0">
              <a:ln>
                <a:noFill/>
              </a:ln>
              <a:solidFill>
                <a:schemeClr val="bg1">
                  <a:lumMod val="85000"/>
                </a:schemeClr>
              </a:solidFill>
              <a:effectLst/>
              <a:uLnTx/>
              <a:uFillTx/>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Nearest Star</a:t>
            </a:r>
            <a:endParaRPr lang="en-US" dirty="0"/>
          </a:p>
        </p:txBody>
      </p:sp>
      <p:sp>
        <p:nvSpPr>
          <p:cNvPr id="3" name="Content Placeholder 2"/>
          <p:cNvSpPr>
            <a:spLocks noGrp="1"/>
          </p:cNvSpPr>
          <p:nvPr>
            <p:ph sz="half" idx="1"/>
          </p:nvPr>
        </p:nvSpPr>
        <p:spPr>
          <a:xfrm>
            <a:off x="423672" y="1417639"/>
            <a:ext cx="4038600" cy="2316161"/>
          </a:xfrm>
        </p:spPr>
        <p:txBody>
          <a:bodyPr>
            <a:normAutofit fontScale="92500" lnSpcReduction="10000"/>
          </a:bodyPr>
          <a:lstStyle/>
          <a:p>
            <a:r>
              <a:rPr lang="en-US" dirty="0" smtClean="0"/>
              <a:t>Alpha Centauri </a:t>
            </a:r>
            <a:endParaRPr lang="en-US" dirty="0"/>
          </a:p>
          <a:p>
            <a:pPr lvl="1"/>
            <a:r>
              <a:rPr lang="en-US" dirty="0" smtClean="0"/>
              <a:t>4.5 light years away</a:t>
            </a:r>
          </a:p>
          <a:p>
            <a:pPr lvl="1"/>
            <a:r>
              <a:rPr lang="en-US" dirty="0" smtClean="0"/>
              <a:t>Light travels 300,000 km per second</a:t>
            </a:r>
          </a:p>
          <a:p>
            <a:pPr lvl="1"/>
            <a:r>
              <a:rPr lang="en-US" dirty="0" smtClean="0"/>
              <a:t>8,400,000,000 cross country trips!</a:t>
            </a:r>
          </a:p>
        </p:txBody>
      </p:sp>
      <p:pic>
        <p:nvPicPr>
          <p:cNvPr id="2050" name="Picture 2" descr="http://dc122.4shared.com/download/BfHBw8kf"/>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034607" y="1383971"/>
            <a:ext cx="3292986" cy="24697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24545" y="3801755"/>
            <a:ext cx="819455" cy="184666"/>
          </a:xfrm>
          <a:prstGeom prst="rect">
            <a:avLst/>
          </a:prstGeom>
          <a:noFill/>
        </p:spPr>
        <p:txBody>
          <a:bodyPr wrap="none" rtlCol="0">
            <a:spAutoFit/>
          </a:bodyPr>
          <a:lstStyle/>
          <a:p>
            <a:pPr algn="r"/>
            <a:r>
              <a:rPr lang="en-US" sz="600" dirty="0" smtClean="0">
                <a:solidFill>
                  <a:schemeClr val="bg1"/>
                </a:solidFill>
              </a:rPr>
              <a:t>Image: mpl3d.com</a:t>
            </a:r>
            <a:endParaRPr lang="en-US" sz="600" dirty="0">
              <a:solidFill>
                <a:schemeClr val="bg1"/>
              </a:solidFill>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4607" y="4011122"/>
            <a:ext cx="3111237" cy="2310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913317" y="6336455"/>
            <a:ext cx="970137" cy="184666"/>
          </a:xfrm>
          <a:prstGeom prst="rect">
            <a:avLst/>
          </a:prstGeom>
          <a:noFill/>
        </p:spPr>
        <p:txBody>
          <a:bodyPr wrap="none" rtlCol="0">
            <a:spAutoFit/>
          </a:bodyPr>
          <a:lstStyle/>
          <a:p>
            <a:pPr algn="r"/>
            <a:r>
              <a:rPr lang="en-US" sz="600" dirty="0" smtClean="0">
                <a:solidFill>
                  <a:schemeClr val="bg1"/>
                </a:solidFill>
              </a:rPr>
              <a:t>Image: spacetoday.org</a:t>
            </a:r>
            <a:endParaRPr lang="en-US" sz="600" dirty="0">
              <a:solidFill>
                <a:schemeClr val="bg1"/>
              </a:solidFill>
            </a:endParaRPr>
          </a:p>
        </p:txBody>
      </p:sp>
      <p:grpSp>
        <p:nvGrpSpPr>
          <p:cNvPr id="10" name="Group 9"/>
          <p:cNvGrpSpPr/>
          <p:nvPr/>
        </p:nvGrpSpPr>
        <p:grpSpPr>
          <a:xfrm>
            <a:off x="7728972" y="152400"/>
            <a:ext cx="1338828" cy="426093"/>
            <a:chOff x="7663154" y="1221762"/>
            <a:chExt cx="1338828" cy="426093"/>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12" name="TextBox 11"/>
            <p:cNvSpPr txBox="1"/>
            <p:nvPr/>
          </p:nvSpPr>
          <p:spPr>
            <a:xfrm>
              <a:off x="7663154" y="1447800"/>
              <a:ext cx="1338828" cy="200055"/>
            </a:xfrm>
            <a:prstGeom prst="rect">
              <a:avLst/>
            </a:prstGeom>
            <a:noFill/>
          </p:spPr>
          <p:txBody>
            <a:bodyPr wrap="none" rtlCol="0">
              <a:spAutoFit/>
            </a:bodyPr>
            <a:lstStyle/>
            <a:p>
              <a:r>
                <a:rPr lang="en-US" sz="700" dirty="0" smtClean="0">
                  <a:solidFill>
                    <a:schemeClr val="bg1"/>
                  </a:solidFill>
                </a:rPr>
                <a:t>Texas Spacecraft Laboratory</a:t>
              </a:r>
              <a:endParaRPr lang="en-US" sz="700" dirty="0">
                <a:solidFill>
                  <a:schemeClr val="bg1"/>
                </a:solidFill>
              </a:endParaRPr>
            </a:p>
          </p:txBody>
        </p:sp>
      </p:grpSp>
      <p:sp>
        <p:nvSpPr>
          <p:cNvPr id="13" name="Content Placeholder 2"/>
          <p:cNvSpPr txBox="1">
            <a:spLocks/>
          </p:cNvSpPr>
          <p:nvPr/>
        </p:nvSpPr>
        <p:spPr>
          <a:xfrm>
            <a:off x="423672" y="3733800"/>
            <a:ext cx="4038600" cy="28956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smtClean="0"/>
              <a:t>Voyager probe </a:t>
            </a:r>
          </a:p>
          <a:p>
            <a:pPr lvl="1"/>
            <a:r>
              <a:rPr lang="en-US" dirty="0" smtClean="0"/>
              <a:t>Travels 38,000 miles per hour = 17 km per second</a:t>
            </a:r>
          </a:p>
          <a:p>
            <a:pPr lvl="1"/>
            <a:r>
              <a:rPr lang="en-US" dirty="0" smtClean="0"/>
              <a:t>75,000 years to reach 4.5 light years</a:t>
            </a:r>
          </a:p>
          <a:p>
            <a:pPr lvl="1"/>
            <a:r>
              <a:rPr lang="en-US" dirty="0" smtClean="0"/>
              <a:t>History of civilization = 10,000 years</a:t>
            </a:r>
            <a:endParaRPr lang="en-US" dirty="0"/>
          </a:p>
        </p:txBody>
      </p:sp>
    </p:spTree>
    <p:extLst>
      <p:ext uri="{BB962C8B-B14F-4D97-AF65-F5344CB8AC3E}">
        <p14:creationId xmlns:p14="http://schemas.microsoft.com/office/powerpoint/2010/main" val="211233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fade">
                                      <p:cBhvr>
                                        <p:cTn id="10" dur="500"/>
                                        <p:tgtEl>
                                          <p:spTgt spid="2051"/>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Today’s Talk</a:t>
            </a:r>
            <a:endParaRPr lang="en-US" dirty="0"/>
          </a:p>
        </p:txBody>
      </p:sp>
      <p:sp>
        <p:nvSpPr>
          <p:cNvPr id="6" name="Content Placeholder 5"/>
          <p:cNvSpPr>
            <a:spLocks noGrp="1"/>
          </p:cNvSpPr>
          <p:nvPr>
            <p:ph idx="1"/>
          </p:nvPr>
        </p:nvSpPr>
        <p:spPr/>
        <p:txBody>
          <a:bodyPr>
            <a:normAutofit lnSpcReduction="10000"/>
          </a:bodyPr>
          <a:lstStyle/>
          <a:p>
            <a:r>
              <a:rPr lang="en-US" dirty="0" smtClean="0"/>
              <a:t>5 Space Myths</a:t>
            </a:r>
          </a:p>
          <a:p>
            <a:pPr lvl="1"/>
            <a:r>
              <a:rPr lang="en-US" dirty="0" smtClean="0"/>
              <a:t>Some interesting facts about space</a:t>
            </a:r>
          </a:p>
          <a:p>
            <a:pPr lvl="1"/>
            <a:endParaRPr lang="en-US" dirty="0" smtClean="0"/>
          </a:p>
          <a:p>
            <a:r>
              <a:rPr lang="en-US" dirty="0"/>
              <a:t>Are We There Yet? </a:t>
            </a:r>
          </a:p>
          <a:p>
            <a:pPr lvl="1"/>
            <a:r>
              <a:rPr lang="en-US" dirty="0"/>
              <a:t>Some basic information about space travel</a:t>
            </a:r>
          </a:p>
          <a:p>
            <a:pPr marL="457200" lvl="1" indent="0">
              <a:buNone/>
            </a:pPr>
            <a:endParaRPr lang="en-US" dirty="0" smtClean="0"/>
          </a:p>
          <a:p>
            <a:r>
              <a:rPr lang="en-US" dirty="0" smtClean="0">
                <a:solidFill>
                  <a:srgbClr val="FF6600"/>
                </a:solidFill>
              </a:rPr>
              <a:t>The Texas Spacecraft Lab</a:t>
            </a:r>
          </a:p>
          <a:p>
            <a:pPr lvl="1"/>
            <a:r>
              <a:rPr lang="en-US" dirty="0" smtClean="0">
                <a:solidFill>
                  <a:srgbClr val="FF6600"/>
                </a:solidFill>
              </a:rPr>
              <a:t>A description of my research lab and the projects my students and I are working on</a:t>
            </a:r>
          </a:p>
          <a:p>
            <a:endParaRPr lang="en-US" dirty="0"/>
          </a:p>
        </p:txBody>
      </p:sp>
      <p:grpSp>
        <p:nvGrpSpPr>
          <p:cNvPr id="7" name="Group 6"/>
          <p:cNvGrpSpPr/>
          <p:nvPr/>
        </p:nvGrpSpPr>
        <p:grpSpPr>
          <a:xfrm>
            <a:off x="7728972" y="152400"/>
            <a:ext cx="1338828" cy="426093"/>
            <a:chOff x="7663154" y="1221762"/>
            <a:chExt cx="1338828" cy="426093"/>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9" name="TextBox 8"/>
            <p:cNvSpPr txBox="1"/>
            <p:nvPr/>
          </p:nvSpPr>
          <p:spPr>
            <a:xfrm>
              <a:off x="7663154" y="1447800"/>
              <a:ext cx="1338828" cy="200055"/>
            </a:xfrm>
            <a:prstGeom prst="rect">
              <a:avLst/>
            </a:prstGeom>
            <a:noFill/>
          </p:spPr>
          <p:txBody>
            <a:bodyPr wrap="none" rtlCol="0">
              <a:spAutoFit/>
            </a:bodyPr>
            <a:lstStyle/>
            <a:p>
              <a:r>
                <a:rPr lang="en-US" sz="700" dirty="0" smtClean="0">
                  <a:solidFill>
                    <a:schemeClr val="bg1"/>
                  </a:solidFill>
                </a:rPr>
                <a:t>Texas Spacecraft Laboratory</a:t>
              </a:r>
              <a:endParaRPr lang="en-US" sz="700" dirty="0">
                <a:solidFill>
                  <a:schemeClr val="bg1"/>
                </a:solidFill>
              </a:endParaRPr>
            </a:p>
          </p:txBody>
        </p:sp>
      </p:grpSp>
    </p:spTree>
    <p:extLst>
      <p:ext uri="{BB962C8B-B14F-4D97-AF65-F5344CB8AC3E}">
        <p14:creationId xmlns:p14="http://schemas.microsoft.com/office/powerpoint/2010/main" val="29249859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We Are</a:t>
            </a:r>
            <a:endParaRPr lang="en-US" dirty="0"/>
          </a:p>
        </p:txBody>
      </p:sp>
      <p:pic>
        <p:nvPicPr>
          <p:cNvPr id="3" name="Content Placeholder 2"/>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524000" y="1371600"/>
            <a:ext cx="6477000" cy="4338453"/>
          </a:xfrm>
        </p:spPr>
      </p:pic>
      <p:sp>
        <p:nvSpPr>
          <p:cNvPr id="6" name="TextBox 5"/>
          <p:cNvSpPr txBox="1"/>
          <p:nvPr/>
        </p:nvSpPr>
        <p:spPr>
          <a:xfrm>
            <a:off x="2895600" y="5743119"/>
            <a:ext cx="3850734" cy="461665"/>
          </a:xfrm>
          <a:prstGeom prst="rect">
            <a:avLst/>
          </a:prstGeom>
          <a:noFill/>
        </p:spPr>
        <p:txBody>
          <a:bodyPr wrap="none" rtlCol="0">
            <a:spAutoFit/>
          </a:bodyPr>
          <a:lstStyle/>
          <a:p>
            <a:pPr algn="ctr"/>
            <a:r>
              <a:rPr lang="en-US" sz="1200" dirty="0" smtClean="0">
                <a:solidFill>
                  <a:schemeClr val="bg1"/>
                </a:solidFill>
              </a:rPr>
              <a:t>UT Tower is </a:t>
            </a:r>
            <a:r>
              <a:rPr lang="en-US" sz="1200" dirty="0">
                <a:solidFill>
                  <a:schemeClr val="bg1"/>
                </a:solidFill>
              </a:rPr>
              <a:t>l</a:t>
            </a:r>
            <a:r>
              <a:rPr lang="en-US" sz="1200" dirty="0" smtClean="0">
                <a:solidFill>
                  <a:schemeClr val="bg1"/>
                </a:solidFill>
              </a:rPr>
              <a:t>it </a:t>
            </a:r>
            <a:r>
              <a:rPr lang="en-US" sz="1200" dirty="0">
                <a:solidFill>
                  <a:schemeClr val="bg1"/>
                </a:solidFill>
              </a:rPr>
              <a:t>o</a:t>
            </a:r>
            <a:r>
              <a:rPr lang="en-US" sz="1200" dirty="0" smtClean="0">
                <a:solidFill>
                  <a:schemeClr val="bg1"/>
                </a:solidFill>
              </a:rPr>
              <a:t>range for ARMADILLO as winner</a:t>
            </a:r>
          </a:p>
          <a:p>
            <a:pPr algn="ctr"/>
            <a:r>
              <a:rPr lang="en-US" sz="1200" dirty="0" smtClean="0">
                <a:solidFill>
                  <a:schemeClr val="bg1"/>
                </a:solidFill>
              </a:rPr>
              <a:t>of the national University </a:t>
            </a:r>
            <a:r>
              <a:rPr lang="en-US" sz="1200" dirty="0" err="1" smtClean="0">
                <a:solidFill>
                  <a:schemeClr val="bg1"/>
                </a:solidFill>
              </a:rPr>
              <a:t>Nanosatellite</a:t>
            </a:r>
            <a:r>
              <a:rPr lang="en-US" sz="1200" dirty="0" smtClean="0">
                <a:solidFill>
                  <a:schemeClr val="bg1"/>
                </a:solidFill>
              </a:rPr>
              <a:t> Program, 2013</a:t>
            </a:r>
            <a:endParaRPr lang="en-US" sz="1200" dirty="0">
              <a:solidFill>
                <a:schemeClr val="bg1"/>
              </a:solidFill>
            </a:endParaRPr>
          </a:p>
        </p:txBody>
      </p:sp>
      <p:grpSp>
        <p:nvGrpSpPr>
          <p:cNvPr id="12" name="Group 11"/>
          <p:cNvGrpSpPr/>
          <p:nvPr/>
        </p:nvGrpSpPr>
        <p:grpSpPr>
          <a:xfrm>
            <a:off x="7728972" y="152400"/>
            <a:ext cx="1338828" cy="426093"/>
            <a:chOff x="7663154" y="1221762"/>
            <a:chExt cx="1338828" cy="426093"/>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14" name="TextBox 13"/>
            <p:cNvSpPr txBox="1"/>
            <p:nvPr/>
          </p:nvSpPr>
          <p:spPr>
            <a:xfrm>
              <a:off x="7663154" y="1447800"/>
              <a:ext cx="1338828" cy="200055"/>
            </a:xfrm>
            <a:prstGeom prst="rect">
              <a:avLst/>
            </a:prstGeom>
            <a:noFill/>
          </p:spPr>
          <p:txBody>
            <a:bodyPr wrap="none" rtlCol="0">
              <a:spAutoFit/>
            </a:bodyPr>
            <a:lstStyle/>
            <a:p>
              <a:r>
                <a:rPr lang="en-US" sz="700" dirty="0" smtClean="0">
                  <a:solidFill>
                    <a:schemeClr val="bg1"/>
                  </a:solidFill>
                </a:rPr>
                <a:t>Texas Spacecraft Laboratory</a:t>
              </a:r>
              <a:endParaRPr lang="en-US" sz="700" dirty="0">
                <a:solidFill>
                  <a:schemeClr val="bg1"/>
                </a:solidFill>
              </a:endParaRPr>
            </a:p>
          </p:txBody>
        </p:sp>
      </p:grpSp>
    </p:spTree>
    <p:extLst>
      <p:ext uri="{BB962C8B-B14F-4D97-AF65-F5344CB8AC3E}">
        <p14:creationId xmlns:p14="http://schemas.microsoft.com/office/powerpoint/2010/main" val="38183617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Do</a:t>
            </a:r>
            <a:endParaRPr lang="en-US"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19100" y="1378847"/>
            <a:ext cx="5473053" cy="3372559"/>
          </a:xfrm>
        </p:spPr>
      </p:pic>
      <p:pic>
        <p:nvPicPr>
          <p:cNvPr id="7" name="Picture 6" descr="Paradigm BEVO-1.jpg"/>
          <p:cNvPicPr>
            <a:picLocks noChangeAspect="1"/>
          </p:cNvPicPr>
          <p:nvPr/>
        </p:nvPicPr>
        <p:blipFill>
          <a:blip r:embed="rId3" cstate="print"/>
          <a:stretch>
            <a:fillRect/>
          </a:stretch>
        </p:blipFill>
        <p:spPr>
          <a:xfrm>
            <a:off x="3429000" y="3830424"/>
            <a:ext cx="3962400" cy="2456075"/>
          </a:xfrm>
          <a:prstGeom prst="rect">
            <a:avLst/>
          </a:prstGeom>
        </p:spPr>
      </p:pic>
      <p:pic>
        <p:nvPicPr>
          <p:cNvPr id="8" name="Picture 7" descr="IMG_3421.JPG"/>
          <p:cNvPicPr/>
          <p:nvPr/>
        </p:nvPicPr>
        <p:blipFill>
          <a:blip r:embed="rId4" cstate="print"/>
          <a:stretch>
            <a:fillRect/>
          </a:stretch>
        </p:blipFill>
        <p:spPr>
          <a:xfrm>
            <a:off x="6096000" y="1404428"/>
            <a:ext cx="2590800" cy="2114304"/>
          </a:xfrm>
          <a:prstGeom prst="rect">
            <a:avLst/>
          </a:prstGeom>
        </p:spPr>
      </p:pic>
      <p:sp>
        <p:nvSpPr>
          <p:cNvPr id="3" name="TextBox 2"/>
          <p:cNvSpPr txBox="1"/>
          <p:nvPr/>
        </p:nvSpPr>
        <p:spPr>
          <a:xfrm>
            <a:off x="457200" y="4781463"/>
            <a:ext cx="2026517" cy="276999"/>
          </a:xfrm>
          <a:prstGeom prst="rect">
            <a:avLst/>
          </a:prstGeom>
          <a:noFill/>
        </p:spPr>
        <p:txBody>
          <a:bodyPr wrap="none" rtlCol="0">
            <a:spAutoFit/>
          </a:bodyPr>
          <a:lstStyle/>
          <a:p>
            <a:r>
              <a:rPr lang="en-US" sz="1200" dirty="0" smtClean="0">
                <a:solidFill>
                  <a:schemeClr val="bg1"/>
                </a:solidFill>
              </a:rPr>
              <a:t>Bevo-2 Satellite Integration</a:t>
            </a:r>
            <a:endParaRPr lang="en-US" sz="1200" dirty="0">
              <a:solidFill>
                <a:schemeClr val="bg1"/>
              </a:solidFill>
            </a:endParaRPr>
          </a:p>
        </p:txBody>
      </p:sp>
      <p:sp>
        <p:nvSpPr>
          <p:cNvPr id="9" name="TextBox 8"/>
          <p:cNvSpPr txBox="1"/>
          <p:nvPr/>
        </p:nvSpPr>
        <p:spPr>
          <a:xfrm>
            <a:off x="5979692" y="6286500"/>
            <a:ext cx="1487908" cy="276999"/>
          </a:xfrm>
          <a:prstGeom prst="rect">
            <a:avLst/>
          </a:prstGeom>
          <a:noFill/>
        </p:spPr>
        <p:txBody>
          <a:bodyPr wrap="none" rtlCol="0">
            <a:spAutoFit/>
          </a:bodyPr>
          <a:lstStyle/>
          <a:p>
            <a:r>
              <a:rPr lang="en-US" sz="1200" dirty="0" smtClean="0">
                <a:solidFill>
                  <a:schemeClr val="bg1"/>
                </a:solidFill>
              </a:rPr>
              <a:t>LoneStar-1 Launch</a:t>
            </a:r>
            <a:endParaRPr lang="en-US" sz="1200" dirty="0">
              <a:solidFill>
                <a:schemeClr val="bg1"/>
              </a:solidFill>
            </a:endParaRPr>
          </a:p>
        </p:txBody>
      </p:sp>
      <p:sp>
        <p:nvSpPr>
          <p:cNvPr id="11" name="TextBox 10"/>
          <p:cNvSpPr txBox="1"/>
          <p:nvPr/>
        </p:nvSpPr>
        <p:spPr>
          <a:xfrm>
            <a:off x="7164780" y="3505200"/>
            <a:ext cx="1522020" cy="276999"/>
          </a:xfrm>
          <a:prstGeom prst="rect">
            <a:avLst/>
          </a:prstGeom>
          <a:noFill/>
        </p:spPr>
        <p:txBody>
          <a:bodyPr wrap="none" rtlCol="0">
            <a:spAutoFit/>
          </a:bodyPr>
          <a:lstStyle/>
          <a:p>
            <a:r>
              <a:rPr lang="en-US" sz="1200" dirty="0" smtClean="0">
                <a:solidFill>
                  <a:schemeClr val="bg1"/>
                </a:solidFill>
              </a:rPr>
              <a:t>3D Printed Thruster</a:t>
            </a:r>
            <a:endParaRPr lang="en-US" sz="1200" dirty="0">
              <a:solidFill>
                <a:schemeClr val="bg1"/>
              </a:solidFill>
            </a:endParaRPr>
          </a:p>
        </p:txBody>
      </p:sp>
      <p:grpSp>
        <p:nvGrpSpPr>
          <p:cNvPr id="12" name="Group 11"/>
          <p:cNvGrpSpPr/>
          <p:nvPr/>
        </p:nvGrpSpPr>
        <p:grpSpPr>
          <a:xfrm>
            <a:off x="7728972" y="152400"/>
            <a:ext cx="1338828" cy="426093"/>
            <a:chOff x="7663154" y="1221762"/>
            <a:chExt cx="1338828" cy="426093"/>
          </a:xfrm>
        </p:grpSpPr>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14" name="TextBox 13"/>
            <p:cNvSpPr txBox="1"/>
            <p:nvPr/>
          </p:nvSpPr>
          <p:spPr>
            <a:xfrm>
              <a:off x="7663154" y="1447800"/>
              <a:ext cx="1338828" cy="200055"/>
            </a:xfrm>
            <a:prstGeom prst="rect">
              <a:avLst/>
            </a:prstGeom>
            <a:noFill/>
          </p:spPr>
          <p:txBody>
            <a:bodyPr wrap="none" rtlCol="0">
              <a:spAutoFit/>
            </a:bodyPr>
            <a:lstStyle/>
            <a:p>
              <a:r>
                <a:rPr lang="en-US" sz="700" dirty="0" smtClean="0">
                  <a:solidFill>
                    <a:schemeClr val="bg1"/>
                  </a:solidFill>
                </a:rPr>
                <a:t>Texas Spacecraft Laboratory</a:t>
              </a:r>
              <a:endParaRPr lang="en-US" sz="700" dirty="0">
                <a:solidFill>
                  <a:schemeClr val="bg1"/>
                </a:solidFill>
              </a:endParaRPr>
            </a:p>
          </p:txBody>
        </p:sp>
      </p:grpSp>
    </p:spTree>
    <p:extLst>
      <p:ext uri="{BB962C8B-B14F-4D97-AF65-F5344CB8AC3E}">
        <p14:creationId xmlns:p14="http://schemas.microsoft.com/office/powerpoint/2010/main" val="31634782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Our Research Matters</a:t>
            </a:r>
            <a:endParaRPr lang="en-US" dirty="0"/>
          </a:p>
        </p:txBody>
      </p:sp>
      <p:sp>
        <p:nvSpPr>
          <p:cNvPr id="3" name="Content Placeholder 2"/>
          <p:cNvSpPr>
            <a:spLocks noGrp="1"/>
          </p:cNvSpPr>
          <p:nvPr>
            <p:ph idx="1"/>
          </p:nvPr>
        </p:nvSpPr>
        <p:spPr/>
        <p:txBody>
          <a:bodyPr>
            <a:normAutofit lnSpcReduction="10000"/>
          </a:bodyPr>
          <a:lstStyle/>
          <a:p>
            <a:r>
              <a:rPr lang="en-US" dirty="0" smtClean="0"/>
              <a:t>We are </a:t>
            </a:r>
            <a:r>
              <a:rPr lang="en-US" dirty="0"/>
              <a:t>a</a:t>
            </a:r>
            <a:r>
              <a:rPr lang="en-US" dirty="0" smtClean="0"/>
              <a:t>dvocates for space exploration, and for conducting science and human operations in space.</a:t>
            </a:r>
          </a:p>
          <a:p>
            <a:endParaRPr lang="en-US" dirty="0"/>
          </a:p>
          <a:p>
            <a:r>
              <a:rPr lang="en-US" dirty="0" smtClean="0"/>
              <a:t>But, getting to space is hard.</a:t>
            </a:r>
          </a:p>
          <a:p>
            <a:endParaRPr lang="en-US" dirty="0"/>
          </a:p>
          <a:p>
            <a:r>
              <a:rPr lang="en-US" dirty="0" smtClean="0"/>
              <a:t>With our research, we hope to create a future where space is more accessible and routine for everyone.</a:t>
            </a:r>
            <a:endParaRPr lang="en-US" dirty="0"/>
          </a:p>
        </p:txBody>
      </p:sp>
      <p:grpSp>
        <p:nvGrpSpPr>
          <p:cNvPr id="5" name="Group 4"/>
          <p:cNvGrpSpPr/>
          <p:nvPr/>
        </p:nvGrpSpPr>
        <p:grpSpPr>
          <a:xfrm>
            <a:off x="7728972" y="152400"/>
            <a:ext cx="1338828" cy="426093"/>
            <a:chOff x="7663154" y="1221762"/>
            <a:chExt cx="1338828" cy="426093"/>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7" name="TextBox 6"/>
            <p:cNvSpPr txBox="1"/>
            <p:nvPr/>
          </p:nvSpPr>
          <p:spPr>
            <a:xfrm>
              <a:off x="7663154" y="1447800"/>
              <a:ext cx="1338828" cy="200055"/>
            </a:xfrm>
            <a:prstGeom prst="rect">
              <a:avLst/>
            </a:prstGeom>
            <a:noFill/>
          </p:spPr>
          <p:txBody>
            <a:bodyPr wrap="none" rtlCol="0">
              <a:spAutoFit/>
            </a:bodyPr>
            <a:lstStyle/>
            <a:p>
              <a:r>
                <a:rPr lang="en-US" sz="700" dirty="0" smtClean="0">
                  <a:solidFill>
                    <a:schemeClr val="bg1"/>
                  </a:solidFill>
                </a:rPr>
                <a:t>Texas Spacecraft Laboratory</a:t>
              </a:r>
              <a:endParaRPr lang="en-US" sz="700" dirty="0">
                <a:solidFill>
                  <a:schemeClr val="bg1"/>
                </a:solidFill>
              </a:endParaRPr>
            </a:p>
          </p:txBody>
        </p:sp>
      </p:grpSp>
    </p:spTree>
    <p:extLst>
      <p:ext uri="{BB962C8B-B14F-4D97-AF65-F5344CB8AC3E}">
        <p14:creationId xmlns:p14="http://schemas.microsoft.com/office/powerpoint/2010/main" val="35132095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Going To Space Is Hard</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371600"/>
            <a:ext cx="4108133" cy="361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Content Placeholder 4"/>
          <p:cNvPicPr>
            <a:picLocks noGrp="1" noChangeAspect="1" noChangeArrowheads="1"/>
          </p:cNvPicPr>
          <p:nvPr>
            <p:ph sz="half" idx="2"/>
          </p:nvPr>
        </p:nvPicPr>
        <p:blipFill>
          <a:blip r:embed="rId3" cstate="print"/>
          <a:srcRect/>
          <a:stretch>
            <a:fillRect/>
          </a:stretch>
        </p:blipFill>
        <p:spPr bwMode="auto">
          <a:xfrm>
            <a:off x="1371600" y="1381125"/>
            <a:ext cx="2057400" cy="4571999"/>
          </a:xfrm>
          <a:prstGeom prst="rect">
            <a:avLst/>
          </a:prstGeom>
          <a:noFill/>
          <a:ln w="25400">
            <a:solidFill>
              <a:schemeClr val="tx1"/>
            </a:solidFill>
            <a:miter lim="800000"/>
            <a:headEnd/>
            <a:tailEnd/>
          </a:ln>
          <a:effec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2735" y="5187496"/>
            <a:ext cx="1894997" cy="118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7265360" y="6368534"/>
            <a:ext cx="1345240" cy="184666"/>
          </a:xfrm>
          <a:prstGeom prst="rect">
            <a:avLst/>
          </a:prstGeom>
          <a:noFill/>
        </p:spPr>
        <p:txBody>
          <a:bodyPr wrap="none" rtlCol="0">
            <a:spAutoFit/>
          </a:bodyPr>
          <a:lstStyle/>
          <a:p>
            <a:r>
              <a:rPr lang="en-US" sz="600" dirty="0" smtClean="0">
                <a:solidFill>
                  <a:schemeClr val="bg1"/>
                </a:solidFill>
              </a:rPr>
              <a:t>Image: mohammaedjewelers.com</a:t>
            </a:r>
            <a:endParaRPr lang="en-US" sz="600" dirty="0">
              <a:solidFill>
                <a:schemeClr val="bg1"/>
              </a:solidFill>
            </a:endParaRPr>
          </a:p>
        </p:txBody>
      </p:sp>
      <p:sp>
        <p:nvSpPr>
          <p:cNvPr id="11" name="TextBox 10"/>
          <p:cNvSpPr txBox="1"/>
          <p:nvPr/>
        </p:nvSpPr>
        <p:spPr>
          <a:xfrm>
            <a:off x="2384380" y="5943600"/>
            <a:ext cx="1120820" cy="184666"/>
          </a:xfrm>
          <a:prstGeom prst="rect">
            <a:avLst/>
          </a:prstGeom>
          <a:noFill/>
        </p:spPr>
        <p:txBody>
          <a:bodyPr wrap="none" rtlCol="0">
            <a:spAutoFit/>
          </a:bodyPr>
          <a:lstStyle/>
          <a:p>
            <a:r>
              <a:rPr lang="en-US" sz="600" dirty="0" smtClean="0">
                <a:solidFill>
                  <a:schemeClr val="bg1"/>
                </a:solidFill>
              </a:rPr>
              <a:t>Image: spaceflightnow.com</a:t>
            </a:r>
          </a:p>
        </p:txBody>
      </p:sp>
      <p:sp>
        <p:nvSpPr>
          <p:cNvPr id="5" name="TextBox 4"/>
          <p:cNvSpPr txBox="1"/>
          <p:nvPr/>
        </p:nvSpPr>
        <p:spPr>
          <a:xfrm>
            <a:off x="4419600" y="5738417"/>
            <a:ext cx="2082621" cy="646331"/>
          </a:xfrm>
          <a:prstGeom prst="rect">
            <a:avLst/>
          </a:prstGeom>
          <a:noFill/>
        </p:spPr>
        <p:txBody>
          <a:bodyPr wrap="none" rtlCol="0">
            <a:spAutoFit/>
          </a:bodyPr>
          <a:lstStyle/>
          <a:p>
            <a:r>
              <a:rPr lang="en-US" dirty="0" smtClean="0">
                <a:solidFill>
                  <a:schemeClr val="bg1"/>
                </a:solidFill>
              </a:rPr>
              <a:t>Costs as much as:</a:t>
            </a:r>
          </a:p>
          <a:p>
            <a:pPr algn="r"/>
            <a:r>
              <a:rPr lang="en-US" dirty="0" smtClean="0">
                <a:solidFill>
                  <a:schemeClr val="bg1"/>
                </a:solidFill>
              </a:rPr>
              <a:t>(roughly)</a:t>
            </a:r>
            <a:endParaRPr lang="en-US" dirty="0">
              <a:solidFill>
                <a:schemeClr val="bg1"/>
              </a:solidFill>
            </a:endParaRPr>
          </a:p>
        </p:txBody>
      </p:sp>
      <p:sp>
        <p:nvSpPr>
          <p:cNvPr id="13" name="TextBox 12"/>
          <p:cNvSpPr txBox="1"/>
          <p:nvPr/>
        </p:nvSpPr>
        <p:spPr>
          <a:xfrm>
            <a:off x="7086600" y="4953000"/>
            <a:ext cx="651140" cy="184666"/>
          </a:xfrm>
          <a:prstGeom prst="rect">
            <a:avLst/>
          </a:prstGeom>
          <a:noFill/>
        </p:spPr>
        <p:txBody>
          <a:bodyPr wrap="none" rtlCol="0">
            <a:spAutoFit/>
          </a:bodyPr>
          <a:lstStyle/>
          <a:p>
            <a:r>
              <a:rPr lang="en-US" sz="600" dirty="0" smtClean="0">
                <a:solidFill>
                  <a:schemeClr val="bg1"/>
                </a:solidFill>
              </a:rPr>
              <a:t>Image: NASA</a:t>
            </a:r>
          </a:p>
        </p:txBody>
      </p:sp>
      <p:sp>
        <p:nvSpPr>
          <p:cNvPr id="14" name="TextBox 13"/>
          <p:cNvSpPr txBox="1"/>
          <p:nvPr/>
        </p:nvSpPr>
        <p:spPr>
          <a:xfrm>
            <a:off x="3505200" y="5036582"/>
            <a:ext cx="2339102" cy="369332"/>
          </a:xfrm>
          <a:prstGeom prst="rect">
            <a:avLst/>
          </a:prstGeom>
          <a:noFill/>
        </p:spPr>
        <p:txBody>
          <a:bodyPr wrap="none" rtlCol="0">
            <a:spAutoFit/>
          </a:bodyPr>
          <a:lstStyle/>
          <a:p>
            <a:r>
              <a:rPr lang="en-US" dirty="0" smtClean="0">
                <a:solidFill>
                  <a:schemeClr val="bg1"/>
                </a:solidFill>
              </a:rPr>
              <a:t>Mars Curiosity Rover</a:t>
            </a:r>
            <a:endParaRPr lang="en-US" dirty="0">
              <a:solidFill>
                <a:schemeClr val="bg1"/>
              </a:solidFill>
            </a:endParaRPr>
          </a:p>
        </p:txBody>
      </p:sp>
      <p:grpSp>
        <p:nvGrpSpPr>
          <p:cNvPr id="12" name="Group 11"/>
          <p:cNvGrpSpPr/>
          <p:nvPr/>
        </p:nvGrpSpPr>
        <p:grpSpPr>
          <a:xfrm>
            <a:off x="7728972" y="152400"/>
            <a:ext cx="1338828" cy="426093"/>
            <a:chOff x="7663154" y="1221762"/>
            <a:chExt cx="1338828" cy="426093"/>
          </a:xfrm>
        </p:grpSpPr>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16" name="TextBox 15"/>
            <p:cNvSpPr txBox="1"/>
            <p:nvPr/>
          </p:nvSpPr>
          <p:spPr>
            <a:xfrm>
              <a:off x="7663154" y="1447800"/>
              <a:ext cx="1338828" cy="200055"/>
            </a:xfrm>
            <a:prstGeom prst="rect">
              <a:avLst/>
            </a:prstGeom>
            <a:noFill/>
          </p:spPr>
          <p:txBody>
            <a:bodyPr wrap="none" rtlCol="0">
              <a:spAutoFit/>
            </a:bodyPr>
            <a:lstStyle/>
            <a:p>
              <a:r>
                <a:rPr lang="en-US" sz="700" dirty="0" smtClean="0">
                  <a:solidFill>
                    <a:schemeClr val="bg1"/>
                  </a:solidFill>
                </a:rPr>
                <a:t>Texas Spacecraft Laboratory</a:t>
              </a:r>
              <a:endParaRPr lang="en-US" sz="700" dirty="0">
                <a:solidFill>
                  <a:schemeClr val="bg1"/>
                </a:solidFill>
              </a:endParaRPr>
            </a:p>
          </p:txBody>
        </p:sp>
      </p:grpSp>
    </p:spTree>
    <p:extLst>
      <p:ext uri="{BB962C8B-B14F-4D97-AF65-F5344CB8AC3E}">
        <p14:creationId xmlns:p14="http://schemas.microsoft.com/office/powerpoint/2010/main" val="38606991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Small Satellites, The Enabler</a:t>
            </a:r>
            <a:endParaRPr lang="en-US" dirty="0"/>
          </a:p>
        </p:txBody>
      </p:sp>
      <p:sp>
        <p:nvSpPr>
          <p:cNvPr id="12" name="Content Placeholder 2"/>
          <p:cNvSpPr>
            <a:spLocks noGrp="1"/>
          </p:cNvSpPr>
          <p:nvPr>
            <p:ph idx="1"/>
          </p:nvPr>
        </p:nvSpPr>
        <p:spPr>
          <a:xfrm>
            <a:off x="3733799" y="5943600"/>
            <a:ext cx="4176519" cy="421354"/>
          </a:xfrm>
        </p:spPr>
        <p:txBody>
          <a:bodyPr>
            <a:normAutofit/>
          </a:bodyPr>
          <a:lstStyle/>
          <a:p>
            <a:pPr>
              <a:buNone/>
            </a:pPr>
            <a:r>
              <a:rPr lang="en-US" sz="1400" b="1" dirty="0" smtClean="0"/>
              <a:t>Small Satellites Mass-Cost-Time Relation</a:t>
            </a:r>
          </a:p>
          <a:p>
            <a:pPr>
              <a:buNone/>
            </a:pPr>
            <a:r>
              <a:rPr lang="en-US" sz="600" dirty="0" smtClean="0"/>
              <a:t>(from: </a:t>
            </a:r>
            <a:r>
              <a:rPr lang="en-US" sz="600" dirty="0" err="1" smtClean="0"/>
              <a:t>Sandau</a:t>
            </a:r>
            <a:r>
              <a:rPr lang="en-US" sz="600" dirty="0" smtClean="0"/>
              <a:t> et al., ISPRS Journal of </a:t>
            </a:r>
            <a:r>
              <a:rPr lang="en-US" sz="600" dirty="0" err="1" smtClean="0"/>
              <a:t>Photogrammetry</a:t>
            </a:r>
            <a:r>
              <a:rPr lang="en-US" sz="600" dirty="0" smtClean="0"/>
              <a:t> and Remote Sensing, 65, 2010)</a:t>
            </a:r>
            <a:endParaRPr lang="en-US" sz="600" dirty="0"/>
          </a:p>
        </p:txBody>
      </p:sp>
      <p:pic>
        <p:nvPicPr>
          <p:cNvPr id="13" name="Picture 12"/>
          <p:cNvPicPr>
            <a:picLocks noChangeAspect="1"/>
          </p:cNvPicPr>
          <p:nvPr/>
        </p:nvPicPr>
        <p:blipFill>
          <a:blip r:embed="rId3" cstate="print"/>
          <a:stretch>
            <a:fillRect/>
          </a:stretch>
        </p:blipFill>
        <p:spPr>
          <a:xfrm>
            <a:off x="3656992" y="2895600"/>
            <a:ext cx="5334608" cy="3012438"/>
          </a:xfrm>
          <a:prstGeom prst="rect">
            <a:avLst/>
          </a:prstGeom>
        </p:spPr>
      </p:pic>
      <p:sp>
        <p:nvSpPr>
          <p:cNvPr id="16" name="Rectangle 15"/>
          <p:cNvSpPr/>
          <p:nvPr/>
        </p:nvSpPr>
        <p:spPr>
          <a:xfrm>
            <a:off x="3733192" y="3387498"/>
            <a:ext cx="1981200" cy="2540654"/>
          </a:xfrm>
          <a:prstGeom prst="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2"/>
          <p:cNvPicPr>
            <a:picLocks noGrp="1" noChangeAspect="1" noChangeArrowheads="1"/>
          </p:cNvPicPr>
          <p:nvPr>
            <p:ph sz="half" idx="1"/>
          </p:nvPr>
        </p:nvPicPr>
        <p:blipFill>
          <a:blip r:embed="rId4" cstate="print"/>
          <a:srcRect/>
          <a:stretch>
            <a:fillRect/>
          </a:stretch>
        </p:blipFill>
        <p:spPr bwMode="auto">
          <a:xfrm>
            <a:off x="297068" y="2908864"/>
            <a:ext cx="3733800" cy="1850114"/>
          </a:xfrm>
          <a:prstGeom prst="rect">
            <a:avLst/>
          </a:prstGeom>
          <a:noFill/>
          <a:ln w="9525">
            <a:noFill/>
            <a:miter lim="800000"/>
            <a:headEnd/>
            <a:tailEnd/>
          </a:ln>
          <a:scene3d>
            <a:camera prst="orthographicFront">
              <a:rot lat="0" lon="0" rev="16200000"/>
            </a:camera>
            <a:lightRig rig="threePt" dir="t"/>
          </a:scene3d>
        </p:spPr>
      </p:pic>
      <p:sp>
        <p:nvSpPr>
          <p:cNvPr id="37" name="TextBox 36"/>
          <p:cNvSpPr txBox="1"/>
          <p:nvPr/>
        </p:nvSpPr>
        <p:spPr>
          <a:xfrm>
            <a:off x="267597" y="1524000"/>
            <a:ext cx="2843373" cy="369332"/>
          </a:xfrm>
          <a:prstGeom prst="rect">
            <a:avLst/>
          </a:prstGeom>
          <a:noFill/>
        </p:spPr>
        <p:txBody>
          <a:bodyPr wrap="square" rtlCol="0">
            <a:spAutoFit/>
          </a:bodyPr>
          <a:lstStyle/>
          <a:p>
            <a:r>
              <a:rPr lang="en-US" dirty="0" smtClean="0">
                <a:solidFill>
                  <a:srgbClr val="FF9900"/>
                </a:solidFill>
              </a:rPr>
              <a:t>Standard 3-Unit CubeSat</a:t>
            </a:r>
            <a:endParaRPr lang="en-US" dirty="0">
              <a:solidFill>
                <a:srgbClr val="FF9900"/>
              </a:solidFill>
            </a:endParaRPr>
          </a:p>
        </p:txBody>
      </p:sp>
      <p:cxnSp>
        <p:nvCxnSpPr>
          <p:cNvPr id="39" name="Straight Arrow Connector 38"/>
          <p:cNvCxnSpPr/>
          <p:nvPr/>
        </p:nvCxnSpPr>
        <p:spPr>
          <a:xfrm>
            <a:off x="982868" y="2257425"/>
            <a:ext cx="0" cy="3200400"/>
          </a:xfrm>
          <a:prstGeom prst="straightConnector1">
            <a:avLst/>
          </a:prstGeom>
          <a:ln w="31750">
            <a:solidFill>
              <a:srgbClr val="FF99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0" y="3219550"/>
            <a:ext cx="973343" cy="369332"/>
          </a:xfrm>
          <a:prstGeom prst="rect">
            <a:avLst/>
          </a:prstGeom>
        </p:spPr>
        <p:txBody>
          <a:bodyPr wrap="none">
            <a:spAutoFit/>
          </a:bodyPr>
          <a:lstStyle/>
          <a:p>
            <a:r>
              <a:rPr lang="en-US" b="1" dirty="0">
                <a:solidFill>
                  <a:srgbClr val="FF9900"/>
                </a:solidFill>
              </a:rPr>
              <a:t>~30 cm</a:t>
            </a:r>
          </a:p>
        </p:txBody>
      </p:sp>
      <p:cxnSp>
        <p:nvCxnSpPr>
          <p:cNvPr id="42" name="Straight Arrow Connector 41"/>
          <p:cNvCxnSpPr/>
          <p:nvPr/>
        </p:nvCxnSpPr>
        <p:spPr>
          <a:xfrm>
            <a:off x="1668668" y="5991225"/>
            <a:ext cx="1371600" cy="0"/>
          </a:xfrm>
          <a:prstGeom prst="straightConnector1">
            <a:avLst/>
          </a:prstGeom>
          <a:ln w="31750">
            <a:solidFill>
              <a:srgbClr val="FF99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1867796" y="5991225"/>
            <a:ext cx="973343" cy="369332"/>
          </a:xfrm>
          <a:prstGeom prst="rect">
            <a:avLst/>
          </a:prstGeom>
        </p:spPr>
        <p:txBody>
          <a:bodyPr wrap="none">
            <a:spAutoFit/>
          </a:bodyPr>
          <a:lstStyle/>
          <a:p>
            <a:r>
              <a:rPr lang="en-US" b="1" dirty="0">
                <a:solidFill>
                  <a:srgbClr val="FF9900"/>
                </a:solidFill>
              </a:rPr>
              <a:t>~10 cm</a:t>
            </a:r>
          </a:p>
        </p:txBody>
      </p:sp>
      <p:pic>
        <p:nvPicPr>
          <p:cNvPr id="47" name="Picture 2" descr="330070main PreSat Assembly 428-321.jpg"/>
          <p:cNvPicPr>
            <a:picLocks noChangeAspect="1" noChangeArrowheads="1"/>
          </p:cNvPicPr>
          <p:nvPr/>
        </p:nvPicPr>
        <p:blipFill>
          <a:blip r:embed="rId5" cstate="print"/>
          <a:srcRect/>
          <a:stretch>
            <a:fillRect/>
          </a:stretch>
        </p:blipFill>
        <p:spPr bwMode="auto">
          <a:xfrm>
            <a:off x="4742018" y="1785640"/>
            <a:ext cx="1066800" cy="800100"/>
          </a:xfrm>
          <a:prstGeom prst="rect">
            <a:avLst/>
          </a:prstGeom>
          <a:noFill/>
          <a:ln w="25400">
            <a:solidFill>
              <a:schemeClr val="bg1"/>
            </a:solidFill>
          </a:ln>
        </p:spPr>
      </p:pic>
      <p:pic>
        <p:nvPicPr>
          <p:cNvPr id="50" name="Picture 6" descr="http://www.thenewstribe.com/wp-content/uploads/2011/10/Satellite.jpg"/>
          <p:cNvPicPr>
            <a:picLocks noChangeAspect="1" noChangeArrowheads="1"/>
          </p:cNvPicPr>
          <p:nvPr/>
        </p:nvPicPr>
        <p:blipFill>
          <a:blip r:embed="rId6" cstate="print"/>
          <a:srcRect/>
          <a:stretch>
            <a:fillRect/>
          </a:stretch>
        </p:blipFill>
        <p:spPr bwMode="auto">
          <a:xfrm>
            <a:off x="3460273" y="1785641"/>
            <a:ext cx="1198651" cy="800100"/>
          </a:xfrm>
          <a:prstGeom prst="rect">
            <a:avLst/>
          </a:prstGeom>
          <a:noFill/>
          <a:ln w="25400">
            <a:solidFill>
              <a:schemeClr val="bg1"/>
            </a:solidFill>
          </a:ln>
        </p:spPr>
      </p:pic>
      <p:sp>
        <p:nvSpPr>
          <p:cNvPr id="54" name="TextBox 53"/>
          <p:cNvSpPr txBox="1"/>
          <p:nvPr/>
        </p:nvSpPr>
        <p:spPr>
          <a:xfrm>
            <a:off x="7487158" y="2578625"/>
            <a:ext cx="689612" cy="184666"/>
          </a:xfrm>
          <a:prstGeom prst="rect">
            <a:avLst/>
          </a:prstGeom>
          <a:noFill/>
        </p:spPr>
        <p:txBody>
          <a:bodyPr wrap="none" rtlCol="0">
            <a:spAutoFit/>
          </a:bodyPr>
          <a:lstStyle/>
          <a:p>
            <a:pPr algn="r"/>
            <a:r>
              <a:rPr lang="en-US" sz="600" dirty="0" smtClean="0">
                <a:solidFill>
                  <a:schemeClr val="bg1"/>
                </a:solidFill>
              </a:rPr>
              <a:t>Images: NASA</a:t>
            </a:r>
            <a:endParaRPr lang="en-US" sz="600" dirty="0">
              <a:solidFill>
                <a:schemeClr val="bg1"/>
              </a:solidFill>
            </a:endParaRPr>
          </a:p>
        </p:txBody>
      </p:sp>
      <p:pic>
        <p:nvPicPr>
          <p:cNvPr id="5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91912" y="1752600"/>
            <a:ext cx="958585" cy="844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33592" y="1752600"/>
            <a:ext cx="1088083" cy="870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6" name="Straight Connector 55"/>
          <p:cNvCxnSpPr>
            <a:stCxn id="50" idx="2"/>
          </p:cNvCxnSpPr>
          <p:nvPr/>
        </p:nvCxnSpPr>
        <p:spPr>
          <a:xfrm flipH="1">
            <a:off x="3962400" y="2585741"/>
            <a:ext cx="97199" cy="30985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5029200" y="2597169"/>
            <a:ext cx="256718" cy="29843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6452655" y="2585741"/>
            <a:ext cx="176745" cy="29843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7391400" y="2614075"/>
            <a:ext cx="124841" cy="27009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3352800" y="1413272"/>
            <a:ext cx="966931" cy="369332"/>
          </a:xfrm>
          <a:prstGeom prst="rect">
            <a:avLst/>
          </a:prstGeom>
          <a:noFill/>
        </p:spPr>
        <p:txBody>
          <a:bodyPr wrap="none" rtlCol="0">
            <a:spAutoFit/>
          </a:bodyPr>
          <a:lstStyle/>
          <a:p>
            <a:r>
              <a:rPr lang="en-US" dirty="0" err="1" smtClean="0">
                <a:solidFill>
                  <a:schemeClr val="bg1"/>
                </a:solidFill>
              </a:rPr>
              <a:t>Chipsat</a:t>
            </a:r>
            <a:endParaRPr lang="en-US" dirty="0">
              <a:solidFill>
                <a:schemeClr val="bg1"/>
              </a:solidFill>
            </a:endParaRPr>
          </a:p>
        </p:txBody>
      </p:sp>
      <p:sp>
        <p:nvSpPr>
          <p:cNvPr id="67" name="TextBox 66"/>
          <p:cNvSpPr txBox="1"/>
          <p:nvPr/>
        </p:nvSpPr>
        <p:spPr>
          <a:xfrm>
            <a:off x="4648200" y="1413272"/>
            <a:ext cx="1043876" cy="369332"/>
          </a:xfrm>
          <a:prstGeom prst="rect">
            <a:avLst/>
          </a:prstGeom>
          <a:noFill/>
        </p:spPr>
        <p:txBody>
          <a:bodyPr wrap="none" rtlCol="0">
            <a:spAutoFit/>
          </a:bodyPr>
          <a:lstStyle/>
          <a:p>
            <a:r>
              <a:rPr lang="en-US" dirty="0" err="1" smtClean="0">
                <a:solidFill>
                  <a:srgbClr val="FF9900"/>
                </a:solidFill>
              </a:rPr>
              <a:t>Cubesat</a:t>
            </a:r>
            <a:endParaRPr lang="en-US" dirty="0">
              <a:solidFill>
                <a:srgbClr val="FF9900"/>
              </a:solidFill>
            </a:endParaRPr>
          </a:p>
        </p:txBody>
      </p:sp>
      <p:sp>
        <p:nvSpPr>
          <p:cNvPr id="68" name="TextBox 67"/>
          <p:cNvSpPr txBox="1"/>
          <p:nvPr/>
        </p:nvSpPr>
        <p:spPr>
          <a:xfrm>
            <a:off x="5773066" y="1413272"/>
            <a:ext cx="1082348" cy="369332"/>
          </a:xfrm>
          <a:prstGeom prst="rect">
            <a:avLst/>
          </a:prstGeom>
          <a:noFill/>
        </p:spPr>
        <p:txBody>
          <a:bodyPr wrap="none" rtlCol="0">
            <a:spAutoFit/>
          </a:bodyPr>
          <a:lstStyle/>
          <a:p>
            <a:r>
              <a:rPr lang="en-US" dirty="0" smtClean="0">
                <a:solidFill>
                  <a:schemeClr val="bg1"/>
                </a:solidFill>
              </a:rPr>
              <a:t>Curiosity</a:t>
            </a:r>
            <a:endParaRPr lang="en-US" dirty="0">
              <a:solidFill>
                <a:schemeClr val="bg1"/>
              </a:solidFill>
            </a:endParaRPr>
          </a:p>
        </p:txBody>
      </p:sp>
      <p:sp>
        <p:nvSpPr>
          <p:cNvPr id="69" name="TextBox 68"/>
          <p:cNvSpPr txBox="1"/>
          <p:nvPr/>
        </p:nvSpPr>
        <p:spPr>
          <a:xfrm>
            <a:off x="6854979" y="1413272"/>
            <a:ext cx="1886094" cy="369332"/>
          </a:xfrm>
          <a:prstGeom prst="rect">
            <a:avLst/>
          </a:prstGeom>
          <a:noFill/>
        </p:spPr>
        <p:txBody>
          <a:bodyPr wrap="none" rtlCol="0">
            <a:spAutoFit/>
          </a:bodyPr>
          <a:lstStyle/>
          <a:p>
            <a:r>
              <a:rPr lang="en-US" dirty="0" smtClean="0">
                <a:solidFill>
                  <a:schemeClr val="bg1"/>
                </a:solidFill>
              </a:rPr>
              <a:t>James Webb ST</a:t>
            </a:r>
            <a:endParaRPr lang="en-US" dirty="0">
              <a:solidFill>
                <a:schemeClr val="bg1"/>
              </a:solidFill>
            </a:endParaRPr>
          </a:p>
        </p:txBody>
      </p:sp>
      <p:grpSp>
        <p:nvGrpSpPr>
          <p:cNvPr id="26" name="Group 25"/>
          <p:cNvGrpSpPr/>
          <p:nvPr/>
        </p:nvGrpSpPr>
        <p:grpSpPr>
          <a:xfrm>
            <a:off x="7728972" y="152400"/>
            <a:ext cx="1338828" cy="426093"/>
            <a:chOff x="7663154" y="1221762"/>
            <a:chExt cx="1338828" cy="426093"/>
          </a:xfrm>
        </p:grpSpPr>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28" name="TextBox 27"/>
            <p:cNvSpPr txBox="1"/>
            <p:nvPr/>
          </p:nvSpPr>
          <p:spPr>
            <a:xfrm>
              <a:off x="7663154" y="1447800"/>
              <a:ext cx="1338828" cy="200055"/>
            </a:xfrm>
            <a:prstGeom prst="rect">
              <a:avLst/>
            </a:prstGeom>
            <a:noFill/>
          </p:spPr>
          <p:txBody>
            <a:bodyPr wrap="none" rtlCol="0">
              <a:spAutoFit/>
            </a:bodyPr>
            <a:lstStyle/>
            <a:p>
              <a:r>
                <a:rPr lang="en-US" sz="700" dirty="0" smtClean="0">
                  <a:solidFill>
                    <a:schemeClr val="bg1"/>
                  </a:solidFill>
                </a:rPr>
                <a:t>Texas Spacecraft Laboratory</a:t>
              </a:r>
              <a:endParaRPr lang="en-US" sz="700" dirty="0">
                <a:solidFill>
                  <a:schemeClr val="bg1"/>
                </a:solidFill>
              </a:endParaRPr>
            </a:p>
          </p:txBody>
        </p:sp>
      </p:grpSp>
    </p:spTree>
    <p:extLst>
      <p:ext uri="{BB962C8B-B14F-4D97-AF65-F5344CB8AC3E}">
        <p14:creationId xmlns:p14="http://schemas.microsoft.com/office/powerpoint/2010/main" val="37741111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Satellites To Scale</a:t>
            </a:r>
            <a:endParaRPr lang="en-US" dirty="0"/>
          </a:p>
        </p:txBody>
      </p:sp>
      <p:sp>
        <p:nvSpPr>
          <p:cNvPr id="6" name="TextBox 5"/>
          <p:cNvSpPr txBox="1"/>
          <p:nvPr/>
        </p:nvSpPr>
        <p:spPr>
          <a:xfrm>
            <a:off x="3886200" y="5535937"/>
            <a:ext cx="651140" cy="184666"/>
          </a:xfrm>
          <a:prstGeom prst="rect">
            <a:avLst/>
          </a:prstGeom>
          <a:noFill/>
        </p:spPr>
        <p:txBody>
          <a:bodyPr wrap="none" rtlCol="0">
            <a:spAutoFit/>
          </a:bodyPr>
          <a:lstStyle/>
          <a:p>
            <a:r>
              <a:rPr lang="en-US" sz="600" dirty="0" smtClean="0">
                <a:solidFill>
                  <a:schemeClr val="bg1"/>
                </a:solidFill>
              </a:rPr>
              <a:t>Image: NASA</a:t>
            </a:r>
          </a:p>
        </p:txBody>
      </p:sp>
      <p:pic>
        <p:nvPicPr>
          <p:cNvPr id="7"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57200" y="1981200"/>
            <a:ext cx="4038600" cy="3558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Grp="1" noChangeAspect="1" noChangeArrowheads="1"/>
          </p:cNvPicPr>
          <p:nvPr>
            <p:ph sz="half" idx="2"/>
          </p:nvPr>
        </p:nvPicPr>
        <p:blipFill>
          <a:blip r:embed="rId3" cstate="print"/>
          <a:srcRect/>
          <a:stretch>
            <a:fillRect/>
          </a:stretch>
        </p:blipFill>
        <p:spPr bwMode="auto">
          <a:xfrm>
            <a:off x="4762500" y="4183901"/>
            <a:ext cx="228600" cy="113272"/>
          </a:xfrm>
          <a:prstGeom prst="rect">
            <a:avLst/>
          </a:prstGeom>
          <a:noFill/>
          <a:ln w="9525">
            <a:noFill/>
            <a:miter lim="800000"/>
            <a:headEnd/>
            <a:tailEnd/>
          </a:ln>
          <a:scene3d>
            <a:camera prst="orthographicFront">
              <a:rot lat="0" lon="0" rev="16200000"/>
            </a:camera>
            <a:lightRig rig="threePt" dir="t"/>
          </a:scene3d>
        </p:spPr>
      </p:pic>
      <p:pic>
        <p:nvPicPr>
          <p:cNvPr id="9" name="Picture 2"/>
          <p:cNvPicPr>
            <a:picLocks noChangeAspect="1" noChangeArrowheads="1"/>
          </p:cNvPicPr>
          <p:nvPr/>
        </p:nvPicPr>
        <p:blipFill>
          <a:blip r:embed="rId3" cstate="print"/>
          <a:srcRect/>
          <a:stretch>
            <a:fillRect/>
          </a:stretch>
        </p:blipFill>
        <p:spPr bwMode="auto">
          <a:xfrm>
            <a:off x="5181600" y="2945137"/>
            <a:ext cx="3733800" cy="1850114"/>
          </a:xfrm>
          <a:prstGeom prst="rect">
            <a:avLst/>
          </a:prstGeom>
          <a:noFill/>
          <a:ln w="9525">
            <a:noFill/>
            <a:miter lim="800000"/>
            <a:headEnd/>
            <a:tailEnd/>
          </a:ln>
          <a:scene3d>
            <a:camera prst="orthographicFront">
              <a:rot lat="0" lon="0" rev="16200000"/>
            </a:camera>
            <a:lightRig rig="threePt" dir="t"/>
          </a:scene3d>
        </p:spPr>
      </p:pic>
      <p:sp>
        <p:nvSpPr>
          <p:cNvPr id="10" name="Oval 9"/>
          <p:cNvSpPr/>
          <p:nvPr/>
        </p:nvSpPr>
        <p:spPr>
          <a:xfrm>
            <a:off x="4648200" y="4011937"/>
            <a:ext cx="457200" cy="457200"/>
          </a:xfrm>
          <a:prstGeom prst="ellipse">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stCxn id="10" idx="1"/>
          </p:cNvCxnSpPr>
          <p:nvPr/>
        </p:nvCxnSpPr>
        <p:spPr>
          <a:xfrm flipV="1">
            <a:off x="4715155" y="2487937"/>
            <a:ext cx="1380845" cy="1590955"/>
          </a:xfrm>
          <a:prstGeom prst="line">
            <a:avLst/>
          </a:prstGeom>
          <a:ln w="254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0" idx="3"/>
          </p:cNvCxnSpPr>
          <p:nvPr/>
        </p:nvCxnSpPr>
        <p:spPr>
          <a:xfrm>
            <a:off x="4715155" y="4402182"/>
            <a:ext cx="1380844" cy="990599"/>
          </a:xfrm>
          <a:prstGeom prst="line">
            <a:avLst/>
          </a:prstGeom>
          <a:ln w="25400">
            <a:solidFill>
              <a:srgbClr val="FF9900"/>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7728972" y="152400"/>
            <a:ext cx="1338828" cy="426093"/>
            <a:chOff x="7663154" y="1221762"/>
            <a:chExt cx="1338828" cy="426093"/>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14" name="TextBox 13"/>
            <p:cNvSpPr txBox="1"/>
            <p:nvPr/>
          </p:nvSpPr>
          <p:spPr>
            <a:xfrm>
              <a:off x="7663154" y="1447800"/>
              <a:ext cx="1338828" cy="200055"/>
            </a:xfrm>
            <a:prstGeom prst="rect">
              <a:avLst/>
            </a:prstGeom>
            <a:noFill/>
          </p:spPr>
          <p:txBody>
            <a:bodyPr wrap="none" rtlCol="0">
              <a:spAutoFit/>
            </a:bodyPr>
            <a:lstStyle/>
            <a:p>
              <a:r>
                <a:rPr lang="en-US" sz="700" dirty="0" smtClean="0">
                  <a:solidFill>
                    <a:schemeClr val="bg1"/>
                  </a:solidFill>
                </a:rPr>
                <a:t>Texas Spacecraft Laboratory</a:t>
              </a:r>
              <a:endParaRPr lang="en-US" sz="700" dirty="0">
                <a:solidFill>
                  <a:schemeClr val="bg1"/>
                </a:solidFill>
              </a:endParaRPr>
            </a:p>
          </p:txBody>
        </p:sp>
      </p:grpSp>
      <p:cxnSp>
        <p:nvCxnSpPr>
          <p:cNvPr id="16" name="Straight Arrow Connector 15"/>
          <p:cNvCxnSpPr/>
          <p:nvPr/>
        </p:nvCxnSpPr>
        <p:spPr>
          <a:xfrm>
            <a:off x="8153400" y="2478692"/>
            <a:ext cx="0" cy="2904845"/>
          </a:xfrm>
          <a:prstGeom prst="straightConnector1">
            <a:avLst/>
          </a:prstGeom>
          <a:ln w="31750">
            <a:solidFill>
              <a:srgbClr val="FF99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8199281" y="3489717"/>
            <a:ext cx="992579" cy="923330"/>
          </a:xfrm>
          <a:prstGeom prst="rect">
            <a:avLst/>
          </a:prstGeom>
        </p:spPr>
        <p:txBody>
          <a:bodyPr wrap="none">
            <a:spAutoFit/>
          </a:bodyPr>
          <a:lstStyle/>
          <a:p>
            <a:r>
              <a:rPr lang="en-US" b="1" dirty="0" smtClean="0">
                <a:solidFill>
                  <a:srgbClr val="FF9900"/>
                </a:solidFill>
              </a:rPr>
              <a:t>30 cm,</a:t>
            </a:r>
          </a:p>
          <a:p>
            <a:r>
              <a:rPr lang="en-US" b="1" dirty="0" smtClean="0">
                <a:solidFill>
                  <a:srgbClr val="FF9900"/>
                </a:solidFill>
              </a:rPr>
              <a:t>4 kg</a:t>
            </a:r>
          </a:p>
          <a:p>
            <a:r>
              <a:rPr lang="en-US" b="1" dirty="0" smtClean="0">
                <a:solidFill>
                  <a:srgbClr val="FF9900"/>
                </a:solidFill>
              </a:rPr>
              <a:t>(10 lbs)</a:t>
            </a:r>
            <a:endParaRPr lang="en-US" b="1" dirty="0">
              <a:solidFill>
                <a:srgbClr val="FF9900"/>
              </a:solidFill>
            </a:endParaRPr>
          </a:p>
        </p:txBody>
      </p:sp>
      <p:cxnSp>
        <p:nvCxnSpPr>
          <p:cNvPr id="19" name="Straight Arrow Connector 18"/>
          <p:cNvCxnSpPr/>
          <p:nvPr/>
        </p:nvCxnSpPr>
        <p:spPr>
          <a:xfrm flipH="1" flipV="1">
            <a:off x="914400" y="5916939"/>
            <a:ext cx="3048000" cy="1"/>
          </a:xfrm>
          <a:prstGeom prst="straightConnector1">
            <a:avLst/>
          </a:prstGeom>
          <a:ln w="31750">
            <a:solidFill>
              <a:srgbClr val="FF99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1603603" y="5993137"/>
            <a:ext cx="2877711" cy="369332"/>
          </a:xfrm>
          <a:prstGeom prst="rect">
            <a:avLst/>
          </a:prstGeom>
        </p:spPr>
        <p:txBody>
          <a:bodyPr wrap="none">
            <a:spAutoFit/>
          </a:bodyPr>
          <a:lstStyle/>
          <a:p>
            <a:r>
              <a:rPr lang="en-US" b="1" dirty="0" smtClean="0">
                <a:solidFill>
                  <a:srgbClr val="FF9900"/>
                </a:solidFill>
              </a:rPr>
              <a:t>4.5 m, 3900 kg (9000 lbs)</a:t>
            </a:r>
            <a:endParaRPr lang="en-US" b="1" dirty="0">
              <a:solidFill>
                <a:srgbClr val="FF9900"/>
              </a:solidFill>
            </a:endParaRPr>
          </a:p>
        </p:txBody>
      </p:sp>
      <p:sp>
        <p:nvSpPr>
          <p:cNvPr id="18" name="TextBox 17"/>
          <p:cNvSpPr txBox="1"/>
          <p:nvPr/>
        </p:nvSpPr>
        <p:spPr>
          <a:xfrm>
            <a:off x="1242298" y="1524000"/>
            <a:ext cx="2339102" cy="369332"/>
          </a:xfrm>
          <a:prstGeom prst="rect">
            <a:avLst/>
          </a:prstGeom>
          <a:noFill/>
        </p:spPr>
        <p:txBody>
          <a:bodyPr wrap="none" rtlCol="0">
            <a:spAutoFit/>
          </a:bodyPr>
          <a:lstStyle/>
          <a:p>
            <a:r>
              <a:rPr lang="en-US" dirty="0" smtClean="0">
                <a:solidFill>
                  <a:schemeClr val="bg1"/>
                </a:solidFill>
              </a:rPr>
              <a:t>Mars Curiosity Rover</a:t>
            </a:r>
            <a:endParaRPr lang="en-US" dirty="0">
              <a:solidFill>
                <a:schemeClr val="bg1"/>
              </a:solidFill>
            </a:endParaRPr>
          </a:p>
        </p:txBody>
      </p:sp>
      <p:sp>
        <p:nvSpPr>
          <p:cNvPr id="20" name="TextBox 19"/>
          <p:cNvSpPr txBox="1"/>
          <p:nvPr/>
        </p:nvSpPr>
        <p:spPr>
          <a:xfrm>
            <a:off x="6385252" y="1535668"/>
            <a:ext cx="1082348" cy="369332"/>
          </a:xfrm>
          <a:prstGeom prst="rect">
            <a:avLst/>
          </a:prstGeom>
          <a:noFill/>
        </p:spPr>
        <p:txBody>
          <a:bodyPr wrap="none" rtlCol="0">
            <a:spAutoFit/>
          </a:bodyPr>
          <a:lstStyle/>
          <a:p>
            <a:r>
              <a:rPr lang="en-US" dirty="0" smtClean="0">
                <a:solidFill>
                  <a:schemeClr val="bg1"/>
                </a:solidFill>
              </a:rPr>
              <a:t>CubeSat</a:t>
            </a:r>
            <a:endParaRPr lang="en-US" dirty="0">
              <a:solidFill>
                <a:schemeClr val="bg1"/>
              </a:solidFill>
            </a:endParaRPr>
          </a:p>
        </p:txBody>
      </p:sp>
    </p:spTree>
    <p:extLst>
      <p:ext uri="{BB962C8B-B14F-4D97-AF65-F5344CB8AC3E}">
        <p14:creationId xmlns:p14="http://schemas.microsoft.com/office/powerpoint/2010/main" val="25463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Cell Phone-A Satellite?</a:t>
            </a:r>
          </a:p>
        </p:txBody>
      </p:sp>
      <p:grpSp>
        <p:nvGrpSpPr>
          <p:cNvPr id="5" name="Group 4"/>
          <p:cNvGrpSpPr/>
          <p:nvPr/>
        </p:nvGrpSpPr>
        <p:grpSpPr>
          <a:xfrm>
            <a:off x="7728972" y="152400"/>
            <a:ext cx="1338828" cy="426093"/>
            <a:chOff x="7663154" y="1221762"/>
            <a:chExt cx="1338828" cy="426093"/>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7" name="TextBox 6"/>
            <p:cNvSpPr txBox="1"/>
            <p:nvPr/>
          </p:nvSpPr>
          <p:spPr>
            <a:xfrm>
              <a:off x="7663154" y="1447800"/>
              <a:ext cx="1338828" cy="200055"/>
            </a:xfrm>
            <a:prstGeom prst="rect">
              <a:avLst/>
            </a:prstGeom>
            <a:noFill/>
          </p:spPr>
          <p:txBody>
            <a:bodyPr wrap="none" rtlCol="0">
              <a:spAutoFit/>
            </a:bodyPr>
            <a:lstStyle/>
            <a:p>
              <a:r>
                <a:rPr lang="en-US" sz="700" dirty="0" smtClean="0">
                  <a:solidFill>
                    <a:schemeClr val="bg1"/>
                  </a:solidFill>
                </a:rPr>
                <a:t>Texas Spacecraft Laboratory</a:t>
              </a:r>
              <a:endParaRPr lang="en-US" sz="700" dirty="0">
                <a:solidFill>
                  <a:schemeClr val="bg1"/>
                </a:solidFill>
              </a:endParaRPr>
            </a:p>
          </p:txBody>
        </p:sp>
      </p:grpSp>
      <p:pic>
        <p:nvPicPr>
          <p:cNvPr id="1026" name="Picture 2" descr="Apple iPhone 3GS (16GB) Mobile Phone - Exploded View"/>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648200" y="2273797"/>
            <a:ext cx="4038600" cy="317876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150215" y="5486400"/>
            <a:ext cx="1544012" cy="184666"/>
          </a:xfrm>
          <a:prstGeom prst="rect">
            <a:avLst/>
          </a:prstGeom>
          <a:noFill/>
        </p:spPr>
        <p:txBody>
          <a:bodyPr wrap="none" rtlCol="0">
            <a:spAutoFit/>
          </a:bodyPr>
          <a:lstStyle/>
          <a:p>
            <a:r>
              <a:rPr lang="en-US" sz="600" dirty="0" smtClean="0">
                <a:solidFill>
                  <a:schemeClr val="bg1"/>
                </a:solidFill>
              </a:rPr>
              <a:t>Image: electronics360.globalzone.com</a:t>
            </a:r>
          </a:p>
        </p:txBody>
      </p:sp>
      <p:sp>
        <p:nvSpPr>
          <p:cNvPr id="10" name="TextBox 9"/>
          <p:cNvSpPr txBox="1"/>
          <p:nvPr/>
        </p:nvSpPr>
        <p:spPr>
          <a:xfrm>
            <a:off x="609600" y="1676400"/>
            <a:ext cx="3070071" cy="369332"/>
          </a:xfrm>
          <a:prstGeom prst="rect">
            <a:avLst/>
          </a:prstGeom>
          <a:noFill/>
        </p:spPr>
        <p:txBody>
          <a:bodyPr wrap="none" rtlCol="0">
            <a:spAutoFit/>
          </a:bodyPr>
          <a:lstStyle/>
          <a:p>
            <a:r>
              <a:rPr lang="en-US" dirty="0" smtClean="0">
                <a:solidFill>
                  <a:schemeClr val="bg1"/>
                </a:solidFill>
              </a:rPr>
              <a:t>Our Satellite (ARMADILLO):</a:t>
            </a:r>
            <a:endParaRPr lang="en-US" dirty="0">
              <a:solidFill>
                <a:schemeClr val="bg1"/>
              </a:solidFill>
            </a:endParaRPr>
          </a:p>
        </p:txBody>
      </p:sp>
      <p:sp>
        <p:nvSpPr>
          <p:cNvPr id="16" name="TextBox 15"/>
          <p:cNvSpPr txBox="1"/>
          <p:nvPr/>
        </p:nvSpPr>
        <p:spPr>
          <a:xfrm>
            <a:off x="4549929" y="1676400"/>
            <a:ext cx="1907573" cy="369332"/>
          </a:xfrm>
          <a:prstGeom prst="rect">
            <a:avLst/>
          </a:prstGeom>
          <a:noFill/>
        </p:spPr>
        <p:txBody>
          <a:bodyPr wrap="none" rtlCol="0">
            <a:spAutoFit/>
          </a:bodyPr>
          <a:lstStyle/>
          <a:p>
            <a:r>
              <a:rPr lang="en-US" dirty="0" smtClean="0">
                <a:solidFill>
                  <a:schemeClr val="bg1"/>
                </a:solidFill>
              </a:rPr>
              <a:t>Your Cell Phone:</a:t>
            </a:r>
            <a:endParaRPr lang="en-US" dirty="0">
              <a:solidFill>
                <a:schemeClr val="bg1"/>
              </a:solidFill>
            </a:endParaRPr>
          </a:p>
        </p:txBody>
      </p:sp>
      <p:pic>
        <p:nvPicPr>
          <p:cNvPr id="13" name="Picture 2"/>
          <p:cNvPicPr>
            <a:picLocks noGrp="1" noChangeAspect="1" noChangeArrowheads="1"/>
          </p:cNvPicPr>
          <p:nvPr>
            <p:ph sz="half" idx="1"/>
          </p:nvPr>
        </p:nvPicPr>
        <p:blipFill>
          <a:blip r:embed="rId5" cstate="print"/>
          <a:srcRect/>
          <a:stretch>
            <a:fillRect/>
          </a:stretch>
        </p:blipFill>
        <p:spPr bwMode="auto">
          <a:xfrm>
            <a:off x="457200" y="2667789"/>
            <a:ext cx="4038600" cy="2390784"/>
          </a:xfrm>
          <a:prstGeom prst="rect">
            <a:avLst/>
          </a:prstGeom>
          <a:noFill/>
          <a:ln w="9525">
            <a:noFill/>
            <a:miter lim="800000"/>
            <a:headEnd/>
            <a:tailEnd/>
          </a:ln>
        </p:spPr>
      </p:pic>
    </p:spTree>
    <p:extLst>
      <p:ext uri="{BB962C8B-B14F-4D97-AF65-F5344CB8AC3E}">
        <p14:creationId xmlns:p14="http://schemas.microsoft.com/office/powerpoint/2010/main" val="39447584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NASA’s </a:t>
            </a:r>
            <a:r>
              <a:rPr lang="en-US" dirty="0" err="1"/>
              <a:t>PhoneSat</a:t>
            </a:r>
            <a:r>
              <a:rPr lang="en-US" dirty="0"/>
              <a:t> </a:t>
            </a:r>
            <a:r>
              <a:rPr lang="en-US" dirty="0" smtClean="0"/>
              <a:t>Missions</a:t>
            </a:r>
            <a:endParaRPr lang="en-US" dirty="0"/>
          </a:p>
        </p:txBody>
      </p:sp>
      <p:pic>
        <p:nvPicPr>
          <p:cNvPr id="3084" name="Picture 12" descr="http://assets.vr-zone.net/15619/NexusSpace.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81000" y="2133600"/>
            <a:ext cx="4038600" cy="319889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657600" y="5318164"/>
            <a:ext cx="861133" cy="184666"/>
          </a:xfrm>
          <a:prstGeom prst="rect">
            <a:avLst/>
          </a:prstGeom>
          <a:noFill/>
        </p:spPr>
        <p:txBody>
          <a:bodyPr wrap="none" rtlCol="0">
            <a:spAutoFit/>
          </a:bodyPr>
          <a:lstStyle/>
          <a:p>
            <a:r>
              <a:rPr lang="en-US" sz="600" dirty="0" smtClean="0">
                <a:solidFill>
                  <a:schemeClr val="bg1"/>
                </a:solidFill>
              </a:rPr>
              <a:t>Image: vrzone.com</a:t>
            </a:r>
          </a:p>
        </p:txBody>
      </p:sp>
      <p:pic>
        <p:nvPicPr>
          <p:cNvPr id="3086" name="Picture 14" descr="http://rack.1.mshcdn.com/media/ZgkyMDEzLzA0LzI0L2M5L1Bob25lU2F0LmMyZjIxLmpwZwpwCXRodW1iCTU3NXgzMjMjCmUJanBn/f75338c7/ba4/PhoneSat.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49202" y="1524000"/>
            <a:ext cx="4038600" cy="226863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878990" y="5989587"/>
            <a:ext cx="689612" cy="184666"/>
          </a:xfrm>
          <a:prstGeom prst="rect">
            <a:avLst/>
          </a:prstGeom>
          <a:noFill/>
        </p:spPr>
        <p:txBody>
          <a:bodyPr wrap="none" rtlCol="0">
            <a:spAutoFit/>
          </a:bodyPr>
          <a:lstStyle/>
          <a:p>
            <a:r>
              <a:rPr lang="en-US" sz="600" dirty="0" smtClean="0">
                <a:solidFill>
                  <a:schemeClr val="bg1"/>
                </a:solidFill>
              </a:rPr>
              <a:t>Images: NASA</a:t>
            </a:r>
          </a:p>
        </p:txBody>
      </p:sp>
      <p:sp>
        <p:nvSpPr>
          <p:cNvPr id="14" name="TextBox 13"/>
          <p:cNvSpPr txBox="1"/>
          <p:nvPr/>
        </p:nvSpPr>
        <p:spPr>
          <a:xfrm>
            <a:off x="228600" y="1535668"/>
            <a:ext cx="4378186" cy="369332"/>
          </a:xfrm>
          <a:prstGeom prst="rect">
            <a:avLst/>
          </a:prstGeom>
          <a:noFill/>
        </p:spPr>
        <p:txBody>
          <a:bodyPr wrap="none" rtlCol="0">
            <a:spAutoFit/>
          </a:bodyPr>
          <a:lstStyle/>
          <a:p>
            <a:r>
              <a:rPr lang="en-US" dirty="0" smtClean="0">
                <a:solidFill>
                  <a:schemeClr val="bg1"/>
                </a:solidFill>
              </a:rPr>
              <a:t>Launched on April 2013, November 2013</a:t>
            </a:r>
            <a:endParaRPr lang="en-US" dirty="0">
              <a:solidFill>
                <a:schemeClr val="bg1"/>
              </a:solidFill>
            </a:endParaRPr>
          </a:p>
        </p:txBody>
      </p:sp>
      <p:pic>
        <p:nvPicPr>
          <p:cNvPr id="3087"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9202" y="3962400"/>
            <a:ext cx="2743200" cy="2061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7620000" y="4724400"/>
            <a:ext cx="1276311" cy="461665"/>
          </a:xfrm>
          <a:prstGeom prst="rect">
            <a:avLst/>
          </a:prstGeom>
          <a:noFill/>
        </p:spPr>
        <p:txBody>
          <a:bodyPr wrap="none" rtlCol="0">
            <a:spAutoFit/>
          </a:bodyPr>
          <a:lstStyle/>
          <a:p>
            <a:r>
              <a:rPr lang="en-US" sz="1200" dirty="0" smtClean="0">
                <a:solidFill>
                  <a:schemeClr val="bg1"/>
                </a:solidFill>
              </a:rPr>
              <a:t>Image received </a:t>
            </a:r>
          </a:p>
          <a:p>
            <a:r>
              <a:rPr lang="en-US" sz="1200" dirty="0" smtClean="0">
                <a:solidFill>
                  <a:schemeClr val="bg1"/>
                </a:solidFill>
              </a:rPr>
              <a:t>from </a:t>
            </a:r>
            <a:r>
              <a:rPr lang="en-US" sz="1200" dirty="0" err="1" smtClean="0">
                <a:solidFill>
                  <a:schemeClr val="bg1"/>
                </a:solidFill>
              </a:rPr>
              <a:t>PhoneSat</a:t>
            </a:r>
            <a:endParaRPr lang="en-US" sz="1200" dirty="0">
              <a:solidFill>
                <a:schemeClr val="bg1"/>
              </a:solidFill>
            </a:endParaRPr>
          </a:p>
        </p:txBody>
      </p:sp>
      <p:sp>
        <p:nvSpPr>
          <p:cNvPr id="15" name="TextBox 14"/>
          <p:cNvSpPr txBox="1"/>
          <p:nvPr/>
        </p:nvSpPr>
        <p:spPr>
          <a:xfrm>
            <a:off x="1111825" y="5791200"/>
            <a:ext cx="2890535" cy="369332"/>
          </a:xfrm>
          <a:prstGeom prst="rect">
            <a:avLst/>
          </a:prstGeom>
          <a:noFill/>
        </p:spPr>
        <p:txBody>
          <a:bodyPr wrap="none" rtlCol="0">
            <a:spAutoFit/>
          </a:bodyPr>
          <a:lstStyle/>
          <a:p>
            <a:r>
              <a:rPr lang="en-US" dirty="0" smtClean="0">
                <a:solidFill>
                  <a:schemeClr val="bg1"/>
                </a:solidFill>
              </a:rPr>
              <a:t>Cost of </a:t>
            </a:r>
            <a:r>
              <a:rPr lang="en-US" dirty="0" err="1" smtClean="0">
                <a:solidFill>
                  <a:schemeClr val="bg1"/>
                </a:solidFill>
              </a:rPr>
              <a:t>PhoneSat</a:t>
            </a:r>
            <a:r>
              <a:rPr lang="en-US" dirty="0" smtClean="0">
                <a:solidFill>
                  <a:schemeClr val="bg1"/>
                </a:solidFill>
              </a:rPr>
              <a:t>:  $7,500</a:t>
            </a:r>
            <a:endParaRPr lang="en-US" dirty="0">
              <a:solidFill>
                <a:schemeClr val="bg1"/>
              </a:solidFill>
            </a:endParaRPr>
          </a:p>
        </p:txBody>
      </p:sp>
      <p:grpSp>
        <p:nvGrpSpPr>
          <p:cNvPr id="11" name="Group 10"/>
          <p:cNvGrpSpPr/>
          <p:nvPr/>
        </p:nvGrpSpPr>
        <p:grpSpPr>
          <a:xfrm>
            <a:off x="7728972" y="152400"/>
            <a:ext cx="1338828" cy="426093"/>
            <a:chOff x="7663154" y="1221762"/>
            <a:chExt cx="1338828" cy="426093"/>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13" name="TextBox 12"/>
            <p:cNvSpPr txBox="1"/>
            <p:nvPr/>
          </p:nvSpPr>
          <p:spPr>
            <a:xfrm>
              <a:off x="7663154" y="1447800"/>
              <a:ext cx="1338828" cy="200055"/>
            </a:xfrm>
            <a:prstGeom prst="rect">
              <a:avLst/>
            </a:prstGeom>
            <a:noFill/>
          </p:spPr>
          <p:txBody>
            <a:bodyPr wrap="none" rtlCol="0">
              <a:spAutoFit/>
            </a:bodyPr>
            <a:lstStyle/>
            <a:p>
              <a:r>
                <a:rPr lang="en-US" sz="700" dirty="0" smtClean="0">
                  <a:solidFill>
                    <a:schemeClr val="bg1"/>
                  </a:solidFill>
                </a:rPr>
                <a:t>Texas Spacecraft Laboratory</a:t>
              </a:r>
              <a:endParaRPr lang="en-US" sz="700" dirty="0">
                <a:solidFill>
                  <a:schemeClr val="bg1"/>
                </a:solidFill>
              </a:endParaRPr>
            </a:p>
          </p:txBody>
        </p:sp>
      </p:grpSp>
    </p:spTree>
    <p:extLst>
      <p:ext uri="{BB962C8B-B14F-4D97-AF65-F5344CB8AC3E}">
        <p14:creationId xmlns:p14="http://schemas.microsoft.com/office/powerpoint/2010/main" val="5432373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Yes, This Is Rocket Science!</a:t>
            </a:r>
            <a:endParaRPr lang="en-US" dirty="0"/>
          </a:p>
        </p:txBody>
      </p:sp>
      <p:pic>
        <p:nvPicPr>
          <p:cNvPr id="1026" name="Picture 2" descr="Far Side - We're Not Rocket Scientists 199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854548" y="1478436"/>
            <a:ext cx="2543838" cy="2307336"/>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i.imgur.com/maMYB.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657600" y="1478436"/>
            <a:ext cx="1752600" cy="243027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008397" y="6324600"/>
            <a:ext cx="1970411" cy="184666"/>
          </a:xfrm>
          <a:prstGeom prst="rect">
            <a:avLst/>
          </a:prstGeom>
          <a:noFill/>
        </p:spPr>
        <p:txBody>
          <a:bodyPr wrap="none" rtlCol="0">
            <a:spAutoFit/>
          </a:bodyPr>
          <a:lstStyle/>
          <a:p>
            <a:pPr algn="r"/>
            <a:r>
              <a:rPr lang="en-US" sz="600" dirty="0" smtClean="0">
                <a:solidFill>
                  <a:schemeClr val="bg1"/>
                </a:solidFill>
              </a:rPr>
              <a:t>Images: G. Larson, Big Bang Theory, internet meme</a:t>
            </a:r>
            <a:endParaRPr lang="en-US" sz="600" dirty="0">
              <a:solidFill>
                <a:schemeClr val="bg1"/>
              </a:solidFill>
            </a:endParaRPr>
          </a:p>
        </p:txBody>
      </p:sp>
      <p:grpSp>
        <p:nvGrpSpPr>
          <p:cNvPr id="7" name="Group 6"/>
          <p:cNvGrpSpPr/>
          <p:nvPr/>
        </p:nvGrpSpPr>
        <p:grpSpPr>
          <a:xfrm>
            <a:off x="7728972" y="152400"/>
            <a:ext cx="1338828" cy="426093"/>
            <a:chOff x="7663154" y="1221762"/>
            <a:chExt cx="1338828" cy="426093"/>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9" name="TextBox 8"/>
            <p:cNvSpPr txBox="1"/>
            <p:nvPr/>
          </p:nvSpPr>
          <p:spPr>
            <a:xfrm>
              <a:off x="7663154" y="1447800"/>
              <a:ext cx="1338828" cy="200055"/>
            </a:xfrm>
            <a:prstGeom prst="rect">
              <a:avLst/>
            </a:prstGeom>
            <a:noFill/>
          </p:spPr>
          <p:txBody>
            <a:bodyPr wrap="none" rtlCol="0">
              <a:spAutoFit/>
            </a:bodyPr>
            <a:lstStyle/>
            <a:p>
              <a:r>
                <a:rPr lang="en-US" sz="700" dirty="0" smtClean="0">
                  <a:solidFill>
                    <a:schemeClr val="bg1"/>
                  </a:solidFill>
                </a:rPr>
                <a:t>Texas Spacecraft Laboratory</a:t>
              </a:r>
              <a:endParaRPr lang="en-US" sz="700" dirty="0">
                <a:solidFill>
                  <a:schemeClr val="bg1"/>
                </a:solidFill>
              </a:endParaRPr>
            </a:p>
          </p:txBody>
        </p:sp>
      </p:grpSp>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5925" y="4084083"/>
            <a:ext cx="1765766" cy="2366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6"/>
          <a:stretch>
            <a:fillRect/>
          </a:stretch>
        </p:blipFill>
        <p:spPr>
          <a:xfrm>
            <a:off x="929605" y="1478436"/>
            <a:ext cx="2042195" cy="2376015"/>
          </a:xfrm>
          <a:prstGeom prst="rect">
            <a:avLst/>
          </a:prstGeom>
        </p:spPr>
      </p:pic>
      <p:pic>
        <p:nvPicPr>
          <p:cNvPr id="5" name="Picture 4"/>
          <p:cNvPicPr>
            <a:picLocks noChangeAspect="1"/>
          </p:cNvPicPr>
          <p:nvPr/>
        </p:nvPicPr>
        <p:blipFill>
          <a:blip r:embed="rId7"/>
          <a:stretch>
            <a:fillRect/>
          </a:stretch>
        </p:blipFill>
        <p:spPr>
          <a:xfrm>
            <a:off x="4800600" y="4084083"/>
            <a:ext cx="3176646" cy="2094045"/>
          </a:xfrm>
          <a:prstGeom prst="rect">
            <a:avLst/>
          </a:prstGeom>
        </p:spPr>
      </p:pic>
    </p:spTree>
    <p:extLst>
      <p:ext uri="{BB962C8B-B14F-4D97-AF65-F5344CB8AC3E}">
        <p14:creationId xmlns:p14="http://schemas.microsoft.com/office/powerpoint/2010/main" val="23641365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Commercial Ventures</a:t>
            </a:r>
            <a:br>
              <a:rPr lang="en-US" dirty="0" smtClean="0"/>
            </a:br>
            <a:r>
              <a:rPr lang="en-US" dirty="0" smtClean="0"/>
              <a:t>Using Small Satellites</a:t>
            </a:r>
            <a:endParaRPr lang="en-US" dirty="0"/>
          </a:p>
        </p:txBody>
      </p:sp>
      <p:grpSp>
        <p:nvGrpSpPr>
          <p:cNvPr id="4" name="Group 3"/>
          <p:cNvGrpSpPr/>
          <p:nvPr/>
        </p:nvGrpSpPr>
        <p:grpSpPr>
          <a:xfrm>
            <a:off x="7728972" y="152400"/>
            <a:ext cx="1338828" cy="426093"/>
            <a:chOff x="7663154" y="1221762"/>
            <a:chExt cx="1338828" cy="426093"/>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6" name="TextBox 5"/>
            <p:cNvSpPr txBox="1"/>
            <p:nvPr/>
          </p:nvSpPr>
          <p:spPr>
            <a:xfrm>
              <a:off x="7663154" y="1447800"/>
              <a:ext cx="1338828" cy="200055"/>
            </a:xfrm>
            <a:prstGeom prst="rect">
              <a:avLst/>
            </a:prstGeom>
            <a:noFill/>
          </p:spPr>
          <p:txBody>
            <a:bodyPr wrap="none" rtlCol="0">
              <a:spAutoFit/>
            </a:bodyPr>
            <a:lstStyle/>
            <a:p>
              <a:r>
                <a:rPr lang="en-US" sz="700" dirty="0" smtClean="0">
                  <a:solidFill>
                    <a:schemeClr val="bg1"/>
                  </a:solidFill>
                </a:rPr>
                <a:t>Texas Spacecraft Laboratory</a:t>
              </a:r>
              <a:endParaRPr lang="en-US" sz="700" dirty="0">
                <a:solidFill>
                  <a:schemeClr val="bg1"/>
                </a:solidFill>
              </a:endParaRPr>
            </a:p>
          </p:txBody>
        </p:sp>
      </p:grpSp>
    </p:spTree>
    <p:controls>
      <mc:AlternateContent xmlns:mc="http://schemas.openxmlformats.org/markup-compatibility/2006">
        <mc:Choice xmlns:v="urn:schemas-microsoft-com:vml" Requires="v">
          <p:control spid="1033" name="WindowsMediaPlayer1" r:id="rId2" imgW="7164360" imgH="5010120"/>
        </mc:Choice>
        <mc:Fallback>
          <p:control name="WindowsMediaPlayer1" r:id="rId2" imgW="7164360" imgH="5010120">
            <p:pic>
              <p:nvPicPr>
                <p:cNvPr id="3" name="WindowsMediaPlayer1"/>
                <p:cNvPicPr preferRelativeResize="0">
                  <a:picLocks noChangeArrowheads="1" noChangeShapeType="1"/>
                </p:cNvPicPr>
                <p:nvPr/>
              </p:nvPicPr>
              <p:blipFill>
                <a:blip r:embed="rId5"/>
                <a:srcRect/>
                <a:stretch>
                  <a:fillRect/>
                </a:stretch>
              </p:blipFill>
              <p:spPr bwMode="auto">
                <a:xfrm>
                  <a:off x="990600" y="1447800"/>
                  <a:ext cx="7162800" cy="5005388"/>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7962281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Other Missions </a:t>
            </a:r>
            <a:br>
              <a:rPr lang="en-US" dirty="0" smtClean="0"/>
            </a:br>
            <a:r>
              <a:rPr lang="en-US" dirty="0" smtClean="0"/>
              <a:t>Are Possible With Small Satellites?</a:t>
            </a:r>
            <a:endParaRPr lang="en-US" dirty="0"/>
          </a:p>
        </p:txBody>
      </p:sp>
      <p:grpSp>
        <p:nvGrpSpPr>
          <p:cNvPr id="7" name="Group 6"/>
          <p:cNvGrpSpPr/>
          <p:nvPr/>
        </p:nvGrpSpPr>
        <p:grpSpPr>
          <a:xfrm>
            <a:off x="4756711" y="1904426"/>
            <a:ext cx="2631586" cy="1877199"/>
            <a:chOff x="1465630" y="4657545"/>
            <a:chExt cx="2631586" cy="1877199"/>
          </a:xfrm>
        </p:grpSpPr>
        <p:pic>
          <p:nvPicPr>
            <p:cNvPr id="9" name="Picture 10" descr="http://www.nasa.gov/images/content/475897main_080421-Earth%2BSail_3023x2006.jpg"/>
            <p:cNvPicPr>
              <a:picLocks noChangeAspect="1" noChangeArrowheads="1"/>
            </p:cNvPicPr>
            <p:nvPr/>
          </p:nvPicPr>
          <p:blipFill>
            <a:blip r:embed="rId2" cstate="print"/>
            <a:srcRect/>
            <a:stretch>
              <a:fillRect/>
            </a:stretch>
          </p:blipFill>
          <p:spPr bwMode="auto">
            <a:xfrm>
              <a:off x="1465630" y="4657545"/>
              <a:ext cx="2631586" cy="1740935"/>
            </a:xfrm>
            <a:prstGeom prst="rect">
              <a:avLst/>
            </a:prstGeom>
            <a:noFill/>
          </p:spPr>
        </p:pic>
        <p:sp>
          <p:nvSpPr>
            <p:cNvPr id="10" name="TextBox 9"/>
            <p:cNvSpPr txBox="1"/>
            <p:nvPr/>
          </p:nvSpPr>
          <p:spPr>
            <a:xfrm>
              <a:off x="3325185" y="6350078"/>
              <a:ext cx="756938" cy="184666"/>
            </a:xfrm>
            <a:prstGeom prst="rect">
              <a:avLst/>
            </a:prstGeom>
            <a:noFill/>
          </p:spPr>
          <p:txBody>
            <a:bodyPr wrap="none" rtlCol="0">
              <a:spAutoFit/>
            </a:bodyPr>
            <a:lstStyle/>
            <a:p>
              <a:r>
                <a:rPr lang="en-US" sz="600" dirty="0" smtClean="0">
                  <a:solidFill>
                    <a:schemeClr val="bg1"/>
                  </a:solidFill>
                </a:rPr>
                <a:t>Image: </a:t>
              </a:r>
              <a:r>
                <a:rPr lang="en-US" sz="600" dirty="0" err="1" smtClean="0">
                  <a:solidFill>
                    <a:schemeClr val="bg1"/>
                  </a:solidFill>
                </a:rPr>
                <a:t>Lunarsail</a:t>
              </a:r>
              <a:endParaRPr lang="en-US" sz="600" dirty="0">
                <a:solidFill>
                  <a:schemeClr val="bg1"/>
                </a:solidFill>
              </a:endParaRPr>
            </a:p>
          </p:txBody>
        </p:sp>
      </p:grpSp>
      <p:grpSp>
        <p:nvGrpSpPr>
          <p:cNvPr id="11" name="Group 10"/>
          <p:cNvGrpSpPr/>
          <p:nvPr/>
        </p:nvGrpSpPr>
        <p:grpSpPr>
          <a:xfrm>
            <a:off x="4648200" y="5079372"/>
            <a:ext cx="2363761" cy="1473828"/>
            <a:chOff x="4784507" y="3902042"/>
            <a:chExt cx="4216618" cy="2629103"/>
          </a:xfrm>
        </p:grpSpPr>
        <p:pic>
          <p:nvPicPr>
            <p:cNvPr id="12" name="Picture 10" descr="http://www.lithuaniaworld.eu/images/Userfiles/2015-Lithuania_will_become_a_part_of_space-faring_nations.jpg"/>
            <p:cNvPicPr>
              <a:picLocks noChangeAspect="1" noChangeArrowheads="1"/>
            </p:cNvPicPr>
            <p:nvPr/>
          </p:nvPicPr>
          <p:blipFill>
            <a:blip r:embed="rId3" cstate="print"/>
            <a:srcRect/>
            <a:stretch>
              <a:fillRect/>
            </a:stretch>
          </p:blipFill>
          <p:spPr bwMode="auto">
            <a:xfrm>
              <a:off x="4784507" y="3902042"/>
              <a:ext cx="4142180" cy="2482206"/>
            </a:xfrm>
            <a:prstGeom prst="rect">
              <a:avLst/>
            </a:prstGeom>
            <a:noFill/>
          </p:spPr>
        </p:pic>
        <p:sp>
          <p:nvSpPr>
            <p:cNvPr id="13" name="TextBox 12"/>
            <p:cNvSpPr txBox="1"/>
            <p:nvPr/>
          </p:nvSpPr>
          <p:spPr>
            <a:xfrm>
              <a:off x="8021370" y="6346479"/>
              <a:ext cx="979755" cy="184666"/>
            </a:xfrm>
            <a:prstGeom prst="rect">
              <a:avLst/>
            </a:prstGeom>
            <a:noFill/>
          </p:spPr>
          <p:txBody>
            <a:bodyPr wrap="none" rtlCol="0">
              <a:spAutoFit/>
            </a:bodyPr>
            <a:lstStyle/>
            <a:p>
              <a:r>
                <a:rPr lang="en-US" sz="600" dirty="0" smtClean="0">
                  <a:solidFill>
                    <a:schemeClr val="bg1"/>
                  </a:solidFill>
                </a:rPr>
                <a:t>Image: Lithuania World</a:t>
              </a:r>
              <a:endParaRPr lang="en-US" sz="600" dirty="0">
                <a:solidFill>
                  <a:schemeClr val="bg1"/>
                </a:solidFill>
              </a:endParaRPr>
            </a:p>
          </p:txBody>
        </p:sp>
      </p:grpSp>
      <p:pic>
        <p:nvPicPr>
          <p:cNvPr id="14" name="Picture 2" descr="DARPA Phoenix Satellite Tender Services Nonworking Satellite"/>
          <p:cNvPicPr>
            <a:picLocks noChangeAspect="1" noChangeArrowheads="1"/>
          </p:cNvPicPr>
          <p:nvPr/>
        </p:nvPicPr>
        <p:blipFill>
          <a:blip r:embed="rId4" cstate="print"/>
          <a:srcRect/>
          <a:stretch>
            <a:fillRect/>
          </a:stretch>
        </p:blipFill>
        <p:spPr bwMode="auto">
          <a:xfrm>
            <a:off x="6172200" y="3886200"/>
            <a:ext cx="2745886" cy="1528543"/>
          </a:xfrm>
          <a:prstGeom prst="rect">
            <a:avLst/>
          </a:prstGeom>
          <a:noFill/>
        </p:spPr>
      </p:pic>
      <p:grpSp>
        <p:nvGrpSpPr>
          <p:cNvPr id="15" name="Group 14"/>
          <p:cNvGrpSpPr/>
          <p:nvPr/>
        </p:nvGrpSpPr>
        <p:grpSpPr>
          <a:xfrm>
            <a:off x="7105668" y="1600200"/>
            <a:ext cx="1717186" cy="1741097"/>
            <a:chOff x="6705844" y="4343214"/>
            <a:chExt cx="1717186" cy="1741097"/>
          </a:xfrm>
        </p:grpSpPr>
        <p:pic>
          <p:nvPicPr>
            <p:cNvPr id="16" name="Picture 12" descr="Russian"/>
            <p:cNvPicPr>
              <a:picLocks noChangeAspect="1" noChangeArrowheads="1"/>
            </p:cNvPicPr>
            <p:nvPr/>
          </p:nvPicPr>
          <p:blipFill>
            <a:blip r:embed="rId5" cstate="print"/>
            <a:srcRect/>
            <a:stretch>
              <a:fillRect/>
            </a:stretch>
          </p:blipFill>
          <p:spPr bwMode="auto">
            <a:xfrm>
              <a:off x="6705844" y="4343214"/>
              <a:ext cx="1717186" cy="1566074"/>
            </a:xfrm>
            <a:prstGeom prst="rect">
              <a:avLst/>
            </a:prstGeom>
            <a:noFill/>
          </p:spPr>
        </p:pic>
        <p:sp>
          <p:nvSpPr>
            <p:cNvPr id="17" name="TextBox 16"/>
            <p:cNvSpPr txBox="1"/>
            <p:nvPr/>
          </p:nvSpPr>
          <p:spPr>
            <a:xfrm>
              <a:off x="7754798" y="5899645"/>
              <a:ext cx="654346" cy="184666"/>
            </a:xfrm>
            <a:prstGeom prst="rect">
              <a:avLst/>
            </a:prstGeom>
            <a:noFill/>
          </p:spPr>
          <p:txBody>
            <a:bodyPr wrap="none" rtlCol="0">
              <a:spAutoFit/>
            </a:bodyPr>
            <a:lstStyle/>
            <a:p>
              <a:r>
                <a:rPr lang="en-US" sz="600" dirty="0" smtClean="0">
                  <a:solidFill>
                    <a:schemeClr val="bg1"/>
                  </a:solidFill>
                </a:rPr>
                <a:t>Image:  SSTL</a:t>
              </a:r>
              <a:endParaRPr lang="en-US" sz="600" dirty="0">
                <a:solidFill>
                  <a:schemeClr val="bg1"/>
                </a:solidFill>
              </a:endParaRPr>
            </a:p>
          </p:txBody>
        </p:sp>
      </p:grpSp>
      <p:sp>
        <p:nvSpPr>
          <p:cNvPr id="18" name="TextBox 17"/>
          <p:cNvSpPr txBox="1"/>
          <p:nvPr/>
        </p:nvSpPr>
        <p:spPr>
          <a:xfrm>
            <a:off x="8213046" y="5385801"/>
            <a:ext cx="707245" cy="184666"/>
          </a:xfrm>
          <a:prstGeom prst="rect">
            <a:avLst/>
          </a:prstGeom>
          <a:noFill/>
        </p:spPr>
        <p:txBody>
          <a:bodyPr wrap="none" rtlCol="0">
            <a:spAutoFit/>
          </a:bodyPr>
          <a:lstStyle/>
          <a:p>
            <a:r>
              <a:rPr lang="en-US" sz="600" dirty="0" smtClean="0">
                <a:solidFill>
                  <a:schemeClr val="bg1"/>
                </a:solidFill>
              </a:rPr>
              <a:t>Image: DARPA</a:t>
            </a:r>
            <a:endParaRPr lang="en-US" sz="600" dirty="0">
              <a:solidFill>
                <a:schemeClr val="bg1"/>
              </a:solidFill>
            </a:endParaRPr>
          </a:p>
        </p:txBody>
      </p:sp>
      <p:pic>
        <p:nvPicPr>
          <p:cNvPr id="20" name="Picture 2" descr="http://go.bloomberg.com/political-capital/files/2013/02/0225-weather.jpg"/>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bwMode="auto">
          <a:xfrm>
            <a:off x="381000" y="1524000"/>
            <a:ext cx="2590800" cy="172580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cdn.arstechnica.net/wp-content/uploads/2009/05/Spitzer_Helix.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3588" y="2438400"/>
            <a:ext cx="2476730" cy="205843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3882388" y="4506363"/>
            <a:ext cx="689612" cy="184666"/>
          </a:xfrm>
          <a:prstGeom prst="rect">
            <a:avLst/>
          </a:prstGeom>
          <a:noFill/>
        </p:spPr>
        <p:txBody>
          <a:bodyPr wrap="none" rtlCol="0">
            <a:spAutoFit/>
          </a:bodyPr>
          <a:lstStyle/>
          <a:p>
            <a:r>
              <a:rPr lang="en-US" sz="600" dirty="0" smtClean="0">
                <a:solidFill>
                  <a:schemeClr val="bg1"/>
                </a:solidFill>
              </a:rPr>
              <a:t>Images: NASA</a:t>
            </a:r>
            <a:endParaRPr lang="en-US" sz="600" dirty="0">
              <a:solidFill>
                <a:schemeClr val="bg1"/>
              </a:solidFill>
            </a:endParaRPr>
          </a:p>
        </p:txBody>
      </p:sp>
      <p:pic>
        <p:nvPicPr>
          <p:cNvPr id="23" name="Picture 2" descr="http://www.kurzweilai.net/images/cubesats.jpg"/>
          <p:cNvPicPr>
            <a:picLocks noGrp="1" noChangeAspect="1" noChangeArrowheads="1"/>
          </p:cNvPicPr>
          <p:nvPr>
            <p:ph sz="half" idx="2"/>
          </p:nvPr>
        </p:nvPicPr>
        <p:blipFill>
          <a:blip r:embed="rId8" cstate="print">
            <a:extLst>
              <a:ext uri="{28A0092B-C50C-407E-A947-70E740481C1C}">
                <a14:useLocalDpi xmlns:a14="http://schemas.microsoft.com/office/drawing/2010/main" val="0"/>
              </a:ext>
            </a:extLst>
          </a:blip>
          <a:srcRect/>
          <a:stretch>
            <a:fillRect/>
          </a:stretch>
        </p:blipFill>
        <p:spPr bwMode="auto">
          <a:xfrm>
            <a:off x="946711" y="4731597"/>
            <a:ext cx="3091889" cy="166200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3200779" y="6353145"/>
            <a:ext cx="906017" cy="200055"/>
          </a:xfrm>
          <a:prstGeom prst="rect">
            <a:avLst/>
          </a:prstGeom>
          <a:noFill/>
        </p:spPr>
        <p:txBody>
          <a:bodyPr wrap="none" rtlCol="0">
            <a:spAutoFit/>
          </a:bodyPr>
          <a:lstStyle/>
          <a:p>
            <a:r>
              <a:rPr lang="en-US" sz="700" dirty="0" smtClean="0">
                <a:solidFill>
                  <a:schemeClr val="bg1"/>
                </a:solidFill>
              </a:rPr>
              <a:t>Image: </a:t>
            </a:r>
            <a:r>
              <a:rPr lang="en-US" sz="700" dirty="0" err="1" smtClean="0">
                <a:solidFill>
                  <a:schemeClr val="bg1"/>
                </a:solidFill>
              </a:rPr>
              <a:t>Busek</a:t>
            </a:r>
            <a:r>
              <a:rPr lang="en-US" sz="700" dirty="0" smtClean="0">
                <a:solidFill>
                  <a:schemeClr val="bg1"/>
                </a:solidFill>
              </a:rPr>
              <a:t> Inc.</a:t>
            </a:r>
            <a:endParaRPr lang="en-US" sz="700" dirty="0">
              <a:solidFill>
                <a:schemeClr val="bg1"/>
              </a:solidFill>
            </a:endParaRPr>
          </a:p>
        </p:txBody>
      </p:sp>
      <p:grpSp>
        <p:nvGrpSpPr>
          <p:cNvPr id="25" name="Group 24"/>
          <p:cNvGrpSpPr/>
          <p:nvPr/>
        </p:nvGrpSpPr>
        <p:grpSpPr>
          <a:xfrm>
            <a:off x="7728972" y="152400"/>
            <a:ext cx="1338828" cy="426093"/>
            <a:chOff x="7663154" y="1221762"/>
            <a:chExt cx="1338828" cy="426093"/>
          </a:xfrm>
        </p:grpSpPr>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27" name="TextBox 26"/>
            <p:cNvSpPr txBox="1"/>
            <p:nvPr/>
          </p:nvSpPr>
          <p:spPr>
            <a:xfrm>
              <a:off x="7663154" y="1447800"/>
              <a:ext cx="1338828" cy="200055"/>
            </a:xfrm>
            <a:prstGeom prst="rect">
              <a:avLst/>
            </a:prstGeom>
            <a:noFill/>
          </p:spPr>
          <p:txBody>
            <a:bodyPr wrap="none" rtlCol="0">
              <a:spAutoFit/>
            </a:bodyPr>
            <a:lstStyle/>
            <a:p>
              <a:r>
                <a:rPr lang="en-US" sz="700" dirty="0" smtClean="0">
                  <a:solidFill>
                    <a:schemeClr val="bg1"/>
                  </a:solidFill>
                </a:rPr>
                <a:t>Texas Spacecraft Laboratory</a:t>
              </a:r>
              <a:endParaRPr lang="en-US" sz="700" dirty="0">
                <a:solidFill>
                  <a:schemeClr val="bg1"/>
                </a:solidFill>
              </a:endParaRPr>
            </a:p>
          </p:txBody>
        </p:sp>
      </p:grpSp>
    </p:spTree>
    <p:extLst>
      <p:ext uri="{BB962C8B-B14F-4D97-AF65-F5344CB8AC3E}">
        <p14:creationId xmlns:p14="http://schemas.microsoft.com/office/powerpoint/2010/main" val="353090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Texas Spacecraft Lab</a:t>
            </a:r>
            <a:br>
              <a:rPr lang="en-US" dirty="0" smtClean="0"/>
            </a:br>
            <a:r>
              <a:rPr lang="en-US" dirty="0" smtClean="0"/>
              <a:t>Flight Project Activity Timeline</a:t>
            </a:r>
            <a:endParaRPr lang="en-US" dirty="0"/>
          </a:p>
        </p:txBody>
      </p:sp>
      <p:grpSp>
        <p:nvGrpSpPr>
          <p:cNvPr id="66" name="Group 65"/>
          <p:cNvGrpSpPr/>
          <p:nvPr/>
        </p:nvGrpSpPr>
        <p:grpSpPr>
          <a:xfrm>
            <a:off x="542925" y="1752600"/>
            <a:ext cx="8162925" cy="4629389"/>
            <a:chOff x="304800" y="1752600"/>
            <a:chExt cx="8162925" cy="4629389"/>
          </a:xfrm>
        </p:grpSpPr>
        <p:sp>
          <p:nvSpPr>
            <p:cNvPr id="8" name="Rectangle 7"/>
            <p:cNvSpPr/>
            <p:nvPr/>
          </p:nvSpPr>
          <p:spPr>
            <a:xfrm>
              <a:off x="314325" y="4639409"/>
              <a:ext cx="81534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2438400" y="2209800"/>
              <a:ext cx="60198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600200" y="3270737"/>
              <a:ext cx="6858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1" name="Straight Connector 10"/>
            <p:cNvCxnSpPr/>
            <p:nvPr/>
          </p:nvCxnSpPr>
          <p:spPr>
            <a:xfrm>
              <a:off x="6330456" y="2149736"/>
              <a:ext cx="0" cy="3810000"/>
            </a:xfrm>
            <a:prstGeom prst="line">
              <a:avLst/>
            </a:prstGeom>
            <a:ln w="31750">
              <a:solidFill>
                <a:srgbClr val="FF9900"/>
              </a:solidFill>
              <a:prstDash val="sysDash"/>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330082" y="2209800"/>
              <a:ext cx="2159237" cy="1103935"/>
              <a:chOff x="838200" y="2514600"/>
              <a:chExt cx="1676400" cy="857079"/>
            </a:xfrm>
          </p:grpSpPr>
          <p:pic>
            <p:nvPicPr>
              <p:cNvPr id="64" name="Picture 3"/>
              <p:cNvPicPr>
                <a:picLocks noChangeAspect="1" noChangeArrowheads="1"/>
              </p:cNvPicPr>
              <p:nvPr/>
            </p:nvPicPr>
            <p:blipFill>
              <a:blip r:embed="rId2" cstate="print"/>
              <a:srcRect/>
              <a:stretch>
                <a:fillRect/>
              </a:stretch>
            </p:blipFill>
            <p:spPr bwMode="auto">
              <a:xfrm>
                <a:off x="1676400" y="2514600"/>
                <a:ext cx="838200" cy="838200"/>
              </a:xfrm>
              <a:prstGeom prst="rect">
                <a:avLst/>
              </a:prstGeom>
              <a:noFill/>
              <a:ln w="9525">
                <a:noFill/>
                <a:miter lim="800000"/>
                <a:headEnd/>
                <a:tailEnd/>
              </a:ln>
            </p:spPr>
          </p:pic>
          <p:pic>
            <p:nvPicPr>
              <p:cNvPr id="65" name="Picture 4"/>
              <p:cNvPicPr>
                <a:picLocks noChangeAspect="1" noChangeArrowheads="1"/>
              </p:cNvPicPr>
              <p:nvPr/>
            </p:nvPicPr>
            <p:blipFill>
              <a:blip r:embed="rId3" cstate="print"/>
              <a:srcRect/>
              <a:stretch>
                <a:fillRect/>
              </a:stretch>
            </p:blipFill>
            <p:spPr bwMode="auto">
              <a:xfrm>
                <a:off x="838200" y="2514600"/>
                <a:ext cx="838200" cy="857079"/>
              </a:xfrm>
              <a:prstGeom prst="rect">
                <a:avLst/>
              </a:prstGeom>
              <a:noFill/>
              <a:ln w="9525">
                <a:noFill/>
                <a:miter lim="800000"/>
                <a:headEnd/>
                <a:tailEnd/>
              </a:ln>
            </p:spPr>
          </p:pic>
        </p:grpSp>
        <p:pic>
          <p:nvPicPr>
            <p:cNvPr id="13" name="Picture 2"/>
            <p:cNvPicPr>
              <a:picLocks noChangeAspect="1" noChangeArrowheads="1"/>
            </p:cNvPicPr>
            <p:nvPr/>
          </p:nvPicPr>
          <p:blipFill>
            <a:blip r:embed="rId4" cstate="print"/>
            <a:srcRect/>
            <a:stretch>
              <a:fillRect/>
            </a:stretch>
          </p:blipFill>
          <p:spPr bwMode="auto">
            <a:xfrm>
              <a:off x="304800" y="3276600"/>
              <a:ext cx="2209801" cy="1371600"/>
            </a:xfrm>
            <a:prstGeom prst="rect">
              <a:avLst/>
            </a:prstGeom>
            <a:noFill/>
            <a:ln w="9525">
              <a:noFill/>
              <a:miter lim="800000"/>
              <a:headEnd/>
              <a:tailEnd/>
            </a:ln>
          </p:spPr>
        </p:pic>
        <p:sp>
          <p:nvSpPr>
            <p:cNvPr id="14" name="TextBox 13"/>
            <p:cNvSpPr txBox="1"/>
            <p:nvPr/>
          </p:nvSpPr>
          <p:spPr>
            <a:xfrm>
              <a:off x="690473" y="1752600"/>
              <a:ext cx="7507696" cy="369332"/>
            </a:xfrm>
            <a:prstGeom prst="rect">
              <a:avLst/>
            </a:prstGeom>
            <a:noFill/>
          </p:spPr>
          <p:txBody>
            <a:bodyPr wrap="none" rtlCol="0">
              <a:spAutoFit/>
            </a:bodyPr>
            <a:lstStyle/>
            <a:p>
              <a:r>
                <a:rPr lang="en-US" dirty="0" smtClean="0">
                  <a:solidFill>
                    <a:srgbClr val="FF9900"/>
                  </a:solidFill>
                </a:rPr>
                <a:t>Sponsor                   2003    ’05    ’07    ’09    ’11     ’13     ’15     ’17     ’19</a:t>
              </a:r>
              <a:endParaRPr lang="en-US" dirty="0">
                <a:solidFill>
                  <a:srgbClr val="FF9900"/>
                </a:solidFill>
              </a:endParaRPr>
            </a:p>
          </p:txBody>
        </p:sp>
        <p:sp>
          <p:nvSpPr>
            <p:cNvPr id="15" name="Rectangle 14"/>
            <p:cNvSpPr/>
            <p:nvPr/>
          </p:nvSpPr>
          <p:spPr>
            <a:xfrm>
              <a:off x="2971800" y="2396672"/>
              <a:ext cx="2434332" cy="8345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406131" y="2396672"/>
              <a:ext cx="937519" cy="8345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971800" y="2184484"/>
              <a:ext cx="813043" cy="253916"/>
            </a:xfrm>
            <a:prstGeom prst="rect">
              <a:avLst/>
            </a:prstGeom>
            <a:noFill/>
          </p:spPr>
          <p:txBody>
            <a:bodyPr wrap="none" rtlCol="0">
              <a:spAutoFit/>
            </a:bodyPr>
            <a:lstStyle/>
            <a:p>
              <a:r>
                <a:rPr lang="en-US" sz="1000" b="1" dirty="0" smtClean="0">
                  <a:solidFill>
                    <a:srgbClr val="FF9900"/>
                  </a:solidFill>
                </a:rPr>
                <a:t>FASTRAC</a:t>
              </a:r>
              <a:endParaRPr lang="en-US" sz="1000" b="1" dirty="0">
                <a:solidFill>
                  <a:srgbClr val="FF9900"/>
                </a:solidFill>
              </a:endParaRPr>
            </a:p>
          </p:txBody>
        </p:sp>
        <p:sp>
          <p:nvSpPr>
            <p:cNvPr id="18" name="Isosceles Triangle 17"/>
            <p:cNvSpPr/>
            <p:nvPr/>
          </p:nvSpPr>
          <p:spPr>
            <a:xfrm>
              <a:off x="5359908" y="2286000"/>
              <a:ext cx="88392" cy="76200"/>
            </a:xfrm>
            <a:prstGeom prst="triangle">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9900"/>
                </a:solidFill>
              </a:endParaRPr>
            </a:p>
          </p:txBody>
        </p:sp>
        <p:sp>
          <p:nvSpPr>
            <p:cNvPr id="19" name="Right Arrow 18"/>
            <p:cNvSpPr/>
            <p:nvPr/>
          </p:nvSpPr>
          <p:spPr>
            <a:xfrm>
              <a:off x="6343650" y="2362200"/>
              <a:ext cx="235744" cy="152400"/>
            </a:xfrm>
            <a:prstGeom prst="rightArrow">
              <a:avLst>
                <a:gd name="adj1" fmla="val 56251"/>
                <a:gd name="adj2" fmla="val 50000"/>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5394884" y="2631512"/>
              <a:ext cx="1682191" cy="321477"/>
              <a:chOff x="6461684" y="2424248"/>
              <a:chExt cx="1682191" cy="321477"/>
            </a:xfrm>
          </p:grpSpPr>
          <p:sp>
            <p:nvSpPr>
              <p:cNvPr id="59" name="Rectangle 58"/>
              <p:cNvSpPr/>
              <p:nvPr/>
            </p:nvSpPr>
            <p:spPr>
              <a:xfrm>
                <a:off x="6710940" y="2627797"/>
                <a:ext cx="707485" cy="83457"/>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6461684" y="2424248"/>
                <a:ext cx="955711" cy="246221"/>
              </a:xfrm>
              <a:prstGeom prst="rect">
                <a:avLst/>
              </a:prstGeom>
              <a:noFill/>
            </p:spPr>
            <p:txBody>
              <a:bodyPr wrap="none" rtlCol="0">
                <a:spAutoFit/>
              </a:bodyPr>
              <a:lstStyle/>
              <a:p>
                <a:r>
                  <a:rPr lang="en-US" sz="1000" b="1" dirty="0" smtClean="0">
                    <a:solidFill>
                      <a:srgbClr val="00B050"/>
                    </a:solidFill>
                  </a:rPr>
                  <a:t>ARMADILLO</a:t>
                </a:r>
                <a:endParaRPr lang="en-US" sz="1000" b="1" dirty="0">
                  <a:solidFill>
                    <a:srgbClr val="00B050"/>
                  </a:solidFill>
                </a:endParaRPr>
              </a:p>
            </p:txBody>
          </p:sp>
          <p:sp>
            <p:nvSpPr>
              <p:cNvPr id="61" name="Rectangle 60"/>
              <p:cNvSpPr/>
              <p:nvPr/>
            </p:nvSpPr>
            <p:spPr>
              <a:xfrm>
                <a:off x="7418426" y="2627797"/>
                <a:ext cx="395686" cy="83457"/>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61"/>
              <p:cNvSpPr/>
              <p:nvPr/>
            </p:nvSpPr>
            <p:spPr>
              <a:xfrm>
                <a:off x="7769915" y="2518069"/>
                <a:ext cx="88392" cy="76200"/>
              </a:xfrm>
              <a:prstGeom prst="triangl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9900"/>
                  </a:solidFill>
                </a:endParaRPr>
              </a:p>
            </p:txBody>
          </p:sp>
          <p:sp>
            <p:nvSpPr>
              <p:cNvPr id="63" name="Right Arrow 62"/>
              <p:cNvSpPr/>
              <p:nvPr/>
            </p:nvSpPr>
            <p:spPr>
              <a:xfrm>
                <a:off x="7818002" y="2593325"/>
                <a:ext cx="325873" cy="152400"/>
              </a:xfrm>
              <a:prstGeom prst="rightArrow">
                <a:avLst>
                  <a:gd name="adj1" fmla="val 56251"/>
                  <a:gd name="adj2" fmla="val 50000"/>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4038600" y="3352800"/>
              <a:ext cx="1003801" cy="246221"/>
            </a:xfrm>
            <a:prstGeom prst="rect">
              <a:avLst/>
            </a:prstGeom>
            <a:noFill/>
          </p:spPr>
          <p:txBody>
            <a:bodyPr wrap="none" rtlCol="0">
              <a:spAutoFit/>
            </a:bodyPr>
            <a:lstStyle/>
            <a:p>
              <a:r>
                <a:rPr lang="en-US" sz="1000" b="1" dirty="0" smtClean="0">
                  <a:solidFill>
                    <a:srgbClr val="FF9900"/>
                  </a:solidFill>
                </a:rPr>
                <a:t>LONESTAR-1</a:t>
              </a:r>
              <a:endParaRPr lang="en-US" sz="1000" b="1" dirty="0">
                <a:solidFill>
                  <a:srgbClr val="FF9900"/>
                </a:solidFill>
              </a:endParaRPr>
            </a:p>
          </p:txBody>
        </p:sp>
        <p:sp>
          <p:nvSpPr>
            <p:cNvPr id="22" name="Isosceles Triangle 21"/>
            <p:cNvSpPr/>
            <p:nvPr/>
          </p:nvSpPr>
          <p:spPr>
            <a:xfrm>
              <a:off x="5023104" y="3454316"/>
              <a:ext cx="88392" cy="76200"/>
            </a:xfrm>
            <a:prstGeom prst="triangle">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9900"/>
                </a:solidFill>
              </a:endParaRPr>
            </a:p>
          </p:txBody>
        </p:sp>
        <p:sp>
          <p:nvSpPr>
            <p:cNvPr id="23" name="TextBox 22"/>
            <p:cNvSpPr txBox="1"/>
            <p:nvPr/>
          </p:nvSpPr>
          <p:spPr>
            <a:xfrm>
              <a:off x="5186885" y="3663777"/>
              <a:ext cx="1143571" cy="246221"/>
            </a:xfrm>
            <a:prstGeom prst="rect">
              <a:avLst/>
            </a:prstGeom>
            <a:noFill/>
          </p:spPr>
          <p:txBody>
            <a:bodyPr wrap="square" rtlCol="0">
              <a:spAutoFit/>
            </a:bodyPr>
            <a:lstStyle/>
            <a:p>
              <a:r>
                <a:rPr lang="en-US" sz="1000" b="1" dirty="0" smtClean="0">
                  <a:solidFill>
                    <a:srgbClr val="00B050"/>
                  </a:solidFill>
                </a:rPr>
                <a:t>Bevo-2</a:t>
              </a:r>
              <a:endParaRPr lang="en-US" sz="1000" b="1" dirty="0">
                <a:solidFill>
                  <a:srgbClr val="00B050"/>
                </a:solidFill>
              </a:endParaRPr>
            </a:p>
          </p:txBody>
        </p:sp>
        <p:sp>
          <p:nvSpPr>
            <p:cNvPr id="25" name="Isosceles Triangle 24"/>
            <p:cNvSpPr/>
            <p:nvPr/>
          </p:nvSpPr>
          <p:spPr>
            <a:xfrm>
              <a:off x="6433502" y="3791189"/>
              <a:ext cx="88392" cy="76200"/>
            </a:xfrm>
            <a:prstGeom prst="triangl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9900"/>
                </a:solidFill>
              </a:endParaRPr>
            </a:p>
          </p:txBody>
        </p:sp>
        <p:sp>
          <p:nvSpPr>
            <p:cNvPr id="27" name="Isosceles Triangle 26"/>
            <p:cNvSpPr/>
            <p:nvPr/>
          </p:nvSpPr>
          <p:spPr>
            <a:xfrm>
              <a:off x="5245608" y="3456432"/>
              <a:ext cx="88392" cy="76200"/>
            </a:xfrm>
            <a:prstGeom prst="triangle">
              <a:avLst/>
            </a:prstGeom>
            <a:solidFill>
              <a:srgbClr val="FFC000"/>
            </a:solidFill>
            <a:ln>
              <a:solidFill>
                <a:srgbClr val="FF99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9900"/>
                </a:solidFill>
              </a:endParaRPr>
            </a:p>
          </p:txBody>
        </p:sp>
        <p:sp>
          <p:nvSpPr>
            <p:cNvPr id="28" name="TextBox 27"/>
            <p:cNvSpPr txBox="1"/>
            <p:nvPr/>
          </p:nvSpPr>
          <p:spPr>
            <a:xfrm>
              <a:off x="5750052" y="4078368"/>
              <a:ext cx="1003801" cy="246221"/>
            </a:xfrm>
            <a:prstGeom prst="rect">
              <a:avLst/>
            </a:prstGeom>
            <a:noFill/>
          </p:spPr>
          <p:txBody>
            <a:bodyPr wrap="none" rtlCol="0">
              <a:spAutoFit/>
            </a:bodyPr>
            <a:lstStyle/>
            <a:p>
              <a:r>
                <a:rPr lang="en-US" sz="1000" b="1" dirty="0" smtClean="0">
                  <a:solidFill>
                    <a:srgbClr val="00B050"/>
                  </a:solidFill>
                </a:rPr>
                <a:t>LONESTAR-2</a:t>
              </a:r>
              <a:endParaRPr lang="en-US" sz="1000" b="1" dirty="0">
                <a:solidFill>
                  <a:srgbClr val="00B050"/>
                </a:solidFill>
              </a:endParaRPr>
            </a:p>
          </p:txBody>
        </p:sp>
        <p:pic>
          <p:nvPicPr>
            <p:cNvPr id="32" name="Picture 8"/>
            <p:cNvPicPr>
              <a:picLocks noChangeAspect="1" noChangeArrowheads="1"/>
            </p:cNvPicPr>
            <p:nvPr/>
          </p:nvPicPr>
          <p:blipFill>
            <a:blip r:embed="rId5" cstate="print"/>
            <a:srcRect/>
            <a:stretch>
              <a:fillRect/>
            </a:stretch>
          </p:blipFill>
          <p:spPr bwMode="auto">
            <a:xfrm>
              <a:off x="6914139" y="3343850"/>
              <a:ext cx="699760" cy="734517"/>
            </a:xfrm>
            <a:prstGeom prst="rect">
              <a:avLst/>
            </a:prstGeom>
            <a:noFill/>
            <a:ln w="9525">
              <a:noFill/>
              <a:miter lim="800000"/>
              <a:headEnd/>
              <a:tailEnd/>
            </a:ln>
          </p:spPr>
        </p:pic>
        <p:sp>
          <p:nvSpPr>
            <p:cNvPr id="33" name="Rectangle 32"/>
            <p:cNvSpPr/>
            <p:nvPr/>
          </p:nvSpPr>
          <p:spPr>
            <a:xfrm>
              <a:off x="5067300" y="3564988"/>
              <a:ext cx="222504" cy="82809"/>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369308" y="3564988"/>
              <a:ext cx="697992" cy="8345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5381370" y="3909998"/>
              <a:ext cx="937631" cy="84726"/>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5644336" y="6012657"/>
              <a:ext cx="1501437" cy="369332"/>
            </a:xfrm>
            <a:prstGeom prst="rect">
              <a:avLst/>
            </a:prstGeom>
            <a:noFill/>
          </p:spPr>
          <p:txBody>
            <a:bodyPr wrap="none" rtlCol="0">
              <a:spAutoFit/>
            </a:bodyPr>
            <a:lstStyle/>
            <a:p>
              <a:r>
                <a:rPr lang="en-US" dirty="0" smtClean="0">
                  <a:solidFill>
                    <a:srgbClr val="FF9900"/>
                  </a:solidFill>
                </a:rPr>
                <a:t>We Are Here</a:t>
              </a:r>
              <a:endParaRPr lang="en-US" dirty="0">
                <a:solidFill>
                  <a:srgbClr val="FF9900"/>
                </a:solidFill>
              </a:endParaRPr>
            </a:p>
          </p:txBody>
        </p:sp>
        <p:pic>
          <p:nvPicPr>
            <p:cNvPr id="40" name="Picture 3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082" y="3340017"/>
              <a:ext cx="759249" cy="448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4" descr="https://encrypted-tbn2.gstatic.com/images?q=tbn:ANd9GcRHIi60dQAuWj0op6fOBY-dIzZcRaiDhg_5DDU4utvvYUTO8kG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925" y="4694201"/>
              <a:ext cx="2038350" cy="122301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5" descr="\\disk.austin.utexas.edu\engrstu$\ASE\hck65\Desktop\s127e012218.jpg"/>
            <p:cNvPicPr>
              <a:picLocks noChangeAspect="1" noChangeArrowheads="1"/>
            </p:cNvPicPr>
            <p:nvPr/>
          </p:nvPicPr>
          <p:blipFill>
            <a:blip r:embed="rId8" cstate="print"/>
            <a:srcRect/>
            <a:stretch>
              <a:fillRect/>
            </a:stretch>
          </p:blipFill>
          <p:spPr bwMode="auto">
            <a:xfrm>
              <a:off x="2971800" y="3441343"/>
              <a:ext cx="1042899" cy="713279"/>
            </a:xfrm>
            <a:prstGeom prst="rect">
              <a:avLst/>
            </a:prstGeom>
            <a:noFill/>
            <a:ln w="9525">
              <a:noFill/>
              <a:miter lim="800000"/>
              <a:headEnd/>
              <a:tailEnd/>
            </a:ln>
          </p:spPr>
        </p:pic>
        <p:grpSp>
          <p:nvGrpSpPr>
            <p:cNvPr id="43" name="Group 42"/>
            <p:cNvGrpSpPr/>
            <p:nvPr/>
          </p:nvGrpSpPr>
          <p:grpSpPr>
            <a:xfrm>
              <a:off x="5571802" y="5315189"/>
              <a:ext cx="1122939" cy="316296"/>
              <a:chOff x="6657861" y="3152633"/>
              <a:chExt cx="1122939" cy="316296"/>
            </a:xfrm>
          </p:grpSpPr>
          <p:sp>
            <p:nvSpPr>
              <p:cNvPr id="54" name="Rectangle 53"/>
              <p:cNvSpPr/>
              <p:nvPr/>
            </p:nvSpPr>
            <p:spPr>
              <a:xfrm>
                <a:off x="7105858" y="3385472"/>
                <a:ext cx="316850" cy="83457"/>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6657861" y="3152633"/>
                <a:ext cx="696024" cy="246221"/>
              </a:xfrm>
              <a:prstGeom prst="rect">
                <a:avLst/>
              </a:prstGeom>
              <a:noFill/>
            </p:spPr>
            <p:txBody>
              <a:bodyPr wrap="none" rtlCol="0">
                <a:spAutoFit/>
              </a:bodyPr>
              <a:lstStyle/>
              <a:p>
                <a:r>
                  <a:rPr lang="en-US" sz="1000" b="1" dirty="0" smtClean="0">
                    <a:solidFill>
                      <a:srgbClr val="00B050"/>
                    </a:solidFill>
                  </a:rPr>
                  <a:t>INSPIRE</a:t>
                </a:r>
                <a:endParaRPr lang="en-US" sz="1000" b="1" dirty="0">
                  <a:solidFill>
                    <a:srgbClr val="00B050"/>
                  </a:solidFill>
                </a:endParaRPr>
              </a:p>
            </p:txBody>
          </p:sp>
          <p:sp>
            <p:nvSpPr>
              <p:cNvPr id="56" name="Rectangle 55"/>
              <p:cNvSpPr/>
              <p:nvPr/>
            </p:nvSpPr>
            <p:spPr>
              <a:xfrm>
                <a:off x="7416515" y="3385472"/>
                <a:ext cx="327234" cy="83457"/>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p:cNvSpPr/>
              <p:nvPr/>
            </p:nvSpPr>
            <p:spPr>
              <a:xfrm>
                <a:off x="7692408" y="3275744"/>
                <a:ext cx="88392" cy="76200"/>
              </a:xfrm>
              <a:prstGeom prst="triangl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9900"/>
                  </a:solidFill>
                </a:endParaRPr>
              </a:p>
            </p:txBody>
          </p:sp>
        </p:grpSp>
        <p:grpSp>
          <p:nvGrpSpPr>
            <p:cNvPr id="44" name="Group 43"/>
            <p:cNvGrpSpPr/>
            <p:nvPr/>
          </p:nvGrpSpPr>
          <p:grpSpPr>
            <a:xfrm>
              <a:off x="5714515" y="4781789"/>
              <a:ext cx="1016871" cy="352196"/>
              <a:chOff x="6800574" y="2101025"/>
              <a:chExt cx="1016871" cy="352196"/>
            </a:xfrm>
          </p:grpSpPr>
          <p:sp>
            <p:nvSpPr>
              <p:cNvPr id="50" name="TextBox 49"/>
              <p:cNvSpPr txBox="1"/>
              <p:nvPr/>
            </p:nvSpPr>
            <p:spPr>
              <a:xfrm>
                <a:off x="6800574" y="2101025"/>
                <a:ext cx="548548" cy="246221"/>
              </a:xfrm>
              <a:prstGeom prst="rect">
                <a:avLst/>
              </a:prstGeom>
              <a:noFill/>
            </p:spPr>
            <p:txBody>
              <a:bodyPr wrap="none" rtlCol="0">
                <a:spAutoFit/>
              </a:bodyPr>
              <a:lstStyle/>
              <a:p>
                <a:r>
                  <a:rPr lang="en-US" sz="1000" b="1" dirty="0" smtClean="0">
                    <a:solidFill>
                      <a:srgbClr val="00B050"/>
                    </a:solidFill>
                  </a:rPr>
                  <a:t>RACE</a:t>
                </a:r>
                <a:endParaRPr lang="en-US" sz="1000" b="1" dirty="0">
                  <a:solidFill>
                    <a:srgbClr val="00B050"/>
                  </a:solidFill>
                </a:endParaRPr>
              </a:p>
            </p:txBody>
          </p:sp>
          <p:sp>
            <p:nvSpPr>
              <p:cNvPr id="51" name="Rectangle 50"/>
              <p:cNvSpPr/>
              <p:nvPr/>
            </p:nvSpPr>
            <p:spPr>
              <a:xfrm flipV="1">
                <a:off x="7422708" y="2336470"/>
                <a:ext cx="172378" cy="83457"/>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Isosceles Triangle 51"/>
              <p:cNvSpPr/>
              <p:nvPr/>
            </p:nvSpPr>
            <p:spPr>
              <a:xfrm>
                <a:off x="7550890" y="2225565"/>
                <a:ext cx="88392" cy="76200"/>
              </a:xfrm>
              <a:prstGeom prst="triangl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9900"/>
                  </a:solidFill>
                </a:endParaRPr>
              </a:p>
            </p:txBody>
          </p:sp>
          <p:sp>
            <p:nvSpPr>
              <p:cNvPr id="53" name="Right Arrow 52"/>
              <p:cNvSpPr/>
              <p:nvPr/>
            </p:nvSpPr>
            <p:spPr>
              <a:xfrm>
                <a:off x="7580132" y="2300821"/>
                <a:ext cx="237313" cy="152400"/>
              </a:xfrm>
              <a:prstGeom prst="rightArrow">
                <a:avLst>
                  <a:gd name="adj1" fmla="val 56251"/>
                  <a:gd name="adj2" fmla="val 50000"/>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41363" y="4694201"/>
              <a:ext cx="772536" cy="772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TextBox 47"/>
            <p:cNvSpPr txBox="1"/>
            <p:nvPr/>
          </p:nvSpPr>
          <p:spPr>
            <a:xfrm>
              <a:off x="3606001" y="4838135"/>
              <a:ext cx="1965801" cy="954107"/>
            </a:xfrm>
            <a:prstGeom prst="rect">
              <a:avLst/>
            </a:prstGeom>
            <a:noFill/>
          </p:spPr>
          <p:txBody>
            <a:bodyPr wrap="square" rtlCol="0">
              <a:spAutoFit/>
            </a:bodyPr>
            <a:lstStyle/>
            <a:p>
              <a:pPr algn="ctr"/>
              <a:r>
                <a:rPr lang="en-US" sz="1400" dirty="0" smtClean="0"/>
                <a:t>JPL Signed Strategic University Partnership With UT-Austin in October 2012</a:t>
              </a:r>
              <a:endParaRPr lang="en-US" sz="1400" dirty="0"/>
            </a:p>
          </p:txBody>
        </p:sp>
      </p:grpSp>
      <p:sp>
        <p:nvSpPr>
          <p:cNvPr id="67" name="Rectangle 66"/>
          <p:cNvSpPr/>
          <p:nvPr/>
        </p:nvSpPr>
        <p:spPr>
          <a:xfrm>
            <a:off x="6313863" y="4296397"/>
            <a:ext cx="267912" cy="83457"/>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Isosceles Triangle 68"/>
          <p:cNvSpPr/>
          <p:nvPr/>
        </p:nvSpPr>
        <p:spPr>
          <a:xfrm>
            <a:off x="6998576" y="4180446"/>
            <a:ext cx="88392" cy="76200"/>
          </a:xfrm>
          <a:prstGeom prst="triangl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9900"/>
              </a:solidFill>
            </a:endParaRPr>
          </a:p>
        </p:txBody>
      </p:sp>
      <p:sp>
        <p:nvSpPr>
          <p:cNvPr id="70" name="Rectangle 69"/>
          <p:cNvSpPr/>
          <p:nvPr/>
        </p:nvSpPr>
        <p:spPr>
          <a:xfrm>
            <a:off x="6581775" y="4296397"/>
            <a:ext cx="460996" cy="8873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descr="Paradigm BEVO-1.jpg"/>
          <p:cNvPicPr>
            <a:picLocks noChangeAspect="1"/>
          </p:cNvPicPr>
          <p:nvPr/>
        </p:nvPicPr>
        <p:blipFill>
          <a:blip r:embed="rId10" cstate="print"/>
          <a:stretch>
            <a:fillRect/>
          </a:stretch>
        </p:blipFill>
        <p:spPr>
          <a:xfrm>
            <a:off x="4396091" y="3756310"/>
            <a:ext cx="1039154" cy="644115"/>
          </a:xfrm>
          <a:prstGeom prst="rect">
            <a:avLst/>
          </a:prstGeom>
        </p:spPr>
      </p:pic>
      <p:pic>
        <p:nvPicPr>
          <p:cNvPr id="72" name="Content Placeholder 4"/>
          <p:cNvPicPr>
            <a:picLocks noGrp="1" noChangeAspect="1"/>
          </p:cNvPicPr>
          <p:nvPr>
            <p:ph sz="half" idx="4294967295"/>
          </p:nvPr>
        </p:nvPicPr>
        <p:blipFill>
          <a:blip r:embed="rId11" cstate="print">
            <a:extLst>
              <a:ext uri="{28A0092B-C50C-407E-A947-70E740481C1C}">
                <a14:useLocalDpi xmlns:a14="http://schemas.microsoft.com/office/drawing/2010/main" val="0"/>
              </a:ext>
            </a:extLst>
          </a:blip>
          <a:stretch>
            <a:fillRect/>
          </a:stretch>
        </p:blipFill>
        <p:spPr>
          <a:xfrm>
            <a:off x="7438676" y="2370582"/>
            <a:ext cx="1024107" cy="768080"/>
          </a:xfrm>
          <a:prstGeom prst="rect">
            <a:avLst/>
          </a:prstGeom>
        </p:spPr>
      </p:pic>
      <p:sp>
        <p:nvSpPr>
          <p:cNvPr id="73" name="Right Arrow 72"/>
          <p:cNvSpPr/>
          <p:nvPr/>
        </p:nvSpPr>
        <p:spPr>
          <a:xfrm>
            <a:off x="7042771" y="4267199"/>
            <a:ext cx="325873" cy="152400"/>
          </a:xfrm>
          <a:prstGeom prst="rightArrow">
            <a:avLst>
              <a:gd name="adj1" fmla="val 56251"/>
              <a:gd name="adj2" fmla="val 50000"/>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Arrow 73"/>
          <p:cNvSpPr/>
          <p:nvPr/>
        </p:nvSpPr>
        <p:spPr>
          <a:xfrm>
            <a:off x="6567559" y="3876161"/>
            <a:ext cx="325873" cy="152400"/>
          </a:xfrm>
          <a:prstGeom prst="rightArrow">
            <a:avLst>
              <a:gd name="adj1" fmla="val 56251"/>
              <a:gd name="adj2" fmla="val 50000"/>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6299647" y="5017235"/>
            <a:ext cx="267912" cy="83457"/>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52024" y="3866309"/>
            <a:ext cx="758576" cy="677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 name="Picture 76" descr="Screen shot 2012-11-11 at 4.27.59 PM.png"/>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7852024" y="5483118"/>
            <a:ext cx="957632" cy="731124"/>
          </a:xfrm>
          <a:prstGeom prst="rect">
            <a:avLst/>
          </a:prstGeom>
        </p:spPr>
      </p:pic>
      <p:pic>
        <p:nvPicPr>
          <p:cNvPr id="78" name="Content Placeholder 8"/>
          <p:cNvPicPr>
            <a:picLocks noGrp="1" noChangeAspect="1"/>
          </p:cNvPicPr>
          <p:nvPr>
            <p:ph sz="half" idx="4294967295"/>
          </p:nvPr>
        </p:nvPicPr>
        <p:blipFill rotWithShape="1">
          <a:blip r:embed="rId14" cstate="print">
            <a:extLst>
              <a:ext uri="{28A0092B-C50C-407E-A947-70E740481C1C}">
                <a14:useLocalDpi xmlns:a14="http://schemas.microsoft.com/office/drawing/2010/main" val="0"/>
              </a:ext>
            </a:extLst>
          </a:blip>
          <a:srcRect l="7941" t="18963" r="17604" b="7786"/>
          <a:stretch/>
        </p:blipFill>
        <p:spPr>
          <a:xfrm>
            <a:off x="3616447" y="2529589"/>
            <a:ext cx="897072" cy="706052"/>
          </a:xfrm>
          <a:prstGeom prst="rect">
            <a:avLst/>
          </a:prstGeom>
          <a:ln w="25400">
            <a:solidFill>
              <a:schemeClr val="tx1"/>
            </a:solidFill>
          </a:ln>
        </p:spPr>
      </p:pic>
      <p:sp>
        <p:nvSpPr>
          <p:cNvPr id="79" name="Right Arrow 78"/>
          <p:cNvSpPr/>
          <p:nvPr/>
        </p:nvSpPr>
        <p:spPr>
          <a:xfrm>
            <a:off x="6895845" y="5509737"/>
            <a:ext cx="377918" cy="152400"/>
          </a:xfrm>
          <a:prstGeom prst="rightArrow">
            <a:avLst>
              <a:gd name="adj1" fmla="val 56251"/>
              <a:gd name="adj2" fmla="val 50000"/>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7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91656" y="2533320"/>
            <a:ext cx="1052601" cy="702321"/>
          </a:xfrm>
          <a:prstGeom prst="rect">
            <a:avLst/>
          </a:prstGeom>
          <a:ln w="25400">
            <a:solidFill>
              <a:schemeClr val="tx1"/>
            </a:solidFill>
          </a:ln>
        </p:spPr>
      </p:pic>
      <p:grpSp>
        <p:nvGrpSpPr>
          <p:cNvPr id="81" name="Group 80"/>
          <p:cNvGrpSpPr/>
          <p:nvPr/>
        </p:nvGrpSpPr>
        <p:grpSpPr>
          <a:xfrm>
            <a:off x="7728972" y="152400"/>
            <a:ext cx="1338828" cy="426093"/>
            <a:chOff x="7663154" y="1221762"/>
            <a:chExt cx="1338828" cy="426093"/>
          </a:xfrm>
        </p:grpSpPr>
        <p:pic>
          <p:nvPicPr>
            <p:cNvPr id="82" name="Picture 8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83" name="TextBox 82"/>
            <p:cNvSpPr txBox="1"/>
            <p:nvPr/>
          </p:nvSpPr>
          <p:spPr>
            <a:xfrm>
              <a:off x="7663154" y="1447800"/>
              <a:ext cx="1338828" cy="200055"/>
            </a:xfrm>
            <a:prstGeom prst="rect">
              <a:avLst/>
            </a:prstGeom>
            <a:noFill/>
          </p:spPr>
          <p:txBody>
            <a:bodyPr wrap="none" rtlCol="0">
              <a:spAutoFit/>
            </a:bodyPr>
            <a:lstStyle/>
            <a:p>
              <a:r>
                <a:rPr lang="en-US" sz="700" dirty="0" smtClean="0">
                  <a:solidFill>
                    <a:schemeClr val="bg1"/>
                  </a:solidFill>
                </a:rPr>
                <a:t>Texas Spacecraft Laboratory</a:t>
              </a:r>
              <a:endParaRPr lang="en-US" sz="700" dirty="0">
                <a:solidFill>
                  <a:schemeClr val="bg1"/>
                </a:solidFill>
              </a:endParaRPr>
            </a:p>
          </p:txBody>
        </p:sp>
      </p:grpSp>
    </p:spTree>
    <p:extLst>
      <p:ext uri="{BB962C8B-B14F-4D97-AF65-F5344CB8AC3E}">
        <p14:creationId xmlns:p14="http://schemas.microsoft.com/office/powerpoint/2010/main" val="8343997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1143000"/>
          </a:xfrm>
        </p:spPr>
        <p:txBody>
          <a:bodyPr>
            <a:normAutofit/>
          </a:bodyPr>
          <a:lstStyle/>
          <a:p>
            <a:r>
              <a:rPr lang="en-US" kern="0" dirty="0" smtClean="0">
                <a:cs typeface="Arial"/>
              </a:rPr>
              <a:t>FASTRAC</a:t>
            </a:r>
            <a:r>
              <a:rPr lang="en-US" sz="4800" kern="0" dirty="0" smtClean="0">
                <a:solidFill>
                  <a:srgbClr val="000000"/>
                </a:solidFill>
                <a:cs typeface="Arial"/>
              </a:rPr>
              <a:t/>
            </a:r>
            <a:br>
              <a:rPr lang="en-US" sz="4800" kern="0" dirty="0" smtClean="0">
                <a:solidFill>
                  <a:srgbClr val="000000"/>
                </a:solidFill>
                <a:cs typeface="Arial"/>
              </a:rPr>
            </a:br>
            <a:r>
              <a:rPr lang="en-US" sz="2000" kern="0" dirty="0" smtClean="0">
                <a:solidFill>
                  <a:srgbClr val="FF6600"/>
                </a:solidFill>
                <a:cs typeface="Arial"/>
              </a:rPr>
              <a:t>F</a:t>
            </a:r>
            <a:r>
              <a:rPr lang="en-US" sz="2000" kern="0" dirty="0" smtClean="0">
                <a:solidFill>
                  <a:srgbClr val="FFFFFF"/>
                </a:solidFill>
                <a:cs typeface="Arial"/>
              </a:rPr>
              <a:t>ormation</a:t>
            </a:r>
            <a:r>
              <a:rPr lang="en-US" sz="2000" kern="0" dirty="0" smtClean="0">
                <a:solidFill>
                  <a:srgbClr val="000000"/>
                </a:solidFill>
                <a:cs typeface="Arial"/>
              </a:rPr>
              <a:t> </a:t>
            </a:r>
            <a:r>
              <a:rPr lang="en-US" sz="2000" kern="0" dirty="0" smtClean="0">
                <a:solidFill>
                  <a:srgbClr val="FF6600"/>
                </a:solidFill>
                <a:cs typeface="Arial"/>
              </a:rPr>
              <a:t>A</a:t>
            </a:r>
            <a:r>
              <a:rPr lang="en-US" sz="2000" kern="0" dirty="0" smtClean="0">
                <a:solidFill>
                  <a:srgbClr val="FFFFFF"/>
                </a:solidFill>
                <a:cs typeface="Arial"/>
              </a:rPr>
              <a:t>utonomy</a:t>
            </a:r>
            <a:r>
              <a:rPr lang="en-US" sz="2000" kern="0" dirty="0" smtClean="0">
                <a:solidFill>
                  <a:srgbClr val="000000"/>
                </a:solidFill>
                <a:cs typeface="Arial"/>
              </a:rPr>
              <a:t> </a:t>
            </a:r>
            <a:r>
              <a:rPr lang="en-US" sz="2000" kern="0" dirty="0" smtClean="0">
                <a:solidFill>
                  <a:srgbClr val="FF6600"/>
                </a:solidFill>
                <a:cs typeface="Arial"/>
              </a:rPr>
              <a:t>S</a:t>
            </a:r>
            <a:r>
              <a:rPr lang="en-US" sz="2000" kern="0" dirty="0" smtClean="0">
                <a:solidFill>
                  <a:srgbClr val="FFFFFF"/>
                </a:solidFill>
                <a:cs typeface="Arial"/>
              </a:rPr>
              <a:t>pacecraft</a:t>
            </a:r>
            <a:r>
              <a:rPr lang="en-US" sz="2000" kern="0" dirty="0" smtClean="0">
                <a:solidFill>
                  <a:srgbClr val="000000"/>
                </a:solidFill>
                <a:cs typeface="Arial"/>
              </a:rPr>
              <a:t> </a:t>
            </a:r>
            <a:r>
              <a:rPr lang="en-US" sz="2000" kern="0" dirty="0" smtClean="0">
                <a:solidFill>
                  <a:srgbClr val="FFFFFF"/>
                </a:solidFill>
                <a:cs typeface="Arial"/>
              </a:rPr>
              <a:t>with</a:t>
            </a:r>
            <a:r>
              <a:rPr lang="en-US" sz="2000" kern="0" dirty="0" smtClean="0">
                <a:solidFill>
                  <a:srgbClr val="000000"/>
                </a:solidFill>
                <a:cs typeface="Arial"/>
              </a:rPr>
              <a:t> </a:t>
            </a:r>
            <a:r>
              <a:rPr lang="en-US" sz="2000" kern="0" dirty="0" smtClean="0">
                <a:solidFill>
                  <a:srgbClr val="FF6600"/>
                </a:solidFill>
                <a:cs typeface="Arial"/>
              </a:rPr>
              <a:t>T</a:t>
            </a:r>
            <a:r>
              <a:rPr lang="en-US" sz="2000" kern="0" dirty="0" smtClean="0">
                <a:solidFill>
                  <a:srgbClr val="FFFFFF"/>
                </a:solidFill>
                <a:cs typeface="Arial"/>
              </a:rPr>
              <a:t>hrust,</a:t>
            </a:r>
            <a:r>
              <a:rPr lang="en-US" sz="2000" kern="0" dirty="0" smtClean="0">
                <a:solidFill>
                  <a:srgbClr val="000000"/>
                </a:solidFill>
                <a:cs typeface="Arial"/>
              </a:rPr>
              <a:t> </a:t>
            </a:r>
            <a:r>
              <a:rPr lang="en-US" sz="2000" kern="0" dirty="0" err="1" smtClean="0">
                <a:solidFill>
                  <a:srgbClr val="FF6600"/>
                </a:solidFill>
                <a:cs typeface="Arial"/>
              </a:rPr>
              <a:t>R</a:t>
            </a:r>
            <a:r>
              <a:rPr lang="en-US" sz="2000" kern="0" dirty="0" err="1" smtClean="0">
                <a:solidFill>
                  <a:srgbClr val="FFFFFF"/>
                </a:solidFill>
                <a:cs typeface="Arial"/>
              </a:rPr>
              <a:t>elNav</a:t>
            </a:r>
            <a:r>
              <a:rPr lang="en-US" sz="2000" kern="0" dirty="0" smtClean="0">
                <a:solidFill>
                  <a:srgbClr val="FFFFFF"/>
                </a:solidFill>
                <a:cs typeface="Arial"/>
              </a:rPr>
              <a:t>,</a:t>
            </a:r>
            <a:r>
              <a:rPr lang="en-US" sz="2000" kern="0" dirty="0" smtClean="0">
                <a:solidFill>
                  <a:srgbClr val="000000"/>
                </a:solidFill>
                <a:cs typeface="Arial"/>
              </a:rPr>
              <a:t> </a:t>
            </a:r>
            <a:r>
              <a:rPr lang="en-US" sz="2000" kern="0" dirty="0" smtClean="0">
                <a:solidFill>
                  <a:srgbClr val="FF6600"/>
                </a:solidFill>
                <a:cs typeface="Arial"/>
              </a:rPr>
              <a:t>A</a:t>
            </a:r>
            <a:r>
              <a:rPr lang="en-US" sz="2000" kern="0" dirty="0" smtClean="0">
                <a:solidFill>
                  <a:srgbClr val="FFFFFF"/>
                </a:solidFill>
                <a:cs typeface="Arial"/>
              </a:rPr>
              <a:t>ttitude &amp;</a:t>
            </a:r>
            <a:r>
              <a:rPr lang="en-US" sz="2000" kern="0" dirty="0" smtClean="0">
                <a:solidFill>
                  <a:srgbClr val="000000"/>
                </a:solidFill>
                <a:cs typeface="Arial"/>
              </a:rPr>
              <a:t> </a:t>
            </a:r>
            <a:r>
              <a:rPr lang="en-US" sz="2000" kern="0" dirty="0" smtClean="0">
                <a:solidFill>
                  <a:srgbClr val="FF6600"/>
                </a:solidFill>
                <a:cs typeface="Arial"/>
              </a:rPr>
              <a:t>C</a:t>
            </a:r>
            <a:r>
              <a:rPr lang="en-US" sz="2000" kern="0" dirty="0" smtClean="0">
                <a:solidFill>
                  <a:srgbClr val="FFFFFF"/>
                </a:solidFill>
                <a:cs typeface="Arial"/>
              </a:rPr>
              <a:t>rosslink</a:t>
            </a:r>
            <a:r>
              <a:rPr lang="en-US" sz="2000" kern="0" dirty="0" smtClean="0">
                <a:solidFill>
                  <a:srgbClr val="000000"/>
                </a:solidFill>
                <a:cs typeface="Arial"/>
              </a:rPr>
              <a:t> </a:t>
            </a:r>
            <a:endParaRPr lang="en-US" sz="4000" dirty="0"/>
          </a:p>
        </p:txBody>
      </p:sp>
      <p:pic>
        <p:nvPicPr>
          <p:cNvPr id="4" name="Content Placeholder 8"/>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rcRect l="7941" t="18963" r="17604" b="7786"/>
          <a:stretch/>
        </p:blipFill>
        <p:spPr>
          <a:xfrm>
            <a:off x="1016880" y="1665894"/>
            <a:ext cx="2514600" cy="1979150"/>
          </a:xfrm>
          <a:prstGeom prst="rect">
            <a:avLst/>
          </a:prstGeom>
          <a:ln w="25400">
            <a:solidFill>
              <a:schemeClr val="tx1"/>
            </a:solidFill>
          </a:ln>
        </p:spPr>
      </p:pic>
      <p:sp>
        <p:nvSpPr>
          <p:cNvPr id="5" name="TextBox 4"/>
          <p:cNvSpPr txBox="1"/>
          <p:nvPr/>
        </p:nvSpPr>
        <p:spPr>
          <a:xfrm>
            <a:off x="38100" y="2362200"/>
            <a:ext cx="1559700" cy="646331"/>
          </a:xfrm>
          <a:prstGeom prst="rect">
            <a:avLst/>
          </a:prstGeom>
          <a:solidFill>
            <a:schemeClr val="bg1"/>
          </a:solidFill>
          <a:ln w="25400">
            <a:solidFill>
              <a:schemeClr val="tx1"/>
            </a:solidFill>
          </a:ln>
        </p:spPr>
        <p:txBody>
          <a:bodyPr wrap="square" rtlCol="0">
            <a:spAutoFit/>
          </a:bodyPr>
          <a:lstStyle/>
          <a:p>
            <a:pPr algn="ctr"/>
            <a:r>
              <a:rPr lang="en-US" b="1" dirty="0" smtClean="0">
                <a:solidFill>
                  <a:srgbClr val="FF6600"/>
                </a:solidFill>
              </a:rPr>
              <a:t>FASTRAC 1  </a:t>
            </a:r>
          </a:p>
          <a:p>
            <a:pPr algn="ctr"/>
            <a:r>
              <a:rPr lang="en-US" b="1" dirty="0" smtClean="0">
                <a:solidFill>
                  <a:srgbClr val="FF6600"/>
                </a:solidFill>
              </a:rPr>
              <a:t>“Sara Lily”</a:t>
            </a:r>
            <a:endParaRPr lang="en-US" b="1" dirty="0">
              <a:solidFill>
                <a:srgbClr val="FF6600"/>
              </a:solidFill>
            </a:endParaRPr>
          </a:p>
        </p:txBody>
      </p:sp>
      <p:sp>
        <p:nvSpPr>
          <p:cNvPr id="6" name="Right Arrow 5"/>
          <p:cNvSpPr/>
          <p:nvPr/>
        </p:nvSpPr>
        <p:spPr>
          <a:xfrm>
            <a:off x="1597800" y="2532965"/>
            <a:ext cx="457200" cy="152400"/>
          </a:xfrm>
          <a:prstGeom prst="rightArrow">
            <a:avLst/>
          </a:prstGeom>
          <a:solidFill>
            <a:srgbClr val="FF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8100" y="2992581"/>
            <a:ext cx="1559700" cy="646331"/>
          </a:xfrm>
          <a:prstGeom prst="rect">
            <a:avLst/>
          </a:prstGeom>
          <a:solidFill>
            <a:schemeClr val="bg1"/>
          </a:solidFill>
          <a:ln w="25400">
            <a:solidFill>
              <a:schemeClr val="tx1"/>
            </a:solidFill>
          </a:ln>
        </p:spPr>
        <p:txBody>
          <a:bodyPr wrap="square" rtlCol="0">
            <a:spAutoFit/>
          </a:bodyPr>
          <a:lstStyle/>
          <a:p>
            <a:pPr algn="ctr"/>
            <a:r>
              <a:rPr lang="en-US" b="1" dirty="0" smtClean="0">
                <a:solidFill>
                  <a:srgbClr val="FF6600"/>
                </a:solidFill>
              </a:rPr>
              <a:t>FASTRAC 2  </a:t>
            </a:r>
          </a:p>
          <a:p>
            <a:pPr algn="ctr"/>
            <a:r>
              <a:rPr lang="en-US" b="1" dirty="0" smtClean="0">
                <a:solidFill>
                  <a:srgbClr val="FF6600"/>
                </a:solidFill>
              </a:rPr>
              <a:t>“Emma”</a:t>
            </a:r>
            <a:endParaRPr lang="en-US" b="1" dirty="0">
              <a:solidFill>
                <a:srgbClr val="FF6600"/>
              </a:solidFill>
            </a:endParaRPr>
          </a:p>
        </p:txBody>
      </p:sp>
      <p:sp>
        <p:nvSpPr>
          <p:cNvPr id="8" name="Right Arrow 7"/>
          <p:cNvSpPr/>
          <p:nvPr/>
        </p:nvSpPr>
        <p:spPr>
          <a:xfrm>
            <a:off x="1597800" y="3163346"/>
            <a:ext cx="457200" cy="152400"/>
          </a:xfrm>
          <a:prstGeom prst="rightArrow">
            <a:avLst/>
          </a:prstGeom>
          <a:solidFill>
            <a:srgbClr val="FF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5546" y="1617303"/>
            <a:ext cx="1657539" cy="2136124"/>
          </a:xfrm>
          <a:prstGeom prst="rect">
            <a:avLst/>
          </a:prstGeom>
        </p:spPr>
      </p:pic>
      <p:sp>
        <p:nvSpPr>
          <p:cNvPr id="10" name="TextBox 9"/>
          <p:cNvSpPr txBox="1"/>
          <p:nvPr/>
        </p:nvSpPr>
        <p:spPr>
          <a:xfrm>
            <a:off x="5486400" y="1752600"/>
            <a:ext cx="3581400" cy="1815882"/>
          </a:xfrm>
          <a:prstGeom prst="rect">
            <a:avLst/>
          </a:prstGeom>
          <a:noFill/>
        </p:spPr>
        <p:txBody>
          <a:bodyPr wrap="square" rtlCol="0">
            <a:spAutoFit/>
          </a:bodyPr>
          <a:lstStyle/>
          <a:p>
            <a:r>
              <a:rPr lang="en-US" sz="1600" dirty="0" smtClean="0">
                <a:solidFill>
                  <a:schemeClr val="bg1"/>
                </a:solidFill>
              </a:rPr>
              <a:t>2005 Univ. </a:t>
            </a:r>
            <a:r>
              <a:rPr lang="en-US" sz="1600" dirty="0" err="1" smtClean="0">
                <a:solidFill>
                  <a:schemeClr val="bg1"/>
                </a:solidFill>
              </a:rPr>
              <a:t>Nanosatellite</a:t>
            </a:r>
            <a:r>
              <a:rPr lang="en-US" sz="1600" dirty="0" smtClean="0">
                <a:solidFill>
                  <a:schemeClr val="bg1"/>
                </a:solidFill>
              </a:rPr>
              <a:t> Program Winner (first time entry)</a:t>
            </a:r>
          </a:p>
          <a:p>
            <a:endParaRPr lang="en-US" sz="1600" dirty="0" smtClean="0">
              <a:solidFill>
                <a:schemeClr val="bg1"/>
              </a:solidFill>
            </a:endParaRPr>
          </a:p>
          <a:p>
            <a:r>
              <a:rPr lang="en-US" sz="1600" dirty="0" smtClean="0">
                <a:solidFill>
                  <a:schemeClr val="bg1"/>
                </a:solidFill>
              </a:rPr>
              <a:t>Mission Success Objectives Were Achieved</a:t>
            </a:r>
          </a:p>
          <a:p>
            <a:endParaRPr lang="en-US" sz="1600" dirty="0" smtClean="0">
              <a:solidFill>
                <a:srgbClr val="FF6600"/>
              </a:solidFill>
            </a:endParaRPr>
          </a:p>
          <a:p>
            <a:r>
              <a:rPr lang="en-US" sz="1600" dirty="0" smtClean="0">
                <a:solidFill>
                  <a:schemeClr val="bg1"/>
                </a:solidFill>
              </a:rPr>
              <a:t>Total  Univ. Grant Award:  </a:t>
            </a:r>
            <a:r>
              <a:rPr lang="en-US" sz="1600" dirty="0">
                <a:solidFill>
                  <a:schemeClr val="bg1"/>
                </a:solidFill>
              </a:rPr>
              <a:t>&lt;</a:t>
            </a:r>
            <a:r>
              <a:rPr lang="en-US" sz="1600" dirty="0" smtClean="0">
                <a:solidFill>
                  <a:schemeClr val="bg1"/>
                </a:solidFill>
              </a:rPr>
              <a:t>$250k</a:t>
            </a:r>
          </a:p>
        </p:txBody>
      </p:sp>
      <p:sp>
        <p:nvSpPr>
          <p:cNvPr id="117" name="TextBox 116"/>
          <p:cNvSpPr txBox="1"/>
          <p:nvPr/>
        </p:nvSpPr>
        <p:spPr>
          <a:xfrm>
            <a:off x="762000" y="6172200"/>
            <a:ext cx="7398244" cy="369332"/>
          </a:xfrm>
          <a:prstGeom prst="rect">
            <a:avLst/>
          </a:prstGeom>
          <a:noFill/>
        </p:spPr>
        <p:txBody>
          <a:bodyPr wrap="none" rtlCol="0">
            <a:spAutoFit/>
          </a:bodyPr>
          <a:lstStyle/>
          <a:p>
            <a:r>
              <a:rPr lang="en-US" b="1" dirty="0" smtClean="0">
                <a:solidFill>
                  <a:srgbClr val="FF6600"/>
                </a:solidFill>
              </a:rPr>
              <a:t>Both Satellites Are Still Operational Today After ~3 Years In Space</a:t>
            </a:r>
            <a:endParaRPr lang="en-US" b="1" dirty="0">
              <a:solidFill>
                <a:srgbClr val="FF6600"/>
              </a:solidFill>
            </a:endParaRPr>
          </a:p>
        </p:txBody>
      </p:sp>
      <p:pic>
        <p:nvPicPr>
          <p:cNvPr id="114" name="Picture 1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6944" y="3891382"/>
            <a:ext cx="3796056" cy="2244577"/>
          </a:xfrm>
          <a:prstGeom prst="rect">
            <a:avLst/>
          </a:prstGeom>
        </p:spPr>
      </p:pic>
      <p:pic>
        <p:nvPicPr>
          <p:cNvPr id="51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8305" y="4080071"/>
            <a:ext cx="4443508" cy="1867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7728972" y="152400"/>
            <a:ext cx="1338828" cy="426093"/>
            <a:chOff x="7663154" y="1221762"/>
            <a:chExt cx="1338828" cy="426093"/>
          </a:xfrm>
        </p:grpSpPr>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16" name="TextBox 15"/>
            <p:cNvSpPr txBox="1"/>
            <p:nvPr/>
          </p:nvSpPr>
          <p:spPr>
            <a:xfrm>
              <a:off x="7663154" y="1447800"/>
              <a:ext cx="1338828" cy="200055"/>
            </a:xfrm>
            <a:prstGeom prst="rect">
              <a:avLst/>
            </a:prstGeom>
            <a:noFill/>
          </p:spPr>
          <p:txBody>
            <a:bodyPr wrap="none" rtlCol="0">
              <a:spAutoFit/>
            </a:bodyPr>
            <a:lstStyle/>
            <a:p>
              <a:r>
                <a:rPr lang="en-US" sz="700" dirty="0" smtClean="0">
                  <a:solidFill>
                    <a:schemeClr val="bg1"/>
                  </a:solidFill>
                </a:rPr>
                <a:t>Texas Spacecraft Laboratory</a:t>
              </a:r>
              <a:endParaRPr lang="en-US" sz="700" dirty="0">
                <a:solidFill>
                  <a:schemeClr val="bg1"/>
                </a:solidFill>
              </a:endParaRPr>
            </a:p>
          </p:txBody>
        </p:sp>
      </p:grpSp>
      <p:sp>
        <p:nvSpPr>
          <p:cNvPr id="9" name="Oval 8"/>
          <p:cNvSpPr/>
          <p:nvPr/>
        </p:nvSpPr>
        <p:spPr>
          <a:xfrm>
            <a:off x="5334000" y="4953000"/>
            <a:ext cx="3581400" cy="244131"/>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19544" y="4507468"/>
            <a:ext cx="3595856" cy="369332"/>
          </a:xfrm>
          <a:prstGeom prst="rect">
            <a:avLst/>
          </a:prstGeom>
          <a:noFill/>
        </p:spPr>
        <p:txBody>
          <a:bodyPr wrap="none" rtlCol="0">
            <a:spAutoFit/>
          </a:bodyPr>
          <a:lstStyle/>
          <a:p>
            <a:r>
              <a:rPr lang="en-US" b="1" dirty="0" err="1" smtClean="0">
                <a:solidFill>
                  <a:srgbClr val="FF6600"/>
                </a:solidFill>
              </a:rPr>
              <a:t>Crosslinked</a:t>
            </a:r>
            <a:r>
              <a:rPr lang="en-US" b="1" dirty="0" smtClean="0">
                <a:solidFill>
                  <a:srgbClr val="FF6600"/>
                </a:solidFill>
              </a:rPr>
              <a:t> Position Solutions</a:t>
            </a:r>
            <a:endParaRPr lang="en-US" b="1" dirty="0">
              <a:solidFill>
                <a:srgbClr val="FF6600"/>
              </a:solidFill>
            </a:endParaRPr>
          </a:p>
        </p:txBody>
      </p:sp>
    </p:spTree>
    <p:extLst>
      <p:ext uri="{BB962C8B-B14F-4D97-AF65-F5344CB8AC3E}">
        <p14:creationId xmlns:p14="http://schemas.microsoft.com/office/powerpoint/2010/main" val="7851085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2004 FASTRAC Environmental Test Team</a:t>
            </a:r>
            <a:br>
              <a:rPr lang="en-US" sz="3200" dirty="0" smtClean="0"/>
            </a:br>
            <a:r>
              <a:rPr lang="en-US" sz="3200" dirty="0" smtClean="0"/>
              <a:t>Where Are They Now?</a:t>
            </a:r>
            <a:endParaRPr lang="en-US" sz="3200" dirty="0"/>
          </a:p>
        </p:txBody>
      </p:sp>
      <p:pic>
        <p:nvPicPr>
          <p:cNvPr id="4" name="Picture 3" descr="team"/>
          <p:cNvPicPr>
            <a:picLocks noChangeAspect="1" noChangeArrowheads="1"/>
          </p:cNvPicPr>
          <p:nvPr/>
        </p:nvPicPr>
        <p:blipFill>
          <a:blip r:embed="rId2"/>
          <a:srcRect/>
          <a:stretch>
            <a:fillRect/>
          </a:stretch>
        </p:blipFill>
        <p:spPr bwMode="auto">
          <a:xfrm>
            <a:off x="2438400" y="2362200"/>
            <a:ext cx="4419600" cy="3314699"/>
          </a:xfrm>
          <a:prstGeom prst="rect">
            <a:avLst/>
          </a:prstGeom>
          <a:noFill/>
          <a:ln w="28575">
            <a:solidFill>
              <a:schemeClr val="tx1"/>
            </a:solidFill>
            <a:miter lim="800000"/>
            <a:headEnd/>
            <a:tailEnd/>
          </a:ln>
        </p:spPr>
      </p:pic>
      <p:sp>
        <p:nvSpPr>
          <p:cNvPr id="5" name="TextBox 4"/>
          <p:cNvSpPr txBox="1"/>
          <p:nvPr/>
        </p:nvSpPr>
        <p:spPr>
          <a:xfrm>
            <a:off x="152400" y="2318266"/>
            <a:ext cx="2225033"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chemeClr val="bg1"/>
                </a:solidFill>
              </a:rPr>
              <a:t>Formerly NASA Ames </a:t>
            </a:r>
          </a:p>
          <a:p>
            <a:r>
              <a:rPr lang="en-US" sz="1600" dirty="0" smtClean="0">
                <a:solidFill>
                  <a:schemeClr val="bg1"/>
                </a:solidFill>
              </a:rPr>
              <a:t>Research Center</a:t>
            </a:r>
          </a:p>
          <a:p>
            <a:r>
              <a:rPr lang="en-US" sz="1600" dirty="0" smtClean="0">
                <a:solidFill>
                  <a:schemeClr val="bg1"/>
                </a:solidFill>
              </a:rPr>
              <a:t>Completing PhD, CA</a:t>
            </a:r>
          </a:p>
        </p:txBody>
      </p:sp>
      <p:sp>
        <p:nvSpPr>
          <p:cNvPr id="6" name="TextBox 5"/>
          <p:cNvSpPr txBox="1"/>
          <p:nvPr/>
        </p:nvSpPr>
        <p:spPr>
          <a:xfrm>
            <a:off x="838200" y="5171182"/>
            <a:ext cx="1600200"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chemeClr val="bg1"/>
                </a:solidFill>
              </a:rPr>
              <a:t>Lab for</a:t>
            </a:r>
          </a:p>
          <a:p>
            <a:r>
              <a:rPr lang="en-US" sz="1600" dirty="0" smtClean="0">
                <a:solidFill>
                  <a:schemeClr val="bg1"/>
                </a:solidFill>
              </a:rPr>
              <a:t>Atmospheric</a:t>
            </a:r>
          </a:p>
          <a:p>
            <a:r>
              <a:rPr lang="en-US" sz="1600" dirty="0" smtClean="0">
                <a:solidFill>
                  <a:schemeClr val="bg1"/>
                </a:solidFill>
              </a:rPr>
              <a:t>And Space Physics, CO</a:t>
            </a:r>
            <a:endParaRPr lang="en-US" sz="1600" dirty="0">
              <a:solidFill>
                <a:schemeClr val="bg1"/>
              </a:solidFill>
            </a:endParaRPr>
          </a:p>
        </p:txBody>
      </p:sp>
      <p:sp>
        <p:nvSpPr>
          <p:cNvPr id="7" name="TextBox 6"/>
          <p:cNvSpPr txBox="1"/>
          <p:nvPr/>
        </p:nvSpPr>
        <p:spPr>
          <a:xfrm>
            <a:off x="5410200" y="5876330"/>
            <a:ext cx="2872774"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chemeClr val="bg1"/>
                </a:solidFill>
              </a:rPr>
              <a:t>NASA Johnson Space Center</a:t>
            </a:r>
          </a:p>
          <a:p>
            <a:r>
              <a:rPr lang="en-US" sz="1600" dirty="0" smtClean="0">
                <a:solidFill>
                  <a:schemeClr val="bg1"/>
                </a:solidFill>
              </a:rPr>
              <a:t>PhD, TX</a:t>
            </a:r>
            <a:endParaRPr lang="en-US" sz="1600" dirty="0">
              <a:solidFill>
                <a:schemeClr val="bg1"/>
              </a:solidFill>
            </a:endParaRPr>
          </a:p>
        </p:txBody>
      </p:sp>
      <p:sp>
        <p:nvSpPr>
          <p:cNvPr id="8" name="TextBox 7"/>
          <p:cNvSpPr txBox="1"/>
          <p:nvPr/>
        </p:nvSpPr>
        <p:spPr>
          <a:xfrm>
            <a:off x="3124200" y="5791200"/>
            <a:ext cx="2135521"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chemeClr val="bg1"/>
                </a:solidFill>
              </a:rPr>
              <a:t>Lockheed-Martin, CO</a:t>
            </a:r>
            <a:endParaRPr lang="en-US" sz="1600" dirty="0">
              <a:solidFill>
                <a:schemeClr val="bg1"/>
              </a:solidFill>
            </a:endParaRPr>
          </a:p>
        </p:txBody>
      </p:sp>
      <p:sp>
        <p:nvSpPr>
          <p:cNvPr id="9" name="TextBox 8"/>
          <p:cNvSpPr txBox="1"/>
          <p:nvPr/>
        </p:nvSpPr>
        <p:spPr>
          <a:xfrm>
            <a:off x="228600" y="3777734"/>
            <a:ext cx="220980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chemeClr val="bg1"/>
                </a:solidFill>
              </a:rPr>
              <a:t>Employee 6 at</a:t>
            </a:r>
          </a:p>
          <a:p>
            <a:r>
              <a:rPr lang="en-US" sz="1600" dirty="0" smtClean="0">
                <a:solidFill>
                  <a:schemeClr val="bg1"/>
                </a:solidFill>
              </a:rPr>
              <a:t>Aerospace Company</a:t>
            </a:r>
          </a:p>
          <a:p>
            <a:r>
              <a:rPr lang="en-US" sz="1600" dirty="0" smtClean="0">
                <a:solidFill>
                  <a:schemeClr val="bg1"/>
                </a:solidFill>
              </a:rPr>
              <a:t>PhD, CO</a:t>
            </a:r>
            <a:endParaRPr lang="en-US" sz="1600" dirty="0">
              <a:solidFill>
                <a:schemeClr val="bg1"/>
              </a:solidFill>
            </a:endParaRPr>
          </a:p>
        </p:txBody>
      </p:sp>
      <p:sp>
        <p:nvSpPr>
          <p:cNvPr id="10" name="TextBox 9"/>
          <p:cNvSpPr txBox="1"/>
          <p:nvPr/>
        </p:nvSpPr>
        <p:spPr>
          <a:xfrm>
            <a:off x="5105400" y="1524000"/>
            <a:ext cx="2438401"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chemeClr val="bg1"/>
                </a:solidFill>
              </a:rPr>
              <a:t>NASA Goddard</a:t>
            </a:r>
          </a:p>
          <a:p>
            <a:r>
              <a:rPr lang="en-US" sz="1600" dirty="0" smtClean="0">
                <a:solidFill>
                  <a:schemeClr val="bg1"/>
                </a:solidFill>
              </a:rPr>
              <a:t>Space Flight Center, MD</a:t>
            </a:r>
            <a:endParaRPr lang="en-US" sz="1600" dirty="0">
              <a:solidFill>
                <a:schemeClr val="bg1"/>
              </a:solidFill>
            </a:endParaRPr>
          </a:p>
        </p:txBody>
      </p:sp>
      <p:sp>
        <p:nvSpPr>
          <p:cNvPr id="11" name="TextBox 10"/>
          <p:cNvSpPr txBox="1"/>
          <p:nvPr/>
        </p:nvSpPr>
        <p:spPr>
          <a:xfrm>
            <a:off x="3352800" y="1837730"/>
            <a:ext cx="88036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chemeClr val="bg1"/>
                </a:solidFill>
              </a:rPr>
              <a:t>Married</a:t>
            </a:r>
            <a:endParaRPr lang="en-US" sz="1600" dirty="0">
              <a:solidFill>
                <a:schemeClr val="bg1"/>
              </a:solidFill>
            </a:endParaRPr>
          </a:p>
        </p:txBody>
      </p:sp>
      <p:sp>
        <p:nvSpPr>
          <p:cNvPr id="12" name="TextBox 11"/>
          <p:cNvSpPr txBox="1"/>
          <p:nvPr/>
        </p:nvSpPr>
        <p:spPr>
          <a:xfrm>
            <a:off x="7086600" y="3530025"/>
            <a:ext cx="21336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chemeClr val="bg1"/>
                </a:solidFill>
              </a:rPr>
              <a:t>Started Aerospace Company,  TX</a:t>
            </a:r>
          </a:p>
        </p:txBody>
      </p:sp>
      <p:cxnSp>
        <p:nvCxnSpPr>
          <p:cNvPr id="13" name="Straight Arrow Connector 12"/>
          <p:cNvCxnSpPr/>
          <p:nvPr/>
        </p:nvCxnSpPr>
        <p:spPr>
          <a:xfrm>
            <a:off x="2209800" y="3056930"/>
            <a:ext cx="990600" cy="5334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209800" y="3590330"/>
            <a:ext cx="1524000" cy="3810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209800" y="4276130"/>
            <a:ext cx="1828800" cy="11430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8" idx="0"/>
          </p:cNvCxnSpPr>
          <p:nvPr/>
        </p:nvCxnSpPr>
        <p:spPr>
          <a:xfrm flipV="1">
            <a:off x="4191961" y="4885730"/>
            <a:ext cx="227639" cy="90547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7" idx="0"/>
          </p:cNvCxnSpPr>
          <p:nvPr/>
        </p:nvCxnSpPr>
        <p:spPr>
          <a:xfrm flipH="1" flipV="1">
            <a:off x="5334013" y="4733330"/>
            <a:ext cx="1512574" cy="11430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0800000" flipV="1">
            <a:off x="6477000" y="3818930"/>
            <a:ext cx="609600" cy="5334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0800000">
            <a:off x="6172200" y="3361730"/>
            <a:ext cx="914400" cy="4572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a:off x="3543300" y="2409230"/>
            <a:ext cx="533400" cy="1524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6200000" flipH="1">
            <a:off x="3238500" y="2866430"/>
            <a:ext cx="1600200" cy="3048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a:off x="4991100" y="2409230"/>
            <a:ext cx="990600" cy="4572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7728972" y="152400"/>
            <a:ext cx="1338828" cy="426093"/>
            <a:chOff x="7663154" y="1221762"/>
            <a:chExt cx="1338828" cy="426093"/>
          </a:xfrm>
        </p:grpSpPr>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25" name="TextBox 24"/>
            <p:cNvSpPr txBox="1"/>
            <p:nvPr/>
          </p:nvSpPr>
          <p:spPr>
            <a:xfrm>
              <a:off x="7663154" y="1447800"/>
              <a:ext cx="1338828" cy="200055"/>
            </a:xfrm>
            <a:prstGeom prst="rect">
              <a:avLst/>
            </a:prstGeom>
            <a:noFill/>
          </p:spPr>
          <p:txBody>
            <a:bodyPr wrap="none" rtlCol="0">
              <a:spAutoFit/>
            </a:bodyPr>
            <a:lstStyle/>
            <a:p>
              <a:r>
                <a:rPr lang="en-US" sz="700" dirty="0" smtClean="0">
                  <a:solidFill>
                    <a:schemeClr val="bg1"/>
                  </a:solidFill>
                </a:rPr>
                <a:t>Texas Spacecraft Laboratory</a:t>
              </a:r>
              <a:endParaRPr lang="en-US" sz="700" dirty="0">
                <a:solidFill>
                  <a:schemeClr val="bg1"/>
                </a:solidFill>
              </a:endParaRPr>
            </a:p>
          </p:txBody>
        </p:sp>
      </p:grpSp>
    </p:spTree>
    <p:extLst>
      <p:ext uri="{BB962C8B-B14F-4D97-AF65-F5344CB8AC3E}">
        <p14:creationId xmlns:p14="http://schemas.microsoft.com/office/powerpoint/2010/main" val="91694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LoneStar-1</a:t>
            </a:r>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1506" y="1168400"/>
            <a:ext cx="3303493" cy="19558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3124200"/>
            <a:ext cx="3839111" cy="1571844"/>
          </a:xfrm>
          <a:prstGeom prst="rect">
            <a:avLst/>
          </a:prstGeom>
        </p:spPr>
      </p:pic>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5410200"/>
            <a:ext cx="2667000" cy="917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4"/>
          <p:cNvSpPr>
            <a:spLocks noGrp="1"/>
          </p:cNvSpPr>
          <p:nvPr>
            <p:ph sz="half" idx="1"/>
          </p:nvPr>
        </p:nvSpPr>
        <p:spPr>
          <a:xfrm>
            <a:off x="457200" y="1371600"/>
            <a:ext cx="4419600" cy="4525963"/>
          </a:xfrm>
        </p:spPr>
        <p:txBody>
          <a:bodyPr>
            <a:normAutofit/>
          </a:bodyPr>
          <a:lstStyle/>
          <a:p>
            <a:pPr marL="0" indent="0">
              <a:buNone/>
            </a:pPr>
            <a:r>
              <a:rPr lang="en-US" sz="1800" dirty="0" smtClean="0"/>
              <a:t>Launched from Space Shuttle July 2009, re-entered atmosphere March 2010</a:t>
            </a:r>
            <a:endParaRPr lang="en-US" sz="1800"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0469" y="2209800"/>
            <a:ext cx="2349261" cy="2895600"/>
          </a:xfrm>
          <a:prstGeom prst="rect">
            <a:avLst/>
          </a:prstGeom>
        </p:spPr>
      </p:pic>
      <p:pic>
        <p:nvPicPr>
          <p:cNvPr id="7" name="Picture 6" descr="Paradigm BEVO-1.jpg"/>
          <p:cNvPicPr>
            <a:picLocks noChangeAspect="1"/>
          </p:cNvPicPr>
          <p:nvPr/>
        </p:nvPicPr>
        <p:blipFill>
          <a:blip r:embed="rId6" cstate="print"/>
          <a:stretch>
            <a:fillRect/>
          </a:stretch>
        </p:blipFill>
        <p:spPr>
          <a:xfrm>
            <a:off x="5334000" y="4571998"/>
            <a:ext cx="3270999" cy="2027513"/>
          </a:xfrm>
          <a:prstGeom prst="rect">
            <a:avLst/>
          </a:prstGeom>
        </p:spPr>
      </p:pic>
      <p:grpSp>
        <p:nvGrpSpPr>
          <p:cNvPr id="12" name="Group 11"/>
          <p:cNvGrpSpPr/>
          <p:nvPr/>
        </p:nvGrpSpPr>
        <p:grpSpPr>
          <a:xfrm>
            <a:off x="7728972" y="152400"/>
            <a:ext cx="1338828" cy="426093"/>
            <a:chOff x="7663154" y="1221762"/>
            <a:chExt cx="1338828" cy="426093"/>
          </a:xfrm>
        </p:grpSpPr>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15" name="TextBox 14"/>
            <p:cNvSpPr txBox="1"/>
            <p:nvPr/>
          </p:nvSpPr>
          <p:spPr>
            <a:xfrm>
              <a:off x="7663154" y="1447800"/>
              <a:ext cx="1338828" cy="200055"/>
            </a:xfrm>
            <a:prstGeom prst="rect">
              <a:avLst/>
            </a:prstGeom>
            <a:noFill/>
          </p:spPr>
          <p:txBody>
            <a:bodyPr wrap="none" rtlCol="0">
              <a:spAutoFit/>
            </a:bodyPr>
            <a:lstStyle/>
            <a:p>
              <a:r>
                <a:rPr lang="en-US" sz="700" dirty="0" smtClean="0">
                  <a:solidFill>
                    <a:schemeClr val="bg1"/>
                  </a:solidFill>
                </a:rPr>
                <a:t>Texas Spacecraft Laboratory</a:t>
              </a:r>
              <a:endParaRPr lang="en-US" sz="700" dirty="0">
                <a:solidFill>
                  <a:schemeClr val="bg1"/>
                </a:solidFill>
              </a:endParaRPr>
            </a:p>
          </p:txBody>
        </p:sp>
      </p:grpSp>
    </p:spTree>
    <p:extLst>
      <p:ext uri="{BB962C8B-B14F-4D97-AF65-F5344CB8AC3E}">
        <p14:creationId xmlns:p14="http://schemas.microsoft.com/office/powerpoint/2010/main" val="29381916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LoneStar-2</a:t>
            </a:r>
            <a:endParaRPr lang="en-US" dirty="0"/>
          </a:p>
        </p:txBody>
      </p:sp>
      <p:sp>
        <p:nvSpPr>
          <p:cNvPr id="3" name="Content Placeholder 2"/>
          <p:cNvSpPr>
            <a:spLocks noGrp="1"/>
          </p:cNvSpPr>
          <p:nvPr>
            <p:ph sz="half" idx="1"/>
          </p:nvPr>
        </p:nvSpPr>
        <p:spPr>
          <a:xfrm>
            <a:off x="228600" y="1447800"/>
            <a:ext cx="5486400" cy="5029200"/>
          </a:xfrm>
        </p:spPr>
        <p:txBody>
          <a:bodyPr>
            <a:noAutofit/>
          </a:bodyPr>
          <a:lstStyle/>
          <a:p>
            <a:r>
              <a:rPr lang="en-US" sz="2000" dirty="0" smtClean="0"/>
              <a:t>Scheduled for Launch in 2014 (This Year!)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3587" y="1655436"/>
            <a:ext cx="2899413" cy="1925964"/>
          </a:xfrm>
          <a:prstGeom prst="rect">
            <a:avLst/>
          </a:prstGeom>
        </p:spPr>
      </p:pic>
      <p:sp>
        <p:nvSpPr>
          <p:cNvPr id="5" name="TextBox 4"/>
          <p:cNvSpPr txBox="1"/>
          <p:nvPr/>
        </p:nvSpPr>
        <p:spPr>
          <a:xfrm>
            <a:off x="514349" y="5745660"/>
            <a:ext cx="2119491" cy="276999"/>
          </a:xfrm>
          <a:prstGeom prst="rect">
            <a:avLst/>
          </a:prstGeom>
          <a:noFill/>
        </p:spPr>
        <p:txBody>
          <a:bodyPr wrap="none" rtlCol="0">
            <a:spAutoFit/>
          </a:bodyPr>
          <a:lstStyle/>
          <a:p>
            <a:r>
              <a:rPr lang="en-US" sz="1200" dirty="0" smtClean="0">
                <a:solidFill>
                  <a:schemeClr val="bg1"/>
                </a:solidFill>
              </a:rPr>
              <a:t>LoneStar-2 Mission Concept</a:t>
            </a:r>
            <a:endParaRPr lang="en-US" sz="1200" dirty="0">
              <a:solidFill>
                <a:schemeClr val="bg1"/>
              </a:solidFill>
            </a:endParaRPr>
          </a:p>
        </p:txBody>
      </p:sp>
      <p:sp>
        <p:nvSpPr>
          <p:cNvPr id="6" name="TextBox 5"/>
          <p:cNvSpPr txBox="1"/>
          <p:nvPr/>
        </p:nvSpPr>
        <p:spPr>
          <a:xfrm>
            <a:off x="7529226" y="1378437"/>
            <a:ext cx="1309974" cy="276999"/>
          </a:xfrm>
          <a:prstGeom prst="rect">
            <a:avLst/>
          </a:prstGeom>
          <a:noFill/>
        </p:spPr>
        <p:txBody>
          <a:bodyPr wrap="none" rtlCol="0">
            <a:spAutoFit/>
          </a:bodyPr>
          <a:lstStyle/>
          <a:p>
            <a:r>
              <a:rPr lang="en-US" sz="1200" dirty="0" smtClean="0">
                <a:solidFill>
                  <a:schemeClr val="bg1"/>
                </a:solidFill>
              </a:rPr>
              <a:t>Bevo-2 </a:t>
            </a:r>
            <a:r>
              <a:rPr lang="en-US" sz="1200" dirty="0" err="1" smtClean="0">
                <a:solidFill>
                  <a:schemeClr val="bg1"/>
                </a:solidFill>
              </a:rPr>
              <a:t>CubeSat</a:t>
            </a:r>
            <a:endParaRPr lang="en-US" sz="1200" dirty="0">
              <a:solidFill>
                <a:schemeClr val="bg1"/>
              </a:solidFill>
            </a:endParaRPr>
          </a:p>
        </p:txBody>
      </p:sp>
      <p:sp>
        <p:nvSpPr>
          <p:cNvPr id="11" name="TextBox 10"/>
          <p:cNvSpPr txBox="1"/>
          <p:nvPr/>
        </p:nvSpPr>
        <p:spPr>
          <a:xfrm>
            <a:off x="6019800" y="6248400"/>
            <a:ext cx="2845202" cy="276999"/>
          </a:xfrm>
          <a:prstGeom prst="rect">
            <a:avLst/>
          </a:prstGeom>
          <a:noFill/>
        </p:spPr>
        <p:txBody>
          <a:bodyPr wrap="none" rtlCol="0">
            <a:spAutoFit/>
          </a:bodyPr>
          <a:lstStyle/>
          <a:p>
            <a:r>
              <a:rPr lang="en-US" sz="1200" dirty="0" smtClean="0">
                <a:solidFill>
                  <a:schemeClr val="bg1"/>
                </a:solidFill>
              </a:rPr>
              <a:t>Satellite Inspection by NASA engineers</a:t>
            </a:r>
            <a:endParaRPr lang="en-US" sz="1200" dirty="0">
              <a:solidFill>
                <a:schemeClr val="bg1"/>
              </a:solidFill>
            </a:endParaRPr>
          </a:p>
        </p:txBody>
      </p:sp>
      <p:pic>
        <p:nvPicPr>
          <p:cNvPr id="12" name="Picture 2" descr="C:\Users\Dax\School\3.Graduate\Research\Paradox\Documentation\documentation\ConOps\Latex Files\AMOps.png"/>
          <p:cNvPicPr>
            <a:picLocks noChangeAspect="1" noChangeArrowheads="1"/>
          </p:cNvPicPr>
          <p:nvPr/>
        </p:nvPicPr>
        <p:blipFill>
          <a:blip r:embed="rId3" cstate="print"/>
          <a:srcRect/>
          <a:stretch>
            <a:fillRect/>
          </a:stretch>
        </p:blipFill>
        <p:spPr bwMode="auto">
          <a:xfrm>
            <a:off x="533399" y="2015666"/>
            <a:ext cx="4984009" cy="3739519"/>
          </a:xfrm>
          <a:prstGeom prst="rect">
            <a:avLst/>
          </a:prstGeom>
          <a:noFill/>
        </p:spPr>
      </p:pic>
      <p:pic>
        <p:nvPicPr>
          <p:cNvPr id="3076" name="Picture 4" descr="Photo: Our managers and mentors for the LONESTAR Program (Bevo-2) NASA Johnson Space Center visited the Lab this week. Here they are checking out the assembled satell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6909" y="3665781"/>
            <a:ext cx="3447763" cy="258261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7728972" y="152400"/>
            <a:ext cx="1338828" cy="426093"/>
            <a:chOff x="7663154" y="1221762"/>
            <a:chExt cx="1338828" cy="426093"/>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15" name="TextBox 14"/>
            <p:cNvSpPr txBox="1"/>
            <p:nvPr/>
          </p:nvSpPr>
          <p:spPr>
            <a:xfrm>
              <a:off x="7663154" y="1447800"/>
              <a:ext cx="1338828" cy="200055"/>
            </a:xfrm>
            <a:prstGeom prst="rect">
              <a:avLst/>
            </a:prstGeom>
            <a:noFill/>
          </p:spPr>
          <p:txBody>
            <a:bodyPr wrap="none" rtlCol="0">
              <a:spAutoFit/>
            </a:bodyPr>
            <a:lstStyle/>
            <a:p>
              <a:r>
                <a:rPr lang="en-US" sz="700" dirty="0" smtClean="0">
                  <a:solidFill>
                    <a:schemeClr val="bg1"/>
                  </a:solidFill>
                </a:rPr>
                <a:t>Texas Spacecraft Laboratory</a:t>
              </a:r>
              <a:endParaRPr lang="en-US" sz="700" dirty="0">
                <a:solidFill>
                  <a:schemeClr val="bg1"/>
                </a:solidFill>
              </a:endParaRPr>
            </a:p>
          </p:txBody>
        </p:sp>
      </p:grpSp>
    </p:spTree>
    <p:extLst>
      <p:ext uri="{BB962C8B-B14F-4D97-AF65-F5344CB8AC3E}">
        <p14:creationId xmlns:p14="http://schemas.microsoft.com/office/powerpoint/2010/main" val="1341852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RACE</a:t>
            </a:r>
            <a:endParaRPr lang="en-US" dirty="0"/>
          </a:p>
        </p:txBody>
      </p:sp>
      <p:sp>
        <p:nvSpPr>
          <p:cNvPr id="6" name="TextBox 5"/>
          <p:cNvSpPr txBox="1"/>
          <p:nvPr/>
        </p:nvSpPr>
        <p:spPr>
          <a:xfrm>
            <a:off x="1239206" y="5943600"/>
            <a:ext cx="2409634" cy="461665"/>
          </a:xfrm>
          <a:prstGeom prst="rect">
            <a:avLst/>
          </a:prstGeom>
          <a:noFill/>
        </p:spPr>
        <p:txBody>
          <a:bodyPr wrap="none" rtlCol="0">
            <a:spAutoFit/>
          </a:bodyPr>
          <a:lstStyle/>
          <a:p>
            <a:r>
              <a:rPr lang="en-US" sz="1200" dirty="0" smtClean="0">
                <a:solidFill>
                  <a:schemeClr val="bg1"/>
                </a:solidFill>
              </a:rPr>
              <a:t>Satellite Delivery: February 2014</a:t>
            </a:r>
          </a:p>
          <a:p>
            <a:r>
              <a:rPr lang="en-US" sz="1200" dirty="0" smtClean="0">
                <a:solidFill>
                  <a:schemeClr val="bg1"/>
                </a:solidFill>
              </a:rPr>
              <a:t>10 months from program start!</a:t>
            </a:r>
          </a:p>
        </p:txBody>
      </p:sp>
      <p:sp>
        <p:nvSpPr>
          <p:cNvPr id="13" name="TextBox 12"/>
          <p:cNvSpPr txBox="1"/>
          <p:nvPr/>
        </p:nvSpPr>
        <p:spPr>
          <a:xfrm>
            <a:off x="6596500" y="6020473"/>
            <a:ext cx="2242700" cy="276999"/>
          </a:xfrm>
          <a:prstGeom prst="rect">
            <a:avLst/>
          </a:prstGeom>
          <a:noFill/>
        </p:spPr>
        <p:txBody>
          <a:bodyPr wrap="square" rtlCol="0">
            <a:spAutoFit/>
          </a:bodyPr>
          <a:lstStyle/>
          <a:p>
            <a:pPr algn="r"/>
            <a:r>
              <a:rPr lang="en-US" sz="1200" dirty="0" smtClean="0">
                <a:solidFill>
                  <a:schemeClr val="bg1"/>
                </a:solidFill>
              </a:rPr>
              <a:t>Example Science Result</a:t>
            </a:r>
          </a:p>
        </p:txBody>
      </p:sp>
      <p:grpSp>
        <p:nvGrpSpPr>
          <p:cNvPr id="12" name="Group 11"/>
          <p:cNvGrpSpPr/>
          <p:nvPr/>
        </p:nvGrpSpPr>
        <p:grpSpPr>
          <a:xfrm>
            <a:off x="7728972" y="152400"/>
            <a:ext cx="1338828" cy="426093"/>
            <a:chOff x="7663154" y="1221762"/>
            <a:chExt cx="1338828" cy="426093"/>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15" name="TextBox 14"/>
            <p:cNvSpPr txBox="1"/>
            <p:nvPr/>
          </p:nvSpPr>
          <p:spPr>
            <a:xfrm>
              <a:off x="7663154" y="1447800"/>
              <a:ext cx="1338828" cy="200055"/>
            </a:xfrm>
            <a:prstGeom prst="rect">
              <a:avLst/>
            </a:prstGeom>
            <a:noFill/>
          </p:spPr>
          <p:txBody>
            <a:bodyPr wrap="none" rtlCol="0">
              <a:spAutoFit/>
            </a:bodyPr>
            <a:lstStyle/>
            <a:p>
              <a:r>
                <a:rPr lang="en-US" sz="700" dirty="0" smtClean="0">
                  <a:solidFill>
                    <a:schemeClr val="bg1"/>
                  </a:solidFill>
                </a:rPr>
                <a:t>Texas Spacecraft Laboratory</a:t>
              </a:r>
              <a:endParaRPr lang="en-US" sz="700" dirty="0">
                <a:solidFill>
                  <a:schemeClr val="bg1"/>
                </a:solidFill>
              </a:endParaRPr>
            </a:p>
          </p:txBody>
        </p:sp>
      </p:gr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6702" y="1295400"/>
            <a:ext cx="3211736" cy="2408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3991" y="3808361"/>
            <a:ext cx="3317158" cy="2211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6429243" y="1018401"/>
            <a:ext cx="2438488" cy="276999"/>
          </a:xfrm>
          <a:prstGeom prst="rect">
            <a:avLst/>
          </a:prstGeom>
          <a:noFill/>
        </p:spPr>
        <p:txBody>
          <a:bodyPr wrap="none" rtlCol="0">
            <a:spAutoFit/>
          </a:bodyPr>
          <a:lstStyle/>
          <a:p>
            <a:r>
              <a:rPr lang="en-US" sz="1200" dirty="0" smtClean="0">
                <a:solidFill>
                  <a:schemeClr val="bg1"/>
                </a:solidFill>
              </a:rPr>
              <a:t>Instrument: 183 GHz Radiometer</a:t>
            </a:r>
          </a:p>
        </p:txBody>
      </p:sp>
      <p:pic>
        <p:nvPicPr>
          <p:cNvPr id="11" name="Content Placeholder 10"/>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282717" y="3777734"/>
            <a:ext cx="4038600" cy="2174480"/>
          </a:xfr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7600" y="4522928"/>
            <a:ext cx="1698058" cy="2030272"/>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0" y="1219200"/>
            <a:ext cx="3657600" cy="2438400"/>
          </a:xfrm>
          <a:prstGeom prst="rect">
            <a:avLst/>
          </a:prstGeom>
        </p:spPr>
      </p:pic>
      <p:sp>
        <p:nvSpPr>
          <p:cNvPr id="26" name="TextBox 25"/>
          <p:cNvSpPr txBox="1"/>
          <p:nvPr/>
        </p:nvSpPr>
        <p:spPr>
          <a:xfrm>
            <a:off x="155808" y="1371600"/>
            <a:ext cx="1345240" cy="461665"/>
          </a:xfrm>
          <a:prstGeom prst="rect">
            <a:avLst/>
          </a:prstGeom>
          <a:noFill/>
        </p:spPr>
        <p:txBody>
          <a:bodyPr wrap="none" rtlCol="0">
            <a:spAutoFit/>
          </a:bodyPr>
          <a:lstStyle/>
          <a:p>
            <a:r>
              <a:rPr lang="en-US" sz="1200" dirty="0" smtClean="0">
                <a:solidFill>
                  <a:schemeClr val="bg1"/>
                </a:solidFill>
              </a:rPr>
              <a:t>RACE Flight Unit</a:t>
            </a:r>
          </a:p>
          <a:p>
            <a:r>
              <a:rPr lang="en-US" sz="1200" dirty="0" smtClean="0">
                <a:solidFill>
                  <a:schemeClr val="bg1"/>
                </a:solidFill>
              </a:rPr>
              <a:t>Satellite</a:t>
            </a:r>
          </a:p>
        </p:txBody>
      </p:sp>
    </p:spTree>
    <p:extLst>
      <p:ext uri="{BB962C8B-B14F-4D97-AF65-F5344CB8AC3E}">
        <p14:creationId xmlns:p14="http://schemas.microsoft.com/office/powerpoint/2010/main" val="32996522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Making of RACE</a:t>
            </a:r>
            <a:endParaRPr lang="en-US" dirty="0"/>
          </a:p>
        </p:txBody>
      </p:sp>
      <p:grpSp>
        <p:nvGrpSpPr>
          <p:cNvPr id="6" name="Group 5"/>
          <p:cNvGrpSpPr/>
          <p:nvPr/>
        </p:nvGrpSpPr>
        <p:grpSpPr>
          <a:xfrm>
            <a:off x="7728972" y="152400"/>
            <a:ext cx="1338828" cy="426093"/>
            <a:chOff x="7663154" y="1221762"/>
            <a:chExt cx="1338828" cy="426093"/>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8" name="TextBox 7"/>
            <p:cNvSpPr txBox="1"/>
            <p:nvPr/>
          </p:nvSpPr>
          <p:spPr>
            <a:xfrm>
              <a:off x="7663154" y="1447800"/>
              <a:ext cx="1338828" cy="200055"/>
            </a:xfrm>
            <a:prstGeom prst="rect">
              <a:avLst/>
            </a:prstGeom>
            <a:noFill/>
          </p:spPr>
          <p:txBody>
            <a:bodyPr wrap="none" rtlCol="0">
              <a:spAutoFit/>
            </a:bodyPr>
            <a:lstStyle/>
            <a:p>
              <a:r>
                <a:rPr lang="en-US" sz="700" dirty="0" smtClean="0">
                  <a:solidFill>
                    <a:schemeClr val="bg1"/>
                  </a:solidFill>
                </a:rPr>
                <a:t>Texas Spacecraft Laboratory</a:t>
              </a:r>
              <a:endParaRPr lang="en-US" sz="700" dirty="0">
                <a:solidFill>
                  <a:schemeClr val="bg1"/>
                </a:solidFill>
              </a:endParaRPr>
            </a:p>
          </p:txBody>
        </p:sp>
      </p:gr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9618" y="1143000"/>
            <a:ext cx="2263775" cy="3395662"/>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1360412"/>
            <a:ext cx="4848225" cy="1649488"/>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823" y="3429000"/>
            <a:ext cx="3122839" cy="205740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0502" y="4658894"/>
            <a:ext cx="2642891" cy="1818106"/>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6137" y="3162300"/>
            <a:ext cx="2739783" cy="2981325"/>
          </a:xfrm>
          <a:prstGeom prst="rect">
            <a:avLst/>
          </a:prstGeom>
        </p:spPr>
      </p:pic>
    </p:spTree>
    <p:extLst>
      <p:ext uri="{BB962C8B-B14F-4D97-AF65-F5344CB8AC3E}">
        <p14:creationId xmlns:p14="http://schemas.microsoft.com/office/powerpoint/2010/main" val="10821917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smtClean="0"/>
              <a:t>ARMADILLO</a:t>
            </a:r>
            <a:endParaRPr lang="en-US" dirty="0"/>
          </a:p>
        </p:txBody>
      </p:sp>
      <p:sp>
        <p:nvSpPr>
          <p:cNvPr id="3" name="Content Placeholder 2"/>
          <p:cNvSpPr>
            <a:spLocks noGrp="1"/>
          </p:cNvSpPr>
          <p:nvPr>
            <p:ph sz="half" idx="1"/>
          </p:nvPr>
        </p:nvSpPr>
        <p:spPr>
          <a:xfrm>
            <a:off x="76200" y="1316995"/>
            <a:ext cx="4191000" cy="4931405"/>
          </a:xfrm>
        </p:spPr>
        <p:txBody>
          <a:bodyPr>
            <a:normAutofit/>
          </a:bodyPr>
          <a:lstStyle/>
          <a:p>
            <a:r>
              <a:rPr lang="en-US" sz="1600" dirty="0" smtClean="0">
                <a:solidFill>
                  <a:srgbClr val="FF6600"/>
                </a:solidFill>
              </a:rPr>
              <a:t>A</a:t>
            </a:r>
            <a:r>
              <a:rPr lang="en-US" sz="1600" dirty="0" smtClean="0"/>
              <a:t>tmosphere </a:t>
            </a:r>
            <a:r>
              <a:rPr lang="en-US" sz="1600" dirty="0" smtClean="0">
                <a:solidFill>
                  <a:srgbClr val="FF6600"/>
                </a:solidFill>
              </a:rPr>
              <a:t>R</a:t>
            </a:r>
            <a:r>
              <a:rPr lang="en-US" sz="1600" dirty="0" smtClean="0"/>
              <a:t>elated </a:t>
            </a:r>
            <a:r>
              <a:rPr lang="en-US" sz="1600" dirty="0" smtClean="0">
                <a:solidFill>
                  <a:srgbClr val="FF6600"/>
                </a:solidFill>
              </a:rPr>
              <a:t>M</a:t>
            </a:r>
            <a:r>
              <a:rPr lang="en-US" sz="1600" dirty="0" smtClean="0"/>
              <a:t>easurements </a:t>
            </a:r>
            <a:r>
              <a:rPr lang="en-US" sz="1600" dirty="0" smtClean="0">
                <a:solidFill>
                  <a:srgbClr val="FF6600"/>
                </a:solidFill>
              </a:rPr>
              <a:t>A</a:t>
            </a:r>
            <a:r>
              <a:rPr lang="en-US" sz="1600" dirty="0" smtClean="0"/>
              <a:t>nd </a:t>
            </a:r>
            <a:r>
              <a:rPr lang="en-US" sz="1600" dirty="0" smtClean="0">
                <a:solidFill>
                  <a:srgbClr val="FF6600"/>
                </a:solidFill>
              </a:rPr>
              <a:t>D</a:t>
            </a:r>
            <a:r>
              <a:rPr lang="en-US" sz="1600" dirty="0" smtClean="0"/>
              <a:t>etection of sub-</a:t>
            </a:r>
            <a:r>
              <a:rPr lang="en-US" sz="1600" dirty="0" err="1" smtClean="0"/>
              <a:t>m</a:t>
            </a:r>
            <a:r>
              <a:rPr lang="en-US" sz="1600" dirty="0" err="1" smtClean="0">
                <a:solidFill>
                  <a:srgbClr val="FF6600"/>
                </a:solidFill>
              </a:rPr>
              <a:t>ILL</a:t>
            </a:r>
            <a:r>
              <a:rPr lang="en-US" sz="1600" dirty="0" err="1" smtClean="0"/>
              <a:t>imeter</a:t>
            </a:r>
            <a:r>
              <a:rPr lang="en-US" sz="1600" dirty="0" smtClean="0"/>
              <a:t> </a:t>
            </a:r>
            <a:r>
              <a:rPr lang="en-US" sz="1600" dirty="0" smtClean="0">
                <a:solidFill>
                  <a:srgbClr val="FF6600"/>
                </a:solidFill>
              </a:rPr>
              <a:t>O</a:t>
            </a:r>
            <a:r>
              <a:rPr lang="en-US" sz="1600" dirty="0" smtClean="0"/>
              <a:t>bjects</a:t>
            </a:r>
          </a:p>
          <a:p>
            <a:r>
              <a:rPr lang="en-US" sz="1600" dirty="0" smtClean="0">
                <a:solidFill>
                  <a:srgbClr val="FF6600"/>
                </a:solidFill>
              </a:rPr>
              <a:t>2013 University Nanosatellite Program winner </a:t>
            </a:r>
          </a:p>
          <a:p>
            <a:r>
              <a:rPr lang="en-US" sz="1600" dirty="0" smtClean="0">
                <a:solidFill>
                  <a:srgbClr val="FF6600"/>
                </a:solidFill>
              </a:rPr>
              <a:t>UT-Austin only two time winner (2005 &amp; 2013, FASTRAC &amp; ARMADILLO)</a:t>
            </a:r>
          </a:p>
        </p:txBody>
      </p:sp>
      <p:grpSp>
        <p:nvGrpSpPr>
          <p:cNvPr id="12" name="Group 11"/>
          <p:cNvGrpSpPr/>
          <p:nvPr/>
        </p:nvGrpSpPr>
        <p:grpSpPr>
          <a:xfrm>
            <a:off x="4391025" y="1362849"/>
            <a:ext cx="4648200" cy="2057400"/>
            <a:chOff x="4267200" y="4114800"/>
            <a:chExt cx="4648200" cy="205740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rcRect l="7301" t="6084" r="14819" b="11777"/>
            <a:stretch>
              <a:fillRect/>
            </a:stretch>
          </p:blipFill>
          <p:spPr>
            <a:xfrm>
              <a:off x="4267200" y="4114800"/>
              <a:ext cx="2438400" cy="20574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3348" y="4134118"/>
              <a:ext cx="1922052" cy="2038082"/>
            </a:xfrm>
            <a:prstGeom prst="rect">
              <a:avLst/>
            </a:prstGeom>
          </p:spPr>
        </p:pic>
      </p:grpSp>
      <p:pic>
        <p:nvPicPr>
          <p:cNvPr id="11" name="Content Placeholder 4"/>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800599" y="3697248"/>
            <a:ext cx="2238626" cy="1678970"/>
          </a:xfrm>
        </p:spPr>
      </p:pic>
      <p:sp>
        <p:nvSpPr>
          <p:cNvPr id="13" name="TextBox 12"/>
          <p:cNvSpPr txBox="1"/>
          <p:nvPr/>
        </p:nvSpPr>
        <p:spPr>
          <a:xfrm>
            <a:off x="4419600" y="3420249"/>
            <a:ext cx="2743200" cy="276999"/>
          </a:xfrm>
          <a:prstGeom prst="rect">
            <a:avLst/>
          </a:prstGeom>
          <a:noFill/>
        </p:spPr>
        <p:txBody>
          <a:bodyPr wrap="square" rtlCol="0">
            <a:spAutoFit/>
          </a:bodyPr>
          <a:lstStyle/>
          <a:p>
            <a:r>
              <a:rPr lang="en-US" sz="1200" dirty="0" smtClean="0">
                <a:solidFill>
                  <a:schemeClr val="bg1"/>
                </a:solidFill>
              </a:rPr>
              <a:t>ARMADILLO Deployed Configuration</a:t>
            </a:r>
            <a:endParaRPr lang="en-US" sz="1200" dirty="0">
              <a:solidFill>
                <a:schemeClr val="bg1"/>
              </a:solidFill>
            </a:endParaRPr>
          </a:p>
        </p:txBody>
      </p:sp>
      <p:sp>
        <p:nvSpPr>
          <p:cNvPr id="15" name="TextBox 14"/>
          <p:cNvSpPr txBox="1"/>
          <p:nvPr/>
        </p:nvSpPr>
        <p:spPr>
          <a:xfrm>
            <a:off x="7117173" y="5401449"/>
            <a:ext cx="1922052" cy="276999"/>
          </a:xfrm>
          <a:prstGeom prst="rect">
            <a:avLst/>
          </a:prstGeom>
          <a:noFill/>
        </p:spPr>
        <p:txBody>
          <a:bodyPr wrap="square" rtlCol="0">
            <a:spAutoFit/>
          </a:bodyPr>
          <a:lstStyle/>
          <a:p>
            <a:pPr algn="r"/>
            <a:r>
              <a:rPr lang="en-US" sz="1200" dirty="0" smtClean="0">
                <a:solidFill>
                  <a:schemeClr val="bg1"/>
                </a:solidFill>
              </a:rPr>
              <a:t>Engineering Model</a:t>
            </a:r>
            <a:endParaRPr lang="en-US" sz="1200" dirty="0">
              <a:solidFill>
                <a:schemeClr val="bg1"/>
              </a:solidFill>
            </a:endParaRPr>
          </a:p>
        </p:txBody>
      </p:sp>
      <p:grpSp>
        <p:nvGrpSpPr>
          <p:cNvPr id="14" name="Group 13"/>
          <p:cNvGrpSpPr/>
          <p:nvPr/>
        </p:nvGrpSpPr>
        <p:grpSpPr>
          <a:xfrm>
            <a:off x="7728972" y="152400"/>
            <a:ext cx="1338828" cy="426093"/>
            <a:chOff x="7663154" y="1221762"/>
            <a:chExt cx="1338828" cy="426093"/>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17" name="TextBox 16"/>
            <p:cNvSpPr txBox="1"/>
            <p:nvPr/>
          </p:nvSpPr>
          <p:spPr>
            <a:xfrm>
              <a:off x="7663154" y="1447800"/>
              <a:ext cx="1338828" cy="200055"/>
            </a:xfrm>
            <a:prstGeom prst="rect">
              <a:avLst/>
            </a:prstGeom>
            <a:noFill/>
          </p:spPr>
          <p:txBody>
            <a:bodyPr wrap="none" rtlCol="0">
              <a:spAutoFit/>
            </a:bodyPr>
            <a:lstStyle/>
            <a:p>
              <a:r>
                <a:rPr lang="en-US" sz="700" dirty="0" smtClean="0">
                  <a:solidFill>
                    <a:schemeClr val="bg1"/>
                  </a:solidFill>
                </a:rPr>
                <a:t>Texas Spacecraft Laboratory</a:t>
              </a:r>
              <a:endParaRPr lang="en-US" sz="700" dirty="0">
                <a:solidFill>
                  <a:schemeClr val="bg1"/>
                </a:solidFill>
              </a:endParaRPr>
            </a:p>
          </p:txBody>
        </p:sp>
      </p:gr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 y="3200400"/>
            <a:ext cx="4267200" cy="3200400"/>
          </a:xfrm>
          <a:prstGeom prst="rect">
            <a:avLst/>
          </a:prstGeom>
        </p:spPr>
      </p:pic>
      <p:pic>
        <p:nvPicPr>
          <p:cNvPr id="18" name="Content Placeholder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85780" y="5142372"/>
            <a:ext cx="2081820" cy="1394454"/>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91000" y="3886200"/>
            <a:ext cx="1940259" cy="1524000"/>
          </a:xfrm>
          <a:prstGeom prst="rect">
            <a:avLst/>
          </a:prstGeom>
        </p:spPr>
      </p:pic>
    </p:spTree>
    <p:extLst>
      <p:ext uri="{BB962C8B-B14F-4D97-AF65-F5344CB8AC3E}">
        <p14:creationId xmlns:p14="http://schemas.microsoft.com/office/powerpoint/2010/main" val="32925569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Images I Watched Growing Up</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699135" y="1371600"/>
            <a:ext cx="2095500" cy="1571625"/>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3152775" y="1524000"/>
            <a:ext cx="3028950" cy="121158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6400800" y="1447800"/>
            <a:ext cx="1914999" cy="1533525"/>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3469388" y="2819400"/>
            <a:ext cx="2365244" cy="1771650"/>
          </a:xfrm>
          <a:prstGeom prst="rect">
            <a:avLst/>
          </a:prstGeom>
          <a:noFill/>
          <a:ln w="9525">
            <a:noFill/>
            <a:miter lim="800000"/>
            <a:headEnd/>
            <a:tailEnd/>
          </a:ln>
        </p:spPr>
      </p:pic>
      <p:pic>
        <p:nvPicPr>
          <p:cNvPr id="1030" name="Picture 6"/>
          <p:cNvPicPr>
            <a:picLocks noChangeAspect="1" noChangeArrowheads="1"/>
          </p:cNvPicPr>
          <p:nvPr/>
        </p:nvPicPr>
        <p:blipFill>
          <a:blip r:embed="rId7" cstate="print"/>
          <a:srcRect/>
          <a:stretch>
            <a:fillRect/>
          </a:stretch>
        </p:blipFill>
        <p:spPr bwMode="auto">
          <a:xfrm>
            <a:off x="6181725" y="3101201"/>
            <a:ext cx="1981200" cy="1318399"/>
          </a:xfrm>
          <a:prstGeom prst="rect">
            <a:avLst/>
          </a:prstGeom>
          <a:noFill/>
          <a:ln w="9525">
            <a:noFill/>
            <a:miter lim="800000"/>
            <a:headEnd/>
            <a:tailEnd/>
          </a:ln>
        </p:spPr>
      </p:pic>
      <p:pic>
        <p:nvPicPr>
          <p:cNvPr id="1031" name="Picture 7"/>
          <p:cNvPicPr>
            <a:picLocks noChangeAspect="1" noChangeArrowheads="1"/>
          </p:cNvPicPr>
          <p:nvPr/>
        </p:nvPicPr>
        <p:blipFill>
          <a:blip r:embed="rId8" cstate="print"/>
          <a:srcRect/>
          <a:stretch>
            <a:fillRect/>
          </a:stretch>
        </p:blipFill>
        <p:spPr bwMode="auto">
          <a:xfrm>
            <a:off x="775335" y="3124200"/>
            <a:ext cx="2032000" cy="1524000"/>
          </a:xfrm>
          <a:prstGeom prst="rect">
            <a:avLst/>
          </a:prstGeom>
          <a:noFill/>
          <a:ln w="9525">
            <a:noFill/>
            <a:miter lim="800000"/>
            <a:headEnd/>
            <a:tailEnd/>
          </a:ln>
        </p:spPr>
      </p:pic>
      <p:pic>
        <p:nvPicPr>
          <p:cNvPr id="1032" name="Picture 8"/>
          <p:cNvPicPr>
            <a:picLocks noChangeAspect="1" noChangeArrowheads="1"/>
          </p:cNvPicPr>
          <p:nvPr/>
        </p:nvPicPr>
        <p:blipFill>
          <a:blip r:embed="rId9" cstate="print"/>
          <a:srcRect/>
          <a:stretch>
            <a:fillRect/>
          </a:stretch>
        </p:blipFill>
        <p:spPr bwMode="auto">
          <a:xfrm flipV="1">
            <a:off x="3442335" y="4648200"/>
            <a:ext cx="2286000" cy="1712293"/>
          </a:xfrm>
          <a:prstGeom prst="rect">
            <a:avLst/>
          </a:prstGeom>
          <a:noFill/>
          <a:ln w="9525">
            <a:noFill/>
            <a:miter lim="800000"/>
            <a:headEnd/>
            <a:tailEnd/>
          </a:ln>
        </p:spPr>
      </p:pic>
      <p:pic>
        <p:nvPicPr>
          <p:cNvPr id="1033" name="Picture 9"/>
          <p:cNvPicPr>
            <a:picLocks noChangeAspect="1" noChangeArrowheads="1"/>
          </p:cNvPicPr>
          <p:nvPr/>
        </p:nvPicPr>
        <p:blipFill>
          <a:blip r:embed="rId10" cstate="print"/>
          <a:srcRect/>
          <a:stretch>
            <a:fillRect/>
          </a:stretch>
        </p:blipFill>
        <p:spPr bwMode="auto">
          <a:xfrm>
            <a:off x="546735" y="4648200"/>
            <a:ext cx="2762250" cy="1657350"/>
          </a:xfrm>
          <a:prstGeom prst="rect">
            <a:avLst/>
          </a:prstGeom>
          <a:noFill/>
          <a:ln w="9525">
            <a:noFill/>
            <a:miter lim="800000"/>
            <a:headEnd/>
            <a:tailEnd/>
          </a:ln>
        </p:spPr>
      </p:pic>
      <p:pic>
        <p:nvPicPr>
          <p:cNvPr id="1035" name="Picture 11"/>
          <p:cNvPicPr>
            <a:picLocks noChangeAspect="1" noChangeArrowheads="1"/>
          </p:cNvPicPr>
          <p:nvPr/>
        </p:nvPicPr>
        <p:blipFill>
          <a:blip r:embed="rId11" cstate="print"/>
          <a:srcRect/>
          <a:stretch>
            <a:fillRect/>
          </a:stretch>
        </p:blipFill>
        <p:spPr bwMode="auto">
          <a:xfrm>
            <a:off x="6185535" y="4419600"/>
            <a:ext cx="2428875" cy="1876425"/>
          </a:xfrm>
          <a:prstGeom prst="rect">
            <a:avLst/>
          </a:prstGeom>
          <a:noFill/>
          <a:ln w="9525">
            <a:noFill/>
            <a:miter lim="800000"/>
            <a:headEnd/>
            <a:tailEnd/>
          </a:ln>
        </p:spPr>
      </p:pic>
      <p:grpSp>
        <p:nvGrpSpPr>
          <p:cNvPr id="17" name="Group 16"/>
          <p:cNvGrpSpPr/>
          <p:nvPr/>
        </p:nvGrpSpPr>
        <p:grpSpPr>
          <a:xfrm>
            <a:off x="7728972" y="152400"/>
            <a:ext cx="1338828" cy="426093"/>
            <a:chOff x="7663154" y="1221762"/>
            <a:chExt cx="1338828" cy="426093"/>
          </a:xfrm>
        </p:grpSpPr>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19" name="TextBox 18"/>
            <p:cNvSpPr txBox="1"/>
            <p:nvPr/>
          </p:nvSpPr>
          <p:spPr>
            <a:xfrm>
              <a:off x="7663154" y="1447800"/>
              <a:ext cx="1338828" cy="200055"/>
            </a:xfrm>
            <a:prstGeom prst="rect">
              <a:avLst/>
            </a:prstGeom>
            <a:noFill/>
          </p:spPr>
          <p:txBody>
            <a:bodyPr wrap="none" rtlCol="0">
              <a:spAutoFit/>
            </a:bodyPr>
            <a:lstStyle/>
            <a:p>
              <a:r>
                <a:rPr lang="en-US" sz="700" dirty="0" smtClean="0">
                  <a:solidFill>
                    <a:schemeClr val="bg1"/>
                  </a:solidFill>
                </a:rPr>
                <a:t>Texas Spacecraft Laboratory</a:t>
              </a:r>
              <a:endParaRPr lang="en-US" sz="700" dirty="0">
                <a:solidFill>
                  <a:schemeClr val="bg1"/>
                </a:solidFill>
              </a:endParaRPr>
            </a:p>
          </p:txBody>
        </p:sp>
      </p:grpSp>
    </p:spTree>
    <p:extLst>
      <p:ext uri="{BB962C8B-B14F-4D97-AF65-F5344CB8AC3E}">
        <p14:creationId xmlns:p14="http://schemas.microsoft.com/office/powerpoint/2010/main" val="1881351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INSPIRE</a:t>
            </a:r>
            <a:endParaRPr lang="en-US" dirty="0"/>
          </a:p>
        </p:txBody>
      </p:sp>
      <p:grpSp>
        <p:nvGrpSpPr>
          <p:cNvPr id="28" name="Group 27"/>
          <p:cNvGrpSpPr/>
          <p:nvPr/>
        </p:nvGrpSpPr>
        <p:grpSpPr>
          <a:xfrm>
            <a:off x="244577" y="1276156"/>
            <a:ext cx="8205500" cy="4667443"/>
            <a:chOff x="66248" y="3429000"/>
            <a:chExt cx="5776808" cy="2677134"/>
          </a:xfrm>
        </p:grpSpPr>
        <p:sp>
          <p:nvSpPr>
            <p:cNvPr id="27" name="Rectangle 26"/>
            <p:cNvSpPr/>
            <p:nvPr/>
          </p:nvSpPr>
          <p:spPr>
            <a:xfrm>
              <a:off x="287508" y="3429000"/>
              <a:ext cx="4022101" cy="267713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66248" y="3483745"/>
              <a:ext cx="5776808" cy="2622389"/>
              <a:chOff x="-350044" y="-642843"/>
              <a:chExt cx="11294569" cy="6672851"/>
            </a:xfrm>
          </p:grpSpPr>
          <p:pic>
            <p:nvPicPr>
              <p:cNvPr id="13" name="Picture 12" descr="lunar_bkgnd.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4495" y="163287"/>
                <a:ext cx="5807288" cy="5721080"/>
              </a:xfrm>
              <a:prstGeom prst="rect">
                <a:avLst/>
              </a:prstGeom>
            </p:spPr>
          </p:pic>
          <p:grpSp>
            <p:nvGrpSpPr>
              <p:cNvPr id="14" name="Group 13"/>
              <p:cNvGrpSpPr/>
              <p:nvPr/>
            </p:nvGrpSpPr>
            <p:grpSpPr>
              <a:xfrm>
                <a:off x="82554" y="319386"/>
                <a:ext cx="7863840" cy="5710622"/>
                <a:chOff x="23854" y="373061"/>
                <a:chExt cx="7863840" cy="5710622"/>
              </a:xfrm>
            </p:grpSpPr>
            <p:pic>
              <p:nvPicPr>
                <p:cNvPr id="15" name="Picture 14" descr="DSCP_@.tif"/>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79544" y="373061"/>
                  <a:ext cx="2108150" cy="5702929"/>
                </a:xfrm>
                <a:prstGeom prst="rect">
                  <a:avLst/>
                </a:prstGeom>
              </p:spPr>
            </p:pic>
            <p:sp>
              <p:nvSpPr>
                <p:cNvPr id="16" name="Rectangle 15"/>
                <p:cNvSpPr/>
                <p:nvPr/>
              </p:nvSpPr>
              <p:spPr>
                <a:xfrm>
                  <a:off x="5019173" y="4610534"/>
                  <a:ext cx="760371" cy="10922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3854" y="5609597"/>
                  <a:ext cx="7863840" cy="474086"/>
                </a:xfrm>
                <a:prstGeom prst="rect">
                  <a:avLst/>
                </a:prstGeom>
                <a:gradFill flip="none" rotWithShape="1">
                  <a:gsLst>
                    <a:gs pos="0">
                      <a:schemeClr val="tx1"/>
                    </a:gs>
                    <a:gs pos="100000">
                      <a:schemeClr val="tx1">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Screen shot 2012-11-11 at 4.27.59 PM.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59453" y="3272799"/>
                  <a:ext cx="1846915" cy="1835149"/>
                </a:xfrm>
                <a:prstGeom prst="rect">
                  <a:avLst/>
                </a:prstGeom>
              </p:spPr>
            </p:pic>
            <p:sp>
              <p:nvSpPr>
                <p:cNvPr id="19" name="Rectangle 18"/>
                <p:cNvSpPr/>
                <p:nvPr/>
              </p:nvSpPr>
              <p:spPr>
                <a:xfrm>
                  <a:off x="4956584" y="4516120"/>
                  <a:ext cx="822960" cy="67959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19"/>
                <p:cNvSpPr/>
                <p:nvPr/>
              </p:nvSpPr>
              <p:spPr>
                <a:xfrm>
                  <a:off x="5459453" y="2489357"/>
                  <a:ext cx="822960" cy="82296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1" name="Arc 20"/>
              <p:cNvSpPr/>
              <p:nvPr/>
            </p:nvSpPr>
            <p:spPr>
              <a:xfrm rot="9252653">
                <a:off x="439247" y="1112001"/>
                <a:ext cx="8290086" cy="3807451"/>
              </a:xfrm>
              <a:prstGeom prst="arc">
                <a:avLst>
                  <a:gd name="adj1" fmla="val 15597161"/>
                  <a:gd name="adj2" fmla="val 3932"/>
                </a:avLst>
              </a:prstGeom>
              <a:ln w="50800">
                <a:gradFill flip="none" rotWithShape="1">
                  <a:gsLst>
                    <a:gs pos="0">
                      <a:schemeClr val="accent1">
                        <a:lumMod val="75000"/>
                        <a:alpha val="78000"/>
                      </a:schemeClr>
                    </a:gs>
                    <a:gs pos="100000">
                      <a:schemeClr val="tx2">
                        <a:lumMod val="20000"/>
                        <a:lumOff val="80000"/>
                        <a:alpha val="91000"/>
                      </a:schemeClr>
                    </a:gs>
                  </a:gsLst>
                  <a:lin ang="108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Arc 21"/>
              <p:cNvSpPr/>
              <p:nvPr/>
            </p:nvSpPr>
            <p:spPr>
              <a:xfrm rot="8537496">
                <a:off x="-350044" y="-137983"/>
                <a:ext cx="11294569" cy="2970415"/>
              </a:xfrm>
              <a:prstGeom prst="arc">
                <a:avLst>
                  <a:gd name="adj1" fmla="val 16178344"/>
                  <a:gd name="adj2" fmla="val 21568910"/>
                </a:avLst>
              </a:prstGeom>
              <a:ln w="50800">
                <a:gradFill flip="none" rotWithShape="1">
                  <a:gsLst>
                    <a:gs pos="0">
                      <a:schemeClr val="accent1">
                        <a:lumMod val="75000"/>
                        <a:alpha val="78000"/>
                      </a:schemeClr>
                    </a:gs>
                    <a:gs pos="100000">
                      <a:schemeClr val="tx2">
                        <a:lumMod val="20000"/>
                        <a:lumOff val="80000"/>
                        <a:alpha val="91000"/>
                      </a:schemeClr>
                    </a:gs>
                  </a:gsLst>
                  <a:lin ang="108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Title 1"/>
              <p:cNvSpPr txBox="1">
                <a:spLocks/>
              </p:cNvSpPr>
              <p:nvPr/>
            </p:nvSpPr>
            <p:spPr>
              <a:xfrm>
                <a:off x="56138" y="-642843"/>
                <a:ext cx="9120148" cy="3222416"/>
              </a:xfrm>
              <a:prstGeom prst="rect">
                <a:avLst/>
              </a:prstGeom>
            </p:spPr>
            <p:txBody>
              <a:bodyPr vert="horz" lIns="91440" tIns="45720" rIns="91440" bIns="45720" rtlCol="0" anchor="ctr">
                <a:normAutofit fontScale="3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8900" b="1" dirty="0" smtClean="0">
                    <a:gradFill flip="none" rotWithShape="1">
                      <a:gsLst>
                        <a:gs pos="0">
                          <a:schemeClr val="tx2"/>
                        </a:gs>
                        <a:gs pos="51000">
                          <a:schemeClr val="bg1"/>
                        </a:gs>
                        <a:gs pos="100000">
                          <a:schemeClr val="tx2"/>
                        </a:gs>
                      </a:gsLst>
                      <a:lin ang="0" scaled="1"/>
                      <a:tileRect/>
                    </a:gradFill>
                    <a:effectLst>
                      <a:outerShdw blurRad="38100" dist="38100" dir="2700000" algn="tl">
                        <a:srgbClr val="000000">
                          <a:alpha val="43137"/>
                        </a:srgbClr>
                      </a:outerShdw>
                    </a:effectLst>
                  </a:rPr>
                  <a:t>INSPIRE</a:t>
                </a:r>
                <a:endParaRPr lang="en-US" sz="7100" b="1" dirty="0">
                  <a:gradFill flip="none" rotWithShape="1">
                    <a:gsLst>
                      <a:gs pos="0">
                        <a:schemeClr val="tx2"/>
                      </a:gs>
                      <a:gs pos="51000">
                        <a:schemeClr val="bg1"/>
                      </a:gs>
                      <a:gs pos="100000">
                        <a:schemeClr val="tx2"/>
                      </a:gs>
                    </a:gsLst>
                    <a:lin ang="0" scaled="1"/>
                    <a:tileRect/>
                  </a:gradFill>
                  <a:effectLst>
                    <a:outerShdw blurRad="38100" dist="38100" dir="2700000" algn="tl">
                      <a:srgbClr val="000000">
                        <a:alpha val="43137"/>
                      </a:srgbClr>
                    </a:outerShdw>
                  </a:effectLst>
                </a:endParaRPr>
              </a:p>
              <a:p>
                <a:pPr algn="l"/>
                <a:r>
                  <a:rPr lang="en-US" b="1" i="1" u="sng" dirty="0" smtClean="0">
                    <a:solidFill>
                      <a:srgbClr val="FF6600"/>
                    </a:solidFill>
                    <a:effectLst>
                      <a:outerShdw blurRad="38100" dist="38100" dir="2700000" algn="tl">
                        <a:srgbClr val="000000">
                          <a:alpha val="43137"/>
                        </a:srgbClr>
                      </a:outerShdw>
                    </a:effectLst>
                  </a:rPr>
                  <a:t>I</a:t>
                </a:r>
                <a:r>
                  <a:rPr lang="en-US" b="1" i="1" dirty="0" smtClean="0">
                    <a:solidFill>
                      <a:schemeClr val="bg1"/>
                    </a:solidFill>
                    <a:effectLst>
                      <a:outerShdw blurRad="38100" dist="38100" dir="2700000" algn="tl">
                        <a:srgbClr val="000000">
                          <a:alpha val="43137"/>
                        </a:srgbClr>
                      </a:outerShdw>
                    </a:effectLst>
                  </a:rPr>
                  <a:t>nterplanetary </a:t>
                </a:r>
                <a:r>
                  <a:rPr lang="en-US" b="1" i="1" u="sng" dirty="0" err="1" smtClean="0">
                    <a:solidFill>
                      <a:srgbClr val="FF6600"/>
                    </a:solidFill>
                    <a:effectLst>
                      <a:outerShdw blurRad="38100" dist="38100" dir="2700000" algn="tl">
                        <a:srgbClr val="000000">
                          <a:alpha val="43137"/>
                        </a:srgbClr>
                      </a:outerShdw>
                    </a:effectLst>
                  </a:rPr>
                  <a:t>N</a:t>
                </a:r>
                <a:r>
                  <a:rPr lang="en-US" b="1" i="1" dirty="0" err="1" smtClean="0">
                    <a:solidFill>
                      <a:schemeClr val="bg1"/>
                    </a:solidFill>
                    <a:effectLst>
                      <a:outerShdw blurRad="38100" dist="38100" dir="2700000" algn="tl">
                        <a:srgbClr val="000000">
                          <a:alpha val="43137"/>
                        </a:srgbClr>
                      </a:outerShdw>
                    </a:effectLst>
                  </a:rPr>
                  <a:t>ano</a:t>
                </a:r>
                <a:r>
                  <a:rPr lang="en-US" b="1" i="1" u="sng" dirty="0" err="1" smtClean="0">
                    <a:solidFill>
                      <a:srgbClr val="FF6600"/>
                    </a:solidFill>
                    <a:effectLst>
                      <a:outerShdw blurRad="38100" dist="38100" dir="2700000" algn="tl">
                        <a:srgbClr val="000000">
                          <a:alpha val="43137"/>
                        </a:srgbClr>
                      </a:outerShdw>
                    </a:effectLst>
                  </a:rPr>
                  <a:t>S</a:t>
                </a:r>
                <a:r>
                  <a:rPr lang="en-US" b="1" i="1" dirty="0" err="1" smtClean="0">
                    <a:solidFill>
                      <a:schemeClr val="bg1"/>
                    </a:solidFill>
                    <a:effectLst>
                      <a:outerShdw blurRad="38100" dist="38100" dir="2700000" algn="tl">
                        <a:srgbClr val="000000">
                          <a:alpha val="43137"/>
                        </a:srgbClr>
                      </a:outerShdw>
                    </a:effectLst>
                  </a:rPr>
                  <a:t>pacecraft</a:t>
                </a:r>
                <a:r>
                  <a:rPr lang="en-US" b="1" i="1" dirty="0" smtClean="0">
                    <a:solidFill>
                      <a:schemeClr val="bg1"/>
                    </a:solidFill>
                    <a:effectLst>
                      <a:outerShdw blurRad="38100" dist="38100" dir="2700000" algn="tl">
                        <a:srgbClr val="000000">
                          <a:alpha val="43137"/>
                        </a:srgbClr>
                      </a:outerShdw>
                    </a:effectLst>
                  </a:rPr>
                  <a:t> </a:t>
                </a:r>
                <a:r>
                  <a:rPr lang="en-US" b="1" i="1" u="sng" dirty="0" smtClean="0">
                    <a:solidFill>
                      <a:srgbClr val="FF6600"/>
                    </a:solidFill>
                    <a:effectLst>
                      <a:outerShdw blurRad="38100" dist="38100" dir="2700000" algn="tl">
                        <a:srgbClr val="000000">
                          <a:alpha val="43137"/>
                        </a:srgbClr>
                      </a:outerShdw>
                    </a:effectLst>
                  </a:rPr>
                  <a:t>P</a:t>
                </a:r>
                <a:r>
                  <a:rPr lang="en-US" b="1" i="1" dirty="0" smtClean="0">
                    <a:solidFill>
                      <a:schemeClr val="bg1"/>
                    </a:solidFill>
                    <a:effectLst>
                      <a:outerShdw blurRad="38100" dist="38100" dir="2700000" algn="tl">
                        <a:srgbClr val="000000">
                          <a:alpha val="43137"/>
                        </a:srgbClr>
                      </a:outerShdw>
                    </a:effectLst>
                  </a:rPr>
                  <a:t>athfinder </a:t>
                </a:r>
                <a:r>
                  <a:rPr lang="en-US" b="1" i="1" u="sng" dirty="0" smtClean="0">
                    <a:solidFill>
                      <a:srgbClr val="FF6600"/>
                    </a:solidFill>
                    <a:effectLst>
                      <a:outerShdw blurRad="38100" dist="38100" dir="2700000" algn="tl">
                        <a:srgbClr val="000000">
                          <a:alpha val="43137"/>
                        </a:srgbClr>
                      </a:outerShdw>
                    </a:effectLst>
                  </a:rPr>
                  <a:t>I</a:t>
                </a:r>
                <a:r>
                  <a:rPr lang="en-US" b="1" i="1" dirty="0" smtClean="0">
                    <a:solidFill>
                      <a:schemeClr val="bg1"/>
                    </a:solidFill>
                    <a:effectLst>
                      <a:outerShdw blurRad="38100" dist="38100" dir="2700000" algn="tl">
                        <a:srgbClr val="000000">
                          <a:alpha val="43137"/>
                        </a:srgbClr>
                      </a:outerShdw>
                    </a:effectLst>
                  </a:rPr>
                  <a:t>n a </a:t>
                </a:r>
                <a:r>
                  <a:rPr lang="en-US" b="1" i="1" u="sng" dirty="0" smtClean="0">
                    <a:solidFill>
                      <a:srgbClr val="FF6600"/>
                    </a:solidFill>
                    <a:effectLst>
                      <a:outerShdw blurRad="38100" dist="38100" dir="2700000" algn="tl">
                        <a:srgbClr val="000000">
                          <a:alpha val="43137"/>
                        </a:srgbClr>
                      </a:outerShdw>
                    </a:effectLst>
                  </a:rPr>
                  <a:t>R</a:t>
                </a:r>
                <a:r>
                  <a:rPr lang="en-US" b="1" i="1" dirty="0" smtClean="0">
                    <a:solidFill>
                      <a:schemeClr val="bg1"/>
                    </a:solidFill>
                    <a:effectLst>
                      <a:outerShdw blurRad="38100" dist="38100" dir="2700000" algn="tl">
                        <a:srgbClr val="000000">
                          <a:alpha val="43137"/>
                        </a:srgbClr>
                      </a:outerShdw>
                    </a:effectLst>
                  </a:rPr>
                  <a:t>elevant </a:t>
                </a:r>
                <a:r>
                  <a:rPr lang="en-US" b="1" i="1" u="sng" dirty="0" smtClean="0">
                    <a:solidFill>
                      <a:srgbClr val="FF6600"/>
                    </a:solidFill>
                    <a:effectLst>
                      <a:outerShdw blurRad="38100" dist="38100" dir="2700000" algn="tl">
                        <a:srgbClr val="000000">
                          <a:alpha val="43137"/>
                        </a:srgbClr>
                      </a:outerShdw>
                    </a:effectLst>
                  </a:rPr>
                  <a:t>E</a:t>
                </a:r>
                <a:r>
                  <a:rPr lang="en-US" b="1" i="1" dirty="0" smtClean="0">
                    <a:solidFill>
                      <a:schemeClr val="bg1"/>
                    </a:solidFill>
                    <a:effectLst>
                      <a:outerShdw blurRad="38100" dist="38100" dir="2700000" algn="tl">
                        <a:srgbClr val="000000">
                          <a:alpha val="43137"/>
                        </a:srgbClr>
                      </a:outerShdw>
                    </a:effectLst>
                  </a:rPr>
                  <a:t>nvironment</a:t>
                </a:r>
              </a:p>
              <a:p>
                <a:pPr algn="l"/>
                <a:endParaRPr lang="en-US" sz="3100" b="1" i="1" dirty="0">
                  <a:solidFill>
                    <a:schemeClr val="bg1"/>
                  </a:solidFill>
                  <a:effectLst>
                    <a:outerShdw blurRad="38100" dist="38100" dir="2700000" algn="tl">
                      <a:srgbClr val="000000">
                        <a:alpha val="43137"/>
                      </a:srgbClr>
                    </a:outerShdw>
                  </a:effectLst>
                </a:endParaRPr>
              </a:p>
              <a:p>
                <a:pPr algn="l"/>
                <a:r>
                  <a:rPr lang="en-US" sz="3000" i="1" dirty="0">
                    <a:solidFill>
                      <a:schemeClr val="bg1"/>
                    </a:solidFill>
                  </a:rPr>
                  <a:t>L</a:t>
                </a:r>
                <a:r>
                  <a:rPr lang="en-US" sz="3000" i="1" dirty="0" smtClean="0">
                    <a:solidFill>
                      <a:schemeClr val="bg1"/>
                    </a:solidFill>
                  </a:rPr>
                  <a:t>ow-cost mission leadership with the world’s first </a:t>
                </a:r>
                <a:r>
                  <a:rPr lang="en-US" sz="3000" i="1" dirty="0" err="1" smtClean="0">
                    <a:solidFill>
                      <a:schemeClr val="bg1"/>
                    </a:solidFill>
                  </a:rPr>
                  <a:t>CubeSat</a:t>
                </a:r>
                <a:r>
                  <a:rPr lang="en-US" sz="3000" i="1" dirty="0" smtClean="0">
                    <a:solidFill>
                      <a:schemeClr val="bg1"/>
                    </a:solidFill>
                  </a:rPr>
                  <a:t> beyond Earth-orbit</a:t>
                </a:r>
              </a:p>
              <a:p>
                <a:pPr algn="l"/>
                <a:endParaRPr lang="en-US" sz="3000" i="1" dirty="0">
                  <a:solidFill>
                    <a:schemeClr val="bg1"/>
                  </a:solidFill>
                </a:endParaRPr>
              </a:p>
              <a:p>
                <a:pPr algn="l"/>
                <a:r>
                  <a:rPr lang="en-US" sz="3000" i="1" dirty="0" smtClean="0">
                    <a:solidFill>
                      <a:srgbClr val="8EB4E3"/>
                    </a:solidFill>
                  </a:rPr>
                  <a:t>PI:</a:t>
                </a:r>
                <a:r>
                  <a:rPr lang="en-US" sz="3000" i="1" dirty="0" smtClean="0">
                    <a:solidFill>
                      <a:schemeClr val="bg1"/>
                    </a:solidFill>
                  </a:rPr>
                  <a:t> Dr. Andrew Klesh, Jet Propulsion Laboratory, California Institute of Technology</a:t>
                </a:r>
              </a:p>
              <a:p>
                <a:pPr algn="l"/>
                <a:r>
                  <a:rPr lang="en-US" sz="3000" i="1" dirty="0" smtClean="0">
                    <a:solidFill>
                      <a:srgbClr val="8EB4E3"/>
                    </a:solidFill>
                  </a:rPr>
                  <a:t>PM:</a:t>
                </a:r>
                <a:r>
                  <a:rPr lang="en-US" sz="3000" i="1" dirty="0" smtClean="0">
                    <a:solidFill>
                      <a:schemeClr val="bg1"/>
                    </a:solidFill>
                  </a:rPr>
                  <a:t> Ms. Lauren </a:t>
                </a:r>
                <a:r>
                  <a:rPr lang="en-US" sz="3000" i="1" dirty="0" err="1" smtClean="0">
                    <a:solidFill>
                      <a:schemeClr val="bg1"/>
                    </a:solidFill>
                  </a:rPr>
                  <a:t>Halatek</a:t>
                </a:r>
                <a:r>
                  <a:rPr lang="en-US" sz="3000" i="1" dirty="0" smtClean="0">
                    <a:solidFill>
                      <a:schemeClr val="bg1"/>
                    </a:solidFill>
                  </a:rPr>
                  <a:t>, </a:t>
                </a:r>
                <a:r>
                  <a:rPr lang="en-US" sz="3000" i="1" dirty="0">
                    <a:solidFill>
                      <a:schemeClr val="bg1"/>
                    </a:solidFill>
                  </a:rPr>
                  <a:t>Jet Propulsion </a:t>
                </a:r>
                <a:r>
                  <a:rPr lang="en-US" sz="3000" i="1" dirty="0" smtClean="0">
                    <a:solidFill>
                      <a:schemeClr val="bg1"/>
                    </a:solidFill>
                  </a:rPr>
                  <a:t>Laboratory, California Institute of Technology</a:t>
                </a:r>
              </a:p>
              <a:p>
                <a:pPr algn="l"/>
                <a:endParaRPr lang="en-US" sz="3000" i="1" dirty="0" smtClean="0">
                  <a:solidFill>
                    <a:schemeClr val="bg1"/>
                  </a:solidFill>
                </a:endParaRPr>
              </a:p>
              <a:p>
                <a:pPr algn="l"/>
                <a:r>
                  <a:rPr lang="en-US" sz="3000" i="1" dirty="0" smtClean="0">
                    <a:solidFill>
                      <a:schemeClr val="tx2">
                        <a:lumMod val="40000"/>
                        <a:lumOff val="60000"/>
                      </a:schemeClr>
                    </a:solidFill>
                  </a:rPr>
                  <a:t>University Partners:</a:t>
                </a:r>
              </a:p>
              <a:p>
                <a:pPr marL="166688" indent="-166688" algn="l">
                  <a:buFontTx/>
                  <a:buChar char="•"/>
                </a:pPr>
                <a:r>
                  <a:rPr lang="en-US" sz="3000" i="1" dirty="0" smtClean="0">
                    <a:solidFill>
                      <a:srgbClr val="FFFFFF"/>
                    </a:solidFill>
                  </a:rPr>
                  <a:t>U</a:t>
                </a:r>
                <a:r>
                  <a:rPr lang="en-US" sz="3000" i="1" dirty="0">
                    <a:solidFill>
                      <a:srgbClr val="FFFFFF"/>
                    </a:solidFill>
                  </a:rPr>
                  <a:t>. Michigan – Ann Arbor</a:t>
                </a:r>
              </a:p>
              <a:p>
                <a:pPr marL="166688" indent="-166688" algn="l">
                  <a:buFontTx/>
                  <a:buChar char="•"/>
                </a:pPr>
                <a:r>
                  <a:rPr lang="en-US" sz="3000" i="1" dirty="0" smtClean="0">
                    <a:solidFill>
                      <a:srgbClr val="FFFFFF"/>
                    </a:solidFill>
                  </a:rPr>
                  <a:t>Cal </a:t>
                </a:r>
                <a:r>
                  <a:rPr lang="en-US" sz="3000" i="1" dirty="0">
                    <a:solidFill>
                      <a:srgbClr val="FFFFFF"/>
                    </a:solidFill>
                  </a:rPr>
                  <a:t>Poly - San Luis </a:t>
                </a:r>
                <a:r>
                  <a:rPr lang="en-US" sz="3000" i="1" dirty="0" smtClean="0">
                    <a:solidFill>
                      <a:srgbClr val="FFFFFF"/>
                    </a:solidFill>
                  </a:rPr>
                  <a:t>Obispo</a:t>
                </a:r>
              </a:p>
              <a:p>
                <a:pPr marL="166688" indent="-166688" algn="l">
                  <a:buFontTx/>
                  <a:buChar char="•"/>
                </a:pPr>
                <a:r>
                  <a:rPr lang="en-US" sz="3000" i="1" dirty="0" smtClean="0">
                    <a:solidFill>
                      <a:srgbClr val="FFFFFF"/>
                    </a:solidFill>
                  </a:rPr>
                  <a:t>U</a:t>
                </a:r>
                <a:r>
                  <a:rPr lang="en-US" sz="3000" i="1" dirty="0">
                    <a:solidFill>
                      <a:srgbClr val="FFFFFF"/>
                    </a:solidFill>
                  </a:rPr>
                  <a:t>. Texas – </a:t>
                </a:r>
                <a:r>
                  <a:rPr lang="en-US" sz="3000" i="1" dirty="0" smtClean="0">
                    <a:solidFill>
                      <a:srgbClr val="FFFFFF"/>
                    </a:solidFill>
                  </a:rPr>
                  <a:t>Austin</a:t>
                </a:r>
              </a:p>
              <a:p>
                <a:pPr marL="457200" indent="-457200" algn="l">
                  <a:buFontTx/>
                  <a:buChar char="•"/>
                </a:pPr>
                <a:endParaRPr lang="en-US" sz="3000" i="1" dirty="0">
                  <a:solidFill>
                    <a:srgbClr val="FFFFFF"/>
                  </a:solidFill>
                </a:endParaRPr>
              </a:p>
              <a:p>
                <a:pPr algn="l"/>
                <a:r>
                  <a:rPr lang="en-US" sz="3000" i="1" dirty="0" smtClean="0">
                    <a:solidFill>
                      <a:srgbClr val="8EB4E3"/>
                    </a:solidFill>
                  </a:rPr>
                  <a:t>Collaborator:</a:t>
                </a:r>
              </a:p>
              <a:p>
                <a:pPr marL="166688" indent="-166688" algn="l">
                  <a:buFontTx/>
                  <a:buChar char="•"/>
                </a:pPr>
                <a:r>
                  <a:rPr lang="en-US" sz="3000" i="1" dirty="0" smtClean="0">
                    <a:solidFill>
                      <a:srgbClr val="FFFFFF"/>
                    </a:solidFill>
                  </a:rPr>
                  <a:t>Goldstone</a:t>
                </a:r>
                <a:r>
                  <a:rPr lang="en-US" sz="3000" i="1" dirty="0">
                    <a:solidFill>
                      <a:srgbClr val="FFFFFF"/>
                    </a:solidFill>
                  </a:rPr>
                  <a:t>-Apple Valley Radio Telescope (GAVRT)</a:t>
                </a:r>
                <a:endParaRPr lang="en-US" sz="3800" i="1" dirty="0">
                  <a:solidFill>
                    <a:srgbClr val="FFFFFF"/>
                  </a:solidFill>
                </a:endParaRPr>
              </a:p>
            </p:txBody>
          </p:sp>
        </p:grpSp>
      </p:grpSp>
      <p:pic>
        <p:nvPicPr>
          <p:cNvPr id="25" name="Picture 24" descr="IMG_3421.JPG"/>
          <p:cNvPicPr/>
          <p:nvPr/>
        </p:nvPicPr>
        <p:blipFill>
          <a:blip r:embed="rId5" cstate="print"/>
          <a:stretch>
            <a:fillRect/>
          </a:stretch>
        </p:blipFill>
        <p:spPr>
          <a:xfrm>
            <a:off x="6096000" y="4286498"/>
            <a:ext cx="2209800" cy="1837305"/>
          </a:xfrm>
          <a:prstGeom prst="rect">
            <a:avLst/>
          </a:prstGeom>
        </p:spPr>
      </p:pic>
      <p:sp>
        <p:nvSpPr>
          <p:cNvPr id="26" name="TextBox 25"/>
          <p:cNvSpPr txBox="1"/>
          <p:nvPr/>
        </p:nvSpPr>
        <p:spPr>
          <a:xfrm>
            <a:off x="5504699" y="6123801"/>
            <a:ext cx="2953501" cy="276999"/>
          </a:xfrm>
          <a:prstGeom prst="rect">
            <a:avLst/>
          </a:prstGeom>
          <a:noFill/>
        </p:spPr>
        <p:txBody>
          <a:bodyPr wrap="none" rtlCol="0">
            <a:spAutoFit/>
          </a:bodyPr>
          <a:lstStyle/>
          <a:p>
            <a:r>
              <a:rPr lang="en-US" sz="1200" dirty="0" smtClean="0">
                <a:solidFill>
                  <a:schemeClr val="bg1"/>
                </a:solidFill>
              </a:rPr>
              <a:t>In House Developed 3D Printed Thruster</a:t>
            </a:r>
            <a:endParaRPr lang="en-US" sz="1200" dirty="0">
              <a:solidFill>
                <a:schemeClr val="bg1"/>
              </a:solidFill>
            </a:endParaRPr>
          </a:p>
        </p:txBody>
      </p:sp>
      <p:grpSp>
        <p:nvGrpSpPr>
          <p:cNvPr id="30" name="Group 29"/>
          <p:cNvGrpSpPr/>
          <p:nvPr/>
        </p:nvGrpSpPr>
        <p:grpSpPr>
          <a:xfrm>
            <a:off x="7728972" y="152400"/>
            <a:ext cx="1338828" cy="426093"/>
            <a:chOff x="7663154" y="1221762"/>
            <a:chExt cx="1338828" cy="426093"/>
          </a:xfrm>
        </p:grpSpPr>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32" name="TextBox 31"/>
            <p:cNvSpPr txBox="1"/>
            <p:nvPr/>
          </p:nvSpPr>
          <p:spPr>
            <a:xfrm>
              <a:off x="7663154" y="1447800"/>
              <a:ext cx="1338828" cy="200055"/>
            </a:xfrm>
            <a:prstGeom prst="rect">
              <a:avLst/>
            </a:prstGeom>
            <a:noFill/>
          </p:spPr>
          <p:txBody>
            <a:bodyPr wrap="none" rtlCol="0">
              <a:spAutoFit/>
            </a:bodyPr>
            <a:lstStyle/>
            <a:p>
              <a:r>
                <a:rPr lang="en-US" sz="700" dirty="0" smtClean="0">
                  <a:solidFill>
                    <a:schemeClr val="bg1"/>
                  </a:solidFill>
                </a:rPr>
                <a:t>Texas Spacecraft Laboratory</a:t>
              </a:r>
              <a:endParaRPr lang="en-US" sz="700" dirty="0">
                <a:solidFill>
                  <a:schemeClr val="bg1"/>
                </a:solidFill>
              </a:endParaRPr>
            </a:p>
          </p:txBody>
        </p:sp>
      </p:grpSp>
      <p:sp>
        <p:nvSpPr>
          <p:cNvPr id="5" name="TextBox 4"/>
          <p:cNvSpPr txBox="1"/>
          <p:nvPr/>
        </p:nvSpPr>
        <p:spPr>
          <a:xfrm>
            <a:off x="6545077" y="2372206"/>
            <a:ext cx="2247282" cy="369332"/>
          </a:xfrm>
          <a:prstGeom prst="rect">
            <a:avLst/>
          </a:prstGeom>
          <a:noFill/>
        </p:spPr>
        <p:txBody>
          <a:bodyPr wrap="none" rtlCol="0">
            <a:spAutoFit/>
          </a:bodyPr>
          <a:lstStyle/>
          <a:p>
            <a:r>
              <a:rPr lang="en-US" b="1" dirty="0" smtClean="0">
                <a:solidFill>
                  <a:schemeClr val="bg1"/>
                </a:solidFill>
              </a:rPr>
              <a:t>Will Fly In 2015-16!</a:t>
            </a:r>
            <a:endParaRPr lang="en-US" b="1" dirty="0">
              <a:solidFill>
                <a:schemeClr val="bg1"/>
              </a:solidFill>
            </a:endParaRPr>
          </a:p>
        </p:txBody>
      </p:sp>
      <p:sp>
        <p:nvSpPr>
          <p:cNvPr id="29" name="TextBox 28"/>
          <p:cNvSpPr txBox="1"/>
          <p:nvPr/>
        </p:nvSpPr>
        <p:spPr>
          <a:xfrm>
            <a:off x="6032307" y="3897868"/>
            <a:ext cx="2121093" cy="369332"/>
          </a:xfrm>
          <a:prstGeom prst="rect">
            <a:avLst/>
          </a:prstGeom>
          <a:noFill/>
        </p:spPr>
        <p:txBody>
          <a:bodyPr wrap="none" rtlCol="0">
            <a:spAutoFit/>
          </a:bodyPr>
          <a:lstStyle/>
          <a:p>
            <a:r>
              <a:rPr lang="en-US" b="1" dirty="0" smtClean="0">
                <a:solidFill>
                  <a:schemeClr val="bg1"/>
                </a:solidFill>
              </a:rPr>
              <a:t>Our Contribution:</a:t>
            </a:r>
            <a:endParaRPr lang="en-US" b="1" dirty="0">
              <a:solidFill>
                <a:schemeClr val="bg1"/>
              </a:solidFill>
            </a:endParaRPr>
          </a:p>
        </p:txBody>
      </p:sp>
    </p:spTree>
    <p:extLst>
      <p:ext uri="{BB962C8B-B14F-4D97-AF65-F5344CB8AC3E}">
        <p14:creationId xmlns:p14="http://schemas.microsoft.com/office/powerpoint/2010/main" val="26081499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74638"/>
            <a:ext cx="9144000" cy="1143000"/>
          </a:xfrm>
        </p:spPr>
        <p:txBody>
          <a:bodyPr>
            <a:normAutofit/>
          </a:bodyPr>
          <a:lstStyle/>
          <a:p>
            <a:r>
              <a:rPr lang="en-US" dirty="0" smtClean="0"/>
              <a:t>3D Printed Spacecraft Thruster</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765" y="4025101"/>
            <a:ext cx="3205040" cy="2490692"/>
          </a:xfrm>
          <a:prstGeom prst="rect">
            <a:avLst/>
          </a:prstGeom>
        </p:spPr>
      </p:pic>
      <p:grpSp>
        <p:nvGrpSpPr>
          <p:cNvPr id="9" name="Group 8"/>
          <p:cNvGrpSpPr/>
          <p:nvPr/>
        </p:nvGrpSpPr>
        <p:grpSpPr>
          <a:xfrm>
            <a:off x="7728972" y="152400"/>
            <a:ext cx="1338828" cy="426093"/>
            <a:chOff x="7663154" y="1221762"/>
            <a:chExt cx="1338828" cy="426093"/>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13" name="TextBox 12"/>
            <p:cNvSpPr txBox="1"/>
            <p:nvPr/>
          </p:nvSpPr>
          <p:spPr>
            <a:xfrm>
              <a:off x="7663154" y="1447800"/>
              <a:ext cx="1338828" cy="200055"/>
            </a:xfrm>
            <a:prstGeom prst="rect">
              <a:avLst/>
            </a:prstGeom>
            <a:noFill/>
          </p:spPr>
          <p:txBody>
            <a:bodyPr wrap="none" rtlCol="0">
              <a:spAutoFit/>
            </a:bodyPr>
            <a:lstStyle/>
            <a:p>
              <a:r>
                <a:rPr lang="en-US" sz="700" dirty="0" smtClean="0">
                  <a:solidFill>
                    <a:schemeClr val="bg1"/>
                  </a:solidFill>
                </a:rPr>
                <a:t>Texas Spacecraft Laboratory</a:t>
              </a:r>
              <a:endParaRPr lang="en-US" sz="700" dirty="0">
                <a:solidFill>
                  <a:schemeClr val="bg1"/>
                </a:solidFill>
              </a:endParaRPr>
            </a:p>
          </p:txBody>
        </p:sp>
      </p:grpSp>
      <p:pic>
        <p:nvPicPr>
          <p:cNvPr id="2050" name="Picture 2" descr="C:\Users\egl1\Desktop\HSCT Seminar\Image Files\Imken\photo_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5200" y="1249561"/>
            <a:ext cx="3312318" cy="248423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egl1\Desktop\HSCT Seminar\Image Files\Imken\photo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55482" y="2745332"/>
            <a:ext cx="3312318" cy="24842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p:nvPr/>
        </p:nvPicPr>
        <p:blipFill>
          <a:blip r:embed="rId7" cstate="print">
            <a:extLst>
              <a:ext uri="{28A0092B-C50C-407E-A947-70E740481C1C}">
                <a14:useLocalDpi xmlns:a14="http://schemas.microsoft.com/office/drawing/2010/main" val="0"/>
              </a:ext>
            </a:extLst>
          </a:blip>
          <a:stretch>
            <a:fillRect/>
          </a:stretch>
        </p:blipFill>
        <p:spPr>
          <a:xfrm>
            <a:off x="403099" y="1638299"/>
            <a:ext cx="2644901" cy="1943101"/>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81400" y="4038600"/>
            <a:ext cx="2980113" cy="2477193"/>
          </a:xfrm>
          <a:prstGeom prst="rect">
            <a:avLst/>
          </a:prstGeom>
        </p:spPr>
      </p:pic>
    </p:spTree>
    <p:extLst>
      <p:ext uri="{BB962C8B-B14F-4D97-AF65-F5344CB8AC3E}">
        <p14:creationId xmlns:p14="http://schemas.microsoft.com/office/powerpoint/2010/main" val="39161511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76200"/>
            <a:ext cx="8229600" cy="1143000"/>
          </a:xfrm>
        </p:spPr>
        <p:txBody>
          <a:bodyPr>
            <a:normAutofit/>
          </a:bodyPr>
          <a:lstStyle/>
          <a:p>
            <a:r>
              <a:rPr lang="en-US" sz="3200" dirty="0" smtClean="0"/>
              <a:t>Suborbital Rocket Flight</a:t>
            </a:r>
            <a:br>
              <a:rPr lang="en-US" sz="3200" dirty="0" smtClean="0"/>
            </a:br>
            <a:r>
              <a:rPr lang="en-US" sz="3200" dirty="0" smtClean="0"/>
              <a:t>To Measure Aurora Emission</a:t>
            </a:r>
            <a:endParaRPr lang="en-US" sz="3200" dirty="0"/>
          </a:p>
        </p:txBody>
      </p:sp>
      <p:pic>
        <p:nvPicPr>
          <p:cNvPr id="39" name="Content Placeholder 3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00600" y="1143000"/>
            <a:ext cx="3662185" cy="1808347"/>
          </a:xfrm>
        </p:spPr>
      </p:pic>
      <p:sp>
        <p:nvSpPr>
          <p:cNvPr id="44" name="Content Placeholder 2"/>
          <p:cNvSpPr txBox="1">
            <a:spLocks/>
          </p:cNvSpPr>
          <p:nvPr/>
        </p:nvSpPr>
        <p:spPr>
          <a:xfrm>
            <a:off x="152400" y="1143000"/>
            <a:ext cx="4419600" cy="51048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solidFill>
                  <a:schemeClr val="bg1"/>
                </a:solidFill>
              </a:rPr>
              <a:t>Launched into aurora borealis at Poker Flat, AK on Feb. 19, 2012</a:t>
            </a:r>
          </a:p>
          <a:p>
            <a:endParaRPr lang="en-US" sz="1800" dirty="0" smtClean="0">
              <a:solidFill>
                <a:schemeClr val="bg1"/>
              </a:solidFill>
            </a:endParaRPr>
          </a:p>
          <a:p>
            <a:endParaRPr lang="en-US" sz="1800" dirty="0">
              <a:solidFill>
                <a:schemeClr val="bg1"/>
              </a:solidFill>
            </a:endParaRPr>
          </a:p>
          <a:p>
            <a:endParaRPr lang="en-US" sz="1800" dirty="0" smtClean="0">
              <a:solidFill>
                <a:schemeClr val="bg1"/>
              </a:solidFill>
            </a:endParaRPr>
          </a:p>
          <a:p>
            <a:endParaRPr lang="en-US" sz="1800" dirty="0">
              <a:solidFill>
                <a:schemeClr val="bg1"/>
              </a:solidFill>
            </a:endParaRPr>
          </a:p>
          <a:p>
            <a:endParaRPr lang="en-US" sz="1800" dirty="0" smtClean="0">
              <a:solidFill>
                <a:schemeClr val="bg1"/>
              </a:solidFill>
            </a:endParaRPr>
          </a:p>
          <a:p>
            <a:endParaRPr lang="en-US" sz="1800" dirty="0">
              <a:solidFill>
                <a:schemeClr val="bg1"/>
              </a:solidFill>
            </a:endParaRPr>
          </a:p>
          <a:p>
            <a:endParaRPr lang="en-US" sz="1800" dirty="0" smtClean="0">
              <a:solidFill>
                <a:schemeClr val="bg1"/>
              </a:solidFill>
            </a:endParaRPr>
          </a:p>
          <a:p>
            <a:endParaRPr lang="en-US" sz="1800" dirty="0" smtClean="0">
              <a:solidFill>
                <a:schemeClr val="bg1"/>
              </a:solidFill>
            </a:endParaRPr>
          </a:p>
          <a:p>
            <a:r>
              <a:rPr lang="en-US" sz="1800" dirty="0" smtClean="0">
                <a:solidFill>
                  <a:schemeClr val="bg1"/>
                </a:solidFill>
              </a:rPr>
              <a:t>7 minute flight with 325 km peak altitude</a:t>
            </a:r>
          </a:p>
          <a:p>
            <a:endParaRPr lang="en-US" sz="1800" dirty="0">
              <a:solidFill>
                <a:schemeClr val="bg1"/>
              </a:solidFill>
            </a:endParaRPr>
          </a:p>
          <a:p>
            <a:r>
              <a:rPr lang="en-US" sz="1800" dirty="0" err="1">
                <a:solidFill>
                  <a:schemeClr val="bg1"/>
                </a:solidFill>
              </a:rPr>
              <a:t>Ionospheric</a:t>
            </a:r>
            <a:r>
              <a:rPr lang="en-US" sz="1800" dirty="0">
                <a:solidFill>
                  <a:schemeClr val="bg1"/>
                </a:solidFill>
              </a:rPr>
              <a:t> E-layer </a:t>
            </a:r>
            <a:r>
              <a:rPr lang="en-US" sz="1800" dirty="0" smtClean="0">
                <a:solidFill>
                  <a:schemeClr val="bg1"/>
                </a:solidFill>
              </a:rPr>
              <a:t>emission </a:t>
            </a:r>
            <a:r>
              <a:rPr lang="en-US" sz="1800" dirty="0">
                <a:solidFill>
                  <a:schemeClr val="bg1"/>
                </a:solidFill>
              </a:rPr>
              <a:t>clearly present at 100 km </a:t>
            </a:r>
            <a:r>
              <a:rPr lang="en-US" sz="1800" dirty="0" smtClean="0">
                <a:solidFill>
                  <a:schemeClr val="bg1"/>
                </a:solidFill>
              </a:rPr>
              <a:t>altitude indicates </a:t>
            </a:r>
            <a:r>
              <a:rPr lang="en-US" sz="1800" dirty="0">
                <a:solidFill>
                  <a:schemeClr val="bg1"/>
                </a:solidFill>
              </a:rPr>
              <a:t>strong absorption for nighttime aurora</a:t>
            </a:r>
          </a:p>
          <a:p>
            <a:endParaRPr lang="en-US" sz="1800" dirty="0" smtClean="0">
              <a:solidFill>
                <a:schemeClr val="bg1"/>
              </a:solidFill>
            </a:endParaRPr>
          </a:p>
        </p:txBody>
      </p:sp>
      <p:pic>
        <p:nvPicPr>
          <p:cNvPr id="10" name="Picture 2" descr="http://www.caseythompsonphotography.com/NorthernLIghts-3/Northern-Lights/i-2Zq5mKL/1/L/Rocket%20Launch%202-18-12%20-2-7-L.jpg"/>
          <p:cNvPicPr>
            <a:picLocks noChangeAspect="1" noChangeArrowheads="1"/>
          </p:cNvPicPr>
          <p:nvPr/>
        </p:nvPicPr>
        <p:blipFill>
          <a:blip r:embed="rId3" cstate="print"/>
          <a:srcRect r="15844" b="9726"/>
          <a:stretch>
            <a:fillRect/>
          </a:stretch>
        </p:blipFill>
        <p:spPr bwMode="auto">
          <a:xfrm>
            <a:off x="1066800" y="1981200"/>
            <a:ext cx="2786120" cy="1994947"/>
          </a:xfrm>
          <a:prstGeom prst="rect">
            <a:avLst/>
          </a:prstGeom>
          <a:noFill/>
        </p:spPr>
      </p:pic>
      <p:sp>
        <p:nvSpPr>
          <p:cNvPr id="11" name="TextBox 10"/>
          <p:cNvSpPr txBox="1"/>
          <p:nvPr/>
        </p:nvSpPr>
        <p:spPr>
          <a:xfrm>
            <a:off x="5337484" y="2923401"/>
            <a:ext cx="3161443" cy="276999"/>
          </a:xfrm>
          <a:prstGeom prst="rect">
            <a:avLst/>
          </a:prstGeom>
          <a:noFill/>
        </p:spPr>
        <p:txBody>
          <a:bodyPr wrap="none" rtlCol="0">
            <a:spAutoFit/>
          </a:bodyPr>
          <a:lstStyle/>
          <a:p>
            <a:pPr algn="r"/>
            <a:r>
              <a:rPr lang="en-US" sz="1200" dirty="0" smtClean="0">
                <a:solidFill>
                  <a:schemeClr val="bg1"/>
                </a:solidFill>
              </a:rPr>
              <a:t>GPS receiver integrated on sounding rocket</a:t>
            </a:r>
            <a:endParaRPr lang="en-US" sz="1200" dirty="0">
              <a:solidFill>
                <a:schemeClr val="bg1"/>
              </a:solidFill>
            </a:endParaRPr>
          </a:p>
        </p:txBody>
      </p:sp>
      <p:sp>
        <p:nvSpPr>
          <p:cNvPr id="13" name="TextBox 12"/>
          <p:cNvSpPr txBox="1"/>
          <p:nvPr/>
        </p:nvSpPr>
        <p:spPr>
          <a:xfrm>
            <a:off x="1214725" y="3976147"/>
            <a:ext cx="2731838" cy="276999"/>
          </a:xfrm>
          <a:prstGeom prst="rect">
            <a:avLst/>
          </a:prstGeom>
          <a:noFill/>
        </p:spPr>
        <p:txBody>
          <a:bodyPr wrap="none" rtlCol="0">
            <a:spAutoFit/>
          </a:bodyPr>
          <a:lstStyle/>
          <a:p>
            <a:pPr algn="r"/>
            <a:r>
              <a:rPr lang="en-US" sz="1200" dirty="0" smtClean="0">
                <a:solidFill>
                  <a:schemeClr val="bg1"/>
                </a:solidFill>
              </a:rPr>
              <a:t>Sounding rocket launched into aurora</a:t>
            </a:r>
            <a:endParaRPr lang="en-US" sz="1200" dirty="0">
              <a:solidFill>
                <a:schemeClr val="bg1"/>
              </a:solidFill>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600" y="3269522"/>
            <a:ext cx="3733800" cy="3001683"/>
          </a:xfrm>
          <a:prstGeom prst="rect">
            <a:avLst/>
          </a:prstGeom>
        </p:spPr>
      </p:pic>
      <p:sp>
        <p:nvSpPr>
          <p:cNvPr id="15" name="TextBox 14"/>
          <p:cNvSpPr txBox="1"/>
          <p:nvPr/>
        </p:nvSpPr>
        <p:spPr>
          <a:xfrm>
            <a:off x="4714533" y="6276201"/>
            <a:ext cx="3896067" cy="276999"/>
          </a:xfrm>
          <a:prstGeom prst="rect">
            <a:avLst/>
          </a:prstGeom>
          <a:noFill/>
        </p:spPr>
        <p:txBody>
          <a:bodyPr wrap="none" rtlCol="0">
            <a:spAutoFit/>
          </a:bodyPr>
          <a:lstStyle/>
          <a:p>
            <a:pPr algn="r"/>
            <a:r>
              <a:rPr lang="en-US" sz="1200" dirty="0" smtClean="0">
                <a:solidFill>
                  <a:schemeClr val="bg1"/>
                </a:solidFill>
              </a:rPr>
              <a:t>Electron density measurements obtained from FOTON</a:t>
            </a:r>
            <a:endParaRPr lang="en-US" sz="1200" dirty="0">
              <a:solidFill>
                <a:schemeClr val="bg1"/>
              </a:solidFill>
            </a:endParaRPr>
          </a:p>
        </p:txBody>
      </p:sp>
      <p:grpSp>
        <p:nvGrpSpPr>
          <p:cNvPr id="16" name="Group 15"/>
          <p:cNvGrpSpPr/>
          <p:nvPr/>
        </p:nvGrpSpPr>
        <p:grpSpPr>
          <a:xfrm>
            <a:off x="7728972" y="152400"/>
            <a:ext cx="1338828" cy="426093"/>
            <a:chOff x="7663154" y="1221762"/>
            <a:chExt cx="1338828" cy="426093"/>
          </a:xfrm>
        </p:grpSpPr>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18" name="TextBox 17"/>
            <p:cNvSpPr txBox="1"/>
            <p:nvPr/>
          </p:nvSpPr>
          <p:spPr>
            <a:xfrm>
              <a:off x="7663154" y="1447800"/>
              <a:ext cx="1338828" cy="200055"/>
            </a:xfrm>
            <a:prstGeom prst="rect">
              <a:avLst/>
            </a:prstGeom>
            <a:noFill/>
          </p:spPr>
          <p:txBody>
            <a:bodyPr wrap="none" rtlCol="0">
              <a:spAutoFit/>
            </a:bodyPr>
            <a:lstStyle/>
            <a:p>
              <a:r>
                <a:rPr lang="en-US" sz="700" dirty="0" smtClean="0">
                  <a:solidFill>
                    <a:schemeClr val="bg1"/>
                  </a:solidFill>
                </a:rPr>
                <a:t>Texas Spacecraft Laboratory</a:t>
              </a:r>
              <a:endParaRPr lang="en-US" sz="700" dirty="0">
                <a:solidFill>
                  <a:schemeClr val="bg1"/>
                </a:solidFill>
              </a:endParaRPr>
            </a:p>
          </p:txBody>
        </p:sp>
      </p:grpSp>
      <p:sp>
        <p:nvSpPr>
          <p:cNvPr id="2" name="Oval 1"/>
          <p:cNvSpPr/>
          <p:nvPr/>
        </p:nvSpPr>
        <p:spPr>
          <a:xfrm>
            <a:off x="4953000" y="5257800"/>
            <a:ext cx="3545927" cy="6096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a:off x="4114800" y="3200400"/>
            <a:ext cx="1219200" cy="1905000"/>
          </a:xfrm>
          <a:prstGeom prst="straightConnector1">
            <a:avLst/>
          </a:prstGeom>
          <a:ln w="25400">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4876800" y="1676400"/>
            <a:ext cx="838200" cy="838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11763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Constrained Pointing </a:t>
            </a:r>
            <a:br>
              <a:rPr lang="en-US" dirty="0" smtClean="0"/>
            </a:br>
            <a:r>
              <a:rPr lang="en-US" dirty="0" smtClean="0"/>
              <a:t>for Small Satellites</a:t>
            </a:r>
            <a:endParaRPr lang="en-US" dirty="0"/>
          </a:p>
        </p:txBody>
      </p:sp>
      <p:pic>
        <p:nvPicPr>
          <p:cNvPr id="3" name="Picture 2"/>
          <p:cNvPicPr/>
          <p:nvPr/>
        </p:nvPicPr>
        <p:blipFill>
          <a:blip r:embed="rId2"/>
          <a:stretch>
            <a:fillRect/>
          </a:stretch>
        </p:blipFill>
        <p:spPr>
          <a:xfrm>
            <a:off x="533399" y="1828800"/>
            <a:ext cx="2854451" cy="2228174"/>
          </a:xfrm>
          <a:prstGeom prst="rect">
            <a:avLst/>
          </a:prstGeom>
        </p:spPr>
      </p:pic>
      <p:pic>
        <p:nvPicPr>
          <p:cNvPr id="6" name="Picture 5"/>
          <p:cNvPicPr/>
          <p:nvPr/>
        </p:nvPicPr>
        <p:blipFill>
          <a:blip r:embed="rId3"/>
          <a:stretch>
            <a:fillRect/>
          </a:stretch>
        </p:blipFill>
        <p:spPr>
          <a:xfrm>
            <a:off x="1485900" y="4228709"/>
            <a:ext cx="2743200" cy="2000641"/>
          </a:xfrm>
          <a:prstGeom prst="rect">
            <a:avLst/>
          </a:prstGeom>
        </p:spPr>
      </p:pic>
      <p:pic>
        <p:nvPicPr>
          <p:cNvPr id="7" name="Picture 2" descr="K:\lightsey\journal\Constrained Control - SmallSat2012\figs\DotsIcosahedron.em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271" t="16453" r="23967" b="8315"/>
          <a:stretch/>
        </p:blipFill>
        <p:spPr bwMode="auto">
          <a:xfrm>
            <a:off x="3657600" y="2057400"/>
            <a:ext cx="2303506" cy="19361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lightsey\journal\Constrained Control - SmallSat2012\figs\X-Axis_Trajectory.e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601" t="16452" r="23968" b="7949"/>
          <a:stretch/>
        </p:blipFill>
        <p:spPr bwMode="auto">
          <a:xfrm>
            <a:off x="5029200" y="3793825"/>
            <a:ext cx="3075167" cy="25629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Henri Kjellberg\Downloads\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3732" y="1524000"/>
            <a:ext cx="2801668" cy="210125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010150" y="6356726"/>
            <a:ext cx="2143536" cy="276999"/>
          </a:xfrm>
          <a:prstGeom prst="rect">
            <a:avLst/>
          </a:prstGeom>
          <a:noFill/>
        </p:spPr>
        <p:txBody>
          <a:bodyPr wrap="none" rtlCol="0">
            <a:spAutoFit/>
          </a:bodyPr>
          <a:lstStyle/>
          <a:p>
            <a:r>
              <a:rPr lang="en-US" sz="1200" dirty="0" smtClean="0">
                <a:solidFill>
                  <a:schemeClr val="bg1"/>
                </a:solidFill>
              </a:rPr>
              <a:t>Example </a:t>
            </a:r>
            <a:r>
              <a:rPr lang="en-US" sz="1200" dirty="0" err="1">
                <a:solidFill>
                  <a:schemeClr val="bg1"/>
                </a:solidFill>
              </a:rPr>
              <a:t>p</a:t>
            </a:r>
            <a:r>
              <a:rPr lang="en-US" sz="1200" dirty="0" err="1" smtClean="0">
                <a:solidFill>
                  <a:schemeClr val="bg1"/>
                </a:solidFill>
              </a:rPr>
              <a:t>athfinding</a:t>
            </a:r>
            <a:r>
              <a:rPr lang="en-US" sz="1200" dirty="0" smtClean="0">
                <a:solidFill>
                  <a:schemeClr val="bg1"/>
                </a:solidFill>
              </a:rPr>
              <a:t> solution</a:t>
            </a:r>
            <a:endParaRPr lang="en-US" sz="1200" dirty="0">
              <a:solidFill>
                <a:schemeClr val="bg1"/>
              </a:solidFill>
            </a:endParaRPr>
          </a:p>
        </p:txBody>
      </p:sp>
      <p:grpSp>
        <p:nvGrpSpPr>
          <p:cNvPr id="12" name="Group 11"/>
          <p:cNvGrpSpPr/>
          <p:nvPr/>
        </p:nvGrpSpPr>
        <p:grpSpPr>
          <a:xfrm>
            <a:off x="7728972" y="152400"/>
            <a:ext cx="1338828" cy="426093"/>
            <a:chOff x="7663154" y="1221762"/>
            <a:chExt cx="1338828" cy="426093"/>
          </a:xfrm>
        </p:grpSpPr>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14" name="TextBox 13"/>
            <p:cNvSpPr txBox="1"/>
            <p:nvPr/>
          </p:nvSpPr>
          <p:spPr>
            <a:xfrm>
              <a:off x="7663154" y="1447800"/>
              <a:ext cx="1338828" cy="200055"/>
            </a:xfrm>
            <a:prstGeom prst="rect">
              <a:avLst/>
            </a:prstGeom>
            <a:noFill/>
          </p:spPr>
          <p:txBody>
            <a:bodyPr wrap="none" rtlCol="0">
              <a:spAutoFit/>
            </a:bodyPr>
            <a:lstStyle/>
            <a:p>
              <a:r>
                <a:rPr lang="en-US" sz="700" dirty="0" smtClean="0">
                  <a:solidFill>
                    <a:schemeClr val="bg1"/>
                  </a:solidFill>
                </a:rPr>
                <a:t>Texas Spacecraft Laboratory</a:t>
              </a:r>
              <a:endParaRPr lang="en-US" sz="700" dirty="0">
                <a:solidFill>
                  <a:schemeClr val="bg1"/>
                </a:solidFill>
              </a:endParaRPr>
            </a:p>
          </p:txBody>
        </p:sp>
      </p:grpSp>
    </p:spTree>
    <p:extLst>
      <p:ext uri="{BB962C8B-B14F-4D97-AF65-F5344CB8AC3E}">
        <p14:creationId xmlns:p14="http://schemas.microsoft.com/office/powerpoint/2010/main" val="22988052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Solar Sails</a:t>
            </a:r>
            <a:endParaRPr lang="en-US" dirty="0"/>
          </a:p>
        </p:txBody>
      </p:sp>
      <p:grpSp>
        <p:nvGrpSpPr>
          <p:cNvPr id="3" name="Group 2"/>
          <p:cNvGrpSpPr/>
          <p:nvPr/>
        </p:nvGrpSpPr>
        <p:grpSpPr>
          <a:xfrm>
            <a:off x="7728972" y="152400"/>
            <a:ext cx="1338828" cy="426093"/>
            <a:chOff x="7663154" y="1221762"/>
            <a:chExt cx="1338828" cy="426093"/>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5" name="TextBox 4"/>
            <p:cNvSpPr txBox="1"/>
            <p:nvPr/>
          </p:nvSpPr>
          <p:spPr>
            <a:xfrm>
              <a:off x="7663154" y="1447800"/>
              <a:ext cx="1338828" cy="200055"/>
            </a:xfrm>
            <a:prstGeom prst="rect">
              <a:avLst/>
            </a:prstGeom>
            <a:noFill/>
          </p:spPr>
          <p:txBody>
            <a:bodyPr wrap="none" rtlCol="0">
              <a:spAutoFit/>
            </a:bodyPr>
            <a:lstStyle/>
            <a:p>
              <a:r>
                <a:rPr lang="en-US" sz="700" dirty="0" smtClean="0">
                  <a:solidFill>
                    <a:schemeClr val="bg1"/>
                  </a:solidFill>
                </a:rPr>
                <a:t>Texas Spacecraft Laboratory</a:t>
              </a:r>
              <a:endParaRPr lang="en-US" sz="700" dirty="0">
                <a:solidFill>
                  <a:schemeClr val="bg1"/>
                </a:solidFill>
              </a:endParaRPr>
            </a:p>
          </p:txBody>
        </p:sp>
      </p:grpSp>
      <p:pic>
        <p:nvPicPr>
          <p:cNvPr id="6" name="Picture 4"/>
          <p:cNvPicPr>
            <a:picLocks noChangeAspect="1"/>
          </p:cNvPicPr>
          <p:nvPr/>
        </p:nvPicPr>
        <p:blipFill>
          <a:blip r:embed="rId3" cstate="print">
            <a:clrChange>
              <a:clrFrom>
                <a:srgbClr val="C6C4D2"/>
              </a:clrFrom>
              <a:clrTo>
                <a:srgbClr val="C6C4D2">
                  <a:alpha val="0"/>
                </a:srgbClr>
              </a:clrTo>
            </a:clrChange>
            <a:extLst>
              <a:ext uri="{28A0092B-C50C-407E-A947-70E740481C1C}">
                <a14:useLocalDpi xmlns:a14="http://schemas.microsoft.com/office/drawing/2010/main" val="0"/>
              </a:ext>
            </a:extLst>
          </a:blip>
          <a:srcRect l="39999" t="12878" r="13333" b="9846"/>
          <a:stretch>
            <a:fillRect/>
          </a:stretch>
        </p:blipFill>
        <p:spPr bwMode="auto">
          <a:xfrm>
            <a:off x="228600" y="1422400"/>
            <a:ext cx="2332441" cy="2492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4305300"/>
            <a:ext cx="2266950"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0" y="3676287"/>
            <a:ext cx="2514600" cy="2637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096000" y="6276201"/>
            <a:ext cx="2743200" cy="276999"/>
          </a:xfrm>
          <a:prstGeom prst="rect">
            <a:avLst/>
          </a:prstGeom>
          <a:noFill/>
        </p:spPr>
        <p:txBody>
          <a:bodyPr wrap="square" rtlCol="0">
            <a:spAutoFit/>
          </a:bodyPr>
          <a:lstStyle/>
          <a:p>
            <a:pPr algn="r"/>
            <a:r>
              <a:rPr lang="en-US" sz="1200" dirty="0" err="1" smtClean="0">
                <a:solidFill>
                  <a:schemeClr val="bg1"/>
                </a:solidFill>
              </a:rPr>
              <a:t>Sunjammer</a:t>
            </a:r>
            <a:r>
              <a:rPr lang="en-US" sz="1200" dirty="0" smtClean="0">
                <a:solidFill>
                  <a:schemeClr val="bg1"/>
                </a:solidFill>
              </a:rPr>
              <a:t> planned trajectory</a:t>
            </a:r>
            <a:endParaRPr lang="en-US" sz="1200" dirty="0">
              <a:solidFill>
                <a:schemeClr val="bg1"/>
              </a:solidFill>
            </a:endParaRPr>
          </a:p>
        </p:txBody>
      </p:sp>
      <p:cxnSp>
        <p:nvCxnSpPr>
          <p:cNvPr id="11" name="Straight Arrow Connector 10"/>
          <p:cNvCxnSpPr/>
          <p:nvPr/>
        </p:nvCxnSpPr>
        <p:spPr>
          <a:xfrm flipH="1" flipV="1">
            <a:off x="1905000" y="3098800"/>
            <a:ext cx="457200" cy="990600"/>
          </a:xfrm>
          <a:prstGeom prst="straightConnector1">
            <a:avLst/>
          </a:prstGeom>
          <a:ln w="15875">
            <a:solidFill>
              <a:srgbClr val="FF66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905000" y="2794000"/>
            <a:ext cx="1143000" cy="304800"/>
          </a:xfrm>
          <a:prstGeom prst="straightConnector1">
            <a:avLst/>
          </a:prstGeom>
          <a:ln w="15875">
            <a:solidFill>
              <a:srgbClr val="FF6600"/>
            </a:solidFill>
            <a:tailEnd type="arrow"/>
          </a:ln>
        </p:spPr>
        <p:style>
          <a:lnRef idx="1">
            <a:schemeClr val="accent1"/>
          </a:lnRef>
          <a:fillRef idx="0">
            <a:schemeClr val="accent1"/>
          </a:fillRef>
          <a:effectRef idx="0">
            <a:schemeClr val="accent1"/>
          </a:effectRef>
          <a:fontRef idx="minor">
            <a:schemeClr val="tx1"/>
          </a:fontRef>
        </p:style>
      </p:cxnSp>
      <p:pic>
        <p:nvPicPr>
          <p:cNvPr id="3074" name="Picture 2" descr="http://science.nasa.gov/media/medialibrary/2011/01/24/lab_strip.jpg/image_fu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2149" y="1295400"/>
            <a:ext cx="3124200" cy="213834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366749" y="3433742"/>
            <a:ext cx="710451" cy="184666"/>
          </a:xfrm>
          <a:prstGeom prst="rect">
            <a:avLst/>
          </a:prstGeom>
          <a:noFill/>
        </p:spPr>
        <p:txBody>
          <a:bodyPr wrap="none" rtlCol="0">
            <a:spAutoFit/>
          </a:bodyPr>
          <a:lstStyle/>
          <a:p>
            <a:r>
              <a:rPr lang="en-US" sz="600" dirty="0" smtClean="0">
                <a:solidFill>
                  <a:schemeClr val="bg1"/>
                </a:solidFill>
              </a:rPr>
              <a:t>Images:  NASA</a:t>
            </a:r>
            <a:endParaRPr lang="en-US" sz="600" dirty="0">
              <a:solidFill>
                <a:schemeClr val="bg1"/>
              </a:solidFill>
            </a:endParaRPr>
          </a:p>
        </p:txBody>
      </p:sp>
      <p:sp>
        <p:nvSpPr>
          <p:cNvPr id="17" name="TextBox 16"/>
          <p:cNvSpPr txBox="1"/>
          <p:nvPr/>
        </p:nvSpPr>
        <p:spPr>
          <a:xfrm>
            <a:off x="2324100" y="3239869"/>
            <a:ext cx="2326278" cy="646331"/>
          </a:xfrm>
          <a:prstGeom prst="rect">
            <a:avLst/>
          </a:prstGeom>
          <a:noFill/>
        </p:spPr>
        <p:txBody>
          <a:bodyPr wrap="none" rtlCol="0">
            <a:spAutoFit/>
          </a:bodyPr>
          <a:lstStyle/>
          <a:p>
            <a:r>
              <a:rPr lang="en-US" dirty="0" smtClean="0">
                <a:solidFill>
                  <a:schemeClr val="bg1"/>
                </a:solidFill>
              </a:rPr>
              <a:t>Using sunlight </a:t>
            </a:r>
          </a:p>
          <a:p>
            <a:r>
              <a:rPr lang="en-US" dirty="0" smtClean="0">
                <a:solidFill>
                  <a:schemeClr val="bg1"/>
                </a:solidFill>
              </a:rPr>
              <a:t>to move a spacecraft</a:t>
            </a:r>
            <a:endParaRPr lang="en-US" dirty="0">
              <a:solidFill>
                <a:schemeClr val="bg1"/>
              </a:solidFill>
            </a:endParaRPr>
          </a:p>
        </p:txBody>
      </p:sp>
    </p:spTree>
    <p:extLst>
      <p:ext uri="{BB962C8B-B14F-4D97-AF65-F5344CB8AC3E}">
        <p14:creationId xmlns:p14="http://schemas.microsoft.com/office/powerpoint/2010/main" val="28514394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Future:</a:t>
            </a:r>
            <a:br>
              <a:rPr lang="en-US" dirty="0" smtClean="0"/>
            </a:br>
            <a:r>
              <a:rPr lang="en-US" dirty="0" smtClean="0"/>
              <a:t>On-Orbit Servicing and Assembly</a:t>
            </a:r>
            <a:endParaRPr lang="en-US" dirty="0"/>
          </a:p>
        </p:txBody>
      </p:sp>
      <p:sp>
        <p:nvSpPr>
          <p:cNvPr id="4" name="Content Placeholder 3"/>
          <p:cNvSpPr>
            <a:spLocks noGrp="1"/>
          </p:cNvSpPr>
          <p:nvPr>
            <p:ph sz="half" idx="1"/>
          </p:nvPr>
        </p:nvSpPr>
        <p:spPr>
          <a:xfrm>
            <a:off x="457200" y="1600200"/>
            <a:ext cx="4267200" cy="4876800"/>
          </a:xfrm>
        </p:spPr>
        <p:txBody>
          <a:bodyPr>
            <a:normAutofit fontScale="85000" lnSpcReduction="20000"/>
          </a:bodyPr>
          <a:lstStyle/>
          <a:p>
            <a:r>
              <a:rPr lang="en-US" dirty="0" smtClean="0"/>
              <a:t>Small satellites can be building blocks that are assembled on-orbit to form functional groups</a:t>
            </a:r>
          </a:p>
          <a:p>
            <a:endParaRPr lang="en-US" dirty="0" smtClean="0"/>
          </a:p>
          <a:p>
            <a:r>
              <a:rPr lang="en-US" dirty="0" smtClean="0"/>
              <a:t>Such satellite groups may or may not be physically connected</a:t>
            </a:r>
          </a:p>
          <a:p>
            <a:endParaRPr lang="en-US" dirty="0" smtClean="0"/>
          </a:p>
          <a:p>
            <a:r>
              <a:rPr lang="en-US" dirty="0" smtClean="0"/>
              <a:t>On-orbit assembly of </a:t>
            </a:r>
            <a:r>
              <a:rPr lang="en-US" dirty="0"/>
              <a:t>l</a:t>
            </a:r>
            <a:r>
              <a:rPr lang="en-US" dirty="0" smtClean="0"/>
              <a:t>arge apertures and satellite lifetime extension by consumables servicing are two possible applications</a:t>
            </a:r>
          </a:p>
        </p:txBody>
      </p:sp>
      <p:pic>
        <p:nvPicPr>
          <p:cNvPr id="5122" name="Picture 2" descr="http://i.space.com/images/i/000/009/321/iFF/chipsat_swarm_earth_coverage.jpg?1304010508"/>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76800" y="1600200"/>
            <a:ext cx="3429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E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9203" y="4048125"/>
            <a:ext cx="3429000" cy="227647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7728972" y="152400"/>
            <a:ext cx="1338828" cy="426093"/>
            <a:chOff x="7663154" y="1221762"/>
            <a:chExt cx="1338828" cy="426093"/>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10" name="TextBox 9"/>
            <p:cNvSpPr txBox="1"/>
            <p:nvPr/>
          </p:nvSpPr>
          <p:spPr>
            <a:xfrm>
              <a:off x="7663154" y="1447800"/>
              <a:ext cx="1338828" cy="200055"/>
            </a:xfrm>
            <a:prstGeom prst="rect">
              <a:avLst/>
            </a:prstGeom>
            <a:noFill/>
          </p:spPr>
          <p:txBody>
            <a:bodyPr wrap="none" rtlCol="0">
              <a:spAutoFit/>
            </a:bodyPr>
            <a:lstStyle/>
            <a:p>
              <a:r>
                <a:rPr lang="en-US" sz="700" dirty="0" smtClean="0">
                  <a:solidFill>
                    <a:schemeClr val="bg1"/>
                  </a:solidFill>
                </a:rPr>
                <a:t>Texas Spacecraft Laboratory</a:t>
              </a:r>
              <a:endParaRPr lang="en-US" sz="700" dirty="0">
                <a:solidFill>
                  <a:schemeClr val="bg1"/>
                </a:solidFill>
              </a:endParaRPr>
            </a:p>
          </p:txBody>
        </p:sp>
      </p:grpSp>
    </p:spTree>
    <p:extLst>
      <p:ext uri="{BB962C8B-B14F-4D97-AF65-F5344CB8AC3E}">
        <p14:creationId xmlns:p14="http://schemas.microsoft.com/office/powerpoint/2010/main" val="1797167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Explore UT Events</a:t>
            </a:r>
            <a:endParaRPr lang="en-US" dirty="0"/>
          </a:p>
        </p:txBody>
      </p:sp>
      <p:sp>
        <p:nvSpPr>
          <p:cNvPr id="3" name="Content Placeholder 2"/>
          <p:cNvSpPr>
            <a:spLocks noGrp="1"/>
          </p:cNvSpPr>
          <p:nvPr>
            <p:ph sz="half" idx="1"/>
          </p:nvPr>
        </p:nvSpPr>
        <p:spPr>
          <a:xfrm>
            <a:off x="228600" y="1600200"/>
            <a:ext cx="4495800" cy="4525963"/>
          </a:xfrm>
        </p:spPr>
        <p:txBody>
          <a:bodyPr>
            <a:normAutofit fontScale="77500" lnSpcReduction="20000"/>
          </a:bodyPr>
          <a:lstStyle/>
          <a:p>
            <a:r>
              <a:rPr lang="en-US" dirty="0" smtClean="0">
                <a:solidFill>
                  <a:srgbClr val="FF6600"/>
                </a:solidFill>
              </a:rPr>
              <a:t>Interactive Fair: Student Activity Center Ballroom</a:t>
            </a:r>
          </a:p>
          <a:p>
            <a:pPr lvl="1"/>
            <a:r>
              <a:rPr lang="en-US" dirty="0" smtClean="0">
                <a:solidFill>
                  <a:srgbClr val="FF6600"/>
                </a:solidFill>
              </a:rPr>
              <a:t>Austin Discovery Dome Planetarium Shows</a:t>
            </a:r>
          </a:p>
          <a:p>
            <a:pPr lvl="1"/>
            <a:r>
              <a:rPr lang="en-US" dirty="0" smtClean="0"/>
              <a:t>Float in space with the Green Screen</a:t>
            </a:r>
          </a:p>
          <a:p>
            <a:pPr lvl="1"/>
            <a:r>
              <a:rPr lang="en-US" dirty="0" smtClean="0"/>
              <a:t>Build and Launch Paper Rockets</a:t>
            </a:r>
          </a:p>
          <a:p>
            <a:pPr lvl="1"/>
            <a:r>
              <a:rPr lang="en-US" dirty="0" smtClean="0"/>
              <a:t>Model Solar Systems</a:t>
            </a:r>
          </a:p>
          <a:p>
            <a:pPr lvl="1"/>
            <a:r>
              <a:rPr lang="en-US" dirty="0" smtClean="0"/>
              <a:t>DIY </a:t>
            </a:r>
            <a:r>
              <a:rPr lang="en-US" dirty="0" err="1" smtClean="0"/>
              <a:t>Planispheres</a:t>
            </a:r>
            <a:endParaRPr lang="en-US" dirty="0" smtClean="0"/>
          </a:p>
          <a:p>
            <a:pPr lvl="1"/>
            <a:r>
              <a:rPr lang="en-US" dirty="0" smtClean="0"/>
              <a:t>Environmental Sustainability Games</a:t>
            </a:r>
          </a:p>
          <a:p>
            <a:pPr lvl="1"/>
            <a:r>
              <a:rPr lang="en-US" dirty="0" smtClean="0"/>
              <a:t>… and much more!</a:t>
            </a:r>
          </a:p>
          <a:p>
            <a:pPr lvl="1"/>
            <a:endParaRPr lang="en-US" dirty="0" smtClean="0"/>
          </a:p>
          <a:p>
            <a:pPr lvl="1"/>
            <a:endParaRPr lang="en-US" dirty="0" smtClean="0"/>
          </a:p>
          <a:p>
            <a:pPr lvl="1"/>
            <a:endParaRPr lang="en-US" dirty="0"/>
          </a:p>
        </p:txBody>
      </p:sp>
      <p:sp>
        <p:nvSpPr>
          <p:cNvPr id="4" name="Content Placeholder 3"/>
          <p:cNvSpPr>
            <a:spLocks noGrp="1"/>
          </p:cNvSpPr>
          <p:nvPr>
            <p:ph sz="half" idx="2"/>
          </p:nvPr>
        </p:nvSpPr>
        <p:spPr>
          <a:xfrm>
            <a:off x="4648200" y="1600200"/>
            <a:ext cx="4038600" cy="4876800"/>
          </a:xfrm>
        </p:spPr>
        <p:txBody>
          <a:bodyPr>
            <a:normAutofit fontScale="77500" lnSpcReduction="20000"/>
          </a:bodyPr>
          <a:lstStyle/>
          <a:p>
            <a:r>
              <a:rPr lang="en-US" dirty="0" smtClean="0">
                <a:solidFill>
                  <a:srgbClr val="FF6600"/>
                </a:solidFill>
              </a:rPr>
              <a:t>Department of Aerospace Engineering and Engineering Mechanics:  W. R. </a:t>
            </a:r>
            <a:r>
              <a:rPr lang="en-US" dirty="0" err="1" smtClean="0">
                <a:solidFill>
                  <a:srgbClr val="FF6600"/>
                </a:solidFill>
              </a:rPr>
              <a:t>Woolrich</a:t>
            </a:r>
            <a:r>
              <a:rPr lang="en-US" dirty="0" smtClean="0">
                <a:solidFill>
                  <a:srgbClr val="FF6600"/>
                </a:solidFill>
              </a:rPr>
              <a:t> Building </a:t>
            </a:r>
          </a:p>
          <a:p>
            <a:pPr marL="0" indent="0">
              <a:buNone/>
            </a:pPr>
            <a:r>
              <a:rPr lang="en-US" dirty="0" smtClean="0">
                <a:solidFill>
                  <a:srgbClr val="FF6600"/>
                </a:solidFill>
              </a:rPr>
              <a:t>    (24</a:t>
            </a:r>
            <a:r>
              <a:rPr lang="en-US" baseline="30000" dirty="0" smtClean="0">
                <a:solidFill>
                  <a:srgbClr val="FF6600"/>
                </a:solidFill>
              </a:rPr>
              <a:t>th</a:t>
            </a:r>
            <a:r>
              <a:rPr lang="en-US" dirty="0" smtClean="0">
                <a:solidFill>
                  <a:srgbClr val="FF6600"/>
                </a:solidFill>
              </a:rPr>
              <a:t> &amp; Speedway)</a:t>
            </a:r>
          </a:p>
          <a:p>
            <a:pPr lvl="1"/>
            <a:r>
              <a:rPr lang="en-US" dirty="0" smtClean="0"/>
              <a:t>Designing, Building, and Flying Airplanes</a:t>
            </a:r>
          </a:p>
          <a:p>
            <a:pPr lvl="1"/>
            <a:r>
              <a:rPr lang="en-US" dirty="0" smtClean="0"/>
              <a:t>Longhorn Rocket Activity</a:t>
            </a:r>
          </a:p>
          <a:p>
            <a:pPr lvl="1"/>
            <a:r>
              <a:rPr lang="en-US" dirty="0" smtClean="0"/>
              <a:t>Balloon Rocket Racers</a:t>
            </a:r>
          </a:p>
          <a:p>
            <a:pPr lvl="1"/>
            <a:r>
              <a:rPr lang="en-US" dirty="0" smtClean="0">
                <a:solidFill>
                  <a:srgbClr val="FF6600"/>
                </a:solidFill>
              </a:rPr>
              <a:t>Texas Spacecraft Lab (That’s Us!)</a:t>
            </a:r>
          </a:p>
          <a:p>
            <a:pPr lvl="1"/>
            <a:r>
              <a:rPr lang="en-US" dirty="0" smtClean="0"/>
              <a:t>Aerospace Engineering Prospective Student Session</a:t>
            </a:r>
          </a:p>
          <a:p>
            <a:pPr lvl="1"/>
            <a:r>
              <a:rPr lang="en-US" dirty="0" smtClean="0"/>
              <a:t>On Target to Mars</a:t>
            </a:r>
          </a:p>
          <a:p>
            <a:pPr lvl="1"/>
            <a:r>
              <a:rPr lang="en-US" dirty="0" smtClean="0"/>
              <a:t>Paper Airplane Contest</a:t>
            </a:r>
          </a:p>
          <a:p>
            <a:pPr lvl="1"/>
            <a:r>
              <a:rPr lang="en-US" dirty="0" smtClean="0"/>
              <a:t>Bio-Integrated Electronics</a:t>
            </a:r>
          </a:p>
          <a:p>
            <a:pPr lvl="1"/>
            <a:r>
              <a:rPr lang="en-US" dirty="0" smtClean="0"/>
              <a:t>Sounds of Space</a:t>
            </a:r>
          </a:p>
          <a:p>
            <a:pPr lvl="1"/>
            <a:endParaRPr lang="en-US" dirty="0"/>
          </a:p>
        </p:txBody>
      </p:sp>
      <p:grpSp>
        <p:nvGrpSpPr>
          <p:cNvPr id="5" name="Group 4"/>
          <p:cNvGrpSpPr/>
          <p:nvPr/>
        </p:nvGrpSpPr>
        <p:grpSpPr>
          <a:xfrm>
            <a:off x="7728972" y="152400"/>
            <a:ext cx="1338828" cy="426093"/>
            <a:chOff x="7663154" y="1221762"/>
            <a:chExt cx="1338828" cy="426093"/>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7" name="TextBox 6"/>
            <p:cNvSpPr txBox="1"/>
            <p:nvPr/>
          </p:nvSpPr>
          <p:spPr>
            <a:xfrm>
              <a:off x="7663154" y="1447800"/>
              <a:ext cx="1338828" cy="200055"/>
            </a:xfrm>
            <a:prstGeom prst="rect">
              <a:avLst/>
            </a:prstGeom>
            <a:noFill/>
          </p:spPr>
          <p:txBody>
            <a:bodyPr wrap="none" rtlCol="0">
              <a:spAutoFit/>
            </a:bodyPr>
            <a:lstStyle/>
            <a:p>
              <a:r>
                <a:rPr lang="en-US" sz="700" dirty="0" smtClean="0">
                  <a:solidFill>
                    <a:schemeClr val="bg1"/>
                  </a:solidFill>
                </a:rPr>
                <a:t>Texas Spacecraft Laboratory</a:t>
              </a:r>
              <a:endParaRPr lang="en-US" sz="700" dirty="0">
                <a:solidFill>
                  <a:schemeClr val="bg1"/>
                </a:solidFill>
              </a:endParaRPr>
            </a:p>
          </p:txBody>
        </p:sp>
      </p:grpSp>
      <p:pic>
        <p:nvPicPr>
          <p:cNvPr id="8" name="Picture 7" descr="IMG_9434.JPG"/>
          <p:cNvPicPr>
            <a:picLocks noChangeAspect="1"/>
          </p:cNvPicPr>
          <p:nvPr/>
        </p:nvPicPr>
        <p:blipFill>
          <a:blip r:embed="rId3" cstate="print"/>
          <a:stretch>
            <a:fillRect/>
          </a:stretch>
        </p:blipFill>
        <p:spPr>
          <a:xfrm>
            <a:off x="1981200" y="4940491"/>
            <a:ext cx="2133600" cy="1600200"/>
          </a:xfrm>
          <a:prstGeom prst="rect">
            <a:avLst/>
          </a:prstGeom>
        </p:spPr>
      </p:pic>
    </p:spTree>
    <p:extLst>
      <p:ext uri="{BB962C8B-B14F-4D97-AF65-F5344CB8AC3E}">
        <p14:creationId xmlns:p14="http://schemas.microsoft.com/office/powerpoint/2010/main" val="4766098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lh5.ggpht.com/_hT7N59nHGuM/Sxh-MgjOfAI/AAAAAAAAIiw/ovYFJNDf9o8/s912/s127e012778.jpg"/>
          <p:cNvPicPr>
            <a:picLocks noChangeAspect="1" noChangeArrowheads="1"/>
          </p:cNvPicPr>
          <p:nvPr/>
        </p:nvPicPr>
        <p:blipFill>
          <a:blip r:embed="rId2" cstate="print"/>
          <a:srcRect t="3371"/>
          <a:stretch>
            <a:fillRect/>
          </a:stretch>
        </p:blipFill>
        <p:spPr bwMode="auto">
          <a:xfrm>
            <a:off x="-1333" y="556747"/>
            <a:ext cx="9111805" cy="6014591"/>
          </a:xfrm>
          <a:prstGeom prst="rect">
            <a:avLst/>
          </a:prstGeom>
          <a:noFill/>
        </p:spPr>
      </p:pic>
      <p:sp>
        <p:nvSpPr>
          <p:cNvPr id="2" name="Title 1"/>
          <p:cNvSpPr>
            <a:spLocks noGrp="1"/>
          </p:cNvSpPr>
          <p:nvPr>
            <p:ph type="title"/>
          </p:nvPr>
        </p:nvSpPr>
        <p:spPr/>
        <p:txBody>
          <a:bodyPr/>
          <a:lstStyle/>
          <a:p>
            <a:r>
              <a:rPr lang="en-US" dirty="0" smtClean="0"/>
              <a:t>Conclusion</a:t>
            </a:r>
            <a:endParaRPr lang="en-US" dirty="0"/>
          </a:p>
        </p:txBody>
      </p:sp>
      <p:sp>
        <p:nvSpPr>
          <p:cNvPr id="4" name="Content Placeholder 3"/>
          <p:cNvSpPr>
            <a:spLocks noGrp="1"/>
          </p:cNvSpPr>
          <p:nvPr>
            <p:ph sz="half" idx="1"/>
          </p:nvPr>
        </p:nvSpPr>
        <p:spPr>
          <a:xfrm>
            <a:off x="76200" y="1722437"/>
            <a:ext cx="4572000" cy="4343400"/>
          </a:xfrm>
        </p:spPr>
        <p:txBody>
          <a:bodyPr>
            <a:normAutofit fontScale="77500" lnSpcReduction="20000"/>
          </a:bodyPr>
          <a:lstStyle/>
          <a:p>
            <a:r>
              <a:rPr lang="en-US" dirty="0" smtClean="0"/>
              <a:t>Space </a:t>
            </a:r>
            <a:r>
              <a:rPr lang="en-US" dirty="0"/>
              <a:t>is more accessible than ever before with small satellites</a:t>
            </a:r>
          </a:p>
          <a:p>
            <a:endParaRPr lang="en-US" dirty="0" smtClean="0"/>
          </a:p>
          <a:p>
            <a:r>
              <a:rPr lang="en-US" dirty="0" smtClean="0"/>
              <a:t>The University of Texas at Austin’s Texas Spacecraft Lab supports a wide range of CubeSat, small satellite and related space missions from design through operations</a:t>
            </a:r>
          </a:p>
          <a:p>
            <a:endParaRPr lang="en-US" dirty="0"/>
          </a:p>
          <a:p>
            <a:r>
              <a:rPr lang="en-US" dirty="0"/>
              <a:t>Research topics are integrated with and motivated by satellite </a:t>
            </a:r>
            <a:r>
              <a:rPr lang="en-US" dirty="0" smtClean="0"/>
              <a:t>experiments</a:t>
            </a:r>
          </a:p>
        </p:txBody>
      </p:sp>
      <p:sp>
        <p:nvSpPr>
          <p:cNvPr id="5" name="Content Placeholder 4"/>
          <p:cNvSpPr>
            <a:spLocks noGrp="1"/>
          </p:cNvSpPr>
          <p:nvPr>
            <p:ph sz="half" idx="2"/>
          </p:nvPr>
        </p:nvSpPr>
        <p:spPr>
          <a:xfrm>
            <a:off x="4419600" y="1722437"/>
            <a:ext cx="4724400" cy="4678363"/>
          </a:xfrm>
        </p:spPr>
        <p:txBody>
          <a:bodyPr>
            <a:normAutofit fontScale="77500" lnSpcReduction="20000"/>
          </a:bodyPr>
          <a:lstStyle/>
          <a:p>
            <a:r>
              <a:rPr lang="en-US" dirty="0" smtClean="0">
                <a:solidFill>
                  <a:srgbClr val="FF6600"/>
                </a:solidFill>
              </a:rPr>
              <a:t>Contact information:</a:t>
            </a:r>
          </a:p>
          <a:p>
            <a:pPr lvl="1"/>
            <a:r>
              <a:rPr lang="en-US" dirty="0" smtClean="0"/>
              <a:t>E. Glenn Lightsey</a:t>
            </a:r>
          </a:p>
          <a:p>
            <a:pPr lvl="1"/>
            <a:r>
              <a:rPr lang="en-US" dirty="0" smtClean="0">
                <a:hlinkClick r:id="rId3"/>
              </a:rPr>
              <a:t>lightsey@mail.utexas.edu</a:t>
            </a:r>
            <a:endParaRPr lang="en-US" dirty="0"/>
          </a:p>
          <a:p>
            <a:pPr lvl="1"/>
            <a:r>
              <a:rPr lang="en-US" dirty="0" smtClean="0"/>
              <a:t>(512) 471-5322</a:t>
            </a:r>
          </a:p>
          <a:p>
            <a:endParaRPr lang="en-US" dirty="0" smtClean="0"/>
          </a:p>
          <a:p>
            <a:pPr marL="0" indent="0">
              <a:buNone/>
            </a:pPr>
            <a:endParaRPr lang="en-US" dirty="0"/>
          </a:p>
          <a:p>
            <a:r>
              <a:rPr lang="en-US" dirty="0" smtClean="0">
                <a:solidFill>
                  <a:srgbClr val="FF6600"/>
                </a:solidFill>
              </a:rPr>
              <a:t>Additional </a:t>
            </a:r>
            <a:r>
              <a:rPr lang="en-US" dirty="0">
                <a:solidFill>
                  <a:srgbClr val="FF6600"/>
                </a:solidFill>
              </a:rPr>
              <a:t>information</a:t>
            </a:r>
            <a:r>
              <a:rPr lang="en-US" dirty="0" smtClean="0">
                <a:solidFill>
                  <a:srgbClr val="FF6600"/>
                </a:solidFill>
              </a:rPr>
              <a:t>:</a:t>
            </a:r>
          </a:p>
          <a:p>
            <a:pPr lvl="1"/>
            <a:r>
              <a:rPr lang="en-US" dirty="0" smtClean="0">
                <a:solidFill>
                  <a:srgbClr val="FF6600"/>
                </a:solidFill>
              </a:rPr>
              <a:t>Faculty Research page:</a:t>
            </a:r>
          </a:p>
          <a:p>
            <a:pPr lvl="2"/>
            <a:r>
              <a:rPr lang="en-US" dirty="0" smtClean="0">
                <a:hlinkClick r:id="rId4"/>
              </a:rPr>
              <a:t>http://lightsey.ae.utexas.edu</a:t>
            </a:r>
            <a:endParaRPr lang="en-US" dirty="0" smtClean="0"/>
          </a:p>
          <a:p>
            <a:pPr lvl="2"/>
            <a:r>
              <a:rPr lang="en-US" dirty="0" smtClean="0"/>
              <a:t>Downloadable papers and presentations</a:t>
            </a:r>
          </a:p>
          <a:p>
            <a:pPr lvl="1"/>
            <a:r>
              <a:rPr lang="en-US" dirty="0" smtClean="0">
                <a:solidFill>
                  <a:srgbClr val="FF6600"/>
                </a:solidFill>
              </a:rPr>
              <a:t>Lab Facebook page:</a:t>
            </a:r>
          </a:p>
          <a:p>
            <a:pPr lvl="2"/>
            <a:r>
              <a:rPr lang="en-US" dirty="0">
                <a:hlinkClick r:id="rId5"/>
              </a:rPr>
              <a:t>https://</a:t>
            </a:r>
            <a:r>
              <a:rPr lang="en-US" dirty="0" smtClean="0">
                <a:hlinkClick r:id="rId5"/>
              </a:rPr>
              <a:t>www.facebook.com/UTSatLab</a:t>
            </a:r>
            <a:endParaRPr lang="en-US" dirty="0" smtClean="0"/>
          </a:p>
          <a:p>
            <a:pPr lvl="2"/>
            <a:r>
              <a:rPr lang="en-US" dirty="0" smtClean="0"/>
              <a:t>Lots of pictures and videos of hardware and lab activities</a:t>
            </a:r>
          </a:p>
          <a:p>
            <a:pPr marL="914400" lvl="2" indent="0">
              <a:buNone/>
            </a:pPr>
            <a:r>
              <a:rPr lang="en-US" dirty="0"/>
              <a:t> </a:t>
            </a:r>
            <a:r>
              <a:rPr lang="en-US" dirty="0" smtClean="0"/>
              <a:t>    (be sure to ‘Like’ us for updates!)</a:t>
            </a:r>
          </a:p>
          <a:p>
            <a:pPr lvl="1"/>
            <a:endParaRPr lang="en-US" dirty="0" smtClean="0"/>
          </a:p>
          <a:p>
            <a:pPr lvl="2"/>
            <a:endParaRPr lang="en-US" dirty="0"/>
          </a:p>
          <a:p>
            <a:pPr marL="457200" lvl="1" indent="0">
              <a:buNone/>
            </a:pPr>
            <a:endParaRPr lang="en-US" dirty="0"/>
          </a:p>
        </p:txBody>
      </p:sp>
      <p:grpSp>
        <p:nvGrpSpPr>
          <p:cNvPr id="6" name="Group 5"/>
          <p:cNvGrpSpPr/>
          <p:nvPr/>
        </p:nvGrpSpPr>
        <p:grpSpPr>
          <a:xfrm>
            <a:off x="7728972" y="152400"/>
            <a:ext cx="1338828" cy="426093"/>
            <a:chOff x="7663154" y="1221762"/>
            <a:chExt cx="1338828" cy="426093"/>
          </a:xfrm>
        </p:grpSpPr>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9" name="TextBox 8"/>
            <p:cNvSpPr txBox="1"/>
            <p:nvPr/>
          </p:nvSpPr>
          <p:spPr>
            <a:xfrm>
              <a:off x="7663154" y="1447800"/>
              <a:ext cx="1338828" cy="200055"/>
            </a:xfrm>
            <a:prstGeom prst="rect">
              <a:avLst/>
            </a:prstGeom>
            <a:noFill/>
          </p:spPr>
          <p:txBody>
            <a:bodyPr wrap="none" rtlCol="0">
              <a:spAutoFit/>
            </a:bodyPr>
            <a:lstStyle/>
            <a:p>
              <a:r>
                <a:rPr lang="en-US" sz="700" dirty="0" smtClean="0">
                  <a:solidFill>
                    <a:schemeClr val="bg1"/>
                  </a:solidFill>
                </a:rPr>
                <a:t>Texas Spacecraft Laboratory</a:t>
              </a:r>
              <a:endParaRPr lang="en-US" sz="700" dirty="0">
                <a:solidFill>
                  <a:schemeClr val="bg1"/>
                </a:solidFill>
              </a:endParaRPr>
            </a:p>
          </p:txBody>
        </p:sp>
      </p:grpSp>
    </p:spTree>
    <p:extLst>
      <p:ext uri="{BB962C8B-B14F-4D97-AF65-F5344CB8AC3E}">
        <p14:creationId xmlns:p14="http://schemas.microsoft.com/office/powerpoint/2010/main" val="17582420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 Glenn Lightsey</a:t>
            </a:r>
            <a:endParaRPr lang="en-US" dirty="0"/>
          </a:p>
        </p:txBody>
      </p:sp>
      <p:sp>
        <p:nvSpPr>
          <p:cNvPr id="3" name="Content Placeholder 2"/>
          <p:cNvSpPr>
            <a:spLocks noGrp="1"/>
          </p:cNvSpPr>
          <p:nvPr>
            <p:ph idx="1"/>
          </p:nvPr>
        </p:nvSpPr>
        <p:spPr>
          <a:xfrm>
            <a:off x="1600200" y="1600200"/>
            <a:ext cx="7086600" cy="4525963"/>
          </a:xfrm>
        </p:spPr>
        <p:txBody>
          <a:bodyPr>
            <a:normAutofit fontScale="25000" lnSpcReduction="20000"/>
          </a:bodyPr>
          <a:lstStyle/>
          <a:p>
            <a:pPr marL="0" indent="0">
              <a:buNone/>
            </a:pPr>
            <a:r>
              <a:rPr lang="en-US" sz="4400" dirty="0"/>
              <a:t>Glenn Lightsey is the Fellow of the W. R. </a:t>
            </a:r>
            <a:r>
              <a:rPr lang="en-US" sz="4400" dirty="0" err="1"/>
              <a:t>Woolrich</a:t>
            </a:r>
            <a:r>
              <a:rPr lang="en-US" sz="4400" dirty="0"/>
              <a:t> Professor in Engineering in the Department of Aerospace Engineering and Engineering Mechanics at The University of Texas at Austin. He is the Founder and Director of the Satellite Design Lab at </a:t>
            </a:r>
            <a:r>
              <a:rPr lang="en-US" sz="4400" dirty="0" smtClean="0"/>
              <a:t>UT Austin</a:t>
            </a:r>
            <a:r>
              <a:rPr lang="en-US" sz="4400" dirty="0"/>
              <a:t>, which designs, builds, and operates satellites with undergraduate and graduate students. His research program focuses on the technology of small satellites, including: guidance, navigation, and control systems; attitude determination and control; formation flying, satellite swarms, and satellite networks; cooperative control; proximity operations and unmanned spacecraft rendezvous; space based Global Positioning System receivers; </a:t>
            </a:r>
            <a:r>
              <a:rPr lang="en-US" sz="4400" dirty="0" smtClean="0"/>
              <a:t>radio navigation; </a:t>
            </a:r>
            <a:r>
              <a:rPr lang="en-US" sz="4400" dirty="0"/>
              <a:t>visual navigation; propulsion; satellite operations; and space systems engineer</a:t>
            </a:r>
            <a:r>
              <a:rPr lang="en-US" sz="4400" dirty="0" smtClean="0"/>
              <a:t>.</a:t>
            </a:r>
          </a:p>
          <a:p>
            <a:pPr marL="0" indent="0">
              <a:buNone/>
            </a:pPr>
            <a:endParaRPr lang="en-US" sz="4400" dirty="0"/>
          </a:p>
          <a:p>
            <a:pPr marL="0" indent="0">
              <a:buNone/>
            </a:pPr>
            <a:r>
              <a:rPr lang="en-US" sz="4400" dirty="0"/>
              <a:t>Prior to joining </a:t>
            </a:r>
            <a:r>
              <a:rPr lang="en-US" sz="4400" dirty="0" smtClean="0"/>
              <a:t>UT in </a:t>
            </a:r>
            <a:r>
              <a:rPr lang="en-US" sz="4400" dirty="0"/>
              <a:t>1999, Dr. Lightsey worked for 13 years as an aerospace engineer in the Guidance, Navigation, and Control Branch at NASA’s Goddard Space Flight Center. </a:t>
            </a:r>
            <a:r>
              <a:rPr lang="en-US" sz="4400" dirty="0" smtClean="0"/>
              <a:t>He </a:t>
            </a:r>
            <a:r>
              <a:rPr lang="en-US" sz="4400" dirty="0"/>
              <a:t>participated in the SOAR Space Shuttle Detailed Test Objective (DTO) experiment. In 1999 he received NASA’s Manned Flight Awareness Award and GSFC’s Center of Excellence Individual Award. In 2004 he received the Institute of Navigation’s </a:t>
            </a:r>
            <a:r>
              <a:rPr lang="en-US" sz="4400" dirty="0" err="1"/>
              <a:t>Tycho</a:t>
            </a:r>
            <a:r>
              <a:rPr lang="en-US" sz="4400" dirty="0"/>
              <a:t> Brahe Award which recognizes outstanding contributions to the science of space navigation, guidance, and control</a:t>
            </a:r>
            <a:r>
              <a:rPr lang="en-US" sz="4400" dirty="0" smtClean="0"/>
              <a:t>.</a:t>
            </a:r>
          </a:p>
          <a:p>
            <a:pPr marL="0" indent="0">
              <a:buNone/>
            </a:pPr>
            <a:endParaRPr lang="en-US" sz="4400" dirty="0"/>
          </a:p>
          <a:p>
            <a:pPr marL="0" indent="0">
              <a:buNone/>
            </a:pPr>
            <a:r>
              <a:rPr lang="en-US" sz="4400" dirty="0"/>
              <a:t>Dr. Lightsey instructs undergraduate and graduate students in courses in orbital mechanics, navigation, and control. He has twice served as the Space Representative of the Institute of Navigation’s National Council (1998-2000, 2012-2014) and he is an Associate Fellow of the AIAA. He served on the AIAA’s Guidance and Control Technical Committee (1999-2008), and he was an associate editor of the Journal of Guidance, Control, and Dynamics (2005-08). In 2008, he was General Chair of the AIAA’s Guidance, Navigation, and Control Conference. He has authored more than 100 technical publications in peer-reviewed journals and conference </a:t>
            </a:r>
            <a:r>
              <a:rPr lang="en-US" sz="4400" dirty="0" smtClean="0"/>
              <a:t>proceedings. He </a:t>
            </a:r>
            <a:r>
              <a:rPr lang="en-US" sz="4400" dirty="0"/>
              <a:t>currently serves as the Cockrell School of Engineering’s Strategic Planning Area Champion for Space and Earth Engineering; and since 2009 he has been the Graduate Advisor for Aerospace Engineering. In 2010, Dr. Lightsey became Associate Director of NASA’s Texas Space Grant Consortium. In 2011, Dr. Lightsey received the American Society for Engineering Education’s John Leland Atwood Award for outstanding aerospace engineering education, and the William David </a:t>
            </a:r>
            <a:r>
              <a:rPr lang="en-US" sz="4400" dirty="0" err="1"/>
              <a:t>Blunk</a:t>
            </a:r>
            <a:r>
              <a:rPr lang="en-US" sz="4400" dirty="0"/>
              <a:t> Memorial Professorship for outstanding undergraduate teaching at The University of Texas at Austin.  Dr. Lightsey was inducted in The University of Texas at Austin’s Academy of Distinguished Teachers in Fall 2012.</a:t>
            </a:r>
          </a:p>
          <a:p>
            <a:pPr marL="0" indent="0">
              <a:buNone/>
            </a:pPr>
            <a:endParaRPr lang="en-US" dirty="0"/>
          </a:p>
        </p:txBody>
      </p:sp>
      <p:pic>
        <p:nvPicPr>
          <p:cNvPr id="2050" name="Picture 2" descr="lightsey_thum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90675"/>
            <a:ext cx="95250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340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Space Images Today </a:t>
            </a:r>
            <a:br>
              <a:rPr lang="en-US" dirty="0" smtClean="0"/>
            </a:br>
            <a:r>
              <a:rPr lang="en-US" dirty="0" smtClean="0"/>
              <a:t>You May Have Seen</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28784"/>
            <a:ext cx="2667000" cy="2097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8358" y="4222642"/>
            <a:ext cx="4037042" cy="2052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0" y="1645919"/>
            <a:ext cx="1695451" cy="2373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6"/>
          <a:stretch>
            <a:fillRect/>
          </a:stretch>
        </p:blipFill>
        <p:spPr>
          <a:xfrm>
            <a:off x="5810251" y="1728784"/>
            <a:ext cx="2761060" cy="2097759"/>
          </a:xfrm>
          <a:prstGeom prst="rect">
            <a:avLst/>
          </a:prstGeom>
        </p:spPr>
      </p:pic>
      <p:grpSp>
        <p:nvGrpSpPr>
          <p:cNvPr id="8" name="Group 7"/>
          <p:cNvGrpSpPr/>
          <p:nvPr/>
        </p:nvGrpSpPr>
        <p:grpSpPr>
          <a:xfrm>
            <a:off x="7728972" y="152400"/>
            <a:ext cx="1338828" cy="426093"/>
            <a:chOff x="7663154" y="1221762"/>
            <a:chExt cx="1338828" cy="426093"/>
          </a:xfrm>
        </p:grpSpPr>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10" name="TextBox 9"/>
            <p:cNvSpPr txBox="1"/>
            <p:nvPr/>
          </p:nvSpPr>
          <p:spPr>
            <a:xfrm>
              <a:off x="7663154" y="1447800"/>
              <a:ext cx="1338828" cy="200055"/>
            </a:xfrm>
            <a:prstGeom prst="rect">
              <a:avLst/>
            </a:prstGeom>
            <a:noFill/>
          </p:spPr>
          <p:txBody>
            <a:bodyPr wrap="none" rtlCol="0">
              <a:spAutoFit/>
            </a:bodyPr>
            <a:lstStyle/>
            <a:p>
              <a:r>
                <a:rPr lang="en-US" sz="700" dirty="0" smtClean="0">
                  <a:solidFill>
                    <a:schemeClr val="bg1"/>
                  </a:solidFill>
                </a:rPr>
                <a:t>Texas Spacecraft Laboratory</a:t>
              </a:r>
              <a:endParaRPr lang="en-US" sz="700" dirty="0">
                <a:solidFill>
                  <a:schemeClr val="bg1"/>
                </a:solidFill>
              </a:endParaRPr>
            </a:p>
          </p:txBody>
        </p:sp>
      </p:grpSp>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69031" y="4019550"/>
            <a:ext cx="2983587" cy="2237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00880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Today’s Talk</a:t>
            </a:r>
            <a:endParaRPr lang="en-US" dirty="0"/>
          </a:p>
        </p:txBody>
      </p:sp>
      <p:sp>
        <p:nvSpPr>
          <p:cNvPr id="6" name="Content Placeholder 5"/>
          <p:cNvSpPr>
            <a:spLocks noGrp="1"/>
          </p:cNvSpPr>
          <p:nvPr>
            <p:ph idx="1"/>
          </p:nvPr>
        </p:nvSpPr>
        <p:spPr/>
        <p:txBody>
          <a:bodyPr>
            <a:normAutofit lnSpcReduction="10000"/>
          </a:bodyPr>
          <a:lstStyle/>
          <a:p>
            <a:r>
              <a:rPr lang="en-US" dirty="0" smtClean="0">
                <a:solidFill>
                  <a:srgbClr val="FF6600"/>
                </a:solidFill>
              </a:rPr>
              <a:t>Space Myths</a:t>
            </a:r>
          </a:p>
          <a:p>
            <a:pPr lvl="1"/>
            <a:r>
              <a:rPr lang="en-US" dirty="0" smtClean="0">
                <a:solidFill>
                  <a:srgbClr val="FF6600"/>
                </a:solidFill>
              </a:rPr>
              <a:t>Some interesting facts about space</a:t>
            </a:r>
          </a:p>
          <a:p>
            <a:pPr lvl="1"/>
            <a:endParaRPr lang="en-US" dirty="0" smtClean="0"/>
          </a:p>
          <a:p>
            <a:r>
              <a:rPr lang="en-US" dirty="0"/>
              <a:t>Are We There Yet? </a:t>
            </a:r>
          </a:p>
          <a:p>
            <a:pPr lvl="1"/>
            <a:r>
              <a:rPr lang="en-US" dirty="0"/>
              <a:t>Some basic information about space travel</a:t>
            </a:r>
          </a:p>
          <a:p>
            <a:pPr marL="457200" lvl="1" indent="0">
              <a:buNone/>
            </a:pPr>
            <a:endParaRPr lang="en-US" dirty="0" smtClean="0"/>
          </a:p>
          <a:p>
            <a:r>
              <a:rPr lang="en-US" dirty="0" smtClean="0"/>
              <a:t>The Texas Spacecraft Lab</a:t>
            </a:r>
          </a:p>
          <a:p>
            <a:pPr lvl="1"/>
            <a:r>
              <a:rPr lang="en-US" dirty="0" smtClean="0"/>
              <a:t>A description of my research lab and the projects my students and I are working on</a:t>
            </a:r>
          </a:p>
          <a:p>
            <a:endParaRPr lang="en-US" dirty="0"/>
          </a:p>
        </p:txBody>
      </p:sp>
      <p:grpSp>
        <p:nvGrpSpPr>
          <p:cNvPr id="7" name="Group 6"/>
          <p:cNvGrpSpPr/>
          <p:nvPr/>
        </p:nvGrpSpPr>
        <p:grpSpPr>
          <a:xfrm>
            <a:off x="7728972" y="152400"/>
            <a:ext cx="1338828" cy="426093"/>
            <a:chOff x="7663154" y="1221762"/>
            <a:chExt cx="1338828" cy="426093"/>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9" name="TextBox 8"/>
            <p:cNvSpPr txBox="1"/>
            <p:nvPr/>
          </p:nvSpPr>
          <p:spPr>
            <a:xfrm>
              <a:off x="7663154" y="1447800"/>
              <a:ext cx="1338828" cy="200055"/>
            </a:xfrm>
            <a:prstGeom prst="rect">
              <a:avLst/>
            </a:prstGeom>
            <a:noFill/>
          </p:spPr>
          <p:txBody>
            <a:bodyPr wrap="none" rtlCol="0">
              <a:spAutoFit/>
            </a:bodyPr>
            <a:lstStyle/>
            <a:p>
              <a:r>
                <a:rPr lang="en-US" sz="700" dirty="0" smtClean="0">
                  <a:solidFill>
                    <a:schemeClr val="bg1"/>
                  </a:solidFill>
                </a:rPr>
                <a:t>Texas Spacecraft Laboratory</a:t>
              </a:r>
              <a:endParaRPr lang="en-US" sz="700" dirty="0">
                <a:solidFill>
                  <a:schemeClr val="bg1"/>
                </a:solidFill>
              </a:endParaRPr>
            </a:p>
          </p:txBody>
        </p:sp>
      </p:grpSp>
    </p:spTree>
    <p:extLst>
      <p:ext uri="{BB962C8B-B14F-4D97-AF65-F5344CB8AC3E}">
        <p14:creationId xmlns:p14="http://schemas.microsoft.com/office/powerpoint/2010/main" val="39391722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Space Myths</a:t>
            </a:r>
            <a:endParaRPr lang="en-US" dirty="0"/>
          </a:p>
        </p:txBody>
      </p:sp>
      <p:sp>
        <p:nvSpPr>
          <p:cNvPr id="3" name="Content Placeholder 2"/>
          <p:cNvSpPr>
            <a:spLocks noGrp="1"/>
          </p:cNvSpPr>
          <p:nvPr>
            <p:ph sz="half" idx="1"/>
          </p:nvPr>
        </p:nvSpPr>
        <p:spPr>
          <a:xfrm>
            <a:off x="152400" y="1295400"/>
            <a:ext cx="4495800" cy="5029200"/>
          </a:xfrm>
        </p:spPr>
        <p:txBody>
          <a:bodyPr>
            <a:normAutofit/>
          </a:bodyPr>
          <a:lstStyle/>
          <a:p>
            <a:r>
              <a:rPr lang="en-US" dirty="0" smtClean="0"/>
              <a:t>Myth #1: “The Earth orbits around the…”</a:t>
            </a:r>
          </a:p>
          <a:p>
            <a:pPr lvl="1"/>
            <a:r>
              <a:rPr lang="en-US" dirty="0" smtClean="0"/>
              <a:t>25% of Americans could not correctly answer this question in a 2013 survey</a:t>
            </a:r>
          </a:p>
          <a:p>
            <a:pPr lvl="1"/>
            <a:endParaRPr lang="en-US" dirty="0" smtClean="0"/>
          </a:p>
          <a:p>
            <a:endParaRPr lang="en-US" dirty="0" smtClean="0"/>
          </a:p>
          <a:p>
            <a:endParaRPr lang="en-US" dirty="0" smtClean="0"/>
          </a:p>
          <a:p>
            <a:pPr lvl="1"/>
            <a:endParaRPr lang="en-US" dirty="0" smtClean="0"/>
          </a:p>
          <a:p>
            <a:endParaRPr lang="en-US" dirty="0" smtClean="0"/>
          </a:p>
          <a:p>
            <a:endParaRPr lang="en-US" dirty="0"/>
          </a:p>
        </p:txBody>
      </p:sp>
      <p:sp>
        <p:nvSpPr>
          <p:cNvPr id="7" name="Content Placeholder 6"/>
          <p:cNvSpPr>
            <a:spLocks noGrp="1"/>
          </p:cNvSpPr>
          <p:nvPr>
            <p:ph sz="half" idx="2"/>
          </p:nvPr>
        </p:nvSpPr>
        <p:spPr>
          <a:xfrm>
            <a:off x="4648200" y="1371600"/>
            <a:ext cx="4038600" cy="4525963"/>
          </a:xfrm>
        </p:spPr>
        <p:txBody>
          <a:bodyPr/>
          <a:lstStyle/>
          <a:p>
            <a:r>
              <a:rPr lang="en-US" i="1" dirty="0" smtClean="0">
                <a:solidFill>
                  <a:srgbClr val="FF6600"/>
                </a:solidFill>
              </a:rPr>
              <a:t>All of the planets in our solar system orbit the Sun. </a:t>
            </a:r>
            <a:endParaRPr lang="en-US" i="1" dirty="0">
              <a:solidFill>
                <a:srgbClr val="FF6600"/>
              </a:solidFill>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3886200"/>
            <a:ext cx="6477000" cy="2355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343400" y="6291590"/>
            <a:ext cx="4191000" cy="261610"/>
          </a:xfrm>
          <a:prstGeom prst="rect">
            <a:avLst/>
          </a:prstGeom>
          <a:noFill/>
        </p:spPr>
        <p:txBody>
          <a:bodyPr wrap="square" rtlCol="0">
            <a:spAutoFit/>
          </a:bodyPr>
          <a:lstStyle/>
          <a:p>
            <a:r>
              <a:rPr lang="en-US" sz="1100" dirty="0" smtClean="0">
                <a:solidFill>
                  <a:prstClr val="white"/>
                </a:solidFill>
              </a:rPr>
              <a:t>Flickr: Image Editor, for SciTech Lab blog post</a:t>
            </a:r>
            <a:endParaRPr lang="en-US" sz="1100" dirty="0">
              <a:solidFill>
                <a:prstClr val="white"/>
              </a:solidFill>
            </a:endParaRPr>
          </a:p>
        </p:txBody>
      </p:sp>
      <p:grpSp>
        <p:nvGrpSpPr>
          <p:cNvPr id="9" name="Group 8"/>
          <p:cNvGrpSpPr/>
          <p:nvPr/>
        </p:nvGrpSpPr>
        <p:grpSpPr>
          <a:xfrm>
            <a:off x="7728972" y="152400"/>
            <a:ext cx="1338828" cy="426093"/>
            <a:chOff x="7663154" y="1221762"/>
            <a:chExt cx="1338828" cy="426093"/>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12" name="TextBox 11"/>
            <p:cNvSpPr txBox="1"/>
            <p:nvPr/>
          </p:nvSpPr>
          <p:spPr>
            <a:xfrm>
              <a:off x="7663154" y="1447800"/>
              <a:ext cx="1338828" cy="200055"/>
            </a:xfrm>
            <a:prstGeom prst="rect">
              <a:avLst/>
            </a:prstGeom>
            <a:noFill/>
          </p:spPr>
          <p:txBody>
            <a:bodyPr wrap="none" rtlCol="0">
              <a:spAutoFit/>
            </a:bodyPr>
            <a:lstStyle/>
            <a:p>
              <a:r>
                <a:rPr lang="en-US" sz="700" dirty="0" smtClean="0">
                  <a:solidFill>
                    <a:prstClr val="white"/>
                  </a:solidFill>
                </a:rPr>
                <a:t>Texas Spacecraft Laboratory</a:t>
              </a:r>
              <a:endParaRPr lang="en-US" sz="700" dirty="0">
                <a:solidFill>
                  <a:prstClr val="white"/>
                </a:solidFill>
              </a:endParaRPr>
            </a:p>
          </p:txBody>
        </p:sp>
      </p:grpSp>
    </p:spTree>
    <p:extLst>
      <p:ext uri="{BB962C8B-B14F-4D97-AF65-F5344CB8AC3E}">
        <p14:creationId xmlns:p14="http://schemas.microsoft.com/office/powerpoint/2010/main" val="301656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Myths</a:t>
            </a:r>
            <a:endParaRPr lang="en-US" dirty="0"/>
          </a:p>
        </p:txBody>
      </p:sp>
      <p:sp>
        <p:nvSpPr>
          <p:cNvPr id="3" name="Content Placeholder 2"/>
          <p:cNvSpPr>
            <a:spLocks noGrp="1"/>
          </p:cNvSpPr>
          <p:nvPr>
            <p:ph sz="half" idx="1"/>
          </p:nvPr>
        </p:nvSpPr>
        <p:spPr/>
        <p:txBody>
          <a:bodyPr/>
          <a:lstStyle/>
          <a:p>
            <a:r>
              <a:rPr lang="en-US" dirty="0" smtClean="0"/>
              <a:t>Myth #2: “There </a:t>
            </a:r>
            <a:r>
              <a:rPr lang="en-US" dirty="0"/>
              <a:t>is no gravity in </a:t>
            </a:r>
            <a:r>
              <a:rPr lang="en-US" dirty="0" smtClean="0"/>
              <a:t>space.”</a:t>
            </a:r>
            <a:endParaRPr lang="en-US" dirty="0"/>
          </a:p>
          <a:p>
            <a:endParaRPr lang="en-US" dirty="0"/>
          </a:p>
        </p:txBody>
      </p:sp>
      <p:sp>
        <p:nvSpPr>
          <p:cNvPr id="4" name="Content Placeholder 3"/>
          <p:cNvSpPr>
            <a:spLocks noGrp="1"/>
          </p:cNvSpPr>
          <p:nvPr>
            <p:ph sz="half" idx="2"/>
          </p:nvPr>
        </p:nvSpPr>
        <p:spPr/>
        <p:txBody>
          <a:bodyPr/>
          <a:lstStyle/>
          <a:p>
            <a:r>
              <a:rPr lang="en-US" i="1" dirty="0" smtClean="0">
                <a:solidFill>
                  <a:srgbClr val="FF6600"/>
                </a:solidFill>
              </a:rPr>
              <a:t>All objects have mass and gravity, even in space. </a:t>
            </a:r>
            <a:endParaRPr lang="en-US" i="1" dirty="0">
              <a:solidFill>
                <a:srgbClr val="FF660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0559" y="3207544"/>
            <a:ext cx="3891057"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3"/>
          <a:stretch>
            <a:fillRect/>
          </a:stretch>
        </p:blipFill>
        <p:spPr>
          <a:xfrm>
            <a:off x="462488" y="3207544"/>
            <a:ext cx="4132881" cy="2743200"/>
          </a:xfrm>
          <a:prstGeom prst="rect">
            <a:avLst/>
          </a:prstGeom>
        </p:spPr>
      </p:pic>
      <p:sp>
        <p:nvSpPr>
          <p:cNvPr id="9" name="TextBox 8"/>
          <p:cNvSpPr txBox="1"/>
          <p:nvPr/>
        </p:nvSpPr>
        <p:spPr>
          <a:xfrm>
            <a:off x="5105400" y="6029207"/>
            <a:ext cx="4191000" cy="184666"/>
          </a:xfrm>
          <a:prstGeom prst="rect">
            <a:avLst/>
          </a:prstGeom>
          <a:noFill/>
        </p:spPr>
        <p:txBody>
          <a:bodyPr wrap="square" rtlCol="0">
            <a:spAutoFit/>
          </a:bodyPr>
          <a:lstStyle/>
          <a:p>
            <a:r>
              <a:rPr lang="en-US" sz="600" dirty="0" smtClean="0">
                <a:solidFill>
                  <a:prstClr val="white"/>
                </a:solidFill>
              </a:rPr>
              <a:t>Wikipedia: Gravitation of the Moon</a:t>
            </a:r>
            <a:endParaRPr lang="en-US" sz="600" dirty="0">
              <a:solidFill>
                <a:prstClr val="white"/>
              </a:solidFill>
            </a:endParaRPr>
          </a:p>
        </p:txBody>
      </p:sp>
      <p:sp>
        <p:nvSpPr>
          <p:cNvPr id="10" name="TextBox 9"/>
          <p:cNvSpPr txBox="1"/>
          <p:nvPr/>
        </p:nvSpPr>
        <p:spPr>
          <a:xfrm>
            <a:off x="533400" y="6094164"/>
            <a:ext cx="4191000" cy="184666"/>
          </a:xfrm>
          <a:prstGeom prst="rect">
            <a:avLst/>
          </a:prstGeom>
          <a:noFill/>
        </p:spPr>
        <p:txBody>
          <a:bodyPr wrap="square" rtlCol="0">
            <a:spAutoFit/>
          </a:bodyPr>
          <a:lstStyle/>
          <a:p>
            <a:r>
              <a:rPr lang="en-US" sz="600" dirty="0" smtClean="0">
                <a:solidFill>
                  <a:prstClr val="white"/>
                </a:solidFill>
              </a:rPr>
              <a:t>Wikipedia: STS-129 and Expedition 21 crew members shortly after Atlantis and the ISS docked.</a:t>
            </a:r>
            <a:endParaRPr lang="en-US" sz="600" dirty="0">
              <a:solidFill>
                <a:prstClr val="white"/>
              </a:solidFill>
            </a:endParaRPr>
          </a:p>
        </p:txBody>
      </p:sp>
      <p:grpSp>
        <p:nvGrpSpPr>
          <p:cNvPr id="11" name="Group 10"/>
          <p:cNvGrpSpPr/>
          <p:nvPr/>
        </p:nvGrpSpPr>
        <p:grpSpPr>
          <a:xfrm>
            <a:off x="7728972" y="152400"/>
            <a:ext cx="1338828" cy="426093"/>
            <a:chOff x="7663154" y="1221762"/>
            <a:chExt cx="1338828" cy="426093"/>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13" name="TextBox 12"/>
            <p:cNvSpPr txBox="1"/>
            <p:nvPr/>
          </p:nvSpPr>
          <p:spPr>
            <a:xfrm>
              <a:off x="7663154" y="1447800"/>
              <a:ext cx="1338828" cy="200055"/>
            </a:xfrm>
            <a:prstGeom prst="rect">
              <a:avLst/>
            </a:prstGeom>
            <a:noFill/>
          </p:spPr>
          <p:txBody>
            <a:bodyPr wrap="none" rtlCol="0">
              <a:spAutoFit/>
            </a:bodyPr>
            <a:lstStyle/>
            <a:p>
              <a:r>
                <a:rPr lang="en-US" sz="700" dirty="0" smtClean="0">
                  <a:solidFill>
                    <a:prstClr val="white"/>
                  </a:solidFill>
                </a:rPr>
                <a:t>Texas Spacecraft Laboratory</a:t>
              </a:r>
              <a:endParaRPr lang="en-US" sz="700" dirty="0">
                <a:solidFill>
                  <a:prstClr val="white"/>
                </a:solidFill>
              </a:endParaRPr>
            </a:p>
          </p:txBody>
        </p:sp>
      </p:grpSp>
    </p:spTree>
    <p:extLst>
      <p:ext uri="{BB962C8B-B14F-4D97-AF65-F5344CB8AC3E}">
        <p14:creationId xmlns:p14="http://schemas.microsoft.com/office/powerpoint/2010/main" val="40500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Myths</a:t>
            </a:r>
            <a:endParaRPr lang="en-US" dirty="0"/>
          </a:p>
        </p:txBody>
      </p:sp>
      <p:sp>
        <p:nvSpPr>
          <p:cNvPr id="3" name="Content Placeholder 2"/>
          <p:cNvSpPr>
            <a:spLocks noGrp="1"/>
          </p:cNvSpPr>
          <p:nvPr>
            <p:ph sz="half" idx="1"/>
          </p:nvPr>
        </p:nvSpPr>
        <p:spPr/>
        <p:txBody>
          <a:bodyPr/>
          <a:lstStyle/>
          <a:p>
            <a:r>
              <a:rPr lang="en-US" dirty="0" smtClean="0"/>
              <a:t>Myth #3: “Faster Than Light </a:t>
            </a:r>
            <a:r>
              <a:rPr lang="en-US" dirty="0"/>
              <a:t>travel </a:t>
            </a:r>
            <a:r>
              <a:rPr lang="en-US" dirty="0" smtClean="0"/>
              <a:t>is possible.”</a:t>
            </a:r>
            <a:endParaRPr lang="en-US" dirty="0"/>
          </a:p>
          <a:p>
            <a:endParaRPr lang="en-US" dirty="0"/>
          </a:p>
        </p:txBody>
      </p:sp>
      <p:sp>
        <p:nvSpPr>
          <p:cNvPr id="4" name="Content Placeholder 3"/>
          <p:cNvSpPr>
            <a:spLocks noGrp="1"/>
          </p:cNvSpPr>
          <p:nvPr>
            <p:ph sz="half" idx="2"/>
          </p:nvPr>
        </p:nvSpPr>
        <p:spPr/>
        <p:txBody>
          <a:bodyPr/>
          <a:lstStyle/>
          <a:p>
            <a:r>
              <a:rPr lang="en-US" i="1" dirty="0" smtClean="0">
                <a:solidFill>
                  <a:srgbClr val="FF6600"/>
                </a:solidFill>
              </a:rPr>
              <a:t>FTL travel breaks physics as we understand it </a:t>
            </a:r>
            <a:r>
              <a:rPr lang="en-US" i="1" u="sng" dirty="0" smtClean="0">
                <a:solidFill>
                  <a:srgbClr val="FF6600"/>
                </a:solidFill>
              </a:rPr>
              <a:t>today</a:t>
            </a:r>
            <a:r>
              <a:rPr lang="en-US" i="1" dirty="0" smtClean="0">
                <a:solidFill>
                  <a:srgbClr val="FF6600"/>
                </a:solidFill>
              </a:rPr>
              <a:t>.</a:t>
            </a:r>
            <a:endParaRPr lang="en-US" i="1" dirty="0">
              <a:solidFill>
                <a:srgbClr val="FF66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434" y="3780932"/>
            <a:ext cx="2950203"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38200" y="5154257"/>
            <a:ext cx="4191000" cy="261610"/>
          </a:xfrm>
          <a:prstGeom prst="rect">
            <a:avLst/>
          </a:prstGeom>
          <a:noFill/>
        </p:spPr>
        <p:txBody>
          <a:bodyPr wrap="square" rtlCol="0">
            <a:spAutoFit/>
          </a:bodyPr>
          <a:lstStyle/>
          <a:p>
            <a:r>
              <a:rPr lang="en-US" sz="1100" dirty="0" smtClean="0">
                <a:solidFill>
                  <a:prstClr val="white"/>
                </a:solidFill>
              </a:rPr>
              <a:t>Wikipedia: Faster Than Light</a:t>
            </a:r>
            <a:endParaRPr lang="en-US" sz="1100" dirty="0">
              <a:solidFill>
                <a:prstClr val="white"/>
              </a:solidFill>
            </a:endParaRPr>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6687" y="3188658"/>
            <a:ext cx="3912913" cy="2934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610100" y="6123343"/>
            <a:ext cx="4191000" cy="261610"/>
          </a:xfrm>
          <a:prstGeom prst="rect">
            <a:avLst/>
          </a:prstGeom>
          <a:noFill/>
        </p:spPr>
        <p:txBody>
          <a:bodyPr wrap="square" rtlCol="0">
            <a:spAutoFit/>
          </a:bodyPr>
          <a:lstStyle/>
          <a:p>
            <a:r>
              <a:rPr lang="en-US" sz="1100" dirty="0" smtClean="0">
                <a:solidFill>
                  <a:prstClr val="white"/>
                </a:solidFill>
              </a:rPr>
              <a:t>Wikipedia: Interstellar travel</a:t>
            </a:r>
            <a:endParaRPr lang="en-US" sz="1100" dirty="0">
              <a:solidFill>
                <a:prstClr val="white"/>
              </a:solidFill>
            </a:endParaRPr>
          </a:p>
        </p:txBody>
      </p:sp>
      <p:grpSp>
        <p:nvGrpSpPr>
          <p:cNvPr id="9" name="Group 8"/>
          <p:cNvGrpSpPr/>
          <p:nvPr/>
        </p:nvGrpSpPr>
        <p:grpSpPr>
          <a:xfrm>
            <a:off x="7728972" y="152400"/>
            <a:ext cx="1338828" cy="426093"/>
            <a:chOff x="7663154" y="1221762"/>
            <a:chExt cx="1338828" cy="426093"/>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8241" y="1221762"/>
              <a:ext cx="638559" cy="263971"/>
            </a:xfrm>
            <a:prstGeom prst="rect">
              <a:avLst/>
            </a:prstGeom>
          </p:spPr>
        </p:pic>
        <p:sp>
          <p:nvSpPr>
            <p:cNvPr id="11" name="TextBox 10"/>
            <p:cNvSpPr txBox="1"/>
            <p:nvPr/>
          </p:nvSpPr>
          <p:spPr>
            <a:xfrm>
              <a:off x="7663154" y="1447800"/>
              <a:ext cx="1338828" cy="200055"/>
            </a:xfrm>
            <a:prstGeom prst="rect">
              <a:avLst/>
            </a:prstGeom>
            <a:noFill/>
          </p:spPr>
          <p:txBody>
            <a:bodyPr wrap="none" rtlCol="0">
              <a:spAutoFit/>
            </a:bodyPr>
            <a:lstStyle/>
            <a:p>
              <a:r>
                <a:rPr lang="en-US" sz="700" dirty="0" smtClean="0">
                  <a:solidFill>
                    <a:prstClr val="white"/>
                  </a:solidFill>
                </a:rPr>
                <a:t>Texas Spacecraft Laboratory</a:t>
              </a:r>
              <a:endParaRPr lang="en-US" sz="700" dirty="0">
                <a:solidFill>
                  <a:prstClr val="white"/>
                </a:solidFill>
              </a:endParaRPr>
            </a:p>
          </p:txBody>
        </p:sp>
      </p:grpSp>
      <p:sp>
        <p:nvSpPr>
          <p:cNvPr id="5" name="&quot;No&quot; Symbol 4"/>
          <p:cNvSpPr/>
          <p:nvPr/>
        </p:nvSpPr>
        <p:spPr>
          <a:xfrm>
            <a:off x="797226" y="3173057"/>
            <a:ext cx="2618143" cy="2618143"/>
          </a:xfrm>
          <a:prstGeom prst="noSmoking">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16747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FFFFF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1" i="1" u="none" strike="noStrike" cap="none" normalizeH="0" baseline="0" smtClean="0">
            <a:ln>
              <a:noFill/>
            </a:ln>
            <a:solidFill>
              <a:schemeClr val="tx1"/>
            </a:solidFill>
            <a:effectLst/>
            <a:latin typeface="Arial" panose="020B0604020202020204" pitchFamily="34" charset="0"/>
            <a:ea typeface="新細明體" panose="02020500000000000000"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1" i="1" u="none" strike="noStrike" cap="none" normalizeH="0" baseline="0" smtClean="0">
            <a:ln>
              <a:noFill/>
            </a:ln>
            <a:solidFill>
              <a:schemeClr val="tx1"/>
            </a:solidFill>
            <a:effectLst/>
            <a:latin typeface="Arial" panose="020B0604020202020204" pitchFamily="34" charset="0"/>
            <a:ea typeface="新細明體" panose="02020500000000000000" pitchFamily="18" charset="-12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11056</TotalTime>
  <Words>1981</Words>
  <Application>Microsoft Office PowerPoint</Application>
  <PresentationFormat>On-screen Show (4:3)</PresentationFormat>
  <Paragraphs>410</Paragraphs>
  <Slides>48</Slides>
  <Notes>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48</vt:i4>
      </vt:variant>
    </vt:vector>
  </HeadingPairs>
  <TitlesOfParts>
    <vt:vector size="55" baseType="lpstr">
      <vt:lpstr>新細明體</vt:lpstr>
      <vt:lpstr>Arial</vt:lpstr>
      <vt:lpstr>Calibri</vt:lpstr>
      <vt:lpstr>Gadugi</vt:lpstr>
      <vt:lpstr>Gill Sans MT</vt:lpstr>
      <vt:lpstr>Office Theme</vt:lpstr>
      <vt:lpstr>預設簡報設計</vt:lpstr>
      <vt:lpstr>Space Exploration: From Science Fiction to the Texas Spacecraft Laboratory</vt:lpstr>
      <vt:lpstr>Space Exploration:   From Science Fiction  to the Texas Spacecraft Lab</vt:lpstr>
      <vt:lpstr>Yes, This Is Rocket Science!</vt:lpstr>
      <vt:lpstr>Images I Watched Growing Up</vt:lpstr>
      <vt:lpstr>Space Images Today  You May Have Seen</vt:lpstr>
      <vt:lpstr>Today’s Talk</vt:lpstr>
      <vt:lpstr>Space Myths</vt:lpstr>
      <vt:lpstr>Space Myths</vt:lpstr>
      <vt:lpstr>Space Myths</vt:lpstr>
      <vt:lpstr>Space Myths</vt:lpstr>
      <vt:lpstr>Today’s Talk</vt:lpstr>
      <vt:lpstr>What is Space?</vt:lpstr>
      <vt:lpstr>What Is a Space Ship?</vt:lpstr>
      <vt:lpstr>Space Is Not That Far Away…</vt:lpstr>
      <vt:lpstr>…But Space Is Really Big</vt:lpstr>
      <vt:lpstr>How Far Away Is The Moon?</vt:lpstr>
      <vt:lpstr>How Far Away Is The Moon?</vt:lpstr>
      <vt:lpstr>How Far Away Is Mars?</vt:lpstr>
      <vt:lpstr>How Far Away Are The Planets?</vt:lpstr>
      <vt:lpstr>Our Nearest Star</vt:lpstr>
      <vt:lpstr>Today’s Talk</vt:lpstr>
      <vt:lpstr>Who We Are</vt:lpstr>
      <vt:lpstr>What We Do</vt:lpstr>
      <vt:lpstr>Why Our Research Matters</vt:lpstr>
      <vt:lpstr>Why Going To Space Is Hard</vt:lpstr>
      <vt:lpstr>Small Satellites, The Enabler</vt:lpstr>
      <vt:lpstr>Small Satellites To Scale</vt:lpstr>
      <vt:lpstr>Your Cell Phone-A Satellite?</vt:lpstr>
      <vt:lpstr>NASA’s PhoneSat Missions</vt:lpstr>
      <vt:lpstr>Commercial Ventures Using Small Satellites</vt:lpstr>
      <vt:lpstr>What Other Missions  Are Possible With Small Satellites?</vt:lpstr>
      <vt:lpstr>Texas Spacecraft Lab Flight Project Activity Timeline</vt:lpstr>
      <vt:lpstr>FASTRAC Formation Autonomy Spacecraft with Thrust, RelNav, Attitude &amp; Crosslink </vt:lpstr>
      <vt:lpstr>2004 FASTRAC Environmental Test Team Where Are They Now?</vt:lpstr>
      <vt:lpstr>LoneStar-1</vt:lpstr>
      <vt:lpstr>LoneStar-2</vt:lpstr>
      <vt:lpstr>RACE</vt:lpstr>
      <vt:lpstr>The Making of RACE</vt:lpstr>
      <vt:lpstr>ARMADILLO</vt:lpstr>
      <vt:lpstr>INSPIRE</vt:lpstr>
      <vt:lpstr>3D Printed Spacecraft Thruster</vt:lpstr>
      <vt:lpstr>Suborbital Rocket Flight To Measure Aurora Emission</vt:lpstr>
      <vt:lpstr>Constrained Pointing  for Small Satellites</vt:lpstr>
      <vt:lpstr>Solar Sails</vt:lpstr>
      <vt:lpstr>The Future: On-Orbit Servicing and Assembly</vt:lpstr>
      <vt:lpstr>Explore UT Events</vt:lpstr>
      <vt:lpstr>Conclusion</vt:lpstr>
      <vt:lpstr>Dr. Glenn Lightsey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Small Satellites</dc:title>
  <dc:creator>Glenn Lightsey</dc:creator>
  <cp:lastModifiedBy>Montoya, Didey</cp:lastModifiedBy>
  <cp:revision>1152</cp:revision>
  <dcterms:created xsi:type="dcterms:W3CDTF">2008-01-08T16:20:34Z</dcterms:created>
  <dcterms:modified xsi:type="dcterms:W3CDTF">2016-05-19T15:10:01Z</dcterms:modified>
</cp:coreProperties>
</file>