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1" r:id="rId3"/>
    <p:sldMasterId id="2147483754" r:id="rId4"/>
  </p:sldMasterIdLst>
  <p:notesMasterIdLst>
    <p:notesMasterId r:id="rId67"/>
  </p:notesMasterIdLst>
  <p:handoutMasterIdLst>
    <p:handoutMasterId r:id="rId68"/>
  </p:handoutMasterIdLst>
  <p:sldIdLst>
    <p:sldId id="1134" r:id="rId5"/>
    <p:sldId id="903" r:id="rId6"/>
    <p:sldId id="1075" r:id="rId7"/>
    <p:sldId id="1092" r:id="rId8"/>
    <p:sldId id="1124" r:id="rId9"/>
    <p:sldId id="1091" r:id="rId10"/>
    <p:sldId id="1067" r:id="rId11"/>
    <p:sldId id="1093" r:id="rId12"/>
    <p:sldId id="1127" r:id="rId13"/>
    <p:sldId id="1113" r:id="rId14"/>
    <p:sldId id="1080" r:id="rId15"/>
    <p:sldId id="1076" r:id="rId16"/>
    <p:sldId id="1015" r:id="rId17"/>
    <p:sldId id="1077" r:id="rId18"/>
    <p:sldId id="1068" r:id="rId19"/>
    <p:sldId id="1029" r:id="rId20"/>
    <p:sldId id="1028" r:id="rId21"/>
    <p:sldId id="1043" r:id="rId22"/>
    <p:sldId id="1040" r:id="rId23"/>
    <p:sldId id="1128" r:id="rId24"/>
    <p:sldId id="1129" r:id="rId25"/>
    <p:sldId id="1130" r:id="rId26"/>
    <p:sldId id="1131" r:id="rId27"/>
    <p:sldId id="1027" r:id="rId28"/>
    <p:sldId id="1078" r:id="rId29"/>
    <p:sldId id="1121" r:id="rId30"/>
    <p:sldId id="1017" r:id="rId31"/>
    <p:sldId id="1079" r:id="rId32"/>
    <p:sldId id="996" r:id="rId33"/>
    <p:sldId id="1044" r:id="rId34"/>
    <p:sldId id="1072" r:id="rId35"/>
    <p:sldId id="1073" r:id="rId36"/>
    <p:sldId id="1052" r:id="rId37"/>
    <p:sldId id="1082" r:id="rId38"/>
    <p:sldId id="1105" r:id="rId39"/>
    <p:sldId id="1095" r:id="rId40"/>
    <p:sldId id="1133" r:id="rId41"/>
    <p:sldId id="1103" r:id="rId42"/>
    <p:sldId id="1099" r:id="rId43"/>
    <p:sldId id="1101" r:id="rId44"/>
    <p:sldId id="1116" r:id="rId45"/>
    <p:sldId id="1097" r:id="rId46"/>
    <p:sldId id="1057" r:id="rId47"/>
    <p:sldId id="1074" r:id="rId48"/>
    <p:sldId id="1056" r:id="rId49"/>
    <p:sldId id="1120" r:id="rId50"/>
    <p:sldId id="1061" r:id="rId51"/>
    <p:sldId id="1060" r:id="rId52"/>
    <p:sldId id="1063" r:id="rId53"/>
    <p:sldId id="1132" r:id="rId54"/>
    <p:sldId id="1110" r:id="rId55"/>
    <p:sldId id="1089" r:id="rId56"/>
    <p:sldId id="1118" r:id="rId57"/>
    <p:sldId id="1111" r:id="rId58"/>
    <p:sldId id="1106" r:id="rId59"/>
    <p:sldId id="1119" r:id="rId60"/>
    <p:sldId id="1114" r:id="rId61"/>
    <p:sldId id="1108" r:id="rId62"/>
    <p:sldId id="1115" r:id="rId63"/>
    <p:sldId id="1117" r:id="rId64"/>
    <p:sldId id="1112" r:id="rId65"/>
    <p:sldId id="1135" r:id="rId66"/>
  </p:sldIdLst>
  <p:sldSz cx="9144000" cy="6858000" type="screen4x3"/>
  <p:notesSz cx="7315200" cy="96012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8000"/>
    <a:srgbClr val="000000"/>
    <a:srgbClr val="FF0000"/>
    <a:srgbClr val="FF6600"/>
    <a:srgbClr val="996633"/>
    <a:srgbClr val="CC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6433" autoAdjust="0"/>
  </p:normalViewPr>
  <p:slideViewPr>
    <p:cSldViewPr>
      <p:cViewPr varScale="1">
        <p:scale>
          <a:sx n="107" d="100"/>
          <a:sy n="107" d="100"/>
        </p:scale>
        <p:origin x="798" y="102"/>
      </p:cViewPr>
      <p:guideLst>
        <p:guide orient="horz" pos="2160"/>
        <p:guide pos="2880"/>
      </p:guideLst>
    </p:cSldViewPr>
  </p:slideViewPr>
  <p:outlineViewPr>
    <p:cViewPr>
      <p:scale>
        <a:sx n="33" d="100"/>
        <a:sy n="33" d="100"/>
      </p:scale>
      <p:origin x="0" y="-26347"/>
    </p:cViewPr>
  </p:outlineViewPr>
  <p:notesTextViewPr>
    <p:cViewPr>
      <p:scale>
        <a:sx n="100" d="100"/>
        <a:sy n="100" d="100"/>
      </p:scale>
      <p:origin x="0" y="0"/>
    </p:cViewPr>
  </p:notesTextViewPr>
  <p:sorterViewPr>
    <p:cViewPr varScale="1">
      <p:scale>
        <a:sx n="1" d="1"/>
        <a:sy n="1" d="1"/>
      </p:scale>
      <p:origin x="0" y="-132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b="0"/>
            </a:lvl1pPr>
          </a:lstStyle>
          <a:p>
            <a:pPr>
              <a:defRPr/>
            </a:pPr>
            <a:endParaRPr lang="en-US"/>
          </a:p>
        </p:txBody>
      </p:sp>
      <p:sp>
        <p:nvSpPr>
          <p:cNvPr id="133123"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b="0"/>
            </a:lvl1pPr>
          </a:lstStyle>
          <a:p>
            <a:pPr>
              <a:defRPr/>
            </a:pPr>
            <a:endParaRPr lang="en-US"/>
          </a:p>
        </p:txBody>
      </p:sp>
      <p:sp>
        <p:nvSpPr>
          <p:cNvPr id="133124"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b="0"/>
            </a:lvl1pPr>
          </a:lstStyle>
          <a:p>
            <a:pPr>
              <a:defRPr/>
            </a:pPr>
            <a:endParaRPr lang="en-US"/>
          </a:p>
        </p:txBody>
      </p:sp>
      <p:sp>
        <p:nvSpPr>
          <p:cNvPr id="133125"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b="0"/>
            </a:lvl1pPr>
          </a:lstStyle>
          <a:p>
            <a:pPr>
              <a:defRPr/>
            </a:pPr>
            <a:fld id="{1F964EEF-2B04-4253-A0BE-9E3E2B8A153F}" type="slidenum">
              <a:rPr lang="en-US" altLang="en-US"/>
              <a:pPr>
                <a:defRPr/>
              </a:pPr>
              <a:t>‹#›</a:t>
            </a:fld>
            <a:endParaRPr lang="en-US" altLang="en-US"/>
          </a:p>
        </p:txBody>
      </p:sp>
    </p:spTree>
    <p:extLst>
      <p:ext uri="{BB962C8B-B14F-4D97-AF65-F5344CB8AC3E}">
        <p14:creationId xmlns:p14="http://schemas.microsoft.com/office/powerpoint/2010/main" val="225202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vl1pPr>
          </a:lstStyle>
          <a:p>
            <a:pPr>
              <a:defRPr/>
            </a:pPr>
            <a:endParaRPr lang="en-US"/>
          </a:p>
        </p:txBody>
      </p:sp>
      <p:sp>
        <p:nvSpPr>
          <p:cNvPr id="19558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559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vl1pPr>
          </a:lstStyle>
          <a:p>
            <a:pPr>
              <a:defRPr/>
            </a:pPr>
            <a:endParaRPr lang="en-US"/>
          </a:p>
        </p:txBody>
      </p:sp>
      <p:sp>
        <p:nvSpPr>
          <p:cNvPr id="19559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D91F1B0B-BE0D-43DF-A514-6BFF56A50DCB}" type="slidenum">
              <a:rPr lang="en-US" altLang="en-US"/>
              <a:pPr>
                <a:defRPr/>
              </a:pPr>
              <a:t>‹#›</a:t>
            </a:fld>
            <a:endParaRPr lang="en-US" altLang="en-US"/>
          </a:p>
        </p:txBody>
      </p:sp>
    </p:spTree>
    <p:extLst>
      <p:ext uri="{BB962C8B-B14F-4D97-AF65-F5344CB8AC3E}">
        <p14:creationId xmlns:p14="http://schemas.microsoft.com/office/powerpoint/2010/main" val="41863411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elevisiontunes.com/Dating_Game.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hark.com/clips/mynjsztfdf-rocky-theme-son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4F3D3C-3EDD-425C-9B40-74B4CAC86768}"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7651" name="Rectangle 2"/>
          <p:cNvSpPr>
            <a:spLocks noGrp="1" noRot="1" noChangeAspect="1" noChangeArrowheads="1" noTextEdit="1"/>
          </p:cNvSpPr>
          <p:nvPr>
            <p:ph type="sldImg"/>
          </p:nvPr>
        </p:nvSpPr>
        <p:spPr>
          <a:xfrm>
            <a:off x="1112838" y="161925"/>
            <a:ext cx="4630737" cy="3473450"/>
          </a:xfrm>
          <a:ln/>
        </p:spPr>
      </p:sp>
      <p:sp>
        <p:nvSpPr>
          <p:cNvPr id="27652"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210766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987C3B3-89BC-4D26-9508-0C0ED18D8A9F}" type="slidenum">
              <a:rPr lang="en-US" altLang="en-US" sz="1300"/>
              <a:pPr algn="r" eaLnBrk="1" hangingPunct="1"/>
              <a:t>10</a:t>
            </a:fld>
            <a:endParaRPr lang="en-US" altLang="en-US" sz="13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 SAME COMMENT ABOUT ITALICS HERE AS IN PREV SLIDE</a:t>
            </a:r>
          </a:p>
          <a:p>
            <a:r>
              <a:rPr lang="en-US" altLang="en-US" smtClean="0"/>
              <a:t>USE CONSISTENT CASE WITH POISON DART FROGS</a:t>
            </a:r>
          </a:p>
        </p:txBody>
      </p:sp>
    </p:spTree>
    <p:extLst>
      <p:ext uri="{BB962C8B-B14F-4D97-AF65-F5344CB8AC3E}">
        <p14:creationId xmlns:p14="http://schemas.microsoft.com/office/powerpoint/2010/main" val="395262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37BFAB0-E1AB-44E5-8339-08364409CE3A}" type="slidenum">
              <a:rPr lang="en-US" altLang="en-US" sz="1300"/>
              <a:pPr algn="r" eaLnBrk="1" hangingPunct="1"/>
              <a:t>11</a:t>
            </a:fld>
            <a:endParaRPr lang="en-US" altLang="en-US" sz="13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MIXING ITAL, UNDERLINE HERE IS DISTRACTING, DON’T NEED EITHER</a:t>
            </a:r>
          </a:p>
          <a:p>
            <a:endParaRPr lang="en-US" altLang="en-US" smtClean="0"/>
          </a:p>
          <a:p>
            <a:endParaRPr lang="en-US" altLang="en-US" smtClean="0"/>
          </a:p>
          <a:p>
            <a:r>
              <a:rPr lang="en-US" altLang="en-US" i="1" smtClean="0"/>
              <a:t>Common names of creatures?</a:t>
            </a:r>
          </a:p>
          <a:p>
            <a:endParaRPr lang="en-US" altLang="en-US" smtClean="0"/>
          </a:p>
          <a:p>
            <a:endParaRPr lang="en-US" altLang="en-US" smtClean="0"/>
          </a:p>
          <a:p>
            <a:r>
              <a:rPr lang="en-US" altLang="en-US" smtClean="0"/>
              <a:t>Photo websites:</a:t>
            </a:r>
          </a:p>
          <a:p>
            <a:endParaRPr lang="en-US" altLang="en-US" smtClean="0"/>
          </a:p>
          <a:p>
            <a:r>
              <a:rPr lang="en-US" altLang="en-US" smtClean="0"/>
              <a:t> millipede:  https://www.google.com/search?q=tropical+millipedes&amp;client=firefox-a&amp;hs=esp&amp;rls=org.mozilla:en-US:official&amp;channel=np&amp;tbm=isch&amp;tbo=u&amp;source=univ&amp;sa=X&amp;ei=1wd9UsjcHcLUkQejwoGwDQ&amp;ved=0CDkQsAQ&amp;biw=1255&amp;bih=936#facrc=_&amp;imgdii=_&amp;imgrc=kovZd7raWfup3M%3A%3BryEJHn8TE6fLiM%3Bhttp%253A%252F%252Fupload.wikimedia.org%252Fwikipedia%252Fcommons%252F9%252F92%252FMillipede.jpg%3Bhttp%253A%252F%252Fen.wikipedia.org%252Fwiki%252FMillipede%3B950%3B784</a:t>
            </a:r>
          </a:p>
          <a:p>
            <a:endParaRPr lang="en-US" altLang="en-US" smtClean="0"/>
          </a:p>
          <a:p>
            <a:r>
              <a:rPr lang="en-US" altLang="en-US" smtClean="0"/>
              <a:t>Ant:</a:t>
            </a:r>
          </a:p>
          <a:p>
            <a:r>
              <a:rPr lang="en-US" altLang="en-US" smtClean="0"/>
              <a:t>https://www.google.com/search?q=tropical+ants&amp;client=firefox-a&amp;hs=8up&amp;rls=org.mozilla:en-US:official&amp;tbm=isch&amp;tbo=u&amp;source=univ&amp;sa=X&amp;ei=cQh9UvfADbW2sASp6YDACA&amp;ved=0CCsQsAQ&amp;biw=1255&amp;bih=936#facrc=_&amp;imgdii=_&amp;imgrc=97MkMVxdx8xJEM%3A%3Bs1qSuIcjtQESwM%3Bhttp%253A%252F%252Fwww.butterfly-insect.com%252Fblog%252Fwp-content%252Fuploads%252F2008%252F01%252Fants-that-look-like-berries.jpg%3Bhttp%253A%252F%252Fbutterfly-insect.com%252Fblog%252Fever-seen-ants-that-look-like-berries%252F%3B461%3B336</a:t>
            </a:r>
          </a:p>
          <a:p>
            <a:endParaRPr lang="en-US" altLang="en-US" smtClean="0"/>
          </a:p>
          <a:p>
            <a:r>
              <a:rPr lang="en-US" altLang="en-US" smtClean="0"/>
              <a:t>Mites:</a:t>
            </a:r>
          </a:p>
          <a:p>
            <a:r>
              <a:rPr lang="en-US" altLang="en-US" smtClean="0"/>
              <a:t>https://www.google.com/search?q=tropical+mites&amp;client=firefox-a&amp;hs=mHV&amp;rls=org.mozilla:en-US:official&amp;tbm=isch&amp;tbo=u&amp;source=univ&amp;sa=X&amp;ei=6gh9UqjtGaetsASv_oG4Bg&amp;ved=0CEQQsAQ&amp;biw=1255&amp;bih=936#facrc=_&amp;imgdii=_&amp;imgrc=sgAXzwiepv4KrM%3A%3BNGJxTk5Y8qL41M%3Bhttp%253A%252F%252Fwww.environment.gov.au%252Fsystem%252Ffiles%252Fpages%252Fc895202d-4aed-4531-84b6-5ceb32958956%252Fimages%252Fposter-mites-lg.jpg%3Bhttp%253A%252F%252Fwww.environment.gov.au%252Fnode%252F13896%3B460%3B325</a:t>
            </a:r>
          </a:p>
          <a:p>
            <a:endParaRPr lang="en-US" altLang="en-US" smtClean="0"/>
          </a:p>
          <a:p>
            <a:endParaRPr lang="en-US" altLang="en-US" smtClean="0"/>
          </a:p>
        </p:txBody>
      </p:sp>
    </p:spTree>
    <p:extLst>
      <p:ext uri="{BB962C8B-B14F-4D97-AF65-F5344CB8AC3E}">
        <p14:creationId xmlns:p14="http://schemas.microsoft.com/office/powerpoint/2010/main" val="270015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t>WE SUGGESTED FILLING SLIDE WITH INDIVIDUAL IMAGES, THE RESOLUTION LOOKS GOOD ENOUGH TO DO THAT</a:t>
            </a:r>
          </a:p>
          <a:p>
            <a:endParaRPr lang="en-US" altLang="en-US" i="1" smtClean="0"/>
          </a:p>
          <a:p>
            <a:r>
              <a:rPr lang="en-US" altLang="en-US" i="1" smtClean="0"/>
              <a:t>Blue jeans on frog or just blue jeans image?</a:t>
            </a:r>
          </a:p>
          <a:p>
            <a:endParaRPr lang="en-US" altLang="en-US" i="1" smtClean="0"/>
          </a:p>
          <a:p>
            <a:r>
              <a:rPr lang="en-US" altLang="en-US" smtClean="0"/>
              <a:t>All Photos:  Laura Crothers</a:t>
            </a:r>
          </a:p>
          <a:p>
            <a:r>
              <a:rPr lang="en-US" altLang="en-US" smtClean="0"/>
              <a:t>(with permission—in my lab)</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D8C599CA-4F12-4BA1-9FF0-5FCC937042F1}" type="slidenum">
              <a:rPr lang="en-US" altLang="en-US" sz="1300" smtClean="0"/>
              <a:pPr/>
              <a:t>12</a:t>
            </a:fld>
            <a:endParaRPr lang="en-US" altLang="en-US" sz="1300" smtClean="0"/>
          </a:p>
        </p:txBody>
      </p:sp>
    </p:spTree>
    <p:extLst>
      <p:ext uri="{BB962C8B-B14F-4D97-AF65-F5344CB8AC3E}">
        <p14:creationId xmlns:p14="http://schemas.microsoft.com/office/powerpoint/2010/main" val="132839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2439ECE-B80F-4579-BFCC-7F8FCBC0F16A}" type="slidenum">
              <a:rPr lang="en-US" altLang="en-US" sz="1300"/>
              <a:pPr algn="r" eaLnBrk="1" hangingPunct="1"/>
              <a:t>13</a:t>
            </a:fld>
            <a:endParaRPr lang="en-US" altLang="en-US" sz="13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Image from Rudh et al 2007: Molecular Ecology</a:t>
            </a:r>
          </a:p>
        </p:txBody>
      </p:sp>
    </p:spTree>
    <p:extLst>
      <p:ext uri="{BB962C8B-B14F-4D97-AF65-F5344CB8AC3E}">
        <p14:creationId xmlns:p14="http://schemas.microsoft.com/office/powerpoint/2010/main" val="4020000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 NEED TO ITAL THE CITATION OR MAKE IT AS LARGE AS THE TEXT IN THE SLIDE</a:t>
            </a:r>
          </a:p>
          <a:p>
            <a:r>
              <a:rPr lang="en-US" altLang="en-US" i="1" smtClean="0"/>
              <a:t>Remove Saline (control)?</a:t>
            </a:r>
          </a:p>
          <a:p>
            <a:endParaRPr lang="en-US" altLang="en-US" smtClean="0"/>
          </a:p>
          <a:p>
            <a:r>
              <a:rPr lang="en-US" altLang="en-US" smtClean="0"/>
              <a:t>My boss has looked at many of the different populations of frogs in Bocas del Toro. The frogs on the left of this plot stand out a lot, they are especially brightly colored. The frogs on the right are very dull, and may almost be camouflaged in the right conditions in the forest.</a:t>
            </a:r>
          </a:p>
          <a:p>
            <a:endParaRPr lang="en-US" altLang="en-US" smtClean="0"/>
          </a:p>
          <a:p>
            <a:r>
              <a:rPr lang="en-US" altLang="en-US" smtClean="0"/>
              <a:t>What my boss has found is that brighter populations, like Solarte and Bastimentos, are very toxic. While duller, more camouflaged populations, like Colon, Popa, and Pastores are not very toxic. </a:t>
            </a:r>
          </a:p>
          <a:p>
            <a:endParaRPr lang="en-US" altLang="en-US" smtClean="0"/>
          </a:p>
          <a:p>
            <a:r>
              <a:rPr lang="en-US" altLang="en-US" smtClean="0"/>
              <a:t>We are still trying to figure out what the major predators of these frogs are. Birds seem to be one of the most important predators, and my boss has shown that the birds can see this relationship between toxicity and crypsis especially well.</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9B20A9C6-002F-4401-9BD9-51E246872393}" type="slidenum">
              <a:rPr lang="en-US" altLang="en-US" sz="1300" smtClean="0"/>
              <a:pPr/>
              <a:t>14</a:t>
            </a:fld>
            <a:endParaRPr lang="en-US" altLang="en-US" sz="1300" smtClean="0"/>
          </a:p>
        </p:txBody>
      </p:sp>
    </p:spTree>
    <p:extLst>
      <p:ext uri="{BB962C8B-B14F-4D97-AF65-F5344CB8AC3E}">
        <p14:creationId xmlns:p14="http://schemas.microsoft.com/office/powerpoint/2010/main" val="387357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A5C296E-839E-478E-8635-B3AAEFB63ADE}" type="slidenum">
              <a:rPr lang="en-US" altLang="en-US" sz="1300" smtClean="0"/>
              <a:pPr/>
              <a:t>15</a:t>
            </a:fld>
            <a:endParaRPr lang="en-US" altLang="en-US" sz="1300" smtClean="0"/>
          </a:p>
        </p:txBody>
      </p:sp>
      <p:sp>
        <p:nvSpPr>
          <p:cNvPr id="4505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A678FFF-D576-416F-A099-2D49412C5444}" type="slidenum">
              <a:rPr lang="en-US" altLang="en-US" sz="1300"/>
              <a:pPr algn="r" eaLnBrk="1" hangingPunct="1"/>
              <a:t>15</a:t>
            </a:fld>
            <a:endParaRPr lang="en-US" altLang="en-US" sz="130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REPLACE ‘MORE CRYPTIC’ WITH ‘LESS BRIGHT’</a:t>
            </a:r>
          </a:p>
        </p:txBody>
      </p:sp>
    </p:spTree>
    <p:extLst>
      <p:ext uri="{BB962C8B-B14F-4D97-AF65-F5344CB8AC3E}">
        <p14:creationId xmlns:p14="http://schemas.microsoft.com/office/powerpoint/2010/main" val="408427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B0CEE22-3A4A-46CC-8CE7-1F6E595C0929}" type="slidenum">
              <a:rPr lang="en-US" altLang="en-US" sz="1300" smtClean="0"/>
              <a:pPr/>
              <a:t>16</a:t>
            </a:fld>
            <a:endParaRPr lang="en-US" altLang="en-US" sz="1300" smtClean="0"/>
          </a:p>
        </p:txBody>
      </p:sp>
      <p:sp>
        <p:nvSpPr>
          <p:cNvPr id="4710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AD74E21-C8DD-430B-828C-9FBF27D3B6FA}" type="slidenum">
              <a:rPr lang="en-US" altLang="en-US" sz="1300"/>
              <a:pPr algn="r" eaLnBrk="1" hangingPunct="1"/>
              <a:t>16</a:t>
            </a:fld>
            <a:endParaRPr lang="en-US" altLang="en-US" sz="1300"/>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Chicken &amp; frog:  Christian Ziegler</a:t>
            </a:r>
          </a:p>
        </p:txBody>
      </p:sp>
    </p:spTree>
    <p:extLst>
      <p:ext uri="{BB962C8B-B14F-4D97-AF65-F5344CB8AC3E}">
        <p14:creationId xmlns:p14="http://schemas.microsoft.com/office/powerpoint/2010/main" val="3895675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4CA91492-A05A-464B-9C4A-49410DD38FE6}" type="slidenum">
              <a:rPr lang="en-US" altLang="en-US" sz="1300" smtClean="0"/>
              <a:pPr/>
              <a:t>17</a:t>
            </a:fld>
            <a:endParaRPr lang="en-US" altLang="en-US" sz="1300" smtClean="0"/>
          </a:p>
        </p:txBody>
      </p:sp>
    </p:spTree>
    <p:extLst>
      <p:ext uri="{BB962C8B-B14F-4D97-AF65-F5344CB8AC3E}">
        <p14:creationId xmlns:p14="http://schemas.microsoft.com/office/powerpoint/2010/main" val="76693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F7553B8D-370C-45E7-8E22-8B7492C109D1}" type="slidenum">
              <a:rPr lang="en-US" altLang="en-US" sz="1300" smtClean="0"/>
              <a:pPr/>
              <a:t>18</a:t>
            </a:fld>
            <a:endParaRPr lang="en-US" altLang="en-US" sz="1300" smtClean="0"/>
          </a:p>
        </p:txBody>
      </p:sp>
      <p:sp>
        <p:nvSpPr>
          <p:cNvPr id="51203" name="Rectangle 2"/>
          <p:cNvSpPr>
            <a:spLocks noGrp="1" noRot="1" noChangeAspect="1" noChangeArrowheads="1" noTextEdit="1"/>
          </p:cNvSpPr>
          <p:nvPr>
            <p:ph type="sldImg"/>
          </p:nvPr>
        </p:nvSpPr>
        <p:spPr>
          <a:xfrm>
            <a:off x="1257300" y="722313"/>
            <a:ext cx="4799013" cy="3598862"/>
          </a:xfrm>
          <a:ln/>
        </p:spPr>
      </p:sp>
      <p:sp>
        <p:nvSpPr>
          <p:cNvPr id="51204" name="Rectangle 3"/>
          <p:cNvSpPr>
            <a:spLocks noGrp="1" noChangeArrowheads="1"/>
          </p:cNvSpPr>
          <p:nvPr>
            <p:ph type="body" idx="1"/>
          </p:nvPr>
        </p:nvSpPr>
        <p:spPr>
          <a:xfrm>
            <a:off x="731838" y="4560888"/>
            <a:ext cx="58515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n-US" smtClean="0"/>
              <a:t>Non-toxic icon: from sailingsimplicity.com</a:t>
            </a:r>
          </a:p>
        </p:txBody>
      </p:sp>
    </p:spTree>
    <p:extLst>
      <p:ext uri="{BB962C8B-B14F-4D97-AF65-F5344CB8AC3E}">
        <p14:creationId xmlns:p14="http://schemas.microsoft.com/office/powerpoint/2010/main" val="266535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6C37F889-11EA-4958-BEDA-BFD47EFA0014}" type="slidenum">
              <a:rPr lang="en-US" altLang="en-US" sz="1300" smtClean="0">
                <a:solidFill>
                  <a:srgbClr val="000000"/>
                </a:solidFill>
              </a:rPr>
              <a:pPr/>
              <a:t>20</a:t>
            </a:fld>
            <a:endParaRPr lang="en-US" altLang="en-US" sz="1300" smtClean="0">
              <a:solidFill>
                <a:srgbClr val="000000"/>
              </a:solidFill>
            </a:endParaRPr>
          </a:p>
        </p:txBody>
      </p:sp>
      <p:sp>
        <p:nvSpPr>
          <p:cNvPr id="542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40A80E4-2446-4194-B75B-387AC9757B8F}" type="slidenum">
              <a:rPr lang="en-US" altLang="en-US" sz="1200" b="0">
                <a:solidFill>
                  <a:srgbClr val="000000"/>
                </a:solidFill>
                <a:latin typeface="Calibri" panose="020F0502020204030204" pitchFamily="34" charset="0"/>
              </a:rPr>
              <a:pPr algn="r" eaLnBrk="1" hangingPunct="1"/>
              <a:t>20</a:t>
            </a:fld>
            <a:endParaRPr lang="en-US" altLang="en-US" sz="1200" b="0">
              <a:solidFill>
                <a:srgbClr val="000000"/>
              </a:solidFill>
              <a:latin typeface="Calibri" panose="020F0502020204030204" pitchFamily="34" charset="0"/>
            </a:endParaRPr>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0481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22338648-F889-4F58-ABD6-6F9D5AD37C69}" type="slidenum">
              <a:rPr lang="en-US" altLang="en-US" sz="1300" smtClean="0"/>
              <a:pPr/>
              <a:t>2</a:t>
            </a:fld>
            <a:endParaRPr lang="en-US" altLang="en-US" sz="130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Poison Frogs: Martine Maan (from our lab)</a:t>
            </a:r>
          </a:p>
          <a:p>
            <a:pPr eaLnBrk="1" hangingPunct="1"/>
            <a:r>
              <a:rPr lang="en-US" altLang="en-US" smtClean="0"/>
              <a:t>Lookdown images: Our own (photo credit: Erich Schlegel; copyright/ownership: Molly Cummings)</a:t>
            </a:r>
          </a:p>
          <a:p>
            <a:pPr eaLnBrk="1" hangingPunct="1"/>
            <a:r>
              <a:rPr lang="en-US" altLang="en-US" smtClean="0"/>
              <a:t>MAKE MOLLY’S NAME MORE PROMINENT (LARGER, HIGHER)</a:t>
            </a:r>
          </a:p>
          <a:p>
            <a:pPr eaLnBrk="1" hangingPunct="1"/>
            <a:r>
              <a:rPr lang="en-US" altLang="en-US" smtClean="0"/>
              <a:t>ADD ESI/HSCT BRANDING, PLEASE SEE PREVIOUS HSCT PPT’S FOR EXAMPLE</a:t>
            </a:r>
          </a:p>
          <a:p>
            <a:pPr eaLnBrk="1" hangingPunct="1"/>
            <a:endParaRPr lang="en-US" altLang="en-US" smtClean="0"/>
          </a:p>
        </p:txBody>
      </p:sp>
    </p:spTree>
    <p:extLst>
      <p:ext uri="{BB962C8B-B14F-4D97-AF65-F5344CB8AC3E}">
        <p14:creationId xmlns:p14="http://schemas.microsoft.com/office/powerpoint/2010/main" val="1231225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A5CE2F71-E8AA-43A5-9C89-CF09BC51B37C}" type="slidenum">
              <a:rPr lang="en-US" altLang="en-US" sz="1300" smtClean="0">
                <a:solidFill>
                  <a:srgbClr val="000000"/>
                </a:solidFill>
              </a:rPr>
              <a:pPr/>
              <a:t>21</a:t>
            </a:fld>
            <a:endParaRPr lang="en-US" altLang="en-US" sz="1300" smtClean="0">
              <a:solidFill>
                <a:srgbClr val="000000"/>
              </a:solidFill>
            </a:endParaRPr>
          </a:p>
        </p:txBody>
      </p:sp>
      <p:sp>
        <p:nvSpPr>
          <p:cNvPr id="563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45B0CB3-DD52-45F9-873B-C8C805CA833A}" type="slidenum">
              <a:rPr lang="en-US" altLang="en-US" sz="1200" b="0">
                <a:solidFill>
                  <a:srgbClr val="000000"/>
                </a:solidFill>
                <a:latin typeface="Calibri" panose="020F0502020204030204" pitchFamily="34" charset="0"/>
              </a:rPr>
              <a:pPr algn="r" eaLnBrk="1" hangingPunct="1"/>
              <a:t>21</a:t>
            </a:fld>
            <a:endParaRPr lang="en-US" altLang="en-US" sz="1200" b="0">
              <a:solidFill>
                <a:srgbClr val="000000"/>
              </a:solidFill>
              <a:latin typeface="Calibri" panose="020F0502020204030204" pitchFamily="34"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EXPERIENCED LOWER CASE, PARALLEL CONSTRUCTION WITH NAÏVE IN PREVIOUS SLIDE</a:t>
            </a:r>
          </a:p>
        </p:txBody>
      </p:sp>
    </p:spTree>
    <p:extLst>
      <p:ext uri="{BB962C8B-B14F-4D97-AF65-F5344CB8AC3E}">
        <p14:creationId xmlns:p14="http://schemas.microsoft.com/office/powerpoint/2010/main" val="3767227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C06B8F5C-4E57-4D96-843D-FDA4A9DFC14F}" type="slidenum">
              <a:rPr lang="en-US" altLang="en-US" sz="1300" smtClean="0">
                <a:solidFill>
                  <a:srgbClr val="000000"/>
                </a:solidFill>
              </a:rPr>
              <a:pPr/>
              <a:t>22</a:t>
            </a:fld>
            <a:endParaRPr lang="en-US" altLang="en-US" sz="1300" smtClean="0">
              <a:solidFill>
                <a:srgbClr val="000000"/>
              </a:solidFill>
            </a:endParaRPr>
          </a:p>
        </p:txBody>
      </p:sp>
      <p:sp>
        <p:nvSpPr>
          <p:cNvPr id="583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060F1D9-D430-46ED-889C-B0F47ED151BB}" type="slidenum">
              <a:rPr lang="en-US" altLang="en-US" sz="1200" b="0">
                <a:solidFill>
                  <a:srgbClr val="000000"/>
                </a:solidFill>
                <a:latin typeface="Calibri" panose="020F0502020204030204" pitchFamily="34" charset="0"/>
              </a:rPr>
              <a:pPr algn="r" eaLnBrk="1" hangingPunct="1"/>
              <a:t>22</a:t>
            </a:fld>
            <a:endParaRPr lang="en-US" altLang="en-US" sz="1200" b="0">
              <a:solidFill>
                <a:srgbClr val="000000"/>
              </a:solidFill>
              <a:latin typeface="Calibri" panose="020F0502020204030204" pitchFamily="34" charset="0"/>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EXPERIENCED LOWER CASE, PARALLEL CONSTRUCTION WITH NAÏVE IN PREVIOUS SLIDE</a:t>
            </a:r>
          </a:p>
        </p:txBody>
      </p:sp>
    </p:spTree>
    <p:extLst>
      <p:ext uri="{BB962C8B-B14F-4D97-AF65-F5344CB8AC3E}">
        <p14:creationId xmlns:p14="http://schemas.microsoft.com/office/powerpoint/2010/main" val="973282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98D4DDC-D193-48DC-9A53-34DE78249AEC}" type="slidenum">
              <a:rPr lang="en-US" altLang="en-US" sz="1300" smtClean="0">
                <a:solidFill>
                  <a:srgbClr val="000000"/>
                </a:solidFill>
              </a:rPr>
              <a:pPr/>
              <a:t>23</a:t>
            </a:fld>
            <a:endParaRPr lang="en-US" altLang="en-US" sz="1300" smtClean="0">
              <a:solidFill>
                <a:srgbClr val="000000"/>
              </a:solidFill>
            </a:endParaRPr>
          </a:p>
        </p:txBody>
      </p:sp>
      <p:sp>
        <p:nvSpPr>
          <p:cNvPr id="604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3CCF187-73C6-4D69-90BD-1FFA2E5F5DCC}" type="slidenum">
              <a:rPr lang="en-US" altLang="en-US" sz="1200" b="0">
                <a:solidFill>
                  <a:srgbClr val="000000"/>
                </a:solidFill>
                <a:latin typeface="Calibri" panose="020F0502020204030204" pitchFamily="34" charset="0"/>
              </a:rPr>
              <a:pPr algn="r" eaLnBrk="1" hangingPunct="1"/>
              <a:t>23</a:t>
            </a:fld>
            <a:endParaRPr lang="en-US" altLang="en-US" sz="1200" b="0">
              <a:solidFill>
                <a:srgbClr val="000000"/>
              </a:solidFill>
              <a:latin typeface="Calibri" panose="020F0502020204030204" pitchFamily="34"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ALSO LOWER CASE; BRIGHT LOWER CASE; ITAL WOULD BE OK HERE</a:t>
            </a:r>
          </a:p>
        </p:txBody>
      </p:sp>
    </p:spTree>
    <p:extLst>
      <p:ext uri="{BB962C8B-B14F-4D97-AF65-F5344CB8AC3E}">
        <p14:creationId xmlns:p14="http://schemas.microsoft.com/office/powerpoint/2010/main" val="139004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37310DE-4A12-4A05-8170-DB872A9A4373}" type="slidenum">
              <a:rPr lang="en-US" altLang="en-US" sz="1300"/>
              <a:pPr algn="r" eaLnBrk="1" hangingPunct="1"/>
              <a:t>24</a:t>
            </a:fld>
            <a:endParaRPr lang="en-US" altLang="en-US" sz="13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For aposematic signals—Divegence is NOT predicted if you have the same community of predators, because you are then faced with retraining predators to avoid a novel signal.  So, This system is breaking with tradition by exhibiting immense diversity.  So from a NS perspective, a natural hypothesis is that </a:t>
            </a:r>
          </a:p>
          <a:p>
            <a:pPr eaLnBrk="1" hangingPunct="1"/>
            <a:endParaRPr lang="en-US" altLang="en-US" smtClean="0"/>
          </a:p>
          <a:p>
            <a:pPr eaLnBrk="1" hangingPunct="1"/>
            <a:r>
              <a:rPr lang="en-US" altLang="en-US" smtClean="0"/>
              <a:t>WHY LOWER CASE, NO ITAL; OTHER CAN BE ITAL</a:t>
            </a:r>
          </a:p>
        </p:txBody>
      </p:sp>
    </p:spTree>
    <p:extLst>
      <p:ext uri="{BB962C8B-B14F-4D97-AF65-F5344CB8AC3E}">
        <p14:creationId xmlns:p14="http://schemas.microsoft.com/office/powerpoint/2010/main" val="1625739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r>
              <a:rPr lang="en-US" altLang="en-US" i="1" smtClean="0"/>
              <a:t>Common names of creatures?</a:t>
            </a:r>
          </a:p>
          <a:p>
            <a:endParaRPr lang="en-US" altLang="en-US" smtClean="0"/>
          </a:p>
          <a:p>
            <a:r>
              <a:rPr lang="en-US" altLang="en-US" smtClean="0"/>
              <a:t>Well, this question brings us to the counterpart of natural selection. Called sexual selection. </a:t>
            </a:r>
          </a:p>
          <a:p>
            <a:endParaRPr lang="en-US" altLang="en-US" smtClean="0"/>
          </a:p>
          <a:p>
            <a:r>
              <a:rPr lang="en-US" altLang="en-US" smtClean="0"/>
              <a:t>Animals don’t just have to avoid predators. They also need to attract mates. Sometimes this involves fighting off competitors for mates too.</a:t>
            </a:r>
          </a:p>
          <a:p>
            <a:endParaRPr lang="en-US" altLang="en-US" smtClean="0"/>
          </a:p>
          <a:p>
            <a:r>
              <a:rPr lang="en-US" altLang="en-US" smtClean="0"/>
              <a:t>Because of this, many animals have evolved traits that make them attractive to mates. Lighting bugs and peacocks come to mind. A lot of crazy weapons like horns and antlers are used to fight off competitors too. </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6D55E638-270F-42EC-A551-4115F1AF81F6}" type="slidenum">
              <a:rPr lang="en-US" altLang="en-US" sz="1300" smtClean="0"/>
              <a:pPr/>
              <a:t>25</a:t>
            </a:fld>
            <a:endParaRPr lang="en-US" altLang="en-US" sz="1300" smtClean="0"/>
          </a:p>
        </p:txBody>
      </p:sp>
    </p:spTree>
    <p:extLst>
      <p:ext uri="{BB962C8B-B14F-4D97-AF65-F5344CB8AC3E}">
        <p14:creationId xmlns:p14="http://schemas.microsoft.com/office/powerpoint/2010/main" val="1774762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THIS WAS SUGGESTED</a:t>
            </a:r>
          </a:p>
          <a:p>
            <a:endParaRPr lang="en-US" altLang="en-US" smtClean="0"/>
          </a:p>
          <a:p>
            <a:endParaRPr lang="en-US" altLang="en-US" smtClean="0"/>
          </a:p>
          <a:p>
            <a:r>
              <a:rPr lang="en-US" altLang="en-US" i="1" smtClean="0"/>
              <a:t>Common names of creatures?</a:t>
            </a:r>
          </a:p>
          <a:p>
            <a:endParaRPr lang="en-US" alt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9252F30-A96C-438F-9C3D-DC2DCC059172}" type="slidenum">
              <a:rPr lang="en-US" altLang="en-US" sz="1300" smtClean="0"/>
              <a:pPr/>
              <a:t>26</a:t>
            </a:fld>
            <a:endParaRPr lang="en-US" altLang="en-US" sz="1300" smtClean="0"/>
          </a:p>
        </p:txBody>
      </p:sp>
    </p:spTree>
    <p:extLst>
      <p:ext uri="{BB962C8B-B14F-4D97-AF65-F5344CB8AC3E}">
        <p14:creationId xmlns:p14="http://schemas.microsoft.com/office/powerpoint/2010/main" val="2399212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t>I think we wanted to put this song here, </a:t>
            </a:r>
            <a:r>
              <a:rPr lang="en-US" smtClean="0">
                <a:solidFill>
                  <a:schemeClr val="accent2"/>
                </a:solidFill>
                <a:hlinkClick r:id="rId3"/>
              </a:rPr>
              <a:t>http://www.televisiontunes.com/Dating_Game.html</a:t>
            </a:r>
            <a:r>
              <a:rPr lang="en-US" smtClean="0">
                <a:solidFill>
                  <a:schemeClr val="accent2"/>
                </a:solidFill>
              </a:rPr>
              <a:t>.</a:t>
            </a:r>
            <a:endParaRPr lang="en-US" altLang="en-US" i="1" smtClean="0">
              <a:solidFill>
                <a:schemeClr val="accent2"/>
              </a:solidFill>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18619EEC-4A87-4431-9100-99DFC8619A4F}" type="slidenum">
              <a:rPr lang="en-US" altLang="en-US" sz="1300" smtClean="0"/>
              <a:pPr/>
              <a:t>27</a:t>
            </a:fld>
            <a:endParaRPr lang="en-US" altLang="en-US" sz="1300" smtClean="0"/>
          </a:p>
        </p:txBody>
      </p:sp>
    </p:spTree>
    <p:extLst>
      <p:ext uri="{BB962C8B-B14F-4D97-AF65-F5344CB8AC3E}">
        <p14:creationId xmlns:p14="http://schemas.microsoft.com/office/powerpoint/2010/main" val="1994694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REMOVE POLYGON IN UPPER RIGHT</a:t>
            </a:r>
          </a:p>
          <a:p>
            <a:endParaRPr lang="en-US" altLang="en-US" smtClean="0"/>
          </a:p>
          <a:p>
            <a:r>
              <a:rPr lang="en-US" altLang="en-US" smtClean="0"/>
              <a:t>My boss has also shown that females prefer mates that are especially bright and stand out. </a:t>
            </a:r>
          </a:p>
          <a:p>
            <a:endParaRPr lang="en-US" altLang="en-US" smtClean="0"/>
          </a:p>
          <a:p>
            <a:r>
              <a:rPr lang="en-US" altLang="en-US" smtClean="0"/>
              <a:t>The fact that females are especially attracted to brighter males may have actually contributed to the early changes in color in this species. There are a lot of different ways to be bright. A frog could be bright orange, bright yellow, bright green, bright blue, and so on.</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34304912-1F69-41D5-B24B-9A49E080724C}" type="slidenum">
              <a:rPr lang="en-US" altLang="en-US" sz="1300" smtClean="0"/>
              <a:pPr/>
              <a:t>28</a:t>
            </a:fld>
            <a:endParaRPr lang="en-US" altLang="en-US" sz="1300" smtClean="0"/>
          </a:p>
        </p:txBody>
      </p:sp>
    </p:spTree>
    <p:extLst>
      <p:ext uri="{BB962C8B-B14F-4D97-AF65-F5344CB8AC3E}">
        <p14:creationId xmlns:p14="http://schemas.microsoft.com/office/powerpoint/2010/main" val="1419371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B4B0D76-BE00-4FBD-83A9-07B3D831767E}" type="slidenum">
              <a:rPr lang="en-US" altLang="en-US" sz="1300"/>
              <a:pPr algn="r" eaLnBrk="1" hangingPunct="1"/>
              <a:t>29</a:t>
            </a:fld>
            <a:endParaRPr lang="en-US" altLang="en-US" sz="13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733232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405AE007-43A1-4B4E-9910-72A6DE0D257D}" type="slidenum">
              <a:rPr lang="en-US" altLang="en-US" sz="1300" smtClean="0"/>
              <a:pPr/>
              <a:t>30</a:t>
            </a:fld>
            <a:endParaRPr lang="en-US" altLang="en-US" sz="130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Lookdown images: Our own (photo credit: Erich Schlegel; copyright/ownership: Molly Cummings)</a:t>
            </a:r>
          </a:p>
          <a:p>
            <a:pPr eaLnBrk="1" hangingPunct="1"/>
            <a:endParaRPr lang="en-US" altLang="en-US" smtClean="0"/>
          </a:p>
        </p:txBody>
      </p:sp>
    </p:spTree>
    <p:extLst>
      <p:ext uri="{BB962C8B-B14F-4D97-AF65-F5344CB8AC3E}">
        <p14:creationId xmlns:p14="http://schemas.microsoft.com/office/powerpoint/2010/main" val="3125508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SECOND PREDATORS HARD TO READ</a:t>
            </a:r>
          </a:p>
          <a:p>
            <a:r>
              <a:rPr lang="en-US" altLang="en-US" smtClean="0"/>
              <a:t>SPELL OUT THREE</a:t>
            </a:r>
          </a:p>
          <a:p>
            <a:endParaRPr lang="en-US" altLang="en-US" smtClean="0"/>
          </a:p>
          <a:p>
            <a:r>
              <a:rPr lang="en-US" altLang="en-US" i="1" smtClean="0"/>
              <a:t>Common names of creatures?</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AFB68B8C-41C2-495A-8236-097DBE992466}" type="slidenum">
              <a:rPr lang="en-US" altLang="en-US" sz="1300" smtClean="0"/>
              <a:pPr/>
              <a:t>3</a:t>
            </a:fld>
            <a:endParaRPr lang="en-US" altLang="en-US" sz="1300" smtClean="0"/>
          </a:p>
        </p:txBody>
      </p:sp>
    </p:spTree>
    <p:extLst>
      <p:ext uri="{BB962C8B-B14F-4D97-AF65-F5344CB8AC3E}">
        <p14:creationId xmlns:p14="http://schemas.microsoft.com/office/powerpoint/2010/main" val="2616907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smtClean="0"/>
              <a:t>Bet with friend joke… here’s my </a:t>
            </a:r>
            <a:r>
              <a:rPr lang="en-US" i="1" dirty="0" err="1" smtClean="0"/>
              <a:t>Paypal</a:t>
            </a:r>
            <a:r>
              <a:rPr lang="en-US" i="1" dirty="0" smtClean="0"/>
              <a:t> account info for my cut…?</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99551E9F-8FDC-451F-B6FC-45A4C18B0B9E}" type="slidenum">
              <a:rPr lang="en-US" altLang="en-US" sz="1300" smtClean="0"/>
              <a:pPr/>
              <a:t>31</a:t>
            </a:fld>
            <a:endParaRPr lang="en-US" altLang="en-US" sz="1300" smtClean="0"/>
          </a:p>
        </p:txBody>
      </p:sp>
    </p:spTree>
    <p:extLst>
      <p:ext uri="{BB962C8B-B14F-4D97-AF65-F5344CB8AC3E}">
        <p14:creationId xmlns:p14="http://schemas.microsoft.com/office/powerpoint/2010/main" val="819468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r>
              <a:rPr lang="en-US" altLang="en-US" i="1" smtClean="0"/>
              <a:t>Common names of creatures?</a:t>
            </a:r>
          </a:p>
          <a:p>
            <a:endParaRPr lang="en-US" altLang="en-US" smtClean="0"/>
          </a:p>
          <a:p>
            <a:endParaRPr lang="en-US" altLang="en-US" smtClean="0"/>
          </a:p>
          <a:p>
            <a:r>
              <a:rPr lang="en-US" altLang="en-US" smtClean="0"/>
              <a:t>Water photos from:</a:t>
            </a:r>
          </a:p>
          <a:p>
            <a:endParaRPr lang="en-US" altLang="en-US" smtClean="0"/>
          </a:p>
          <a:p>
            <a:r>
              <a:rPr lang="en-US" altLang="en-US" smtClean="0"/>
              <a:t>http://www.apaulodesign.com/blog/category/polarization</a:t>
            </a:r>
          </a:p>
          <a:p>
            <a:endParaRPr lang="en-US" altLang="en-US" smtClean="0"/>
          </a:p>
          <a:p>
            <a:r>
              <a:rPr lang="en-US" altLang="en-US" smtClean="0"/>
              <a:t>Swordtail:  Erich Schlegel photo credit (Molly Cummings, copyright)</a:t>
            </a:r>
          </a:p>
          <a:p>
            <a:r>
              <a:rPr lang="en-US" altLang="en-US" smtClean="0"/>
              <a:t/>
            </a:r>
            <a:br>
              <a:rPr lang="en-US" altLang="en-US" smtClean="0"/>
            </a:br>
            <a:r>
              <a:rPr lang="en-US" altLang="en-US" smtClean="0"/>
              <a:t>Salmon: https://www.google.com/search?q=salmon&amp;client=firefox-a&amp;rls=org.mozilla:en-US:official&amp;channel=np&amp;source=lnms&amp;tbm=isch&amp;sa=X&amp;ei=ZwR9UqHdB9SosAS13oCQCQ&amp;ved=0CAcQ_AUoAQ&amp;biw=1255&amp;bih=936#facrc=_&amp;imgdii=_&amp;imgrc=kaGmP7T4BLaG0M%3A%3BXR6pCoQlRvQ3xM%3Bhttp%253A%252F%252Fwww.geneticliteracyproject.org%252Fwp%252Fwp-content%252Fuploads%252F2012%252F05%252FKhake-salmon.jpg%3Bhttp%253A%252F%252Fwww.geneticliteracyproject.org%252F2013%252F05%252F31%252Ftransgenic-salmon-can-breed-with-brown-trout-if-you-make-them%252F%3B500%3B342</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BEDEAFE-0EE0-4E08-B200-BB9D19F4350D}" type="slidenum">
              <a:rPr lang="en-US" altLang="en-US" sz="1300" smtClean="0"/>
              <a:pPr/>
              <a:t>32</a:t>
            </a:fld>
            <a:endParaRPr lang="en-US" altLang="en-US" sz="1300" smtClean="0"/>
          </a:p>
        </p:txBody>
      </p:sp>
    </p:spTree>
    <p:extLst>
      <p:ext uri="{BB962C8B-B14F-4D97-AF65-F5344CB8AC3E}">
        <p14:creationId xmlns:p14="http://schemas.microsoft.com/office/powerpoint/2010/main" val="3482681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t>PO</a:t>
            </a:r>
            <a:r>
              <a:rPr lang="en-US" altLang="en-US" dirty="0" err="1" smtClean="0">
                <a:solidFill>
                  <a:schemeClr val="bg1"/>
                </a:solidFill>
                <a:latin typeface="Calibri" panose="020F0502020204030204" pitchFamily="34" charset="0"/>
              </a:rPr>
              <a:t>Imagine</a:t>
            </a:r>
            <a:r>
              <a:rPr lang="en-US" altLang="en-US" dirty="0" smtClean="0">
                <a:solidFill>
                  <a:schemeClr val="bg1"/>
                </a:solidFill>
                <a:latin typeface="Calibri" panose="020F0502020204030204" pitchFamily="34" charset="0"/>
              </a:rPr>
              <a:t> if YOU had polarizing filters in your eyes such that you could detect certain orientations of the vibrating light plane?</a:t>
            </a:r>
          </a:p>
          <a:p>
            <a:r>
              <a:rPr lang="en-US" altLang="en-US" dirty="0" smtClean="0">
                <a:solidFill>
                  <a:schemeClr val="bg1"/>
                </a:solidFill>
                <a:latin typeface="Calibri" panose="020F0502020204030204" pitchFamily="34" charset="0"/>
              </a:rPr>
              <a:t>Tonight, let’s pretend you can….</a:t>
            </a:r>
          </a:p>
          <a:p>
            <a:r>
              <a:rPr lang="en-US" altLang="en-US" dirty="0" smtClean="0">
                <a:solidFill>
                  <a:schemeClr val="bg1"/>
                </a:solidFill>
                <a:latin typeface="Calibri" panose="020F0502020204030204" pitchFamily="34" charset="0"/>
              </a:rPr>
              <a:t>So…if you have your glasses on now…you might be able to see a secret message up here on the TV screens</a:t>
            </a:r>
          </a:p>
          <a:p>
            <a:r>
              <a:rPr lang="en-US" altLang="en-US" dirty="0" smtClean="0">
                <a:solidFill>
                  <a:schemeClr val="bg1"/>
                </a:solidFill>
                <a:latin typeface="Calibri" panose="020F0502020204030204" pitchFamily="34" charset="0"/>
              </a:rPr>
              <a:t>Now close your LEFT eye, then your RIGHT eye…</a:t>
            </a:r>
          </a:p>
          <a:p>
            <a:r>
              <a:rPr lang="en-US" altLang="en-US" dirty="0" smtClean="0">
                <a:solidFill>
                  <a:schemeClr val="bg1"/>
                </a:solidFill>
                <a:latin typeface="Calibri" panose="020F0502020204030204" pitchFamily="34" charset="0"/>
              </a:rPr>
              <a:t>Tilt your head </a:t>
            </a:r>
            <a:r>
              <a:rPr lang="en-US" altLang="en-US" dirty="0" smtClean="0">
                <a:solidFill>
                  <a:schemeClr val="bg1"/>
                </a:solidFill>
                <a:latin typeface="Calibri" panose="020F0502020204030204" pitchFamily="34" charset="0"/>
                <a:sym typeface="Wingdings" panose="05000000000000000000" pitchFamily="2" charset="2"/>
              </a:rPr>
              <a:t></a:t>
            </a:r>
            <a:endParaRPr lang="en-US" altLang="en-US" dirty="0" smtClean="0">
              <a:solidFill>
                <a:schemeClr val="bg1"/>
              </a:solidFill>
              <a:latin typeface="Calibri" panose="020F0502020204030204" pitchFamily="34" charset="0"/>
            </a:endParaRPr>
          </a:p>
          <a:p>
            <a:r>
              <a:rPr lang="en-US" altLang="en-US" dirty="0" smtClean="0"/>
              <a:t>LARIZED LIGHT LOWER CASE</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66FD8E15-AD84-498C-B61B-BB1F8F2DE1C8}" type="slidenum">
              <a:rPr lang="en-US" altLang="en-US" sz="1300" smtClean="0"/>
              <a:pPr/>
              <a:t>33</a:t>
            </a:fld>
            <a:endParaRPr lang="en-US" altLang="en-US" sz="1300" smtClean="0"/>
          </a:p>
        </p:txBody>
      </p:sp>
    </p:spTree>
    <p:extLst>
      <p:ext uri="{BB962C8B-B14F-4D97-AF65-F5344CB8AC3E}">
        <p14:creationId xmlns:p14="http://schemas.microsoft.com/office/powerpoint/2010/main" val="1735136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LOWER CASE MANY</a:t>
            </a:r>
          </a:p>
          <a:p>
            <a:endParaRPr lang="en-US" altLang="en-US" smtClean="0"/>
          </a:p>
          <a:p>
            <a:endParaRPr lang="en-US" altLang="en-US" smtClean="0"/>
          </a:p>
          <a:p>
            <a:r>
              <a:rPr lang="en-US" altLang="en-US" i="1" smtClean="0"/>
              <a:t>Common names of fish?</a:t>
            </a:r>
          </a:p>
          <a:p>
            <a:endParaRPr lang="en-US"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82ED33D-2F36-4C48-B85F-C4696BEB5761}" type="slidenum">
              <a:rPr lang="en-US" altLang="en-US" sz="1300" smtClean="0"/>
              <a:pPr/>
              <a:t>34</a:t>
            </a:fld>
            <a:endParaRPr lang="en-US" altLang="en-US" sz="1300" smtClean="0"/>
          </a:p>
        </p:txBody>
      </p:sp>
    </p:spTree>
    <p:extLst>
      <p:ext uri="{BB962C8B-B14F-4D97-AF65-F5344CB8AC3E}">
        <p14:creationId xmlns:p14="http://schemas.microsoft.com/office/powerpoint/2010/main" val="3003697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SAME AS PRIOR</a:t>
            </a:r>
          </a:p>
          <a:p>
            <a:r>
              <a:rPr lang="en-US" altLang="en-US" smtClean="0"/>
              <a:t>Our own video</a:t>
            </a:r>
          </a:p>
          <a:p>
            <a:endParaRPr lang="en-US"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5E30AB5-EBFD-4A80-AA76-B20E380FFB74}" type="slidenum">
              <a:rPr lang="en-US" altLang="en-US" sz="1300" smtClean="0"/>
              <a:pPr/>
              <a:t>35</a:t>
            </a:fld>
            <a:endParaRPr lang="en-US" altLang="en-US" sz="1300" smtClean="0"/>
          </a:p>
        </p:txBody>
      </p:sp>
    </p:spTree>
    <p:extLst>
      <p:ext uri="{BB962C8B-B14F-4D97-AF65-F5344CB8AC3E}">
        <p14:creationId xmlns:p14="http://schemas.microsoft.com/office/powerpoint/2010/main" val="94078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REMOVE POLYGON</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D1F32C0E-2765-4D57-B0E7-55FF55FF3469}" type="slidenum">
              <a:rPr lang="en-US" altLang="en-US" sz="1300" smtClean="0"/>
              <a:pPr/>
              <a:t>36</a:t>
            </a:fld>
            <a:endParaRPr lang="en-US" altLang="en-US" sz="1300" smtClean="0"/>
          </a:p>
        </p:txBody>
      </p:sp>
    </p:spTree>
    <p:extLst>
      <p:ext uri="{BB962C8B-B14F-4D97-AF65-F5344CB8AC3E}">
        <p14:creationId xmlns:p14="http://schemas.microsoft.com/office/powerpoint/2010/main" val="2465934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7D023436-365B-4E5F-A34E-F23695848B7B}" type="slidenum">
              <a:rPr lang="en-US" altLang="en-US" sz="1300" smtClean="0">
                <a:solidFill>
                  <a:srgbClr val="000000"/>
                </a:solidFill>
              </a:rPr>
              <a:pPr/>
              <a:t>37</a:t>
            </a:fld>
            <a:endParaRPr lang="en-US" altLang="en-US" sz="1300" smtClean="0">
              <a:solidFill>
                <a:srgbClr val="000000"/>
              </a:solidFill>
            </a:endParaRPr>
          </a:p>
        </p:txBody>
      </p:sp>
    </p:spTree>
    <p:extLst>
      <p:ext uri="{BB962C8B-B14F-4D97-AF65-F5344CB8AC3E}">
        <p14:creationId xmlns:p14="http://schemas.microsoft.com/office/powerpoint/2010/main" val="1223682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12E4CE9A-A0EA-4E0C-9541-CE7A8C1252E7}" type="slidenum">
              <a:rPr lang="en-US" altLang="en-US" sz="1300" smtClean="0"/>
              <a:pPr/>
              <a:t>38</a:t>
            </a:fld>
            <a:endParaRPr lang="en-US" altLang="en-US" sz="1300" smtClean="0"/>
          </a:p>
        </p:txBody>
      </p:sp>
    </p:spTree>
    <p:extLst>
      <p:ext uri="{BB962C8B-B14F-4D97-AF65-F5344CB8AC3E}">
        <p14:creationId xmlns:p14="http://schemas.microsoft.com/office/powerpoint/2010/main" val="3581760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My boss has also shown that females prefer mates that are especially bright and stand out. </a:t>
            </a:r>
          </a:p>
          <a:p>
            <a:endParaRPr lang="en-US" altLang="en-US" dirty="0" smtClean="0"/>
          </a:p>
          <a:p>
            <a:r>
              <a:rPr lang="en-US" altLang="en-US" dirty="0" smtClean="0"/>
              <a:t>The fact that females are especially attracted to brighter males may have actually contributed to the early changes in color in this species. There are a lot of different ways to be bright. A frog could be bright orange, bright yellow, bright green, bright blue, and so on.</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293A5702-5714-4D14-8172-99D28D1B1947}" type="slidenum">
              <a:rPr lang="en-US" altLang="en-US" sz="1300" smtClean="0"/>
              <a:pPr/>
              <a:t>39</a:t>
            </a:fld>
            <a:endParaRPr lang="en-US" altLang="en-US" sz="1300" smtClean="0"/>
          </a:p>
        </p:txBody>
      </p:sp>
    </p:spTree>
    <p:extLst>
      <p:ext uri="{BB962C8B-B14F-4D97-AF65-F5344CB8AC3E}">
        <p14:creationId xmlns:p14="http://schemas.microsoft.com/office/powerpoint/2010/main" val="2022724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r>
              <a:rPr lang="en-US" altLang="en-US" i="1" smtClean="0"/>
              <a:t>Common names of creatures?</a:t>
            </a:r>
          </a:p>
          <a:p>
            <a:endParaRPr lang="en-US" alt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9B67A3D-5056-4B6F-810D-8342C576FB90}" type="slidenum">
              <a:rPr lang="en-US" altLang="en-US" sz="1300" smtClean="0"/>
              <a:pPr/>
              <a:t>40</a:t>
            </a:fld>
            <a:endParaRPr lang="en-US" altLang="en-US" sz="1300" smtClean="0"/>
          </a:p>
        </p:txBody>
      </p:sp>
    </p:spTree>
    <p:extLst>
      <p:ext uri="{BB962C8B-B14F-4D97-AF65-F5344CB8AC3E}">
        <p14:creationId xmlns:p14="http://schemas.microsoft.com/office/powerpoint/2010/main" val="57916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r>
              <a:rPr lang="en-US" altLang="en-US" i="1" smtClean="0"/>
              <a:t>Common names of creatures?</a:t>
            </a:r>
          </a:p>
          <a:p>
            <a:endParaRPr lang="en-US" altLang="en-US" i="1"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8D1C4B7-5C4D-4AB8-90ED-482687D965B0}" type="slidenum">
              <a:rPr lang="en-US" altLang="en-US" sz="1300" smtClean="0"/>
              <a:pPr/>
              <a:t>4</a:t>
            </a:fld>
            <a:endParaRPr lang="en-US" altLang="en-US" sz="1300" smtClean="0"/>
          </a:p>
        </p:txBody>
      </p:sp>
    </p:spTree>
    <p:extLst>
      <p:ext uri="{BB962C8B-B14F-4D97-AF65-F5344CB8AC3E}">
        <p14:creationId xmlns:p14="http://schemas.microsoft.com/office/powerpoint/2010/main" val="2052419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LOWER CASE HIDE</a:t>
            </a:r>
          </a:p>
          <a:p>
            <a:endParaRPr lang="en-US" altLang="en-US" smtClean="0"/>
          </a:p>
          <a:p>
            <a:r>
              <a:rPr lang="en-US" altLang="en-US" smtClean="0"/>
              <a:t>We ‘drew this sketch of a shark’ and an anemone</a:t>
            </a:r>
          </a:p>
          <a:p>
            <a:endParaRPr lang="en-US" altLang="en-US" smtClean="0"/>
          </a:p>
          <a:p>
            <a:r>
              <a:rPr lang="en-US" altLang="en-US" smtClean="0"/>
              <a:t>Photo to the Right: Our own (photo credit: Erich Schlegel; copyright/ownership: Molly Cummings)</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EB8279D2-3450-49BA-B5F7-D38656FAB720}" type="slidenum">
              <a:rPr lang="en-US" altLang="en-US" sz="1300" smtClean="0"/>
              <a:pPr/>
              <a:t>41</a:t>
            </a:fld>
            <a:endParaRPr lang="en-US" altLang="en-US" sz="1300" smtClean="0"/>
          </a:p>
        </p:txBody>
      </p:sp>
    </p:spTree>
    <p:extLst>
      <p:ext uri="{BB962C8B-B14F-4D97-AF65-F5344CB8AC3E}">
        <p14:creationId xmlns:p14="http://schemas.microsoft.com/office/powerpoint/2010/main" val="67628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My boss has looked at many of the different populations of frogs in Bocas del Toro. The frogs on the left of this plot stand out a lot, they are especially brightly colored. The frogs on the right are very dull, and may almost be camouflaged in the right conditions in the forest.</a:t>
            </a:r>
          </a:p>
          <a:p>
            <a:endParaRPr lang="en-US" altLang="en-US" smtClean="0"/>
          </a:p>
          <a:p>
            <a:r>
              <a:rPr lang="en-US" altLang="en-US" smtClean="0"/>
              <a:t>What my boss has found is that brighter populations, like Solarte and Bastimentos, are very toxic. While duller, more camouflaged populations, like Colon, Popa, and Pastores are not very toxic. </a:t>
            </a:r>
          </a:p>
          <a:p>
            <a:endParaRPr lang="en-US" altLang="en-US" smtClean="0"/>
          </a:p>
          <a:p>
            <a:r>
              <a:rPr lang="en-US" altLang="en-US" smtClean="0"/>
              <a:t>We are still trying to figure out what the major predators of these frogs are. Birds seem to be one of the most important predators, and my boss has shown that the birds can see this relationship between toxicity and crypsis especially well.</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C6E639BD-5BAB-416C-969B-DFF61B759709}" type="slidenum">
              <a:rPr lang="en-US" altLang="en-US" sz="1300" smtClean="0"/>
              <a:pPr/>
              <a:t>42</a:t>
            </a:fld>
            <a:endParaRPr lang="en-US" altLang="en-US" sz="1300" smtClean="0"/>
          </a:p>
        </p:txBody>
      </p:sp>
    </p:spTree>
    <p:extLst>
      <p:ext uri="{BB962C8B-B14F-4D97-AF65-F5344CB8AC3E}">
        <p14:creationId xmlns:p14="http://schemas.microsoft.com/office/powerpoint/2010/main" val="2068225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OUR data</a:t>
            </a:r>
          </a:p>
          <a:p>
            <a:r>
              <a:rPr lang="en-US" altLang="en-US" dirty="0" smtClean="0"/>
              <a:t>Photo : Our own (photo credit: Erich Schlegel; copyright/ownership: Molly Cummings)</a:t>
            </a:r>
          </a:p>
          <a:p>
            <a:endParaRPr lang="en-US" altLang="en-US" dirty="0"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3D17051-7D18-449B-A292-DD9A20361637}" type="slidenum">
              <a:rPr lang="en-US" altLang="en-US" sz="1300" smtClean="0"/>
              <a:pPr/>
              <a:t>43</a:t>
            </a:fld>
            <a:endParaRPr lang="en-US" altLang="en-US" sz="1300" smtClean="0"/>
          </a:p>
        </p:txBody>
      </p:sp>
    </p:spTree>
    <p:extLst>
      <p:ext uri="{BB962C8B-B14F-4D97-AF65-F5344CB8AC3E}">
        <p14:creationId xmlns:p14="http://schemas.microsoft.com/office/powerpoint/2010/main" val="827139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LOWER CASE HIDE, SENTENCE CASE FOR THE SLIDE TITLE</a:t>
            </a:r>
          </a:p>
          <a:p>
            <a:endParaRPr lang="en-US" altLang="en-US" smtClean="0"/>
          </a:p>
          <a:p>
            <a:r>
              <a:rPr lang="en-US" altLang="en-US" i="1" smtClean="0"/>
              <a:t>Remove “C” and “D.” Remove non-color graph?</a:t>
            </a:r>
          </a:p>
          <a:p>
            <a:endParaRPr lang="en-US" altLang="en-US" smtClean="0"/>
          </a:p>
          <a:p>
            <a:r>
              <a:rPr lang="en-US" altLang="en-US" smtClean="0"/>
              <a:t>Graphics: our own (Brady et al 2013 PNAS)</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7268C317-6634-4772-AA5D-134263C72AD5}" type="slidenum">
              <a:rPr lang="en-US" altLang="en-US" sz="1300" smtClean="0"/>
              <a:pPr/>
              <a:t>44</a:t>
            </a:fld>
            <a:endParaRPr lang="en-US" altLang="en-US" sz="1300" smtClean="0"/>
          </a:p>
        </p:txBody>
      </p:sp>
    </p:spTree>
    <p:extLst>
      <p:ext uri="{BB962C8B-B14F-4D97-AF65-F5344CB8AC3E}">
        <p14:creationId xmlns:p14="http://schemas.microsoft.com/office/powerpoint/2010/main" val="2537012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SAME AS PRIOIR</a:t>
            </a:r>
          </a:p>
          <a:p>
            <a:endParaRPr lang="en-US" altLang="en-US" smtClean="0"/>
          </a:p>
          <a:p>
            <a:r>
              <a:rPr lang="en-US" altLang="en-US" i="1" smtClean="0"/>
              <a:t>Remove “E” and “F.” Remove non-color graph?</a:t>
            </a:r>
          </a:p>
          <a:p>
            <a:endParaRPr lang="en-US" altLang="en-US" smtClean="0"/>
          </a:p>
          <a:p>
            <a:endParaRPr lang="en-US" altLang="en-US" smtClean="0"/>
          </a:p>
          <a:p>
            <a:r>
              <a:rPr lang="en-US" altLang="en-US" smtClean="0"/>
              <a:t>Graphics: our own (Brady et al 2013 PNAS)</a:t>
            </a:r>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1BB5EA99-952F-4860-A8D6-9A5ED06DAD4F}" type="slidenum">
              <a:rPr lang="en-US" altLang="en-US" sz="1300" smtClean="0"/>
              <a:pPr/>
              <a:t>45</a:t>
            </a:fld>
            <a:endParaRPr lang="en-US" altLang="en-US" sz="1300" smtClean="0"/>
          </a:p>
        </p:txBody>
      </p:sp>
    </p:spTree>
    <p:extLst>
      <p:ext uri="{BB962C8B-B14F-4D97-AF65-F5344CB8AC3E}">
        <p14:creationId xmlns:p14="http://schemas.microsoft.com/office/powerpoint/2010/main" val="686677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OUR data</a:t>
            </a:r>
          </a:p>
          <a:p>
            <a:r>
              <a:rPr lang="en-US" altLang="en-US" smtClean="0"/>
              <a:t>Photo : Our own (photo credit: Erich Schlegel; copyright/ownership: Molly Cummings)</a:t>
            </a:r>
          </a:p>
          <a:p>
            <a:endParaRPr lang="en-US" alt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712B3184-96DE-48D1-83DE-D13A63A061E7}" type="slidenum">
              <a:rPr lang="en-US" altLang="en-US" sz="1300" smtClean="0"/>
              <a:pPr/>
              <a:t>46</a:t>
            </a:fld>
            <a:endParaRPr lang="en-US" altLang="en-US" sz="1300" smtClean="0"/>
          </a:p>
        </p:txBody>
      </p:sp>
    </p:spTree>
    <p:extLst>
      <p:ext uri="{BB962C8B-B14F-4D97-AF65-F5344CB8AC3E}">
        <p14:creationId xmlns:p14="http://schemas.microsoft.com/office/powerpoint/2010/main" val="147833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Photo : Our own (photo credit: Erich Schlegel; copyright/ownership: Molly Cummings)</a:t>
            </a:r>
          </a:p>
          <a:p>
            <a:endParaRPr lang="en-US" altLang="en-US" smtClean="0"/>
          </a:p>
          <a:p>
            <a:endParaRPr lang="en-US" altLang="en-US"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18DE4FA-23E9-46EE-95B8-EE29F16E4374}" type="slidenum">
              <a:rPr lang="en-US" altLang="en-US" sz="1300" smtClean="0"/>
              <a:pPr/>
              <a:t>48</a:t>
            </a:fld>
            <a:endParaRPr lang="en-US" altLang="en-US" sz="1300" smtClean="0"/>
          </a:p>
        </p:txBody>
      </p:sp>
    </p:spTree>
    <p:extLst>
      <p:ext uri="{BB962C8B-B14F-4D97-AF65-F5344CB8AC3E}">
        <p14:creationId xmlns:p14="http://schemas.microsoft.com/office/powerpoint/2010/main" val="3774197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Photos: Our own (photo credit: Erich Schlegel; copyright/ownership: Molly Cummings)</a:t>
            </a:r>
          </a:p>
          <a:p>
            <a:endParaRPr lang="en-US" altLang="en-US"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406FD572-CD80-4B0C-8AE6-682E8B9059F1}" type="slidenum">
              <a:rPr lang="en-US" altLang="en-US" sz="1300" smtClean="0"/>
              <a:pPr/>
              <a:t>49</a:t>
            </a:fld>
            <a:endParaRPr lang="en-US" altLang="en-US" sz="1300" smtClean="0"/>
          </a:p>
        </p:txBody>
      </p:sp>
    </p:spTree>
    <p:extLst>
      <p:ext uri="{BB962C8B-B14F-4D97-AF65-F5344CB8AC3E}">
        <p14:creationId xmlns:p14="http://schemas.microsoft.com/office/powerpoint/2010/main" val="1756930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OUR data</a:t>
            </a:r>
          </a:p>
          <a:p>
            <a:r>
              <a:rPr lang="en-US" altLang="en-US" smtClean="0"/>
              <a:t>Photo : Our own (photo credit: Erich Schlegel; copyright/ownership: Molly Cummings)</a:t>
            </a:r>
          </a:p>
          <a:p>
            <a:endParaRPr lang="en-US" alt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21901152-A0F3-4E49-A7AB-495B2621539C}" type="slidenum">
              <a:rPr lang="en-US" altLang="en-US" sz="1300" smtClean="0"/>
              <a:pPr/>
              <a:t>50</a:t>
            </a:fld>
            <a:endParaRPr lang="en-US" altLang="en-US" sz="1300" smtClean="0"/>
          </a:p>
        </p:txBody>
      </p:sp>
    </p:spTree>
    <p:extLst>
      <p:ext uri="{BB962C8B-B14F-4D97-AF65-F5344CB8AC3E}">
        <p14:creationId xmlns:p14="http://schemas.microsoft.com/office/powerpoint/2010/main" val="3317487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Our photos</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6367402C-B879-45BB-8A44-8CDF42AA2EDB}" type="slidenum">
              <a:rPr lang="en-US" altLang="en-US" sz="1300" smtClean="0"/>
              <a:pPr/>
              <a:t>51</a:t>
            </a:fld>
            <a:endParaRPr lang="en-US" altLang="en-US" sz="1300" smtClean="0"/>
          </a:p>
        </p:txBody>
      </p:sp>
    </p:spTree>
    <p:extLst>
      <p:ext uri="{BB962C8B-B14F-4D97-AF65-F5344CB8AC3E}">
        <p14:creationId xmlns:p14="http://schemas.microsoft.com/office/powerpoint/2010/main" val="169182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http://www.designswan.com/archives/beautiful-animal-eyes.html</a:t>
            </a:r>
          </a:p>
          <a:p>
            <a:endParaRPr lang="en-US" smtClean="0"/>
          </a:p>
          <a:p>
            <a:r>
              <a:rPr lang="en-US" smtClean="0"/>
              <a:t>Human eye :   photo credit: Luke Mislinski</a:t>
            </a:r>
          </a:p>
          <a:p>
            <a:endParaRPr 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F9F5505-D05E-4AD4-BEED-63CBA98B3AE6}" type="slidenum">
              <a:rPr lang="en-US" sz="1300" smtClean="0"/>
              <a:pPr/>
              <a:t>5</a:t>
            </a:fld>
            <a:endParaRPr lang="en-US" sz="1300" smtClean="0"/>
          </a:p>
        </p:txBody>
      </p:sp>
    </p:spTree>
    <p:extLst>
      <p:ext uri="{BB962C8B-B14F-4D97-AF65-F5344CB8AC3E}">
        <p14:creationId xmlns:p14="http://schemas.microsoft.com/office/powerpoint/2010/main" val="1078632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Our video</a:t>
            </a: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BA0DCB22-7B73-4754-A098-0AF459D742D1}" type="slidenum">
              <a:rPr lang="en-US" altLang="en-US" sz="1300" smtClean="0"/>
              <a:pPr/>
              <a:t>52</a:t>
            </a:fld>
            <a:endParaRPr lang="en-US" altLang="en-US" sz="1300" smtClean="0"/>
          </a:p>
        </p:txBody>
      </p:sp>
    </p:spTree>
    <p:extLst>
      <p:ext uri="{BB962C8B-B14F-4D97-AF65-F5344CB8AC3E}">
        <p14:creationId xmlns:p14="http://schemas.microsoft.com/office/powerpoint/2010/main" val="525123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OUR data</a:t>
            </a:r>
          </a:p>
          <a:p>
            <a:endParaRPr lang="en-US" altLang="en-US" smtClean="0"/>
          </a:p>
          <a:p>
            <a:r>
              <a:rPr lang="en-US" altLang="en-US" i="1" smtClean="0"/>
              <a:t>Point out that the diver in the background is you, Molly Cummings!</a:t>
            </a:r>
          </a:p>
          <a:p>
            <a:endParaRPr lang="en-US" alt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6F9F925F-6E89-4D98-B1AB-73A62FD3785A}" type="slidenum">
              <a:rPr lang="en-US" altLang="en-US" sz="1300" smtClean="0"/>
              <a:pPr/>
              <a:t>53</a:t>
            </a:fld>
            <a:endParaRPr lang="en-US" altLang="en-US" sz="1300" smtClean="0"/>
          </a:p>
        </p:txBody>
      </p:sp>
    </p:spTree>
    <p:extLst>
      <p:ext uri="{BB962C8B-B14F-4D97-AF65-F5344CB8AC3E}">
        <p14:creationId xmlns:p14="http://schemas.microsoft.com/office/powerpoint/2010/main" val="967862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Our Data</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9FFA5F95-5A2B-47A5-BE47-79854F2B8229}" type="slidenum">
              <a:rPr lang="en-US" altLang="en-US" sz="1300" smtClean="0"/>
              <a:pPr/>
              <a:t>54</a:t>
            </a:fld>
            <a:endParaRPr lang="en-US" altLang="en-US" sz="1300" smtClean="0"/>
          </a:p>
        </p:txBody>
      </p:sp>
    </p:spTree>
    <p:extLst>
      <p:ext uri="{BB962C8B-B14F-4D97-AF65-F5344CB8AC3E}">
        <p14:creationId xmlns:p14="http://schemas.microsoft.com/office/powerpoint/2010/main" val="1448953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a:t>
            </a:r>
            <a:r>
              <a:rPr lang="en-US" u="sng" smtClean="0">
                <a:hlinkClick r:id="rId3"/>
              </a:rPr>
              <a:t>http://www.hark.com/clips/mynjsztfdf-rocky-theme-song</a:t>
            </a:r>
            <a:r>
              <a:rPr lang="en-US" smtClean="0"/>
              <a:t>.</a:t>
            </a:r>
          </a:p>
          <a:p>
            <a:r>
              <a:rPr lang="en-US" altLang="en-US" smtClean="0"/>
              <a:t>Rocky’s theme</a:t>
            </a:r>
          </a:p>
          <a:p>
            <a:r>
              <a:rPr lang="en-US" altLang="en-US" smtClean="0"/>
              <a:t>Wrestling Cartoon:</a:t>
            </a:r>
          </a:p>
          <a:p>
            <a:endParaRPr lang="en-US" altLang="en-US" smtClean="0"/>
          </a:p>
          <a:p>
            <a:r>
              <a:rPr lang="en-US" altLang="en-US" smtClean="0"/>
              <a:t>We have purchased this cartoon from</a:t>
            </a:r>
          </a:p>
          <a:p>
            <a:r>
              <a:rPr lang="en-US" altLang="en-US" smtClean="0"/>
              <a:t>Jantoo cartoons:</a:t>
            </a:r>
          </a:p>
          <a:p>
            <a:r>
              <a:rPr lang="en-US" altLang="en-US" smtClean="0"/>
              <a:t>http://www.jantoo.com/cartoon/73931557</a:t>
            </a:r>
          </a:p>
          <a:p>
            <a:endParaRPr lang="en-US" altLang="en-US" smtClean="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559C4604-7012-4D68-BDB8-313313BB4A09}" type="slidenum">
              <a:rPr lang="en-US" altLang="en-US" sz="1300" smtClean="0"/>
              <a:pPr/>
              <a:t>55</a:t>
            </a:fld>
            <a:endParaRPr lang="en-US" altLang="en-US" sz="1300" smtClean="0"/>
          </a:p>
        </p:txBody>
      </p:sp>
    </p:spTree>
    <p:extLst>
      <p:ext uri="{BB962C8B-B14F-4D97-AF65-F5344CB8AC3E}">
        <p14:creationId xmlns:p14="http://schemas.microsoft.com/office/powerpoint/2010/main" val="4152214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Wrestling Cartoon:</a:t>
            </a:r>
          </a:p>
          <a:p>
            <a:endParaRPr lang="en-US" altLang="en-US" smtClean="0"/>
          </a:p>
          <a:p>
            <a:r>
              <a:rPr lang="en-US" altLang="en-US" smtClean="0"/>
              <a:t>We have purchased this cartoon from</a:t>
            </a:r>
          </a:p>
          <a:p>
            <a:r>
              <a:rPr lang="en-US" altLang="en-US" smtClean="0"/>
              <a:t>Jantoo cartoons:</a:t>
            </a:r>
          </a:p>
          <a:p>
            <a:r>
              <a:rPr lang="en-US" altLang="en-US" smtClean="0"/>
              <a:t>http://www.jantoo.com/cartoon/73931557</a:t>
            </a:r>
          </a:p>
          <a:p>
            <a:endParaRPr lang="en-US" altLang="en-US" smtClean="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3237430D-CBDD-4093-9CDD-B8C573C3C65C}" type="slidenum">
              <a:rPr lang="en-US" altLang="en-US" sz="1300" smtClean="0"/>
              <a:pPr/>
              <a:t>56</a:t>
            </a:fld>
            <a:endParaRPr lang="en-US" altLang="en-US" sz="1300" smtClean="0"/>
          </a:p>
        </p:txBody>
      </p:sp>
    </p:spTree>
    <p:extLst>
      <p:ext uri="{BB962C8B-B14F-4D97-AF65-F5344CB8AC3E}">
        <p14:creationId xmlns:p14="http://schemas.microsoft.com/office/powerpoint/2010/main" val="1675512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Wrestling Cartoon:</a:t>
            </a:r>
          </a:p>
          <a:p>
            <a:endParaRPr lang="en-US" altLang="en-US" smtClean="0"/>
          </a:p>
          <a:p>
            <a:r>
              <a:rPr lang="en-US" altLang="en-US" smtClean="0"/>
              <a:t>Need to buy from Jantoo cartoons:</a:t>
            </a:r>
          </a:p>
          <a:p>
            <a:r>
              <a:rPr lang="en-US" altLang="en-US" smtClean="0"/>
              <a:t>http://www.jantoo.com/cartoon/73931557</a:t>
            </a:r>
          </a:p>
          <a:p>
            <a:endParaRPr lang="en-US" altLang="en-US"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C8C7528D-C21F-4EDA-A4AE-EE7A4E8593D6}" type="slidenum">
              <a:rPr lang="en-US" altLang="en-US" sz="1300" smtClean="0"/>
              <a:pPr/>
              <a:t>57</a:t>
            </a:fld>
            <a:endParaRPr lang="en-US" altLang="en-US" sz="1300" smtClean="0"/>
          </a:p>
        </p:txBody>
      </p:sp>
    </p:spTree>
    <p:extLst>
      <p:ext uri="{BB962C8B-B14F-4D97-AF65-F5344CB8AC3E}">
        <p14:creationId xmlns:p14="http://schemas.microsoft.com/office/powerpoint/2010/main" val="11087037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35B24B3D-A6DE-4528-A1A2-69728B4E8826}" type="slidenum">
              <a:rPr lang="en-US" altLang="en-US" sz="1300" smtClean="0"/>
              <a:pPr/>
              <a:t>58</a:t>
            </a:fld>
            <a:endParaRPr lang="en-US" altLang="en-US" sz="1300" smtClean="0"/>
          </a:p>
        </p:txBody>
      </p:sp>
    </p:spTree>
    <p:extLst>
      <p:ext uri="{BB962C8B-B14F-4D97-AF65-F5344CB8AC3E}">
        <p14:creationId xmlns:p14="http://schemas.microsoft.com/office/powerpoint/2010/main" val="1164964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D2018F0D-66B7-4C36-9D85-E95A81F05A9F}" type="slidenum">
              <a:rPr lang="en-US" altLang="en-US" sz="1300" smtClean="0"/>
              <a:pPr/>
              <a:t>59</a:t>
            </a:fld>
            <a:endParaRPr lang="en-US" altLang="en-US" sz="1300" smtClean="0"/>
          </a:p>
        </p:txBody>
      </p:sp>
    </p:spTree>
    <p:extLst>
      <p:ext uri="{BB962C8B-B14F-4D97-AF65-F5344CB8AC3E}">
        <p14:creationId xmlns:p14="http://schemas.microsoft.com/office/powerpoint/2010/main" val="567234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MAKE TEXT/FORMAT SIMILAR WITH CHANGES AT BEGINNING OF TALK</a:t>
            </a:r>
          </a:p>
          <a:p>
            <a:endParaRPr lang="en-US" altLang="en-US" smtClean="0"/>
          </a:p>
          <a:p>
            <a:r>
              <a:rPr lang="en-US" altLang="en-US" smtClean="0"/>
              <a:t>One of the things that I find most interesting is why there is so much diversity in the animal kingdom. Many plants and animals are extremely colorful, and the source of the evolution of these colors is not always known.</a:t>
            </a:r>
          </a:p>
          <a:p>
            <a:endParaRPr lang="en-US" altLang="en-US" smtClean="0"/>
          </a:p>
          <a:p>
            <a:r>
              <a:rPr lang="en-US" altLang="en-US" smtClean="0"/>
              <a:t>One of the most colorful parts of the world is the tropics, like here in Bocas del Toro. And one of the most colorful animals in the world, if not the most colorful, can be found right here.</a:t>
            </a: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05538F47-0308-44AC-858C-237B509D6C1A}" type="slidenum">
              <a:rPr lang="en-US" altLang="en-US" sz="1300" smtClean="0"/>
              <a:pPr/>
              <a:t>60</a:t>
            </a:fld>
            <a:endParaRPr lang="en-US" altLang="en-US" sz="1300" smtClean="0"/>
          </a:p>
        </p:txBody>
      </p:sp>
    </p:spTree>
    <p:extLst>
      <p:ext uri="{BB962C8B-B14F-4D97-AF65-F5344CB8AC3E}">
        <p14:creationId xmlns:p14="http://schemas.microsoft.com/office/powerpoint/2010/main" val="749572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9EC7CD3B-6452-4695-B414-B3BE1178FD88}" type="slidenum">
              <a:rPr lang="en-US" altLang="en-US" sz="1300" smtClean="0"/>
              <a:pPr/>
              <a:t>61</a:t>
            </a:fld>
            <a:endParaRPr lang="en-US" altLang="en-US" sz="1300" smtClean="0"/>
          </a:p>
        </p:txBody>
      </p:sp>
    </p:spTree>
    <p:extLst>
      <p:ext uri="{BB962C8B-B14F-4D97-AF65-F5344CB8AC3E}">
        <p14:creationId xmlns:p14="http://schemas.microsoft.com/office/powerpoint/2010/main" val="97281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ln/>
          <a:extLst/>
        </p:spPr>
        <p:txBody>
          <a:bodyPr/>
          <a:lstStyle/>
          <a:p>
            <a:pPr>
              <a:defRPr/>
            </a:pPr>
            <a:r>
              <a:rPr lang="en-US" altLang="en-US" dirty="0" smtClean="0"/>
              <a:t>ALL Photos: credit: Larry Gilbert</a:t>
            </a:r>
          </a:p>
          <a:p>
            <a:pPr>
              <a:defRPr/>
            </a:pPr>
            <a:r>
              <a:rPr lang="en-US" altLang="en-US" i="1" dirty="0" smtClean="0">
                <a:solidFill>
                  <a:schemeClr val="accent6"/>
                </a:solidFill>
              </a:rPr>
              <a:t>WE SUGGESTED SHOWING EACH SEPARATELY, NAMING THE ANIMAL FROM WHOSE POINT OF VIEW WE ARE LOOKING</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8083B10E-CB34-4765-989B-09B77D45B7E3}" type="slidenum">
              <a:rPr lang="en-US" altLang="en-US" sz="1300" smtClean="0"/>
              <a:pPr/>
              <a:t>6</a:t>
            </a:fld>
            <a:endParaRPr lang="en-US" altLang="en-US" sz="1300" smtClean="0"/>
          </a:p>
        </p:txBody>
      </p:sp>
    </p:spTree>
    <p:extLst>
      <p:ext uri="{BB962C8B-B14F-4D97-AF65-F5344CB8AC3E}">
        <p14:creationId xmlns:p14="http://schemas.microsoft.com/office/powerpoint/2010/main" val="368283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A9E39900-799D-41C9-95FA-163976496EAE}" type="slidenum">
              <a:rPr lang="en-US" altLang="en-US" sz="1300" smtClean="0"/>
              <a:pPr/>
              <a:t>7</a:t>
            </a:fld>
            <a:endParaRPr lang="en-US" altLang="en-US" sz="1300" smtClean="0"/>
          </a:p>
        </p:txBody>
      </p:sp>
    </p:spTree>
    <p:extLst>
      <p:ext uri="{BB962C8B-B14F-4D97-AF65-F5344CB8AC3E}">
        <p14:creationId xmlns:p14="http://schemas.microsoft.com/office/powerpoint/2010/main" val="2590723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HARD TO READ ‘FROM PREDATORS, SUGGEST SCREEN BOX BEHIND</a:t>
            </a:r>
          </a:p>
          <a:p>
            <a:r>
              <a:rPr lang="en-US" altLang="en-US" smtClean="0"/>
              <a:t>SAME FOR ‘BE DETECTED’</a:t>
            </a:r>
          </a:p>
          <a:p>
            <a:r>
              <a:rPr lang="en-US" altLang="en-US" i="1" smtClean="0"/>
              <a:t>WE DISCUSSED SHOWING EACH IMAGE FULL SCREEN</a:t>
            </a:r>
          </a:p>
          <a:p>
            <a:endParaRPr lang="en-US" altLang="en-US" i="1" smtClean="0"/>
          </a:p>
          <a:p>
            <a:endParaRPr lang="en-US" altLang="en-US" smtClean="0"/>
          </a:p>
          <a:p>
            <a:r>
              <a:rPr lang="en-US" altLang="en-US" i="1" smtClean="0"/>
              <a:t>Common names of creatures?</a:t>
            </a:r>
          </a:p>
          <a:p>
            <a:endParaRPr lang="en-US" altLang="en-US" i="1"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fld id="{4113BFE9-1023-4E64-9F30-40E4976016B5}" type="slidenum">
              <a:rPr lang="en-US" altLang="en-US" sz="1300" smtClean="0"/>
              <a:pPr/>
              <a:t>8</a:t>
            </a:fld>
            <a:endParaRPr lang="en-US" altLang="en-US" sz="1300" smtClean="0"/>
          </a:p>
        </p:txBody>
      </p:sp>
    </p:spTree>
    <p:extLst>
      <p:ext uri="{BB962C8B-B14F-4D97-AF65-F5344CB8AC3E}">
        <p14:creationId xmlns:p14="http://schemas.microsoft.com/office/powerpoint/2010/main" val="134394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b="1">
                <a:solidFill>
                  <a:schemeClr val="tx1"/>
                </a:solidFill>
                <a:latin typeface="Times New Roman" panose="02020603050405020304" pitchFamily="18" charset="0"/>
              </a:defRPr>
            </a:lvl1pPr>
            <a:lvl2pPr marL="742950" indent="-285750" defTabSz="966788">
              <a:defRPr sz="2400" b="1">
                <a:solidFill>
                  <a:schemeClr val="tx1"/>
                </a:solidFill>
                <a:latin typeface="Times New Roman" panose="02020603050405020304" pitchFamily="18" charset="0"/>
              </a:defRPr>
            </a:lvl2pPr>
            <a:lvl3pPr marL="1143000" indent="-228600" defTabSz="966788">
              <a:defRPr sz="2400" b="1">
                <a:solidFill>
                  <a:schemeClr val="tx1"/>
                </a:solidFill>
                <a:latin typeface="Times New Roman" panose="02020603050405020304" pitchFamily="18" charset="0"/>
              </a:defRPr>
            </a:lvl3pPr>
            <a:lvl4pPr marL="1600200" indent="-228600" defTabSz="966788">
              <a:defRPr sz="2400" b="1">
                <a:solidFill>
                  <a:schemeClr val="tx1"/>
                </a:solidFill>
                <a:latin typeface="Times New Roman" panose="02020603050405020304" pitchFamily="18" charset="0"/>
              </a:defRPr>
            </a:lvl4pPr>
            <a:lvl5pPr marL="2057400" indent="-228600" defTabSz="966788">
              <a:defRPr sz="2400"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04D702F-428D-4DF5-90DD-7FFA4CF919DE}" type="slidenum">
              <a:rPr lang="en-US" sz="1300"/>
              <a:pPr algn="r" eaLnBrk="1" hangingPunct="1"/>
              <a:t>9</a:t>
            </a:fld>
            <a:endParaRPr lang="en-US"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a:t>
            </a:r>
          </a:p>
        </p:txBody>
      </p:sp>
    </p:spTree>
    <p:extLst>
      <p:ext uri="{BB962C8B-B14F-4D97-AF65-F5344CB8AC3E}">
        <p14:creationId xmlns:p14="http://schemas.microsoft.com/office/powerpoint/2010/main" val="3162499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D76C51-A1C7-4F75-9AA8-1E2ACA4714FF}" type="slidenum">
              <a:rPr lang="en-US" altLang="en-US"/>
              <a:pPr>
                <a:defRPr/>
              </a:pPr>
              <a:t>‹#›</a:t>
            </a:fld>
            <a:endParaRPr lang="en-US" altLang="en-US"/>
          </a:p>
        </p:txBody>
      </p:sp>
    </p:spTree>
    <p:extLst>
      <p:ext uri="{BB962C8B-B14F-4D97-AF65-F5344CB8AC3E}">
        <p14:creationId xmlns:p14="http://schemas.microsoft.com/office/powerpoint/2010/main" val="362829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C4CA5-602D-4C7B-B0F9-2E63D65EACCF}" type="slidenum">
              <a:rPr lang="en-US" altLang="en-US"/>
              <a:pPr>
                <a:defRPr/>
              </a:pPr>
              <a:t>‹#›</a:t>
            </a:fld>
            <a:endParaRPr lang="en-US" altLang="en-US"/>
          </a:p>
        </p:txBody>
      </p:sp>
    </p:spTree>
    <p:extLst>
      <p:ext uri="{BB962C8B-B14F-4D97-AF65-F5344CB8AC3E}">
        <p14:creationId xmlns:p14="http://schemas.microsoft.com/office/powerpoint/2010/main" val="102709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25B14-66EC-49B7-8A56-6C13EE834C26}" type="slidenum">
              <a:rPr lang="en-US" altLang="en-US"/>
              <a:pPr>
                <a:defRPr/>
              </a:pPr>
              <a:t>‹#›</a:t>
            </a:fld>
            <a:endParaRPr lang="en-US" altLang="en-US"/>
          </a:p>
        </p:txBody>
      </p:sp>
    </p:spTree>
    <p:extLst>
      <p:ext uri="{BB962C8B-B14F-4D97-AF65-F5344CB8AC3E}">
        <p14:creationId xmlns:p14="http://schemas.microsoft.com/office/powerpoint/2010/main" val="2000259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7B8361-5DA7-48D8-8D40-00282E0D028A}" type="slidenum">
              <a:rPr lang="en-US" altLang="en-US"/>
              <a:pPr>
                <a:defRPr/>
              </a:pPr>
              <a:t>‹#›</a:t>
            </a:fld>
            <a:endParaRPr lang="en-US" altLang="en-US"/>
          </a:p>
        </p:txBody>
      </p:sp>
    </p:spTree>
    <p:extLst>
      <p:ext uri="{BB962C8B-B14F-4D97-AF65-F5344CB8AC3E}">
        <p14:creationId xmlns:p14="http://schemas.microsoft.com/office/powerpoint/2010/main" val="9130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A3D353B5-5AD2-4D19-AD8C-1B2706EC2DB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D240F04D-E01B-46EF-9181-8695E1CA79BF}" type="slidenum">
              <a:rPr lang="en-US"/>
              <a:pPr>
                <a:defRPr/>
              </a:pPr>
              <a:t>‹#›</a:t>
            </a:fld>
            <a:endParaRPr lang="en-US"/>
          </a:p>
        </p:txBody>
      </p:sp>
    </p:spTree>
    <p:extLst>
      <p:ext uri="{BB962C8B-B14F-4D97-AF65-F5344CB8AC3E}">
        <p14:creationId xmlns:p14="http://schemas.microsoft.com/office/powerpoint/2010/main" val="26093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D3F9D1BB-0421-4ABD-AA4A-C6B59D70A39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40231603-15A4-4E22-83D0-59FD0EE19B30}" type="slidenum">
              <a:rPr lang="en-US"/>
              <a:pPr>
                <a:defRPr/>
              </a:pPr>
              <a:t>‹#›</a:t>
            </a:fld>
            <a:endParaRPr lang="en-US"/>
          </a:p>
        </p:txBody>
      </p:sp>
    </p:spTree>
    <p:extLst>
      <p:ext uri="{BB962C8B-B14F-4D97-AF65-F5344CB8AC3E}">
        <p14:creationId xmlns:p14="http://schemas.microsoft.com/office/powerpoint/2010/main" val="3395364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75685080-3A6B-4F54-A0F5-80CF17CC072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4C370778-A984-4CB8-97DD-695169C7C293}" type="slidenum">
              <a:rPr lang="en-US"/>
              <a:pPr>
                <a:defRPr/>
              </a:pPr>
              <a:t>‹#›</a:t>
            </a:fld>
            <a:endParaRPr lang="en-US"/>
          </a:p>
        </p:txBody>
      </p:sp>
    </p:spTree>
    <p:extLst>
      <p:ext uri="{BB962C8B-B14F-4D97-AF65-F5344CB8AC3E}">
        <p14:creationId xmlns:p14="http://schemas.microsoft.com/office/powerpoint/2010/main" val="2520951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96D66E51-64EC-4568-BA89-6FC6CFBCC32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FFD48275-BEAD-4100-BB96-C2243E0DDF55}" type="slidenum">
              <a:rPr lang="en-US"/>
              <a:pPr>
                <a:defRPr/>
              </a:pPr>
              <a:t>‹#›</a:t>
            </a:fld>
            <a:endParaRPr lang="en-US"/>
          </a:p>
        </p:txBody>
      </p:sp>
    </p:spTree>
    <p:extLst>
      <p:ext uri="{BB962C8B-B14F-4D97-AF65-F5344CB8AC3E}">
        <p14:creationId xmlns:p14="http://schemas.microsoft.com/office/powerpoint/2010/main" val="1777224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71866B41-0CEB-4D2C-B0FC-C4D5E3839A62}"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1C304E02-5B12-41DB-9F1B-4491044258E7}" type="slidenum">
              <a:rPr lang="en-US"/>
              <a:pPr>
                <a:defRPr/>
              </a:pPr>
              <a:t>‹#›</a:t>
            </a:fld>
            <a:endParaRPr lang="en-US"/>
          </a:p>
        </p:txBody>
      </p:sp>
    </p:spTree>
    <p:extLst>
      <p:ext uri="{BB962C8B-B14F-4D97-AF65-F5344CB8AC3E}">
        <p14:creationId xmlns:p14="http://schemas.microsoft.com/office/powerpoint/2010/main" val="681066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A97266A0-AE4E-4DAB-9AF9-40A00B878245}"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A4FC21FA-59E8-40B0-A3E9-5C9647B473C7}" type="slidenum">
              <a:rPr lang="en-US"/>
              <a:pPr>
                <a:defRPr/>
              </a:pPr>
              <a:t>‹#›</a:t>
            </a:fld>
            <a:endParaRPr lang="en-US"/>
          </a:p>
        </p:txBody>
      </p:sp>
    </p:spTree>
    <p:extLst>
      <p:ext uri="{BB962C8B-B14F-4D97-AF65-F5344CB8AC3E}">
        <p14:creationId xmlns:p14="http://schemas.microsoft.com/office/powerpoint/2010/main" val="3764252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BDF42933-7E85-4EBA-9AA7-922B7ABE99D8}"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75F0CE05-5E84-4A6E-A8A1-9248BC137B9F}" type="slidenum">
              <a:rPr lang="en-US"/>
              <a:pPr>
                <a:defRPr/>
              </a:pPr>
              <a:t>‹#›</a:t>
            </a:fld>
            <a:endParaRPr lang="en-US"/>
          </a:p>
        </p:txBody>
      </p:sp>
    </p:spTree>
    <p:extLst>
      <p:ext uri="{BB962C8B-B14F-4D97-AF65-F5344CB8AC3E}">
        <p14:creationId xmlns:p14="http://schemas.microsoft.com/office/powerpoint/2010/main" val="68335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3FF126-A01A-4674-8D80-0A96E38988CF}" type="slidenum">
              <a:rPr lang="en-US" altLang="en-US"/>
              <a:pPr>
                <a:defRPr/>
              </a:pPr>
              <a:t>‹#›</a:t>
            </a:fld>
            <a:endParaRPr lang="en-US" altLang="en-US"/>
          </a:p>
        </p:txBody>
      </p:sp>
    </p:spTree>
    <p:extLst>
      <p:ext uri="{BB962C8B-B14F-4D97-AF65-F5344CB8AC3E}">
        <p14:creationId xmlns:p14="http://schemas.microsoft.com/office/powerpoint/2010/main" val="366930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AEE42044-3700-4422-B7D8-2AB38882B1B2}"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B6374859-CE95-47FD-9C8C-B4E6D91CD691}" type="slidenum">
              <a:rPr lang="en-US"/>
              <a:pPr>
                <a:defRPr/>
              </a:pPr>
              <a:t>‹#›</a:t>
            </a:fld>
            <a:endParaRPr lang="en-US"/>
          </a:p>
        </p:txBody>
      </p:sp>
    </p:spTree>
    <p:extLst>
      <p:ext uri="{BB962C8B-B14F-4D97-AF65-F5344CB8AC3E}">
        <p14:creationId xmlns:p14="http://schemas.microsoft.com/office/powerpoint/2010/main" val="835610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51A6B306-7D8D-47F7-856B-07BDC7C9EDFE}"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9A9F2590-0B17-4846-9F36-E64B7D9508A2}" type="slidenum">
              <a:rPr lang="en-US"/>
              <a:pPr>
                <a:defRPr/>
              </a:pPr>
              <a:t>‹#›</a:t>
            </a:fld>
            <a:endParaRPr lang="en-US"/>
          </a:p>
        </p:txBody>
      </p:sp>
    </p:spTree>
    <p:extLst>
      <p:ext uri="{BB962C8B-B14F-4D97-AF65-F5344CB8AC3E}">
        <p14:creationId xmlns:p14="http://schemas.microsoft.com/office/powerpoint/2010/main" val="4152634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306CF193-D8E9-419D-81C2-D66A8888F07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CD2662FE-D33A-442C-AA1C-7C9B9C2D52B0}" type="slidenum">
              <a:rPr lang="en-US"/>
              <a:pPr>
                <a:defRPr/>
              </a:pPr>
              <a:t>‹#›</a:t>
            </a:fld>
            <a:endParaRPr lang="en-US"/>
          </a:p>
        </p:txBody>
      </p:sp>
    </p:spTree>
    <p:extLst>
      <p:ext uri="{BB962C8B-B14F-4D97-AF65-F5344CB8AC3E}">
        <p14:creationId xmlns:p14="http://schemas.microsoft.com/office/powerpoint/2010/main" val="6309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48B9D318-56D8-4EEC-BB70-C0AE02A983E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imes New Roman" panose="02020603050405020304" pitchFamily="18" charset="0"/>
              </a:defRPr>
            </a:lvl1pPr>
          </a:lstStyle>
          <a:p>
            <a:pPr>
              <a:defRPr/>
            </a:pPr>
            <a:fld id="{F069F6D0-2C99-4889-B0D4-06F2F0091811}" type="slidenum">
              <a:rPr lang="en-US"/>
              <a:pPr>
                <a:defRPr/>
              </a:pPr>
              <a:t>‹#›</a:t>
            </a:fld>
            <a:endParaRPr lang="en-US"/>
          </a:p>
        </p:txBody>
      </p:sp>
    </p:spTree>
    <p:extLst>
      <p:ext uri="{BB962C8B-B14F-4D97-AF65-F5344CB8AC3E}">
        <p14:creationId xmlns:p14="http://schemas.microsoft.com/office/powerpoint/2010/main" val="1630892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CC221-D0CF-4D3A-A453-94F5AA677C3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647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39B7C2-DC73-444E-83A9-508A971570A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57431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E273D9-4F5A-49F1-A366-38BC41894AA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316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D1AFAF-4EBA-45E2-8F64-8F582343008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13642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8F9553-4FD6-4D54-9FD5-9BC2300EA04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86699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4EA991-D56F-428D-924F-2D845A3E359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696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41DF4-02EB-4DAC-B860-F48AE5D3D498}" type="slidenum">
              <a:rPr lang="en-US" altLang="en-US"/>
              <a:pPr>
                <a:defRPr/>
              </a:pPr>
              <a:t>‹#›</a:t>
            </a:fld>
            <a:endParaRPr lang="en-US" altLang="en-US"/>
          </a:p>
        </p:txBody>
      </p:sp>
    </p:spTree>
    <p:extLst>
      <p:ext uri="{BB962C8B-B14F-4D97-AF65-F5344CB8AC3E}">
        <p14:creationId xmlns:p14="http://schemas.microsoft.com/office/powerpoint/2010/main" val="3780439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18D916-5B83-4B1B-978D-32D37055DF0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72610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32A1A8-531F-4E63-8803-1D7D908AF9A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98647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436221-DE4A-45F5-8780-A27DA91B500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7548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550349-3719-4BE4-945D-1FD5B61194E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84002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C6E7F7-457B-4AA4-8C3F-FDC4912F93A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98583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D71AB8-D055-4AEE-A40F-D760F990A9E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83654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AC32B3-4A07-492C-A890-823E09B67B0F}"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40766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ADA67-0CDF-450E-80DE-2CB97C55C0D2}" type="slidenum">
              <a:rPr lang="en-US" altLang="en-US"/>
              <a:pPr>
                <a:defRPr/>
              </a:pPr>
              <a:t>‹#›</a:t>
            </a:fld>
            <a:endParaRPr lang="en-US" altLang="en-US"/>
          </a:p>
        </p:txBody>
      </p:sp>
    </p:spTree>
    <p:extLst>
      <p:ext uri="{BB962C8B-B14F-4D97-AF65-F5344CB8AC3E}">
        <p14:creationId xmlns:p14="http://schemas.microsoft.com/office/powerpoint/2010/main" val="77709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57DAA4-4C50-4955-BF2B-DDF9050DA312}" type="slidenum">
              <a:rPr lang="en-US" altLang="en-US"/>
              <a:pPr>
                <a:defRPr/>
              </a:pPr>
              <a:t>‹#›</a:t>
            </a:fld>
            <a:endParaRPr lang="en-US" altLang="en-US"/>
          </a:p>
        </p:txBody>
      </p:sp>
    </p:spTree>
    <p:extLst>
      <p:ext uri="{BB962C8B-B14F-4D97-AF65-F5344CB8AC3E}">
        <p14:creationId xmlns:p14="http://schemas.microsoft.com/office/powerpoint/2010/main" val="235563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9898EE-0596-4E12-86F8-3223580A7BEC}" type="slidenum">
              <a:rPr lang="en-US" altLang="en-US"/>
              <a:pPr>
                <a:defRPr/>
              </a:pPr>
              <a:t>‹#›</a:t>
            </a:fld>
            <a:endParaRPr lang="en-US" altLang="en-US"/>
          </a:p>
        </p:txBody>
      </p:sp>
    </p:spTree>
    <p:extLst>
      <p:ext uri="{BB962C8B-B14F-4D97-AF65-F5344CB8AC3E}">
        <p14:creationId xmlns:p14="http://schemas.microsoft.com/office/powerpoint/2010/main" val="315146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951907-BBEC-4907-9D18-70E4E9F1A83D}" type="slidenum">
              <a:rPr lang="en-US" altLang="en-US"/>
              <a:pPr>
                <a:defRPr/>
              </a:pPr>
              <a:t>‹#›</a:t>
            </a:fld>
            <a:endParaRPr lang="en-US" altLang="en-US"/>
          </a:p>
        </p:txBody>
      </p:sp>
    </p:spTree>
    <p:extLst>
      <p:ext uri="{BB962C8B-B14F-4D97-AF65-F5344CB8AC3E}">
        <p14:creationId xmlns:p14="http://schemas.microsoft.com/office/powerpoint/2010/main" val="27317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76F60-D030-411F-8438-0F6B54B4E9AF}" type="slidenum">
              <a:rPr lang="en-US" altLang="en-US"/>
              <a:pPr>
                <a:defRPr/>
              </a:pPr>
              <a:t>‹#›</a:t>
            </a:fld>
            <a:endParaRPr lang="en-US" altLang="en-US"/>
          </a:p>
        </p:txBody>
      </p:sp>
    </p:spTree>
    <p:extLst>
      <p:ext uri="{BB962C8B-B14F-4D97-AF65-F5344CB8AC3E}">
        <p14:creationId xmlns:p14="http://schemas.microsoft.com/office/powerpoint/2010/main" val="254040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BEFA3A-2474-4F8E-B64F-1198AA5D099E}" type="slidenum">
              <a:rPr lang="en-US" altLang="en-US"/>
              <a:pPr>
                <a:defRPr/>
              </a:pPr>
              <a:t>‹#›</a:t>
            </a:fld>
            <a:endParaRPr lang="en-US" altLang="en-US"/>
          </a:p>
        </p:txBody>
      </p:sp>
    </p:spTree>
    <p:extLst>
      <p:ext uri="{BB962C8B-B14F-4D97-AF65-F5344CB8AC3E}">
        <p14:creationId xmlns:p14="http://schemas.microsoft.com/office/powerpoint/2010/main" val="21028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FADAC941-7BB4-44CD-B86C-3E29D23D3952}"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4AAA5AFC-2BD1-4473-A6D5-1E5BC3EDBAA5}"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AA5E3BDE-F55D-4276-BDC6-28E735908F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7E467920-4572-4271-9716-8B099A062E3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2615094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82766AF5-8F06-465A-8FE6-395DA5344D72}" type="slidenum">
              <a:rPr lang="en-US" altLang="zh-TW"/>
              <a:pPr>
                <a:defRPr/>
              </a:pPr>
              <a:t>‹#›</a:t>
            </a:fld>
            <a:endParaRPr lang="en-US" altLang="zh-TW"/>
          </a:p>
        </p:txBody>
      </p:sp>
    </p:spTree>
    <p:extLst>
      <p:ext uri="{BB962C8B-B14F-4D97-AF65-F5344CB8AC3E}">
        <p14:creationId xmlns:p14="http://schemas.microsoft.com/office/powerpoint/2010/main" val="17197423"/>
      </p:ext>
    </p:extLst>
  </p:cSld>
  <p:clrMap bg1="lt1" tx1="dk1" bg2="lt2" tx2="dk2" accent1="accent1" accent2="accent2" accent3="accent3" accent4="accent4" accent5="accent5" accent6="accent6" hlink="hlink" folHlink="folHlink"/>
  <p:sldLayoutIdLst>
    <p:sldLayoutId id="2147483755"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52.jpeg"/><Relationship Id="rId3" Type="http://schemas.openxmlformats.org/officeDocument/2006/relationships/image" Target="../media/image51.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8.png"/><Relationship Id="rId9" Type="http://schemas.openxmlformats.org/officeDocument/2006/relationships/image" Target="../media/image9.jpeg"/><Relationship Id="rId14"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emf"/><Relationship Id="rId4" Type="http://schemas.openxmlformats.org/officeDocument/2006/relationships/image" Target="../media/image70.emf"/></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45.jpeg"/><Relationship Id="rId2" Type="http://schemas.openxmlformats.org/officeDocument/2006/relationships/notesSlide" Target="../notesSlides/notesSlide15.xml"/><Relationship Id="rId16"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73.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jpe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16.xml"/><Relationship Id="rId16"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9.png"/><Relationship Id="rId5" Type="http://schemas.openxmlformats.org/officeDocument/2006/relationships/image" Target="../media/image76.png"/><Relationship Id="rId15" Type="http://schemas.openxmlformats.org/officeDocument/2006/relationships/image" Target="../media/image85.jpeg"/><Relationship Id="rId10" Type="http://schemas.openxmlformats.org/officeDocument/2006/relationships/image" Target="../media/image88.png"/><Relationship Id="rId4" Type="http://schemas.openxmlformats.org/officeDocument/2006/relationships/image" Target="../media/image75.png"/><Relationship Id="rId9" Type="http://schemas.openxmlformats.org/officeDocument/2006/relationships/image" Target="../media/image87.jpeg"/><Relationship Id="rId1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8.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2.png"/><Relationship Id="rId7" Type="http://schemas.openxmlformats.org/officeDocument/2006/relationships/image" Target="../media/image95.gif"/><Relationship Id="rId12" Type="http://schemas.openxmlformats.org/officeDocument/2006/relationships/image" Target="../media/image100.png"/><Relationship Id="rId17" Type="http://schemas.openxmlformats.org/officeDocument/2006/relationships/image" Target="../media/image104.jpeg"/><Relationship Id="rId2" Type="http://schemas.openxmlformats.org/officeDocument/2006/relationships/notesSlide" Target="../notesSlides/notesSlide18.xml"/><Relationship Id="rId16"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99.jpeg"/><Relationship Id="rId5" Type="http://schemas.openxmlformats.org/officeDocument/2006/relationships/image" Target="../media/image94.png"/><Relationship Id="rId15" Type="http://schemas.openxmlformats.org/officeDocument/2006/relationships/image" Target="../media/image103.jpeg"/><Relationship Id="rId10" Type="http://schemas.openxmlformats.org/officeDocument/2006/relationships/image" Target="../media/image98.jpeg"/><Relationship Id="rId4" Type="http://schemas.openxmlformats.org/officeDocument/2006/relationships/image" Target="../media/image93.png"/><Relationship Id="rId9" Type="http://schemas.openxmlformats.org/officeDocument/2006/relationships/image" Target="../media/image97.png"/><Relationship Id="rId14" Type="http://schemas.openxmlformats.org/officeDocument/2006/relationships/image" Target="../media/image10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talks\HOtScienceCoolTalks\ChickLearning_Darst.avi" TargetMode="External"/><Relationship Id="rId1" Type="http://schemas.microsoft.com/office/2007/relationships/media" Target="file:///C:\talks\HOtScienceCoolTalks\ChickLearning_Darst.avi" TargetMode="External"/><Relationship Id="rId6" Type="http://schemas.openxmlformats.org/officeDocument/2006/relationships/image" Target="../media/image73.jpeg"/><Relationship Id="rId5" Type="http://schemas.openxmlformats.org/officeDocument/2006/relationships/image" Target="../media/image104.jpeg"/><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79.png"/><Relationship Id="rId18" Type="http://schemas.openxmlformats.org/officeDocument/2006/relationships/image" Target="../media/image83.png"/><Relationship Id="rId3" Type="http://schemas.openxmlformats.org/officeDocument/2006/relationships/image" Target="../media/image106.png"/><Relationship Id="rId21" Type="http://schemas.openxmlformats.org/officeDocument/2006/relationships/image" Target="../media/image110.jpeg"/><Relationship Id="rId7" Type="http://schemas.openxmlformats.org/officeDocument/2006/relationships/image" Target="../media/image73.jpeg"/><Relationship Id="rId12" Type="http://schemas.openxmlformats.org/officeDocument/2006/relationships/image" Target="../media/image78.png"/><Relationship Id="rId17" Type="http://schemas.openxmlformats.org/officeDocument/2006/relationships/image" Target="../media/image82.png"/><Relationship Id="rId2" Type="http://schemas.openxmlformats.org/officeDocument/2006/relationships/notesSlide" Target="../notesSlides/notesSlide19.xml"/><Relationship Id="rId16" Type="http://schemas.openxmlformats.org/officeDocument/2006/relationships/image" Target="../media/image89.png"/><Relationship Id="rId20" Type="http://schemas.openxmlformats.org/officeDocument/2006/relationships/image" Target="../media/image85.jpeg"/><Relationship Id="rId1" Type="http://schemas.openxmlformats.org/officeDocument/2006/relationships/slideLayout" Target="../slideLayouts/slideLayout19.xml"/><Relationship Id="rId6" Type="http://schemas.openxmlformats.org/officeDocument/2006/relationships/image" Target="../media/image109.png"/><Relationship Id="rId11" Type="http://schemas.openxmlformats.org/officeDocument/2006/relationships/image" Target="../media/image77.png"/><Relationship Id="rId5" Type="http://schemas.openxmlformats.org/officeDocument/2006/relationships/image" Target="../media/image108.gif"/><Relationship Id="rId15" Type="http://schemas.openxmlformats.org/officeDocument/2006/relationships/image" Target="../media/image88.png"/><Relationship Id="rId10" Type="http://schemas.openxmlformats.org/officeDocument/2006/relationships/image" Target="../media/image76.png"/><Relationship Id="rId19" Type="http://schemas.openxmlformats.org/officeDocument/2006/relationships/image" Target="../media/image84.png"/><Relationship Id="rId4" Type="http://schemas.openxmlformats.org/officeDocument/2006/relationships/image" Target="../media/image107.jpeg"/><Relationship Id="rId9" Type="http://schemas.openxmlformats.org/officeDocument/2006/relationships/image" Target="../media/image75.png"/><Relationship Id="rId14" Type="http://schemas.openxmlformats.org/officeDocument/2006/relationships/image" Target="../media/image80.jpe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112.jpeg"/><Relationship Id="rId3" Type="http://schemas.openxmlformats.org/officeDocument/2006/relationships/image" Target="../media/image106.png"/><Relationship Id="rId7" Type="http://schemas.openxmlformats.org/officeDocument/2006/relationships/image" Target="../media/image78.png"/><Relationship Id="rId12" Type="http://schemas.openxmlformats.org/officeDocument/2006/relationships/image" Target="../media/image82.png"/><Relationship Id="rId17" Type="http://schemas.openxmlformats.org/officeDocument/2006/relationships/image" Target="../media/image111.png"/><Relationship Id="rId2" Type="http://schemas.openxmlformats.org/officeDocument/2006/relationships/notesSlide" Target="../notesSlides/notesSlide20.xml"/><Relationship Id="rId16" Type="http://schemas.openxmlformats.org/officeDocument/2006/relationships/image" Target="../media/image108.gif"/><Relationship Id="rId20" Type="http://schemas.openxmlformats.org/officeDocument/2006/relationships/image" Target="../media/image104.jpeg"/><Relationship Id="rId1" Type="http://schemas.openxmlformats.org/officeDocument/2006/relationships/slideLayout" Target="../slideLayouts/slideLayout19.xml"/><Relationship Id="rId6" Type="http://schemas.openxmlformats.org/officeDocument/2006/relationships/image" Target="../media/image77.png"/><Relationship Id="rId11" Type="http://schemas.openxmlformats.org/officeDocument/2006/relationships/image" Target="../media/image89.png"/><Relationship Id="rId5" Type="http://schemas.openxmlformats.org/officeDocument/2006/relationships/image" Target="../media/image76.png"/><Relationship Id="rId15" Type="http://schemas.openxmlformats.org/officeDocument/2006/relationships/image" Target="../media/image85.jpeg"/><Relationship Id="rId10" Type="http://schemas.openxmlformats.org/officeDocument/2006/relationships/image" Target="../media/image88.png"/><Relationship Id="rId19" Type="http://schemas.openxmlformats.org/officeDocument/2006/relationships/image" Target="../media/image73.jpe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112.jpeg"/><Relationship Id="rId3" Type="http://schemas.openxmlformats.org/officeDocument/2006/relationships/image" Target="../media/image106.png"/><Relationship Id="rId7" Type="http://schemas.openxmlformats.org/officeDocument/2006/relationships/image" Target="../media/image78.png"/><Relationship Id="rId12" Type="http://schemas.openxmlformats.org/officeDocument/2006/relationships/image" Target="../media/image82.png"/><Relationship Id="rId17" Type="http://schemas.openxmlformats.org/officeDocument/2006/relationships/image" Target="../media/image111.png"/><Relationship Id="rId2" Type="http://schemas.openxmlformats.org/officeDocument/2006/relationships/notesSlide" Target="../notesSlides/notesSlide21.xml"/><Relationship Id="rId16" Type="http://schemas.openxmlformats.org/officeDocument/2006/relationships/image" Target="../media/image108.gif"/><Relationship Id="rId20" Type="http://schemas.openxmlformats.org/officeDocument/2006/relationships/image" Target="../media/image104.jpeg"/><Relationship Id="rId1" Type="http://schemas.openxmlformats.org/officeDocument/2006/relationships/slideLayout" Target="../slideLayouts/slideLayout19.xml"/><Relationship Id="rId6" Type="http://schemas.openxmlformats.org/officeDocument/2006/relationships/image" Target="../media/image77.png"/><Relationship Id="rId11" Type="http://schemas.openxmlformats.org/officeDocument/2006/relationships/image" Target="../media/image89.png"/><Relationship Id="rId5" Type="http://schemas.openxmlformats.org/officeDocument/2006/relationships/image" Target="../media/image76.png"/><Relationship Id="rId15" Type="http://schemas.openxmlformats.org/officeDocument/2006/relationships/image" Target="../media/image85.jpeg"/><Relationship Id="rId10" Type="http://schemas.openxmlformats.org/officeDocument/2006/relationships/image" Target="../media/image88.png"/><Relationship Id="rId19" Type="http://schemas.openxmlformats.org/officeDocument/2006/relationships/image" Target="../media/image73.jpe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jpeg"/><Relationship Id="rId18" Type="http://schemas.openxmlformats.org/officeDocument/2006/relationships/image" Target="../media/image127.png"/><Relationship Id="rId3" Type="http://schemas.openxmlformats.org/officeDocument/2006/relationships/image" Target="../media/image113.png"/><Relationship Id="rId21" Type="http://schemas.openxmlformats.org/officeDocument/2006/relationships/image" Target="../media/image130.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6.png"/><Relationship Id="rId25" Type="http://schemas.openxmlformats.org/officeDocument/2006/relationships/image" Target="../media/image104.jpeg"/><Relationship Id="rId2" Type="http://schemas.openxmlformats.org/officeDocument/2006/relationships/notesSlide" Target="../notesSlides/notesSlide22.xml"/><Relationship Id="rId16" Type="http://schemas.openxmlformats.org/officeDocument/2006/relationships/image" Target="../media/image108.gif"/><Relationship Id="rId20" Type="http://schemas.openxmlformats.org/officeDocument/2006/relationships/image" Target="../media/image129.jpeg"/><Relationship Id="rId1" Type="http://schemas.openxmlformats.org/officeDocument/2006/relationships/slideLayout" Target="../slideLayouts/slideLayout19.xml"/><Relationship Id="rId6" Type="http://schemas.openxmlformats.org/officeDocument/2006/relationships/image" Target="../media/image116.png"/><Relationship Id="rId11" Type="http://schemas.openxmlformats.org/officeDocument/2006/relationships/image" Target="../media/image121.png"/><Relationship Id="rId24" Type="http://schemas.openxmlformats.org/officeDocument/2006/relationships/image" Target="../media/image73.jpeg"/><Relationship Id="rId5" Type="http://schemas.openxmlformats.org/officeDocument/2006/relationships/image" Target="../media/image115.png"/><Relationship Id="rId15" Type="http://schemas.openxmlformats.org/officeDocument/2006/relationships/image" Target="../media/image125.jpeg"/><Relationship Id="rId23" Type="http://schemas.openxmlformats.org/officeDocument/2006/relationships/image" Target="../media/image132.png"/><Relationship Id="rId10" Type="http://schemas.openxmlformats.org/officeDocument/2006/relationships/image" Target="../media/image120.png"/><Relationship Id="rId19" Type="http://schemas.openxmlformats.org/officeDocument/2006/relationships/image" Target="../media/image128.png"/><Relationship Id="rId4" Type="http://schemas.openxmlformats.org/officeDocument/2006/relationships/image" Target="../media/image114.png"/><Relationship Id="rId9" Type="http://schemas.openxmlformats.org/officeDocument/2006/relationships/image" Target="../media/image119.jpeg"/><Relationship Id="rId14" Type="http://schemas.openxmlformats.org/officeDocument/2006/relationships/image" Target="../media/image124.png"/><Relationship Id="rId22" Type="http://schemas.openxmlformats.org/officeDocument/2006/relationships/image" Target="../media/image131.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33.png"/><Relationship Id="rId4" Type="http://schemas.openxmlformats.org/officeDocument/2006/relationships/image" Target="../media/image140.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144.jpeg"/><Relationship Id="rId4" Type="http://schemas.openxmlformats.org/officeDocument/2006/relationships/image" Target="../media/image143.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45.jpeg"/><Relationship Id="rId9" Type="http://schemas.openxmlformats.org/officeDocument/2006/relationships/image" Target="../media/image8.jpeg"/><Relationship Id="rId14" Type="http://schemas.openxmlformats.org/officeDocument/2006/relationships/image" Target="../media/image1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32.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50.jpeg"/><Relationship Id="rId7" Type="http://schemas.openxmlformats.org/officeDocument/2006/relationships/image" Target="../media/image15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20.jpeg"/><Relationship Id="rId4" Type="http://schemas.openxmlformats.org/officeDocument/2006/relationships/image" Target="../media/image151.jpeg"/><Relationship Id="rId9" Type="http://schemas.openxmlformats.org/officeDocument/2006/relationships/image" Target="../media/image149.jpeg"/></Relationships>
</file>

<file path=ppt/slides/_rels/slide3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image" Target="../media/image15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talks\HOtScienceCoolTalks\Sequence%2012.avi" TargetMode="External"/><Relationship Id="rId1" Type="http://schemas.microsoft.com/office/2007/relationships/media" Target="file:///C:\talks\HOtScienceCoolTalks\Sequence%2012.avi" TargetMode="External"/><Relationship Id="rId6" Type="http://schemas.openxmlformats.org/officeDocument/2006/relationships/image" Target="../media/image160.png"/><Relationship Id="rId5" Type="http://schemas.openxmlformats.org/officeDocument/2006/relationships/image" Target="../media/image155.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33.png"/><Relationship Id="rId7" Type="http://schemas.openxmlformats.org/officeDocument/2006/relationships/image" Target="../media/image16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166.wmf"/></Relationships>
</file>

<file path=ppt/slides/_rels/slide37.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image" Target="../media/image133.png"/><Relationship Id="rId7" Type="http://schemas.openxmlformats.org/officeDocument/2006/relationships/image" Target="../media/image165.jpe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7.jpeg"/><Relationship Id="rId9" Type="http://schemas.openxmlformats.org/officeDocument/2006/relationships/image" Target="../media/image168.jpeg"/></Relationships>
</file>

<file path=ppt/slides/_rels/slide3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33.png"/><Relationship Id="rId7" Type="http://schemas.openxmlformats.org/officeDocument/2006/relationships/image" Target="../media/image16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10" Type="http://schemas.openxmlformats.org/officeDocument/2006/relationships/image" Target="../media/image166.wmf"/><Relationship Id="rId4" Type="http://schemas.openxmlformats.org/officeDocument/2006/relationships/image" Target="../media/image167.jpeg"/><Relationship Id="rId9" Type="http://schemas.openxmlformats.org/officeDocument/2006/relationships/image" Target="../media/image170.wmf"/></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57.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7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4.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talks\HOtScienceCoolTalks\denton_final.avi" TargetMode="External"/><Relationship Id="rId1" Type="http://schemas.microsoft.com/office/2007/relationships/media" Target="file:///C:\talks\HOtScienceCoolTalks\denton_final.avi" TargetMode="External"/><Relationship Id="rId6" Type="http://schemas.openxmlformats.org/officeDocument/2006/relationships/image" Target="../media/image179.png"/><Relationship Id="rId5" Type="http://schemas.openxmlformats.org/officeDocument/2006/relationships/image" Target="../media/image155.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talks\HOtScienceCoolTalks\mirrorflipped.avi" TargetMode="External"/><Relationship Id="rId1" Type="http://schemas.microsoft.com/office/2007/relationships/media" Target="file:///C:\talks\HOtScienceCoolTalks\mirrorflipped.avi" TargetMode="External"/><Relationship Id="rId6" Type="http://schemas.openxmlformats.org/officeDocument/2006/relationships/image" Target="../media/image182.png"/><Relationship Id="rId5" Type="http://schemas.openxmlformats.org/officeDocument/2006/relationships/image" Target="../media/image155.jpe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87.jpeg"/><Relationship Id="rId4" Type="http://schemas.openxmlformats.org/officeDocument/2006/relationships/image" Target="../media/image186.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8.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hyperlink" Target="http://www.google.com/url?sa=i&amp;rct=j&amp;q=&amp;esrc=s&amp;frm=1&amp;source=images&amp;cd=&amp;docid=47Whf851e9f2aM&amp;tbnid=tV1YWDi47IU4OM:&amp;ved=0CAUQjRw&amp;url=http://www.environmentalgraffiti.com/news-eyes-have-it-coolest-eyes-animal-kingdom&amp;ei=1SJvUuq9I8S72AWy1oG4Dw&amp;bvm=bv.55123115,d.b2I&amp;psig=AFQjCNGA9Zwejrgaof1N1UVRJedklFrBZw&amp;ust=1383101499086647" TargetMode="External"/><Relationship Id="rId10" Type="http://schemas.openxmlformats.org/officeDocument/2006/relationships/image" Target="../media/image23.jpeg"/><Relationship Id="rId4" Type="http://schemas.openxmlformats.org/officeDocument/2006/relationships/hyperlink" Target="http://www.google.com/url?sa=i&amp;rct=j&amp;q=&amp;esrc=s&amp;frm=1&amp;source=images&amp;cd=&amp;cad=rja&amp;docid=2THa5WeaEl93EM&amp;tbnid=D-cotCwMzkrEFM:&amp;ved=&amp;url=http://7tattoo.wordpress.com/2010/03/22/crocodile-eye/&amp;ei=ch9vUoiWMYON2gWy14DIDg&amp;bvm=bv.55123115,d.b2I&amp;psig=AFQjCNGVZQq0gFsbygsrA-0rZZk2VRftTA&amp;ust=1383100659048577" TargetMode="External"/><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8" Type="http://schemas.openxmlformats.org/officeDocument/2006/relationships/image" Target="../media/image188.png"/><Relationship Id="rId3" Type="http://schemas.microsoft.com/office/2007/relationships/media" Target="file:///C:\talks\HOtScienceCoolTalks\lookdownflipped.avi" TargetMode="External"/><Relationship Id="rId7" Type="http://schemas.openxmlformats.org/officeDocument/2006/relationships/image" Target="../media/image155.jpeg"/><Relationship Id="rId2" Type="http://schemas.openxmlformats.org/officeDocument/2006/relationships/video" Target="file:///C:\talks\HOtScienceCoolTalks\mirrorflipped.avi" TargetMode="External"/><Relationship Id="rId1" Type="http://schemas.microsoft.com/office/2007/relationships/media" Target="file:///C:\talks\HOtScienceCoolTalks\mirrorflipped.avi" TargetMode="External"/><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video" Target="file:///C:\talks\HOtScienceCoolTalks\lookdownflipped.avi" TargetMode="External"/><Relationship Id="rId9" Type="http://schemas.openxmlformats.org/officeDocument/2006/relationships/image" Target="../media/image189.png"/></Relationships>
</file>

<file path=ppt/slides/_rels/slide51.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 Id="rId9" Type="http://schemas.openxmlformats.org/officeDocument/2006/relationships/image" Target="../media/image196.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talks\HOtScienceCoolTalks\MollyCuracaoVideoCut.avi" TargetMode="External"/><Relationship Id="rId1" Type="http://schemas.microsoft.com/office/2007/relationships/media" Target="file:///C:\talks\HOtScienceCoolTalks\MollyCuracaoVideoCut.avi" TargetMode="External"/><Relationship Id="rId6" Type="http://schemas.openxmlformats.org/officeDocument/2006/relationships/image" Target="../media/image197.png"/><Relationship Id="rId5" Type="http://schemas.openxmlformats.org/officeDocument/2006/relationships/image" Target="../media/image155.jpe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talks\HOtScienceCoolTalks\output.avi" TargetMode="External"/><Relationship Id="rId1" Type="http://schemas.microsoft.com/office/2007/relationships/media" Target="file:///C:\talks\HOtScienceCoolTalks\output.avi" TargetMode="External"/><Relationship Id="rId6" Type="http://schemas.openxmlformats.org/officeDocument/2006/relationships/image" Target="../media/image198.png"/><Relationship Id="rId5" Type="http://schemas.openxmlformats.org/officeDocument/2006/relationships/image" Target="../media/image155.jpe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8" Type="http://schemas.openxmlformats.org/officeDocument/2006/relationships/image" Target="../media/image204.emf"/><Relationship Id="rId3" Type="http://schemas.openxmlformats.org/officeDocument/2006/relationships/image" Target="../media/image199.png"/><Relationship Id="rId7" Type="http://schemas.openxmlformats.org/officeDocument/2006/relationships/image" Target="../media/image203.e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png"/><Relationship Id="rId9" Type="http://schemas.openxmlformats.org/officeDocument/2006/relationships/image" Target="../media/image205.emf"/></Relationships>
</file>

<file path=ppt/slides/_rels/slide5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208.jpeg"/><Relationship Id="rId4" Type="http://schemas.openxmlformats.org/officeDocument/2006/relationships/image" Target="../media/image207.jpeg"/></Relationships>
</file>

<file path=ppt/slides/_rels/slide56.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0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208.jpeg"/><Relationship Id="rId4" Type="http://schemas.openxmlformats.org/officeDocument/2006/relationships/image" Target="../media/image207.jpeg"/></Relationships>
</file>

<file path=ppt/slides/_rels/slide5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11.jpeg"/><Relationship Id="rId5" Type="http://schemas.openxmlformats.org/officeDocument/2006/relationships/image" Target="../media/image178.jpeg"/><Relationship Id="rId4" Type="http://schemas.openxmlformats.org/officeDocument/2006/relationships/image" Target="../media/image210.png"/></Relationships>
</file>

<file path=ppt/slides/_rels/slide5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jpeg"/></Relationships>
</file>

<file path=ppt/slides/_rels/slide59.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206.jpeg"/><Relationship Id="rId7" Type="http://schemas.openxmlformats.org/officeDocument/2006/relationships/image" Target="../media/image212.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214.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3.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18.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78.jpeg"/><Relationship Id="rId4" Type="http://schemas.openxmlformats.org/officeDocument/2006/relationships/image" Target="../media/image217.jpeg"/></Relationships>
</file>

<file path=ppt/slides/_rels/slide61.xml.rels><?xml version="1.0" encoding="UTF-8" standalone="yes"?>
<Relationships xmlns="http://schemas.openxmlformats.org/package/2006/relationships"><Relationship Id="rId8" Type="http://schemas.openxmlformats.org/officeDocument/2006/relationships/image" Target="../media/image222.jpeg"/><Relationship Id="rId13" Type="http://schemas.openxmlformats.org/officeDocument/2006/relationships/image" Target="../media/image227.jpeg"/><Relationship Id="rId18" Type="http://schemas.openxmlformats.org/officeDocument/2006/relationships/image" Target="../media/image232.png"/><Relationship Id="rId3" Type="http://schemas.openxmlformats.org/officeDocument/2006/relationships/image" Target="../media/image155.jpeg"/><Relationship Id="rId7" Type="http://schemas.openxmlformats.org/officeDocument/2006/relationships/image" Target="../media/image146.jpeg"/><Relationship Id="rId12" Type="http://schemas.openxmlformats.org/officeDocument/2006/relationships/image" Target="../media/image226.png"/><Relationship Id="rId17" Type="http://schemas.openxmlformats.org/officeDocument/2006/relationships/image" Target="../media/image231.jpeg"/><Relationship Id="rId2" Type="http://schemas.openxmlformats.org/officeDocument/2006/relationships/notesSlide" Target="../notesSlides/notesSlide59.xml"/><Relationship Id="rId16" Type="http://schemas.openxmlformats.org/officeDocument/2006/relationships/image" Target="../media/image230.jpeg"/><Relationship Id="rId1" Type="http://schemas.openxmlformats.org/officeDocument/2006/relationships/slideLayout" Target="../slideLayouts/slideLayout7.xml"/><Relationship Id="rId6" Type="http://schemas.openxmlformats.org/officeDocument/2006/relationships/image" Target="../media/image221.jpg"/><Relationship Id="rId11" Type="http://schemas.openxmlformats.org/officeDocument/2006/relationships/image" Target="../media/image225.jpeg"/><Relationship Id="rId5" Type="http://schemas.openxmlformats.org/officeDocument/2006/relationships/image" Target="../media/image220.jpg"/><Relationship Id="rId15" Type="http://schemas.openxmlformats.org/officeDocument/2006/relationships/image" Target="../media/image229.jpeg"/><Relationship Id="rId10" Type="http://schemas.openxmlformats.org/officeDocument/2006/relationships/image" Target="../media/image224.jpeg"/><Relationship Id="rId4" Type="http://schemas.openxmlformats.org/officeDocument/2006/relationships/image" Target="../media/image219.jpeg"/><Relationship Id="rId9" Type="http://schemas.openxmlformats.org/officeDocument/2006/relationships/image" Target="../media/image223.jpeg"/><Relationship Id="rId14" Type="http://schemas.openxmlformats.org/officeDocument/2006/relationships/image" Target="../media/image228.jpeg"/></Relationships>
</file>

<file path=ppt/slides/_rels/slide6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0.jpeg"/><Relationship Id="rId5" Type="http://schemas.openxmlformats.org/officeDocument/2006/relationships/image" Target="../media/image37.png"/><Relationship Id="rId10" Type="http://schemas.openxmlformats.org/officeDocument/2006/relationships/image" Target="../media/image12.jpeg"/><Relationship Id="rId4" Type="http://schemas.openxmlformats.org/officeDocument/2006/relationships/image" Target="../media/image36.jpe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8.jpeg"/><Relationship Id="rId5" Type="http://schemas.openxmlformats.org/officeDocument/2006/relationships/image" Target="../media/image10.jpeg"/><Relationship Id="rId10"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26627"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Molly Cummings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November 22, 2013</a:t>
            </a:r>
          </a:p>
        </p:txBody>
      </p:sp>
      <p:sp>
        <p:nvSpPr>
          <p:cNvPr id="26628"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Now You See Me, Now You Don’t:</a:t>
            </a:r>
            <a:br>
              <a:rPr lang="en-US" altLang="en-US" sz="3600" b="1" i="1" smtClean="0">
                <a:solidFill>
                  <a:srgbClr val="0070C0"/>
                </a:solidFill>
              </a:rPr>
            </a:br>
            <a:r>
              <a:rPr lang="en-US" altLang="en-US" sz="3600" b="1" i="1" smtClean="0">
                <a:solidFill>
                  <a:srgbClr val="0070C0"/>
                </a:solidFill>
              </a:rPr>
              <a:t>Colorful Strategies for Surviving</a:t>
            </a:r>
            <a:br>
              <a:rPr lang="en-US" altLang="en-US" sz="3600" b="1" i="1" smtClean="0">
                <a:solidFill>
                  <a:srgbClr val="0070C0"/>
                </a:solidFill>
              </a:rPr>
            </a:br>
            <a:r>
              <a:rPr lang="en-US" altLang="en-US" sz="3600" b="1" i="1" smtClean="0">
                <a:solidFill>
                  <a:srgbClr val="0070C0"/>
                </a:solidFill>
              </a:rPr>
              <a:t>in Nature</a:t>
            </a:r>
            <a:endParaRPr lang="en-US" altLang="en-US" sz="2400" i="1" smtClean="0">
              <a:solidFill>
                <a:srgbClr val="0070C0"/>
              </a:solidFill>
            </a:endParaRPr>
          </a:p>
        </p:txBody>
      </p:sp>
      <p:pic>
        <p:nvPicPr>
          <p:cNvPr id="266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88</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102221442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a:spLocks noChangeArrowheads="1"/>
          </p:cNvSpPr>
          <p:nvPr/>
        </p:nvSpPr>
        <p:spPr bwMode="auto">
          <a:xfrm>
            <a:off x="76200" y="3886200"/>
            <a:ext cx="8915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a:solidFill>
                <a:srgbClr val="FFFF00"/>
              </a:solidFill>
              <a:latin typeface="Calibri" panose="020F0502020204030204" pitchFamily="34" charset="0"/>
            </a:endParaRPr>
          </a:p>
          <a:p>
            <a:pPr algn="ctr" eaLnBrk="1" hangingPunct="1">
              <a:spcBef>
                <a:spcPct val="0"/>
              </a:spcBef>
              <a:buFontTx/>
              <a:buNone/>
            </a:pPr>
            <a:endParaRPr lang="en-US" altLang="en-US" sz="1600">
              <a:solidFill>
                <a:srgbClr val="FFFF00"/>
              </a:solidFill>
              <a:latin typeface="Calibri" panose="020F0502020204030204" pitchFamily="34" charset="0"/>
            </a:endParaRPr>
          </a:p>
          <a:p>
            <a:pPr algn="ctr" eaLnBrk="1" hangingPunct="1">
              <a:spcBef>
                <a:spcPct val="0"/>
              </a:spcBef>
              <a:buFontTx/>
              <a:buNone/>
            </a:pPr>
            <a:r>
              <a:rPr lang="en-US" altLang="en-US">
                <a:solidFill>
                  <a:srgbClr val="FFFF00"/>
                </a:solidFill>
                <a:latin typeface="Calibri" panose="020F0502020204030204" pitchFamily="34" charset="0"/>
              </a:rPr>
              <a:t>Capt. Charles Cochrane described the effect (1825): “A tiger when hit, runs ten or a dozen yards, staggers, becomes sick, and dies in 4 or 5 minutes.”</a:t>
            </a:r>
          </a:p>
          <a:p>
            <a:pPr algn="ctr" eaLnBrk="1" hangingPunct="1">
              <a:spcBef>
                <a:spcPct val="0"/>
              </a:spcBef>
              <a:buFontTx/>
              <a:buNone/>
            </a:pPr>
            <a:endParaRPr lang="en-US" altLang="en-US">
              <a:solidFill>
                <a:srgbClr val="FFFF00"/>
              </a:solidFill>
              <a:latin typeface="Calibri" panose="020F0502020204030204" pitchFamily="34" charset="0"/>
            </a:endParaRPr>
          </a:p>
        </p:txBody>
      </p:sp>
      <p:pic>
        <p:nvPicPr>
          <p:cNvPr id="3379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682750"/>
            <a:ext cx="43053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9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blinds(horizontal)">
                                      <p:cBhvr>
                                        <p:cTn id="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2" name="Picture 16" descr="http://www.butterfly-insect.com/blog/wp-content/uploads/2008/01/ants-that-look-like-ber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581400"/>
            <a:ext cx="3032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3" name="Group 22"/>
          <p:cNvGrpSpPr>
            <a:grpSpLocks/>
          </p:cNvGrpSpPr>
          <p:nvPr/>
        </p:nvGrpSpPr>
        <p:grpSpPr bwMode="auto">
          <a:xfrm>
            <a:off x="228600" y="228600"/>
            <a:ext cx="8610600" cy="1447800"/>
            <a:chOff x="1020" y="1820"/>
            <a:chExt cx="4763" cy="647"/>
          </a:xfrm>
        </p:grpSpPr>
        <p:pic>
          <p:nvPicPr>
            <p:cNvPr id="35848"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 y="1933"/>
              <a:ext cx="56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24" descr="COb"/>
            <p:cNvPicPr>
              <a:picLocks noChangeAspect="1" noChangeArrowheads="1"/>
            </p:cNvPicPr>
            <p:nvPr/>
          </p:nvPicPr>
          <p:blipFill>
            <a:blip r:embed="rId5">
              <a:extLst>
                <a:ext uri="{28A0092B-C50C-407E-A947-70E740481C1C}">
                  <a14:useLocalDpi xmlns:a14="http://schemas.microsoft.com/office/drawing/2010/main" val="0"/>
                </a:ext>
              </a:extLst>
            </a:blip>
            <a:srcRect l="24681" t="39809" r="46355" b="31175"/>
            <a:stretch>
              <a:fillRect/>
            </a:stretch>
          </p:blipFill>
          <p:spPr bwMode="auto">
            <a:xfrm>
              <a:off x="1020" y="1916"/>
              <a:ext cx="567"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25" descr="Amistad pumilio"/>
            <p:cNvPicPr>
              <a:picLocks noChangeAspect="1" noChangeArrowheads="1"/>
            </p:cNvPicPr>
            <p:nvPr/>
          </p:nvPicPr>
          <p:blipFill>
            <a:blip r:embed="rId6">
              <a:extLst>
                <a:ext uri="{28A0092B-C50C-407E-A947-70E740481C1C}">
                  <a14:useLocalDpi xmlns:a14="http://schemas.microsoft.com/office/drawing/2010/main" val="0"/>
                </a:ext>
              </a:extLst>
            </a:blip>
            <a:srcRect l="42676" t="38921" r="31989" b="35110"/>
            <a:stretch>
              <a:fillRect/>
            </a:stretch>
          </p:blipFill>
          <p:spPr bwMode="auto">
            <a:xfrm>
              <a:off x="4033" y="1911"/>
              <a:ext cx="56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26" descr="NA anon 3c"/>
            <p:cNvPicPr>
              <a:picLocks noChangeAspect="1" noChangeArrowheads="1"/>
            </p:cNvPicPr>
            <p:nvPr/>
          </p:nvPicPr>
          <p:blipFill>
            <a:blip r:embed="rId7">
              <a:extLst>
                <a:ext uri="{28A0092B-C50C-407E-A947-70E740481C1C}">
                  <a14:useLocalDpi xmlns:a14="http://schemas.microsoft.com/office/drawing/2010/main" val="0"/>
                </a:ext>
              </a:extLst>
            </a:blip>
            <a:srcRect l="35162" t="31767" r="32301" b="11382"/>
            <a:stretch>
              <a:fillRect/>
            </a:stretch>
          </p:blipFill>
          <p:spPr bwMode="auto">
            <a:xfrm>
              <a:off x="3150" y="1859"/>
              <a:ext cx="405"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27" descr="PEL frog 1"/>
            <p:cNvPicPr>
              <a:picLocks noChangeAspect="1" noChangeArrowheads="1"/>
            </p:cNvPicPr>
            <p:nvPr/>
          </p:nvPicPr>
          <p:blipFill>
            <a:blip r:embed="rId8">
              <a:extLst>
                <a:ext uri="{28A0092B-C50C-407E-A947-70E740481C1C}">
                  <a14:useLocalDpi xmlns:a14="http://schemas.microsoft.com/office/drawing/2010/main" val="0"/>
                </a:ext>
              </a:extLst>
            </a:blip>
            <a:srcRect l="7310" t="24269" r="24139" b="32545"/>
            <a:stretch>
              <a:fillRect/>
            </a:stretch>
          </p:blipFill>
          <p:spPr bwMode="auto">
            <a:xfrm>
              <a:off x="5217" y="1920"/>
              <a:ext cx="56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28" descr="PoNo frog 2"/>
            <p:cNvPicPr>
              <a:picLocks noChangeAspect="1" noChangeArrowheads="1"/>
            </p:cNvPicPr>
            <p:nvPr/>
          </p:nvPicPr>
          <p:blipFill>
            <a:blip r:embed="rId9">
              <a:extLst>
                <a:ext uri="{28A0092B-C50C-407E-A947-70E740481C1C}">
                  <a14:useLocalDpi xmlns:a14="http://schemas.microsoft.com/office/drawing/2010/main" val="0"/>
                </a:ext>
              </a:extLst>
            </a:blip>
            <a:srcRect l="25014" t="36523" r="36021" b="28790"/>
            <a:stretch>
              <a:fillRect/>
            </a:stretch>
          </p:blipFill>
          <p:spPr bwMode="auto">
            <a:xfrm>
              <a:off x="2558" y="1941"/>
              <a:ext cx="56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29" descr="PoSo frog 1"/>
            <p:cNvPicPr>
              <a:picLocks noChangeAspect="1" noChangeArrowheads="1"/>
            </p:cNvPicPr>
            <p:nvPr/>
          </p:nvPicPr>
          <p:blipFill>
            <a:blip r:embed="rId10">
              <a:extLst>
                <a:ext uri="{28A0092B-C50C-407E-A947-70E740481C1C}">
                  <a14:useLocalDpi xmlns:a14="http://schemas.microsoft.com/office/drawing/2010/main" val="0"/>
                </a:ext>
              </a:extLst>
            </a:blip>
            <a:srcRect l="34633" t="29607" r="40756" b="15610"/>
            <a:stretch>
              <a:fillRect/>
            </a:stretch>
          </p:blipFill>
          <p:spPr bwMode="auto">
            <a:xfrm>
              <a:off x="2169" y="1820"/>
              <a:ext cx="3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 y="1929"/>
              <a:ext cx="42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31" descr="IMGP1344"/>
            <p:cNvPicPr>
              <a:picLocks noChangeAspect="1" noChangeArrowheads="1"/>
            </p:cNvPicPr>
            <p:nvPr/>
          </p:nvPicPr>
          <p:blipFill>
            <a:blip r:embed="rId12">
              <a:lum bright="6000" contrast="-6000"/>
              <a:extLst>
                <a:ext uri="{28A0092B-C50C-407E-A947-70E740481C1C}">
                  <a14:useLocalDpi xmlns:a14="http://schemas.microsoft.com/office/drawing/2010/main" val="0"/>
                </a:ext>
              </a:extLst>
            </a:blip>
            <a:srcRect/>
            <a:stretch>
              <a:fillRect/>
            </a:stretch>
          </p:blipFill>
          <p:spPr bwMode="auto">
            <a:xfrm flipH="1">
              <a:off x="1612" y="1958"/>
              <a:ext cx="531"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1"/>
          <p:cNvSpPr txBox="1">
            <a:spLocks noChangeArrowheads="1"/>
          </p:cNvSpPr>
          <p:nvPr/>
        </p:nvSpPr>
        <p:spPr bwMode="auto">
          <a:xfrm>
            <a:off x="228600" y="1752600"/>
            <a:ext cx="8915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solidFill>
                  <a:srgbClr val="FFFF00"/>
                </a:solidFill>
                <a:latin typeface="Calibri" panose="020F0502020204030204" pitchFamily="34" charset="0"/>
              </a:rPr>
              <a:t>How do poison dart frogs get their poisons?</a:t>
            </a:r>
          </a:p>
          <a:p>
            <a:pPr algn="ctr" eaLnBrk="1" hangingPunct="1">
              <a:spcBef>
                <a:spcPct val="0"/>
              </a:spcBef>
              <a:buFontTx/>
              <a:buNone/>
            </a:pPr>
            <a:endParaRPr lang="en-US" altLang="en-US">
              <a:solidFill>
                <a:srgbClr val="FFFF00"/>
              </a:solidFill>
              <a:latin typeface="Calibri" panose="020F0502020204030204" pitchFamily="34" charset="0"/>
            </a:endParaRPr>
          </a:p>
          <a:p>
            <a:pPr algn="ctr" eaLnBrk="1" hangingPunct="1">
              <a:spcBef>
                <a:spcPct val="0"/>
              </a:spcBef>
              <a:buFontTx/>
              <a:buNone/>
            </a:pPr>
            <a:endParaRPr lang="en-US" altLang="en-US" i="1">
              <a:solidFill>
                <a:srgbClr val="FFFF00"/>
              </a:solidFill>
              <a:latin typeface="Calibri" panose="020F0502020204030204" pitchFamily="34" charset="0"/>
            </a:endParaRPr>
          </a:p>
          <a:p>
            <a:pPr algn="ctr" eaLnBrk="1" hangingPunct="1">
              <a:spcBef>
                <a:spcPct val="0"/>
              </a:spcBef>
              <a:buFontTx/>
              <a:buNone/>
            </a:pPr>
            <a:endParaRPr lang="en-US" altLang="en-US" i="1">
              <a:solidFill>
                <a:srgbClr val="FFFF00"/>
              </a:solidFill>
              <a:latin typeface="Calibri" panose="020F0502020204030204" pitchFamily="34" charset="0"/>
            </a:endParaRPr>
          </a:p>
          <a:p>
            <a:pPr algn="ctr" eaLnBrk="1" hangingPunct="1">
              <a:spcBef>
                <a:spcPct val="0"/>
              </a:spcBef>
              <a:buFontTx/>
              <a:buNone/>
            </a:pPr>
            <a:endParaRPr lang="en-US" altLang="en-US" i="1">
              <a:solidFill>
                <a:srgbClr val="FFFF00"/>
              </a:solidFill>
              <a:latin typeface="Calibri" panose="020F0502020204030204" pitchFamily="34" charset="0"/>
            </a:endParaRPr>
          </a:p>
        </p:txBody>
      </p:sp>
      <p:pic>
        <p:nvPicPr>
          <p:cNvPr id="19470" name="Picture 14" descr="http://upload.wikimedia.org/wikipedia/commons/9/92/Milliped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0" y="3581400"/>
            <a:ext cx="26670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8" descr="http://www.environment.gov.au/system/files/pages/c895202d-4aed-4531-84b6-5ceb32958956/images/poster-mites-lg.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6875" y="3581400"/>
            <a:ext cx="3438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2590800" y="2779713"/>
            <a:ext cx="37004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solidFill>
                  <a:srgbClr val="FFFF00"/>
                </a:solidFill>
                <a:latin typeface="Calibri" panose="020F0502020204030204" pitchFamily="34" charset="0"/>
              </a:rPr>
              <a:t>By eating toxic Bugs!</a:t>
            </a:r>
          </a:p>
          <a:p>
            <a:pPr>
              <a:spcBef>
                <a:spcPct val="0"/>
              </a:spcBef>
              <a:buFontTx/>
              <a:buNone/>
            </a:pPr>
            <a:endParaRPr lang="en-US" sz="2400"/>
          </a:p>
        </p:txBody>
      </p:sp>
    </p:spTree>
  </p:cSld>
  <p:clrMapOvr>
    <a:masterClrMapping/>
  </p:clrMapOvr>
  <p:transition advTm="229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470"/>
                                        </p:tgtEl>
                                        <p:attrNameLst>
                                          <p:attrName>style.visibility</p:attrName>
                                        </p:attrNameLst>
                                      </p:cBhvr>
                                      <p:to>
                                        <p:strVal val="visible"/>
                                      </p:to>
                                    </p:set>
                                    <p:animEffect transition="in" filter="blinds(horizontal)">
                                      <p:cBhvr>
                                        <p:cTn id="17" dur="500"/>
                                        <p:tgtEl>
                                          <p:spTgt spid="194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9472"/>
                                        </p:tgtEl>
                                        <p:attrNameLst>
                                          <p:attrName>style.visibility</p:attrName>
                                        </p:attrNameLst>
                                      </p:cBhvr>
                                      <p:to>
                                        <p:strVal val="visible"/>
                                      </p:to>
                                    </p:set>
                                    <p:animEffect transition="in" filter="blinds(horizontal)">
                                      <p:cBhvr>
                                        <p:cTn id="22" dur="500"/>
                                        <p:tgtEl>
                                          <p:spTgt spid="194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9474"/>
                                        </p:tgtEl>
                                        <p:attrNameLst>
                                          <p:attrName>style.visibility</p:attrName>
                                        </p:attrNameLst>
                                      </p:cBhvr>
                                      <p:to>
                                        <p:strVal val="visible"/>
                                      </p:to>
                                    </p:set>
                                    <p:animEffect transition="in" filter="blinds(horizontal)">
                                      <p:cBhvr>
                                        <p:cTn id="27" dur="500"/>
                                        <p:tgtEl>
                                          <p:spTgt spid="19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0" y="482600"/>
            <a:ext cx="9144000" cy="6858000"/>
            <a:chOff x="0" y="482282"/>
            <a:chExt cx="9144000" cy="6858000"/>
          </a:xfrm>
        </p:grpSpPr>
        <p:grpSp>
          <p:nvGrpSpPr>
            <p:cNvPr id="37895" name="Group 16"/>
            <p:cNvGrpSpPr>
              <a:grpSpLocks/>
            </p:cNvGrpSpPr>
            <p:nvPr/>
          </p:nvGrpSpPr>
          <p:grpSpPr bwMode="auto">
            <a:xfrm>
              <a:off x="0" y="482282"/>
              <a:ext cx="9144000" cy="6858000"/>
              <a:chOff x="0" y="0"/>
              <a:chExt cx="9144000" cy="6858000"/>
            </a:xfrm>
          </p:grpSpPr>
          <p:pic>
            <p:nvPicPr>
              <p:cNvPr id="37908" name="Picture 29" descr="IMG_03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286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9" name="Picture 30" descr="IMG_03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0" name="Picture 31" descr="IMG_03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Picture 32" descr="IMG_04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286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2" name="Picture 33" descr="IMG_04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2286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3" name="Picture 34" descr="IMG_059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4" name="Picture 35" descr="IMG_110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Picture 36" descr="IMG_108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286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Picture 37" descr="IMG_065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7" name="Picture 38" descr="IMG_104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Picture 39" descr="IMG_113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00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9" name="Picture 40" descr="IMG_398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58000" y="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6" name="TextBox 21"/>
            <p:cNvSpPr txBox="1">
              <a:spLocks noChangeArrowheads="1"/>
            </p:cNvSpPr>
            <p:nvPr/>
          </p:nvSpPr>
          <p:spPr bwMode="auto">
            <a:xfrm>
              <a:off x="52008" y="2432867"/>
              <a:ext cx="12621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Helvetica" panose="020B0604020202020204" pitchFamily="34" charset="0"/>
                  <a:cs typeface="Helvetica" panose="020B0604020202020204" pitchFamily="34" charset="0"/>
                </a:rPr>
                <a:t>Bastimentos</a:t>
              </a:r>
            </a:p>
          </p:txBody>
        </p:sp>
        <p:sp>
          <p:nvSpPr>
            <p:cNvPr id="37897" name="TextBox 22"/>
            <p:cNvSpPr txBox="1">
              <a:spLocks noChangeArrowheads="1"/>
            </p:cNvSpPr>
            <p:nvPr/>
          </p:nvSpPr>
          <p:spPr bwMode="auto">
            <a:xfrm>
              <a:off x="2286000" y="2432867"/>
              <a:ext cx="8002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solidFill>
                    <a:schemeClr val="bg1"/>
                  </a:solidFill>
                  <a:latin typeface="Helvetica" panose="020B0604020202020204" pitchFamily="34" charset="0"/>
                  <a:cs typeface="Helvetica" panose="020B0604020202020204" pitchFamily="34" charset="0"/>
                </a:rPr>
                <a:t>Solarte</a:t>
              </a:r>
            </a:p>
          </p:txBody>
        </p:sp>
        <p:sp>
          <p:nvSpPr>
            <p:cNvPr id="37898" name="TextBox 23"/>
            <p:cNvSpPr txBox="1">
              <a:spLocks noChangeArrowheads="1"/>
            </p:cNvSpPr>
            <p:nvPr/>
          </p:nvSpPr>
          <p:spPr bwMode="auto">
            <a:xfrm>
              <a:off x="4572000" y="2401486"/>
              <a:ext cx="9928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Helvetica" panose="020B0604020202020204" pitchFamily="34" charset="0"/>
                  <a:cs typeface="Helvetica" panose="020B0604020202020204" pitchFamily="34" charset="0"/>
                </a:rPr>
                <a:t>Aguacate</a:t>
              </a:r>
            </a:p>
          </p:txBody>
        </p:sp>
        <p:sp>
          <p:nvSpPr>
            <p:cNvPr id="37899" name="TextBox 24"/>
            <p:cNvSpPr txBox="1">
              <a:spLocks noChangeArrowheads="1"/>
            </p:cNvSpPr>
            <p:nvPr/>
          </p:nvSpPr>
          <p:spPr bwMode="auto">
            <a:xfrm>
              <a:off x="6858000" y="2430574"/>
              <a:ext cx="7360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solidFill>
                    <a:schemeClr val="bg1"/>
                  </a:solidFill>
                  <a:latin typeface="Helvetica" panose="020B0604020202020204" pitchFamily="34" charset="0"/>
                  <a:cs typeface="Helvetica" panose="020B0604020202020204" pitchFamily="34" charset="0"/>
                </a:rPr>
                <a:t>Nancy</a:t>
              </a:r>
            </a:p>
          </p:txBody>
        </p:sp>
        <p:sp>
          <p:nvSpPr>
            <p:cNvPr id="37900" name="TextBox 25"/>
            <p:cNvSpPr txBox="1">
              <a:spLocks noChangeArrowheads="1"/>
            </p:cNvSpPr>
            <p:nvPr/>
          </p:nvSpPr>
          <p:spPr bwMode="auto">
            <a:xfrm>
              <a:off x="0" y="4697095"/>
              <a:ext cx="94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solidFill>
                    <a:schemeClr val="bg1"/>
                  </a:solidFill>
                  <a:latin typeface="Helvetica" panose="020B0604020202020204" pitchFamily="34" charset="0"/>
                  <a:cs typeface="Helvetica" panose="020B0604020202020204" pitchFamily="34" charset="0"/>
                </a:rPr>
                <a:t>Pastores</a:t>
              </a:r>
            </a:p>
          </p:txBody>
        </p:sp>
        <p:sp>
          <p:nvSpPr>
            <p:cNvPr id="37901" name="TextBox 26"/>
            <p:cNvSpPr txBox="1">
              <a:spLocks noChangeArrowheads="1"/>
            </p:cNvSpPr>
            <p:nvPr/>
          </p:nvSpPr>
          <p:spPr bwMode="auto">
            <a:xfrm>
              <a:off x="2286000" y="4697374"/>
              <a:ext cx="12621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Helvetica" panose="020B0604020202020204" pitchFamily="34" charset="0"/>
                  <a:cs typeface="Helvetica" panose="020B0604020202020204" pitchFamily="34" charset="0"/>
                </a:rPr>
                <a:t>Bastimentos</a:t>
              </a:r>
            </a:p>
          </p:txBody>
        </p:sp>
        <p:sp>
          <p:nvSpPr>
            <p:cNvPr id="37902" name="TextBox 27"/>
            <p:cNvSpPr txBox="1">
              <a:spLocks noChangeArrowheads="1"/>
            </p:cNvSpPr>
            <p:nvPr/>
          </p:nvSpPr>
          <p:spPr bwMode="auto">
            <a:xfrm>
              <a:off x="4572000" y="4697374"/>
              <a:ext cx="12490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solidFill>
                    <a:srgbClr val="262626"/>
                  </a:solidFill>
                  <a:latin typeface="Helvetica" panose="020B0604020202020204" pitchFamily="34" charset="0"/>
                  <a:cs typeface="Helvetica" panose="020B0604020202020204" pitchFamily="34" charset="0"/>
                </a:rPr>
                <a:t>Dolphin Bay</a:t>
              </a:r>
            </a:p>
          </p:txBody>
        </p:sp>
        <p:sp>
          <p:nvSpPr>
            <p:cNvPr id="37903" name="TextBox 28"/>
            <p:cNvSpPr txBox="1">
              <a:spLocks noChangeArrowheads="1"/>
            </p:cNvSpPr>
            <p:nvPr/>
          </p:nvSpPr>
          <p:spPr bwMode="auto">
            <a:xfrm>
              <a:off x="6858000" y="4732559"/>
              <a:ext cx="1042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Helvetica" panose="020B0604020202020204" pitchFamily="34" charset="0"/>
                  <a:cs typeface="Helvetica" panose="020B0604020202020204" pitchFamily="34" charset="0"/>
                </a:rPr>
                <a:t>Isla Colon</a:t>
              </a:r>
            </a:p>
          </p:txBody>
        </p:sp>
        <p:sp>
          <p:nvSpPr>
            <p:cNvPr id="37904" name="TextBox 29"/>
            <p:cNvSpPr txBox="1">
              <a:spLocks noChangeArrowheads="1"/>
            </p:cNvSpPr>
            <p:nvPr/>
          </p:nvSpPr>
          <p:spPr bwMode="auto">
            <a:xfrm>
              <a:off x="22225" y="6500471"/>
              <a:ext cx="12490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Helvetica" panose="020B0604020202020204" pitchFamily="34" charset="0"/>
                  <a:cs typeface="Helvetica" panose="020B0604020202020204" pitchFamily="34" charset="0"/>
                </a:rPr>
                <a:t>Dolphin Bay</a:t>
              </a:r>
            </a:p>
          </p:txBody>
        </p:sp>
        <p:sp>
          <p:nvSpPr>
            <p:cNvPr id="37905" name="TextBox 30"/>
            <p:cNvSpPr txBox="1">
              <a:spLocks noChangeArrowheads="1"/>
            </p:cNvSpPr>
            <p:nvPr/>
          </p:nvSpPr>
          <p:spPr bwMode="auto">
            <a:xfrm>
              <a:off x="2461689" y="6527095"/>
              <a:ext cx="1941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Helvetica" panose="020B0604020202020204" pitchFamily="34" charset="0"/>
                  <a:cs typeface="Helvetica" panose="020B0604020202020204" pitchFamily="34" charset="0"/>
                </a:rPr>
                <a:t>Escudo de Veraguas</a:t>
              </a:r>
            </a:p>
          </p:txBody>
        </p:sp>
        <p:sp>
          <p:nvSpPr>
            <p:cNvPr id="37906" name="TextBox 31"/>
            <p:cNvSpPr txBox="1">
              <a:spLocks noChangeArrowheads="1"/>
            </p:cNvSpPr>
            <p:nvPr/>
          </p:nvSpPr>
          <p:spPr bwMode="auto">
            <a:xfrm>
              <a:off x="4594063" y="6533721"/>
              <a:ext cx="1941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Helvetica" panose="020B0604020202020204" pitchFamily="34" charset="0"/>
                  <a:cs typeface="Helvetica" panose="020B0604020202020204" pitchFamily="34" charset="0"/>
                </a:rPr>
                <a:t>Escudo de Veraguas</a:t>
              </a:r>
            </a:p>
          </p:txBody>
        </p:sp>
        <p:sp>
          <p:nvSpPr>
            <p:cNvPr id="37907" name="TextBox 32"/>
            <p:cNvSpPr txBox="1">
              <a:spLocks noChangeArrowheads="1"/>
            </p:cNvSpPr>
            <p:nvPr/>
          </p:nvSpPr>
          <p:spPr bwMode="auto">
            <a:xfrm>
              <a:off x="7160558" y="6854705"/>
              <a:ext cx="9928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solidFill>
                    <a:schemeClr val="bg1"/>
                  </a:solidFill>
                  <a:latin typeface="Helvetica" panose="020B0604020202020204" pitchFamily="34" charset="0"/>
                  <a:cs typeface="Helvetica" panose="020B0604020202020204" pitchFamily="34" charset="0"/>
                </a:rPr>
                <a:t>Aguacate</a:t>
              </a:r>
            </a:p>
          </p:txBody>
        </p:sp>
      </p:grpSp>
      <p:sp>
        <p:nvSpPr>
          <p:cNvPr id="18" name="Rectangle 17"/>
          <p:cNvSpPr/>
          <p:nvPr/>
        </p:nvSpPr>
        <p:spPr>
          <a:xfrm>
            <a:off x="0" y="0"/>
            <a:ext cx="9144000" cy="777875"/>
          </a:xfrm>
          <a:prstGeom prst="rect">
            <a:avLst/>
          </a:prstGeom>
          <a:solidFill>
            <a:schemeClr val="bg1">
              <a:alpha val="84000"/>
            </a:schemeClr>
          </a:solidFill>
          <a:ln>
            <a:noFill/>
          </a:ln>
        </p:spPr>
        <p:style>
          <a:lnRef idx="1">
            <a:schemeClr val="accent1"/>
          </a:lnRef>
          <a:fillRef idx="3">
            <a:schemeClr val="accent1"/>
          </a:fillRef>
          <a:effectRef idx="2">
            <a:schemeClr val="accent1"/>
          </a:effectRef>
          <a:fontRef idx="minor">
            <a:schemeClr val="lt1"/>
          </a:fontRef>
        </p:style>
        <p:txBody>
          <a:bodyPr/>
          <a:lstStyle/>
          <a:p>
            <a:pPr>
              <a:defRPr/>
            </a:pPr>
            <a:endParaRPr lang="en-US" sz="2600" dirty="0">
              <a:solidFill>
                <a:srgbClr val="FFFFFF"/>
              </a:solidFill>
              <a:cs typeface="Goudy Old Style"/>
            </a:endParaRPr>
          </a:p>
        </p:txBody>
      </p:sp>
      <p:sp>
        <p:nvSpPr>
          <p:cNvPr id="37892" name="TextBox 18"/>
          <p:cNvSpPr txBox="1">
            <a:spLocks noChangeArrowheads="1"/>
          </p:cNvSpPr>
          <p:nvPr/>
        </p:nvSpPr>
        <p:spPr bwMode="auto">
          <a:xfrm>
            <a:off x="22225" y="117475"/>
            <a:ext cx="50307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600">
                <a:solidFill>
                  <a:srgbClr val="FFFF00"/>
                </a:solidFill>
                <a:latin typeface="Calibri" panose="020F0502020204030204" pitchFamily="34" charset="0"/>
                <a:ea typeface="Goudy Old Style" panose="02020502050305020303" pitchFamily="18" charset="0"/>
                <a:cs typeface="Goudy Old Style" panose="02020502050305020303" pitchFamily="18" charset="0"/>
              </a:rPr>
              <a:t>The famous strawberry poison frog</a:t>
            </a:r>
          </a:p>
        </p:txBody>
      </p:sp>
      <p:pic>
        <p:nvPicPr>
          <p:cNvPr id="20" name="Picture 4" descr="C:\Documents and Settings\Christopher\Desktop\Predation Study\Presentation\Mainland frog.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28757">
            <a:off x="2265363" y="2012950"/>
            <a:ext cx="3983037"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a:spLocks noChangeArrowheads="1"/>
          </p:cNvSpPr>
          <p:nvPr/>
        </p:nvSpPr>
        <p:spPr bwMode="auto">
          <a:xfrm>
            <a:off x="1670050" y="5054600"/>
            <a:ext cx="5645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solidFill>
                  <a:srgbClr val="FFFF00"/>
                </a:solidFill>
                <a:latin typeface="Calibri" panose="020F0502020204030204" pitchFamily="34" charset="0"/>
              </a:rPr>
              <a:t>One of the most colorful animals on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 presetClass="exit" presetSubtype="0" fill="hold"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228600"/>
            <a:ext cx="8991600" cy="715963"/>
          </a:xfrm>
        </p:spPr>
        <p:txBody>
          <a:bodyPr/>
          <a:lstStyle/>
          <a:p>
            <a:pPr eaLnBrk="1" hangingPunct="1"/>
            <a:r>
              <a:rPr lang="en-US" altLang="en-US" sz="4000" b="1" smtClean="0">
                <a:solidFill>
                  <a:srgbClr val="FFFF00"/>
                </a:solidFill>
                <a:latin typeface="Calibri" panose="020F0502020204030204" pitchFamily="34" charset="0"/>
              </a:rPr>
              <a:t>Strawberry Poison Frog</a:t>
            </a:r>
            <a:endParaRPr lang="en-US" altLang="en-US" sz="3600" b="1" smtClean="0">
              <a:solidFill>
                <a:srgbClr val="FFFF00"/>
              </a:solidFill>
              <a:latin typeface="Calibri" panose="020F0502020204030204" pitchFamily="34" charset="0"/>
            </a:endParaRPr>
          </a:p>
        </p:txBody>
      </p:sp>
      <p:pic>
        <p:nvPicPr>
          <p:cNvPr id="28674" name="Picture 2" descr="C:\Documents and Settings\Christopher\Desktop\Poster\Rudh et al. Dendro Map.bmp"/>
          <p:cNvPicPr>
            <a:picLocks noChangeAspect="1" noChangeArrowheads="1"/>
          </p:cNvPicPr>
          <p:nvPr/>
        </p:nvPicPr>
        <p:blipFill>
          <a:blip r:embed="rId3" cstate="print"/>
          <a:srcRect/>
          <a:stretch>
            <a:fillRect/>
          </a:stretch>
        </p:blipFill>
        <p:spPr bwMode="auto">
          <a:xfrm>
            <a:off x="2453348" y="944563"/>
            <a:ext cx="6696439" cy="5823879"/>
          </a:xfrm>
          <a:prstGeom prst="rect">
            <a:avLst/>
          </a:prstGeom>
          <a:noFill/>
          <a:effectLst>
            <a:softEdge rad="31750"/>
          </a:effectLst>
        </p:spPr>
      </p:pic>
      <p:pic>
        <p:nvPicPr>
          <p:cNvPr id="39940" name="Picture 4" descr="C:\Documents and Settings\Christopher\Desktop\Predation Study\Presentation\Mainland fro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8757">
            <a:off x="3352800" y="4495800"/>
            <a:ext cx="8651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p:cNvSpPr txBox="1">
            <a:spLocks noChangeArrowheads="1"/>
          </p:cNvSpPr>
          <p:nvPr/>
        </p:nvSpPr>
        <p:spPr bwMode="auto">
          <a:xfrm>
            <a:off x="-214313" y="1905000"/>
            <a:ext cx="2667001" cy="2308225"/>
          </a:xfrm>
          <a:prstGeom prst="rect">
            <a:avLst/>
          </a:prstGeom>
          <a:noFill/>
          <a:ln>
            <a:noFill/>
          </a:ln>
          <a:extLst/>
        </p:spPr>
        <p:txBody>
          <a:bodyPr>
            <a:spAutoFit/>
          </a:bodyPr>
          <a:lstStyle>
            <a:lvl1pPr marL="457200" indent="-457200">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defRPr/>
            </a:pPr>
            <a:r>
              <a:rPr lang="en-US" i="1" dirty="0" smtClean="0">
                <a:solidFill>
                  <a:srgbClr val="FFFF00"/>
                </a:solidFill>
                <a:latin typeface="Calibri" panose="020F0502020204030204" pitchFamily="34" charset="0"/>
              </a:rPr>
              <a:t>Are the different </a:t>
            </a:r>
            <a:r>
              <a:rPr lang="en-US" i="1" dirty="0">
                <a:solidFill>
                  <a:srgbClr val="FFFF00"/>
                </a:solidFill>
                <a:latin typeface="Calibri" panose="020F0502020204030204" pitchFamily="34" charset="0"/>
              </a:rPr>
              <a:t>c</a:t>
            </a:r>
            <a:r>
              <a:rPr lang="en-US" i="1" dirty="0" smtClean="0">
                <a:solidFill>
                  <a:srgbClr val="FFFF00"/>
                </a:solidFill>
                <a:latin typeface="Calibri" panose="020F0502020204030204" pitchFamily="34" charset="0"/>
              </a:rPr>
              <a:t>olors </a:t>
            </a:r>
            <a:r>
              <a:rPr lang="en-US" i="1" dirty="0">
                <a:solidFill>
                  <a:srgbClr val="FFFF00"/>
                </a:solidFill>
                <a:latin typeface="Calibri" panose="020F0502020204030204" pitchFamily="34" charset="0"/>
              </a:rPr>
              <a:t>c</a:t>
            </a:r>
            <a:r>
              <a:rPr lang="en-US" i="1" dirty="0" smtClean="0">
                <a:solidFill>
                  <a:srgbClr val="FFFF00"/>
                </a:solidFill>
                <a:latin typeface="Calibri" panose="020F0502020204030204" pitchFamily="34" charset="0"/>
              </a:rPr>
              <a:t>ommunicating</a:t>
            </a:r>
          </a:p>
          <a:p>
            <a:pPr marL="0" indent="0" algn="ctr" eaLnBrk="1" hangingPunct="1">
              <a:defRPr/>
            </a:pPr>
            <a:r>
              <a:rPr lang="en-US" i="1" dirty="0" smtClean="0">
                <a:solidFill>
                  <a:srgbClr val="FFFF00"/>
                </a:solidFill>
                <a:latin typeface="Calibri" panose="020F0502020204030204" pitchFamily="34" charset="0"/>
              </a:rPr>
              <a:t> different information?</a:t>
            </a:r>
          </a:p>
          <a:p>
            <a:pPr algn="ctr" eaLnBrk="1" hangingPunct="1">
              <a:defRPr/>
            </a:pPr>
            <a:endParaRPr lang="en-US" i="1" dirty="0" smtClean="0">
              <a:solidFill>
                <a:srgbClr val="FFFF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blinds(horizontal)">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9"/>
          <p:cNvSpPr txBox="1">
            <a:spLocks noChangeArrowheads="1"/>
          </p:cNvSpPr>
          <p:nvPr/>
        </p:nvSpPr>
        <p:spPr bwMode="auto">
          <a:xfrm>
            <a:off x="0" y="182563"/>
            <a:ext cx="9144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rgbClr val="FFFF00"/>
                </a:solidFill>
                <a:latin typeface="Calibri" panose="020F0502020204030204" pitchFamily="34" charset="0"/>
                <a:ea typeface="IM FELL Double Pica PRO Roman "/>
                <a:cs typeface="IM FELL Double Pica PRO Roman "/>
              </a:rPr>
              <a:t>NATURAL SELECTION</a:t>
            </a:r>
          </a:p>
        </p:txBody>
      </p:sp>
      <p:pic>
        <p:nvPicPr>
          <p:cNvPr id="41987" name="Picture 20" descr="fiddlercra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0"/>
            <a:ext cx="12985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1" descr="europeanstarling.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288" y="46038"/>
            <a:ext cx="1146175"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coachwhipsnake.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137851">
            <a:off x="1813719" y="494507"/>
            <a:ext cx="879475"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25"/>
          <p:cNvSpPr txBox="1">
            <a:spLocks noChangeArrowheads="1"/>
          </p:cNvSpPr>
          <p:nvPr/>
        </p:nvSpPr>
        <p:spPr bwMode="auto">
          <a:xfrm rot="-5400000">
            <a:off x="-145256" y="2583656"/>
            <a:ext cx="11430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spcBef>
                <a:spcPct val="0"/>
              </a:spcBef>
              <a:buFontTx/>
              <a:buNone/>
            </a:pPr>
            <a:r>
              <a:rPr lang="en-US" altLang="en-US" sz="2400">
                <a:solidFill>
                  <a:srgbClr val="FFFF00"/>
                </a:solidFill>
                <a:latin typeface="Calibri" panose="020F0502020204030204" pitchFamily="34" charset="0"/>
              </a:rPr>
              <a:t>Toxicity</a:t>
            </a:r>
          </a:p>
        </p:txBody>
      </p:sp>
      <p:grpSp>
        <p:nvGrpSpPr>
          <p:cNvPr id="41991" name="Group 29"/>
          <p:cNvGrpSpPr>
            <a:grpSpLocks/>
          </p:cNvGrpSpPr>
          <p:nvPr/>
        </p:nvGrpSpPr>
        <p:grpSpPr bwMode="auto">
          <a:xfrm>
            <a:off x="914400" y="1447800"/>
            <a:ext cx="7720013" cy="3470275"/>
            <a:chOff x="773114" y="2047875"/>
            <a:chExt cx="8101012" cy="3565524"/>
          </a:xfrm>
        </p:grpSpPr>
        <p:pic>
          <p:nvPicPr>
            <p:cNvPr id="42006" name="Picture 2" descr="toxicity"/>
            <p:cNvPicPr>
              <a:picLocks noChangeAspect="1" noChangeArrowheads="1"/>
            </p:cNvPicPr>
            <p:nvPr/>
          </p:nvPicPr>
          <p:blipFill>
            <a:blip r:embed="rId6">
              <a:extLst>
                <a:ext uri="{28A0092B-C50C-407E-A947-70E740481C1C}">
                  <a14:useLocalDpi xmlns:a14="http://schemas.microsoft.com/office/drawing/2010/main" val="0"/>
                </a:ext>
              </a:extLst>
            </a:blip>
            <a:srcRect t="10678"/>
            <a:stretch>
              <a:fillRect/>
            </a:stretch>
          </p:blipFill>
          <p:spPr bwMode="auto">
            <a:xfrm>
              <a:off x="773114" y="2047875"/>
              <a:ext cx="8101012" cy="356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109615" y="2142477"/>
              <a:ext cx="7701209" cy="3816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1992" name="TextBox 30"/>
          <p:cNvSpPr txBox="1">
            <a:spLocks noChangeArrowheads="1"/>
          </p:cNvSpPr>
          <p:nvPr/>
        </p:nvSpPr>
        <p:spPr bwMode="auto">
          <a:xfrm>
            <a:off x="4170363" y="5319713"/>
            <a:ext cx="108902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0000"/>
              </a:lnSpc>
              <a:spcBef>
                <a:spcPct val="0"/>
              </a:spcBef>
              <a:buFontTx/>
              <a:buNone/>
            </a:pPr>
            <a:r>
              <a:rPr lang="en-US" altLang="en-US" sz="2400">
                <a:solidFill>
                  <a:srgbClr val="FFFF00"/>
                </a:solidFill>
                <a:latin typeface="Calibri" panose="020F0502020204030204" pitchFamily="34" charset="0"/>
              </a:rPr>
              <a:t>Crypsis</a:t>
            </a:r>
          </a:p>
        </p:txBody>
      </p:sp>
      <p:cxnSp>
        <p:nvCxnSpPr>
          <p:cNvPr id="32" name="Straight Arrow Connector 31"/>
          <p:cNvCxnSpPr/>
          <p:nvPr/>
        </p:nvCxnSpPr>
        <p:spPr>
          <a:xfrm>
            <a:off x="990600" y="5181600"/>
            <a:ext cx="7900988" cy="0"/>
          </a:xfrm>
          <a:prstGeom prst="straightConnector1">
            <a:avLst/>
          </a:prstGeom>
          <a:ln w="76200" cmpd="sng">
            <a:solidFill>
              <a:srgbClr val="FFC000"/>
            </a:solidFill>
            <a:tailEnd type="arrow"/>
          </a:ln>
        </p:spPr>
        <p:style>
          <a:lnRef idx="1">
            <a:schemeClr val="accent4"/>
          </a:lnRef>
          <a:fillRef idx="0">
            <a:schemeClr val="accent4"/>
          </a:fillRef>
          <a:effectRef idx="0">
            <a:schemeClr val="accent4"/>
          </a:effectRef>
          <a:fontRef idx="minor">
            <a:schemeClr val="tx1"/>
          </a:fontRef>
        </p:style>
      </p:cxnSp>
      <p:sp>
        <p:nvSpPr>
          <p:cNvPr id="36" name="TextBox 35"/>
          <p:cNvSpPr txBox="1"/>
          <p:nvPr/>
        </p:nvSpPr>
        <p:spPr>
          <a:xfrm>
            <a:off x="2278063" y="5938838"/>
            <a:ext cx="4884737" cy="461962"/>
          </a:xfrm>
          <a:prstGeom prst="rect">
            <a:avLst/>
          </a:prstGeom>
          <a:solidFill>
            <a:schemeClr val="bg1">
              <a:lumMod val="75000"/>
            </a:schemeClr>
          </a:solidFill>
          <a:ln>
            <a:solidFill>
              <a:schemeClr val="tx1"/>
            </a:solidFill>
          </a:ln>
        </p:spPr>
        <p:txBody>
          <a:bodyPr wrap="none">
            <a:spAutoFit/>
          </a:bodyPr>
          <a:lstStyle/>
          <a:p>
            <a:pPr algn="ctr">
              <a:defRPr/>
            </a:pPr>
            <a:r>
              <a:rPr lang="en-US" i="1" dirty="0">
                <a:solidFill>
                  <a:srgbClr val="FF0000"/>
                </a:solidFill>
                <a:latin typeface="Calibri" panose="020F0502020204030204" pitchFamily="34" charset="0"/>
              </a:rPr>
              <a:t>Brighter populations are more toxic.</a:t>
            </a:r>
          </a:p>
        </p:txBody>
      </p:sp>
      <p:cxnSp>
        <p:nvCxnSpPr>
          <p:cNvPr id="37" name="Straight Arrow Connector 36"/>
          <p:cNvCxnSpPr/>
          <p:nvPr/>
        </p:nvCxnSpPr>
        <p:spPr>
          <a:xfrm flipV="1">
            <a:off x="685800" y="1371600"/>
            <a:ext cx="0" cy="3565525"/>
          </a:xfrm>
          <a:prstGeom prst="straightConnector1">
            <a:avLst/>
          </a:prstGeom>
          <a:ln w="76200" cmpd="sng">
            <a:solidFill>
              <a:srgbClr val="FFC000"/>
            </a:solidFill>
            <a:tailEnd type="arrow"/>
          </a:ln>
        </p:spPr>
        <p:style>
          <a:lnRef idx="1">
            <a:schemeClr val="accent4"/>
          </a:lnRef>
          <a:fillRef idx="0">
            <a:schemeClr val="accent4"/>
          </a:fillRef>
          <a:effectRef idx="0">
            <a:schemeClr val="accent4"/>
          </a:effectRef>
          <a:fontRef idx="minor">
            <a:schemeClr val="tx1"/>
          </a:fontRef>
        </p:style>
      </p:cxnSp>
      <p:grpSp>
        <p:nvGrpSpPr>
          <p:cNvPr id="3" name="Group 41"/>
          <p:cNvGrpSpPr>
            <a:grpSpLocks/>
          </p:cNvGrpSpPr>
          <p:nvPr/>
        </p:nvGrpSpPr>
        <p:grpSpPr bwMode="auto">
          <a:xfrm>
            <a:off x="2476500" y="1600200"/>
            <a:ext cx="5907088" cy="1571625"/>
            <a:chOff x="2440604" y="1455838"/>
            <a:chExt cx="5908206" cy="1572040"/>
          </a:xfrm>
        </p:grpSpPr>
        <p:pic>
          <p:nvPicPr>
            <p:cNvPr id="40" name="Picture 39" descr="europeanstarling.eps"/>
            <p:cNvPicPr>
              <a:picLocks noChangeAspect="1"/>
            </p:cNvPicPr>
            <p:nvPr/>
          </p:nvPicPr>
          <p:blipFill>
            <a:blip r:embed="rId4" cstate="print">
              <a:duotone>
                <a:schemeClr val="bg2">
                  <a:shade val="45000"/>
                  <a:satMod val="135000"/>
                </a:schemeClr>
                <a:prstClr val="white"/>
              </a:duotone>
              <a:extLst/>
            </a:blip>
            <a:stretch>
              <a:fillRect/>
            </a:stretch>
          </p:blipFill>
          <p:spPr>
            <a:xfrm>
              <a:off x="7203804" y="1989238"/>
              <a:ext cx="1145006" cy="1038640"/>
            </a:xfrm>
            <a:prstGeom prst="rect">
              <a:avLst/>
            </a:prstGeom>
          </p:spPr>
        </p:pic>
        <p:sp>
          <p:nvSpPr>
            <p:cNvPr id="42005" name="TextBox 40"/>
            <p:cNvSpPr txBox="1">
              <a:spLocks noChangeArrowheads="1"/>
            </p:cNvSpPr>
            <p:nvPr/>
          </p:nvSpPr>
          <p:spPr bwMode="auto">
            <a:xfrm>
              <a:off x="2440604" y="1455838"/>
              <a:ext cx="59066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200">
                  <a:solidFill>
                    <a:srgbClr val="FF0000"/>
                  </a:solidFill>
                  <a:latin typeface="Calibri" panose="020F0502020204030204" pitchFamily="34" charset="0"/>
                </a:rPr>
                <a:t>Birds (major predators) can see this relationship.</a:t>
              </a:r>
            </a:p>
          </p:txBody>
        </p:sp>
      </p:grpSp>
      <p:sp>
        <p:nvSpPr>
          <p:cNvPr id="41997" name="TextBox 1"/>
          <p:cNvSpPr txBox="1">
            <a:spLocks noChangeArrowheads="1"/>
          </p:cNvSpPr>
          <p:nvPr/>
        </p:nvSpPr>
        <p:spPr bwMode="auto">
          <a:xfrm>
            <a:off x="6519863" y="6440488"/>
            <a:ext cx="249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0">
                <a:latin typeface="Calibri" panose="020F0502020204030204" pitchFamily="34" charset="0"/>
              </a:rPr>
              <a:t>Maan &amp; Cummings 2012</a:t>
            </a:r>
          </a:p>
        </p:txBody>
      </p:sp>
      <p:pic>
        <p:nvPicPr>
          <p:cNvPr id="18" name="Picture 5" descr="ANd9GcSW5uJcTt7j0aW7Hlct3SBOqfn74o-7_Hb9mYh68agWZ8XD3oZj"/>
          <p:cNvPicPr>
            <a:picLocks noChangeAspect="1" noChangeArrowheads="1"/>
          </p:cNvPicPr>
          <p:nvPr/>
        </p:nvPicPr>
        <p:blipFill>
          <a:blip r:embed="rId7">
            <a:extLst>
              <a:ext uri="{28A0092B-C50C-407E-A947-70E740481C1C}">
                <a14:useLocalDpi xmlns:a14="http://schemas.microsoft.com/office/drawing/2010/main" val="0"/>
              </a:ext>
            </a:extLst>
          </a:blip>
          <a:srcRect l="4349" t="5873" r="76086" b="72102"/>
          <a:stretch>
            <a:fillRect/>
          </a:stretch>
        </p:blipFill>
        <p:spPr bwMode="auto">
          <a:xfrm>
            <a:off x="1185863" y="914400"/>
            <a:ext cx="117633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ANd9GcSW5uJcTt7j0aW7Hlct3SBOqfn74o-7_Hb9mYh68agWZ8XD3oZj"/>
          <p:cNvPicPr>
            <a:picLocks noChangeAspect="1" noChangeArrowheads="1"/>
          </p:cNvPicPr>
          <p:nvPr/>
        </p:nvPicPr>
        <p:blipFill>
          <a:blip r:embed="rId7">
            <a:extLst>
              <a:ext uri="{28A0092B-C50C-407E-A947-70E740481C1C}">
                <a14:useLocalDpi xmlns:a14="http://schemas.microsoft.com/office/drawing/2010/main" val="0"/>
              </a:ext>
            </a:extLst>
          </a:blip>
          <a:srcRect l="4349" t="5873" r="76086" b="72102"/>
          <a:stretch>
            <a:fillRect/>
          </a:stretch>
        </p:blipFill>
        <p:spPr bwMode="auto">
          <a:xfrm>
            <a:off x="4191000" y="2286000"/>
            <a:ext cx="8540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ANd9GcSW5uJcTt7j0aW7Hlct3SBOqfn74o-7_Hb9mYh68agWZ8XD3oZj"/>
          <p:cNvPicPr>
            <a:picLocks noChangeAspect="1" noChangeArrowheads="1"/>
          </p:cNvPicPr>
          <p:nvPr/>
        </p:nvPicPr>
        <p:blipFill>
          <a:blip r:embed="rId7">
            <a:extLst>
              <a:ext uri="{28A0092B-C50C-407E-A947-70E740481C1C}">
                <a14:useLocalDpi xmlns:a14="http://schemas.microsoft.com/office/drawing/2010/main" val="0"/>
              </a:ext>
            </a:extLst>
          </a:blip>
          <a:srcRect l="4349" t="5873" r="76086" b="72102"/>
          <a:stretch>
            <a:fillRect/>
          </a:stretch>
        </p:blipFill>
        <p:spPr bwMode="auto">
          <a:xfrm>
            <a:off x="6553200" y="2819400"/>
            <a:ext cx="468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30"/>
          <p:cNvSpPr txBox="1">
            <a:spLocks noChangeArrowheads="1"/>
          </p:cNvSpPr>
          <p:nvPr/>
        </p:nvSpPr>
        <p:spPr bwMode="auto">
          <a:xfrm>
            <a:off x="914400" y="4953000"/>
            <a:ext cx="1416050" cy="387350"/>
          </a:xfrm>
          <a:prstGeom prst="rect">
            <a:avLst/>
          </a:prstGeom>
          <a:solidFill>
            <a:srgbClr val="FFFF00"/>
          </a:solidFill>
          <a:ln w="9525">
            <a:solidFill>
              <a:srgbClr val="FFFF00"/>
            </a:solidFill>
            <a:miter lim="800000"/>
            <a:headEnd/>
            <a:tailEnd/>
          </a:ln>
        </p:spPr>
        <p:txBody>
          <a:bodyPr wrap="none">
            <a:spAutoFit/>
          </a:bodyPr>
          <a:lstStyle/>
          <a:p>
            <a:pPr algn="ctr">
              <a:lnSpc>
                <a:spcPct val="80000"/>
              </a:lnSpc>
              <a:defRPr/>
            </a:pPr>
            <a:r>
              <a:rPr lang="en-US" dirty="0">
                <a:solidFill>
                  <a:srgbClr val="FF0000"/>
                </a:solidFill>
                <a:effectLst>
                  <a:outerShdw blurRad="38100" dist="38100" dir="2700000" algn="tl">
                    <a:srgbClr val="000000">
                      <a:alpha val="43137"/>
                    </a:srgbClr>
                  </a:outerShdw>
                </a:effectLst>
              </a:rPr>
              <a:t>BRIGHT</a:t>
            </a:r>
          </a:p>
        </p:txBody>
      </p:sp>
      <p:sp>
        <p:nvSpPr>
          <p:cNvPr id="22" name="TextBox 30"/>
          <p:cNvSpPr txBox="1">
            <a:spLocks noChangeArrowheads="1"/>
          </p:cNvSpPr>
          <p:nvPr/>
        </p:nvSpPr>
        <p:spPr bwMode="auto">
          <a:xfrm>
            <a:off x="6819900" y="4922838"/>
            <a:ext cx="749300" cy="387350"/>
          </a:xfrm>
          <a:prstGeom prst="rect">
            <a:avLst/>
          </a:prstGeom>
          <a:solidFill>
            <a:srgbClr val="FFFF00"/>
          </a:solidFill>
          <a:ln w="9525">
            <a:solidFill>
              <a:srgbClr val="FFFF00"/>
            </a:solidFill>
            <a:miter lim="800000"/>
            <a:headEnd/>
            <a:tailEnd/>
          </a:ln>
        </p:spPr>
        <p:txBody>
          <a:bodyPr wrap="none">
            <a:spAutoFit/>
          </a:bodyPr>
          <a:lstStyle/>
          <a:p>
            <a:pPr algn="ctr">
              <a:lnSpc>
                <a:spcPct val="80000"/>
              </a:lnSpc>
              <a:defRPr/>
            </a:pPr>
            <a:r>
              <a:rPr lang="en-US" dirty="0">
                <a:solidFill>
                  <a:srgbClr val="FFC000"/>
                </a:solidFill>
                <a:effectLst>
                  <a:outerShdw blurRad="38100" dist="38100" dir="2700000" algn="tl">
                    <a:srgbClr val="000000">
                      <a:alpha val="43137"/>
                    </a:srgbClr>
                  </a:outerShdw>
                </a:effectLst>
              </a:rPr>
              <a:t>Dull</a:t>
            </a:r>
          </a:p>
        </p:txBody>
      </p:sp>
      <p:sp>
        <p:nvSpPr>
          <p:cNvPr id="42003" name="Rectangle 20"/>
          <p:cNvSpPr>
            <a:spLocks noChangeArrowheads="1"/>
          </p:cNvSpPr>
          <p:nvPr/>
        </p:nvSpPr>
        <p:spPr bwMode="auto">
          <a:xfrm>
            <a:off x="8001000" y="3352800"/>
            <a:ext cx="609600" cy="121920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a:off x="-392113" y="692150"/>
            <a:ext cx="961231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5" name="Text Box 12"/>
          <p:cNvSpPr txBox="1">
            <a:spLocks noChangeArrowheads="1"/>
          </p:cNvSpPr>
          <p:nvPr/>
        </p:nvSpPr>
        <p:spPr bwMode="auto">
          <a:xfrm>
            <a:off x="1905000" y="76200"/>
            <a:ext cx="5507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solidFill>
                  <a:srgbClr val="FFFF00"/>
                </a:solidFill>
                <a:latin typeface="Calibri" panose="020F0502020204030204" pitchFamily="34" charset="0"/>
              </a:rPr>
              <a:t>Brightness is an indicator of Toxicity</a:t>
            </a:r>
          </a:p>
        </p:txBody>
      </p:sp>
      <p:pic>
        <p:nvPicPr>
          <p:cNvPr id="44036" name="Picture 15"/>
          <p:cNvPicPr>
            <a:picLocks noChangeAspect="1" noChangeArrowheads="1"/>
          </p:cNvPicPr>
          <p:nvPr/>
        </p:nvPicPr>
        <p:blipFill>
          <a:blip r:embed="rId3" cstate="print">
            <a:lum bright="42000" contrast="-24000"/>
            <a:extLst>
              <a:ext uri="{28A0092B-C50C-407E-A947-70E740481C1C}">
                <a14:useLocalDpi xmlns:a14="http://schemas.microsoft.com/office/drawing/2010/main" val="0"/>
              </a:ext>
            </a:extLst>
          </a:blip>
          <a:srcRect r="18706"/>
          <a:stretch>
            <a:fillRect/>
          </a:stretch>
        </p:blipFill>
        <p:spPr bwMode="auto">
          <a:xfrm>
            <a:off x="-762000" y="914400"/>
            <a:ext cx="59055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8600" y="1952625"/>
            <a:ext cx="7937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0888" y="1679575"/>
            <a:ext cx="831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8"/>
          <p:cNvPicPr>
            <a:picLocks noChangeAspect="1" noChangeArrowheads="1"/>
          </p:cNvPicPr>
          <p:nvPr/>
        </p:nvPicPr>
        <p:blipFill>
          <a:blip r:embed="rId6">
            <a:clrChange>
              <a:clrFrom>
                <a:srgbClr val="FFFFFF"/>
              </a:clrFrom>
              <a:clrTo>
                <a:srgbClr val="FFFFFF">
                  <a:alpha val="0"/>
                </a:srgbClr>
              </a:clrTo>
            </a:clrChange>
            <a:lum bright="24000" contrast="36000"/>
            <a:extLst>
              <a:ext uri="{28A0092B-C50C-407E-A947-70E740481C1C}">
                <a14:useLocalDpi xmlns:a14="http://schemas.microsoft.com/office/drawing/2010/main" val="0"/>
              </a:ext>
            </a:extLst>
          </a:blip>
          <a:srcRect/>
          <a:stretch>
            <a:fillRect/>
          </a:stretch>
        </p:blipFill>
        <p:spPr bwMode="auto">
          <a:xfrm rot="20259338" flipH="1">
            <a:off x="1001713" y="1136650"/>
            <a:ext cx="10445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4" descr="C:\Documents and Settings\Christopher\Desktop\Predation Study\Presentation\Mainland frog.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8757" flipH="1">
            <a:off x="323850" y="4452938"/>
            <a:ext cx="987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9388" y="3771900"/>
            <a:ext cx="9525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2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3636963"/>
            <a:ext cx="8826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2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5950" y="4044950"/>
            <a:ext cx="949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2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4213" y="2667000"/>
            <a:ext cx="850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2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9649">
            <a:off x="392113" y="3119438"/>
            <a:ext cx="701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26"/>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9788" y="2747963"/>
            <a:ext cx="7461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7"/>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0063" y="4587875"/>
            <a:ext cx="76676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3657600" y="1676400"/>
            <a:ext cx="11779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4926013" y="3625850"/>
            <a:ext cx="466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2805113" y="3444875"/>
            <a:ext cx="4683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260350" y="2827338"/>
            <a:ext cx="468313"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838200" y="1905000"/>
            <a:ext cx="117633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609600" y="5334000"/>
            <a:ext cx="8556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2354263" y="692150"/>
            <a:ext cx="117633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5" descr="ANd9GcSW5uJcTt7j0aW7Hlct3SBOqfn74o-7_Hb9mYh68agWZ8XD3oZj"/>
          <p:cNvPicPr>
            <a:picLocks noChangeAspect="1" noChangeArrowheads="1"/>
          </p:cNvPicPr>
          <p:nvPr/>
        </p:nvPicPr>
        <p:blipFill>
          <a:blip r:embed="rId15">
            <a:extLst>
              <a:ext uri="{28A0092B-C50C-407E-A947-70E740481C1C}">
                <a14:useLocalDpi xmlns:a14="http://schemas.microsoft.com/office/drawing/2010/main" val="0"/>
              </a:ext>
            </a:extLst>
          </a:blip>
          <a:srcRect l="4349" t="5873" r="76086" b="72102"/>
          <a:stretch>
            <a:fillRect/>
          </a:stretch>
        </p:blipFill>
        <p:spPr bwMode="auto">
          <a:xfrm>
            <a:off x="268288" y="931863"/>
            <a:ext cx="4683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a:xfrm>
            <a:off x="5410200" y="914400"/>
            <a:ext cx="3733800" cy="4038600"/>
          </a:xfrm>
          <a:prstGeom prst="rect">
            <a:avLst/>
          </a:prstGeom>
        </p:spPr>
        <p:txBody>
          <a:bodyPr/>
          <a:lstStyle/>
          <a:p>
            <a:pPr marL="342900" indent="-342900">
              <a:spcBef>
                <a:spcPct val="20000"/>
              </a:spcBef>
              <a:buFontTx/>
              <a:buChar char="•"/>
              <a:defRPr/>
            </a:pPr>
            <a:r>
              <a:rPr lang="en-US" sz="2800" b="0" kern="0" dirty="0">
                <a:solidFill>
                  <a:srgbClr val="FFFF00"/>
                </a:solidFill>
                <a:latin typeface="Calibri" panose="020F0502020204030204" pitchFamily="34" charset="0"/>
              </a:rPr>
              <a:t>Frog populations on islands with few toxic prey, became less toxic, and became less bright.</a:t>
            </a:r>
          </a:p>
          <a:p>
            <a:pPr marL="342900" indent="-342900">
              <a:spcBef>
                <a:spcPct val="20000"/>
              </a:spcBef>
              <a:buFontTx/>
              <a:buChar char="•"/>
              <a:defRPr/>
            </a:pPr>
            <a:endParaRPr lang="en-US" sz="2800" b="0" kern="0" dirty="0">
              <a:solidFill>
                <a:srgbClr val="FFFF00"/>
              </a:solidFill>
              <a:latin typeface="Calibri" panose="020F0502020204030204" pitchFamily="34" charset="0"/>
            </a:endParaRPr>
          </a:p>
          <a:p>
            <a:pPr marL="342900" indent="-342900">
              <a:spcBef>
                <a:spcPct val="20000"/>
              </a:spcBef>
              <a:buFontTx/>
              <a:buChar char="•"/>
              <a:defRPr/>
            </a:pPr>
            <a:endParaRPr lang="en-US" sz="2800" b="0" kern="0" dirty="0">
              <a:solidFill>
                <a:srgbClr val="FFFF00"/>
              </a:solidFill>
              <a:latin typeface="Calibri" panose="020F0502020204030204" pitchFamily="34" charset="0"/>
            </a:endParaRPr>
          </a:p>
          <a:p>
            <a:pPr marL="342900" indent="-342900">
              <a:spcBef>
                <a:spcPct val="20000"/>
              </a:spcBef>
              <a:buFontTx/>
              <a:buChar char="•"/>
              <a:defRPr/>
            </a:pPr>
            <a:r>
              <a:rPr lang="en-US" sz="2800" b="0" kern="0" dirty="0">
                <a:solidFill>
                  <a:srgbClr val="FFFF00"/>
                </a:solidFill>
                <a:latin typeface="Calibri" panose="020F0502020204030204" pitchFamily="34" charset="0"/>
              </a:rPr>
              <a:t>Frog populations on islands with LOTS of toxic prey, became MORE toxic, and BRIGHTER.</a:t>
            </a:r>
          </a:p>
          <a:p>
            <a:pPr marL="342900" indent="-342900">
              <a:spcBef>
                <a:spcPct val="20000"/>
              </a:spcBef>
              <a:buFontTx/>
              <a:buChar char="•"/>
              <a:defRPr/>
            </a:pPr>
            <a:endParaRPr lang="en-US" sz="3200" b="0" kern="0" dirty="0">
              <a:latin typeface="+mn-lt"/>
            </a:endParaRPr>
          </a:p>
          <a:p>
            <a:pPr eaLnBrk="1" hangingPunct="1">
              <a:defRPr/>
            </a:pPr>
            <a:r>
              <a:rPr lang="en-US" sz="3200" dirty="0"/>
              <a:t> </a:t>
            </a:r>
          </a:p>
        </p:txBody>
      </p:sp>
      <p:pic>
        <p:nvPicPr>
          <p:cNvPr id="25" name="Picture 6" descr="1243521722V3Bvrz9.jpe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00975" y="2655888"/>
            <a:ext cx="102076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
          <p:cNvSpPr txBox="1">
            <a:spLocks noChangeArrowheads="1"/>
          </p:cNvSpPr>
          <p:nvPr/>
        </p:nvSpPr>
        <p:spPr bwMode="auto">
          <a:xfrm>
            <a:off x="7848600" y="3559175"/>
            <a:ext cx="908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solidFill>
                  <a:srgbClr val="FFFF00"/>
                </a:solidFill>
                <a:latin typeface="Calibri" panose="020F0502020204030204" pitchFamily="34" charset="0"/>
                <a:cs typeface="Helvetica" panose="020B0604020202020204" pitchFamily="34" charset="0"/>
              </a:rPr>
              <a:t>Hide </a:t>
            </a:r>
          </a:p>
        </p:txBody>
      </p:sp>
      <p:pic>
        <p:nvPicPr>
          <p:cNvPr id="28" name="Picture 7" descr="coral-snake.jpe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606800" y="4645025"/>
            <a:ext cx="2120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3904952" y="5358754"/>
            <a:ext cx="1524001" cy="461665"/>
          </a:xfrm>
          <a:prstGeom prst="rect">
            <a:avLst/>
          </a:prstGeom>
          <a:solidFill>
            <a:schemeClr val="bg1"/>
          </a:solidFill>
        </p:spPr>
        <p:txBody>
          <a:bodyPr>
            <a:spAutoFit/>
          </a:bodyPr>
          <a:lstStyle/>
          <a:p>
            <a:pPr marL="0" lvl="1">
              <a:defRPr/>
            </a:pPr>
            <a:r>
              <a:rPr lang="en-US" u="sng" kern="0" dirty="0">
                <a:ln w="18000">
                  <a:solidFill>
                    <a:srgbClr val="FF0000"/>
                  </a:solidFill>
                  <a:prstDash val="solid"/>
                  <a:miter lim="800000"/>
                </a:ln>
                <a:solidFill>
                  <a:srgbClr val="FFFF00"/>
                </a:solidFill>
                <a:effectLst>
                  <a:glow rad="63500">
                    <a:schemeClr val="accent1">
                      <a:satMod val="175000"/>
                      <a:alpha val="40000"/>
                    </a:schemeClr>
                  </a:glow>
                  <a:outerShdw blurRad="50800" dist="38100" dir="2700000" algn="tl" rotWithShape="0">
                    <a:prstClr val="black">
                      <a:alpha val="40000"/>
                    </a:prstClr>
                  </a:outerShdw>
                </a:effectLst>
                <a:latin typeface="Calibri" panose="020F0502020204030204" pitchFamily="34" charset="0"/>
                <a:cs typeface="Helvetica" panose="020B0604020202020204" pitchFamily="34" charset="0"/>
              </a:rPr>
              <a:t>Advertise</a:t>
            </a:r>
            <a:endParaRPr lang="en-US" kern="0" dirty="0">
              <a:ln w="18000">
                <a:solidFill>
                  <a:srgbClr val="FF0000"/>
                </a:solidFill>
                <a:prstDash val="solid"/>
                <a:miter lim="800000"/>
              </a:ln>
              <a:solidFill>
                <a:srgbClr val="FFFF00"/>
              </a:solidFill>
              <a:effectLst>
                <a:glow rad="63500">
                  <a:schemeClr val="accent1">
                    <a:satMod val="175000"/>
                    <a:alpha val="40000"/>
                  </a:schemeClr>
                </a:glow>
                <a:outerShdw blurRad="50800" dist="38100" dir="2700000" algn="tl" rotWithShape="0">
                  <a:prstClr val="black">
                    <a:alpha val="40000"/>
                  </a:prstClr>
                </a:outerShdw>
              </a:effectLst>
              <a:latin typeface="Calibri" panose="020F0502020204030204" pitchFamily="34" charset="0"/>
              <a:cs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blinds(horizontal)">
                                      <p:cBhvr>
                                        <p:cTn id="7" dur="500"/>
                                        <p:tgtEl>
                                          <p:spTgt spid="19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linds(horizontal)">
                                      <p:cBhvr>
                                        <p:cTn id="12" dur="500"/>
                                        <p:tgtEl>
                                          <p:spTgt spid="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476"/>
                                        </p:tgtEl>
                                        <p:attrNameLst>
                                          <p:attrName>style.visibility</p:attrName>
                                        </p:attrNameLst>
                                      </p:cBhvr>
                                      <p:to>
                                        <p:strVal val="visible"/>
                                      </p:to>
                                    </p:set>
                                    <p:animEffect transition="in" filter="blinds(horizontal)">
                                      <p:cBhvr>
                                        <p:cTn id="17" dur="500"/>
                                        <p:tgtEl>
                                          <p:spTgt spid="19476"/>
                                        </p:tgtEl>
                                      </p:cBhvr>
                                    </p:animEffect>
                                  </p:childTnLst>
                                </p:cTn>
                              </p:par>
                              <p:par>
                                <p:cTn id="18" presetID="3" presetClass="entr" presetSubtype="10" fill="hold" nodeType="withEffect">
                                  <p:stCondLst>
                                    <p:cond delay="0"/>
                                  </p:stCondLst>
                                  <p:childTnLst>
                                    <p:set>
                                      <p:cBhvr>
                                        <p:cTn id="19" dur="1" fill="hold">
                                          <p:stCondLst>
                                            <p:cond delay="0"/>
                                          </p:stCondLst>
                                        </p:cTn>
                                        <p:tgtEl>
                                          <p:spTgt spid="19479"/>
                                        </p:tgtEl>
                                        <p:attrNameLst>
                                          <p:attrName>style.visibility</p:attrName>
                                        </p:attrNameLst>
                                      </p:cBhvr>
                                      <p:to>
                                        <p:strVal val="visible"/>
                                      </p:to>
                                    </p:set>
                                    <p:animEffect transition="in" filter="blinds(horizontal)">
                                      <p:cBhvr>
                                        <p:cTn id="20" dur="500"/>
                                        <p:tgtEl>
                                          <p:spTgt spid="19479"/>
                                        </p:tgtEl>
                                      </p:cBhvr>
                                    </p:animEffect>
                                  </p:childTnLst>
                                </p:cTn>
                              </p:par>
                              <p:par>
                                <p:cTn id="21" presetID="3" presetClass="entr" presetSubtype="10" fill="hold" nodeType="withEffect">
                                  <p:stCondLst>
                                    <p:cond delay="0"/>
                                  </p:stCondLst>
                                  <p:childTnLst>
                                    <p:set>
                                      <p:cBhvr>
                                        <p:cTn id="22" dur="1" fill="hold">
                                          <p:stCondLst>
                                            <p:cond delay="0"/>
                                          </p:stCondLst>
                                        </p:cTn>
                                        <p:tgtEl>
                                          <p:spTgt spid="19464"/>
                                        </p:tgtEl>
                                        <p:attrNameLst>
                                          <p:attrName>style.visibility</p:attrName>
                                        </p:attrNameLst>
                                      </p:cBhvr>
                                      <p:to>
                                        <p:strVal val="visible"/>
                                      </p:to>
                                    </p:set>
                                    <p:animEffect transition="in" filter="blinds(horizontal)">
                                      <p:cBhvr>
                                        <p:cTn id="23" dur="500"/>
                                        <p:tgtEl>
                                          <p:spTgt spid="19464"/>
                                        </p:tgtEl>
                                      </p:cBhvr>
                                    </p:animEffect>
                                  </p:childTnLst>
                                </p:cTn>
                              </p:par>
                              <p:par>
                                <p:cTn id="24" presetID="3" presetClass="entr" presetSubtype="10" fill="hold" nodeType="withEffect">
                                  <p:stCondLst>
                                    <p:cond delay="0"/>
                                  </p:stCondLst>
                                  <p:childTnLst>
                                    <p:set>
                                      <p:cBhvr>
                                        <p:cTn id="25" dur="1" fill="hold">
                                          <p:stCondLst>
                                            <p:cond delay="0"/>
                                          </p:stCondLst>
                                        </p:cTn>
                                        <p:tgtEl>
                                          <p:spTgt spid="19463"/>
                                        </p:tgtEl>
                                        <p:attrNameLst>
                                          <p:attrName>style.visibility</p:attrName>
                                        </p:attrNameLst>
                                      </p:cBhvr>
                                      <p:to>
                                        <p:strVal val="visible"/>
                                      </p:to>
                                    </p:set>
                                    <p:animEffect transition="in" filter="blinds(horizontal)">
                                      <p:cBhvr>
                                        <p:cTn id="26" dur="500"/>
                                        <p:tgtEl>
                                          <p:spTgt spid="19463"/>
                                        </p:tgtEl>
                                      </p:cBhvr>
                                    </p:animEffect>
                                  </p:childTnLst>
                                </p:cTn>
                              </p:par>
                              <p:par>
                                <p:cTn id="27" presetID="3" presetClass="entr" presetSubtype="10" fill="hold" nodeType="withEffect">
                                  <p:stCondLst>
                                    <p:cond delay="0"/>
                                  </p:stCondLst>
                                  <p:childTnLst>
                                    <p:set>
                                      <p:cBhvr>
                                        <p:cTn id="28" dur="1" fill="hold">
                                          <p:stCondLst>
                                            <p:cond delay="0"/>
                                          </p:stCondLst>
                                        </p:cTn>
                                        <p:tgtEl>
                                          <p:spTgt spid="19475"/>
                                        </p:tgtEl>
                                        <p:attrNameLst>
                                          <p:attrName>style.visibility</p:attrName>
                                        </p:attrNameLst>
                                      </p:cBhvr>
                                      <p:to>
                                        <p:strVal val="visible"/>
                                      </p:to>
                                    </p:set>
                                    <p:animEffect transition="in" filter="blinds(horizontal)">
                                      <p:cBhvr>
                                        <p:cTn id="29" dur="500"/>
                                        <p:tgtEl>
                                          <p:spTgt spid="19475"/>
                                        </p:tgtEl>
                                      </p:cBhvr>
                                    </p:animEffect>
                                  </p:childTnLst>
                                </p:cTn>
                              </p:par>
                              <p:par>
                                <p:cTn id="30" presetID="3" presetClass="entr" presetSubtype="10" fill="hold" nodeType="withEffect">
                                  <p:stCondLst>
                                    <p:cond delay="0"/>
                                  </p:stCondLst>
                                  <p:childTnLst>
                                    <p:set>
                                      <p:cBhvr>
                                        <p:cTn id="31" dur="1" fill="hold">
                                          <p:stCondLst>
                                            <p:cond delay="0"/>
                                          </p:stCondLst>
                                        </p:cTn>
                                        <p:tgtEl>
                                          <p:spTgt spid="19474"/>
                                        </p:tgtEl>
                                        <p:attrNameLst>
                                          <p:attrName>style.visibility</p:attrName>
                                        </p:attrNameLst>
                                      </p:cBhvr>
                                      <p:to>
                                        <p:strVal val="visible"/>
                                      </p:to>
                                    </p:set>
                                    <p:animEffect transition="in" filter="blinds(horizontal)">
                                      <p:cBhvr>
                                        <p:cTn id="32" dur="500"/>
                                        <p:tgtEl>
                                          <p:spTgt spid="19474"/>
                                        </p:tgtEl>
                                      </p:cBhvr>
                                    </p:animEffect>
                                  </p:childTnLst>
                                </p:cTn>
                              </p:par>
                              <p:par>
                                <p:cTn id="33" presetID="3" presetClass="entr" presetSubtype="10" fill="hold" nodeType="withEffect">
                                  <p:stCondLst>
                                    <p:cond delay="0"/>
                                  </p:stCondLst>
                                  <p:childTnLst>
                                    <p:set>
                                      <p:cBhvr>
                                        <p:cTn id="34" dur="1" fill="hold">
                                          <p:stCondLst>
                                            <p:cond delay="0"/>
                                          </p:stCondLst>
                                        </p:cTn>
                                        <p:tgtEl>
                                          <p:spTgt spid="19462"/>
                                        </p:tgtEl>
                                        <p:attrNameLst>
                                          <p:attrName>style.visibility</p:attrName>
                                        </p:attrNameLst>
                                      </p:cBhvr>
                                      <p:to>
                                        <p:strVal val="visible"/>
                                      </p:to>
                                    </p:set>
                                    <p:animEffect transition="in" filter="blinds(horizontal)">
                                      <p:cBhvr>
                                        <p:cTn id="35" dur="500"/>
                                        <p:tgtEl>
                                          <p:spTgt spid="19462"/>
                                        </p:tgtEl>
                                      </p:cBhvr>
                                    </p:animEffect>
                                  </p:childTnLst>
                                </p:cTn>
                              </p:par>
                              <p:par>
                                <p:cTn id="36" presetID="3" presetClass="entr" presetSubtype="10" fill="hold" nodeType="withEffect">
                                  <p:stCondLst>
                                    <p:cond delay="0"/>
                                  </p:stCondLst>
                                  <p:childTnLst>
                                    <p:set>
                                      <p:cBhvr>
                                        <p:cTn id="37" dur="1" fill="hold">
                                          <p:stCondLst>
                                            <p:cond delay="0"/>
                                          </p:stCondLst>
                                        </p:cTn>
                                        <p:tgtEl>
                                          <p:spTgt spid="19481"/>
                                        </p:tgtEl>
                                        <p:attrNameLst>
                                          <p:attrName>style.visibility</p:attrName>
                                        </p:attrNameLst>
                                      </p:cBhvr>
                                      <p:to>
                                        <p:strVal val="visible"/>
                                      </p:to>
                                    </p:set>
                                    <p:animEffect transition="in" filter="blinds(horizontal)">
                                      <p:cBhvr>
                                        <p:cTn id="38" dur="500"/>
                                        <p:tgtEl>
                                          <p:spTgt spid="19481"/>
                                        </p:tgtEl>
                                      </p:cBhvr>
                                    </p:animEffect>
                                  </p:childTnLst>
                                </p:cTn>
                              </p:par>
                              <p:par>
                                <p:cTn id="39" presetID="3" presetClass="entr" presetSubtype="10" fill="hold" nodeType="withEffect">
                                  <p:stCondLst>
                                    <p:cond delay="0"/>
                                  </p:stCondLst>
                                  <p:childTnLst>
                                    <p:set>
                                      <p:cBhvr>
                                        <p:cTn id="40" dur="1" fill="hold">
                                          <p:stCondLst>
                                            <p:cond delay="0"/>
                                          </p:stCondLst>
                                        </p:cTn>
                                        <p:tgtEl>
                                          <p:spTgt spid="19468"/>
                                        </p:tgtEl>
                                        <p:attrNameLst>
                                          <p:attrName>style.visibility</p:attrName>
                                        </p:attrNameLst>
                                      </p:cBhvr>
                                      <p:to>
                                        <p:strVal val="visible"/>
                                      </p:to>
                                    </p:set>
                                    <p:animEffect transition="in" filter="blinds(horizontal)">
                                      <p:cBhvr>
                                        <p:cTn id="41" dur="500"/>
                                        <p:tgtEl>
                                          <p:spTgt spid="19468"/>
                                        </p:tgtEl>
                                      </p:cBhvr>
                                    </p:animEffect>
                                  </p:childTnLst>
                                </p:cTn>
                              </p:par>
                              <p:par>
                                <p:cTn id="42" presetID="3" presetClass="entr" presetSubtype="10" fill="hold" nodeType="withEffect">
                                  <p:stCondLst>
                                    <p:cond delay="0"/>
                                  </p:stCondLst>
                                  <p:childTnLst>
                                    <p:set>
                                      <p:cBhvr>
                                        <p:cTn id="43" dur="1" fill="hold">
                                          <p:stCondLst>
                                            <p:cond delay="0"/>
                                          </p:stCondLst>
                                        </p:cTn>
                                        <p:tgtEl>
                                          <p:spTgt spid="19472"/>
                                        </p:tgtEl>
                                        <p:attrNameLst>
                                          <p:attrName>style.visibility</p:attrName>
                                        </p:attrNameLst>
                                      </p:cBhvr>
                                      <p:to>
                                        <p:strVal val="visible"/>
                                      </p:to>
                                    </p:set>
                                    <p:animEffect transition="in" filter="blinds(horizontal)">
                                      <p:cBhvr>
                                        <p:cTn id="44" dur="500"/>
                                        <p:tgtEl>
                                          <p:spTgt spid="194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linds(horizontal)">
                                      <p:cBhvr>
                                        <p:cTn id="49" dur="500"/>
                                        <p:tgtEl>
                                          <p:spTgt spid="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26">
                                            <p:txEl>
                                              <p:pRg st="3" end="3"/>
                                            </p:txEl>
                                          </p:spTgt>
                                        </p:tgtEl>
                                        <p:attrNameLst>
                                          <p:attrName>style.visibility</p:attrName>
                                        </p:attrNameLst>
                                      </p:cBhvr>
                                      <p:to>
                                        <p:strVal val="visible"/>
                                      </p:to>
                                    </p:set>
                                    <p:animEffect transition="in" filter="blinds(horizontal)">
                                      <p:cBhvr>
                                        <p:cTn id="58" dur="500"/>
                                        <p:tgtEl>
                                          <p:spTgt spid="26">
                                            <p:txEl>
                                              <p:pRg st="3" end="3"/>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9465"/>
                                        </p:tgtEl>
                                        <p:attrNameLst>
                                          <p:attrName>style.visibility</p:attrName>
                                        </p:attrNameLst>
                                      </p:cBhvr>
                                      <p:to>
                                        <p:strVal val="visible"/>
                                      </p:to>
                                    </p:set>
                                    <p:animEffect transition="in" filter="blinds(horizontal)">
                                      <p:cBhvr>
                                        <p:cTn id="63" dur="500"/>
                                        <p:tgtEl>
                                          <p:spTgt spid="19465"/>
                                        </p:tgtEl>
                                      </p:cBhvr>
                                    </p:animEffect>
                                  </p:childTnLst>
                                </p:cTn>
                              </p:par>
                              <p:par>
                                <p:cTn id="64" presetID="3" presetClass="entr" presetSubtype="10" fill="hold" nodeType="withEffect">
                                  <p:stCondLst>
                                    <p:cond delay="0"/>
                                  </p:stCondLst>
                                  <p:childTnLst>
                                    <p:set>
                                      <p:cBhvr>
                                        <p:cTn id="65" dur="1" fill="hold">
                                          <p:stCondLst>
                                            <p:cond delay="0"/>
                                          </p:stCondLst>
                                        </p:cTn>
                                        <p:tgtEl>
                                          <p:spTgt spid="19467"/>
                                        </p:tgtEl>
                                        <p:attrNameLst>
                                          <p:attrName>style.visibility</p:attrName>
                                        </p:attrNameLst>
                                      </p:cBhvr>
                                      <p:to>
                                        <p:strVal val="visible"/>
                                      </p:to>
                                    </p:set>
                                    <p:animEffect transition="in" filter="blinds(horizontal)">
                                      <p:cBhvr>
                                        <p:cTn id="66" dur="500"/>
                                        <p:tgtEl>
                                          <p:spTgt spid="19467"/>
                                        </p:tgtEl>
                                      </p:cBhvr>
                                    </p:animEffect>
                                  </p:childTnLst>
                                </p:cTn>
                              </p:par>
                              <p:par>
                                <p:cTn id="67" presetID="3" presetClass="entr" presetSubtype="10" fill="hold" nodeType="withEffect">
                                  <p:stCondLst>
                                    <p:cond delay="0"/>
                                  </p:stCondLst>
                                  <p:childTnLst>
                                    <p:set>
                                      <p:cBhvr>
                                        <p:cTn id="68" dur="1" fill="hold">
                                          <p:stCondLst>
                                            <p:cond delay="0"/>
                                          </p:stCondLst>
                                        </p:cTn>
                                        <p:tgtEl>
                                          <p:spTgt spid="19461"/>
                                        </p:tgtEl>
                                        <p:attrNameLst>
                                          <p:attrName>style.visibility</p:attrName>
                                        </p:attrNameLst>
                                      </p:cBhvr>
                                      <p:to>
                                        <p:strVal val="visible"/>
                                      </p:to>
                                    </p:set>
                                    <p:animEffect transition="in" filter="blinds(horizontal)">
                                      <p:cBhvr>
                                        <p:cTn id="69" dur="500"/>
                                        <p:tgtEl>
                                          <p:spTgt spid="19461"/>
                                        </p:tgtEl>
                                      </p:cBhvr>
                                    </p:animEffect>
                                  </p:childTnLst>
                                </p:cTn>
                              </p:par>
                              <p:par>
                                <p:cTn id="70" presetID="3" presetClass="entr" presetSubtype="10" fill="hold" nodeType="withEffect">
                                  <p:stCondLst>
                                    <p:cond delay="0"/>
                                  </p:stCondLst>
                                  <p:childTnLst>
                                    <p:set>
                                      <p:cBhvr>
                                        <p:cTn id="71" dur="1" fill="hold">
                                          <p:stCondLst>
                                            <p:cond delay="0"/>
                                          </p:stCondLst>
                                        </p:cTn>
                                        <p:tgtEl>
                                          <p:spTgt spid="19478"/>
                                        </p:tgtEl>
                                        <p:attrNameLst>
                                          <p:attrName>style.visibility</p:attrName>
                                        </p:attrNameLst>
                                      </p:cBhvr>
                                      <p:to>
                                        <p:strVal val="visible"/>
                                      </p:to>
                                    </p:set>
                                    <p:animEffect transition="in" filter="blinds(horizontal)">
                                      <p:cBhvr>
                                        <p:cTn id="72" dur="500"/>
                                        <p:tgtEl>
                                          <p:spTgt spid="19478"/>
                                        </p:tgtEl>
                                      </p:cBhvr>
                                    </p:animEffect>
                                  </p:childTnLst>
                                </p:cTn>
                              </p:par>
                              <p:par>
                                <p:cTn id="73" presetID="3" presetClass="entr" presetSubtype="10" fill="hold" nodeType="withEffect">
                                  <p:stCondLst>
                                    <p:cond delay="0"/>
                                  </p:stCondLst>
                                  <p:childTnLst>
                                    <p:set>
                                      <p:cBhvr>
                                        <p:cTn id="74" dur="1" fill="hold">
                                          <p:stCondLst>
                                            <p:cond delay="0"/>
                                          </p:stCondLst>
                                        </p:cTn>
                                        <p:tgtEl>
                                          <p:spTgt spid="19480"/>
                                        </p:tgtEl>
                                        <p:attrNameLst>
                                          <p:attrName>style.visibility</p:attrName>
                                        </p:attrNameLst>
                                      </p:cBhvr>
                                      <p:to>
                                        <p:strVal val="visible"/>
                                      </p:to>
                                    </p:set>
                                    <p:animEffect transition="in" filter="blinds(horizontal)">
                                      <p:cBhvr>
                                        <p:cTn id="75" dur="500"/>
                                        <p:tgtEl>
                                          <p:spTgt spid="19480"/>
                                        </p:tgtEl>
                                      </p:cBhvr>
                                    </p:animEffect>
                                  </p:childTnLst>
                                </p:cTn>
                              </p:par>
                              <p:par>
                                <p:cTn id="76" presetID="3" presetClass="entr" presetSubtype="10" fill="hold" nodeType="withEffect">
                                  <p:stCondLst>
                                    <p:cond delay="0"/>
                                  </p:stCondLst>
                                  <p:childTnLst>
                                    <p:set>
                                      <p:cBhvr>
                                        <p:cTn id="77" dur="1" fill="hold">
                                          <p:stCondLst>
                                            <p:cond delay="0"/>
                                          </p:stCondLst>
                                        </p:cTn>
                                        <p:tgtEl>
                                          <p:spTgt spid="19470"/>
                                        </p:tgtEl>
                                        <p:attrNameLst>
                                          <p:attrName>style.visibility</p:attrName>
                                        </p:attrNameLst>
                                      </p:cBhvr>
                                      <p:to>
                                        <p:strVal val="visible"/>
                                      </p:to>
                                    </p:set>
                                    <p:animEffect transition="in" filter="blinds(horizontal)">
                                      <p:cBhvr>
                                        <p:cTn id="78" dur="500"/>
                                        <p:tgtEl>
                                          <p:spTgt spid="19470"/>
                                        </p:tgtEl>
                                      </p:cBhvr>
                                    </p:animEffect>
                                  </p:childTnLst>
                                </p:cTn>
                              </p:par>
                              <p:par>
                                <p:cTn id="79" presetID="3" presetClass="entr" presetSubtype="10" fill="hold" nodeType="withEffect">
                                  <p:stCondLst>
                                    <p:cond delay="0"/>
                                  </p:stCondLst>
                                  <p:childTnLst>
                                    <p:set>
                                      <p:cBhvr>
                                        <p:cTn id="80" dur="1" fill="hold">
                                          <p:stCondLst>
                                            <p:cond delay="0"/>
                                          </p:stCondLst>
                                        </p:cTn>
                                        <p:tgtEl>
                                          <p:spTgt spid="19471"/>
                                        </p:tgtEl>
                                        <p:attrNameLst>
                                          <p:attrName>style.visibility</p:attrName>
                                        </p:attrNameLst>
                                      </p:cBhvr>
                                      <p:to>
                                        <p:strVal val="visible"/>
                                      </p:to>
                                    </p:set>
                                    <p:animEffect transition="in" filter="blinds(horizontal)">
                                      <p:cBhvr>
                                        <p:cTn id="81" dur="500"/>
                                        <p:tgtEl>
                                          <p:spTgt spid="194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linds(horizontal)">
                                      <p:cBhvr>
                                        <p:cTn id="86" dur="500"/>
                                        <p:tgtEl>
                                          <p:spTgt spid="28"/>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2"/>
          <p:cNvSpPr>
            <a:spLocks noChangeShapeType="1"/>
          </p:cNvSpPr>
          <p:nvPr/>
        </p:nvSpPr>
        <p:spPr bwMode="auto">
          <a:xfrm>
            <a:off x="-392113" y="692150"/>
            <a:ext cx="961231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3" name="Text Box 12"/>
          <p:cNvSpPr txBox="1">
            <a:spLocks noChangeArrowheads="1"/>
          </p:cNvSpPr>
          <p:nvPr/>
        </p:nvSpPr>
        <p:spPr bwMode="auto">
          <a:xfrm>
            <a:off x="457200" y="228600"/>
            <a:ext cx="8334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solidFill>
                  <a:srgbClr val="FFFF00"/>
                </a:solidFill>
                <a:latin typeface="Calibri" panose="020F0502020204030204" pitchFamily="34" charset="0"/>
              </a:rPr>
              <a:t>Do birds really pay attention to these </a:t>
            </a:r>
            <a:r>
              <a:rPr lang="en-US" altLang="en-US" sz="2800" i="1">
                <a:solidFill>
                  <a:srgbClr val="FFFF00"/>
                </a:solidFill>
                <a:latin typeface="Calibri" panose="020F0502020204030204" pitchFamily="34" charset="0"/>
              </a:rPr>
              <a:t>warning colors</a:t>
            </a:r>
            <a:r>
              <a:rPr lang="en-US" altLang="en-US" sz="2800">
                <a:solidFill>
                  <a:srgbClr val="FFFF00"/>
                </a:solidFill>
                <a:latin typeface="Calibri" panose="020F0502020204030204" pitchFamily="34" charset="0"/>
              </a:rPr>
              <a:t>?</a:t>
            </a:r>
          </a:p>
        </p:txBody>
      </p:sp>
      <p:grpSp>
        <p:nvGrpSpPr>
          <p:cNvPr id="46084" name="Group 14"/>
          <p:cNvGrpSpPr>
            <a:grpSpLocks noChangeAspect="1"/>
          </p:cNvGrpSpPr>
          <p:nvPr/>
        </p:nvGrpSpPr>
        <p:grpSpPr bwMode="auto">
          <a:xfrm>
            <a:off x="-1143000" y="914400"/>
            <a:ext cx="5905500" cy="4895850"/>
            <a:chOff x="-386" y="1158"/>
            <a:chExt cx="3946" cy="3270"/>
          </a:xfrm>
        </p:grpSpPr>
        <p:pic>
          <p:nvPicPr>
            <p:cNvPr id="46086" name="Picture 15"/>
            <p:cNvPicPr>
              <a:picLocks noChangeAspect="1" noChangeArrowheads="1"/>
            </p:cNvPicPr>
            <p:nvPr/>
          </p:nvPicPr>
          <p:blipFill>
            <a:blip r:embed="rId3" cstate="print">
              <a:lum bright="42000" contrast="-24000"/>
              <a:extLst>
                <a:ext uri="{28A0092B-C50C-407E-A947-70E740481C1C}">
                  <a14:useLocalDpi xmlns:a14="http://schemas.microsoft.com/office/drawing/2010/main" val="0"/>
                </a:ext>
              </a:extLst>
            </a:blip>
            <a:srcRect r="18706"/>
            <a:stretch>
              <a:fillRect/>
            </a:stretch>
          </p:blipFill>
          <p:spPr bwMode="auto">
            <a:xfrm>
              <a:off x="-386" y="1158"/>
              <a:ext cx="3946" cy="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3" y="1851"/>
              <a:ext cx="53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 y="1669"/>
              <a:ext cx="555"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8"/>
            <p:cNvPicPr>
              <a:picLocks noChangeAspect="1" noChangeArrowheads="1"/>
            </p:cNvPicPr>
            <p:nvPr/>
          </p:nvPicPr>
          <p:blipFill>
            <a:blip r:embed="rId6">
              <a:clrChange>
                <a:clrFrom>
                  <a:srgbClr val="FFFFFF"/>
                </a:clrFrom>
                <a:clrTo>
                  <a:srgbClr val="FFFFFF">
                    <a:alpha val="0"/>
                  </a:srgbClr>
                </a:clrTo>
              </a:clrChange>
              <a:lum bright="24000" contrast="36000"/>
              <a:extLst>
                <a:ext uri="{28A0092B-C50C-407E-A947-70E740481C1C}">
                  <a14:useLocalDpi xmlns:a14="http://schemas.microsoft.com/office/drawing/2010/main" val="0"/>
                </a:ext>
              </a:extLst>
            </a:blip>
            <a:srcRect/>
            <a:stretch>
              <a:fillRect/>
            </a:stretch>
          </p:blipFill>
          <p:spPr bwMode="auto">
            <a:xfrm rot="20259338" flipH="1">
              <a:off x="793" y="1306"/>
              <a:ext cx="69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4" descr="C:\Documents and Settings\Christopher\Desktop\Predation Study\Presentation\Mainland frog.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8757" flipH="1">
              <a:off x="340" y="3521"/>
              <a:ext cx="659"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9" y="3067"/>
              <a:ext cx="636"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2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 y="2976"/>
              <a:ext cx="59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2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3" y="3249"/>
              <a:ext cx="63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2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3202" flipH="1">
              <a:off x="975" y="2750"/>
              <a:ext cx="635"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2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9" y="2329"/>
              <a:ext cx="569"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25"/>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9649">
              <a:off x="385" y="2631"/>
              <a:ext cx="469"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26"/>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1" y="2383"/>
              <a:ext cx="499"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27"/>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4" y="3612"/>
              <a:ext cx="513"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29200" y="1143000"/>
            <a:ext cx="35575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115141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27013"/>
            <a:ext cx="47244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6853238" y="3370263"/>
            <a:ext cx="28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ea typeface="MS PGothic" panose="020B0600070205080204" pitchFamily="34" charset="-128"/>
              </a:rPr>
              <a:t>*</a:t>
            </a:r>
          </a:p>
        </p:txBody>
      </p:sp>
      <p:sp>
        <p:nvSpPr>
          <p:cNvPr id="50179" name="Text Box 3"/>
          <p:cNvSpPr txBox="1">
            <a:spLocks noChangeArrowheads="1"/>
          </p:cNvSpPr>
          <p:nvPr/>
        </p:nvSpPr>
        <p:spPr bwMode="auto">
          <a:xfrm>
            <a:off x="6011863" y="3370263"/>
            <a:ext cx="28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ea typeface="MS PGothic" panose="020B0600070205080204" pitchFamily="34" charset="-128"/>
              </a:rPr>
              <a:t>*</a:t>
            </a:r>
          </a:p>
        </p:txBody>
      </p:sp>
      <p:pic>
        <p:nvPicPr>
          <p:cNvPr id="5018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3800" y="4914900"/>
            <a:ext cx="7191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4927600"/>
            <a:ext cx="71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Pelican 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927600"/>
            <a:ext cx="10080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4" descr="C:\Documents and Settings\Christopher\Desktop\Predation Study\Presentation\Mainland fro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28757">
            <a:off x="6729413" y="4932363"/>
            <a:ext cx="86518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AutoShape 8"/>
          <p:cNvSpPr>
            <a:spLocks noChangeArrowheads="1"/>
          </p:cNvSpPr>
          <p:nvPr/>
        </p:nvSpPr>
        <p:spPr bwMode="auto">
          <a:xfrm>
            <a:off x="4932363" y="4862513"/>
            <a:ext cx="1727200" cy="792162"/>
          </a:xfrm>
          <a:prstGeom prst="flowChartAlternateProcess">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0185" name="AutoShape 11"/>
          <p:cNvSpPr>
            <a:spLocks noChangeArrowheads="1"/>
          </p:cNvSpPr>
          <p:nvPr/>
        </p:nvSpPr>
        <p:spPr bwMode="auto">
          <a:xfrm>
            <a:off x="6732588" y="4862513"/>
            <a:ext cx="1871662" cy="792162"/>
          </a:xfrm>
          <a:prstGeom prst="flowChartAlternateProcess">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50186" name="Group 12"/>
          <p:cNvGrpSpPr>
            <a:grpSpLocks/>
          </p:cNvGrpSpPr>
          <p:nvPr/>
        </p:nvGrpSpPr>
        <p:grpSpPr bwMode="auto">
          <a:xfrm>
            <a:off x="457200" y="2133600"/>
            <a:ext cx="3889375" cy="3960813"/>
            <a:chOff x="22" y="1162"/>
            <a:chExt cx="2450" cy="2495"/>
          </a:xfrm>
        </p:grpSpPr>
        <p:pic>
          <p:nvPicPr>
            <p:cNvPr id="96258" name="Picture 2" descr="C:\Documents and Settings\Christopher\Desktop\Talk\Trial Arena Color copy.gif"/>
            <p:cNvPicPr>
              <a:picLocks noChangeAspect="1" noChangeArrowheads="1"/>
            </p:cNvPicPr>
            <p:nvPr/>
          </p:nvPicPr>
          <p:blipFill>
            <a:blip r:embed="rId7" cstate="print"/>
            <a:srcRect/>
            <a:stretch>
              <a:fillRect/>
            </a:stretch>
          </p:blipFill>
          <p:spPr bwMode="auto">
            <a:xfrm>
              <a:off x="25" y="1167"/>
              <a:ext cx="2445" cy="2487"/>
            </a:xfrm>
            <a:prstGeom prst="rect">
              <a:avLst/>
            </a:prstGeom>
            <a:noFill/>
            <a:effectLst>
              <a:softEdge rad="63500"/>
            </a:effectLst>
          </p:spPr>
        </p:pic>
        <p:pic>
          <p:nvPicPr>
            <p:cNvPr id="50200" name="Picture 4" descr="C:\Documents and Settings\Christopher\Desktop\Poster\Chicken in Are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 y="1866"/>
              <a:ext cx="945" cy="965"/>
            </a:xfrm>
            <a:prstGeom prst="rect">
              <a:avLst/>
            </a:prstGeom>
            <a:noFill/>
            <a:ln>
              <a:noFill/>
            </a:ln>
            <a:effectLst>
              <a:outerShdw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7" name="Picture 6" descr="C:\Documents and Settings\Christopher\Desktop\Predation Study\Presentation\Dome with mainland frog.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2971800"/>
            <a:ext cx="2611438" cy="1695450"/>
          </a:xfrm>
          <a:prstGeom prst="rect">
            <a:avLst/>
          </a:prstGeom>
          <a:noFill/>
          <a:ln>
            <a:noFill/>
          </a:ln>
          <a:effectLst>
            <a:outerShdw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188" name="Straight Connector 4"/>
          <p:cNvCxnSpPr>
            <a:cxnSpLocks noChangeShapeType="1"/>
          </p:cNvCxnSpPr>
          <p:nvPr/>
        </p:nvCxnSpPr>
        <p:spPr bwMode="auto">
          <a:xfrm>
            <a:off x="381000" y="762000"/>
            <a:ext cx="81534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50189" name="Rectangle 18"/>
          <p:cNvSpPr>
            <a:spLocks noChangeArrowheads="1"/>
          </p:cNvSpPr>
          <p:nvPr/>
        </p:nvSpPr>
        <p:spPr bwMode="auto">
          <a:xfrm>
            <a:off x="-1476375" y="188913"/>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600">
              <a:solidFill>
                <a:schemeClr val="folHlink"/>
              </a:solidFill>
            </a:endParaRPr>
          </a:p>
        </p:txBody>
      </p:sp>
      <p:grpSp>
        <p:nvGrpSpPr>
          <p:cNvPr id="50190" name="Group 25"/>
          <p:cNvGrpSpPr>
            <a:grpSpLocks/>
          </p:cNvGrpSpPr>
          <p:nvPr/>
        </p:nvGrpSpPr>
        <p:grpSpPr bwMode="auto">
          <a:xfrm>
            <a:off x="0" y="0"/>
            <a:ext cx="11734800" cy="2879725"/>
            <a:chOff x="0" y="0"/>
            <a:chExt cx="7392" cy="1814"/>
          </a:xfrm>
        </p:grpSpPr>
        <p:pic>
          <p:nvPicPr>
            <p:cNvPr id="50193" name="Picture 24" descr="Molly_inThe_ChickenCoo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2" y="0"/>
              <a:ext cx="288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2" descr="DSC001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0" y="0"/>
              <a:ext cx="1488"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0" y="0"/>
              <a:ext cx="612"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14" descr="DSC0008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75"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6" descr="DSC000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0" y="0"/>
              <a:ext cx="1358"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8" name="Picture 11" descr="DSC0005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88" y="0"/>
              <a:ext cx="1155"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5" descr="ANd9GcSW5uJcTt7j0aW7Hlct3SBOqfn74o-7_Hb9mYh68agWZ8XD3oZj"/>
          <p:cNvPicPr>
            <a:picLocks noChangeAspect="1" noChangeArrowheads="1"/>
          </p:cNvPicPr>
          <p:nvPr/>
        </p:nvPicPr>
        <p:blipFill>
          <a:blip r:embed="rId16">
            <a:extLst>
              <a:ext uri="{28A0092B-C50C-407E-A947-70E740481C1C}">
                <a14:useLocalDpi xmlns:a14="http://schemas.microsoft.com/office/drawing/2010/main" val="0"/>
              </a:ext>
            </a:extLst>
          </a:blip>
          <a:srcRect l="4349" t="5873" r="76086" b="72102"/>
          <a:stretch>
            <a:fillRect/>
          </a:stretch>
        </p:blipFill>
        <p:spPr bwMode="auto">
          <a:xfrm>
            <a:off x="990600" y="4826000"/>
            <a:ext cx="619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0" name="Picture 24" descr="http://sailingsimplicity.com/wp-content/uploads/2011/02/Nontoxic.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24200" y="563880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20"/>
                                        </p:tgtEl>
                                        <p:attrNameLst>
                                          <p:attrName>style.visibility</p:attrName>
                                        </p:attrNameLst>
                                      </p:cBhvr>
                                      <p:to>
                                        <p:strVal val="visible"/>
                                      </p:to>
                                    </p:set>
                                    <p:animEffect transition="in" filter="blinds(horizontal)">
                                      <p:cBhvr>
                                        <p:cTn id="12" dur="500"/>
                                        <p:tgtEl>
                                          <p:spTgt spid="2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ickLearning_Darst.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143000" y="1143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4" descr="http://sailingsimplicity.com/wp-content/uploads/2011/02/Nontox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0480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ANd9GcSW5uJcTt7j0aW7Hlct3SBOqfn74o-7_Hb9mYh68agWZ8XD3oZj"/>
          <p:cNvPicPr>
            <a:picLocks noChangeAspect="1" noChangeArrowheads="1"/>
          </p:cNvPicPr>
          <p:nvPr/>
        </p:nvPicPr>
        <p:blipFill>
          <a:blip r:embed="rId6">
            <a:extLst>
              <a:ext uri="{28A0092B-C50C-407E-A947-70E740481C1C}">
                <a14:useLocalDpi xmlns:a14="http://schemas.microsoft.com/office/drawing/2010/main" val="0"/>
              </a:ext>
            </a:extLst>
          </a:blip>
          <a:srcRect l="4349" t="5873" r="76086" b="72102"/>
          <a:stretch>
            <a:fillRect/>
          </a:stretch>
        </p:blipFill>
        <p:spPr bwMode="auto">
          <a:xfrm>
            <a:off x="5410200" y="304800"/>
            <a:ext cx="911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GulfRigDive01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12"/>
          <p:cNvSpPr>
            <a:spLocks noChangeArrowheads="1"/>
          </p:cNvSpPr>
          <p:nvPr/>
        </p:nvSpPr>
        <p:spPr bwMode="auto">
          <a:xfrm>
            <a:off x="2501900" y="3225800"/>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i="1">
                <a:solidFill>
                  <a:srgbClr val="FFFF00"/>
                </a:solidFill>
                <a:latin typeface="Calibri" panose="020F0502020204030204" pitchFamily="34" charset="0"/>
                <a:cs typeface="Helvetica" panose="020B0604020202020204" pitchFamily="34" charset="0"/>
              </a:rPr>
              <a:t>Dr.  Molly Cummings</a:t>
            </a:r>
          </a:p>
        </p:txBody>
      </p:sp>
      <p:grpSp>
        <p:nvGrpSpPr>
          <p:cNvPr id="16389" name="Group 22"/>
          <p:cNvGrpSpPr>
            <a:grpSpLocks/>
          </p:cNvGrpSpPr>
          <p:nvPr/>
        </p:nvGrpSpPr>
        <p:grpSpPr bwMode="auto">
          <a:xfrm>
            <a:off x="304800" y="228600"/>
            <a:ext cx="8610600" cy="1447800"/>
            <a:chOff x="1020" y="1820"/>
            <a:chExt cx="4763" cy="647"/>
          </a:xfrm>
        </p:grpSpPr>
        <p:pic>
          <p:nvPicPr>
            <p:cNvPr id="16391"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 y="1933"/>
              <a:ext cx="56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4" descr="COb"/>
            <p:cNvPicPr>
              <a:picLocks noChangeAspect="1" noChangeArrowheads="1"/>
            </p:cNvPicPr>
            <p:nvPr/>
          </p:nvPicPr>
          <p:blipFill>
            <a:blip r:embed="rId6">
              <a:extLst>
                <a:ext uri="{28A0092B-C50C-407E-A947-70E740481C1C}">
                  <a14:useLocalDpi xmlns:a14="http://schemas.microsoft.com/office/drawing/2010/main" val="0"/>
                </a:ext>
              </a:extLst>
            </a:blip>
            <a:srcRect l="24681" t="39809" r="46355" b="31175"/>
            <a:stretch>
              <a:fillRect/>
            </a:stretch>
          </p:blipFill>
          <p:spPr bwMode="auto">
            <a:xfrm>
              <a:off x="1020" y="1916"/>
              <a:ext cx="567"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5" descr="Amistad pumilio"/>
            <p:cNvPicPr>
              <a:picLocks noChangeAspect="1" noChangeArrowheads="1"/>
            </p:cNvPicPr>
            <p:nvPr/>
          </p:nvPicPr>
          <p:blipFill>
            <a:blip r:embed="rId7">
              <a:extLst>
                <a:ext uri="{28A0092B-C50C-407E-A947-70E740481C1C}">
                  <a14:useLocalDpi xmlns:a14="http://schemas.microsoft.com/office/drawing/2010/main" val="0"/>
                </a:ext>
              </a:extLst>
            </a:blip>
            <a:srcRect l="42676" t="38921" r="31989" b="35110"/>
            <a:stretch>
              <a:fillRect/>
            </a:stretch>
          </p:blipFill>
          <p:spPr bwMode="auto">
            <a:xfrm>
              <a:off x="4033" y="1911"/>
              <a:ext cx="56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6" descr="NA anon 3c"/>
            <p:cNvPicPr>
              <a:picLocks noChangeAspect="1" noChangeArrowheads="1"/>
            </p:cNvPicPr>
            <p:nvPr/>
          </p:nvPicPr>
          <p:blipFill>
            <a:blip r:embed="rId8">
              <a:extLst>
                <a:ext uri="{28A0092B-C50C-407E-A947-70E740481C1C}">
                  <a14:useLocalDpi xmlns:a14="http://schemas.microsoft.com/office/drawing/2010/main" val="0"/>
                </a:ext>
              </a:extLst>
            </a:blip>
            <a:srcRect l="35162" t="31767" r="32301" b="11382"/>
            <a:stretch>
              <a:fillRect/>
            </a:stretch>
          </p:blipFill>
          <p:spPr bwMode="auto">
            <a:xfrm>
              <a:off x="3150" y="1859"/>
              <a:ext cx="405"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7" descr="PEL frog 1"/>
            <p:cNvPicPr>
              <a:picLocks noChangeAspect="1" noChangeArrowheads="1"/>
            </p:cNvPicPr>
            <p:nvPr/>
          </p:nvPicPr>
          <p:blipFill>
            <a:blip r:embed="rId9">
              <a:extLst>
                <a:ext uri="{28A0092B-C50C-407E-A947-70E740481C1C}">
                  <a14:useLocalDpi xmlns:a14="http://schemas.microsoft.com/office/drawing/2010/main" val="0"/>
                </a:ext>
              </a:extLst>
            </a:blip>
            <a:srcRect l="7310" t="24269" r="24139" b="32545"/>
            <a:stretch>
              <a:fillRect/>
            </a:stretch>
          </p:blipFill>
          <p:spPr bwMode="auto">
            <a:xfrm>
              <a:off x="5217" y="1920"/>
              <a:ext cx="56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8" descr="PoNo frog 2"/>
            <p:cNvPicPr>
              <a:picLocks noChangeAspect="1" noChangeArrowheads="1"/>
            </p:cNvPicPr>
            <p:nvPr/>
          </p:nvPicPr>
          <p:blipFill>
            <a:blip r:embed="rId10">
              <a:extLst>
                <a:ext uri="{28A0092B-C50C-407E-A947-70E740481C1C}">
                  <a14:useLocalDpi xmlns:a14="http://schemas.microsoft.com/office/drawing/2010/main" val="0"/>
                </a:ext>
              </a:extLst>
            </a:blip>
            <a:srcRect l="25014" t="36523" r="36021" b="28790"/>
            <a:stretch>
              <a:fillRect/>
            </a:stretch>
          </p:blipFill>
          <p:spPr bwMode="auto">
            <a:xfrm>
              <a:off x="2558" y="1941"/>
              <a:ext cx="56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9" descr="PoSo frog 1"/>
            <p:cNvPicPr>
              <a:picLocks noChangeAspect="1" noChangeArrowheads="1"/>
            </p:cNvPicPr>
            <p:nvPr/>
          </p:nvPicPr>
          <p:blipFill>
            <a:blip r:embed="rId11">
              <a:extLst>
                <a:ext uri="{28A0092B-C50C-407E-A947-70E740481C1C}">
                  <a14:useLocalDpi xmlns:a14="http://schemas.microsoft.com/office/drawing/2010/main" val="0"/>
                </a:ext>
              </a:extLst>
            </a:blip>
            <a:srcRect l="34633" t="29607" r="40756" b="15610"/>
            <a:stretch>
              <a:fillRect/>
            </a:stretch>
          </p:blipFill>
          <p:spPr bwMode="auto">
            <a:xfrm>
              <a:off x="2169" y="1820"/>
              <a:ext cx="3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 y="1929"/>
              <a:ext cx="42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31" descr="IMGP1344"/>
            <p:cNvPicPr>
              <a:picLocks noChangeAspect="1" noChangeArrowheads="1"/>
            </p:cNvPicPr>
            <p:nvPr/>
          </p:nvPicPr>
          <p:blipFill>
            <a:blip r:embed="rId13">
              <a:lum bright="6000" contrast="-6000"/>
              <a:extLst>
                <a:ext uri="{28A0092B-C50C-407E-A947-70E740481C1C}">
                  <a14:useLocalDpi xmlns:a14="http://schemas.microsoft.com/office/drawing/2010/main" val="0"/>
                </a:ext>
              </a:extLst>
            </a:blip>
            <a:srcRect/>
            <a:stretch>
              <a:fillRect/>
            </a:stretch>
          </p:blipFill>
          <p:spPr bwMode="auto">
            <a:xfrm flipH="1">
              <a:off x="1612" y="1958"/>
              <a:ext cx="531"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0" name="Rectangle 11"/>
          <p:cNvSpPr>
            <a:spLocks noChangeArrowheads="1"/>
          </p:cNvSpPr>
          <p:nvPr/>
        </p:nvSpPr>
        <p:spPr bwMode="auto">
          <a:xfrm>
            <a:off x="2085975" y="1584325"/>
            <a:ext cx="52133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5400">
                <a:solidFill>
                  <a:srgbClr val="FFFF00"/>
                </a:solidFill>
                <a:latin typeface="Calibri" panose="020F0502020204030204" pitchFamily="34" charset="0"/>
                <a:cs typeface="Helvetica" panose="020B0604020202020204" pitchFamily="34" charset="0"/>
              </a:rPr>
              <a:t>Now You See Me:</a:t>
            </a:r>
          </a:p>
          <a:p>
            <a:pPr algn="ctr" eaLnBrk="1" hangingPunct="1">
              <a:spcBef>
                <a:spcPct val="0"/>
              </a:spcBef>
              <a:buFontTx/>
              <a:buNone/>
            </a:pPr>
            <a:r>
              <a:rPr lang="en-US" altLang="en-US" sz="5400">
                <a:solidFill>
                  <a:srgbClr val="FFFF00"/>
                </a:solidFill>
                <a:latin typeface="Calibri" panose="020F0502020204030204" pitchFamily="34" charset="0"/>
                <a:cs typeface="Helvetica" panose="020B0604020202020204" pitchFamily="34" charset="0"/>
              </a:rPr>
              <a:t>Now You Don’t</a:t>
            </a:r>
          </a:p>
        </p:txBody>
      </p:sp>
    </p:spTree>
  </p:cSld>
  <p:clrMapOvr>
    <a:masterClrMapping/>
  </p:clrMapOvr>
  <p:transition advTm="2299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1600200"/>
            <a:ext cx="5907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3888" y="1346200"/>
            <a:ext cx="4710112"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Line 2"/>
          <p:cNvSpPr>
            <a:spLocks noChangeShapeType="1"/>
          </p:cNvSpPr>
          <p:nvPr/>
        </p:nvSpPr>
        <p:spPr bwMode="auto">
          <a:xfrm>
            <a:off x="-304800" y="1295400"/>
            <a:ext cx="961231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3" name="Text Box 12"/>
          <p:cNvSpPr txBox="1">
            <a:spLocks noChangeArrowheads="1"/>
          </p:cNvSpPr>
          <p:nvPr/>
        </p:nvSpPr>
        <p:spPr bwMode="auto">
          <a:xfrm>
            <a:off x="179388" y="115888"/>
            <a:ext cx="8507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0" dirty="0">
                <a:solidFill>
                  <a:srgbClr val="FFFF00"/>
                </a:solidFill>
              </a:rPr>
              <a:t>Naïve Chickens (unfamiliar with poison frogs)</a:t>
            </a:r>
          </a:p>
          <a:p>
            <a:pPr algn="ctr" eaLnBrk="1" hangingPunct="1">
              <a:spcBef>
                <a:spcPct val="0"/>
              </a:spcBef>
              <a:buFontTx/>
              <a:buNone/>
            </a:pPr>
            <a:r>
              <a:rPr lang="en-US" altLang="en-US" b="0" dirty="0">
                <a:solidFill>
                  <a:srgbClr val="FFFF00"/>
                </a:solidFill>
              </a:rPr>
              <a:t>don’t avoid the poison frog</a:t>
            </a:r>
          </a:p>
        </p:txBody>
      </p:sp>
      <p:sp>
        <p:nvSpPr>
          <p:cNvPr id="53254" name="Rectangle 19"/>
          <p:cNvSpPr>
            <a:spLocks noChangeArrowheads="1"/>
          </p:cNvSpPr>
          <p:nvPr/>
        </p:nvSpPr>
        <p:spPr bwMode="auto">
          <a:xfrm>
            <a:off x="5232400" y="1447800"/>
            <a:ext cx="939800" cy="3657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sp>
        <p:nvSpPr>
          <p:cNvPr id="53255" name="Rectangle 20"/>
          <p:cNvSpPr>
            <a:spLocks noChangeArrowheads="1"/>
          </p:cNvSpPr>
          <p:nvPr/>
        </p:nvSpPr>
        <p:spPr bwMode="auto">
          <a:xfrm>
            <a:off x="7772400" y="1371600"/>
            <a:ext cx="914400" cy="37338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22" name="Picture 2" descr="C:\Documents and Settings\Christopher\Desktop\Predation Study\Presentation\Black Chicken.gif"/>
          <p:cNvPicPr>
            <a:picLocks noChangeAspect="1" noChangeArrowheads="1"/>
          </p:cNvPicPr>
          <p:nvPr/>
        </p:nvPicPr>
        <p:blipFill>
          <a:blip r:embed="rId5" cstate="print">
            <a:duotone>
              <a:prstClr val="black"/>
              <a:srgbClr val="FF6600">
                <a:tint val="45000"/>
                <a:satMod val="400000"/>
              </a:srgbClr>
            </a:duotone>
          </a:blip>
          <a:srcRect/>
          <a:stretch>
            <a:fillRect/>
          </a:stretch>
        </p:blipFill>
        <p:spPr bwMode="auto">
          <a:xfrm>
            <a:off x="5257800" y="1524000"/>
            <a:ext cx="1083954" cy="1249630"/>
          </a:xfrm>
          <a:prstGeom prst="rect">
            <a:avLst/>
          </a:prstGeom>
          <a:solidFill>
            <a:schemeClr val="bg1"/>
          </a:solidFill>
          <a:ln>
            <a:solidFill>
              <a:schemeClr val="tx1"/>
            </a:solidFill>
          </a:ln>
          <a:effectLst>
            <a:outerShdw blurRad="76200" dir="18900000" sy="23000" kx="-1200000" algn="bl" rotWithShape="0">
              <a:prstClr val="black">
                <a:alpha val="20000"/>
              </a:prstClr>
            </a:outerShdw>
          </a:effectLst>
        </p:spPr>
      </p:pic>
      <p:pic>
        <p:nvPicPr>
          <p:cNvPr id="53257" name="Picture 17" descr="C:\Documents and Settings\Christopher\Desktop\Poster\Colosthetus 2 copy.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5313363"/>
            <a:ext cx="519113" cy="554037"/>
          </a:xfrm>
          <a:prstGeom prst="rect">
            <a:avLst/>
          </a:prstGeom>
          <a:solidFill>
            <a:schemeClr val="bg1"/>
          </a:solidFill>
          <a:ln w="22225">
            <a:solidFill>
              <a:srgbClr val="92D050"/>
            </a:solidFill>
            <a:miter lim="800000"/>
            <a:headEnd/>
            <a:tailEnd/>
          </a:ln>
          <a:effectLst>
            <a:outerShdw sx="999" sy="999" algn="tl" rotWithShape="0">
              <a:srgbClr val="000000"/>
            </a:outerShdw>
          </a:effectLst>
        </p:spPr>
      </p:pic>
      <p:pic>
        <p:nvPicPr>
          <p:cNvPr id="40971" name="Picture 5" descr="ANd9GcSW5uJcTt7j0aW7Hlct3SBOqfn74o-7_Hb9mYh68agWZ8XD3oZj"/>
          <p:cNvPicPr>
            <a:picLocks noChangeAspect="1" noChangeArrowheads="1"/>
          </p:cNvPicPr>
          <p:nvPr/>
        </p:nvPicPr>
        <p:blipFill>
          <a:blip r:embed="rId7"/>
          <a:srcRect l="4349" t="5873" r="76086" b="72102"/>
          <a:stretch>
            <a:fillRect/>
          </a:stretch>
        </p:blipFill>
        <p:spPr bwMode="auto">
          <a:xfrm>
            <a:off x="6170613" y="6019800"/>
            <a:ext cx="663575" cy="555625"/>
          </a:xfrm>
          <a:prstGeom prst="rect">
            <a:avLst/>
          </a:prstGeom>
          <a:noFill/>
          <a:ln w="19050">
            <a:solidFill>
              <a:schemeClr val="accent3"/>
            </a:solidFill>
            <a:miter lim="800000"/>
            <a:headEnd/>
            <a:tailEnd/>
          </a:ln>
        </p:spPr>
      </p:pic>
      <p:pic>
        <p:nvPicPr>
          <p:cNvPr id="40972" name="Picture 24" descr="http://sailingsimplicity.com/wp-content/uploads/2011/02/Nontoxic.jpg"/>
          <p:cNvPicPr>
            <a:picLocks noChangeAspect="1" noChangeArrowheads="1"/>
          </p:cNvPicPr>
          <p:nvPr/>
        </p:nvPicPr>
        <p:blipFill>
          <a:blip r:embed="rId8"/>
          <a:srcRect/>
          <a:stretch>
            <a:fillRect/>
          </a:stretch>
        </p:blipFill>
        <p:spPr bwMode="auto">
          <a:xfrm>
            <a:off x="6945313" y="6019800"/>
            <a:ext cx="577850" cy="574675"/>
          </a:xfrm>
          <a:prstGeom prst="rect">
            <a:avLst/>
          </a:prstGeom>
          <a:noFill/>
          <a:ln w="19050">
            <a:solidFill>
              <a:schemeClr val="accent3"/>
            </a:solidFill>
            <a:miter lim="800000"/>
            <a:headEnd/>
            <a:tailEnd/>
          </a:ln>
        </p:spPr>
      </p:pic>
      <p:sp>
        <p:nvSpPr>
          <p:cNvPr id="53260" name="Rectangle 19"/>
          <p:cNvSpPr>
            <a:spLocks noChangeArrowheads="1"/>
          </p:cNvSpPr>
          <p:nvPr/>
        </p:nvSpPr>
        <p:spPr bwMode="auto">
          <a:xfrm>
            <a:off x="5029200" y="5334000"/>
            <a:ext cx="990600" cy="58102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sp>
        <p:nvSpPr>
          <p:cNvPr id="53261" name="Rectangle 19"/>
          <p:cNvSpPr>
            <a:spLocks noChangeArrowheads="1"/>
          </p:cNvSpPr>
          <p:nvPr/>
        </p:nvSpPr>
        <p:spPr bwMode="auto">
          <a:xfrm>
            <a:off x="7620000" y="5334000"/>
            <a:ext cx="1066800" cy="58102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3262" name="Picture 1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7600" y="2638425"/>
            <a:ext cx="7937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1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888" y="2365375"/>
            <a:ext cx="831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18"/>
          <p:cNvPicPr>
            <a:picLocks noChangeAspect="1" noChangeArrowheads="1"/>
          </p:cNvPicPr>
          <p:nvPr/>
        </p:nvPicPr>
        <p:blipFill>
          <a:blip r:embed="rId11">
            <a:clrChange>
              <a:clrFrom>
                <a:srgbClr val="FFFFFF"/>
              </a:clrFrom>
              <a:clrTo>
                <a:srgbClr val="FFFFFF">
                  <a:alpha val="0"/>
                </a:srgbClr>
              </a:clrTo>
            </a:clrChange>
            <a:lum bright="24000" contrast="36000"/>
            <a:extLst>
              <a:ext uri="{28A0092B-C50C-407E-A947-70E740481C1C}">
                <a14:useLocalDpi xmlns:a14="http://schemas.microsoft.com/office/drawing/2010/main" val="0"/>
              </a:ext>
            </a:extLst>
          </a:blip>
          <a:srcRect/>
          <a:stretch>
            <a:fillRect/>
          </a:stretch>
        </p:blipFill>
        <p:spPr bwMode="auto">
          <a:xfrm rot="20259338" flipH="1">
            <a:off x="620713" y="1822450"/>
            <a:ext cx="10445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4" descr="C:\Documents and Settings\Christopher\Desktop\Predation Study\Presentation\Mainland frog.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28757" flipH="1">
            <a:off x="-57150" y="5138738"/>
            <a:ext cx="987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20"/>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1400" y="4457700"/>
            <a:ext cx="9525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1"/>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4322763"/>
            <a:ext cx="8826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2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4950" y="4730750"/>
            <a:ext cx="949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2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3202" flipH="1">
            <a:off x="893763" y="3983038"/>
            <a:ext cx="9509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2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3213" y="3352800"/>
            <a:ext cx="850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25"/>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9649">
            <a:off x="11113" y="3805238"/>
            <a:ext cx="701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26"/>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8788" y="3433763"/>
            <a:ext cx="7461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3" name="Picture 27"/>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9063" y="5273675"/>
            <a:ext cx="76676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4" name="Rectangle 19"/>
          <p:cNvSpPr>
            <a:spLocks noChangeArrowheads="1"/>
          </p:cNvSpPr>
          <p:nvPr/>
        </p:nvSpPr>
        <p:spPr bwMode="auto">
          <a:xfrm>
            <a:off x="6324600" y="5303838"/>
            <a:ext cx="530225" cy="576262"/>
          </a:xfrm>
          <a:prstGeom prst="rect">
            <a:avLst/>
          </a:prstGeom>
          <a:solidFill>
            <a:schemeClr val="bg1"/>
          </a:solidFill>
          <a:ln w="22225" algn="ctr">
            <a:solidFill>
              <a:srgbClr val="92D05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3275" name="Picture 2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84649">
            <a:off x="6413500" y="5368925"/>
            <a:ext cx="419100" cy="471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967538" y="2459038"/>
            <a:ext cx="357187" cy="184785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7" name="Straight Connector 6"/>
          <p:cNvCxnSpPr/>
          <p:nvPr/>
        </p:nvCxnSpPr>
        <p:spPr>
          <a:xfrm>
            <a:off x="6967538" y="4059238"/>
            <a:ext cx="3476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556375" y="2209800"/>
            <a:ext cx="357188" cy="184785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40" name="Straight Connector 39"/>
          <p:cNvCxnSpPr/>
          <p:nvPr/>
        </p:nvCxnSpPr>
        <p:spPr>
          <a:xfrm>
            <a:off x="6565900" y="2466975"/>
            <a:ext cx="3476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2838" y="904875"/>
            <a:ext cx="5907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Line 2"/>
          <p:cNvSpPr>
            <a:spLocks noChangeShapeType="1"/>
          </p:cNvSpPr>
          <p:nvPr/>
        </p:nvSpPr>
        <p:spPr bwMode="auto">
          <a:xfrm>
            <a:off x="-757238" y="692150"/>
            <a:ext cx="961231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0" name="Text Box 12"/>
          <p:cNvSpPr txBox="1">
            <a:spLocks noChangeArrowheads="1"/>
          </p:cNvSpPr>
          <p:nvPr/>
        </p:nvSpPr>
        <p:spPr bwMode="auto">
          <a:xfrm>
            <a:off x="179388" y="115888"/>
            <a:ext cx="500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0">
                <a:solidFill>
                  <a:srgbClr val="FFFF00"/>
                </a:solidFill>
              </a:rPr>
              <a:t>But experienced chickens. . .</a:t>
            </a:r>
          </a:p>
        </p:txBody>
      </p:sp>
      <p:pic>
        <p:nvPicPr>
          <p:cNvPr id="55301"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7600" y="1952625"/>
            <a:ext cx="7937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888" y="1679575"/>
            <a:ext cx="831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8"/>
          <p:cNvPicPr>
            <a:picLocks noChangeAspect="1" noChangeArrowheads="1"/>
          </p:cNvPicPr>
          <p:nvPr/>
        </p:nvPicPr>
        <p:blipFill>
          <a:blip r:embed="rId6">
            <a:clrChange>
              <a:clrFrom>
                <a:srgbClr val="FFFFFF"/>
              </a:clrFrom>
              <a:clrTo>
                <a:srgbClr val="FFFFFF">
                  <a:alpha val="0"/>
                </a:srgbClr>
              </a:clrTo>
            </a:clrChange>
            <a:lum bright="24000" contrast="36000"/>
            <a:extLst>
              <a:ext uri="{28A0092B-C50C-407E-A947-70E740481C1C}">
                <a14:useLocalDpi xmlns:a14="http://schemas.microsoft.com/office/drawing/2010/main" val="0"/>
              </a:ext>
            </a:extLst>
          </a:blip>
          <a:srcRect/>
          <a:stretch>
            <a:fillRect/>
          </a:stretch>
        </p:blipFill>
        <p:spPr bwMode="auto">
          <a:xfrm rot="20259338" flipH="1">
            <a:off x="620713" y="1136650"/>
            <a:ext cx="10445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4" descr="C:\Documents and Settings\Christopher\Desktop\Predation Study\Presentation\Mainland frog.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8757" flipH="1">
            <a:off x="-57150" y="4452938"/>
            <a:ext cx="987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8388" y="3771900"/>
            <a:ext cx="9525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2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3636963"/>
            <a:ext cx="8826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2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4950" y="4044950"/>
            <a:ext cx="949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2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3202" flipH="1">
            <a:off x="893763" y="3297238"/>
            <a:ext cx="9509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2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3213" y="2667000"/>
            <a:ext cx="850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25"/>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9649">
            <a:off x="73025" y="2806700"/>
            <a:ext cx="703263"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26"/>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8788" y="2747963"/>
            <a:ext cx="7461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27"/>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9063" y="4587875"/>
            <a:ext cx="76676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C:\Documents and Settings\Christopher\Desktop\Predation Study\Presentation\Black Chicken.gif"/>
          <p:cNvPicPr>
            <a:picLocks noChangeAspect="1" noChangeArrowheads="1"/>
          </p:cNvPicPr>
          <p:nvPr/>
        </p:nvPicPr>
        <p:blipFill>
          <a:blip r:embed="rId16" cstate="print">
            <a:duotone>
              <a:prstClr val="black"/>
              <a:srgbClr val="FF6600">
                <a:tint val="45000"/>
                <a:satMod val="400000"/>
              </a:srgbClr>
            </a:duotone>
          </a:blip>
          <a:srcRect/>
          <a:stretch>
            <a:fillRect/>
          </a:stretch>
        </p:blipFill>
        <p:spPr bwMode="auto">
          <a:xfrm>
            <a:off x="5410200" y="1905000"/>
            <a:ext cx="1083954" cy="1249630"/>
          </a:xfrm>
          <a:prstGeom prst="rect">
            <a:avLst/>
          </a:prstGeom>
          <a:solidFill>
            <a:srgbClr val="92D050"/>
          </a:solidFill>
          <a:effectLst>
            <a:outerShdw blurRad="76200" dir="18900000" sy="23000" kx="-1200000" algn="bl" rotWithShape="0">
              <a:prstClr val="black">
                <a:alpha val="20000"/>
              </a:prstClr>
            </a:outerShdw>
          </a:effectLst>
        </p:spPr>
      </p:pic>
      <p:sp>
        <p:nvSpPr>
          <p:cNvPr id="55314" name="Oval 20"/>
          <p:cNvSpPr>
            <a:spLocks noChangeArrowheads="1"/>
          </p:cNvSpPr>
          <p:nvPr/>
        </p:nvSpPr>
        <p:spPr bwMode="auto">
          <a:xfrm>
            <a:off x="0" y="2514600"/>
            <a:ext cx="990600" cy="1676400"/>
          </a:xfrm>
          <a:prstGeom prst="ellipse">
            <a:avLst/>
          </a:prstGeom>
          <a:noFill/>
          <a:ln w="3810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cxnSp>
        <p:nvCxnSpPr>
          <p:cNvPr id="55315" name="Straight Arrow Connector 25"/>
          <p:cNvCxnSpPr>
            <a:cxnSpLocks noChangeShapeType="1"/>
          </p:cNvCxnSpPr>
          <p:nvPr/>
        </p:nvCxnSpPr>
        <p:spPr bwMode="auto">
          <a:xfrm flipH="1">
            <a:off x="990600" y="2057400"/>
            <a:ext cx="4343400" cy="762000"/>
          </a:xfrm>
          <a:prstGeom prst="straightConnector1">
            <a:avLst/>
          </a:prstGeom>
          <a:noFill/>
          <a:ln w="381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5316" name="Rectangle 26"/>
          <p:cNvSpPr>
            <a:spLocks noChangeArrowheads="1"/>
          </p:cNvSpPr>
          <p:nvPr/>
        </p:nvSpPr>
        <p:spPr bwMode="auto">
          <a:xfrm>
            <a:off x="6934200" y="990600"/>
            <a:ext cx="1752600" cy="22860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sp>
        <p:nvSpPr>
          <p:cNvPr id="55317" name="TextBox 2"/>
          <p:cNvSpPr txBox="1">
            <a:spLocks noChangeArrowheads="1"/>
          </p:cNvSpPr>
          <p:nvPr/>
        </p:nvSpPr>
        <p:spPr bwMode="auto">
          <a:xfrm>
            <a:off x="4343400" y="1062038"/>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dirty="0">
                <a:latin typeface="+mj-lt"/>
                <a:cs typeface="Times New Roman" panose="02020603050405020304" pitchFamily="18" charset="0"/>
              </a:rPr>
              <a:t>1.0</a:t>
            </a:r>
          </a:p>
        </p:txBody>
      </p:sp>
      <p:sp>
        <p:nvSpPr>
          <p:cNvPr id="55318" name="TextBox 29"/>
          <p:cNvSpPr txBox="1">
            <a:spLocks noChangeArrowheads="1"/>
          </p:cNvSpPr>
          <p:nvPr/>
        </p:nvSpPr>
        <p:spPr bwMode="auto">
          <a:xfrm>
            <a:off x="4343400" y="1462088"/>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0.8</a:t>
            </a:r>
          </a:p>
        </p:txBody>
      </p:sp>
      <p:sp>
        <p:nvSpPr>
          <p:cNvPr id="55319" name="TextBox 30"/>
          <p:cNvSpPr txBox="1">
            <a:spLocks noChangeArrowheads="1"/>
          </p:cNvSpPr>
          <p:nvPr/>
        </p:nvSpPr>
        <p:spPr bwMode="auto">
          <a:xfrm>
            <a:off x="4343400" y="183991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0.6</a:t>
            </a:r>
          </a:p>
        </p:txBody>
      </p:sp>
      <p:sp>
        <p:nvSpPr>
          <p:cNvPr id="55320" name="TextBox 31"/>
          <p:cNvSpPr txBox="1">
            <a:spLocks noChangeArrowheads="1"/>
          </p:cNvSpPr>
          <p:nvPr/>
        </p:nvSpPr>
        <p:spPr bwMode="auto">
          <a:xfrm>
            <a:off x="4343400" y="221456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0.4</a:t>
            </a:r>
          </a:p>
        </p:txBody>
      </p:sp>
      <p:sp>
        <p:nvSpPr>
          <p:cNvPr id="55321" name="TextBox 32"/>
          <p:cNvSpPr txBox="1">
            <a:spLocks noChangeArrowheads="1"/>
          </p:cNvSpPr>
          <p:nvPr/>
        </p:nvSpPr>
        <p:spPr bwMode="auto">
          <a:xfrm>
            <a:off x="4343400" y="2609850"/>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0.2</a:t>
            </a:r>
          </a:p>
        </p:txBody>
      </p:sp>
      <p:sp>
        <p:nvSpPr>
          <p:cNvPr id="55322" name="TextBox 33"/>
          <p:cNvSpPr txBox="1">
            <a:spLocks noChangeArrowheads="1"/>
          </p:cNvSpPr>
          <p:nvPr/>
        </p:nvSpPr>
        <p:spPr bwMode="auto">
          <a:xfrm>
            <a:off x="4343400" y="299561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0.0</a:t>
            </a:r>
          </a:p>
        </p:txBody>
      </p:sp>
      <p:cxnSp>
        <p:nvCxnSpPr>
          <p:cNvPr id="7" name="Straight Connector 6"/>
          <p:cNvCxnSpPr/>
          <p:nvPr/>
        </p:nvCxnSpPr>
        <p:spPr>
          <a:xfrm flipH="1">
            <a:off x="4919663" y="110648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916488" y="1495425"/>
            <a:ext cx="920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919663" y="185578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919663" y="224948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919663" y="2614613"/>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919663" y="301783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27588" y="3209925"/>
            <a:ext cx="1825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827588" y="1281113"/>
            <a:ext cx="1825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824413" y="2833688"/>
            <a:ext cx="184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824413" y="1679575"/>
            <a:ext cx="184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827588" y="2441575"/>
            <a:ext cx="1825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24413" y="2057400"/>
            <a:ext cx="184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019675" y="1106488"/>
            <a:ext cx="0" cy="2295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916488" y="3400425"/>
            <a:ext cx="39227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a:off x="5294312" y="347503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a:off x="5970587" y="347503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H="1">
            <a:off x="6665912" y="347503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a:off x="7361237" y="347503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a:off x="8037512" y="347503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H="1">
            <a:off x="8732837" y="347503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5343" name="Picture 17" descr="C:\Documents and Settings\Christopher\Desktop\Poster\Colosthetus 2 copy.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86688" y="3592513"/>
            <a:ext cx="747712" cy="796925"/>
          </a:xfrm>
          <a:prstGeom prst="rect">
            <a:avLst/>
          </a:prstGeom>
          <a:solidFill>
            <a:schemeClr val="bg1"/>
          </a:solidFill>
          <a:ln w="22225">
            <a:solidFill>
              <a:srgbClr val="92D050"/>
            </a:solidFill>
            <a:miter lim="800000"/>
            <a:headEnd/>
            <a:tailEnd/>
          </a:ln>
          <a:effectLst>
            <a:outerShdw sx="999" sy="999" algn="tl" rotWithShape="0">
              <a:srgbClr val="000000"/>
            </a:outerShdw>
          </a:effectLst>
        </p:spPr>
      </p:pic>
      <p:sp>
        <p:nvSpPr>
          <p:cNvPr id="55344" name="Rectangle 19"/>
          <p:cNvSpPr>
            <a:spLocks noChangeArrowheads="1"/>
          </p:cNvSpPr>
          <p:nvPr/>
        </p:nvSpPr>
        <p:spPr bwMode="auto">
          <a:xfrm>
            <a:off x="6934200" y="3581400"/>
            <a:ext cx="763588" cy="830263"/>
          </a:xfrm>
          <a:prstGeom prst="rect">
            <a:avLst/>
          </a:prstGeom>
          <a:solidFill>
            <a:schemeClr val="bg1"/>
          </a:solidFill>
          <a:ln w="22225" algn="ctr">
            <a:solidFill>
              <a:srgbClr val="92D05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5345" name="Picture 25"/>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84649">
            <a:off x="7010400" y="3657600"/>
            <a:ext cx="604838" cy="677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 name="Picture 5" descr="ANd9GcSW5uJcTt7j0aW7Hlct3SBOqfn74o-7_Hb9mYh68agWZ8XD3oZj"/>
          <p:cNvPicPr>
            <a:picLocks noChangeAspect="1" noChangeArrowheads="1"/>
          </p:cNvPicPr>
          <p:nvPr/>
        </p:nvPicPr>
        <p:blipFill>
          <a:blip r:embed="rId19"/>
          <a:srcRect l="4349" t="5873" r="76086" b="72102"/>
          <a:stretch>
            <a:fillRect/>
          </a:stretch>
        </p:blipFill>
        <p:spPr bwMode="auto">
          <a:xfrm>
            <a:off x="6911975" y="4575175"/>
            <a:ext cx="792163" cy="663575"/>
          </a:xfrm>
          <a:prstGeom prst="rect">
            <a:avLst/>
          </a:prstGeom>
          <a:noFill/>
          <a:ln w="19050">
            <a:solidFill>
              <a:schemeClr val="accent3"/>
            </a:solidFill>
            <a:miter lim="800000"/>
            <a:headEnd/>
            <a:tailEnd/>
          </a:ln>
        </p:spPr>
      </p:pic>
      <p:pic>
        <p:nvPicPr>
          <p:cNvPr id="64" name="Picture 24" descr="http://sailingsimplicity.com/wp-content/uploads/2011/02/Nontoxic.jpg"/>
          <p:cNvPicPr>
            <a:picLocks noChangeAspect="1" noChangeArrowheads="1"/>
          </p:cNvPicPr>
          <p:nvPr/>
        </p:nvPicPr>
        <p:blipFill>
          <a:blip r:embed="rId20"/>
          <a:srcRect/>
          <a:stretch>
            <a:fillRect/>
          </a:stretch>
        </p:blipFill>
        <p:spPr bwMode="auto">
          <a:xfrm>
            <a:off x="7786688" y="4572000"/>
            <a:ext cx="747712" cy="744538"/>
          </a:xfrm>
          <a:prstGeom prst="rect">
            <a:avLst/>
          </a:prstGeom>
          <a:noFill/>
          <a:ln w="19050">
            <a:solidFill>
              <a:schemeClr val="accent3"/>
            </a:solidFill>
            <a:miter lim="800000"/>
            <a:headEnd/>
            <a:tailEnd/>
          </a:ln>
        </p:spPr>
      </p:pic>
      <p:sp>
        <p:nvSpPr>
          <p:cNvPr id="55348" name="TextBox 10"/>
          <p:cNvSpPr txBox="1">
            <a:spLocks noChangeArrowheads="1"/>
          </p:cNvSpPr>
          <p:nvPr/>
        </p:nvSpPr>
        <p:spPr bwMode="auto">
          <a:xfrm>
            <a:off x="5386388" y="1398588"/>
            <a:ext cx="1776412" cy="3540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700" b="0" dirty="0" err="1">
                <a:solidFill>
                  <a:srgbClr val="FFFFFF"/>
                </a:solidFill>
                <a:cs typeface="Times New Roman" panose="02020603050405020304" pitchFamily="18" charset="0"/>
              </a:rPr>
              <a:t>Pastores</a:t>
            </a:r>
            <a:r>
              <a:rPr lang="en-US" sz="1700" b="0" dirty="0">
                <a:solidFill>
                  <a:srgbClr val="FFFFFF"/>
                </a:solidFill>
                <a:cs typeface="Times New Roman" panose="02020603050405020304" pitchFamily="18" charset="0"/>
              </a:rPr>
              <a:t> Chickens</a:t>
            </a:r>
          </a:p>
        </p:txBody>
      </p:sp>
      <p:sp>
        <p:nvSpPr>
          <p:cNvPr id="55349" name="TextBox 11"/>
          <p:cNvSpPr txBox="1">
            <a:spLocks noChangeArrowheads="1"/>
          </p:cNvSpPr>
          <p:nvPr/>
        </p:nvSpPr>
        <p:spPr bwMode="auto">
          <a:xfrm rot="-5400000">
            <a:off x="3378200" y="2065338"/>
            <a:ext cx="176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0" dirty="0">
                <a:latin typeface="+mj-lt"/>
                <a:cs typeface="Times New Roman" panose="02020603050405020304" pitchFamily="18" charset="0"/>
              </a:rPr>
              <a:t>Proportion Pecks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1203325"/>
            <a:ext cx="5907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Line 2"/>
          <p:cNvSpPr>
            <a:spLocks noChangeShapeType="1"/>
          </p:cNvSpPr>
          <p:nvPr/>
        </p:nvSpPr>
        <p:spPr bwMode="auto">
          <a:xfrm>
            <a:off x="-392113" y="990600"/>
            <a:ext cx="961231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7348"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7600" y="2251075"/>
            <a:ext cx="7937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888" y="1978025"/>
            <a:ext cx="831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8"/>
          <p:cNvPicPr>
            <a:picLocks noChangeAspect="1" noChangeArrowheads="1"/>
          </p:cNvPicPr>
          <p:nvPr/>
        </p:nvPicPr>
        <p:blipFill>
          <a:blip r:embed="rId6">
            <a:clrChange>
              <a:clrFrom>
                <a:srgbClr val="FFFFFF"/>
              </a:clrFrom>
              <a:clrTo>
                <a:srgbClr val="FFFFFF">
                  <a:alpha val="0"/>
                </a:srgbClr>
              </a:clrTo>
            </a:clrChange>
            <a:lum bright="24000" contrast="36000"/>
            <a:extLst>
              <a:ext uri="{28A0092B-C50C-407E-A947-70E740481C1C}">
                <a14:useLocalDpi xmlns:a14="http://schemas.microsoft.com/office/drawing/2010/main" val="0"/>
              </a:ext>
            </a:extLst>
          </a:blip>
          <a:srcRect/>
          <a:stretch>
            <a:fillRect/>
          </a:stretch>
        </p:blipFill>
        <p:spPr bwMode="auto">
          <a:xfrm rot="20259338" flipH="1">
            <a:off x="620713" y="1435100"/>
            <a:ext cx="10445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4" descr="C:\Documents and Settings\Christopher\Desktop\Predation Study\Presentation\Mainland frog.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8757" flipH="1">
            <a:off x="-57150" y="4751388"/>
            <a:ext cx="987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8388" y="4070350"/>
            <a:ext cx="9525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2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3935413"/>
            <a:ext cx="8826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2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4950" y="4343400"/>
            <a:ext cx="949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2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3202" flipH="1">
            <a:off x="893763" y="3595688"/>
            <a:ext cx="9509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2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3213" y="2965450"/>
            <a:ext cx="850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25"/>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9649">
            <a:off x="73025" y="3105150"/>
            <a:ext cx="703263"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26"/>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8788" y="3046413"/>
            <a:ext cx="7461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27"/>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9063" y="4886325"/>
            <a:ext cx="76676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C:\Documents and Settings\Christopher\Desktop\Predation Study\Presentation\Black Chicken.gif"/>
          <p:cNvPicPr>
            <a:picLocks noChangeAspect="1" noChangeArrowheads="1"/>
          </p:cNvPicPr>
          <p:nvPr/>
        </p:nvPicPr>
        <p:blipFill>
          <a:blip r:embed="rId16" cstate="print">
            <a:duotone>
              <a:prstClr val="black"/>
              <a:srgbClr val="FF6600">
                <a:tint val="45000"/>
                <a:satMod val="400000"/>
              </a:srgbClr>
            </a:duotone>
          </a:blip>
          <a:srcRect/>
          <a:stretch>
            <a:fillRect/>
          </a:stretch>
        </p:blipFill>
        <p:spPr bwMode="auto">
          <a:xfrm>
            <a:off x="5410200" y="2203450"/>
            <a:ext cx="1083954" cy="1249630"/>
          </a:xfrm>
          <a:prstGeom prst="rect">
            <a:avLst/>
          </a:prstGeom>
          <a:solidFill>
            <a:srgbClr val="92D050"/>
          </a:solidFill>
          <a:effectLst>
            <a:outerShdw blurRad="76200" dir="18900000" sy="23000" kx="-1200000" algn="bl" rotWithShape="0">
              <a:prstClr val="black">
                <a:alpha val="20000"/>
              </a:prstClr>
            </a:outerShdw>
          </a:effectLst>
        </p:spPr>
      </p:pic>
      <p:sp>
        <p:nvSpPr>
          <p:cNvPr id="57361" name="Oval 20"/>
          <p:cNvSpPr>
            <a:spLocks noChangeArrowheads="1"/>
          </p:cNvSpPr>
          <p:nvPr/>
        </p:nvSpPr>
        <p:spPr bwMode="auto">
          <a:xfrm>
            <a:off x="0" y="2813050"/>
            <a:ext cx="990600" cy="1676400"/>
          </a:xfrm>
          <a:prstGeom prst="ellipse">
            <a:avLst/>
          </a:prstGeom>
          <a:noFill/>
          <a:ln w="3810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cxnSp>
        <p:nvCxnSpPr>
          <p:cNvPr id="57362" name="Straight Arrow Connector 25"/>
          <p:cNvCxnSpPr>
            <a:cxnSpLocks noChangeShapeType="1"/>
          </p:cNvCxnSpPr>
          <p:nvPr/>
        </p:nvCxnSpPr>
        <p:spPr bwMode="auto">
          <a:xfrm flipH="1">
            <a:off x="990600" y="2355850"/>
            <a:ext cx="4343400" cy="762000"/>
          </a:xfrm>
          <a:prstGeom prst="straightConnector1">
            <a:avLst/>
          </a:prstGeom>
          <a:noFill/>
          <a:ln w="381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7363" name="TextBox 2"/>
          <p:cNvSpPr txBox="1">
            <a:spLocks noChangeArrowheads="1"/>
          </p:cNvSpPr>
          <p:nvPr/>
        </p:nvSpPr>
        <p:spPr bwMode="auto">
          <a:xfrm>
            <a:off x="4343400" y="1360488"/>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dirty="0">
                <a:latin typeface="+mj-lt"/>
                <a:cs typeface="Times New Roman" panose="02020603050405020304" pitchFamily="18" charset="0"/>
              </a:rPr>
              <a:t>1.0</a:t>
            </a:r>
          </a:p>
        </p:txBody>
      </p:sp>
      <p:sp>
        <p:nvSpPr>
          <p:cNvPr id="57364" name="TextBox 29"/>
          <p:cNvSpPr txBox="1">
            <a:spLocks noChangeArrowheads="1"/>
          </p:cNvSpPr>
          <p:nvPr/>
        </p:nvSpPr>
        <p:spPr bwMode="auto">
          <a:xfrm>
            <a:off x="4343400" y="1760538"/>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dirty="0">
                <a:latin typeface="+mj-lt"/>
                <a:cs typeface="Times New Roman" panose="02020603050405020304" pitchFamily="18" charset="0"/>
              </a:rPr>
              <a:t>0.8</a:t>
            </a:r>
          </a:p>
        </p:txBody>
      </p:sp>
      <p:sp>
        <p:nvSpPr>
          <p:cNvPr id="57365" name="TextBox 30"/>
          <p:cNvSpPr txBox="1">
            <a:spLocks noChangeArrowheads="1"/>
          </p:cNvSpPr>
          <p:nvPr/>
        </p:nvSpPr>
        <p:spPr bwMode="auto">
          <a:xfrm>
            <a:off x="4343400" y="213836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0.6</a:t>
            </a:r>
          </a:p>
        </p:txBody>
      </p:sp>
      <p:sp>
        <p:nvSpPr>
          <p:cNvPr id="57366" name="TextBox 31"/>
          <p:cNvSpPr txBox="1">
            <a:spLocks noChangeArrowheads="1"/>
          </p:cNvSpPr>
          <p:nvPr/>
        </p:nvSpPr>
        <p:spPr bwMode="auto">
          <a:xfrm>
            <a:off x="4343400" y="251301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0.4</a:t>
            </a:r>
          </a:p>
        </p:txBody>
      </p:sp>
      <p:sp>
        <p:nvSpPr>
          <p:cNvPr id="57367" name="TextBox 32"/>
          <p:cNvSpPr txBox="1">
            <a:spLocks noChangeArrowheads="1"/>
          </p:cNvSpPr>
          <p:nvPr/>
        </p:nvSpPr>
        <p:spPr bwMode="auto">
          <a:xfrm>
            <a:off x="4343400" y="2908300"/>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0.2</a:t>
            </a:r>
          </a:p>
        </p:txBody>
      </p:sp>
      <p:sp>
        <p:nvSpPr>
          <p:cNvPr id="57368" name="TextBox 33"/>
          <p:cNvSpPr txBox="1">
            <a:spLocks noChangeArrowheads="1"/>
          </p:cNvSpPr>
          <p:nvPr/>
        </p:nvSpPr>
        <p:spPr bwMode="auto">
          <a:xfrm>
            <a:off x="4343400" y="329406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0">
                <a:latin typeface="+mj-lt"/>
                <a:cs typeface="Times New Roman" panose="02020603050405020304" pitchFamily="18" charset="0"/>
              </a:rPr>
              <a:t>0.0</a:t>
            </a:r>
          </a:p>
        </p:txBody>
      </p:sp>
      <p:cxnSp>
        <p:nvCxnSpPr>
          <p:cNvPr id="7" name="Straight Connector 6"/>
          <p:cNvCxnSpPr/>
          <p:nvPr/>
        </p:nvCxnSpPr>
        <p:spPr>
          <a:xfrm flipH="1">
            <a:off x="4919663" y="140493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916488" y="1793875"/>
            <a:ext cx="920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919663" y="215423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919663" y="254793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919663" y="2913063"/>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919663" y="3316288"/>
            <a:ext cx="904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27588" y="3508375"/>
            <a:ext cx="1825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827588" y="1579563"/>
            <a:ext cx="1825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824413" y="3132138"/>
            <a:ext cx="184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824413" y="1978025"/>
            <a:ext cx="184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827588" y="2740025"/>
            <a:ext cx="1825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24413" y="2355850"/>
            <a:ext cx="184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008563" y="1409700"/>
            <a:ext cx="0" cy="2295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992688" y="3737877"/>
            <a:ext cx="39227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a:off x="5294312" y="377348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a:off x="5970587" y="377348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H="1">
            <a:off x="6665912" y="377348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a:off x="7361237" y="377348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a:off x="8037512" y="377348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H="1">
            <a:off x="8732837" y="3773488"/>
            <a:ext cx="136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7389" name="Picture 17" descr="C:\Documents and Settings\Christopher\Desktop\Poster\Colosthetus 2 copy.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86688" y="3890963"/>
            <a:ext cx="747712" cy="796925"/>
          </a:xfrm>
          <a:prstGeom prst="rect">
            <a:avLst/>
          </a:prstGeom>
          <a:solidFill>
            <a:schemeClr val="bg1"/>
          </a:solidFill>
          <a:ln w="22225">
            <a:solidFill>
              <a:srgbClr val="92D050"/>
            </a:solidFill>
            <a:miter lim="800000"/>
            <a:headEnd/>
            <a:tailEnd/>
          </a:ln>
          <a:effectLst>
            <a:outerShdw sx="999" sy="999" algn="tl" rotWithShape="0">
              <a:srgbClr val="000000"/>
            </a:outerShdw>
          </a:effectLst>
        </p:spPr>
      </p:pic>
      <p:sp>
        <p:nvSpPr>
          <p:cNvPr id="57390" name="Rectangle 19"/>
          <p:cNvSpPr>
            <a:spLocks noChangeArrowheads="1"/>
          </p:cNvSpPr>
          <p:nvPr/>
        </p:nvSpPr>
        <p:spPr bwMode="auto">
          <a:xfrm>
            <a:off x="6934200" y="3879850"/>
            <a:ext cx="763588" cy="830263"/>
          </a:xfrm>
          <a:prstGeom prst="rect">
            <a:avLst/>
          </a:prstGeom>
          <a:solidFill>
            <a:schemeClr val="bg1"/>
          </a:solidFill>
          <a:ln w="22225" algn="ctr">
            <a:solidFill>
              <a:srgbClr val="92D05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7391" name="Picture 25"/>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84649">
            <a:off x="7010400" y="3956050"/>
            <a:ext cx="604838" cy="677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 name="Picture 5" descr="ANd9GcSW5uJcTt7j0aW7Hlct3SBOqfn74o-7_Hb9mYh68agWZ8XD3oZj"/>
          <p:cNvPicPr>
            <a:picLocks noChangeAspect="1" noChangeArrowheads="1"/>
          </p:cNvPicPr>
          <p:nvPr/>
        </p:nvPicPr>
        <p:blipFill>
          <a:blip r:embed="rId19"/>
          <a:srcRect l="4349" t="5873" r="76086" b="72102"/>
          <a:stretch>
            <a:fillRect/>
          </a:stretch>
        </p:blipFill>
        <p:spPr bwMode="auto">
          <a:xfrm>
            <a:off x="6911975" y="4873625"/>
            <a:ext cx="792163" cy="663575"/>
          </a:xfrm>
          <a:prstGeom prst="rect">
            <a:avLst/>
          </a:prstGeom>
          <a:noFill/>
          <a:ln w="19050">
            <a:solidFill>
              <a:schemeClr val="accent3"/>
            </a:solidFill>
            <a:miter lim="800000"/>
            <a:headEnd/>
            <a:tailEnd/>
          </a:ln>
        </p:spPr>
      </p:pic>
      <p:pic>
        <p:nvPicPr>
          <p:cNvPr id="64" name="Picture 24" descr="http://sailingsimplicity.com/wp-content/uploads/2011/02/Nontoxic.jpg"/>
          <p:cNvPicPr>
            <a:picLocks noChangeAspect="1" noChangeArrowheads="1"/>
          </p:cNvPicPr>
          <p:nvPr/>
        </p:nvPicPr>
        <p:blipFill>
          <a:blip r:embed="rId20"/>
          <a:srcRect/>
          <a:stretch>
            <a:fillRect/>
          </a:stretch>
        </p:blipFill>
        <p:spPr bwMode="auto">
          <a:xfrm>
            <a:off x="7786688" y="4870450"/>
            <a:ext cx="747712" cy="744538"/>
          </a:xfrm>
          <a:prstGeom prst="rect">
            <a:avLst/>
          </a:prstGeom>
          <a:noFill/>
          <a:ln w="19050">
            <a:solidFill>
              <a:schemeClr val="accent3"/>
            </a:solidFill>
            <a:miter lim="800000"/>
            <a:headEnd/>
            <a:tailEnd/>
          </a:ln>
        </p:spPr>
      </p:pic>
      <p:sp>
        <p:nvSpPr>
          <p:cNvPr id="57394" name="TextBox 10"/>
          <p:cNvSpPr txBox="1">
            <a:spLocks noChangeArrowheads="1"/>
          </p:cNvSpPr>
          <p:nvPr/>
        </p:nvSpPr>
        <p:spPr bwMode="auto">
          <a:xfrm>
            <a:off x="5386388" y="1779588"/>
            <a:ext cx="1776412" cy="354012"/>
          </a:xfrm>
          <a:prstGeom prst="rect">
            <a:avLst/>
          </a:prstGeom>
          <a:noFill/>
          <a:ln w="127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700" b="0" dirty="0" err="1">
                <a:solidFill>
                  <a:srgbClr val="FFFFFF"/>
                </a:solidFill>
                <a:latin typeface="+mj-lt"/>
                <a:cs typeface="Times New Roman" panose="02020603050405020304" pitchFamily="18" charset="0"/>
              </a:rPr>
              <a:t>Pastores</a:t>
            </a:r>
            <a:r>
              <a:rPr lang="en-US" sz="1700" b="0" dirty="0">
                <a:solidFill>
                  <a:srgbClr val="FFFFFF"/>
                </a:solidFill>
                <a:latin typeface="+mj-lt"/>
                <a:cs typeface="Times New Roman" panose="02020603050405020304" pitchFamily="18" charset="0"/>
              </a:rPr>
              <a:t> Chickens</a:t>
            </a:r>
          </a:p>
        </p:txBody>
      </p:sp>
      <p:sp>
        <p:nvSpPr>
          <p:cNvPr id="57395" name="TextBox 11"/>
          <p:cNvSpPr txBox="1">
            <a:spLocks noChangeArrowheads="1"/>
          </p:cNvSpPr>
          <p:nvPr/>
        </p:nvSpPr>
        <p:spPr bwMode="auto">
          <a:xfrm rot="-5400000">
            <a:off x="3378200" y="2363788"/>
            <a:ext cx="176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0">
                <a:latin typeface="+mj-lt"/>
                <a:cs typeface="Times New Roman" panose="02020603050405020304" pitchFamily="18" charset="0"/>
              </a:rPr>
              <a:t>Proportion Pecks</a:t>
            </a:r>
          </a:p>
        </p:txBody>
      </p:sp>
      <p:sp>
        <p:nvSpPr>
          <p:cNvPr id="2" name="Rectangle 1"/>
          <p:cNvSpPr/>
          <p:nvPr/>
        </p:nvSpPr>
        <p:spPr>
          <a:xfrm>
            <a:off x="7848600" y="1614488"/>
            <a:ext cx="549275" cy="68580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66" name="Straight Connector 65"/>
          <p:cNvCxnSpPr/>
          <p:nvPr/>
        </p:nvCxnSpPr>
        <p:spPr>
          <a:xfrm>
            <a:off x="7858125" y="1679575"/>
            <a:ext cx="5302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7162800" y="3241675"/>
            <a:ext cx="549275" cy="26035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57399" name="TextBox 3"/>
          <p:cNvSpPr txBox="1">
            <a:spLocks noChangeArrowheads="1"/>
          </p:cNvSpPr>
          <p:nvPr/>
        </p:nvSpPr>
        <p:spPr bwMode="auto">
          <a:xfrm>
            <a:off x="7204075" y="28448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400">
                <a:solidFill>
                  <a:srgbClr val="FFFFFF"/>
                </a:solidFill>
                <a:latin typeface="Times New Roman" panose="02020603050405020304" pitchFamily="18" charset="0"/>
                <a:cs typeface="Times New Roman" panose="02020603050405020304" pitchFamily="18" charset="0"/>
              </a:rPr>
              <a:t>**</a:t>
            </a:r>
          </a:p>
        </p:txBody>
      </p:sp>
      <p:cxnSp>
        <p:nvCxnSpPr>
          <p:cNvPr id="68" name="Straight Connector 67"/>
          <p:cNvCxnSpPr/>
          <p:nvPr/>
        </p:nvCxnSpPr>
        <p:spPr>
          <a:xfrm flipH="1">
            <a:off x="8059738" y="3498850"/>
            <a:ext cx="920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429500" y="1593850"/>
            <a:ext cx="920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7402" name="Text Box 12"/>
          <p:cNvSpPr txBox="1">
            <a:spLocks noChangeArrowheads="1"/>
          </p:cNvSpPr>
          <p:nvPr/>
        </p:nvSpPr>
        <p:spPr bwMode="auto">
          <a:xfrm>
            <a:off x="1639888" y="-76200"/>
            <a:ext cx="6056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0">
                <a:solidFill>
                  <a:srgbClr val="FFFF00"/>
                </a:solidFill>
              </a:rPr>
              <a:t>But experienced chickens </a:t>
            </a:r>
          </a:p>
          <a:p>
            <a:pPr algn="ctr" eaLnBrk="1" hangingPunct="1">
              <a:spcBef>
                <a:spcPct val="0"/>
              </a:spcBef>
              <a:buFontTx/>
              <a:buNone/>
            </a:pPr>
            <a:r>
              <a:rPr lang="en-US" altLang="en-US" b="0">
                <a:solidFill>
                  <a:srgbClr val="FFFF00"/>
                </a:solidFill>
              </a:rPr>
              <a:t>do avoid their local poison frogs</a:t>
            </a:r>
          </a:p>
        </p:txBody>
      </p:sp>
      <p:sp>
        <p:nvSpPr>
          <p:cNvPr id="3" name="Rectangle 2"/>
          <p:cNvSpPr/>
          <p:nvPr/>
        </p:nvSpPr>
        <p:spPr>
          <a:xfrm>
            <a:off x="7162800" y="2908300"/>
            <a:ext cx="541338" cy="2238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7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3937000"/>
            <a:ext cx="33369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4225" y="4543425"/>
            <a:ext cx="44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5125" y="4391025"/>
            <a:ext cx="4651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18"/>
          <p:cNvPicPr>
            <a:picLocks noChangeAspect="1" noChangeArrowheads="1"/>
          </p:cNvPicPr>
          <p:nvPr/>
        </p:nvPicPr>
        <p:blipFill>
          <a:blip r:embed="rId6" cstate="print">
            <a:clrChange>
              <a:clrFrom>
                <a:srgbClr val="FFFFFF"/>
              </a:clrFrom>
              <a:clrTo>
                <a:srgbClr val="FFFFFF">
                  <a:alpha val="0"/>
                </a:srgbClr>
              </a:clrTo>
            </a:clrChange>
            <a:lum bright="24000" contrast="36000"/>
            <a:extLst>
              <a:ext uri="{28A0092B-C50C-407E-A947-70E740481C1C}">
                <a14:useLocalDpi xmlns:a14="http://schemas.microsoft.com/office/drawing/2010/main" val="0"/>
              </a:ext>
            </a:extLst>
          </a:blip>
          <a:srcRect/>
          <a:stretch>
            <a:fillRect/>
          </a:stretch>
        </p:blipFill>
        <p:spPr bwMode="auto">
          <a:xfrm rot="20259338" flipH="1">
            <a:off x="1065213" y="4086225"/>
            <a:ext cx="584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C:\Documents and Settings\Christopher\Desktop\Predation Study\Presentation\Mainland fro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8757" flipH="1">
            <a:off x="684213" y="5945188"/>
            <a:ext cx="5524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8438" y="5564188"/>
            <a:ext cx="5334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2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8525" y="5487988"/>
            <a:ext cx="4937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8925" y="5716588"/>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3202" flipH="1">
            <a:off x="1217613" y="5297488"/>
            <a:ext cx="5318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2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8613" y="4945063"/>
            <a:ext cx="476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25"/>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9649">
            <a:off x="722313" y="5197475"/>
            <a:ext cx="3937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26"/>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5538" y="4989513"/>
            <a:ext cx="4191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27"/>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5038" y="6021388"/>
            <a:ext cx="43021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C:\Documents and Settings\Christopher\Desktop\Predation Study\Presentation\Black Chicken.gif"/>
          <p:cNvPicPr>
            <a:picLocks noChangeAspect="1" noChangeArrowheads="1"/>
          </p:cNvPicPr>
          <p:nvPr/>
        </p:nvPicPr>
        <p:blipFill>
          <a:blip r:embed="rId16" cstate="print">
            <a:duotone>
              <a:prstClr val="black"/>
              <a:srgbClr val="FF6600">
                <a:tint val="45000"/>
                <a:satMod val="400000"/>
              </a:srgbClr>
            </a:duotone>
          </a:blip>
          <a:srcRect/>
          <a:stretch>
            <a:fillRect/>
          </a:stretch>
        </p:blipFill>
        <p:spPr bwMode="auto">
          <a:xfrm>
            <a:off x="6400800" y="4572000"/>
            <a:ext cx="1083954" cy="1249630"/>
          </a:xfrm>
          <a:prstGeom prst="rect">
            <a:avLst/>
          </a:prstGeom>
          <a:solidFill>
            <a:srgbClr val="92D050"/>
          </a:solidFill>
          <a:effectLst>
            <a:outerShdw blurRad="76200" dir="18900000" sy="23000" kx="-1200000" algn="bl" rotWithShape="0">
              <a:prstClr val="black">
                <a:alpha val="20000"/>
              </a:prstClr>
            </a:outerShdw>
          </a:effectLst>
        </p:spPr>
      </p:pic>
      <p:sp>
        <p:nvSpPr>
          <p:cNvPr id="59408" name="Text Box 12"/>
          <p:cNvSpPr txBox="1">
            <a:spLocks noChangeArrowheads="1"/>
          </p:cNvSpPr>
          <p:nvPr/>
        </p:nvSpPr>
        <p:spPr bwMode="auto">
          <a:xfrm>
            <a:off x="0" y="152400"/>
            <a:ext cx="8658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0">
                <a:solidFill>
                  <a:srgbClr val="FFFF00"/>
                </a:solidFill>
              </a:rPr>
              <a:t>Experienced chickens </a:t>
            </a:r>
            <a:r>
              <a:rPr lang="en-US" altLang="en-US" sz="2600" b="0" i="1">
                <a:solidFill>
                  <a:srgbClr val="FFFF00"/>
                </a:solidFill>
              </a:rPr>
              <a:t>also</a:t>
            </a:r>
            <a:r>
              <a:rPr lang="en-US" altLang="en-US" sz="2600" b="0">
                <a:solidFill>
                  <a:srgbClr val="FFFF00"/>
                </a:solidFill>
              </a:rPr>
              <a:t> avoid novel, </a:t>
            </a:r>
            <a:r>
              <a:rPr lang="en-US" altLang="en-US" sz="2600" b="0" i="1">
                <a:solidFill>
                  <a:srgbClr val="FFFF00"/>
                </a:solidFill>
              </a:rPr>
              <a:t>bright</a:t>
            </a:r>
            <a:r>
              <a:rPr lang="en-US" altLang="en-US" sz="2600" b="0">
                <a:solidFill>
                  <a:srgbClr val="FFFF00"/>
                </a:solidFill>
              </a:rPr>
              <a:t> colored frogs</a:t>
            </a:r>
          </a:p>
        </p:txBody>
      </p:sp>
      <p:cxnSp>
        <p:nvCxnSpPr>
          <p:cNvPr id="59409" name="Straight Arrow Connector 22"/>
          <p:cNvCxnSpPr>
            <a:cxnSpLocks noChangeShapeType="1"/>
          </p:cNvCxnSpPr>
          <p:nvPr/>
        </p:nvCxnSpPr>
        <p:spPr bwMode="auto">
          <a:xfrm flipH="1" flipV="1">
            <a:off x="3886200" y="3124200"/>
            <a:ext cx="2362200" cy="1447800"/>
          </a:xfrm>
          <a:prstGeom prst="straightConnector1">
            <a:avLst/>
          </a:prstGeom>
          <a:noFill/>
          <a:ln w="50800"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59410" name="Rectangle 28"/>
          <p:cNvSpPr>
            <a:spLocks noChangeArrowheads="1"/>
          </p:cNvSpPr>
          <p:nvPr/>
        </p:nvSpPr>
        <p:spPr bwMode="auto">
          <a:xfrm>
            <a:off x="2514600" y="685800"/>
            <a:ext cx="4953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sp>
        <p:nvSpPr>
          <p:cNvPr id="59411" name="Rectangle 28"/>
          <p:cNvSpPr>
            <a:spLocks noChangeArrowheads="1"/>
          </p:cNvSpPr>
          <p:nvPr/>
        </p:nvSpPr>
        <p:spPr bwMode="auto">
          <a:xfrm>
            <a:off x="1219200" y="2514600"/>
            <a:ext cx="7543800" cy="3048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sp>
        <p:nvSpPr>
          <p:cNvPr id="59412" name="Rectangle 28"/>
          <p:cNvSpPr>
            <a:spLocks noChangeArrowheads="1"/>
          </p:cNvSpPr>
          <p:nvPr/>
        </p:nvSpPr>
        <p:spPr bwMode="auto">
          <a:xfrm>
            <a:off x="3436938" y="1028700"/>
            <a:ext cx="525462" cy="266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sp>
        <p:nvSpPr>
          <p:cNvPr id="59413" name="Rectangle 28"/>
          <p:cNvSpPr>
            <a:spLocks noChangeArrowheads="1"/>
          </p:cNvSpPr>
          <p:nvPr/>
        </p:nvSpPr>
        <p:spPr bwMode="auto">
          <a:xfrm>
            <a:off x="5567363" y="995363"/>
            <a:ext cx="523875" cy="266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sp>
        <p:nvSpPr>
          <p:cNvPr id="59414" name="Rectangle 28"/>
          <p:cNvSpPr>
            <a:spLocks noChangeArrowheads="1"/>
          </p:cNvSpPr>
          <p:nvPr/>
        </p:nvSpPr>
        <p:spPr bwMode="auto">
          <a:xfrm>
            <a:off x="7596188" y="1073150"/>
            <a:ext cx="523875" cy="266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9415" name="Picture 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85800"/>
            <a:ext cx="9144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16" name="Group 4"/>
          <p:cNvGrpSpPr>
            <a:grpSpLocks/>
          </p:cNvGrpSpPr>
          <p:nvPr/>
        </p:nvGrpSpPr>
        <p:grpSpPr bwMode="auto">
          <a:xfrm>
            <a:off x="1325563" y="1657350"/>
            <a:ext cx="549275" cy="457200"/>
            <a:chOff x="1295400" y="3447288"/>
            <a:chExt cx="530352" cy="457200"/>
          </a:xfrm>
        </p:grpSpPr>
        <p:sp>
          <p:nvSpPr>
            <p:cNvPr id="4" name="Rectangle 3"/>
            <p:cNvSpPr/>
            <p:nvPr/>
          </p:nvSpPr>
          <p:spPr>
            <a:xfrm>
              <a:off x="1295400" y="3447288"/>
              <a:ext cx="530352"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42" name="Straight Connector 41"/>
            <p:cNvCxnSpPr/>
            <p:nvPr/>
          </p:nvCxnSpPr>
          <p:spPr>
            <a:xfrm>
              <a:off x="1304597" y="3748913"/>
              <a:ext cx="5211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9417" name="Group 5"/>
          <p:cNvGrpSpPr>
            <a:grpSpLocks/>
          </p:cNvGrpSpPr>
          <p:nvPr/>
        </p:nvGrpSpPr>
        <p:grpSpPr bwMode="auto">
          <a:xfrm>
            <a:off x="2011363" y="1258888"/>
            <a:ext cx="549275" cy="457200"/>
            <a:chOff x="2589872" y="3048000"/>
            <a:chExt cx="530352" cy="457200"/>
          </a:xfrm>
        </p:grpSpPr>
        <p:sp>
          <p:nvSpPr>
            <p:cNvPr id="46" name="Rectangle 45"/>
            <p:cNvSpPr/>
            <p:nvPr/>
          </p:nvSpPr>
          <p:spPr>
            <a:xfrm>
              <a:off x="2589872" y="3048000"/>
              <a:ext cx="530352" cy="45720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47" name="Straight Connector 46"/>
            <p:cNvCxnSpPr/>
            <p:nvPr/>
          </p:nvCxnSpPr>
          <p:spPr>
            <a:xfrm>
              <a:off x="2599069" y="3200400"/>
              <a:ext cx="5211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3402013" y="2012950"/>
            <a:ext cx="547687" cy="16033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grpSp>
        <p:nvGrpSpPr>
          <p:cNvPr id="59419" name="Group 51"/>
          <p:cNvGrpSpPr>
            <a:grpSpLocks/>
          </p:cNvGrpSpPr>
          <p:nvPr/>
        </p:nvGrpSpPr>
        <p:grpSpPr bwMode="auto">
          <a:xfrm>
            <a:off x="4095750" y="1201738"/>
            <a:ext cx="549275" cy="357187"/>
            <a:chOff x="2589872" y="3048000"/>
            <a:chExt cx="530352" cy="457200"/>
          </a:xfrm>
        </p:grpSpPr>
        <p:sp>
          <p:nvSpPr>
            <p:cNvPr id="53" name="Rectangle 52"/>
            <p:cNvSpPr/>
            <p:nvPr/>
          </p:nvSpPr>
          <p:spPr>
            <a:xfrm>
              <a:off x="2589872" y="3048000"/>
              <a:ext cx="530352" cy="45720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54" name="Straight Connector 53"/>
            <p:cNvCxnSpPr/>
            <p:nvPr/>
          </p:nvCxnSpPr>
          <p:spPr>
            <a:xfrm>
              <a:off x="2599069" y="3104896"/>
              <a:ext cx="5211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9420" name="Group 54"/>
          <p:cNvGrpSpPr>
            <a:grpSpLocks/>
          </p:cNvGrpSpPr>
          <p:nvPr/>
        </p:nvGrpSpPr>
        <p:grpSpPr bwMode="auto">
          <a:xfrm>
            <a:off x="5486400" y="1735138"/>
            <a:ext cx="549275" cy="438150"/>
            <a:chOff x="2589871" y="3048000"/>
            <a:chExt cx="530353" cy="457200"/>
          </a:xfrm>
        </p:grpSpPr>
        <p:sp>
          <p:nvSpPr>
            <p:cNvPr id="56" name="Rectangle 55"/>
            <p:cNvSpPr/>
            <p:nvPr/>
          </p:nvSpPr>
          <p:spPr>
            <a:xfrm>
              <a:off x="2589871" y="3048000"/>
              <a:ext cx="530353" cy="457200"/>
            </a:xfrm>
            <a:prstGeom prst="rec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57" name="Straight Connector 56"/>
            <p:cNvCxnSpPr/>
            <p:nvPr/>
          </p:nvCxnSpPr>
          <p:spPr>
            <a:xfrm>
              <a:off x="2599068" y="3443908"/>
              <a:ext cx="52115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9421" name="Group 57"/>
          <p:cNvGrpSpPr>
            <a:grpSpLocks/>
          </p:cNvGrpSpPr>
          <p:nvPr/>
        </p:nvGrpSpPr>
        <p:grpSpPr bwMode="auto">
          <a:xfrm>
            <a:off x="6172200" y="1200150"/>
            <a:ext cx="549275" cy="439738"/>
            <a:chOff x="2589872" y="3048000"/>
            <a:chExt cx="530352" cy="457200"/>
          </a:xfrm>
        </p:grpSpPr>
        <p:sp>
          <p:nvSpPr>
            <p:cNvPr id="59" name="Rectangle 58"/>
            <p:cNvSpPr/>
            <p:nvPr/>
          </p:nvSpPr>
          <p:spPr>
            <a:xfrm>
              <a:off x="2589872" y="3048000"/>
              <a:ext cx="530352" cy="45720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60" name="Straight Connector 59"/>
            <p:cNvCxnSpPr/>
            <p:nvPr/>
          </p:nvCxnSpPr>
          <p:spPr>
            <a:xfrm>
              <a:off x="2599069" y="3104118"/>
              <a:ext cx="5211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9422" name="Group 60"/>
          <p:cNvGrpSpPr>
            <a:grpSpLocks/>
          </p:cNvGrpSpPr>
          <p:nvPr/>
        </p:nvGrpSpPr>
        <p:grpSpPr bwMode="auto">
          <a:xfrm>
            <a:off x="7543800" y="1954213"/>
            <a:ext cx="549275" cy="211137"/>
            <a:chOff x="1295400" y="3447288"/>
            <a:chExt cx="530352" cy="457200"/>
          </a:xfrm>
        </p:grpSpPr>
        <p:sp>
          <p:nvSpPr>
            <p:cNvPr id="62" name="Rectangle 61"/>
            <p:cNvSpPr/>
            <p:nvPr/>
          </p:nvSpPr>
          <p:spPr>
            <a:xfrm>
              <a:off x="1295400" y="3447288"/>
              <a:ext cx="530352" cy="4572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63" name="Straight Connector 62"/>
            <p:cNvCxnSpPr/>
            <p:nvPr/>
          </p:nvCxnSpPr>
          <p:spPr>
            <a:xfrm>
              <a:off x="1304597" y="3698232"/>
              <a:ext cx="5211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9423" name="Group 63"/>
          <p:cNvGrpSpPr>
            <a:grpSpLocks/>
          </p:cNvGrpSpPr>
          <p:nvPr/>
        </p:nvGrpSpPr>
        <p:grpSpPr bwMode="auto">
          <a:xfrm>
            <a:off x="8256588" y="1195388"/>
            <a:ext cx="549275" cy="420687"/>
            <a:chOff x="2589872" y="3048000"/>
            <a:chExt cx="530352" cy="457200"/>
          </a:xfrm>
        </p:grpSpPr>
        <p:sp>
          <p:nvSpPr>
            <p:cNvPr id="65" name="Rectangle 64"/>
            <p:cNvSpPr/>
            <p:nvPr/>
          </p:nvSpPr>
          <p:spPr>
            <a:xfrm>
              <a:off x="2589872" y="3048000"/>
              <a:ext cx="530352" cy="45720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cxnSp>
          <p:nvCxnSpPr>
            <p:cNvPr id="66" name="Straight Connector 65"/>
            <p:cNvCxnSpPr/>
            <p:nvPr/>
          </p:nvCxnSpPr>
          <p:spPr>
            <a:xfrm>
              <a:off x="2599069" y="3163594"/>
              <a:ext cx="5211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9424" name="Line 2"/>
          <p:cNvSpPr>
            <a:spLocks noChangeShapeType="1"/>
          </p:cNvSpPr>
          <p:nvPr/>
        </p:nvSpPr>
        <p:spPr bwMode="auto">
          <a:xfrm>
            <a:off x="-315913" y="692150"/>
            <a:ext cx="961231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9425" name="Picture 17" descr="C:\Documents and Settings\Christopher\Desktop\Poster\Colosthetus 2 copy.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32775" y="2438400"/>
            <a:ext cx="536575" cy="573088"/>
          </a:xfrm>
          <a:prstGeom prst="rect">
            <a:avLst/>
          </a:prstGeom>
          <a:solidFill>
            <a:schemeClr val="bg1"/>
          </a:solidFill>
          <a:ln w="22225">
            <a:solidFill>
              <a:srgbClr val="92D050"/>
            </a:solidFill>
            <a:miter lim="800000"/>
            <a:headEnd/>
            <a:tailEnd/>
          </a:ln>
          <a:effectLst>
            <a:outerShdw sx="999" sy="999" algn="tl" rotWithShape="0">
              <a:srgbClr val="000000"/>
            </a:outerShdw>
          </a:effectLst>
        </p:spPr>
      </p:pic>
      <p:pic>
        <p:nvPicPr>
          <p:cNvPr id="59426" name="Picture 17" descr="C:\Documents and Settings\Christopher\Desktop\Poster\Colosthetus 2 copy.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29338" y="2457450"/>
            <a:ext cx="536575" cy="571500"/>
          </a:xfrm>
          <a:prstGeom prst="rect">
            <a:avLst/>
          </a:prstGeom>
          <a:solidFill>
            <a:schemeClr val="bg1"/>
          </a:solidFill>
          <a:ln w="22225">
            <a:solidFill>
              <a:srgbClr val="92D050"/>
            </a:solidFill>
            <a:miter lim="800000"/>
            <a:headEnd/>
            <a:tailEnd/>
          </a:ln>
          <a:effectLst>
            <a:outerShdw sx="999" sy="999" algn="tl" rotWithShape="0">
              <a:srgbClr val="000000"/>
            </a:outerShdw>
          </a:effectLst>
        </p:spPr>
      </p:pic>
      <p:pic>
        <p:nvPicPr>
          <p:cNvPr id="59427" name="Picture 17" descr="C:\Documents and Settings\Christopher\Desktop\Poster\Colosthetus 2 copy.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87813" y="2457450"/>
            <a:ext cx="536575" cy="571500"/>
          </a:xfrm>
          <a:prstGeom prst="rect">
            <a:avLst/>
          </a:prstGeom>
          <a:solidFill>
            <a:schemeClr val="bg1"/>
          </a:solidFill>
          <a:ln w="22225">
            <a:solidFill>
              <a:srgbClr val="92D050"/>
            </a:solidFill>
            <a:miter lim="800000"/>
            <a:headEnd/>
            <a:tailEnd/>
          </a:ln>
          <a:effectLst>
            <a:outerShdw sx="999" sy="999" algn="tl" rotWithShape="0">
              <a:srgbClr val="000000"/>
            </a:outerShdw>
          </a:effectLst>
        </p:spPr>
      </p:pic>
      <p:pic>
        <p:nvPicPr>
          <p:cNvPr id="59428" name="Picture 17" descr="C:\Documents and Settings\Christopher\Desktop\Poster\Colosthetus 2 copy.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62163" y="2466975"/>
            <a:ext cx="536575" cy="573088"/>
          </a:xfrm>
          <a:prstGeom prst="rect">
            <a:avLst/>
          </a:prstGeom>
          <a:solidFill>
            <a:schemeClr val="bg1"/>
          </a:solidFill>
          <a:ln w="22225">
            <a:solidFill>
              <a:srgbClr val="92D050"/>
            </a:solidFill>
            <a:miter lim="800000"/>
            <a:headEnd/>
            <a:tailEnd/>
          </a:ln>
          <a:effectLst>
            <a:outerShdw sx="999" sy="999" algn="tl" rotWithShape="0">
              <a:srgbClr val="000000"/>
            </a:outerShdw>
          </a:effectLst>
        </p:spPr>
      </p:pic>
      <p:grpSp>
        <p:nvGrpSpPr>
          <p:cNvPr id="59429" name="Group 9"/>
          <p:cNvGrpSpPr>
            <a:grpSpLocks/>
          </p:cNvGrpSpPr>
          <p:nvPr/>
        </p:nvGrpSpPr>
        <p:grpSpPr bwMode="auto">
          <a:xfrm>
            <a:off x="3413125" y="2438400"/>
            <a:ext cx="549275" cy="596900"/>
            <a:chOff x="3413248" y="2438400"/>
            <a:chExt cx="549152" cy="596493"/>
          </a:xfrm>
        </p:grpSpPr>
        <p:sp>
          <p:nvSpPr>
            <p:cNvPr id="59446" name="Rectangle 19"/>
            <p:cNvSpPr>
              <a:spLocks noChangeArrowheads="1"/>
            </p:cNvSpPr>
            <p:nvPr/>
          </p:nvSpPr>
          <p:spPr bwMode="auto">
            <a:xfrm>
              <a:off x="3413248" y="2438400"/>
              <a:ext cx="549152" cy="596493"/>
            </a:xfrm>
            <a:prstGeom prst="rect">
              <a:avLst/>
            </a:prstGeom>
            <a:solidFill>
              <a:schemeClr val="bg1"/>
            </a:solidFill>
            <a:ln w="22225" algn="ctr">
              <a:solidFill>
                <a:srgbClr val="92D05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9447" name="Picture 2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84649">
              <a:off x="3454882" y="2505168"/>
              <a:ext cx="435022" cy="4879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9430" name="Group 6"/>
          <p:cNvGrpSpPr>
            <a:grpSpLocks/>
          </p:cNvGrpSpPr>
          <p:nvPr/>
        </p:nvGrpSpPr>
        <p:grpSpPr bwMode="auto">
          <a:xfrm>
            <a:off x="1187450" y="2438400"/>
            <a:ext cx="793750" cy="596900"/>
            <a:chOff x="767290" y="2628544"/>
            <a:chExt cx="793751" cy="596493"/>
          </a:xfrm>
        </p:grpSpPr>
        <p:sp>
          <p:nvSpPr>
            <p:cNvPr id="59444" name="Rectangle 19"/>
            <p:cNvSpPr>
              <a:spLocks noChangeArrowheads="1"/>
            </p:cNvSpPr>
            <p:nvPr/>
          </p:nvSpPr>
          <p:spPr bwMode="auto">
            <a:xfrm>
              <a:off x="767290" y="2628544"/>
              <a:ext cx="793751" cy="596493"/>
            </a:xfrm>
            <a:prstGeom prst="rect">
              <a:avLst/>
            </a:prstGeom>
            <a:solidFill>
              <a:schemeClr val="bg1"/>
            </a:solidFill>
            <a:ln w="22225" algn="ctr">
              <a:solidFill>
                <a:srgbClr val="92D05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9445" name="Picture 4" descr="C:\Documents and Settings\Christopher\Desktop\Predation Study\Presentation\Mainland frog.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28757" flipH="1">
              <a:off x="843359" y="2682692"/>
              <a:ext cx="628218" cy="467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9431" name="Group 7"/>
          <p:cNvGrpSpPr>
            <a:grpSpLocks/>
          </p:cNvGrpSpPr>
          <p:nvPr/>
        </p:nvGrpSpPr>
        <p:grpSpPr bwMode="auto">
          <a:xfrm>
            <a:off x="5410200" y="2447925"/>
            <a:ext cx="663575" cy="595313"/>
            <a:chOff x="4915584" y="2749754"/>
            <a:chExt cx="663498" cy="596493"/>
          </a:xfrm>
        </p:grpSpPr>
        <p:sp>
          <p:nvSpPr>
            <p:cNvPr id="59442" name="Rectangle 19"/>
            <p:cNvSpPr>
              <a:spLocks noChangeArrowheads="1"/>
            </p:cNvSpPr>
            <p:nvPr/>
          </p:nvSpPr>
          <p:spPr bwMode="auto">
            <a:xfrm>
              <a:off x="4915584" y="2749754"/>
              <a:ext cx="663498" cy="596493"/>
            </a:xfrm>
            <a:prstGeom prst="rect">
              <a:avLst/>
            </a:prstGeom>
            <a:solidFill>
              <a:schemeClr val="bg1"/>
            </a:solidFill>
            <a:ln w="22225" algn="ctr">
              <a:solidFill>
                <a:srgbClr val="92D05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9443" name="Picture 17"/>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1645" y="2789377"/>
              <a:ext cx="577860" cy="5172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9432" name="Group 8"/>
          <p:cNvGrpSpPr>
            <a:grpSpLocks/>
          </p:cNvGrpSpPr>
          <p:nvPr/>
        </p:nvGrpSpPr>
        <p:grpSpPr bwMode="auto">
          <a:xfrm>
            <a:off x="7504113" y="2446338"/>
            <a:ext cx="628650" cy="595312"/>
            <a:chOff x="7077373" y="2602145"/>
            <a:chExt cx="628400" cy="596493"/>
          </a:xfrm>
        </p:grpSpPr>
        <p:sp>
          <p:nvSpPr>
            <p:cNvPr id="59440" name="Rectangle 19"/>
            <p:cNvSpPr>
              <a:spLocks noChangeArrowheads="1"/>
            </p:cNvSpPr>
            <p:nvPr/>
          </p:nvSpPr>
          <p:spPr bwMode="auto">
            <a:xfrm>
              <a:off x="7077373" y="2602145"/>
              <a:ext cx="628400" cy="596493"/>
            </a:xfrm>
            <a:prstGeom prst="rect">
              <a:avLst/>
            </a:prstGeom>
            <a:solidFill>
              <a:schemeClr val="bg1"/>
            </a:solidFill>
            <a:ln w="22225" algn="ctr">
              <a:solidFill>
                <a:srgbClr val="92D05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000000"/>
                </a:solidFill>
              </a:endParaRPr>
            </a:p>
          </p:txBody>
        </p:sp>
        <p:pic>
          <p:nvPicPr>
            <p:cNvPr id="59441" name="Picture 16"/>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7857" y="2667828"/>
              <a:ext cx="553198" cy="4929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80" name="Picture 5" descr="ANd9GcSW5uJcTt7j0aW7Hlct3SBOqfn74o-7_Hb9mYh68agWZ8XD3oZj"/>
          <p:cNvPicPr>
            <a:picLocks noChangeAspect="1" noChangeArrowheads="1"/>
          </p:cNvPicPr>
          <p:nvPr/>
        </p:nvPicPr>
        <p:blipFill>
          <a:blip r:embed="rId24"/>
          <a:srcRect l="4349" t="5873" r="76086" b="72102"/>
          <a:stretch>
            <a:fillRect/>
          </a:stretch>
        </p:blipFill>
        <p:spPr bwMode="auto">
          <a:xfrm>
            <a:off x="1189038" y="3178175"/>
            <a:ext cx="792162" cy="661988"/>
          </a:xfrm>
          <a:prstGeom prst="rect">
            <a:avLst/>
          </a:prstGeom>
          <a:noFill/>
          <a:ln w="19050">
            <a:solidFill>
              <a:schemeClr val="accent3"/>
            </a:solidFill>
            <a:miter lim="800000"/>
            <a:headEnd/>
            <a:tailEnd/>
          </a:ln>
        </p:spPr>
      </p:pic>
      <p:pic>
        <p:nvPicPr>
          <p:cNvPr id="81" name="Picture 24" descr="http://sailingsimplicity.com/wp-content/uploads/2011/02/Nontoxic.jpg"/>
          <p:cNvPicPr>
            <a:picLocks noChangeAspect="1" noChangeArrowheads="1"/>
          </p:cNvPicPr>
          <p:nvPr/>
        </p:nvPicPr>
        <p:blipFill>
          <a:blip r:embed="rId25"/>
          <a:srcRect/>
          <a:stretch>
            <a:fillRect/>
          </a:stretch>
        </p:blipFill>
        <p:spPr bwMode="auto">
          <a:xfrm>
            <a:off x="8239125" y="3246438"/>
            <a:ext cx="747713" cy="744537"/>
          </a:xfrm>
          <a:prstGeom prst="rect">
            <a:avLst/>
          </a:prstGeom>
          <a:noFill/>
          <a:ln w="19050">
            <a:solidFill>
              <a:schemeClr val="accent3"/>
            </a:solidFill>
            <a:miter lim="800000"/>
            <a:headEnd/>
            <a:tailEnd/>
          </a:ln>
        </p:spPr>
      </p:pic>
      <p:pic>
        <p:nvPicPr>
          <p:cNvPr id="82" name="Picture 5" descr="ANd9GcSW5uJcTt7j0aW7Hlct3SBOqfn74o-7_Hb9mYh68agWZ8XD3oZj"/>
          <p:cNvPicPr>
            <a:picLocks noChangeAspect="1" noChangeArrowheads="1"/>
          </p:cNvPicPr>
          <p:nvPr/>
        </p:nvPicPr>
        <p:blipFill>
          <a:blip r:embed="rId24"/>
          <a:srcRect l="4349" t="5873" r="76086" b="72102"/>
          <a:stretch>
            <a:fillRect/>
          </a:stretch>
        </p:blipFill>
        <p:spPr bwMode="auto">
          <a:xfrm>
            <a:off x="5265738" y="3217863"/>
            <a:ext cx="792162" cy="661987"/>
          </a:xfrm>
          <a:prstGeom prst="rect">
            <a:avLst/>
          </a:prstGeom>
          <a:noFill/>
          <a:ln w="19050">
            <a:solidFill>
              <a:schemeClr val="accent3"/>
            </a:solidFill>
            <a:miter lim="800000"/>
            <a:headEnd/>
            <a:tailEnd/>
          </a:ln>
        </p:spPr>
      </p:pic>
      <p:pic>
        <p:nvPicPr>
          <p:cNvPr id="83" name="Picture 5" descr="ANd9GcSW5uJcTt7j0aW7Hlct3SBOqfn74o-7_Hb9mYh68agWZ8XD3oZj"/>
          <p:cNvPicPr>
            <a:picLocks noChangeAspect="1" noChangeArrowheads="1"/>
          </p:cNvPicPr>
          <p:nvPr/>
        </p:nvPicPr>
        <p:blipFill>
          <a:blip r:embed="rId24"/>
          <a:srcRect l="4349" t="5873" r="76086" b="72102"/>
          <a:stretch>
            <a:fillRect/>
          </a:stretch>
        </p:blipFill>
        <p:spPr bwMode="auto">
          <a:xfrm>
            <a:off x="7340600" y="3236913"/>
            <a:ext cx="792163" cy="663575"/>
          </a:xfrm>
          <a:prstGeom prst="rect">
            <a:avLst/>
          </a:prstGeom>
          <a:noFill/>
          <a:ln w="19050">
            <a:solidFill>
              <a:schemeClr val="accent3"/>
            </a:solidFill>
            <a:miter lim="800000"/>
            <a:headEnd/>
            <a:tailEnd/>
          </a:ln>
        </p:spPr>
      </p:pic>
      <p:pic>
        <p:nvPicPr>
          <p:cNvPr id="84" name="Picture 24" descr="http://sailingsimplicity.com/wp-content/uploads/2011/02/Nontoxic.jpg"/>
          <p:cNvPicPr>
            <a:picLocks noChangeAspect="1" noChangeArrowheads="1"/>
          </p:cNvPicPr>
          <p:nvPr/>
        </p:nvPicPr>
        <p:blipFill>
          <a:blip r:embed="rId25"/>
          <a:srcRect/>
          <a:stretch>
            <a:fillRect/>
          </a:stretch>
        </p:blipFill>
        <p:spPr bwMode="auto">
          <a:xfrm>
            <a:off x="6129338" y="3228975"/>
            <a:ext cx="746125" cy="744538"/>
          </a:xfrm>
          <a:prstGeom prst="rect">
            <a:avLst/>
          </a:prstGeom>
          <a:noFill/>
          <a:ln w="19050">
            <a:solidFill>
              <a:schemeClr val="accent3"/>
            </a:solidFill>
            <a:miter lim="800000"/>
            <a:headEnd/>
            <a:tailEnd/>
          </a:ln>
        </p:spPr>
      </p:pic>
      <p:pic>
        <p:nvPicPr>
          <p:cNvPr id="85" name="Picture 24" descr="http://sailingsimplicity.com/wp-content/uploads/2011/02/Nontoxic.jpg"/>
          <p:cNvPicPr>
            <a:picLocks noChangeAspect="1" noChangeArrowheads="1"/>
          </p:cNvPicPr>
          <p:nvPr/>
        </p:nvPicPr>
        <p:blipFill>
          <a:blip r:embed="rId25"/>
          <a:srcRect/>
          <a:stretch>
            <a:fillRect/>
          </a:stretch>
        </p:blipFill>
        <p:spPr bwMode="auto">
          <a:xfrm>
            <a:off x="2100263" y="3168650"/>
            <a:ext cx="747712" cy="742950"/>
          </a:xfrm>
          <a:prstGeom prst="rect">
            <a:avLst/>
          </a:prstGeom>
          <a:noFill/>
          <a:ln w="19050">
            <a:solidFill>
              <a:schemeClr val="accent3"/>
            </a:solidFill>
            <a:miter lim="800000"/>
            <a:headEnd/>
            <a:tailEnd/>
          </a:ln>
        </p:spPr>
      </p:pic>
      <p:sp>
        <p:nvSpPr>
          <p:cNvPr id="11" name="Rectangle 10"/>
          <p:cNvSpPr/>
          <p:nvPr/>
        </p:nvSpPr>
        <p:spPr>
          <a:xfrm>
            <a:off x="2560638" y="768350"/>
            <a:ext cx="4992687" cy="222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70" name="Rectangle 69"/>
          <p:cNvSpPr/>
          <p:nvPr/>
        </p:nvSpPr>
        <p:spPr>
          <a:xfrm>
            <a:off x="3452465" y="919162"/>
            <a:ext cx="541338" cy="2238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Rectangle 70"/>
          <p:cNvSpPr/>
          <p:nvPr/>
        </p:nvSpPr>
        <p:spPr>
          <a:xfrm>
            <a:off x="5485432" y="978225"/>
            <a:ext cx="541338" cy="2238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Rectangle 71"/>
          <p:cNvSpPr/>
          <p:nvPr/>
        </p:nvSpPr>
        <p:spPr>
          <a:xfrm>
            <a:off x="7577855" y="968375"/>
            <a:ext cx="541338" cy="2238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304800"/>
            <a:ext cx="8991600" cy="715963"/>
          </a:xfrm>
        </p:spPr>
        <p:txBody>
          <a:bodyPr/>
          <a:lstStyle/>
          <a:p>
            <a:pPr eaLnBrk="1" hangingPunct="1"/>
            <a:r>
              <a:rPr lang="en-US" altLang="en-US" sz="4000" b="1" smtClean="0">
                <a:solidFill>
                  <a:srgbClr val="FFFF00"/>
                </a:solidFill>
                <a:latin typeface="Calibri" panose="020F0502020204030204" pitchFamily="34" charset="0"/>
              </a:rPr>
              <a:t>Why are there so many different colors?</a:t>
            </a:r>
            <a:r>
              <a:rPr lang="en-US" altLang="en-US" sz="4000" smtClean="0">
                <a:latin typeface="Calibri" panose="020F0502020204030204" pitchFamily="34" charset="0"/>
              </a:rPr>
              <a:t> </a:t>
            </a:r>
            <a:r>
              <a:rPr lang="en-US" altLang="en-US" sz="3600" b="1" smtClean="0">
                <a:solidFill>
                  <a:srgbClr val="FFFF00"/>
                </a:solidFill>
              </a:rPr>
              <a:t/>
            </a:r>
            <a:br>
              <a:rPr lang="en-US" altLang="en-US" sz="3600" b="1" smtClean="0">
                <a:solidFill>
                  <a:srgbClr val="FFFF00"/>
                </a:solidFill>
              </a:rPr>
            </a:br>
            <a:endParaRPr lang="en-US" altLang="en-US" sz="3600" b="1" smtClean="0">
              <a:solidFill>
                <a:srgbClr val="FFFF00"/>
              </a:solidFill>
            </a:endParaRPr>
          </a:p>
        </p:txBody>
      </p:sp>
      <p:pic>
        <p:nvPicPr>
          <p:cNvPr id="28674" name="Picture 2" descr="C:\Documents and Settings\Christopher\Desktop\Poster\Rudh et al. Dendro Map.bmp"/>
          <p:cNvPicPr>
            <a:picLocks noChangeAspect="1" noChangeArrowheads="1"/>
          </p:cNvPicPr>
          <p:nvPr/>
        </p:nvPicPr>
        <p:blipFill>
          <a:blip r:embed="rId3" cstate="print"/>
          <a:srcRect/>
          <a:stretch>
            <a:fillRect/>
          </a:stretch>
        </p:blipFill>
        <p:spPr bwMode="auto">
          <a:xfrm>
            <a:off x="3711770" y="685801"/>
            <a:ext cx="5432230" cy="4724399"/>
          </a:xfrm>
          <a:prstGeom prst="rect">
            <a:avLst/>
          </a:prstGeom>
          <a:noFill/>
          <a:effectLst>
            <a:softEdge rad="31750"/>
          </a:effectLst>
        </p:spPr>
      </p:pic>
      <p:pic>
        <p:nvPicPr>
          <p:cNvPr id="61444" name="Picture 4" descr="C:\Documents and Settings\Christopher\Desktop\Predation Study\Presentation\Mainland fro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8757">
            <a:off x="5057775" y="4230688"/>
            <a:ext cx="865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p:cNvSpPr txBox="1">
            <a:spLocks noChangeArrowheads="1"/>
          </p:cNvSpPr>
          <p:nvPr/>
        </p:nvSpPr>
        <p:spPr bwMode="auto">
          <a:xfrm>
            <a:off x="0" y="2133600"/>
            <a:ext cx="3810000" cy="4462463"/>
          </a:xfrm>
          <a:prstGeom prst="rect">
            <a:avLst/>
          </a:prstGeom>
          <a:noFill/>
          <a:ln w="9525">
            <a:noFill/>
            <a:miter lim="800000"/>
            <a:headEnd/>
            <a:tailEnd/>
          </a:ln>
        </p:spPr>
        <p:txBody>
          <a:bodyPr>
            <a:spAutoFit/>
          </a:bodyPr>
          <a:lstStyle/>
          <a:p>
            <a:pPr marL="514350" indent="-514350" eaLnBrk="1" hangingPunct="1">
              <a:buFontTx/>
              <a:buAutoNum type="arabicParenBoth"/>
              <a:defRPr/>
            </a:pPr>
            <a:r>
              <a:rPr lang="en-US" sz="2800" i="1" dirty="0">
                <a:solidFill>
                  <a:srgbClr val="FFFF00"/>
                </a:solidFill>
                <a:latin typeface="Calibri" pitchFamily="34" charset="0"/>
              </a:rPr>
              <a:t>Brightness informs predators how </a:t>
            </a:r>
            <a:r>
              <a:rPr lang="en-US" sz="2800" dirty="0">
                <a:solidFill>
                  <a:srgbClr val="FFFF00"/>
                </a:solidFill>
                <a:latin typeface="Calibri" pitchFamily="34" charset="0"/>
              </a:rPr>
              <a:t>nasty</a:t>
            </a:r>
            <a:r>
              <a:rPr lang="en-US" sz="2800" i="1" dirty="0">
                <a:solidFill>
                  <a:srgbClr val="FFFF00"/>
                </a:solidFill>
                <a:latin typeface="Calibri" pitchFamily="34" charset="0"/>
              </a:rPr>
              <a:t> the frogs are</a:t>
            </a:r>
          </a:p>
          <a:p>
            <a:pPr marL="514350" indent="-514350" eaLnBrk="1" hangingPunct="1">
              <a:buFontTx/>
              <a:buAutoNum type="arabicParenBoth"/>
              <a:defRPr/>
            </a:pPr>
            <a:endParaRPr lang="en-US" sz="2800" i="1" dirty="0">
              <a:solidFill>
                <a:srgbClr val="FFFF00"/>
              </a:solidFill>
              <a:latin typeface="Calibri" pitchFamily="34" charset="0"/>
            </a:endParaRPr>
          </a:p>
          <a:p>
            <a:pPr marL="514350" indent="-514350" eaLnBrk="1" hangingPunct="1">
              <a:buFontTx/>
              <a:buAutoNum type="arabicParenBoth"/>
              <a:defRPr/>
            </a:pPr>
            <a:r>
              <a:rPr lang="en-US" sz="2800" i="1" dirty="0">
                <a:solidFill>
                  <a:srgbClr val="FFFF00"/>
                </a:solidFill>
                <a:latin typeface="Calibri" pitchFamily="34" charset="0"/>
              </a:rPr>
              <a:t> Once they’ve learned that one bright color is </a:t>
            </a:r>
            <a:r>
              <a:rPr lang="en-US" sz="2800" dirty="0">
                <a:solidFill>
                  <a:srgbClr val="FFFF00"/>
                </a:solidFill>
                <a:latin typeface="Calibri" pitchFamily="34" charset="0"/>
              </a:rPr>
              <a:t>nasty</a:t>
            </a:r>
            <a:r>
              <a:rPr lang="en-US" sz="2800" i="1" dirty="0">
                <a:solidFill>
                  <a:srgbClr val="FFFF00"/>
                </a:solidFill>
                <a:latin typeface="Calibri" pitchFamily="34" charset="0"/>
              </a:rPr>
              <a:t>, they also avoid OTHER bright colors</a:t>
            </a:r>
          </a:p>
          <a:p>
            <a:pPr marL="457200" indent="-457200" eaLnBrk="1" hangingPunct="1">
              <a:defRPr/>
            </a:pPr>
            <a:endParaRPr lang="en-US" sz="3200" i="1" dirty="0">
              <a:solidFill>
                <a:srgbClr val="FFFF00"/>
              </a:solidFill>
              <a:latin typeface="Calibri" pitchFamily="34" charset="0"/>
            </a:endParaRPr>
          </a:p>
        </p:txBody>
      </p:sp>
      <p:sp>
        <p:nvSpPr>
          <p:cNvPr id="61446" name="TextBox 19"/>
          <p:cNvSpPr txBox="1">
            <a:spLocks noChangeArrowheads="1"/>
          </p:cNvSpPr>
          <p:nvPr/>
        </p:nvSpPr>
        <p:spPr bwMode="auto">
          <a:xfrm>
            <a:off x="1112838" y="990600"/>
            <a:ext cx="1554162" cy="954088"/>
          </a:xfrm>
          <a:prstGeom prst="rect">
            <a:avLst/>
          </a:prstGeom>
          <a:solidFill>
            <a:srgbClr val="FFC000"/>
          </a:solidFill>
          <a:ln w="9525">
            <a:solidFill>
              <a:srgbClr val="FFC0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rgbClr val="FF0000"/>
                </a:solidFill>
                <a:latin typeface="Calibri" panose="020F0502020204030204" pitchFamily="34" charset="0"/>
              </a:rPr>
              <a:t>Natural </a:t>
            </a:r>
          </a:p>
          <a:p>
            <a:pPr algn="ctr">
              <a:spcBef>
                <a:spcPct val="0"/>
              </a:spcBef>
              <a:buFontTx/>
              <a:buNone/>
            </a:pPr>
            <a:r>
              <a:rPr lang="en-US" altLang="en-US" sz="2800">
                <a:solidFill>
                  <a:srgbClr val="FF0000"/>
                </a:solidFill>
                <a:latin typeface="Calibri" panose="020F0502020204030204" pitchFamily="34" charset="0"/>
              </a:rPr>
              <a:t>Selection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linds(horizontal)">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301625"/>
            <a:ext cx="9144000" cy="584200"/>
          </a:xfrm>
          <a:prstGeom prst="rect">
            <a:avLst/>
          </a:prstGeom>
          <a:solidFill>
            <a:schemeClr val="bg1">
              <a:lumMod val="75000"/>
            </a:schemeClr>
          </a:solidFill>
          <a:ln>
            <a:noFill/>
          </a:ln>
        </p:spPr>
        <p:txBody>
          <a:bodyPr>
            <a:spAutoFit/>
          </a:bodyPr>
          <a:lstStyle/>
          <a:p>
            <a:pPr algn="ctr">
              <a:defRPr/>
            </a:pPr>
            <a:r>
              <a:rPr lang="en-US" sz="3200" dirty="0">
                <a:solidFill>
                  <a:srgbClr val="FFFF00"/>
                </a:solidFill>
                <a:latin typeface="Calibri" panose="020F0502020204030204" pitchFamily="34" charset="0"/>
                <a:cs typeface="IM FELL Double Pica PRO Roman "/>
              </a:rPr>
              <a:t>SEXUAL SELECTION</a:t>
            </a:r>
          </a:p>
        </p:txBody>
      </p:sp>
      <p:pic>
        <p:nvPicPr>
          <p:cNvPr id="63491" name="Picture 13" descr="lo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22250"/>
            <a:ext cx="21891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15"/>
          <p:cNvSpPr txBox="1">
            <a:spLocks noChangeArrowheads="1"/>
          </p:cNvSpPr>
          <p:nvPr/>
        </p:nvSpPr>
        <p:spPr bwMode="auto">
          <a:xfrm>
            <a:off x="2057400" y="1198563"/>
            <a:ext cx="52181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rgbClr val="FFFF00"/>
                </a:solidFill>
                <a:latin typeface="Calibri" panose="020F0502020204030204" pitchFamily="34" charset="0"/>
              </a:rPr>
              <a:t>Animals have to attract mates</a:t>
            </a:r>
          </a:p>
          <a:p>
            <a:pPr algn="ctr">
              <a:spcBef>
                <a:spcPct val="0"/>
              </a:spcBef>
              <a:buFontTx/>
              <a:buNone/>
            </a:pPr>
            <a:endParaRPr lang="en-US" altLang="en-US" sz="2400"/>
          </a:p>
        </p:txBody>
      </p:sp>
      <p:grpSp>
        <p:nvGrpSpPr>
          <p:cNvPr id="63493" name="Group 17"/>
          <p:cNvGrpSpPr>
            <a:grpSpLocks/>
          </p:cNvGrpSpPr>
          <p:nvPr/>
        </p:nvGrpSpPr>
        <p:grpSpPr bwMode="auto">
          <a:xfrm>
            <a:off x="1893888" y="2016125"/>
            <a:ext cx="5381625" cy="2555875"/>
            <a:chOff x="1905000" y="2209800"/>
            <a:chExt cx="5257800" cy="2463282"/>
          </a:xfrm>
        </p:grpSpPr>
        <p:pic>
          <p:nvPicPr>
            <p:cNvPr id="63495" name="Picture 19" descr="peacock-flamingoes.jpeg"/>
            <p:cNvPicPr>
              <a:picLocks noChangeAspect="1"/>
            </p:cNvPicPr>
            <p:nvPr/>
          </p:nvPicPr>
          <p:blipFill>
            <a:blip r:embed="rId4">
              <a:extLst>
                <a:ext uri="{28A0092B-C50C-407E-A947-70E740481C1C}">
                  <a14:useLocalDpi xmlns:a14="http://schemas.microsoft.com/office/drawing/2010/main" val="0"/>
                </a:ext>
              </a:extLst>
            </a:blip>
            <a:srcRect l="5608" t="10539" r="5446" b="8228"/>
            <a:stretch>
              <a:fillRect/>
            </a:stretch>
          </p:blipFill>
          <p:spPr bwMode="auto">
            <a:xfrm>
              <a:off x="3810000" y="2209800"/>
              <a:ext cx="3352800" cy="246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20" descr="firefly.jpeg"/>
            <p:cNvPicPr>
              <a:picLocks noChangeAspect="1"/>
            </p:cNvPicPr>
            <p:nvPr/>
          </p:nvPicPr>
          <p:blipFill>
            <a:blip r:embed="rId5">
              <a:extLst>
                <a:ext uri="{28A0092B-C50C-407E-A947-70E740481C1C}">
                  <a14:useLocalDpi xmlns:a14="http://schemas.microsoft.com/office/drawing/2010/main" val="0"/>
                </a:ext>
              </a:extLst>
            </a:blip>
            <a:srcRect l="12421" r="13980"/>
            <a:stretch>
              <a:fillRect/>
            </a:stretch>
          </p:blipFill>
          <p:spPr bwMode="auto">
            <a:xfrm>
              <a:off x="1905000" y="2209800"/>
              <a:ext cx="2362200" cy="246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4" name="TextBox 21"/>
          <p:cNvSpPr txBox="1">
            <a:spLocks noChangeArrowheads="1"/>
          </p:cNvSpPr>
          <p:nvPr/>
        </p:nvSpPr>
        <p:spPr bwMode="auto">
          <a:xfrm>
            <a:off x="2057400" y="4652963"/>
            <a:ext cx="50292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solidFill>
                  <a:srgbClr val="FFFF00"/>
                </a:solidFill>
                <a:latin typeface="Calibri" panose="020F0502020204030204" pitchFamily="34" charset="0"/>
              </a:rPr>
              <a:t>Animals evolve traits that make them attractive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altLang="en-US" smtClean="0"/>
          </a:p>
        </p:txBody>
      </p:sp>
      <p:grpSp>
        <p:nvGrpSpPr>
          <p:cNvPr id="65539" name="Group 17"/>
          <p:cNvGrpSpPr>
            <a:grpSpLocks/>
          </p:cNvGrpSpPr>
          <p:nvPr/>
        </p:nvGrpSpPr>
        <p:grpSpPr bwMode="auto">
          <a:xfrm>
            <a:off x="638175" y="2438400"/>
            <a:ext cx="5381625" cy="2555875"/>
            <a:chOff x="1905000" y="2209800"/>
            <a:chExt cx="5257800" cy="2463282"/>
          </a:xfrm>
        </p:grpSpPr>
        <p:pic>
          <p:nvPicPr>
            <p:cNvPr id="65541" name="Picture 19" descr="peacock-flamingoes.jpeg"/>
            <p:cNvPicPr>
              <a:picLocks noChangeAspect="1"/>
            </p:cNvPicPr>
            <p:nvPr/>
          </p:nvPicPr>
          <p:blipFill>
            <a:blip r:embed="rId3">
              <a:extLst>
                <a:ext uri="{28A0092B-C50C-407E-A947-70E740481C1C}">
                  <a14:useLocalDpi xmlns:a14="http://schemas.microsoft.com/office/drawing/2010/main" val="0"/>
                </a:ext>
              </a:extLst>
            </a:blip>
            <a:srcRect l="5608" t="10539" r="5446" b="8228"/>
            <a:stretch>
              <a:fillRect/>
            </a:stretch>
          </p:blipFill>
          <p:spPr bwMode="auto">
            <a:xfrm>
              <a:off x="3810000" y="2209800"/>
              <a:ext cx="3352800" cy="246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0" descr="firefly.jpeg"/>
            <p:cNvPicPr>
              <a:picLocks noChangeAspect="1"/>
            </p:cNvPicPr>
            <p:nvPr/>
          </p:nvPicPr>
          <p:blipFill>
            <a:blip r:embed="rId4">
              <a:extLst>
                <a:ext uri="{28A0092B-C50C-407E-A947-70E740481C1C}">
                  <a14:useLocalDpi xmlns:a14="http://schemas.microsoft.com/office/drawing/2010/main" val="0"/>
                </a:ext>
              </a:extLst>
            </a:blip>
            <a:srcRect l="12421" r="13980"/>
            <a:stretch>
              <a:fillRect/>
            </a:stretch>
          </p:blipFill>
          <p:spPr bwMode="auto">
            <a:xfrm>
              <a:off x="1905000" y="2209800"/>
              <a:ext cx="2362200" cy="246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540" name="Picture 2" descr="f33bcc7ea1fcdb9f4f33c6e0f2c6f4a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75" y="2514600"/>
            <a:ext cx="24987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09600" y="0"/>
            <a:ext cx="7772400" cy="990600"/>
          </a:xfrm>
        </p:spPr>
        <p:txBody>
          <a:bodyPr/>
          <a:lstStyle/>
          <a:p>
            <a:r>
              <a:rPr lang="en-US" altLang="en-US" b="1" smtClean="0">
                <a:solidFill>
                  <a:srgbClr val="FFFF00"/>
                </a:solidFill>
                <a:latin typeface="Calibri" panose="020F0502020204030204" pitchFamily="34" charset="0"/>
              </a:rPr>
              <a:t>Frog Mate Choice Arena</a:t>
            </a:r>
          </a:p>
        </p:txBody>
      </p:sp>
      <p:graphicFrame>
        <p:nvGraphicFramePr>
          <p:cNvPr id="67587" name="Object 3"/>
          <p:cNvGraphicFramePr>
            <a:graphicFrameLocks noGrp="1" noChangeAspect="1"/>
          </p:cNvGraphicFramePr>
          <p:nvPr>
            <p:ph idx="1"/>
          </p:nvPr>
        </p:nvGraphicFramePr>
        <p:xfrm>
          <a:off x="228600" y="914400"/>
          <a:ext cx="6248400" cy="4687888"/>
        </p:xfrm>
        <a:graphic>
          <a:graphicData uri="http://schemas.openxmlformats.org/presentationml/2006/ole">
            <mc:AlternateContent xmlns:mc="http://schemas.openxmlformats.org/markup-compatibility/2006">
              <mc:Choice xmlns:v="urn:schemas-microsoft-com:vml" Requires="v">
                <p:oleObj spid="_x0000_s67619" name="Image" r:id="rId4" imgW="1950559" imgH="1463043" progId="Photoshop.Image.9">
                  <p:embed/>
                </p:oleObj>
              </mc:Choice>
              <mc:Fallback>
                <p:oleObj name="Image" r:id="rId4" imgW="1950559" imgH="1463043" progId="Photoshop.Image.9">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14400"/>
                        <a:ext cx="6248400" cy="468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7"/>
          <p:cNvGrpSpPr>
            <a:grpSpLocks/>
          </p:cNvGrpSpPr>
          <p:nvPr/>
        </p:nvGrpSpPr>
        <p:grpSpPr bwMode="auto">
          <a:xfrm>
            <a:off x="4191000" y="3581400"/>
            <a:ext cx="5410200" cy="2974975"/>
            <a:chOff x="4191000" y="3581400"/>
            <a:chExt cx="5410200" cy="2975401"/>
          </a:xfrm>
        </p:grpSpPr>
        <p:pic>
          <p:nvPicPr>
            <p:cNvPr id="6" name="Content Placeholder 3" descr="behavsetup.tiff"/>
            <p:cNvPicPr>
              <a:picLocks noChangeAspect="1"/>
            </p:cNvPicPr>
            <p:nvPr/>
          </p:nvPicPr>
          <p:blipFill>
            <a:blip r:embed="rId6"/>
            <a:srcRect l="-18846" r="-18846"/>
            <a:stretch>
              <a:fillRect/>
            </a:stretch>
          </p:blipFill>
          <p:spPr bwMode="auto">
            <a:xfrm>
              <a:off x="4191000" y="3581400"/>
              <a:ext cx="5410200" cy="2975401"/>
            </a:xfrm>
            <a:prstGeom prst="rect">
              <a:avLst/>
            </a:prstGeom>
            <a:noFill/>
            <a:ln w="9525">
              <a:noFill/>
              <a:miter lim="800000"/>
              <a:headEnd/>
              <a:tailEnd/>
            </a:ln>
            <a:effectLst>
              <a:outerShdw blurRad="50800" dist="38100" dir="2700000" algn="tl" rotWithShape="0">
                <a:srgbClr val="000000">
                  <a:alpha val="43000"/>
                </a:srgbClr>
              </a:outerShdw>
            </a:effectLst>
          </p:spPr>
        </p:pic>
        <p:sp>
          <p:nvSpPr>
            <p:cNvPr id="67590" name="Rectangle 6"/>
            <p:cNvSpPr>
              <a:spLocks noChangeArrowheads="1"/>
            </p:cNvSpPr>
            <p:nvPr/>
          </p:nvSpPr>
          <p:spPr bwMode="auto">
            <a:xfrm>
              <a:off x="6324600" y="5181600"/>
              <a:ext cx="381000" cy="3810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67591" name="Picture 56"/>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25200" t="2406" r="28081" b="2406"/>
            <a:stretch>
              <a:fillRect/>
            </a:stretch>
          </p:blipFill>
          <p:spPr bwMode="auto">
            <a:xfrm>
              <a:off x="6477000" y="5181600"/>
              <a:ext cx="250825" cy="41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625" y="195263"/>
            <a:ext cx="9991725" cy="584200"/>
          </a:xfrm>
          <a:prstGeom prst="rect">
            <a:avLst/>
          </a:prstGeom>
          <a:solidFill>
            <a:schemeClr val="bg1">
              <a:lumMod val="75000"/>
            </a:schemeClr>
          </a:solidFill>
          <a:ln>
            <a:noFill/>
          </a:ln>
        </p:spPr>
        <p:txBody>
          <a:bodyPr>
            <a:spAutoFit/>
          </a:bodyPr>
          <a:lstStyle/>
          <a:p>
            <a:pPr algn="ctr">
              <a:defRPr/>
            </a:pPr>
            <a:r>
              <a:rPr lang="en-US" sz="3200" dirty="0">
                <a:solidFill>
                  <a:srgbClr val="FFFF00"/>
                </a:solidFill>
                <a:latin typeface="Calibri" panose="020F0502020204030204" pitchFamily="34" charset="0"/>
                <a:cs typeface="IM FELL Double Pica PRO Roman "/>
              </a:rPr>
              <a:t>SEXUAL SELECTION</a:t>
            </a:r>
          </a:p>
        </p:txBody>
      </p:sp>
      <p:pic>
        <p:nvPicPr>
          <p:cNvPr id="69635" name="Picture 4" descr="C:\Documents and Settings\Christopher\Desktop\Predation Study\Presentation\Mainland fro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8757">
            <a:off x="882650" y="3265488"/>
            <a:ext cx="24177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C:\Documents and Settings\Christopher\Desktop\Predation Study\Presentation\Mainland fro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71243" flipH="1">
            <a:off x="6178550" y="3355975"/>
            <a:ext cx="18478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
          <p:cNvGrpSpPr>
            <a:grpSpLocks/>
          </p:cNvGrpSpPr>
          <p:nvPr/>
        </p:nvGrpSpPr>
        <p:grpSpPr bwMode="auto">
          <a:xfrm>
            <a:off x="4770438" y="1982788"/>
            <a:ext cx="1239837" cy="922337"/>
            <a:chOff x="4770442" y="1982661"/>
            <a:chExt cx="1239077" cy="922325"/>
          </a:xfrm>
        </p:grpSpPr>
        <p:sp>
          <p:nvSpPr>
            <p:cNvPr id="19" name="Oval Callout 18"/>
            <p:cNvSpPr/>
            <p:nvPr/>
          </p:nvSpPr>
          <p:spPr>
            <a:xfrm flipH="1">
              <a:off x="4770442" y="1982661"/>
              <a:ext cx="1239077" cy="922325"/>
            </a:xfrm>
            <a:prstGeom prst="wedgeEllipseCallout">
              <a:avLst>
                <a:gd name="adj1" fmla="val -77083"/>
                <a:gd name="adj2" fmla="val 44027"/>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solidFill>
                    <a:srgbClr val="FFFF00"/>
                  </a:solidFill>
                  <a:latin typeface="Calibri" panose="020F0502020204030204" pitchFamily="34" charset="0"/>
                </a:rPr>
                <a:t>Hola</a:t>
              </a:r>
              <a:r>
                <a:rPr lang="en-US" dirty="0">
                  <a:solidFill>
                    <a:srgbClr val="FFFF00"/>
                  </a:solidFill>
                  <a:latin typeface="Calibri" panose="020F0502020204030204" pitchFamily="34" charset="0"/>
                </a:rPr>
                <a:t> </a:t>
              </a:r>
              <a:r>
                <a:rPr lang="en-US" dirty="0" err="1">
                  <a:solidFill>
                    <a:srgbClr val="FFFF00"/>
                  </a:solidFill>
                  <a:latin typeface="Calibri" panose="020F0502020204030204" pitchFamily="34" charset="0"/>
                </a:rPr>
                <a:t>Chica</a:t>
              </a:r>
              <a:endParaRPr lang="en-US" dirty="0">
                <a:solidFill>
                  <a:srgbClr val="FFFF00"/>
                </a:solidFill>
                <a:latin typeface="Calibri" panose="020F0502020204030204" pitchFamily="34" charset="0"/>
              </a:endParaRPr>
            </a:p>
          </p:txBody>
        </p:sp>
        <p:sp>
          <p:nvSpPr>
            <p:cNvPr id="22" name="Heart 21"/>
            <p:cNvSpPr/>
            <p:nvPr/>
          </p:nvSpPr>
          <p:spPr>
            <a:xfrm>
              <a:off x="5684281" y="2368418"/>
              <a:ext cx="201488" cy="200022"/>
            </a:xfrm>
            <a:prstGeom prst="hear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25"/>
          <p:cNvGrpSpPr>
            <a:grpSpLocks/>
          </p:cNvGrpSpPr>
          <p:nvPr/>
        </p:nvGrpSpPr>
        <p:grpSpPr bwMode="auto">
          <a:xfrm>
            <a:off x="4770438" y="3048000"/>
            <a:ext cx="1239837" cy="922338"/>
            <a:chOff x="4770442" y="3048415"/>
            <a:chExt cx="1239077" cy="922325"/>
          </a:xfrm>
        </p:grpSpPr>
        <p:sp>
          <p:nvSpPr>
            <p:cNvPr id="20" name="Oval Callout 19"/>
            <p:cNvSpPr/>
            <p:nvPr/>
          </p:nvSpPr>
          <p:spPr>
            <a:xfrm flipH="1">
              <a:off x="4770442" y="3048415"/>
              <a:ext cx="1239077" cy="922325"/>
            </a:xfrm>
            <a:prstGeom prst="wedgeEllipseCallout">
              <a:avLst>
                <a:gd name="adj1" fmla="val -77083"/>
                <a:gd name="adj2" fmla="val 44027"/>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solidFill>
                    <a:srgbClr val="FFFF00"/>
                  </a:solidFill>
                  <a:latin typeface="Calibri" panose="020F0502020204030204" pitchFamily="34" charset="0"/>
                </a:rPr>
                <a:t>Hola</a:t>
              </a:r>
              <a:r>
                <a:rPr lang="en-US" dirty="0">
                  <a:solidFill>
                    <a:srgbClr val="FFFF00"/>
                  </a:solidFill>
                  <a:latin typeface="Calibri" panose="020F0502020204030204" pitchFamily="34" charset="0"/>
                </a:rPr>
                <a:t> </a:t>
              </a:r>
              <a:r>
                <a:rPr lang="en-US" dirty="0" err="1">
                  <a:solidFill>
                    <a:srgbClr val="FFFF00"/>
                  </a:solidFill>
                  <a:latin typeface="Calibri" panose="020F0502020204030204" pitchFamily="34" charset="0"/>
                </a:rPr>
                <a:t>Chica</a:t>
              </a:r>
              <a:endParaRPr lang="en-US" dirty="0">
                <a:solidFill>
                  <a:srgbClr val="FFFF00"/>
                </a:solidFill>
                <a:latin typeface="Calibri" panose="020F0502020204030204" pitchFamily="34" charset="0"/>
              </a:endParaRPr>
            </a:p>
          </p:txBody>
        </p:sp>
        <p:sp>
          <p:nvSpPr>
            <p:cNvPr id="23" name="Heart 22"/>
            <p:cNvSpPr/>
            <p:nvPr/>
          </p:nvSpPr>
          <p:spPr>
            <a:xfrm>
              <a:off x="5700147" y="3437348"/>
              <a:ext cx="201488" cy="220659"/>
            </a:xfrm>
            <a:prstGeom prst="hear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5" name="Group 32"/>
          <p:cNvGrpSpPr>
            <a:grpSpLocks/>
          </p:cNvGrpSpPr>
          <p:nvPr/>
        </p:nvGrpSpPr>
        <p:grpSpPr bwMode="auto">
          <a:xfrm>
            <a:off x="1347788" y="1192213"/>
            <a:ext cx="2679700" cy="1712912"/>
            <a:chOff x="1347496" y="1192696"/>
            <a:chExt cx="2679504" cy="1712290"/>
          </a:xfrm>
        </p:grpSpPr>
        <p:sp>
          <p:nvSpPr>
            <p:cNvPr id="29" name="Cloud Callout 28"/>
            <p:cNvSpPr/>
            <p:nvPr/>
          </p:nvSpPr>
          <p:spPr>
            <a:xfrm>
              <a:off x="1347496" y="1192696"/>
              <a:ext cx="2679504" cy="1712290"/>
            </a:xfrm>
            <a:prstGeom prst="cloudCallout">
              <a:avLst>
                <a:gd name="adj1" fmla="val -24301"/>
                <a:gd name="adj2" fmla="val 79688"/>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9645" name="Picture 4" descr="C:\Documents and Settings\Christopher\Desktop\Predation Study\Presentation\Mainland fro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1243" flipH="1">
              <a:off x="2162557" y="1955071"/>
              <a:ext cx="994611" cy="87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6" name="TextBox 31"/>
            <p:cNvSpPr txBox="1">
              <a:spLocks noChangeArrowheads="1"/>
            </p:cNvSpPr>
            <p:nvPr/>
          </p:nvSpPr>
          <p:spPr bwMode="auto">
            <a:xfrm>
              <a:off x="1875146" y="1471503"/>
              <a:ext cx="1757083" cy="55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000">
                  <a:solidFill>
                    <a:schemeClr val="bg1"/>
                  </a:solidFill>
                </a:rPr>
                <a:t>Mi amor!</a:t>
              </a:r>
            </a:p>
          </p:txBody>
        </p:sp>
      </p:grpSp>
      <p:pic>
        <p:nvPicPr>
          <p:cNvPr id="69640" name="Picture 34" descr="lov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050" y="-328613"/>
            <a:ext cx="21891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2530475" y="5762625"/>
            <a:ext cx="4138613" cy="460375"/>
          </a:xfrm>
          <a:prstGeom prst="rect">
            <a:avLst/>
          </a:prstGeom>
          <a:solidFill>
            <a:schemeClr val="bg1">
              <a:lumMod val="75000"/>
            </a:schemeClr>
          </a:solidFill>
          <a:ln>
            <a:solidFill>
              <a:schemeClr val="tx1"/>
            </a:solidFill>
          </a:ln>
        </p:spPr>
        <p:txBody>
          <a:bodyPr wrap="none">
            <a:spAutoFit/>
          </a:bodyPr>
          <a:lstStyle/>
          <a:p>
            <a:pPr algn="ctr">
              <a:defRPr/>
            </a:pPr>
            <a:r>
              <a:rPr lang="en-US" i="1" dirty="0">
                <a:solidFill>
                  <a:srgbClr val="FFFF00"/>
                </a:solidFill>
                <a:latin typeface="Calibri" panose="020F0502020204030204" pitchFamily="34" charset="0"/>
              </a:rPr>
              <a:t>Females prefer brighter males</a:t>
            </a:r>
          </a:p>
        </p:txBody>
      </p:sp>
      <p:pic>
        <p:nvPicPr>
          <p:cNvPr id="69642" name="Picture 4" descr="C:\Documents and Settings\Christopher\Desktop\Predation Study\Presentation\Mainland fro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71243" flipH="1">
            <a:off x="6178550" y="2219325"/>
            <a:ext cx="18478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36" descr="bow.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57627">
            <a:off x="2275681" y="3148807"/>
            <a:ext cx="7778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10000" fill="hold" nodeType="withEffect">
                                  <p:stCondLst>
                                    <p:cond delay="10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10000" fill="hold" nodeType="withEffect">
                                  <p:stCondLst>
                                    <p:cond delay="10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repeatCount="1000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26" presetClass="emph" presetSubtype="0" repeatCount="10000" fill="hold" nodeType="with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76200" y="198438"/>
            <a:ext cx="8991600" cy="715962"/>
          </a:xfrm>
        </p:spPr>
        <p:txBody>
          <a:bodyPr/>
          <a:lstStyle/>
          <a:p>
            <a:pPr eaLnBrk="1" hangingPunct="1"/>
            <a:r>
              <a:rPr lang="en-US" altLang="en-US" sz="3200" b="1" dirty="0" smtClean="0">
                <a:solidFill>
                  <a:srgbClr val="FFFF00"/>
                </a:solidFill>
                <a:latin typeface="Calibri" panose="020F0502020204030204" pitchFamily="34" charset="0"/>
              </a:rPr>
              <a:t>Natural &amp; Sexual Selection Operating Together</a:t>
            </a:r>
          </a:p>
        </p:txBody>
      </p:sp>
      <p:sp>
        <p:nvSpPr>
          <p:cNvPr id="519208" name="Rectangle 40"/>
          <p:cNvSpPr>
            <a:spLocks noChangeArrowheads="1"/>
          </p:cNvSpPr>
          <p:nvPr/>
        </p:nvSpPr>
        <p:spPr bwMode="auto">
          <a:xfrm>
            <a:off x="5943600" y="34290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38916" name="Picture 26" descr="NA anon 3c"/>
          <p:cNvPicPr>
            <a:picLocks noChangeAspect="1" noChangeArrowheads="1"/>
          </p:cNvPicPr>
          <p:nvPr/>
        </p:nvPicPr>
        <p:blipFill rotWithShape="1">
          <a:blip r:embed="rId3">
            <a:extLst>
              <a:ext uri="{28A0092B-C50C-407E-A947-70E740481C1C}">
                <a14:useLocalDpi xmlns:a14="http://schemas.microsoft.com/office/drawing/2010/main" val="0"/>
              </a:ext>
            </a:extLst>
          </a:blip>
          <a:srcRect l="35162" t="35680" r="32301" b="23336"/>
          <a:stretch/>
        </p:blipFill>
        <p:spPr bwMode="auto">
          <a:xfrm>
            <a:off x="7041266" y="5676900"/>
            <a:ext cx="731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7" descr="PEL frog 1"/>
          <p:cNvPicPr>
            <a:picLocks noChangeAspect="1" noChangeArrowheads="1"/>
          </p:cNvPicPr>
          <p:nvPr/>
        </p:nvPicPr>
        <p:blipFill>
          <a:blip r:embed="rId4">
            <a:extLst>
              <a:ext uri="{28A0092B-C50C-407E-A947-70E740481C1C}">
                <a14:useLocalDpi xmlns:a14="http://schemas.microsoft.com/office/drawing/2010/main" val="0"/>
              </a:ext>
            </a:extLst>
          </a:blip>
          <a:srcRect l="7310" t="24269" r="24139" b="32545"/>
          <a:stretch>
            <a:fillRect/>
          </a:stretch>
        </p:blipFill>
        <p:spPr bwMode="auto">
          <a:xfrm>
            <a:off x="1644650" y="5604669"/>
            <a:ext cx="10223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28" descr="PoNo frog 2"/>
          <p:cNvPicPr>
            <a:picLocks noChangeAspect="1" noChangeArrowheads="1"/>
          </p:cNvPicPr>
          <p:nvPr/>
        </p:nvPicPr>
        <p:blipFill>
          <a:blip r:embed="rId5">
            <a:extLst>
              <a:ext uri="{28A0092B-C50C-407E-A947-70E740481C1C}">
                <a14:useLocalDpi xmlns:a14="http://schemas.microsoft.com/office/drawing/2010/main" val="0"/>
              </a:ext>
            </a:extLst>
          </a:blip>
          <a:srcRect l="25014" t="36523" r="36021" b="28790"/>
          <a:stretch>
            <a:fillRect/>
          </a:stretch>
        </p:blipFill>
        <p:spPr bwMode="auto">
          <a:xfrm>
            <a:off x="622300" y="5651500"/>
            <a:ext cx="10223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31" descr="IMGP1344"/>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6082416" y="5726113"/>
            <a:ext cx="9588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15"/>
          <p:cNvSpPr>
            <a:spLocks noChangeArrowheads="1"/>
          </p:cNvSpPr>
          <p:nvPr/>
        </p:nvSpPr>
        <p:spPr bwMode="auto">
          <a:xfrm>
            <a:off x="228600" y="1371600"/>
            <a:ext cx="8763000" cy="5029200"/>
          </a:xfrm>
          <a:prstGeom prst="rect">
            <a:avLst/>
          </a:prstGeom>
          <a:noFill/>
          <a:ln>
            <a:noFill/>
          </a:ln>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90000"/>
              </a:lnSpc>
              <a:defRPr/>
            </a:pPr>
            <a:r>
              <a:rPr lang="en-US" altLang="en-US" sz="2800" dirty="0" smtClean="0">
                <a:solidFill>
                  <a:srgbClr val="FFFF00"/>
                </a:solidFill>
                <a:latin typeface="Calibri" pitchFamily="34" charset="0"/>
              </a:rPr>
              <a:t>Colors/Brightness indicate Toxicity</a:t>
            </a:r>
          </a:p>
          <a:p>
            <a:pPr lvl="1">
              <a:lnSpc>
                <a:spcPct val="90000"/>
              </a:lnSpc>
              <a:defRPr/>
            </a:pPr>
            <a:r>
              <a:rPr lang="en-US" altLang="en-US" sz="2400" dirty="0" smtClean="0">
                <a:solidFill>
                  <a:srgbClr val="FFFF00"/>
                </a:solidFill>
                <a:latin typeface="Calibri" pitchFamily="34" charset="0"/>
              </a:rPr>
              <a:t>Less Toxic Frogs-&gt; HIDE</a:t>
            </a:r>
          </a:p>
          <a:p>
            <a:pPr lvl="1">
              <a:lnSpc>
                <a:spcPct val="90000"/>
              </a:lnSpc>
              <a:defRPr/>
            </a:pPr>
            <a:r>
              <a:rPr lang="en-US" altLang="en-US" sz="2400" dirty="0" smtClean="0">
                <a:solidFill>
                  <a:srgbClr val="FFFF00"/>
                </a:solidFill>
                <a:latin typeface="Calibri" pitchFamily="34" charset="0"/>
              </a:rPr>
              <a:t>More Toxic Frogs -&gt; ADVERTISE</a:t>
            </a:r>
          </a:p>
          <a:p>
            <a:pPr>
              <a:lnSpc>
                <a:spcPct val="90000"/>
              </a:lnSpc>
              <a:buFontTx/>
              <a:buNone/>
              <a:defRPr/>
            </a:pPr>
            <a:r>
              <a:rPr lang="en-US" altLang="en-US" sz="2800" dirty="0" smtClean="0">
                <a:solidFill>
                  <a:srgbClr val="FFFF00"/>
                </a:solidFill>
                <a:latin typeface="Calibri" pitchFamily="34" charset="0"/>
                <a:sym typeface="Wingdings" pitchFamily="2" charset="2"/>
              </a:rPr>
              <a:t>	</a:t>
            </a:r>
          </a:p>
          <a:p>
            <a:pPr>
              <a:lnSpc>
                <a:spcPct val="90000"/>
              </a:lnSpc>
              <a:defRPr/>
            </a:pPr>
            <a:r>
              <a:rPr lang="en-US" altLang="en-US" sz="2800" dirty="0">
                <a:solidFill>
                  <a:srgbClr val="FFFF00"/>
                </a:solidFill>
                <a:latin typeface="Calibri" pitchFamily="34" charset="0"/>
                <a:sym typeface="Wingdings" pitchFamily="2" charset="2"/>
              </a:rPr>
              <a:t>P</a:t>
            </a:r>
            <a:r>
              <a:rPr lang="en-US" altLang="en-US" sz="2800" dirty="0" smtClean="0">
                <a:solidFill>
                  <a:srgbClr val="FFFF00"/>
                </a:solidFill>
                <a:latin typeface="Calibri" pitchFamily="34" charset="0"/>
                <a:sym typeface="Wingdings" pitchFamily="2" charset="2"/>
              </a:rPr>
              <a:t>redators GENERALIZE their avoidance to new colors</a:t>
            </a:r>
          </a:p>
          <a:p>
            <a:pPr>
              <a:lnSpc>
                <a:spcPct val="90000"/>
              </a:lnSpc>
              <a:defRPr/>
            </a:pPr>
            <a:endParaRPr lang="en-US" altLang="en-US" sz="2800" dirty="0" smtClean="0">
              <a:solidFill>
                <a:srgbClr val="FFFF00"/>
              </a:solidFill>
              <a:latin typeface="Calibri" pitchFamily="34" charset="0"/>
              <a:sym typeface="Wingdings" pitchFamily="2" charset="2"/>
            </a:endParaRPr>
          </a:p>
          <a:p>
            <a:pPr>
              <a:lnSpc>
                <a:spcPct val="90000"/>
              </a:lnSpc>
              <a:defRPr/>
            </a:pPr>
            <a:r>
              <a:rPr lang="en-US" altLang="en-US" sz="2800" dirty="0" smtClean="0">
                <a:solidFill>
                  <a:srgbClr val="FFFF00"/>
                </a:solidFill>
                <a:latin typeface="Calibri" pitchFamily="34" charset="0"/>
                <a:sym typeface="Wingdings" pitchFamily="2" charset="2"/>
              </a:rPr>
              <a:t>Mates may drive the evolution of Brighter colors</a:t>
            </a:r>
          </a:p>
          <a:p>
            <a:pPr>
              <a:lnSpc>
                <a:spcPct val="90000"/>
              </a:lnSpc>
              <a:defRPr/>
            </a:pPr>
            <a:endParaRPr lang="en-US" altLang="en-US" sz="2400" dirty="0" smtClean="0">
              <a:solidFill>
                <a:srgbClr val="FFFF00"/>
              </a:solidFill>
              <a:latin typeface="Calibri" pitchFamily="34" charset="0"/>
              <a:sym typeface="Wingdings" pitchFamily="2" charset="2"/>
            </a:endParaRPr>
          </a:p>
          <a:p>
            <a:pPr marL="0" indent="0">
              <a:lnSpc>
                <a:spcPct val="90000"/>
              </a:lnSpc>
              <a:buFontTx/>
              <a:buNone/>
              <a:defRPr/>
            </a:pPr>
            <a:endParaRPr lang="en-US" altLang="en-US" sz="2400" dirty="0" smtClean="0">
              <a:solidFill>
                <a:srgbClr val="FFFF00"/>
              </a:solidFill>
              <a:latin typeface="Calibri" pitchFamily="34" charset="0"/>
              <a:sym typeface="Wingdings" pitchFamily="2" charset="2"/>
            </a:endParaRPr>
          </a:p>
        </p:txBody>
      </p:sp>
      <p:pic>
        <p:nvPicPr>
          <p:cNvPr id="15" name="Picture 2" descr="C:\Documents and Settings\Christopher\Desktop\Poster\Rudh et al. Dendro Map.bmp"/>
          <p:cNvPicPr>
            <a:picLocks noChangeAspect="1" noChangeArrowheads="1"/>
          </p:cNvPicPr>
          <p:nvPr/>
        </p:nvPicPr>
        <p:blipFill rotWithShape="1">
          <a:blip r:embed="rId7" cstate="print"/>
          <a:srcRect l="15931" t="1064" r="68139" b="84543"/>
          <a:stretch/>
        </p:blipFill>
        <p:spPr bwMode="auto">
          <a:xfrm>
            <a:off x="7735003" y="5711030"/>
            <a:ext cx="1066800" cy="838200"/>
          </a:xfrm>
          <a:prstGeom prst="rect">
            <a:avLst/>
          </a:prstGeom>
          <a:noFill/>
          <a:effectLst>
            <a:softEdge rad="31750"/>
          </a:effectLst>
        </p:spPr>
      </p:pic>
      <p:pic>
        <p:nvPicPr>
          <p:cNvPr id="17" name="Picture 2" descr="C:\Documents and Settings\Christopher\Desktop\Poster\Rudh et al. Dendro Map.bmp"/>
          <p:cNvPicPr>
            <a:picLocks noChangeAspect="1" noChangeArrowheads="1"/>
          </p:cNvPicPr>
          <p:nvPr/>
        </p:nvPicPr>
        <p:blipFill rotWithShape="1">
          <a:blip r:embed="rId7" cstate="print"/>
          <a:srcRect l="435" t="33487" r="83634" b="49504"/>
          <a:stretch/>
        </p:blipFill>
        <p:spPr bwMode="auto">
          <a:xfrm>
            <a:off x="4271610" y="5156200"/>
            <a:ext cx="1066801" cy="990600"/>
          </a:xfrm>
          <a:prstGeom prst="rect">
            <a:avLst/>
          </a:prstGeom>
          <a:noFill/>
          <a:effectLst>
            <a:softEdge rad="31750"/>
          </a:effectLst>
        </p:spPr>
      </p:pic>
      <p:pic>
        <p:nvPicPr>
          <p:cNvPr id="18" name="Picture 2" descr="C:\Documents and Settings\Christopher\Desktop\Poster\Rudh et al. Dendro Map.bmp"/>
          <p:cNvPicPr>
            <a:picLocks noChangeAspect="1" noChangeArrowheads="1"/>
          </p:cNvPicPr>
          <p:nvPr/>
        </p:nvPicPr>
        <p:blipFill rotWithShape="1">
          <a:blip r:embed="rId7" cstate="print"/>
          <a:srcRect l="50069" t="83738" r="34000" b="561"/>
          <a:stretch/>
        </p:blipFill>
        <p:spPr bwMode="auto">
          <a:xfrm>
            <a:off x="2622549" y="5660230"/>
            <a:ext cx="1066801" cy="914401"/>
          </a:xfrm>
          <a:prstGeom prst="rect">
            <a:avLst/>
          </a:prstGeom>
          <a:noFill/>
          <a:effectLst>
            <a:softEdge rad="31750"/>
          </a:effectLst>
        </p:spPr>
      </p:pic>
      <p:sp>
        <p:nvSpPr>
          <p:cNvPr id="12" name="TextBox 11"/>
          <p:cNvSpPr txBox="1">
            <a:spLocks noChangeArrowheads="1"/>
          </p:cNvSpPr>
          <p:nvPr/>
        </p:nvSpPr>
        <p:spPr bwMode="auto">
          <a:xfrm>
            <a:off x="1143000" y="4732338"/>
            <a:ext cx="21161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400">
                <a:solidFill>
                  <a:srgbClr val="FFFF00"/>
                </a:solidFill>
                <a:latin typeface="Helvetica-Black" pitchFamily="34" charset="0"/>
              </a:rPr>
              <a:t>Less Toxic </a:t>
            </a:r>
          </a:p>
          <a:p>
            <a:pPr algn="ctr">
              <a:spcBef>
                <a:spcPct val="0"/>
              </a:spcBef>
              <a:buFontTx/>
              <a:buNone/>
            </a:pPr>
            <a:r>
              <a:rPr lang="en-US" sz="2400">
                <a:solidFill>
                  <a:srgbClr val="FFFF00"/>
                </a:solidFill>
                <a:latin typeface="Helvetica-Black" pitchFamily="34" charset="0"/>
              </a:rPr>
              <a:t>&amp; Cryptic</a:t>
            </a:r>
          </a:p>
        </p:txBody>
      </p:sp>
      <p:sp>
        <p:nvSpPr>
          <p:cNvPr id="13" name="TextBox 12"/>
          <p:cNvSpPr txBox="1">
            <a:spLocks noChangeArrowheads="1"/>
          </p:cNvSpPr>
          <p:nvPr/>
        </p:nvSpPr>
        <p:spPr bwMode="auto">
          <a:xfrm>
            <a:off x="6087178" y="4774407"/>
            <a:ext cx="2714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400" dirty="0">
                <a:solidFill>
                  <a:srgbClr val="FFFF00"/>
                </a:solidFill>
                <a:latin typeface="Helvetica-Black" pitchFamily="34" charset="0"/>
              </a:rPr>
              <a:t>More Toxic </a:t>
            </a:r>
          </a:p>
          <a:p>
            <a:pPr algn="ctr">
              <a:spcBef>
                <a:spcPct val="0"/>
              </a:spcBef>
              <a:buFontTx/>
              <a:buNone/>
            </a:pPr>
            <a:r>
              <a:rPr lang="en-US" sz="2400" dirty="0">
                <a:solidFill>
                  <a:srgbClr val="FFFF00"/>
                </a:solidFill>
                <a:latin typeface="Helvetica-Black" pitchFamily="34" charset="0"/>
              </a:rPr>
              <a:t>&amp; Conspicuous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withEffect" nodePh="1">
                                  <p:stCondLst>
                                    <p:cond delay="0"/>
                                  </p:stCondLst>
                                  <p:endCondLst>
                                    <p:cond evt="begin" delay="0">
                                      <p:tn val="5"/>
                                    </p:cond>
                                  </p:endCondLst>
                                  <p:childTnLst>
                                    <p:animEffect transition="out" filter="blinds(horizontal)">
                                      <p:cBhvr>
                                        <p:cTn id="6" dur="500"/>
                                        <p:tgtEl>
                                          <p:spTgt spid="519208"/>
                                        </p:tgtEl>
                                      </p:cBhvr>
                                    </p:animEffect>
                                    <p:set>
                                      <p:cBhvr>
                                        <p:cTn id="7" dur="1" fill="hold">
                                          <p:stCondLst>
                                            <p:cond delay="499"/>
                                          </p:stCondLst>
                                        </p:cTn>
                                        <p:tgtEl>
                                          <p:spTgt spid="5192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blinds(horizontal)">
                                      <p:cBhvr>
                                        <p:cTn id="12" dur="500"/>
                                        <p:tgtEl>
                                          <p:spTgt spid="38918"/>
                                        </p:tgtEl>
                                      </p:cBhvr>
                                    </p:animEffect>
                                  </p:childTnLst>
                                </p:cTn>
                              </p:par>
                              <p:par>
                                <p:cTn id="13" presetID="3" presetClass="entr" presetSubtype="10" fill="hold" nodeType="withEffect">
                                  <p:stCondLst>
                                    <p:cond delay="0"/>
                                  </p:stCondLst>
                                  <p:childTnLst>
                                    <p:set>
                                      <p:cBhvr>
                                        <p:cTn id="14" dur="1" fill="hold">
                                          <p:stCondLst>
                                            <p:cond delay="0"/>
                                          </p:stCondLst>
                                        </p:cTn>
                                        <p:tgtEl>
                                          <p:spTgt spid="38917"/>
                                        </p:tgtEl>
                                        <p:attrNameLst>
                                          <p:attrName>style.visibility</p:attrName>
                                        </p:attrNameLst>
                                      </p:cBhvr>
                                      <p:to>
                                        <p:strVal val="visible"/>
                                      </p:to>
                                    </p:set>
                                    <p:animEffect transition="in" filter="blinds(horizontal)">
                                      <p:cBhvr>
                                        <p:cTn id="15" dur="500"/>
                                        <p:tgtEl>
                                          <p:spTgt spid="38917"/>
                                        </p:tgtEl>
                                      </p:cBhvr>
                                    </p:animEffect>
                                  </p:childTnLst>
                                </p:cTn>
                              </p:par>
                              <p:par>
                                <p:cTn id="16" presetID="3"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8916"/>
                                        </p:tgtEl>
                                        <p:attrNameLst>
                                          <p:attrName>style.visibility</p:attrName>
                                        </p:attrNameLst>
                                      </p:cBhvr>
                                      <p:to>
                                        <p:strVal val="visible"/>
                                      </p:to>
                                    </p:set>
                                    <p:animEffect transition="in" filter="blinds(horizontal)">
                                      <p:cBhvr>
                                        <p:cTn id="27" dur="500"/>
                                        <p:tgtEl>
                                          <p:spTgt spid="38916"/>
                                        </p:tgtEl>
                                      </p:cBhvr>
                                    </p:animEffect>
                                  </p:childTnLst>
                                </p:cTn>
                              </p:par>
                              <p:par>
                                <p:cTn id="28" presetID="3" presetClass="entr" presetSubtype="10" fill="hold" nodeType="withEffect">
                                  <p:stCondLst>
                                    <p:cond delay="0"/>
                                  </p:stCondLst>
                                  <p:childTnLst>
                                    <p:set>
                                      <p:cBhvr>
                                        <p:cTn id="29" dur="1" fill="hold">
                                          <p:stCondLst>
                                            <p:cond delay="0"/>
                                          </p:stCondLst>
                                        </p:cTn>
                                        <p:tgtEl>
                                          <p:spTgt spid="38919"/>
                                        </p:tgtEl>
                                        <p:attrNameLst>
                                          <p:attrName>style.visibility</p:attrName>
                                        </p:attrNameLst>
                                      </p:cBhvr>
                                      <p:to>
                                        <p:strVal val="visible"/>
                                      </p:to>
                                    </p:set>
                                    <p:animEffect transition="in" filter="blinds(horizontal)">
                                      <p:cBhvr>
                                        <p:cTn id="30" dur="500"/>
                                        <p:tgtEl>
                                          <p:spTgt spid="38919"/>
                                        </p:tgtEl>
                                      </p:cBhvr>
                                    </p:animEffect>
                                  </p:childTnLst>
                                </p:cTn>
                              </p:par>
                              <p:par>
                                <p:cTn id="31" presetID="3"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8920">
                                            <p:txEl>
                                              <p:pRg st="4" end="4"/>
                                            </p:txEl>
                                          </p:spTgt>
                                        </p:tgtEl>
                                        <p:attrNameLst>
                                          <p:attrName>style.visibility</p:attrName>
                                        </p:attrNameLst>
                                      </p:cBhvr>
                                      <p:to>
                                        <p:strVal val="visible"/>
                                      </p:to>
                                    </p:set>
                                    <p:animEffect transition="in" filter="blinds(horizontal)">
                                      <p:cBhvr>
                                        <p:cTn id="42" dur="500"/>
                                        <p:tgtEl>
                                          <p:spTgt spid="38920">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8920">
                                            <p:txEl>
                                              <p:pRg st="6" end="6"/>
                                            </p:txEl>
                                          </p:spTgt>
                                        </p:tgtEl>
                                        <p:attrNameLst>
                                          <p:attrName>style.visibility</p:attrName>
                                        </p:attrNameLst>
                                      </p:cBhvr>
                                      <p:to>
                                        <p:strVal val="visible"/>
                                      </p:to>
                                    </p:set>
                                    <p:animEffect transition="in" filter="blinds(horizontal)">
                                      <p:cBhvr>
                                        <p:cTn id="47" dur="500"/>
                                        <p:tgtEl>
                                          <p:spTgt spid="389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08"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8200"/>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000" dirty="0">
              <a:latin typeface="IM FELL Double Pica PRO Roman "/>
              <a:cs typeface="IM FELL Double Pica PRO Roman "/>
            </a:endParaRPr>
          </a:p>
        </p:txBody>
      </p:sp>
      <p:sp>
        <p:nvSpPr>
          <p:cNvPr id="18435" name="TextBox 4"/>
          <p:cNvSpPr txBox="1">
            <a:spLocks noChangeArrowheads="1"/>
          </p:cNvSpPr>
          <p:nvPr/>
        </p:nvSpPr>
        <p:spPr bwMode="auto">
          <a:xfrm>
            <a:off x="0" y="0"/>
            <a:ext cx="9144000" cy="938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FFFF"/>
                </a:solidFill>
                <a:latin typeface="Goudy Old Style" panose="02020502050305020303" pitchFamily="18" charset="0"/>
                <a:ea typeface="Goudy Old Style" panose="02020502050305020303" pitchFamily="18" charset="0"/>
                <a:cs typeface="Goudy Old Style" panose="02020502050305020303" pitchFamily="18" charset="0"/>
              </a:rPr>
              <a:t> </a:t>
            </a:r>
            <a:r>
              <a:rPr lang="en-US" altLang="en-US" sz="2800">
                <a:solidFill>
                  <a:srgbClr val="FFFF00"/>
                </a:solidFill>
                <a:latin typeface="Calibri" panose="020F0502020204030204" pitchFamily="34" charset="0"/>
                <a:ea typeface="Goudy Old Style" panose="02020502050305020303" pitchFamily="18" charset="0"/>
                <a:cs typeface="Helvetica" panose="020B0604020202020204" pitchFamily="34" charset="0"/>
              </a:rPr>
              <a:t>Why the grand diversity in color? </a:t>
            </a:r>
            <a:r>
              <a:rPr lang="en-US" altLang="en-US" sz="2800" i="1">
                <a:solidFill>
                  <a:srgbClr val="FFFF00"/>
                </a:solidFill>
                <a:latin typeface="Calibri" panose="020F0502020204030204" pitchFamily="34" charset="0"/>
                <a:ea typeface="Goudy Old Style" panose="02020502050305020303" pitchFamily="18" charset="0"/>
                <a:cs typeface="Helvetica" panose="020B0604020202020204" pitchFamily="34" charset="0"/>
              </a:rPr>
              <a:t>	</a:t>
            </a:r>
            <a:r>
              <a:rPr lang="en-US" altLang="en-US" sz="2700" i="1">
                <a:solidFill>
                  <a:srgbClr val="FFFF00"/>
                </a:solidFill>
                <a:latin typeface="Goudy Old Style" panose="02020502050305020303" pitchFamily="18" charset="0"/>
                <a:ea typeface="Goudy Old Style" panose="02020502050305020303" pitchFamily="18" charset="0"/>
                <a:cs typeface="Goudy Old Style" panose="02020502050305020303" pitchFamily="18" charset="0"/>
              </a:rPr>
              <a:t>				</a:t>
            </a:r>
          </a:p>
        </p:txBody>
      </p:sp>
      <p:grpSp>
        <p:nvGrpSpPr>
          <p:cNvPr id="18436" name="Group 15"/>
          <p:cNvGrpSpPr>
            <a:grpSpLocks/>
          </p:cNvGrpSpPr>
          <p:nvPr/>
        </p:nvGrpSpPr>
        <p:grpSpPr bwMode="auto">
          <a:xfrm>
            <a:off x="0" y="838200"/>
            <a:ext cx="9144000" cy="6019800"/>
            <a:chOff x="0" y="838199"/>
            <a:chExt cx="9144000" cy="6019801"/>
          </a:xfrm>
        </p:grpSpPr>
        <p:pic>
          <p:nvPicPr>
            <p:cNvPr id="18442" name="Picture 6" descr="frog.tiff"/>
            <p:cNvPicPr>
              <a:picLocks noChangeAspect="1"/>
            </p:cNvPicPr>
            <p:nvPr/>
          </p:nvPicPr>
          <p:blipFill>
            <a:blip r:embed="rId3">
              <a:extLst>
                <a:ext uri="{28A0092B-C50C-407E-A947-70E740481C1C}">
                  <a14:useLocalDpi xmlns:a14="http://schemas.microsoft.com/office/drawing/2010/main" val="0"/>
                </a:ext>
              </a:extLst>
            </a:blip>
            <a:srcRect b="8420"/>
            <a:stretch>
              <a:fillRect/>
            </a:stretch>
          </p:blipFill>
          <p:spPr bwMode="auto">
            <a:xfrm>
              <a:off x="0" y="838199"/>
              <a:ext cx="4549976"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8" descr="beetle.tiff"/>
            <p:cNvPicPr>
              <a:picLocks noChangeAspect="1"/>
            </p:cNvPicPr>
            <p:nvPr/>
          </p:nvPicPr>
          <p:blipFill>
            <a:blip r:embed="rId4">
              <a:extLst>
                <a:ext uri="{28A0092B-C50C-407E-A947-70E740481C1C}">
                  <a14:useLocalDpi xmlns:a14="http://schemas.microsoft.com/office/drawing/2010/main" val="0"/>
                </a:ext>
              </a:extLst>
            </a:blip>
            <a:srcRect r="1613" b="8420"/>
            <a:stretch>
              <a:fillRect/>
            </a:stretch>
          </p:blipFill>
          <p:spPr bwMode="auto">
            <a:xfrm>
              <a:off x="4495800" y="838200"/>
              <a:ext cx="4648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9" descr="common_grackle_yard_20070516_02.jpeg"/>
            <p:cNvPicPr>
              <a:picLocks noChangeAspect="1"/>
            </p:cNvPicPr>
            <p:nvPr/>
          </p:nvPicPr>
          <p:blipFill>
            <a:blip r:embed="rId5">
              <a:extLst>
                <a:ext uri="{28A0092B-C50C-407E-A947-70E740481C1C}">
                  <a14:useLocalDpi xmlns:a14="http://schemas.microsoft.com/office/drawing/2010/main" val="0"/>
                </a:ext>
              </a:extLst>
            </a:blip>
            <a:srcRect b="16579"/>
            <a:stretch>
              <a:fillRect/>
            </a:stretch>
          </p:blipFill>
          <p:spPr bwMode="auto">
            <a:xfrm>
              <a:off x="2626593" y="3581400"/>
              <a:ext cx="331700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0" descr="lizard.jpg"/>
            <p:cNvPicPr>
              <a:picLocks noChangeAspect="1"/>
            </p:cNvPicPr>
            <p:nvPr/>
          </p:nvPicPr>
          <p:blipFill>
            <a:blip r:embed="rId6">
              <a:extLst>
                <a:ext uri="{28A0092B-C50C-407E-A947-70E740481C1C}">
                  <a14:useLocalDpi xmlns:a14="http://schemas.microsoft.com/office/drawing/2010/main" val="0"/>
                </a:ext>
              </a:extLst>
            </a:blip>
            <a:srcRect b="16673"/>
            <a:stretch>
              <a:fillRect/>
            </a:stretch>
          </p:blipFill>
          <p:spPr bwMode="auto">
            <a:xfrm>
              <a:off x="0" y="3581400"/>
              <a:ext cx="2667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mandriil.jpeg"/>
            <p:cNvPicPr>
              <a:picLocks noChangeAspect="1"/>
            </p:cNvPicPr>
            <p:nvPr/>
          </p:nvPicPr>
          <p:blipFill>
            <a:blip r:embed="rId7">
              <a:extLst>
                <a:ext uri="{28A0092B-C50C-407E-A947-70E740481C1C}">
                  <a14:useLocalDpi xmlns:a14="http://schemas.microsoft.com/office/drawing/2010/main" val="0"/>
                </a:ext>
              </a:extLst>
            </a:blip>
            <a:srcRect t="3232" r="2274" b="27274"/>
            <a:stretch>
              <a:fillRect/>
            </a:stretch>
          </p:blipFill>
          <p:spPr bwMode="auto">
            <a:xfrm>
              <a:off x="5867400" y="3581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7" name="TextBox 11"/>
          <p:cNvSpPr txBox="1">
            <a:spLocks noChangeArrowheads="1"/>
          </p:cNvSpPr>
          <p:nvPr/>
        </p:nvSpPr>
        <p:spPr bwMode="auto">
          <a:xfrm>
            <a:off x="7415213" y="6457950"/>
            <a:ext cx="16525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500" i="1">
                <a:solidFill>
                  <a:schemeClr val="bg1"/>
                </a:solidFill>
                <a:latin typeface="Goudy Old Style" panose="02020502050305020303" pitchFamily="18" charset="0"/>
                <a:ea typeface="Goudy Old Style" panose="02020502050305020303" pitchFamily="18" charset="0"/>
                <a:cs typeface="Goudy Old Style" panose="02020502050305020303" pitchFamily="18" charset="0"/>
              </a:rPr>
              <a:t>Photos by J.L. Brown</a:t>
            </a:r>
          </a:p>
        </p:txBody>
      </p:sp>
      <p:sp>
        <p:nvSpPr>
          <p:cNvPr id="14" name="TextBox 13"/>
          <p:cNvSpPr txBox="1">
            <a:spLocks noChangeArrowheads="1"/>
          </p:cNvSpPr>
          <p:nvPr/>
        </p:nvSpPr>
        <p:spPr bwMode="auto">
          <a:xfrm>
            <a:off x="1573213" y="1000125"/>
            <a:ext cx="5360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To communicate with Predators?</a:t>
            </a:r>
          </a:p>
        </p:txBody>
      </p:sp>
      <p:sp>
        <p:nvSpPr>
          <p:cNvPr id="15" name="TextBox 14"/>
          <p:cNvSpPr txBox="1">
            <a:spLocks noChangeArrowheads="1"/>
          </p:cNvSpPr>
          <p:nvPr/>
        </p:nvSpPr>
        <p:spPr bwMode="auto">
          <a:xfrm>
            <a:off x="2284413" y="3057525"/>
            <a:ext cx="4040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To hide from Predators?</a:t>
            </a:r>
          </a:p>
        </p:txBody>
      </p:sp>
      <p:sp>
        <p:nvSpPr>
          <p:cNvPr id="16" name="TextBox 15"/>
          <p:cNvSpPr txBox="1">
            <a:spLocks noChangeArrowheads="1"/>
          </p:cNvSpPr>
          <p:nvPr/>
        </p:nvSpPr>
        <p:spPr bwMode="auto">
          <a:xfrm>
            <a:off x="1447800" y="3657600"/>
            <a:ext cx="6802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To communicate to others of its own kind?</a:t>
            </a:r>
          </a:p>
        </p:txBody>
      </p:sp>
      <p:sp>
        <p:nvSpPr>
          <p:cNvPr id="17" name="TextBox 16"/>
          <p:cNvSpPr txBox="1">
            <a:spLocks noChangeArrowheads="1"/>
          </p:cNvSpPr>
          <p:nvPr/>
        </p:nvSpPr>
        <p:spPr bwMode="auto">
          <a:xfrm>
            <a:off x="1981200" y="5257800"/>
            <a:ext cx="5141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Some combination of all three?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7" descr="GulfRigDive01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2" name="Group 22"/>
          <p:cNvGrpSpPr>
            <a:grpSpLocks/>
          </p:cNvGrpSpPr>
          <p:nvPr/>
        </p:nvGrpSpPr>
        <p:grpSpPr bwMode="auto">
          <a:xfrm>
            <a:off x="304800" y="228600"/>
            <a:ext cx="8610600" cy="1447800"/>
            <a:chOff x="1020" y="1820"/>
            <a:chExt cx="4763" cy="647"/>
          </a:xfrm>
        </p:grpSpPr>
        <p:pic>
          <p:nvPicPr>
            <p:cNvPr id="73734"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 y="1933"/>
              <a:ext cx="56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4" descr="COb"/>
            <p:cNvPicPr>
              <a:picLocks noChangeAspect="1" noChangeArrowheads="1"/>
            </p:cNvPicPr>
            <p:nvPr/>
          </p:nvPicPr>
          <p:blipFill>
            <a:blip r:embed="rId6">
              <a:extLst>
                <a:ext uri="{28A0092B-C50C-407E-A947-70E740481C1C}">
                  <a14:useLocalDpi xmlns:a14="http://schemas.microsoft.com/office/drawing/2010/main" val="0"/>
                </a:ext>
              </a:extLst>
            </a:blip>
            <a:srcRect l="24681" t="39809" r="46355" b="31175"/>
            <a:stretch>
              <a:fillRect/>
            </a:stretch>
          </p:blipFill>
          <p:spPr bwMode="auto">
            <a:xfrm>
              <a:off x="1020" y="1916"/>
              <a:ext cx="567"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25" descr="Amistad pumilio"/>
            <p:cNvPicPr>
              <a:picLocks noChangeAspect="1" noChangeArrowheads="1"/>
            </p:cNvPicPr>
            <p:nvPr/>
          </p:nvPicPr>
          <p:blipFill>
            <a:blip r:embed="rId7">
              <a:extLst>
                <a:ext uri="{28A0092B-C50C-407E-A947-70E740481C1C}">
                  <a14:useLocalDpi xmlns:a14="http://schemas.microsoft.com/office/drawing/2010/main" val="0"/>
                </a:ext>
              </a:extLst>
            </a:blip>
            <a:srcRect l="42676" t="38921" r="31989" b="35110"/>
            <a:stretch>
              <a:fillRect/>
            </a:stretch>
          </p:blipFill>
          <p:spPr bwMode="auto">
            <a:xfrm>
              <a:off x="4033" y="1911"/>
              <a:ext cx="56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26" descr="NA anon 3c"/>
            <p:cNvPicPr>
              <a:picLocks noChangeAspect="1" noChangeArrowheads="1"/>
            </p:cNvPicPr>
            <p:nvPr/>
          </p:nvPicPr>
          <p:blipFill>
            <a:blip r:embed="rId8">
              <a:extLst>
                <a:ext uri="{28A0092B-C50C-407E-A947-70E740481C1C}">
                  <a14:useLocalDpi xmlns:a14="http://schemas.microsoft.com/office/drawing/2010/main" val="0"/>
                </a:ext>
              </a:extLst>
            </a:blip>
            <a:srcRect l="35162" t="31767" r="32301" b="11382"/>
            <a:stretch>
              <a:fillRect/>
            </a:stretch>
          </p:blipFill>
          <p:spPr bwMode="auto">
            <a:xfrm>
              <a:off x="3150" y="1859"/>
              <a:ext cx="405"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27" descr="PEL frog 1"/>
            <p:cNvPicPr>
              <a:picLocks noChangeAspect="1" noChangeArrowheads="1"/>
            </p:cNvPicPr>
            <p:nvPr/>
          </p:nvPicPr>
          <p:blipFill>
            <a:blip r:embed="rId9">
              <a:extLst>
                <a:ext uri="{28A0092B-C50C-407E-A947-70E740481C1C}">
                  <a14:useLocalDpi xmlns:a14="http://schemas.microsoft.com/office/drawing/2010/main" val="0"/>
                </a:ext>
              </a:extLst>
            </a:blip>
            <a:srcRect l="7310" t="24269" r="24139" b="32545"/>
            <a:stretch>
              <a:fillRect/>
            </a:stretch>
          </p:blipFill>
          <p:spPr bwMode="auto">
            <a:xfrm>
              <a:off x="5217" y="1920"/>
              <a:ext cx="56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28" descr="PoNo frog 2"/>
            <p:cNvPicPr>
              <a:picLocks noChangeAspect="1" noChangeArrowheads="1"/>
            </p:cNvPicPr>
            <p:nvPr/>
          </p:nvPicPr>
          <p:blipFill>
            <a:blip r:embed="rId10">
              <a:extLst>
                <a:ext uri="{28A0092B-C50C-407E-A947-70E740481C1C}">
                  <a14:useLocalDpi xmlns:a14="http://schemas.microsoft.com/office/drawing/2010/main" val="0"/>
                </a:ext>
              </a:extLst>
            </a:blip>
            <a:srcRect l="25014" t="36523" r="36021" b="28790"/>
            <a:stretch>
              <a:fillRect/>
            </a:stretch>
          </p:blipFill>
          <p:spPr bwMode="auto">
            <a:xfrm>
              <a:off x="2558" y="1941"/>
              <a:ext cx="56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29" descr="PoSo frog 1"/>
            <p:cNvPicPr>
              <a:picLocks noChangeAspect="1" noChangeArrowheads="1"/>
            </p:cNvPicPr>
            <p:nvPr/>
          </p:nvPicPr>
          <p:blipFill>
            <a:blip r:embed="rId11">
              <a:extLst>
                <a:ext uri="{28A0092B-C50C-407E-A947-70E740481C1C}">
                  <a14:useLocalDpi xmlns:a14="http://schemas.microsoft.com/office/drawing/2010/main" val="0"/>
                </a:ext>
              </a:extLst>
            </a:blip>
            <a:srcRect l="34633" t="29607" r="40756" b="15610"/>
            <a:stretch>
              <a:fillRect/>
            </a:stretch>
          </p:blipFill>
          <p:spPr bwMode="auto">
            <a:xfrm>
              <a:off x="2169" y="1820"/>
              <a:ext cx="3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 y="1929"/>
              <a:ext cx="42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31" descr="IMGP1344"/>
            <p:cNvPicPr>
              <a:picLocks noChangeAspect="1" noChangeArrowheads="1"/>
            </p:cNvPicPr>
            <p:nvPr/>
          </p:nvPicPr>
          <p:blipFill>
            <a:blip r:embed="rId13">
              <a:lum bright="6000" contrast="-6000"/>
              <a:extLst>
                <a:ext uri="{28A0092B-C50C-407E-A947-70E740481C1C}">
                  <a14:useLocalDpi xmlns:a14="http://schemas.microsoft.com/office/drawing/2010/main" val="0"/>
                </a:ext>
              </a:extLst>
            </a:blip>
            <a:srcRect/>
            <a:stretch>
              <a:fillRect/>
            </a:stretch>
          </p:blipFill>
          <p:spPr bwMode="auto">
            <a:xfrm flipH="1">
              <a:off x="1612" y="1958"/>
              <a:ext cx="531"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3" name="Rectangle 11"/>
          <p:cNvSpPr>
            <a:spLocks noChangeArrowheads="1"/>
          </p:cNvSpPr>
          <p:nvPr/>
        </p:nvSpPr>
        <p:spPr bwMode="auto">
          <a:xfrm>
            <a:off x="2085975" y="1828800"/>
            <a:ext cx="52133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5400">
                <a:solidFill>
                  <a:srgbClr val="FFFF00"/>
                </a:solidFill>
                <a:latin typeface="Calibri" panose="020F0502020204030204" pitchFamily="34" charset="0"/>
              </a:rPr>
              <a:t>Now You See Me:</a:t>
            </a:r>
          </a:p>
          <a:p>
            <a:pPr algn="ctr" eaLnBrk="1" hangingPunct="1">
              <a:spcBef>
                <a:spcPct val="0"/>
              </a:spcBef>
              <a:buFontTx/>
              <a:buNone/>
            </a:pPr>
            <a:r>
              <a:rPr lang="en-US" altLang="en-US" sz="5400">
                <a:solidFill>
                  <a:srgbClr val="FFFF00"/>
                </a:solidFill>
                <a:latin typeface="Calibri" panose="020F0502020204030204" pitchFamily="34" charset="0"/>
              </a:rPr>
              <a:t>Now You Don’t</a:t>
            </a:r>
          </a:p>
        </p:txBody>
      </p:sp>
      <p:pic>
        <p:nvPicPr>
          <p:cNvPr id="15" name="Picture 4" descr="MIL_US_ONR_Logo_l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87650" y="3848100"/>
            <a:ext cx="3810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992"/>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76200"/>
            <a:ext cx="7772400" cy="1143000"/>
          </a:xfrm>
        </p:spPr>
        <p:txBody>
          <a:bodyPr/>
          <a:lstStyle/>
          <a:p>
            <a:r>
              <a:rPr lang="en-US" altLang="en-US" b="1" smtClean="0">
                <a:solidFill>
                  <a:srgbClr val="FFFF00"/>
                </a:solidFill>
                <a:latin typeface="Calibri" panose="020F0502020204030204" pitchFamily="34" charset="0"/>
              </a:rPr>
              <a:t>Dynamics of Light</a:t>
            </a:r>
          </a:p>
        </p:txBody>
      </p:sp>
      <p:sp>
        <p:nvSpPr>
          <p:cNvPr id="75779" name="Content Placeholder 2"/>
          <p:cNvSpPr>
            <a:spLocks noGrp="1"/>
          </p:cNvSpPr>
          <p:nvPr>
            <p:ph idx="1"/>
          </p:nvPr>
        </p:nvSpPr>
        <p:spPr>
          <a:xfrm>
            <a:off x="152400" y="990600"/>
            <a:ext cx="7772400" cy="4114800"/>
          </a:xfrm>
        </p:spPr>
        <p:txBody>
          <a:bodyPr/>
          <a:lstStyle/>
          <a:p>
            <a:r>
              <a:rPr lang="en-US" altLang="en-US" b="1" smtClean="0">
                <a:solidFill>
                  <a:srgbClr val="FFFF00"/>
                </a:solidFill>
                <a:latin typeface="Calibri" panose="020F0502020204030204" pitchFamily="34" charset="0"/>
              </a:rPr>
              <a:t>Brightness </a:t>
            </a:r>
          </a:p>
          <a:p>
            <a:r>
              <a:rPr lang="en-US" altLang="en-US" b="1" smtClean="0">
                <a:solidFill>
                  <a:srgbClr val="FFFF00"/>
                </a:solidFill>
                <a:latin typeface="Calibri" panose="020F0502020204030204" pitchFamily="34" charset="0"/>
              </a:rPr>
              <a:t>Color</a:t>
            </a:r>
          </a:p>
          <a:p>
            <a:r>
              <a:rPr lang="en-US" altLang="en-US" b="1" smtClean="0">
                <a:solidFill>
                  <a:srgbClr val="FFFF00"/>
                </a:solidFill>
                <a:latin typeface="Calibri" panose="020F0502020204030204" pitchFamily="34" charset="0"/>
              </a:rPr>
              <a:t>Polarization</a:t>
            </a:r>
          </a:p>
        </p:txBody>
      </p:sp>
      <p:pic>
        <p:nvPicPr>
          <p:cNvPr id="1024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6385" y="3022600"/>
            <a:ext cx="44958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150359"/>
            <a:ext cx="43799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sites.sinauer.com/animalcommunication2e/images/05/WT05.02.Figure5.jpg"/>
          <p:cNvPicPr>
            <a:picLocks noChangeAspect="1" noChangeArrowheads="1"/>
          </p:cNvPicPr>
          <p:nvPr/>
        </p:nvPicPr>
        <p:blipFill>
          <a:blip r:embed="rId5">
            <a:extLst>
              <a:ext uri="{28A0092B-C50C-407E-A947-70E740481C1C}">
                <a14:useLocalDpi xmlns:a14="http://schemas.microsoft.com/office/drawing/2010/main" val="0"/>
              </a:ext>
            </a:extLst>
          </a:blip>
          <a:srcRect l="1067" t="12997" r="55200" b="23341"/>
          <a:stretch>
            <a:fillRect/>
          </a:stretch>
        </p:blipFill>
        <p:spPr bwMode="auto">
          <a:xfrm>
            <a:off x="0" y="4794250"/>
            <a:ext cx="28194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5087938"/>
            <a:ext cx="33528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1"/>
          <p:cNvSpPr>
            <a:spLocks noChangeArrowheads="1"/>
          </p:cNvSpPr>
          <p:nvPr/>
        </p:nvSpPr>
        <p:spPr bwMode="auto">
          <a:xfrm>
            <a:off x="4191000" y="2598159"/>
            <a:ext cx="44958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75785" name="Rectangle 10"/>
          <p:cNvSpPr>
            <a:spLocks noChangeArrowheads="1"/>
          </p:cNvSpPr>
          <p:nvPr/>
        </p:nvSpPr>
        <p:spPr bwMode="auto">
          <a:xfrm>
            <a:off x="3274220" y="5029200"/>
            <a:ext cx="1119187" cy="228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7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609600"/>
            <a:ext cx="3048000" cy="4495800"/>
          </a:xfrm>
        </p:spPr>
        <p:txBody>
          <a:bodyPr/>
          <a:lstStyle/>
          <a:p>
            <a:r>
              <a:rPr lang="en-US" altLang="en-US" b="1" smtClean="0">
                <a:solidFill>
                  <a:srgbClr val="FFFF00"/>
                </a:solidFill>
                <a:latin typeface="Calibri" panose="020F0502020204030204" pitchFamily="34" charset="0"/>
              </a:rPr>
              <a:t>Two places on earth where light is LARGELY polarized</a:t>
            </a:r>
          </a:p>
        </p:txBody>
      </p:sp>
      <p:pic>
        <p:nvPicPr>
          <p:cNvPr id="77827" name="Picture 5" descr="http://www.weatherscapes.com/Photos/w-463-1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3738" y="0"/>
            <a:ext cx="5910262" cy="3422650"/>
          </a:xfrm>
          <a:noFill/>
        </p:spPr>
      </p:pic>
      <p:pic>
        <p:nvPicPr>
          <p:cNvPr id="77828" name="Picture 7" descr="A polarizing filter can help see 'through' 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738" y="3422650"/>
            <a:ext cx="5986462" cy="3435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0250" y="914400"/>
            <a:ext cx="15303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26338" y="838200"/>
            <a:ext cx="1617662"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Photos\4_16NacimientoU_W_Edits\20100416_Nacimiento_140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5613400"/>
            <a:ext cx="235426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9" descr="http://www.geneticliteracyproject.org/wp/wp-content/uploads/2012/05/Khake-salm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7100" y="5529263"/>
            <a:ext cx="19431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3390900"/>
            <a:ext cx="2209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60425"/>
                                        </p:tgtEl>
                                        <p:attrNameLst>
                                          <p:attrName>style.visibility</p:attrName>
                                        </p:attrNameLst>
                                      </p:cBhvr>
                                      <p:to>
                                        <p:strVal val="visible"/>
                                      </p:to>
                                    </p:set>
                                    <p:animEffect transition="in" filter="blinds(horizontal)">
                                      <p:cBhvr>
                                        <p:cTn id="18" dur="500"/>
                                        <p:tgtEl>
                                          <p:spTgt spid="6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8" descr="GulfRigDive0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525"/>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a:spLocks noGrp="1"/>
          </p:cNvSpPr>
          <p:nvPr>
            <p:ph type="title"/>
          </p:nvPr>
        </p:nvSpPr>
        <p:spPr>
          <a:xfrm>
            <a:off x="-381000" y="152400"/>
            <a:ext cx="9906000" cy="1143000"/>
          </a:xfrm>
        </p:spPr>
        <p:txBody>
          <a:bodyPr/>
          <a:lstStyle/>
          <a:p>
            <a:r>
              <a:rPr lang="en-US" altLang="en-US" b="1" smtClean="0">
                <a:solidFill>
                  <a:schemeClr val="bg1"/>
                </a:solidFill>
                <a:latin typeface="Calibri" panose="020F0502020204030204" pitchFamily="34" charset="0"/>
              </a:rPr>
              <a:t>What if YOU could see polarized light?</a:t>
            </a:r>
          </a:p>
        </p:txBody>
      </p:sp>
      <p:pic>
        <p:nvPicPr>
          <p:cNvPr id="7987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900" y="2516188"/>
            <a:ext cx="6172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Content Placeholder 1"/>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8" descr="GulfRigDive0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le 1"/>
          <p:cNvSpPr>
            <a:spLocks noGrp="1"/>
          </p:cNvSpPr>
          <p:nvPr>
            <p:ph type="title"/>
          </p:nvPr>
        </p:nvSpPr>
        <p:spPr>
          <a:xfrm>
            <a:off x="762000" y="0"/>
            <a:ext cx="7772400" cy="1143000"/>
          </a:xfrm>
        </p:spPr>
        <p:txBody>
          <a:bodyPr/>
          <a:lstStyle/>
          <a:p>
            <a:r>
              <a:rPr lang="en-US" altLang="en-US" sz="3600" b="1" smtClean="0">
                <a:solidFill>
                  <a:schemeClr val="bg1"/>
                </a:solidFill>
                <a:latin typeface="Calibri" panose="020F0502020204030204" pitchFamily="34" charset="0"/>
              </a:rPr>
              <a:t>Many animals can see polarized light </a:t>
            </a:r>
          </a:p>
        </p:txBody>
      </p:sp>
      <p:sp>
        <p:nvSpPr>
          <p:cNvPr id="81924" name="Content Placeholder 2"/>
          <p:cNvSpPr>
            <a:spLocks noGrp="1"/>
          </p:cNvSpPr>
          <p:nvPr>
            <p:ph idx="1"/>
          </p:nvPr>
        </p:nvSpPr>
        <p:spPr>
          <a:xfrm>
            <a:off x="838200" y="914400"/>
            <a:ext cx="7772400" cy="4114800"/>
          </a:xfrm>
        </p:spPr>
        <p:txBody>
          <a:bodyPr/>
          <a:lstStyle/>
          <a:p>
            <a:pPr algn="ctr">
              <a:buFontTx/>
              <a:buNone/>
            </a:pPr>
            <a:r>
              <a:rPr lang="en-US" altLang="en-US" b="1" smtClean="0">
                <a:solidFill>
                  <a:schemeClr val="bg1"/>
                </a:solidFill>
                <a:latin typeface="Calibri" panose="020F0502020204030204" pitchFamily="34" charset="0"/>
              </a:rPr>
              <a:t>and some use it to communicate</a:t>
            </a:r>
          </a:p>
          <a:p>
            <a:pPr algn="ctr"/>
            <a:endParaRPr lang="en-US" altLang="en-US" smtClean="0"/>
          </a:p>
          <a:p>
            <a:pPr algn="ctr"/>
            <a:endParaRPr lang="en-US" altLang="en-US" smtClean="0"/>
          </a:p>
        </p:txBody>
      </p:sp>
      <p:pic>
        <p:nvPicPr>
          <p:cNvPr id="6" name="Picture 7" descr="C:\Photos\4_16NacimientoU_W_Edits\20100416_Nacimiento_1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4779963"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Photos\4_16NacimientoU_W_Edits\20100416_Nacimiento_140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524000"/>
            <a:ext cx="441166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l="8192" t="7475" r="11879" b="23241"/>
          <a:stretch>
            <a:fillRect/>
          </a:stretch>
        </p:blipFill>
        <p:spPr bwMode="auto">
          <a:xfrm>
            <a:off x="3810000" y="3236913"/>
            <a:ext cx="536575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8" descr="GulfRigDive07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525"/>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p:nvPr>
        </p:nvSpPr>
        <p:spPr>
          <a:xfrm>
            <a:off x="762000" y="0"/>
            <a:ext cx="7772400" cy="1143000"/>
          </a:xfrm>
        </p:spPr>
        <p:txBody>
          <a:bodyPr/>
          <a:lstStyle/>
          <a:p>
            <a:r>
              <a:rPr lang="en-US" altLang="en-US" sz="3600" b="1" smtClean="0">
                <a:solidFill>
                  <a:schemeClr val="bg1"/>
                </a:solidFill>
                <a:latin typeface="Calibri" panose="020F0502020204030204" pitchFamily="34" charset="0"/>
              </a:rPr>
              <a:t>MANY animals can see polarized light </a:t>
            </a:r>
          </a:p>
        </p:txBody>
      </p:sp>
      <p:sp>
        <p:nvSpPr>
          <p:cNvPr id="86020" name="Content Placeholder 2"/>
          <p:cNvSpPr>
            <a:spLocks noGrp="1"/>
          </p:cNvSpPr>
          <p:nvPr>
            <p:ph idx="1"/>
          </p:nvPr>
        </p:nvSpPr>
        <p:spPr>
          <a:xfrm>
            <a:off x="838200" y="914400"/>
            <a:ext cx="7772400" cy="4114800"/>
          </a:xfrm>
        </p:spPr>
        <p:txBody>
          <a:bodyPr/>
          <a:lstStyle/>
          <a:p>
            <a:pPr algn="ctr">
              <a:buFontTx/>
              <a:buNone/>
            </a:pPr>
            <a:r>
              <a:rPr lang="en-US" altLang="en-US" b="1" smtClean="0">
                <a:solidFill>
                  <a:schemeClr val="bg1"/>
                </a:solidFill>
                <a:latin typeface="Calibri" panose="020F0502020204030204" pitchFamily="34" charset="0"/>
              </a:rPr>
              <a:t>&amp; some use it to communicate</a:t>
            </a:r>
          </a:p>
          <a:p>
            <a:pPr algn="ctr"/>
            <a:endParaRPr lang="en-US" altLang="en-US" smtClean="0"/>
          </a:p>
          <a:p>
            <a:pPr algn="ctr"/>
            <a:endParaRPr lang="en-US" altLang="en-US" smtClean="0"/>
          </a:p>
        </p:txBody>
      </p:sp>
      <p:pic>
        <p:nvPicPr>
          <p:cNvPr id="7" name="Sequence 12.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819400" y="2461419"/>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5"/>
          <p:cNvSpPr txBox="1">
            <a:spLocks noChangeArrowheads="1"/>
          </p:cNvSpPr>
          <p:nvPr/>
        </p:nvSpPr>
        <p:spPr bwMode="auto">
          <a:xfrm>
            <a:off x="6019800" y="595788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Calibri" panose="020F0502020204030204" pitchFamily="34" charset="0"/>
              </a:rPr>
              <a:t>Video: Viktor Gruev</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625" y="195263"/>
            <a:ext cx="9991725" cy="584200"/>
          </a:xfrm>
          <a:prstGeom prst="rect">
            <a:avLst/>
          </a:prstGeom>
          <a:solidFill>
            <a:schemeClr val="bg1">
              <a:lumMod val="75000"/>
            </a:schemeClr>
          </a:solidFill>
          <a:ln>
            <a:noFill/>
          </a:ln>
        </p:spPr>
        <p:txBody>
          <a:bodyPr>
            <a:spAutoFit/>
          </a:bodyPr>
          <a:lstStyle/>
          <a:p>
            <a:pPr algn="ctr">
              <a:defRPr/>
            </a:pPr>
            <a:r>
              <a:rPr lang="en-US" sz="3200" dirty="0">
                <a:solidFill>
                  <a:srgbClr val="FFFF00"/>
                </a:solidFill>
                <a:latin typeface="Calibri" panose="020F0502020204030204" pitchFamily="34" charset="0"/>
                <a:cs typeface="IM FELL Double Pica PRO Roman "/>
              </a:rPr>
              <a:t>SEXUAL SELECTION</a:t>
            </a:r>
          </a:p>
        </p:txBody>
      </p:sp>
      <p:pic>
        <p:nvPicPr>
          <p:cNvPr id="88067" name="Picture 34" descr="lo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28613"/>
            <a:ext cx="21891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8" name="Group 170"/>
          <p:cNvGrpSpPr>
            <a:grpSpLocks/>
          </p:cNvGrpSpPr>
          <p:nvPr/>
        </p:nvGrpSpPr>
        <p:grpSpPr bwMode="auto">
          <a:xfrm>
            <a:off x="1066800" y="1544637"/>
            <a:ext cx="6938963" cy="4756150"/>
            <a:chOff x="-1865945" y="594519"/>
            <a:chExt cx="6939594" cy="4755438"/>
          </a:xfrm>
        </p:grpSpPr>
        <p:sp>
          <p:nvSpPr>
            <p:cNvPr id="88074" name="Text Box 2"/>
            <p:cNvSpPr txBox="1">
              <a:spLocks noChangeArrowheads="1"/>
            </p:cNvSpPr>
            <p:nvPr/>
          </p:nvSpPr>
          <p:spPr bwMode="auto">
            <a:xfrm>
              <a:off x="-1708151" y="2397689"/>
              <a:ext cx="1137605" cy="48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Polarizer</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8075" name="Text Box 2"/>
            <p:cNvSpPr txBox="1">
              <a:spLocks noChangeArrowheads="1"/>
            </p:cNvSpPr>
            <p:nvPr/>
          </p:nvSpPr>
          <p:spPr bwMode="auto">
            <a:xfrm>
              <a:off x="4000692" y="2821930"/>
              <a:ext cx="1072957" cy="4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Polarizer</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8076" name="Text Box 2"/>
            <p:cNvSpPr txBox="1">
              <a:spLocks noChangeArrowheads="1"/>
            </p:cNvSpPr>
            <p:nvPr/>
          </p:nvSpPr>
          <p:spPr bwMode="auto">
            <a:xfrm>
              <a:off x="-107950" y="3566319"/>
              <a:ext cx="1219200" cy="46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latin typeface="Calibri" panose="020F0502020204030204" pitchFamily="34" charset="0"/>
                  <a:ea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88077" name="Text Box 2"/>
            <p:cNvSpPr txBox="1">
              <a:spLocks noChangeArrowheads="1"/>
            </p:cNvSpPr>
            <p:nvPr/>
          </p:nvSpPr>
          <p:spPr bwMode="auto">
            <a:xfrm>
              <a:off x="1873250" y="3490119"/>
              <a:ext cx="1142999" cy="55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latin typeface="Calibri" panose="020F0502020204030204" pitchFamily="34" charset="0"/>
                  <a:ea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88078" name="Text Box 2"/>
            <p:cNvSpPr txBox="1">
              <a:spLocks noChangeArrowheads="1"/>
            </p:cNvSpPr>
            <p:nvPr/>
          </p:nvSpPr>
          <p:spPr bwMode="auto">
            <a:xfrm rot="-5400000">
              <a:off x="-1136650" y="785019"/>
              <a:ext cx="99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latin typeface="Calibri" panose="020F0502020204030204" pitchFamily="34" charset="0"/>
                  <a:ea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88079" name="Text Box 2"/>
            <p:cNvSpPr txBox="1">
              <a:spLocks noChangeArrowheads="1"/>
            </p:cNvSpPr>
            <p:nvPr/>
          </p:nvSpPr>
          <p:spPr bwMode="auto">
            <a:xfrm rot="5400000">
              <a:off x="3038476" y="692945"/>
              <a:ext cx="99059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latin typeface="Calibri" panose="020F0502020204030204" pitchFamily="34" charset="0"/>
                  <a:ea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88080" name="Text Box 2"/>
            <p:cNvSpPr txBox="1">
              <a:spLocks noChangeArrowheads="1"/>
            </p:cNvSpPr>
            <p:nvPr/>
          </p:nvSpPr>
          <p:spPr bwMode="auto">
            <a:xfrm>
              <a:off x="-242013" y="2046593"/>
              <a:ext cx="1542375" cy="2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grpSp>
          <p:nvGrpSpPr>
            <p:cNvPr id="88081" name="Group 121"/>
            <p:cNvGrpSpPr>
              <a:grpSpLocks/>
            </p:cNvGrpSpPr>
            <p:nvPr/>
          </p:nvGrpSpPr>
          <p:grpSpPr bwMode="auto">
            <a:xfrm>
              <a:off x="-1865945" y="670708"/>
              <a:ext cx="6832221" cy="4679249"/>
              <a:chOff x="-1865946" y="670707"/>
              <a:chExt cx="6832221" cy="4679250"/>
            </a:xfrm>
          </p:grpSpPr>
          <p:pic>
            <p:nvPicPr>
              <p:cNvPr id="88082" name="Picture 179"/>
              <p:cNvPicPr>
                <a:picLocks noChangeAspect="1"/>
              </p:cNvPicPr>
              <p:nvPr/>
            </p:nvPicPr>
            <p:blipFill>
              <a:blip r:embed="rId4">
                <a:extLst>
                  <a:ext uri="{28A0092B-C50C-407E-A947-70E740481C1C}">
                    <a14:useLocalDpi xmlns:a14="http://schemas.microsoft.com/office/drawing/2010/main" val="0"/>
                  </a:ext>
                </a:extLst>
              </a:blip>
              <a:srcRect l="15654" t="18530" r="19592" b="51399"/>
              <a:stretch>
                <a:fillRect/>
              </a:stretch>
            </p:blipFill>
            <p:spPr bwMode="auto">
              <a:xfrm>
                <a:off x="230234" y="1120495"/>
                <a:ext cx="888345" cy="31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180"/>
              <p:cNvPicPr>
                <a:picLocks noChangeAspect="1"/>
              </p:cNvPicPr>
              <p:nvPr/>
            </p:nvPicPr>
            <p:blipFill>
              <a:blip r:embed="rId5">
                <a:extLst>
                  <a:ext uri="{28A0092B-C50C-407E-A947-70E740481C1C}">
                    <a14:useLocalDpi xmlns:a14="http://schemas.microsoft.com/office/drawing/2010/main" val="0"/>
                  </a:ext>
                </a:extLst>
              </a:blip>
              <a:srcRect l="15654" t="18530" r="19592" b="51399"/>
              <a:stretch>
                <a:fillRect/>
              </a:stretch>
            </p:blipFill>
            <p:spPr bwMode="auto">
              <a:xfrm>
                <a:off x="1901284" y="1129630"/>
                <a:ext cx="862340" cy="30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4" name="Picture 181"/>
              <p:cNvPicPr>
                <a:picLocks noChangeAspect="1"/>
              </p:cNvPicPr>
              <p:nvPr/>
            </p:nvPicPr>
            <p:blipFill>
              <a:blip r:embed="rId6">
                <a:extLst>
                  <a:ext uri="{28A0092B-C50C-407E-A947-70E740481C1C}">
                    <a14:useLocalDpi xmlns:a14="http://schemas.microsoft.com/office/drawing/2010/main" val="0"/>
                  </a:ext>
                </a:extLst>
              </a:blip>
              <a:srcRect l="17526" t="49477" r="34978" b="22023"/>
              <a:stretch>
                <a:fillRect/>
              </a:stretch>
            </p:blipFill>
            <p:spPr bwMode="auto">
              <a:xfrm>
                <a:off x="123737" y="1798939"/>
                <a:ext cx="768076" cy="35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3" name="Straight Connector 182"/>
              <p:cNvCxnSpPr/>
              <p:nvPr/>
            </p:nvCxnSpPr>
            <p:spPr>
              <a:xfrm>
                <a:off x="1834853" y="1483385"/>
                <a:ext cx="0" cy="158726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946699" y="670707"/>
                <a:ext cx="609655" cy="9142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5" name="Rectangle 184"/>
              <p:cNvSpPr/>
              <p:nvPr/>
            </p:nvSpPr>
            <p:spPr>
              <a:xfrm>
                <a:off x="3244682" y="670707"/>
                <a:ext cx="609655" cy="838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86" name="Straight Connector 185"/>
              <p:cNvCxnSpPr/>
              <p:nvPr/>
            </p:nvCxnSpPr>
            <p:spPr>
              <a:xfrm>
                <a:off x="-103661" y="2288128"/>
                <a:ext cx="130980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103661" y="751658"/>
                <a:ext cx="3208630" cy="2328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8" name="Rectangle 187"/>
              <p:cNvSpPr/>
              <p:nvPr/>
            </p:nvSpPr>
            <p:spPr>
              <a:xfrm>
                <a:off x="-103661" y="3508732"/>
                <a:ext cx="1214548" cy="666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9" name="Rectangle 188"/>
              <p:cNvSpPr/>
              <p:nvPr/>
            </p:nvSpPr>
            <p:spPr>
              <a:xfrm>
                <a:off x="1842791" y="3413497"/>
                <a:ext cx="1219311" cy="685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0" name="Rectangle 189"/>
              <p:cNvSpPr/>
              <p:nvPr/>
            </p:nvSpPr>
            <p:spPr>
              <a:xfrm>
                <a:off x="-292590" y="751658"/>
                <a:ext cx="65093" cy="74125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1" name="Rectangle 190"/>
              <p:cNvSpPr/>
              <p:nvPr/>
            </p:nvSpPr>
            <p:spPr>
              <a:xfrm>
                <a:off x="3905142" y="751658"/>
                <a:ext cx="66681" cy="74125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3" name="Rectangle 192"/>
              <p:cNvSpPr/>
              <p:nvPr/>
            </p:nvSpPr>
            <p:spPr>
              <a:xfrm>
                <a:off x="1857080" y="4161098"/>
                <a:ext cx="1219311" cy="6666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4" name="Rectangle 193"/>
              <p:cNvSpPr/>
              <p:nvPr/>
            </p:nvSpPr>
            <p:spPr>
              <a:xfrm>
                <a:off x="1410952" y="3078585"/>
                <a:ext cx="252436" cy="22713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88096" name="Picture 194" descr="bright ideas,concepts,icons,inspirations,light bulbs,metaphors,PresentationPro"/>
              <p:cNvPicPr>
                <a:picLocks noChangeAspect="1"/>
              </p:cNvPicPr>
              <p:nvPr/>
            </p:nvPicPr>
            <p:blipFill>
              <a:blip r:embed="rId7" cstate="print">
                <a:extLst>
                  <a:ext uri="{28A0092B-C50C-407E-A947-70E740481C1C}">
                    <a14:useLocalDpi xmlns:a14="http://schemas.microsoft.com/office/drawing/2010/main" val="0"/>
                  </a:ext>
                </a:extLst>
              </a:blip>
              <a:srcRect l="23650" t="13110" r="23393"/>
              <a:stretch>
                <a:fillRect/>
              </a:stretch>
            </p:blipFill>
            <p:spPr bwMode="auto">
              <a:xfrm>
                <a:off x="-124974"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7" name="Picture 195" descr="bright ideas,concepts,icons,inspirations,light bulbs,metaphors,PresentationPro"/>
              <p:cNvPicPr>
                <a:picLocks noChangeAspect="1"/>
              </p:cNvPicPr>
              <p:nvPr/>
            </p:nvPicPr>
            <p:blipFill>
              <a:blip r:embed="rId7" cstate="print">
                <a:extLst>
                  <a:ext uri="{28A0092B-C50C-407E-A947-70E740481C1C}">
                    <a14:useLocalDpi xmlns:a14="http://schemas.microsoft.com/office/drawing/2010/main" val="0"/>
                  </a:ext>
                </a:extLst>
              </a:blip>
              <a:srcRect l="23650" t="13110" r="23393"/>
              <a:stretch>
                <a:fillRect/>
              </a:stretch>
            </p:blipFill>
            <p:spPr bwMode="auto">
              <a:xfrm>
                <a:off x="577267"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8" name="Picture 196" descr="bright ideas,concepts,icons,inspirations,light bulbs,metaphors,PresentationPro"/>
              <p:cNvPicPr>
                <a:picLocks noChangeAspect="1"/>
              </p:cNvPicPr>
              <p:nvPr/>
            </p:nvPicPr>
            <p:blipFill>
              <a:blip r:embed="rId7" cstate="print">
                <a:extLst>
                  <a:ext uri="{28A0092B-C50C-407E-A947-70E740481C1C}">
                    <a14:useLocalDpi xmlns:a14="http://schemas.microsoft.com/office/drawing/2010/main" val="0"/>
                  </a:ext>
                </a:extLst>
              </a:blip>
              <a:srcRect l="23650" t="13110" r="23393"/>
              <a:stretch>
                <a:fillRect/>
              </a:stretch>
            </p:blipFill>
            <p:spPr bwMode="auto">
              <a:xfrm>
                <a:off x="1901284"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9" name="Picture 197" descr="bright ideas,concepts,icons,inspirations,light bulbs,metaphors,PresentationPro"/>
              <p:cNvPicPr>
                <a:picLocks noChangeAspect="1"/>
              </p:cNvPicPr>
              <p:nvPr/>
            </p:nvPicPr>
            <p:blipFill>
              <a:blip r:embed="rId7" cstate="print">
                <a:extLst>
                  <a:ext uri="{28A0092B-C50C-407E-A947-70E740481C1C}">
                    <a14:useLocalDpi xmlns:a14="http://schemas.microsoft.com/office/drawing/2010/main" val="0"/>
                  </a:ext>
                </a:extLst>
              </a:blip>
              <a:srcRect l="23650" t="13110" r="23393"/>
              <a:stretch>
                <a:fillRect/>
              </a:stretch>
            </p:blipFill>
            <p:spPr bwMode="auto">
              <a:xfrm>
                <a:off x="2596210"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0" name="Picture 198" descr="bright ideas,concepts,icons,inspirations,light bulbs,metaphors,PresentationPro"/>
              <p:cNvPicPr>
                <a:picLocks noChangeAspect="1"/>
              </p:cNvPicPr>
              <p:nvPr/>
            </p:nvPicPr>
            <p:blipFill>
              <a:blip r:embed="rId8">
                <a:extLst>
                  <a:ext uri="{28A0092B-C50C-407E-A947-70E740481C1C}">
                    <a14:useLocalDpi xmlns:a14="http://schemas.microsoft.com/office/drawing/2010/main" val="0"/>
                  </a:ext>
                </a:extLst>
              </a:blip>
              <a:srcRect l="23650" t="13110" r="23393"/>
              <a:stretch>
                <a:fillRect/>
              </a:stretch>
            </p:blipFill>
            <p:spPr bwMode="auto">
              <a:xfrm rot="-5400000">
                <a:off x="4348171" y="470290"/>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1" name="Picture 199" descr="bright ideas,concepts,icons,inspirations,light bulbs,metaphors,PresentationPro"/>
              <p:cNvPicPr>
                <a:picLocks noChangeAspect="1"/>
              </p:cNvPicPr>
              <p:nvPr/>
            </p:nvPicPr>
            <p:blipFill>
              <a:blip r:embed="rId8">
                <a:extLst>
                  <a:ext uri="{28A0092B-C50C-407E-A947-70E740481C1C}">
                    <a14:useLocalDpi xmlns:a14="http://schemas.microsoft.com/office/drawing/2010/main" val="0"/>
                  </a:ext>
                </a:extLst>
              </a:blip>
              <a:srcRect l="23650" t="13110" r="23393"/>
              <a:stretch>
                <a:fillRect/>
              </a:stretch>
            </p:blipFill>
            <p:spPr bwMode="auto">
              <a:xfrm rot="-5400000">
                <a:off x="4348172" y="909160"/>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2" name="Picture 200" descr="bright ideas,concepts,icons,inspirations,light bulbs,metaphors,PresentationPro"/>
              <p:cNvPicPr>
                <a:picLocks noChangeAspect="1"/>
              </p:cNvPicPr>
              <p:nvPr/>
            </p:nvPicPr>
            <p:blipFill>
              <a:blip r:embed="rId8">
                <a:extLst>
                  <a:ext uri="{28A0092B-C50C-407E-A947-70E740481C1C}">
                    <a14:useLocalDpi xmlns:a14="http://schemas.microsoft.com/office/drawing/2010/main" val="0"/>
                  </a:ext>
                </a:extLst>
              </a:blip>
              <a:srcRect l="23650" t="13110" r="23393"/>
              <a:stretch>
                <a:fillRect/>
              </a:stretch>
            </p:blipFill>
            <p:spPr bwMode="auto">
              <a:xfrm rot="5400000">
                <a:off x="-1657454" y="536121"/>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3" name="Picture 201" descr="bright ideas,concepts,icons,inspirations,light bulbs,metaphors,PresentationPro"/>
              <p:cNvPicPr>
                <a:picLocks noChangeAspect="1"/>
              </p:cNvPicPr>
              <p:nvPr/>
            </p:nvPicPr>
            <p:blipFill>
              <a:blip r:embed="rId8">
                <a:extLst>
                  <a:ext uri="{28A0092B-C50C-407E-A947-70E740481C1C}">
                    <a14:useLocalDpi xmlns:a14="http://schemas.microsoft.com/office/drawing/2010/main" val="0"/>
                  </a:ext>
                </a:extLst>
              </a:blip>
              <a:srcRect l="23650" t="13110" r="23393"/>
              <a:stretch>
                <a:fillRect/>
              </a:stretch>
            </p:blipFill>
            <p:spPr bwMode="auto">
              <a:xfrm rot="5400000">
                <a:off x="-1664768" y="974989"/>
                <a:ext cx="416926" cy="81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3" name="Straight Connector 202"/>
              <p:cNvCxnSpPr/>
              <p:nvPr/>
            </p:nvCxnSpPr>
            <p:spPr>
              <a:xfrm>
                <a:off x="-103661" y="1497671"/>
                <a:ext cx="32086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1206146" y="1483385"/>
                <a:ext cx="0" cy="158567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1206146" y="751658"/>
                <a:ext cx="620768" cy="7412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06" name="Straight Connector 205"/>
              <p:cNvCxnSpPr/>
              <p:nvPr/>
            </p:nvCxnSpPr>
            <p:spPr>
              <a:xfrm>
                <a:off x="1842791" y="2280191"/>
                <a:ext cx="1263765"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V="1">
                <a:off x="-651398" y="1534178"/>
                <a:ext cx="381035" cy="100949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651398" y="2537328"/>
                <a:ext cx="484231" cy="82696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3927369" y="1578621"/>
                <a:ext cx="0" cy="135869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flipH="1">
                <a:off x="3136722" y="2938906"/>
                <a:ext cx="787472" cy="123171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1" name="Oval 210"/>
              <p:cNvSpPr/>
              <p:nvPr/>
            </p:nvSpPr>
            <p:spPr>
              <a:xfrm>
                <a:off x="-14753" y="897686"/>
                <a:ext cx="174641" cy="182535"/>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12" name="Straight Arrow Connector 211"/>
              <p:cNvCxnSpPr/>
              <p:nvPr/>
            </p:nvCxnSpPr>
            <p:spPr>
              <a:xfrm flipV="1">
                <a:off x="145600" y="788164"/>
                <a:ext cx="134949" cy="1253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3" name="Oval 212"/>
              <p:cNvSpPr/>
              <p:nvPr/>
            </p:nvSpPr>
            <p:spPr>
              <a:xfrm>
                <a:off x="2763625" y="869115"/>
                <a:ext cx="174641" cy="182535"/>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14" name="Straight Arrow Connector 213"/>
              <p:cNvCxnSpPr/>
              <p:nvPr/>
            </p:nvCxnSpPr>
            <p:spPr>
              <a:xfrm flipV="1">
                <a:off x="2909688" y="765943"/>
                <a:ext cx="134950" cy="1253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964824" y="1673857"/>
                <a:ext cx="117486" cy="11904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16" name="Straight Connector 215"/>
              <p:cNvCxnSpPr/>
              <p:nvPr/>
            </p:nvCxnSpPr>
            <p:spPr>
              <a:xfrm>
                <a:off x="1023567" y="1791314"/>
                <a:ext cx="0" cy="1317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964824" y="1842107"/>
                <a:ext cx="1111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Group 227"/>
          <p:cNvGrpSpPr>
            <a:grpSpLocks/>
          </p:cNvGrpSpPr>
          <p:nvPr/>
        </p:nvGrpSpPr>
        <p:grpSpPr bwMode="auto">
          <a:xfrm>
            <a:off x="2133600" y="838200"/>
            <a:ext cx="4894263" cy="782637"/>
            <a:chOff x="2133600" y="685800"/>
            <a:chExt cx="4893925" cy="783127"/>
          </a:xfrm>
        </p:grpSpPr>
        <p:sp>
          <p:nvSpPr>
            <p:cNvPr id="88070" name="Text Box 2"/>
            <p:cNvSpPr txBox="1">
              <a:spLocks noChangeArrowheads="1"/>
            </p:cNvSpPr>
            <p:nvPr/>
          </p:nvSpPr>
          <p:spPr bwMode="auto">
            <a:xfrm>
              <a:off x="2895600" y="685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Degree of Linear Polarization</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8071" name="Picture 224"/>
            <p:cNvPicPr>
              <a:picLocks noChangeAspect="1"/>
            </p:cNvPicPr>
            <p:nvPr/>
          </p:nvPicPr>
          <p:blipFill>
            <a:blip r:embed="rId9" cstate="print">
              <a:extLst>
                <a:ext uri="{28A0092B-C50C-407E-A947-70E740481C1C}">
                  <a14:useLocalDpi xmlns:a14="http://schemas.microsoft.com/office/drawing/2010/main" val="0"/>
                </a:ext>
              </a:extLst>
            </a:blip>
            <a:srcRect l="2438" t="9221" r="15941" b="81557"/>
            <a:stretch>
              <a:fillRect/>
            </a:stretch>
          </p:blipFill>
          <p:spPr bwMode="auto">
            <a:xfrm rot="10800000">
              <a:off x="2743200" y="1143000"/>
              <a:ext cx="3480776" cy="32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 Box 2"/>
            <p:cNvSpPr txBox="1">
              <a:spLocks noChangeArrowheads="1"/>
            </p:cNvSpPr>
            <p:nvPr/>
          </p:nvSpPr>
          <p:spPr bwMode="auto">
            <a:xfrm>
              <a:off x="2133600" y="1066800"/>
              <a:ext cx="779125" cy="2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85%</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8073" name="Text Box 2"/>
            <p:cNvSpPr txBox="1">
              <a:spLocks noChangeArrowheads="1"/>
            </p:cNvSpPr>
            <p:nvPr/>
          </p:nvSpPr>
          <p:spPr bwMode="auto">
            <a:xfrm>
              <a:off x="6248400" y="1066800"/>
              <a:ext cx="779125" cy="2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25%</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55" name="Rectangle 54"/>
          <p:cNvSpPr/>
          <p:nvPr/>
        </p:nvSpPr>
        <p:spPr bwMode="auto">
          <a:xfrm>
            <a:off x="2840038" y="4245654"/>
            <a:ext cx="1219200" cy="6667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625" y="195263"/>
            <a:ext cx="9991725" cy="584200"/>
          </a:xfrm>
          <a:prstGeom prst="rect">
            <a:avLst/>
          </a:prstGeom>
          <a:solidFill>
            <a:schemeClr val="bg1">
              <a:lumMod val="75000"/>
            </a:schemeClr>
          </a:solidFill>
          <a:ln>
            <a:noFill/>
          </a:ln>
        </p:spPr>
        <p:txBody>
          <a:bodyPr>
            <a:spAutoFit/>
          </a:bodyPr>
          <a:lstStyle/>
          <a:p>
            <a:pPr algn="ctr">
              <a:defRPr/>
            </a:pPr>
            <a:r>
              <a:rPr lang="en-US" sz="3200" dirty="0">
                <a:solidFill>
                  <a:srgbClr val="FFFF00"/>
                </a:solidFill>
                <a:latin typeface="Calibri" panose="020F0502020204030204" pitchFamily="34" charset="0"/>
                <a:cs typeface="IM FELL Double Pica PRO Roman "/>
              </a:rPr>
              <a:t>SEXUAL SELECTION</a:t>
            </a:r>
          </a:p>
        </p:txBody>
      </p:sp>
      <p:pic>
        <p:nvPicPr>
          <p:cNvPr id="89091" name="Picture 34" descr="lo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341313"/>
            <a:ext cx="2189162"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2" name="Group 170"/>
          <p:cNvGrpSpPr>
            <a:grpSpLocks/>
          </p:cNvGrpSpPr>
          <p:nvPr/>
        </p:nvGrpSpPr>
        <p:grpSpPr bwMode="auto">
          <a:xfrm>
            <a:off x="1066800" y="1447800"/>
            <a:ext cx="6938963" cy="4756150"/>
            <a:chOff x="-1865945" y="594519"/>
            <a:chExt cx="6939594" cy="4755438"/>
          </a:xfrm>
        </p:grpSpPr>
        <p:sp>
          <p:nvSpPr>
            <p:cNvPr id="89102" name="Text Box 2"/>
            <p:cNvSpPr txBox="1">
              <a:spLocks noChangeArrowheads="1"/>
            </p:cNvSpPr>
            <p:nvPr/>
          </p:nvSpPr>
          <p:spPr bwMode="auto">
            <a:xfrm>
              <a:off x="-1708151" y="2397689"/>
              <a:ext cx="1137605" cy="48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Polarizer</a:t>
              </a:r>
              <a:endParaRPr lang="en-US"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9103" name="Text Box 2"/>
            <p:cNvSpPr txBox="1">
              <a:spLocks noChangeArrowheads="1"/>
            </p:cNvSpPr>
            <p:nvPr/>
          </p:nvSpPr>
          <p:spPr bwMode="auto">
            <a:xfrm>
              <a:off x="4000692" y="2821930"/>
              <a:ext cx="1072957" cy="4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Polarizer</a:t>
              </a:r>
              <a:endParaRPr lang="en-US"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9104" name="Text Box 2"/>
            <p:cNvSpPr txBox="1">
              <a:spLocks noChangeArrowheads="1"/>
            </p:cNvSpPr>
            <p:nvPr/>
          </p:nvSpPr>
          <p:spPr bwMode="auto">
            <a:xfrm>
              <a:off x="-107950" y="3566319"/>
              <a:ext cx="1219200" cy="46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1100" smtClea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9105" name="Text Box 2"/>
            <p:cNvSpPr txBox="1">
              <a:spLocks noChangeArrowheads="1"/>
            </p:cNvSpPr>
            <p:nvPr/>
          </p:nvSpPr>
          <p:spPr bwMode="auto">
            <a:xfrm>
              <a:off x="1873250" y="3490119"/>
              <a:ext cx="1142999" cy="55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1100" smtClea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9106" name="Text Box 2"/>
            <p:cNvSpPr txBox="1">
              <a:spLocks noChangeArrowheads="1"/>
            </p:cNvSpPr>
            <p:nvPr/>
          </p:nvSpPr>
          <p:spPr bwMode="auto">
            <a:xfrm rot="-5400000">
              <a:off x="-1136650" y="785019"/>
              <a:ext cx="99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1100" smtClea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9107" name="Text Box 2"/>
            <p:cNvSpPr txBox="1">
              <a:spLocks noChangeArrowheads="1"/>
            </p:cNvSpPr>
            <p:nvPr/>
          </p:nvSpPr>
          <p:spPr bwMode="auto">
            <a:xfrm rot="5400000">
              <a:off x="3038476" y="692945"/>
              <a:ext cx="99059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11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9108" name="Text Box 2"/>
            <p:cNvSpPr txBox="1">
              <a:spLocks noChangeArrowheads="1"/>
            </p:cNvSpPr>
            <p:nvPr/>
          </p:nvSpPr>
          <p:spPr bwMode="auto">
            <a:xfrm>
              <a:off x="-242013" y="2046593"/>
              <a:ext cx="1542375" cy="2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endParaRPr lang="en-US" altLang="en-US" sz="1100" smtClea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89109" name="Group 121"/>
            <p:cNvGrpSpPr>
              <a:grpSpLocks/>
            </p:cNvGrpSpPr>
            <p:nvPr/>
          </p:nvGrpSpPr>
          <p:grpSpPr bwMode="auto">
            <a:xfrm>
              <a:off x="-1865945" y="670719"/>
              <a:ext cx="6832221" cy="4679238"/>
              <a:chOff x="-1865946" y="670718"/>
              <a:chExt cx="6832221" cy="4679239"/>
            </a:xfrm>
          </p:grpSpPr>
          <p:pic>
            <p:nvPicPr>
              <p:cNvPr id="89110" name="Picture 179"/>
              <p:cNvPicPr>
                <a:picLocks noChangeAspect="1"/>
              </p:cNvPicPr>
              <p:nvPr/>
            </p:nvPicPr>
            <p:blipFill>
              <a:blip r:embed="rId4">
                <a:extLst>
                  <a:ext uri="{28A0092B-C50C-407E-A947-70E740481C1C}">
                    <a14:useLocalDpi xmlns:a14="http://schemas.microsoft.com/office/drawing/2010/main" val="0"/>
                  </a:ext>
                </a:extLst>
              </a:blip>
              <a:srcRect l="15654" t="18530" r="19592" b="51399"/>
              <a:stretch>
                <a:fillRect/>
              </a:stretch>
            </p:blipFill>
            <p:spPr bwMode="auto">
              <a:xfrm>
                <a:off x="35956" y="1000620"/>
                <a:ext cx="1082622" cy="38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1" name="Picture 180"/>
              <p:cNvPicPr>
                <a:picLocks noChangeAspect="1"/>
              </p:cNvPicPr>
              <p:nvPr/>
            </p:nvPicPr>
            <p:blipFill>
              <a:blip r:embed="rId4">
                <a:extLst>
                  <a:ext uri="{28A0092B-C50C-407E-A947-70E740481C1C}">
                    <a14:useLocalDpi xmlns:a14="http://schemas.microsoft.com/office/drawing/2010/main" val="0"/>
                  </a:ext>
                </a:extLst>
              </a:blip>
              <a:srcRect l="15654" t="18530" r="19592" b="51399"/>
              <a:stretch>
                <a:fillRect/>
              </a:stretch>
            </p:blipFill>
            <p:spPr bwMode="auto">
              <a:xfrm>
                <a:off x="1901284" y="1015248"/>
                <a:ext cx="1082622" cy="38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2" name="Picture 181"/>
              <p:cNvPicPr>
                <a:picLocks noChangeAspect="1"/>
              </p:cNvPicPr>
              <p:nvPr/>
            </p:nvPicPr>
            <p:blipFill>
              <a:blip r:embed="rId5">
                <a:extLst>
                  <a:ext uri="{28A0092B-C50C-407E-A947-70E740481C1C}">
                    <a14:useLocalDpi xmlns:a14="http://schemas.microsoft.com/office/drawing/2010/main" val="0"/>
                  </a:ext>
                </a:extLst>
              </a:blip>
              <a:srcRect l="17526" t="49477" r="34978" b="22023"/>
              <a:stretch>
                <a:fillRect/>
              </a:stretch>
            </p:blipFill>
            <p:spPr bwMode="auto">
              <a:xfrm>
                <a:off x="123737" y="1622352"/>
                <a:ext cx="768076" cy="35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3" name="Straight Connector 182"/>
              <p:cNvCxnSpPr/>
              <p:nvPr/>
            </p:nvCxnSpPr>
            <p:spPr>
              <a:xfrm>
                <a:off x="1834853" y="1483385"/>
                <a:ext cx="0" cy="158726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946699" y="670707"/>
                <a:ext cx="609655" cy="9142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85" name="Rectangle 184"/>
              <p:cNvSpPr/>
              <p:nvPr/>
            </p:nvSpPr>
            <p:spPr>
              <a:xfrm>
                <a:off x="3244682" y="670707"/>
                <a:ext cx="609655" cy="838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cxnSp>
            <p:nvCxnSpPr>
              <p:cNvPr id="186" name="Straight Connector 185"/>
              <p:cNvCxnSpPr/>
              <p:nvPr/>
            </p:nvCxnSpPr>
            <p:spPr>
              <a:xfrm>
                <a:off x="-103661" y="2288128"/>
                <a:ext cx="130980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103661" y="751658"/>
                <a:ext cx="3208630" cy="2328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88" name="Rectangle 187"/>
              <p:cNvSpPr/>
              <p:nvPr/>
            </p:nvSpPr>
            <p:spPr>
              <a:xfrm>
                <a:off x="-103661" y="3508732"/>
                <a:ext cx="1214548" cy="666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89" name="Rectangle 188"/>
              <p:cNvSpPr/>
              <p:nvPr/>
            </p:nvSpPr>
            <p:spPr>
              <a:xfrm>
                <a:off x="1842791" y="3413497"/>
                <a:ext cx="1219311" cy="685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90" name="Rectangle 189"/>
              <p:cNvSpPr/>
              <p:nvPr/>
            </p:nvSpPr>
            <p:spPr>
              <a:xfrm>
                <a:off x="-292590" y="751658"/>
                <a:ext cx="65093" cy="74125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91" name="Rectangle 190"/>
              <p:cNvSpPr/>
              <p:nvPr/>
            </p:nvSpPr>
            <p:spPr>
              <a:xfrm>
                <a:off x="3905142" y="751658"/>
                <a:ext cx="66681" cy="74125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92" name="Rectangle 191"/>
              <p:cNvSpPr/>
              <p:nvPr/>
            </p:nvSpPr>
            <p:spPr>
              <a:xfrm>
                <a:off x="-103661" y="3362704"/>
                <a:ext cx="1219311" cy="6666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93" name="Rectangle 192"/>
              <p:cNvSpPr/>
              <p:nvPr/>
            </p:nvSpPr>
            <p:spPr>
              <a:xfrm>
                <a:off x="1857080" y="4161098"/>
                <a:ext cx="1219311" cy="6666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94" name="Rectangle 193"/>
              <p:cNvSpPr/>
              <p:nvPr/>
            </p:nvSpPr>
            <p:spPr>
              <a:xfrm>
                <a:off x="1410952" y="3078585"/>
                <a:ext cx="252436" cy="22713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89125" name="Picture 194"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124974"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6" name="Picture 195"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577267"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7" name="Picture 196"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1901284"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8" name="Picture 197"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2596210"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9" name="Picture 198"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4348171" y="470290"/>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30" name="Picture 199"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4348172" y="909160"/>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31" name="Picture 200"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1657454" y="536121"/>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32" name="Picture 201"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1664768" y="974989"/>
                <a:ext cx="416926" cy="81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3" name="Straight Connector 202"/>
              <p:cNvCxnSpPr/>
              <p:nvPr/>
            </p:nvCxnSpPr>
            <p:spPr>
              <a:xfrm>
                <a:off x="-103661" y="1497671"/>
                <a:ext cx="32086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1206146" y="1483385"/>
                <a:ext cx="0" cy="158567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1206146" y="751658"/>
                <a:ext cx="620768" cy="7412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cxnSp>
            <p:nvCxnSpPr>
              <p:cNvPr id="206" name="Straight Connector 205"/>
              <p:cNvCxnSpPr/>
              <p:nvPr/>
            </p:nvCxnSpPr>
            <p:spPr>
              <a:xfrm>
                <a:off x="1842791" y="2280191"/>
                <a:ext cx="1263765"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V="1">
                <a:off x="-651398" y="1534178"/>
                <a:ext cx="381035" cy="100949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651398" y="2537328"/>
                <a:ext cx="484231" cy="82696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3927369" y="1578621"/>
                <a:ext cx="0" cy="135869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flipH="1">
                <a:off x="3136722" y="2938906"/>
                <a:ext cx="787472" cy="123171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1" name="Oval 210"/>
              <p:cNvSpPr/>
              <p:nvPr/>
            </p:nvSpPr>
            <p:spPr>
              <a:xfrm>
                <a:off x="-14753" y="897686"/>
                <a:ext cx="174641" cy="182535"/>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cxnSp>
            <p:nvCxnSpPr>
              <p:cNvPr id="212" name="Straight Arrow Connector 211"/>
              <p:cNvCxnSpPr/>
              <p:nvPr/>
            </p:nvCxnSpPr>
            <p:spPr>
              <a:xfrm flipV="1">
                <a:off x="145600" y="788164"/>
                <a:ext cx="134949" cy="1253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3" name="Oval 212"/>
              <p:cNvSpPr/>
              <p:nvPr/>
            </p:nvSpPr>
            <p:spPr>
              <a:xfrm>
                <a:off x="2763625" y="869115"/>
                <a:ext cx="174641" cy="182535"/>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cxnSp>
            <p:nvCxnSpPr>
              <p:cNvPr id="214" name="Straight Arrow Connector 213"/>
              <p:cNvCxnSpPr/>
              <p:nvPr/>
            </p:nvCxnSpPr>
            <p:spPr>
              <a:xfrm flipV="1">
                <a:off x="2909688" y="765943"/>
                <a:ext cx="134950" cy="1253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964824" y="1673857"/>
                <a:ext cx="117486" cy="11904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cxnSp>
            <p:nvCxnSpPr>
              <p:cNvPr id="216" name="Straight Connector 215"/>
              <p:cNvCxnSpPr/>
              <p:nvPr/>
            </p:nvCxnSpPr>
            <p:spPr>
              <a:xfrm>
                <a:off x="1023567" y="1791314"/>
                <a:ext cx="0" cy="1317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964824" y="1842107"/>
                <a:ext cx="1111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9093" name="Group 227"/>
          <p:cNvGrpSpPr>
            <a:grpSpLocks/>
          </p:cNvGrpSpPr>
          <p:nvPr/>
        </p:nvGrpSpPr>
        <p:grpSpPr bwMode="auto">
          <a:xfrm>
            <a:off x="2133600" y="685800"/>
            <a:ext cx="4894263" cy="782638"/>
            <a:chOff x="2133600" y="685800"/>
            <a:chExt cx="4893925" cy="783127"/>
          </a:xfrm>
        </p:grpSpPr>
        <p:sp>
          <p:nvSpPr>
            <p:cNvPr id="89098" name="Text Box 2"/>
            <p:cNvSpPr txBox="1">
              <a:spLocks noChangeArrowheads="1"/>
            </p:cNvSpPr>
            <p:nvPr/>
          </p:nvSpPr>
          <p:spPr bwMode="auto">
            <a:xfrm>
              <a:off x="2895600" y="685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Degree of Linear Polarization</a:t>
              </a:r>
              <a:endParaRPr lang="en-US"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9099" name="Picture 224"/>
            <p:cNvPicPr>
              <a:picLocks noChangeAspect="1"/>
            </p:cNvPicPr>
            <p:nvPr/>
          </p:nvPicPr>
          <p:blipFill>
            <a:blip r:embed="rId8" cstate="print">
              <a:extLst>
                <a:ext uri="{28A0092B-C50C-407E-A947-70E740481C1C}">
                  <a14:useLocalDpi xmlns:a14="http://schemas.microsoft.com/office/drawing/2010/main" val="0"/>
                </a:ext>
              </a:extLst>
            </a:blip>
            <a:srcRect l="2438" t="9221" r="15941" b="81557"/>
            <a:stretch>
              <a:fillRect/>
            </a:stretch>
          </p:blipFill>
          <p:spPr bwMode="auto">
            <a:xfrm rot="10800000">
              <a:off x="2743200" y="1143000"/>
              <a:ext cx="3480776" cy="32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Text Box 2"/>
            <p:cNvSpPr txBox="1">
              <a:spLocks noChangeArrowheads="1"/>
            </p:cNvSpPr>
            <p:nvPr/>
          </p:nvSpPr>
          <p:spPr bwMode="auto">
            <a:xfrm>
              <a:off x="2133600" y="1066800"/>
              <a:ext cx="779125" cy="2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85%</a:t>
              </a:r>
              <a:endParaRPr lang="en-US"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9101" name="Text Box 2"/>
            <p:cNvSpPr txBox="1">
              <a:spLocks noChangeArrowheads="1"/>
            </p:cNvSpPr>
            <p:nvPr/>
          </p:nvSpPr>
          <p:spPr bwMode="auto">
            <a:xfrm>
              <a:off x="6248400" y="1066800"/>
              <a:ext cx="779125" cy="2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25%</a:t>
              </a:r>
              <a:endParaRPr lang="en-US" altLang="en-US" sz="180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9094" name="Picture 58"/>
          <p:cNvPicPr>
            <a:picLocks noChangeAspect="1"/>
          </p:cNvPicPr>
          <p:nvPr/>
        </p:nvPicPr>
        <p:blipFill>
          <a:blip r:embed="rId8">
            <a:extLst>
              <a:ext uri="{28A0092B-C50C-407E-A947-70E740481C1C}">
                <a14:useLocalDpi xmlns:a14="http://schemas.microsoft.com/office/drawing/2010/main" val="0"/>
              </a:ext>
            </a:extLst>
          </a:blip>
          <a:srcRect l="65257" t="11420" r="17261" b="83308"/>
          <a:stretch>
            <a:fillRect/>
          </a:stretch>
        </p:blipFill>
        <p:spPr bwMode="auto">
          <a:xfrm rot="10800000">
            <a:off x="2819400" y="1620838"/>
            <a:ext cx="13890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59"/>
          <p:cNvPicPr>
            <a:picLocks noChangeAspect="1"/>
          </p:cNvPicPr>
          <p:nvPr/>
        </p:nvPicPr>
        <p:blipFill>
          <a:blip r:embed="rId8">
            <a:extLst>
              <a:ext uri="{28A0092B-C50C-407E-A947-70E740481C1C}">
                <a14:useLocalDpi xmlns:a14="http://schemas.microsoft.com/office/drawing/2010/main" val="0"/>
              </a:ext>
            </a:extLst>
          </a:blip>
          <a:srcRect l="2898" t="11719" r="78532" b="83582"/>
          <a:stretch>
            <a:fillRect/>
          </a:stretch>
        </p:blipFill>
        <p:spPr bwMode="auto">
          <a:xfrm rot="10800000">
            <a:off x="4719638" y="1600200"/>
            <a:ext cx="13493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Rectangle 1"/>
          <p:cNvSpPr>
            <a:spLocks noChangeArrowheads="1"/>
          </p:cNvSpPr>
          <p:nvPr/>
        </p:nvSpPr>
        <p:spPr bwMode="auto">
          <a:xfrm>
            <a:off x="2968625" y="2446338"/>
            <a:ext cx="1082675" cy="454025"/>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smtClean="0">
              <a:solidFill>
                <a:srgbClr val="FFFFFF"/>
              </a:solidFill>
            </a:endParaRPr>
          </a:p>
        </p:txBody>
      </p:sp>
      <p:pic>
        <p:nvPicPr>
          <p:cNvPr id="89097" name="Picture 61"/>
          <p:cNvPicPr>
            <a:picLocks noChangeAspect="1"/>
          </p:cNvPicPr>
          <p:nvPr/>
        </p:nvPicPr>
        <p:blipFill>
          <a:blip r:embed="rId9">
            <a:extLst>
              <a:ext uri="{28A0092B-C50C-407E-A947-70E740481C1C}">
                <a14:useLocalDpi xmlns:a14="http://schemas.microsoft.com/office/drawing/2010/main" val="0"/>
              </a:ext>
            </a:extLst>
          </a:blip>
          <a:srcRect l="17526" t="49477" r="34978" b="22023"/>
          <a:stretch>
            <a:fillRect/>
          </a:stretch>
        </p:blipFill>
        <p:spPr bwMode="auto">
          <a:xfrm>
            <a:off x="3983038" y="2978150"/>
            <a:ext cx="893762"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5059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625" y="195263"/>
            <a:ext cx="9991725" cy="584200"/>
          </a:xfrm>
          <a:prstGeom prst="rect">
            <a:avLst/>
          </a:prstGeom>
          <a:solidFill>
            <a:schemeClr val="bg1">
              <a:lumMod val="75000"/>
            </a:schemeClr>
          </a:solidFill>
          <a:ln>
            <a:noFill/>
          </a:ln>
        </p:spPr>
        <p:txBody>
          <a:bodyPr>
            <a:spAutoFit/>
          </a:bodyPr>
          <a:lstStyle/>
          <a:p>
            <a:pPr algn="ctr">
              <a:defRPr/>
            </a:pPr>
            <a:r>
              <a:rPr lang="en-US" sz="3200" dirty="0">
                <a:solidFill>
                  <a:srgbClr val="FFFF00"/>
                </a:solidFill>
                <a:latin typeface="Calibri" panose="020F0502020204030204" pitchFamily="34" charset="0"/>
                <a:cs typeface="IM FELL Double Pica PRO Roman "/>
              </a:rPr>
              <a:t>SEXUAL SELECTION</a:t>
            </a:r>
          </a:p>
        </p:txBody>
      </p:sp>
      <p:pic>
        <p:nvPicPr>
          <p:cNvPr id="92163" name="Picture 34" descr="lo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28613"/>
            <a:ext cx="21891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4" name="Group 170"/>
          <p:cNvGrpSpPr>
            <a:grpSpLocks/>
          </p:cNvGrpSpPr>
          <p:nvPr/>
        </p:nvGrpSpPr>
        <p:grpSpPr bwMode="auto">
          <a:xfrm>
            <a:off x="1066800" y="1447800"/>
            <a:ext cx="6938963" cy="4756150"/>
            <a:chOff x="-1865945" y="594519"/>
            <a:chExt cx="6939594" cy="4755438"/>
          </a:xfrm>
        </p:grpSpPr>
        <p:sp>
          <p:nvSpPr>
            <p:cNvPr id="92173" name="Text Box 2"/>
            <p:cNvSpPr txBox="1">
              <a:spLocks noChangeArrowheads="1"/>
            </p:cNvSpPr>
            <p:nvPr/>
          </p:nvSpPr>
          <p:spPr bwMode="auto">
            <a:xfrm>
              <a:off x="-1708151" y="2397689"/>
              <a:ext cx="1137605" cy="48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Polarizer</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2174" name="Text Box 2"/>
            <p:cNvSpPr txBox="1">
              <a:spLocks noChangeArrowheads="1"/>
            </p:cNvSpPr>
            <p:nvPr/>
          </p:nvSpPr>
          <p:spPr bwMode="auto">
            <a:xfrm>
              <a:off x="4000692" y="2821930"/>
              <a:ext cx="1072957" cy="4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Polarizer</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2175" name="Text Box 2"/>
            <p:cNvSpPr txBox="1">
              <a:spLocks noChangeArrowheads="1"/>
            </p:cNvSpPr>
            <p:nvPr/>
          </p:nvSpPr>
          <p:spPr bwMode="auto">
            <a:xfrm>
              <a:off x="-107950" y="3566319"/>
              <a:ext cx="1219200" cy="46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latin typeface="Calibri" panose="020F0502020204030204" pitchFamily="34" charset="0"/>
                  <a:ea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92176" name="Text Box 2"/>
            <p:cNvSpPr txBox="1">
              <a:spLocks noChangeArrowheads="1"/>
            </p:cNvSpPr>
            <p:nvPr/>
          </p:nvSpPr>
          <p:spPr bwMode="auto">
            <a:xfrm>
              <a:off x="1873250" y="3490119"/>
              <a:ext cx="1142999" cy="55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latin typeface="Calibri" panose="020F0502020204030204" pitchFamily="34" charset="0"/>
                  <a:ea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92177" name="Text Box 2"/>
            <p:cNvSpPr txBox="1">
              <a:spLocks noChangeArrowheads="1"/>
            </p:cNvSpPr>
            <p:nvPr/>
          </p:nvSpPr>
          <p:spPr bwMode="auto">
            <a:xfrm rot="-5400000">
              <a:off x="-1136650" y="785019"/>
              <a:ext cx="99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latin typeface="Calibri" panose="020F0502020204030204" pitchFamily="34" charset="0"/>
                  <a:ea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92178" name="Text Box 2"/>
            <p:cNvSpPr txBox="1">
              <a:spLocks noChangeArrowheads="1"/>
            </p:cNvSpPr>
            <p:nvPr/>
          </p:nvSpPr>
          <p:spPr bwMode="auto">
            <a:xfrm rot="5400000">
              <a:off x="3038476" y="692945"/>
              <a:ext cx="99059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Diffusion</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FontTx/>
                <a:buNone/>
              </a:pPr>
              <a:r>
                <a:rPr lang="en-GB"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Tank</a:t>
              </a:r>
              <a:endParaRPr lang="en-US" alt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spcAft>
                  <a:spcPts val="1000"/>
                </a:spcAft>
                <a:buFontTx/>
                <a:buNone/>
              </a:pPr>
              <a:r>
                <a:rPr lang="en-GB" altLang="en-US" sz="11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11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2179" name="Text Box 2"/>
            <p:cNvSpPr txBox="1">
              <a:spLocks noChangeArrowheads="1"/>
            </p:cNvSpPr>
            <p:nvPr/>
          </p:nvSpPr>
          <p:spPr bwMode="auto">
            <a:xfrm>
              <a:off x="-242013" y="2046593"/>
              <a:ext cx="1542375" cy="2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15000"/>
                </a:lnSpc>
                <a:spcBef>
                  <a:spcPct val="0"/>
                </a:spcBef>
                <a:buFontTx/>
                <a:buNone/>
              </a:pP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grpSp>
          <p:nvGrpSpPr>
            <p:cNvPr id="92180" name="Group 121"/>
            <p:cNvGrpSpPr>
              <a:grpSpLocks/>
            </p:cNvGrpSpPr>
            <p:nvPr/>
          </p:nvGrpSpPr>
          <p:grpSpPr bwMode="auto">
            <a:xfrm>
              <a:off x="-1865945" y="670708"/>
              <a:ext cx="6832221" cy="4679249"/>
              <a:chOff x="-1865946" y="670707"/>
              <a:chExt cx="6832221" cy="4679250"/>
            </a:xfrm>
          </p:grpSpPr>
          <p:pic>
            <p:nvPicPr>
              <p:cNvPr id="92181" name="Picture 179"/>
              <p:cNvPicPr>
                <a:picLocks noChangeAspect="1"/>
              </p:cNvPicPr>
              <p:nvPr/>
            </p:nvPicPr>
            <p:blipFill>
              <a:blip r:embed="rId4">
                <a:extLst>
                  <a:ext uri="{28A0092B-C50C-407E-A947-70E740481C1C}">
                    <a14:useLocalDpi xmlns:a14="http://schemas.microsoft.com/office/drawing/2010/main" val="0"/>
                  </a:ext>
                </a:extLst>
              </a:blip>
              <a:srcRect l="15654" t="18530" r="19592" b="51399"/>
              <a:stretch>
                <a:fillRect/>
              </a:stretch>
            </p:blipFill>
            <p:spPr bwMode="auto">
              <a:xfrm>
                <a:off x="35956" y="1000620"/>
                <a:ext cx="1082622" cy="38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2" name="Picture 180"/>
              <p:cNvPicPr>
                <a:picLocks noChangeAspect="1"/>
              </p:cNvPicPr>
              <p:nvPr/>
            </p:nvPicPr>
            <p:blipFill>
              <a:blip r:embed="rId4">
                <a:extLst>
                  <a:ext uri="{28A0092B-C50C-407E-A947-70E740481C1C}">
                    <a14:useLocalDpi xmlns:a14="http://schemas.microsoft.com/office/drawing/2010/main" val="0"/>
                  </a:ext>
                </a:extLst>
              </a:blip>
              <a:srcRect l="15654" t="18530" r="19592" b="51399"/>
              <a:stretch>
                <a:fillRect/>
              </a:stretch>
            </p:blipFill>
            <p:spPr bwMode="auto">
              <a:xfrm>
                <a:off x="1901284" y="1015248"/>
                <a:ext cx="1082622" cy="38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3" name="Picture 181"/>
              <p:cNvPicPr>
                <a:picLocks noChangeAspect="1"/>
              </p:cNvPicPr>
              <p:nvPr/>
            </p:nvPicPr>
            <p:blipFill>
              <a:blip r:embed="rId5">
                <a:extLst>
                  <a:ext uri="{28A0092B-C50C-407E-A947-70E740481C1C}">
                    <a14:useLocalDpi xmlns:a14="http://schemas.microsoft.com/office/drawing/2010/main" val="0"/>
                  </a:ext>
                </a:extLst>
              </a:blip>
              <a:srcRect l="17526" t="49477" r="34978" b="22023"/>
              <a:stretch>
                <a:fillRect/>
              </a:stretch>
            </p:blipFill>
            <p:spPr bwMode="auto">
              <a:xfrm>
                <a:off x="123737" y="1622352"/>
                <a:ext cx="768076" cy="35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3" name="Straight Connector 182"/>
              <p:cNvCxnSpPr/>
              <p:nvPr/>
            </p:nvCxnSpPr>
            <p:spPr>
              <a:xfrm>
                <a:off x="1834853" y="1483385"/>
                <a:ext cx="0" cy="158726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946699" y="670707"/>
                <a:ext cx="609655" cy="9142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5" name="Rectangle 184"/>
              <p:cNvSpPr/>
              <p:nvPr/>
            </p:nvSpPr>
            <p:spPr>
              <a:xfrm>
                <a:off x="3244682" y="670707"/>
                <a:ext cx="609655" cy="838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86" name="Straight Connector 185"/>
              <p:cNvCxnSpPr/>
              <p:nvPr/>
            </p:nvCxnSpPr>
            <p:spPr>
              <a:xfrm>
                <a:off x="-103661" y="2288128"/>
                <a:ext cx="130980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103661" y="751658"/>
                <a:ext cx="3208630" cy="2328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8" name="Rectangle 187"/>
              <p:cNvSpPr/>
              <p:nvPr/>
            </p:nvSpPr>
            <p:spPr>
              <a:xfrm>
                <a:off x="-103661" y="3508732"/>
                <a:ext cx="1214548" cy="666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9" name="Rectangle 188"/>
              <p:cNvSpPr/>
              <p:nvPr/>
            </p:nvSpPr>
            <p:spPr>
              <a:xfrm>
                <a:off x="1842791" y="3413497"/>
                <a:ext cx="1219311" cy="685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0" name="Rectangle 189"/>
              <p:cNvSpPr/>
              <p:nvPr/>
            </p:nvSpPr>
            <p:spPr>
              <a:xfrm>
                <a:off x="-292590" y="751658"/>
                <a:ext cx="65093" cy="74125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1" name="Rectangle 190"/>
              <p:cNvSpPr/>
              <p:nvPr/>
            </p:nvSpPr>
            <p:spPr>
              <a:xfrm>
                <a:off x="3905142" y="751658"/>
                <a:ext cx="66681" cy="74125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3" name="Rectangle 192"/>
              <p:cNvSpPr/>
              <p:nvPr/>
            </p:nvSpPr>
            <p:spPr>
              <a:xfrm>
                <a:off x="1857080" y="4161098"/>
                <a:ext cx="1219311" cy="6666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4" name="Rectangle 193"/>
              <p:cNvSpPr/>
              <p:nvPr/>
            </p:nvSpPr>
            <p:spPr>
              <a:xfrm>
                <a:off x="1410952" y="3078585"/>
                <a:ext cx="252436" cy="22713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92195" name="Picture 194"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124974"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6" name="Picture 195"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577267"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7" name="Picture 196"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1901284"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8" name="Picture 197" descr="bright ideas,concepts,icons,inspirations,light bulbs,metaphors,PresentationPro"/>
              <p:cNvPicPr>
                <a:picLocks noChangeAspect="1"/>
              </p:cNvPicPr>
              <p:nvPr/>
            </p:nvPicPr>
            <p:blipFill>
              <a:blip r:embed="rId6" cstate="print">
                <a:extLst>
                  <a:ext uri="{28A0092B-C50C-407E-A947-70E740481C1C}">
                    <a14:useLocalDpi xmlns:a14="http://schemas.microsoft.com/office/drawing/2010/main" val="0"/>
                  </a:ext>
                </a:extLst>
              </a:blip>
              <a:srcRect l="23650" t="13110" r="23393"/>
              <a:stretch>
                <a:fillRect/>
              </a:stretch>
            </p:blipFill>
            <p:spPr bwMode="auto">
              <a:xfrm>
                <a:off x="2596210" y="4284827"/>
                <a:ext cx="541311" cy="7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9" name="Picture 198"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4348171" y="470290"/>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0" name="Picture 199"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4348172" y="909160"/>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1" name="Picture 200"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1657454" y="536121"/>
                <a:ext cx="416926" cy="8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2" name="Picture 201" descr="bright ideas,concepts,icons,inspirations,light bulbs,metaphors,PresentationPro"/>
              <p:cNvPicPr>
                <a:picLocks noChangeAspect="1"/>
              </p:cNvPicPr>
              <p:nvPr/>
            </p:nvPicPr>
            <p:blipFill>
              <a:blip r:embed="rId7">
                <a:extLst>
                  <a:ext uri="{28A0092B-C50C-407E-A947-70E740481C1C}">
                    <a14:useLocalDpi xmlns:a14="http://schemas.microsoft.com/office/drawing/2010/main" val="0"/>
                  </a:ext>
                </a:extLst>
              </a:blip>
              <a:srcRect l="23650" t="13110" r="23393"/>
              <a:stretch>
                <a:fillRect/>
              </a:stretch>
            </p:blipFill>
            <p:spPr bwMode="auto">
              <a:xfrm rot="5400000">
                <a:off x="-1664768" y="974989"/>
                <a:ext cx="416926" cy="81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3" name="Straight Connector 202"/>
              <p:cNvCxnSpPr/>
              <p:nvPr/>
            </p:nvCxnSpPr>
            <p:spPr>
              <a:xfrm>
                <a:off x="-103661" y="1497671"/>
                <a:ext cx="32086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1206146" y="1483385"/>
                <a:ext cx="0" cy="158567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1206146" y="751658"/>
                <a:ext cx="620768" cy="7412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06" name="Straight Connector 205"/>
              <p:cNvCxnSpPr/>
              <p:nvPr/>
            </p:nvCxnSpPr>
            <p:spPr>
              <a:xfrm>
                <a:off x="1842791" y="2280191"/>
                <a:ext cx="1263765"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V="1">
                <a:off x="-651398" y="1534178"/>
                <a:ext cx="381035" cy="100949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651398" y="2537328"/>
                <a:ext cx="484231" cy="82696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3927369" y="1578621"/>
                <a:ext cx="0" cy="135869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flipH="1">
                <a:off x="3136722" y="2938906"/>
                <a:ext cx="787472" cy="123171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1" name="Oval 210"/>
              <p:cNvSpPr/>
              <p:nvPr/>
            </p:nvSpPr>
            <p:spPr>
              <a:xfrm>
                <a:off x="-14753" y="897686"/>
                <a:ext cx="174641" cy="182535"/>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12" name="Straight Arrow Connector 211"/>
              <p:cNvCxnSpPr/>
              <p:nvPr/>
            </p:nvCxnSpPr>
            <p:spPr>
              <a:xfrm flipV="1">
                <a:off x="145600" y="788164"/>
                <a:ext cx="134949" cy="1253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3" name="Oval 212"/>
              <p:cNvSpPr/>
              <p:nvPr/>
            </p:nvSpPr>
            <p:spPr>
              <a:xfrm>
                <a:off x="2763625" y="869115"/>
                <a:ext cx="174641" cy="182535"/>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14" name="Straight Arrow Connector 213"/>
              <p:cNvCxnSpPr/>
              <p:nvPr/>
            </p:nvCxnSpPr>
            <p:spPr>
              <a:xfrm flipV="1">
                <a:off x="2909688" y="765943"/>
                <a:ext cx="134950" cy="1253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964824" y="1673857"/>
                <a:ext cx="117486" cy="11904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16" name="Straight Connector 215"/>
              <p:cNvCxnSpPr/>
              <p:nvPr/>
            </p:nvCxnSpPr>
            <p:spPr>
              <a:xfrm>
                <a:off x="1023567" y="1791314"/>
                <a:ext cx="0" cy="1317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964824" y="1842107"/>
                <a:ext cx="1111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7" name="Picture 26"/>
          <p:cNvPicPr>
            <a:picLocks noChangeAspect="1"/>
          </p:cNvPicPr>
          <p:nvPr/>
        </p:nvPicPr>
        <p:blipFill>
          <a:blip r:embed="rId8">
            <a:extLst>
              <a:ext uri="{28A0092B-C50C-407E-A947-70E740481C1C}">
                <a14:useLocalDpi xmlns:a14="http://schemas.microsoft.com/office/drawing/2010/main" val="0"/>
              </a:ext>
            </a:extLst>
          </a:blip>
          <a:srcRect l="5273" t="21674" r="59100" b="50400"/>
          <a:stretch>
            <a:fillRect/>
          </a:stretch>
        </p:blipFill>
        <p:spPr bwMode="auto">
          <a:xfrm>
            <a:off x="2895600" y="160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p:cNvPicPr>
            <a:picLocks noChangeAspect="1"/>
          </p:cNvPicPr>
          <p:nvPr/>
        </p:nvPicPr>
        <p:blipFill>
          <a:blip r:embed="rId9" cstate="print">
            <a:extLst>
              <a:ext uri="{28A0092B-C50C-407E-A947-70E740481C1C}">
                <a14:useLocalDpi xmlns:a14="http://schemas.microsoft.com/office/drawing/2010/main" val="0"/>
              </a:ext>
            </a:extLst>
          </a:blip>
          <a:srcRect l="46860" t="23392" r="19379" b="50928"/>
          <a:stretch>
            <a:fillRect/>
          </a:stretch>
        </p:blipFill>
        <p:spPr bwMode="auto">
          <a:xfrm>
            <a:off x="4800600" y="1619250"/>
            <a:ext cx="1219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27"/>
          <p:cNvGrpSpPr>
            <a:grpSpLocks/>
          </p:cNvGrpSpPr>
          <p:nvPr/>
        </p:nvGrpSpPr>
        <p:grpSpPr bwMode="auto">
          <a:xfrm>
            <a:off x="2133600" y="685800"/>
            <a:ext cx="4894263" cy="782638"/>
            <a:chOff x="2133600" y="685800"/>
            <a:chExt cx="4893925" cy="783127"/>
          </a:xfrm>
        </p:grpSpPr>
        <p:sp>
          <p:nvSpPr>
            <p:cNvPr id="92169" name="Text Box 2"/>
            <p:cNvSpPr txBox="1">
              <a:spLocks noChangeArrowheads="1"/>
            </p:cNvSpPr>
            <p:nvPr/>
          </p:nvSpPr>
          <p:spPr bwMode="auto">
            <a:xfrm>
              <a:off x="2895600" y="685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Degree of Linear Polarization</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2170" name="Picture 224"/>
            <p:cNvPicPr>
              <a:picLocks noChangeAspect="1"/>
            </p:cNvPicPr>
            <p:nvPr/>
          </p:nvPicPr>
          <p:blipFill>
            <a:blip r:embed="rId10" cstate="print">
              <a:extLst>
                <a:ext uri="{28A0092B-C50C-407E-A947-70E740481C1C}">
                  <a14:useLocalDpi xmlns:a14="http://schemas.microsoft.com/office/drawing/2010/main" val="0"/>
                </a:ext>
              </a:extLst>
            </a:blip>
            <a:srcRect l="2438" t="9221" r="15941" b="81557"/>
            <a:stretch>
              <a:fillRect/>
            </a:stretch>
          </p:blipFill>
          <p:spPr bwMode="auto">
            <a:xfrm rot="10800000">
              <a:off x="2743200" y="1143000"/>
              <a:ext cx="3480776" cy="32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Text Box 2"/>
            <p:cNvSpPr txBox="1">
              <a:spLocks noChangeArrowheads="1"/>
            </p:cNvSpPr>
            <p:nvPr/>
          </p:nvSpPr>
          <p:spPr bwMode="auto">
            <a:xfrm>
              <a:off x="2133600" y="1066800"/>
              <a:ext cx="779125" cy="38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85%</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2172" name="Text Box 2"/>
            <p:cNvSpPr txBox="1">
              <a:spLocks noChangeArrowheads="1"/>
            </p:cNvSpPr>
            <p:nvPr/>
          </p:nvSpPr>
          <p:spPr bwMode="auto">
            <a:xfrm>
              <a:off x="6248400" y="1066800"/>
              <a:ext cx="779125" cy="2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GB"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25%</a:t>
              </a:r>
              <a:endParaRPr lang="en-US" altLang="en-US" sz="1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2168" name="Picture 58"/>
          <p:cNvPicPr>
            <a:picLocks noChangeAspect="1"/>
          </p:cNvPicPr>
          <p:nvPr/>
        </p:nvPicPr>
        <p:blipFill>
          <a:blip r:embed="rId10">
            <a:extLst>
              <a:ext uri="{28A0092B-C50C-407E-A947-70E740481C1C}">
                <a14:useLocalDpi xmlns:a14="http://schemas.microsoft.com/office/drawing/2010/main" val="0"/>
              </a:ext>
            </a:extLst>
          </a:blip>
          <a:srcRect l="2438" t="9221" r="15941" b="81557"/>
          <a:stretch>
            <a:fillRect/>
          </a:stretch>
        </p:blipFill>
        <p:spPr bwMode="auto">
          <a:xfrm rot="10800000">
            <a:off x="-11385550" y="3149600"/>
            <a:ext cx="11385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p:cNvSpPr/>
          <p:nvPr/>
        </p:nvSpPr>
        <p:spPr bwMode="auto">
          <a:xfrm>
            <a:off x="2842261" y="4203732"/>
            <a:ext cx="1219200" cy="6667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625" y="195263"/>
            <a:ext cx="9991725" cy="584200"/>
          </a:xfrm>
          <a:prstGeom prst="rect">
            <a:avLst/>
          </a:prstGeom>
          <a:solidFill>
            <a:schemeClr val="bg1">
              <a:lumMod val="75000"/>
            </a:schemeClr>
          </a:solidFill>
          <a:ln>
            <a:noFill/>
          </a:ln>
        </p:spPr>
        <p:txBody>
          <a:bodyPr>
            <a:spAutoFit/>
          </a:bodyPr>
          <a:lstStyle/>
          <a:p>
            <a:pPr algn="ctr">
              <a:defRPr/>
            </a:pPr>
            <a:r>
              <a:rPr lang="en-US" sz="3200" dirty="0">
                <a:solidFill>
                  <a:srgbClr val="FFFF00"/>
                </a:solidFill>
                <a:latin typeface="Calibri" panose="020F0502020204030204" pitchFamily="34" charset="0"/>
                <a:cs typeface="IM FELL Double Pica PRO Roman "/>
              </a:rPr>
              <a:t>SEXUAL SELECTION</a:t>
            </a:r>
          </a:p>
        </p:txBody>
      </p:sp>
      <p:grpSp>
        <p:nvGrpSpPr>
          <p:cNvPr id="94211" name="Group 24"/>
          <p:cNvGrpSpPr>
            <a:grpSpLocks/>
          </p:cNvGrpSpPr>
          <p:nvPr/>
        </p:nvGrpSpPr>
        <p:grpSpPr bwMode="auto">
          <a:xfrm>
            <a:off x="4495800" y="1447800"/>
            <a:ext cx="1239838" cy="922338"/>
            <a:chOff x="4770442" y="1982661"/>
            <a:chExt cx="1239077" cy="922325"/>
          </a:xfrm>
        </p:grpSpPr>
        <p:sp>
          <p:nvSpPr>
            <p:cNvPr id="19" name="Oval Callout 18"/>
            <p:cNvSpPr/>
            <p:nvPr/>
          </p:nvSpPr>
          <p:spPr>
            <a:xfrm flipH="1">
              <a:off x="4770442" y="1982661"/>
              <a:ext cx="1239077" cy="922325"/>
            </a:xfrm>
            <a:prstGeom prst="wedgeEllipseCallout">
              <a:avLst>
                <a:gd name="adj1" fmla="val -77083"/>
                <a:gd name="adj2" fmla="val 4402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600" dirty="0">
                  <a:solidFill>
                    <a:srgbClr val="FFFF00"/>
                  </a:solidFill>
                  <a:latin typeface="Calibri" panose="020F0502020204030204" pitchFamily="34" charset="0"/>
                </a:rPr>
                <a:t>Hey Baby</a:t>
              </a:r>
            </a:p>
          </p:txBody>
        </p:sp>
        <p:sp>
          <p:nvSpPr>
            <p:cNvPr id="22" name="Heart 21"/>
            <p:cNvSpPr/>
            <p:nvPr/>
          </p:nvSpPr>
          <p:spPr>
            <a:xfrm>
              <a:off x="5684281" y="2368419"/>
              <a:ext cx="201489" cy="200022"/>
            </a:xfrm>
            <a:prstGeom prst="hear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25"/>
          <p:cNvGrpSpPr>
            <a:grpSpLocks/>
          </p:cNvGrpSpPr>
          <p:nvPr/>
        </p:nvGrpSpPr>
        <p:grpSpPr bwMode="auto">
          <a:xfrm>
            <a:off x="4121150" y="3333750"/>
            <a:ext cx="1239838" cy="922338"/>
            <a:chOff x="5112111" y="3411297"/>
            <a:chExt cx="1239077" cy="922325"/>
          </a:xfrm>
        </p:grpSpPr>
        <p:sp>
          <p:nvSpPr>
            <p:cNvPr id="20" name="Oval Callout 19"/>
            <p:cNvSpPr/>
            <p:nvPr/>
          </p:nvSpPr>
          <p:spPr>
            <a:xfrm flipH="1">
              <a:off x="5112111" y="3411297"/>
              <a:ext cx="1239077" cy="922325"/>
            </a:xfrm>
            <a:prstGeom prst="wedgeEllipseCallout">
              <a:avLst>
                <a:gd name="adj1" fmla="val -77083"/>
                <a:gd name="adj2" fmla="val 4402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FF00"/>
                  </a:solidFill>
                  <a:latin typeface="Calibri" panose="020F0502020204030204" pitchFamily="34" charset="0"/>
                </a:rPr>
                <a:t>Hey</a:t>
              </a:r>
              <a:r>
                <a:rPr lang="en-US" dirty="0">
                  <a:solidFill>
                    <a:srgbClr val="000000"/>
                  </a:solidFill>
                  <a:latin typeface="Calibri" panose="020F0502020204030204" pitchFamily="34" charset="0"/>
                </a:rPr>
                <a:t> </a:t>
              </a:r>
              <a:r>
                <a:rPr lang="en-US" dirty="0">
                  <a:solidFill>
                    <a:srgbClr val="FFFF00"/>
                  </a:solidFill>
                  <a:latin typeface="Calibri" panose="020F0502020204030204" pitchFamily="34" charset="0"/>
                </a:rPr>
                <a:t>Baby</a:t>
              </a:r>
            </a:p>
          </p:txBody>
        </p:sp>
        <p:sp>
          <p:nvSpPr>
            <p:cNvPr id="23" name="Heart 22"/>
            <p:cNvSpPr/>
            <p:nvPr/>
          </p:nvSpPr>
          <p:spPr>
            <a:xfrm>
              <a:off x="6019604" y="3743080"/>
              <a:ext cx="201489" cy="220659"/>
            </a:xfrm>
            <a:prstGeom prst="hear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4213" name="Group 32"/>
          <p:cNvGrpSpPr>
            <a:grpSpLocks/>
          </p:cNvGrpSpPr>
          <p:nvPr/>
        </p:nvGrpSpPr>
        <p:grpSpPr bwMode="auto">
          <a:xfrm>
            <a:off x="795338" y="809625"/>
            <a:ext cx="4691062" cy="2543175"/>
            <a:chOff x="1347770" y="1295305"/>
            <a:chExt cx="3417252" cy="1712290"/>
          </a:xfrm>
        </p:grpSpPr>
        <p:sp>
          <p:nvSpPr>
            <p:cNvPr id="29" name="Cloud Callout 28"/>
            <p:cNvSpPr/>
            <p:nvPr/>
          </p:nvSpPr>
          <p:spPr>
            <a:xfrm>
              <a:off x="1347770" y="1295305"/>
              <a:ext cx="2679449" cy="1712290"/>
            </a:xfrm>
            <a:prstGeom prst="cloudCallout">
              <a:avLst>
                <a:gd name="adj1" fmla="val -24301"/>
                <a:gd name="adj2" fmla="val 79688"/>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222" name="TextBox 31"/>
            <p:cNvSpPr txBox="1">
              <a:spLocks noChangeArrowheads="1"/>
            </p:cNvSpPr>
            <p:nvPr/>
          </p:nvSpPr>
          <p:spPr bwMode="auto">
            <a:xfrm>
              <a:off x="1656451" y="1546963"/>
              <a:ext cx="3108571" cy="64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0">
                  <a:solidFill>
                    <a:schemeClr val="bg1"/>
                  </a:solidFill>
                  <a:latin typeface="Calibri" panose="020F0502020204030204" pitchFamily="34" charset="0"/>
                </a:rPr>
                <a:t>What a Handsome </a:t>
              </a:r>
            </a:p>
            <a:p>
              <a:pPr>
                <a:spcBef>
                  <a:spcPct val="0"/>
                </a:spcBef>
                <a:buFontTx/>
                <a:buNone/>
              </a:pPr>
              <a:r>
                <a:rPr lang="en-US" altLang="en-US" sz="2800" b="0">
                  <a:solidFill>
                    <a:schemeClr val="bg1"/>
                  </a:solidFill>
                  <a:latin typeface="Calibri" panose="020F0502020204030204" pitchFamily="34" charset="0"/>
                </a:rPr>
                <a:t>Polarized Gentleman</a:t>
              </a:r>
              <a:r>
                <a:rPr lang="en-US" altLang="en-US" sz="2800"/>
                <a:t>!</a:t>
              </a:r>
            </a:p>
          </p:txBody>
        </p:sp>
      </p:grpSp>
      <p:pic>
        <p:nvPicPr>
          <p:cNvPr id="94214" name="Picture 34" descr="lo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28613"/>
            <a:ext cx="21891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1106488" y="6027738"/>
            <a:ext cx="6910387" cy="461962"/>
          </a:xfrm>
          <a:prstGeom prst="rect">
            <a:avLst/>
          </a:prstGeom>
          <a:solidFill>
            <a:schemeClr val="bg1">
              <a:lumMod val="75000"/>
            </a:schemeClr>
          </a:solidFill>
          <a:ln>
            <a:solidFill>
              <a:schemeClr val="tx1"/>
            </a:solidFill>
          </a:ln>
        </p:spPr>
        <p:txBody>
          <a:bodyPr wrap="none">
            <a:spAutoFit/>
          </a:bodyPr>
          <a:lstStyle/>
          <a:p>
            <a:pPr algn="ctr">
              <a:defRPr/>
            </a:pPr>
            <a:r>
              <a:rPr lang="en-US" dirty="0">
                <a:solidFill>
                  <a:srgbClr val="FFFF00"/>
                </a:solidFill>
                <a:latin typeface="Calibri" panose="020F0502020204030204" pitchFamily="34" charset="0"/>
              </a:rPr>
              <a:t>Females prefer males with </a:t>
            </a:r>
            <a:r>
              <a:rPr lang="en-US" i="1" dirty="0">
                <a:solidFill>
                  <a:srgbClr val="FFFF00"/>
                </a:solidFill>
                <a:latin typeface="Calibri" panose="020F0502020204030204" pitchFamily="34" charset="0"/>
              </a:rPr>
              <a:t>polarized ornamentation </a:t>
            </a:r>
          </a:p>
        </p:txBody>
      </p:sp>
      <p:pic>
        <p:nvPicPr>
          <p:cNvPr id="94216" name="Picture 7" descr="C:\Photos\4_16NacimientoU_W_Edits\20100416_Nacimiento_154.JPG"/>
          <p:cNvPicPr>
            <a:picLocks noChangeAspect="1" noChangeArrowheads="1"/>
          </p:cNvPicPr>
          <p:nvPr/>
        </p:nvPicPr>
        <p:blipFill>
          <a:blip r:embed="rId4">
            <a:extLst>
              <a:ext uri="{28A0092B-C50C-407E-A947-70E740481C1C}">
                <a14:useLocalDpi xmlns:a14="http://schemas.microsoft.com/office/drawing/2010/main" val="0"/>
              </a:ext>
            </a:extLst>
          </a:blip>
          <a:srcRect l="47826" t="48270" r="23482" b="13113"/>
          <a:stretch>
            <a:fillRect/>
          </a:stretch>
        </p:blipFill>
        <p:spPr bwMode="auto">
          <a:xfrm>
            <a:off x="228600" y="3657600"/>
            <a:ext cx="1371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6"/>
          <p:cNvPicPr>
            <a:picLocks noChangeAspect="1"/>
          </p:cNvPicPr>
          <p:nvPr/>
        </p:nvPicPr>
        <p:blipFill>
          <a:blip r:embed="rId5" cstate="print">
            <a:extLst>
              <a:ext uri="{28A0092B-C50C-407E-A947-70E740481C1C}">
                <a14:useLocalDpi xmlns:a14="http://schemas.microsoft.com/office/drawing/2010/main" val="0"/>
              </a:ext>
            </a:extLst>
          </a:blip>
          <a:srcRect l="8386" t="34444" r="11945" b="23740"/>
          <a:stretch>
            <a:fillRect/>
          </a:stretch>
        </p:blipFill>
        <p:spPr bwMode="auto">
          <a:xfrm>
            <a:off x="5768975" y="3429000"/>
            <a:ext cx="3375025"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7"/>
          <p:cNvPicPr>
            <a:picLocks noChangeAspect="1"/>
          </p:cNvPicPr>
          <p:nvPr/>
        </p:nvPicPr>
        <p:blipFill>
          <a:blip r:embed="rId5" cstate="print">
            <a:extLst>
              <a:ext uri="{28A0092B-C50C-407E-A947-70E740481C1C}">
                <a14:useLocalDpi xmlns:a14="http://schemas.microsoft.com/office/drawing/2010/main" val="0"/>
              </a:ext>
            </a:extLst>
          </a:blip>
          <a:srcRect l="8386" t="7227" r="11945" b="78889"/>
          <a:stretch>
            <a:fillRect/>
          </a:stretch>
        </p:blipFill>
        <p:spPr bwMode="auto">
          <a:xfrm>
            <a:off x="4087813" y="5029200"/>
            <a:ext cx="50561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24"/>
          <p:cNvPicPr>
            <a:picLocks noChangeAspect="1"/>
          </p:cNvPicPr>
          <p:nvPr/>
        </p:nvPicPr>
        <p:blipFill>
          <a:blip r:embed="rId6">
            <a:extLst>
              <a:ext uri="{28A0092B-C50C-407E-A947-70E740481C1C}">
                <a14:useLocalDpi xmlns:a14="http://schemas.microsoft.com/office/drawing/2010/main" val="0"/>
              </a:ext>
            </a:extLst>
          </a:blip>
          <a:srcRect l="18568" t="48592" r="46513" b="22079"/>
          <a:stretch>
            <a:fillRect/>
          </a:stretch>
        </p:blipFill>
        <p:spPr bwMode="auto">
          <a:xfrm>
            <a:off x="5943600" y="1600200"/>
            <a:ext cx="320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23"/>
          <p:cNvPicPr>
            <a:picLocks noChangeAspect="1"/>
          </p:cNvPicPr>
          <p:nvPr/>
        </p:nvPicPr>
        <p:blipFill>
          <a:blip r:embed="rId5" cstate="print">
            <a:extLst>
              <a:ext uri="{28A0092B-C50C-407E-A947-70E740481C1C}">
                <a14:useLocalDpi xmlns:a14="http://schemas.microsoft.com/office/drawing/2010/main" val="0"/>
              </a:ext>
            </a:extLst>
          </a:blip>
          <a:srcRect l="8386" t="34444" r="11945" b="23740"/>
          <a:stretch>
            <a:fillRect/>
          </a:stretch>
        </p:blipFill>
        <p:spPr bwMode="auto">
          <a:xfrm>
            <a:off x="1676400" y="2209800"/>
            <a:ext cx="1492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8200"/>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000" dirty="0">
              <a:latin typeface="IM FELL Double Pica PRO Roman "/>
              <a:cs typeface="IM FELL Double Pica PRO Roman "/>
            </a:endParaRPr>
          </a:p>
        </p:txBody>
      </p:sp>
      <p:sp>
        <p:nvSpPr>
          <p:cNvPr id="20483" name="TextBox 4"/>
          <p:cNvSpPr txBox="1">
            <a:spLocks noChangeArrowheads="1"/>
          </p:cNvSpPr>
          <p:nvPr/>
        </p:nvSpPr>
        <p:spPr bwMode="auto">
          <a:xfrm>
            <a:off x="0" y="0"/>
            <a:ext cx="9144000" cy="938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solidFill>
                  <a:srgbClr val="FFFFFF"/>
                </a:solidFill>
                <a:latin typeface="Goudy Old Style" panose="02020502050305020303" pitchFamily="18" charset="0"/>
                <a:ea typeface="Goudy Old Style" panose="02020502050305020303" pitchFamily="18" charset="0"/>
                <a:cs typeface="Goudy Old Style" panose="02020502050305020303" pitchFamily="18" charset="0"/>
              </a:rPr>
              <a:t> </a:t>
            </a:r>
            <a:r>
              <a:rPr lang="en-US" altLang="en-US" sz="2800">
                <a:solidFill>
                  <a:srgbClr val="FFFF00"/>
                </a:solidFill>
                <a:latin typeface="Calibri" panose="020F0502020204030204" pitchFamily="34" charset="0"/>
                <a:ea typeface="Goudy Old Style" panose="02020502050305020303" pitchFamily="18" charset="0"/>
                <a:cs typeface="Helvetica" panose="020B0604020202020204" pitchFamily="34" charset="0"/>
              </a:rPr>
              <a:t>Why the grand diversity in color? </a:t>
            </a:r>
            <a:r>
              <a:rPr lang="en-US" altLang="en-US" sz="2800" i="1">
                <a:solidFill>
                  <a:srgbClr val="FFFF00"/>
                </a:solidFill>
                <a:latin typeface="Goudy Old Style" panose="02020502050305020303" pitchFamily="18" charset="0"/>
                <a:ea typeface="Goudy Old Style" panose="02020502050305020303" pitchFamily="18" charset="0"/>
                <a:cs typeface="Goudy Old Style" panose="02020502050305020303" pitchFamily="18" charset="0"/>
              </a:rPr>
              <a:t>	</a:t>
            </a:r>
            <a:r>
              <a:rPr lang="en-US" altLang="en-US" sz="2700" i="1">
                <a:solidFill>
                  <a:srgbClr val="FFFF00"/>
                </a:solidFill>
                <a:latin typeface="Goudy Old Style" panose="02020502050305020303" pitchFamily="18" charset="0"/>
                <a:ea typeface="Goudy Old Style" panose="02020502050305020303" pitchFamily="18" charset="0"/>
                <a:cs typeface="Goudy Old Style" panose="02020502050305020303" pitchFamily="18" charset="0"/>
              </a:rPr>
              <a:t>				</a:t>
            </a:r>
          </a:p>
        </p:txBody>
      </p:sp>
      <p:grpSp>
        <p:nvGrpSpPr>
          <p:cNvPr id="20484" name="Group 15"/>
          <p:cNvGrpSpPr>
            <a:grpSpLocks/>
          </p:cNvGrpSpPr>
          <p:nvPr/>
        </p:nvGrpSpPr>
        <p:grpSpPr bwMode="auto">
          <a:xfrm>
            <a:off x="0" y="909638"/>
            <a:ext cx="9144000" cy="6019800"/>
            <a:chOff x="0" y="838199"/>
            <a:chExt cx="9144000" cy="6019801"/>
          </a:xfrm>
        </p:grpSpPr>
        <p:pic>
          <p:nvPicPr>
            <p:cNvPr id="20494" name="Picture 6" descr="frog.tiff"/>
            <p:cNvPicPr>
              <a:picLocks noChangeAspect="1"/>
            </p:cNvPicPr>
            <p:nvPr/>
          </p:nvPicPr>
          <p:blipFill>
            <a:blip r:embed="rId3">
              <a:extLst>
                <a:ext uri="{28A0092B-C50C-407E-A947-70E740481C1C}">
                  <a14:useLocalDpi xmlns:a14="http://schemas.microsoft.com/office/drawing/2010/main" val="0"/>
                </a:ext>
              </a:extLst>
            </a:blip>
            <a:srcRect b="8420"/>
            <a:stretch>
              <a:fillRect/>
            </a:stretch>
          </p:blipFill>
          <p:spPr bwMode="auto">
            <a:xfrm>
              <a:off x="0" y="838199"/>
              <a:ext cx="4549976"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8" descr="beetle.tiff"/>
            <p:cNvPicPr>
              <a:picLocks noChangeAspect="1"/>
            </p:cNvPicPr>
            <p:nvPr/>
          </p:nvPicPr>
          <p:blipFill>
            <a:blip r:embed="rId4">
              <a:extLst>
                <a:ext uri="{28A0092B-C50C-407E-A947-70E740481C1C}">
                  <a14:useLocalDpi xmlns:a14="http://schemas.microsoft.com/office/drawing/2010/main" val="0"/>
                </a:ext>
              </a:extLst>
            </a:blip>
            <a:srcRect r="1613" b="8420"/>
            <a:stretch>
              <a:fillRect/>
            </a:stretch>
          </p:blipFill>
          <p:spPr bwMode="auto">
            <a:xfrm>
              <a:off x="4495800" y="838200"/>
              <a:ext cx="4648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9" descr="common_grackle_yard_20070516_02.jpeg"/>
            <p:cNvPicPr>
              <a:picLocks noChangeAspect="1"/>
            </p:cNvPicPr>
            <p:nvPr/>
          </p:nvPicPr>
          <p:blipFill>
            <a:blip r:embed="rId5">
              <a:extLst>
                <a:ext uri="{28A0092B-C50C-407E-A947-70E740481C1C}">
                  <a14:useLocalDpi xmlns:a14="http://schemas.microsoft.com/office/drawing/2010/main" val="0"/>
                </a:ext>
              </a:extLst>
            </a:blip>
            <a:srcRect b="16579"/>
            <a:stretch>
              <a:fillRect/>
            </a:stretch>
          </p:blipFill>
          <p:spPr bwMode="auto">
            <a:xfrm>
              <a:off x="2626593" y="3581400"/>
              <a:ext cx="331700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0" descr="lizard.jpg"/>
            <p:cNvPicPr>
              <a:picLocks noChangeAspect="1"/>
            </p:cNvPicPr>
            <p:nvPr/>
          </p:nvPicPr>
          <p:blipFill>
            <a:blip r:embed="rId6">
              <a:extLst>
                <a:ext uri="{28A0092B-C50C-407E-A947-70E740481C1C}">
                  <a14:useLocalDpi xmlns:a14="http://schemas.microsoft.com/office/drawing/2010/main" val="0"/>
                </a:ext>
              </a:extLst>
            </a:blip>
            <a:srcRect b="16673"/>
            <a:stretch>
              <a:fillRect/>
            </a:stretch>
          </p:blipFill>
          <p:spPr bwMode="auto">
            <a:xfrm>
              <a:off x="0" y="3581400"/>
              <a:ext cx="2667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2" descr="mandriil.jpeg"/>
            <p:cNvPicPr>
              <a:picLocks noChangeAspect="1"/>
            </p:cNvPicPr>
            <p:nvPr/>
          </p:nvPicPr>
          <p:blipFill>
            <a:blip r:embed="rId7">
              <a:extLst>
                <a:ext uri="{28A0092B-C50C-407E-A947-70E740481C1C}">
                  <a14:useLocalDpi xmlns:a14="http://schemas.microsoft.com/office/drawing/2010/main" val="0"/>
                </a:ext>
              </a:extLst>
            </a:blip>
            <a:srcRect t="3232" r="2274" b="27274"/>
            <a:stretch>
              <a:fillRect/>
            </a:stretch>
          </p:blipFill>
          <p:spPr bwMode="auto">
            <a:xfrm>
              <a:off x="5867400" y="3581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5" name="TextBox 11"/>
          <p:cNvSpPr txBox="1">
            <a:spLocks noChangeArrowheads="1"/>
          </p:cNvSpPr>
          <p:nvPr/>
        </p:nvSpPr>
        <p:spPr bwMode="auto">
          <a:xfrm>
            <a:off x="7315200" y="6457950"/>
            <a:ext cx="16525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500" i="1">
                <a:solidFill>
                  <a:schemeClr val="bg1"/>
                </a:solidFill>
                <a:latin typeface="Goudy Old Style" panose="02020502050305020303" pitchFamily="18" charset="0"/>
                <a:ea typeface="Goudy Old Style" panose="02020502050305020303" pitchFamily="18" charset="0"/>
                <a:cs typeface="Goudy Old Style" panose="02020502050305020303" pitchFamily="18" charset="0"/>
              </a:rPr>
              <a:t>Photos by J.L. Brown</a:t>
            </a:r>
          </a:p>
        </p:txBody>
      </p:sp>
      <p:sp>
        <p:nvSpPr>
          <p:cNvPr id="14" name="TextBox 13"/>
          <p:cNvSpPr txBox="1">
            <a:spLocks noChangeArrowheads="1"/>
          </p:cNvSpPr>
          <p:nvPr/>
        </p:nvSpPr>
        <p:spPr bwMode="auto">
          <a:xfrm>
            <a:off x="2616200" y="1193800"/>
            <a:ext cx="5360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To communicate with Predators?</a:t>
            </a:r>
          </a:p>
        </p:txBody>
      </p:sp>
      <p:sp>
        <p:nvSpPr>
          <p:cNvPr id="15" name="TextBox 14"/>
          <p:cNvSpPr txBox="1">
            <a:spLocks noChangeArrowheads="1"/>
          </p:cNvSpPr>
          <p:nvPr/>
        </p:nvSpPr>
        <p:spPr bwMode="auto">
          <a:xfrm>
            <a:off x="2530475" y="2952750"/>
            <a:ext cx="4040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To hide from Predators?</a:t>
            </a:r>
          </a:p>
        </p:txBody>
      </p:sp>
      <p:sp>
        <p:nvSpPr>
          <p:cNvPr id="16" name="TextBox 15"/>
          <p:cNvSpPr txBox="1">
            <a:spLocks noChangeArrowheads="1"/>
          </p:cNvSpPr>
          <p:nvPr/>
        </p:nvSpPr>
        <p:spPr bwMode="auto">
          <a:xfrm>
            <a:off x="2152650" y="3895725"/>
            <a:ext cx="6802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To communicate to others of its own kind?</a:t>
            </a:r>
          </a:p>
        </p:txBody>
      </p:sp>
      <p:sp>
        <p:nvSpPr>
          <p:cNvPr id="17" name="TextBox 16"/>
          <p:cNvSpPr txBox="1">
            <a:spLocks noChangeArrowheads="1"/>
          </p:cNvSpPr>
          <p:nvPr/>
        </p:nvSpPr>
        <p:spPr bwMode="auto">
          <a:xfrm>
            <a:off x="457200" y="5253038"/>
            <a:ext cx="8610600"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0000"/>
                </a:solidFill>
                <a:latin typeface="Calibri" panose="020F0502020204030204" pitchFamily="34" charset="0"/>
                <a:cs typeface="Helvetica" panose="020B0604020202020204" pitchFamily="34" charset="0"/>
              </a:rPr>
              <a:t>Some combination of both Natural &amp; Sexual Selection?</a:t>
            </a:r>
          </a:p>
        </p:txBody>
      </p:sp>
      <p:sp>
        <p:nvSpPr>
          <p:cNvPr id="8202" name="Left Brace 17"/>
          <p:cNvSpPr>
            <a:spLocks/>
          </p:cNvSpPr>
          <p:nvPr/>
        </p:nvSpPr>
        <p:spPr bwMode="auto">
          <a:xfrm>
            <a:off x="2103438" y="1066800"/>
            <a:ext cx="523875" cy="2586038"/>
          </a:xfrm>
          <a:prstGeom prst="leftBrace">
            <a:avLst>
              <a:gd name="adj1" fmla="val 8319"/>
              <a:gd name="adj2" fmla="val 50000"/>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3" name="Left Brace 18"/>
          <p:cNvSpPr>
            <a:spLocks/>
          </p:cNvSpPr>
          <p:nvPr/>
        </p:nvSpPr>
        <p:spPr bwMode="auto">
          <a:xfrm>
            <a:off x="1817688" y="3771900"/>
            <a:ext cx="334962" cy="800100"/>
          </a:xfrm>
          <a:prstGeom prst="leftBrace">
            <a:avLst>
              <a:gd name="adj1" fmla="val 8338"/>
              <a:gd name="adj2" fmla="val 50000"/>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4" name="TextBox 19"/>
          <p:cNvSpPr txBox="1">
            <a:spLocks noChangeArrowheads="1"/>
          </p:cNvSpPr>
          <p:nvPr/>
        </p:nvSpPr>
        <p:spPr bwMode="auto">
          <a:xfrm>
            <a:off x="392113" y="1717675"/>
            <a:ext cx="1554162" cy="954088"/>
          </a:xfrm>
          <a:prstGeom prst="rect">
            <a:avLst/>
          </a:prstGeom>
          <a:solidFill>
            <a:srgbClr val="FFC000"/>
          </a:solidFill>
          <a:ln w="9525">
            <a:solidFill>
              <a:srgbClr val="FFC0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rgbClr val="FF0000"/>
                </a:solidFill>
                <a:latin typeface="Calibri" panose="020F0502020204030204" pitchFamily="34" charset="0"/>
                <a:cs typeface="Helvetica" panose="020B0604020202020204" pitchFamily="34" charset="0"/>
              </a:rPr>
              <a:t>Natural </a:t>
            </a:r>
          </a:p>
          <a:p>
            <a:pPr algn="ctr">
              <a:spcBef>
                <a:spcPct val="0"/>
              </a:spcBef>
              <a:buFontTx/>
              <a:buNone/>
            </a:pPr>
            <a:r>
              <a:rPr lang="en-US" altLang="en-US" sz="2800">
                <a:solidFill>
                  <a:srgbClr val="FF0000"/>
                </a:solidFill>
                <a:latin typeface="Calibri" panose="020F0502020204030204" pitchFamily="34" charset="0"/>
                <a:cs typeface="Helvetica" panose="020B0604020202020204" pitchFamily="34" charset="0"/>
              </a:rPr>
              <a:t>Selection</a:t>
            </a:r>
          </a:p>
        </p:txBody>
      </p:sp>
      <p:sp>
        <p:nvSpPr>
          <p:cNvPr id="8205" name="TextBox 20"/>
          <p:cNvSpPr txBox="1">
            <a:spLocks noChangeArrowheads="1"/>
          </p:cNvSpPr>
          <p:nvPr/>
        </p:nvSpPr>
        <p:spPr bwMode="auto">
          <a:xfrm>
            <a:off x="152400" y="3733800"/>
            <a:ext cx="1554163" cy="9540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rgbClr val="FF0000"/>
                </a:solidFill>
                <a:latin typeface="Calibri" panose="020F0502020204030204" pitchFamily="34" charset="0"/>
                <a:cs typeface="Helvetica" panose="020B0604020202020204" pitchFamily="34" charset="0"/>
              </a:rPr>
              <a:t>Sexual </a:t>
            </a:r>
          </a:p>
          <a:p>
            <a:pPr algn="ctr">
              <a:spcBef>
                <a:spcPct val="0"/>
              </a:spcBef>
              <a:buFontTx/>
              <a:buNone/>
            </a:pPr>
            <a:r>
              <a:rPr lang="en-US" altLang="en-US" sz="2800">
                <a:solidFill>
                  <a:srgbClr val="FF0000"/>
                </a:solidFill>
                <a:latin typeface="Calibri" panose="020F0502020204030204" pitchFamily="34" charset="0"/>
                <a:cs typeface="Helvetica" panose="020B0604020202020204" pitchFamily="34" charset="0"/>
              </a:rPr>
              <a:t>Selection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204"/>
                                        </p:tgtEl>
                                        <p:attrNameLst>
                                          <p:attrName>style.visibility</p:attrName>
                                        </p:attrNameLst>
                                      </p:cBhvr>
                                      <p:to>
                                        <p:strVal val="visible"/>
                                      </p:to>
                                    </p:set>
                                    <p:animEffect transition="in" filter="blinds(horizontal)">
                                      <p:cBhvr>
                                        <p:cTn id="17" dur="500"/>
                                        <p:tgtEl>
                                          <p:spTgt spid="820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202"/>
                                        </p:tgtEl>
                                        <p:attrNameLst>
                                          <p:attrName>style.visibility</p:attrName>
                                        </p:attrNameLst>
                                      </p:cBhvr>
                                      <p:to>
                                        <p:strVal val="visible"/>
                                      </p:to>
                                    </p:set>
                                    <p:animEffect transition="in" filter="blinds(horizontal)">
                                      <p:cBhvr>
                                        <p:cTn id="20" dur="500"/>
                                        <p:tgtEl>
                                          <p:spTgt spid="82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205"/>
                                        </p:tgtEl>
                                        <p:attrNameLst>
                                          <p:attrName>style.visibility</p:attrName>
                                        </p:attrNameLst>
                                      </p:cBhvr>
                                      <p:to>
                                        <p:strVal val="visible"/>
                                      </p:to>
                                    </p:set>
                                    <p:animEffect transition="in" filter="blinds(horizontal)">
                                      <p:cBhvr>
                                        <p:cTn id="30" dur="500"/>
                                        <p:tgtEl>
                                          <p:spTgt spid="820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8203"/>
                                        </p:tgtEl>
                                        <p:attrNameLst>
                                          <p:attrName>style.visibility</p:attrName>
                                        </p:attrNameLst>
                                      </p:cBhvr>
                                      <p:to>
                                        <p:strVal val="visible"/>
                                      </p:to>
                                    </p:set>
                                    <p:animEffect transition="in" filter="blinds(horizontal)">
                                      <p:cBhvr>
                                        <p:cTn id="33" dur="500"/>
                                        <p:tgtEl>
                                          <p:spTgt spid="82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8202" grpId="0" animBg="1"/>
      <p:bldP spid="8203" grpId="0" animBg="1"/>
      <p:bldP spid="8204" grpId="0" animBg="1"/>
      <p:bldP spid="820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rticf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183063"/>
            <a:ext cx="41148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838200"/>
          </a:xfrm>
          <a:prstGeom prst="rect">
            <a:avLst/>
          </a:prstGeom>
          <a:solidFill>
            <a:schemeClr val="bg1">
              <a:alpha val="8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000" dirty="0">
              <a:latin typeface="IM FELL Double Pica PRO Roman "/>
              <a:cs typeface="IM FELL Double Pica PRO Roman "/>
            </a:endParaRPr>
          </a:p>
        </p:txBody>
      </p:sp>
      <p:sp>
        <p:nvSpPr>
          <p:cNvPr id="96260" name="TextBox 4"/>
          <p:cNvSpPr txBox="1">
            <a:spLocks noChangeArrowheads="1"/>
          </p:cNvSpPr>
          <p:nvPr/>
        </p:nvSpPr>
        <p:spPr bwMode="auto">
          <a:xfrm>
            <a:off x="0" y="85725"/>
            <a:ext cx="914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FFFF"/>
                </a:solidFill>
                <a:latin typeface="Goudy Old Style" panose="02020502050305020303" pitchFamily="18" charset="0"/>
                <a:ea typeface="Goudy Old Style" panose="02020502050305020303" pitchFamily="18" charset="0"/>
                <a:cs typeface="Goudy Old Style" panose="02020502050305020303" pitchFamily="18" charset="0"/>
              </a:rPr>
              <a:t> </a:t>
            </a:r>
            <a:r>
              <a:rPr lang="en-US" altLang="en-US" sz="2800">
                <a:solidFill>
                  <a:srgbClr val="FFFF00"/>
                </a:solidFill>
                <a:latin typeface="Calibri" panose="020F0502020204030204" pitchFamily="34" charset="0"/>
                <a:ea typeface="Goudy Old Style" panose="02020502050305020303" pitchFamily="18" charset="0"/>
                <a:cs typeface="Goudy Old Style" panose="02020502050305020303" pitchFamily="18" charset="0"/>
              </a:rPr>
              <a:t>Why the grand diversity in color? </a:t>
            </a:r>
            <a:r>
              <a:rPr lang="en-US" altLang="en-US" sz="2800" i="1">
                <a:solidFill>
                  <a:srgbClr val="FFFF00"/>
                </a:solidFill>
                <a:latin typeface="Calibri" panose="020F0502020204030204" pitchFamily="34" charset="0"/>
                <a:ea typeface="Goudy Old Style" panose="02020502050305020303" pitchFamily="18" charset="0"/>
                <a:cs typeface="Goudy Old Style" panose="02020502050305020303" pitchFamily="18" charset="0"/>
              </a:rPr>
              <a:t>	</a:t>
            </a:r>
            <a:r>
              <a:rPr lang="en-US" altLang="en-US" sz="2700" i="1">
                <a:solidFill>
                  <a:srgbClr val="FFFF00"/>
                </a:solidFill>
                <a:latin typeface="Goudy Old Style" panose="02020502050305020303" pitchFamily="18" charset="0"/>
                <a:ea typeface="Goudy Old Style" panose="02020502050305020303" pitchFamily="18" charset="0"/>
                <a:cs typeface="Goudy Old Style" panose="02020502050305020303" pitchFamily="18" charset="0"/>
              </a:rPr>
              <a:t>				</a:t>
            </a:r>
          </a:p>
        </p:txBody>
      </p:sp>
      <p:sp>
        <p:nvSpPr>
          <p:cNvPr id="96261" name="TextBox 19"/>
          <p:cNvSpPr txBox="1">
            <a:spLocks noChangeArrowheads="1"/>
          </p:cNvSpPr>
          <p:nvPr/>
        </p:nvSpPr>
        <p:spPr bwMode="auto">
          <a:xfrm>
            <a:off x="7780338" y="0"/>
            <a:ext cx="1363662" cy="830263"/>
          </a:xfrm>
          <a:prstGeom prst="rect">
            <a:avLst/>
          </a:prstGeom>
          <a:solidFill>
            <a:srgbClr val="FFC000"/>
          </a:solidFill>
          <a:ln w="9525">
            <a:solidFill>
              <a:srgbClr val="FFC0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solidFill>
                  <a:srgbClr val="FF0000"/>
                </a:solidFill>
                <a:latin typeface="Calibri" panose="020F0502020204030204" pitchFamily="34" charset="0"/>
              </a:rPr>
              <a:t>Natural </a:t>
            </a:r>
          </a:p>
          <a:p>
            <a:pPr algn="ctr">
              <a:spcBef>
                <a:spcPct val="0"/>
              </a:spcBef>
              <a:buFontTx/>
              <a:buNone/>
            </a:pPr>
            <a:r>
              <a:rPr lang="en-US" altLang="en-US" sz="2400">
                <a:solidFill>
                  <a:srgbClr val="FF0000"/>
                </a:solidFill>
                <a:latin typeface="Calibri" panose="020F0502020204030204" pitchFamily="34" charset="0"/>
              </a:rPr>
              <a:t>Selection</a:t>
            </a:r>
          </a:p>
        </p:txBody>
      </p:sp>
      <p:pic>
        <p:nvPicPr>
          <p:cNvPr id="17" name="Picture 6" descr="1243521722V3Bvrz9.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08375"/>
            <a:ext cx="21336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txBox="1">
            <a:spLocks noChangeArrowheads="1"/>
          </p:cNvSpPr>
          <p:nvPr/>
        </p:nvSpPr>
        <p:spPr bwMode="auto">
          <a:xfrm>
            <a:off x="533400" y="2286000"/>
            <a:ext cx="4572000" cy="4114800"/>
          </a:xfrm>
          <a:prstGeom prst="rect">
            <a:avLst/>
          </a:prstGeom>
          <a:noFill/>
          <a:ln w="9525">
            <a:noFill/>
            <a:miter lim="800000"/>
            <a:headEnd/>
            <a:tailEnd/>
          </a:ln>
        </p:spPr>
        <p:txBody>
          <a:bodyPr/>
          <a:lstStyle/>
          <a:p>
            <a:pPr marL="342900" indent="-342900">
              <a:spcBef>
                <a:spcPct val="20000"/>
              </a:spcBef>
              <a:buFontTx/>
              <a:buChar char="•"/>
              <a:defRPr/>
            </a:pPr>
            <a:endParaRPr lang="en-US" sz="3200" b="0" kern="0" dirty="0">
              <a:solidFill>
                <a:srgbClr val="FF0000"/>
              </a:solidFill>
              <a:latin typeface="+mn-lt"/>
            </a:endParaRPr>
          </a:p>
          <a:p>
            <a:pPr marL="742950" lvl="1" indent="-285750">
              <a:spcBef>
                <a:spcPct val="20000"/>
              </a:spcBef>
              <a:buFont typeface="Wingdings" pitchFamily="2" charset="2"/>
              <a:buChar char="Ø"/>
              <a:defRPr/>
            </a:pPr>
            <a:r>
              <a:rPr lang="en-US" sz="2800" u="sng" kern="0" dirty="0">
                <a:solidFill>
                  <a:srgbClr val="FFFF00"/>
                </a:solidFill>
                <a:latin typeface="Calibri" panose="020F0502020204030204" pitchFamily="34" charset="0"/>
              </a:rPr>
              <a:t>Hide (not be detected)</a:t>
            </a:r>
          </a:p>
        </p:txBody>
      </p:sp>
      <p:pic>
        <p:nvPicPr>
          <p:cNvPr id="14" name="Picture 5" descr="animal-camouflage-1.jpeg"/>
          <p:cNvPicPr>
            <a:picLocks noChangeAspect="1"/>
          </p:cNvPicPr>
          <p:nvPr/>
        </p:nvPicPr>
        <p:blipFill>
          <a:blip r:embed="rId5">
            <a:extLst>
              <a:ext uri="{28A0092B-C50C-407E-A947-70E740481C1C}">
                <a14:useLocalDpi xmlns:a14="http://schemas.microsoft.com/office/drawing/2010/main" val="0"/>
              </a:ext>
            </a:extLst>
          </a:blip>
          <a:srcRect l="22501"/>
          <a:stretch>
            <a:fillRect/>
          </a:stretch>
        </p:blipFill>
        <p:spPr bwMode="auto">
          <a:xfrm>
            <a:off x="6096000" y="3851275"/>
            <a:ext cx="26670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a:spLocks noGrp="1" noChangeArrowheads="1"/>
          </p:cNvSpPr>
          <p:nvPr>
            <p:ph type="title"/>
          </p:nvPr>
        </p:nvSpPr>
        <p:spPr>
          <a:xfrm>
            <a:off x="457200" y="914400"/>
            <a:ext cx="7772400" cy="1143000"/>
          </a:xfrm>
        </p:spPr>
        <p:txBody>
          <a:bodyPr/>
          <a:lstStyle/>
          <a:p>
            <a:r>
              <a:rPr lang="en-US" altLang="en-US" sz="4000" smtClean="0">
                <a:solidFill>
                  <a:srgbClr val="FFFF00"/>
                </a:solidFill>
                <a:latin typeface="Calibri" panose="020F0502020204030204" pitchFamily="34" charset="0"/>
              </a:rPr>
              <a:t>To hide……....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articf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9963" y="4125913"/>
            <a:ext cx="41148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838200"/>
          </a:xfrm>
          <a:prstGeom prst="rect">
            <a:avLst/>
          </a:prstGeom>
          <a:solidFill>
            <a:schemeClr val="bg1">
              <a:alpha val="8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000" dirty="0">
              <a:latin typeface="IM FELL Double Pica PRO Roman "/>
              <a:cs typeface="IM FELL Double Pica PRO Roman "/>
            </a:endParaRPr>
          </a:p>
        </p:txBody>
      </p:sp>
      <p:sp>
        <p:nvSpPr>
          <p:cNvPr id="98308" name="TextBox 4"/>
          <p:cNvSpPr txBox="1">
            <a:spLocks noChangeArrowheads="1"/>
          </p:cNvSpPr>
          <p:nvPr/>
        </p:nvSpPr>
        <p:spPr bwMode="auto">
          <a:xfrm>
            <a:off x="0" y="85725"/>
            <a:ext cx="9144000" cy="938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FFFF"/>
                </a:solidFill>
                <a:latin typeface="Goudy Old Style" panose="02020502050305020303" pitchFamily="18" charset="0"/>
                <a:ea typeface="Goudy Old Style" panose="02020502050305020303" pitchFamily="18" charset="0"/>
                <a:cs typeface="Goudy Old Style" panose="02020502050305020303" pitchFamily="18" charset="0"/>
              </a:rPr>
              <a:t> </a:t>
            </a:r>
            <a:r>
              <a:rPr lang="en-US" altLang="en-US" sz="2800">
                <a:solidFill>
                  <a:srgbClr val="FFFF00"/>
                </a:solidFill>
                <a:latin typeface="Calibri" panose="020F0502020204030204" pitchFamily="34" charset="0"/>
                <a:ea typeface="Goudy Old Style" panose="02020502050305020303" pitchFamily="18" charset="0"/>
                <a:cs typeface="Goudy Old Style" panose="02020502050305020303" pitchFamily="18" charset="0"/>
              </a:rPr>
              <a:t>Why the grand diversity in color? </a:t>
            </a:r>
            <a:r>
              <a:rPr lang="en-US" altLang="en-US" sz="2800" i="1">
                <a:solidFill>
                  <a:srgbClr val="FFFF00"/>
                </a:solidFill>
                <a:latin typeface="Calibri" panose="020F0502020204030204" pitchFamily="34" charset="0"/>
                <a:ea typeface="Goudy Old Style" panose="02020502050305020303" pitchFamily="18" charset="0"/>
                <a:cs typeface="Goudy Old Style" panose="02020502050305020303" pitchFamily="18" charset="0"/>
              </a:rPr>
              <a:t>	</a:t>
            </a:r>
            <a:r>
              <a:rPr lang="en-US" altLang="en-US" sz="2700" i="1">
                <a:solidFill>
                  <a:srgbClr val="FFFF00"/>
                </a:solidFill>
                <a:latin typeface="Goudy Old Style" panose="02020502050305020303" pitchFamily="18" charset="0"/>
                <a:ea typeface="Goudy Old Style" panose="02020502050305020303" pitchFamily="18" charset="0"/>
                <a:cs typeface="Goudy Old Style" panose="02020502050305020303" pitchFamily="18" charset="0"/>
              </a:rPr>
              <a:t>				</a:t>
            </a:r>
          </a:p>
        </p:txBody>
      </p:sp>
      <p:sp>
        <p:nvSpPr>
          <p:cNvPr id="98309" name="TextBox 19"/>
          <p:cNvSpPr txBox="1">
            <a:spLocks noChangeArrowheads="1"/>
          </p:cNvSpPr>
          <p:nvPr/>
        </p:nvSpPr>
        <p:spPr bwMode="auto">
          <a:xfrm>
            <a:off x="7780338" y="0"/>
            <a:ext cx="1363662" cy="830263"/>
          </a:xfrm>
          <a:prstGeom prst="rect">
            <a:avLst/>
          </a:prstGeom>
          <a:solidFill>
            <a:srgbClr val="FFC000"/>
          </a:solidFill>
          <a:ln w="9525">
            <a:solidFill>
              <a:srgbClr val="FFC0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solidFill>
                  <a:srgbClr val="FF0000"/>
                </a:solidFill>
                <a:latin typeface="Calibri" panose="020F0502020204030204" pitchFamily="34" charset="0"/>
              </a:rPr>
              <a:t>Natural </a:t>
            </a:r>
          </a:p>
          <a:p>
            <a:pPr algn="ctr">
              <a:spcBef>
                <a:spcPct val="0"/>
              </a:spcBef>
              <a:buFontTx/>
              <a:buNone/>
            </a:pPr>
            <a:r>
              <a:rPr lang="en-US" altLang="en-US" sz="2400">
                <a:solidFill>
                  <a:srgbClr val="FF0000"/>
                </a:solidFill>
                <a:latin typeface="Calibri" panose="020F0502020204030204" pitchFamily="34" charset="0"/>
              </a:rPr>
              <a:t>Selection</a:t>
            </a:r>
          </a:p>
        </p:txBody>
      </p:sp>
      <p:pic>
        <p:nvPicPr>
          <p:cNvPr id="98310" name="Picture 6" descr="1243521722V3Bvrz9.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3451225"/>
            <a:ext cx="21336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838200"/>
            <a:ext cx="42545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5" descr="animal-camouflage-1.jpeg"/>
          <p:cNvPicPr>
            <a:picLocks noChangeAspect="1"/>
          </p:cNvPicPr>
          <p:nvPr/>
        </p:nvPicPr>
        <p:blipFill>
          <a:blip r:embed="rId6">
            <a:extLst>
              <a:ext uri="{28A0092B-C50C-407E-A947-70E740481C1C}">
                <a14:useLocalDpi xmlns:a14="http://schemas.microsoft.com/office/drawing/2010/main" val="0"/>
              </a:ext>
            </a:extLst>
          </a:blip>
          <a:srcRect l="22501"/>
          <a:stretch>
            <a:fillRect/>
          </a:stretch>
        </p:blipFill>
        <p:spPr bwMode="auto">
          <a:xfrm>
            <a:off x="6324600" y="3660775"/>
            <a:ext cx="26670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849313"/>
            <a:ext cx="4324350" cy="61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Rectangle 2"/>
          <p:cNvSpPr>
            <a:spLocks noGrp="1" noChangeArrowheads="1"/>
          </p:cNvSpPr>
          <p:nvPr>
            <p:ph type="title"/>
          </p:nvPr>
        </p:nvSpPr>
        <p:spPr>
          <a:xfrm>
            <a:off x="457200" y="838200"/>
            <a:ext cx="7772400" cy="1143000"/>
          </a:xfrm>
        </p:spPr>
        <p:txBody>
          <a:bodyPr/>
          <a:lstStyle/>
          <a:p>
            <a:r>
              <a:rPr lang="en-US" altLang="en-US" sz="4000" b="1" smtClean="0">
                <a:solidFill>
                  <a:srgbClr val="FF0000"/>
                </a:solidFill>
                <a:latin typeface="Calibri" panose="020F0502020204030204" pitchFamily="34" charset="0"/>
              </a:rPr>
              <a:t>To hide……....but in the ocean?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3740"/>
                                        </p:tgtEl>
                                        <p:attrNameLst>
                                          <p:attrName>style.visibility</p:attrName>
                                        </p:attrNameLst>
                                      </p:cBhvr>
                                      <p:to>
                                        <p:strVal val="visible"/>
                                      </p:to>
                                    </p:set>
                                    <p:animEffect transition="in" filter="blinds(horizontal)">
                                      <p:cBhvr>
                                        <p:cTn id="7" dur="500"/>
                                        <p:tgtEl>
                                          <p:spTgt spid="73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19"/>
          <p:cNvSpPr txBox="1">
            <a:spLocks noChangeArrowheads="1"/>
          </p:cNvSpPr>
          <p:nvPr/>
        </p:nvSpPr>
        <p:spPr bwMode="auto">
          <a:xfrm>
            <a:off x="-155575" y="182563"/>
            <a:ext cx="9448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rgbClr val="FFFF00"/>
                </a:solidFill>
                <a:latin typeface="Calibri" panose="020F0502020204030204" pitchFamily="34" charset="0"/>
                <a:ea typeface="IM FELL Double Pica PRO Roman "/>
                <a:cs typeface="IM FELL Double Pica PRO Roman "/>
              </a:rPr>
              <a:t>NATURAL SELECTION</a:t>
            </a:r>
          </a:p>
        </p:txBody>
      </p:sp>
      <p:pic>
        <p:nvPicPr>
          <p:cNvPr id="1003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36713"/>
            <a:ext cx="5922963"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scorpionjeger\Downloads\Mirror-Man2-e12714092172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29797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scorpionjeger\Downloads\selar_crumenophthalm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388" y="685800"/>
            <a:ext cx="33766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8" descr="GulfRigDive07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enton_final">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8" descr="GulfRigDive0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304800" y="228600"/>
            <a:ext cx="8839200" cy="1143000"/>
          </a:xfrm>
        </p:spPr>
        <p:txBody>
          <a:bodyPr/>
          <a:lstStyle/>
          <a:p>
            <a:r>
              <a:rPr lang="en-US" altLang="en-US" b="1" smtClean="0">
                <a:solidFill>
                  <a:schemeClr val="bg1"/>
                </a:solidFill>
                <a:latin typeface="Calibri" panose="020F0502020204030204" pitchFamily="34" charset="0"/>
              </a:rPr>
              <a:t>How do you hide in the polarized light field of the open ocean?</a:t>
            </a:r>
          </a:p>
        </p:txBody>
      </p:sp>
      <p:sp>
        <p:nvSpPr>
          <p:cNvPr id="49155" name="Content Placeholder 2"/>
          <p:cNvSpPr>
            <a:spLocks noGrp="1"/>
          </p:cNvSpPr>
          <p:nvPr>
            <p:ph idx="1"/>
          </p:nvPr>
        </p:nvSpPr>
        <p:spPr>
          <a:xfrm>
            <a:off x="685800" y="1524000"/>
            <a:ext cx="7772400" cy="4114800"/>
          </a:xfrm>
        </p:spPr>
        <p:txBody>
          <a:bodyPr/>
          <a:lstStyle/>
          <a:p>
            <a:r>
              <a:rPr lang="en-US" altLang="en-US" smtClean="0">
                <a:solidFill>
                  <a:schemeClr val="bg1"/>
                </a:solidFill>
                <a:latin typeface="Calibri" panose="020F0502020204030204" pitchFamily="34" charset="0"/>
              </a:rPr>
              <a:t>High Noon=== Easy==act like a mirror</a:t>
            </a:r>
          </a:p>
        </p:txBody>
      </p:sp>
      <p:pic>
        <p:nvPicPr>
          <p:cNvPr id="104453" name="Picture 2"/>
          <p:cNvPicPr>
            <a:picLocks noChangeAspect="1" noChangeArrowheads="1"/>
          </p:cNvPicPr>
          <p:nvPr/>
        </p:nvPicPr>
        <p:blipFill>
          <a:blip r:embed="rId4">
            <a:extLst>
              <a:ext uri="{28A0092B-C50C-407E-A947-70E740481C1C}">
                <a14:useLocalDpi xmlns:a14="http://schemas.microsoft.com/office/drawing/2010/main" val="0"/>
              </a:ext>
            </a:extLst>
          </a:blip>
          <a:srcRect l="50252" t="2" r="1604" b="436"/>
          <a:stretch>
            <a:fillRect/>
          </a:stretch>
        </p:blipFill>
        <p:spPr bwMode="auto">
          <a:xfrm>
            <a:off x="1981200" y="2286000"/>
            <a:ext cx="457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1"/>
          <p:cNvSpPr>
            <a:spLocks noChangeArrowheads="1"/>
          </p:cNvSpPr>
          <p:nvPr/>
        </p:nvSpPr>
        <p:spPr bwMode="auto">
          <a:xfrm>
            <a:off x="6019800" y="2895600"/>
            <a:ext cx="457200" cy="4572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blinds(horizontal)">
                                      <p:cBhvr>
                                        <p:cTn id="7" dur="500"/>
                                        <p:tgtEl>
                                          <p:spTgt spid="49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GulfRigDive0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tle 1"/>
          <p:cNvSpPr>
            <a:spLocks noGrp="1"/>
          </p:cNvSpPr>
          <p:nvPr>
            <p:ph type="title"/>
          </p:nvPr>
        </p:nvSpPr>
        <p:spPr>
          <a:xfrm>
            <a:off x="457200" y="228600"/>
            <a:ext cx="8458200" cy="1143000"/>
          </a:xfrm>
        </p:spPr>
        <p:txBody>
          <a:bodyPr/>
          <a:lstStyle/>
          <a:p>
            <a:r>
              <a:rPr lang="en-US" altLang="en-US" b="1" smtClean="0">
                <a:solidFill>
                  <a:schemeClr val="bg1"/>
                </a:solidFill>
                <a:latin typeface="Calibri" panose="020F0502020204030204" pitchFamily="34" charset="0"/>
              </a:rPr>
              <a:t>How do you hide in the polarized light field of the open ocean?</a:t>
            </a:r>
          </a:p>
        </p:txBody>
      </p:sp>
      <p:sp>
        <p:nvSpPr>
          <p:cNvPr id="57347" name="Content Placeholder 2"/>
          <p:cNvSpPr>
            <a:spLocks noGrp="1"/>
          </p:cNvSpPr>
          <p:nvPr>
            <p:ph idx="1"/>
          </p:nvPr>
        </p:nvSpPr>
        <p:spPr>
          <a:xfrm>
            <a:off x="685800" y="1416050"/>
            <a:ext cx="8458200" cy="4114800"/>
          </a:xfrm>
        </p:spPr>
        <p:txBody>
          <a:bodyPr/>
          <a:lstStyle/>
          <a:p>
            <a:r>
              <a:rPr lang="en-US" altLang="en-US" smtClean="0">
                <a:solidFill>
                  <a:schemeClr val="bg1"/>
                </a:solidFill>
                <a:latin typeface="Calibri" panose="020F0502020204030204" pitchFamily="34" charset="0"/>
              </a:rPr>
              <a:t>Sunset=== More Complex==Mirror won’t work</a:t>
            </a:r>
          </a:p>
        </p:txBody>
      </p:sp>
      <p:pic>
        <p:nvPicPr>
          <p:cNvPr id="106501" name="Picture 2"/>
          <p:cNvPicPr>
            <a:picLocks noChangeAspect="1" noChangeArrowheads="1"/>
          </p:cNvPicPr>
          <p:nvPr/>
        </p:nvPicPr>
        <p:blipFill>
          <a:blip r:embed="rId4">
            <a:extLst>
              <a:ext uri="{28A0092B-C50C-407E-A947-70E740481C1C}">
                <a14:useLocalDpi xmlns:a14="http://schemas.microsoft.com/office/drawing/2010/main" val="0"/>
              </a:ext>
            </a:extLst>
          </a:blip>
          <a:srcRect l="50272"/>
          <a:stretch>
            <a:fillRect/>
          </a:stretch>
        </p:blipFill>
        <p:spPr bwMode="auto">
          <a:xfrm>
            <a:off x="2233613" y="2362200"/>
            <a:ext cx="4524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Rectangle 5"/>
          <p:cNvSpPr>
            <a:spLocks noChangeArrowheads="1"/>
          </p:cNvSpPr>
          <p:nvPr/>
        </p:nvSpPr>
        <p:spPr bwMode="auto">
          <a:xfrm>
            <a:off x="6248400" y="2743200"/>
            <a:ext cx="457200" cy="4572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106503" name="TextBox 1"/>
          <p:cNvSpPr txBox="1">
            <a:spLocks noChangeArrowheads="1"/>
          </p:cNvSpPr>
          <p:nvPr/>
        </p:nvSpPr>
        <p:spPr bwMode="auto">
          <a:xfrm>
            <a:off x="7256463" y="6411913"/>
            <a:ext cx="1533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0">
                <a:latin typeface="Calibri" panose="020F0502020204030204" pitchFamily="34" charset="0"/>
              </a:rPr>
              <a:t>Brady et al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blinds(horizontal)">
                                      <p:cBhvr>
                                        <p:cTn id="7" dur="500"/>
                                        <p:tgtEl>
                                          <p:spTgt spid="57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8" descr="GulfRigDive07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irrorflipped">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228600" y="1295400"/>
            <a:ext cx="8534400" cy="4800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a:xfrm>
            <a:off x="4953000" y="0"/>
            <a:ext cx="3733800" cy="1143000"/>
          </a:xfrm>
        </p:spPr>
        <p:txBody>
          <a:bodyPr/>
          <a:lstStyle/>
          <a:p>
            <a:r>
              <a:rPr lang="en-US" altLang="en-US" smtClean="0">
                <a:solidFill>
                  <a:schemeClr val="bg1"/>
                </a:solidFill>
              </a:rPr>
              <a:t>Methods</a:t>
            </a:r>
          </a:p>
        </p:txBody>
      </p:sp>
      <p:sp>
        <p:nvSpPr>
          <p:cNvPr id="323587" name="Content Placeholder 2"/>
          <p:cNvSpPr>
            <a:spLocks noGrp="1"/>
          </p:cNvSpPr>
          <p:nvPr>
            <p:ph idx="4294967295"/>
          </p:nvPr>
        </p:nvSpPr>
        <p:spPr>
          <a:xfrm>
            <a:off x="4990070" y="1447800"/>
            <a:ext cx="3810000" cy="4525963"/>
          </a:xfrm>
        </p:spPr>
        <p:txBody>
          <a:bodyPr/>
          <a:lstStyle/>
          <a:p>
            <a:pPr>
              <a:defRPr/>
            </a:pPr>
            <a:r>
              <a:rPr lang="en-US" b="1" dirty="0" smtClean="0">
                <a:solidFill>
                  <a:srgbClr val="FFFF00"/>
                </a:solidFill>
                <a:latin typeface="Calibri" panose="020F0502020204030204" pitchFamily="34" charset="0"/>
              </a:rPr>
              <a:t>(1) Build a </a:t>
            </a:r>
            <a:r>
              <a:rPr lang="en-US" b="1" dirty="0" err="1" smtClean="0">
                <a:solidFill>
                  <a:srgbClr val="FFFF00"/>
                </a:solidFill>
                <a:latin typeface="Calibri" panose="020F0502020204030204" pitchFamily="34" charset="0"/>
              </a:rPr>
              <a:t>Videopolarimeter</a:t>
            </a:r>
            <a:endParaRPr lang="en-US" b="1" dirty="0" smtClean="0">
              <a:solidFill>
                <a:srgbClr val="FFFF00"/>
              </a:solidFill>
              <a:latin typeface="Calibri" panose="020F0502020204030204" pitchFamily="34" charset="0"/>
            </a:endParaRPr>
          </a:p>
          <a:p>
            <a:pPr marL="0" indent="0">
              <a:buFontTx/>
              <a:buNone/>
              <a:defRPr/>
            </a:pPr>
            <a:r>
              <a:rPr lang="en-US" b="1" dirty="0" smtClean="0">
                <a:solidFill>
                  <a:srgbClr val="FFFF00"/>
                </a:solidFill>
                <a:latin typeface="Calibri" panose="020F0502020204030204" pitchFamily="34" charset="0"/>
              </a:rPr>
              <a:t>    (Dr. Parrish Brady)</a:t>
            </a:r>
          </a:p>
          <a:p>
            <a:pPr>
              <a:defRPr/>
            </a:pPr>
            <a:endParaRPr lang="en-US" b="1" dirty="0">
              <a:solidFill>
                <a:srgbClr val="FFFF00"/>
              </a:solidFill>
              <a:latin typeface="Calibri" panose="020F0502020204030204" pitchFamily="34" charset="0"/>
            </a:endParaRPr>
          </a:p>
          <a:p>
            <a:pPr>
              <a:defRPr/>
            </a:pPr>
            <a:r>
              <a:rPr lang="en-US" b="1" dirty="0" smtClean="0">
                <a:solidFill>
                  <a:srgbClr val="FFFF00"/>
                </a:solidFill>
                <a:latin typeface="Calibri" panose="020F0502020204030204" pitchFamily="34" charset="0"/>
              </a:rPr>
              <a:t>(2) Go SCUBA diving with it</a:t>
            </a:r>
          </a:p>
          <a:p>
            <a:pPr>
              <a:defRPr/>
            </a:pPr>
            <a:endParaRPr lang="en-US" b="1" dirty="0">
              <a:solidFill>
                <a:srgbClr val="FFFF00"/>
              </a:solidFill>
              <a:latin typeface="Calibri" panose="020F0502020204030204" pitchFamily="34" charset="0"/>
            </a:endParaRPr>
          </a:p>
          <a:p>
            <a:pPr>
              <a:defRPr/>
            </a:pPr>
            <a:r>
              <a:rPr lang="en-US" b="1" dirty="0" smtClean="0">
                <a:solidFill>
                  <a:srgbClr val="FFFF00"/>
                </a:solidFill>
                <a:latin typeface="Calibri" panose="020F0502020204030204" pitchFamily="34" charset="0"/>
              </a:rPr>
              <a:t>(2) Measure fish </a:t>
            </a:r>
            <a:r>
              <a:rPr lang="en-US" b="1" dirty="0" smtClean="0">
                <a:solidFill>
                  <a:schemeClr val="bg1"/>
                </a:solidFill>
                <a:latin typeface="Calibri" panose="020F0502020204030204" pitchFamily="34" charset="0"/>
              </a:rPr>
              <a:t>&amp; light in the ocean</a:t>
            </a:r>
          </a:p>
        </p:txBody>
      </p:sp>
      <p:pic>
        <p:nvPicPr>
          <p:cNvPr id="1146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1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auto">
          <a:xfrm>
            <a:off x="158750" y="114300"/>
            <a:ext cx="929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dirty="0">
                <a:solidFill>
                  <a:srgbClr val="FFFF00"/>
                </a:solidFill>
                <a:latin typeface="Calibri" panose="020F0502020204030204" pitchFamily="34" charset="0"/>
              </a:rPr>
              <a:t>Has nature conquered this problem?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Effect transition="in" filter="blinds(horizontal)">
                                      <p:cBhvr>
                                        <p:cTn id="7" dur="500"/>
                                        <p:tgtEl>
                                          <p:spTgt spid="323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23587">
                                            <p:txEl>
                                              <p:pRg st="1" end="1"/>
                                            </p:txEl>
                                          </p:spTgt>
                                        </p:tgtEl>
                                        <p:attrNameLst>
                                          <p:attrName>style.visibility</p:attrName>
                                        </p:attrNameLst>
                                      </p:cBhvr>
                                      <p:to>
                                        <p:strVal val="visible"/>
                                      </p:to>
                                    </p:set>
                                    <p:animEffect transition="in" filter="blinds(horizontal)">
                                      <p:cBhvr>
                                        <p:cTn id="12" dur="500"/>
                                        <p:tgtEl>
                                          <p:spTgt spid="3235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23587">
                                            <p:txEl>
                                              <p:pRg st="3" end="3"/>
                                            </p:txEl>
                                          </p:spTgt>
                                        </p:tgtEl>
                                        <p:attrNameLst>
                                          <p:attrName>style.visibility</p:attrName>
                                        </p:attrNameLst>
                                      </p:cBhvr>
                                      <p:to>
                                        <p:strVal val="visible"/>
                                      </p:to>
                                    </p:set>
                                    <p:animEffect transition="in" filter="blinds(horizontal)">
                                      <p:cBhvr>
                                        <p:cTn id="17" dur="500"/>
                                        <p:tgtEl>
                                          <p:spTgt spid="3235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23587">
                                            <p:txEl>
                                              <p:pRg st="5" end="5"/>
                                            </p:txEl>
                                          </p:spTgt>
                                        </p:tgtEl>
                                        <p:attrNameLst>
                                          <p:attrName>style.visibility</p:attrName>
                                        </p:attrNameLst>
                                      </p:cBhvr>
                                      <p:to>
                                        <p:strVal val="visible"/>
                                      </p:to>
                                    </p:set>
                                    <p:animEffect transition="in" filter="blinds(horizontal)">
                                      <p:cBhvr>
                                        <p:cTn id="22" dur="500"/>
                                        <p:tgtEl>
                                          <p:spTgt spid="3235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8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Lookdowns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Lookdowns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Florida_Aug2011\Porthole_FL_Aug2011\Porthole_Manuscript\Porthole_Manuscript_Aug30-2013_KR\Figures\Figure2_tankDesign_noLege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743200"/>
            <a:ext cx="50133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533400"/>
            <a:ext cx="7772400" cy="1143000"/>
          </a:xfrm>
        </p:spPr>
        <p:txBody>
          <a:bodyPr/>
          <a:lstStyle/>
          <a:p>
            <a:r>
              <a:rPr lang="en-US" sz="4000" smtClean="0"/>
              <a:t>Image of all sorts of Animal Eyes</a:t>
            </a:r>
          </a:p>
        </p:txBody>
      </p:sp>
      <p:pic>
        <p:nvPicPr>
          <p:cNvPr id="2253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2667000"/>
            <a:ext cx="3662363" cy="2438400"/>
          </a:xfrm>
        </p:spPr>
      </p:pic>
      <p:sp>
        <p:nvSpPr>
          <p:cNvPr id="22532" name="AutoShape 5" descr="data:image/jpeg;base64,/9j/4AAQSkZJRgABAQAAAQABAAD/2wCEAAkGBxQTEhUUEhQVFhUXGB8bGRgYGCIdIRwgHx4dICAhHiEhHyghHhwlIB4gIjEhKCorLy4uHyIzODMsNygtLisBCgoKDg0OGxAQGywkICQsLCw0LCwsLCwsLCwsLCwsLCwsLCwsLCwsLCwsLCwsLCwsLCwsLCwsLCwsLCwsLCwsLP/AABEIALcBEwMBIgACEQEDEQH/xAAbAAACAgMBAAAAAAAAAAAAAAAFBgMEAAIHAf/EADwQAAIBAgQEBAMGBQQDAQEBAAECEQMhAAQSMQUiQVEGE2FxMoGRFEKhscHwByNSctEzYuHxFYKSJKJT/8QAGAEAAwEBAAAAAAAAAAAAAAAAAQIDAAT/xAApEQACAgICAgAFBAMAAAAAAAAAAQIRITEDEkFREyIyYXEEkbHwgaHR/9oADAMBAAIRAxEAPwDXwvwam1OpXzxjSgK027kSCQCCZ7WkH3xnh7MGpVKUqlMVAuqSY03GwgmQfwnDD4ky+WrUzWR1YimEUL8ULJIMSTAAt0j1xzfMVGyj+cralZmIZRCmdhfnLAxv2xnl5MsIPcQ4w1JmJVSBMsD1LHuZ7/hgfQqq1UsVLIRMkjSD20263m9/wp8VpLm0+0UyilSFqKDeSJ1CQDpmRsYM4OeFOFalBdEdUYE6l1kp94yDKn3mROA3Whtl+vw6s1Si2hlOXQvIDAaunYFhv1w3cZ4B9uy9As7JXCH+YQADO4qII6c3ocKnFfE6JFciqqrypTRgdV7AT0O5JFsSIay5evm8w9RGroBQoB+bTe5tZDv3buLYaOhHsC8UyWhaLUoalTRkpLABa51VGK7BoGnrHvil9iWmvmm5VSTeRP8AycX+K5h6tKmsSzwNv07DFR11uaY5adIc/XXKyNJFieu9vpg5YXSKWSyBZdL0mNd2lWuCNN4W8Mu8yN7YPhnvShZVQGYKQXDMGXmhgEIRhqUgruT31yXD2dDUIOqoIQ6Q6gbNKkhmi0xJ3PvK2lIU02XnBZlLMh06BAfTzAgsObmX5A4b8CovmiKAgeYVI1O9QS7FHLBgbkPBOliQphgdhNzgtSiCRVBLEErphbaabg6QWg6uh2Ci2B9SqZ8kdCsBhLNp2B6Ej4SW3i0GcWMhkHkMSeoAneNImPYgTPQemNWLD5Ic1mvMaoQSwDMqrOphCrEMYIXmEiQJnckHEOVonQF3J0rUFS9mJQj2AZTtaL3Yka5Dhzh6s6VQ6zAJgkmwubSSO8wJ649pcZy9OqxqVKdQHYq2phBBNjcmwN7/AFOA/sZF7I5IGFHKXVjpB+JklXXVIJZWE97ExAwQrZWjApVvMVuqgRpn+m51aYFog9jaFmnnnqVKjUlZg76lBGnS/wDULAX3sdQOqZBjBir4hzwonz8stUCFDKQj+psxt0mB7YZmN8tmFo6nrCUlV1smnmZjCwCbnYTq3O02aOIeIAabLTGm0Er06aksQI3v22MY57xHP1GelUNDRp+6arzJm+nTEkbHV3vBOCOa47Sq0/LShVS0EoQ97nW173JsBPxGZgYFWazZKpUwlMVRGpKasA0bXBAMAiJDG4mLYuZ90WizVVqUfKTWHqQulptBES7bRzSNUwCMLGXpZxwpSpIUzpdGUG1tLsJWb3Am8WwRyPhHP1oqZmpT0r8PlRUZQZnT5nKhItIE4DMTcO4tms5C0KbIrGftAmmVA3OgMC5tawH1AJp8o5NNVrBHpAAuZfWxghmBIWTG53g73GB+c44csrUytwJWpWWpCkWOqpp+LrN+otgDmvFRemCqiqoMCooIJO7BdSkNA3Me98a/RvyOvFM/X06XrKWpsDywhaNiJm52i257DCNWzFTMZ1y5fUtm1iSoEi/UAyIAPUn1wIyfjoozJRUtTLW8yA7SIKkiQoAEyB3MTjyhxeuoJNCtoCwHZSC7cx1HYGZgQCAAMBAZ0bhVVl0qBemSwPedx7yT9cLfjjiNHOZjLUlt5lUaxpvygqYN9RnqOowtcBR62Y11XrBEOhtDEMGdWACkC3YxBvi/mU05qmWptTp5cxRDTqaahZmJNzEbHa/ybZrOs1/FiIiA/dUB5EXsD+pjCBlaK5+tmqboXIqq1A9BTJ+L+2QcUfEHiCmCVGWBCEFmNVtDwJH3CLm5H/eHOrwkijkqy6ZqUBTqsLC6h1t2B1D54TTGBPGvCFTLHVRdIK3hdvX/ALnAzJM1Fi7KReHg2PrGGtuGMrNodW6x09oj/GFTxZm6uXSmSUlmFltY9w14jrgZ8B0H2KPSZpkEYWlrP/LSn8KvtG4nFPJceNGsKek6Ku3of8YO5SnremrcpZo+k4aBpDvwTj6Gm4dghQRzW6dO+Fbg6VcxnCBGlQWLdP8AvFfiOZIbSJYg9FBkj13wR4E4p6miojlZuQIB9BNvfBUbyBsJtw3MA2o02/3at8ZhRr8dqFj/AD3N99X+MZg9WCypwrhRclajqk2RgwiZG0fjbqMUfFy0aS1qbVTUA06REx0iYsQOoiRvthPrcUNOqywzU1JKidMTswF4O2L/ANpXMoSoa9n6mfTHL9I+2RcJenzN5ipMAgKY+Yt9TjouX8Z+RTCVVQUNBDVKZ5zPpKxMzMH09OfcA4GfODin5ipeGEgjrNxq9QMF/EtWvm3p5ZAOUhm0pZNRteJAG8E9PXFLtgD/AIOFKvmq1QEtkqUQGs1V7Qm16Y+JtpJUGRINbxN4pf7VWWvTUNMAdoiIIPb88WeIaKGXFLKsqGi1OZuSrNzNP9RJk2O+CnH+B5Svl8tX1AsLsEiGsNUzcGREk9fTDR9ge6APFyS9I028uowhdWxsDuAYAO5xY4zTVKaUwSy01Gt+jvqGpjJlE7C9otO1nN8AdaVSvrK1qoC6OlJTffuQAPYtO4xWYq9HTURXqEwVV4YCJMdQAbTYesNh1gDyaqwaUaQKBGlSNMxBAYFYIZdIDWA0yGN49r5QJTp1Bc7aea8DlJLCS0AGCJFtrHFzhfBEoJTZmchpALbKARANRIVTciSACREXMWKOdyxSszVFMEwkSJMgAtsWtsCZiPTBTzg1YyQfZ9L06oMtF7QLCbdBEdO3SMXsx5tefLY0kRlAMSWm5gdQbLPvgHneP0qrDUrrRSyUgAXqRtYGQLC21rk41z/jWtSFSmtNOYHSGUSthIn2m0dPaNaSyCy4mXpKX8+rVP8AdypH+0AEzqhrz7DEb8WylFA3mKAN9KCWuZEMNvUCbfVAzXjKq+7G3SmSn43B9iCMCcnn6jMWCM7G1zYDsOmD8RLWQdbHrivi7LVWgU0OowTUJgbD4SoUbbycEOIcUy1OkyBqTNEgNpZSReYEgg/4+aAfCmac6nQgGJjmMew/LDBw/wDhrWqBir6oEwwIt8jhJNsdJIFV/GkgjyaQm3KumNtrnt1xXTxUARCQAZggH5SRth04Z/DINZwimOjkjcxvB+mD/Av4WZFxzkuQYK6ob/jDNSrIqo53lv4lZlDZaTAbcpUjtdSB+GPcx/EavUsUpD10z8zqME46nU/hdQpsWprqT+mooePnY/iD64o5r+GWWqawCoPQA7H/ANtvY/LCpMLAvg/OUqmlquaSoSv+itNgAeurVGpAO1vXtf8AEX2RmDVSDH/+cIpAgaWVG1aYtcn0wg8f8EV8sytTBKsYDdJ7Ht74EZXizUjoqoDB3G4jf0YfucZyZkjrPB6GXpTUy9NHEJ/MANMs3RdbalgntpHobYHcdarVqVGZaSUdYAdDIJ6iwGo/IRfY2wB4bxKnVampNRaJYHyi2jzWnqRaOkzJiBJFmHinFqrUmy32cKIBphQSeUAKFuApm5NgBqNowL9hJODcMQUCIiWkSNyICkfO033+WJvENOqt1W2kMSRZBYATsvMGAixvYziLIVly9AzVpLVnWdbqeYtAE7HlMWPX54t8X8QtSQMgFWrWBSRzoo1SsqJQ83Sx3g4drFi2L3iN1KVCSKPmUWanCjTU5RfqFk6gZA3SJw/+GuEqMhSK1WMhSNTMYBE2km9/8Y5pla2uuBVRAyqRdyAwYmAFiAq6vhUDfqBjpngJlOX+zv8ADSdkpmdwpOn/ANo27xOEtPI2tlrwpxN6bNQdWCgkrUI+L03me3ebYEePPDuWzKee5am6ncWB68wPWAdsMbJSy5LsxZiI0Lck9wDNzYR3thf4znQtV0qS004dWPKZBCBgdmNza8DAbMxN4rnDXoquoMiKfLgXHz3tbBDwbxRc6KCltDKxDEi4MXxB4HztLL0c49el5dPy4IG5N5gHvIv6YC+CRUpZdmCwrMYLbn9jGgrbC3Qz1c1VoZmotMyNRGrTIINp98TJxJQf54nl08tjHr3Jtvipw3M1S4cEgKZlQN+gvixW56TNUEVGN2MXBJmPb9cWTom8npoUfu0TUHR9Bv8AW+MxBSypI5fNI7z2t07bY9xTq/QLXsS6yLVDLpAYmVeOZY6T2N8HvCPhaoKR8tizvGpQIAjaTMQehPXAfN5pMrmqiij5qk7M2kKI3U3698TZvxzmatDyKSpSSRqamCTOwGqIUD3n1xwxiWbHriXFzlKHlUKP808pCANuIkkCV63/AO8b8A4B5U1agIrVLEFdJsT3JIm3XYDbCjT4GVo+ZWqVGAI1XKz85IO++DvFG8xaBpszPTIR01bjcPt8Q6m0gHqcOknEGmUs7lL1TEEfWCDvNu319ME8rwr7NTp02e7gDpCJTMse12aMR8T4YDU1a5VpLD06xa4sfxxUPFhU1GqAEEqo1AEBSSpuRuQe4tJkSMaUrqvAUqyyDO8dqc9BHDg1DpcMtlnlJcMBNxeZ7kdNa3EKtCh5jlJ1BDRcEkEGzSI01FMyAR94Xg4WMzm1L1NHLTaFDuZkCJ1MDEWjqLDBHKcPqVglfNuy0kANMRLvaCZYciEWk36CAMHskhc2Tvx6rWpfZ6bOYa5NgRM6YmdYJMMLQQDdVxQ+0/zaSlkUtAK6fg1XEHp2JBmJG2KXEuMJQqE5eYg6ULEhSYv6mw/zhZqZh6jGJLHePTb27YHZtApWMzZ98rVqXHVSwESDe3YbYCV81WzLBKQJ6cvrhw4L/DuvVVauYaxNl6n1F8NPA+DU6OYSlXQ0VayE2knYSDEm+++AvbGr0JvB/B40/wD6RDWiQQB/k/PD/wAB8DZMpqaahBMDUQFHoBH19sHuMtlsnTXz2VNVhzXO0mPeL4UX8VU/iyzlmWxbTAPYMDAIMb4MKcW9fkLVOtj3lPD1KmdKEGNulj1xV8SEUh5ZOkxJKEruLA6YkmCN+2EhP4pMGGukttygk/IExgLxzxez1ajNJDxc2jYr9DeMUjJJ5YjTrR0rw7mDULUzp8tVmSCSALbDe0Xm2Ko4qaVZiRqRm0CwkMLiL3BXbrY7xfmWQ8eZ2iGelpYdZG3SR3xt4m8SNmKK1CqoSBJVj8fePTm/+sF8kW6s3V7O1JxiIAq0xJhbhpm9wPTuQB36YG8Wy9Z0L0o1FZYXC9btNoMxMdJ7jHCctxqtloamSQw2aCP3c4aaXiSs3D6QNQ6yWFwLrJi8HpF98K5LwYN5rxA1VNDFbbruRFiQes3M/lGKNbh+RYBnQOtVoZ1YTSJHKCIiWPTeSO0YTamdKuwJtv6gn2+sYnz3E9EEOrvuw02n/Nvneb3wO5qDPFeDPk1d8o1WrTI/m0jqBUHYx2N5Bn6Yo0PEpqFfMdiqoBTB+EQIA3gR8Mj/ALPeGvELimTWRXpvdmVpeNMXWLtAielha+EbitLzK1avTUBPMPKARubACDDRc+xOJxdv7DvCHnh2UpaDVq6XUE1CGawHZu+1twATYzYZnM7mazLVcFRVYKpYhQ2kE8oJ+BdQGxEDeZmLg1ZSRWptUqus2qsDMDYqQVIjaTYLYiMS+a+aNSpWSm1SkpgMSQCZChVmDA0nY7HucWm11Jxtsi4nXX7TSJZWEgtBtBPNcATudunTDLwzjlXKh2KAiqoSoZ5daHSDUSD8a6IK3HXfCFVoCqaQUtUqsx1U+WwBMgKplbXINhe9sPeX8RVaaDL5SnSzb1KKF5voYpzaxIggLtP3cIlhIZvJC/jlWA1GqmY1/BTBabWKz372j1wF4V4nTzsz9qlUbSdIGuGURcgzJ/PDHxH7JkEB/lvm6iQ8sfa3WJECOvfCF4iz1DOVyaNA0YQrKtOoreWnrG+2DKNARvxvjhrjyKKBaViQJk/7jN4wzeGap87L0GZAq0zU5jAOo9ZtMC3pgL4Q4OEpVHqIGZxoS5sWsTY3IHT3x74fUu9d5Jg6VnsLD8B+OGgqZmdPHlCoKVUCmpiDTQkmbD3BJmYxrxil5dUU0pnM00AJk7TciB8P54C0q71CH8oQsaxNvSSTbsL4P5vhTUstI0r55CoATZYJG5nUbzeMNSTADqfGciBz02VtytPVpE3hefYYzAR6CAkVKrhwSCIjY+kjGYoJQoUMn5z1oLswIXmuT1O1gL4YM14azNHylpZc1GqBpUAEQokiAb7/AKXwR/h3winXSpULX1sxJkX2Uexj53wXyHjZqeYWgaYVQ7a1aNSzaQZsJuR2Ppjlis2VZarcPrfYKVFlFOoqgmnMmzGC194IuZ6YQnz7UXEE6uhF+4IBHtfe3TD3xyvFZhTP9xDglut4PqcLvH841JeYhzUAKgwSW27YVc1WguB5nfE1MU9SBTmAIKEHlsJMf0ie3+MJ/DketCVG0oALsOZv7SdiZPMO+D/DMqtEl6kGo92LAmfQD+kDp7z2K9xZAajaAWoKZBWbr1AI2X1+noItWFrARFLU4CKoopIDNME9AACJgx1An2jA/ifGaihqLlmAmNZMrO8jb1xDm+PsEprTfToERAtEAR+GJ/DtCkxbM51iwW6U92qHve1o+X0wMpZQcWUOHeHa+YZSqNoY3f8AMj/rDv4d4HRpsabwopqWqPFwJ3J6e9oxcTPNm6VSnlK/lUWCgqycykXYAg9Tp+WEihx6pQcs5YtpKEExIO4PcWBjCx5W00vqC+Omm9HTc5/EWgKYo5VWNQDljYxvckbx1/4wn+KPHFSrl1pVtJrajqFiFEyBPVtr9MINfNS0qNPYDp7dsWOH5TWZb8euG6g7HmYzdWu0salVoi+piB+JjGvlVRbQ4PYgj88EfNamdAML2U2v7HFrMZgMAZOo/Ee/qPpg9idgZKdWbI30OMqUqvWnU/8Ak/4wa4fTctygkCJi+1/0nDJWzdGmtNw7BdPOttQM3AHVDtPfDwcG2pOhXKXgRKDV0uKdSCOqNEfTFOq5J5iR1g2/DHVuF+I1ZpWQNl13EARYzYHfGniPjWoAa6YH9JGrVM/7Y6QZ74rLjhFWpAXLJ4aOVtVkATIG2J6WbIXT9MGuI5ZAhcpLE76eXae9r4DMiEzBA66f0nEB0yAMZxs5Oo+uI3SDYziY5sMRKKsAC09BEkzudye/0wQhJNNKHGmoagIiSCpmxPQzg7wzy0pFVqA1CdQUCSRG5/pIYmO2lcJ6QX5mhSd4n8B3wa4XxJqbjQlMQnly3LOogqzRJ1W6d8I20sDpJvIQXJpTzSqmo03MoYgQdWoGPYYvZviNPzBKgalGoQNSgE8w+6Zkr13HbC+1RqCGk6pU01A12kHl2Hffe2NskwCkvdiQADJvvO+w6e3vgVb7G1gKZrLU6lVF1qlRnhjbSLE6iO2rlg9/r2LwVl9aK5JRQBy2AOlVkkR6fiflxzhVHVVrEEtoF2IEFoZnJt3A0jracdN/8r/+SgRTJCU0blYDUSCtpF5vvHrjp44Y2SlLIxcTpUXLLTpIHMSSkNcgWIEgG3/1N4Ixy3xtwJqWZXTGp3VFUDTqUlZv/TcjYSOmGbiHifK0aC1WWqrBpXWo1NEiw8wxZiNxuTGFjgniCpnK1NqxkUR5m0AMqFQR6ldJO8kA4zRkw09Pyqbtuylqmo9zIEWG0mLYX/AmWTyyTPMxYdSb+3bFrxVxE/Z6n9VQx1+FBM/UgfPEHAqTCgirchRBA/XBMNOdKFQqswkDUDAEzaL7epwRocVy9LLAVA9TMMCEBadMmwQgnQIgnSJGF45IJyuV1mSbzqMErcE7A7XxbTPLT5SqB9IUQSxBI7n4Z7dCPpkgszM5vUxP2MXg/wCrPTuTP76YzGJwwQNNEEdCahM+s6hvvtj3DUKLfgZFp0W1MdVTl0wTAHX5yb404pwphX8/mNM9Z3i1+3ttifP0BSplkYBdMrNie0Hv6YF57ipCwC1wJDDr6emOFTttot1rDJc7xNUBctcEmY/OMaZOTT+0VhpLH+WvxQD/ALRuzG3phazNc1WLESiQWiwJ7Yk4fVzFZwKKOQvMBMKvqSTv679Mb4beg9l5HDPFj/Mzz09MGaerS3prKwTPbe+9iMA+LeL3zCeRQy/KLAU5uD3EGPlE4J8O/h3UqnXmqyozDVpEmJ/qJI+gj3wZ4zTo8PyTU8veoxJLACZi0EAcoMHvIv1OM1G+rCm9oD5bwnTyGWXN51BVZiuml90SYIM7mLyfbEnFs7l+IUFYURRKMVXQQot1YREHtvM364Dt4xqVaFVMwwYQAqETI9Og2/Gb4AVuJVHUIAqpsFA6E/8AOA4ybf52FOKLS5tMtJo1WqEyDEqvS/qB3wFLs7ljckzhpznAimUaoLtF/b8sL2SQaxJgQZPyxTjp5QkpOqIKFLU0fv54NnLxIFo3DdBaOu+9gMVOD5bU2pp0awCe3XacGs5lCGEEbTv0O0zsbGIF9/QCbzQlA4wOUgX6kT6SMeAR1BiQCZi3/X44vZnIk6CwEgEb6Zudrbj8oxNQBgEU3IvrP3r2k7Tt1F9idsI5YAR5KhBLGYMcwMD2PuoP09ca55iVgWQQY2veDvvgtlYVTTl/LJuGULIi8bXm46Wm/WGlR1VCFBblPww1wLg6RsBP+MS7ZsCWQRVylQ0y0wFUsxJmIHUR3kDe/wBMW8xSNFviggAqQATsCJFwSR1PfBPxLkHXh9Ww5WUkk9JuoHQzBIMH8sT8XoI60ikNqprBkAXUWntaY6fXCrnuvVtfwUcMC9xPPM3K5kQPkYvYRubxHbffA4rIsBt+ycEs6tlgBdQMmQdupvPeO57RjxaMi5B6ACBv2Wxue3fpi/fAlARqEAxuN8VKqfvbBTNoRHWN+/Xeevtim9MT9P31xWLMUgYxKr9JxLUocp2t+WKYOGCFsugbWz1ALSCbljBsB3kAemCHCgpOqpKgCAQJAMGTE3nbYiJtgCrRHyw0+FGXS+szMgemBJ9VYUrC/hPIIy1qR1NzIGkEX5mKwJOwXYTqn0GC/HqdfJDXQKVUX7tyy6hJIFvMUNqg3A7bnAfwRr//AEMYam1YsA4mSpN57w22xI+rDxvji1KLgoocvy/7lEgkMrAuZtpkRbDLk8UDr9xH4pmqebpNUr1pqrtywx9I6iBaNrDpjXgnEfLpNpB1MpmxtJnoJNgB8sVK2bNOqoYK2xMqJididyBvHuOuL1dEDlUPKLk7WuTOD5MaGt5+YoUWAcWUdDqJBa24vYe2Ou5zw5LCjlR8KguTsg99trxjkHhEFsytQCGQarjqxm072w8cT426KRzt5rANEwTvDRYnspnfbB2A2ThIXNEPURqdM6i8qwsSFC6WknVB02O+2CVbKZdRIeo9W8Eaaa6SIkaiwJBghhJkz0kAHyuZYqynSthC2EzdTN5HXoO+CKZGpUDJz1Mwh1VCSGQLplSDIuA3+BtiisWVBleHkAAZ11HYoj//ANF5M7/PGYTnrCfiUfM4zFRKFSt4izD0fIBBXafvR2xWz+fzEBXNzYE9vfDdxvhmUREbLrJ6qzQflJAn3xV4Rwpda1Jp+YykhS6wgHv1OOFKKWDoywHwrgDOqmqxp0WI5jYMZvc7ADqbYPcP45X4cHpJRpOpcw4AMgdJgyvWD3xbzudhYaoWUTBTSVDGBDGRCwTcbEDAavm4Ollt27+uMuRp2jOC0xvzfiFKwBLeXqHMpIYD1ESR22OE/wAQZhCLkGLgzOo9PwxC/Eykk2OwEdB6dBihxJE8sVCxZ3O+228Dt0xOvmtj3ikBqlUmfU4OeHFAJLJqKw0EfEpsRf0NsH/AXhTWftOYpLUoxZCxG/3thsLiD6mMa8RphHD0vhpuVHcIx1KD3AP5nB5J1jyHj428+A8aYqZOxkCUPyJH4jHN6a6ai9trYcvD/EgtRqNQgLUIjpzdz72B9h64B+Jcp5bm0D07j9O3pGE4n1dewSjsrcGpIcxDfCWE+0zv02wYq5dmcRLRPL1BuSoJsep7Dt3D8PYeZckSvff2tv64K5hQs6CYkNJuRYx6at9vXDcn1E1oscPANSH1LyhgbD1F9pIg79/bBPy6ctrLN1uDqPQ9SS3SSTv06BsmdMkfGT7QGGkiDGo9N/1xstaeVWKgLzGFHWZtvMb7/XEpRbNgcfJpmlpAQEuoXW6grMT0kCOlmHTYRTVHLlGaAsiFUgNAuAslSottBO+2BOWq6pYqxCglVABsTuSAIJn4iSTIHY4nytRQGJVWAlmJO/xFQNzMwYk7k9RjjlCrKWmkA/Gdar5GlmBUVVUw0j4NSzfbqMG+A5apSy+XNQDTona8cxGxkkGbW+exi4plU+wVCAt6tMwVANm27ixmev1wYz1IrUGnlMLsdwIURMbbx6HfDzmnBQS8v/SX/QJeQXncggcsCHKsSVIZdW8yBtEAQLzNhGKefyJB1LoqliSYmZMblm5hAJgxcmZxLXzDhhTEB5hpETJP9QA7g9fpilxWqNRLWiAYkXN+vWZ2IHvh4RlayBgeu4ZjCgW3N5Pe1wfW/S2KNX8dricXvM6k6divURP5R64H1XEkevxX+W5x2xENX+Gbwf8Aj/j64GNgk40gyJ9CPzvitVpAUwxPMW2/2xv9cUQCKmdsE+G5wJqGoidu22BrU4MemJqNGVJ6iPxxmrQydDdwbOD7MtLQTqBJbUYBJJuqiYiNzfAOvxaoHQNp5XMWkwDESZbSLwOgJxSorUJ5SeW1rR9MEOH5epTLHRSqHrqBPUAdtyQIO9xvgpNLAA8ODJmLawsHUan3Ep3MkxzFgDC7neIDQJrKq0q7hiynkVjudTbmeumcR13qpTd3eiwqHSygglSALx90gQv4d8XGyRq0stlUUs1VzU7WA0g99O5wUqwAt+FgFpByLkE9zGwv8owy8EzbKD5pmlUK1PJBlhBhah7H4RBibX3wBzx8lTRAAZbNBkW6eotg5wWjWqtUSki0KShncA3EKSdYkGwhY6Ejfo0Fi2GXoccpxRdSplKFMoo5mqWVWMbG4MbyDfv1wS43xyhRo6M61OqXk+WtMuCIGwIAi5Mk9+2OfcK4Pmi/+uICidMOsEwJ1QBNyJAMKOXBvieUpZdYd6gQtzFjqd2ZSpCsCQoANkKhSGM3FnpWI9A2vx/JsxIyTsOjHNMkj+3zeUdAO2MwXPhQZiKxTNNrAOrzAswIkjyhBte2MxqBgpcL/hzUrkNmiLG6IYRZ3k7k4g8RfwpQK32d2DASp1Fpt8PWx+eDmT8Zp5zImoDTJD21HcWgx1vcbYVePeLs+DUikppsYV/6R0g/1D2xzppPq8FmsWgPwzw7lnQq4rhls0uV0sNxABHrgHmqZFQplnqVEX4SwvboYFztbBfNZlTmhS1FqVZl1NJEkXIPedumwx0LLZUU0/koqiIUqsleoBtBv3n/ADrWmDwcpynAazLrIUhhuxPy2vgVxMG4eBpsAOnU46VmKJouytOkyyHUV3MMAqkCxO0dcLXi7hOvy6iC7yCBcSBNrSBAPfCp/NQ1YNMj4qrNTo+aiVEpyIJADELbUL7DqF7TNsGeE52kyV6ldoLuhCgAEiZOhGglROkR2OELLUykyJU97X2wV4exBgKC12JOmSALiWOlVEb3Pa4ElpSeQxk4rB5xWz2B5TI7kbjb07YtVawzWXYifNS7TvA6/SPngxxSilXL06tLTqBIChtTLI1BWMCTMna1gd7JtN2pMXS0Wdehn9Dt6Ymo0uvlDyee3sioV2ABBBAgEdRf6/MYNZSoIdik6SADN79gLb4A1SoaR8LdO3cYIcPzqjlcT0MuQDHWw2679MNyK1ZJYYUrVAYAk7B4jp1sP1nHlOTAAN/U2B+W0H16YgqDTZQATNrmdgCJ3i49jjSnXMwfw2N+oBtf3/XE1rBmXFcrNyTEb3Fu9pjt7ekFKWaTy1AHLMv3jc9D1BvvEYGGuCgsQYM337WPSJtidqaQBGn0DSDtfoIm8X7dMTku2zDDk6dOozpW+AhdbduYQ0jaACvrYYj47nkne5cnawA9iQJmxjrt2GU6hpWflneTpkajBEDoR+BGI62bpAnYRaRf8osRiS47djPRrmNXKIBm6XvFj/dN9zE39YG16xUEOBtpgRteNhsDEe2IczxOWlbBdgeh29Z7/XtipmcxIlrnp+/pjojBoQjzJgWFwfqPa379sQ0HggsNV5iY/QjGlVp77bfsYjrOANz7fs9sXQD3PVZMKNgPyv0xSqOTHYCBj0tPucG6fAnp5Y5moulDZC332OwUdQBJJ2gYbSo2wUBMteB1+n+MZoIMXBicWMpQLDSFZib2+lxH7nB3w/wvzQzmNKyWdjAWItvcEd7YWUlFWxoxcnSIfD9emZp1WnW6RMDqNRmDeLR+wb4vmKApaUC8rTqiDt0Jkljf2v3sJrorIp0BdcBEIEhZEMWgGTa1/wAcDa9BtWnWzWlRIO173sIBO52wfwzNe0WuH8FarmFpERIkneFWCT+I6YKZTMOmbdlN6X8tCRdQBHyN/wBm+KPD83UDVKxZw2gKWG95JE/Jcb8FLeWzASzk6b9Z39cG3QFVjLmnorTZn5jY6TeT3Prvv698HOE+LgAqUadNaRGliiaWaxFzIn7smJJBMCYCUoIosGmTv+/li54brFAsC4kbXn54rCFKhZStjRn85WYhKblKemCANJIjaNgBt8sScMd0VqdMM4szKG3INpmC07aQfW8YFZ56r1Aqk6SQGf8ApGq7ewHtMYly1ellqzlqhZneRBDEKpJWI2ie/e+NlM3gc14nxOB5OUC04GkPpBAjqC8jHmNF8eVY/wBPV66fzlgZ+WMxTPoSkc4zwmCphlup2juLdDtir/5NyoVGZf6p+loF5xZFXU9pnb0xrmcrSIMHSZs4P4diJxxLJUF8TqAUz1qTqEgAhgbG3XDBka3E2pq/lNUkA8lTSQJvCm18AMjVpeYTX5iBFPTdXN+p/LHaPCFXXSpwIJUSD0i1vT8bYOnkIjcWz9R6MVsrWoPTg0yVkE9QWGwI7zcDASrkK7iYlVOoEX23PWZEjHY81moJGk9QIEz2j1J+7+yo8K4Rz1ahqwq1CPKIkCwJuDa8/TphpK1gywIWay9NKp13pV1sYgBxEgiLah264HnL0/M0iqFQcyMVmbSB79JnDZU4UtUVqLMFIaUYfCOqm/0I98KP2BiXV7BWIBkHmBvpPXvHY4kqWymXpBDhuYAf/UJEyRDc95IAElVEBmaBYGegxL4j4ET/ADKCsysNX9yn74F4U9J3BGBGRqpLK0eaCNDkwABclgd9pA79Dhp4J4hr0k5EpMtuepcwY9VAUmYECSQPXD1bApUjndWjC2mZgg4rhvr3w3PwsuSVKF4XlQkwWJhWBvJgxE29MC+I8LuRp0VB90/eHcdD8sbvTpm+HatGvDs6thUAjrb6D6/PFyrX17JC2nTeLEWvaevW2FlgQYPTEtCswujHAfGm7QnbwMLsWiLxYyZ6z6A/niDznJlhOnpH7HvgdT4o4PMSffFhM+FkKZ7dOnr1wqg0ZuwzXqO41XMCymB3sJ7TJAN/nivXcEE2kW+u0z6fLbbAxs++nUNpiZ/ScRVM6RMtJPp+OAuNh7G9VosJB63tPtFsR1Ebc9N9/wAcVnrz648qV2IAJgdsV6sU3zFdYhZJ22j8MV6FFqjaVBZj0xe4bws1GAMqp6xJPsMO/DuIZLKUm00/NYGIU/Ex+FXYgRBEmCRjawjA/gPhyll1+054jQDZdyx6Ko3JwN4/xqtxGsJ5KaSKdOYVF/U9z7DHmYTNZ19bAsYJVFsFWY5R0k/Mxhp4JwenQKGqlVNBU1iIaSdOkMAOVUM9SZib4VPrflj12+wD4W9TKipSYImqNZKamgkbGYsJ6dMacdqU6tVjkgUo6QjlJAcmTEQBMCDG/wA8PHizMq1FjRWNJJibMFMcsm43MRNh6YHUqdKhQQVac1dJZtaGTqksrrJLgE2JjaIwZSje8GSaWhL4lxg1FcgCYC+yiI09QdU/h2xRpBGQMdRcnUwGwRbfUn5XxN4lyegrqGlm1ELYsBNtUWmN/X2xLwusURqWhA7sJ1dvugTtBN/3ASSjcTNu/mC+X4hQrZaqtYOXq1GNPygqkHSqLrG3ljTfSJ/HGn23ylVKagtvGkQJ0xeJNgOWbTPXEOVooayrSACUwVLAyDUa0i17A4Yc34dVfLrAE+Yq6+YMvnC7DTcyTfSYg/QUSQlkGRptVpgtaRJYiB+zjMvnUV7JqII9AOmw79/1xJxd2EUzK0xHw9ew7EeuFyoH1ayukTFpH0G/4f4xRZyxXjA+Zji+rymAAUG4G4G9jPzi343WOO8NGUqLFTzSyqwqLIBn+n2Ajfr13xWfiBZYYxvB6SfTpNh9MXMqaVekg0Fq6NDSRdV1EH7sIFsdR+6sGLYfQtldFYiWsTf4WO95m8g779cZht4StDyl0s0XiAe59Me43xDdRPZMywVVReawh7n5YvZHwpmcwypXq06QUHlm8D8BhjqcMpFdVI+XUX4Xnr2YdsJvHWzAOioGWpuYJh17juDjmpr8FLTGPiPB6ooHLBMu9KeVy6k+6kAdcVeHeLsxkcuctSIFQEwHAMibwesC49zhYYVBSMvpHQEE/Q74EV6buJIJvYnDNJmTZ1PJ/wAT00L5qVBUFidEgHae5OLfhjxbk2plRUc1CSSunSWY3sSdIEzcn2xy7NZavTQETp2k3xPwCurVOeA8bbavUeuBKdKzJZH/ADPDarl3cQXMwL77CNtIH/PbAjivB9TS7TqtItpOwMWFtojacL2b4tm6JYCu7XmHBn07g/XBbI8Xr5mQ58tRZ9ICy0Re0xeTefXCS+ZYY8X1eUUc34SqkMyXdDdZk7bjuDgfQrMrTqcMtmMwV7x69MPHEeFNSomuUZ2T4mYnUUNjMNfTMqV2I7HC7xbw+yOppMpp1FEOrSpP+7+kkkb/AFwIRndSGk4VcVRtwTxEtN11IjhWBUhFDMx5QWAgGFkASIJJMm+LnGqvnhgaZ80lbByYKqAxPJAJC2hjePUYXq/hqsq6lptPYb+4G59QPTGuQ4vmguhW1qBASoJiCbKQQy3mwIxXDWSabWjSrwZmpmoGR77FgH77GNXywIrZYq0QQexEH8cG6vGWBPmo6E7gmxvezXvJ3OI6vGFqSt7iw0zfew9cLlDPqwSlFjsVPobH8cbvlakf6J9wCfyxfTK1ZE0HINo0N/iZxeqcErIFZUzCgnby4H/0zC8+mNbugdcAD7LUO1Kp/wDJ/wAYxsnUG9OPcgfrh1ynhrPs/lxoMAnW4kA7TBONs94MrUzNWpJ3IUXPza0YMezeASSSEgZdj1UegOJlyqrvLMdo/wAn9MdC8N8GpauagKj/ABKCbbTzMQY9tpwS8S5rK06emvl8s1Tog52J9LDT7zic+brLqk2GMOyu6KXhPhlP7Jrr0xSMkkuYWPumPvezE3HthXrqa+YIRqcgMA55RA66dl6nrEYb+A8Fo5jTTzNVmdecUEc6KQm1jMnpJ+WBHGcjSy2fuqmmSGZnsU1Cexm6n8cQ4n25JVd/fX+Do5FUEn/fyXPDdEUSXanVoVGUCkWJdarRcsWE7N0iBJ6WKVeL1KZ0Um0UpIqE6WAMHcgxM9QY73tit4s8RUq1DLslQqqtKMN9QmIMTG+29vmPfMZlKJSq6CY0o/8AqshGosaY2Ujdje5ETGGcZXcN/wB/cCkniegfUo5dFeoatcKdRTSVYMQV0yY5QYmQB0mcLWeq1WBqPUeGNtbQSBFxF5+WGDieVq1ENV6tIydTUGlQCP6B39Y6++F7J8Lau0KGVZueg/t7/gMV4172Sm/QN8461aSxEXNyYvh78F+HadUHN5ry2WSFpW+JhYkdhvEDfr0JcF8P0qU6ULf7mu3Xft3gYs8EqLl6jnTq1SwQwxN41hRexDKQL7HbFXFtYJpqyHxZwBvJRqdHS1mIRdIPKRYR0uR7/LEfhrxktDKtTqUzWqM9gTynaZ3M26CScNNHxO+ZfQ1EgAQEIAG9ydV+wiB1xz7xDkzks15qofKdpA/oYgyp7R+Ij1iqWBW8j/wnL5bN0FqOoRwSWRSdfUCJAsQJ7TI3GF/xjwbyAGaaiuJUqNvcXj2+fcYpcGrqGTOVGYqHGxvAIkATJHSB0v0wz57NCoS4IdKhG9/LY7bG9NwInofnhGkw2zmNGuJMAaTMSJ6HcHsCb9N5GJn5CXTWpU8pBm0bE2n3i4nbBDxPkzlq8aY1rqg+pP0Pt1xeyeirTAqLDLYFhBjp8sO50hVGxny/g1GRGFRgGRTCDluoJ06iTE7ScZirlfFtOgi0adapoQQvOLDt8B223jtbGYHxF9wdGV6ihNxPXecVkzCZ3kzIKQYpshuh6fL0NsaV6j6QhQQJ5gN8Q16yUk1MYUHtcnsO+OeMnoq15KnG+B5rKwXUVk+66b/NdwfqMDGo1aqhVVZJA+Ndye2+DeR4q+sPmQzf00iTCdiY3aMXM01FiWpqq1NwYi/5g4rFR8itsEcZoZpSBUy5UAAQpB2/PC7VpI7HVKEbSIvjpeW8RB6YEaags+smx9euK9HKCvmFlFblJbTcEd4336YTqlhBuxJyGZSQmZJg2WoDtOxJwTzPDq+WMqVdCOv77YIcU8L0WDEKSLgR3/KMLdDi2YyrGkn85IjSeaPYjbEpQd/L+xSMlWTf/wA7U1AGvVVQTyEBvkCdvnibg3iNcuWY09bBdKA2Ak/vp27YDUs4KrMh0ISTGodT0npj2vwxkZRJkjfp/wBYe/YtejoGX8UZanTWo6FgzQ0kMFgT/d6DEnFOHZXMNOTUB2TUw6G4gEEgAneRcR7YS6dCpREFipYTHlhh72M/OMBGR1kBjB3iRONCmGSaHPO8azOWqCmyIxUCA6gxI3sb4KV8zm6lFW8ry9y1heTbSFuLQLwMLfhuuKubR8xdFAXlsBAt6HDrxXx5RSr5f2apoG9WZkd4FiPnic+aSl1S1kePGmrN/DuUZQZzTQxE0tGqp3BVmnr0jvGCnHuKk0Dl0cVGMBpQh19TsoNoiB7Y1HilVDslM1AoDK0AK2r1kbHff2wgZnxtUFWpUrUVl7wDuQNMi0dB9MHgmuSVvBuWDhGh0q5YVIGUqVnzFNCSrkLA9AFIG0RYeuLuS8P1aieZWOt4GhzU+fwqDqMyIkdsAMlxhQMpXp6/PKRVUAcyn4rAACGgicC+L5rPJHkVldWcm1MCBvLiDqN998aP6hOXW6C/08ut1YYzWXrLXqrWHl6BrYU2EeX7agT64EV83SavNCiXy1hVICk9ySTJsDYDqDirx8toR2qF6irpd2kEg9hMaOmnbBHg2f8AM/l0NFOmVloVDpmbEAAAkjriPJzSl8+/4/vorDjUflPOAZakM3qdmAR9KvfS4iVDaTpkT85GKvjKpRZmUtqqAjSumxm5UgDbr6XOKbVKpLZGg0q5BixHuT90+nXF+nwP7HUpPUHmIW0ud7kR12BOEcql2b8YQerapIpcJyDo61K7JQUEAOaZYUr7iNmJETeI+orPZgDVVR2dndv5jG7KLfDuJ39u2Gjx54lAV6NPSRsTA6Tt1n1GEngfDXzBEyKa/j1jHTwS7x7VRz8q6vrYS4BlamaqS4hDv0n/AAMO3C+E1GqeXRClVYSoEGIkEkxY7QP0ONMrl1pqSoAC3J2t64M+H+J6M1TKSVqQjQJ68pt1uR8zjoikRbGBqH8laaKPLRdZkQZHxE79W2ws/bvIdIZS9RSApBgxUJ3UE219rg+k4baitNVRSjzDdtQEAnrEyOpAwr8dyTlXqZaoVzFFpVY1BomVM9TsY6qO2KIUsVvFSLZqZVyOUPAn+3qbdsCcxnqXEaLgimaqiI1X7iYFxax3BAPTA/I+MTmUNPMU2UqIcLckHrpi6n0uDBEGCDWWXL1VaqtSpTqqgDs1Myy30s6bE+oM7gEXwI4GeRE8I5vLg+VnSRTQshF9zIBgGVIPUXB63w5+HuO0EMUWDgLpUGQwUA7gyTZZJ7wemFzxZwapTqU87RKEHlqPTOtDJgMwI0w8lSpMbfIZVyyiKiQBIKAEhqbb+8AiVO42N1kmvAB68W8Uyr0lp1KZdiQygEcl4N5HYiJ/IwucV4dmHqLTA06BrJJgdxBiI/C4v1wGoZmmpDVQ3mel1fsbgwfTbFg8dd6FSnqZZYQqzDC1jfYCY7RjV6FKFWnUqEuqEg9Qs/kO+MxDXNZTp1uIAtqIiw3ECD39Zud8ZggLGf43WVgKciRaDIOMYVXYNVbUy7dl9h39cEM/l0DebSEEC9P9UP6Yzh9Vau3TcGxGOd2kVwe5Si5BioFM9RM/PF2jwckk+d5h7BdOLlN4gpoUeo/7+mK9TNabyuq9xvfp2jAS9mb9GoybMwI0mogtqsHA+6x9tjg3lPGeXp0glGm7VXP+ii82rYzA/HbCrxTjlNFA3OxHf0tf5Y08OZao81KlRcsoO2mHIPb+kYdGHfI8AzObJfNgUUnly6RJ/vIP4TifiXCKFOYSwgQBp3taOuBVDxK1Q+T9oSmq8utRJPYxuD/zjH4uKVZKVJnzVc3CNyKPVydva+Jyi34GToG+M/ClJUZ40lN5gahE/XHP6fmRyFnWPhO4x2rOeFKmZ01c/X1dfIpDSg9CTzN+GAvEeA06ZZUpAAKNJUH/ABOMk0vZvJzbhfEmDNBj8/a+DpXzaYIUBheTcn0NtsV85wYCSVIN5t+74D/adJilUY90v9MLLjTdoZSaDfA+IBGIan/LaYNviG942xY/8xTqMtEU0E9SJA6z3b0GPKXicBAtelpjYgY04PSo1ajVVanTUxpBHMpvcCYGOaSy5SRVTwkmX62RpKjLSFWtTi6Elb/7QBGAGU4ZRfSOYFbMjXA3+c+mC2Y4toc0RVYsxhalog+kRIxW8Q5Cgq8lQPVb7xN5PWdsDjclht5Gk08k2Z4+9KFSYU/ALkj/ANrifQYLU/EIIX+WMuhIDEEF5/Qk21YXaHDPLXW1dKZCwQpmfeT+WBycTRzLqWg2UCx9STg/CjLS0H4rWxz8RcXBcsKBNFUg7QD6mbz3GFXLZZgDUZ/JUgwVOmQT1vt6YrAVq7+WHKoT8M2GNsvwxEqlavMARzC8T6Ytx8PWNEp8qbKmR4y2XdxTbWjxPSSDYzvgpU8UVqi3QG9iWMDtb098XsxwujqOhCZW5I29Y3EemA/EqpJWnTANwBpESdgIicXlwQeZLJNc01iLKwR8xU5jqM3PT2HYY6BwbIolMKtj1wtDItToStiNzF7G+Gzw3wyvVRSFLHYCL9wT2G/0xvGBLsH8bzLoRQAOp4kRuJsPnhy8J+GNFJKlSpLFtWgfCI6HvtPTFejlBVzlM1gXLKW0FjyRMRBm87e++Hj7MFHKu14Udf3b1wy0JJgTxFWzCpNJCVO9QDUVv2uAIi59fTClw1HWQGkG89mAufWQAf8A1OOocPqORBBUySQDJ3tcYTPGCE1x5IEmAQLXvOq+5BvfYnGjLwN4Ezj2R+zumbUhlEBgouQ5MntEmQb3kYhy3G3pVvNFOV5tYNmCXIJgw1MAhp08smRGk4KZLL1ErVsrUVaqaTqCWJT7rLb1IsRcHthc4lXq0nKl/wDTHK+mG0AkK9oJJurA/CwNrwaXYCnnM1XypWomoaqa/aKbLyOtSdPmL1kCDN7i4xg4jRZRoQAMb8wkAi6sAZJnZ47HrApccz9SorACDWaagAMnmDKt76QTtG/rgLw+tH+MZs1DhwyqWkFQ/liYmGI/2+on8bbDFzKZehW0kIKdIGHgkm/X9R+uBeTzi02VoBUgnUW1fcIA2sQxF+0b6cEPCfDDmKtUsy0qYEuZkTNlF7gmZ7ek4VpPIU6Nc1UoIxWqFZxuzMSTaxJm9ovjzDWfAifdzTqpuF5DAN7EmY7TeMeYWn7Nf2K3E+Bv8SwbfvfCtU4M6wdUSJBBuPT29MZjMCeNBSJF4jUp8r6SDseh+W4OBlTiVSoxSnpB6t2/ftjMZjJIzYd4TwujR5nHmVOrnof9oNhgjmshRr8yuQR3BP7+WMxmCsgFupw5GYUmkVGeJBJGkXJF7GLQRh24PnaGVK+RSp0KJMM9RTUZgLGyn8O+MxmA3mgoODxPRZNdMuyqYioonpdTeJ7GY9MX14tSenJVtN9okn998ZjMV40nsWToQeLZ9zVfRSOoxpXUoCjuT67wO+AtDw+KamrXMSZldtpNt59cZjMbqjWU87FTlpg6QJLN29BjMtwKky2kH+qcZjMQlGkOmCeH8HL1/LYneBfFrOcAisKIYlxv6fXHmMw3kBpxXw09GGPMvqcWMjl1amVVTLLt0298ZjMNFJgYV8LVURvMdQYkQbxGJ85m/Nd9EDzDqaw5dNhpO8ReO+MxmNEDLnCkB1wZ0zvPz+d8BuG5AVc4xYnRTue8nGYzEHJ95D18qLPH8m1KmBTJ8tGIInuZH44PeA/Fbo602EgC9hcdf/brjMZikHcQPYz8A4ZUXM1a7EFXkpeSVOxjpYkYY+PcaFGjrOqZAEepj5YzGYZMR7EPjni+pUNOlSEK5IYtv029Ivv8se53OIgluu9uv7/PGYzCS+pD+AZmXfMafLHltSOinWBhlLGQrf1Kbjb54EZ96lTWlcjzKZvUiSJgW/ukCLiDNiLZjMVjkUXOIZOqjF3uGU+WwbeLAiYYAW3APpgBVmZ7z/zjMZgsyLOXrkfPB7hXF2WE1FVLXgA2Nib3BG9t8ZjMIEbcrmURQoqFgJhiGBYSbkdCd8ZjMZiORz//2Q=="/>
          <p:cNvSpPr>
            <a:spLocks noChangeAspect="1" noChangeArrowheads="1"/>
          </p:cNvSpPr>
          <p:nvPr/>
        </p:nvSpPr>
        <p:spPr bwMode="auto">
          <a:xfrm>
            <a:off x="1066800" y="1076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22533" name="AutoShape 7" descr="data:image/jpeg;base64,/9j/4AAQSkZJRgABAQAAAQABAAD/2wCEAAkGBxQTEhUUEhQVFhUXGB8bGRgYGCIdIRwgHx4dICAhHiEhHyghHhwlIB4gIjEhKCorLy4uHyIzODMsNygtLisBCgoKDg0OGxAQGywkICQsLCw0LCwsLCwsLCwsLCwsLCwsLCwsLCwsLCwsLCwsLCwsLCwsLCwsLCwsLCwsLCwsLP/AABEIALcBEwMBIgACEQEDEQH/xAAbAAACAgMBAAAAAAAAAAAAAAAFBgMEAAIHAf/EADwQAAIBAgQEBAMGBQQDAQEBAAECEQMhAAQSMQUiQVEGE2FxMoGRFEKhscHwByNSctEzYuHxFYKSJKJT/8QAGAEAAwEBAAAAAAAAAAAAAAAAAQIDAAT/xAApEQACAgICAgAFBAMAAAAAAAAAAQIRITEDEkFREyIyYXEEkbHwgaHR/9oADAMBAAIRAxEAPwDXwvwam1OpXzxjSgK027kSCQCCZ7WkH3xnh7MGpVKUqlMVAuqSY03GwgmQfwnDD4ky+WrUzWR1YimEUL8ULJIMSTAAt0j1xzfMVGyj+cralZmIZRCmdhfnLAxv2xnl5MsIPcQ4w1JmJVSBMsD1LHuZ7/hgfQqq1UsVLIRMkjSD20263m9/wp8VpLm0+0UyilSFqKDeSJ1CQDpmRsYM4OeFOFalBdEdUYE6l1kp94yDKn3mROA3Whtl+vw6s1Si2hlOXQvIDAaunYFhv1w3cZ4B9uy9As7JXCH+YQADO4qII6c3ocKnFfE6JFciqqrypTRgdV7AT0O5JFsSIay5evm8w9RGroBQoB+bTe5tZDv3buLYaOhHsC8UyWhaLUoalTRkpLABa51VGK7BoGnrHvil9iWmvmm5VSTeRP8AycX+K5h6tKmsSzwNv07DFR11uaY5adIc/XXKyNJFieu9vpg5YXSKWSyBZdL0mNd2lWuCNN4W8Mu8yN7YPhnvShZVQGYKQXDMGXmhgEIRhqUgruT31yXD2dDUIOqoIQ6Q6gbNKkhmi0xJ3PvK2lIU02XnBZlLMh06BAfTzAgsObmX5A4b8CovmiKAgeYVI1O9QS7FHLBgbkPBOliQphgdhNzgtSiCRVBLEErphbaabg6QWg6uh2Ci2B9SqZ8kdCsBhLNp2B6Ej4SW3i0GcWMhkHkMSeoAneNImPYgTPQemNWLD5Ic1mvMaoQSwDMqrOphCrEMYIXmEiQJnckHEOVonQF3J0rUFS9mJQj2AZTtaL3Yka5Dhzh6s6VQ6zAJgkmwubSSO8wJ649pcZy9OqxqVKdQHYq2phBBNjcmwN7/AFOA/sZF7I5IGFHKXVjpB+JklXXVIJZWE97ExAwQrZWjApVvMVuqgRpn+m51aYFog9jaFmnnnqVKjUlZg76lBGnS/wDULAX3sdQOqZBjBir4hzwonz8stUCFDKQj+psxt0mB7YZmN8tmFo6nrCUlV1smnmZjCwCbnYTq3O02aOIeIAabLTGm0Er06aksQI3v22MY57xHP1GelUNDRp+6arzJm+nTEkbHV3vBOCOa47Sq0/LShVS0EoQ97nW173JsBPxGZgYFWazZKpUwlMVRGpKasA0bXBAMAiJDG4mLYuZ90WizVVqUfKTWHqQulptBES7bRzSNUwCMLGXpZxwpSpIUzpdGUG1tLsJWb3Am8WwRyPhHP1oqZmpT0r8PlRUZQZnT5nKhItIE4DMTcO4tms5C0KbIrGftAmmVA3OgMC5tawH1AJp8o5NNVrBHpAAuZfWxghmBIWTG53g73GB+c44csrUytwJWpWWpCkWOqpp+LrN+otgDmvFRemCqiqoMCooIJO7BdSkNA3Me98a/RvyOvFM/X06XrKWpsDywhaNiJm52i257DCNWzFTMZ1y5fUtm1iSoEi/UAyIAPUn1wIyfjoozJRUtTLW8yA7SIKkiQoAEyB3MTjyhxeuoJNCtoCwHZSC7cx1HYGZgQCAAMBAZ0bhVVl0qBemSwPedx7yT9cLfjjiNHOZjLUlt5lUaxpvygqYN9RnqOowtcBR62Y11XrBEOhtDEMGdWACkC3YxBvi/mU05qmWptTp5cxRDTqaahZmJNzEbHa/ybZrOs1/FiIiA/dUB5EXsD+pjCBlaK5+tmqboXIqq1A9BTJ+L+2QcUfEHiCmCVGWBCEFmNVtDwJH3CLm5H/eHOrwkijkqy6ZqUBTqsLC6h1t2B1D54TTGBPGvCFTLHVRdIK3hdvX/ALnAzJM1Fi7KReHg2PrGGtuGMrNodW6x09oj/GFTxZm6uXSmSUlmFltY9w14jrgZ8B0H2KPSZpkEYWlrP/LSn8KvtG4nFPJceNGsKek6Ku3of8YO5SnremrcpZo+k4aBpDvwTj6Gm4dghQRzW6dO+Fbg6VcxnCBGlQWLdP8AvFfiOZIbSJYg9FBkj13wR4E4p6miojlZuQIB9BNvfBUbyBsJtw3MA2o02/3at8ZhRr8dqFj/AD3N99X+MZg9WCypwrhRclajqk2RgwiZG0fjbqMUfFy0aS1qbVTUA06REx0iYsQOoiRvthPrcUNOqywzU1JKidMTswF4O2L/ANpXMoSoa9n6mfTHL9I+2RcJenzN5ipMAgKY+Yt9TjouX8Z+RTCVVQUNBDVKZ5zPpKxMzMH09OfcA4GfODin5ipeGEgjrNxq9QMF/EtWvm3p5ZAOUhm0pZNRteJAG8E9PXFLtgD/AIOFKvmq1QEtkqUQGs1V7Qm16Y+JtpJUGRINbxN4pf7VWWvTUNMAdoiIIPb88WeIaKGXFLKsqGi1OZuSrNzNP9RJk2O+CnH+B5Svl8tX1AsLsEiGsNUzcGREk9fTDR9ge6APFyS9I028uowhdWxsDuAYAO5xY4zTVKaUwSy01Gt+jvqGpjJlE7C9otO1nN8AdaVSvrK1qoC6OlJTffuQAPYtO4xWYq9HTURXqEwVV4YCJMdQAbTYesNh1gDyaqwaUaQKBGlSNMxBAYFYIZdIDWA0yGN49r5QJTp1Bc7aea8DlJLCS0AGCJFtrHFzhfBEoJTZmchpALbKARANRIVTciSACREXMWKOdyxSszVFMEwkSJMgAtsWtsCZiPTBTzg1YyQfZ9L06oMtF7QLCbdBEdO3SMXsx5tefLY0kRlAMSWm5gdQbLPvgHneP0qrDUrrRSyUgAXqRtYGQLC21rk41z/jWtSFSmtNOYHSGUSthIn2m0dPaNaSyCy4mXpKX8+rVP8AdypH+0AEzqhrz7DEb8WylFA3mKAN9KCWuZEMNvUCbfVAzXjKq+7G3SmSn43B9iCMCcnn6jMWCM7G1zYDsOmD8RLWQdbHrivi7LVWgU0OowTUJgbD4SoUbbycEOIcUy1OkyBqTNEgNpZSReYEgg/4+aAfCmac6nQgGJjmMew/LDBw/wDhrWqBir6oEwwIt8jhJNsdJIFV/GkgjyaQm3KumNtrnt1xXTxUARCQAZggH5SRth04Z/DINZwimOjkjcxvB+mD/Av4WZFxzkuQYK6ob/jDNSrIqo53lv4lZlDZaTAbcpUjtdSB+GPcx/EavUsUpD10z8zqME46nU/hdQpsWprqT+mooePnY/iD64o5r+GWWqawCoPQA7H/ANtvY/LCpMLAvg/OUqmlquaSoSv+itNgAeurVGpAO1vXtf8AEX2RmDVSDH/+cIpAgaWVG1aYtcn0wg8f8EV8sytTBKsYDdJ7Ht74EZXizUjoqoDB3G4jf0YfucZyZkjrPB6GXpTUy9NHEJ/MANMs3RdbalgntpHobYHcdarVqVGZaSUdYAdDIJ6iwGo/IRfY2wB4bxKnVampNRaJYHyi2jzWnqRaOkzJiBJFmHinFqrUmy32cKIBphQSeUAKFuApm5NgBqNowL9hJODcMQUCIiWkSNyICkfO033+WJvENOqt1W2kMSRZBYATsvMGAixvYziLIVly9AzVpLVnWdbqeYtAE7HlMWPX54t8X8QtSQMgFWrWBSRzoo1SsqJQ83Sx3g4drFi2L3iN1KVCSKPmUWanCjTU5RfqFk6gZA3SJw/+GuEqMhSK1WMhSNTMYBE2km9/8Y5pla2uuBVRAyqRdyAwYmAFiAq6vhUDfqBjpngJlOX+zv8ADSdkpmdwpOn/ANo27xOEtPI2tlrwpxN6bNQdWCgkrUI+L03me3ebYEePPDuWzKee5am6ncWB68wPWAdsMbJSy5LsxZiI0Lck9wDNzYR3thf4znQtV0qS004dWPKZBCBgdmNza8DAbMxN4rnDXoquoMiKfLgXHz3tbBDwbxRc6KCltDKxDEi4MXxB4HztLL0c49el5dPy4IG5N5gHvIv6YC+CRUpZdmCwrMYLbn9jGgrbC3Qz1c1VoZmotMyNRGrTIINp98TJxJQf54nl08tjHr3Jtvipw3M1S4cEgKZlQN+gvixW56TNUEVGN2MXBJmPb9cWTom8npoUfu0TUHR9Bv8AW+MxBSypI5fNI7z2t07bY9xTq/QLXsS6yLVDLpAYmVeOZY6T2N8HvCPhaoKR8tizvGpQIAjaTMQehPXAfN5pMrmqiij5qk7M2kKI3U3698TZvxzmatDyKSpSSRqamCTOwGqIUD3n1xwxiWbHriXFzlKHlUKP808pCANuIkkCV63/AO8b8A4B5U1agIrVLEFdJsT3JIm3XYDbCjT4GVo+ZWqVGAI1XKz85IO++DvFG8xaBpszPTIR01bjcPt8Q6m0gHqcOknEGmUs7lL1TEEfWCDvNu319ME8rwr7NTp02e7gDpCJTMse12aMR8T4YDU1a5VpLD06xa4sfxxUPFhU1GqAEEqo1AEBSSpuRuQe4tJkSMaUrqvAUqyyDO8dqc9BHDg1DpcMtlnlJcMBNxeZ7kdNa3EKtCh5jlJ1BDRcEkEGzSI01FMyAR94Xg4WMzm1L1NHLTaFDuZkCJ1MDEWjqLDBHKcPqVglfNuy0kANMRLvaCZYciEWk36CAMHskhc2Tvx6rWpfZ6bOYa5NgRM6YmdYJMMLQQDdVxQ+0/zaSlkUtAK6fg1XEHp2JBmJG2KXEuMJQqE5eYg6ULEhSYv6mw/zhZqZh6jGJLHePTb27YHZtApWMzZ98rVqXHVSwESDe3YbYCV81WzLBKQJ6cvrhw4L/DuvVVauYaxNl6n1F8NPA+DU6OYSlXQ0VayE2knYSDEm+++AvbGr0JvB/B40/wD6RDWiQQB/k/PD/wAB8DZMpqaahBMDUQFHoBH19sHuMtlsnTXz2VNVhzXO0mPeL4UX8VU/iyzlmWxbTAPYMDAIMb4MKcW9fkLVOtj3lPD1KmdKEGNulj1xV8SEUh5ZOkxJKEruLA6YkmCN+2EhP4pMGGukttygk/IExgLxzxez1ajNJDxc2jYr9DeMUjJJ5YjTrR0rw7mDULUzp8tVmSCSALbDe0Xm2Ko4qaVZiRqRm0CwkMLiL3BXbrY7xfmWQ8eZ2iGelpYdZG3SR3xt4m8SNmKK1CqoSBJVj8fePTm/+sF8kW6s3V7O1JxiIAq0xJhbhpm9wPTuQB36YG8Wy9Z0L0o1FZYXC9btNoMxMdJ7jHCctxqtloamSQw2aCP3c4aaXiSs3D6QNQ6yWFwLrJi8HpF98K5LwYN5rxA1VNDFbbruRFiQes3M/lGKNbh+RYBnQOtVoZ1YTSJHKCIiWPTeSO0YTamdKuwJtv6gn2+sYnz3E9EEOrvuw02n/Nvneb3wO5qDPFeDPk1d8o1WrTI/m0jqBUHYx2N5Bn6Yo0PEpqFfMdiqoBTB+EQIA3gR8Mj/ALPeGvELimTWRXpvdmVpeNMXWLtAielha+EbitLzK1avTUBPMPKARubACDDRc+xOJxdv7DvCHnh2UpaDVq6XUE1CGawHZu+1twATYzYZnM7mazLVcFRVYKpYhQ2kE8oJ+BdQGxEDeZmLg1ZSRWptUqus2qsDMDYqQVIjaTYLYiMS+a+aNSpWSm1SkpgMSQCZChVmDA0nY7HucWm11Jxtsi4nXX7TSJZWEgtBtBPNcATudunTDLwzjlXKh2KAiqoSoZ5daHSDUSD8a6IK3HXfCFVoCqaQUtUqsx1U+WwBMgKplbXINhe9sPeX8RVaaDL5SnSzb1KKF5voYpzaxIggLtP3cIlhIZvJC/jlWA1GqmY1/BTBabWKz372j1wF4V4nTzsz9qlUbSdIGuGURcgzJ/PDHxH7JkEB/lvm6iQ8sfa3WJECOvfCF4iz1DOVyaNA0YQrKtOoreWnrG+2DKNARvxvjhrjyKKBaViQJk/7jN4wzeGap87L0GZAq0zU5jAOo9ZtMC3pgL4Q4OEpVHqIGZxoS5sWsTY3IHT3x74fUu9d5Jg6VnsLD8B+OGgqZmdPHlCoKVUCmpiDTQkmbD3BJmYxrxil5dUU0pnM00AJk7TciB8P54C0q71CH8oQsaxNvSSTbsL4P5vhTUstI0r55CoATZYJG5nUbzeMNSTADqfGciBz02VtytPVpE3hefYYzAR6CAkVKrhwSCIjY+kjGYoJQoUMn5z1oLswIXmuT1O1gL4YM14azNHylpZc1GqBpUAEQokiAb7/AKXwR/h3winXSpULX1sxJkX2Uexj53wXyHjZqeYWgaYVQ7a1aNSzaQZsJuR2Ppjlis2VZarcPrfYKVFlFOoqgmnMmzGC194IuZ6YQnz7UXEE6uhF+4IBHtfe3TD3xyvFZhTP9xDglut4PqcLvH841JeYhzUAKgwSW27YVc1WguB5nfE1MU9SBTmAIKEHlsJMf0ie3+MJ/DketCVG0oALsOZv7SdiZPMO+D/DMqtEl6kGo92LAmfQD+kDp7z2K9xZAajaAWoKZBWbr1AI2X1+noItWFrARFLU4CKoopIDNME9AACJgx1An2jA/ifGaihqLlmAmNZMrO8jb1xDm+PsEprTfToERAtEAR+GJ/DtCkxbM51iwW6U92qHve1o+X0wMpZQcWUOHeHa+YZSqNoY3f8AMj/rDv4d4HRpsabwopqWqPFwJ3J6e9oxcTPNm6VSnlK/lUWCgqycykXYAg9Tp+WEihx6pQcs5YtpKEExIO4PcWBjCx5W00vqC+Omm9HTc5/EWgKYo5VWNQDljYxvckbx1/4wn+KPHFSrl1pVtJrajqFiFEyBPVtr9MINfNS0qNPYDp7dsWOH5TWZb8euG6g7HmYzdWu0salVoi+piB+JjGvlVRbQ4PYgj88EfNamdAML2U2v7HFrMZgMAZOo/Ee/qPpg9idgZKdWbI30OMqUqvWnU/8Ak/4wa4fTctygkCJi+1/0nDJWzdGmtNw7BdPOttQM3AHVDtPfDwcG2pOhXKXgRKDV0uKdSCOqNEfTFOq5J5iR1g2/DHVuF+I1ZpWQNl13EARYzYHfGniPjWoAa6YH9JGrVM/7Y6QZ74rLjhFWpAXLJ4aOVtVkATIG2J6WbIXT9MGuI5ZAhcpLE76eXae9r4DMiEzBA66f0nEB0yAMZxs5Oo+uI3SDYziY5sMRKKsAC09BEkzudye/0wQhJNNKHGmoagIiSCpmxPQzg7wzy0pFVqA1CdQUCSRG5/pIYmO2lcJ6QX5mhSd4n8B3wa4XxJqbjQlMQnly3LOogqzRJ1W6d8I20sDpJvIQXJpTzSqmo03MoYgQdWoGPYYvZviNPzBKgalGoQNSgE8w+6Zkr13HbC+1RqCGk6pU01A12kHl2Hffe2NskwCkvdiQADJvvO+w6e3vgVb7G1gKZrLU6lVF1qlRnhjbSLE6iO2rlg9/r2LwVl9aK5JRQBy2AOlVkkR6fiflxzhVHVVrEEtoF2IEFoZnJt3A0jracdN/8r/+SgRTJCU0blYDUSCtpF5vvHrjp44Y2SlLIxcTpUXLLTpIHMSSkNcgWIEgG3/1N4Ixy3xtwJqWZXTGp3VFUDTqUlZv/TcjYSOmGbiHifK0aC1WWqrBpXWo1NEiw8wxZiNxuTGFjgniCpnK1NqxkUR5m0AMqFQR6ldJO8kA4zRkw09Pyqbtuylqmo9zIEWG0mLYX/AmWTyyTPMxYdSb+3bFrxVxE/Z6n9VQx1+FBM/UgfPEHAqTCgirchRBA/XBMNOdKFQqswkDUDAEzaL7epwRocVy9LLAVA9TMMCEBadMmwQgnQIgnSJGF45IJyuV1mSbzqMErcE7A7XxbTPLT5SqB9IUQSxBI7n4Z7dCPpkgszM5vUxP2MXg/wCrPTuTP76YzGJwwQNNEEdCahM+s6hvvtj3DUKLfgZFp0W1MdVTl0wTAHX5yb404pwphX8/mNM9Z3i1+3ttifP0BSplkYBdMrNie0Hv6YF57ipCwC1wJDDr6emOFTttot1rDJc7xNUBctcEmY/OMaZOTT+0VhpLH+WvxQD/ALRuzG3phazNc1WLESiQWiwJ7Yk4fVzFZwKKOQvMBMKvqSTv679Mb4beg9l5HDPFj/Mzz09MGaerS3prKwTPbe+9iMA+LeL3zCeRQy/KLAU5uD3EGPlE4J8O/h3UqnXmqyozDVpEmJ/qJI+gj3wZ4zTo8PyTU8veoxJLACZi0EAcoMHvIv1OM1G+rCm9oD5bwnTyGWXN51BVZiuml90SYIM7mLyfbEnFs7l+IUFYURRKMVXQQot1YREHtvM364Dt4xqVaFVMwwYQAqETI9Og2/Gb4AVuJVHUIAqpsFA6E/8AOA4ybf52FOKLS5tMtJo1WqEyDEqvS/qB3wFLs7ljckzhpznAimUaoLtF/b8sL2SQaxJgQZPyxTjp5QkpOqIKFLU0fv54NnLxIFo3DdBaOu+9gMVOD5bU2pp0awCe3XacGs5lCGEEbTv0O0zsbGIF9/QCbzQlA4wOUgX6kT6SMeAR1BiQCZi3/X44vZnIk6CwEgEb6Zudrbj8oxNQBgEU3IvrP3r2k7Tt1F9idsI5YAR5KhBLGYMcwMD2PuoP09ca55iVgWQQY2veDvvgtlYVTTl/LJuGULIi8bXm46Wm/WGlR1VCFBblPww1wLg6RsBP+MS7ZsCWQRVylQ0y0wFUsxJmIHUR3kDe/wBMW8xSNFviggAqQATsCJFwSR1PfBPxLkHXh9Ww5WUkk9JuoHQzBIMH8sT8XoI60ikNqprBkAXUWntaY6fXCrnuvVtfwUcMC9xPPM3K5kQPkYvYRubxHbffA4rIsBt+ycEs6tlgBdQMmQdupvPeO57RjxaMi5B6ACBv2Wxue3fpi/fAlARqEAxuN8VKqfvbBTNoRHWN+/Xeevtim9MT9P31xWLMUgYxKr9JxLUocp2t+WKYOGCFsugbWz1ALSCbljBsB3kAemCHCgpOqpKgCAQJAMGTE3nbYiJtgCrRHyw0+FGXS+szMgemBJ9VYUrC/hPIIy1qR1NzIGkEX5mKwJOwXYTqn0GC/HqdfJDXQKVUX7tyy6hJIFvMUNqg3A7bnAfwRr//AEMYam1YsA4mSpN57w22xI+rDxvji1KLgoocvy/7lEgkMrAuZtpkRbDLk8UDr9xH4pmqebpNUr1pqrtywx9I6iBaNrDpjXgnEfLpNpB1MpmxtJnoJNgB8sVK2bNOqoYK2xMqJididyBvHuOuL1dEDlUPKLk7WuTOD5MaGt5+YoUWAcWUdDqJBa24vYe2Ou5zw5LCjlR8KguTsg99trxjkHhEFsytQCGQarjqxm072w8cT426KRzt5rANEwTvDRYnspnfbB2A2ThIXNEPURqdM6i8qwsSFC6WknVB02O+2CVbKZdRIeo9W8Eaaa6SIkaiwJBghhJkz0kAHyuZYqynSthC2EzdTN5HXoO+CKZGpUDJz1Mwh1VCSGQLplSDIuA3+BtiisWVBleHkAAZ11HYoj//ANF5M7/PGYTnrCfiUfM4zFRKFSt4izD0fIBBXafvR2xWz+fzEBXNzYE9vfDdxvhmUREbLrJ6qzQflJAn3xV4Rwpda1Jp+YykhS6wgHv1OOFKKWDoywHwrgDOqmqxp0WI5jYMZvc7ADqbYPcP45X4cHpJRpOpcw4AMgdJgyvWD3xbzudhYaoWUTBTSVDGBDGRCwTcbEDAavm4Ollt27+uMuRp2jOC0xvzfiFKwBLeXqHMpIYD1ESR22OE/wAQZhCLkGLgzOo9PwxC/Eykk2OwEdB6dBihxJE8sVCxZ3O+228Dt0xOvmtj3ikBqlUmfU4OeHFAJLJqKw0EfEpsRf0NsH/AXhTWftOYpLUoxZCxG/3thsLiD6mMa8RphHD0vhpuVHcIx1KD3AP5nB5J1jyHj428+A8aYqZOxkCUPyJH4jHN6a6ai9trYcvD/EgtRqNQgLUIjpzdz72B9h64B+Jcp5bm0D07j9O3pGE4n1dewSjsrcGpIcxDfCWE+0zv02wYq5dmcRLRPL1BuSoJsep7Dt3D8PYeZckSvff2tv64K5hQs6CYkNJuRYx6at9vXDcn1E1oscPANSH1LyhgbD1F9pIg79/bBPy6ctrLN1uDqPQ9SS3SSTv06BsmdMkfGT7QGGkiDGo9N/1xstaeVWKgLzGFHWZtvMb7/XEpRbNgcfJpmlpAQEuoXW6grMT0kCOlmHTYRTVHLlGaAsiFUgNAuAslSottBO+2BOWq6pYqxCglVABsTuSAIJn4iSTIHY4nytRQGJVWAlmJO/xFQNzMwYk7k9RjjlCrKWmkA/Gdar5GlmBUVVUw0j4NSzfbqMG+A5apSy+XNQDTona8cxGxkkGbW+exi4plU+wVCAt6tMwVANm27ixmev1wYz1IrUGnlMLsdwIURMbbx6HfDzmnBQS8v/SX/QJeQXncggcsCHKsSVIZdW8yBtEAQLzNhGKefyJB1LoqliSYmZMblm5hAJgxcmZxLXzDhhTEB5hpETJP9QA7g9fpilxWqNRLWiAYkXN+vWZ2IHvh4RlayBgeu4ZjCgW3N5Pe1wfW/S2KNX8dricXvM6k6divURP5R64H1XEkevxX+W5x2xENX+Gbwf8Aj/j64GNgk40gyJ9CPzvitVpAUwxPMW2/2xv9cUQCKmdsE+G5wJqGoidu22BrU4MemJqNGVJ6iPxxmrQydDdwbOD7MtLQTqBJbUYBJJuqiYiNzfAOvxaoHQNp5XMWkwDESZbSLwOgJxSorUJ5SeW1rR9MEOH5epTLHRSqHrqBPUAdtyQIO9xvgpNLAA8ODJmLawsHUan3Ep3MkxzFgDC7neIDQJrKq0q7hiynkVjudTbmeumcR13qpTd3eiwqHSygglSALx90gQv4d8XGyRq0stlUUs1VzU7WA0g99O5wUqwAt+FgFpByLkE9zGwv8owy8EzbKD5pmlUK1PJBlhBhah7H4RBibX3wBzx8lTRAAZbNBkW6eotg5wWjWqtUSki0KShncA3EKSdYkGwhY6Ejfo0Fi2GXoccpxRdSplKFMoo5mqWVWMbG4MbyDfv1wS43xyhRo6M61OqXk+WtMuCIGwIAi5Mk9+2OfcK4Pmi/+uICidMOsEwJ1QBNyJAMKOXBvieUpZdYd6gQtzFjqd2ZSpCsCQoANkKhSGM3FnpWI9A2vx/JsxIyTsOjHNMkj+3zeUdAO2MwXPhQZiKxTNNrAOrzAswIkjyhBte2MxqBgpcL/hzUrkNmiLG6IYRZ3k7k4g8RfwpQK32d2DASp1Fpt8PWx+eDmT8Zp5zImoDTJD21HcWgx1vcbYVePeLs+DUikppsYV/6R0g/1D2xzppPq8FmsWgPwzw7lnQq4rhls0uV0sNxABHrgHmqZFQplnqVEX4SwvboYFztbBfNZlTmhS1FqVZl1NJEkXIPedumwx0LLZUU0/koqiIUqsleoBtBv3n/ADrWmDwcpynAazLrIUhhuxPy2vgVxMG4eBpsAOnU46VmKJouytOkyyHUV3MMAqkCxO0dcLXi7hOvy6iC7yCBcSBNrSBAPfCp/NQ1YNMj4qrNTo+aiVEpyIJADELbUL7DqF7TNsGeE52kyV6ldoLuhCgAEiZOhGglROkR2OELLUykyJU97X2wV4exBgKC12JOmSALiWOlVEb3Pa4ElpSeQxk4rB5xWz2B5TI7kbjb07YtVawzWXYifNS7TvA6/SPngxxSilXL06tLTqBIChtTLI1BWMCTMna1gd7JtN2pMXS0Wdehn9Dt6Ymo0uvlDyee3sioV2ABBBAgEdRf6/MYNZSoIdik6SADN79gLb4A1SoaR8LdO3cYIcPzqjlcT0MuQDHWw2679MNyK1ZJYYUrVAYAk7B4jp1sP1nHlOTAAN/U2B+W0H16YgqDTZQATNrmdgCJ3i49jjSnXMwfw2N+oBtf3/XE1rBmXFcrNyTEb3Fu9pjt7ekFKWaTy1AHLMv3jc9D1BvvEYGGuCgsQYM337WPSJtidqaQBGn0DSDtfoIm8X7dMTku2zDDk6dOozpW+AhdbduYQ0jaACvrYYj47nkne5cnawA9iQJmxjrt2GU6hpWflneTpkajBEDoR+BGI62bpAnYRaRf8osRiS47djPRrmNXKIBm6XvFj/dN9zE39YG16xUEOBtpgRteNhsDEe2IczxOWlbBdgeh29Z7/XtipmcxIlrnp+/pjojBoQjzJgWFwfqPa379sQ0HggsNV5iY/QjGlVp77bfsYjrOANz7fs9sXQD3PVZMKNgPyv0xSqOTHYCBj0tPucG6fAnp5Y5moulDZC332OwUdQBJJ2gYbSo2wUBMteB1+n+MZoIMXBicWMpQLDSFZib2+lxH7nB3w/wvzQzmNKyWdjAWItvcEd7YWUlFWxoxcnSIfD9emZp1WnW6RMDqNRmDeLR+wb4vmKApaUC8rTqiDt0Jkljf2v3sJrorIp0BdcBEIEhZEMWgGTa1/wAcDa9BtWnWzWlRIO173sIBO52wfwzNe0WuH8FarmFpERIkneFWCT+I6YKZTMOmbdlN6X8tCRdQBHyN/wBm+KPD83UDVKxZw2gKWG95JE/Jcb8FLeWzASzk6b9Z39cG3QFVjLmnorTZn5jY6TeT3Prvv698HOE+LgAqUadNaRGliiaWaxFzIn7smJJBMCYCUoIosGmTv+/li54brFAsC4kbXn54rCFKhZStjRn85WYhKblKemCANJIjaNgBt8sScMd0VqdMM4szKG3INpmC07aQfW8YFZ56r1Aqk6SQGf8ApGq7ewHtMYly1ellqzlqhZneRBDEKpJWI2ie/e+NlM3gc14nxOB5OUC04GkPpBAjqC8jHmNF8eVY/wBPV66fzlgZ+WMxTPoSkc4zwmCphlup2juLdDtir/5NyoVGZf6p+loF5xZFXU9pnb0xrmcrSIMHSZs4P4diJxxLJUF8TqAUz1qTqEgAhgbG3XDBka3E2pq/lNUkA8lTSQJvCm18AMjVpeYTX5iBFPTdXN+p/LHaPCFXXSpwIJUSD0i1vT8bYOnkIjcWz9R6MVsrWoPTg0yVkE9QWGwI7zcDASrkK7iYlVOoEX23PWZEjHY81moJGk9QIEz2j1J+7+yo8K4Rz1ahqwq1CPKIkCwJuDa8/TphpK1gywIWay9NKp13pV1sYgBxEgiLah264HnL0/M0iqFQcyMVmbSB79JnDZU4UtUVqLMFIaUYfCOqm/0I98KP2BiXV7BWIBkHmBvpPXvHY4kqWymXpBDhuYAf/UJEyRDc95IAElVEBmaBYGegxL4j4ET/ADKCsysNX9yn74F4U9J3BGBGRqpLK0eaCNDkwABclgd9pA79Dhp4J4hr0k5EpMtuepcwY9VAUmYECSQPXD1bApUjndWjC2mZgg4rhvr3w3PwsuSVKF4XlQkwWJhWBvJgxE29MC+I8LuRp0VB90/eHcdD8sbvTpm+HatGvDs6thUAjrb6D6/PFyrX17JC2nTeLEWvaevW2FlgQYPTEtCswujHAfGm7QnbwMLsWiLxYyZ6z6A/niDznJlhOnpH7HvgdT4o4PMSffFhM+FkKZ7dOnr1wqg0ZuwzXqO41XMCymB3sJ7TJAN/nivXcEE2kW+u0z6fLbbAxs++nUNpiZ/ScRVM6RMtJPp+OAuNh7G9VosJB63tPtFsR1Ebc9N9/wAcVnrz648qV2IAJgdsV6sU3zFdYhZJ22j8MV6FFqjaVBZj0xe4bws1GAMqp6xJPsMO/DuIZLKUm00/NYGIU/Ex+FXYgRBEmCRjawjA/gPhyll1+054jQDZdyx6Ko3JwN4/xqtxGsJ5KaSKdOYVF/U9z7DHmYTNZ19bAsYJVFsFWY5R0k/Mxhp4JwenQKGqlVNBU1iIaSdOkMAOVUM9SZib4VPrflj12+wD4W9TKipSYImqNZKamgkbGYsJ6dMacdqU6tVjkgUo6QjlJAcmTEQBMCDG/wA8PHizMq1FjRWNJJibMFMcsm43MRNh6YHUqdKhQQVac1dJZtaGTqksrrJLgE2JjaIwZSje8GSaWhL4lxg1FcgCYC+yiI09QdU/h2xRpBGQMdRcnUwGwRbfUn5XxN4lyegrqGlm1ELYsBNtUWmN/X2xLwusURqWhA7sJ1dvugTtBN/3ASSjcTNu/mC+X4hQrZaqtYOXq1GNPygqkHSqLrG3ljTfSJ/HGn23ylVKagtvGkQJ0xeJNgOWbTPXEOVooayrSACUwVLAyDUa0i17A4Yc34dVfLrAE+Yq6+YMvnC7DTcyTfSYg/QUSQlkGRptVpgtaRJYiB+zjMvnUV7JqII9AOmw79/1xJxd2EUzK0xHw9ew7EeuFyoH1ayukTFpH0G/4f4xRZyxXjA+Zji+rymAAUG4G4G9jPzi343WOO8NGUqLFTzSyqwqLIBn+n2Ajfr13xWfiBZYYxvB6SfTpNh9MXMqaVekg0Fq6NDSRdV1EH7sIFsdR+6sGLYfQtldFYiWsTf4WO95m8g779cZht4StDyl0s0XiAe59Me43xDdRPZMywVVReawh7n5YvZHwpmcwypXq06QUHlm8D8BhjqcMpFdVI+XUX4Xnr2YdsJvHWzAOioGWpuYJh17juDjmpr8FLTGPiPB6ooHLBMu9KeVy6k+6kAdcVeHeLsxkcuctSIFQEwHAMibwesC49zhYYVBSMvpHQEE/Q74EV6buJIJvYnDNJmTZ1PJ/wAT00L5qVBUFidEgHae5OLfhjxbk2plRUc1CSSunSWY3sSdIEzcn2xy7NZavTQETp2k3xPwCurVOeA8bbavUeuBKdKzJZH/ADPDarl3cQXMwL77CNtIH/PbAjivB9TS7TqtItpOwMWFtojacL2b4tm6JYCu7XmHBn07g/XBbI8Xr5mQ58tRZ9ICy0Re0xeTefXCS+ZYY8X1eUUc34SqkMyXdDdZk7bjuDgfQrMrTqcMtmMwV7x69MPHEeFNSomuUZ2T4mYnUUNjMNfTMqV2I7HC7xbw+yOppMpp1FEOrSpP+7+kkkb/AFwIRndSGk4VcVRtwTxEtN11IjhWBUhFDMx5QWAgGFkASIJJMm+LnGqvnhgaZ80lbByYKqAxPJAJC2hjePUYXq/hqsq6lptPYb+4G59QPTGuQ4vmguhW1qBASoJiCbKQQy3mwIxXDWSabWjSrwZmpmoGR77FgH77GNXywIrZYq0QQexEH8cG6vGWBPmo6E7gmxvezXvJ3OI6vGFqSt7iw0zfew9cLlDPqwSlFjsVPobH8cbvlakf6J9wCfyxfTK1ZE0HINo0N/iZxeqcErIFZUzCgnby4H/0zC8+mNbugdcAD7LUO1Kp/wDJ/wAYxsnUG9OPcgfrh1ynhrPs/lxoMAnW4kA7TBONs94MrUzNWpJ3IUXPza0YMezeASSSEgZdj1UegOJlyqrvLMdo/wAn9MdC8N8GpauagKj/ABKCbbTzMQY9tpwS8S5rK06emvl8s1Tog52J9LDT7zic+brLqk2GMOyu6KXhPhlP7Jrr0xSMkkuYWPumPvezE3HthXrqa+YIRqcgMA55RA66dl6nrEYb+A8Fo5jTTzNVmdecUEc6KQm1jMnpJ+WBHGcjSy2fuqmmSGZnsU1Cexm6n8cQ4n25JVd/fX+Do5FUEn/fyXPDdEUSXanVoVGUCkWJdarRcsWE7N0iBJ6WKVeL1KZ0Um0UpIqE6WAMHcgxM9QY73tit4s8RUq1DLslQqqtKMN9QmIMTG+29vmPfMZlKJSq6CY0o/8AqshGosaY2Ujdje5ETGGcZXcN/wB/cCkniegfUo5dFeoatcKdRTSVYMQV0yY5QYmQB0mcLWeq1WBqPUeGNtbQSBFxF5+WGDieVq1ENV6tIydTUGlQCP6B39Y6++F7J8Lau0KGVZueg/t7/gMV4172Sm/QN8461aSxEXNyYvh78F+HadUHN5ry2WSFpW+JhYkdhvEDfr0JcF8P0qU6ULf7mu3Xft3gYs8EqLl6jnTq1SwQwxN41hRexDKQL7HbFXFtYJpqyHxZwBvJRqdHS1mIRdIPKRYR0uR7/LEfhrxktDKtTqUzWqM9gTynaZ3M26CScNNHxO+ZfQ1EgAQEIAG9ydV+wiB1xz7xDkzks15qofKdpA/oYgyp7R+Ij1iqWBW8j/wnL5bN0FqOoRwSWRSdfUCJAsQJ7TI3GF/xjwbyAGaaiuJUqNvcXj2+fcYpcGrqGTOVGYqHGxvAIkATJHSB0v0wz57NCoS4IdKhG9/LY7bG9NwInofnhGkw2zmNGuJMAaTMSJ6HcHsCb9N5GJn5CXTWpU8pBm0bE2n3i4nbBDxPkzlq8aY1rqg+pP0Pt1xeyeirTAqLDLYFhBjp8sO50hVGxny/g1GRGFRgGRTCDluoJ06iTE7ScZirlfFtOgi0adapoQQvOLDt8B223jtbGYHxF9wdGV6ihNxPXecVkzCZ3kzIKQYpshuh6fL0NsaV6j6QhQQJ5gN8Q16yUk1MYUHtcnsO+OeMnoq15KnG+B5rKwXUVk+66b/NdwfqMDGo1aqhVVZJA+Ndye2+DeR4q+sPmQzf00iTCdiY3aMXM01FiWpqq1NwYi/5g4rFR8itsEcZoZpSBUy5UAAQpB2/PC7VpI7HVKEbSIvjpeW8RB6YEaags+smx9euK9HKCvmFlFblJbTcEd4336YTqlhBuxJyGZSQmZJg2WoDtOxJwTzPDq+WMqVdCOv77YIcU8L0WDEKSLgR3/KMLdDi2YyrGkn85IjSeaPYjbEpQd/L+xSMlWTf/wA7U1AGvVVQTyEBvkCdvnibg3iNcuWY09bBdKA2Ak/vp27YDUs4KrMh0ISTGodT0npj2vwxkZRJkjfp/wBYe/YtejoGX8UZanTWo6FgzQ0kMFgT/d6DEnFOHZXMNOTUB2TUw6G4gEEgAneRcR7YS6dCpREFipYTHlhh72M/OMBGR1kBjB3iRONCmGSaHPO8azOWqCmyIxUCA6gxI3sb4KV8zm6lFW8ry9y1heTbSFuLQLwMLfhuuKubR8xdFAXlsBAt6HDrxXx5RSr5f2apoG9WZkd4FiPnic+aSl1S1kePGmrN/DuUZQZzTQxE0tGqp3BVmnr0jvGCnHuKk0Dl0cVGMBpQh19TsoNoiB7Y1HilVDslM1AoDK0AK2r1kbHff2wgZnxtUFWpUrUVl7wDuQNMi0dB9MHgmuSVvBuWDhGh0q5YVIGUqVnzFNCSrkLA9AFIG0RYeuLuS8P1aieZWOt4GhzU+fwqDqMyIkdsAMlxhQMpXp6/PKRVUAcyn4rAACGgicC+L5rPJHkVldWcm1MCBvLiDqN998aP6hOXW6C/08ut1YYzWXrLXqrWHl6BrYU2EeX7agT64EV83SavNCiXy1hVICk9ySTJsDYDqDirx8toR2qF6irpd2kEg9hMaOmnbBHg2f8AM/l0NFOmVloVDpmbEAAAkjriPJzSl8+/4/vorDjUflPOAZakM3qdmAR9KvfS4iVDaTpkT85GKvjKpRZmUtqqAjSumxm5UgDbr6XOKbVKpLZGg0q5BixHuT90+nXF+nwP7HUpPUHmIW0ud7kR12BOEcql2b8YQerapIpcJyDo61K7JQUEAOaZYUr7iNmJETeI+orPZgDVVR2dndv5jG7KLfDuJ39u2Gjx54lAV6NPSRsTA6Tt1n1GEngfDXzBEyKa/j1jHTwS7x7VRz8q6vrYS4BlamaqS4hDv0n/AAMO3C+E1GqeXRClVYSoEGIkEkxY7QP0ONMrl1pqSoAC3J2t64M+H+J6M1TKSVqQjQJ68pt1uR8zjoikRbGBqH8laaKPLRdZkQZHxE79W2ws/bvIdIZS9RSApBgxUJ3UE219rg+k4baitNVRSjzDdtQEAnrEyOpAwr8dyTlXqZaoVzFFpVY1BomVM9TsY6qO2KIUsVvFSLZqZVyOUPAn+3qbdsCcxnqXEaLgimaqiI1X7iYFxax3BAPTA/I+MTmUNPMU2UqIcLckHrpi6n0uDBEGCDWWXL1VaqtSpTqqgDs1Myy30s6bE+oM7gEXwI4GeRE8I5vLg+VnSRTQshF9zIBgGVIPUXB63w5+HuO0EMUWDgLpUGQwUA7gyTZZJ7wemFzxZwapTqU87RKEHlqPTOtDJgMwI0w8lSpMbfIZVyyiKiQBIKAEhqbb+8AiVO42N1kmvAB68W8Uyr0lp1KZdiQygEcl4N5HYiJ/IwucV4dmHqLTA06BrJJgdxBiI/C4v1wGoZmmpDVQ3mel1fsbgwfTbFg8dd6FSnqZZYQqzDC1jfYCY7RjV6FKFWnUqEuqEg9Qs/kO+MxDXNZTp1uIAtqIiw3ECD39Zud8ZggLGf43WVgKciRaDIOMYVXYNVbUy7dl9h39cEM/l0DebSEEC9P9UP6Yzh9Vau3TcGxGOd2kVwe5Si5BioFM9RM/PF2jwckk+d5h7BdOLlN4gpoUeo/7+mK9TNabyuq9xvfp2jAS9mb9GoybMwI0mogtqsHA+6x9tjg3lPGeXp0glGm7VXP+ii82rYzA/HbCrxTjlNFA3OxHf0tf5Y08OZao81KlRcsoO2mHIPb+kYdGHfI8AzObJfNgUUnly6RJ/vIP4TifiXCKFOYSwgQBp3taOuBVDxK1Q+T9oSmq8utRJPYxuD/zjH4uKVZKVJnzVc3CNyKPVydva+Jyi34GToG+M/ClJUZ40lN5gahE/XHP6fmRyFnWPhO4x2rOeFKmZ01c/X1dfIpDSg9CTzN+GAvEeA06ZZUpAAKNJUH/ABOMk0vZvJzbhfEmDNBj8/a+DpXzaYIUBheTcn0NtsV85wYCSVIN5t+74D/adJilUY90v9MLLjTdoZSaDfA+IBGIan/LaYNviG942xY/8xTqMtEU0E9SJA6z3b0GPKXicBAtelpjYgY04PSo1ajVVanTUxpBHMpvcCYGOaSy5SRVTwkmX62RpKjLSFWtTi6Elb/7QBGAGU4ZRfSOYFbMjXA3+c+mC2Y4toc0RVYsxhalog+kRIxW8Q5Cgq8lQPVb7xN5PWdsDjclht5Gk08k2Z4+9KFSYU/ALkj/ANrifQYLU/EIIX+WMuhIDEEF5/Qk21YXaHDPLXW1dKZCwQpmfeT+WBycTRzLqWg2UCx9STg/CjLS0H4rWxz8RcXBcsKBNFUg7QD6mbz3GFXLZZgDUZ/JUgwVOmQT1vt6YrAVq7+WHKoT8M2GNsvwxEqlavMARzC8T6Ytx8PWNEp8qbKmR4y2XdxTbWjxPSSDYzvgpU8UVqi3QG9iWMDtb098XsxwujqOhCZW5I29Y3EemA/EqpJWnTANwBpESdgIicXlwQeZLJNc01iLKwR8xU5jqM3PT2HYY6BwbIolMKtj1wtDItToStiNzF7G+Gzw3wyvVRSFLHYCL9wT2G/0xvGBLsH8bzLoRQAOp4kRuJsPnhy8J+GNFJKlSpLFtWgfCI6HvtPTFejlBVzlM1gXLKW0FjyRMRBm87e++Hj7MFHKu14Udf3b1wy0JJgTxFWzCpNJCVO9QDUVv2uAIi59fTClw1HWQGkG89mAufWQAf8A1OOocPqORBBUySQDJ3tcYTPGCE1x5IEmAQLXvOq+5BvfYnGjLwN4Ezj2R+zumbUhlEBgouQ5MntEmQb3kYhy3G3pVvNFOV5tYNmCXIJgw1MAhp08smRGk4KZLL1ErVsrUVaqaTqCWJT7rLb1IsRcHthc4lXq0nKl/wDTHK+mG0AkK9oJJurA/CwNrwaXYCnnM1XypWomoaqa/aKbLyOtSdPmL1kCDN7i4xg4jRZRoQAMb8wkAi6sAZJnZ47HrApccz9SorACDWaagAMnmDKt76QTtG/rgLw+tH+MZs1DhwyqWkFQ/liYmGI/2+on8bbDFzKZehW0kIKdIGHgkm/X9R+uBeTzi02VoBUgnUW1fcIA2sQxF+0b6cEPCfDDmKtUsy0qYEuZkTNlF7gmZ7ek4VpPIU6Nc1UoIxWqFZxuzMSTaxJm9ovjzDWfAifdzTqpuF5DAN7EmY7TeMeYWn7Nf2K3E+Bv8SwbfvfCtU4M6wdUSJBBuPT29MZjMCeNBSJF4jUp8r6SDseh+W4OBlTiVSoxSnpB6t2/ftjMZjJIzYd4TwujR5nHmVOrnof9oNhgjmshRr8yuQR3BP7+WMxmCsgFupw5GYUmkVGeJBJGkXJF7GLQRh24PnaGVK+RSp0KJMM9RTUZgLGyn8O+MxmA3mgoODxPRZNdMuyqYioonpdTeJ7GY9MX14tSenJVtN9okn998ZjMV40nsWToQeLZ9zVfRSOoxpXUoCjuT67wO+AtDw+KamrXMSZldtpNt59cZjMbqjWU87FTlpg6QJLN29BjMtwKky2kH+qcZjMQlGkOmCeH8HL1/LYneBfFrOcAisKIYlxv6fXHmMw3kBpxXw09GGPMvqcWMjl1amVVTLLt0298ZjMNFJgYV8LVURvMdQYkQbxGJ85m/Nd9EDzDqaw5dNhpO8ReO+MxmNEDLnCkB1wZ0zvPz+d8BuG5AVc4xYnRTue8nGYzEHJ95D18qLPH8m1KmBTJ8tGIInuZH44PeA/Fbo602EgC9hcdf/brjMZikHcQPYz8A4ZUXM1a7EFXkpeSVOxjpYkYY+PcaFGjrOqZAEepj5YzGYZMR7EPjni+pUNOlSEK5IYtv029Ivv8se53OIgluu9uv7/PGYzCS+pD+AZmXfMafLHltSOinWBhlLGQrf1Kbjb54EZ96lTWlcjzKZvUiSJgW/ukCLiDNiLZjMVjkUXOIZOqjF3uGU+WwbeLAiYYAW3APpgBVmZ7z/zjMZgsyLOXrkfPB7hXF2WE1FVLXgA2Nib3BG9t8ZjMIEbcrmURQoqFgJhiGBYSbkdCd8ZjMZiORz//2Q=="/>
          <p:cNvSpPr>
            <a:spLocks noChangeAspect="1" noChangeArrowheads="1"/>
          </p:cNvSpPr>
          <p:nvPr/>
        </p:nvSpPr>
        <p:spPr bwMode="auto">
          <a:xfrm>
            <a:off x="1219200" y="1228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22534" name="AutoShape 9" descr="data:image/jpeg;base64,/9j/4AAQSkZJRgABAQAAAQABAAD/2wCEAAkGBxQTEhUUEhQVFhUXGB8bGRgYGCIdIRwgHx4dICAhHiEhHyghHhwlIB4gIjEhKCorLy4uHyIzODMsNygtLisBCgoKDg0OGxAQGywkICQsLCw0LCwsLCwsLCwsLCwsLCwsLCwsLCwsLCwsLCwsLCwsLCwsLCwsLCwsLCwsLCwsLP/AABEIALcBEwMBIgACEQEDEQH/xAAbAAACAgMBAAAAAAAAAAAAAAAFBgMEAAIHAf/EADwQAAIBAgQEBAMGBQQDAQEBAAECEQMhAAQSMQUiQVEGE2FxMoGRFEKhscHwByNSctEzYuHxFYKSJKJT/8QAGAEAAwEBAAAAAAAAAAAAAAAAAQIDAAT/xAApEQACAgICAgAFBAMAAAAAAAAAAQIRITEDEkFREyIyYXEEkbHwgaHR/9oADAMBAAIRAxEAPwDXwvwam1OpXzxjSgK027kSCQCCZ7WkH3xnh7MGpVKUqlMVAuqSY03GwgmQfwnDD4ky+WrUzWR1YimEUL8ULJIMSTAAt0j1xzfMVGyj+cralZmIZRCmdhfnLAxv2xnl5MsIPcQ4w1JmJVSBMsD1LHuZ7/hgfQqq1UsVLIRMkjSD20263m9/wp8VpLm0+0UyilSFqKDeSJ1CQDpmRsYM4OeFOFalBdEdUYE6l1kp94yDKn3mROA3Whtl+vw6s1Si2hlOXQvIDAaunYFhv1w3cZ4B9uy9As7JXCH+YQADO4qII6c3ocKnFfE6JFciqqrypTRgdV7AT0O5JFsSIay5evm8w9RGroBQoB+bTe5tZDv3buLYaOhHsC8UyWhaLUoalTRkpLABa51VGK7BoGnrHvil9iWmvmm5VSTeRP8AycX+K5h6tKmsSzwNv07DFR11uaY5adIc/XXKyNJFieu9vpg5YXSKWSyBZdL0mNd2lWuCNN4W8Mu8yN7YPhnvShZVQGYKQXDMGXmhgEIRhqUgruT31yXD2dDUIOqoIQ6Q6gbNKkhmi0xJ3PvK2lIU02XnBZlLMh06BAfTzAgsObmX5A4b8CovmiKAgeYVI1O9QS7FHLBgbkPBOliQphgdhNzgtSiCRVBLEErphbaabg6QWg6uh2Ci2B9SqZ8kdCsBhLNp2B6Ej4SW3i0GcWMhkHkMSeoAneNImPYgTPQemNWLD5Ic1mvMaoQSwDMqrOphCrEMYIXmEiQJnckHEOVonQF3J0rUFS9mJQj2AZTtaL3Yka5Dhzh6s6VQ6zAJgkmwubSSO8wJ649pcZy9OqxqVKdQHYq2phBBNjcmwN7/AFOA/sZF7I5IGFHKXVjpB+JklXXVIJZWE97ExAwQrZWjApVvMVuqgRpn+m51aYFog9jaFmnnnqVKjUlZg76lBGnS/wDULAX3sdQOqZBjBir4hzwonz8stUCFDKQj+psxt0mB7YZmN8tmFo6nrCUlV1smnmZjCwCbnYTq3O02aOIeIAabLTGm0Er06aksQI3v22MY57xHP1GelUNDRp+6arzJm+nTEkbHV3vBOCOa47Sq0/LShVS0EoQ97nW173JsBPxGZgYFWazZKpUwlMVRGpKasA0bXBAMAiJDG4mLYuZ90WizVVqUfKTWHqQulptBES7bRzSNUwCMLGXpZxwpSpIUzpdGUG1tLsJWb3Am8WwRyPhHP1oqZmpT0r8PlRUZQZnT5nKhItIE4DMTcO4tms5C0KbIrGftAmmVA3OgMC5tawH1AJp8o5NNVrBHpAAuZfWxghmBIWTG53g73GB+c44csrUytwJWpWWpCkWOqpp+LrN+otgDmvFRemCqiqoMCooIJO7BdSkNA3Me98a/RvyOvFM/X06XrKWpsDywhaNiJm52i257DCNWzFTMZ1y5fUtm1iSoEi/UAyIAPUn1wIyfjoozJRUtTLW8yA7SIKkiQoAEyB3MTjyhxeuoJNCtoCwHZSC7cx1HYGZgQCAAMBAZ0bhVVl0qBemSwPedx7yT9cLfjjiNHOZjLUlt5lUaxpvygqYN9RnqOowtcBR62Y11XrBEOhtDEMGdWACkC3YxBvi/mU05qmWptTp5cxRDTqaahZmJNzEbHa/ybZrOs1/FiIiA/dUB5EXsD+pjCBlaK5+tmqboXIqq1A9BTJ+L+2QcUfEHiCmCVGWBCEFmNVtDwJH3CLm5H/eHOrwkijkqy6ZqUBTqsLC6h1t2B1D54TTGBPGvCFTLHVRdIK3hdvX/ALnAzJM1Fi7KReHg2PrGGtuGMrNodW6x09oj/GFTxZm6uXSmSUlmFltY9w14jrgZ8B0H2KPSZpkEYWlrP/LSn8KvtG4nFPJceNGsKek6Ku3of8YO5SnremrcpZo+k4aBpDvwTj6Gm4dghQRzW6dO+Fbg6VcxnCBGlQWLdP8AvFfiOZIbSJYg9FBkj13wR4E4p6miojlZuQIB9BNvfBUbyBsJtw3MA2o02/3at8ZhRr8dqFj/AD3N99X+MZg9WCypwrhRclajqk2RgwiZG0fjbqMUfFy0aS1qbVTUA06REx0iYsQOoiRvthPrcUNOqywzU1JKidMTswF4O2L/ANpXMoSoa9n6mfTHL9I+2RcJenzN5ipMAgKY+Yt9TjouX8Z+RTCVVQUNBDVKZ5zPpKxMzMH09OfcA4GfODin5ipeGEgjrNxq9QMF/EtWvm3p5ZAOUhm0pZNRteJAG8E9PXFLtgD/AIOFKvmq1QEtkqUQGs1V7Qm16Y+JtpJUGRINbxN4pf7VWWvTUNMAdoiIIPb88WeIaKGXFLKsqGi1OZuSrNzNP9RJk2O+CnH+B5Svl8tX1AsLsEiGsNUzcGREk9fTDR9ge6APFyS9I028uowhdWxsDuAYAO5xY4zTVKaUwSy01Gt+jvqGpjJlE7C9otO1nN8AdaVSvrK1qoC6OlJTffuQAPYtO4xWYq9HTURXqEwVV4YCJMdQAbTYesNh1gDyaqwaUaQKBGlSNMxBAYFYIZdIDWA0yGN49r5QJTp1Bc7aea8DlJLCS0AGCJFtrHFzhfBEoJTZmchpALbKARANRIVTciSACREXMWKOdyxSszVFMEwkSJMgAtsWtsCZiPTBTzg1YyQfZ9L06oMtF7QLCbdBEdO3SMXsx5tefLY0kRlAMSWm5gdQbLPvgHneP0qrDUrrRSyUgAXqRtYGQLC21rk41z/jWtSFSmtNOYHSGUSthIn2m0dPaNaSyCy4mXpKX8+rVP8AdypH+0AEzqhrz7DEb8WylFA3mKAN9KCWuZEMNvUCbfVAzXjKq+7G3SmSn43B9iCMCcnn6jMWCM7G1zYDsOmD8RLWQdbHrivi7LVWgU0OowTUJgbD4SoUbbycEOIcUy1OkyBqTNEgNpZSReYEgg/4+aAfCmac6nQgGJjmMew/LDBw/wDhrWqBir6oEwwIt8jhJNsdJIFV/GkgjyaQm3KumNtrnt1xXTxUARCQAZggH5SRth04Z/DINZwimOjkjcxvB+mD/Av4WZFxzkuQYK6ob/jDNSrIqo53lv4lZlDZaTAbcpUjtdSB+GPcx/EavUsUpD10z8zqME46nU/hdQpsWprqT+mooePnY/iD64o5r+GWWqawCoPQA7H/ANtvY/LCpMLAvg/OUqmlquaSoSv+itNgAeurVGpAO1vXtf8AEX2RmDVSDH/+cIpAgaWVG1aYtcn0wg8f8EV8sytTBKsYDdJ7Ht74EZXizUjoqoDB3G4jf0YfucZyZkjrPB6GXpTUy9NHEJ/MANMs3RdbalgntpHobYHcdarVqVGZaSUdYAdDIJ6iwGo/IRfY2wB4bxKnVampNRaJYHyi2jzWnqRaOkzJiBJFmHinFqrUmy32cKIBphQSeUAKFuApm5NgBqNowL9hJODcMQUCIiWkSNyICkfO033+WJvENOqt1W2kMSRZBYATsvMGAixvYziLIVly9AzVpLVnWdbqeYtAE7HlMWPX54t8X8QtSQMgFWrWBSRzoo1SsqJQ83Sx3g4drFi2L3iN1KVCSKPmUWanCjTU5RfqFk6gZA3SJw/+GuEqMhSK1WMhSNTMYBE2km9/8Y5pla2uuBVRAyqRdyAwYmAFiAq6vhUDfqBjpngJlOX+zv8ADSdkpmdwpOn/ANo27xOEtPI2tlrwpxN6bNQdWCgkrUI+L03me3ebYEePPDuWzKee5am6ncWB68wPWAdsMbJSy5LsxZiI0Lck9wDNzYR3thf4znQtV0qS004dWPKZBCBgdmNza8DAbMxN4rnDXoquoMiKfLgXHz3tbBDwbxRc6KCltDKxDEi4MXxB4HztLL0c49el5dPy4IG5N5gHvIv6YC+CRUpZdmCwrMYLbn9jGgrbC3Qz1c1VoZmotMyNRGrTIINp98TJxJQf54nl08tjHr3Jtvipw3M1S4cEgKZlQN+gvixW56TNUEVGN2MXBJmPb9cWTom8npoUfu0TUHR9Bv8AW+MxBSypI5fNI7z2t07bY9xTq/QLXsS6yLVDLpAYmVeOZY6T2N8HvCPhaoKR8tizvGpQIAjaTMQehPXAfN5pMrmqiij5qk7M2kKI3U3698TZvxzmatDyKSpSSRqamCTOwGqIUD3n1xwxiWbHriXFzlKHlUKP808pCANuIkkCV63/AO8b8A4B5U1agIrVLEFdJsT3JIm3XYDbCjT4GVo+ZWqVGAI1XKz85IO++DvFG8xaBpszPTIR01bjcPt8Q6m0gHqcOknEGmUs7lL1TEEfWCDvNu319ME8rwr7NTp02e7gDpCJTMse12aMR8T4YDU1a5VpLD06xa4sfxxUPFhU1GqAEEqo1AEBSSpuRuQe4tJkSMaUrqvAUqyyDO8dqc9BHDg1DpcMtlnlJcMBNxeZ7kdNa3EKtCh5jlJ1BDRcEkEGzSI01FMyAR94Xg4WMzm1L1NHLTaFDuZkCJ1MDEWjqLDBHKcPqVglfNuy0kANMRLvaCZYciEWk36CAMHskhc2Tvx6rWpfZ6bOYa5NgRM6YmdYJMMLQQDdVxQ+0/zaSlkUtAK6fg1XEHp2JBmJG2KXEuMJQqE5eYg6ULEhSYv6mw/zhZqZh6jGJLHePTb27YHZtApWMzZ98rVqXHVSwESDe3YbYCV81WzLBKQJ6cvrhw4L/DuvVVauYaxNl6n1F8NPA+DU6OYSlXQ0VayE2knYSDEm+++AvbGr0JvB/B40/wD6RDWiQQB/k/PD/wAB8DZMpqaahBMDUQFHoBH19sHuMtlsnTXz2VNVhzXO0mPeL4UX8VU/iyzlmWxbTAPYMDAIMb4MKcW9fkLVOtj3lPD1KmdKEGNulj1xV8SEUh5ZOkxJKEruLA6YkmCN+2EhP4pMGGukttygk/IExgLxzxez1ajNJDxc2jYr9DeMUjJJ5YjTrR0rw7mDULUzp8tVmSCSALbDe0Xm2Ko4qaVZiRqRm0CwkMLiL3BXbrY7xfmWQ8eZ2iGelpYdZG3SR3xt4m8SNmKK1CqoSBJVj8fePTm/+sF8kW6s3V7O1JxiIAq0xJhbhpm9wPTuQB36YG8Wy9Z0L0o1FZYXC9btNoMxMdJ7jHCctxqtloamSQw2aCP3c4aaXiSs3D6QNQ6yWFwLrJi8HpF98K5LwYN5rxA1VNDFbbruRFiQes3M/lGKNbh+RYBnQOtVoZ1YTSJHKCIiWPTeSO0YTamdKuwJtv6gn2+sYnz3E9EEOrvuw02n/Nvneb3wO5qDPFeDPk1d8o1WrTI/m0jqBUHYx2N5Bn6Yo0PEpqFfMdiqoBTB+EQIA3gR8Mj/ALPeGvELimTWRXpvdmVpeNMXWLtAielha+EbitLzK1avTUBPMPKARubACDDRc+xOJxdv7DvCHnh2UpaDVq6XUE1CGawHZu+1twATYzYZnM7mazLVcFRVYKpYhQ2kE8oJ+BdQGxEDeZmLg1ZSRWptUqus2qsDMDYqQVIjaTYLYiMS+a+aNSpWSm1SkpgMSQCZChVmDA0nY7HucWm11Jxtsi4nXX7TSJZWEgtBtBPNcATudunTDLwzjlXKh2KAiqoSoZ5daHSDUSD8a6IK3HXfCFVoCqaQUtUqsx1U+WwBMgKplbXINhe9sPeX8RVaaDL5SnSzb1KKF5voYpzaxIggLtP3cIlhIZvJC/jlWA1GqmY1/BTBabWKz372j1wF4V4nTzsz9qlUbSdIGuGURcgzJ/PDHxH7JkEB/lvm6iQ8sfa3WJECOvfCF4iz1DOVyaNA0YQrKtOoreWnrG+2DKNARvxvjhrjyKKBaViQJk/7jN4wzeGap87L0GZAq0zU5jAOo9ZtMC3pgL4Q4OEpVHqIGZxoS5sWsTY3IHT3x74fUu9d5Jg6VnsLD8B+OGgqZmdPHlCoKVUCmpiDTQkmbD3BJmYxrxil5dUU0pnM00AJk7TciB8P54C0q71CH8oQsaxNvSSTbsL4P5vhTUstI0r55CoATZYJG5nUbzeMNSTADqfGciBz02VtytPVpE3hefYYzAR6CAkVKrhwSCIjY+kjGYoJQoUMn5z1oLswIXmuT1O1gL4YM14azNHylpZc1GqBpUAEQokiAb7/AKXwR/h3winXSpULX1sxJkX2Uexj53wXyHjZqeYWgaYVQ7a1aNSzaQZsJuR2Ppjlis2VZarcPrfYKVFlFOoqgmnMmzGC194IuZ6YQnz7UXEE6uhF+4IBHtfe3TD3xyvFZhTP9xDglut4PqcLvH841JeYhzUAKgwSW27YVc1WguB5nfE1MU9SBTmAIKEHlsJMf0ie3+MJ/DketCVG0oALsOZv7SdiZPMO+D/DMqtEl6kGo92LAmfQD+kDp7z2K9xZAajaAWoKZBWbr1AI2X1+noItWFrARFLU4CKoopIDNME9AACJgx1An2jA/ifGaihqLlmAmNZMrO8jb1xDm+PsEprTfToERAtEAR+GJ/DtCkxbM51iwW6U92qHve1o+X0wMpZQcWUOHeHa+YZSqNoY3f8AMj/rDv4d4HRpsabwopqWqPFwJ3J6e9oxcTPNm6VSnlK/lUWCgqycykXYAg9Tp+WEihx6pQcs5YtpKEExIO4PcWBjCx5W00vqC+Omm9HTc5/EWgKYo5VWNQDljYxvckbx1/4wn+KPHFSrl1pVtJrajqFiFEyBPVtr9MINfNS0qNPYDp7dsWOH5TWZb8euG6g7HmYzdWu0salVoi+piB+JjGvlVRbQ4PYgj88EfNamdAML2U2v7HFrMZgMAZOo/Ee/qPpg9idgZKdWbI30OMqUqvWnU/8Ak/4wa4fTctygkCJi+1/0nDJWzdGmtNw7BdPOttQM3AHVDtPfDwcG2pOhXKXgRKDV0uKdSCOqNEfTFOq5J5iR1g2/DHVuF+I1ZpWQNl13EARYzYHfGniPjWoAa6YH9JGrVM/7Y6QZ74rLjhFWpAXLJ4aOVtVkATIG2J6WbIXT9MGuI5ZAhcpLE76eXae9r4DMiEzBA66f0nEB0yAMZxs5Oo+uI3SDYziY5sMRKKsAC09BEkzudye/0wQhJNNKHGmoagIiSCpmxPQzg7wzy0pFVqA1CdQUCSRG5/pIYmO2lcJ6QX5mhSd4n8B3wa4XxJqbjQlMQnly3LOogqzRJ1W6d8I20sDpJvIQXJpTzSqmo03MoYgQdWoGPYYvZviNPzBKgalGoQNSgE8w+6Zkr13HbC+1RqCGk6pU01A12kHl2Hffe2NskwCkvdiQADJvvO+w6e3vgVb7G1gKZrLU6lVF1qlRnhjbSLE6iO2rlg9/r2LwVl9aK5JRQBy2AOlVkkR6fiflxzhVHVVrEEtoF2IEFoZnJt3A0jracdN/8r/+SgRTJCU0blYDUSCtpF5vvHrjp44Y2SlLIxcTpUXLLTpIHMSSkNcgWIEgG3/1N4Ixy3xtwJqWZXTGp3VFUDTqUlZv/TcjYSOmGbiHifK0aC1WWqrBpXWo1NEiw8wxZiNxuTGFjgniCpnK1NqxkUR5m0AMqFQR6ldJO8kA4zRkw09Pyqbtuylqmo9zIEWG0mLYX/AmWTyyTPMxYdSb+3bFrxVxE/Z6n9VQx1+FBM/UgfPEHAqTCgirchRBA/XBMNOdKFQqswkDUDAEzaL7epwRocVy9LLAVA9TMMCEBadMmwQgnQIgnSJGF45IJyuV1mSbzqMErcE7A7XxbTPLT5SqB9IUQSxBI7n4Z7dCPpkgszM5vUxP2MXg/wCrPTuTP76YzGJwwQNNEEdCahM+s6hvvtj3DUKLfgZFp0W1MdVTl0wTAHX5yb404pwphX8/mNM9Z3i1+3ttifP0BSplkYBdMrNie0Hv6YF57ipCwC1wJDDr6emOFTttot1rDJc7xNUBctcEmY/OMaZOTT+0VhpLH+WvxQD/ALRuzG3phazNc1WLESiQWiwJ7Yk4fVzFZwKKOQvMBMKvqSTv679Mb4beg9l5HDPFj/Mzz09MGaerS3prKwTPbe+9iMA+LeL3zCeRQy/KLAU5uD3EGPlE4J8O/h3UqnXmqyozDVpEmJ/qJI+gj3wZ4zTo8PyTU8veoxJLACZi0EAcoMHvIv1OM1G+rCm9oD5bwnTyGWXN51BVZiuml90SYIM7mLyfbEnFs7l+IUFYURRKMVXQQot1YREHtvM364Dt4xqVaFVMwwYQAqETI9Og2/Gb4AVuJVHUIAqpsFA6E/8AOA4ybf52FOKLS5tMtJo1WqEyDEqvS/qB3wFLs7ljckzhpznAimUaoLtF/b8sL2SQaxJgQZPyxTjp5QkpOqIKFLU0fv54NnLxIFo3DdBaOu+9gMVOD5bU2pp0awCe3XacGs5lCGEEbTv0O0zsbGIF9/QCbzQlA4wOUgX6kT6SMeAR1BiQCZi3/X44vZnIk6CwEgEb6Zudrbj8oxNQBgEU3IvrP3r2k7Tt1F9idsI5YAR5KhBLGYMcwMD2PuoP09ca55iVgWQQY2veDvvgtlYVTTl/LJuGULIi8bXm46Wm/WGlR1VCFBblPww1wLg6RsBP+MS7ZsCWQRVylQ0y0wFUsxJmIHUR3kDe/wBMW8xSNFviggAqQATsCJFwSR1PfBPxLkHXh9Ww5WUkk9JuoHQzBIMH8sT8XoI60ikNqprBkAXUWntaY6fXCrnuvVtfwUcMC9xPPM3K5kQPkYvYRubxHbffA4rIsBt+ycEs6tlgBdQMmQdupvPeO57RjxaMi5B6ACBv2Wxue3fpi/fAlARqEAxuN8VKqfvbBTNoRHWN+/Xeevtim9MT9P31xWLMUgYxKr9JxLUocp2t+WKYOGCFsugbWz1ALSCbljBsB3kAemCHCgpOqpKgCAQJAMGTE3nbYiJtgCrRHyw0+FGXS+szMgemBJ9VYUrC/hPIIy1qR1NzIGkEX5mKwJOwXYTqn0GC/HqdfJDXQKVUX7tyy6hJIFvMUNqg3A7bnAfwRr//AEMYam1YsA4mSpN57w22xI+rDxvji1KLgoocvy/7lEgkMrAuZtpkRbDLk8UDr9xH4pmqebpNUr1pqrtywx9I6iBaNrDpjXgnEfLpNpB1MpmxtJnoJNgB8sVK2bNOqoYK2xMqJididyBvHuOuL1dEDlUPKLk7WuTOD5MaGt5+YoUWAcWUdDqJBa24vYe2Ou5zw5LCjlR8KguTsg99trxjkHhEFsytQCGQarjqxm072w8cT426KRzt5rANEwTvDRYnspnfbB2A2ThIXNEPURqdM6i8qwsSFC6WknVB02O+2CVbKZdRIeo9W8Eaaa6SIkaiwJBghhJkz0kAHyuZYqynSthC2EzdTN5HXoO+CKZGpUDJz1Mwh1VCSGQLplSDIuA3+BtiisWVBleHkAAZ11HYoj//ANF5M7/PGYTnrCfiUfM4zFRKFSt4izD0fIBBXafvR2xWz+fzEBXNzYE9vfDdxvhmUREbLrJ6qzQflJAn3xV4Rwpda1Jp+YykhS6wgHv1OOFKKWDoywHwrgDOqmqxp0WI5jYMZvc7ADqbYPcP45X4cHpJRpOpcw4AMgdJgyvWD3xbzudhYaoWUTBTSVDGBDGRCwTcbEDAavm4Ollt27+uMuRp2jOC0xvzfiFKwBLeXqHMpIYD1ESR22OE/wAQZhCLkGLgzOo9PwxC/Eykk2OwEdB6dBihxJE8sVCxZ3O+228Dt0xOvmtj3ikBqlUmfU4OeHFAJLJqKw0EfEpsRf0NsH/AXhTWftOYpLUoxZCxG/3thsLiD6mMa8RphHD0vhpuVHcIx1KD3AP5nB5J1jyHj428+A8aYqZOxkCUPyJH4jHN6a6ai9trYcvD/EgtRqNQgLUIjpzdz72B9h64B+Jcp5bm0D07j9O3pGE4n1dewSjsrcGpIcxDfCWE+0zv02wYq5dmcRLRPL1BuSoJsep7Dt3D8PYeZckSvff2tv64K5hQs6CYkNJuRYx6at9vXDcn1E1oscPANSH1LyhgbD1F9pIg79/bBPy6ctrLN1uDqPQ9SS3SSTv06BsmdMkfGT7QGGkiDGo9N/1xstaeVWKgLzGFHWZtvMb7/XEpRbNgcfJpmlpAQEuoXW6grMT0kCOlmHTYRTVHLlGaAsiFUgNAuAslSottBO+2BOWq6pYqxCglVABsTuSAIJn4iSTIHY4nytRQGJVWAlmJO/xFQNzMwYk7k9RjjlCrKWmkA/Gdar5GlmBUVVUw0j4NSzfbqMG+A5apSy+XNQDTona8cxGxkkGbW+exi4plU+wVCAt6tMwVANm27ixmev1wYz1IrUGnlMLsdwIURMbbx6HfDzmnBQS8v/SX/QJeQXncggcsCHKsSVIZdW8yBtEAQLzNhGKefyJB1LoqliSYmZMblm5hAJgxcmZxLXzDhhTEB5hpETJP9QA7g9fpilxWqNRLWiAYkXN+vWZ2IHvh4RlayBgeu4ZjCgW3N5Pe1wfW/S2KNX8dricXvM6k6divURP5R64H1XEkevxX+W5x2xENX+Gbwf8Aj/j64GNgk40gyJ9CPzvitVpAUwxPMW2/2xv9cUQCKmdsE+G5wJqGoidu22BrU4MemJqNGVJ6iPxxmrQydDdwbOD7MtLQTqBJbUYBJJuqiYiNzfAOvxaoHQNp5XMWkwDESZbSLwOgJxSorUJ5SeW1rR9MEOH5epTLHRSqHrqBPUAdtyQIO9xvgpNLAA8ODJmLawsHUan3Ep3MkxzFgDC7neIDQJrKq0q7hiynkVjudTbmeumcR13qpTd3eiwqHSygglSALx90gQv4d8XGyRq0stlUUs1VzU7WA0g99O5wUqwAt+FgFpByLkE9zGwv8owy8EzbKD5pmlUK1PJBlhBhah7H4RBibX3wBzx8lTRAAZbNBkW6eotg5wWjWqtUSki0KShncA3EKSdYkGwhY6Ejfo0Fi2GXoccpxRdSplKFMoo5mqWVWMbG4MbyDfv1wS43xyhRo6M61OqXk+WtMuCIGwIAi5Mk9+2OfcK4Pmi/+uICidMOsEwJ1QBNyJAMKOXBvieUpZdYd6gQtzFjqd2ZSpCsCQoANkKhSGM3FnpWI9A2vx/JsxIyTsOjHNMkj+3zeUdAO2MwXPhQZiKxTNNrAOrzAswIkjyhBte2MxqBgpcL/hzUrkNmiLG6IYRZ3k7k4g8RfwpQK32d2DASp1Fpt8PWx+eDmT8Zp5zImoDTJD21HcWgx1vcbYVePeLs+DUikppsYV/6R0g/1D2xzppPq8FmsWgPwzw7lnQq4rhls0uV0sNxABHrgHmqZFQplnqVEX4SwvboYFztbBfNZlTmhS1FqVZl1NJEkXIPedumwx0LLZUU0/koqiIUqsleoBtBv3n/ADrWmDwcpynAazLrIUhhuxPy2vgVxMG4eBpsAOnU46VmKJouytOkyyHUV3MMAqkCxO0dcLXi7hOvy6iC7yCBcSBNrSBAPfCp/NQ1YNMj4qrNTo+aiVEpyIJADELbUL7DqF7TNsGeE52kyV6ldoLuhCgAEiZOhGglROkR2OELLUykyJU97X2wV4exBgKC12JOmSALiWOlVEb3Pa4ElpSeQxk4rB5xWz2B5TI7kbjb07YtVawzWXYifNS7TvA6/SPngxxSilXL06tLTqBIChtTLI1BWMCTMna1gd7JtN2pMXS0Wdehn9Dt6Ymo0uvlDyee3sioV2ABBBAgEdRf6/MYNZSoIdik6SADN79gLb4A1SoaR8LdO3cYIcPzqjlcT0MuQDHWw2679MNyK1ZJYYUrVAYAk7B4jp1sP1nHlOTAAN/U2B+W0H16YgqDTZQATNrmdgCJ3i49jjSnXMwfw2N+oBtf3/XE1rBmXFcrNyTEb3Fu9pjt7ekFKWaTy1AHLMv3jc9D1BvvEYGGuCgsQYM337WPSJtidqaQBGn0DSDtfoIm8X7dMTku2zDDk6dOozpW+AhdbduYQ0jaACvrYYj47nkne5cnawA9iQJmxjrt2GU6hpWflneTpkajBEDoR+BGI62bpAnYRaRf8osRiS47djPRrmNXKIBm6XvFj/dN9zE39YG16xUEOBtpgRteNhsDEe2IczxOWlbBdgeh29Z7/XtipmcxIlrnp+/pjojBoQjzJgWFwfqPa379sQ0HggsNV5iY/QjGlVp77bfsYjrOANz7fs9sXQD3PVZMKNgPyv0xSqOTHYCBj0tPucG6fAnp5Y5moulDZC332OwUdQBJJ2gYbSo2wUBMteB1+n+MZoIMXBicWMpQLDSFZib2+lxH7nB3w/wvzQzmNKyWdjAWItvcEd7YWUlFWxoxcnSIfD9emZp1WnW6RMDqNRmDeLR+wb4vmKApaUC8rTqiDt0Jkljf2v3sJrorIp0BdcBEIEhZEMWgGTa1/wAcDa9BtWnWzWlRIO173sIBO52wfwzNe0WuH8FarmFpERIkneFWCT+I6YKZTMOmbdlN6X8tCRdQBHyN/wBm+KPD83UDVKxZw2gKWG95JE/Jcb8FLeWzASzk6b9Z39cG3QFVjLmnorTZn5jY6TeT3Prvv698HOE+LgAqUadNaRGliiaWaxFzIn7smJJBMCYCUoIosGmTv+/li54brFAsC4kbXn54rCFKhZStjRn85WYhKblKemCANJIjaNgBt8sScMd0VqdMM4szKG3INpmC07aQfW8YFZ56r1Aqk6SQGf8ApGq7ewHtMYly1ellqzlqhZneRBDEKpJWI2ie/e+NlM3gc14nxOB5OUC04GkPpBAjqC8jHmNF8eVY/wBPV66fzlgZ+WMxTPoSkc4zwmCphlup2juLdDtir/5NyoVGZf6p+loF5xZFXU9pnb0xrmcrSIMHSZs4P4diJxxLJUF8TqAUz1qTqEgAhgbG3XDBka3E2pq/lNUkA8lTSQJvCm18AMjVpeYTX5iBFPTdXN+p/LHaPCFXXSpwIJUSD0i1vT8bYOnkIjcWz9R6MVsrWoPTg0yVkE9QWGwI7zcDASrkK7iYlVOoEX23PWZEjHY81moJGk9QIEz2j1J+7+yo8K4Rz1ahqwq1CPKIkCwJuDa8/TphpK1gywIWay9NKp13pV1sYgBxEgiLah264HnL0/M0iqFQcyMVmbSB79JnDZU4UtUVqLMFIaUYfCOqm/0I98KP2BiXV7BWIBkHmBvpPXvHY4kqWymXpBDhuYAf/UJEyRDc95IAElVEBmaBYGegxL4j4ET/ADKCsysNX9yn74F4U9J3BGBGRqpLK0eaCNDkwABclgd9pA79Dhp4J4hr0k5EpMtuepcwY9VAUmYECSQPXD1bApUjndWjC2mZgg4rhvr3w3PwsuSVKF4XlQkwWJhWBvJgxE29MC+I8LuRp0VB90/eHcdD8sbvTpm+HatGvDs6thUAjrb6D6/PFyrX17JC2nTeLEWvaevW2FlgQYPTEtCswujHAfGm7QnbwMLsWiLxYyZ6z6A/niDznJlhOnpH7HvgdT4o4PMSffFhM+FkKZ7dOnr1wqg0ZuwzXqO41XMCymB3sJ7TJAN/nivXcEE2kW+u0z6fLbbAxs++nUNpiZ/ScRVM6RMtJPp+OAuNh7G9VosJB63tPtFsR1Ebc9N9/wAcVnrz648qV2IAJgdsV6sU3zFdYhZJ22j8MV6FFqjaVBZj0xe4bws1GAMqp6xJPsMO/DuIZLKUm00/NYGIU/Ex+FXYgRBEmCRjawjA/gPhyll1+054jQDZdyx6Ko3JwN4/xqtxGsJ5KaSKdOYVF/U9z7DHmYTNZ19bAsYJVFsFWY5R0k/Mxhp4JwenQKGqlVNBU1iIaSdOkMAOVUM9SZib4VPrflj12+wD4W9TKipSYImqNZKamgkbGYsJ6dMacdqU6tVjkgUo6QjlJAcmTEQBMCDG/wA8PHizMq1FjRWNJJibMFMcsm43MRNh6YHUqdKhQQVac1dJZtaGTqksrrJLgE2JjaIwZSje8GSaWhL4lxg1FcgCYC+yiI09QdU/h2xRpBGQMdRcnUwGwRbfUn5XxN4lyegrqGlm1ELYsBNtUWmN/X2xLwusURqWhA7sJ1dvugTtBN/3ASSjcTNu/mC+X4hQrZaqtYOXq1GNPygqkHSqLrG3ljTfSJ/HGn23ylVKagtvGkQJ0xeJNgOWbTPXEOVooayrSACUwVLAyDUa0i17A4Yc34dVfLrAE+Yq6+YMvnC7DTcyTfSYg/QUSQlkGRptVpgtaRJYiB+zjMvnUV7JqII9AOmw79/1xJxd2EUzK0xHw9ew7EeuFyoH1ayukTFpH0G/4f4xRZyxXjA+Zji+rymAAUG4G4G9jPzi343WOO8NGUqLFTzSyqwqLIBn+n2Ajfr13xWfiBZYYxvB6SfTpNh9MXMqaVekg0Fq6NDSRdV1EH7sIFsdR+6sGLYfQtldFYiWsTf4WO95m8g779cZht4StDyl0s0XiAe59Me43xDdRPZMywVVReawh7n5YvZHwpmcwypXq06QUHlm8D8BhjqcMpFdVI+XUX4Xnr2YdsJvHWzAOioGWpuYJh17juDjmpr8FLTGPiPB6ooHLBMu9KeVy6k+6kAdcVeHeLsxkcuctSIFQEwHAMibwesC49zhYYVBSMvpHQEE/Q74EV6buJIJvYnDNJmTZ1PJ/wAT00L5qVBUFidEgHae5OLfhjxbk2plRUc1CSSunSWY3sSdIEzcn2xy7NZavTQETp2k3xPwCurVOeA8bbavUeuBKdKzJZH/ADPDarl3cQXMwL77CNtIH/PbAjivB9TS7TqtItpOwMWFtojacL2b4tm6JYCu7XmHBn07g/XBbI8Xr5mQ58tRZ9ICy0Re0xeTefXCS+ZYY8X1eUUc34SqkMyXdDdZk7bjuDgfQrMrTqcMtmMwV7x69MPHEeFNSomuUZ2T4mYnUUNjMNfTMqV2I7HC7xbw+yOppMpp1FEOrSpP+7+kkkb/AFwIRndSGk4VcVRtwTxEtN11IjhWBUhFDMx5QWAgGFkASIJJMm+LnGqvnhgaZ80lbByYKqAxPJAJC2hjePUYXq/hqsq6lptPYb+4G59QPTGuQ4vmguhW1qBASoJiCbKQQy3mwIxXDWSabWjSrwZmpmoGR77FgH77GNXywIrZYq0QQexEH8cG6vGWBPmo6E7gmxvezXvJ3OI6vGFqSt7iw0zfew9cLlDPqwSlFjsVPobH8cbvlakf6J9wCfyxfTK1ZE0HINo0N/iZxeqcErIFZUzCgnby4H/0zC8+mNbugdcAD7LUO1Kp/wDJ/wAYxsnUG9OPcgfrh1ynhrPs/lxoMAnW4kA7TBONs94MrUzNWpJ3IUXPza0YMezeASSSEgZdj1UegOJlyqrvLMdo/wAn9MdC8N8GpauagKj/ABKCbbTzMQY9tpwS8S5rK06emvl8s1Tog52J9LDT7zic+brLqk2GMOyu6KXhPhlP7Jrr0xSMkkuYWPumPvezE3HthXrqa+YIRqcgMA55RA66dl6nrEYb+A8Fo5jTTzNVmdecUEc6KQm1jMnpJ+WBHGcjSy2fuqmmSGZnsU1Cexm6n8cQ4n25JVd/fX+Do5FUEn/fyXPDdEUSXanVoVGUCkWJdarRcsWE7N0iBJ6WKVeL1KZ0Um0UpIqE6WAMHcgxM9QY73tit4s8RUq1DLslQqqtKMN9QmIMTG+29vmPfMZlKJSq6CY0o/8AqshGosaY2Ujdje5ETGGcZXcN/wB/cCkniegfUo5dFeoatcKdRTSVYMQV0yY5QYmQB0mcLWeq1WBqPUeGNtbQSBFxF5+WGDieVq1ENV6tIydTUGlQCP6B39Y6++F7J8Lau0KGVZueg/t7/gMV4172Sm/QN8461aSxEXNyYvh78F+HadUHN5ry2WSFpW+JhYkdhvEDfr0JcF8P0qU6ULf7mu3Xft3gYs8EqLl6jnTq1SwQwxN41hRexDKQL7HbFXFtYJpqyHxZwBvJRqdHS1mIRdIPKRYR0uR7/LEfhrxktDKtTqUzWqM9gTynaZ3M26CScNNHxO+ZfQ1EgAQEIAG9ydV+wiB1xz7xDkzks15qofKdpA/oYgyp7R+Ij1iqWBW8j/wnL5bN0FqOoRwSWRSdfUCJAsQJ7TI3GF/xjwbyAGaaiuJUqNvcXj2+fcYpcGrqGTOVGYqHGxvAIkATJHSB0v0wz57NCoS4IdKhG9/LY7bG9NwInofnhGkw2zmNGuJMAaTMSJ6HcHsCb9N5GJn5CXTWpU8pBm0bE2n3i4nbBDxPkzlq8aY1rqg+pP0Pt1xeyeirTAqLDLYFhBjp8sO50hVGxny/g1GRGFRgGRTCDluoJ06iTE7ScZirlfFtOgi0adapoQQvOLDt8B223jtbGYHxF9wdGV6ihNxPXecVkzCZ3kzIKQYpshuh6fL0NsaV6j6QhQQJ5gN8Q16yUk1MYUHtcnsO+OeMnoq15KnG+B5rKwXUVk+66b/NdwfqMDGo1aqhVVZJA+Ndye2+DeR4q+sPmQzf00iTCdiY3aMXM01FiWpqq1NwYi/5g4rFR8itsEcZoZpSBUy5UAAQpB2/PC7VpI7HVKEbSIvjpeW8RB6YEaags+smx9euK9HKCvmFlFblJbTcEd4336YTqlhBuxJyGZSQmZJg2WoDtOxJwTzPDq+WMqVdCOv77YIcU8L0WDEKSLgR3/KMLdDi2YyrGkn85IjSeaPYjbEpQd/L+xSMlWTf/wA7U1AGvVVQTyEBvkCdvnibg3iNcuWY09bBdKA2Ak/vp27YDUs4KrMh0ISTGodT0npj2vwxkZRJkjfp/wBYe/YtejoGX8UZanTWo6FgzQ0kMFgT/d6DEnFOHZXMNOTUB2TUw6G4gEEgAneRcR7YS6dCpREFipYTHlhh72M/OMBGR1kBjB3iRONCmGSaHPO8azOWqCmyIxUCA6gxI3sb4KV8zm6lFW8ry9y1heTbSFuLQLwMLfhuuKubR8xdFAXlsBAt6HDrxXx5RSr5f2apoG9WZkd4FiPnic+aSl1S1kePGmrN/DuUZQZzTQxE0tGqp3BVmnr0jvGCnHuKk0Dl0cVGMBpQh19TsoNoiB7Y1HilVDslM1AoDK0AK2r1kbHff2wgZnxtUFWpUrUVl7wDuQNMi0dB9MHgmuSVvBuWDhGh0q5YVIGUqVnzFNCSrkLA9AFIG0RYeuLuS8P1aieZWOt4GhzU+fwqDqMyIkdsAMlxhQMpXp6/PKRVUAcyn4rAACGgicC+L5rPJHkVldWcm1MCBvLiDqN998aP6hOXW6C/08ut1YYzWXrLXqrWHl6BrYU2EeX7agT64EV83SavNCiXy1hVICk9ySTJsDYDqDirx8toR2qF6irpd2kEg9hMaOmnbBHg2f8AM/l0NFOmVloVDpmbEAAAkjriPJzSl8+/4/vorDjUflPOAZakM3qdmAR9KvfS4iVDaTpkT85GKvjKpRZmUtqqAjSumxm5UgDbr6XOKbVKpLZGg0q5BixHuT90+nXF+nwP7HUpPUHmIW0ud7kR12BOEcql2b8YQerapIpcJyDo61K7JQUEAOaZYUr7iNmJETeI+orPZgDVVR2dndv5jG7KLfDuJ39u2Gjx54lAV6NPSRsTA6Tt1n1GEngfDXzBEyKa/j1jHTwS7x7VRz8q6vrYS4BlamaqS4hDv0n/AAMO3C+E1GqeXRClVYSoEGIkEkxY7QP0ONMrl1pqSoAC3J2t64M+H+J6M1TKSVqQjQJ68pt1uR8zjoikRbGBqH8laaKPLRdZkQZHxE79W2ws/bvIdIZS9RSApBgxUJ3UE219rg+k4baitNVRSjzDdtQEAnrEyOpAwr8dyTlXqZaoVzFFpVY1BomVM9TsY6qO2KIUsVvFSLZqZVyOUPAn+3qbdsCcxnqXEaLgimaqiI1X7iYFxax3BAPTA/I+MTmUNPMU2UqIcLckHrpi6n0uDBEGCDWWXL1VaqtSpTqqgDs1Myy30s6bE+oM7gEXwI4GeRE8I5vLg+VnSRTQshF9zIBgGVIPUXB63w5+HuO0EMUWDgLpUGQwUA7gyTZZJ7wemFzxZwapTqU87RKEHlqPTOtDJgMwI0w8lSpMbfIZVyyiKiQBIKAEhqbb+8AiVO42N1kmvAB68W8Uyr0lp1KZdiQygEcl4N5HYiJ/IwucV4dmHqLTA06BrJJgdxBiI/C4v1wGoZmmpDVQ3mel1fsbgwfTbFg8dd6FSnqZZYQqzDC1jfYCY7RjV6FKFWnUqEuqEg9Qs/kO+MxDXNZTp1uIAtqIiw3ECD39Zud8ZggLGf43WVgKciRaDIOMYVXYNVbUy7dl9h39cEM/l0DebSEEC9P9UP6Yzh9Vau3TcGxGOd2kVwe5Si5BioFM9RM/PF2jwckk+d5h7BdOLlN4gpoUeo/7+mK9TNabyuq9xvfp2jAS9mb9GoybMwI0mogtqsHA+6x9tjg3lPGeXp0glGm7VXP+ii82rYzA/HbCrxTjlNFA3OxHf0tf5Y08OZao81KlRcsoO2mHIPb+kYdGHfI8AzObJfNgUUnly6RJ/vIP4TifiXCKFOYSwgQBp3taOuBVDxK1Q+T9oSmq8utRJPYxuD/zjH4uKVZKVJnzVc3CNyKPVydva+Jyi34GToG+M/ClJUZ40lN5gahE/XHP6fmRyFnWPhO4x2rOeFKmZ01c/X1dfIpDSg9CTzN+GAvEeA06ZZUpAAKNJUH/ABOMk0vZvJzbhfEmDNBj8/a+DpXzaYIUBheTcn0NtsV85wYCSVIN5t+74D/adJilUY90v9MLLjTdoZSaDfA+IBGIan/LaYNviG942xY/8xTqMtEU0E9SJA6z3b0GPKXicBAtelpjYgY04PSo1ajVVanTUxpBHMpvcCYGOaSy5SRVTwkmX62RpKjLSFWtTi6Elb/7QBGAGU4ZRfSOYFbMjXA3+c+mC2Y4toc0RVYsxhalog+kRIxW8Q5Cgq8lQPVb7xN5PWdsDjclht5Gk08k2Z4+9KFSYU/ALkj/ANrifQYLU/EIIX+WMuhIDEEF5/Qk21YXaHDPLXW1dKZCwQpmfeT+WBycTRzLqWg2UCx9STg/CjLS0H4rWxz8RcXBcsKBNFUg7QD6mbz3GFXLZZgDUZ/JUgwVOmQT1vt6YrAVq7+WHKoT8M2GNsvwxEqlavMARzC8T6Ytx8PWNEp8qbKmR4y2XdxTbWjxPSSDYzvgpU8UVqi3QG9iWMDtb098XsxwujqOhCZW5I29Y3EemA/EqpJWnTANwBpESdgIicXlwQeZLJNc01iLKwR8xU5jqM3PT2HYY6BwbIolMKtj1wtDItToStiNzF7G+Gzw3wyvVRSFLHYCL9wT2G/0xvGBLsH8bzLoRQAOp4kRuJsPnhy8J+GNFJKlSpLFtWgfCI6HvtPTFejlBVzlM1gXLKW0FjyRMRBm87e++Hj7MFHKu14Udf3b1wy0JJgTxFWzCpNJCVO9QDUVv2uAIi59fTClw1HWQGkG89mAufWQAf8A1OOocPqORBBUySQDJ3tcYTPGCE1x5IEmAQLXvOq+5BvfYnGjLwN4Ezj2R+zumbUhlEBgouQ5MntEmQb3kYhy3G3pVvNFOV5tYNmCXIJgw1MAhp08smRGk4KZLL1ErVsrUVaqaTqCWJT7rLb1IsRcHthc4lXq0nKl/wDTHK+mG0AkK9oJJurA/CwNrwaXYCnnM1XypWomoaqa/aKbLyOtSdPmL1kCDN7i4xg4jRZRoQAMb8wkAi6sAZJnZ47HrApccz9SorACDWaagAMnmDKt76QTtG/rgLw+tH+MZs1DhwyqWkFQ/liYmGI/2+on8bbDFzKZehW0kIKdIGHgkm/X9R+uBeTzi02VoBUgnUW1fcIA2sQxF+0b6cEPCfDDmKtUsy0qYEuZkTNlF7gmZ7ek4VpPIU6Nc1UoIxWqFZxuzMSTaxJm9ovjzDWfAifdzTqpuF5DAN7EmY7TeMeYWn7Nf2K3E+Bv8SwbfvfCtU4M6wdUSJBBuPT29MZjMCeNBSJF4jUp8r6SDseh+W4OBlTiVSoxSnpB6t2/ftjMZjJIzYd4TwujR5nHmVOrnof9oNhgjmshRr8yuQR3BP7+WMxmCsgFupw5GYUmkVGeJBJGkXJF7GLQRh24PnaGVK+RSp0KJMM9RTUZgLGyn8O+MxmA3mgoODxPRZNdMuyqYioonpdTeJ7GY9MX14tSenJVtN9okn998ZjMV40nsWToQeLZ9zVfRSOoxpXUoCjuT67wO+AtDw+KamrXMSZldtpNt59cZjMbqjWU87FTlpg6QJLN29BjMtwKky2kH+qcZjMQlGkOmCeH8HL1/LYneBfFrOcAisKIYlxv6fXHmMw3kBpxXw09GGPMvqcWMjl1amVVTLLt0298ZjMNFJgYV8LVURvMdQYkQbxGJ85m/Nd9EDzDqaw5dNhpO8ReO+MxmNEDLnCkB1wZ0zvPz+d8BuG5AVc4xYnRTue8nGYzEHJ95D18qLPH8m1KmBTJ8tGIInuZH44PeA/Fbo602EgC9hcdf/brjMZikHcQPYz8A4ZUXM1a7EFXkpeSVOxjpYkYY+PcaFGjrOqZAEepj5YzGYZMR7EPjni+pUNOlSEK5IYtv029Ivv8se53OIgluu9uv7/PGYzCS+pD+AZmXfMafLHltSOinWBhlLGQrf1Kbjb54EZ96lTWlcjzKZvUiSJgW/ukCLiDNiLZjMVjkUXOIZOqjF3uGU+WwbeLAiYYAW3APpgBVmZ7z/zjMZgsyLOXrkfPB7hXF2WE1FVLXgA2Nib3BG9t8ZjMIEbcrmURQoqFgJhiGBYSbkdCd8ZjMZiORz//2Q==">
            <a:hlinkClick r:id="rId4"/>
          </p:cNvPr>
          <p:cNvSpPr>
            <a:spLocks noChangeAspect="1" noChangeArrowheads="1"/>
          </p:cNvSpPr>
          <p:nvPr/>
        </p:nvSpPr>
        <p:spPr bwMode="auto">
          <a:xfrm>
            <a:off x="-4327525" y="-96838"/>
            <a:ext cx="6667500" cy="443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22535" name="AutoShape 11" descr="data:image/jpeg;base64,/9j/4AAQSkZJRgABAQAAAQABAAD/2wCEAAkGBhQSERUTExQWFRUWFxgYGRgYGBgaHBgYGBcYHR0aGhgYHCYfGhokHBoXHy8gIycqLCwsFx8xNTAqNSYrLCkBCQoKDgwOGg8PGiwkHyQsLCwsLCwsLCwsLCwsLCwsLCwsLCwsLCwsLCwsLCwsLCwsLCwsLCwsLCwpLCwsLCwsLP/AABEIAMgA/AMBIgACEQEDEQH/xAAcAAACAwEBAQEAAAAAAAAAAAAFBgIDBAcAAQj/xABDEAABAgMGAwYEBAUCAwkAAAABAhEAAyEEBRIxQVFhcYEGEyKRofAyscHhFCNC0QdSYnLxM4IVFsIXJENjkqKy0uL/xAAaAQADAQEBAQAAAAAAAAAAAAAAAQIDBQQG/8QALBEAAgIBBAEDAwMFAQAAAAAAAAECESEDBBIxUQUTQSJhcVKR8DKh0eHxFP/aAAwDAQACEQMRAD8A6cg0UNH+dYwS0OqtGYsMwrJ/IkecELOlknF7b2Irny0viyMZspGbGAXwhwC+5qfvGWenwlQS4OadyDQjiKHiwjbOQGJGefP/AB9IX7Ze3d0J1bm2sYzk0awSZsu281TCTMR3Yfw5OUuMx6dID37ectBPdskuPEGcFLsG6+sZp1/JcqzYVO3PnCRf16JWpWFxX05RMXKTLlGMRksl9Y8YUwBZQIdzhUNfXrxh1QpQSAASnCCVDOgy+fnHObhsilpSUMZia4D+pIZ23BSNMo6ldwxoBS4JQGfyAPEZHlGriZcjKhTS5yZgYErDO5wKyoCc6xyK0qnSE92Jiky1KUoJqDoCTkxYDyjs5s2FBQVfmMMR1LvXzhYT2W/NmTZhCEs4Vq5pV6fWBPND6ViNY+zalKGN2c1KVtTN/DQtGm8xgnCTLlpSx8QSaL8OfJjkONIPzLdICCoTZymbwkkCrAKJZxQA8XjJeHZiZjK0JySlQL5kjQ8M3ihfkqmXWkSFLmLUhaUvhSyRiGVB8VWZYJ6ZQAs1zWmdLOETFJACmf8AmJqxP9J9mGRXZybaUqJU8wVSCWBTrzoejaxmPaifZgJScJKf6c01YV013yiicroDm6O6WZc5MyXkXACiKH4gN2J5J6wZ7JTkSphmLQVgPhYihBzKc9vONtwdsCMaJ8srVMW5IAcuwZtdgIOWe02eYWKEowLbCopDMa5dDnvsBAFsnbFWbwrWUoxOkFgWCQGFMnLnLXhCx2ttk6VLVLmJlzJU3xS1D9LBLFIzS2TZVaMfaqzBVoUqW2EqoxzOp6mvWCE7sfaEpSO8SUmoQXUkVLMTz9TAhvArXQmdMJlyhiVhJA2bMprRWXGGq7bqnLSe+nJExBwhM0PgZ6YiRSoNOr0hanXbOs88BLpUDQpJ30POnNt4b7V2WtCpS1KmIUUMRiTUy0gqrsrE/Nq6QyWCJEudOnKshwLWMTEFmYAsFUfaoOfCNNk/h6oqKSMRDunGkKSC7KpRX7gwCs9jmSyLQqWsIDKCw7FyQDif+YafeGm47/USoZqKkuElpgwPUH5vtCHQwXJ2ekoWTJmMoBOKXqAKHOozHma1ov8Aa+xGYsIYg1JVkkAA+ZyHWkMNll/95lrlzCAUkEKJJIBDg4q7a5wVnWRKjiUkfC/VxT6dYXyDODWqwLR8QIG7Nrxg/cM1NnaY7rwOB/KTT5F4z9s5Z/ElCS7HLjyzf2WgdNsyqEVYVr84JZQRdZOtXVeiJoC01VhapOT/ADOusF7MFZswoeVP09WzjlfZy1zDMAXRIag826x1awzgtICTRhny19IxUMmjkabZaS/hIoK83y5RnnzTMlKChiBIYbszdNYIpu9LufL3yiU2xghstuEXwzZHIXpchK0TikYQtJSpJSA5Dgkc3bkIWLN2Rs8lIQtAUrN83cZw8psTYk7kvs1PvEZcxWWF2LPvFiCcxbcQYFW20YMyMJdjsc6xtMwe+cUrYhlMRx95wnkSwYV2hnIU2rn3v7yhT7RJdwTnkWoA3DV4a5kjErCEt/Vl5wHvC4AF1WajyEZ02aJpCMuYqW9QQ3MHh/naA9uImLxABtRkocRD3bLjZ/C43y+0Lt6XKlKCWKToT/jKsWkDCl02MowocpmABcmYNX8WGmYP7x067bbjlBRTgURk2Sjnlo9Y512KtaJiO4tChQvLU7EHYHTdo6NY7GpIIUQWLuP1A6kaF82zziyD5Ps5WCVgg8Nq04j94T+1FzrAxS1LWSA6TUK2BTxdmh1tCgGAUAzkgnTX5iAd4TT3iVIKlMVIYJ8LhLnFsxKK/wBJjJxyaRYjze0E2XLXZ1Sk4pgCCoA1TkKZZUBgvcd8zFshbBIQGBDUQMIHHV+sa76uJUwy1IYKSoAk6OaU1b6RlsNnnTJZTMQ2EOJmpJKiOYLjoOMW2yUkTvOYVI/LKmCmKUZjN2OjufWFiReqFKUhaEpxAfmEEqAHPMtQcwdIZbkSJS1FagEOKnVTgMAc3dj56RGdOlFU8ITLVPWsstTEJQEJYgmj59YUega+Ba/C93NbE6kkMQ4zDuPOGubeKe6A7jwtkKJ58vWByZLBjJU7+Ikkknd2qXpw2zcta5yQiUlKgMWIqfMYAWBbfJt4LChVvVQKiAKmp0GQbkABELls82cFNMUEpYDxH4tG6tTiI3WyxFcr/wAwDJskhq7DmSSTSNHY6xTClWBSUgqDgh3YcaawIbNBua1rQE+F8NFmgUlQ+FwKHwhwdhtAOXYbVNkFSlkShjqpZHw5hqkuXEMF73vaZajKMwJSGSVs7AkeLcHLzMLt1GcE4QvwrVhUkigd3NaZNXcnraIyabjtUydI/CrTiQl8LlmJIICtWetCHeDVy9k8KpSmKVAgqI1fj0HrGq4l2YKUCQRNYlWgUMaSd0ghjwfSgDEhSJMpAlEqTTCfiJ+zP5wmM3We60BQWQHAYPxZ4yXutSUK7sKUoslADZ71p1NPKN0qcopHhbnz4R60ynSdKHoNyTlAiGcXv6UlBKQfzFPiUK61CTrzgBLlkOEuxOVS8M/a+aDaCiW22Jm0yrkOflGvs52ax5tu9C33gKAdllEVBUFEZn1+cdA7M25aU+Nqijft5RTM7NJwkBWJTOxLU8uGcb7jsnh8QL14t9Ih2uirTGqVaHS71IiP4ht2gTLkKHhBcenPnWNBWHw14xPIKNfeuQ2zcqZ/TrEpslRPhNOZ/aKpJSMh5Dfj7yjQoA6+sWmQyiZURSEEZ1PGLVBRLDwjpxjwsxAzcxSQigJZ2OH6fSJqsgV4lDrr1eIzkgVX4RzB8tePSANrta+9w4lBOGtQNf5ioYW4RQBo2lKR4BkWcsTTRoXr9mInOCdgwzD/AMw9NsoHWy+paJqVKmBgcguYTR8yB7eIf84WYqfxgmpIS7nSqvnC7HQR7NXXZlYpagEzBqS5OxGhDaaQ7WOWZaGJcj1845Wu/bKQKLd82r74QSsnbWWkYTOVh0KkmnUQAx8tia4kgEEV5Ucc4w3vb1ypboQCDqaVNNPnAzs/2vlLX3ZmoOLIu1dAQctvYhjnIdDFOIOxGz8Ilr5H9mBbMpOAImKAmKWVBq4kpUSOjqI6RhCppmBGJkjXWpYD0HRoNizlMxBSnEyVh9gSjXch4otMn8wkVQsDEBoSCM+XlTeFZQDtlzK73CtBIUiYEKGQV4QCwyoSf8QOu+7MNpQ9FAZVIFC1TlqddIPTL6nJSoHARLWUOokFVAxpzcxGSSZyipzQ0YAEMx5/eFgeTTJUFJALhQJOE55/em9YDXnOQm2S1AUzIH81fsY0We8pVpKz3ZEx2O7ABi+lXrnSPlhuEJm45inaofyz348IfYuuz1rmiaoAywhg7qDk8AGIB4RXYLHMQlpbDGCQMgDqHOVARXUcoIXhZQhyrYswfhmYlZpLAq7xQI0NNnfj4R5+aYJ4PljuuapRXPShaSBRTPQUDZOSSH4RssVmlmUAZaQnEyUlnwpAbrmYwqviSJhTiK1skJAdivTgCHD6ZxYjHMmkJfAlCSHcEEv6a9RF2KmUWgOgoTJSFYCNMlZZDb1gt2euky7OhCqlPzf/ABErLd2BKsSioO/QBgniwpxjZaramUkElqUfIcTwiAbNDYaDTzgDfN+okpImLCVnJIq3HnAO/f4jIlAplKxKyJAcv8kxzm3X1PmqJUSpy7lz6ZRXJR7YKEpdILzEiYvwgkkl1Zkk7+sM9zXTPCUqCCghxVg4yY1Hm2cI9kvidLyUeQaDMvt9akhnJHH7GJ93T/Ui/Z1P0jaq4Z6yJgUArL4mapYNpV6cYI3bJUgkTCMX9JxeYS/SE6z/AMSl4WWkPSrPq/P1g7dHaxCyAhQRqUuWNdjryMWmnlMzkpLDQ2dwGetTRw1Ng8YVy8fCun13i60T8aWKRhJDspupdNDxiSZASPC42Dv6DOBoSZOUggAZRIzwP1Dyf1jGLUslgTQ7AOTzi0rVqz+9niRlk+1tkMWdGb618ogJ8xQzSn1P7D1i2dNSTTP089Ij+HIBO/KLJEntn21TZfywSpZzJOXClSYRB2in2pTAlKOFB5CLO293pmW3CF1UqvAk1Pzgnc90JlpLVG+9M48e713o6drs9u10VqTpg83cSauT9Ymm5ycklXSGi7rEnE6hyG5+0Y72vT8OQlI+PIsThHIZvVuUc3bvU12rk8nS11DRi6QvzbnUkOUEdIpFiGTEekb5luUtwcRI4hI9K6RlkLUF4SKHKpLE5VIjo6m0nGNwk7OXDdKUqkimZd2qSQRWOidiu3b4bPaFeOgSs/qByCjvsYVU2eBd6WXD4hmDnHi228lz4zeD3621jKHKKO9kZtzHvoYGybvOFWEgKKq8OXDKkBewHaf8RLCJheYij1qPrDBeMhwoH4VNk7gvq2kdd4OQvAvz7AlVoUFBwoggf1Bgc+DHoYJ2uzJKU4cwAc6g4QdN3zyiNqsLKSqWl1YvECc2FS+unnFky7kBeIMfCEkHNKcRUKaMVM3GIK8Aa7bAZapgZsRqd/f0iN63SS6gpRLigNDl+nQgYvWCF4yTiCkkEEsan6ZH9ortEtSZYXLIKgQ+WRU5Pl8n5wnk0r5R9UVdy/60guFGqmBFTyrFlhvQzZKCUnEpyQxZios5PBjHrfZ+9OEgB1UIeqQBmdzURrkSVAJGYqNKBqP1pFqRm0qyB12SWm1JKZYcIL0oFEhi2/7wemkIUgYXJDku2tfn6R8XdoKsbV41PBhFE9Skgrm5aJ15E/tBkLTCky1JSjEogABzHI+1HaVVsmqwuJQoBwGsae3PbEn8mXQEMW60HDjwgPd9mZMebea70oY7Z69nt/clb6RnTYgNIitIGZAeCM6WzlqAOekYHUpIJIDjIJH1ePLs9D/0XKbwa7zX9r6YlllTJUW70A9IILulLULwu/h1VIIOdG24jlDF2emlaSlTOhmarg5Z7N8o9O62kIQ5RMdrupSnxkZJl2AjIcRCteKZlnmUJY5R0udKBD6wvdpLBjlGmQxPs32jnbTWcNVRvs6e60lLT5DP/DztMJ8nBMPiRkdW241+kNH/ABJaHA8Y3IGXvSOX/wANpaRMBBJJCnG1Q0dL7hZL0zpUtzI1j6E+eeGTl2payXQkDQhLGhrURuRZ1HIeZP8A9hFUqjOdRvrsIvTZCQ6lAniVA+UIRckMfhr784tKXGREVd6oV+lY0ImECvP3SKEfnq9yRbklX8yT0xV+sPNjkHCwS2cL38RbuCLSVpoCpR4eLxDlXEOkM9wWwTpQU9WrXXWON6sn7Sa+Dr+nySmy/umH0hb7SoeehZ+HAW4EFvkSesOZkUgTfNyInoKFg7gjNJ3EcTYb32NVOXR7d1pe7BoSTaWRNWGLEtxwgD5gxK5VGcuU4qoF/wDaoV8ni3/s7mgkJnJw8QoFuQpDDcnZZNnFCVKIYqPyA0EfS6vqugoXF2ziw2Oo5ZLzY84EX9Zmlr/t9YahJYQrdp5rjuxrVXLSPnNBvV1ko+T6Ftaek2yf8Mp7LUhRqtDjcEGnoY6rdlt7wFKqKBbgfbxzXsHc5TMUsp+FFDxUzPtRy0OlkHxKargkVzyf6R9gfMSeQ7POAeJBIZnTWnzgZMtYBdTEb1cjjq/7QRlWtSkJKWPP5HUe6xtlDEHKEvGUovyNSS7QvzLwBVSo2bccosS1BhILGoVk/rG285mAOEpHFVBzhDkXxMFswKKSFEu9R6ZRnTsu0xsSqYpQCkgj9TU+fvnBdkJDmnzy4ZmKrNYUtiHk5aM1svRUshEqTiVzAH7xcU12S3fR6ZeK1OcPdIH6159E784C3zMVMSWJCRQDWuZPFvnGqcFf6k5QyKikHwpA/Skal8zGO1JdCio/G4GjFnf6RsjNnIO00zDaS2SVkcm9mGu6wFIBGogPfl0KUpSlBlPXgcieIcZ6PBTs6od2EihTQjjvHJ9Tj9Ckdj02atxs2zrO6FpyxJIHMhoT73tmFaEhTFKmVwZhX1joIkYhAy9OzEqfVYIVliTQ9d48mx9QWh9Muh7za+47XYrS7yljECofEryJeD3YqUoIWs5KUyP7UuH6/SI2LsJJSp1FcxtCwHVs4a7NZWAAAGw0AEaeoeqwlp8NMw2mycJcpFRlucunSBHaNWCzqLfpUPOghlRZ3OjQl/xAt4CUygrM1GdB9/lHM9PvV10dPczUdJol/CiQ852ei/8ApD/MR1oowiuXFgIRP4Y3OUoKtQEpz1PiUzcwOkdAnSSaED1j7I+ZbtlAVthP05R4pepPkD9IvTZAAxJA2ZhHjLB0B5wgImQdVNyaLJIUksGIanXkMo8VvmEmILvBIDVPJwPPSABY/iF2a7+VjCWYeJq00LcD9Y5j2bvdVmnd2uiSWPPccI78lOJNDTkI532x/h8JqjMks+ocCurftGWtprUi4s10dThKwrKSFJBfEFMYsVIB9+zvHPrvvafZvy1OQC1Mw2fyhnsXaqSUgKKknbCTy5x8budhrab/AKW19jvQ3EJrsLpso2iK5IaBkztIkPhUSTQUI+cQTarRNohGENmoabuRC0thudTqNfnA5a2nDLkSvS8EyxWpOSRTOMd33GuaozFggqc6U01oKPXSkFrB2bR8czFMVn8QruzVG0FZsothwYUDQAZvsH5x9PstjHbK3mXn/Bydzu3rYXRZdd3CWgIQ1BVt+eusXyZQSxLipBBbXjz9Wim71dyhStcglQCSTuHDtVqv0i5UxJCMQfEnMVqp3HLKvKOg2eKiTqHwICgdXYUOZSRny2grKnOHdi2UD/wygC6lAPmM84yXxePcpBIxHTfqBEch0ev+0JV+WokcQKe/2hAniZKmHAHc0IL08hB20WvvXxFw7soYs8gKfFTLjFKkzUUYMaYfC7sf0muhp9opRC6GbszbVKlNm2/ypG63KP8A4fxHardIWLgtKlKGEYQ7rzFQeO7N5wz2qQFjwFjqxz8oTwANt6VTMKCxNCpqsMXq7eh3im1qfvJb+JxQ9Ck8jkY1AJklCVk41PlruVHypEFBOM6srASH1SlQL8yYpMTQv3jcylOoMcNQMzhZiDvm3EDeFo2Lul94mooFNs1RXYtXzjpqbvVmlYV/cA4G3Exjt11SnIKCAdaDTybOJ1IRnFxZWnNwfKIuXfbUqDiu+4PGCkuWDq8B7Z2ewKxSJgCv5XanAH/FdNKRfS5ZKZsspI1A9jyMfM7r0vVg70sr+529Lew1FU8MYkWTUxalJNBt6QsntXLFSF8mzgfeXbSarwyElI3Osc+Ox15Srj+56HraaV8kMHaHtHLs0ogKClkaGvDpHPbqssy3WoKIxOr30EbbF2XtNsXiIJ3Jy84612U7HIsaKVWRUgZDblH1Gw2S28c9nI3W554QS7P3UJEkIBoBWjOdSdd841TJoBoEnjFxXh3PIxmXPr+nqz+6x0mzwElqJFG6RmI4iLJkw00eKxOTqSOrRDYz7MmH7xJMulSH3iuaWphpuc/L7x9l2g6j31rCsdGtMoFNTTyj5+GGjt5RGTMUQSaCPptY3Lau8VYqBl4XXKmDCUIzf4U584Dr7IySXwp8yB84O229Aj4QCo6tlA9Nnmz10JA1LUrxb0ibXwUk6Msi6EIYJSgscmJLf3AE56QTkXN3jFVAMgCQPSsWy7ImWyUso6lvrF9mlFzjVTYUgXYERcksENpyYfWLyoPhGm0WTrUlIYMIz2QO6yaZ1hkkbbYMbOEnfEAWHCKrWiUmVjIOFGg/TkG4MG8o0LdWVHTQ7O9ebRgXLSuWpCqJV4f89WiGNFV39oEzkKwAnCzA5l4GXzeYnSDMlF1pelARoRXjR4vk2YSyyKBDhQ3fC597wu9oJCrPNXNQfAsKxCp8RGbDMEh/OEnfZTSXRtuCalUgzUknG2EZu1SSDtl1j7MvsTiEH9L1LN619YGXeohAlh0mp0oCxw0DO+GurRpvG7iiViDEFTk7GnvrHpSMW8mq9bxlpWAlRxK8VMqlVVeQ6jcwesloTKlh8gM3zJPHMkxzJaVKmJUkFacsO5BdIfOpKn2D6kCHiy0YzC6zkkZB3oPIRlMuJTYr87+cpUxBQpCgEl3AeiSQeJ6QzXZdpShUtZcl60LOCB8zC9/whKpyQRVWMqbJmP1aGeWfFi1T4eYKXr8+kRFlSM9hu1Ml3UvYD9qwQQtKtAW84sss0LDER8VYg+IUO8X+CPyZrZdqZmYplkD86iMkm40ihJI4gt6uIKJtDFiRF3fb+cPAC1auyNkdzLD7ZV5UiFm7OyAofkJDaH0zzhgtSS2SVA75f5jDNtQNHKCNCcvTLlCwVk3WayBCcKWA4U+cWrZNC770+YjLIvKjKPpxbblGqaAEvRm4NDsVFSzqcsnBP7x8UEnI+dc4zzJoUNR5fSM05BAzPnnEOQ+JrnnCHZxq2g3aIJtAOoPENXnxjLPmlKQ9ctyR02jHMsMt6skmrY8PoYB0H+8B1IaujRIBLZv75xgRJ39Y0IWAMhBYUWqSCNhw+TvGWbLAoNfdaxTaJ1aCunCvoP2jJPUo1BPnn9ohyRSTL5MpKS6lUGQ/xGz8USOG1coG90wc8fZ9T1iEuUskUHrufo3nDQmE+8SA3ygbbrUpmQWA6xP8PMByfifptE5dhCqKdJIyOXQ61r5Q6FZ8slix4Q5P6lkmp5/tyjda5wYJTrXkke284x2K7VSsWEkhT+ZyPAjKKLUVOsClMKeTaHlDeEHYSVagQnDpQ9CA/veMs8Bl83HSv0MYLDMUA2rNycD9o+Wi1hKlh9MX/V9FeRiG7GlRdaZrkK59XH7fKF7tJaPGkM4cKIZ31pxH12MFRakqSz5glP8AtY/IjyMLd8zld7mwUkHkRQh+QB68YqCyKRpsVvCbQVKatfQU9fNoOT7SnuwkszkkZO4/eElKvzfI+g+3lBq0TGlp3EepLBgwdZVhCgE1fXKozHAfP0g7Yy6sZLrJZKX9vkR57QqSF1DmgJJ88uZhiuW1NMUpVEpQF8mFAPMRnJFpjQqakLSHqaf7QQ597Reme8sncP0Yt6Qs2a98a1KIICAVOz0IAAH2zwwRs1vxy8VMJSBSoan0AHSMXgsO3XawRj1IB+/zi2VeYCmJzIHIl2+UBbMkpruFU5inyfrFE6yTFKZyKu/IhgOOZhqQUF73m1ABY/b7xh/GTUEauR9Pn9IutNgUQFqzT79jhGaxz1kELQQxoTq0NgjXKvYq1YFvVvv5RcVZYxiA2q37RRKsNaMRrufp/mLRZQAWcUbN9ae+MJ2PB8UZbeF0ltX10iyxrWC7lgMuHKKhJIIzY0+bfSLpRZhkXo3vKIyUX0WSQCPPzaIYC4z8w3lvH0TSB4c9x8vtF06YpnIOXMRQiiYpIScTh6OX1pVoFLoWSFNpQKHQsfKL7RNx1STk2nq8CFXn3ZKPzKH9OAj1Dg6NwhoQasF4JmVNEh6vm2ueXHXSlYIlizDPKObXFeDMubNSBmEviZuYDbu75ZGGOX2vlAY8RL0BbPTPbL2Y1aTIVjCpAy2zPvOILSkbOxp74/OBdk7Sy1hpZxE5kD99M4KWefL+Is+T/wCdIjgVZ78MSzkCNCbtBL4idGipVvQDUtGOdfssKYLrqCWb7w6SFlhjuAAzRApADVbzaMNnvkKolQU4cOc+RyiFpt6tULTxA/ekFoOLCBms3odIkuzBQdoFXdbCtSg4UNmbPdsucHZKKQLIPAGtVhYkjX3+0CbdY3UFNzB4fRvQmGpct4zTbMIhwGpCDPlGTiSlyXKkPqQ5APMAhuMDr0nhSRSqXHWn0p5bQ4XvdLswyoOUKVqs9Sw+MqJ/2/d/KHFUJuxfu6ce/FdD6Q0TZgKSRt6v9xC3ZrLhUtTVCm6F9OggxaZzI5j5x6I9GUuwFKm4lYBkD67wwTqSwg1STUAs/wD+QNN4AXQghS1EO2kNdnsmJSR8QJevMN75RmyyPZ6wlErCa41OqmSQ7er1DabQ3WK52S2W/Ie/WI3ZdgQQw0b2NoYZMtoz432VZjlWBvfvaNMuzgRepMSCWEVQrMc9yzRVPsyj01+nOLvxCUkk+Wbc+MTFofQwwMkuxKSzRaEEPiFNI1pmnQRXMkk1JEFAUGzA5bEe9opCGz8/V/e0WmaE6g8q+mcZrRNcYkFyNMnZ/SFxCyXeMS2u1MqU608ohOtCmbPbTo4BG0L82+jLWQtBZOSmPwnfemf9sW/8zS8OJCxn4kKcEKrQnRzr1q5BXHwO/ISUpWYZjqxxa7niPXdxhnrUT/p4uIA+tYC3hfqpiVYAkg7M+IP8QD18+ucLgvqajwmbMS2ipYW3JRBp1hOI0xts1zy0TDL7qQmZsRQZHUFTcSBFi+8x4VKQBQJwS8QP/qI+UAZfaRSD+SgJFBV1KLalRhpurtBJly8dpmJUs1CEgFhoGDueZhRSfRcm12E5F1olo8cybNP8stIT08ADdSIptSUJDy7KtSm/Wtm3Dkk+Qiqb2zUS6EtLb9QwF66DpAG2dtcaqzlpH8spIJPVUU38IlL+f8CHfTgXEiXL1/1Fn5ARYLSTVcuQ+7VPnAaxy1zji7iaUn9U6aQ4OyUgQfst0JFV4EJGWYH/ALlF4ybbwaUl/P8AZnVLXNP5aUAdfoGj6mzWuUP9VKRs5I8jSCK5ktmQZizT4QfSgAEC7cictxjEpIJfGrEphl4RQGFVfI7+37l1lvkpXinJlk5d4jwnkRkoQest+y5gdKhsWfOFaRcy11GNQ/mXx1CcgIt/4ckHCCFrGYJqOmkNajQnBMa/xIxZisWkOHjnl62ibLI7pBKtxQDmdYI3T2qtADTkI4s7xUdRPsl6b+BotKXEL953UlVRxfq7+pgmL3SQ5SUjjFsyUlVR6RbyZ9HNbwsuEkb+/fOMNpnFk+kMnbKSEKQd3f3xrCjNmuUmNY9ES7Dlz2DFT+Z3PQge+MPN3XcEgPpC/wBlEASgs6lg/Cn0MGbwt8wpKZA8W505P8zGbeSkg0hgaxtTPCRUxzSxXhaXKJilAuWVRjBIypy0ky1KSsE0NQr/ADvE80XwHWbeSBmekDbbehVQKSgakg/aBVzWMzUuoFKgWUCMjrzjVbrgUpihWHckD9njP3H4L4JfJFfaGXKDBC5qjqzD1jPOvK0zipKMKAG8J1fiD6iMF53TMljEtQUOH3gXKdXwzVyzpVx+4hubBRXwNEn8UiqpRI3St/8A5QSk24n4krSeIeEqXarakFlKmDXCpy39pzHEGK7vvpQWQSoKfLEUqzqwVqNnLwcq6Ycb7Q+rs6FBzhPMEetWgPOsiU/CFOCVDBMCg9Xo+RcxQm8LSP8ATnJWM8E5NS/9SWP+IqVa5xJV+DCVjWUsYVc0nPoxiua8k8GJ1839arNNNS2YCkuAOYiodoxbElM2zyyaDGl0qHUfWHmReUmce5nSlS1nSZk/WKrR2HTLdUtKUuNyxL7aQ0xNCjc12KkurEMJqQQ5bgrfhDmi7JawFOKh/dYXF2mdLJ8NBQ0CgDxAgZMts0FkqAGwBAHICghNr5Cn8FIulWBy7GgcnxHhv0hgsFxos0orXiVaFD8tCQfANyGzr8tYZrvugeG0LCTMAogthQBs7+LjuY02/tMiWhRw4JzeFJAL7ZfpBhqPkfLwALF2GWsCba5pSDVia9dB6xbZzJlqIlS0JTUBZDrKWNXOT/OB1tvabPUCogAZJGXMxusVgcVJJgcbDlQWst9pZu7OQGegyA2184lOvFFCApxlV284pl2Rso8qRFURZ8tV7rI23IzPWMdmmBKwpSQocY0Ls8W2GzeMPBQWMHeJnSmQoJJ1aoHAbxjs9zy5SSJY8RqTmSdyYla7J4XAhZn2acpCjLWtBahBIJOrDZ6e3PnnLyjaCxhmm7hMVMWVqFCwSCDrrGy03tIlrSmcGJ/UAWHMQC7JdsJy1GXaJYVhHxAMrPUZE57Rs7QXWhcwT0KcEh06g8topKmD+4xf8MSQ6QGFaQsXlLWJxwqUAwYORwhotBUlIMvOh5jaBUxSZxxEYVihGhbnkeEXLrBnHyLfaGWtUjEovhI/aE0TwSBwjrd4XR3lnmSwPEpBb+7Meojjt3WJap4QxqpuQGfo8aQwskSVu0dZ7OWRKbNKxfygsM3NRF16Gbg/K0qU/wAw4mMPZm2OO6V8Qy4j28MkwpSHV9zGbbsuqFOy2pCz4xhVt94Y5QCACpQSNhUwPtclClFaUt7zaAty3l3iyhROKpcnOIpIvsaJ/aFCA5OAcak9Mh1gSu/VqWe7BrqTiPkaJ6CCC7AlYwqDiB0uyJllsIVhNOHB4rLEqRRelnXPQU5K0xEkdRCF+JnWaYUrBYGqduKTHT5RSVBnG40iq+OyyLSgEUWMldag7iIyu+ik0wJc1tTNDy1VHmINzZyVJafKSsb4Rlx25iEw3Muxz0qXiQHqU6jcaHlHS0WYKQCAS4FSBUHcbwcPHQOQFslll1wLSEaIUMQHIu49Y3S7CUDHJmpLfoJzGwJ+vnAK+bDgUW8NaV90gNJSoK+InOkaqCM3Jj1Z7eglRmocqABBD5Pk/MxsuezoMvCuZiSsEhKqYQf05vT6QtWZVKwTkAKS1CDoYpRonkZJsmXInLQogS11QvYjNKiYX7fPSlZCkBTZENUbw0Xxd6O4qigGeo/q/fg7wJRciZiUqOzU4cjEtIaYrSVT5j4lKCSa1PizpyrG2VZlHfrG7u3PDQRts1mYU84Fkp4M1msZEH7GlgIzWezCj1gjIDmLRmyfdR4So0BMS7uKEYZkqIy5REbu7cxFcukKgIJtKhx4RGxW+UVLSFMuhwnPXInMfLrFksQB7U3RQTkZo+Jv5Yzap56LWQqi5ZZmmYhnUClQ3IyPPfnEbXdZFWpGK67Ke6TVywL/AFgv36yMJLiISTZTbrsxyZ6wGenEe6RmCiFElLVo2XlpygoJWURXJjVohM02ScMIYhzX7/aAEzssiVOmz0rqsFk0oVfEx415PBI2ZsoqWikDBA+w2cIWFnMQZXOxDfgYxBMbLIA9YEgbPCzwkps3dz8Q/Sr6w/2i1JSk4alqc4X0XUlvF4nqTziKyUmMNnlOAoajpGG32VqkV3H1EQsi1SwySQBpp6x9mTSs1ioxoTZTLRtBC75rGuRjNJTWNKA2UXRBO3yJc0FEwBSX8qZg7x9NqwSwkFwAA5z6/vEJ0stSM06VRx1EFDBl4uvWBi7LrkYKzUxSURNDPlkU6a7GN9mmUAbL6RRZ0Npp84tsVFNFIQakWgKGFx7z98YA2q75stRErFgNQA1H0rFwUUzCoaDLdzBVFocQdh0K0uXVhGgKj0ejOJbNchW8ELPHo9GiINSExaEx6PRQiSURRPTH2PQAVJRFiEBiCHBoRwOcej0ICUiyJQgJTkkNFRRWPR6FQEgiPLS8fY9DA9geKTKj0egAqMiPgltHo9CA+qkuGiKbL73j0egAuTJiPdR9j0AHwS6xfLTHo9DAuXLpGcJpHyPQwAd5TghTHPMRgFvfaPseiGMvRacjF9gnBSo9HoEBbPnAK5gDyjWLQI+x6GgP/9k=">
            <a:hlinkClick r:id="rId5"/>
          </p:cNvPr>
          <p:cNvSpPr>
            <a:spLocks noChangeAspect="1" noChangeArrowheads="1"/>
          </p:cNvSpPr>
          <p:nvPr/>
        </p:nvSpPr>
        <p:spPr bwMode="auto">
          <a:xfrm>
            <a:off x="-668338" y="-661988"/>
            <a:ext cx="4762501" cy="378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22536" name="AutoShape 13" descr="data:image/jpeg;base64,/9j/4AAQSkZJRgABAQAAAQABAAD/2wCEAAkGBhQSERUTExQWFRUWFxgYGRgYGBgaHBgYGBcYHR0aGhgYHCYfGhokHBoXHy8gIycqLCwsFx8xNTAqNSYrLCkBCQoKDgwOGg8PGiwkHyQsLCwsLCwsLCwsLCwsLCwsLCwsLCwsLCwsLCwsLCwsLCwsLCwsLCwsLCwpLCwsLCwsLP/AABEIAMgA/AMBIgACEQEDEQH/xAAcAAACAwEBAQEAAAAAAAAAAAAFBgIDBAcAAQj/xABDEAABAgMGAwYEBAUCAwkAAAABAhEAAyEEBRIxQVFhcYEGEyKRofAyscHhFCNC0QdSYnLxM4IVFsIXJENjkqKy0uL/xAAaAQADAQEBAQAAAAAAAAAAAAAAAQIDBQQG/8QALBEAAgIBBAEDAwMFAQAAAAAAAAECESEDBBIxUQUTQSJhcVKR8DKh0eHxFP/aAAwDAQACEQMRAD8A6cg0UNH+dYwS0OqtGYsMwrJ/IkecELOlknF7b2Irny0viyMZspGbGAXwhwC+5qfvGWenwlQS4OadyDQjiKHiwjbOQGJGefP/AB9IX7Ze3d0J1bm2sYzk0awSZsu281TCTMR3Yfw5OUuMx6dID37ectBPdskuPEGcFLsG6+sZp1/JcqzYVO3PnCRf16JWpWFxX05RMXKTLlGMRksl9Y8YUwBZQIdzhUNfXrxh1QpQSAASnCCVDOgy+fnHObhsilpSUMZia4D+pIZ23BSNMo6ldwxoBS4JQGfyAPEZHlGriZcjKhTS5yZgYErDO5wKyoCc6xyK0qnSE92Jiky1KUoJqDoCTkxYDyjs5s2FBQVfmMMR1LvXzhYT2W/NmTZhCEs4Vq5pV6fWBPND6ViNY+zalKGN2c1KVtTN/DQtGm8xgnCTLlpSx8QSaL8OfJjkONIPzLdICCoTZymbwkkCrAKJZxQA8XjJeHZiZjK0JySlQL5kjQ8M3ihfkqmXWkSFLmLUhaUvhSyRiGVB8VWZYJ6ZQAs1zWmdLOETFJACmf8AmJqxP9J9mGRXZybaUqJU8wVSCWBTrzoejaxmPaifZgJScJKf6c01YV013yiicroDm6O6WZc5MyXkXACiKH4gN2J5J6wZ7JTkSphmLQVgPhYihBzKc9vONtwdsCMaJ8srVMW5IAcuwZtdgIOWe02eYWKEowLbCopDMa5dDnvsBAFsnbFWbwrWUoxOkFgWCQGFMnLnLXhCx2ttk6VLVLmJlzJU3xS1D9LBLFIzS2TZVaMfaqzBVoUqW2EqoxzOp6mvWCE7sfaEpSO8SUmoQXUkVLMTz9TAhvArXQmdMJlyhiVhJA2bMprRWXGGq7bqnLSe+nJExBwhM0PgZ6YiRSoNOr0hanXbOs88BLpUDQpJ30POnNt4b7V2WtCpS1KmIUUMRiTUy0gqrsrE/Nq6QyWCJEudOnKshwLWMTEFmYAsFUfaoOfCNNk/h6oqKSMRDunGkKSC7KpRX7gwCs9jmSyLQqWsIDKCw7FyQDif+YafeGm47/USoZqKkuElpgwPUH5vtCHQwXJ2ekoWTJmMoBOKXqAKHOozHma1ov8Aa+xGYsIYg1JVkkAA+ZyHWkMNll/95lrlzCAUkEKJJIBDg4q7a5wVnWRKjiUkfC/VxT6dYXyDODWqwLR8QIG7Nrxg/cM1NnaY7rwOB/KTT5F4z9s5Z/ElCS7HLjyzf2WgdNsyqEVYVr84JZQRdZOtXVeiJoC01VhapOT/ADOusF7MFZswoeVP09WzjlfZy1zDMAXRIag826x1awzgtICTRhny19IxUMmjkabZaS/hIoK83y5RnnzTMlKChiBIYbszdNYIpu9LufL3yiU2xghstuEXwzZHIXpchK0TikYQtJSpJSA5Dgkc3bkIWLN2Rs8lIQtAUrN83cZw8psTYk7kvs1PvEZcxWWF2LPvFiCcxbcQYFW20YMyMJdjsc6xtMwe+cUrYhlMRx95wnkSwYV2hnIU2rn3v7yhT7RJdwTnkWoA3DV4a5kjErCEt/Vl5wHvC4AF1WajyEZ02aJpCMuYqW9QQ3MHh/naA9uImLxABtRkocRD3bLjZ/C43y+0Lt6XKlKCWKToT/jKsWkDCl02MowocpmABcmYNX8WGmYP7x067bbjlBRTgURk2Sjnlo9Y512KtaJiO4tChQvLU7EHYHTdo6NY7GpIIUQWLuP1A6kaF82zziyD5Ps5WCVgg8Nq04j94T+1FzrAxS1LWSA6TUK2BTxdmh1tCgGAUAzkgnTX5iAd4TT3iVIKlMVIYJ8LhLnFsxKK/wBJjJxyaRYjze0E2XLXZ1Sk4pgCCoA1TkKZZUBgvcd8zFshbBIQGBDUQMIHHV+sa76uJUwy1IYKSoAk6OaU1b6RlsNnnTJZTMQ2EOJmpJKiOYLjoOMW2yUkTvOYVI/LKmCmKUZjN2OjufWFiReqFKUhaEpxAfmEEqAHPMtQcwdIZbkSJS1FagEOKnVTgMAc3dj56RGdOlFU8ITLVPWsstTEJQEJYgmj59YUega+Ba/C93NbE6kkMQ4zDuPOGubeKe6A7jwtkKJ58vWByZLBjJU7+Ikkknd2qXpw2zcta5yQiUlKgMWIqfMYAWBbfJt4LChVvVQKiAKmp0GQbkABELls82cFNMUEpYDxH4tG6tTiI3WyxFcr/wAwDJskhq7DmSSTSNHY6xTClWBSUgqDgh3YcaawIbNBua1rQE+F8NFmgUlQ+FwKHwhwdhtAOXYbVNkFSlkShjqpZHw5hqkuXEMF73vaZajKMwJSGSVs7AkeLcHLzMLt1GcE4QvwrVhUkigd3NaZNXcnraIyabjtUydI/CrTiQl8LlmJIICtWetCHeDVy9k8KpSmKVAgqI1fj0HrGq4l2YKUCQRNYlWgUMaSd0ghjwfSgDEhSJMpAlEqTTCfiJ+zP5wmM3We60BQWQHAYPxZ4yXutSUK7sKUoslADZ71p1NPKN0qcopHhbnz4R60ynSdKHoNyTlAiGcXv6UlBKQfzFPiUK61CTrzgBLlkOEuxOVS8M/a+aDaCiW22Jm0yrkOflGvs52ax5tu9C33gKAdllEVBUFEZn1+cdA7M25aU+Nqijft5RTM7NJwkBWJTOxLU8uGcb7jsnh8QL14t9Ih2uirTGqVaHS71IiP4ht2gTLkKHhBcenPnWNBWHw14xPIKNfeuQ2zcqZ/TrEpslRPhNOZ/aKpJSMh5Dfj7yjQoA6+sWmQyiZURSEEZ1PGLVBRLDwjpxjwsxAzcxSQigJZ2OH6fSJqsgV4lDrr1eIzkgVX4RzB8tePSANrta+9w4lBOGtQNf5ioYW4RQBo2lKR4BkWcsTTRoXr9mInOCdgwzD/AMw9NsoHWy+paJqVKmBgcguYTR8yB7eIf84WYqfxgmpIS7nSqvnC7HQR7NXXZlYpagEzBqS5OxGhDaaQ7WOWZaGJcj1845Wu/bKQKLd82r74QSsnbWWkYTOVh0KkmnUQAx8tia4kgEEV5Ucc4w3vb1ypboQCDqaVNNPnAzs/2vlLX3ZmoOLIu1dAQctvYhjnIdDFOIOxGz8Ilr5H9mBbMpOAImKAmKWVBq4kpUSOjqI6RhCppmBGJkjXWpYD0HRoNizlMxBSnEyVh9gSjXch4otMn8wkVQsDEBoSCM+XlTeFZQDtlzK73CtBIUiYEKGQV4QCwyoSf8QOu+7MNpQ9FAZVIFC1TlqddIPTL6nJSoHARLWUOokFVAxpzcxGSSZyipzQ0YAEMx5/eFgeTTJUFJALhQJOE55/em9YDXnOQm2S1AUzIH81fsY0We8pVpKz3ZEx2O7ABi+lXrnSPlhuEJm45inaofyz348IfYuuz1rmiaoAywhg7qDk8AGIB4RXYLHMQlpbDGCQMgDqHOVARXUcoIXhZQhyrYswfhmYlZpLAq7xQI0NNnfj4R5+aYJ4PljuuapRXPShaSBRTPQUDZOSSH4RssVmlmUAZaQnEyUlnwpAbrmYwqviSJhTiK1skJAdivTgCHD6ZxYjHMmkJfAlCSHcEEv6a9RF2KmUWgOgoTJSFYCNMlZZDb1gt2euky7OhCqlPzf/ABErLd2BKsSioO/QBgniwpxjZaramUkElqUfIcTwiAbNDYaDTzgDfN+okpImLCVnJIq3HnAO/f4jIlAplKxKyJAcv8kxzm3X1PmqJUSpy7lz6ZRXJR7YKEpdILzEiYvwgkkl1Zkk7+sM9zXTPCUqCCghxVg4yY1Hm2cI9kvidLyUeQaDMvt9akhnJHH7GJ93T/Ui/Z1P0jaq4Z6yJgUArL4mapYNpV6cYI3bJUgkTCMX9JxeYS/SE6z/AMSl4WWkPSrPq/P1g7dHaxCyAhQRqUuWNdjryMWmnlMzkpLDQ2dwGetTRw1Ng8YVy8fCun13i60T8aWKRhJDspupdNDxiSZASPC42Dv6DOBoSZOUggAZRIzwP1Dyf1jGLUslgTQ7AOTzi0rVqz+9niRlk+1tkMWdGb618ogJ8xQzSn1P7D1i2dNSTTP089Ij+HIBO/KLJEntn21TZfywSpZzJOXClSYRB2in2pTAlKOFB5CLO293pmW3CF1UqvAk1Pzgnc90JlpLVG+9M48e713o6drs9u10VqTpg83cSauT9Ymm5ycklXSGi7rEnE6hyG5+0Y72vT8OQlI+PIsThHIZvVuUc3bvU12rk8nS11DRi6QvzbnUkOUEdIpFiGTEekb5luUtwcRI4hI9K6RlkLUF4SKHKpLE5VIjo6m0nGNwk7OXDdKUqkimZd2qSQRWOidiu3b4bPaFeOgSs/qByCjvsYVU2eBd6WXD4hmDnHi228lz4zeD3621jKHKKO9kZtzHvoYGybvOFWEgKKq8OXDKkBewHaf8RLCJheYij1qPrDBeMhwoH4VNk7gvq2kdd4OQvAvz7AlVoUFBwoggf1Bgc+DHoYJ2uzJKU4cwAc6g4QdN3zyiNqsLKSqWl1YvECc2FS+unnFky7kBeIMfCEkHNKcRUKaMVM3GIK8Aa7bAZapgZsRqd/f0iN63SS6gpRLigNDl+nQgYvWCF4yTiCkkEEsan6ZH9ortEtSZYXLIKgQ+WRU5Pl8n5wnk0r5R9UVdy/60guFGqmBFTyrFlhvQzZKCUnEpyQxZios5PBjHrfZ+9OEgB1UIeqQBmdzURrkSVAJGYqNKBqP1pFqRm0qyB12SWm1JKZYcIL0oFEhi2/7wemkIUgYXJDku2tfn6R8XdoKsbV41PBhFE9Skgrm5aJ15E/tBkLTCky1JSjEogABzHI+1HaVVsmqwuJQoBwGsae3PbEn8mXQEMW60HDjwgPd9mZMebea70oY7Z69nt/clb6RnTYgNIitIGZAeCM6WzlqAOekYHUpIJIDjIJH1ePLs9D/0XKbwa7zX9r6YlllTJUW70A9IILulLULwu/h1VIIOdG24jlDF2emlaSlTOhmarg5Z7N8o9O62kIQ5RMdrupSnxkZJl2AjIcRCteKZlnmUJY5R0udKBD6wvdpLBjlGmQxPs32jnbTWcNVRvs6e60lLT5DP/DztMJ8nBMPiRkdW241+kNH/ABJaHA8Y3IGXvSOX/wANpaRMBBJJCnG1Q0dL7hZL0zpUtzI1j6E+eeGTl2payXQkDQhLGhrURuRZ1HIeZP8A9hFUqjOdRvrsIvTZCQ6lAniVA+UIRckMfhr784tKXGREVd6oV+lY0ImECvP3SKEfnq9yRbklX8yT0xV+sPNjkHCwS2cL38RbuCLSVpoCpR4eLxDlXEOkM9wWwTpQU9WrXXWON6sn7Sa+Dr+nySmy/umH0hb7SoeehZ+HAW4EFvkSesOZkUgTfNyInoKFg7gjNJ3EcTYb32NVOXR7d1pe7BoSTaWRNWGLEtxwgD5gxK5VGcuU4qoF/wDaoV8ni3/s7mgkJnJw8QoFuQpDDcnZZNnFCVKIYqPyA0EfS6vqugoXF2ziw2Oo5ZLzY84EX9Zmlr/t9YahJYQrdp5rjuxrVXLSPnNBvV1ko+T6Ftaek2yf8Mp7LUhRqtDjcEGnoY6rdlt7wFKqKBbgfbxzXsHc5TMUsp+FFDxUzPtRy0OlkHxKargkVzyf6R9gfMSeQ7POAeJBIZnTWnzgZMtYBdTEb1cjjq/7QRlWtSkJKWPP5HUe6xtlDEHKEvGUovyNSS7QvzLwBVSo2bccosS1BhILGoVk/rG285mAOEpHFVBzhDkXxMFswKKSFEu9R6ZRnTsu0xsSqYpQCkgj9TU+fvnBdkJDmnzy4ZmKrNYUtiHk5aM1svRUshEqTiVzAH7xcU12S3fR6ZeK1OcPdIH6159E784C3zMVMSWJCRQDWuZPFvnGqcFf6k5QyKikHwpA/Skal8zGO1JdCio/G4GjFnf6RsjNnIO00zDaS2SVkcm9mGu6wFIBGogPfl0KUpSlBlPXgcieIcZ6PBTs6od2EihTQjjvHJ9Tj9Ckdj02atxs2zrO6FpyxJIHMhoT73tmFaEhTFKmVwZhX1joIkYhAy9OzEqfVYIVliTQ9d48mx9QWh9Muh7za+47XYrS7yljECofEryJeD3YqUoIWs5KUyP7UuH6/SI2LsJJSp1FcxtCwHVs4a7NZWAAAGw0AEaeoeqwlp8NMw2mycJcpFRlucunSBHaNWCzqLfpUPOghlRZ3OjQl/xAt4CUygrM1GdB9/lHM9PvV10dPczUdJol/CiQ852ei/8ApD/MR1oowiuXFgIRP4Y3OUoKtQEpz1PiUzcwOkdAnSSaED1j7I+ZbtlAVthP05R4pepPkD9IvTZAAxJA2ZhHjLB0B5wgImQdVNyaLJIUksGIanXkMo8VvmEmILvBIDVPJwPPSABY/iF2a7+VjCWYeJq00LcD9Y5j2bvdVmnd2uiSWPPccI78lOJNDTkI532x/h8JqjMks+ocCurftGWtprUi4s10dThKwrKSFJBfEFMYsVIB9+zvHPrvvafZvy1OQC1Mw2fyhnsXaqSUgKKknbCTy5x8budhrab/AKW19jvQ3EJrsLpso2iK5IaBkztIkPhUSTQUI+cQTarRNohGENmoabuRC0thudTqNfnA5a2nDLkSvS8EyxWpOSRTOMd33GuaozFggqc6U01oKPXSkFrB2bR8czFMVn8QruzVG0FZsothwYUDQAZvsH5x9PstjHbK3mXn/Bydzu3rYXRZdd3CWgIQ1BVt+eusXyZQSxLipBBbXjz9Wim71dyhStcglQCSTuHDtVqv0i5UxJCMQfEnMVqp3HLKvKOg2eKiTqHwICgdXYUOZSRny2grKnOHdi2UD/wygC6lAPmM84yXxePcpBIxHTfqBEch0ev+0JV+WokcQKe/2hAniZKmHAHc0IL08hB20WvvXxFw7soYs8gKfFTLjFKkzUUYMaYfC7sf0muhp9opRC6GbszbVKlNm2/ypG63KP8A4fxHardIWLgtKlKGEYQ7rzFQeO7N5wz2qQFjwFjqxz8oTwANt6VTMKCxNCpqsMXq7eh3im1qfvJb+JxQ9Ck8jkY1AJklCVk41PlruVHypEFBOM6srASH1SlQL8yYpMTQv3jcylOoMcNQMzhZiDvm3EDeFo2Lul94mooFNs1RXYtXzjpqbvVmlYV/cA4G3Exjt11SnIKCAdaDTybOJ1IRnFxZWnNwfKIuXfbUqDiu+4PGCkuWDq8B7Z2ewKxSJgCv5XanAH/FdNKRfS5ZKZsspI1A9jyMfM7r0vVg70sr+529Lew1FU8MYkWTUxalJNBt6QsntXLFSF8mzgfeXbSarwyElI3Osc+Ox15Srj+56HraaV8kMHaHtHLs0ogKClkaGvDpHPbqssy3WoKIxOr30EbbF2XtNsXiIJ3Jy84612U7HIsaKVWRUgZDblH1Gw2S28c9nI3W554QS7P3UJEkIBoBWjOdSdd841TJoBoEnjFxXh3PIxmXPr+nqz+6x0mzwElqJFG6RmI4iLJkw00eKxOTqSOrRDYz7MmH7xJMulSH3iuaWphpuc/L7x9l2g6j31rCsdGtMoFNTTyj5+GGjt5RGTMUQSaCPptY3Lau8VYqBl4XXKmDCUIzf4U584Dr7IySXwp8yB84O229Aj4QCo6tlA9Nnmz10JA1LUrxb0ibXwUk6Msi6EIYJSgscmJLf3AE56QTkXN3jFVAMgCQPSsWy7ImWyUso6lvrF9mlFzjVTYUgXYERcksENpyYfWLyoPhGm0WTrUlIYMIz2QO6yaZ1hkkbbYMbOEnfEAWHCKrWiUmVjIOFGg/TkG4MG8o0LdWVHTQ7O9ebRgXLSuWpCqJV4f89WiGNFV39oEzkKwAnCzA5l4GXzeYnSDMlF1pelARoRXjR4vk2YSyyKBDhQ3fC597wu9oJCrPNXNQfAsKxCp8RGbDMEh/OEnfZTSXRtuCalUgzUknG2EZu1SSDtl1j7MvsTiEH9L1LN619YGXeohAlh0mp0oCxw0DO+GurRpvG7iiViDEFTk7GnvrHpSMW8mq9bxlpWAlRxK8VMqlVVeQ6jcwesloTKlh8gM3zJPHMkxzJaVKmJUkFacsO5BdIfOpKn2D6kCHiy0YzC6zkkZB3oPIRlMuJTYr87+cpUxBQpCgEl3AeiSQeJ6QzXZdpShUtZcl60LOCB8zC9/whKpyQRVWMqbJmP1aGeWfFi1T4eYKXr8+kRFlSM9hu1Ml3UvYD9qwQQtKtAW84sss0LDER8VYg+IUO8X+CPyZrZdqZmYplkD86iMkm40ihJI4gt6uIKJtDFiRF3fb+cPAC1auyNkdzLD7ZV5UiFm7OyAofkJDaH0zzhgtSS2SVA75f5jDNtQNHKCNCcvTLlCwVk3WayBCcKWA4U+cWrZNC770+YjLIvKjKPpxbblGqaAEvRm4NDsVFSzqcsnBP7x8UEnI+dc4zzJoUNR5fSM05BAzPnnEOQ+JrnnCHZxq2g3aIJtAOoPENXnxjLPmlKQ9ctyR02jHMsMt6skmrY8PoYB0H+8B1IaujRIBLZv75xgRJ39Y0IWAMhBYUWqSCNhw+TvGWbLAoNfdaxTaJ1aCunCvoP2jJPUo1BPnn9ohyRSTL5MpKS6lUGQ/xGz8USOG1coG90wc8fZ9T1iEuUskUHrufo3nDQmE+8SA3ygbbrUpmQWA6xP8PMByfifptE5dhCqKdJIyOXQ61r5Q6FZ8slix4Q5P6lkmp5/tyjda5wYJTrXkke284x2K7VSsWEkhT+ZyPAjKKLUVOsClMKeTaHlDeEHYSVagQnDpQ9CA/veMs8Bl83HSv0MYLDMUA2rNycD9o+Wi1hKlh9MX/V9FeRiG7GlRdaZrkK59XH7fKF7tJaPGkM4cKIZ31pxH12MFRakqSz5glP8AtY/IjyMLd8zld7mwUkHkRQh+QB68YqCyKRpsVvCbQVKatfQU9fNoOT7SnuwkszkkZO4/eElKvzfI+g+3lBq0TGlp3EepLBgwdZVhCgE1fXKozHAfP0g7Yy6sZLrJZKX9vkR57QqSF1DmgJJ88uZhiuW1NMUpVEpQF8mFAPMRnJFpjQqakLSHqaf7QQ597Reme8sncP0Yt6Qs2a98a1KIICAVOz0IAAH2zwwRs1vxy8VMJSBSoan0AHSMXgsO3XawRj1IB+/zi2VeYCmJzIHIl2+UBbMkpruFU5inyfrFE6yTFKZyKu/IhgOOZhqQUF73m1ABY/b7xh/GTUEauR9Pn9IutNgUQFqzT79jhGaxz1kELQQxoTq0NgjXKvYq1YFvVvv5RcVZYxiA2q37RRKsNaMRrufp/mLRZQAWcUbN9ae+MJ2PB8UZbeF0ltX10iyxrWC7lgMuHKKhJIIzY0+bfSLpRZhkXo3vKIyUX0WSQCPPzaIYC4z8w3lvH0TSB4c9x8vtF06YpnIOXMRQiiYpIScTh6OX1pVoFLoWSFNpQKHQsfKL7RNx1STk2nq8CFXn3ZKPzKH9OAj1Dg6NwhoQasF4JmVNEh6vm2ueXHXSlYIlizDPKObXFeDMubNSBmEviZuYDbu75ZGGOX2vlAY8RL0BbPTPbL2Y1aTIVjCpAy2zPvOILSkbOxp74/OBdk7Sy1hpZxE5kD99M4KWefL+Is+T/wCdIjgVZ78MSzkCNCbtBL4idGipVvQDUtGOdfssKYLrqCWb7w6SFlhjuAAzRApADVbzaMNnvkKolQU4cOc+RyiFpt6tULTxA/ekFoOLCBms3odIkuzBQdoFXdbCtSg4UNmbPdsucHZKKQLIPAGtVhYkjX3+0CbdY3UFNzB4fRvQmGpct4zTbMIhwGpCDPlGTiSlyXKkPqQ5APMAhuMDr0nhSRSqXHWn0p5bQ4XvdLswyoOUKVqs9Sw+MqJ/2/d/KHFUJuxfu6ce/FdD6Q0TZgKSRt6v9xC3ZrLhUtTVCm6F9OggxaZzI5j5x6I9GUuwFKm4lYBkD67wwTqSwg1STUAs/wD+QNN4AXQghS1EO2kNdnsmJSR8QJevMN75RmyyPZ6wlErCa41OqmSQ7er1DabQ3WK52S2W/Ie/WI3ZdgQQw0b2NoYZMtoz432VZjlWBvfvaNMuzgRepMSCWEVQrMc9yzRVPsyj01+nOLvxCUkk+Wbc+MTFofQwwMkuxKSzRaEEPiFNI1pmnQRXMkk1JEFAUGzA5bEe9opCGz8/V/e0WmaE6g8q+mcZrRNcYkFyNMnZ/SFxCyXeMS2u1MqU608ohOtCmbPbTo4BG0L82+jLWQtBZOSmPwnfemf9sW/8zS8OJCxn4kKcEKrQnRzr1q5BXHwO/ISUpWYZjqxxa7niPXdxhnrUT/p4uIA+tYC3hfqpiVYAkg7M+IP8QD18+ucLgvqajwmbMS2ipYW3JRBp1hOI0xts1zy0TDL7qQmZsRQZHUFTcSBFi+8x4VKQBQJwS8QP/qI+UAZfaRSD+SgJFBV1KLalRhpurtBJly8dpmJUs1CEgFhoGDueZhRSfRcm12E5F1olo8cybNP8stIT08ADdSIptSUJDy7KtSm/Wtm3Dkk+Qiqb2zUS6EtLb9QwF66DpAG2dtcaqzlpH8spIJPVUU38IlL+f8CHfTgXEiXL1/1Fn5ARYLSTVcuQ+7VPnAaxy1zji7iaUn9U6aQ4OyUgQfst0JFV4EJGWYH/ALlF4ybbwaUl/P8AZnVLXNP5aUAdfoGj6mzWuUP9VKRs5I8jSCK5ktmQZizT4QfSgAEC7cictxjEpIJfGrEphl4RQGFVfI7+37l1lvkpXinJlk5d4jwnkRkoQest+y5gdKhsWfOFaRcy11GNQ/mXx1CcgIt/4ckHCCFrGYJqOmkNajQnBMa/xIxZisWkOHjnl62ibLI7pBKtxQDmdYI3T2qtADTkI4s7xUdRPsl6b+BotKXEL953UlVRxfq7+pgmL3SQ5SUjjFsyUlVR6RbyZ9HNbwsuEkb+/fOMNpnFk+kMnbKSEKQd3f3xrCjNmuUmNY9ES7Dlz2DFT+Z3PQge+MPN3XcEgPpC/wBlEASgs6lg/Cn0MGbwt8wpKZA8W505P8zGbeSkg0hgaxtTPCRUxzSxXhaXKJilAuWVRjBIypy0ky1KSsE0NQr/ADvE80XwHWbeSBmekDbbehVQKSgakg/aBVzWMzUuoFKgWUCMjrzjVbrgUpihWHckD9njP3H4L4JfJFfaGXKDBC5qjqzD1jPOvK0zipKMKAG8J1fiD6iMF53TMljEtQUOH3gXKdXwzVyzpVx+4hubBRXwNEn8UiqpRI3St/8A5QSk24n4krSeIeEqXarakFlKmDXCpy39pzHEGK7vvpQWQSoKfLEUqzqwVqNnLwcq6Ycb7Q+rs6FBzhPMEetWgPOsiU/CFOCVDBMCg9Xo+RcxQm8LSP8ATnJWM8E5NS/9SWP+IqVa5xJV+DCVjWUsYVc0nPoxiua8k8GJ1839arNNNS2YCkuAOYiodoxbElM2zyyaDGl0qHUfWHmReUmce5nSlS1nSZk/WKrR2HTLdUtKUuNyxL7aQ0xNCjc12KkurEMJqQQ5bgrfhDmi7JawFOKh/dYXF2mdLJ8NBQ0CgDxAgZMts0FkqAGwBAHICghNr5Cn8FIulWBy7GgcnxHhv0hgsFxos0orXiVaFD8tCQfANyGzr8tYZrvugeG0LCTMAogthQBs7+LjuY02/tMiWhRw4JzeFJAL7ZfpBhqPkfLwALF2GWsCba5pSDVia9dB6xbZzJlqIlS0JTUBZDrKWNXOT/OB1tvabPUCogAZJGXMxusVgcVJJgcbDlQWst9pZu7OQGegyA2184lOvFFCApxlV284pl2Rso8qRFURZ8tV7rI23IzPWMdmmBKwpSQocY0Ls8W2GzeMPBQWMHeJnSmQoJJ1aoHAbxjs9zy5SSJY8RqTmSdyYla7J4XAhZn2acpCjLWtBahBIJOrDZ6e3PnnLyjaCxhmm7hMVMWVqFCwSCDrrGy03tIlrSmcGJ/UAWHMQC7JdsJy1GXaJYVhHxAMrPUZE57Rs7QXWhcwT0KcEh06g8topKmD+4xf8MSQ6QGFaQsXlLWJxwqUAwYORwhotBUlIMvOh5jaBUxSZxxEYVihGhbnkeEXLrBnHyLfaGWtUjEovhI/aE0TwSBwjrd4XR3lnmSwPEpBb+7Meojjt3WJap4QxqpuQGfo8aQwskSVu0dZ7OWRKbNKxfygsM3NRF16Gbg/K0qU/wAw4mMPZm2OO6V8Qy4j28MkwpSHV9zGbbsuqFOy2pCz4xhVt94Y5QCACpQSNhUwPtclClFaUt7zaAty3l3iyhROKpcnOIpIvsaJ/aFCA5OAcak9Mh1gSu/VqWe7BrqTiPkaJ6CCC7AlYwqDiB0uyJllsIVhNOHB4rLEqRRelnXPQU5K0xEkdRCF+JnWaYUrBYGqduKTHT5RSVBnG40iq+OyyLSgEUWMldag7iIyu+ik0wJc1tTNDy1VHmINzZyVJafKSsb4Rlx25iEw3Muxz0qXiQHqU6jcaHlHS0WYKQCAS4FSBUHcbwcPHQOQFslll1wLSEaIUMQHIu49Y3S7CUDHJmpLfoJzGwJ+vnAK+bDgUW8NaV90gNJSoK+InOkaqCM3Jj1Z7eglRmocqABBD5Pk/MxsuezoMvCuZiSsEhKqYQf05vT6QtWZVKwTkAKS1CDoYpRonkZJsmXInLQogS11QvYjNKiYX7fPSlZCkBTZENUbw0Xxd6O4qigGeo/q/fg7wJRciZiUqOzU4cjEtIaYrSVT5j4lKCSa1PizpyrG2VZlHfrG7u3PDQRts1mYU84Fkp4M1msZEH7GlgIzWezCj1gjIDmLRmyfdR4So0BMS7uKEYZkqIy5REbu7cxFcukKgIJtKhx4RGxW+UVLSFMuhwnPXInMfLrFksQB7U3RQTkZo+Jv5Yzap56LWQqi5ZZmmYhnUClQ3IyPPfnEbXdZFWpGK67Ke6TVywL/AFgv36yMJLiISTZTbrsxyZ6wGenEe6RmCiFElLVo2XlpygoJWURXJjVohM02ScMIYhzX7/aAEzssiVOmz0rqsFk0oVfEx415PBI2ZsoqWikDBA+w2cIWFnMQZXOxDfgYxBMbLIA9YEgbPCzwkps3dz8Q/Sr6w/2i1JSk4alqc4X0XUlvF4nqTziKyUmMNnlOAoajpGG32VqkV3H1EQsi1SwySQBpp6x9mTSs1ioxoTZTLRtBC75rGuRjNJTWNKA2UXRBO3yJc0FEwBSX8qZg7x9NqwSwkFwAA5z6/vEJ0stSM06VRx1EFDBl4uvWBi7LrkYKzUxSURNDPlkU6a7GN9mmUAbL6RRZ0Npp84tsVFNFIQakWgKGFx7z98YA2q75stRErFgNQA1H0rFwUUzCoaDLdzBVFocQdh0K0uXVhGgKj0ejOJbNchW8ELPHo9GiINSExaEx6PRQiSURRPTH2PQAVJRFiEBiCHBoRwOcej0ICUiyJQgJTkkNFRRWPR6FQEgiPLS8fY9DA9geKTKj0egAqMiPgltHo9CA+qkuGiKbL73j0egAuTJiPdR9j0AHwS6xfLTHo9DAuXLpGcJpHyPQwAd5TghTHPMRgFvfaPseiGMvRacjF9gnBSo9HoEBbPnAK5gDyjWLQI+x6GgP/9k=">
            <a:hlinkClick r:id="rId5"/>
          </p:cNvPr>
          <p:cNvSpPr>
            <a:spLocks noChangeAspect="1" noChangeArrowheads="1"/>
          </p:cNvSpPr>
          <p:nvPr/>
        </p:nvSpPr>
        <p:spPr bwMode="auto">
          <a:xfrm>
            <a:off x="-3200400" y="533400"/>
            <a:ext cx="47625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pic>
        <p:nvPicPr>
          <p:cNvPr id="2253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3725" y="3663950"/>
            <a:ext cx="22574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0"/>
            <a:ext cx="2143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5100" y="-96838"/>
            <a:ext cx="41148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09875" y="4141788"/>
            <a:ext cx="30289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663" y="4748213"/>
            <a:ext cx="289401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8313" y="2133600"/>
            <a:ext cx="37734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Box 16"/>
          <p:cNvSpPr txBox="1">
            <a:spLocks noChangeArrowheads="1"/>
          </p:cNvSpPr>
          <p:nvPr/>
        </p:nvSpPr>
        <p:spPr bwMode="auto">
          <a:xfrm>
            <a:off x="4572000" y="1600200"/>
            <a:ext cx="62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latin typeface="Helvetica" panose="020B0604020202020204" pitchFamily="34" charset="0"/>
              </a:rPr>
              <a:t>Fly</a:t>
            </a:r>
          </a:p>
        </p:txBody>
      </p:sp>
      <p:sp>
        <p:nvSpPr>
          <p:cNvPr id="22544" name="TextBox 17"/>
          <p:cNvSpPr txBox="1">
            <a:spLocks noChangeArrowheads="1"/>
          </p:cNvSpPr>
          <p:nvPr/>
        </p:nvSpPr>
        <p:spPr bwMode="auto">
          <a:xfrm>
            <a:off x="457200" y="4800600"/>
            <a:ext cx="162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rgbClr val="FFFF00"/>
                </a:solidFill>
                <a:latin typeface="Helvetica" panose="020B0604020202020204" pitchFamily="34" charset="0"/>
              </a:rPr>
              <a:t>Dragonfly</a:t>
            </a:r>
          </a:p>
        </p:txBody>
      </p:sp>
      <p:sp>
        <p:nvSpPr>
          <p:cNvPr id="22545" name="TextBox 18"/>
          <p:cNvSpPr txBox="1">
            <a:spLocks noChangeArrowheads="1"/>
          </p:cNvSpPr>
          <p:nvPr/>
        </p:nvSpPr>
        <p:spPr bwMode="auto">
          <a:xfrm>
            <a:off x="1981200" y="0"/>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rgbClr val="FFFF00"/>
                </a:solidFill>
                <a:latin typeface="Helvetica" panose="020B0604020202020204" pitchFamily="34" charset="0"/>
              </a:rPr>
              <a:t>Yellowjacket</a:t>
            </a:r>
          </a:p>
        </p:txBody>
      </p:sp>
      <p:sp>
        <p:nvSpPr>
          <p:cNvPr id="22546" name="TextBox 19"/>
          <p:cNvSpPr txBox="1">
            <a:spLocks noChangeArrowheads="1"/>
          </p:cNvSpPr>
          <p:nvPr/>
        </p:nvSpPr>
        <p:spPr bwMode="auto">
          <a:xfrm>
            <a:off x="6637338" y="3429000"/>
            <a:ext cx="2506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latin typeface="Helvetica" panose="020B0604020202020204" pitchFamily="34" charset="0"/>
              </a:rPr>
              <a:t>Jumping Spider</a:t>
            </a:r>
          </a:p>
        </p:txBody>
      </p:sp>
      <p:sp>
        <p:nvSpPr>
          <p:cNvPr id="22547" name="TextBox 20"/>
          <p:cNvSpPr txBox="1">
            <a:spLocks noChangeArrowheads="1"/>
          </p:cNvSpPr>
          <p:nvPr/>
        </p:nvSpPr>
        <p:spPr bwMode="auto">
          <a:xfrm>
            <a:off x="3733800" y="6019800"/>
            <a:ext cx="1430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panose="020B0604020202020204" pitchFamily="34" charset="0"/>
              </a:rPr>
              <a:t>Ant Lion</a:t>
            </a:r>
          </a:p>
        </p:txBody>
      </p:sp>
      <p:sp>
        <p:nvSpPr>
          <p:cNvPr id="22548" name="TextBox 21"/>
          <p:cNvSpPr txBox="1">
            <a:spLocks noChangeArrowheads="1"/>
          </p:cNvSpPr>
          <p:nvPr/>
        </p:nvSpPr>
        <p:spPr bwMode="auto">
          <a:xfrm>
            <a:off x="0" y="4343400"/>
            <a:ext cx="1603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rgbClr val="FFFF00"/>
                </a:solidFill>
                <a:latin typeface="Helvetica" panose="020B0604020202020204" pitchFamily="34" charset="0"/>
              </a:rPr>
              <a:t>Crocodile</a:t>
            </a:r>
          </a:p>
        </p:txBody>
      </p:sp>
      <p:pic>
        <p:nvPicPr>
          <p:cNvPr id="22549"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5913" y="34925"/>
            <a:ext cx="427513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0" name="TextBox 22"/>
          <p:cNvSpPr txBox="1">
            <a:spLocks noChangeArrowheads="1"/>
          </p:cNvSpPr>
          <p:nvPr/>
        </p:nvSpPr>
        <p:spPr bwMode="auto">
          <a:xfrm>
            <a:off x="5565775" y="1922463"/>
            <a:ext cx="747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panose="020B0604020202020204" pitchFamily="34" charset="0"/>
              </a:rPr>
              <a:t>Owl</a:t>
            </a:r>
          </a:p>
        </p:txBody>
      </p:sp>
      <p:pic>
        <p:nvPicPr>
          <p:cNvPr id="22551" name="Picture 1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711825" y="3435350"/>
            <a:ext cx="41148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2" name="TextBox 20"/>
          <p:cNvSpPr txBox="1">
            <a:spLocks noChangeArrowheads="1"/>
          </p:cNvSpPr>
          <p:nvPr/>
        </p:nvSpPr>
        <p:spPr bwMode="auto">
          <a:xfrm>
            <a:off x="5715000" y="3429000"/>
            <a:ext cx="2506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panose="020B0604020202020204" pitchFamily="34" charset="0"/>
              </a:rPr>
              <a:t>Jumping Spider</a:t>
            </a:r>
          </a:p>
        </p:txBody>
      </p:sp>
      <p:sp>
        <p:nvSpPr>
          <p:cNvPr id="22553" name="TextBox 22"/>
          <p:cNvSpPr txBox="1">
            <a:spLocks noChangeArrowheads="1"/>
          </p:cNvSpPr>
          <p:nvPr/>
        </p:nvSpPr>
        <p:spPr bwMode="auto">
          <a:xfrm>
            <a:off x="4403725" y="1584325"/>
            <a:ext cx="62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panose="020B0604020202020204" pitchFamily="34" charset="0"/>
              </a:rPr>
              <a:t>Fly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8" descr="GulfRigDive07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4"/>
          <p:cNvSpPr txBox="1">
            <a:spLocks noChangeArrowheads="1"/>
          </p:cNvSpPr>
          <p:nvPr/>
        </p:nvSpPr>
        <p:spPr bwMode="auto">
          <a:xfrm>
            <a:off x="1371600" y="4724400"/>
            <a:ext cx="111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t>Mirror</a:t>
            </a:r>
          </a:p>
        </p:txBody>
      </p:sp>
      <p:sp>
        <p:nvSpPr>
          <p:cNvPr id="110598" name="TextBox 8"/>
          <p:cNvSpPr txBox="1">
            <a:spLocks noChangeArrowheads="1"/>
          </p:cNvSpPr>
          <p:nvPr/>
        </p:nvSpPr>
        <p:spPr bwMode="auto">
          <a:xfrm>
            <a:off x="6316663" y="4724400"/>
            <a:ext cx="1589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t>Lookdown</a:t>
            </a:r>
          </a:p>
        </p:txBody>
      </p:sp>
      <p:pic>
        <p:nvPicPr>
          <p:cNvPr id="3" name="mirrorflipped">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stretch>
            <a:fillRect/>
          </a:stretch>
        </p:blipFill>
        <p:spPr>
          <a:xfrm>
            <a:off x="0" y="2012701"/>
            <a:ext cx="4651159" cy="2616276"/>
          </a:xfrm>
          <a:prstGeom prst="rect">
            <a:avLst/>
          </a:prstGeom>
        </p:spPr>
      </p:pic>
      <p:pic>
        <p:nvPicPr>
          <p:cNvPr id="5" name="lookdownflipped">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9"/>
          <a:stretch>
            <a:fillRect/>
          </a:stretch>
        </p:blipFill>
        <p:spPr>
          <a:xfrm>
            <a:off x="4651159" y="2012701"/>
            <a:ext cx="4659126" cy="2620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4" fill="hold"/>
                                        <p:tgtEl>
                                          <p:spTgt spid="3"/>
                                        </p:tgtEl>
                                      </p:cBhvr>
                                    </p:cmd>
                                  </p:childTnLst>
                                </p:cTn>
                              </p:par>
                              <p:par>
                                <p:cTn id="7" presetID="1" presetClass="mediacall" presetSubtype="0" fill="hold" nodeType="withEffect">
                                  <p:stCondLst>
                                    <p:cond delay="0"/>
                                  </p:stCondLst>
                                  <p:childTnLst>
                                    <p:cmd type="call" cmd="playFrom(0.0)">
                                      <p:cBhvr>
                                        <p:cTn id="8" dur="208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video>
              <p:cMediaNode vol="80000">
                <p:cTn id="10"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p:cNvPicPr>
            <a:picLocks noChangeAspect="1" noChangeArrowheads="1"/>
          </p:cNvPicPr>
          <p:nvPr/>
        </p:nvPicPr>
        <p:blipFill>
          <a:blip r:embed="rId3">
            <a:extLst>
              <a:ext uri="{28A0092B-C50C-407E-A947-70E740481C1C}">
                <a14:useLocalDpi xmlns:a14="http://schemas.microsoft.com/office/drawing/2010/main" val="0"/>
              </a:ext>
            </a:extLst>
          </a:blip>
          <a:srcRect l="-166" t="1495" r="-113" b="185"/>
          <a:stretch>
            <a:fillRect/>
          </a:stretch>
        </p:blipFill>
        <p:spPr bwMode="auto">
          <a:xfrm>
            <a:off x="-533400" y="0"/>
            <a:ext cx="984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itle 1"/>
          <p:cNvSpPr txBox="1">
            <a:spLocks/>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400">
                <a:solidFill>
                  <a:schemeClr val="bg1"/>
                </a:solidFill>
                <a:latin typeface="Calibri" panose="020F0502020204030204" pitchFamily="34" charset="0"/>
              </a:rPr>
              <a:t>Field measurements in the Florida Keys and in Curaçao</a:t>
            </a:r>
          </a:p>
        </p:txBody>
      </p:sp>
      <p:pic>
        <p:nvPicPr>
          <p:cNvPr id="123908" name="Picture 4" descr="C:\Users\scorpionjeger\Documents\pictures\110804\P80300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378936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descr="C:\Users\scorpionjeger\Documents\pictures\110804\P80300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5" y="4267200"/>
            <a:ext cx="261937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2" descr="C:\Users\scorpionjeger\Documents\pictures\jelly fish stings\2011-08-11_13-03-48_1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25" y="2136775"/>
            <a:ext cx="253523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3" descr="C:\Users\scorpionjeger\Documents\pictures\120719_Curacao\P71201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900" y="1911350"/>
            <a:ext cx="35782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8" descr="C:\Users\scorpionjeger\Downloads\208859_4244691274365_1891980189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038600"/>
            <a:ext cx="405765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3" name="Picture 9" descr="C:\Users\scorpionjeger\Downloads\427512_4244684634199_770158699_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250" y="4741863"/>
            <a:ext cx="19431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8" descr="GulfRigDive07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itle 3"/>
          <p:cNvSpPr>
            <a:spLocks noGrp="1"/>
          </p:cNvSpPr>
          <p:nvPr>
            <p:ph type="title"/>
          </p:nvPr>
        </p:nvSpPr>
        <p:spPr/>
        <p:txBody>
          <a:bodyPr/>
          <a:lstStyle/>
          <a:p>
            <a:endParaRPr lang="en-US" altLang="en-US" smtClean="0"/>
          </a:p>
        </p:txBody>
      </p:sp>
      <p:pic>
        <p:nvPicPr>
          <p:cNvPr id="3" name="MollyCuracaoVideoCut.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a:srcRect/>
          <a:stretch>
            <a:fillRect/>
          </a:stretch>
        </p:blipFill>
        <p:spPr>
          <a:xfrm>
            <a:off x="508000" y="609600"/>
            <a:ext cx="7950200" cy="59626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endParaRPr lang="en-US" altLang="en-US" smtClean="0"/>
          </a:p>
        </p:txBody>
      </p:sp>
      <p:pic>
        <p:nvPicPr>
          <p:cNvPr id="128003" name="Picture 8" descr="GulfRigDive07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utput.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a:srcRect/>
          <a:stretch>
            <a:fillRect/>
          </a:stretch>
        </p:blipFill>
        <p:spPr>
          <a:xfrm>
            <a:off x="0" y="1747838"/>
            <a:ext cx="9144000" cy="45815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100" name="Group 98"/>
          <p:cNvGrpSpPr>
            <a:grpSpLocks noChangeAspect="1"/>
          </p:cNvGrpSpPr>
          <p:nvPr/>
        </p:nvGrpSpPr>
        <p:grpSpPr bwMode="auto">
          <a:xfrm>
            <a:off x="7115364" y="5228431"/>
            <a:ext cx="2157412" cy="1281113"/>
            <a:chOff x="4485" y="3360"/>
            <a:chExt cx="1359" cy="807"/>
          </a:xfrm>
        </p:grpSpPr>
        <p:sp>
          <p:nvSpPr>
            <p:cNvPr id="130101" name="AutoShape 97"/>
            <p:cNvSpPr>
              <a:spLocks noChangeAspect="1" noChangeArrowheads="1" noTextEdit="1"/>
            </p:cNvSpPr>
            <p:nvPr/>
          </p:nvSpPr>
          <p:spPr bwMode="auto">
            <a:xfrm>
              <a:off x="4485" y="3360"/>
              <a:ext cx="1359" cy="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102" name="Line 99"/>
            <p:cNvSpPr>
              <a:spLocks noChangeShapeType="1"/>
            </p:cNvSpPr>
            <p:nvPr/>
          </p:nvSpPr>
          <p:spPr bwMode="auto">
            <a:xfrm>
              <a:off x="4900" y="3467"/>
              <a:ext cx="0" cy="377"/>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103" name="Line 100"/>
            <p:cNvSpPr>
              <a:spLocks noChangeShapeType="1"/>
            </p:cNvSpPr>
            <p:nvPr/>
          </p:nvSpPr>
          <p:spPr bwMode="auto">
            <a:xfrm>
              <a:off x="4846" y="3617"/>
              <a:ext cx="58"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104" name="Rectangle 101"/>
            <p:cNvSpPr>
              <a:spLocks noChangeArrowheads="1"/>
            </p:cNvSpPr>
            <p:nvPr/>
          </p:nvSpPr>
          <p:spPr bwMode="auto">
            <a:xfrm>
              <a:off x="4660" y="3563"/>
              <a:ext cx="161"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Arial" panose="020B0604020202020204" pitchFamily="34" charset="0"/>
                </a:rPr>
                <a:t>500</a:t>
              </a:r>
              <a:endParaRPr kumimoji="0" lang="en-US" sz="1800" b="0" i="0" u="none" strike="noStrike" cap="none" normalizeH="0" baseline="0" dirty="0" smtClean="0">
                <a:ln>
                  <a:noFill/>
                </a:ln>
                <a:effectLst/>
                <a:latin typeface="Arial" panose="020B0604020202020204" pitchFamily="34" charset="0"/>
              </a:endParaRPr>
            </a:p>
          </p:txBody>
        </p:sp>
        <p:sp>
          <p:nvSpPr>
            <p:cNvPr id="130105" name="Line 102"/>
            <p:cNvSpPr>
              <a:spLocks noChangeShapeType="1"/>
            </p:cNvSpPr>
            <p:nvPr/>
          </p:nvSpPr>
          <p:spPr bwMode="auto">
            <a:xfrm>
              <a:off x="4846" y="3836"/>
              <a:ext cx="58"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106" name="Rectangle 103"/>
            <p:cNvSpPr>
              <a:spLocks noChangeArrowheads="1"/>
            </p:cNvSpPr>
            <p:nvPr/>
          </p:nvSpPr>
          <p:spPr bwMode="auto">
            <a:xfrm>
              <a:off x="4767" y="3782"/>
              <a:ext cx="54"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0</a:t>
              </a:r>
              <a:endParaRPr kumimoji="0" lang="en-US" sz="1800" b="0" i="0" u="none" strike="noStrike" cap="none" normalizeH="0" baseline="0" smtClean="0">
                <a:ln>
                  <a:noFill/>
                </a:ln>
                <a:effectLst/>
                <a:latin typeface="Arial" panose="020B0604020202020204" pitchFamily="34" charset="0"/>
              </a:endParaRPr>
            </a:p>
          </p:txBody>
        </p:sp>
        <p:sp>
          <p:nvSpPr>
            <p:cNvPr id="130107" name="Line 104"/>
            <p:cNvSpPr>
              <a:spLocks noChangeShapeType="1"/>
            </p:cNvSpPr>
            <p:nvPr/>
          </p:nvSpPr>
          <p:spPr bwMode="auto">
            <a:xfrm>
              <a:off x="4895" y="3848"/>
              <a:ext cx="727"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108" name="Line 105"/>
            <p:cNvSpPr>
              <a:spLocks noChangeShapeType="1"/>
            </p:cNvSpPr>
            <p:nvPr/>
          </p:nvSpPr>
          <p:spPr bwMode="auto">
            <a:xfrm flipV="1">
              <a:off x="5622" y="3844"/>
              <a:ext cx="0" cy="57"/>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109" name="Rectangle 106"/>
            <p:cNvSpPr>
              <a:spLocks noChangeArrowheads="1"/>
            </p:cNvSpPr>
            <p:nvPr/>
          </p:nvSpPr>
          <p:spPr bwMode="auto">
            <a:xfrm>
              <a:off x="5541" y="3930"/>
              <a:ext cx="161"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Arial" panose="020B0604020202020204" pitchFamily="34" charset="0"/>
                </a:rPr>
                <a:t>200</a:t>
              </a:r>
              <a:endParaRPr kumimoji="0" lang="en-US" sz="1800" b="0" i="0" u="none" strike="noStrike" cap="none" normalizeH="0" baseline="0" dirty="0" smtClean="0">
                <a:ln>
                  <a:noFill/>
                </a:ln>
                <a:effectLst/>
                <a:latin typeface="Arial" panose="020B0604020202020204" pitchFamily="34" charset="0"/>
              </a:endParaRPr>
            </a:p>
          </p:txBody>
        </p:sp>
        <p:sp>
          <p:nvSpPr>
            <p:cNvPr id="130110" name="Line 107"/>
            <p:cNvSpPr>
              <a:spLocks noChangeShapeType="1"/>
            </p:cNvSpPr>
            <p:nvPr/>
          </p:nvSpPr>
          <p:spPr bwMode="auto">
            <a:xfrm flipV="1">
              <a:off x="5460" y="3844"/>
              <a:ext cx="0" cy="32"/>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111" name="Line 108"/>
            <p:cNvSpPr>
              <a:spLocks noChangeShapeType="1"/>
            </p:cNvSpPr>
            <p:nvPr/>
          </p:nvSpPr>
          <p:spPr bwMode="auto">
            <a:xfrm flipV="1">
              <a:off x="5299" y="3844"/>
              <a:ext cx="0" cy="57"/>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68" name="Rectangle 109"/>
            <p:cNvSpPr>
              <a:spLocks noChangeArrowheads="1"/>
            </p:cNvSpPr>
            <p:nvPr/>
          </p:nvSpPr>
          <p:spPr bwMode="auto">
            <a:xfrm>
              <a:off x="5219" y="3930"/>
              <a:ext cx="161"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100</a:t>
              </a:r>
              <a:endParaRPr kumimoji="0" lang="en-US" sz="1800" b="0" i="0" u="none" strike="noStrike" cap="none" normalizeH="0" baseline="0" smtClean="0">
                <a:ln>
                  <a:noFill/>
                </a:ln>
                <a:effectLst/>
                <a:latin typeface="Arial" panose="020B0604020202020204" pitchFamily="34" charset="0"/>
              </a:endParaRPr>
            </a:p>
          </p:txBody>
        </p:sp>
        <p:sp>
          <p:nvSpPr>
            <p:cNvPr id="58369" name="Line 110"/>
            <p:cNvSpPr>
              <a:spLocks noChangeShapeType="1"/>
            </p:cNvSpPr>
            <p:nvPr/>
          </p:nvSpPr>
          <p:spPr bwMode="auto">
            <a:xfrm flipV="1">
              <a:off x="5137" y="3844"/>
              <a:ext cx="0" cy="32"/>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0" name="Line 111"/>
            <p:cNvSpPr>
              <a:spLocks noChangeShapeType="1"/>
            </p:cNvSpPr>
            <p:nvPr/>
          </p:nvSpPr>
          <p:spPr bwMode="auto">
            <a:xfrm flipV="1">
              <a:off x="4976" y="3844"/>
              <a:ext cx="0" cy="57"/>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1" name="Rectangle 112"/>
            <p:cNvSpPr>
              <a:spLocks noChangeArrowheads="1"/>
            </p:cNvSpPr>
            <p:nvPr/>
          </p:nvSpPr>
          <p:spPr bwMode="auto">
            <a:xfrm>
              <a:off x="4949" y="3930"/>
              <a:ext cx="54"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0</a:t>
              </a:r>
              <a:endParaRPr kumimoji="0" lang="en-US" sz="1800" b="0" i="0" u="none" strike="noStrike" cap="none" normalizeH="0" baseline="0" smtClean="0">
                <a:ln>
                  <a:noFill/>
                </a:ln>
                <a:effectLst/>
                <a:latin typeface="Arial" panose="020B0604020202020204" pitchFamily="34" charset="0"/>
              </a:endParaRPr>
            </a:p>
          </p:txBody>
        </p:sp>
        <p:sp>
          <p:nvSpPr>
            <p:cNvPr id="58372" name="Rectangle 113"/>
            <p:cNvSpPr>
              <a:spLocks noChangeArrowheads="1"/>
            </p:cNvSpPr>
            <p:nvPr/>
          </p:nvSpPr>
          <p:spPr bwMode="auto">
            <a:xfrm>
              <a:off x="4925" y="4051"/>
              <a:ext cx="687"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Arial" panose="020B0604020202020204" pitchFamily="34" charset="0"/>
                </a:rPr>
                <a:t>Angle (degrees)</a:t>
              </a:r>
              <a:endParaRPr kumimoji="0" lang="en-US" sz="1800" b="0" i="0" u="none" strike="noStrike" cap="none" normalizeH="0" baseline="0" dirty="0" smtClean="0">
                <a:ln>
                  <a:noFill/>
                </a:ln>
                <a:effectLst/>
                <a:latin typeface="Arial" panose="020B0604020202020204" pitchFamily="34" charset="0"/>
              </a:endParaRPr>
            </a:p>
          </p:txBody>
        </p:sp>
        <p:sp>
          <p:nvSpPr>
            <p:cNvPr id="58373" name="Rectangle 114"/>
            <p:cNvSpPr>
              <a:spLocks noChangeArrowheads="1"/>
            </p:cNvSpPr>
            <p:nvPr/>
          </p:nvSpPr>
          <p:spPr bwMode="auto">
            <a:xfrm>
              <a:off x="4912" y="3829"/>
              <a:ext cx="41"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74" name="Rectangle 115"/>
            <p:cNvSpPr>
              <a:spLocks noChangeArrowheads="1"/>
            </p:cNvSpPr>
            <p:nvPr/>
          </p:nvSpPr>
          <p:spPr bwMode="auto">
            <a:xfrm>
              <a:off x="4945" y="3829"/>
              <a:ext cx="39"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75" name="Rectangle 116"/>
            <p:cNvSpPr>
              <a:spLocks noChangeArrowheads="1"/>
            </p:cNvSpPr>
            <p:nvPr/>
          </p:nvSpPr>
          <p:spPr bwMode="auto">
            <a:xfrm>
              <a:off x="4980" y="3524"/>
              <a:ext cx="33" cy="30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76" name="Rectangle 117"/>
            <p:cNvSpPr>
              <a:spLocks noChangeArrowheads="1"/>
            </p:cNvSpPr>
            <p:nvPr/>
          </p:nvSpPr>
          <p:spPr bwMode="auto">
            <a:xfrm>
              <a:off x="4980" y="3524"/>
              <a:ext cx="33" cy="30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7" name="Rectangle 118"/>
            <p:cNvSpPr>
              <a:spLocks noChangeArrowheads="1"/>
            </p:cNvSpPr>
            <p:nvPr/>
          </p:nvSpPr>
          <p:spPr bwMode="auto">
            <a:xfrm>
              <a:off x="5013" y="3615"/>
              <a:ext cx="33" cy="21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79" name="Rectangle 119"/>
            <p:cNvSpPr>
              <a:spLocks noChangeArrowheads="1"/>
            </p:cNvSpPr>
            <p:nvPr/>
          </p:nvSpPr>
          <p:spPr bwMode="auto">
            <a:xfrm>
              <a:off x="5013" y="3615"/>
              <a:ext cx="33" cy="21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0" name="Rectangle 120"/>
            <p:cNvSpPr>
              <a:spLocks noChangeArrowheads="1"/>
            </p:cNvSpPr>
            <p:nvPr/>
          </p:nvSpPr>
          <p:spPr bwMode="auto">
            <a:xfrm>
              <a:off x="5046" y="3645"/>
              <a:ext cx="31" cy="18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81" name="Rectangle 121"/>
            <p:cNvSpPr>
              <a:spLocks noChangeArrowheads="1"/>
            </p:cNvSpPr>
            <p:nvPr/>
          </p:nvSpPr>
          <p:spPr bwMode="auto">
            <a:xfrm>
              <a:off x="5046" y="3645"/>
              <a:ext cx="31" cy="18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2" name="Rectangle 122"/>
            <p:cNvSpPr>
              <a:spLocks noChangeArrowheads="1"/>
            </p:cNvSpPr>
            <p:nvPr/>
          </p:nvSpPr>
          <p:spPr bwMode="auto">
            <a:xfrm>
              <a:off x="5077" y="3665"/>
              <a:ext cx="33" cy="16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83" name="Rectangle 123"/>
            <p:cNvSpPr>
              <a:spLocks noChangeArrowheads="1"/>
            </p:cNvSpPr>
            <p:nvPr/>
          </p:nvSpPr>
          <p:spPr bwMode="auto">
            <a:xfrm>
              <a:off x="5077" y="3665"/>
              <a:ext cx="33" cy="16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4" name="Rectangle 124"/>
            <p:cNvSpPr>
              <a:spLocks noChangeArrowheads="1"/>
            </p:cNvSpPr>
            <p:nvPr/>
          </p:nvSpPr>
          <p:spPr bwMode="auto">
            <a:xfrm>
              <a:off x="5106" y="3826"/>
              <a:ext cx="40" cy="11"/>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85" name="Rectangle 125"/>
            <p:cNvSpPr>
              <a:spLocks noChangeArrowheads="1"/>
            </p:cNvSpPr>
            <p:nvPr/>
          </p:nvSpPr>
          <p:spPr bwMode="auto">
            <a:xfrm>
              <a:off x="5142" y="3707"/>
              <a:ext cx="32" cy="126"/>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86" name="Rectangle 126"/>
            <p:cNvSpPr>
              <a:spLocks noChangeArrowheads="1"/>
            </p:cNvSpPr>
            <p:nvPr/>
          </p:nvSpPr>
          <p:spPr bwMode="auto">
            <a:xfrm>
              <a:off x="5142" y="3707"/>
              <a:ext cx="32" cy="126"/>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7" name="Rectangle 127"/>
            <p:cNvSpPr>
              <a:spLocks noChangeArrowheads="1"/>
            </p:cNvSpPr>
            <p:nvPr/>
          </p:nvSpPr>
          <p:spPr bwMode="auto">
            <a:xfrm>
              <a:off x="5174" y="3737"/>
              <a:ext cx="33" cy="96"/>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88" name="Rectangle 128"/>
            <p:cNvSpPr>
              <a:spLocks noChangeArrowheads="1"/>
            </p:cNvSpPr>
            <p:nvPr/>
          </p:nvSpPr>
          <p:spPr bwMode="auto">
            <a:xfrm>
              <a:off x="5174" y="3737"/>
              <a:ext cx="33" cy="96"/>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9" name="Rectangle 129"/>
            <p:cNvSpPr>
              <a:spLocks noChangeArrowheads="1"/>
            </p:cNvSpPr>
            <p:nvPr/>
          </p:nvSpPr>
          <p:spPr bwMode="auto">
            <a:xfrm>
              <a:off x="5207" y="3777"/>
              <a:ext cx="32" cy="56"/>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90" name="Rectangle 130"/>
            <p:cNvSpPr>
              <a:spLocks noChangeArrowheads="1"/>
            </p:cNvSpPr>
            <p:nvPr/>
          </p:nvSpPr>
          <p:spPr bwMode="auto">
            <a:xfrm>
              <a:off x="5207" y="3777"/>
              <a:ext cx="32" cy="56"/>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91" name="Rectangle 131"/>
            <p:cNvSpPr>
              <a:spLocks noChangeArrowheads="1"/>
            </p:cNvSpPr>
            <p:nvPr/>
          </p:nvSpPr>
          <p:spPr bwMode="auto">
            <a:xfrm>
              <a:off x="5235" y="3829"/>
              <a:ext cx="40"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92" name="Rectangle 132"/>
            <p:cNvSpPr>
              <a:spLocks noChangeArrowheads="1"/>
            </p:cNvSpPr>
            <p:nvPr/>
          </p:nvSpPr>
          <p:spPr bwMode="auto">
            <a:xfrm>
              <a:off x="5267" y="3829"/>
              <a:ext cx="41"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93" name="Rectangle 133"/>
            <p:cNvSpPr>
              <a:spLocks noChangeArrowheads="1"/>
            </p:cNvSpPr>
            <p:nvPr/>
          </p:nvSpPr>
          <p:spPr bwMode="auto">
            <a:xfrm>
              <a:off x="5300" y="3829"/>
              <a:ext cx="39"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94" name="Rectangle 134"/>
            <p:cNvSpPr>
              <a:spLocks noChangeArrowheads="1"/>
            </p:cNvSpPr>
            <p:nvPr/>
          </p:nvSpPr>
          <p:spPr bwMode="auto">
            <a:xfrm>
              <a:off x="5332" y="3829"/>
              <a:ext cx="40"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95" name="Rectangle 135"/>
            <p:cNvSpPr>
              <a:spLocks noChangeArrowheads="1"/>
            </p:cNvSpPr>
            <p:nvPr/>
          </p:nvSpPr>
          <p:spPr bwMode="auto">
            <a:xfrm>
              <a:off x="5368" y="3814"/>
              <a:ext cx="33" cy="1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96" name="Rectangle 136"/>
            <p:cNvSpPr>
              <a:spLocks noChangeArrowheads="1"/>
            </p:cNvSpPr>
            <p:nvPr/>
          </p:nvSpPr>
          <p:spPr bwMode="auto">
            <a:xfrm>
              <a:off x="5368" y="3814"/>
              <a:ext cx="33" cy="1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97" name="Rectangle 137"/>
            <p:cNvSpPr>
              <a:spLocks noChangeArrowheads="1"/>
            </p:cNvSpPr>
            <p:nvPr/>
          </p:nvSpPr>
          <p:spPr bwMode="auto">
            <a:xfrm>
              <a:off x="5401" y="3781"/>
              <a:ext cx="32" cy="5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98" name="Rectangle 138"/>
            <p:cNvSpPr>
              <a:spLocks noChangeArrowheads="1"/>
            </p:cNvSpPr>
            <p:nvPr/>
          </p:nvSpPr>
          <p:spPr bwMode="auto">
            <a:xfrm>
              <a:off x="5401" y="3781"/>
              <a:ext cx="32" cy="5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99" name="Rectangle 139"/>
            <p:cNvSpPr>
              <a:spLocks noChangeArrowheads="1"/>
            </p:cNvSpPr>
            <p:nvPr/>
          </p:nvSpPr>
          <p:spPr bwMode="auto">
            <a:xfrm>
              <a:off x="5433" y="3763"/>
              <a:ext cx="32" cy="70"/>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00" name="Rectangle 140"/>
            <p:cNvSpPr>
              <a:spLocks noChangeArrowheads="1"/>
            </p:cNvSpPr>
            <p:nvPr/>
          </p:nvSpPr>
          <p:spPr bwMode="auto">
            <a:xfrm>
              <a:off x="5433" y="3763"/>
              <a:ext cx="32" cy="70"/>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01" name="Rectangle 141"/>
            <p:cNvSpPr>
              <a:spLocks noChangeArrowheads="1"/>
            </p:cNvSpPr>
            <p:nvPr/>
          </p:nvSpPr>
          <p:spPr bwMode="auto">
            <a:xfrm>
              <a:off x="5465" y="3650"/>
              <a:ext cx="32" cy="183"/>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02" name="Rectangle 142"/>
            <p:cNvSpPr>
              <a:spLocks noChangeArrowheads="1"/>
            </p:cNvSpPr>
            <p:nvPr/>
          </p:nvSpPr>
          <p:spPr bwMode="auto">
            <a:xfrm>
              <a:off x="5465" y="3650"/>
              <a:ext cx="32" cy="183"/>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03" name="Rectangle 143"/>
            <p:cNvSpPr>
              <a:spLocks noChangeArrowheads="1"/>
            </p:cNvSpPr>
            <p:nvPr/>
          </p:nvSpPr>
          <p:spPr bwMode="auto">
            <a:xfrm>
              <a:off x="5497" y="3552"/>
              <a:ext cx="33" cy="281"/>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04" name="Rectangle 144"/>
            <p:cNvSpPr>
              <a:spLocks noChangeArrowheads="1"/>
            </p:cNvSpPr>
            <p:nvPr/>
          </p:nvSpPr>
          <p:spPr bwMode="auto">
            <a:xfrm>
              <a:off x="5497" y="3552"/>
              <a:ext cx="33" cy="281"/>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05" name="Rectangle 145"/>
            <p:cNvSpPr>
              <a:spLocks noChangeArrowheads="1"/>
            </p:cNvSpPr>
            <p:nvPr/>
          </p:nvSpPr>
          <p:spPr bwMode="auto">
            <a:xfrm>
              <a:off x="5530" y="3472"/>
              <a:ext cx="32" cy="361"/>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06" name="Rectangle 146"/>
            <p:cNvSpPr>
              <a:spLocks noChangeArrowheads="1"/>
            </p:cNvSpPr>
            <p:nvPr/>
          </p:nvSpPr>
          <p:spPr bwMode="auto">
            <a:xfrm>
              <a:off x="5530" y="3472"/>
              <a:ext cx="32" cy="361"/>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07" name="Rectangle 147"/>
            <p:cNvSpPr>
              <a:spLocks noChangeArrowheads="1"/>
            </p:cNvSpPr>
            <p:nvPr/>
          </p:nvSpPr>
          <p:spPr bwMode="auto">
            <a:xfrm>
              <a:off x="5558" y="3829"/>
              <a:ext cx="40"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08" name="Rectangle 148"/>
            <p:cNvSpPr>
              <a:spLocks noChangeArrowheads="1"/>
            </p:cNvSpPr>
            <p:nvPr/>
          </p:nvSpPr>
          <p:spPr bwMode="auto">
            <a:xfrm>
              <a:off x="5590" y="3829"/>
              <a:ext cx="40"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30050" name="Picture 2" descr="C:\Users\scorpionjeger\Documents\aMuri\papers\Polarocryptic\Figures\newistpnasfigs\Fig1.tif"/>
          <p:cNvPicPr>
            <a:picLocks noChangeAspect="1" noChangeArrowheads="1"/>
          </p:cNvPicPr>
          <p:nvPr/>
        </p:nvPicPr>
        <p:blipFill>
          <a:blip r:embed="rId3">
            <a:extLst>
              <a:ext uri="{28A0092B-C50C-407E-A947-70E740481C1C}">
                <a14:useLocalDpi xmlns:a14="http://schemas.microsoft.com/office/drawing/2010/main" val="0"/>
              </a:ext>
            </a:extLst>
          </a:blip>
          <a:srcRect t="47466" r="78529" b="45065"/>
          <a:stretch>
            <a:fillRect/>
          </a:stretch>
        </p:blipFill>
        <p:spPr bwMode="auto">
          <a:xfrm>
            <a:off x="377825" y="1608138"/>
            <a:ext cx="128428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2" descr="C:\Users\scorpionjeger\Documents\aMuri\powerpointstuff\polaro-cryptic\underwaterplatformsketch_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2259013"/>
            <a:ext cx="4157663"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itle 1"/>
          <p:cNvSpPr>
            <a:spLocks noGrp="1"/>
          </p:cNvSpPr>
          <p:nvPr>
            <p:ph type="title"/>
          </p:nvPr>
        </p:nvSpPr>
        <p:spPr>
          <a:xfrm>
            <a:off x="-20638" y="152400"/>
            <a:ext cx="9164638" cy="1143000"/>
          </a:xfrm>
        </p:spPr>
        <p:txBody>
          <a:bodyPr/>
          <a:lstStyle/>
          <a:p>
            <a:r>
              <a:rPr lang="en-US" altLang="en-US" sz="3600" b="1" smtClean="0">
                <a:solidFill>
                  <a:srgbClr val="FFFF00"/>
                </a:solidFill>
                <a:latin typeface="Calibri" panose="020F0502020204030204" pitchFamily="34" charset="0"/>
              </a:rPr>
              <a:t>We took 1000s of measurements</a:t>
            </a:r>
          </a:p>
        </p:txBody>
      </p:sp>
      <p:pic>
        <p:nvPicPr>
          <p:cNvPr id="1300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63688"/>
            <a:ext cx="430212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TextBox 6"/>
          <p:cNvSpPr txBox="1">
            <a:spLocks noChangeArrowheads="1"/>
          </p:cNvSpPr>
          <p:nvPr/>
        </p:nvSpPr>
        <p:spPr bwMode="auto">
          <a:xfrm>
            <a:off x="6134100" y="19812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camera</a:t>
            </a:r>
          </a:p>
        </p:txBody>
      </p:sp>
      <p:pic>
        <p:nvPicPr>
          <p:cNvPr id="130055" name="Picture 5"/>
          <p:cNvPicPr>
            <a:picLocks noChangeAspect="1" noChangeArrowheads="1"/>
          </p:cNvPicPr>
          <p:nvPr/>
        </p:nvPicPr>
        <p:blipFill>
          <a:blip r:embed="rId6">
            <a:extLst>
              <a:ext uri="{28A0092B-C50C-407E-A947-70E740481C1C}">
                <a14:useLocalDpi xmlns:a14="http://schemas.microsoft.com/office/drawing/2010/main" val="0"/>
              </a:ext>
            </a:extLst>
          </a:blip>
          <a:srcRect l="18031" r="16650" b="13969"/>
          <a:stretch>
            <a:fillRect/>
          </a:stretch>
        </p:blipFill>
        <p:spPr bwMode="auto">
          <a:xfrm>
            <a:off x="4438650" y="4821238"/>
            <a:ext cx="205422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3"/>
          <p:cNvPicPr>
            <a:picLocks noChangeAspect="1" noChangeArrowheads="1"/>
          </p:cNvPicPr>
          <p:nvPr/>
        </p:nvPicPr>
        <p:blipFill>
          <a:blip r:embed="rId7"/>
          <a:srcRect/>
          <a:stretch>
            <a:fillRect/>
          </a:stretch>
        </p:blipFill>
        <p:spPr bwMode="auto">
          <a:xfrm>
            <a:off x="179388" y="2190750"/>
            <a:ext cx="2157412" cy="1266825"/>
          </a:xfrm>
          <a:prstGeom prst="rect">
            <a:avLst/>
          </a:prstGeom>
          <a:noFill/>
          <a:ln>
            <a:noFill/>
          </a:ln>
          <a:effectLst>
            <a:outerShdw blurRad="50800" dist="50800" dir="5400000" algn="ctr" rotWithShape="0">
              <a:srgbClr val="00000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6575" y="1482725"/>
            <a:ext cx="21574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6950" y="3316288"/>
            <a:ext cx="21574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flipH="1">
            <a:off x="1223963" y="1878013"/>
            <a:ext cx="438150" cy="2063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336799" y="5218113"/>
            <a:ext cx="0" cy="5159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009606" y="5868194"/>
            <a:ext cx="436563"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248400" y="3429000"/>
            <a:ext cx="188913" cy="304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337425" y="2344738"/>
            <a:ext cx="217488" cy="4048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rot="2680086">
            <a:off x="5764213" y="5348288"/>
            <a:ext cx="1096962" cy="1098550"/>
          </a:xfrm>
          <a:prstGeom prst="arc">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 name="Arc 27"/>
          <p:cNvSpPr/>
          <p:nvPr/>
        </p:nvSpPr>
        <p:spPr>
          <a:xfrm rot="2680086">
            <a:off x="7027863" y="2309813"/>
            <a:ext cx="722312" cy="760412"/>
          </a:xfrm>
          <a:prstGeom prst="arc">
            <a:avLst>
              <a:gd name="adj1" fmla="val 20332792"/>
              <a:gd name="adj2" fmla="val 6629498"/>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9" name="Arc 28"/>
          <p:cNvSpPr/>
          <p:nvPr/>
        </p:nvSpPr>
        <p:spPr>
          <a:xfrm rot="2680086">
            <a:off x="5943600" y="2571750"/>
            <a:ext cx="1096963" cy="1098550"/>
          </a:xfrm>
          <a:prstGeom prst="arc">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0069" name="TextBox 15"/>
          <p:cNvSpPr txBox="1">
            <a:spLocks noChangeArrowheads="1"/>
          </p:cNvSpPr>
          <p:nvPr/>
        </p:nvSpPr>
        <p:spPr bwMode="auto">
          <a:xfrm>
            <a:off x="7191375" y="2719388"/>
            <a:ext cx="38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n-US" sz="2400">
                <a:latin typeface="Calibri" panose="020F0502020204030204" pitchFamily="34" charset="0"/>
              </a:rPr>
              <a:t>φ</a:t>
            </a:r>
            <a:endParaRPr lang="en-US" altLang="en-US" sz="2400">
              <a:latin typeface="Calibri" panose="020F0502020204030204" pitchFamily="34" charset="0"/>
            </a:endParaRPr>
          </a:p>
        </p:txBody>
      </p:sp>
      <p:sp>
        <p:nvSpPr>
          <p:cNvPr id="130070" name="TextBox 15"/>
          <p:cNvSpPr txBox="1">
            <a:spLocks noChangeArrowheads="1"/>
          </p:cNvSpPr>
          <p:nvPr/>
        </p:nvSpPr>
        <p:spPr bwMode="auto">
          <a:xfrm>
            <a:off x="6532563" y="2832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n-US" sz="2400">
                <a:latin typeface="Calibri" panose="020F0502020204030204" pitchFamily="34" charset="0"/>
              </a:rPr>
              <a:t>ψ</a:t>
            </a:r>
            <a:endParaRPr lang="en-US" altLang="en-US" sz="2400">
              <a:latin typeface="Calibri" panose="020F0502020204030204" pitchFamily="34" charset="0"/>
            </a:endParaRPr>
          </a:p>
        </p:txBody>
      </p:sp>
      <p:sp>
        <p:nvSpPr>
          <p:cNvPr id="130071" name="TextBox 15"/>
          <p:cNvSpPr txBox="1">
            <a:spLocks noChangeArrowheads="1"/>
          </p:cNvSpPr>
          <p:nvPr/>
        </p:nvSpPr>
        <p:spPr bwMode="auto">
          <a:xfrm>
            <a:off x="6477000" y="5703888"/>
            <a:ext cx="38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n-US" sz="2400">
                <a:latin typeface="Calibri" panose="020F0502020204030204" pitchFamily="34" charset="0"/>
              </a:rPr>
              <a:t>α</a:t>
            </a:r>
            <a:endParaRPr lang="en-US" altLang="en-US" sz="2400">
              <a:latin typeface="Calibri" panose="020F0502020204030204" pitchFamily="34" charset="0"/>
            </a:endParaRPr>
          </a:p>
        </p:txBody>
      </p:sp>
      <p:grpSp>
        <p:nvGrpSpPr>
          <p:cNvPr id="2" name="Group 4"/>
          <p:cNvGrpSpPr>
            <a:grpSpLocks noChangeAspect="1"/>
          </p:cNvGrpSpPr>
          <p:nvPr/>
        </p:nvGrpSpPr>
        <p:grpSpPr bwMode="auto">
          <a:xfrm>
            <a:off x="1258093" y="5516562"/>
            <a:ext cx="2157413" cy="1281113"/>
            <a:chOff x="662" y="3446"/>
            <a:chExt cx="1359" cy="807"/>
          </a:xfrm>
        </p:grpSpPr>
        <p:sp>
          <p:nvSpPr>
            <p:cNvPr id="3" name="AutoShape 3"/>
            <p:cNvSpPr>
              <a:spLocks noChangeAspect="1" noChangeArrowheads="1" noTextEdit="1"/>
            </p:cNvSpPr>
            <p:nvPr/>
          </p:nvSpPr>
          <p:spPr bwMode="auto">
            <a:xfrm>
              <a:off x="662" y="3446"/>
              <a:ext cx="1359" cy="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Line 5"/>
            <p:cNvSpPr>
              <a:spLocks noChangeShapeType="1"/>
            </p:cNvSpPr>
            <p:nvPr/>
          </p:nvSpPr>
          <p:spPr bwMode="auto">
            <a:xfrm>
              <a:off x="1077" y="3553"/>
              <a:ext cx="0" cy="377"/>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Line 6"/>
            <p:cNvSpPr>
              <a:spLocks noChangeShapeType="1"/>
            </p:cNvSpPr>
            <p:nvPr/>
          </p:nvSpPr>
          <p:spPr bwMode="auto">
            <a:xfrm>
              <a:off x="1023" y="3579"/>
              <a:ext cx="58"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7"/>
            <p:cNvSpPr>
              <a:spLocks noChangeArrowheads="1"/>
            </p:cNvSpPr>
            <p:nvPr/>
          </p:nvSpPr>
          <p:spPr bwMode="auto">
            <a:xfrm>
              <a:off x="837" y="3526"/>
              <a:ext cx="161"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Arial" panose="020B0604020202020204" pitchFamily="34" charset="0"/>
                </a:rPr>
                <a:t>200</a:t>
              </a:r>
              <a:endParaRPr kumimoji="0" lang="en-US" sz="1800" b="0" i="0" u="none" strike="noStrike" cap="none" normalizeH="0" baseline="0" dirty="0" smtClean="0">
                <a:ln>
                  <a:noFill/>
                </a:ln>
                <a:effectLst/>
                <a:latin typeface="Arial" panose="020B0604020202020204" pitchFamily="34" charset="0"/>
              </a:endParaRPr>
            </a:p>
          </p:txBody>
        </p:sp>
        <p:sp>
          <p:nvSpPr>
            <p:cNvPr id="7" name="Line 8"/>
            <p:cNvSpPr>
              <a:spLocks noChangeShapeType="1"/>
            </p:cNvSpPr>
            <p:nvPr/>
          </p:nvSpPr>
          <p:spPr bwMode="auto">
            <a:xfrm>
              <a:off x="1023" y="3751"/>
              <a:ext cx="58"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9"/>
            <p:cNvSpPr>
              <a:spLocks noChangeArrowheads="1"/>
            </p:cNvSpPr>
            <p:nvPr/>
          </p:nvSpPr>
          <p:spPr bwMode="auto">
            <a:xfrm>
              <a:off x="837" y="3697"/>
              <a:ext cx="161"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100</a:t>
              </a:r>
              <a:endParaRPr kumimoji="0" lang="en-US" sz="1800" b="0" i="0" u="none" strike="noStrike" cap="none" normalizeH="0" baseline="0" smtClean="0">
                <a:ln>
                  <a:noFill/>
                </a:ln>
                <a:effectLst/>
                <a:latin typeface="Arial" panose="020B0604020202020204" pitchFamily="34" charset="0"/>
              </a:endParaRPr>
            </a:p>
          </p:txBody>
        </p:sp>
        <p:sp>
          <p:nvSpPr>
            <p:cNvPr id="9" name="Line 10"/>
            <p:cNvSpPr>
              <a:spLocks noChangeShapeType="1"/>
            </p:cNvSpPr>
            <p:nvPr/>
          </p:nvSpPr>
          <p:spPr bwMode="auto">
            <a:xfrm>
              <a:off x="1023" y="3922"/>
              <a:ext cx="58"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11"/>
            <p:cNvSpPr>
              <a:spLocks noChangeArrowheads="1"/>
            </p:cNvSpPr>
            <p:nvPr/>
          </p:nvSpPr>
          <p:spPr bwMode="auto">
            <a:xfrm>
              <a:off x="944" y="3868"/>
              <a:ext cx="54"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0</a:t>
              </a:r>
              <a:endParaRPr kumimoji="0" lang="en-US" sz="1800" b="0" i="0" u="none" strike="noStrike" cap="none" normalizeH="0" baseline="0" smtClean="0">
                <a:ln>
                  <a:noFill/>
                </a:ln>
                <a:effectLst/>
                <a:latin typeface="Arial" panose="020B0604020202020204" pitchFamily="34" charset="0"/>
              </a:endParaRPr>
            </a:p>
          </p:txBody>
        </p:sp>
        <p:sp>
          <p:nvSpPr>
            <p:cNvPr id="11" name="Line 12"/>
            <p:cNvSpPr>
              <a:spLocks noChangeShapeType="1"/>
            </p:cNvSpPr>
            <p:nvPr/>
          </p:nvSpPr>
          <p:spPr bwMode="auto">
            <a:xfrm>
              <a:off x="1072" y="3934"/>
              <a:ext cx="727"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3"/>
            <p:cNvSpPr>
              <a:spLocks noChangeShapeType="1"/>
            </p:cNvSpPr>
            <p:nvPr/>
          </p:nvSpPr>
          <p:spPr bwMode="auto">
            <a:xfrm flipV="1">
              <a:off x="1657" y="3930"/>
              <a:ext cx="0" cy="57"/>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4"/>
            <p:cNvSpPr>
              <a:spLocks noChangeArrowheads="1"/>
            </p:cNvSpPr>
            <p:nvPr/>
          </p:nvSpPr>
          <p:spPr bwMode="auto">
            <a:xfrm>
              <a:off x="1576" y="4016"/>
              <a:ext cx="161"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300</a:t>
              </a:r>
              <a:endParaRPr kumimoji="0" lang="en-US" sz="1800" b="0" i="0" u="none" strike="noStrike" cap="none" normalizeH="0" baseline="0" smtClean="0">
                <a:ln>
                  <a:noFill/>
                </a:ln>
                <a:effectLst/>
                <a:latin typeface="Arial" panose="020B0604020202020204" pitchFamily="34" charset="0"/>
              </a:endParaRPr>
            </a:p>
          </p:txBody>
        </p:sp>
        <p:sp>
          <p:nvSpPr>
            <p:cNvPr id="14" name="Line 15"/>
            <p:cNvSpPr>
              <a:spLocks noChangeShapeType="1"/>
            </p:cNvSpPr>
            <p:nvPr/>
          </p:nvSpPr>
          <p:spPr bwMode="auto">
            <a:xfrm flipV="1">
              <a:off x="1479" y="3930"/>
              <a:ext cx="0" cy="32"/>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6"/>
            <p:cNvSpPr>
              <a:spLocks noChangeShapeType="1"/>
            </p:cNvSpPr>
            <p:nvPr/>
          </p:nvSpPr>
          <p:spPr bwMode="auto">
            <a:xfrm flipV="1">
              <a:off x="1301" y="3930"/>
              <a:ext cx="0" cy="32"/>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7"/>
            <p:cNvSpPr>
              <a:spLocks noChangeShapeType="1"/>
            </p:cNvSpPr>
            <p:nvPr/>
          </p:nvSpPr>
          <p:spPr bwMode="auto">
            <a:xfrm flipV="1">
              <a:off x="1124" y="3930"/>
              <a:ext cx="0" cy="57"/>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p:cNvSpPr>
              <a:spLocks noChangeArrowheads="1"/>
            </p:cNvSpPr>
            <p:nvPr/>
          </p:nvSpPr>
          <p:spPr bwMode="auto">
            <a:xfrm>
              <a:off x="1097" y="4016"/>
              <a:ext cx="54"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0</a:t>
              </a:r>
              <a:endParaRPr kumimoji="0" lang="en-US" sz="1800" b="0" i="0" u="none" strike="noStrike" cap="none" normalizeH="0" baseline="0" smtClean="0">
                <a:ln>
                  <a:noFill/>
                </a:ln>
                <a:effectLst/>
                <a:latin typeface="Arial" panose="020B0604020202020204" pitchFamily="34" charset="0"/>
              </a:endParaRPr>
            </a:p>
          </p:txBody>
        </p:sp>
        <p:sp>
          <p:nvSpPr>
            <p:cNvPr id="19" name="Rectangle 19"/>
            <p:cNvSpPr>
              <a:spLocks noChangeArrowheads="1"/>
            </p:cNvSpPr>
            <p:nvPr/>
          </p:nvSpPr>
          <p:spPr bwMode="auto">
            <a:xfrm>
              <a:off x="1102" y="4137"/>
              <a:ext cx="687" cy="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effectLst/>
                  <a:latin typeface="Arial" panose="020B0604020202020204" pitchFamily="34" charset="0"/>
                </a:rPr>
                <a:t>Angle (degrees)</a:t>
              </a:r>
              <a:endParaRPr kumimoji="0" lang="en-US" sz="1800" b="0" i="0" u="none" strike="noStrike" cap="none" normalizeH="0" baseline="0" smtClean="0">
                <a:ln>
                  <a:noFill/>
                </a:ln>
                <a:effectLst/>
                <a:latin typeface="Arial" panose="020B0604020202020204" pitchFamily="34" charset="0"/>
              </a:endParaRPr>
            </a:p>
          </p:txBody>
        </p:sp>
        <p:sp>
          <p:nvSpPr>
            <p:cNvPr id="22" name="Rectangle 20"/>
            <p:cNvSpPr>
              <a:spLocks noChangeArrowheads="1"/>
            </p:cNvSpPr>
            <p:nvPr/>
          </p:nvSpPr>
          <p:spPr bwMode="auto">
            <a:xfrm>
              <a:off x="1089" y="3915"/>
              <a:ext cx="26"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1"/>
            <p:cNvSpPr>
              <a:spLocks noChangeArrowheads="1"/>
            </p:cNvSpPr>
            <p:nvPr/>
          </p:nvSpPr>
          <p:spPr bwMode="auto">
            <a:xfrm>
              <a:off x="1107" y="3915"/>
              <a:ext cx="25"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2"/>
            <p:cNvSpPr>
              <a:spLocks noChangeArrowheads="1"/>
            </p:cNvSpPr>
            <p:nvPr/>
          </p:nvSpPr>
          <p:spPr bwMode="auto">
            <a:xfrm>
              <a:off x="1129" y="3661"/>
              <a:ext cx="18" cy="25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23"/>
            <p:cNvSpPr>
              <a:spLocks noChangeArrowheads="1"/>
            </p:cNvSpPr>
            <p:nvPr/>
          </p:nvSpPr>
          <p:spPr bwMode="auto">
            <a:xfrm>
              <a:off x="1129" y="3661"/>
              <a:ext cx="18" cy="25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
            <p:cNvSpPr>
              <a:spLocks noChangeArrowheads="1"/>
            </p:cNvSpPr>
            <p:nvPr/>
          </p:nvSpPr>
          <p:spPr bwMode="auto">
            <a:xfrm>
              <a:off x="1147" y="3677"/>
              <a:ext cx="17" cy="24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5"/>
            <p:cNvSpPr>
              <a:spLocks noChangeArrowheads="1"/>
            </p:cNvSpPr>
            <p:nvPr/>
          </p:nvSpPr>
          <p:spPr bwMode="auto">
            <a:xfrm>
              <a:off x="1147" y="3677"/>
              <a:ext cx="17" cy="24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26"/>
            <p:cNvSpPr>
              <a:spLocks noChangeArrowheads="1"/>
            </p:cNvSpPr>
            <p:nvPr/>
          </p:nvSpPr>
          <p:spPr bwMode="auto">
            <a:xfrm>
              <a:off x="1164" y="3693"/>
              <a:ext cx="18" cy="226"/>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7"/>
            <p:cNvSpPr>
              <a:spLocks noChangeArrowheads="1"/>
            </p:cNvSpPr>
            <p:nvPr/>
          </p:nvSpPr>
          <p:spPr bwMode="auto">
            <a:xfrm>
              <a:off x="1164" y="3693"/>
              <a:ext cx="18" cy="226"/>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28"/>
            <p:cNvSpPr>
              <a:spLocks noChangeArrowheads="1"/>
            </p:cNvSpPr>
            <p:nvPr/>
          </p:nvSpPr>
          <p:spPr bwMode="auto">
            <a:xfrm>
              <a:off x="1182" y="3686"/>
              <a:ext cx="18" cy="233"/>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9"/>
            <p:cNvSpPr>
              <a:spLocks noChangeArrowheads="1"/>
            </p:cNvSpPr>
            <p:nvPr/>
          </p:nvSpPr>
          <p:spPr bwMode="auto">
            <a:xfrm>
              <a:off x="1182" y="3686"/>
              <a:ext cx="18" cy="233"/>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30"/>
            <p:cNvSpPr>
              <a:spLocks noChangeArrowheads="1"/>
            </p:cNvSpPr>
            <p:nvPr/>
          </p:nvSpPr>
          <p:spPr bwMode="auto">
            <a:xfrm>
              <a:off x="1200" y="3704"/>
              <a:ext cx="18" cy="215"/>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1"/>
            <p:cNvSpPr>
              <a:spLocks noChangeArrowheads="1"/>
            </p:cNvSpPr>
            <p:nvPr/>
          </p:nvSpPr>
          <p:spPr bwMode="auto">
            <a:xfrm>
              <a:off x="1200" y="3704"/>
              <a:ext cx="18" cy="215"/>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Rectangle 32"/>
            <p:cNvSpPr>
              <a:spLocks noChangeArrowheads="1"/>
            </p:cNvSpPr>
            <p:nvPr/>
          </p:nvSpPr>
          <p:spPr bwMode="auto">
            <a:xfrm>
              <a:off x="1218" y="3697"/>
              <a:ext cx="17" cy="22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3"/>
            <p:cNvSpPr>
              <a:spLocks noChangeArrowheads="1"/>
            </p:cNvSpPr>
            <p:nvPr/>
          </p:nvSpPr>
          <p:spPr bwMode="auto">
            <a:xfrm>
              <a:off x="1218" y="3697"/>
              <a:ext cx="17" cy="22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34"/>
            <p:cNvSpPr>
              <a:spLocks noChangeArrowheads="1"/>
            </p:cNvSpPr>
            <p:nvPr/>
          </p:nvSpPr>
          <p:spPr bwMode="auto">
            <a:xfrm>
              <a:off x="1235" y="3710"/>
              <a:ext cx="18" cy="20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5"/>
            <p:cNvSpPr>
              <a:spLocks noChangeArrowheads="1"/>
            </p:cNvSpPr>
            <p:nvPr/>
          </p:nvSpPr>
          <p:spPr bwMode="auto">
            <a:xfrm>
              <a:off x="1235" y="3710"/>
              <a:ext cx="18" cy="20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Rectangle 36"/>
            <p:cNvSpPr>
              <a:spLocks noChangeArrowheads="1"/>
            </p:cNvSpPr>
            <p:nvPr/>
          </p:nvSpPr>
          <p:spPr bwMode="auto">
            <a:xfrm>
              <a:off x="1253" y="3721"/>
              <a:ext cx="18" cy="19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7"/>
            <p:cNvSpPr>
              <a:spLocks noChangeArrowheads="1"/>
            </p:cNvSpPr>
            <p:nvPr/>
          </p:nvSpPr>
          <p:spPr bwMode="auto">
            <a:xfrm>
              <a:off x="1253" y="3721"/>
              <a:ext cx="18" cy="19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Rectangle 38"/>
            <p:cNvSpPr>
              <a:spLocks noChangeArrowheads="1"/>
            </p:cNvSpPr>
            <p:nvPr/>
          </p:nvSpPr>
          <p:spPr bwMode="auto">
            <a:xfrm>
              <a:off x="1271" y="3704"/>
              <a:ext cx="18" cy="215"/>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9"/>
            <p:cNvSpPr>
              <a:spLocks noChangeArrowheads="1"/>
            </p:cNvSpPr>
            <p:nvPr/>
          </p:nvSpPr>
          <p:spPr bwMode="auto">
            <a:xfrm>
              <a:off x="1271" y="3704"/>
              <a:ext cx="18" cy="215"/>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Rectangle 40"/>
            <p:cNvSpPr>
              <a:spLocks noChangeArrowheads="1"/>
            </p:cNvSpPr>
            <p:nvPr/>
          </p:nvSpPr>
          <p:spPr bwMode="auto">
            <a:xfrm>
              <a:off x="1289" y="3721"/>
              <a:ext cx="17" cy="19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1"/>
            <p:cNvSpPr>
              <a:spLocks noChangeArrowheads="1"/>
            </p:cNvSpPr>
            <p:nvPr/>
          </p:nvSpPr>
          <p:spPr bwMode="auto">
            <a:xfrm>
              <a:off x="1289" y="3721"/>
              <a:ext cx="17" cy="19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Rectangle 42"/>
            <p:cNvSpPr>
              <a:spLocks noChangeArrowheads="1"/>
            </p:cNvSpPr>
            <p:nvPr/>
          </p:nvSpPr>
          <p:spPr bwMode="auto">
            <a:xfrm>
              <a:off x="1306" y="3701"/>
              <a:ext cx="18" cy="21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3"/>
            <p:cNvSpPr>
              <a:spLocks noChangeArrowheads="1"/>
            </p:cNvSpPr>
            <p:nvPr/>
          </p:nvSpPr>
          <p:spPr bwMode="auto">
            <a:xfrm>
              <a:off x="1306" y="3701"/>
              <a:ext cx="18" cy="21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44"/>
            <p:cNvSpPr>
              <a:spLocks noChangeArrowheads="1"/>
            </p:cNvSpPr>
            <p:nvPr/>
          </p:nvSpPr>
          <p:spPr bwMode="auto">
            <a:xfrm>
              <a:off x="1324" y="3725"/>
              <a:ext cx="18" cy="194"/>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45"/>
            <p:cNvSpPr>
              <a:spLocks noChangeArrowheads="1"/>
            </p:cNvSpPr>
            <p:nvPr/>
          </p:nvSpPr>
          <p:spPr bwMode="auto">
            <a:xfrm>
              <a:off x="1324" y="3725"/>
              <a:ext cx="18" cy="194"/>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46"/>
            <p:cNvSpPr>
              <a:spLocks noChangeArrowheads="1"/>
            </p:cNvSpPr>
            <p:nvPr/>
          </p:nvSpPr>
          <p:spPr bwMode="auto">
            <a:xfrm>
              <a:off x="1342" y="3710"/>
              <a:ext cx="18" cy="20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47"/>
            <p:cNvSpPr>
              <a:spLocks noChangeArrowheads="1"/>
            </p:cNvSpPr>
            <p:nvPr/>
          </p:nvSpPr>
          <p:spPr bwMode="auto">
            <a:xfrm>
              <a:off x="1342" y="3710"/>
              <a:ext cx="18" cy="20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ectangle 48"/>
            <p:cNvSpPr>
              <a:spLocks noChangeArrowheads="1"/>
            </p:cNvSpPr>
            <p:nvPr/>
          </p:nvSpPr>
          <p:spPr bwMode="auto">
            <a:xfrm>
              <a:off x="1360" y="3718"/>
              <a:ext cx="17" cy="201"/>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49"/>
            <p:cNvSpPr>
              <a:spLocks noChangeArrowheads="1"/>
            </p:cNvSpPr>
            <p:nvPr/>
          </p:nvSpPr>
          <p:spPr bwMode="auto">
            <a:xfrm>
              <a:off x="1360" y="3718"/>
              <a:ext cx="17" cy="201"/>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Rectangle 50"/>
            <p:cNvSpPr>
              <a:spLocks noChangeArrowheads="1"/>
            </p:cNvSpPr>
            <p:nvPr/>
          </p:nvSpPr>
          <p:spPr bwMode="auto">
            <a:xfrm>
              <a:off x="1377" y="3725"/>
              <a:ext cx="19" cy="194"/>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1"/>
            <p:cNvSpPr>
              <a:spLocks noChangeArrowheads="1"/>
            </p:cNvSpPr>
            <p:nvPr/>
          </p:nvSpPr>
          <p:spPr bwMode="auto">
            <a:xfrm>
              <a:off x="1377" y="3725"/>
              <a:ext cx="19" cy="194"/>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Rectangle 52"/>
            <p:cNvSpPr>
              <a:spLocks noChangeArrowheads="1"/>
            </p:cNvSpPr>
            <p:nvPr/>
          </p:nvSpPr>
          <p:spPr bwMode="auto">
            <a:xfrm>
              <a:off x="1396" y="3710"/>
              <a:ext cx="17" cy="20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53"/>
            <p:cNvSpPr>
              <a:spLocks noChangeArrowheads="1"/>
            </p:cNvSpPr>
            <p:nvPr/>
          </p:nvSpPr>
          <p:spPr bwMode="auto">
            <a:xfrm>
              <a:off x="1396" y="3710"/>
              <a:ext cx="17" cy="20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Rectangle 54"/>
            <p:cNvSpPr>
              <a:spLocks noChangeArrowheads="1"/>
            </p:cNvSpPr>
            <p:nvPr/>
          </p:nvSpPr>
          <p:spPr bwMode="auto">
            <a:xfrm>
              <a:off x="1413" y="3690"/>
              <a:ext cx="18" cy="22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5"/>
            <p:cNvSpPr>
              <a:spLocks noChangeArrowheads="1"/>
            </p:cNvSpPr>
            <p:nvPr/>
          </p:nvSpPr>
          <p:spPr bwMode="auto">
            <a:xfrm>
              <a:off x="1413" y="3690"/>
              <a:ext cx="18" cy="22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Rectangle 56"/>
            <p:cNvSpPr>
              <a:spLocks noChangeArrowheads="1"/>
            </p:cNvSpPr>
            <p:nvPr/>
          </p:nvSpPr>
          <p:spPr bwMode="auto">
            <a:xfrm>
              <a:off x="1431" y="3707"/>
              <a:ext cx="17" cy="21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48" name="Rectangle 57"/>
            <p:cNvSpPr>
              <a:spLocks noChangeArrowheads="1"/>
            </p:cNvSpPr>
            <p:nvPr/>
          </p:nvSpPr>
          <p:spPr bwMode="auto">
            <a:xfrm>
              <a:off x="1431" y="3707"/>
              <a:ext cx="17" cy="21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49" name="Rectangle 58"/>
            <p:cNvSpPr>
              <a:spLocks noChangeArrowheads="1"/>
            </p:cNvSpPr>
            <p:nvPr/>
          </p:nvSpPr>
          <p:spPr bwMode="auto">
            <a:xfrm>
              <a:off x="1448" y="3584"/>
              <a:ext cx="19" cy="335"/>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56" name="Rectangle 59"/>
            <p:cNvSpPr>
              <a:spLocks noChangeArrowheads="1"/>
            </p:cNvSpPr>
            <p:nvPr/>
          </p:nvSpPr>
          <p:spPr bwMode="auto">
            <a:xfrm>
              <a:off x="1448" y="3584"/>
              <a:ext cx="19" cy="335"/>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61" name="Rectangle 60"/>
            <p:cNvSpPr>
              <a:spLocks noChangeArrowheads="1"/>
            </p:cNvSpPr>
            <p:nvPr/>
          </p:nvSpPr>
          <p:spPr bwMode="auto">
            <a:xfrm>
              <a:off x="1467" y="3697"/>
              <a:ext cx="17" cy="22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62" name="Rectangle 61"/>
            <p:cNvSpPr>
              <a:spLocks noChangeArrowheads="1"/>
            </p:cNvSpPr>
            <p:nvPr/>
          </p:nvSpPr>
          <p:spPr bwMode="auto">
            <a:xfrm>
              <a:off x="1467" y="3697"/>
              <a:ext cx="17" cy="22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63" name="Rectangle 62"/>
            <p:cNvSpPr>
              <a:spLocks noChangeArrowheads="1"/>
            </p:cNvSpPr>
            <p:nvPr/>
          </p:nvSpPr>
          <p:spPr bwMode="auto">
            <a:xfrm>
              <a:off x="1484" y="3707"/>
              <a:ext cx="18" cy="21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64" name="Rectangle 63"/>
            <p:cNvSpPr>
              <a:spLocks noChangeArrowheads="1"/>
            </p:cNvSpPr>
            <p:nvPr/>
          </p:nvSpPr>
          <p:spPr bwMode="auto">
            <a:xfrm>
              <a:off x="1484" y="3707"/>
              <a:ext cx="18" cy="21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65" name="Rectangle 64"/>
            <p:cNvSpPr>
              <a:spLocks noChangeArrowheads="1"/>
            </p:cNvSpPr>
            <p:nvPr/>
          </p:nvSpPr>
          <p:spPr bwMode="auto">
            <a:xfrm>
              <a:off x="1502" y="3693"/>
              <a:ext cx="17" cy="226"/>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66" name="Rectangle 65"/>
            <p:cNvSpPr>
              <a:spLocks noChangeArrowheads="1"/>
            </p:cNvSpPr>
            <p:nvPr/>
          </p:nvSpPr>
          <p:spPr bwMode="auto">
            <a:xfrm>
              <a:off x="1502" y="3693"/>
              <a:ext cx="17" cy="226"/>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67" name="Rectangle 66"/>
            <p:cNvSpPr>
              <a:spLocks noChangeArrowheads="1"/>
            </p:cNvSpPr>
            <p:nvPr/>
          </p:nvSpPr>
          <p:spPr bwMode="auto">
            <a:xfrm>
              <a:off x="1519" y="3668"/>
              <a:ext cx="19" cy="251"/>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68" name="Rectangle 67"/>
            <p:cNvSpPr>
              <a:spLocks noChangeArrowheads="1"/>
            </p:cNvSpPr>
            <p:nvPr/>
          </p:nvSpPr>
          <p:spPr bwMode="auto">
            <a:xfrm>
              <a:off x="1519" y="3668"/>
              <a:ext cx="19" cy="251"/>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72" name="Rectangle 68"/>
            <p:cNvSpPr>
              <a:spLocks noChangeArrowheads="1"/>
            </p:cNvSpPr>
            <p:nvPr/>
          </p:nvSpPr>
          <p:spPr bwMode="auto">
            <a:xfrm>
              <a:off x="1538" y="3721"/>
              <a:ext cx="17" cy="198"/>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73" name="Rectangle 69"/>
            <p:cNvSpPr>
              <a:spLocks noChangeArrowheads="1"/>
            </p:cNvSpPr>
            <p:nvPr/>
          </p:nvSpPr>
          <p:spPr bwMode="auto">
            <a:xfrm>
              <a:off x="1538" y="3721"/>
              <a:ext cx="17" cy="198"/>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74" name="Rectangle 70"/>
            <p:cNvSpPr>
              <a:spLocks noChangeArrowheads="1"/>
            </p:cNvSpPr>
            <p:nvPr/>
          </p:nvSpPr>
          <p:spPr bwMode="auto">
            <a:xfrm>
              <a:off x="1555" y="3666"/>
              <a:ext cx="18" cy="253"/>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75" name="Rectangle 71"/>
            <p:cNvSpPr>
              <a:spLocks noChangeArrowheads="1"/>
            </p:cNvSpPr>
            <p:nvPr/>
          </p:nvSpPr>
          <p:spPr bwMode="auto">
            <a:xfrm>
              <a:off x="1555" y="3666"/>
              <a:ext cx="18" cy="253"/>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76" name="Rectangle 72"/>
            <p:cNvSpPr>
              <a:spLocks noChangeArrowheads="1"/>
            </p:cNvSpPr>
            <p:nvPr/>
          </p:nvSpPr>
          <p:spPr bwMode="auto">
            <a:xfrm>
              <a:off x="1573" y="3690"/>
              <a:ext cx="17" cy="22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77" name="Rectangle 73"/>
            <p:cNvSpPr>
              <a:spLocks noChangeArrowheads="1"/>
            </p:cNvSpPr>
            <p:nvPr/>
          </p:nvSpPr>
          <p:spPr bwMode="auto">
            <a:xfrm>
              <a:off x="1573" y="3690"/>
              <a:ext cx="17" cy="22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78" name="Rectangle 74"/>
            <p:cNvSpPr>
              <a:spLocks noChangeArrowheads="1"/>
            </p:cNvSpPr>
            <p:nvPr/>
          </p:nvSpPr>
          <p:spPr bwMode="auto">
            <a:xfrm>
              <a:off x="1590" y="3669"/>
              <a:ext cx="19" cy="250"/>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79" name="Rectangle 75"/>
            <p:cNvSpPr>
              <a:spLocks noChangeArrowheads="1"/>
            </p:cNvSpPr>
            <p:nvPr/>
          </p:nvSpPr>
          <p:spPr bwMode="auto">
            <a:xfrm>
              <a:off x="1590" y="3669"/>
              <a:ext cx="19" cy="250"/>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80" name="Rectangle 76"/>
            <p:cNvSpPr>
              <a:spLocks noChangeArrowheads="1"/>
            </p:cNvSpPr>
            <p:nvPr/>
          </p:nvSpPr>
          <p:spPr bwMode="auto">
            <a:xfrm>
              <a:off x="1609" y="3558"/>
              <a:ext cx="17" cy="361"/>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81" name="Rectangle 77"/>
            <p:cNvSpPr>
              <a:spLocks noChangeArrowheads="1"/>
            </p:cNvSpPr>
            <p:nvPr/>
          </p:nvSpPr>
          <p:spPr bwMode="auto">
            <a:xfrm>
              <a:off x="1609" y="3558"/>
              <a:ext cx="17" cy="361"/>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82" name="Rectangle 78"/>
            <p:cNvSpPr>
              <a:spLocks noChangeArrowheads="1"/>
            </p:cNvSpPr>
            <p:nvPr/>
          </p:nvSpPr>
          <p:spPr bwMode="auto">
            <a:xfrm>
              <a:off x="1626" y="3660"/>
              <a:ext cx="18" cy="25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83" name="Rectangle 79"/>
            <p:cNvSpPr>
              <a:spLocks noChangeArrowheads="1"/>
            </p:cNvSpPr>
            <p:nvPr/>
          </p:nvSpPr>
          <p:spPr bwMode="auto">
            <a:xfrm>
              <a:off x="1626" y="3660"/>
              <a:ext cx="18" cy="25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84" name="Rectangle 80"/>
            <p:cNvSpPr>
              <a:spLocks noChangeArrowheads="1"/>
            </p:cNvSpPr>
            <p:nvPr/>
          </p:nvSpPr>
          <p:spPr bwMode="auto">
            <a:xfrm>
              <a:off x="1644" y="3697"/>
              <a:ext cx="17" cy="22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85" name="Rectangle 81"/>
            <p:cNvSpPr>
              <a:spLocks noChangeArrowheads="1"/>
            </p:cNvSpPr>
            <p:nvPr/>
          </p:nvSpPr>
          <p:spPr bwMode="auto">
            <a:xfrm>
              <a:off x="1644" y="3697"/>
              <a:ext cx="17" cy="22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86" name="Rectangle 82"/>
            <p:cNvSpPr>
              <a:spLocks noChangeArrowheads="1"/>
            </p:cNvSpPr>
            <p:nvPr/>
          </p:nvSpPr>
          <p:spPr bwMode="auto">
            <a:xfrm>
              <a:off x="1661" y="3666"/>
              <a:ext cx="19" cy="253"/>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87" name="Rectangle 83"/>
            <p:cNvSpPr>
              <a:spLocks noChangeArrowheads="1"/>
            </p:cNvSpPr>
            <p:nvPr/>
          </p:nvSpPr>
          <p:spPr bwMode="auto">
            <a:xfrm>
              <a:off x="1661" y="3666"/>
              <a:ext cx="19" cy="253"/>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88" name="Rectangle 84"/>
            <p:cNvSpPr>
              <a:spLocks noChangeArrowheads="1"/>
            </p:cNvSpPr>
            <p:nvPr/>
          </p:nvSpPr>
          <p:spPr bwMode="auto">
            <a:xfrm>
              <a:off x="1680" y="3562"/>
              <a:ext cx="17" cy="357"/>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89" name="Rectangle 85"/>
            <p:cNvSpPr>
              <a:spLocks noChangeArrowheads="1"/>
            </p:cNvSpPr>
            <p:nvPr/>
          </p:nvSpPr>
          <p:spPr bwMode="auto">
            <a:xfrm>
              <a:off x="1680" y="3562"/>
              <a:ext cx="17" cy="357"/>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90" name="Rectangle 86"/>
            <p:cNvSpPr>
              <a:spLocks noChangeArrowheads="1"/>
            </p:cNvSpPr>
            <p:nvPr/>
          </p:nvSpPr>
          <p:spPr bwMode="auto">
            <a:xfrm>
              <a:off x="1697" y="3690"/>
              <a:ext cx="18" cy="22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91" name="Rectangle 87"/>
            <p:cNvSpPr>
              <a:spLocks noChangeArrowheads="1"/>
            </p:cNvSpPr>
            <p:nvPr/>
          </p:nvSpPr>
          <p:spPr bwMode="auto">
            <a:xfrm>
              <a:off x="1697" y="3690"/>
              <a:ext cx="18" cy="22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92" name="Rectangle 88"/>
            <p:cNvSpPr>
              <a:spLocks noChangeArrowheads="1"/>
            </p:cNvSpPr>
            <p:nvPr/>
          </p:nvSpPr>
          <p:spPr bwMode="auto">
            <a:xfrm>
              <a:off x="1715" y="3677"/>
              <a:ext cx="17" cy="242"/>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93" name="Rectangle 89"/>
            <p:cNvSpPr>
              <a:spLocks noChangeArrowheads="1"/>
            </p:cNvSpPr>
            <p:nvPr/>
          </p:nvSpPr>
          <p:spPr bwMode="auto">
            <a:xfrm>
              <a:off x="1715" y="3677"/>
              <a:ext cx="17" cy="242"/>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94" name="Rectangle 90"/>
            <p:cNvSpPr>
              <a:spLocks noChangeArrowheads="1"/>
            </p:cNvSpPr>
            <p:nvPr/>
          </p:nvSpPr>
          <p:spPr bwMode="auto">
            <a:xfrm>
              <a:off x="1732" y="3690"/>
              <a:ext cx="19" cy="229"/>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95" name="Rectangle 91"/>
            <p:cNvSpPr>
              <a:spLocks noChangeArrowheads="1"/>
            </p:cNvSpPr>
            <p:nvPr/>
          </p:nvSpPr>
          <p:spPr bwMode="auto">
            <a:xfrm>
              <a:off x="1732" y="3690"/>
              <a:ext cx="19" cy="229"/>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96" name="Rectangle 92"/>
            <p:cNvSpPr>
              <a:spLocks noChangeArrowheads="1"/>
            </p:cNvSpPr>
            <p:nvPr/>
          </p:nvSpPr>
          <p:spPr bwMode="auto">
            <a:xfrm>
              <a:off x="1751" y="3666"/>
              <a:ext cx="17" cy="253"/>
            </a:xfrm>
            <a:prstGeom prst="rect">
              <a:avLst/>
            </a:prstGeom>
            <a:solidFill>
              <a:srgbClr val="FF3F3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97" name="Rectangle 93"/>
            <p:cNvSpPr>
              <a:spLocks noChangeArrowheads="1"/>
            </p:cNvSpPr>
            <p:nvPr/>
          </p:nvSpPr>
          <p:spPr bwMode="auto">
            <a:xfrm>
              <a:off x="1751" y="3666"/>
              <a:ext cx="17" cy="253"/>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98" name="Rectangle 94"/>
            <p:cNvSpPr>
              <a:spLocks noChangeArrowheads="1"/>
            </p:cNvSpPr>
            <p:nvPr/>
          </p:nvSpPr>
          <p:spPr bwMode="auto">
            <a:xfrm>
              <a:off x="1764" y="3915"/>
              <a:ext cx="26"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99" name="Rectangle 95"/>
            <p:cNvSpPr>
              <a:spLocks noChangeArrowheads="1"/>
            </p:cNvSpPr>
            <p:nvPr/>
          </p:nvSpPr>
          <p:spPr bwMode="auto">
            <a:xfrm>
              <a:off x="1782" y="3915"/>
              <a:ext cx="25" cy="8"/>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l="-2606" t="-555" r="586" b="2470"/>
          <a:stretch>
            <a:fillRect/>
          </a:stretch>
        </p:blipFill>
        <p:spPr bwMode="auto">
          <a:xfrm>
            <a:off x="-381000" y="-136525"/>
            <a:ext cx="9910763"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2"/>
          <p:cNvSpPr txBox="1">
            <a:spLocks noChangeArrowheads="1"/>
          </p:cNvSpPr>
          <p:nvPr/>
        </p:nvSpPr>
        <p:spPr bwMode="auto">
          <a:xfrm>
            <a:off x="514350" y="757238"/>
            <a:ext cx="8248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dirty="0">
                <a:solidFill>
                  <a:schemeClr val="bg1"/>
                </a:solidFill>
                <a:latin typeface="Calibri" panose="020F0502020204030204" pitchFamily="34" charset="0"/>
              </a:rPr>
              <a:t>Who is going to win the Camouflage Contest?  </a:t>
            </a:r>
            <a:r>
              <a:rPr lang="en-US" altLang="en-US" dirty="0" smtClean="0">
                <a:solidFill>
                  <a:schemeClr val="bg1"/>
                </a:solidFill>
                <a:latin typeface="Calibri" panose="020F0502020204030204" pitchFamily="34" charset="0"/>
              </a:rPr>
              <a:t>Mirror </a:t>
            </a:r>
            <a:r>
              <a:rPr lang="en-US" altLang="en-US" dirty="0" err="1" smtClean="0">
                <a:solidFill>
                  <a:schemeClr val="bg1"/>
                </a:solidFill>
                <a:latin typeface="Calibri" panose="020F0502020204030204" pitchFamily="34" charset="0"/>
              </a:rPr>
              <a:t>vs</a:t>
            </a:r>
            <a:r>
              <a:rPr lang="en-US" altLang="en-US" dirty="0" smtClean="0">
                <a:solidFill>
                  <a:schemeClr val="bg1"/>
                </a:solidFill>
                <a:latin typeface="Calibri" panose="020F0502020204030204" pitchFamily="34" charset="0"/>
              </a:rPr>
              <a:t> Fish</a:t>
            </a:r>
            <a:endParaRPr lang="en-US" altLang="en-US" dirty="0">
              <a:solidFill>
                <a:schemeClr val="bg1"/>
              </a:solidFill>
              <a:latin typeface="Calibri" panose="020F0502020204030204" pitchFamily="34" charset="0"/>
            </a:endParaRPr>
          </a:p>
        </p:txBody>
      </p:sp>
      <p:sp>
        <p:nvSpPr>
          <p:cNvPr id="132100" name="TextBox 19"/>
          <p:cNvSpPr txBox="1">
            <a:spLocks noChangeArrowheads="1"/>
          </p:cNvSpPr>
          <p:nvPr/>
        </p:nvSpPr>
        <p:spPr bwMode="auto">
          <a:xfrm>
            <a:off x="-76200" y="76200"/>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a:solidFill>
                  <a:schemeClr val="bg1"/>
                </a:solidFill>
                <a:latin typeface="Calibri" panose="020F0502020204030204" pitchFamily="34" charset="0"/>
                <a:ea typeface="IM FELL Double Pica PRO Roman "/>
                <a:cs typeface="IM FELL Double Pica PRO Roman "/>
              </a:rPr>
              <a:t>NATURAL SELECTION</a:t>
            </a:r>
          </a:p>
        </p:txBody>
      </p:sp>
      <p:pic>
        <p:nvPicPr>
          <p:cNvPr id="132101" name="Picture 10"/>
          <p:cNvPicPr>
            <a:picLocks noChangeAspect="1" noChangeArrowheads="1"/>
          </p:cNvPicPr>
          <p:nvPr/>
        </p:nvPicPr>
        <p:blipFill>
          <a:blip r:embed="rId4">
            <a:extLst>
              <a:ext uri="{28A0092B-C50C-407E-A947-70E740481C1C}">
                <a14:useLocalDpi xmlns:a14="http://schemas.microsoft.com/office/drawing/2010/main" val="0"/>
              </a:ext>
            </a:extLst>
          </a:blip>
          <a:srcRect l="2597" t="11510" r="12987" b="19437"/>
          <a:stretch>
            <a:fillRect/>
          </a:stretch>
        </p:blipFill>
        <p:spPr bwMode="auto">
          <a:xfrm>
            <a:off x="1905000" y="1828800"/>
            <a:ext cx="495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C:\Users\scorpionjeger\Downloads\Mirror-Man2-e12714092172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429000"/>
            <a:ext cx="183673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20" descr="C:\Users\scorpionjeger\Downloads\selar_crumenophthalm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657600"/>
            <a:ext cx="243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0118"/>
                                        </p:tgtEl>
                                        <p:attrNameLst>
                                          <p:attrName>style.visibility</p:attrName>
                                        </p:attrNameLst>
                                      </p:cBhvr>
                                      <p:to>
                                        <p:strVal val="visible"/>
                                      </p:to>
                                    </p:set>
                                    <p:animEffect transition="in" filter="blinds(horizontal)">
                                      <p:cBhvr>
                                        <p:cTn id="12"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l="-2606" t="-555" r="586" b="2470"/>
          <a:stretch>
            <a:fillRect/>
          </a:stretch>
        </p:blipFill>
        <p:spPr bwMode="auto">
          <a:xfrm>
            <a:off x="-381000" y="-136525"/>
            <a:ext cx="9910763"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Box 2"/>
          <p:cNvSpPr txBox="1">
            <a:spLocks noChangeArrowheads="1"/>
          </p:cNvSpPr>
          <p:nvPr/>
        </p:nvSpPr>
        <p:spPr bwMode="auto">
          <a:xfrm>
            <a:off x="103188" y="757238"/>
            <a:ext cx="8248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dirty="0">
                <a:solidFill>
                  <a:schemeClr val="bg1"/>
                </a:solidFill>
                <a:latin typeface="Calibri" panose="020F0502020204030204" pitchFamily="34" charset="0"/>
              </a:rPr>
              <a:t>Who is going to win the Camouflage Contest?  </a:t>
            </a:r>
            <a:r>
              <a:rPr lang="en-US" altLang="en-US" dirty="0" smtClean="0">
                <a:solidFill>
                  <a:schemeClr val="bg1"/>
                </a:solidFill>
                <a:latin typeface="Calibri" panose="020F0502020204030204" pitchFamily="34" charset="0"/>
              </a:rPr>
              <a:t>Mirror </a:t>
            </a:r>
            <a:r>
              <a:rPr lang="en-US" altLang="en-US" dirty="0" err="1" smtClean="0">
                <a:solidFill>
                  <a:schemeClr val="bg1"/>
                </a:solidFill>
                <a:latin typeface="Calibri" panose="020F0502020204030204" pitchFamily="34" charset="0"/>
              </a:rPr>
              <a:t>vs</a:t>
            </a:r>
            <a:r>
              <a:rPr lang="en-US" altLang="en-US" dirty="0" smtClean="0">
                <a:solidFill>
                  <a:schemeClr val="bg1"/>
                </a:solidFill>
                <a:latin typeface="Calibri" panose="020F0502020204030204" pitchFamily="34" charset="0"/>
              </a:rPr>
              <a:t> Fish</a:t>
            </a:r>
            <a:endParaRPr lang="en-US" altLang="en-US" dirty="0">
              <a:solidFill>
                <a:schemeClr val="bg1"/>
              </a:solidFill>
              <a:latin typeface="Calibri" panose="020F0502020204030204" pitchFamily="34" charset="0"/>
            </a:endParaRPr>
          </a:p>
        </p:txBody>
      </p:sp>
      <p:sp>
        <p:nvSpPr>
          <p:cNvPr id="134148" name="TextBox 19"/>
          <p:cNvSpPr txBox="1">
            <a:spLocks noChangeArrowheads="1"/>
          </p:cNvSpPr>
          <p:nvPr/>
        </p:nvSpPr>
        <p:spPr bwMode="auto">
          <a:xfrm>
            <a:off x="-155575" y="182563"/>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a:solidFill>
                  <a:schemeClr val="bg1"/>
                </a:solidFill>
                <a:latin typeface="Calibri" panose="020F0502020204030204" pitchFamily="34" charset="0"/>
                <a:ea typeface="IM FELL Double Pica PRO Roman "/>
                <a:cs typeface="IM FELL Double Pica PRO Roman "/>
              </a:rPr>
              <a:t>NATURAL SELECTION</a:t>
            </a:r>
          </a:p>
        </p:txBody>
      </p:sp>
      <p:pic>
        <p:nvPicPr>
          <p:cNvPr id="134149" name="Picture 10"/>
          <p:cNvPicPr>
            <a:picLocks noChangeAspect="1" noChangeArrowheads="1"/>
          </p:cNvPicPr>
          <p:nvPr/>
        </p:nvPicPr>
        <p:blipFill>
          <a:blip r:embed="rId4">
            <a:extLst>
              <a:ext uri="{28A0092B-C50C-407E-A947-70E740481C1C}">
                <a14:useLocalDpi xmlns:a14="http://schemas.microsoft.com/office/drawing/2010/main" val="0"/>
              </a:ext>
            </a:extLst>
          </a:blip>
          <a:srcRect l="2597" t="11510" r="12987" b="19437"/>
          <a:stretch>
            <a:fillRect/>
          </a:stretch>
        </p:blipFill>
        <p:spPr bwMode="auto">
          <a:xfrm>
            <a:off x="0" y="1828800"/>
            <a:ext cx="495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C:\Users\scorpionjeger\Downloads\Mirror-Man2-e12714092172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352800"/>
            <a:ext cx="183673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20" descr="C:\Users\scorpionjeger\Downloads\selar_crumenophthalm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581400"/>
            <a:ext cx="243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7" descr="Sany04MovieMoreFrames 3_02178.tif"/>
          <p:cNvPicPr>
            <a:picLocks noGrp="1" noChangeAspect="1"/>
          </p:cNvPicPr>
          <p:nvPr isPhoto="1"/>
        </p:nvPicPr>
        <p:blipFill>
          <a:blip r:embed="rId7">
            <a:extLst>
              <a:ext uri="{28A0092B-C50C-407E-A947-70E740481C1C}">
                <a14:useLocalDpi xmlns:a14="http://schemas.microsoft.com/office/drawing/2010/main" val="0"/>
              </a:ext>
            </a:extLst>
          </a:blip>
          <a:srcRect l="4167" t="58917" r="53333" b="4140"/>
          <a:stretch>
            <a:fillRect/>
          </a:stretch>
        </p:blipFill>
        <p:spPr bwMode="auto">
          <a:xfrm>
            <a:off x="5562600" y="1905000"/>
            <a:ext cx="388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8" descr="Sany04MovieMoreFrames 3_02178.tif"/>
          <p:cNvPicPr>
            <a:picLocks noGrp="1" noChangeAspect="1"/>
          </p:cNvPicPr>
          <p:nvPr isPhoto="1"/>
        </p:nvPicPr>
        <p:blipFill>
          <a:blip r:embed="rId7">
            <a:extLst>
              <a:ext uri="{28A0092B-C50C-407E-A947-70E740481C1C}">
                <a14:useLocalDpi xmlns:a14="http://schemas.microsoft.com/office/drawing/2010/main" val="0"/>
              </a:ext>
            </a:extLst>
          </a:blip>
          <a:srcRect l="30833" t="43631" r="50000" b="44904"/>
          <a:stretch>
            <a:fillRect/>
          </a:stretch>
        </p:blipFill>
        <p:spPr bwMode="auto">
          <a:xfrm>
            <a:off x="7696200" y="12192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4" name="Up Arrow 12"/>
          <p:cNvSpPr>
            <a:spLocks noChangeArrowheads="1"/>
          </p:cNvSpPr>
          <p:nvPr/>
        </p:nvSpPr>
        <p:spPr bwMode="auto">
          <a:xfrm>
            <a:off x="6781800" y="3352800"/>
            <a:ext cx="381000" cy="990600"/>
          </a:xfrm>
          <a:prstGeom prst="upArrow">
            <a:avLst>
              <a:gd name="adj1" fmla="val 50000"/>
              <a:gd name="adj2" fmla="val 50002"/>
            </a:avLst>
          </a:prstGeom>
          <a:solidFill>
            <a:schemeClr val="accent2"/>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34155" name="Up Arrow 13"/>
          <p:cNvSpPr>
            <a:spLocks noChangeArrowheads="1"/>
          </p:cNvSpPr>
          <p:nvPr/>
        </p:nvSpPr>
        <p:spPr bwMode="auto">
          <a:xfrm>
            <a:off x="5791200" y="3505200"/>
            <a:ext cx="304800" cy="2514600"/>
          </a:xfrm>
          <a:prstGeom prst="upArrow">
            <a:avLst>
              <a:gd name="adj1" fmla="val 50000"/>
              <a:gd name="adj2" fmla="val 49997"/>
            </a:avLst>
          </a:prstGeom>
          <a:solidFill>
            <a:schemeClr val="accent2"/>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34156" name="Up Arrow 14"/>
          <p:cNvSpPr>
            <a:spLocks noChangeArrowheads="1"/>
          </p:cNvSpPr>
          <p:nvPr/>
        </p:nvSpPr>
        <p:spPr bwMode="auto">
          <a:xfrm>
            <a:off x="7391400" y="2438400"/>
            <a:ext cx="457200" cy="3048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34157" name="TextBox 15"/>
          <p:cNvSpPr txBox="1">
            <a:spLocks noChangeArrowheads="1"/>
          </p:cNvSpPr>
          <p:nvPr/>
        </p:nvSpPr>
        <p:spPr bwMode="auto">
          <a:xfrm>
            <a:off x="5257800" y="60960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chemeClr val="bg1"/>
                </a:solidFill>
                <a:latin typeface="Calibri" panose="020F0502020204030204" pitchFamily="34" charset="0"/>
              </a:rPr>
              <a:t>Background</a:t>
            </a:r>
          </a:p>
        </p:txBody>
      </p:sp>
      <p:sp>
        <p:nvSpPr>
          <p:cNvPr id="134158" name="TextBox 16"/>
          <p:cNvSpPr txBox="1">
            <a:spLocks noChangeArrowheads="1"/>
          </p:cNvSpPr>
          <p:nvPr/>
        </p:nvSpPr>
        <p:spPr bwMode="auto">
          <a:xfrm>
            <a:off x="6553200" y="4572000"/>
            <a:ext cx="688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chemeClr val="bg1"/>
                </a:solidFill>
                <a:latin typeface="Calibri" panose="020F0502020204030204" pitchFamily="34" charset="0"/>
              </a:rPr>
              <a:t>Fish</a:t>
            </a:r>
          </a:p>
        </p:txBody>
      </p:sp>
      <p:sp>
        <p:nvSpPr>
          <p:cNvPr id="134159" name="TextBox 17"/>
          <p:cNvSpPr txBox="1">
            <a:spLocks noChangeArrowheads="1"/>
          </p:cNvSpPr>
          <p:nvPr/>
        </p:nvSpPr>
        <p:spPr bwMode="auto">
          <a:xfrm>
            <a:off x="7391400" y="5562600"/>
            <a:ext cx="101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chemeClr val="bg1"/>
                </a:solidFill>
                <a:latin typeface="Calibri" panose="020F0502020204030204" pitchFamily="34" charset="0"/>
              </a:rPr>
              <a:t>Mirror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0118"/>
                                        </p:tgtEl>
                                        <p:attrNameLst>
                                          <p:attrName>style.visibility</p:attrName>
                                        </p:attrNameLst>
                                      </p:cBhvr>
                                      <p:to>
                                        <p:strVal val="visible"/>
                                      </p:to>
                                    </p:set>
                                    <p:animEffect transition="in" filter="blinds(horizontal)">
                                      <p:cBhvr>
                                        <p:cTn id="12"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l="-2606" t="-555" r="586" b="2470"/>
          <a:stretch>
            <a:fillRect/>
          </a:stretch>
        </p:blipFill>
        <p:spPr bwMode="auto">
          <a:xfrm>
            <a:off x="-381000" y="-136525"/>
            <a:ext cx="9910763"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Box 2"/>
          <p:cNvSpPr txBox="1">
            <a:spLocks noChangeArrowheads="1"/>
          </p:cNvSpPr>
          <p:nvPr/>
        </p:nvSpPr>
        <p:spPr bwMode="auto">
          <a:xfrm>
            <a:off x="103188" y="757238"/>
            <a:ext cx="8248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a:solidFill>
                  <a:schemeClr val="bg1"/>
                </a:solidFill>
                <a:latin typeface="Calibri" panose="020F0502020204030204" pitchFamily="34" charset="0"/>
              </a:rPr>
              <a:t>Who is going to win the Camouflage Contest?  Fish vs Mirror</a:t>
            </a:r>
          </a:p>
        </p:txBody>
      </p:sp>
      <p:grpSp>
        <p:nvGrpSpPr>
          <p:cNvPr id="136196" name="Group 1"/>
          <p:cNvGrpSpPr>
            <a:grpSpLocks/>
          </p:cNvGrpSpPr>
          <p:nvPr/>
        </p:nvGrpSpPr>
        <p:grpSpPr bwMode="auto">
          <a:xfrm>
            <a:off x="-990600" y="2133600"/>
            <a:ext cx="9836150" cy="3922713"/>
            <a:chOff x="6119291" y="1905000"/>
            <a:chExt cx="4865092" cy="1961199"/>
          </a:xfrm>
        </p:grpSpPr>
        <p:pic>
          <p:nvPicPr>
            <p:cNvPr id="136204" name="Picture 11" descr="C:\Users\scorpionjeger\Documents\aMuri\powerpointstuff\polaro-cryptic\RatiosWave3Win_MasBa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291" y="1905000"/>
              <a:ext cx="3017520" cy="196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9134455" y="2666939"/>
              <a:ext cx="1849928" cy="95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6197" name="TextBox 19"/>
          <p:cNvSpPr txBox="1">
            <a:spLocks noChangeArrowheads="1"/>
          </p:cNvSpPr>
          <p:nvPr/>
        </p:nvSpPr>
        <p:spPr bwMode="auto">
          <a:xfrm>
            <a:off x="-155575" y="182563"/>
            <a:ext cx="944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chemeClr val="bg1"/>
                </a:solidFill>
                <a:latin typeface="Calibri" panose="020F0502020204030204" pitchFamily="34" charset="0"/>
                <a:ea typeface="IM FELL Double Pica PRO Roman "/>
                <a:cs typeface="IM FELL Double Pica PRO Roman "/>
              </a:rPr>
              <a:t>NATURAL SELECTION</a:t>
            </a:r>
          </a:p>
        </p:txBody>
      </p:sp>
      <p:pic>
        <p:nvPicPr>
          <p:cNvPr id="90118" name="Picture 20" descr="C:\Users\scorpionjeger\Downloads\selar_crumenophthalm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243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Rectangle 10"/>
          <p:cNvSpPr>
            <a:spLocks noChangeArrowheads="1"/>
          </p:cNvSpPr>
          <p:nvPr/>
        </p:nvSpPr>
        <p:spPr bwMode="auto">
          <a:xfrm>
            <a:off x="1066800" y="2438400"/>
            <a:ext cx="3124200" cy="243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23" name="Picture 6" descr="C:\Users\scorpionjeger\Downloads\Mirror-Man2-e12714092172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733800"/>
            <a:ext cx="14557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bwMode="auto">
          <a:xfrm flipV="1">
            <a:off x="990600" y="3657600"/>
            <a:ext cx="3740150" cy="190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5715000" y="3048000"/>
            <a:ext cx="180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solidFill>
                  <a:schemeClr val="bg1"/>
                </a:solidFill>
                <a:latin typeface="Calibri" panose="020F0502020204030204" pitchFamily="34" charset="0"/>
              </a:rPr>
              <a:t>Fish WINS!</a:t>
            </a:r>
          </a:p>
        </p:txBody>
      </p:sp>
      <p:sp>
        <p:nvSpPr>
          <p:cNvPr id="17" name="TextBox 16"/>
          <p:cNvSpPr txBox="1">
            <a:spLocks noChangeArrowheads="1"/>
          </p:cNvSpPr>
          <p:nvPr/>
        </p:nvSpPr>
        <p:spPr bwMode="auto">
          <a:xfrm>
            <a:off x="5562600" y="4953000"/>
            <a:ext cx="2952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solidFill>
                  <a:schemeClr val="bg1"/>
                </a:solidFill>
                <a:latin typeface="Calibri" panose="020F0502020204030204" pitchFamily="34" charset="0"/>
              </a:rPr>
              <a:t>Mirror Man WINS!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0118"/>
                                        </p:tgtEl>
                                        <p:attrNameLst>
                                          <p:attrName>style.visibility</p:attrName>
                                        </p:attrNameLst>
                                      </p:cBhvr>
                                      <p:to>
                                        <p:strVal val="visible"/>
                                      </p:to>
                                    </p:set>
                                    <p:animEffect transition="in" filter="blinds(horizontal)">
                                      <p:cBhvr>
                                        <p:cTn id="7" dur="500"/>
                                        <p:tgtEl>
                                          <p:spTgt spid="90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l="-2606" t="-555" r="586" b="2470"/>
          <a:stretch>
            <a:fillRect/>
          </a:stretch>
        </p:blipFill>
        <p:spPr bwMode="auto">
          <a:xfrm>
            <a:off x="-381000" y="-136525"/>
            <a:ext cx="9910763"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19"/>
          <p:cNvSpPr txBox="1">
            <a:spLocks noChangeArrowheads="1"/>
          </p:cNvSpPr>
          <p:nvPr/>
        </p:nvSpPr>
        <p:spPr bwMode="auto">
          <a:xfrm>
            <a:off x="0" y="0"/>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a:solidFill>
                  <a:schemeClr val="bg1"/>
                </a:solidFill>
                <a:latin typeface="Calibri" panose="020F0502020204030204" pitchFamily="34" charset="0"/>
                <a:ea typeface="IM FELL Double Pica PRO Roman "/>
                <a:cs typeface="IM FELL Double Pica PRO Roman "/>
              </a:rPr>
              <a:t>NATURAL SELECTION</a:t>
            </a:r>
          </a:p>
        </p:txBody>
      </p:sp>
      <p:sp>
        <p:nvSpPr>
          <p:cNvPr id="138244" name="TextBox 2"/>
          <p:cNvSpPr txBox="1">
            <a:spLocks noChangeArrowheads="1"/>
          </p:cNvSpPr>
          <p:nvPr/>
        </p:nvSpPr>
        <p:spPr bwMode="auto">
          <a:xfrm>
            <a:off x="381000" y="787400"/>
            <a:ext cx="8248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a:solidFill>
                  <a:schemeClr val="bg1"/>
                </a:solidFill>
                <a:latin typeface="Calibri" panose="020F0502020204030204" pitchFamily="34" charset="0"/>
              </a:rPr>
              <a:t>And the Winner is......</a:t>
            </a:r>
          </a:p>
        </p:txBody>
      </p:sp>
      <p:pic>
        <p:nvPicPr>
          <p:cNvPr id="13824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1447800"/>
            <a:ext cx="5543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75" y="1447800"/>
            <a:ext cx="653732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l="-2606" t="-555" r="586" b="2470"/>
          <a:stretch>
            <a:fillRect/>
          </a:stretch>
        </p:blipFill>
        <p:spPr bwMode="auto">
          <a:xfrm>
            <a:off x="-381000" y="-136525"/>
            <a:ext cx="9910763"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291" name="Group 1"/>
          <p:cNvGrpSpPr>
            <a:grpSpLocks/>
          </p:cNvGrpSpPr>
          <p:nvPr/>
        </p:nvGrpSpPr>
        <p:grpSpPr bwMode="auto">
          <a:xfrm>
            <a:off x="-755650" y="1219200"/>
            <a:ext cx="4184650" cy="2698750"/>
            <a:chOff x="6119291" y="1905000"/>
            <a:chExt cx="3017520" cy="1961199"/>
          </a:xfrm>
        </p:grpSpPr>
        <p:pic>
          <p:nvPicPr>
            <p:cNvPr id="140305" name="Picture 11" descr="C:\Users\scorpionjeger\Documents\aMuri\powerpointstuff\polaro-cryptic\RatiosWave3Win_MasBa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9291" y="1905000"/>
              <a:ext cx="3017520" cy="196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a:off x="7095750" y="2676790"/>
              <a:ext cx="1618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0292" name="Group 4"/>
          <p:cNvGrpSpPr>
            <a:grpSpLocks/>
          </p:cNvGrpSpPr>
          <p:nvPr/>
        </p:nvGrpSpPr>
        <p:grpSpPr bwMode="auto">
          <a:xfrm>
            <a:off x="-685800" y="4343400"/>
            <a:ext cx="4191000" cy="2667000"/>
            <a:chOff x="6126480" y="4896801"/>
            <a:chExt cx="3017520" cy="1961199"/>
          </a:xfrm>
        </p:grpSpPr>
        <p:pic>
          <p:nvPicPr>
            <p:cNvPr id="140303" name="Picture 13" descr="C:\Users\scorpionjeger\Documents\aMuri\powerpointstuff\polaro-cryptic\RatiosWave3Win_lookdow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6480" y="4896801"/>
              <a:ext cx="3017520" cy="196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p:nvPr/>
          </p:nvCxnSpPr>
          <p:spPr>
            <a:xfrm>
              <a:off x="7106031" y="5667272"/>
              <a:ext cx="16184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0293" name="TextBox 19"/>
          <p:cNvSpPr txBox="1">
            <a:spLocks noChangeArrowheads="1"/>
          </p:cNvSpPr>
          <p:nvPr/>
        </p:nvSpPr>
        <p:spPr bwMode="auto">
          <a:xfrm>
            <a:off x="0" y="0"/>
            <a:ext cx="944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a:solidFill>
                  <a:schemeClr val="bg1"/>
                </a:solidFill>
                <a:latin typeface="Calibri" panose="020F0502020204030204" pitchFamily="34" charset="0"/>
                <a:ea typeface="IM FELL Double Pica PRO Roman "/>
                <a:cs typeface="IM FELL Double Pica PRO Roman "/>
              </a:rPr>
              <a:t>NATURAL SELECTION</a:t>
            </a:r>
          </a:p>
        </p:txBody>
      </p:sp>
      <p:pic>
        <p:nvPicPr>
          <p:cNvPr id="140294" name="Picture 20" descr="C:\Users\scorpionjeger\Downloads\selar_crumenophthalm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685800"/>
            <a:ext cx="13477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TextBox 2"/>
          <p:cNvSpPr txBox="1">
            <a:spLocks noChangeArrowheads="1"/>
          </p:cNvSpPr>
          <p:nvPr/>
        </p:nvSpPr>
        <p:spPr bwMode="auto">
          <a:xfrm>
            <a:off x="1123950" y="558800"/>
            <a:ext cx="8248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a:solidFill>
                  <a:schemeClr val="bg1"/>
                </a:solidFill>
                <a:latin typeface="Calibri" panose="020F0502020204030204" pitchFamily="34" charset="0"/>
              </a:rPr>
              <a:t>And the Winner is...... The FISH!!!</a:t>
            </a:r>
          </a:p>
        </p:txBody>
      </p:sp>
      <p:sp>
        <p:nvSpPr>
          <p:cNvPr id="140296" name="TextBox 2"/>
          <p:cNvSpPr txBox="1">
            <a:spLocks noChangeArrowheads="1"/>
          </p:cNvSpPr>
          <p:nvPr/>
        </p:nvSpPr>
        <p:spPr bwMode="auto">
          <a:xfrm>
            <a:off x="1874838" y="1219200"/>
            <a:ext cx="2620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Bigeye Scad</a:t>
            </a:r>
          </a:p>
        </p:txBody>
      </p:sp>
      <p:sp>
        <p:nvSpPr>
          <p:cNvPr id="140297" name="TextBox 17"/>
          <p:cNvSpPr txBox="1">
            <a:spLocks noChangeArrowheads="1"/>
          </p:cNvSpPr>
          <p:nvPr/>
        </p:nvSpPr>
        <p:spPr bwMode="auto">
          <a:xfrm>
            <a:off x="1981200" y="4343400"/>
            <a:ext cx="262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Lookdowns</a:t>
            </a:r>
          </a:p>
        </p:txBody>
      </p:sp>
      <p:pic>
        <p:nvPicPr>
          <p:cNvPr id="14029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2133600"/>
            <a:ext cx="5543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9" name="Picture 3" descr="C:\Documents and Settings\mcummings\My Documents\Collaborations\MURI\UW_Photos\Lookdown 90 fee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114800"/>
            <a:ext cx="10668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Picture 20" descr="C:\Users\scorpionjeger\Downloads\selar_crumenophthalm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700000">
            <a:off x="5656263" y="1911350"/>
            <a:ext cx="1347787"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0450" y="1524000"/>
            <a:ext cx="737711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2"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6063" y="1412875"/>
            <a:ext cx="14620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40302"/>
                                        </p:tgtEl>
                                        <p:attrNameLst>
                                          <p:attrName>r</p:attrName>
                                        </p:attrNameLst>
                                      </p:cBhvr>
                                    </p:animRot>
                                  </p:childTnLst>
                                </p:cTn>
                              </p:par>
                              <p:par>
                                <p:cTn id="7" presetID="6" presetClass="emph" presetSubtype="0" autoRev="1" fill="hold" nodeType="withEffect">
                                  <p:stCondLst>
                                    <p:cond delay="0"/>
                                  </p:stCondLst>
                                  <p:childTnLst>
                                    <p:animScale>
                                      <p:cBhvr>
                                        <p:cTn id="8" dur="1000" fill="hold"/>
                                        <p:tgtEl>
                                          <p:spTgt spid="14030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descr="C:\Documents and Settings\mcummings\My Documents\talks\HOtScienceCoolTalks\LarryGilbertsPhotos\sirena bank50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100" y="2133600"/>
            <a:ext cx="31369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p:txBody>
          <a:bodyPr/>
          <a:lstStyle/>
          <a:p>
            <a:r>
              <a:rPr lang="en-US" altLang="en-US" smtClean="0"/>
              <a:t>Larry’s Photos</a:t>
            </a:r>
          </a:p>
        </p:txBody>
      </p:sp>
      <p:sp>
        <p:nvSpPr>
          <p:cNvPr id="24580" name="Content Placeholder 2"/>
          <p:cNvSpPr>
            <a:spLocks noGrp="1"/>
          </p:cNvSpPr>
          <p:nvPr>
            <p:ph idx="1"/>
          </p:nvPr>
        </p:nvSpPr>
        <p:spPr/>
        <p:txBody>
          <a:bodyPr/>
          <a:lstStyle/>
          <a:p>
            <a:endParaRPr lang="en-US" altLang="en-US" smtClean="0"/>
          </a:p>
        </p:txBody>
      </p:sp>
      <p:pic>
        <p:nvPicPr>
          <p:cNvPr id="24581" name="Picture 9" descr="C:\Documents and Settings\mcummings\My Documents\talks\HOtScienceCoolTalks\LarryGilbertsPhotos\Q Cameronal at est Sire01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4861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Documents and Settings\mcummings\My Documents\talks\HOtScienceCoolTalks\LarryGilbertsPhotos\Kricoogonia curv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667000"/>
            <a:ext cx="33528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C:\Documents and Settings\mcummings\My Documents\talks\HOtScienceCoolTalks\LarryGilbertsPhotos\rattlesnakeCMAcur aDSCN59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C:\Documents and Settings\mcummings\My Documents\talks\HOtScienceCoolTalks\LarryGilbertsPhotos\Stengl Creek Curvsiii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489200"/>
            <a:ext cx="32766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1" descr="C:\Documents and Settings\mcummings\My Documents\talks\HOtScienceCoolTalks\LarryGilbertsPhotos\Skipper BonitoBR-2Curv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0"/>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5" descr="C:\Documents and Settings\mcummings\My Documents\talks\HOtScienceCoolTalks\LarryGilbertsPhotos\brosinmum gap ES 346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403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4" descr="C:\Documents and Settings\mcummings\My Documents\talks\HOtScienceCoolTalks\LarryGilbertsPhotos\Apaturine Bonito BZ-2curv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21336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Box 11"/>
          <p:cNvSpPr txBox="1">
            <a:spLocks noChangeArrowheads="1"/>
          </p:cNvSpPr>
          <p:nvPr/>
        </p:nvSpPr>
        <p:spPr bwMode="auto">
          <a:xfrm>
            <a:off x="457200" y="6172200"/>
            <a:ext cx="2589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Photos: Larry Gilbert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38200"/>
          </a:xfrm>
          <a:prstGeom prst="rect">
            <a:avLst/>
          </a:prstGeom>
          <a:solidFill>
            <a:schemeClr val="bg1">
              <a:alpha val="8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000" dirty="0">
              <a:latin typeface="IM FELL Double Pica PRO Roman "/>
              <a:cs typeface="IM FELL Double Pica PRO Roman "/>
            </a:endParaRPr>
          </a:p>
        </p:txBody>
      </p:sp>
      <p:sp>
        <p:nvSpPr>
          <p:cNvPr id="142339" name="TextBox 4"/>
          <p:cNvSpPr txBox="1">
            <a:spLocks noChangeArrowheads="1"/>
          </p:cNvSpPr>
          <p:nvPr/>
        </p:nvSpPr>
        <p:spPr bwMode="auto">
          <a:xfrm>
            <a:off x="0" y="85725"/>
            <a:ext cx="9144000" cy="938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FFFF"/>
                </a:solidFill>
                <a:latin typeface="Goudy Old Style" panose="02020502050305020303" pitchFamily="18" charset="0"/>
                <a:ea typeface="Goudy Old Style" panose="02020502050305020303" pitchFamily="18" charset="0"/>
                <a:cs typeface="Goudy Old Style" panose="02020502050305020303" pitchFamily="18" charset="0"/>
              </a:rPr>
              <a:t> </a:t>
            </a:r>
            <a:r>
              <a:rPr lang="en-US" altLang="en-US" sz="2800">
                <a:solidFill>
                  <a:srgbClr val="FFFF00"/>
                </a:solidFill>
                <a:latin typeface="Calibri" panose="020F0502020204030204" pitchFamily="34" charset="0"/>
                <a:ea typeface="Goudy Old Style" panose="02020502050305020303" pitchFamily="18" charset="0"/>
                <a:cs typeface="Goudy Old Style" panose="02020502050305020303" pitchFamily="18" charset="0"/>
              </a:rPr>
              <a:t>Why the grand diversity in color? </a:t>
            </a:r>
            <a:r>
              <a:rPr lang="en-US" altLang="en-US" sz="2700" i="1">
                <a:solidFill>
                  <a:srgbClr val="FFFF00"/>
                </a:solidFill>
                <a:latin typeface="Goudy Old Style" panose="02020502050305020303" pitchFamily="18" charset="0"/>
                <a:ea typeface="Goudy Old Style" panose="02020502050305020303" pitchFamily="18" charset="0"/>
                <a:cs typeface="Goudy Old Style" panose="02020502050305020303" pitchFamily="18" charset="0"/>
              </a:rPr>
              <a:t>					</a:t>
            </a:r>
          </a:p>
        </p:txBody>
      </p:sp>
      <p:sp>
        <p:nvSpPr>
          <p:cNvPr id="16" name="TextBox 15"/>
          <p:cNvSpPr txBox="1">
            <a:spLocks noChangeArrowheads="1"/>
          </p:cNvSpPr>
          <p:nvPr/>
        </p:nvSpPr>
        <p:spPr bwMode="auto">
          <a:xfrm>
            <a:off x="1447800" y="3657600"/>
            <a:ext cx="6802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rPr>
              <a:t>To communicate to others of its own kind?</a:t>
            </a:r>
          </a:p>
        </p:txBody>
      </p:sp>
      <p:sp>
        <p:nvSpPr>
          <p:cNvPr id="17" name="TextBox 16"/>
          <p:cNvSpPr txBox="1">
            <a:spLocks noChangeArrowheads="1"/>
          </p:cNvSpPr>
          <p:nvPr/>
        </p:nvSpPr>
        <p:spPr bwMode="auto">
          <a:xfrm>
            <a:off x="2692400" y="5943600"/>
            <a:ext cx="509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rPr>
              <a:t>Some combination of all three!</a:t>
            </a:r>
          </a:p>
        </p:txBody>
      </p:sp>
      <p:pic>
        <p:nvPicPr>
          <p:cNvPr id="19" name="Picture 27" descr="PEL frog 1"/>
          <p:cNvPicPr>
            <a:picLocks noChangeAspect="1" noChangeArrowheads="1"/>
          </p:cNvPicPr>
          <p:nvPr/>
        </p:nvPicPr>
        <p:blipFill>
          <a:blip r:embed="rId3">
            <a:extLst>
              <a:ext uri="{28A0092B-C50C-407E-A947-70E740481C1C}">
                <a14:useLocalDpi xmlns:a14="http://schemas.microsoft.com/office/drawing/2010/main" val="0"/>
              </a:ext>
            </a:extLst>
          </a:blip>
          <a:srcRect l="7310" t="24269" r="24139" b="32545"/>
          <a:stretch>
            <a:fillRect/>
          </a:stretch>
        </p:blipFill>
        <p:spPr bwMode="auto">
          <a:xfrm>
            <a:off x="0" y="846138"/>
            <a:ext cx="2819400"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2133600" y="1676400"/>
            <a:ext cx="4040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rPr>
              <a:t>To hide from Predators?</a:t>
            </a:r>
          </a:p>
        </p:txBody>
      </p:sp>
      <p:pic>
        <p:nvPicPr>
          <p:cNvPr id="20" name="Picture 31" descr="IMGP1344"/>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6140450" y="838200"/>
            <a:ext cx="3003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657600" y="695325"/>
            <a:ext cx="5360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rPr>
              <a:t>To communicate with Predators?</a:t>
            </a:r>
          </a:p>
        </p:txBody>
      </p:sp>
      <p:pic>
        <p:nvPicPr>
          <p:cNvPr id="21" name="Picture 20" descr="C:\Users\scorpionjeger\Downloads\selar_crumenophthalm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362200"/>
            <a:ext cx="243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Documents and Settings\Christopher\Desktop\Predation Study\Presentation\Mainland fro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71243" flipH="1">
            <a:off x="6691313" y="4200525"/>
            <a:ext cx="18478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Photos\4_16NacimientoU_W_Edits\20100416_Nacimiento_15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114800"/>
            <a:ext cx="241776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5"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8" descr="GulfRigDive0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9906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17" descr="http://www.bio.utexas.edu/research/cummingslab/images/Shule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958" y="2596314"/>
            <a:ext cx="2819400" cy="231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5033"/>
          <a:stretch/>
        </p:blipFill>
        <p:spPr>
          <a:xfrm>
            <a:off x="7223388" y="-1"/>
            <a:ext cx="1932518" cy="263683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94" y="0"/>
            <a:ext cx="3059113" cy="2352789"/>
          </a:xfrm>
          <a:prstGeom prst="rect">
            <a:avLst/>
          </a:prstGeom>
        </p:spPr>
      </p:pic>
      <p:sp>
        <p:nvSpPr>
          <p:cNvPr id="144387" name="Rectangle 2"/>
          <p:cNvSpPr txBox="1">
            <a:spLocks noChangeArrowheads="1"/>
          </p:cNvSpPr>
          <p:nvPr/>
        </p:nvSpPr>
        <p:spPr bwMode="auto">
          <a:xfrm>
            <a:off x="-695325" y="2960574"/>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400" dirty="0">
                <a:solidFill>
                  <a:schemeClr val="bg1"/>
                </a:solidFill>
                <a:latin typeface="Calibri" panose="020F0502020204030204" pitchFamily="34" charset="0"/>
              </a:rPr>
              <a:t>THANK YOU </a:t>
            </a:r>
          </a:p>
        </p:txBody>
      </p:sp>
      <p:pic>
        <p:nvPicPr>
          <p:cNvPr id="144388" name="Picture 4" descr="MIL_US_ONR_Logo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5143500"/>
            <a:ext cx="3810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17" descr="NSF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6894" y="4924224"/>
            <a:ext cx="1905000" cy="193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11" descr="http://www.bio.utexas.edu/research/cummingslab/images/K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1451" y="4322596"/>
            <a:ext cx="1600200" cy="253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Picture 15" descr="Korey Conle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4075113"/>
            <a:ext cx="19812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9" descr="Laura Croth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2286000"/>
            <a:ext cx="1447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23" descr="Silu Wa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7400" y="0"/>
            <a:ext cx="11334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7" name="Picture 29" descr="Mary Ramse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0" y="0"/>
            <a:ext cx="16002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7013" y="2435232"/>
            <a:ext cx="1738112" cy="23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9" name="Picture 6" descr="C:\Users\Gina\Downloads\1151076_10103457511795520_1989503759_n.jpg"/>
          <p:cNvPicPr>
            <a:picLocks noChangeAspect="1" noChangeArrowheads="1"/>
          </p:cNvPicPr>
          <p:nvPr/>
        </p:nvPicPr>
        <p:blipFill>
          <a:blip r:embed="rId15">
            <a:extLst>
              <a:ext uri="{28A0092B-C50C-407E-A947-70E740481C1C}">
                <a14:useLocalDpi xmlns:a14="http://schemas.microsoft.com/office/drawing/2010/main" val="0"/>
              </a:ext>
            </a:extLst>
          </a:blip>
          <a:srcRect l="26469" t="33778" r="53333" b="27779"/>
          <a:stretch>
            <a:fillRect/>
          </a:stretch>
        </p:blipFill>
        <p:spPr bwMode="auto">
          <a:xfrm>
            <a:off x="5562600" y="0"/>
            <a:ext cx="184626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0" name="Picture 25" descr="Gina Calabres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0" y="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23666" y="4177136"/>
            <a:ext cx="1369219" cy="993245"/>
          </a:xfrm>
          <a:prstGeom prst="rect">
            <a:avLst/>
          </a:prstGeom>
        </p:spPr>
      </p:pic>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29455" y="4653932"/>
            <a:ext cx="2807540" cy="397751"/>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Molly Cummings</a:t>
            </a:r>
            <a:endParaRPr lang="en-US" dirty="0"/>
          </a:p>
        </p:txBody>
      </p:sp>
      <p:sp>
        <p:nvSpPr>
          <p:cNvPr id="3" name="Content Placeholder 2"/>
          <p:cNvSpPr>
            <a:spLocks noGrp="1"/>
          </p:cNvSpPr>
          <p:nvPr>
            <p:ph idx="1"/>
          </p:nvPr>
        </p:nvSpPr>
        <p:spPr>
          <a:xfrm>
            <a:off x="1676400" y="1600200"/>
            <a:ext cx="7010400" cy="4525963"/>
          </a:xfrm>
        </p:spPr>
        <p:txBody>
          <a:bodyPr/>
          <a:lstStyle/>
          <a:p>
            <a:pPr marL="0" indent="0">
              <a:buNone/>
            </a:pPr>
            <a:r>
              <a:rPr lang="en-US" sz="2000" dirty="0" smtClean="0"/>
              <a:t>Molly Cummings is a professor at UT Austin. Her research examines how communication traits evolve in animals, using fieldwork and behavior experiments to discover what drives such communications. She has initiated studies examining how animals achieve </a:t>
            </a:r>
            <a:r>
              <a:rPr lang="en-US" sz="2000" dirty="0" err="1" smtClean="0"/>
              <a:t>crypsis</a:t>
            </a:r>
            <a:r>
              <a:rPr lang="en-US" sz="2000" dirty="0" smtClean="0"/>
              <a:t> in a dynamically changing aquatic environments at a molecular level, and with particular emphasis on the polarized light field. Her lab is also developing experimental techniques to characterize real-time dynamic camouflage in the lab and field as well as identify the internal coordination of the cells involved in orchestrating camouflage (</a:t>
            </a:r>
            <a:r>
              <a:rPr lang="en-US" sz="2000" dirty="0" err="1" smtClean="0"/>
              <a:t>melanophores</a:t>
            </a:r>
            <a:r>
              <a:rPr lang="en-US" sz="2000" dirty="0" smtClean="0"/>
              <a:t>, </a:t>
            </a:r>
            <a:r>
              <a:rPr lang="en-US" sz="2000" dirty="0" err="1" smtClean="0"/>
              <a:t>chromatophores</a:t>
            </a:r>
            <a:r>
              <a:rPr lang="en-US" sz="2000" dirty="0" smtClean="0"/>
              <a:t> and </a:t>
            </a:r>
            <a:r>
              <a:rPr lang="en-US" sz="2000" dirty="0" err="1" smtClean="0"/>
              <a:t>iridophores</a:t>
            </a:r>
            <a:r>
              <a:rPr lang="en-US" sz="2000" dirty="0" smtClean="0"/>
              <a:t>) along with the neutral color of their movements. </a:t>
            </a:r>
            <a:endParaRPr lang="en-US" sz="2000" dirty="0"/>
          </a:p>
        </p:txBody>
      </p:sp>
      <p:pic>
        <p:nvPicPr>
          <p:cNvPr id="68610" name="Picture 2" descr="cummings_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7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2"/>
          <p:cNvSpPr>
            <a:spLocks noGrp="1"/>
          </p:cNvSpPr>
          <p:nvPr>
            <p:ph idx="1"/>
          </p:nvPr>
        </p:nvSpPr>
        <p:spPr>
          <a:xfrm>
            <a:off x="304800" y="914400"/>
            <a:ext cx="7772400" cy="4114800"/>
          </a:xfrm>
        </p:spPr>
        <p:txBody>
          <a:bodyPr/>
          <a:lstStyle/>
          <a:p>
            <a:r>
              <a:rPr lang="en-US" altLang="en-US" sz="2800" b="1" dirty="0" smtClean="0">
                <a:solidFill>
                  <a:srgbClr val="FFFF00"/>
                </a:solidFill>
                <a:latin typeface="Calibri" panose="020F0502020204030204" pitchFamily="34" charset="0"/>
              </a:rPr>
              <a:t>Brightness: How much light there is </a:t>
            </a:r>
          </a:p>
          <a:p>
            <a:pPr>
              <a:buFontTx/>
              <a:buNone/>
            </a:pPr>
            <a:endParaRPr lang="en-US" altLang="en-US" b="1" dirty="0" smtClean="0">
              <a:solidFill>
                <a:srgbClr val="FFFF00"/>
              </a:solidFill>
              <a:latin typeface="Calibri" panose="020F0502020204030204" pitchFamily="34" charset="0"/>
            </a:endParaRPr>
          </a:p>
          <a:p>
            <a:pPr>
              <a:buFontTx/>
              <a:buNone/>
            </a:pPr>
            <a:endParaRPr lang="en-US" altLang="en-US" b="1" dirty="0" smtClean="0">
              <a:solidFill>
                <a:srgbClr val="FFFF00"/>
              </a:solidFill>
              <a:latin typeface="Calibri" panose="020F0502020204030204" pitchFamily="34" charset="0"/>
            </a:endParaRPr>
          </a:p>
          <a:p>
            <a:r>
              <a:rPr lang="en-US" altLang="en-US" sz="2800" b="1" dirty="0" smtClean="0">
                <a:solidFill>
                  <a:srgbClr val="FFFF00"/>
                </a:solidFill>
                <a:latin typeface="Calibri" panose="020F0502020204030204" pitchFamily="34" charset="0"/>
              </a:rPr>
              <a:t>Color: Wavelengths of light</a:t>
            </a:r>
          </a:p>
          <a:p>
            <a:pPr>
              <a:buFontTx/>
              <a:buNone/>
            </a:pPr>
            <a:endParaRPr lang="en-US" altLang="en-US" dirty="0" smtClean="0">
              <a:solidFill>
                <a:srgbClr val="FFFF00"/>
              </a:solidFill>
            </a:endParaRPr>
          </a:p>
          <a:p>
            <a:pPr>
              <a:buFontTx/>
              <a:buNone/>
            </a:pPr>
            <a:endParaRPr lang="en-US" altLang="en-US" dirty="0" smtClean="0">
              <a:solidFill>
                <a:srgbClr val="FFFF00"/>
              </a:solidFill>
            </a:endParaRPr>
          </a:p>
          <a:p>
            <a:r>
              <a:rPr lang="en-US" altLang="en-US" sz="2800" b="1" dirty="0" smtClean="0">
                <a:solidFill>
                  <a:srgbClr val="FFFF00"/>
                </a:solidFill>
                <a:latin typeface="Calibri" panose="020F0502020204030204" pitchFamily="34" charset="0"/>
              </a:rPr>
              <a:t>Polarization: Direction of vibrating light waves</a:t>
            </a:r>
          </a:p>
        </p:txBody>
      </p:sp>
      <p:sp>
        <p:nvSpPr>
          <p:cNvPr id="27652" name="Title 1"/>
          <p:cNvSpPr>
            <a:spLocks noGrp="1"/>
          </p:cNvSpPr>
          <p:nvPr>
            <p:ph type="title"/>
          </p:nvPr>
        </p:nvSpPr>
        <p:spPr>
          <a:xfrm>
            <a:off x="590550" y="0"/>
            <a:ext cx="7772400" cy="1143000"/>
          </a:xfrm>
        </p:spPr>
        <p:txBody>
          <a:bodyPr/>
          <a:lstStyle/>
          <a:p>
            <a:r>
              <a:rPr lang="en-US" altLang="en-US" sz="4000" b="1" dirty="0" smtClean="0">
                <a:solidFill>
                  <a:srgbClr val="FFFF00"/>
                </a:solidFill>
                <a:latin typeface="Calibri" panose="020F0502020204030204" pitchFamily="34" charset="0"/>
              </a:rPr>
              <a:t>Dynamics of Light</a:t>
            </a:r>
          </a:p>
        </p:txBody>
      </p:sp>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371600"/>
            <a:ext cx="2362200" cy="12604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4"/>
          <p:cNvPicPr>
            <a:picLocks noChangeAspect="1"/>
          </p:cNvPicPr>
          <p:nvPr/>
        </p:nvPicPr>
        <p:blipFill>
          <a:blip r:embed="rId4">
            <a:extLst>
              <a:ext uri="{28A0092B-C50C-407E-A947-70E740481C1C}">
                <a14:useLocalDpi xmlns:a14="http://schemas.microsoft.com/office/drawing/2010/main" val="0"/>
              </a:ext>
            </a:extLst>
          </a:blip>
          <a:srcRect r="44806"/>
          <a:stretch>
            <a:fillRect/>
          </a:stretch>
        </p:blipFill>
        <p:spPr bwMode="auto">
          <a:xfrm>
            <a:off x="3429000" y="3048000"/>
            <a:ext cx="2438400" cy="12461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29"/>
          <p:cNvGrpSpPr>
            <a:grpSpLocks/>
          </p:cNvGrpSpPr>
          <p:nvPr/>
        </p:nvGrpSpPr>
        <p:grpSpPr bwMode="auto">
          <a:xfrm>
            <a:off x="5427663" y="1762125"/>
            <a:ext cx="2935287" cy="650875"/>
            <a:chOff x="3393449" y="1219200"/>
            <a:chExt cx="2936107" cy="650581"/>
          </a:xfrm>
        </p:grpSpPr>
        <p:pic>
          <p:nvPicPr>
            <p:cNvPr id="27666" name="Picture 25" descr="solart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3449" y="1219200"/>
              <a:ext cx="873751" cy="6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6" descr="solarte.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1219200"/>
              <a:ext cx="895605" cy="65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8" descr="solarte.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219200"/>
              <a:ext cx="843156" cy="61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8"/>
          <p:cNvGrpSpPr>
            <a:grpSpLocks/>
          </p:cNvGrpSpPr>
          <p:nvPr/>
        </p:nvGrpSpPr>
        <p:grpSpPr bwMode="auto">
          <a:xfrm>
            <a:off x="6027738" y="3114675"/>
            <a:ext cx="2941637" cy="995363"/>
            <a:chOff x="3612053" y="2819400"/>
            <a:chExt cx="2941147" cy="995782"/>
          </a:xfrm>
        </p:grpSpPr>
        <p:pic>
          <p:nvPicPr>
            <p:cNvPr id="27663"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9379" y="2819400"/>
              <a:ext cx="1023221" cy="93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7" descr="PEL frog 1"/>
            <p:cNvPicPr>
              <a:picLocks noChangeAspect="1" noChangeArrowheads="1"/>
            </p:cNvPicPr>
            <p:nvPr/>
          </p:nvPicPr>
          <p:blipFill>
            <a:blip r:embed="rId9">
              <a:extLst>
                <a:ext uri="{28A0092B-C50C-407E-A947-70E740481C1C}">
                  <a14:useLocalDpi xmlns:a14="http://schemas.microsoft.com/office/drawing/2010/main" val="0"/>
                </a:ext>
              </a:extLst>
            </a:blip>
            <a:srcRect l="7310" t="24269" r="24139" b="32545"/>
            <a:stretch>
              <a:fillRect/>
            </a:stretch>
          </p:blipFill>
          <p:spPr bwMode="auto">
            <a:xfrm>
              <a:off x="5529979" y="2819400"/>
              <a:ext cx="1023221" cy="99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31" descr="IMGP1344"/>
            <p:cNvPicPr>
              <a:picLocks noChangeAspect="1" noChangeArrowheads="1"/>
            </p:cNvPicPr>
            <p:nvPr/>
          </p:nvPicPr>
          <p:blipFill>
            <a:blip r:embed="rId10">
              <a:lum bright="6000" contrast="-6000"/>
              <a:extLst>
                <a:ext uri="{28A0092B-C50C-407E-A947-70E740481C1C}">
                  <a14:useLocalDpi xmlns:a14="http://schemas.microsoft.com/office/drawing/2010/main" val="0"/>
                </a:ext>
              </a:extLst>
            </a:blip>
            <a:srcRect/>
            <a:stretch>
              <a:fillRect/>
            </a:stretch>
          </p:blipFill>
          <p:spPr bwMode="auto">
            <a:xfrm flipH="1">
              <a:off x="3612053" y="2819400"/>
              <a:ext cx="959947" cy="82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4322763" y="4876800"/>
            <a:ext cx="3373437" cy="1676400"/>
            <a:chOff x="4322763" y="4876800"/>
            <a:chExt cx="3373437" cy="1676400"/>
          </a:xfrm>
        </p:grpSpPr>
        <p:pic>
          <p:nvPicPr>
            <p:cNvPr id="13314"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22763" y="4876800"/>
              <a:ext cx="3373437"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322763" y="4876800"/>
              <a:ext cx="3373437" cy="1676400"/>
              <a:chOff x="4322763" y="4876800"/>
              <a:chExt cx="3373437" cy="1676400"/>
            </a:xfrm>
          </p:grpSpPr>
          <p:sp>
            <p:nvSpPr>
              <p:cNvPr id="27658" name="Rectangle 20"/>
              <p:cNvSpPr>
                <a:spLocks noChangeArrowheads="1"/>
              </p:cNvSpPr>
              <p:nvPr/>
            </p:nvSpPr>
            <p:spPr bwMode="auto">
              <a:xfrm>
                <a:off x="6955218" y="5502275"/>
                <a:ext cx="740982"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grpSp>
            <p:nvGrpSpPr>
              <p:cNvPr id="3" name="Group 2"/>
              <p:cNvGrpSpPr/>
              <p:nvPr/>
            </p:nvGrpSpPr>
            <p:grpSpPr>
              <a:xfrm>
                <a:off x="4322763" y="4876800"/>
                <a:ext cx="3243262" cy="1676400"/>
                <a:chOff x="4322763" y="4876800"/>
                <a:chExt cx="3243262" cy="1676400"/>
              </a:xfrm>
            </p:grpSpPr>
            <p:sp>
              <p:nvSpPr>
                <p:cNvPr id="27657" name="Rectangle 20"/>
                <p:cNvSpPr>
                  <a:spLocks noChangeArrowheads="1"/>
                </p:cNvSpPr>
                <p:nvPr/>
              </p:nvSpPr>
              <p:spPr bwMode="auto">
                <a:xfrm>
                  <a:off x="4322763" y="4876800"/>
                  <a:ext cx="1392237"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27659" name="Rectangle 20"/>
                <p:cNvSpPr>
                  <a:spLocks noChangeArrowheads="1"/>
                </p:cNvSpPr>
                <p:nvPr/>
              </p:nvSpPr>
              <p:spPr bwMode="auto">
                <a:xfrm>
                  <a:off x="7003706" y="5808663"/>
                  <a:ext cx="562319" cy="5730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27660" name="Rectangle 20"/>
                <p:cNvSpPr>
                  <a:spLocks noChangeArrowheads="1"/>
                </p:cNvSpPr>
                <p:nvPr/>
              </p:nvSpPr>
              <p:spPr bwMode="auto">
                <a:xfrm>
                  <a:off x="6858000" y="5791200"/>
                  <a:ext cx="708025" cy="171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27661" name="Rectangle 20"/>
                <p:cNvSpPr>
                  <a:spLocks noChangeArrowheads="1"/>
                </p:cNvSpPr>
                <p:nvPr/>
              </p:nvSpPr>
              <p:spPr bwMode="auto">
                <a:xfrm>
                  <a:off x="5592763" y="6381750"/>
                  <a:ext cx="708025" cy="171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grpSp>
        </p:grpSp>
      </p:grpSp>
      <p:pic>
        <p:nvPicPr>
          <p:cNvPr id="20"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9063" y="4818063"/>
            <a:ext cx="26479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316">
                                            <p:txEl>
                                              <p:pRg st="3" end="3"/>
                                            </p:txEl>
                                          </p:spTgt>
                                        </p:tgtEl>
                                        <p:attrNameLst>
                                          <p:attrName>style.visibility</p:attrName>
                                        </p:attrNameLst>
                                      </p:cBhvr>
                                      <p:to>
                                        <p:strVal val="visible"/>
                                      </p:to>
                                    </p:set>
                                    <p:animEffect transition="in" filter="blinds(horizontal)">
                                      <p:cBhvr>
                                        <p:cTn id="12" dur="500"/>
                                        <p:tgtEl>
                                          <p:spTgt spid="13316">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319"/>
                                        </p:tgtEl>
                                        <p:attrNameLst>
                                          <p:attrName>style.visibility</p:attrName>
                                        </p:attrNameLst>
                                      </p:cBhvr>
                                      <p:to>
                                        <p:strVal val="visible"/>
                                      </p:to>
                                    </p:set>
                                    <p:animEffect transition="in" filter="blinds(horizontal)">
                                      <p:cBhvr>
                                        <p:cTn id="17" dur="500"/>
                                        <p:tgtEl>
                                          <p:spTgt spid="133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316">
                                            <p:txEl>
                                              <p:pRg st="6" end="6"/>
                                            </p:txEl>
                                          </p:spTgt>
                                        </p:tgtEl>
                                        <p:attrNameLst>
                                          <p:attrName>style.visibility</p:attrName>
                                        </p:attrNameLst>
                                      </p:cBhvr>
                                      <p:to>
                                        <p:strVal val="visible"/>
                                      </p:to>
                                    </p:set>
                                    <p:animEffect transition="in" filter="blinds(horizontal)">
                                      <p:cBhvr>
                                        <p:cTn id="22" dur="500"/>
                                        <p:tgtEl>
                                          <p:spTgt spid="1331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rticf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83063"/>
            <a:ext cx="41148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838200"/>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000" dirty="0">
              <a:latin typeface="IM FELL Double Pica PRO Roman "/>
              <a:cs typeface="IM FELL Double Pica PRO Roman "/>
            </a:endParaRPr>
          </a:p>
        </p:txBody>
      </p:sp>
      <p:sp>
        <p:nvSpPr>
          <p:cNvPr id="29700" name="TextBox 4"/>
          <p:cNvSpPr txBox="1">
            <a:spLocks noChangeArrowheads="1"/>
          </p:cNvSpPr>
          <p:nvPr/>
        </p:nvSpPr>
        <p:spPr bwMode="auto">
          <a:xfrm>
            <a:off x="0" y="0"/>
            <a:ext cx="9144000" cy="938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FFFF"/>
                </a:solidFill>
                <a:latin typeface="Goudy Old Style" panose="02020502050305020303" pitchFamily="18" charset="0"/>
                <a:ea typeface="Goudy Old Style" panose="02020502050305020303" pitchFamily="18" charset="0"/>
                <a:cs typeface="Goudy Old Style" panose="02020502050305020303" pitchFamily="18" charset="0"/>
              </a:rPr>
              <a:t> </a:t>
            </a:r>
            <a:r>
              <a:rPr lang="en-US" altLang="en-US" sz="2800">
                <a:solidFill>
                  <a:srgbClr val="FFFF00"/>
                </a:solidFill>
                <a:latin typeface="Calibri" panose="020F0502020204030204" pitchFamily="34" charset="0"/>
                <a:ea typeface="Goudy Old Style" panose="02020502050305020303" pitchFamily="18" charset="0"/>
                <a:cs typeface="Helvetica" panose="020B0604020202020204" pitchFamily="34" charset="0"/>
              </a:rPr>
              <a:t>Why the grand diversity in color? </a:t>
            </a:r>
            <a:r>
              <a:rPr lang="en-US" altLang="en-US" sz="2800" i="1">
                <a:solidFill>
                  <a:srgbClr val="FFFF00"/>
                </a:solidFill>
                <a:latin typeface="Calibri" panose="020F0502020204030204" pitchFamily="34" charset="0"/>
                <a:ea typeface="Goudy Old Style" panose="02020502050305020303" pitchFamily="18" charset="0"/>
                <a:cs typeface="Helvetica" panose="020B0604020202020204" pitchFamily="34" charset="0"/>
              </a:rPr>
              <a:t>	</a:t>
            </a:r>
            <a:r>
              <a:rPr lang="en-US" altLang="en-US" sz="2700" i="1">
                <a:solidFill>
                  <a:srgbClr val="FFFF00"/>
                </a:solidFill>
                <a:latin typeface="Goudy Old Style" panose="02020502050305020303" pitchFamily="18" charset="0"/>
                <a:ea typeface="Goudy Old Style" panose="02020502050305020303" pitchFamily="18" charset="0"/>
                <a:cs typeface="Goudy Old Style" panose="02020502050305020303" pitchFamily="18" charset="0"/>
              </a:rPr>
              <a:t>				</a:t>
            </a:r>
          </a:p>
        </p:txBody>
      </p:sp>
      <p:pic>
        <p:nvPicPr>
          <p:cNvPr id="29701" name="Picture 6" descr="frog.tiff"/>
          <p:cNvPicPr>
            <a:picLocks noChangeAspect="1"/>
          </p:cNvPicPr>
          <p:nvPr/>
        </p:nvPicPr>
        <p:blipFill>
          <a:blip r:embed="rId4">
            <a:extLst>
              <a:ext uri="{28A0092B-C50C-407E-A947-70E740481C1C}">
                <a14:useLocalDpi xmlns:a14="http://schemas.microsoft.com/office/drawing/2010/main" val="0"/>
              </a:ext>
            </a:extLst>
          </a:blip>
          <a:srcRect b="8420"/>
          <a:stretch>
            <a:fillRect/>
          </a:stretch>
        </p:blipFill>
        <p:spPr bwMode="auto">
          <a:xfrm>
            <a:off x="0" y="838200"/>
            <a:ext cx="4549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8" descr="beetle.tiff"/>
          <p:cNvPicPr>
            <a:picLocks noChangeAspect="1"/>
          </p:cNvPicPr>
          <p:nvPr/>
        </p:nvPicPr>
        <p:blipFill>
          <a:blip r:embed="rId5">
            <a:extLst>
              <a:ext uri="{28A0092B-C50C-407E-A947-70E740481C1C}">
                <a14:useLocalDpi xmlns:a14="http://schemas.microsoft.com/office/drawing/2010/main" val="0"/>
              </a:ext>
            </a:extLst>
          </a:blip>
          <a:srcRect r="1613" b="8420"/>
          <a:stretch>
            <a:fillRect/>
          </a:stretch>
        </p:blipFill>
        <p:spPr bwMode="auto">
          <a:xfrm>
            <a:off x="4495800" y="838200"/>
            <a:ext cx="4648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3"/>
          <p:cNvSpPr txBox="1">
            <a:spLocks noChangeArrowheads="1"/>
          </p:cNvSpPr>
          <p:nvPr/>
        </p:nvSpPr>
        <p:spPr bwMode="auto">
          <a:xfrm>
            <a:off x="2503488" y="1008063"/>
            <a:ext cx="59515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Is it to communicate with Predators?</a:t>
            </a:r>
          </a:p>
        </p:txBody>
      </p:sp>
      <p:sp>
        <p:nvSpPr>
          <p:cNvPr id="29704" name="TextBox 14"/>
          <p:cNvSpPr txBox="1">
            <a:spLocks noChangeArrowheads="1"/>
          </p:cNvSpPr>
          <p:nvPr/>
        </p:nvSpPr>
        <p:spPr bwMode="auto">
          <a:xfrm>
            <a:off x="2503488" y="2862263"/>
            <a:ext cx="50434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Is it to hide from Predators?</a:t>
            </a:r>
          </a:p>
        </p:txBody>
      </p:sp>
      <p:sp>
        <p:nvSpPr>
          <p:cNvPr id="29705" name="Left Brace 17"/>
          <p:cNvSpPr>
            <a:spLocks/>
          </p:cNvSpPr>
          <p:nvPr/>
        </p:nvSpPr>
        <p:spPr bwMode="auto">
          <a:xfrm>
            <a:off x="2046288" y="838200"/>
            <a:ext cx="457200" cy="2670175"/>
          </a:xfrm>
          <a:prstGeom prst="leftBrace">
            <a:avLst>
              <a:gd name="adj1" fmla="val 8328"/>
              <a:gd name="adj2" fmla="val 50000"/>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06" name="TextBox 19"/>
          <p:cNvSpPr txBox="1">
            <a:spLocks noChangeArrowheads="1"/>
          </p:cNvSpPr>
          <p:nvPr/>
        </p:nvSpPr>
        <p:spPr bwMode="auto">
          <a:xfrm>
            <a:off x="288925" y="1695450"/>
            <a:ext cx="1554163" cy="954088"/>
          </a:xfrm>
          <a:prstGeom prst="rect">
            <a:avLst/>
          </a:prstGeom>
          <a:solidFill>
            <a:srgbClr val="FFC000"/>
          </a:solidFill>
          <a:ln w="9525">
            <a:solidFill>
              <a:srgbClr val="FFC0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rgbClr val="FF0000"/>
                </a:solidFill>
                <a:latin typeface="Calibri" panose="020F0502020204030204" pitchFamily="34" charset="0"/>
                <a:cs typeface="Helvetica" panose="020B0604020202020204" pitchFamily="34" charset="0"/>
              </a:rPr>
              <a:t>Natural </a:t>
            </a:r>
          </a:p>
          <a:p>
            <a:pPr algn="ctr">
              <a:spcBef>
                <a:spcPct val="0"/>
              </a:spcBef>
              <a:buFontTx/>
              <a:buNone/>
            </a:pPr>
            <a:r>
              <a:rPr lang="en-US" altLang="en-US" sz="2800">
                <a:solidFill>
                  <a:srgbClr val="FF0000"/>
                </a:solidFill>
                <a:latin typeface="Calibri" panose="020F0502020204030204" pitchFamily="34" charset="0"/>
                <a:cs typeface="Helvetica" panose="020B0604020202020204" pitchFamily="34" charset="0"/>
              </a:rPr>
              <a:t>Selection</a:t>
            </a:r>
          </a:p>
        </p:txBody>
      </p:sp>
      <p:sp>
        <p:nvSpPr>
          <p:cNvPr id="16" name="Rectangle 2"/>
          <p:cNvSpPr>
            <a:spLocks noGrp="1" noChangeArrowheads="1"/>
          </p:cNvSpPr>
          <p:nvPr>
            <p:ph type="title"/>
          </p:nvPr>
        </p:nvSpPr>
        <p:spPr>
          <a:xfrm>
            <a:off x="998538" y="3276600"/>
            <a:ext cx="7772400" cy="1143000"/>
          </a:xfrm>
        </p:spPr>
        <p:txBody>
          <a:bodyPr/>
          <a:lstStyle/>
          <a:p>
            <a:r>
              <a:rPr lang="en-US" altLang="en-US" sz="3600" b="1" smtClean="0">
                <a:solidFill>
                  <a:srgbClr val="FF0000"/>
                </a:solidFill>
                <a:latin typeface="Calibri" panose="020F0502020204030204" pitchFamily="34" charset="0"/>
                <a:cs typeface="Helvetica" panose="020B0604020202020204" pitchFamily="34" charset="0"/>
              </a:rPr>
              <a:t>To Hide or Not to Hide….</a:t>
            </a:r>
          </a:p>
        </p:txBody>
      </p:sp>
      <p:pic>
        <p:nvPicPr>
          <p:cNvPr id="17" name="Picture 6" descr="1243521722V3Bvrz9.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508375"/>
            <a:ext cx="21336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Box 1"/>
          <p:cNvSpPr txBox="1">
            <a:spLocks noChangeArrowheads="1"/>
          </p:cNvSpPr>
          <p:nvPr/>
        </p:nvSpPr>
        <p:spPr bwMode="auto">
          <a:xfrm>
            <a:off x="163513" y="6334125"/>
            <a:ext cx="44354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en-US" altLang="en-US" sz="2800">
                <a:solidFill>
                  <a:srgbClr val="FFFF00"/>
                </a:solidFill>
                <a:latin typeface="Calibri" panose="020F0502020204030204" pitchFamily="34" charset="0"/>
                <a:cs typeface="Helvetica" panose="020B0604020202020204" pitchFamily="34" charset="0"/>
              </a:rPr>
              <a:t>Hide (not be detected)</a:t>
            </a:r>
          </a:p>
        </p:txBody>
      </p:sp>
      <p:sp>
        <p:nvSpPr>
          <p:cNvPr id="21" name="TextBox 23"/>
          <p:cNvSpPr txBox="1">
            <a:spLocks noChangeArrowheads="1"/>
          </p:cNvSpPr>
          <p:nvPr/>
        </p:nvSpPr>
        <p:spPr bwMode="auto">
          <a:xfrm>
            <a:off x="246063" y="3429000"/>
            <a:ext cx="1792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Narrow" pitchFamily="34" charset="0"/>
              </a:rPr>
              <a:t>Leaf Insect</a:t>
            </a:r>
          </a:p>
        </p:txBody>
      </p:sp>
      <p:sp>
        <p:nvSpPr>
          <p:cNvPr id="22" name="TextBox 23"/>
          <p:cNvSpPr txBox="1">
            <a:spLocks noChangeArrowheads="1"/>
          </p:cNvSpPr>
          <p:nvPr/>
        </p:nvSpPr>
        <p:spPr bwMode="auto">
          <a:xfrm>
            <a:off x="2351088" y="44196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Narrow" pitchFamily="34" charset="0"/>
              </a:rPr>
              <a:t>Arctic Fox</a:t>
            </a:r>
          </a:p>
        </p:txBody>
      </p:sp>
      <p:pic>
        <p:nvPicPr>
          <p:cNvPr id="23" name="Picture 22" descr="hot_weird_funny_amazing_cool8_a-camouflage-animal-hide-0_2009073100244312889.jpeg"/>
          <p:cNvPicPr>
            <a:picLocks noChangeAspect="1"/>
          </p:cNvPicPr>
          <p:nvPr/>
        </p:nvPicPr>
        <p:blipFill>
          <a:blip r:embed="rId7">
            <a:extLst>
              <a:ext uri="{28A0092B-C50C-407E-A947-70E740481C1C}">
                <a14:useLocalDpi xmlns:a14="http://schemas.microsoft.com/office/drawing/2010/main" val="0"/>
              </a:ext>
            </a:extLst>
          </a:blip>
          <a:srcRect t="2" r="17624" b="21626"/>
          <a:stretch>
            <a:fillRect/>
          </a:stretch>
        </p:blipFill>
        <p:spPr bwMode="auto">
          <a:xfrm>
            <a:off x="4549775" y="4191000"/>
            <a:ext cx="552608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4792663" y="4375150"/>
            <a:ext cx="831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Narrow" pitchFamily="34" charset="0"/>
              </a:rPr>
              <a:t>Lion</a:t>
            </a:r>
          </a:p>
        </p:txBody>
      </p:sp>
      <p:pic>
        <p:nvPicPr>
          <p:cNvPr id="19" name="Picture 7" descr="coral-snake.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52950" y="4191000"/>
            <a:ext cx="34940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3"/>
          <p:cNvSpPr txBox="1">
            <a:spLocks noChangeArrowheads="1"/>
          </p:cNvSpPr>
          <p:nvPr/>
        </p:nvSpPr>
        <p:spPr bwMode="auto">
          <a:xfrm>
            <a:off x="5208588" y="5646738"/>
            <a:ext cx="1963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Narrow" pitchFamily="34" charset="0"/>
              </a:rPr>
              <a:t>Coral Snake</a:t>
            </a:r>
          </a:p>
        </p:txBody>
      </p:sp>
      <p:sp>
        <p:nvSpPr>
          <p:cNvPr id="3" name="TextBox 2"/>
          <p:cNvSpPr txBox="1"/>
          <p:nvPr/>
        </p:nvSpPr>
        <p:spPr>
          <a:xfrm>
            <a:off x="5257799" y="6367196"/>
            <a:ext cx="3886201" cy="461665"/>
          </a:xfrm>
          <a:prstGeom prst="rect">
            <a:avLst/>
          </a:prstGeom>
          <a:solidFill>
            <a:schemeClr val="bg1"/>
          </a:solidFill>
        </p:spPr>
        <p:txBody>
          <a:bodyPr>
            <a:spAutoFit/>
          </a:bodyPr>
          <a:lstStyle/>
          <a:p>
            <a:pPr lvl="1" indent="-457200">
              <a:buFont typeface="Wingdings" panose="05000000000000000000" pitchFamily="2" charset="2"/>
              <a:buChar char="Ø"/>
              <a:defRPr/>
            </a:pPr>
            <a:r>
              <a:rPr lang="en-US" u="sng" kern="0" dirty="0">
                <a:ln w="18000">
                  <a:solidFill>
                    <a:srgbClr val="FF0000"/>
                  </a:solidFill>
                  <a:prstDash val="solid"/>
                  <a:miter lim="800000"/>
                </a:ln>
                <a:solidFill>
                  <a:srgbClr val="FFFF00"/>
                </a:solidFill>
                <a:effectLst>
                  <a:glow rad="63500">
                    <a:schemeClr val="accent1">
                      <a:satMod val="175000"/>
                      <a:alpha val="40000"/>
                    </a:schemeClr>
                  </a:glow>
                  <a:outerShdw blurRad="50800" dist="38100" dir="2700000" algn="tl" rotWithShape="0">
                    <a:prstClr val="black">
                      <a:alpha val="40000"/>
                    </a:prstClr>
                  </a:outerShdw>
                </a:effectLst>
                <a:latin typeface="Calibri" panose="020F0502020204030204" pitchFamily="34" charset="0"/>
                <a:cs typeface="Helvetica" panose="020B0604020202020204" pitchFamily="34" charset="0"/>
              </a:rPr>
              <a:t>Advertise your Nastiness</a:t>
            </a:r>
            <a:endParaRPr lang="en-US" kern="0" dirty="0">
              <a:ln w="18000">
                <a:solidFill>
                  <a:srgbClr val="FF0000"/>
                </a:solidFill>
                <a:prstDash val="solid"/>
                <a:miter lim="800000"/>
              </a:ln>
              <a:solidFill>
                <a:srgbClr val="FFFF00"/>
              </a:solidFill>
              <a:effectLst>
                <a:glow rad="63500">
                  <a:schemeClr val="accent1">
                    <a:satMod val="175000"/>
                    <a:alpha val="40000"/>
                  </a:schemeClr>
                </a:glow>
                <a:outerShdw blurRad="50800" dist="38100" dir="2700000" algn="tl" rotWithShape="0">
                  <a:prstClr val="black">
                    <a:alpha val="40000"/>
                  </a:prstClr>
                </a:outerShdw>
              </a:effectLst>
              <a:latin typeface="Calibri" panose="020F0502020204030204" pitchFamily="34" charset="0"/>
              <a:cs typeface="Helvetica" panose="020B0604020202020204" pitchFamily="34" charset="0"/>
            </a:endParaRPr>
          </a:p>
        </p:txBody>
      </p:sp>
      <p:pic>
        <p:nvPicPr>
          <p:cNvPr id="26"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2675" y="3413125"/>
            <a:ext cx="21336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3"/>
          <p:cNvSpPr txBox="1">
            <a:spLocks noChangeArrowheads="1"/>
          </p:cNvSpPr>
          <p:nvPr/>
        </p:nvSpPr>
        <p:spPr bwMode="auto">
          <a:xfrm>
            <a:off x="7916863" y="3479800"/>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latin typeface="Helvetica Narrow" pitchFamily="34" charset="0"/>
              </a:rPr>
              <a:t>Skunk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25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255" grpId="0" animBg="1"/>
      <p:bldP spid="21" grpId="0"/>
      <p:bldP spid="22" grpId="0"/>
      <p:bldP spid="24"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a:spLocks noChangeArrowheads="1"/>
          </p:cNvSpPr>
          <p:nvPr/>
        </p:nvSpPr>
        <p:spPr bwMode="auto">
          <a:xfrm>
            <a:off x="1376363" y="2965450"/>
            <a:ext cx="640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sz="2400">
                <a:solidFill>
                  <a:srgbClr val="FFFF00"/>
                </a:solidFill>
                <a:latin typeface="Calibri" panose="020F0502020204030204" pitchFamily="34" charset="0"/>
              </a:rPr>
              <a:t>Poison Dart frogs use their bright colors to communicate to predators that they are toxic</a:t>
            </a:r>
          </a:p>
          <a:p>
            <a:pPr algn="ctr" eaLnBrk="1" hangingPunct="1">
              <a:spcBef>
                <a:spcPct val="0"/>
              </a:spcBef>
              <a:buFontTx/>
              <a:buNone/>
            </a:pPr>
            <a:endParaRPr lang="en-US" sz="2400">
              <a:solidFill>
                <a:srgbClr val="FFFF00"/>
              </a:solidFill>
              <a:latin typeface="Calibri" panose="020F0502020204030204" pitchFamily="34" charset="0"/>
            </a:endParaRPr>
          </a:p>
          <a:p>
            <a:pPr algn="ctr" eaLnBrk="1" hangingPunct="1">
              <a:spcBef>
                <a:spcPct val="0"/>
              </a:spcBef>
              <a:buFontTx/>
              <a:buNone/>
            </a:pPr>
            <a:r>
              <a:rPr lang="en-US" sz="2400">
                <a:solidFill>
                  <a:srgbClr val="FFFF00"/>
                </a:solidFill>
                <a:latin typeface="Calibri" panose="020F0502020204030204" pitchFamily="34" charset="0"/>
              </a:rPr>
              <a:t>(“aposematism” or warning coloration)</a:t>
            </a:r>
          </a:p>
          <a:p>
            <a:pPr algn="ctr" eaLnBrk="1" hangingPunct="1">
              <a:spcBef>
                <a:spcPct val="0"/>
              </a:spcBef>
              <a:buFontTx/>
              <a:buNone/>
            </a:pPr>
            <a:endParaRPr lang="en-US" sz="2400" i="1">
              <a:solidFill>
                <a:srgbClr val="FFFF00"/>
              </a:solidFill>
              <a:latin typeface="Calibri" panose="020F0502020204030204" pitchFamily="34" charset="0"/>
            </a:endParaRPr>
          </a:p>
        </p:txBody>
      </p:sp>
      <p:pic>
        <p:nvPicPr>
          <p:cNvPr id="23" name="Picture 24" descr="COb"/>
          <p:cNvPicPr>
            <a:picLocks noChangeAspect="1" noChangeArrowheads="1"/>
          </p:cNvPicPr>
          <p:nvPr/>
        </p:nvPicPr>
        <p:blipFill>
          <a:blip r:embed="rId3">
            <a:extLst>
              <a:ext uri="{28A0092B-C50C-407E-A947-70E740481C1C}">
                <a14:useLocalDpi xmlns:a14="http://schemas.microsoft.com/office/drawing/2010/main" val="0"/>
              </a:ext>
            </a:extLst>
          </a:blip>
          <a:srcRect l="24681" t="39809" r="46355" b="31175"/>
          <a:stretch>
            <a:fillRect/>
          </a:stretch>
        </p:blipFill>
        <p:spPr bwMode="auto">
          <a:xfrm>
            <a:off x="3829050" y="1371600"/>
            <a:ext cx="12461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1" descr="IMGP1344"/>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3487738" y="1136650"/>
            <a:ext cx="19304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descr="PoSo frog 1"/>
          <p:cNvPicPr>
            <a:picLocks noChangeAspect="1" noChangeArrowheads="1"/>
          </p:cNvPicPr>
          <p:nvPr/>
        </p:nvPicPr>
        <p:blipFill>
          <a:blip r:embed="rId5">
            <a:extLst>
              <a:ext uri="{28A0092B-C50C-407E-A947-70E740481C1C}">
                <a14:useLocalDpi xmlns:a14="http://schemas.microsoft.com/office/drawing/2010/main" val="0"/>
              </a:ext>
            </a:extLst>
          </a:blip>
          <a:srcRect l="34633" t="29607" r="40756" b="15610"/>
          <a:stretch>
            <a:fillRect/>
          </a:stretch>
        </p:blipFill>
        <p:spPr bwMode="auto">
          <a:xfrm>
            <a:off x="4000500" y="977900"/>
            <a:ext cx="9302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PoNo frog 2"/>
          <p:cNvPicPr>
            <a:picLocks noChangeAspect="1" noChangeArrowheads="1"/>
          </p:cNvPicPr>
          <p:nvPr/>
        </p:nvPicPr>
        <p:blipFill>
          <a:blip r:embed="rId6">
            <a:extLst>
              <a:ext uri="{28A0092B-C50C-407E-A947-70E740481C1C}">
                <a14:useLocalDpi xmlns:a14="http://schemas.microsoft.com/office/drawing/2010/main" val="0"/>
              </a:ext>
            </a:extLst>
          </a:blip>
          <a:srcRect l="25014" t="36523" r="36021" b="28790"/>
          <a:stretch>
            <a:fillRect/>
          </a:stretch>
        </p:blipFill>
        <p:spPr bwMode="auto">
          <a:xfrm>
            <a:off x="3427413" y="1022350"/>
            <a:ext cx="2036762"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NA anon 3c"/>
          <p:cNvPicPr>
            <a:picLocks noChangeAspect="1" noChangeArrowheads="1"/>
          </p:cNvPicPr>
          <p:nvPr/>
        </p:nvPicPr>
        <p:blipFill>
          <a:blip r:embed="rId7">
            <a:extLst>
              <a:ext uri="{28A0092B-C50C-407E-A947-70E740481C1C}">
                <a14:useLocalDpi xmlns:a14="http://schemas.microsoft.com/office/drawing/2010/main" val="0"/>
              </a:ext>
            </a:extLst>
          </a:blip>
          <a:srcRect l="35162" t="31767" r="32301" b="11382"/>
          <a:stretch>
            <a:fillRect/>
          </a:stretch>
        </p:blipFill>
        <p:spPr bwMode="auto">
          <a:xfrm>
            <a:off x="3943350" y="955675"/>
            <a:ext cx="1192213"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450" y="942975"/>
            <a:ext cx="16557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Amistad pumilio"/>
          <p:cNvPicPr>
            <a:picLocks noChangeAspect="1" noChangeArrowheads="1"/>
          </p:cNvPicPr>
          <p:nvPr/>
        </p:nvPicPr>
        <p:blipFill>
          <a:blip r:embed="rId9">
            <a:extLst>
              <a:ext uri="{28A0092B-C50C-407E-A947-70E740481C1C}">
                <a14:useLocalDpi xmlns:a14="http://schemas.microsoft.com/office/drawing/2010/main" val="0"/>
              </a:ext>
            </a:extLst>
          </a:blip>
          <a:srcRect l="42676" t="38921" r="31989" b="35110"/>
          <a:stretch>
            <a:fillRect/>
          </a:stretch>
        </p:blipFill>
        <p:spPr bwMode="auto">
          <a:xfrm>
            <a:off x="3521075" y="1087438"/>
            <a:ext cx="181610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9313" y="1055688"/>
            <a:ext cx="2079625"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 descr="PEL frog 1"/>
          <p:cNvPicPr>
            <a:picLocks noChangeAspect="1" noChangeArrowheads="1"/>
          </p:cNvPicPr>
          <p:nvPr/>
        </p:nvPicPr>
        <p:blipFill>
          <a:blip r:embed="rId11">
            <a:extLst>
              <a:ext uri="{28A0092B-C50C-407E-A947-70E740481C1C}">
                <a14:useLocalDpi xmlns:a14="http://schemas.microsoft.com/office/drawing/2010/main" val="0"/>
              </a:ext>
            </a:extLst>
          </a:blip>
          <a:srcRect l="7310" t="24269" r="24139" b="32545"/>
          <a:stretch>
            <a:fillRect/>
          </a:stretch>
        </p:blipFill>
        <p:spPr bwMode="auto">
          <a:xfrm>
            <a:off x="3394075" y="958850"/>
            <a:ext cx="211455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828800" y="4897438"/>
            <a:ext cx="5600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00"/>
                </a:solidFill>
                <a:latin typeface="Calibri" panose="020F0502020204030204" pitchFamily="34" charset="0"/>
              </a:rPr>
              <a:t>How do poison dart frogs get their name?</a:t>
            </a:r>
          </a:p>
        </p:txBody>
      </p:sp>
    </p:spTree>
  </p:cSld>
  <p:clrMapOvr>
    <a:masterClrMapping/>
  </p:clrMapOvr>
  <p:transition advTm="229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xEl>
                                              <p:pRg st="2" end="2"/>
                                            </p:txEl>
                                          </p:spTgt>
                                        </p:tgtEl>
                                        <p:attrNameLst>
                                          <p:attrName>style.visibility</p:attrName>
                                        </p:attrNameLst>
                                      </p:cBhvr>
                                      <p:to>
                                        <p:strVal val="visible"/>
                                      </p:to>
                                    </p:set>
                                    <p:animEffect transition="in" filter="blinds(horizontal)">
                                      <p:cBhvr>
                                        <p:cTn id="10" dur="500"/>
                                        <p:tgtEl>
                                          <p:spTgt spid="16">
                                            <p:txEl>
                                              <p:pRg st="2" end="2"/>
                                            </p:txEl>
                                          </p:spTgt>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nodeType="afterGroup">
                            <p:stCondLst>
                              <p:cond delay="1000"/>
                            </p:stCondLst>
                            <p:childTnLst>
                              <p:par>
                                <p:cTn id="16" presetID="42" presetClass="path" presetSubtype="0" accel="50000" decel="50000" fill="hold" nodeType="afterEffect">
                                  <p:stCondLst>
                                    <p:cond delay="0"/>
                                  </p:stCondLst>
                                  <p:childTnLst>
                                    <p:animMotion origin="layout" path="M 4.72222E-6 2.59259E-6 L -0.40487 0.00231 " pathEditMode="relative" rAng="0" ptsTypes="AA">
                                      <p:cBhvr>
                                        <p:cTn id="17" dur="500" fill="hold"/>
                                        <p:tgtEl>
                                          <p:spTgt spid="23"/>
                                        </p:tgtEl>
                                        <p:attrNameLst>
                                          <p:attrName>ppt_x</p:attrName>
                                          <p:attrName>ppt_y</p:attrName>
                                        </p:attrNameLst>
                                      </p:cBhvr>
                                      <p:rCtr x="-20243" y="116"/>
                                    </p:animMotion>
                                  </p:childTnLst>
                                </p:cTn>
                              </p:par>
                              <p:par>
                                <p:cTn id="18" presetID="6" presetClass="emph" presetSubtype="0" fill="hold" nodeType="withEffect">
                                  <p:stCondLst>
                                    <p:cond delay="0"/>
                                  </p:stCondLst>
                                  <p:childTnLst>
                                    <p:animScale>
                                      <p:cBhvr>
                                        <p:cTn id="19" dur="500" fill="hold"/>
                                        <p:tgtEl>
                                          <p:spTgt spid="23"/>
                                        </p:tgtEl>
                                      </p:cBhvr>
                                      <p:by x="60000" y="60000"/>
                                    </p:animScale>
                                  </p:childTnLst>
                                </p:cTn>
                              </p:par>
                            </p:childTnLst>
                          </p:cTn>
                        </p:par>
                        <p:par>
                          <p:cTn id="20" fill="hold" nodeType="afterGroup">
                            <p:stCondLst>
                              <p:cond delay="1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nodeType="afterGroup">
                            <p:stCondLst>
                              <p:cond delay="2000"/>
                            </p:stCondLst>
                            <p:childTnLst>
                              <p:par>
                                <p:cTn id="25" presetID="42" presetClass="path" presetSubtype="0" accel="50000" decel="50000" fill="hold" nodeType="afterEffect">
                                  <p:stCondLst>
                                    <p:cond delay="0"/>
                                  </p:stCondLst>
                                  <p:childTnLst>
                                    <p:animMotion origin="layout" path="M 4.72222E-6 -2.22222E-6 L -0.2908 0.00625 " pathEditMode="relative" rAng="0" ptsTypes="AA">
                                      <p:cBhvr>
                                        <p:cTn id="26" dur="500" fill="hold"/>
                                        <p:tgtEl>
                                          <p:spTgt spid="24"/>
                                        </p:tgtEl>
                                        <p:attrNameLst>
                                          <p:attrName>ppt_x</p:attrName>
                                          <p:attrName>ppt_y</p:attrName>
                                        </p:attrNameLst>
                                      </p:cBhvr>
                                      <p:rCtr x="-14549" y="301"/>
                                    </p:animMotion>
                                  </p:childTnLst>
                                </p:cTn>
                              </p:par>
                              <p:par>
                                <p:cTn id="27" presetID="6" presetClass="emph" presetSubtype="0" fill="hold" nodeType="withEffect">
                                  <p:stCondLst>
                                    <p:cond delay="0"/>
                                  </p:stCondLst>
                                  <p:childTnLst>
                                    <p:animScale>
                                      <p:cBhvr>
                                        <p:cTn id="28" dur="500" fill="hold"/>
                                        <p:tgtEl>
                                          <p:spTgt spid="24"/>
                                        </p:tgtEl>
                                      </p:cBhvr>
                                      <p:by x="35000" y="35000"/>
                                    </p:animScale>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nodeType="afterGroup">
                            <p:stCondLst>
                              <p:cond delay="3000"/>
                            </p:stCondLst>
                            <p:childTnLst>
                              <p:par>
                                <p:cTn id="34" presetID="42" presetClass="path" presetSubtype="0" accel="50000" decel="50000" fill="hold" nodeType="afterEffect">
                                  <p:stCondLst>
                                    <p:cond delay="0"/>
                                  </p:stCondLst>
                                  <p:childTnLst>
                                    <p:animMotion origin="layout" path="M 5E-6 4.81481E-6 L -0.19271 -0.00047 " pathEditMode="relative" rAng="0" ptsTypes="AA">
                                      <p:cBhvr>
                                        <p:cTn id="35" dur="500" fill="hold"/>
                                        <p:tgtEl>
                                          <p:spTgt spid="25"/>
                                        </p:tgtEl>
                                        <p:attrNameLst>
                                          <p:attrName>ppt_x</p:attrName>
                                          <p:attrName>ppt_y</p:attrName>
                                        </p:attrNameLst>
                                      </p:cBhvr>
                                      <p:rCtr x="-9635" y="-23"/>
                                    </p:animMotion>
                                  </p:childTnLst>
                                </p:cTn>
                              </p:par>
                              <p:par>
                                <p:cTn id="36" presetID="6" presetClass="emph" presetSubtype="0" fill="hold" nodeType="withEffect">
                                  <p:stCondLst>
                                    <p:cond delay="0"/>
                                  </p:stCondLst>
                                  <p:childTnLst>
                                    <p:animScale>
                                      <p:cBhvr>
                                        <p:cTn id="37" dur="500" fill="hold"/>
                                        <p:tgtEl>
                                          <p:spTgt spid="25"/>
                                        </p:tgtEl>
                                      </p:cBhvr>
                                      <p:by x="60000" y="60000"/>
                                    </p:animScale>
                                  </p:childTnLst>
                                </p:cTn>
                              </p:par>
                            </p:childTnLst>
                          </p:cTn>
                        </p:par>
                        <p:par>
                          <p:cTn id="38" fill="hold" nodeType="afterGroup">
                            <p:stCondLst>
                              <p:cond delay="3500"/>
                            </p:stCondLst>
                            <p:childTnLst>
                              <p:par>
                                <p:cTn id="39" presetID="10" presetClass="entr" presetSubtype="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nodeType="afterGroup">
                            <p:stCondLst>
                              <p:cond delay="4000"/>
                            </p:stCondLst>
                            <p:childTnLst>
                              <p:par>
                                <p:cTn id="43" presetID="42" presetClass="path" presetSubtype="0" accel="50000" decel="50000" fill="hold" nodeType="afterEffect">
                                  <p:stCondLst>
                                    <p:cond delay="0"/>
                                  </p:stCondLst>
                                  <p:childTnLst>
                                    <p:animMotion origin="layout" path="M 2.77778E-6 -1.48148E-6 L -0.09254 0.01574 " pathEditMode="relative" rAng="0" ptsTypes="AA">
                                      <p:cBhvr>
                                        <p:cTn id="44" dur="500" fill="hold"/>
                                        <p:tgtEl>
                                          <p:spTgt spid="26"/>
                                        </p:tgtEl>
                                        <p:attrNameLst>
                                          <p:attrName>ppt_x</p:attrName>
                                          <p:attrName>ppt_y</p:attrName>
                                        </p:attrNameLst>
                                      </p:cBhvr>
                                      <p:rCtr x="-4635" y="787"/>
                                    </p:animMotion>
                                  </p:childTnLst>
                                </p:cTn>
                              </p:par>
                              <p:par>
                                <p:cTn id="45" presetID="6" presetClass="emph" presetSubtype="0" fill="hold" nodeType="withEffect">
                                  <p:stCondLst>
                                    <p:cond delay="0"/>
                                  </p:stCondLst>
                                  <p:childTnLst>
                                    <p:animScale>
                                      <p:cBhvr>
                                        <p:cTn id="46" dur="500" fill="hold"/>
                                        <p:tgtEl>
                                          <p:spTgt spid="26"/>
                                        </p:tgtEl>
                                      </p:cBhvr>
                                      <p:by x="35000" y="35000"/>
                                    </p:animScale>
                                  </p:childTnLst>
                                </p:cTn>
                              </p:par>
                            </p:childTnLst>
                          </p:cTn>
                        </p:par>
                        <p:par>
                          <p:cTn id="47" fill="hold" nodeType="afterGroup">
                            <p:stCondLst>
                              <p:cond delay="4500"/>
                            </p:stCondLst>
                            <p:childTnLst>
                              <p:par>
                                <p:cTn id="48" presetID="10"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nodeType="afterGroup">
                            <p:stCondLst>
                              <p:cond delay="5000"/>
                            </p:stCondLst>
                            <p:childTnLst>
                              <p:par>
                                <p:cTn id="52" presetID="6" presetClass="emph" presetSubtype="0" fill="hold" nodeType="afterEffect">
                                  <p:stCondLst>
                                    <p:cond delay="0"/>
                                  </p:stCondLst>
                                  <p:childTnLst>
                                    <p:animScale>
                                      <p:cBhvr>
                                        <p:cTn id="53" dur="500" fill="hold"/>
                                        <p:tgtEl>
                                          <p:spTgt spid="27"/>
                                        </p:tgtEl>
                                      </p:cBhvr>
                                      <p:by x="50000" y="50000"/>
                                    </p:animScale>
                                  </p:childTnLst>
                                </p:cTn>
                              </p:par>
                            </p:childTnLst>
                          </p:cTn>
                        </p:par>
                        <p:par>
                          <p:cTn id="54" fill="hold" nodeType="afterGroup">
                            <p:stCondLst>
                              <p:cond delay="5500"/>
                            </p:stCondLst>
                            <p:childTnLst>
                              <p:par>
                                <p:cTn id="55" presetID="10"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nodeType="afterGroup">
                            <p:stCondLst>
                              <p:cond delay="6000"/>
                            </p:stCondLst>
                            <p:childTnLst>
                              <p:par>
                                <p:cTn id="59" presetID="42" presetClass="path" presetSubtype="0" accel="50000" decel="50000" fill="hold" nodeType="afterEffect">
                                  <p:stCondLst>
                                    <p:cond delay="0"/>
                                  </p:stCondLst>
                                  <p:childTnLst>
                                    <p:animMotion origin="layout" path="M -3.05556E-6 1.85185E-6 L 0.10764 0.00532 " pathEditMode="relative" rAng="0" ptsTypes="AA">
                                      <p:cBhvr>
                                        <p:cTn id="60" dur="500" fill="hold"/>
                                        <p:tgtEl>
                                          <p:spTgt spid="28"/>
                                        </p:tgtEl>
                                        <p:attrNameLst>
                                          <p:attrName>ppt_x</p:attrName>
                                          <p:attrName>ppt_y</p:attrName>
                                        </p:attrNameLst>
                                      </p:cBhvr>
                                      <p:rCtr x="5382" y="255"/>
                                    </p:animMotion>
                                  </p:childTnLst>
                                </p:cTn>
                              </p:par>
                              <p:par>
                                <p:cTn id="61" presetID="6" presetClass="emph" presetSubtype="0" fill="hold" nodeType="withEffect">
                                  <p:stCondLst>
                                    <p:cond delay="0"/>
                                  </p:stCondLst>
                                  <p:childTnLst>
                                    <p:animScale>
                                      <p:cBhvr>
                                        <p:cTn id="62" dur="500" fill="hold"/>
                                        <p:tgtEl>
                                          <p:spTgt spid="28"/>
                                        </p:tgtEl>
                                      </p:cBhvr>
                                      <p:by x="35000" y="35000"/>
                                    </p:animScale>
                                  </p:childTnLst>
                                </p:cTn>
                              </p:par>
                            </p:childTnLst>
                          </p:cTn>
                        </p:par>
                        <p:par>
                          <p:cTn id="63" fill="hold" nodeType="afterGroup">
                            <p:stCondLst>
                              <p:cond delay="6500"/>
                            </p:stCondLst>
                            <p:childTnLst>
                              <p:par>
                                <p:cTn id="64" presetID="10"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par>
                          <p:cTn id="67" fill="hold" nodeType="afterGroup">
                            <p:stCondLst>
                              <p:cond delay="7000"/>
                            </p:stCondLst>
                            <p:childTnLst>
                              <p:par>
                                <p:cTn id="68" presetID="42" presetClass="path" presetSubtype="0" accel="50000" decel="50000" fill="hold" nodeType="afterEffect">
                                  <p:stCondLst>
                                    <p:cond delay="0"/>
                                  </p:stCondLst>
                                  <p:childTnLst>
                                    <p:animMotion origin="layout" path="M 3.33333E-6 -2.59259E-6 L 0.20746 -0.00162 " pathEditMode="relative" rAng="0" ptsTypes="AA">
                                      <p:cBhvr>
                                        <p:cTn id="69" dur="500" fill="hold"/>
                                        <p:tgtEl>
                                          <p:spTgt spid="29"/>
                                        </p:tgtEl>
                                        <p:attrNameLst>
                                          <p:attrName>ppt_x</p:attrName>
                                          <p:attrName>ppt_y</p:attrName>
                                        </p:attrNameLst>
                                      </p:cBhvr>
                                      <p:rCtr x="10365" y="-93"/>
                                    </p:animMotion>
                                  </p:childTnLst>
                                </p:cTn>
                              </p:par>
                              <p:par>
                                <p:cTn id="70" presetID="6" presetClass="emph" presetSubtype="0" fill="hold" nodeType="withEffect">
                                  <p:stCondLst>
                                    <p:cond delay="0"/>
                                  </p:stCondLst>
                                  <p:childTnLst>
                                    <p:animScale>
                                      <p:cBhvr>
                                        <p:cTn id="71" dur="500" fill="hold"/>
                                        <p:tgtEl>
                                          <p:spTgt spid="29"/>
                                        </p:tgtEl>
                                      </p:cBhvr>
                                      <p:by x="40000" y="40000"/>
                                    </p:animScale>
                                  </p:childTnLst>
                                </p:cTn>
                              </p:par>
                            </p:childTnLst>
                          </p:cTn>
                        </p:par>
                        <p:par>
                          <p:cTn id="72" fill="hold" nodeType="afterGroup">
                            <p:stCondLst>
                              <p:cond delay="7500"/>
                            </p:stCondLst>
                            <p:childTnLst>
                              <p:par>
                                <p:cTn id="73" presetID="10" presetClass="entr" presetSubtype="0" fill="hold"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par>
                          <p:cTn id="76" fill="hold" nodeType="afterGroup">
                            <p:stCondLst>
                              <p:cond delay="8000"/>
                            </p:stCondLst>
                            <p:childTnLst>
                              <p:par>
                                <p:cTn id="77" presetID="42" presetClass="path" presetSubtype="0" accel="50000" decel="50000" fill="hold" nodeType="afterEffect">
                                  <p:stCondLst>
                                    <p:cond delay="0"/>
                                  </p:stCondLst>
                                  <p:childTnLst>
                                    <p:animMotion origin="layout" path="M -3.05556E-6 -4.07407E-6 L 0.32934 -0.00185 " pathEditMode="relative" rAng="0" ptsTypes="AA">
                                      <p:cBhvr>
                                        <p:cTn id="78" dur="500" fill="hold"/>
                                        <p:tgtEl>
                                          <p:spTgt spid="30"/>
                                        </p:tgtEl>
                                        <p:attrNameLst>
                                          <p:attrName>ppt_x</p:attrName>
                                          <p:attrName>ppt_y</p:attrName>
                                        </p:attrNameLst>
                                      </p:cBhvr>
                                      <p:rCtr x="16458" y="-93"/>
                                    </p:animMotion>
                                  </p:childTnLst>
                                </p:cTn>
                              </p:par>
                              <p:par>
                                <p:cTn id="79" presetID="6" presetClass="emph" presetSubtype="0" fill="hold" nodeType="withEffect">
                                  <p:stCondLst>
                                    <p:cond delay="0"/>
                                  </p:stCondLst>
                                  <p:childTnLst>
                                    <p:animScale>
                                      <p:cBhvr>
                                        <p:cTn id="80" dur="500" fill="hold"/>
                                        <p:tgtEl>
                                          <p:spTgt spid="30"/>
                                        </p:tgtEl>
                                      </p:cBhvr>
                                      <p:by x="40000" y="40000"/>
                                    </p:animScale>
                                  </p:childTnLst>
                                </p:cTn>
                              </p:par>
                            </p:childTnLst>
                          </p:cTn>
                        </p:par>
                        <p:par>
                          <p:cTn id="81" fill="hold" nodeType="afterGroup">
                            <p:stCondLst>
                              <p:cond delay="8500"/>
                            </p:stCondLst>
                            <p:childTnLst>
                              <p:par>
                                <p:cTn id="82" presetID="10"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childTnLst>
                          </p:cTn>
                        </p:par>
                        <p:par>
                          <p:cTn id="85" fill="hold" nodeType="afterGroup">
                            <p:stCondLst>
                              <p:cond delay="9000"/>
                            </p:stCondLst>
                            <p:childTnLst>
                              <p:par>
                                <p:cTn id="86" presetID="42" presetClass="path" presetSubtype="0" accel="50000" decel="50000" fill="hold" nodeType="afterEffect">
                                  <p:stCondLst>
                                    <p:cond delay="0"/>
                                  </p:stCondLst>
                                  <p:childTnLst>
                                    <p:animMotion origin="layout" path="M 4.72222E-6 4.07407E-6 L 0.44861 0.00254 " pathEditMode="relative" rAng="0" ptsTypes="AA">
                                      <p:cBhvr>
                                        <p:cTn id="87" dur="500" fill="hold"/>
                                        <p:tgtEl>
                                          <p:spTgt spid="31"/>
                                        </p:tgtEl>
                                        <p:attrNameLst>
                                          <p:attrName>ppt_x</p:attrName>
                                          <p:attrName>ppt_y</p:attrName>
                                        </p:attrNameLst>
                                      </p:cBhvr>
                                      <p:rCtr x="22431" y="116"/>
                                    </p:animMotion>
                                  </p:childTnLst>
                                </p:cTn>
                              </p:par>
                              <p:par>
                                <p:cTn id="88" presetID="6" presetClass="emph" presetSubtype="0" fill="hold" nodeType="withEffect">
                                  <p:stCondLst>
                                    <p:cond delay="0"/>
                                  </p:stCondLst>
                                  <p:childTnLst>
                                    <p:animScale>
                                      <p:cBhvr>
                                        <p:cTn id="89" dur="500" fill="hold"/>
                                        <p:tgtEl>
                                          <p:spTgt spid="31"/>
                                        </p:tgtEl>
                                      </p:cBhvr>
                                      <p:by x="35000" y="35000"/>
                                    </p:animScale>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11531</TotalTime>
  <Words>2576</Words>
  <Application>Microsoft Office PowerPoint</Application>
  <PresentationFormat>On-screen Show (4:3)</PresentationFormat>
  <Paragraphs>529</Paragraphs>
  <Slides>62</Slides>
  <Notes>59</Notes>
  <HiddenSlides>0</HiddenSlides>
  <MMClips>8</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62</vt:i4>
      </vt:variant>
    </vt:vector>
  </HeadingPairs>
  <TitlesOfParts>
    <vt:vector size="80" baseType="lpstr">
      <vt:lpstr>MS PGothic</vt:lpstr>
      <vt:lpstr>新細明體</vt:lpstr>
      <vt:lpstr>Arial</vt:lpstr>
      <vt:lpstr>Calibri</vt:lpstr>
      <vt:lpstr>Gadugi</vt:lpstr>
      <vt:lpstr>Gill Sans MT</vt:lpstr>
      <vt:lpstr>Goudy Old Style</vt:lpstr>
      <vt:lpstr>Helvetica</vt:lpstr>
      <vt:lpstr>Helvetica Narrow</vt:lpstr>
      <vt:lpstr>Helvetica-Black</vt:lpstr>
      <vt:lpstr>IM FELL Double Pica PRO Roman </vt:lpstr>
      <vt:lpstr>Times New Roman</vt:lpstr>
      <vt:lpstr>Wingdings</vt:lpstr>
      <vt:lpstr>Default Design</vt:lpstr>
      <vt:lpstr>Office Theme</vt:lpstr>
      <vt:lpstr>1_Default Design</vt:lpstr>
      <vt:lpstr>預設簡報設計</vt:lpstr>
      <vt:lpstr>Image</vt:lpstr>
      <vt:lpstr>Now You See Me, Now You Don’t: Colorful Strategies for Surviving in Nature</vt:lpstr>
      <vt:lpstr>PowerPoint Presentation</vt:lpstr>
      <vt:lpstr>PowerPoint Presentation</vt:lpstr>
      <vt:lpstr>PowerPoint Presentation</vt:lpstr>
      <vt:lpstr>Image of all sorts of Animal Eyes</vt:lpstr>
      <vt:lpstr>Larry’s Photos</vt:lpstr>
      <vt:lpstr>Dynamics of Light</vt:lpstr>
      <vt:lpstr>To Hide or Not to Hide….</vt:lpstr>
      <vt:lpstr>PowerPoint Presentation</vt:lpstr>
      <vt:lpstr>PowerPoint Presentation</vt:lpstr>
      <vt:lpstr>PowerPoint Presentation</vt:lpstr>
      <vt:lpstr>PowerPoint Presentation</vt:lpstr>
      <vt:lpstr>Strawberry Poison Frog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there so many different colors?  </vt:lpstr>
      <vt:lpstr>PowerPoint Presentation</vt:lpstr>
      <vt:lpstr>PowerPoint Presentation</vt:lpstr>
      <vt:lpstr>Frog Mate Choice Arena</vt:lpstr>
      <vt:lpstr>PowerPoint Presentation</vt:lpstr>
      <vt:lpstr>Natural &amp; Sexual Selection Operating Together</vt:lpstr>
      <vt:lpstr>PowerPoint Presentation</vt:lpstr>
      <vt:lpstr>Dynamics of Light</vt:lpstr>
      <vt:lpstr>Two places on earth where light is LARGELY polarized</vt:lpstr>
      <vt:lpstr>What if YOU could see polarized light?</vt:lpstr>
      <vt:lpstr>Many animals can see polarized light </vt:lpstr>
      <vt:lpstr>MANY animals can see polarized light </vt:lpstr>
      <vt:lpstr>PowerPoint Presentation</vt:lpstr>
      <vt:lpstr>PowerPoint Presentation</vt:lpstr>
      <vt:lpstr>PowerPoint Presentation</vt:lpstr>
      <vt:lpstr>PowerPoint Presentation</vt:lpstr>
      <vt:lpstr>To hide……....</vt:lpstr>
      <vt:lpstr>To hide……....but in the ocean?</vt:lpstr>
      <vt:lpstr>PowerPoint Presentation</vt:lpstr>
      <vt:lpstr>PowerPoint Presentation</vt:lpstr>
      <vt:lpstr>How do you hide in the polarized light field of the open ocean?</vt:lpstr>
      <vt:lpstr>How do you hide in the polarized light field of the open ocean?</vt:lpstr>
      <vt:lpstr>PowerPoint Presentation</vt:lpstr>
      <vt:lpstr>Methods</vt:lpstr>
      <vt:lpstr>PowerPoint Presentation</vt:lpstr>
      <vt:lpstr>PowerPoint Presentation</vt:lpstr>
      <vt:lpstr>PowerPoint Presentation</vt:lpstr>
      <vt:lpstr>PowerPoint Presentation</vt:lpstr>
      <vt:lpstr>PowerPoint Presentation</vt:lpstr>
      <vt:lpstr>PowerPoint Presentation</vt:lpstr>
      <vt:lpstr>We took 1000s of 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Molly Cummings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MollysFanglyDangly</dc:creator>
  <cp:lastModifiedBy>Montoya, Didey</cp:lastModifiedBy>
  <cp:revision>486</cp:revision>
  <dcterms:modified xsi:type="dcterms:W3CDTF">2016-05-19T15:02:44Z</dcterms:modified>
</cp:coreProperties>
</file>