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44" r:id="rId2"/>
    <p:sldMasterId id="2147487237" r:id="rId3"/>
    <p:sldMasterId id="2147487275" r:id="rId4"/>
    <p:sldMasterId id="2147487282" r:id="rId5"/>
    <p:sldMasterId id="2147487289" r:id="rId6"/>
    <p:sldMasterId id="2147487296" r:id="rId7"/>
  </p:sldMasterIdLst>
  <p:notesMasterIdLst>
    <p:notesMasterId r:id="rId38"/>
  </p:notesMasterIdLst>
  <p:sldIdLst>
    <p:sldId id="878" r:id="rId8"/>
    <p:sldId id="875" r:id="rId9"/>
    <p:sldId id="814" r:id="rId10"/>
    <p:sldId id="515" r:id="rId11"/>
    <p:sldId id="857" r:id="rId12"/>
    <p:sldId id="858" r:id="rId13"/>
    <p:sldId id="859" r:id="rId14"/>
    <p:sldId id="838" r:id="rId15"/>
    <p:sldId id="599" r:id="rId16"/>
    <p:sldId id="745" r:id="rId17"/>
    <p:sldId id="747" r:id="rId18"/>
    <p:sldId id="596" r:id="rId19"/>
    <p:sldId id="833" r:id="rId20"/>
    <p:sldId id="824" r:id="rId21"/>
    <p:sldId id="603" r:id="rId22"/>
    <p:sldId id="678" r:id="rId23"/>
    <p:sldId id="841" r:id="rId24"/>
    <p:sldId id="703" r:id="rId25"/>
    <p:sldId id="876" r:id="rId26"/>
    <p:sldId id="850" r:id="rId27"/>
    <p:sldId id="842" r:id="rId28"/>
    <p:sldId id="792" r:id="rId29"/>
    <p:sldId id="849" r:id="rId30"/>
    <p:sldId id="877" r:id="rId31"/>
    <p:sldId id="835" r:id="rId32"/>
    <p:sldId id="845" r:id="rId33"/>
    <p:sldId id="832" r:id="rId34"/>
    <p:sldId id="863" r:id="rId35"/>
    <p:sldId id="868" r:id="rId36"/>
    <p:sldId id="879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D44"/>
    <a:srgbClr val="EBB244"/>
    <a:srgbClr val="F2B846"/>
    <a:srgbClr val="E8A146"/>
    <a:srgbClr val="FFB14D"/>
    <a:srgbClr val="E0EEFF"/>
    <a:srgbClr val="C39C50"/>
    <a:srgbClr val="FF3399"/>
    <a:srgbClr val="FF33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176" autoAdjust="0"/>
  </p:normalViewPr>
  <p:slideViewPr>
    <p:cSldViewPr snapToGrid="0">
      <p:cViewPr varScale="1">
        <p:scale>
          <a:sx n="70" d="100"/>
          <a:sy n="70" d="100"/>
        </p:scale>
        <p:origin x="2178" y="66"/>
      </p:cViewPr>
      <p:guideLst>
        <p:guide orient="horz" pos="216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98"/>
    </p:cViewPr>
  </p:sorterViewPr>
  <p:notesViewPr>
    <p:cSldViewPr snapToGrid="0">
      <p:cViewPr varScale="1">
        <p:scale>
          <a:sx n="55" d="100"/>
          <a:sy n="55" d="100"/>
        </p:scale>
        <p:origin x="-183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8CD6AE4-DB3B-304B-9B20-8BA68BA61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1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8B4D7-CC83-4A16-B78C-79D09AD34690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61925"/>
            <a:ext cx="4630737" cy="3473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717925"/>
            <a:ext cx="6172200" cy="5345113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6706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Grotzinger</a:t>
            </a:r>
            <a:r>
              <a:rPr lang="en-US" dirty="0" smtClean="0"/>
              <a:t> describes the mountains the background as carved out by water.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other half</a:t>
            </a:r>
            <a:r>
              <a:rPr lang="en-US" baseline="0" dirty="0" smtClean="0"/>
              <a:t> of a panorama on Mars. Buttes and mesas now visible, resembling the American Southwest. </a:t>
            </a:r>
          </a:p>
          <a:p>
            <a:r>
              <a:rPr lang="en-US" baseline="0" dirty="0" smtClean="0"/>
              <a:t>Grotzinger describes these as the next area for Curiosity to travel in the next 6 months.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63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small circle is where the Curiosity first shot its powerful laser for chemical analysis.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photograph of the shot rock, the hole made by the</a:t>
            </a:r>
            <a:r>
              <a:rPr lang="en-US" baseline="0" dirty="0" smtClean="0"/>
              <a:t> laser is about 1 mm deep. The central hole looks like a crater or explosion, possibly due to volatiles.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7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Alluvial represents</a:t>
            </a:r>
            <a:r>
              <a:rPr lang="en-US" baseline="0" dirty="0" smtClean="0"/>
              <a:t> a region where flow of water spreads out sediments. The cross represents where the rover landed. The dark region seemed like an interesting region from its thermal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5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Grotzinger zooms in to Curiosity landing and the distance</a:t>
            </a:r>
            <a:r>
              <a:rPr lang="en-US" baseline="0" dirty="0" smtClean="0"/>
              <a:t> to the region of interest. </a:t>
            </a:r>
          </a:p>
          <a:p>
            <a:r>
              <a:rPr lang="en-US" baseline="0" dirty="0" smtClean="0"/>
              <a:t>He points out that there three different types of terrain converging at this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14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</a:t>
            </a:r>
            <a:r>
              <a:rPr lang="en-US" baseline="0" dirty="0" smtClean="0"/>
              <a:t> on the left is a rock from Curiosity. </a:t>
            </a:r>
            <a:r>
              <a:rPr lang="en-US" baseline="0" dirty="0" err="1" smtClean="0"/>
              <a:t>Grotzinger</a:t>
            </a:r>
            <a:r>
              <a:rPr lang="en-US" baseline="0" dirty="0" smtClean="0"/>
              <a:t> compares it to concrete on Earth, rounded pebbles cemented together.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9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Atacam</a:t>
            </a:r>
            <a:r>
              <a:rPr lang="en-US" baseline="0" dirty="0" smtClean="0"/>
              <a:t>a desert, regions on Earth that contain smashed (rounded) rocks that result from rare flash floods.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93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there</a:t>
            </a:r>
            <a:r>
              <a:rPr lang="en-US" baseline="0" dirty="0" smtClean="0"/>
              <a:t> was loose rocks and gravel, and not the terrain looks vastly different. Grotzinger compares this to terrain in Moab, Utah, USA.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right image is a self-portrait made from several images.</a:t>
            </a:r>
            <a:r>
              <a:rPr lang="en-US" baseline="0" dirty="0" smtClean="0"/>
              <a:t> The left contains a list of sand samples from this terrain on Mars.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5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Grotzinger opens by introducing </a:t>
            </a:r>
            <a:r>
              <a:rPr lang="en-US" i="1" dirty="0" smtClean="0"/>
              <a:t>Gale Crater</a:t>
            </a:r>
            <a:r>
              <a:rPr lang="en-US" i="0" dirty="0" smtClean="0"/>
              <a:t>, the landing</a:t>
            </a:r>
            <a:r>
              <a:rPr lang="en-US" i="0" baseline="0" dirty="0" smtClean="0"/>
              <a:t> site of </a:t>
            </a:r>
            <a:r>
              <a:rPr lang="en-US" i="1" baseline="0" dirty="0" smtClean="0"/>
              <a:t>Curiosity. </a:t>
            </a:r>
            <a:r>
              <a:rPr lang="en-US" i="0" baseline="0" dirty="0" smtClean="0"/>
              <a:t>Material on Gale Crater is freely available through NASA Mars Science Lab. (http://mars.jpl.nasa.gov/msl/mission/timeline/prelaunch/landingsiteselection/galecrater2/). 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Next, Dr. </a:t>
            </a:r>
            <a:r>
              <a:rPr lang="en-US" i="0" baseline="0" dirty="0" err="1" smtClean="0"/>
              <a:t>Grotzinger</a:t>
            </a:r>
            <a:r>
              <a:rPr lang="en-US" i="0" baseline="0" dirty="0" smtClean="0"/>
              <a:t> plays NASA’s famous </a:t>
            </a:r>
            <a:r>
              <a:rPr lang="en-US" i="1" baseline="0" dirty="0" smtClean="0"/>
              <a:t>Seven Minutes of Terror, </a:t>
            </a:r>
            <a:r>
              <a:rPr lang="en-US" i="0" baseline="0" dirty="0" smtClean="0"/>
              <a:t>(http://</a:t>
            </a:r>
            <a:r>
              <a:rPr lang="en-US" i="0" baseline="0" dirty="0" err="1" smtClean="0"/>
              <a:t>www.jpl.nasa.gov/video/index.php?id</a:t>
            </a:r>
            <a:r>
              <a:rPr lang="en-US" i="0" baseline="0" dirty="0" smtClean="0"/>
              <a:t>=1090) which </a:t>
            </a:r>
            <a:r>
              <a:rPr lang="en-US" i="0" baseline="0" dirty="0" err="1" smtClean="0"/>
              <a:t>dramatize’s</a:t>
            </a:r>
            <a:r>
              <a:rPr lang="en-US" i="0" baseline="0" dirty="0" smtClean="0"/>
              <a:t> the team’s complications in landing the Curiosity rover on Mars.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66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Curiosity comes equipped with a drill.</a:t>
            </a:r>
            <a:r>
              <a:rPr lang="en-US" baseline="0" dirty="0" smtClean="0"/>
              <a:t> These are target areas for potential drilling. The yellow area is the final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7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</a:t>
            </a:r>
            <a:r>
              <a:rPr lang="en-US" baseline="0" dirty="0" smtClean="0"/>
              <a:t> close-up of the drilled hole. In only 7 min, Curiosity drilled a hole of ~7cm. This rock is SOFT, and the color is GRAY. The white veins are Calcium Sulfate.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47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Left: Opportunity findings (2004) from shaving down rock.</a:t>
            </a:r>
            <a:r>
              <a:rPr lang="en-US" baseline="0" dirty="0" smtClean="0"/>
              <a:t> The rock is red, and the shaved part is red. This is a scratch test for Hematite (iron oxide).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Right: “Gray hematite”, new rock still contains iron, but is gray.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Red rock shows ancient river deposits, and gray rock shows ancient lake deposits.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5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“Bake a Cake”:</a:t>
            </a:r>
            <a:r>
              <a:rPr lang="en-US" baseline="0" dirty="0" smtClean="0"/>
              <a:t> </a:t>
            </a:r>
            <a:r>
              <a:rPr lang="en-US" dirty="0" smtClean="0"/>
              <a:t>Grotzinger describes</a:t>
            </a:r>
            <a:r>
              <a:rPr lang="en-US" baseline="0" dirty="0" smtClean="0"/>
              <a:t> the chemical analysis of the mass spectrometer. </a:t>
            </a:r>
          </a:p>
          <a:p>
            <a:r>
              <a:rPr lang="en-US" baseline="0" dirty="0" smtClean="0"/>
              <a:t>Basically, the samples go into the instrument and is heated up. Like a cake, the first thing noticed is smell. </a:t>
            </a:r>
          </a:p>
          <a:p>
            <a:r>
              <a:rPr lang="en-US" baseline="0" dirty="0" smtClean="0"/>
              <a:t>The room feels feels humid because water has boiled off, sugar has caramelized, and bread has risen due to carbon dioxide. </a:t>
            </a:r>
          </a:p>
          <a:p>
            <a:r>
              <a:rPr lang="en-US" baseline="0" dirty="0" smtClean="0"/>
              <a:t>The graph shows how compounds “come off” the sample as it is heated up. </a:t>
            </a:r>
          </a:p>
          <a:p>
            <a:r>
              <a:rPr lang="en-US" baseline="0" dirty="0" smtClean="0"/>
              <a:t>The water does </a:t>
            </a:r>
            <a:r>
              <a:rPr lang="en-US" i="1" baseline="0" dirty="0" smtClean="0"/>
              <a:t>not come off as it is heated.</a:t>
            </a:r>
            <a:r>
              <a:rPr lang="en-US" i="0" baseline="0" dirty="0" smtClean="0"/>
              <a:t> </a:t>
            </a:r>
          </a:p>
          <a:p>
            <a:r>
              <a:rPr lang="en-US" i="0" baseline="0" dirty="0" smtClean="0"/>
              <a:t>There is a separate “peak” that indicates the presence of confirmed clay minerals. </a:t>
            </a:r>
          </a:p>
          <a:p>
            <a:r>
              <a:rPr lang="en-US" i="0" baseline="0" dirty="0" smtClean="0"/>
              <a:t>Also, there are special forms of sulfur (in two different oxidation states).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94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past, Opportunity found evidence of an acidic Mars, like this image from a river in Spain.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75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Today, we</a:t>
            </a:r>
            <a:r>
              <a:rPr lang="en-US" baseline="0" dirty="0" smtClean="0"/>
              <a:t> find that Mars may have looked something like this place in Australia. The rock is Basalt, black because the sulfur is reduced.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31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Before,</a:t>
            </a:r>
            <a:r>
              <a:rPr lang="en-US" baseline="0" dirty="0" smtClean="0"/>
              <a:t> Mars also seemed saline (based on Opportunity discoveries) in addition to acidic. </a:t>
            </a:r>
          </a:p>
          <a:p>
            <a:r>
              <a:rPr lang="en-US" baseline="0" dirty="0" smtClean="0"/>
              <a:t>These images are an analogy for Grotzinger. Yellowknife discoveries (where the gray rock was found) was found to </a:t>
            </a:r>
            <a:r>
              <a:rPr lang="en-US" i="1" baseline="0" dirty="0" smtClean="0"/>
              <a:t>not </a:t>
            </a:r>
            <a:r>
              <a:rPr lang="en-US" i="0" baseline="0" dirty="0" smtClean="0"/>
              <a:t>be this saline. </a:t>
            </a:r>
          </a:p>
          <a:p>
            <a:r>
              <a:rPr lang="en-US" i="0" baseline="0" dirty="0" smtClean="0"/>
              <a:t>As for the battery, it is a reference to the mechanisms by which </a:t>
            </a:r>
            <a:r>
              <a:rPr lang="en-US" i="0" baseline="0" dirty="0" err="1" smtClean="0"/>
              <a:t>chemolithotrophs</a:t>
            </a:r>
            <a:r>
              <a:rPr lang="en-US" i="0" baseline="0" dirty="0" smtClean="0"/>
              <a:t> live on Earth. That is, they thrive on the principle of reduction-oxidation reactions (as they do near deep sea vents on Earth).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54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Grotzinger</a:t>
            </a:r>
            <a:r>
              <a:rPr lang="en-US" dirty="0" smtClean="0"/>
              <a:t> points out where Curiosity is headed next.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2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team of the Curiosity 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5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Jodie</a:t>
            </a:r>
            <a:r>
              <a:rPr lang="en-US" baseline="0" dirty="0" smtClean="0"/>
              <a:t> Davis, Steve Collins, Adam </a:t>
            </a:r>
            <a:r>
              <a:rPr lang="en-US" baseline="0" dirty="0" err="1" smtClean="0"/>
              <a:t>Stelzner</a:t>
            </a:r>
            <a:r>
              <a:rPr lang="en-US" baseline="0" dirty="0" smtClean="0"/>
              <a:t>, Anita </a:t>
            </a:r>
            <a:r>
              <a:rPr lang="en-US" baseline="0" dirty="0" err="1" smtClean="0"/>
              <a:t>Sengupta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Bobak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Ferdowski</a:t>
            </a:r>
            <a:r>
              <a:rPr lang="en-US" baseline="0" dirty="0" smtClean="0"/>
              <a:t>, all colleagues of </a:t>
            </a:r>
            <a:r>
              <a:rPr lang="en-US" baseline="0" dirty="0" err="1" smtClean="0"/>
              <a:t>Grotzinger</a:t>
            </a:r>
            <a:r>
              <a:rPr lang="en-US" baseline="0" dirty="0" smtClean="0"/>
              <a:t> and members of the </a:t>
            </a:r>
            <a:r>
              <a:rPr lang="en-US" baseline="0" smtClean="0"/>
              <a:t>Curiosity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</a:rPr>
              <a:t>Before this slide, Grotzinger</a:t>
            </a:r>
            <a:r>
              <a:rPr lang="en-US" baseline="0" dirty="0" smtClean="0">
                <a:latin typeface="Times" charset="0"/>
              </a:rPr>
              <a:t> talks about things that went right, and things that need to be considered from a technical standpoint for the Mars rover. </a:t>
            </a:r>
          </a:p>
          <a:p>
            <a:endParaRPr lang="en-US" baseline="0" dirty="0" smtClean="0">
              <a:latin typeface="Times" charset="0"/>
            </a:endParaRPr>
          </a:p>
          <a:p>
            <a:r>
              <a:rPr lang="en-US" baseline="0" dirty="0" smtClean="0">
                <a:latin typeface="Times" charset="0"/>
              </a:rPr>
              <a:t>Grotzinger reviews the innovations from Sojourner to Spirit/Opportunity, to Curiosity, including the ability to manage differential terrain, and the use of solar power. 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Grotzinger: “If I have seen farther it is because I have stood on the shoulders of giants.” </a:t>
            </a:r>
          </a:p>
          <a:p>
            <a:r>
              <a:rPr lang="en-US" dirty="0" smtClean="0">
                <a:latin typeface="Times" charset="0"/>
              </a:rPr>
              <a:t>Pathfinder paves the way, Opportunity and Spirit provided that Mars had a very ancient history involving water.  </a:t>
            </a:r>
          </a:p>
          <a:p>
            <a:r>
              <a:rPr lang="en-US" dirty="0" smtClean="0">
                <a:latin typeface="Times" charset="0"/>
              </a:rPr>
              <a:t>Now, Curiosity explores for habitable environments and organics.</a:t>
            </a:r>
          </a:p>
          <a:p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Note continuity of  6 wheel rocker bogie suspension, but change in energy source</a:t>
            </a:r>
            <a:r>
              <a:rPr lang="en-US" baseline="0" dirty="0" smtClean="0">
                <a:latin typeface="Times" charset="0"/>
              </a:rPr>
              <a:t> from solar to nuclear, and the absence of a mast in Pathfinder.</a:t>
            </a:r>
          </a:p>
          <a:p>
            <a:endParaRPr lang="en-US" baseline="0" dirty="0" smtClean="0">
              <a:latin typeface="Times" charset="0"/>
            </a:endParaRPr>
          </a:p>
          <a:p>
            <a:r>
              <a:rPr lang="en-US" baseline="0" dirty="0" smtClean="0">
                <a:latin typeface="Times" charset="0"/>
              </a:rPr>
              <a:t>Curiosity is big because it carries a laboratory in its belly.</a:t>
            </a:r>
            <a:endParaRPr lang="en-US" dirty="0">
              <a:latin typeface="Times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99DDAE-4C0C-F747-9B26-287C4BB049F6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3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8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image of the first integrated systems</a:t>
            </a:r>
            <a:r>
              <a:rPr lang="en-US" baseline="0" dirty="0" smtClean="0"/>
              <a:t> test of Curiosity. That is, the first time that all components of the robot are assembled and tested for the first time as a whole. The wand held by the engineer has a thermometer, and measurements on the robot are compared to the temperature recorded by the wand.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Testing, testing,</a:t>
            </a:r>
            <a:r>
              <a:rPr lang="en-US" baseline="0" dirty="0" smtClean="0"/>
              <a:t> testing.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Thermal expansion/contraction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Wheel actuator failure at cold temps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1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Grotzinger</a:t>
            </a:r>
            <a:r>
              <a:rPr lang="en-US" dirty="0" smtClean="0"/>
              <a:t>: “This rover</a:t>
            </a:r>
            <a:r>
              <a:rPr lang="en-US" baseline="0" dirty="0" smtClean="0"/>
              <a:t> literally weighs a ton.”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increased mass is required because</a:t>
            </a:r>
            <a:r>
              <a:rPr lang="en-US" baseline="0" dirty="0" smtClean="0"/>
              <a:t> of Curiosity’s</a:t>
            </a:r>
            <a:r>
              <a:rPr lang="en-US" dirty="0" smtClean="0"/>
              <a:t> science objectives.  This leads to a redesign of landing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2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9628" indent="-37472453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800613B-BAF6-3D4B-B20E-EB78B04B464B}" type="slidenum">
              <a:rPr lang="en-US" sz="1200"/>
              <a:pPr/>
              <a:t>6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 smtClean="0"/>
              <a:t>Grotzinger’s</a:t>
            </a:r>
            <a:r>
              <a:rPr lang="en-US" dirty="0" smtClean="0"/>
              <a:t> “Powers of Ten” slide, showing the major events during landing. </a:t>
            </a:r>
          </a:p>
          <a:p>
            <a:pPr eaLnBrk="1" hangingPunct="1"/>
            <a:r>
              <a:rPr lang="en-US" dirty="0" smtClean="0"/>
              <a:t>The friction from the atmosphere</a:t>
            </a:r>
            <a:r>
              <a:rPr lang="en-US" baseline="0" dirty="0" smtClean="0"/>
              <a:t> and the heat shield dissipates the momentum of the vehicle from 10,000 mph down to ~100 mph. </a:t>
            </a:r>
          </a:p>
          <a:p>
            <a:pPr eaLnBrk="1" hangingPunct="1"/>
            <a:r>
              <a:rPr lang="en-US" baseline="0" dirty="0" smtClean="0"/>
              <a:t>Then, a powered descent leads to an impact speed of only a few miles per hour, about the fastest speed walked on a side walk. 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326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</a:t>
            </a:r>
            <a:r>
              <a:rPr lang="en-US" baseline="0" dirty="0" smtClean="0"/>
              <a:t> all landing ellipses, dating back to Viking in 1976, superimposed onto Gale crater. </a:t>
            </a:r>
          </a:p>
          <a:p>
            <a:r>
              <a:rPr lang="en-US" baseline="0" dirty="0" smtClean="0"/>
              <a:t>As one can see, the semi-major axes get smaller with time, and Curiosity is much more precise.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this, </a:t>
            </a:r>
            <a:r>
              <a:rPr lang="en-US" dirty="0" err="1" smtClean="0"/>
              <a:t>Grotzinger</a:t>
            </a:r>
            <a:r>
              <a:rPr lang="en-US" baseline="0" dirty="0" smtClean="0"/>
              <a:t> shows more excerpts from </a:t>
            </a:r>
            <a:r>
              <a:rPr lang="en-US" i="1" baseline="0" dirty="0" smtClean="0"/>
              <a:t>Seven Minutes of Terror.</a:t>
            </a:r>
            <a:r>
              <a:rPr lang="en-US" i="0" baseline="0" dirty="0" smtClean="0"/>
              <a:t> The image on the left is taken 10 seconds after landing. </a:t>
            </a:r>
          </a:p>
          <a:p>
            <a:r>
              <a:rPr lang="en-US" i="0" baseline="0" dirty="0" smtClean="0"/>
              <a:t>Thirty-nine minutes later, Curiosity confirms that the object in the background is indeed the targeted Mt. Sharp.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D6AE4-DB3B-304B-9B20-8BA68BA61EB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66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Mt. Sharp, a topological map. The light blue ellipse on the bottom is the</a:t>
            </a:r>
            <a:r>
              <a:rPr lang="en-US" baseline="0" dirty="0" smtClean="0">
                <a:latin typeface="Times New Roman" charset="0"/>
              </a:rPr>
              <a:t> targeted area, and the small green dot is the actual landing site. </a:t>
            </a:r>
            <a:endParaRPr lang="en-US" dirty="0" smtClean="0">
              <a:latin typeface="Times New Roman" charset="0"/>
            </a:endParaRPr>
          </a:p>
          <a:p>
            <a:endParaRPr lang="en-US" dirty="0" smtClean="0">
              <a:latin typeface="Times New Roman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6A83B2-8A98-914B-B86C-BBE7BF4E7319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0185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F96A7-EEDA-7748-9536-15EE886B0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8784B-4E08-8B4B-A42C-32739C0FD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2B2BA-DC89-0642-943F-CD7F4D7D6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6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E6241C09-2E05-D04E-81A2-47DC9B77B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6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08B6A968-EF4C-B147-941B-424583847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11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38238"/>
            <a:ext cx="3810000" cy="4957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8238"/>
            <a:ext cx="3810000" cy="4957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4B462FD8-BCA3-7140-ABC5-DA9C94639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62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92C338FB-1426-D141-9963-5DDB85CF0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6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E44F06D2-EAB6-D240-93A8-373E9CA8E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9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18D435E1-553E-0542-98C2-BEA8A0FBA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65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A737E825-248E-1C48-829C-FBA539C56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57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92DF8002-675D-A24C-9988-3B8451D00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8D4BB-A3A1-104D-8A99-B20E4E04B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32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19425766-FA66-FA46-95EC-CFDDC72CA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47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0"/>
            <a:ext cx="1957387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19763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B5A63986-7E96-E740-B90E-3526F8D44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45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0037B99F-248C-7F44-8D2B-BE30B9E0E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90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49E69409-2ACF-A047-8A39-F5D9B7212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39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38238"/>
            <a:ext cx="3810000" cy="4957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8238"/>
            <a:ext cx="3810000" cy="4957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898B2C96-53A8-3448-AB62-0639C02E4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0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F4D6D14D-A981-A647-BB53-600F0CBF6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56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49607167-6D7A-044B-A705-445693915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6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79EBE548-47A8-424A-98B8-55F9FE867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1FFF1B29-9E88-0946-B660-9EE871C9A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00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F4E83978-F975-7244-9F7C-6AC998B87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8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608A-B7CC-7440-87D5-7D5D288E0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51D32A6B-449E-FF49-90C8-08B0E1E2B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9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0"/>
            <a:ext cx="1957387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19763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0D2A74AA-3F69-4D46-A08E-50E7859FA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32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i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Dec 2, 2004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ln>
            <a:miter lim="800000"/>
            <a:headEnd/>
            <a:tailEnd/>
          </a:ln>
        </p:spPr>
        <p:txBody>
          <a:bodyPr anchor="b"/>
          <a:lstStyle>
            <a:lvl1pPr algn="l">
              <a:defRPr sz="800" u="none">
                <a:solidFill>
                  <a:srgbClr val="4F1705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FF12F1D3-BC2D-1941-8ABB-4803BBD63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15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905000" y="2130428"/>
            <a:ext cx="6553200" cy="1470025"/>
          </a:xfrm>
        </p:spPr>
        <p:txBody>
          <a:bodyPr/>
          <a:lstStyle>
            <a:lvl1pPr>
              <a:defRPr b="1">
                <a:solidFill>
                  <a:srgbClr val="990000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5638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80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81000" y="6646866"/>
            <a:ext cx="1905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fld id="{1666CFFA-59E0-A243-B17E-313C87CC6EA9}" type="datetime1">
              <a:rPr lang="en-US" sz="900" b="1">
                <a:solidFill>
                  <a:srgbClr val="000066"/>
                </a:solidFill>
                <a:latin typeface="Helvetica" charset="0"/>
                <a:cs typeface="Arial" charset="0"/>
              </a:rPr>
              <a:pPr eaLnBrk="1" hangingPunct="1"/>
              <a:t>5/19/2016</a:t>
            </a:fld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228604" y="468313"/>
            <a:ext cx="733425" cy="63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74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5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42" y="990600"/>
            <a:ext cx="4149725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863" y="990600"/>
            <a:ext cx="415131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4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28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318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1" hangingPunct="1">
              <a:defRPr/>
            </a:pPr>
            <a:fld id="{EC0A2D04-8506-FD48-A59B-386B9C124EA0}" type="slidenum">
              <a:rPr lang="en-US">
                <a:solidFill>
                  <a:srgbClr val="000000"/>
                </a:solidFill>
                <a:latin typeface="Arial" charset="0"/>
                <a:cs typeface="Arial"/>
              </a:rPr>
              <a:pPr algn="ctr"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96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905000" y="2130428"/>
            <a:ext cx="6553200" cy="1470025"/>
          </a:xfrm>
        </p:spPr>
        <p:txBody>
          <a:bodyPr/>
          <a:lstStyle>
            <a:lvl1pPr>
              <a:defRPr b="1">
                <a:solidFill>
                  <a:srgbClr val="990000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5638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80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81000" y="6646866"/>
            <a:ext cx="1905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fld id="{1666CFFA-59E0-A243-B17E-313C87CC6EA9}" type="datetime1">
              <a:rPr lang="en-US" sz="900" b="1">
                <a:solidFill>
                  <a:srgbClr val="000066"/>
                </a:solidFill>
                <a:latin typeface="Helvetica" charset="0"/>
                <a:cs typeface="Arial" charset="0"/>
              </a:rPr>
              <a:pPr eaLnBrk="1" hangingPunct="1"/>
              <a:t>5/19/2016</a:t>
            </a:fld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228604" y="468313"/>
            <a:ext cx="733425" cy="63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26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D26A9-C39A-CE42-8905-496DBB942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51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6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42" y="990600"/>
            <a:ext cx="4149725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863" y="990600"/>
            <a:ext cx="415131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4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5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665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1" hangingPunct="1">
              <a:defRPr/>
            </a:pPr>
            <a:fld id="{EC0A2D04-8506-FD48-A59B-386B9C124EA0}" type="slidenum">
              <a:rPr lang="en-US">
                <a:solidFill>
                  <a:srgbClr val="000000"/>
                </a:solidFill>
                <a:latin typeface="Arial" charset="0"/>
                <a:cs typeface="Arial"/>
              </a:rPr>
              <a:pPr algn="ctr"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064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905000" y="2130428"/>
            <a:ext cx="6553200" cy="1470025"/>
          </a:xfrm>
        </p:spPr>
        <p:txBody>
          <a:bodyPr/>
          <a:lstStyle>
            <a:lvl1pPr>
              <a:defRPr b="1">
                <a:solidFill>
                  <a:srgbClr val="990000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5638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80"/>
                </a:solidFill>
                <a:latin typeface="Helvetica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81000" y="6646866"/>
            <a:ext cx="1905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fld id="{1666CFFA-59E0-A243-B17E-313C87CC6EA9}" type="datetime1">
              <a:rPr lang="en-US" sz="900" b="1">
                <a:solidFill>
                  <a:srgbClr val="000066"/>
                </a:solidFill>
                <a:latin typeface="Helvetica" charset="0"/>
                <a:cs typeface="Arial" charset="0"/>
              </a:rPr>
              <a:pPr eaLnBrk="1" hangingPunct="1"/>
              <a:t>5/19/2016</a:t>
            </a:fld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228604" y="468313"/>
            <a:ext cx="733425" cy="635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61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48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42" y="990600"/>
            <a:ext cx="4149725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863" y="990600"/>
            <a:ext cx="415131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27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73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5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366A-5E18-9C4C-87F8-D87FC4E73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41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Dec 2,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1" hangingPunct="1">
              <a:defRPr/>
            </a:pPr>
            <a:fld id="{EC0A2D04-8506-FD48-A59B-386B9C124EA0}" type="slidenum">
              <a:rPr lang="en-US">
                <a:solidFill>
                  <a:srgbClr val="000000"/>
                </a:solidFill>
                <a:latin typeface="Arial" charset="0"/>
                <a:cs typeface="Arial"/>
              </a:rPr>
              <a:pPr algn="ctr"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143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89A1AA-327B-4837-A022-4C035838C811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7411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2C9B7-A371-D34A-B64F-72315F269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3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4E479-9940-F949-B06C-799FB1823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6D91-9D2B-4E41-822F-048BB0AD3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8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81BAC-481C-5F40-BB90-B81D81CB4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0F13BE5-88B4-C249-970C-836FA6BF8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52" r:id="rId1"/>
    <p:sldLayoutId id="2147487153" r:id="rId2"/>
    <p:sldLayoutId id="2147487154" r:id="rId3"/>
    <p:sldLayoutId id="2147487155" r:id="rId4"/>
    <p:sldLayoutId id="2147487156" r:id="rId5"/>
    <p:sldLayoutId id="2147487157" r:id="rId6"/>
    <p:sldLayoutId id="2147487158" r:id="rId7"/>
    <p:sldLayoutId id="2147487159" r:id="rId8"/>
    <p:sldLayoutId id="2147487160" r:id="rId9"/>
    <p:sldLayoutId id="2147487161" r:id="rId10"/>
    <p:sldLayoutId id="214748716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38238"/>
            <a:ext cx="777240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25575" y="6259513"/>
            <a:ext cx="5729288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May contain Caltech/JPL proprietary information and be subject to export control.  Comply with all applicable U.S. export regulations.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04" r:id="rId1"/>
    <p:sldLayoutId id="2147487205" r:id="rId2"/>
    <p:sldLayoutId id="2147487206" r:id="rId3"/>
    <p:sldLayoutId id="2147487207" r:id="rId4"/>
    <p:sldLayoutId id="2147487208" r:id="rId5"/>
    <p:sldLayoutId id="2147487209" r:id="rId6"/>
    <p:sldLayoutId id="2147487210" r:id="rId7"/>
    <p:sldLayoutId id="2147487211" r:id="rId8"/>
    <p:sldLayoutId id="2147487212" r:id="rId9"/>
    <p:sldLayoutId id="214748721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i="1">
          <a:solidFill>
            <a:srgbClr val="4F1705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i="1">
          <a:solidFill>
            <a:srgbClr val="4F1705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i="1">
          <a:solidFill>
            <a:srgbClr val="4F1705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38238"/>
            <a:ext cx="777240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25575" y="6259513"/>
            <a:ext cx="5729288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u="sng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May contain Caltech/JPL proprietary information and be subject to export control.  Comply with all applicable U.S. export regulations.</a:t>
            </a:r>
          </a:p>
        </p:txBody>
      </p:sp>
    </p:spTree>
    <p:extLst>
      <p:ext uri="{BB962C8B-B14F-4D97-AF65-F5344CB8AC3E}">
        <p14:creationId xmlns:p14="http://schemas.microsoft.com/office/powerpoint/2010/main" val="290300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8" r:id="rId1"/>
    <p:sldLayoutId id="2147487239" r:id="rId2"/>
    <p:sldLayoutId id="2147487240" r:id="rId3"/>
    <p:sldLayoutId id="2147487241" r:id="rId4"/>
    <p:sldLayoutId id="2147487242" r:id="rId5"/>
    <p:sldLayoutId id="2147487243" r:id="rId6"/>
    <p:sldLayoutId id="2147487244" r:id="rId7"/>
    <p:sldLayoutId id="2147487245" r:id="rId8"/>
    <p:sldLayoutId id="2147487246" r:id="rId9"/>
    <p:sldLayoutId id="2147487247" r:id="rId10"/>
    <p:sldLayoutId id="21474872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4F1705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i="1">
          <a:solidFill>
            <a:srgbClr val="4F1705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i="1">
          <a:solidFill>
            <a:srgbClr val="4F1705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i="1">
          <a:solidFill>
            <a:srgbClr val="4F1705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 i="1">
          <a:solidFill>
            <a:srgbClr val="4F1705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010400" y="66294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266EF332-57FB-8C48-B607-D45C05A957BD}" type="slidenum">
              <a:rPr lang="en-US" sz="900" b="1">
                <a:solidFill>
                  <a:srgbClr val="000066"/>
                </a:solidFill>
                <a:latin typeface="Helvetica" charset="0"/>
                <a:cs typeface="Arial" charset="0"/>
              </a:rPr>
              <a:pPr algn="r"/>
              <a:t>‹#›</a:t>
            </a:fld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16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42" y="990600"/>
            <a:ext cx="84534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646866"/>
            <a:ext cx="1905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 rot="10800000" flipH="1">
            <a:off x="4" y="685800"/>
            <a:ext cx="9148763" cy="74613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502528" y="733427"/>
            <a:ext cx="17107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333399"/>
                </a:solidFill>
                <a:latin typeface="Helvetica" charset="0"/>
                <a:cs typeface="Arial" charset="0"/>
              </a:rPr>
              <a:t>Mars Science Laboratory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0" y="762003"/>
            <a:ext cx="2286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333399"/>
                </a:solidFill>
                <a:latin typeface="Helvetica" charset="0"/>
                <a:cs typeface="Arial" charset="0"/>
              </a:rPr>
              <a:t>EDL </a:t>
            </a:r>
            <a:r>
              <a:rPr lang="en-US" sz="1000" b="1" dirty="0" smtClean="0">
                <a:solidFill>
                  <a:srgbClr val="333399"/>
                </a:solidFill>
                <a:latin typeface="Helvetica" charset="0"/>
                <a:cs typeface="Arial" charset="0"/>
              </a:rPr>
              <a:t>Team</a:t>
            </a:r>
            <a:endParaRPr lang="en-US" sz="1000" b="1" dirty="0">
              <a:solidFill>
                <a:srgbClr val="333399"/>
              </a:solidFill>
              <a:latin typeface="Helvetica" charset="0"/>
              <a:cs typeface="Arial" charset="0"/>
            </a:endParaRPr>
          </a:p>
        </p:txBody>
      </p: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23813" y="0"/>
            <a:ext cx="838200" cy="760413"/>
            <a:chOff x="114" y="162"/>
            <a:chExt cx="604" cy="548"/>
          </a:xfrm>
        </p:grpSpPr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114" y="162"/>
              <a:ext cx="565" cy="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5757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pic>
          <p:nvPicPr>
            <p:cNvPr id="3092" name="Picture 2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179"/>
              <a:ext cx="602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029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6" r:id="rId1"/>
    <p:sldLayoutId id="2147487277" r:id="rId2"/>
    <p:sldLayoutId id="2147487278" r:id="rId3"/>
    <p:sldLayoutId id="2147487279" r:id="rId4"/>
    <p:sldLayoutId id="2147487280" r:id="rId5"/>
    <p:sldLayoutId id="2147487281" r:id="rId6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010400" y="66294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266EF332-57FB-8C48-B607-D45C05A957BD}" type="slidenum">
              <a:rPr lang="en-US" sz="900" b="1">
                <a:solidFill>
                  <a:srgbClr val="000066"/>
                </a:solidFill>
                <a:latin typeface="Helvetica" charset="0"/>
                <a:cs typeface="Arial" charset="0"/>
              </a:rPr>
              <a:pPr algn="r"/>
              <a:t>‹#›</a:t>
            </a:fld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16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42" y="990600"/>
            <a:ext cx="84534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646866"/>
            <a:ext cx="1905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 rot="10800000" flipH="1">
            <a:off x="4" y="685800"/>
            <a:ext cx="9148763" cy="74613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502528" y="733427"/>
            <a:ext cx="17107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333399"/>
                </a:solidFill>
                <a:latin typeface="Helvetica" charset="0"/>
                <a:cs typeface="Arial" charset="0"/>
              </a:rPr>
              <a:t>Mars Science Laboratory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0" y="762003"/>
            <a:ext cx="2286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333399"/>
                </a:solidFill>
                <a:latin typeface="Helvetica" charset="0"/>
                <a:cs typeface="Arial" charset="0"/>
              </a:rPr>
              <a:t>EDL </a:t>
            </a:r>
            <a:r>
              <a:rPr lang="en-US" sz="1000" b="1" dirty="0" smtClean="0">
                <a:solidFill>
                  <a:srgbClr val="333399"/>
                </a:solidFill>
                <a:latin typeface="Helvetica" charset="0"/>
                <a:cs typeface="Arial" charset="0"/>
              </a:rPr>
              <a:t>Team</a:t>
            </a:r>
            <a:endParaRPr lang="en-US" sz="1000" b="1" dirty="0">
              <a:solidFill>
                <a:srgbClr val="333399"/>
              </a:solidFill>
              <a:latin typeface="Helvetica" charset="0"/>
              <a:cs typeface="Arial" charset="0"/>
            </a:endParaRPr>
          </a:p>
        </p:txBody>
      </p: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23813" y="0"/>
            <a:ext cx="838200" cy="760413"/>
            <a:chOff x="114" y="162"/>
            <a:chExt cx="604" cy="548"/>
          </a:xfrm>
        </p:grpSpPr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114" y="162"/>
              <a:ext cx="565" cy="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5757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pic>
          <p:nvPicPr>
            <p:cNvPr id="3092" name="Picture 2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179"/>
              <a:ext cx="602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46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3" r:id="rId1"/>
    <p:sldLayoutId id="2147487284" r:id="rId2"/>
    <p:sldLayoutId id="2147487285" r:id="rId3"/>
    <p:sldLayoutId id="2147487286" r:id="rId4"/>
    <p:sldLayoutId id="2147487287" r:id="rId5"/>
    <p:sldLayoutId id="2147487288" r:id="rId6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79500" y="304800"/>
            <a:ext cx="7073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010400" y="66294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266EF332-57FB-8C48-B607-D45C05A957BD}" type="slidenum">
              <a:rPr lang="en-US" sz="900" b="1">
                <a:solidFill>
                  <a:srgbClr val="000066"/>
                </a:solidFill>
                <a:latin typeface="Helvetica" charset="0"/>
                <a:cs typeface="Arial" charset="0"/>
              </a:rPr>
              <a:pPr algn="r"/>
              <a:t>‹#›</a:t>
            </a:fld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16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42" y="990600"/>
            <a:ext cx="84534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646866"/>
            <a:ext cx="1905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sz="900" b="1" dirty="0">
              <a:solidFill>
                <a:srgbClr val="000066"/>
              </a:solidFill>
              <a:latin typeface="Helvetica" charset="0"/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 rot="10800000" flipH="1">
            <a:off x="4" y="685800"/>
            <a:ext cx="9148763" cy="74613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502528" y="733427"/>
            <a:ext cx="17107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333399"/>
                </a:solidFill>
                <a:latin typeface="Helvetica" charset="0"/>
                <a:cs typeface="Arial" charset="0"/>
              </a:rPr>
              <a:t>Mars Science Laboratory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0" y="762003"/>
            <a:ext cx="2286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333399"/>
                </a:solidFill>
                <a:latin typeface="Helvetica" charset="0"/>
                <a:cs typeface="Arial" charset="0"/>
              </a:rPr>
              <a:t>EDL </a:t>
            </a:r>
            <a:r>
              <a:rPr lang="en-US" sz="1000" b="1" dirty="0" smtClean="0">
                <a:solidFill>
                  <a:srgbClr val="333399"/>
                </a:solidFill>
                <a:latin typeface="Helvetica" charset="0"/>
                <a:cs typeface="Arial" charset="0"/>
              </a:rPr>
              <a:t>Team</a:t>
            </a:r>
            <a:endParaRPr lang="en-US" sz="1000" b="1" dirty="0">
              <a:solidFill>
                <a:srgbClr val="333399"/>
              </a:solidFill>
              <a:latin typeface="Helvetica" charset="0"/>
              <a:cs typeface="Arial" charset="0"/>
            </a:endParaRPr>
          </a:p>
        </p:txBody>
      </p: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23813" y="0"/>
            <a:ext cx="838200" cy="760413"/>
            <a:chOff x="114" y="162"/>
            <a:chExt cx="604" cy="548"/>
          </a:xfrm>
        </p:grpSpPr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114" y="162"/>
              <a:ext cx="565" cy="5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5757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pic>
          <p:nvPicPr>
            <p:cNvPr id="3092" name="Picture 2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" y="179"/>
              <a:ext cx="602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919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0" r:id="rId1"/>
    <p:sldLayoutId id="2147487291" r:id="rId2"/>
    <p:sldLayoutId id="2147487292" r:id="rId3"/>
    <p:sldLayoutId id="2147487293" r:id="rId4"/>
    <p:sldLayoutId id="2147487294" r:id="rId5"/>
    <p:sldLayoutId id="2147487295" r:id="rId6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1926965-6CC1-490B-B60D-6764B75821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725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7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93700" y="5486400"/>
            <a:ext cx="828675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Produced by and for </a:t>
            </a:r>
            <a:r>
              <a:rPr kumimoji="0" lang="en-US" altLang="en-US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Hot Science - Cool Talks</a:t>
            </a: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by the Environmental Science Institute.  We request that the use of these materials include an acknowledgement of the presenter and </a:t>
            </a:r>
            <a:r>
              <a:rPr kumimoji="0" lang="en-US" altLang="en-US" sz="1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Hot Science - Cool Talks</a:t>
            </a: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by the Environmental Science Institute at UT Austin.  We hope you find these materials educational and enjoyable.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93700" y="4349750"/>
            <a:ext cx="86201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Dr. John Grotzinger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October 18, 2013</a:t>
            </a:r>
          </a:p>
        </p:txBody>
      </p:sp>
      <p:sp>
        <p:nvSpPr>
          <p:cNvPr id="2867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36538" y="1951038"/>
            <a:ext cx="8934450" cy="2316162"/>
          </a:xfrm>
        </p:spPr>
        <p:txBody>
          <a:bodyPr anchor="ctr"/>
          <a:lstStyle/>
          <a:p>
            <a:pPr eaLnBrk="1" hangingPunct="1"/>
            <a:r>
              <a:rPr lang="en-US" altLang="en-US" sz="3600" b="1" i="1" smtClean="0">
                <a:solidFill>
                  <a:srgbClr val="0070C0"/>
                </a:solidFill>
              </a:rPr>
              <a:t>Curiosity’s First Year of Exploration</a:t>
            </a:r>
            <a:br>
              <a:rPr lang="en-US" altLang="en-US" sz="3600" b="1" i="1" smtClean="0">
                <a:solidFill>
                  <a:srgbClr val="0070C0"/>
                </a:solidFill>
              </a:rPr>
            </a:br>
            <a:r>
              <a:rPr lang="en-US" altLang="en-US" sz="3600" b="1" i="1" smtClean="0">
                <a:solidFill>
                  <a:srgbClr val="0070C0"/>
                </a:solidFill>
              </a:rPr>
              <a:t>on Mars</a:t>
            </a:r>
            <a:endParaRPr lang="en-US" altLang="en-US" sz="2400" i="1" smtClean="0">
              <a:solidFill>
                <a:srgbClr val="0070C0"/>
              </a:solidFill>
            </a:endParaRPr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92100"/>
            <a:ext cx="45434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1988" y="1219200"/>
            <a:ext cx="530701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242"/>
                </a:solidFill>
                <a:effectLst/>
                <a:uLnTx/>
                <a:uFillTx/>
                <a:latin typeface="Gill Sans MT" panose="020B0502020104020203" pitchFamily="34" charset="0"/>
                <a:ea typeface="新細明體"/>
                <a:cs typeface="+mn-cs"/>
              </a:rPr>
              <a:t># </a:t>
            </a: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242"/>
                </a:solidFill>
                <a:effectLst/>
                <a:uLnTx/>
                <a:uFillTx/>
                <a:latin typeface="Gadugi" panose="020B0502040204020203" pitchFamily="34" charset="0"/>
                <a:ea typeface="新細明體"/>
                <a:cs typeface="+mn-cs"/>
              </a:rPr>
              <a:t>87</a:t>
            </a:r>
            <a:endParaRPr kumimoji="1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itchFamily="1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696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Mastcam_Sol3_Fullframe_Example_dy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6877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Box 5"/>
          <p:cNvSpPr txBox="1">
            <a:spLocks noChangeArrowheads="1"/>
          </p:cNvSpPr>
          <p:nvPr/>
        </p:nvSpPr>
        <p:spPr bwMode="auto">
          <a:xfrm>
            <a:off x="2184400" y="119063"/>
            <a:ext cx="4783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Chalkboard" charset="0"/>
                <a:cs typeface="Chalkboard" charset="0"/>
              </a:rPr>
              <a:t>Looking North to Crater Rim</a:t>
            </a:r>
          </a:p>
        </p:txBody>
      </p:sp>
    </p:spTree>
    <p:extLst>
      <p:ext uri="{BB962C8B-B14F-4D97-AF65-F5344CB8AC3E}">
        <p14:creationId xmlns:p14="http://schemas.microsoft.com/office/powerpoint/2010/main" val="21261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anyon_upper_unit_lithifieddun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184400" y="119063"/>
            <a:ext cx="5161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Chalkboard" charset="0"/>
                <a:cs typeface="Chalkboard" charset="0"/>
              </a:rPr>
              <a:t>Looking </a:t>
            </a:r>
            <a:r>
              <a:rPr lang="en-US" sz="2800" dirty="0" smtClean="0">
                <a:latin typeface="Chalkboard" charset="0"/>
                <a:cs typeface="Chalkboard" charset="0"/>
              </a:rPr>
              <a:t>South </a:t>
            </a:r>
            <a:r>
              <a:rPr lang="en-US" sz="2800" dirty="0">
                <a:latin typeface="Chalkboard" charset="0"/>
                <a:cs typeface="Chalkboard" charset="0"/>
              </a:rPr>
              <a:t>to </a:t>
            </a:r>
            <a:r>
              <a:rPr lang="en-US" sz="2800" dirty="0" smtClean="0">
                <a:latin typeface="Chalkboard" charset="0"/>
                <a:cs typeface="Chalkboard" charset="0"/>
              </a:rPr>
              <a:t>Mount Sharp</a:t>
            </a:r>
            <a:endParaRPr lang="en-US" sz="2800" dirty="0">
              <a:latin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67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Coronation_Sol 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4888"/>
            <a:ext cx="91440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Box 2"/>
          <p:cNvSpPr txBox="1">
            <a:spLocks noChangeArrowheads="1"/>
          </p:cNvSpPr>
          <p:nvPr/>
        </p:nvSpPr>
        <p:spPr bwMode="auto">
          <a:xfrm>
            <a:off x="1574800" y="881063"/>
            <a:ext cx="50406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  <a:latin typeface="Chalkboard" charset="0"/>
                <a:cs typeface="Chalkboard" charset="0"/>
              </a:rPr>
              <a:t>“Coronation”  </a:t>
            </a:r>
            <a:r>
              <a:rPr lang="en-US" sz="3200" dirty="0" smtClean="0">
                <a:solidFill>
                  <a:srgbClr val="FFFFFF"/>
                </a:solidFill>
                <a:latin typeface="Chalkboard" charset="0"/>
                <a:cs typeface="Chalkboard" charset="0"/>
              </a:rPr>
              <a:t>Laser Target</a:t>
            </a:r>
            <a:endParaRPr lang="en-US" sz="3200" dirty="0">
              <a:solidFill>
                <a:srgbClr val="FFFFFF"/>
              </a:solidFill>
              <a:latin typeface="Chalkboard" charset="0"/>
              <a:cs typeface="Chalkboar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tton_Inli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4099" y="6491260"/>
            <a:ext cx="353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NASA/JPL-Caltech/LANL/CNES/IRAP/LPGN/CNRS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325981" y="1308100"/>
            <a:ext cx="6471819" cy="129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59016" y="330884"/>
            <a:ext cx="717464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 cm(3”)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1" y="901700"/>
            <a:ext cx="7937500" cy="59563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4200" y="177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sz="3600" dirty="0" smtClean="0">
                <a:solidFill>
                  <a:srgbClr val="FFFFFF"/>
                </a:solidFill>
                <a:latin typeface="Chalkboard"/>
                <a:cs typeface="Chalkboard"/>
              </a:rPr>
              <a:t>Planning is everything, but… </a:t>
            </a:r>
            <a:endParaRPr lang="en-US" sz="36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0211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msl_hirise_ESP_028335_1755_detail_glenelg8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952500" y="3365500"/>
            <a:ext cx="45339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82800" y="2870200"/>
            <a:ext cx="22708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 Football Fields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600" y="0"/>
            <a:ext cx="12103100" cy="68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6201" y="76200"/>
            <a:ext cx="1165013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8267" y="482600"/>
            <a:ext cx="1794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halkboard"/>
                <a:cs typeface="Chalkboard"/>
              </a:rPr>
              <a:t>MAHLI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halkboard"/>
                <a:cs typeface="Chalkboard"/>
              </a:rPr>
              <a:t>“</a:t>
            </a:r>
            <a:r>
              <a:rPr lang="en-US" sz="3200" dirty="0" err="1" smtClean="0">
                <a:solidFill>
                  <a:schemeClr val="bg1"/>
                </a:solidFill>
                <a:latin typeface="Chalkboard"/>
                <a:cs typeface="Chalkboard"/>
              </a:rPr>
              <a:t>Selfie</a:t>
            </a:r>
            <a:r>
              <a:rPr lang="en-US" sz="3200" dirty="0" smtClean="0">
                <a:solidFill>
                  <a:schemeClr val="bg1"/>
                </a:solidFill>
                <a:latin typeface="Chalkboard"/>
                <a:cs typeface="Chalkboard"/>
              </a:rPr>
              <a:t>”</a:t>
            </a:r>
          </a:p>
          <a:p>
            <a:endParaRPr lang="en-US" sz="32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pic>
        <p:nvPicPr>
          <p:cNvPr id="2" name="Picture 1" descr="Author file Sept 27 30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571" y="0"/>
            <a:ext cx="5388429" cy="6858000"/>
          </a:xfrm>
          <a:prstGeom prst="rect">
            <a:avLst/>
          </a:prstGeom>
        </p:spPr>
      </p:pic>
      <p:sp>
        <p:nvSpPr>
          <p:cNvPr id="6" name="TextBox 16385"/>
          <p:cNvSpPr txBox="1"/>
          <p:nvPr/>
        </p:nvSpPr>
        <p:spPr>
          <a:xfrm>
            <a:off x="293688" y="3502555"/>
            <a:ext cx="2871787" cy="2316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defTabSz="455879">
              <a:defRPr/>
            </a:pPr>
            <a:endParaRPr lang="en-US" sz="1400" b="1" u="sng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  <a:p>
            <a:pPr defTabSz="455879">
              <a:defRPr/>
            </a:pPr>
            <a:r>
              <a:rPr lang="en-US" sz="1400" b="1" u="sng" dirty="0" err="1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Rocknest</a:t>
            </a: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 Sampling Campaign</a:t>
            </a:r>
          </a:p>
          <a:p>
            <a:pPr defTabSz="455879">
              <a:spcBef>
                <a:spcPts val="9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Scoop 1 – Sol 61 – 07 Oct 2012</a:t>
            </a:r>
          </a:p>
          <a:p>
            <a:pPr defTabSz="455879"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Scoop 2 – Sol 66 – 12 Oct 2012</a:t>
            </a:r>
          </a:p>
          <a:p>
            <a:pPr defTabSz="455879"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Scoop 3 – Sol 69 – 16 Oct 2012</a:t>
            </a:r>
          </a:p>
          <a:p>
            <a:pPr defTabSz="455879"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Scoop 4 – Sol 74 – 21 Oct 2012</a:t>
            </a:r>
          </a:p>
          <a:p>
            <a:pPr defTabSz="455879"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Scoop 5 – Sol 93 – 09 Nov 2012</a:t>
            </a:r>
          </a:p>
          <a:p>
            <a:pPr defTabSz="455879">
              <a:spcAft>
                <a:spcPts val="600"/>
              </a:spcAft>
              <a:defRPr/>
            </a:pPr>
            <a:endParaRPr lang="en-US" sz="1400" b="1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43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275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0658" name="Line 2"/>
          <p:cNvSpPr>
            <a:spLocks noChangeShapeType="1"/>
          </p:cNvSpPr>
          <p:nvPr/>
        </p:nvSpPr>
        <p:spPr bwMode="auto">
          <a:xfrm rot="10800000" flipH="1">
            <a:off x="2857500" y="4508500"/>
            <a:ext cx="1588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3062" y="3449638"/>
            <a:ext cx="87709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5400" dirty="0" smtClean="0">
                <a:solidFill>
                  <a:srgbClr val="FFCC66"/>
                </a:solidFill>
                <a:latin typeface="Chalkboard"/>
                <a:cs typeface="Chalkboard"/>
              </a:rPr>
              <a:t>Curiosity’s First Year of Exploration on Mars</a:t>
            </a:r>
          </a:p>
        </p:txBody>
      </p:sp>
      <p:sp>
        <p:nvSpPr>
          <p:cNvPr id="70660" name="TextBox 1"/>
          <p:cNvSpPr txBox="1">
            <a:spLocks noChangeArrowheads="1"/>
          </p:cNvSpPr>
          <p:nvPr/>
        </p:nvSpPr>
        <p:spPr bwMode="auto">
          <a:xfrm>
            <a:off x="1535431" y="5600700"/>
            <a:ext cx="5522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CC66"/>
                </a:solidFill>
                <a:latin typeface="Chalkboard" charset="0"/>
                <a:cs typeface="Chalkboard" charset="0"/>
              </a:rPr>
              <a:t>John Grotzinger </a:t>
            </a:r>
            <a:r>
              <a:rPr lang="en-US" sz="2000" dirty="0" smtClean="0">
                <a:solidFill>
                  <a:srgbClr val="FFCC66"/>
                </a:solidFill>
                <a:latin typeface="Chalkboard" charset="0"/>
                <a:cs typeface="Chalkboard" charset="0"/>
              </a:rPr>
              <a:t>On behalf of</a:t>
            </a:r>
          </a:p>
          <a:p>
            <a:pPr algn="ctr"/>
            <a:r>
              <a:rPr lang="en-US" dirty="0" smtClean="0">
                <a:solidFill>
                  <a:srgbClr val="FFCC66"/>
                </a:solidFill>
                <a:latin typeface="Chalkboard" charset="0"/>
                <a:cs typeface="Chalkboard" charset="0"/>
              </a:rPr>
              <a:t>Mars Science Laboratory Mission Team</a:t>
            </a:r>
            <a:endParaRPr lang="en-US" dirty="0">
              <a:solidFill>
                <a:srgbClr val="FFCC66"/>
              </a:solidFill>
              <a:latin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L_Press_DRILL_obliqu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25603"/>
            <a:ext cx="9144000" cy="8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frame0270MH0254005009C0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0"/>
            <a:ext cx="7229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1504950" y="146050"/>
            <a:ext cx="651163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CC66"/>
                </a:solidFill>
                <a:latin typeface="Chalkboard" charset="0"/>
                <a:cs typeface="Chalkboard" charset="0"/>
              </a:rPr>
              <a:t>Red Mars      --&gt;       Gray Mars</a:t>
            </a:r>
            <a:endParaRPr lang="en-US" sz="3200" dirty="0">
              <a:solidFill>
                <a:srgbClr val="FFCC66"/>
              </a:solidFill>
              <a:latin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6000"/>
            <a:ext cx="9144000" cy="5179219"/>
          </a:xfrm>
          <a:prstGeom prst="rect">
            <a:avLst/>
          </a:prstGeom>
        </p:spPr>
      </p:pic>
      <p:pic>
        <p:nvPicPr>
          <p:cNvPr id="5" name="Picture 4" descr="photo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5151011"/>
            <a:ext cx="3175000" cy="1706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990600"/>
            <a:ext cx="272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Opportunity, 2004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5200" y="1003300"/>
            <a:ext cx="220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Curiosity, 2013</a:t>
            </a:r>
            <a:endParaRPr lang="en-US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0141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800"/>
            <a:ext cx="9148862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700" y="-1"/>
            <a:ext cx="4838700" cy="68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0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DSCN002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6125" y="3540125"/>
            <a:ext cx="3771900" cy="2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95700" y="1663700"/>
            <a:ext cx="6146800" cy="3581400"/>
          </a:xfrm>
          <a:prstGeom prst="rect">
            <a:avLst/>
          </a:prstGeom>
        </p:spPr>
      </p:pic>
      <p:pic>
        <p:nvPicPr>
          <p:cNvPr id="5" name="Picture 4" descr="photo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312760" y="1976540"/>
            <a:ext cx="6857999" cy="29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1695450" y="69850"/>
            <a:ext cx="564551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CC66"/>
                </a:solidFill>
                <a:latin typeface="Chalkboard" charset="0"/>
                <a:cs typeface="Chalkboard" charset="0"/>
              </a:rPr>
              <a:t>Foothills </a:t>
            </a:r>
            <a:r>
              <a:rPr lang="en-US" sz="3200" dirty="0">
                <a:solidFill>
                  <a:srgbClr val="FFCC66"/>
                </a:solidFill>
                <a:latin typeface="Chalkboard" charset="0"/>
                <a:cs typeface="Chalkboard" charset="0"/>
              </a:rPr>
              <a:t>of Mt. </a:t>
            </a:r>
            <a:r>
              <a:rPr lang="en-US" sz="3200" dirty="0" smtClean="0">
                <a:solidFill>
                  <a:srgbClr val="FFCC66"/>
                </a:solidFill>
                <a:latin typeface="Chalkboard" charset="0"/>
                <a:cs typeface="Chalkboard" charset="0"/>
              </a:rPr>
              <a:t>Sharp is next</a:t>
            </a:r>
            <a:endParaRPr lang="en-US" sz="3200" dirty="0">
              <a:solidFill>
                <a:srgbClr val="FFCC66"/>
              </a:solidFill>
              <a:latin typeface="Chalkboard" charset="0"/>
              <a:cs typeface="Chalkboard" charset="0"/>
            </a:endParaRPr>
          </a:p>
        </p:txBody>
      </p:sp>
      <p:pic>
        <p:nvPicPr>
          <p:cNvPr id="3" name="Picture 2" descr="M100 Test with rover sca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5333"/>
            <a:ext cx="9144000" cy="61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00"/>
                </a:solidFill>
                <a:latin typeface="Arial" charset="0"/>
                <a:cs typeface="Arial"/>
              </a:rPr>
              <a:t>/DATA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/>
              </a:rPr>
              <a:t>/ADS Personal/2012 Mars Talks/PDS Talk 12-17-12/PIA16141.jpg</a:t>
            </a:r>
          </a:p>
          <a:p>
            <a:pPr algn="ctr" eaLnBrk="1" hangingPunct="1"/>
            <a:endParaRPr lang="en-US" dirty="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pic>
        <p:nvPicPr>
          <p:cNvPr id="2" name="Picture 1" descr="gq_jpl_mars_rover_0067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665"/>
            <a:ext cx="9144000" cy="61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39077">
            <a:off x="532092" y="266701"/>
            <a:ext cx="3988791" cy="344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3568700"/>
            <a:ext cx="3289300" cy="328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3024">
            <a:off x="6155435" y="3733736"/>
            <a:ext cx="3356864" cy="334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82050">
            <a:off x="-215900" y="3556000"/>
            <a:ext cx="3479800" cy="3505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6237">
            <a:off x="5334000" y="190498"/>
            <a:ext cx="3810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 noChangeArrowheads="1"/>
          </p:cNvSpPr>
          <p:nvPr>
            <p:ph type="title"/>
          </p:nvPr>
        </p:nvSpPr>
        <p:spPr>
          <a:xfrm>
            <a:off x="125412" y="-236538"/>
            <a:ext cx="5932487" cy="114300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Chalkboard"/>
                <a:ea typeface="ＭＳ Ｐゴシック" charset="0"/>
                <a:cs typeface="Chalkboard"/>
              </a:rPr>
              <a:t>                </a:t>
            </a:r>
            <a:r>
              <a:rPr lang="en-US" dirty="0" smtClean="0">
                <a:solidFill>
                  <a:srgbClr val="FFFFFF"/>
                </a:solidFill>
                <a:latin typeface="Chalkboard"/>
                <a:ea typeface="ＭＳ Ｐゴシック" charset="0"/>
                <a:cs typeface="Chalkboard"/>
              </a:rPr>
              <a:t>Heritage Counts</a:t>
            </a:r>
            <a:endParaRPr lang="en-US" dirty="0">
              <a:solidFill>
                <a:srgbClr val="FFFFFF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72706" name="Picture 1" descr="Three Rovers in Mars Yard_Sca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947738"/>
            <a:ext cx="9164638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7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Dr. John </a:t>
            </a:r>
            <a:r>
              <a:rPr lang="en-US" dirty="0" err="1" smtClean="0">
                <a:solidFill>
                  <a:schemeClr val="bg1"/>
                </a:solidFill>
              </a:rPr>
              <a:t>Grotzinger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026" y="1981200"/>
            <a:ext cx="6793173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Dr. John </a:t>
            </a:r>
            <a:r>
              <a:rPr lang="en-US" sz="1600" dirty="0" err="1">
                <a:solidFill>
                  <a:schemeClr val="bg1"/>
                </a:solidFill>
              </a:rPr>
              <a:t>Grotzinger</a:t>
            </a:r>
            <a:r>
              <a:rPr lang="en-US" sz="1600" dirty="0">
                <a:solidFill>
                  <a:schemeClr val="bg1"/>
                </a:solidFill>
              </a:rPr>
              <a:t> is a field geologist, and he is interested in </a:t>
            </a:r>
            <a:r>
              <a:rPr lang="en-US" sz="1600" dirty="0" smtClean="0">
                <a:solidFill>
                  <a:schemeClr val="bg1"/>
                </a:solidFill>
              </a:rPr>
              <a:t>the evolution </a:t>
            </a:r>
            <a:r>
              <a:rPr lang="en-US" sz="1600" dirty="0">
                <a:solidFill>
                  <a:schemeClr val="bg1"/>
                </a:solidFill>
              </a:rPr>
              <a:t>of Earth's surficial environments and biosphere. His </a:t>
            </a:r>
            <a:r>
              <a:rPr lang="en-US" sz="1600" dirty="0" smtClean="0">
                <a:solidFill>
                  <a:schemeClr val="bg1"/>
                </a:solidFill>
              </a:rPr>
              <a:t>research addresses </a:t>
            </a:r>
            <a:r>
              <a:rPr lang="en-US" sz="1600" dirty="0">
                <a:solidFill>
                  <a:schemeClr val="bg1"/>
                </a:solidFill>
              </a:rPr>
              <a:t>the chemical development of the early oceans </a:t>
            </a:r>
            <a:r>
              <a:rPr lang="en-US" sz="1600" dirty="0" smtClean="0">
                <a:solidFill>
                  <a:schemeClr val="bg1"/>
                </a:solidFill>
              </a:rPr>
              <a:t>and atmosphere, </a:t>
            </a:r>
            <a:r>
              <a:rPr lang="en-US" sz="1600" dirty="0">
                <a:solidFill>
                  <a:schemeClr val="bg1"/>
                </a:solidFill>
              </a:rPr>
              <a:t>the environmental context of early animal evolution, </a:t>
            </a:r>
            <a:r>
              <a:rPr lang="en-US" sz="1600" dirty="0" smtClean="0">
                <a:solidFill>
                  <a:schemeClr val="bg1"/>
                </a:solidFill>
              </a:rPr>
              <a:t>and the </a:t>
            </a:r>
            <a:r>
              <a:rPr lang="en-US" sz="1600" dirty="0">
                <a:solidFill>
                  <a:schemeClr val="bg1"/>
                </a:solidFill>
              </a:rPr>
              <a:t>geologic factors that regulate sedimentary basins. In his studies, </a:t>
            </a:r>
            <a:r>
              <a:rPr lang="en-US" sz="1600" dirty="0" err="1">
                <a:solidFill>
                  <a:schemeClr val="bg1"/>
                </a:solidFill>
              </a:rPr>
              <a:t>Dr.Grotzinger</a:t>
            </a:r>
            <a:r>
              <a:rPr lang="en-US" sz="1600" dirty="0">
                <a:solidFill>
                  <a:schemeClr val="bg1"/>
                </a:solidFill>
              </a:rPr>
              <a:t> tries to create the basic geological framework for </a:t>
            </a:r>
            <a:r>
              <a:rPr lang="en-US" sz="1600" dirty="0" smtClean="0">
                <a:solidFill>
                  <a:schemeClr val="bg1"/>
                </a:solidFill>
              </a:rPr>
              <a:t>sedimentary basins </a:t>
            </a:r>
            <a:r>
              <a:rPr lang="en-US" sz="1600" dirty="0">
                <a:solidFill>
                  <a:schemeClr val="bg1"/>
                </a:solidFill>
              </a:rPr>
              <a:t>and orogenic belts in northwest Canada, northern </a:t>
            </a:r>
            <a:r>
              <a:rPr lang="en-US" sz="1600" dirty="0" smtClean="0">
                <a:solidFill>
                  <a:schemeClr val="bg1"/>
                </a:solidFill>
              </a:rPr>
              <a:t>Siberia, southern </a:t>
            </a:r>
            <a:r>
              <a:rPr lang="en-US" sz="1600" dirty="0">
                <a:solidFill>
                  <a:schemeClr val="bg1"/>
                </a:solidFill>
              </a:rPr>
              <a:t>Africa, Oman, and the western United States. These </a:t>
            </a:r>
            <a:r>
              <a:rPr lang="en-US" sz="1600" dirty="0" smtClean="0">
                <a:solidFill>
                  <a:schemeClr val="bg1"/>
                </a:solidFill>
              </a:rPr>
              <a:t>field mapping </a:t>
            </a:r>
            <a:r>
              <a:rPr lang="en-US" sz="1600" dirty="0">
                <a:solidFill>
                  <a:schemeClr val="bg1"/>
                </a:solidFill>
              </a:rPr>
              <a:t>studies are the starting point for more topical </a:t>
            </a:r>
            <a:r>
              <a:rPr lang="en-US" sz="1600" dirty="0" smtClean="0">
                <a:solidFill>
                  <a:schemeClr val="bg1"/>
                </a:solidFill>
              </a:rPr>
              <a:t>laboratory-based studies </a:t>
            </a:r>
            <a:r>
              <a:rPr lang="en-US" sz="1600" dirty="0">
                <a:solidFill>
                  <a:schemeClr val="bg1"/>
                </a:solidFill>
              </a:rPr>
              <a:t>involving geochemical, paleontological, and </a:t>
            </a:r>
            <a:r>
              <a:rPr lang="en-US" sz="1600" dirty="0" smtClean="0">
                <a:solidFill>
                  <a:schemeClr val="bg1"/>
                </a:solidFill>
              </a:rPr>
              <a:t>geochronological techniques.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grotzinger_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9" y="2076734"/>
            <a:ext cx="1135797" cy="170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2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1644650" y="-177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Test as you fly, fly as you test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0" name="Picture 2" descr="msl_STT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27100"/>
            <a:ext cx="91440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06500" y="0"/>
            <a:ext cx="75057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3200" i="1" kern="0" dirty="0" smtClean="0">
                <a:solidFill>
                  <a:srgbClr val="FFFFFF"/>
                </a:solidFill>
                <a:latin typeface="Calibri" charset="0"/>
              </a:rPr>
              <a:t>Grand Challenge – Land a car on Mars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35800" y="6456366"/>
            <a:ext cx="1905000" cy="211137"/>
          </a:xfrm>
          <a:prstGeom prst="rect">
            <a:avLst/>
          </a:prstGeom>
        </p:spPr>
        <p:txBody>
          <a:bodyPr/>
          <a:lstStyle/>
          <a:p>
            <a:fld id="{D60A9C01-5A0F-3C44-9D43-667AFFC93E5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Rover and Mini Coop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33450"/>
            <a:ext cx="7696200" cy="5772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447800"/>
            <a:ext cx="13335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2011 </a:t>
            </a:r>
          </a:p>
          <a:p>
            <a:pPr algn="ctr"/>
            <a:r>
              <a:rPr lang="en-US" sz="1400" i="1" dirty="0" smtClean="0"/>
              <a:t>Curiosity Rover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803900" y="1460500"/>
            <a:ext cx="109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2011 </a:t>
            </a:r>
          </a:p>
          <a:p>
            <a:pPr algn="ctr"/>
            <a:r>
              <a:rPr lang="en-US" sz="1400" i="1" dirty="0" smtClean="0"/>
              <a:t>Mini Cooper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377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35800" y="6342063"/>
            <a:ext cx="1905000" cy="2111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60D81A9-30E4-B24D-A584-73BCCD957B1A}" type="slidenum">
              <a:rPr lang="en-US" sz="900">
                <a:solidFill>
                  <a:srgbClr val="000066"/>
                </a:solidFill>
                <a:latin typeface="Helvetica" charset="0"/>
              </a:rPr>
              <a:pPr/>
              <a:t>6</a:t>
            </a:fld>
            <a:endParaRPr lang="en-US" sz="900" dirty="0">
              <a:solidFill>
                <a:srgbClr val="000066"/>
              </a:solidFill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5112" y="1677983"/>
            <a:ext cx="8345488" cy="4608514"/>
            <a:chOff x="76204" y="1209678"/>
            <a:chExt cx="8726484" cy="4922836"/>
          </a:xfrm>
        </p:grpSpPr>
        <p:pic>
          <p:nvPicPr>
            <p:cNvPr id="22532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63" y="5784851"/>
              <a:ext cx="4003675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Freeform 4"/>
            <p:cNvSpPr>
              <a:spLocks noChangeAspect="1"/>
            </p:cNvSpPr>
            <p:nvPr/>
          </p:nvSpPr>
          <p:spPr bwMode="auto">
            <a:xfrm>
              <a:off x="1219200" y="2209801"/>
              <a:ext cx="5988050" cy="3673475"/>
            </a:xfrm>
            <a:custGeom>
              <a:avLst/>
              <a:gdLst>
                <a:gd name="T0" fmla="*/ 0 w 4624"/>
                <a:gd name="T1" fmla="*/ 0 h 2837"/>
                <a:gd name="T2" fmla="*/ 118 w 4624"/>
                <a:gd name="T3" fmla="*/ 128 h 2837"/>
                <a:gd name="T4" fmla="*/ 278 w 4624"/>
                <a:gd name="T5" fmla="*/ 288 h 2837"/>
                <a:gd name="T6" fmla="*/ 459 w 4624"/>
                <a:gd name="T7" fmla="*/ 544 h 2837"/>
                <a:gd name="T8" fmla="*/ 608 w 4624"/>
                <a:gd name="T9" fmla="*/ 757 h 2837"/>
                <a:gd name="T10" fmla="*/ 758 w 4624"/>
                <a:gd name="T11" fmla="*/ 949 h 2837"/>
                <a:gd name="T12" fmla="*/ 1003 w 4624"/>
                <a:gd name="T13" fmla="*/ 1141 h 2837"/>
                <a:gd name="T14" fmla="*/ 1259 w 4624"/>
                <a:gd name="T15" fmla="*/ 1280 h 2837"/>
                <a:gd name="T16" fmla="*/ 1579 w 4624"/>
                <a:gd name="T17" fmla="*/ 1440 h 2837"/>
                <a:gd name="T18" fmla="*/ 1856 w 4624"/>
                <a:gd name="T19" fmla="*/ 1546 h 2837"/>
                <a:gd name="T20" fmla="*/ 2358 w 4624"/>
                <a:gd name="T21" fmla="*/ 1674 h 2837"/>
                <a:gd name="T22" fmla="*/ 2795 w 4624"/>
                <a:gd name="T23" fmla="*/ 1717 h 2837"/>
                <a:gd name="T24" fmla="*/ 3222 w 4624"/>
                <a:gd name="T25" fmla="*/ 1749 h 2837"/>
                <a:gd name="T26" fmla="*/ 3659 w 4624"/>
                <a:gd name="T27" fmla="*/ 1792 h 2837"/>
                <a:gd name="T28" fmla="*/ 4000 w 4624"/>
                <a:gd name="T29" fmla="*/ 1909 h 2837"/>
                <a:gd name="T30" fmla="*/ 4331 w 4624"/>
                <a:gd name="T31" fmla="*/ 2101 h 2837"/>
                <a:gd name="T32" fmla="*/ 4512 w 4624"/>
                <a:gd name="T33" fmla="*/ 2368 h 2837"/>
                <a:gd name="T34" fmla="*/ 4608 w 4624"/>
                <a:gd name="T35" fmla="*/ 2666 h 2837"/>
                <a:gd name="T36" fmla="*/ 4608 w 4624"/>
                <a:gd name="T37" fmla="*/ 2837 h 28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24"/>
                <a:gd name="T58" fmla="*/ 0 h 2837"/>
                <a:gd name="T59" fmla="*/ 4624 w 4624"/>
                <a:gd name="T60" fmla="*/ 2837 h 28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24" h="2837">
                  <a:moveTo>
                    <a:pt x="0" y="0"/>
                  </a:moveTo>
                  <a:cubicBezTo>
                    <a:pt x="36" y="40"/>
                    <a:pt x="72" y="80"/>
                    <a:pt x="118" y="128"/>
                  </a:cubicBezTo>
                  <a:cubicBezTo>
                    <a:pt x="164" y="176"/>
                    <a:pt x="221" y="219"/>
                    <a:pt x="278" y="288"/>
                  </a:cubicBezTo>
                  <a:cubicBezTo>
                    <a:pt x="335" y="357"/>
                    <a:pt x="404" y="466"/>
                    <a:pt x="459" y="544"/>
                  </a:cubicBezTo>
                  <a:cubicBezTo>
                    <a:pt x="514" y="622"/>
                    <a:pt x="558" y="689"/>
                    <a:pt x="608" y="757"/>
                  </a:cubicBezTo>
                  <a:cubicBezTo>
                    <a:pt x="658" y="825"/>
                    <a:pt x="692" y="885"/>
                    <a:pt x="758" y="949"/>
                  </a:cubicBezTo>
                  <a:cubicBezTo>
                    <a:pt x="824" y="1013"/>
                    <a:pt x="919" y="1086"/>
                    <a:pt x="1003" y="1141"/>
                  </a:cubicBezTo>
                  <a:cubicBezTo>
                    <a:pt x="1087" y="1196"/>
                    <a:pt x="1163" y="1230"/>
                    <a:pt x="1259" y="1280"/>
                  </a:cubicBezTo>
                  <a:cubicBezTo>
                    <a:pt x="1355" y="1330"/>
                    <a:pt x="1480" y="1396"/>
                    <a:pt x="1579" y="1440"/>
                  </a:cubicBezTo>
                  <a:cubicBezTo>
                    <a:pt x="1678" y="1484"/>
                    <a:pt x="1726" y="1507"/>
                    <a:pt x="1856" y="1546"/>
                  </a:cubicBezTo>
                  <a:cubicBezTo>
                    <a:pt x="1986" y="1585"/>
                    <a:pt x="2202" y="1646"/>
                    <a:pt x="2358" y="1674"/>
                  </a:cubicBezTo>
                  <a:cubicBezTo>
                    <a:pt x="2514" y="1702"/>
                    <a:pt x="2651" y="1705"/>
                    <a:pt x="2795" y="1717"/>
                  </a:cubicBezTo>
                  <a:cubicBezTo>
                    <a:pt x="2939" y="1729"/>
                    <a:pt x="3078" y="1737"/>
                    <a:pt x="3222" y="1749"/>
                  </a:cubicBezTo>
                  <a:cubicBezTo>
                    <a:pt x="3366" y="1761"/>
                    <a:pt x="3529" y="1765"/>
                    <a:pt x="3659" y="1792"/>
                  </a:cubicBezTo>
                  <a:cubicBezTo>
                    <a:pt x="3789" y="1819"/>
                    <a:pt x="3888" y="1858"/>
                    <a:pt x="4000" y="1909"/>
                  </a:cubicBezTo>
                  <a:cubicBezTo>
                    <a:pt x="4112" y="1960"/>
                    <a:pt x="4246" y="2024"/>
                    <a:pt x="4331" y="2101"/>
                  </a:cubicBezTo>
                  <a:cubicBezTo>
                    <a:pt x="4416" y="2178"/>
                    <a:pt x="4466" y="2274"/>
                    <a:pt x="4512" y="2368"/>
                  </a:cubicBezTo>
                  <a:cubicBezTo>
                    <a:pt x="4558" y="2462"/>
                    <a:pt x="4592" y="2588"/>
                    <a:pt x="4608" y="2666"/>
                  </a:cubicBezTo>
                  <a:cubicBezTo>
                    <a:pt x="4624" y="2744"/>
                    <a:pt x="4608" y="2809"/>
                    <a:pt x="4608" y="2837"/>
                  </a:cubicBezTo>
                </a:path>
              </a:pathLst>
            </a:custGeom>
            <a:noFill/>
            <a:ln w="31750">
              <a:solidFill>
                <a:srgbClr val="FF0000">
                  <a:alpha val="50195"/>
                </a:srgb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2535" name="Picture 5" descr="AS_Iso-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307311">
              <a:off x="1247779" y="2393952"/>
              <a:ext cx="41592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AutoShape 6"/>
            <p:cNvSpPr>
              <a:spLocks noChangeAspect="1" noChangeArrowheads="1"/>
            </p:cNvSpPr>
            <p:nvPr/>
          </p:nvSpPr>
          <p:spPr bwMode="auto">
            <a:xfrm rot="14056271">
              <a:off x="1231108" y="2132808"/>
              <a:ext cx="404813" cy="771525"/>
            </a:xfrm>
            <a:prstGeom prst="moon">
              <a:avLst>
                <a:gd name="adj" fmla="val 12088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E0C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aphicFrame>
          <p:nvGraphicFramePr>
            <p:cNvPr id="2253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8282529"/>
                </p:ext>
              </p:extLst>
            </p:nvPr>
          </p:nvGraphicFramePr>
          <p:xfrm>
            <a:off x="2541587" y="3319461"/>
            <a:ext cx="2217738" cy="1365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Photo Editor Photo" r:id="rId6" imgW="4858428" imgH="3296110" progId="">
                    <p:embed/>
                  </p:oleObj>
                </mc:Choice>
                <mc:Fallback>
                  <p:oleObj name="Photo Editor Photo" r:id="rId6" imgW="4858428" imgH="3296110" progId="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1587" y="3319461"/>
                          <a:ext cx="2217738" cy="1365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>
                                  <a:alpha val="50195"/>
                                </a:schemeClr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537" name="Picture 8" descr="AS_Iso-1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0000">
              <a:off x="4418016" y="4454528"/>
              <a:ext cx="246063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8" name="Group 9"/>
            <p:cNvGrpSpPr>
              <a:grpSpLocks noChangeAspect="1"/>
            </p:cNvGrpSpPr>
            <p:nvPr/>
          </p:nvGrpSpPr>
          <p:grpSpPr bwMode="auto">
            <a:xfrm rot="697111">
              <a:off x="6067425" y="4527553"/>
              <a:ext cx="531812" cy="642937"/>
              <a:chOff x="3456" y="2687"/>
              <a:chExt cx="207" cy="341"/>
            </a:xfrm>
          </p:grpSpPr>
          <p:grpSp>
            <p:nvGrpSpPr>
              <p:cNvPr id="22550" name="Group 10"/>
              <p:cNvGrpSpPr>
                <a:grpSpLocks noChangeAspect="1"/>
              </p:cNvGrpSpPr>
              <p:nvPr/>
            </p:nvGrpSpPr>
            <p:grpSpPr bwMode="auto">
              <a:xfrm rot="-1079538">
                <a:off x="3498" y="2782"/>
                <a:ext cx="157" cy="246"/>
                <a:chOff x="1390" y="1634"/>
                <a:chExt cx="261" cy="431"/>
              </a:xfrm>
            </p:grpSpPr>
            <p:sp>
              <p:nvSpPr>
                <p:cNvPr id="22556" name="Arc 11"/>
                <p:cNvSpPr>
                  <a:spLocks noChangeAspect="1"/>
                </p:cNvSpPr>
                <p:nvPr/>
              </p:nvSpPr>
              <p:spPr bwMode="auto">
                <a:xfrm rot="5400000">
                  <a:off x="1477" y="1708"/>
                  <a:ext cx="83" cy="131"/>
                </a:xfrm>
                <a:custGeom>
                  <a:avLst/>
                  <a:gdLst>
                    <a:gd name="T0" fmla="*/ 51 w 21600"/>
                    <a:gd name="T1" fmla="*/ 0 h 34144"/>
                    <a:gd name="T2" fmla="*/ 51 w 21600"/>
                    <a:gd name="T3" fmla="*/ 131 h 34144"/>
                    <a:gd name="T4" fmla="*/ 0 w 21600"/>
                    <a:gd name="T5" fmla="*/ 65 h 3414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4144"/>
                    <a:gd name="T11" fmla="*/ 21600 w 21600"/>
                    <a:gd name="T12" fmla="*/ 34144 h 34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4144" fill="none" extrusionOk="0">
                      <a:moveTo>
                        <a:pt x="13294" y="0"/>
                      </a:moveTo>
                      <a:cubicBezTo>
                        <a:pt x="18536" y="4093"/>
                        <a:pt x="21600" y="10373"/>
                        <a:pt x="21600" y="17024"/>
                      </a:cubicBezTo>
                      <a:cubicBezTo>
                        <a:pt x="21600" y="23729"/>
                        <a:pt x="18485" y="30055"/>
                        <a:pt x="13170" y="34144"/>
                      </a:cubicBezTo>
                    </a:path>
                    <a:path w="21600" h="34144" stroke="0" extrusionOk="0">
                      <a:moveTo>
                        <a:pt x="13294" y="0"/>
                      </a:moveTo>
                      <a:cubicBezTo>
                        <a:pt x="18536" y="4093"/>
                        <a:pt x="21600" y="10373"/>
                        <a:pt x="21600" y="17024"/>
                      </a:cubicBezTo>
                      <a:cubicBezTo>
                        <a:pt x="21600" y="23729"/>
                        <a:pt x="18485" y="30055"/>
                        <a:pt x="13170" y="34144"/>
                      </a:cubicBezTo>
                      <a:lnTo>
                        <a:pt x="0" y="17024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>
                      <a:alpha val="50195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557" name="Arc 12"/>
                <p:cNvSpPr>
                  <a:spLocks noChangeAspect="1"/>
                </p:cNvSpPr>
                <p:nvPr/>
              </p:nvSpPr>
              <p:spPr bwMode="auto">
                <a:xfrm rot="5400000">
                  <a:off x="1455" y="1725"/>
                  <a:ext cx="138" cy="150"/>
                </a:xfrm>
                <a:custGeom>
                  <a:avLst/>
                  <a:gdLst>
                    <a:gd name="T0" fmla="*/ 110 w 21600"/>
                    <a:gd name="T1" fmla="*/ 0 h 26290"/>
                    <a:gd name="T2" fmla="*/ 110 w 21600"/>
                    <a:gd name="T3" fmla="*/ 150 h 26290"/>
                    <a:gd name="T4" fmla="*/ 0 w 21600"/>
                    <a:gd name="T5" fmla="*/ 75 h 2629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6290"/>
                    <a:gd name="T11" fmla="*/ 21600 w 21600"/>
                    <a:gd name="T12" fmla="*/ 26290 h 262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6290" fill="none" extrusionOk="0">
                      <a:moveTo>
                        <a:pt x="17139" y="0"/>
                      </a:moveTo>
                      <a:cubicBezTo>
                        <a:pt x="20032" y="3771"/>
                        <a:pt x="21600" y="8391"/>
                        <a:pt x="21600" y="13145"/>
                      </a:cubicBezTo>
                      <a:cubicBezTo>
                        <a:pt x="21600" y="17898"/>
                        <a:pt x="20032" y="22518"/>
                        <a:pt x="17139" y="26289"/>
                      </a:cubicBezTo>
                    </a:path>
                    <a:path w="21600" h="26290" stroke="0" extrusionOk="0">
                      <a:moveTo>
                        <a:pt x="17139" y="0"/>
                      </a:moveTo>
                      <a:cubicBezTo>
                        <a:pt x="20032" y="3771"/>
                        <a:pt x="21600" y="8391"/>
                        <a:pt x="21600" y="13145"/>
                      </a:cubicBezTo>
                      <a:cubicBezTo>
                        <a:pt x="21600" y="17898"/>
                        <a:pt x="20032" y="22518"/>
                        <a:pt x="17139" y="26289"/>
                      </a:cubicBezTo>
                      <a:lnTo>
                        <a:pt x="0" y="1314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333333">
                      <a:alpha val="50195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558" name="Arc 13"/>
                <p:cNvSpPr>
                  <a:spLocks noChangeAspect="1"/>
                </p:cNvSpPr>
                <p:nvPr/>
              </p:nvSpPr>
              <p:spPr bwMode="auto">
                <a:xfrm rot="5400000">
                  <a:off x="1423" y="1739"/>
                  <a:ext cx="196" cy="186"/>
                </a:xfrm>
                <a:custGeom>
                  <a:avLst/>
                  <a:gdLst>
                    <a:gd name="T0" fmla="*/ 171 w 21600"/>
                    <a:gd name="T1" fmla="*/ 0 h 22977"/>
                    <a:gd name="T2" fmla="*/ 160 w 21600"/>
                    <a:gd name="T3" fmla="*/ 186 h 22977"/>
                    <a:gd name="T4" fmla="*/ 0 w 21600"/>
                    <a:gd name="T5" fmla="*/ 85 h 229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977"/>
                    <a:gd name="T11" fmla="*/ 21600 w 21600"/>
                    <a:gd name="T12" fmla="*/ 22977 h 229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977" fill="none" extrusionOk="0">
                      <a:moveTo>
                        <a:pt x="18893" y="-1"/>
                      </a:moveTo>
                      <a:cubicBezTo>
                        <a:pt x="20668" y="3203"/>
                        <a:pt x="21600" y="6806"/>
                        <a:pt x="21600" y="10469"/>
                      </a:cubicBezTo>
                      <a:cubicBezTo>
                        <a:pt x="21600" y="14951"/>
                        <a:pt x="20205" y="19322"/>
                        <a:pt x="17609" y="22976"/>
                      </a:cubicBezTo>
                    </a:path>
                    <a:path w="21600" h="22977" stroke="0" extrusionOk="0">
                      <a:moveTo>
                        <a:pt x="18893" y="-1"/>
                      </a:moveTo>
                      <a:cubicBezTo>
                        <a:pt x="20668" y="3203"/>
                        <a:pt x="21600" y="6806"/>
                        <a:pt x="21600" y="10469"/>
                      </a:cubicBezTo>
                      <a:cubicBezTo>
                        <a:pt x="21600" y="14951"/>
                        <a:pt x="20205" y="19322"/>
                        <a:pt x="17609" y="22976"/>
                      </a:cubicBezTo>
                      <a:lnTo>
                        <a:pt x="0" y="1046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808080">
                      <a:alpha val="50195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559" name="Arc 14"/>
                <p:cNvSpPr>
                  <a:spLocks noChangeAspect="1"/>
                </p:cNvSpPr>
                <p:nvPr/>
              </p:nvSpPr>
              <p:spPr bwMode="auto">
                <a:xfrm rot="5400000">
                  <a:off x="1391" y="1754"/>
                  <a:ext cx="271" cy="213"/>
                </a:xfrm>
                <a:custGeom>
                  <a:avLst/>
                  <a:gdLst>
                    <a:gd name="T0" fmla="*/ 248 w 21600"/>
                    <a:gd name="T1" fmla="*/ 0 h 18996"/>
                    <a:gd name="T2" fmla="*/ 239 w 21600"/>
                    <a:gd name="T3" fmla="*/ 213 h 18996"/>
                    <a:gd name="T4" fmla="*/ 0 w 21600"/>
                    <a:gd name="T5" fmla="*/ 98 h 1899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8996"/>
                    <a:gd name="T11" fmla="*/ 21600 w 21600"/>
                    <a:gd name="T12" fmla="*/ 18996 h 189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8996" fill="none" extrusionOk="0">
                      <a:moveTo>
                        <a:pt x="19749" y="-1"/>
                      </a:moveTo>
                      <a:cubicBezTo>
                        <a:pt x="20969" y="2754"/>
                        <a:pt x="21600" y="5734"/>
                        <a:pt x="21600" y="8748"/>
                      </a:cubicBezTo>
                      <a:cubicBezTo>
                        <a:pt x="21600" y="12325"/>
                        <a:pt x="20711" y="15846"/>
                        <a:pt x="19014" y="18996"/>
                      </a:cubicBezTo>
                    </a:path>
                    <a:path w="21600" h="18996" stroke="0" extrusionOk="0">
                      <a:moveTo>
                        <a:pt x="19749" y="-1"/>
                      </a:moveTo>
                      <a:cubicBezTo>
                        <a:pt x="20969" y="2754"/>
                        <a:pt x="21600" y="5734"/>
                        <a:pt x="21600" y="8748"/>
                      </a:cubicBezTo>
                      <a:cubicBezTo>
                        <a:pt x="21600" y="12325"/>
                        <a:pt x="20711" y="15846"/>
                        <a:pt x="19014" y="18996"/>
                      </a:cubicBezTo>
                      <a:lnTo>
                        <a:pt x="0" y="8748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969696">
                      <a:alpha val="50195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2560" name="Arc 15"/>
                <p:cNvSpPr>
                  <a:spLocks noChangeAspect="1"/>
                </p:cNvSpPr>
                <p:nvPr/>
              </p:nvSpPr>
              <p:spPr bwMode="auto">
                <a:xfrm rot="5400000">
                  <a:off x="1305" y="1719"/>
                  <a:ext cx="431" cy="261"/>
                </a:xfrm>
                <a:custGeom>
                  <a:avLst/>
                  <a:gdLst>
                    <a:gd name="T0" fmla="*/ 400 w 21600"/>
                    <a:gd name="T1" fmla="*/ 0 h 16845"/>
                    <a:gd name="T2" fmla="*/ 394 w 21600"/>
                    <a:gd name="T3" fmla="*/ 261 h 16845"/>
                    <a:gd name="T4" fmla="*/ 0 w 21600"/>
                    <a:gd name="T5" fmla="*/ 125 h 168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6845"/>
                    <a:gd name="T11" fmla="*/ 21600 w 21600"/>
                    <a:gd name="T12" fmla="*/ 16845 h 168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6845" fill="none" extrusionOk="0">
                      <a:moveTo>
                        <a:pt x="20042" y="-1"/>
                      </a:moveTo>
                      <a:cubicBezTo>
                        <a:pt x="21071" y="2560"/>
                        <a:pt x="21600" y="5294"/>
                        <a:pt x="21600" y="8054"/>
                      </a:cubicBezTo>
                      <a:cubicBezTo>
                        <a:pt x="21600" y="11083"/>
                        <a:pt x="20962" y="14078"/>
                        <a:pt x="19730" y="16845"/>
                      </a:cubicBezTo>
                    </a:path>
                    <a:path w="21600" h="16845" stroke="0" extrusionOk="0">
                      <a:moveTo>
                        <a:pt x="20042" y="-1"/>
                      </a:moveTo>
                      <a:cubicBezTo>
                        <a:pt x="21071" y="2560"/>
                        <a:pt x="21600" y="5294"/>
                        <a:pt x="21600" y="8054"/>
                      </a:cubicBezTo>
                      <a:cubicBezTo>
                        <a:pt x="21600" y="11083"/>
                        <a:pt x="20962" y="14078"/>
                        <a:pt x="19730" y="16845"/>
                      </a:cubicBezTo>
                      <a:lnTo>
                        <a:pt x="0" y="8054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>
                      <a:alpha val="50195"/>
                    </a:srgb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pic>
            <p:nvPicPr>
              <p:cNvPr id="22551" name="Picture 16" descr="EV_Trans_Side_No_AS_Depl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958121">
                <a:off x="3456" y="2687"/>
                <a:ext cx="207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52" name="Freeform 17"/>
              <p:cNvSpPr>
                <a:spLocks noChangeAspect="1"/>
              </p:cNvSpPr>
              <p:nvPr/>
            </p:nvSpPr>
            <p:spPr bwMode="auto">
              <a:xfrm rot="15813523" flipH="1">
                <a:off x="3402" y="2862"/>
                <a:ext cx="201" cy="33"/>
              </a:xfrm>
              <a:custGeom>
                <a:avLst/>
                <a:gdLst>
                  <a:gd name="T0" fmla="*/ 0 w 1653"/>
                  <a:gd name="T1" fmla="*/ 177 h 255"/>
                  <a:gd name="T2" fmla="*/ 3 w 1653"/>
                  <a:gd name="T3" fmla="*/ 84 h 255"/>
                  <a:gd name="T4" fmla="*/ 156 w 1653"/>
                  <a:gd name="T5" fmla="*/ 54 h 255"/>
                  <a:gd name="T6" fmla="*/ 354 w 1653"/>
                  <a:gd name="T7" fmla="*/ 30 h 255"/>
                  <a:gd name="T8" fmla="*/ 483 w 1653"/>
                  <a:gd name="T9" fmla="*/ 18 h 255"/>
                  <a:gd name="T10" fmla="*/ 597 w 1653"/>
                  <a:gd name="T11" fmla="*/ 18 h 255"/>
                  <a:gd name="T12" fmla="*/ 708 w 1653"/>
                  <a:gd name="T13" fmla="*/ 36 h 255"/>
                  <a:gd name="T14" fmla="*/ 822 w 1653"/>
                  <a:gd name="T15" fmla="*/ 57 h 255"/>
                  <a:gd name="T16" fmla="*/ 936 w 1653"/>
                  <a:gd name="T17" fmla="*/ 63 h 255"/>
                  <a:gd name="T18" fmla="*/ 1044 w 1653"/>
                  <a:gd name="T19" fmla="*/ 36 h 255"/>
                  <a:gd name="T20" fmla="*/ 1143 w 1653"/>
                  <a:gd name="T21" fmla="*/ 6 h 255"/>
                  <a:gd name="T22" fmla="*/ 1197 w 1653"/>
                  <a:gd name="T23" fmla="*/ 0 h 255"/>
                  <a:gd name="T24" fmla="*/ 1284 w 1653"/>
                  <a:gd name="T25" fmla="*/ 0 h 255"/>
                  <a:gd name="T26" fmla="*/ 1404 w 1653"/>
                  <a:gd name="T27" fmla="*/ 9 h 255"/>
                  <a:gd name="T28" fmla="*/ 1557 w 1653"/>
                  <a:gd name="T29" fmla="*/ 27 h 255"/>
                  <a:gd name="T30" fmla="*/ 1653 w 1653"/>
                  <a:gd name="T31" fmla="*/ 36 h 255"/>
                  <a:gd name="T32" fmla="*/ 1653 w 1653"/>
                  <a:gd name="T33" fmla="*/ 225 h 255"/>
                  <a:gd name="T34" fmla="*/ 1515 w 1653"/>
                  <a:gd name="T35" fmla="*/ 243 h 255"/>
                  <a:gd name="T36" fmla="*/ 1350 w 1653"/>
                  <a:gd name="T37" fmla="*/ 252 h 255"/>
                  <a:gd name="T38" fmla="*/ 1224 w 1653"/>
                  <a:gd name="T39" fmla="*/ 255 h 255"/>
                  <a:gd name="T40" fmla="*/ 1158 w 1653"/>
                  <a:gd name="T41" fmla="*/ 249 h 255"/>
                  <a:gd name="T42" fmla="*/ 1080 w 1653"/>
                  <a:gd name="T43" fmla="*/ 234 h 255"/>
                  <a:gd name="T44" fmla="*/ 1005 w 1653"/>
                  <a:gd name="T45" fmla="*/ 213 h 255"/>
                  <a:gd name="T46" fmla="*/ 942 w 1653"/>
                  <a:gd name="T47" fmla="*/ 198 h 255"/>
                  <a:gd name="T48" fmla="*/ 894 w 1653"/>
                  <a:gd name="T49" fmla="*/ 198 h 255"/>
                  <a:gd name="T50" fmla="*/ 828 w 1653"/>
                  <a:gd name="T51" fmla="*/ 207 h 255"/>
                  <a:gd name="T52" fmla="*/ 744 w 1653"/>
                  <a:gd name="T53" fmla="*/ 216 h 255"/>
                  <a:gd name="T54" fmla="*/ 657 w 1653"/>
                  <a:gd name="T55" fmla="*/ 234 h 255"/>
                  <a:gd name="T56" fmla="*/ 567 w 1653"/>
                  <a:gd name="T57" fmla="*/ 246 h 255"/>
                  <a:gd name="T58" fmla="*/ 459 w 1653"/>
                  <a:gd name="T59" fmla="*/ 246 h 255"/>
                  <a:gd name="T60" fmla="*/ 360 w 1653"/>
                  <a:gd name="T61" fmla="*/ 234 h 255"/>
                  <a:gd name="T62" fmla="*/ 219 w 1653"/>
                  <a:gd name="T63" fmla="*/ 216 h 255"/>
                  <a:gd name="T64" fmla="*/ 90 w 1653"/>
                  <a:gd name="T65" fmla="*/ 195 h 255"/>
                  <a:gd name="T66" fmla="*/ 0 w 1653"/>
                  <a:gd name="T67" fmla="*/ 177 h 2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53"/>
                  <a:gd name="T103" fmla="*/ 0 h 255"/>
                  <a:gd name="T104" fmla="*/ 1653 w 1653"/>
                  <a:gd name="T105" fmla="*/ 255 h 2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53" h="255">
                    <a:moveTo>
                      <a:pt x="0" y="177"/>
                    </a:moveTo>
                    <a:lnTo>
                      <a:pt x="3" y="84"/>
                    </a:lnTo>
                    <a:lnTo>
                      <a:pt x="156" y="54"/>
                    </a:lnTo>
                    <a:lnTo>
                      <a:pt x="354" y="30"/>
                    </a:lnTo>
                    <a:lnTo>
                      <a:pt x="483" y="18"/>
                    </a:lnTo>
                    <a:lnTo>
                      <a:pt x="597" y="18"/>
                    </a:lnTo>
                    <a:lnTo>
                      <a:pt x="708" y="36"/>
                    </a:lnTo>
                    <a:lnTo>
                      <a:pt x="822" y="57"/>
                    </a:lnTo>
                    <a:lnTo>
                      <a:pt x="936" y="63"/>
                    </a:lnTo>
                    <a:lnTo>
                      <a:pt x="1044" y="36"/>
                    </a:lnTo>
                    <a:lnTo>
                      <a:pt x="1143" y="6"/>
                    </a:lnTo>
                    <a:lnTo>
                      <a:pt x="1197" y="0"/>
                    </a:lnTo>
                    <a:lnTo>
                      <a:pt x="1284" y="0"/>
                    </a:lnTo>
                    <a:lnTo>
                      <a:pt x="1404" y="9"/>
                    </a:lnTo>
                    <a:lnTo>
                      <a:pt x="1557" y="27"/>
                    </a:lnTo>
                    <a:lnTo>
                      <a:pt x="1653" y="36"/>
                    </a:lnTo>
                    <a:lnTo>
                      <a:pt x="1653" y="225"/>
                    </a:lnTo>
                    <a:lnTo>
                      <a:pt x="1515" y="243"/>
                    </a:lnTo>
                    <a:lnTo>
                      <a:pt x="1350" y="252"/>
                    </a:lnTo>
                    <a:lnTo>
                      <a:pt x="1224" y="255"/>
                    </a:lnTo>
                    <a:lnTo>
                      <a:pt x="1158" y="249"/>
                    </a:lnTo>
                    <a:lnTo>
                      <a:pt x="1080" y="234"/>
                    </a:lnTo>
                    <a:lnTo>
                      <a:pt x="1005" y="213"/>
                    </a:lnTo>
                    <a:lnTo>
                      <a:pt x="942" y="198"/>
                    </a:lnTo>
                    <a:lnTo>
                      <a:pt x="894" y="198"/>
                    </a:lnTo>
                    <a:lnTo>
                      <a:pt x="828" y="207"/>
                    </a:lnTo>
                    <a:lnTo>
                      <a:pt x="744" y="216"/>
                    </a:lnTo>
                    <a:lnTo>
                      <a:pt x="657" y="234"/>
                    </a:lnTo>
                    <a:lnTo>
                      <a:pt x="567" y="246"/>
                    </a:lnTo>
                    <a:lnTo>
                      <a:pt x="459" y="246"/>
                    </a:lnTo>
                    <a:lnTo>
                      <a:pt x="360" y="234"/>
                    </a:lnTo>
                    <a:lnTo>
                      <a:pt x="219" y="216"/>
                    </a:lnTo>
                    <a:lnTo>
                      <a:pt x="90" y="195"/>
                    </a:lnTo>
                    <a:lnTo>
                      <a:pt x="0" y="17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553" name="Freeform 18"/>
              <p:cNvSpPr>
                <a:spLocks noChangeAspect="1"/>
              </p:cNvSpPr>
              <p:nvPr/>
            </p:nvSpPr>
            <p:spPr bwMode="auto">
              <a:xfrm rot="14391182" flipH="1">
                <a:off x="3539" y="2816"/>
                <a:ext cx="201" cy="33"/>
              </a:xfrm>
              <a:custGeom>
                <a:avLst/>
                <a:gdLst>
                  <a:gd name="T0" fmla="*/ 0 w 1653"/>
                  <a:gd name="T1" fmla="*/ 177 h 255"/>
                  <a:gd name="T2" fmla="*/ 3 w 1653"/>
                  <a:gd name="T3" fmla="*/ 84 h 255"/>
                  <a:gd name="T4" fmla="*/ 156 w 1653"/>
                  <a:gd name="T5" fmla="*/ 54 h 255"/>
                  <a:gd name="T6" fmla="*/ 354 w 1653"/>
                  <a:gd name="T7" fmla="*/ 30 h 255"/>
                  <a:gd name="T8" fmla="*/ 483 w 1653"/>
                  <a:gd name="T9" fmla="*/ 18 h 255"/>
                  <a:gd name="T10" fmla="*/ 597 w 1653"/>
                  <a:gd name="T11" fmla="*/ 18 h 255"/>
                  <a:gd name="T12" fmla="*/ 708 w 1653"/>
                  <a:gd name="T13" fmla="*/ 36 h 255"/>
                  <a:gd name="T14" fmla="*/ 822 w 1653"/>
                  <a:gd name="T15" fmla="*/ 57 h 255"/>
                  <a:gd name="T16" fmla="*/ 936 w 1653"/>
                  <a:gd name="T17" fmla="*/ 63 h 255"/>
                  <a:gd name="T18" fmla="*/ 1044 w 1653"/>
                  <a:gd name="T19" fmla="*/ 36 h 255"/>
                  <a:gd name="T20" fmla="*/ 1143 w 1653"/>
                  <a:gd name="T21" fmla="*/ 6 h 255"/>
                  <a:gd name="T22" fmla="*/ 1197 w 1653"/>
                  <a:gd name="T23" fmla="*/ 0 h 255"/>
                  <a:gd name="T24" fmla="*/ 1284 w 1653"/>
                  <a:gd name="T25" fmla="*/ 0 h 255"/>
                  <a:gd name="T26" fmla="*/ 1404 w 1653"/>
                  <a:gd name="T27" fmla="*/ 9 h 255"/>
                  <a:gd name="T28" fmla="*/ 1557 w 1653"/>
                  <a:gd name="T29" fmla="*/ 27 h 255"/>
                  <a:gd name="T30" fmla="*/ 1653 w 1653"/>
                  <a:gd name="T31" fmla="*/ 36 h 255"/>
                  <a:gd name="T32" fmla="*/ 1653 w 1653"/>
                  <a:gd name="T33" fmla="*/ 225 h 255"/>
                  <a:gd name="T34" fmla="*/ 1515 w 1653"/>
                  <a:gd name="T35" fmla="*/ 243 h 255"/>
                  <a:gd name="T36" fmla="*/ 1350 w 1653"/>
                  <a:gd name="T37" fmla="*/ 252 h 255"/>
                  <a:gd name="T38" fmla="*/ 1224 w 1653"/>
                  <a:gd name="T39" fmla="*/ 255 h 255"/>
                  <a:gd name="T40" fmla="*/ 1158 w 1653"/>
                  <a:gd name="T41" fmla="*/ 249 h 255"/>
                  <a:gd name="T42" fmla="*/ 1080 w 1653"/>
                  <a:gd name="T43" fmla="*/ 234 h 255"/>
                  <a:gd name="T44" fmla="*/ 1005 w 1653"/>
                  <a:gd name="T45" fmla="*/ 213 h 255"/>
                  <a:gd name="T46" fmla="*/ 942 w 1653"/>
                  <a:gd name="T47" fmla="*/ 198 h 255"/>
                  <a:gd name="T48" fmla="*/ 894 w 1653"/>
                  <a:gd name="T49" fmla="*/ 198 h 255"/>
                  <a:gd name="T50" fmla="*/ 828 w 1653"/>
                  <a:gd name="T51" fmla="*/ 207 h 255"/>
                  <a:gd name="T52" fmla="*/ 744 w 1653"/>
                  <a:gd name="T53" fmla="*/ 216 h 255"/>
                  <a:gd name="T54" fmla="*/ 657 w 1653"/>
                  <a:gd name="T55" fmla="*/ 234 h 255"/>
                  <a:gd name="T56" fmla="*/ 567 w 1653"/>
                  <a:gd name="T57" fmla="*/ 246 h 255"/>
                  <a:gd name="T58" fmla="*/ 459 w 1653"/>
                  <a:gd name="T59" fmla="*/ 246 h 255"/>
                  <a:gd name="T60" fmla="*/ 360 w 1653"/>
                  <a:gd name="T61" fmla="*/ 234 h 255"/>
                  <a:gd name="T62" fmla="*/ 219 w 1653"/>
                  <a:gd name="T63" fmla="*/ 216 h 255"/>
                  <a:gd name="T64" fmla="*/ 90 w 1653"/>
                  <a:gd name="T65" fmla="*/ 195 h 255"/>
                  <a:gd name="T66" fmla="*/ 0 w 1653"/>
                  <a:gd name="T67" fmla="*/ 177 h 2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53"/>
                  <a:gd name="T103" fmla="*/ 0 h 255"/>
                  <a:gd name="T104" fmla="*/ 1653 w 1653"/>
                  <a:gd name="T105" fmla="*/ 255 h 2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53" h="255">
                    <a:moveTo>
                      <a:pt x="0" y="177"/>
                    </a:moveTo>
                    <a:lnTo>
                      <a:pt x="3" y="84"/>
                    </a:lnTo>
                    <a:lnTo>
                      <a:pt x="156" y="54"/>
                    </a:lnTo>
                    <a:lnTo>
                      <a:pt x="354" y="30"/>
                    </a:lnTo>
                    <a:lnTo>
                      <a:pt x="483" y="18"/>
                    </a:lnTo>
                    <a:lnTo>
                      <a:pt x="597" y="18"/>
                    </a:lnTo>
                    <a:lnTo>
                      <a:pt x="708" y="36"/>
                    </a:lnTo>
                    <a:lnTo>
                      <a:pt x="822" y="57"/>
                    </a:lnTo>
                    <a:lnTo>
                      <a:pt x="936" y="63"/>
                    </a:lnTo>
                    <a:lnTo>
                      <a:pt x="1044" y="36"/>
                    </a:lnTo>
                    <a:lnTo>
                      <a:pt x="1143" y="6"/>
                    </a:lnTo>
                    <a:lnTo>
                      <a:pt x="1197" y="0"/>
                    </a:lnTo>
                    <a:lnTo>
                      <a:pt x="1284" y="0"/>
                    </a:lnTo>
                    <a:lnTo>
                      <a:pt x="1404" y="9"/>
                    </a:lnTo>
                    <a:lnTo>
                      <a:pt x="1557" y="27"/>
                    </a:lnTo>
                    <a:lnTo>
                      <a:pt x="1653" y="36"/>
                    </a:lnTo>
                    <a:lnTo>
                      <a:pt x="1653" y="225"/>
                    </a:lnTo>
                    <a:lnTo>
                      <a:pt x="1515" y="243"/>
                    </a:lnTo>
                    <a:lnTo>
                      <a:pt x="1350" y="252"/>
                    </a:lnTo>
                    <a:lnTo>
                      <a:pt x="1224" y="255"/>
                    </a:lnTo>
                    <a:lnTo>
                      <a:pt x="1158" y="249"/>
                    </a:lnTo>
                    <a:lnTo>
                      <a:pt x="1080" y="234"/>
                    </a:lnTo>
                    <a:lnTo>
                      <a:pt x="1005" y="213"/>
                    </a:lnTo>
                    <a:lnTo>
                      <a:pt x="942" y="198"/>
                    </a:lnTo>
                    <a:lnTo>
                      <a:pt x="894" y="198"/>
                    </a:lnTo>
                    <a:lnTo>
                      <a:pt x="828" y="207"/>
                    </a:lnTo>
                    <a:lnTo>
                      <a:pt x="744" y="216"/>
                    </a:lnTo>
                    <a:lnTo>
                      <a:pt x="657" y="234"/>
                    </a:lnTo>
                    <a:lnTo>
                      <a:pt x="567" y="246"/>
                    </a:lnTo>
                    <a:lnTo>
                      <a:pt x="459" y="246"/>
                    </a:lnTo>
                    <a:lnTo>
                      <a:pt x="360" y="234"/>
                    </a:lnTo>
                    <a:lnTo>
                      <a:pt x="219" y="216"/>
                    </a:lnTo>
                    <a:lnTo>
                      <a:pt x="90" y="195"/>
                    </a:lnTo>
                    <a:lnTo>
                      <a:pt x="0" y="17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554" name="Freeform 19"/>
              <p:cNvSpPr>
                <a:spLocks noChangeAspect="1"/>
              </p:cNvSpPr>
              <p:nvPr/>
            </p:nvSpPr>
            <p:spPr bwMode="auto">
              <a:xfrm rot="15412266" flipH="1">
                <a:off x="3445" y="2855"/>
                <a:ext cx="201" cy="33"/>
              </a:xfrm>
              <a:custGeom>
                <a:avLst/>
                <a:gdLst>
                  <a:gd name="T0" fmla="*/ 0 w 1653"/>
                  <a:gd name="T1" fmla="*/ 177 h 255"/>
                  <a:gd name="T2" fmla="*/ 3 w 1653"/>
                  <a:gd name="T3" fmla="*/ 84 h 255"/>
                  <a:gd name="T4" fmla="*/ 156 w 1653"/>
                  <a:gd name="T5" fmla="*/ 54 h 255"/>
                  <a:gd name="T6" fmla="*/ 354 w 1653"/>
                  <a:gd name="T7" fmla="*/ 30 h 255"/>
                  <a:gd name="T8" fmla="*/ 483 w 1653"/>
                  <a:gd name="T9" fmla="*/ 18 h 255"/>
                  <a:gd name="T10" fmla="*/ 597 w 1653"/>
                  <a:gd name="T11" fmla="*/ 18 h 255"/>
                  <a:gd name="T12" fmla="*/ 708 w 1653"/>
                  <a:gd name="T13" fmla="*/ 36 h 255"/>
                  <a:gd name="T14" fmla="*/ 822 w 1653"/>
                  <a:gd name="T15" fmla="*/ 57 h 255"/>
                  <a:gd name="T16" fmla="*/ 936 w 1653"/>
                  <a:gd name="T17" fmla="*/ 63 h 255"/>
                  <a:gd name="T18" fmla="*/ 1044 w 1653"/>
                  <a:gd name="T19" fmla="*/ 36 h 255"/>
                  <a:gd name="T20" fmla="*/ 1143 w 1653"/>
                  <a:gd name="T21" fmla="*/ 6 h 255"/>
                  <a:gd name="T22" fmla="*/ 1197 w 1653"/>
                  <a:gd name="T23" fmla="*/ 0 h 255"/>
                  <a:gd name="T24" fmla="*/ 1284 w 1653"/>
                  <a:gd name="T25" fmla="*/ 0 h 255"/>
                  <a:gd name="T26" fmla="*/ 1404 w 1653"/>
                  <a:gd name="T27" fmla="*/ 9 h 255"/>
                  <a:gd name="T28" fmla="*/ 1557 w 1653"/>
                  <a:gd name="T29" fmla="*/ 27 h 255"/>
                  <a:gd name="T30" fmla="*/ 1653 w 1653"/>
                  <a:gd name="T31" fmla="*/ 36 h 255"/>
                  <a:gd name="T32" fmla="*/ 1653 w 1653"/>
                  <a:gd name="T33" fmla="*/ 225 h 255"/>
                  <a:gd name="T34" fmla="*/ 1515 w 1653"/>
                  <a:gd name="T35" fmla="*/ 243 h 255"/>
                  <a:gd name="T36" fmla="*/ 1350 w 1653"/>
                  <a:gd name="T37" fmla="*/ 252 h 255"/>
                  <a:gd name="T38" fmla="*/ 1224 w 1653"/>
                  <a:gd name="T39" fmla="*/ 255 h 255"/>
                  <a:gd name="T40" fmla="*/ 1158 w 1653"/>
                  <a:gd name="T41" fmla="*/ 249 h 255"/>
                  <a:gd name="T42" fmla="*/ 1080 w 1653"/>
                  <a:gd name="T43" fmla="*/ 234 h 255"/>
                  <a:gd name="T44" fmla="*/ 1005 w 1653"/>
                  <a:gd name="T45" fmla="*/ 213 h 255"/>
                  <a:gd name="T46" fmla="*/ 942 w 1653"/>
                  <a:gd name="T47" fmla="*/ 198 h 255"/>
                  <a:gd name="T48" fmla="*/ 894 w 1653"/>
                  <a:gd name="T49" fmla="*/ 198 h 255"/>
                  <a:gd name="T50" fmla="*/ 828 w 1653"/>
                  <a:gd name="T51" fmla="*/ 207 h 255"/>
                  <a:gd name="T52" fmla="*/ 744 w 1653"/>
                  <a:gd name="T53" fmla="*/ 216 h 255"/>
                  <a:gd name="T54" fmla="*/ 657 w 1653"/>
                  <a:gd name="T55" fmla="*/ 234 h 255"/>
                  <a:gd name="T56" fmla="*/ 567 w 1653"/>
                  <a:gd name="T57" fmla="*/ 246 h 255"/>
                  <a:gd name="T58" fmla="*/ 459 w 1653"/>
                  <a:gd name="T59" fmla="*/ 246 h 255"/>
                  <a:gd name="T60" fmla="*/ 360 w 1653"/>
                  <a:gd name="T61" fmla="*/ 234 h 255"/>
                  <a:gd name="T62" fmla="*/ 219 w 1653"/>
                  <a:gd name="T63" fmla="*/ 216 h 255"/>
                  <a:gd name="T64" fmla="*/ 90 w 1653"/>
                  <a:gd name="T65" fmla="*/ 195 h 255"/>
                  <a:gd name="T66" fmla="*/ 0 w 1653"/>
                  <a:gd name="T67" fmla="*/ 177 h 2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53"/>
                  <a:gd name="T103" fmla="*/ 0 h 255"/>
                  <a:gd name="T104" fmla="*/ 1653 w 1653"/>
                  <a:gd name="T105" fmla="*/ 255 h 2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53" h="255">
                    <a:moveTo>
                      <a:pt x="0" y="177"/>
                    </a:moveTo>
                    <a:lnTo>
                      <a:pt x="3" y="84"/>
                    </a:lnTo>
                    <a:lnTo>
                      <a:pt x="156" y="54"/>
                    </a:lnTo>
                    <a:lnTo>
                      <a:pt x="354" y="30"/>
                    </a:lnTo>
                    <a:lnTo>
                      <a:pt x="483" y="18"/>
                    </a:lnTo>
                    <a:lnTo>
                      <a:pt x="597" y="18"/>
                    </a:lnTo>
                    <a:lnTo>
                      <a:pt x="708" y="36"/>
                    </a:lnTo>
                    <a:lnTo>
                      <a:pt x="822" y="57"/>
                    </a:lnTo>
                    <a:lnTo>
                      <a:pt x="936" y="63"/>
                    </a:lnTo>
                    <a:lnTo>
                      <a:pt x="1044" y="36"/>
                    </a:lnTo>
                    <a:lnTo>
                      <a:pt x="1143" y="6"/>
                    </a:lnTo>
                    <a:lnTo>
                      <a:pt x="1197" y="0"/>
                    </a:lnTo>
                    <a:lnTo>
                      <a:pt x="1284" y="0"/>
                    </a:lnTo>
                    <a:lnTo>
                      <a:pt x="1404" y="9"/>
                    </a:lnTo>
                    <a:lnTo>
                      <a:pt x="1557" y="27"/>
                    </a:lnTo>
                    <a:lnTo>
                      <a:pt x="1653" y="36"/>
                    </a:lnTo>
                    <a:lnTo>
                      <a:pt x="1653" y="225"/>
                    </a:lnTo>
                    <a:lnTo>
                      <a:pt x="1515" y="243"/>
                    </a:lnTo>
                    <a:lnTo>
                      <a:pt x="1350" y="252"/>
                    </a:lnTo>
                    <a:lnTo>
                      <a:pt x="1224" y="255"/>
                    </a:lnTo>
                    <a:lnTo>
                      <a:pt x="1158" y="249"/>
                    </a:lnTo>
                    <a:lnTo>
                      <a:pt x="1080" y="234"/>
                    </a:lnTo>
                    <a:lnTo>
                      <a:pt x="1005" y="213"/>
                    </a:lnTo>
                    <a:lnTo>
                      <a:pt x="942" y="198"/>
                    </a:lnTo>
                    <a:lnTo>
                      <a:pt x="894" y="198"/>
                    </a:lnTo>
                    <a:lnTo>
                      <a:pt x="828" y="207"/>
                    </a:lnTo>
                    <a:lnTo>
                      <a:pt x="744" y="216"/>
                    </a:lnTo>
                    <a:lnTo>
                      <a:pt x="657" y="234"/>
                    </a:lnTo>
                    <a:lnTo>
                      <a:pt x="567" y="246"/>
                    </a:lnTo>
                    <a:lnTo>
                      <a:pt x="459" y="246"/>
                    </a:lnTo>
                    <a:lnTo>
                      <a:pt x="360" y="234"/>
                    </a:lnTo>
                    <a:lnTo>
                      <a:pt x="219" y="216"/>
                    </a:lnTo>
                    <a:lnTo>
                      <a:pt x="90" y="195"/>
                    </a:lnTo>
                    <a:lnTo>
                      <a:pt x="0" y="17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555" name="Freeform 20"/>
              <p:cNvSpPr>
                <a:spLocks noChangeAspect="1"/>
              </p:cNvSpPr>
              <p:nvPr/>
            </p:nvSpPr>
            <p:spPr bwMode="auto">
              <a:xfrm rot="14607085" flipH="1">
                <a:off x="3499" y="2837"/>
                <a:ext cx="201" cy="33"/>
              </a:xfrm>
              <a:custGeom>
                <a:avLst/>
                <a:gdLst>
                  <a:gd name="T0" fmla="*/ 0 w 1653"/>
                  <a:gd name="T1" fmla="*/ 177 h 255"/>
                  <a:gd name="T2" fmla="*/ 3 w 1653"/>
                  <a:gd name="T3" fmla="*/ 84 h 255"/>
                  <a:gd name="T4" fmla="*/ 156 w 1653"/>
                  <a:gd name="T5" fmla="*/ 54 h 255"/>
                  <a:gd name="T6" fmla="*/ 354 w 1653"/>
                  <a:gd name="T7" fmla="*/ 30 h 255"/>
                  <a:gd name="T8" fmla="*/ 483 w 1653"/>
                  <a:gd name="T9" fmla="*/ 18 h 255"/>
                  <a:gd name="T10" fmla="*/ 597 w 1653"/>
                  <a:gd name="T11" fmla="*/ 18 h 255"/>
                  <a:gd name="T12" fmla="*/ 708 w 1653"/>
                  <a:gd name="T13" fmla="*/ 36 h 255"/>
                  <a:gd name="T14" fmla="*/ 822 w 1653"/>
                  <a:gd name="T15" fmla="*/ 57 h 255"/>
                  <a:gd name="T16" fmla="*/ 936 w 1653"/>
                  <a:gd name="T17" fmla="*/ 63 h 255"/>
                  <a:gd name="T18" fmla="*/ 1044 w 1653"/>
                  <a:gd name="T19" fmla="*/ 36 h 255"/>
                  <a:gd name="T20" fmla="*/ 1143 w 1653"/>
                  <a:gd name="T21" fmla="*/ 6 h 255"/>
                  <a:gd name="T22" fmla="*/ 1197 w 1653"/>
                  <a:gd name="T23" fmla="*/ 0 h 255"/>
                  <a:gd name="T24" fmla="*/ 1284 w 1653"/>
                  <a:gd name="T25" fmla="*/ 0 h 255"/>
                  <a:gd name="T26" fmla="*/ 1404 w 1653"/>
                  <a:gd name="T27" fmla="*/ 9 h 255"/>
                  <a:gd name="T28" fmla="*/ 1557 w 1653"/>
                  <a:gd name="T29" fmla="*/ 27 h 255"/>
                  <a:gd name="T30" fmla="*/ 1653 w 1653"/>
                  <a:gd name="T31" fmla="*/ 36 h 255"/>
                  <a:gd name="T32" fmla="*/ 1653 w 1653"/>
                  <a:gd name="T33" fmla="*/ 225 h 255"/>
                  <a:gd name="T34" fmla="*/ 1515 w 1653"/>
                  <a:gd name="T35" fmla="*/ 243 h 255"/>
                  <a:gd name="T36" fmla="*/ 1350 w 1653"/>
                  <a:gd name="T37" fmla="*/ 252 h 255"/>
                  <a:gd name="T38" fmla="*/ 1224 w 1653"/>
                  <a:gd name="T39" fmla="*/ 255 h 255"/>
                  <a:gd name="T40" fmla="*/ 1158 w 1653"/>
                  <a:gd name="T41" fmla="*/ 249 h 255"/>
                  <a:gd name="T42" fmla="*/ 1080 w 1653"/>
                  <a:gd name="T43" fmla="*/ 234 h 255"/>
                  <a:gd name="T44" fmla="*/ 1005 w 1653"/>
                  <a:gd name="T45" fmla="*/ 213 h 255"/>
                  <a:gd name="T46" fmla="*/ 942 w 1653"/>
                  <a:gd name="T47" fmla="*/ 198 h 255"/>
                  <a:gd name="T48" fmla="*/ 894 w 1653"/>
                  <a:gd name="T49" fmla="*/ 198 h 255"/>
                  <a:gd name="T50" fmla="*/ 828 w 1653"/>
                  <a:gd name="T51" fmla="*/ 207 h 255"/>
                  <a:gd name="T52" fmla="*/ 744 w 1653"/>
                  <a:gd name="T53" fmla="*/ 216 h 255"/>
                  <a:gd name="T54" fmla="*/ 657 w 1653"/>
                  <a:gd name="T55" fmla="*/ 234 h 255"/>
                  <a:gd name="T56" fmla="*/ 567 w 1653"/>
                  <a:gd name="T57" fmla="*/ 246 h 255"/>
                  <a:gd name="T58" fmla="*/ 459 w 1653"/>
                  <a:gd name="T59" fmla="*/ 246 h 255"/>
                  <a:gd name="T60" fmla="*/ 360 w 1653"/>
                  <a:gd name="T61" fmla="*/ 234 h 255"/>
                  <a:gd name="T62" fmla="*/ 219 w 1653"/>
                  <a:gd name="T63" fmla="*/ 216 h 255"/>
                  <a:gd name="T64" fmla="*/ 90 w 1653"/>
                  <a:gd name="T65" fmla="*/ 195 h 255"/>
                  <a:gd name="T66" fmla="*/ 0 w 1653"/>
                  <a:gd name="T67" fmla="*/ 177 h 2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53"/>
                  <a:gd name="T103" fmla="*/ 0 h 255"/>
                  <a:gd name="T104" fmla="*/ 1653 w 1653"/>
                  <a:gd name="T105" fmla="*/ 255 h 2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53" h="255">
                    <a:moveTo>
                      <a:pt x="0" y="177"/>
                    </a:moveTo>
                    <a:lnTo>
                      <a:pt x="3" y="84"/>
                    </a:lnTo>
                    <a:lnTo>
                      <a:pt x="156" y="54"/>
                    </a:lnTo>
                    <a:lnTo>
                      <a:pt x="354" y="30"/>
                    </a:lnTo>
                    <a:lnTo>
                      <a:pt x="483" y="18"/>
                    </a:lnTo>
                    <a:lnTo>
                      <a:pt x="597" y="18"/>
                    </a:lnTo>
                    <a:lnTo>
                      <a:pt x="708" y="36"/>
                    </a:lnTo>
                    <a:lnTo>
                      <a:pt x="822" y="57"/>
                    </a:lnTo>
                    <a:lnTo>
                      <a:pt x="936" y="63"/>
                    </a:lnTo>
                    <a:lnTo>
                      <a:pt x="1044" y="36"/>
                    </a:lnTo>
                    <a:lnTo>
                      <a:pt x="1143" y="6"/>
                    </a:lnTo>
                    <a:lnTo>
                      <a:pt x="1197" y="0"/>
                    </a:lnTo>
                    <a:lnTo>
                      <a:pt x="1284" y="0"/>
                    </a:lnTo>
                    <a:lnTo>
                      <a:pt x="1404" y="9"/>
                    </a:lnTo>
                    <a:lnTo>
                      <a:pt x="1557" y="27"/>
                    </a:lnTo>
                    <a:lnTo>
                      <a:pt x="1653" y="36"/>
                    </a:lnTo>
                    <a:lnTo>
                      <a:pt x="1653" y="225"/>
                    </a:lnTo>
                    <a:lnTo>
                      <a:pt x="1515" y="243"/>
                    </a:lnTo>
                    <a:lnTo>
                      <a:pt x="1350" y="252"/>
                    </a:lnTo>
                    <a:lnTo>
                      <a:pt x="1224" y="255"/>
                    </a:lnTo>
                    <a:lnTo>
                      <a:pt x="1158" y="249"/>
                    </a:lnTo>
                    <a:lnTo>
                      <a:pt x="1080" y="234"/>
                    </a:lnTo>
                    <a:lnTo>
                      <a:pt x="1005" y="213"/>
                    </a:lnTo>
                    <a:lnTo>
                      <a:pt x="942" y="198"/>
                    </a:lnTo>
                    <a:lnTo>
                      <a:pt x="894" y="198"/>
                    </a:lnTo>
                    <a:lnTo>
                      <a:pt x="828" y="207"/>
                    </a:lnTo>
                    <a:lnTo>
                      <a:pt x="744" y="216"/>
                    </a:lnTo>
                    <a:lnTo>
                      <a:pt x="657" y="234"/>
                    </a:lnTo>
                    <a:lnTo>
                      <a:pt x="567" y="246"/>
                    </a:lnTo>
                    <a:lnTo>
                      <a:pt x="459" y="246"/>
                    </a:lnTo>
                    <a:lnTo>
                      <a:pt x="360" y="234"/>
                    </a:lnTo>
                    <a:lnTo>
                      <a:pt x="219" y="216"/>
                    </a:lnTo>
                    <a:lnTo>
                      <a:pt x="90" y="195"/>
                    </a:lnTo>
                    <a:lnTo>
                      <a:pt x="0" y="17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99FF"/>
                  </a:gs>
                  <a:gs pos="100000">
                    <a:srgbClr val="FFFFFF"/>
                  </a:gs>
                </a:gsLst>
                <a:path path="rect">
                  <a:fillToRect l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22539" name="Picture 21" descr="Rvr_Depl_Port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387" y="5626100"/>
              <a:ext cx="49530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 Box 22"/>
            <p:cNvSpPr txBox="1">
              <a:spLocks noChangeAspect="1" noChangeArrowheads="1"/>
            </p:cNvSpPr>
            <p:nvPr/>
          </p:nvSpPr>
          <p:spPr bwMode="auto">
            <a:xfrm>
              <a:off x="76204" y="2819403"/>
              <a:ext cx="24050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dirty="0"/>
                <a:t>Entry</a:t>
              </a:r>
            </a:p>
          </p:txBody>
        </p:sp>
        <p:sp>
          <p:nvSpPr>
            <p:cNvPr id="22541" name="Text Box 23"/>
            <p:cNvSpPr txBox="1">
              <a:spLocks noChangeAspect="1" noChangeArrowheads="1"/>
            </p:cNvSpPr>
            <p:nvPr/>
          </p:nvSpPr>
          <p:spPr bwMode="auto">
            <a:xfrm>
              <a:off x="1981204" y="4343403"/>
              <a:ext cx="24034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dirty="0"/>
                <a:t>Parachute Descent</a:t>
              </a:r>
            </a:p>
          </p:txBody>
        </p:sp>
        <p:sp>
          <p:nvSpPr>
            <p:cNvPr id="22542" name="Text Box 24"/>
            <p:cNvSpPr txBox="1">
              <a:spLocks noChangeAspect="1" noChangeArrowheads="1"/>
            </p:cNvSpPr>
            <p:nvPr/>
          </p:nvSpPr>
          <p:spPr bwMode="auto">
            <a:xfrm>
              <a:off x="5638804" y="4191003"/>
              <a:ext cx="18446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dirty="0"/>
                <a:t>Powered Descent</a:t>
              </a:r>
            </a:p>
          </p:txBody>
        </p:sp>
        <p:sp>
          <p:nvSpPr>
            <p:cNvPr id="22543" name="Text Box 25"/>
            <p:cNvSpPr txBox="1">
              <a:spLocks noChangeAspect="1" noChangeArrowheads="1"/>
            </p:cNvSpPr>
            <p:nvPr/>
          </p:nvSpPr>
          <p:spPr bwMode="auto">
            <a:xfrm>
              <a:off x="4800600" y="5486403"/>
              <a:ext cx="25225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dirty="0"/>
                <a:t>Landing or Touchdown</a:t>
              </a:r>
            </a:p>
          </p:txBody>
        </p:sp>
        <p:sp>
          <p:nvSpPr>
            <p:cNvPr id="22548" name="Rectangle 30"/>
            <p:cNvSpPr>
              <a:spLocks noChangeArrowheads="1"/>
            </p:cNvSpPr>
            <p:nvPr/>
          </p:nvSpPr>
          <p:spPr bwMode="auto">
            <a:xfrm>
              <a:off x="349250" y="1209678"/>
              <a:ext cx="8453438" cy="314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endParaRPr lang="en-US" sz="2000" b="1" dirty="0"/>
            </a:p>
          </p:txBody>
        </p:sp>
        <p:sp>
          <p:nvSpPr>
            <p:cNvPr id="32" name="Text Box 22"/>
            <p:cNvSpPr txBox="1">
              <a:spLocks noChangeAspect="1" noChangeArrowheads="1"/>
            </p:cNvSpPr>
            <p:nvPr/>
          </p:nvSpPr>
          <p:spPr bwMode="auto">
            <a:xfrm>
              <a:off x="609604" y="1524000"/>
              <a:ext cx="24050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 dirty="0" smtClean="0"/>
                <a:t>10,000 mph</a:t>
              </a:r>
            </a:p>
          </p:txBody>
        </p:sp>
        <p:sp>
          <p:nvSpPr>
            <p:cNvPr id="33" name="Text Box 22"/>
            <p:cNvSpPr txBox="1">
              <a:spLocks noChangeAspect="1" noChangeArrowheads="1"/>
            </p:cNvSpPr>
            <p:nvPr/>
          </p:nvSpPr>
          <p:spPr bwMode="auto">
            <a:xfrm>
              <a:off x="2819404" y="2438400"/>
              <a:ext cx="24050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 dirty="0" smtClean="0"/>
                <a:t>1000 mph</a:t>
              </a:r>
            </a:p>
          </p:txBody>
        </p:sp>
        <p:sp>
          <p:nvSpPr>
            <p:cNvPr id="34" name="Text Box 22"/>
            <p:cNvSpPr txBox="1">
              <a:spLocks noChangeAspect="1" noChangeArrowheads="1"/>
            </p:cNvSpPr>
            <p:nvPr/>
          </p:nvSpPr>
          <p:spPr bwMode="auto">
            <a:xfrm>
              <a:off x="5486404" y="3124200"/>
              <a:ext cx="24050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 dirty="0" smtClean="0"/>
                <a:t>100 mph</a:t>
              </a:r>
            </a:p>
          </p:txBody>
        </p:sp>
      </p:grpSp>
      <p:sp>
        <p:nvSpPr>
          <p:cNvPr id="35" name="Text Box 22"/>
          <p:cNvSpPr txBox="1">
            <a:spLocks noChangeAspect="1" noChangeArrowheads="1"/>
          </p:cNvSpPr>
          <p:nvPr/>
        </p:nvSpPr>
        <p:spPr bwMode="auto">
          <a:xfrm>
            <a:off x="6738937" y="5448297"/>
            <a:ext cx="2405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dirty="0" smtClean="0"/>
              <a:t>1-10 mph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1041400" cy="889000"/>
          </a:xfrm>
          <a:prstGeom prst="rect">
            <a:avLst/>
          </a:prstGeom>
          <a:solidFill>
            <a:srgbClr val="E5AD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39700"/>
            <a:ext cx="82296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Pushing Limits to Meet the Grand Challenge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pic>
        <p:nvPicPr>
          <p:cNvPr id="9" name="Picture 8" descr="PIA1603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49" y="0"/>
            <a:ext cx="9217021" cy="6934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943600"/>
            <a:ext cx="301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  <a:latin typeface="Arial" charset="0"/>
                <a:cs typeface="Arial"/>
              </a:rPr>
              <a:t>NASA/JPL-Caltech/ESA</a:t>
            </a:r>
            <a:endParaRPr lang="en-US" sz="1200" dirty="0">
              <a:solidFill>
                <a:srgbClr val="FFFFFF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4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First views of Mt. Shar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918686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3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/>
          </p:cNvSpPr>
          <p:nvPr/>
        </p:nvSpPr>
        <p:spPr bwMode="auto">
          <a:xfrm>
            <a:off x="8750300" y="6527800"/>
            <a:ext cx="3381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3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24</a:t>
            </a:r>
          </a:p>
        </p:txBody>
      </p:sp>
      <p:pic>
        <p:nvPicPr>
          <p:cNvPr id="82947" name="Picture 1" descr="landed_ellipse_wid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2"/>
          <p:cNvSpPr txBox="1">
            <a:spLocks noChangeArrowheads="1"/>
          </p:cNvSpPr>
          <p:nvPr/>
        </p:nvSpPr>
        <p:spPr bwMode="auto">
          <a:xfrm>
            <a:off x="2330496" y="0"/>
            <a:ext cx="50986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dist"/>
            <a:r>
              <a:rPr lang="en-US" sz="3200" dirty="0" smtClean="0">
                <a:solidFill>
                  <a:srgbClr val="000000"/>
                </a:solidFill>
                <a:latin typeface="Chalkboard" charset="0"/>
                <a:cs typeface="Chalkboard" charset="0"/>
              </a:rPr>
              <a:t>Gale Crater and Mt. Sharp</a:t>
            </a:r>
            <a:endParaRPr lang="en-US" sz="3200" dirty="0">
              <a:solidFill>
                <a:srgbClr val="000000"/>
              </a:solidFill>
              <a:latin typeface="Chalkboard" charset="0"/>
              <a:cs typeface="Chalkboar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tech Convocation new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DL Team">
  <a:themeElements>
    <a:clrScheme name="TPS_B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PS_BR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PS_B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DL Team">
  <a:themeElements>
    <a:clrScheme name="TPS_B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PS_BR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PS_B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EDL Team">
  <a:themeElements>
    <a:clrScheme name="TPS_B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PS_BR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1255D5">
                <a:alpha val="25000"/>
              </a:srgbClr>
            </a:gs>
            <a:gs pos="100000">
              <a:srgbClr val="008218">
                <a:alpha val="27000"/>
              </a:srgbClr>
            </a:gs>
          </a:gsLst>
          <a:lin ang="5400000" scaled="1"/>
        </a:gradFill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PS_B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_B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_B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Caltech Convocation new.potx</Template>
  <TotalTime>17490</TotalTime>
  <Words>1573</Words>
  <Application>Microsoft Office PowerPoint</Application>
  <PresentationFormat>On-screen Show (4:3)</PresentationFormat>
  <Paragraphs>145</Paragraphs>
  <Slides>30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ＭＳ Ｐゴシック</vt:lpstr>
      <vt:lpstr>新細明體</vt:lpstr>
      <vt:lpstr>Arial</vt:lpstr>
      <vt:lpstr>Calibri</vt:lpstr>
      <vt:lpstr>Chalkboard</vt:lpstr>
      <vt:lpstr>Gadugi</vt:lpstr>
      <vt:lpstr>Gill Sans MT</vt:lpstr>
      <vt:lpstr>Helvetica</vt:lpstr>
      <vt:lpstr>Times</vt:lpstr>
      <vt:lpstr>Times New Roman</vt:lpstr>
      <vt:lpstr>Caltech Convocation new</vt:lpstr>
      <vt:lpstr>3_Blank Presentation</vt:lpstr>
      <vt:lpstr>5_Blank Presentation</vt:lpstr>
      <vt:lpstr>EDL Team</vt:lpstr>
      <vt:lpstr>1_EDL Team</vt:lpstr>
      <vt:lpstr>2_EDL Team</vt:lpstr>
      <vt:lpstr>預設簡報設計</vt:lpstr>
      <vt:lpstr>Photo Editor Photo</vt:lpstr>
      <vt:lpstr>Curiosity’s First Year of Exploration on Mars</vt:lpstr>
      <vt:lpstr>PowerPoint Presentation</vt:lpstr>
      <vt:lpstr>                Heritage Counts</vt:lpstr>
      <vt:lpstr>Test as you fly, fly as you test</vt:lpstr>
      <vt:lpstr>PowerPoint Presentation</vt:lpstr>
      <vt:lpstr>Pushing Limits to Meet the Grand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John Grotzinger</vt:lpstr>
    </vt:vector>
  </TitlesOfParts>
  <Company>MIT/ERL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Grotzinger</dc:creator>
  <cp:lastModifiedBy>Montoya, Didey</cp:lastModifiedBy>
  <cp:revision>449</cp:revision>
  <dcterms:created xsi:type="dcterms:W3CDTF">2014-03-06T23:48:17Z</dcterms:created>
  <dcterms:modified xsi:type="dcterms:W3CDTF">2016-05-19T14:54:58Z</dcterms:modified>
</cp:coreProperties>
</file>