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808" r:id="rId2"/>
  </p:sldMasterIdLst>
  <p:notesMasterIdLst>
    <p:notesMasterId r:id="rId71"/>
  </p:notesMasterIdLst>
  <p:handoutMasterIdLst>
    <p:handoutMasterId r:id="rId72"/>
  </p:handoutMasterIdLst>
  <p:sldIdLst>
    <p:sldId id="421" r:id="rId3"/>
    <p:sldId id="325" r:id="rId4"/>
    <p:sldId id="404" r:id="rId5"/>
    <p:sldId id="420" r:id="rId6"/>
    <p:sldId id="414" r:id="rId7"/>
    <p:sldId id="366" r:id="rId8"/>
    <p:sldId id="354" r:id="rId9"/>
    <p:sldId id="355" r:id="rId10"/>
    <p:sldId id="409" r:id="rId11"/>
    <p:sldId id="356" r:id="rId12"/>
    <p:sldId id="357" r:id="rId13"/>
    <p:sldId id="358" r:id="rId14"/>
    <p:sldId id="359" r:id="rId15"/>
    <p:sldId id="371" r:id="rId16"/>
    <p:sldId id="351" r:id="rId17"/>
    <p:sldId id="411" r:id="rId18"/>
    <p:sldId id="410" r:id="rId19"/>
    <p:sldId id="417" r:id="rId20"/>
    <p:sldId id="327" r:id="rId21"/>
    <p:sldId id="328" r:id="rId22"/>
    <p:sldId id="392" r:id="rId23"/>
    <p:sldId id="329" r:id="rId24"/>
    <p:sldId id="330" r:id="rId25"/>
    <p:sldId id="332" r:id="rId26"/>
    <p:sldId id="373" r:id="rId27"/>
    <p:sldId id="374" r:id="rId28"/>
    <p:sldId id="381" r:id="rId29"/>
    <p:sldId id="375" r:id="rId30"/>
    <p:sldId id="333" r:id="rId31"/>
    <p:sldId id="415" r:id="rId32"/>
    <p:sldId id="369" r:id="rId33"/>
    <p:sldId id="393" r:id="rId34"/>
    <p:sldId id="412" r:id="rId35"/>
    <p:sldId id="406" r:id="rId36"/>
    <p:sldId id="337" r:id="rId37"/>
    <p:sldId id="340" r:id="rId38"/>
    <p:sldId id="256" r:id="rId39"/>
    <p:sldId id="266" r:id="rId40"/>
    <p:sldId id="367" r:id="rId41"/>
    <p:sldId id="363" r:id="rId42"/>
    <p:sldId id="399" r:id="rId43"/>
    <p:sldId id="268" r:id="rId44"/>
    <p:sldId id="405" r:id="rId45"/>
    <p:sldId id="270" r:id="rId46"/>
    <p:sldId id="416" r:id="rId47"/>
    <p:sldId id="400" r:id="rId48"/>
    <p:sldId id="299" r:id="rId49"/>
    <p:sldId id="271" r:id="rId50"/>
    <p:sldId id="322" r:id="rId51"/>
    <p:sldId id="301" r:id="rId52"/>
    <p:sldId id="273" r:id="rId53"/>
    <p:sldId id="275" r:id="rId54"/>
    <p:sldId id="276" r:id="rId55"/>
    <p:sldId id="388" r:id="rId56"/>
    <p:sldId id="383" r:id="rId57"/>
    <p:sldId id="384" r:id="rId58"/>
    <p:sldId id="385" r:id="rId59"/>
    <p:sldId id="303" r:id="rId60"/>
    <p:sldId id="379" r:id="rId61"/>
    <p:sldId id="387" r:id="rId62"/>
    <p:sldId id="362" r:id="rId63"/>
    <p:sldId id="380" r:id="rId64"/>
    <p:sldId id="390" r:id="rId65"/>
    <p:sldId id="391" r:id="rId66"/>
    <p:sldId id="418" r:id="rId67"/>
    <p:sldId id="419" r:id="rId68"/>
    <p:sldId id="382" r:id="rId69"/>
    <p:sldId id="422" r:id="rId70"/>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00"/>
    <a:srgbClr val="EE57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9" autoAdjust="0"/>
    <p:restoredTop sz="70089" autoAdjust="0"/>
  </p:normalViewPr>
  <p:slideViewPr>
    <p:cSldViewPr snapToGrid="0">
      <p:cViewPr varScale="1">
        <p:scale>
          <a:sx n="78" d="100"/>
          <a:sy n="78" d="100"/>
        </p:scale>
        <p:origin x="213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4682"/>
    </p:cViewPr>
  </p:sorterViewPr>
  <p:notesViewPr>
    <p:cSldViewPr snapToGrid="0">
      <p:cViewPr varScale="1">
        <p:scale>
          <a:sx n="78" d="100"/>
          <a:sy n="78" d="100"/>
        </p:scale>
        <p:origin x="-2538"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12E5B-1401-44CF-8E26-E8C04B93E687}" type="doc">
      <dgm:prSet loTypeId="urn:microsoft.com/office/officeart/2005/8/layout/radial1" loCatId="relationship" qsTypeId="urn:microsoft.com/office/officeart/2005/8/quickstyle/simple1" qsCatId="simple" csTypeId="urn:microsoft.com/office/officeart/2005/8/colors/accent1_2" csCatId="accent1" phldr="1"/>
      <dgm:spPr/>
    </dgm:pt>
    <dgm:pt modelId="{B4421DAC-A033-418B-945D-CBAC6A1EF19A}">
      <dgm:prSet/>
      <dgm:spPr>
        <a:solidFill>
          <a:schemeClr val="bg1">
            <a:lumMod val="50000"/>
            <a:lumOff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mn-lt"/>
              <a:cs typeface="Arial" charset="0"/>
            </a:rPr>
            <a:t>DESIRE</a:t>
          </a:r>
        </a:p>
      </dgm:t>
    </dgm:pt>
    <dgm:pt modelId="{F5215733-7B0D-4795-BDFE-6AAE3E0BFEED}" type="parTrans" cxnId="{2367E7DF-F2BB-47F3-BF37-567ECD8F5F0A}">
      <dgm:prSet/>
      <dgm:spPr/>
      <dgm:t>
        <a:bodyPr/>
        <a:lstStyle/>
        <a:p>
          <a:endParaRPr lang="en-US"/>
        </a:p>
      </dgm:t>
    </dgm:pt>
    <dgm:pt modelId="{7CA61C97-8AFD-4532-9BEE-7033E9BB09F8}" type="sibTrans" cxnId="{2367E7DF-F2BB-47F3-BF37-567ECD8F5F0A}">
      <dgm:prSet/>
      <dgm:spPr/>
      <dgm:t>
        <a:bodyPr/>
        <a:lstStyle/>
        <a:p>
          <a:endParaRPr lang="en-US"/>
        </a:p>
      </dgm:t>
    </dgm:pt>
    <dgm:pt modelId="{0547225F-F70A-4200-946A-5CDEEB1F3F1C}">
      <dgm:prSet/>
      <dgm:spPr>
        <a:solidFill>
          <a:schemeClr val="bg1">
            <a:lumMod val="50000"/>
            <a:lumOff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00"/>
              </a:solidFill>
              <a:effectLst/>
              <a:latin typeface="Helvetica" pitchFamily="34" charset="0"/>
              <a:cs typeface="Arial" charset="0"/>
            </a:rPr>
            <a:t>Harmony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00"/>
              </a:solidFill>
              <a:effectLst/>
              <a:latin typeface="Helvetica" pitchFamily="34" charset="0"/>
              <a:cs typeface="Arial" charset="0"/>
            </a:rPr>
            <a:t>Between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00"/>
              </a:solidFill>
              <a:effectLst/>
              <a:latin typeface="Helvetica" pitchFamily="34" charset="0"/>
              <a:cs typeface="Arial" charset="0"/>
            </a:rPr>
            <a:t>Sexes</a:t>
          </a:r>
        </a:p>
      </dgm:t>
    </dgm:pt>
    <dgm:pt modelId="{3707652B-0A7E-45BF-AA3E-7712AE0B5C3F}" type="parTrans" cxnId="{90CA73C5-F369-4BB7-AC27-F545FD7D9EB5}">
      <dgm:prSet/>
      <dgm:spPr/>
      <dgm:t>
        <a:bodyPr/>
        <a:lstStyle/>
        <a:p>
          <a:endParaRPr lang="en-US"/>
        </a:p>
      </dgm:t>
    </dgm:pt>
    <dgm:pt modelId="{7C45C76D-24BA-4360-AE2E-CCF49FBD8978}" type="sibTrans" cxnId="{90CA73C5-F369-4BB7-AC27-F545FD7D9EB5}">
      <dgm:prSet/>
      <dgm:spPr/>
      <dgm:t>
        <a:bodyPr/>
        <a:lstStyle/>
        <a:p>
          <a:endParaRPr lang="en-US"/>
        </a:p>
      </dgm:t>
    </dgm:pt>
    <dgm:pt modelId="{BD0A215B-BB60-4228-8B9E-4BEBE786B13A}">
      <dgm:prSet/>
      <dgm:spPr>
        <a:solidFill>
          <a:schemeClr val="bg1">
            <a:lumMod val="50000"/>
            <a:lumOff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00"/>
              </a:solidFill>
              <a:effectLst/>
              <a:latin typeface="Helvetica" pitchFamily="34" charset="0"/>
              <a:cs typeface="Arial" charset="0"/>
            </a:rPr>
            <a:t>Keeping a Mate</a:t>
          </a:r>
        </a:p>
      </dgm:t>
    </dgm:pt>
    <dgm:pt modelId="{53FE78D2-2AEF-4B35-86D9-43A0916EB572}" type="parTrans" cxnId="{B6EFE81E-73A9-4F4E-9B93-EF50C1DD2715}">
      <dgm:prSet/>
      <dgm:spPr/>
      <dgm:t>
        <a:bodyPr/>
        <a:lstStyle/>
        <a:p>
          <a:endParaRPr lang="en-US"/>
        </a:p>
      </dgm:t>
    </dgm:pt>
    <dgm:pt modelId="{C44E2194-BC1A-4EC6-9059-029F07FF4863}" type="sibTrans" cxnId="{B6EFE81E-73A9-4F4E-9B93-EF50C1DD2715}">
      <dgm:prSet/>
      <dgm:spPr/>
      <dgm:t>
        <a:bodyPr/>
        <a:lstStyle/>
        <a:p>
          <a:endParaRPr lang="en-US"/>
        </a:p>
      </dgm:t>
    </dgm:pt>
    <dgm:pt modelId="{DD413677-7D79-412E-99A6-D5D2E39D4A81}">
      <dgm:prSet/>
      <dgm:spPr>
        <a:solidFill>
          <a:schemeClr val="bg1">
            <a:lumMod val="50000"/>
            <a:lumOff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00"/>
              </a:solidFill>
              <a:effectLst/>
              <a:latin typeface="Helvetica" pitchFamily="34" charset="0"/>
              <a:cs typeface="Arial" charset="0"/>
            </a:rPr>
            <a:t>Causes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00"/>
              </a:solidFill>
              <a:effectLst/>
              <a:latin typeface="Helvetica" pitchFamily="34" charset="0"/>
              <a:cs typeface="Arial" charset="0"/>
            </a:rPr>
            <a:t>Divorce</a:t>
          </a:r>
        </a:p>
      </dgm:t>
    </dgm:pt>
    <dgm:pt modelId="{59952262-7269-4DA6-8A09-97C3FF55A883}" type="parTrans" cxnId="{FA4C5721-924F-49F7-B448-69FEAE854742}">
      <dgm:prSet/>
      <dgm:spPr/>
      <dgm:t>
        <a:bodyPr/>
        <a:lstStyle/>
        <a:p>
          <a:endParaRPr lang="en-US"/>
        </a:p>
      </dgm:t>
    </dgm:pt>
    <dgm:pt modelId="{34B87011-B5D7-4712-9E4B-A6D2EF73E87A}" type="sibTrans" cxnId="{FA4C5721-924F-49F7-B448-69FEAE854742}">
      <dgm:prSet/>
      <dgm:spPr/>
      <dgm:t>
        <a:bodyPr/>
        <a:lstStyle/>
        <a:p>
          <a:endParaRPr lang="en-US"/>
        </a:p>
      </dgm:t>
    </dgm:pt>
    <dgm:pt modelId="{F4FA7D44-3A89-4D87-984B-BB87A823B6E9}">
      <dgm:prSet/>
      <dgm:spPr>
        <a:solidFill>
          <a:schemeClr val="bg1">
            <a:lumMod val="50000"/>
            <a:lumOff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00"/>
              </a:solidFill>
              <a:effectLst/>
              <a:latin typeface="Helvetica" pitchFamily="34" charset="0"/>
              <a:cs typeface="Arial" charset="0"/>
            </a:rPr>
            <a:t>“Breaking Up”</a:t>
          </a:r>
        </a:p>
      </dgm:t>
    </dgm:pt>
    <dgm:pt modelId="{74227E39-CCBA-4206-B6A5-ADE28F577262}" type="parTrans" cxnId="{B19FFDB8-0AF0-4F76-8537-24C93D1CBED9}">
      <dgm:prSet/>
      <dgm:spPr/>
      <dgm:t>
        <a:bodyPr/>
        <a:lstStyle/>
        <a:p>
          <a:endParaRPr lang="en-US"/>
        </a:p>
      </dgm:t>
    </dgm:pt>
    <dgm:pt modelId="{C8386BEF-D063-42D8-A9E3-2F896F7F7DF6}" type="sibTrans" cxnId="{B19FFDB8-0AF0-4F76-8537-24C93D1CBED9}">
      <dgm:prSet/>
      <dgm:spPr/>
      <dgm:t>
        <a:bodyPr/>
        <a:lstStyle/>
        <a:p>
          <a:endParaRPr lang="en-US"/>
        </a:p>
      </dgm:t>
    </dgm:pt>
    <dgm:pt modelId="{707CFF40-9197-4ABE-AECB-6E381E6A3596}">
      <dgm:prSet/>
      <dgm:spPr>
        <a:solidFill>
          <a:schemeClr val="bg1">
            <a:lumMod val="50000"/>
            <a:lumOff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FFFF00"/>
              </a:solidFill>
              <a:effectLst/>
              <a:latin typeface="Helvetica" pitchFamily="34" charset="0"/>
              <a:cs typeface="Arial" charset="0"/>
            </a:rPr>
            <a:t>Conflict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FFFF00"/>
              </a:solidFill>
              <a:effectLst/>
              <a:latin typeface="Helvetica" pitchFamily="34" charset="0"/>
              <a:cs typeface="Arial" charset="0"/>
            </a:rPr>
            <a:t>Between the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FFFF00"/>
              </a:solidFill>
              <a:effectLst/>
              <a:latin typeface="Helvetica" pitchFamily="34" charset="0"/>
              <a:cs typeface="Arial" charset="0"/>
            </a:rPr>
            <a:t>Sexes</a:t>
          </a:r>
          <a:r>
            <a:rPr kumimoji="0" lang="en-US" b="0" i="0" u="none" strike="noStrike" cap="none" normalizeH="0" baseline="0" smtClean="0">
              <a:ln>
                <a:noFill/>
              </a:ln>
              <a:solidFill>
                <a:schemeClr val="accent2"/>
              </a:solidFill>
              <a:effectLst/>
              <a:latin typeface="Helvetica" pitchFamily="34" charset="0"/>
              <a:cs typeface="Arial" charset="0"/>
            </a:rPr>
            <a:t> </a:t>
          </a:r>
        </a:p>
      </dgm:t>
    </dgm:pt>
    <dgm:pt modelId="{62B6FD71-B2D9-41A0-9C29-D048AEC1AD12}" type="parTrans" cxnId="{7A835405-50A5-4786-BAB3-7947D5B5B0EC}">
      <dgm:prSet/>
      <dgm:spPr/>
      <dgm:t>
        <a:bodyPr/>
        <a:lstStyle/>
        <a:p>
          <a:endParaRPr lang="en-US"/>
        </a:p>
      </dgm:t>
    </dgm:pt>
    <dgm:pt modelId="{910A88C3-80ED-4846-9900-99AADFADDB91}" type="sibTrans" cxnId="{7A835405-50A5-4786-BAB3-7947D5B5B0EC}">
      <dgm:prSet/>
      <dgm:spPr/>
      <dgm:t>
        <a:bodyPr/>
        <a:lstStyle/>
        <a:p>
          <a:endParaRPr lang="en-US"/>
        </a:p>
      </dgm:t>
    </dgm:pt>
    <dgm:pt modelId="{DC8F489D-FA72-48AA-84F1-A68128322B03}">
      <dgm:prSet/>
      <dgm:spPr>
        <a:solidFill>
          <a:schemeClr val="bg1">
            <a:lumMod val="50000"/>
            <a:lumOff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FFFF00"/>
              </a:solidFill>
              <a:effectLst/>
              <a:latin typeface="Helvetica" pitchFamily="34" charset="0"/>
              <a:cs typeface="Arial" charset="0"/>
            </a:rPr>
            <a:t>Intra-Sexual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FFFF00"/>
              </a:solidFill>
              <a:effectLst/>
              <a:latin typeface="Helvetica" pitchFamily="34" charset="0"/>
              <a:cs typeface="Arial" charset="0"/>
            </a:rPr>
            <a:t>Competition</a:t>
          </a:r>
        </a:p>
      </dgm:t>
    </dgm:pt>
    <dgm:pt modelId="{A565C9FA-C15C-4AFC-8054-1988D2C7B3BD}" type="parTrans" cxnId="{AB99ACD2-D046-42B5-8CD5-B6E039528DDA}">
      <dgm:prSet/>
      <dgm:spPr/>
      <dgm:t>
        <a:bodyPr/>
        <a:lstStyle/>
        <a:p>
          <a:endParaRPr lang="en-US"/>
        </a:p>
      </dgm:t>
    </dgm:pt>
    <dgm:pt modelId="{EED04A72-ADB1-406E-AA17-054A4F0E24B4}" type="sibTrans" cxnId="{AB99ACD2-D046-42B5-8CD5-B6E039528DDA}">
      <dgm:prSet/>
      <dgm:spPr/>
      <dgm:t>
        <a:bodyPr/>
        <a:lstStyle/>
        <a:p>
          <a:endParaRPr lang="en-US"/>
        </a:p>
      </dgm:t>
    </dgm:pt>
    <dgm:pt modelId="{021C7405-C670-4D4D-984A-19C7C16334D7}">
      <dgm:prSet/>
      <dgm:spPr>
        <a:solidFill>
          <a:schemeClr val="bg1">
            <a:lumMod val="50000"/>
            <a:lumOff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00"/>
              </a:solidFill>
              <a:effectLst/>
              <a:latin typeface="Arial" charset="0"/>
              <a:cs typeface="Arial" charset="0"/>
            </a:rPr>
            <a:t>“Putting Down”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00"/>
              </a:solidFill>
              <a:effectLst/>
              <a:latin typeface="Arial" charset="0"/>
              <a:cs typeface="Arial" charset="0"/>
            </a:rPr>
            <a:t>Competitors</a:t>
          </a:r>
        </a:p>
      </dgm:t>
    </dgm:pt>
    <dgm:pt modelId="{04764C5A-CF26-44BA-A5D6-3B9117D9899E}" type="parTrans" cxnId="{A4F8ED30-9783-4701-B214-83A468DE7D7F}">
      <dgm:prSet/>
      <dgm:spPr/>
      <dgm:t>
        <a:bodyPr/>
        <a:lstStyle/>
        <a:p>
          <a:endParaRPr lang="en-US"/>
        </a:p>
      </dgm:t>
    </dgm:pt>
    <dgm:pt modelId="{CCB1A5DF-2AFE-407F-BA73-FEEA0EE4B764}" type="sibTrans" cxnId="{A4F8ED30-9783-4701-B214-83A468DE7D7F}">
      <dgm:prSet/>
      <dgm:spPr/>
      <dgm:t>
        <a:bodyPr/>
        <a:lstStyle/>
        <a:p>
          <a:endParaRPr lang="en-US"/>
        </a:p>
      </dgm:t>
    </dgm:pt>
    <dgm:pt modelId="{52D4F175-3EE4-485A-9DF7-EC4B796D4F73}">
      <dgm:prSet/>
      <dgm:spPr>
        <a:solidFill>
          <a:schemeClr val="bg1">
            <a:lumMod val="50000"/>
            <a:lumOff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00"/>
              </a:solidFill>
              <a:effectLst/>
              <a:latin typeface="Helvetica" pitchFamily="34" charset="0"/>
              <a:cs typeface="Arial" charset="0"/>
            </a:rPr>
            <a:t>Attraction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00"/>
              </a:solidFill>
              <a:effectLst/>
              <a:latin typeface="Helvetica" pitchFamily="34" charset="0"/>
              <a:cs typeface="Arial" charset="0"/>
            </a:rPr>
            <a:t>Tactics</a:t>
          </a:r>
        </a:p>
      </dgm:t>
    </dgm:pt>
    <dgm:pt modelId="{73788F47-7185-4753-B8FC-47E6C9B39150}" type="parTrans" cxnId="{ED235BEE-233D-4C87-83C6-69FC68AC640C}">
      <dgm:prSet/>
      <dgm:spPr/>
      <dgm:t>
        <a:bodyPr/>
        <a:lstStyle/>
        <a:p>
          <a:endParaRPr lang="en-US"/>
        </a:p>
      </dgm:t>
    </dgm:pt>
    <dgm:pt modelId="{8A4F3F0E-5DAD-42EF-9F13-FDC6E2BCEAD3}" type="sibTrans" cxnId="{ED235BEE-233D-4C87-83C6-69FC68AC640C}">
      <dgm:prSet/>
      <dgm:spPr/>
      <dgm:t>
        <a:bodyPr/>
        <a:lstStyle/>
        <a:p>
          <a:endParaRPr lang="en-US"/>
        </a:p>
      </dgm:t>
    </dgm:pt>
    <dgm:pt modelId="{C04D1A97-0B32-44DB-94C7-9233C8921919}" type="pres">
      <dgm:prSet presAssocID="{7AF12E5B-1401-44CF-8E26-E8C04B93E687}" presName="cycle" presStyleCnt="0">
        <dgm:presLayoutVars>
          <dgm:chMax val="1"/>
          <dgm:dir/>
          <dgm:animLvl val="ctr"/>
          <dgm:resizeHandles val="exact"/>
        </dgm:presLayoutVars>
      </dgm:prSet>
      <dgm:spPr/>
    </dgm:pt>
    <dgm:pt modelId="{F84BBFD2-4117-49F2-9306-F1B8C923E04D}" type="pres">
      <dgm:prSet presAssocID="{B4421DAC-A033-418B-945D-CBAC6A1EF19A}" presName="centerShape" presStyleLbl="node0" presStyleIdx="0" presStyleCnt="1"/>
      <dgm:spPr/>
      <dgm:t>
        <a:bodyPr/>
        <a:lstStyle/>
        <a:p>
          <a:endParaRPr lang="en-US"/>
        </a:p>
      </dgm:t>
    </dgm:pt>
    <dgm:pt modelId="{003E92DB-4408-46CD-8F32-F1F0F2CEE5E4}" type="pres">
      <dgm:prSet presAssocID="{3707652B-0A7E-45BF-AA3E-7712AE0B5C3F}" presName="Name9" presStyleLbl="parChTrans1D2" presStyleIdx="0" presStyleCnt="8"/>
      <dgm:spPr/>
      <dgm:t>
        <a:bodyPr/>
        <a:lstStyle/>
        <a:p>
          <a:endParaRPr lang="en-US"/>
        </a:p>
      </dgm:t>
    </dgm:pt>
    <dgm:pt modelId="{368C2EAB-E155-4AE5-839A-A5EE8F67E950}" type="pres">
      <dgm:prSet presAssocID="{3707652B-0A7E-45BF-AA3E-7712AE0B5C3F}" presName="connTx" presStyleLbl="parChTrans1D2" presStyleIdx="0" presStyleCnt="8"/>
      <dgm:spPr/>
      <dgm:t>
        <a:bodyPr/>
        <a:lstStyle/>
        <a:p>
          <a:endParaRPr lang="en-US"/>
        </a:p>
      </dgm:t>
    </dgm:pt>
    <dgm:pt modelId="{CF81483A-6077-4530-8A4F-A70B28C39D0F}" type="pres">
      <dgm:prSet presAssocID="{0547225F-F70A-4200-946A-5CDEEB1F3F1C}" presName="node" presStyleLbl="node1" presStyleIdx="0" presStyleCnt="8">
        <dgm:presLayoutVars>
          <dgm:bulletEnabled val="1"/>
        </dgm:presLayoutVars>
      </dgm:prSet>
      <dgm:spPr/>
      <dgm:t>
        <a:bodyPr/>
        <a:lstStyle/>
        <a:p>
          <a:endParaRPr lang="en-US"/>
        </a:p>
      </dgm:t>
    </dgm:pt>
    <dgm:pt modelId="{67D654C0-4D5F-46AC-BCC2-D0980CECB97B}" type="pres">
      <dgm:prSet presAssocID="{53FE78D2-2AEF-4B35-86D9-43A0916EB572}" presName="Name9" presStyleLbl="parChTrans1D2" presStyleIdx="1" presStyleCnt="8"/>
      <dgm:spPr/>
      <dgm:t>
        <a:bodyPr/>
        <a:lstStyle/>
        <a:p>
          <a:endParaRPr lang="en-US"/>
        </a:p>
      </dgm:t>
    </dgm:pt>
    <dgm:pt modelId="{47AD3AEE-D662-4B9E-93C0-5EF2040FD11B}" type="pres">
      <dgm:prSet presAssocID="{53FE78D2-2AEF-4B35-86D9-43A0916EB572}" presName="connTx" presStyleLbl="parChTrans1D2" presStyleIdx="1" presStyleCnt="8"/>
      <dgm:spPr/>
      <dgm:t>
        <a:bodyPr/>
        <a:lstStyle/>
        <a:p>
          <a:endParaRPr lang="en-US"/>
        </a:p>
      </dgm:t>
    </dgm:pt>
    <dgm:pt modelId="{AABC3099-804F-4838-B852-52F401D52E14}" type="pres">
      <dgm:prSet presAssocID="{BD0A215B-BB60-4228-8B9E-4BEBE786B13A}" presName="node" presStyleLbl="node1" presStyleIdx="1" presStyleCnt="8">
        <dgm:presLayoutVars>
          <dgm:bulletEnabled val="1"/>
        </dgm:presLayoutVars>
      </dgm:prSet>
      <dgm:spPr/>
      <dgm:t>
        <a:bodyPr/>
        <a:lstStyle/>
        <a:p>
          <a:endParaRPr lang="en-US"/>
        </a:p>
      </dgm:t>
    </dgm:pt>
    <dgm:pt modelId="{05C3219D-967C-487D-8618-4A030CCC66D3}" type="pres">
      <dgm:prSet presAssocID="{59952262-7269-4DA6-8A09-97C3FF55A883}" presName="Name9" presStyleLbl="parChTrans1D2" presStyleIdx="2" presStyleCnt="8"/>
      <dgm:spPr/>
      <dgm:t>
        <a:bodyPr/>
        <a:lstStyle/>
        <a:p>
          <a:endParaRPr lang="en-US"/>
        </a:p>
      </dgm:t>
    </dgm:pt>
    <dgm:pt modelId="{9672AC0E-AA59-42C9-BE7E-D713D3FA3E00}" type="pres">
      <dgm:prSet presAssocID="{59952262-7269-4DA6-8A09-97C3FF55A883}" presName="connTx" presStyleLbl="parChTrans1D2" presStyleIdx="2" presStyleCnt="8"/>
      <dgm:spPr/>
      <dgm:t>
        <a:bodyPr/>
        <a:lstStyle/>
        <a:p>
          <a:endParaRPr lang="en-US"/>
        </a:p>
      </dgm:t>
    </dgm:pt>
    <dgm:pt modelId="{D92EE3B2-A46C-4ECE-8911-D2D1BD589A6A}" type="pres">
      <dgm:prSet presAssocID="{DD413677-7D79-412E-99A6-D5D2E39D4A81}" presName="node" presStyleLbl="node1" presStyleIdx="2" presStyleCnt="8">
        <dgm:presLayoutVars>
          <dgm:bulletEnabled val="1"/>
        </dgm:presLayoutVars>
      </dgm:prSet>
      <dgm:spPr/>
      <dgm:t>
        <a:bodyPr/>
        <a:lstStyle/>
        <a:p>
          <a:endParaRPr lang="en-US"/>
        </a:p>
      </dgm:t>
    </dgm:pt>
    <dgm:pt modelId="{DEFBA614-FB4E-4F53-8CD7-09E9BF05C4E6}" type="pres">
      <dgm:prSet presAssocID="{74227E39-CCBA-4206-B6A5-ADE28F577262}" presName="Name9" presStyleLbl="parChTrans1D2" presStyleIdx="3" presStyleCnt="8"/>
      <dgm:spPr/>
      <dgm:t>
        <a:bodyPr/>
        <a:lstStyle/>
        <a:p>
          <a:endParaRPr lang="en-US"/>
        </a:p>
      </dgm:t>
    </dgm:pt>
    <dgm:pt modelId="{69471F10-B747-4A46-BDB0-F0755366FF05}" type="pres">
      <dgm:prSet presAssocID="{74227E39-CCBA-4206-B6A5-ADE28F577262}" presName="connTx" presStyleLbl="parChTrans1D2" presStyleIdx="3" presStyleCnt="8"/>
      <dgm:spPr/>
      <dgm:t>
        <a:bodyPr/>
        <a:lstStyle/>
        <a:p>
          <a:endParaRPr lang="en-US"/>
        </a:p>
      </dgm:t>
    </dgm:pt>
    <dgm:pt modelId="{A1B0F3DB-AC40-4864-9299-8FF83A7ECAD5}" type="pres">
      <dgm:prSet presAssocID="{F4FA7D44-3A89-4D87-984B-BB87A823B6E9}" presName="node" presStyleLbl="node1" presStyleIdx="3" presStyleCnt="8">
        <dgm:presLayoutVars>
          <dgm:bulletEnabled val="1"/>
        </dgm:presLayoutVars>
      </dgm:prSet>
      <dgm:spPr/>
      <dgm:t>
        <a:bodyPr/>
        <a:lstStyle/>
        <a:p>
          <a:endParaRPr lang="en-US"/>
        </a:p>
      </dgm:t>
    </dgm:pt>
    <dgm:pt modelId="{A6F7801A-7681-4F44-BCD5-52C0CBCDE49C}" type="pres">
      <dgm:prSet presAssocID="{62B6FD71-B2D9-41A0-9C29-D048AEC1AD12}" presName="Name9" presStyleLbl="parChTrans1D2" presStyleIdx="4" presStyleCnt="8"/>
      <dgm:spPr/>
      <dgm:t>
        <a:bodyPr/>
        <a:lstStyle/>
        <a:p>
          <a:endParaRPr lang="en-US"/>
        </a:p>
      </dgm:t>
    </dgm:pt>
    <dgm:pt modelId="{F38E48FB-0115-49A0-B11F-6B825F9F6DB5}" type="pres">
      <dgm:prSet presAssocID="{62B6FD71-B2D9-41A0-9C29-D048AEC1AD12}" presName="connTx" presStyleLbl="parChTrans1D2" presStyleIdx="4" presStyleCnt="8"/>
      <dgm:spPr/>
      <dgm:t>
        <a:bodyPr/>
        <a:lstStyle/>
        <a:p>
          <a:endParaRPr lang="en-US"/>
        </a:p>
      </dgm:t>
    </dgm:pt>
    <dgm:pt modelId="{6C2C7658-495B-41B2-BEAD-1D2EFF7ED887}" type="pres">
      <dgm:prSet presAssocID="{707CFF40-9197-4ABE-AECB-6E381E6A3596}" presName="node" presStyleLbl="node1" presStyleIdx="4" presStyleCnt="8">
        <dgm:presLayoutVars>
          <dgm:bulletEnabled val="1"/>
        </dgm:presLayoutVars>
      </dgm:prSet>
      <dgm:spPr/>
      <dgm:t>
        <a:bodyPr/>
        <a:lstStyle/>
        <a:p>
          <a:endParaRPr lang="en-US"/>
        </a:p>
      </dgm:t>
    </dgm:pt>
    <dgm:pt modelId="{A59AF615-E1C7-4384-9068-D33E0D1EFA11}" type="pres">
      <dgm:prSet presAssocID="{A565C9FA-C15C-4AFC-8054-1988D2C7B3BD}" presName="Name9" presStyleLbl="parChTrans1D2" presStyleIdx="5" presStyleCnt="8"/>
      <dgm:spPr/>
      <dgm:t>
        <a:bodyPr/>
        <a:lstStyle/>
        <a:p>
          <a:endParaRPr lang="en-US"/>
        </a:p>
      </dgm:t>
    </dgm:pt>
    <dgm:pt modelId="{B20E6181-289A-4005-96F3-A209A92C3889}" type="pres">
      <dgm:prSet presAssocID="{A565C9FA-C15C-4AFC-8054-1988D2C7B3BD}" presName="connTx" presStyleLbl="parChTrans1D2" presStyleIdx="5" presStyleCnt="8"/>
      <dgm:spPr/>
      <dgm:t>
        <a:bodyPr/>
        <a:lstStyle/>
        <a:p>
          <a:endParaRPr lang="en-US"/>
        </a:p>
      </dgm:t>
    </dgm:pt>
    <dgm:pt modelId="{AE6C38A0-92DD-4C75-89E5-4B962D0FDE02}" type="pres">
      <dgm:prSet presAssocID="{DC8F489D-FA72-48AA-84F1-A68128322B03}" presName="node" presStyleLbl="node1" presStyleIdx="5" presStyleCnt="8">
        <dgm:presLayoutVars>
          <dgm:bulletEnabled val="1"/>
        </dgm:presLayoutVars>
      </dgm:prSet>
      <dgm:spPr/>
      <dgm:t>
        <a:bodyPr/>
        <a:lstStyle/>
        <a:p>
          <a:endParaRPr lang="en-US"/>
        </a:p>
      </dgm:t>
    </dgm:pt>
    <dgm:pt modelId="{83107BE4-F3B8-42E8-80DC-A81AF0FB493D}" type="pres">
      <dgm:prSet presAssocID="{04764C5A-CF26-44BA-A5D6-3B9117D9899E}" presName="Name9" presStyleLbl="parChTrans1D2" presStyleIdx="6" presStyleCnt="8"/>
      <dgm:spPr/>
      <dgm:t>
        <a:bodyPr/>
        <a:lstStyle/>
        <a:p>
          <a:endParaRPr lang="en-US"/>
        </a:p>
      </dgm:t>
    </dgm:pt>
    <dgm:pt modelId="{08DFC8C9-E499-475E-9780-563A9FAED3DD}" type="pres">
      <dgm:prSet presAssocID="{04764C5A-CF26-44BA-A5D6-3B9117D9899E}" presName="connTx" presStyleLbl="parChTrans1D2" presStyleIdx="6" presStyleCnt="8"/>
      <dgm:spPr/>
      <dgm:t>
        <a:bodyPr/>
        <a:lstStyle/>
        <a:p>
          <a:endParaRPr lang="en-US"/>
        </a:p>
      </dgm:t>
    </dgm:pt>
    <dgm:pt modelId="{37E5C03B-CC3C-4435-9BE4-CC5A60E4FD12}" type="pres">
      <dgm:prSet presAssocID="{021C7405-C670-4D4D-984A-19C7C16334D7}" presName="node" presStyleLbl="node1" presStyleIdx="6" presStyleCnt="8">
        <dgm:presLayoutVars>
          <dgm:bulletEnabled val="1"/>
        </dgm:presLayoutVars>
      </dgm:prSet>
      <dgm:spPr/>
      <dgm:t>
        <a:bodyPr/>
        <a:lstStyle/>
        <a:p>
          <a:endParaRPr lang="en-US"/>
        </a:p>
      </dgm:t>
    </dgm:pt>
    <dgm:pt modelId="{F77E1F94-6901-4B71-944B-C6B19E788198}" type="pres">
      <dgm:prSet presAssocID="{73788F47-7185-4753-B8FC-47E6C9B39150}" presName="Name9" presStyleLbl="parChTrans1D2" presStyleIdx="7" presStyleCnt="8"/>
      <dgm:spPr/>
      <dgm:t>
        <a:bodyPr/>
        <a:lstStyle/>
        <a:p>
          <a:endParaRPr lang="en-US"/>
        </a:p>
      </dgm:t>
    </dgm:pt>
    <dgm:pt modelId="{186D9B18-744C-4923-BDCC-92C3D0B84DB8}" type="pres">
      <dgm:prSet presAssocID="{73788F47-7185-4753-B8FC-47E6C9B39150}" presName="connTx" presStyleLbl="parChTrans1D2" presStyleIdx="7" presStyleCnt="8"/>
      <dgm:spPr/>
      <dgm:t>
        <a:bodyPr/>
        <a:lstStyle/>
        <a:p>
          <a:endParaRPr lang="en-US"/>
        </a:p>
      </dgm:t>
    </dgm:pt>
    <dgm:pt modelId="{9161CB7A-E78A-4FB6-886F-D6EEA624AE17}" type="pres">
      <dgm:prSet presAssocID="{52D4F175-3EE4-485A-9DF7-EC4B796D4F73}" presName="node" presStyleLbl="node1" presStyleIdx="7" presStyleCnt="8">
        <dgm:presLayoutVars>
          <dgm:bulletEnabled val="1"/>
        </dgm:presLayoutVars>
      </dgm:prSet>
      <dgm:spPr/>
      <dgm:t>
        <a:bodyPr/>
        <a:lstStyle/>
        <a:p>
          <a:endParaRPr lang="en-US"/>
        </a:p>
      </dgm:t>
    </dgm:pt>
  </dgm:ptLst>
  <dgm:cxnLst>
    <dgm:cxn modelId="{9538F8C1-03DC-45E3-8A9D-6EC542DDD94D}" type="presOf" srcId="{74227E39-CCBA-4206-B6A5-ADE28F577262}" destId="{DEFBA614-FB4E-4F53-8CD7-09E9BF05C4E6}" srcOrd="0" destOrd="0" presId="urn:microsoft.com/office/officeart/2005/8/layout/radial1"/>
    <dgm:cxn modelId="{15ABA342-56C1-4077-8A9E-15C529FF07F2}" type="presOf" srcId="{52D4F175-3EE4-485A-9DF7-EC4B796D4F73}" destId="{9161CB7A-E78A-4FB6-886F-D6EEA624AE17}" srcOrd="0" destOrd="0" presId="urn:microsoft.com/office/officeart/2005/8/layout/radial1"/>
    <dgm:cxn modelId="{BDF8A93A-8FAF-4742-AED1-3F04A02FDB94}" type="presOf" srcId="{3707652B-0A7E-45BF-AA3E-7712AE0B5C3F}" destId="{368C2EAB-E155-4AE5-839A-A5EE8F67E950}" srcOrd="1" destOrd="0" presId="urn:microsoft.com/office/officeart/2005/8/layout/radial1"/>
    <dgm:cxn modelId="{37FDAFF5-7895-405C-9977-9DB547EFEE67}" type="presOf" srcId="{A565C9FA-C15C-4AFC-8054-1988D2C7B3BD}" destId="{B20E6181-289A-4005-96F3-A209A92C3889}" srcOrd="1" destOrd="0" presId="urn:microsoft.com/office/officeart/2005/8/layout/radial1"/>
    <dgm:cxn modelId="{0964216E-A62D-459D-97CA-61185CDEEA43}" type="presOf" srcId="{53FE78D2-2AEF-4B35-86D9-43A0916EB572}" destId="{47AD3AEE-D662-4B9E-93C0-5EF2040FD11B}" srcOrd="1" destOrd="0" presId="urn:microsoft.com/office/officeart/2005/8/layout/radial1"/>
    <dgm:cxn modelId="{B19FFDB8-0AF0-4F76-8537-24C93D1CBED9}" srcId="{B4421DAC-A033-418B-945D-CBAC6A1EF19A}" destId="{F4FA7D44-3A89-4D87-984B-BB87A823B6E9}" srcOrd="3" destOrd="0" parTransId="{74227E39-CCBA-4206-B6A5-ADE28F577262}" sibTransId="{C8386BEF-D063-42D8-A9E3-2F896F7F7DF6}"/>
    <dgm:cxn modelId="{7A835405-50A5-4786-BAB3-7947D5B5B0EC}" srcId="{B4421DAC-A033-418B-945D-CBAC6A1EF19A}" destId="{707CFF40-9197-4ABE-AECB-6E381E6A3596}" srcOrd="4" destOrd="0" parTransId="{62B6FD71-B2D9-41A0-9C29-D048AEC1AD12}" sibTransId="{910A88C3-80ED-4846-9900-99AADFADDB91}"/>
    <dgm:cxn modelId="{3D757144-64E2-43A8-86E8-467B69457356}" type="presOf" srcId="{73788F47-7185-4753-B8FC-47E6C9B39150}" destId="{F77E1F94-6901-4B71-944B-C6B19E788198}" srcOrd="0" destOrd="0" presId="urn:microsoft.com/office/officeart/2005/8/layout/radial1"/>
    <dgm:cxn modelId="{93B12CD3-A745-48F1-AC8F-C43003628839}" type="presOf" srcId="{04764C5A-CF26-44BA-A5D6-3B9117D9899E}" destId="{83107BE4-F3B8-42E8-80DC-A81AF0FB493D}" srcOrd="0" destOrd="0" presId="urn:microsoft.com/office/officeart/2005/8/layout/radial1"/>
    <dgm:cxn modelId="{FC67DE73-8B9C-4582-AD92-D56B9921D889}" type="presOf" srcId="{0547225F-F70A-4200-946A-5CDEEB1F3F1C}" destId="{CF81483A-6077-4530-8A4F-A70B28C39D0F}" srcOrd="0" destOrd="0" presId="urn:microsoft.com/office/officeart/2005/8/layout/radial1"/>
    <dgm:cxn modelId="{AB99ACD2-D046-42B5-8CD5-B6E039528DDA}" srcId="{B4421DAC-A033-418B-945D-CBAC6A1EF19A}" destId="{DC8F489D-FA72-48AA-84F1-A68128322B03}" srcOrd="5" destOrd="0" parTransId="{A565C9FA-C15C-4AFC-8054-1988D2C7B3BD}" sibTransId="{EED04A72-ADB1-406E-AA17-054A4F0E24B4}"/>
    <dgm:cxn modelId="{78FE266C-AF98-4B89-8F83-47FF1889FC8A}" type="presOf" srcId="{DD413677-7D79-412E-99A6-D5D2E39D4A81}" destId="{D92EE3B2-A46C-4ECE-8911-D2D1BD589A6A}" srcOrd="0" destOrd="0" presId="urn:microsoft.com/office/officeart/2005/8/layout/radial1"/>
    <dgm:cxn modelId="{075ABFE3-FBE7-495E-9BE6-6496B96A75AD}" type="presOf" srcId="{3707652B-0A7E-45BF-AA3E-7712AE0B5C3F}" destId="{003E92DB-4408-46CD-8F32-F1F0F2CEE5E4}" srcOrd="0" destOrd="0" presId="urn:microsoft.com/office/officeart/2005/8/layout/radial1"/>
    <dgm:cxn modelId="{399FDD5E-BBFE-4512-AA5D-C7EE37DFD357}" type="presOf" srcId="{707CFF40-9197-4ABE-AECB-6E381E6A3596}" destId="{6C2C7658-495B-41B2-BEAD-1D2EFF7ED887}" srcOrd="0" destOrd="0" presId="urn:microsoft.com/office/officeart/2005/8/layout/radial1"/>
    <dgm:cxn modelId="{9ADDBF75-79A2-48EF-9C4D-D34DB80D2DA3}" type="presOf" srcId="{73788F47-7185-4753-B8FC-47E6C9B39150}" destId="{186D9B18-744C-4923-BDCC-92C3D0B84DB8}" srcOrd="1" destOrd="0" presId="urn:microsoft.com/office/officeart/2005/8/layout/radial1"/>
    <dgm:cxn modelId="{DB0F8566-9084-40B8-91DD-CC7079BFF372}" type="presOf" srcId="{A565C9FA-C15C-4AFC-8054-1988D2C7B3BD}" destId="{A59AF615-E1C7-4384-9068-D33E0D1EFA11}" srcOrd="0" destOrd="0" presId="urn:microsoft.com/office/officeart/2005/8/layout/radial1"/>
    <dgm:cxn modelId="{ED235BEE-233D-4C87-83C6-69FC68AC640C}" srcId="{B4421DAC-A033-418B-945D-CBAC6A1EF19A}" destId="{52D4F175-3EE4-485A-9DF7-EC4B796D4F73}" srcOrd="7" destOrd="0" parTransId="{73788F47-7185-4753-B8FC-47E6C9B39150}" sibTransId="{8A4F3F0E-5DAD-42EF-9F13-FDC6E2BCEAD3}"/>
    <dgm:cxn modelId="{90CA73C5-F369-4BB7-AC27-F545FD7D9EB5}" srcId="{B4421DAC-A033-418B-945D-CBAC6A1EF19A}" destId="{0547225F-F70A-4200-946A-5CDEEB1F3F1C}" srcOrd="0" destOrd="0" parTransId="{3707652B-0A7E-45BF-AA3E-7712AE0B5C3F}" sibTransId="{7C45C76D-24BA-4360-AE2E-CCF49FBD8978}"/>
    <dgm:cxn modelId="{FA4C5721-924F-49F7-B448-69FEAE854742}" srcId="{B4421DAC-A033-418B-945D-CBAC6A1EF19A}" destId="{DD413677-7D79-412E-99A6-D5D2E39D4A81}" srcOrd="2" destOrd="0" parTransId="{59952262-7269-4DA6-8A09-97C3FF55A883}" sibTransId="{34B87011-B5D7-4712-9E4B-A6D2EF73E87A}"/>
    <dgm:cxn modelId="{9218284E-61FB-447C-9DA5-EE1DB0EBB142}" type="presOf" srcId="{62B6FD71-B2D9-41A0-9C29-D048AEC1AD12}" destId="{F38E48FB-0115-49A0-B11F-6B825F9F6DB5}" srcOrd="1" destOrd="0" presId="urn:microsoft.com/office/officeart/2005/8/layout/radial1"/>
    <dgm:cxn modelId="{F147D4ED-03B3-4FD2-8752-1703821111FB}" type="presOf" srcId="{04764C5A-CF26-44BA-A5D6-3B9117D9899E}" destId="{08DFC8C9-E499-475E-9780-563A9FAED3DD}" srcOrd="1" destOrd="0" presId="urn:microsoft.com/office/officeart/2005/8/layout/radial1"/>
    <dgm:cxn modelId="{71C45A6C-7190-414E-96A8-95FBAA51F3A4}" type="presOf" srcId="{B4421DAC-A033-418B-945D-CBAC6A1EF19A}" destId="{F84BBFD2-4117-49F2-9306-F1B8C923E04D}" srcOrd="0" destOrd="0" presId="urn:microsoft.com/office/officeart/2005/8/layout/radial1"/>
    <dgm:cxn modelId="{574B4A71-0DEE-4D54-86E2-86FF002FB22B}" type="presOf" srcId="{62B6FD71-B2D9-41A0-9C29-D048AEC1AD12}" destId="{A6F7801A-7681-4F44-BCD5-52C0CBCDE49C}" srcOrd="0" destOrd="0" presId="urn:microsoft.com/office/officeart/2005/8/layout/radial1"/>
    <dgm:cxn modelId="{A4F8ED30-9783-4701-B214-83A468DE7D7F}" srcId="{B4421DAC-A033-418B-945D-CBAC6A1EF19A}" destId="{021C7405-C670-4D4D-984A-19C7C16334D7}" srcOrd="6" destOrd="0" parTransId="{04764C5A-CF26-44BA-A5D6-3B9117D9899E}" sibTransId="{CCB1A5DF-2AFE-407F-BA73-FEEA0EE4B764}"/>
    <dgm:cxn modelId="{9016A861-9763-491D-9417-7CC1EE3ED74B}" type="presOf" srcId="{53FE78D2-2AEF-4B35-86D9-43A0916EB572}" destId="{67D654C0-4D5F-46AC-BCC2-D0980CECB97B}" srcOrd="0" destOrd="0" presId="urn:microsoft.com/office/officeart/2005/8/layout/radial1"/>
    <dgm:cxn modelId="{B6EFE81E-73A9-4F4E-9B93-EF50C1DD2715}" srcId="{B4421DAC-A033-418B-945D-CBAC6A1EF19A}" destId="{BD0A215B-BB60-4228-8B9E-4BEBE786B13A}" srcOrd="1" destOrd="0" parTransId="{53FE78D2-2AEF-4B35-86D9-43A0916EB572}" sibTransId="{C44E2194-BC1A-4EC6-9059-029F07FF4863}"/>
    <dgm:cxn modelId="{5F61C4A5-9C02-4D39-AC35-EA50EBA4C7B2}" type="presOf" srcId="{59952262-7269-4DA6-8A09-97C3FF55A883}" destId="{05C3219D-967C-487D-8618-4A030CCC66D3}" srcOrd="0" destOrd="0" presId="urn:microsoft.com/office/officeart/2005/8/layout/radial1"/>
    <dgm:cxn modelId="{B76FB6EE-B819-4A36-B9CF-91648B400444}" type="presOf" srcId="{59952262-7269-4DA6-8A09-97C3FF55A883}" destId="{9672AC0E-AA59-42C9-BE7E-D713D3FA3E00}" srcOrd="1" destOrd="0" presId="urn:microsoft.com/office/officeart/2005/8/layout/radial1"/>
    <dgm:cxn modelId="{7AAEF376-5281-4075-BEBD-36BB9DAEDF74}" type="presOf" srcId="{F4FA7D44-3A89-4D87-984B-BB87A823B6E9}" destId="{A1B0F3DB-AC40-4864-9299-8FF83A7ECAD5}" srcOrd="0" destOrd="0" presId="urn:microsoft.com/office/officeart/2005/8/layout/radial1"/>
    <dgm:cxn modelId="{1741AB3B-BA73-4787-8623-4A6E77720239}" type="presOf" srcId="{BD0A215B-BB60-4228-8B9E-4BEBE786B13A}" destId="{AABC3099-804F-4838-B852-52F401D52E14}" srcOrd="0" destOrd="0" presId="urn:microsoft.com/office/officeart/2005/8/layout/radial1"/>
    <dgm:cxn modelId="{1EFD3411-070C-449B-B90D-ADE38E65856C}" type="presOf" srcId="{021C7405-C670-4D4D-984A-19C7C16334D7}" destId="{37E5C03B-CC3C-4435-9BE4-CC5A60E4FD12}" srcOrd="0" destOrd="0" presId="urn:microsoft.com/office/officeart/2005/8/layout/radial1"/>
    <dgm:cxn modelId="{B569C0EF-AEA3-4E54-A182-2306ECC2F272}" type="presOf" srcId="{74227E39-CCBA-4206-B6A5-ADE28F577262}" destId="{69471F10-B747-4A46-BDB0-F0755366FF05}" srcOrd="1" destOrd="0" presId="urn:microsoft.com/office/officeart/2005/8/layout/radial1"/>
    <dgm:cxn modelId="{AEC3B08C-CBEB-4BAF-88A4-98CD928BCEE9}" type="presOf" srcId="{DC8F489D-FA72-48AA-84F1-A68128322B03}" destId="{AE6C38A0-92DD-4C75-89E5-4B962D0FDE02}" srcOrd="0" destOrd="0" presId="urn:microsoft.com/office/officeart/2005/8/layout/radial1"/>
    <dgm:cxn modelId="{6814E25C-F551-46F7-A0E3-1B74A5601845}" type="presOf" srcId="{7AF12E5B-1401-44CF-8E26-E8C04B93E687}" destId="{C04D1A97-0B32-44DB-94C7-9233C8921919}" srcOrd="0" destOrd="0" presId="urn:microsoft.com/office/officeart/2005/8/layout/radial1"/>
    <dgm:cxn modelId="{2367E7DF-F2BB-47F3-BF37-567ECD8F5F0A}" srcId="{7AF12E5B-1401-44CF-8E26-E8C04B93E687}" destId="{B4421DAC-A033-418B-945D-CBAC6A1EF19A}" srcOrd="0" destOrd="0" parTransId="{F5215733-7B0D-4795-BDFE-6AAE3E0BFEED}" sibTransId="{7CA61C97-8AFD-4532-9BEE-7033E9BB09F8}"/>
    <dgm:cxn modelId="{61724C6B-D8F1-4F36-857C-1D4ED0BF96E7}" type="presParOf" srcId="{C04D1A97-0B32-44DB-94C7-9233C8921919}" destId="{F84BBFD2-4117-49F2-9306-F1B8C923E04D}" srcOrd="0" destOrd="0" presId="urn:microsoft.com/office/officeart/2005/8/layout/radial1"/>
    <dgm:cxn modelId="{45252598-117E-423D-89B8-C11F41BDF358}" type="presParOf" srcId="{C04D1A97-0B32-44DB-94C7-9233C8921919}" destId="{003E92DB-4408-46CD-8F32-F1F0F2CEE5E4}" srcOrd="1" destOrd="0" presId="urn:microsoft.com/office/officeart/2005/8/layout/radial1"/>
    <dgm:cxn modelId="{56D267B9-A041-49A2-B0D0-84EE93C4C4AA}" type="presParOf" srcId="{003E92DB-4408-46CD-8F32-F1F0F2CEE5E4}" destId="{368C2EAB-E155-4AE5-839A-A5EE8F67E950}" srcOrd="0" destOrd="0" presId="urn:microsoft.com/office/officeart/2005/8/layout/radial1"/>
    <dgm:cxn modelId="{7E5EC68B-6CD2-4FA6-B356-5167B9AB1888}" type="presParOf" srcId="{C04D1A97-0B32-44DB-94C7-9233C8921919}" destId="{CF81483A-6077-4530-8A4F-A70B28C39D0F}" srcOrd="2" destOrd="0" presId="urn:microsoft.com/office/officeart/2005/8/layout/radial1"/>
    <dgm:cxn modelId="{ADA95605-1706-4D7C-B621-71D8DE82B4E2}" type="presParOf" srcId="{C04D1A97-0B32-44DB-94C7-9233C8921919}" destId="{67D654C0-4D5F-46AC-BCC2-D0980CECB97B}" srcOrd="3" destOrd="0" presId="urn:microsoft.com/office/officeart/2005/8/layout/radial1"/>
    <dgm:cxn modelId="{1DCFBF23-9F4A-44A4-9AE5-22FA2857E554}" type="presParOf" srcId="{67D654C0-4D5F-46AC-BCC2-D0980CECB97B}" destId="{47AD3AEE-D662-4B9E-93C0-5EF2040FD11B}" srcOrd="0" destOrd="0" presId="urn:microsoft.com/office/officeart/2005/8/layout/radial1"/>
    <dgm:cxn modelId="{25770126-A31B-4E56-A78D-B4C643028E59}" type="presParOf" srcId="{C04D1A97-0B32-44DB-94C7-9233C8921919}" destId="{AABC3099-804F-4838-B852-52F401D52E14}" srcOrd="4" destOrd="0" presId="urn:microsoft.com/office/officeart/2005/8/layout/radial1"/>
    <dgm:cxn modelId="{F469010C-5718-48A6-A016-07BB55D2C390}" type="presParOf" srcId="{C04D1A97-0B32-44DB-94C7-9233C8921919}" destId="{05C3219D-967C-487D-8618-4A030CCC66D3}" srcOrd="5" destOrd="0" presId="urn:microsoft.com/office/officeart/2005/8/layout/radial1"/>
    <dgm:cxn modelId="{5344D70D-CBD9-404A-B9DC-89EAA8B11C51}" type="presParOf" srcId="{05C3219D-967C-487D-8618-4A030CCC66D3}" destId="{9672AC0E-AA59-42C9-BE7E-D713D3FA3E00}" srcOrd="0" destOrd="0" presId="urn:microsoft.com/office/officeart/2005/8/layout/radial1"/>
    <dgm:cxn modelId="{47710125-165B-481F-A9FC-3A8DD09D1418}" type="presParOf" srcId="{C04D1A97-0B32-44DB-94C7-9233C8921919}" destId="{D92EE3B2-A46C-4ECE-8911-D2D1BD589A6A}" srcOrd="6" destOrd="0" presId="urn:microsoft.com/office/officeart/2005/8/layout/radial1"/>
    <dgm:cxn modelId="{A1244119-FB38-4EEE-A19C-4730BB53ACB0}" type="presParOf" srcId="{C04D1A97-0B32-44DB-94C7-9233C8921919}" destId="{DEFBA614-FB4E-4F53-8CD7-09E9BF05C4E6}" srcOrd="7" destOrd="0" presId="urn:microsoft.com/office/officeart/2005/8/layout/radial1"/>
    <dgm:cxn modelId="{8B9CB4E2-25CE-4395-BBE2-83D91C0A1D03}" type="presParOf" srcId="{DEFBA614-FB4E-4F53-8CD7-09E9BF05C4E6}" destId="{69471F10-B747-4A46-BDB0-F0755366FF05}" srcOrd="0" destOrd="0" presId="urn:microsoft.com/office/officeart/2005/8/layout/radial1"/>
    <dgm:cxn modelId="{8B70FA69-44AF-4C50-BE2C-E7AA0AE75E0B}" type="presParOf" srcId="{C04D1A97-0B32-44DB-94C7-9233C8921919}" destId="{A1B0F3DB-AC40-4864-9299-8FF83A7ECAD5}" srcOrd="8" destOrd="0" presId="urn:microsoft.com/office/officeart/2005/8/layout/radial1"/>
    <dgm:cxn modelId="{18FFA579-CBA4-425C-A00D-C1F0213A9AD1}" type="presParOf" srcId="{C04D1A97-0B32-44DB-94C7-9233C8921919}" destId="{A6F7801A-7681-4F44-BCD5-52C0CBCDE49C}" srcOrd="9" destOrd="0" presId="urn:microsoft.com/office/officeart/2005/8/layout/radial1"/>
    <dgm:cxn modelId="{FB72B8AC-5AEB-4B74-8EB9-B35B6D929B7B}" type="presParOf" srcId="{A6F7801A-7681-4F44-BCD5-52C0CBCDE49C}" destId="{F38E48FB-0115-49A0-B11F-6B825F9F6DB5}" srcOrd="0" destOrd="0" presId="urn:microsoft.com/office/officeart/2005/8/layout/radial1"/>
    <dgm:cxn modelId="{004D8A55-64A2-4C2E-B22A-C7A8DC663BBE}" type="presParOf" srcId="{C04D1A97-0B32-44DB-94C7-9233C8921919}" destId="{6C2C7658-495B-41B2-BEAD-1D2EFF7ED887}" srcOrd="10" destOrd="0" presId="urn:microsoft.com/office/officeart/2005/8/layout/radial1"/>
    <dgm:cxn modelId="{FB6A1DB7-7588-4202-83AC-62114FABF795}" type="presParOf" srcId="{C04D1A97-0B32-44DB-94C7-9233C8921919}" destId="{A59AF615-E1C7-4384-9068-D33E0D1EFA11}" srcOrd="11" destOrd="0" presId="urn:microsoft.com/office/officeart/2005/8/layout/radial1"/>
    <dgm:cxn modelId="{9133CF32-41BF-4EA8-86E7-2A4D6EEA44CA}" type="presParOf" srcId="{A59AF615-E1C7-4384-9068-D33E0D1EFA11}" destId="{B20E6181-289A-4005-96F3-A209A92C3889}" srcOrd="0" destOrd="0" presId="urn:microsoft.com/office/officeart/2005/8/layout/radial1"/>
    <dgm:cxn modelId="{0E53B1E6-5E87-41BC-B1C0-869D6E22BC98}" type="presParOf" srcId="{C04D1A97-0B32-44DB-94C7-9233C8921919}" destId="{AE6C38A0-92DD-4C75-89E5-4B962D0FDE02}" srcOrd="12" destOrd="0" presId="urn:microsoft.com/office/officeart/2005/8/layout/radial1"/>
    <dgm:cxn modelId="{47431FEF-2CD2-47A5-9F6B-78DDAD494B4C}" type="presParOf" srcId="{C04D1A97-0B32-44DB-94C7-9233C8921919}" destId="{83107BE4-F3B8-42E8-80DC-A81AF0FB493D}" srcOrd="13" destOrd="0" presId="urn:microsoft.com/office/officeart/2005/8/layout/radial1"/>
    <dgm:cxn modelId="{DE058567-BF97-4711-BB75-1B337E34D8DB}" type="presParOf" srcId="{83107BE4-F3B8-42E8-80DC-A81AF0FB493D}" destId="{08DFC8C9-E499-475E-9780-563A9FAED3DD}" srcOrd="0" destOrd="0" presId="urn:microsoft.com/office/officeart/2005/8/layout/radial1"/>
    <dgm:cxn modelId="{4A3FD12C-0F43-42FB-9215-E227FB735AFF}" type="presParOf" srcId="{C04D1A97-0B32-44DB-94C7-9233C8921919}" destId="{37E5C03B-CC3C-4435-9BE4-CC5A60E4FD12}" srcOrd="14" destOrd="0" presId="urn:microsoft.com/office/officeart/2005/8/layout/radial1"/>
    <dgm:cxn modelId="{0AF91F1A-5A24-4165-B1E0-2D95A38E4050}" type="presParOf" srcId="{C04D1A97-0B32-44DB-94C7-9233C8921919}" destId="{F77E1F94-6901-4B71-944B-C6B19E788198}" srcOrd="15" destOrd="0" presId="urn:microsoft.com/office/officeart/2005/8/layout/radial1"/>
    <dgm:cxn modelId="{59277A54-399C-4068-9BD3-B7B204A00248}" type="presParOf" srcId="{F77E1F94-6901-4B71-944B-C6B19E788198}" destId="{186D9B18-744C-4923-BDCC-92C3D0B84DB8}" srcOrd="0" destOrd="0" presId="urn:microsoft.com/office/officeart/2005/8/layout/radial1"/>
    <dgm:cxn modelId="{B06B15A9-D60F-420E-8539-CA2A18A3DF35}" type="presParOf" srcId="{C04D1A97-0B32-44DB-94C7-9233C8921919}" destId="{9161CB7A-E78A-4FB6-886F-D6EEA624AE17}"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BBFD2-4117-49F2-9306-F1B8C923E04D}">
      <dsp:nvSpPr>
        <dsp:cNvPr id="0" name=""/>
        <dsp:cNvSpPr/>
      </dsp:nvSpPr>
      <dsp:spPr>
        <a:xfrm>
          <a:off x="3988221" y="1987971"/>
          <a:ext cx="1167556" cy="1167556"/>
        </a:xfrm>
        <a:prstGeom prst="ellipse">
          <a:avLst/>
        </a:prstGeom>
        <a:solidFill>
          <a:schemeClr val="bg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kern="1200" cap="none" normalizeH="0" baseline="0" dirty="0" smtClean="0">
              <a:ln>
                <a:noFill/>
              </a:ln>
              <a:solidFill>
                <a:schemeClr val="tx1"/>
              </a:solidFill>
              <a:effectLst/>
              <a:latin typeface="+mn-lt"/>
              <a:cs typeface="Arial" charset="0"/>
            </a:rPr>
            <a:t>DESIRE</a:t>
          </a:r>
        </a:p>
      </dsp:txBody>
      <dsp:txXfrm>
        <a:off x="4159206" y="2158956"/>
        <a:ext cx="825586" cy="825586"/>
      </dsp:txXfrm>
    </dsp:sp>
    <dsp:sp modelId="{003E92DB-4408-46CD-8F32-F1F0F2CEE5E4}">
      <dsp:nvSpPr>
        <dsp:cNvPr id="0" name=""/>
        <dsp:cNvSpPr/>
      </dsp:nvSpPr>
      <dsp:spPr>
        <a:xfrm rot="16200000">
          <a:off x="4164003" y="1568483"/>
          <a:ext cx="815993" cy="22983"/>
        </a:xfrm>
        <a:custGeom>
          <a:avLst/>
          <a:gdLst/>
          <a:ahLst/>
          <a:cxnLst/>
          <a:rect l="0" t="0" r="0" b="0"/>
          <a:pathLst>
            <a:path>
              <a:moveTo>
                <a:pt x="0" y="11491"/>
              </a:moveTo>
              <a:lnTo>
                <a:pt x="815993" y="1149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51600" y="1559575"/>
        <a:ext cx="40799" cy="40799"/>
      </dsp:txXfrm>
    </dsp:sp>
    <dsp:sp modelId="{CF81483A-6077-4530-8A4F-A70B28C39D0F}">
      <dsp:nvSpPr>
        <dsp:cNvPr id="0" name=""/>
        <dsp:cNvSpPr/>
      </dsp:nvSpPr>
      <dsp:spPr>
        <a:xfrm>
          <a:off x="3988221" y="4421"/>
          <a:ext cx="1167556" cy="1167556"/>
        </a:xfrm>
        <a:prstGeom prst="ellipse">
          <a:avLst/>
        </a:prstGeom>
        <a:solidFill>
          <a:schemeClr val="bg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rgbClr val="FFFF00"/>
              </a:solidFill>
              <a:effectLst/>
              <a:latin typeface="Helvetica" pitchFamily="34" charset="0"/>
              <a:cs typeface="Arial" charset="0"/>
            </a:rPr>
            <a:t>Harmony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rgbClr val="FFFF00"/>
              </a:solidFill>
              <a:effectLst/>
              <a:latin typeface="Helvetica" pitchFamily="34" charset="0"/>
              <a:cs typeface="Arial" charset="0"/>
            </a:rPr>
            <a:t>Between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rgbClr val="FFFF00"/>
              </a:solidFill>
              <a:effectLst/>
              <a:latin typeface="Helvetica" pitchFamily="34" charset="0"/>
              <a:cs typeface="Arial" charset="0"/>
            </a:rPr>
            <a:t>Sexes</a:t>
          </a:r>
        </a:p>
      </dsp:txBody>
      <dsp:txXfrm>
        <a:off x="4159206" y="175406"/>
        <a:ext cx="825586" cy="825586"/>
      </dsp:txXfrm>
    </dsp:sp>
    <dsp:sp modelId="{67D654C0-4D5F-46AC-BCC2-D0980CECB97B}">
      <dsp:nvSpPr>
        <dsp:cNvPr id="0" name=""/>
        <dsp:cNvSpPr/>
      </dsp:nvSpPr>
      <dsp:spPr>
        <a:xfrm rot="18900000">
          <a:off x="4865294" y="1858967"/>
          <a:ext cx="815993" cy="22983"/>
        </a:xfrm>
        <a:custGeom>
          <a:avLst/>
          <a:gdLst/>
          <a:ahLst/>
          <a:cxnLst/>
          <a:rect l="0" t="0" r="0" b="0"/>
          <a:pathLst>
            <a:path>
              <a:moveTo>
                <a:pt x="0" y="11491"/>
              </a:moveTo>
              <a:lnTo>
                <a:pt x="815993" y="1149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52890" y="1850059"/>
        <a:ext cx="40799" cy="40799"/>
      </dsp:txXfrm>
    </dsp:sp>
    <dsp:sp modelId="{AABC3099-804F-4838-B852-52F401D52E14}">
      <dsp:nvSpPr>
        <dsp:cNvPr id="0" name=""/>
        <dsp:cNvSpPr/>
      </dsp:nvSpPr>
      <dsp:spPr>
        <a:xfrm>
          <a:off x="5390803" y="585390"/>
          <a:ext cx="1167556" cy="1167556"/>
        </a:xfrm>
        <a:prstGeom prst="ellipse">
          <a:avLst/>
        </a:prstGeom>
        <a:solidFill>
          <a:schemeClr val="bg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rgbClr val="FFFF00"/>
              </a:solidFill>
              <a:effectLst/>
              <a:latin typeface="Helvetica" pitchFamily="34" charset="0"/>
              <a:cs typeface="Arial" charset="0"/>
            </a:rPr>
            <a:t>Keeping a Mate</a:t>
          </a:r>
        </a:p>
      </dsp:txBody>
      <dsp:txXfrm>
        <a:off x="5561788" y="756375"/>
        <a:ext cx="825586" cy="825586"/>
      </dsp:txXfrm>
    </dsp:sp>
    <dsp:sp modelId="{05C3219D-967C-487D-8618-4A030CCC66D3}">
      <dsp:nvSpPr>
        <dsp:cNvPr id="0" name=""/>
        <dsp:cNvSpPr/>
      </dsp:nvSpPr>
      <dsp:spPr>
        <a:xfrm>
          <a:off x="5155778" y="2560258"/>
          <a:ext cx="815993" cy="22983"/>
        </a:xfrm>
        <a:custGeom>
          <a:avLst/>
          <a:gdLst/>
          <a:ahLst/>
          <a:cxnLst/>
          <a:rect l="0" t="0" r="0" b="0"/>
          <a:pathLst>
            <a:path>
              <a:moveTo>
                <a:pt x="0" y="11491"/>
              </a:moveTo>
              <a:lnTo>
                <a:pt x="815993" y="1149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43375" y="2551350"/>
        <a:ext cx="40799" cy="40799"/>
      </dsp:txXfrm>
    </dsp:sp>
    <dsp:sp modelId="{D92EE3B2-A46C-4ECE-8911-D2D1BD589A6A}">
      <dsp:nvSpPr>
        <dsp:cNvPr id="0" name=""/>
        <dsp:cNvSpPr/>
      </dsp:nvSpPr>
      <dsp:spPr>
        <a:xfrm>
          <a:off x="5971771" y="1987971"/>
          <a:ext cx="1167556" cy="1167556"/>
        </a:xfrm>
        <a:prstGeom prst="ellipse">
          <a:avLst/>
        </a:prstGeom>
        <a:solidFill>
          <a:schemeClr val="bg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rgbClr val="FFFF00"/>
              </a:solidFill>
              <a:effectLst/>
              <a:latin typeface="Helvetica" pitchFamily="34" charset="0"/>
              <a:cs typeface="Arial" charset="0"/>
            </a:rPr>
            <a:t>Causes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rgbClr val="FFFF00"/>
              </a:solidFill>
              <a:effectLst/>
              <a:latin typeface="Helvetica" pitchFamily="34" charset="0"/>
              <a:cs typeface="Arial" charset="0"/>
            </a:rPr>
            <a:t>Divorce</a:t>
          </a:r>
        </a:p>
      </dsp:txBody>
      <dsp:txXfrm>
        <a:off x="6142756" y="2158956"/>
        <a:ext cx="825586" cy="825586"/>
      </dsp:txXfrm>
    </dsp:sp>
    <dsp:sp modelId="{DEFBA614-FB4E-4F53-8CD7-09E9BF05C4E6}">
      <dsp:nvSpPr>
        <dsp:cNvPr id="0" name=""/>
        <dsp:cNvSpPr/>
      </dsp:nvSpPr>
      <dsp:spPr>
        <a:xfrm rot="2700000">
          <a:off x="4865294" y="3261549"/>
          <a:ext cx="815993" cy="22983"/>
        </a:xfrm>
        <a:custGeom>
          <a:avLst/>
          <a:gdLst/>
          <a:ahLst/>
          <a:cxnLst/>
          <a:rect l="0" t="0" r="0" b="0"/>
          <a:pathLst>
            <a:path>
              <a:moveTo>
                <a:pt x="0" y="11491"/>
              </a:moveTo>
              <a:lnTo>
                <a:pt x="815993" y="1149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52890" y="3252640"/>
        <a:ext cx="40799" cy="40799"/>
      </dsp:txXfrm>
    </dsp:sp>
    <dsp:sp modelId="{A1B0F3DB-AC40-4864-9299-8FF83A7ECAD5}">
      <dsp:nvSpPr>
        <dsp:cNvPr id="0" name=""/>
        <dsp:cNvSpPr/>
      </dsp:nvSpPr>
      <dsp:spPr>
        <a:xfrm>
          <a:off x="5390803" y="3390553"/>
          <a:ext cx="1167556" cy="1167556"/>
        </a:xfrm>
        <a:prstGeom prst="ellipse">
          <a:avLst/>
        </a:prstGeom>
        <a:solidFill>
          <a:schemeClr val="bg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rgbClr val="FFFF00"/>
              </a:solidFill>
              <a:effectLst/>
              <a:latin typeface="Helvetica" pitchFamily="34" charset="0"/>
              <a:cs typeface="Arial" charset="0"/>
            </a:rPr>
            <a:t>“Breaking Up”</a:t>
          </a:r>
        </a:p>
      </dsp:txBody>
      <dsp:txXfrm>
        <a:off x="5561788" y="3561538"/>
        <a:ext cx="825586" cy="825586"/>
      </dsp:txXfrm>
    </dsp:sp>
    <dsp:sp modelId="{A6F7801A-7681-4F44-BCD5-52C0CBCDE49C}">
      <dsp:nvSpPr>
        <dsp:cNvPr id="0" name=""/>
        <dsp:cNvSpPr/>
      </dsp:nvSpPr>
      <dsp:spPr>
        <a:xfrm rot="5400000">
          <a:off x="4164003" y="3552033"/>
          <a:ext cx="815993" cy="22983"/>
        </a:xfrm>
        <a:custGeom>
          <a:avLst/>
          <a:gdLst/>
          <a:ahLst/>
          <a:cxnLst/>
          <a:rect l="0" t="0" r="0" b="0"/>
          <a:pathLst>
            <a:path>
              <a:moveTo>
                <a:pt x="0" y="11491"/>
              </a:moveTo>
              <a:lnTo>
                <a:pt x="815993" y="1149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51600" y="3543125"/>
        <a:ext cx="40799" cy="40799"/>
      </dsp:txXfrm>
    </dsp:sp>
    <dsp:sp modelId="{6C2C7658-495B-41B2-BEAD-1D2EFF7ED887}">
      <dsp:nvSpPr>
        <dsp:cNvPr id="0" name=""/>
        <dsp:cNvSpPr/>
      </dsp:nvSpPr>
      <dsp:spPr>
        <a:xfrm>
          <a:off x="3988221" y="3971521"/>
          <a:ext cx="1167556" cy="1167556"/>
        </a:xfrm>
        <a:prstGeom prst="ellipse">
          <a:avLst/>
        </a:prstGeom>
        <a:solidFill>
          <a:schemeClr val="bg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FFFF00"/>
              </a:solidFill>
              <a:effectLst/>
              <a:latin typeface="Helvetica" pitchFamily="34" charset="0"/>
              <a:cs typeface="Arial" charset="0"/>
            </a:rPr>
            <a:t>Conflict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FFFF00"/>
              </a:solidFill>
              <a:effectLst/>
              <a:latin typeface="Helvetica" pitchFamily="34" charset="0"/>
              <a:cs typeface="Arial" charset="0"/>
            </a:rPr>
            <a:t>Between the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FFFF00"/>
              </a:solidFill>
              <a:effectLst/>
              <a:latin typeface="Helvetica" pitchFamily="34" charset="0"/>
              <a:cs typeface="Arial" charset="0"/>
            </a:rPr>
            <a:t>Sexes</a:t>
          </a:r>
          <a:r>
            <a:rPr kumimoji="0" lang="en-US" sz="1000" b="0" i="0" u="none" strike="noStrike" kern="1200" cap="none" normalizeH="0" baseline="0" smtClean="0">
              <a:ln>
                <a:noFill/>
              </a:ln>
              <a:solidFill>
                <a:schemeClr val="accent2"/>
              </a:solidFill>
              <a:effectLst/>
              <a:latin typeface="Helvetica" pitchFamily="34" charset="0"/>
              <a:cs typeface="Arial" charset="0"/>
            </a:rPr>
            <a:t> </a:t>
          </a:r>
        </a:p>
      </dsp:txBody>
      <dsp:txXfrm>
        <a:off x="4159206" y="4142506"/>
        <a:ext cx="825586" cy="825586"/>
      </dsp:txXfrm>
    </dsp:sp>
    <dsp:sp modelId="{A59AF615-E1C7-4384-9068-D33E0D1EFA11}">
      <dsp:nvSpPr>
        <dsp:cNvPr id="0" name=""/>
        <dsp:cNvSpPr/>
      </dsp:nvSpPr>
      <dsp:spPr>
        <a:xfrm rot="8100000">
          <a:off x="3462712" y="3261549"/>
          <a:ext cx="815993" cy="22983"/>
        </a:xfrm>
        <a:custGeom>
          <a:avLst/>
          <a:gdLst/>
          <a:ahLst/>
          <a:cxnLst/>
          <a:rect l="0" t="0" r="0" b="0"/>
          <a:pathLst>
            <a:path>
              <a:moveTo>
                <a:pt x="0" y="11491"/>
              </a:moveTo>
              <a:lnTo>
                <a:pt x="815993" y="1149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850309" y="3252640"/>
        <a:ext cx="40799" cy="40799"/>
      </dsp:txXfrm>
    </dsp:sp>
    <dsp:sp modelId="{AE6C38A0-92DD-4C75-89E5-4B962D0FDE02}">
      <dsp:nvSpPr>
        <dsp:cNvPr id="0" name=""/>
        <dsp:cNvSpPr/>
      </dsp:nvSpPr>
      <dsp:spPr>
        <a:xfrm>
          <a:off x="2585640" y="3390553"/>
          <a:ext cx="1167556" cy="1167556"/>
        </a:xfrm>
        <a:prstGeom prst="ellipse">
          <a:avLst/>
        </a:prstGeom>
        <a:solidFill>
          <a:schemeClr val="bg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FFFF00"/>
              </a:solidFill>
              <a:effectLst/>
              <a:latin typeface="Helvetica" pitchFamily="34" charset="0"/>
              <a:cs typeface="Arial" charset="0"/>
            </a:rPr>
            <a:t>Intra-Sexual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smtClean="0">
              <a:ln>
                <a:noFill/>
              </a:ln>
              <a:solidFill>
                <a:srgbClr val="FFFF00"/>
              </a:solidFill>
              <a:effectLst/>
              <a:latin typeface="Helvetica" pitchFamily="34" charset="0"/>
              <a:cs typeface="Arial" charset="0"/>
            </a:rPr>
            <a:t>Competition</a:t>
          </a:r>
        </a:p>
      </dsp:txBody>
      <dsp:txXfrm>
        <a:off x="2756625" y="3561538"/>
        <a:ext cx="825586" cy="825586"/>
      </dsp:txXfrm>
    </dsp:sp>
    <dsp:sp modelId="{83107BE4-F3B8-42E8-80DC-A81AF0FB493D}">
      <dsp:nvSpPr>
        <dsp:cNvPr id="0" name=""/>
        <dsp:cNvSpPr/>
      </dsp:nvSpPr>
      <dsp:spPr>
        <a:xfrm rot="10800000">
          <a:off x="3172228" y="2560258"/>
          <a:ext cx="815993" cy="22983"/>
        </a:xfrm>
        <a:custGeom>
          <a:avLst/>
          <a:gdLst/>
          <a:ahLst/>
          <a:cxnLst/>
          <a:rect l="0" t="0" r="0" b="0"/>
          <a:pathLst>
            <a:path>
              <a:moveTo>
                <a:pt x="0" y="11491"/>
              </a:moveTo>
              <a:lnTo>
                <a:pt x="815993" y="1149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559825" y="2551350"/>
        <a:ext cx="40799" cy="40799"/>
      </dsp:txXfrm>
    </dsp:sp>
    <dsp:sp modelId="{37E5C03B-CC3C-4435-9BE4-CC5A60E4FD12}">
      <dsp:nvSpPr>
        <dsp:cNvPr id="0" name=""/>
        <dsp:cNvSpPr/>
      </dsp:nvSpPr>
      <dsp:spPr>
        <a:xfrm>
          <a:off x="2004671" y="1987971"/>
          <a:ext cx="1167556" cy="1167556"/>
        </a:xfrm>
        <a:prstGeom prst="ellipse">
          <a:avLst/>
        </a:prstGeom>
        <a:solidFill>
          <a:schemeClr val="bg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rgbClr val="FFFF00"/>
              </a:solidFill>
              <a:effectLst/>
              <a:latin typeface="Arial" charset="0"/>
              <a:cs typeface="Arial" charset="0"/>
            </a:rPr>
            <a:t>“Putting Down”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rgbClr val="FFFF00"/>
              </a:solidFill>
              <a:effectLst/>
              <a:latin typeface="Arial" charset="0"/>
              <a:cs typeface="Arial" charset="0"/>
            </a:rPr>
            <a:t>Competitors</a:t>
          </a:r>
        </a:p>
      </dsp:txBody>
      <dsp:txXfrm>
        <a:off x="2175656" y="2158956"/>
        <a:ext cx="825586" cy="825586"/>
      </dsp:txXfrm>
    </dsp:sp>
    <dsp:sp modelId="{F77E1F94-6901-4B71-944B-C6B19E788198}">
      <dsp:nvSpPr>
        <dsp:cNvPr id="0" name=""/>
        <dsp:cNvSpPr/>
      </dsp:nvSpPr>
      <dsp:spPr>
        <a:xfrm rot="13500000">
          <a:off x="3462712" y="1858967"/>
          <a:ext cx="815993" cy="22983"/>
        </a:xfrm>
        <a:custGeom>
          <a:avLst/>
          <a:gdLst/>
          <a:ahLst/>
          <a:cxnLst/>
          <a:rect l="0" t="0" r="0" b="0"/>
          <a:pathLst>
            <a:path>
              <a:moveTo>
                <a:pt x="0" y="11491"/>
              </a:moveTo>
              <a:lnTo>
                <a:pt x="815993" y="1149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850309" y="1850059"/>
        <a:ext cx="40799" cy="40799"/>
      </dsp:txXfrm>
    </dsp:sp>
    <dsp:sp modelId="{9161CB7A-E78A-4FB6-886F-D6EEA624AE17}">
      <dsp:nvSpPr>
        <dsp:cNvPr id="0" name=""/>
        <dsp:cNvSpPr/>
      </dsp:nvSpPr>
      <dsp:spPr>
        <a:xfrm>
          <a:off x="2585640" y="585390"/>
          <a:ext cx="1167556" cy="1167556"/>
        </a:xfrm>
        <a:prstGeom prst="ellipse">
          <a:avLst/>
        </a:prstGeom>
        <a:solidFill>
          <a:schemeClr val="bg1">
            <a:lumMod val="50000"/>
            <a:lumOff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rgbClr val="FFFF00"/>
              </a:solidFill>
              <a:effectLst/>
              <a:latin typeface="Helvetica" pitchFamily="34" charset="0"/>
              <a:cs typeface="Arial" charset="0"/>
            </a:rPr>
            <a:t>Attraction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rgbClr val="FFFF00"/>
              </a:solidFill>
              <a:effectLst/>
              <a:latin typeface="Helvetica" pitchFamily="34" charset="0"/>
              <a:cs typeface="Arial" charset="0"/>
            </a:rPr>
            <a:t>Tactics</a:t>
          </a:r>
        </a:p>
      </dsp:txBody>
      <dsp:txXfrm>
        <a:off x="2756625" y="756375"/>
        <a:ext cx="825586" cy="82558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defTabSz="928688" eaLnBrk="1" hangingPunct="1">
              <a:defRPr sz="1200">
                <a:latin typeface="Times New Roman" pitchFamily="18" charset="0"/>
              </a:defRPr>
            </a:lvl1pPr>
          </a:lstStyle>
          <a:p>
            <a:pPr>
              <a:defRPr/>
            </a:pPr>
            <a:endParaRPr lang="en-US" altLang="en-US"/>
          </a:p>
        </p:txBody>
      </p:sp>
      <p:sp>
        <p:nvSpPr>
          <p:cNvPr id="32771"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algn="r" defTabSz="928688" eaLnBrk="1" hangingPunct="1">
              <a:defRPr sz="1200">
                <a:latin typeface="Times New Roman" pitchFamily="18" charset="0"/>
              </a:defRPr>
            </a:lvl1pPr>
          </a:lstStyle>
          <a:p>
            <a:pPr>
              <a:defRPr/>
            </a:pPr>
            <a:endParaRPr lang="en-US" altLang="en-US"/>
          </a:p>
        </p:txBody>
      </p:sp>
      <p:sp>
        <p:nvSpPr>
          <p:cNvPr id="32772"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defTabSz="928688" eaLnBrk="1" hangingPunct="1">
              <a:defRPr sz="1200">
                <a:latin typeface="Times New Roman" pitchFamily="18" charset="0"/>
              </a:defRPr>
            </a:lvl1pPr>
          </a:lstStyle>
          <a:p>
            <a:pPr>
              <a:defRPr/>
            </a:pPr>
            <a:endParaRPr lang="en-US" altLang="en-US"/>
          </a:p>
        </p:txBody>
      </p:sp>
      <p:sp>
        <p:nvSpPr>
          <p:cNvPr id="32773"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algn="r" defTabSz="928688" eaLnBrk="1" hangingPunct="1">
              <a:defRPr sz="1200">
                <a:latin typeface="Times New Roman" pitchFamily="18" charset="0"/>
              </a:defRPr>
            </a:lvl1pPr>
          </a:lstStyle>
          <a:p>
            <a:pPr>
              <a:defRPr/>
            </a:pPr>
            <a:fld id="{07E6D871-ED00-4E5C-B716-472F4E20BBC8}" type="slidenum">
              <a:rPr lang="en-US" altLang="en-US"/>
              <a:pPr>
                <a:defRPr/>
              </a:pPr>
              <a:t>‹#›</a:t>
            </a:fld>
            <a:endParaRPr lang="en-US" altLang="en-US"/>
          </a:p>
        </p:txBody>
      </p:sp>
    </p:spTree>
    <p:extLst>
      <p:ext uri="{BB962C8B-B14F-4D97-AF65-F5344CB8AC3E}">
        <p14:creationId xmlns:p14="http://schemas.microsoft.com/office/powerpoint/2010/main" val="22161786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44035"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4038"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44039"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pPr>
              <a:defRPr/>
            </a:pPr>
            <a:fld id="{93B572DF-3426-4F1F-884B-43637F3664B4}" type="slidenum">
              <a:rPr lang="en-US"/>
              <a:pPr>
                <a:defRPr/>
              </a:pPr>
              <a:t>‹#›</a:t>
            </a:fld>
            <a:endParaRPr lang="en-US"/>
          </a:p>
        </p:txBody>
      </p:sp>
    </p:spTree>
    <p:extLst>
      <p:ext uri="{BB962C8B-B14F-4D97-AF65-F5344CB8AC3E}">
        <p14:creationId xmlns:p14="http://schemas.microsoft.com/office/powerpoint/2010/main" val="719760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kumimoji="1" b="1" i="1">
                <a:solidFill>
                  <a:schemeClr val="tx1"/>
                </a:solidFill>
                <a:latin typeface="Arial" panose="020B0604020202020204" pitchFamily="34" charset="0"/>
                <a:ea typeface="新細明體" panose="02020500000000000000" pitchFamily="18" charset="-120"/>
              </a:defRPr>
            </a:lvl1pPr>
            <a:lvl2pPr marL="742950" indent="-285750">
              <a:defRPr kumimoji="1" b="1" i="1">
                <a:solidFill>
                  <a:schemeClr val="tx1"/>
                </a:solidFill>
                <a:latin typeface="Arial" panose="020B0604020202020204" pitchFamily="34" charset="0"/>
                <a:ea typeface="新細明體" panose="02020500000000000000" pitchFamily="18" charset="-120"/>
              </a:defRPr>
            </a:lvl2pPr>
            <a:lvl3pPr marL="1143000" indent="-228600">
              <a:defRPr kumimoji="1" b="1" i="1">
                <a:solidFill>
                  <a:schemeClr val="tx1"/>
                </a:solidFill>
                <a:latin typeface="Arial" panose="020B0604020202020204" pitchFamily="34" charset="0"/>
                <a:ea typeface="新細明體" panose="02020500000000000000" pitchFamily="18" charset="-120"/>
              </a:defRPr>
            </a:lvl3pPr>
            <a:lvl4pPr marL="1600200" indent="-228600">
              <a:defRPr kumimoji="1" b="1" i="1">
                <a:solidFill>
                  <a:schemeClr val="tx1"/>
                </a:solidFill>
                <a:latin typeface="Arial" panose="020B0604020202020204" pitchFamily="34" charset="0"/>
                <a:ea typeface="新細明體" panose="02020500000000000000" pitchFamily="18" charset="-120"/>
              </a:defRPr>
            </a:lvl4pPr>
            <a:lvl5pPr marL="2057400" indent="-228600">
              <a:defRPr kumimoji="1" b="1" 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6D4549-D087-4E54-9C32-59D6B6D6AE48}"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31747" name="Rectangle 2"/>
          <p:cNvSpPr>
            <a:spLocks noGrp="1" noRot="1" noChangeAspect="1" noChangeArrowheads="1" noTextEdit="1"/>
          </p:cNvSpPr>
          <p:nvPr>
            <p:ph type="sldImg"/>
          </p:nvPr>
        </p:nvSpPr>
        <p:spPr>
          <a:xfrm>
            <a:off x="1112838" y="161925"/>
            <a:ext cx="4630737" cy="3473450"/>
          </a:xfrm>
          <a:ln/>
        </p:spPr>
      </p:sp>
      <p:sp>
        <p:nvSpPr>
          <p:cNvPr id="31748" name="Rectangle 3"/>
          <p:cNvSpPr>
            <a:spLocks noGrp="1" noChangeArrowheads="1"/>
          </p:cNvSpPr>
          <p:nvPr>
            <p:ph type="body" idx="1"/>
          </p:nvPr>
        </p:nvSpPr>
        <p:spPr>
          <a:xfrm>
            <a:off x="381000" y="3717925"/>
            <a:ext cx="6172200" cy="5345113"/>
          </a:xfrm>
          <a:noFill/>
        </p:spPr>
        <p:txBody>
          <a:bodyPr/>
          <a:lstStyle/>
          <a:p>
            <a:pPr eaLnBrk="1" hangingPunct="1"/>
            <a:endParaRPr lang="en-US" altLang="en-US" smtClean="0"/>
          </a:p>
        </p:txBody>
      </p:sp>
    </p:spTree>
    <p:extLst>
      <p:ext uri="{BB962C8B-B14F-4D97-AF65-F5344CB8AC3E}">
        <p14:creationId xmlns:p14="http://schemas.microsoft.com/office/powerpoint/2010/main" val="3482702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pPr eaLnBrk="1" hangingPunct="1"/>
            <a:endParaRPr lang="en-US" smtClean="0"/>
          </a:p>
        </p:txBody>
      </p:sp>
      <p:sp>
        <p:nvSpPr>
          <p:cNvPr id="90116" name="Slide Number Placeholder 3"/>
          <p:cNvSpPr>
            <a:spLocks noGrp="1"/>
          </p:cNvSpPr>
          <p:nvPr>
            <p:ph type="sldNum" sz="quarter" idx="5"/>
          </p:nvPr>
        </p:nvSpPr>
        <p:spPr>
          <a:noFill/>
        </p:spPr>
        <p:txBody>
          <a:bodyPr/>
          <a:lstStyle/>
          <a:p>
            <a:fld id="{8E45AD9B-CA54-40B2-85AB-C072A58B8AD3}" type="slidenum">
              <a:rPr lang="en-US" smtClean="0"/>
              <a:pPr/>
              <a:t>11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eaLnBrk="1" hangingPunct="1"/>
            <a:endParaRPr lang="en-US" smtClean="0"/>
          </a:p>
        </p:txBody>
      </p:sp>
      <p:sp>
        <p:nvSpPr>
          <p:cNvPr id="91140" name="Slide Number Placeholder 3"/>
          <p:cNvSpPr>
            <a:spLocks noGrp="1"/>
          </p:cNvSpPr>
          <p:nvPr>
            <p:ph type="sldNum" sz="quarter" idx="5"/>
          </p:nvPr>
        </p:nvSpPr>
        <p:spPr>
          <a:noFill/>
        </p:spPr>
        <p:txBody>
          <a:bodyPr/>
          <a:lstStyle/>
          <a:p>
            <a:fld id="{80432B1B-D6F0-4083-B105-17ECA4CA26E5}" type="slidenum">
              <a:rPr lang="en-US" smtClean="0"/>
              <a:pPr/>
              <a:t>12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eaLnBrk="1" hangingPunct="1"/>
            <a:endParaRPr lang="en-US" smtClean="0"/>
          </a:p>
        </p:txBody>
      </p:sp>
      <p:sp>
        <p:nvSpPr>
          <p:cNvPr id="92164" name="Slide Number Placeholder 3"/>
          <p:cNvSpPr>
            <a:spLocks noGrp="1"/>
          </p:cNvSpPr>
          <p:nvPr>
            <p:ph type="sldNum" sz="quarter" idx="5"/>
          </p:nvPr>
        </p:nvSpPr>
        <p:spPr>
          <a:noFill/>
        </p:spPr>
        <p:txBody>
          <a:bodyPr/>
          <a:lstStyle/>
          <a:p>
            <a:fld id="{59725FD8-4162-42F1-89D8-B03640B1A489}" type="slidenum">
              <a:rPr lang="en-US" smtClean="0"/>
              <a:pPr/>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pPr eaLnBrk="1" hangingPunct="1"/>
            <a:endParaRPr lang="en-US" smtClean="0"/>
          </a:p>
        </p:txBody>
      </p:sp>
      <p:sp>
        <p:nvSpPr>
          <p:cNvPr id="94212" name="Slide Number Placeholder 3"/>
          <p:cNvSpPr>
            <a:spLocks noGrp="1"/>
          </p:cNvSpPr>
          <p:nvPr>
            <p:ph type="sldNum" sz="quarter" idx="5"/>
          </p:nvPr>
        </p:nvSpPr>
        <p:spPr>
          <a:noFill/>
        </p:spPr>
        <p:txBody>
          <a:bodyPr/>
          <a:lstStyle/>
          <a:p>
            <a:fld id="{C598E37D-63DA-44DD-9AA9-D2A5DB5346B7}" type="slidenum">
              <a:rPr lang="en-US" smtClean="0"/>
              <a:pPr/>
              <a:t>14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pPr eaLnBrk="1" hangingPunct="1"/>
            <a:endParaRPr lang="en-US" smtClean="0"/>
          </a:p>
        </p:txBody>
      </p:sp>
      <p:sp>
        <p:nvSpPr>
          <p:cNvPr id="95236" name="Slide Number Placeholder 3"/>
          <p:cNvSpPr>
            <a:spLocks noGrp="1"/>
          </p:cNvSpPr>
          <p:nvPr>
            <p:ph type="sldNum" sz="quarter" idx="5"/>
          </p:nvPr>
        </p:nvSpPr>
        <p:spPr>
          <a:noFill/>
        </p:spPr>
        <p:txBody>
          <a:bodyPr/>
          <a:lstStyle/>
          <a:p>
            <a:fld id="{169E229A-3493-40AD-A359-F6A40A0543BC}" type="slidenum">
              <a:rPr lang="en-US" smtClean="0"/>
              <a:pPr/>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74729F82-B4A0-45FD-830C-7BE6B796537F}" type="slidenum">
              <a:rPr lang="en-US" smtClean="0"/>
              <a:pPr/>
              <a:t>16</a:t>
            </a:fld>
            <a:endParaRPr lang="en-US" smtClean="0"/>
          </a:p>
        </p:txBody>
      </p:sp>
      <p:sp>
        <p:nvSpPr>
          <p:cNvPr id="96259" name="Rectangle 2"/>
          <p:cNvSpPr>
            <a:spLocks noGrp="1" noRot="1" noChangeAspect="1" noChangeArrowheads="1" noTextEdit="1"/>
          </p:cNvSpPr>
          <p:nvPr>
            <p:ph type="sldImg"/>
          </p:nvPr>
        </p:nvSpPr>
        <p:spPr>
          <a:xfrm>
            <a:off x="1104900" y="698500"/>
            <a:ext cx="4646613" cy="3484563"/>
          </a:xfrm>
          <a:ln/>
        </p:spPr>
      </p:sp>
      <p:sp>
        <p:nvSpPr>
          <p:cNvPr id="96260" name="Rectangle 3"/>
          <p:cNvSpPr>
            <a:spLocks noGrp="1" noChangeArrowheads="1"/>
          </p:cNvSpPr>
          <p:nvPr>
            <p:ph type="body" idx="1"/>
          </p:nvPr>
        </p:nvSpPr>
        <p:spPr>
          <a:xfrm>
            <a:off x="912813" y="4414838"/>
            <a:ext cx="5032375" cy="4183062"/>
          </a:xfrm>
          <a:noFill/>
          <a:ln/>
        </p:spPr>
        <p:txBody>
          <a:bodyPr/>
          <a:lstStyle/>
          <a:p>
            <a:r>
              <a:rPr lang="en-US" smtClean="0"/>
              <a:t>Now let’s discuss those that differ from men…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97284" name="Slide Number Placeholder 3"/>
          <p:cNvSpPr>
            <a:spLocks noGrp="1"/>
          </p:cNvSpPr>
          <p:nvPr>
            <p:ph type="sldNum" sz="quarter" idx="5"/>
          </p:nvPr>
        </p:nvSpPr>
        <p:spPr>
          <a:noFill/>
        </p:spPr>
        <p:txBody>
          <a:bodyPr/>
          <a:lstStyle/>
          <a:p>
            <a:fld id="{D4EBFC73-C44A-4941-8179-4CB1666CAB64}" type="slidenum">
              <a:rPr lang="en-US" smtClean="0"/>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smtClean="0"/>
          </a:p>
        </p:txBody>
      </p:sp>
      <p:sp>
        <p:nvSpPr>
          <p:cNvPr id="98308" name="Slide Number Placeholder 3"/>
          <p:cNvSpPr>
            <a:spLocks noGrp="1"/>
          </p:cNvSpPr>
          <p:nvPr>
            <p:ph type="sldNum" sz="quarter" idx="5"/>
          </p:nvPr>
        </p:nvSpPr>
        <p:spPr>
          <a:noFill/>
        </p:spPr>
        <p:txBody>
          <a:bodyPr/>
          <a:lstStyle/>
          <a:p>
            <a:fld id="{F9689096-67BF-450B-A1A8-06AD8907CF83}" type="slidenum">
              <a:rPr lang="en-US" smtClean="0"/>
              <a:pPr/>
              <a:t>19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eaLnBrk="1" hangingPunct="1"/>
            <a:endParaRPr lang="en-US" smtClean="0"/>
          </a:p>
        </p:txBody>
      </p:sp>
      <p:sp>
        <p:nvSpPr>
          <p:cNvPr id="99332" name="Slide Number Placeholder 3"/>
          <p:cNvSpPr>
            <a:spLocks noGrp="1"/>
          </p:cNvSpPr>
          <p:nvPr>
            <p:ph type="sldNum" sz="quarter" idx="5"/>
          </p:nvPr>
        </p:nvSpPr>
        <p:spPr>
          <a:noFill/>
        </p:spPr>
        <p:txBody>
          <a:bodyPr/>
          <a:lstStyle/>
          <a:p>
            <a:fld id="{8AA51643-6840-4975-8B64-810B7151B7D2}" type="slidenum">
              <a:rPr lang="en-US" smtClean="0"/>
              <a:pPr/>
              <a:t>20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endParaRPr lang="en-US" smtClean="0"/>
          </a:p>
        </p:txBody>
      </p:sp>
      <p:sp>
        <p:nvSpPr>
          <p:cNvPr id="100356" name="Slide Number Placeholder 3"/>
          <p:cNvSpPr>
            <a:spLocks noGrp="1"/>
          </p:cNvSpPr>
          <p:nvPr>
            <p:ph type="sldNum" sz="quarter" idx="5"/>
          </p:nvPr>
        </p:nvSpPr>
        <p:spPr>
          <a:noFill/>
        </p:spPr>
        <p:txBody>
          <a:bodyPr/>
          <a:lstStyle/>
          <a:p>
            <a:fld id="{FFC2CFA7-E609-41E4-8B00-522454D33609}" type="slidenum">
              <a:rPr lang="en-US" smtClean="0"/>
              <a:pPr/>
              <a:t>21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pPr eaLnBrk="1" hangingPunct="1"/>
            <a:endParaRPr lang="en-US" smtClean="0"/>
          </a:p>
        </p:txBody>
      </p:sp>
      <p:sp>
        <p:nvSpPr>
          <p:cNvPr id="81924" name="Slide Number Placeholder 3"/>
          <p:cNvSpPr>
            <a:spLocks noGrp="1"/>
          </p:cNvSpPr>
          <p:nvPr>
            <p:ph type="sldNum" sz="quarter" idx="5"/>
          </p:nvPr>
        </p:nvSpPr>
        <p:spPr>
          <a:noFill/>
        </p:spPr>
        <p:txBody>
          <a:bodyPr/>
          <a:lstStyle/>
          <a:p>
            <a:fld id="{37E7FC3D-77BE-4A48-B04C-547DC8D0BC6D}"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endParaRPr lang="en-US" smtClean="0"/>
          </a:p>
        </p:txBody>
      </p:sp>
      <p:sp>
        <p:nvSpPr>
          <p:cNvPr id="101380" name="Slide Number Placeholder 3"/>
          <p:cNvSpPr>
            <a:spLocks noGrp="1"/>
          </p:cNvSpPr>
          <p:nvPr>
            <p:ph type="sldNum" sz="quarter" idx="5"/>
          </p:nvPr>
        </p:nvSpPr>
        <p:spPr>
          <a:noFill/>
        </p:spPr>
        <p:txBody>
          <a:bodyPr/>
          <a:lstStyle/>
          <a:p>
            <a:fld id="{0977A4D8-3812-4A26-A268-62FF954E19EC}" type="slidenum">
              <a:rPr lang="en-US" smtClean="0"/>
              <a:pPr/>
              <a:t>22</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eaLnBrk="1" hangingPunct="1"/>
            <a:endParaRPr lang="en-US" smtClean="0"/>
          </a:p>
        </p:txBody>
      </p:sp>
      <p:sp>
        <p:nvSpPr>
          <p:cNvPr id="102404" name="Slide Number Placeholder 3"/>
          <p:cNvSpPr>
            <a:spLocks noGrp="1"/>
          </p:cNvSpPr>
          <p:nvPr>
            <p:ph type="sldNum" sz="quarter" idx="5"/>
          </p:nvPr>
        </p:nvSpPr>
        <p:spPr>
          <a:noFill/>
        </p:spPr>
        <p:txBody>
          <a:bodyPr/>
          <a:lstStyle/>
          <a:p>
            <a:fld id="{6447622C-4A18-41E3-B2C4-B28E44209221}" type="slidenum">
              <a:rPr lang="en-US" smtClean="0"/>
              <a:pPr/>
              <a:t>23</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fld id="{A33F7C14-148F-4A90-87BA-D9045123F9CF}" type="slidenum">
              <a:rPr lang="en-US" smtClean="0"/>
              <a:pPr/>
              <a:t>24</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eaLnBrk="1" hangingPunct="1"/>
            <a:endParaRPr lang="en-US" smtClean="0"/>
          </a:p>
        </p:txBody>
      </p:sp>
      <p:sp>
        <p:nvSpPr>
          <p:cNvPr id="104452" name="Slide Number Placeholder 3"/>
          <p:cNvSpPr>
            <a:spLocks noGrp="1"/>
          </p:cNvSpPr>
          <p:nvPr>
            <p:ph type="sldNum" sz="quarter" idx="5"/>
          </p:nvPr>
        </p:nvSpPr>
        <p:spPr>
          <a:noFill/>
        </p:spPr>
        <p:txBody>
          <a:bodyPr/>
          <a:lstStyle/>
          <a:p>
            <a:fld id="{A29E548F-D233-4754-B6A1-B15108BB5CAC}" type="slidenum">
              <a:rPr lang="en-US" smtClean="0"/>
              <a:pPr/>
              <a:t>25</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n-US" smtClean="0"/>
          </a:p>
        </p:txBody>
      </p:sp>
      <p:sp>
        <p:nvSpPr>
          <p:cNvPr id="105476" name="Slide Number Placeholder 3"/>
          <p:cNvSpPr>
            <a:spLocks noGrp="1"/>
          </p:cNvSpPr>
          <p:nvPr>
            <p:ph type="sldNum" sz="quarter" idx="5"/>
          </p:nvPr>
        </p:nvSpPr>
        <p:spPr>
          <a:noFill/>
        </p:spPr>
        <p:txBody>
          <a:bodyPr/>
          <a:lstStyle/>
          <a:p>
            <a:fld id="{CF9930C6-8B35-466C-840B-04041447A5A3}" type="slidenum">
              <a:rPr lang="en-US" smtClean="0"/>
              <a:pPr/>
              <a:t>26</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pPr eaLnBrk="1" hangingPunct="1"/>
            <a:endParaRPr lang="en-US" smtClean="0"/>
          </a:p>
        </p:txBody>
      </p:sp>
      <p:sp>
        <p:nvSpPr>
          <p:cNvPr id="106500" name="Slide Number Placeholder 3"/>
          <p:cNvSpPr>
            <a:spLocks noGrp="1"/>
          </p:cNvSpPr>
          <p:nvPr>
            <p:ph type="sldNum" sz="quarter" idx="5"/>
          </p:nvPr>
        </p:nvSpPr>
        <p:spPr>
          <a:noFill/>
        </p:spPr>
        <p:txBody>
          <a:bodyPr/>
          <a:lstStyle/>
          <a:p>
            <a:fld id="{6FA39215-9516-4B02-9EB5-5BB3648C60C6}" type="slidenum">
              <a:rPr lang="en-US" smtClean="0"/>
              <a:pPr/>
              <a:t>27</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eaLnBrk="1" hangingPunct="1"/>
            <a:endParaRPr lang="en-US" smtClean="0"/>
          </a:p>
        </p:txBody>
      </p:sp>
      <p:sp>
        <p:nvSpPr>
          <p:cNvPr id="107524" name="Slide Number Placeholder 3"/>
          <p:cNvSpPr>
            <a:spLocks noGrp="1"/>
          </p:cNvSpPr>
          <p:nvPr>
            <p:ph type="sldNum" sz="quarter" idx="5"/>
          </p:nvPr>
        </p:nvSpPr>
        <p:spPr>
          <a:noFill/>
        </p:spPr>
        <p:txBody>
          <a:bodyPr/>
          <a:lstStyle/>
          <a:p>
            <a:fld id="{8754524A-DB79-4554-80DE-6F7A9C7FC8A6}" type="slidenum">
              <a:rPr lang="en-US" smtClean="0"/>
              <a:pPr/>
              <a:t>28</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smtClean="0"/>
          </a:p>
        </p:txBody>
      </p:sp>
      <p:sp>
        <p:nvSpPr>
          <p:cNvPr id="108548" name="Slide Number Placeholder 3"/>
          <p:cNvSpPr>
            <a:spLocks noGrp="1"/>
          </p:cNvSpPr>
          <p:nvPr>
            <p:ph type="sldNum" sz="quarter" idx="5"/>
          </p:nvPr>
        </p:nvSpPr>
        <p:spPr>
          <a:noFill/>
        </p:spPr>
        <p:txBody>
          <a:bodyPr/>
          <a:lstStyle/>
          <a:p>
            <a:fld id="{4B714AAC-AD23-4F42-B730-EF8DD7C88EBC}" type="slidenum">
              <a:rPr lang="en-US" smtClean="0"/>
              <a:pPr/>
              <a:t>29</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2D5E557A-9331-4B83-998D-0697D16CE29C}" type="slidenum">
              <a:rPr lang="en-US" smtClean="0"/>
              <a:pPr/>
              <a:t>30</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pPr eaLnBrk="1" hangingPunct="1"/>
            <a:endParaRPr lang="en-US" smtClean="0"/>
          </a:p>
        </p:txBody>
      </p:sp>
      <p:sp>
        <p:nvSpPr>
          <p:cNvPr id="111620" name="Slide Number Placeholder 3"/>
          <p:cNvSpPr>
            <a:spLocks noGrp="1"/>
          </p:cNvSpPr>
          <p:nvPr>
            <p:ph type="sldNum" sz="quarter" idx="5"/>
          </p:nvPr>
        </p:nvSpPr>
        <p:spPr>
          <a:noFill/>
        </p:spPr>
        <p:txBody>
          <a:bodyPr/>
          <a:lstStyle/>
          <a:p>
            <a:fld id="{6393BCFA-933F-4917-AB37-418047C3ABD1}" type="slidenum">
              <a:rPr lang="en-US" smtClean="0"/>
              <a:pPr/>
              <a:t>31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endParaRPr lang="en-US" smtClean="0"/>
          </a:p>
        </p:txBody>
      </p:sp>
      <p:sp>
        <p:nvSpPr>
          <p:cNvPr id="82948" name="Slide Number Placeholder 3"/>
          <p:cNvSpPr>
            <a:spLocks noGrp="1"/>
          </p:cNvSpPr>
          <p:nvPr>
            <p:ph type="sldNum" sz="quarter" idx="5"/>
          </p:nvPr>
        </p:nvSpPr>
        <p:spPr>
          <a:noFill/>
        </p:spPr>
        <p:txBody>
          <a:bodyPr/>
          <a:lstStyle/>
          <a:p>
            <a:fld id="{4EFFD00D-31DF-4068-A3F9-39B32E6ECD1C}"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pPr eaLnBrk="1" hangingPunct="1"/>
            <a:endParaRPr lang="en-US" smtClean="0"/>
          </a:p>
        </p:txBody>
      </p:sp>
      <p:sp>
        <p:nvSpPr>
          <p:cNvPr id="112644" name="Slide Number Placeholder 3"/>
          <p:cNvSpPr>
            <a:spLocks noGrp="1"/>
          </p:cNvSpPr>
          <p:nvPr>
            <p:ph type="sldNum" sz="quarter" idx="5"/>
          </p:nvPr>
        </p:nvSpPr>
        <p:spPr>
          <a:noFill/>
        </p:spPr>
        <p:txBody>
          <a:bodyPr/>
          <a:lstStyle/>
          <a:p>
            <a:fld id="{FD01929A-7446-46EB-A319-999E0C833509}" type="slidenum">
              <a:rPr lang="en-US" smtClean="0"/>
              <a:pPr/>
              <a:t>32</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113668" name="Slide Number Placeholder 3"/>
          <p:cNvSpPr>
            <a:spLocks noGrp="1"/>
          </p:cNvSpPr>
          <p:nvPr>
            <p:ph type="sldNum" sz="quarter" idx="5"/>
          </p:nvPr>
        </p:nvSpPr>
        <p:spPr>
          <a:noFill/>
        </p:spPr>
        <p:txBody>
          <a:bodyPr/>
          <a:lstStyle/>
          <a:p>
            <a:fld id="{17BC3399-F34E-40B4-9471-6BC20441EE48}" type="slidenum">
              <a:rPr lang="en-US" smtClean="0"/>
              <a:pPr/>
              <a:t>34</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pPr eaLnBrk="1" hangingPunct="1"/>
            <a:endParaRPr lang="en-US" smtClean="0"/>
          </a:p>
        </p:txBody>
      </p:sp>
      <p:sp>
        <p:nvSpPr>
          <p:cNvPr id="114692" name="Slide Number Placeholder 3"/>
          <p:cNvSpPr>
            <a:spLocks noGrp="1"/>
          </p:cNvSpPr>
          <p:nvPr>
            <p:ph type="sldNum" sz="quarter" idx="5"/>
          </p:nvPr>
        </p:nvSpPr>
        <p:spPr>
          <a:noFill/>
        </p:spPr>
        <p:txBody>
          <a:bodyPr/>
          <a:lstStyle/>
          <a:p>
            <a:fld id="{3ECE51C2-D79A-49EC-815C-FAE446DA7322}" type="slidenum">
              <a:rPr lang="en-US" smtClean="0"/>
              <a:pPr/>
              <a:t>35</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pPr eaLnBrk="1" hangingPunct="1"/>
            <a:endParaRPr lang="en-US" smtClean="0"/>
          </a:p>
        </p:txBody>
      </p:sp>
      <p:sp>
        <p:nvSpPr>
          <p:cNvPr id="115716" name="Slide Number Placeholder 3"/>
          <p:cNvSpPr>
            <a:spLocks noGrp="1"/>
          </p:cNvSpPr>
          <p:nvPr>
            <p:ph type="sldNum" sz="quarter" idx="5"/>
          </p:nvPr>
        </p:nvSpPr>
        <p:spPr>
          <a:noFill/>
        </p:spPr>
        <p:txBody>
          <a:bodyPr/>
          <a:lstStyle/>
          <a:p>
            <a:fld id="{29FBEF5F-75FD-449E-A227-421830DB9C70}" type="slidenum">
              <a:rPr lang="en-US" smtClean="0"/>
              <a:pPr/>
              <a:t>36</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pPr eaLnBrk="1" hangingPunct="1"/>
            <a:endParaRPr lang="en-US" smtClean="0"/>
          </a:p>
        </p:txBody>
      </p:sp>
      <p:sp>
        <p:nvSpPr>
          <p:cNvPr id="116740" name="Slide Number Placeholder 3"/>
          <p:cNvSpPr>
            <a:spLocks noGrp="1"/>
          </p:cNvSpPr>
          <p:nvPr>
            <p:ph type="sldNum" sz="quarter" idx="5"/>
          </p:nvPr>
        </p:nvSpPr>
        <p:spPr>
          <a:noFill/>
        </p:spPr>
        <p:txBody>
          <a:bodyPr/>
          <a:lstStyle/>
          <a:p>
            <a:fld id="{6725ADC0-5A1A-4D32-9660-2FD28167654C}" type="slidenum">
              <a:rPr lang="en-US" smtClean="0"/>
              <a:pPr/>
              <a:t>37</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eaLnBrk="1" hangingPunct="1"/>
            <a:endParaRPr lang="en-US" smtClean="0"/>
          </a:p>
        </p:txBody>
      </p:sp>
      <p:sp>
        <p:nvSpPr>
          <p:cNvPr id="117764" name="Slide Number Placeholder 3"/>
          <p:cNvSpPr>
            <a:spLocks noGrp="1"/>
          </p:cNvSpPr>
          <p:nvPr>
            <p:ph type="sldNum" sz="quarter" idx="5"/>
          </p:nvPr>
        </p:nvSpPr>
        <p:spPr>
          <a:noFill/>
        </p:spPr>
        <p:txBody>
          <a:bodyPr/>
          <a:lstStyle/>
          <a:p>
            <a:fld id="{888206EC-7924-485A-8F31-D7309D0F3E0D}" type="slidenum">
              <a:rPr lang="en-US" smtClean="0"/>
              <a:pPr/>
              <a:t>38</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endParaRPr lang="en-US" smtClean="0"/>
          </a:p>
        </p:txBody>
      </p:sp>
      <p:sp>
        <p:nvSpPr>
          <p:cNvPr id="118788" name="Slide Number Placeholder 3"/>
          <p:cNvSpPr>
            <a:spLocks noGrp="1"/>
          </p:cNvSpPr>
          <p:nvPr>
            <p:ph type="sldNum" sz="quarter" idx="5"/>
          </p:nvPr>
        </p:nvSpPr>
        <p:spPr>
          <a:noFill/>
        </p:spPr>
        <p:txBody>
          <a:bodyPr/>
          <a:lstStyle/>
          <a:p>
            <a:fld id="{C82D3FD1-6A78-498D-B968-4A20E943E00C}" type="slidenum">
              <a:rPr lang="en-US" smtClean="0"/>
              <a:pPr/>
              <a:t>39</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F99FA555-3605-4383-8337-710453BCFCC4}" type="slidenum">
              <a:rPr lang="en-US" smtClean="0"/>
              <a:pPr/>
              <a:t>40</a:t>
            </a:fld>
            <a:endParaRPr lang="en-US" smtClean="0"/>
          </a:p>
        </p:txBody>
      </p:sp>
      <p:sp>
        <p:nvSpPr>
          <p:cNvPr id="119811" name="Rectangle 2"/>
          <p:cNvSpPr>
            <a:spLocks noGrp="1" noRot="1" noChangeAspect="1" noChangeArrowheads="1" noTextEdit="1"/>
          </p:cNvSpPr>
          <p:nvPr>
            <p:ph type="sldImg"/>
          </p:nvPr>
        </p:nvSpPr>
        <p:spPr>
          <a:xfrm>
            <a:off x="1103313" y="695325"/>
            <a:ext cx="4648200" cy="3486150"/>
          </a:xfrm>
          <a:ln/>
        </p:spPr>
      </p:sp>
      <p:sp>
        <p:nvSpPr>
          <p:cNvPr id="119812" name="Rectangle 3"/>
          <p:cNvSpPr>
            <a:spLocks noGrp="1" noChangeArrowheads="1"/>
          </p:cNvSpPr>
          <p:nvPr>
            <p:ph type="body" idx="1"/>
          </p:nvPr>
        </p:nvSpPr>
        <p:spPr>
          <a:xfrm>
            <a:off x="912813" y="4416425"/>
            <a:ext cx="5032375" cy="4184650"/>
          </a:xfrm>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endParaRPr lang="en-US" smtClean="0"/>
          </a:p>
        </p:txBody>
      </p:sp>
      <p:sp>
        <p:nvSpPr>
          <p:cNvPr id="120836" name="Slide Number Placeholder 3"/>
          <p:cNvSpPr>
            <a:spLocks noGrp="1"/>
          </p:cNvSpPr>
          <p:nvPr>
            <p:ph type="sldNum" sz="quarter" idx="5"/>
          </p:nvPr>
        </p:nvSpPr>
        <p:spPr>
          <a:noFill/>
        </p:spPr>
        <p:txBody>
          <a:bodyPr/>
          <a:lstStyle/>
          <a:p>
            <a:fld id="{ED29FACF-9015-48C6-B204-4E3B09378D95}" type="slidenum">
              <a:rPr lang="en-US" smtClean="0"/>
              <a:pPr/>
              <a:t>41</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eaLnBrk="1" hangingPunct="1"/>
            <a:endParaRPr lang="en-US" smtClean="0"/>
          </a:p>
        </p:txBody>
      </p:sp>
      <p:sp>
        <p:nvSpPr>
          <p:cNvPr id="122884" name="Slide Number Placeholder 3"/>
          <p:cNvSpPr>
            <a:spLocks noGrp="1"/>
          </p:cNvSpPr>
          <p:nvPr>
            <p:ph type="sldNum" sz="quarter" idx="5"/>
          </p:nvPr>
        </p:nvSpPr>
        <p:spPr>
          <a:noFill/>
        </p:spPr>
        <p:txBody>
          <a:bodyPr/>
          <a:lstStyle/>
          <a:p>
            <a:fld id="{91845164-272F-4C6F-9365-DD0C3AFE7EBF}" type="slidenum">
              <a:rPr lang="en-US" smtClean="0"/>
              <a:pPr/>
              <a:t>42</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eaLnBrk="1" hangingPunct="1"/>
            <a:r>
              <a:rPr lang="en-US" dirty="0" smtClean="0"/>
              <a:t>Mating Strategies Have </a:t>
            </a:r>
            <a:r>
              <a:rPr lang="en-US" dirty="0"/>
              <a:t> </a:t>
            </a:r>
            <a:r>
              <a:rPr lang="en-US" dirty="0" smtClean="0"/>
              <a:t>Diverse Contexts</a:t>
            </a:r>
          </a:p>
          <a:p>
            <a:pPr marL="171450" indent="-171450" eaLnBrk="1" hangingPunct="1">
              <a:buFont typeface="Arial" panose="020B0604020202020204" pitchFamily="34" charset="0"/>
              <a:buChar char="•"/>
            </a:pPr>
            <a:r>
              <a:rPr lang="en-US" dirty="0" smtClean="0"/>
              <a:t>Different species – Different species have different  mating strategies. </a:t>
            </a:r>
          </a:p>
          <a:p>
            <a:pPr marL="628650" lvl="1" indent="-171450" eaLnBrk="1" hangingPunct="1">
              <a:buFont typeface="Arial" panose="020B0604020202020204" pitchFamily="34" charset="0"/>
              <a:buChar char="•"/>
            </a:pPr>
            <a:r>
              <a:rPr lang="en-US" dirty="0" smtClean="0"/>
              <a:t>For example, even chimpanzees, who share 93% of their DNA with us, have very different strategies than that of humans. Female chimpanzees have an estrus period, when they are in heat, and this is when male chimpanzees go in a sexual frenzy. Alpha males get the majority of </a:t>
            </a:r>
            <a:r>
              <a:rPr lang="en-US" dirty="0" err="1" smtClean="0"/>
              <a:t>matings</a:t>
            </a:r>
            <a:r>
              <a:rPr lang="en-US" dirty="0" smtClean="0"/>
              <a:t> during this period. Males and females are indifferent to one another otherwise.</a:t>
            </a:r>
          </a:p>
          <a:p>
            <a:pPr marL="171450" indent="-171450" eaLnBrk="1" hangingPunct="1">
              <a:buFont typeface="Arial" panose="020B0604020202020204" pitchFamily="34" charset="0"/>
              <a:buChar char="•"/>
            </a:pPr>
            <a:r>
              <a:rPr lang="en-US" dirty="0" smtClean="0"/>
              <a:t>Various Cultures</a:t>
            </a:r>
          </a:p>
          <a:p>
            <a:pPr marL="171450" indent="-171450" eaLnBrk="1" hangingPunct="1">
              <a:buFont typeface="Arial" panose="020B0604020202020204" pitchFamily="34" charset="0"/>
              <a:buChar char="•"/>
            </a:pPr>
            <a:r>
              <a:rPr lang="en-US" dirty="0" smtClean="0"/>
              <a:t>Ecologies – The prevalence of parasites, for example, affects mating strategies.</a:t>
            </a:r>
          </a:p>
          <a:p>
            <a:pPr marL="171450" indent="-171450" eaLnBrk="1" hangingPunct="1">
              <a:buFont typeface="Arial" panose="020B0604020202020204" pitchFamily="34" charset="0"/>
              <a:buChar char="•"/>
            </a:pPr>
            <a:r>
              <a:rPr lang="en-US" dirty="0" smtClean="0"/>
              <a:t>Unique experiences (father absence) – During development, a father’s presence or absence will influence their child’s desire for long- or short- term relationships. Generally, father absence leads to desire for short-term relationships.</a:t>
            </a:r>
          </a:p>
          <a:p>
            <a:pPr marL="171450" indent="-171450" eaLnBrk="1" hangingPunct="1">
              <a:buFont typeface="Arial" panose="020B0604020202020204" pitchFamily="34" charset="0"/>
              <a:buChar char="•"/>
            </a:pPr>
            <a:r>
              <a:rPr lang="en-US" dirty="0" smtClean="0"/>
              <a:t>Surplus of one gender – This is a sex-ratio imbalance.</a:t>
            </a:r>
          </a:p>
          <a:p>
            <a:pPr marL="171450" indent="-171450" eaLnBrk="1" hangingPunct="1">
              <a:buFont typeface="Arial" panose="020B0604020202020204" pitchFamily="34" charset="0"/>
              <a:buChar char="•"/>
            </a:pPr>
            <a:r>
              <a:rPr lang="en-US" dirty="0" smtClean="0"/>
              <a:t>Different genders (male, female)</a:t>
            </a:r>
          </a:p>
          <a:p>
            <a:pPr marL="171450" indent="-171450" eaLnBrk="1" hangingPunct="1">
              <a:buFont typeface="Arial" panose="020B0604020202020204" pitchFamily="34" charset="0"/>
              <a:buChar char="•"/>
            </a:pPr>
            <a:r>
              <a:rPr lang="en-US" dirty="0" smtClean="0"/>
              <a:t>Mate Values – The different ways in which mates are valued  influences the ability to enact mating strategies.</a:t>
            </a:r>
          </a:p>
        </p:txBody>
      </p:sp>
      <p:sp>
        <p:nvSpPr>
          <p:cNvPr id="83972" name="Slide Number Placeholder 3"/>
          <p:cNvSpPr>
            <a:spLocks noGrp="1"/>
          </p:cNvSpPr>
          <p:nvPr>
            <p:ph type="sldNum" sz="quarter" idx="5"/>
          </p:nvPr>
        </p:nvSpPr>
        <p:spPr>
          <a:noFill/>
        </p:spPr>
        <p:txBody>
          <a:bodyPr/>
          <a:lstStyle/>
          <a:p>
            <a:fld id="{03DE04D1-B04E-4061-8730-D259CB8FDBE5}" type="slidenum">
              <a:rPr lang="en-US" smtClean="0"/>
              <a:pPr/>
              <a:t>5</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xfrm>
            <a:off x="1108075" y="696913"/>
            <a:ext cx="4649788" cy="3486150"/>
          </a:xfrm>
          <a:ln/>
        </p:spPr>
      </p:sp>
      <p:sp>
        <p:nvSpPr>
          <p:cNvPr id="123907" name="Rectangle 3"/>
          <p:cNvSpPr>
            <a:spLocks noGrp="1" noChangeArrowheads="1"/>
          </p:cNvSpPr>
          <p:nvPr>
            <p:ph type="body" idx="1"/>
          </p:nvPr>
        </p:nvSpPr>
        <p:spPr>
          <a:xfrm>
            <a:off x="228600" y="4373563"/>
            <a:ext cx="6400800" cy="4297362"/>
          </a:xfrm>
          <a:noFill/>
          <a:ln/>
        </p:spPr>
        <p:txBody>
          <a:bodyPr/>
          <a:lstStyle/>
          <a:p>
            <a:endParaRPr lang="en-GB"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pPr eaLnBrk="1" hangingPunct="1"/>
            <a:endParaRPr lang="en-US" smtClean="0"/>
          </a:p>
        </p:txBody>
      </p:sp>
      <p:sp>
        <p:nvSpPr>
          <p:cNvPr id="125956" name="Slide Number Placeholder 3"/>
          <p:cNvSpPr>
            <a:spLocks noGrp="1"/>
          </p:cNvSpPr>
          <p:nvPr>
            <p:ph type="sldNum" sz="quarter" idx="5"/>
          </p:nvPr>
        </p:nvSpPr>
        <p:spPr>
          <a:noFill/>
        </p:spPr>
        <p:txBody>
          <a:bodyPr/>
          <a:lstStyle/>
          <a:p>
            <a:fld id="{2CDC26AB-2C5A-4207-A6A9-214C515EE684}" type="slidenum">
              <a:rPr lang="en-US" smtClean="0"/>
              <a:pPr/>
              <a:t>44</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126980" name="Slide Number Placeholder 3"/>
          <p:cNvSpPr>
            <a:spLocks noGrp="1"/>
          </p:cNvSpPr>
          <p:nvPr>
            <p:ph type="sldNum" sz="quarter" idx="5"/>
          </p:nvPr>
        </p:nvSpPr>
        <p:spPr>
          <a:noFill/>
        </p:spPr>
        <p:txBody>
          <a:bodyPr/>
          <a:lstStyle/>
          <a:p>
            <a:fld id="{43C00FAC-9EB7-494F-9899-DA623FDFEE84}" type="slidenum">
              <a:rPr lang="en-US" smtClean="0"/>
              <a:pPr/>
              <a:t>45</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EEB2C5CD-AEFB-41A4-A0CE-6CA7E34A2BEC}" type="slidenum">
              <a:rPr lang="en-US" smtClean="0"/>
              <a:pPr/>
              <a:t>46</a:t>
            </a:fld>
            <a:endParaRPr lang="en-US" smtClean="0"/>
          </a:p>
        </p:txBody>
      </p:sp>
      <p:sp>
        <p:nvSpPr>
          <p:cNvPr id="128003" name="Rectangle 2"/>
          <p:cNvSpPr>
            <a:spLocks noGrp="1" noRot="1" noChangeAspect="1" noChangeArrowheads="1" noTextEdit="1"/>
          </p:cNvSpPr>
          <p:nvPr>
            <p:ph type="sldImg"/>
          </p:nvPr>
        </p:nvSpPr>
        <p:spPr>
          <a:xfrm>
            <a:off x="1103313" y="695325"/>
            <a:ext cx="4648200" cy="3486150"/>
          </a:xfrm>
          <a:ln/>
        </p:spPr>
      </p:sp>
      <p:sp>
        <p:nvSpPr>
          <p:cNvPr id="128004" name="Rectangle 3"/>
          <p:cNvSpPr>
            <a:spLocks noGrp="1" noChangeArrowheads="1"/>
          </p:cNvSpPr>
          <p:nvPr>
            <p:ph type="body" idx="1"/>
          </p:nvPr>
        </p:nvSpPr>
        <p:spPr>
          <a:xfrm>
            <a:off x="912813" y="4416425"/>
            <a:ext cx="5032375" cy="4184650"/>
          </a:xfrm>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pPr eaLnBrk="1" hangingPunct="1"/>
            <a:endParaRPr lang="en-US" smtClean="0"/>
          </a:p>
        </p:txBody>
      </p:sp>
      <p:sp>
        <p:nvSpPr>
          <p:cNvPr id="129028" name="Slide Number Placeholder 3"/>
          <p:cNvSpPr>
            <a:spLocks noGrp="1"/>
          </p:cNvSpPr>
          <p:nvPr>
            <p:ph type="sldNum" sz="quarter" idx="5"/>
          </p:nvPr>
        </p:nvSpPr>
        <p:spPr>
          <a:noFill/>
        </p:spPr>
        <p:txBody>
          <a:bodyPr/>
          <a:lstStyle/>
          <a:p>
            <a:fld id="{F315BC01-59B9-45AF-8DF7-B0FB3D338061}" type="slidenum">
              <a:rPr lang="en-US" smtClean="0"/>
              <a:pPr/>
              <a:t>47</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pPr eaLnBrk="1" hangingPunct="1"/>
            <a:endParaRPr lang="en-US" smtClean="0"/>
          </a:p>
        </p:txBody>
      </p:sp>
      <p:sp>
        <p:nvSpPr>
          <p:cNvPr id="131076" name="Slide Number Placeholder 3"/>
          <p:cNvSpPr>
            <a:spLocks noGrp="1"/>
          </p:cNvSpPr>
          <p:nvPr>
            <p:ph type="sldNum" sz="quarter" idx="5"/>
          </p:nvPr>
        </p:nvSpPr>
        <p:spPr>
          <a:noFill/>
        </p:spPr>
        <p:txBody>
          <a:bodyPr/>
          <a:lstStyle/>
          <a:p>
            <a:fld id="{B283FD85-B95C-4C7E-8EED-C50A8D5143DE}" type="slidenum">
              <a:rPr lang="en-US" smtClean="0"/>
              <a:pPr/>
              <a:t>48</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pPr eaLnBrk="1" hangingPunct="1"/>
            <a:endParaRPr lang="en-US" smtClean="0"/>
          </a:p>
        </p:txBody>
      </p:sp>
      <p:sp>
        <p:nvSpPr>
          <p:cNvPr id="132100" name="Slide Number Placeholder 3"/>
          <p:cNvSpPr>
            <a:spLocks noGrp="1"/>
          </p:cNvSpPr>
          <p:nvPr>
            <p:ph type="sldNum" sz="quarter" idx="5"/>
          </p:nvPr>
        </p:nvSpPr>
        <p:spPr>
          <a:noFill/>
        </p:spPr>
        <p:txBody>
          <a:bodyPr/>
          <a:lstStyle/>
          <a:p>
            <a:fld id="{12F3814D-CA0A-44DA-A6E0-D72345976E2F}" type="slidenum">
              <a:rPr lang="en-US" smtClean="0"/>
              <a:pPr/>
              <a:t>49</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pPr eaLnBrk="1" hangingPunct="1"/>
            <a:endParaRPr lang="en-US" smtClean="0"/>
          </a:p>
        </p:txBody>
      </p:sp>
      <p:sp>
        <p:nvSpPr>
          <p:cNvPr id="133124" name="Slide Number Placeholder 3"/>
          <p:cNvSpPr>
            <a:spLocks noGrp="1"/>
          </p:cNvSpPr>
          <p:nvPr>
            <p:ph type="sldNum" sz="quarter" idx="5"/>
          </p:nvPr>
        </p:nvSpPr>
        <p:spPr>
          <a:noFill/>
        </p:spPr>
        <p:txBody>
          <a:bodyPr/>
          <a:lstStyle/>
          <a:p>
            <a:fld id="{1FF87FA6-3A0D-45CC-80C6-D7F03B31D262}" type="slidenum">
              <a:rPr lang="en-US" smtClean="0"/>
              <a:pPr/>
              <a:t>50</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pPr eaLnBrk="1" hangingPunct="1"/>
            <a:endParaRPr lang="en-US" smtClean="0"/>
          </a:p>
        </p:txBody>
      </p:sp>
      <p:sp>
        <p:nvSpPr>
          <p:cNvPr id="134148" name="Slide Number Placeholder 3"/>
          <p:cNvSpPr>
            <a:spLocks noGrp="1"/>
          </p:cNvSpPr>
          <p:nvPr>
            <p:ph type="sldNum" sz="quarter" idx="5"/>
          </p:nvPr>
        </p:nvSpPr>
        <p:spPr>
          <a:noFill/>
        </p:spPr>
        <p:txBody>
          <a:bodyPr/>
          <a:lstStyle/>
          <a:p>
            <a:fld id="{05C0606D-4C22-4159-86D1-78479F5D9F95}" type="slidenum">
              <a:rPr lang="en-US" smtClean="0"/>
              <a:pPr/>
              <a:t>51</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pPr eaLnBrk="1" hangingPunct="1"/>
            <a:endParaRPr lang="en-US" smtClean="0"/>
          </a:p>
        </p:txBody>
      </p:sp>
      <p:sp>
        <p:nvSpPr>
          <p:cNvPr id="135172" name="Slide Number Placeholder 3"/>
          <p:cNvSpPr>
            <a:spLocks noGrp="1"/>
          </p:cNvSpPr>
          <p:nvPr>
            <p:ph type="sldNum" sz="quarter" idx="5"/>
          </p:nvPr>
        </p:nvSpPr>
        <p:spPr>
          <a:noFill/>
        </p:spPr>
        <p:txBody>
          <a:bodyPr/>
          <a:lstStyle/>
          <a:p>
            <a:fld id="{3D309515-B10E-4C2E-8544-C2DD40B06F29}" type="slidenum">
              <a:rPr lang="en-US" smtClean="0"/>
              <a:pPr/>
              <a:t>52</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eaLnBrk="1" hangingPunct="1"/>
            <a:r>
              <a:rPr lang="en-US" dirty="0" smtClean="0"/>
              <a:t>Desire is the foundation of our mating system.</a:t>
            </a:r>
          </a:p>
          <a:p>
            <a:pPr eaLnBrk="1" hangingPunct="1"/>
            <a:r>
              <a:rPr lang="en-US" dirty="0" smtClean="0"/>
              <a:t>If we understand desire, then we have a recipe or a key fro successful tactics for attracting mates.</a:t>
            </a:r>
          </a:p>
          <a:p>
            <a:pPr eaLnBrk="1" hangingPunct="1"/>
            <a:endParaRPr lang="en-US" dirty="0"/>
          </a:p>
          <a:p>
            <a:pPr eaLnBrk="1" hangingPunct="1"/>
            <a:r>
              <a:rPr lang="en-US" dirty="0" smtClean="0"/>
              <a:t>Mate retention, mate guarding involves the fulfillment of desire.</a:t>
            </a:r>
          </a:p>
          <a:p>
            <a:pPr eaLnBrk="1" hangingPunct="1"/>
            <a:endParaRPr lang="en-US" dirty="0"/>
          </a:p>
          <a:p>
            <a:pPr eaLnBrk="1" hangingPunct="1"/>
            <a:r>
              <a:rPr lang="en-US" dirty="0" smtClean="0"/>
              <a:t>The ways we compete, using verbal signals, gossip or slander, to make competitors less desirable—here, we are </a:t>
            </a:r>
            <a:r>
              <a:rPr lang="en-US" dirty="0" err="1" smtClean="0"/>
              <a:t>impuning</a:t>
            </a:r>
            <a:r>
              <a:rPr lang="en-US" dirty="0" smtClean="0"/>
              <a:t> our rivals on qualities.</a:t>
            </a:r>
          </a:p>
          <a:p>
            <a:pPr eaLnBrk="1" hangingPunct="1"/>
            <a:endParaRPr lang="en-US" dirty="0"/>
          </a:p>
          <a:p>
            <a:pPr eaLnBrk="1" hangingPunct="1"/>
            <a:r>
              <a:rPr lang="en-US" dirty="0" smtClean="0"/>
              <a:t>The </a:t>
            </a:r>
            <a:r>
              <a:rPr lang="en-US" i="1" dirty="0" smtClean="0"/>
              <a:t>context</a:t>
            </a:r>
            <a:r>
              <a:rPr lang="en-US" dirty="0" smtClean="0"/>
              <a:t> in which mates are desired are also important to look at, for example whether or not they are desired for long- or short- terms.</a:t>
            </a:r>
          </a:p>
        </p:txBody>
      </p:sp>
      <p:sp>
        <p:nvSpPr>
          <p:cNvPr id="84996" name="Slide Number Placeholder 3"/>
          <p:cNvSpPr>
            <a:spLocks noGrp="1"/>
          </p:cNvSpPr>
          <p:nvPr>
            <p:ph type="sldNum" sz="quarter" idx="5"/>
          </p:nvPr>
        </p:nvSpPr>
        <p:spPr>
          <a:noFill/>
        </p:spPr>
        <p:txBody>
          <a:bodyPr/>
          <a:lstStyle/>
          <a:p>
            <a:fld id="{1402383A-3890-44B9-8849-07B4F6F8181B}" type="slidenum">
              <a:rPr lang="en-US" smtClean="0"/>
              <a:pPr/>
              <a:t>6</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pPr eaLnBrk="1" hangingPunct="1"/>
            <a:endParaRPr lang="en-US" smtClean="0"/>
          </a:p>
        </p:txBody>
      </p:sp>
      <p:sp>
        <p:nvSpPr>
          <p:cNvPr id="136196" name="Slide Number Placeholder 3"/>
          <p:cNvSpPr>
            <a:spLocks noGrp="1"/>
          </p:cNvSpPr>
          <p:nvPr>
            <p:ph type="sldNum" sz="quarter" idx="5"/>
          </p:nvPr>
        </p:nvSpPr>
        <p:spPr>
          <a:noFill/>
        </p:spPr>
        <p:txBody>
          <a:bodyPr/>
          <a:lstStyle/>
          <a:p>
            <a:fld id="{991F2B9C-F5A5-41B6-B3FE-6552943BC642}" type="slidenum">
              <a:rPr lang="en-US" smtClean="0"/>
              <a:pPr/>
              <a:t>53</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pPr eaLnBrk="1" hangingPunct="1"/>
            <a:endParaRPr lang="en-US" smtClean="0"/>
          </a:p>
        </p:txBody>
      </p:sp>
      <p:sp>
        <p:nvSpPr>
          <p:cNvPr id="140292" name="Slide Number Placeholder 3"/>
          <p:cNvSpPr>
            <a:spLocks noGrp="1"/>
          </p:cNvSpPr>
          <p:nvPr>
            <p:ph type="sldNum" sz="quarter" idx="5"/>
          </p:nvPr>
        </p:nvSpPr>
        <p:spPr>
          <a:noFill/>
        </p:spPr>
        <p:txBody>
          <a:bodyPr/>
          <a:lstStyle/>
          <a:p>
            <a:fld id="{E0153B6A-BEF5-484C-9B16-02F865A82476}" type="slidenum">
              <a:rPr lang="en-US" smtClean="0"/>
              <a:pPr/>
              <a:t>54</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pPr eaLnBrk="1" hangingPunct="1"/>
            <a:endParaRPr lang="en-US" smtClean="0"/>
          </a:p>
        </p:txBody>
      </p:sp>
      <p:sp>
        <p:nvSpPr>
          <p:cNvPr id="142340" name="Slide Number Placeholder 3"/>
          <p:cNvSpPr>
            <a:spLocks noGrp="1"/>
          </p:cNvSpPr>
          <p:nvPr>
            <p:ph type="sldNum" sz="quarter" idx="5"/>
          </p:nvPr>
        </p:nvSpPr>
        <p:spPr>
          <a:noFill/>
        </p:spPr>
        <p:txBody>
          <a:bodyPr/>
          <a:lstStyle/>
          <a:p>
            <a:fld id="{D6FD00F1-363F-46FB-B5A0-114AFF2DDA92}" type="slidenum">
              <a:rPr lang="en-US" smtClean="0"/>
              <a:pPr/>
              <a:t>55</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pPr eaLnBrk="1" hangingPunct="1"/>
            <a:endParaRPr lang="en-US" smtClean="0"/>
          </a:p>
        </p:txBody>
      </p:sp>
      <p:sp>
        <p:nvSpPr>
          <p:cNvPr id="143364" name="Slide Number Placeholder 3"/>
          <p:cNvSpPr>
            <a:spLocks noGrp="1"/>
          </p:cNvSpPr>
          <p:nvPr>
            <p:ph type="sldNum" sz="quarter" idx="5"/>
          </p:nvPr>
        </p:nvSpPr>
        <p:spPr>
          <a:noFill/>
        </p:spPr>
        <p:txBody>
          <a:bodyPr/>
          <a:lstStyle/>
          <a:p>
            <a:fld id="{C6860583-489D-48A7-B190-9495318AED42}" type="slidenum">
              <a:rPr lang="en-US" smtClean="0"/>
              <a:pPr/>
              <a:t>56</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pPr eaLnBrk="1" hangingPunct="1"/>
            <a:endParaRPr lang="en-US" smtClean="0"/>
          </a:p>
        </p:txBody>
      </p:sp>
      <p:sp>
        <p:nvSpPr>
          <p:cNvPr id="144388" name="Slide Number Placeholder 3"/>
          <p:cNvSpPr>
            <a:spLocks noGrp="1"/>
          </p:cNvSpPr>
          <p:nvPr>
            <p:ph type="sldNum" sz="quarter" idx="5"/>
          </p:nvPr>
        </p:nvSpPr>
        <p:spPr>
          <a:noFill/>
        </p:spPr>
        <p:txBody>
          <a:bodyPr/>
          <a:lstStyle/>
          <a:p>
            <a:fld id="{55DA7F81-6B30-420F-BD44-3793E917B2FF}" type="slidenum">
              <a:rPr lang="en-US" smtClean="0"/>
              <a:pPr/>
              <a:t>57</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pPr eaLnBrk="1" hangingPunct="1"/>
            <a:endParaRPr lang="en-US" smtClean="0"/>
          </a:p>
        </p:txBody>
      </p:sp>
      <p:sp>
        <p:nvSpPr>
          <p:cNvPr id="145412" name="Slide Number Placeholder 3"/>
          <p:cNvSpPr>
            <a:spLocks noGrp="1"/>
          </p:cNvSpPr>
          <p:nvPr>
            <p:ph type="sldNum" sz="quarter" idx="5"/>
          </p:nvPr>
        </p:nvSpPr>
        <p:spPr>
          <a:noFill/>
        </p:spPr>
        <p:txBody>
          <a:bodyPr/>
          <a:lstStyle/>
          <a:p>
            <a:fld id="{AF811E10-0451-4FE8-860A-AC5AA4BB2E2B}" type="slidenum">
              <a:rPr lang="en-US" smtClean="0"/>
              <a:pPr/>
              <a:t>58</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pPr eaLnBrk="1" hangingPunct="1"/>
            <a:endParaRPr lang="en-US" smtClean="0"/>
          </a:p>
        </p:txBody>
      </p:sp>
      <p:sp>
        <p:nvSpPr>
          <p:cNvPr id="146436" name="Slide Number Placeholder 3"/>
          <p:cNvSpPr>
            <a:spLocks noGrp="1"/>
          </p:cNvSpPr>
          <p:nvPr>
            <p:ph type="sldNum" sz="quarter" idx="5"/>
          </p:nvPr>
        </p:nvSpPr>
        <p:spPr>
          <a:noFill/>
        </p:spPr>
        <p:txBody>
          <a:bodyPr/>
          <a:lstStyle/>
          <a:p>
            <a:fld id="{8B92839D-AB12-4BB9-A455-239BA89184A9}" type="slidenum">
              <a:rPr lang="en-US" smtClean="0"/>
              <a:pPr/>
              <a:t>59</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pPr eaLnBrk="1" hangingPunct="1"/>
            <a:endParaRPr lang="en-US" smtClean="0"/>
          </a:p>
        </p:txBody>
      </p:sp>
      <p:sp>
        <p:nvSpPr>
          <p:cNvPr id="149508" name="Slide Number Placeholder 3"/>
          <p:cNvSpPr>
            <a:spLocks noGrp="1"/>
          </p:cNvSpPr>
          <p:nvPr>
            <p:ph type="sldNum" sz="quarter" idx="5"/>
          </p:nvPr>
        </p:nvSpPr>
        <p:spPr>
          <a:noFill/>
        </p:spPr>
        <p:txBody>
          <a:bodyPr/>
          <a:lstStyle/>
          <a:p>
            <a:fld id="{45A0EB06-45F7-4027-8B21-53D5F54B280E}" type="slidenum">
              <a:rPr lang="en-US" smtClean="0"/>
              <a:pPr/>
              <a:t>60</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pPr eaLnBrk="1" hangingPunct="1"/>
            <a:endParaRPr lang="en-US" smtClean="0"/>
          </a:p>
        </p:txBody>
      </p:sp>
      <p:sp>
        <p:nvSpPr>
          <p:cNvPr id="152580" name="Slide Number Placeholder 3"/>
          <p:cNvSpPr>
            <a:spLocks noGrp="1"/>
          </p:cNvSpPr>
          <p:nvPr>
            <p:ph type="sldNum" sz="quarter" idx="5"/>
          </p:nvPr>
        </p:nvSpPr>
        <p:spPr>
          <a:noFill/>
        </p:spPr>
        <p:txBody>
          <a:bodyPr/>
          <a:lstStyle/>
          <a:p>
            <a:fld id="{AEAA37F2-CE4B-4AC8-B0FD-275E9465EE85}" type="slidenum">
              <a:rPr lang="en-US" smtClean="0"/>
              <a:pPr/>
              <a:t>61</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pPr eaLnBrk="1" hangingPunct="1"/>
            <a:endParaRPr lang="en-US" smtClean="0"/>
          </a:p>
        </p:txBody>
      </p:sp>
      <p:sp>
        <p:nvSpPr>
          <p:cNvPr id="153604" name="Slide Number Placeholder 3"/>
          <p:cNvSpPr>
            <a:spLocks noGrp="1"/>
          </p:cNvSpPr>
          <p:nvPr>
            <p:ph type="sldNum" sz="quarter" idx="5"/>
          </p:nvPr>
        </p:nvSpPr>
        <p:spPr>
          <a:noFill/>
        </p:spPr>
        <p:txBody>
          <a:bodyPr/>
          <a:lstStyle/>
          <a:p>
            <a:fld id="{3AC9365A-DB1C-4392-A869-7D159F0BEAB3}" type="slidenum">
              <a:rPr lang="en-US" smtClean="0"/>
              <a:pPr/>
              <a:t>62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eaLnBrk="1" hangingPunct="1"/>
            <a:endParaRPr lang="en-US" smtClean="0"/>
          </a:p>
        </p:txBody>
      </p:sp>
      <p:sp>
        <p:nvSpPr>
          <p:cNvPr id="86020" name="Slide Number Placeholder 3"/>
          <p:cNvSpPr>
            <a:spLocks noGrp="1"/>
          </p:cNvSpPr>
          <p:nvPr>
            <p:ph type="sldNum" sz="quarter" idx="5"/>
          </p:nvPr>
        </p:nvSpPr>
        <p:spPr>
          <a:noFill/>
        </p:spPr>
        <p:txBody>
          <a:bodyPr/>
          <a:lstStyle/>
          <a:p>
            <a:fld id="{D2EA501E-8BAC-4DEF-B310-4C005E18322E}" type="slidenum">
              <a:rPr lang="en-US" smtClean="0"/>
              <a:pPr/>
              <a:t>7</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endParaRPr lang="en-US" smtClean="0"/>
          </a:p>
        </p:txBody>
      </p:sp>
      <p:sp>
        <p:nvSpPr>
          <p:cNvPr id="154628" name="Slide Number Placeholder 3"/>
          <p:cNvSpPr>
            <a:spLocks noGrp="1"/>
          </p:cNvSpPr>
          <p:nvPr>
            <p:ph type="sldNum" sz="quarter" idx="5"/>
          </p:nvPr>
        </p:nvSpPr>
        <p:spPr>
          <a:noFill/>
        </p:spPr>
        <p:txBody>
          <a:bodyPr/>
          <a:lstStyle/>
          <a:p>
            <a:fld id="{87E1BFB4-6105-4585-AFD4-329F580726F8}" type="slidenum">
              <a:rPr lang="en-US" smtClean="0"/>
              <a:pPr/>
              <a:t>63</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pPr eaLnBrk="1" hangingPunct="1"/>
            <a:endParaRPr lang="en-US" smtClean="0"/>
          </a:p>
        </p:txBody>
      </p:sp>
      <p:sp>
        <p:nvSpPr>
          <p:cNvPr id="155652" name="Slide Number Placeholder 3"/>
          <p:cNvSpPr>
            <a:spLocks noGrp="1"/>
          </p:cNvSpPr>
          <p:nvPr>
            <p:ph type="sldNum" sz="quarter" idx="5"/>
          </p:nvPr>
        </p:nvSpPr>
        <p:spPr>
          <a:noFill/>
        </p:spPr>
        <p:txBody>
          <a:bodyPr/>
          <a:lstStyle/>
          <a:p>
            <a:fld id="{5D07593B-3D8F-41C4-811E-059161705960}" type="slidenum">
              <a:rPr lang="en-US" smtClean="0"/>
              <a:pPr/>
              <a:t>64</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77255E90-CF56-459B-A4C2-AD61E15B314F}" type="slidenum">
              <a:rPr lang="en-US" smtClean="0"/>
              <a:pPr/>
              <a:t>67</a:t>
            </a:fld>
            <a:endParaRPr lang="en-US" smtClean="0"/>
          </a:p>
        </p:txBody>
      </p:sp>
      <p:sp>
        <p:nvSpPr>
          <p:cNvPr id="137219" name="Rectangle 2"/>
          <p:cNvSpPr>
            <a:spLocks noGrp="1" noRot="1" noChangeAspect="1" noChangeArrowheads="1" noTextEdit="1"/>
          </p:cNvSpPr>
          <p:nvPr>
            <p:ph type="sldImg"/>
          </p:nvPr>
        </p:nvSpPr>
        <p:spPr>
          <a:xfrm>
            <a:off x="1104900" y="698500"/>
            <a:ext cx="4646613" cy="3484563"/>
          </a:xfrm>
          <a:ln/>
        </p:spPr>
      </p:sp>
      <p:sp>
        <p:nvSpPr>
          <p:cNvPr id="137220" name="Rectangle 3"/>
          <p:cNvSpPr>
            <a:spLocks noGrp="1" noChangeArrowheads="1"/>
          </p:cNvSpPr>
          <p:nvPr>
            <p:ph type="body" idx="1"/>
          </p:nvPr>
        </p:nvSpPr>
        <p:spPr>
          <a:xfrm>
            <a:off x="912813" y="4414838"/>
            <a:ext cx="5032375" cy="4183062"/>
          </a:xfrm>
          <a:noFill/>
          <a:ln/>
        </p:spPr>
        <p:txBody>
          <a:bodyPr/>
          <a:lstStyle/>
          <a:p>
            <a:pPr eaLnBrk="1" hangingPunct="1"/>
            <a:r>
              <a:rPr lang="en-US" smtClean="0"/>
              <a:t>longer list of traits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p>
        </p:txBody>
      </p:sp>
      <p:sp>
        <p:nvSpPr>
          <p:cNvPr id="87044" name="Slide Number Placeholder 3"/>
          <p:cNvSpPr>
            <a:spLocks noGrp="1"/>
          </p:cNvSpPr>
          <p:nvPr>
            <p:ph type="sldNum" sz="quarter" idx="5"/>
          </p:nvPr>
        </p:nvSpPr>
        <p:spPr>
          <a:noFill/>
        </p:spPr>
        <p:txBody>
          <a:bodyPr/>
          <a:lstStyle/>
          <a:p>
            <a:fld id="{AAA27A3B-44D7-4B76-9FDB-C7CA807CF9E6}" type="slidenum">
              <a:rPr lang="en-US" smtClean="0"/>
              <a:pPr/>
              <a:t>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EF1A1EA9-1019-495C-A08C-E0F05D347513}" type="slidenum">
              <a:rPr lang="en-US" smtClean="0"/>
              <a:pPr/>
              <a:t>9</a:t>
            </a:fld>
            <a:endParaRPr lang="en-US" smtClean="0"/>
          </a:p>
        </p:txBody>
      </p:sp>
      <p:sp>
        <p:nvSpPr>
          <p:cNvPr id="88067" name="Slide Image Placeholder 1"/>
          <p:cNvSpPr>
            <a:spLocks noGrp="1" noRot="1" noChangeAspect="1" noTextEdit="1"/>
          </p:cNvSpPr>
          <p:nvPr>
            <p:ph type="sldImg"/>
          </p:nvPr>
        </p:nvSpPr>
        <p:spPr>
          <a:ln/>
        </p:spPr>
      </p:sp>
      <p:sp>
        <p:nvSpPr>
          <p:cNvPr id="88068" name="Notes Placeholder 2"/>
          <p:cNvSpPr>
            <a:spLocks noGrp="1"/>
          </p:cNvSpPr>
          <p:nvPr>
            <p:ph type="body" idx="1"/>
          </p:nvPr>
        </p:nvSpPr>
        <p:spPr>
          <a:noFill/>
          <a:ln/>
        </p:spPr>
        <p:txBody>
          <a:bodyPr lIns="92944" tIns="46472" rIns="92944" bIns="46472"/>
          <a:lstStyle/>
          <a:p>
            <a:endParaRPr lang="en-US" smtClean="0"/>
          </a:p>
        </p:txBody>
      </p:sp>
      <p:sp>
        <p:nvSpPr>
          <p:cNvPr id="88069" name="Slide Number Placeholder 3"/>
          <p:cNvSpPr txBox="1">
            <a:spLocks noGrp="1"/>
          </p:cNvSpPr>
          <p:nvPr/>
        </p:nvSpPr>
        <p:spPr bwMode="auto">
          <a:xfrm>
            <a:off x="3884613" y="8829675"/>
            <a:ext cx="2971800" cy="465138"/>
          </a:xfrm>
          <a:prstGeom prst="rect">
            <a:avLst/>
          </a:prstGeom>
          <a:noFill/>
          <a:ln w="9525">
            <a:noFill/>
            <a:miter lim="800000"/>
            <a:headEnd/>
            <a:tailEnd/>
          </a:ln>
        </p:spPr>
        <p:txBody>
          <a:bodyPr lIns="92944" tIns="46472" rIns="92944" bIns="46472" anchor="b"/>
          <a:lstStyle/>
          <a:p>
            <a:pPr algn="r" defTabSz="930275" eaLnBrk="0" hangingPunct="0"/>
            <a:fld id="{A8E3F553-9369-404E-ADA9-A094D657344D}" type="slidenum">
              <a:rPr lang="en-US" sz="1200">
                <a:latin typeface="Times New Roman" pitchFamily="18" charset="0"/>
              </a:rPr>
              <a:pPr algn="r" defTabSz="930275" eaLnBrk="0" hangingPunct="0"/>
              <a:t>9</a:t>
            </a:fld>
            <a:endParaRPr lang="en-US" sz="120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eaLnBrk="1" hangingPunct="1"/>
            <a:endParaRPr lang="en-US" smtClean="0"/>
          </a:p>
        </p:txBody>
      </p:sp>
      <p:sp>
        <p:nvSpPr>
          <p:cNvPr id="89092" name="Slide Number Placeholder 3"/>
          <p:cNvSpPr>
            <a:spLocks noGrp="1"/>
          </p:cNvSpPr>
          <p:nvPr>
            <p:ph type="sldNum" sz="quarter" idx="5"/>
          </p:nvPr>
        </p:nvSpPr>
        <p:spPr>
          <a:noFill/>
        </p:spPr>
        <p:txBody>
          <a:bodyPr/>
          <a:lstStyle/>
          <a:p>
            <a:fld id="{C4CACAEA-92EE-45C6-8AB4-A805BC53A45C}" type="slidenum">
              <a:rPr lang="en-US" smtClean="0"/>
              <a:pPr/>
              <a:t>10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a:gsLst>
              <a:gs pos="0">
                <a:schemeClr val="bg1">
                  <a:shade val="100000"/>
                  <a:satMod val="150000"/>
                </a:schemeClr>
              </a:gs>
              <a:gs pos="65000">
                <a:schemeClr val="bg1">
                  <a:shade val="90000"/>
                  <a:satMod val="375000"/>
                </a:schemeClr>
              </a:gs>
              <a:gs pos="100000">
                <a:schemeClr val="bg2">
                  <a:tint val="88000"/>
                  <a:satMod val="4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0A414066-4FDA-446A-8C00-12BC3FD404C4}" type="slidenum">
              <a:rPr lang="en-US" smtClean="0"/>
              <a:pPr>
                <a:defRPr/>
              </a:pPr>
              <a:t>‹#›</a:t>
            </a:fld>
            <a:endParaRPr lang="en-US"/>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44B5EDC-2CD6-4579-BE8E-6A77B878D38F}"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125AC58-925A-493B-9B0B-0956522F5F5B}"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F5CE879-21EC-4D66-97F0-2B8694568A4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9EA68C1-AD15-4676-8CFD-7BA02D0A35D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EC57203-F853-4D23-889D-C3634D9D5BD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58CD6D-5171-45A1-9E23-31D39D87A4F9}" type="slidenum">
              <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91081003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zh-TW"/>
          </a:p>
        </p:txBody>
      </p:sp>
      <p:sp>
        <p:nvSpPr>
          <p:cNvPr id="4" name="Footer Placeholder 3"/>
          <p:cNvSpPr>
            <a:spLocks noGrp="1"/>
          </p:cNvSpPr>
          <p:nvPr>
            <p:ph type="ftr" sz="quarter" idx="11"/>
          </p:nvPr>
        </p:nvSpPr>
        <p:spPr/>
        <p:txBody>
          <a:bodyPr/>
          <a:lstStyle/>
          <a:p>
            <a:pPr>
              <a:defRPr/>
            </a:pPr>
            <a:endParaRPr lang="en-US" altLang="zh-TW"/>
          </a:p>
        </p:txBody>
      </p:sp>
      <p:sp>
        <p:nvSpPr>
          <p:cNvPr id="5" name="Slide Number Placeholder 4"/>
          <p:cNvSpPr>
            <a:spLocks noGrp="1"/>
          </p:cNvSpPr>
          <p:nvPr>
            <p:ph type="sldNum" sz="quarter" idx="12"/>
          </p:nvPr>
        </p:nvSpPr>
        <p:spPr/>
        <p:txBody>
          <a:bodyPr/>
          <a:lstStyle/>
          <a:p>
            <a:pPr>
              <a:defRPr/>
            </a:pPr>
            <a:fld id="{9C683158-CA81-4A6A-B078-0BF38917D896}" type="slidenum">
              <a:rPr lang="en-US" altLang="zh-TW" smtClean="0"/>
              <a:pPr>
                <a:defRPr/>
              </a:pPr>
              <a:t>‹#›</a:t>
            </a:fld>
            <a:endParaRPr lang="en-US" altLang="zh-TW"/>
          </a:p>
        </p:txBody>
      </p:sp>
    </p:spTree>
    <p:extLst>
      <p:ext uri="{BB962C8B-B14F-4D97-AF65-F5344CB8AC3E}">
        <p14:creationId xmlns:p14="http://schemas.microsoft.com/office/powerpoint/2010/main" val="263835986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zh-TW"/>
          </a:p>
        </p:txBody>
      </p:sp>
      <p:sp>
        <p:nvSpPr>
          <p:cNvPr id="4" name="Footer Placeholder 3"/>
          <p:cNvSpPr>
            <a:spLocks noGrp="1"/>
          </p:cNvSpPr>
          <p:nvPr>
            <p:ph type="ftr" sz="quarter" idx="11"/>
          </p:nvPr>
        </p:nvSpPr>
        <p:spPr/>
        <p:txBody>
          <a:bodyPr/>
          <a:lstStyle/>
          <a:p>
            <a:pPr>
              <a:defRPr/>
            </a:pPr>
            <a:endParaRPr lang="en-US" altLang="zh-TW"/>
          </a:p>
        </p:txBody>
      </p:sp>
      <p:sp>
        <p:nvSpPr>
          <p:cNvPr id="5" name="Slide Number Placeholder 4"/>
          <p:cNvSpPr>
            <a:spLocks noGrp="1"/>
          </p:cNvSpPr>
          <p:nvPr>
            <p:ph type="sldNum" sz="quarter" idx="12"/>
          </p:nvPr>
        </p:nvSpPr>
        <p:spPr/>
        <p:txBody>
          <a:bodyPr/>
          <a:lstStyle/>
          <a:p>
            <a:pPr>
              <a:defRPr/>
            </a:pPr>
            <a:fld id="{9C683158-CA81-4A6A-B078-0BF38917D896}" type="slidenum">
              <a:rPr lang="en-US" altLang="zh-TW" smtClean="0"/>
              <a:pPr>
                <a:defRPr/>
              </a:pPr>
              <a:t>‹#›</a:t>
            </a:fld>
            <a:endParaRPr lang="en-US" altLang="zh-TW"/>
          </a:p>
        </p:txBody>
      </p:sp>
    </p:spTree>
    <p:extLst>
      <p:ext uri="{BB962C8B-B14F-4D97-AF65-F5344CB8AC3E}">
        <p14:creationId xmlns:p14="http://schemas.microsoft.com/office/powerpoint/2010/main" val="128519809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bwMode="blackGray">
      <p:bgPr>
        <a:gradFill>
          <a:gsLst>
            <a:gs pos="0">
              <a:schemeClr val="bg1">
                <a:shade val="100000"/>
                <a:satMod val="150000"/>
              </a:schemeClr>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a:gsLst>
              <a:gs pos="0">
                <a:schemeClr val="bg1">
                  <a:shade val="100000"/>
                  <a:satMod val="150000"/>
                </a:schemeClr>
              </a:gs>
              <a:gs pos="65000">
                <a:schemeClr val="bg1">
                  <a:shade val="90000"/>
                  <a:satMod val="375000"/>
                </a:schemeClr>
              </a:gs>
              <a:gs pos="100000">
                <a:schemeClr val="bg2">
                  <a:tint val="88000"/>
                  <a:satMod val="4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6BB09FF-C267-4743-BF49-689CD52E7336}"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FF4B461-2DF9-43AE-B23E-698C08B7B733}" type="slidenum">
              <a:rPr lang="en-US" smtClean="0"/>
              <a:pPr>
                <a:defRPr/>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3AD6D36-44E5-48B3-97F5-56893539804B}"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1343E99-ACF8-46C3-BB4B-F3AA55982E42}" type="slidenum">
              <a:rPr lang="en-US" smtClean="0"/>
              <a:pPr>
                <a:defRPr/>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242266E-FC97-42EB-91EA-B8DB380F0459}"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AA3E0B6-0257-46C3-A2E0-EFC56C1D22B4}"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9D41796-8A11-44DA-AD6C-C64D8C033B57}"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pPr>
              <a:defRPr/>
            </a:pPr>
            <a:endParaRPr lang="en-US"/>
          </a:p>
        </p:txBody>
      </p:sp>
      <p:sp>
        <p:nvSpPr>
          <p:cNvPr id="6" name="Footer Placeholder 5"/>
          <p:cNvSpPr>
            <a:spLocks noGrp="1"/>
          </p:cNvSpPr>
          <p:nvPr>
            <p:ph type="ftr" sz="quarter" idx="11"/>
          </p:nvPr>
        </p:nvSpPr>
        <p:spPr>
          <a:xfrm>
            <a:off x="914400" y="55499"/>
            <a:ext cx="5562600" cy="365125"/>
          </a:xfrm>
        </p:spPr>
        <p:txBody>
          <a:bodyPr/>
          <a:lstStyle/>
          <a:p>
            <a:pPr>
              <a:defRPr/>
            </a:pPr>
            <a:endParaRPr lang="en-US"/>
          </a:p>
        </p:txBody>
      </p:sp>
      <p:sp>
        <p:nvSpPr>
          <p:cNvPr id="7" name="Slide Number Placeholder 6"/>
          <p:cNvSpPr>
            <a:spLocks noGrp="1"/>
          </p:cNvSpPr>
          <p:nvPr>
            <p:ph type="sldNum" sz="quarter" idx="12"/>
          </p:nvPr>
        </p:nvSpPr>
        <p:spPr>
          <a:xfrm>
            <a:off x="8610600" y="55499"/>
            <a:ext cx="457200" cy="365125"/>
          </a:xfrm>
        </p:spPr>
        <p:txBody>
          <a:bodyPr/>
          <a:lstStyle/>
          <a:p>
            <a:pPr>
              <a:defRPr/>
            </a:pPr>
            <a:fld id="{49D4BD22-85BF-448E-B020-17D3C0AE3203}"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8" name="Rectangle 17"/>
          <p:cNvSpPr/>
          <p:nvPr userDrawn="1"/>
        </p:nvSpPr>
        <p:spPr>
          <a:xfrm>
            <a:off x="0" y="0"/>
            <a:ext cx="9144000" cy="6858000"/>
          </a:xfrm>
          <a:prstGeom prst="rect">
            <a:avLst/>
          </a:prstGeom>
          <a:gradFill>
            <a:gsLst>
              <a:gs pos="0">
                <a:schemeClr val="bg1">
                  <a:shade val="100000"/>
                  <a:satMod val="150000"/>
                </a:schemeClr>
              </a:gs>
              <a:gs pos="65000">
                <a:schemeClr val="bg1">
                  <a:shade val="90000"/>
                  <a:satMod val="375000"/>
                </a:schemeClr>
              </a:gs>
              <a:gs pos="100000">
                <a:schemeClr val="bg2">
                  <a:tint val="88000"/>
                  <a:satMod val="4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723C0F67-7D30-44D1-965A-ADB0523EE55F}"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Lst>
  <p:timing>
    <p:tnLst>
      <p:par>
        <p:cTn id="1" dur="indefinite" restart="never" nodeType="tmRoot"/>
      </p:par>
    </p:tnLst>
  </p:timing>
  <p:txStyles>
    <p:titleStyle>
      <a:lvl1pPr algn="ctr"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ea typeface="新細明體" panose="02020500000000000000"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ea typeface="新細明體" panose="02020500000000000000"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ea typeface="新細明體" panose="02020500000000000000" pitchFamily="18" charset="-120"/>
              </a:defRPr>
            </a:lvl1pPr>
          </a:lstStyle>
          <a:p>
            <a:pPr>
              <a:defRPr/>
            </a:pPr>
            <a:fld id="{9C683158-CA81-4A6A-B078-0BF38917D896}" type="slidenum">
              <a:rPr lang="en-US" altLang="zh-TW"/>
              <a:pPr>
                <a:defRPr/>
              </a:pPr>
              <a:t>‹#›</a:t>
            </a:fld>
            <a:endParaRPr lang="en-US" altLang="zh-TW"/>
          </a:p>
        </p:txBody>
      </p:sp>
    </p:spTree>
    <p:extLst>
      <p:ext uri="{BB962C8B-B14F-4D97-AF65-F5344CB8AC3E}">
        <p14:creationId xmlns:p14="http://schemas.microsoft.com/office/powerpoint/2010/main" val="372934640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Lst>
  <p:transition>
    <p:fade/>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3.png"/><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6.png"/><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17.emf"/><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www.youtube.com/watch?v=qkkQxv9m0R8" TargetMode="Externa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6.png"/><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9.png"/><Relationship Id="rId4" Type="http://schemas.openxmlformats.org/officeDocument/2006/relationships/oleObject" Target="../embeddings/oleObject7.bin"/></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36.emf"/><Relationship Id="rId4" Type="http://schemas.openxmlformats.org/officeDocument/2006/relationships/oleObject" Target="../embeddings/oleObject8.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vmlDrawing" Target="../drawings/vmlDrawing9.vml"/><Relationship Id="rId5" Type="http://schemas.openxmlformats.org/officeDocument/2006/relationships/image" Target="../media/image37.emf"/><Relationship Id="rId4" Type="http://schemas.openxmlformats.org/officeDocument/2006/relationships/oleObject" Target="../embeddings/oleObject9.bin"/></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41.png"/><Relationship Id="rId4" Type="http://schemas.openxmlformats.org/officeDocument/2006/relationships/oleObject" Target="../embeddings/oleObject10.bin"/></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vmlDrawing" Target="../drawings/vmlDrawing11.vml"/><Relationship Id="rId5" Type="http://schemas.openxmlformats.org/officeDocument/2006/relationships/image" Target="../media/image47.emf"/><Relationship Id="rId4" Type="http://schemas.openxmlformats.org/officeDocument/2006/relationships/oleObject" Target="../embeddings/oleObject11.bin"/></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53.png"/><Relationship Id="rId4" Type="http://schemas.openxmlformats.org/officeDocument/2006/relationships/oleObject" Target="../embeddings/oleObject12.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wmf"/><Relationship Id="rId7"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71.png"/><Relationship Id="rId4" Type="http://schemas.openxmlformats.org/officeDocument/2006/relationships/oleObject" Target="../embeddings/oleObject13.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72.jpeg"/><Relationship Id="rId5" Type="http://schemas.openxmlformats.org/officeDocument/2006/relationships/image" Target="../media/image3.png"/><Relationship Id="rId4" Type="http://schemas.openxmlformats.org/officeDocument/2006/relationships/oleObject" Target="../embeddings/oleObject14.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74.jpeg"/></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93700" y="5486400"/>
            <a:ext cx="8286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Produced by and for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We request that the use of these materials include an acknowledgement of the presenter and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at UT Austin.  We hope you find these materials educational and enjoyable.</a:t>
            </a:r>
          </a:p>
        </p:txBody>
      </p:sp>
      <p:sp>
        <p:nvSpPr>
          <p:cNvPr id="30723" name="Text Box 4"/>
          <p:cNvSpPr txBox="1">
            <a:spLocks noChangeArrowheads="1"/>
          </p:cNvSpPr>
          <p:nvPr/>
        </p:nvSpPr>
        <p:spPr bwMode="auto">
          <a:xfrm>
            <a:off x="393700" y="4349750"/>
            <a:ext cx="8620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 David Buss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September 6, 2013</a:t>
            </a:r>
          </a:p>
        </p:txBody>
      </p:sp>
      <p:sp>
        <p:nvSpPr>
          <p:cNvPr id="30724" name="Rectangle 5"/>
          <p:cNvSpPr>
            <a:spLocks noGrp="1" noChangeArrowheads="1"/>
          </p:cNvSpPr>
          <p:nvPr>
            <p:ph type="ctrTitle"/>
          </p:nvPr>
        </p:nvSpPr>
        <p:spPr>
          <a:xfrm>
            <a:off x="236538" y="1951038"/>
            <a:ext cx="8934450" cy="2316162"/>
          </a:xfrm>
        </p:spPr>
        <p:txBody>
          <a:bodyPr anchor="ctr"/>
          <a:lstStyle/>
          <a:p>
            <a:pPr eaLnBrk="1" hangingPunct="1"/>
            <a:r>
              <a:rPr lang="en-US" altLang="en-US" sz="3600" b="1" i="1" smtClean="0">
                <a:solidFill>
                  <a:srgbClr val="0070C0"/>
                </a:solidFill>
              </a:rPr>
              <a:t>Human Mating Strategies</a:t>
            </a:r>
            <a:endParaRPr lang="en-US" altLang="en-US" sz="2400" i="1" smtClean="0">
              <a:solidFill>
                <a:srgbClr val="0070C0"/>
              </a:solidFill>
            </a:endParaRPr>
          </a:p>
        </p:txBody>
      </p:sp>
      <p:pic>
        <p:nvPicPr>
          <p:cNvPr id="307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92100"/>
            <a:ext cx="454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31988" y="1219200"/>
            <a:ext cx="5307012" cy="5238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t>
            </a:r>
            <a:r>
              <a:rPr kumimoji="1" lang="en-US" altLang="en-US" sz="2800" b="1" i="0" u="none" strike="noStrike" kern="1200" cap="none" spc="0" normalizeH="0" baseline="0" noProof="0" dirty="0">
                <a:ln>
                  <a:noFill/>
                </a:ln>
                <a:solidFill>
                  <a:srgbClr val="F06242"/>
                </a:solidFill>
                <a:effectLst/>
                <a:uLnTx/>
                <a:uFillTx/>
                <a:latin typeface="Gadugi" panose="020B0502040204020203" pitchFamily="34" charset="0"/>
                <a:ea typeface="新細明體"/>
                <a:cs typeface="+mn-cs"/>
              </a:rPr>
              <a:t>86</a:t>
            </a:r>
            <a:endParaRPr kumimoji="1" lang="en-US" sz="1200" b="1" i="1" u="none" strike="noStrike" kern="1200" cap="none" spc="0" normalizeH="0" baseline="0" noProof="0" dirty="0">
              <a:ln>
                <a:noFill/>
              </a:ln>
              <a:solidFill>
                <a:srgbClr val="000000"/>
              </a:solidFill>
              <a:effectLst/>
              <a:uLnTx/>
              <a:uFillTx/>
              <a:latin typeface="Arial" panose="020B0604020202020204" pitchFamily="34" charset="0"/>
              <a:ea typeface="新細明體" pitchFamily="1" charset="-120"/>
              <a:cs typeface="+mn-cs"/>
            </a:endParaRPr>
          </a:p>
        </p:txBody>
      </p:sp>
    </p:spTree>
    <p:extLst>
      <p:ext uri="{BB962C8B-B14F-4D97-AF65-F5344CB8AC3E}">
        <p14:creationId xmlns:p14="http://schemas.microsoft.com/office/powerpoint/2010/main" val="383729687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ntelpaviain, Affenfamilie, Papio hamadryas, Hamadryas Baboon, group"/>
          <p:cNvPicPr>
            <a:picLocks noChangeAspect="1" noChangeArrowheads="1"/>
          </p:cNvPicPr>
          <p:nvPr/>
        </p:nvPicPr>
        <p:blipFill>
          <a:blip r:embed="rId3" cstate="print"/>
          <a:srcRect/>
          <a:stretch>
            <a:fillRect/>
          </a:stretch>
        </p:blipFill>
        <p:spPr bwMode="auto">
          <a:xfrm>
            <a:off x="1967442" y="199495"/>
            <a:ext cx="5238750" cy="3429001"/>
          </a:xfrm>
          <a:prstGeom prst="rect">
            <a:avLst/>
          </a:prstGeom>
          <a:noFill/>
        </p:spPr>
      </p:pic>
      <p:sp>
        <p:nvSpPr>
          <p:cNvPr id="4" name="TextBox 3"/>
          <p:cNvSpPr txBox="1"/>
          <p:nvPr/>
        </p:nvSpPr>
        <p:spPr>
          <a:xfrm>
            <a:off x="7255384" y="2159000"/>
            <a:ext cx="1829347" cy="461665"/>
          </a:xfrm>
          <a:prstGeom prst="rect">
            <a:avLst/>
          </a:prstGeom>
          <a:noFill/>
        </p:spPr>
        <p:txBody>
          <a:bodyPr wrap="none" rtlCol="0">
            <a:spAutoFit/>
          </a:bodyPr>
          <a:lstStyle/>
          <a:p>
            <a:r>
              <a:rPr lang="en-US" sz="1200" dirty="0" err="1" smtClean="0"/>
              <a:t>Hamadryas</a:t>
            </a:r>
            <a:r>
              <a:rPr lang="en-US" sz="1200" dirty="0" smtClean="0"/>
              <a:t> Baboons</a:t>
            </a:r>
          </a:p>
          <a:p>
            <a:r>
              <a:rPr lang="en-US" sz="1200" dirty="0" smtClean="0"/>
              <a:t>Source: www.puffin.com</a:t>
            </a:r>
            <a:endParaRPr lang="en-US" sz="1200" dirty="0"/>
          </a:p>
        </p:txBody>
      </p:sp>
      <p:pic>
        <p:nvPicPr>
          <p:cNvPr id="30724" name="Picture 4" descr="http://www.nhm.org/site/sites/default/files/exhibits/halls/northamerican/namh_furseal.jpg"/>
          <p:cNvPicPr>
            <a:picLocks noChangeAspect="1" noChangeArrowheads="1"/>
          </p:cNvPicPr>
          <p:nvPr/>
        </p:nvPicPr>
        <p:blipFill>
          <a:blip r:embed="rId4" cstate="print"/>
          <a:srcRect/>
          <a:stretch>
            <a:fillRect/>
          </a:stretch>
        </p:blipFill>
        <p:spPr bwMode="auto">
          <a:xfrm>
            <a:off x="1967442" y="3661187"/>
            <a:ext cx="3358092" cy="3081983"/>
          </a:xfrm>
          <a:prstGeom prst="rect">
            <a:avLst/>
          </a:prstGeom>
          <a:noFill/>
        </p:spPr>
      </p:pic>
      <p:sp>
        <p:nvSpPr>
          <p:cNvPr id="6" name="TextBox 5"/>
          <p:cNvSpPr txBox="1"/>
          <p:nvPr/>
        </p:nvSpPr>
        <p:spPr>
          <a:xfrm>
            <a:off x="5485846" y="5012266"/>
            <a:ext cx="1686231" cy="461665"/>
          </a:xfrm>
          <a:prstGeom prst="rect">
            <a:avLst/>
          </a:prstGeom>
          <a:noFill/>
        </p:spPr>
        <p:txBody>
          <a:bodyPr wrap="none" rtlCol="0">
            <a:spAutoFit/>
          </a:bodyPr>
          <a:lstStyle/>
          <a:p>
            <a:r>
              <a:rPr lang="en-US" sz="1200" dirty="0" smtClean="0"/>
              <a:t>Red Fur Seals</a:t>
            </a:r>
          </a:p>
          <a:p>
            <a:r>
              <a:rPr lang="en-US" sz="1200" dirty="0" smtClean="0"/>
              <a:t>Source: www.nhm.org</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defRPr/>
            </a:pPr>
            <a:r>
              <a:rPr lang="en-US" altLang="en-US" dirty="0" smtClean="0">
                <a:solidFill>
                  <a:srgbClr val="CCECFF"/>
                </a:solidFill>
                <a:latin typeface="+mn-lt"/>
              </a:rPr>
              <a:t>Sexual Selection</a:t>
            </a:r>
          </a:p>
        </p:txBody>
      </p:sp>
      <p:sp>
        <p:nvSpPr>
          <p:cNvPr id="165891" name="Rectangle 3"/>
          <p:cNvSpPr>
            <a:spLocks noGrp="1" noChangeArrowheads="1"/>
          </p:cNvSpPr>
          <p:nvPr>
            <p:ph idx="1"/>
          </p:nvPr>
        </p:nvSpPr>
        <p:spPr>
          <a:xfrm>
            <a:off x="457200" y="2187575"/>
            <a:ext cx="8229600" cy="3943350"/>
          </a:xfrm>
        </p:spPr>
        <p:txBody>
          <a:bodyPr/>
          <a:lstStyle/>
          <a:p>
            <a:pPr eaLnBrk="1" hangingPunct="1">
              <a:defRPr/>
            </a:pPr>
            <a:r>
              <a:rPr lang="en-US" altLang="en-US" sz="3200" dirty="0" smtClean="0"/>
              <a:t> Same-Sex Competition</a:t>
            </a:r>
          </a:p>
          <a:p>
            <a:pPr eaLnBrk="1" hangingPunct="1">
              <a:defRPr/>
            </a:pPr>
            <a:r>
              <a:rPr lang="en-US" altLang="en-US" sz="3200" dirty="0" smtClean="0"/>
              <a:t> Intersexual Selection</a:t>
            </a:r>
          </a:p>
          <a:p>
            <a:pPr eaLnBrk="1" hangingPunct="1">
              <a:buFont typeface="Wingdings" pitchFamily="2" charset="2"/>
              <a:buNone/>
              <a:defRPr/>
            </a:pPr>
            <a:endParaRPr lang="en-US" altLang="en-US" sz="44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ornedcombat"/>
          <p:cNvPicPr>
            <a:picLocks noChangeAspect="1" noChangeArrowheads="1"/>
          </p:cNvPicPr>
          <p:nvPr/>
        </p:nvPicPr>
        <p:blipFill>
          <a:blip r:embed="rId3" cstate="print"/>
          <a:srcRect/>
          <a:stretch>
            <a:fillRect/>
          </a:stretch>
        </p:blipFill>
        <p:spPr bwMode="auto">
          <a:xfrm>
            <a:off x="1381125" y="0"/>
            <a:ext cx="65722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914400" y="122582"/>
            <a:ext cx="7772400" cy="914400"/>
          </a:xfrm>
        </p:spPr>
        <p:txBody>
          <a:bodyPr/>
          <a:lstStyle/>
          <a:p>
            <a:pPr eaLnBrk="1" hangingPunct="1">
              <a:defRPr/>
            </a:pPr>
            <a:r>
              <a:rPr lang="en-US" altLang="en-US" dirty="0" smtClean="0">
                <a:solidFill>
                  <a:srgbClr val="CCECFF"/>
                </a:solidFill>
                <a:latin typeface="+mn-lt"/>
              </a:rPr>
              <a:t>Intersexual Selection:</a:t>
            </a:r>
            <a:br>
              <a:rPr lang="en-US" altLang="en-US" dirty="0" smtClean="0">
                <a:solidFill>
                  <a:srgbClr val="CCECFF"/>
                </a:solidFill>
                <a:latin typeface="+mn-lt"/>
              </a:rPr>
            </a:br>
            <a:r>
              <a:rPr lang="en-US" altLang="en-US" dirty="0" smtClean="0">
                <a:solidFill>
                  <a:srgbClr val="CCECFF"/>
                </a:solidFill>
                <a:latin typeface="+mn-lt"/>
              </a:rPr>
              <a:t>Preferential Mate Choice</a:t>
            </a:r>
          </a:p>
        </p:txBody>
      </p:sp>
      <p:pic>
        <p:nvPicPr>
          <p:cNvPr id="29699" name="Picture 3" descr="Men that women want"/>
          <p:cNvPicPr>
            <a:picLocks noChangeAspect="1" noChangeArrowheads="1"/>
          </p:cNvPicPr>
          <p:nvPr/>
        </p:nvPicPr>
        <p:blipFill>
          <a:blip r:embed="rId3" cstate="print">
            <a:lum bright="12000"/>
          </a:blip>
          <a:srcRect/>
          <a:stretch>
            <a:fillRect/>
          </a:stretch>
        </p:blipFill>
        <p:spPr bwMode="auto">
          <a:xfrm>
            <a:off x="1680107" y="1571625"/>
            <a:ext cx="5681662" cy="4837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US" sz="4000" dirty="0" smtClean="0">
                <a:solidFill>
                  <a:srgbClr val="CCECFF"/>
                </a:solidFill>
                <a:latin typeface="+mn-lt"/>
              </a:rPr>
              <a:t>Humans Have a Complex Menu of Mating Strategies</a:t>
            </a:r>
          </a:p>
        </p:txBody>
      </p:sp>
      <p:sp>
        <p:nvSpPr>
          <p:cNvPr id="186371" name="Rectangle 3"/>
          <p:cNvSpPr>
            <a:spLocks noGrp="1" noChangeArrowheads="1"/>
          </p:cNvSpPr>
          <p:nvPr>
            <p:ph idx="1"/>
          </p:nvPr>
        </p:nvSpPr>
        <p:spPr>
          <a:xfrm>
            <a:off x="457200" y="1676400"/>
            <a:ext cx="8229600" cy="4454525"/>
          </a:xfrm>
        </p:spPr>
        <p:txBody>
          <a:bodyPr/>
          <a:lstStyle/>
          <a:p>
            <a:pPr eaLnBrk="1" hangingPunct="1">
              <a:defRPr/>
            </a:pPr>
            <a:endParaRPr lang="en-US" dirty="0" smtClean="0"/>
          </a:p>
          <a:p>
            <a:pPr eaLnBrk="1" hangingPunct="1">
              <a:defRPr/>
            </a:pPr>
            <a:r>
              <a:rPr lang="en-US" dirty="0" smtClean="0"/>
              <a:t>Long-term committed mating</a:t>
            </a:r>
          </a:p>
          <a:p>
            <a:pPr eaLnBrk="1" hangingPunct="1">
              <a:defRPr/>
            </a:pPr>
            <a:r>
              <a:rPr lang="en-US" dirty="0" smtClean="0"/>
              <a:t>Short-term opportunistic mating</a:t>
            </a:r>
          </a:p>
          <a:p>
            <a:pPr eaLnBrk="1" hangingPunct="1">
              <a:defRPr/>
            </a:pPr>
            <a:r>
              <a:rPr lang="en-US" dirty="0" smtClean="0">
                <a:solidFill>
                  <a:srgbClr val="FFFF00"/>
                </a:solidFill>
              </a:rPr>
              <a:t>“Cheating”: Extra-pair copulation (EPC)</a:t>
            </a:r>
          </a:p>
          <a:p>
            <a:pPr eaLnBrk="1" hangingPunct="1">
              <a:defRPr/>
            </a:pPr>
            <a:r>
              <a:rPr lang="en-US" dirty="0" smtClean="0"/>
              <a:t>Serial mating over time</a:t>
            </a:r>
          </a:p>
          <a:p>
            <a:pPr eaLnBrk="1" hangingPunct="1">
              <a:defRPr/>
            </a:pPr>
            <a:r>
              <a:rPr lang="en-US" dirty="0" smtClean="0"/>
              <a:t>Mixed mating strategies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6371">
                                            <p:txEl>
                                              <p:pRg st="1" end="1"/>
                                            </p:txEl>
                                          </p:spTgt>
                                        </p:tgtEl>
                                        <p:attrNameLst>
                                          <p:attrName>style.visibility</p:attrName>
                                        </p:attrNameLst>
                                      </p:cBhvr>
                                      <p:to>
                                        <p:strVal val="visible"/>
                                      </p:to>
                                    </p:set>
                                    <p:animEffect transition="in" filter="fade">
                                      <p:cBhvr>
                                        <p:cTn id="7" dur="2000"/>
                                        <p:tgtEl>
                                          <p:spTgt spid="1863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6371">
                                            <p:txEl>
                                              <p:pRg st="2" end="2"/>
                                            </p:txEl>
                                          </p:spTgt>
                                        </p:tgtEl>
                                        <p:attrNameLst>
                                          <p:attrName>style.visibility</p:attrName>
                                        </p:attrNameLst>
                                      </p:cBhvr>
                                      <p:to>
                                        <p:strVal val="visible"/>
                                      </p:to>
                                    </p:set>
                                    <p:animEffect transition="in" filter="fade">
                                      <p:cBhvr>
                                        <p:cTn id="12" dur="2000"/>
                                        <p:tgtEl>
                                          <p:spTgt spid="1863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6371">
                                            <p:txEl>
                                              <p:pRg st="3" end="3"/>
                                            </p:txEl>
                                          </p:spTgt>
                                        </p:tgtEl>
                                        <p:attrNameLst>
                                          <p:attrName>style.visibility</p:attrName>
                                        </p:attrNameLst>
                                      </p:cBhvr>
                                      <p:to>
                                        <p:strVal val="visible"/>
                                      </p:to>
                                    </p:set>
                                    <p:animEffect transition="in" filter="fade">
                                      <p:cBhvr>
                                        <p:cTn id="17" dur="2000"/>
                                        <p:tgtEl>
                                          <p:spTgt spid="1863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6371">
                                            <p:txEl>
                                              <p:pRg st="4" end="4"/>
                                            </p:txEl>
                                          </p:spTgt>
                                        </p:tgtEl>
                                        <p:attrNameLst>
                                          <p:attrName>style.visibility</p:attrName>
                                        </p:attrNameLst>
                                      </p:cBhvr>
                                      <p:to>
                                        <p:strVal val="visible"/>
                                      </p:to>
                                    </p:set>
                                    <p:animEffect transition="in" filter="fade">
                                      <p:cBhvr>
                                        <p:cTn id="22" dur="2000"/>
                                        <p:tgtEl>
                                          <p:spTgt spid="1863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6371">
                                            <p:txEl>
                                              <p:pRg st="5" end="5"/>
                                            </p:txEl>
                                          </p:spTgt>
                                        </p:tgtEl>
                                        <p:attrNameLst>
                                          <p:attrName>style.visibility</p:attrName>
                                        </p:attrNameLst>
                                      </p:cBhvr>
                                      <p:to>
                                        <p:strVal val="visible"/>
                                      </p:to>
                                    </p:set>
                                    <p:animEffect transition="in" filter="fade">
                                      <p:cBhvr>
                                        <p:cTn id="27" dur="2000"/>
                                        <p:tgtEl>
                                          <p:spTgt spid="1863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0"/>
            <a:ext cx="8229600" cy="1133475"/>
          </a:xfrm>
        </p:spPr>
        <p:txBody>
          <a:bodyPr/>
          <a:lstStyle/>
          <a:p>
            <a:pPr eaLnBrk="1" hangingPunct="1">
              <a:defRPr/>
            </a:pPr>
            <a:r>
              <a:rPr lang="en-US" sz="4000" dirty="0" smtClean="0">
                <a:solidFill>
                  <a:srgbClr val="CCECFF"/>
                </a:solidFill>
                <a:latin typeface="+mn-lt"/>
              </a:rPr>
              <a:t>Locations of 37 Cultures in International Mate Selection Project:</a:t>
            </a:r>
            <a:br>
              <a:rPr lang="en-US" sz="4000" dirty="0" smtClean="0">
                <a:solidFill>
                  <a:srgbClr val="CCECFF"/>
                </a:solidFill>
                <a:latin typeface="+mn-lt"/>
              </a:rPr>
            </a:br>
            <a:r>
              <a:rPr lang="en-US" sz="4000" dirty="0" smtClean="0">
                <a:solidFill>
                  <a:srgbClr val="CCECFF"/>
                </a:solidFill>
                <a:latin typeface="+mn-lt"/>
              </a:rPr>
              <a:t>Total # of People = 10,047</a:t>
            </a:r>
          </a:p>
        </p:txBody>
      </p:sp>
      <p:graphicFrame>
        <p:nvGraphicFramePr>
          <p:cNvPr id="3074" name="Object 3"/>
          <p:cNvGraphicFramePr>
            <a:graphicFrameLocks noGrp="1" noChangeAspect="1"/>
          </p:cNvGraphicFramePr>
          <p:nvPr>
            <p:ph idx="1"/>
          </p:nvPr>
        </p:nvGraphicFramePr>
        <p:xfrm>
          <a:off x="914400" y="2062163"/>
          <a:ext cx="7772400" cy="4014787"/>
        </p:xfrm>
        <a:graphic>
          <a:graphicData uri="http://schemas.openxmlformats.org/presentationml/2006/ole">
            <mc:AlternateContent xmlns:mc="http://schemas.openxmlformats.org/markup-compatibility/2006">
              <mc:Choice xmlns:v="urn:schemas-microsoft-com:vml" Requires="v">
                <p:oleObj spid="_x0000_s3080" name="Photo Editor Photo" r:id="rId4" imgW="10050278" imgH="5191850" progId="">
                  <p:embed/>
                </p:oleObj>
              </mc:Choice>
              <mc:Fallback>
                <p:oleObj name="Photo Editor Photo" r:id="rId4" imgW="10050278" imgH="5191850"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062163"/>
                        <a:ext cx="7772400" cy="4014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658" name="Rectangle 2"/>
          <p:cNvSpPr>
            <a:spLocks noGrp="1" noChangeArrowheads="1"/>
          </p:cNvSpPr>
          <p:nvPr>
            <p:ph type="title"/>
          </p:nvPr>
        </p:nvSpPr>
        <p:spPr>
          <a:xfrm>
            <a:off x="371475" y="617538"/>
            <a:ext cx="9144000" cy="533400"/>
          </a:xfrm>
        </p:spPr>
        <p:txBody>
          <a:bodyPr/>
          <a:lstStyle/>
          <a:p>
            <a:pPr>
              <a:defRPr/>
            </a:pPr>
            <a:r>
              <a:rPr lang="en-US" dirty="0">
                <a:latin typeface="+mn-lt"/>
              </a:rPr>
              <a:t>Universal Desires</a:t>
            </a:r>
          </a:p>
        </p:txBody>
      </p:sp>
      <p:sp>
        <p:nvSpPr>
          <p:cNvPr id="1478659" name="Rectangle 3"/>
          <p:cNvSpPr>
            <a:spLocks noGrp="1" noChangeArrowheads="1"/>
          </p:cNvSpPr>
          <p:nvPr>
            <p:ph idx="1"/>
          </p:nvPr>
        </p:nvSpPr>
        <p:spPr>
          <a:xfrm>
            <a:off x="0" y="1794934"/>
            <a:ext cx="9144000" cy="3936999"/>
          </a:xfrm>
        </p:spPr>
        <p:txBody>
          <a:bodyPr>
            <a:normAutofit fontScale="92500" lnSpcReduction="20000"/>
          </a:bodyPr>
          <a:lstStyle/>
          <a:p>
            <a:pPr>
              <a:buFont typeface="Wingdings" pitchFamily="2" charset="2"/>
              <a:buNone/>
              <a:defRPr/>
            </a:pPr>
            <a:endParaRPr lang="en-US" dirty="0">
              <a:latin typeface="Times" pitchFamily="18" charset="0"/>
            </a:endParaRPr>
          </a:p>
          <a:p>
            <a:pPr marL="1257300" lvl="2" indent="-342900">
              <a:defRPr/>
            </a:pPr>
            <a:r>
              <a:rPr lang="en-US" sz="3200" dirty="0"/>
              <a:t>Love</a:t>
            </a:r>
          </a:p>
          <a:p>
            <a:pPr marL="1257300" lvl="2" indent="-342900">
              <a:defRPr/>
            </a:pPr>
            <a:r>
              <a:rPr lang="en-US" sz="3200" dirty="0"/>
              <a:t>Exciting personality</a:t>
            </a:r>
          </a:p>
          <a:p>
            <a:pPr marL="1257300" lvl="2" indent="-342900">
              <a:defRPr/>
            </a:pPr>
            <a:r>
              <a:rPr lang="en-US" sz="3200" dirty="0"/>
              <a:t>Good health</a:t>
            </a:r>
          </a:p>
          <a:p>
            <a:pPr marL="1257300" lvl="2" indent="-342900">
              <a:defRPr/>
            </a:pPr>
            <a:r>
              <a:rPr lang="en-US" sz="3200" dirty="0"/>
              <a:t>Kindness</a:t>
            </a:r>
          </a:p>
          <a:p>
            <a:pPr marL="1257300" lvl="2" indent="-342900">
              <a:defRPr/>
            </a:pPr>
            <a:r>
              <a:rPr lang="en-US" sz="3200" dirty="0"/>
              <a:t>Intelligence</a:t>
            </a:r>
          </a:p>
          <a:p>
            <a:pPr marL="1257300" lvl="2" indent="-342900">
              <a:defRPr/>
            </a:pPr>
            <a:r>
              <a:rPr lang="en-US" sz="3200" dirty="0"/>
              <a:t>Sociable</a:t>
            </a:r>
          </a:p>
          <a:p>
            <a:pPr marL="1257300" lvl="2" indent="-342900">
              <a:defRPr/>
            </a:pPr>
            <a:r>
              <a:rPr lang="en-US" sz="3200" dirty="0"/>
              <a:t>Easy </a:t>
            </a:r>
            <a:r>
              <a:rPr lang="en-US" sz="3200" dirty="0" smtClean="0"/>
              <a:t>going</a:t>
            </a:r>
            <a:endParaRPr lang="en-US" sz="3200" dirty="0"/>
          </a:p>
        </p:txBody>
      </p:sp>
      <p:pic>
        <p:nvPicPr>
          <p:cNvPr id="32772" name="Picture 4" descr="mushroom-love-t-shirt-LG"/>
          <p:cNvPicPr>
            <a:picLocks noChangeAspect="1" noChangeArrowheads="1"/>
          </p:cNvPicPr>
          <p:nvPr/>
        </p:nvPicPr>
        <p:blipFill>
          <a:blip r:embed="rId3" cstate="print"/>
          <a:srcRect/>
          <a:stretch>
            <a:fillRect/>
          </a:stretch>
        </p:blipFill>
        <p:spPr bwMode="auto">
          <a:xfrm>
            <a:off x="5068888" y="1534583"/>
            <a:ext cx="3586162" cy="4784725"/>
          </a:xfrm>
          <a:prstGeom prst="rect">
            <a:avLst/>
          </a:prstGeom>
          <a:noFill/>
          <a:ln w="9525">
            <a:noFill/>
            <a:miter lim="800000"/>
            <a:headEnd/>
            <a:tailEnd/>
          </a:ln>
        </p:spPr>
      </p:pic>
      <p:sp>
        <p:nvSpPr>
          <p:cNvPr id="5" name="TextBox 4"/>
          <p:cNvSpPr txBox="1"/>
          <p:nvPr/>
        </p:nvSpPr>
        <p:spPr>
          <a:xfrm>
            <a:off x="5772150" y="6334125"/>
            <a:ext cx="1649619" cy="276999"/>
          </a:xfrm>
          <a:prstGeom prst="rect">
            <a:avLst/>
          </a:prstGeom>
          <a:noFill/>
        </p:spPr>
        <p:txBody>
          <a:bodyPr wrap="none" rtlCol="0">
            <a:spAutoFit/>
          </a:bodyPr>
          <a:lstStyle/>
          <a:p>
            <a:r>
              <a:rPr lang="en-US" sz="1200" dirty="0" smtClean="0"/>
              <a:t>botit.botany.wisc.edu </a:t>
            </a:r>
            <a:endParaRPr lang="en-U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78659">
                                            <p:txEl>
                                              <p:pRg st="1" end="1"/>
                                            </p:txEl>
                                          </p:spTgt>
                                        </p:tgtEl>
                                        <p:attrNameLst>
                                          <p:attrName>style.visibility</p:attrName>
                                        </p:attrNameLst>
                                      </p:cBhvr>
                                      <p:to>
                                        <p:strVal val="visible"/>
                                      </p:to>
                                    </p:set>
                                    <p:animEffect transition="in" filter="fade">
                                      <p:cBhvr>
                                        <p:cTn id="7" dur="2000"/>
                                        <p:tgtEl>
                                          <p:spTgt spid="1478659">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78659">
                                            <p:txEl>
                                              <p:pRg st="2" end="2"/>
                                            </p:txEl>
                                          </p:spTgt>
                                        </p:tgtEl>
                                        <p:attrNameLst>
                                          <p:attrName>style.visibility</p:attrName>
                                        </p:attrNameLst>
                                      </p:cBhvr>
                                      <p:to>
                                        <p:strVal val="visible"/>
                                      </p:to>
                                    </p:set>
                                    <p:animEffect transition="in" filter="fade">
                                      <p:cBhvr>
                                        <p:cTn id="10" dur="2000"/>
                                        <p:tgtEl>
                                          <p:spTgt spid="1478659">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78659">
                                            <p:txEl>
                                              <p:pRg st="3" end="3"/>
                                            </p:txEl>
                                          </p:spTgt>
                                        </p:tgtEl>
                                        <p:attrNameLst>
                                          <p:attrName>style.visibility</p:attrName>
                                        </p:attrNameLst>
                                      </p:cBhvr>
                                      <p:to>
                                        <p:strVal val="visible"/>
                                      </p:to>
                                    </p:set>
                                    <p:animEffect transition="in" filter="fade">
                                      <p:cBhvr>
                                        <p:cTn id="13" dur="2000"/>
                                        <p:tgtEl>
                                          <p:spTgt spid="1478659">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78659">
                                            <p:txEl>
                                              <p:pRg st="4" end="4"/>
                                            </p:txEl>
                                          </p:spTgt>
                                        </p:tgtEl>
                                        <p:attrNameLst>
                                          <p:attrName>style.visibility</p:attrName>
                                        </p:attrNameLst>
                                      </p:cBhvr>
                                      <p:to>
                                        <p:strVal val="visible"/>
                                      </p:to>
                                    </p:set>
                                    <p:animEffect transition="in" filter="fade">
                                      <p:cBhvr>
                                        <p:cTn id="16" dur="2000"/>
                                        <p:tgtEl>
                                          <p:spTgt spid="1478659">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78659">
                                            <p:txEl>
                                              <p:pRg st="5" end="5"/>
                                            </p:txEl>
                                          </p:spTgt>
                                        </p:tgtEl>
                                        <p:attrNameLst>
                                          <p:attrName>style.visibility</p:attrName>
                                        </p:attrNameLst>
                                      </p:cBhvr>
                                      <p:to>
                                        <p:strVal val="visible"/>
                                      </p:to>
                                    </p:set>
                                    <p:animEffect transition="in" filter="fade">
                                      <p:cBhvr>
                                        <p:cTn id="19" dur="2000"/>
                                        <p:tgtEl>
                                          <p:spTgt spid="1478659">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78659">
                                            <p:txEl>
                                              <p:pRg st="6" end="6"/>
                                            </p:txEl>
                                          </p:spTgt>
                                        </p:tgtEl>
                                        <p:attrNameLst>
                                          <p:attrName>style.visibility</p:attrName>
                                        </p:attrNameLst>
                                      </p:cBhvr>
                                      <p:to>
                                        <p:strVal val="visible"/>
                                      </p:to>
                                    </p:set>
                                    <p:animEffect transition="in" filter="fade">
                                      <p:cBhvr>
                                        <p:cTn id="22" dur="2000"/>
                                        <p:tgtEl>
                                          <p:spTgt spid="1478659">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78659">
                                            <p:txEl>
                                              <p:pRg st="7" end="7"/>
                                            </p:txEl>
                                          </p:spTgt>
                                        </p:tgtEl>
                                        <p:attrNameLst>
                                          <p:attrName>style.visibility</p:attrName>
                                        </p:attrNameLst>
                                      </p:cBhvr>
                                      <p:to>
                                        <p:strVal val="visible"/>
                                      </p:to>
                                    </p:set>
                                    <p:animEffect transition="in" filter="fade">
                                      <p:cBhvr>
                                        <p:cTn id="25" dur="2000"/>
                                        <p:tgtEl>
                                          <p:spTgt spid="14786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865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idx="1"/>
          </p:nvPr>
        </p:nvGraphicFramePr>
        <p:xfrm>
          <a:off x="1947341" y="1784350"/>
          <a:ext cx="6096000" cy="4572000"/>
        </p:xfrm>
        <a:graphic>
          <a:graphicData uri="http://schemas.openxmlformats.org/presentationml/2006/ole">
            <mc:AlternateContent xmlns:mc="http://schemas.openxmlformats.org/markup-compatibility/2006">
              <mc:Choice xmlns:v="urn:schemas-microsoft-com:vml" Requires="v">
                <p:oleObj spid="_x0000_s4104" name="Photo Editor Photo" r:id="rId4" imgW="15238095" imgH="11428571" progId="">
                  <p:embed/>
                </p:oleObj>
              </mc:Choice>
              <mc:Fallback>
                <p:oleObj name="Photo Editor Photo" r:id="rId4" imgW="15238095" imgH="11428571"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341" y="1784350"/>
                        <a:ext cx="6096000" cy="457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9" name="Rectangle 4"/>
          <p:cNvSpPr>
            <a:spLocks noChangeArrowheads="1"/>
          </p:cNvSpPr>
          <p:nvPr/>
        </p:nvSpPr>
        <p:spPr bwMode="auto">
          <a:xfrm>
            <a:off x="939800" y="228600"/>
            <a:ext cx="7213600" cy="876300"/>
          </a:xfrm>
          <a:prstGeom prst="rect">
            <a:avLst/>
          </a:prstGeom>
          <a:noFill/>
          <a:ln w="19050">
            <a:noFill/>
            <a:miter lim="800000"/>
            <a:headEnd/>
            <a:tailEnd/>
          </a:ln>
        </p:spPr>
        <p:txBody>
          <a:bodyPr wrap="none" anchor="ctr"/>
          <a:lstStyle/>
          <a:p>
            <a:pPr algn="ctr" eaLnBrk="0" hangingPunct="0"/>
            <a:r>
              <a:rPr lang="en-US" sz="3200" dirty="0">
                <a:solidFill>
                  <a:srgbClr val="CCECFF"/>
                </a:solidFill>
                <a:latin typeface="+mn-lt"/>
              </a:rPr>
              <a:t>Culturally Variable Desires</a:t>
            </a:r>
          </a:p>
        </p:txBody>
      </p:sp>
      <p:sp>
        <p:nvSpPr>
          <p:cNvPr id="4" name="Rectangle 3"/>
          <p:cNvSpPr/>
          <p:nvPr/>
        </p:nvSpPr>
        <p:spPr>
          <a:xfrm>
            <a:off x="711200" y="1786467"/>
            <a:ext cx="12445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709334" y="3276599"/>
            <a:ext cx="4792133" cy="177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51001" y="2514600"/>
            <a:ext cx="851515" cy="369332"/>
          </a:xfrm>
          <a:prstGeom prst="rect">
            <a:avLst/>
          </a:prstGeom>
          <a:noFill/>
        </p:spPr>
        <p:txBody>
          <a:bodyPr wrap="none" rtlCol="0">
            <a:spAutoFit/>
          </a:bodyPr>
          <a:lstStyle/>
          <a:p>
            <a:r>
              <a:rPr lang="en-US" b="1" dirty="0" smtClean="0">
                <a:solidFill>
                  <a:schemeClr val="bg1"/>
                </a:solidFill>
                <a:latin typeface="Times" pitchFamily="18" charset="0"/>
              </a:rPr>
              <a:t>Rating</a:t>
            </a:r>
            <a:endParaRPr lang="en-US" b="1" dirty="0">
              <a:solidFill>
                <a:schemeClr val="bg1"/>
              </a:solidFill>
              <a:latin typeface="Times" pitchFamily="18" charset="0"/>
            </a:endParaRPr>
          </a:p>
        </p:txBody>
      </p:sp>
      <p:sp>
        <p:nvSpPr>
          <p:cNvPr id="7" name="TextBox 6"/>
          <p:cNvSpPr txBox="1"/>
          <p:nvPr/>
        </p:nvSpPr>
        <p:spPr>
          <a:xfrm>
            <a:off x="685798" y="2887132"/>
            <a:ext cx="1394934" cy="338554"/>
          </a:xfrm>
          <a:prstGeom prst="rect">
            <a:avLst/>
          </a:prstGeom>
          <a:noFill/>
        </p:spPr>
        <p:txBody>
          <a:bodyPr wrap="none" rtlCol="0">
            <a:spAutoFit/>
          </a:bodyPr>
          <a:lstStyle/>
          <a:p>
            <a:r>
              <a:rPr lang="en-US" sz="1600" b="1" dirty="0" smtClean="0">
                <a:solidFill>
                  <a:schemeClr val="bg1"/>
                </a:solidFill>
                <a:latin typeface="Times" pitchFamily="18" charset="0"/>
              </a:rPr>
              <a:t>Indispensable</a:t>
            </a:r>
            <a:endParaRPr lang="en-US" sz="1600" b="1" dirty="0">
              <a:solidFill>
                <a:schemeClr val="bg1"/>
              </a:solidFill>
              <a:latin typeface="Times" pitchFamily="18" charset="0"/>
            </a:endParaRPr>
          </a:p>
        </p:txBody>
      </p:sp>
      <p:sp>
        <p:nvSpPr>
          <p:cNvPr id="8" name="TextBox 7"/>
          <p:cNvSpPr txBox="1"/>
          <p:nvPr/>
        </p:nvSpPr>
        <p:spPr>
          <a:xfrm>
            <a:off x="889007" y="5748866"/>
            <a:ext cx="1072217" cy="338554"/>
          </a:xfrm>
          <a:prstGeom prst="rect">
            <a:avLst/>
          </a:prstGeom>
          <a:noFill/>
        </p:spPr>
        <p:txBody>
          <a:bodyPr wrap="none" rtlCol="0">
            <a:spAutoFit/>
          </a:bodyPr>
          <a:lstStyle/>
          <a:p>
            <a:r>
              <a:rPr lang="en-US" sz="1600" b="1" dirty="0" smtClean="0">
                <a:solidFill>
                  <a:schemeClr val="bg1"/>
                </a:solidFill>
                <a:latin typeface="Times" pitchFamily="18" charset="0"/>
              </a:rPr>
              <a:t>Irrelevant</a:t>
            </a:r>
            <a:endParaRPr lang="en-US" sz="1600" b="1" dirty="0">
              <a:solidFill>
                <a:schemeClr val="bg1"/>
              </a:solidFill>
              <a:latin typeface="Times" pitchFamily="18" charset="0"/>
            </a:endParaRPr>
          </a:p>
        </p:txBody>
      </p:sp>
      <p:sp>
        <p:nvSpPr>
          <p:cNvPr id="9" name="TextBox 8"/>
          <p:cNvSpPr txBox="1"/>
          <p:nvPr/>
        </p:nvSpPr>
        <p:spPr>
          <a:xfrm>
            <a:off x="6451101" y="6379401"/>
            <a:ext cx="1584088" cy="276999"/>
          </a:xfrm>
          <a:prstGeom prst="rect">
            <a:avLst/>
          </a:prstGeom>
          <a:noFill/>
        </p:spPr>
        <p:txBody>
          <a:bodyPr wrap="none" rtlCol="0">
            <a:spAutoFit/>
          </a:bodyPr>
          <a:lstStyle/>
          <a:p>
            <a:r>
              <a:rPr lang="en-US" sz="1200" dirty="0" smtClean="0"/>
              <a:t>Source: Buss (1989)</a:t>
            </a:r>
            <a:endParaRPr lang="en-US" sz="1200" dirty="0"/>
          </a:p>
        </p:txBody>
      </p:sp>
      <p:sp>
        <p:nvSpPr>
          <p:cNvPr id="10" name="Rectangle 9"/>
          <p:cNvSpPr/>
          <p:nvPr/>
        </p:nvSpPr>
        <p:spPr>
          <a:xfrm>
            <a:off x="2861734" y="1803400"/>
            <a:ext cx="4792133" cy="3386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Times" pitchFamily="18" charset="0"/>
              </a:rPr>
              <a:t>Virginity:</a:t>
            </a:r>
            <a:endParaRPr lang="en-US" b="1" dirty="0">
              <a:solidFill>
                <a:schemeClr val="bg1"/>
              </a:solidFill>
              <a:latin typeface="Times"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CCECFF"/>
                </a:solidFill>
                <a:latin typeface="+mn-lt"/>
              </a:rPr>
              <a:t>Cultural Change in China:</a:t>
            </a:r>
            <a:br>
              <a:rPr lang="en-US" dirty="0" smtClean="0">
                <a:solidFill>
                  <a:srgbClr val="CCECFF"/>
                </a:solidFill>
                <a:latin typeface="+mn-lt"/>
              </a:rPr>
            </a:br>
            <a:r>
              <a:rPr lang="en-US" dirty="0" smtClean="0">
                <a:solidFill>
                  <a:srgbClr val="CCECFF"/>
                </a:solidFill>
                <a:latin typeface="+mn-lt"/>
              </a:rPr>
              <a:t>Importance of Virginity</a:t>
            </a:r>
            <a:endParaRPr lang="en-US" dirty="0">
              <a:solidFill>
                <a:srgbClr val="CCECFF"/>
              </a:solidFill>
              <a:latin typeface="+mn-lt"/>
            </a:endParaRPr>
          </a:p>
        </p:txBody>
      </p:sp>
      <p:sp>
        <p:nvSpPr>
          <p:cNvPr id="3" name="Content Placeholder 2"/>
          <p:cNvSpPr>
            <a:spLocks noGrp="1"/>
          </p:cNvSpPr>
          <p:nvPr>
            <p:ph idx="1"/>
          </p:nvPr>
        </p:nvSpPr>
        <p:spPr/>
        <p:txBody>
          <a:bodyPr/>
          <a:lstStyle/>
          <a:p>
            <a:pPr>
              <a:buFont typeface="Wingdings" pitchFamily="2" charset="2"/>
              <a:buNone/>
              <a:defRPr/>
            </a:pPr>
            <a:endParaRPr lang="en-US" dirty="0" smtClean="0"/>
          </a:p>
          <a:p>
            <a:pPr>
              <a:buFont typeface="Wingdings" pitchFamily="2" charset="2"/>
              <a:buNone/>
              <a:defRPr/>
            </a:pPr>
            <a:r>
              <a:rPr lang="en-US" dirty="0" smtClean="0">
                <a:solidFill>
                  <a:srgbClr val="FF0000"/>
                </a:solidFill>
              </a:rPr>
              <a:t>Gender		1983		2009</a:t>
            </a:r>
          </a:p>
          <a:p>
            <a:pPr>
              <a:buFont typeface="Wingdings" pitchFamily="2" charset="2"/>
              <a:buNone/>
              <a:defRPr/>
            </a:pPr>
            <a:endParaRPr lang="en-US" dirty="0" smtClean="0"/>
          </a:p>
          <a:p>
            <a:pPr>
              <a:buFont typeface="Wingdings" pitchFamily="2" charset="2"/>
              <a:buNone/>
              <a:defRPr/>
            </a:pPr>
            <a:r>
              <a:rPr lang="en-US" dirty="0" smtClean="0">
                <a:solidFill>
                  <a:srgbClr val="FFC000"/>
                </a:solidFill>
              </a:rPr>
              <a:t>Male</a:t>
            </a:r>
            <a:r>
              <a:rPr lang="en-US" dirty="0" smtClean="0"/>
              <a:t>			2.54		1.70</a:t>
            </a:r>
          </a:p>
          <a:p>
            <a:pPr>
              <a:buFont typeface="Wingdings" pitchFamily="2" charset="2"/>
              <a:buNone/>
              <a:defRPr/>
            </a:pPr>
            <a:r>
              <a:rPr lang="en-US" dirty="0" smtClean="0">
                <a:solidFill>
                  <a:srgbClr val="FFC000"/>
                </a:solidFill>
              </a:rPr>
              <a:t>Female</a:t>
            </a:r>
            <a:r>
              <a:rPr lang="en-US" dirty="0" smtClean="0"/>
              <a:t>		2.61		1.36</a:t>
            </a:r>
          </a:p>
          <a:p>
            <a:pPr>
              <a:buFont typeface="Wingdings" pitchFamily="2" charset="2"/>
              <a:buNone/>
              <a:defRPr/>
            </a:pPr>
            <a:endParaRPr lang="en-US" dirty="0" smtClean="0"/>
          </a:p>
          <a:p>
            <a:pPr>
              <a:buFont typeface="Wingdings" pitchFamily="2" charset="2"/>
              <a:buNone/>
              <a:defRPr/>
            </a:pPr>
            <a:r>
              <a:rPr lang="en-US" dirty="0" smtClean="0"/>
              <a:t>0 = irrelevant</a:t>
            </a:r>
          </a:p>
          <a:p>
            <a:pPr>
              <a:buFont typeface="Wingdings" pitchFamily="2" charset="2"/>
              <a:buNone/>
              <a:defRPr/>
            </a:pPr>
            <a:r>
              <a:rPr lang="en-US" dirty="0" smtClean="0"/>
              <a:t>3 = indispensable </a:t>
            </a:r>
            <a:endParaRPr lang="en-US" dirty="0"/>
          </a:p>
        </p:txBody>
      </p:sp>
      <p:sp>
        <p:nvSpPr>
          <p:cNvPr id="5" name="TextBox 4"/>
          <p:cNvSpPr txBox="1"/>
          <p:nvPr/>
        </p:nvSpPr>
        <p:spPr>
          <a:xfrm>
            <a:off x="5663670" y="6379401"/>
            <a:ext cx="3439275" cy="276999"/>
          </a:xfrm>
          <a:prstGeom prst="rect">
            <a:avLst/>
          </a:prstGeom>
          <a:noFill/>
        </p:spPr>
        <p:txBody>
          <a:bodyPr wrap="none" rtlCol="0">
            <a:spAutoFit/>
          </a:bodyPr>
          <a:lstStyle/>
          <a:p>
            <a:r>
              <a:rPr lang="en-US" sz="1200" dirty="0" smtClean="0"/>
              <a:t>Source: XXXX &amp; Buss (2011) TO BE UPDATED</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en-US" dirty="0" smtClean="0">
                <a:solidFill>
                  <a:srgbClr val="CCECFF"/>
                </a:solidFill>
                <a:latin typeface="+mn-lt"/>
              </a:rPr>
              <a:t>Meta-Theory of Sex Differences</a:t>
            </a:r>
          </a:p>
        </p:txBody>
      </p:sp>
      <p:sp>
        <p:nvSpPr>
          <p:cNvPr id="131075" name="Rectangle 3"/>
          <p:cNvSpPr>
            <a:spLocks noGrp="1" noChangeArrowheads="1"/>
          </p:cNvSpPr>
          <p:nvPr>
            <p:ph idx="1"/>
          </p:nvPr>
        </p:nvSpPr>
        <p:spPr/>
        <p:txBody>
          <a:bodyPr/>
          <a:lstStyle/>
          <a:p>
            <a:pPr algn="ctr" eaLnBrk="1" hangingPunct="1">
              <a:buFont typeface="Wingdings" pitchFamily="2" charset="2"/>
              <a:buNone/>
              <a:defRPr/>
            </a:pPr>
            <a:endParaRPr lang="en-US" sz="3600" dirty="0" smtClean="0"/>
          </a:p>
          <a:p>
            <a:pPr marL="0" indent="0" eaLnBrk="1" hangingPunct="1">
              <a:buFont typeface="Wingdings" pitchFamily="2" charset="2"/>
              <a:buNone/>
              <a:defRPr/>
            </a:pPr>
            <a:r>
              <a:rPr lang="en-US" sz="4000" dirty="0" smtClean="0"/>
              <a:t>Adaptive pressures dictate similarities and differences between men and women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Grp="1" noChangeAspect="1"/>
          </p:cNvGraphicFramePr>
          <p:nvPr>
            <p:ph idx="1"/>
          </p:nvPr>
        </p:nvGraphicFramePr>
        <p:xfrm>
          <a:off x="2695575" y="228600"/>
          <a:ext cx="4227513" cy="6400800"/>
        </p:xfrm>
        <a:graphic>
          <a:graphicData uri="http://schemas.openxmlformats.org/presentationml/2006/ole">
            <mc:AlternateContent xmlns:mc="http://schemas.openxmlformats.org/markup-compatibility/2006">
              <mc:Choice xmlns:v="urn:schemas-microsoft-com:vml" Requires="v">
                <p:oleObj spid="_x0000_s1032" name="Photo Editor Photo" r:id="rId4" imgW="4076190" imgH="6171429" progId="">
                  <p:embed/>
                </p:oleObj>
              </mc:Choice>
              <mc:Fallback>
                <p:oleObj name="Photo Editor Photo" r:id="rId4" imgW="4076190" imgH="6171429"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575" y="228600"/>
                        <a:ext cx="4227513" cy="640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274638"/>
            <a:ext cx="8229600" cy="1325562"/>
          </a:xfrm>
        </p:spPr>
        <p:txBody>
          <a:bodyPr/>
          <a:lstStyle/>
          <a:p>
            <a:pPr eaLnBrk="1" hangingPunct="1">
              <a:defRPr/>
            </a:pPr>
            <a:r>
              <a:rPr lang="en-US" dirty="0" smtClean="0">
                <a:solidFill>
                  <a:srgbClr val="CCECFF"/>
                </a:solidFill>
                <a:latin typeface="+mn-lt"/>
              </a:rPr>
              <a:t>Recurrently Different Adaptive </a:t>
            </a:r>
            <a:br>
              <a:rPr lang="en-US" dirty="0" smtClean="0">
                <a:solidFill>
                  <a:srgbClr val="CCECFF"/>
                </a:solidFill>
                <a:latin typeface="+mn-lt"/>
              </a:rPr>
            </a:br>
            <a:r>
              <a:rPr lang="en-US" dirty="0" smtClean="0">
                <a:solidFill>
                  <a:srgbClr val="CCECFF"/>
                </a:solidFill>
                <a:latin typeface="+mn-lt"/>
              </a:rPr>
              <a:t>Problems of the Sexes</a:t>
            </a:r>
          </a:p>
        </p:txBody>
      </p:sp>
      <p:sp>
        <p:nvSpPr>
          <p:cNvPr id="132099" name="Rectangle 3"/>
          <p:cNvSpPr>
            <a:spLocks noGrp="1" noChangeArrowheads="1"/>
          </p:cNvSpPr>
          <p:nvPr>
            <p:ph idx="1"/>
          </p:nvPr>
        </p:nvSpPr>
        <p:spPr/>
        <p:txBody>
          <a:bodyPr>
            <a:normAutofit lnSpcReduction="10000"/>
          </a:bodyPr>
          <a:lstStyle/>
          <a:p>
            <a:pPr eaLnBrk="1" hangingPunct="1">
              <a:defRPr/>
            </a:pPr>
            <a:endParaRPr lang="en-US" dirty="0" smtClean="0"/>
          </a:p>
          <a:p>
            <a:pPr lvl="1" eaLnBrk="1" hangingPunct="1">
              <a:defRPr/>
            </a:pPr>
            <a:r>
              <a:rPr lang="en-US" sz="3200" dirty="0" smtClean="0"/>
              <a:t>Internal female fertilization</a:t>
            </a:r>
          </a:p>
          <a:p>
            <a:pPr lvl="1" eaLnBrk="1" hangingPunct="1">
              <a:defRPr/>
            </a:pPr>
            <a:r>
              <a:rPr lang="en-US" sz="3200" dirty="0" smtClean="0"/>
              <a:t>Paternity uncertainty</a:t>
            </a:r>
          </a:p>
          <a:p>
            <a:pPr lvl="1" eaLnBrk="1" hangingPunct="1">
              <a:defRPr/>
            </a:pPr>
            <a:r>
              <a:rPr lang="en-US" sz="3200" dirty="0" smtClean="0"/>
              <a:t>Parental investment (men vs. women)</a:t>
            </a:r>
          </a:p>
          <a:p>
            <a:pPr lvl="1">
              <a:defRPr/>
            </a:pPr>
            <a:r>
              <a:rPr lang="en-US" sz="3200" dirty="0" smtClean="0"/>
              <a:t>Misdirected parental investment</a:t>
            </a:r>
          </a:p>
          <a:p>
            <a:pPr lvl="1" eaLnBrk="1" hangingPunct="1">
              <a:defRPr/>
            </a:pPr>
            <a:r>
              <a:rPr lang="en-US" sz="3200" dirty="0" smtClean="0"/>
              <a:t>Breast feeding</a:t>
            </a:r>
          </a:p>
          <a:p>
            <a:pPr lvl="1" eaLnBrk="1" hangingPunct="1">
              <a:defRPr/>
            </a:pPr>
            <a:r>
              <a:rPr lang="en-US" sz="3200" dirty="0" smtClean="0"/>
              <a:t>Concealed ovulation</a:t>
            </a:r>
          </a:p>
          <a:p>
            <a:pPr lvl="1" eaLnBrk="1" hangingPunct="1">
              <a:defRPr/>
            </a:pPr>
            <a:r>
              <a:rPr lang="en-US" sz="3200" dirty="0" smtClean="0"/>
              <a:t>Cyclic ovulation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099">
                                            <p:txEl>
                                              <p:pRg st="1" end="1"/>
                                            </p:txEl>
                                          </p:spTgt>
                                        </p:tgtEl>
                                        <p:attrNameLst>
                                          <p:attrName>style.visibility</p:attrName>
                                        </p:attrNameLst>
                                      </p:cBhvr>
                                      <p:to>
                                        <p:strVal val="visible"/>
                                      </p:to>
                                    </p:set>
                                    <p:animEffect transition="in" filter="fade">
                                      <p:cBhvr>
                                        <p:cTn id="7" dur="2000"/>
                                        <p:tgtEl>
                                          <p:spTgt spid="1320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2099">
                                            <p:txEl>
                                              <p:pRg st="2" end="2"/>
                                            </p:txEl>
                                          </p:spTgt>
                                        </p:tgtEl>
                                        <p:attrNameLst>
                                          <p:attrName>style.visibility</p:attrName>
                                        </p:attrNameLst>
                                      </p:cBhvr>
                                      <p:to>
                                        <p:strVal val="visible"/>
                                      </p:to>
                                    </p:set>
                                    <p:animEffect transition="in" filter="fade">
                                      <p:cBhvr>
                                        <p:cTn id="12" dur="2000"/>
                                        <p:tgtEl>
                                          <p:spTgt spid="1320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2099">
                                            <p:txEl>
                                              <p:pRg st="3" end="3"/>
                                            </p:txEl>
                                          </p:spTgt>
                                        </p:tgtEl>
                                        <p:attrNameLst>
                                          <p:attrName>style.visibility</p:attrName>
                                        </p:attrNameLst>
                                      </p:cBhvr>
                                      <p:to>
                                        <p:strVal val="visible"/>
                                      </p:to>
                                    </p:set>
                                    <p:animEffect transition="in" filter="fade">
                                      <p:cBhvr>
                                        <p:cTn id="17" dur="2000"/>
                                        <p:tgtEl>
                                          <p:spTgt spid="132099">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2099">
                                            <p:txEl>
                                              <p:pRg st="4" end="4"/>
                                            </p:txEl>
                                          </p:spTgt>
                                        </p:tgtEl>
                                        <p:attrNameLst>
                                          <p:attrName>style.visibility</p:attrName>
                                        </p:attrNameLst>
                                      </p:cBhvr>
                                      <p:to>
                                        <p:strVal val="visible"/>
                                      </p:to>
                                    </p:set>
                                    <p:animEffect transition="in" filter="fade">
                                      <p:cBhvr>
                                        <p:cTn id="20" dur="2000"/>
                                        <p:tgtEl>
                                          <p:spTgt spid="13209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2099">
                                            <p:txEl>
                                              <p:pRg st="5" end="5"/>
                                            </p:txEl>
                                          </p:spTgt>
                                        </p:tgtEl>
                                        <p:attrNameLst>
                                          <p:attrName>style.visibility</p:attrName>
                                        </p:attrNameLst>
                                      </p:cBhvr>
                                      <p:to>
                                        <p:strVal val="visible"/>
                                      </p:to>
                                    </p:set>
                                    <p:animEffect transition="in" filter="fade">
                                      <p:cBhvr>
                                        <p:cTn id="25" dur="2000"/>
                                        <p:tgtEl>
                                          <p:spTgt spid="13209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2099">
                                            <p:txEl>
                                              <p:pRg st="6" end="6"/>
                                            </p:txEl>
                                          </p:spTgt>
                                        </p:tgtEl>
                                        <p:attrNameLst>
                                          <p:attrName>style.visibility</p:attrName>
                                        </p:attrNameLst>
                                      </p:cBhvr>
                                      <p:to>
                                        <p:strVal val="visible"/>
                                      </p:to>
                                    </p:set>
                                    <p:animEffect transition="in" filter="fade">
                                      <p:cBhvr>
                                        <p:cTn id="30" dur="2000"/>
                                        <p:tgtEl>
                                          <p:spTgt spid="132099">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2099">
                                            <p:txEl>
                                              <p:pRg st="7" end="7"/>
                                            </p:txEl>
                                          </p:spTgt>
                                        </p:tgtEl>
                                        <p:attrNameLst>
                                          <p:attrName>style.visibility</p:attrName>
                                        </p:attrNameLst>
                                      </p:cBhvr>
                                      <p:to>
                                        <p:strVal val="visible"/>
                                      </p:to>
                                    </p:set>
                                    <p:animEffect transition="in" filter="fade">
                                      <p:cBhvr>
                                        <p:cTn id="35" dur="2000"/>
                                        <p:tgtEl>
                                          <p:spTgt spid="1320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defRPr/>
            </a:pPr>
            <a:r>
              <a:rPr lang="en-US" sz="4000" dirty="0" smtClean="0">
                <a:solidFill>
                  <a:srgbClr val="CCECFF"/>
                </a:solidFill>
                <a:latin typeface="+mn-lt"/>
              </a:rPr>
              <a:t>Have Humans Evolved Psychological Adaptations to Sex-Linked </a:t>
            </a:r>
            <a:br>
              <a:rPr lang="en-US" sz="4000" dirty="0" smtClean="0">
                <a:solidFill>
                  <a:srgbClr val="CCECFF"/>
                </a:solidFill>
                <a:latin typeface="+mn-lt"/>
              </a:rPr>
            </a:br>
            <a:r>
              <a:rPr lang="en-US" sz="4000" dirty="0" smtClean="0">
                <a:solidFill>
                  <a:srgbClr val="CCECFF"/>
                </a:solidFill>
                <a:latin typeface="+mn-lt"/>
              </a:rPr>
              <a:t>Adaptive Problems? </a:t>
            </a:r>
          </a:p>
        </p:txBody>
      </p:sp>
      <p:sp>
        <p:nvSpPr>
          <p:cNvPr id="209923" name="Rectangle 3"/>
          <p:cNvSpPr>
            <a:spLocks noGrp="1" noChangeArrowheads="1"/>
          </p:cNvSpPr>
          <p:nvPr>
            <p:ph idx="1"/>
          </p:nvPr>
        </p:nvSpPr>
        <p:spPr/>
        <p:txBody>
          <a:bodyPr/>
          <a:lstStyle/>
          <a:p>
            <a:pPr eaLnBrk="1" hangingPunct="1">
              <a:defRPr/>
            </a:pPr>
            <a:endParaRPr lang="en-US" dirty="0" smtClean="0"/>
          </a:p>
          <a:p>
            <a:pPr eaLnBrk="1" hangingPunct="1">
              <a:defRPr/>
            </a:pPr>
            <a:endParaRPr lang="en-US" dirty="0" smtClean="0"/>
          </a:p>
          <a:p>
            <a:pPr eaLnBrk="1" hangingPunct="1">
              <a:defRPr/>
            </a:pPr>
            <a:r>
              <a:rPr lang="en-US" dirty="0" smtClean="0"/>
              <a:t>What is the empirical evidence?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MaleBrain"/>
          <p:cNvPicPr>
            <a:picLocks noChangeAspect="1" noChangeArrowheads="1"/>
          </p:cNvPicPr>
          <p:nvPr/>
        </p:nvPicPr>
        <p:blipFill>
          <a:blip r:embed="rId3" cstate="print"/>
          <a:srcRect b="8730"/>
          <a:stretch>
            <a:fillRect/>
          </a:stretch>
        </p:blipFill>
        <p:spPr bwMode="auto">
          <a:xfrm>
            <a:off x="306388" y="228600"/>
            <a:ext cx="8532812" cy="5842000"/>
          </a:xfrm>
          <a:prstGeom prst="rect">
            <a:avLst/>
          </a:prstGeom>
          <a:noFill/>
          <a:ln w="9525">
            <a:noFill/>
            <a:miter lim="800000"/>
            <a:headEnd/>
            <a:tailEnd/>
          </a:ln>
        </p:spPr>
      </p:pic>
      <p:sp>
        <p:nvSpPr>
          <p:cNvPr id="3" name="TextBox 2"/>
          <p:cNvSpPr txBox="1"/>
          <p:nvPr/>
        </p:nvSpPr>
        <p:spPr>
          <a:xfrm>
            <a:off x="6434666" y="6121390"/>
            <a:ext cx="2133918" cy="338554"/>
          </a:xfrm>
          <a:prstGeom prst="rect">
            <a:avLst/>
          </a:prstGeom>
          <a:noFill/>
        </p:spPr>
        <p:txBody>
          <a:bodyPr wrap="none" rtlCol="0">
            <a:spAutoFit/>
          </a:bodyPr>
          <a:lstStyle/>
          <a:p>
            <a:r>
              <a:rPr lang="en-US" sz="1600" dirty="0" smtClean="0"/>
              <a:t>Source: paklinks.com</a:t>
            </a:r>
            <a:endParaRPr lang="en-US" sz="1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emaleBrain"/>
          <p:cNvPicPr>
            <a:picLocks noChangeAspect="1" noChangeArrowheads="1"/>
          </p:cNvPicPr>
          <p:nvPr/>
        </p:nvPicPr>
        <p:blipFill>
          <a:blip r:embed="rId3" cstate="print"/>
          <a:srcRect b="9906"/>
          <a:stretch>
            <a:fillRect/>
          </a:stretch>
        </p:blipFill>
        <p:spPr bwMode="auto">
          <a:xfrm>
            <a:off x="306388" y="304800"/>
            <a:ext cx="8532812" cy="5698067"/>
          </a:xfrm>
          <a:prstGeom prst="rect">
            <a:avLst/>
          </a:prstGeom>
          <a:noFill/>
          <a:ln w="9525">
            <a:noFill/>
            <a:miter lim="800000"/>
            <a:headEnd/>
            <a:tailEnd/>
          </a:ln>
        </p:spPr>
      </p:pic>
      <p:sp>
        <p:nvSpPr>
          <p:cNvPr id="3" name="TextBox 2"/>
          <p:cNvSpPr txBox="1"/>
          <p:nvPr/>
        </p:nvSpPr>
        <p:spPr>
          <a:xfrm>
            <a:off x="6434666" y="6121390"/>
            <a:ext cx="2395207" cy="338554"/>
          </a:xfrm>
          <a:prstGeom prst="rect">
            <a:avLst/>
          </a:prstGeom>
          <a:noFill/>
        </p:spPr>
        <p:txBody>
          <a:bodyPr wrap="none" rtlCol="0">
            <a:spAutoFit/>
          </a:bodyPr>
          <a:lstStyle/>
          <a:p>
            <a:r>
              <a:rPr lang="en-US" sz="1600" dirty="0" smtClean="0"/>
              <a:t>Source: alyhawkins.com</a:t>
            </a:r>
            <a:endParaRPr lang="en-US" sz="1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1676400"/>
            <a:ext cx="8229600" cy="2362200"/>
          </a:xfrm>
        </p:spPr>
        <p:txBody>
          <a:bodyPr/>
          <a:lstStyle/>
          <a:p>
            <a:pPr eaLnBrk="1" hangingPunct="1">
              <a:defRPr/>
            </a:pPr>
            <a:r>
              <a:rPr lang="en-US" sz="4800" dirty="0" smtClean="0">
                <a:solidFill>
                  <a:srgbClr val="CCECFF"/>
                </a:solidFill>
                <a:latin typeface="+mn-lt"/>
              </a:rPr>
              <a:t>So What Do Men Want?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defRPr/>
            </a:pPr>
            <a:r>
              <a:rPr lang="en-US" dirty="0" smtClean="0">
                <a:solidFill>
                  <a:srgbClr val="CCECFF"/>
                </a:solidFill>
                <a:latin typeface="+mn-lt"/>
              </a:rPr>
              <a:t>Ideal Number of Sex </a:t>
            </a:r>
            <a:br>
              <a:rPr lang="en-US" dirty="0" smtClean="0">
                <a:solidFill>
                  <a:srgbClr val="CCECFF"/>
                </a:solidFill>
                <a:latin typeface="+mn-lt"/>
              </a:rPr>
            </a:br>
            <a:r>
              <a:rPr lang="en-US" dirty="0" smtClean="0">
                <a:solidFill>
                  <a:srgbClr val="CCECFF"/>
                </a:solidFill>
                <a:latin typeface="+mn-lt"/>
              </a:rPr>
              <a:t>Partners Desired</a:t>
            </a:r>
          </a:p>
        </p:txBody>
      </p:sp>
      <p:graphicFrame>
        <p:nvGraphicFramePr>
          <p:cNvPr id="5122" name="Object 3"/>
          <p:cNvGraphicFramePr>
            <a:graphicFrameLocks noGrp="1" noChangeAspect="1"/>
          </p:cNvGraphicFramePr>
          <p:nvPr>
            <p:ph idx="1"/>
          </p:nvPr>
        </p:nvGraphicFramePr>
        <p:xfrm>
          <a:off x="1225550" y="1784350"/>
          <a:ext cx="7150100" cy="4570413"/>
        </p:xfrm>
        <a:graphic>
          <a:graphicData uri="http://schemas.openxmlformats.org/presentationml/2006/ole">
            <mc:AlternateContent xmlns:mc="http://schemas.openxmlformats.org/markup-compatibility/2006">
              <mc:Choice xmlns:v="urn:schemas-microsoft-com:vml" Requires="v">
                <p:oleObj spid="_x0000_s5128" name="Photo Editor Photo" r:id="rId4" imgW="26666667" imgH="17047619" progId="">
                  <p:embed/>
                </p:oleObj>
              </mc:Choice>
              <mc:Fallback>
                <p:oleObj name="Photo Editor Photo" r:id="rId4" imgW="26666667" imgH="17047619"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5550" y="1784350"/>
                        <a:ext cx="7150100" cy="457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5317022" y="6358466"/>
            <a:ext cx="3047629" cy="338554"/>
          </a:xfrm>
          <a:prstGeom prst="rect">
            <a:avLst/>
          </a:prstGeom>
          <a:noFill/>
        </p:spPr>
        <p:txBody>
          <a:bodyPr wrap="none" rtlCol="0">
            <a:spAutoFit/>
          </a:bodyPr>
          <a:lstStyle/>
          <a:p>
            <a:r>
              <a:rPr lang="en-US" sz="1600" dirty="0" smtClean="0"/>
              <a:t>Source: Buss &amp; Schmidt (1993)</a:t>
            </a:r>
            <a:endParaRPr lang="en-US" sz="1600" dirty="0"/>
          </a:p>
        </p:txBody>
      </p:sp>
      <p:sp>
        <p:nvSpPr>
          <p:cNvPr id="5" name="Rectangle 4"/>
          <p:cNvSpPr/>
          <p:nvPr/>
        </p:nvSpPr>
        <p:spPr>
          <a:xfrm>
            <a:off x="6485465" y="2878667"/>
            <a:ext cx="1456267"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047066" y="3014133"/>
            <a:ext cx="633507" cy="369332"/>
          </a:xfrm>
          <a:prstGeom prst="rect">
            <a:avLst/>
          </a:prstGeom>
          <a:noFill/>
        </p:spPr>
        <p:txBody>
          <a:bodyPr wrap="none" rtlCol="0">
            <a:spAutoFit/>
          </a:bodyPr>
          <a:lstStyle/>
          <a:p>
            <a:r>
              <a:rPr lang="en-US" dirty="0" smtClean="0">
                <a:solidFill>
                  <a:schemeClr val="bg1"/>
                </a:solidFill>
              </a:rPr>
              <a:t>Men</a:t>
            </a:r>
            <a:endParaRPr lang="en-US" dirty="0">
              <a:solidFill>
                <a:schemeClr val="bg1"/>
              </a:solidFill>
            </a:endParaRPr>
          </a:p>
        </p:txBody>
      </p:sp>
      <p:sp>
        <p:nvSpPr>
          <p:cNvPr id="7" name="TextBox 6"/>
          <p:cNvSpPr txBox="1"/>
          <p:nvPr/>
        </p:nvSpPr>
        <p:spPr>
          <a:xfrm>
            <a:off x="4724399" y="4080933"/>
            <a:ext cx="975588" cy="369332"/>
          </a:xfrm>
          <a:prstGeom prst="rect">
            <a:avLst/>
          </a:prstGeom>
          <a:noFill/>
        </p:spPr>
        <p:txBody>
          <a:bodyPr wrap="none" rtlCol="0">
            <a:spAutoFit/>
          </a:bodyPr>
          <a:lstStyle/>
          <a:p>
            <a:r>
              <a:rPr lang="en-US" dirty="0" smtClean="0">
                <a:solidFill>
                  <a:schemeClr val="bg1"/>
                </a:solidFill>
              </a:rPr>
              <a:t>Women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220788" y="2057400"/>
          <a:ext cx="6935787" cy="3975100"/>
        </p:xfrm>
        <a:graphic>
          <a:graphicData uri="http://schemas.openxmlformats.org/presentationml/2006/ole">
            <mc:AlternateContent xmlns:mc="http://schemas.openxmlformats.org/markup-compatibility/2006">
              <mc:Choice xmlns:v="urn:schemas-microsoft-com:vml" Requires="v">
                <p:oleObj spid="_x0000_s6152" name="Chart" r:id="rId4" imgW="4753051" imgH="2724302" progId="Excel.Sheet.8">
                  <p:embed/>
                </p:oleObj>
              </mc:Choice>
              <mc:Fallback>
                <p:oleObj name="Chart" r:id="rId4" imgW="4753051" imgH="2724302" progId="Excel.Sheet.8">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0788" y="2057400"/>
                        <a:ext cx="6935787" cy="397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9443" name="Rectangle 3"/>
          <p:cNvSpPr>
            <a:spLocks noGrp="1" noChangeArrowheads="1"/>
          </p:cNvSpPr>
          <p:nvPr>
            <p:ph type="title"/>
          </p:nvPr>
        </p:nvSpPr>
        <p:spPr>
          <a:xfrm>
            <a:off x="196850" y="277813"/>
            <a:ext cx="8780463" cy="1143000"/>
          </a:xfrm>
        </p:spPr>
        <p:txBody>
          <a:bodyPr/>
          <a:lstStyle/>
          <a:p>
            <a:pPr eaLnBrk="1" hangingPunct="1">
              <a:defRPr/>
            </a:pPr>
            <a:r>
              <a:rPr lang="en-US" dirty="0" smtClean="0">
                <a:solidFill>
                  <a:srgbClr val="CCECFF"/>
                </a:solidFill>
                <a:latin typeface="+mn-lt"/>
              </a:rPr>
              <a:t>Likelihood of Agreeing to Have Sex With Someone You Find Attractive as a </a:t>
            </a:r>
            <a:br>
              <a:rPr lang="en-US" dirty="0" smtClean="0">
                <a:solidFill>
                  <a:srgbClr val="CCECFF"/>
                </a:solidFill>
                <a:latin typeface="+mn-lt"/>
              </a:rPr>
            </a:br>
            <a:r>
              <a:rPr lang="en-US" dirty="0" smtClean="0">
                <a:solidFill>
                  <a:srgbClr val="CCECFF"/>
                </a:solidFill>
                <a:latin typeface="+mn-lt"/>
              </a:rPr>
              <a:t>Function of Time Known </a:t>
            </a:r>
          </a:p>
        </p:txBody>
      </p:sp>
      <p:sp>
        <p:nvSpPr>
          <p:cNvPr id="6" name="Rectangle 5"/>
          <p:cNvSpPr/>
          <p:nvPr/>
        </p:nvSpPr>
        <p:spPr>
          <a:xfrm>
            <a:off x="321733" y="2142066"/>
            <a:ext cx="1134528" cy="3818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81015" y="2252138"/>
            <a:ext cx="1394934" cy="338554"/>
          </a:xfrm>
          <a:prstGeom prst="rect">
            <a:avLst/>
          </a:prstGeom>
          <a:noFill/>
        </p:spPr>
        <p:txBody>
          <a:bodyPr wrap="none" rtlCol="0">
            <a:spAutoFit/>
          </a:bodyPr>
          <a:lstStyle/>
          <a:p>
            <a:r>
              <a:rPr lang="en-US" sz="1600" dirty="0" smtClean="0">
                <a:solidFill>
                  <a:schemeClr val="bg1"/>
                </a:solidFill>
              </a:rPr>
              <a:t>“100% Sure!”</a:t>
            </a:r>
            <a:endParaRPr lang="en-US" sz="1600" dirty="0">
              <a:solidFill>
                <a:schemeClr val="bg1"/>
              </a:solidFill>
            </a:endParaRPr>
          </a:p>
        </p:txBody>
      </p:sp>
      <p:sp>
        <p:nvSpPr>
          <p:cNvPr id="5" name="TextBox 4"/>
          <p:cNvSpPr txBox="1"/>
          <p:nvPr/>
        </p:nvSpPr>
        <p:spPr>
          <a:xfrm>
            <a:off x="381015" y="5393265"/>
            <a:ext cx="1197764" cy="584775"/>
          </a:xfrm>
          <a:prstGeom prst="rect">
            <a:avLst/>
          </a:prstGeom>
          <a:noFill/>
        </p:spPr>
        <p:txBody>
          <a:bodyPr wrap="none" rtlCol="0">
            <a:spAutoFit/>
          </a:bodyPr>
          <a:lstStyle/>
          <a:p>
            <a:pPr algn="ctr"/>
            <a:r>
              <a:rPr lang="en-US" sz="1600" dirty="0" smtClean="0">
                <a:solidFill>
                  <a:schemeClr val="bg1"/>
                </a:solidFill>
              </a:rPr>
              <a:t>“Absolutely</a:t>
            </a:r>
          </a:p>
          <a:p>
            <a:pPr algn="ctr"/>
            <a:r>
              <a:rPr lang="en-US" sz="1600" dirty="0" smtClean="0">
                <a:solidFill>
                  <a:schemeClr val="bg1"/>
                </a:solidFill>
              </a:rPr>
              <a:t>Not!”</a:t>
            </a:r>
            <a:endParaRPr lang="en-US" sz="1600" dirty="0">
              <a:solidFill>
                <a:schemeClr val="bg1"/>
              </a:solidFill>
            </a:endParaRPr>
          </a:p>
        </p:txBody>
      </p:sp>
      <p:sp>
        <p:nvSpPr>
          <p:cNvPr id="7" name="TextBox 6"/>
          <p:cNvSpPr txBox="1"/>
          <p:nvPr/>
        </p:nvSpPr>
        <p:spPr>
          <a:xfrm>
            <a:off x="5020677" y="5977451"/>
            <a:ext cx="3047629" cy="338554"/>
          </a:xfrm>
          <a:prstGeom prst="rect">
            <a:avLst/>
          </a:prstGeom>
          <a:noFill/>
        </p:spPr>
        <p:txBody>
          <a:bodyPr wrap="none" rtlCol="0">
            <a:spAutoFit/>
          </a:bodyPr>
          <a:lstStyle/>
          <a:p>
            <a:r>
              <a:rPr lang="en-US" sz="1600" dirty="0" smtClean="0"/>
              <a:t>Source: Buss &amp; Schmidt (1993)</a:t>
            </a:r>
            <a:endParaRPr lang="en-US" sz="1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232653"/>
            <a:ext cx="9144000" cy="914400"/>
          </a:xfrm>
        </p:spPr>
        <p:txBody>
          <a:bodyPr/>
          <a:lstStyle/>
          <a:p>
            <a:pPr>
              <a:defRPr/>
            </a:pPr>
            <a:r>
              <a:rPr lang="en-US" dirty="0" smtClean="0">
                <a:solidFill>
                  <a:srgbClr val="CCECFF"/>
                </a:solidFill>
                <a:latin typeface="+mn-lt"/>
              </a:rPr>
              <a:t>Florida Study: </a:t>
            </a:r>
            <a:r>
              <a:rPr lang="en-US" dirty="0" smtClean="0">
                <a:latin typeface="+mn-lt"/>
              </a:rPr>
              <a:t>Clarke &amp; Hatfield (1989) </a:t>
            </a:r>
            <a:endParaRPr lang="en-US" dirty="0" smtClean="0">
              <a:solidFill>
                <a:srgbClr val="CCECFF"/>
              </a:solidFill>
              <a:latin typeface="+mn-lt"/>
            </a:endParaRPr>
          </a:p>
        </p:txBody>
      </p:sp>
      <p:sp>
        <p:nvSpPr>
          <p:cNvPr id="196611" name="Rectangle 3"/>
          <p:cNvSpPr>
            <a:spLocks noGrp="1" noChangeArrowheads="1"/>
          </p:cNvSpPr>
          <p:nvPr>
            <p:ph idx="1"/>
          </p:nvPr>
        </p:nvSpPr>
        <p:spPr>
          <a:xfrm>
            <a:off x="914400" y="1013063"/>
            <a:ext cx="7772400" cy="4572000"/>
          </a:xfrm>
        </p:spPr>
        <p:txBody>
          <a:bodyPr/>
          <a:lstStyle/>
          <a:p>
            <a:pPr eaLnBrk="1" hangingPunct="1">
              <a:defRPr/>
            </a:pPr>
            <a:r>
              <a:rPr lang="en-US" dirty="0" smtClean="0"/>
              <a:t>Informal re-</a:t>
            </a:r>
            <a:r>
              <a:rPr lang="en-US" dirty="0" err="1" smtClean="0"/>
              <a:t>enactmen</a:t>
            </a:r>
            <a:r>
              <a:rPr lang="en-US" dirty="0" smtClean="0"/>
              <a:t> on UT’s Campus: </a:t>
            </a:r>
            <a:br>
              <a:rPr lang="en-US" dirty="0" smtClean="0"/>
            </a:br>
            <a:r>
              <a:rPr lang="en-US" dirty="0" smtClean="0"/>
              <a:t>“Want to go back to my place?”</a:t>
            </a:r>
          </a:p>
        </p:txBody>
      </p:sp>
      <p:sp>
        <p:nvSpPr>
          <p:cNvPr id="5" name="TextBox 4"/>
          <p:cNvSpPr txBox="1"/>
          <p:nvPr/>
        </p:nvSpPr>
        <p:spPr>
          <a:xfrm>
            <a:off x="5257821" y="2108180"/>
            <a:ext cx="2595582" cy="369332"/>
          </a:xfrm>
          <a:prstGeom prst="rect">
            <a:avLst/>
          </a:prstGeom>
          <a:noFill/>
        </p:spPr>
        <p:txBody>
          <a:bodyPr wrap="none" rtlCol="0">
            <a:spAutoFit/>
          </a:bodyPr>
          <a:lstStyle/>
          <a:p>
            <a:r>
              <a:rPr lang="en-US" dirty="0" smtClean="0">
                <a:solidFill>
                  <a:schemeClr val="tx2"/>
                </a:solidFill>
              </a:rPr>
              <a:t>Girl</a:t>
            </a:r>
            <a:r>
              <a:rPr lang="en-US" dirty="0" smtClean="0"/>
              <a:t> propositions a </a:t>
            </a:r>
            <a:r>
              <a:rPr lang="en-US" dirty="0" smtClean="0">
                <a:solidFill>
                  <a:schemeClr val="tx2"/>
                </a:solidFill>
              </a:rPr>
              <a:t>Guy</a:t>
            </a:r>
            <a:r>
              <a:rPr lang="en-US" dirty="0" smtClean="0"/>
              <a:t>:</a:t>
            </a:r>
            <a:endParaRPr lang="en-US" dirty="0"/>
          </a:p>
        </p:txBody>
      </p:sp>
      <p:sp>
        <p:nvSpPr>
          <p:cNvPr id="6" name="TextBox 5"/>
          <p:cNvSpPr txBox="1"/>
          <p:nvPr/>
        </p:nvSpPr>
        <p:spPr>
          <a:xfrm>
            <a:off x="1024503" y="2108174"/>
            <a:ext cx="2595582" cy="369332"/>
          </a:xfrm>
          <a:prstGeom prst="rect">
            <a:avLst/>
          </a:prstGeom>
          <a:noFill/>
        </p:spPr>
        <p:txBody>
          <a:bodyPr wrap="none" rtlCol="0">
            <a:spAutoFit/>
          </a:bodyPr>
          <a:lstStyle/>
          <a:p>
            <a:r>
              <a:rPr lang="en-US" dirty="0" smtClean="0">
                <a:solidFill>
                  <a:schemeClr val="tx2"/>
                </a:solidFill>
              </a:rPr>
              <a:t>Guy</a:t>
            </a:r>
            <a:r>
              <a:rPr lang="en-US" dirty="0" smtClean="0"/>
              <a:t> propositions a </a:t>
            </a:r>
            <a:r>
              <a:rPr lang="en-US" dirty="0" smtClean="0">
                <a:solidFill>
                  <a:schemeClr val="tx2"/>
                </a:solidFill>
              </a:rPr>
              <a:t>Girl</a:t>
            </a:r>
            <a:r>
              <a:rPr lang="en-US" dirty="0" smtClean="0"/>
              <a:t>:</a:t>
            </a:r>
            <a:endParaRPr lang="en-US" dirty="0"/>
          </a:p>
        </p:txBody>
      </p:sp>
      <p:pic>
        <p:nvPicPr>
          <p:cNvPr id="76803" name="Picture 3"/>
          <p:cNvPicPr>
            <a:picLocks noChangeAspect="1" noChangeArrowheads="1"/>
          </p:cNvPicPr>
          <p:nvPr/>
        </p:nvPicPr>
        <p:blipFill>
          <a:blip r:embed="rId3" cstate="print"/>
          <a:srcRect l="15802" t="12105" r="59151" b="50363"/>
          <a:stretch>
            <a:fillRect/>
          </a:stretch>
        </p:blipFill>
        <p:spPr bwMode="auto">
          <a:xfrm>
            <a:off x="4643569" y="2480717"/>
            <a:ext cx="4117721" cy="3342256"/>
          </a:xfrm>
          <a:prstGeom prst="rect">
            <a:avLst/>
          </a:prstGeom>
          <a:noFill/>
          <a:ln w="9525">
            <a:noFill/>
            <a:miter lim="800000"/>
            <a:headEnd/>
            <a:tailEnd/>
          </a:ln>
        </p:spPr>
      </p:pic>
      <p:sp>
        <p:nvSpPr>
          <p:cNvPr id="9" name="TextBox 8"/>
          <p:cNvSpPr txBox="1"/>
          <p:nvPr/>
        </p:nvSpPr>
        <p:spPr>
          <a:xfrm>
            <a:off x="5037675" y="5799643"/>
            <a:ext cx="3605474" cy="461665"/>
          </a:xfrm>
          <a:prstGeom prst="rect">
            <a:avLst/>
          </a:prstGeom>
          <a:noFill/>
        </p:spPr>
        <p:txBody>
          <a:bodyPr wrap="none" rtlCol="0">
            <a:spAutoFit/>
          </a:bodyPr>
          <a:lstStyle/>
          <a:p>
            <a:r>
              <a:rPr lang="en-US" sz="2400" dirty="0" smtClean="0"/>
              <a:t>“YES” and a High-Five!!!!</a:t>
            </a:r>
            <a:endParaRPr lang="en-US" sz="2400" dirty="0"/>
          </a:p>
        </p:txBody>
      </p:sp>
      <p:pic>
        <p:nvPicPr>
          <p:cNvPr id="76804" name="Picture 4"/>
          <p:cNvPicPr>
            <a:picLocks noChangeAspect="1" noChangeArrowheads="1"/>
          </p:cNvPicPr>
          <p:nvPr/>
        </p:nvPicPr>
        <p:blipFill>
          <a:blip r:embed="rId4" cstate="print"/>
          <a:srcRect l="15802" t="12075" r="59038" b="50386"/>
          <a:stretch>
            <a:fillRect/>
          </a:stretch>
        </p:blipFill>
        <p:spPr bwMode="auto">
          <a:xfrm>
            <a:off x="237067" y="2470494"/>
            <a:ext cx="4199467" cy="3393923"/>
          </a:xfrm>
          <a:prstGeom prst="rect">
            <a:avLst/>
          </a:prstGeom>
          <a:noFill/>
          <a:ln w="9525">
            <a:noFill/>
            <a:miter lim="800000"/>
            <a:headEnd/>
            <a:tailEnd/>
          </a:ln>
        </p:spPr>
      </p:pic>
      <p:sp>
        <p:nvSpPr>
          <p:cNvPr id="11" name="TextBox 10"/>
          <p:cNvSpPr txBox="1"/>
          <p:nvPr/>
        </p:nvSpPr>
        <p:spPr>
          <a:xfrm>
            <a:off x="1828851" y="5799637"/>
            <a:ext cx="784189" cy="461665"/>
          </a:xfrm>
          <a:prstGeom prst="rect">
            <a:avLst/>
          </a:prstGeom>
          <a:noFill/>
        </p:spPr>
        <p:txBody>
          <a:bodyPr wrap="none" rtlCol="0">
            <a:spAutoFit/>
          </a:bodyPr>
          <a:lstStyle/>
          <a:p>
            <a:r>
              <a:rPr lang="en-US" sz="2400" dirty="0" smtClean="0"/>
              <a:t>“No”</a:t>
            </a:r>
            <a:endParaRPr lang="en-US" sz="2400" dirty="0"/>
          </a:p>
        </p:txBody>
      </p:sp>
      <p:sp>
        <p:nvSpPr>
          <p:cNvPr id="12" name="TextBox 11"/>
          <p:cNvSpPr txBox="1"/>
          <p:nvPr/>
        </p:nvSpPr>
        <p:spPr>
          <a:xfrm>
            <a:off x="2243667" y="6333067"/>
            <a:ext cx="5192512" cy="369332"/>
          </a:xfrm>
          <a:prstGeom prst="rect">
            <a:avLst/>
          </a:prstGeom>
          <a:noFill/>
        </p:spPr>
        <p:txBody>
          <a:bodyPr wrap="none" rtlCol="0">
            <a:spAutoFit/>
          </a:bodyPr>
          <a:lstStyle/>
          <a:p>
            <a:r>
              <a:rPr lang="en-US" dirty="0" smtClean="0">
                <a:hlinkClick r:id="rId5"/>
              </a:rPr>
              <a:t>http://www.youtube.com/watch?v=qkkQxv9m0R8</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idx="1"/>
          </p:nvPr>
        </p:nvSpPr>
        <p:spPr>
          <a:xfrm>
            <a:off x="685800" y="381000"/>
            <a:ext cx="7772400" cy="2057400"/>
          </a:xfrm>
        </p:spPr>
        <p:txBody>
          <a:bodyPr/>
          <a:lstStyle/>
          <a:p>
            <a:pPr algn="ctr" eaLnBrk="1" hangingPunct="1">
              <a:buFont typeface="Wingdings" pitchFamily="2" charset="2"/>
              <a:buNone/>
              <a:defRPr/>
            </a:pPr>
            <a:r>
              <a:rPr lang="en-US" altLang="en-US" sz="4000" dirty="0" smtClean="0">
                <a:solidFill>
                  <a:srgbClr val="CCECFF"/>
                </a:solidFill>
                <a:cs typeface="Times New Roman" pitchFamily="18" charset="0"/>
              </a:rPr>
              <a:t>More Psychological Evidence for Short-Term Mating  </a:t>
            </a:r>
          </a:p>
          <a:p>
            <a:pPr algn="ctr" eaLnBrk="1" hangingPunct="1">
              <a:buFont typeface="Wingdings" pitchFamily="2" charset="2"/>
              <a:buNone/>
              <a:defRPr/>
            </a:pPr>
            <a:r>
              <a:rPr lang="en-US" altLang="en-US" dirty="0" smtClean="0">
                <a:cs typeface="Times New Roman" pitchFamily="18" charset="0"/>
              </a:rPr>
              <a:t>The “closing time phenomenon”</a:t>
            </a:r>
          </a:p>
        </p:txBody>
      </p:sp>
      <p:pic>
        <p:nvPicPr>
          <p:cNvPr id="41987" name="Picture 3" descr="closing time effect"/>
          <p:cNvPicPr>
            <a:picLocks noChangeAspect="1" noChangeArrowheads="1"/>
          </p:cNvPicPr>
          <p:nvPr/>
        </p:nvPicPr>
        <p:blipFill>
          <a:blip r:embed="rId3" cstate="print"/>
          <a:srcRect t="11172" b="48413"/>
          <a:stretch>
            <a:fillRect/>
          </a:stretch>
        </p:blipFill>
        <p:spPr bwMode="auto">
          <a:xfrm>
            <a:off x="914400" y="2913063"/>
            <a:ext cx="7313613" cy="3117850"/>
          </a:xfrm>
          <a:prstGeom prst="rect">
            <a:avLst/>
          </a:prstGeom>
          <a:noFill/>
          <a:ln w="9525">
            <a:noFill/>
            <a:miter lim="800000"/>
            <a:headEnd/>
            <a:tailEnd/>
          </a:ln>
        </p:spPr>
      </p:pic>
      <p:sp>
        <p:nvSpPr>
          <p:cNvPr id="4" name="TextBox 3"/>
          <p:cNvSpPr txBox="1"/>
          <p:nvPr/>
        </p:nvSpPr>
        <p:spPr>
          <a:xfrm>
            <a:off x="5494829" y="6028253"/>
            <a:ext cx="2704587" cy="338554"/>
          </a:xfrm>
          <a:prstGeom prst="rect">
            <a:avLst/>
          </a:prstGeom>
          <a:noFill/>
        </p:spPr>
        <p:txBody>
          <a:bodyPr wrap="none" rtlCol="0">
            <a:spAutoFit/>
          </a:bodyPr>
          <a:lstStyle/>
          <a:p>
            <a:r>
              <a:rPr lang="en-US" sz="1600" dirty="0" smtClean="0"/>
              <a:t>Source: </a:t>
            </a:r>
            <a:r>
              <a:rPr lang="en-US" sz="1600" dirty="0" err="1" smtClean="0"/>
              <a:t>Pennebaker</a:t>
            </a:r>
            <a:r>
              <a:rPr lang="en-US" sz="1600" dirty="0" smtClean="0"/>
              <a:t> (1989)</a:t>
            </a:r>
            <a:endParaRPr 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0"/>
            <a:ext cx="8229600" cy="1143000"/>
          </a:xfrm>
        </p:spPr>
        <p:txBody>
          <a:bodyPr/>
          <a:lstStyle/>
          <a:p>
            <a:pPr eaLnBrk="1" hangingPunct="1">
              <a:defRPr/>
            </a:pPr>
            <a:r>
              <a:rPr lang="en-US" altLang="en-US" dirty="0" smtClean="0">
                <a:solidFill>
                  <a:srgbClr val="CCECFF"/>
                </a:solidFill>
                <a:latin typeface="+mn-lt"/>
                <a:cs typeface="Times New Roman" pitchFamily="18" charset="0"/>
              </a:rPr>
              <a:t>The Assessment Problem</a:t>
            </a:r>
            <a:endParaRPr lang="en-US" altLang="en-US" dirty="0" smtClean="0">
              <a:solidFill>
                <a:srgbClr val="CCECFF"/>
              </a:solidFill>
              <a:latin typeface="+mn-lt"/>
            </a:endParaRPr>
          </a:p>
        </p:txBody>
      </p:sp>
      <p:pic>
        <p:nvPicPr>
          <p:cNvPr id="43015" name="Picture 11" descr="jennifer_lopez_06"/>
          <p:cNvPicPr>
            <a:picLocks noChangeAspect="1" noChangeArrowheads="1"/>
          </p:cNvPicPr>
          <p:nvPr/>
        </p:nvPicPr>
        <p:blipFill>
          <a:blip r:embed="rId3" cstate="print"/>
          <a:srcRect/>
          <a:stretch>
            <a:fillRect/>
          </a:stretch>
        </p:blipFill>
        <p:spPr bwMode="auto">
          <a:xfrm>
            <a:off x="3445936" y="956206"/>
            <a:ext cx="3019425" cy="4286250"/>
          </a:xfrm>
          <a:prstGeom prst="rect">
            <a:avLst/>
          </a:prstGeom>
          <a:noFill/>
          <a:ln w="9525">
            <a:noFill/>
            <a:miter lim="800000"/>
            <a:headEnd/>
            <a:tailEnd/>
          </a:ln>
        </p:spPr>
      </p:pic>
      <p:pic>
        <p:nvPicPr>
          <p:cNvPr id="72706" name="Picture 2" descr="http://img2.timeinc.net/people/i/2006/celebdatabase/beyonceknowles/beyonce_knowles1_300_400.jpg"/>
          <p:cNvPicPr>
            <a:picLocks noChangeAspect="1" noChangeArrowheads="1"/>
          </p:cNvPicPr>
          <p:nvPr/>
        </p:nvPicPr>
        <p:blipFill>
          <a:blip r:embed="rId4" cstate="print"/>
          <a:srcRect/>
          <a:stretch>
            <a:fillRect/>
          </a:stretch>
        </p:blipFill>
        <p:spPr bwMode="auto">
          <a:xfrm>
            <a:off x="6488643" y="969433"/>
            <a:ext cx="2536825" cy="3382433"/>
          </a:xfrm>
          <a:prstGeom prst="rect">
            <a:avLst/>
          </a:prstGeom>
          <a:noFill/>
        </p:spPr>
      </p:pic>
      <p:sp>
        <p:nvSpPr>
          <p:cNvPr id="9" name="TextBox 8"/>
          <p:cNvSpPr txBox="1"/>
          <p:nvPr/>
        </p:nvSpPr>
        <p:spPr>
          <a:xfrm>
            <a:off x="6477000" y="4097854"/>
            <a:ext cx="1130438" cy="307777"/>
          </a:xfrm>
          <a:prstGeom prst="rect">
            <a:avLst/>
          </a:prstGeom>
          <a:noFill/>
        </p:spPr>
        <p:txBody>
          <a:bodyPr wrap="none" rtlCol="0">
            <a:spAutoFit/>
          </a:bodyPr>
          <a:lstStyle/>
          <a:p>
            <a:r>
              <a:rPr lang="en-US" sz="1400" dirty="0" smtClean="0"/>
              <a:t>People.com</a:t>
            </a:r>
            <a:endParaRPr lang="en-US" sz="1400" dirty="0"/>
          </a:p>
        </p:txBody>
      </p:sp>
      <p:pic>
        <p:nvPicPr>
          <p:cNvPr id="72708" name="Picture 4" descr="http://i.cdn.turner.com/sivault/swimsuit/image/2009/09_brooklyn-decker_01.jpg"/>
          <p:cNvPicPr>
            <a:picLocks noChangeAspect="1" noChangeArrowheads="1"/>
          </p:cNvPicPr>
          <p:nvPr/>
        </p:nvPicPr>
        <p:blipFill>
          <a:blip r:embed="rId5" cstate="print"/>
          <a:srcRect/>
          <a:stretch>
            <a:fillRect/>
          </a:stretch>
        </p:blipFill>
        <p:spPr bwMode="auto">
          <a:xfrm>
            <a:off x="76203" y="967316"/>
            <a:ext cx="3286125" cy="2190751"/>
          </a:xfrm>
          <a:prstGeom prst="rect">
            <a:avLst/>
          </a:prstGeom>
          <a:noFill/>
        </p:spPr>
      </p:pic>
      <p:pic>
        <p:nvPicPr>
          <p:cNvPr id="72710" name="Picture 6" descr="http://content9.flixster.com/photo/10/88/63/10886343_ori.jpg"/>
          <p:cNvPicPr>
            <a:picLocks noChangeAspect="1" noChangeArrowheads="1"/>
          </p:cNvPicPr>
          <p:nvPr/>
        </p:nvPicPr>
        <p:blipFill>
          <a:blip r:embed="rId6" cstate="print"/>
          <a:srcRect/>
          <a:stretch>
            <a:fillRect/>
          </a:stretch>
        </p:blipFill>
        <p:spPr bwMode="auto">
          <a:xfrm>
            <a:off x="482600" y="3200436"/>
            <a:ext cx="2319867" cy="3560727"/>
          </a:xfrm>
          <a:prstGeom prst="rect">
            <a:avLst/>
          </a:prstGeom>
          <a:noFill/>
        </p:spPr>
      </p:pic>
      <p:sp>
        <p:nvSpPr>
          <p:cNvPr id="12" name="TextBox 11"/>
          <p:cNvSpPr txBox="1"/>
          <p:nvPr/>
        </p:nvSpPr>
        <p:spPr>
          <a:xfrm>
            <a:off x="491067" y="6443136"/>
            <a:ext cx="1835759" cy="307777"/>
          </a:xfrm>
          <a:prstGeom prst="rect">
            <a:avLst/>
          </a:prstGeom>
          <a:noFill/>
        </p:spPr>
        <p:txBody>
          <a:bodyPr wrap="none" rtlCol="0">
            <a:spAutoFit/>
          </a:bodyPr>
          <a:lstStyle/>
          <a:p>
            <a:r>
              <a:rPr lang="en-US" sz="1400" dirty="0" smtClean="0">
                <a:solidFill>
                  <a:schemeClr val="bg1"/>
                </a:solidFill>
              </a:rPr>
              <a:t>Rottentomatoes.com</a:t>
            </a:r>
            <a:endParaRPr lang="en-US" sz="1400" dirty="0">
              <a:solidFill>
                <a:schemeClr val="bg1"/>
              </a:solidFill>
            </a:endParaRPr>
          </a:p>
        </p:txBody>
      </p:sp>
      <p:pic>
        <p:nvPicPr>
          <p:cNvPr id="72712" name="Picture 8" descr="http://i436.photobucket.com/albums/qq82/trunks1z/asian_model001.jpg"/>
          <p:cNvPicPr>
            <a:picLocks noChangeAspect="1" noChangeArrowheads="1"/>
          </p:cNvPicPr>
          <p:nvPr/>
        </p:nvPicPr>
        <p:blipFill>
          <a:blip r:embed="rId7" cstate="print"/>
          <a:srcRect b="4650"/>
          <a:stretch>
            <a:fillRect/>
          </a:stretch>
        </p:blipFill>
        <p:spPr bwMode="auto">
          <a:xfrm>
            <a:off x="7213599" y="4368219"/>
            <a:ext cx="1812480" cy="2489781"/>
          </a:xfrm>
          <a:prstGeom prst="rect">
            <a:avLst/>
          </a:prstGeom>
          <a:noFill/>
        </p:spPr>
      </p:pic>
      <p:sp>
        <p:nvSpPr>
          <p:cNvPr id="16" name="TextBox 15"/>
          <p:cNvSpPr txBox="1"/>
          <p:nvPr/>
        </p:nvSpPr>
        <p:spPr>
          <a:xfrm>
            <a:off x="6578600" y="6550223"/>
            <a:ext cx="2422138" cy="307777"/>
          </a:xfrm>
          <a:prstGeom prst="rect">
            <a:avLst/>
          </a:prstGeom>
          <a:noFill/>
        </p:spPr>
        <p:txBody>
          <a:bodyPr wrap="none" rtlCol="0">
            <a:spAutoFit/>
          </a:bodyPr>
          <a:lstStyle/>
          <a:p>
            <a:r>
              <a:rPr lang="en-US" sz="1400" dirty="0" smtClean="0"/>
              <a:t>photobucket.com, by Trunks</a:t>
            </a:r>
            <a:endParaRPr lang="en-US"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125" y="2150447"/>
            <a:ext cx="8153407" cy="1975104"/>
          </a:xfrm>
        </p:spPr>
        <p:txBody>
          <a:bodyPr/>
          <a:lstStyle/>
          <a:p>
            <a:pPr>
              <a:defRPr/>
            </a:pPr>
            <a:r>
              <a:rPr lang="en-US" sz="4800" dirty="0" smtClean="0">
                <a:solidFill>
                  <a:srgbClr val="FFFF00"/>
                </a:solidFill>
              </a:rPr>
              <a:t>Human Mating Strategies</a:t>
            </a:r>
            <a:endParaRPr lang="en-US" sz="4800" dirty="0">
              <a:solidFill>
                <a:srgbClr val="FFFF00"/>
              </a:solidFill>
            </a:endParaRPr>
          </a:p>
        </p:txBody>
      </p:sp>
      <p:sp>
        <p:nvSpPr>
          <p:cNvPr id="3" name="Subtitle 2"/>
          <p:cNvSpPr>
            <a:spLocks noGrp="1"/>
          </p:cNvSpPr>
          <p:nvPr>
            <p:ph type="subTitle" idx="1"/>
          </p:nvPr>
        </p:nvSpPr>
        <p:spPr>
          <a:xfrm>
            <a:off x="728126" y="641687"/>
            <a:ext cx="7772400" cy="1508760"/>
          </a:xfrm>
        </p:spPr>
        <p:txBody>
          <a:bodyPr>
            <a:normAutofit/>
          </a:bodyPr>
          <a:lstStyle/>
          <a:p>
            <a:pPr>
              <a:defRPr/>
            </a:pPr>
            <a:r>
              <a:rPr lang="en-US" sz="2800" dirty="0" smtClean="0"/>
              <a:t>David M. Buss</a:t>
            </a:r>
          </a:p>
          <a:p>
            <a:pPr>
              <a:defRPr/>
            </a:pPr>
            <a:r>
              <a:rPr lang="en-US" sz="2800" dirty="0" smtClean="0"/>
              <a:t>Department of Psychology</a:t>
            </a:r>
          </a:p>
          <a:p>
            <a:pPr>
              <a:defRPr/>
            </a:pPr>
            <a:r>
              <a:rPr lang="en-US" sz="2800" dirty="0" smtClean="0"/>
              <a:t>University of Texas</a:t>
            </a:r>
            <a:endParaRPr lang="en-US" sz="2800" dirty="0"/>
          </a:p>
        </p:txBody>
      </p:sp>
      <p:sp>
        <p:nvSpPr>
          <p:cNvPr id="4" name="Subtitle 2"/>
          <p:cNvSpPr txBox="1">
            <a:spLocks/>
          </p:cNvSpPr>
          <p:nvPr/>
        </p:nvSpPr>
        <p:spPr>
          <a:xfrm>
            <a:off x="728120" y="3293439"/>
            <a:ext cx="7772400" cy="533467"/>
          </a:xfrm>
          <a:prstGeom prst="rect">
            <a:avLst/>
          </a:prstGeom>
        </p:spPr>
        <p:txBody>
          <a:bodyPr vert="horz" lIns="100584" tIns="45720" anchor="b">
            <a:normAutofit/>
          </a:bodyPr>
          <a:lstStyle/>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September 6, 2013</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43010" name="Picture 2" descr="http://motleyvision.org/ldscinema/wp-content/uploads/2012/06/pg-13.png"/>
          <p:cNvPicPr>
            <a:picLocks noChangeAspect="1" noChangeArrowheads="1"/>
          </p:cNvPicPr>
          <p:nvPr/>
        </p:nvPicPr>
        <p:blipFill>
          <a:blip r:embed="rId3" cstate="print"/>
          <a:srcRect/>
          <a:stretch>
            <a:fillRect/>
          </a:stretch>
        </p:blipFill>
        <p:spPr bwMode="auto">
          <a:xfrm>
            <a:off x="3567641" y="4568671"/>
            <a:ext cx="1893359" cy="747877"/>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sz="4000" dirty="0" smtClean="0">
                <a:solidFill>
                  <a:srgbClr val="CCECFF"/>
                </a:solidFill>
                <a:latin typeface="+mn-lt"/>
              </a:rPr>
              <a:t>Logic of the Evolution of Standards </a:t>
            </a:r>
            <a:br>
              <a:rPr lang="en-US" sz="4000" dirty="0" smtClean="0">
                <a:solidFill>
                  <a:srgbClr val="CCECFF"/>
                </a:solidFill>
                <a:latin typeface="+mn-lt"/>
              </a:rPr>
            </a:br>
            <a:r>
              <a:rPr lang="en-US" sz="4000" dirty="0" smtClean="0">
                <a:solidFill>
                  <a:srgbClr val="CCECFF"/>
                </a:solidFill>
                <a:latin typeface="+mn-lt"/>
              </a:rPr>
              <a:t>of Attractiveness</a:t>
            </a:r>
          </a:p>
        </p:txBody>
      </p:sp>
      <p:sp>
        <p:nvSpPr>
          <p:cNvPr id="11267" name="Rectangle 3"/>
          <p:cNvSpPr>
            <a:spLocks noGrp="1" noChangeArrowheads="1"/>
          </p:cNvSpPr>
          <p:nvPr>
            <p:ph idx="1"/>
          </p:nvPr>
        </p:nvSpPr>
        <p:spPr/>
        <p:txBody>
          <a:bodyPr/>
          <a:lstStyle/>
          <a:p>
            <a:pPr eaLnBrk="1" hangingPunct="1">
              <a:buFontTx/>
              <a:buNone/>
              <a:defRPr/>
            </a:pPr>
            <a:endParaRPr lang="en-US" dirty="0" smtClean="0"/>
          </a:p>
          <a:p>
            <a:pPr eaLnBrk="1" hangingPunct="1">
              <a:buFontTx/>
              <a:buNone/>
              <a:defRPr/>
            </a:pPr>
            <a:endParaRPr lang="en-US" dirty="0" smtClean="0"/>
          </a:p>
          <a:p>
            <a:pPr eaLnBrk="1" hangingPunct="1">
              <a:buFontTx/>
              <a:buNone/>
              <a:defRPr/>
            </a:pPr>
            <a:r>
              <a:rPr lang="en-US" dirty="0" smtClean="0"/>
              <a:t>or</a:t>
            </a:r>
          </a:p>
          <a:p>
            <a:pPr eaLnBrk="1" hangingPunct="1">
              <a:buFontTx/>
              <a:buNone/>
              <a:defRPr/>
            </a:pPr>
            <a:r>
              <a:rPr lang="en-US" dirty="0" smtClean="0"/>
              <a:t>RV</a:t>
            </a:r>
          </a:p>
        </p:txBody>
      </p:sp>
      <p:sp>
        <p:nvSpPr>
          <p:cNvPr id="45060" name="Rectangle 6"/>
          <p:cNvSpPr>
            <a:spLocks noChangeArrowheads="1"/>
          </p:cNvSpPr>
          <p:nvPr/>
        </p:nvSpPr>
        <p:spPr bwMode="auto">
          <a:xfrm>
            <a:off x="457200" y="2667000"/>
            <a:ext cx="1905000" cy="16002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1" dirty="0" smtClean="0"/>
              <a:t>Fertility</a:t>
            </a:r>
            <a:endParaRPr lang="en-US" b="1" dirty="0"/>
          </a:p>
        </p:txBody>
      </p:sp>
      <p:sp>
        <p:nvSpPr>
          <p:cNvPr id="45061" name="Rectangle 7"/>
          <p:cNvSpPr>
            <a:spLocks noChangeArrowheads="1"/>
          </p:cNvSpPr>
          <p:nvPr/>
        </p:nvSpPr>
        <p:spPr bwMode="auto">
          <a:xfrm>
            <a:off x="3429000" y="2057400"/>
            <a:ext cx="2362200" cy="44196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3600" b="1">
                <a:solidFill>
                  <a:srgbClr val="FF0000"/>
                </a:solidFill>
              </a:rPr>
              <a:t>Cues</a:t>
            </a:r>
          </a:p>
          <a:p>
            <a:pPr algn="ctr" eaLnBrk="0" hangingPunct="0"/>
            <a:r>
              <a:rPr lang="en-US" b="1"/>
              <a:t>Full lips</a:t>
            </a:r>
          </a:p>
          <a:p>
            <a:pPr algn="ctr" eaLnBrk="0" hangingPunct="0"/>
            <a:r>
              <a:rPr lang="en-US" b="1"/>
              <a:t>Clear skin</a:t>
            </a:r>
          </a:p>
          <a:p>
            <a:pPr algn="ctr" eaLnBrk="0" hangingPunct="0"/>
            <a:r>
              <a:rPr lang="en-US" b="1"/>
              <a:t>Clear eyes</a:t>
            </a:r>
          </a:p>
          <a:p>
            <a:pPr algn="ctr" eaLnBrk="0" hangingPunct="0"/>
            <a:r>
              <a:rPr lang="en-US" b="1"/>
              <a:t>Lustrous hair</a:t>
            </a:r>
          </a:p>
          <a:p>
            <a:pPr algn="ctr" eaLnBrk="0" hangingPunct="0"/>
            <a:r>
              <a:rPr lang="en-US" b="1"/>
              <a:t>Muscle tone</a:t>
            </a:r>
          </a:p>
          <a:p>
            <a:pPr algn="ctr" eaLnBrk="0" hangingPunct="0"/>
            <a:r>
              <a:rPr lang="en-US" b="1"/>
              <a:t>Sprightly gait</a:t>
            </a:r>
          </a:p>
          <a:p>
            <a:pPr algn="ctr" eaLnBrk="0" hangingPunct="0"/>
            <a:r>
              <a:rPr lang="en-US" b="1"/>
              <a:t>Symmetry</a:t>
            </a:r>
          </a:p>
          <a:p>
            <a:pPr algn="ctr" eaLnBrk="0" hangingPunct="0"/>
            <a:r>
              <a:rPr lang="en-US" b="1"/>
              <a:t>Health</a:t>
            </a:r>
          </a:p>
          <a:p>
            <a:pPr algn="ctr" eaLnBrk="0" hangingPunct="0"/>
            <a:r>
              <a:rPr lang="en-US" b="1"/>
              <a:t>Youth</a:t>
            </a:r>
          </a:p>
          <a:p>
            <a:pPr algn="ctr" eaLnBrk="0" hangingPunct="0"/>
            <a:r>
              <a:rPr lang="en-US" b="1"/>
              <a:t>Etc.</a:t>
            </a:r>
          </a:p>
        </p:txBody>
      </p:sp>
      <p:sp>
        <p:nvSpPr>
          <p:cNvPr id="45062" name="Rectangle 9"/>
          <p:cNvSpPr>
            <a:spLocks noChangeArrowheads="1"/>
          </p:cNvSpPr>
          <p:nvPr/>
        </p:nvSpPr>
        <p:spPr bwMode="auto">
          <a:xfrm>
            <a:off x="6858000" y="2667000"/>
            <a:ext cx="1905000" cy="1905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1"/>
              <a:t>Standards of </a:t>
            </a:r>
          </a:p>
          <a:p>
            <a:pPr algn="ctr" eaLnBrk="0" hangingPunct="0"/>
            <a:r>
              <a:rPr lang="en-US" b="1"/>
              <a:t>Attractiveness</a:t>
            </a:r>
          </a:p>
        </p:txBody>
      </p:sp>
      <p:sp>
        <p:nvSpPr>
          <p:cNvPr id="45063" name="Line 13"/>
          <p:cNvSpPr>
            <a:spLocks noChangeShapeType="1"/>
          </p:cNvSpPr>
          <p:nvPr/>
        </p:nvSpPr>
        <p:spPr bwMode="auto">
          <a:xfrm>
            <a:off x="2362200" y="3505200"/>
            <a:ext cx="1066800" cy="0"/>
          </a:xfrm>
          <a:prstGeom prst="line">
            <a:avLst/>
          </a:prstGeom>
          <a:noFill/>
          <a:ln w="57150">
            <a:solidFill>
              <a:schemeClr val="tx1"/>
            </a:solidFill>
            <a:round/>
            <a:headEnd type="triangle" w="med" len="med"/>
            <a:tailEnd type="triangle" w="med" len="med"/>
          </a:ln>
        </p:spPr>
        <p:txBody>
          <a:bodyPr/>
          <a:lstStyle/>
          <a:p>
            <a:endParaRPr lang="en-US"/>
          </a:p>
        </p:txBody>
      </p:sp>
      <p:sp>
        <p:nvSpPr>
          <p:cNvPr id="45064" name="Line 14"/>
          <p:cNvSpPr>
            <a:spLocks noChangeShapeType="1"/>
          </p:cNvSpPr>
          <p:nvPr/>
        </p:nvSpPr>
        <p:spPr bwMode="auto">
          <a:xfrm>
            <a:off x="5791200" y="3505200"/>
            <a:ext cx="1066800" cy="0"/>
          </a:xfrm>
          <a:prstGeom prst="line">
            <a:avLst/>
          </a:prstGeom>
          <a:noFill/>
          <a:ln w="57150">
            <a:solidFill>
              <a:schemeClr val="tx1"/>
            </a:solidFill>
            <a:round/>
            <a:headEnd type="triangle" w="med" len="med"/>
            <a:tailEnd type="triangle" w="med" len="med"/>
          </a:ln>
        </p:spPr>
        <p:txBody>
          <a:bodyPr/>
          <a:lstStyle/>
          <a:p>
            <a:endParaRPr lang="en-US"/>
          </a:p>
        </p:txBody>
      </p:sp>
      <p:cxnSp>
        <p:nvCxnSpPr>
          <p:cNvPr id="45065" name="AutoShape 16"/>
          <p:cNvCxnSpPr>
            <a:cxnSpLocks noChangeShapeType="1"/>
            <a:stCxn id="45060" idx="0"/>
            <a:endCxn id="45062" idx="0"/>
          </p:cNvCxnSpPr>
          <p:nvPr/>
        </p:nvCxnSpPr>
        <p:spPr bwMode="auto">
          <a:xfrm rot="5400000" flipV="1">
            <a:off x="4609306" y="-532606"/>
            <a:ext cx="1588" cy="6400800"/>
          </a:xfrm>
          <a:prstGeom prst="curvedConnector3">
            <a:avLst>
              <a:gd name="adj1" fmla="val -56300014"/>
            </a:avLst>
          </a:prstGeom>
          <a:noFill/>
          <a:ln w="57150">
            <a:solidFill>
              <a:schemeClr val="tx1"/>
            </a:solidFill>
            <a:round/>
            <a:headEnd type="triangle" w="med" len="med"/>
            <a:tailEnd type="triangle" w="med" len="med"/>
          </a:ln>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defRPr/>
            </a:pPr>
            <a:endParaRPr lang="en-US" smtClean="0"/>
          </a:p>
        </p:txBody>
      </p:sp>
      <p:graphicFrame>
        <p:nvGraphicFramePr>
          <p:cNvPr id="7170" name="Object 3"/>
          <p:cNvGraphicFramePr>
            <a:graphicFrameLocks noGrp="1" noChangeAspect="1"/>
          </p:cNvGraphicFramePr>
          <p:nvPr>
            <p:ph idx="1"/>
          </p:nvPr>
        </p:nvGraphicFramePr>
        <p:xfrm>
          <a:off x="727075" y="609600"/>
          <a:ext cx="7764463" cy="5516563"/>
        </p:xfrm>
        <a:graphic>
          <a:graphicData uri="http://schemas.openxmlformats.org/presentationml/2006/ole">
            <mc:AlternateContent xmlns:mc="http://schemas.openxmlformats.org/markup-compatibility/2006">
              <mc:Choice xmlns:v="urn:schemas-microsoft-com:vml" Requires="v">
                <p:oleObj spid="_x0000_s7176" name="Photo Editor Photo" r:id="rId4" imgW="16785393" imgH="11923810" progId="">
                  <p:embed/>
                </p:oleObj>
              </mc:Choice>
              <mc:Fallback>
                <p:oleObj name="Photo Editor Photo" r:id="rId4" imgW="16785393" imgH="11923810"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075" y="609600"/>
                        <a:ext cx="7764463" cy="551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857517" y="6184660"/>
            <a:ext cx="1584088" cy="276999"/>
          </a:xfrm>
          <a:prstGeom prst="rect">
            <a:avLst/>
          </a:prstGeom>
          <a:noFill/>
        </p:spPr>
        <p:txBody>
          <a:bodyPr wrap="none" rtlCol="0">
            <a:spAutoFit/>
          </a:bodyPr>
          <a:lstStyle/>
          <a:p>
            <a:r>
              <a:rPr lang="en-US" sz="1200" dirty="0" smtClean="0"/>
              <a:t>Source: Buss (1989)</a:t>
            </a:r>
            <a:endParaRPr lang="en-US" sz="1200" dirty="0"/>
          </a:p>
        </p:txBody>
      </p:sp>
      <p:sp>
        <p:nvSpPr>
          <p:cNvPr id="5" name="Rectangle 4"/>
          <p:cNvSpPr/>
          <p:nvPr/>
        </p:nvSpPr>
        <p:spPr>
          <a:xfrm>
            <a:off x="787400" y="5918199"/>
            <a:ext cx="7366000" cy="2116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defRPr/>
            </a:pPr>
            <a:r>
              <a:rPr lang="en-US" dirty="0" smtClean="0">
                <a:solidFill>
                  <a:srgbClr val="CCECFF"/>
                </a:solidFill>
                <a:latin typeface="+mn-lt"/>
              </a:rPr>
              <a:t>Standards Of Beauty Are Consistent Across Cultures</a:t>
            </a:r>
          </a:p>
        </p:txBody>
      </p:sp>
      <p:pic>
        <p:nvPicPr>
          <p:cNvPr id="46083" name="Picture 3" descr="all"/>
          <p:cNvPicPr>
            <a:picLocks noChangeAspect="1" noChangeArrowheads="1"/>
          </p:cNvPicPr>
          <p:nvPr/>
        </p:nvPicPr>
        <p:blipFill>
          <a:blip r:embed="rId3" cstate="print"/>
          <a:srcRect/>
          <a:stretch>
            <a:fillRect/>
          </a:stretch>
        </p:blipFill>
        <p:spPr bwMode="auto">
          <a:xfrm>
            <a:off x="1733550" y="1905000"/>
            <a:ext cx="5505450" cy="4525963"/>
          </a:xfrm>
          <a:prstGeom prst="rect">
            <a:avLst/>
          </a:prstGeom>
          <a:noFill/>
          <a:ln w="12700">
            <a:noFill/>
            <a:miter lim="800000"/>
            <a:headEnd/>
            <a:tailEnd/>
          </a:ln>
        </p:spPr>
      </p:pic>
      <p:sp>
        <p:nvSpPr>
          <p:cNvPr id="4" name="TextBox 3"/>
          <p:cNvSpPr txBox="1"/>
          <p:nvPr/>
        </p:nvSpPr>
        <p:spPr>
          <a:xfrm>
            <a:off x="6190767" y="6422785"/>
            <a:ext cx="1061957" cy="276999"/>
          </a:xfrm>
          <a:prstGeom prst="rect">
            <a:avLst/>
          </a:prstGeom>
          <a:noFill/>
        </p:spPr>
        <p:txBody>
          <a:bodyPr wrap="none" rtlCol="0">
            <a:spAutoFit/>
          </a:bodyPr>
          <a:lstStyle/>
          <a:p>
            <a:r>
              <a:rPr lang="en-US" sz="1200" dirty="0" smtClean="0"/>
              <a:t>Source: TBD</a:t>
            </a:r>
            <a:endParaRPr lang="en-US" sz="1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CCECFF"/>
                </a:solidFill>
                <a:latin typeface="+mn-lt"/>
              </a:rPr>
              <a:t>Ecological Diversity</a:t>
            </a:r>
            <a:endParaRPr lang="en-US" dirty="0">
              <a:solidFill>
                <a:srgbClr val="CCECFF"/>
              </a:solidFill>
              <a:latin typeface="+mn-lt"/>
            </a:endParaRPr>
          </a:p>
        </p:txBody>
      </p:sp>
      <p:grpSp>
        <p:nvGrpSpPr>
          <p:cNvPr id="7" name="Group 6"/>
          <p:cNvGrpSpPr/>
          <p:nvPr/>
        </p:nvGrpSpPr>
        <p:grpSpPr>
          <a:xfrm>
            <a:off x="646113" y="1371600"/>
            <a:ext cx="7850187" cy="5251450"/>
            <a:chOff x="646113" y="1371600"/>
            <a:chExt cx="7850187" cy="5251450"/>
          </a:xfrm>
        </p:grpSpPr>
        <p:grpSp>
          <p:nvGrpSpPr>
            <p:cNvPr id="5" name="Group 4"/>
            <p:cNvGrpSpPr/>
            <p:nvPr/>
          </p:nvGrpSpPr>
          <p:grpSpPr>
            <a:xfrm>
              <a:off x="646113" y="1371600"/>
              <a:ext cx="7850187" cy="5251450"/>
              <a:chOff x="646113" y="1371600"/>
              <a:chExt cx="7850187" cy="5251450"/>
            </a:xfrm>
          </p:grpSpPr>
          <p:pic>
            <p:nvPicPr>
              <p:cNvPr id="47107" name="Picture 2"/>
              <p:cNvPicPr>
                <a:picLocks noChangeAspect="1" noChangeArrowheads="1"/>
              </p:cNvPicPr>
              <p:nvPr/>
            </p:nvPicPr>
            <p:blipFill>
              <a:blip r:embed="rId2" cstate="print"/>
              <a:srcRect/>
              <a:stretch>
                <a:fillRect/>
              </a:stretch>
            </p:blipFill>
            <p:spPr bwMode="auto">
              <a:xfrm>
                <a:off x="646113" y="1371600"/>
                <a:ext cx="7850187" cy="5251450"/>
              </a:xfrm>
              <a:prstGeom prst="rect">
                <a:avLst/>
              </a:prstGeom>
              <a:noFill/>
              <a:ln w="9525">
                <a:noFill/>
                <a:miter lim="800000"/>
                <a:headEnd/>
                <a:tailEnd/>
              </a:ln>
            </p:spPr>
          </p:pic>
          <p:sp>
            <p:nvSpPr>
              <p:cNvPr id="4" name="Rectangle 3"/>
              <p:cNvSpPr/>
              <p:nvPr/>
            </p:nvSpPr>
            <p:spPr>
              <a:xfrm>
                <a:off x="2252133" y="2624667"/>
                <a:ext cx="186267" cy="110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2523060" y="2370658"/>
              <a:ext cx="312906" cy="369332"/>
            </a:xfrm>
            <a:prstGeom prst="rect">
              <a:avLst/>
            </a:prstGeom>
            <a:noFill/>
          </p:spPr>
          <p:txBody>
            <a:bodyPr wrap="none" rtlCol="0">
              <a:spAutoFit/>
            </a:bodyPr>
            <a:lstStyle/>
            <a:p>
              <a:r>
                <a:rPr lang="en-US" dirty="0" smtClean="0">
                  <a:solidFill>
                    <a:schemeClr val="bg1"/>
                  </a:solidFill>
                </a:rPr>
                <a:t>0</a:t>
              </a:r>
              <a:endParaRPr lang="en-US" dirty="0">
                <a:solidFill>
                  <a:schemeClr val="bg1"/>
                </a:solidFill>
              </a:endParaRPr>
            </a:p>
          </p:txBody>
        </p:sp>
      </p:grpSp>
      <p:sp>
        <p:nvSpPr>
          <p:cNvPr id="8" name="TextBox 7"/>
          <p:cNvSpPr txBox="1"/>
          <p:nvPr/>
        </p:nvSpPr>
        <p:spPr>
          <a:xfrm>
            <a:off x="6079063" y="6290734"/>
            <a:ext cx="922867" cy="338554"/>
          </a:xfrm>
          <a:prstGeom prst="rect">
            <a:avLst/>
          </a:prstGeom>
          <a:solidFill>
            <a:schemeClr val="tx1"/>
          </a:solidFill>
        </p:spPr>
        <p:txBody>
          <a:bodyPr wrap="square" rtlCol="0">
            <a:spAutoFit/>
          </a:bodyPr>
          <a:lstStyle/>
          <a:p>
            <a:r>
              <a:rPr lang="en-US" sz="1600" b="1" dirty="0" smtClean="0">
                <a:solidFill>
                  <a:schemeClr val="bg1"/>
                </a:solidFill>
                <a:latin typeface="Times" pitchFamily="18" charset="0"/>
              </a:rPr>
              <a:t>1993)</a:t>
            </a:r>
            <a:endParaRPr lang="en-US" sz="1600" b="1" dirty="0">
              <a:solidFill>
                <a:schemeClr val="bg1"/>
              </a:solidFill>
              <a:latin typeface="Times" pitchFamily="18" charset="0"/>
            </a:endParaRPr>
          </a:p>
        </p:txBody>
      </p:sp>
      <p:sp>
        <p:nvSpPr>
          <p:cNvPr id="9" name="TextBox 8"/>
          <p:cNvSpPr txBox="1"/>
          <p:nvPr/>
        </p:nvSpPr>
        <p:spPr>
          <a:xfrm>
            <a:off x="5858926" y="5393258"/>
            <a:ext cx="2182008" cy="338554"/>
          </a:xfrm>
          <a:prstGeom prst="rect">
            <a:avLst/>
          </a:prstGeom>
          <a:noFill/>
        </p:spPr>
        <p:txBody>
          <a:bodyPr wrap="none" rtlCol="0">
            <a:spAutoFit/>
          </a:bodyPr>
          <a:lstStyle/>
          <a:p>
            <a:r>
              <a:rPr lang="en-US" sz="1600" b="1" dirty="0" smtClean="0">
                <a:solidFill>
                  <a:schemeClr val="bg1"/>
                </a:solidFill>
              </a:rPr>
              <a:t>in local environment</a:t>
            </a:r>
            <a:endParaRPr lang="en-US" sz="1600" b="1"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a:defRPr/>
            </a:pPr>
            <a:endParaRPr lang="en-US"/>
          </a:p>
        </p:txBody>
      </p:sp>
      <p:graphicFrame>
        <p:nvGraphicFramePr>
          <p:cNvPr id="8194" name="Object 2"/>
          <p:cNvGraphicFramePr>
            <a:graphicFrameLocks noGrp="1" noChangeAspect="1"/>
          </p:cNvGraphicFramePr>
          <p:nvPr>
            <p:ph idx="1"/>
          </p:nvPr>
        </p:nvGraphicFramePr>
        <p:xfrm>
          <a:off x="814388" y="495300"/>
          <a:ext cx="7577137" cy="5703888"/>
        </p:xfrm>
        <a:graphic>
          <a:graphicData uri="http://schemas.openxmlformats.org/presentationml/2006/ole">
            <mc:AlternateContent xmlns:mc="http://schemas.openxmlformats.org/markup-compatibility/2006">
              <mc:Choice xmlns:v="urn:schemas-microsoft-com:vml" Requires="v">
                <p:oleObj spid="_x0000_s8200" name="Photo Editor Photo" r:id="rId4" imgW="17180952" imgH="12933333" progId="">
                  <p:embed/>
                </p:oleObj>
              </mc:Choice>
              <mc:Fallback>
                <p:oleObj name="Photo Editor Photo" r:id="rId4" imgW="17180952" imgH="12933333"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388" y="495300"/>
                        <a:ext cx="7577137" cy="570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6" name="Rectangle 4"/>
          <p:cNvSpPr>
            <a:spLocks noChangeArrowheads="1"/>
          </p:cNvSpPr>
          <p:nvPr/>
        </p:nvSpPr>
        <p:spPr bwMode="auto">
          <a:xfrm>
            <a:off x="3201988" y="5584825"/>
            <a:ext cx="1250950" cy="212725"/>
          </a:xfrm>
          <a:prstGeom prst="rect">
            <a:avLst/>
          </a:prstGeom>
          <a:solidFill>
            <a:schemeClr val="tx1"/>
          </a:solidFill>
          <a:ln w="9525">
            <a:solidFill>
              <a:schemeClr val="tx1"/>
            </a:solidFill>
            <a:miter lim="800000"/>
            <a:headEnd/>
            <a:tailEnd/>
          </a:ln>
        </p:spPr>
        <p:txBody>
          <a:bodyPr wrap="none" anchor="ctr"/>
          <a:lstStyle/>
          <a:p>
            <a:pPr algn="ctr" eaLnBrk="0" hangingPunct="0"/>
            <a:r>
              <a:rPr lang="en-US">
                <a:solidFill>
                  <a:srgbClr val="000000"/>
                </a:solidFill>
                <a:latin typeface="Times New Roman" pitchFamily="18" charset="0"/>
              </a:rPr>
              <a:t>Colombia</a:t>
            </a:r>
          </a:p>
        </p:txBody>
      </p:sp>
      <p:sp>
        <p:nvSpPr>
          <p:cNvPr id="5" name="TextBox 4"/>
          <p:cNvSpPr txBox="1"/>
          <p:nvPr/>
        </p:nvSpPr>
        <p:spPr>
          <a:xfrm>
            <a:off x="6857517" y="6184660"/>
            <a:ext cx="1584088" cy="276999"/>
          </a:xfrm>
          <a:prstGeom prst="rect">
            <a:avLst/>
          </a:prstGeom>
          <a:noFill/>
        </p:spPr>
        <p:txBody>
          <a:bodyPr wrap="none" rtlCol="0">
            <a:spAutoFit/>
          </a:bodyPr>
          <a:lstStyle/>
          <a:p>
            <a:r>
              <a:rPr lang="en-US" sz="1200" dirty="0" smtClean="0"/>
              <a:t>Source: Buss (1989)</a:t>
            </a:r>
            <a:endParaRPr lang="en-US" sz="1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07963" y="76200"/>
            <a:ext cx="8780462" cy="1143000"/>
          </a:xfrm>
        </p:spPr>
        <p:txBody>
          <a:bodyPr/>
          <a:lstStyle/>
          <a:p>
            <a:pPr eaLnBrk="1" hangingPunct="1">
              <a:defRPr/>
            </a:pPr>
            <a:r>
              <a:rPr lang="en-US" dirty="0" smtClean="0">
                <a:solidFill>
                  <a:srgbClr val="CCECFF"/>
                </a:solidFill>
                <a:latin typeface="+mn-lt"/>
              </a:rPr>
              <a:t>Men’s Age Preferences As</a:t>
            </a:r>
            <a:br>
              <a:rPr lang="en-US" dirty="0" smtClean="0">
                <a:solidFill>
                  <a:srgbClr val="CCECFF"/>
                </a:solidFill>
                <a:latin typeface="+mn-lt"/>
              </a:rPr>
            </a:br>
            <a:r>
              <a:rPr lang="en-US" dirty="0" smtClean="0">
                <a:solidFill>
                  <a:srgbClr val="CCECFF"/>
                </a:solidFill>
                <a:latin typeface="+mn-lt"/>
              </a:rPr>
              <a:t>They Get Older</a:t>
            </a:r>
          </a:p>
        </p:txBody>
      </p:sp>
      <p:pic>
        <p:nvPicPr>
          <p:cNvPr id="48131" name="Picture 3" descr="Figure5"/>
          <p:cNvPicPr>
            <a:picLocks noChangeAspect="1" noChangeArrowheads="1"/>
          </p:cNvPicPr>
          <p:nvPr/>
        </p:nvPicPr>
        <p:blipFill>
          <a:blip r:embed="rId3" cstate="print"/>
          <a:srcRect/>
          <a:stretch>
            <a:fillRect/>
          </a:stretch>
        </p:blipFill>
        <p:spPr bwMode="auto">
          <a:xfrm>
            <a:off x="105257" y="1357313"/>
            <a:ext cx="6477000" cy="5287962"/>
          </a:xfrm>
          <a:prstGeom prst="rect">
            <a:avLst/>
          </a:prstGeom>
          <a:noFill/>
          <a:ln w="9525">
            <a:noFill/>
            <a:miter lim="800000"/>
            <a:headEnd/>
            <a:tailEnd/>
          </a:ln>
        </p:spPr>
      </p:pic>
      <p:pic>
        <p:nvPicPr>
          <p:cNvPr id="94209" name="Picture 2" descr="http://blogs.lowellsun.com/frosting/files/2012/12/120312-Hugh-Hefner-Crystal-Harris-400.jpg"/>
          <p:cNvPicPr>
            <a:picLocks noChangeAspect="1" noChangeArrowheads="1"/>
          </p:cNvPicPr>
          <p:nvPr/>
        </p:nvPicPr>
        <p:blipFill>
          <a:blip r:embed="rId4" cstate="print"/>
          <a:srcRect r="4848"/>
          <a:stretch>
            <a:fillRect/>
          </a:stretch>
        </p:blipFill>
        <p:spPr bwMode="auto">
          <a:xfrm>
            <a:off x="3454352" y="2117090"/>
            <a:ext cx="5689648" cy="4486910"/>
          </a:xfrm>
          <a:prstGeom prst="rect">
            <a:avLst/>
          </a:prstGeom>
          <a:noFill/>
          <a:ln w="9525">
            <a:noFill/>
            <a:miter lim="800000"/>
            <a:headEnd/>
            <a:tailEnd/>
          </a:ln>
        </p:spPr>
      </p:pic>
      <p:sp>
        <p:nvSpPr>
          <p:cNvPr id="6" name="TextBox 5"/>
          <p:cNvSpPr txBox="1"/>
          <p:nvPr/>
        </p:nvSpPr>
        <p:spPr>
          <a:xfrm>
            <a:off x="6501683" y="1778000"/>
            <a:ext cx="2667718" cy="338554"/>
          </a:xfrm>
          <a:prstGeom prst="rect">
            <a:avLst/>
          </a:prstGeom>
          <a:noFill/>
        </p:spPr>
        <p:txBody>
          <a:bodyPr wrap="none" rtlCol="0">
            <a:spAutoFit/>
          </a:bodyPr>
          <a:lstStyle/>
          <a:p>
            <a:r>
              <a:rPr lang="en-US" sz="1600" dirty="0" smtClean="0"/>
              <a:t>Photo: blogs.lowellsun.com</a:t>
            </a:r>
            <a:endParaRPr lang="en-US"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defRPr/>
            </a:pPr>
            <a:r>
              <a:rPr lang="en-US" altLang="en-US" dirty="0" smtClean="0">
                <a:solidFill>
                  <a:srgbClr val="CCECFF"/>
                </a:solidFill>
                <a:latin typeface="+mn-lt"/>
                <a:cs typeface="Times New Roman" pitchFamily="18" charset="0"/>
              </a:rPr>
              <a:t>Body Shape: Waist-to-Hip Ratio</a:t>
            </a:r>
            <a:r>
              <a:rPr lang="en-US" altLang="en-US" b="1" dirty="0" smtClean="0">
                <a:solidFill>
                  <a:srgbClr val="FFFF00"/>
                </a:solidFill>
                <a:latin typeface="Times" pitchFamily="18" charset="0"/>
                <a:cs typeface="Times New Roman" pitchFamily="18" charset="0"/>
              </a:rPr>
              <a:t/>
            </a:r>
            <a:br>
              <a:rPr lang="en-US" altLang="en-US" b="1" dirty="0" smtClean="0">
                <a:solidFill>
                  <a:srgbClr val="FFFF00"/>
                </a:solidFill>
                <a:latin typeface="Times" pitchFamily="18" charset="0"/>
                <a:cs typeface="Times New Roman" pitchFamily="18" charset="0"/>
              </a:rPr>
            </a:br>
            <a:r>
              <a:rPr lang="en-US" altLang="en-US" sz="3200" dirty="0" smtClean="0">
                <a:solidFill>
                  <a:schemeClr val="tx1"/>
                </a:solidFill>
                <a:latin typeface="+mn-lt"/>
                <a:cs typeface="Times New Roman" pitchFamily="18" charset="0"/>
              </a:rPr>
              <a:t>Cue to:  youth, health, fertility, </a:t>
            </a:r>
            <a:br>
              <a:rPr lang="en-US" altLang="en-US" sz="3200" dirty="0" smtClean="0">
                <a:solidFill>
                  <a:schemeClr val="tx1"/>
                </a:solidFill>
                <a:latin typeface="+mn-lt"/>
                <a:cs typeface="Times New Roman" pitchFamily="18" charset="0"/>
              </a:rPr>
            </a:br>
            <a:r>
              <a:rPr lang="en-US" altLang="en-US" sz="3200" dirty="0" smtClean="0">
                <a:solidFill>
                  <a:schemeClr val="tx1"/>
                </a:solidFill>
                <a:latin typeface="+mn-lt"/>
                <a:cs typeface="Times New Roman" pitchFamily="18" charset="0"/>
              </a:rPr>
              <a:t>and non-pregnancy [~.70 = ideal]</a:t>
            </a:r>
            <a:r>
              <a:rPr lang="en-US" altLang="en-US" sz="3200" dirty="0" smtClean="0">
                <a:latin typeface="+mn-lt"/>
              </a:rPr>
              <a:t> </a:t>
            </a:r>
          </a:p>
        </p:txBody>
      </p:sp>
      <p:pic>
        <p:nvPicPr>
          <p:cNvPr id="49155" name="Picture 3" descr="wtohip1"/>
          <p:cNvPicPr>
            <a:picLocks noChangeAspect="1" noChangeArrowheads="1"/>
          </p:cNvPicPr>
          <p:nvPr/>
        </p:nvPicPr>
        <p:blipFill>
          <a:blip r:embed="rId3" cstate="print"/>
          <a:srcRect/>
          <a:stretch>
            <a:fillRect/>
          </a:stretch>
        </p:blipFill>
        <p:spPr bwMode="auto">
          <a:xfrm>
            <a:off x="254004" y="2252147"/>
            <a:ext cx="2664165" cy="3996247"/>
          </a:xfrm>
          <a:prstGeom prst="rect">
            <a:avLst/>
          </a:prstGeom>
          <a:noFill/>
          <a:ln w="9525">
            <a:noFill/>
            <a:miter lim="800000"/>
            <a:headEnd/>
            <a:tailEnd/>
          </a:ln>
        </p:spPr>
      </p:pic>
      <p:pic>
        <p:nvPicPr>
          <p:cNvPr id="49156" name="Picture 4" descr="wtohip2"/>
          <p:cNvPicPr>
            <a:picLocks noChangeAspect="1" noChangeArrowheads="1"/>
          </p:cNvPicPr>
          <p:nvPr/>
        </p:nvPicPr>
        <p:blipFill>
          <a:blip r:embed="rId4" cstate="print"/>
          <a:srcRect/>
          <a:stretch>
            <a:fillRect/>
          </a:stretch>
        </p:blipFill>
        <p:spPr bwMode="auto">
          <a:xfrm>
            <a:off x="3225804" y="2252147"/>
            <a:ext cx="2664165" cy="3996247"/>
          </a:xfrm>
          <a:prstGeom prst="rect">
            <a:avLst/>
          </a:prstGeom>
          <a:noFill/>
          <a:ln w="9525">
            <a:noFill/>
            <a:miter lim="800000"/>
            <a:headEnd/>
            <a:tailEnd/>
          </a:ln>
        </p:spPr>
      </p:pic>
      <p:pic>
        <p:nvPicPr>
          <p:cNvPr id="49157" name="Picture 5" descr="wtohip3"/>
          <p:cNvPicPr>
            <a:picLocks noChangeAspect="1" noChangeArrowheads="1"/>
          </p:cNvPicPr>
          <p:nvPr/>
        </p:nvPicPr>
        <p:blipFill>
          <a:blip r:embed="rId5" cstate="print"/>
          <a:srcRect/>
          <a:stretch>
            <a:fillRect/>
          </a:stretch>
        </p:blipFill>
        <p:spPr bwMode="auto">
          <a:xfrm>
            <a:off x="6197604" y="2252147"/>
            <a:ext cx="2664165" cy="3996247"/>
          </a:xfrm>
          <a:prstGeom prst="rect">
            <a:avLst/>
          </a:prstGeom>
          <a:noFill/>
          <a:ln w="9525">
            <a:noFill/>
            <a:miter lim="800000"/>
            <a:headEnd/>
            <a:tailEnd/>
          </a:ln>
        </p:spPr>
      </p:pic>
      <p:sp>
        <p:nvSpPr>
          <p:cNvPr id="6" name="TextBox 5"/>
          <p:cNvSpPr txBox="1"/>
          <p:nvPr/>
        </p:nvSpPr>
        <p:spPr>
          <a:xfrm>
            <a:off x="1270000" y="6290733"/>
            <a:ext cx="505267" cy="369332"/>
          </a:xfrm>
          <a:prstGeom prst="rect">
            <a:avLst/>
          </a:prstGeom>
          <a:noFill/>
        </p:spPr>
        <p:txBody>
          <a:bodyPr wrap="none" rtlCol="0">
            <a:spAutoFit/>
          </a:bodyPr>
          <a:lstStyle/>
          <a:p>
            <a:r>
              <a:rPr lang="en-US" dirty="0" smtClean="0"/>
              <a:t>.70</a:t>
            </a:r>
            <a:endParaRPr lang="en-US" dirty="0"/>
          </a:p>
        </p:txBody>
      </p:sp>
      <p:sp>
        <p:nvSpPr>
          <p:cNvPr id="7" name="TextBox 6"/>
          <p:cNvSpPr txBox="1"/>
          <p:nvPr/>
        </p:nvSpPr>
        <p:spPr>
          <a:xfrm>
            <a:off x="4351866" y="6290733"/>
            <a:ext cx="646331" cy="369332"/>
          </a:xfrm>
          <a:prstGeom prst="rect">
            <a:avLst/>
          </a:prstGeom>
          <a:noFill/>
        </p:spPr>
        <p:txBody>
          <a:bodyPr wrap="none" rtlCol="0">
            <a:spAutoFit/>
          </a:bodyPr>
          <a:lstStyle/>
          <a:p>
            <a:r>
              <a:rPr lang="en-US" dirty="0" smtClean="0"/>
              <a:t>TBD</a:t>
            </a:r>
            <a:endParaRPr lang="en-US" dirty="0"/>
          </a:p>
        </p:txBody>
      </p:sp>
      <p:sp>
        <p:nvSpPr>
          <p:cNvPr id="8" name="TextBox 7"/>
          <p:cNvSpPr txBox="1"/>
          <p:nvPr/>
        </p:nvSpPr>
        <p:spPr>
          <a:xfrm>
            <a:off x="7205239" y="6290727"/>
            <a:ext cx="646331" cy="369332"/>
          </a:xfrm>
          <a:prstGeom prst="rect">
            <a:avLst/>
          </a:prstGeom>
          <a:noFill/>
        </p:spPr>
        <p:txBody>
          <a:bodyPr wrap="none" rtlCol="0">
            <a:spAutoFit/>
          </a:bodyPr>
          <a:lstStyle/>
          <a:p>
            <a:r>
              <a:rPr lang="en-US" dirty="0" smtClean="0"/>
              <a:t>TBD</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645583" y="2594505"/>
            <a:ext cx="7234481" cy="707886"/>
          </a:xfrm>
          <a:prstGeom prst="rect">
            <a:avLst/>
          </a:prstGeom>
          <a:noFill/>
          <a:ln w="9525">
            <a:noFill/>
            <a:miter lim="800000"/>
            <a:headEnd/>
            <a:tailEnd/>
          </a:ln>
          <a:effectLst/>
        </p:spPr>
        <p:txBody>
          <a:bodyPr wrap="none">
            <a:spAutoFit/>
          </a:bodyPr>
          <a:lstStyle/>
          <a:p>
            <a:pPr eaLnBrk="0" hangingPunct="0">
              <a:defRPr/>
            </a:pPr>
            <a:r>
              <a:rPr lang="en-US" sz="4000" dirty="0">
                <a:solidFill>
                  <a:schemeClr val="tx2"/>
                </a:solidFill>
                <a:latin typeface="+mn-lt"/>
              </a:rPr>
              <a:t>	  </a:t>
            </a:r>
            <a:r>
              <a:rPr lang="en-US" sz="4000" dirty="0" smtClean="0">
                <a:solidFill>
                  <a:schemeClr val="tx2"/>
                </a:solidFill>
                <a:latin typeface="+mn-lt"/>
              </a:rPr>
              <a:t>So What </a:t>
            </a:r>
            <a:r>
              <a:rPr lang="en-US" sz="4000" dirty="0">
                <a:solidFill>
                  <a:schemeClr val="tx2"/>
                </a:solidFill>
                <a:latin typeface="+mn-lt"/>
              </a:rPr>
              <a:t>Do Women Want</a:t>
            </a:r>
            <a:r>
              <a:rPr lang="en-US" sz="4000" dirty="0" smtClean="0">
                <a:solidFill>
                  <a:schemeClr val="tx2"/>
                </a:solidFill>
                <a:latin typeface="+mn-lt"/>
              </a:rPr>
              <a:t>?</a:t>
            </a:r>
            <a:endParaRPr lang="en-US" sz="4000" dirty="0">
              <a:solidFill>
                <a:schemeClr val="tx2"/>
              </a:solidFill>
              <a:latin typeface="+mn-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en-US" dirty="0" smtClean="0">
                <a:solidFill>
                  <a:srgbClr val="CCECFF"/>
                </a:solidFill>
                <a:latin typeface="+mn-lt"/>
                <a:cs typeface="Times New Roman" pitchFamily="18" charset="0"/>
              </a:rPr>
              <a:t>Mate Preferences</a:t>
            </a:r>
            <a:endParaRPr lang="en-US" altLang="en-US" dirty="0" smtClean="0">
              <a:solidFill>
                <a:srgbClr val="CCECFF"/>
              </a:solidFill>
              <a:latin typeface="+mn-lt"/>
            </a:endParaRPr>
          </a:p>
        </p:txBody>
      </p:sp>
      <p:sp>
        <p:nvSpPr>
          <p:cNvPr id="15363" name="Rectangle 3"/>
          <p:cNvSpPr>
            <a:spLocks noGrp="1" noChangeArrowheads="1"/>
          </p:cNvSpPr>
          <p:nvPr>
            <p:ph idx="1"/>
          </p:nvPr>
        </p:nvSpPr>
        <p:spPr>
          <a:xfrm>
            <a:off x="440267" y="1294341"/>
            <a:ext cx="8229600" cy="1457325"/>
          </a:xfrm>
        </p:spPr>
        <p:txBody>
          <a:bodyPr>
            <a:normAutofit/>
          </a:bodyPr>
          <a:lstStyle/>
          <a:p>
            <a:pPr eaLnBrk="1" hangingPunct="1">
              <a:lnSpc>
                <a:spcPct val="90000"/>
              </a:lnSpc>
              <a:defRPr/>
            </a:pPr>
            <a:r>
              <a:rPr lang="en-US" altLang="en-US" dirty="0" smtClean="0">
                <a:cs typeface="Times New Roman" pitchFamily="18" charset="0"/>
              </a:rPr>
              <a:t>Thousands of dimensions of differences</a:t>
            </a:r>
            <a:r>
              <a:rPr lang="en-US" altLang="en-US" dirty="0" smtClean="0"/>
              <a:t> </a:t>
            </a:r>
          </a:p>
          <a:p>
            <a:pPr eaLnBrk="1" hangingPunct="1">
              <a:lnSpc>
                <a:spcPct val="90000"/>
              </a:lnSpc>
              <a:defRPr/>
            </a:pPr>
            <a:r>
              <a:rPr lang="en-US" altLang="en-US" dirty="0" smtClean="0">
                <a:cs typeface="Times New Roman" pitchFamily="18" charset="0"/>
              </a:rPr>
              <a:t>Constants do not count</a:t>
            </a:r>
            <a:r>
              <a:rPr lang="en-US" altLang="en-US" dirty="0" smtClean="0"/>
              <a:t> </a:t>
            </a:r>
          </a:p>
        </p:txBody>
      </p:sp>
      <p:pic>
        <p:nvPicPr>
          <p:cNvPr id="51204" name="Picture 5" descr="men"/>
          <p:cNvPicPr>
            <a:picLocks noChangeAspect="1" noChangeArrowheads="1"/>
          </p:cNvPicPr>
          <p:nvPr/>
        </p:nvPicPr>
        <p:blipFill>
          <a:blip r:embed="rId3" cstate="print"/>
          <a:srcRect/>
          <a:stretch>
            <a:fillRect/>
          </a:stretch>
        </p:blipFill>
        <p:spPr bwMode="auto">
          <a:xfrm>
            <a:off x="2624667" y="2540000"/>
            <a:ext cx="4651375" cy="366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defRPr/>
            </a:pPr>
            <a:r>
              <a:rPr lang="en-US" sz="4000" dirty="0" smtClean="0">
                <a:solidFill>
                  <a:srgbClr val="CCECFF"/>
                </a:solidFill>
                <a:latin typeface="+mn-lt"/>
              </a:rPr>
              <a:t>Problems Women Face in Mating</a:t>
            </a:r>
          </a:p>
        </p:txBody>
      </p:sp>
      <p:sp>
        <p:nvSpPr>
          <p:cNvPr id="181251" name="Rectangle 3"/>
          <p:cNvSpPr>
            <a:spLocks noGrp="1" noChangeArrowheads="1"/>
          </p:cNvSpPr>
          <p:nvPr>
            <p:ph idx="1"/>
          </p:nvPr>
        </p:nvSpPr>
        <p:spPr/>
        <p:txBody>
          <a:bodyPr/>
          <a:lstStyle/>
          <a:p>
            <a:pPr eaLnBrk="1" hangingPunct="1">
              <a:defRPr/>
            </a:pPr>
            <a:endParaRPr lang="en-US" dirty="0" smtClean="0"/>
          </a:p>
          <a:p>
            <a:pPr eaLnBrk="1" hangingPunct="1">
              <a:buNone/>
              <a:defRPr/>
            </a:pPr>
            <a:r>
              <a:rPr lang="en-US" dirty="0" smtClean="0"/>
              <a:t>1. Identifying relevant attributes</a:t>
            </a:r>
          </a:p>
          <a:p>
            <a:pPr eaLnBrk="1" hangingPunct="1">
              <a:buNone/>
              <a:defRPr/>
            </a:pPr>
            <a:r>
              <a:rPr lang="en-US" dirty="0" smtClean="0"/>
              <a:t>2. Assessing men on relevant attributes</a:t>
            </a:r>
          </a:p>
          <a:p>
            <a:pPr eaLnBrk="1" hangingPunct="1">
              <a:buNone/>
              <a:defRPr/>
            </a:pPr>
            <a:r>
              <a:rPr lang="en-US" dirty="0" smtClean="0"/>
              <a:t>3. Accurate self-evaluation of mate value</a:t>
            </a:r>
          </a:p>
          <a:p>
            <a:pPr eaLnBrk="1" hangingPunct="1">
              <a:buNone/>
              <a:defRPr/>
            </a:pPr>
            <a:r>
              <a:rPr lang="en-US" dirty="0" smtClean="0"/>
              <a:t>4. Targeting men in mate-value range</a:t>
            </a:r>
          </a:p>
          <a:p>
            <a:pPr eaLnBrk="1" hangingPunct="1">
              <a:buNone/>
              <a:defRPr/>
            </a:pPr>
            <a:r>
              <a:rPr lang="en-US" dirty="0" smtClean="0"/>
              <a:t>5. Avoiding male deception:  “players”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1251">
                                            <p:txEl>
                                              <p:pRg st="1" end="1"/>
                                            </p:txEl>
                                          </p:spTgt>
                                        </p:tgtEl>
                                        <p:attrNameLst>
                                          <p:attrName>style.visibility</p:attrName>
                                        </p:attrNameLst>
                                      </p:cBhvr>
                                      <p:to>
                                        <p:strVal val="visible"/>
                                      </p:to>
                                    </p:set>
                                    <p:animEffect transition="in" filter="fade">
                                      <p:cBhvr>
                                        <p:cTn id="7" dur="2000"/>
                                        <p:tgtEl>
                                          <p:spTgt spid="181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1251">
                                            <p:txEl>
                                              <p:pRg st="2" end="2"/>
                                            </p:txEl>
                                          </p:spTgt>
                                        </p:tgtEl>
                                        <p:attrNameLst>
                                          <p:attrName>style.visibility</p:attrName>
                                        </p:attrNameLst>
                                      </p:cBhvr>
                                      <p:to>
                                        <p:strVal val="visible"/>
                                      </p:to>
                                    </p:set>
                                    <p:animEffect transition="in" filter="fade">
                                      <p:cBhvr>
                                        <p:cTn id="12" dur="2000"/>
                                        <p:tgtEl>
                                          <p:spTgt spid="1812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1251">
                                            <p:txEl>
                                              <p:pRg st="3" end="3"/>
                                            </p:txEl>
                                          </p:spTgt>
                                        </p:tgtEl>
                                        <p:attrNameLst>
                                          <p:attrName>style.visibility</p:attrName>
                                        </p:attrNameLst>
                                      </p:cBhvr>
                                      <p:to>
                                        <p:strVal val="visible"/>
                                      </p:to>
                                    </p:set>
                                    <p:animEffect transition="in" filter="fade">
                                      <p:cBhvr>
                                        <p:cTn id="17" dur="2000"/>
                                        <p:tgtEl>
                                          <p:spTgt spid="18125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1251">
                                            <p:txEl>
                                              <p:pRg st="4" end="4"/>
                                            </p:txEl>
                                          </p:spTgt>
                                        </p:tgtEl>
                                        <p:attrNameLst>
                                          <p:attrName>style.visibility</p:attrName>
                                        </p:attrNameLst>
                                      </p:cBhvr>
                                      <p:to>
                                        <p:strVal val="visible"/>
                                      </p:to>
                                    </p:set>
                                    <p:animEffect transition="in" filter="fade">
                                      <p:cBhvr>
                                        <p:cTn id="22" dur="2000"/>
                                        <p:tgtEl>
                                          <p:spTgt spid="18125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1251">
                                            <p:txEl>
                                              <p:pRg st="5" end="5"/>
                                            </p:txEl>
                                          </p:spTgt>
                                        </p:tgtEl>
                                        <p:attrNameLst>
                                          <p:attrName>style.visibility</p:attrName>
                                        </p:attrNameLst>
                                      </p:cBhvr>
                                      <p:to>
                                        <p:strVal val="visible"/>
                                      </p:to>
                                    </p:set>
                                    <p:animEffect transition="in" filter="fade">
                                      <p:cBhvr>
                                        <p:cTn id="27" dur="2000"/>
                                        <p:tgtEl>
                                          <p:spTgt spid="1812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Talk Outline</a:t>
            </a:r>
            <a:endParaRPr lang="en-US" dirty="0">
              <a:latin typeface="+mn-lt"/>
            </a:endParaRPr>
          </a:p>
        </p:txBody>
      </p:sp>
      <p:sp>
        <p:nvSpPr>
          <p:cNvPr id="3" name="Content Placeholder 2"/>
          <p:cNvSpPr>
            <a:spLocks noGrp="1"/>
          </p:cNvSpPr>
          <p:nvPr>
            <p:ph idx="1"/>
          </p:nvPr>
        </p:nvSpPr>
        <p:spPr/>
        <p:txBody>
          <a:bodyPr/>
          <a:lstStyle/>
          <a:p>
            <a:r>
              <a:rPr lang="en-US" dirty="0" smtClean="0"/>
              <a:t>Diverse Mating Strategy Contexts</a:t>
            </a:r>
          </a:p>
          <a:p>
            <a:r>
              <a:rPr lang="en-US" dirty="0" smtClean="0"/>
              <a:t>What Men Want</a:t>
            </a:r>
          </a:p>
          <a:p>
            <a:r>
              <a:rPr lang="en-US" dirty="0" smtClean="0"/>
              <a:t>What Women Want</a:t>
            </a:r>
          </a:p>
          <a:p>
            <a:r>
              <a:rPr lang="en-US" dirty="0" smtClean="0"/>
              <a:t>Etc., Etc.,</a:t>
            </a: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defRPr/>
            </a:pPr>
            <a:r>
              <a:rPr lang="en-US" dirty="0" smtClean="0">
                <a:solidFill>
                  <a:srgbClr val="CCECFF"/>
                </a:solidFill>
                <a:latin typeface="+mn-lt"/>
              </a:rPr>
              <a:t>Commitment-Related</a:t>
            </a:r>
            <a:br>
              <a:rPr lang="en-US" dirty="0" smtClean="0">
                <a:solidFill>
                  <a:srgbClr val="CCECFF"/>
                </a:solidFill>
                <a:latin typeface="+mn-lt"/>
              </a:rPr>
            </a:br>
            <a:r>
              <a:rPr lang="en-US" dirty="0" smtClean="0">
                <a:solidFill>
                  <a:srgbClr val="CCECFF"/>
                </a:solidFill>
                <a:latin typeface="+mn-lt"/>
              </a:rPr>
              <a:t>Deceptive Experiences</a:t>
            </a:r>
            <a:r>
              <a:rPr lang="en-US" sz="3200" dirty="0" smtClean="0">
                <a:solidFill>
                  <a:srgbClr val="CCECFF"/>
                </a:solidFill>
                <a:latin typeface="+mn-lt"/>
              </a:rPr>
              <a:t/>
            </a:r>
            <a:br>
              <a:rPr lang="en-US" sz="3200" dirty="0" smtClean="0">
                <a:solidFill>
                  <a:srgbClr val="CCECFF"/>
                </a:solidFill>
                <a:latin typeface="+mn-lt"/>
              </a:rPr>
            </a:br>
            <a:endParaRPr lang="en-US" sz="1800" dirty="0" smtClean="0">
              <a:solidFill>
                <a:srgbClr val="CCECFF"/>
              </a:solidFill>
              <a:latin typeface="+mn-lt"/>
            </a:endParaRPr>
          </a:p>
        </p:txBody>
      </p:sp>
      <p:graphicFrame>
        <p:nvGraphicFramePr>
          <p:cNvPr id="9218" name="Object 3"/>
          <p:cNvGraphicFramePr>
            <a:graphicFrameLocks noGrp="1" noChangeAspect="1"/>
          </p:cNvGraphicFramePr>
          <p:nvPr>
            <p:ph type="chart" idx="1"/>
          </p:nvPr>
        </p:nvGraphicFramePr>
        <p:xfrm>
          <a:off x="685800" y="1808162"/>
          <a:ext cx="7772400" cy="4114800"/>
        </p:xfrm>
        <a:graphic>
          <a:graphicData uri="http://schemas.openxmlformats.org/presentationml/2006/ole">
            <mc:AlternateContent xmlns:mc="http://schemas.openxmlformats.org/markup-compatibility/2006">
              <mc:Choice xmlns:v="urn:schemas-microsoft-com:vml" Requires="v">
                <p:oleObj spid="_x0000_s9224" name="Chart" r:id="rId4" imgW="7772535" imgH="4114800" progId="MSGraph.Chart.8">
                  <p:embed followColorScheme="full"/>
                </p:oleObj>
              </mc:Choice>
              <mc:Fallback>
                <p:oleObj name="Chart" r:id="rId4" imgW="7772535" imgH="4114800" progId="MSGraph.Chart.8">
                  <p:embed followColorScheme="full"/>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808162"/>
                        <a:ext cx="777240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2734733" y="6019790"/>
            <a:ext cx="3114955" cy="338554"/>
          </a:xfrm>
          <a:prstGeom prst="rect">
            <a:avLst/>
          </a:prstGeom>
          <a:noFill/>
        </p:spPr>
        <p:txBody>
          <a:bodyPr wrap="none" rtlCol="0">
            <a:spAutoFit/>
          </a:bodyPr>
          <a:lstStyle/>
          <a:p>
            <a:r>
              <a:rPr lang="en-US" sz="1600" dirty="0" smtClean="0"/>
              <a:t>Source: </a:t>
            </a:r>
            <a:r>
              <a:rPr lang="en-US" sz="1600" dirty="0" err="1" smtClean="0"/>
              <a:t>Haselton</a:t>
            </a:r>
            <a:r>
              <a:rPr lang="en-US" sz="1600" dirty="0" smtClean="0"/>
              <a:t> &amp; Buss (2005)</a:t>
            </a:r>
            <a:endParaRPr lang="en-US" sz="16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57200" y="274638"/>
            <a:ext cx="8229600" cy="1477962"/>
          </a:xfrm>
        </p:spPr>
        <p:txBody>
          <a:bodyPr/>
          <a:lstStyle/>
          <a:p>
            <a:pPr eaLnBrk="1" hangingPunct="1">
              <a:defRPr/>
            </a:pPr>
            <a:r>
              <a:rPr lang="en-US" sz="3600" dirty="0" smtClean="0">
                <a:solidFill>
                  <a:srgbClr val="CCECFF"/>
                </a:solidFill>
                <a:latin typeface="+mn-lt"/>
              </a:rPr>
              <a:t>Emotional Upset About Deception: </a:t>
            </a:r>
            <a:br>
              <a:rPr lang="en-US" sz="3600" dirty="0" smtClean="0">
                <a:solidFill>
                  <a:srgbClr val="CCECFF"/>
                </a:solidFill>
                <a:latin typeface="+mn-lt"/>
              </a:rPr>
            </a:br>
            <a:r>
              <a:rPr lang="en-US" sz="3600" dirty="0" smtClean="0">
                <a:solidFill>
                  <a:srgbClr val="CCECFF"/>
                </a:solidFill>
                <a:latin typeface="+mn-lt"/>
              </a:rPr>
              <a:t>Pre- and Post-Copulation</a:t>
            </a:r>
            <a:r>
              <a:rPr lang="en-US" sz="3200" dirty="0" smtClean="0">
                <a:solidFill>
                  <a:schemeClr val="accent2"/>
                </a:solidFill>
                <a:latin typeface="+mn-lt"/>
              </a:rPr>
              <a:t/>
            </a:r>
            <a:br>
              <a:rPr lang="en-US" sz="3200" dirty="0" smtClean="0">
                <a:solidFill>
                  <a:schemeClr val="accent2"/>
                </a:solidFill>
                <a:latin typeface="+mn-lt"/>
              </a:rPr>
            </a:br>
            <a:endParaRPr lang="en-US" sz="1800" dirty="0" smtClean="0">
              <a:solidFill>
                <a:schemeClr val="tx1"/>
              </a:solidFill>
              <a:latin typeface="+mn-lt"/>
            </a:endParaRPr>
          </a:p>
        </p:txBody>
      </p:sp>
      <p:graphicFrame>
        <p:nvGraphicFramePr>
          <p:cNvPr id="10242" name="Object 3"/>
          <p:cNvGraphicFramePr>
            <a:graphicFrameLocks noGrp="1" noChangeAspect="1"/>
          </p:cNvGraphicFramePr>
          <p:nvPr>
            <p:ph type="chart" idx="1"/>
          </p:nvPr>
        </p:nvGraphicFramePr>
        <p:xfrm>
          <a:off x="468702" y="1600200"/>
          <a:ext cx="8206596" cy="4530725"/>
        </p:xfrm>
        <a:graphic>
          <a:graphicData uri="http://schemas.openxmlformats.org/presentationml/2006/ole">
            <mc:AlternateContent xmlns:mc="http://schemas.openxmlformats.org/markup-compatibility/2006">
              <mc:Choice xmlns:v="urn:schemas-microsoft-com:vml" Requires="v">
                <p:oleObj spid="_x0000_s10248" name="Chart" r:id="rId4" imgW="8229600" imgH="4543560" progId="MSGraph.Chart.8">
                  <p:embed followColorScheme="full"/>
                </p:oleObj>
              </mc:Choice>
              <mc:Fallback>
                <p:oleObj name="Chart" r:id="rId4" imgW="8229600" imgH="4543560" progId="MSGraph.Chart.8">
                  <p:embed followColorScheme="full"/>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702" y="1600200"/>
                        <a:ext cx="8206596" cy="453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Text Box 4"/>
          <p:cNvSpPr txBox="1">
            <a:spLocks noChangeArrowheads="1"/>
          </p:cNvSpPr>
          <p:nvPr/>
        </p:nvSpPr>
        <p:spPr bwMode="auto">
          <a:xfrm>
            <a:off x="7467600" y="4724400"/>
            <a:ext cx="1447800" cy="366713"/>
          </a:xfrm>
          <a:prstGeom prst="rect">
            <a:avLst/>
          </a:prstGeom>
          <a:noFill/>
          <a:ln w="9525">
            <a:noFill/>
            <a:miter lim="800000"/>
            <a:headEnd/>
            <a:tailEnd/>
          </a:ln>
        </p:spPr>
        <p:txBody>
          <a:bodyPr>
            <a:spAutoFit/>
          </a:bodyPr>
          <a:lstStyle/>
          <a:p>
            <a:pPr>
              <a:spcBef>
                <a:spcPct val="50000"/>
              </a:spcBef>
            </a:pPr>
            <a:endParaRPr lang="en-US"/>
          </a:p>
        </p:txBody>
      </p:sp>
      <p:sp>
        <p:nvSpPr>
          <p:cNvPr id="10245" name="Text Box 5"/>
          <p:cNvSpPr txBox="1">
            <a:spLocks noChangeArrowheads="1"/>
          </p:cNvSpPr>
          <p:nvPr/>
        </p:nvSpPr>
        <p:spPr bwMode="auto">
          <a:xfrm>
            <a:off x="7467600" y="2057400"/>
            <a:ext cx="1295400" cy="935038"/>
          </a:xfrm>
          <a:prstGeom prst="rect">
            <a:avLst/>
          </a:prstGeom>
          <a:noFill/>
          <a:ln w="19050">
            <a:solidFill>
              <a:schemeClr val="tx1"/>
            </a:solidFill>
            <a:miter lim="800000"/>
            <a:headEnd/>
            <a:tailEnd/>
          </a:ln>
        </p:spPr>
        <p:txBody>
          <a:bodyPr>
            <a:spAutoFit/>
          </a:bodyPr>
          <a:lstStyle/>
          <a:p>
            <a:pPr>
              <a:spcBef>
                <a:spcPct val="50000"/>
              </a:spcBef>
            </a:pPr>
            <a:r>
              <a:rPr lang="en-US">
                <a:latin typeface="Helvetica-Narrow" pitchFamily="34" charset="0"/>
              </a:rPr>
              <a:t>7 = extremely upsetting</a:t>
            </a:r>
          </a:p>
        </p:txBody>
      </p:sp>
      <p:sp>
        <p:nvSpPr>
          <p:cNvPr id="10246" name="Line 6"/>
          <p:cNvSpPr>
            <a:spLocks noChangeShapeType="1"/>
          </p:cNvSpPr>
          <p:nvPr/>
        </p:nvSpPr>
        <p:spPr bwMode="auto">
          <a:xfrm>
            <a:off x="457200" y="1752600"/>
            <a:ext cx="8305800" cy="0"/>
          </a:xfrm>
          <a:prstGeom prst="line">
            <a:avLst/>
          </a:prstGeom>
          <a:noFill/>
          <a:ln w="28575">
            <a:solidFill>
              <a:srgbClr val="008000"/>
            </a:solidFill>
            <a:round/>
            <a:headEnd/>
            <a:tailEnd/>
          </a:ln>
        </p:spPr>
        <p:txBody>
          <a:bodyPr/>
          <a:lstStyle/>
          <a:p>
            <a:endParaRPr lang="en-US"/>
          </a:p>
        </p:txBody>
      </p:sp>
      <p:sp>
        <p:nvSpPr>
          <p:cNvPr id="7" name="TextBox 6"/>
          <p:cNvSpPr txBox="1"/>
          <p:nvPr/>
        </p:nvSpPr>
        <p:spPr>
          <a:xfrm>
            <a:off x="2734733" y="6019790"/>
            <a:ext cx="3114955" cy="338554"/>
          </a:xfrm>
          <a:prstGeom prst="rect">
            <a:avLst/>
          </a:prstGeom>
          <a:noFill/>
        </p:spPr>
        <p:txBody>
          <a:bodyPr wrap="none" rtlCol="0">
            <a:spAutoFit/>
          </a:bodyPr>
          <a:lstStyle/>
          <a:p>
            <a:r>
              <a:rPr lang="en-US" sz="1600" dirty="0" smtClean="0"/>
              <a:t>Source: </a:t>
            </a:r>
            <a:r>
              <a:rPr lang="en-US" sz="1600" dirty="0" err="1" smtClean="0"/>
              <a:t>Haselton</a:t>
            </a:r>
            <a:r>
              <a:rPr lang="en-US" sz="1600" dirty="0" smtClean="0"/>
              <a:t> &amp; Buss (2005)</a:t>
            </a:r>
            <a:endParaRPr lang="en-US" sz="16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07963" y="277813"/>
            <a:ext cx="8770937" cy="1143000"/>
          </a:xfrm>
        </p:spPr>
        <p:txBody>
          <a:bodyPr/>
          <a:lstStyle/>
          <a:p>
            <a:pPr eaLnBrk="1" hangingPunct="1">
              <a:defRPr/>
            </a:pPr>
            <a:r>
              <a:rPr lang="en-US" altLang="en-US" dirty="0" smtClean="0">
                <a:solidFill>
                  <a:srgbClr val="CCECFF"/>
                </a:solidFill>
                <a:latin typeface="+mn-lt"/>
                <a:cs typeface="Times New Roman" pitchFamily="18" charset="0"/>
              </a:rPr>
              <a:t>Preference For</a:t>
            </a:r>
            <a:br>
              <a:rPr lang="en-US" altLang="en-US" dirty="0" smtClean="0">
                <a:solidFill>
                  <a:srgbClr val="CCECFF"/>
                </a:solidFill>
                <a:latin typeface="+mn-lt"/>
                <a:cs typeface="Times New Roman" pitchFamily="18" charset="0"/>
              </a:rPr>
            </a:br>
            <a:r>
              <a:rPr lang="en-US" altLang="en-US" dirty="0" smtClean="0">
                <a:solidFill>
                  <a:srgbClr val="CCECFF"/>
                </a:solidFill>
                <a:latin typeface="+mn-lt"/>
                <a:cs typeface="Times New Roman" pitchFamily="18" charset="0"/>
              </a:rPr>
              <a:t>Economic Resources</a:t>
            </a:r>
            <a:r>
              <a:rPr lang="en-US" altLang="en-US" dirty="0" smtClean="0">
                <a:solidFill>
                  <a:srgbClr val="CCECFF"/>
                </a:solidFill>
                <a:latin typeface="+mn-lt"/>
              </a:rPr>
              <a:t> </a:t>
            </a:r>
          </a:p>
        </p:txBody>
      </p:sp>
      <p:pic>
        <p:nvPicPr>
          <p:cNvPr id="100354" name="Picture 2" descr="http://colourschool.org/image?id=81"/>
          <p:cNvPicPr>
            <a:picLocks noChangeAspect="1" noChangeArrowheads="1"/>
          </p:cNvPicPr>
          <p:nvPr/>
        </p:nvPicPr>
        <p:blipFill>
          <a:blip r:embed="rId3" cstate="print"/>
          <a:srcRect/>
          <a:stretch>
            <a:fillRect/>
          </a:stretch>
        </p:blipFill>
        <p:spPr bwMode="auto">
          <a:xfrm>
            <a:off x="164042" y="1806576"/>
            <a:ext cx="3143250" cy="4505325"/>
          </a:xfrm>
          <a:prstGeom prst="rect">
            <a:avLst/>
          </a:prstGeom>
          <a:noFill/>
        </p:spPr>
      </p:pic>
      <p:sp>
        <p:nvSpPr>
          <p:cNvPr id="7" name="TextBox 6"/>
          <p:cNvSpPr txBox="1"/>
          <p:nvPr/>
        </p:nvSpPr>
        <p:spPr>
          <a:xfrm>
            <a:off x="761514" y="6379393"/>
            <a:ext cx="1880643" cy="276999"/>
          </a:xfrm>
          <a:prstGeom prst="rect">
            <a:avLst/>
          </a:prstGeom>
          <a:noFill/>
        </p:spPr>
        <p:txBody>
          <a:bodyPr wrap="none" rtlCol="0">
            <a:spAutoFit/>
          </a:bodyPr>
          <a:lstStyle/>
          <a:p>
            <a:r>
              <a:rPr lang="en-US" sz="1200" dirty="0" smtClean="0"/>
              <a:t>Source: colourschool.org</a:t>
            </a:r>
            <a:endParaRPr lang="en-US" sz="1200" dirty="0"/>
          </a:p>
        </p:txBody>
      </p:sp>
      <p:pic>
        <p:nvPicPr>
          <p:cNvPr id="100356" name="Picture 4" descr="http://www.iwallscreen.com/stock/alfa-romeo-red-sports-car-high-quality-wallpaper-free-wallpapers.jpg"/>
          <p:cNvPicPr>
            <a:picLocks noChangeAspect="1" noChangeArrowheads="1"/>
          </p:cNvPicPr>
          <p:nvPr/>
        </p:nvPicPr>
        <p:blipFill>
          <a:blip r:embed="rId4" cstate="print"/>
          <a:srcRect l="10807" t="20313" r="11849" b="32291"/>
          <a:stretch>
            <a:fillRect/>
          </a:stretch>
        </p:blipFill>
        <p:spPr bwMode="auto">
          <a:xfrm>
            <a:off x="3439571" y="1800224"/>
            <a:ext cx="5409154" cy="2486025"/>
          </a:xfrm>
          <a:prstGeom prst="rect">
            <a:avLst/>
          </a:prstGeom>
          <a:noFill/>
        </p:spPr>
      </p:pic>
      <p:sp>
        <p:nvSpPr>
          <p:cNvPr id="9" name="TextBox 8"/>
          <p:cNvSpPr txBox="1"/>
          <p:nvPr/>
        </p:nvSpPr>
        <p:spPr>
          <a:xfrm>
            <a:off x="3476139" y="4312468"/>
            <a:ext cx="1846980" cy="276999"/>
          </a:xfrm>
          <a:prstGeom prst="rect">
            <a:avLst/>
          </a:prstGeom>
          <a:noFill/>
        </p:spPr>
        <p:txBody>
          <a:bodyPr wrap="none" rtlCol="0">
            <a:spAutoFit/>
          </a:bodyPr>
          <a:lstStyle/>
          <a:p>
            <a:r>
              <a:rPr lang="en-US" sz="1200" dirty="0" smtClean="0"/>
              <a:t>Source: iwallscreen.com</a:t>
            </a:r>
            <a:endParaRPr lang="en-US" sz="1200" dirty="0"/>
          </a:p>
        </p:txBody>
      </p:sp>
      <p:pic>
        <p:nvPicPr>
          <p:cNvPr id="100358" name="Picture 6" descr="http://priceypads.com/wp-content/uploads/2011/04/Mansion-22.jpg"/>
          <p:cNvPicPr>
            <a:picLocks noChangeAspect="1" noChangeArrowheads="1"/>
          </p:cNvPicPr>
          <p:nvPr/>
        </p:nvPicPr>
        <p:blipFill>
          <a:blip r:embed="rId5" cstate="print"/>
          <a:srcRect/>
          <a:stretch>
            <a:fillRect/>
          </a:stretch>
        </p:blipFill>
        <p:spPr bwMode="auto">
          <a:xfrm>
            <a:off x="3480739" y="4605561"/>
            <a:ext cx="5025086" cy="2090514"/>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eaLnBrk="1" hangingPunct="1">
              <a:defRPr/>
            </a:pPr>
            <a:r>
              <a:rPr lang="en-US" sz="3600" dirty="0" smtClean="0">
                <a:solidFill>
                  <a:srgbClr val="CCECFF"/>
                </a:solidFill>
                <a:latin typeface="+mn-lt"/>
              </a:rPr>
              <a:t>Good Financial Prospects</a:t>
            </a:r>
          </a:p>
        </p:txBody>
      </p:sp>
      <p:graphicFrame>
        <p:nvGraphicFramePr>
          <p:cNvPr id="11266" name="Object 3"/>
          <p:cNvGraphicFramePr>
            <a:graphicFrameLocks noGrp="1" noChangeAspect="1"/>
          </p:cNvGraphicFramePr>
          <p:nvPr>
            <p:ph idx="1"/>
          </p:nvPr>
        </p:nvGraphicFramePr>
        <p:xfrm>
          <a:off x="1282700" y="1622425"/>
          <a:ext cx="6537325" cy="4778375"/>
        </p:xfrm>
        <a:graphic>
          <a:graphicData uri="http://schemas.openxmlformats.org/presentationml/2006/ole">
            <mc:AlternateContent xmlns:mc="http://schemas.openxmlformats.org/markup-compatibility/2006">
              <mc:Choice xmlns:v="urn:schemas-microsoft-com:vml" Requires="v">
                <p:oleObj spid="_x0000_s11272" name="Photo Editor Photo" r:id="rId4" imgW="16809524" imgH="12285714" progId="">
                  <p:embed/>
                </p:oleObj>
              </mc:Choice>
              <mc:Fallback>
                <p:oleObj name="Photo Editor Photo" r:id="rId4" imgW="16809524" imgH="12285714"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t="11169"/>
                      <a:stretch>
                        <a:fillRect/>
                      </a:stretch>
                    </p:blipFill>
                    <p:spPr bwMode="auto">
                      <a:xfrm>
                        <a:off x="1282700" y="1622425"/>
                        <a:ext cx="6537325" cy="477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3" name="Text Box 5"/>
          <p:cNvSpPr txBox="1">
            <a:spLocks noChangeArrowheads="1"/>
          </p:cNvSpPr>
          <p:nvPr/>
        </p:nvSpPr>
        <p:spPr bwMode="auto">
          <a:xfrm>
            <a:off x="4792134" y="5680075"/>
            <a:ext cx="779992" cy="304800"/>
          </a:xfrm>
          <a:prstGeom prst="rect">
            <a:avLst/>
          </a:prstGeom>
          <a:solidFill>
            <a:schemeClr val="tx1"/>
          </a:solidFill>
          <a:ln w="12700">
            <a:noFill/>
            <a:miter lim="800000"/>
            <a:headEnd type="none" w="sm" len="sm"/>
            <a:tailEnd type="none" w="sm" len="sm"/>
          </a:ln>
        </p:spPr>
        <p:txBody>
          <a:bodyPr wrap="square">
            <a:spAutoFit/>
          </a:bodyPr>
          <a:lstStyle/>
          <a:p>
            <a:pPr eaLnBrk="0" hangingPunct="0">
              <a:defRPr/>
            </a:pPr>
            <a:r>
              <a:rPr lang="en-GB" sz="1400" dirty="0">
                <a:solidFill>
                  <a:schemeClr val="bg1">
                    <a:lumMod val="50000"/>
                  </a:schemeClr>
                </a:solidFill>
                <a:latin typeface="Times New Roman" pitchFamily="18" charset="0"/>
              </a:rPr>
              <a:t>Croatia</a:t>
            </a:r>
          </a:p>
        </p:txBody>
      </p:sp>
      <p:sp>
        <p:nvSpPr>
          <p:cNvPr id="6" name="TextBox 5"/>
          <p:cNvSpPr txBox="1"/>
          <p:nvPr/>
        </p:nvSpPr>
        <p:spPr>
          <a:xfrm>
            <a:off x="6214025" y="6438670"/>
            <a:ext cx="1584088" cy="276999"/>
          </a:xfrm>
          <a:prstGeom prst="rect">
            <a:avLst/>
          </a:prstGeom>
          <a:noFill/>
        </p:spPr>
        <p:txBody>
          <a:bodyPr wrap="none" rtlCol="0">
            <a:spAutoFit/>
          </a:bodyPr>
          <a:lstStyle/>
          <a:p>
            <a:r>
              <a:rPr lang="en-US" sz="1200" dirty="0" smtClean="0"/>
              <a:t>Source: Buss (1989)</a:t>
            </a:r>
            <a:endParaRPr lang="en-US" sz="1200" dirty="0"/>
          </a:p>
        </p:txBody>
      </p:sp>
      <p:sp>
        <p:nvSpPr>
          <p:cNvPr id="7" name="Rectangle 6"/>
          <p:cNvSpPr/>
          <p:nvPr/>
        </p:nvSpPr>
        <p:spPr>
          <a:xfrm>
            <a:off x="1286934" y="6222999"/>
            <a:ext cx="6510867" cy="1862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171450"/>
            <a:ext cx="7772400" cy="1143000"/>
          </a:xfrm>
        </p:spPr>
        <p:txBody>
          <a:bodyPr/>
          <a:lstStyle/>
          <a:p>
            <a:pPr eaLnBrk="1" hangingPunct="1">
              <a:defRPr/>
            </a:pPr>
            <a:r>
              <a:rPr lang="en-US" altLang="en-US" dirty="0" smtClean="0">
                <a:solidFill>
                  <a:srgbClr val="CCECFF"/>
                </a:solidFill>
                <a:latin typeface="+mn-lt"/>
                <a:cs typeface="Times New Roman" pitchFamily="18" charset="0"/>
              </a:rPr>
              <a:t>Preference For Social Status</a:t>
            </a:r>
            <a:r>
              <a:rPr lang="en-US" altLang="en-US" dirty="0" smtClean="0">
                <a:solidFill>
                  <a:srgbClr val="CCECFF"/>
                </a:solidFill>
                <a:latin typeface="+mn-lt"/>
              </a:rPr>
              <a:t> </a:t>
            </a:r>
          </a:p>
        </p:txBody>
      </p:sp>
      <p:pic>
        <p:nvPicPr>
          <p:cNvPr id="110594" name="Picture 2" descr="http://www.biography.com/imported/images/Biography/Images/Profiles/W/Denzel-Washington-9524687-2-402.jpg"/>
          <p:cNvPicPr>
            <a:picLocks noChangeAspect="1" noChangeArrowheads="1"/>
          </p:cNvPicPr>
          <p:nvPr/>
        </p:nvPicPr>
        <p:blipFill>
          <a:blip r:embed="rId3" cstate="print"/>
          <a:srcRect/>
          <a:stretch>
            <a:fillRect/>
          </a:stretch>
        </p:blipFill>
        <p:spPr bwMode="auto">
          <a:xfrm>
            <a:off x="180975" y="1118130"/>
            <a:ext cx="3182937" cy="3182938"/>
          </a:xfrm>
          <a:prstGeom prst="rect">
            <a:avLst/>
          </a:prstGeom>
          <a:noFill/>
        </p:spPr>
      </p:pic>
      <p:sp>
        <p:nvSpPr>
          <p:cNvPr id="7" name="TextBox 6"/>
          <p:cNvSpPr txBox="1"/>
          <p:nvPr/>
        </p:nvSpPr>
        <p:spPr>
          <a:xfrm>
            <a:off x="185759" y="4330471"/>
            <a:ext cx="1750607" cy="276999"/>
          </a:xfrm>
          <a:prstGeom prst="rect">
            <a:avLst/>
          </a:prstGeom>
          <a:noFill/>
        </p:spPr>
        <p:txBody>
          <a:bodyPr wrap="none" rtlCol="0">
            <a:spAutoFit/>
          </a:bodyPr>
          <a:lstStyle/>
          <a:p>
            <a:r>
              <a:rPr lang="en-US" sz="1200" dirty="0" smtClean="0"/>
              <a:t>Source: biography.com</a:t>
            </a:r>
            <a:endParaRPr lang="en-US" sz="1200" dirty="0"/>
          </a:p>
        </p:txBody>
      </p:sp>
      <p:pic>
        <p:nvPicPr>
          <p:cNvPr id="110596" name="Picture 4" descr="http://blog.starcam.com/image.axd?picture=2011%2F1%2Fantonio-banderas-9.jpg"/>
          <p:cNvPicPr>
            <a:picLocks noChangeAspect="1" noChangeArrowheads="1"/>
          </p:cNvPicPr>
          <p:nvPr/>
        </p:nvPicPr>
        <p:blipFill>
          <a:blip r:embed="rId4" cstate="print"/>
          <a:srcRect l="12082" r="8445"/>
          <a:stretch>
            <a:fillRect/>
          </a:stretch>
        </p:blipFill>
        <p:spPr bwMode="auto">
          <a:xfrm>
            <a:off x="5469511" y="1147446"/>
            <a:ext cx="3368612" cy="3179021"/>
          </a:xfrm>
          <a:prstGeom prst="rect">
            <a:avLst/>
          </a:prstGeom>
          <a:noFill/>
        </p:spPr>
      </p:pic>
      <p:sp>
        <p:nvSpPr>
          <p:cNvPr id="9" name="TextBox 8"/>
          <p:cNvSpPr txBox="1"/>
          <p:nvPr/>
        </p:nvSpPr>
        <p:spPr>
          <a:xfrm>
            <a:off x="5469003" y="4381271"/>
            <a:ext cx="1968809" cy="276999"/>
          </a:xfrm>
          <a:prstGeom prst="rect">
            <a:avLst/>
          </a:prstGeom>
          <a:noFill/>
        </p:spPr>
        <p:txBody>
          <a:bodyPr wrap="none" rtlCol="0">
            <a:spAutoFit/>
          </a:bodyPr>
          <a:lstStyle/>
          <a:p>
            <a:r>
              <a:rPr lang="en-US" sz="1200" dirty="0" smtClean="0"/>
              <a:t>Source: blog.starcam.com</a:t>
            </a:r>
            <a:endParaRPr lang="en-US" sz="1200" dirty="0"/>
          </a:p>
        </p:txBody>
      </p:sp>
      <p:pic>
        <p:nvPicPr>
          <p:cNvPr id="110598" name="Picture 6" descr="http://ia.media-imdb.com/images/M/MV5BOTY3NjU3OTY1NV5BMl5BanBnXkFtZTcwNjI3Mjc4MQ@@._V1._SY314_CR3,0,214,314_.jpg"/>
          <p:cNvPicPr>
            <a:picLocks noChangeAspect="1" noChangeArrowheads="1"/>
          </p:cNvPicPr>
          <p:nvPr/>
        </p:nvPicPr>
        <p:blipFill>
          <a:blip r:embed="rId5" cstate="print"/>
          <a:srcRect/>
          <a:stretch>
            <a:fillRect/>
          </a:stretch>
        </p:blipFill>
        <p:spPr bwMode="auto">
          <a:xfrm>
            <a:off x="3254380" y="3460743"/>
            <a:ext cx="2038350" cy="2990850"/>
          </a:xfrm>
          <a:prstGeom prst="rect">
            <a:avLst/>
          </a:prstGeom>
          <a:noFill/>
        </p:spPr>
      </p:pic>
      <p:sp>
        <p:nvSpPr>
          <p:cNvPr id="11" name="TextBox 10"/>
          <p:cNvSpPr txBox="1"/>
          <p:nvPr/>
        </p:nvSpPr>
        <p:spPr>
          <a:xfrm>
            <a:off x="3250742" y="6411661"/>
            <a:ext cx="1422184" cy="276999"/>
          </a:xfrm>
          <a:prstGeom prst="rect">
            <a:avLst/>
          </a:prstGeom>
          <a:noFill/>
        </p:spPr>
        <p:txBody>
          <a:bodyPr wrap="none" rtlCol="0">
            <a:spAutoFit/>
          </a:bodyPr>
          <a:lstStyle/>
          <a:p>
            <a:r>
              <a:rPr lang="en-US" sz="1200" dirty="0" smtClean="0"/>
              <a:t>Source: imdb.com</a:t>
            </a:r>
            <a:endParaRPr lang="en-US" sz="1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altLang="en-US" dirty="0" smtClean="0">
                <a:solidFill>
                  <a:srgbClr val="CCECFF"/>
                </a:solidFill>
                <a:latin typeface="+mn-lt"/>
                <a:cs typeface="Times New Roman" pitchFamily="18" charset="0"/>
              </a:rPr>
              <a:t>Men in Positions of Power:  Do They Get What They Want?</a:t>
            </a:r>
            <a:r>
              <a:rPr lang="en-US" altLang="en-US" dirty="0" smtClean="0">
                <a:solidFill>
                  <a:srgbClr val="CCECFF"/>
                </a:solidFill>
                <a:latin typeface="+mn-lt"/>
              </a:rPr>
              <a:t> </a:t>
            </a:r>
          </a:p>
        </p:txBody>
      </p:sp>
      <p:pic>
        <p:nvPicPr>
          <p:cNvPr id="56323" name="Picture 9" descr="http://theurbandaily.com/files/2009/12/beyonce-jay-z.jpg"/>
          <p:cNvPicPr>
            <a:picLocks noChangeAspect="1" noChangeArrowheads="1"/>
          </p:cNvPicPr>
          <p:nvPr/>
        </p:nvPicPr>
        <p:blipFill>
          <a:blip r:embed="rId3" cstate="print"/>
          <a:srcRect/>
          <a:stretch>
            <a:fillRect/>
          </a:stretch>
        </p:blipFill>
        <p:spPr bwMode="auto">
          <a:xfrm>
            <a:off x="838200" y="2209800"/>
            <a:ext cx="3810000" cy="3810000"/>
          </a:xfrm>
          <a:prstGeom prst="rect">
            <a:avLst/>
          </a:prstGeom>
          <a:noFill/>
          <a:ln w="9525">
            <a:noFill/>
            <a:miter lim="800000"/>
            <a:headEnd/>
            <a:tailEnd/>
          </a:ln>
        </p:spPr>
      </p:pic>
      <p:pic>
        <p:nvPicPr>
          <p:cNvPr id="56324" name="Picture 11" descr="http://www.mid-day.com/imagedata/2008/oct/245872~Michael-Douglas-Catherine-Zeta-Jones-Posters.jpg"/>
          <p:cNvPicPr>
            <a:picLocks noChangeAspect="1" noChangeArrowheads="1"/>
          </p:cNvPicPr>
          <p:nvPr/>
        </p:nvPicPr>
        <p:blipFill>
          <a:blip r:embed="rId4" cstate="print"/>
          <a:srcRect/>
          <a:stretch>
            <a:fillRect/>
          </a:stretch>
        </p:blipFill>
        <p:spPr bwMode="auto">
          <a:xfrm>
            <a:off x="4876800" y="2209800"/>
            <a:ext cx="3090863" cy="381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152400" y="277813"/>
            <a:ext cx="8763000" cy="1143000"/>
          </a:xfrm>
        </p:spPr>
        <p:txBody>
          <a:bodyPr/>
          <a:lstStyle/>
          <a:p>
            <a:pPr eaLnBrk="1" hangingPunct="1">
              <a:defRPr/>
            </a:pPr>
            <a:r>
              <a:rPr lang="en-US" dirty="0" smtClean="0">
                <a:solidFill>
                  <a:srgbClr val="CCECFF"/>
                </a:solidFill>
                <a:latin typeface="+mn-lt"/>
              </a:rPr>
              <a:t>Deception about </a:t>
            </a:r>
            <a:br>
              <a:rPr lang="en-US" dirty="0" smtClean="0">
                <a:solidFill>
                  <a:srgbClr val="CCECFF"/>
                </a:solidFill>
                <a:latin typeface="+mn-lt"/>
              </a:rPr>
            </a:br>
            <a:r>
              <a:rPr lang="en-US" dirty="0" smtClean="0">
                <a:solidFill>
                  <a:srgbClr val="CCECFF"/>
                </a:solidFill>
                <a:latin typeface="+mn-lt"/>
              </a:rPr>
              <a:t>Status and Resources</a:t>
            </a:r>
            <a:r>
              <a:rPr lang="en-US" b="1" dirty="0" smtClean="0">
                <a:solidFill>
                  <a:srgbClr val="CCECFF"/>
                </a:solidFill>
                <a:latin typeface="+mn-lt"/>
              </a:rPr>
              <a:t/>
            </a:r>
            <a:br>
              <a:rPr lang="en-US" b="1" dirty="0" smtClean="0">
                <a:solidFill>
                  <a:srgbClr val="CCECFF"/>
                </a:solidFill>
                <a:latin typeface="+mn-lt"/>
              </a:rPr>
            </a:br>
            <a:endParaRPr lang="en-US" sz="1800" dirty="0" smtClean="0">
              <a:solidFill>
                <a:schemeClr val="tx1"/>
              </a:solidFill>
              <a:latin typeface="+mn-lt"/>
            </a:endParaRPr>
          </a:p>
        </p:txBody>
      </p:sp>
      <p:graphicFrame>
        <p:nvGraphicFramePr>
          <p:cNvPr id="13314" name="Object 3"/>
          <p:cNvGraphicFramePr>
            <a:graphicFrameLocks noGrp="1" noChangeAspect="1"/>
          </p:cNvGraphicFramePr>
          <p:nvPr>
            <p:ph type="chart" idx="1"/>
          </p:nvPr>
        </p:nvGraphicFramePr>
        <p:xfrm>
          <a:off x="685800" y="1808162"/>
          <a:ext cx="7772400" cy="4114800"/>
        </p:xfrm>
        <a:graphic>
          <a:graphicData uri="http://schemas.openxmlformats.org/presentationml/2006/ole">
            <mc:AlternateContent xmlns:mc="http://schemas.openxmlformats.org/markup-compatibility/2006">
              <mc:Choice xmlns:v="urn:schemas-microsoft-com:vml" Requires="v">
                <p:oleObj spid="_x0000_s13320" name="Chart" r:id="rId4" imgW="7772535" imgH="4114800" progId="MSGraph.Chart.8">
                  <p:embed followColorScheme="full"/>
                </p:oleObj>
              </mc:Choice>
              <mc:Fallback>
                <p:oleObj name="Chart" r:id="rId4" imgW="7772535" imgH="4114800" progId="MSGraph.Chart.8">
                  <p:embed followColorScheme="full"/>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808162"/>
                        <a:ext cx="777240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2734733" y="6019790"/>
            <a:ext cx="3114955" cy="338554"/>
          </a:xfrm>
          <a:prstGeom prst="rect">
            <a:avLst/>
          </a:prstGeom>
          <a:noFill/>
        </p:spPr>
        <p:txBody>
          <a:bodyPr wrap="none" rtlCol="0">
            <a:spAutoFit/>
          </a:bodyPr>
          <a:lstStyle/>
          <a:p>
            <a:r>
              <a:rPr lang="en-US" sz="1600" dirty="0" smtClean="0"/>
              <a:t>Source: </a:t>
            </a:r>
            <a:r>
              <a:rPr lang="en-US" sz="1600" dirty="0" err="1" smtClean="0"/>
              <a:t>Haselton</a:t>
            </a:r>
            <a:r>
              <a:rPr lang="en-US" sz="1600" dirty="0" smtClean="0"/>
              <a:t> &amp; Buss (2005)</a:t>
            </a:r>
            <a:endParaRPr lang="en-US" sz="16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171450"/>
            <a:ext cx="7772400" cy="1143000"/>
          </a:xfrm>
        </p:spPr>
        <p:txBody>
          <a:bodyPr/>
          <a:lstStyle/>
          <a:p>
            <a:pPr eaLnBrk="1" hangingPunct="1">
              <a:defRPr/>
            </a:pPr>
            <a:r>
              <a:rPr lang="en-US" altLang="en-US" dirty="0" smtClean="0">
                <a:solidFill>
                  <a:srgbClr val="CCECFF"/>
                </a:solidFill>
                <a:latin typeface="+mn-lt"/>
                <a:cs typeface="Times New Roman" pitchFamily="18" charset="0"/>
              </a:rPr>
              <a:t>Preference For Slightly Older Men</a:t>
            </a:r>
            <a:r>
              <a:rPr lang="en-US" altLang="en-US" dirty="0" smtClean="0">
                <a:solidFill>
                  <a:srgbClr val="CCECFF"/>
                </a:solidFill>
                <a:latin typeface="+mn-lt"/>
              </a:rPr>
              <a:t> </a:t>
            </a:r>
          </a:p>
        </p:txBody>
      </p:sp>
      <p:pic>
        <p:nvPicPr>
          <p:cNvPr id="114689" name="Picture 1" descr="http://www.aceshowbiz.com/images/wennpic/george-clooney-2013-ee-british-academy-film-awards-02.jpg"/>
          <p:cNvPicPr>
            <a:picLocks noChangeAspect="1" noChangeArrowheads="1"/>
          </p:cNvPicPr>
          <p:nvPr/>
        </p:nvPicPr>
        <p:blipFill>
          <a:blip r:embed="rId3" cstate="print"/>
          <a:srcRect/>
          <a:stretch>
            <a:fillRect/>
          </a:stretch>
        </p:blipFill>
        <p:spPr bwMode="auto">
          <a:xfrm>
            <a:off x="203200" y="1481666"/>
            <a:ext cx="3638550" cy="4724400"/>
          </a:xfrm>
          <a:prstGeom prst="rect">
            <a:avLst/>
          </a:prstGeom>
          <a:noFill/>
          <a:ln w="9525">
            <a:noFill/>
            <a:miter lim="800000"/>
            <a:headEnd/>
            <a:tailEnd/>
          </a:ln>
        </p:spPr>
      </p:pic>
      <p:pic>
        <p:nvPicPr>
          <p:cNvPr id="114690" name="Picture 3" descr="http://i.usatoday.net/life/gallery/2010/l101203_celebeyes/brad_pitt-pg-horizontal.jpg"/>
          <p:cNvPicPr>
            <a:picLocks noChangeAspect="1" noChangeArrowheads="1"/>
          </p:cNvPicPr>
          <p:nvPr/>
        </p:nvPicPr>
        <p:blipFill>
          <a:blip r:embed="rId4" cstate="print"/>
          <a:srcRect l="25882"/>
          <a:stretch>
            <a:fillRect/>
          </a:stretch>
        </p:blipFill>
        <p:spPr bwMode="auto">
          <a:xfrm>
            <a:off x="3877733" y="1508981"/>
            <a:ext cx="4639734" cy="4694969"/>
          </a:xfrm>
          <a:prstGeom prst="rect">
            <a:avLst/>
          </a:prstGeom>
          <a:noFill/>
          <a:ln w="9525">
            <a:noFill/>
            <a:miter lim="800000"/>
            <a:headEnd/>
            <a:tailEnd/>
          </a:ln>
        </p:spPr>
      </p:pic>
      <p:sp>
        <p:nvSpPr>
          <p:cNvPr id="7" name="TextBox 6"/>
          <p:cNvSpPr txBox="1"/>
          <p:nvPr/>
        </p:nvSpPr>
        <p:spPr>
          <a:xfrm>
            <a:off x="2920491" y="6337070"/>
            <a:ext cx="2010487" cy="276999"/>
          </a:xfrm>
          <a:prstGeom prst="rect">
            <a:avLst/>
          </a:prstGeom>
          <a:noFill/>
        </p:spPr>
        <p:txBody>
          <a:bodyPr wrap="none" rtlCol="0">
            <a:spAutoFit/>
          </a:bodyPr>
          <a:lstStyle/>
          <a:p>
            <a:r>
              <a:rPr lang="en-US" sz="1200" dirty="0" smtClean="0"/>
              <a:t>Source: aces.showbiz.com</a:t>
            </a:r>
            <a:endParaRPr lang="en-US" sz="1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42875"/>
            <a:ext cx="8229600" cy="1143000"/>
          </a:xfrm>
        </p:spPr>
        <p:txBody>
          <a:bodyPr/>
          <a:lstStyle/>
          <a:p>
            <a:pPr eaLnBrk="1" hangingPunct="1">
              <a:defRPr/>
            </a:pPr>
            <a:r>
              <a:rPr lang="en-US" altLang="en-US" dirty="0" smtClean="0">
                <a:solidFill>
                  <a:srgbClr val="CCECFF"/>
                </a:solidFill>
                <a:latin typeface="+mn-lt"/>
                <a:cs typeface="Times New Roman" pitchFamily="18" charset="0"/>
              </a:rPr>
              <a:t>Preference For </a:t>
            </a:r>
            <a:br>
              <a:rPr lang="en-US" altLang="en-US" dirty="0" smtClean="0">
                <a:solidFill>
                  <a:srgbClr val="CCECFF"/>
                </a:solidFill>
                <a:latin typeface="+mn-lt"/>
                <a:cs typeface="Times New Roman" pitchFamily="18" charset="0"/>
              </a:rPr>
            </a:br>
            <a:r>
              <a:rPr lang="en-US" altLang="en-US" dirty="0" smtClean="0">
                <a:solidFill>
                  <a:srgbClr val="CCECFF"/>
                </a:solidFill>
                <a:latin typeface="+mn-lt"/>
                <a:cs typeface="Times New Roman" pitchFamily="18" charset="0"/>
              </a:rPr>
              <a:t>Ambition and Industriousness</a:t>
            </a:r>
            <a:r>
              <a:rPr lang="en-US" altLang="en-US" dirty="0" smtClean="0">
                <a:solidFill>
                  <a:srgbClr val="CCECFF"/>
                </a:solidFill>
                <a:latin typeface="+mn-lt"/>
              </a:rPr>
              <a:t> </a:t>
            </a:r>
          </a:p>
        </p:txBody>
      </p:sp>
      <p:pic>
        <p:nvPicPr>
          <p:cNvPr id="58372" name="Picture 16" descr="0,1020,240118,00"/>
          <p:cNvPicPr>
            <a:picLocks noChangeAspect="1" noChangeArrowheads="1"/>
          </p:cNvPicPr>
          <p:nvPr/>
        </p:nvPicPr>
        <p:blipFill>
          <a:blip r:embed="rId3" cstate="print"/>
          <a:srcRect/>
          <a:stretch>
            <a:fillRect/>
          </a:stretch>
        </p:blipFill>
        <p:spPr bwMode="auto">
          <a:xfrm>
            <a:off x="193675" y="1398588"/>
            <a:ext cx="2728913" cy="3105150"/>
          </a:xfrm>
          <a:prstGeom prst="rect">
            <a:avLst/>
          </a:prstGeom>
          <a:noFill/>
          <a:ln w="9525">
            <a:noFill/>
            <a:miter lim="800000"/>
            <a:headEnd/>
            <a:tailEnd/>
          </a:ln>
        </p:spPr>
      </p:pic>
      <p:pic>
        <p:nvPicPr>
          <p:cNvPr id="118785" name="Picture 1" descr="http://img2.timeinc.net/people/i/2006/features/magstories/060501/donald_trump.jpg"/>
          <p:cNvPicPr>
            <a:picLocks noChangeAspect="1" noChangeArrowheads="1"/>
          </p:cNvPicPr>
          <p:nvPr/>
        </p:nvPicPr>
        <p:blipFill>
          <a:blip r:embed="rId4" cstate="print"/>
          <a:srcRect/>
          <a:stretch>
            <a:fillRect/>
          </a:stretch>
        </p:blipFill>
        <p:spPr bwMode="auto">
          <a:xfrm>
            <a:off x="5215467" y="1369483"/>
            <a:ext cx="3445933" cy="3445933"/>
          </a:xfrm>
          <a:prstGeom prst="rect">
            <a:avLst/>
          </a:prstGeom>
          <a:noFill/>
          <a:ln w="9525">
            <a:noFill/>
            <a:miter lim="800000"/>
            <a:headEnd/>
            <a:tailEnd/>
          </a:ln>
        </p:spPr>
      </p:pic>
      <p:sp>
        <p:nvSpPr>
          <p:cNvPr id="8" name="TextBox 7"/>
          <p:cNvSpPr txBox="1"/>
          <p:nvPr/>
        </p:nvSpPr>
        <p:spPr>
          <a:xfrm>
            <a:off x="6425688" y="4863870"/>
            <a:ext cx="1548822" cy="276999"/>
          </a:xfrm>
          <a:prstGeom prst="rect">
            <a:avLst/>
          </a:prstGeom>
          <a:noFill/>
        </p:spPr>
        <p:txBody>
          <a:bodyPr wrap="none" rtlCol="0">
            <a:spAutoFit/>
          </a:bodyPr>
          <a:lstStyle/>
          <a:p>
            <a:r>
              <a:rPr lang="en-US" sz="1200" dirty="0" smtClean="0"/>
              <a:t>Source: people.com</a:t>
            </a:r>
            <a:endParaRPr lang="en-US" sz="1200" dirty="0"/>
          </a:p>
        </p:txBody>
      </p:sp>
      <p:sp>
        <p:nvSpPr>
          <p:cNvPr id="9" name="TextBox 8"/>
          <p:cNvSpPr txBox="1"/>
          <p:nvPr/>
        </p:nvSpPr>
        <p:spPr>
          <a:xfrm>
            <a:off x="118021" y="4609871"/>
            <a:ext cx="3050835" cy="276999"/>
          </a:xfrm>
          <a:prstGeom prst="rect">
            <a:avLst/>
          </a:prstGeom>
          <a:noFill/>
        </p:spPr>
        <p:txBody>
          <a:bodyPr wrap="none" rtlCol="0">
            <a:spAutoFit/>
          </a:bodyPr>
          <a:lstStyle/>
          <a:p>
            <a:r>
              <a:rPr lang="en-US" sz="1200" dirty="0" smtClean="0"/>
              <a:t>Source: job-before-success.blogspot.com</a:t>
            </a:r>
            <a:endParaRPr lang="en-US" sz="1200" dirty="0"/>
          </a:p>
        </p:txBody>
      </p:sp>
      <p:pic>
        <p:nvPicPr>
          <p:cNvPr id="118787" name="Picture 3" descr="http://victorstuff.com/wp-content/uploads/2013/01/puff-daddy-photo-sean-p-diddy-combs.jpeg"/>
          <p:cNvPicPr>
            <a:picLocks noChangeAspect="1" noChangeArrowheads="1"/>
          </p:cNvPicPr>
          <p:nvPr/>
        </p:nvPicPr>
        <p:blipFill>
          <a:blip r:embed="rId5" cstate="print"/>
          <a:srcRect/>
          <a:stretch>
            <a:fillRect/>
          </a:stretch>
        </p:blipFill>
        <p:spPr bwMode="auto">
          <a:xfrm>
            <a:off x="3152768" y="3519752"/>
            <a:ext cx="2426758" cy="3033448"/>
          </a:xfrm>
          <a:prstGeom prst="rect">
            <a:avLst/>
          </a:prstGeom>
          <a:noFill/>
        </p:spPr>
      </p:pic>
      <p:sp>
        <p:nvSpPr>
          <p:cNvPr id="11" name="TextBox 10"/>
          <p:cNvSpPr txBox="1"/>
          <p:nvPr/>
        </p:nvSpPr>
        <p:spPr>
          <a:xfrm>
            <a:off x="3530084" y="6547137"/>
            <a:ext cx="1746440" cy="276999"/>
          </a:xfrm>
          <a:prstGeom prst="rect">
            <a:avLst/>
          </a:prstGeom>
          <a:noFill/>
        </p:spPr>
        <p:txBody>
          <a:bodyPr wrap="none" rtlCol="0">
            <a:spAutoFit/>
          </a:bodyPr>
          <a:lstStyle/>
          <a:p>
            <a:r>
              <a:rPr lang="en-US" sz="1200" dirty="0" smtClean="0"/>
              <a:t>Source: victorstuff.com</a:t>
            </a:r>
            <a:endParaRPr lang="en-US" sz="12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4"/>
          <p:cNvSpPr>
            <a:spLocks noGrp="1" noChangeArrowheads="1"/>
          </p:cNvSpPr>
          <p:nvPr>
            <p:ph type="title"/>
          </p:nvPr>
        </p:nvSpPr>
        <p:spPr/>
        <p:txBody>
          <a:bodyPr/>
          <a:lstStyle/>
          <a:p>
            <a:pPr eaLnBrk="1" hangingPunct="1">
              <a:defRPr/>
            </a:pPr>
            <a:r>
              <a:rPr lang="en-US" dirty="0" smtClean="0">
                <a:solidFill>
                  <a:srgbClr val="CCECFF"/>
                </a:solidFill>
                <a:latin typeface="+mn-lt"/>
              </a:rPr>
              <a:t>Ambition and Industriousness</a:t>
            </a:r>
          </a:p>
        </p:txBody>
      </p:sp>
      <p:graphicFrame>
        <p:nvGraphicFramePr>
          <p:cNvPr id="15362" name="Object 3"/>
          <p:cNvGraphicFramePr>
            <a:graphicFrameLocks noGrp="1" noChangeAspect="1"/>
          </p:cNvGraphicFramePr>
          <p:nvPr>
            <p:ph idx="1"/>
          </p:nvPr>
        </p:nvGraphicFramePr>
        <p:xfrm>
          <a:off x="1701800" y="1784350"/>
          <a:ext cx="6197600" cy="4572000"/>
        </p:xfrm>
        <a:graphic>
          <a:graphicData uri="http://schemas.openxmlformats.org/presentationml/2006/ole">
            <mc:AlternateContent xmlns:mc="http://schemas.openxmlformats.org/markup-compatibility/2006">
              <mc:Choice xmlns:v="urn:schemas-microsoft-com:vml" Requires="v">
                <p:oleObj spid="_x0000_s15368" name="Photo Editor Photo" r:id="rId4" imgW="17752381" imgH="13095238" progId="">
                  <p:embed/>
                </p:oleObj>
              </mc:Choice>
              <mc:Fallback>
                <p:oleObj name="Photo Editor Photo" r:id="rId4" imgW="17752381" imgH="13095238"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800" y="1784350"/>
                        <a:ext cx="6197600" cy="457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1710267" y="6129863"/>
            <a:ext cx="6087534" cy="1608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816600" y="2971800"/>
            <a:ext cx="711200" cy="855133"/>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14025" y="6438670"/>
            <a:ext cx="1584088" cy="276999"/>
          </a:xfrm>
          <a:prstGeom prst="rect">
            <a:avLst/>
          </a:prstGeom>
          <a:noFill/>
        </p:spPr>
        <p:txBody>
          <a:bodyPr wrap="none" rtlCol="0">
            <a:spAutoFit/>
          </a:bodyPr>
          <a:lstStyle/>
          <a:p>
            <a:r>
              <a:rPr lang="en-US" sz="1200" dirty="0" smtClean="0"/>
              <a:t>Source: Buss (1989)</a:t>
            </a:r>
            <a:endParaRPr 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defRPr/>
            </a:pPr>
            <a:r>
              <a:rPr lang="en-US" sz="4000" dirty="0" smtClean="0">
                <a:solidFill>
                  <a:srgbClr val="CCECFF"/>
                </a:solidFill>
                <a:latin typeface="+mn-lt"/>
              </a:rPr>
              <a:t>Mating Strategies Have Diverse Contexts</a:t>
            </a:r>
          </a:p>
        </p:txBody>
      </p:sp>
      <p:sp>
        <p:nvSpPr>
          <p:cNvPr id="187395" name="Rectangle 3"/>
          <p:cNvSpPr>
            <a:spLocks noGrp="1" noChangeArrowheads="1"/>
          </p:cNvSpPr>
          <p:nvPr>
            <p:ph idx="1"/>
          </p:nvPr>
        </p:nvSpPr>
        <p:spPr/>
        <p:txBody>
          <a:bodyPr/>
          <a:lstStyle/>
          <a:p>
            <a:pPr eaLnBrk="1" hangingPunct="1">
              <a:defRPr/>
            </a:pPr>
            <a:endParaRPr lang="en-US" dirty="0" smtClean="0"/>
          </a:p>
          <a:p>
            <a:pPr eaLnBrk="1" hangingPunct="1">
              <a:defRPr/>
            </a:pPr>
            <a:r>
              <a:rPr lang="en-US" dirty="0" smtClean="0"/>
              <a:t>Different species</a:t>
            </a:r>
          </a:p>
          <a:p>
            <a:pPr eaLnBrk="1" hangingPunct="1">
              <a:defRPr/>
            </a:pPr>
            <a:r>
              <a:rPr lang="en-US" dirty="0" smtClean="0"/>
              <a:t>Various Cultures</a:t>
            </a:r>
          </a:p>
          <a:p>
            <a:pPr eaLnBrk="1" hangingPunct="1">
              <a:defRPr/>
            </a:pPr>
            <a:r>
              <a:rPr lang="en-US" dirty="0" smtClean="0"/>
              <a:t>Ecologies</a:t>
            </a:r>
          </a:p>
          <a:p>
            <a:pPr eaLnBrk="1" hangingPunct="1">
              <a:defRPr/>
            </a:pPr>
            <a:r>
              <a:rPr lang="en-US" dirty="0" smtClean="0"/>
              <a:t>Unique experiences (father absence)</a:t>
            </a:r>
          </a:p>
          <a:p>
            <a:pPr eaLnBrk="1" hangingPunct="1">
              <a:defRPr/>
            </a:pPr>
            <a:r>
              <a:rPr lang="en-US" dirty="0" smtClean="0"/>
              <a:t>Surplus of one gender</a:t>
            </a:r>
          </a:p>
          <a:p>
            <a:pPr eaLnBrk="1" hangingPunct="1">
              <a:defRPr/>
            </a:pPr>
            <a:r>
              <a:rPr lang="en-US" dirty="0" smtClean="0"/>
              <a:t>Different genders (male, female)</a:t>
            </a:r>
          </a:p>
          <a:p>
            <a:pPr eaLnBrk="1" hangingPunct="1">
              <a:defRPr/>
            </a:pPr>
            <a:r>
              <a:rPr lang="en-US" dirty="0" smtClean="0"/>
              <a:t>Different mate values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7395">
                                            <p:txEl>
                                              <p:pRg st="1" end="1"/>
                                            </p:txEl>
                                          </p:spTgt>
                                        </p:tgtEl>
                                        <p:attrNameLst>
                                          <p:attrName>style.visibility</p:attrName>
                                        </p:attrNameLst>
                                      </p:cBhvr>
                                      <p:to>
                                        <p:strVal val="visible"/>
                                      </p:to>
                                    </p:set>
                                    <p:animEffect transition="in" filter="fade">
                                      <p:cBhvr>
                                        <p:cTn id="7" dur="2000"/>
                                        <p:tgtEl>
                                          <p:spTgt spid="1873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7395">
                                            <p:txEl>
                                              <p:pRg st="2" end="2"/>
                                            </p:txEl>
                                          </p:spTgt>
                                        </p:tgtEl>
                                        <p:attrNameLst>
                                          <p:attrName>style.visibility</p:attrName>
                                        </p:attrNameLst>
                                      </p:cBhvr>
                                      <p:to>
                                        <p:strVal val="visible"/>
                                      </p:to>
                                    </p:set>
                                    <p:animEffect transition="in" filter="fade">
                                      <p:cBhvr>
                                        <p:cTn id="12" dur="2000"/>
                                        <p:tgtEl>
                                          <p:spTgt spid="1873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7395">
                                            <p:txEl>
                                              <p:pRg st="3" end="3"/>
                                            </p:txEl>
                                          </p:spTgt>
                                        </p:tgtEl>
                                        <p:attrNameLst>
                                          <p:attrName>style.visibility</p:attrName>
                                        </p:attrNameLst>
                                      </p:cBhvr>
                                      <p:to>
                                        <p:strVal val="visible"/>
                                      </p:to>
                                    </p:set>
                                    <p:animEffect transition="in" filter="fade">
                                      <p:cBhvr>
                                        <p:cTn id="17" dur="2000"/>
                                        <p:tgtEl>
                                          <p:spTgt spid="1873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7395">
                                            <p:txEl>
                                              <p:pRg st="4" end="4"/>
                                            </p:txEl>
                                          </p:spTgt>
                                        </p:tgtEl>
                                        <p:attrNameLst>
                                          <p:attrName>style.visibility</p:attrName>
                                        </p:attrNameLst>
                                      </p:cBhvr>
                                      <p:to>
                                        <p:strVal val="visible"/>
                                      </p:to>
                                    </p:set>
                                    <p:animEffect transition="in" filter="fade">
                                      <p:cBhvr>
                                        <p:cTn id="22" dur="2000"/>
                                        <p:tgtEl>
                                          <p:spTgt spid="18739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7395">
                                            <p:txEl>
                                              <p:pRg st="5" end="5"/>
                                            </p:txEl>
                                          </p:spTgt>
                                        </p:tgtEl>
                                        <p:attrNameLst>
                                          <p:attrName>style.visibility</p:attrName>
                                        </p:attrNameLst>
                                      </p:cBhvr>
                                      <p:to>
                                        <p:strVal val="visible"/>
                                      </p:to>
                                    </p:set>
                                    <p:animEffect transition="in" filter="fade">
                                      <p:cBhvr>
                                        <p:cTn id="27" dur="2000"/>
                                        <p:tgtEl>
                                          <p:spTgt spid="18739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7395">
                                            <p:txEl>
                                              <p:pRg st="6" end="6"/>
                                            </p:txEl>
                                          </p:spTgt>
                                        </p:tgtEl>
                                        <p:attrNameLst>
                                          <p:attrName>style.visibility</p:attrName>
                                        </p:attrNameLst>
                                      </p:cBhvr>
                                      <p:to>
                                        <p:strVal val="visible"/>
                                      </p:to>
                                    </p:set>
                                    <p:animEffect transition="in" filter="fade">
                                      <p:cBhvr>
                                        <p:cTn id="32" dur="2000"/>
                                        <p:tgtEl>
                                          <p:spTgt spid="18739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7395">
                                            <p:txEl>
                                              <p:pRg st="7" end="7"/>
                                            </p:txEl>
                                          </p:spTgt>
                                        </p:tgtEl>
                                        <p:attrNameLst>
                                          <p:attrName>style.visibility</p:attrName>
                                        </p:attrNameLst>
                                      </p:cBhvr>
                                      <p:to>
                                        <p:strVal val="visible"/>
                                      </p:to>
                                    </p:set>
                                    <p:animEffect transition="in" filter="fade">
                                      <p:cBhvr>
                                        <p:cTn id="37" dur="2000"/>
                                        <p:tgtEl>
                                          <p:spTgt spid="1873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defRPr/>
            </a:pPr>
            <a:r>
              <a:rPr lang="en-US" dirty="0" smtClean="0">
                <a:solidFill>
                  <a:srgbClr val="CCECFF"/>
                </a:solidFill>
                <a:latin typeface="+mn-lt"/>
              </a:rPr>
              <a:t>Preference For </a:t>
            </a:r>
            <a:br>
              <a:rPr lang="en-US" dirty="0" smtClean="0">
                <a:solidFill>
                  <a:srgbClr val="CCECFF"/>
                </a:solidFill>
                <a:latin typeface="+mn-lt"/>
              </a:rPr>
            </a:br>
            <a:r>
              <a:rPr lang="en-US" dirty="0" smtClean="0">
                <a:solidFill>
                  <a:srgbClr val="CCECFF"/>
                </a:solidFill>
                <a:latin typeface="+mn-lt"/>
              </a:rPr>
              <a:t>Dependability and Stability</a:t>
            </a:r>
          </a:p>
        </p:txBody>
      </p:sp>
      <p:pic>
        <p:nvPicPr>
          <p:cNvPr id="149506" name="Picture 2" descr="http://www.collider.com/wp-content/uploads/brad_pitt_angelina_jolie_01.jpg"/>
          <p:cNvPicPr>
            <a:picLocks noChangeAspect="1" noChangeArrowheads="1"/>
          </p:cNvPicPr>
          <p:nvPr/>
        </p:nvPicPr>
        <p:blipFill>
          <a:blip r:embed="rId3" cstate="print"/>
          <a:srcRect/>
          <a:stretch>
            <a:fillRect/>
          </a:stretch>
        </p:blipFill>
        <p:spPr bwMode="auto">
          <a:xfrm>
            <a:off x="1966822" y="21049935"/>
            <a:ext cx="5050745" cy="4802034"/>
          </a:xfrm>
          <a:prstGeom prst="rect">
            <a:avLst/>
          </a:prstGeom>
          <a:noFill/>
        </p:spPr>
      </p:pic>
      <p:pic>
        <p:nvPicPr>
          <p:cNvPr id="149508" name="Picture 4" descr="http://www.collider.com/wp-content/uploads/brad_pitt_angelina_jolie_01.jpg"/>
          <p:cNvPicPr>
            <a:picLocks noChangeAspect="1" noChangeArrowheads="1"/>
          </p:cNvPicPr>
          <p:nvPr/>
        </p:nvPicPr>
        <p:blipFill>
          <a:blip r:embed="rId4" cstate="print"/>
          <a:srcRect/>
          <a:stretch>
            <a:fillRect/>
          </a:stretch>
        </p:blipFill>
        <p:spPr bwMode="auto">
          <a:xfrm>
            <a:off x="355600" y="1852312"/>
            <a:ext cx="3959225" cy="3764263"/>
          </a:xfrm>
          <a:prstGeom prst="rect">
            <a:avLst/>
          </a:prstGeom>
          <a:noFill/>
        </p:spPr>
      </p:pic>
      <p:sp>
        <p:nvSpPr>
          <p:cNvPr id="7" name="TextBox 6"/>
          <p:cNvSpPr txBox="1"/>
          <p:nvPr/>
        </p:nvSpPr>
        <p:spPr>
          <a:xfrm>
            <a:off x="337100" y="5752870"/>
            <a:ext cx="1566006" cy="276999"/>
          </a:xfrm>
          <a:prstGeom prst="rect">
            <a:avLst/>
          </a:prstGeom>
          <a:noFill/>
        </p:spPr>
        <p:txBody>
          <a:bodyPr wrap="none" rtlCol="0">
            <a:spAutoFit/>
          </a:bodyPr>
          <a:lstStyle/>
          <a:p>
            <a:r>
              <a:rPr lang="en-US" sz="1200" dirty="0" smtClean="0"/>
              <a:t>Source: collider.com</a:t>
            </a:r>
            <a:endParaRPr lang="en-US" sz="1200" dirty="0"/>
          </a:p>
        </p:txBody>
      </p:sp>
      <p:pic>
        <p:nvPicPr>
          <p:cNvPr id="149510" name="Picture 6" descr="http://www.eonline.com/eol_images/Entire_Site/20080905/293.smith.smith.090508.jpg"/>
          <p:cNvPicPr>
            <a:picLocks noChangeAspect="1" noChangeArrowheads="1"/>
          </p:cNvPicPr>
          <p:nvPr/>
        </p:nvPicPr>
        <p:blipFill>
          <a:blip r:embed="rId5" cstate="print"/>
          <a:srcRect/>
          <a:stretch>
            <a:fillRect/>
          </a:stretch>
        </p:blipFill>
        <p:spPr bwMode="auto">
          <a:xfrm>
            <a:off x="5089525" y="1787525"/>
            <a:ext cx="2790825" cy="4505325"/>
          </a:xfrm>
          <a:prstGeom prst="rect">
            <a:avLst/>
          </a:prstGeom>
          <a:noFill/>
        </p:spPr>
      </p:pic>
      <p:sp>
        <p:nvSpPr>
          <p:cNvPr id="9" name="TextBox 8"/>
          <p:cNvSpPr txBox="1"/>
          <p:nvPr/>
        </p:nvSpPr>
        <p:spPr>
          <a:xfrm>
            <a:off x="5080550" y="6352945"/>
            <a:ext cx="1582484" cy="276999"/>
          </a:xfrm>
          <a:prstGeom prst="rect">
            <a:avLst/>
          </a:prstGeom>
          <a:noFill/>
        </p:spPr>
        <p:txBody>
          <a:bodyPr wrap="none" rtlCol="0">
            <a:spAutoFit/>
          </a:bodyPr>
          <a:lstStyle/>
          <a:p>
            <a:r>
              <a:rPr lang="en-US" sz="1200" dirty="0" smtClean="0"/>
              <a:t>Source: eonline.com</a:t>
            </a:r>
            <a:endParaRPr lang="en-US" sz="12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14400" y="245364"/>
            <a:ext cx="7772400" cy="914400"/>
          </a:xfrm>
        </p:spPr>
        <p:txBody>
          <a:bodyPr/>
          <a:lstStyle/>
          <a:p>
            <a:pPr eaLnBrk="1" hangingPunct="1">
              <a:defRPr/>
            </a:pPr>
            <a:r>
              <a:rPr lang="en-US" altLang="en-US" dirty="0" smtClean="0">
                <a:solidFill>
                  <a:srgbClr val="CCECFF"/>
                </a:solidFill>
                <a:latin typeface="+mn-lt"/>
                <a:cs typeface="Times New Roman" pitchFamily="18" charset="0"/>
              </a:rPr>
              <a:t>Preference For Athletic Prowess </a:t>
            </a:r>
            <a:r>
              <a:rPr lang="en-US" altLang="en-US" b="1" dirty="0" smtClean="0">
                <a:solidFill>
                  <a:srgbClr val="FFFF00"/>
                </a:solidFill>
                <a:latin typeface="Times" pitchFamily="18" charset="0"/>
                <a:cs typeface="Times New Roman" pitchFamily="18" charset="0"/>
              </a:rPr>
              <a:t/>
            </a:r>
            <a:br>
              <a:rPr lang="en-US" altLang="en-US" b="1" dirty="0" smtClean="0">
                <a:solidFill>
                  <a:srgbClr val="FFFF00"/>
                </a:solidFill>
                <a:latin typeface="Times" pitchFamily="18" charset="0"/>
                <a:cs typeface="Times New Roman" pitchFamily="18" charset="0"/>
              </a:rPr>
            </a:br>
            <a:r>
              <a:rPr lang="en-US" altLang="en-US" sz="3200" dirty="0" smtClean="0">
                <a:solidFill>
                  <a:schemeClr val="tx1"/>
                </a:solidFill>
                <a:latin typeface="+mn-lt"/>
                <a:cs typeface="Times New Roman" pitchFamily="18" charset="0"/>
              </a:rPr>
              <a:t>A Cue to Protection</a:t>
            </a:r>
            <a:r>
              <a:rPr lang="en-US" altLang="en-US" dirty="0" smtClean="0">
                <a:solidFill>
                  <a:srgbClr val="FFFF00"/>
                </a:solidFill>
                <a:latin typeface="+mn-lt"/>
              </a:rPr>
              <a:t> </a:t>
            </a:r>
          </a:p>
        </p:txBody>
      </p:sp>
      <p:pic>
        <p:nvPicPr>
          <p:cNvPr id="147458" name="Picture 2" descr="http://www.athleteswives.com/wp-content/uploads/2009/10/Lebron-James-Wife-Savanna-Brinson02.jpg"/>
          <p:cNvPicPr>
            <a:picLocks noChangeAspect="1" noChangeArrowheads="1"/>
          </p:cNvPicPr>
          <p:nvPr/>
        </p:nvPicPr>
        <p:blipFill>
          <a:blip r:embed="rId3" cstate="print"/>
          <a:srcRect/>
          <a:stretch>
            <a:fillRect/>
          </a:stretch>
        </p:blipFill>
        <p:spPr bwMode="auto">
          <a:xfrm>
            <a:off x="5060950" y="1616075"/>
            <a:ext cx="2914650" cy="4572000"/>
          </a:xfrm>
          <a:prstGeom prst="rect">
            <a:avLst/>
          </a:prstGeom>
          <a:noFill/>
        </p:spPr>
      </p:pic>
      <p:sp>
        <p:nvSpPr>
          <p:cNvPr id="6" name="TextBox 5"/>
          <p:cNvSpPr txBox="1"/>
          <p:nvPr/>
        </p:nvSpPr>
        <p:spPr>
          <a:xfrm>
            <a:off x="5057775" y="6267450"/>
            <a:ext cx="2929007" cy="369332"/>
          </a:xfrm>
          <a:prstGeom prst="rect">
            <a:avLst/>
          </a:prstGeom>
          <a:noFill/>
        </p:spPr>
        <p:txBody>
          <a:bodyPr wrap="none" rtlCol="0">
            <a:spAutoFit/>
          </a:bodyPr>
          <a:lstStyle/>
          <a:p>
            <a:r>
              <a:rPr lang="en-US" dirty="0" smtClean="0"/>
              <a:t>Source: athleteswives.com</a:t>
            </a:r>
            <a:endParaRPr lang="en-US" dirty="0"/>
          </a:p>
        </p:txBody>
      </p:sp>
      <p:pic>
        <p:nvPicPr>
          <p:cNvPr id="147460" name="Picture 4" descr="http://www.exposay.com/celebrity-photos/steve-young-wife-barbara-graham-and-children-2008-nfl-new-england-patriots-at-san-francisco-49ers-30-21-october-5-2008-PYWCKw.jpg"/>
          <p:cNvPicPr>
            <a:picLocks noChangeAspect="1" noChangeArrowheads="1"/>
          </p:cNvPicPr>
          <p:nvPr/>
        </p:nvPicPr>
        <p:blipFill>
          <a:blip r:embed="rId4" cstate="print"/>
          <a:srcRect/>
          <a:stretch>
            <a:fillRect/>
          </a:stretch>
        </p:blipFill>
        <p:spPr bwMode="auto">
          <a:xfrm>
            <a:off x="285750" y="2339975"/>
            <a:ext cx="4572000" cy="306705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4400" y="197739"/>
            <a:ext cx="7772400" cy="914400"/>
          </a:xfrm>
        </p:spPr>
        <p:txBody>
          <a:bodyPr/>
          <a:lstStyle/>
          <a:p>
            <a:pPr eaLnBrk="1" hangingPunct="1">
              <a:defRPr/>
            </a:pPr>
            <a:r>
              <a:rPr lang="en-US" altLang="en-US" dirty="0" smtClean="0">
                <a:solidFill>
                  <a:srgbClr val="CCECFF"/>
                </a:solidFill>
                <a:latin typeface="+mn-lt"/>
                <a:cs typeface="Times New Roman" pitchFamily="18" charset="0"/>
              </a:rPr>
              <a:t>Preference For </a:t>
            </a:r>
            <a:br>
              <a:rPr lang="en-US" altLang="en-US" dirty="0" smtClean="0">
                <a:solidFill>
                  <a:srgbClr val="CCECFF"/>
                </a:solidFill>
                <a:latin typeface="+mn-lt"/>
                <a:cs typeface="Times New Roman" pitchFamily="18" charset="0"/>
              </a:rPr>
            </a:br>
            <a:r>
              <a:rPr lang="en-US" altLang="en-US" dirty="0" smtClean="0">
                <a:solidFill>
                  <a:srgbClr val="CCECFF"/>
                </a:solidFill>
                <a:latin typeface="+mn-lt"/>
                <a:cs typeface="Times New Roman" pitchFamily="18" charset="0"/>
              </a:rPr>
              <a:t>Love and Commitment</a:t>
            </a:r>
            <a:r>
              <a:rPr lang="en-US" altLang="en-US" dirty="0" smtClean="0">
                <a:solidFill>
                  <a:srgbClr val="CCECFF"/>
                </a:solidFill>
                <a:latin typeface="+mn-lt"/>
              </a:rPr>
              <a:t> </a:t>
            </a:r>
          </a:p>
        </p:txBody>
      </p:sp>
      <p:pic>
        <p:nvPicPr>
          <p:cNvPr id="145412" name="Picture 4" descr="http://www.impawards.com/1989/posters/say_anything.jpg"/>
          <p:cNvPicPr>
            <a:picLocks noChangeAspect="1" noChangeArrowheads="1"/>
          </p:cNvPicPr>
          <p:nvPr/>
        </p:nvPicPr>
        <p:blipFill>
          <a:blip r:embed="rId3" cstate="print"/>
          <a:srcRect l="3357" t="18209" r="3857" b="3769"/>
          <a:stretch>
            <a:fillRect/>
          </a:stretch>
        </p:blipFill>
        <p:spPr bwMode="auto">
          <a:xfrm>
            <a:off x="2714625" y="1466850"/>
            <a:ext cx="4124325" cy="5257800"/>
          </a:xfrm>
          <a:prstGeom prst="rect">
            <a:avLst/>
          </a:prstGeom>
          <a:noFill/>
        </p:spPr>
      </p:pic>
      <p:sp>
        <p:nvSpPr>
          <p:cNvPr id="6" name="TextBox 5"/>
          <p:cNvSpPr txBox="1"/>
          <p:nvPr/>
        </p:nvSpPr>
        <p:spPr>
          <a:xfrm>
            <a:off x="6758411" y="6519446"/>
            <a:ext cx="2385589" cy="338554"/>
          </a:xfrm>
          <a:prstGeom prst="rect">
            <a:avLst/>
          </a:prstGeom>
          <a:noFill/>
        </p:spPr>
        <p:txBody>
          <a:bodyPr wrap="none" rtlCol="0">
            <a:spAutoFit/>
          </a:bodyPr>
          <a:lstStyle/>
          <a:p>
            <a:r>
              <a:rPr lang="en-US" sz="1600" dirty="0" smtClean="0"/>
              <a:t>Source: impawards.com</a:t>
            </a:r>
            <a:endParaRPr lang="en-US" sz="16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306388"/>
            <a:ext cx="8489950" cy="750887"/>
          </a:xfrm>
        </p:spPr>
        <p:txBody>
          <a:bodyPr/>
          <a:lstStyle/>
          <a:p>
            <a:pPr eaLnBrk="1" hangingPunct="1">
              <a:defRPr/>
            </a:pPr>
            <a:r>
              <a:rPr lang="en-US" altLang="en-US" dirty="0" smtClean="0">
                <a:solidFill>
                  <a:srgbClr val="CCECFF"/>
                </a:solidFill>
                <a:latin typeface="+mn-lt"/>
                <a:cs typeface="Times New Roman" pitchFamily="18" charset="0"/>
              </a:rPr>
              <a:t>Willingness to Invest in Children</a:t>
            </a:r>
            <a:endParaRPr lang="en-US" altLang="en-US" dirty="0" smtClean="0">
              <a:solidFill>
                <a:schemeClr val="tx1"/>
              </a:solidFill>
              <a:latin typeface="+mn-lt"/>
            </a:endParaRPr>
          </a:p>
        </p:txBody>
      </p:sp>
      <p:pic>
        <p:nvPicPr>
          <p:cNvPr id="62467" name="Picture 6" descr="ap2-6"/>
          <p:cNvPicPr>
            <a:picLocks noChangeAspect="1" noChangeArrowheads="1"/>
          </p:cNvPicPr>
          <p:nvPr/>
        </p:nvPicPr>
        <p:blipFill>
          <a:blip r:embed="rId3" cstate="print"/>
          <a:srcRect/>
          <a:stretch>
            <a:fillRect/>
          </a:stretch>
        </p:blipFill>
        <p:spPr bwMode="auto">
          <a:xfrm>
            <a:off x="1219200" y="1190625"/>
            <a:ext cx="6856413" cy="4570413"/>
          </a:xfrm>
          <a:prstGeom prst="rect">
            <a:avLst/>
          </a:prstGeom>
          <a:noFill/>
          <a:ln w="9525">
            <a:noFill/>
            <a:miter lim="800000"/>
            <a:headEnd/>
            <a:tailEnd/>
          </a:ln>
        </p:spPr>
      </p:pic>
      <p:sp>
        <p:nvSpPr>
          <p:cNvPr id="4" name="TextBox 3"/>
          <p:cNvSpPr txBox="1"/>
          <p:nvPr/>
        </p:nvSpPr>
        <p:spPr>
          <a:xfrm>
            <a:off x="3886200" y="5972175"/>
            <a:ext cx="1736373" cy="369332"/>
          </a:xfrm>
          <a:prstGeom prst="rect">
            <a:avLst/>
          </a:prstGeom>
          <a:noFill/>
        </p:spPr>
        <p:txBody>
          <a:bodyPr wrap="none" rtlCol="0">
            <a:spAutoFit/>
          </a:bodyPr>
          <a:lstStyle/>
          <a:p>
            <a:r>
              <a:rPr lang="en-US" dirty="0" smtClean="0"/>
              <a:t>La </a:t>
            </a:r>
            <a:r>
              <a:rPr lang="en-US" dirty="0" err="1" smtClean="0"/>
              <a:t>Cerra</a:t>
            </a:r>
            <a:r>
              <a:rPr lang="en-US" dirty="0" smtClean="0"/>
              <a:t> Study</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57200" y="152400"/>
            <a:ext cx="8229600" cy="1143000"/>
          </a:xfrm>
        </p:spPr>
        <p:txBody>
          <a:bodyPr/>
          <a:lstStyle/>
          <a:p>
            <a:pPr eaLnBrk="1" hangingPunct="1">
              <a:defRPr/>
            </a:pPr>
            <a:r>
              <a:rPr lang="en-US" altLang="en-US" sz="3600" dirty="0" smtClean="0">
                <a:solidFill>
                  <a:srgbClr val="CCECFF"/>
                </a:solidFill>
                <a:latin typeface="+mn-lt"/>
                <a:cs typeface="Times New Roman" pitchFamily="18" charset="0"/>
              </a:rPr>
              <a:t>The Hidden Side of Female Sexuality:</a:t>
            </a:r>
            <a:br>
              <a:rPr lang="en-US" altLang="en-US" sz="3600" dirty="0" smtClean="0">
                <a:solidFill>
                  <a:srgbClr val="CCECFF"/>
                </a:solidFill>
                <a:latin typeface="+mn-lt"/>
                <a:cs typeface="Times New Roman" pitchFamily="18" charset="0"/>
              </a:rPr>
            </a:br>
            <a:r>
              <a:rPr lang="en-US" altLang="en-US" sz="3600" dirty="0" smtClean="0">
                <a:solidFill>
                  <a:srgbClr val="CCECFF"/>
                </a:solidFill>
                <a:latin typeface="+mn-lt"/>
                <a:cs typeface="Times New Roman" pitchFamily="18" charset="0"/>
              </a:rPr>
              <a:t>Female Short-Term Mating</a:t>
            </a:r>
            <a:r>
              <a:rPr lang="en-US" altLang="en-US" sz="3600" b="1" dirty="0" smtClean="0">
                <a:solidFill>
                  <a:srgbClr val="F4F43C"/>
                </a:solidFill>
                <a:latin typeface="Times" pitchFamily="18" charset="0"/>
                <a:cs typeface="Times New Roman" pitchFamily="18" charset="0"/>
              </a:rPr>
              <a:t/>
            </a:r>
            <a:br>
              <a:rPr lang="en-US" altLang="en-US" sz="3600" b="1" dirty="0" smtClean="0">
                <a:solidFill>
                  <a:srgbClr val="F4F43C"/>
                </a:solidFill>
                <a:latin typeface="Times" pitchFamily="18" charset="0"/>
                <a:cs typeface="Times New Roman" pitchFamily="18" charset="0"/>
              </a:rPr>
            </a:br>
            <a:endParaRPr lang="en-US" altLang="en-US" sz="3600" dirty="0" smtClean="0">
              <a:solidFill>
                <a:schemeClr val="folHlink"/>
              </a:solidFill>
              <a:latin typeface="Times" pitchFamily="18" charset="0"/>
              <a:cs typeface="Times New Roman" pitchFamily="18" charset="0"/>
            </a:endParaRPr>
          </a:p>
        </p:txBody>
      </p:sp>
      <p:pic>
        <p:nvPicPr>
          <p:cNvPr id="66563" name="Picture 3" descr="dalmation"/>
          <p:cNvPicPr>
            <a:picLocks noChangeAspect="1" noChangeArrowheads="1"/>
          </p:cNvPicPr>
          <p:nvPr/>
        </p:nvPicPr>
        <p:blipFill>
          <a:blip r:embed="rId3" cstate="print"/>
          <a:srcRect/>
          <a:stretch>
            <a:fillRect/>
          </a:stretch>
        </p:blipFill>
        <p:spPr bwMode="auto">
          <a:xfrm>
            <a:off x="1162050" y="1430338"/>
            <a:ext cx="6727825" cy="5027612"/>
          </a:xfrm>
          <a:prstGeom prst="rect">
            <a:avLst/>
          </a:prstGeom>
          <a:noFill/>
          <a:ln w="9525">
            <a:noFill/>
            <a:miter lim="800000"/>
            <a:headEnd/>
            <a:tailEnd/>
          </a:ln>
        </p:spPr>
      </p:pic>
      <p:sp>
        <p:nvSpPr>
          <p:cNvPr id="4" name="TextBox 3"/>
          <p:cNvSpPr txBox="1"/>
          <p:nvPr/>
        </p:nvSpPr>
        <p:spPr>
          <a:xfrm>
            <a:off x="3790950" y="6488668"/>
            <a:ext cx="2993127" cy="369332"/>
          </a:xfrm>
          <a:prstGeom prst="rect">
            <a:avLst/>
          </a:prstGeom>
          <a:noFill/>
        </p:spPr>
        <p:txBody>
          <a:bodyPr wrap="none" rtlCol="0">
            <a:spAutoFit/>
          </a:bodyPr>
          <a:lstStyle/>
          <a:p>
            <a:r>
              <a:rPr lang="en-US" dirty="0" smtClean="0"/>
              <a:t>Source: ruthless.zathras.de</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defRPr/>
            </a:pPr>
            <a:r>
              <a:rPr lang="en-US" sz="4000" dirty="0" smtClean="0">
                <a:solidFill>
                  <a:srgbClr val="CCECFF"/>
                </a:solidFill>
                <a:latin typeface="+mn-lt"/>
              </a:rPr>
              <a:t>Hypotheses About Potential</a:t>
            </a:r>
            <a:br>
              <a:rPr lang="en-US" sz="4000" dirty="0" smtClean="0">
                <a:solidFill>
                  <a:srgbClr val="CCECFF"/>
                </a:solidFill>
                <a:latin typeface="+mn-lt"/>
              </a:rPr>
            </a:br>
            <a:r>
              <a:rPr lang="en-US" sz="4000" dirty="0" smtClean="0">
                <a:solidFill>
                  <a:srgbClr val="CCECFF"/>
                </a:solidFill>
                <a:latin typeface="+mn-lt"/>
              </a:rPr>
              <a:t>Benefits of Infidelity for Female</a:t>
            </a:r>
          </a:p>
        </p:txBody>
      </p:sp>
      <p:sp>
        <p:nvSpPr>
          <p:cNvPr id="199683" name="Rectangle 3"/>
          <p:cNvSpPr>
            <a:spLocks noGrp="1" noChangeArrowheads="1"/>
          </p:cNvSpPr>
          <p:nvPr>
            <p:ph type="body" sz="half" idx="1"/>
          </p:nvPr>
        </p:nvSpPr>
        <p:spPr>
          <a:xfrm>
            <a:off x="152400" y="1600200"/>
            <a:ext cx="5105400" cy="4525963"/>
          </a:xfrm>
        </p:spPr>
        <p:txBody>
          <a:bodyPr/>
          <a:lstStyle/>
          <a:p>
            <a:pPr eaLnBrk="1" hangingPunct="1">
              <a:buFont typeface="Wingdings" pitchFamily="2" charset="2"/>
              <a:buNone/>
              <a:defRPr/>
            </a:pPr>
            <a:endParaRPr lang="en-US" sz="2800" dirty="0" smtClean="0"/>
          </a:p>
          <a:p>
            <a:pPr>
              <a:defRPr/>
            </a:pPr>
            <a:r>
              <a:rPr lang="en-US" sz="2800" dirty="0" smtClean="0"/>
              <a:t>Low fertility of current mate</a:t>
            </a:r>
          </a:p>
          <a:p>
            <a:pPr>
              <a:defRPr/>
            </a:pPr>
            <a:r>
              <a:rPr lang="en-US" sz="2800" dirty="0" smtClean="0"/>
              <a:t>Access to additional </a:t>
            </a:r>
            <a:br>
              <a:rPr lang="en-US" sz="2800" dirty="0" smtClean="0"/>
            </a:br>
            <a:r>
              <a:rPr lang="en-US" sz="2800" dirty="0" smtClean="0"/>
              <a:t>resources</a:t>
            </a:r>
          </a:p>
          <a:p>
            <a:pPr>
              <a:defRPr/>
            </a:pPr>
            <a:r>
              <a:rPr lang="en-US" sz="2800" dirty="0" smtClean="0"/>
              <a:t>Access to superior genes</a:t>
            </a:r>
          </a:p>
          <a:p>
            <a:pPr>
              <a:defRPr/>
            </a:pPr>
            <a:r>
              <a:rPr lang="en-US" sz="2800" dirty="0" smtClean="0"/>
              <a:t>Mate switching:  trading up</a:t>
            </a:r>
          </a:p>
        </p:txBody>
      </p:sp>
      <p:pic>
        <p:nvPicPr>
          <p:cNvPr id="131074" name="Picture 2" descr="http://4.bp.blogspot.com/_PjETEQ8gO7M/TEOB8ysPMKI/AAAAAAAAA8c/98mMng3x_so/s400/meg_ryan_when_harry_met_sally-11482.jpg"/>
          <p:cNvPicPr>
            <a:picLocks noChangeAspect="1" noChangeArrowheads="1"/>
          </p:cNvPicPr>
          <p:nvPr/>
        </p:nvPicPr>
        <p:blipFill>
          <a:blip r:embed="rId3" cstate="print"/>
          <a:srcRect/>
          <a:stretch>
            <a:fillRect/>
          </a:stretch>
        </p:blipFill>
        <p:spPr bwMode="auto">
          <a:xfrm>
            <a:off x="4975225" y="2017712"/>
            <a:ext cx="3810000" cy="2286001"/>
          </a:xfrm>
          <a:prstGeom prst="rect">
            <a:avLst/>
          </a:prstGeom>
          <a:noFill/>
        </p:spPr>
      </p:pic>
      <p:sp>
        <p:nvSpPr>
          <p:cNvPr id="7" name="TextBox 6"/>
          <p:cNvSpPr txBox="1"/>
          <p:nvPr/>
        </p:nvSpPr>
        <p:spPr>
          <a:xfrm>
            <a:off x="4962525" y="4457700"/>
            <a:ext cx="3050835" cy="307777"/>
          </a:xfrm>
          <a:prstGeom prst="rect">
            <a:avLst/>
          </a:prstGeom>
          <a:noFill/>
        </p:spPr>
        <p:txBody>
          <a:bodyPr wrap="none" rtlCol="0">
            <a:spAutoFit/>
          </a:bodyPr>
          <a:lstStyle/>
          <a:p>
            <a:r>
              <a:rPr lang="en-US" sz="1400" dirty="0" smtClean="0"/>
              <a:t>cookingwiththemovies.blogspot.com</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9683">
                                            <p:txEl>
                                              <p:pRg st="1" end="1"/>
                                            </p:txEl>
                                          </p:spTgt>
                                        </p:tgtEl>
                                        <p:attrNameLst>
                                          <p:attrName>style.visibility</p:attrName>
                                        </p:attrNameLst>
                                      </p:cBhvr>
                                      <p:to>
                                        <p:strVal val="visible"/>
                                      </p:to>
                                    </p:set>
                                    <p:animEffect transition="in" filter="fade">
                                      <p:cBhvr>
                                        <p:cTn id="7" dur="2000"/>
                                        <p:tgtEl>
                                          <p:spTgt spid="1996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9683">
                                            <p:txEl>
                                              <p:pRg st="2" end="2"/>
                                            </p:txEl>
                                          </p:spTgt>
                                        </p:tgtEl>
                                        <p:attrNameLst>
                                          <p:attrName>style.visibility</p:attrName>
                                        </p:attrNameLst>
                                      </p:cBhvr>
                                      <p:to>
                                        <p:strVal val="visible"/>
                                      </p:to>
                                    </p:set>
                                    <p:animEffect transition="in" filter="fade">
                                      <p:cBhvr>
                                        <p:cTn id="12" dur="2000"/>
                                        <p:tgtEl>
                                          <p:spTgt spid="1996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9683">
                                            <p:txEl>
                                              <p:pRg st="3" end="3"/>
                                            </p:txEl>
                                          </p:spTgt>
                                        </p:tgtEl>
                                        <p:attrNameLst>
                                          <p:attrName>style.visibility</p:attrName>
                                        </p:attrNameLst>
                                      </p:cBhvr>
                                      <p:to>
                                        <p:strVal val="visible"/>
                                      </p:to>
                                    </p:set>
                                    <p:animEffect transition="in" filter="fade">
                                      <p:cBhvr>
                                        <p:cTn id="17" dur="2000"/>
                                        <p:tgtEl>
                                          <p:spTgt spid="1996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9683">
                                            <p:txEl>
                                              <p:pRg st="4" end="4"/>
                                            </p:txEl>
                                          </p:spTgt>
                                        </p:tgtEl>
                                        <p:attrNameLst>
                                          <p:attrName>style.visibility</p:attrName>
                                        </p:attrNameLst>
                                      </p:cBhvr>
                                      <p:to>
                                        <p:strVal val="visible"/>
                                      </p:to>
                                    </p:set>
                                    <p:animEffect transition="in" filter="fade">
                                      <p:cBhvr>
                                        <p:cTn id="22" dur="2000"/>
                                        <p:tgtEl>
                                          <p:spTgt spid="1996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defRPr/>
            </a:pPr>
            <a:r>
              <a:rPr lang="en-US" dirty="0" smtClean="0">
                <a:solidFill>
                  <a:srgbClr val="CCECFF"/>
                </a:solidFill>
                <a:latin typeface="+mn-lt"/>
              </a:rPr>
              <a:t>Sexual Infidelity Tactics</a:t>
            </a:r>
          </a:p>
        </p:txBody>
      </p:sp>
      <p:sp>
        <p:nvSpPr>
          <p:cNvPr id="200707" name="Rectangle 3"/>
          <p:cNvSpPr>
            <a:spLocks noGrp="1" noChangeArrowheads="1"/>
          </p:cNvSpPr>
          <p:nvPr>
            <p:ph idx="1"/>
          </p:nvPr>
        </p:nvSpPr>
        <p:spPr/>
        <p:txBody>
          <a:bodyPr/>
          <a:lstStyle/>
          <a:p>
            <a:pPr eaLnBrk="1" hangingPunct="1">
              <a:defRPr/>
            </a:pPr>
            <a:r>
              <a:rPr lang="en-US" dirty="0" smtClean="0"/>
              <a:t>She smiled at another guy in the presence 	of her mate.</a:t>
            </a:r>
          </a:p>
          <a:p>
            <a:pPr eaLnBrk="1" hangingPunct="1">
              <a:defRPr/>
            </a:pPr>
            <a:r>
              <a:rPr lang="en-US" dirty="0" smtClean="0"/>
              <a:t>She told the other guy to “call me” when 	her regular mate was out of town.</a:t>
            </a:r>
          </a:p>
          <a:p>
            <a:pPr eaLnBrk="1" hangingPunct="1">
              <a:defRPr/>
            </a:pPr>
            <a:r>
              <a:rPr lang="en-US" dirty="0" smtClean="0">
                <a:solidFill>
                  <a:srgbClr val="FFFF00"/>
                </a:solidFill>
              </a:rPr>
              <a:t>She told her partner she was going to  attend a lecture on human mating strategies.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447675" y="226314"/>
            <a:ext cx="8296275" cy="914400"/>
          </a:xfrm>
        </p:spPr>
        <p:txBody>
          <a:bodyPr/>
          <a:lstStyle/>
          <a:p>
            <a:pPr eaLnBrk="1" hangingPunct="1">
              <a:defRPr/>
            </a:pPr>
            <a:r>
              <a:rPr lang="en-US" altLang="en-US" sz="3600" dirty="0" smtClean="0">
                <a:solidFill>
                  <a:srgbClr val="CCECFF"/>
                </a:solidFill>
                <a:latin typeface="+mn-lt"/>
              </a:rPr>
              <a:t>Women’s Sexual Desire as Function of Ovulation Cycle</a:t>
            </a:r>
            <a:r>
              <a:rPr lang="en-US" altLang="en-US" sz="3600" dirty="0" smtClean="0">
                <a:solidFill>
                  <a:srgbClr val="FFFF00"/>
                </a:solidFill>
                <a:latin typeface="+mn-lt"/>
              </a:rPr>
              <a:t/>
            </a:r>
            <a:br>
              <a:rPr lang="en-US" altLang="en-US" sz="3600" dirty="0" smtClean="0">
                <a:solidFill>
                  <a:srgbClr val="FFFF00"/>
                </a:solidFill>
                <a:latin typeface="+mn-lt"/>
              </a:rPr>
            </a:br>
            <a:endParaRPr lang="en-US" altLang="en-US" sz="2400" dirty="0" smtClean="0">
              <a:solidFill>
                <a:schemeClr val="tx1"/>
              </a:solidFill>
              <a:latin typeface="+mn-lt"/>
            </a:endParaRPr>
          </a:p>
        </p:txBody>
      </p:sp>
      <p:pic>
        <p:nvPicPr>
          <p:cNvPr id="70659" name="Picture 3" descr="Ovulation"/>
          <p:cNvPicPr>
            <a:picLocks noChangeAspect="1" noChangeArrowheads="1"/>
          </p:cNvPicPr>
          <p:nvPr/>
        </p:nvPicPr>
        <p:blipFill>
          <a:blip r:embed="rId3" cstate="print"/>
          <a:srcRect/>
          <a:stretch>
            <a:fillRect/>
          </a:stretch>
        </p:blipFill>
        <p:spPr bwMode="auto">
          <a:xfrm>
            <a:off x="1028700" y="1323940"/>
            <a:ext cx="7279332" cy="5095910"/>
          </a:xfrm>
          <a:prstGeom prst="rect">
            <a:avLst/>
          </a:prstGeom>
          <a:noFill/>
          <a:ln w="9525">
            <a:noFill/>
            <a:miter lim="800000"/>
            <a:headEnd/>
            <a:tailEnd/>
          </a:ln>
        </p:spPr>
      </p:pic>
      <p:sp>
        <p:nvSpPr>
          <p:cNvPr id="4" name="Rectangle 2"/>
          <p:cNvSpPr txBox="1">
            <a:spLocks noChangeArrowheads="1"/>
          </p:cNvSpPr>
          <p:nvPr/>
        </p:nvSpPr>
        <p:spPr>
          <a:xfrm>
            <a:off x="552450" y="6417564"/>
            <a:ext cx="8296275" cy="373761"/>
          </a:xfrm>
          <a:prstGeom prst="rect">
            <a:avLst/>
          </a:prstGeom>
        </p:spPr>
        <p:txBody>
          <a:bodyPr vert="horz"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100" normalizeH="0" baseline="0" noProof="0" dirty="0" err="1" smtClean="0">
                <a:ln>
                  <a:noFill/>
                </a:ln>
                <a:solidFill>
                  <a:schemeClr val="tx1"/>
                </a:solidFill>
                <a:effectLst/>
                <a:uLnTx/>
                <a:uFillTx/>
                <a:latin typeface="+mn-lt"/>
                <a:ea typeface="+mj-ea"/>
                <a:cs typeface="+mj-cs"/>
              </a:rPr>
              <a:t>Pillsworth</a:t>
            </a:r>
            <a:r>
              <a:rPr kumimoji="0" lang="en-US" altLang="en-US" sz="1600" b="0" i="0" u="none" strike="noStrike" kern="1200" cap="none" spc="-100" normalizeH="0" baseline="0" noProof="0" dirty="0" smtClean="0">
                <a:ln>
                  <a:noFill/>
                </a:ln>
                <a:solidFill>
                  <a:schemeClr val="tx1"/>
                </a:solidFill>
                <a:effectLst/>
                <a:uLnTx/>
                <a:uFillTx/>
                <a:latin typeface="+mn-lt"/>
                <a:ea typeface="+mj-ea"/>
                <a:cs typeface="+mj-cs"/>
              </a:rPr>
              <a:t>, </a:t>
            </a:r>
            <a:r>
              <a:rPr kumimoji="0" lang="en-US" altLang="en-US" sz="1600" b="0" i="0" u="none" strike="noStrike" kern="1200" cap="none" spc="-100" normalizeH="0" baseline="0" noProof="0" dirty="0" err="1" smtClean="0">
                <a:ln>
                  <a:noFill/>
                </a:ln>
                <a:solidFill>
                  <a:schemeClr val="tx1"/>
                </a:solidFill>
                <a:effectLst/>
                <a:uLnTx/>
                <a:uFillTx/>
                <a:latin typeface="+mn-lt"/>
                <a:ea typeface="+mj-ea"/>
                <a:cs typeface="+mj-cs"/>
              </a:rPr>
              <a:t>Haselton</a:t>
            </a:r>
            <a:r>
              <a:rPr kumimoji="0" lang="en-US" altLang="en-US" sz="1600" b="0" i="0" u="none" strike="noStrike" kern="1200" cap="none" spc="-100" normalizeH="0" baseline="0" noProof="0" dirty="0" smtClean="0">
                <a:ln>
                  <a:noFill/>
                </a:ln>
                <a:solidFill>
                  <a:schemeClr val="tx1"/>
                </a:solidFill>
                <a:effectLst/>
                <a:uLnTx/>
                <a:uFillTx/>
                <a:latin typeface="+mn-lt"/>
                <a:ea typeface="+mj-ea"/>
                <a:cs typeface="+mj-cs"/>
              </a:rPr>
              <a:t>, &amp; Buss, (2004); Rice (1988)</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914400" y="235839"/>
            <a:ext cx="7772400" cy="914400"/>
          </a:xfrm>
        </p:spPr>
        <p:txBody>
          <a:bodyPr/>
          <a:lstStyle/>
          <a:p>
            <a:pPr eaLnBrk="1" hangingPunct="1">
              <a:defRPr/>
            </a:pPr>
            <a:r>
              <a:rPr lang="en-US" altLang="en-US" dirty="0" smtClean="0">
                <a:solidFill>
                  <a:srgbClr val="CCECFF"/>
                </a:solidFill>
                <a:latin typeface="+mn-lt"/>
                <a:cs typeface="Times New Roman" pitchFamily="18" charset="0"/>
              </a:rPr>
              <a:t>Ovulation and</a:t>
            </a:r>
            <a:br>
              <a:rPr lang="en-US" altLang="en-US" dirty="0" smtClean="0">
                <a:solidFill>
                  <a:srgbClr val="CCECFF"/>
                </a:solidFill>
                <a:latin typeface="+mn-lt"/>
                <a:cs typeface="Times New Roman" pitchFamily="18" charset="0"/>
              </a:rPr>
            </a:br>
            <a:r>
              <a:rPr lang="en-US" altLang="en-US" dirty="0" smtClean="0">
                <a:solidFill>
                  <a:srgbClr val="CCECFF"/>
                </a:solidFill>
                <a:latin typeface="+mn-lt"/>
                <a:cs typeface="Times New Roman" pitchFamily="18" charset="0"/>
              </a:rPr>
              <a:t>Women’s Preferences</a:t>
            </a:r>
            <a:r>
              <a:rPr lang="en-US" altLang="en-US" dirty="0" smtClean="0">
                <a:solidFill>
                  <a:srgbClr val="CCECFF"/>
                </a:solidFill>
                <a:latin typeface="+mn-lt"/>
              </a:rPr>
              <a:t> </a:t>
            </a:r>
          </a:p>
        </p:txBody>
      </p:sp>
      <p:pic>
        <p:nvPicPr>
          <p:cNvPr id="71684" name="Picture 5" descr="menstrualcycle"/>
          <p:cNvPicPr>
            <a:picLocks noChangeAspect="1" noChangeArrowheads="1"/>
          </p:cNvPicPr>
          <p:nvPr/>
        </p:nvPicPr>
        <p:blipFill>
          <a:blip r:embed="rId3" cstate="print"/>
          <a:srcRect/>
          <a:stretch>
            <a:fillRect/>
          </a:stretch>
        </p:blipFill>
        <p:spPr bwMode="auto">
          <a:xfrm>
            <a:off x="2174875" y="1662113"/>
            <a:ext cx="6421438" cy="4865687"/>
          </a:xfrm>
          <a:prstGeom prst="rect">
            <a:avLst/>
          </a:prstGeom>
          <a:noFill/>
          <a:ln w="9525">
            <a:noFill/>
            <a:miter lim="800000"/>
            <a:headEnd/>
            <a:tailEnd/>
          </a:ln>
        </p:spPr>
      </p:pic>
      <p:sp>
        <p:nvSpPr>
          <p:cNvPr id="5" name="TextBox 4"/>
          <p:cNvSpPr txBox="1"/>
          <p:nvPr/>
        </p:nvSpPr>
        <p:spPr>
          <a:xfrm>
            <a:off x="352425" y="3095626"/>
            <a:ext cx="1665841" cy="954107"/>
          </a:xfrm>
          <a:prstGeom prst="rect">
            <a:avLst/>
          </a:prstGeom>
          <a:noFill/>
        </p:spPr>
        <p:txBody>
          <a:bodyPr wrap="none" rtlCol="0">
            <a:spAutoFit/>
          </a:bodyPr>
          <a:lstStyle/>
          <a:p>
            <a:r>
              <a:rPr lang="en-US" sz="2800" dirty="0" smtClean="0"/>
              <a:t>Hormone</a:t>
            </a:r>
          </a:p>
          <a:p>
            <a:r>
              <a:rPr lang="en-US" sz="2800" dirty="0" smtClean="0"/>
              <a:t>Levels</a:t>
            </a:r>
            <a:endParaRPr lang="en-US" sz="2800" dirty="0"/>
          </a:p>
        </p:txBody>
      </p:sp>
      <p:sp>
        <p:nvSpPr>
          <p:cNvPr id="6" name="Rectangle 2"/>
          <p:cNvSpPr txBox="1">
            <a:spLocks noChangeArrowheads="1"/>
          </p:cNvSpPr>
          <p:nvPr/>
        </p:nvSpPr>
        <p:spPr>
          <a:xfrm>
            <a:off x="552450" y="6484239"/>
            <a:ext cx="8296275" cy="373761"/>
          </a:xfrm>
          <a:prstGeom prst="rect">
            <a:avLst/>
          </a:prstGeom>
        </p:spPr>
        <p:txBody>
          <a:bodyPr vert="horz"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100" normalizeH="0" baseline="0" noProof="0" dirty="0" smtClean="0">
                <a:ln>
                  <a:noFill/>
                </a:ln>
                <a:solidFill>
                  <a:schemeClr val="tx1"/>
                </a:solidFill>
                <a:effectLst/>
                <a:uLnTx/>
                <a:uFillTx/>
                <a:latin typeface="+mn-lt"/>
                <a:ea typeface="+mj-ea"/>
                <a:cs typeface="+mj-cs"/>
              </a:rPr>
              <a:t>Source TBD</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l="5055" r="6165"/>
          <a:stretch>
            <a:fillRect/>
          </a:stretch>
        </p:blipFill>
        <p:spPr bwMode="auto">
          <a:xfrm>
            <a:off x="1219200" y="3013075"/>
            <a:ext cx="1306513" cy="1828800"/>
          </a:xfrm>
          <a:prstGeom prst="rect">
            <a:avLst/>
          </a:prstGeom>
          <a:noFill/>
          <a:ln w="9525">
            <a:noFill/>
            <a:miter lim="800000"/>
            <a:headEnd/>
            <a:tailEnd/>
          </a:ln>
        </p:spPr>
      </p:pic>
      <p:pic>
        <p:nvPicPr>
          <p:cNvPr id="72707" name="Picture 3"/>
          <p:cNvPicPr>
            <a:picLocks noChangeAspect="1" noChangeArrowheads="1"/>
          </p:cNvPicPr>
          <p:nvPr/>
        </p:nvPicPr>
        <p:blipFill>
          <a:blip r:embed="rId4" cstate="print"/>
          <a:srcRect l="5609" r="4616"/>
          <a:stretch>
            <a:fillRect/>
          </a:stretch>
        </p:blipFill>
        <p:spPr bwMode="auto">
          <a:xfrm>
            <a:off x="2505075" y="3013075"/>
            <a:ext cx="1325563" cy="1828800"/>
          </a:xfrm>
          <a:prstGeom prst="rect">
            <a:avLst/>
          </a:prstGeom>
          <a:noFill/>
          <a:ln w="9525">
            <a:noFill/>
            <a:miter lim="800000"/>
            <a:headEnd/>
            <a:tailEnd/>
          </a:ln>
        </p:spPr>
      </p:pic>
      <p:pic>
        <p:nvPicPr>
          <p:cNvPr id="72708" name="Picture 4"/>
          <p:cNvPicPr>
            <a:picLocks noChangeAspect="1" noChangeArrowheads="1"/>
          </p:cNvPicPr>
          <p:nvPr/>
        </p:nvPicPr>
        <p:blipFill>
          <a:blip r:embed="rId5" cstate="print"/>
          <a:srcRect l="6982" r="5673"/>
          <a:stretch>
            <a:fillRect/>
          </a:stretch>
        </p:blipFill>
        <p:spPr bwMode="auto">
          <a:xfrm>
            <a:off x="3779838" y="3006725"/>
            <a:ext cx="1298575" cy="1835150"/>
          </a:xfrm>
          <a:prstGeom prst="rect">
            <a:avLst/>
          </a:prstGeom>
          <a:noFill/>
          <a:ln w="9525">
            <a:noFill/>
            <a:miter lim="800000"/>
            <a:headEnd/>
            <a:tailEnd/>
          </a:ln>
        </p:spPr>
      </p:pic>
      <p:pic>
        <p:nvPicPr>
          <p:cNvPr id="72709" name="Picture 5"/>
          <p:cNvPicPr>
            <a:picLocks noChangeAspect="1" noChangeArrowheads="1"/>
          </p:cNvPicPr>
          <p:nvPr/>
        </p:nvPicPr>
        <p:blipFill>
          <a:blip r:embed="rId6" cstate="print"/>
          <a:srcRect/>
          <a:stretch>
            <a:fillRect/>
          </a:stretch>
        </p:blipFill>
        <p:spPr bwMode="auto">
          <a:xfrm>
            <a:off x="4999038" y="3013075"/>
            <a:ext cx="1492250" cy="1828800"/>
          </a:xfrm>
          <a:prstGeom prst="rect">
            <a:avLst/>
          </a:prstGeom>
          <a:noFill/>
          <a:ln w="9525">
            <a:noFill/>
            <a:miter lim="800000"/>
            <a:headEnd/>
            <a:tailEnd/>
          </a:ln>
        </p:spPr>
      </p:pic>
      <p:pic>
        <p:nvPicPr>
          <p:cNvPr id="72710" name="Picture 6"/>
          <p:cNvPicPr>
            <a:picLocks noChangeAspect="1" noChangeArrowheads="1"/>
          </p:cNvPicPr>
          <p:nvPr/>
        </p:nvPicPr>
        <p:blipFill>
          <a:blip r:embed="rId7" cstate="print"/>
          <a:srcRect t="7790"/>
          <a:stretch>
            <a:fillRect/>
          </a:stretch>
        </p:blipFill>
        <p:spPr bwMode="auto">
          <a:xfrm>
            <a:off x="6480175" y="3013075"/>
            <a:ext cx="1428750" cy="1828800"/>
          </a:xfrm>
          <a:prstGeom prst="rect">
            <a:avLst/>
          </a:prstGeom>
          <a:noFill/>
          <a:ln w="9525">
            <a:noFill/>
            <a:miter lim="800000"/>
            <a:headEnd/>
            <a:tailEnd/>
          </a:ln>
        </p:spPr>
      </p:pic>
      <p:sp>
        <p:nvSpPr>
          <p:cNvPr id="72711" name="Text Box 7"/>
          <p:cNvSpPr txBox="1">
            <a:spLocks noChangeArrowheads="1"/>
          </p:cNvSpPr>
          <p:nvPr/>
        </p:nvSpPr>
        <p:spPr bwMode="auto">
          <a:xfrm>
            <a:off x="381000" y="1600200"/>
            <a:ext cx="7086600" cy="584775"/>
          </a:xfrm>
          <a:prstGeom prst="rect">
            <a:avLst/>
          </a:prstGeom>
          <a:noFill/>
          <a:ln w="9525">
            <a:noFill/>
            <a:miter lim="800000"/>
            <a:headEnd/>
            <a:tailEnd/>
          </a:ln>
        </p:spPr>
        <p:txBody>
          <a:bodyPr>
            <a:spAutoFit/>
          </a:bodyPr>
          <a:lstStyle/>
          <a:p>
            <a:pPr>
              <a:spcBef>
                <a:spcPct val="50000"/>
              </a:spcBef>
            </a:pPr>
            <a:r>
              <a:rPr lang="en-US" sz="3200" dirty="0">
                <a:latin typeface="+mn-lt"/>
              </a:rPr>
              <a:t>Who is </a:t>
            </a:r>
            <a:r>
              <a:rPr lang="en-US" sz="3200" dirty="0" smtClean="0">
                <a:latin typeface="+mn-lt"/>
              </a:rPr>
              <a:t>most attractive?</a:t>
            </a:r>
            <a:endParaRPr lang="en-US" sz="3200" dirty="0">
              <a:latin typeface="+mn-lt"/>
            </a:endParaRPr>
          </a:p>
        </p:txBody>
      </p:sp>
      <p:sp>
        <p:nvSpPr>
          <p:cNvPr id="72712" name="Text Box 8"/>
          <p:cNvSpPr txBox="1">
            <a:spLocks noChangeArrowheads="1"/>
          </p:cNvSpPr>
          <p:nvPr/>
        </p:nvSpPr>
        <p:spPr bwMode="auto">
          <a:xfrm>
            <a:off x="1219200" y="457200"/>
            <a:ext cx="6629400" cy="701675"/>
          </a:xfrm>
          <a:prstGeom prst="rect">
            <a:avLst/>
          </a:prstGeom>
          <a:noFill/>
          <a:ln w="9525">
            <a:noFill/>
            <a:miter lim="800000"/>
            <a:headEnd/>
            <a:tailEnd/>
          </a:ln>
        </p:spPr>
        <p:txBody>
          <a:bodyPr>
            <a:spAutoFit/>
          </a:bodyPr>
          <a:lstStyle/>
          <a:p>
            <a:pPr algn="ctr">
              <a:spcBef>
                <a:spcPct val="50000"/>
              </a:spcBef>
            </a:pPr>
            <a:r>
              <a:rPr lang="en-US" sz="4000" dirty="0">
                <a:solidFill>
                  <a:srgbClr val="CCECFF"/>
                </a:solidFill>
                <a:latin typeface="+mn-lt"/>
              </a:rPr>
              <a:t>Masculinity in Men’s Faces</a:t>
            </a:r>
          </a:p>
        </p:txBody>
      </p:sp>
      <p:sp>
        <p:nvSpPr>
          <p:cNvPr id="9" name="Rectangle 2"/>
          <p:cNvSpPr txBox="1">
            <a:spLocks noChangeArrowheads="1"/>
          </p:cNvSpPr>
          <p:nvPr/>
        </p:nvSpPr>
        <p:spPr>
          <a:xfrm>
            <a:off x="552450" y="6484239"/>
            <a:ext cx="8296275" cy="373761"/>
          </a:xfrm>
          <a:prstGeom prst="rect">
            <a:avLst/>
          </a:prstGeom>
        </p:spPr>
        <p:txBody>
          <a:bodyPr vert="horz"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100" normalizeH="0" baseline="0" noProof="0" dirty="0" smtClean="0">
                <a:ln>
                  <a:noFill/>
                </a:ln>
                <a:solidFill>
                  <a:schemeClr val="tx1"/>
                </a:solidFill>
                <a:effectLst/>
                <a:uLnTx/>
                <a:uFillTx/>
                <a:latin typeface="+mn-lt"/>
                <a:ea typeface="+mj-ea"/>
                <a:cs typeface="+mj-cs"/>
              </a:rPr>
              <a:t>Source TBD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114300"/>
            <a:ext cx="8229600" cy="1143000"/>
          </a:xfrm>
        </p:spPr>
        <p:txBody>
          <a:bodyPr/>
          <a:lstStyle/>
          <a:p>
            <a:pPr eaLnBrk="1" hangingPunct="1">
              <a:defRPr/>
            </a:pPr>
            <a:r>
              <a:rPr lang="en-US" dirty="0" smtClean="0">
                <a:latin typeface="Helvetica" pitchFamily="34" charset="0"/>
              </a:rPr>
              <a:t>Windows on Desire</a:t>
            </a:r>
          </a:p>
        </p:txBody>
      </p:sp>
      <p:graphicFrame>
        <p:nvGraphicFramePr>
          <p:cNvPr id="2" name="Diagram 1"/>
          <p:cNvGraphicFramePr/>
          <p:nvPr/>
        </p:nvGraphicFramePr>
        <p:xfrm>
          <a:off x="0" y="1085850"/>
          <a:ext cx="91440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70" name="Line 22"/>
          <p:cNvSpPr>
            <a:spLocks noChangeShapeType="1"/>
          </p:cNvSpPr>
          <p:nvPr/>
        </p:nvSpPr>
        <p:spPr bwMode="auto">
          <a:xfrm>
            <a:off x="1422400" y="982663"/>
            <a:ext cx="6299200" cy="0"/>
          </a:xfrm>
          <a:prstGeom prst="line">
            <a:avLst/>
          </a:prstGeom>
          <a:noFill/>
          <a:ln w="19050">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defRPr/>
            </a:pPr>
            <a:r>
              <a:rPr lang="en-US" altLang="en-US" sz="3600" b="1" dirty="0" smtClean="0">
                <a:solidFill>
                  <a:srgbClr val="FFFF00"/>
                </a:solidFill>
                <a:cs typeface="Times New Roman" pitchFamily="18" charset="0"/>
              </a:rPr>
              <a:t/>
            </a:r>
            <a:br>
              <a:rPr lang="en-US" altLang="en-US" sz="3600" b="1" dirty="0" smtClean="0">
                <a:solidFill>
                  <a:srgbClr val="FFFF00"/>
                </a:solidFill>
                <a:cs typeface="Times New Roman" pitchFamily="18" charset="0"/>
              </a:rPr>
            </a:br>
            <a:r>
              <a:rPr lang="en-US" altLang="en-US" sz="3600" dirty="0" smtClean="0">
                <a:solidFill>
                  <a:srgbClr val="CCECFF"/>
                </a:solidFill>
                <a:latin typeface="+mn-lt"/>
                <a:cs typeface="Times New Roman" pitchFamily="18" charset="0"/>
              </a:rPr>
              <a:t>Benefits to Women of EPC Mating </a:t>
            </a:r>
            <a:br>
              <a:rPr lang="en-US" altLang="en-US" sz="3600" dirty="0" smtClean="0">
                <a:solidFill>
                  <a:srgbClr val="CCECFF"/>
                </a:solidFill>
                <a:latin typeface="+mn-lt"/>
                <a:cs typeface="Times New Roman" pitchFamily="18" charset="0"/>
              </a:rPr>
            </a:br>
            <a:r>
              <a:rPr lang="en-US" altLang="en-US" sz="3600" dirty="0" smtClean="0">
                <a:solidFill>
                  <a:srgbClr val="CCECFF"/>
                </a:solidFill>
                <a:latin typeface="+mn-lt"/>
                <a:cs typeface="Times New Roman" pitchFamily="18" charset="0"/>
              </a:rPr>
              <a:t/>
            </a:r>
            <a:br>
              <a:rPr lang="en-US" altLang="en-US" sz="3600" dirty="0" smtClean="0">
                <a:solidFill>
                  <a:srgbClr val="CCECFF"/>
                </a:solidFill>
                <a:latin typeface="+mn-lt"/>
                <a:cs typeface="Times New Roman" pitchFamily="18" charset="0"/>
              </a:rPr>
            </a:br>
            <a:r>
              <a:rPr lang="en-US" altLang="en-US" sz="3600" dirty="0" smtClean="0">
                <a:solidFill>
                  <a:srgbClr val="CCECFF"/>
                </a:solidFill>
                <a:latin typeface="+mn-lt"/>
                <a:cs typeface="Times New Roman" pitchFamily="18" charset="0"/>
              </a:rPr>
              <a:t>Hypotheses </a:t>
            </a:r>
            <a:r>
              <a:rPr lang="en-US" altLang="en-US" sz="3600" u="sng" dirty="0" smtClean="0">
                <a:solidFill>
                  <a:srgbClr val="CCECFF"/>
                </a:solidFill>
                <a:latin typeface="+mn-lt"/>
                <a:cs typeface="Times New Roman" pitchFamily="18" charset="0"/>
              </a:rPr>
              <a:t>Most</a:t>
            </a:r>
            <a:r>
              <a:rPr lang="en-US" altLang="en-US" sz="3600" dirty="0" smtClean="0">
                <a:solidFill>
                  <a:srgbClr val="CCECFF"/>
                </a:solidFill>
                <a:latin typeface="+mn-lt"/>
                <a:cs typeface="Times New Roman" pitchFamily="18" charset="0"/>
              </a:rPr>
              <a:t> Supported Across Different Studies</a:t>
            </a:r>
            <a:endParaRPr lang="en-US" altLang="en-US" sz="3600" dirty="0" smtClean="0">
              <a:solidFill>
                <a:srgbClr val="CCECFF"/>
              </a:solidFill>
              <a:latin typeface="+mn-lt"/>
            </a:endParaRPr>
          </a:p>
        </p:txBody>
      </p:sp>
      <p:sp>
        <p:nvSpPr>
          <p:cNvPr id="203779" name="Rectangle 3"/>
          <p:cNvSpPr>
            <a:spLocks noGrp="1" noChangeArrowheads="1"/>
          </p:cNvSpPr>
          <p:nvPr>
            <p:ph idx="1"/>
          </p:nvPr>
        </p:nvSpPr>
        <p:spPr>
          <a:xfrm>
            <a:off x="457200" y="2894013"/>
            <a:ext cx="8229600" cy="3817937"/>
          </a:xfrm>
        </p:spPr>
        <p:txBody>
          <a:bodyPr/>
          <a:lstStyle/>
          <a:p>
            <a:pPr eaLnBrk="1" hangingPunct="1">
              <a:defRPr/>
            </a:pPr>
            <a:endParaRPr lang="en-US" altLang="en-US" dirty="0" smtClean="0">
              <a:cs typeface="Times New Roman" pitchFamily="18" charset="0"/>
            </a:endParaRPr>
          </a:p>
          <a:p>
            <a:pPr eaLnBrk="1" hangingPunct="1">
              <a:defRPr/>
            </a:pPr>
            <a:r>
              <a:rPr lang="en-US" altLang="en-US" dirty="0" smtClean="0">
                <a:cs typeface="Times New Roman" pitchFamily="18" charset="0"/>
              </a:rPr>
              <a:t>Mate switching</a:t>
            </a:r>
          </a:p>
          <a:p>
            <a:pPr eaLnBrk="1" hangingPunct="1">
              <a:defRPr/>
            </a:pPr>
            <a:r>
              <a:rPr lang="en-US" altLang="en-US" dirty="0" smtClean="0">
                <a:cs typeface="Times New Roman" pitchFamily="18" charset="0"/>
              </a:rPr>
              <a:t>Resource acquisition</a:t>
            </a:r>
          </a:p>
          <a:p>
            <a:pPr eaLnBrk="1" hangingPunct="1">
              <a:defRPr/>
            </a:pPr>
            <a:r>
              <a:rPr lang="en-US" altLang="en-US" dirty="0" smtClean="0"/>
              <a:t>Good genes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914400" y="312039"/>
            <a:ext cx="7772400" cy="914400"/>
          </a:xfrm>
        </p:spPr>
        <p:txBody>
          <a:bodyPr/>
          <a:lstStyle/>
          <a:p>
            <a:pPr eaLnBrk="1" hangingPunct="1">
              <a:defRPr/>
            </a:pPr>
            <a:r>
              <a:rPr lang="en-US" sz="4000" dirty="0" smtClean="0">
                <a:solidFill>
                  <a:srgbClr val="CCECFF"/>
                </a:solidFill>
                <a:latin typeface="+mn-lt"/>
              </a:rPr>
              <a:t>Men Don’t Always Know What Women Want</a:t>
            </a:r>
          </a:p>
        </p:txBody>
      </p:sp>
      <p:sp>
        <p:nvSpPr>
          <p:cNvPr id="174083" name="Rectangle 3"/>
          <p:cNvSpPr>
            <a:spLocks noGrp="1" noChangeArrowheads="1"/>
          </p:cNvSpPr>
          <p:nvPr>
            <p:ph idx="1"/>
          </p:nvPr>
        </p:nvSpPr>
        <p:spPr/>
        <p:txBody>
          <a:bodyPr/>
          <a:lstStyle/>
          <a:p>
            <a:pPr eaLnBrk="1" hangingPunct="1">
              <a:defRPr/>
            </a:pPr>
            <a:endParaRPr lang="en-US" smtClean="0"/>
          </a:p>
        </p:txBody>
      </p:sp>
      <p:pic>
        <p:nvPicPr>
          <p:cNvPr id="77828" name="Picture 4" descr="peacock"/>
          <p:cNvPicPr>
            <a:picLocks noChangeAspect="1" noChangeArrowheads="1"/>
          </p:cNvPicPr>
          <p:nvPr/>
        </p:nvPicPr>
        <p:blipFill>
          <a:blip r:embed="rId3" cstate="print"/>
          <a:srcRect/>
          <a:stretch>
            <a:fillRect/>
          </a:stretch>
        </p:blipFill>
        <p:spPr bwMode="auto">
          <a:xfrm>
            <a:off x="2179638" y="1704975"/>
            <a:ext cx="4968875" cy="5091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23850"/>
            <a:ext cx="8229600" cy="1196975"/>
          </a:xfrm>
        </p:spPr>
        <p:txBody>
          <a:bodyPr/>
          <a:lstStyle/>
          <a:p>
            <a:pPr eaLnBrk="1" hangingPunct="1">
              <a:defRPr/>
            </a:pPr>
            <a:r>
              <a:rPr lang="en-US" sz="4000" dirty="0" smtClean="0">
                <a:solidFill>
                  <a:srgbClr val="CCECFF"/>
                </a:solidFill>
                <a:latin typeface="+mn-lt"/>
              </a:rPr>
              <a:t>What Women Want:</a:t>
            </a:r>
            <a:br>
              <a:rPr lang="en-US" sz="4000" dirty="0" smtClean="0">
                <a:solidFill>
                  <a:srgbClr val="CCECFF"/>
                </a:solidFill>
                <a:latin typeface="+mn-lt"/>
              </a:rPr>
            </a:br>
            <a:r>
              <a:rPr lang="en-US" sz="4000" dirty="0" smtClean="0">
                <a:solidFill>
                  <a:srgbClr val="CCECFF"/>
                </a:solidFill>
                <a:latin typeface="+mn-lt"/>
              </a:rPr>
              <a:t>There’s Much More Research to Do</a:t>
            </a:r>
          </a:p>
        </p:txBody>
      </p:sp>
      <p:graphicFrame>
        <p:nvGraphicFramePr>
          <p:cNvPr id="17410" name="Object 3"/>
          <p:cNvGraphicFramePr>
            <a:graphicFrameLocks noGrp="1" noChangeAspect="1"/>
          </p:cNvGraphicFramePr>
          <p:nvPr>
            <p:ph idx="1"/>
          </p:nvPr>
        </p:nvGraphicFramePr>
        <p:xfrm>
          <a:off x="1943100" y="2308225"/>
          <a:ext cx="5715000" cy="3524250"/>
        </p:xfrm>
        <a:graphic>
          <a:graphicData uri="http://schemas.openxmlformats.org/presentationml/2006/ole">
            <mc:AlternateContent xmlns:mc="http://schemas.openxmlformats.org/markup-compatibility/2006">
              <mc:Choice xmlns:v="urn:schemas-microsoft-com:vml" Requires="v">
                <p:oleObj spid="_x0000_s17416" name="Photo Editor Photo" r:id="rId4" imgW="5714286" imgH="3524742" progId="">
                  <p:embed/>
                </p:oleObj>
              </mc:Choice>
              <mc:Fallback>
                <p:oleObj name="Photo Editor Photo" r:id="rId4" imgW="5714286" imgH="3524742"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100" y="2308225"/>
                        <a:ext cx="5715000" cy="352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defRPr/>
            </a:pPr>
            <a:endParaRPr lang="en-US" sz="6000" smtClean="0">
              <a:solidFill>
                <a:srgbClr val="FFFF00"/>
              </a:solidFill>
            </a:endParaRPr>
          </a:p>
        </p:txBody>
      </p:sp>
      <p:sp>
        <p:nvSpPr>
          <p:cNvPr id="207875" name="Rectangle 3"/>
          <p:cNvSpPr>
            <a:spLocks noGrp="1" noChangeArrowheads="1"/>
          </p:cNvSpPr>
          <p:nvPr>
            <p:ph idx="1"/>
          </p:nvPr>
        </p:nvSpPr>
        <p:spPr/>
        <p:txBody>
          <a:bodyPr/>
          <a:lstStyle/>
          <a:p>
            <a:pPr algn="ctr" eaLnBrk="1" hangingPunct="1">
              <a:buFont typeface="Wingdings" pitchFamily="2" charset="2"/>
              <a:buNone/>
              <a:defRPr/>
            </a:pPr>
            <a:r>
              <a:rPr lang="en-US" sz="9600" dirty="0" smtClean="0">
                <a:solidFill>
                  <a:srgbClr val="FFFF00"/>
                </a:solidFill>
              </a:rPr>
              <a:t>Thank you!</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Grp="1" noChangeAspect="1"/>
          </p:cNvGraphicFramePr>
          <p:nvPr>
            <p:ph idx="1"/>
          </p:nvPr>
        </p:nvGraphicFramePr>
        <p:xfrm>
          <a:off x="220663" y="228600"/>
          <a:ext cx="4227512" cy="6400800"/>
        </p:xfrm>
        <a:graphic>
          <a:graphicData uri="http://schemas.openxmlformats.org/presentationml/2006/ole">
            <mc:AlternateContent xmlns:mc="http://schemas.openxmlformats.org/markup-compatibility/2006">
              <mc:Choice xmlns:v="urn:schemas-microsoft-com:vml" Requires="v">
                <p:oleObj spid="_x0000_s18440" name="Photo Editor Photo" r:id="rId4" imgW="4076190" imgH="6171429" progId="">
                  <p:embed/>
                </p:oleObj>
              </mc:Choice>
              <mc:Fallback>
                <p:oleObj name="Photo Editor Photo" r:id="rId4" imgW="4076190" imgH="6171429"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63" y="228600"/>
                        <a:ext cx="4227512" cy="640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435" name="Picture 3"/>
          <p:cNvPicPr>
            <a:picLocks noChangeAspect="1" noChangeArrowheads="1"/>
          </p:cNvPicPr>
          <p:nvPr/>
        </p:nvPicPr>
        <p:blipFill>
          <a:blip r:embed="rId6" cstate="print"/>
          <a:srcRect/>
          <a:stretch>
            <a:fillRect/>
          </a:stretch>
        </p:blipFill>
        <p:spPr bwMode="auto">
          <a:xfrm>
            <a:off x="4876800" y="263525"/>
            <a:ext cx="4267200" cy="6345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CCECFF"/>
                </a:solidFill>
                <a:latin typeface="+mn-lt"/>
              </a:rPr>
              <a:t>What About Homosexual Orientation?</a:t>
            </a:r>
            <a:endParaRPr lang="en-US" dirty="0">
              <a:solidFill>
                <a:srgbClr val="CCECFF"/>
              </a:solidFill>
              <a:latin typeface="+mn-lt"/>
            </a:endParaRPr>
          </a:p>
        </p:txBody>
      </p:sp>
      <p:sp>
        <p:nvSpPr>
          <p:cNvPr id="3" name="Content Placeholder 2"/>
          <p:cNvSpPr>
            <a:spLocks noGrp="1"/>
          </p:cNvSpPr>
          <p:nvPr>
            <p:ph idx="1"/>
          </p:nvPr>
        </p:nvSpPr>
        <p:spPr/>
        <p:txBody>
          <a:bodyPr/>
          <a:lstStyle/>
          <a:p>
            <a:pPr>
              <a:defRPr/>
            </a:pPr>
            <a:endParaRPr lang="en-US" dirty="0" smtClean="0"/>
          </a:p>
          <a:p>
            <a:pPr>
              <a:defRPr/>
            </a:pPr>
            <a:r>
              <a:rPr lang="en-US" dirty="0" smtClean="0"/>
              <a:t>Origins (</a:t>
            </a:r>
            <a:r>
              <a:rPr lang="en-US" dirty="0" err="1" smtClean="0"/>
              <a:t>Vasey</a:t>
            </a:r>
            <a:r>
              <a:rPr lang="en-US" dirty="0" smtClean="0"/>
              <a:t>, 2010)</a:t>
            </a:r>
          </a:p>
          <a:p>
            <a:pPr>
              <a:defRPr/>
            </a:pPr>
            <a:r>
              <a:rPr lang="en-US" dirty="0" smtClean="0"/>
              <a:t>Mate preferences (</a:t>
            </a:r>
            <a:r>
              <a:rPr lang="en-US" dirty="0" err="1" smtClean="0"/>
              <a:t>Lippa</a:t>
            </a:r>
            <a:r>
              <a:rPr lang="en-US" dirty="0" smtClean="0"/>
              <a:t>, 2007)</a:t>
            </a:r>
          </a:p>
          <a:p>
            <a:pPr>
              <a:defRPr/>
            </a:pPr>
            <a:r>
              <a:rPr lang="en-US" dirty="0" smtClean="0"/>
              <a:t>Mating strategies (</a:t>
            </a:r>
            <a:r>
              <a:rPr lang="en-US" smtClean="0"/>
              <a:t>gender differences)</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CECFF"/>
                </a:solidFill>
                <a:latin typeface="+mn-lt"/>
              </a:rPr>
              <a:t>Origins of Homosexual </a:t>
            </a:r>
            <a:br>
              <a:rPr lang="en-US" dirty="0" smtClean="0">
                <a:solidFill>
                  <a:srgbClr val="CCECFF"/>
                </a:solidFill>
                <a:latin typeface="+mn-lt"/>
              </a:rPr>
            </a:br>
            <a:r>
              <a:rPr lang="en-US" dirty="0" smtClean="0">
                <a:solidFill>
                  <a:srgbClr val="CCECFF"/>
                </a:solidFill>
                <a:latin typeface="+mn-lt"/>
              </a:rPr>
              <a:t>Orientation: Theories</a:t>
            </a:r>
            <a:endParaRPr lang="en-US" dirty="0">
              <a:solidFill>
                <a:srgbClr val="CCECFF"/>
              </a:solidFill>
              <a:latin typeface="+mn-lt"/>
            </a:endParaRPr>
          </a:p>
        </p:txBody>
      </p:sp>
      <p:sp>
        <p:nvSpPr>
          <p:cNvPr id="3" name="Content Placeholder 2"/>
          <p:cNvSpPr>
            <a:spLocks noGrp="1"/>
          </p:cNvSpPr>
          <p:nvPr>
            <p:ph idx="1"/>
          </p:nvPr>
        </p:nvSpPr>
        <p:spPr>
          <a:xfrm>
            <a:off x="457200" y="1880171"/>
            <a:ext cx="8229600" cy="4250754"/>
          </a:xfrm>
        </p:spPr>
        <p:txBody>
          <a:bodyPr/>
          <a:lstStyle/>
          <a:p>
            <a:r>
              <a:rPr lang="en-US" dirty="0" smtClean="0"/>
              <a:t>Kin selection</a:t>
            </a:r>
          </a:p>
          <a:p>
            <a:r>
              <a:rPr lang="en-US" dirty="0" smtClean="0"/>
              <a:t>Byproduct of unknown modern conditions</a:t>
            </a:r>
          </a:p>
          <a:p>
            <a:r>
              <a:rPr lang="en-US" dirty="0" smtClean="0"/>
              <a:t>Sexually antagonistic gene selection</a:t>
            </a:r>
          </a:p>
          <a:p>
            <a:pPr lvl="1"/>
            <a:r>
              <a:rPr lang="en-US" dirty="0" smtClean="0"/>
              <a:t>Reduces reproduction when in males</a:t>
            </a:r>
          </a:p>
          <a:p>
            <a:pPr lvl="1"/>
            <a:r>
              <a:rPr lang="en-US" dirty="0" smtClean="0"/>
              <a:t>Increases reproduction when in females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defRPr/>
            </a:pPr>
            <a:r>
              <a:rPr lang="en-US" altLang="en-US" dirty="0" smtClean="0">
                <a:solidFill>
                  <a:srgbClr val="CCECFF"/>
                </a:solidFill>
                <a:latin typeface="+mn-lt"/>
                <a:cs typeface="Times New Roman" pitchFamily="18" charset="0"/>
              </a:rPr>
              <a:t>Context Effects of</a:t>
            </a:r>
            <a:br>
              <a:rPr lang="en-US" altLang="en-US" dirty="0" smtClean="0">
                <a:solidFill>
                  <a:srgbClr val="CCECFF"/>
                </a:solidFill>
                <a:latin typeface="+mn-lt"/>
                <a:cs typeface="Times New Roman" pitchFamily="18" charset="0"/>
              </a:rPr>
            </a:br>
            <a:r>
              <a:rPr lang="en-US" altLang="en-US" dirty="0" smtClean="0">
                <a:solidFill>
                  <a:srgbClr val="CCECFF"/>
                </a:solidFill>
                <a:latin typeface="+mn-lt"/>
                <a:cs typeface="Times New Roman" pitchFamily="18" charset="0"/>
              </a:rPr>
              <a:t>Women’s Preferences</a:t>
            </a:r>
          </a:p>
        </p:txBody>
      </p:sp>
      <p:sp>
        <p:nvSpPr>
          <p:cNvPr id="197635" name="Rectangle 3"/>
          <p:cNvSpPr>
            <a:spLocks noGrp="1" noChangeArrowheads="1"/>
          </p:cNvSpPr>
          <p:nvPr>
            <p:ph type="body" sz="half" idx="1"/>
          </p:nvPr>
        </p:nvSpPr>
        <p:spPr>
          <a:xfrm>
            <a:off x="228600" y="1066800"/>
            <a:ext cx="8534400" cy="5562600"/>
          </a:xfrm>
        </p:spPr>
        <p:txBody>
          <a:bodyPr/>
          <a:lstStyle/>
          <a:p>
            <a:pPr eaLnBrk="1" hangingPunct="1">
              <a:defRPr/>
            </a:pPr>
            <a:endParaRPr lang="en-US" altLang="en-US" sz="2800" dirty="0" smtClean="0">
              <a:latin typeface="Tahoma" charset="0"/>
              <a:cs typeface="Times New Roman" pitchFamily="18" charset="0"/>
            </a:endParaRPr>
          </a:p>
          <a:p>
            <a:pPr algn="ctr" eaLnBrk="1" hangingPunct="1">
              <a:buFont typeface="Wingdings" pitchFamily="2" charset="2"/>
              <a:buNone/>
              <a:defRPr/>
            </a:pPr>
            <a:r>
              <a:rPr lang="en-US" altLang="en-US" sz="2800" dirty="0" smtClean="0">
                <a:cs typeface="Times New Roman" pitchFamily="18" charset="0"/>
              </a:rPr>
              <a:t>Effects of women’s mate value--high MV </a:t>
            </a:r>
          </a:p>
          <a:p>
            <a:pPr algn="ctr" eaLnBrk="1" hangingPunct="1">
              <a:buFont typeface="Wingdings" pitchFamily="2" charset="2"/>
              <a:buNone/>
              <a:defRPr/>
            </a:pPr>
            <a:r>
              <a:rPr lang="en-US" altLang="en-US" sz="2800" dirty="0" smtClean="0">
                <a:cs typeface="Times New Roman" pitchFamily="18" charset="0"/>
              </a:rPr>
              <a:t>women more choosy, discriminating</a:t>
            </a:r>
            <a:r>
              <a:rPr lang="en-US" altLang="en-US" sz="2800" dirty="0" smtClean="0"/>
              <a:t> </a:t>
            </a:r>
          </a:p>
        </p:txBody>
      </p:sp>
      <p:pic>
        <p:nvPicPr>
          <p:cNvPr id="63492" name="Picture 4" descr="zeta"/>
          <p:cNvPicPr>
            <a:picLocks noGrp="1" noChangeAspect="1" noChangeArrowheads="1"/>
          </p:cNvPicPr>
          <p:nvPr>
            <p:ph sz="half" idx="2"/>
          </p:nvPr>
        </p:nvPicPr>
        <p:blipFill>
          <a:blip r:embed="rId3" cstate="print"/>
          <a:srcRect/>
          <a:stretch>
            <a:fillRect/>
          </a:stretch>
        </p:blipFill>
        <p:spPr>
          <a:xfrm>
            <a:off x="4252913" y="2782888"/>
            <a:ext cx="4283075" cy="3719512"/>
          </a:xfrm>
        </p:spPr>
      </p:pic>
      <p:pic>
        <p:nvPicPr>
          <p:cNvPr id="63493" name="Picture 5" descr="Halle_Berry_4X6"/>
          <p:cNvPicPr>
            <a:picLocks noChangeAspect="1" noChangeArrowheads="1"/>
          </p:cNvPicPr>
          <p:nvPr/>
        </p:nvPicPr>
        <p:blipFill>
          <a:blip r:embed="rId4" cstate="print"/>
          <a:srcRect/>
          <a:stretch>
            <a:fillRect/>
          </a:stretch>
        </p:blipFill>
        <p:spPr bwMode="auto">
          <a:xfrm>
            <a:off x="557213" y="2790825"/>
            <a:ext cx="3086100" cy="406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David Buss</a:t>
            </a:r>
            <a:endParaRPr lang="en-US" dirty="0"/>
          </a:p>
        </p:txBody>
      </p:sp>
      <p:pic>
        <p:nvPicPr>
          <p:cNvPr id="19458" name="Picture 2" descr="buss_thumbnail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342" y="1783560"/>
            <a:ext cx="1154241" cy="17313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63579" y="1668162"/>
            <a:ext cx="6264875" cy="4893647"/>
          </a:xfrm>
          <a:prstGeom prst="rect">
            <a:avLst/>
          </a:prstGeom>
          <a:noFill/>
        </p:spPr>
        <p:txBody>
          <a:bodyPr wrap="square" rtlCol="0">
            <a:spAutoFit/>
          </a:bodyPr>
          <a:lstStyle/>
          <a:p>
            <a:r>
              <a:rPr lang="en-US" sz="2400" dirty="0" smtClean="0"/>
              <a:t>Dr. David Buss is an evolutionary psychology researcher and professor at The University of Texas at Austin. He is also a leading author and speaker at universities, corporations, and public forums. He is currently head of the Individual Difference and Evolutionary Psychology Area at UT, and supervises a lab of evolutionary psychology Ph.D. students. Members of his lab receive advanced training in evolutionary psychology, social psychology, personality psychology, comparative psychology, research methods, and statistics. </a:t>
            </a:r>
            <a:endParaRPr lang="en-US" sz="2400" dirty="0"/>
          </a:p>
        </p:txBody>
      </p:sp>
    </p:spTree>
    <p:extLst>
      <p:ext uri="{BB962C8B-B14F-4D97-AF65-F5344CB8AC3E}">
        <p14:creationId xmlns:p14="http://schemas.microsoft.com/office/powerpoint/2010/main" val="88784224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914400" y="283455"/>
            <a:ext cx="7772400" cy="914400"/>
          </a:xfrm>
        </p:spPr>
        <p:txBody>
          <a:bodyPr/>
          <a:lstStyle/>
          <a:p>
            <a:pPr eaLnBrk="1" hangingPunct="1">
              <a:defRPr/>
            </a:pPr>
            <a:r>
              <a:rPr lang="en-US" dirty="0" smtClean="0">
                <a:solidFill>
                  <a:srgbClr val="CCECFF"/>
                </a:solidFill>
                <a:latin typeface="+mn-lt"/>
                <a:cs typeface="Times New Roman" pitchFamily="18" charset="0"/>
              </a:rPr>
              <a:t> Evolution By Natural Selection</a:t>
            </a:r>
          </a:p>
        </p:txBody>
      </p:sp>
      <p:pic>
        <p:nvPicPr>
          <p:cNvPr id="23555" name="Picture 3" descr="evolution"/>
          <p:cNvPicPr>
            <a:picLocks noGrp="1" noChangeAspect="1" noChangeArrowheads="1"/>
          </p:cNvPicPr>
          <p:nvPr>
            <p:ph idx="1"/>
          </p:nvPr>
        </p:nvPicPr>
        <p:blipFill>
          <a:blip r:embed="rId3" cstate="print"/>
          <a:stretch>
            <a:fillRect/>
          </a:stretch>
        </p:blipFill>
        <p:spPr>
          <a:xfrm>
            <a:off x="2260600" y="1750467"/>
            <a:ext cx="5080000" cy="3810000"/>
          </a:xfrm>
        </p:spPr>
      </p:pic>
      <p:sp>
        <p:nvSpPr>
          <p:cNvPr id="4" name="TextBox 3"/>
          <p:cNvSpPr txBox="1"/>
          <p:nvPr/>
        </p:nvSpPr>
        <p:spPr>
          <a:xfrm>
            <a:off x="5520267" y="5596467"/>
            <a:ext cx="1829347" cy="276999"/>
          </a:xfrm>
          <a:prstGeom prst="rect">
            <a:avLst/>
          </a:prstGeom>
          <a:noFill/>
        </p:spPr>
        <p:txBody>
          <a:bodyPr wrap="none" rtlCol="0">
            <a:spAutoFit/>
          </a:bodyPr>
          <a:lstStyle/>
          <a:p>
            <a:r>
              <a:rPr lang="en-US" sz="1200" dirty="0" smtClean="0"/>
              <a:t>Source: www.puffin.com</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noahhunt.org/Peachick/peacocking.jpg"/>
          <p:cNvPicPr>
            <a:picLocks noChangeAspect="1" noChangeArrowheads="1"/>
          </p:cNvPicPr>
          <p:nvPr/>
        </p:nvPicPr>
        <p:blipFill>
          <a:blip r:embed="rId3" cstate="print"/>
          <a:srcRect/>
          <a:stretch>
            <a:fillRect/>
          </a:stretch>
        </p:blipFill>
        <p:spPr bwMode="auto">
          <a:xfrm>
            <a:off x="1117600" y="752475"/>
            <a:ext cx="6908800" cy="5181600"/>
          </a:xfrm>
          <a:prstGeom prst="rect">
            <a:avLst/>
          </a:prstGeom>
          <a:noFill/>
        </p:spPr>
      </p:pic>
      <p:sp>
        <p:nvSpPr>
          <p:cNvPr id="5" name="TextBox 4"/>
          <p:cNvSpPr txBox="1"/>
          <p:nvPr/>
        </p:nvSpPr>
        <p:spPr>
          <a:xfrm>
            <a:off x="6053667" y="5977467"/>
            <a:ext cx="1574470" cy="276999"/>
          </a:xfrm>
          <a:prstGeom prst="rect">
            <a:avLst/>
          </a:prstGeom>
          <a:noFill/>
        </p:spPr>
        <p:txBody>
          <a:bodyPr wrap="none" rtlCol="0">
            <a:spAutoFit/>
          </a:bodyPr>
          <a:lstStyle/>
          <a:p>
            <a:r>
              <a:rPr lang="en-US" sz="1200" dirty="0" smtClean="0"/>
              <a:t>Source: noahunt.org</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type="body" idx="4294967295"/>
          </p:nvPr>
        </p:nvSpPr>
        <p:spPr>
          <a:xfrm>
            <a:off x="0" y="1600200"/>
            <a:ext cx="8229600" cy="4530725"/>
          </a:xfrm>
        </p:spPr>
        <p:txBody>
          <a:bodyPr/>
          <a:lstStyle/>
          <a:p>
            <a:pPr>
              <a:buFont typeface="Wingdings" pitchFamily="2" charset="2"/>
              <a:buNone/>
              <a:defRPr/>
            </a:pPr>
            <a:r>
              <a:rPr lang="en-US" sz="4400" dirty="0"/>
              <a:t>“The sight of the peacock gives me nightmares” </a:t>
            </a:r>
            <a:endParaRPr lang="en-US" sz="4400" dirty="0" smtClean="0"/>
          </a:p>
          <a:p>
            <a:pPr algn="r">
              <a:buFont typeface="Wingdings" pitchFamily="2" charset="2"/>
              <a:buNone/>
              <a:defRPr/>
            </a:pPr>
            <a:r>
              <a:rPr lang="en-US" sz="4400" dirty="0" smtClean="0">
                <a:solidFill>
                  <a:srgbClr val="FFFF00"/>
                </a:solidFill>
              </a:rPr>
              <a:t>– Charles </a:t>
            </a:r>
            <a:r>
              <a:rPr lang="en-US" sz="4400" dirty="0">
                <a:solidFill>
                  <a:srgbClr val="FFFF00"/>
                </a:solidFill>
              </a:rPr>
              <a:t>Darwin</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1578</TotalTime>
  <Words>1321</Words>
  <Application>Microsoft Office PowerPoint</Application>
  <PresentationFormat>On-screen Show (4:3)</PresentationFormat>
  <Paragraphs>339</Paragraphs>
  <Slides>68</Slides>
  <Notes>62</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2</vt:i4>
      </vt:variant>
      <vt:variant>
        <vt:lpstr>Slide Titles</vt:lpstr>
      </vt:variant>
      <vt:variant>
        <vt:i4>68</vt:i4>
      </vt:variant>
    </vt:vector>
  </HeadingPairs>
  <TitlesOfParts>
    <vt:vector size="86" baseType="lpstr">
      <vt:lpstr>新細明體</vt:lpstr>
      <vt:lpstr>Arial</vt:lpstr>
      <vt:lpstr>Consolas</vt:lpstr>
      <vt:lpstr>Corbel</vt:lpstr>
      <vt:lpstr>Gadugi</vt:lpstr>
      <vt:lpstr>Gill Sans MT</vt:lpstr>
      <vt:lpstr>Helvetica</vt:lpstr>
      <vt:lpstr>Helvetica-Narrow</vt:lpstr>
      <vt:lpstr>Tahoma</vt:lpstr>
      <vt:lpstr>Times</vt:lpstr>
      <vt:lpstr>Times New Roman</vt:lpstr>
      <vt:lpstr>Wingdings</vt:lpstr>
      <vt:lpstr>Wingdings 2</vt:lpstr>
      <vt:lpstr>Wingdings 3</vt:lpstr>
      <vt:lpstr>Metro</vt:lpstr>
      <vt:lpstr>預設簡報設計</vt:lpstr>
      <vt:lpstr>Photo Editor Photo</vt:lpstr>
      <vt:lpstr>Chart</vt:lpstr>
      <vt:lpstr>Human Mating Strategies</vt:lpstr>
      <vt:lpstr>PowerPoint Presentation</vt:lpstr>
      <vt:lpstr>Human Mating Strategies</vt:lpstr>
      <vt:lpstr>Talk Outline</vt:lpstr>
      <vt:lpstr>Mating Strategies Have Diverse Contexts</vt:lpstr>
      <vt:lpstr>Windows on Desire</vt:lpstr>
      <vt:lpstr> Evolution By Natural Selection</vt:lpstr>
      <vt:lpstr>PowerPoint Presentation</vt:lpstr>
      <vt:lpstr>PowerPoint Presentation</vt:lpstr>
      <vt:lpstr>PowerPoint Presentation</vt:lpstr>
      <vt:lpstr>Sexual Selection</vt:lpstr>
      <vt:lpstr>PowerPoint Presentation</vt:lpstr>
      <vt:lpstr>Intersexual Selection: Preferential Mate Choice</vt:lpstr>
      <vt:lpstr>Humans Have a Complex Menu of Mating Strategies</vt:lpstr>
      <vt:lpstr>Locations of 37 Cultures in International Mate Selection Project: Total # of People = 10,047</vt:lpstr>
      <vt:lpstr>Universal Desires</vt:lpstr>
      <vt:lpstr>PowerPoint Presentation</vt:lpstr>
      <vt:lpstr>Cultural Change in China: Importance of Virginity</vt:lpstr>
      <vt:lpstr>Meta-Theory of Sex Differences</vt:lpstr>
      <vt:lpstr>Recurrently Different Adaptive  Problems of the Sexes</vt:lpstr>
      <vt:lpstr>Have Humans Evolved Psychological Adaptations to Sex-Linked  Adaptive Problems? </vt:lpstr>
      <vt:lpstr>PowerPoint Presentation</vt:lpstr>
      <vt:lpstr>PowerPoint Presentation</vt:lpstr>
      <vt:lpstr>So What Do Men Want?</vt:lpstr>
      <vt:lpstr>Ideal Number of Sex  Partners Desired</vt:lpstr>
      <vt:lpstr>Likelihood of Agreeing to Have Sex With Someone You Find Attractive as a  Function of Time Known </vt:lpstr>
      <vt:lpstr>Florida Study: Clarke &amp; Hatfield (1989) </vt:lpstr>
      <vt:lpstr>PowerPoint Presentation</vt:lpstr>
      <vt:lpstr>The Assessment Problem</vt:lpstr>
      <vt:lpstr>Logic of the Evolution of Standards  of Attractiveness</vt:lpstr>
      <vt:lpstr>PowerPoint Presentation</vt:lpstr>
      <vt:lpstr>Standards Of Beauty Are Consistent Across Cultures</vt:lpstr>
      <vt:lpstr>Ecological Diversity</vt:lpstr>
      <vt:lpstr>PowerPoint Presentation</vt:lpstr>
      <vt:lpstr>Men’s Age Preferences As They Get Older</vt:lpstr>
      <vt:lpstr>Body Shape: Waist-to-Hip Ratio Cue to:  youth, health, fertility,  and non-pregnancy [~.70 = ideal] </vt:lpstr>
      <vt:lpstr>PowerPoint Presentation</vt:lpstr>
      <vt:lpstr>Mate Preferences</vt:lpstr>
      <vt:lpstr>Problems Women Face in Mating</vt:lpstr>
      <vt:lpstr>Commitment-Related Deceptive Experiences </vt:lpstr>
      <vt:lpstr>Emotional Upset About Deception:  Pre- and Post-Copulation </vt:lpstr>
      <vt:lpstr>Preference For Economic Resources </vt:lpstr>
      <vt:lpstr>Good Financial Prospects</vt:lpstr>
      <vt:lpstr>Preference For Social Status </vt:lpstr>
      <vt:lpstr>Men in Positions of Power:  Do They Get What They Want? </vt:lpstr>
      <vt:lpstr>Deception about  Status and Resources </vt:lpstr>
      <vt:lpstr>Preference For Slightly Older Men </vt:lpstr>
      <vt:lpstr>Preference For  Ambition and Industriousness </vt:lpstr>
      <vt:lpstr>Ambition and Industriousness</vt:lpstr>
      <vt:lpstr>Preference For  Dependability and Stability</vt:lpstr>
      <vt:lpstr>Preference For Athletic Prowess  A Cue to Protection </vt:lpstr>
      <vt:lpstr>Preference For  Love and Commitment </vt:lpstr>
      <vt:lpstr>Willingness to Invest in Children</vt:lpstr>
      <vt:lpstr>The Hidden Side of Female Sexuality: Female Short-Term Mating </vt:lpstr>
      <vt:lpstr>Hypotheses About Potential Benefits of Infidelity for Female</vt:lpstr>
      <vt:lpstr>Sexual Infidelity Tactics</vt:lpstr>
      <vt:lpstr>Women’s Sexual Desire as Function of Ovulation Cycle </vt:lpstr>
      <vt:lpstr>Ovulation and Women’s Preferences </vt:lpstr>
      <vt:lpstr>PowerPoint Presentation</vt:lpstr>
      <vt:lpstr> Benefits to Women of EPC Mating   Hypotheses Most Supported Across Different Studies</vt:lpstr>
      <vt:lpstr>Men Don’t Always Know What Women Want</vt:lpstr>
      <vt:lpstr>What Women Want: There’s Much More Research to Do</vt:lpstr>
      <vt:lpstr>PowerPoint Presentation</vt:lpstr>
      <vt:lpstr>PowerPoint Presentation</vt:lpstr>
      <vt:lpstr>What About Homosexual Orientation?</vt:lpstr>
      <vt:lpstr>Origins of Homosexual  Orientation: Theories</vt:lpstr>
      <vt:lpstr>Context Effects of Women’s Preferences</vt:lpstr>
      <vt:lpstr>Dr. David Buss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Women’s Long-Term  Mating Strategies</dc:title>
  <dc:creator>Joshua Duntley</dc:creator>
  <cp:lastModifiedBy>Montoya, Didey</cp:lastModifiedBy>
  <cp:revision>205</cp:revision>
  <cp:lastPrinted>2000-03-01T19:59:01Z</cp:lastPrinted>
  <dcterms:created xsi:type="dcterms:W3CDTF">2000-02-10T07:32:57Z</dcterms:created>
  <dcterms:modified xsi:type="dcterms:W3CDTF">2016-05-18T21:50:27Z</dcterms:modified>
</cp:coreProperties>
</file>