
<file path=[Content_Types].xml><?xml version="1.0" encoding="utf-8"?>
<Types xmlns="http://schemas.openxmlformats.org/package/2006/content-types">
  <Default Extension="mpg" ContentType="video/mpeg"/>
  <Default Extension="png" ContentType="image/png"/>
  <Default Extension="jpeg" ContentType="image/jpeg"/>
  <Default Extension="emf" ContentType="image/x-emf"/>
  <Default Extension="mov" ContentType="video/quicktime"/>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slideLayouts/slideLayout8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52" r:id="rId1"/>
    <p:sldMasterId id="2147484586" r:id="rId2"/>
    <p:sldMasterId id="2147484598" r:id="rId3"/>
    <p:sldMasterId id="2147484616" r:id="rId4"/>
    <p:sldMasterId id="2147484634" r:id="rId5"/>
    <p:sldMasterId id="2147484652" r:id="rId6"/>
  </p:sldMasterIdLst>
  <p:notesMasterIdLst>
    <p:notesMasterId r:id="rId67"/>
  </p:notesMasterIdLst>
  <p:handoutMasterIdLst>
    <p:handoutMasterId r:id="rId68"/>
  </p:handoutMasterIdLst>
  <p:sldIdLst>
    <p:sldId id="1127" r:id="rId7"/>
    <p:sldId id="1005" r:id="rId8"/>
    <p:sldId id="1080" r:id="rId9"/>
    <p:sldId id="1083" r:id="rId10"/>
    <p:sldId id="1117" r:id="rId11"/>
    <p:sldId id="1110" r:id="rId12"/>
    <p:sldId id="1116" r:id="rId13"/>
    <p:sldId id="1084" r:id="rId14"/>
    <p:sldId id="1085" r:id="rId15"/>
    <p:sldId id="1086" r:id="rId16"/>
    <p:sldId id="1061" r:id="rId17"/>
    <p:sldId id="1072" r:id="rId18"/>
    <p:sldId id="1115" r:id="rId19"/>
    <p:sldId id="1093" r:id="rId20"/>
    <p:sldId id="1094" r:id="rId21"/>
    <p:sldId id="1095" r:id="rId22"/>
    <p:sldId id="1022" r:id="rId23"/>
    <p:sldId id="949" r:id="rId24"/>
    <p:sldId id="1096" r:id="rId25"/>
    <p:sldId id="1106" r:id="rId26"/>
    <p:sldId id="1078" r:id="rId27"/>
    <p:sldId id="1062" r:id="rId28"/>
    <p:sldId id="1063" r:id="rId29"/>
    <p:sldId id="1064" r:id="rId30"/>
    <p:sldId id="1065" r:id="rId31"/>
    <p:sldId id="1066" r:id="rId32"/>
    <p:sldId id="1112" r:id="rId33"/>
    <p:sldId id="973" r:id="rId34"/>
    <p:sldId id="1067" r:id="rId35"/>
    <p:sldId id="1024" r:id="rId36"/>
    <p:sldId id="1113" r:id="rId37"/>
    <p:sldId id="953" r:id="rId38"/>
    <p:sldId id="1070" r:id="rId39"/>
    <p:sldId id="1028" r:id="rId40"/>
    <p:sldId id="955" r:id="rId41"/>
    <p:sldId id="1121" r:id="rId42"/>
    <p:sldId id="1071" r:id="rId43"/>
    <p:sldId id="961" r:id="rId44"/>
    <p:sldId id="1120" r:id="rId45"/>
    <p:sldId id="1107" r:id="rId46"/>
    <p:sldId id="957" r:id="rId47"/>
    <p:sldId id="1054" r:id="rId48"/>
    <p:sldId id="1055" r:id="rId49"/>
    <p:sldId id="1056" r:id="rId50"/>
    <p:sldId id="1057" r:id="rId51"/>
    <p:sldId id="1059" r:id="rId52"/>
    <p:sldId id="1122" r:id="rId53"/>
    <p:sldId id="1124" r:id="rId54"/>
    <p:sldId id="1123" r:id="rId55"/>
    <p:sldId id="1125" r:id="rId56"/>
    <p:sldId id="1114" r:id="rId57"/>
    <p:sldId id="1045" r:id="rId58"/>
    <p:sldId id="1050" r:id="rId59"/>
    <p:sldId id="1049" r:id="rId60"/>
    <p:sldId id="1039" r:id="rId61"/>
    <p:sldId id="1108" r:id="rId62"/>
    <p:sldId id="1126" r:id="rId63"/>
    <p:sldId id="1044" r:id="rId64"/>
    <p:sldId id="1111" r:id="rId65"/>
    <p:sldId id="1128" r:id="rId66"/>
  </p:sldIdLst>
  <p:sldSz cx="9144000" cy="6858000" type="screen4x3"/>
  <p:notesSz cx="7010400" cy="9296400"/>
  <p:defaultTextStyle>
    <a:defPPr>
      <a:defRPr lang="en-US"/>
    </a:defPPr>
    <a:lvl1pPr algn="l" rtl="0" eaLnBrk="0" fontAlgn="base" hangingPunct="0">
      <a:spcBef>
        <a:spcPct val="0"/>
      </a:spcBef>
      <a:spcAft>
        <a:spcPct val="0"/>
      </a:spcAft>
      <a:defRPr sz="2000" b="1" kern="1200">
        <a:solidFill>
          <a:schemeClr val="tx1"/>
        </a:solidFill>
        <a:latin typeface="Arial Narrow" pitchFamily="34" charset="0"/>
        <a:ea typeface="+mn-ea"/>
        <a:cs typeface="+mn-cs"/>
      </a:defRPr>
    </a:lvl1pPr>
    <a:lvl2pPr marL="457124" algn="l" rtl="0" eaLnBrk="0" fontAlgn="base" hangingPunct="0">
      <a:spcBef>
        <a:spcPct val="0"/>
      </a:spcBef>
      <a:spcAft>
        <a:spcPct val="0"/>
      </a:spcAft>
      <a:defRPr sz="2000" b="1" kern="1200">
        <a:solidFill>
          <a:schemeClr val="tx1"/>
        </a:solidFill>
        <a:latin typeface="Arial Narrow" pitchFamily="34" charset="0"/>
        <a:ea typeface="+mn-ea"/>
        <a:cs typeface="+mn-cs"/>
      </a:defRPr>
    </a:lvl2pPr>
    <a:lvl3pPr marL="914246" algn="l" rtl="0" eaLnBrk="0" fontAlgn="base" hangingPunct="0">
      <a:spcBef>
        <a:spcPct val="0"/>
      </a:spcBef>
      <a:spcAft>
        <a:spcPct val="0"/>
      </a:spcAft>
      <a:defRPr sz="2000" b="1" kern="1200">
        <a:solidFill>
          <a:schemeClr val="tx1"/>
        </a:solidFill>
        <a:latin typeface="Arial Narrow" pitchFamily="34" charset="0"/>
        <a:ea typeface="+mn-ea"/>
        <a:cs typeface="+mn-cs"/>
      </a:defRPr>
    </a:lvl3pPr>
    <a:lvl4pPr marL="1371370" algn="l" rtl="0" eaLnBrk="0" fontAlgn="base" hangingPunct="0">
      <a:spcBef>
        <a:spcPct val="0"/>
      </a:spcBef>
      <a:spcAft>
        <a:spcPct val="0"/>
      </a:spcAft>
      <a:defRPr sz="2000" b="1" kern="1200">
        <a:solidFill>
          <a:schemeClr val="tx1"/>
        </a:solidFill>
        <a:latin typeface="Arial Narrow" pitchFamily="34" charset="0"/>
        <a:ea typeface="+mn-ea"/>
        <a:cs typeface="+mn-cs"/>
      </a:defRPr>
    </a:lvl4pPr>
    <a:lvl5pPr marL="1828492" algn="l" rtl="0" eaLnBrk="0" fontAlgn="base" hangingPunct="0">
      <a:spcBef>
        <a:spcPct val="0"/>
      </a:spcBef>
      <a:spcAft>
        <a:spcPct val="0"/>
      </a:spcAft>
      <a:defRPr sz="2000" b="1" kern="1200">
        <a:solidFill>
          <a:schemeClr val="tx1"/>
        </a:solidFill>
        <a:latin typeface="Arial Narrow" pitchFamily="34" charset="0"/>
        <a:ea typeface="+mn-ea"/>
        <a:cs typeface="+mn-cs"/>
      </a:defRPr>
    </a:lvl5pPr>
    <a:lvl6pPr marL="2285616" algn="l" defTabSz="914246" rtl="0" eaLnBrk="1" latinLnBrk="0" hangingPunct="1">
      <a:defRPr sz="2000" b="1" kern="1200">
        <a:solidFill>
          <a:schemeClr val="tx1"/>
        </a:solidFill>
        <a:latin typeface="Arial Narrow" pitchFamily="34" charset="0"/>
        <a:ea typeface="+mn-ea"/>
        <a:cs typeface="+mn-cs"/>
      </a:defRPr>
    </a:lvl6pPr>
    <a:lvl7pPr marL="2742739" algn="l" defTabSz="914246" rtl="0" eaLnBrk="1" latinLnBrk="0" hangingPunct="1">
      <a:defRPr sz="2000" b="1" kern="1200">
        <a:solidFill>
          <a:schemeClr val="tx1"/>
        </a:solidFill>
        <a:latin typeface="Arial Narrow" pitchFamily="34" charset="0"/>
        <a:ea typeface="+mn-ea"/>
        <a:cs typeface="+mn-cs"/>
      </a:defRPr>
    </a:lvl7pPr>
    <a:lvl8pPr marL="3199862" algn="l" defTabSz="914246" rtl="0" eaLnBrk="1" latinLnBrk="0" hangingPunct="1">
      <a:defRPr sz="2000" b="1" kern="1200">
        <a:solidFill>
          <a:schemeClr val="tx1"/>
        </a:solidFill>
        <a:latin typeface="Arial Narrow" pitchFamily="34" charset="0"/>
        <a:ea typeface="+mn-ea"/>
        <a:cs typeface="+mn-cs"/>
      </a:defRPr>
    </a:lvl8pPr>
    <a:lvl9pPr marL="3656986" algn="l" defTabSz="914246" rtl="0" eaLnBrk="1" latinLnBrk="0" hangingPunct="1">
      <a:defRPr sz="2000" b="1" kern="1200">
        <a:solidFill>
          <a:schemeClr val="tx1"/>
        </a:solidFill>
        <a:latin typeface="Arial Narrow" pitchFamily="34" charset="0"/>
        <a:ea typeface="+mn-ea"/>
        <a:cs typeface="+mn-cs"/>
      </a:defRPr>
    </a:lvl9pPr>
  </p:defaultTextStyle>
  <p:extLst>
    <p:ext uri="{EFAFB233-063F-42B5-8137-9DF3F51BA10A}">
      <p15:sldGuideLst xmlns:p15="http://schemas.microsoft.com/office/powerpoint/2012/main">
        <p15:guide id="1" orient="horz" pos="432">
          <p15:clr>
            <a:srgbClr val="A4A3A4"/>
          </p15:clr>
        </p15:guide>
        <p15:guide id="2" orient="horz" pos="2832">
          <p15:clr>
            <a:srgbClr val="A4A3A4"/>
          </p15:clr>
        </p15:guide>
        <p15:guide id="3" pos="2880">
          <p15:clr>
            <a:srgbClr val="A4A3A4"/>
          </p15:clr>
        </p15:guide>
        <p15:guide id="4" pos="305">
          <p15:clr>
            <a:srgbClr val="A4A3A4"/>
          </p15:clr>
        </p15:guide>
      </p15:sldGuideLst>
    </p:ext>
    <p:ext uri="{2D200454-40CA-4A62-9FC3-DE9A4176ACB9}">
      <p15:notesGuideLst xmlns:p15="http://schemas.microsoft.com/office/powerpoint/2012/main">
        <p15:guide id="1" orient="horz" pos="2928">
          <p15:clr>
            <a:srgbClr val="A4A3A4"/>
          </p15:clr>
        </p15:guide>
        <p15:guide id="2" pos="220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D69B"/>
    <a:srgbClr val="FF1051"/>
    <a:srgbClr val="FFFFFF"/>
    <a:srgbClr val="FAC090"/>
    <a:srgbClr val="008000"/>
    <a:srgbClr val="6B6BCF"/>
    <a:srgbClr val="00FF00"/>
    <a:srgbClr val="FF9933"/>
    <a:srgbClr val="CC9900"/>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422" autoAdjust="0"/>
    <p:restoredTop sz="98165" autoAdjust="0"/>
  </p:normalViewPr>
  <p:slideViewPr>
    <p:cSldViewPr snapToGrid="0">
      <p:cViewPr varScale="1">
        <p:scale>
          <a:sx n="107" d="100"/>
          <a:sy n="107" d="100"/>
        </p:scale>
        <p:origin x="684" y="102"/>
      </p:cViewPr>
      <p:guideLst>
        <p:guide orient="horz" pos="432"/>
        <p:guide orient="horz" pos="2832"/>
        <p:guide pos="2880"/>
        <p:guide pos="305"/>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1886"/>
    </p:cViewPr>
  </p:sorterViewPr>
  <p:notesViewPr>
    <p:cSldViewPr snapToGrid="0">
      <p:cViewPr varScale="1">
        <p:scale>
          <a:sx n="88" d="100"/>
          <a:sy n="88" d="100"/>
        </p:scale>
        <p:origin x="-1860" y="-120"/>
      </p:cViewPr>
      <p:guideLst>
        <p:guide orient="horz" pos="2928"/>
        <p:guide pos="220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handoutMaster" Target="handoutMasters/handoutMaster1.xml"/><Relationship Id="rId7" Type="http://schemas.openxmlformats.org/officeDocument/2006/relationships/slide" Target="slides/slide1.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1590"/>
            <a:ext cx="3037628" cy="465774"/>
          </a:xfrm>
          <a:prstGeom prst="rect">
            <a:avLst/>
          </a:prstGeom>
          <a:noFill/>
          <a:ln w="9525">
            <a:noFill/>
            <a:miter lim="800000"/>
            <a:headEnd/>
            <a:tailEnd/>
          </a:ln>
          <a:effectLst/>
        </p:spPr>
        <p:txBody>
          <a:bodyPr vert="horz" wrap="square" lIns="19405" tIns="0" rIns="19405" bIns="0" numCol="1" anchor="t" anchorCtr="0" compatLnSpc="1">
            <a:prstTxWarp prst="textNoShape">
              <a:avLst/>
            </a:prstTxWarp>
          </a:bodyPr>
          <a:lstStyle>
            <a:lvl1pPr defTabSz="926901">
              <a:defRPr sz="1100" b="0" i="1">
                <a:solidFill>
                  <a:srgbClr val="C2C7BD"/>
                </a:solidFill>
                <a:latin typeface="Arial" charset="0"/>
              </a:defRPr>
            </a:lvl1pPr>
          </a:lstStyle>
          <a:p>
            <a:pPr>
              <a:defRPr/>
            </a:pPr>
            <a:endParaRPr lang="en-US" dirty="0"/>
          </a:p>
        </p:txBody>
      </p:sp>
      <p:sp>
        <p:nvSpPr>
          <p:cNvPr id="3075" name="Rectangle 3"/>
          <p:cNvSpPr>
            <a:spLocks noGrp="1" noChangeArrowheads="1"/>
          </p:cNvSpPr>
          <p:nvPr>
            <p:ph type="dt" sz="quarter" idx="1"/>
          </p:nvPr>
        </p:nvSpPr>
        <p:spPr bwMode="auto">
          <a:xfrm>
            <a:off x="3972773" y="-1590"/>
            <a:ext cx="3037628" cy="465774"/>
          </a:xfrm>
          <a:prstGeom prst="rect">
            <a:avLst/>
          </a:prstGeom>
          <a:noFill/>
          <a:ln w="9525">
            <a:noFill/>
            <a:miter lim="800000"/>
            <a:headEnd/>
            <a:tailEnd/>
          </a:ln>
          <a:effectLst/>
        </p:spPr>
        <p:txBody>
          <a:bodyPr vert="horz" wrap="square" lIns="19405" tIns="0" rIns="19405" bIns="0" numCol="1" anchor="t" anchorCtr="0" compatLnSpc="1">
            <a:prstTxWarp prst="textNoShape">
              <a:avLst/>
            </a:prstTxWarp>
          </a:bodyPr>
          <a:lstStyle>
            <a:lvl1pPr algn="r" defTabSz="926901">
              <a:defRPr sz="1100" b="0" i="1">
                <a:solidFill>
                  <a:srgbClr val="C2C7BD"/>
                </a:solidFill>
                <a:latin typeface="Arial" charset="0"/>
              </a:defRPr>
            </a:lvl1pPr>
          </a:lstStyle>
          <a:p>
            <a:pPr>
              <a:defRPr/>
            </a:pPr>
            <a:endParaRPr lang="en-US" dirty="0"/>
          </a:p>
        </p:txBody>
      </p:sp>
      <p:sp>
        <p:nvSpPr>
          <p:cNvPr id="3076" name="Rectangle 4"/>
          <p:cNvSpPr>
            <a:spLocks noGrp="1" noChangeArrowheads="1"/>
          </p:cNvSpPr>
          <p:nvPr>
            <p:ph type="ftr" sz="quarter" idx="2"/>
          </p:nvPr>
        </p:nvSpPr>
        <p:spPr bwMode="auto">
          <a:xfrm>
            <a:off x="0" y="8832216"/>
            <a:ext cx="3037628" cy="464184"/>
          </a:xfrm>
          <a:prstGeom prst="rect">
            <a:avLst/>
          </a:prstGeom>
          <a:noFill/>
          <a:ln w="9525">
            <a:noFill/>
            <a:miter lim="800000"/>
            <a:headEnd/>
            <a:tailEnd/>
          </a:ln>
          <a:effectLst/>
        </p:spPr>
        <p:txBody>
          <a:bodyPr vert="horz" wrap="square" lIns="19405" tIns="0" rIns="19405" bIns="0" numCol="1" anchor="b" anchorCtr="0" compatLnSpc="1">
            <a:prstTxWarp prst="textNoShape">
              <a:avLst/>
            </a:prstTxWarp>
          </a:bodyPr>
          <a:lstStyle>
            <a:lvl1pPr defTabSz="926901">
              <a:defRPr sz="1100" b="0" i="1">
                <a:solidFill>
                  <a:srgbClr val="C2C7BD"/>
                </a:solidFill>
                <a:latin typeface="Arial" charset="0"/>
              </a:defRPr>
            </a:lvl1pPr>
          </a:lstStyle>
          <a:p>
            <a:pPr>
              <a:defRPr/>
            </a:pPr>
            <a:endParaRPr lang="en-US" dirty="0"/>
          </a:p>
        </p:txBody>
      </p:sp>
      <p:sp>
        <p:nvSpPr>
          <p:cNvPr id="3077" name="Rectangle 5"/>
          <p:cNvSpPr>
            <a:spLocks noGrp="1" noChangeArrowheads="1"/>
          </p:cNvSpPr>
          <p:nvPr>
            <p:ph type="sldNum" sz="quarter" idx="3"/>
          </p:nvPr>
        </p:nvSpPr>
        <p:spPr bwMode="auto">
          <a:xfrm>
            <a:off x="3972773" y="8832216"/>
            <a:ext cx="3037628" cy="464184"/>
          </a:xfrm>
          <a:prstGeom prst="rect">
            <a:avLst/>
          </a:prstGeom>
          <a:noFill/>
          <a:ln w="9525">
            <a:noFill/>
            <a:miter lim="800000"/>
            <a:headEnd/>
            <a:tailEnd/>
          </a:ln>
          <a:effectLst/>
        </p:spPr>
        <p:txBody>
          <a:bodyPr vert="horz" wrap="square" lIns="19405" tIns="0" rIns="19405" bIns="0" numCol="1" anchor="b" anchorCtr="0" compatLnSpc="1">
            <a:prstTxWarp prst="textNoShape">
              <a:avLst/>
            </a:prstTxWarp>
          </a:bodyPr>
          <a:lstStyle>
            <a:lvl1pPr algn="r" defTabSz="926901">
              <a:defRPr sz="1100" b="0" i="1">
                <a:solidFill>
                  <a:srgbClr val="C2C7BD"/>
                </a:solidFill>
                <a:latin typeface="Arial" charset="0"/>
              </a:defRPr>
            </a:lvl1pPr>
          </a:lstStyle>
          <a:p>
            <a:pPr>
              <a:defRPr/>
            </a:pPr>
            <a:fld id="{4D6BAC94-C35E-4EDE-A016-FE7E56BAD542}" type="slidenum">
              <a:rPr lang="en-US"/>
              <a:pPr>
                <a:defRPr/>
              </a:pPr>
              <a:t>‹#›</a:t>
            </a:fld>
            <a:endParaRPr lang="en-US" dirty="0"/>
          </a:p>
        </p:txBody>
      </p:sp>
    </p:spTree>
    <p:extLst>
      <p:ext uri="{BB962C8B-B14F-4D97-AF65-F5344CB8AC3E}">
        <p14:creationId xmlns:p14="http://schemas.microsoft.com/office/powerpoint/2010/main" val="36215919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1590"/>
            <a:ext cx="3037628" cy="465774"/>
          </a:xfrm>
          <a:prstGeom prst="rect">
            <a:avLst/>
          </a:prstGeom>
          <a:noFill/>
          <a:ln w="9525">
            <a:noFill/>
            <a:miter lim="800000"/>
            <a:headEnd/>
            <a:tailEnd/>
          </a:ln>
          <a:effectLst/>
        </p:spPr>
        <p:txBody>
          <a:bodyPr vert="horz" wrap="square" lIns="19405" tIns="0" rIns="19405" bIns="0" numCol="1" anchor="t" anchorCtr="0" compatLnSpc="1">
            <a:prstTxWarp prst="textNoShape">
              <a:avLst/>
            </a:prstTxWarp>
          </a:bodyPr>
          <a:lstStyle>
            <a:lvl1pPr defTabSz="926901">
              <a:defRPr sz="1100" b="0" i="1">
                <a:latin typeface="Times New Roman" pitchFamily="18" charset="0"/>
              </a:defRPr>
            </a:lvl1pPr>
          </a:lstStyle>
          <a:p>
            <a:pPr>
              <a:defRPr/>
            </a:pPr>
            <a:endParaRPr lang="en-US" dirty="0"/>
          </a:p>
        </p:txBody>
      </p:sp>
      <p:sp>
        <p:nvSpPr>
          <p:cNvPr id="2051" name="Rectangle 3"/>
          <p:cNvSpPr>
            <a:spLocks noGrp="1" noChangeArrowheads="1"/>
          </p:cNvSpPr>
          <p:nvPr>
            <p:ph type="dt" idx="1"/>
          </p:nvPr>
        </p:nvSpPr>
        <p:spPr bwMode="auto">
          <a:xfrm>
            <a:off x="3972773" y="-1590"/>
            <a:ext cx="3037628" cy="465774"/>
          </a:xfrm>
          <a:prstGeom prst="rect">
            <a:avLst/>
          </a:prstGeom>
          <a:noFill/>
          <a:ln w="9525">
            <a:noFill/>
            <a:miter lim="800000"/>
            <a:headEnd/>
            <a:tailEnd/>
          </a:ln>
          <a:effectLst/>
        </p:spPr>
        <p:txBody>
          <a:bodyPr vert="horz" wrap="square" lIns="19405" tIns="0" rIns="19405" bIns="0" numCol="1" anchor="t" anchorCtr="0" compatLnSpc="1">
            <a:prstTxWarp prst="textNoShape">
              <a:avLst/>
            </a:prstTxWarp>
          </a:bodyPr>
          <a:lstStyle>
            <a:lvl1pPr algn="r" defTabSz="926901">
              <a:defRPr sz="1100" b="0" i="1">
                <a:latin typeface="Times New Roman" pitchFamily="18" charset="0"/>
              </a:defRPr>
            </a:lvl1pPr>
          </a:lstStyle>
          <a:p>
            <a:pPr>
              <a:defRPr/>
            </a:pPr>
            <a:endParaRPr lang="en-US" dirty="0"/>
          </a:p>
        </p:txBody>
      </p:sp>
      <p:sp>
        <p:nvSpPr>
          <p:cNvPr id="2052" name="Rectangle 4"/>
          <p:cNvSpPr>
            <a:spLocks noGrp="1" noChangeArrowheads="1"/>
          </p:cNvSpPr>
          <p:nvPr>
            <p:ph type="ftr" sz="quarter" idx="4"/>
          </p:nvPr>
        </p:nvSpPr>
        <p:spPr bwMode="auto">
          <a:xfrm>
            <a:off x="0" y="8832216"/>
            <a:ext cx="3037628" cy="464184"/>
          </a:xfrm>
          <a:prstGeom prst="rect">
            <a:avLst/>
          </a:prstGeom>
          <a:noFill/>
          <a:ln w="9525">
            <a:noFill/>
            <a:miter lim="800000"/>
            <a:headEnd/>
            <a:tailEnd/>
          </a:ln>
          <a:effectLst/>
        </p:spPr>
        <p:txBody>
          <a:bodyPr vert="horz" wrap="square" lIns="19405" tIns="0" rIns="19405" bIns="0" numCol="1" anchor="b" anchorCtr="0" compatLnSpc="1">
            <a:prstTxWarp prst="textNoShape">
              <a:avLst/>
            </a:prstTxWarp>
          </a:bodyPr>
          <a:lstStyle>
            <a:lvl1pPr defTabSz="926901">
              <a:defRPr sz="1100" b="0" i="1">
                <a:latin typeface="Times New Roman" pitchFamily="18" charset="0"/>
              </a:defRPr>
            </a:lvl1pPr>
          </a:lstStyle>
          <a:p>
            <a:pPr>
              <a:defRPr/>
            </a:pPr>
            <a:endParaRPr lang="en-US" dirty="0"/>
          </a:p>
        </p:txBody>
      </p:sp>
      <p:sp>
        <p:nvSpPr>
          <p:cNvPr id="2053" name="Rectangle 5"/>
          <p:cNvSpPr>
            <a:spLocks noGrp="1" noChangeArrowheads="1"/>
          </p:cNvSpPr>
          <p:nvPr>
            <p:ph type="sldNum" sz="quarter" idx="5"/>
          </p:nvPr>
        </p:nvSpPr>
        <p:spPr bwMode="auto">
          <a:xfrm>
            <a:off x="3972773" y="8832216"/>
            <a:ext cx="3037628" cy="464184"/>
          </a:xfrm>
          <a:prstGeom prst="rect">
            <a:avLst/>
          </a:prstGeom>
          <a:noFill/>
          <a:ln w="9525">
            <a:noFill/>
            <a:miter lim="800000"/>
            <a:headEnd/>
            <a:tailEnd/>
          </a:ln>
          <a:effectLst/>
        </p:spPr>
        <p:txBody>
          <a:bodyPr vert="horz" wrap="square" lIns="19405" tIns="0" rIns="19405" bIns="0" numCol="1" anchor="b" anchorCtr="0" compatLnSpc="1">
            <a:prstTxWarp prst="textNoShape">
              <a:avLst/>
            </a:prstTxWarp>
          </a:bodyPr>
          <a:lstStyle>
            <a:lvl1pPr algn="r" defTabSz="926901">
              <a:defRPr sz="1100" b="0" i="1">
                <a:latin typeface="Times New Roman" pitchFamily="18" charset="0"/>
              </a:defRPr>
            </a:lvl1pPr>
          </a:lstStyle>
          <a:p>
            <a:pPr>
              <a:defRPr/>
            </a:pPr>
            <a:fld id="{2F5C17DE-27D7-4684-A7E7-EF999223C790}" type="slidenum">
              <a:rPr lang="en-US"/>
              <a:pPr>
                <a:defRPr/>
              </a:pPr>
              <a:t>‹#›</a:t>
            </a:fld>
            <a:endParaRPr lang="en-US" dirty="0"/>
          </a:p>
        </p:txBody>
      </p:sp>
      <p:sp>
        <p:nvSpPr>
          <p:cNvPr id="2054" name="Rectangle 6"/>
          <p:cNvSpPr>
            <a:spLocks noGrp="1" noChangeArrowheads="1"/>
          </p:cNvSpPr>
          <p:nvPr>
            <p:ph type="body" sz="quarter" idx="3"/>
          </p:nvPr>
        </p:nvSpPr>
        <p:spPr bwMode="auto">
          <a:xfrm>
            <a:off x="933555" y="4414519"/>
            <a:ext cx="5143293" cy="4185605"/>
          </a:xfrm>
          <a:prstGeom prst="rect">
            <a:avLst/>
          </a:prstGeom>
          <a:noFill/>
          <a:ln w="9525">
            <a:noFill/>
            <a:miter lim="800000"/>
            <a:headEnd/>
            <a:tailEnd/>
          </a:ln>
          <a:effectLst/>
        </p:spPr>
        <p:txBody>
          <a:bodyPr vert="horz" wrap="square" lIns="93793" tIns="46898" rIns="93793" bIns="4689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0663" name="Rectangle 7"/>
          <p:cNvSpPr>
            <a:spLocks noGrp="1" noRot="1" noChangeAspect="1" noChangeArrowheads="1" noTextEdit="1"/>
          </p:cNvSpPr>
          <p:nvPr>
            <p:ph type="sldImg" idx="2"/>
          </p:nvPr>
        </p:nvSpPr>
        <p:spPr bwMode="auto">
          <a:xfrm>
            <a:off x="1182688" y="698500"/>
            <a:ext cx="4643437" cy="3482975"/>
          </a:xfrm>
          <a:prstGeom prst="rect">
            <a:avLst/>
          </a:prstGeom>
          <a:noFill/>
          <a:ln w="12700">
            <a:solidFill>
              <a:schemeClr val="tx1"/>
            </a:solidFill>
            <a:miter lim="800000"/>
            <a:headEnd/>
            <a:tailEnd/>
          </a:ln>
        </p:spPr>
      </p:sp>
    </p:spTree>
    <p:extLst>
      <p:ext uri="{BB962C8B-B14F-4D97-AF65-F5344CB8AC3E}">
        <p14:creationId xmlns:p14="http://schemas.microsoft.com/office/powerpoint/2010/main" val="2496063027"/>
      </p:ext>
    </p:extLst>
  </p:cSld>
  <p:clrMap bg1="lt1" tx1="dk1" bg2="lt2" tx2="dk2" accent1="accent1" accent2="accent2" accent3="accent3" accent4="accent4" accent5="accent5" accent6="accent6" hlink="hlink" folHlink="folHlink"/>
  <p:notesStyle>
    <a:lvl1pPr algn="l" defTabSz="911072" rtl="0" eaLnBrk="0" fontAlgn="base" hangingPunct="0">
      <a:spcBef>
        <a:spcPct val="30000"/>
      </a:spcBef>
      <a:spcAft>
        <a:spcPct val="0"/>
      </a:spcAft>
      <a:defRPr sz="1200" kern="1200">
        <a:solidFill>
          <a:schemeClr val="tx1"/>
        </a:solidFill>
        <a:latin typeface="Arial" charset="0"/>
        <a:ea typeface="+mn-ea"/>
        <a:cs typeface="+mn-cs"/>
      </a:defRPr>
    </a:lvl1pPr>
    <a:lvl2pPr marL="455536" algn="l" defTabSz="911072" rtl="0" eaLnBrk="0" fontAlgn="base" hangingPunct="0">
      <a:spcBef>
        <a:spcPct val="30000"/>
      </a:spcBef>
      <a:spcAft>
        <a:spcPct val="0"/>
      </a:spcAft>
      <a:defRPr sz="1200" kern="1200">
        <a:solidFill>
          <a:schemeClr val="tx1"/>
        </a:solidFill>
        <a:latin typeface="Arial" charset="0"/>
        <a:ea typeface="+mn-ea"/>
        <a:cs typeface="+mn-cs"/>
      </a:defRPr>
    </a:lvl2pPr>
    <a:lvl3pPr marL="912660" algn="l" defTabSz="911072" rtl="0" eaLnBrk="0" fontAlgn="base" hangingPunct="0">
      <a:spcBef>
        <a:spcPct val="30000"/>
      </a:spcBef>
      <a:spcAft>
        <a:spcPct val="0"/>
      </a:spcAft>
      <a:defRPr sz="1200" kern="1200">
        <a:solidFill>
          <a:schemeClr val="tx1"/>
        </a:solidFill>
        <a:latin typeface="Arial" charset="0"/>
        <a:ea typeface="+mn-ea"/>
        <a:cs typeface="+mn-cs"/>
      </a:defRPr>
    </a:lvl3pPr>
    <a:lvl4pPr marL="1368195" algn="l" defTabSz="911072" rtl="0" eaLnBrk="0" fontAlgn="base" hangingPunct="0">
      <a:spcBef>
        <a:spcPct val="30000"/>
      </a:spcBef>
      <a:spcAft>
        <a:spcPct val="0"/>
      </a:spcAft>
      <a:defRPr sz="1200" kern="1200">
        <a:solidFill>
          <a:schemeClr val="tx1"/>
        </a:solidFill>
        <a:latin typeface="Arial" charset="0"/>
        <a:ea typeface="+mn-ea"/>
        <a:cs typeface="+mn-cs"/>
      </a:defRPr>
    </a:lvl4pPr>
    <a:lvl5pPr marL="1825319" algn="l" defTabSz="911072" rtl="0" eaLnBrk="0" fontAlgn="base" hangingPunct="0">
      <a:spcBef>
        <a:spcPct val="30000"/>
      </a:spcBef>
      <a:spcAft>
        <a:spcPct val="0"/>
      </a:spcAft>
      <a:defRPr sz="1200" kern="1200">
        <a:solidFill>
          <a:schemeClr val="tx1"/>
        </a:solidFill>
        <a:latin typeface="Arial" charset="0"/>
        <a:ea typeface="+mn-ea"/>
        <a:cs typeface="+mn-cs"/>
      </a:defRPr>
    </a:lvl5pPr>
    <a:lvl6pPr marL="2285616" algn="l" defTabSz="914246" rtl="0" eaLnBrk="1" latinLnBrk="0" hangingPunct="1">
      <a:defRPr sz="1200" kern="1200">
        <a:solidFill>
          <a:schemeClr val="tx1"/>
        </a:solidFill>
        <a:latin typeface="+mn-lt"/>
        <a:ea typeface="+mn-ea"/>
        <a:cs typeface="+mn-cs"/>
      </a:defRPr>
    </a:lvl6pPr>
    <a:lvl7pPr marL="2742739" algn="l" defTabSz="914246" rtl="0" eaLnBrk="1" latinLnBrk="0" hangingPunct="1">
      <a:defRPr sz="1200" kern="1200">
        <a:solidFill>
          <a:schemeClr val="tx1"/>
        </a:solidFill>
        <a:latin typeface="+mn-lt"/>
        <a:ea typeface="+mn-ea"/>
        <a:cs typeface="+mn-cs"/>
      </a:defRPr>
    </a:lvl7pPr>
    <a:lvl8pPr marL="3199862" algn="l" defTabSz="914246" rtl="0" eaLnBrk="1" latinLnBrk="0" hangingPunct="1">
      <a:defRPr sz="1200" kern="1200">
        <a:solidFill>
          <a:schemeClr val="tx1"/>
        </a:solidFill>
        <a:latin typeface="+mn-lt"/>
        <a:ea typeface="+mn-ea"/>
        <a:cs typeface="+mn-cs"/>
      </a:defRPr>
    </a:lvl8pPr>
    <a:lvl9pPr marL="3656986" algn="l" defTabSz="91424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lvl1pPr>
              <a:defRPr kumimoji="1" b="1" i="1">
                <a:solidFill>
                  <a:schemeClr val="tx1"/>
                </a:solidFill>
                <a:latin typeface="Arial" panose="020B0604020202020204" pitchFamily="34" charset="0"/>
                <a:ea typeface="新細明體" panose="02020500000000000000" pitchFamily="18" charset="-120"/>
              </a:defRPr>
            </a:lvl1pPr>
            <a:lvl2pPr marL="742950" indent="-285750">
              <a:defRPr kumimoji="1" b="1" i="1">
                <a:solidFill>
                  <a:schemeClr val="tx1"/>
                </a:solidFill>
                <a:latin typeface="Arial" panose="020B0604020202020204" pitchFamily="34" charset="0"/>
                <a:ea typeface="新細明體" panose="02020500000000000000" pitchFamily="18" charset="-120"/>
              </a:defRPr>
            </a:lvl2pPr>
            <a:lvl3pPr marL="1143000" indent="-228600">
              <a:defRPr kumimoji="1" b="1" i="1">
                <a:solidFill>
                  <a:schemeClr val="tx1"/>
                </a:solidFill>
                <a:latin typeface="Arial" panose="020B0604020202020204" pitchFamily="34" charset="0"/>
                <a:ea typeface="新細明體" panose="02020500000000000000" pitchFamily="18" charset="-120"/>
              </a:defRPr>
            </a:lvl3pPr>
            <a:lvl4pPr marL="1600200" indent="-228600">
              <a:defRPr kumimoji="1" b="1" i="1">
                <a:solidFill>
                  <a:schemeClr val="tx1"/>
                </a:solidFill>
                <a:latin typeface="Arial" panose="020B0604020202020204" pitchFamily="34" charset="0"/>
                <a:ea typeface="新細明體" panose="02020500000000000000" pitchFamily="18" charset="-120"/>
              </a:defRPr>
            </a:lvl4pPr>
            <a:lvl5pPr marL="2057400" indent="-228600">
              <a:defRPr kumimoji="1" b="1" 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b="1" 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b="1" 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b="1" 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b="1" 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B95A971-0F7B-446A-A086-07A12F4ABDCC}" type="slidenum">
              <a:rPr kumimoji="1" lang="en-US" altLang="zh-TW" sz="12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1" lang="en-US" altLang="zh-TW" sz="12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35843" name="Rectangle 2"/>
          <p:cNvSpPr>
            <a:spLocks noGrp="1" noRot="1" noChangeAspect="1" noChangeArrowheads="1" noTextEdit="1"/>
          </p:cNvSpPr>
          <p:nvPr>
            <p:ph type="sldImg"/>
          </p:nvPr>
        </p:nvSpPr>
        <p:spPr>
          <a:xfrm>
            <a:off x="1112838" y="161925"/>
            <a:ext cx="4630737" cy="3473450"/>
          </a:xfrm>
          <a:ln/>
        </p:spPr>
      </p:sp>
      <p:sp>
        <p:nvSpPr>
          <p:cNvPr id="35844" name="Rectangle 3"/>
          <p:cNvSpPr>
            <a:spLocks noGrp="1" noChangeArrowheads="1"/>
          </p:cNvSpPr>
          <p:nvPr>
            <p:ph type="body" idx="1"/>
          </p:nvPr>
        </p:nvSpPr>
        <p:spPr>
          <a:xfrm>
            <a:off x="381000" y="3717925"/>
            <a:ext cx="6172200" cy="5345113"/>
          </a:xfrm>
          <a:noFill/>
        </p:spPr>
        <p:txBody>
          <a:bodyPr/>
          <a:lstStyle/>
          <a:p>
            <a:pPr eaLnBrk="1" hangingPunct="1"/>
            <a:endParaRPr lang="en-US" altLang="en-US" smtClean="0"/>
          </a:p>
        </p:txBody>
      </p:sp>
    </p:spTree>
    <p:extLst>
      <p:ext uri="{BB962C8B-B14F-4D97-AF65-F5344CB8AC3E}">
        <p14:creationId xmlns:p14="http://schemas.microsoft.com/office/powerpoint/2010/main" val="26532337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57066" indent="-291179">
              <a:defRPr sz="2400">
                <a:solidFill>
                  <a:schemeClr val="tx1"/>
                </a:solidFill>
                <a:latin typeface="Arial" charset="0"/>
                <a:ea typeface="ＭＳ Ｐゴシック" charset="0"/>
              </a:defRPr>
            </a:lvl2pPr>
            <a:lvl3pPr marL="1164717" indent="-232943">
              <a:defRPr sz="2400">
                <a:solidFill>
                  <a:schemeClr val="tx1"/>
                </a:solidFill>
                <a:latin typeface="Arial" charset="0"/>
                <a:ea typeface="ＭＳ Ｐゴシック" charset="0"/>
              </a:defRPr>
            </a:lvl3pPr>
            <a:lvl4pPr marL="1630604" indent="-232943">
              <a:defRPr sz="2400">
                <a:solidFill>
                  <a:schemeClr val="tx1"/>
                </a:solidFill>
                <a:latin typeface="Arial" charset="0"/>
                <a:ea typeface="ＭＳ Ｐゴシック" charset="0"/>
              </a:defRPr>
            </a:lvl4pPr>
            <a:lvl5pPr marL="2096491" indent="-232943">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fld id="{EC29276F-5A52-1640-A74D-E2BA13F936E9}" type="slidenum">
              <a:rPr lang="en-US" sz="1200"/>
              <a:pPr/>
              <a:t>10</a:t>
            </a:fld>
            <a:endParaRPr lang="en-US" sz="1200"/>
          </a:p>
        </p:txBody>
      </p:sp>
      <p:sp>
        <p:nvSpPr>
          <p:cNvPr id="27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7651"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result.  </a:t>
            </a:r>
          </a:p>
          <a:p>
            <a:r>
              <a:rPr lang="en-US" dirty="0" smtClean="0"/>
              <a:t>- talk about big science from flagships and compare/contrast</a:t>
            </a:r>
            <a:r>
              <a:rPr lang="en-US" baseline="0" dirty="0" smtClean="0"/>
              <a:t> with diversity from smaller missions.</a:t>
            </a:r>
          </a:p>
          <a:p>
            <a:r>
              <a:rPr lang="en-US" baseline="0" dirty="0" smtClean="0"/>
              <a:t>- highlight the support of grad students and postdocs…countless people have built their careers on HST</a:t>
            </a:r>
          </a:p>
          <a:p>
            <a:r>
              <a:rPr lang="en-US" baseline="0" dirty="0" smtClean="0"/>
              <a:t>- engineering/jobs?</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F5C17DE-27D7-4684-A7E7-EF999223C790}" type="slidenum">
              <a:rPr lang="en-US" smtClean="0">
                <a:solidFill>
                  <a:prstClr val="black"/>
                </a:solidFill>
              </a:rPr>
              <a:pPr>
                <a:defRPr/>
              </a:pPr>
              <a:t>11</a:t>
            </a:fld>
            <a:endParaRPr lang="en-US" dirty="0">
              <a:solidFill>
                <a:prstClr val="black"/>
              </a:solidFill>
            </a:endParaRPr>
          </a:p>
        </p:txBody>
      </p:sp>
    </p:spTree>
    <p:extLst>
      <p:ext uri="{BB962C8B-B14F-4D97-AF65-F5344CB8AC3E}">
        <p14:creationId xmlns:p14="http://schemas.microsoft.com/office/powerpoint/2010/main" val="2063537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57066" indent="-291179">
              <a:defRPr sz="2400">
                <a:solidFill>
                  <a:schemeClr val="tx1"/>
                </a:solidFill>
                <a:latin typeface="Arial" charset="0"/>
                <a:ea typeface="ＭＳ Ｐゴシック" charset="0"/>
              </a:defRPr>
            </a:lvl2pPr>
            <a:lvl3pPr marL="1164717" indent="-232943">
              <a:defRPr sz="2400">
                <a:solidFill>
                  <a:schemeClr val="tx1"/>
                </a:solidFill>
                <a:latin typeface="Arial" charset="0"/>
                <a:ea typeface="ＭＳ Ｐゴシック" charset="0"/>
              </a:defRPr>
            </a:lvl3pPr>
            <a:lvl4pPr marL="1630604" indent="-232943">
              <a:defRPr sz="2400">
                <a:solidFill>
                  <a:schemeClr val="tx1"/>
                </a:solidFill>
                <a:latin typeface="Arial" charset="0"/>
                <a:ea typeface="ＭＳ Ｐゴシック" charset="0"/>
              </a:defRPr>
            </a:lvl4pPr>
            <a:lvl5pPr marL="2096491" indent="-232943">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fld id="{750EED07-DBBB-C445-A678-995C6DCED381}" type="slidenum">
              <a:rPr lang="en-US" sz="1200"/>
              <a:pPr/>
              <a:t>12</a:t>
            </a:fld>
            <a:endParaRPr lang="en-US" sz="1200"/>
          </a:p>
        </p:txBody>
      </p:sp>
      <p:sp>
        <p:nvSpPr>
          <p:cNvPr id="563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6323"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57066" indent="-291179">
              <a:defRPr sz="2400">
                <a:solidFill>
                  <a:schemeClr val="tx1"/>
                </a:solidFill>
                <a:latin typeface="Arial" charset="0"/>
                <a:ea typeface="ＭＳ Ｐゴシック" charset="0"/>
              </a:defRPr>
            </a:lvl2pPr>
            <a:lvl3pPr marL="1164717" indent="-232943">
              <a:defRPr sz="2400">
                <a:solidFill>
                  <a:schemeClr val="tx1"/>
                </a:solidFill>
                <a:latin typeface="Arial" charset="0"/>
                <a:ea typeface="ＭＳ Ｐゴシック" charset="0"/>
              </a:defRPr>
            </a:lvl3pPr>
            <a:lvl4pPr marL="1630604" indent="-232943">
              <a:defRPr sz="2400">
                <a:solidFill>
                  <a:schemeClr val="tx1"/>
                </a:solidFill>
                <a:latin typeface="Arial" charset="0"/>
                <a:ea typeface="ＭＳ Ｐゴシック" charset="0"/>
              </a:defRPr>
            </a:lvl4pPr>
            <a:lvl5pPr marL="2096491" indent="-232943">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fld id="{750EED07-DBBB-C445-A678-995C6DCED381}" type="slidenum">
              <a:rPr lang="en-US" sz="1200"/>
              <a:pPr/>
              <a:t>13</a:t>
            </a:fld>
            <a:endParaRPr lang="en-US" sz="1200"/>
          </a:p>
        </p:txBody>
      </p:sp>
      <p:sp>
        <p:nvSpPr>
          <p:cNvPr id="563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6323"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57066" indent="-291179">
              <a:defRPr sz="2400">
                <a:solidFill>
                  <a:schemeClr val="tx1"/>
                </a:solidFill>
                <a:latin typeface="Arial" charset="0"/>
                <a:ea typeface="ＭＳ Ｐゴシック" charset="0"/>
              </a:defRPr>
            </a:lvl2pPr>
            <a:lvl3pPr marL="1164717" indent="-232943">
              <a:defRPr sz="2400">
                <a:solidFill>
                  <a:schemeClr val="tx1"/>
                </a:solidFill>
                <a:latin typeface="Arial" charset="0"/>
                <a:ea typeface="ＭＳ Ｐゴシック" charset="0"/>
              </a:defRPr>
            </a:lvl3pPr>
            <a:lvl4pPr marL="1630604" indent="-232943">
              <a:defRPr sz="2400">
                <a:solidFill>
                  <a:schemeClr val="tx1"/>
                </a:solidFill>
                <a:latin typeface="Arial" charset="0"/>
                <a:ea typeface="ＭＳ Ｐゴシック" charset="0"/>
              </a:defRPr>
            </a:lvl4pPr>
            <a:lvl5pPr marL="2096491" indent="-232943">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fld id="{B6D38E96-EEFB-444F-8168-E3D6AF4A3AAE}" type="slidenum">
              <a:rPr lang="en-US" sz="1200"/>
              <a:pPr/>
              <a:t>14</a:t>
            </a:fld>
            <a:endParaRPr lang="en-US" sz="1200"/>
          </a:p>
        </p:txBody>
      </p:sp>
      <p:sp>
        <p:nvSpPr>
          <p:cNvPr id="1003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035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57066" indent="-291179">
              <a:defRPr sz="2400">
                <a:solidFill>
                  <a:schemeClr val="tx1"/>
                </a:solidFill>
                <a:latin typeface="Arial" charset="0"/>
                <a:ea typeface="ＭＳ Ｐゴシック" charset="0"/>
              </a:defRPr>
            </a:lvl2pPr>
            <a:lvl3pPr marL="1164717" indent="-232943">
              <a:defRPr sz="2400">
                <a:solidFill>
                  <a:schemeClr val="tx1"/>
                </a:solidFill>
                <a:latin typeface="Arial" charset="0"/>
                <a:ea typeface="ＭＳ Ｐゴシック" charset="0"/>
              </a:defRPr>
            </a:lvl3pPr>
            <a:lvl4pPr marL="1630604" indent="-232943">
              <a:defRPr sz="2400">
                <a:solidFill>
                  <a:schemeClr val="tx1"/>
                </a:solidFill>
                <a:latin typeface="Arial" charset="0"/>
                <a:ea typeface="ＭＳ Ｐゴシック" charset="0"/>
              </a:defRPr>
            </a:lvl4pPr>
            <a:lvl5pPr marL="2096491" indent="-232943">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fld id="{AD092CBE-A1C2-BE4B-BB1F-E3296A9E4774}" type="slidenum">
              <a:rPr lang="en-US" sz="1200"/>
              <a:pPr/>
              <a:t>15</a:t>
            </a:fld>
            <a:endParaRPr lang="en-US" sz="1200"/>
          </a:p>
        </p:txBody>
      </p:sp>
      <p:sp>
        <p:nvSpPr>
          <p:cNvPr id="33794"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3795"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57066" indent="-291179">
              <a:defRPr sz="2400">
                <a:solidFill>
                  <a:schemeClr val="tx1"/>
                </a:solidFill>
                <a:latin typeface="Arial" charset="0"/>
                <a:ea typeface="ＭＳ Ｐゴシック" charset="0"/>
              </a:defRPr>
            </a:lvl2pPr>
            <a:lvl3pPr marL="1164717" indent="-232943">
              <a:defRPr sz="2400">
                <a:solidFill>
                  <a:schemeClr val="tx1"/>
                </a:solidFill>
                <a:latin typeface="Arial" charset="0"/>
                <a:ea typeface="ＭＳ Ｐゴシック" charset="0"/>
              </a:defRPr>
            </a:lvl3pPr>
            <a:lvl4pPr marL="1630604" indent="-232943">
              <a:defRPr sz="2400">
                <a:solidFill>
                  <a:schemeClr val="tx1"/>
                </a:solidFill>
                <a:latin typeface="Arial" charset="0"/>
                <a:ea typeface="ＭＳ Ｐゴシック" charset="0"/>
              </a:defRPr>
            </a:lvl4pPr>
            <a:lvl5pPr marL="2096491" indent="-232943">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fld id="{DA8E5A9A-1E9A-2B4F-99AC-0C072F438675}" type="slidenum">
              <a:rPr lang="en-US" sz="1200"/>
              <a:pPr/>
              <a:t>16</a:t>
            </a:fld>
            <a:endParaRPr lang="en-US" sz="1200"/>
          </a:p>
        </p:txBody>
      </p:sp>
      <p:sp>
        <p:nvSpPr>
          <p:cNvPr id="3584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5843"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1072" rtl="0" eaLnBrk="0" fontAlgn="base" latinLnBrk="0" hangingPunct="0">
              <a:lnSpc>
                <a:spcPct val="100000"/>
              </a:lnSpc>
              <a:spcBef>
                <a:spcPct val="30000"/>
              </a:spcBef>
              <a:spcAft>
                <a:spcPct val="0"/>
              </a:spcAft>
              <a:buClrTx/>
              <a:buSzTx/>
              <a:buFontTx/>
              <a:buNone/>
              <a:tabLst/>
              <a:defRPr/>
            </a:pPr>
            <a:r>
              <a:rPr lang="en-US" baseline="0" dirty="0" smtClean="0"/>
              <a:t>The technology behind Great Observatories allows for a breadth of science that serves the broader community.</a:t>
            </a:r>
          </a:p>
          <a:p>
            <a:endParaRPr lang="en-US" dirty="0"/>
          </a:p>
        </p:txBody>
      </p:sp>
      <p:sp>
        <p:nvSpPr>
          <p:cNvPr id="4" name="Slide Number Placeholder 3"/>
          <p:cNvSpPr>
            <a:spLocks noGrp="1"/>
          </p:cNvSpPr>
          <p:nvPr>
            <p:ph type="sldNum" sz="quarter" idx="10"/>
          </p:nvPr>
        </p:nvSpPr>
        <p:spPr/>
        <p:txBody>
          <a:bodyPr/>
          <a:lstStyle/>
          <a:p>
            <a:pPr>
              <a:defRPr/>
            </a:pPr>
            <a:fld id="{2F5C17DE-27D7-4684-A7E7-EF999223C790}" type="slidenum">
              <a:rPr lang="en-US" smtClean="0"/>
              <a:pPr>
                <a:defRPr/>
              </a:pPr>
              <a:t>17</a:t>
            </a:fld>
            <a:endParaRPr lang="en-US" dirty="0"/>
          </a:p>
        </p:txBody>
      </p:sp>
    </p:spTree>
    <p:extLst>
      <p:ext uri="{BB962C8B-B14F-4D97-AF65-F5344CB8AC3E}">
        <p14:creationId xmlns:p14="http://schemas.microsoft.com/office/powerpoint/2010/main" val="4407154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8500"/>
            <a:ext cx="4643437" cy="3482975"/>
          </a:xfrm>
        </p:spPr>
      </p:sp>
      <p:sp>
        <p:nvSpPr>
          <p:cNvPr id="3" name="Notes Placeholder 2"/>
          <p:cNvSpPr>
            <a:spLocks noGrp="1"/>
          </p:cNvSpPr>
          <p:nvPr>
            <p:ph type="body" idx="1"/>
          </p:nvPr>
        </p:nvSpPr>
        <p:spPr/>
        <p:txBody>
          <a:bodyPr>
            <a:normAutofit/>
          </a:bodyPr>
          <a:lstStyle/>
          <a:p>
            <a:r>
              <a:rPr lang="en-US" dirty="0" smtClean="0"/>
              <a:t>The</a:t>
            </a:r>
            <a:r>
              <a:rPr lang="en-US" baseline="0" dirty="0" smtClean="0"/>
              <a:t> importance of technology in enabling HST’s success is echoed in the Servicing Missions.</a:t>
            </a:r>
          </a:p>
          <a:p>
            <a:endParaRPr lang="en-US" dirty="0" smtClean="0"/>
          </a:p>
          <a:p>
            <a:r>
              <a:rPr lang="en-US" dirty="0" smtClean="0"/>
              <a:t>1.)</a:t>
            </a:r>
            <a:r>
              <a:rPr lang="en-US" baseline="0" dirty="0" smtClean="0"/>
              <a:t> HST is young because of the servicing missions</a:t>
            </a:r>
          </a:p>
          <a:p>
            <a:r>
              <a:rPr lang="en-US" baseline="0" dirty="0" smtClean="0"/>
              <a:t>2.) Each servicing mission provided astronomy with new discovery potential because of </a:t>
            </a:r>
            <a:r>
              <a:rPr lang="en-US" b="1" baseline="0" dirty="0" smtClean="0"/>
              <a:t>new capabilities in the science instruments</a:t>
            </a:r>
          </a:p>
          <a:p>
            <a:r>
              <a:rPr lang="en-US" baseline="0" dirty="0" smtClean="0"/>
              <a:t>3.) In 2011, there were 3923 authors on published papers based on Hubble data</a:t>
            </a:r>
          </a:p>
          <a:p>
            <a:r>
              <a:rPr lang="en-US" baseline="0" dirty="0" smtClean="0"/>
              <a:t>4.) In 2012, Hubble received more observing proposal requests than in any of the past five years.</a:t>
            </a:r>
          </a:p>
          <a:p>
            <a:r>
              <a:rPr lang="en-US" dirty="0" smtClean="0">
                <a:sym typeface="Wingdings"/>
              </a:rPr>
              <a:t> Could</a:t>
            </a:r>
            <a:r>
              <a:rPr lang="en-US" baseline="0" dirty="0" smtClean="0">
                <a:sym typeface="Wingdings"/>
              </a:rPr>
              <a:t> show plot here correlating proposal pressure with servicing missions.</a:t>
            </a:r>
            <a:endParaRPr lang="en-US" dirty="0"/>
          </a:p>
        </p:txBody>
      </p:sp>
      <p:sp>
        <p:nvSpPr>
          <p:cNvPr id="4" name="Slide Number Placeholder 3"/>
          <p:cNvSpPr>
            <a:spLocks noGrp="1"/>
          </p:cNvSpPr>
          <p:nvPr>
            <p:ph type="sldNum" sz="quarter" idx="10"/>
          </p:nvPr>
        </p:nvSpPr>
        <p:spPr/>
        <p:txBody>
          <a:bodyPr/>
          <a:lstStyle/>
          <a:p>
            <a:pPr>
              <a:defRPr/>
            </a:pPr>
            <a:fld id="{8D65170B-9469-495D-AA8B-92867D92BFC9}" type="slidenum">
              <a:rPr lang="en-US" smtClean="0"/>
              <a:pPr>
                <a:defRPr/>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57066" indent="-291179">
              <a:defRPr sz="2400">
                <a:solidFill>
                  <a:schemeClr val="tx1"/>
                </a:solidFill>
                <a:latin typeface="Arial" charset="0"/>
                <a:ea typeface="ＭＳ Ｐゴシック" charset="0"/>
              </a:defRPr>
            </a:lvl2pPr>
            <a:lvl3pPr marL="1164717" indent="-232943">
              <a:defRPr sz="2400">
                <a:solidFill>
                  <a:schemeClr val="tx1"/>
                </a:solidFill>
                <a:latin typeface="Arial" charset="0"/>
                <a:ea typeface="ＭＳ Ｐゴシック" charset="0"/>
              </a:defRPr>
            </a:lvl3pPr>
            <a:lvl4pPr marL="1630604" indent="-232943">
              <a:defRPr sz="2400">
                <a:solidFill>
                  <a:schemeClr val="tx1"/>
                </a:solidFill>
                <a:latin typeface="Arial" charset="0"/>
                <a:ea typeface="ＭＳ Ｐゴシック" charset="0"/>
              </a:defRPr>
            </a:lvl4pPr>
            <a:lvl5pPr marL="2096491" indent="-232943">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fld id="{47B407F1-1F94-EC4D-8218-8C652BCE5236}" type="slidenum">
              <a:rPr lang="en-US" sz="1200"/>
              <a:pPr/>
              <a:t>19</a:t>
            </a:fld>
            <a:endParaRPr lang="en-US" sz="1200"/>
          </a:p>
        </p:txBody>
      </p:sp>
      <p:sp>
        <p:nvSpPr>
          <p:cNvPr id="378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7891"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xfrm>
            <a:off x="1182688" y="698500"/>
            <a:ext cx="4643437" cy="3482975"/>
          </a:xfrm>
          <a:noFill/>
          <a:ln>
            <a:solidFill>
              <a:srgbClr val="000000"/>
            </a:solidFill>
            <a:miter lim="800000"/>
            <a:headEnd/>
            <a:tailEnd/>
          </a:ln>
        </p:spPr>
      </p:sp>
      <p:sp>
        <p:nvSpPr>
          <p:cNvPr id="15362" name="Notes Placeholder 2"/>
          <p:cNvSpPr>
            <a:spLocks noGrp="1"/>
          </p:cNvSpPr>
          <p:nvPr>
            <p:ph type="body" idx="1"/>
          </p:nvPr>
        </p:nvSpPr>
        <p:spPr bwMode="auto">
          <a:noFill/>
        </p:spPr>
        <p:txBody>
          <a:bodyPr/>
          <a:lstStyle/>
          <a:p>
            <a:pPr eaLnBrk="1" hangingPunct="1">
              <a:spcBef>
                <a:spcPct val="0"/>
              </a:spcBef>
            </a:pPr>
            <a:endParaRPr lang="en-US" dirty="0" smtClean="0">
              <a:ea typeface="ＭＳ Ｐゴシック" charset="-128"/>
            </a:endParaRPr>
          </a:p>
        </p:txBody>
      </p:sp>
      <p:sp>
        <p:nvSpPr>
          <p:cNvPr id="15363" name="Slide Number Placeholder 3"/>
          <p:cNvSpPr>
            <a:spLocks noGrp="1"/>
          </p:cNvSpPr>
          <p:nvPr>
            <p:ph type="sldNum" sz="quarter" idx="5"/>
          </p:nvPr>
        </p:nvSpPr>
        <p:spPr bwMode="auto">
          <a:noFill/>
          <a:ln>
            <a:miter lim="800000"/>
            <a:headEnd/>
            <a:tailEnd/>
          </a:ln>
        </p:spPr>
        <p:txBody>
          <a:bodyPr/>
          <a:lstStyle/>
          <a:p>
            <a:fld id="{F9565CD7-F391-4214-801D-F992D383CC37}" type="slidenum">
              <a:rPr lang="en-US"/>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result.  </a:t>
            </a:r>
          </a:p>
          <a:p>
            <a:r>
              <a:rPr lang="en-US" dirty="0" smtClean="0"/>
              <a:t>- talk about big science from flagships and compare/contrast</a:t>
            </a:r>
            <a:r>
              <a:rPr lang="en-US" baseline="0" dirty="0" smtClean="0"/>
              <a:t> with diversity from smaller missions.</a:t>
            </a:r>
          </a:p>
          <a:p>
            <a:r>
              <a:rPr lang="en-US" baseline="0" dirty="0" smtClean="0"/>
              <a:t>- highlight the support of grad students and postdocs…countless people have built their careers on HST</a:t>
            </a:r>
          </a:p>
          <a:p>
            <a:r>
              <a:rPr lang="en-US" baseline="0" dirty="0" smtClean="0"/>
              <a:t>- engineering/jobs?</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F5C17DE-27D7-4684-A7E7-EF999223C790}" type="slidenum">
              <a:rPr lang="en-US" smtClean="0">
                <a:solidFill>
                  <a:prstClr val="black"/>
                </a:solidFill>
              </a:rPr>
              <a:pPr>
                <a:defRPr/>
              </a:pPr>
              <a:t>20</a:t>
            </a:fld>
            <a:endParaRPr lang="en-US" dirty="0">
              <a:solidFill>
                <a:prstClr val="black"/>
              </a:solidFill>
            </a:endParaRPr>
          </a:p>
        </p:txBody>
      </p:sp>
    </p:spTree>
    <p:extLst>
      <p:ext uri="{BB962C8B-B14F-4D97-AF65-F5344CB8AC3E}">
        <p14:creationId xmlns:p14="http://schemas.microsoft.com/office/powerpoint/2010/main" val="2063537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945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buFontTx/>
              <a:buChar char="-"/>
            </a:pPr>
            <a:endParaRPr lang="en-US">
              <a:latin typeface="Calibri" charset="0"/>
              <a:ea typeface="ＭＳ Ｐゴシック" charset="0"/>
              <a:cs typeface="ＭＳ Ｐゴシック" charset="0"/>
            </a:endParaRPr>
          </a:p>
        </p:txBody>
      </p:sp>
      <p:sp>
        <p:nvSpPr>
          <p:cNvPr id="1945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57066" indent="-291179">
              <a:defRPr sz="2400">
                <a:solidFill>
                  <a:schemeClr val="tx1"/>
                </a:solidFill>
                <a:latin typeface="Arial" charset="0"/>
                <a:ea typeface="ＭＳ Ｐゴシック" charset="0"/>
              </a:defRPr>
            </a:lvl2pPr>
            <a:lvl3pPr marL="1164717" indent="-232943">
              <a:defRPr sz="2400">
                <a:solidFill>
                  <a:schemeClr val="tx1"/>
                </a:solidFill>
                <a:latin typeface="Arial" charset="0"/>
                <a:ea typeface="ＭＳ Ｐゴシック" charset="0"/>
              </a:defRPr>
            </a:lvl3pPr>
            <a:lvl4pPr marL="1630604" indent="-232943">
              <a:defRPr sz="2400">
                <a:solidFill>
                  <a:schemeClr val="tx1"/>
                </a:solidFill>
                <a:latin typeface="Arial" charset="0"/>
                <a:ea typeface="ＭＳ Ｐゴシック" charset="0"/>
              </a:defRPr>
            </a:lvl4pPr>
            <a:lvl5pPr marL="2096491" indent="-232943">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fld id="{44D7F5B4-59B9-EB40-A414-0ECFF2915481}" type="slidenum">
              <a:rPr lang="en-US" sz="1200">
                <a:solidFill>
                  <a:srgbClr val="000000"/>
                </a:solidFill>
              </a:rPr>
              <a:pPr/>
              <a:t>21</a:t>
            </a:fld>
            <a:endParaRPr lang="en-US" sz="1200">
              <a:solidFill>
                <a:srgbClr val="0000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8500"/>
            <a:ext cx="4643437" cy="3482975"/>
          </a:xfrm>
        </p:spPr>
      </p:sp>
      <p:sp>
        <p:nvSpPr>
          <p:cNvPr id="3" name="Notes Placeholder 2"/>
          <p:cNvSpPr>
            <a:spLocks noGrp="1"/>
          </p:cNvSpPr>
          <p:nvPr>
            <p:ph type="body" idx="1"/>
          </p:nvPr>
        </p:nvSpPr>
        <p:spPr/>
        <p:txBody>
          <a:bodyPr>
            <a:normAutofit/>
          </a:bodyPr>
          <a:lstStyle/>
          <a:p>
            <a:r>
              <a:rPr lang="en-US" baseline="0" dirty="0" smtClean="0"/>
              <a:t>Keck 36 mirrors weight 14,400 kg – each segment weighs 400 kilograms</a:t>
            </a:r>
          </a:p>
          <a:p>
            <a:r>
              <a:rPr lang="en-US" baseline="0" dirty="0" smtClean="0"/>
              <a:t>JWST 18 mirrors (total) weigh 600 kg – each segment weighs 20 kilograms</a:t>
            </a:r>
          </a:p>
        </p:txBody>
      </p:sp>
      <p:sp>
        <p:nvSpPr>
          <p:cNvPr id="4" name="Slide Number Placeholder 3"/>
          <p:cNvSpPr>
            <a:spLocks noGrp="1"/>
          </p:cNvSpPr>
          <p:nvPr>
            <p:ph type="sldNum" sz="quarter" idx="10"/>
          </p:nvPr>
        </p:nvSpPr>
        <p:spPr/>
        <p:txBody>
          <a:bodyPr/>
          <a:lstStyle/>
          <a:p>
            <a:pPr>
              <a:defRPr/>
            </a:pPr>
            <a:fld id="{8D65170B-9469-495D-AA8B-92867D92BFC9}" type="slidenum">
              <a:rPr lang="en-US" smtClean="0">
                <a:solidFill>
                  <a:prstClr val="black"/>
                </a:solidFill>
              </a:rPr>
              <a:pPr>
                <a:defRPr/>
              </a:pPr>
              <a:t>26</a:t>
            </a:fld>
            <a:endParaRPr lang="en-US" dirty="0">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57066" indent="-291179">
              <a:defRPr sz="2400">
                <a:solidFill>
                  <a:schemeClr val="tx1"/>
                </a:solidFill>
                <a:latin typeface="Arial" charset="0"/>
                <a:ea typeface="ＭＳ Ｐゴシック" charset="0"/>
              </a:defRPr>
            </a:lvl2pPr>
            <a:lvl3pPr marL="1164717" indent="-232943">
              <a:defRPr sz="2400">
                <a:solidFill>
                  <a:schemeClr val="tx1"/>
                </a:solidFill>
                <a:latin typeface="Arial" charset="0"/>
                <a:ea typeface="ＭＳ Ｐゴシック" charset="0"/>
              </a:defRPr>
            </a:lvl3pPr>
            <a:lvl4pPr marL="1630604" indent="-232943">
              <a:defRPr sz="2400">
                <a:solidFill>
                  <a:schemeClr val="tx1"/>
                </a:solidFill>
                <a:latin typeface="Arial" charset="0"/>
                <a:ea typeface="ＭＳ Ｐゴシック" charset="0"/>
              </a:defRPr>
            </a:lvl4pPr>
            <a:lvl5pPr marL="2096491" indent="-232943">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fld id="{45FCAEF9-64C4-774A-A0DB-CD086A388259}" type="slidenum">
              <a:rPr lang="en-US" sz="1200">
                <a:solidFill>
                  <a:prstClr val="black"/>
                </a:solidFill>
              </a:rPr>
              <a:pPr/>
              <a:t>27</a:t>
            </a:fld>
            <a:endParaRPr lang="en-US" sz="1200">
              <a:solidFill>
                <a:prstClr val="black"/>
              </a:solidFill>
            </a:endParaRPr>
          </a:p>
        </p:txBody>
      </p:sp>
      <p:sp>
        <p:nvSpPr>
          <p:cNvPr id="174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7411"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a:latin typeface="Calibri"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8500"/>
            <a:ext cx="4643437" cy="3482975"/>
          </a:xfrm>
        </p:spPr>
      </p:sp>
      <p:sp>
        <p:nvSpPr>
          <p:cNvPr id="3" name="Notes Placeholder 2"/>
          <p:cNvSpPr>
            <a:spLocks noGrp="1"/>
          </p:cNvSpPr>
          <p:nvPr>
            <p:ph type="body" idx="1"/>
          </p:nvPr>
        </p:nvSpPr>
        <p:spPr/>
        <p:txBody>
          <a:bodyPr>
            <a:normAutofit/>
          </a:bodyPr>
          <a:lstStyle/>
          <a:p>
            <a:r>
              <a:rPr lang="en-US" baseline="0" dirty="0" smtClean="0"/>
              <a:t>- all of these technologies have been developed.  Some are even paying dividends beyond astronomy (later).</a:t>
            </a:r>
          </a:p>
        </p:txBody>
      </p:sp>
      <p:sp>
        <p:nvSpPr>
          <p:cNvPr id="4" name="Slide Number Placeholder 3"/>
          <p:cNvSpPr>
            <a:spLocks noGrp="1"/>
          </p:cNvSpPr>
          <p:nvPr>
            <p:ph type="sldNum" sz="quarter" idx="10"/>
          </p:nvPr>
        </p:nvSpPr>
        <p:spPr/>
        <p:txBody>
          <a:bodyPr/>
          <a:lstStyle/>
          <a:p>
            <a:pPr>
              <a:defRPr/>
            </a:pPr>
            <a:fld id="{8D65170B-9469-495D-AA8B-92867D92BFC9}" type="slidenum">
              <a:rPr lang="en-US" smtClean="0"/>
              <a:pPr>
                <a:defRPr/>
              </a:pPr>
              <a:t>28</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8500"/>
            <a:ext cx="4643437" cy="3482975"/>
          </a:xfrm>
        </p:spPr>
      </p:sp>
      <p:sp>
        <p:nvSpPr>
          <p:cNvPr id="3" name="Notes Placeholder 2"/>
          <p:cNvSpPr>
            <a:spLocks noGrp="1"/>
          </p:cNvSpPr>
          <p:nvPr>
            <p:ph type="body" idx="1"/>
          </p:nvPr>
        </p:nvSpPr>
        <p:spPr/>
        <p:txBody>
          <a:bodyPr>
            <a:normAutofit/>
          </a:bodyPr>
          <a:lstStyle/>
          <a:p>
            <a:r>
              <a:rPr lang="en-US" baseline="0" dirty="0" smtClean="0"/>
              <a:t>- all of these technologies have been developed.  Some are even paying dividends beyond astronomy (later).</a:t>
            </a:r>
          </a:p>
        </p:txBody>
      </p:sp>
      <p:sp>
        <p:nvSpPr>
          <p:cNvPr id="4" name="Slide Number Placeholder 3"/>
          <p:cNvSpPr>
            <a:spLocks noGrp="1"/>
          </p:cNvSpPr>
          <p:nvPr>
            <p:ph type="sldNum" sz="quarter" idx="10"/>
          </p:nvPr>
        </p:nvSpPr>
        <p:spPr/>
        <p:txBody>
          <a:bodyPr/>
          <a:lstStyle/>
          <a:p>
            <a:pPr>
              <a:defRPr/>
            </a:pPr>
            <a:fld id="{8D65170B-9469-495D-AA8B-92867D92BFC9}" type="slidenum">
              <a:rPr lang="en-US" smtClean="0"/>
              <a:pPr>
                <a:defRPr/>
              </a:pPr>
              <a:t>29</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789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a:latin typeface="Calibri" charset="0"/>
                <a:ea typeface="ＭＳ Ｐゴシック" charset="0"/>
                <a:cs typeface="ＭＳ Ｐゴシック" charset="0"/>
              </a:rPr>
              <a:t>This is nice since it highlights the complexity of the mirrors, and can be followed up with the nice gold coated images in your talk.</a:t>
            </a:r>
          </a:p>
        </p:txBody>
      </p:sp>
      <p:sp>
        <p:nvSpPr>
          <p:cNvPr id="3789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57066" indent="-291179">
              <a:defRPr sz="2400">
                <a:solidFill>
                  <a:schemeClr val="tx1"/>
                </a:solidFill>
                <a:latin typeface="Arial" charset="0"/>
                <a:ea typeface="ＭＳ Ｐゴシック" charset="0"/>
              </a:defRPr>
            </a:lvl2pPr>
            <a:lvl3pPr marL="1164717" indent="-232943">
              <a:defRPr sz="2400">
                <a:solidFill>
                  <a:schemeClr val="tx1"/>
                </a:solidFill>
                <a:latin typeface="Arial" charset="0"/>
                <a:ea typeface="ＭＳ Ｐゴシック" charset="0"/>
              </a:defRPr>
            </a:lvl3pPr>
            <a:lvl4pPr marL="1630604" indent="-232943">
              <a:defRPr sz="2400">
                <a:solidFill>
                  <a:schemeClr val="tx1"/>
                </a:solidFill>
                <a:latin typeface="Arial" charset="0"/>
                <a:ea typeface="ＭＳ Ｐゴシック" charset="0"/>
              </a:defRPr>
            </a:lvl4pPr>
            <a:lvl5pPr marL="2096491" indent="-232943">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fld id="{3DFAC4B6-CDB2-3D4E-88E1-C41B61D97259}" type="slidenum">
              <a:rPr lang="en-US" sz="1200"/>
              <a:pPr/>
              <a:t>30</a:t>
            </a:fld>
            <a:endParaRPr lang="en-US"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57066" indent="-291179">
              <a:defRPr sz="2400">
                <a:solidFill>
                  <a:schemeClr val="tx1"/>
                </a:solidFill>
                <a:latin typeface="Arial" charset="0"/>
                <a:ea typeface="ＭＳ Ｐゴシック" charset="0"/>
              </a:defRPr>
            </a:lvl2pPr>
            <a:lvl3pPr marL="1164717" indent="-232943">
              <a:defRPr sz="2400">
                <a:solidFill>
                  <a:schemeClr val="tx1"/>
                </a:solidFill>
                <a:latin typeface="Arial" charset="0"/>
                <a:ea typeface="ＭＳ Ｐゴシック" charset="0"/>
              </a:defRPr>
            </a:lvl3pPr>
            <a:lvl4pPr marL="1630604" indent="-232943">
              <a:defRPr sz="2400">
                <a:solidFill>
                  <a:schemeClr val="tx1"/>
                </a:solidFill>
                <a:latin typeface="Arial" charset="0"/>
                <a:ea typeface="ＭＳ Ｐゴシック" charset="0"/>
              </a:defRPr>
            </a:lvl4pPr>
            <a:lvl5pPr marL="2096491" indent="-232943">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fld id="{45FCAEF9-64C4-774A-A0DB-CD086A388259}" type="slidenum">
              <a:rPr lang="en-US" sz="1200">
                <a:solidFill>
                  <a:prstClr val="black"/>
                </a:solidFill>
              </a:rPr>
              <a:pPr/>
              <a:t>31</a:t>
            </a:fld>
            <a:endParaRPr lang="en-US" sz="1200">
              <a:solidFill>
                <a:prstClr val="black"/>
              </a:solidFill>
            </a:endParaRPr>
          </a:p>
        </p:txBody>
      </p:sp>
      <p:sp>
        <p:nvSpPr>
          <p:cNvPr id="174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7411"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a:latin typeface="Calibri"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Tell the Mirror Story</a:t>
            </a:r>
          </a:p>
          <a:p>
            <a:r>
              <a:rPr lang="en-US" dirty="0" smtClean="0"/>
              <a:t>--------------------------</a:t>
            </a:r>
          </a:p>
          <a:p>
            <a:r>
              <a:rPr lang="en-US" baseline="0" dirty="0" smtClean="0"/>
              <a:t>- STATUS: ALL DONE!</a:t>
            </a:r>
            <a:endParaRPr lang="en-US" dirty="0" smtClean="0"/>
          </a:p>
        </p:txBody>
      </p:sp>
      <p:sp>
        <p:nvSpPr>
          <p:cNvPr id="4" name="Slide Number Placeholder 3"/>
          <p:cNvSpPr>
            <a:spLocks noGrp="1"/>
          </p:cNvSpPr>
          <p:nvPr>
            <p:ph type="sldNum" sz="quarter" idx="10"/>
          </p:nvPr>
        </p:nvSpPr>
        <p:spPr/>
        <p:txBody>
          <a:bodyPr/>
          <a:lstStyle/>
          <a:p>
            <a:fld id="{A9F95F8E-EFCA-A940-A79B-6E0B7C45B39C}" type="slidenum">
              <a:rPr lang="en-US" smtClean="0"/>
              <a:pPr/>
              <a:t>32</a:t>
            </a:fld>
            <a:endParaRPr lang="en-US"/>
          </a:p>
        </p:txBody>
      </p:sp>
    </p:spTree>
    <p:extLst>
      <p:ext uri="{BB962C8B-B14F-4D97-AF65-F5344CB8AC3E}">
        <p14:creationId xmlns:p14="http://schemas.microsoft.com/office/powerpoint/2010/main" val="21236702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8500"/>
            <a:ext cx="4643437" cy="3482975"/>
          </a:xfrm>
        </p:spPr>
      </p:sp>
      <p:sp>
        <p:nvSpPr>
          <p:cNvPr id="3" name="Notes Placeholder 2"/>
          <p:cNvSpPr>
            <a:spLocks noGrp="1"/>
          </p:cNvSpPr>
          <p:nvPr>
            <p:ph type="body" idx="1"/>
          </p:nvPr>
        </p:nvSpPr>
        <p:spPr/>
        <p:txBody>
          <a:bodyPr>
            <a:normAutofit/>
          </a:bodyPr>
          <a:lstStyle/>
          <a:p>
            <a:r>
              <a:rPr lang="en-US" baseline="0" dirty="0" smtClean="0"/>
              <a:t>- all of these technologies have been developed.  Some are even paying dividends beyond astronomy (later).</a:t>
            </a:r>
          </a:p>
        </p:txBody>
      </p:sp>
      <p:sp>
        <p:nvSpPr>
          <p:cNvPr id="4" name="Slide Number Placeholder 3"/>
          <p:cNvSpPr>
            <a:spLocks noGrp="1"/>
          </p:cNvSpPr>
          <p:nvPr>
            <p:ph type="sldNum" sz="quarter" idx="10"/>
          </p:nvPr>
        </p:nvSpPr>
        <p:spPr/>
        <p:txBody>
          <a:bodyPr/>
          <a:lstStyle/>
          <a:p>
            <a:pPr>
              <a:defRPr/>
            </a:pPr>
            <a:fld id="{8D65170B-9469-495D-AA8B-92867D92BFC9}" type="slidenum">
              <a:rPr lang="en-US" smtClean="0"/>
              <a:pPr>
                <a:defRPr/>
              </a:pPr>
              <a:t>33</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57066" indent="-291179">
              <a:defRPr sz="2400">
                <a:solidFill>
                  <a:schemeClr val="tx1"/>
                </a:solidFill>
                <a:latin typeface="Arial" charset="0"/>
                <a:ea typeface="ＭＳ Ｐゴシック" charset="0"/>
              </a:defRPr>
            </a:lvl2pPr>
            <a:lvl3pPr marL="1164717" indent="-232943">
              <a:defRPr sz="2400">
                <a:solidFill>
                  <a:schemeClr val="tx1"/>
                </a:solidFill>
                <a:latin typeface="Arial" charset="0"/>
                <a:ea typeface="ＭＳ Ｐゴシック" charset="0"/>
              </a:defRPr>
            </a:lvl3pPr>
            <a:lvl4pPr marL="1630604" indent="-232943">
              <a:defRPr sz="2400">
                <a:solidFill>
                  <a:schemeClr val="tx1"/>
                </a:solidFill>
                <a:latin typeface="Arial" charset="0"/>
                <a:ea typeface="ＭＳ Ｐゴシック" charset="0"/>
              </a:defRPr>
            </a:lvl4pPr>
            <a:lvl5pPr marL="2096491" indent="-232943">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fld id="{45FCAEF9-64C4-774A-A0DB-CD086A388259}" type="slidenum">
              <a:rPr lang="en-US" sz="1200"/>
              <a:pPr/>
              <a:t>3</a:t>
            </a:fld>
            <a:endParaRPr lang="en-US" sz="1200"/>
          </a:p>
        </p:txBody>
      </p:sp>
      <p:sp>
        <p:nvSpPr>
          <p:cNvPr id="174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7411"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Calibri" charset="0"/>
                <a:ea typeface="ＭＳ Ｐゴシック" charset="0"/>
                <a:cs typeface="ＭＳ Ｐゴシック" charset="0"/>
              </a:rPr>
              <a:t>Galileo shows his benefactor, the Dodge of Venice, the power of a telescope to spot enemy ships from the distant horizon</a:t>
            </a:r>
          </a:p>
          <a:p>
            <a:pPr eaLnBrk="1" hangingPunct="1"/>
            <a:r>
              <a:rPr lang="en-US">
                <a:latin typeface="Calibri" charset="0"/>
                <a:ea typeface="ＭＳ Ｐゴシック" charset="0"/>
                <a:cs typeface="ＭＳ Ｐゴシック" charset="0"/>
              </a:rPr>
              <a:t>What changed the world was when Galileo pointed it to the sky.</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COULD SHOW VIDEO OF SUNSHIELD TESTING FROM ONE OF NGAS</a:t>
            </a:r>
          </a:p>
          <a:p>
            <a:r>
              <a:rPr lang="en-US" baseline="0" dirty="0" smtClean="0"/>
              <a:t>----------------------------------------------------------------------------------------------------</a:t>
            </a:r>
          </a:p>
          <a:p>
            <a:r>
              <a:rPr lang="en-US" baseline="0" dirty="0" smtClean="0"/>
              <a:t>- JWST’s most visual subsystem is the sunshield</a:t>
            </a:r>
          </a:p>
          <a:p>
            <a:r>
              <a:rPr lang="en-US" baseline="0" dirty="0" smtClean="0"/>
              <a:t>- Sunshield is composed of five separate layers to ensure the optics and instruments of the telescope remain cold. </a:t>
            </a:r>
          </a:p>
          <a:p>
            <a:r>
              <a:rPr lang="en-US" baseline="0" dirty="0" smtClean="0"/>
              <a:t>- Sunshield always pointed towards the Sun, Earth, and Moon.</a:t>
            </a:r>
          </a:p>
          <a:p>
            <a:r>
              <a:rPr lang="en-US" baseline="0" dirty="0" smtClean="0"/>
              <a:t>- The hot side of JWST will reach 185 degrees F, but the cold side must be -388 degrees F.</a:t>
            </a:r>
          </a:p>
          <a:p>
            <a:r>
              <a:rPr lang="en-US" baseline="0" dirty="0" smtClean="0"/>
              <a:t>- Sunshield provides a thermally stable </a:t>
            </a:r>
            <a:r>
              <a:rPr lang="en-US" baseline="0" dirty="0" err="1" smtClean="0"/>
              <a:t>environement</a:t>
            </a:r>
            <a:r>
              <a:rPr lang="en-US" baseline="0" dirty="0" smtClean="0"/>
              <a:t> for JWST.</a:t>
            </a:r>
          </a:p>
          <a:p>
            <a:r>
              <a:rPr lang="en-US" baseline="0" dirty="0" smtClean="0"/>
              <a:t>- Update: Sunshield template layer 3 and 5  shape measurements are completed and within spec (as of SWG meeting).</a:t>
            </a:r>
          </a:p>
        </p:txBody>
      </p:sp>
      <p:sp>
        <p:nvSpPr>
          <p:cNvPr id="4" name="Slide Number Placeholder 3"/>
          <p:cNvSpPr>
            <a:spLocks noGrp="1"/>
          </p:cNvSpPr>
          <p:nvPr>
            <p:ph type="sldNum" sz="quarter" idx="10"/>
          </p:nvPr>
        </p:nvSpPr>
        <p:spPr/>
        <p:txBody>
          <a:bodyPr/>
          <a:lstStyle/>
          <a:p>
            <a:fld id="{A9F95F8E-EFCA-A940-A79B-6E0B7C45B39C}" type="slidenum">
              <a:rPr lang="en-US" smtClean="0"/>
              <a:pPr/>
              <a:t>34</a:t>
            </a:fld>
            <a:endParaRPr lang="en-US"/>
          </a:p>
        </p:txBody>
      </p:sp>
    </p:spTree>
    <p:extLst>
      <p:ext uri="{BB962C8B-B14F-4D97-AF65-F5344CB8AC3E}">
        <p14:creationId xmlns:p14="http://schemas.microsoft.com/office/powerpoint/2010/main" val="21236702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COULD SHOW VIDEO OF SUNSHIELD TESTING FROM ONE OF NGAS</a:t>
            </a:r>
          </a:p>
          <a:p>
            <a:r>
              <a:rPr lang="en-US" baseline="0" dirty="0" smtClean="0"/>
              <a:t>----------------------------------------------------------------------------------------------------</a:t>
            </a:r>
          </a:p>
          <a:p>
            <a:r>
              <a:rPr lang="en-US" baseline="0" dirty="0" smtClean="0"/>
              <a:t>- JWST’s most visual subsystem is the sunshield</a:t>
            </a:r>
          </a:p>
          <a:p>
            <a:r>
              <a:rPr lang="en-US" baseline="0" dirty="0" smtClean="0"/>
              <a:t>- Sunshield is composed of five separate layers to ensure the optics and instruments of the telescope remain cold. </a:t>
            </a:r>
          </a:p>
          <a:p>
            <a:r>
              <a:rPr lang="en-US" baseline="0" dirty="0" smtClean="0"/>
              <a:t>- Sunshield always pointed towards the Sun, Earth, and Moon.</a:t>
            </a:r>
          </a:p>
          <a:p>
            <a:r>
              <a:rPr lang="en-US" baseline="0" dirty="0" smtClean="0"/>
              <a:t>- The hot side of JWST will reach 185 degrees F, but the cold side must be -388 degrees F.</a:t>
            </a:r>
          </a:p>
          <a:p>
            <a:r>
              <a:rPr lang="en-US" baseline="0" dirty="0" smtClean="0"/>
              <a:t>- Sunshield provides a thermally stable </a:t>
            </a:r>
            <a:r>
              <a:rPr lang="en-US" baseline="0" dirty="0" err="1" smtClean="0"/>
              <a:t>environement</a:t>
            </a:r>
            <a:r>
              <a:rPr lang="en-US" baseline="0" dirty="0" smtClean="0"/>
              <a:t> for JWST.</a:t>
            </a:r>
          </a:p>
          <a:p>
            <a:r>
              <a:rPr lang="en-US" baseline="0" dirty="0" smtClean="0"/>
              <a:t>- Update: Sunshield template layer 3 and 5  shape measurements are completed and within spec (as of SWG meeting).</a:t>
            </a:r>
          </a:p>
        </p:txBody>
      </p:sp>
      <p:sp>
        <p:nvSpPr>
          <p:cNvPr id="4" name="Slide Number Placeholder 3"/>
          <p:cNvSpPr>
            <a:spLocks noGrp="1"/>
          </p:cNvSpPr>
          <p:nvPr>
            <p:ph type="sldNum" sz="quarter" idx="10"/>
          </p:nvPr>
        </p:nvSpPr>
        <p:spPr/>
        <p:txBody>
          <a:bodyPr/>
          <a:lstStyle/>
          <a:p>
            <a:fld id="{A9F95F8E-EFCA-A940-A79B-6E0B7C45B39C}" type="slidenum">
              <a:rPr lang="en-US" smtClean="0"/>
              <a:pPr/>
              <a:t>35</a:t>
            </a:fld>
            <a:endParaRPr lang="en-US"/>
          </a:p>
        </p:txBody>
      </p:sp>
    </p:spTree>
    <p:extLst>
      <p:ext uri="{BB962C8B-B14F-4D97-AF65-F5344CB8AC3E}">
        <p14:creationId xmlns:p14="http://schemas.microsoft.com/office/powerpoint/2010/main" val="21236702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8500"/>
            <a:ext cx="4643437" cy="3482975"/>
          </a:xfrm>
        </p:spPr>
      </p:sp>
      <p:sp>
        <p:nvSpPr>
          <p:cNvPr id="3" name="Notes Placeholder 2"/>
          <p:cNvSpPr>
            <a:spLocks noGrp="1"/>
          </p:cNvSpPr>
          <p:nvPr>
            <p:ph type="body" idx="1"/>
          </p:nvPr>
        </p:nvSpPr>
        <p:spPr/>
        <p:txBody>
          <a:bodyPr>
            <a:normAutofit/>
          </a:bodyPr>
          <a:lstStyle/>
          <a:p>
            <a:r>
              <a:rPr lang="en-US" baseline="0" dirty="0" smtClean="0"/>
              <a:t>- Talk about the opportunity for </a:t>
            </a:r>
            <a:r>
              <a:rPr lang="en-US" baseline="0" dirty="0" err="1" smtClean="0"/>
              <a:t>multiobject</a:t>
            </a:r>
            <a:r>
              <a:rPr lang="en-US" baseline="0" dirty="0" smtClean="0"/>
              <a:t> spectroscopy at high *spatial* resolution (0.1 pixels).</a:t>
            </a:r>
          </a:p>
          <a:p>
            <a:r>
              <a:rPr lang="en-US" baseline="0" dirty="0" smtClean="0"/>
              <a:t>- With Hubble, we’ve been able to image some of the densest environments that the Universe offers.</a:t>
            </a:r>
          </a:p>
          <a:p>
            <a:r>
              <a:rPr lang="en-US" baseline="0" dirty="0" smtClean="0"/>
              <a:t>- With JWST, we’ll get spectra of hundreds of stars in those environments.</a:t>
            </a:r>
          </a:p>
          <a:p>
            <a:r>
              <a:rPr lang="en-US" baseline="0" dirty="0" smtClean="0"/>
              <a:t>- Set this up, the example is on the next slide.</a:t>
            </a:r>
          </a:p>
          <a:p>
            <a:endParaRPr lang="en-US" baseline="0" dirty="0" smtClean="0"/>
          </a:p>
        </p:txBody>
      </p:sp>
      <p:sp>
        <p:nvSpPr>
          <p:cNvPr id="4" name="Slide Number Placeholder 3"/>
          <p:cNvSpPr>
            <a:spLocks noGrp="1"/>
          </p:cNvSpPr>
          <p:nvPr>
            <p:ph type="sldNum" sz="quarter" idx="10"/>
          </p:nvPr>
        </p:nvSpPr>
        <p:spPr/>
        <p:txBody>
          <a:bodyPr/>
          <a:lstStyle/>
          <a:p>
            <a:pPr>
              <a:defRPr/>
            </a:pPr>
            <a:fld id="{8D65170B-9469-495D-AA8B-92867D92BFC9}" type="slidenum">
              <a:rPr lang="en-US" smtClean="0"/>
              <a:pPr>
                <a:defRPr/>
              </a:pPr>
              <a:t>36</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8500"/>
            <a:ext cx="4643437" cy="3482975"/>
          </a:xfrm>
        </p:spPr>
      </p:sp>
      <p:sp>
        <p:nvSpPr>
          <p:cNvPr id="3" name="Notes Placeholder 2"/>
          <p:cNvSpPr>
            <a:spLocks noGrp="1"/>
          </p:cNvSpPr>
          <p:nvPr>
            <p:ph type="body" idx="1"/>
          </p:nvPr>
        </p:nvSpPr>
        <p:spPr/>
        <p:txBody>
          <a:bodyPr>
            <a:normAutofit/>
          </a:bodyPr>
          <a:lstStyle/>
          <a:p>
            <a:r>
              <a:rPr lang="en-US" dirty="0" smtClean="0"/>
              <a:t>- </a:t>
            </a:r>
            <a:r>
              <a:rPr lang="en-US" dirty="0" err="1" smtClean="0"/>
              <a:t>NIRCam</a:t>
            </a:r>
            <a:r>
              <a:rPr lang="en-US" dirty="0" smtClean="0"/>
              <a:t> diffraction limited at 2 microns.</a:t>
            </a:r>
          </a:p>
          <a:p>
            <a:r>
              <a:rPr lang="en-US" dirty="0" smtClean="0"/>
              <a:t>- Pixels</a:t>
            </a:r>
            <a:r>
              <a:rPr lang="en-US" baseline="0" dirty="0" smtClean="0"/>
              <a:t> are 0.0317”</a:t>
            </a:r>
          </a:p>
          <a:p>
            <a:r>
              <a:rPr lang="en-US" baseline="0" dirty="0" smtClean="0"/>
              <a:t>- Dual channel imager, get &lt;2.5 microns and &gt; 2.5 microns simultaneously.</a:t>
            </a:r>
          </a:p>
          <a:p>
            <a:endParaRPr lang="en-US" baseline="0" dirty="0" smtClean="0"/>
          </a:p>
          <a:p>
            <a:pPr marL="446088" lvl="1" indent="-265113">
              <a:buFont typeface="Arial"/>
              <a:buChar char="•"/>
            </a:pPr>
            <a:r>
              <a:rPr lang="en-US" sz="1500" b="0" dirty="0" smtClean="0">
                <a:latin typeface="Gill Sans"/>
                <a:cs typeface="Gill Sans"/>
              </a:rPr>
              <a:t>Bigger field of view than Hubble’s cameras</a:t>
            </a:r>
          </a:p>
          <a:p>
            <a:pPr marL="446088" lvl="1" indent="-265113">
              <a:buFont typeface="Arial"/>
              <a:buChar char="•"/>
            </a:pPr>
            <a:r>
              <a:rPr lang="en-US" sz="1500" b="0" dirty="0" smtClean="0">
                <a:latin typeface="Gill Sans"/>
                <a:cs typeface="Gill Sans"/>
              </a:rPr>
              <a:t>Smaller pixels in the IR than Hubble’s pixels in the visible (4 times smaller than HST WFC3/IR pixels)</a:t>
            </a:r>
          </a:p>
          <a:p>
            <a:pPr marL="446088" lvl="1" indent="-265113">
              <a:buFont typeface="Arial"/>
              <a:buChar char="•"/>
            </a:pPr>
            <a:r>
              <a:rPr lang="en-US" sz="1500" b="0" dirty="0" smtClean="0">
                <a:latin typeface="Gill Sans"/>
                <a:cs typeface="Gill Sans"/>
              </a:rPr>
              <a:t>Dual channel to offer short and long wavelengths simultaneously</a:t>
            </a:r>
          </a:p>
          <a:p>
            <a:pPr marL="446088" lvl="1" indent="-265113">
              <a:buFont typeface="Arial"/>
              <a:buChar char="•"/>
            </a:pPr>
            <a:r>
              <a:rPr lang="en-US" sz="1500" b="0" dirty="0" smtClean="0">
                <a:latin typeface="Gill Sans"/>
                <a:cs typeface="Gill Sans"/>
              </a:rPr>
              <a:t>Wide range of narrow, medium, and broad band filters covering 0.6 – 5 microns</a:t>
            </a:r>
          </a:p>
          <a:p>
            <a:pPr marL="446088" lvl="1" indent="-265113">
              <a:buFont typeface="Arial"/>
              <a:buChar char="•"/>
            </a:pPr>
            <a:r>
              <a:rPr lang="en-US" sz="1500" b="0" dirty="0" smtClean="0">
                <a:latin typeface="Gill Sans"/>
                <a:cs typeface="Gill Sans"/>
              </a:rPr>
              <a:t>Superb sensitivity</a:t>
            </a:r>
          </a:p>
          <a:p>
            <a:pPr marL="342900" indent="-342900">
              <a:buFont typeface="Arial"/>
              <a:buChar char="•"/>
            </a:pPr>
            <a:endParaRPr lang="en-US" sz="1500" b="0" dirty="0" smtClean="0">
              <a:latin typeface="Gill Sans"/>
              <a:cs typeface="Gill Sans"/>
            </a:endParaRPr>
          </a:p>
        </p:txBody>
      </p:sp>
      <p:sp>
        <p:nvSpPr>
          <p:cNvPr id="4" name="Slide Number Placeholder 3"/>
          <p:cNvSpPr>
            <a:spLocks noGrp="1"/>
          </p:cNvSpPr>
          <p:nvPr>
            <p:ph type="sldNum" sz="quarter" idx="10"/>
          </p:nvPr>
        </p:nvSpPr>
        <p:spPr/>
        <p:txBody>
          <a:bodyPr/>
          <a:lstStyle/>
          <a:p>
            <a:pPr>
              <a:defRPr/>
            </a:pPr>
            <a:fld id="{8D65170B-9469-495D-AA8B-92867D92BFC9}" type="slidenum">
              <a:rPr lang="en-US" smtClean="0"/>
              <a:pPr>
                <a:defRPr/>
              </a:pPr>
              <a:t>37</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buFontTx/>
              <a:buChar char="-"/>
            </a:pPr>
            <a:r>
              <a:rPr lang="en-US" dirty="0">
                <a:latin typeface="Calibri" charset="0"/>
                <a:ea typeface="ＭＳ Ｐゴシック" charset="0"/>
                <a:cs typeface="ＭＳ Ｐゴシック" charset="0"/>
              </a:rPr>
              <a:t> </a:t>
            </a:r>
            <a:r>
              <a:rPr lang="en-US" dirty="0" smtClean="0">
                <a:latin typeface="Calibri" charset="0"/>
                <a:ea typeface="ＭＳ Ｐゴシック" charset="0"/>
                <a:cs typeface="ＭＳ Ｐゴシック" charset="0"/>
              </a:rPr>
              <a:t>The</a:t>
            </a:r>
            <a:r>
              <a:rPr lang="en-US" baseline="0" dirty="0" smtClean="0">
                <a:latin typeface="Calibri" charset="0"/>
                <a:ea typeface="ＭＳ Ｐゴシック" charset="0"/>
                <a:cs typeface="ＭＳ Ｐゴシック" charset="0"/>
              </a:rPr>
              <a:t> deepest image ever taken, as seen by JWST.</a:t>
            </a:r>
          </a:p>
          <a:p>
            <a:pPr eaLnBrk="1" hangingPunct="1">
              <a:spcBef>
                <a:spcPct val="0"/>
              </a:spcBef>
              <a:buFontTx/>
              <a:buChar char="-"/>
            </a:pPr>
            <a:r>
              <a:rPr lang="en-US" baseline="0" dirty="0" smtClean="0">
                <a:latin typeface="Calibri" charset="0"/>
                <a:ea typeface="ＭＳ Ｐゴシック" charset="0"/>
                <a:cs typeface="ＭＳ Ｐゴシック" charset="0"/>
              </a:rPr>
              <a:t> The HST PSF was backed out of the HUDF/IR, and the JWST PSF was convolved into the image.  </a:t>
            </a:r>
          </a:p>
          <a:p>
            <a:pPr eaLnBrk="1" hangingPunct="1">
              <a:spcBef>
                <a:spcPct val="0"/>
              </a:spcBef>
              <a:buFontTx/>
              <a:buChar char="-"/>
            </a:pPr>
            <a:r>
              <a:rPr lang="en-US" baseline="0" dirty="0" smtClean="0">
                <a:latin typeface="Calibri" charset="0"/>
                <a:ea typeface="ＭＳ Ｐゴシック" charset="0"/>
                <a:cs typeface="ＭＳ Ｐゴシック" charset="0"/>
              </a:rPr>
              <a:t> Talk about image sharpness and the detection of first galaxies.</a:t>
            </a:r>
            <a:endParaRPr lang="en-US" dirty="0">
              <a:latin typeface="Calibri" charset="0"/>
              <a:ea typeface="ＭＳ Ｐゴシック" charset="0"/>
              <a:cs typeface="ＭＳ Ｐゴシック" charset="0"/>
            </a:endParaRPr>
          </a:p>
        </p:txBody>
      </p:sp>
      <p:sp>
        <p:nvSpPr>
          <p:cNvPr id="2355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57066" indent="-291179">
              <a:defRPr sz="2400">
                <a:solidFill>
                  <a:schemeClr val="tx1"/>
                </a:solidFill>
                <a:latin typeface="Arial" charset="0"/>
                <a:ea typeface="ＭＳ Ｐゴシック" charset="0"/>
              </a:defRPr>
            </a:lvl2pPr>
            <a:lvl3pPr marL="1164717" indent="-232943">
              <a:defRPr sz="2400">
                <a:solidFill>
                  <a:schemeClr val="tx1"/>
                </a:solidFill>
                <a:latin typeface="Arial" charset="0"/>
                <a:ea typeface="ＭＳ Ｐゴシック" charset="0"/>
              </a:defRPr>
            </a:lvl3pPr>
            <a:lvl4pPr marL="1630604" indent="-232943">
              <a:defRPr sz="2400">
                <a:solidFill>
                  <a:schemeClr val="tx1"/>
                </a:solidFill>
                <a:latin typeface="Arial" charset="0"/>
                <a:ea typeface="ＭＳ Ｐゴシック" charset="0"/>
              </a:defRPr>
            </a:lvl4pPr>
            <a:lvl5pPr marL="2096491" indent="-232943">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fld id="{5C1BC05E-E5E0-CB46-BC26-37A60D6B9A71}" type="slidenum">
              <a:rPr lang="en-US" sz="1200"/>
              <a:pPr/>
              <a:t>38</a:t>
            </a:fld>
            <a:endParaRPr lang="en-US"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1072" rtl="0" eaLnBrk="0" fontAlgn="base" latinLnBrk="0" hangingPunct="0">
              <a:lnSpc>
                <a:spcPct val="100000"/>
              </a:lnSpc>
              <a:spcBef>
                <a:spcPct val="30000"/>
              </a:spcBef>
              <a:spcAft>
                <a:spcPct val="0"/>
              </a:spcAft>
              <a:buClrTx/>
              <a:buSzTx/>
              <a:buFontTx/>
              <a:buNone/>
              <a:tabLst/>
              <a:defRPr/>
            </a:pPr>
            <a:r>
              <a:rPr lang="en-US" baseline="0" dirty="0" smtClean="0"/>
              <a:t>The technology behind Great Observatories allows for a breadth of science that serves the broader community.</a:t>
            </a:r>
          </a:p>
          <a:p>
            <a:endParaRPr lang="en-US" dirty="0"/>
          </a:p>
        </p:txBody>
      </p:sp>
      <p:sp>
        <p:nvSpPr>
          <p:cNvPr id="4" name="Slide Number Placeholder 3"/>
          <p:cNvSpPr>
            <a:spLocks noGrp="1"/>
          </p:cNvSpPr>
          <p:nvPr>
            <p:ph type="sldNum" sz="quarter" idx="10"/>
          </p:nvPr>
        </p:nvSpPr>
        <p:spPr/>
        <p:txBody>
          <a:bodyPr/>
          <a:lstStyle/>
          <a:p>
            <a:pPr>
              <a:defRPr/>
            </a:pPr>
            <a:fld id="{2F5C17DE-27D7-4684-A7E7-EF999223C790}" type="slidenum">
              <a:rPr lang="en-US" smtClean="0">
                <a:solidFill>
                  <a:prstClr val="black"/>
                </a:solidFill>
              </a:rPr>
              <a:pPr>
                <a:defRPr/>
              </a:pPr>
              <a:t>39</a:t>
            </a:fld>
            <a:endParaRPr lang="en-US" dirty="0">
              <a:solidFill>
                <a:prstClr val="black"/>
              </a:solidFill>
            </a:endParaRPr>
          </a:p>
        </p:txBody>
      </p:sp>
    </p:spTree>
    <p:extLst>
      <p:ext uri="{BB962C8B-B14F-4D97-AF65-F5344CB8AC3E}">
        <p14:creationId xmlns:p14="http://schemas.microsoft.com/office/powerpoint/2010/main" val="4407154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57066" indent="-291179">
              <a:defRPr sz="2400">
                <a:solidFill>
                  <a:schemeClr val="tx1"/>
                </a:solidFill>
                <a:latin typeface="Arial" charset="0"/>
                <a:ea typeface="ＭＳ Ｐゴシック" charset="0"/>
              </a:defRPr>
            </a:lvl2pPr>
            <a:lvl3pPr marL="1164717" indent="-232943">
              <a:defRPr sz="2400">
                <a:solidFill>
                  <a:schemeClr val="tx1"/>
                </a:solidFill>
                <a:latin typeface="Arial" charset="0"/>
                <a:ea typeface="ＭＳ Ｐゴシック" charset="0"/>
              </a:defRPr>
            </a:lvl3pPr>
            <a:lvl4pPr marL="1630604" indent="-232943">
              <a:defRPr sz="2400">
                <a:solidFill>
                  <a:schemeClr val="tx1"/>
                </a:solidFill>
                <a:latin typeface="Arial" charset="0"/>
                <a:ea typeface="ＭＳ Ｐゴシック" charset="0"/>
              </a:defRPr>
            </a:lvl4pPr>
            <a:lvl5pPr marL="2096491" indent="-232943">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fld id="{76D209AA-D70D-E74F-817B-534E88CAFF44}" type="slidenum">
              <a:rPr lang="en-US" sz="1200">
                <a:solidFill>
                  <a:srgbClr val="000000"/>
                </a:solidFill>
              </a:rPr>
              <a:pPr/>
              <a:t>40</a:t>
            </a:fld>
            <a:endParaRPr lang="en-US" sz="1200">
              <a:solidFill>
                <a:srgbClr val="000000"/>
              </a:solidFill>
            </a:endParaRPr>
          </a:p>
        </p:txBody>
      </p:sp>
      <p:sp>
        <p:nvSpPr>
          <p:cNvPr id="87042"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87043"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20000"/>
              </a:spcBef>
            </a:pPr>
            <a:r>
              <a:rPr lang="en-US">
                <a:latin typeface="Calibri" charset="0"/>
                <a:ea typeface="ＭＳ Ｐゴシック" charset="0"/>
                <a:cs typeface="Calibri" charset="0"/>
              </a:rPr>
              <a:t> strong break out with 10</a:t>
            </a:r>
            <a:r>
              <a:rPr lang="en-US" baseline="30000">
                <a:latin typeface="Calibri" charset="0"/>
                <a:ea typeface="ＭＳ Ｐゴシック" charset="0"/>
                <a:cs typeface="Calibri" charset="0"/>
              </a:rPr>
              <a:t>42</a:t>
            </a:r>
            <a:r>
              <a:rPr lang="en-US">
                <a:latin typeface="Calibri" charset="0"/>
                <a:ea typeface="ＭＳ Ｐゴシック" charset="0"/>
                <a:cs typeface="Calibri" charset="0"/>
              </a:rPr>
              <a:t> – 10</a:t>
            </a:r>
            <a:r>
              <a:rPr lang="en-US" baseline="30000">
                <a:latin typeface="Calibri" charset="0"/>
                <a:ea typeface="ＭＳ Ｐゴシック" charset="0"/>
                <a:cs typeface="Calibri" charset="0"/>
              </a:rPr>
              <a:t>43</a:t>
            </a:r>
            <a:r>
              <a:rPr lang="en-US">
                <a:latin typeface="Calibri" charset="0"/>
                <a:ea typeface="ＭＳ Ｐゴシック" charset="0"/>
                <a:cs typeface="Calibri" charset="0"/>
              </a:rPr>
              <a:t> (transient), then a decline down to 10</a:t>
            </a:r>
            <a:r>
              <a:rPr lang="en-US" baseline="30000">
                <a:latin typeface="Calibri" charset="0"/>
                <a:ea typeface="ＭＳ Ｐゴシック" charset="0"/>
                <a:cs typeface="Calibri" charset="0"/>
              </a:rPr>
              <a:t>40</a:t>
            </a:r>
            <a:r>
              <a:rPr lang="en-US">
                <a:latin typeface="Calibri" charset="0"/>
                <a:ea typeface="ＭＳ Ｐゴシック" charset="0"/>
                <a:cs typeface="Calibri" charset="0"/>
              </a:rPr>
              <a:t>, and then a rise again due to Ni</a:t>
            </a:r>
            <a:r>
              <a:rPr lang="en-US" baseline="30000">
                <a:latin typeface="Calibri" charset="0"/>
                <a:ea typeface="ＭＳ Ｐゴシック" charset="0"/>
                <a:cs typeface="Calibri" charset="0"/>
              </a:rPr>
              <a:t>56</a:t>
            </a:r>
            <a:r>
              <a:rPr lang="en-US">
                <a:latin typeface="Calibri" charset="0"/>
                <a:ea typeface="ＭＳ Ｐゴシック" charset="0"/>
                <a:cs typeface="Calibri" charset="0"/>
              </a:rPr>
              <a:t> radioactive decay.</a:t>
            </a:r>
            <a:endParaRPr lang="en-US">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8500"/>
            <a:ext cx="4643437" cy="3482975"/>
          </a:xfrm>
        </p:spPr>
      </p:sp>
      <p:sp>
        <p:nvSpPr>
          <p:cNvPr id="3" name="Notes Placeholder 2"/>
          <p:cNvSpPr>
            <a:spLocks noGrp="1"/>
          </p:cNvSpPr>
          <p:nvPr>
            <p:ph type="body" idx="1"/>
          </p:nvPr>
        </p:nvSpPr>
        <p:spPr/>
        <p:txBody>
          <a:bodyPr>
            <a:normAutofit/>
          </a:bodyPr>
          <a:lstStyle/>
          <a:p>
            <a:r>
              <a:rPr lang="en-US" baseline="0" dirty="0" smtClean="0"/>
              <a:t>- Talk about the opportunity for </a:t>
            </a:r>
            <a:r>
              <a:rPr lang="en-US" baseline="0" dirty="0" err="1" smtClean="0"/>
              <a:t>multiobject</a:t>
            </a:r>
            <a:r>
              <a:rPr lang="en-US" baseline="0" dirty="0" smtClean="0"/>
              <a:t> spectroscopy at high *spatial* resolution (0.1 pixels).</a:t>
            </a:r>
          </a:p>
          <a:p>
            <a:r>
              <a:rPr lang="en-US" baseline="0" dirty="0" smtClean="0"/>
              <a:t>- With Hubble, we’ve been able to image some of the densest environments that the Universe offers.</a:t>
            </a:r>
          </a:p>
          <a:p>
            <a:r>
              <a:rPr lang="en-US" baseline="0" dirty="0" smtClean="0"/>
              <a:t>- With JWST, we’ll get spectra of hundreds of stars in those environments.</a:t>
            </a:r>
          </a:p>
          <a:p>
            <a:r>
              <a:rPr lang="en-US" baseline="0" dirty="0" smtClean="0"/>
              <a:t>- Set this up, the example is on the next slide.</a:t>
            </a:r>
          </a:p>
          <a:p>
            <a:endParaRPr lang="en-US" baseline="0" dirty="0" smtClean="0"/>
          </a:p>
        </p:txBody>
      </p:sp>
      <p:sp>
        <p:nvSpPr>
          <p:cNvPr id="4" name="Slide Number Placeholder 3"/>
          <p:cNvSpPr>
            <a:spLocks noGrp="1"/>
          </p:cNvSpPr>
          <p:nvPr>
            <p:ph type="sldNum" sz="quarter" idx="10"/>
          </p:nvPr>
        </p:nvSpPr>
        <p:spPr/>
        <p:txBody>
          <a:bodyPr/>
          <a:lstStyle/>
          <a:p>
            <a:pPr>
              <a:defRPr/>
            </a:pPr>
            <a:fld id="{8D65170B-9469-495D-AA8B-92867D92BFC9}" type="slidenum">
              <a:rPr lang="en-US" smtClean="0"/>
              <a:pPr>
                <a:defRPr/>
              </a:pPr>
              <a:t>41</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246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a:latin typeface="Calibri" charset="0"/>
                <a:ea typeface="ＭＳ Ｐゴシック" charset="0"/>
                <a:cs typeface="ＭＳ Ｐゴシック" charset="0"/>
              </a:rPr>
              <a:t>Maggie Masetti, Goddard</a:t>
            </a:r>
          </a:p>
          <a:p>
            <a:pPr eaLnBrk="1" hangingPunct="1">
              <a:spcBef>
                <a:spcPct val="0"/>
              </a:spcBef>
            </a:pPr>
            <a:r>
              <a:rPr lang="en-US">
                <a:latin typeface="Calibri" charset="0"/>
                <a:ea typeface="ＭＳ Ｐゴシック" charset="0"/>
                <a:cs typeface="ＭＳ Ｐゴシック" charset="0"/>
              </a:rPr>
              <a:t>- Picture on bottom is their fridge.</a:t>
            </a:r>
          </a:p>
        </p:txBody>
      </p:sp>
      <p:sp>
        <p:nvSpPr>
          <p:cNvPr id="6246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57066" indent="-291179">
              <a:defRPr sz="2400">
                <a:solidFill>
                  <a:schemeClr val="tx1"/>
                </a:solidFill>
                <a:latin typeface="Arial" charset="0"/>
                <a:ea typeface="ＭＳ Ｐゴシック" charset="0"/>
              </a:defRPr>
            </a:lvl2pPr>
            <a:lvl3pPr marL="1164717" indent="-232943">
              <a:defRPr sz="2400">
                <a:solidFill>
                  <a:schemeClr val="tx1"/>
                </a:solidFill>
                <a:latin typeface="Arial" charset="0"/>
                <a:ea typeface="ＭＳ Ｐゴシック" charset="0"/>
              </a:defRPr>
            </a:lvl3pPr>
            <a:lvl4pPr marL="1630604" indent="-232943">
              <a:defRPr sz="2400">
                <a:solidFill>
                  <a:schemeClr val="tx1"/>
                </a:solidFill>
                <a:latin typeface="Arial" charset="0"/>
                <a:ea typeface="ＭＳ Ｐゴシック" charset="0"/>
              </a:defRPr>
            </a:lvl4pPr>
            <a:lvl5pPr marL="2096491" indent="-232943">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fld id="{F49D2EE7-52E7-5A40-987C-7B24AAAEAC36}" type="slidenum">
              <a:rPr lang="en-US" sz="1200"/>
              <a:pPr/>
              <a:t>42</a:t>
            </a:fld>
            <a:endParaRPr lang="en-US"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789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a:latin typeface="Calibri" charset="0"/>
                <a:ea typeface="ＭＳ Ｐゴシック" charset="0"/>
                <a:cs typeface="ＭＳ Ｐゴシック" charset="0"/>
              </a:rPr>
              <a:t>This is nice since it highlights the complexity of the mirrors, and can be followed up with the nice gold coated images in your talk.</a:t>
            </a:r>
          </a:p>
        </p:txBody>
      </p:sp>
      <p:sp>
        <p:nvSpPr>
          <p:cNvPr id="3789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57066" indent="-291179">
              <a:defRPr sz="2400">
                <a:solidFill>
                  <a:schemeClr val="tx1"/>
                </a:solidFill>
                <a:latin typeface="Arial" charset="0"/>
                <a:ea typeface="ＭＳ Ｐゴシック" charset="0"/>
              </a:defRPr>
            </a:lvl2pPr>
            <a:lvl3pPr marL="1164717" indent="-232943">
              <a:defRPr sz="2400">
                <a:solidFill>
                  <a:schemeClr val="tx1"/>
                </a:solidFill>
                <a:latin typeface="Arial" charset="0"/>
                <a:ea typeface="ＭＳ Ｐゴシック" charset="0"/>
              </a:defRPr>
            </a:lvl3pPr>
            <a:lvl4pPr marL="1630604" indent="-232943">
              <a:defRPr sz="2400">
                <a:solidFill>
                  <a:schemeClr val="tx1"/>
                </a:solidFill>
                <a:latin typeface="Arial" charset="0"/>
                <a:ea typeface="ＭＳ Ｐゴシック" charset="0"/>
              </a:defRPr>
            </a:lvl4pPr>
            <a:lvl5pPr marL="2096491" indent="-232943">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fld id="{7158B0F3-D9FC-284E-A8A0-101AC9AA21F6}" type="slidenum">
              <a:rPr lang="en-US" sz="1200"/>
              <a:pPr/>
              <a:t>50</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57066" indent="-291179">
              <a:defRPr sz="2400">
                <a:solidFill>
                  <a:schemeClr val="tx1"/>
                </a:solidFill>
                <a:latin typeface="Arial" charset="0"/>
                <a:ea typeface="ＭＳ Ｐゴシック" charset="0"/>
              </a:defRPr>
            </a:lvl2pPr>
            <a:lvl3pPr marL="1164717" indent="-232943">
              <a:defRPr sz="2400">
                <a:solidFill>
                  <a:schemeClr val="tx1"/>
                </a:solidFill>
                <a:latin typeface="Arial" charset="0"/>
                <a:ea typeface="ＭＳ Ｐゴシック" charset="0"/>
              </a:defRPr>
            </a:lvl3pPr>
            <a:lvl4pPr marL="1630604" indent="-232943">
              <a:defRPr sz="2400">
                <a:solidFill>
                  <a:schemeClr val="tx1"/>
                </a:solidFill>
                <a:latin typeface="Arial" charset="0"/>
                <a:ea typeface="ＭＳ Ｐゴシック" charset="0"/>
              </a:defRPr>
            </a:lvl4pPr>
            <a:lvl5pPr marL="2096491" indent="-232943">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fld id="{C31F32B2-53EE-A045-A2C4-85AE61ACA37E}" type="slidenum">
              <a:rPr lang="en-US" sz="1200"/>
              <a:pPr/>
              <a:t>4</a:t>
            </a:fld>
            <a:endParaRPr lang="en-US" sz="1200"/>
          </a:p>
        </p:txBody>
      </p:sp>
      <p:sp>
        <p:nvSpPr>
          <p:cNvPr id="215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150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57066" indent="-291179">
              <a:defRPr sz="2400">
                <a:solidFill>
                  <a:schemeClr val="tx1"/>
                </a:solidFill>
                <a:latin typeface="Arial" charset="0"/>
                <a:ea typeface="ＭＳ Ｐゴシック" charset="0"/>
              </a:defRPr>
            </a:lvl2pPr>
            <a:lvl3pPr marL="1164717" indent="-232943">
              <a:defRPr sz="2400">
                <a:solidFill>
                  <a:schemeClr val="tx1"/>
                </a:solidFill>
                <a:latin typeface="Arial" charset="0"/>
                <a:ea typeface="ＭＳ Ｐゴシック" charset="0"/>
              </a:defRPr>
            </a:lvl3pPr>
            <a:lvl4pPr marL="1630604" indent="-232943">
              <a:defRPr sz="2400">
                <a:solidFill>
                  <a:schemeClr val="tx1"/>
                </a:solidFill>
                <a:latin typeface="Arial" charset="0"/>
                <a:ea typeface="ＭＳ Ｐゴシック" charset="0"/>
              </a:defRPr>
            </a:lvl4pPr>
            <a:lvl5pPr marL="2096491" indent="-232943">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fld id="{45FCAEF9-64C4-774A-A0DB-CD086A388259}" type="slidenum">
              <a:rPr lang="en-US" sz="1200"/>
              <a:pPr/>
              <a:t>51</a:t>
            </a:fld>
            <a:endParaRPr lang="en-US" sz="1200"/>
          </a:p>
        </p:txBody>
      </p:sp>
      <p:sp>
        <p:nvSpPr>
          <p:cNvPr id="174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7411"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smtClean="0">
                <a:latin typeface="Calibri" charset="0"/>
                <a:ea typeface="ＭＳ Ｐゴシック" charset="0"/>
                <a:cs typeface="ＭＳ Ｐゴシック" charset="0"/>
              </a:rPr>
              <a:t>Show deployment</a:t>
            </a:r>
            <a:r>
              <a:rPr lang="en-US" baseline="0" dirty="0" smtClean="0">
                <a:latin typeface="Calibri" charset="0"/>
                <a:ea typeface="ＭＳ Ｐゴシック" charset="0"/>
                <a:cs typeface="ＭＳ Ｐゴシック" charset="0"/>
              </a:rPr>
              <a:t> video</a:t>
            </a:r>
            <a:endParaRPr lang="en-US" dirty="0">
              <a:latin typeface="Calibri"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222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
        <p:nvSpPr>
          <p:cNvPr id="5222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57066" indent="-291179">
              <a:defRPr sz="2400">
                <a:solidFill>
                  <a:schemeClr val="tx1"/>
                </a:solidFill>
                <a:latin typeface="Arial" charset="0"/>
                <a:ea typeface="ＭＳ Ｐゴシック" charset="0"/>
              </a:defRPr>
            </a:lvl2pPr>
            <a:lvl3pPr marL="1164717" indent="-232943">
              <a:defRPr sz="2400">
                <a:solidFill>
                  <a:schemeClr val="tx1"/>
                </a:solidFill>
                <a:latin typeface="Arial" charset="0"/>
                <a:ea typeface="ＭＳ Ｐゴシック" charset="0"/>
              </a:defRPr>
            </a:lvl3pPr>
            <a:lvl4pPr marL="1630604" indent="-232943">
              <a:defRPr sz="2400">
                <a:solidFill>
                  <a:schemeClr val="tx1"/>
                </a:solidFill>
                <a:latin typeface="Arial" charset="0"/>
                <a:ea typeface="ＭＳ Ｐゴシック" charset="0"/>
              </a:defRPr>
            </a:lvl4pPr>
            <a:lvl5pPr marL="2096491" indent="-232943">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fld id="{3414C0A1-223D-C143-B211-7CB521CF080A}" type="slidenum">
              <a:rPr lang="en-US" sz="1200"/>
              <a:pPr/>
              <a:t>52</a:t>
            </a:fld>
            <a:endParaRPr lang="en-US" sz="12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222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
        <p:nvSpPr>
          <p:cNvPr id="5222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57066" indent="-291179">
              <a:defRPr sz="2400">
                <a:solidFill>
                  <a:schemeClr val="tx1"/>
                </a:solidFill>
                <a:latin typeface="Arial" charset="0"/>
                <a:ea typeface="ＭＳ Ｐゴシック" charset="0"/>
              </a:defRPr>
            </a:lvl2pPr>
            <a:lvl3pPr marL="1164717" indent="-232943">
              <a:defRPr sz="2400">
                <a:solidFill>
                  <a:schemeClr val="tx1"/>
                </a:solidFill>
                <a:latin typeface="Arial" charset="0"/>
                <a:ea typeface="ＭＳ Ｐゴシック" charset="0"/>
              </a:defRPr>
            </a:lvl3pPr>
            <a:lvl4pPr marL="1630604" indent="-232943">
              <a:defRPr sz="2400">
                <a:solidFill>
                  <a:schemeClr val="tx1"/>
                </a:solidFill>
                <a:latin typeface="Arial" charset="0"/>
                <a:ea typeface="ＭＳ Ｐゴシック" charset="0"/>
              </a:defRPr>
            </a:lvl4pPr>
            <a:lvl5pPr marL="2096491" indent="-232943">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fld id="{3414C0A1-223D-C143-B211-7CB521CF080A}" type="slidenum">
              <a:rPr lang="en-US" sz="1200"/>
              <a:pPr/>
              <a:t>53</a:t>
            </a:fld>
            <a:endParaRPr lang="en-US" sz="12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222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
        <p:nvSpPr>
          <p:cNvPr id="5222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57066" indent="-291179">
              <a:defRPr sz="2400">
                <a:solidFill>
                  <a:schemeClr val="tx1"/>
                </a:solidFill>
                <a:latin typeface="Arial" charset="0"/>
                <a:ea typeface="ＭＳ Ｐゴシック" charset="0"/>
              </a:defRPr>
            </a:lvl2pPr>
            <a:lvl3pPr marL="1164717" indent="-232943">
              <a:defRPr sz="2400">
                <a:solidFill>
                  <a:schemeClr val="tx1"/>
                </a:solidFill>
                <a:latin typeface="Arial" charset="0"/>
                <a:ea typeface="ＭＳ Ｐゴシック" charset="0"/>
              </a:defRPr>
            </a:lvl3pPr>
            <a:lvl4pPr marL="1630604" indent="-232943">
              <a:defRPr sz="2400">
                <a:solidFill>
                  <a:schemeClr val="tx1"/>
                </a:solidFill>
                <a:latin typeface="Arial" charset="0"/>
                <a:ea typeface="ＭＳ Ｐゴシック" charset="0"/>
              </a:defRPr>
            </a:lvl4pPr>
            <a:lvl5pPr marL="2096491" indent="-232943">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fld id="{3414C0A1-223D-C143-B211-7CB521CF080A}" type="slidenum">
              <a:rPr lang="en-US" sz="1200"/>
              <a:pPr/>
              <a:t>54</a:t>
            </a:fld>
            <a:endParaRPr lang="en-US" sz="12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5"/>
          <p:cNvSpPr>
            <a:spLocks noGrp="1" noChangeArrowheads="1"/>
          </p:cNvSpPr>
          <p:nvPr>
            <p:ph type="sldNum" sz="quarter" idx="5"/>
          </p:nvPr>
        </p:nvSpPr>
        <p:spPr>
          <a:noFill/>
        </p:spPr>
        <p:txBody>
          <a:bodyPr/>
          <a:lstStyle/>
          <a:p>
            <a:fld id="{80FCEE02-3EAE-4069-9F53-15BD33DBF4D9}" type="slidenum">
              <a:rPr lang="en-US" smtClean="0"/>
              <a:pPr/>
              <a:t>55</a:t>
            </a:fld>
            <a:endParaRPr lang="en-US" dirty="0" smtClean="0"/>
          </a:p>
        </p:txBody>
      </p:sp>
      <p:sp>
        <p:nvSpPr>
          <p:cNvPr id="120835" name="Rectangle 2"/>
          <p:cNvSpPr>
            <a:spLocks noGrp="1" noRot="1" noChangeAspect="1" noChangeArrowheads="1" noTextEdit="1"/>
          </p:cNvSpPr>
          <p:nvPr>
            <p:ph type="sldImg"/>
          </p:nvPr>
        </p:nvSpPr>
        <p:spPr>
          <a:xfrm>
            <a:off x="1184275" y="698500"/>
            <a:ext cx="4643438" cy="3484563"/>
          </a:xfrm>
          <a:ln/>
        </p:spPr>
      </p:sp>
      <p:sp>
        <p:nvSpPr>
          <p:cNvPr id="120836" name="Rectangle 3"/>
          <p:cNvSpPr>
            <a:spLocks noGrp="1" noChangeArrowheads="1"/>
          </p:cNvSpPr>
          <p:nvPr>
            <p:ph type="body" idx="1"/>
          </p:nvPr>
        </p:nvSpPr>
        <p:spPr>
          <a:xfrm>
            <a:off x="701359" y="4416108"/>
            <a:ext cx="5607684" cy="4182427"/>
          </a:xfrm>
          <a:noFill/>
          <a:ln/>
        </p:spPr>
        <p:txBody>
          <a:bodyPr/>
          <a:lstStyle/>
          <a:p>
            <a:r>
              <a:rPr lang="en-US" dirty="0" smtClean="0">
                <a:latin typeface="Arial" pitchFamily="34" charset="0"/>
              </a:rPr>
              <a:t>A look forward</a:t>
            </a:r>
            <a:r>
              <a:rPr lang="en-US" baseline="0" dirty="0" smtClean="0">
                <a:latin typeface="Arial" pitchFamily="34" charset="0"/>
              </a:rPr>
              <a:t> – discuss importance of I&amp;T and getting it right through extensive tests.   </a:t>
            </a:r>
            <a:endParaRPr lang="en-US" dirty="0" smtClean="0">
              <a:latin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789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a:latin typeface="Calibri" charset="0"/>
                <a:ea typeface="ＭＳ Ｐゴシック" charset="0"/>
                <a:cs typeface="ＭＳ Ｐゴシック" charset="0"/>
              </a:rPr>
              <a:t>This is nice since it highlights the complexity of the mirrors, and can be followed up with the nice gold coated images in your talk.</a:t>
            </a:r>
          </a:p>
        </p:txBody>
      </p:sp>
      <p:sp>
        <p:nvSpPr>
          <p:cNvPr id="3789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57066" indent="-291179">
              <a:defRPr sz="2400">
                <a:solidFill>
                  <a:schemeClr val="tx1"/>
                </a:solidFill>
                <a:latin typeface="Arial" charset="0"/>
                <a:ea typeface="ＭＳ Ｐゴシック" charset="0"/>
              </a:defRPr>
            </a:lvl2pPr>
            <a:lvl3pPr marL="1164717" indent="-232943">
              <a:defRPr sz="2400">
                <a:solidFill>
                  <a:schemeClr val="tx1"/>
                </a:solidFill>
                <a:latin typeface="Arial" charset="0"/>
                <a:ea typeface="ＭＳ Ｐゴシック" charset="0"/>
              </a:defRPr>
            </a:lvl3pPr>
            <a:lvl4pPr marL="1630604" indent="-232943">
              <a:defRPr sz="2400">
                <a:solidFill>
                  <a:schemeClr val="tx1"/>
                </a:solidFill>
                <a:latin typeface="Arial" charset="0"/>
                <a:ea typeface="ＭＳ Ｐゴシック" charset="0"/>
              </a:defRPr>
            </a:lvl4pPr>
            <a:lvl5pPr marL="2096491" indent="-232943">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fld id="{7158B0F3-D9FC-284E-A8A0-101AC9AA21F6}" type="slidenum">
              <a:rPr lang="en-US" sz="1200"/>
              <a:pPr/>
              <a:t>56</a:t>
            </a:fld>
            <a:endParaRPr lang="en-US" sz="12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789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a:latin typeface="Calibri" charset="0"/>
                <a:ea typeface="ＭＳ Ｐゴシック" charset="0"/>
                <a:cs typeface="ＭＳ Ｐゴシック" charset="0"/>
              </a:rPr>
              <a:t>This is nice since it highlights the complexity of the mirrors, and can be followed up with the nice gold coated images in your talk.</a:t>
            </a:r>
          </a:p>
        </p:txBody>
      </p:sp>
      <p:sp>
        <p:nvSpPr>
          <p:cNvPr id="3789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57066" indent="-291179">
              <a:defRPr sz="2400">
                <a:solidFill>
                  <a:schemeClr val="tx1"/>
                </a:solidFill>
                <a:latin typeface="Arial" charset="0"/>
                <a:ea typeface="ＭＳ Ｐゴシック" charset="0"/>
              </a:defRPr>
            </a:lvl2pPr>
            <a:lvl3pPr marL="1164717" indent="-232943">
              <a:defRPr sz="2400">
                <a:solidFill>
                  <a:schemeClr val="tx1"/>
                </a:solidFill>
                <a:latin typeface="Arial" charset="0"/>
                <a:ea typeface="ＭＳ Ｐゴシック" charset="0"/>
              </a:defRPr>
            </a:lvl3pPr>
            <a:lvl4pPr marL="1630604" indent="-232943">
              <a:defRPr sz="2400">
                <a:solidFill>
                  <a:schemeClr val="tx1"/>
                </a:solidFill>
                <a:latin typeface="Arial" charset="0"/>
                <a:ea typeface="ＭＳ Ｐゴシック" charset="0"/>
              </a:defRPr>
            </a:lvl4pPr>
            <a:lvl5pPr marL="2096491" indent="-232943">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fld id="{7158B0F3-D9FC-284E-A8A0-101AC9AA21F6}" type="slidenum">
              <a:rPr lang="en-US" sz="1200"/>
              <a:pPr/>
              <a:t>57</a:t>
            </a:fld>
            <a:endParaRPr lang="en-US" sz="12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945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
        <p:nvSpPr>
          <p:cNvPr id="1945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57066" indent="-291179">
              <a:defRPr sz="2400">
                <a:solidFill>
                  <a:schemeClr val="tx1"/>
                </a:solidFill>
                <a:latin typeface="Arial" charset="0"/>
                <a:ea typeface="ＭＳ Ｐゴシック" charset="0"/>
              </a:defRPr>
            </a:lvl2pPr>
            <a:lvl3pPr marL="1164717" indent="-232943">
              <a:defRPr sz="2400">
                <a:solidFill>
                  <a:schemeClr val="tx1"/>
                </a:solidFill>
                <a:latin typeface="Arial" charset="0"/>
                <a:ea typeface="ＭＳ Ｐゴシック" charset="0"/>
              </a:defRPr>
            </a:lvl3pPr>
            <a:lvl4pPr marL="1630604" indent="-232943">
              <a:defRPr sz="2400">
                <a:solidFill>
                  <a:schemeClr val="tx1"/>
                </a:solidFill>
                <a:latin typeface="Arial" charset="0"/>
                <a:ea typeface="ＭＳ Ｐゴシック" charset="0"/>
              </a:defRPr>
            </a:lvl4pPr>
            <a:lvl5pPr marL="2096491" indent="-232943">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fld id="{F8E0616C-01E6-C140-B2FB-EE5016078A2E}" type="slidenum">
              <a:rPr lang="en-US" sz="1200"/>
              <a:pPr/>
              <a:t>58</a:t>
            </a:fld>
            <a:endParaRPr lang="en-US" sz="12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1072" rtl="0" eaLnBrk="0" fontAlgn="base" latinLnBrk="0" hangingPunct="0">
              <a:lnSpc>
                <a:spcPct val="100000"/>
              </a:lnSpc>
              <a:spcBef>
                <a:spcPct val="30000"/>
              </a:spcBef>
              <a:spcAft>
                <a:spcPct val="0"/>
              </a:spcAft>
              <a:buClrTx/>
              <a:buSzTx/>
              <a:buFontTx/>
              <a:buNone/>
              <a:tabLst/>
              <a:defRPr/>
            </a:pPr>
            <a:r>
              <a:rPr lang="en-US" baseline="0" dirty="0" smtClean="0"/>
              <a:t>The technology behind Great Observatories allows for a breadth of science that serves the broader community.</a:t>
            </a:r>
          </a:p>
          <a:p>
            <a:endParaRPr lang="en-US" dirty="0"/>
          </a:p>
        </p:txBody>
      </p:sp>
      <p:sp>
        <p:nvSpPr>
          <p:cNvPr id="4" name="Slide Number Placeholder 3"/>
          <p:cNvSpPr>
            <a:spLocks noGrp="1"/>
          </p:cNvSpPr>
          <p:nvPr>
            <p:ph type="sldNum" sz="quarter" idx="10"/>
          </p:nvPr>
        </p:nvSpPr>
        <p:spPr/>
        <p:txBody>
          <a:bodyPr/>
          <a:lstStyle/>
          <a:p>
            <a:pPr>
              <a:defRPr/>
            </a:pPr>
            <a:fld id="{2F5C17DE-27D7-4684-A7E7-EF999223C790}" type="slidenum">
              <a:rPr lang="en-US" smtClean="0">
                <a:solidFill>
                  <a:prstClr val="black"/>
                </a:solidFill>
              </a:rPr>
              <a:pPr>
                <a:defRPr/>
              </a:pPr>
              <a:t>59</a:t>
            </a:fld>
            <a:endParaRPr lang="en-US" dirty="0">
              <a:solidFill>
                <a:prstClr val="black"/>
              </a:solidFill>
            </a:endParaRPr>
          </a:p>
        </p:txBody>
      </p:sp>
    </p:spTree>
    <p:extLst>
      <p:ext uri="{BB962C8B-B14F-4D97-AF65-F5344CB8AC3E}">
        <p14:creationId xmlns:p14="http://schemas.microsoft.com/office/powerpoint/2010/main" val="4407154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57066" indent="-291179">
              <a:defRPr sz="2400">
                <a:solidFill>
                  <a:schemeClr val="tx1"/>
                </a:solidFill>
                <a:latin typeface="Arial" charset="0"/>
                <a:ea typeface="ＭＳ Ｐゴシック" charset="0"/>
              </a:defRPr>
            </a:lvl2pPr>
            <a:lvl3pPr marL="1164717" indent="-232943">
              <a:defRPr sz="2400">
                <a:solidFill>
                  <a:schemeClr val="tx1"/>
                </a:solidFill>
                <a:latin typeface="Arial" charset="0"/>
                <a:ea typeface="ＭＳ Ｐゴシック" charset="0"/>
              </a:defRPr>
            </a:lvl3pPr>
            <a:lvl4pPr marL="1630604" indent="-232943">
              <a:defRPr sz="2400">
                <a:solidFill>
                  <a:schemeClr val="tx1"/>
                </a:solidFill>
                <a:latin typeface="Arial" charset="0"/>
                <a:ea typeface="ＭＳ Ｐゴシック" charset="0"/>
              </a:defRPr>
            </a:lvl4pPr>
            <a:lvl5pPr marL="2096491" indent="-232943">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fld id="{C31F32B2-53EE-A045-A2C4-85AE61ACA37E}" type="slidenum">
              <a:rPr lang="en-US" sz="1200"/>
              <a:pPr/>
              <a:t>5</a:t>
            </a:fld>
            <a:endParaRPr lang="en-US" sz="1200"/>
          </a:p>
        </p:txBody>
      </p:sp>
      <p:sp>
        <p:nvSpPr>
          <p:cNvPr id="215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150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57066" indent="-291179">
              <a:defRPr sz="2400">
                <a:solidFill>
                  <a:schemeClr val="tx1"/>
                </a:solidFill>
                <a:latin typeface="Arial" charset="0"/>
                <a:ea typeface="ＭＳ Ｐゴシック" charset="0"/>
              </a:defRPr>
            </a:lvl2pPr>
            <a:lvl3pPr marL="1164717" indent="-232943">
              <a:defRPr sz="2400">
                <a:solidFill>
                  <a:schemeClr val="tx1"/>
                </a:solidFill>
                <a:latin typeface="Arial" charset="0"/>
                <a:ea typeface="ＭＳ Ｐゴシック" charset="0"/>
              </a:defRPr>
            </a:lvl3pPr>
            <a:lvl4pPr marL="1630604" indent="-232943">
              <a:defRPr sz="2400">
                <a:solidFill>
                  <a:schemeClr val="tx1"/>
                </a:solidFill>
                <a:latin typeface="Arial" charset="0"/>
                <a:ea typeface="ＭＳ Ｐゴシック" charset="0"/>
              </a:defRPr>
            </a:lvl4pPr>
            <a:lvl5pPr marL="2096491" indent="-232943">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fld id="{C31F32B2-53EE-A045-A2C4-85AE61ACA37E}" type="slidenum">
              <a:rPr lang="en-US" sz="1200"/>
              <a:pPr/>
              <a:t>6</a:t>
            </a:fld>
            <a:endParaRPr lang="en-US" sz="1200"/>
          </a:p>
        </p:txBody>
      </p:sp>
      <p:sp>
        <p:nvSpPr>
          <p:cNvPr id="215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150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57066" indent="-291179">
              <a:defRPr sz="2400">
                <a:solidFill>
                  <a:schemeClr val="tx1"/>
                </a:solidFill>
                <a:latin typeface="Arial" charset="0"/>
                <a:ea typeface="ＭＳ Ｐゴシック" charset="0"/>
              </a:defRPr>
            </a:lvl2pPr>
            <a:lvl3pPr marL="1164717" indent="-232943">
              <a:defRPr sz="2400">
                <a:solidFill>
                  <a:schemeClr val="tx1"/>
                </a:solidFill>
                <a:latin typeface="Arial" charset="0"/>
                <a:ea typeface="ＭＳ Ｐゴシック" charset="0"/>
              </a:defRPr>
            </a:lvl3pPr>
            <a:lvl4pPr marL="1630604" indent="-232943">
              <a:defRPr sz="2400">
                <a:solidFill>
                  <a:schemeClr val="tx1"/>
                </a:solidFill>
                <a:latin typeface="Arial" charset="0"/>
                <a:ea typeface="ＭＳ Ｐゴシック" charset="0"/>
              </a:defRPr>
            </a:lvl4pPr>
            <a:lvl5pPr marL="2096491" indent="-232943">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fld id="{C31F32B2-53EE-A045-A2C4-85AE61ACA37E}" type="slidenum">
              <a:rPr lang="en-US" sz="1200"/>
              <a:pPr/>
              <a:t>7</a:t>
            </a:fld>
            <a:endParaRPr lang="en-US" sz="1200"/>
          </a:p>
        </p:txBody>
      </p:sp>
      <p:sp>
        <p:nvSpPr>
          <p:cNvPr id="215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150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57066" indent="-291179">
              <a:defRPr sz="2400">
                <a:solidFill>
                  <a:schemeClr val="tx1"/>
                </a:solidFill>
                <a:latin typeface="Arial" charset="0"/>
                <a:ea typeface="ＭＳ Ｐゴシック" charset="0"/>
              </a:defRPr>
            </a:lvl2pPr>
            <a:lvl3pPr marL="1164717" indent="-232943">
              <a:defRPr sz="2400">
                <a:solidFill>
                  <a:schemeClr val="tx1"/>
                </a:solidFill>
                <a:latin typeface="Arial" charset="0"/>
                <a:ea typeface="ＭＳ Ｐゴシック" charset="0"/>
              </a:defRPr>
            </a:lvl3pPr>
            <a:lvl4pPr marL="1630604" indent="-232943">
              <a:defRPr sz="2400">
                <a:solidFill>
                  <a:schemeClr val="tx1"/>
                </a:solidFill>
                <a:latin typeface="Arial" charset="0"/>
                <a:ea typeface="ＭＳ Ｐゴシック" charset="0"/>
              </a:defRPr>
            </a:lvl4pPr>
            <a:lvl5pPr marL="2096491" indent="-232943">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fld id="{754EE5E1-0253-5040-A8CC-9F4435188BD8}" type="slidenum">
              <a:rPr lang="en-US" sz="1200"/>
              <a:pPr/>
              <a:t>8</a:t>
            </a:fld>
            <a:endParaRPr lang="en-US" sz="1200"/>
          </a:p>
        </p:txBody>
      </p:sp>
      <p:sp>
        <p:nvSpPr>
          <p:cNvPr id="235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57066" indent="-291179">
              <a:defRPr sz="2400">
                <a:solidFill>
                  <a:schemeClr val="tx1"/>
                </a:solidFill>
                <a:latin typeface="Arial" charset="0"/>
                <a:ea typeface="ＭＳ Ｐゴシック" charset="0"/>
              </a:defRPr>
            </a:lvl2pPr>
            <a:lvl3pPr marL="1164717" indent="-232943">
              <a:defRPr sz="2400">
                <a:solidFill>
                  <a:schemeClr val="tx1"/>
                </a:solidFill>
                <a:latin typeface="Arial" charset="0"/>
                <a:ea typeface="ＭＳ Ｐゴシック" charset="0"/>
              </a:defRPr>
            </a:lvl3pPr>
            <a:lvl4pPr marL="1630604" indent="-232943">
              <a:defRPr sz="2400">
                <a:solidFill>
                  <a:schemeClr val="tx1"/>
                </a:solidFill>
                <a:latin typeface="Arial" charset="0"/>
                <a:ea typeface="ＭＳ Ｐゴシック" charset="0"/>
              </a:defRPr>
            </a:lvl4pPr>
            <a:lvl5pPr marL="2096491" indent="-232943">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fld id="{7D5AE72E-C233-7A4C-9721-C2E75B49BD01}" type="slidenum">
              <a:rPr lang="en-US" sz="1200"/>
              <a:pPr/>
              <a:t>9</a:t>
            </a:fld>
            <a:endParaRPr lang="en-US" sz="1200"/>
          </a:p>
        </p:txBody>
      </p:sp>
      <p:sp>
        <p:nvSpPr>
          <p:cNvPr id="256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5603"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124" indent="0" algn="ctr">
              <a:buNone/>
              <a:defRPr/>
            </a:lvl2pPr>
            <a:lvl3pPr marL="914246" indent="0" algn="ctr">
              <a:buNone/>
              <a:defRPr/>
            </a:lvl3pPr>
            <a:lvl4pPr marL="1371370" indent="0" algn="ctr">
              <a:buNone/>
              <a:defRPr/>
            </a:lvl4pPr>
            <a:lvl5pPr marL="1828492" indent="0" algn="ctr">
              <a:buNone/>
              <a:defRPr/>
            </a:lvl5pPr>
            <a:lvl6pPr marL="2285616" indent="0" algn="ctr">
              <a:buNone/>
              <a:defRPr/>
            </a:lvl6pPr>
            <a:lvl7pPr marL="2742739" indent="0" algn="ctr">
              <a:buNone/>
              <a:defRPr/>
            </a:lvl7pPr>
            <a:lvl8pPr marL="3199862" indent="0" algn="ctr">
              <a:buNone/>
              <a:defRPr/>
            </a:lvl8pPr>
            <a:lvl9pPr marL="3656986" indent="0" algn="ctr">
              <a:buNone/>
              <a:defRPr/>
            </a:lvl9pPr>
          </a:lstStyle>
          <a:p>
            <a:r>
              <a:rPr lang="en-US" smtClean="0"/>
              <a:t>Click to edit Master subtitle style</a:t>
            </a:r>
            <a:endParaRPr lang="en-US"/>
          </a:p>
        </p:txBody>
      </p:sp>
      <p:sp>
        <p:nvSpPr>
          <p:cNvPr id="4" name="Rectangle 1077"/>
          <p:cNvSpPr>
            <a:spLocks noGrp="1" noChangeArrowheads="1"/>
          </p:cNvSpPr>
          <p:nvPr>
            <p:ph type="sldNum" sz="quarter" idx="10"/>
          </p:nvPr>
        </p:nvSpPr>
        <p:spPr>
          <a:xfrm>
            <a:off x="8676833" y="6615113"/>
            <a:ext cx="393700" cy="457200"/>
          </a:xfrm>
          <a:prstGeom prst="rect">
            <a:avLst/>
          </a:prstGeom>
          <a:ln/>
        </p:spPr>
        <p:txBody>
          <a:bodyPr/>
          <a:lstStyle>
            <a:lvl1pPr>
              <a:defRPr/>
            </a:lvl1pPr>
          </a:lstStyle>
          <a:p>
            <a:pPr>
              <a:defRPr/>
            </a:pPr>
            <a:fld id="{9D7EE088-E074-4496-B7BD-BE7703B42D6F}" type="slidenum">
              <a:rPr lang="en-US"/>
              <a:pPr>
                <a:defRPr/>
              </a:pPr>
              <a:t>‹#›</a:t>
            </a:fld>
            <a:endParaRPr lang="en-US" dirty="0"/>
          </a:p>
        </p:txBody>
      </p:sp>
      <p:sp>
        <p:nvSpPr>
          <p:cNvPr id="5" name="Rectangle 1079"/>
          <p:cNvSpPr>
            <a:spLocks noGrp="1" noChangeArrowheads="1"/>
          </p:cNvSpPr>
          <p:nvPr>
            <p:ph type="dt" sz="half" idx="11"/>
          </p:nvPr>
        </p:nvSpPr>
        <p:spPr>
          <a:xfrm>
            <a:off x="383733" y="6626226"/>
            <a:ext cx="1054100" cy="476250"/>
          </a:xfrm>
          <a:prstGeom prst="rect">
            <a:avLst/>
          </a:prstGeom>
          <a:ln/>
        </p:spPr>
        <p:txBody>
          <a:bodyPr/>
          <a:lstStyle>
            <a:lvl1pPr>
              <a:defRPr/>
            </a:lvl1pPr>
          </a:lstStyle>
          <a:p>
            <a:pPr>
              <a:defRPr/>
            </a:pPr>
            <a:r>
              <a:rPr lang="en-US" smtClean="0"/>
              <a:t>9 Jan 2012</a:t>
            </a:r>
            <a:endParaRPr lang="en-US" dirty="0"/>
          </a:p>
        </p:txBody>
      </p:sp>
      <p:sp>
        <p:nvSpPr>
          <p:cNvPr id="6" name="Rectangle 1080"/>
          <p:cNvSpPr>
            <a:spLocks noGrp="1" noChangeArrowheads="1"/>
          </p:cNvSpPr>
          <p:nvPr>
            <p:ph type="ftr" sz="quarter" idx="12"/>
          </p:nvPr>
        </p:nvSpPr>
        <p:spPr>
          <a:xfrm>
            <a:off x="1679133" y="6626226"/>
            <a:ext cx="6705600" cy="476250"/>
          </a:xfrm>
          <a:prstGeom prst="rect">
            <a:avLst/>
          </a:prstGeom>
          <a:ln/>
        </p:spPr>
        <p:txBody>
          <a:bodyPr/>
          <a:lstStyle>
            <a:lvl1pPr>
              <a:defRPr/>
            </a:lvl1pPr>
          </a:lstStyle>
          <a:p>
            <a:pPr>
              <a:defRPr/>
            </a:pPr>
            <a:r>
              <a:rPr lang="en-US" smtClean="0"/>
              <a:t>Presentation to: The American Astronomical Society</a:t>
            </a:r>
            <a:endParaRPr lang="en-US" dirty="0"/>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66725" y="831852"/>
            <a:ext cx="8275638" cy="733425"/>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393259" y="1665289"/>
            <a:ext cx="8258175" cy="45370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77"/>
          <p:cNvSpPr>
            <a:spLocks noGrp="1" noChangeArrowheads="1"/>
          </p:cNvSpPr>
          <p:nvPr>
            <p:ph type="sldNum" sz="quarter" idx="10"/>
          </p:nvPr>
        </p:nvSpPr>
        <p:spPr>
          <a:xfrm>
            <a:off x="8676833" y="6615113"/>
            <a:ext cx="393700" cy="457200"/>
          </a:xfrm>
          <a:prstGeom prst="rect">
            <a:avLst/>
          </a:prstGeom>
          <a:ln/>
        </p:spPr>
        <p:txBody>
          <a:bodyPr/>
          <a:lstStyle>
            <a:lvl1pPr>
              <a:defRPr/>
            </a:lvl1pPr>
          </a:lstStyle>
          <a:p>
            <a:pPr>
              <a:defRPr/>
            </a:pPr>
            <a:fld id="{E94AECFB-5339-4292-9351-A76CDDF2CDB1}" type="slidenum">
              <a:rPr lang="en-US"/>
              <a:pPr>
                <a:defRPr/>
              </a:pPr>
              <a:t>‹#›</a:t>
            </a:fld>
            <a:endParaRPr lang="en-US" dirty="0"/>
          </a:p>
        </p:txBody>
      </p:sp>
      <p:sp>
        <p:nvSpPr>
          <p:cNvPr id="5" name="Rectangle 1079"/>
          <p:cNvSpPr>
            <a:spLocks noGrp="1" noChangeArrowheads="1"/>
          </p:cNvSpPr>
          <p:nvPr>
            <p:ph type="dt" sz="half" idx="11"/>
          </p:nvPr>
        </p:nvSpPr>
        <p:spPr>
          <a:xfrm>
            <a:off x="383733" y="6626226"/>
            <a:ext cx="1054100" cy="476250"/>
          </a:xfrm>
          <a:prstGeom prst="rect">
            <a:avLst/>
          </a:prstGeom>
          <a:ln/>
        </p:spPr>
        <p:txBody>
          <a:bodyPr/>
          <a:lstStyle>
            <a:lvl1pPr>
              <a:defRPr/>
            </a:lvl1pPr>
          </a:lstStyle>
          <a:p>
            <a:pPr>
              <a:defRPr/>
            </a:pPr>
            <a:r>
              <a:rPr lang="en-US" smtClean="0"/>
              <a:t>9 Jan 2012</a:t>
            </a:r>
            <a:endParaRPr lang="en-US" dirty="0"/>
          </a:p>
        </p:txBody>
      </p:sp>
      <p:sp>
        <p:nvSpPr>
          <p:cNvPr id="6" name="Rectangle 1080"/>
          <p:cNvSpPr>
            <a:spLocks noGrp="1" noChangeArrowheads="1"/>
          </p:cNvSpPr>
          <p:nvPr>
            <p:ph type="ftr" sz="quarter" idx="12"/>
          </p:nvPr>
        </p:nvSpPr>
        <p:spPr>
          <a:xfrm>
            <a:off x="1679133" y="6626226"/>
            <a:ext cx="6705600" cy="476250"/>
          </a:xfrm>
          <a:prstGeom prst="rect">
            <a:avLst/>
          </a:prstGeom>
          <a:ln/>
        </p:spPr>
        <p:txBody>
          <a:bodyPr/>
          <a:lstStyle>
            <a:lvl1pPr>
              <a:defRPr/>
            </a:lvl1pPr>
          </a:lstStyle>
          <a:p>
            <a:pPr>
              <a:defRPr/>
            </a:pPr>
            <a:r>
              <a:rPr lang="en-US" smtClean="0"/>
              <a:t>Presentation to: The American Astronomical Society</a:t>
            </a:r>
            <a:endParaRPr lang="en-US" dirty="0"/>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3852" y="831852"/>
            <a:ext cx="2068513" cy="5370513"/>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66727" y="831852"/>
            <a:ext cx="6054725" cy="537051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77"/>
          <p:cNvSpPr>
            <a:spLocks noGrp="1" noChangeArrowheads="1"/>
          </p:cNvSpPr>
          <p:nvPr>
            <p:ph type="sldNum" sz="quarter" idx="10"/>
          </p:nvPr>
        </p:nvSpPr>
        <p:spPr>
          <a:xfrm>
            <a:off x="8676833" y="6615113"/>
            <a:ext cx="393700" cy="457200"/>
          </a:xfrm>
          <a:prstGeom prst="rect">
            <a:avLst/>
          </a:prstGeom>
          <a:ln/>
        </p:spPr>
        <p:txBody>
          <a:bodyPr/>
          <a:lstStyle>
            <a:lvl1pPr>
              <a:defRPr/>
            </a:lvl1pPr>
          </a:lstStyle>
          <a:p>
            <a:pPr>
              <a:defRPr/>
            </a:pPr>
            <a:fld id="{675E7B61-7496-469A-BBD5-ED8F2051EEB7}" type="slidenum">
              <a:rPr lang="en-US"/>
              <a:pPr>
                <a:defRPr/>
              </a:pPr>
              <a:t>‹#›</a:t>
            </a:fld>
            <a:endParaRPr lang="en-US" dirty="0"/>
          </a:p>
        </p:txBody>
      </p:sp>
      <p:sp>
        <p:nvSpPr>
          <p:cNvPr id="5" name="Rectangle 1079"/>
          <p:cNvSpPr>
            <a:spLocks noGrp="1" noChangeArrowheads="1"/>
          </p:cNvSpPr>
          <p:nvPr>
            <p:ph type="dt" sz="half" idx="11"/>
          </p:nvPr>
        </p:nvSpPr>
        <p:spPr>
          <a:xfrm>
            <a:off x="383733" y="6626226"/>
            <a:ext cx="1054100" cy="476250"/>
          </a:xfrm>
          <a:prstGeom prst="rect">
            <a:avLst/>
          </a:prstGeom>
          <a:ln/>
        </p:spPr>
        <p:txBody>
          <a:bodyPr/>
          <a:lstStyle>
            <a:lvl1pPr>
              <a:defRPr/>
            </a:lvl1pPr>
          </a:lstStyle>
          <a:p>
            <a:pPr>
              <a:defRPr/>
            </a:pPr>
            <a:r>
              <a:rPr lang="en-US" smtClean="0"/>
              <a:t>9 Jan 2012</a:t>
            </a:r>
            <a:endParaRPr lang="en-US" dirty="0"/>
          </a:p>
        </p:txBody>
      </p:sp>
      <p:sp>
        <p:nvSpPr>
          <p:cNvPr id="6" name="Rectangle 1080"/>
          <p:cNvSpPr>
            <a:spLocks noGrp="1" noChangeArrowheads="1"/>
          </p:cNvSpPr>
          <p:nvPr>
            <p:ph type="ftr" sz="quarter" idx="12"/>
          </p:nvPr>
        </p:nvSpPr>
        <p:spPr>
          <a:xfrm>
            <a:off x="1679133" y="6626226"/>
            <a:ext cx="6705600" cy="476250"/>
          </a:xfrm>
          <a:prstGeom prst="rect">
            <a:avLst/>
          </a:prstGeom>
          <a:ln/>
        </p:spPr>
        <p:txBody>
          <a:bodyPr/>
          <a:lstStyle>
            <a:lvl1pPr>
              <a:defRPr/>
            </a:lvl1pPr>
          </a:lstStyle>
          <a:p>
            <a:pPr>
              <a:defRPr/>
            </a:pPr>
            <a:r>
              <a:rPr lang="en-US" smtClean="0"/>
              <a:t>Presentation to: The American Astronomical Society</a:t>
            </a:r>
            <a:endParaRPr lang="en-US" dirty="0"/>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6725" y="831852"/>
            <a:ext cx="8275638" cy="733425"/>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66725" y="1665289"/>
            <a:ext cx="4052888" cy="45370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72014" y="1665289"/>
            <a:ext cx="4052887" cy="45370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77"/>
          <p:cNvSpPr>
            <a:spLocks noGrp="1" noChangeArrowheads="1"/>
          </p:cNvSpPr>
          <p:nvPr>
            <p:ph type="sldNum" sz="quarter" idx="10"/>
          </p:nvPr>
        </p:nvSpPr>
        <p:spPr>
          <a:xfrm>
            <a:off x="8676833" y="6615113"/>
            <a:ext cx="393700" cy="457200"/>
          </a:xfrm>
          <a:prstGeom prst="rect">
            <a:avLst/>
          </a:prstGeom>
          <a:ln/>
        </p:spPr>
        <p:txBody>
          <a:bodyPr/>
          <a:lstStyle>
            <a:lvl1pPr>
              <a:defRPr/>
            </a:lvl1pPr>
          </a:lstStyle>
          <a:p>
            <a:pPr>
              <a:defRPr/>
            </a:pPr>
            <a:fld id="{AFDF9E30-95C5-471B-A3EE-9AD9E41D7782}" type="slidenum">
              <a:rPr lang="en-US"/>
              <a:pPr>
                <a:defRPr/>
              </a:pPr>
              <a:t>‹#›</a:t>
            </a:fld>
            <a:endParaRPr lang="en-US" dirty="0"/>
          </a:p>
        </p:txBody>
      </p:sp>
      <p:sp>
        <p:nvSpPr>
          <p:cNvPr id="6" name="Rectangle 1079"/>
          <p:cNvSpPr>
            <a:spLocks noGrp="1" noChangeArrowheads="1"/>
          </p:cNvSpPr>
          <p:nvPr>
            <p:ph type="dt" sz="half" idx="11"/>
          </p:nvPr>
        </p:nvSpPr>
        <p:spPr>
          <a:xfrm>
            <a:off x="383733" y="6626226"/>
            <a:ext cx="1054100" cy="476250"/>
          </a:xfrm>
          <a:prstGeom prst="rect">
            <a:avLst/>
          </a:prstGeom>
          <a:ln/>
        </p:spPr>
        <p:txBody>
          <a:bodyPr/>
          <a:lstStyle>
            <a:lvl1pPr>
              <a:defRPr/>
            </a:lvl1pPr>
          </a:lstStyle>
          <a:p>
            <a:pPr>
              <a:defRPr/>
            </a:pPr>
            <a:r>
              <a:rPr lang="en-US" smtClean="0"/>
              <a:t>9 Jan 2012</a:t>
            </a:r>
            <a:endParaRPr lang="en-US" dirty="0"/>
          </a:p>
        </p:txBody>
      </p:sp>
      <p:sp>
        <p:nvSpPr>
          <p:cNvPr id="7" name="Rectangle 1080"/>
          <p:cNvSpPr>
            <a:spLocks noGrp="1" noChangeArrowheads="1"/>
          </p:cNvSpPr>
          <p:nvPr>
            <p:ph type="ftr" sz="quarter" idx="12"/>
          </p:nvPr>
        </p:nvSpPr>
        <p:spPr>
          <a:xfrm>
            <a:off x="1679133" y="6626226"/>
            <a:ext cx="6705600" cy="476250"/>
          </a:xfrm>
          <a:prstGeom prst="rect">
            <a:avLst/>
          </a:prstGeom>
          <a:ln/>
        </p:spPr>
        <p:txBody>
          <a:bodyPr/>
          <a:lstStyle>
            <a:lvl1pPr>
              <a:defRPr/>
            </a:lvl1pPr>
          </a:lstStyle>
          <a:p>
            <a:pPr>
              <a:defRPr/>
            </a:pPr>
            <a:r>
              <a:rPr lang="en-US" smtClean="0"/>
              <a:t>Presentation to: The American Astronomical Society</a:t>
            </a:r>
            <a:endParaRPr lang="en-US" dirty="0"/>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66725" y="831852"/>
            <a:ext cx="8275638" cy="733425"/>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66725" y="1665289"/>
            <a:ext cx="4052888" cy="45370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72014" y="1665290"/>
            <a:ext cx="4052887" cy="219233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72014" y="4010025"/>
            <a:ext cx="4052887" cy="2192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077"/>
          <p:cNvSpPr>
            <a:spLocks noGrp="1" noChangeArrowheads="1"/>
          </p:cNvSpPr>
          <p:nvPr>
            <p:ph type="sldNum" sz="quarter" idx="10"/>
          </p:nvPr>
        </p:nvSpPr>
        <p:spPr>
          <a:xfrm>
            <a:off x="8676833" y="6615113"/>
            <a:ext cx="393700" cy="457200"/>
          </a:xfrm>
          <a:prstGeom prst="rect">
            <a:avLst/>
          </a:prstGeom>
          <a:ln/>
        </p:spPr>
        <p:txBody>
          <a:bodyPr/>
          <a:lstStyle>
            <a:lvl1pPr>
              <a:defRPr/>
            </a:lvl1pPr>
          </a:lstStyle>
          <a:p>
            <a:pPr>
              <a:defRPr/>
            </a:pPr>
            <a:fld id="{F9030AC7-EB40-45C2-8BF1-752D6B192927}" type="slidenum">
              <a:rPr lang="en-US"/>
              <a:pPr>
                <a:defRPr/>
              </a:pPr>
              <a:t>‹#›</a:t>
            </a:fld>
            <a:endParaRPr lang="en-US" dirty="0"/>
          </a:p>
        </p:txBody>
      </p:sp>
      <p:sp>
        <p:nvSpPr>
          <p:cNvPr id="7" name="Rectangle 1079"/>
          <p:cNvSpPr>
            <a:spLocks noGrp="1" noChangeArrowheads="1"/>
          </p:cNvSpPr>
          <p:nvPr>
            <p:ph type="dt" sz="half" idx="11"/>
          </p:nvPr>
        </p:nvSpPr>
        <p:spPr>
          <a:xfrm>
            <a:off x="383733" y="6626226"/>
            <a:ext cx="1054100" cy="476250"/>
          </a:xfrm>
          <a:prstGeom prst="rect">
            <a:avLst/>
          </a:prstGeom>
          <a:ln/>
        </p:spPr>
        <p:txBody>
          <a:bodyPr/>
          <a:lstStyle>
            <a:lvl1pPr>
              <a:defRPr/>
            </a:lvl1pPr>
          </a:lstStyle>
          <a:p>
            <a:pPr>
              <a:defRPr/>
            </a:pPr>
            <a:r>
              <a:rPr lang="en-US" smtClean="0"/>
              <a:t>9 Jan 2012</a:t>
            </a:r>
            <a:endParaRPr lang="en-US" dirty="0"/>
          </a:p>
        </p:txBody>
      </p:sp>
      <p:sp>
        <p:nvSpPr>
          <p:cNvPr id="8" name="Rectangle 1080"/>
          <p:cNvSpPr>
            <a:spLocks noGrp="1" noChangeArrowheads="1"/>
          </p:cNvSpPr>
          <p:nvPr>
            <p:ph type="ftr" sz="quarter" idx="12"/>
          </p:nvPr>
        </p:nvSpPr>
        <p:spPr>
          <a:xfrm>
            <a:off x="1679133" y="6626226"/>
            <a:ext cx="6705600" cy="476250"/>
          </a:xfrm>
          <a:prstGeom prst="rect">
            <a:avLst/>
          </a:prstGeom>
          <a:ln/>
        </p:spPr>
        <p:txBody>
          <a:bodyPr/>
          <a:lstStyle>
            <a:lvl1pPr>
              <a:defRPr/>
            </a:lvl1pPr>
          </a:lstStyle>
          <a:p>
            <a:pPr>
              <a:defRPr/>
            </a:pPr>
            <a:r>
              <a:rPr lang="en-US" smtClean="0"/>
              <a:t>Presentation to: The American Astronomical Society</a:t>
            </a:r>
            <a:endParaRPr lang="en-US" dirty="0"/>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66725" y="831852"/>
            <a:ext cx="8275638" cy="733425"/>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66725" y="1665289"/>
            <a:ext cx="4052888" cy="45370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72014" y="1665289"/>
            <a:ext cx="4052887" cy="4537075"/>
          </a:xfrm>
          <a:prstGeom prst="rect">
            <a:avLst/>
          </a:prstGeom>
        </p:spPr>
        <p:txBody>
          <a:bodyPr/>
          <a:lstStyle/>
          <a:p>
            <a:pPr lvl="0"/>
            <a:endParaRPr lang="en-US" noProof="0" dirty="0" smtClean="0"/>
          </a:p>
        </p:txBody>
      </p:sp>
      <p:sp>
        <p:nvSpPr>
          <p:cNvPr id="5" name="Rectangle 1077"/>
          <p:cNvSpPr>
            <a:spLocks noGrp="1" noChangeArrowheads="1"/>
          </p:cNvSpPr>
          <p:nvPr>
            <p:ph type="sldNum" sz="quarter" idx="10"/>
          </p:nvPr>
        </p:nvSpPr>
        <p:spPr>
          <a:xfrm>
            <a:off x="8676833" y="6615113"/>
            <a:ext cx="393700" cy="457200"/>
          </a:xfrm>
          <a:prstGeom prst="rect">
            <a:avLst/>
          </a:prstGeom>
          <a:ln/>
        </p:spPr>
        <p:txBody>
          <a:bodyPr/>
          <a:lstStyle>
            <a:lvl1pPr>
              <a:defRPr/>
            </a:lvl1pPr>
          </a:lstStyle>
          <a:p>
            <a:pPr>
              <a:defRPr/>
            </a:pPr>
            <a:fld id="{597CCC1A-D481-43FD-8C58-A1C9F04838A0}" type="slidenum">
              <a:rPr lang="en-US"/>
              <a:pPr>
                <a:defRPr/>
              </a:pPr>
              <a:t>‹#›</a:t>
            </a:fld>
            <a:endParaRPr lang="en-US" dirty="0"/>
          </a:p>
        </p:txBody>
      </p:sp>
      <p:sp>
        <p:nvSpPr>
          <p:cNvPr id="6" name="Rectangle 1079"/>
          <p:cNvSpPr>
            <a:spLocks noGrp="1" noChangeArrowheads="1"/>
          </p:cNvSpPr>
          <p:nvPr>
            <p:ph type="dt" sz="half" idx="11"/>
          </p:nvPr>
        </p:nvSpPr>
        <p:spPr>
          <a:xfrm>
            <a:off x="383733" y="6626226"/>
            <a:ext cx="1054100" cy="476250"/>
          </a:xfrm>
          <a:prstGeom prst="rect">
            <a:avLst/>
          </a:prstGeom>
          <a:ln/>
        </p:spPr>
        <p:txBody>
          <a:bodyPr/>
          <a:lstStyle>
            <a:lvl1pPr>
              <a:defRPr/>
            </a:lvl1pPr>
          </a:lstStyle>
          <a:p>
            <a:pPr>
              <a:defRPr/>
            </a:pPr>
            <a:r>
              <a:rPr lang="en-US" smtClean="0"/>
              <a:t>9 Jan 2012</a:t>
            </a:r>
            <a:endParaRPr lang="en-US" dirty="0"/>
          </a:p>
        </p:txBody>
      </p:sp>
      <p:sp>
        <p:nvSpPr>
          <p:cNvPr id="7" name="Rectangle 1080"/>
          <p:cNvSpPr>
            <a:spLocks noGrp="1" noChangeArrowheads="1"/>
          </p:cNvSpPr>
          <p:nvPr>
            <p:ph type="ftr" sz="quarter" idx="12"/>
          </p:nvPr>
        </p:nvSpPr>
        <p:spPr>
          <a:xfrm>
            <a:off x="1679133" y="6626226"/>
            <a:ext cx="6705600" cy="476250"/>
          </a:xfrm>
          <a:prstGeom prst="rect">
            <a:avLst/>
          </a:prstGeom>
          <a:ln/>
        </p:spPr>
        <p:txBody>
          <a:bodyPr/>
          <a:lstStyle>
            <a:lvl1pPr>
              <a:defRPr/>
            </a:lvl1pPr>
          </a:lstStyle>
          <a:p>
            <a:pPr>
              <a:defRPr/>
            </a:pPr>
            <a:r>
              <a:rPr lang="en-US" smtClean="0"/>
              <a:t>Presentation to: The American Astronomical Society</a:t>
            </a:r>
            <a:endParaRPr lang="en-US" dirty="0"/>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66725" y="831852"/>
            <a:ext cx="8275638" cy="733425"/>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66725" y="1665289"/>
            <a:ext cx="4052888" cy="45370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72014" y="1665289"/>
            <a:ext cx="4052887" cy="4537075"/>
          </a:xfrm>
          <a:prstGeom prst="rect">
            <a:avLst/>
          </a:prstGeom>
        </p:spPr>
        <p:txBody>
          <a:bodyPr/>
          <a:lstStyle/>
          <a:p>
            <a:pPr lvl="0"/>
            <a:endParaRPr lang="en-US" noProof="0" dirty="0" smtClean="0"/>
          </a:p>
        </p:txBody>
      </p:sp>
      <p:sp>
        <p:nvSpPr>
          <p:cNvPr id="5" name="Rectangle 1077"/>
          <p:cNvSpPr>
            <a:spLocks noGrp="1" noChangeArrowheads="1"/>
          </p:cNvSpPr>
          <p:nvPr>
            <p:ph type="sldNum" sz="quarter" idx="10"/>
          </p:nvPr>
        </p:nvSpPr>
        <p:spPr>
          <a:xfrm>
            <a:off x="8676833" y="6615113"/>
            <a:ext cx="393700" cy="457200"/>
          </a:xfrm>
          <a:prstGeom prst="rect">
            <a:avLst/>
          </a:prstGeom>
          <a:ln/>
        </p:spPr>
        <p:txBody>
          <a:bodyPr/>
          <a:lstStyle>
            <a:lvl1pPr>
              <a:defRPr/>
            </a:lvl1pPr>
          </a:lstStyle>
          <a:p>
            <a:pPr>
              <a:defRPr/>
            </a:pPr>
            <a:fld id="{3DC200BA-CC7B-4FCD-ABDE-E562D9063166}" type="slidenum">
              <a:rPr lang="en-US"/>
              <a:pPr>
                <a:defRPr/>
              </a:pPr>
              <a:t>‹#›</a:t>
            </a:fld>
            <a:endParaRPr lang="en-US" dirty="0"/>
          </a:p>
        </p:txBody>
      </p:sp>
      <p:sp>
        <p:nvSpPr>
          <p:cNvPr id="6" name="Rectangle 1079"/>
          <p:cNvSpPr>
            <a:spLocks noGrp="1" noChangeArrowheads="1"/>
          </p:cNvSpPr>
          <p:nvPr>
            <p:ph type="dt" sz="half" idx="11"/>
          </p:nvPr>
        </p:nvSpPr>
        <p:spPr>
          <a:xfrm>
            <a:off x="383733" y="6626226"/>
            <a:ext cx="1054100" cy="476250"/>
          </a:xfrm>
          <a:prstGeom prst="rect">
            <a:avLst/>
          </a:prstGeom>
          <a:ln/>
        </p:spPr>
        <p:txBody>
          <a:bodyPr/>
          <a:lstStyle>
            <a:lvl1pPr>
              <a:defRPr/>
            </a:lvl1pPr>
          </a:lstStyle>
          <a:p>
            <a:pPr>
              <a:defRPr/>
            </a:pPr>
            <a:r>
              <a:rPr lang="en-US" smtClean="0"/>
              <a:t>9 Jan 2012</a:t>
            </a:r>
            <a:endParaRPr lang="en-US" dirty="0"/>
          </a:p>
        </p:txBody>
      </p:sp>
      <p:sp>
        <p:nvSpPr>
          <p:cNvPr id="7" name="Rectangle 1080"/>
          <p:cNvSpPr>
            <a:spLocks noGrp="1" noChangeArrowheads="1"/>
          </p:cNvSpPr>
          <p:nvPr>
            <p:ph type="ftr" sz="quarter" idx="12"/>
          </p:nvPr>
        </p:nvSpPr>
        <p:spPr>
          <a:xfrm>
            <a:off x="1679133" y="6626226"/>
            <a:ext cx="6705600" cy="476250"/>
          </a:xfrm>
          <a:prstGeom prst="rect">
            <a:avLst/>
          </a:prstGeom>
          <a:ln/>
        </p:spPr>
        <p:txBody>
          <a:bodyPr/>
          <a:lstStyle>
            <a:lvl1pPr>
              <a:defRPr/>
            </a:lvl1pPr>
          </a:lstStyle>
          <a:p>
            <a:pPr>
              <a:defRPr/>
            </a:pPr>
            <a:r>
              <a:rPr lang="en-US" smtClean="0"/>
              <a:t>Presentation to: The American Astronomical Society</a:t>
            </a:r>
            <a:endParaRPr lang="en-US" dirty="0"/>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66725" y="831852"/>
            <a:ext cx="8275638" cy="733425"/>
          </a:xfrm>
          <a:prstGeom prst="rect">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466726" y="1665289"/>
            <a:ext cx="8258175" cy="4537075"/>
          </a:xfrm>
          <a:prstGeom prst="rect">
            <a:avLst/>
          </a:prstGeom>
        </p:spPr>
        <p:txBody>
          <a:bodyPr/>
          <a:lstStyle/>
          <a:p>
            <a:pPr lvl="0"/>
            <a:endParaRPr lang="en-US" noProof="0" dirty="0" smtClean="0"/>
          </a:p>
        </p:txBody>
      </p:sp>
      <p:sp>
        <p:nvSpPr>
          <p:cNvPr id="4" name="Rectangle 1077"/>
          <p:cNvSpPr>
            <a:spLocks noGrp="1" noChangeArrowheads="1"/>
          </p:cNvSpPr>
          <p:nvPr>
            <p:ph type="sldNum" sz="quarter" idx="10"/>
          </p:nvPr>
        </p:nvSpPr>
        <p:spPr>
          <a:xfrm>
            <a:off x="8676833" y="6615113"/>
            <a:ext cx="393700" cy="457200"/>
          </a:xfrm>
          <a:prstGeom prst="rect">
            <a:avLst/>
          </a:prstGeom>
          <a:ln/>
        </p:spPr>
        <p:txBody>
          <a:bodyPr/>
          <a:lstStyle>
            <a:lvl1pPr>
              <a:defRPr/>
            </a:lvl1pPr>
          </a:lstStyle>
          <a:p>
            <a:pPr>
              <a:defRPr/>
            </a:pPr>
            <a:fld id="{F627C015-2269-4A9B-A544-EEEFDB43EFE4}" type="slidenum">
              <a:rPr lang="en-US"/>
              <a:pPr>
                <a:defRPr/>
              </a:pPr>
              <a:t>‹#›</a:t>
            </a:fld>
            <a:endParaRPr lang="en-US" dirty="0"/>
          </a:p>
        </p:txBody>
      </p:sp>
      <p:sp>
        <p:nvSpPr>
          <p:cNvPr id="5" name="Rectangle 1079"/>
          <p:cNvSpPr>
            <a:spLocks noGrp="1" noChangeArrowheads="1"/>
          </p:cNvSpPr>
          <p:nvPr>
            <p:ph type="dt" sz="half" idx="11"/>
          </p:nvPr>
        </p:nvSpPr>
        <p:spPr>
          <a:xfrm>
            <a:off x="383733" y="6626226"/>
            <a:ext cx="1054100" cy="476250"/>
          </a:xfrm>
          <a:prstGeom prst="rect">
            <a:avLst/>
          </a:prstGeom>
          <a:ln/>
        </p:spPr>
        <p:txBody>
          <a:bodyPr/>
          <a:lstStyle>
            <a:lvl1pPr>
              <a:defRPr/>
            </a:lvl1pPr>
          </a:lstStyle>
          <a:p>
            <a:pPr>
              <a:defRPr/>
            </a:pPr>
            <a:r>
              <a:rPr lang="en-US" smtClean="0"/>
              <a:t>9 Jan 2012</a:t>
            </a:r>
            <a:endParaRPr lang="en-US" dirty="0"/>
          </a:p>
        </p:txBody>
      </p:sp>
      <p:sp>
        <p:nvSpPr>
          <p:cNvPr id="6" name="Rectangle 1080"/>
          <p:cNvSpPr>
            <a:spLocks noGrp="1" noChangeArrowheads="1"/>
          </p:cNvSpPr>
          <p:nvPr>
            <p:ph type="ftr" sz="quarter" idx="12"/>
          </p:nvPr>
        </p:nvSpPr>
        <p:spPr>
          <a:xfrm>
            <a:off x="1679133" y="6626226"/>
            <a:ext cx="6705600" cy="476250"/>
          </a:xfrm>
          <a:prstGeom prst="rect">
            <a:avLst/>
          </a:prstGeom>
          <a:ln/>
        </p:spPr>
        <p:txBody>
          <a:bodyPr/>
          <a:lstStyle>
            <a:lvl1pPr>
              <a:defRPr/>
            </a:lvl1pPr>
          </a:lstStyle>
          <a:p>
            <a:pPr>
              <a:defRPr/>
            </a:pPr>
            <a:r>
              <a:rPr lang="en-US" smtClean="0"/>
              <a:t>Presentation to: The American Astronomical Society</a:t>
            </a:r>
            <a:endParaRPr lang="en-US" dirty="0"/>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66725" y="831852"/>
            <a:ext cx="8275638" cy="733425"/>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66725" y="1665289"/>
            <a:ext cx="4052888" cy="45370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72014" y="1665290"/>
            <a:ext cx="4052887" cy="219233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72014" y="4010025"/>
            <a:ext cx="4052887" cy="2192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077"/>
          <p:cNvSpPr>
            <a:spLocks noGrp="1" noChangeArrowheads="1"/>
          </p:cNvSpPr>
          <p:nvPr>
            <p:ph type="sldNum" sz="quarter" idx="10"/>
          </p:nvPr>
        </p:nvSpPr>
        <p:spPr>
          <a:xfrm>
            <a:off x="8676833" y="6615113"/>
            <a:ext cx="393700" cy="457200"/>
          </a:xfrm>
          <a:prstGeom prst="rect">
            <a:avLst/>
          </a:prstGeom>
          <a:ln/>
        </p:spPr>
        <p:txBody>
          <a:bodyPr/>
          <a:lstStyle>
            <a:lvl1pPr>
              <a:defRPr/>
            </a:lvl1pPr>
          </a:lstStyle>
          <a:p>
            <a:pPr>
              <a:defRPr/>
            </a:pPr>
            <a:fld id="{3AFBBD6B-D58E-4B78-A6DD-D1A699A02B30}" type="slidenum">
              <a:rPr lang="en-US"/>
              <a:pPr>
                <a:defRPr/>
              </a:pPr>
              <a:t>‹#›</a:t>
            </a:fld>
            <a:endParaRPr lang="en-US" dirty="0"/>
          </a:p>
        </p:txBody>
      </p:sp>
      <p:sp>
        <p:nvSpPr>
          <p:cNvPr id="7" name="Rectangle 1079"/>
          <p:cNvSpPr>
            <a:spLocks noGrp="1" noChangeArrowheads="1"/>
          </p:cNvSpPr>
          <p:nvPr>
            <p:ph type="dt" sz="half" idx="11"/>
          </p:nvPr>
        </p:nvSpPr>
        <p:spPr>
          <a:xfrm>
            <a:off x="383733" y="6626226"/>
            <a:ext cx="1054100" cy="476250"/>
          </a:xfrm>
          <a:prstGeom prst="rect">
            <a:avLst/>
          </a:prstGeom>
          <a:ln/>
        </p:spPr>
        <p:txBody>
          <a:bodyPr/>
          <a:lstStyle>
            <a:lvl1pPr>
              <a:defRPr/>
            </a:lvl1pPr>
          </a:lstStyle>
          <a:p>
            <a:pPr>
              <a:defRPr/>
            </a:pPr>
            <a:r>
              <a:rPr lang="en-US" smtClean="0"/>
              <a:t>9 Jan 2012</a:t>
            </a:r>
            <a:endParaRPr lang="en-US" dirty="0"/>
          </a:p>
        </p:txBody>
      </p:sp>
      <p:sp>
        <p:nvSpPr>
          <p:cNvPr id="8" name="Rectangle 1080"/>
          <p:cNvSpPr>
            <a:spLocks noGrp="1" noChangeArrowheads="1"/>
          </p:cNvSpPr>
          <p:nvPr>
            <p:ph type="ftr" sz="quarter" idx="12"/>
          </p:nvPr>
        </p:nvSpPr>
        <p:spPr>
          <a:xfrm>
            <a:off x="1679133" y="6626226"/>
            <a:ext cx="6705600" cy="476250"/>
          </a:xfrm>
          <a:prstGeom prst="rect">
            <a:avLst/>
          </a:prstGeom>
          <a:ln/>
        </p:spPr>
        <p:txBody>
          <a:bodyPr/>
          <a:lstStyle>
            <a:lvl1pPr>
              <a:defRPr/>
            </a:lvl1pPr>
          </a:lstStyle>
          <a:p>
            <a:pPr>
              <a:defRPr/>
            </a:pPr>
            <a:r>
              <a:rPr lang="en-US" smtClean="0"/>
              <a:t>Presentation to: The American Astronomical Society</a:t>
            </a:r>
            <a:endParaRPr lang="en-US" dirty="0"/>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23C636A-6780-AB44-B396-DA734A937752}" type="datetimeFigureOut">
              <a:rPr lang="en-US" smtClean="0">
                <a:solidFill>
                  <a:prstClr val="black">
                    <a:tint val="75000"/>
                  </a:prstClr>
                </a:solidFill>
                <a:latin typeface="Calibri"/>
              </a:rPr>
              <a:pPr/>
              <a:t>5/18/2016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9516531-8D1D-D04D-AC54-AFBA80CFB56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312831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3C636A-6780-AB44-B396-DA734A937752}" type="datetimeFigureOut">
              <a:rPr lang="en-US" smtClean="0">
                <a:solidFill>
                  <a:prstClr val="black">
                    <a:tint val="75000"/>
                  </a:prstClr>
                </a:solidFill>
                <a:latin typeface="Calibri"/>
              </a:rPr>
              <a:pPr/>
              <a:t>5/18/2016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9516531-8D1D-D04D-AC54-AFBA80CFB56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44473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04232" y="83127"/>
            <a:ext cx="8275638" cy="462307"/>
          </a:xfrm>
          <a:prstGeom prst="rect">
            <a:avLst/>
          </a:prstGeom>
        </p:spPr>
        <p:txBody>
          <a:bodyPr>
            <a:spAutoFit/>
          </a:bodyPr>
          <a:lstStyle/>
          <a:p>
            <a:r>
              <a:rPr lang="en-US" smtClean="0"/>
              <a:t>Click to edit Master title style</a:t>
            </a:r>
            <a:endParaRPr lang="en-US"/>
          </a:p>
        </p:txBody>
      </p:sp>
      <p:sp>
        <p:nvSpPr>
          <p:cNvPr id="3" name="Content Placeholder 2"/>
          <p:cNvSpPr>
            <a:spLocks noGrp="1"/>
          </p:cNvSpPr>
          <p:nvPr>
            <p:ph idx="1"/>
          </p:nvPr>
        </p:nvSpPr>
        <p:spPr>
          <a:xfrm>
            <a:off x="466726" y="929040"/>
            <a:ext cx="8258175" cy="45370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6"/>
          <p:cNvSpPr>
            <a:spLocks noGrp="1"/>
          </p:cNvSpPr>
          <p:nvPr>
            <p:ph type="dt" sz="half" idx="10"/>
          </p:nvPr>
        </p:nvSpPr>
        <p:spPr>
          <a:xfrm>
            <a:off x="136177" y="6616498"/>
            <a:ext cx="905985" cy="246207"/>
          </a:xfrm>
          <a:prstGeom prst="rect">
            <a:avLst/>
          </a:prstGeom>
        </p:spPr>
        <p:txBody>
          <a:bodyPr wrap="none">
            <a:spAutoFit/>
          </a:bodyPr>
          <a:lstStyle>
            <a:lvl1pPr>
              <a:defRPr/>
            </a:lvl1pPr>
          </a:lstStyle>
          <a:p>
            <a:pPr>
              <a:defRPr/>
            </a:pPr>
            <a:r>
              <a:rPr lang="en-US" smtClean="0"/>
              <a:t>9 Jan 2012</a:t>
            </a:r>
            <a:endParaRPr lang="en-US" dirty="0"/>
          </a:p>
        </p:txBody>
      </p:sp>
      <p:sp>
        <p:nvSpPr>
          <p:cNvPr id="5" name="Slide Number Placeholder 7"/>
          <p:cNvSpPr>
            <a:spLocks noGrp="1"/>
          </p:cNvSpPr>
          <p:nvPr>
            <p:ph type="sldNum" sz="quarter" idx="11"/>
          </p:nvPr>
        </p:nvSpPr>
        <p:spPr>
          <a:xfrm>
            <a:off x="8805865" y="6578602"/>
            <a:ext cx="338137" cy="276225"/>
          </a:xfrm>
          <a:prstGeom prst="rect">
            <a:avLst/>
          </a:prstGeom>
        </p:spPr>
        <p:txBody>
          <a:bodyPr wrap="none">
            <a:spAutoFit/>
          </a:bodyPr>
          <a:lstStyle>
            <a:lvl1pPr>
              <a:defRPr/>
            </a:lvl1pPr>
          </a:lstStyle>
          <a:p>
            <a:pPr>
              <a:defRPr/>
            </a:pPr>
            <a:fld id="{79BFC24D-9AC3-4BD4-B8CD-E2D7ECDFF942}" type="slidenum">
              <a:rPr lang="en-US"/>
              <a:pPr>
                <a:defRPr/>
              </a:pPr>
              <a:t>‹#›</a:t>
            </a:fld>
            <a:endParaRPr lang="en-US" dirty="0"/>
          </a:p>
        </p:txBody>
      </p:sp>
      <p:sp>
        <p:nvSpPr>
          <p:cNvPr id="6" name="Footer Placeholder 8"/>
          <p:cNvSpPr>
            <a:spLocks noGrp="1"/>
          </p:cNvSpPr>
          <p:nvPr>
            <p:ph type="ftr" sz="quarter" idx="12"/>
          </p:nvPr>
        </p:nvSpPr>
        <p:spPr>
          <a:xfrm>
            <a:off x="1498053" y="6597042"/>
            <a:ext cx="6585626" cy="246221"/>
          </a:xfrm>
          <a:prstGeom prst="rect">
            <a:avLst/>
          </a:prstGeom>
        </p:spPr>
        <p:txBody>
          <a:bodyPr wrap="square">
            <a:spAutoFit/>
          </a:bodyPr>
          <a:lstStyle>
            <a:lvl1pPr>
              <a:defRPr/>
            </a:lvl1pPr>
          </a:lstStyle>
          <a:p>
            <a:pPr>
              <a:defRPr/>
            </a:pPr>
            <a:r>
              <a:rPr lang="en-US" smtClean="0"/>
              <a:t>Presentation to: The American Astronomical Society</a:t>
            </a:r>
            <a:endParaRPr lang="en-US" dirty="0"/>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23C636A-6780-AB44-B396-DA734A937752}" type="datetimeFigureOut">
              <a:rPr lang="en-US" smtClean="0">
                <a:solidFill>
                  <a:prstClr val="black">
                    <a:tint val="75000"/>
                  </a:prstClr>
                </a:solidFill>
                <a:latin typeface="Calibri"/>
              </a:rPr>
              <a:pPr/>
              <a:t>5/18/2016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9516531-8D1D-D04D-AC54-AFBA80CFB56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282829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2902" y="2133601"/>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505202" y="2133601"/>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23C636A-6780-AB44-B396-DA734A937752}" type="datetimeFigureOut">
              <a:rPr lang="en-US" smtClean="0">
                <a:solidFill>
                  <a:prstClr val="black">
                    <a:tint val="75000"/>
                  </a:prstClr>
                </a:solidFill>
                <a:latin typeface="Calibri"/>
              </a:rPr>
              <a:pPr/>
              <a:t>5/18/2016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9516531-8D1D-D04D-AC54-AFBA80CFB56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780761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23C636A-6780-AB44-B396-DA734A937752}" type="datetimeFigureOut">
              <a:rPr lang="en-US" smtClean="0">
                <a:solidFill>
                  <a:prstClr val="black">
                    <a:tint val="75000"/>
                  </a:prstClr>
                </a:solidFill>
                <a:latin typeface="Calibri"/>
              </a:rPr>
              <a:pPr/>
              <a:t>5/18/2016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99516531-8D1D-D04D-AC54-AFBA80CFB56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55129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23C636A-6780-AB44-B396-DA734A937752}" type="datetimeFigureOut">
              <a:rPr lang="en-US" smtClean="0">
                <a:solidFill>
                  <a:prstClr val="black">
                    <a:tint val="75000"/>
                  </a:prstClr>
                </a:solidFill>
                <a:latin typeface="Calibri"/>
              </a:rPr>
              <a:pPr/>
              <a:t>5/18/2016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99516531-8D1D-D04D-AC54-AFBA80CFB56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122479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3C636A-6780-AB44-B396-DA734A937752}" type="datetimeFigureOut">
              <a:rPr lang="en-US" smtClean="0">
                <a:solidFill>
                  <a:prstClr val="black">
                    <a:tint val="75000"/>
                  </a:prstClr>
                </a:solidFill>
                <a:latin typeface="Calibri"/>
              </a:rPr>
              <a:pPr/>
              <a:t>5/18/2016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99516531-8D1D-D04D-AC54-AFBA80CFB56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007164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3C636A-6780-AB44-B396-DA734A937752}" type="datetimeFigureOut">
              <a:rPr lang="en-US" smtClean="0">
                <a:solidFill>
                  <a:prstClr val="black">
                    <a:tint val="75000"/>
                  </a:prstClr>
                </a:solidFill>
                <a:latin typeface="Calibri"/>
              </a:rPr>
              <a:pPr/>
              <a:t>5/18/2016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9516531-8D1D-D04D-AC54-AFBA80CFB56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72519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3C636A-6780-AB44-B396-DA734A937752}" type="datetimeFigureOut">
              <a:rPr lang="en-US" smtClean="0">
                <a:solidFill>
                  <a:prstClr val="black">
                    <a:tint val="75000"/>
                  </a:prstClr>
                </a:solidFill>
                <a:latin typeface="Calibri"/>
              </a:rPr>
              <a:pPr/>
              <a:t>5/18/2016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9516531-8D1D-D04D-AC54-AFBA80CFB56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682397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3C636A-6780-AB44-B396-DA734A937752}" type="datetimeFigureOut">
              <a:rPr lang="en-US" smtClean="0">
                <a:solidFill>
                  <a:prstClr val="black">
                    <a:tint val="75000"/>
                  </a:prstClr>
                </a:solidFill>
                <a:latin typeface="Calibri"/>
              </a:rPr>
              <a:pPr/>
              <a:t>5/18/2016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9516531-8D1D-D04D-AC54-AFBA80CFB56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101102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49" y="366713"/>
            <a:ext cx="1543051" cy="7800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42902" y="366713"/>
            <a:ext cx="4476751" cy="7800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3C636A-6780-AB44-B396-DA734A937752}" type="datetimeFigureOut">
              <a:rPr lang="en-US" smtClean="0">
                <a:solidFill>
                  <a:prstClr val="black">
                    <a:tint val="75000"/>
                  </a:prstClr>
                </a:solidFill>
                <a:latin typeface="Calibri"/>
              </a:rPr>
              <a:pPr/>
              <a:t>5/18/2016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9516531-8D1D-D04D-AC54-AFBA80CFB56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688957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124" indent="0" algn="ctr">
              <a:buNone/>
              <a:defRPr/>
            </a:lvl2pPr>
            <a:lvl3pPr marL="914246" indent="0" algn="ctr">
              <a:buNone/>
              <a:defRPr/>
            </a:lvl3pPr>
            <a:lvl4pPr marL="1371370" indent="0" algn="ctr">
              <a:buNone/>
              <a:defRPr/>
            </a:lvl4pPr>
            <a:lvl5pPr marL="1828492" indent="0" algn="ctr">
              <a:buNone/>
              <a:defRPr/>
            </a:lvl5pPr>
            <a:lvl6pPr marL="2285616" indent="0" algn="ctr">
              <a:buNone/>
              <a:defRPr/>
            </a:lvl6pPr>
            <a:lvl7pPr marL="2742739" indent="0" algn="ctr">
              <a:buNone/>
              <a:defRPr/>
            </a:lvl7pPr>
            <a:lvl8pPr marL="3199862" indent="0" algn="ctr">
              <a:buNone/>
              <a:defRPr/>
            </a:lvl8pPr>
            <a:lvl9pPr marL="3656986" indent="0" algn="ctr">
              <a:buNone/>
              <a:defRPr/>
            </a:lvl9pPr>
          </a:lstStyle>
          <a:p>
            <a:r>
              <a:rPr lang="en-US" smtClean="0"/>
              <a:t>Click to edit Master subtitle style</a:t>
            </a:r>
            <a:endParaRPr lang="en-US"/>
          </a:p>
        </p:txBody>
      </p:sp>
      <p:sp>
        <p:nvSpPr>
          <p:cNvPr id="4" name="Rectangle 1077"/>
          <p:cNvSpPr>
            <a:spLocks noGrp="1" noChangeArrowheads="1"/>
          </p:cNvSpPr>
          <p:nvPr>
            <p:ph type="sldNum" sz="quarter" idx="10"/>
          </p:nvPr>
        </p:nvSpPr>
        <p:spPr>
          <a:xfrm>
            <a:off x="8676833" y="6615113"/>
            <a:ext cx="393700" cy="457200"/>
          </a:xfrm>
          <a:prstGeom prst="rect">
            <a:avLst/>
          </a:prstGeom>
          <a:ln/>
        </p:spPr>
        <p:txBody>
          <a:bodyPr/>
          <a:lstStyle>
            <a:lvl1pPr>
              <a:defRPr/>
            </a:lvl1pPr>
          </a:lstStyle>
          <a:p>
            <a:pPr>
              <a:defRPr/>
            </a:pPr>
            <a:fld id="{9D7EE088-E074-4496-B7BD-BE7703B42D6F}" type="slidenum">
              <a:rPr lang="en-US">
                <a:solidFill>
                  <a:srgbClr val="000000"/>
                </a:solidFill>
              </a:rPr>
              <a:pPr>
                <a:defRPr/>
              </a:pPr>
              <a:t>‹#›</a:t>
            </a:fld>
            <a:endParaRPr lang="en-US" dirty="0">
              <a:solidFill>
                <a:srgbClr val="000000"/>
              </a:solidFill>
            </a:endParaRPr>
          </a:p>
        </p:txBody>
      </p:sp>
      <p:sp>
        <p:nvSpPr>
          <p:cNvPr id="5" name="Rectangle 1079"/>
          <p:cNvSpPr>
            <a:spLocks noGrp="1" noChangeArrowheads="1"/>
          </p:cNvSpPr>
          <p:nvPr>
            <p:ph type="dt" sz="half" idx="11"/>
          </p:nvPr>
        </p:nvSpPr>
        <p:spPr>
          <a:xfrm>
            <a:off x="383733" y="6626226"/>
            <a:ext cx="1054100" cy="476250"/>
          </a:xfrm>
          <a:prstGeom prst="rect">
            <a:avLst/>
          </a:prstGeom>
          <a:ln/>
        </p:spPr>
        <p:txBody>
          <a:bodyPr/>
          <a:lstStyle>
            <a:lvl1pPr>
              <a:defRPr/>
            </a:lvl1pPr>
          </a:lstStyle>
          <a:p>
            <a:pPr>
              <a:defRPr/>
            </a:pPr>
            <a:r>
              <a:rPr lang="en-US" smtClean="0">
                <a:solidFill>
                  <a:srgbClr val="000000"/>
                </a:solidFill>
              </a:rPr>
              <a:t>9 Jan 2012</a:t>
            </a:r>
            <a:endParaRPr lang="en-US" dirty="0">
              <a:solidFill>
                <a:srgbClr val="000000"/>
              </a:solidFill>
            </a:endParaRPr>
          </a:p>
        </p:txBody>
      </p:sp>
      <p:sp>
        <p:nvSpPr>
          <p:cNvPr id="6" name="Rectangle 1080"/>
          <p:cNvSpPr>
            <a:spLocks noGrp="1" noChangeArrowheads="1"/>
          </p:cNvSpPr>
          <p:nvPr>
            <p:ph type="ftr" sz="quarter" idx="12"/>
          </p:nvPr>
        </p:nvSpPr>
        <p:spPr>
          <a:xfrm>
            <a:off x="1679133" y="6626226"/>
            <a:ext cx="6705600" cy="476250"/>
          </a:xfrm>
          <a:prstGeom prst="rect">
            <a:avLst/>
          </a:prstGeom>
          <a:ln/>
        </p:spPr>
        <p:txBody>
          <a:bodyPr/>
          <a:lstStyle>
            <a:lvl1pPr>
              <a:defRPr/>
            </a:lvl1pPr>
          </a:lstStyle>
          <a:p>
            <a:pPr>
              <a:defRPr/>
            </a:pPr>
            <a:r>
              <a:rPr lang="en-US" smtClean="0">
                <a:solidFill>
                  <a:srgbClr val="000000"/>
                </a:solidFill>
              </a:rPr>
              <a:t>Presentation to: The American Astronomical Society</a:t>
            </a:r>
            <a:endParaRPr lang="en-US" dirty="0">
              <a:solidFill>
                <a:srgbClr val="000000"/>
              </a:solidFill>
            </a:endParaRPr>
          </a:p>
        </p:txBody>
      </p:sp>
    </p:spTree>
    <p:extLst>
      <p:ext uri="{BB962C8B-B14F-4D97-AF65-F5344CB8AC3E}">
        <p14:creationId xmlns:p14="http://schemas.microsoft.com/office/powerpoint/2010/main" val="418716385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a:prstGeom prst="rect">
            <a:avLst/>
          </a:prstGeo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anchor="b"/>
          <a:lstStyle>
            <a:lvl1pPr marL="0" indent="0">
              <a:buNone/>
              <a:defRPr sz="2000"/>
            </a:lvl1pPr>
            <a:lvl2pPr marL="457124" indent="0">
              <a:buNone/>
              <a:defRPr sz="1800"/>
            </a:lvl2pPr>
            <a:lvl3pPr marL="914246" indent="0">
              <a:buNone/>
              <a:defRPr sz="1600"/>
            </a:lvl3pPr>
            <a:lvl4pPr marL="1371370" indent="0">
              <a:buNone/>
              <a:defRPr sz="1400"/>
            </a:lvl4pPr>
            <a:lvl5pPr marL="1828492" indent="0">
              <a:buNone/>
              <a:defRPr sz="1400"/>
            </a:lvl5pPr>
            <a:lvl6pPr marL="2285616" indent="0">
              <a:buNone/>
              <a:defRPr sz="1400"/>
            </a:lvl6pPr>
            <a:lvl7pPr marL="2742739" indent="0">
              <a:buNone/>
              <a:defRPr sz="1400"/>
            </a:lvl7pPr>
            <a:lvl8pPr marL="3199862" indent="0">
              <a:buNone/>
              <a:defRPr sz="1400"/>
            </a:lvl8pPr>
            <a:lvl9pPr marL="3656986" indent="0">
              <a:buNone/>
              <a:defRPr sz="1400"/>
            </a:lvl9pPr>
          </a:lstStyle>
          <a:p>
            <a:pPr lvl="0"/>
            <a:r>
              <a:rPr lang="en-US" smtClean="0"/>
              <a:t>Click to edit Master text styles</a:t>
            </a:r>
          </a:p>
        </p:txBody>
      </p:sp>
      <p:sp>
        <p:nvSpPr>
          <p:cNvPr id="4" name="Rectangle 1077"/>
          <p:cNvSpPr>
            <a:spLocks noGrp="1" noChangeArrowheads="1"/>
          </p:cNvSpPr>
          <p:nvPr>
            <p:ph type="sldNum" sz="quarter" idx="10"/>
          </p:nvPr>
        </p:nvSpPr>
        <p:spPr>
          <a:xfrm>
            <a:off x="8676833" y="6615113"/>
            <a:ext cx="393700" cy="457200"/>
          </a:xfrm>
          <a:prstGeom prst="rect">
            <a:avLst/>
          </a:prstGeom>
          <a:ln/>
        </p:spPr>
        <p:txBody>
          <a:bodyPr/>
          <a:lstStyle>
            <a:lvl1pPr>
              <a:defRPr/>
            </a:lvl1pPr>
          </a:lstStyle>
          <a:p>
            <a:pPr>
              <a:defRPr/>
            </a:pPr>
            <a:fld id="{028B3C0B-0494-4948-868A-ABADDEA48E10}" type="slidenum">
              <a:rPr lang="en-US"/>
              <a:pPr>
                <a:defRPr/>
              </a:pPr>
              <a:t>‹#›</a:t>
            </a:fld>
            <a:endParaRPr lang="en-US" dirty="0"/>
          </a:p>
        </p:txBody>
      </p:sp>
      <p:sp>
        <p:nvSpPr>
          <p:cNvPr id="5" name="Rectangle 1079"/>
          <p:cNvSpPr>
            <a:spLocks noGrp="1" noChangeArrowheads="1"/>
          </p:cNvSpPr>
          <p:nvPr>
            <p:ph type="dt" sz="half" idx="11"/>
          </p:nvPr>
        </p:nvSpPr>
        <p:spPr>
          <a:xfrm>
            <a:off x="383733" y="6626226"/>
            <a:ext cx="1054100" cy="476250"/>
          </a:xfrm>
          <a:prstGeom prst="rect">
            <a:avLst/>
          </a:prstGeom>
          <a:ln/>
        </p:spPr>
        <p:txBody>
          <a:bodyPr/>
          <a:lstStyle>
            <a:lvl1pPr>
              <a:defRPr/>
            </a:lvl1pPr>
          </a:lstStyle>
          <a:p>
            <a:pPr>
              <a:defRPr/>
            </a:pPr>
            <a:r>
              <a:rPr lang="en-US" smtClean="0"/>
              <a:t>9 Jan 2012</a:t>
            </a:r>
            <a:endParaRPr lang="en-US" dirty="0"/>
          </a:p>
        </p:txBody>
      </p:sp>
      <p:sp>
        <p:nvSpPr>
          <p:cNvPr id="6" name="Rectangle 1080"/>
          <p:cNvSpPr>
            <a:spLocks noGrp="1" noChangeArrowheads="1"/>
          </p:cNvSpPr>
          <p:nvPr>
            <p:ph type="ftr" sz="quarter" idx="12"/>
          </p:nvPr>
        </p:nvSpPr>
        <p:spPr>
          <a:xfrm>
            <a:off x="1679133" y="6626226"/>
            <a:ext cx="6705600" cy="476250"/>
          </a:xfrm>
          <a:prstGeom prst="rect">
            <a:avLst/>
          </a:prstGeom>
          <a:ln/>
        </p:spPr>
        <p:txBody>
          <a:bodyPr/>
          <a:lstStyle>
            <a:lvl1pPr>
              <a:defRPr/>
            </a:lvl1pPr>
          </a:lstStyle>
          <a:p>
            <a:pPr>
              <a:defRPr/>
            </a:pPr>
            <a:r>
              <a:rPr lang="en-US" smtClean="0"/>
              <a:t>Presentation to: The American Astronomical Society</a:t>
            </a:r>
            <a:endParaRPr lang="en-US" dirty="0"/>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04232" y="83127"/>
            <a:ext cx="8275638" cy="462307"/>
          </a:xfrm>
          <a:prstGeom prst="rect">
            <a:avLst/>
          </a:prstGeom>
        </p:spPr>
        <p:txBody>
          <a:bodyPr>
            <a:spAutoFit/>
          </a:bodyPr>
          <a:lstStyle/>
          <a:p>
            <a:r>
              <a:rPr lang="en-US" smtClean="0"/>
              <a:t>Click to edit Master title style</a:t>
            </a:r>
            <a:endParaRPr lang="en-US"/>
          </a:p>
        </p:txBody>
      </p:sp>
      <p:sp>
        <p:nvSpPr>
          <p:cNvPr id="3" name="Content Placeholder 2"/>
          <p:cNvSpPr>
            <a:spLocks noGrp="1"/>
          </p:cNvSpPr>
          <p:nvPr>
            <p:ph idx="1"/>
          </p:nvPr>
        </p:nvSpPr>
        <p:spPr>
          <a:xfrm>
            <a:off x="466726" y="929040"/>
            <a:ext cx="8258175" cy="45370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6"/>
          <p:cNvSpPr>
            <a:spLocks noGrp="1"/>
          </p:cNvSpPr>
          <p:nvPr>
            <p:ph type="dt" sz="half" idx="10"/>
          </p:nvPr>
        </p:nvSpPr>
        <p:spPr>
          <a:xfrm>
            <a:off x="136177" y="6616498"/>
            <a:ext cx="905985" cy="246207"/>
          </a:xfrm>
          <a:prstGeom prst="rect">
            <a:avLst/>
          </a:prstGeom>
        </p:spPr>
        <p:txBody>
          <a:bodyPr wrap="none">
            <a:spAutoFit/>
          </a:bodyPr>
          <a:lstStyle>
            <a:lvl1pPr>
              <a:defRPr/>
            </a:lvl1pPr>
          </a:lstStyle>
          <a:p>
            <a:pPr>
              <a:defRPr/>
            </a:pPr>
            <a:r>
              <a:rPr lang="en-US" smtClean="0">
                <a:solidFill>
                  <a:srgbClr val="000000"/>
                </a:solidFill>
              </a:rPr>
              <a:t>9 Jan 2012</a:t>
            </a:r>
            <a:endParaRPr lang="en-US" dirty="0">
              <a:solidFill>
                <a:srgbClr val="000000"/>
              </a:solidFill>
            </a:endParaRPr>
          </a:p>
        </p:txBody>
      </p:sp>
      <p:sp>
        <p:nvSpPr>
          <p:cNvPr id="5" name="Slide Number Placeholder 7"/>
          <p:cNvSpPr>
            <a:spLocks noGrp="1"/>
          </p:cNvSpPr>
          <p:nvPr>
            <p:ph type="sldNum" sz="quarter" idx="11"/>
          </p:nvPr>
        </p:nvSpPr>
        <p:spPr>
          <a:xfrm>
            <a:off x="8805865" y="6578602"/>
            <a:ext cx="338137" cy="276225"/>
          </a:xfrm>
          <a:prstGeom prst="rect">
            <a:avLst/>
          </a:prstGeom>
        </p:spPr>
        <p:txBody>
          <a:bodyPr wrap="none">
            <a:spAutoFit/>
          </a:bodyPr>
          <a:lstStyle>
            <a:lvl1pPr>
              <a:defRPr/>
            </a:lvl1pPr>
          </a:lstStyle>
          <a:p>
            <a:pPr>
              <a:defRPr/>
            </a:pPr>
            <a:fld id="{79BFC24D-9AC3-4BD4-B8CD-E2D7ECDFF942}" type="slidenum">
              <a:rPr lang="en-US">
                <a:solidFill>
                  <a:srgbClr val="000000"/>
                </a:solidFill>
              </a:rPr>
              <a:pPr>
                <a:defRPr/>
              </a:pPr>
              <a:t>‹#›</a:t>
            </a:fld>
            <a:endParaRPr lang="en-US" dirty="0">
              <a:solidFill>
                <a:srgbClr val="000000"/>
              </a:solidFill>
            </a:endParaRPr>
          </a:p>
        </p:txBody>
      </p:sp>
      <p:sp>
        <p:nvSpPr>
          <p:cNvPr id="6" name="Footer Placeholder 8"/>
          <p:cNvSpPr>
            <a:spLocks noGrp="1"/>
          </p:cNvSpPr>
          <p:nvPr>
            <p:ph type="ftr" sz="quarter" idx="12"/>
          </p:nvPr>
        </p:nvSpPr>
        <p:spPr>
          <a:xfrm>
            <a:off x="1498053" y="6597042"/>
            <a:ext cx="6585626" cy="246221"/>
          </a:xfrm>
          <a:prstGeom prst="rect">
            <a:avLst/>
          </a:prstGeom>
        </p:spPr>
        <p:txBody>
          <a:bodyPr wrap="square">
            <a:spAutoFit/>
          </a:bodyPr>
          <a:lstStyle>
            <a:lvl1pPr>
              <a:defRPr/>
            </a:lvl1pPr>
          </a:lstStyle>
          <a:p>
            <a:pPr>
              <a:defRPr/>
            </a:pPr>
            <a:r>
              <a:rPr lang="en-US" smtClean="0">
                <a:solidFill>
                  <a:srgbClr val="000000"/>
                </a:solidFill>
              </a:rPr>
              <a:t>Presentation to: The American Astronomical Society</a:t>
            </a:r>
            <a:endParaRPr lang="en-US" dirty="0">
              <a:solidFill>
                <a:srgbClr val="000000"/>
              </a:solidFill>
            </a:endParaRPr>
          </a:p>
        </p:txBody>
      </p:sp>
    </p:spTree>
    <p:extLst>
      <p:ext uri="{BB962C8B-B14F-4D97-AF65-F5344CB8AC3E}">
        <p14:creationId xmlns:p14="http://schemas.microsoft.com/office/powerpoint/2010/main" val="1485773950"/>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a:prstGeom prst="rect">
            <a:avLst/>
          </a:prstGeo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anchor="b"/>
          <a:lstStyle>
            <a:lvl1pPr marL="0" indent="0">
              <a:buNone/>
              <a:defRPr sz="2000"/>
            </a:lvl1pPr>
            <a:lvl2pPr marL="457124" indent="0">
              <a:buNone/>
              <a:defRPr sz="1800"/>
            </a:lvl2pPr>
            <a:lvl3pPr marL="914246" indent="0">
              <a:buNone/>
              <a:defRPr sz="1600"/>
            </a:lvl3pPr>
            <a:lvl4pPr marL="1371370" indent="0">
              <a:buNone/>
              <a:defRPr sz="1400"/>
            </a:lvl4pPr>
            <a:lvl5pPr marL="1828492" indent="0">
              <a:buNone/>
              <a:defRPr sz="1400"/>
            </a:lvl5pPr>
            <a:lvl6pPr marL="2285616" indent="0">
              <a:buNone/>
              <a:defRPr sz="1400"/>
            </a:lvl6pPr>
            <a:lvl7pPr marL="2742739" indent="0">
              <a:buNone/>
              <a:defRPr sz="1400"/>
            </a:lvl7pPr>
            <a:lvl8pPr marL="3199862" indent="0">
              <a:buNone/>
              <a:defRPr sz="1400"/>
            </a:lvl8pPr>
            <a:lvl9pPr marL="3656986" indent="0">
              <a:buNone/>
              <a:defRPr sz="1400"/>
            </a:lvl9pPr>
          </a:lstStyle>
          <a:p>
            <a:pPr lvl="0"/>
            <a:r>
              <a:rPr lang="en-US" smtClean="0"/>
              <a:t>Click to edit Master text styles</a:t>
            </a:r>
          </a:p>
        </p:txBody>
      </p:sp>
      <p:sp>
        <p:nvSpPr>
          <p:cNvPr id="4" name="Rectangle 1077"/>
          <p:cNvSpPr>
            <a:spLocks noGrp="1" noChangeArrowheads="1"/>
          </p:cNvSpPr>
          <p:nvPr>
            <p:ph type="sldNum" sz="quarter" idx="10"/>
          </p:nvPr>
        </p:nvSpPr>
        <p:spPr>
          <a:xfrm>
            <a:off x="8676833" y="6615113"/>
            <a:ext cx="393700" cy="457200"/>
          </a:xfrm>
          <a:prstGeom prst="rect">
            <a:avLst/>
          </a:prstGeom>
          <a:ln/>
        </p:spPr>
        <p:txBody>
          <a:bodyPr/>
          <a:lstStyle>
            <a:lvl1pPr>
              <a:defRPr/>
            </a:lvl1pPr>
          </a:lstStyle>
          <a:p>
            <a:pPr>
              <a:defRPr/>
            </a:pPr>
            <a:fld id="{028B3C0B-0494-4948-868A-ABADDEA48E10}" type="slidenum">
              <a:rPr lang="en-US">
                <a:solidFill>
                  <a:srgbClr val="000000"/>
                </a:solidFill>
              </a:rPr>
              <a:pPr>
                <a:defRPr/>
              </a:pPr>
              <a:t>‹#›</a:t>
            </a:fld>
            <a:endParaRPr lang="en-US" dirty="0">
              <a:solidFill>
                <a:srgbClr val="000000"/>
              </a:solidFill>
            </a:endParaRPr>
          </a:p>
        </p:txBody>
      </p:sp>
      <p:sp>
        <p:nvSpPr>
          <p:cNvPr id="5" name="Rectangle 1079"/>
          <p:cNvSpPr>
            <a:spLocks noGrp="1" noChangeArrowheads="1"/>
          </p:cNvSpPr>
          <p:nvPr>
            <p:ph type="dt" sz="half" idx="11"/>
          </p:nvPr>
        </p:nvSpPr>
        <p:spPr>
          <a:xfrm>
            <a:off x="383733" y="6626226"/>
            <a:ext cx="1054100" cy="476250"/>
          </a:xfrm>
          <a:prstGeom prst="rect">
            <a:avLst/>
          </a:prstGeom>
          <a:ln/>
        </p:spPr>
        <p:txBody>
          <a:bodyPr/>
          <a:lstStyle>
            <a:lvl1pPr>
              <a:defRPr/>
            </a:lvl1pPr>
          </a:lstStyle>
          <a:p>
            <a:pPr>
              <a:defRPr/>
            </a:pPr>
            <a:r>
              <a:rPr lang="en-US" smtClean="0">
                <a:solidFill>
                  <a:srgbClr val="000000"/>
                </a:solidFill>
              </a:rPr>
              <a:t>9 Jan 2012</a:t>
            </a:r>
            <a:endParaRPr lang="en-US" dirty="0">
              <a:solidFill>
                <a:srgbClr val="000000"/>
              </a:solidFill>
            </a:endParaRPr>
          </a:p>
        </p:txBody>
      </p:sp>
      <p:sp>
        <p:nvSpPr>
          <p:cNvPr id="6" name="Rectangle 1080"/>
          <p:cNvSpPr>
            <a:spLocks noGrp="1" noChangeArrowheads="1"/>
          </p:cNvSpPr>
          <p:nvPr>
            <p:ph type="ftr" sz="quarter" idx="12"/>
          </p:nvPr>
        </p:nvSpPr>
        <p:spPr>
          <a:xfrm>
            <a:off x="1679133" y="6626226"/>
            <a:ext cx="6705600" cy="476250"/>
          </a:xfrm>
          <a:prstGeom prst="rect">
            <a:avLst/>
          </a:prstGeom>
          <a:ln/>
        </p:spPr>
        <p:txBody>
          <a:bodyPr/>
          <a:lstStyle>
            <a:lvl1pPr>
              <a:defRPr/>
            </a:lvl1pPr>
          </a:lstStyle>
          <a:p>
            <a:pPr>
              <a:defRPr/>
            </a:pPr>
            <a:r>
              <a:rPr lang="en-US" smtClean="0">
                <a:solidFill>
                  <a:srgbClr val="000000"/>
                </a:solidFill>
              </a:rPr>
              <a:t>Presentation to: The American Astronomical Society</a:t>
            </a:r>
            <a:endParaRPr lang="en-US" dirty="0">
              <a:solidFill>
                <a:srgbClr val="000000"/>
              </a:solidFill>
            </a:endParaRPr>
          </a:p>
        </p:txBody>
      </p:sp>
    </p:spTree>
    <p:extLst>
      <p:ext uri="{BB962C8B-B14F-4D97-AF65-F5344CB8AC3E}">
        <p14:creationId xmlns:p14="http://schemas.microsoft.com/office/powerpoint/2010/main" val="1900326664"/>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66725" y="831852"/>
            <a:ext cx="8275638" cy="733425"/>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66725" y="1665289"/>
            <a:ext cx="4052888" cy="4537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72014" y="1665289"/>
            <a:ext cx="4052887" cy="4537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77"/>
          <p:cNvSpPr>
            <a:spLocks noGrp="1" noChangeArrowheads="1"/>
          </p:cNvSpPr>
          <p:nvPr>
            <p:ph type="sldNum" sz="quarter" idx="10"/>
          </p:nvPr>
        </p:nvSpPr>
        <p:spPr>
          <a:xfrm>
            <a:off x="8712200" y="6615113"/>
            <a:ext cx="431800" cy="457200"/>
          </a:xfrm>
          <a:prstGeom prst="rect">
            <a:avLst/>
          </a:prstGeom>
        </p:spPr>
        <p:txBody>
          <a:bodyPr/>
          <a:lstStyle>
            <a:lvl1pPr>
              <a:defRPr/>
            </a:lvl1pPr>
          </a:lstStyle>
          <a:p>
            <a:pPr>
              <a:defRPr/>
            </a:pPr>
            <a:fld id="{08F12561-88A0-47A6-8C0D-D072EC88F52C}" type="slidenum">
              <a:rPr lang="en-US">
                <a:solidFill>
                  <a:srgbClr val="000000"/>
                </a:solidFill>
              </a:rPr>
              <a:pPr>
                <a:defRPr/>
              </a:pPr>
              <a:t>‹#›</a:t>
            </a:fld>
            <a:endParaRPr lang="en-US" dirty="0">
              <a:solidFill>
                <a:srgbClr val="000000"/>
              </a:solidFill>
            </a:endParaRPr>
          </a:p>
        </p:txBody>
      </p:sp>
      <p:sp>
        <p:nvSpPr>
          <p:cNvPr id="6" name="Rectangle 1079"/>
          <p:cNvSpPr>
            <a:spLocks noGrp="1" noChangeArrowheads="1"/>
          </p:cNvSpPr>
          <p:nvPr>
            <p:ph type="dt" sz="half" idx="11"/>
          </p:nvPr>
        </p:nvSpPr>
        <p:spPr>
          <a:xfrm>
            <a:off x="457200" y="6626226"/>
            <a:ext cx="1092200" cy="476250"/>
          </a:xfrm>
          <a:prstGeom prst="rect">
            <a:avLst/>
          </a:prstGeom>
        </p:spPr>
        <p:txBody>
          <a:bodyPr/>
          <a:lstStyle>
            <a:lvl1pPr>
              <a:defRPr/>
            </a:lvl1pPr>
          </a:lstStyle>
          <a:p>
            <a:pPr>
              <a:defRPr/>
            </a:pPr>
            <a:r>
              <a:rPr lang="en-US" smtClean="0">
                <a:solidFill>
                  <a:srgbClr val="000000"/>
                </a:solidFill>
              </a:rPr>
              <a:t>9 Jan 2012</a:t>
            </a:r>
            <a:endParaRPr lang="en-US" dirty="0">
              <a:solidFill>
                <a:srgbClr val="000000"/>
              </a:solidFill>
            </a:endParaRPr>
          </a:p>
        </p:txBody>
      </p:sp>
      <p:sp>
        <p:nvSpPr>
          <p:cNvPr id="7" name="Rectangle 1080"/>
          <p:cNvSpPr>
            <a:spLocks noGrp="1" noChangeArrowheads="1"/>
          </p:cNvSpPr>
          <p:nvPr>
            <p:ph type="ftr" sz="quarter" idx="12"/>
          </p:nvPr>
        </p:nvSpPr>
        <p:spPr>
          <a:xfrm>
            <a:off x="1765300" y="6604001"/>
            <a:ext cx="6375400" cy="246217"/>
          </a:xfrm>
          <a:prstGeom prst="rect">
            <a:avLst/>
          </a:prstGeom>
        </p:spPr>
        <p:txBody>
          <a:bodyPr>
            <a:spAutoFit/>
          </a:bodyPr>
          <a:lstStyle>
            <a:lvl1pPr>
              <a:defRPr/>
            </a:lvl1pPr>
          </a:lstStyle>
          <a:p>
            <a:pPr>
              <a:defRPr/>
            </a:pPr>
            <a:r>
              <a:rPr lang="en-US" smtClean="0">
                <a:solidFill>
                  <a:srgbClr val="000000"/>
                </a:solidFill>
              </a:rPr>
              <a:t>Presentation to: The American Astronomical Society</a:t>
            </a:r>
            <a:endParaRPr lang="en-US" dirty="0">
              <a:solidFill>
                <a:srgbClr val="000000"/>
              </a:solidFill>
            </a:endParaRPr>
          </a:p>
        </p:txBody>
      </p:sp>
    </p:spTree>
    <p:extLst>
      <p:ext uri="{BB962C8B-B14F-4D97-AF65-F5344CB8AC3E}">
        <p14:creationId xmlns:p14="http://schemas.microsoft.com/office/powerpoint/2010/main" val="85890523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a:prstGeom prst="rect">
            <a:avLst/>
          </a:prstGeom>
        </p:spPr>
        <p:txBody>
          <a:bodyPr anchor="b"/>
          <a:lstStyle>
            <a:lvl1pPr marL="0" indent="0">
              <a:buNone/>
              <a:defRPr sz="2400" b="1"/>
            </a:lvl1pPr>
            <a:lvl2pPr marL="457124" indent="0">
              <a:buNone/>
              <a:defRPr sz="2000" b="1"/>
            </a:lvl2pPr>
            <a:lvl3pPr marL="914246" indent="0">
              <a:buNone/>
              <a:defRPr sz="1800" b="1"/>
            </a:lvl3pPr>
            <a:lvl4pPr marL="1371370" indent="0">
              <a:buNone/>
              <a:defRPr sz="1600" b="1"/>
            </a:lvl4pPr>
            <a:lvl5pPr marL="1828492" indent="0">
              <a:buNone/>
              <a:defRPr sz="1600" b="1"/>
            </a:lvl5pPr>
            <a:lvl6pPr marL="2285616" indent="0">
              <a:buNone/>
              <a:defRPr sz="1600" b="1"/>
            </a:lvl6pPr>
            <a:lvl7pPr marL="2742739" indent="0">
              <a:buNone/>
              <a:defRPr sz="1600" b="1"/>
            </a:lvl7pPr>
            <a:lvl8pPr marL="3199862" indent="0">
              <a:buNone/>
              <a:defRPr sz="1600" b="1"/>
            </a:lvl8pPr>
            <a:lvl9pPr marL="365698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a:prstGeom prst="rect">
            <a:avLst/>
          </a:prstGeom>
        </p:spPr>
        <p:txBody>
          <a:bodyPr anchor="b"/>
          <a:lstStyle>
            <a:lvl1pPr marL="0" indent="0">
              <a:buNone/>
              <a:defRPr sz="2400" b="1"/>
            </a:lvl1pPr>
            <a:lvl2pPr marL="457124" indent="0">
              <a:buNone/>
              <a:defRPr sz="2000" b="1"/>
            </a:lvl2pPr>
            <a:lvl3pPr marL="914246" indent="0">
              <a:buNone/>
              <a:defRPr sz="1800" b="1"/>
            </a:lvl3pPr>
            <a:lvl4pPr marL="1371370" indent="0">
              <a:buNone/>
              <a:defRPr sz="1600" b="1"/>
            </a:lvl4pPr>
            <a:lvl5pPr marL="1828492" indent="0">
              <a:buNone/>
              <a:defRPr sz="1600" b="1"/>
            </a:lvl5pPr>
            <a:lvl6pPr marL="2285616" indent="0">
              <a:buNone/>
              <a:defRPr sz="1600" b="1"/>
            </a:lvl6pPr>
            <a:lvl7pPr marL="2742739" indent="0">
              <a:buNone/>
              <a:defRPr sz="1600" b="1"/>
            </a:lvl7pPr>
            <a:lvl8pPr marL="3199862" indent="0">
              <a:buNone/>
              <a:defRPr sz="1600" b="1"/>
            </a:lvl8pPr>
            <a:lvl9pPr marL="365698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77"/>
          <p:cNvSpPr>
            <a:spLocks noGrp="1" noChangeArrowheads="1"/>
          </p:cNvSpPr>
          <p:nvPr>
            <p:ph type="sldNum" sz="quarter" idx="10"/>
          </p:nvPr>
        </p:nvSpPr>
        <p:spPr>
          <a:xfrm>
            <a:off x="8676833" y="6615113"/>
            <a:ext cx="393700" cy="457200"/>
          </a:xfrm>
          <a:prstGeom prst="rect">
            <a:avLst/>
          </a:prstGeom>
          <a:ln/>
        </p:spPr>
        <p:txBody>
          <a:bodyPr/>
          <a:lstStyle>
            <a:lvl1pPr>
              <a:defRPr/>
            </a:lvl1pPr>
          </a:lstStyle>
          <a:p>
            <a:pPr>
              <a:defRPr/>
            </a:pPr>
            <a:fld id="{85587268-2FBC-4680-B843-B301CEC8286F}" type="slidenum">
              <a:rPr lang="en-US">
                <a:solidFill>
                  <a:srgbClr val="000000"/>
                </a:solidFill>
              </a:rPr>
              <a:pPr>
                <a:defRPr/>
              </a:pPr>
              <a:t>‹#›</a:t>
            </a:fld>
            <a:endParaRPr lang="en-US" dirty="0">
              <a:solidFill>
                <a:srgbClr val="000000"/>
              </a:solidFill>
            </a:endParaRPr>
          </a:p>
        </p:txBody>
      </p:sp>
      <p:sp>
        <p:nvSpPr>
          <p:cNvPr id="8" name="Rectangle 1079"/>
          <p:cNvSpPr>
            <a:spLocks noGrp="1" noChangeArrowheads="1"/>
          </p:cNvSpPr>
          <p:nvPr>
            <p:ph type="dt" sz="half" idx="11"/>
          </p:nvPr>
        </p:nvSpPr>
        <p:spPr>
          <a:xfrm>
            <a:off x="383733" y="6626226"/>
            <a:ext cx="1054100" cy="476250"/>
          </a:xfrm>
          <a:prstGeom prst="rect">
            <a:avLst/>
          </a:prstGeom>
          <a:ln/>
        </p:spPr>
        <p:txBody>
          <a:bodyPr/>
          <a:lstStyle>
            <a:lvl1pPr>
              <a:defRPr/>
            </a:lvl1pPr>
          </a:lstStyle>
          <a:p>
            <a:pPr>
              <a:defRPr/>
            </a:pPr>
            <a:r>
              <a:rPr lang="en-US" smtClean="0">
                <a:solidFill>
                  <a:srgbClr val="000000"/>
                </a:solidFill>
              </a:rPr>
              <a:t>9 Jan 2012</a:t>
            </a:r>
            <a:endParaRPr lang="en-US" dirty="0">
              <a:solidFill>
                <a:srgbClr val="000000"/>
              </a:solidFill>
            </a:endParaRPr>
          </a:p>
        </p:txBody>
      </p:sp>
      <p:sp>
        <p:nvSpPr>
          <p:cNvPr id="9" name="Rectangle 1080"/>
          <p:cNvSpPr>
            <a:spLocks noGrp="1" noChangeArrowheads="1"/>
          </p:cNvSpPr>
          <p:nvPr>
            <p:ph type="ftr" sz="quarter" idx="12"/>
          </p:nvPr>
        </p:nvSpPr>
        <p:spPr>
          <a:xfrm>
            <a:off x="1679133" y="6626226"/>
            <a:ext cx="6705600" cy="476250"/>
          </a:xfrm>
          <a:prstGeom prst="rect">
            <a:avLst/>
          </a:prstGeom>
          <a:ln/>
        </p:spPr>
        <p:txBody>
          <a:bodyPr/>
          <a:lstStyle>
            <a:lvl1pPr>
              <a:defRPr/>
            </a:lvl1pPr>
          </a:lstStyle>
          <a:p>
            <a:pPr>
              <a:defRPr/>
            </a:pPr>
            <a:r>
              <a:rPr lang="en-US" smtClean="0">
                <a:solidFill>
                  <a:srgbClr val="000000"/>
                </a:solidFill>
              </a:rPr>
              <a:t>Presentation to: The American Astronomical Society</a:t>
            </a:r>
            <a:endParaRPr lang="en-US" dirty="0">
              <a:solidFill>
                <a:srgbClr val="000000"/>
              </a:solidFill>
            </a:endParaRPr>
          </a:p>
        </p:txBody>
      </p:sp>
    </p:spTree>
    <p:extLst>
      <p:ext uri="{BB962C8B-B14F-4D97-AF65-F5344CB8AC3E}">
        <p14:creationId xmlns:p14="http://schemas.microsoft.com/office/powerpoint/2010/main" val="897536120"/>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6725" y="831852"/>
            <a:ext cx="8275638" cy="733425"/>
          </a:xfrm>
          <a:prstGeom prst="rect">
            <a:avLst/>
          </a:prstGeom>
        </p:spPr>
        <p:txBody>
          <a:bodyPr/>
          <a:lstStyle/>
          <a:p>
            <a:r>
              <a:rPr lang="en-US" smtClean="0"/>
              <a:t>Click to edit Master title style</a:t>
            </a:r>
            <a:endParaRPr lang="en-US"/>
          </a:p>
        </p:txBody>
      </p:sp>
      <p:sp>
        <p:nvSpPr>
          <p:cNvPr id="3" name="Rectangle 1077"/>
          <p:cNvSpPr>
            <a:spLocks noGrp="1" noChangeArrowheads="1"/>
          </p:cNvSpPr>
          <p:nvPr>
            <p:ph type="sldNum" sz="quarter" idx="10"/>
          </p:nvPr>
        </p:nvSpPr>
        <p:spPr>
          <a:xfrm>
            <a:off x="8676833" y="6615113"/>
            <a:ext cx="393700" cy="457200"/>
          </a:xfrm>
          <a:prstGeom prst="rect">
            <a:avLst/>
          </a:prstGeom>
          <a:ln/>
        </p:spPr>
        <p:txBody>
          <a:bodyPr/>
          <a:lstStyle>
            <a:lvl1pPr>
              <a:defRPr/>
            </a:lvl1pPr>
          </a:lstStyle>
          <a:p>
            <a:pPr>
              <a:defRPr/>
            </a:pPr>
            <a:fld id="{688418D6-5293-41E6-9943-54BFB29444CA}" type="slidenum">
              <a:rPr lang="en-US">
                <a:solidFill>
                  <a:srgbClr val="000000"/>
                </a:solidFill>
              </a:rPr>
              <a:pPr>
                <a:defRPr/>
              </a:pPr>
              <a:t>‹#›</a:t>
            </a:fld>
            <a:endParaRPr lang="en-US" dirty="0">
              <a:solidFill>
                <a:srgbClr val="000000"/>
              </a:solidFill>
            </a:endParaRPr>
          </a:p>
        </p:txBody>
      </p:sp>
      <p:sp>
        <p:nvSpPr>
          <p:cNvPr id="4" name="Rectangle 1079"/>
          <p:cNvSpPr>
            <a:spLocks noGrp="1" noChangeArrowheads="1"/>
          </p:cNvSpPr>
          <p:nvPr>
            <p:ph type="dt" sz="half" idx="11"/>
          </p:nvPr>
        </p:nvSpPr>
        <p:spPr>
          <a:xfrm>
            <a:off x="383733" y="6626226"/>
            <a:ext cx="1054100" cy="476250"/>
          </a:xfrm>
          <a:prstGeom prst="rect">
            <a:avLst/>
          </a:prstGeom>
          <a:ln/>
        </p:spPr>
        <p:txBody>
          <a:bodyPr/>
          <a:lstStyle>
            <a:lvl1pPr>
              <a:defRPr/>
            </a:lvl1pPr>
          </a:lstStyle>
          <a:p>
            <a:pPr>
              <a:defRPr/>
            </a:pPr>
            <a:r>
              <a:rPr lang="en-US" smtClean="0">
                <a:solidFill>
                  <a:srgbClr val="000000"/>
                </a:solidFill>
              </a:rPr>
              <a:t>9 Jan 2012</a:t>
            </a:r>
            <a:endParaRPr lang="en-US" dirty="0">
              <a:solidFill>
                <a:srgbClr val="000000"/>
              </a:solidFill>
            </a:endParaRPr>
          </a:p>
        </p:txBody>
      </p:sp>
      <p:sp>
        <p:nvSpPr>
          <p:cNvPr id="5" name="Rectangle 1080"/>
          <p:cNvSpPr>
            <a:spLocks noGrp="1" noChangeArrowheads="1"/>
          </p:cNvSpPr>
          <p:nvPr>
            <p:ph type="ftr" sz="quarter" idx="12"/>
          </p:nvPr>
        </p:nvSpPr>
        <p:spPr>
          <a:xfrm>
            <a:off x="1567769" y="6626226"/>
            <a:ext cx="6705600" cy="476250"/>
          </a:xfrm>
          <a:prstGeom prst="rect">
            <a:avLst/>
          </a:prstGeom>
          <a:ln/>
        </p:spPr>
        <p:txBody>
          <a:bodyPr/>
          <a:lstStyle>
            <a:lvl1pPr>
              <a:defRPr/>
            </a:lvl1pPr>
          </a:lstStyle>
          <a:p>
            <a:pPr>
              <a:defRPr/>
            </a:pPr>
            <a:r>
              <a:rPr lang="en-US" smtClean="0">
                <a:solidFill>
                  <a:srgbClr val="000000"/>
                </a:solidFill>
              </a:rPr>
              <a:t>Presentation to: The American Astronomical Society</a:t>
            </a:r>
            <a:endParaRPr lang="en-US" dirty="0">
              <a:solidFill>
                <a:srgbClr val="000000"/>
              </a:solidFill>
            </a:endParaRPr>
          </a:p>
        </p:txBody>
      </p:sp>
    </p:spTree>
    <p:extLst>
      <p:ext uri="{BB962C8B-B14F-4D97-AF65-F5344CB8AC3E}">
        <p14:creationId xmlns:p14="http://schemas.microsoft.com/office/powerpoint/2010/main" val="2429407608"/>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077"/>
          <p:cNvSpPr>
            <a:spLocks noGrp="1" noChangeArrowheads="1"/>
          </p:cNvSpPr>
          <p:nvPr>
            <p:ph type="sldNum" sz="quarter" idx="10"/>
          </p:nvPr>
        </p:nvSpPr>
        <p:spPr>
          <a:xfrm>
            <a:off x="8676833" y="6615113"/>
            <a:ext cx="393700" cy="457200"/>
          </a:xfrm>
          <a:prstGeom prst="rect">
            <a:avLst/>
          </a:prstGeom>
          <a:ln/>
        </p:spPr>
        <p:txBody>
          <a:bodyPr/>
          <a:lstStyle>
            <a:lvl1pPr>
              <a:defRPr/>
            </a:lvl1pPr>
          </a:lstStyle>
          <a:p>
            <a:pPr>
              <a:defRPr/>
            </a:pPr>
            <a:fld id="{1F85F97C-6F89-4479-BDC4-505ED5727BF5}" type="slidenum">
              <a:rPr lang="en-US">
                <a:solidFill>
                  <a:srgbClr val="000000"/>
                </a:solidFill>
              </a:rPr>
              <a:pPr>
                <a:defRPr/>
              </a:pPr>
              <a:t>‹#›</a:t>
            </a:fld>
            <a:endParaRPr lang="en-US" dirty="0">
              <a:solidFill>
                <a:srgbClr val="000000"/>
              </a:solidFill>
            </a:endParaRPr>
          </a:p>
        </p:txBody>
      </p:sp>
      <p:sp>
        <p:nvSpPr>
          <p:cNvPr id="3" name="Rectangle 1079"/>
          <p:cNvSpPr>
            <a:spLocks noGrp="1" noChangeArrowheads="1"/>
          </p:cNvSpPr>
          <p:nvPr>
            <p:ph type="dt" sz="half" idx="11"/>
          </p:nvPr>
        </p:nvSpPr>
        <p:spPr>
          <a:xfrm>
            <a:off x="383733" y="6626226"/>
            <a:ext cx="1054100" cy="476250"/>
          </a:xfrm>
          <a:prstGeom prst="rect">
            <a:avLst/>
          </a:prstGeom>
          <a:ln/>
        </p:spPr>
        <p:txBody>
          <a:bodyPr/>
          <a:lstStyle>
            <a:lvl1pPr>
              <a:defRPr/>
            </a:lvl1pPr>
          </a:lstStyle>
          <a:p>
            <a:pPr>
              <a:defRPr/>
            </a:pPr>
            <a:r>
              <a:rPr lang="en-US" smtClean="0">
                <a:solidFill>
                  <a:srgbClr val="000000"/>
                </a:solidFill>
              </a:rPr>
              <a:t>9 Jan 2012</a:t>
            </a:r>
            <a:endParaRPr lang="en-US" dirty="0">
              <a:solidFill>
                <a:srgbClr val="000000"/>
              </a:solidFill>
            </a:endParaRPr>
          </a:p>
        </p:txBody>
      </p:sp>
      <p:sp>
        <p:nvSpPr>
          <p:cNvPr id="4" name="Rectangle 1080"/>
          <p:cNvSpPr>
            <a:spLocks noGrp="1" noChangeArrowheads="1"/>
          </p:cNvSpPr>
          <p:nvPr>
            <p:ph type="ftr" sz="quarter" idx="12"/>
          </p:nvPr>
        </p:nvSpPr>
        <p:spPr>
          <a:xfrm>
            <a:off x="1679133" y="6626226"/>
            <a:ext cx="6705600" cy="476250"/>
          </a:xfrm>
          <a:prstGeom prst="rect">
            <a:avLst/>
          </a:prstGeom>
          <a:ln/>
        </p:spPr>
        <p:txBody>
          <a:bodyPr/>
          <a:lstStyle>
            <a:lvl1pPr>
              <a:defRPr/>
            </a:lvl1pPr>
          </a:lstStyle>
          <a:p>
            <a:pPr>
              <a:defRPr/>
            </a:pPr>
            <a:r>
              <a:rPr lang="en-US" smtClean="0">
                <a:solidFill>
                  <a:srgbClr val="000000"/>
                </a:solidFill>
              </a:rPr>
              <a:t>Presentation to: The American Astronomical Society</a:t>
            </a:r>
            <a:endParaRPr lang="en-US" dirty="0">
              <a:solidFill>
                <a:srgbClr val="000000"/>
              </a:solidFill>
            </a:endParaRPr>
          </a:p>
        </p:txBody>
      </p:sp>
    </p:spTree>
    <p:extLst>
      <p:ext uri="{BB962C8B-B14F-4D97-AF65-F5344CB8AC3E}">
        <p14:creationId xmlns:p14="http://schemas.microsoft.com/office/powerpoint/2010/main" val="1814263336"/>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a:prstGeom prst="rect">
            <a:avLst/>
          </a:prstGeom>
        </p:spPr>
        <p:txBody>
          <a:bodyPr/>
          <a:lstStyle>
            <a:lvl1pPr marL="0" indent="0">
              <a:buNone/>
              <a:defRPr sz="1400"/>
            </a:lvl1pPr>
            <a:lvl2pPr marL="457124" indent="0">
              <a:buNone/>
              <a:defRPr sz="1200"/>
            </a:lvl2pPr>
            <a:lvl3pPr marL="914246" indent="0">
              <a:buNone/>
              <a:defRPr sz="1000"/>
            </a:lvl3pPr>
            <a:lvl4pPr marL="1371370" indent="0">
              <a:buNone/>
              <a:defRPr sz="900"/>
            </a:lvl4pPr>
            <a:lvl5pPr marL="1828492" indent="0">
              <a:buNone/>
              <a:defRPr sz="900"/>
            </a:lvl5pPr>
            <a:lvl6pPr marL="2285616" indent="0">
              <a:buNone/>
              <a:defRPr sz="900"/>
            </a:lvl6pPr>
            <a:lvl7pPr marL="2742739" indent="0">
              <a:buNone/>
              <a:defRPr sz="900"/>
            </a:lvl7pPr>
            <a:lvl8pPr marL="3199862" indent="0">
              <a:buNone/>
              <a:defRPr sz="900"/>
            </a:lvl8pPr>
            <a:lvl9pPr marL="3656986" indent="0">
              <a:buNone/>
              <a:defRPr sz="900"/>
            </a:lvl9pPr>
          </a:lstStyle>
          <a:p>
            <a:pPr lvl="0"/>
            <a:r>
              <a:rPr lang="en-US" smtClean="0"/>
              <a:t>Click to edit Master text styles</a:t>
            </a:r>
          </a:p>
        </p:txBody>
      </p:sp>
      <p:sp>
        <p:nvSpPr>
          <p:cNvPr id="5" name="Rectangle 1077"/>
          <p:cNvSpPr>
            <a:spLocks noGrp="1" noChangeArrowheads="1"/>
          </p:cNvSpPr>
          <p:nvPr>
            <p:ph type="sldNum" sz="quarter" idx="10"/>
          </p:nvPr>
        </p:nvSpPr>
        <p:spPr>
          <a:xfrm>
            <a:off x="8676833" y="6615113"/>
            <a:ext cx="393700" cy="457200"/>
          </a:xfrm>
          <a:prstGeom prst="rect">
            <a:avLst/>
          </a:prstGeom>
          <a:ln/>
        </p:spPr>
        <p:txBody>
          <a:bodyPr/>
          <a:lstStyle>
            <a:lvl1pPr>
              <a:defRPr/>
            </a:lvl1pPr>
          </a:lstStyle>
          <a:p>
            <a:pPr>
              <a:defRPr/>
            </a:pPr>
            <a:fld id="{E74C2188-DCB4-4B84-8EEA-B55ECC6CAEEB}" type="slidenum">
              <a:rPr lang="en-US">
                <a:solidFill>
                  <a:srgbClr val="000000"/>
                </a:solidFill>
              </a:rPr>
              <a:pPr>
                <a:defRPr/>
              </a:pPr>
              <a:t>‹#›</a:t>
            </a:fld>
            <a:endParaRPr lang="en-US" dirty="0">
              <a:solidFill>
                <a:srgbClr val="000000"/>
              </a:solidFill>
            </a:endParaRPr>
          </a:p>
        </p:txBody>
      </p:sp>
      <p:sp>
        <p:nvSpPr>
          <p:cNvPr id="6" name="Rectangle 1079"/>
          <p:cNvSpPr>
            <a:spLocks noGrp="1" noChangeArrowheads="1"/>
          </p:cNvSpPr>
          <p:nvPr>
            <p:ph type="dt" sz="half" idx="11"/>
          </p:nvPr>
        </p:nvSpPr>
        <p:spPr>
          <a:xfrm>
            <a:off x="383733" y="6626226"/>
            <a:ext cx="1054100" cy="476250"/>
          </a:xfrm>
          <a:prstGeom prst="rect">
            <a:avLst/>
          </a:prstGeom>
          <a:ln/>
        </p:spPr>
        <p:txBody>
          <a:bodyPr/>
          <a:lstStyle>
            <a:lvl1pPr>
              <a:defRPr/>
            </a:lvl1pPr>
          </a:lstStyle>
          <a:p>
            <a:pPr>
              <a:defRPr/>
            </a:pPr>
            <a:r>
              <a:rPr lang="en-US" smtClean="0">
                <a:solidFill>
                  <a:srgbClr val="000000"/>
                </a:solidFill>
              </a:rPr>
              <a:t>9 Jan 2012</a:t>
            </a:r>
            <a:endParaRPr lang="en-US" dirty="0">
              <a:solidFill>
                <a:srgbClr val="000000"/>
              </a:solidFill>
            </a:endParaRPr>
          </a:p>
        </p:txBody>
      </p:sp>
      <p:sp>
        <p:nvSpPr>
          <p:cNvPr id="7" name="Rectangle 1080"/>
          <p:cNvSpPr>
            <a:spLocks noGrp="1" noChangeArrowheads="1"/>
          </p:cNvSpPr>
          <p:nvPr>
            <p:ph type="ftr" sz="quarter" idx="12"/>
          </p:nvPr>
        </p:nvSpPr>
        <p:spPr>
          <a:xfrm>
            <a:off x="1679133" y="6626226"/>
            <a:ext cx="6705600" cy="476250"/>
          </a:xfrm>
          <a:prstGeom prst="rect">
            <a:avLst/>
          </a:prstGeom>
          <a:ln/>
        </p:spPr>
        <p:txBody>
          <a:bodyPr/>
          <a:lstStyle>
            <a:lvl1pPr>
              <a:defRPr/>
            </a:lvl1pPr>
          </a:lstStyle>
          <a:p>
            <a:pPr>
              <a:defRPr/>
            </a:pPr>
            <a:r>
              <a:rPr lang="en-US" smtClean="0">
                <a:solidFill>
                  <a:srgbClr val="000000"/>
                </a:solidFill>
              </a:rPr>
              <a:t>Presentation to: The American Astronomical Society</a:t>
            </a:r>
            <a:endParaRPr lang="en-US" dirty="0">
              <a:solidFill>
                <a:srgbClr val="000000"/>
              </a:solidFill>
            </a:endParaRPr>
          </a:p>
        </p:txBody>
      </p:sp>
    </p:spTree>
    <p:extLst>
      <p:ext uri="{BB962C8B-B14F-4D97-AF65-F5344CB8AC3E}">
        <p14:creationId xmlns:p14="http://schemas.microsoft.com/office/powerpoint/2010/main" val="3687204388"/>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124" indent="0">
              <a:buNone/>
              <a:defRPr sz="2800"/>
            </a:lvl2pPr>
            <a:lvl3pPr marL="914246" indent="0">
              <a:buNone/>
              <a:defRPr sz="2400"/>
            </a:lvl3pPr>
            <a:lvl4pPr marL="1371370" indent="0">
              <a:buNone/>
              <a:defRPr sz="2000"/>
            </a:lvl4pPr>
            <a:lvl5pPr marL="1828492" indent="0">
              <a:buNone/>
              <a:defRPr sz="2000"/>
            </a:lvl5pPr>
            <a:lvl6pPr marL="2285616" indent="0">
              <a:buNone/>
              <a:defRPr sz="2000"/>
            </a:lvl6pPr>
            <a:lvl7pPr marL="2742739" indent="0">
              <a:buNone/>
              <a:defRPr sz="2000"/>
            </a:lvl7pPr>
            <a:lvl8pPr marL="3199862" indent="0">
              <a:buNone/>
              <a:defRPr sz="2000"/>
            </a:lvl8pPr>
            <a:lvl9pPr marL="3656986"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124" indent="0">
              <a:buNone/>
              <a:defRPr sz="1200"/>
            </a:lvl2pPr>
            <a:lvl3pPr marL="914246" indent="0">
              <a:buNone/>
              <a:defRPr sz="1000"/>
            </a:lvl3pPr>
            <a:lvl4pPr marL="1371370" indent="0">
              <a:buNone/>
              <a:defRPr sz="900"/>
            </a:lvl4pPr>
            <a:lvl5pPr marL="1828492" indent="0">
              <a:buNone/>
              <a:defRPr sz="900"/>
            </a:lvl5pPr>
            <a:lvl6pPr marL="2285616" indent="0">
              <a:buNone/>
              <a:defRPr sz="900"/>
            </a:lvl6pPr>
            <a:lvl7pPr marL="2742739" indent="0">
              <a:buNone/>
              <a:defRPr sz="900"/>
            </a:lvl7pPr>
            <a:lvl8pPr marL="3199862" indent="0">
              <a:buNone/>
              <a:defRPr sz="900"/>
            </a:lvl8pPr>
            <a:lvl9pPr marL="3656986" indent="0">
              <a:buNone/>
              <a:defRPr sz="900"/>
            </a:lvl9pPr>
          </a:lstStyle>
          <a:p>
            <a:pPr lvl="0"/>
            <a:r>
              <a:rPr lang="en-US" smtClean="0"/>
              <a:t>Click to edit Master text styles</a:t>
            </a:r>
          </a:p>
        </p:txBody>
      </p:sp>
      <p:sp>
        <p:nvSpPr>
          <p:cNvPr id="5" name="Rectangle 1077"/>
          <p:cNvSpPr>
            <a:spLocks noGrp="1" noChangeArrowheads="1"/>
          </p:cNvSpPr>
          <p:nvPr>
            <p:ph type="sldNum" sz="quarter" idx="10"/>
          </p:nvPr>
        </p:nvSpPr>
        <p:spPr>
          <a:xfrm>
            <a:off x="8676833" y="6615113"/>
            <a:ext cx="393700" cy="457200"/>
          </a:xfrm>
          <a:prstGeom prst="rect">
            <a:avLst/>
          </a:prstGeom>
          <a:ln/>
        </p:spPr>
        <p:txBody>
          <a:bodyPr/>
          <a:lstStyle>
            <a:lvl1pPr>
              <a:defRPr/>
            </a:lvl1pPr>
          </a:lstStyle>
          <a:p>
            <a:pPr>
              <a:defRPr/>
            </a:pPr>
            <a:fld id="{FB355212-BFE3-48D1-B84F-D1A082B5D496}" type="slidenum">
              <a:rPr lang="en-US">
                <a:solidFill>
                  <a:srgbClr val="000000"/>
                </a:solidFill>
              </a:rPr>
              <a:pPr>
                <a:defRPr/>
              </a:pPr>
              <a:t>‹#›</a:t>
            </a:fld>
            <a:endParaRPr lang="en-US" dirty="0">
              <a:solidFill>
                <a:srgbClr val="000000"/>
              </a:solidFill>
            </a:endParaRPr>
          </a:p>
        </p:txBody>
      </p:sp>
      <p:sp>
        <p:nvSpPr>
          <p:cNvPr id="6" name="Rectangle 1079"/>
          <p:cNvSpPr>
            <a:spLocks noGrp="1" noChangeArrowheads="1"/>
          </p:cNvSpPr>
          <p:nvPr>
            <p:ph type="dt" sz="half" idx="11"/>
          </p:nvPr>
        </p:nvSpPr>
        <p:spPr>
          <a:xfrm>
            <a:off x="383733" y="6626226"/>
            <a:ext cx="1054100" cy="476250"/>
          </a:xfrm>
          <a:prstGeom prst="rect">
            <a:avLst/>
          </a:prstGeom>
          <a:ln/>
        </p:spPr>
        <p:txBody>
          <a:bodyPr/>
          <a:lstStyle>
            <a:lvl1pPr>
              <a:defRPr/>
            </a:lvl1pPr>
          </a:lstStyle>
          <a:p>
            <a:pPr>
              <a:defRPr/>
            </a:pPr>
            <a:r>
              <a:rPr lang="en-US" smtClean="0">
                <a:solidFill>
                  <a:srgbClr val="000000"/>
                </a:solidFill>
              </a:rPr>
              <a:t>9 Jan 2012</a:t>
            </a:r>
            <a:endParaRPr lang="en-US" dirty="0">
              <a:solidFill>
                <a:srgbClr val="000000"/>
              </a:solidFill>
            </a:endParaRPr>
          </a:p>
        </p:txBody>
      </p:sp>
      <p:sp>
        <p:nvSpPr>
          <p:cNvPr id="7" name="Rectangle 1080"/>
          <p:cNvSpPr>
            <a:spLocks noGrp="1" noChangeArrowheads="1"/>
          </p:cNvSpPr>
          <p:nvPr>
            <p:ph type="ftr" sz="quarter" idx="12"/>
          </p:nvPr>
        </p:nvSpPr>
        <p:spPr>
          <a:xfrm>
            <a:off x="1679133" y="6626226"/>
            <a:ext cx="6705600" cy="476250"/>
          </a:xfrm>
          <a:prstGeom prst="rect">
            <a:avLst/>
          </a:prstGeom>
          <a:ln/>
        </p:spPr>
        <p:txBody>
          <a:bodyPr/>
          <a:lstStyle>
            <a:lvl1pPr>
              <a:defRPr/>
            </a:lvl1pPr>
          </a:lstStyle>
          <a:p>
            <a:pPr>
              <a:defRPr/>
            </a:pPr>
            <a:r>
              <a:rPr lang="en-US" smtClean="0">
                <a:solidFill>
                  <a:srgbClr val="000000"/>
                </a:solidFill>
              </a:rPr>
              <a:t>Presentation to: The American Astronomical Society</a:t>
            </a:r>
            <a:endParaRPr lang="en-US" dirty="0">
              <a:solidFill>
                <a:srgbClr val="000000"/>
              </a:solidFill>
            </a:endParaRPr>
          </a:p>
        </p:txBody>
      </p:sp>
    </p:spTree>
    <p:extLst>
      <p:ext uri="{BB962C8B-B14F-4D97-AF65-F5344CB8AC3E}">
        <p14:creationId xmlns:p14="http://schemas.microsoft.com/office/powerpoint/2010/main" val="391064234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66725" y="831852"/>
            <a:ext cx="8275638" cy="733425"/>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393259" y="1665289"/>
            <a:ext cx="8258175" cy="45370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77"/>
          <p:cNvSpPr>
            <a:spLocks noGrp="1" noChangeArrowheads="1"/>
          </p:cNvSpPr>
          <p:nvPr>
            <p:ph type="sldNum" sz="quarter" idx="10"/>
          </p:nvPr>
        </p:nvSpPr>
        <p:spPr>
          <a:xfrm>
            <a:off x="8676833" y="6615113"/>
            <a:ext cx="393700" cy="457200"/>
          </a:xfrm>
          <a:prstGeom prst="rect">
            <a:avLst/>
          </a:prstGeom>
          <a:ln/>
        </p:spPr>
        <p:txBody>
          <a:bodyPr/>
          <a:lstStyle>
            <a:lvl1pPr>
              <a:defRPr/>
            </a:lvl1pPr>
          </a:lstStyle>
          <a:p>
            <a:pPr>
              <a:defRPr/>
            </a:pPr>
            <a:fld id="{E94AECFB-5339-4292-9351-A76CDDF2CDB1}" type="slidenum">
              <a:rPr lang="en-US">
                <a:solidFill>
                  <a:srgbClr val="000000"/>
                </a:solidFill>
              </a:rPr>
              <a:pPr>
                <a:defRPr/>
              </a:pPr>
              <a:t>‹#›</a:t>
            </a:fld>
            <a:endParaRPr lang="en-US" dirty="0">
              <a:solidFill>
                <a:srgbClr val="000000"/>
              </a:solidFill>
            </a:endParaRPr>
          </a:p>
        </p:txBody>
      </p:sp>
      <p:sp>
        <p:nvSpPr>
          <p:cNvPr id="5" name="Rectangle 1079"/>
          <p:cNvSpPr>
            <a:spLocks noGrp="1" noChangeArrowheads="1"/>
          </p:cNvSpPr>
          <p:nvPr>
            <p:ph type="dt" sz="half" idx="11"/>
          </p:nvPr>
        </p:nvSpPr>
        <p:spPr>
          <a:xfrm>
            <a:off x="383733" y="6626226"/>
            <a:ext cx="1054100" cy="476250"/>
          </a:xfrm>
          <a:prstGeom prst="rect">
            <a:avLst/>
          </a:prstGeom>
          <a:ln/>
        </p:spPr>
        <p:txBody>
          <a:bodyPr/>
          <a:lstStyle>
            <a:lvl1pPr>
              <a:defRPr/>
            </a:lvl1pPr>
          </a:lstStyle>
          <a:p>
            <a:pPr>
              <a:defRPr/>
            </a:pPr>
            <a:r>
              <a:rPr lang="en-US" smtClean="0">
                <a:solidFill>
                  <a:srgbClr val="000000"/>
                </a:solidFill>
              </a:rPr>
              <a:t>9 Jan 2012</a:t>
            </a:r>
            <a:endParaRPr lang="en-US" dirty="0">
              <a:solidFill>
                <a:srgbClr val="000000"/>
              </a:solidFill>
            </a:endParaRPr>
          </a:p>
        </p:txBody>
      </p:sp>
      <p:sp>
        <p:nvSpPr>
          <p:cNvPr id="6" name="Rectangle 1080"/>
          <p:cNvSpPr>
            <a:spLocks noGrp="1" noChangeArrowheads="1"/>
          </p:cNvSpPr>
          <p:nvPr>
            <p:ph type="ftr" sz="quarter" idx="12"/>
          </p:nvPr>
        </p:nvSpPr>
        <p:spPr>
          <a:xfrm>
            <a:off x="1679133" y="6626226"/>
            <a:ext cx="6705600" cy="476250"/>
          </a:xfrm>
          <a:prstGeom prst="rect">
            <a:avLst/>
          </a:prstGeom>
          <a:ln/>
        </p:spPr>
        <p:txBody>
          <a:bodyPr/>
          <a:lstStyle>
            <a:lvl1pPr>
              <a:defRPr/>
            </a:lvl1pPr>
          </a:lstStyle>
          <a:p>
            <a:pPr>
              <a:defRPr/>
            </a:pPr>
            <a:r>
              <a:rPr lang="en-US" smtClean="0">
                <a:solidFill>
                  <a:srgbClr val="000000"/>
                </a:solidFill>
              </a:rPr>
              <a:t>Presentation to: The American Astronomical Society</a:t>
            </a:r>
            <a:endParaRPr lang="en-US" dirty="0">
              <a:solidFill>
                <a:srgbClr val="000000"/>
              </a:solidFill>
            </a:endParaRPr>
          </a:p>
        </p:txBody>
      </p:sp>
    </p:spTree>
    <p:extLst>
      <p:ext uri="{BB962C8B-B14F-4D97-AF65-F5344CB8AC3E}">
        <p14:creationId xmlns:p14="http://schemas.microsoft.com/office/powerpoint/2010/main" val="1814320745"/>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3852" y="831852"/>
            <a:ext cx="2068513" cy="5370513"/>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66727" y="831852"/>
            <a:ext cx="6054725" cy="537051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77"/>
          <p:cNvSpPr>
            <a:spLocks noGrp="1" noChangeArrowheads="1"/>
          </p:cNvSpPr>
          <p:nvPr>
            <p:ph type="sldNum" sz="quarter" idx="10"/>
          </p:nvPr>
        </p:nvSpPr>
        <p:spPr>
          <a:xfrm>
            <a:off x="8676833" y="6615113"/>
            <a:ext cx="393700" cy="457200"/>
          </a:xfrm>
          <a:prstGeom prst="rect">
            <a:avLst/>
          </a:prstGeom>
          <a:ln/>
        </p:spPr>
        <p:txBody>
          <a:bodyPr/>
          <a:lstStyle>
            <a:lvl1pPr>
              <a:defRPr/>
            </a:lvl1pPr>
          </a:lstStyle>
          <a:p>
            <a:pPr>
              <a:defRPr/>
            </a:pPr>
            <a:fld id="{675E7B61-7496-469A-BBD5-ED8F2051EEB7}" type="slidenum">
              <a:rPr lang="en-US">
                <a:solidFill>
                  <a:srgbClr val="000000"/>
                </a:solidFill>
              </a:rPr>
              <a:pPr>
                <a:defRPr/>
              </a:pPr>
              <a:t>‹#›</a:t>
            </a:fld>
            <a:endParaRPr lang="en-US" dirty="0">
              <a:solidFill>
                <a:srgbClr val="000000"/>
              </a:solidFill>
            </a:endParaRPr>
          </a:p>
        </p:txBody>
      </p:sp>
      <p:sp>
        <p:nvSpPr>
          <p:cNvPr id="5" name="Rectangle 1079"/>
          <p:cNvSpPr>
            <a:spLocks noGrp="1" noChangeArrowheads="1"/>
          </p:cNvSpPr>
          <p:nvPr>
            <p:ph type="dt" sz="half" idx="11"/>
          </p:nvPr>
        </p:nvSpPr>
        <p:spPr>
          <a:xfrm>
            <a:off x="383733" y="6626226"/>
            <a:ext cx="1054100" cy="476250"/>
          </a:xfrm>
          <a:prstGeom prst="rect">
            <a:avLst/>
          </a:prstGeom>
          <a:ln/>
        </p:spPr>
        <p:txBody>
          <a:bodyPr/>
          <a:lstStyle>
            <a:lvl1pPr>
              <a:defRPr/>
            </a:lvl1pPr>
          </a:lstStyle>
          <a:p>
            <a:pPr>
              <a:defRPr/>
            </a:pPr>
            <a:r>
              <a:rPr lang="en-US" smtClean="0">
                <a:solidFill>
                  <a:srgbClr val="000000"/>
                </a:solidFill>
              </a:rPr>
              <a:t>9 Jan 2012</a:t>
            </a:r>
            <a:endParaRPr lang="en-US" dirty="0">
              <a:solidFill>
                <a:srgbClr val="000000"/>
              </a:solidFill>
            </a:endParaRPr>
          </a:p>
        </p:txBody>
      </p:sp>
      <p:sp>
        <p:nvSpPr>
          <p:cNvPr id="6" name="Rectangle 1080"/>
          <p:cNvSpPr>
            <a:spLocks noGrp="1" noChangeArrowheads="1"/>
          </p:cNvSpPr>
          <p:nvPr>
            <p:ph type="ftr" sz="quarter" idx="12"/>
          </p:nvPr>
        </p:nvSpPr>
        <p:spPr>
          <a:xfrm>
            <a:off x="1679133" y="6626226"/>
            <a:ext cx="6705600" cy="476250"/>
          </a:xfrm>
          <a:prstGeom prst="rect">
            <a:avLst/>
          </a:prstGeom>
          <a:ln/>
        </p:spPr>
        <p:txBody>
          <a:bodyPr/>
          <a:lstStyle>
            <a:lvl1pPr>
              <a:defRPr/>
            </a:lvl1pPr>
          </a:lstStyle>
          <a:p>
            <a:pPr>
              <a:defRPr/>
            </a:pPr>
            <a:r>
              <a:rPr lang="en-US" smtClean="0">
                <a:solidFill>
                  <a:srgbClr val="000000"/>
                </a:solidFill>
              </a:rPr>
              <a:t>Presentation to: The American Astronomical Society</a:t>
            </a:r>
            <a:endParaRPr lang="en-US" dirty="0">
              <a:solidFill>
                <a:srgbClr val="000000"/>
              </a:solidFill>
            </a:endParaRPr>
          </a:p>
        </p:txBody>
      </p:sp>
    </p:spTree>
    <p:extLst>
      <p:ext uri="{BB962C8B-B14F-4D97-AF65-F5344CB8AC3E}">
        <p14:creationId xmlns:p14="http://schemas.microsoft.com/office/powerpoint/2010/main" val="249544468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66725" y="831852"/>
            <a:ext cx="8275638" cy="733425"/>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66725" y="1665289"/>
            <a:ext cx="4052888" cy="4537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72014" y="1665289"/>
            <a:ext cx="4052887" cy="4537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77"/>
          <p:cNvSpPr>
            <a:spLocks noGrp="1" noChangeArrowheads="1"/>
          </p:cNvSpPr>
          <p:nvPr>
            <p:ph type="sldNum" sz="quarter" idx="10"/>
          </p:nvPr>
        </p:nvSpPr>
        <p:spPr>
          <a:xfrm>
            <a:off x="8712200" y="6615113"/>
            <a:ext cx="431800" cy="457200"/>
          </a:xfrm>
          <a:prstGeom prst="rect">
            <a:avLst/>
          </a:prstGeom>
        </p:spPr>
        <p:txBody>
          <a:bodyPr/>
          <a:lstStyle>
            <a:lvl1pPr>
              <a:defRPr/>
            </a:lvl1pPr>
          </a:lstStyle>
          <a:p>
            <a:pPr>
              <a:defRPr/>
            </a:pPr>
            <a:fld id="{08F12561-88A0-47A6-8C0D-D072EC88F52C}" type="slidenum">
              <a:rPr lang="en-US"/>
              <a:pPr>
                <a:defRPr/>
              </a:pPr>
              <a:t>‹#›</a:t>
            </a:fld>
            <a:endParaRPr lang="en-US" dirty="0"/>
          </a:p>
        </p:txBody>
      </p:sp>
      <p:sp>
        <p:nvSpPr>
          <p:cNvPr id="6" name="Rectangle 1079"/>
          <p:cNvSpPr>
            <a:spLocks noGrp="1" noChangeArrowheads="1"/>
          </p:cNvSpPr>
          <p:nvPr>
            <p:ph type="dt" sz="half" idx="11"/>
          </p:nvPr>
        </p:nvSpPr>
        <p:spPr>
          <a:xfrm>
            <a:off x="457200" y="6626226"/>
            <a:ext cx="1092200" cy="476250"/>
          </a:xfrm>
          <a:prstGeom prst="rect">
            <a:avLst/>
          </a:prstGeom>
        </p:spPr>
        <p:txBody>
          <a:bodyPr/>
          <a:lstStyle>
            <a:lvl1pPr>
              <a:defRPr/>
            </a:lvl1pPr>
          </a:lstStyle>
          <a:p>
            <a:pPr>
              <a:defRPr/>
            </a:pPr>
            <a:r>
              <a:rPr lang="en-US" smtClean="0"/>
              <a:t>9 Jan 2012</a:t>
            </a:r>
            <a:endParaRPr lang="en-US" dirty="0"/>
          </a:p>
        </p:txBody>
      </p:sp>
      <p:sp>
        <p:nvSpPr>
          <p:cNvPr id="7" name="Rectangle 1080"/>
          <p:cNvSpPr>
            <a:spLocks noGrp="1" noChangeArrowheads="1"/>
          </p:cNvSpPr>
          <p:nvPr>
            <p:ph type="ftr" sz="quarter" idx="12"/>
          </p:nvPr>
        </p:nvSpPr>
        <p:spPr>
          <a:xfrm>
            <a:off x="1765300" y="6604001"/>
            <a:ext cx="6375400" cy="246217"/>
          </a:xfrm>
          <a:prstGeom prst="rect">
            <a:avLst/>
          </a:prstGeom>
        </p:spPr>
        <p:txBody>
          <a:bodyPr>
            <a:spAutoFit/>
          </a:bodyPr>
          <a:lstStyle>
            <a:lvl1pPr>
              <a:defRPr/>
            </a:lvl1pPr>
          </a:lstStyle>
          <a:p>
            <a:pPr>
              <a:defRPr/>
            </a:pPr>
            <a:r>
              <a:rPr lang="en-US" smtClean="0"/>
              <a:t>Presentation to: The American Astronomical Society</a:t>
            </a:r>
            <a:endParaRPr lang="en-US" dirty="0"/>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6725" y="831852"/>
            <a:ext cx="8275638" cy="733425"/>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66725" y="1665289"/>
            <a:ext cx="4052888" cy="45370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72014" y="1665289"/>
            <a:ext cx="4052887" cy="45370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77"/>
          <p:cNvSpPr>
            <a:spLocks noGrp="1" noChangeArrowheads="1"/>
          </p:cNvSpPr>
          <p:nvPr>
            <p:ph type="sldNum" sz="quarter" idx="10"/>
          </p:nvPr>
        </p:nvSpPr>
        <p:spPr>
          <a:xfrm>
            <a:off x="8676833" y="6615113"/>
            <a:ext cx="393700" cy="457200"/>
          </a:xfrm>
          <a:prstGeom prst="rect">
            <a:avLst/>
          </a:prstGeom>
          <a:ln/>
        </p:spPr>
        <p:txBody>
          <a:bodyPr/>
          <a:lstStyle>
            <a:lvl1pPr>
              <a:defRPr/>
            </a:lvl1pPr>
          </a:lstStyle>
          <a:p>
            <a:pPr>
              <a:defRPr/>
            </a:pPr>
            <a:fld id="{AFDF9E30-95C5-471B-A3EE-9AD9E41D7782}" type="slidenum">
              <a:rPr lang="en-US">
                <a:solidFill>
                  <a:srgbClr val="000000"/>
                </a:solidFill>
              </a:rPr>
              <a:pPr>
                <a:defRPr/>
              </a:pPr>
              <a:t>‹#›</a:t>
            </a:fld>
            <a:endParaRPr lang="en-US" dirty="0">
              <a:solidFill>
                <a:srgbClr val="000000"/>
              </a:solidFill>
            </a:endParaRPr>
          </a:p>
        </p:txBody>
      </p:sp>
      <p:sp>
        <p:nvSpPr>
          <p:cNvPr id="6" name="Rectangle 1079"/>
          <p:cNvSpPr>
            <a:spLocks noGrp="1" noChangeArrowheads="1"/>
          </p:cNvSpPr>
          <p:nvPr>
            <p:ph type="dt" sz="half" idx="11"/>
          </p:nvPr>
        </p:nvSpPr>
        <p:spPr>
          <a:xfrm>
            <a:off x="383733" y="6626226"/>
            <a:ext cx="1054100" cy="476250"/>
          </a:xfrm>
          <a:prstGeom prst="rect">
            <a:avLst/>
          </a:prstGeom>
          <a:ln/>
        </p:spPr>
        <p:txBody>
          <a:bodyPr/>
          <a:lstStyle>
            <a:lvl1pPr>
              <a:defRPr/>
            </a:lvl1pPr>
          </a:lstStyle>
          <a:p>
            <a:pPr>
              <a:defRPr/>
            </a:pPr>
            <a:r>
              <a:rPr lang="en-US" smtClean="0">
                <a:solidFill>
                  <a:srgbClr val="000000"/>
                </a:solidFill>
              </a:rPr>
              <a:t>9 Jan 2012</a:t>
            </a:r>
            <a:endParaRPr lang="en-US" dirty="0">
              <a:solidFill>
                <a:srgbClr val="000000"/>
              </a:solidFill>
            </a:endParaRPr>
          </a:p>
        </p:txBody>
      </p:sp>
      <p:sp>
        <p:nvSpPr>
          <p:cNvPr id="7" name="Rectangle 1080"/>
          <p:cNvSpPr>
            <a:spLocks noGrp="1" noChangeArrowheads="1"/>
          </p:cNvSpPr>
          <p:nvPr>
            <p:ph type="ftr" sz="quarter" idx="12"/>
          </p:nvPr>
        </p:nvSpPr>
        <p:spPr>
          <a:xfrm>
            <a:off x="1679133" y="6626226"/>
            <a:ext cx="6705600" cy="476250"/>
          </a:xfrm>
          <a:prstGeom prst="rect">
            <a:avLst/>
          </a:prstGeom>
          <a:ln/>
        </p:spPr>
        <p:txBody>
          <a:bodyPr/>
          <a:lstStyle>
            <a:lvl1pPr>
              <a:defRPr/>
            </a:lvl1pPr>
          </a:lstStyle>
          <a:p>
            <a:pPr>
              <a:defRPr/>
            </a:pPr>
            <a:r>
              <a:rPr lang="en-US" smtClean="0">
                <a:solidFill>
                  <a:srgbClr val="000000"/>
                </a:solidFill>
              </a:rPr>
              <a:t>Presentation to: The American Astronomical Society</a:t>
            </a:r>
            <a:endParaRPr lang="en-US" dirty="0">
              <a:solidFill>
                <a:srgbClr val="000000"/>
              </a:solidFill>
            </a:endParaRPr>
          </a:p>
        </p:txBody>
      </p:sp>
    </p:spTree>
    <p:extLst>
      <p:ext uri="{BB962C8B-B14F-4D97-AF65-F5344CB8AC3E}">
        <p14:creationId xmlns:p14="http://schemas.microsoft.com/office/powerpoint/2010/main" val="2653357883"/>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66725" y="831852"/>
            <a:ext cx="8275638" cy="733425"/>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66725" y="1665289"/>
            <a:ext cx="4052888" cy="45370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72014" y="1665290"/>
            <a:ext cx="4052887" cy="219233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72014" y="4010025"/>
            <a:ext cx="4052887" cy="2192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077"/>
          <p:cNvSpPr>
            <a:spLocks noGrp="1" noChangeArrowheads="1"/>
          </p:cNvSpPr>
          <p:nvPr>
            <p:ph type="sldNum" sz="quarter" idx="10"/>
          </p:nvPr>
        </p:nvSpPr>
        <p:spPr>
          <a:xfrm>
            <a:off x="8676833" y="6615113"/>
            <a:ext cx="393700" cy="457200"/>
          </a:xfrm>
          <a:prstGeom prst="rect">
            <a:avLst/>
          </a:prstGeom>
          <a:ln/>
        </p:spPr>
        <p:txBody>
          <a:bodyPr/>
          <a:lstStyle>
            <a:lvl1pPr>
              <a:defRPr/>
            </a:lvl1pPr>
          </a:lstStyle>
          <a:p>
            <a:pPr>
              <a:defRPr/>
            </a:pPr>
            <a:fld id="{F9030AC7-EB40-45C2-8BF1-752D6B192927}" type="slidenum">
              <a:rPr lang="en-US">
                <a:solidFill>
                  <a:srgbClr val="000000"/>
                </a:solidFill>
              </a:rPr>
              <a:pPr>
                <a:defRPr/>
              </a:pPr>
              <a:t>‹#›</a:t>
            </a:fld>
            <a:endParaRPr lang="en-US" dirty="0">
              <a:solidFill>
                <a:srgbClr val="000000"/>
              </a:solidFill>
            </a:endParaRPr>
          </a:p>
        </p:txBody>
      </p:sp>
      <p:sp>
        <p:nvSpPr>
          <p:cNvPr id="7" name="Rectangle 1079"/>
          <p:cNvSpPr>
            <a:spLocks noGrp="1" noChangeArrowheads="1"/>
          </p:cNvSpPr>
          <p:nvPr>
            <p:ph type="dt" sz="half" idx="11"/>
          </p:nvPr>
        </p:nvSpPr>
        <p:spPr>
          <a:xfrm>
            <a:off x="383733" y="6626226"/>
            <a:ext cx="1054100" cy="476250"/>
          </a:xfrm>
          <a:prstGeom prst="rect">
            <a:avLst/>
          </a:prstGeom>
          <a:ln/>
        </p:spPr>
        <p:txBody>
          <a:bodyPr/>
          <a:lstStyle>
            <a:lvl1pPr>
              <a:defRPr/>
            </a:lvl1pPr>
          </a:lstStyle>
          <a:p>
            <a:pPr>
              <a:defRPr/>
            </a:pPr>
            <a:r>
              <a:rPr lang="en-US" smtClean="0">
                <a:solidFill>
                  <a:srgbClr val="000000"/>
                </a:solidFill>
              </a:rPr>
              <a:t>9 Jan 2012</a:t>
            </a:r>
            <a:endParaRPr lang="en-US" dirty="0">
              <a:solidFill>
                <a:srgbClr val="000000"/>
              </a:solidFill>
            </a:endParaRPr>
          </a:p>
        </p:txBody>
      </p:sp>
      <p:sp>
        <p:nvSpPr>
          <p:cNvPr id="8" name="Rectangle 1080"/>
          <p:cNvSpPr>
            <a:spLocks noGrp="1" noChangeArrowheads="1"/>
          </p:cNvSpPr>
          <p:nvPr>
            <p:ph type="ftr" sz="quarter" idx="12"/>
          </p:nvPr>
        </p:nvSpPr>
        <p:spPr>
          <a:xfrm>
            <a:off x="1679133" y="6626226"/>
            <a:ext cx="6705600" cy="476250"/>
          </a:xfrm>
          <a:prstGeom prst="rect">
            <a:avLst/>
          </a:prstGeom>
          <a:ln/>
        </p:spPr>
        <p:txBody>
          <a:bodyPr/>
          <a:lstStyle>
            <a:lvl1pPr>
              <a:defRPr/>
            </a:lvl1pPr>
          </a:lstStyle>
          <a:p>
            <a:pPr>
              <a:defRPr/>
            </a:pPr>
            <a:r>
              <a:rPr lang="en-US" smtClean="0">
                <a:solidFill>
                  <a:srgbClr val="000000"/>
                </a:solidFill>
              </a:rPr>
              <a:t>Presentation to: The American Astronomical Society</a:t>
            </a:r>
            <a:endParaRPr lang="en-US" dirty="0">
              <a:solidFill>
                <a:srgbClr val="000000"/>
              </a:solidFill>
            </a:endParaRPr>
          </a:p>
        </p:txBody>
      </p:sp>
    </p:spTree>
    <p:extLst>
      <p:ext uri="{BB962C8B-B14F-4D97-AF65-F5344CB8AC3E}">
        <p14:creationId xmlns:p14="http://schemas.microsoft.com/office/powerpoint/2010/main" val="162997109"/>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66725" y="831852"/>
            <a:ext cx="8275638" cy="733425"/>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66725" y="1665289"/>
            <a:ext cx="4052888" cy="45370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72014" y="1665289"/>
            <a:ext cx="4052887" cy="4537075"/>
          </a:xfrm>
          <a:prstGeom prst="rect">
            <a:avLst/>
          </a:prstGeom>
        </p:spPr>
        <p:txBody>
          <a:bodyPr/>
          <a:lstStyle/>
          <a:p>
            <a:pPr lvl="0"/>
            <a:endParaRPr lang="en-US" noProof="0" dirty="0" smtClean="0"/>
          </a:p>
        </p:txBody>
      </p:sp>
      <p:sp>
        <p:nvSpPr>
          <p:cNvPr id="5" name="Rectangle 1077"/>
          <p:cNvSpPr>
            <a:spLocks noGrp="1" noChangeArrowheads="1"/>
          </p:cNvSpPr>
          <p:nvPr>
            <p:ph type="sldNum" sz="quarter" idx="10"/>
          </p:nvPr>
        </p:nvSpPr>
        <p:spPr>
          <a:xfrm>
            <a:off x="8676833" y="6615113"/>
            <a:ext cx="393700" cy="457200"/>
          </a:xfrm>
          <a:prstGeom prst="rect">
            <a:avLst/>
          </a:prstGeom>
          <a:ln/>
        </p:spPr>
        <p:txBody>
          <a:bodyPr/>
          <a:lstStyle>
            <a:lvl1pPr>
              <a:defRPr/>
            </a:lvl1pPr>
          </a:lstStyle>
          <a:p>
            <a:pPr>
              <a:defRPr/>
            </a:pPr>
            <a:fld id="{597CCC1A-D481-43FD-8C58-A1C9F04838A0}" type="slidenum">
              <a:rPr lang="en-US">
                <a:solidFill>
                  <a:srgbClr val="000000"/>
                </a:solidFill>
              </a:rPr>
              <a:pPr>
                <a:defRPr/>
              </a:pPr>
              <a:t>‹#›</a:t>
            </a:fld>
            <a:endParaRPr lang="en-US" dirty="0">
              <a:solidFill>
                <a:srgbClr val="000000"/>
              </a:solidFill>
            </a:endParaRPr>
          </a:p>
        </p:txBody>
      </p:sp>
      <p:sp>
        <p:nvSpPr>
          <p:cNvPr id="6" name="Rectangle 1079"/>
          <p:cNvSpPr>
            <a:spLocks noGrp="1" noChangeArrowheads="1"/>
          </p:cNvSpPr>
          <p:nvPr>
            <p:ph type="dt" sz="half" idx="11"/>
          </p:nvPr>
        </p:nvSpPr>
        <p:spPr>
          <a:xfrm>
            <a:off x="383733" y="6626226"/>
            <a:ext cx="1054100" cy="476250"/>
          </a:xfrm>
          <a:prstGeom prst="rect">
            <a:avLst/>
          </a:prstGeom>
          <a:ln/>
        </p:spPr>
        <p:txBody>
          <a:bodyPr/>
          <a:lstStyle>
            <a:lvl1pPr>
              <a:defRPr/>
            </a:lvl1pPr>
          </a:lstStyle>
          <a:p>
            <a:pPr>
              <a:defRPr/>
            </a:pPr>
            <a:r>
              <a:rPr lang="en-US" smtClean="0">
                <a:solidFill>
                  <a:srgbClr val="000000"/>
                </a:solidFill>
              </a:rPr>
              <a:t>9 Jan 2012</a:t>
            </a:r>
            <a:endParaRPr lang="en-US" dirty="0">
              <a:solidFill>
                <a:srgbClr val="000000"/>
              </a:solidFill>
            </a:endParaRPr>
          </a:p>
        </p:txBody>
      </p:sp>
      <p:sp>
        <p:nvSpPr>
          <p:cNvPr id="7" name="Rectangle 1080"/>
          <p:cNvSpPr>
            <a:spLocks noGrp="1" noChangeArrowheads="1"/>
          </p:cNvSpPr>
          <p:nvPr>
            <p:ph type="ftr" sz="quarter" idx="12"/>
          </p:nvPr>
        </p:nvSpPr>
        <p:spPr>
          <a:xfrm>
            <a:off x="1679133" y="6626226"/>
            <a:ext cx="6705600" cy="476250"/>
          </a:xfrm>
          <a:prstGeom prst="rect">
            <a:avLst/>
          </a:prstGeom>
          <a:ln/>
        </p:spPr>
        <p:txBody>
          <a:bodyPr/>
          <a:lstStyle>
            <a:lvl1pPr>
              <a:defRPr/>
            </a:lvl1pPr>
          </a:lstStyle>
          <a:p>
            <a:pPr>
              <a:defRPr/>
            </a:pPr>
            <a:r>
              <a:rPr lang="en-US" smtClean="0">
                <a:solidFill>
                  <a:srgbClr val="000000"/>
                </a:solidFill>
              </a:rPr>
              <a:t>Presentation to: The American Astronomical Society</a:t>
            </a:r>
            <a:endParaRPr lang="en-US" dirty="0">
              <a:solidFill>
                <a:srgbClr val="000000"/>
              </a:solidFill>
            </a:endParaRPr>
          </a:p>
        </p:txBody>
      </p:sp>
    </p:spTree>
    <p:extLst>
      <p:ext uri="{BB962C8B-B14F-4D97-AF65-F5344CB8AC3E}">
        <p14:creationId xmlns:p14="http://schemas.microsoft.com/office/powerpoint/2010/main" val="1702262914"/>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66725" y="831852"/>
            <a:ext cx="8275638" cy="733425"/>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66725" y="1665289"/>
            <a:ext cx="4052888" cy="45370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72014" y="1665289"/>
            <a:ext cx="4052887" cy="4537075"/>
          </a:xfrm>
          <a:prstGeom prst="rect">
            <a:avLst/>
          </a:prstGeom>
        </p:spPr>
        <p:txBody>
          <a:bodyPr/>
          <a:lstStyle/>
          <a:p>
            <a:pPr lvl="0"/>
            <a:endParaRPr lang="en-US" noProof="0" dirty="0" smtClean="0"/>
          </a:p>
        </p:txBody>
      </p:sp>
      <p:sp>
        <p:nvSpPr>
          <p:cNvPr id="5" name="Rectangle 1077"/>
          <p:cNvSpPr>
            <a:spLocks noGrp="1" noChangeArrowheads="1"/>
          </p:cNvSpPr>
          <p:nvPr>
            <p:ph type="sldNum" sz="quarter" idx="10"/>
          </p:nvPr>
        </p:nvSpPr>
        <p:spPr>
          <a:xfrm>
            <a:off x="8676833" y="6615113"/>
            <a:ext cx="393700" cy="457200"/>
          </a:xfrm>
          <a:prstGeom prst="rect">
            <a:avLst/>
          </a:prstGeom>
          <a:ln/>
        </p:spPr>
        <p:txBody>
          <a:bodyPr/>
          <a:lstStyle>
            <a:lvl1pPr>
              <a:defRPr/>
            </a:lvl1pPr>
          </a:lstStyle>
          <a:p>
            <a:pPr>
              <a:defRPr/>
            </a:pPr>
            <a:fld id="{3DC200BA-CC7B-4FCD-ABDE-E562D9063166}" type="slidenum">
              <a:rPr lang="en-US">
                <a:solidFill>
                  <a:srgbClr val="000000"/>
                </a:solidFill>
              </a:rPr>
              <a:pPr>
                <a:defRPr/>
              </a:pPr>
              <a:t>‹#›</a:t>
            </a:fld>
            <a:endParaRPr lang="en-US" dirty="0">
              <a:solidFill>
                <a:srgbClr val="000000"/>
              </a:solidFill>
            </a:endParaRPr>
          </a:p>
        </p:txBody>
      </p:sp>
      <p:sp>
        <p:nvSpPr>
          <p:cNvPr id="6" name="Rectangle 1079"/>
          <p:cNvSpPr>
            <a:spLocks noGrp="1" noChangeArrowheads="1"/>
          </p:cNvSpPr>
          <p:nvPr>
            <p:ph type="dt" sz="half" idx="11"/>
          </p:nvPr>
        </p:nvSpPr>
        <p:spPr>
          <a:xfrm>
            <a:off x="383733" y="6626226"/>
            <a:ext cx="1054100" cy="476250"/>
          </a:xfrm>
          <a:prstGeom prst="rect">
            <a:avLst/>
          </a:prstGeom>
          <a:ln/>
        </p:spPr>
        <p:txBody>
          <a:bodyPr/>
          <a:lstStyle>
            <a:lvl1pPr>
              <a:defRPr/>
            </a:lvl1pPr>
          </a:lstStyle>
          <a:p>
            <a:pPr>
              <a:defRPr/>
            </a:pPr>
            <a:r>
              <a:rPr lang="en-US" smtClean="0">
                <a:solidFill>
                  <a:srgbClr val="000000"/>
                </a:solidFill>
              </a:rPr>
              <a:t>9 Jan 2012</a:t>
            </a:r>
            <a:endParaRPr lang="en-US" dirty="0">
              <a:solidFill>
                <a:srgbClr val="000000"/>
              </a:solidFill>
            </a:endParaRPr>
          </a:p>
        </p:txBody>
      </p:sp>
      <p:sp>
        <p:nvSpPr>
          <p:cNvPr id="7" name="Rectangle 1080"/>
          <p:cNvSpPr>
            <a:spLocks noGrp="1" noChangeArrowheads="1"/>
          </p:cNvSpPr>
          <p:nvPr>
            <p:ph type="ftr" sz="quarter" idx="12"/>
          </p:nvPr>
        </p:nvSpPr>
        <p:spPr>
          <a:xfrm>
            <a:off x="1679133" y="6626226"/>
            <a:ext cx="6705600" cy="476250"/>
          </a:xfrm>
          <a:prstGeom prst="rect">
            <a:avLst/>
          </a:prstGeom>
          <a:ln/>
        </p:spPr>
        <p:txBody>
          <a:bodyPr/>
          <a:lstStyle>
            <a:lvl1pPr>
              <a:defRPr/>
            </a:lvl1pPr>
          </a:lstStyle>
          <a:p>
            <a:pPr>
              <a:defRPr/>
            </a:pPr>
            <a:r>
              <a:rPr lang="en-US" smtClean="0">
                <a:solidFill>
                  <a:srgbClr val="000000"/>
                </a:solidFill>
              </a:rPr>
              <a:t>Presentation to: The American Astronomical Society</a:t>
            </a:r>
            <a:endParaRPr lang="en-US" dirty="0">
              <a:solidFill>
                <a:srgbClr val="000000"/>
              </a:solidFill>
            </a:endParaRPr>
          </a:p>
        </p:txBody>
      </p:sp>
    </p:spTree>
    <p:extLst>
      <p:ext uri="{BB962C8B-B14F-4D97-AF65-F5344CB8AC3E}">
        <p14:creationId xmlns:p14="http://schemas.microsoft.com/office/powerpoint/2010/main" val="3350984919"/>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66725" y="831852"/>
            <a:ext cx="8275638" cy="733425"/>
          </a:xfrm>
          <a:prstGeom prst="rect">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466726" y="1665289"/>
            <a:ext cx="8258175" cy="4537075"/>
          </a:xfrm>
          <a:prstGeom prst="rect">
            <a:avLst/>
          </a:prstGeom>
        </p:spPr>
        <p:txBody>
          <a:bodyPr/>
          <a:lstStyle/>
          <a:p>
            <a:pPr lvl="0"/>
            <a:endParaRPr lang="en-US" noProof="0" dirty="0" smtClean="0"/>
          </a:p>
        </p:txBody>
      </p:sp>
      <p:sp>
        <p:nvSpPr>
          <p:cNvPr id="4" name="Rectangle 1077"/>
          <p:cNvSpPr>
            <a:spLocks noGrp="1" noChangeArrowheads="1"/>
          </p:cNvSpPr>
          <p:nvPr>
            <p:ph type="sldNum" sz="quarter" idx="10"/>
          </p:nvPr>
        </p:nvSpPr>
        <p:spPr>
          <a:xfrm>
            <a:off x="8676833" y="6615113"/>
            <a:ext cx="393700" cy="457200"/>
          </a:xfrm>
          <a:prstGeom prst="rect">
            <a:avLst/>
          </a:prstGeom>
          <a:ln/>
        </p:spPr>
        <p:txBody>
          <a:bodyPr/>
          <a:lstStyle>
            <a:lvl1pPr>
              <a:defRPr/>
            </a:lvl1pPr>
          </a:lstStyle>
          <a:p>
            <a:pPr>
              <a:defRPr/>
            </a:pPr>
            <a:fld id="{F627C015-2269-4A9B-A544-EEEFDB43EFE4}" type="slidenum">
              <a:rPr lang="en-US">
                <a:solidFill>
                  <a:srgbClr val="000000"/>
                </a:solidFill>
              </a:rPr>
              <a:pPr>
                <a:defRPr/>
              </a:pPr>
              <a:t>‹#›</a:t>
            </a:fld>
            <a:endParaRPr lang="en-US" dirty="0">
              <a:solidFill>
                <a:srgbClr val="000000"/>
              </a:solidFill>
            </a:endParaRPr>
          </a:p>
        </p:txBody>
      </p:sp>
      <p:sp>
        <p:nvSpPr>
          <p:cNvPr id="5" name="Rectangle 1079"/>
          <p:cNvSpPr>
            <a:spLocks noGrp="1" noChangeArrowheads="1"/>
          </p:cNvSpPr>
          <p:nvPr>
            <p:ph type="dt" sz="half" idx="11"/>
          </p:nvPr>
        </p:nvSpPr>
        <p:spPr>
          <a:xfrm>
            <a:off x="383733" y="6626226"/>
            <a:ext cx="1054100" cy="476250"/>
          </a:xfrm>
          <a:prstGeom prst="rect">
            <a:avLst/>
          </a:prstGeom>
          <a:ln/>
        </p:spPr>
        <p:txBody>
          <a:bodyPr/>
          <a:lstStyle>
            <a:lvl1pPr>
              <a:defRPr/>
            </a:lvl1pPr>
          </a:lstStyle>
          <a:p>
            <a:pPr>
              <a:defRPr/>
            </a:pPr>
            <a:r>
              <a:rPr lang="en-US" smtClean="0">
                <a:solidFill>
                  <a:srgbClr val="000000"/>
                </a:solidFill>
              </a:rPr>
              <a:t>9 Jan 2012</a:t>
            </a:r>
            <a:endParaRPr lang="en-US" dirty="0">
              <a:solidFill>
                <a:srgbClr val="000000"/>
              </a:solidFill>
            </a:endParaRPr>
          </a:p>
        </p:txBody>
      </p:sp>
      <p:sp>
        <p:nvSpPr>
          <p:cNvPr id="6" name="Rectangle 1080"/>
          <p:cNvSpPr>
            <a:spLocks noGrp="1" noChangeArrowheads="1"/>
          </p:cNvSpPr>
          <p:nvPr>
            <p:ph type="ftr" sz="quarter" idx="12"/>
          </p:nvPr>
        </p:nvSpPr>
        <p:spPr>
          <a:xfrm>
            <a:off x="1679133" y="6626226"/>
            <a:ext cx="6705600" cy="476250"/>
          </a:xfrm>
          <a:prstGeom prst="rect">
            <a:avLst/>
          </a:prstGeom>
          <a:ln/>
        </p:spPr>
        <p:txBody>
          <a:bodyPr/>
          <a:lstStyle>
            <a:lvl1pPr>
              <a:defRPr/>
            </a:lvl1pPr>
          </a:lstStyle>
          <a:p>
            <a:pPr>
              <a:defRPr/>
            </a:pPr>
            <a:r>
              <a:rPr lang="en-US" smtClean="0">
                <a:solidFill>
                  <a:srgbClr val="000000"/>
                </a:solidFill>
              </a:rPr>
              <a:t>Presentation to: The American Astronomical Society</a:t>
            </a:r>
            <a:endParaRPr lang="en-US" dirty="0">
              <a:solidFill>
                <a:srgbClr val="000000"/>
              </a:solidFill>
            </a:endParaRPr>
          </a:p>
        </p:txBody>
      </p:sp>
    </p:spTree>
    <p:extLst>
      <p:ext uri="{BB962C8B-B14F-4D97-AF65-F5344CB8AC3E}">
        <p14:creationId xmlns:p14="http://schemas.microsoft.com/office/powerpoint/2010/main" val="2422769595"/>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66725" y="831852"/>
            <a:ext cx="8275638" cy="733425"/>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66725" y="1665289"/>
            <a:ext cx="4052888" cy="45370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72014" y="1665290"/>
            <a:ext cx="4052887" cy="219233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72014" y="4010025"/>
            <a:ext cx="4052887" cy="2192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077"/>
          <p:cNvSpPr>
            <a:spLocks noGrp="1" noChangeArrowheads="1"/>
          </p:cNvSpPr>
          <p:nvPr>
            <p:ph type="sldNum" sz="quarter" idx="10"/>
          </p:nvPr>
        </p:nvSpPr>
        <p:spPr>
          <a:xfrm>
            <a:off x="8676833" y="6615113"/>
            <a:ext cx="393700" cy="457200"/>
          </a:xfrm>
          <a:prstGeom prst="rect">
            <a:avLst/>
          </a:prstGeom>
          <a:ln/>
        </p:spPr>
        <p:txBody>
          <a:bodyPr/>
          <a:lstStyle>
            <a:lvl1pPr>
              <a:defRPr/>
            </a:lvl1pPr>
          </a:lstStyle>
          <a:p>
            <a:pPr>
              <a:defRPr/>
            </a:pPr>
            <a:fld id="{3AFBBD6B-D58E-4B78-A6DD-D1A699A02B30}" type="slidenum">
              <a:rPr lang="en-US">
                <a:solidFill>
                  <a:srgbClr val="000000"/>
                </a:solidFill>
              </a:rPr>
              <a:pPr>
                <a:defRPr/>
              </a:pPr>
              <a:t>‹#›</a:t>
            </a:fld>
            <a:endParaRPr lang="en-US" dirty="0">
              <a:solidFill>
                <a:srgbClr val="000000"/>
              </a:solidFill>
            </a:endParaRPr>
          </a:p>
        </p:txBody>
      </p:sp>
      <p:sp>
        <p:nvSpPr>
          <p:cNvPr id="7" name="Rectangle 1079"/>
          <p:cNvSpPr>
            <a:spLocks noGrp="1" noChangeArrowheads="1"/>
          </p:cNvSpPr>
          <p:nvPr>
            <p:ph type="dt" sz="half" idx="11"/>
          </p:nvPr>
        </p:nvSpPr>
        <p:spPr>
          <a:xfrm>
            <a:off x="383733" y="6626226"/>
            <a:ext cx="1054100" cy="476250"/>
          </a:xfrm>
          <a:prstGeom prst="rect">
            <a:avLst/>
          </a:prstGeom>
          <a:ln/>
        </p:spPr>
        <p:txBody>
          <a:bodyPr/>
          <a:lstStyle>
            <a:lvl1pPr>
              <a:defRPr/>
            </a:lvl1pPr>
          </a:lstStyle>
          <a:p>
            <a:pPr>
              <a:defRPr/>
            </a:pPr>
            <a:r>
              <a:rPr lang="en-US" smtClean="0">
                <a:solidFill>
                  <a:srgbClr val="000000"/>
                </a:solidFill>
              </a:rPr>
              <a:t>9 Jan 2012</a:t>
            </a:r>
            <a:endParaRPr lang="en-US" dirty="0">
              <a:solidFill>
                <a:srgbClr val="000000"/>
              </a:solidFill>
            </a:endParaRPr>
          </a:p>
        </p:txBody>
      </p:sp>
      <p:sp>
        <p:nvSpPr>
          <p:cNvPr id="8" name="Rectangle 1080"/>
          <p:cNvSpPr>
            <a:spLocks noGrp="1" noChangeArrowheads="1"/>
          </p:cNvSpPr>
          <p:nvPr>
            <p:ph type="ftr" sz="quarter" idx="12"/>
          </p:nvPr>
        </p:nvSpPr>
        <p:spPr>
          <a:xfrm>
            <a:off x="1679133" y="6626226"/>
            <a:ext cx="6705600" cy="476250"/>
          </a:xfrm>
          <a:prstGeom prst="rect">
            <a:avLst/>
          </a:prstGeom>
          <a:ln/>
        </p:spPr>
        <p:txBody>
          <a:bodyPr/>
          <a:lstStyle>
            <a:lvl1pPr>
              <a:defRPr/>
            </a:lvl1pPr>
          </a:lstStyle>
          <a:p>
            <a:pPr>
              <a:defRPr/>
            </a:pPr>
            <a:r>
              <a:rPr lang="en-US" smtClean="0">
                <a:solidFill>
                  <a:srgbClr val="000000"/>
                </a:solidFill>
              </a:rPr>
              <a:t>Presentation to: The American Astronomical Society</a:t>
            </a:r>
            <a:endParaRPr lang="en-US" dirty="0">
              <a:solidFill>
                <a:srgbClr val="000000"/>
              </a:solidFill>
            </a:endParaRPr>
          </a:p>
        </p:txBody>
      </p:sp>
    </p:spTree>
    <p:extLst>
      <p:ext uri="{BB962C8B-B14F-4D97-AF65-F5344CB8AC3E}">
        <p14:creationId xmlns:p14="http://schemas.microsoft.com/office/powerpoint/2010/main" val="161682453"/>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124" indent="0" algn="ctr">
              <a:buNone/>
              <a:defRPr/>
            </a:lvl2pPr>
            <a:lvl3pPr marL="914246" indent="0" algn="ctr">
              <a:buNone/>
              <a:defRPr/>
            </a:lvl3pPr>
            <a:lvl4pPr marL="1371370" indent="0" algn="ctr">
              <a:buNone/>
              <a:defRPr/>
            </a:lvl4pPr>
            <a:lvl5pPr marL="1828492" indent="0" algn="ctr">
              <a:buNone/>
              <a:defRPr/>
            </a:lvl5pPr>
            <a:lvl6pPr marL="2285616" indent="0" algn="ctr">
              <a:buNone/>
              <a:defRPr/>
            </a:lvl6pPr>
            <a:lvl7pPr marL="2742739" indent="0" algn="ctr">
              <a:buNone/>
              <a:defRPr/>
            </a:lvl7pPr>
            <a:lvl8pPr marL="3199862" indent="0" algn="ctr">
              <a:buNone/>
              <a:defRPr/>
            </a:lvl8pPr>
            <a:lvl9pPr marL="3656986" indent="0" algn="ctr">
              <a:buNone/>
              <a:defRPr/>
            </a:lvl9pPr>
          </a:lstStyle>
          <a:p>
            <a:r>
              <a:rPr lang="en-US" smtClean="0"/>
              <a:t>Click to edit Master subtitle style</a:t>
            </a:r>
            <a:endParaRPr lang="en-US"/>
          </a:p>
        </p:txBody>
      </p:sp>
      <p:sp>
        <p:nvSpPr>
          <p:cNvPr id="4" name="Rectangle 1077"/>
          <p:cNvSpPr>
            <a:spLocks noGrp="1" noChangeArrowheads="1"/>
          </p:cNvSpPr>
          <p:nvPr>
            <p:ph type="sldNum" sz="quarter" idx="10"/>
          </p:nvPr>
        </p:nvSpPr>
        <p:spPr>
          <a:xfrm>
            <a:off x="8676833" y="6615113"/>
            <a:ext cx="393700" cy="457200"/>
          </a:xfrm>
          <a:prstGeom prst="rect">
            <a:avLst/>
          </a:prstGeom>
          <a:ln/>
        </p:spPr>
        <p:txBody>
          <a:bodyPr/>
          <a:lstStyle>
            <a:lvl1pPr>
              <a:defRPr/>
            </a:lvl1pPr>
          </a:lstStyle>
          <a:p>
            <a:pPr>
              <a:defRPr/>
            </a:pPr>
            <a:fld id="{9D7EE088-E074-4496-B7BD-BE7703B42D6F}" type="slidenum">
              <a:rPr lang="en-US">
                <a:solidFill>
                  <a:srgbClr val="000000"/>
                </a:solidFill>
              </a:rPr>
              <a:pPr>
                <a:defRPr/>
              </a:pPr>
              <a:t>‹#›</a:t>
            </a:fld>
            <a:endParaRPr lang="en-US" dirty="0">
              <a:solidFill>
                <a:srgbClr val="000000"/>
              </a:solidFill>
            </a:endParaRPr>
          </a:p>
        </p:txBody>
      </p:sp>
      <p:sp>
        <p:nvSpPr>
          <p:cNvPr id="5" name="Rectangle 1079"/>
          <p:cNvSpPr>
            <a:spLocks noGrp="1" noChangeArrowheads="1"/>
          </p:cNvSpPr>
          <p:nvPr>
            <p:ph type="dt" sz="half" idx="11"/>
          </p:nvPr>
        </p:nvSpPr>
        <p:spPr>
          <a:xfrm>
            <a:off x="383733" y="6626226"/>
            <a:ext cx="1054100" cy="476250"/>
          </a:xfrm>
          <a:prstGeom prst="rect">
            <a:avLst/>
          </a:prstGeom>
          <a:ln/>
        </p:spPr>
        <p:txBody>
          <a:bodyPr/>
          <a:lstStyle>
            <a:lvl1pPr>
              <a:defRPr/>
            </a:lvl1pPr>
          </a:lstStyle>
          <a:p>
            <a:pPr>
              <a:defRPr/>
            </a:pPr>
            <a:r>
              <a:rPr lang="en-US" smtClean="0">
                <a:solidFill>
                  <a:srgbClr val="000000"/>
                </a:solidFill>
              </a:rPr>
              <a:t>9 Jan 2012</a:t>
            </a:r>
            <a:endParaRPr lang="en-US" dirty="0">
              <a:solidFill>
                <a:srgbClr val="000000"/>
              </a:solidFill>
            </a:endParaRPr>
          </a:p>
        </p:txBody>
      </p:sp>
      <p:sp>
        <p:nvSpPr>
          <p:cNvPr id="6" name="Rectangle 1080"/>
          <p:cNvSpPr>
            <a:spLocks noGrp="1" noChangeArrowheads="1"/>
          </p:cNvSpPr>
          <p:nvPr>
            <p:ph type="ftr" sz="quarter" idx="12"/>
          </p:nvPr>
        </p:nvSpPr>
        <p:spPr>
          <a:xfrm>
            <a:off x="1679133" y="6626226"/>
            <a:ext cx="6705600" cy="476250"/>
          </a:xfrm>
          <a:prstGeom prst="rect">
            <a:avLst/>
          </a:prstGeom>
          <a:ln/>
        </p:spPr>
        <p:txBody>
          <a:bodyPr/>
          <a:lstStyle>
            <a:lvl1pPr>
              <a:defRPr/>
            </a:lvl1pPr>
          </a:lstStyle>
          <a:p>
            <a:pPr>
              <a:defRPr/>
            </a:pPr>
            <a:r>
              <a:rPr lang="en-US" smtClean="0">
                <a:solidFill>
                  <a:srgbClr val="000000"/>
                </a:solidFill>
              </a:rPr>
              <a:t>Presentation to: The American Astronomical Society</a:t>
            </a:r>
            <a:endParaRPr lang="en-US" dirty="0">
              <a:solidFill>
                <a:srgbClr val="000000"/>
              </a:solidFill>
            </a:endParaRPr>
          </a:p>
        </p:txBody>
      </p:sp>
    </p:spTree>
    <p:extLst>
      <p:ext uri="{BB962C8B-B14F-4D97-AF65-F5344CB8AC3E}">
        <p14:creationId xmlns:p14="http://schemas.microsoft.com/office/powerpoint/2010/main" val="2166115361"/>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04232" y="83127"/>
            <a:ext cx="8275638" cy="462307"/>
          </a:xfrm>
          <a:prstGeom prst="rect">
            <a:avLst/>
          </a:prstGeom>
        </p:spPr>
        <p:txBody>
          <a:bodyPr>
            <a:spAutoFit/>
          </a:bodyPr>
          <a:lstStyle/>
          <a:p>
            <a:r>
              <a:rPr lang="en-US" smtClean="0"/>
              <a:t>Click to edit Master title style</a:t>
            </a:r>
            <a:endParaRPr lang="en-US"/>
          </a:p>
        </p:txBody>
      </p:sp>
      <p:sp>
        <p:nvSpPr>
          <p:cNvPr id="3" name="Content Placeholder 2"/>
          <p:cNvSpPr>
            <a:spLocks noGrp="1"/>
          </p:cNvSpPr>
          <p:nvPr>
            <p:ph idx="1"/>
          </p:nvPr>
        </p:nvSpPr>
        <p:spPr>
          <a:xfrm>
            <a:off x="466726" y="929040"/>
            <a:ext cx="8258175" cy="45370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6"/>
          <p:cNvSpPr>
            <a:spLocks noGrp="1"/>
          </p:cNvSpPr>
          <p:nvPr>
            <p:ph type="dt" sz="half" idx="10"/>
          </p:nvPr>
        </p:nvSpPr>
        <p:spPr>
          <a:xfrm>
            <a:off x="136177" y="6616498"/>
            <a:ext cx="905985" cy="246207"/>
          </a:xfrm>
          <a:prstGeom prst="rect">
            <a:avLst/>
          </a:prstGeom>
        </p:spPr>
        <p:txBody>
          <a:bodyPr wrap="none">
            <a:spAutoFit/>
          </a:bodyPr>
          <a:lstStyle>
            <a:lvl1pPr>
              <a:defRPr/>
            </a:lvl1pPr>
          </a:lstStyle>
          <a:p>
            <a:pPr>
              <a:defRPr/>
            </a:pPr>
            <a:r>
              <a:rPr lang="en-US" smtClean="0">
                <a:solidFill>
                  <a:srgbClr val="000000"/>
                </a:solidFill>
              </a:rPr>
              <a:t>9 Jan 2012</a:t>
            </a:r>
            <a:endParaRPr lang="en-US" dirty="0">
              <a:solidFill>
                <a:srgbClr val="000000"/>
              </a:solidFill>
            </a:endParaRPr>
          </a:p>
        </p:txBody>
      </p:sp>
      <p:sp>
        <p:nvSpPr>
          <p:cNvPr id="5" name="Slide Number Placeholder 7"/>
          <p:cNvSpPr>
            <a:spLocks noGrp="1"/>
          </p:cNvSpPr>
          <p:nvPr>
            <p:ph type="sldNum" sz="quarter" idx="11"/>
          </p:nvPr>
        </p:nvSpPr>
        <p:spPr>
          <a:xfrm>
            <a:off x="8805865" y="6578602"/>
            <a:ext cx="338137" cy="276225"/>
          </a:xfrm>
          <a:prstGeom prst="rect">
            <a:avLst/>
          </a:prstGeom>
        </p:spPr>
        <p:txBody>
          <a:bodyPr wrap="none">
            <a:spAutoFit/>
          </a:bodyPr>
          <a:lstStyle>
            <a:lvl1pPr>
              <a:defRPr/>
            </a:lvl1pPr>
          </a:lstStyle>
          <a:p>
            <a:pPr>
              <a:defRPr/>
            </a:pPr>
            <a:fld id="{79BFC24D-9AC3-4BD4-B8CD-E2D7ECDFF942}" type="slidenum">
              <a:rPr lang="en-US">
                <a:solidFill>
                  <a:srgbClr val="000000"/>
                </a:solidFill>
              </a:rPr>
              <a:pPr>
                <a:defRPr/>
              </a:pPr>
              <a:t>‹#›</a:t>
            </a:fld>
            <a:endParaRPr lang="en-US" dirty="0">
              <a:solidFill>
                <a:srgbClr val="000000"/>
              </a:solidFill>
            </a:endParaRPr>
          </a:p>
        </p:txBody>
      </p:sp>
      <p:sp>
        <p:nvSpPr>
          <p:cNvPr id="6" name="Footer Placeholder 8"/>
          <p:cNvSpPr>
            <a:spLocks noGrp="1"/>
          </p:cNvSpPr>
          <p:nvPr>
            <p:ph type="ftr" sz="quarter" idx="12"/>
          </p:nvPr>
        </p:nvSpPr>
        <p:spPr>
          <a:xfrm>
            <a:off x="1498053" y="6597042"/>
            <a:ext cx="6585626" cy="246221"/>
          </a:xfrm>
          <a:prstGeom prst="rect">
            <a:avLst/>
          </a:prstGeom>
        </p:spPr>
        <p:txBody>
          <a:bodyPr wrap="square">
            <a:spAutoFit/>
          </a:bodyPr>
          <a:lstStyle>
            <a:lvl1pPr>
              <a:defRPr/>
            </a:lvl1pPr>
          </a:lstStyle>
          <a:p>
            <a:pPr>
              <a:defRPr/>
            </a:pPr>
            <a:r>
              <a:rPr lang="en-US" smtClean="0">
                <a:solidFill>
                  <a:srgbClr val="000000"/>
                </a:solidFill>
              </a:rPr>
              <a:t>Presentation to: The American Astronomical Society</a:t>
            </a:r>
            <a:endParaRPr lang="en-US" dirty="0">
              <a:solidFill>
                <a:srgbClr val="000000"/>
              </a:solidFill>
            </a:endParaRPr>
          </a:p>
        </p:txBody>
      </p:sp>
    </p:spTree>
    <p:extLst>
      <p:ext uri="{BB962C8B-B14F-4D97-AF65-F5344CB8AC3E}">
        <p14:creationId xmlns:p14="http://schemas.microsoft.com/office/powerpoint/2010/main" val="3031257223"/>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a:prstGeom prst="rect">
            <a:avLst/>
          </a:prstGeo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anchor="b"/>
          <a:lstStyle>
            <a:lvl1pPr marL="0" indent="0">
              <a:buNone/>
              <a:defRPr sz="2000"/>
            </a:lvl1pPr>
            <a:lvl2pPr marL="457124" indent="0">
              <a:buNone/>
              <a:defRPr sz="1800"/>
            </a:lvl2pPr>
            <a:lvl3pPr marL="914246" indent="0">
              <a:buNone/>
              <a:defRPr sz="1600"/>
            </a:lvl3pPr>
            <a:lvl4pPr marL="1371370" indent="0">
              <a:buNone/>
              <a:defRPr sz="1400"/>
            </a:lvl4pPr>
            <a:lvl5pPr marL="1828492" indent="0">
              <a:buNone/>
              <a:defRPr sz="1400"/>
            </a:lvl5pPr>
            <a:lvl6pPr marL="2285616" indent="0">
              <a:buNone/>
              <a:defRPr sz="1400"/>
            </a:lvl6pPr>
            <a:lvl7pPr marL="2742739" indent="0">
              <a:buNone/>
              <a:defRPr sz="1400"/>
            </a:lvl7pPr>
            <a:lvl8pPr marL="3199862" indent="0">
              <a:buNone/>
              <a:defRPr sz="1400"/>
            </a:lvl8pPr>
            <a:lvl9pPr marL="3656986" indent="0">
              <a:buNone/>
              <a:defRPr sz="1400"/>
            </a:lvl9pPr>
          </a:lstStyle>
          <a:p>
            <a:pPr lvl="0"/>
            <a:r>
              <a:rPr lang="en-US" smtClean="0"/>
              <a:t>Click to edit Master text styles</a:t>
            </a:r>
          </a:p>
        </p:txBody>
      </p:sp>
      <p:sp>
        <p:nvSpPr>
          <p:cNvPr id="4" name="Rectangle 1077"/>
          <p:cNvSpPr>
            <a:spLocks noGrp="1" noChangeArrowheads="1"/>
          </p:cNvSpPr>
          <p:nvPr>
            <p:ph type="sldNum" sz="quarter" idx="10"/>
          </p:nvPr>
        </p:nvSpPr>
        <p:spPr>
          <a:xfrm>
            <a:off x="8676833" y="6615113"/>
            <a:ext cx="393700" cy="457200"/>
          </a:xfrm>
          <a:prstGeom prst="rect">
            <a:avLst/>
          </a:prstGeom>
          <a:ln/>
        </p:spPr>
        <p:txBody>
          <a:bodyPr/>
          <a:lstStyle>
            <a:lvl1pPr>
              <a:defRPr/>
            </a:lvl1pPr>
          </a:lstStyle>
          <a:p>
            <a:pPr>
              <a:defRPr/>
            </a:pPr>
            <a:fld id="{028B3C0B-0494-4948-868A-ABADDEA48E10}" type="slidenum">
              <a:rPr lang="en-US">
                <a:solidFill>
                  <a:srgbClr val="000000"/>
                </a:solidFill>
              </a:rPr>
              <a:pPr>
                <a:defRPr/>
              </a:pPr>
              <a:t>‹#›</a:t>
            </a:fld>
            <a:endParaRPr lang="en-US" dirty="0">
              <a:solidFill>
                <a:srgbClr val="000000"/>
              </a:solidFill>
            </a:endParaRPr>
          </a:p>
        </p:txBody>
      </p:sp>
      <p:sp>
        <p:nvSpPr>
          <p:cNvPr id="5" name="Rectangle 1079"/>
          <p:cNvSpPr>
            <a:spLocks noGrp="1" noChangeArrowheads="1"/>
          </p:cNvSpPr>
          <p:nvPr>
            <p:ph type="dt" sz="half" idx="11"/>
          </p:nvPr>
        </p:nvSpPr>
        <p:spPr>
          <a:xfrm>
            <a:off x="383733" y="6626226"/>
            <a:ext cx="1054100" cy="476250"/>
          </a:xfrm>
          <a:prstGeom prst="rect">
            <a:avLst/>
          </a:prstGeom>
          <a:ln/>
        </p:spPr>
        <p:txBody>
          <a:bodyPr/>
          <a:lstStyle>
            <a:lvl1pPr>
              <a:defRPr/>
            </a:lvl1pPr>
          </a:lstStyle>
          <a:p>
            <a:pPr>
              <a:defRPr/>
            </a:pPr>
            <a:r>
              <a:rPr lang="en-US" smtClean="0">
                <a:solidFill>
                  <a:srgbClr val="000000"/>
                </a:solidFill>
              </a:rPr>
              <a:t>9 Jan 2012</a:t>
            </a:r>
            <a:endParaRPr lang="en-US" dirty="0">
              <a:solidFill>
                <a:srgbClr val="000000"/>
              </a:solidFill>
            </a:endParaRPr>
          </a:p>
        </p:txBody>
      </p:sp>
      <p:sp>
        <p:nvSpPr>
          <p:cNvPr id="6" name="Rectangle 1080"/>
          <p:cNvSpPr>
            <a:spLocks noGrp="1" noChangeArrowheads="1"/>
          </p:cNvSpPr>
          <p:nvPr>
            <p:ph type="ftr" sz="quarter" idx="12"/>
          </p:nvPr>
        </p:nvSpPr>
        <p:spPr>
          <a:xfrm>
            <a:off x="1679133" y="6626226"/>
            <a:ext cx="6705600" cy="476250"/>
          </a:xfrm>
          <a:prstGeom prst="rect">
            <a:avLst/>
          </a:prstGeom>
          <a:ln/>
        </p:spPr>
        <p:txBody>
          <a:bodyPr/>
          <a:lstStyle>
            <a:lvl1pPr>
              <a:defRPr/>
            </a:lvl1pPr>
          </a:lstStyle>
          <a:p>
            <a:pPr>
              <a:defRPr/>
            </a:pPr>
            <a:r>
              <a:rPr lang="en-US" smtClean="0">
                <a:solidFill>
                  <a:srgbClr val="000000"/>
                </a:solidFill>
              </a:rPr>
              <a:t>Presentation to: The American Astronomical Society</a:t>
            </a:r>
            <a:endParaRPr lang="en-US" dirty="0">
              <a:solidFill>
                <a:srgbClr val="000000"/>
              </a:solidFill>
            </a:endParaRPr>
          </a:p>
        </p:txBody>
      </p:sp>
    </p:spTree>
    <p:extLst>
      <p:ext uri="{BB962C8B-B14F-4D97-AF65-F5344CB8AC3E}">
        <p14:creationId xmlns:p14="http://schemas.microsoft.com/office/powerpoint/2010/main" val="1078285610"/>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66725" y="831852"/>
            <a:ext cx="8275638" cy="733425"/>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66725" y="1665289"/>
            <a:ext cx="4052888" cy="4537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72014" y="1665289"/>
            <a:ext cx="4052887" cy="4537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77"/>
          <p:cNvSpPr>
            <a:spLocks noGrp="1" noChangeArrowheads="1"/>
          </p:cNvSpPr>
          <p:nvPr>
            <p:ph type="sldNum" sz="quarter" idx="10"/>
          </p:nvPr>
        </p:nvSpPr>
        <p:spPr>
          <a:xfrm>
            <a:off x="8712200" y="6615113"/>
            <a:ext cx="431800" cy="457200"/>
          </a:xfrm>
          <a:prstGeom prst="rect">
            <a:avLst/>
          </a:prstGeom>
        </p:spPr>
        <p:txBody>
          <a:bodyPr/>
          <a:lstStyle>
            <a:lvl1pPr>
              <a:defRPr/>
            </a:lvl1pPr>
          </a:lstStyle>
          <a:p>
            <a:pPr>
              <a:defRPr/>
            </a:pPr>
            <a:fld id="{08F12561-88A0-47A6-8C0D-D072EC88F52C}" type="slidenum">
              <a:rPr lang="en-US">
                <a:solidFill>
                  <a:srgbClr val="000000"/>
                </a:solidFill>
              </a:rPr>
              <a:pPr>
                <a:defRPr/>
              </a:pPr>
              <a:t>‹#›</a:t>
            </a:fld>
            <a:endParaRPr lang="en-US" dirty="0">
              <a:solidFill>
                <a:srgbClr val="000000"/>
              </a:solidFill>
            </a:endParaRPr>
          </a:p>
        </p:txBody>
      </p:sp>
      <p:sp>
        <p:nvSpPr>
          <p:cNvPr id="6" name="Rectangle 1079"/>
          <p:cNvSpPr>
            <a:spLocks noGrp="1" noChangeArrowheads="1"/>
          </p:cNvSpPr>
          <p:nvPr>
            <p:ph type="dt" sz="half" idx="11"/>
          </p:nvPr>
        </p:nvSpPr>
        <p:spPr>
          <a:xfrm>
            <a:off x="457200" y="6626226"/>
            <a:ext cx="1092200" cy="476250"/>
          </a:xfrm>
          <a:prstGeom prst="rect">
            <a:avLst/>
          </a:prstGeom>
        </p:spPr>
        <p:txBody>
          <a:bodyPr/>
          <a:lstStyle>
            <a:lvl1pPr>
              <a:defRPr/>
            </a:lvl1pPr>
          </a:lstStyle>
          <a:p>
            <a:pPr>
              <a:defRPr/>
            </a:pPr>
            <a:r>
              <a:rPr lang="en-US" smtClean="0">
                <a:solidFill>
                  <a:srgbClr val="000000"/>
                </a:solidFill>
              </a:rPr>
              <a:t>9 Jan 2012</a:t>
            </a:r>
            <a:endParaRPr lang="en-US" dirty="0">
              <a:solidFill>
                <a:srgbClr val="000000"/>
              </a:solidFill>
            </a:endParaRPr>
          </a:p>
        </p:txBody>
      </p:sp>
      <p:sp>
        <p:nvSpPr>
          <p:cNvPr id="7" name="Rectangle 1080"/>
          <p:cNvSpPr>
            <a:spLocks noGrp="1" noChangeArrowheads="1"/>
          </p:cNvSpPr>
          <p:nvPr>
            <p:ph type="ftr" sz="quarter" idx="12"/>
          </p:nvPr>
        </p:nvSpPr>
        <p:spPr>
          <a:xfrm>
            <a:off x="1765300" y="6604001"/>
            <a:ext cx="6375400" cy="246217"/>
          </a:xfrm>
          <a:prstGeom prst="rect">
            <a:avLst/>
          </a:prstGeom>
        </p:spPr>
        <p:txBody>
          <a:bodyPr>
            <a:spAutoFit/>
          </a:bodyPr>
          <a:lstStyle>
            <a:lvl1pPr>
              <a:defRPr/>
            </a:lvl1pPr>
          </a:lstStyle>
          <a:p>
            <a:pPr>
              <a:defRPr/>
            </a:pPr>
            <a:r>
              <a:rPr lang="en-US" smtClean="0">
                <a:solidFill>
                  <a:srgbClr val="000000"/>
                </a:solidFill>
              </a:rPr>
              <a:t>Presentation to: The American Astronomical Society</a:t>
            </a:r>
            <a:endParaRPr lang="en-US" dirty="0">
              <a:solidFill>
                <a:srgbClr val="000000"/>
              </a:solidFill>
            </a:endParaRPr>
          </a:p>
        </p:txBody>
      </p:sp>
    </p:spTree>
    <p:extLst>
      <p:ext uri="{BB962C8B-B14F-4D97-AF65-F5344CB8AC3E}">
        <p14:creationId xmlns:p14="http://schemas.microsoft.com/office/powerpoint/2010/main" val="23582645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a:prstGeom prst="rect">
            <a:avLst/>
          </a:prstGeom>
        </p:spPr>
        <p:txBody>
          <a:bodyPr anchor="b"/>
          <a:lstStyle>
            <a:lvl1pPr marL="0" indent="0">
              <a:buNone/>
              <a:defRPr sz="2400" b="1"/>
            </a:lvl1pPr>
            <a:lvl2pPr marL="457124" indent="0">
              <a:buNone/>
              <a:defRPr sz="2000" b="1"/>
            </a:lvl2pPr>
            <a:lvl3pPr marL="914246" indent="0">
              <a:buNone/>
              <a:defRPr sz="1800" b="1"/>
            </a:lvl3pPr>
            <a:lvl4pPr marL="1371370" indent="0">
              <a:buNone/>
              <a:defRPr sz="1600" b="1"/>
            </a:lvl4pPr>
            <a:lvl5pPr marL="1828492" indent="0">
              <a:buNone/>
              <a:defRPr sz="1600" b="1"/>
            </a:lvl5pPr>
            <a:lvl6pPr marL="2285616" indent="0">
              <a:buNone/>
              <a:defRPr sz="1600" b="1"/>
            </a:lvl6pPr>
            <a:lvl7pPr marL="2742739" indent="0">
              <a:buNone/>
              <a:defRPr sz="1600" b="1"/>
            </a:lvl7pPr>
            <a:lvl8pPr marL="3199862" indent="0">
              <a:buNone/>
              <a:defRPr sz="1600" b="1"/>
            </a:lvl8pPr>
            <a:lvl9pPr marL="365698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a:prstGeom prst="rect">
            <a:avLst/>
          </a:prstGeom>
        </p:spPr>
        <p:txBody>
          <a:bodyPr anchor="b"/>
          <a:lstStyle>
            <a:lvl1pPr marL="0" indent="0">
              <a:buNone/>
              <a:defRPr sz="2400" b="1"/>
            </a:lvl1pPr>
            <a:lvl2pPr marL="457124" indent="0">
              <a:buNone/>
              <a:defRPr sz="2000" b="1"/>
            </a:lvl2pPr>
            <a:lvl3pPr marL="914246" indent="0">
              <a:buNone/>
              <a:defRPr sz="1800" b="1"/>
            </a:lvl3pPr>
            <a:lvl4pPr marL="1371370" indent="0">
              <a:buNone/>
              <a:defRPr sz="1600" b="1"/>
            </a:lvl4pPr>
            <a:lvl5pPr marL="1828492" indent="0">
              <a:buNone/>
              <a:defRPr sz="1600" b="1"/>
            </a:lvl5pPr>
            <a:lvl6pPr marL="2285616" indent="0">
              <a:buNone/>
              <a:defRPr sz="1600" b="1"/>
            </a:lvl6pPr>
            <a:lvl7pPr marL="2742739" indent="0">
              <a:buNone/>
              <a:defRPr sz="1600" b="1"/>
            </a:lvl7pPr>
            <a:lvl8pPr marL="3199862" indent="0">
              <a:buNone/>
              <a:defRPr sz="1600" b="1"/>
            </a:lvl8pPr>
            <a:lvl9pPr marL="365698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77"/>
          <p:cNvSpPr>
            <a:spLocks noGrp="1" noChangeArrowheads="1"/>
          </p:cNvSpPr>
          <p:nvPr>
            <p:ph type="sldNum" sz="quarter" idx="10"/>
          </p:nvPr>
        </p:nvSpPr>
        <p:spPr>
          <a:xfrm>
            <a:off x="8676833" y="6615113"/>
            <a:ext cx="393700" cy="457200"/>
          </a:xfrm>
          <a:prstGeom prst="rect">
            <a:avLst/>
          </a:prstGeom>
          <a:ln/>
        </p:spPr>
        <p:txBody>
          <a:bodyPr/>
          <a:lstStyle>
            <a:lvl1pPr>
              <a:defRPr/>
            </a:lvl1pPr>
          </a:lstStyle>
          <a:p>
            <a:pPr>
              <a:defRPr/>
            </a:pPr>
            <a:fld id="{85587268-2FBC-4680-B843-B301CEC8286F}" type="slidenum">
              <a:rPr lang="en-US"/>
              <a:pPr>
                <a:defRPr/>
              </a:pPr>
              <a:t>‹#›</a:t>
            </a:fld>
            <a:endParaRPr lang="en-US" dirty="0"/>
          </a:p>
        </p:txBody>
      </p:sp>
      <p:sp>
        <p:nvSpPr>
          <p:cNvPr id="8" name="Rectangle 1079"/>
          <p:cNvSpPr>
            <a:spLocks noGrp="1" noChangeArrowheads="1"/>
          </p:cNvSpPr>
          <p:nvPr>
            <p:ph type="dt" sz="half" idx="11"/>
          </p:nvPr>
        </p:nvSpPr>
        <p:spPr>
          <a:xfrm>
            <a:off x="383733" y="6626226"/>
            <a:ext cx="1054100" cy="476250"/>
          </a:xfrm>
          <a:prstGeom prst="rect">
            <a:avLst/>
          </a:prstGeom>
          <a:ln/>
        </p:spPr>
        <p:txBody>
          <a:bodyPr/>
          <a:lstStyle>
            <a:lvl1pPr>
              <a:defRPr/>
            </a:lvl1pPr>
          </a:lstStyle>
          <a:p>
            <a:pPr>
              <a:defRPr/>
            </a:pPr>
            <a:r>
              <a:rPr lang="en-US" smtClean="0"/>
              <a:t>9 Jan 2012</a:t>
            </a:r>
            <a:endParaRPr lang="en-US" dirty="0"/>
          </a:p>
        </p:txBody>
      </p:sp>
      <p:sp>
        <p:nvSpPr>
          <p:cNvPr id="9" name="Rectangle 1080"/>
          <p:cNvSpPr>
            <a:spLocks noGrp="1" noChangeArrowheads="1"/>
          </p:cNvSpPr>
          <p:nvPr>
            <p:ph type="ftr" sz="quarter" idx="12"/>
          </p:nvPr>
        </p:nvSpPr>
        <p:spPr>
          <a:xfrm>
            <a:off x="1679133" y="6626226"/>
            <a:ext cx="6705600" cy="476250"/>
          </a:xfrm>
          <a:prstGeom prst="rect">
            <a:avLst/>
          </a:prstGeom>
          <a:ln/>
        </p:spPr>
        <p:txBody>
          <a:bodyPr/>
          <a:lstStyle>
            <a:lvl1pPr>
              <a:defRPr/>
            </a:lvl1pPr>
          </a:lstStyle>
          <a:p>
            <a:pPr>
              <a:defRPr/>
            </a:pPr>
            <a:r>
              <a:rPr lang="en-US" smtClean="0"/>
              <a:t>Presentation to: The American Astronomical Society</a:t>
            </a:r>
            <a:endParaRPr lang="en-US" dirty="0"/>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a:prstGeom prst="rect">
            <a:avLst/>
          </a:prstGeom>
        </p:spPr>
        <p:txBody>
          <a:bodyPr anchor="b"/>
          <a:lstStyle>
            <a:lvl1pPr marL="0" indent="0">
              <a:buNone/>
              <a:defRPr sz="2400" b="1"/>
            </a:lvl1pPr>
            <a:lvl2pPr marL="457124" indent="0">
              <a:buNone/>
              <a:defRPr sz="2000" b="1"/>
            </a:lvl2pPr>
            <a:lvl3pPr marL="914246" indent="0">
              <a:buNone/>
              <a:defRPr sz="1800" b="1"/>
            </a:lvl3pPr>
            <a:lvl4pPr marL="1371370" indent="0">
              <a:buNone/>
              <a:defRPr sz="1600" b="1"/>
            </a:lvl4pPr>
            <a:lvl5pPr marL="1828492" indent="0">
              <a:buNone/>
              <a:defRPr sz="1600" b="1"/>
            </a:lvl5pPr>
            <a:lvl6pPr marL="2285616" indent="0">
              <a:buNone/>
              <a:defRPr sz="1600" b="1"/>
            </a:lvl6pPr>
            <a:lvl7pPr marL="2742739" indent="0">
              <a:buNone/>
              <a:defRPr sz="1600" b="1"/>
            </a:lvl7pPr>
            <a:lvl8pPr marL="3199862" indent="0">
              <a:buNone/>
              <a:defRPr sz="1600" b="1"/>
            </a:lvl8pPr>
            <a:lvl9pPr marL="365698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a:prstGeom prst="rect">
            <a:avLst/>
          </a:prstGeom>
        </p:spPr>
        <p:txBody>
          <a:bodyPr anchor="b"/>
          <a:lstStyle>
            <a:lvl1pPr marL="0" indent="0">
              <a:buNone/>
              <a:defRPr sz="2400" b="1"/>
            </a:lvl1pPr>
            <a:lvl2pPr marL="457124" indent="0">
              <a:buNone/>
              <a:defRPr sz="2000" b="1"/>
            </a:lvl2pPr>
            <a:lvl3pPr marL="914246" indent="0">
              <a:buNone/>
              <a:defRPr sz="1800" b="1"/>
            </a:lvl3pPr>
            <a:lvl4pPr marL="1371370" indent="0">
              <a:buNone/>
              <a:defRPr sz="1600" b="1"/>
            </a:lvl4pPr>
            <a:lvl5pPr marL="1828492" indent="0">
              <a:buNone/>
              <a:defRPr sz="1600" b="1"/>
            </a:lvl5pPr>
            <a:lvl6pPr marL="2285616" indent="0">
              <a:buNone/>
              <a:defRPr sz="1600" b="1"/>
            </a:lvl6pPr>
            <a:lvl7pPr marL="2742739" indent="0">
              <a:buNone/>
              <a:defRPr sz="1600" b="1"/>
            </a:lvl7pPr>
            <a:lvl8pPr marL="3199862" indent="0">
              <a:buNone/>
              <a:defRPr sz="1600" b="1"/>
            </a:lvl8pPr>
            <a:lvl9pPr marL="365698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77"/>
          <p:cNvSpPr>
            <a:spLocks noGrp="1" noChangeArrowheads="1"/>
          </p:cNvSpPr>
          <p:nvPr>
            <p:ph type="sldNum" sz="quarter" idx="10"/>
          </p:nvPr>
        </p:nvSpPr>
        <p:spPr>
          <a:xfrm>
            <a:off x="8676833" y="6615113"/>
            <a:ext cx="393700" cy="457200"/>
          </a:xfrm>
          <a:prstGeom prst="rect">
            <a:avLst/>
          </a:prstGeom>
          <a:ln/>
        </p:spPr>
        <p:txBody>
          <a:bodyPr/>
          <a:lstStyle>
            <a:lvl1pPr>
              <a:defRPr/>
            </a:lvl1pPr>
          </a:lstStyle>
          <a:p>
            <a:pPr>
              <a:defRPr/>
            </a:pPr>
            <a:fld id="{85587268-2FBC-4680-B843-B301CEC8286F}" type="slidenum">
              <a:rPr lang="en-US">
                <a:solidFill>
                  <a:srgbClr val="000000"/>
                </a:solidFill>
              </a:rPr>
              <a:pPr>
                <a:defRPr/>
              </a:pPr>
              <a:t>‹#›</a:t>
            </a:fld>
            <a:endParaRPr lang="en-US" dirty="0">
              <a:solidFill>
                <a:srgbClr val="000000"/>
              </a:solidFill>
            </a:endParaRPr>
          </a:p>
        </p:txBody>
      </p:sp>
      <p:sp>
        <p:nvSpPr>
          <p:cNvPr id="8" name="Rectangle 1079"/>
          <p:cNvSpPr>
            <a:spLocks noGrp="1" noChangeArrowheads="1"/>
          </p:cNvSpPr>
          <p:nvPr>
            <p:ph type="dt" sz="half" idx="11"/>
          </p:nvPr>
        </p:nvSpPr>
        <p:spPr>
          <a:xfrm>
            <a:off x="383733" y="6626226"/>
            <a:ext cx="1054100" cy="476250"/>
          </a:xfrm>
          <a:prstGeom prst="rect">
            <a:avLst/>
          </a:prstGeom>
          <a:ln/>
        </p:spPr>
        <p:txBody>
          <a:bodyPr/>
          <a:lstStyle>
            <a:lvl1pPr>
              <a:defRPr/>
            </a:lvl1pPr>
          </a:lstStyle>
          <a:p>
            <a:pPr>
              <a:defRPr/>
            </a:pPr>
            <a:r>
              <a:rPr lang="en-US" smtClean="0">
                <a:solidFill>
                  <a:srgbClr val="000000"/>
                </a:solidFill>
              </a:rPr>
              <a:t>9 Jan 2012</a:t>
            </a:r>
            <a:endParaRPr lang="en-US" dirty="0">
              <a:solidFill>
                <a:srgbClr val="000000"/>
              </a:solidFill>
            </a:endParaRPr>
          </a:p>
        </p:txBody>
      </p:sp>
      <p:sp>
        <p:nvSpPr>
          <p:cNvPr id="9" name="Rectangle 1080"/>
          <p:cNvSpPr>
            <a:spLocks noGrp="1" noChangeArrowheads="1"/>
          </p:cNvSpPr>
          <p:nvPr>
            <p:ph type="ftr" sz="quarter" idx="12"/>
          </p:nvPr>
        </p:nvSpPr>
        <p:spPr>
          <a:xfrm>
            <a:off x="1679133" y="6626226"/>
            <a:ext cx="6705600" cy="476250"/>
          </a:xfrm>
          <a:prstGeom prst="rect">
            <a:avLst/>
          </a:prstGeom>
          <a:ln/>
        </p:spPr>
        <p:txBody>
          <a:bodyPr/>
          <a:lstStyle>
            <a:lvl1pPr>
              <a:defRPr/>
            </a:lvl1pPr>
          </a:lstStyle>
          <a:p>
            <a:pPr>
              <a:defRPr/>
            </a:pPr>
            <a:r>
              <a:rPr lang="en-US" smtClean="0">
                <a:solidFill>
                  <a:srgbClr val="000000"/>
                </a:solidFill>
              </a:rPr>
              <a:t>Presentation to: The American Astronomical Society</a:t>
            </a:r>
            <a:endParaRPr lang="en-US" dirty="0">
              <a:solidFill>
                <a:srgbClr val="000000"/>
              </a:solidFill>
            </a:endParaRPr>
          </a:p>
        </p:txBody>
      </p:sp>
    </p:spTree>
    <p:extLst>
      <p:ext uri="{BB962C8B-B14F-4D97-AF65-F5344CB8AC3E}">
        <p14:creationId xmlns:p14="http://schemas.microsoft.com/office/powerpoint/2010/main" val="3708262506"/>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6725" y="831852"/>
            <a:ext cx="8275638" cy="733425"/>
          </a:xfrm>
          <a:prstGeom prst="rect">
            <a:avLst/>
          </a:prstGeom>
        </p:spPr>
        <p:txBody>
          <a:bodyPr/>
          <a:lstStyle/>
          <a:p>
            <a:r>
              <a:rPr lang="en-US" smtClean="0"/>
              <a:t>Click to edit Master title style</a:t>
            </a:r>
            <a:endParaRPr lang="en-US"/>
          </a:p>
        </p:txBody>
      </p:sp>
      <p:sp>
        <p:nvSpPr>
          <p:cNvPr id="3" name="Rectangle 1077"/>
          <p:cNvSpPr>
            <a:spLocks noGrp="1" noChangeArrowheads="1"/>
          </p:cNvSpPr>
          <p:nvPr>
            <p:ph type="sldNum" sz="quarter" idx="10"/>
          </p:nvPr>
        </p:nvSpPr>
        <p:spPr>
          <a:xfrm>
            <a:off x="8676833" y="6615113"/>
            <a:ext cx="393700" cy="457200"/>
          </a:xfrm>
          <a:prstGeom prst="rect">
            <a:avLst/>
          </a:prstGeom>
          <a:ln/>
        </p:spPr>
        <p:txBody>
          <a:bodyPr/>
          <a:lstStyle>
            <a:lvl1pPr>
              <a:defRPr/>
            </a:lvl1pPr>
          </a:lstStyle>
          <a:p>
            <a:pPr>
              <a:defRPr/>
            </a:pPr>
            <a:fld id="{688418D6-5293-41E6-9943-54BFB29444CA}" type="slidenum">
              <a:rPr lang="en-US">
                <a:solidFill>
                  <a:srgbClr val="000000"/>
                </a:solidFill>
              </a:rPr>
              <a:pPr>
                <a:defRPr/>
              </a:pPr>
              <a:t>‹#›</a:t>
            </a:fld>
            <a:endParaRPr lang="en-US" dirty="0">
              <a:solidFill>
                <a:srgbClr val="000000"/>
              </a:solidFill>
            </a:endParaRPr>
          </a:p>
        </p:txBody>
      </p:sp>
      <p:sp>
        <p:nvSpPr>
          <p:cNvPr id="4" name="Rectangle 1079"/>
          <p:cNvSpPr>
            <a:spLocks noGrp="1" noChangeArrowheads="1"/>
          </p:cNvSpPr>
          <p:nvPr>
            <p:ph type="dt" sz="half" idx="11"/>
          </p:nvPr>
        </p:nvSpPr>
        <p:spPr>
          <a:xfrm>
            <a:off x="383733" y="6626226"/>
            <a:ext cx="1054100" cy="476250"/>
          </a:xfrm>
          <a:prstGeom prst="rect">
            <a:avLst/>
          </a:prstGeom>
          <a:ln/>
        </p:spPr>
        <p:txBody>
          <a:bodyPr/>
          <a:lstStyle>
            <a:lvl1pPr>
              <a:defRPr/>
            </a:lvl1pPr>
          </a:lstStyle>
          <a:p>
            <a:pPr>
              <a:defRPr/>
            </a:pPr>
            <a:r>
              <a:rPr lang="en-US" smtClean="0">
                <a:solidFill>
                  <a:srgbClr val="000000"/>
                </a:solidFill>
              </a:rPr>
              <a:t>9 Jan 2012</a:t>
            </a:r>
            <a:endParaRPr lang="en-US" dirty="0">
              <a:solidFill>
                <a:srgbClr val="000000"/>
              </a:solidFill>
            </a:endParaRPr>
          </a:p>
        </p:txBody>
      </p:sp>
      <p:sp>
        <p:nvSpPr>
          <p:cNvPr id="5" name="Rectangle 1080"/>
          <p:cNvSpPr>
            <a:spLocks noGrp="1" noChangeArrowheads="1"/>
          </p:cNvSpPr>
          <p:nvPr>
            <p:ph type="ftr" sz="quarter" idx="12"/>
          </p:nvPr>
        </p:nvSpPr>
        <p:spPr>
          <a:xfrm>
            <a:off x="1567769" y="6626226"/>
            <a:ext cx="6705600" cy="476250"/>
          </a:xfrm>
          <a:prstGeom prst="rect">
            <a:avLst/>
          </a:prstGeom>
          <a:ln/>
        </p:spPr>
        <p:txBody>
          <a:bodyPr/>
          <a:lstStyle>
            <a:lvl1pPr>
              <a:defRPr/>
            </a:lvl1pPr>
          </a:lstStyle>
          <a:p>
            <a:pPr>
              <a:defRPr/>
            </a:pPr>
            <a:r>
              <a:rPr lang="en-US" smtClean="0">
                <a:solidFill>
                  <a:srgbClr val="000000"/>
                </a:solidFill>
              </a:rPr>
              <a:t>Presentation to: The American Astronomical Society</a:t>
            </a:r>
            <a:endParaRPr lang="en-US" dirty="0">
              <a:solidFill>
                <a:srgbClr val="000000"/>
              </a:solidFill>
            </a:endParaRPr>
          </a:p>
        </p:txBody>
      </p:sp>
    </p:spTree>
    <p:extLst>
      <p:ext uri="{BB962C8B-B14F-4D97-AF65-F5344CB8AC3E}">
        <p14:creationId xmlns:p14="http://schemas.microsoft.com/office/powerpoint/2010/main" val="3617011884"/>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077"/>
          <p:cNvSpPr>
            <a:spLocks noGrp="1" noChangeArrowheads="1"/>
          </p:cNvSpPr>
          <p:nvPr>
            <p:ph type="sldNum" sz="quarter" idx="10"/>
          </p:nvPr>
        </p:nvSpPr>
        <p:spPr>
          <a:xfrm>
            <a:off x="8676833" y="6615113"/>
            <a:ext cx="393700" cy="457200"/>
          </a:xfrm>
          <a:prstGeom prst="rect">
            <a:avLst/>
          </a:prstGeom>
          <a:ln/>
        </p:spPr>
        <p:txBody>
          <a:bodyPr/>
          <a:lstStyle>
            <a:lvl1pPr>
              <a:defRPr/>
            </a:lvl1pPr>
          </a:lstStyle>
          <a:p>
            <a:pPr>
              <a:defRPr/>
            </a:pPr>
            <a:fld id="{1F85F97C-6F89-4479-BDC4-505ED5727BF5}" type="slidenum">
              <a:rPr lang="en-US">
                <a:solidFill>
                  <a:srgbClr val="000000"/>
                </a:solidFill>
              </a:rPr>
              <a:pPr>
                <a:defRPr/>
              </a:pPr>
              <a:t>‹#›</a:t>
            </a:fld>
            <a:endParaRPr lang="en-US" dirty="0">
              <a:solidFill>
                <a:srgbClr val="000000"/>
              </a:solidFill>
            </a:endParaRPr>
          </a:p>
        </p:txBody>
      </p:sp>
      <p:sp>
        <p:nvSpPr>
          <p:cNvPr id="3" name="Rectangle 1079"/>
          <p:cNvSpPr>
            <a:spLocks noGrp="1" noChangeArrowheads="1"/>
          </p:cNvSpPr>
          <p:nvPr>
            <p:ph type="dt" sz="half" idx="11"/>
          </p:nvPr>
        </p:nvSpPr>
        <p:spPr>
          <a:xfrm>
            <a:off x="383733" y="6626226"/>
            <a:ext cx="1054100" cy="476250"/>
          </a:xfrm>
          <a:prstGeom prst="rect">
            <a:avLst/>
          </a:prstGeom>
          <a:ln/>
        </p:spPr>
        <p:txBody>
          <a:bodyPr/>
          <a:lstStyle>
            <a:lvl1pPr>
              <a:defRPr/>
            </a:lvl1pPr>
          </a:lstStyle>
          <a:p>
            <a:pPr>
              <a:defRPr/>
            </a:pPr>
            <a:r>
              <a:rPr lang="en-US" smtClean="0">
                <a:solidFill>
                  <a:srgbClr val="000000"/>
                </a:solidFill>
              </a:rPr>
              <a:t>9 Jan 2012</a:t>
            </a:r>
            <a:endParaRPr lang="en-US" dirty="0">
              <a:solidFill>
                <a:srgbClr val="000000"/>
              </a:solidFill>
            </a:endParaRPr>
          </a:p>
        </p:txBody>
      </p:sp>
      <p:sp>
        <p:nvSpPr>
          <p:cNvPr id="4" name="Rectangle 1080"/>
          <p:cNvSpPr>
            <a:spLocks noGrp="1" noChangeArrowheads="1"/>
          </p:cNvSpPr>
          <p:nvPr>
            <p:ph type="ftr" sz="quarter" idx="12"/>
          </p:nvPr>
        </p:nvSpPr>
        <p:spPr>
          <a:xfrm>
            <a:off x="1679133" y="6626226"/>
            <a:ext cx="6705600" cy="476250"/>
          </a:xfrm>
          <a:prstGeom prst="rect">
            <a:avLst/>
          </a:prstGeom>
          <a:ln/>
        </p:spPr>
        <p:txBody>
          <a:bodyPr/>
          <a:lstStyle>
            <a:lvl1pPr>
              <a:defRPr/>
            </a:lvl1pPr>
          </a:lstStyle>
          <a:p>
            <a:pPr>
              <a:defRPr/>
            </a:pPr>
            <a:r>
              <a:rPr lang="en-US" smtClean="0">
                <a:solidFill>
                  <a:srgbClr val="000000"/>
                </a:solidFill>
              </a:rPr>
              <a:t>Presentation to: The American Astronomical Society</a:t>
            </a:r>
            <a:endParaRPr lang="en-US" dirty="0">
              <a:solidFill>
                <a:srgbClr val="000000"/>
              </a:solidFill>
            </a:endParaRPr>
          </a:p>
        </p:txBody>
      </p:sp>
    </p:spTree>
    <p:extLst>
      <p:ext uri="{BB962C8B-B14F-4D97-AF65-F5344CB8AC3E}">
        <p14:creationId xmlns:p14="http://schemas.microsoft.com/office/powerpoint/2010/main" val="2731465717"/>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a:prstGeom prst="rect">
            <a:avLst/>
          </a:prstGeom>
        </p:spPr>
        <p:txBody>
          <a:bodyPr/>
          <a:lstStyle>
            <a:lvl1pPr marL="0" indent="0">
              <a:buNone/>
              <a:defRPr sz="1400"/>
            </a:lvl1pPr>
            <a:lvl2pPr marL="457124" indent="0">
              <a:buNone/>
              <a:defRPr sz="1200"/>
            </a:lvl2pPr>
            <a:lvl3pPr marL="914246" indent="0">
              <a:buNone/>
              <a:defRPr sz="1000"/>
            </a:lvl3pPr>
            <a:lvl4pPr marL="1371370" indent="0">
              <a:buNone/>
              <a:defRPr sz="900"/>
            </a:lvl4pPr>
            <a:lvl5pPr marL="1828492" indent="0">
              <a:buNone/>
              <a:defRPr sz="900"/>
            </a:lvl5pPr>
            <a:lvl6pPr marL="2285616" indent="0">
              <a:buNone/>
              <a:defRPr sz="900"/>
            </a:lvl6pPr>
            <a:lvl7pPr marL="2742739" indent="0">
              <a:buNone/>
              <a:defRPr sz="900"/>
            </a:lvl7pPr>
            <a:lvl8pPr marL="3199862" indent="0">
              <a:buNone/>
              <a:defRPr sz="900"/>
            </a:lvl8pPr>
            <a:lvl9pPr marL="3656986" indent="0">
              <a:buNone/>
              <a:defRPr sz="900"/>
            </a:lvl9pPr>
          </a:lstStyle>
          <a:p>
            <a:pPr lvl="0"/>
            <a:r>
              <a:rPr lang="en-US" smtClean="0"/>
              <a:t>Click to edit Master text styles</a:t>
            </a:r>
          </a:p>
        </p:txBody>
      </p:sp>
      <p:sp>
        <p:nvSpPr>
          <p:cNvPr id="5" name="Rectangle 1077"/>
          <p:cNvSpPr>
            <a:spLocks noGrp="1" noChangeArrowheads="1"/>
          </p:cNvSpPr>
          <p:nvPr>
            <p:ph type="sldNum" sz="quarter" idx="10"/>
          </p:nvPr>
        </p:nvSpPr>
        <p:spPr>
          <a:xfrm>
            <a:off x="8676833" y="6615113"/>
            <a:ext cx="393700" cy="457200"/>
          </a:xfrm>
          <a:prstGeom prst="rect">
            <a:avLst/>
          </a:prstGeom>
          <a:ln/>
        </p:spPr>
        <p:txBody>
          <a:bodyPr/>
          <a:lstStyle>
            <a:lvl1pPr>
              <a:defRPr/>
            </a:lvl1pPr>
          </a:lstStyle>
          <a:p>
            <a:pPr>
              <a:defRPr/>
            </a:pPr>
            <a:fld id="{E74C2188-DCB4-4B84-8EEA-B55ECC6CAEEB}" type="slidenum">
              <a:rPr lang="en-US">
                <a:solidFill>
                  <a:srgbClr val="000000"/>
                </a:solidFill>
              </a:rPr>
              <a:pPr>
                <a:defRPr/>
              </a:pPr>
              <a:t>‹#›</a:t>
            </a:fld>
            <a:endParaRPr lang="en-US" dirty="0">
              <a:solidFill>
                <a:srgbClr val="000000"/>
              </a:solidFill>
            </a:endParaRPr>
          </a:p>
        </p:txBody>
      </p:sp>
      <p:sp>
        <p:nvSpPr>
          <p:cNvPr id="6" name="Rectangle 1079"/>
          <p:cNvSpPr>
            <a:spLocks noGrp="1" noChangeArrowheads="1"/>
          </p:cNvSpPr>
          <p:nvPr>
            <p:ph type="dt" sz="half" idx="11"/>
          </p:nvPr>
        </p:nvSpPr>
        <p:spPr>
          <a:xfrm>
            <a:off x="383733" y="6626226"/>
            <a:ext cx="1054100" cy="476250"/>
          </a:xfrm>
          <a:prstGeom prst="rect">
            <a:avLst/>
          </a:prstGeom>
          <a:ln/>
        </p:spPr>
        <p:txBody>
          <a:bodyPr/>
          <a:lstStyle>
            <a:lvl1pPr>
              <a:defRPr/>
            </a:lvl1pPr>
          </a:lstStyle>
          <a:p>
            <a:pPr>
              <a:defRPr/>
            </a:pPr>
            <a:r>
              <a:rPr lang="en-US" smtClean="0">
                <a:solidFill>
                  <a:srgbClr val="000000"/>
                </a:solidFill>
              </a:rPr>
              <a:t>9 Jan 2012</a:t>
            </a:r>
            <a:endParaRPr lang="en-US" dirty="0">
              <a:solidFill>
                <a:srgbClr val="000000"/>
              </a:solidFill>
            </a:endParaRPr>
          </a:p>
        </p:txBody>
      </p:sp>
      <p:sp>
        <p:nvSpPr>
          <p:cNvPr id="7" name="Rectangle 1080"/>
          <p:cNvSpPr>
            <a:spLocks noGrp="1" noChangeArrowheads="1"/>
          </p:cNvSpPr>
          <p:nvPr>
            <p:ph type="ftr" sz="quarter" idx="12"/>
          </p:nvPr>
        </p:nvSpPr>
        <p:spPr>
          <a:xfrm>
            <a:off x="1679133" y="6626226"/>
            <a:ext cx="6705600" cy="476250"/>
          </a:xfrm>
          <a:prstGeom prst="rect">
            <a:avLst/>
          </a:prstGeom>
          <a:ln/>
        </p:spPr>
        <p:txBody>
          <a:bodyPr/>
          <a:lstStyle>
            <a:lvl1pPr>
              <a:defRPr/>
            </a:lvl1pPr>
          </a:lstStyle>
          <a:p>
            <a:pPr>
              <a:defRPr/>
            </a:pPr>
            <a:r>
              <a:rPr lang="en-US" smtClean="0">
                <a:solidFill>
                  <a:srgbClr val="000000"/>
                </a:solidFill>
              </a:rPr>
              <a:t>Presentation to: The American Astronomical Society</a:t>
            </a:r>
            <a:endParaRPr lang="en-US" dirty="0">
              <a:solidFill>
                <a:srgbClr val="000000"/>
              </a:solidFill>
            </a:endParaRPr>
          </a:p>
        </p:txBody>
      </p:sp>
    </p:spTree>
    <p:extLst>
      <p:ext uri="{BB962C8B-B14F-4D97-AF65-F5344CB8AC3E}">
        <p14:creationId xmlns:p14="http://schemas.microsoft.com/office/powerpoint/2010/main" val="1069438258"/>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124" indent="0">
              <a:buNone/>
              <a:defRPr sz="2800"/>
            </a:lvl2pPr>
            <a:lvl3pPr marL="914246" indent="0">
              <a:buNone/>
              <a:defRPr sz="2400"/>
            </a:lvl3pPr>
            <a:lvl4pPr marL="1371370" indent="0">
              <a:buNone/>
              <a:defRPr sz="2000"/>
            </a:lvl4pPr>
            <a:lvl5pPr marL="1828492" indent="0">
              <a:buNone/>
              <a:defRPr sz="2000"/>
            </a:lvl5pPr>
            <a:lvl6pPr marL="2285616" indent="0">
              <a:buNone/>
              <a:defRPr sz="2000"/>
            </a:lvl6pPr>
            <a:lvl7pPr marL="2742739" indent="0">
              <a:buNone/>
              <a:defRPr sz="2000"/>
            </a:lvl7pPr>
            <a:lvl8pPr marL="3199862" indent="0">
              <a:buNone/>
              <a:defRPr sz="2000"/>
            </a:lvl8pPr>
            <a:lvl9pPr marL="3656986"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124" indent="0">
              <a:buNone/>
              <a:defRPr sz="1200"/>
            </a:lvl2pPr>
            <a:lvl3pPr marL="914246" indent="0">
              <a:buNone/>
              <a:defRPr sz="1000"/>
            </a:lvl3pPr>
            <a:lvl4pPr marL="1371370" indent="0">
              <a:buNone/>
              <a:defRPr sz="900"/>
            </a:lvl4pPr>
            <a:lvl5pPr marL="1828492" indent="0">
              <a:buNone/>
              <a:defRPr sz="900"/>
            </a:lvl5pPr>
            <a:lvl6pPr marL="2285616" indent="0">
              <a:buNone/>
              <a:defRPr sz="900"/>
            </a:lvl6pPr>
            <a:lvl7pPr marL="2742739" indent="0">
              <a:buNone/>
              <a:defRPr sz="900"/>
            </a:lvl7pPr>
            <a:lvl8pPr marL="3199862" indent="0">
              <a:buNone/>
              <a:defRPr sz="900"/>
            </a:lvl8pPr>
            <a:lvl9pPr marL="3656986" indent="0">
              <a:buNone/>
              <a:defRPr sz="900"/>
            </a:lvl9pPr>
          </a:lstStyle>
          <a:p>
            <a:pPr lvl="0"/>
            <a:r>
              <a:rPr lang="en-US" smtClean="0"/>
              <a:t>Click to edit Master text styles</a:t>
            </a:r>
          </a:p>
        </p:txBody>
      </p:sp>
      <p:sp>
        <p:nvSpPr>
          <p:cNvPr id="5" name="Rectangle 1077"/>
          <p:cNvSpPr>
            <a:spLocks noGrp="1" noChangeArrowheads="1"/>
          </p:cNvSpPr>
          <p:nvPr>
            <p:ph type="sldNum" sz="quarter" idx="10"/>
          </p:nvPr>
        </p:nvSpPr>
        <p:spPr>
          <a:xfrm>
            <a:off x="8676833" y="6615113"/>
            <a:ext cx="393700" cy="457200"/>
          </a:xfrm>
          <a:prstGeom prst="rect">
            <a:avLst/>
          </a:prstGeom>
          <a:ln/>
        </p:spPr>
        <p:txBody>
          <a:bodyPr/>
          <a:lstStyle>
            <a:lvl1pPr>
              <a:defRPr/>
            </a:lvl1pPr>
          </a:lstStyle>
          <a:p>
            <a:pPr>
              <a:defRPr/>
            </a:pPr>
            <a:fld id="{FB355212-BFE3-48D1-B84F-D1A082B5D496}" type="slidenum">
              <a:rPr lang="en-US">
                <a:solidFill>
                  <a:srgbClr val="000000"/>
                </a:solidFill>
              </a:rPr>
              <a:pPr>
                <a:defRPr/>
              </a:pPr>
              <a:t>‹#›</a:t>
            </a:fld>
            <a:endParaRPr lang="en-US" dirty="0">
              <a:solidFill>
                <a:srgbClr val="000000"/>
              </a:solidFill>
            </a:endParaRPr>
          </a:p>
        </p:txBody>
      </p:sp>
      <p:sp>
        <p:nvSpPr>
          <p:cNvPr id="6" name="Rectangle 1079"/>
          <p:cNvSpPr>
            <a:spLocks noGrp="1" noChangeArrowheads="1"/>
          </p:cNvSpPr>
          <p:nvPr>
            <p:ph type="dt" sz="half" idx="11"/>
          </p:nvPr>
        </p:nvSpPr>
        <p:spPr>
          <a:xfrm>
            <a:off x="383733" y="6626226"/>
            <a:ext cx="1054100" cy="476250"/>
          </a:xfrm>
          <a:prstGeom prst="rect">
            <a:avLst/>
          </a:prstGeom>
          <a:ln/>
        </p:spPr>
        <p:txBody>
          <a:bodyPr/>
          <a:lstStyle>
            <a:lvl1pPr>
              <a:defRPr/>
            </a:lvl1pPr>
          </a:lstStyle>
          <a:p>
            <a:pPr>
              <a:defRPr/>
            </a:pPr>
            <a:r>
              <a:rPr lang="en-US" smtClean="0">
                <a:solidFill>
                  <a:srgbClr val="000000"/>
                </a:solidFill>
              </a:rPr>
              <a:t>9 Jan 2012</a:t>
            </a:r>
            <a:endParaRPr lang="en-US" dirty="0">
              <a:solidFill>
                <a:srgbClr val="000000"/>
              </a:solidFill>
            </a:endParaRPr>
          </a:p>
        </p:txBody>
      </p:sp>
      <p:sp>
        <p:nvSpPr>
          <p:cNvPr id="7" name="Rectangle 1080"/>
          <p:cNvSpPr>
            <a:spLocks noGrp="1" noChangeArrowheads="1"/>
          </p:cNvSpPr>
          <p:nvPr>
            <p:ph type="ftr" sz="quarter" idx="12"/>
          </p:nvPr>
        </p:nvSpPr>
        <p:spPr>
          <a:xfrm>
            <a:off x="1679133" y="6626226"/>
            <a:ext cx="6705600" cy="476250"/>
          </a:xfrm>
          <a:prstGeom prst="rect">
            <a:avLst/>
          </a:prstGeom>
          <a:ln/>
        </p:spPr>
        <p:txBody>
          <a:bodyPr/>
          <a:lstStyle>
            <a:lvl1pPr>
              <a:defRPr/>
            </a:lvl1pPr>
          </a:lstStyle>
          <a:p>
            <a:pPr>
              <a:defRPr/>
            </a:pPr>
            <a:r>
              <a:rPr lang="en-US" smtClean="0">
                <a:solidFill>
                  <a:srgbClr val="000000"/>
                </a:solidFill>
              </a:rPr>
              <a:t>Presentation to: The American Astronomical Society</a:t>
            </a:r>
            <a:endParaRPr lang="en-US" dirty="0">
              <a:solidFill>
                <a:srgbClr val="000000"/>
              </a:solidFill>
            </a:endParaRPr>
          </a:p>
        </p:txBody>
      </p:sp>
    </p:spTree>
    <p:extLst>
      <p:ext uri="{BB962C8B-B14F-4D97-AF65-F5344CB8AC3E}">
        <p14:creationId xmlns:p14="http://schemas.microsoft.com/office/powerpoint/2010/main" val="3995559286"/>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66725" y="831852"/>
            <a:ext cx="8275638" cy="733425"/>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393259" y="1665289"/>
            <a:ext cx="8258175" cy="45370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77"/>
          <p:cNvSpPr>
            <a:spLocks noGrp="1" noChangeArrowheads="1"/>
          </p:cNvSpPr>
          <p:nvPr>
            <p:ph type="sldNum" sz="quarter" idx="10"/>
          </p:nvPr>
        </p:nvSpPr>
        <p:spPr>
          <a:xfrm>
            <a:off x="8676833" y="6615113"/>
            <a:ext cx="393700" cy="457200"/>
          </a:xfrm>
          <a:prstGeom prst="rect">
            <a:avLst/>
          </a:prstGeom>
          <a:ln/>
        </p:spPr>
        <p:txBody>
          <a:bodyPr/>
          <a:lstStyle>
            <a:lvl1pPr>
              <a:defRPr/>
            </a:lvl1pPr>
          </a:lstStyle>
          <a:p>
            <a:pPr>
              <a:defRPr/>
            </a:pPr>
            <a:fld id="{E94AECFB-5339-4292-9351-A76CDDF2CDB1}" type="slidenum">
              <a:rPr lang="en-US">
                <a:solidFill>
                  <a:srgbClr val="000000"/>
                </a:solidFill>
              </a:rPr>
              <a:pPr>
                <a:defRPr/>
              </a:pPr>
              <a:t>‹#›</a:t>
            </a:fld>
            <a:endParaRPr lang="en-US" dirty="0">
              <a:solidFill>
                <a:srgbClr val="000000"/>
              </a:solidFill>
            </a:endParaRPr>
          </a:p>
        </p:txBody>
      </p:sp>
      <p:sp>
        <p:nvSpPr>
          <p:cNvPr id="5" name="Rectangle 1079"/>
          <p:cNvSpPr>
            <a:spLocks noGrp="1" noChangeArrowheads="1"/>
          </p:cNvSpPr>
          <p:nvPr>
            <p:ph type="dt" sz="half" idx="11"/>
          </p:nvPr>
        </p:nvSpPr>
        <p:spPr>
          <a:xfrm>
            <a:off x="383733" y="6626226"/>
            <a:ext cx="1054100" cy="476250"/>
          </a:xfrm>
          <a:prstGeom prst="rect">
            <a:avLst/>
          </a:prstGeom>
          <a:ln/>
        </p:spPr>
        <p:txBody>
          <a:bodyPr/>
          <a:lstStyle>
            <a:lvl1pPr>
              <a:defRPr/>
            </a:lvl1pPr>
          </a:lstStyle>
          <a:p>
            <a:pPr>
              <a:defRPr/>
            </a:pPr>
            <a:r>
              <a:rPr lang="en-US" smtClean="0">
                <a:solidFill>
                  <a:srgbClr val="000000"/>
                </a:solidFill>
              </a:rPr>
              <a:t>9 Jan 2012</a:t>
            </a:r>
            <a:endParaRPr lang="en-US" dirty="0">
              <a:solidFill>
                <a:srgbClr val="000000"/>
              </a:solidFill>
            </a:endParaRPr>
          </a:p>
        </p:txBody>
      </p:sp>
      <p:sp>
        <p:nvSpPr>
          <p:cNvPr id="6" name="Rectangle 1080"/>
          <p:cNvSpPr>
            <a:spLocks noGrp="1" noChangeArrowheads="1"/>
          </p:cNvSpPr>
          <p:nvPr>
            <p:ph type="ftr" sz="quarter" idx="12"/>
          </p:nvPr>
        </p:nvSpPr>
        <p:spPr>
          <a:xfrm>
            <a:off x="1679133" y="6626226"/>
            <a:ext cx="6705600" cy="476250"/>
          </a:xfrm>
          <a:prstGeom prst="rect">
            <a:avLst/>
          </a:prstGeom>
          <a:ln/>
        </p:spPr>
        <p:txBody>
          <a:bodyPr/>
          <a:lstStyle>
            <a:lvl1pPr>
              <a:defRPr/>
            </a:lvl1pPr>
          </a:lstStyle>
          <a:p>
            <a:pPr>
              <a:defRPr/>
            </a:pPr>
            <a:r>
              <a:rPr lang="en-US" smtClean="0">
                <a:solidFill>
                  <a:srgbClr val="000000"/>
                </a:solidFill>
              </a:rPr>
              <a:t>Presentation to: The American Astronomical Society</a:t>
            </a:r>
            <a:endParaRPr lang="en-US" dirty="0">
              <a:solidFill>
                <a:srgbClr val="000000"/>
              </a:solidFill>
            </a:endParaRPr>
          </a:p>
        </p:txBody>
      </p:sp>
    </p:spTree>
    <p:extLst>
      <p:ext uri="{BB962C8B-B14F-4D97-AF65-F5344CB8AC3E}">
        <p14:creationId xmlns:p14="http://schemas.microsoft.com/office/powerpoint/2010/main" val="432438579"/>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3852" y="831852"/>
            <a:ext cx="2068513" cy="5370513"/>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66727" y="831852"/>
            <a:ext cx="6054725" cy="537051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77"/>
          <p:cNvSpPr>
            <a:spLocks noGrp="1" noChangeArrowheads="1"/>
          </p:cNvSpPr>
          <p:nvPr>
            <p:ph type="sldNum" sz="quarter" idx="10"/>
          </p:nvPr>
        </p:nvSpPr>
        <p:spPr>
          <a:xfrm>
            <a:off x="8676833" y="6615113"/>
            <a:ext cx="393700" cy="457200"/>
          </a:xfrm>
          <a:prstGeom prst="rect">
            <a:avLst/>
          </a:prstGeom>
          <a:ln/>
        </p:spPr>
        <p:txBody>
          <a:bodyPr/>
          <a:lstStyle>
            <a:lvl1pPr>
              <a:defRPr/>
            </a:lvl1pPr>
          </a:lstStyle>
          <a:p>
            <a:pPr>
              <a:defRPr/>
            </a:pPr>
            <a:fld id="{675E7B61-7496-469A-BBD5-ED8F2051EEB7}" type="slidenum">
              <a:rPr lang="en-US">
                <a:solidFill>
                  <a:srgbClr val="000000"/>
                </a:solidFill>
              </a:rPr>
              <a:pPr>
                <a:defRPr/>
              </a:pPr>
              <a:t>‹#›</a:t>
            </a:fld>
            <a:endParaRPr lang="en-US" dirty="0">
              <a:solidFill>
                <a:srgbClr val="000000"/>
              </a:solidFill>
            </a:endParaRPr>
          </a:p>
        </p:txBody>
      </p:sp>
      <p:sp>
        <p:nvSpPr>
          <p:cNvPr id="5" name="Rectangle 1079"/>
          <p:cNvSpPr>
            <a:spLocks noGrp="1" noChangeArrowheads="1"/>
          </p:cNvSpPr>
          <p:nvPr>
            <p:ph type="dt" sz="half" idx="11"/>
          </p:nvPr>
        </p:nvSpPr>
        <p:spPr>
          <a:xfrm>
            <a:off x="383733" y="6626226"/>
            <a:ext cx="1054100" cy="476250"/>
          </a:xfrm>
          <a:prstGeom prst="rect">
            <a:avLst/>
          </a:prstGeom>
          <a:ln/>
        </p:spPr>
        <p:txBody>
          <a:bodyPr/>
          <a:lstStyle>
            <a:lvl1pPr>
              <a:defRPr/>
            </a:lvl1pPr>
          </a:lstStyle>
          <a:p>
            <a:pPr>
              <a:defRPr/>
            </a:pPr>
            <a:r>
              <a:rPr lang="en-US" smtClean="0">
                <a:solidFill>
                  <a:srgbClr val="000000"/>
                </a:solidFill>
              </a:rPr>
              <a:t>9 Jan 2012</a:t>
            </a:r>
            <a:endParaRPr lang="en-US" dirty="0">
              <a:solidFill>
                <a:srgbClr val="000000"/>
              </a:solidFill>
            </a:endParaRPr>
          </a:p>
        </p:txBody>
      </p:sp>
      <p:sp>
        <p:nvSpPr>
          <p:cNvPr id="6" name="Rectangle 1080"/>
          <p:cNvSpPr>
            <a:spLocks noGrp="1" noChangeArrowheads="1"/>
          </p:cNvSpPr>
          <p:nvPr>
            <p:ph type="ftr" sz="quarter" idx="12"/>
          </p:nvPr>
        </p:nvSpPr>
        <p:spPr>
          <a:xfrm>
            <a:off x="1679133" y="6626226"/>
            <a:ext cx="6705600" cy="476250"/>
          </a:xfrm>
          <a:prstGeom prst="rect">
            <a:avLst/>
          </a:prstGeom>
          <a:ln/>
        </p:spPr>
        <p:txBody>
          <a:bodyPr/>
          <a:lstStyle>
            <a:lvl1pPr>
              <a:defRPr/>
            </a:lvl1pPr>
          </a:lstStyle>
          <a:p>
            <a:pPr>
              <a:defRPr/>
            </a:pPr>
            <a:r>
              <a:rPr lang="en-US" smtClean="0">
                <a:solidFill>
                  <a:srgbClr val="000000"/>
                </a:solidFill>
              </a:rPr>
              <a:t>Presentation to: The American Astronomical Society</a:t>
            </a:r>
            <a:endParaRPr lang="en-US" dirty="0">
              <a:solidFill>
                <a:srgbClr val="000000"/>
              </a:solidFill>
            </a:endParaRPr>
          </a:p>
        </p:txBody>
      </p:sp>
    </p:spTree>
    <p:extLst>
      <p:ext uri="{BB962C8B-B14F-4D97-AF65-F5344CB8AC3E}">
        <p14:creationId xmlns:p14="http://schemas.microsoft.com/office/powerpoint/2010/main" val="625756377"/>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6725" y="831852"/>
            <a:ext cx="8275638" cy="733425"/>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66725" y="1665289"/>
            <a:ext cx="4052888" cy="45370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72014" y="1665289"/>
            <a:ext cx="4052887" cy="45370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77"/>
          <p:cNvSpPr>
            <a:spLocks noGrp="1" noChangeArrowheads="1"/>
          </p:cNvSpPr>
          <p:nvPr>
            <p:ph type="sldNum" sz="quarter" idx="10"/>
          </p:nvPr>
        </p:nvSpPr>
        <p:spPr>
          <a:xfrm>
            <a:off x="8676833" y="6615113"/>
            <a:ext cx="393700" cy="457200"/>
          </a:xfrm>
          <a:prstGeom prst="rect">
            <a:avLst/>
          </a:prstGeom>
          <a:ln/>
        </p:spPr>
        <p:txBody>
          <a:bodyPr/>
          <a:lstStyle>
            <a:lvl1pPr>
              <a:defRPr/>
            </a:lvl1pPr>
          </a:lstStyle>
          <a:p>
            <a:pPr>
              <a:defRPr/>
            </a:pPr>
            <a:fld id="{AFDF9E30-95C5-471B-A3EE-9AD9E41D7782}" type="slidenum">
              <a:rPr lang="en-US">
                <a:solidFill>
                  <a:srgbClr val="000000"/>
                </a:solidFill>
              </a:rPr>
              <a:pPr>
                <a:defRPr/>
              </a:pPr>
              <a:t>‹#›</a:t>
            </a:fld>
            <a:endParaRPr lang="en-US" dirty="0">
              <a:solidFill>
                <a:srgbClr val="000000"/>
              </a:solidFill>
            </a:endParaRPr>
          </a:p>
        </p:txBody>
      </p:sp>
      <p:sp>
        <p:nvSpPr>
          <p:cNvPr id="6" name="Rectangle 1079"/>
          <p:cNvSpPr>
            <a:spLocks noGrp="1" noChangeArrowheads="1"/>
          </p:cNvSpPr>
          <p:nvPr>
            <p:ph type="dt" sz="half" idx="11"/>
          </p:nvPr>
        </p:nvSpPr>
        <p:spPr>
          <a:xfrm>
            <a:off x="383733" y="6626226"/>
            <a:ext cx="1054100" cy="476250"/>
          </a:xfrm>
          <a:prstGeom prst="rect">
            <a:avLst/>
          </a:prstGeom>
          <a:ln/>
        </p:spPr>
        <p:txBody>
          <a:bodyPr/>
          <a:lstStyle>
            <a:lvl1pPr>
              <a:defRPr/>
            </a:lvl1pPr>
          </a:lstStyle>
          <a:p>
            <a:pPr>
              <a:defRPr/>
            </a:pPr>
            <a:r>
              <a:rPr lang="en-US" smtClean="0">
                <a:solidFill>
                  <a:srgbClr val="000000"/>
                </a:solidFill>
              </a:rPr>
              <a:t>9 Jan 2012</a:t>
            </a:r>
            <a:endParaRPr lang="en-US" dirty="0">
              <a:solidFill>
                <a:srgbClr val="000000"/>
              </a:solidFill>
            </a:endParaRPr>
          </a:p>
        </p:txBody>
      </p:sp>
      <p:sp>
        <p:nvSpPr>
          <p:cNvPr id="7" name="Rectangle 1080"/>
          <p:cNvSpPr>
            <a:spLocks noGrp="1" noChangeArrowheads="1"/>
          </p:cNvSpPr>
          <p:nvPr>
            <p:ph type="ftr" sz="quarter" idx="12"/>
          </p:nvPr>
        </p:nvSpPr>
        <p:spPr>
          <a:xfrm>
            <a:off x="1679133" y="6626226"/>
            <a:ext cx="6705600" cy="476250"/>
          </a:xfrm>
          <a:prstGeom prst="rect">
            <a:avLst/>
          </a:prstGeom>
          <a:ln/>
        </p:spPr>
        <p:txBody>
          <a:bodyPr/>
          <a:lstStyle>
            <a:lvl1pPr>
              <a:defRPr/>
            </a:lvl1pPr>
          </a:lstStyle>
          <a:p>
            <a:pPr>
              <a:defRPr/>
            </a:pPr>
            <a:r>
              <a:rPr lang="en-US" smtClean="0">
                <a:solidFill>
                  <a:srgbClr val="000000"/>
                </a:solidFill>
              </a:rPr>
              <a:t>Presentation to: The American Astronomical Society</a:t>
            </a:r>
            <a:endParaRPr lang="en-US" dirty="0">
              <a:solidFill>
                <a:srgbClr val="000000"/>
              </a:solidFill>
            </a:endParaRPr>
          </a:p>
        </p:txBody>
      </p:sp>
    </p:spTree>
    <p:extLst>
      <p:ext uri="{BB962C8B-B14F-4D97-AF65-F5344CB8AC3E}">
        <p14:creationId xmlns:p14="http://schemas.microsoft.com/office/powerpoint/2010/main" val="3036494558"/>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66725" y="831852"/>
            <a:ext cx="8275638" cy="733425"/>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66725" y="1665289"/>
            <a:ext cx="4052888" cy="45370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72014" y="1665290"/>
            <a:ext cx="4052887" cy="219233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72014" y="4010025"/>
            <a:ext cx="4052887" cy="2192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077"/>
          <p:cNvSpPr>
            <a:spLocks noGrp="1" noChangeArrowheads="1"/>
          </p:cNvSpPr>
          <p:nvPr>
            <p:ph type="sldNum" sz="quarter" idx="10"/>
          </p:nvPr>
        </p:nvSpPr>
        <p:spPr>
          <a:xfrm>
            <a:off x="8676833" y="6615113"/>
            <a:ext cx="393700" cy="457200"/>
          </a:xfrm>
          <a:prstGeom prst="rect">
            <a:avLst/>
          </a:prstGeom>
          <a:ln/>
        </p:spPr>
        <p:txBody>
          <a:bodyPr/>
          <a:lstStyle>
            <a:lvl1pPr>
              <a:defRPr/>
            </a:lvl1pPr>
          </a:lstStyle>
          <a:p>
            <a:pPr>
              <a:defRPr/>
            </a:pPr>
            <a:fld id="{F9030AC7-EB40-45C2-8BF1-752D6B192927}" type="slidenum">
              <a:rPr lang="en-US">
                <a:solidFill>
                  <a:srgbClr val="000000"/>
                </a:solidFill>
              </a:rPr>
              <a:pPr>
                <a:defRPr/>
              </a:pPr>
              <a:t>‹#›</a:t>
            </a:fld>
            <a:endParaRPr lang="en-US" dirty="0">
              <a:solidFill>
                <a:srgbClr val="000000"/>
              </a:solidFill>
            </a:endParaRPr>
          </a:p>
        </p:txBody>
      </p:sp>
      <p:sp>
        <p:nvSpPr>
          <p:cNvPr id="7" name="Rectangle 1079"/>
          <p:cNvSpPr>
            <a:spLocks noGrp="1" noChangeArrowheads="1"/>
          </p:cNvSpPr>
          <p:nvPr>
            <p:ph type="dt" sz="half" idx="11"/>
          </p:nvPr>
        </p:nvSpPr>
        <p:spPr>
          <a:xfrm>
            <a:off x="383733" y="6626226"/>
            <a:ext cx="1054100" cy="476250"/>
          </a:xfrm>
          <a:prstGeom prst="rect">
            <a:avLst/>
          </a:prstGeom>
          <a:ln/>
        </p:spPr>
        <p:txBody>
          <a:bodyPr/>
          <a:lstStyle>
            <a:lvl1pPr>
              <a:defRPr/>
            </a:lvl1pPr>
          </a:lstStyle>
          <a:p>
            <a:pPr>
              <a:defRPr/>
            </a:pPr>
            <a:r>
              <a:rPr lang="en-US" smtClean="0">
                <a:solidFill>
                  <a:srgbClr val="000000"/>
                </a:solidFill>
              </a:rPr>
              <a:t>9 Jan 2012</a:t>
            </a:r>
            <a:endParaRPr lang="en-US" dirty="0">
              <a:solidFill>
                <a:srgbClr val="000000"/>
              </a:solidFill>
            </a:endParaRPr>
          </a:p>
        </p:txBody>
      </p:sp>
      <p:sp>
        <p:nvSpPr>
          <p:cNvPr id="8" name="Rectangle 1080"/>
          <p:cNvSpPr>
            <a:spLocks noGrp="1" noChangeArrowheads="1"/>
          </p:cNvSpPr>
          <p:nvPr>
            <p:ph type="ftr" sz="quarter" idx="12"/>
          </p:nvPr>
        </p:nvSpPr>
        <p:spPr>
          <a:xfrm>
            <a:off x="1679133" y="6626226"/>
            <a:ext cx="6705600" cy="476250"/>
          </a:xfrm>
          <a:prstGeom prst="rect">
            <a:avLst/>
          </a:prstGeom>
          <a:ln/>
        </p:spPr>
        <p:txBody>
          <a:bodyPr/>
          <a:lstStyle>
            <a:lvl1pPr>
              <a:defRPr/>
            </a:lvl1pPr>
          </a:lstStyle>
          <a:p>
            <a:pPr>
              <a:defRPr/>
            </a:pPr>
            <a:r>
              <a:rPr lang="en-US" smtClean="0">
                <a:solidFill>
                  <a:srgbClr val="000000"/>
                </a:solidFill>
              </a:rPr>
              <a:t>Presentation to: The American Astronomical Society</a:t>
            </a:r>
            <a:endParaRPr lang="en-US" dirty="0">
              <a:solidFill>
                <a:srgbClr val="000000"/>
              </a:solidFill>
            </a:endParaRPr>
          </a:p>
        </p:txBody>
      </p:sp>
    </p:spTree>
    <p:extLst>
      <p:ext uri="{BB962C8B-B14F-4D97-AF65-F5344CB8AC3E}">
        <p14:creationId xmlns:p14="http://schemas.microsoft.com/office/powerpoint/2010/main" val="3441008871"/>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66725" y="831852"/>
            <a:ext cx="8275638" cy="733425"/>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66725" y="1665289"/>
            <a:ext cx="4052888" cy="45370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72014" y="1665289"/>
            <a:ext cx="4052887" cy="4537075"/>
          </a:xfrm>
          <a:prstGeom prst="rect">
            <a:avLst/>
          </a:prstGeom>
        </p:spPr>
        <p:txBody>
          <a:bodyPr/>
          <a:lstStyle/>
          <a:p>
            <a:pPr lvl="0"/>
            <a:endParaRPr lang="en-US" noProof="0" dirty="0" smtClean="0"/>
          </a:p>
        </p:txBody>
      </p:sp>
      <p:sp>
        <p:nvSpPr>
          <p:cNvPr id="5" name="Rectangle 1077"/>
          <p:cNvSpPr>
            <a:spLocks noGrp="1" noChangeArrowheads="1"/>
          </p:cNvSpPr>
          <p:nvPr>
            <p:ph type="sldNum" sz="quarter" idx="10"/>
          </p:nvPr>
        </p:nvSpPr>
        <p:spPr>
          <a:xfrm>
            <a:off x="8676833" y="6615113"/>
            <a:ext cx="393700" cy="457200"/>
          </a:xfrm>
          <a:prstGeom prst="rect">
            <a:avLst/>
          </a:prstGeom>
          <a:ln/>
        </p:spPr>
        <p:txBody>
          <a:bodyPr/>
          <a:lstStyle>
            <a:lvl1pPr>
              <a:defRPr/>
            </a:lvl1pPr>
          </a:lstStyle>
          <a:p>
            <a:pPr>
              <a:defRPr/>
            </a:pPr>
            <a:fld id="{597CCC1A-D481-43FD-8C58-A1C9F04838A0}" type="slidenum">
              <a:rPr lang="en-US">
                <a:solidFill>
                  <a:srgbClr val="000000"/>
                </a:solidFill>
              </a:rPr>
              <a:pPr>
                <a:defRPr/>
              </a:pPr>
              <a:t>‹#›</a:t>
            </a:fld>
            <a:endParaRPr lang="en-US" dirty="0">
              <a:solidFill>
                <a:srgbClr val="000000"/>
              </a:solidFill>
            </a:endParaRPr>
          </a:p>
        </p:txBody>
      </p:sp>
      <p:sp>
        <p:nvSpPr>
          <p:cNvPr id="6" name="Rectangle 1079"/>
          <p:cNvSpPr>
            <a:spLocks noGrp="1" noChangeArrowheads="1"/>
          </p:cNvSpPr>
          <p:nvPr>
            <p:ph type="dt" sz="half" idx="11"/>
          </p:nvPr>
        </p:nvSpPr>
        <p:spPr>
          <a:xfrm>
            <a:off x="383733" y="6626226"/>
            <a:ext cx="1054100" cy="476250"/>
          </a:xfrm>
          <a:prstGeom prst="rect">
            <a:avLst/>
          </a:prstGeom>
          <a:ln/>
        </p:spPr>
        <p:txBody>
          <a:bodyPr/>
          <a:lstStyle>
            <a:lvl1pPr>
              <a:defRPr/>
            </a:lvl1pPr>
          </a:lstStyle>
          <a:p>
            <a:pPr>
              <a:defRPr/>
            </a:pPr>
            <a:r>
              <a:rPr lang="en-US" smtClean="0">
                <a:solidFill>
                  <a:srgbClr val="000000"/>
                </a:solidFill>
              </a:rPr>
              <a:t>9 Jan 2012</a:t>
            </a:r>
            <a:endParaRPr lang="en-US" dirty="0">
              <a:solidFill>
                <a:srgbClr val="000000"/>
              </a:solidFill>
            </a:endParaRPr>
          </a:p>
        </p:txBody>
      </p:sp>
      <p:sp>
        <p:nvSpPr>
          <p:cNvPr id="7" name="Rectangle 1080"/>
          <p:cNvSpPr>
            <a:spLocks noGrp="1" noChangeArrowheads="1"/>
          </p:cNvSpPr>
          <p:nvPr>
            <p:ph type="ftr" sz="quarter" idx="12"/>
          </p:nvPr>
        </p:nvSpPr>
        <p:spPr>
          <a:xfrm>
            <a:off x="1679133" y="6626226"/>
            <a:ext cx="6705600" cy="476250"/>
          </a:xfrm>
          <a:prstGeom prst="rect">
            <a:avLst/>
          </a:prstGeom>
          <a:ln/>
        </p:spPr>
        <p:txBody>
          <a:bodyPr/>
          <a:lstStyle>
            <a:lvl1pPr>
              <a:defRPr/>
            </a:lvl1pPr>
          </a:lstStyle>
          <a:p>
            <a:pPr>
              <a:defRPr/>
            </a:pPr>
            <a:r>
              <a:rPr lang="en-US" smtClean="0">
                <a:solidFill>
                  <a:srgbClr val="000000"/>
                </a:solidFill>
              </a:rPr>
              <a:t>Presentation to: The American Astronomical Society</a:t>
            </a:r>
            <a:endParaRPr lang="en-US" dirty="0">
              <a:solidFill>
                <a:srgbClr val="000000"/>
              </a:solidFill>
            </a:endParaRPr>
          </a:p>
        </p:txBody>
      </p:sp>
    </p:spTree>
    <p:extLst>
      <p:ext uri="{BB962C8B-B14F-4D97-AF65-F5344CB8AC3E}">
        <p14:creationId xmlns:p14="http://schemas.microsoft.com/office/powerpoint/2010/main" val="150652739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6725" y="831852"/>
            <a:ext cx="8275638" cy="733425"/>
          </a:xfrm>
          <a:prstGeom prst="rect">
            <a:avLst/>
          </a:prstGeom>
        </p:spPr>
        <p:txBody>
          <a:bodyPr/>
          <a:lstStyle/>
          <a:p>
            <a:r>
              <a:rPr lang="en-US" smtClean="0"/>
              <a:t>Click to edit Master title style</a:t>
            </a:r>
            <a:endParaRPr lang="en-US"/>
          </a:p>
        </p:txBody>
      </p:sp>
      <p:sp>
        <p:nvSpPr>
          <p:cNvPr id="3" name="Rectangle 1077"/>
          <p:cNvSpPr>
            <a:spLocks noGrp="1" noChangeArrowheads="1"/>
          </p:cNvSpPr>
          <p:nvPr>
            <p:ph type="sldNum" sz="quarter" idx="10"/>
          </p:nvPr>
        </p:nvSpPr>
        <p:spPr>
          <a:xfrm>
            <a:off x="8676833" y="6615113"/>
            <a:ext cx="393700" cy="457200"/>
          </a:xfrm>
          <a:prstGeom prst="rect">
            <a:avLst/>
          </a:prstGeom>
          <a:ln/>
        </p:spPr>
        <p:txBody>
          <a:bodyPr/>
          <a:lstStyle>
            <a:lvl1pPr>
              <a:defRPr/>
            </a:lvl1pPr>
          </a:lstStyle>
          <a:p>
            <a:pPr>
              <a:defRPr/>
            </a:pPr>
            <a:fld id="{688418D6-5293-41E6-9943-54BFB29444CA}" type="slidenum">
              <a:rPr lang="en-US"/>
              <a:pPr>
                <a:defRPr/>
              </a:pPr>
              <a:t>‹#›</a:t>
            </a:fld>
            <a:endParaRPr lang="en-US" dirty="0"/>
          </a:p>
        </p:txBody>
      </p:sp>
      <p:sp>
        <p:nvSpPr>
          <p:cNvPr id="4" name="Rectangle 1079"/>
          <p:cNvSpPr>
            <a:spLocks noGrp="1" noChangeArrowheads="1"/>
          </p:cNvSpPr>
          <p:nvPr>
            <p:ph type="dt" sz="half" idx="11"/>
          </p:nvPr>
        </p:nvSpPr>
        <p:spPr>
          <a:xfrm>
            <a:off x="383733" y="6626226"/>
            <a:ext cx="1054100" cy="476250"/>
          </a:xfrm>
          <a:prstGeom prst="rect">
            <a:avLst/>
          </a:prstGeom>
          <a:ln/>
        </p:spPr>
        <p:txBody>
          <a:bodyPr/>
          <a:lstStyle>
            <a:lvl1pPr>
              <a:defRPr/>
            </a:lvl1pPr>
          </a:lstStyle>
          <a:p>
            <a:pPr>
              <a:defRPr/>
            </a:pPr>
            <a:r>
              <a:rPr lang="en-US" smtClean="0"/>
              <a:t>9 Jan 2012</a:t>
            </a:r>
            <a:endParaRPr lang="en-US" dirty="0"/>
          </a:p>
        </p:txBody>
      </p:sp>
      <p:sp>
        <p:nvSpPr>
          <p:cNvPr id="5" name="Rectangle 1080"/>
          <p:cNvSpPr>
            <a:spLocks noGrp="1" noChangeArrowheads="1"/>
          </p:cNvSpPr>
          <p:nvPr>
            <p:ph type="ftr" sz="quarter" idx="12"/>
          </p:nvPr>
        </p:nvSpPr>
        <p:spPr>
          <a:xfrm>
            <a:off x="1567769" y="6626226"/>
            <a:ext cx="6705600" cy="476250"/>
          </a:xfrm>
          <a:prstGeom prst="rect">
            <a:avLst/>
          </a:prstGeom>
          <a:ln/>
        </p:spPr>
        <p:txBody>
          <a:bodyPr/>
          <a:lstStyle>
            <a:lvl1pPr>
              <a:defRPr/>
            </a:lvl1pPr>
          </a:lstStyle>
          <a:p>
            <a:pPr>
              <a:defRPr/>
            </a:pPr>
            <a:r>
              <a:rPr lang="en-US" smtClean="0"/>
              <a:t>Presentation to: The American Astronomical Society</a:t>
            </a:r>
            <a:endParaRPr lang="en-US" dirty="0"/>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66725" y="831852"/>
            <a:ext cx="8275638" cy="733425"/>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66725" y="1665289"/>
            <a:ext cx="4052888" cy="45370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72014" y="1665289"/>
            <a:ext cx="4052887" cy="4537075"/>
          </a:xfrm>
          <a:prstGeom prst="rect">
            <a:avLst/>
          </a:prstGeom>
        </p:spPr>
        <p:txBody>
          <a:bodyPr/>
          <a:lstStyle/>
          <a:p>
            <a:pPr lvl="0"/>
            <a:endParaRPr lang="en-US" noProof="0" dirty="0" smtClean="0"/>
          </a:p>
        </p:txBody>
      </p:sp>
      <p:sp>
        <p:nvSpPr>
          <p:cNvPr id="5" name="Rectangle 1077"/>
          <p:cNvSpPr>
            <a:spLocks noGrp="1" noChangeArrowheads="1"/>
          </p:cNvSpPr>
          <p:nvPr>
            <p:ph type="sldNum" sz="quarter" idx="10"/>
          </p:nvPr>
        </p:nvSpPr>
        <p:spPr>
          <a:xfrm>
            <a:off x="8676833" y="6615113"/>
            <a:ext cx="393700" cy="457200"/>
          </a:xfrm>
          <a:prstGeom prst="rect">
            <a:avLst/>
          </a:prstGeom>
          <a:ln/>
        </p:spPr>
        <p:txBody>
          <a:bodyPr/>
          <a:lstStyle>
            <a:lvl1pPr>
              <a:defRPr/>
            </a:lvl1pPr>
          </a:lstStyle>
          <a:p>
            <a:pPr>
              <a:defRPr/>
            </a:pPr>
            <a:fld id="{3DC200BA-CC7B-4FCD-ABDE-E562D9063166}" type="slidenum">
              <a:rPr lang="en-US">
                <a:solidFill>
                  <a:srgbClr val="000000"/>
                </a:solidFill>
              </a:rPr>
              <a:pPr>
                <a:defRPr/>
              </a:pPr>
              <a:t>‹#›</a:t>
            </a:fld>
            <a:endParaRPr lang="en-US" dirty="0">
              <a:solidFill>
                <a:srgbClr val="000000"/>
              </a:solidFill>
            </a:endParaRPr>
          </a:p>
        </p:txBody>
      </p:sp>
      <p:sp>
        <p:nvSpPr>
          <p:cNvPr id="6" name="Rectangle 1079"/>
          <p:cNvSpPr>
            <a:spLocks noGrp="1" noChangeArrowheads="1"/>
          </p:cNvSpPr>
          <p:nvPr>
            <p:ph type="dt" sz="half" idx="11"/>
          </p:nvPr>
        </p:nvSpPr>
        <p:spPr>
          <a:xfrm>
            <a:off x="383733" y="6626226"/>
            <a:ext cx="1054100" cy="476250"/>
          </a:xfrm>
          <a:prstGeom prst="rect">
            <a:avLst/>
          </a:prstGeom>
          <a:ln/>
        </p:spPr>
        <p:txBody>
          <a:bodyPr/>
          <a:lstStyle>
            <a:lvl1pPr>
              <a:defRPr/>
            </a:lvl1pPr>
          </a:lstStyle>
          <a:p>
            <a:pPr>
              <a:defRPr/>
            </a:pPr>
            <a:r>
              <a:rPr lang="en-US" smtClean="0">
                <a:solidFill>
                  <a:srgbClr val="000000"/>
                </a:solidFill>
              </a:rPr>
              <a:t>9 Jan 2012</a:t>
            </a:r>
            <a:endParaRPr lang="en-US" dirty="0">
              <a:solidFill>
                <a:srgbClr val="000000"/>
              </a:solidFill>
            </a:endParaRPr>
          </a:p>
        </p:txBody>
      </p:sp>
      <p:sp>
        <p:nvSpPr>
          <p:cNvPr id="7" name="Rectangle 1080"/>
          <p:cNvSpPr>
            <a:spLocks noGrp="1" noChangeArrowheads="1"/>
          </p:cNvSpPr>
          <p:nvPr>
            <p:ph type="ftr" sz="quarter" idx="12"/>
          </p:nvPr>
        </p:nvSpPr>
        <p:spPr>
          <a:xfrm>
            <a:off x="1679133" y="6626226"/>
            <a:ext cx="6705600" cy="476250"/>
          </a:xfrm>
          <a:prstGeom prst="rect">
            <a:avLst/>
          </a:prstGeom>
          <a:ln/>
        </p:spPr>
        <p:txBody>
          <a:bodyPr/>
          <a:lstStyle>
            <a:lvl1pPr>
              <a:defRPr/>
            </a:lvl1pPr>
          </a:lstStyle>
          <a:p>
            <a:pPr>
              <a:defRPr/>
            </a:pPr>
            <a:r>
              <a:rPr lang="en-US" smtClean="0">
                <a:solidFill>
                  <a:srgbClr val="000000"/>
                </a:solidFill>
              </a:rPr>
              <a:t>Presentation to: The American Astronomical Society</a:t>
            </a:r>
            <a:endParaRPr lang="en-US" dirty="0">
              <a:solidFill>
                <a:srgbClr val="000000"/>
              </a:solidFill>
            </a:endParaRPr>
          </a:p>
        </p:txBody>
      </p:sp>
    </p:spTree>
    <p:extLst>
      <p:ext uri="{BB962C8B-B14F-4D97-AF65-F5344CB8AC3E}">
        <p14:creationId xmlns:p14="http://schemas.microsoft.com/office/powerpoint/2010/main" val="520803580"/>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66725" y="831852"/>
            <a:ext cx="8275638" cy="733425"/>
          </a:xfrm>
          <a:prstGeom prst="rect">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466726" y="1665289"/>
            <a:ext cx="8258175" cy="4537075"/>
          </a:xfrm>
          <a:prstGeom prst="rect">
            <a:avLst/>
          </a:prstGeom>
        </p:spPr>
        <p:txBody>
          <a:bodyPr/>
          <a:lstStyle/>
          <a:p>
            <a:pPr lvl="0"/>
            <a:endParaRPr lang="en-US" noProof="0" dirty="0" smtClean="0"/>
          </a:p>
        </p:txBody>
      </p:sp>
      <p:sp>
        <p:nvSpPr>
          <p:cNvPr id="4" name="Rectangle 1077"/>
          <p:cNvSpPr>
            <a:spLocks noGrp="1" noChangeArrowheads="1"/>
          </p:cNvSpPr>
          <p:nvPr>
            <p:ph type="sldNum" sz="quarter" idx="10"/>
          </p:nvPr>
        </p:nvSpPr>
        <p:spPr>
          <a:xfrm>
            <a:off x="8676833" y="6615113"/>
            <a:ext cx="393700" cy="457200"/>
          </a:xfrm>
          <a:prstGeom prst="rect">
            <a:avLst/>
          </a:prstGeom>
          <a:ln/>
        </p:spPr>
        <p:txBody>
          <a:bodyPr/>
          <a:lstStyle>
            <a:lvl1pPr>
              <a:defRPr/>
            </a:lvl1pPr>
          </a:lstStyle>
          <a:p>
            <a:pPr>
              <a:defRPr/>
            </a:pPr>
            <a:fld id="{F627C015-2269-4A9B-A544-EEEFDB43EFE4}" type="slidenum">
              <a:rPr lang="en-US">
                <a:solidFill>
                  <a:srgbClr val="000000"/>
                </a:solidFill>
              </a:rPr>
              <a:pPr>
                <a:defRPr/>
              </a:pPr>
              <a:t>‹#›</a:t>
            </a:fld>
            <a:endParaRPr lang="en-US" dirty="0">
              <a:solidFill>
                <a:srgbClr val="000000"/>
              </a:solidFill>
            </a:endParaRPr>
          </a:p>
        </p:txBody>
      </p:sp>
      <p:sp>
        <p:nvSpPr>
          <p:cNvPr id="5" name="Rectangle 1079"/>
          <p:cNvSpPr>
            <a:spLocks noGrp="1" noChangeArrowheads="1"/>
          </p:cNvSpPr>
          <p:nvPr>
            <p:ph type="dt" sz="half" idx="11"/>
          </p:nvPr>
        </p:nvSpPr>
        <p:spPr>
          <a:xfrm>
            <a:off x="383733" y="6626226"/>
            <a:ext cx="1054100" cy="476250"/>
          </a:xfrm>
          <a:prstGeom prst="rect">
            <a:avLst/>
          </a:prstGeom>
          <a:ln/>
        </p:spPr>
        <p:txBody>
          <a:bodyPr/>
          <a:lstStyle>
            <a:lvl1pPr>
              <a:defRPr/>
            </a:lvl1pPr>
          </a:lstStyle>
          <a:p>
            <a:pPr>
              <a:defRPr/>
            </a:pPr>
            <a:r>
              <a:rPr lang="en-US" smtClean="0">
                <a:solidFill>
                  <a:srgbClr val="000000"/>
                </a:solidFill>
              </a:rPr>
              <a:t>9 Jan 2012</a:t>
            </a:r>
            <a:endParaRPr lang="en-US" dirty="0">
              <a:solidFill>
                <a:srgbClr val="000000"/>
              </a:solidFill>
            </a:endParaRPr>
          </a:p>
        </p:txBody>
      </p:sp>
      <p:sp>
        <p:nvSpPr>
          <p:cNvPr id="6" name="Rectangle 1080"/>
          <p:cNvSpPr>
            <a:spLocks noGrp="1" noChangeArrowheads="1"/>
          </p:cNvSpPr>
          <p:nvPr>
            <p:ph type="ftr" sz="quarter" idx="12"/>
          </p:nvPr>
        </p:nvSpPr>
        <p:spPr>
          <a:xfrm>
            <a:off x="1679133" y="6626226"/>
            <a:ext cx="6705600" cy="476250"/>
          </a:xfrm>
          <a:prstGeom prst="rect">
            <a:avLst/>
          </a:prstGeom>
          <a:ln/>
        </p:spPr>
        <p:txBody>
          <a:bodyPr/>
          <a:lstStyle>
            <a:lvl1pPr>
              <a:defRPr/>
            </a:lvl1pPr>
          </a:lstStyle>
          <a:p>
            <a:pPr>
              <a:defRPr/>
            </a:pPr>
            <a:r>
              <a:rPr lang="en-US" smtClean="0">
                <a:solidFill>
                  <a:srgbClr val="000000"/>
                </a:solidFill>
              </a:rPr>
              <a:t>Presentation to: The American Astronomical Society</a:t>
            </a:r>
            <a:endParaRPr lang="en-US" dirty="0">
              <a:solidFill>
                <a:srgbClr val="000000"/>
              </a:solidFill>
            </a:endParaRPr>
          </a:p>
        </p:txBody>
      </p:sp>
    </p:spTree>
    <p:extLst>
      <p:ext uri="{BB962C8B-B14F-4D97-AF65-F5344CB8AC3E}">
        <p14:creationId xmlns:p14="http://schemas.microsoft.com/office/powerpoint/2010/main" val="983119370"/>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66725" y="831852"/>
            <a:ext cx="8275638" cy="733425"/>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66725" y="1665289"/>
            <a:ext cx="4052888" cy="45370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72014" y="1665290"/>
            <a:ext cx="4052887" cy="219233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72014" y="4010025"/>
            <a:ext cx="4052887" cy="2192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077"/>
          <p:cNvSpPr>
            <a:spLocks noGrp="1" noChangeArrowheads="1"/>
          </p:cNvSpPr>
          <p:nvPr>
            <p:ph type="sldNum" sz="quarter" idx="10"/>
          </p:nvPr>
        </p:nvSpPr>
        <p:spPr>
          <a:xfrm>
            <a:off x="8676833" y="6615113"/>
            <a:ext cx="393700" cy="457200"/>
          </a:xfrm>
          <a:prstGeom prst="rect">
            <a:avLst/>
          </a:prstGeom>
          <a:ln/>
        </p:spPr>
        <p:txBody>
          <a:bodyPr/>
          <a:lstStyle>
            <a:lvl1pPr>
              <a:defRPr/>
            </a:lvl1pPr>
          </a:lstStyle>
          <a:p>
            <a:pPr>
              <a:defRPr/>
            </a:pPr>
            <a:fld id="{3AFBBD6B-D58E-4B78-A6DD-D1A699A02B30}" type="slidenum">
              <a:rPr lang="en-US">
                <a:solidFill>
                  <a:srgbClr val="000000"/>
                </a:solidFill>
              </a:rPr>
              <a:pPr>
                <a:defRPr/>
              </a:pPr>
              <a:t>‹#›</a:t>
            </a:fld>
            <a:endParaRPr lang="en-US" dirty="0">
              <a:solidFill>
                <a:srgbClr val="000000"/>
              </a:solidFill>
            </a:endParaRPr>
          </a:p>
        </p:txBody>
      </p:sp>
      <p:sp>
        <p:nvSpPr>
          <p:cNvPr id="7" name="Rectangle 1079"/>
          <p:cNvSpPr>
            <a:spLocks noGrp="1" noChangeArrowheads="1"/>
          </p:cNvSpPr>
          <p:nvPr>
            <p:ph type="dt" sz="half" idx="11"/>
          </p:nvPr>
        </p:nvSpPr>
        <p:spPr>
          <a:xfrm>
            <a:off x="383733" y="6626226"/>
            <a:ext cx="1054100" cy="476250"/>
          </a:xfrm>
          <a:prstGeom prst="rect">
            <a:avLst/>
          </a:prstGeom>
          <a:ln/>
        </p:spPr>
        <p:txBody>
          <a:bodyPr/>
          <a:lstStyle>
            <a:lvl1pPr>
              <a:defRPr/>
            </a:lvl1pPr>
          </a:lstStyle>
          <a:p>
            <a:pPr>
              <a:defRPr/>
            </a:pPr>
            <a:r>
              <a:rPr lang="en-US" smtClean="0">
                <a:solidFill>
                  <a:srgbClr val="000000"/>
                </a:solidFill>
              </a:rPr>
              <a:t>9 Jan 2012</a:t>
            </a:r>
            <a:endParaRPr lang="en-US" dirty="0">
              <a:solidFill>
                <a:srgbClr val="000000"/>
              </a:solidFill>
            </a:endParaRPr>
          </a:p>
        </p:txBody>
      </p:sp>
      <p:sp>
        <p:nvSpPr>
          <p:cNvPr id="8" name="Rectangle 1080"/>
          <p:cNvSpPr>
            <a:spLocks noGrp="1" noChangeArrowheads="1"/>
          </p:cNvSpPr>
          <p:nvPr>
            <p:ph type="ftr" sz="quarter" idx="12"/>
          </p:nvPr>
        </p:nvSpPr>
        <p:spPr>
          <a:xfrm>
            <a:off x="1679133" y="6626226"/>
            <a:ext cx="6705600" cy="476250"/>
          </a:xfrm>
          <a:prstGeom prst="rect">
            <a:avLst/>
          </a:prstGeom>
          <a:ln/>
        </p:spPr>
        <p:txBody>
          <a:bodyPr/>
          <a:lstStyle>
            <a:lvl1pPr>
              <a:defRPr/>
            </a:lvl1pPr>
          </a:lstStyle>
          <a:p>
            <a:pPr>
              <a:defRPr/>
            </a:pPr>
            <a:r>
              <a:rPr lang="en-US" smtClean="0">
                <a:solidFill>
                  <a:srgbClr val="000000"/>
                </a:solidFill>
              </a:rPr>
              <a:t>Presentation to: The American Astronomical Society</a:t>
            </a:r>
            <a:endParaRPr lang="en-US" dirty="0">
              <a:solidFill>
                <a:srgbClr val="000000"/>
              </a:solidFill>
            </a:endParaRPr>
          </a:p>
        </p:txBody>
      </p:sp>
    </p:spTree>
    <p:extLst>
      <p:ext uri="{BB962C8B-B14F-4D97-AF65-F5344CB8AC3E}">
        <p14:creationId xmlns:p14="http://schemas.microsoft.com/office/powerpoint/2010/main" val="4021332322"/>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124" indent="0" algn="ctr">
              <a:buNone/>
              <a:defRPr/>
            </a:lvl2pPr>
            <a:lvl3pPr marL="914246" indent="0" algn="ctr">
              <a:buNone/>
              <a:defRPr/>
            </a:lvl3pPr>
            <a:lvl4pPr marL="1371370" indent="0" algn="ctr">
              <a:buNone/>
              <a:defRPr/>
            </a:lvl4pPr>
            <a:lvl5pPr marL="1828492" indent="0" algn="ctr">
              <a:buNone/>
              <a:defRPr/>
            </a:lvl5pPr>
            <a:lvl6pPr marL="2285616" indent="0" algn="ctr">
              <a:buNone/>
              <a:defRPr/>
            </a:lvl6pPr>
            <a:lvl7pPr marL="2742739" indent="0" algn="ctr">
              <a:buNone/>
              <a:defRPr/>
            </a:lvl7pPr>
            <a:lvl8pPr marL="3199862" indent="0" algn="ctr">
              <a:buNone/>
              <a:defRPr/>
            </a:lvl8pPr>
            <a:lvl9pPr marL="3656986" indent="0" algn="ctr">
              <a:buNone/>
              <a:defRPr/>
            </a:lvl9pPr>
          </a:lstStyle>
          <a:p>
            <a:r>
              <a:rPr lang="en-US" smtClean="0"/>
              <a:t>Click to edit Master subtitle style</a:t>
            </a:r>
            <a:endParaRPr lang="en-US"/>
          </a:p>
        </p:txBody>
      </p:sp>
      <p:sp>
        <p:nvSpPr>
          <p:cNvPr id="4" name="Rectangle 1077"/>
          <p:cNvSpPr>
            <a:spLocks noGrp="1" noChangeArrowheads="1"/>
          </p:cNvSpPr>
          <p:nvPr>
            <p:ph type="sldNum" sz="quarter" idx="10"/>
          </p:nvPr>
        </p:nvSpPr>
        <p:spPr>
          <a:xfrm>
            <a:off x="8676833" y="6615113"/>
            <a:ext cx="393700" cy="457200"/>
          </a:xfrm>
          <a:prstGeom prst="rect">
            <a:avLst/>
          </a:prstGeom>
          <a:ln/>
        </p:spPr>
        <p:txBody>
          <a:bodyPr/>
          <a:lstStyle>
            <a:lvl1pPr>
              <a:defRPr/>
            </a:lvl1pPr>
          </a:lstStyle>
          <a:p>
            <a:pPr>
              <a:defRPr/>
            </a:pPr>
            <a:fld id="{9D7EE088-E074-4496-B7BD-BE7703B42D6F}" type="slidenum">
              <a:rPr lang="en-US">
                <a:solidFill>
                  <a:srgbClr val="000000"/>
                </a:solidFill>
              </a:rPr>
              <a:pPr>
                <a:defRPr/>
              </a:pPr>
              <a:t>‹#›</a:t>
            </a:fld>
            <a:endParaRPr lang="en-US" dirty="0">
              <a:solidFill>
                <a:srgbClr val="000000"/>
              </a:solidFill>
            </a:endParaRPr>
          </a:p>
        </p:txBody>
      </p:sp>
      <p:sp>
        <p:nvSpPr>
          <p:cNvPr id="5" name="Rectangle 1079"/>
          <p:cNvSpPr>
            <a:spLocks noGrp="1" noChangeArrowheads="1"/>
          </p:cNvSpPr>
          <p:nvPr>
            <p:ph type="dt" sz="half" idx="11"/>
          </p:nvPr>
        </p:nvSpPr>
        <p:spPr>
          <a:xfrm>
            <a:off x="383733" y="6626226"/>
            <a:ext cx="1054100" cy="476250"/>
          </a:xfrm>
          <a:prstGeom prst="rect">
            <a:avLst/>
          </a:prstGeom>
          <a:ln/>
        </p:spPr>
        <p:txBody>
          <a:bodyPr/>
          <a:lstStyle>
            <a:lvl1pPr>
              <a:defRPr/>
            </a:lvl1pPr>
          </a:lstStyle>
          <a:p>
            <a:pPr>
              <a:defRPr/>
            </a:pPr>
            <a:r>
              <a:rPr lang="en-US" smtClean="0">
                <a:solidFill>
                  <a:srgbClr val="000000"/>
                </a:solidFill>
              </a:rPr>
              <a:t>9 Jan 2012</a:t>
            </a:r>
            <a:endParaRPr lang="en-US" dirty="0">
              <a:solidFill>
                <a:srgbClr val="000000"/>
              </a:solidFill>
            </a:endParaRPr>
          </a:p>
        </p:txBody>
      </p:sp>
      <p:sp>
        <p:nvSpPr>
          <p:cNvPr id="6" name="Rectangle 1080"/>
          <p:cNvSpPr>
            <a:spLocks noGrp="1" noChangeArrowheads="1"/>
          </p:cNvSpPr>
          <p:nvPr>
            <p:ph type="ftr" sz="quarter" idx="12"/>
          </p:nvPr>
        </p:nvSpPr>
        <p:spPr>
          <a:xfrm>
            <a:off x="1679133" y="6626226"/>
            <a:ext cx="6705600" cy="476250"/>
          </a:xfrm>
          <a:prstGeom prst="rect">
            <a:avLst/>
          </a:prstGeom>
          <a:ln/>
        </p:spPr>
        <p:txBody>
          <a:bodyPr/>
          <a:lstStyle>
            <a:lvl1pPr>
              <a:defRPr/>
            </a:lvl1pPr>
          </a:lstStyle>
          <a:p>
            <a:pPr>
              <a:defRPr/>
            </a:pPr>
            <a:r>
              <a:rPr lang="en-US" smtClean="0">
                <a:solidFill>
                  <a:srgbClr val="000000"/>
                </a:solidFill>
              </a:rPr>
              <a:t>Presentation to: The American Astronomical Society</a:t>
            </a:r>
            <a:endParaRPr lang="en-US" dirty="0">
              <a:solidFill>
                <a:srgbClr val="000000"/>
              </a:solidFill>
            </a:endParaRPr>
          </a:p>
        </p:txBody>
      </p:sp>
    </p:spTree>
    <p:extLst>
      <p:ext uri="{BB962C8B-B14F-4D97-AF65-F5344CB8AC3E}">
        <p14:creationId xmlns:p14="http://schemas.microsoft.com/office/powerpoint/2010/main" val="3823581786"/>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04232" y="83127"/>
            <a:ext cx="8275638" cy="462307"/>
          </a:xfrm>
          <a:prstGeom prst="rect">
            <a:avLst/>
          </a:prstGeom>
        </p:spPr>
        <p:txBody>
          <a:bodyPr>
            <a:spAutoFit/>
          </a:bodyPr>
          <a:lstStyle/>
          <a:p>
            <a:r>
              <a:rPr lang="en-US" smtClean="0"/>
              <a:t>Click to edit Master title style</a:t>
            </a:r>
            <a:endParaRPr lang="en-US"/>
          </a:p>
        </p:txBody>
      </p:sp>
      <p:sp>
        <p:nvSpPr>
          <p:cNvPr id="3" name="Content Placeholder 2"/>
          <p:cNvSpPr>
            <a:spLocks noGrp="1"/>
          </p:cNvSpPr>
          <p:nvPr>
            <p:ph idx="1"/>
          </p:nvPr>
        </p:nvSpPr>
        <p:spPr>
          <a:xfrm>
            <a:off x="466726" y="929040"/>
            <a:ext cx="8258175" cy="45370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6"/>
          <p:cNvSpPr>
            <a:spLocks noGrp="1"/>
          </p:cNvSpPr>
          <p:nvPr>
            <p:ph type="dt" sz="half" idx="10"/>
          </p:nvPr>
        </p:nvSpPr>
        <p:spPr>
          <a:xfrm>
            <a:off x="136177" y="6616498"/>
            <a:ext cx="905985" cy="246207"/>
          </a:xfrm>
          <a:prstGeom prst="rect">
            <a:avLst/>
          </a:prstGeom>
        </p:spPr>
        <p:txBody>
          <a:bodyPr wrap="none">
            <a:spAutoFit/>
          </a:bodyPr>
          <a:lstStyle>
            <a:lvl1pPr>
              <a:defRPr/>
            </a:lvl1pPr>
          </a:lstStyle>
          <a:p>
            <a:pPr>
              <a:defRPr/>
            </a:pPr>
            <a:r>
              <a:rPr lang="en-US" smtClean="0">
                <a:solidFill>
                  <a:srgbClr val="000000"/>
                </a:solidFill>
              </a:rPr>
              <a:t>9 Jan 2012</a:t>
            </a:r>
            <a:endParaRPr lang="en-US" dirty="0">
              <a:solidFill>
                <a:srgbClr val="000000"/>
              </a:solidFill>
            </a:endParaRPr>
          </a:p>
        </p:txBody>
      </p:sp>
      <p:sp>
        <p:nvSpPr>
          <p:cNvPr id="5" name="Slide Number Placeholder 7"/>
          <p:cNvSpPr>
            <a:spLocks noGrp="1"/>
          </p:cNvSpPr>
          <p:nvPr>
            <p:ph type="sldNum" sz="quarter" idx="11"/>
          </p:nvPr>
        </p:nvSpPr>
        <p:spPr>
          <a:xfrm>
            <a:off x="8805865" y="6578602"/>
            <a:ext cx="338137" cy="276225"/>
          </a:xfrm>
          <a:prstGeom prst="rect">
            <a:avLst/>
          </a:prstGeom>
        </p:spPr>
        <p:txBody>
          <a:bodyPr wrap="none">
            <a:spAutoFit/>
          </a:bodyPr>
          <a:lstStyle>
            <a:lvl1pPr>
              <a:defRPr/>
            </a:lvl1pPr>
          </a:lstStyle>
          <a:p>
            <a:pPr>
              <a:defRPr/>
            </a:pPr>
            <a:fld id="{79BFC24D-9AC3-4BD4-B8CD-E2D7ECDFF942}" type="slidenum">
              <a:rPr lang="en-US">
                <a:solidFill>
                  <a:srgbClr val="000000"/>
                </a:solidFill>
              </a:rPr>
              <a:pPr>
                <a:defRPr/>
              </a:pPr>
              <a:t>‹#›</a:t>
            </a:fld>
            <a:endParaRPr lang="en-US" dirty="0">
              <a:solidFill>
                <a:srgbClr val="000000"/>
              </a:solidFill>
            </a:endParaRPr>
          </a:p>
        </p:txBody>
      </p:sp>
      <p:sp>
        <p:nvSpPr>
          <p:cNvPr id="6" name="Footer Placeholder 8"/>
          <p:cNvSpPr>
            <a:spLocks noGrp="1"/>
          </p:cNvSpPr>
          <p:nvPr>
            <p:ph type="ftr" sz="quarter" idx="12"/>
          </p:nvPr>
        </p:nvSpPr>
        <p:spPr>
          <a:xfrm>
            <a:off x="1498053" y="6597042"/>
            <a:ext cx="6585626" cy="246221"/>
          </a:xfrm>
          <a:prstGeom prst="rect">
            <a:avLst/>
          </a:prstGeom>
        </p:spPr>
        <p:txBody>
          <a:bodyPr wrap="square">
            <a:spAutoFit/>
          </a:bodyPr>
          <a:lstStyle>
            <a:lvl1pPr>
              <a:defRPr/>
            </a:lvl1pPr>
          </a:lstStyle>
          <a:p>
            <a:pPr>
              <a:defRPr/>
            </a:pPr>
            <a:r>
              <a:rPr lang="en-US" smtClean="0">
                <a:solidFill>
                  <a:srgbClr val="000000"/>
                </a:solidFill>
              </a:rPr>
              <a:t>Presentation to: The American Astronomical Society</a:t>
            </a:r>
            <a:endParaRPr lang="en-US" dirty="0">
              <a:solidFill>
                <a:srgbClr val="000000"/>
              </a:solidFill>
            </a:endParaRPr>
          </a:p>
        </p:txBody>
      </p:sp>
    </p:spTree>
    <p:extLst>
      <p:ext uri="{BB962C8B-B14F-4D97-AF65-F5344CB8AC3E}">
        <p14:creationId xmlns:p14="http://schemas.microsoft.com/office/powerpoint/2010/main" val="2940454303"/>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a:prstGeom prst="rect">
            <a:avLst/>
          </a:prstGeo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anchor="b"/>
          <a:lstStyle>
            <a:lvl1pPr marL="0" indent="0">
              <a:buNone/>
              <a:defRPr sz="2000"/>
            </a:lvl1pPr>
            <a:lvl2pPr marL="457124" indent="0">
              <a:buNone/>
              <a:defRPr sz="1800"/>
            </a:lvl2pPr>
            <a:lvl3pPr marL="914246" indent="0">
              <a:buNone/>
              <a:defRPr sz="1600"/>
            </a:lvl3pPr>
            <a:lvl4pPr marL="1371370" indent="0">
              <a:buNone/>
              <a:defRPr sz="1400"/>
            </a:lvl4pPr>
            <a:lvl5pPr marL="1828492" indent="0">
              <a:buNone/>
              <a:defRPr sz="1400"/>
            </a:lvl5pPr>
            <a:lvl6pPr marL="2285616" indent="0">
              <a:buNone/>
              <a:defRPr sz="1400"/>
            </a:lvl6pPr>
            <a:lvl7pPr marL="2742739" indent="0">
              <a:buNone/>
              <a:defRPr sz="1400"/>
            </a:lvl7pPr>
            <a:lvl8pPr marL="3199862" indent="0">
              <a:buNone/>
              <a:defRPr sz="1400"/>
            </a:lvl8pPr>
            <a:lvl9pPr marL="3656986" indent="0">
              <a:buNone/>
              <a:defRPr sz="1400"/>
            </a:lvl9pPr>
          </a:lstStyle>
          <a:p>
            <a:pPr lvl="0"/>
            <a:r>
              <a:rPr lang="en-US" smtClean="0"/>
              <a:t>Click to edit Master text styles</a:t>
            </a:r>
          </a:p>
        </p:txBody>
      </p:sp>
      <p:sp>
        <p:nvSpPr>
          <p:cNvPr id="4" name="Rectangle 1077"/>
          <p:cNvSpPr>
            <a:spLocks noGrp="1" noChangeArrowheads="1"/>
          </p:cNvSpPr>
          <p:nvPr>
            <p:ph type="sldNum" sz="quarter" idx="10"/>
          </p:nvPr>
        </p:nvSpPr>
        <p:spPr>
          <a:xfrm>
            <a:off x="8676833" y="6615113"/>
            <a:ext cx="393700" cy="457200"/>
          </a:xfrm>
          <a:prstGeom prst="rect">
            <a:avLst/>
          </a:prstGeom>
          <a:ln/>
        </p:spPr>
        <p:txBody>
          <a:bodyPr/>
          <a:lstStyle>
            <a:lvl1pPr>
              <a:defRPr/>
            </a:lvl1pPr>
          </a:lstStyle>
          <a:p>
            <a:pPr>
              <a:defRPr/>
            </a:pPr>
            <a:fld id="{028B3C0B-0494-4948-868A-ABADDEA48E10}" type="slidenum">
              <a:rPr lang="en-US">
                <a:solidFill>
                  <a:srgbClr val="000000"/>
                </a:solidFill>
              </a:rPr>
              <a:pPr>
                <a:defRPr/>
              </a:pPr>
              <a:t>‹#›</a:t>
            </a:fld>
            <a:endParaRPr lang="en-US" dirty="0">
              <a:solidFill>
                <a:srgbClr val="000000"/>
              </a:solidFill>
            </a:endParaRPr>
          </a:p>
        </p:txBody>
      </p:sp>
      <p:sp>
        <p:nvSpPr>
          <p:cNvPr id="5" name="Rectangle 1079"/>
          <p:cNvSpPr>
            <a:spLocks noGrp="1" noChangeArrowheads="1"/>
          </p:cNvSpPr>
          <p:nvPr>
            <p:ph type="dt" sz="half" idx="11"/>
          </p:nvPr>
        </p:nvSpPr>
        <p:spPr>
          <a:xfrm>
            <a:off x="383733" y="6626226"/>
            <a:ext cx="1054100" cy="476250"/>
          </a:xfrm>
          <a:prstGeom prst="rect">
            <a:avLst/>
          </a:prstGeom>
          <a:ln/>
        </p:spPr>
        <p:txBody>
          <a:bodyPr/>
          <a:lstStyle>
            <a:lvl1pPr>
              <a:defRPr/>
            </a:lvl1pPr>
          </a:lstStyle>
          <a:p>
            <a:pPr>
              <a:defRPr/>
            </a:pPr>
            <a:r>
              <a:rPr lang="en-US" smtClean="0">
                <a:solidFill>
                  <a:srgbClr val="000000"/>
                </a:solidFill>
              </a:rPr>
              <a:t>9 Jan 2012</a:t>
            </a:r>
            <a:endParaRPr lang="en-US" dirty="0">
              <a:solidFill>
                <a:srgbClr val="000000"/>
              </a:solidFill>
            </a:endParaRPr>
          </a:p>
        </p:txBody>
      </p:sp>
      <p:sp>
        <p:nvSpPr>
          <p:cNvPr id="6" name="Rectangle 1080"/>
          <p:cNvSpPr>
            <a:spLocks noGrp="1" noChangeArrowheads="1"/>
          </p:cNvSpPr>
          <p:nvPr>
            <p:ph type="ftr" sz="quarter" idx="12"/>
          </p:nvPr>
        </p:nvSpPr>
        <p:spPr>
          <a:xfrm>
            <a:off x="1679133" y="6626226"/>
            <a:ext cx="6705600" cy="476250"/>
          </a:xfrm>
          <a:prstGeom prst="rect">
            <a:avLst/>
          </a:prstGeom>
          <a:ln/>
        </p:spPr>
        <p:txBody>
          <a:bodyPr/>
          <a:lstStyle>
            <a:lvl1pPr>
              <a:defRPr/>
            </a:lvl1pPr>
          </a:lstStyle>
          <a:p>
            <a:pPr>
              <a:defRPr/>
            </a:pPr>
            <a:r>
              <a:rPr lang="en-US" smtClean="0">
                <a:solidFill>
                  <a:srgbClr val="000000"/>
                </a:solidFill>
              </a:rPr>
              <a:t>Presentation to: The American Astronomical Society</a:t>
            </a:r>
            <a:endParaRPr lang="en-US" dirty="0">
              <a:solidFill>
                <a:srgbClr val="000000"/>
              </a:solidFill>
            </a:endParaRPr>
          </a:p>
        </p:txBody>
      </p:sp>
    </p:spTree>
    <p:extLst>
      <p:ext uri="{BB962C8B-B14F-4D97-AF65-F5344CB8AC3E}">
        <p14:creationId xmlns:p14="http://schemas.microsoft.com/office/powerpoint/2010/main" val="4121248809"/>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66725" y="831852"/>
            <a:ext cx="8275638" cy="733425"/>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66725" y="1665289"/>
            <a:ext cx="4052888" cy="4537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72014" y="1665289"/>
            <a:ext cx="4052887" cy="4537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77"/>
          <p:cNvSpPr>
            <a:spLocks noGrp="1" noChangeArrowheads="1"/>
          </p:cNvSpPr>
          <p:nvPr>
            <p:ph type="sldNum" sz="quarter" idx="10"/>
          </p:nvPr>
        </p:nvSpPr>
        <p:spPr>
          <a:xfrm>
            <a:off x="8712200" y="6615113"/>
            <a:ext cx="431800" cy="457200"/>
          </a:xfrm>
          <a:prstGeom prst="rect">
            <a:avLst/>
          </a:prstGeom>
        </p:spPr>
        <p:txBody>
          <a:bodyPr/>
          <a:lstStyle>
            <a:lvl1pPr>
              <a:defRPr/>
            </a:lvl1pPr>
          </a:lstStyle>
          <a:p>
            <a:pPr>
              <a:defRPr/>
            </a:pPr>
            <a:fld id="{08F12561-88A0-47A6-8C0D-D072EC88F52C}" type="slidenum">
              <a:rPr lang="en-US">
                <a:solidFill>
                  <a:srgbClr val="000000"/>
                </a:solidFill>
              </a:rPr>
              <a:pPr>
                <a:defRPr/>
              </a:pPr>
              <a:t>‹#›</a:t>
            </a:fld>
            <a:endParaRPr lang="en-US" dirty="0">
              <a:solidFill>
                <a:srgbClr val="000000"/>
              </a:solidFill>
            </a:endParaRPr>
          </a:p>
        </p:txBody>
      </p:sp>
      <p:sp>
        <p:nvSpPr>
          <p:cNvPr id="6" name="Rectangle 1079"/>
          <p:cNvSpPr>
            <a:spLocks noGrp="1" noChangeArrowheads="1"/>
          </p:cNvSpPr>
          <p:nvPr>
            <p:ph type="dt" sz="half" idx="11"/>
          </p:nvPr>
        </p:nvSpPr>
        <p:spPr>
          <a:xfrm>
            <a:off x="457200" y="6626226"/>
            <a:ext cx="1092200" cy="476250"/>
          </a:xfrm>
          <a:prstGeom prst="rect">
            <a:avLst/>
          </a:prstGeom>
        </p:spPr>
        <p:txBody>
          <a:bodyPr/>
          <a:lstStyle>
            <a:lvl1pPr>
              <a:defRPr/>
            </a:lvl1pPr>
          </a:lstStyle>
          <a:p>
            <a:pPr>
              <a:defRPr/>
            </a:pPr>
            <a:r>
              <a:rPr lang="en-US" smtClean="0">
                <a:solidFill>
                  <a:srgbClr val="000000"/>
                </a:solidFill>
              </a:rPr>
              <a:t>9 Jan 2012</a:t>
            </a:r>
            <a:endParaRPr lang="en-US" dirty="0">
              <a:solidFill>
                <a:srgbClr val="000000"/>
              </a:solidFill>
            </a:endParaRPr>
          </a:p>
        </p:txBody>
      </p:sp>
      <p:sp>
        <p:nvSpPr>
          <p:cNvPr id="7" name="Rectangle 1080"/>
          <p:cNvSpPr>
            <a:spLocks noGrp="1" noChangeArrowheads="1"/>
          </p:cNvSpPr>
          <p:nvPr>
            <p:ph type="ftr" sz="quarter" idx="12"/>
          </p:nvPr>
        </p:nvSpPr>
        <p:spPr>
          <a:xfrm>
            <a:off x="1765300" y="6604001"/>
            <a:ext cx="6375400" cy="246217"/>
          </a:xfrm>
          <a:prstGeom prst="rect">
            <a:avLst/>
          </a:prstGeom>
        </p:spPr>
        <p:txBody>
          <a:bodyPr>
            <a:spAutoFit/>
          </a:bodyPr>
          <a:lstStyle>
            <a:lvl1pPr>
              <a:defRPr/>
            </a:lvl1pPr>
          </a:lstStyle>
          <a:p>
            <a:pPr>
              <a:defRPr/>
            </a:pPr>
            <a:r>
              <a:rPr lang="en-US" smtClean="0">
                <a:solidFill>
                  <a:srgbClr val="000000"/>
                </a:solidFill>
              </a:rPr>
              <a:t>Presentation to: The American Astronomical Society</a:t>
            </a:r>
            <a:endParaRPr lang="en-US" dirty="0">
              <a:solidFill>
                <a:srgbClr val="000000"/>
              </a:solidFill>
            </a:endParaRPr>
          </a:p>
        </p:txBody>
      </p:sp>
    </p:spTree>
    <p:extLst>
      <p:ext uri="{BB962C8B-B14F-4D97-AF65-F5344CB8AC3E}">
        <p14:creationId xmlns:p14="http://schemas.microsoft.com/office/powerpoint/2010/main" val="3732396554"/>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a:prstGeom prst="rect">
            <a:avLst/>
          </a:prstGeom>
        </p:spPr>
        <p:txBody>
          <a:bodyPr anchor="b"/>
          <a:lstStyle>
            <a:lvl1pPr marL="0" indent="0">
              <a:buNone/>
              <a:defRPr sz="2400" b="1"/>
            </a:lvl1pPr>
            <a:lvl2pPr marL="457124" indent="0">
              <a:buNone/>
              <a:defRPr sz="2000" b="1"/>
            </a:lvl2pPr>
            <a:lvl3pPr marL="914246" indent="0">
              <a:buNone/>
              <a:defRPr sz="1800" b="1"/>
            </a:lvl3pPr>
            <a:lvl4pPr marL="1371370" indent="0">
              <a:buNone/>
              <a:defRPr sz="1600" b="1"/>
            </a:lvl4pPr>
            <a:lvl5pPr marL="1828492" indent="0">
              <a:buNone/>
              <a:defRPr sz="1600" b="1"/>
            </a:lvl5pPr>
            <a:lvl6pPr marL="2285616" indent="0">
              <a:buNone/>
              <a:defRPr sz="1600" b="1"/>
            </a:lvl6pPr>
            <a:lvl7pPr marL="2742739" indent="0">
              <a:buNone/>
              <a:defRPr sz="1600" b="1"/>
            </a:lvl7pPr>
            <a:lvl8pPr marL="3199862" indent="0">
              <a:buNone/>
              <a:defRPr sz="1600" b="1"/>
            </a:lvl8pPr>
            <a:lvl9pPr marL="365698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a:prstGeom prst="rect">
            <a:avLst/>
          </a:prstGeom>
        </p:spPr>
        <p:txBody>
          <a:bodyPr anchor="b"/>
          <a:lstStyle>
            <a:lvl1pPr marL="0" indent="0">
              <a:buNone/>
              <a:defRPr sz="2400" b="1"/>
            </a:lvl1pPr>
            <a:lvl2pPr marL="457124" indent="0">
              <a:buNone/>
              <a:defRPr sz="2000" b="1"/>
            </a:lvl2pPr>
            <a:lvl3pPr marL="914246" indent="0">
              <a:buNone/>
              <a:defRPr sz="1800" b="1"/>
            </a:lvl3pPr>
            <a:lvl4pPr marL="1371370" indent="0">
              <a:buNone/>
              <a:defRPr sz="1600" b="1"/>
            </a:lvl4pPr>
            <a:lvl5pPr marL="1828492" indent="0">
              <a:buNone/>
              <a:defRPr sz="1600" b="1"/>
            </a:lvl5pPr>
            <a:lvl6pPr marL="2285616" indent="0">
              <a:buNone/>
              <a:defRPr sz="1600" b="1"/>
            </a:lvl6pPr>
            <a:lvl7pPr marL="2742739" indent="0">
              <a:buNone/>
              <a:defRPr sz="1600" b="1"/>
            </a:lvl7pPr>
            <a:lvl8pPr marL="3199862" indent="0">
              <a:buNone/>
              <a:defRPr sz="1600" b="1"/>
            </a:lvl8pPr>
            <a:lvl9pPr marL="365698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77"/>
          <p:cNvSpPr>
            <a:spLocks noGrp="1" noChangeArrowheads="1"/>
          </p:cNvSpPr>
          <p:nvPr>
            <p:ph type="sldNum" sz="quarter" idx="10"/>
          </p:nvPr>
        </p:nvSpPr>
        <p:spPr>
          <a:xfrm>
            <a:off x="8676833" y="6615113"/>
            <a:ext cx="393700" cy="457200"/>
          </a:xfrm>
          <a:prstGeom prst="rect">
            <a:avLst/>
          </a:prstGeom>
          <a:ln/>
        </p:spPr>
        <p:txBody>
          <a:bodyPr/>
          <a:lstStyle>
            <a:lvl1pPr>
              <a:defRPr/>
            </a:lvl1pPr>
          </a:lstStyle>
          <a:p>
            <a:pPr>
              <a:defRPr/>
            </a:pPr>
            <a:fld id="{85587268-2FBC-4680-B843-B301CEC8286F}" type="slidenum">
              <a:rPr lang="en-US">
                <a:solidFill>
                  <a:srgbClr val="000000"/>
                </a:solidFill>
              </a:rPr>
              <a:pPr>
                <a:defRPr/>
              </a:pPr>
              <a:t>‹#›</a:t>
            </a:fld>
            <a:endParaRPr lang="en-US" dirty="0">
              <a:solidFill>
                <a:srgbClr val="000000"/>
              </a:solidFill>
            </a:endParaRPr>
          </a:p>
        </p:txBody>
      </p:sp>
      <p:sp>
        <p:nvSpPr>
          <p:cNvPr id="8" name="Rectangle 1079"/>
          <p:cNvSpPr>
            <a:spLocks noGrp="1" noChangeArrowheads="1"/>
          </p:cNvSpPr>
          <p:nvPr>
            <p:ph type="dt" sz="half" idx="11"/>
          </p:nvPr>
        </p:nvSpPr>
        <p:spPr>
          <a:xfrm>
            <a:off x="383733" y="6626226"/>
            <a:ext cx="1054100" cy="476250"/>
          </a:xfrm>
          <a:prstGeom prst="rect">
            <a:avLst/>
          </a:prstGeom>
          <a:ln/>
        </p:spPr>
        <p:txBody>
          <a:bodyPr/>
          <a:lstStyle>
            <a:lvl1pPr>
              <a:defRPr/>
            </a:lvl1pPr>
          </a:lstStyle>
          <a:p>
            <a:pPr>
              <a:defRPr/>
            </a:pPr>
            <a:r>
              <a:rPr lang="en-US" smtClean="0">
                <a:solidFill>
                  <a:srgbClr val="000000"/>
                </a:solidFill>
              </a:rPr>
              <a:t>9 Jan 2012</a:t>
            </a:r>
            <a:endParaRPr lang="en-US" dirty="0">
              <a:solidFill>
                <a:srgbClr val="000000"/>
              </a:solidFill>
            </a:endParaRPr>
          </a:p>
        </p:txBody>
      </p:sp>
      <p:sp>
        <p:nvSpPr>
          <p:cNvPr id="9" name="Rectangle 1080"/>
          <p:cNvSpPr>
            <a:spLocks noGrp="1" noChangeArrowheads="1"/>
          </p:cNvSpPr>
          <p:nvPr>
            <p:ph type="ftr" sz="quarter" idx="12"/>
          </p:nvPr>
        </p:nvSpPr>
        <p:spPr>
          <a:xfrm>
            <a:off x="1679133" y="6626226"/>
            <a:ext cx="6705600" cy="476250"/>
          </a:xfrm>
          <a:prstGeom prst="rect">
            <a:avLst/>
          </a:prstGeom>
          <a:ln/>
        </p:spPr>
        <p:txBody>
          <a:bodyPr/>
          <a:lstStyle>
            <a:lvl1pPr>
              <a:defRPr/>
            </a:lvl1pPr>
          </a:lstStyle>
          <a:p>
            <a:pPr>
              <a:defRPr/>
            </a:pPr>
            <a:r>
              <a:rPr lang="en-US" smtClean="0">
                <a:solidFill>
                  <a:srgbClr val="000000"/>
                </a:solidFill>
              </a:rPr>
              <a:t>Presentation to: The American Astronomical Society</a:t>
            </a:r>
            <a:endParaRPr lang="en-US" dirty="0">
              <a:solidFill>
                <a:srgbClr val="000000"/>
              </a:solidFill>
            </a:endParaRPr>
          </a:p>
        </p:txBody>
      </p:sp>
    </p:spTree>
    <p:extLst>
      <p:ext uri="{BB962C8B-B14F-4D97-AF65-F5344CB8AC3E}">
        <p14:creationId xmlns:p14="http://schemas.microsoft.com/office/powerpoint/2010/main" val="954072094"/>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6725" y="831852"/>
            <a:ext cx="8275638" cy="733425"/>
          </a:xfrm>
          <a:prstGeom prst="rect">
            <a:avLst/>
          </a:prstGeom>
        </p:spPr>
        <p:txBody>
          <a:bodyPr/>
          <a:lstStyle/>
          <a:p>
            <a:r>
              <a:rPr lang="en-US" smtClean="0"/>
              <a:t>Click to edit Master title style</a:t>
            </a:r>
            <a:endParaRPr lang="en-US"/>
          </a:p>
        </p:txBody>
      </p:sp>
      <p:sp>
        <p:nvSpPr>
          <p:cNvPr id="3" name="Rectangle 1077"/>
          <p:cNvSpPr>
            <a:spLocks noGrp="1" noChangeArrowheads="1"/>
          </p:cNvSpPr>
          <p:nvPr>
            <p:ph type="sldNum" sz="quarter" idx="10"/>
          </p:nvPr>
        </p:nvSpPr>
        <p:spPr>
          <a:xfrm>
            <a:off x="8676833" y="6615113"/>
            <a:ext cx="393700" cy="457200"/>
          </a:xfrm>
          <a:prstGeom prst="rect">
            <a:avLst/>
          </a:prstGeom>
          <a:ln/>
        </p:spPr>
        <p:txBody>
          <a:bodyPr/>
          <a:lstStyle>
            <a:lvl1pPr>
              <a:defRPr/>
            </a:lvl1pPr>
          </a:lstStyle>
          <a:p>
            <a:pPr>
              <a:defRPr/>
            </a:pPr>
            <a:fld id="{688418D6-5293-41E6-9943-54BFB29444CA}" type="slidenum">
              <a:rPr lang="en-US">
                <a:solidFill>
                  <a:srgbClr val="000000"/>
                </a:solidFill>
              </a:rPr>
              <a:pPr>
                <a:defRPr/>
              </a:pPr>
              <a:t>‹#›</a:t>
            </a:fld>
            <a:endParaRPr lang="en-US" dirty="0">
              <a:solidFill>
                <a:srgbClr val="000000"/>
              </a:solidFill>
            </a:endParaRPr>
          </a:p>
        </p:txBody>
      </p:sp>
      <p:sp>
        <p:nvSpPr>
          <p:cNvPr id="4" name="Rectangle 1079"/>
          <p:cNvSpPr>
            <a:spLocks noGrp="1" noChangeArrowheads="1"/>
          </p:cNvSpPr>
          <p:nvPr>
            <p:ph type="dt" sz="half" idx="11"/>
          </p:nvPr>
        </p:nvSpPr>
        <p:spPr>
          <a:xfrm>
            <a:off x="383733" y="6626226"/>
            <a:ext cx="1054100" cy="476250"/>
          </a:xfrm>
          <a:prstGeom prst="rect">
            <a:avLst/>
          </a:prstGeom>
          <a:ln/>
        </p:spPr>
        <p:txBody>
          <a:bodyPr/>
          <a:lstStyle>
            <a:lvl1pPr>
              <a:defRPr/>
            </a:lvl1pPr>
          </a:lstStyle>
          <a:p>
            <a:pPr>
              <a:defRPr/>
            </a:pPr>
            <a:r>
              <a:rPr lang="en-US" smtClean="0">
                <a:solidFill>
                  <a:srgbClr val="000000"/>
                </a:solidFill>
              </a:rPr>
              <a:t>9 Jan 2012</a:t>
            </a:r>
            <a:endParaRPr lang="en-US" dirty="0">
              <a:solidFill>
                <a:srgbClr val="000000"/>
              </a:solidFill>
            </a:endParaRPr>
          </a:p>
        </p:txBody>
      </p:sp>
      <p:sp>
        <p:nvSpPr>
          <p:cNvPr id="5" name="Rectangle 1080"/>
          <p:cNvSpPr>
            <a:spLocks noGrp="1" noChangeArrowheads="1"/>
          </p:cNvSpPr>
          <p:nvPr>
            <p:ph type="ftr" sz="quarter" idx="12"/>
          </p:nvPr>
        </p:nvSpPr>
        <p:spPr>
          <a:xfrm>
            <a:off x="1567769" y="6626226"/>
            <a:ext cx="6705600" cy="476250"/>
          </a:xfrm>
          <a:prstGeom prst="rect">
            <a:avLst/>
          </a:prstGeom>
          <a:ln/>
        </p:spPr>
        <p:txBody>
          <a:bodyPr/>
          <a:lstStyle>
            <a:lvl1pPr>
              <a:defRPr/>
            </a:lvl1pPr>
          </a:lstStyle>
          <a:p>
            <a:pPr>
              <a:defRPr/>
            </a:pPr>
            <a:r>
              <a:rPr lang="en-US" smtClean="0">
                <a:solidFill>
                  <a:srgbClr val="000000"/>
                </a:solidFill>
              </a:rPr>
              <a:t>Presentation to: The American Astronomical Society</a:t>
            </a:r>
            <a:endParaRPr lang="en-US" dirty="0">
              <a:solidFill>
                <a:srgbClr val="000000"/>
              </a:solidFill>
            </a:endParaRPr>
          </a:p>
        </p:txBody>
      </p:sp>
    </p:spTree>
    <p:extLst>
      <p:ext uri="{BB962C8B-B14F-4D97-AF65-F5344CB8AC3E}">
        <p14:creationId xmlns:p14="http://schemas.microsoft.com/office/powerpoint/2010/main" val="3353109782"/>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077"/>
          <p:cNvSpPr>
            <a:spLocks noGrp="1" noChangeArrowheads="1"/>
          </p:cNvSpPr>
          <p:nvPr>
            <p:ph type="sldNum" sz="quarter" idx="10"/>
          </p:nvPr>
        </p:nvSpPr>
        <p:spPr>
          <a:xfrm>
            <a:off x="8676833" y="6615113"/>
            <a:ext cx="393700" cy="457200"/>
          </a:xfrm>
          <a:prstGeom prst="rect">
            <a:avLst/>
          </a:prstGeom>
          <a:ln/>
        </p:spPr>
        <p:txBody>
          <a:bodyPr/>
          <a:lstStyle>
            <a:lvl1pPr>
              <a:defRPr/>
            </a:lvl1pPr>
          </a:lstStyle>
          <a:p>
            <a:pPr>
              <a:defRPr/>
            </a:pPr>
            <a:fld id="{1F85F97C-6F89-4479-BDC4-505ED5727BF5}" type="slidenum">
              <a:rPr lang="en-US">
                <a:solidFill>
                  <a:srgbClr val="000000"/>
                </a:solidFill>
              </a:rPr>
              <a:pPr>
                <a:defRPr/>
              </a:pPr>
              <a:t>‹#›</a:t>
            </a:fld>
            <a:endParaRPr lang="en-US" dirty="0">
              <a:solidFill>
                <a:srgbClr val="000000"/>
              </a:solidFill>
            </a:endParaRPr>
          </a:p>
        </p:txBody>
      </p:sp>
      <p:sp>
        <p:nvSpPr>
          <p:cNvPr id="3" name="Rectangle 1079"/>
          <p:cNvSpPr>
            <a:spLocks noGrp="1" noChangeArrowheads="1"/>
          </p:cNvSpPr>
          <p:nvPr>
            <p:ph type="dt" sz="half" idx="11"/>
          </p:nvPr>
        </p:nvSpPr>
        <p:spPr>
          <a:xfrm>
            <a:off x="383733" y="6626226"/>
            <a:ext cx="1054100" cy="476250"/>
          </a:xfrm>
          <a:prstGeom prst="rect">
            <a:avLst/>
          </a:prstGeom>
          <a:ln/>
        </p:spPr>
        <p:txBody>
          <a:bodyPr/>
          <a:lstStyle>
            <a:lvl1pPr>
              <a:defRPr/>
            </a:lvl1pPr>
          </a:lstStyle>
          <a:p>
            <a:pPr>
              <a:defRPr/>
            </a:pPr>
            <a:r>
              <a:rPr lang="en-US" smtClean="0">
                <a:solidFill>
                  <a:srgbClr val="000000"/>
                </a:solidFill>
              </a:rPr>
              <a:t>9 Jan 2012</a:t>
            </a:r>
            <a:endParaRPr lang="en-US" dirty="0">
              <a:solidFill>
                <a:srgbClr val="000000"/>
              </a:solidFill>
            </a:endParaRPr>
          </a:p>
        </p:txBody>
      </p:sp>
      <p:sp>
        <p:nvSpPr>
          <p:cNvPr id="4" name="Rectangle 1080"/>
          <p:cNvSpPr>
            <a:spLocks noGrp="1" noChangeArrowheads="1"/>
          </p:cNvSpPr>
          <p:nvPr>
            <p:ph type="ftr" sz="quarter" idx="12"/>
          </p:nvPr>
        </p:nvSpPr>
        <p:spPr>
          <a:xfrm>
            <a:off x="1679133" y="6626226"/>
            <a:ext cx="6705600" cy="476250"/>
          </a:xfrm>
          <a:prstGeom prst="rect">
            <a:avLst/>
          </a:prstGeom>
          <a:ln/>
        </p:spPr>
        <p:txBody>
          <a:bodyPr/>
          <a:lstStyle>
            <a:lvl1pPr>
              <a:defRPr/>
            </a:lvl1pPr>
          </a:lstStyle>
          <a:p>
            <a:pPr>
              <a:defRPr/>
            </a:pPr>
            <a:r>
              <a:rPr lang="en-US" smtClean="0">
                <a:solidFill>
                  <a:srgbClr val="000000"/>
                </a:solidFill>
              </a:rPr>
              <a:t>Presentation to: The American Astronomical Society</a:t>
            </a:r>
            <a:endParaRPr lang="en-US" dirty="0">
              <a:solidFill>
                <a:srgbClr val="000000"/>
              </a:solidFill>
            </a:endParaRPr>
          </a:p>
        </p:txBody>
      </p:sp>
    </p:spTree>
    <p:extLst>
      <p:ext uri="{BB962C8B-B14F-4D97-AF65-F5344CB8AC3E}">
        <p14:creationId xmlns:p14="http://schemas.microsoft.com/office/powerpoint/2010/main" val="10445977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077"/>
          <p:cNvSpPr>
            <a:spLocks noGrp="1" noChangeArrowheads="1"/>
          </p:cNvSpPr>
          <p:nvPr>
            <p:ph type="sldNum" sz="quarter" idx="10"/>
          </p:nvPr>
        </p:nvSpPr>
        <p:spPr>
          <a:xfrm>
            <a:off x="8676833" y="6615113"/>
            <a:ext cx="393700" cy="457200"/>
          </a:xfrm>
          <a:prstGeom prst="rect">
            <a:avLst/>
          </a:prstGeom>
          <a:ln/>
        </p:spPr>
        <p:txBody>
          <a:bodyPr/>
          <a:lstStyle>
            <a:lvl1pPr>
              <a:defRPr/>
            </a:lvl1pPr>
          </a:lstStyle>
          <a:p>
            <a:pPr>
              <a:defRPr/>
            </a:pPr>
            <a:fld id="{1F85F97C-6F89-4479-BDC4-505ED5727BF5}" type="slidenum">
              <a:rPr lang="en-US"/>
              <a:pPr>
                <a:defRPr/>
              </a:pPr>
              <a:t>‹#›</a:t>
            </a:fld>
            <a:endParaRPr lang="en-US" dirty="0"/>
          </a:p>
        </p:txBody>
      </p:sp>
      <p:sp>
        <p:nvSpPr>
          <p:cNvPr id="3" name="Rectangle 1079"/>
          <p:cNvSpPr>
            <a:spLocks noGrp="1" noChangeArrowheads="1"/>
          </p:cNvSpPr>
          <p:nvPr>
            <p:ph type="dt" sz="half" idx="11"/>
          </p:nvPr>
        </p:nvSpPr>
        <p:spPr>
          <a:xfrm>
            <a:off x="383733" y="6626226"/>
            <a:ext cx="1054100" cy="476250"/>
          </a:xfrm>
          <a:prstGeom prst="rect">
            <a:avLst/>
          </a:prstGeom>
          <a:ln/>
        </p:spPr>
        <p:txBody>
          <a:bodyPr/>
          <a:lstStyle>
            <a:lvl1pPr>
              <a:defRPr/>
            </a:lvl1pPr>
          </a:lstStyle>
          <a:p>
            <a:pPr>
              <a:defRPr/>
            </a:pPr>
            <a:r>
              <a:rPr lang="en-US" smtClean="0"/>
              <a:t>9 Jan 2012</a:t>
            </a:r>
            <a:endParaRPr lang="en-US" dirty="0"/>
          </a:p>
        </p:txBody>
      </p:sp>
      <p:sp>
        <p:nvSpPr>
          <p:cNvPr id="4" name="Rectangle 1080"/>
          <p:cNvSpPr>
            <a:spLocks noGrp="1" noChangeArrowheads="1"/>
          </p:cNvSpPr>
          <p:nvPr>
            <p:ph type="ftr" sz="quarter" idx="12"/>
          </p:nvPr>
        </p:nvSpPr>
        <p:spPr>
          <a:xfrm>
            <a:off x="1679133" y="6626226"/>
            <a:ext cx="6705600" cy="476250"/>
          </a:xfrm>
          <a:prstGeom prst="rect">
            <a:avLst/>
          </a:prstGeom>
          <a:ln/>
        </p:spPr>
        <p:txBody>
          <a:bodyPr/>
          <a:lstStyle>
            <a:lvl1pPr>
              <a:defRPr/>
            </a:lvl1pPr>
          </a:lstStyle>
          <a:p>
            <a:pPr>
              <a:defRPr/>
            </a:pPr>
            <a:r>
              <a:rPr lang="en-US" smtClean="0"/>
              <a:t>Presentation to: The American Astronomical Society</a:t>
            </a:r>
            <a:endParaRPr lang="en-US" dirty="0"/>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a:prstGeom prst="rect">
            <a:avLst/>
          </a:prstGeom>
        </p:spPr>
        <p:txBody>
          <a:bodyPr/>
          <a:lstStyle>
            <a:lvl1pPr marL="0" indent="0">
              <a:buNone/>
              <a:defRPr sz="1400"/>
            </a:lvl1pPr>
            <a:lvl2pPr marL="457124" indent="0">
              <a:buNone/>
              <a:defRPr sz="1200"/>
            </a:lvl2pPr>
            <a:lvl3pPr marL="914246" indent="0">
              <a:buNone/>
              <a:defRPr sz="1000"/>
            </a:lvl3pPr>
            <a:lvl4pPr marL="1371370" indent="0">
              <a:buNone/>
              <a:defRPr sz="900"/>
            </a:lvl4pPr>
            <a:lvl5pPr marL="1828492" indent="0">
              <a:buNone/>
              <a:defRPr sz="900"/>
            </a:lvl5pPr>
            <a:lvl6pPr marL="2285616" indent="0">
              <a:buNone/>
              <a:defRPr sz="900"/>
            </a:lvl6pPr>
            <a:lvl7pPr marL="2742739" indent="0">
              <a:buNone/>
              <a:defRPr sz="900"/>
            </a:lvl7pPr>
            <a:lvl8pPr marL="3199862" indent="0">
              <a:buNone/>
              <a:defRPr sz="900"/>
            </a:lvl8pPr>
            <a:lvl9pPr marL="3656986" indent="0">
              <a:buNone/>
              <a:defRPr sz="900"/>
            </a:lvl9pPr>
          </a:lstStyle>
          <a:p>
            <a:pPr lvl="0"/>
            <a:r>
              <a:rPr lang="en-US" smtClean="0"/>
              <a:t>Click to edit Master text styles</a:t>
            </a:r>
          </a:p>
        </p:txBody>
      </p:sp>
      <p:sp>
        <p:nvSpPr>
          <p:cNvPr id="5" name="Rectangle 1077"/>
          <p:cNvSpPr>
            <a:spLocks noGrp="1" noChangeArrowheads="1"/>
          </p:cNvSpPr>
          <p:nvPr>
            <p:ph type="sldNum" sz="quarter" idx="10"/>
          </p:nvPr>
        </p:nvSpPr>
        <p:spPr>
          <a:xfrm>
            <a:off x="8676833" y="6615113"/>
            <a:ext cx="393700" cy="457200"/>
          </a:xfrm>
          <a:prstGeom prst="rect">
            <a:avLst/>
          </a:prstGeom>
          <a:ln/>
        </p:spPr>
        <p:txBody>
          <a:bodyPr/>
          <a:lstStyle>
            <a:lvl1pPr>
              <a:defRPr/>
            </a:lvl1pPr>
          </a:lstStyle>
          <a:p>
            <a:pPr>
              <a:defRPr/>
            </a:pPr>
            <a:fld id="{E74C2188-DCB4-4B84-8EEA-B55ECC6CAEEB}" type="slidenum">
              <a:rPr lang="en-US">
                <a:solidFill>
                  <a:srgbClr val="000000"/>
                </a:solidFill>
              </a:rPr>
              <a:pPr>
                <a:defRPr/>
              </a:pPr>
              <a:t>‹#›</a:t>
            </a:fld>
            <a:endParaRPr lang="en-US" dirty="0">
              <a:solidFill>
                <a:srgbClr val="000000"/>
              </a:solidFill>
            </a:endParaRPr>
          </a:p>
        </p:txBody>
      </p:sp>
      <p:sp>
        <p:nvSpPr>
          <p:cNvPr id="6" name="Rectangle 1079"/>
          <p:cNvSpPr>
            <a:spLocks noGrp="1" noChangeArrowheads="1"/>
          </p:cNvSpPr>
          <p:nvPr>
            <p:ph type="dt" sz="half" idx="11"/>
          </p:nvPr>
        </p:nvSpPr>
        <p:spPr>
          <a:xfrm>
            <a:off x="383733" y="6626226"/>
            <a:ext cx="1054100" cy="476250"/>
          </a:xfrm>
          <a:prstGeom prst="rect">
            <a:avLst/>
          </a:prstGeom>
          <a:ln/>
        </p:spPr>
        <p:txBody>
          <a:bodyPr/>
          <a:lstStyle>
            <a:lvl1pPr>
              <a:defRPr/>
            </a:lvl1pPr>
          </a:lstStyle>
          <a:p>
            <a:pPr>
              <a:defRPr/>
            </a:pPr>
            <a:r>
              <a:rPr lang="en-US" smtClean="0">
                <a:solidFill>
                  <a:srgbClr val="000000"/>
                </a:solidFill>
              </a:rPr>
              <a:t>9 Jan 2012</a:t>
            </a:r>
            <a:endParaRPr lang="en-US" dirty="0">
              <a:solidFill>
                <a:srgbClr val="000000"/>
              </a:solidFill>
            </a:endParaRPr>
          </a:p>
        </p:txBody>
      </p:sp>
      <p:sp>
        <p:nvSpPr>
          <p:cNvPr id="7" name="Rectangle 1080"/>
          <p:cNvSpPr>
            <a:spLocks noGrp="1" noChangeArrowheads="1"/>
          </p:cNvSpPr>
          <p:nvPr>
            <p:ph type="ftr" sz="quarter" idx="12"/>
          </p:nvPr>
        </p:nvSpPr>
        <p:spPr>
          <a:xfrm>
            <a:off x="1679133" y="6626226"/>
            <a:ext cx="6705600" cy="476250"/>
          </a:xfrm>
          <a:prstGeom prst="rect">
            <a:avLst/>
          </a:prstGeom>
          <a:ln/>
        </p:spPr>
        <p:txBody>
          <a:bodyPr/>
          <a:lstStyle>
            <a:lvl1pPr>
              <a:defRPr/>
            </a:lvl1pPr>
          </a:lstStyle>
          <a:p>
            <a:pPr>
              <a:defRPr/>
            </a:pPr>
            <a:r>
              <a:rPr lang="en-US" smtClean="0">
                <a:solidFill>
                  <a:srgbClr val="000000"/>
                </a:solidFill>
              </a:rPr>
              <a:t>Presentation to: The American Astronomical Society</a:t>
            </a:r>
            <a:endParaRPr lang="en-US" dirty="0">
              <a:solidFill>
                <a:srgbClr val="000000"/>
              </a:solidFill>
            </a:endParaRPr>
          </a:p>
        </p:txBody>
      </p:sp>
    </p:spTree>
    <p:extLst>
      <p:ext uri="{BB962C8B-B14F-4D97-AF65-F5344CB8AC3E}">
        <p14:creationId xmlns:p14="http://schemas.microsoft.com/office/powerpoint/2010/main" val="2119535906"/>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124" indent="0">
              <a:buNone/>
              <a:defRPr sz="2800"/>
            </a:lvl2pPr>
            <a:lvl3pPr marL="914246" indent="0">
              <a:buNone/>
              <a:defRPr sz="2400"/>
            </a:lvl3pPr>
            <a:lvl4pPr marL="1371370" indent="0">
              <a:buNone/>
              <a:defRPr sz="2000"/>
            </a:lvl4pPr>
            <a:lvl5pPr marL="1828492" indent="0">
              <a:buNone/>
              <a:defRPr sz="2000"/>
            </a:lvl5pPr>
            <a:lvl6pPr marL="2285616" indent="0">
              <a:buNone/>
              <a:defRPr sz="2000"/>
            </a:lvl6pPr>
            <a:lvl7pPr marL="2742739" indent="0">
              <a:buNone/>
              <a:defRPr sz="2000"/>
            </a:lvl7pPr>
            <a:lvl8pPr marL="3199862" indent="0">
              <a:buNone/>
              <a:defRPr sz="2000"/>
            </a:lvl8pPr>
            <a:lvl9pPr marL="3656986"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124" indent="0">
              <a:buNone/>
              <a:defRPr sz="1200"/>
            </a:lvl2pPr>
            <a:lvl3pPr marL="914246" indent="0">
              <a:buNone/>
              <a:defRPr sz="1000"/>
            </a:lvl3pPr>
            <a:lvl4pPr marL="1371370" indent="0">
              <a:buNone/>
              <a:defRPr sz="900"/>
            </a:lvl4pPr>
            <a:lvl5pPr marL="1828492" indent="0">
              <a:buNone/>
              <a:defRPr sz="900"/>
            </a:lvl5pPr>
            <a:lvl6pPr marL="2285616" indent="0">
              <a:buNone/>
              <a:defRPr sz="900"/>
            </a:lvl6pPr>
            <a:lvl7pPr marL="2742739" indent="0">
              <a:buNone/>
              <a:defRPr sz="900"/>
            </a:lvl7pPr>
            <a:lvl8pPr marL="3199862" indent="0">
              <a:buNone/>
              <a:defRPr sz="900"/>
            </a:lvl8pPr>
            <a:lvl9pPr marL="3656986" indent="0">
              <a:buNone/>
              <a:defRPr sz="900"/>
            </a:lvl9pPr>
          </a:lstStyle>
          <a:p>
            <a:pPr lvl="0"/>
            <a:r>
              <a:rPr lang="en-US" smtClean="0"/>
              <a:t>Click to edit Master text styles</a:t>
            </a:r>
          </a:p>
        </p:txBody>
      </p:sp>
      <p:sp>
        <p:nvSpPr>
          <p:cNvPr id="5" name="Rectangle 1077"/>
          <p:cNvSpPr>
            <a:spLocks noGrp="1" noChangeArrowheads="1"/>
          </p:cNvSpPr>
          <p:nvPr>
            <p:ph type="sldNum" sz="quarter" idx="10"/>
          </p:nvPr>
        </p:nvSpPr>
        <p:spPr>
          <a:xfrm>
            <a:off x="8676833" y="6615113"/>
            <a:ext cx="393700" cy="457200"/>
          </a:xfrm>
          <a:prstGeom prst="rect">
            <a:avLst/>
          </a:prstGeom>
          <a:ln/>
        </p:spPr>
        <p:txBody>
          <a:bodyPr/>
          <a:lstStyle>
            <a:lvl1pPr>
              <a:defRPr/>
            </a:lvl1pPr>
          </a:lstStyle>
          <a:p>
            <a:pPr>
              <a:defRPr/>
            </a:pPr>
            <a:fld id="{FB355212-BFE3-48D1-B84F-D1A082B5D496}" type="slidenum">
              <a:rPr lang="en-US">
                <a:solidFill>
                  <a:srgbClr val="000000"/>
                </a:solidFill>
              </a:rPr>
              <a:pPr>
                <a:defRPr/>
              </a:pPr>
              <a:t>‹#›</a:t>
            </a:fld>
            <a:endParaRPr lang="en-US" dirty="0">
              <a:solidFill>
                <a:srgbClr val="000000"/>
              </a:solidFill>
            </a:endParaRPr>
          </a:p>
        </p:txBody>
      </p:sp>
      <p:sp>
        <p:nvSpPr>
          <p:cNvPr id="6" name="Rectangle 1079"/>
          <p:cNvSpPr>
            <a:spLocks noGrp="1" noChangeArrowheads="1"/>
          </p:cNvSpPr>
          <p:nvPr>
            <p:ph type="dt" sz="half" idx="11"/>
          </p:nvPr>
        </p:nvSpPr>
        <p:spPr>
          <a:xfrm>
            <a:off x="383733" y="6626226"/>
            <a:ext cx="1054100" cy="476250"/>
          </a:xfrm>
          <a:prstGeom prst="rect">
            <a:avLst/>
          </a:prstGeom>
          <a:ln/>
        </p:spPr>
        <p:txBody>
          <a:bodyPr/>
          <a:lstStyle>
            <a:lvl1pPr>
              <a:defRPr/>
            </a:lvl1pPr>
          </a:lstStyle>
          <a:p>
            <a:pPr>
              <a:defRPr/>
            </a:pPr>
            <a:r>
              <a:rPr lang="en-US" smtClean="0">
                <a:solidFill>
                  <a:srgbClr val="000000"/>
                </a:solidFill>
              </a:rPr>
              <a:t>9 Jan 2012</a:t>
            </a:r>
            <a:endParaRPr lang="en-US" dirty="0">
              <a:solidFill>
                <a:srgbClr val="000000"/>
              </a:solidFill>
            </a:endParaRPr>
          </a:p>
        </p:txBody>
      </p:sp>
      <p:sp>
        <p:nvSpPr>
          <p:cNvPr id="7" name="Rectangle 1080"/>
          <p:cNvSpPr>
            <a:spLocks noGrp="1" noChangeArrowheads="1"/>
          </p:cNvSpPr>
          <p:nvPr>
            <p:ph type="ftr" sz="quarter" idx="12"/>
          </p:nvPr>
        </p:nvSpPr>
        <p:spPr>
          <a:xfrm>
            <a:off x="1679133" y="6626226"/>
            <a:ext cx="6705600" cy="476250"/>
          </a:xfrm>
          <a:prstGeom prst="rect">
            <a:avLst/>
          </a:prstGeom>
          <a:ln/>
        </p:spPr>
        <p:txBody>
          <a:bodyPr/>
          <a:lstStyle>
            <a:lvl1pPr>
              <a:defRPr/>
            </a:lvl1pPr>
          </a:lstStyle>
          <a:p>
            <a:pPr>
              <a:defRPr/>
            </a:pPr>
            <a:r>
              <a:rPr lang="en-US" smtClean="0">
                <a:solidFill>
                  <a:srgbClr val="000000"/>
                </a:solidFill>
              </a:rPr>
              <a:t>Presentation to: The American Astronomical Society</a:t>
            </a:r>
            <a:endParaRPr lang="en-US" dirty="0">
              <a:solidFill>
                <a:srgbClr val="000000"/>
              </a:solidFill>
            </a:endParaRPr>
          </a:p>
        </p:txBody>
      </p:sp>
    </p:spTree>
    <p:extLst>
      <p:ext uri="{BB962C8B-B14F-4D97-AF65-F5344CB8AC3E}">
        <p14:creationId xmlns:p14="http://schemas.microsoft.com/office/powerpoint/2010/main" val="1339616791"/>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66725" y="831852"/>
            <a:ext cx="8275638" cy="733425"/>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393259" y="1665289"/>
            <a:ext cx="8258175" cy="45370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77"/>
          <p:cNvSpPr>
            <a:spLocks noGrp="1" noChangeArrowheads="1"/>
          </p:cNvSpPr>
          <p:nvPr>
            <p:ph type="sldNum" sz="quarter" idx="10"/>
          </p:nvPr>
        </p:nvSpPr>
        <p:spPr>
          <a:xfrm>
            <a:off x="8676833" y="6615113"/>
            <a:ext cx="393700" cy="457200"/>
          </a:xfrm>
          <a:prstGeom prst="rect">
            <a:avLst/>
          </a:prstGeom>
          <a:ln/>
        </p:spPr>
        <p:txBody>
          <a:bodyPr/>
          <a:lstStyle>
            <a:lvl1pPr>
              <a:defRPr/>
            </a:lvl1pPr>
          </a:lstStyle>
          <a:p>
            <a:pPr>
              <a:defRPr/>
            </a:pPr>
            <a:fld id="{E94AECFB-5339-4292-9351-A76CDDF2CDB1}" type="slidenum">
              <a:rPr lang="en-US">
                <a:solidFill>
                  <a:srgbClr val="000000"/>
                </a:solidFill>
              </a:rPr>
              <a:pPr>
                <a:defRPr/>
              </a:pPr>
              <a:t>‹#›</a:t>
            </a:fld>
            <a:endParaRPr lang="en-US" dirty="0">
              <a:solidFill>
                <a:srgbClr val="000000"/>
              </a:solidFill>
            </a:endParaRPr>
          </a:p>
        </p:txBody>
      </p:sp>
      <p:sp>
        <p:nvSpPr>
          <p:cNvPr id="5" name="Rectangle 1079"/>
          <p:cNvSpPr>
            <a:spLocks noGrp="1" noChangeArrowheads="1"/>
          </p:cNvSpPr>
          <p:nvPr>
            <p:ph type="dt" sz="half" idx="11"/>
          </p:nvPr>
        </p:nvSpPr>
        <p:spPr>
          <a:xfrm>
            <a:off x="383733" y="6626226"/>
            <a:ext cx="1054100" cy="476250"/>
          </a:xfrm>
          <a:prstGeom prst="rect">
            <a:avLst/>
          </a:prstGeom>
          <a:ln/>
        </p:spPr>
        <p:txBody>
          <a:bodyPr/>
          <a:lstStyle>
            <a:lvl1pPr>
              <a:defRPr/>
            </a:lvl1pPr>
          </a:lstStyle>
          <a:p>
            <a:pPr>
              <a:defRPr/>
            </a:pPr>
            <a:r>
              <a:rPr lang="en-US" smtClean="0">
                <a:solidFill>
                  <a:srgbClr val="000000"/>
                </a:solidFill>
              </a:rPr>
              <a:t>9 Jan 2012</a:t>
            </a:r>
            <a:endParaRPr lang="en-US" dirty="0">
              <a:solidFill>
                <a:srgbClr val="000000"/>
              </a:solidFill>
            </a:endParaRPr>
          </a:p>
        </p:txBody>
      </p:sp>
      <p:sp>
        <p:nvSpPr>
          <p:cNvPr id="6" name="Rectangle 1080"/>
          <p:cNvSpPr>
            <a:spLocks noGrp="1" noChangeArrowheads="1"/>
          </p:cNvSpPr>
          <p:nvPr>
            <p:ph type="ftr" sz="quarter" idx="12"/>
          </p:nvPr>
        </p:nvSpPr>
        <p:spPr>
          <a:xfrm>
            <a:off x="1679133" y="6626226"/>
            <a:ext cx="6705600" cy="476250"/>
          </a:xfrm>
          <a:prstGeom prst="rect">
            <a:avLst/>
          </a:prstGeom>
          <a:ln/>
        </p:spPr>
        <p:txBody>
          <a:bodyPr/>
          <a:lstStyle>
            <a:lvl1pPr>
              <a:defRPr/>
            </a:lvl1pPr>
          </a:lstStyle>
          <a:p>
            <a:pPr>
              <a:defRPr/>
            </a:pPr>
            <a:r>
              <a:rPr lang="en-US" smtClean="0">
                <a:solidFill>
                  <a:srgbClr val="000000"/>
                </a:solidFill>
              </a:rPr>
              <a:t>Presentation to: The American Astronomical Society</a:t>
            </a:r>
            <a:endParaRPr lang="en-US" dirty="0">
              <a:solidFill>
                <a:srgbClr val="000000"/>
              </a:solidFill>
            </a:endParaRPr>
          </a:p>
        </p:txBody>
      </p:sp>
    </p:spTree>
    <p:extLst>
      <p:ext uri="{BB962C8B-B14F-4D97-AF65-F5344CB8AC3E}">
        <p14:creationId xmlns:p14="http://schemas.microsoft.com/office/powerpoint/2010/main" val="1103529447"/>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3852" y="831852"/>
            <a:ext cx="2068513" cy="5370513"/>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66727" y="831852"/>
            <a:ext cx="6054725" cy="537051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77"/>
          <p:cNvSpPr>
            <a:spLocks noGrp="1" noChangeArrowheads="1"/>
          </p:cNvSpPr>
          <p:nvPr>
            <p:ph type="sldNum" sz="quarter" idx="10"/>
          </p:nvPr>
        </p:nvSpPr>
        <p:spPr>
          <a:xfrm>
            <a:off x="8676833" y="6615113"/>
            <a:ext cx="393700" cy="457200"/>
          </a:xfrm>
          <a:prstGeom prst="rect">
            <a:avLst/>
          </a:prstGeom>
          <a:ln/>
        </p:spPr>
        <p:txBody>
          <a:bodyPr/>
          <a:lstStyle>
            <a:lvl1pPr>
              <a:defRPr/>
            </a:lvl1pPr>
          </a:lstStyle>
          <a:p>
            <a:pPr>
              <a:defRPr/>
            </a:pPr>
            <a:fld id="{675E7B61-7496-469A-BBD5-ED8F2051EEB7}" type="slidenum">
              <a:rPr lang="en-US">
                <a:solidFill>
                  <a:srgbClr val="000000"/>
                </a:solidFill>
              </a:rPr>
              <a:pPr>
                <a:defRPr/>
              </a:pPr>
              <a:t>‹#›</a:t>
            </a:fld>
            <a:endParaRPr lang="en-US" dirty="0">
              <a:solidFill>
                <a:srgbClr val="000000"/>
              </a:solidFill>
            </a:endParaRPr>
          </a:p>
        </p:txBody>
      </p:sp>
      <p:sp>
        <p:nvSpPr>
          <p:cNvPr id="5" name="Rectangle 1079"/>
          <p:cNvSpPr>
            <a:spLocks noGrp="1" noChangeArrowheads="1"/>
          </p:cNvSpPr>
          <p:nvPr>
            <p:ph type="dt" sz="half" idx="11"/>
          </p:nvPr>
        </p:nvSpPr>
        <p:spPr>
          <a:xfrm>
            <a:off x="383733" y="6626226"/>
            <a:ext cx="1054100" cy="476250"/>
          </a:xfrm>
          <a:prstGeom prst="rect">
            <a:avLst/>
          </a:prstGeom>
          <a:ln/>
        </p:spPr>
        <p:txBody>
          <a:bodyPr/>
          <a:lstStyle>
            <a:lvl1pPr>
              <a:defRPr/>
            </a:lvl1pPr>
          </a:lstStyle>
          <a:p>
            <a:pPr>
              <a:defRPr/>
            </a:pPr>
            <a:r>
              <a:rPr lang="en-US" smtClean="0">
                <a:solidFill>
                  <a:srgbClr val="000000"/>
                </a:solidFill>
              </a:rPr>
              <a:t>9 Jan 2012</a:t>
            </a:r>
            <a:endParaRPr lang="en-US" dirty="0">
              <a:solidFill>
                <a:srgbClr val="000000"/>
              </a:solidFill>
            </a:endParaRPr>
          </a:p>
        </p:txBody>
      </p:sp>
      <p:sp>
        <p:nvSpPr>
          <p:cNvPr id="6" name="Rectangle 1080"/>
          <p:cNvSpPr>
            <a:spLocks noGrp="1" noChangeArrowheads="1"/>
          </p:cNvSpPr>
          <p:nvPr>
            <p:ph type="ftr" sz="quarter" idx="12"/>
          </p:nvPr>
        </p:nvSpPr>
        <p:spPr>
          <a:xfrm>
            <a:off x="1679133" y="6626226"/>
            <a:ext cx="6705600" cy="476250"/>
          </a:xfrm>
          <a:prstGeom prst="rect">
            <a:avLst/>
          </a:prstGeom>
          <a:ln/>
        </p:spPr>
        <p:txBody>
          <a:bodyPr/>
          <a:lstStyle>
            <a:lvl1pPr>
              <a:defRPr/>
            </a:lvl1pPr>
          </a:lstStyle>
          <a:p>
            <a:pPr>
              <a:defRPr/>
            </a:pPr>
            <a:r>
              <a:rPr lang="en-US" smtClean="0">
                <a:solidFill>
                  <a:srgbClr val="000000"/>
                </a:solidFill>
              </a:rPr>
              <a:t>Presentation to: The American Astronomical Society</a:t>
            </a:r>
            <a:endParaRPr lang="en-US" dirty="0">
              <a:solidFill>
                <a:srgbClr val="000000"/>
              </a:solidFill>
            </a:endParaRPr>
          </a:p>
        </p:txBody>
      </p:sp>
    </p:spTree>
    <p:extLst>
      <p:ext uri="{BB962C8B-B14F-4D97-AF65-F5344CB8AC3E}">
        <p14:creationId xmlns:p14="http://schemas.microsoft.com/office/powerpoint/2010/main" val="2977664623"/>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6725" y="831852"/>
            <a:ext cx="8275638" cy="733425"/>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66725" y="1665289"/>
            <a:ext cx="4052888" cy="45370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72014" y="1665289"/>
            <a:ext cx="4052887" cy="45370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77"/>
          <p:cNvSpPr>
            <a:spLocks noGrp="1" noChangeArrowheads="1"/>
          </p:cNvSpPr>
          <p:nvPr>
            <p:ph type="sldNum" sz="quarter" idx="10"/>
          </p:nvPr>
        </p:nvSpPr>
        <p:spPr>
          <a:xfrm>
            <a:off x="8676833" y="6615113"/>
            <a:ext cx="393700" cy="457200"/>
          </a:xfrm>
          <a:prstGeom prst="rect">
            <a:avLst/>
          </a:prstGeom>
          <a:ln/>
        </p:spPr>
        <p:txBody>
          <a:bodyPr/>
          <a:lstStyle>
            <a:lvl1pPr>
              <a:defRPr/>
            </a:lvl1pPr>
          </a:lstStyle>
          <a:p>
            <a:pPr>
              <a:defRPr/>
            </a:pPr>
            <a:fld id="{AFDF9E30-95C5-471B-A3EE-9AD9E41D7782}" type="slidenum">
              <a:rPr lang="en-US">
                <a:solidFill>
                  <a:srgbClr val="000000"/>
                </a:solidFill>
              </a:rPr>
              <a:pPr>
                <a:defRPr/>
              </a:pPr>
              <a:t>‹#›</a:t>
            </a:fld>
            <a:endParaRPr lang="en-US" dirty="0">
              <a:solidFill>
                <a:srgbClr val="000000"/>
              </a:solidFill>
            </a:endParaRPr>
          </a:p>
        </p:txBody>
      </p:sp>
      <p:sp>
        <p:nvSpPr>
          <p:cNvPr id="6" name="Rectangle 1079"/>
          <p:cNvSpPr>
            <a:spLocks noGrp="1" noChangeArrowheads="1"/>
          </p:cNvSpPr>
          <p:nvPr>
            <p:ph type="dt" sz="half" idx="11"/>
          </p:nvPr>
        </p:nvSpPr>
        <p:spPr>
          <a:xfrm>
            <a:off x="383733" y="6626226"/>
            <a:ext cx="1054100" cy="476250"/>
          </a:xfrm>
          <a:prstGeom prst="rect">
            <a:avLst/>
          </a:prstGeom>
          <a:ln/>
        </p:spPr>
        <p:txBody>
          <a:bodyPr/>
          <a:lstStyle>
            <a:lvl1pPr>
              <a:defRPr/>
            </a:lvl1pPr>
          </a:lstStyle>
          <a:p>
            <a:pPr>
              <a:defRPr/>
            </a:pPr>
            <a:r>
              <a:rPr lang="en-US" smtClean="0">
                <a:solidFill>
                  <a:srgbClr val="000000"/>
                </a:solidFill>
              </a:rPr>
              <a:t>9 Jan 2012</a:t>
            </a:r>
            <a:endParaRPr lang="en-US" dirty="0">
              <a:solidFill>
                <a:srgbClr val="000000"/>
              </a:solidFill>
            </a:endParaRPr>
          </a:p>
        </p:txBody>
      </p:sp>
      <p:sp>
        <p:nvSpPr>
          <p:cNvPr id="7" name="Rectangle 1080"/>
          <p:cNvSpPr>
            <a:spLocks noGrp="1" noChangeArrowheads="1"/>
          </p:cNvSpPr>
          <p:nvPr>
            <p:ph type="ftr" sz="quarter" idx="12"/>
          </p:nvPr>
        </p:nvSpPr>
        <p:spPr>
          <a:xfrm>
            <a:off x="1679133" y="6626226"/>
            <a:ext cx="6705600" cy="476250"/>
          </a:xfrm>
          <a:prstGeom prst="rect">
            <a:avLst/>
          </a:prstGeom>
          <a:ln/>
        </p:spPr>
        <p:txBody>
          <a:bodyPr/>
          <a:lstStyle>
            <a:lvl1pPr>
              <a:defRPr/>
            </a:lvl1pPr>
          </a:lstStyle>
          <a:p>
            <a:pPr>
              <a:defRPr/>
            </a:pPr>
            <a:r>
              <a:rPr lang="en-US" smtClean="0">
                <a:solidFill>
                  <a:srgbClr val="000000"/>
                </a:solidFill>
              </a:rPr>
              <a:t>Presentation to: The American Astronomical Society</a:t>
            </a:r>
            <a:endParaRPr lang="en-US" dirty="0">
              <a:solidFill>
                <a:srgbClr val="000000"/>
              </a:solidFill>
            </a:endParaRPr>
          </a:p>
        </p:txBody>
      </p:sp>
    </p:spTree>
    <p:extLst>
      <p:ext uri="{BB962C8B-B14F-4D97-AF65-F5344CB8AC3E}">
        <p14:creationId xmlns:p14="http://schemas.microsoft.com/office/powerpoint/2010/main" val="125179983"/>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66725" y="831852"/>
            <a:ext cx="8275638" cy="733425"/>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66725" y="1665289"/>
            <a:ext cx="4052888" cy="45370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72014" y="1665290"/>
            <a:ext cx="4052887" cy="219233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72014" y="4010025"/>
            <a:ext cx="4052887" cy="2192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077"/>
          <p:cNvSpPr>
            <a:spLocks noGrp="1" noChangeArrowheads="1"/>
          </p:cNvSpPr>
          <p:nvPr>
            <p:ph type="sldNum" sz="quarter" idx="10"/>
          </p:nvPr>
        </p:nvSpPr>
        <p:spPr>
          <a:xfrm>
            <a:off x="8676833" y="6615113"/>
            <a:ext cx="393700" cy="457200"/>
          </a:xfrm>
          <a:prstGeom prst="rect">
            <a:avLst/>
          </a:prstGeom>
          <a:ln/>
        </p:spPr>
        <p:txBody>
          <a:bodyPr/>
          <a:lstStyle>
            <a:lvl1pPr>
              <a:defRPr/>
            </a:lvl1pPr>
          </a:lstStyle>
          <a:p>
            <a:pPr>
              <a:defRPr/>
            </a:pPr>
            <a:fld id="{F9030AC7-EB40-45C2-8BF1-752D6B192927}" type="slidenum">
              <a:rPr lang="en-US">
                <a:solidFill>
                  <a:srgbClr val="000000"/>
                </a:solidFill>
              </a:rPr>
              <a:pPr>
                <a:defRPr/>
              </a:pPr>
              <a:t>‹#›</a:t>
            </a:fld>
            <a:endParaRPr lang="en-US" dirty="0">
              <a:solidFill>
                <a:srgbClr val="000000"/>
              </a:solidFill>
            </a:endParaRPr>
          </a:p>
        </p:txBody>
      </p:sp>
      <p:sp>
        <p:nvSpPr>
          <p:cNvPr id="7" name="Rectangle 1079"/>
          <p:cNvSpPr>
            <a:spLocks noGrp="1" noChangeArrowheads="1"/>
          </p:cNvSpPr>
          <p:nvPr>
            <p:ph type="dt" sz="half" idx="11"/>
          </p:nvPr>
        </p:nvSpPr>
        <p:spPr>
          <a:xfrm>
            <a:off x="383733" y="6626226"/>
            <a:ext cx="1054100" cy="476250"/>
          </a:xfrm>
          <a:prstGeom prst="rect">
            <a:avLst/>
          </a:prstGeom>
          <a:ln/>
        </p:spPr>
        <p:txBody>
          <a:bodyPr/>
          <a:lstStyle>
            <a:lvl1pPr>
              <a:defRPr/>
            </a:lvl1pPr>
          </a:lstStyle>
          <a:p>
            <a:pPr>
              <a:defRPr/>
            </a:pPr>
            <a:r>
              <a:rPr lang="en-US" smtClean="0">
                <a:solidFill>
                  <a:srgbClr val="000000"/>
                </a:solidFill>
              </a:rPr>
              <a:t>9 Jan 2012</a:t>
            </a:r>
            <a:endParaRPr lang="en-US" dirty="0">
              <a:solidFill>
                <a:srgbClr val="000000"/>
              </a:solidFill>
            </a:endParaRPr>
          </a:p>
        </p:txBody>
      </p:sp>
      <p:sp>
        <p:nvSpPr>
          <p:cNvPr id="8" name="Rectangle 1080"/>
          <p:cNvSpPr>
            <a:spLocks noGrp="1" noChangeArrowheads="1"/>
          </p:cNvSpPr>
          <p:nvPr>
            <p:ph type="ftr" sz="quarter" idx="12"/>
          </p:nvPr>
        </p:nvSpPr>
        <p:spPr>
          <a:xfrm>
            <a:off x="1679133" y="6626226"/>
            <a:ext cx="6705600" cy="476250"/>
          </a:xfrm>
          <a:prstGeom prst="rect">
            <a:avLst/>
          </a:prstGeom>
          <a:ln/>
        </p:spPr>
        <p:txBody>
          <a:bodyPr/>
          <a:lstStyle>
            <a:lvl1pPr>
              <a:defRPr/>
            </a:lvl1pPr>
          </a:lstStyle>
          <a:p>
            <a:pPr>
              <a:defRPr/>
            </a:pPr>
            <a:r>
              <a:rPr lang="en-US" smtClean="0">
                <a:solidFill>
                  <a:srgbClr val="000000"/>
                </a:solidFill>
              </a:rPr>
              <a:t>Presentation to: The American Astronomical Society</a:t>
            </a:r>
            <a:endParaRPr lang="en-US" dirty="0">
              <a:solidFill>
                <a:srgbClr val="000000"/>
              </a:solidFill>
            </a:endParaRPr>
          </a:p>
        </p:txBody>
      </p:sp>
    </p:spTree>
    <p:extLst>
      <p:ext uri="{BB962C8B-B14F-4D97-AF65-F5344CB8AC3E}">
        <p14:creationId xmlns:p14="http://schemas.microsoft.com/office/powerpoint/2010/main" val="2370667922"/>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66725" y="831852"/>
            <a:ext cx="8275638" cy="733425"/>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66725" y="1665289"/>
            <a:ext cx="4052888" cy="45370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72014" y="1665289"/>
            <a:ext cx="4052887" cy="4537075"/>
          </a:xfrm>
          <a:prstGeom prst="rect">
            <a:avLst/>
          </a:prstGeom>
        </p:spPr>
        <p:txBody>
          <a:bodyPr/>
          <a:lstStyle/>
          <a:p>
            <a:pPr lvl="0"/>
            <a:endParaRPr lang="en-US" noProof="0" dirty="0" smtClean="0"/>
          </a:p>
        </p:txBody>
      </p:sp>
      <p:sp>
        <p:nvSpPr>
          <p:cNvPr id="5" name="Rectangle 1077"/>
          <p:cNvSpPr>
            <a:spLocks noGrp="1" noChangeArrowheads="1"/>
          </p:cNvSpPr>
          <p:nvPr>
            <p:ph type="sldNum" sz="quarter" idx="10"/>
          </p:nvPr>
        </p:nvSpPr>
        <p:spPr>
          <a:xfrm>
            <a:off x="8676833" y="6615113"/>
            <a:ext cx="393700" cy="457200"/>
          </a:xfrm>
          <a:prstGeom prst="rect">
            <a:avLst/>
          </a:prstGeom>
          <a:ln/>
        </p:spPr>
        <p:txBody>
          <a:bodyPr/>
          <a:lstStyle>
            <a:lvl1pPr>
              <a:defRPr/>
            </a:lvl1pPr>
          </a:lstStyle>
          <a:p>
            <a:pPr>
              <a:defRPr/>
            </a:pPr>
            <a:fld id="{597CCC1A-D481-43FD-8C58-A1C9F04838A0}" type="slidenum">
              <a:rPr lang="en-US">
                <a:solidFill>
                  <a:srgbClr val="000000"/>
                </a:solidFill>
              </a:rPr>
              <a:pPr>
                <a:defRPr/>
              </a:pPr>
              <a:t>‹#›</a:t>
            </a:fld>
            <a:endParaRPr lang="en-US" dirty="0">
              <a:solidFill>
                <a:srgbClr val="000000"/>
              </a:solidFill>
            </a:endParaRPr>
          </a:p>
        </p:txBody>
      </p:sp>
      <p:sp>
        <p:nvSpPr>
          <p:cNvPr id="6" name="Rectangle 1079"/>
          <p:cNvSpPr>
            <a:spLocks noGrp="1" noChangeArrowheads="1"/>
          </p:cNvSpPr>
          <p:nvPr>
            <p:ph type="dt" sz="half" idx="11"/>
          </p:nvPr>
        </p:nvSpPr>
        <p:spPr>
          <a:xfrm>
            <a:off x="383733" y="6626226"/>
            <a:ext cx="1054100" cy="476250"/>
          </a:xfrm>
          <a:prstGeom prst="rect">
            <a:avLst/>
          </a:prstGeom>
          <a:ln/>
        </p:spPr>
        <p:txBody>
          <a:bodyPr/>
          <a:lstStyle>
            <a:lvl1pPr>
              <a:defRPr/>
            </a:lvl1pPr>
          </a:lstStyle>
          <a:p>
            <a:pPr>
              <a:defRPr/>
            </a:pPr>
            <a:r>
              <a:rPr lang="en-US" smtClean="0">
                <a:solidFill>
                  <a:srgbClr val="000000"/>
                </a:solidFill>
              </a:rPr>
              <a:t>9 Jan 2012</a:t>
            </a:r>
            <a:endParaRPr lang="en-US" dirty="0">
              <a:solidFill>
                <a:srgbClr val="000000"/>
              </a:solidFill>
            </a:endParaRPr>
          </a:p>
        </p:txBody>
      </p:sp>
      <p:sp>
        <p:nvSpPr>
          <p:cNvPr id="7" name="Rectangle 1080"/>
          <p:cNvSpPr>
            <a:spLocks noGrp="1" noChangeArrowheads="1"/>
          </p:cNvSpPr>
          <p:nvPr>
            <p:ph type="ftr" sz="quarter" idx="12"/>
          </p:nvPr>
        </p:nvSpPr>
        <p:spPr>
          <a:xfrm>
            <a:off x="1679133" y="6626226"/>
            <a:ext cx="6705600" cy="476250"/>
          </a:xfrm>
          <a:prstGeom prst="rect">
            <a:avLst/>
          </a:prstGeom>
          <a:ln/>
        </p:spPr>
        <p:txBody>
          <a:bodyPr/>
          <a:lstStyle>
            <a:lvl1pPr>
              <a:defRPr/>
            </a:lvl1pPr>
          </a:lstStyle>
          <a:p>
            <a:pPr>
              <a:defRPr/>
            </a:pPr>
            <a:r>
              <a:rPr lang="en-US" smtClean="0">
                <a:solidFill>
                  <a:srgbClr val="000000"/>
                </a:solidFill>
              </a:rPr>
              <a:t>Presentation to: The American Astronomical Society</a:t>
            </a:r>
            <a:endParaRPr lang="en-US" dirty="0">
              <a:solidFill>
                <a:srgbClr val="000000"/>
              </a:solidFill>
            </a:endParaRPr>
          </a:p>
        </p:txBody>
      </p:sp>
    </p:spTree>
    <p:extLst>
      <p:ext uri="{BB962C8B-B14F-4D97-AF65-F5344CB8AC3E}">
        <p14:creationId xmlns:p14="http://schemas.microsoft.com/office/powerpoint/2010/main" val="149392915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66725" y="831852"/>
            <a:ext cx="8275638" cy="733425"/>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66725" y="1665289"/>
            <a:ext cx="4052888" cy="45370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72014" y="1665289"/>
            <a:ext cx="4052887" cy="4537075"/>
          </a:xfrm>
          <a:prstGeom prst="rect">
            <a:avLst/>
          </a:prstGeom>
        </p:spPr>
        <p:txBody>
          <a:bodyPr/>
          <a:lstStyle/>
          <a:p>
            <a:pPr lvl="0"/>
            <a:endParaRPr lang="en-US" noProof="0" dirty="0" smtClean="0"/>
          </a:p>
        </p:txBody>
      </p:sp>
      <p:sp>
        <p:nvSpPr>
          <p:cNvPr id="5" name="Rectangle 1077"/>
          <p:cNvSpPr>
            <a:spLocks noGrp="1" noChangeArrowheads="1"/>
          </p:cNvSpPr>
          <p:nvPr>
            <p:ph type="sldNum" sz="quarter" idx="10"/>
          </p:nvPr>
        </p:nvSpPr>
        <p:spPr>
          <a:xfrm>
            <a:off x="8676833" y="6615113"/>
            <a:ext cx="393700" cy="457200"/>
          </a:xfrm>
          <a:prstGeom prst="rect">
            <a:avLst/>
          </a:prstGeom>
          <a:ln/>
        </p:spPr>
        <p:txBody>
          <a:bodyPr/>
          <a:lstStyle>
            <a:lvl1pPr>
              <a:defRPr/>
            </a:lvl1pPr>
          </a:lstStyle>
          <a:p>
            <a:pPr>
              <a:defRPr/>
            </a:pPr>
            <a:fld id="{3DC200BA-CC7B-4FCD-ABDE-E562D9063166}" type="slidenum">
              <a:rPr lang="en-US">
                <a:solidFill>
                  <a:srgbClr val="000000"/>
                </a:solidFill>
              </a:rPr>
              <a:pPr>
                <a:defRPr/>
              </a:pPr>
              <a:t>‹#›</a:t>
            </a:fld>
            <a:endParaRPr lang="en-US" dirty="0">
              <a:solidFill>
                <a:srgbClr val="000000"/>
              </a:solidFill>
            </a:endParaRPr>
          </a:p>
        </p:txBody>
      </p:sp>
      <p:sp>
        <p:nvSpPr>
          <p:cNvPr id="6" name="Rectangle 1079"/>
          <p:cNvSpPr>
            <a:spLocks noGrp="1" noChangeArrowheads="1"/>
          </p:cNvSpPr>
          <p:nvPr>
            <p:ph type="dt" sz="half" idx="11"/>
          </p:nvPr>
        </p:nvSpPr>
        <p:spPr>
          <a:xfrm>
            <a:off x="383733" y="6626226"/>
            <a:ext cx="1054100" cy="476250"/>
          </a:xfrm>
          <a:prstGeom prst="rect">
            <a:avLst/>
          </a:prstGeom>
          <a:ln/>
        </p:spPr>
        <p:txBody>
          <a:bodyPr/>
          <a:lstStyle>
            <a:lvl1pPr>
              <a:defRPr/>
            </a:lvl1pPr>
          </a:lstStyle>
          <a:p>
            <a:pPr>
              <a:defRPr/>
            </a:pPr>
            <a:r>
              <a:rPr lang="en-US" smtClean="0">
                <a:solidFill>
                  <a:srgbClr val="000000"/>
                </a:solidFill>
              </a:rPr>
              <a:t>9 Jan 2012</a:t>
            </a:r>
            <a:endParaRPr lang="en-US" dirty="0">
              <a:solidFill>
                <a:srgbClr val="000000"/>
              </a:solidFill>
            </a:endParaRPr>
          </a:p>
        </p:txBody>
      </p:sp>
      <p:sp>
        <p:nvSpPr>
          <p:cNvPr id="7" name="Rectangle 1080"/>
          <p:cNvSpPr>
            <a:spLocks noGrp="1" noChangeArrowheads="1"/>
          </p:cNvSpPr>
          <p:nvPr>
            <p:ph type="ftr" sz="quarter" idx="12"/>
          </p:nvPr>
        </p:nvSpPr>
        <p:spPr>
          <a:xfrm>
            <a:off x="1679133" y="6626226"/>
            <a:ext cx="6705600" cy="476250"/>
          </a:xfrm>
          <a:prstGeom prst="rect">
            <a:avLst/>
          </a:prstGeom>
          <a:ln/>
        </p:spPr>
        <p:txBody>
          <a:bodyPr/>
          <a:lstStyle>
            <a:lvl1pPr>
              <a:defRPr/>
            </a:lvl1pPr>
          </a:lstStyle>
          <a:p>
            <a:pPr>
              <a:defRPr/>
            </a:pPr>
            <a:r>
              <a:rPr lang="en-US" smtClean="0">
                <a:solidFill>
                  <a:srgbClr val="000000"/>
                </a:solidFill>
              </a:rPr>
              <a:t>Presentation to: The American Astronomical Society</a:t>
            </a:r>
            <a:endParaRPr lang="en-US" dirty="0">
              <a:solidFill>
                <a:srgbClr val="000000"/>
              </a:solidFill>
            </a:endParaRPr>
          </a:p>
        </p:txBody>
      </p:sp>
    </p:spTree>
    <p:extLst>
      <p:ext uri="{BB962C8B-B14F-4D97-AF65-F5344CB8AC3E}">
        <p14:creationId xmlns:p14="http://schemas.microsoft.com/office/powerpoint/2010/main" val="764741060"/>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66725" y="831852"/>
            <a:ext cx="8275638" cy="733425"/>
          </a:xfrm>
          <a:prstGeom prst="rect">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466726" y="1665289"/>
            <a:ext cx="8258175" cy="4537075"/>
          </a:xfrm>
          <a:prstGeom prst="rect">
            <a:avLst/>
          </a:prstGeom>
        </p:spPr>
        <p:txBody>
          <a:bodyPr/>
          <a:lstStyle/>
          <a:p>
            <a:pPr lvl="0"/>
            <a:endParaRPr lang="en-US" noProof="0" dirty="0" smtClean="0"/>
          </a:p>
        </p:txBody>
      </p:sp>
      <p:sp>
        <p:nvSpPr>
          <p:cNvPr id="4" name="Rectangle 1077"/>
          <p:cNvSpPr>
            <a:spLocks noGrp="1" noChangeArrowheads="1"/>
          </p:cNvSpPr>
          <p:nvPr>
            <p:ph type="sldNum" sz="quarter" idx="10"/>
          </p:nvPr>
        </p:nvSpPr>
        <p:spPr>
          <a:xfrm>
            <a:off x="8676833" y="6615113"/>
            <a:ext cx="393700" cy="457200"/>
          </a:xfrm>
          <a:prstGeom prst="rect">
            <a:avLst/>
          </a:prstGeom>
          <a:ln/>
        </p:spPr>
        <p:txBody>
          <a:bodyPr/>
          <a:lstStyle>
            <a:lvl1pPr>
              <a:defRPr/>
            </a:lvl1pPr>
          </a:lstStyle>
          <a:p>
            <a:pPr>
              <a:defRPr/>
            </a:pPr>
            <a:fld id="{F627C015-2269-4A9B-A544-EEEFDB43EFE4}" type="slidenum">
              <a:rPr lang="en-US">
                <a:solidFill>
                  <a:srgbClr val="000000"/>
                </a:solidFill>
              </a:rPr>
              <a:pPr>
                <a:defRPr/>
              </a:pPr>
              <a:t>‹#›</a:t>
            </a:fld>
            <a:endParaRPr lang="en-US" dirty="0">
              <a:solidFill>
                <a:srgbClr val="000000"/>
              </a:solidFill>
            </a:endParaRPr>
          </a:p>
        </p:txBody>
      </p:sp>
      <p:sp>
        <p:nvSpPr>
          <p:cNvPr id="5" name="Rectangle 1079"/>
          <p:cNvSpPr>
            <a:spLocks noGrp="1" noChangeArrowheads="1"/>
          </p:cNvSpPr>
          <p:nvPr>
            <p:ph type="dt" sz="half" idx="11"/>
          </p:nvPr>
        </p:nvSpPr>
        <p:spPr>
          <a:xfrm>
            <a:off x="383733" y="6626226"/>
            <a:ext cx="1054100" cy="476250"/>
          </a:xfrm>
          <a:prstGeom prst="rect">
            <a:avLst/>
          </a:prstGeom>
          <a:ln/>
        </p:spPr>
        <p:txBody>
          <a:bodyPr/>
          <a:lstStyle>
            <a:lvl1pPr>
              <a:defRPr/>
            </a:lvl1pPr>
          </a:lstStyle>
          <a:p>
            <a:pPr>
              <a:defRPr/>
            </a:pPr>
            <a:r>
              <a:rPr lang="en-US" smtClean="0">
                <a:solidFill>
                  <a:srgbClr val="000000"/>
                </a:solidFill>
              </a:rPr>
              <a:t>9 Jan 2012</a:t>
            </a:r>
            <a:endParaRPr lang="en-US" dirty="0">
              <a:solidFill>
                <a:srgbClr val="000000"/>
              </a:solidFill>
            </a:endParaRPr>
          </a:p>
        </p:txBody>
      </p:sp>
      <p:sp>
        <p:nvSpPr>
          <p:cNvPr id="6" name="Rectangle 1080"/>
          <p:cNvSpPr>
            <a:spLocks noGrp="1" noChangeArrowheads="1"/>
          </p:cNvSpPr>
          <p:nvPr>
            <p:ph type="ftr" sz="quarter" idx="12"/>
          </p:nvPr>
        </p:nvSpPr>
        <p:spPr>
          <a:xfrm>
            <a:off x="1679133" y="6626226"/>
            <a:ext cx="6705600" cy="476250"/>
          </a:xfrm>
          <a:prstGeom prst="rect">
            <a:avLst/>
          </a:prstGeom>
          <a:ln/>
        </p:spPr>
        <p:txBody>
          <a:bodyPr/>
          <a:lstStyle>
            <a:lvl1pPr>
              <a:defRPr/>
            </a:lvl1pPr>
          </a:lstStyle>
          <a:p>
            <a:pPr>
              <a:defRPr/>
            </a:pPr>
            <a:r>
              <a:rPr lang="en-US" smtClean="0">
                <a:solidFill>
                  <a:srgbClr val="000000"/>
                </a:solidFill>
              </a:rPr>
              <a:t>Presentation to: The American Astronomical Society</a:t>
            </a:r>
            <a:endParaRPr lang="en-US" dirty="0">
              <a:solidFill>
                <a:srgbClr val="000000"/>
              </a:solidFill>
            </a:endParaRPr>
          </a:p>
        </p:txBody>
      </p:sp>
    </p:spTree>
    <p:extLst>
      <p:ext uri="{BB962C8B-B14F-4D97-AF65-F5344CB8AC3E}">
        <p14:creationId xmlns:p14="http://schemas.microsoft.com/office/powerpoint/2010/main" val="1996119640"/>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66725" y="831852"/>
            <a:ext cx="8275638" cy="733425"/>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66725" y="1665289"/>
            <a:ext cx="4052888" cy="45370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72014" y="1665290"/>
            <a:ext cx="4052887" cy="219233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72014" y="4010025"/>
            <a:ext cx="4052887" cy="2192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077"/>
          <p:cNvSpPr>
            <a:spLocks noGrp="1" noChangeArrowheads="1"/>
          </p:cNvSpPr>
          <p:nvPr>
            <p:ph type="sldNum" sz="quarter" idx="10"/>
          </p:nvPr>
        </p:nvSpPr>
        <p:spPr>
          <a:xfrm>
            <a:off x="8676833" y="6615113"/>
            <a:ext cx="393700" cy="457200"/>
          </a:xfrm>
          <a:prstGeom prst="rect">
            <a:avLst/>
          </a:prstGeom>
          <a:ln/>
        </p:spPr>
        <p:txBody>
          <a:bodyPr/>
          <a:lstStyle>
            <a:lvl1pPr>
              <a:defRPr/>
            </a:lvl1pPr>
          </a:lstStyle>
          <a:p>
            <a:pPr>
              <a:defRPr/>
            </a:pPr>
            <a:fld id="{3AFBBD6B-D58E-4B78-A6DD-D1A699A02B30}" type="slidenum">
              <a:rPr lang="en-US">
                <a:solidFill>
                  <a:srgbClr val="000000"/>
                </a:solidFill>
              </a:rPr>
              <a:pPr>
                <a:defRPr/>
              </a:pPr>
              <a:t>‹#›</a:t>
            </a:fld>
            <a:endParaRPr lang="en-US" dirty="0">
              <a:solidFill>
                <a:srgbClr val="000000"/>
              </a:solidFill>
            </a:endParaRPr>
          </a:p>
        </p:txBody>
      </p:sp>
      <p:sp>
        <p:nvSpPr>
          <p:cNvPr id="7" name="Rectangle 1079"/>
          <p:cNvSpPr>
            <a:spLocks noGrp="1" noChangeArrowheads="1"/>
          </p:cNvSpPr>
          <p:nvPr>
            <p:ph type="dt" sz="half" idx="11"/>
          </p:nvPr>
        </p:nvSpPr>
        <p:spPr>
          <a:xfrm>
            <a:off x="383733" y="6626226"/>
            <a:ext cx="1054100" cy="476250"/>
          </a:xfrm>
          <a:prstGeom prst="rect">
            <a:avLst/>
          </a:prstGeom>
          <a:ln/>
        </p:spPr>
        <p:txBody>
          <a:bodyPr/>
          <a:lstStyle>
            <a:lvl1pPr>
              <a:defRPr/>
            </a:lvl1pPr>
          </a:lstStyle>
          <a:p>
            <a:pPr>
              <a:defRPr/>
            </a:pPr>
            <a:r>
              <a:rPr lang="en-US" smtClean="0">
                <a:solidFill>
                  <a:srgbClr val="000000"/>
                </a:solidFill>
              </a:rPr>
              <a:t>9 Jan 2012</a:t>
            </a:r>
            <a:endParaRPr lang="en-US" dirty="0">
              <a:solidFill>
                <a:srgbClr val="000000"/>
              </a:solidFill>
            </a:endParaRPr>
          </a:p>
        </p:txBody>
      </p:sp>
      <p:sp>
        <p:nvSpPr>
          <p:cNvPr id="8" name="Rectangle 1080"/>
          <p:cNvSpPr>
            <a:spLocks noGrp="1" noChangeArrowheads="1"/>
          </p:cNvSpPr>
          <p:nvPr>
            <p:ph type="ftr" sz="quarter" idx="12"/>
          </p:nvPr>
        </p:nvSpPr>
        <p:spPr>
          <a:xfrm>
            <a:off x="1679133" y="6626226"/>
            <a:ext cx="6705600" cy="476250"/>
          </a:xfrm>
          <a:prstGeom prst="rect">
            <a:avLst/>
          </a:prstGeom>
          <a:ln/>
        </p:spPr>
        <p:txBody>
          <a:bodyPr/>
          <a:lstStyle>
            <a:lvl1pPr>
              <a:defRPr/>
            </a:lvl1pPr>
          </a:lstStyle>
          <a:p>
            <a:pPr>
              <a:defRPr/>
            </a:pPr>
            <a:r>
              <a:rPr lang="en-US" smtClean="0">
                <a:solidFill>
                  <a:srgbClr val="000000"/>
                </a:solidFill>
              </a:rPr>
              <a:t>Presentation to: The American Astronomical Society</a:t>
            </a:r>
            <a:endParaRPr lang="en-US" dirty="0">
              <a:solidFill>
                <a:srgbClr val="000000"/>
              </a:solidFill>
            </a:endParaRPr>
          </a:p>
        </p:txBody>
      </p:sp>
    </p:spTree>
    <p:extLst>
      <p:ext uri="{BB962C8B-B14F-4D97-AF65-F5344CB8AC3E}">
        <p14:creationId xmlns:p14="http://schemas.microsoft.com/office/powerpoint/2010/main" val="229068092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a:prstGeom prst="rect">
            <a:avLst/>
          </a:prstGeom>
        </p:spPr>
        <p:txBody>
          <a:bodyPr/>
          <a:lstStyle>
            <a:lvl1pPr marL="0" indent="0">
              <a:buNone/>
              <a:defRPr sz="1400"/>
            </a:lvl1pPr>
            <a:lvl2pPr marL="457124" indent="0">
              <a:buNone/>
              <a:defRPr sz="1200"/>
            </a:lvl2pPr>
            <a:lvl3pPr marL="914246" indent="0">
              <a:buNone/>
              <a:defRPr sz="1000"/>
            </a:lvl3pPr>
            <a:lvl4pPr marL="1371370" indent="0">
              <a:buNone/>
              <a:defRPr sz="900"/>
            </a:lvl4pPr>
            <a:lvl5pPr marL="1828492" indent="0">
              <a:buNone/>
              <a:defRPr sz="900"/>
            </a:lvl5pPr>
            <a:lvl6pPr marL="2285616" indent="0">
              <a:buNone/>
              <a:defRPr sz="900"/>
            </a:lvl6pPr>
            <a:lvl7pPr marL="2742739" indent="0">
              <a:buNone/>
              <a:defRPr sz="900"/>
            </a:lvl7pPr>
            <a:lvl8pPr marL="3199862" indent="0">
              <a:buNone/>
              <a:defRPr sz="900"/>
            </a:lvl8pPr>
            <a:lvl9pPr marL="3656986" indent="0">
              <a:buNone/>
              <a:defRPr sz="900"/>
            </a:lvl9pPr>
          </a:lstStyle>
          <a:p>
            <a:pPr lvl="0"/>
            <a:r>
              <a:rPr lang="en-US" smtClean="0"/>
              <a:t>Click to edit Master text styles</a:t>
            </a:r>
          </a:p>
        </p:txBody>
      </p:sp>
      <p:sp>
        <p:nvSpPr>
          <p:cNvPr id="5" name="Rectangle 1077"/>
          <p:cNvSpPr>
            <a:spLocks noGrp="1" noChangeArrowheads="1"/>
          </p:cNvSpPr>
          <p:nvPr>
            <p:ph type="sldNum" sz="quarter" idx="10"/>
          </p:nvPr>
        </p:nvSpPr>
        <p:spPr>
          <a:xfrm>
            <a:off x="8676833" y="6615113"/>
            <a:ext cx="393700" cy="457200"/>
          </a:xfrm>
          <a:prstGeom prst="rect">
            <a:avLst/>
          </a:prstGeom>
          <a:ln/>
        </p:spPr>
        <p:txBody>
          <a:bodyPr/>
          <a:lstStyle>
            <a:lvl1pPr>
              <a:defRPr/>
            </a:lvl1pPr>
          </a:lstStyle>
          <a:p>
            <a:pPr>
              <a:defRPr/>
            </a:pPr>
            <a:fld id="{E74C2188-DCB4-4B84-8EEA-B55ECC6CAEEB}" type="slidenum">
              <a:rPr lang="en-US"/>
              <a:pPr>
                <a:defRPr/>
              </a:pPr>
              <a:t>‹#›</a:t>
            </a:fld>
            <a:endParaRPr lang="en-US" dirty="0"/>
          </a:p>
        </p:txBody>
      </p:sp>
      <p:sp>
        <p:nvSpPr>
          <p:cNvPr id="6" name="Rectangle 1079"/>
          <p:cNvSpPr>
            <a:spLocks noGrp="1" noChangeArrowheads="1"/>
          </p:cNvSpPr>
          <p:nvPr>
            <p:ph type="dt" sz="half" idx="11"/>
          </p:nvPr>
        </p:nvSpPr>
        <p:spPr>
          <a:xfrm>
            <a:off x="383733" y="6626226"/>
            <a:ext cx="1054100" cy="476250"/>
          </a:xfrm>
          <a:prstGeom prst="rect">
            <a:avLst/>
          </a:prstGeom>
          <a:ln/>
        </p:spPr>
        <p:txBody>
          <a:bodyPr/>
          <a:lstStyle>
            <a:lvl1pPr>
              <a:defRPr/>
            </a:lvl1pPr>
          </a:lstStyle>
          <a:p>
            <a:pPr>
              <a:defRPr/>
            </a:pPr>
            <a:r>
              <a:rPr lang="en-US" smtClean="0"/>
              <a:t>9 Jan 2012</a:t>
            </a:r>
            <a:endParaRPr lang="en-US" dirty="0"/>
          </a:p>
        </p:txBody>
      </p:sp>
      <p:sp>
        <p:nvSpPr>
          <p:cNvPr id="7" name="Rectangle 1080"/>
          <p:cNvSpPr>
            <a:spLocks noGrp="1" noChangeArrowheads="1"/>
          </p:cNvSpPr>
          <p:nvPr>
            <p:ph type="ftr" sz="quarter" idx="12"/>
          </p:nvPr>
        </p:nvSpPr>
        <p:spPr>
          <a:xfrm>
            <a:off x="1679133" y="6626226"/>
            <a:ext cx="6705600" cy="476250"/>
          </a:xfrm>
          <a:prstGeom prst="rect">
            <a:avLst/>
          </a:prstGeom>
          <a:ln/>
        </p:spPr>
        <p:txBody>
          <a:bodyPr/>
          <a:lstStyle>
            <a:lvl1pPr>
              <a:defRPr/>
            </a:lvl1pPr>
          </a:lstStyle>
          <a:p>
            <a:pPr>
              <a:defRPr/>
            </a:pPr>
            <a:r>
              <a:rPr lang="en-US" smtClean="0"/>
              <a:t>Presentation to: The American Astronomical Society</a:t>
            </a:r>
            <a:endParaRPr lang="en-US" dirty="0"/>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5288517-0EF5-413C-8B52-57826AD731B4}" type="slidenum">
              <a:rPr kumimoji="1" lang="en-US" altLang="zh-TW" sz="14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408959483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124" indent="0">
              <a:buNone/>
              <a:defRPr sz="2800"/>
            </a:lvl2pPr>
            <a:lvl3pPr marL="914246" indent="0">
              <a:buNone/>
              <a:defRPr sz="2400"/>
            </a:lvl3pPr>
            <a:lvl4pPr marL="1371370" indent="0">
              <a:buNone/>
              <a:defRPr sz="2000"/>
            </a:lvl4pPr>
            <a:lvl5pPr marL="1828492" indent="0">
              <a:buNone/>
              <a:defRPr sz="2000"/>
            </a:lvl5pPr>
            <a:lvl6pPr marL="2285616" indent="0">
              <a:buNone/>
              <a:defRPr sz="2000"/>
            </a:lvl6pPr>
            <a:lvl7pPr marL="2742739" indent="0">
              <a:buNone/>
              <a:defRPr sz="2000"/>
            </a:lvl7pPr>
            <a:lvl8pPr marL="3199862" indent="0">
              <a:buNone/>
              <a:defRPr sz="2000"/>
            </a:lvl8pPr>
            <a:lvl9pPr marL="3656986"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124" indent="0">
              <a:buNone/>
              <a:defRPr sz="1200"/>
            </a:lvl2pPr>
            <a:lvl3pPr marL="914246" indent="0">
              <a:buNone/>
              <a:defRPr sz="1000"/>
            </a:lvl3pPr>
            <a:lvl4pPr marL="1371370" indent="0">
              <a:buNone/>
              <a:defRPr sz="900"/>
            </a:lvl4pPr>
            <a:lvl5pPr marL="1828492" indent="0">
              <a:buNone/>
              <a:defRPr sz="900"/>
            </a:lvl5pPr>
            <a:lvl6pPr marL="2285616" indent="0">
              <a:buNone/>
              <a:defRPr sz="900"/>
            </a:lvl6pPr>
            <a:lvl7pPr marL="2742739" indent="0">
              <a:buNone/>
              <a:defRPr sz="900"/>
            </a:lvl7pPr>
            <a:lvl8pPr marL="3199862" indent="0">
              <a:buNone/>
              <a:defRPr sz="900"/>
            </a:lvl8pPr>
            <a:lvl9pPr marL="3656986" indent="0">
              <a:buNone/>
              <a:defRPr sz="900"/>
            </a:lvl9pPr>
          </a:lstStyle>
          <a:p>
            <a:pPr lvl="0"/>
            <a:r>
              <a:rPr lang="en-US" smtClean="0"/>
              <a:t>Click to edit Master text styles</a:t>
            </a:r>
          </a:p>
        </p:txBody>
      </p:sp>
      <p:sp>
        <p:nvSpPr>
          <p:cNvPr id="5" name="Rectangle 1077"/>
          <p:cNvSpPr>
            <a:spLocks noGrp="1" noChangeArrowheads="1"/>
          </p:cNvSpPr>
          <p:nvPr>
            <p:ph type="sldNum" sz="quarter" idx="10"/>
          </p:nvPr>
        </p:nvSpPr>
        <p:spPr>
          <a:xfrm>
            <a:off x="8676833" y="6615113"/>
            <a:ext cx="393700" cy="457200"/>
          </a:xfrm>
          <a:prstGeom prst="rect">
            <a:avLst/>
          </a:prstGeom>
          <a:ln/>
        </p:spPr>
        <p:txBody>
          <a:bodyPr/>
          <a:lstStyle>
            <a:lvl1pPr>
              <a:defRPr/>
            </a:lvl1pPr>
          </a:lstStyle>
          <a:p>
            <a:pPr>
              <a:defRPr/>
            </a:pPr>
            <a:fld id="{FB355212-BFE3-48D1-B84F-D1A082B5D496}" type="slidenum">
              <a:rPr lang="en-US"/>
              <a:pPr>
                <a:defRPr/>
              </a:pPr>
              <a:t>‹#›</a:t>
            </a:fld>
            <a:endParaRPr lang="en-US" dirty="0"/>
          </a:p>
        </p:txBody>
      </p:sp>
      <p:sp>
        <p:nvSpPr>
          <p:cNvPr id="6" name="Rectangle 1079"/>
          <p:cNvSpPr>
            <a:spLocks noGrp="1" noChangeArrowheads="1"/>
          </p:cNvSpPr>
          <p:nvPr>
            <p:ph type="dt" sz="half" idx="11"/>
          </p:nvPr>
        </p:nvSpPr>
        <p:spPr>
          <a:xfrm>
            <a:off x="383733" y="6626226"/>
            <a:ext cx="1054100" cy="476250"/>
          </a:xfrm>
          <a:prstGeom prst="rect">
            <a:avLst/>
          </a:prstGeom>
          <a:ln/>
        </p:spPr>
        <p:txBody>
          <a:bodyPr/>
          <a:lstStyle>
            <a:lvl1pPr>
              <a:defRPr/>
            </a:lvl1pPr>
          </a:lstStyle>
          <a:p>
            <a:pPr>
              <a:defRPr/>
            </a:pPr>
            <a:r>
              <a:rPr lang="en-US" smtClean="0"/>
              <a:t>9 Jan 2012</a:t>
            </a:r>
            <a:endParaRPr lang="en-US" dirty="0"/>
          </a:p>
        </p:txBody>
      </p:sp>
      <p:sp>
        <p:nvSpPr>
          <p:cNvPr id="7" name="Rectangle 1080"/>
          <p:cNvSpPr>
            <a:spLocks noGrp="1" noChangeArrowheads="1"/>
          </p:cNvSpPr>
          <p:nvPr>
            <p:ph type="ftr" sz="quarter" idx="12"/>
          </p:nvPr>
        </p:nvSpPr>
        <p:spPr>
          <a:xfrm>
            <a:off x="1679133" y="6626226"/>
            <a:ext cx="6705600" cy="476250"/>
          </a:xfrm>
          <a:prstGeom prst="rect">
            <a:avLst/>
          </a:prstGeom>
          <a:ln/>
        </p:spPr>
        <p:txBody>
          <a:bodyPr/>
          <a:lstStyle>
            <a:lvl1pPr>
              <a:defRPr/>
            </a:lvl1pPr>
          </a:lstStyle>
          <a:p>
            <a:pPr>
              <a:defRPr/>
            </a:pPr>
            <a:r>
              <a:rPr lang="en-US" smtClean="0"/>
              <a:t>Presentation to: The American Astronomical Society</a:t>
            </a:r>
            <a:endParaRPr lang="en-US" dirty="0"/>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theme" Target="../theme/theme4.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theme" Target="../theme/theme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2330" name="Rectangle 1066"/>
          <p:cNvSpPr>
            <a:spLocks noChangeArrowheads="1"/>
          </p:cNvSpPr>
          <p:nvPr userDrawn="1"/>
        </p:nvSpPr>
        <p:spPr bwMode="auto">
          <a:xfrm>
            <a:off x="127001" y="6673851"/>
            <a:ext cx="188396" cy="200026"/>
          </a:xfrm>
          <a:prstGeom prst="rect">
            <a:avLst/>
          </a:prstGeom>
          <a:noFill/>
          <a:ln w="9525">
            <a:noFill/>
            <a:miter lim="800000"/>
            <a:headEnd/>
            <a:tailEnd/>
          </a:ln>
          <a:effectLst/>
        </p:spPr>
        <p:txBody>
          <a:bodyPr wrap="none" lIns="92059" tIns="46029" rIns="92059" bIns="46029">
            <a:spAutoFit/>
          </a:bodyPr>
          <a:lstStyle/>
          <a:p>
            <a:pPr>
              <a:defRPr/>
            </a:pPr>
            <a:endParaRPr lang="en-US" sz="700" b="0" dirty="0">
              <a:solidFill>
                <a:srgbClr val="003399"/>
              </a:solidFill>
              <a:latin typeface="Arial" charset="0"/>
            </a:endParaRPr>
          </a:p>
        </p:txBody>
      </p:sp>
    </p:spTree>
  </p:cSld>
  <p:clrMap bg1="lt1" tx1="dk1" bg2="lt2" tx2="dk2" accent1="accent1" accent2="accent2" accent3="accent3" accent4="accent4" accent5="accent5" accent6="accent6" hlink="hlink" folHlink="folHlink"/>
  <p:sldLayoutIdLst>
    <p:sldLayoutId id="2147484554" r:id="rId1"/>
    <p:sldLayoutId id="2147484584" r:id="rId2"/>
    <p:sldLayoutId id="2147484555" r:id="rId3"/>
    <p:sldLayoutId id="2147484585" r:id="rId4"/>
    <p:sldLayoutId id="2147484556" r:id="rId5"/>
    <p:sldLayoutId id="2147484557" r:id="rId6"/>
    <p:sldLayoutId id="2147484558" r:id="rId7"/>
    <p:sldLayoutId id="2147484559" r:id="rId8"/>
    <p:sldLayoutId id="2147484560" r:id="rId9"/>
    <p:sldLayoutId id="2147484561" r:id="rId10"/>
    <p:sldLayoutId id="2147484562" r:id="rId11"/>
    <p:sldLayoutId id="2147484563" r:id="rId12"/>
    <p:sldLayoutId id="2147484564" r:id="rId13"/>
    <p:sldLayoutId id="2147484565" r:id="rId14"/>
    <p:sldLayoutId id="2147484566" r:id="rId15"/>
    <p:sldLayoutId id="2147484567" r:id="rId16"/>
    <p:sldLayoutId id="2147484568" r:id="rId17"/>
  </p:sldLayoutIdLst>
  <p:transition/>
  <p:hf hdr="0"/>
  <p:txStyles>
    <p:titleStyle>
      <a:lvl1pPr algn="l" rtl="0" eaLnBrk="0" fontAlgn="base" hangingPunct="0">
        <a:spcBef>
          <a:spcPct val="0"/>
        </a:spcBef>
        <a:spcAft>
          <a:spcPct val="0"/>
        </a:spcAft>
        <a:defRPr sz="2400">
          <a:solidFill>
            <a:srgbClr val="003399"/>
          </a:solidFill>
          <a:latin typeface="+mj-lt"/>
          <a:ea typeface="+mj-ea"/>
          <a:cs typeface="+mj-cs"/>
        </a:defRPr>
      </a:lvl1pPr>
      <a:lvl2pPr algn="l" rtl="0" eaLnBrk="0" fontAlgn="base" hangingPunct="0">
        <a:spcBef>
          <a:spcPct val="0"/>
        </a:spcBef>
        <a:spcAft>
          <a:spcPct val="0"/>
        </a:spcAft>
        <a:defRPr sz="2400">
          <a:solidFill>
            <a:srgbClr val="003399"/>
          </a:solidFill>
          <a:latin typeface="Arial" charset="0"/>
        </a:defRPr>
      </a:lvl2pPr>
      <a:lvl3pPr algn="l" rtl="0" eaLnBrk="0" fontAlgn="base" hangingPunct="0">
        <a:spcBef>
          <a:spcPct val="0"/>
        </a:spcBef>
        <a:spcAft>
          <a:spcPct val="0"/>
        </a:spcAft>
        <a:defRPr sz="2400">
          <a:solidFill>
            <a:srgbClr val="003399"/>
          </a:solidFill>
          <a:latin typeface="Arial" charset="0"/>
        </a:defRPr>
      </a:lvl3pPr>
      <a:lvl4pPr algn="l" rtl="0" eaLnBrk="0" fontAlgn="base" hangingPunct="0">
        <a:spcBef>
          <a:spcPct val="0"/>
        </a:spcBef>
        <a:spcAft>
          <a:spcPct val="0"/>
        </a:spcAft>
        <a:defRPr sz="2400">
          <a:solidFill>
            <a:srgbClr val="003399"/>
          </a:solidFill>
          <a:latin typeface="Arial" charset="0"/>
        </a:defRPr>
      </a:lvl4pPr>
      <a:lvl5pPr algn="l" rtl="0" eaLnBrk="0" fontAlgn="base" hangingPunct="0">
        <a:spcBef>
          <a:spcPct val="0"/>
        </a:spcBef>
        <a:spcAft>
          <a:spcPct val="0"/>
        </a:spcAft>
        <a:defRPr sz="2400">
          <a:solidFill>
            <a:srgbClr val="003399"/>
          </a:solidFill>
          <a:latin typeface="Arial" charset="0"/>
        </a:defRPr>
      </a:lvl5pPr>
      <a:lvl6pPr marL="457124" algn="l" rtl="0" eaLnBrk="0" fontAlgn="base" hangingPunct="0">
        <a:spcBef>
          <a:spcPct val="0"/>
        </a:spcBef>
        <a:spcAft>
          <a:spcPct val="0"/>
        </a:spcAft>
        <a:defRPr sz="2400">
          <a:solidFill>
            <a:srgbClr val="003399"/>
          </a:solidFill>
          <a:latin typeface="Arial" charset="0"/>
        </a:defRPr>
      </a:lvl6pPr>
      <a:lvl7pPr marL="914246" algn="l" rtl="0" eaLnBrk="0" fontAlgn="base" hangingPunct="0">
        <a:spcBef>
          <a:spcPct val="0"/>
        </a:spcBef>
        <a:spcAft>
          <a:spcPct val="0"/>
        </a:spcAft>
        <a:defRPr sz="2400">
          <a:solidFill>
            <a:srgbClr val="003399"/>
          </a:solidFill>
          <a:latin typeface="Arial" charset="0"/>
        </a:defRPr>
      </a:lvl7pPr>
      <a:lvl8pPr marL="1371370" algn="l" rtl="0" eaLnBrk="0" fontAlgn="base" hangingPunct="0">
        <a:spcBef>
          <a:spcPct val="0"/>
        </a:spcBef>
        <a:spcAft>
          <a:spcPct val="0"/>
        </a:spcAft>
        <a:defRPr sz="2400">
          <a:solidFill>
            <a:srgbClr val="003399"/>
          </a:solidFill>
          <a:latin typeface="Arial" charset="0"/>
        </a:defRPr>
      </a:lvl8pPr>
      <a:lvl9pPr marL="1828492" algn="l" rtl="0" eaLnBrk="0" fontAlgn="base" hangingPunct="0">
        <a:spcBef>
          <a:spcPct val="0"/>
        </a:spcBef>
        <a:spcAft>
          <a:spcPct val="0"/>
        </a:spcAft>
        <a:defRPr sz="2400">
          <a:solidFill>
            <a:srgbClr val="003399"/>
          </a:solidFill>
          <a:latin typeface="Arial" charset="0"/>
        </a:defRPr>
      </a:lvl9pPr>
    </p:titleStyle>
    <p:bodyStyle>
      <a:lvl1pPr marL="234911" indent="-234911" algn="l" rtl="0" eaLnBrk="0" fontAlgn="base" hangingPunct="0">
        <a:spcBef>
          <a:spcPct val="0"/>
        </a:spcBef>
        <a:spcAft>
          <a:spcPct val="15000"/>
        </a:spcAft>
        <a:buClr>
          <a:srgbClr val="0B3D91"/>
        </a:buClr>
        <a:buFont typeface="Wingdings" pitchFamily="2" charset="2"/>
        <a:buChar char="§"/>
        <a:defRPr sz="2000" b="1">
          <a:solidFill>
            <a:schemeClr val="tx1"/>
          </a:solidFill>
          <a:latin typeface="+mn-lt"/>
          <a:ea typeface="+mn-ea"/>
          <a:cs typeface="+mn-cs"/>
        </a:defRPr>
      </a:lvl1pPr>
      <a:lvl2pPr marL="685684" indent="-231736" algn="l" rtl="0" eaLnBrk="0" fontAlgn="base" hangingPunct="0">
        <a:spcBef>
          <a:spcPct val="0"/>
        </a:spcBef>
        <a:spcAft>
          <a:spcPct val="15000"/>
        </a:spcAft>
        <a:buClr>
          <a:srgbClr val="0B3D91"/>
        </a:buClr>
        <a:buChar char="–"/>
        <a:defRPr sz="1900">
          <a:solidFill>
            <a:schemeClr val="tx1"/>
          </a:solidFill>
          <a:latin typeface="+mn-lt"/>
        </a:defRPr>
      </a:lvl2pPr>
      <a:lvl3pPr marL="969800" indent="-169834" algn="l" rtl="0" eaLnBrk="0" fontAlgn="base" hangingPunct="0">
        <a:spcBef>
          <a:spcPct val="0"/>
        </a:spcBef>
        <a:spcAft>
          <a:spcPct val="15000"/>
        </a:spcAft>
        <a:buClr>
          <a:srgbClr val="0B3D91"/>
        </a:buClr>
        <a:buFont typeface="Palatino Linotype" pitchFamily="18" charset="0"/>
        <a:buChar char="-"/>
        <a:defRPr sz="1900">
          <a:solidFill>
            <a:schemeClr val="tx1"/>
          </a:solidFill>
          <a:latin typeface="+mn-lt"/>
        </a:defRPr>
      </a:lvl3pPr>
      <a:lvl4pPr marL="1290421" indent="-206341" algn="l" rtl="0" eaLnBrk="0" fontAlgn="base" hangingPunct="0">
        <a:spcBef>
          <a:spcPct val="0"/>
        </a:spcBef>
        <a:spcAft>
          <a:spcPct val="15000"/>
        </a:spcAft>
        <a:buClr>
          <a:srgbClr val="0B3D91"/>
        </a:buClr>
        <a:buFont typeface="Wingdings" pitchFamily="2" charset="2"/>
        <a:buChar char="§"/>
        <a:defRPr sz="1900">
          <a:solidFill>
            <a:schemeClr val="tx1"/>
          </a:solidFill>
          <a:latin typeface="+mn-lt"/>
        </a:defRPr>
      </a:lvl4pPr>
      <a:lvl5pPr marL="1636438" indent="-231736" algn="l" rtl="0" eaLnBrk="0" fontAlgn="base" hangingPunct="0">
        <a:spcBef>
          <a:spcPct val="0"/>
        </a:spcBef>
        <a:spcAft>
          <a:spcPct val="15000"/>
        </a:spcAft>
        <a:buClr>
          <a:srgbClr val="0B3D91"/>
        </a:buClr>
        <a:buChar char="–"/>
        <a:defRPr sz="1900">
          <a:solidFill>
            <a:schemeClr val="tx1"/>
          </a:solidFill>
          <a:latin typeface="+mn-lt"/>
        </a:defRPr>
      </a:lvl5pPr>
      <a:lvl6pPr marL="2093562" indent="-231736" algn="l" rtl="0" eaLnBrk="0" fontAlgn="base" hangingPunct="0">
        <a:spcBef>
          <a:spcPct val="0"/>
        </a:spcBef>
        <a:spcAft>
          <a:spcPct val="15000"/>
        </a:spcAft>
        <a:buClr>
          <a:srgbClr val="0B3D91"/>
        </a:buClr>
        <a:buChar char="–"/>
        <a:defRPr sz="1900">
          <a:solidFill>
            <a:schemeClr val="tx1"/>
          </a:solidFill>
          <a:latin typeface="+mn-lt"/>
        </a:defRPr>
      </a:lvl6pPr>
      <a:lvl7pPr marL="2550684" indent="-231736" algn="l" rtl="0" eaLnBrk="0" fontAlgn="base" hangingPunct="0">
        <a:spcBef>
          <a:spcPct val="0"/>
        </a:spcBef>
        <a:spcAft>
          <a:spcPct val="15000"/>
        </a:spcAft>
        <a:buClr>
          <a:srgbClr val="0B3D91"/>
        </a:buClr>
        <a:buChar char="–"/>
        <a:defRPr sz="1900">
          <a:solidFill>
            <a:schemeClr val="tx1"/>
          </a:solidFill>
          <a:latin typeface="+mn-lt"/>
        </a:defRPr>
      </a:lvl7pPr>
      <a:lvl8pPr marL="3007808" indent="-231736" algn="l" rtl="0" eaLnBrk="0" fontAlgn="base" hangingPunct="0">
        <a:spcBef>
          <a:spcPct val="0"/>
        </a:spcBef>
        <a:spcAft>
          <a:spcPct val="15000"/>
        </a:spcAft>
        <a:buClr>
          <a:srgbClr val="0B3D91"/>
        </a:buClr>
        <a:buChar char="–"/>
        <a:defRPr sz="1900">
          <a:solidFill>
            <a:schemeClr val="tx1"/>
          </a:solidFill>
          <a:latin typeface="+mn-lt"/>
        </a:defRPr>
      </a:lvl8pPr>
      <a:lvl9pPr marL="3464930" indent="-231736" algn="l" rtl="0" eaLnBrk="0" fontAlgn="base" hangingPunct="0">
        <a:spcBef>
          <a:spcPct val="0"/>
        </a:spcBef>
        <a:spcAft>
          <a:spcPct val="15000"/>
        </a:spcAft>
        <a:buClr>
          <a:srgbClr val="0B3D91"/>
        </a:buClr>
        <a:buChar char="–"/>
        <a:defRPr sz="1900">
          <a:solidFill>
            <a:schemeClr val="tx1"/>
          </a:solidFill>
          <a:latin typeface="+mn-lt"/>
        </a:defRPr>
      </a:lvl9pPr>
    </p:bodyStyle>
    <p:otherStyle>
      <a:defPPr>
        <a:defRPr lang="en-US"/>
      </a:defPPr>
      <a:lvl1pPr marL="0" algn="l" defTabSz="914246" rtl="0" eaLnBrk="1" latinLnBrk="0" hangingPunct="1">
        <a:defRPr sz="1800" kern="1200">
          <a:solidFill>
            <a:schemeClr val="tx1"/>
          </a:solidFill>
          <a:latin typeface="+mn-lt"/>
          <a:ea typeface="+mn-ea"/>
          <a:cs typeface="+mn-cs"/>
        </a:defRPr>
      </a:lvl1pPr>
      <a:lvl2pPr marL="457124" algn="l" defTabSz="914246" rtl="0" eaLnBrk="1" latinLnBrk="0" hangingPunct="1">
        <a:defRPr sz="1800" kern="1200">
          <a:solidFill>
            <a:schemeClr val="tx1"/>
          </a:solidFill>
          <a:latin typeface="+mn-lt"/>
          <a:ea typeface="+mn-ea"/>
          <a:cs typeface="+mn-cs"/>
        </a:defRPr>
      </a:lvl2pPr>
      <a:lvl3pPr marL="914246" algn="l" defTabSz="914246" rtl="0" eaLnBrk="1" latinLnBrk="0" hangingPunct="1">
        <a:defRPr sz="1800" kern="1200">
          <a:solidFill>
            <a:schemeClr val="tx1"/>
          </a:solidFill>
          <a:latin typeface="+mn-lt"/>
          <a:ea typeface="+mn-ea"/>
          <a:cs typeface="+mn-cs"/>
        </a:defRPr>
      </a:lvl3pPr>
      <a:lvl4pPr marL="1371370" algn="l" defTabSz="914246" rtl="0" eaLnBrk="1" latinLnBrk="0" hangingPunct="1">
        <a:defRPr sz="1800" kern="1200">
          <a:solidFill>
            <a:schemeClr val="tx1"/>
          </a:solidFill>
          <a:latin typeface="+mn-lt"/>
          <a:ea typeface="+mn-ea"/>
          <a:cs typeface="+mn-cs"/>
        </a:defRPr>
      </a:lvl4pPr>
      <a:lvl5pPr marL="1828492" algn="l" defTabSz="914246" rtl="0" eaLnBrk="1" latinLnBrk="0" hangingPunct="1">
        <a:defRPr sz="1800" kern="1200">
          <a:solidFill>
            <a:schemeClr val="tx1"/>
          </a:solidFill>
          <a:latin typeface="+mn-lt"/>
          <a:ea typeface="+mn-ea"/>
          <a:cs typeface="+mn-cs"/>
        </a:defRPr>
      </a:lvl5pPr>
      <a:lvl6pPr marL="2285616" algn="l" defTabSz="914246" rtl="0" eaLnBrk="1" latinLnBrk="0" hangingPunct="1">
        <a:defRPr sz="1800" kern="1200">
          <a:solidFill>
            <a:schemeClr val="tx1"/>
          </a:solidFill>
          <a:latin typeface="+mn-lt"/>
          <a:ea typeface="+mn-ea"/>
          <a:cs typeface="+mn-cs"/>
        </a:defRPr>
      </a:lvl6pPr>
      <a:lvl7pPr marL="2742739" algn="l" defTabSz="914246" rtl="0" eaLnBrk="1" latinLnBrk="0" hangingPunct="1">
        <a:defRPr sz="1800" kern="1200">
          <a:solidFill>
            <a:schemeClr val="tx1"/>
          </a:solidFill>
          <a:latin typeface="+mn-lt"/>
          <a:ea typeface="+mn-ea"/>
          <a:cs typeface="+mn-cs"/>
        </a:defRPr>
      </a:lvl7pPr>
      <a:lvl8pPr marL="3199862" algn="l" defTabSz="914246" rtl="0" eaLnBrk="1" latinLnBrk="0" hangingPunct="1">
        <a:defRPr sz="1800" kern="1200">
          <a:solidFill>
            <a:schemeClr val="tx1"/>
          </a:solidFill>
          <a:latin typeface="+mn-lt"/>
          <a:ea typeface="+mn-ea"/>
          <a:cs typeface="+mn-cs"/>
        </a:defRPr>
      </a:lvl8pPr>
      <a:lvl9pPr marL="3656986" algn="l" defTabSz="91424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F23C636A-6780-AB44-B396-DA734A937752}" type="datetimeFigureOut">
              <a:rPr lang="en-US" b="0" smtClean="0">
                <a:solidFill>
                  <a:prstClr val="black">
                    <a:tint val="75000"/>
                  </a:prstClr>
                </a:solidFill>
                <a:latin typeface="Calibri"/>
              </a:rPr>
              <a:pPr defTabSz="457200" eaLnBrk="1" fontAlgn="auto" hangingPunct="1">
                <a:spcBef>
                  <a:spcPts val="0"/>
                </a:spcBef>
                <a:spcAft>
                  <a:spcPts val="0"/>
                </a:spcAft>
              </a:pPr>
              <a:t>5/18/2016</a:t>
            </a:fld>
            <a:endParaRPr lang="en-US" b="0">
              <a:solidFill>
                <a:prstClr val="black">
                  <a:tint val="75000"/>
                </a:prstClr>
              </a:solidFill>
              <a:latin typeface="Calibri"/>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99516531-8D1D-D04D-AC54-AFBA80CFB567}" type="slidenum">
              <a:rPr lang="en-US" b="0" smtClean="0">
                <a:solidFill>
                  <a:prstClr val="black">
                    <a:tint val="75000"/>
                  </a:prstClr>
                </a:solidFill>
                <a:latin typeface="Calibri"/>
              </a:rPr>
              <a:pPr defTabSz="457200" eaLnBrk="1" fontAlgn="auto" hangingPunct="1">
                <a:spcBef>
                  <a:spcPts val="0"/>
                </a:spcBef>
                <a:spcAft>
                  <a:spcPts val="0"/>
                </a:spcAft>
              </a:pPr>
              <a:t>‹#›</a:t>
            </a:fld>
            <a:endParaRPr lang="en-US" b="0">
              <a:solidFill>
                <a:prstClr val="black">
                  <a:tint val="75000"/>
                </a:prstClr>
              </a:solidFill>
              <a:latin typeface="Calibri"/>
            </a:endParaRPr>
          </a:p>
        </p:txBody>
      </p:sp>
    </p:spTree>
    <p:extLst>
      <p:ext uri="{BB962C8B-B14F-4D97-AF65-F5344CB8AC3E}">
        <p14:creationId xmlns:p14="http://schemas.microsoft.com/office/powerpoint/2010/main" val="1488568422"/>
      </p:ext>
    </p:extLst>
  </p:cSld>
  <p:clrMap bg1="lt1" tx1="dk1" bg2="lt2" tx2="dk2" accent1="accent1" accent2="accent2" accent3="accent3" accent4="accent4" accent5="accent5" accent6="accent6" hlink="hlink" folHlink="folHlink"/>
  <p:sldLayoutIdLst>
    <p:sldLayoutId id="2147484587" r:id="rId1"/>
    <p:sldLayoutId id="2147484588" r:id="rId2"/>
    <p:sldLayoutId id="2147484589" r:id="rId3"/>
    <p:sldLayoutId id="2147484590" r:id="rId4"/>
    <p:sldLayoutId id="2147484591" r:id="rId5"/>
    <p:sldLayoutId id="2147484592" r:id="rId6"/>
    <p:sldLayoutId id="2147484593" r:id="rId7"/>
    <p:sldLayoutId id="2147484594" r:id="rId8"/>
    <p:sldLayoutId id="2147484595" r:id="rId9"/>
    <p:sldLayoutId id="2147484596" r:id="rId10"/>
    <p:sldLayoutId id="214748459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2330" name="Rectangle 1066"/>
          <p:cNvSpPr>
            <a:spLocks noChangeArrowheads="1"/>
          </p:cNvSpPr>
          <p:nvPr userDrawn="1"/>
        </p:nvSpPr>
        <p:spPr bwMode="auto">
          <a:xfrm>
            <a:off x="127001" y="6673851"/>
            <a:ext cx="188396" cy="200026"/>
          </a:xfrm>
          <a:prstGeom prst="rect">
            <a:avLst/>
          </a:prstGeom>
          <a:noFill/>
          <a:ln w="9525">
            <a:noFill/>
            <a:miter lim="800000"/>
            <a:headEnd/>
            <a:tailEnd/>
          </a:ln>
          <a:effectLst/>
        </p:spPr>
        <p:txBody>
          <a:bodyPr wrap="none" lIns="92059" tIns="46029" rIns="92059" bIns="46029">
            <a:spAutoFit/>
          </a:bodyPr>
          <a:lstStyle/>
          <a:p>
            <a:pPr>
              <a:defRPr/>
            </a:pPr>
            <a:endParaRPr lang="en-US" sz="700" b="0" dirty="0">
              <a:solidFill>
                <a:srgbClr val="003399"/>
              </a:solidFill>
              <a:latin typeface="Arial" charset="0"/>
            </a:endParaRPr>
          </a:p>
        </p:txBody>
      </p:sp>
    </p:spTree>
    <p:extLst>
      <p:ext uri="{BB962C8B-B14F-4D97-AF65-F5344CB8AC3E}">
        <p14:creationId xmlns:p14="http://schemas.microsoft.com/office/powerpoint/2010/main" val="3796286320"/>
      </p:ext>
    </p:extLst>
  </p:cSld>
  <p:clrMap bg1="lt1" tx1="dk1" bg2="lt2" tx2="dk2" accent1="accent1" accent2="accent2" accent3="accent3" accent4="accent4" accent5="accent5" accent6="accent6" hlink="hlink" folHlink="folHlink"/>
  <p:sldLayoutIdLst>
    <p:sldLayoutId id="2147484599" r:id="rId1"/>
    <p:sldLayoutId id="2147484600" r:id="rId2"/>
    <p:sldLayoutId id="2147484601" r:id="rId3"/>
    <p:sldLayoutId id="2147484602" r:id="rId4"/>
    <p:sldLayoutId id="2147484603" r:id="rId5"/>
    <p:sldLayoutId id="2147484604" r:id="rId6"/>
    <p:sldLayoutId id="2147484605" r:id="rId7"/>
    <p:sldLayoutId id="2147484606" r:id="rId8"/>
    <p:sldLayoutId id="2147484607" r:id="rId9"/>
    <p:sldLayoutId id="2147484608" r:id="rId10"/>
    <p:sldLayoutId id="2147484609" r:id="rId11"/>
    <p:sldLayoutId id="2147484610" r:id="rId12"/>
    <p:sldLayoutId id="2147484611" r:id="rId13"/>
    <p:sldLayoutId id="2147484612" r:id="rId14"/>
    <p:sldLayoutId id="2147484613" r:id="rId15"/>
    <p:sldLayoutId id="2147484614" r:id="rId16"/>
    <p:sldLayoutId id="2147484615" r:id="rId17"/>
  </p:sldLayoutIdLst>
  <p:transition/>
  <p:hf hdr="0"/>
  <p:txStyles>
    <p:titleStyle>
      <a:lvl1pPr algn="l" rtl="0" eaLnBrk="0" fontAlgn="base" hangingPunct="0">
        <a:spcBef>
          <a:spcPct val="0"/>
        </a:spcBef>
        <a:spcAft>
          <a:spcPct val="0"/>
        </a:spcAft>
        <a:defRPr sz="2400">
          <a:solidFill>
            <a:srgbClr val="003399"/>
          </a:solidFill>
          <a:latin typeface="+mj-lt"/>
          <a:ea typeface="+mj-ea"/>
          <a:cs typeface="+mj-cs"/>
        </a:defRPr>
      </a:lvl1pPr>
      <a:lvl2pPr algn="l" rtl="0" eaLnBrk="0" fontAlgn="base" hangingPunct="0">
        <a:spcBef>
          <a:spcPct val="0"/>
        </a:spcBef>
        <a:spcAft>
          <a:spcPct val="0"/>
        </a:spcAft>
        <a:defRPr sz="2400">
          <a:solidFill>
            <a:srgbClr val="003399"/>
          </a:solidFill>
          <a:latin typeface="Arial" charset="0"/>
        </a:defRPr>
      </a:lvl2pPr>
      <a:lvl3pPr algn="l" rtl="0" eaLnBrk="0" fontAlgn="base" hangingPunct="0">
        <a:spcBef>
          <a:spcPct val="0"/>
        </a:spcBef>
        <a:spcAft>
          <a:spcPct val="0"/>
        </a:spcAft>
        <a:defRPr sz="2400">
          <a:solidFill>
            <a:srgbClr val="003399"/>
          </a:solidFill>
          <a:latin typeface="Arial" charset="0"/>
        </a:defRPr>
      </a:lvl3pPr>
      <a:lvl4pPr algn="l" rtl="0" eaLnBrk="0" fontAlgn="base" hangingPunct="0">
        <a:spcBef>
          <a:spcPct val="0"/>
        </a:spcBef>
        <a:spcAft>
          <a:spcPct val="0"/>
        </a:spcAft>
        <a:defRPr sz="2400">
          <a:solidFill>
            <a:srgbClr val="003399"/>
          </a:solidFill>
          <a:latin typeface="Arial" charset="0"/>
        </a:defRPr>
      </a:lvl4pPr>
      <a:lvl5pPr algn="l" rtl="0" eaLnBrk="0" fontAlgn="base" hangingPunct="0">
        <a:spcBef>
          <a:spcPct val="0"/>
        </a:spcBef>
        <a:spcAft>
          <a:spcPct val="0"/>
        </a:spcAft>
        <a:defRPr sz="2400">
          <a:solidFill>
            <a:srgbClr val="003399"/>
          </a:solidFill>
          <a:latin typeface="Arial" charset="0"/>
        </a:defRPr>
      </a:lvl5pPr>
      <a:lvl6pPr marL="457124" algn="l" rtl="0" eaLnBrk="0" fontAlgn="base" hangingPunct="0">
        <a:spcBef>
          <a:spcPct val="0"/>
        </a:spcBef>
        <a:spcAft>
          <a:spcPct val="0"/>
        </a:spcAft>
        <a:defRPr sz="2400">
          <a:solidFill>
            <a:srgbClr val="003399"/>
          </a:solidFill>
          <a:latin typeface="Arial" charset="0"/>
        </a:defRPr>
      </a:lvl6pPr>
      <a:lvl7pPr marL="914246" algn="l" rtl="0" eaLnBrk="0" fontAlgn="base" hangingPunct="0">
        <a:spcBef>
          <a:spcPct val="0"/>
        </a:spcBef>
        <a:spcAft>
          <a:spcPct val="0"/>
        </a:spcAft>
        <a:defRPr sz="2400">
          <a:solidFill>
            <a:srgbClr val="003399"/>
          </a:solidFill>
          <a:latin typeface="Arial" charset="0"/>
        </a:defRPr>
      </a:lvl7pPr>
      <a:lvl8pPr marL="1371370" algn="l" rtl="0" eaLnBrk="0" fontAlgn="base" hangingPunct="0">
        <a:spcBef>
          <a:spcPct val="0"/>
        </a:spcBef>
        <a:spcAft>
          <a:spcPct val="0"/>
        </a:spcAft>
        <a:defRPr sz="2400">
          <a:solidFill>
            <a:srgbClr val="003399"/>
          </a:solidFill>
          <a:latin typeface="Arial" charset="0"/>
        </a:defRPr>
      </a:lvl8pPr>
      <a:lvl9pPr marL="1828492" algn="l" rtl="0" eaLnBrk="0" fontAlgn="base" hangingPunct="0">
        <a:spcBef>
          <a:spcPct val="0"/>
        </a:spcBef>
        <a:spcAft>
          <a:spcPct val="0"/>
        </a:spcAft>
        <a:defRPr sz="2400">
          <a:solidFill>
            <a:srgbClr val="003399"/>
          </a:solidFill>
          <a:latin typeface="Arial" charset="0"/>
        </a:defRPr>
      </a:lvl9pPr>
    </p:titleStyle>
    <p:bodyStyle>
      <a:lvl1pPr marL="234911" indent="-234911" algn="l" rtl="0" eaLnBrk="0" fontAlgn="base" hangingPunct="0">
        <a:spcBef>
          <a:spcPct val="0"/>
        </a:spcBef>
        <a:spcAft>
          <a:spcPct val="15000"/>
        </a:spcAft>
        <a:buClr>
          <a:srgbClr val="0B3D91"/>
        </a:buClr>
        <a:buFont typeface="Wingdings" pitchFamily="2" charset="2"/>
        <a:buChar char="§"/>
        <a:defRPr sz="2000" b="1">
          <a:solidFill>
            <a:schemeClr val="tx1"/>
          </a:solidFill>
          <a:latin typeface="+mn-lt"/>
          <a:ea typeface="+mn-ea"/>
          <a:cs typeface="+mn-cs"/>
        </a:defRPr>
      </a:lvl1pPr>
      <a:lvl2pPr marL="685684" indent="-231736" algn="l" rtl="0" eaLnBrk="0" fontAlgn="base" hangingPunct="0">
        <a:spcBef>
          <a:spcPct val="0"/>
        </a:spcBef>
        <a:spcAft>
          <a:spcPct val="15000"/>
        </a:spcAft>
        <a:buClr>
          <a:srgbClr val="0B3D91"/>
        </a:buClr>
        <a:buChar char="–"/>
        <a:defRPr sz="1900">
          <a:solidFill>
            <a:schemeClr val="tx1"/>
          </a:solidFill>
          <a:latin typeface="+mn-lt"/>
        </a:defRPr>
      </a:lvl2pPr>
      <a:lvl3pPr marL="969800" indent="-169834" algn="l" rtl="0" eaLnBrk="0" fontAlgn="base" hangingPunct="0">
        <a:spcBef>
          <a:spcPct val="0"/>
        </a:spcBef>
        <a:spcAft>
          <a:spcPct val="15000"/>
        </a:spcAft>
        <a:buClr>
          <a:srgbClr val="0B3D91"/>
        </a:buClr>
        <a:buFont typeface="Palatino Linotype" pitchFamily="18" charset="0"/>
        <a:buChar char="-"/>
        <a:defRPr sz="1900">
          <a:solidFill>
            <a:schemeClr val="tx1"/>
          </a:solidFill>
          <a:latin typeface="+mn-lt"/>
        </a:defRPr>
      </a:lvl3pPr>
      <a:lvl4pPr marL="1290421" indent="-206341" algn="l" rtl="0" eaLnBrk="0" fontAlgn="base" hangingPunct="0">
        <a:spcBef>
          <a:spcPct val="0"/>
        </a:spcBef>
        <a:spcAft>
          <a:spcPct val="15000"/>
        </a:spcAft>
        <a:buClr>
          <a:srgbClr val="0B3D91"/>
        </a:buClr>
        <a:buFont typeface="Wingdings" pitchFamily="2" charset="2"/>
        <a:buChar char="§"/>
        <a:defRPr sz="1900">
          <a:solidFill>
            <a:schemeClr val="tx1"/>
          </a:solidFill>
          <a:latin typeface="+mn-lt"/>
        </a:defRPr>
      </a:lvl4pPr>
      <a:lvl5pPr marL="1636438" indent="-231736" algn="l" rtl="0" eaLnBrk="0" fontAlgn="base" hangingPunct="0">
        <a:spcBef>
          <a:spcPct val="0"/>
        </a:spcBef>
        <a:spcAft>
          <a:spcPct val="15000"/>
        </a:spcAft>
        <a:buClr>
          <a:srgbClr val="0B3D91"/>
        </a:buClr>
        <a:buChar char="–"/>
        <a:defRPr sz="1900">
          <a:solidFill>
            <a:schemeClr val="tx1"/>
          </a:solidFill>
          <a:latin typeface="+mn-lt"/>
        </a:defRPr>
      </a:lvl5pPr>
      <a:lvl6pPr marL="2093562" indent="-231736" algn="l" rtl="0" eaLnBrk="0" fontAlgn="base" hangingPunct="0">
        <a:spcBef>
          <a:spcPct val="0"/>
        </a:spcBef>
        <a:spcAft>
          <a:spcPct val="15000"/>
        </a:spcAft>
        <a:buClr>
          <a:srgbClr val="0B3D91"/>
        </a:buClr>
        <a:buChar char="–"/>
        <a:defRPr sz="1900">
          <a:solidFill>
            <a:schemeClr val="tx1"/>
          </a:solidFill>
          <a:latin typeface="+mn-lt"/>
        </a:defRPr>
      </a:lvl6pPr>
      <a:lvl7pPr marL="2550684" indent="-231736" algn="l" rtl="0" eaLnBrk="0" fontAlgn="base" hangingPunct="0">
        <a:spcBef>
          <a:spcPct val="0"/>
        </a:spcBef>
        <a:spcAft>
          <a:spcPct val="15000"/>
        </a:spcAft>
        <a:buClr>
          <a:srgbClr val="0B3D91"/>
        </a:buClr>
        <a:buChar char="–"/>
        <a:defRPr sz="1900">
          <a:solidFill>
            <a:schemeClr val="tx1"/>
          </a:solidFill>
          <a:latin typeface="+mn-lt"/>
        </a:defRPr>
      </a:lvl7pPr>
      <a:lvl8pPr marL="3007808" indent="-231736" algn="l" rtl="0" eaLnBrk="0" fontAlgn="base" hangingPunct="0">
        <a:spcBef>
          <a:spcPct val="0"/>
        </a:spcBef>
        <a:spcAft>
          <a:spcPct val="15000"/>
        </a:spcAft>
        <a:buClr>
          <a:srgbClr val="0B3D91"/>
        </a:buClr>
        <a:buChar char="–"/>
        <a:defRPr sz="1900">
          <a:solidFill>
            <a:schemeClr val="tx1"/>
          </a:solidFill>
          <a:latin typeface="+mn-lt"/>
        </a:defRPr>
      </a:lvl8pPr>
      <a:lvl9pPr marL="3464930" indent="-231736" algn="l" rtl="0" eaLnBrk="0" fontAlgn="base" hangingPunct="0">
        <a:spcBef>
          <a:spcPct val="0"/>
        </a:spcBef>
        <a:spcAft>
          <a:spcPct val="15000"/>
        </a:spcAft>
        <a:buClr>
          <a:srgbClr val="0B3D91"/>
        </a:buClr>
        <a:buChar char="–"/>
        <a:defRPr sz="1900">
          <a:solidFill>
            <a:schemeClr val="tx1"/>
          </a:solidFill>
          <a:latin typeface="+mn-lt"/>
        </a:defRPr>
      </a:lvl9pPr>
    </p:bodyStyle>
    <p:otherStyle>
      <a:defPPr>
        <a:defRPr lang="en-US"/>
      </a:defPPr>
      <a:lvl1pPr marL="0" algn="l" defTabSz="914246" rtl="0" eaLnBrk="1" latinLnBrk="0" hangingPunct="1">
        <a:defRPr sz="1800" kern="1200">
          <a:solidFill>
            <a:schemeClr val="tx1"/>
          </a:solidFill>
          <a:latin typeface="+mn-lt"/>
          <a:ea typeface="+mn-ea"/>
          <a:cs typeface="+mn-cs"/>
        </a:defRPr>
      </a:lvl1pPr>
      <a:lvl2pPr marL="457124" algn="l" defTabSz="914246" rtl="0" eaLnBrk="1" latinLnBrk="0" hangingPunct="1">
        <a:defRPr sz="1800" kern="1200">
          <a:solidFill>
            <a:schemeClr val="tx1"/>
          </a:solidFill>
          <a:latin typeface="+mn-lt"/>
          <a:ea typeface="+mn-ea"/>
          <a:cs typeface="+mn-cs"/>
        </a:defRPr>
      </a:lvl2pPr>
      <a:lvl3pPr marL="914246" algn="l" defTabSz="914246" rtl="0" eaLnBrk="1" latinLnBrk="0" hangingPunct="1">
        <a:defRPr sz="1800" kern="1200">
          <a:solidFill>
            <a:schemeClr val="tx1"/>
          </a:solidFill>
          <a:latin typeface="+mn-lt"/>
          <a:ea typeface="+mn-ea"/>
          <a:cs typeface="+mn-cs"/>
        </a:defRPr>
      </a:lvl3pPr>
      <a:lvl4pPr marL="1371370" algn="l" defTabSz="914246" rtl="0" eaLnBrk="1" latinLnBrk="0" hangingPunct="1">
        <a:defRPr sz="1800" kern="1200">
          <a:solidFill>
            <a:schemeClr val="tx1"/>
          </a:solidFill>
          <a:latin typeface="+mn-lt"/>
          <a:ea typeface="+mn-ea"/>
          <a:cs typeface="+mn-cs"/>
        </a:defRPr>
      </a:lvl4pPr>
      <a:lvl5pPr marL="1828492" algn="l" defTabSz="914246" rtl="0" eaLnBrk="1" latinLnBrk="0" hangingPunct="1">
        <a:defRPr sz="1800" kern="1200">
          <a:solidFill>
            <a:schemeClr val="tx1"/>
          </a:solidFill>
          <a:latin typeface="+mn-lt"/>
          <a:ea typeface="+mn-ea"/>
          <a:cs typeface="+mn-cs"/>
        </a:defRPr>
      </a:lvl5pPr>
      <a:lvl6pPr marL="2285616" algn="l" defTabSz="914246" rtl="0" eaLnBrk="1" latinLnBrk="0" hangingPunct="1">
        <a:defRPr sz="1800" kern="1200">
          <a:solidFill>
            <a:schemeClr val="tx1"/>
          </a:solidFill>
          <a:latin typeface="+mn-lt"/>
          <a:ea typeface="+mn-ea"/>
          <a:cs typeface="+mn-cs"/>
        </a:defRPr>
      </a:lvl6pPr>
      <a:lvl7pPr marL="2742739" algn="l" defTabSz="914246" rtl="0" eaLnBrk="1" latinLnBrk="0" hangingPunct="1">
        <a:defRPr sz="1800" kern="1200">
          <a:solidFill>
            <a:schemeClr val="tx1"/>
          </a:solidFill>
          <a:latin typeface="+mn-lt"/>
          <a:ea typeface="+mn-ea"/>
          <a:cs typeface="+mn-cs"/>
        </a:defRPr>
      </a:lvl7pPr>
      <a:lvl8pPr marL="3199862" algn="l" defTabSz="914246" rtl="0" eaLnBrk="1" latinLnBrk="0" hangingPunct="1">
        <a:defRPr sz="1800" kern="1200">
          <a:solidFill>
            <a:schemeClr val="tx1"/>
          </a:solidFill>
          <a:latin typeface="+mn-lt"/>
          <a:ea typeface="+mn-ea"/>
          <a:cs typeface="+mn-cs"/>
        </a:defRPr>
      </a:lvl8pPr>
      <a:lvl9pPr marL="3656986" algn="l" defTabSz="91424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2330" name="Rectangle 1066"/>
          <p:cNvSpPr>
            <a:spLocks noChangeArrowheads="1"/>
          </p:cNvSpPr>
          <p:nvPr userDrawn="1"/>
        </p:nvSpPr>
        <p:spPr bwMode="auto">
          <a:xfrm>
            <a:off x="127001" y="6673851"/>
            <a:ext cx="188396" cy="200026"/>
          </a:xfrm>
          <a:prstGeom prst="rect">
            <a:avLst/>
          </a:prstGeom>
          <a:noFill/>
          <a:ln w="9525">
            <a:noFill/>
            <a:miter lim="800000"/>
            <a:headEnd/>
            <a:tailEnd/>
          </a:ln>
          <a:effectLst/>
        </p:spPr>
        <p:txBody>
          <a:bodyPr wrap="none" lIns="92059" tIns="46029" rIns="92059" bIns="46029">
            <a:spAutoFit/>
          </a:bodyPr>
          <a:lstStyle/>
          <a:p>
            <a:pPr>
              <a:defRPr/>
            </a:pPr>
            <a:endParaRPr lang="en-US" sz="700" b="0" dirty="0">
              <a:solidFill>
                <a:srgbClr val="003399"/>
              </a:solidFill>
              <a:latin typeface="Arial" charset="0"/>
            </a:endParaRPr>
          </a:p>
        </p:txBody>
      </p:sp>
    </p:spTree>
    <p:extLst>
      <p:ext uri="{BB962C8B-B14F-4D97-AF65-F5344CB8AC3E}">
        <p14:creationId xmlns:p14="http://schemas.microsoft.com/office/powerpoint/2010/main" val="2015422468"/>
      </p:ext>
    </p:extLst>
  </p:cSld>
  <p:clrMap bg1="lt1" tx1="dk1" bg2="lt2" tx2="dk2" accent1="accent1" accent2="accent2" accent3="accent3" accent4="accent4" accent5="accent5" accent6="accent6" hlink="hlink" folHlink="folHlink"/>
  <p:sldLayoutIdLst>
    <p:sldLayoutId id="2147484617" r:id="rId1"/>
    <p:sldLayoutId id="2147484618" r:id="rId2"/>
    <p:sldLayoutId id="2147484619" r:id="rId3"/>
    <p:sldLayoutId id="2147484620" r:id="rId4"/>
    <p:sldLayoutId id="2147484621" r:id="rId5"/>
    <p:sldLayoutId id="2147484622" r:id="rId6"/>
    <p:sldLayoutId id="2147484623" r:id="rId7"/>
    <p:sldLayoutId id="2147484624" r:id="rId8"/>
    <p:sldLayoutId id="2147484625" r:id="rId9"/>
    <p:sldLayoutId id="2147484626" r:id="rId10"/>
    <p:sldLayoutId id="2147484627" r:id="rId11"/>
    <p:sldLayoutId id="2147484628" r:id="rId12"/>
    <p:sldLayoutId id="2147484629" r:id="rId13"/>
    <p:sldLayoutId id="2147484630" r:id="rId14"/>
    <p:sldLayoutId id="2147484631" r:id="rId15"/>
    <p:sldLayoutId id="2147484632" r:id="rId16"/>
    <p:sldLayoutId id="2147484633" r:id="rId17"/>
  </p:sldLayoutIdLst>
  <p:transition/>
  <p:hf hdr="0"/>
  <p:txStyles>
    <p:titleStyle>
      <a:lvl1pPr algn="l" rtl="0" eaLnBrk="0" fontAlgn="base" hangingPunct="0">
        <a:spcBef>
          <a:spcPct val="0"/>
        </a:spcBef>
        <a:spcAft>
          <a:spcPct val="0"/>
        </a:spcAft>
        <a:defRPr sz="2400">
          <a:solidFill>
            <a:srgbClr val="003399"/>
          </a:solidFill>
          <a:latin typeface="+mj-lt"/>
          <a:ea typeface="+mj-ea"/>
          <a:cs typeface="+mj-cs"/>
        </a:defRPr>
      </a:lvl1pPr>
      <a:lvl2pPr algn="l" rtl="0" eaLnBrk="0" fontAlgn="base" hangingPunct="0">
        <a:spcBef>
          <a:spcPct val="0"/>
        </a:spcBef>
        <a:spcAft>
          <a:spcPct val="0"/>
        </a:spcAft>
        <a:defRPr sz="2400">
          <a:solidFill>
            <a:srgbClr val="003399"/>
          </a:solidFill>
          <a:latin typeface="Arial" charset="0"/>
        </a:defRPr>
      </a:lvl2pPr>
      <a:lvl3pPr algn="l" rtl="0" eaLnBrk="0" fontAlgn="base" hangingPunct="0">
        <a:spcBef>
          <a:spcPct val="0"/>
        </a:spcBef>
        <a:spcAft>
          <a:spcPct val="0"/>
        </a:spcAft>
        <a:defRPr sz="2400">
          <a:solidFill>
            <a:srgbClr val="003399"/>
          </a:solidFill>
          <a:latin typeface="Arial" charset="0"/>
        </a:defRPr>
      </a:lvl3pPr>
      <a:lvl4pPr algn="l" rtl="0" eaLnBrk="0" fontAlgn="base" hangingPunct="0">
        <a:spcBef>
          <a:spcPct val="0"/>
        </a:spcBef>
        <a:spcAft>
          <a:spcPct val="0"/>
        </a:spcAft>
        <a:defRPr sz="2400">
          <a:solidFill>
            <a:srgbClr val="003399"/>
          </a:solidFill>
          <a:latin typeface="Arial" charset="0"/>
        </a:defRPr>
      </a:lvl4pPr>
      <a:lvl5pPr algn="l" rtl="0" eaLnBrk="0" fontAlgn="base" hangingPunct="0">
        <a:spcBef>
          <a:spcPct val="0"/>
        </a:spcBef>
        <a:spcAft>
          <a:spcPct val="0"/>
        </a:spcAft>
        <a:defRPr sz="2400">
          <a:solidFill>
            <a:srgbClr val="003399"/>
          </a:solidFill>
          <a:latin typeface="Arial" charset="0"/>
        </a:defRPr>
      </a:lvl5pPr>
      <a:lvl6pPr marL="457124" algn="l" rtl="0" eaLnBrk="0" fontAlgn="base" hangingPunct="0">
        <a:spcBef>
          <a:spcPct val="0"/>
        </a:spcBef>
        <a:spcAft>
          <a:spcPct val="0"/>
        </a:spcAft>
        <a:defRPr sz="2400">
          <a:solidFill>
            <a:srgbClr val="003399"/>
          </a:solidFill>
          <a:latin typeface="Arial" charset="0"/>
        </a:defRPr>
      </a:lvl6pPr>
      <a:lvl7pPr marL="914246" algn="l" rtl="0" eaLnBrk="0" fontAlgn="base" hangingPunct="0">
        <a:spcBef>
          <a:spcPct val="0"/>
        </a:spcBef>
        <a:spcAft>
          <a:spcPct val="0"/>
        </a:spcAft>
        <a:defRPr sz="2400">
          <a:solidFill>
            <a:srgbClr val="003399"/>
          </a:solidFill>
          <a:latin typeface="Arial" charset="0"/>
        </a:defRPr>
      </a:lvl7pPr>
      <a:lvl8pPr marL="1371370" algn="l" rtl="0" eaLnBrk="0" fontAlgn="base" hangingPunct="0">
        <a:spcBef>
          <a:spcPct val="0"/>
        </a:spcBef>
        <a:spcAft>
          <a:spcPct val="0"/>
        </a:spcAft>
        <a:defRPr sz="2400">
          <a:solidFill>
            <a:srgbClr val="003399"/>
          </a:solidFill>
          <a:latin typeface="Arial" charset="0"/>
        </a:defRPr>
      </a:lvl8pPr>
      <a:lvl9pPr marL="1828492" algn="l" rtl="0" eaLnBrk="0" fontAlgn="base" hangingPunct="0">
        <a:spcBef>
          <a:spcPct val="0"/>
        </a:spcBef>
        <a:spcAft>
          <a:spcPct val="0"/>
        </a:spcAft>
        <a:defRPr sz="2400">
          <a:solidFill>
            <a:srgbClr val="003399"/>
          </a:solidFill>
          <a:latin typeface="Arial" charset="0"/>
        </a:defRPr>
      </a:lvl9pPr>
    </p:titleStyle>
    <p:bodyStyle>
      <a:lvl1pPr marL="234911" indent="-234911" algn="l" rtl="0" eaLnBrk="0" fontAlgn="base" hangingPunct="0">
        <a:spcBef>
          <a:spcPct val="0"/>
        </a:spcBef>
        <a:spcAft>
          <a:spcPct val="15000"/>
        </a:spcAft>
        <a:buClr>
          <a:srgbClr val="0B3D91"/>
        </a:buClr>
        <a:buFont typeface="Wingdings" pitchFamily="2" charset="2"/>
        <a:buChar char="§"/>
        <a:defRPr sz="2000" b="1">
          <a:solidFill>
            <a:schemeClr val="tx1"/>
          </a:solidFill>
          <a:latin typeface="+mn-lt"/>
          <a:ea typeface="+mn-ea"/>
          <a:cs typeface="+mn-cs"/>
        </a:defRPr>
      </a:lvl1pPr>
      <a:lvl2pPr marL="685684" indent="-231736" algn="l" rtl="0" eaLnBrk="0" fontAlgn="base" hangingPunct="0">
        <a:spcBef>
          <a:spcPct val="0"/>
        </a:spcBef>
        <a:spcAft>
          <a:spcPct val="15000"/>
        </a:spcAft>
        <a:buClr>
          <a:srgbClr val="0B3D91"/>
        </a:buClr>
        <a:buChar char="–"/>
        <a:defRPr sz="1900">
          <a:solidFill>
            <a:schemeClr val="tx1"/>
          </a:solidFill>
          <a:latin typeface="+mn-lt"/>
        </a:defRPr>
      </a:lvl2pPr>
      <a:lvl3pPr marL="969800" indent="-169834" algn="l" rtl="0" eaLnBrk="0" fontAlgn="base" hangingPunct="0">
        <a:spcBef>
          <a:spcPct val="0"/>
        </a:spcBef>
        <a:spcAft>
          <a:spcPct val="15000"/>
        </a:spcAft>
        <a:buClr>
          <a:srgbClr val="0B3D91"/>
        </a:buClr>
        <a:buFont typeface="Palatino Linotype" pitchFamily="18" charset="0"/>
        <a:buChar char="-"/>
        <a:defRPr sz="1900">
          <a:solidFill>
            <a:schemeClr val="tx1"/>
          </a:solidFill>
          <a:latin typeface="+mn-lt"/>
        </a:defRPr>
      </a:lvl3pPr>
      <a:lvl4pPr marL="1290421" indent="-206341" algn="l" rtl="0" eaLnBrk="0" fontAlgn="base" hangingPunct="0">
        <a:spcBef>
          <a:spcPct val="0"/>
        </a:spcBef>
        <a:spcAft>
          <a:spcPct val="15000"/>
        </a:spcAft>
        <a:buClr>
          <a:srgbClr val="0B3D91"/>
        </a:buClr>
        <a:buFont typeface="Wingdings" pitchFamily="2" charset="2"/>
        <a:buChar char="§"/>
        <a:defRPr sz="1900">
          <a:solidFill>
            <a:schemeClr val="tx1"/>
          </a:solidFill>
          <a:latin typeface="+mn-lt"/>
        </a:defRPr>
      </a:lvl4pPr>
      <a:lvl5pPr marL="1636438" indent="-231736" algn="l" rtl="0" eaLnBrk="0" fontAlgn="base" hangingPunct="0">
        <a:spcBef>
          <a:spcPct val="0"/>
        </a:spcBef>
        <a:spcAft>
          <a:spcPct val="15000"/>
        </a:spcAft>
        <a:buClr>
          <a:srgbClr val="0B3D91"/>
        </a:buClr>
        <a:buChar char="–"/>
        <a:defRPr sz="1900">
          <a:solidFill>
            <a:schemeClr val="tx1"/>
          </a:solidFill>
          <a:latin typeface="+mn-lt"/>
        </a:defRPr>
      </a:lvl5pPr>
      <a:lvl6pPr marL="2093562" indent="-231736" algn="l" rtl="0" eaLnBrk="0" fontAlgn="base" hangingPunct="0">
        <a:spcBef>
          <a:spcPct val="0"/>
        </a:spcBef>
        <a:spcAft>
          <a:spcPct val="15000"/>
        </a:spcAft>
        <a:buClr>
          <a:srgbClr val="0B3D91"/>
        </a:buClr>
        <a:buChar char="–"/>
        <a:defRPr sz="1900">
          <a:solidFill>
            <a:schemeClr val="tx1"/>
          </a:solidFill>
          <a:latin typeface="+mn-lt"/>
        </a:defRPr>
      </a:lvl6pPr>
      <a:lvl7pPr marL="2550684" indent="-231736" algn="l" rtl="0" eaLnBrk="0" fontAlgn="base" hangingPunct="0">
        <a:spcBef>
          <a:spcPct val="0"/>
        </a:spcBef>
        <a:spcAft>
          <a:spcPct val="15000"/>
        </a:spcAft>
        <a:buClr>
          <a:srgbClr val="0B3D91"/>
        </a:buClr>
        <a:buChar char="–"/>
        <a:defRPr sz="1900">
          <a:solidFill>
            <a:schemeClr val="tx1"/>
          </a:solidFill>
          <a:latin typeface="+mn-lt"/>
        </a:defRPr>
      </a:lvl7pPr>
      <a:lvl8pPr marL="3007808" indent="-231736" algn="l" rtl="0" eaLnBrk="0" fontAlgn="base" hangingPunct="0">
        <a:spcBef>
          <a:spcPct val="0"/>
        </a:spcBef>
        <a:spcAft>
          <a:spcPct val="15000"/>
        </a:spcAft>
        <a:buClr>
          <a:srgbClr val="0B3D91"/>
        </a:buClr>
        <a:buChar char="–"/>
        <a:defRPr sz="1900">
          <a:solidFill>
            <a:schemeClr val="tx1"/>
          </a:solidFill>
          <a:latin typeface="+mn-lt"/>
        </a:defRPr>
      </a:lvl8pPr>
      <a:lvl9pPr marL="3464930" indent="-231736" algn="l" rtl="0" eaLnBrk="0" fontAlgn="base" hangingPunct="0">
        <a:spcBef>
          <a:spcPct val="0"/>
        </a:spcBef>
        <a:spcAft>
          <a:spcPct val="15000"/>
        </a:spcAft>
        <a:buClr>
          <a:srgbClr val="0B3D91"/>
        </a:buClr>
        <a:buChar char="–"/>
        <a:defRPr sz="1900">
          <a:solidFill>
            <a:schemeClr val="tx1"/>
          </a:solidFill>
          <a:latin typeface="+mn-lt"/>
        </a:defRPr>
      </a:lvl9pPr>
    </p:bodyStyle>
    <p:otherStyle>
      <a:defPPr>
        <a:defRPr lang="en-US"/>
      </a:defPPr>
      <a:lvl1pPr marL="0" algn="l" defTabSz="914246" rtl="0" eaLnBrk="1" latinLnBrk="0" hangingPunct="1">
        <a:defRPr sz="1800" kern="1200">
          <a:solidFill>
            <a:schemeClr val="tx1"/>
          </a:solidFill>
          <a:latin typeface="+mn-lt"/>
          <a:ea typeface="+mn-ea"/>
          <a:cs typeface="+mn-cs"/>
        </a:defRPr>
      </a:lvl1pPr>
      <a:lvl2pPr marL="457124" algn="l" defTabSz="914246" rtl="0" eaLnBrk="1" latinLnBrk="0" hangingPunct="1">
        <a:defRPr sz="1800" kern="1200">
          <a:solidFill>
            <a:schemeClr val="tx1"/>
          </a:solidFill>
          <a:latin typeface="+mn-lt"/>
          <a:ea typeface="+mn-ea"/>
          <a:cs typeface="+mn-cs"/>
        </a:defRPr>
      </a:lvl2pPr>
      <a:lvl3pPr marL="914246" algn="l" defTabSz="914246" rtl="0" eaLnBrk="1" latinLnBrk="0" hangingPunct="1">
        <a:defRPr sz="1800" kern="1200">
          <a:solidFill>
            <a:schemeClr val="tx1"/>
          </a:solidFill>
          <a:latin typeface="+mn-lt"/>
          <a:ea typeface="+mn-ea"/>
          <a:cs typeface="+mn-cs"/>
        </a:defRPr>
      </a:lvl3pPr>
      <a:lvl4pPr marL="1371370" algn="l" defTabSz="914246" rtl="0" eaLnBrk="1" latinLnBrk="0" hangingPunct="1">
        <a:defRPr sz="1800" kern="1200">
          <a:solidFill>
            <a:schemeClr val="tx1"/>
          </a:solidFill>
          <a:latin typeface="+mn-lt"/>
          <a:ea typeface="+mn-ea"/>
          <a:cs typeface="+mn-cs"/>
        </a:defRPr>
      </a:lvl4pPr>
      <a:lvl5pPr marL="1828492" algn="l" defTabSz="914246" rtl="0" eaLnBrk="1" latinLnBrk="0" hangingPunct="1">
        <a:defRPr sz="1800" kern="1200">
          <a:solidFill>
            <a:schemeClr val="tx1"/>
          </a:solidFill>
          <a:latin typeface="+mn-lt"/>
          <a:ea typeface="+mn-ea"/>
          <a:cs typeface="+mn-cs"/>
        </a:defRPr>
      </a:lvl5pPr>
      <a:lvl6pPr marL="2285616" algn="l" defTabSz="914246" rtl="0" eaLnBrk="1" latinLnBrk="0" hangingPunct="1">
        <a:defRPr sz="1800" kern="1200">
          <a:solidFill>
            <a:schemeClr val="tx1"/>
          </a:solidFill>
          <a:latin typeface="+mn-lt"/>
          <a:ea typeface="+mn-ea"/>
          <a:cs typeface="+mn-cs"/>
        </a:defRPr>
      </a:lvl6pPr>
      <a:lvl7pPr marL="2742739" algn="l" defTabSz="914246" rtl="0" eaLnBrk="1" latinLnBrk="0" hangingPunct="1">
        <a:defRPr sz="1800" kern="1200">
          <a:solidFill>
            <a:schemeClr val="tx1"/>
          </a:solidFill>
          <a:latin typeface="+mn-lt"/>
          <a:ea typeface="+mn-ea"/>
          <a:cs typeface="+mn-cs"/>
        </a:defRPr>
      </a:lvl7pPr>
      <a:lvl8pPr marL="3199862" algn="l" defTabSz="914246" rtl="0" eaLnBrk="1" latinLnBrk="0" hangingPunct="1">
        <a:defRPr sz="1800" kern="1200">
          <a:solidFill>
            <a:schemeClr val="tx1"/>
          </a:solidFill>
          <a:latin typeface="+mn-lt"/>
          <a:ea typeface="+mn-ea"/>
          <a:cs typeface="+mn-cs"/>
        </a:defRPr>
      </a:lvl8pPr>
      <a:lvl9pPr marL="3656986" algn="l" defTabSz="91424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2330" name="Rectangle 1066"/>
          <p:cNvSpPr>
            <a:spLocks noChangeArrowheads="1"/>
          </p:cNvSpPr>
          <p:nvPr userDrawn="1"/>
        </p:nvSpPr>
        <p:spPr bwMode="auto">
          <a:xfrm>
            <a:off x="127001" y="6673851"/>
            <a:ext cx="188396" cy="200026"/>
          </a:xfrm>
          <a:prstGeom prst="rect">
            <a:avLst/>
          </a:prstGeom>
          <a:noFill/>
          <a:ln w="9525">
            <a:noFill/>
            <a:miter lim="800000"/>
            <a:headEnd/>
            <a:tailEnd/>
          </a:ln>
          <a:effectLst/>
        </p:spPr>
        <p:txBody>
          <a:bodyPr wrap="none" lIns="92059" tIns="46029" rIns="92059" bIns="46029">
            <a:spAutoFit/>
          </a:bodyPr>
          <a:lstStyle/>
          <a:p>
            <a:pPr>
              <a:defRPr/>
            </a:pPr>
            <a:endParaRPr lang="en-US" sz="700" b="0" dirty="0">
              <a:solidFill>
                <a:srgbClr val="003399"/>
              </a:solidFill>
              <a:latin typeface="Arial" charset="0"/>
            </a:endParaRPr>
          </a:p>
        </p:txBody>
      </p:sp>
    </p:spTree>
    <p:extLst>
      <p:ext uri="{BB962C8B-B14F-4D97-AF65-F5344CB8AC3E}">
        <p14:creationId xmlns:p14="http://schemas.microsoft.com/office/powerpoint/2010/main" val="3574035129"/>
      </p:ext>
    </p:extLst>
  </p:cSld>
  <p:clrMap bg1="lt1" tx1="dk1" bg2="lt2" tx2="dk2" accent1="accent1" accent2="accent2" accent3="accent3" accent4="accent4" accent5="accent5" accent6="accent6" hlink="hlink" folHlink="folHlink"/>
  <p:sldLayoutIdLst>
    <p:sldLayoutId id="2147484635" r:id="rId1"/>
    <p:sldLayoutId id="2147484636" r:id="rId2"/>
    <p:sldLayoutId id="2147484637" r:id="rId3"/>
    <p:sldLayoutId id="2147484638" r:id="rId4"/>
    <p:sldLayoutId id="2147484639" r:id="rId5"/>
    <p:sldLayoutId id="2147484640" r:id="rId6"/>
    <p:sldLayoutId id="2147484641" r:id="rId7"/>
    <p:sldLayoutId id="2147484642" r:id="rId8"/>
    <p:sldLayoutId id="2147484643" r:id="rId9"/>
    <p:sldLayoutId id="2147484644" r:id="rId10"/>
    <p:sldLayoutId id="2147484645" r:id="rId11"/>
    <p:sldLayoutId id="2147484646" r:id="rId12"/>
    <p:sldLayoutId id="2147484647" r:id="rId13"/>
    <p:sldLayoutId id="2147484648" r:id="rId14"/>
    <p:sldLayoutId id="2147484649" r:id="rId15"/>
    <p:sldLayoutId id="2147484650" r:id="rId16"/>
    <p:sldLayoutId id="2147484651" r:id="rId17"/>
  </p:sldLayoutIdLst>
  <p:transition/>
  <p:hf hdr="0"/>
  <p:txStyles>
    <p:titleStyle>
      <a:lvl1pPr algn="l" rtl="0" eaLnBrk="0" fontAlgn="base" hangingPunct="0">
        <a:spcBef>
          <a:spcPct val="0"/>
        </a:spcBef>
        <a:spcAft>
          <a:spcPct val="0"/>
        </a:spcAft>
        <a:defRPr sz="2400">
          <a:solidFill>
            <a:srgbClr val="003399"/>
          </a:solidFill>
          <a:latin typeface="+mj-lt"/>
          <a:ea typeface="+mj-ea"/>
          <a:cs typeface="+mj-cs"/>
        </a:defRPr>
      </a:lvl1pPr>
      <a:lvl2pPr algn="l" rtl="0" eaLnBrk="0" fontAlgn="base" hangingPunct="0">
        <a:spcBef>
          <a:spcPct val="0"/>
        </a:spcBef>
        <a:spcAft>
          <a:spcPct val="0"/>
        </a:spcAft>
        <a:defRPr sz="2400">
          <a:solidFill>
            <a:srgbClr val="003399"/>
          </a:solidFill>
          <a:latin typeface="Arial" charset="0"/>
        </a:defRPr>
      </a:lvl2pPr>
      <a:lvl3pPr algn="l" rtl="0" eaLnBrk="0" fontAlgn="base" hangingPunct="0">
        <a:spcBef>
          <a:spcPct val="0"/>
        </a:spcBef>
        <a:spcAft>
          <a:spcPct val="0"/>
        </a:spcAft>
        <a:defRPr sz="2400">
          <a:solidFill>
            <a:srgbClr val="003399"/>
          </a:solidFill>
          <a:latin typeface="Arial" charset="0"/>
        </a:defRPr>
      </a:lvl3pPr>
      <a:lvl4pPr algn="l" rtl="0" eaLnBrk="0" fontAlgn="base" hangingPunct="0">
        <a:spcBef>
          <a:spcPct val="0"/>
        </a:spcBef>
        <a:spcAft>
          <a:spcPct val="0"/>
        </a:spcAft>
        <a:defRPr sz="2400">
          <a:solidFill>
            <a:srgbClr val="003399"/>
          </a:solidFill>
          <a:latin typeface="Arial" charset="0"/>
        </a:defRPr>
      </a:lvl4pPr>
      <a:lvl5pPr algn="l" rtl="0" eaLnBrk="0" fontAlgn="base" hangingPunct="0">
        <a:spcBef>
          <a:spcPct val="0"/>
        </a:spcBef>
        <a:spcAft>
          <a:spcPct val="0"/>
        </a:spcAft>
        <a:defRPr sz="2400">
          <a:solidFill>
            <a:srgbClr val="003399"/>
          </a:solidFill>
          <a:latin typeface="Arial" charset="0"/>
        </a:defRPr>
      </a:lvl5pPr>
      <a:lvl6pPr marL="457124" algn="l" rtl="0" eaLnBrk="0" fontAlgn="base" hangingPunct="0">
        <a:spcBef>
          <a:spcPct val="0"/>
        </a:spcBef>
        <a:spcAft>
          <a:spcPct val="0"/>
        </a:spcAft>
        <a:defRPr sz="2400">
          <a:solidFill>
            <a:srgbClr val="003399"/>
          </a:solidFill>
          <a:latin typeface="Arial" charset="0"/>
        </a:defRPr>
      </a:lvl6pPr>
      <a:lvl7pPr marL="914246" algn="l" rtl="0" eaLnBrk="0" fontAlgn="base" hangingPunct="0">
        <a:spcBef>
          <a:spcPct val="0"/>
        </a:spcBef>
        <a:spcAft>
          <a:spcPct val="0"/>
        </a:spcAft>
        <a:defRPr sz="2400">
          <a:solidFill>
            <a:srgbClr val="003399"/>
          </a:solidFill>
          <a:latin typeface="Arial" charset="0"/>
        </a:defRPr>
      </a:lvl7pPr>
      <a:lvl8pPr marL="1371370" algn="l" rtl="0" eaLnBrk="0" fontAlgn="base" hangingPunct="0">
        <a:spcBef>
          <a:spcPct val="0"/>
        </a:spcBef>
        <a:spcAft>
          <a:spcPct val="0"/>
        </a:spcAft>
        <a:defRPr sz="2400">
          <a:solidFill>
            <a:srgbClr val="003399"/>
          </a:solidFill>
          <a:latin typeface="Arial" charset="0"/>
        </a:defRPr>
      </a:lvl8pPr>
      <a:lvl9pPr marL="1828492" algn="l" rtl="0" eaLnBrk="0" fontAlgn="base" hangingPunct="0">
        <a:spcBef>
          <a:spcPct val="0"/>
        </a:spcBef>
        <a:spcAft>
          <a:spcPct val="0"/>
        </a:spcAft>
        <a:defRPr sz="2400">
          <a:solidFill>
            <a:srgbClr val="003399"/>
          </a:solidFill>
          <a:latin typeface="Arial" charset="0"/>
        </a:defRPr>
      </a:lvl9pPr>
    </p:titleStyle>
    <p:bodyStyle>
      <a:lvl1pPr marL="234911" indent="-234911" algn="l" rtl="0" eaLnBrk="0" fontAlgn="base" hangingPunct="0">
        <a:spcBef>
          <a:spcPct val="0"/>
        </a:spcBef>
        <a:spcAft>
          <a:spcPct val="15000"/>
        </a:spcAft>
        <a:buClr>
          <a:srgbClr val="0B3D91"/>
        </a:buClr>
        <a:buFont typeface="Wingdings" pitchFamily="2" charset="2"/>
        <a:buChar char="§"/>
        <a:defRPr sz="2000" b="1">
          <a:solidFill>
            <a:schemeClr val="tx1"/>
          </a:solidFill>
          <a:latin typeface="+mn-lt"/>
          <a:ea typeface="+mn-ea"/>
          <a:cs typeface="+mn-cs"/>
        </a:defRPr>
      </a:lvl1pPr>
      <a:lvl2pPr marL="685684" indent="-231736" algn="l" rtl="0" eaLnBrk="0" fontAlgn="base" hangingPunct="0">
        <a:spcBef>
          <a:spcPct val="0"/>
        </a:spcBef>
        <a:spcAft>
          <a:spcPct val="15000"/>
        </a:spcAft>
        <a:buClr>
          <a:srgbClr val="0B3D91"/>
        </a:buClr>
        <a:buChar char="–"/>
        <a:defRPr sz="1900">
          <a:solidFill>
            <a:schemeClr val="tx1"/>
          </a:solidFill>
          <a:latin typeface="+mn-lt"/>
        </a:defRPr>
      </a:lvl2pPr>
      <a:lvl3pPr marL="969800" indent="-169834" algn="l" rtl="0" eaLnBrk="0" fontAlgn="base" hangingPunct="0">
        <a:spcBef>
          <a:spcPct val="0"/>
        </a:spcBef>
        <a:spcAft>
          <a:spcPct val="15000"/>
        </a:spcAft>
        <a:buClr>
          <a:srgbClr val="0B3D91"/>
        </a:buClr>
        <a:buFont typeface="Palatino Linotype" pitchFamily="18" charset="0"/>
        <a:buChar char="-"/>
        <a:defRPr sz="1900">
          <a:solidFill>
            <a:schemeClr val="tx1"/>
          </a:solidFill>
          <a:latin typeface="+mn-lt"/>
        </a:defRPr>
      </a:lvl3pPr>
      <a:lvl4pPr marL="1290421" indent="-206341" algn="l" rtl="0" eaLnBrk="0" fontAlgn="base" hangingPunct="0">
        <a:spcBef>
          <a:spcPct val="0"/>
        </a:spcBef>
        <a:spcAft>
          <a:spcPct val="15000"/>
        </a:spcAft>
        <a:buClr>
          <a:srgbClr val="0B3D91"/>
        </a:buClr>
        <a:buFont typeface="Wingdings" pitchFamily="2" charset="2"/>
        <a:buChar char="§"/>
        <a:defRPr sz="1900">
          <a:solidFill>
            <a:schemeClr val="tx1"/>
          </a:solidFill>
          <a:latin typeface="+mn-lt"/>
        </a:defRPr>
      </a:lvl4pPr>
      <a:lvl5pPr marL="1636438" indent="-231736" algn="l" rtl="0" eaLnBrk="0" fontAlgn="base" hangingPunct="0">
        <a:spcBef>
          <a:spcPct val="0"/>
        </a:spcBef>
        <a:spcAft>
          <a:spcPct val="15000"/>
        </a:spcAft>
        <a:buClr>
          <a:srgbClr val="0B3D91"/>
        </a:buClr>
        <a:buChar char="–"/>
        <a:defRPr sz="1900">
          <a:solidFill>
            <a:schemeClr val="tx1"/>
          </a:solidFill>
          <a:latin typeface="+mn-lt"/>
        </a:defRPr>
      </a:lvl5pPr>
      <a:lvl6pPr marL="2093562" indent="-231736" algn="l" rtl="0" eaLnBrk="0" fontAlgn="base" hangingPunct="0">
        <a:spcBef>
          <a:spcPct val="0"/>
        </a:spcBef>
        <a:spcAft>
          <a:spcPct val="15000"/>
        </a:spcAft>
        <a:buClr>
          <a:srgbClr val="0B3D91"/>
        </a:buClr>
        <a:buChar char="–"/>
        <a:defRPr sz="1900">
          <a:solidFill>
            <a:schemeClr val="tx1"/>
          </a:solidFill>
          <a:latin typeface="+mn-lt"/>
        </a:defRPr>
      </a:lvl6pPr>
      <a:lvl7pPr marL="2550684" indent="-231736" algn="l" rtl="0" eaLnBrk="0" fontAlgn="base" hangingPunct="0">
        <a:spcBef>
          <a:spcPct val="0"/>
        </a:spcBef>
        <a:spcAft>
          <a:spcPct val="15000"/>
        </a:spcAft>
        <a:buClr>
          <a:srgbClr val="0B3D91"/>
        </a:buClr>
        <a:buChar char="–"/>
        <a:defRPr sz="1900">
          <a:solidFill>
            <a:schemeClr val="tx1"/>
          </a:solidFill>
          <a:latin typeface="+mn-lt"/>
        </a:defRPr>
      </a:lvl7pPr>
      <a:lvl8pPr marL="3007808" indent="-231736" algn="l" rtl="0" eaLnBrk="0" fontAlgn="base" hangingPunct="0">
        <a:spcBef>
          <a:spcPct val="0"/>
        </a:spcBef>
        <a:spcAft>
          <a:spcPct val="15000"/>
        </a:spcAft>
        <a:buClr>
          <a:srgbClr val="0B3D91"/>
        </a:buClr>
        <a:buChar char="–"/>
        <a:defRPr sz="1900">
          <a:solidFill>
            <a:schemeClr val="tx1"/>
          </a:solidFill>
          <a:latin typeface="+mn-lt"/>
        </a:defRPr>
      </a:lvl8pPr>
      <a:lvl9pPr marL="3464930" indent="-231736" algn="l" rtl="0" eaLnBrk="0" fontAlgn="base" hangingPunct="0">
        <a:spcBef>
          <a:spcPct val="0"/>
        </a:spcBef>
        <a:spcAft>
          <a:spcPct val="15000"/>
        </a:spcAft>
        <a:buClr>
          <a:srgbClr val="0B3D91"/>
        </a:buClr>
        <a:buChar char="–"/>
        <a:defRPr sz="1900">
          <a:solidFill>
            <a:schemeClr val="tx1"/>
          </a:solidFill>
          <a:latin typeface="+mn-lt"/>
        </a:defRPr>
      </a:lvl9pPr>
    </p:bodyStyle>
    <p:otherStyle>
      <a:defPPr>
        <a:defRPr lang="en-US"/>
      </a:defPPr>
      <a:lvl1pPr marL="0" algn="l" defTabSz="914246" rtl="0" eaLnBrk="1" latinLnBrk="0" hangingPunct="1">
        <a:defRPr sz="1800" kern="1200">
          <a:solidFill>
            <a:schemeClr val="tx1"/>
          </a:solidFill>
          <a:latin typeface="+mn-lt"/>
          <a:ea typeface="+mn-ea"/>
          <a:cs typeface="+mn-cs"/>
        </a:defRPr>
      </a:lvl1pPr>
      <a:lvl2pPr marL="457124" algn="l" defTabSz="914246" rtl="0" eaLnBrk="1" latinLnBrk="0" hangingPunct="1">
        <a:defRPr sz="1800" kern="1200">
          <a:solidFill>
            <a:schemeClr val="tx1"/>
          </a:solidFill>
          <a:latin typeface="+mn-lt"/>
          <a:ea typeface="+mn-ea"/>
          <a:cs typeface="+mn-cs"/>
        </a:defRPr>
      </a:lvl2pPr>
      <a:lvl3pPr marL="914246" algn="l" defTabSz="914246" rtl="0" eaLnBrk="1" latinLnBrk="0" hangingPunct="1">
        <a:defRPr sz="1800" kern="1200">
          <a:solidFill>
            <a:schemeClr val="tx1"/>
          </a:solidFill>
          <a:latin typeface="+mn-lt"/>
          <a:ea typeface="+mn-ea"/>
          <a:cs typeface="+mn-cs"/>
        </a:defRPr>
      </a:lvl3pPr>
      <a:lvl4pPr marL="1371370" algn="l" defTabSz="914246" rtl="0" eaLnBrk="1" latinLnBrk="0" hangingPunct="1">
        <a:defRPr sz="1800" kern="1200">
          <a:solidFill>
            <a:schemeClr val="tx1"/>
          </a:solidFill>
          <a:latin typeface="+mn-lt"/>
          <a:ea typeface="+mn-ea"/>
          <a:cs typeface="+mn-cs"/>
        </a:defRPr>
      </a:lvl4pPr>
      <a:lvl5pPr marL="1828492" algn="l" defTabSz="914246" rtl="0" eaLnBrk="1" latinLnBrk="0" hangingPunct="1">
        <a:defRPr sz="1800" kern="1200">
          <a:solidFill>
            <a:schemeClr val="tx1"/>
          </a:solidFill>
          <a:latin typeface="+mn-lt"/>
          <a:ea typeface="+mn-ea"/>
          <a:cs typeface="+mn-cs"/>
        </a:defRPr>
      </a:lvl5pPr>
      <a:lvl6pPr marL="2285616" algn="l" defTabSz="914246" rtl="0" eaLnBrk="1" latinLnBrk="0" hangingPunct="1">
        <a:defRPr sz="1800" kern="1200">
          <a:solidFill>
            <a:schemeClr val="tx1"/>
          </a:solidFill>
          <a:latin typeface="+mn-lt"/>
          <a:ea typeface="+mn-ea"/>
          <a:cs typeface="+mn-cs"/>
        </a:defRPr>
      </a:lvl6pPr>
      <a:lvl7pPr marL="2742739" algn="l" defTabSz="914246" rtl="0" eaLnBrk="1" latinLnBrk="0" hangingPunct="1">
        <a:defRPr sz="1800" kern="1200">
          <a:solidFill>
            <a:schemeClr val="tx1"/>
          </a:solidFill>
          <a:latin typeface="+mn-lt"/>
          <a:ea typeface="+mn-ea"/>
          <a:cs typeface="+mn-cs"/>
        </a:defRPr>
      </a:lvl7pPr>
      <a:lvl8pPr marL="3199862" algn="l" defTabSz="914246" rtl="0" eaLnBrk="1" latinLnBrk="0" hangingPunct="1">
        <a:defRPr sz="1800" kern="1200">
          <a:solidFill>
            <a:schemeClr val="tx1"/>
          </a:solidFill>
          <a:latin typeface="+mn-lt"/>
          <a:ea typeface="+mn-ea"/>
          <a:cs typeface="+mn-cs"/>
        </a:defRPr>
      </a:lvl8pPr>
      <a:lvl9pPr marL="3656986" algn="l" defTabSz="914246"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i="0">
                <a:ea typeface="新細明體" panose="02020500000000000000" pitchFamily="18" charset="-120"/>
              </a:defRPr>
            </a:lvl1pPr>
          </a:lstStyle>
          <a:p>
            <a:pPr>
              <a:defRPr/>
            </a:pPr>
            <a:endParaRPr lang="en-US" altLang="zh-TW"/>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0" i="0">
                <a:ea typeface="新細明體" panose="02020500000000000000" pitchFamily="18" charset="-120"/>
              </a:defRPr>
            </a:lvl1pPr>
          </a:lstStyle>
          <a:p>
            <a:pPr>
              <a:defRPr/>
            </a:pPr>
            <a:endParaRPr lang="en-US" altLang="zh-TW"/>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i="0">
                <a:ea typeface="新細明體" panose="02020500000000000000" pitchFamily="18" charset="-120"/>
              </a:defRPr>
            </a:lvl1pPr>
          </a:lstStyle>
          <a:p>
            <a:pPr>
              <a:defRPr/>
            </a:pPr>
            <a:fld id="{1D33F708-F9EA-4194-B614-8E6C5F887867}" type="slidenum">
              <a:rPr lang="en-US" altLang="zh-TW"/>
              <a:pPr>
                <a:defRPr/>
              </a:pPr>
              <a:t>‹#›</a:t>
            </a:fld>
            <a:endParaRPr lang="en-US" altLang="zh-TW"/>
          </a:p>
        </p:txBody>
      </p:sp>
    </p:spTree>
    <p:extLst>
      <p:ext uri="{BB962C8B-B14F-4D97-AF65-F5344CB8AC3E}">
        <p14:creationId xmlns:p14="http://schemas.microsoft.com/office/powerpoint/2010/main" val="1617079346"/>
      </p:ext>
    </p:extLst>
  </p:cSld>
  <p:clrMap bg1="lt1" tx1="dk1" bg2="lt2" tx2="dk2" accent1="accent1" accent2="accent2" accent3="accent3" accent4="accent4" accent5="accent5" accent6="accent6" hlink="hlink" folHlink="folHlink"/>
  <p:sldLayoutIdLst>
    <p:sldLayoutId id="2147484653" r:id="rId1"/>
  </p:sldLayoutIdLst>
  <p:transition>
    <p:fade/>
  </p:transition>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5pPr>
      <a:lvl6pPr marL="457200"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6pPr>
      <a:lvl7pPr marL="914400"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7pPr>
      <a:lvl8pPr marL="1371600"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8pPr>
      <a:lvl9pPr marL="1828800"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80.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19.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47.xml"/><Relationship Id="rId5" Type="http://schemas.openxmlformats.org/officeDocument/2006/relationships/image" Target="../media/image28.jpeg"/><Relationship Id="rId4" Type="http://schemas.openxmlformats.org/officeDocument/2006/relationships/image" Target="../media/image27.jpeg"/></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64.xml"/><Relationship Id="rId4" Type="http://schemas.openxmlformats.org/officeDocument/2006/relationships/image" Target="../media/image33.jpe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35.png"/><Relationship Id="rId4" Type="http://schemas.openxmlformats.org/officeDocument/2006/relationships/notesSlide" Target="../notesSlides/notesSlide30.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g"/><Relationship Id="rId1" Type="http://schemas.microsoft.com/office/2007/relationships/media" Target="../media/media1.mp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5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5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60.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61.png"/><Relationship Id="rId4" Type="http://schemas.openxmlformats.org/officeDocument/2006/relationships/notesSlide" Target="../notesSlides/notesSlide44.xml"/></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5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8.xml"/><Relationship Id="rId1" Type="http://schemas.openxmlformats.org/officeDocument/2006/relationships/slideLayout" Target="../slideLayouts/slideLayout18.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393700" y="5486400"/>
            <a:ext cx="8286750"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Produced by and for </a:t>
            </a:r>
            <a:r>
              <a:rPr kumimoji="0" lang="en-US" altLang="en-US" sz="1400" b="0" i="1"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Hot Science - Cool Talks</a:t>
            </a:r>
            <a:r>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 by the Environmental Science Institute.  We request that the use of these materials include an acknowledgement of the presenter and </a:t>
            </a:r>
            <a:r>
              <a:rPr kumimoji="0" lang="en-US" altLang="en-US" sz="1400" b="0" i="1"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Hot Science - Cool Talks</a:t>
            </a:r>
            <a:r>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 by the Environmental Science Institute at UT Austin.  We hope you find these materials educational and enjoyable.</a:t>
            </a:r>
          </a:p>
        </p:txBody>
      </p:sp>
      <p:sp>
        <p:nvSpPr>
          <p:cNvPr id="34819" name="Text Box 4"/>
          <p:cNvSpPr txBox="1">
            <a:spLocks noChangeArrowheads="1"/>
          </p:cNvSpPr>
          <p:nvPr/>
        </p:nvSpPr>
        <p:spPr bwMode="auto">
          <a:xfrm>
            <a:off x="393700" y="4349750"/>
            <a:ext cx="8620125"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66"/>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Dr. Jason Kalirai</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March 6, 2013</a:t>
            </a:r>
          </a:p>
        </p:txBody>
      </p:sp>
      <p:sp>
        <p:nvSpPr>
          <p:cNvPr id="34820" name="Rectangle 5"/>
          <p:cNvSpPr>
            <a:spLocks noGrp="1" noChangeArrowheads="1"/>
          </p:cNvSpPr>
          <p:nvPr>
            <p:ph type="ctrTitle"/>
          </p:nvPr>
        </p:nvSpPr>
        <p:spPr>
          <a:xfrm>
            <a:off x="76200" y="1951038"/>
            <a:ext cx="9094788" cy="2316162"/>
          </a:xfrm>
        </p:spPr>
        <p:txBody>
          <a:bodyPr anchor="ctr"/>
          <a:lstStyle/>
          <a:p>
            <a:pPr eaLnBrk="1" hangingPunct="1"/>
            <a:r>
              <a:rPr lang="en-US" altLang="en-US" sz="3600" b="1" i="1" smtClean="0">
                <a:solidFill>
                  <a:srgbClr val="0070C0"/>
                </a:solidFill>
              </a:rPr>
              <a:t>Space Telescopes as Time Machines:</a:t>
            </a:r>
            <a:br>
              <a:rPr lang="en-US" altLang="en-US" sz="3600" b="1" i="1" smtClean="0">
                <a:solidFill>
                  <a:srgbClr val="0070C0"/>
                </a:solidFill>
              </a:rPr>
            </a:br>
            <a:r>
              <a:rPr lang="en-US" altLang="en-US" sz="3600" b="1" i="1" smtClean="0">
                <a:solidFill>
                  <a:srgbClr val="0070C0"/>
                </a:solidFill>
              </a:rPr>
              <a:t>Hubble’s Legacy and the Future Through the James Webb Space Telescope</a:t>
            </a:r>
            <a:endParaRPr lang="en-US" altLang="en-US" sz="2400" i="1" smtClean="0">
              <a:solidFill>
                <a:srgbClr val="0070C0"/>
              </a:solidFill>
            </a:endParaRPr>
          </a:p>
        </p:txBody>
      </p:sp>
      <p:pic>
        <p:nvPicPr>
          <p:cNvPr id="3482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57438" y="292100"/>
            <a:ext cx="454342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931988" y="1219200"/>
            <a:ext cx="5307012" cy="523875"/>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1" i="0" u="none" strike="noStrike" kern="1200" cap="none" spc="0" normalizeH="0" baseline="0" noProof="0" dirty="0">
                <a:ln>
                  <a:noFill/>
                </a:ln>
                <a:solidFill>
                  <a:srgbClr val="F06242"/>
                </a:solidFill>
                <a:effectLst/>
                <a:uLnTx/>
                <a:uFillTx/>
                <a:latin typeface="Gill Sans MT" panose="020B0502020104020203" pitchFamily="34" charset="0"/>
                <a:ea typeface="新細明體"/>
                <a:cs typeface="+mn-cs"/>
              </a:rPr>
              <a:t># </a:t>
            </a:r>
            <a:r>
              <a:rPr kumimoji="1" lang="en-US" altLang="en-US" sz="2800" b="1" i="0" u="none" strike="noStrike" kern="1200" cap="none" spc="0" normalizeH="0" baseline="0" noProof="0" dirty="0">
                <a:ln>
                  <a:noFill/>
                </a:ln>
                <a:solidFill>
                  <a:srgbClr val="F06242"/>
                </a:solidFill>
                <a:effectLst/>
                <a:uLnTx/>
                <a:uFillTx/>
                <a:latin typeface="Gadugi" panose="020B0502040204020203" pitchFamily="34" charset="0"/>
                <a:ea typeface="新細明體"/>
                <a:cs typeface="+mn-cs"/>
              </a:rPr>
              <a:t>84</a:t>
            </a:r>
            <a:endParaRPr kumimoji="1" lang="en-US" sz="1200" b="1" i="1" u="none" strike="noStrike" kern="1200" cap="none" spc="0" normalizeH="0" baseline="0" noProof="0" dirty="0">
              <a:ln>
                <a:noFill/>
              </a:ln>
              <a:solidFill>
                <a:srgbClr val="000000"/>
              </a:solidFill>
              <a:effectLst/>
              <a:uLnTx/>
              <a:uFillTx/>
              <a:latin typeface="Arial" panose="020B0604020202020204" pitchFamily="34" charset="0"/>
              <a:ea typeface="新細明體" pitchFamily="1" charset="-120"/>
              <a:cs typeface="+mn-cs"/>
            </a:endParaRPr>
          </a:p>
        </p:txBody>
      </p:sp>
    </p:spTree>
    <p:extLst>
      <p:ext uri="{BB962C8B-B14F-4D97-AF65-F5344CB8AC3E}">
        <p14:creationId xmlns:p14="http://schemas.microsoft.com/office/powerpoint/2010/main" val="2704952000"/>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625" name="Picture 1026" descr="Panel6SolarSystem"/>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338" y="28575"/>
            <a:ext cx="9077325" cy="6805613"/>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pic>
      <p:grpSp>
        <p:nvGrpSpPr>
          <p:cNvPr id="9" name="Group 8"/>
          <p:cNvGrpSpPr>
            <a:grpSpLocks/>
          </p:cNvGrpSpPr>
          <p:nvPr/>
        </p:nvGrpSpPr>
        <p:grpSpPr bwMode="auto">
          <a:xfrm>
            <a:off x="73025" y="549275"/>
            <a:ext cx="7812089" cy="4997452"/>
            <a:chOff x="73596" y="548680"/>
            <a:chExt cx="7810773" cy="4997491"/>
          </a:xfrm>
        </p:grpSpPr>
        <p:sp>
          <p:nvSpPr>
            <p:cNvPr id="26630" name="TextBox 39"/>
            <p:cNvSpPr txBox="1">
              <a:spLocks noChangeArrowheads="1"/>
            </p:cNvSpPr>
            <p:nvPr/>
          </p:nvSpPr>
          <p:spPr bwMode="auto">
            <a:xfrm>
              <a:off x="73596" y="4897610"/>
              <a:ext cx="5146476" cy="648561"/>
            </a:xfrm>
            <a:prstGeom prst="rect">
              <a:avLst/>
            </a:prstGeom>
            <a:noFill/>
            <a:ln w="12700">
              <a:noFill/>
              <a:miter lim="800000"/>
              <a:headEnd/>
              <a:tailEnd/>
            </a:ln>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0" dirty="0">
                  <a:solidFill>
                    <a:srgbClr val="FAC090"/>
                  </a:solidFill>
                  <a:latin typeface="Helvetica"/>
                  <a:cs typeface="Helvetica"/>
                </a:rPr>
                <a:t>P</a:t>
              </a:r>
              <a:r>
                <a:rPr lang="en-US" sz="1800" b="0" dirty="0" smtClean="0">
                  <a:solidFill>
                    <a:srgbClr val="FAC090"/>
                  </a:solidFill>
                  <a:latin typeface="Helvetica"/>
                  <a:cs typeface="Helvetica"/>
                </a:rPr>
                <a:t>luto </a:t>
              </a:r>
              <a:r>
                <a:rPr lang="en-US" sz="1800" b="0" dirty="0">
                  <a:solidFill>
                    <a:srgbClr val="FAC090"/>
                  </a:solidFill>
                  <a:latin typeface="Helvetica"/>
                  <a:cs typeface="Helvetica"/>
                </a:rPr>
                <a:t>– </a:t>
              </a:r>
              <a:r>
                <a:rPr lang="en-US" sz="1800" b="0" dirty="0" smtClean="0">
                  <a:solidFill>
                    <a:srgbClr val="FAC090"/>
                  </a:solidFill>
                  <a:latin typeface="Helvetica"/>
                  <a:cs typeface="Helvetica"/>
                </a:rPr>
                <a:t>40 billion miles</a:t>
              </a:r>
              <a:endParaRPr lang="en-US" sz="1800" b="0" dirty="0">
                <a:solidFill>
                  <a:srgbClr val="FAC090"/>
                </a:solidFill>
                <a:latin typeface="Helvetica"/>
                <a:cs typeface="Helvetica"/>
              </a:endParaRPr>
            </a:p>
            <a:p>
              <a:r>
                <a:rPr lang="en-US" sz="1800" b="0" dirty="0" smtClean="0">
                  <a:solidFill>
                    <a:srgbClr val="FFFFFF"/>
                  </a:solidFill>
                  <a:latin typeface="Helvetica Light"/>
                  <a:cs typeface="Helvetica Light"/>
                </a:rPr>
                <a:t>light </a:t>
              </a:r>
              <a:r>
                <a:rPr lang="en-US" sz="1800" b="0" dirty="0">
                  <a:solidFill>
                    <a:srgbClr val="FFFFFF"/>
                  </a:solidFill>
                  <a:latin typeface="Helvetica Light"/>
                  <a:cs typeface="Helvetica Light"/>
                </a:rPr>
                <a:t>takes 1 hour to go from the S</a:t>
              </a:r>
              <a:r>
                <a:rPr lang="en-US" sz="1800" b="0" dirty="0" smtClean="0">
                  <a:solidFill>
                    <a:srgbClr val="FFFFFF"/>
                  </a:solidFill>
                  <a:latin typeface="Helvetica Light"/>
                  <a:cs typeface="Helvetica Light"/>
                </a:rPr>
                <a:t>un </a:t>
              </a:r>
              <a:r>
                <a:rPr lang="en-US" sz="1800" b="0" dirty="0">
                  <a:solidFill>
                    <a:srgbClr val="FFFFFF"/>
                  </a:solidFill>
                  <a:latin typeface="Helvetica Light"/>
                  <a:cs typeface="Helvetica Light"/>
                </a:rPr>
                <a:t>to P</a:t>
              </a:r>
              <a:r>
                <a:rPr lang="en-US" sz="1800" b="0" dirty="0" smtClean="0">
                  <a:solidFill>
                    <a:srgbClr val="FFFFFF"/>
                  </a:solidFill>
                  <a:latin typeface="Helvetica Light"/>
                  <a:cs typeface="Helvetica Light"/>
                </a:rPr>
                <a:t>luto </a:t>
              </a:r>
              <a:endParaRPr lang="en-US" sz="1800" b="0" dirty="0">
                <a:solidFill>
                  <a:srgbClr val="FFFFFF"/>
                </a:solidFill>
                <a:latin typeface="Helvetica Light"/>
                <a:cs typeface="Helvetica Light"/>
              </a:endParaRPr>
            </a:p>
          </p:txBody>
        </p:sp>
        <p:cxnSp>
          <p:nvCxnSpPr>
            <p:cNvPr id="26631" name="Straight Arrow Connector 10"/>
            <p:cNvCxnSpPr>
              <a:cxnSpLocks noChangeShapeType="1"/>
            </p:cNvCxnSpPr>
            <p:nvPr/>
          </p:nvCxnSpPr>
          <p:spPr bwMode="auto">
            <a:xfrm flipH="1">
              <a:off x="1505979" y="548680"/>
              <a:ext cx="6378390" cy="4274530"/>
            </a:xfrm>
            <a:prstGeom prst="straightConnector1">
              <a:avLst/>
            </a:prstGeom>
            <a:noFill/>
            <a:ln w="28575">
              <a:solidFill>
                <a:srgbClr val="FFFFFF"/>
              </a:solidFill>
              <a:round/>
              <a:headEnd/>
              <a:tailEnd type="arrow" w="med" len="med"/>
            </a:ln>
            <a:extLst>
              <a:ext uri="{909E8E84-426E-40dd-AFC4-6F175D3DCCD1}">
                <a14:hiddenFill xmlns:a14="http://schemas.microsoft.com/office/drawing/2010/main" xmlns="">
                  <a:noFill/>
                </a14:hiddenFill>
              </a:ext>
            </a:extLst>
          </p:spPr>
        </p:cxnSp>
      </p:grpSp>
      <p:sp>
        <p:nvSpPr>
          <p:cNvPr id="14" name="TextBox 39"/>
          <p:cNvSpPr txBox="1">
            <a:spLocks noChangeArrowheads="1"/>
          </p:cNvSpPr>
          <p:nvPr/>
        </p:nvSpPr>
        <p:spPr bwMode="auto">
          <a:xfrm>
            <a:off x="107950" y="5753870"/>
            <a:ext cx="7416800" cy="925511"/>
          </a:xfrm>
          <a:prstGeom prst="rect">
            <a:avLst/>
          </a:prstGeom>
          <a:noFill/>
          <a:ln w="12700">
            <a:noFill/>
            <a:miter lim="800000"/>
            <a:headEnd/>
            <a:tailEnd/>
          </a:ln>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0" dirty="0">
                <a:solidFill>
                  <a:srgbClr val="FAC090"/>
                </a:solidFill>
                <a:latin typeface="Helvetica"/>
                <a:cs typeface="Helvetica"/>
              </a:rPr>
              <a:t>n</a:t>
            </a:r>
            <a:r>
              <a:rPr lang="en-US" sz="1800" b="0" dirty="0" smtClean="0">
                <a:solidFill>
                  <a:srgbClr val="FAC090"/>
                </a:solidFill>
                <a:latin typeface="Helvetica"/>
                <a:cs typeface="Helvetica"/>
              </a:rPr>
              <a:t>earest star </a:t>
            </a:r>
            <a:r>
              <a:rPr lang="en-US" sz="1800" b="0" dirty="0">
                <a:solidFill>
                  <a:srgbClr val="FAC090"/>
                </a:solidFill>
                <a:latin typeface="Helvetica"/>
                <a:cs typeface="Helvetica"/>
              </a:rPr>
              <a:t>to the S</a:t>
            </a:r>
            <a:r>
              <a:rPr lang="en-US" sz="1800" b="0" dirty="0" smtClean="0">
                <a:solidFill>
                  <a:srgbClr val="FAC090"/>
                </a:solidFill>
                <a:latin typeface="Helvetica"/>
                <a:cs typeface="Helvetica"/>
              </a:rPr>
              <a:t>un</a:t>
            </a:r>
            <a:r>
              <a:rPr lang="en-US" sz="1800" b="0" dirty="0">
                <a:solidFill>
                  <a:srgbClr val="FAC090"/>
                </a:solidFill>
                <a:latin typeface="Helvetica"/>
                <a:cs typeface="Helvetica"/>
              </a:rPr>
              <a:t>? </a:t>
            </a:r>
          </a:p>
          <a:p>
            <a:r>
              <a:rPr lang="en-US" sz="1800" b="0" dirty="0">
                <a:solidFill>
                  <a:srgbClr val="C3D69B"/>
                </a:solidFill>
                <a:latin typeface="Helvetica Light"/>
                <a:cs typeface="Helvetica Light"/>
              </a:rPr>
              <a:t>q</a:t>
            </a:r>
            <a:r>
              <a:rPr lang="en-US" sz="1800" b="0" dirty="0" smtClean="0">
                <a:solidFill>
                  <a:srgbClr val="C3D69B"/>
                </a:solidFill>
                <a:latin typeface="Helvetica Light"/>
                <a:cs typeface="Helvetica Light"/>
              </a:rPr>
              <a:t>uestion:</a:t>
            </a:r>
            <a:r>
              <a:rPr lang="en-US" sz="1800" b="0" dirty="0" smtClean="0">
                <a:solidFill>
                  <a:srgbClr val="FFFFFF"/>
                </a:solidFill>
                <a:latin typeface="Helvetica Light"/>
                <a:cs typeface="Helvetica Light"/>
              </a:rPr>
              <a:t> how </a:t>
            </a:r>
            <a:r>
              <a:rPr lang="en-US" sz="1800" b="0" dirty="0">
                <a:solidFill>
                  <a:srgbClr val="FFFFFF"/>
                </a:solidFill>
                <a:latin typeface="Helvetica Light"/>
                <a:cs typeface="Helvetica Light"/>
              </a:rPr>
              <a:t>long does it take light to reach us from that star?</a:t>
            </a:r>
          </a:p>
          <a:p>
            <a:endParaRPr lang="en-US" sz="1800" b="0" dirty="0">
              <a:solidFill>
                <a:srgbClr val="FFFFFF"/>
              </a:solidFill>
              <a:latin typeface="Helvetica Light"/>
              <a:cs typeface="Helvetica Light"/>
            </a:endParaRPr>
          </a:p>
        </p:txBody>
      </p:sp>
      <p:sp>
        <p:nvSpPr>
          <p:cNvPr id="16" name="TextBox 39"/>
          <p:cNvSpPr txBox="1">
            <a:spLocks noChangeArrowheads="1"/>
          </p:cNvSpPr>
          <p:nvPr/>
        </p:nvSpPr>
        <p:spPr bwMode="auto">
          <a:xfrm>
            <a:off x="107950" y="6339708"/>
            <a:ext cx="1935163" cy="371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0" dirty="0" smtClean="0">
                <a:solidFill>
                  <a:srgbClr val="C3D69B"/>
                </a:solidFill>
                <a:latin typeface="Helvetica Light"/>
                <a:cs typeface="Helvetica Light"/>
              </a:rPr>
              <a:t>answer</a:t>
            </a:r>
            <a:r>
              <a:rPr lang="en-US" sz="1800" b="0" dirty="0">
                <a:solidFill>
                  <a:srgbClr val="C3D69B"/>
                </a:solidFill>
                <a:latin typeface="Helvetica Light"/>
                <a:cs typeface="Helvetica Light"/>
              </a:rPr>
              <a:t>:</a:t>
            </a:r>
            <a:r>
              <a:rPr lang="en-US" sz="1800" b="0" dirty="0">
                <a:solidFill>
                  <a:srgbClr val="FFFFFF"/>
                </a:solidFill>
                <a:latin typeface="Helvetica Light"/>
                <a:cs typeface="Helvetica Light"/>
              </a:rPr>
              <a:t> 4 </a:t>
            </a:r>
            <a:r>
              <a:rPr lang="en-US" sz="1800" b="0" dirty="0" smtClean="0">
                <a:solidFill>
                  <a:srgbClr val="FFFFFF"/>
                </a:solidFill>
                <a:latin typeface="Helvetica Light"/>
                <a:cs typeface="Helvetica Light"/>
              </a:rPr>
              <a:t>years</a:t>
            </a:r>
            <a:endParaRPr lang="en-US" sz="1800" b="0" dirty="0">
              <a:solidFill>
                <a:srgbClr val="FFFFFF"/>
              </a:solidFill>
              <a:latin typeface="Helvetica Light"/>
              <a:cs typeface="Helvetica Light"/>
            </a:endParaRPr>
          </a:p>
        </p:txBody>
      </p:sp>
      <p:sp>
        <p:nvSpPr>
          <p:cNvPr id="8" name="Text Box 7"/>
          <p:cNvSpPr txBox="1">
            <a:spLocks noChangeArrowheads="1"/>
          </p:cNvSpPr>
          <p:nvPr/>
        </p:nvSpPr>
        <p:spPr bwMode="auto">
          <a:xfrm>
            <a:off x="5541501" y="-52480"/>
            <a:ext cx="3623490" cy="400095"/>
          </a:xfrm>
          <a:prstGeom prst="rect">
            <a:avLst/>
          </a:prstGeom>
          <a:noFill/>
          <a:ln w="9525" algn="ctr">
            <a:noFill/>
            <a:miter lim="800000"/>
            <a:headEnd/>
            <a:tailEnd/>
          </a:ln>
        </p:spPr>
        <p:txBody>
          <a:bodyPr wrap="square" lIns="91424" tIns="45713" rIns="91424" bIns="45713">
            <a:spAutoFit/>
          </a:bodyPr>
          <a:lstStyle/>
          <a:p>
            <a:pPr algn="r">
              <a:defRPr/>
            </a:pPr>
            <a:r>
              <a:rPr lang="en-US" b="0" dirty="0" smtClean="0">
                <a:solidFill>
                  <a:schemeClr val="bg1"/>
                </a:solidFill>
                <a:latin typeface="Helvetica Light"/>
                <a:cs typeface="Helvetica Light"/>
              </a:rPr>
              <a:t>Time Traveling in Astronomy</a:t>
            </a:r>
          </a:p>
        </p:txBody>
      </p:sp>
    </p:spTree>
    <p:extLst>
      <p:ext uri="{BB962C8B-B14F-4D97-AF65-F5344CB8AC3E}">
        <p14:creationId xmlns:p14="http://schemas.microsoft.com/office/powerpoint/2010/main" val="2051439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 name="Picture 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5" t="15745" r="259" b="933"/>
          <a:stretch/>
        </p:blipFill>
        <p:spPr bwMode="auto">
          <a:xfrm>
            <a:off x="0" y="1753774"/>
            <a:ext cx="9144000" cy="51080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sp>
        <p:nvSpPr>
          <p:cNvPr id="5" name="TextBox 39"/>
          <p:cNvSpPr txBox="1">
            <a:spLocks noChangeArrowheads="1"/>
          </p:cNvSpPr>
          <p:nvPr/>
        </p:nvSpPr>
        <p:spPr bwMode="auto">
          <a:xfrm>
            <a:off x="-81938" y="10242"/>
            <a:ext cx="9277153" cy="863955"/>
          </a:xfrm>
          <a:prstGeom prst="rect">
            <a:avLst/>
          </a:prstGeom>
          <a:noFill/>
          <a:ln w="12700">
            <a:noFill/>
            <a:miter lim="800000"/>
            <a:headEnd/>
            <a:tailEnd/>
          </a:ln>
        </p:spPr>
        <p:txBody>
          <a:bodyPr wrap="square"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sz="4000" b="0" dirty="0" smtClean="0">
                <a:solidFill>
                  <a:srgbClr val="FFFFFF"/>
                </a:solidFill>
                <a:latin typeface="Helvetica Light"/>
                <a:cs typeface="Helvetica Light"/>
              </a:rPr>
              <a:t>the greatest </a:t>
            </a:r>
            <a:r>
              <a:rPr lang="en-US" sz="5000" b="0" dirty="0" smtClean="0">
                <a:solidFill>
                  <a:srgbClr val="FAC090"/>
                </a:solidFill>
                <a:latin typeface="Helvetica Light"/>
                <a:cs typeface="Helvetica Light"/>
              </a:rPr>
              <a:t>time machine </a:t>
            </a:r>
            <a:r>
              <a:rPr lang="en-US" sz="4000" b="0" dirty="0" smtClean="0">
                <a:solidFill>
                  <a:srgbClr val="FFFFFF"/>
                </a:solidFill>
                <a:latin typeface="Helvetica Light"/>
                <a:cs typeface="Helvetica Light"/>
              </a:rPr>
              <a:t>ever built</a:t>
            </a:r>
          </a:p>
        </p:txBody>
      </p:sp>
    </p:spTree>
    <p:extLst>
      <p:ext uri="{BB962C8B-B14F-4D97-AF65-F5344CB8AC3E}">
        <p14:creationId xmlns:p14="http://schemas.microsoft.com/office/powerpoint/2010/main" val="2030958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76" name="Group 75"/>
          <p:cNvGrpSpPr>
            <a:grpSpLocks/>
          </p:cNvGrpSpPr>
          <p:nvPr/>
        </p:nvGrpSpPr>
        <p:grpSpPr bwMode="auto">
          <a:xfrm>
            <a:off x="357188" y="5816598"/>
            <a:ext cx="8535987" cy="935755"/>
            <a:chOff x="357808" y="5816598"/>
            <a:chExt cx="8535367" cy="935755"/>
          </a:xfrm>
        </p:grpSpPr>
        <p:grpSp>
          <p:nvGrpSpPr>
            <p:cNvPr id="77" name="Group 31"/>
            <p:cNvGrpSpPr>
              <a:grpSpLocks/>
            </p:cNvGrpSpPr>
            <p:nvPr/>
          </p:nvGrpSpPr>
          <p:grpSpPr bwMode="auto">
            <a:xfrm>
              <a:off x="395288" y="5816598"/>
              <a:ext cx="8497887" cy="935755"/>
              <a:chOff x="-36388" y="5517232"/>
              <a:chExt cx="8497068" cy="934725"/>
            </a:xfrm>
          </p:grpSpPr>
          <p:cxnSp>
            <p:nvCxnSpPr>
              <p:cNvPr id="80" name="Straight Connector 32"/>
              <p:cNvCxnSpPr>
                <a:cxnSpLocks noChangeShapeType="1"/>
              </p:cNvCxnSpPr>
              <p:nvPr/>
            </p:nvCxnSpPr>
            <p:spPr bwMode="auto">
              <a:xfrm>
                <a:off x="-36388" y="6021288"/>
                <a:ext cx="7920748" cy="72008"/>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cxnSp>
            <p:nvCxnSpPr>
              <p:cNvPr id="81" name="Straight Connector 33"/>
              <p:cNvCxnSpPr>
                <a:cxnSpLocks noChangeShapeType="1"/>
              </p:cNvCxnSpPr>
              <p:nvPr/>
            </p:nvCxnSpPr>
            <p:spPr bwMode="auto">
              <a:xfrm flipH="1" flipV="1">
                <a:off x="3203848" y="5542632"/>
                <a:ext cx="8384" cy="504056"/>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cxnSp>
            <p:nvCxnSpPr>
              <p:cNvPr id="82" name="Straight Connector 34"/>
              <p:cNvCxnSpPr>
                <a:cxnSpLocks noChangeShapeType="1"/>
              </p:cNvCxnSpPr>
              <p:nvPr/>
            </p:nvCxnSpPr>
            <p:spPr bwMode="auto">
              <a:xfrm flipH="1" flipV="1">
                <a:off x="6444208" y="5589240"/>
                <a:ext cx="8384" cy="504056"/>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cxnSp>
            <p:nvCxnSpPr>
              <p:cNvPr id="83" name="Straight Connector 35"/>
              <p:cNvCxnSpPr>
                <a:cxnSpLocks noChangeShapeType="1"/>
              </p:cNvCxnSpPr>
              <p:nvPr/>
            </p:nvCxnSpPr>
            <p:spPr bwMode="auto">
              <a:xfrm flipH="1" flipV="1">
                <a:off x="7875984" y="5601940"/>
                <a:ext cx="8384" cy="504056"/>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cxnSp>
            <p:nvCxnSpPr>
              <p:cNvPr id="84" name="Straight Connector 36"/>
              <p:cNvCxnSpPr>
                <a:cxnSpLocks noChangeShapeType="1"/>
              </p:cNvCxnSpPr>
              <p:nvPr/>
            </p:nvCxnSpPr>
            <p:spPr bwMode="auto">
              <a:xfrm flipH="1" flipV="1">
                <a:off x="7503120" y="5589240"/>
                <a:ext cx="8384" cy="504056"/>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cxnSp>
            <p:nvCxnSpPr>
              <p:cNvPr id="85" name="Straight Connector 37"/>
              <p:cNvCxnSpPr>
                <a:cxnSpLocks noChangeShapeType="1"/>
              </p:cNvCxnSpPr>
              <p:nvPr/>
            </p:nvCxnSpPr>
            <p:spPr bwMode="auto">
              <a:xfrm flipH="1" flipV="1">
                <a:off x="5364088" y="5576540"/>
                <a:ext cx="8384" cy="504056"/>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sp>
            <p:nvSpPr>
              <p:cNvPr id="86" name="TextBox 39"/>
              <p:cNvSpPr txBox="1">
                <a:spLocks noChangeArrowheads="1"/>
              </p:cNvSpPr>
              <p:nvPr/>
            </p:nvSpPr>
            <p:spPr bwMode="auto">
              <a:xfrm>
                <a:off x="3165872" y="5801292"/>
                <a:ext cx="686172" cy="292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1400" b="0" dirty="0">
                    <a:solidFill>
                      <a:srgbClr val="FFFFFF"/>
                    </a:solidFill>
                    <a:latin typeface="Helvetica Light"/>
                    <a:cs typeface="Helvetica Light"/>
                  </a:rPr>
                  <a:t>1</a:t>
                </a:r>
              </a:p>
            </p:txBody>
          </p:sp>
          <p:sp>
            <p:nvSpPr>
              <p:cNvPr id="87" name="TextBox 39"/>
              <p:cNvSpPr txBox="1">
                <a:spLocks noChangeArrowheads="1"/>
              </p:cNvSpPr>
              <p:nvPr/>
            </p:nvSpPr>
            <p:spPr bwMode="auto">
              <a:xfrm>
                <a:off x="4250184" y="5813992"/>
                <a:ext cx="720080" cy="292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1400" b="0" dirty="0">
                    <a:solidFill>
                      <a:srgbClr val="FFFFFF"/>
                    </a:solidFill>
                    <a:latin typeface="Helvetica Light"/>
                    <a:cs typeface="Helvetica Light"/>
                  </a:rPr>
                  <a:t>10</a:t>
                </a:r>
              </a:p>
            </p:txBody>
          </p:sp>
          <p:sp>
            <p:nvSpPr>
              <p:cNvPr id="88" name="TextBox 39"/>
              <p:cNvSpPr txBox="1">
                <a:spLocks noChangeArrowheads="1"/>
              </p:cNvSpPr>
              <p:nvPr/>
            </p:nvSpPr>
            <p:spPr bwMode="auto">
              <a:xfrm>
                <a:off x="6393532" y="5856064"/>
                <a:ext cx="432048" cy="292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1400" b="0" dirty="0">
                    <a:solidFill>
                      <a:srgbClr val="FFFFFF"/>
                    </a:solidFill>
                    <a:latin typeface="Helvetica Light"/>
                    <a:cs typeface="Helvetica Light"/>
                  </a:rPr>
                  <a:t>1</a:t>
                </a:r>
              </a:p>
            </p:txBody>
          </p:sp>
          <p:cxnSp>
            <p:nvCxnSpPr>
              <p:cNvPr id="89" name="Straight Connector 41"/>
              <p:cNvCxnSpPr>
                <a:cxnSpLocks noChangeShapeType="1"/>
              </p:cNvCxnSpPr>
              <p:nvPr/>
            </p:nvCxnSpPr>
            <p:spPr bwMode="auto">
              <a:xfrm flipH="1" flipV="1">
                <a:off x="4283968" y="5555332"/>
                <a:ext cx="8384" cy="504056"/>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sp>
            <p:nvSpPr>
              <p:cNvPr id="90" name="TextBox 39"/>
              <p:cNvSpPr txBox="1">
                <a:spLocks noChangeArrowheads="1"/>
              </p:cNvSpPr>
              <p:nvPr/>
            </p:nvSpPr>
            <p:spPr bwMode="auto">
              <a:xfrm>
                <a:off x="5312687" y="5845430"/>
                <a:ext cx="720080" cy="292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1400" b="0" dirty="0">
                    <a:solidFill>
                      <a:srgbClr val="FFFFFF"/>
                    </a:solidFill>
                    <a:latin typeface="Helvetica Light"/>
                    <a:cs typeface="Helvetica Light"/>
                  </a:rPr>
                  <a:t>100</a:t>
                </a:r>
              </a:p>
            </p:txBody>
          </p:sp>
          <p:sp>
            <p:nvSpPr>
              <p:cNvPr id="91" name="TextBox 39"/>
              <p:cNvSpPr txBox="1">
                <a:spLocks noChangeArrowheads="1"/>
              </p:cNvSpPr>
              <p:nvPr/>
            </p:nvSpPr>
            <p:spPr bwMode="auto">
              <a:xfrm>
                <a:off x="7452320" y="5873300"/>
                <a:ext cx="432048" cy="292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1400" b="0" dirty="0">
                    <a:solidFill>
                      <a:srgbClr val="FFFFFF"/>
                    </a:solidFill>
                    <a:latin typeface="Helvetica Light"/>
                    <a:cs typeface="Helvetica Light"/>
                  </a:rPr>
                  <a:t>10</a:t>
                </a:r>
              </a:p>
            </p:txBody>
          </p:sp>
          <p:sp>
            <p:nvSpPr>
              <p:cNvPr id="92" name="TextBox 39"/>
              <p:cNvSpPr txBox="1">
                <a:spLocks noChangeArrowheads="1"/>
              </p:cNvSpPr>
              <p:nvPr/>
            </p:nvSpPr>
            <p:spPr bwMode="auto">
              <a:xfrm>
                <a:off x="3059956" y="6093296"/>
                <a:ext cx="2592412" cy="348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pPr>
                <a:r>
                  <a:rPr lang="en-US" sz="1800" b="0" dirty="0" smtClean="0">
                    <a:solidFill>
                      <a:srgbClr val="FFFFFF"/>
                    </a:solidFill>
                    <a:latin typeface="Helvetica Light"/>
                    <a:cs typeface="Helvetica Light"/>
                  </a:rPr>
                  <a:t>(million years</a:t>
                </a:r>
                <a:r>
                  <a:rPr lang="en-US" sz="1800" b="0" dirty="0">
                    <a:solidFill>
                      <a:srgbClr val="FFFFFF"/>
                    </a:solidFill>
                    <a:latin typeface="Helvetica Light"/>
                    <a:cs typeface="Helvetica Light"/>
                  </a:rPr>
                  <a:t>)</a:t>
                </a:r>
              </a:p>
            </p:txBody>
          </p:sp>
          <p:sp>
            <p:nvSpPr>
              <p:cNvPr id="93" name="TextBox 39"/>
              <p:cNvSpPr txBox="1">
                <a:spLocks noChangeArrowheads="1"/>
              </p:cNvSpPr>
              <p:nvPr/>
            </p:nvSpPr>
            <p:spPr bwMode="auto">
              <a:xfrm>
                <a:off x="5868268" y="6103527"/>
                <a:ext cx="2592412" cy="348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pPr>
                <a:r>
                  <a:rPr lang="en-US" sz="1800" b="0" dirty="0" smtClean="0">
                    <a:solidFill>
                      <a:srgbClr val="FFFFFF"/>
                    </a:solidFill>
                    <a:latin typeface="Helvetica Light"/>
                    <a:cs typeface="Helvetica Light"/>
                  </a:rPr>
                  <a:t>(billion years</a:t>
                </a:r>
                <a:r>
                  <a:rPr lang="en-US" sz="1800" b="0" dirty="0">
                    <a:solidFill>
                      <a:srgbClr val="FFFFFF"/>
                    </a:solidFill>
                    <a:latin typeface="Helvetica Light"/>
                    <a:cs typeface="Helvetica Light"/>
                  </a:rPr>
                  <a:t>)</a:t>
                </a:r>
              </a:p>
            </p:txBody>
          </p:sp>
          <p:cxnSp>
            <p:nvCxnSpPr>
              <p:cNvPr id="94" name="Straight Connector 46"/>
              <p:cNvCxnSpPr>
                <a:cxnSpLocks noChangeShapeType="1"/>
              </p:cNvCxnSpPr>
              <p:nvPr/>
            </p:nvCxnSpPr>
            <p:spPr bwMode="auto">
              <a:xfrm flipH="1" flipV="1">
                <a:off x="2123728" y="5517232"/>
                <a:ext cx="8384" cy="504056"/>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cxnSp>
            <p:nvCxnSpPr>
              <p:cNvPr id="95" name="Straight Connector 47"/>
              <p:cNvCxnSpPr>
                <a:cxnSpLocks noChangeShapeType="1"/>
              </p:cNvCxnSpPr>
              <p:nvPr/>
            </p:nvCxnSpPr>
            <p:spPr bwMode="auto">
              <a:xfrm flipH="1" flipV="1">
                <a:off x="1043608" y="5517232"/>
                <a:ext cx="8384" cy="504056"/>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sp>
            <p:nvSpPr>
              <p:cNvPr id="96" name="TextBox 39"/>
              <p:cNvSpPr txBox="1">
                <a:spLocks noChangeArrowheads="1"/>
              </p:cNvSpPr>
              <p:nvPr/>
            </p:nvSpPr>
            <p:spPr bwMode="auto">
              <a:xfrm>
                <a:off x="2085752" y="5805264"/>
                <a:ext cx="686172" cy="292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1400" b="0" dirty="0">
                    <a:solidFill>
                      <a:srgbClr val="FFFFFF"/>
                    </a:solidFill>
                    <a:latin typeface="Helvetica Light"/>
                    <a:cs typeface="Helvetica Light"/>
                  </a:rPr>
                  <a:t>100</a:t>
                </a:r>
              </a:p>
            </p:txBody>
          </p:sp>
          <p:sp>
            <p:nvSpPr>
              <p:cNvPr id="97" name="TextBox 39"/>
              <p:cNvSpPr txBox="1">
                <a:spLocks noChangeArrowheads="1"/>
              </p:cNvSpPr>
              <p:nvPr/>
            </p:nvSpPr>
            <p:spPr bwMode="auto">
              <a:xfrm>
                <a:off x="1005632" y="5805264"/>
                <a:ext cx="686172" cy="292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1400" b="0" dirty="0">
                    <a:solidFill>
                      <a:srgbClr val="FFFFFF"/>
                    </a:solidFill>
                    <a:latin typeface="Helvetica Light"/>
                    <a:cs typeface="Helvetica Light"/>
                  </a:rPr>
                  <a:t>10</a:t>
                </a:r>
              </a:p>
            </p:txBody>
          </p:sp>
          <p:sp>
            <p:nvSpPr>
              <p:cNvPr id="98" name="TextBox 39"/>
              <p:cNvSpPr txBox="1">
                <a:spLocks noChangeArrowheads="1"/>
              </p:cNvSpPr>
              <p:nvPr/>
            </p:nvSpPr>
            <p:spPr bwMode="auto">
              <a:xfrm>
                <a:off x="-36388" y="6093296"/>
                <a:ext cx="2880320" cy="348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pPr>
                <a:r>
                  <a:rPr lang="en-US" sz="1800" b="0" dirty="0" smtClean="0">
                    <a:solidFill>
                      <a:srgbClr val="FFFFFF"/>
                    </a:solidFill>
                    <a:latin typeface="Helvetica Light"/>
                    <a:cs typeface="Helvetica Light"/>
                  </a:rPr>
                  <a:t>(thousand years</a:t>
                </a:r>
                <a:r>
                  <a:rPr lang="en-US" sz="1800" b="0" dirty="0">
                    <a:solidFill>
                      <a:srgbClr val="FFFFFF"/>
                    </a:solidFill>
                    <a:latin typeface="Helvetica Light"/>
                    <a:cs typeface="Helvetica Light"/>
                  </a:rPr>
                  <a:t>)</a:t>
                </a:r>
              </a:p>
            </p:txBody>
          </p:sp>
        </p:grpSp>
        <p:cxnSp>
          <p:nvCxnSpPr>
            <p:cNvPr id="78" name="Straight Connector 32"/>
            <p:cNvCxnSpPr>
              <a:cxnSpLocks noChangeShapeType="1"/>
            </p:cNvCxnSpPr>
            <p:nvPr/>
          </p:nvCxnSpPr>
          <p:spPr bwMode="auto">
            <a:xfrm flipH="1" flipV="1">
              <a:off x="399728" y="5817964"/>
              <a:ext cx="7937" cy="504825"/>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sp>
          <p:nvSpPr>
            <p:cNvPr id="79" name="TextBox 39"/>
            <p:cNvSpPr txBox="1">
              <a:spLocks noChangeArrowheads="1"/>
            </p:cNvSpPr>
            <p:nvPr/>
          </p:nvSpPr>
          <p:spPr bwMode="auto">
            <a:xfrm>
              <a:off x="357808" y="6093296"/>
              <a:ext cx="685800"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1400" b="0" dirty="0">
                  <a:solidFill>
                    <a:srgbClr val="FFFFFF"/>
                  </a:solidFill>
                  <a:latin typeface="Helvetica Light"/>
                  <a:cs typeface="Helvetica Light"/>
                </a:rPr>
                <a:t>1</a:t>
              </a:r>
            </a:p>
          </p:txBody>
        </p:sp>
      </p:grpSp>
      <p:grpSp>
        <p:nvGrpSpPr>
          <p:cNvPr id="30" name="Group 51"/>
          <p:cNvGrpSpPr>
            <a:grpSpLocks/>
          </p:cNvGrpSpPr>
          <p:nvPr/>
        </p:nvGrpSpPr>
        <p:grpSpPr bwMode="auto">
          <a:xfrm>
            <a:off x="6732588" y="4808538"/>
            <a:ext cx="2592387" cy="995362"/>
            <a:chOff x="6372200" y="4509120"/>
            <a:chExt cx="2592288" cy="995412"/>
          </a:xfrm>
        </p:grpSpPr>
        <p:sp>
          <p:nvSpPr>
            <p:cNvPr id="31" name="TextBox 39"/>
            <p:cNvSpPr txBox="1">
              <a:spLocks noChangeArrowheads="1"/>
            </p:cNvSpPr>
            <p:nvPr/>
          </p:nvSpPr>
          <p:spPr bwMode="auto">
            <a:xfrm>
              <a:off x="6372200" y="4509120"/>
              <a:ext cx="2592288" cy="5977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pPr>
              <a:r>
                <a:rPr lang="en-US" sz="1800" b="0" dirty="0" smtClean="0">
                  <a:solidFill>
                    <a:schemeClr val="bg1"/>
                  </a:solidFill>
                  <a:latin typeface="Helvetica Light"/>
                  <a:cs typeface="Helvetica Light"/>
                </a:rPr>
                <a:t>the </a:t>
              </a:r>
              <a:r>
                <a:rPr lang="en-US" sz="1800" b="0" dirty="0">
                  <a:solidFill>
                    <a:schemeClr val="bg1"/>
                  </a:solidFill>
                  <a:latin typeface="Helvetica Light"/>
                  <a:cs typeface="Helvetica Light"/>
                </a:rPr>
                <a:t>Universe’s </a:t>
              </a:r>
              <a:r>
                <a:rPr lang="en-US" sz="1800" b="0" dirty="0" smtClean="0">
                  <a:solidFill>
                    <a:schemeClr val="bg1"/>
                  </a:solidFill>
                  <a:latin typeface="Helvetica Light"/>
                  <a:cs typeface="Helvetica Light"/>
                </a:rPr>
                <a:t>first</a:t>
              </a:r>
              <a:endParaRPr lang="en-US" sz="1800" b="0" dirty="0">
                <a:solidFill>
                  <a:schemeClr val="bg1"/>
                </a:solidFill>
                <a:latin typeface="Helvetica Light"/>
                <a:cs typeface="Helvetica Light"/>
              </a:endParaRPr>
            </a:p>
            <a:p>
              <a:pPr algn="ctr">
                <a:lnSpc>
                  <a:spcPct val="90000"/>
                </a:lnSpc>
              </a:pPr>
              <a:r>
                <a:rPr lang="en-US" sz="1800" b="0" dirty="0">
                  <a:solidFill>
                    <a:schemeClr val="bg1"/>
                  </a:solidFill>
                  <a:latin typeface="Helvetica Light"/>
                  <a:cs typeface="Helvetica Light"/>
                </a:rPr>
                <a:t> </a:t>
              </a:r>
              <a:r>
                <a:rPr lang="en-US" sz="1800" b="0" dirty="0" smtClean="0">
                  <a:solidFill>
                    <a:schemeClr val="bg1"/>
                  </a:solidFill>
                  <a:latin typeface="Helvetica Light"/>
                  <a:cs typeface="Helvetica Light"/>
                </a:rPr>
                <a:t>stars formed</a:t>
              </a:r>
              <a:endParaRPr lang="en-US" sz="1800" b="0" dirty="0">
                <a:solidFill>
                  <a:schemeClr val="bg1"/>
                </a:solidFill>
                <a:latin typeface="Helvetica Light"/>
                <a:cs typeface="Helvetica Light"/>
              </a:endParaRPr>
            </a:p>
          </p:txBody>
        </p:sp>
        <p:cxnSp>
          <p:nvCxnSpPr>
            <p:cNvPr id="32" name="Straight Arrow Connector 53"/>
            <p:cNvCxnSpPr>
              <a:cxnSpLocks noChangeShapeType="1"/>
            </p:cNvCxnSpPr>
            <p:nvPr/>
          </p:nvCxnSpPr>
          <p:spPr bwMode="auto">
            <a:xfrm flipH="1" flipV="1">
              <a:off x="7642944" y="5022980"/>
              <a:ext cx="300732" cy="481552"/>
            </a:xfrm>
            <a:prstGeom prst="straightConnector1">
              <a:avLst/>
            </a:prstGeom>
            <a:noFill/>
            <a:ln w="28575">
              <a:solidFill>
                <a:schemeClr val="bg1"/>
              </a:solidFill>
              <a:round/>
              <a:headEnd/>
              <a:tailEnd type="arrow" w="med" len="med"/>
            </a:ln>
            <a:extLst>
              <a:ext uri="{909E8E84-426E-40dd-AFC4-6F175D3DCCD1}">
                <a14:hiddenFill xmlns:a14="http://schemas.microsoft.com/office/drawing/2010/main" xmlns="">
                  <a:noFill/>
                </a14:hiddenFill>
              </a:ext>
            </a:extLst>
          </p:spPr>
        </p:cxnSp>
      </p:grpSp>
    </p:spTree>
    <p:extLst>
      <p:ext uri="{BB962C8B-B14F-4D97-AF65-F5344CB8AC3E}">
        <p14:creationId xmlns:p14="http://schemas.microsoft.com/office/powerpoint/2010/main" val="1175365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5298" name="Picture 20" descr="nebulae.jpg"/>
          <p:cNvPicPr>
            <a:picLocks/>
          </p:cNvPicPr>
          <p:nvPr/>
        </p:nvPicPr>
        <p:blipFill>
          <a:blip r:embed="rId3" cstate="print">
            <a:extLst>
              <a:ext uri="{28A0092B-C50C-407E-A947-70E740481C1C}">
                <a14:useLocalDpi xmlns:a14="http://schemas.microsoft.com/office/drawing/2010/main" val="0"/>
              </a:ext>
            </a:extLst>
          </a:blip>
          <a:srcRect l="10327" r="2582"/>
          <a:stretch>
            <a:fillRect/>
          </a:stretch>
        </p:blipFill>
        <p:spPr bwMode="auto">
          <a:xfrm rot="-5400000">
            <a:off x="1168400" y="-1114425"/>
            <a:ext cx="6804025" cy="9090025"/>
          </a:xfrm>
          <a:prstGeom prst="rect">
            <a:avLst/>
          </a:prstGeom>
          <a:noFill/>
          <a:ln w="317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55299" name="TextBox 39"/>
          <p:cNvSpPr txBox="1">
            <a:spLocks noChangeArrowheads="1"/>
          </p:cNvSpPr>
          <p:nvPr/>
        </p:nvSpPr>
        <p:spPr bwMode="auto">
          <a:xfrm>
            <a:off x="-30733" y="30726"/>
            <a:ext cx="6443663" cy="433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dirty="0">
                <a:solidFill>
                  <a:schemeClr val="bg1"/>
                </a:solidFill>
                <a:latin typeface="Helvetica Light" charset="0"/>
                <a:cs typeface="Helvetica Light" charset="0"/>
              </a:rPr>
              <a:t>pictures from Hubble – a little dying star</a:t>
            </a:r>
          </a:p>
        </p:txBody>
      </p:sp>
      <p:grpSp>
        <p:nvGrpSpPr>
          <p:cNvPr id="27" name="Group 54"/>
          <p:cNvGrpSpPr>
            <a:grpSpLocks/>
          </p:cNvGrpSpPr>
          <p:nvPr/>
        </p:nvGrpSpPr>
        <p:grpSpPr bwMode="auto">
          <a:xfrm>
            <a:off x="395288" y="5240338"/>
            <a:ext cx="3396252" cy="576262"/>
            <a:chOff x="899592" y="4869160"/>
            <a:chExt cx="52975751" cy="576064"/>
          </a:xfrm>
        </p:grpSpPr>
        <p:sp>
          <p:nvSpPr>
            <p:cNvPr id="28" name="Right Arrow 55"/>
            <p:cNvSpPr>
              <a:spLocks noChangeArrowheads="1"/>
            </p:cNvSpPr>
            <p:nvPr/>
          </p:nvSpPr>
          <p:spPr bwMode="auto">
            <a:xfrm>
              <a:off x="899592" y="4869160"/>
              <a:ext cx="7865019" cy="576064"/>
            </a:xfrm>
            <a:prstGeom prst="rightArrow">
              <a:avLst>
                <a:gd name="adj1" fmla="val 50000"/>
                <a:gd name="adj2" fmla="val 49998"/>
              </a:avLst>
            </a:prstGeom>
            <a:solidFill>
              <a:schemeClr val="tx1"/>
            </a:solidFill>
            <a:ln w="9525">
              <a:solidFill>
                <a:schemeClr val="bg1"/>
              </a:solidFill>
              <a:round/>
              <a:headEnd/>
              <a:tailEnd/>
            </a:ln>
          </p:spPr>
          <p:txBody>
            <a:bodyPr/>
            <a:lstStyle/>
            <a:p>
              <a:endParaRPr lang="en-US"/>
            </a:p>
          </p:txBody>
        </p:sp>
        <p:sp>
          <p:nvSpPr>
            <p:cNvPr id="29" name="TextBox 39"/>
            <p:cNvSpPr txBox="1">
              <a:spLocks noChangeArrowheads="1"/>
            </p:cNvSpPr>
            <p:nvPr/>
          </p:nvSpPr>
          <p:spPr bwMode="auto">
            <a:xfrm>
              <a:off x="8357450" y="5000485"/>
              <a:ext cx="45517893" cy="3765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2000" b="0" dirty="0" smtClean="0">
                  <a:solidFill>
                    <a:srgbClr val="FFFFFF"/>
                  </a:solidFill>
                  <a:latin typeface="Helvetica Light"/>
                  <a:cs typeface="Helvetica Light"/>
                </a:rPr>
                <a:t>cosmic time line</a:t>
              </a:r>
              <a:endParaRPr lang="en-US" sz="2000" b="0" dirty="0">
                <a:solidFill>
                  <a:srgbClr val="FFFFFF"/>
                </a:solidFill>
                <a:latin typeface="Helvetica Light"/>
                <a:cs typeface="Helvetica Light"/>
              </a:endParaRPr>
            </a:p>
          </p:txBody>
        </p:sp>
      </p:grpSp>
      <p:grpSp>
        <p:nvGrpSpPr>
          <p:cNvPr id="76" name="Group 75"/>
          <p:cNvGrpSpPr>
            <a:grpSpLocks/>
          </p:cNvGrpSpPr>
          <p:nvPr/>
        </p:nvGrpSpPr>
        <p:grpSpPr bwMode="auto">
          <a:xfrm>
            <a:off x="357188" y="5816598"/>
            <a:ext cx="8535987" cy="935755"/>
            <a:chOff x="357808" y="5816598"/>
            <a:chExt cx="8535367" cy="935755"/>
          </a:xfrm>
        </p:grpSpPr>
        <p:grpSp>
          <p:nvGrpSpPr>
            <p:cNvPr id="77" name="Group 31"/>
            <p:cNvGrpSpPr>
              <a:grpSpLocks/>
            </p:cNvGrpSpPr>
            <p:nvPr/>
          </p:nvGrpSpPr>
          <p:grpSpPr bwMode="auto">
            <a:xfrm>
              <a:off x="395288" y="5816598"/>
              <a:ext cx="8497887" cy="935755"/>
              <a:chOff x="-36388" y="5517232"/>
              <a:chExt cx="8497068" cy="934725"/>
            </a:xfrm>
          </p:grpSpPr>
          <p:cxnSp>
            <p:nvCxnSpPr>
              <p:cNvPr id="80" name="Straight Connector 32"/>
              <p:cNvCxnSpPr>
                <a:cxnSpLocks noChangeShapeType="1"/>
              </p:cNvCxnSpPr>
              <p:nvPr/>
            </p:nvCxnSpPr>
            <p:spPr bwMode="auto">
              <a:xfrm>
                <a:off x="-36388" y="6021288"/>
                <a:ext cx="7920748" cy="72008"/>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cxnSp>
            <p:nvCxnSpPr>
              <p:cNvPr id="81" name="Straight Connector 33"/>
              <p:cNvCxnSpPr>
                <a:cxnSpLocks noChangeShapeType="1"/>
              </p:cNvCxnSpPr>
              <p:nvPr/>
            </p:nvCxnSpPr>
            <p:spPr bwMode="auto">
              <a:xfrm flipH="1" flipV="1">
                <a:off x="3203848" y="5542632"/>
                <a:ext cx="8384" cy="504056"/>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cxnSp>
            <p:nvCxnSpPr>
              <p:cNvPr id="82" name="Straight Connector 34"/>
              <p:cNvCxnSpPr>
                <a:cxnSpLocks noChangeShapeType="1"/>
              </p:cNvCxnSpPr>
              <p:nvPr/>
            </p:nvCxnSpPr>
            <p:spPr bwMode="auto">
              <a:xfrm flipH="1" flipV="1">
                <a:off x="6444208" y="5589240"/>
                <a:ext cx="8384" cy="504056"/>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cxnSp>
            <p:nvCxnSpPr>
              <p:cNvPr id="83" name="Straight Connector 35"/>
              <p:cNvCxnSpPr>
                <a:cxnSpLocks noChangeShapeType="1"/>
              </p:cNvCxnSpPr>
              <p:nvPr/>
            </p:nvCxnSpPr>
            <p:spPr bwMode="auto">
              <a:xfrm flipH="1" flipV="1">
                <a:off x="7875984" y="5601940"/>
                <a:ext cx="8384" cy="504056"/>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cxnSp>
            <p:nvCxnSpPr>
              <p:cNvPr id="84" name="Straight Connector 36"/>
              <p:cNvCxnSpPr>
                <a:cxnSpLocks noChangeShapeType="1"/>
              </p:cNvCxnSpPr>
              <p:nvPr/>
            </p:nvCxnSpPr>
            <p:spPr bwMode="auto">
              <a:xfrm flipH="1" flipV="1">
                <a:off x="7503120" y="5589240"/>
                <a:ext cx="8384" cy="504056"/>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cxnSp>
            <p:nvCxnSpPr>
              <p:cNvPr id="85" name="Straight Connector 37"/>
              <p:cNvCxnSpPr>
                <a:cxnSpLocks noChangeShapeType="1"/>
              </p:cNvCxnSpPr>
              <p:nvPr/>
            </p:nvCxnSpPr>
            <p:spPr bwMode="auto">
              <a:xfrm flipH="1" flipV="1">
                <a:off x="5364088" y="5576540"/>
                <a:ext cx="8384" cy="504056"/>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sp>
            <p:nvSpPr>
              <p:cNvPr id="86" name="TextBox 39"/>
              <p:cNvSpPr txBox="1">
                <a:spLocks noChangeArrowheads="1"/>
              </p:cNvSpPr>
              <p:nvPr/>
            </p:nvSpPr>
            <p:spPr bwMode="auto">
              <a:xfrm>
                <a:off x="3165872" y="5801292"/>
                <a:ext cx="686172" cy="292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1400" b="0" dirty="0">
                    <a:solidFill>
                      <a:srgbClr val="FFFFFF"/>
                    </a:solidFill>
                    <a:latin typeface="Helvetica Light"/>
                    <a:cs typeface="Helvetica Light"/>
                  </a:rPr>
                  <a:t>1</a:t>
                </a:r>
              </a:p>
            </p:txBody>
          </p:sp>
          <p:sp>
            <p:nvSpPr>
              <p:cNvPr id="87" name="TextBox 39"/>
              <p:cNvSpPr txBox="1">
                <a:spLocks noChangeArrowheads="1"/>
              </p:cNvSpPr>
              <p:nvPr/>
            </p:nvSpPr>
            <p:spPr bwMode="auto">
              <a:xfrm>
                <a:off x="4250184" y="5813992"/>
                <a:ext cx="720080" cy="292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1400" b="0" dirty="0">
                    <a:solidFill>
                      <a:srgbClr val="FFFFFF"/>
                    </a:solidFill>
                    <a:latin typeface="Helvetica Light"/>
                    <a:cs typeface="Helvetica Light"/>
                  </a:rPr>
                  <a:t>10</a:t>
                </a:r>
              </a:p>
            </p:txBody>
          </p:sp>
          <p:sp>
            <p:nvSpPr>
              <p:cNvPr id="88" name="TextBox 39"/>
              <p:cNvSpPr txBox="1">
                <a:spLocks noChangeArrowheads="1"/>
              </p:cNvSpPr>
              <p:nvPr/>
            </p:nvSpPr>
            <p:spPr bwMode="auto">
              <a:xfrm>
                <a:off x="6393532" y="5856064"/>
                <a:ext cx="432048" cy="292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1400" b="0" dirty="0">
                    <a:solidFill>
                      <a:srgbClr val="FFFFFF"/>
                    </a:solidFill>
                    <a:latin typeface="Helvetica Light"/>
                    <a:cs typeface="Helvetica Light"/>
                  </a:rPr>
                  <a:t>1</a:t>
                </a:r>
              </a:p>
            </p:txBody>
          </p:sp>
          <p:cxnSp>
            <p:nvCxnSpPr>
              <p:cNvPr id="89" name="Straight Connector 41"/>
              <p:cNvCxnSpPr>
                <a:cxnSpLocks noChangeShapeType="1"/>
              </p:cNvCxnSpPr>
              <p:nvPr/>
            </p:nvCxnSpPr>
            <p:spPr bwMode="auto">
              <a:xfrm flipH="1" flipV="1">
                <a:off x="4283968" y="5555332"/>
                <a:ext cx="8384" cy="504056"/>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sp>
            <p:nvSpPr>
              <p:cNvPr id="90" name="TextBox 39"/>
              <p:cNvSpPr txBox="1">
                <a:spLocks noChangeArrowheads="1"/>
              </p:cNvSpPr>
              <p:nvPr/>
            </p:nvSpPr>
            <p:spPr bwMode="auto">
              <a:xfrm>
                <a:off x="5312687" y="5845430"/>
                <a:ext cx="720080" cy="292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1400" b="0" dirty="0">
                    <a:solidFill>
                      <a:srgbClr val="FFFFFF"/>
                    </a:solidFill>
                    <a:latin typeface="Helvetica Light"/>
                    <a:cs typeface="Helvetica Light"/>
                  </a:rPr>
                  <a:t>100</a:t>
                </a:r>
              </a:p>
            </p:txBody>
          </p:sp>
          <p:sp>
            <p:nvSpPr>
              <p:cNvPr id="91" name="TextBox 39"/>
              <p:cNvSpPr txBox="1">
                <a:spLocks noChangeArrowheads="1"/>
              </p:cNvSpPr>
              <p:nvPr/>
            </p:nvSpPr>
            <p:spPr bwMode="auto">
              <a:xfrm>
                <a:off x="7452320" y="5873300"/>
                <a:ext cx="432048" cy="292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1400" b="0" dirty="0">
                    <a:solidFill>
                      <a:srgbClr val="FFFFFF"/>
                    </a:solidFill>
                    <a:latin typeface="Helvetica Light"/>
                    <a:cs typeface="Helvetica Light"/>
                  </a:rPr>
                  <a:t>10</a:t>
                </a:r>
              </a:p>
            </p:txBody>
          </p:sp>
          <p:sp>
            <p:nvSpPr>
              <p:cNvPr id="92" name="TextBox 39"/>
              <p:cNvSpPr txBox="1">
                <a:spLocks noChangeArrowheads="1"/>
              </p:cNvSpPr>
              <p:nvPr/>
            </p:nvSpPr>
            <p:spPr bwMode="auto">
              <a:xfrm>
                <a:off x="3059956" y="6093296"/>
                <a:ext cx="2592412" cy="348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pPr>
                <a:r>
                  <a:rPr lang="en-US" sz="1800" b="0" dirty="0" smtClean="0">
                    <a:solidFill>
                      <a:srgbClr val="FFFFFF"/>
                    </a:solidFill>
                    <a:latin typeface="Helvetica Light"/>
                    <a:cs typeface="Helvetica Light"/>
                  </a:rPr>
                  <a:t>(million years</a:t>
                </a:r>
                <a:r>
                  <a:rPr lang="en-US" sz="1800" b="0" dirty="0">
                    <a:solidFill>
                      <a:srgbClr val="FFFFFF"/>
                    </a:solidFill>
                    <a:latin typeface="Helvetica Light"/>
                    <a:cs typeface="Helvetica Light"/>
                  </a:rPr>
                  <a:t>)</a:t>
                </a:r>
              </a:p>
            </p:txBody>
          </p:sp>
          <p:sp>
            <p:nvSpPr>
              <p:cNvPr id="93" name="TextBox 39"/>
              <p:cNvSpPr txBox="1">
                <a:spLocks noChangeArrowheads="1"/>
              </p:cNvSpPr>
              <p:nvPr/>
            </p:nvSpPr>
            <p:spPr bwMode="auto">
              <a:xfrm>
                <a:off x="5868268" y="6103527"/>
                <a:ext cx="2592412" cy="348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pPr>
                <a:r>
                  <a:rPr lang="en-US" sz="1800" b="0" dirty="0" smtClean="0">
                    <a:solidFill>
                      <a:srgbClr val="FFFFFF"/>
                    </a:solidFill>
                    <a:latin typeface="Helvetica Light"/>
                    <a:cs typeface="Helvetica Light"/>
                  </a:rPr>
                  <a:t>(billion years</a:t>
                </a:r>
                <a:r>
                  <a:rPr lang="en-US" sz="1800" b="0" dirty="0">
                    <a:solidFill>
                      <a:srgbClr val="FFFFFF"/>
                    </a:solidFill>
                    <a:latin typeface="Helvetica Light"/>
                    <a:cs typeface="Helvetica Light"/>
                  </a:rPr>
                  <a:t>)</a:t>
                </a:r>
              </a:p>
            </p:txBody>
          </p:sp>
          <p:cxnSp>
            <p:nvCxnSpPr>
              <p:cNvPr id="94" name="Straight Connector 46"/>
              <p:cNvCxnSpPr>
                <a:cxnSpLocks noChangeShapeType="1"/>
              </p:cNvCxnSpPr>
              <p:nvPr/>
            </p:nvCxnSpPr>
            <p:spPr bwMode="auto">
              <a:xfrm flipH="1" flipV="1">
                <a:off x="2123728" y="5517232"/>
                <a:ext cx="8384" cy="504056"/>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cxnSp>
            <p:nvCxnSpPr>
              <p:cNvPr id="95" name="Straight Connector 47"/>
              <p:cNvCxnSpPr>
                <a:cxnSpLocks noChangeShapeType="1"/>
              </p:cNvCxnSpPr>
              <p:nvPr/>
            </p:nvCxnSpPr>
            <p:spPr bwMode="auto">
              <a:xfrm flipH="1" flipV="1">
                <a:off x="1043608" y="5517232"/>
                <a:ext cx="8384" cy="504056"/>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sp>
            <p:nvSpPr>
              <p:cNvPr id="96" name="TextBox 39"/>
              <p:cNvSpPr txBox="1">
                <a:spLocks noChangeArrowheads="1"/>
              </p:cNvSpPr>
              <p:nvPr/>
            </p:nvSpPr>
            <p:spPr bwMode="auto">
              <a:xfrm>
                <a:off x="2085752" y="5805264"/>
                <a:ext cx="686172" cy="292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1400" b="0" dirty="0">
                    <a:solidFill>
                      <a:srgbClr val="FFFFFF"/>
                    </a:solidFill>
                    <a:latin typeface="Helvetica Light"/>
                    <a:cs typeface="Helvetica Light"/>
                  </a:rPr>
                  <a:t>100</a:t>
                </a:r>
              </a:p>
            </p:txBody>
          </p:sp>
          <p:sp>
            <p:nvSpPr>
              <p:cNvPr id="97" name="TextBox 39"/>
              <p:cNvSpPr txBox="1">
                <a:spLocks noChangeArrowheads="1"/>
              </p:cNvSpPr>
              <p:nvPr/>
            </p:nvSpPr>
            <p:spPr bwMode="auto">
              <a:xfrm>
                <a:off x="1005632" y="5805264"/>
                <a:ext cx="686172" cy="292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1400" b="0" dirty="0">
                    <a:solidFill>
                      <a:srgbClr val="FFFFFF"/>
                    </a:solidFill>
                    <a:latin typeface="Helvetica Light"/>
                    <a:cs typeface="Helvetica Light"/>
                  </a:rPr>
                  <a:t>10</a:t>
                </a:r>
              </a:p>
            </p:txBody>
          </p:sp>
          <p:sp>
            <p:nvSpPr>
              <p:cNvPr id="98" name="TextBox 39"/>
              <p:cNvSpPr txBox="1">
                <a:spLocks noChangeArrowheads="1"/>
              </p:cNvSpPr>
              <p:nvPr/>
            </p:nvSpPr>
            <p:spPr bwMode="auto">
              <a:xfrm>
                <a:off x="-36388" y="6093296"/>
                <a:ext cx="2880320" cy="348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pPr>
                <a:r>
                  <a:rPr lang="en-US" sz="1800" b="0" dirty="0" smtClean="0">
                    <a:solidFill>
                      <a:srgbClr val="FFFFFF"/>
                    </a:solidFill>
                    <a:latin typeface="Helvetica Light"/>
                    <a:cs typeface="Helvetica Light"/>
                  </a:rPr>
                  <a:t>(thousand years</a:t>
                </a:r>
                <a:r>
                  <a:rPr lang="en-US" sz="1800" b="0" dirty="0">
                    <a:solidFill>
                      <a:srgbClr val="FFFFFF"/>
                    </a:solidFill>
                    <a:latin typeface="Helvetica Light"/>
                    <a:cs typeface="Helvetica Light"/>
                  </a:rPr>
                  <a:t>)</a:t>
                </a:r>
              </a:p>
            </p:txBody>
          </p:sp>
        </p:grpSp>
        <p:cxnSp>
          <p:nvCxnSpPr>
            <p:cNvPr id="78" name="Straight Connector 32"/>
            <p:cNvCxnSpPr>
              <a:cxnSpLocks noChangeShapeType="1"/>
            </p:cNvCxnSpPr>
            <p:nvPr/>
          </p:nvCxnSpPr>
          <p:spPr bwMode="auto">
            <a:xfrm flipH="1" flipV="1">
              <a:off x="399728" y="5817964"/>
              <a:ext cx="7937" cy="504825"/>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sp>
          <p:nvSpPr>
            <p:cNvPr id="79" name="TextBox 39"/>
            <p:cNvSpPr txBox="1">
              <a:spLocks noChangeArrowheads="1"/>
            </p:cNvSpPr>
            <p:nvPr/>
          </p:nvSpPr>
          <p:spPr bwMode="auto">
            <a:xfrm>
              <a:off x="357808" y="6093296"/>
              <a:ext cx="685800"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1400" b="0" dirty="0">
                  <a:solidFill>
                    <a:srgbClr val="FFFFFF"/>
                  </a:solidFill>
                  <a:latin typeface="Helvetica Light"/>
                  <a:cs typeface="Helvetica Light"/>
                </a:rPr>
                <a:t>1</a:t>
              </a:r>
            </a:p>
          </p:txBody>
        </p:sp>
      </p:grpSp>
      <p:grpSp>
        <p:nvGrpSpPr>
          <p:cNvPr id="30" name="Group 51"/>
          <p:cNvGrpSpPr>
            <a:grpSpLocks/>
          </p:cNvGrpSpPr>
          <p:nvPr/>
        </p:nvGrpSpPr>
        <p:grpSpPr bwMode="auto">
          <a:xfrm>
            <a:off x="6732588" y="4808538"/>
            <a:ext cx="2592387" cy="995362"/>
            <a:chOff x="6372200" y="4509120"/>
            <a:chExt cx="2592288" cy="995412"/>
          </a:xfrm>
        </p:grpSpPr>
        <p:sp>
          <p:nvSpPr>
            <p:cNvPr id="31" name="TextBox 39"/>
            <p:cNvSpPr txBox="1">
              <a:spLocks noChangeArrowheads="1"/>
            </p:cNvSpPr>
            <p:nvPr/>
          </p:nvSpPr>
          <p:spPr bwMode="auto">
            <a:xfrm>
              <a:off x="6372200" y="4509120"/>
              <a:ext cx="2592288" cy="5977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pPr>
              <a:r>
                <a:rPr lang="en-US" sz="1800" b="0" dirty="0" smtClean="0">
                  <a:solidFill>
                    <a:schemeClr val="bg1"/>
                  </a:solidFill>
                  <a:latin typeface="Helvetica Light"/>
                  <a:cs typeface="Helvetica Light"/>
                </a:rPr>
                <a:t>the </a:t>
              </a:r>
              <a:r>
                <a:rPr lang="en-US" sz="1800" b="0" dirty="0">
                  <a:solidFill>
                    <a:schemeClr val="bg1"/>
                  </a:solidFill>
                  <a:latin typeface="Helvetica Light"/>
                  <a:cs typeface="Helvetica Light"/>
                </a:rPr>
                <a:t>Universe’s </a:t>
              </a:r>
              <a:r>
                <a:rPr lang="en-US" sz="1800" b="0" dirty="0" smtClean="0">
                  <a:solidFill>
                    <a:schemeClr val="bg1"/>
                  </a:solidFill>
                  <a:latin typeface="Helvetica Light"/>
                  <a:cs typeface="Helvetica Light"/>
                </a:rPr>
                <a:t>first</a:t>
              </a:r>
              <a:endParaRPr lang="en-US" sz="1800" b="0" dirty="0">
                <a:solidFill>
                  <a:schemeClr val="bg1"/>
                </a:solidFill>
                <a:latin typeface="Helvetica Light"/>
                <a:cs typeface="Helvetica Light"/>
              </a:endParaRPr>
            </a:p>
            <a:p>
              <a:pPr algn="ctr">
                <a:lnSpc>
                  <a:spcPct val="90000"/>
                </a:lnSpc>
              </a:pPr>
              <a:r>
                <a:rPr lang="en-US" sz="1800" b="0" dirty="0">
                  <a:solidFill>
                    <a:schemeClr val="bg1"/>
                  </a:solidFill>
                  <a:latin typeface="Helvetica Light"/>
                  <a:cs typeface="Helvetica Light"/>
                </a:rPr>
                <a:t> </a:t>
              </a:r>
              <a:r>
                <a:rPr lang="en-US" sz="1800" b="0" dirty="0" smtClean="0">
                  <a:solidFill>
                    <a:schemeClr val="bg1"/>
                  </a:solidFill>
                  <a:latin typeface="Helvetica Light"/>
                  <a:cs typeface="Helvetica Light"/>
                </a:rPr>
                <a:t>stars formed</a:t>
              </a:r>
              <a:endParaRPr lang="en-US" sz="1800" b="0" dirty="0">
                <a:solidFill>
                  <a:schemeClr val="bg1"/>
                </a:solidFill>
                <a:latin typeface="Helvetica Light"/>
                <a:cs typeface="Helvetica Light"/>
              </a:endParaRPr>
            </a:p>
          </p:txBody>
        </p:sp>
        <p:cxnSp>
          <p:nvCxnSpPr>
            <p:cNvPr id="32" name="Straight Arrow Connector 53"/>
            <p:cNvCxnSpPr>
              <a:cxnSpLocks noChangeShapeType="1"/>
            </p:cNvCxnSpPr>
            <p:nvPr/>
          </p:nvCxnSpPr>
          <p:spPr bwMode="auto">
            <a:xfrm flipH="1" flipV="1">
              <a:off x="7642944" y="5022980"/>
              <a:ext cx="300732" cy="481552"/>
            </a:xfrm>
            <a:prstGeom prst="straightConnector1">
              <a:avLst/>
            </a:prstGeom>
            <a:noFill/>
            <a:ln w="28575">
              <a:solidFill>
                <a:schemeClr val="bg1"/>
              </a:solidFill>
              <a:round/>
              <a:headEnd/>
              <a:tailEnd type="arrow" w="med" len="med"/>
            </a:ln>
            <a:extLst>
              <a:ext uri="{909E8E84-426E-40dd-AFC4-6F175D3DCCD1}">
                <a14:hiddenFill xmlns:a14="http://schemas.microsoft.com/office/drawing/2010/main" xmlns="">
                  <a:noFill/>
                </a14:hiddenFill>
              </a:ext>
            </a:extLst>
          </p:spPr>
        </p:cxnSp>
      </p:grpSp>
    </p:spTree>
    <p:extLst>
      <p:ext uri="{BB962C8B-B14F-4D97-AF65-F5344CB8AC3E}">
        <p14:creationId xmlns:p14="http://schemas.microsoft.com/office/powerpoint/2010/main" val="1377548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hs-2010-22-a-xlarge_web.jpg"/>
          <p:cNvPicPr>
            <a:picLocks noChangeAspect="1"/>
          </p:cNvPicPr>
          <p:nvPr/>
        </p:nvPicPr>
        <p:blipFill rotWithShape="1">
          <a:blip r:embed="rId3" cstate="print">
            <a:extLst>
              <a:ext uri="{28A0092B-C50C-407E-A947-70E740481C1C}">
                <a14:useLocalDpi xmlns:a14="http://schemas.microsoft.com/office/drawing/2010/main" val="0"/>
              </a:ext>
            </a:extLst>
          </a:blip>
          <a:srcRect t="6368" b="8127"/>
          <a:stretch/>
        </p:blipFill>
        <p:spPr>
          <a:xfrm>
            <a:off x="-1" y="-8"/>
            <a:ext cx="9144001" cy="6847549"/>
          </a:xfrm>
          <a:prstGeom prst="rect">
            <a:avLst/>
          </a:prstGeom>
        </p:spPr>
      </p:pic>
      <p:grpSp>
        <p:nvGrpSpPr>
          <p:cNvPr id="28" name="Group 54"/>
          <p:cNvGrpSpPr>
            <a:grpSpLocks/>
          </p:cNvGrpSpPr>
          <p:nvPr/>
        </p:nvGrpSpPr>
        <p:grpSpPr bwMode="auto">
          <a:xfrm>
            <a:off x="395288" y="5240338"/>
            <a:ext cx="4531610" cy="576262"/>
            <a:chOff x="899592" y="4869160"/>
            <a:chExt cx="70664613" cy="576064"/>
          </a:xfrm>
        </p:grpSpPr>
        <p:sp>
          <p:nvSpPr>
            <p:cNvPr id="99358" name="Right Arrow 55"/>
            <p:cNvSpPr>
              <a:spLocks noChangeArrowheads="1"/>
            </p:cNvSpPr>
            <p:nvPr/>
          </p:nvSpPr>
          <p:spPr bwMode="auto">
            <a:xfrm>
              <a:off x="899592" y="4869160"/>
              <a:ext cx="22464301" cy="576064"/>
            </a:xfrm>
            <a:prstGeom prst="rightArrow">
              <a:avLst>
                <a:gd name="adj1" fmla="val 50000"/>
                <a:gd name="adj2" fmla="val 50009"/>
              </a:avLst>
            </a:prstGeom>
            <a:solidFill>
              <a:schemeClr val="tx1"/>
            </a:solidFill>
            <a:ln w="9525">
              <a:solidFill>
                <a:schemeClr val="bg1"/>
              </a:solidFill>
              <a:round/>
              <a:headEnd/>
              <a:tailEnd/>
            </a:ln>
          </p:spPr>
          <p:txBody>
            <a:bodyPr/>
            <a:lstStyle/>
            <a:p>
              <a:endParaRPr lang="en-US"/>
            </a:p>
          </p:txBody>
        </p:sp>
        <p:sp>
          <p:nvSpPr>
            <p:cNvPr id="99359" name="TextBox 39"/>
            <p:cNvSpPr txBox="1">
              <a:spLocks noChangeArrowheads="1"/>
            </p:cNvSpPr>
            <p:nvPr/>
          </p:nvSpPr>
          <p:spPr bwMode="auto">
            <a:xfrm>
              <a:off x="22404519" y="5006426"/>
              <a:ext cx="49159686" cy="376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2000" b="0" dirty="0" smtClean="0">
                  <a:solidFill>
                    <a:srgbClr val="FFFFFF"/>
                  </a:solidFill>
                  <a:latin typeface="Helvetica Light"/>
                  <a:cs typeface="Helvetica Light"/>
                </a:rPr>
                <a:t>cosmic time line</a:t>
              </a:r>
              <a:endParaRPr lang="en-US" sz="2000" b="0" dirty="0">
                <a:solidFill>
                  <a:srgbClr val="FFFFFF"/>
                </a:solidFill>
                <a:latin typeface="Helvetica Light"/>
                <a:cs typeface="Helvetica Light"/>
              </a:endParaRPr>
            </a:p>
          </p:txBody>
        </p:sp>
      </p:grpSp>
      <p:sp>
        <p:nvSpPr>
          <p:cNvPr id="34" name="TextBox 39"/>
          <p:cNvSpPr txBox="1">
            <a:spLocks noChangeArrowheads="1"/>
          </p:cNvSpPr>
          <p:nvPr/>
        </p:nvSpPr>
        <p:spPr bwMode="auto">
          <a:xfrm>
            <a:off x="-30733" y="30726"/>
            <a:ext cx="6443663" cy="433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dirty="0">
                <a:solidFill>
                  <a:schemeClr val="bg1"/>
                </a:solidFill>
                <a:latin typeface="Helvetica Light" charset="0"/>
                <a:cs typeface="Helvetica Light" charset="0"/>
              </a:rPr>
              <a:t>pictures from Hubble – a </a:t>
            </a:r>
            <a:r>
              <a:rPr lang="en-US" dirty="0" smtClean="0">
                <a:solidFill>
                  <a:schemeClr val="bg1"/>
                </a:solidFill>
                <a:latin typeface="Helvetica Light" charset="0"/>
                <a:cs typeface="Helvetica Light" charset="0"/>
              </a:rPr>
              <a:t>cluster of stars</a:t>
            </a:r>
            <a:endParaRPr lang="en-US" dirty="0">
              <a:solidFill>
                <a:schemeClr val="bg1"/>
              </a:solidFill>
              <a:latin typeface="Helvetica Light" charset="0"/>
              <a:cs typeface="Helvetica Light" charset="0"/>
            </a:endParaRPr>
          </a:p>
        </p:txBody>
      </p:sp>
      <p:grpSp>
        <p:nvGrpSpPr>
          <p:cNvPr id="58" name="Group 57"/>
          <p:cNvGrpSpPr>
            <a:grpSpLocks/>
          </p:cNvGrpSpPr>
          <p:nvPr/>
        </p:nvGrpSpPr>
        <p:grpSpPr bwMode="auto">
          <a:xfrm>
            <a:off x="357188" y="5816598"/>
            <a:ext cx="8535987" cy="935755"/>
            <a:chOff x="357808" y="5816598"/>
            <a:chExt cx="8535367" cy="935755"/>
          </a:xfrm>
        </p:grpSpPr>
        <p:grpSp>
          <p:nvGrpSpPr>
            <p:cNvPr id="59" name="Group 31"/>
            <p:cNvGrpSpPr>
              <a:grpSpLocks/>
            </p:cNvGrpSpPr>
            <p:nvPr/>
          </p:nvGrpSpPr>
          <p:grpSpPr bwMode="auto">
            <a:xfrm>
              <a:off x="395288" y="5816598"/>
              <a:ext cx="8497887" cy="935755"/>
              <a:chOff x="-36388" y="5517232"/>
              <a:chExt cx="8497068" cy="934725"/>
            </a:xfrm>
          </p:grpSpPr>
          <p:cxnSp>
            <p:nvCxnSpPr>
              <p:cNvPr id="62" name="Straight Connector 32"/>
              <p:cNvCxnSpPr>
                <a:cxnSpLocks noChangeShapeType="1"/>
              </p:cNvCxnSpPr>
              <p:nvPr/>
            </p:nvCxnSpPr>
            <p:spPr bwMode="auto">
              <a:xfrm>
                <a:off x="-36388" y="6021288"/>
                <a:ext cx="7920748" cy="72008"/>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cxnSp>
            <p:nvCxnSpPr>
              <p:cNvPr id="63" name="Straight Connector 33"/>
              <p:cNvCxnSpPr>
                <a:cxnSpLocks noChangeShapeType="1"/>
              </p:cNvCxnSpPr>
              <p:nvPr/>
            </p:nvCxnSpPr>
            <p:spPr bwMode="auto">
              <a:xfrm flipH="1" flipV="1">
                <a:off x="3203848" y="5542632"/>
                <a:ext cx="8384" cy="504056"/>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cxnSp>
            <p:nvCxnSpPr>
              <p:cNvPr id="64" name="Straight Connector 34"/>
              <p:cNvCxnSpPr>
                <a:cxnSpLocks noChangeShapeType="1"/>
              </p:cNvCxnSpPr>
              <p:nvPr/>
            </p:nvCxnSpPr>
            <p:spPr bwMode="auto">
              <a:xfrm flipH="1" flipV="1">
                <a:off x="6444208" y="5589240"/>
                <a:ext cx="8384" cy="504056"/>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cxnSp>
            <p:nvCxnSpPr>
              <p:cNvPr id="65" name="Straight Connector 35"/>
              <p:cNvCxnSpPr>
                <a:cxnSpLocks noChangeShapeType="1"/>
              </p:cNvCxnSpPr>
              <p:nvPr/>
            </p:nvCxnSpPr>
            <p:spPr bwMode="auto">
              <a:xfrm flipH="1" flipV="1">
                <a:off x="7875984" y="5601940"/>
                <a:ext cx="8384" cy="504056"/>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cxnSp>
            <p:nvCxnSpPr>
              <p:cNvPr id="66" name="Straight Connector 36"/>
              <p:cNvCxnSpPr>
                <a:cxnSpLocks noChangeShapeType="1"/>
              </p:cNvCxnSpPr>
              <p:nvPr/>
            </p:nvCxnSpPr>
            <p:spPr bwMode="auto">
              <a:xfrm flipH="1" flipV="1">
                <a:off x="7503120" y="5589240"/>
                <a:ext cx="8384" cy="504056"/>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cxnSp>
            <p:nvCxnSpPr>
              <p:cNvPr id="67" name="Straight Connector 37"/>
              <p:cNvCxnSpPr>
                <a:cxnSpLocks noChangeShapeType="1"/>
              </p:cNvCxnSpPr>
              <p:nvPr/>
            </p:nvCxnSpPr>
            <p:spPr bwMode="auto">
              <a:xfrm flipH="1" flipV="1">
                <a:off x="5364088" y="5576540"/>
                <a:ext cx="8384" cy="504056"/>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sp>
            <p:nvSpPr>
              <p:cNvPr id="68" name="TextBox 39"/>
              <p:cNvSpPr txBox="1">
                <a:spLocks noChangeArrowheads="1"/>
              </p:cNvSpPr>
              <p:nvPr/>
            </p:nvSpPr>
            <p:spPr bwMode="auto">
              <a:xfrm>
                <a:off x="3165872" y="5801292"/>
                <a:ext cx="686172" cy="292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1400" b="0" dirty="0">
                    <a:solidFill>
                      <a:srgbClr val="FFFFFF"/>
                    </a:solidFill>
                    <a:latin typeface="Helvetica Light"/>
                    <a:cs typeface="Helvetica Light"/>
                  </a:rPr>
                  <a:t>1</a:t>
                </a:r>
              </a:p>
            </p:txBody>
          </p:sp>
          <p:sp>
            <p:nvSpPr>
              <p:cNvPr id="69" name="TextBox 39"/>
              <p:cNvSpPr txBox="1">
                <a:spLocks noChangeArrowheads="1"/>
              </p:cNvSpPr>
              <p:nvPr/>
            </p:nvSpPr>
            <p:spPr bwMode="auto">
              <a:xfrm>
                <a:off x="4250184" y="5813992"/>
                <a:ext cx="720080" cy="292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1400" b="0" dirty="0">
                    <a:solidFill>
                      <a:srgbClr val="FFFFFF"/>
                    </a:solidFill>
                    <a:latin typeface="Helvetica Light"/>
                    <a:cs typeface="Helvetica Light"/>
                  </a:rPr>
                  <a:t>10</a:t>
                </a:r>
              </a:p>
            </p:txBody>
          </p:sp>
          <p:sp>
            <p:nvSpPr>
              <p:cNvPr id="70" name="TextBox 39"/>
              <p:cNvSpPr txBox="1">
                <a:spLocks noChangeArrowheads="1"/>
              </p:cNvSpPr>
              <p:nvPr/>
            </p:nvSpPr>
            <p:spPr bwMode="auto">
              <a:xfrm>
                <a:off x="6393532" y="5856064"/>
                <a:ext cx="432048" cy="292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1400" b="0" dirty="0">
                    <a:solidFill>
                      <a:srgbClr val="FFFFFF"/>
                    </a:solidFill>
                    <a:latin typeface="Helvetica Light"/>
                    <a:cs typeface="Helvetica Light"/>
                  </a:rPr>
                  <a:t>1</a:t>
                </a:r>
              </a:p>
            </p:txBody>
          </p:sp>
          <p:cxnSp>
            <p:nvCxnSpPr>
              <p:cNvPr id="71" name="Straight Connector 41"/>
              <p:cNvCxnSpPr>
                <a:cxnSpLocks noChangeShapeType="1"/>
              </p:cNvCxnSpPr>
              <p:nvPr/>
            </p:nvCxnSpPr>
            <p:spPr bwMode="auto">
              <a:xfrm flipH="1" flipV="1">
                <a:off x="4283968" y="5555332"/>
                <a:ext cx="8384" cy="504056"/>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sp>
            <p:nvSpPr>
              <p:cNvPr id="72" name="TextBox 39"/>
              <p:cNvSpPr txBox="1">
                <a:spLocks noChangeArrowheads="1"/>
              </p:cNvSpPr>
              <p:nvPr/>
            </p:nvSpPr>
            <p:spPr bwMode="auto">
              <a:xfrm>
                <a:off x="5312687" y="5845430"/>
                <a:ext cx="720080" cy="292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1400" b="0" dirty="0">
                    <a:solidFill>
                      <a:srgbClr val="FFFFFF"/>
                    </a:solidFill>
                    <a:latin typeface="Helvetica Light"/>
                    <a:cs typeface="Helvetica Light"/>
                  </a:rPr>
                  <a:t>100</a:t>
                </a:r>
              </a:p>
            </p:txBody>
          </p:sp>
          <p:sp>
            <p:nvSpPr>
              <p:cNvPr id="73" name="TextBox 39"/>
              <p:cNvSpPr txBox="1">
                <a:spLocks noChangeArrowheads="1"/>
              </p:cNvSpPr>
              <p:nvPr/>
            </p:nvSpPr>
            <p:spPr bwMode="auto">
              <a:xfrm>
                <a:off x="7452320" y="5873300"/>
                <a:ext cx="432048" cy="292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1400" b="0" dirty="0">
                    <a:solidFill>
                      <a:srgbClr val="FFFFFF"/>
                    </a:solidFill>
                    <a:latin typeface="Helvetica Light"/>
                    <a:cs typeface="Helvetica Light"/>
                  </a:rPr>
                  <a:t>10</a:t>
                </a:r>
              </a:p>
            </p:txBody>
          </p:sp>
          <p:sp>
            <p:nvSpPr>
              <p:cNvPr id="74" name="TextBox 39"/>
              <p:cNvSpPr txBox="1">
                <a:spLocks noChangeArrowheads="1"/>
              </p:cNvSpPr>
              <p:nvPr/>
            </p:nvSpPr>
            <p:spPr bwMode="auto">
              <a:xfrm>
                <a:off x="3059956" y="6093296"/>
                <a:ext cx="2592412" cy="348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pPr>
                <a:r>
                  <a:rPr lang="en-US" sz="1800" b="0" dirty="0" smtClean="0">
                    <a:solidFill>
                      <a:srgbClr val="FFFFFF"/>
                    </a:solidFill>
                    <a:latin typeface="Helvetica Light"/>
                    <a:cs typeface="Helvetica Light"/>
                  </a:rPr>
                  <a:t>(million years</a:t>
                </a:r>
                <a:r>
                  <a:rPr lang="en-US" sz="1800" b="0" dirty="0">
                    <a:solidFill>
                      <a:srgbClr val="FFFFFF"/>
                    </a:solidFill>
                    <a:latin typeface="Helvetica Light"/>
                    <a:cs typeface="Helvetica Light"/>
                  </a:rPr>
                  <a:t>)</a:t>
                </a:r>
              </a:p>
            </p:txBody>
          </p:sp>
          <p:sp>
            <p:nvSpPr>
              <p:cNvPr id="75" name="TextBox 39"/>
              <p:cNvSpPr txBox="1">
                <a:spLocks noChangeArrowheads="1"/>
              </p:cNvSpPr>
              <p:nvPr/>
            </p:nvSpPr>
            <p:spPr bwMode="auto">
              <a:xfrm>
                <a:off x="5868268" y="6103527"/>
                <a:ext cx="2592412" cy="348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pPr>
                <a:r>
                  <a:rPr lang="en-US" sz="1800" b="0" dirty="0" smtClean="0">
                    <a:solidFill>
                      <a:srgbClr val="FFFFFF"/>
                    </a:solidFill>
                    <a:latin typeface="Helvetica Light"/>
                    <a:cs typeface="Helvetica Light"/>
                  </a:rPr>
                  <a:t>(billion years</a:t>
                </a:r>
                <a:r>
                  <a:rPr lang="en-US" sz="1800" b="0" dirty="0">
                    <a:solidFill>
                      <a:srgbClr val="FFFFFF"/>
                    </a:solidFill>
                    <a:latin typeface="Helvetica Light"/>
                    <a:cs typeface="Helvetica Light"/>
                  </a:rPr>
                  <a:t>)</a:t>
                </a:r>
              </a:p>
            </p:txBody>
          </p:sp>
          <p:cxnSp>
            <p:nvCxnSpPr>
              <p:cNvPr id="76" name="Straight Connector 46"/>
              <p:cNvCxnSpPr>
                <a:cxnSpLocks noChangeShapeType="1"/>
              </p:cNvCxnSpPr>
              <p:nvPr/>
            </p:nvCxnSpPr>
            <p:spPr bwMode="auto">
              <a:xfrm flipH="1" flipV="1">
                <a:off x="2123728" y="5517232"/>
                <a:ext cx="8384" cy="504056"/>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cxnSp>
            <p:nvCxnSpPr>
              <p:cNvPr id="77" name="Straight Connector 47"/>
              <p:cNvCxnSpPr>
                <a:cxnSpLocks noChangeShapeType="1"/>
              </p:cNvCxnSpPr>
              <p:nvPr/>
            </p:nvCxnSpPr>
            <p:spPr bwMode="auto">
              <a:xfrm flipH="1" flipV="1">
                <a:off x="1043608" y="5517232"/>
                <a:ext cx="8384" cy="504056"/>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sp>
            <p:nvSpPr>
              <p:cNvPr id="78" name="TextBox 39"/>
              <p:cNvSpPr txBox="1">
                <a:spLocks noChangeArrowheads="1"/>
              </p:cNvSpPr>
              <p:nvPr/>
            </p:nvSpPr>
            <p:spPr bwMode="auto">
              <a:xfrm>
                <a:off x="2085752" y="5805264"/>
                <a:ext cx="686172" cy="292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1400" b="0" dirty="0">
                    <a:solidFill>
                      <a:srgbClr val="FFFFFF"/>
                    </a:solidFill>
                    <a:latin typeface="Helvetica Light"/>
                    <a:cs typeface="Helvetica Light"/>
                  </a:rPr>
                  <a:t>100</a:t>
                </a:r>
              </a:p>
            </p:txBody>
          </p:sp>
          <p:sp>
            <p:nvSpPr>
              <p:cNvPr id="79" name="TextBox 39"/>
              <p:cNvSpPr txBox="1">
                <a:spLocks noChangeArrowheads="1"/>
              </p:cNvSpPr>
              <p:nvPr/>
            </p:nvSpPr>
            <p:spPr bwMode="auto">
              <a:xfrm>
                <a:off x="1005632" y="5805264"/>
                <a:ext cx="686172" cy="292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1400" b="0" dirty="0">
                    <a:solidFill>
                      <a:srgbClr val="FFFFFF"/>
                    </a:solidFill>
                    <a:latin typeface="Helvetica Light"/>
                    <a:cs typeface="Helvetica Light"/>
                  </a:rPr>
                  <a:t>10</a:t>
                </a:r>
              </a:p>
            </p:txBody>
          </p:sp>
          <p:sp>
            <p:nvSpPr>
              <p:cNvPr id="80" name="TextBox 39"/>
              <p:cNvSpPr txBox="1">
                <a:spLocks noChangeArrowheads="1"/>
              </p:cNvSpPr>
              <p:nvPr/>
            </p:nvSpPr>
            <p:spPr bwMode="auto">
              <a:xfrm>
                <a:off x="-36388" y="6093296"/>
                <a:ext cx="2880320" cy="348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pPr>
                <a:r>
                  <a:rPr lang="en-US" sz="1800" b="0" dirty="0" smtClean="0">
                    <a:solidFill>
                      <a:srgbClr val="FFFFFF"/>
                    </a:solidFill>
                    <a:latin typeface="Helvetica Light"/>
                    <a:cs typeface="Helvetica Light"/>
                  </a:rPr>
                  <a:t>(thousand years</a:t>
                </a:r>
                <a:r>
                  <a:rPr lang="en-US" sz="1800" b="0" dirty="0">
                    <a:solidFill>
                      <a:srgbClr val="FFFFFF"/>
                    </a:solidFill>
                    <a:latin typeface="Helvetica Light"/>
                    <a:cs typeface="Helvetica Light"/>
                  </a:rPr>
                  <a:t>)</a:t>
                </a:r>
              </a:p>
            </p:txBody>
          </p:sp>
        </p:grpSp>
        <p:cxnSp>
          <p:nvCxnSpPr>
            <p:cNvPr id="60" name="Straight Connector 32"/>
            <p:cNvCxnSpPr>
              <a:cxnSpLocks noChangeShapeType="1"/>
            </p:cNvCxnSpPr>
            <p:nvPr/>
          </p:nvCxnSpPr>
          <p:spPr bwMode="auto">
            <a:xfrm flipH="1" flipV="1">
              <a:off x="399728" y="5817964"/>
              <a:ext cx="7937" cy="504825"/>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sp>
          <p:nvSpPr>
            <p:cNvPr id="61" name="TextBox 39"/>
            <p:cNvSpPr txBox="1">
              <a:spLocks noChangeArrowheads="1"/>
            </p:cNvSpPr>
            <p:nvPr/>
          </p:nvSpPr>
          <p:spPr bwMode="auto">
            <a:xfrm>
              <a:off x="357808" y="6093296"/>
              <a:ext cx="685800"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1400" b="0" dirty="0">
                  <a:solidFill>
                    <a:srgbClr val="FFFFFF"/>
                  </a:solidFill>
                  <a:latin typeface="Helvetica Light"/>
                  <a:cs typeface="Helvetica Light"/>
                </a:rPr>
                <a:t>1</a:t>
              </a:r>
            </a:p>
          </p:txBody>
        </p:sp>
      </p:grpSp>
    </p:spTree>
    <p:extLst>
      <p:ext uri="{BB962C8B-B14F-4D97-AF65-F5344CB8AC3E}">
        <p14:creationId xmlns:p14="http://schemas.microsoft.com/office/powerpoint/2010/main" val="1637468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fade">
                                      <p:cBhvr>
                                        <p:cTn id="10"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770" name="Picture 8" descr="cass.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450" y="38100"/>
            <a:ext cx="9077325" cy="6802438"/>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grpSp>
        <p:nvGrpSpPr>
          <p:cNvPr id="28" name="Group 54"/>
          <p:cNvGrpSpPr>
            <a:grpSpLocks/>
          </p:cNvGrpSpPr>
          <p:nvPr/>
        </p:nvGrpSpPr>
        <p:grpSpPr bwMode="auto">
          <a:xfrm>
            <a:off x="401638" y="5240338"/>
            <a:ext cx="4511446" cy="576262"/>
            <a:chOff x="899592" y="4869160"/>
            <a:chExt cx="65107319" cy="576064"/>
          </a:xfrm>
        </p:grpSpPr>
        <p:sp>
          <p:nvSpPr>
            <p:cNvPr id="32798" name="Right Arrow 55"/>
            <p:cNvSpPr>
              <a:spLocks noChangeArrowheads="1"/>
            </p:cNvSpPr>
            <p:nvPr/>
          </p:nvSpPr>
          <p:spPr bwMode="auto">
            <a:xfrm>
              <a:off x="899592" y="4869160"/>
              <a:ext cx="23817568" cy="576064"/>
            </a:xfrm>
            <a:prstGeom prst="rightArrow">
              <a:avLst>
                <a:gd name="adj1" fmla="val 50000"/>
                <a:gd name="adj2" fmla="val 49959"/>
              </a:avLst>
            </a:prstGeom>
            <a:solidFill>
              <a:schemeClr val="tx1"/>
            </a:solidFill>
            <a:ln w="9525">
              <a:solidFill>
                <a:schemeClr val="bg1"/>
              </a:solidFill>
              <a:round/>
              <a:headEnd/>
              <a:tailEnd/>
            </a:ln>
          </p:spPr>
          <p:txBody>
            <a:bodyPr/>
            <a:lstStyle/>
            <a:p>
              <a:endParaRPr lang="en-US"/>
            </a:p>
          </p:txBody>
        </p:sp>
        <p:sp>
          <p:nvSpPr>
            <p:cNvPr id="32799" name="TextBox 39"/>
            <p:cNvSpPr txBox="1">
              <a:spLocks noChangeArrowheads="1"/>
            </p:cNvSpPr>
            <p:nvPr/>
          </p:nvSpPr>
          <p:spPr bwMode="auto">
            <a:xfrm>
              <a:off x="24445705" y="5006426"/>
              <a:ext cx="41561206" cy="3765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2000" b="0" dirty="0" smtClean="0">
                  <a:solidFill>
                    <a:srgbClr val="FFFFFF"/>
                  </a:solidFill>
                  <a:latin typeface="Helvetica Light"/>
                  <a:cs typeface="Helvetica Light"/>
                </a:rPr>
                <a:t>cosmic time line</a:t>
              </a:r>
              <a:endParaRPr lang="en-US" sz="2000" b="0" dirty="0">
                <a:solidFill>
                  <a:srgbClr val="FFFFFF"/>
                </a:solidFill>
                <a:latin typeface="Helvetica Light"/>
                <a:cs typeface="Helvetica Light"/>
              </a:endParaRPr>
            </a:p>
          </p:txBody>
        </p:sp>
      </p:grpSp>
      <p:sp>
        <p:nvSpPr>
          <p:cNvPr id="34" name="TextBox 39"/>
          <p:cNvSpPr txBox="1">
            <a:spLocks noChangeArrowheads="1"/>
          </p:cNvSpPr>
          <p:nvPr/>
        </p:nvSpPr>
        <p:spPr bwMode="auto">
          <a:xfrm>
            <a:off x="-30733" y="30726"/>
            <a:ext cx="6443663" cy="433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dirty="0">
                <a:solidFill>
                  <a:schemeClr val="bg1"/>
                </a:solidFill>
                <a:latin typeface="Helvetica Light" charset="0"/>
                <a:cs typeface="Helvetica Light" charset="0"/>
              </a:rPr>
              <a:t>pictures from Hubble – a </a:t>
            </a:r>
            <a:r>
              <a:rPr lang="en-US" dirty="0" smtClean="0">
                <a:solidFill>
                  <a:schemeClr val="bg1"/>
                </a:solidFill>
                <a:latin typeface="Helvetica Light" charset="0"/>
                <a:cs typeface="Helvetica Light" charset="0"/>
              </a:rPr>
              <a:t>BIG dying </a:t>
            </a:r>
            <a:r>
              <a:rPr lang="en-US" dirty="0">
                <a:solidFill>
                  <a:schemeClr val="bg1"/>
                </a:solidFill>
                <a:latin typeface="Helvetica Light" charset="0"/>
                <a:cs typeface="Helvetica Light" charset="0"/>
              </a:rPr>
              <a:t>star</a:t>
            </a:r>
          </a:p>
        </p:txBody>
      </p:sp>
      <p:grpSp>
        <p:nvGrpSpPr>
          <p:cNvPr id="58" name="Group 57"/>
          <p:cNvGrpSpPr>
            <a:grpSpLocks/>
          </p:cNvGrpSpPr>
          <p:nvPr/>
        </p:nvGrpSpPr>
        <p:grpSpPr bwMode="auto">
          <a:xfrm>
            <a:off x="357188" y="5816598"/>
            <a:ext cx="8535987" cy="935755"/>
            <a:chOff x="357808" y="5816598"/>
            <a:chExt cx="8535367" cy="935755"/>
          </a:xfrm>
        </p:grpSpPr>
        <p:grpSp>
          <p:nvGrpSpPr>
            <p:cNvPr id="59" name="Group 31"/>
            <p:cNvGrpSpPr>
              <a:grpSpLocks/>
            </p:cNvGrpSpPr>
            <p:nvPr/>
          </p:nvGrpSpPr>
          <p:grpSpPr bwMode="auto">
            <a:xfrm>
              <a:off x="395288" y="5816598"/>
              <a:ext cx="8497887" cy="935755"/>
              <a:chOff x="-36388" y="5517232"/>
              <a:chExt cx="8497068" cy="934725"/>
            </a:xfrm>
          </p:grpSpPr>
          <p:cxnSp>
            <p:nvCxnSpPr>
              <p:cNvPr id="62" name="Straight Connector 32"/>
              <p:cNvCxnSpPr>
                <a:cxnSpLocks noChangeShapeType="1"/>
              </p:cNvCxnSpPr>
              <p:nvPr/>
            </p:nvCxnSpPr>
            <p:spPr bwMode="auto">
              <a:xfrm>
                <a:off x="-36388" y="6021288"/>
                <a:ext cx="7920748" cy="72008"/>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cxnSp>
            <p:nvCxnSpPr>
              <p:cNvPr id="63" name="Straight Connector 33"/>
              <p:cNvCxnSpPr>
                <a:cxnSpLocks noChangeShapeType="1"/>
              </p:cNvCxnSpPr>
              <p:nvPr/>
            </p:nvCxnSpPr>
            <p:spPr bwMode="auto">
              <a:xfrm flipH="1" flipV="1">
                <a:off x="3203848" y="5542632"/>
                <a:ext cx="8384" cy="504056"/>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cxnSp>
            <p:nvCxnSpPr>
              <p:cNvPr id="64" name="Straight Connector 34"/>
              <p:cNvCxnSpPr>
                <a:cxnSpLocks noChangeShapeType="1"/>
              </p:cNvCxnSpPr>
              <p:nvPr/>
            </p:nvCxnSpPr>
            <p:spPr bwMode="auto">
              <a:xfrm flipH="1" flipV="1">
                <a:off x="6444208" y="5589240"/>
                <a:ext cx="8384" cy="504056"/>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cxnSp>
            <p:nvCxnSpPr>
              <p:cNvPr id="65" name="Straight Connector 35"/>
              <p:cNvCxnSpPr>
                <a:cxnSpLocks noChangeShapeType="1"/>
              </p:cNvCxnSpPr>
              <p:nvPr/>
            </p:nvCxnSpPr>
            <p:spPr bwMode="auto">
              <a:xfrm flipH="1" flipV="1">
                <a:off x="7875984" y="5601940"/>
                <a:ext cx="8384" cy="504056"/>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cxnSp>
            <p:nvCxnSpPr>
              <p:cNvPr id="66" name="Straight Connector 36"/>
              <p:cNvCxnSpPr>
                <a:cxnSpLocks noChangeShapeType="1"/>
              </p:cNvCxnSpPr>
              <p:nvPr/>
            </p:nvCxnSpPr>
            <p:spPr bwMode="auto">
              <a:xfrm flipH="1" flipV="1">
                <a:off x="7503120" y="5589240"/>
                <a:ext cx="8384" cy="504056"/>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cxnSp>
            <p:nvCxnSpPr>
              <p:cNvPr id="67" name="Straight Connector 37"/>
              <p:cNvCxnSpPr>
                <a:cxnSpLocks noChangeShapeType="1"/>
              </p:cNvCxnSpPr>
              <p:nvPr/>
            </p:nvCxnSpPr>
            <p:spPr bwMode="auto">
              <a:xfrm flipH="1" flipV="1">
                <a:off x="5364088" y="5576540"/>
                <a:ext cx="8384" cy="504056"/>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sp>
            <p:nvSpPr>
              <p:cNvPr id="68" name="TextBox 39"/>
              <p:cNvSpPr txBox="1">
                <a:spLocks noChangeArrowheads="1"/>
              </p:cNvSpPr>
              <p:nvPr/>
            </p:nvSpPr>
            <p:spPr bwMode="auto">
              <a:xfrm>
                <a:off x="3165872" y="5801292"/>
                <a:ext cx="686172" cy="292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1400" b="0" dirty="0">
                    <a:solidFill>
                      <a:srgbClr val="FFFFFF"/>
                    </a:solidFill>
                    <a:latin typeface="Helvetica Light"/>
                    <a:cs typeface="Helvetica Light"/>
                  </a:rPr>
                  <a:t>1</a:t>
                </a:r>
              </a:p>
            </p:txBody>
          </p:sp>
          <p:sp>
            <p:nvSpPr>
              <p:cNvPr id="69" name="TextBox 39"/>
              <p:cNvSpPr txBox="1">
                <a:spLocks noChangeArrowheads="1"/>
              </p:cNvSpPr>
              <p:nvPr/>
            </p:nvSpPr>
            <p:spPr bwMode="auto">
              <a:xfrm>
                <a:off x="4250184" y="5813992"/>
                <a:ext cx="720080" cy="292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1400" b="0" dirty="0">
                    <a:solidFill>
                      <a:srgbClr val="FFFFFF"/>
                    </a:solidFill>
                    <a:latin typeface="Helvetica Light"/>
                    <a:cs typeface="Helvetica Light"/>
                  </a:rPr>
                  <a:t>10</a:t>
                </a:r>
              </a:p>
            </p:txBody>
          </p:sp>
          <p:sp>
            <p:nvSpPr>
              <p:cNvPr id="70" name="TextBox 39"/>
              <p:cNvSpPr txBox="1">
                <a:spLocks noChangeArrowheads="1"/>
              </p:cNvSpPr>
              <p:nvPr/>
            </p:nvSpPr>
            <p:spPr bwMode="auto">
              <a:xfrm>
                <a:off x="6393532" y="5856064"/>
                <a:ext cx="432048" cy="292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1400" b="0" dirty="0">
                    <a:solidFill>
                      <a:srgbClr val="FFFFFF"/>
                    </a:solidFill>
                    <a:latin typeface="Helvetica Light"/>
                    <a:cs typeface="Helvetica Light"/>
                  </a:rPr>
                  <a:t>1</a:t>
                </a:r>
              </a:p>
            </p:txBody>
          </p:sp>
          <p:cxnSp>
            <p:nvCxnSpPr>
              <p:cNvPr id="71" name="Straight Connector 41"/>
              <p:cNvCxnSpPr>
                <a:cxnSpLocks noChangeShapeType="1"/>
              </p:cNvCxnSpPr>
              <p:nvPr/>
            </p:nvCxnSpPr>
            <p:spPr bwMode="auto">
              <a:xfrm flipH="1" flipV="1">
                <a:off x="4283968" y="5555332"/>
                <a:ext cx="8384" cy="504056"/>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sp>
            <p:nvSpPr>
              <p:cNvPr id="72" name="TextBox 39"/>
              <p:cNvSpPr txBox="1">
                <a:spLocks noChangeArrowheads="1"/>
              </p:cNvSpPr>
              <p:nvPr/>
            </p:nvSpPr>
            <p:spPr bwMode="auto">
              <a:xfrm>
                <a:off x="5312687" y="5845430"/>
                <a:ext cx="720080" cy="292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1400" b="0" dirty="0">
                    <a:solidFill>
                      <a:srgbClr val="FFFFFF"/>
                    </a:solidFill>
                    <a:latin typeface="Helvetica Light"/>
                    <a:cs typeface="Helvetica Light"/>
                  </a:rPr>
                  <a:t>100</a:t>
                </a:r>
              </a:p>
            </p:txBody>
          </p:sp>
          <p:sp>
            <p:nvSpPr>
              <p:cNvPr id="73" name="TextBox 39"/>
              <p:cNvSpPr txBox="1">
                <a:spLocks noChangeArrowheads="1"/>
              </p:cNvSpPr>
              <p:nvPr/>
            </p:nvSpPr>
            <p:spPr bwMode="auto">
              <a:xfrm>
                <a:off x="7452320" y="5873300"/>
                <a:ext cx="432048" cy="292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1400" b="0" dirty="0">
                    <a:solidFill>
                      <a:srgbClr val="FFFFFF"/>
                    </a:solidFill>
                    <a:latin typeface="Helvetica Light"/>
                    <a:cs typeface="Helvetica Light"/>
                  </a:rPr>
                  <a:t>10</a:t>
                </a:r>
              </a:p>
            </p:txBody>
          </p:sp>
          <p:sp>
            <p:nvSpPr>
              <p:cNvPr id="74" name="TextBox 39"/>
              <p:cNvSpPr txBox="1">
                <a:spLocks noChangeArrowheads="1"/>
              </p:cNvSpPr>
              <p:nvPr/>
            </p:nvSpPr>
            <p:spPr bwMode="auto">
              <a:xfrm>
                <a:off x="3059956" y="6093296"/>
                <a:ext cx="2592412" cy="348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pPr>
                <a:r>
                  <a:rPr lang="en-US" sz="1800" b="0" dirty="0" smtClean="0">
                    <a:solidFill>
                      <a:srgbClr val="FFFFFF"/>
                    </a:solidFill>
                    <a:latin typeface="Helvetica Light"/>
                    <a:cs typeface="Helvetica Light"/>
                  </a:rPr>
                  <a:t>(million years</a:t>
                </a:r>
                <a:r>
                  <a:rPr lang="en-US" sz="1800" b="0" dirty="0">
                    <a:solidFill>
                      <a:srgbClr val="FFFFFF"/>
                    </a:solidFill>
                    <a:latin typeface="Helvetica Light"/>
                    <a:cs typeface="Helvetica Light"/>
                  </a:rPr>
                  <a:t>)</a:t>
                </a:r>
              </a:p>
            </p:txBody>
          </p:sp>
          <p:sp>
            <p:nvSpPr>
              <p:cNvPr id="75" name="TextBox 39"/>
              <p:cNvSpPr txBox="1">
                <a:spLocks noChangeArrowheads="1"/>
              </p:cNvSpPr>
              <p:nvPr/>
            </p:nvSpPr>
            <p:spPr bwMode="auto">
              <a:xfrm>
                <a:off x="5868268" y="6103527"/>
                <a:ext cx="2592412" cy="348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pPr>
                <a:r>
                  <a:rPr lang="en-US" sz="1800" b="0" dirty="0" smtClean="0">
                    <a:solidFill>
                      <a:srgbClr val="FFFFFF"/>
                    </a:solidFill>
                    <a:latin typeface="Helvetica Light"/>
                    <a:cs typeface="Helvetica Light"/>
                  </a:rPr>
                  <a:t>(billion years</a:t>
                </a:r>
                <a:r>
                  <a:rPr lang="en-US" sz="1800" b="0" dirty="0">
                    <a:solidFill>
                      <a:srgbClr val="FFFFFF"/>
                    </a:solidFill>
                    <a:latin typeface="Helvetica Light"/>
                    <a:cs typeface="Helvetica Light"/>
                  </a:rPr>
                  <a:t>)</a:t>
                </a:r>
              </a:p>
            </p:txBody>
          </p:sp>
          <p:cxnSp>
            <p:nvCxnSpPr>
              <p:cNvPr id="76" name="Straight Connector 46"/>
              <p:cNvCxnSpPr>
                <a:cxnSpLocks noChangeShapeType="1"/>
              </p:cNvCxnSpPr>
              <p:nvPr/>
            </p:nvCxnSpPr>
            <p:spPr bwMode="auto">
              <a:xfrm flipH="1" flipV="1">
                <a:off x="2123728" y="5517232"/>
                <a:ext cx="8384" cy="504056"/>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cxnSp>
            <p:nvCxnSpPr>
              <p:cNvPr id="77" name="Straight Connector 47"/>
              <p:cNvCxnSpPr>
                <a:cxnSpLocks noChangeShapeType="1"/>
              </p:cNvCxnSpPr>
              <p:nvPr/>
            </p:nvCxnSpPr>
            <p:spPr bwMode="auto">
              <a:xfrm flipH="1" flipV="1">
                <a:off x="1043608" y="5517232"/>
                <a:ext cx="8384" cy="504056"/>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sp>
            <p:nvSpPr>
              <p:cNvPr id="78" name="TextBox 39"/>
              <p:cNvSpPr txBox="1">
                <a:spLocks noChangeArrowheads="1"/>
              </p:cNvSpPr>
              <p:nvPr/>
            </p:nvSpPr>
            <p:spPr bwMode="auto">
              <a:xfrm>
                <a:off x="2085752" y="5805264"/>
                <a:ext cx="686172" cy="292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1400" b="0" dirty="0">
                    <a:solidFill>
                      <a:srgbClr val="FFFFFF"/>
                    </a:solidFill>
                    <a:latin typeface="Helvetica Light"/>
                    <a:cs typeface="Helvetica Light"/>
                  </a:rPr>
                  <a:t>100</a:t>
                </a:r>
              </a:p>
            </p:txBody>
          </p:sp>
          <p:sp>
            <p:nvSpPr>
              <p:cNvPr id="79" name="TextBox 39"/>
              <p:cNvSpPr txBox="1">
                <a:spLocks noChangeArrowheads="1"/>
              </p:cNvSpPr>
              <p:nvPr/>
            </p:nvSpPr>
            <p:spPr bwMode="auto">
              <a:xfrm>
                <a:off x="1005632" y="5805264"/>
                <a:ext cx="686172" cy="292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1400" b="0" dirty="0">
                    <a:solidFill>
                      <a:srgbClr val="FFFFFF"/>
                    </a:solidFill>
                    <a:latin typeface="Helvetica Light"/>
                    <a:cs typeface="Helvetica Light"/>
                  </a:rPr>
                  <a:t>10</a:t>
                </a:r>
              </a:p>
            </p:txBody>
          </p:sp>
          <p:sp>
            <p:nvSpPr>
              <p:cNvPr id="80" name="TextBox 39"/>
              <p:cNvSpPr txBox="1">
                <a:spLocks noChangeArrowheads="1"/>
              </p:cNvSpPr>
              <p:nvPr/>
            </p:nvSpPr>
            <p:spPr bwMode="auto">
              <a:xfrm>
                <a:off x="-36388" y="6093296"/>
                <a:ext cx="2880320" cy="348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pPr>
                <a:r>
                  <a:rPr lang="en-US" sz="1800" b="0" dirty="0" smtClean="0">
                    <a:solidFill>
                      <a:srgbClr val="FFFFFF"/>
                    </a:solidFill>
                    <a:latin typeface="Helvetica Light"/>
                    <a:cs typeface="Helvetica Light"/>
                  </a:rPr>
                  <a:t>(thousand years</a:t>
                </a:r>
                <a:r>
                  <a:rPr lang="en-US" sz="1800" b="0" dirty="0">
                    <a:solidFill>
                      <a:srgbClr val="FFFFFF"/>
                    </a:solidFill>
                    <a:latin typeface="Helvetica Light"/>
                    <a:cs typeface="Helvetica Light"/>
                  </a:rPr>
                  <a:t>)</a:t>
                </a:r>
              </a:p>
            </p:txBody>
          </p:sp>
        </p:grpSp>
        <p:cxnSp>
          <p:nvCxnSpPr>
            <p:cNvPr id="60" name="Straight Connector 32"/>
            <p:cNvCxnSpPr>
              <a:cxnSpLocks noChangeShapeType="1"/>
            </p:cNvCxnSpPr>
            <p:nvPr/>
          </p:nvCxnSpPr>
          <p:spPr bwMode="auto">
            <a:xfrm flipH="1" flipV="1">
              <a:off x="399728" y="5817964"/>
              <a:ext cx="7937" cy="504825"/>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sp>
          <p:nvSpPr>
            <p:cNvPr id="61" name="TextBox 39"/>
            <p:cNvSpPr txBox="1">
              <a:spLocks noChangeArrowheads="1"/>
            </p:cNvSpPr>
            <p:nvPr/>
          </p:nvSpPr>
          <p:spPr bwMode="auto">
            <a:xfrm>
              <a:off x="357808" y="6093296"/>
              <a:ext cx="685800"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1400" b="0" dirty="0">
                  <a:solidFill>
                    <a:srgbClr val="FFFFFF"/>
                  </a:solidFill>
                  <a:latin typeface="Helvetica Light"/>
                  <a:cs typeface="Helvetica Light"/>
                </a:rPr>
                <a:t>1</a:t>
              </a:r>
            </a:p>
          </p:txBody>
        </p:sp>
      </p:grpSp>
    </p:spTree>
    <p:extLst>
      <p:ext uri="{BB962C8B-B14F-4D97-AF65-F5344CB8AC3E}">
        <p14:creationId xmlns:p14="http://schemas.microsoft.com/office/powerpoint/2010/main" val="3586098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fade">
                                      <p:cBhvr>
                                        <p:cTn id="10"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818" name="Picture 11" descr="stephquintet.jpg"/>
          <p:cNvPicPr>
            <a:picLocks/>
          </p:cNvPicPr>
          <p:nvPr/>
        </p:nvPicPr>
        <p:blipFill>
          <a:blip r:embed="rId3" cstate="print">
            <a:extLst>
              <a:ext uri="{28A0092B-C50C-407E-A947-70E740481C1C}">
                <a14:useLocalDpi xmlns:a14="http://schemas.microsoft.com/office/drawing/2010/main" val="0"/>
              </a:ext>
            </a:extLst>
          </a:blip>
          <a:srcRect l="9480" r="6320"/>
          <a:stretch>
            <a:fillRect/>
          </a:stretch>
        </p:blipFill>
        <p:spPr bwMode="auto">
          <a:xfrm rot="-5400000">
            <a:off x="1155700" y="-1117600"/>
            <a:ext cx="6821488" cy="9107488"/>
          </a:xfrm>
          <a:prstGeom prst="rect">
            <a:avLst/>
          </a:prstGeom>
          <a:noFill/>
          <a:ln w="25400">
            <a:noFill/>
            <a:miter lim="800000"/>
            <a:headEnd/>
            <a:tailEnd/>
          </a:ln>
          <a:extLst>
            <a:ext uri="{909E8E84-426E-40dd-AFC4-6F175D3DCCD1}">
              <a14:hiddenFill xmlns:a14="http://schemas.microsoft.com/office/drawing/2010/main" xmlns="">
                <a:solidFill>
                  <a:srgbClr val="FFFFFF"/>
                </a:solidFill>
              </a14:hiddenFill>
            </a:ext>
          </a:extLst>
        </p:spPr>
      </p:pic>
      <p:grpSp>
        <p:nvGrpSpPr>
          <p:cNvPr id="28" name="Group 54"/>
          <p:cNvGrpSpPr>
            <a:grpSpLocks/>
          </p:cNvGrpSpPr>
          <p:nvPr/>
        </p:nvGrpSpPr>
        <p:grpSpPr bwMode="auto">
          <a:xfrm>
            <a:off x="395288" y="5240338"/>
            <a:ext cx="5616575" cy="576262"/>
            <a:chOff x="899592" y="4869160"/>
            <a:chExt cx="73000277" cy="576064"/>
          </a:xfrm>
        </p:grpSpPr>
        <p:sp>
          <p:nvSpPr>
            <p:cNvPr id="34846" name="Right Arrow 55"/>
            <p:cNvSpPr>
              <a:spLocks noChangeArrowheads="1"/>
            </p:cNvSpPr>
            <p:nvPr/>
          </p:nvSpPr>
          <p:spPr bwMode="auto">
            <a:xfrm>
              <a:off x="899592" y="4869160"/>
              <a:ext cx="73000277" cy="576064"/>
            </a:xfrm>
            <a:prstGeom prst="rightArrow">
              <a:avLst>
                <a:gd name="adj1" fmla="val 50000"/>
                <a:gd name="adj2" fmla="val 49868"/>
              </a:avLst>
            </a:prstGeom>
            <a:solidFill>
              <a:schemeClr val="tx1"/>
            </a:solidFill>
            <a:ln w="9525">
              <a:solidFill>
                <a:schemeClr val="bg1"/>
              </a:solidFill>
              <a:round/>
              <a:headEnd/>
              <a:tailEnd/>
            </a:ln>
          </p:spPr>
          <p:txBody>
            <a:bodyPr/>
            <a:lstStyle/>
            <a:p>
              <a:endParaRPr lang="en-US"/>
            </a:p>
          </p:txBody>
        </p:sp>
        <p:sp>
          <p:nvSpPr>
            <p:cNvPr id="34847" name="TextBox 39"/>
            <p:cNvSpPr txBox="1">
              <a:spLocks noChangeArrowheads="1"/>
            </p:cNvSpPr>
            <p:nvPr/>
          </p:nvSpPr>
          <p:spPr bwMode="auto">
            <a:xfrm>
              <a:off x="15502741" y="5014687"/>
              <a:ext cx="42674821" cy="3765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pPr>
              <a:r>
                <a:rPr lang="en-US" sz="2000" b="0" dirty="0">
                  <a:solidFill>
                    <a:srgbClr val="FFFFFF"/>
                  </a:solidFill>
                  <a:latin typeface="Helvetica Light"/>
                  <a:cs typeface="Helvetica Light"/>
                </a:rPr>
                <a:t>c</a:t>
              </a:r>
              <a:r>
                <a:rPr lang="en-US" sz="2000" b="0" dirty="0" smtClean="0">
                  <a:solidFill>
                    <a:srgbClr val="FFFFFF"/>
                  </a:solidFill>
                  <a:latin typeface="Helvetica Light"/>
                  <a:cs typeface="Helvetica Light"/>
                </a:rPr>
                <a:t>osmic time line</a:t>
              </a:r>
              <a:endParaRPr lang="en-US" sz="2000" b="0" dirty="0">
                <a:solidFill>
                  <a:srgbClr val="FFFFFF"/>
                </a:solidFill>
                <a:latin typeface="Helvetica Light"/>
                <a:cs typeface="Helvetica Light"/>
              </a:endParaRPr>
            </a:p>
          </p:txBody>
        </p:sp>
      </p:grpSp>
      <p:sp>
        <p:nvSpPr>
          <p:cNvPr id="34" name="TextBox 39"/>
          <p:cNvSpPr txBox="1">
            <a:spLocks noChangeArrowheads="1"/>
          </p:cNvSpPr>
          <p:nvPr/>
        </p:nvSpPr>
        <p:spPr bwMode="auto">
          <a:xfrm>
            <a:off x="-30733" y="30726"/>
            <a:ext cx="6443663" cy="433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dirty="0">
                <a:solidFill>
                  <a:schemeClr val="bg1"/>
                </a:solidFill>
                <a:latin typeface="Helvetica Light" charset="0"/>
                <a:cs typeface="Helvetica Light" charset="0"/>
              </a:rPr>
              <a:t>pictures from Hubble – </a:t>
            </a:r>
            <a:r>
              <a:rPr lang="en-US" dirty="0" smtClean="0">
                <a:solidFill>
                  <a:schemeClr val="bg1"/>
                </a:solidFill>
                <a:latin typeface="Helvetica Light" charset="0"/>
                <a:cs typeface="Helvetica Light" charset="0"/>
              </a:rPr>
              <a:t>interacting galaxies</a:t>
            </a:r>
            <a:endParaRPr lang="en-US" dirty="0">
              <a:solidFill>
                <a:schemeClr val="bg1"/>
              </a:solidFill>
              <a:latin typeface="Helvetica Light" charset="0"/>
              <a:cs typeface="Helvetica Light" charset="0"/>
            </a:endParaRPr>
          </a:p>
        </p:txBody>
      </p:sp>
      <p:grpSp>
        <p:nvGrpSpPr>
          <p:cNvPr id="58" name="Group 57"/>
          <p:cNvGrpSpPr>
            <a:grpSpLocks/>
          </p:cNvGrpSpPr>
          <p:nvPr/>
        </p:nvGrpSpPr>
        <p:grpSpPr bwMode="auto">
          <a:xfrm>
            <a:off x="357188" y="5816598"/>
            <a:ext cx="8535987" cy="935755"/>
            <a:chOff x="357808" y="5816598"/>
            <a:chExt cx="8535367" cy="935755"/>
          </a:xfrm>
        </p:grpSpPr>
        <p:grpSp>
          <p:nvGrpSpPr>
            <p:cNvPr id="59" name="Group 31"/>
            <p:cNvGrpSpPr>
              <a:grpSpLocks/>
            </p:cNvGrpSpPr>
            <p:nvPr/>
          </p:nvGrpSpPr>
          <p:grpSpPr bwMode="auto">
            <a:xfrm>
              <a:off x="395288" y="5816598"/>
              <a:ext cx="8497887" cy="935755"/>
              <a:chOff x="-36388" y="5517232"/>
              <a:chExt cx="8497068" cy="934725"/>
            </a:xfrm>
          </p:grpSpPr>
          <p:cxnSp>
            <p:nvCxnSpPr>
              <p:cNvPr id="62" name="Straight Connector 32"/>
              <p:cNvCxnSpPr>
                <a:cxnSpLocks noChangeShapeType="1"/>
              </p:cNvCxnSpPr>
              <p:nvPr/>
            </p:nvCxnSpPr>
            <p:spPr bwMode="auto">
              <a:xfrm>
                <a:off x="-36388" y="6021288"/>
                <a:ext cx="7920748" cy="72008"/>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cxnSp>
            <p:nvCxnSpPr>
              <p:cNvPr id="63" name="Straight Connector 33"/>
              <p:cNvCxnSpPr>
                <a:cxnSpLocks noChangeShapeType="1"/>
              </p:cNvCxnSpPr>
              <p:nvPr/>
            </p:nvCxnSpPr>
            <p:spPr bwMode="auto">
              <a:xfrm flipH="1" flipV="1">
                <a:off x="3203848" y="5542632"/>
                <a:ext cx="8384" cy="504056"/>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cxnSp>
            <p:nvCxnSpPr>
              <p:cNvPr id="64" name="Straight Connector 34"/>
              <p:cNvCxnSpPr>
                <a:cxnSpLocks noChangeShapeType="1"/>
              </p:cNvCxnSpPr>
              <p:nvPr/>
            </p:nvCxnSpPr>
            <p:spPr bwMode="auto">
              <a:xfrm flipH="1" flipV="1">
                <a:off x="6444208" y="5589240"/>
                <a:ext cx="8384" cy="504056"/>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cxnSp>
            <p:nvCxnSpPr>
              <p:cNvPr id="65" name="Straight Connector 35"/>
              <p:cNvCxnSpPr>
                <a:cxnSpLocks noChangeShapeType="1"/>
              </p:cNvCxnSpPr>
              <p:nvPr/>
            </p:nvCxnSpPr>
            <p:spPr bwMode="auto">
              <a:xfrm flipH="1" flipV="1">
                <a:off x="7875984" y="5601940"/>
                <a:ext cx="8384" cy="504056"/>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cxnSp>
            <p:nvCxnSpPr>
              <p:cNvPr id="66" name="Straight Connector 36"/>
              <p:cNvCxnSpPr>
                <a:cxnSpLocks noChangeShapeType="1"/>
              </p:cNvCxnSpPr>
              <p:nvPr/>
            </p:nvCxnSpPr>
            <p:spPr bwMode="auto">
              <a:xfrm flipH="1" flipV="1">
                <a:off x="7503120" y="5589240"/>
                <a:ext cx="8384" cy="504056"/>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cxnSp>
            <p:nvCxnSpPr>
              <p:cNvPr id="67" name="Straight Connector 37"/>
              <p:cNvCxnSpPr>
                <a:cxnSpLocks noChangeShapeType="1"/>
              </p:cNvCxnSpPr>
              <p:nvPr/>
            </p:nvCxnSpPr>
            <p:spPr bwMode="auto">
              <a:xfrm flipH="1" flipV="1">
                <a:off x="5364088" y="5576540"/>
                <a:ext cx="8384" cy="504056"/>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sp>
            <p:nvSpPr>
              <p:cNvPr id="68" name="TextBox 39"/>
              <p:cNvSpPr txBox="1">
                <a:spLocks noChangeArrowheads="1"/>
              </p:cNvSpPr>
              <p:nvPr/>
            </p:nvSpPr>
            <p:spPr bwMode="auto">
              <a:xfrm>
                <a:off x="3165872" y="5801292"/>
                <a:ext cx="686172" cy="292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1400" b="0" dirty="0">
                    <a:solidFill>
                      <a:srgbClr val="FFFFFF"/>
                    </a:solidFill>
                    <a:latin typeface="Helvetica Light"/>
                    <a:cs typeface="Helvetica Light"/>
                  </a:rPr>
                  <a:t>1</a:t>
                </a:r>
              </a:p>
            </p:txBody>
          </p:sp>
          <p:sp>
            <p:nvSpPr>
              <p:cNvPr id="69" name="TextBox 39"/>
              <p:cNvSpPr txBox="1">
                <a:spLocks noChangeArrowheads="1"/>
              </p:cNvSpPr>
              <p:nvPr/>
            </p:nvSpPr>
            <p:spPr bwMode="auto">
              <a:xfrm>
                <a:off x="4250184" y="5813992"/>
                <a:ext cx="720080" cy="292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1400" b="0" dirty="0">
                    <a:solidFill>
                      <a:srgbClr val="FFFFFF"/>
                    </a:solidFill>
                    <a:latin typeface="Helvetica Light"/>
                    <a:cs typeface="Helvetica Light"/>
                  </a:rPr>
                  <a:t>10</a:t>
                </a:r>
              </a:p>
            </p:txBody>
          </p:sp>
          <p:sp>
            <p:nvSpPr>
              <p:cNvPr id="70" name="TextBox 39"/>
              <p:cNvSpPr txBox="1">
                <a:spLocks noChangeArrowheads="1"/>
              </p:cNvSpPr>
              <p:nvPr/>
            </p:nvSpPr>
            <p:spPr bwMode="auto">
              <a:xfrm>
                <a:off x="6393532" y="5856064"/>
                <a:ext cx="432048" cy="292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1400" b="0" dirty="0">
                    <a:solidFill>
                      <a:srgbClr val="FFFFFF"/>
                    </a:solidFill>
                    <a:latin typeface="Helvetica Light"/>
                    <a:cs typeface="Helvetica Light"/>
                  </a:rPr>
                  <a:t>1</a:t>
                </a:r>
              </a:p>
            </p:txBody>
          </p:sp>
          <p:cxnSp>
            <p:nvCxnSpPr>
              <p:cNvPr id="71" name="Straight Connector 41"/>
              <p:cNvCxnSpPr>
                <a:cxnSpLocks noChangeShapeType="1"/>
              </p:cNvCxnSpPr>
              <p:nvPr/>
            </p:nvCxnSpPr>
            <p:spPr bwMode="auto">
              <a:xfrm flipH="1" flipV="1">
                <a:off x="4283968" y="5555332"/>
                <a:ext cx="8384" cy="504056"/>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sp>
            <p:nvSpPr>
              <p:cNvPr id="72" name="TextBox 39"/>
              <p:cNvSpPr txBox="1">
                <a:spLocks noChangeArrowheads="1"/>
              </p:cNvSpPr>
              <p:nvPr/>
            </p:nvSpPr>
            <p:spPr bwMode="auto">
              <a:xfrm>
                <a:off x="5312687" y="5845430"/>
                <a:ext cx="720080" cy="292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1400" b="0" dirty="0">
                    <a:solidFill>
                      <a:srgbClr val="FFFFFF"/>
                    </a:solidFill>
                    <a:latin typeface="Helvetica Light"/>
                    <a:cs typeface="Helvetica Light"/>
                  </a:rPr>
                  <a:t>100</a:t>
                </a:r>
              </a:p>
            </p:txBody>
          </p:sp>
          <p:sp>
            <p:nvSpPr>
              <p:cNvPr id="73" name="TextBox 39"/>
              <p:cNvSpPr txBox="1">
                <a:spLocks noChangeArrowheads="1"/>
              </p:cNvSpPr>
              <p:nvPr/>
            </p:nvSpPr>
            <p:spPr bwMode="auto">
              <a:xfrm>
                <a:off x="7452320" y="5873300"/>
                <a:ext cx="432048" cy="292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1400" b="0" dirty="0">
                    <a:solidFill>
                      <a:srgbClr val="FFFFFF"/>
                    </a:solidFill>
                    <a:latin typeface="Helvetica Light"/>
                    <a:cs typeface="Helvetica Light"/>
                  </a:rPr>
                  <a:t>10</a:t>
                </a:r>
              </a:p>
            </p:txBody>
          </p:sp>
          <p:sp>
            <p:nvSpPr>
              <p:cNvPr id="74" name="TextBox 39"/>
              <p:cNvSpPr txBox="1">
                <a:spLocks noChangeArrowheads="1"/>
              </p:cNvSpPr>
              <p:nvPr/>
            </p:nvSpPr>
            <p:spPr bwMode="auto">
              <a:xfrm>
                <a:off x="3059956" y="6093296"/>
                <a:ext cx="2592412" cy="348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pPr>
                <a:r>
                  <a:rPr lang="en-US" sz="1800" b="0" dirty="0" smtClean="0">
                    <a:solidFill>
                      <a:srgbClr val="FFFFFF"/>
                    </a:solidFill>
                    <a:latin typeface="Helvetica Light"/>
                    <a:cs typeface="Helvetica Light"/>
                  </a:rPr>
                  <a:t>(million years</a:t>
                </a:r>
                <a:r>
                  <a:rPr lang="en-US" sz="1800" b="0" dirty="0">
                    <a:solidFill>
                      <a:srgbClr val="FFFFFF"/>
                    </a:solidFill>
                    <a:latin typeface="Helvetica Light"/>
                    <a:cs typeface="Helvetica Light"/>
                  </a:rPr>
                  <a:t>)</a:t>
                </a:r>
              </a:p>
            </p:txBody>
          </p:sp>
          <p:sp>
            <p:nvSpPr>
              <p:cNvPr id="75" name="TextBox 39"/>
              <p:cNvSpPr txBox="1">
                <a:spLocks noChangeArrowheads="1"/>
              </p:cNvSpPr>
              <p:nvPr/>
            </p:nvSpPr>
            <p:spPr bwMode="auto">
              <a:xfrm>
                <a:off x="5868268" y="6103527"/>
                <a:ext cx="2592412" cy="348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pPr>
                <a:r>
                  <a:rPr lang="en-US" sz="1800" b="0" dirty="0" smtClean="0">
                    <a:solidFill>
                      <a:srgbClr val="FFFFFF"/>
                    </a:solidFill>
                    <a:latin typeface="Helvetica Light"/>
                    <a:cs typeface="Helvetica Light"/>
                  </a:rPr>
                  <a:t>(billion years</a:t>
                </a:r>
                <a:r>
                  <a:rPr lang="en-US" sz="1800" b="0" dirty="0">
                    <a:solidFill>
                      <a:srgbClr val="FFFFFF"/>
                    </a:solidFill>
                    <a:latin typeface="Helvetica Light"/>
                    <a:cs typeface="Helvetica Light"/>
                  </a:rPr>
                  <a:t>)</a:t>
                </a:r>
              </a:p>
            </p:txBody>
          </p:sp>
          <p:cxnSp>
            <p:nvCxnSpPr>
              <p:cNvPr id="76" name="Straight Connector 46"/>
              <p:cNvCxnSpPr>
                <a:cxnSpLocks noChangeShapeType="1"/>
              </p:cNvCxnSpPr>
              <p:nvPr/>
            </p:nvCxnSpPr>
            <p:spPr bwMode="auto">
              <a:xfrm flipH="1" flipV="1">
                <a:off x="2123728" y="5517232"/>
                <a:ext cx="8384" cy="504056"/>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cxnSp>
            <p:nvCxnSpPr>
              <p:cNvPr id="77" name="Straight Connector 47"/>
              <p:cNvCxnSpPr>
                <a:cxnSpLocks noChangeShapeType="1"/>
              </p:cNvCxnSpPr>
              <p:nvPr/>
            </p:nvCxnSpPr>
            <p:spPr bwMode="auto">
              <a:xfrm flipH="1" flipV="1">
                <a:off x="1043608" y="5517232"/>
                <a:ext cx="8384" cy="504056"/>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sp>
            <p:nvSpPr>
              <p:cNvPr id="78" name="TextBox 39"/>
              <p:cNvSpPr txBox="1">
                <a:spLocks noChangeArrowheads="1"/>
              </p:cNvSpPr>
              <p:nvPr/>
            </p:nvSpPr>
            <p:spPr bwMode="auto">
              <a:xfrm>
                <a:off x="2085752" y="5805264"/>
                <a:ext cx="686172" cy="292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1400" b="0" dirty="0">
                    <a:solidFill>
                      <a:srgbClr val="FFFFFF"/>
                    </a:solidFill>
                    <a:latin typeface="Helvetica Light"/>
                    <a:cs typeface="Helvetica Light"/>
                  </a:rPr>
                  <a:t>100</a:t>
                </a:r>
              </a:p>
            </p:txBody>
          </p:sp>
          <p:sp>
            <p:nvSpPr>
              <p:cNvPr id="79" name="TextBox 39"/>
              <p:cNvSpPr txBox="1">
                <a:spLocks noChangeArrowheads="1"/>
              </p:cNvSpPr>
              <p:nvPr/>
            </p:nvSpPr>
            <p:spPr bwMode="auto">
              <a:xfrm>
                <a:off x="1005632" y="5805264"/>
                <a:ext cx="686172" cy="292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1400" b="0" dirty="0">
                    <a:solidFill>
                      <a:srgbClr val="FFFFFF"/>
                    </a:solidFill>
                    <a:latin typeface="Helvetica Light"/>
                    <a:cs typeface="Helvetica Light"/>
                  </a:rPr>
                  <a:t>10</a:t>
                </a:r>
              </a:p>
            </p:txBody>
          </p:sp>
          <p:sp>
            <p:nvSpPr>
              <p:cNvPr id="80" name="TextBox 39"/>
              <p:cNvSpPr txBox="1">
                <a:spLocks noChangeArrowheads="1"/>
              </p:cNvSpPr>
              <p:nvPr/>
            </p:nvSpPr>
            <p:spPr bwMode="auto">
              <a:xfrm>
                <a:off x="-36388" y="6093296"/>
                <a:ext cx="2880320" cy="348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pPr>
                <a:r>
                  <a:rPr lang="en-US" sz="1800" b="0" dirty="0" smtClean="0">
                    <a:solidFill>
                      <a:srgbClr val="FFFFFF"/>
                    </a:solidFill>
                    <a:latin typeface="Helvetica Light"/>
                    <a:cs typeface="Helvetica Light"/>
                  </a:rPr>
                  <a:t>(thousand years</a:t>
                </a:r>
                <a:r>
                  <a:rPr lang="en-US" sz="1800" b="0" dirty="0">
                    <a:solidFill>
                      <a:srgbClr val="FFFFFF"/>
                    </a:solidFill>
                    <a:latin typeface="Helvetica Light"/>
                    <a:cs typeface="Helvetica Light"/>
                  </a:rPr>
                  <a:t>)</a:t>
                </a:r>
              </a:p>
            </p:txBody>
          </p:sp>
        </p:grpSp>
        <p:cxnSp>
          <p:nvCxnSpPr>
            <p:cNvPr id="60" name="Straight Connector 32"/>
            <p:cNvCxnSpPr>
              <a:cxnSpLocks noChangeShapeType="1"/>
            </p:cNvCxnSpPr>
            <p:nvPr/>
          </p:nvCxnSpPr>
          <p:spPr bwMode="auto">
            <a:xfrm flipH="1" flipV="1">
              <a:off x="399728" y="5817964"/>
              <a:ext cx="7937" cy="504825"/>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sp>
          <p:nvSpPr>
            <p:cNvPr id="61" name="TextBox 39"/>
            <p:cNvSpPr txBox="1">
              <a:spLocks noChangeArrowheads="1"/>
            </p:cNvSpPr>
            <p:nvPr/>
          </p:nvSpPr>
          <p:spPr bwMode="auto">
            <a:xfrm>
              <a:off x="357808" y="6093296"/>
              <a:ext cx="685800"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1400" b="0" dirty="0">
                  <a:solidFill>
                    <a:srgbClr val="FFFFFF"/>
                  </a:solidFill>
                  <a:latin typeface="Helvetica Light"/>
                  <a:cs typeface="Helvetica Light"/>
                </a:rPr>
                <a:t>1</a:t>
              </a:r>
            </a:p>
          </p:txBody>
        </p:sp>
      </p:grpSp>
    </p:spTree>
    <p:extLst>
      <p:ext uri="{BB962C8B-B14F-4D97-AF65-F5344CB8AC3E}">
        <p14:creationId xmlns:p14="http://schemas.microsoft.com/office/powerpoint/2010/main" val="2587876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fade">
                                      <p:cBhvr>
                                        <p:cTn id="10"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 name="Picture 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5" t="15744" r="259" b="21281"/>
          <a:stretch/>
        </p:blipFill>
        <p:spPr bwMode="auto">
          <a:xfrm>
            <a:off x="1320801" y="3549630"/>
            <a:ext cx="7835900" cy="33083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sp>
        <p:nvSpPr>
          <p:cNvPr id="6" name="TextBox 39"/>
          <p:cNvSpPr txBox="1">
            <a:spLocks noChangeArrowheads="1"/>
          </p:cNvSpPr>
          <p:nvPr/>
        </p:nvSpPr>
        <p:spPr bwMode="auto">
          <a:xfrm>
            <a:off x="137392" y="1110069"/>
            <a:ext cx="8689107" cy="3541611"/>
          </a:xfrm>
          <a:prstGeom prst="rect">
            <a:avLst/>
          </a:prstGeom>
          <a:noFill/>
          <a:ln w="12700">
            <a:noFill/>
            <a:miter lim="800000"/>
            <a:headEnd/>
            <a:tailEnd/>
          </a:ln>
        </p:spPr>
        <p:txBody>
          <a:bodyPr wrap="square"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2600" b="0" dirty="0" smtClean="0">
                <a:solidFill>
                  <a:srgbClr val="FFFFFF"/>
                </a:solidFill>
                <a:latin typeface="Helvetica Light"/>
                <a:cs typeface="Helvetica Light"/>
              </a:rPr>
              <a:t>supermassive </a:t>
            </a:r>
            <a:r>
              <a:rPr lang="en-US" sz="3200" b="0" dirty="0" smtClean="0">
                <a:solidFill>
                  <a:srgbClr val="C3D69B"/>
                </a:solidFill>
                <a:latin typeface="Helvetica Light"/>
                <a:cs typeface="Helvetica Light"/>
              </a:rPr>
              <a:t>black holes</a:t>
            </a:r>
          </a:p>
          <a:p>
            <a:pPr defTabSz="457200" eaLnBrk="1" fontAlgn="auto" hangingPunct="1">
              <a:spcBef>
                <a:spcPts val="0"/>
              </a:spcBef>
              <a:spcAft>
                <a:spcPts val="0"/>
              </a:spcAft>
            </a:pPr>
            <a:r>
              <a:rPr lang="en-US" sz="2600" b="0" dirty="0">
                <a:solidFill>
                  <a:srgbClr val="FFFFFF"/>
                </a:solidFill>
                <a:latin typeface="Helvetica Light"/>
                <a:cs typeface="Helvetica Light"/>
              </a:rPr>
              <a:t>t</a:t>
            </a:r>
            <a:r>
              <a:rPr lang="en-US" sz="2600" b="0" dirty="0" smtClean="0">
                <a:solidFill>
                  <a:srgbClr val="FFFFFF"/>
                </a:solidFill>
                <a:latin typeface="Helvetica Light"/>
                <a:cs typeface="Helvetica Light"/>
              </a:rPr>
              <a:t>he </a:t>
            </a:r>
            <a:r>
              <a:rPr lang="en-US" sz="2600" b="0" dirty="0" smtClean="0">
                <a:solidFill>
                  <a:prstClr val="white"/>
                </a:solidFill>
                <a:latin typeface="Helvetica Light"/>
                <a:cs typeface="Helvetica Light"/>
              </a:rPr>
              <a:t>age </a:t>
            </a:r>
            <a:r>
              <a:rPr lang="en-US" sz="2600" b="0" dirty="0" smtClean="0">
                <a:solidFill>
                  <a:srgbClr val="FFFFFF"/>
                </a:solidFill>
                <a:latin typeface="Helvetica Light"/>
                <a:cs typeface="Helvetica Light"/>
              </a:rPr>
              <a:t>of the </a:t>
            </a:r>
            <a:r>
              <a:rPr lang="en-US" sz="3200" b="0" dirty="0">
                <a:solidFill>
                  <a:srgbClr val="C3D69B"/>
                </a:solidFill>
                <a:latin typeface="Helvetica Light"/>
                <a:cs typeface="Helvetica Light"/>
              </a:rPr>
              <a:t>u</a:t>
            </a:r>
            <a:r>
              <a:rPr lang="en-US" sz="3200" b="0" dirty="0" smtClean="0">
                <a:solidFill>
                  <a:srgbClr val="C3D69B"/>
                </a:solidFill>
                <a:latin typeface="Helvetica Light"/>
                <a:cs typeface="Helvetica Light"/>
              </a:rPr>
              <a:t>niverse</a:t>
            </a:r>
          </a:p>
          <a:p>
            <a:pPr defTabSz="457200" eaLnBrk="1" fontAlgn="auto" hangingPunct="1">
              <a:spcBef>
                <a:spcPts val="0"/>
              </a:spcBef>
              <a:spcAft>
                <a:spcPts val="0"/>
              </a:spcAft>
            </a:pPr>
            <a:r>
              <a:rPr lang="en-US" sz="2600" b="0" dirty="0">
                <a:solidFill>
                  <a:srgbClr val="FFFFFF"/>
                </a:solidFill>
                <a:latin typeface="Helvetica Light"/>
                <a:cs typeface="Helvetica Light"/>
              </a:rPr>
              <a:t>g</a:t>
            </a:r>
            <a:r>
              <a:rPr lang="en-US" sz="2600" b="0" dirty="0" smtClean="0">
                <a:solidFill>
                  <a:srgbClr val="FFFFFF"/>
                </a:solidFill>
                <a:latin typeface="Helvetica Light"/>
                <a:cs typeface="Helvetica Light"/>
              </a:rPr>
              <a:t>ravitational lensing </a:t>
            </a:r>
            <a:r>
              <a:rPr lang="en-US" sz="2600" b="0" dirty="0" smtClean="0">
                <a:solidFill>
                  <a:prstClr val="white"/>
                </a:solidFill>
                <a:latin typeface="Helvetica Light"/>
                <a:cs typeface="Helvetica Light"/>
              </a:rPr>
              <a:t>of </a:t>
            </a:r>
            <a:r>
              <a:rPr lang="en-US" sz="3200" b="0" dirty="0" smtClean="0">
                <a:solidFill>
                  <a:srgbClr val="C3D69B"/>
                </a:solidFill>
                <a:latin typeface="Helvetica Light"/>
                <a:cs typeface="Helvetica Light"/>
              </a:rPr>
              <a:t>galaxies</a:t>
            </a:r>
          </a:p>
          <a:p>
            <a:pPr defTabSz="457200" eaLnBrk="1" fontAlgn="auto" hangingPunct="1">
              <a:spcBef>
                <a:spcPts val="0"/>
              </a:spcBef>
              <a:spcAft>
                <a:spcPts val="0"/>
              </a:spcAft>
            </a:pPr>
            <a:r>
              <a:rPr lang="en-US" sz="3200" b="0" dirty="0">
                <a:solidFill>
                  <a:srgbClr val="C3D69B"/>
                </a:solidFill>
                <a:latin typeface="Helvetica Light"/>
                <a:cs typeface="Helvetica Light"/>
              </a:rPr>
              <a:t>dark energy </a:t>
            </a:r>
            <a:r>
              <a:rPr lang="en-US" sz="2600" b="0" dirty="0">
                <a:solidFill>
                  <a:srgbClr val="FFFFFF"/>
                </a:solidFill>
                <a:latin typeface="Helvetica Light"/>
                <a:cs typeface="Helvetica Light"/>
              </a:rPr>
              <a:t>and the expansion of the Universe</a:t>
            </a:r>
          </a:p>
          <a:p>
            <a:pPr defTabSz="457200" eaLnBrk="1" fontAlgn="auto" hangingPunct="1">
              <a:spcBef>
                <a:spcPts val="0"/>
              </a:spcBef>
              <a:spcAft>
                <a:spcPts val="0"/>
              </a:spcAft>
            </a:pPr>
            <a:r>
              <a:rPr lang="en-US" sz="2600" b="0" dirty="0" smtClean="0">
                <a:solidFill>
                  <a:prstClr val="white"/>
                </a:solidFill>
                <a:latin typeface="Helvetica Light"/>
                <a:cs typeface="Helvetica Light"/>
              </a:rPr>
              <a:t>influence of </a:t>
            </a:r>
            <a:r>
              <a:rPr lang="en-US" sz="3200" b="0" dirty="0">
                <a:solidFill>
                  <a:srgbClr val="C3D69B"/>
                </a:solidFill>
                <a:latin typeface="Helvetica Light"/>
                <a:cs typeface="Helvetica Light"/>
              </a:rPr>
              <a:t>d</a:t>
            </a:r>
            <a:r>
              <a:rPr lang="en-US" sz="3200" b="0" dirty="0" smtClean="0">
                <a:solidFill>
                  <a:srgbClr val="C3D69B"/>
                </a:solidFill>
                <a:latin typeface="Helvetica Light"/>
                <a:cs typeface="Helvetica Light"/>
              </a:rPr>
              <a:t>ark matter</a:t>
            </a:r>
          </a:p>
          <a:p>
            <a:pPr defTabSz="457200" eaLnBrk="1" fontAlgn="auto" hangingPunct="1">
              <a:spcBef>
                <a:spcPts val="0"/>
              </a:spcBef>
              <a:spcAft>
                <a:spcPts val="0"/>
              </a:spcAft>
            </a:pPr>
            <a:r>
              <a:rPr lang="en-US" sz="2600" b="0" dirty="0">
                <a:solidFill>
                  <a:srgbClr val="FFFFFF"/>
                </a:solidFill>
                <a:latin typeface="Helvetica Light"/>
                <a:cs typeface="Helvetica Light"/>
              </a:rPr>
              <a:t>i</a:t>
            </a:r>
            <a:r>
              <a:rPr lang="en-US" sz="2600" b="0" dirty="0" smtClean="0">
                <a:solidFill>
                  <a:srgbClr val="FFFFFF"/>
                </a:solidFill>
                <a:latin typeface="Helvetica Light"/>
                <a:cs typeface="Helvetica Light"/>
              </a:rPr>
              <a:t>maging and spectroscopy of giant </a:t>
            </a:r>
            <a:r>
              <a:rPr lang="en-US" sz="3200" b="0" dirty="0" err="1" smtClean="0">
                <a:solidFill>
                  <a:srgbClr val="C3D69B"/>
                </a:solidFill>
                <a:latin typeface="Helvetica Light"/>
                <a:cs typeface="Helvetica Light"/>
              </a:rPr>
              <a:t>exoplanets</a:t>
            </a:r>
            <a:endParaRPr lang="en-US" sz="3200" b="0" dirty="0" smtClean="0">
              <a:solidFill>
                <a:srgbClr val="C3D69B"/>
              </a:solidFill>
              <a:latin typeface="Helvetica Light"/>
              <a:cs typeface="Helvetica Light"/>
            </a:endParaRPr>
          </a:p>
          <a:p>
            <a:pPr defTabSz="457200" eaLnBrk="1" fontAlgn="auto" hangingPunct="1">
              <a:spcBef>
                <a:spcPts val="0"/>
              </a:spcBef>
              <a:spcAft>
                <a:spcPts val="0"/>
              </a:spcAft>
            </a:pPr>
            <a:r>
              <a:rPr lang="en-US" sz="2600" b="0" dirty="0">
                <a:solidFill>
                  <a:prstClr val="white"/>
                </a:solidFill>
                <a:latin typeface="Helvetica Light"/>
                <a:cs typeface="Helvetica Light"/>
              </a:rPr>
              <a:t>i</a:t>
            </a:r>
            <a:r>
              <a:rPr lang="en-US" sz="2600" b="0" dirty="0" smtClean="0">
                <a:solidFill>
                  <a:prstClr val="white"/>
                </a:solidFill>
                <a:latin typeface="Helvetica Light"/>
                <a:cs typeface="Helvetica Light"/>
              </a:rPr>
              <a:t>ntensities </a:t>
            </a:r>
            <a:r>
              <a:rPr lang="en-US" sz="2600" b="0" dirty="0" smtClean="0">
                <a:solidFill>
                  <a:srgbClr val="FFFFFF"/>
                </a:solidFill>
                <a:latin typeface="Helvetica Light"/>
                <a:cs typeface="Helvetica Light"/>
              </a:rPr>
              <a:t>of </a:t>
            </a:r>
            <a:r>
              <a:rPr lang="en-US" sz="3200" b="0" dirty="0">
                <a:solidFill>
                  <a:srgbClr val="C3D69B"/>
                </a:solidFill>
                <a:latin typeface="Helvetica Light"/>
                <a:cs typeface="Helvetica Light"/>
              </a:rPr>
              <a:t>s</a:t>
            </a:r>
            <a:r>
              <a:rPr lang="en-US" sz="3200" b="0" dirty="0" smtClean="0">
                <a:solidFill>
                  <a:srgbClr val="C3D69B"/>
                </a:solidFill>
                <a:latin typeface="Helvetica Light"/>
                <a:cs typeface="Helvetica Light"/>
              </a:rPr>
              <a:t>upernovae</a:t>
            </a:r>
          </a:p>
        </p:txBody>
      </p:sp>
      <p:sp>
        <p:nvSpPr>
          <p:cNvPr id="7" name="TextBox 39"/>
          <p:cNvSpPr txBox="1">
            <a:spLocks noChangeArrowheads="1"/>
          </p:cNvSpPr>
          <p:nvPr/>
        </p:nvSpPr>
        <p:spPr bwMode="auto">
          <a:xfrm>
            <a:off x="665787" y="15039"/>
            <a:ext cx="7874000" cy="1017844"/>
          </a:xfrm>
          <a:prstGeom prst="rect">
            <a:avLst/>
          </a:prstGeom>
          <a:noFill/>
          <a:ln w="12700">
            <a:noFill/>
            <a:miter lim="800000"/>
            <a:headEnd/>
            <a:tailEnd/>
          </a:ln>
        </p:spPr>
        <p:txBody>
          <a:bodyPr wrap="square"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sz="5000" b="0" dirty="0" smtClean="0">
                <a:solidFill>
                  <a:prstClr val="white"/>
                </a:solidFill>
                <a:latin typeface="Helvetica Light"/>
                <a:cs typeface="Helvetica Light"/>
              </a:rPr>
              <a:t>Hubble</a:t>
            </a:r>
            <a:r>
              <a:rPr lang="en-US" sz="5000" b="0" dirty="0" smtClean="0">
                <a:solidFill>
                  <a:srgbClr val="9BBB59">
                    <a:lumMod val="60000"/>
                    <a:lumOff val="40000"/>
                  </a:srgbClr>
                </a:solidFill>
                <a:latin typeface="Helvetica Light"/>
                <a:cs typeface="Helvetica Light"/>
              </a:rPr>
              <a:t> </a:t>
            </a:r>
            <a:r>
              <a:rPr lang="en-US" sz="6000" b="0" dirty="0" smtClean="0">
                <a:solidFill>
                  <a:srgbClr val="FAC090"/>
                </a:solidFill>
                <a:latin typeface="Helvetica Light"/>
                <a:cs typeface="Helvetica Light"/>
              </a:rPr>
              <a:t>discoveries</a:t>
            </a:r>
          </a:p>
        </p:txBody>
      </p:sp>
    </p:spTree>
    <p:extLst>
      <p:ext uri="{BB962C8B-B14F-4D97-AF65-F5344CB8AC3E}">
        <p14:creationId xmlns:p14="http://schemas.microsoft.com/office/powerpoint/2010/main" val="1675342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TextBox 24"/>
          <p:cNvSpPr txBox="1"/>
          <p:nvPr/>
        </p:nvSpPr>
        <p:spPr>
          <a:xfrm>
            <a:off x="339053" y="1350906"/>
            <a:ext cx="8435077" cy="400110"/>
          </a:xfrm>
          <a:prstGeom prst="rect">
            <a:avLst/>
          </a:prstGeom>
          <a:noFill/>
        </p:spPr>
        <p:txBody>
          <a:bodyPr wrap="square" lIns="91429" tIns="45714" rIns="91429" bIns="45714" rtlCol="0">
            <a:spAutoFit/>
          </a:bodyPr>
          <a:lstStyle/>
          <a:p>
            <a:r>
              <a:rPr lang="en-US" dirty="0" smtClean="0">
                <a:solidFill>
                  <a:srgbClr val="002060"/>
                </a:solidFill>
              </a:rPr>
              <a:t>  </a:t>
            </a:r>
            <a:endParaRPr lang="en-US" b="0" dirty="0" smtClean="0">
              <a:solidFill>
                <a:srgbClr val="002060"/>
              </a:solidFill>
            </a:endParaRPr>
          </a:p>
        </p:txBody>
      </p:sp>
      <p:sp>
        <p:nvSpPr>
          <p:cNvPr id="29" name="TextBox 39"/>
          <p:cNvSpPr txBox="1">
            <a:spLocks noChangeArrowheads="1"/>
          </p:cNvSpPr>
          <p:nvPr/>
        </p:nvSpPr>
        <p:spPr bwMode="auto">
          <a:xfrm>
            <a:off x="85697" y="486"/>
            <a:ext cx="9114182" cy="1017844"/>
          </a:xfrm>
          <a:prstGeom prst="rect">
            <a:avLst/>
          </a:prstGeom>
          <a:solidFill>
            <a:schemeClr val="bg1">
              <a:alpha val="50195"/>
            </a:schemeClr>
          </a:solidFill>
          <a:ln w="12700">
            <a:noFill/>
            <a:miter lim="800000"/>
            <a:headEnd/>
            <a:tailEnd/>
          </a:ln>
        </p:spPr>
        <p:txBody>
          <a:bodyPr wrap="square"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4000" b="0" dirty="0" smtClean="0">
                <a:solidFill>
                  <a:srgbClr val="000000"/>
                </a:solidFill>
                <a:latin typeface="Helvetica Light"/>
                <a:cs typeface="Helvetica Light"/>
              </a:rPr>
              <a:t>the </a:t>
            </a:r>
            <a:r>
              <a:rPr lang="en-US" sz="5000" b="0" dirty="0" smtClean="0">
                <a:solidFill>
                  <a:srgbClr val="6B6BCF"/>
                </a:solidFill>
                <a:latin typeface="Helvetica Light"/>
                <a:cs typeface="Helvetica Light"/>
              </a:rPr>
              <a:t>new</a:t>
            </a:r>
            <a:r>
              <a:rPr lang="en-US" sz="4000" b="0" dirty="0" smtClean="0">
                <a:solidFill>
                  <a:srgbClr val="000000"/>
                </a:solidFill>
                <a:latin typeface="Helvetica Light"/>
                <a:cs typeface="Helvetica Light"/>
              </a:rPr>
              <a:t> and </a:t>
            </a:r>
            <a:r>
              <a:rPr lang="en-US" sz="5000" b="0" dirty="0" smtClean="0">
                <a:solidFill>
                  <a:srgbClr val="6B6BCF"/>
                </a:solidFill>
                <a:latin typeface="Helvetica Light"/>
                <a:cs typeface="Helvetica Light"/>
              </a:rPr>
              <a:t>improved</a:t>
            </a:r>
            <a:r>
              <a:rPr lang="en-US" sz="4000" b="0" dirty="0" smtClean="0">
                <a:solidFill>
                  <a:srgbClr val="6B6BCF"/>
                </a:solidFill>
                <a:latin typeface="Helvetica Light"/>
                <a:cs typeface="Helvetica Light"/>
              </a:rPr>
              <a:t> </a:t>
            </a:r>
            <a:r>
              <a:rPr lang="en-US" sz="6000" b="0" dirty="0" smtClean="0">
                <a:solidFill>
                  <a:srgbClr val="008000"/>
                </a:solidFill>
                <a:latin typeface="Helvetica Light"/>
                <a:cs typeface="Helvetica Light"/>
              </a:rPr>
              <a:t>Hubble!</a:t>
            </a:r>
            <a:endParaRPr lang="en-US" sz="6000" b="0" dirty="0">
              <a:solidFill>
                <a:srgbClr val="008000"/>
              </a:solidFill>
              <a:latin typeface="Helvetica Light"/>
              <a:cs typeface="Helvetica Light"/>
            </a:endParaRPr>
          </a:p>
        </p:txBody>
      </p:sp>
      <p:pic>
        <p:nvPicPr>
          <p:cNvPr id="5" name="Picture 4" descr="HubbleWFC3Install.jpg"/>
          <p:cNvPicPr>
            <a:picLocks noChangeAspect="1"/>
          </p:cNvPicPr>
          <p:nvPr/>
        </p:nvPicPr>
        <p:blipFill rotWithShape="1">
          <a:blip r:embed="rId3" cstate="print">
            <a:extLst>
              <a:ext uri="{28A0092B-C50C-407E-A947-70E740481C1C}">
                <a14:useLocalDpi xmlns:a14="http://schemas.microsoft.com/office/drawing/2010/main" val="0"/>
              </a:ext>
            </a:extLst>
          </a:blip>
          <a:srcRect b="6991"/>
          <a:stretch/>
        </p:blipFill>
        <p:spPr>
          <a:xfrm>
            <a:off x="62970" y="1086480"/>
            <a:ext cx="9046919" cy="5746585"/>
          </a:xfrm>
          <a:prstGeom prst="rect">
            <a:avLst/>
          </a:prstGeom>
        </p:spPr>
      </p:pic>
    </p:spTree>
    <p:extLst>
      <p:ext uri="{BB962C8B-B14F-4D97-AF65-F5344CB8AC3E}">
        <p14:creationId xmlns:p14="http://schemas.microsoft.com/office/powerpoint/2010/main" val="132078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6866" name="Picture 2" descr="hs-2009-25-ao-xlarge_web"/>
          <p:cNvPicPr>
            <a:picLocks noChangeArrowheads="1"/>
          </p:cNvPicPr>
          <p:nvPr/>
        </p:nvPicPr>
        <p:blipFill>
          <a:blip r:embed="rId3" cstate="print">
            <a:extLst>
              <a:ext uri="{28A0092B-C50C-407E-A947-70E740481C1C}">
                <a14:useLocalDpi xmlns:a14="http://schemas.microsoft.com/office/drawing/2010/main" val="0"/>
              </a:ext>
            </a:extLst>
          </a:blip>
          <a:srcRect l="39375" r="5624" b="20454"/>
          <a:stretch>
            <a:fillRect/>
          </a:stretch>
        </p:blipFill>
        <p:spPr bwMode="auto">
          <a:xfrm rot="5400000">
            <a:off x="1178719" y="-1127919"/>
            <a:ext cx="6807200" cy="9094788"/>
          </a:xfrm>
          <a:prstGeom prst="rect">
            <a:avLst/>
          </a:prstGeom>
          <a:noFill/>
          <a:ln w="19050">
            <a:noFill/>
            <a:miter lim="800000"/>
            <a:headEnd/>
            <a:tailEnd/>
          </a:ln>
          <a:extLst>
            <a:ext uri="{909E8E84-426E-40dd-AFC4-6F175D3DCCD1}">
              <a14:hiddenFill xmlns:a14="http://schemas.microsoft.com/office/drawing/2010/main" xmlns="">
                <a:solidFill>
                  <a:srgbClr val="FFFFFF"/>
                </a:solidFill>
              </a14:hiddenFill>
            </a:ext>
          </a:extLst>
        </p:spPr>
      </p:pic>
      <p:grpSp>
        <p:nvGrpSpPr>
          <p:cNvPr id="28" name="Group 54"/>
          <p:cNvGrpSpPr>
            <a:grpSpLocks/>
          </p:cNvGrpSpPr>
          <p:nvPr/>
        </p:nvGrpSpPr>
        <p:grpSpPr bwMode="auto">
          <a:xfrm>
            <a:off x="395288" y="5240338"/>
            <a:ext cx="7350218" cy="576262"/>
            <a:chOff x="899592" y="4869160"/>
            <a:chExt cx="73000277" cy="576064"/>
          </a:xfrm>
        </p:grpSpPr>
        <p:sp>
          <p:nvSpPr>
            <p:cNvPr id="36894" name="Right Arrow 55"/>
            <p:cNvSpPr>
              <a:spLocks noChangeArrowheads="1"/>
            </p:cNvSpPr>
            <p:nvPr/>
          </p:nvSpPr>
          <p:spPr bwMode="auto">
            <a:xfrm>
              <a:off x="899592" y="4869160"/>
              <a:ext cx="73000277" cy="576064"/>
            </a:xfrm>
            <a:prstGeom prst="rightArrow">
              <a:avLst>
                <a:gd name="adj1" fmla="val 50000"/>
                <a:gd name="adj2" fmla="val 49868"/>
              </a:avLst>
            </a:prstGeom>
            <a:solidFill>
              <a:schemeClr val="tx1"/>
            </a:solidFill>
            <a:ln w="9525">
              <a:solidFill>
                <a:schemeClr val="bg1"/>
              </a:solidFill>
              <a:round/>
              <a:headEnd/>
              <a:tailEnd/>
            </a:ln>
          </p:spPr>
          <p:txBody>
            <a:bodyPr/>
            <a:lstStyle/>
            <a:p>
              <a:endParaRPr lang="en-US"/>
            </a:p>
          </p:txBody>
        </p:sp>
        <p:sp>
          <p:nvSpPr>
            <p:cNvPr id="36895" name="TextBox 39"/>
            <p:cNvSpPr txBox="1">
              <a:spLocks noChangeArrowheads="1"/>
            </p:cNvSpPr>
            <p:nvPr/>
          </p:nvSpPr>
          <p:spPr bwMode="auto">
            <a:xfrm>
              <a:off x="16857774" y="5014687"/>
              <a:ext cx="42674825" cy="3765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pPr>
              <a:r>
                <a:rPr lang="en-US" sz="2000" b="0" dirty="0">
                  <a:solidFill>
                    <a:srgbClr val="FFFFFF"/>
                  </a:solidFill>
                  <a:latin typeface="Helvetica Light"/>
                  <a:cs typeface="Helvetica Light"/>
                </a:rPr>
                <a:t>c</a:t>
              </a:r>
              <a:r>
                <a:rPr lang="en-US" sz="2000" b="0" dirty="0" smtClean="0">
                  <a:solidFill>
                    <a:srgbClr val="FFFFFF"/>
                  </a:solidFill>
                  <a:latin typeface="Helvetica Light"/>
                  <a:cs typeface="Helvetica Light"/>
                </a:rPr>
                <a:t>osmic time line</a:t>
              </a:r>
              <a:endParaRPr lang="en-US" sz="2000" b="0" dirty="0">
                <a:solidFill>
                  <a:srgbClr val="FFFFFF"/>
                </a:solidFill>
                <a:latin typeface="Helvetica Light"/>
                <a:cs typeface="Helvetica Light"/>
              </a:endParaRPr>
            </a:p>
          </p:txBody>
        </p:sp>
      </p:grpSp>
      <p:grpSp>
        <p:nvGrpSpPr>
          <p:cNvPr id="35" name="Group 34"/>
          <p:cNvGrpSpPr>
            <a:grpSpLocks/>
          </p:cNvGrpSpPr>
          <p:nvPr/>
        </p:nvGrpSpPr>
        <p:grpSpPr bwMode="auto">
          <a:xfrm>
            <a:off x="357188" y="5816598"/>
            <a:ext cx="8535987" cy="935755"/>
            <a:chOff x="357808" y="5816598"/>
            <a:chExt cx="8535367" cy="935755"/>
          </a:xfrm>
        </p:grpSpPr>
        <p:grpSp>
          <p:nvGrpSpPr>
            <p:cNvPr id="36" name="Group 31"/>
            <p:cNvGrpSpPr>
              <a:grpSpLocks/>
            </p:cNvGrpSpPr>
            <p:nvPr/>
          </p:nvGrpSpPr>
          <p:grpSpPr bwMode="auto">
            <a:xfrm>
              <a:off x="395288" y="5816598"/>
              <a:ext cx="8497887" cy="935755"/>
              <a:chOff x="-36388" y="5517232"/>
              <a:chExt cx="8497068" cy="934725"/>
            </a:xfrm>
          </p:grpSpPr>
          <p:cxnSp>
            <p:nvCxnSpPr>
              <p:cNvPr id="39" name="Straight Connector 32"/>
              <p:cNvCxnSpPr>
                <a:cxnSpLocks noChangeShapeType="1"/>
              </p:cNvCxnSpPr>
              <p:nvPr/>
            </p:nvCxnSpPr>
            <p:spPr bwMode="auto">
              <a:xfrm>
                <a:off x="-36388" y="6021288"/>
                <a:ext cx="7920748" cy="72008"/>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cxnSp>
            <p:nvCxnSpPr>
              <p:cNvPr id="40" name="Straight Connector 33"/>
              <p:cNvCxnSpPr>
                <a:cxnSpLocks noChangeShapeType="1"/>
              </p:cNvCxnSpPr>
              <p:nvPr/>
            </p:nvCxnSpPr>
            <p:spPr bwMode="auto">
              <a:xfrm flipH="1" flipV="1">
                <a:off x="3203848" y="5542632"/>
                <a:ext cx="8384" cy="504056"/>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cxnSp>
            <p:nvCxnSpPr>
              <p:cNvPr id="41" name="Straight Connector 34"/>
              <p:cNvCxnSpPr>
                <a:cxnSpLocks noChangeShapeType="1"/>
              </p:cNvCxnSpPr>
              <p:nvPr/>
            </p:nvCxnSpPr>
            <p:spPr bwMode="auto">
              <a:xfrm flipH="1" flipV="1">
                <a:off x="6444208" y="5589240"/>
                <a:ext cx="8384" cy="504056"/>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cxnSp>
            <p:nvCxnSpPr>
              <p:cNvPr id="42" name="Straight Connector 35"/>
              <p:cNvCxnSpPr>
                <a:cxnSpLocks noChangeShapeType="1"/>
              </p:cNvCxnSpPr>
              <p:nvPr/>
            </p:nvCxnSpPr>
            <p:spPr bwMode="auto">
              <a:xfrm flipH="1" flipV="1">
                <a:off x="7875984" y="5601940"/>
                <a:ext cx="8384" cy="504056"/>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cxnSp>
            <p:nvCxnSpPr>
              <p:cNvPr id="43" name="Straight Connector 36"/>
              <p:cNvCxnSpPr>
                <a:cxnSpLocks noChangeShapeType="1"/>
              </p:cNvCxnSpPr>
              <p:nvPr/>
            </p:nvCxnSpPr>
            <p:spPr bwMode="auto">
              <a:xfrm flipH="1" flipV="1">
                <a:off x="7503120" y="5589240"/>
                <a:ext cx="8384" cy="504056"/>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cxnSp>
            <p:nvCxnSpPr>
              <p:cNvPr id="44" name="Straight Connector 37"/>
              <p:cNvCxnSpPr>
                <a:cxnSpLocks noChangeShapeType="1"/>
              </p:cNvCxnSpPr>
              <p:nvPr/>
            </p:nvCxnSpPr>
            <p:spPr bwMode="auto">
              <a:xfrm flipH="1" flipV="1">
                <a:off x="5364088" y="5576540"/>
                <a:ext cx="8384" cy="504056"/>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sp>
            <p:nvSpPr>
              <p:cNvPr id="45" name="TextBox 39"/>
              <p:cNvSpPr txBox="1">
                <a:spLocks noChangeArrowheads="1"/>
              </p:cNvSpPr>
              <p:nvPr/>
            </p:nvSpPr>
            <p:spPr bwMode="auto">
              <a:xfrm>
                <a:off x="3165872" y="5801292"/>
                <a:ext cx="686172" cy="292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1400" b="0" dirty="0">
                    <a:solidFill>
                      <a:srgbClr val="FFFFFF"/>
                    </a:solidFill>
                    <a:latin typeface="Helvetica Light"/>
                    <a:cs typeface="Helvetica Light"/>
                  </a:rPr>
                  <a:t>1</a:t>
                </a:r>
              </a:p>
            </p:txBody>
          </p:sp>
          <p:sp>
            <p:nvSpPr>
              <p:cNvPr id="46" name="TextBox 39"/>
              <p:cNvSpPr txBox="1">
                <a:spLocks noChangeArrowheads="1"/>
              </p:cNvSpPr>
              <p:nvPr/>
            </p:nvSpPr>
            <p:spPr bwMode="auto">
              <a:xfrm>
                <a:off x="4250184" y="5813992"/>
                <a:ext cx="720080" cy="292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1400" b="0" dirty="0">
                    <a:solidFill>
                      <a:srgbClr val="FFFFFF"/>
                    </a:solidFill>
                    <a:latin typeface="Helvetica Light"/>
                    <a:cs typeface="Helvetica Light"/>
                  </a:rPr>
                  <a:t>10</a:t>
                </a:r>
              </a:p>
            </p:txBody>
          </p:sp>
          <p:sp>
            <p:nvSpPr>
              <p:cNvPr id="47" name="TextBox 39"/>
              <p:cNvSpPr txBox="1">
                <a:spLocks noChangeArrowheads="1"/>
              </p:cNvSpPr>
              <p:nvPr/>
            </p:nvSpPr>
            <p:spPr bwMode="auto">
              <a:xfrm>
                <a:off x="6393532" y="5856064"/>
                <a:ext cx="432048" cy="292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1400" b="0" dirty="0">
                    <a:solidFill>
                      <a:srgbClr val="FFFFFF"/>
                    </a:solidFill>
                    <a:latin typeface="Helvetica Light"/>
                    <a:cs typeface="Helvetica Light"/>
                  </a:rPr>
                  <a:t>1</a:t>
                </a:r>
              </a:p>
            </p:txBody>
          </p:sp>
          <p:cxnSp>
            <p:nvCxnSpPr>
              <p:cNvPr id="48" name="Straight Connector 41"/>
              <p:cNvCxnSpPr>
                <a:cxnSpLocks noChangeShapeType="1"/>
              </p:cNvCxnSpPr>
              <p:nvPr/>
            </p:nvCxnSpPr>
            <p:spPr bwMode="auto">
              <a:xfrm flipH="1" flipV="1">
                <a:off x="4283968" y="5555332"/>
                <a:ext cx="8384" cy="504056"/>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sp>
            <p:nvSpPr>
              <p:cNvPr id="49" name="TextBox 39"/>
              <p:cNvSpPr txBox="1">
                <a:spLocks noChangeArrowheads="1"/>
              </p:cNvSpPr>
              <p:nvPr/>
            </p:nvSpPr>
            <p:spPr bwMode="auto">
              <a:xfrm>
                <a:off x="5312687" y="5845430"/>
                <a:ext cx="720080" cy="292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1400" b="0" dirty="0">
                    <a:solidFill>
                      <a:srgbClr val="FFFFFF"/>
                    </a:solidFill>
                    <a:latin typeface="Helvetica Light"/>
                    <a:cs typeface="Helvetica Light"/>
                  </a:rPr>
                  <a:t>100</a:t>
                </a:r>
              </a:p>
            </p:txBody>
          </p:sp>
          <p:sp>
            <p:nvSpPr>
              <p:cNvPr id="50" name="TextBox 39"/>
              <p:cNvSpPr txBox="1">
                <a:spLocks noChangeArrowheads="1"/>
              </p:cNvSpPr>
              <p:nvPr/>
            </p:nvSpPr>
            <p:spPr bwMode="auto">
              <a:xfrm>
                <a:off x="7452320" y="5873300"/>
                <a:ext cx="432048" cy="292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1400" b="0" dirty="0">
                    <a:solidFill>
                      <a:srgbClr val="FFFFFF"/>
                    </a:solidFill>
                    <a:latin typeface="Helvetica Light"/>
                    <a:cs typeface="Helvetica Light"/>
                  </a:rPr>
                  <a:t>10</a:t>
                </a:r>
              </a:p>
            </p:txBody>
          </p:sp>
          <p:sp>
            <p:nvSpPr>
              <p:cNvPr id="51" name="TextBox 39"/>
              <p:cNvSpPr txBox="1">
                <a:spLocks noChangeArrowheads="1"/>
              </p:cNvSpPr>
              <p:nvPr/>
            </p:nvSpPr>
            <p:spPr bwMode="auto">
              <a:xfrm>
                <a:off x="3059956" y="6093296"/>
                <a:ext cx="2592412" cy="348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pPr>
                <a:r>
                  <a:rPr lang="en-US" sz="1800" b="0" dirty="0" smtClean="0">
                    <a:solidFill>
                      <a:srgbClr val="FFFFFF"/>
                    </a:solidFill>
                    <a:latin typeface="Helvetica Light"/>
                    <a:cs typeface="Helvetica Light"/>
                  </a:rPr>
                  <a:t>(million years</a:t>
                </a:r>
                <a:r>
                  <a:rPr lang="en-US" sz="1800" b="0" dirty="0">
                    <a:solidFill>
                      <a:srgbClr val="FFFFFF"/>
                    </a:solidFill>
                    <a:latin typeface="Helvetica Light"/>
                    <a:cs typeface="Helvetica Light"/>
                  </a:rPr>
                  <a:t>)</a:t>
                </a:r>
              </a:p>
            </p:txBody>
          </p:sp>
          <p:sp>
            <p:nvSpPr>
              <p:cNvPr id="52" name="TextBox 39"/>
              <p:cNvSpPr txBox="1">
                <a:spLocks noChangeArrowheads="1"/>
              </p:cNvSpPr>
              <p:nvPr/>
            </p:nvSpPr>
            <p:spPr bwMode="auto">
              <a:xfrm>
                <a:off x="5868268" y="6103527"/>
                <a:ext cx="2592412" cy="348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pPr>
                <a:r>
                  <a:rPr lang="en-US" sz="1800" b="0" dirty="0" smtClean="0">
                    <a:solidFill>
                      <a:srgbClr val="FFFFFF"/>
                    </a:solidFill>
                    <a:latin typeface="Helvetica Light"/>
                    <a:cs typeface="Helvetica Light"/>
                  </a:rPr>
                  <a:t>(billion years</a:t>
                </a:r>
                <a:r>
                  <a:rPr lang="en-US" sz="1800" b="0" dirty="0">
                    <a:solidFill>
                      <a:srgbClr val="FFFFFF"/>
                    </a:solidFill>
                    <a:latin typeface="Helvetica Light"/>
                    <a:cs typeface="Helvetica Light"/>
                  </a:rPr>
                  <a:t>)</a:t>
                </a:r>
              </a:p>
            </p:txBody>
          </p:sp>
          <p:cxnSp>
            <p:nvCxnSpPr>
              <p:cNvPr id="53" name="Straight Connector 46"/>
              <p:cNvCxnSpPr>
                <a:cxnSpLocks noChangeShapeType="1"/>
              </p:cNvCxnSpPr>
              <p:nvPr/>
            </p:nvCxnSpPr>
            <p:spPr bwMode="auto">
              <a:xfrm flipH="1" flipV="1">
                <a:off x="2123728" y="5517232"/>
                <a:ext cx="8384" cy="504056"/>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cxnSp>
            <p:nvCxnSpPr>
              <p:cNvPr id="54" name="Straight Connector 47"/>
              <p:cNvCxnSpPr>
                <a:cxnSpLocks noChangeShapeType="1"/>
              </p:cNvCxnSpPr>
              <p:nvPr/>
            </p:nvCxnSpPr>
            <p:spPr bwMode="auto">
              <a:xfrm flipH="1" flipV="1">
                <a:off x="1043608" y="5517232"/>
                <a:ext cx="8384" cy="504056"/>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sp>
            <p:nvSpPr>
              <p:cNvPr id="55" name="TextBox 39"/>
              <p:cNvSpPr txBox="1">
                <a:spLocks noChangeArrowheads="1"/>
              </p:cNvSpPr>
              <p:nvPr/>
            </p:nvSpPr>
            <p:spPr bwMode="auto">
              <a:xfrm>
                <a:off x="2085752" y="5805264"/>
                <a:ext cx="686172" cy="292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1400" b="0" dirty="0">
                    <a:solidFill>
                      <a:srgbClr val="FFFFFF"/>
                    </a:solidFill>
                    <a:latin typeface="Helvetica Light"/>
                    <a:cs typeface="Helvetica Light"/>
                  </a:rPr>
                  <a:t>100</a:t>
                </a:r>
              </a:p>
            </p:txBody>
          </p:sp>
          <p:sp>
            <p:nvSpPr>
              <p:cNvPr id="56" name="TextBox 39"/>
              <p:cNvSpPr txBox="1">
                <a:spLocks noChangeArrowheads="1"/>
              </p:cNvSpPr>
              <p:nvPr/>
            </p:nvSpPr>
            <p:spPr bwMode="auto">
              <a:xfrm>
                <a:off x="1005632" y="5805264"/>
                <a:ext cx="686172" cy="292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1400" b="0" dirty="0">
                    <a:solidFill>
                      <a:srgbClr val="FFFFFF"/>
                    </a:solidFill>
                    <a:latin typeface="Helvetica Light"/>
                    <a:cs typeface="Helvetica Light"/>
                  </a:rPr>
                  <a:t>10</a:t>
                </a:r>
              </a:p>
            </p:txBody>
          </p:sp>
          <p:sp>
            <p:nvSpPr>
              <p:cNvPr id="57" name="TextBox 39"/>
              <p:cNvSpPr txBox="1">
                <a:spLocks noChangeArrowheads="1"/>
              </p:cNvSpPr>
              <p:nvPr/>
            </p:nvSpPr>
            <p:spPr bwMode="auto">
              <a:xfrm>
                <a:off x="-36388" y="6093296"/>
                <a:ext cx="2880320" cy="348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pPr>
                <a:r>
                  <a:rPr lang="en-US" sz="1800" b="0" dirty="0" smtClean="0">
                    <a:solidFill>
                      <a:srgbClr val="FFFFFF"/>
                    </a:solidFill>
                    <a:latin typeface="Helvetica Light"/>
                    <a:cs typeface="Helvetica Light"/>
                  </a:rPr>
                  <a:t>(thousand years</a:t>
                </a:r>
                <a:r>
                  <a:rPr lang="en-US" sz="1800" b="0" dirty="0">
                    <a:solidFill>
                      <a:srgbClr val="FFFFFF"/>
                    </a:solidFill>
                    <a:latin typeface="Helvetica Light"/>
                    <a:cs typeface="Helvetica Light"/>
                  </a:rPr>
                  <a:t>)</a:t>
                </a:r>
              </a:p>
            </p:txBody>
          </p:sp>
        </p:grpSp>
        <p:cxnSp>
          <p:nvCxnSpPr>
            <p:cNvPr id="37" name="Straight Connector 32"/>
            <p:cNvCxnSpPr>
              <a:cxnSpLocks noChangeShapeType="1"/>
            </p:cNvCxnSpPr>
            <p:nvPr/>
          </p:nvCxnSpPr>
          <p:spPr bwMode="auto">
            <a:xfrm flipH="1" flipV="1">
              <a:off x="399728" y="5817964"/>
              <a:ext cx="7937" cy="504825"/>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sp>
          <p:nvSpPr>
            <p:cNvPr id="38" name="TextBox 39"/>
            <p:cNvSpPr txBox="1">
              <a:spLocks noChangeArrowheads="1"/>
            </p:cNvSpPr>
            <p:nvPr/>
          </p:nvSpPr>
          <p:spPr bwMode="auto">
            <a:xfrm>
              <a:off x="357808" y="6093296"/>
              <a:ext cx="685800"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1400" b="0" dirty="0">
                  <a:solidFill>
                    <a:srgbClr val="FFFFFF"/>
                  </a:solidFill>
                  <a:latin typeface="Helvetica Light"/>
                  <a:cs typeface="Helvetica Light"/>
                </a:rPr>
                <a:t>1</a:t>
              </a:r>
            </a:p>
          </p:txBody>
        </p:sp>
      </p:grpSp>
      <p:sp>
        <p:nvSpPr>
          <p:cNvPr id="30" name="TextBox 39"/>
          <p:cNvSpPr txBox="1">
            <a:spLocks noChangeArrowheads="1"/>
          </p:cNvSpPr>
          <p:nvPr/>
        </p:nvSpPr>
        <p:spPr bwMode="auto">
          <a:xfrm>
            <a:off x="-335861" y="-74598"/>
            <a:ext cx="9897049" cy="863955"/>
          </a:xfrm>
          <a:prstGeom prst="rect">
            <a:avLst/>
          </a:prstGeom>
          <a:noFill/>
          <a:ln w="12700">
            <a:noFill/>
            <a:miter lim="800000"/>
            <a:headEnd/>
            <a:tailEnd/>
          </a:ln>
        </p:spPr>
        <p:txBody>
          <a:bodyPr wrap="square"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sz="3500" b="0" dirty="0" smtClean="0">
                <a:solidFill>
                  <a:prstClr val="white"/>
                </a:solidFill>
                <a:latin typeface="Helvetica Light"/>
                <a:cs typeface="Helvetica Light"/>
              </a:rPr>
              <a:t>Hubble’s</a:t>
            </a:r>
            <a:r>
              <a:rPr lang="en-US" sz="5000" b="0" dirty="0" smtClean="0">
                <a:solidFill>
                  <a:prstClr val="white"/>
                </a:solidFill>
                <a:latin typeface="Helvetica Light"/>
                <a:cs typeface="Helvetica Light"/>
              </a:rPr>
              <a:t> </a:t>
            </a:r>
            <a:r>
              <a:rPr lang="en-US" sz="5000" b="0" dirty="0" smtClean="0">
                <a:solidFill>
                  <a:srgbClr val="FAC090"/>
                </a:solidFill>
                <a:latin typeface="Helvetica Light"/>
                <a:cs typeface="Helvetica Light"/>
              </a:rPr>
              <a:t>‘frontier</a:t>
            </a:r>
            <a:r>
              <a:rPr lang="en-US" sz="5000" b="0" dirty="0" smtClean="0">
                <a:solidFill>
                  <a:srgbClr val="FFFFFF"/>
                </a:solidFill>
                <a:latin typeface="Helvetica Light"/>
                <a:cs typeface="Helvetica Light"/>
              </a:rPr>
              <a:t> </a:t>
            </a:r>
            <a:r>
              <a:rPr lang="en-US" sz="5000" b="0" dirty="0" smtClean="0">
                <a:solidFill>
                  <a:srgbClr val="FAC090"/>
                </a:solidFill>
                <a:latin typeface="Helvetica Light"/>
                <a:cs typeface="Helvetica Light"/>
              </a:rPr>
              <a:t>fields’</a:t>
            </a:r>
            <a:r>
              <a:rPr lang="en-US" sz="5000" b="0" dirty="0" smtClean="0">
                <a:solidFill>
                  <a:srgbClr val="FFFFFF"/>
                </a:solidFill>
                <a:latin typeface="Helvetica Light"/>
                <a:cs typeface="Helvetica Light"/>
              </a:rPr>
              <a:t> </a:t>
            </a:r>
            <a:r>
              <a:rPr lang="en-US" sz="3500" b="0" dirty="0" smtClean="0">
                <a:solidFill>
                  <a:srgbClr val="FFFFFF"/>
                </a:solidFill>
                <a:latin typeface="Helvetica Light"/>
                <a:cs typeface="Helvetica Light"/>
              </a:rPr>
              <a:t>(2013 – 2016)</a:t>
            </a:r>
          </a:p>
        </p:txBody>
      </p:sp>
      <p:pic>
        <p:nvPicPr>
          <p:cNvPr id="31" name="Picture 30" descr="MACS0416_letter.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66145" y="964950"/>
            <a:ext cx="2703106" cy="3894819"/>
          </a:xfrm>
          <a:prstGeom prst="rect">
            <a:avLst/>
          </a:prstGeom>
          <a:ln w="9525" cmpd="sng">
            <a:solidFill>
              <a:srgbClr val="FFFFFF"/>
            </a:solidFill>
          </a:ln>
        </p:spPr>
      </p:pic>
      <p:pic>
        <p:nvPicPr>
          <p:cNvPr id="32" name="Picture 31" descr="abell370_hst_800.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486407" y="969608"/>
            <a:ext cx="2769937" cy="2286000"/>
          </a:xfrm>
          <a:prstGeom prst="rect">
            <a:avLst/>
          </a:prstGeom>
          <a:ln w="9525" cmpd="sng">
            <a:solidFill>
              <a:srgbClr val="FFFFFF"/>
            </a:solidFill>
          </a:ln>
        </p:spPr>
      </p:pic>
      <p:pic>
        <p:nvPicPr>
          <p:cNvPr id="33" name="Picture 32" descr="559472main_pandora_lg.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449" y="962373"/>
            <a:ext cx="3275035" cy="3275035"/>
          </a:xfrm>
          <a:prstGeom prst="rect">
            <a:avLst/>
          </a:prstGeom>
          <a:ln w="9525" cmpd="sng">
            <a:solidFill>
              <a:srgbClr val="FFFFFF"/>
            </a:solidFill>
          </a:ln>
        </p:spPr>
      </p:pic>
    </p:spTree>
    <p:extLst>
      <p:ext uri="{BB962C8B-B14F-4D97-AF65-F5344CB8AC3E}">
        <p14:creationId xmlns:p14="http://schemas.microsoft.com/office/powerpoint/2010/main" val="852577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0"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8" name="Picture 1" descr="JWST_Deep-core_cosmic-sample_300ppi.jpg"/>
          <p:cNvPicPr>
            <a:picLocks noChangeAspect="1"/>
          </p:cNvPicPr>
          <p:nvPr/>
        </p:nvPicPr>
        <p:blipFill>
          <a:blip r:embed="rId3" cstate="print">
            <a:extLst>
              <a:ext uri="{28A0092B-C50C-407E-A947-70E740481C1C}">
                <a14:useLocalDpi xmlns:a14="http://schemas.microsoft.com/office/drawing/2010/main" val="0"/>
              </a:ext>
            </a:extLst>
          </a:blip>
          <a:srcRect l="12717" t="24437" r="16206" b="12436"/>
          <a:stretch>
            <a:fillRect/>
          </a:stretch>
        </p:blipFill>
        <p:spPr bwMode="auto">
          <a:xfrm>
            <a:off x="323850" y="549275"/>
            <a:ext cx="8280400" cy="571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Box 7"/>
          <p:cNvSpPr txBox="1">
            <a:spLocks noChangeArrowheads="1"/>
          </p:cNvSpPr>
          <p:nvPr/>
        </p:nvSpPr>
        <p:spPr bwMode="auto">
          <a:xfrm>
            <a:off x="195399" y="66905"/>
            <a:ext cx="8883284" cy="1692757"/>
          </a:xfrm>
          <a:prstGeom prst="rect">
            <a:avLst/>
          </a:prstGeom>
          <a:noFill/>
          <a:ln w="9525" algn="ctr">
            <a:noFill/>
            <a:miter lim="800000"/>
            <a:headEnd/>
            <a:tailEnd/>
          </a:ln>
        </p:spPr>
        <p:txBody>
          <a:bodyPr wrap="square" lIns="91424" tIns="45713" rIns="91424" bIns="45713">
            <a:spAutoFit/>
          </a:bodyPr>
          <a:lstStyle/>
          <a:p>
            <a:pPr algn="r">
              <a:defRPr/>
            </a:pPr>
            <a:r>
              <a:rPr lang="en-US" sz="4400" b="0" dirty="0" smtClean="0">
                <a:solidFill>
                  <a:srgbClr val="C3D69B"/>
                </a:solidFill>
                <a:latin typeface="Helvetica Light"/>
                <a:cs typeface="Helvetica Light"/>
              </a:rPr>
              <a:t>Telescopes as Time Machines</a:t>
            </a:r>
          </a:p>
          <a:p>
            <a:pPr algn="r">
              <a:defRPr/>
            </a:pPr>
            <a:r>
              <a:rPr lang="en-US" sz="2800" b="0" dirty="0" smtClean="0">
                <a:solidFill>
                  <a:srgbClr val="FAC090"/>
                </a:solidFill>
                <a:latin typeface="Helvetica Light"/>
                <a:cs typeface="Helvetica Light"/>
              </a:rPr>
              <a:t>The Legacy of Hubble &amp; The Future with the </a:t>
            </a:r>
          </a:p>
          <a:p>
            <a:pPr algn="r">
              <a:defRPr/>
            </a:pPr>
            <a:r>
              <a:rPr lang="en-US" sz="3200" b="0" dirty="0" smtClean="0">
                <a:solidFill>
                  <a:srgbClr val="FAC090"/>
                </a:solidFill>
                <a:latin typeface="Helvetica Light"/>
                <a:cs typeface="Helvetica Light"/>
              </a:rPr>
              <a:t>James Webb Space Telescope</a:t>
            </a:r>
          </a:p>
        </p:txBody>
      </p:sp>
      <p:sp>
        <p:nvSpPr>
          <p:cNvPr id="5" name="Text Box 6"/>
          <p:cNvSpPr txBox="1">
            <a:spLocks noChangeArrowheads="1"/>
          </p:cNvSpPr>
          <p:nvPr/>
        </p:nvSpPr>
        <p:spPr bwMode="auto">
          <a:xfrm>
            <a:off x="97607" y="2280464"/>
            <a:ext cx="3451642" cy="553984"/>
          </a:xfrm>
          <a:prstGeom prst="rect">
            <a:avLst/>
          </a:prstGeom>
          <a:noFill/>
          <a:ln w="9525" algn="ctr">
            <a:noFill/>
            <a:miter lim="800000"/>
            <a:headEnd/>
            <a:tailEnd/>
          </a:ln>
        </p:spPr>
        <p:txBody>
          <a:bodyPr wrap="none" lIns="91424" tIns="45713" rIns="91424" bIns="45713">
            <a:spAutoFit/>
          </a:bodyPr>
          <a:lstStyle/>
          <a:p>
            <a:pPr>
              <a:defRPr/>
            </a:pPr>
            <a:r>
              <a:rPr lang="en-US" sz="3000" b="0" dirty="0" err="1">
                <a:solidFill>
                  <a:schemeClr val="bg1"/>
                </a:solidFill>
                <a:latin typeface="Helvetica Light"/>
                <a:cs typeface="Helvetica Light"/>
              </a:rPr>
              <a:t>j</a:t>
            </a:r>
            <a:r>
              <a:rPr lang="en-US" sz="3000" b="0" dirty="0" err="1" smtClean="0">
                <a:solidFill>
                  <a:schemeClr val="bg1"/>
                </a:solidFill>
                <a:latin typeface="Helvetica Light"/>
                <a:cs typeface="Helvetica Light"/>
              </a:rPr>
              <a:t>ason</a:t>
            </a:r>
            <a:r>
              <a:rPr lang="en-US" sz="3000" b="0" dirty="0" smtClean="0">
                <a:solidFill>
                  <a:schemeClr val="bg1"/>
                </a:solidFill>
                <a:latin typeface="Helvetica Light"/>
                <a:cs typeface="Helvetica Light"/>
              </a:rPr>
              <a:t> </a:t>
            </a:r>
            <a:r>
              <a:rPr lang="en-US" sz="3000" b="0" dirty="0" err="1" smtClean="0">
                <a:solidFill>
                  <a:schemeClr val="bg1"/>
                </a:solidFill>
                <a:latin typeface="Helvetica Light"/>
                <a:cs typeface="Helvetica Light"/>
              </a:rPr>
              <a:t>kalirai</a:t>
            </a:r>
            <a:r>
              <a:rPr lang="en-US" sz="3000" b="0" dirty="0" smtClean="0">
                <a:solidFill>
                  <a:schemeClr val="bg1"/>
                </a:solidFill>
                <a:latin typeface="Helvetica Light"/>
                <a:cs typeface="Helvetica Light"/>
              </a:rPr>
              <a:t> (</a:t>
            </a:r>
            <a:r>
              <a:rPr lang="en-US" sz="3000" b="0" dirty="0" err="1" smtClean="0">
                <a:solidFill>
                  <a:schemeClr val="bg1"/>
                </a:solidFill>
                <a:latin typeface="Helvetica Light"/>
                <a:cs typeface="Helvetica Light"/>
              </a:rPr>
              <a:t>stsci</a:t>
            </a:r>
            <a:r>
              <a:rPr lang="en-US" sz="3000" b="0" dirty="0" smtClean="0">
                <a:solidFill>
                  <a:schemeClr val="bg1"/>
                </a:solidFill>
                <a:latin typeface="Helvetica Light"/>
                <a:cs typeface="Helvetica Light"/>
              </a:rPr>
              <a:t>)</a:t>
            </a:r>
          </a:p>
        </p:txBody>
      </p:sp>
      <p:sp>
        <p:nvSpPr>
          <p:cNvPr id="12" name="TextBox 2"/>
          <p:cNvSpPr txBox="1">
            <a:spLocks noChangeArrowheads="1"/>
          </p:cNvSpPr>
          <p:nvPr/>
        </p:nvSpPr>
        <p:spPr bwMode="auto">
          <a:xfrm>
            <a:off x="4140199" y="5300663"/>
            <a:ext cx="3126151" cy="83185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a:p>
          <a:p>
            <a:endParaRPr lang="en-US"/>
          </a:p>
        </p:txBody>
      </p:sp>
      <p:sp>
        <p:nvSpPr>
          <p:cNvPr id="6" name="Text Box 6"/>
          <p:cNvSpPr txBox="1">
            <a:spLocks noChangeArrowheads="1"/>
          </p:cNvSpPr>
          <p:nvPr/>
        </p:nvSpPr>
        <p:spPr bwMode="auto">
          <a:xfrm>
            <a:off x="7681739" y="6470166"/>
            <a:ext cx="1572839" cy="369318"/>
          </a:xfrm>
          <a:prstGeom prst="rect">
            <a:avLst/>
          </a:prstGeom>
          <a:noFill/>
          <a:ln w="9525" algn="ctr">
            <a:noFill/>
            <a:miter lim="800000"/>
            <a:headEnd/>
            <a:tailEnd/>
          </a:ln>
        </p:spPr>
        <p:txBody>
          <a:bodyPr wrap="none" lIns="91424" tIns="45713" rIns="91424" bIns="45713">
            <a:spAutoFit/>
          </a:bodyPr>
          <a:lstStyle/>
          <a:p>
            <a:pPr>
              <a:defRPr/>
            </a:pPr>
            <a:r>
              <a:rPr lang="en-US" sz="1800" b="0" dirty="0" smtClean="0">
                <a:solidFill>
                  <a:schemeClr val="bg1">
                    <a:lumMod val="75000"/>
                  </a:schemeClr>
                </a:solidFill>
                <a:latin typeface="Helvetica Light"/>
                <a:cs typeface="Helvetica Light"/>
              </a:rPr>
              <a:t>@</a:t>
            </a:r>
            <a:r>
              <a:rPr lang="en-US" sz="1800" b="0" dirty="0" err="1" smtClean="0">
                <a:solidFill>
                  <a:schemeClr val="bg1">
                    <a:lumMod val="75000"/>
                  </a:schemeClr>
                </a:solidFill>
                <a:latin typeface="Helvetica Light"/>
                <a:cs typeface="Helvetica Light"/>
              </a:rPr>
              <a:t>jasonkalirai</a:t>
            </a:r>
            <a:endParaRPr lang="en-US" sz="1800" b="0" dirty="0" smtClean="0">
              <a:solidFill>
                <a:schemeClr val="bg1">
                  <a:lumMod val="75000"/>
                </a:schemeClr>
              </a:solidFill>
              <a:latin typeface="Helvetica Light"/>
              <a:cs typeface="Helvetica Light"/>
            </a:endParaRPr>
          </a:p>
        </p:txBody>
      </p:sp>
    </p:spTree>
    <p:extLst>
      <p:ext uri="{BB962C8B-B14F-4D97-AF65-F5344CB8AC3E}">
        <p14:creationId xmlns:p14="http://schemas.microsoft.com/office/powerpoint/2010/main" val="3397394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 name="TextBox 39"/>
          <p:cNvSpPr txBox="1">
            <a:spLocks noChangeArrowheads="1"/>
          </p:cNvSpPr>
          <p:nvPr/>
        </p:nvSpPr>
        <p:spPr bwMode="auto">
          <a:xfrm>
            <a:off x="-661202" y="2187767"/>
            <a:ext cx="10526751" cy="1941173"/>
          </a:xfrm>
          <a:prstGeom prst="rect">
            <a:avLst/>
          </a:prstGeom>
          <a:noFill/>
          <a:ln w="12700">
            <a:noFill/>
            <a:miter lim="800000"/>
            <a:headEnd/>
            <a:tailEnd/>
          </a:ln>
        </p:spPr>
        <p:txBody>
          <a:bodyPr wrap="square"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sz="12000" b="0" dirty="0" smtClean="0">
                <a:solidFill>
                  <a:srgbClr val="FFFFFF"/>
                </a:solidFill>
                <a:latin typeface="Helvetica Light"/>
                <a:cs typeface="Helvetica Light"/>
              </a:rPr>
              <a:t>what’s next?</a:t>
            </a:r>
          </a:p>
        </p:txBody>
      </p:sp>
    </p:spTree>
    <p:extLst>
      <p:ext uri="{BB962C8B-B14F-4D97-AF65-F5344CB8AC3E}">
        <p14:creationId xmlns:p14="http://schemas.microsoft.com/office/powerpoint/2010/main" val="1789645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433" name="Picture 5" descr="JWST_WebSite_Main_LowRes.pdf"/>
          <p:cNvPicPr>
            <a:picLocks/>
          </p:cNvPicPr>
          <p:nvPr/>
        </p:nvPicPr>
        <p:blipFill>
          <a:blip r:embed="rId3" cstate="print">
            <a:extLst>
              <a:ext uri="{28A0092B-C50C-407E-A947-70E740481C1C}">
                <a14:useLocalDpi xmlns:a14="http://schemas.microsoft.com/office/drawing/2010/main" val="0"/>
              </a:ext>
            </a:extLst>
          </a:blip>
          <a:srcRect b="43221"/>
          <a:stretch>
            <a:fillRect/>
          </a:stretch>
        </p:blipFill>
        <p:spPr bwMode="auto">
          <a:xfrm>
            <a:off x="17463" y="26988"/>
            <a:ext cx="9109075" cy="6804025"/>
          </a:xfrm>
          <a:prstGeom prst="rect">
            <a:avLst/>
          </a:prstGeom>
          <a:noFill/>
          <a:ln w="6350" cmpd="sng">
            <a:noFill/>
            <a:miter lim="800000"/>
            <a:headEnd/>
            <a:tailEnd/>
          </a:ln>
          <a:extLst>
            <a:ext uri="{909E8E84-426E-40dd-AFC4-6F175D3DCCD1}">
              <a14:hiddenFill xmlns:a14="http://schemas.microsoft.com/office/drawing/2010/main" xmlns="">
                <a:solidFill>
                  <a:srgbClr val="FFFFFF"/>
                </a:solidFill>
              </a14:hiddenFill>
            </a:ext>
          </a:extLst>
        </p:spPr>
      </p:pic>
      <p:sp>
        <p:nvSpPr>
          <p:cNvPr id="18435" name="TextBox 39"/>
          <p:cNvSpPr txBox="1">
            <a:spLocks noChangeArrowheads="1"/>
          </p:cNvSpPr>
          <p:nvPr/>
        </p:nvSpPr>
        <p:spPr bwMode="auto">
          <a:xfrm>
            <a:off x="0" y="5302924"/>
            <a:ext cx="8742556" cy="1556453"/>
          </a:xfrm>
          <a:prstGeom prst="rect">
            <a:avLst/>
          </a:prstGeom>
          <a:noFill/>
          <a:ln w="12700">
            <a:noFill/>
            <a:miter lim="800000"/>
            <a:headEnd/>
            <a:tailEnd/>
          </a:ln>
        </p:spPr>
        <p:txBody>
          <a:bodyPr wrap="square"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900" dirty="0">
                <a:solidFill>
                  <a:srgbClr val="FFFFFF"/>
                </a:solidFill>
                <a:latin typeface="Helvetica"/>
                <a:cs typeface="Helvetica"/>
              </a:rPr>
              <a:t>JWST </a:t>
            </a:r>
            <a:r>
              <a:rPr lang="en-US" sz="1900" dirty="0" smtClean="0">
                <a:solidFill>
                  <a:srgbClr val="FFFFFF"/>
                </a:solidFill>
                <a:latin typeface="Helvetica"/>
                <a:cs typeface="Helvetica"/>
              </a:rPr>
              <a:t>organization</a:t>
            </a:r>
            <a:endParaRPr lang="en-US" sz="1900" dirty="0">
              <a:solidFill>
                <a:srgbClr val="FFFFFF"/>
              </a:solidFill>
              <a:latin typeface="Helvetica"/>
              <a:cs typeface="Helvetica"/>
            </a:endParaRPr>
          </a:p>
          <a:p>
            <a:r>
              <a:rPr lang="en-US" sz="1900" b="0" dirty="0">
                <a:solidFill>
                  <a:srgbClr val="FAC090"/>
                </a:solidFill>
                <a:latin typeface="Helvetica Light"/>
                <a:cs typeface="Helvetica Light"/>
              </a:rPr>
              <a:t>Mission Lead: </a:t>
            </a:r>
            <a:r>
              <a:rPr lang="en-US" sz="1900" b="0" dirty="0">
                <a:solidFill>
                  <a:srgbClr val="FFFFFF"/>
                </a:solidFill>
                <a:latin typeface="Helvetica Light"/>
                <a:cs typeface="Helvetica Light"/>
              </a:rPr>
              <a:t>NASA’</a:t>
            </a:r>
            <a:r>
              <a:rPr lang="en-US" altLang="ja-JP" sz="1900" b="0" dirty="0">
                <a:solidFill>
                  <a:srgbClr val="FFFFFF"/>
                </a:solidFill>
                <a:latin typeface="Helvetica Light"/>
                <a:cs typeface="Helvetica Light"/>
              </a:rPr>
              <a:t>s Goddard Space Flight Center</a:t>
            </a:r>
          </a:p>
          <a:p>
            <a:r>
              <a:rPr lang="en-US" sz="1900" b="0" dirty="0">
                <a:solidFill>
                  <a:srgbClr val="FAC090"/>
                </a:solidFill>
                <a:latin typeface="Helvetica Light"/>
                <a:cs typeface="Helvetica Light"/>
              </a:rPr>
              <a:t>International Collaborators: </a:t>
            </a:r>
            <a:r>
              <a:rPr lang="en-US" sz="1900" b="0" dirty="0" smtClean="0">
                <a:solidFill>
                  <a:srgbClr val="FFFFFF"/>
                </a:solidFill>
                <a:latin typeface="Helvetica Light"/>
                <a:cs typeface="Helvetica Light"/>
              </a:rPr>
              <a:t>European and Canadian Space Agencies</a:t>
            </a:r>
            <a:endParaRPr lang="en-US" sz="1900" b="0" dirty="0">
              <a:solidFill>
                <a:srgbClr val="FFFFFF"/>
              </a:solidFill>
              <a:latin typeface="Helvetica Light"/>
              <a:cs typeface="Helvetica Light"/>
            </a:endParaRPr>
          </a:p>
          <a:p>
            <a:r>
              <a:rPr lang="en-US" sz="1900" b="0" dirty="0">
                <a:solidFill>
                  <a:srgbClr val="FAC090"/>
                </a:solidFill>
                <a:latin typeface="Helvetica Light"/>
                <a:cs typeface="Helvetica Light"/>
              </a:rPr>
              <a:t>Prime Contractor:</a:t>
            </a:r>
            <a:r>
              <a:rPr lang="en-US" sz="1900" b="0" dirty="0">
                <a:solidFill>
                  <a:srgbClr val="FFFFFF"/>
                </a:solidFill>
                <a:latin typeface="Helvetica Light"/>
                <a:cs typeface="Helvetica Light"/>
              </a:rPr>
              <a:t> Northrop Grumman Aerospace Systems</a:t>
            </a:r>
          </a:p>
          <a:p>
            <a:r>
              <a:rPr lang="en-US" sz="1900" b="0" dirty="0">
                <a:solidFill>
                  <a:srgbClr val="FAC090"/>
                </a:solidFill>
                <a:latin typeface="Helvetica Light"/>
                <a:cs typeface="Helvetica Light"/>
              </a:rPr>
              <a:t>Operations Center: </a:t>
            </a:r>
            <a:r>
              <a:rPr lang="en-US" sz="1900" b="0" dirty="0">
                <a:solidFill>
                  <a:srgbClr val="FFFFFF"/>
                </a:solidFill>
                <a:latin typeface="Helvetica Light"/>
                <a:cs typeface="Helvetica Light"/>
              </a:rPr>
              <a:t>Space Telescope Science Institute</a:t>
            </a:r>
          </a:p>
        </p:txBody>
      </p:sp>
      <p:sp>
        <p:nvSpPr>
          <p:cNvPr id="6" name="TextBox 39"/>
          <p:cNvSpPr txBox="1">
            <a:spLocks noChangeArrowheads="1"/>
          </p:cNvSpPr>
          <p:nvPr/>
        </p:nvSpPr>
        <p:spPr bwMode="auto">
          <a:xfrm>
            <a:off x="-566751" y="-11622"/>
            <a:ext cx="10369334" cy="863955"/>
          </a:xfrm>
          <a:prstGeom prst="rect">
            <a:avLst/>
          </a:prstGeom>
          <a:noFill/>
          <a:ln w="12700">
            <a:noFill/>
            <a:miter lim="800000"/>
            <a:headEnd/>
            <a:tailEnd/>
          </a:ln>
        </p:spPr>
        <p:txBody>
          <a:bodyPr wrap="square"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sz="5000" b="0" dirty="0" smtClean="0">
                <a:solidFill>
                  <a:schemeClr val="bg1"/>
                </a:solidFill>
                <a:latin typeface="Helvetica Light"/>
                <a:cs typeface="Helvetica Light"/>
              </a:rPr>
              <a:t>James Webb Space Telescope</a:t>
            </a:r>
          </a:p>
        </p:txBody>
      </p:sp>
    </p:spTree>
    <p:extLst>
      <p:ext uri="{BB962C8B-B14F-4D97-AF65-F5344CB8AC3E}">
        <p14:creationId xmlns:p14="http://schemas.microsoft.com/office/powerpoint/2010/main" val="3766438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Box 39"/>
          <p:cNvSpPr txBox="1">
            <a:spLocks noChangeArrowheads="1"/>
          </p:cNvSpPr>
          <p:nvPr/>
        </p:nvSpPr>
        <p:spPr bwMode="auto">
          <a:xfrm>
            <a:off x="665787" y="15039"/>
            <a:ext cx="7874000" cy="863955"/>
          </a:xfrm>
          <a:prstGeom prst="rect">
            <a:avLst/>
          </a:prstGeom>
          <a:noFill/>
          <a:ln w="12700">
            <a:noFill/>
            <a:miter lim="800000"/>
            <a:headEnd/>
            <a:tailEnd/>
          </a:ln>
        </p:spPr>
        <p:txBody>
          <a:bodyPr wrap="square"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sz="5000" b="0" dirty="0">
                <a:solidFill>
                  <a:srgbClr val="FFFFFF"/>
                </a:solidFill>
                <a:latin typeface="Helvetica Light"/>
                <a:cs typeface="Helvetica Light"/>
              </a:rPr>
              <a:t>s</a:t>
            </a:r>
            <a:r>
              <a:rPr lang="en-US" sz="5000" b="0" dirty="0" smtClean="0">
                <a:solidFill>
                  <a:srgbClr val="FFFFFF"/>
                </a:solidFill>
                <a:latin typeface="Helvetica Light"/>
                <a:cs typeface="Helvetica Light"/>
              </a:rPr>
              <a:t>cience </a:t>
            </a:r>
            <a:r>
              <a:rPr lang="en-US" sz="5000" b="0" dirty="0">
                <a:solidFill>
                  <a:srgbClr val="FFFFFF"/>
                </a:solidFill>
                <a:latin typeface="Helvetica Light"/>
                <a:cs typeface="Helvetica Light"/>
              </a:rPr>
              <a:t>c</a:t>
            </a:r>
            <a:r>
              <a:rPr lang="en-US" sz="5000" b="0" dirty="0" smtClean="0">
                <a:solidFill>
                  <a:srgbClr val="FFFFFF"/>
                </a:solidFill>
                <a:latin typeface="Helvetica Light"/>
                <a:cs typeface="Helvetica Light"/>
              </a:rPr>
              <a:t>hallenge #1</a:t>
            </a:r>
          </a:p>
        </p:txBody>
      </p:sp>
      <p:sp>
        <p:nvSpPr>
          <p:cNvPr id="77" name="Subtitle 2"/>
          <p:cNvSpPr txBox="1">
            <a:spLocks/>
          </p:cNvSpPr>
          <p:nvPr/>
        </p:nvSpPr>
        <p:spPr>
          <a:xfrm>
            <a:off x="0" y="1580491"/>
            <a:ext cx="8663930" cy="903993"/>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fontAlgn="auto">
              <a:lnSpc>
                <a:spcPct val="80000"/>
              </a:lnSpc>
              <a:spcAft>
                <a:spcPts val="0"/>
              </a:spcAft>
            </a:pPr>
            <a:r>
              <a:rPr lang="en-US" sz="2200" b="0" dirty="0" smtClean="0">
                <a:solidFill>
                  <a:srgbClr val="FFFFFF"/>
                </a:solidFill>
                <a:latin typeface="Helvetica Light"/>
                <a:cs typeface="Helvetica Light"/>
              </a:rPr>
              <a:t>to seek the Universe’s </a:t>
            </a:r>
            <a:r>
              <a:rPr lang="en-US" sz="2800" b="0" dirty="0" smtClean="0">
                <a:solidFill>
                  <a:srgbClr val="F79646">
                    <a:lumMod val="60000"/>
                    <a:lumOff val="40000"/>
                  </a:srgbClr>
                </a:solidFill>
                <a:latin typeface="Helvetica Light"/>
                <a:cs typeface="Helvetica Light"/>
              </a:rPr>
              <a:t>first </a:t>
            </a:r>
            <a:r>
              <a:rPr lang="en-US" b="0" dirty="0" smtClean="0">
                <a:solidFill>
                  <a:srgbClr val="F79646">
                    <a:lumMod val="60000"/>
                    <a:lumOff val="40000"/>
                  </a:srgbClr>
                </a:solidFill>
                <a:latin typeface="Helvetica Light"/>
                <a:cs typeface="Helvetica Light"/>
              </a:rPr>
              <a:t>stars</a:t>
            </a:r>
            <a:r>
              <a:rPr lang="en-US" sz="2800" b="0" dirty="0" smtClean="0">
                <a:solidFill>
                  <a:srgbClr val="F79646">
                    <a:lumMod val="60000"/>
                    <a:lumOff val="40000"/>
                  </a:srgbClr>
                </a:solidFill>
                <a:latin typeface="Helvetica Light"/>
                <a:cs typeface="Helvetica Light"/>
              </a:rPr>
              <a:t> </a:t>
            </a:r>
            <a:r>
              <a:rPr lang="en-US" sz="2400" b="0" dirty="0" smtClean="0">
                <a:solidFill>
                  <a:srgbClr val="F79646">
                    <a:lumMod val="60000"/>
                    <a:lumOff val="40000"/>
                  </a:srgbClr>
                </a:solidFill>
                <a:latin typeface="Helvetica Light"/>
                <a:cs typeface="Helvetica Light"/>
              </a:rPr>
              <a:t>and</a:t>
            </a:r>
            <a:r>
              <a:rPr lang="en-US" sz="2800" b="0" dirty="0" smtClean="0">
                <a:solidFill>
                  <a:srgbClr val="F79646">
                    <a:lumMod val="60000"/>
                    <a:lumOff val="40000"/>
                  </a:srgbClr>
                </a:solidFill>
                <a:latin typeface="Helvetica Light"/>
                <a:cs typeface="Helvetica Light"/>
              </a:rPr>
              <a:t> </a:t>
            </a:r>
            <a:r>
              <a:rPr lang="en-US" b="0" dirty="0" smtClean="0">
                <a:solidFill>
                  <a:srgbClr val="F79646">
                    <a:lumMod val="60000"/>
                    <a:lumOff val="40000"/>
                  </a:srgbClr>
                </a:solidFill>
                <a:latin typeface="Helvetica Light"/>
                <a:cs typeface="Helvetica Light"/>
              </a:rPr>
              <a:t>galaxies</a:t>
            </a:r>
            <a:endParaRPr lang="en-US" sz="2200" b="0" dirty="0" smtClean="0">
              <a:solidFill>
                <a:prstClr val="white"/>
              </a:solidFill>
              <a:latin typeface="Helvetica Light"/>
              <a:cs typeface="Helvetica Light"/>
            </a:endParaRPr>
          </a:p>
        </p:txBody>
      </p:sp>
      <p:pic>
        <p:nvPicPr>
          <p:cNvPr id="2" name="Picture 1" descr="Jwst_simulation.jpg"/>
          <p:cNvPicPr>
            <a:picLocks noChangeAspect="1"/>
          </p:cNvPicPr>
          <p:nvPr/>
        </p:nvPicPr>
        <p:blipFill rotWithShape="1">
          <a:blip r:embed="rId2" cstate="print">
            <a:extLst>
              <a:ext uri="{28A0092B-C50C-407E-A947-70E740481C1C}">
                <a14:useLocalDpi xmlns:a14="http://schemas.microsoft.com/office/drawing/2010/main" val="0"/>
              </a:ext>
            </a:extLst>
          </a:blip>
          <a:srcRect t="46348" b="5006"/>
          <a:stretch/>
        </p:blipFill>
        <p:spPr>
          <a:xfrm>
            <a:off x="0" y="2245101"/>
            <a:ext cx="9144000" cy="4448275"/>
          </a:xfrm>
          <a:prstGeom prst="rect">
            <a:avLst/>
          </a:prstGeom>
        </p:spPr>
      </p:pic>
    </p:spTree>
    <p:extLst>
      <p:ext uri="{BB962C8B-B14F-4D97-AF65-F5344CB8AC3E}">
        <p14:creationId xmlns:p14="http://schemas.microsoft.com/office/powerpoint/2010/main" val="976602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5" name="Group 4"/>
          <p:cNvGrpSpPr/>
          <p:nvPr/>
        </p:nvGrpSpPr>
        <p:grpSpPr>
          <a:xfrm>
            <a:off x="887736" y="1442492"/>
            <a:ext cx="7829348" cy="5230682"/>
            <a:chOff x="1319551" y="2144302"/>
            <a:chExt cx="6739989" cy="4604449"/>
          </a:xfrm>
        </p:grpSpPr>
        <p:pic>
          <p:nvPicPr>
            <p:cNvPr id="6" name="Picture 1" descr="JWST_Deep-core_cosmic-sample_300ppi.jpg"/>
            <p:cNvPicPr>
              <a:picLocks noChangeAspect="1"/>
            </p:cNvPicPr>
            <p:nvPr/>
          </p:nvPicPr>
          <p:blipFill rotWithShape="1">
            <a:blip r:embed="rId2" cstate="print">
              <a:extLst>
                <a:ext uri="{28A0092B-C50C-407E-A947-70E740481C1C}">
                  <a14:useLocalDpi xmlns:a14="http://schemas.microsoft.com/office/drawing/2010/main" val="0"/>
                </a:ext>
              </a:extLst>
            </a:blip>
            <a:srcRect l="15497" t="29972" r="18851" b="12436"/>
            <a:stretch/>
          </p:blipFill>
          <p:spPr bwMode="auto">
            <a:xfrm>
              <a:off x="1319551" y="2144302"/>
              <a:ext cx="6739989" cy="45986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4584700" y="6130233"/>
              <a:ext cx="2908300" cy="618518"/>
            </a:xfrm>
            <a:prstGeom prst="rect">
              <a:avLst/>
            </a:prstGeom>
            <a:solidFill>
              <a:schemeClr val="tx1"/>
            </a:solidFill>
          </p:spPr>
          <p:txBody>
            <a:bodyPr wrap="square" rtlCol="0">
              <a:spAutoFit/>
            </a:bodyPr>
            <a:lstStyle/>
            <a:p>
              <a:pPr defTabSz="457200" eaLnBrk="1" fontAlgn="auto" hangingPunct="1">
                <a:spcBef>
                  <a:spcPts val="0"/>
                </a:spcBef>
                <a:spcAft>
                  <a:spcPts val="0"/>
                </a:spcAft>
              </a:pPr>
              <a:r>
                <a:rPr lang="en-US" sz="1800" b="0" dirty="0" smtClean="0">
                  <a:solidFill>
                    <a:prstClr val="black"/>
                  </a:solidFill>
                  <a:latin typeface="Calibri"/>
                </a:rPr>
                <a:t> </a:t>
              </a:r>
            </a:p>
            <a:p>
              <a:pPr defTabSz="457200" eaLnBrk="1" fontAlgn="auto" hangingPunct="1">
                <a:spcBef>
                  <a:spcPts val="0"/>
                </a:spcBef>
                <a:spcAft>
                  <a:spcPts val="0"/>
                </a:spcAft>
              </a:pPr>
              <a:endParaRPr lang="en-US" sz="1800" b="0" dirty="0">
                <a:solidFill>
                  <a:prstClr val="black"/>
                </a:solidFill>
                <a:latin typeface="Calibri"/>
              </a:endParaRPr>
            </a:p>
          </p:txBody>
        </p:sp>
      </p:grpSp>
      <p:sp>
        <p:nvSpPr>
          <p:cNvPr id="77" name="Subtitle 2"/>
          <p:cNvSpPr txBox="1">
            <a:spLocks/>
          </p:cNvSpPr>
          <p:nvPr/>
        </p:nvSpPr>
        <p:spPr>
          <a:xfrm>
            <a:off x="1" y="1333501"/>
            <a:ext cx="9512300" cy="873758"/>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fontAlgn="auto">
              <a:lnSpc>
                <a:spcPct val="80000"/>
              </a:lnSpc>
              <a:spcAft>
                <a:spcPts val="0"/>
              </a:spcAft>
            </a:pPr>
            <a:r>
              <a:rPr lang="en-US" sz="2200" b="0" dirty="0" smtClean="0">
                <a:solidFill>
                  <a:srgbClr val="FFFFFF"/>
                </a:solidFill>
                <a:latin typeface="Helvetica Light"/>
                <a:cs typeface="Helvetica Light"/>
              </a:rPr>
              <a:t>to determine how </a:t>
            </a:r>
            <a:r>
              <a:rPr lang="en-US" b="0" dirty="0" smtClean="0">
                <a:solidFill>
                  <a:srgbClr val="FAC090"/>
                </a:solidFill>
                <a:latin typeface="Helvetica Light"/>
                <a:cs typeface="Helvetica Light"/>
              </a:rPr>
              <a:t>galaxies</a:t>
            </a:r>
            <a:r>
              <a:rPr lang="en-US" sz="2800" b="0" dirty="0" smtClean="0">
                <a:solidFill>
                  <a:srgbClr val="FAC090"/>
                </a:solidFill>
                <a:latin typeface="Helvetica Light"/>
                <a:cs typeface="Helvetica Light"/>
              </a:rPr>
              <a:t> </a:t>
            </a:r>
            <a:r>
              <a:rPr lang="en-US" sz="2400" b="0" dirty="0" smtClean="0">
                <a:solidFill>
                  <a:srgbClr val="FAC090"/>
                </a:solidFill>
                <a:latin typeface="Helvetica Light"/>
                <a:cs typeface="Helvetica Light"/>
              </a:rPr>
              <a:t>evolve</a:t>
            </a:r>
            <a:r>
              <a:rPr lang="en-US" sz="2200" b="0" dirty="0" smtClean="0">
                <a:solidFill>
                  <a:srgbClr val="FAC090"/>
                </a:solidFill>
                <a:latin typeface="Helvetica Light"/>
                <a:cs typeface="Helvetica Light"/>
              </a:rPr>
              <a:t> </a:t>
            </a:r>
            <a:r>
              <a:rPr lang="en-US" sz="2200" b="0" dirty="0" smtClean="0">
                <a:solidFill>
                  <a:srgbClr val="FFFFFF"/>
                </a:solidFill>
                <a:latin typeface="Helvetica Light"/>
                <a:cs typeface="Helvetica Light"/>
              </a:rPr>
              <a:t>from the early </a:t>
            </a:r>
            <a:r>
              <a:rPr lang="en-US" sz="2200" b="0" dirty="0" smtClean="0">
                <a:solidFill>
                  <a:prstClr val="white"/>
                </a:solidFill>
                <a:latin typeface="Helvetica Light"/>
                <a:cs typeface="Helvetica Light"/>
              </a:rPr>
              <a:t>Universe to the present (stars, gas, metals, dark matter)</a:t>
            </a:r>
          </a:p>
        </p:txBody>
      </p:sp>
      <p:sp>
        <p:nvSpPr>
          <p:cNvPr id="8" name="TextBox 39"/>
          <p:cNvSpPr txBox="1">
            <a:spLocks noChangeArrowheads="1"/>
          </p:cNvSpPr>
          <p:nvPr/>
        </p:nvSpPr>
        <p:spPr bwMode="auto">
          <a:xfrm>
            <a:off x="665787" y="15039"/>
            <a:ext cx="7874000" cy="863955"/>
          </a:xfrm>
          <a:prstGeom prst="rect">
            <a:avLst/>
          </a:prstGeom>
          <a:noFill/>
          <a:ln w="12700">
            <a:noFill/>
            <a:miter lim="800000"/>
            <a:headEnd/>
            <a:tailEnd/>
          </a:ln>
        </p:spPr>
        <p:txBody>
          <a:bodyPr wrap="square"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sz="5000" b="0" dirty="0">
                <a:solidFill>
                  <a:srgbClr val="FFFFFF"/>
                </a:solidFill>
                <a:latin typeface="Helvetica Light"/>
                <a:cs typeface="Helvetica Light"/>
              </a:rPr>
              <a:t>s</a:t>
            </a:r>
            <a:r>
              <a:rPr lang="en-US" sz="5000" b="0" dirty="0" smtClean="0">
                <a:solidFill>
                  <a:srgbClr val="FFFFFF"/>
                </a:solidFill>
                <a:latin typeface="Helvetica Light"/>
                <a:cs typeface="Helvetica Light"/>
              </a:rPr>
              <a:t>cience </a:t>
            </a:r>
            <a:r>
              <a:rPr lang="en-US" sz="5000" b="0" dirty="0">
                <a:solidFill>
                  <a:srgbClr val="FFFFFF"/>
                </a:solidFill>
                <a:latin typeface="Helvetica Light"/>
                <a:cs typeface="Helvetica Light"/>
              </a:rPr>
              <a:t>c</a:t>
            </a:r>
            <a:r>
              <a:rPr lang="en-US" sz="5000" b="0" dirty="0" smtClean="0">
                <a:solidFill>
                  <a:srgbClr val="FFFFFF"/>
                </a:solidFill>
                <a:latin typeface="Helvetica Light"/>
                <a:cs typeface="Helvetica Light"/>
              </a:rPr>
              <a:t>hallenge #2</a:t>
            </a:r>
          </a:p>
        </p:txBody>
      </p:sp>
    </p:spTree>
    <p:extLst>
      <p:ext uri="{BB962C8B-B14F-4D97-AF65-F5344CB8AC3E}">
        <p14:creationId xmlns:p14="http://schemas.microsoft.com/office/powerpoint/2010/main" val="447993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descr="birth_of_stars.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6203" y="2394638"/>
            <a:ext cx="6580997" cy="4382944"/>
          </a:xfrm>
          <a:prstGeom prst="rect">
            <a:avLst/>
          </a:prstGeom>
        </p:spPr>
      </p:pic>
      <p:sp>
        <p:nvSpPr>
          <p:cNvPr id="77" name="Subtitle 2"/>
          <p:cNvSpPr txBox="1">
            <a:spLocks/>
          </p:cNvSpPr>
          <p:nvPr/>
        </p:nvSpPr>
        <p:spPr>
          <a:xfrm>
            <a:off x="1" y="1333501"/>
            <a:ext cx="9512300" cy="105410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fontAlgn="auto">
              <a:lnSpc>
                <a:spcPct val="80000"/>
              </a:lnSpc>
              <a:spcAft>
                <a:spcPts val="0"/>
              </a:spcAft>
            </a:pPr>
            <a:r>
              <a:rPr lang="en-US" sz="2200" b="0" dirty="0" smtClean="0">
                <a:solidFill>
                  <a:srgbClr val="FFFFFF"/>
                </a:solidFill>
                <a:latin typeface="Helvetica Light"/>
                <a:cs typeface="Helvetica Light"/>
              </a:rPr>
              <a:t>to solve the </a:t>
            </a:r>
            <a:r>
              <a:rPr lang="en-US" sz="2400" b="0" dirty="0" smtClean="0">
                <a:solidFill>
                  <a:srgbClr val="FAC090"/>
                </a:solidFill>
                <a:latin typeface="Helvetica Light"/>
                <a:cs typeface="Helvetica Light"/>
              </a:rPr>
              <a:t>mysteries of </a:t>
            </a:r>
            <a:r>
              <a:rPr lang="en-US" b="0" dirty="0" smtClean="0">
                <a:solidFill>
                  <a:srgbClr val="F79646">
                    <a:lumMod val="60000"/>
                    <a:lumOff val="40000"/>
                  </a:srgbClr>
                </a:solidFill>
                <a:latin typeface="Helvetica Light"/>
                <a:cs typeface="Helvetica Light"/>
              </a:rPr>
              <a:t>star formation</a:t>
            </a:r>
            <a:r>
              <a:rPr lang="en-US" sz="2200" b="0" dirty="0" smtClean="0">
                <a:solidFill>
                  <a:srgbClr val="FFFFFF"/>
                </a:solidFill>
                <a:latin typeface="Helvetica Light"/>
                <a:cs typeface="Helvetica Light"/>
              </a:rPr>
              <a:t> and</a:t>
            </a:r>
            <a:r>
              <a:rPr lang="en-US" sz="2200" b="0" dirty="0" smtClean="0">
                <a:solidFill>
                  <a:prstClr val="white"/>
                </a:solidFill>
                <a:latin typeface="Helvetica Light"/>
                <a:cs typeface="Helvetica Light"/>
              </a:rPr>
              <a:t> reveal </a:t>
            </a:r>
            <a:r>
              <a:rPr lang="en-US" sz="2200" b="0" dirty="0" smtClean="0">
                <a:solidFill>
                  <a:srgbClr val="FFFFFF"/>
                </a:solidFill>
                <a:latin typeface="Helvetica Light"/>
                <a:cs typeface="Helvetica Light"/>
              </a:rPr>
              <a:t>the </a:t>
            </a:r>
            <a:r>
              <a:rPr lang="en-US" sz="2400" b="0" dirty="0" smtClean="0">
                <a:solidFill>
                  <a:srgbClr val="F79646">
                    <a:lumMod val="60000"/>
                    <a:lumOff val="40000"/>
                  </a:srgbClr>
                </a:solidFill>
                <a:latin typeface="Helvetica Light"/>
                <a:cs typeface="Helvetica Light"/>
              </a:rPr>
              <a:t>birth </a:t>
            </a:r>
            <a:r>
              <a:rPr lang="en-US" sz="2400" b="0" dirty="0" smtClean="0">
                <a:solidFill>
                  <a:srgbClr val="FAC090"/>
                </a:solidFill>
                <a:latin typeface="Helvetica Light"/>
                <a:cs typeface="Helvetica Light"/>
              </a:rPr>
              <a:t>of </a:t>
            </a:r>
            <a:r>
              <a:rPr lang="en-US" b="0" dirty="0" smtClean="0">
                <a:solidFill>
                  <a:srgbClr val="FAC090"/>
                </a:solidFill>
                <a:latin typeface="Helvetica Light"/>
                <a:cs typeface="Helvetica Light"/>
              </a:rPr>
              <a:t>planetary systems</a:t>
            </a:r>
          </a:p>
        </p:txBody>
      </p:sp>
      <p:sp>
        <p:nvSpPr>
          <p:cNvPr id="6" name="TextBox 39"/>
          <p:cNvSpPr txBox="1">
            <a:spLocks noChangeArrowheads="1"/>
          </p:cNvSpPr>
          <p:nvPr/>
        </p:nvSpPr>
        <p:spPr bwMode="auto">
          <a:xfrm>
            <a:off x="665787" y="15039"/>
            <a:ext cx="7874000" cy="863955"/>
          </a:xfrm>
          <a:prstGeom prst="rect">
            <a:avLst/>
          </a:prstGeom>
          <a:noFill/>
          <a:ln w="12700">
            <a:noFill/>
            <a:miter lim="800000"/>
            <a:headEnd/>
            <a:tailEnd/>
          </a:ln>
        </p:spPr>
        <p:txBody>
          <a:bodyPr wrap="square"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sz="5000" b="0" dirty="0">
                <a:solidFill>
                  <a:srgbClr val="FFFFFF"/>
                </a:solidFill>
                <a:latin typeface="Helvetica Light"/>
                <a:cs typeface="Helvetica Light"/>
              </a:rPr>
              <a:t>s</a:t>
            </a:r>
            <a:r>
              <a:rPr lang="en-US" sz="5000" b="0" dirty="0" smtClean="0">
                <a:solidFill>
                  <a:srgbClr val="FFFFFF"/>
                </a:solidFill>
                <a:latin typeface="Helvetica Light"/>
                <a:cs typeface="Helvetica Light"/>
              </a:rPr>
              <a:t>cience </a:t>
            </a:r>
            <a:r>
              <a:rPr lang="en-US" sz="5000" b="0" dirty="0">
                <a:solidFill>
                  <a:srgbClr val="FFFFFF"/>
                </a:solidFill>
                <a:latin typeface="Helvetica Light"/>
                <a:cs typeface="Helvetica Light"/>
              </a:rPr>
              <a:t>c</a:t>
            </a:r>
            <a:r>
              <a:rPr lang="en-US" sz="5000" b="0" dirty="0" smtClean="0">
                <a:solidFill>
                  <a:srgbClr val="FFFFFF"/>
                </a:solidFill>
                <a:latin typeface="Helvetica Light"/>
                <a:cs typeface="Helvetica Light"/>
              </a:rPr>
              <a:t>hallenge #3</a:t>
            </a:r>
          </a:p>
        </p:txBody>
      </p:sp>
    </p:spTree>
    <p:extLst>
      <p:ext uri="{BB962C8B-B14F-4D97-AF65-F5344CB8AC3E}">
        <p14:creationId xmlns:p14="http://schemas.microsoft.com/office/powerpoint/2010/main" val="3183051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7" name="Subtitle 2"/>
          <p:cNvSpPr txBox="1">
            <a:spLocks/>
          </p:cNvSpPr>
          <p:nvPr/>
        </p:nvSpPr>
        <p:spPr>
          <a:xfrm>
            <a:off x="1" y="1321172"/>
            <a:ext cx="9512300" cy="105410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fontAlgn="auto">
              <a:lnSpc>
                <a:spcPct val="80000"/>
              </a:lnSpc>
              <a:spcAft>
                <a:spcPts val="0"/>
              </a:spcAft>
            </a:pPr>
            <a:r>
              <a:rPr lang="en-US" sz="2200" b="0" dirty="0" smtClean="0">
                <a:solidFill>
                  <a:srgbClr val="FFFFFF"/>
                </a:solidFill>
                <a:latin typeface="Helvetica Light"/>
                <a:cs typeface="Helvetica Light"/>
              </a:rPr>
              <a:t>to measure</a:t>
            </a:r>
            <a:r>
              <a:rPr lang="en-US" sz="3400" b="0" dirty="0" smtClean="0">
                <a:solidFill>
                  <a:srgbClr val="4BACC6">
                    <a:lumMod val="60000"/>
                    <a:lumOff val="40000"/>
                  </a:srgbClr>
                </a:solidFill>
                <a:latin typeface="Helvetica Light"/>
                <a:cs typeface="Helvetica Light"/>
              </a:rPr>
              <a:t> </a:t>
            </a:r>
            <a:r>
              <a:rPr lang="en-US" sz="2200" b="0" dirty="0" smtClean="0">
                <a:solidFill>
                  <a:srgbClr val="FFFFFF"/>
                </a:solidFill>
                <a:latin typeface="Helvetica Light"/>
                <a:cs typeface="Helvetica Light"/>
              </a:rPr>
              <a:t>the </a:t>
            </a:r>
            <a:r>
              <a:rPr lang="en-US" sz="2400" b="0" dirty="0" smtClean="0">
                <a:solidFill>
                  <a:srgbClr val="F79646">
                    <a:lumMod val="60000"/>
                    <a:lumOff val="40000"/>
                  </a:srgbClr>
                </a:solidFill>
                <a:latin typeface="Helvetica Light"/>
                <a:cs typeface="Helvetica Light"/>
              </a:rPr>
              <a:t>chemistry </a:t>
            </a:r>
            <a:r>
              <a:rPr lang="en-US" sz="2800" b="0" dirty="0" smtClean="0">
                <a:solidFill>
                  <a:srgbClr val="F79646">
                    <a:lumMod val="60000"/>
                    <a:lumOff val="40000"/>
                  </a:srgbClr>
                </a:solidFill>
                <a:latin typeface="Helvetica Light"/>
                <a:cs typeface="Helvetica Light"/>
              </a:rPr>
              <a:t>of </a:t>
            </a:r>
            <a:r>
              <a:rPr lang="en-US" b="0" dirty="0" smtClean="0">
                <a:solidFill>
                  <a:srgbClr val="F79646">
                    <a:lumMod val="60000"/>
                    <a:lumOff val="40000"/>
                  </a:srgbClr>
                </a:solidFill>
                <a:latin typeface="Helvetica Light"/>
                <a:cs typeface="Helvetica Light"/>
              </a:rPr>
              <a:t>Solar Systems </a:t>
            </a:r>
            <a:r>
              <a:rPr lang="en-US" sz="2200" b="0" dirty="0" smtClean="0">
                <a:solidFill>
                  <a:srgbClr val="FFFFFF"/>
                </a:solidFill>
                <a:latin typeface="Helvetica Light"/>
                <a:cs typeface="Helvetica Light"/>
              </a:rPr>
              <a:t>(including our own) and </a:t>
            </a:r>
            <a:r>
              <a:rPr lang="en-US" sz="2200" b="0" dirty="0" smtClean="0">
                <a:solidFill>
                  <a:prstClr val="white"/>
                </a:solidFill>
                <a:latin typeface="Helvetica Light"/>
                <a:cs typeface="Helvetica Light"/>
              </a:rPr>
              <a:t>probe </a:t>
            </a:r>
            <a:r>
              <a:rPr lang="en-US" sz="2200" b="0" dirty="0" smtClean="0">
                <a:solidFill>
                  <a:srgbClr val="FFFFFF"/>
                </a:solidFill>
                <a:latin typeface="Helvetica Light"/>
                <a:cs typeface="Helvetica Light"/>
              </a:rPr>
              <a:t>the </a:t>
            </a:r>
            <a:r>
              <a:rPr lang="en-US" sz="2400" b="0" dirty="0" smtClean="0">
                <a:solidFill>
                  <a:srgbClr val="F79646">
                    <a:lumMod val="60000"/>
                    <a:lumOff val="40000"/>
                  </a:srgbClr>
                </a:solidFill>
                <a:latin typeface="Helvetica Light"/>
                <a:cs typeface="Helvetica Light"/>
              </a:rPr>
              <a:t>building blocks of </a:t>
            </a:r>
            <a:r>
              <a:rPr lang="en-US" b="0" dirty="0" smtClean="0">
                <a:solidFill>
                  <a:srgbClr val="F79646">
                    <a:lumMod val="60000"/>
                    <a:lumOff val="40000"/>
                  </a:srgbClr>
                </a:solidFill>
                <a:latin typeface="Helvetica Light"/>
                <a:cs typeface="Helvetica Light"/>
              </a:rPr>
              <a:t>life</a:t>
            </a:r>
          </a:p>
        </p:txBody>
      </p:sp>
      <p:pic>
        <p:nvPicPr>
          <p:cNvPr id="10" name="Picture 9" descr="planetary_systems.jpg"/>
          <p:cNvPicPr>
            <a:picLocks noChangeAspect="1"/>
          </p:cNvPicPr>
          <p:nvPr/>
        </p:nvPicPr>
        <p:blipFill rotWithShape="1">
          <a:blip r:embed="rId2" cstate="print">
            <a:extLst>
              <a:ext uri="{28A0092B-C50C-407E-A947-70E740481C1C}">
                <a14:useLocalDpi xmlns:a14="http://schemas.microsoft.com/office/drawing/2010/main" val="0"/>
              </a:ext>
            </a:extLst>
          </a:blip>
          <a:srcRect b="9840"/>
          <a:stretch/>
        </p:blipFill>
        <p:spPr>
          <a:xfrm>
            <a:off x="1403556" y="2446383"/>
            <a:ext cx="6418957" cy="4340501"/>
          </a:xfrm>
          <a:prstGeom prst="rect">
            <a:avLst/>
          </a:prstGeom>
        </p:spPr>
      </p:pic>
      <p:sp>
        <p:nvSpPr>
          <p:cNvPr id="6" name="TextBox 39"/>
          <p:cNvSpPr txBox="1">
            <a:spLocks noChangeArrowheads="1"/>
          </p:cNvSpPr>
          <p:nvPr/>
        </p:nvSpPr>
        <p:spPr bwMode="auto">
          <a:xfrm>
            <a:off x="665787" y="15039"/>
            <a:ext cx="7874000" cy="863955"/>
          </a:xfrm>
          <a:prstGeom prst="rect">
            <a:avLst/>
          </a:prstGeom>
          <a:noFill/>
          <a:ln w="12700">
            <a:noFill/>
            <a:miter lim="800000"/>
            <a:headEnd/>
            <a:tailEnd/>
          </a:ln>
        </p:spPr>
        <p:txBody>
          <a:bodyPr wrap="square"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sz="5000" b="0" dirty="0">
                <a:solidFill>
                  <a:srgbClr val="FFFFFF"/>
                </a:solidFill>
                <a:latin typeface="Helvetica Light"/>
                <a:cs typeface="Helvetica Light"/>
              </a:rPr>
              <a:t>s</a:t>
            </a:r>
            <a:r>
              <a:rPr lang="en-US" sz="5000" b="0" dirty="0" smtClean="0">
                <a:solidFill>
                  <a:srgbClr val="FFFFFF"/>
                </a:solidFill>
                <a:latin typeface="Helvetica Light"/>
                <a:cs typeface="Helvetica Light"/>
              </a:rPr>
              <a:t>cience </a:t>
            </a:r>
            <a:r>
              <a:rPr lang="en-US" sz="5000" b="0" dirty="0">
                <a:solidFill>
                  <a:srgbClr val="FFFFFF"/>
                </a:solidFill>
                <a:latin typeface="Helvetica Light"/>
                <a:cs typeface="Helvetica Light"/>
              </a:rPr>
              <a:t>c</a:t>
            </a:r>
            <a:r>
              <a:rPr lang="en-US" sz="5000" b="0" dirty="0" smtClean="0">
                <a:solidFill>
                  <a:srgbClr val="FFFFFF"/>
                </a:solidFill>
                <a:latin typeface="Helvetica Light"/>
                <a:cs typeface="Helvetica Light"/>
              </a:rPr>
              <a:t>hallenge #4</a:t>
            </a:r>
          </a:p>
        </p:txBody>
      </p:sp>
    </p:spTree>
    <p:extLst>
      <p:ext uri="{BB962C8B-B14F-4D97-AF65-F5344CB8AC3E}">
        <p14:creationId xmlns:p14="http://schemas.microsoft.com/office/powerpoint/2010/main" val="2463114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TextBox 24"/>
          <p:cNvSpPr txBox="1"/>
          <p:nvPr/>
        </p:nvSpPr>
        <p:spPr>
          <a:xfrm>
            <a:off x="339053" y="1350906"/>
            <a:ext cx="8435077" cy="400110"/>
          </a:xfrm>
          <a:prstGeom prst="rect">
            <a:avLst/>
          </a:prstGeom>
          <a:noFill/>
        </p:spPr>
        <p:txBody>
          <a:bodyPr wrap="square" lIns="91429" tIns="45714" rIns="91429" bIns="45714" rtlCol="0">
            <a:spAutoFit/>
          </a:bodyPr>
          <a:lstStyle/>
          <a:p>
            <a:r>
              <a:rPr lang="en-US" dirty="0" smtClean="0">
                <a:solidFill>
                  <a:srgbClr val="002060"/>
                </a:solidFill>
              </a:rPr>
              <a:t>  </a:t>
            </a:r>
            <a:endParaRPr lang="en-US" b="0" dirty="0" smtClean="0">
              <a:solidFill>
                <a:srgbClr val="002060"/>
              </a:solidFill>
            </a:endParaRPr>
          </a:p>
        </p:txBody>
      </p:sp>
      <p:sp>
        <p:nvSpPr>
          <p:cNvPr id="28" name="Subtitle 2"/>
          <p:cNvSpPr txBox="1">
            <a:spLocks/>
          </p:cNvSpPr>
          <p:nvPr/>
        </p:nvSpPr>
        <p:spPr>
          <a:xfrm>
            <a:off x="220485" y="1044958"/>
            <a:ext cx="9288225" cy="4083902"/>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20000"/>
              </a:lnSpc>
            </a:pPr>
            <a:r>
              <a:rPr lang="en-US" sz="2000" b="0" dirty="0">
                <a:solidFill>
                  <a:srgbClr val="000000"/>
                </a:solidFill>
                <a:latin typeface="Helvetica"/>
                <a:cs typeface="Helvetica"/>
              </a:rPr>
              <a:t>a</a:t>
            </a:r>
            <a:r>
              <a:rPr lang="en-US" sz="2000" b="0" dirty="0" smtClean="0">
                <a:solidFill>
                  <a:srgbClr val="000000"/>
                </a:solidFill>
                <a:latin typeface="Helvetica"/>
                <a:cs typeface="Helvetica"/>
              </a:rPr>
              <a:t>nswering the challenges – James Webb Space Telescope</a:t>
            </a:r>
          </a:p>
          <a:p>
            <a:pPr algn="l">
              <a:lnSpc>
                <a:spcPct val="150000"/>
              </a:lnSpc>
            </a:pPr>
            <a:r>
              <a:rPr lang="en-US" sz="2000" b="0" dirty="0" smtClean="0">
                <a:solidFill>
                  <a:srgbClr val="008000"/>
                </a:solidFill>
                <a:latin typeface="Helvetica Light"/>
                <a:cs typeface="Helvetica Light"/>
              </a:rPr>
              <a:t>&gt;100x more power </a:t>
            </a:r>
            <a:r>
              <a:rPr lang="en-US" sz="2000" b="0" dirty="0" smtClean="0">
                <a:solidFill>
                  <a:srgbClr val="000000"/>
                </a:solidFill>
                <a:latin typeface="Helvetica Light"/>
                <a:cs typeface="Helvetica Light"/>
              </a:rPr>
              <a:t>than Hubble and other telescopes</a:t>
            </a:r>
          </a:p>
          <a:p>
            <a:pPr algn="l">
              <a:lnSpc>
                <a:spcPct val="150000"/>
              </a:lnSpc>
            </a:pPr>
            <a:r>
              <a:rPr lang="en-US" sz="2000" b="0" dirty="0" smtClean="0">
                <a:solidFill>
                  <a:srgbClr val="008000"/>
                </a:solidFill>
                <a:latin typeface="Helvetica Light"/>
                <a:cs typeface="Helvetica Light"/>
              </a:rPr>
              <a:t>&gt;50x the resolution </a:t>
            </a:r>
            <a:r>
              <a:rPr lang="en-US" sz="2000" b="0" dirty="0" smtClean="0">
                <a:solidFill>
                  <a:srgbClr val="000000"/>
                </a:solidFill>
                <a:latin typeface="Helvetica Light"/>
                <a:cs typeface="Helvetica Light"/>
              </a:rPr>
              <a:t>of Spitzer</a:t>
            </a:r>
            <a:r>
              <a:rPr lang="en-US" sz="2000" b="0" dirty="0">
                <a:solidFill>
                  <a:srgbClr val="000000"/>
                </a:solidFill>
                <a:latin typeface="Helvetica Light"/>
                <a:cs typeface="Helvetica Light"/>
              </a:rPr>
              <a:t>;</a:t>
            </a:r>
            <a:r>
              <a:rPr lang="en-US" sz="2000" b="0" dirty="0" smtClean="0">
                <a:solidFill>
                  <a:srgbClr val="000000"/>
                </a:solidFill>
                <a:latin typeface="Helvetica Light"/>
                <a:cs typeface="Helvetica Light"/>
              </a:rPr>
              <a:t> near </a:t>
            </a:r>
            <a:r>
              <a:rPr lang="en-US" sz="2000" b="0" dirty="0">
                <a:solidFill>
                  <a:srgbClr val="000000"/>
                </a:solidFill>
                <a:latin typeface="Helvetica Light"/>
                <a:cs typeface="Helvetica Light"/>
              </a:rPr>
              <a:t>&amp;</a:t>
            </a:r>
            <a:r>
              <a:rPr lang="en-US" sz="2000" b="0" dirty="0" smtClean="0">
                <a:solidFill>
                  <a:srgbClr val="000000"/>
                </a:solidFill>
                <a:latin typeface="Helvetica Light"/>
                <a:cs typeface="Helvetica Light"/>
              </a:rPr>
              <a:t> mid-infrared wavelengths </a:t>
            </a:r>
          </a:p>
          <a:p>
            <a:pPr algn="l">
              <a:lnSpc>
                <a:spcPct val="150000"/>
              </a:lnSpc>
            </a:pPr>
            <a:r>
              <a:rPr lang="en-US" sz="2000" b="0" dirty="0">
                <a:solidFill>
                  <a:srgbClr val="000000"/>
                </a:solidFill>
                <a:latin typeface="Helvetica Light"/>
                <a:cs typeface="Helvetica Light"/>
              </a:rPr>
              <a:t>c</a:t>
            </a:r>
            <a:r>
              <a:rPr lang="en-US" sz="2000" b="0" dirty="0" smtClean="0">
                <a:solidFill>
                  <a:srgbClr val="000000"/>
                </a:solidFill>
                <a:latin typeface="Helvetica Light"/>
                <a:cs typeface="Helvetica Light"/>
              </a:rPr>
              <a:t>omparable in size to the largest ground-based telescopes, yet </a:t>
            </a:r>
            <a:r>
              <a:rPr lang="en-US" sz="2000" b="0" dirty="0" smtClean="0">
                <a:solidFill>
                  <a:srgbClr val="008000"/>
                </a:solidFill>
                <a:latin typeface="Helvetica Light"/>
                <a:cs typeface="Helvetica Light"/>
              </a:rPr>
              <a:t>light weight </a:t>
            </a:r>
            <a:endParaRPr lang="en-US" sz="2000" b="0" dirty="0" smtClean="0">
              <a:solidFill>
                <a:srgbClr val="000000"/>
              </a:solidFill>
              <a:latin typeface="Helvetica Light"/>
              <a:cs typeface="Helvetica Light"/>
            </a:endParaRPr>
          </a:p>
          <a:p>
            <a:pPr algn="l">
              <a:lnSpc>
                <a:spcPct val="150000"/>
              </a:lnSpc>
            </a:pPr>
            <a:r>
              <a:rPr lang="en-US" sz="2000" b="0" dirty="0">
                <a:solidFill>
                  <a:srgbClr val="000000"/>
                </a:solidFill>
                <a:latin typeface="Helvetica Light"/>
                <a:cs typeface="Helvetica Light"/>
              </a:rPr>
              <a:t>launches out to 1 million </a:t>
            </a:r>
            <a:r>
              <a:rPr lang="en-US" sz="2000" b="0" dirty="0" smtClean="0">
                <a:solidFill>
                  <a:srgbClr val="000000"/>
                </a:solidFill>
                <a:latin typeface="Helvetica Light"/>
                <a:cs typeface="Helvetica Light"/>
              </a:rPr>
              <a:t>miles, </a:t>
            </a:r>
            <a:r>
              <a:rPr lang="en-US" sz="2000" b="0" dirty="0" smtClean="0">
                <a:solidFill>
                  <a:srgbClr val="008000"/>
                </a:solidFill>
                <a:latin typeface="Helvetica Light"/>
                <a:cs typeface="Helvetica Light"/>
              </a:rPr>
              <a:t>deployable</a:t>
            </a:r>
            <a:r>
              <a:rPr lang="en-US" sz="2000" b="0" dirty="0" smtClean="0">
                <a:solidFill>
                  <a:srgbClr val="000000"/>
                </a:solidFill>
                <a:latin typeface="Helvetica Light"/>
                <a:cs typeface="Helvetica Light"/>
              </a:rPr>
              <a:t> in space</a:t>
            </a:r>
          </a:p>
          <a:p>
            <a:pPr algn="l">
              <a:lnSpc>
                <a:spcPct val="150000"/>
              </a:lnSpc>
            </a:pPr>
            <a:r>
              <a:rPr lang="en-US" sz="2000" b="0" dirty="0">
                <a:solidFill>
                  <a:srgbClr val="000000"/>
                </a:solidFill>
                <a:latin typeface="Helvetica Light"/>
                <a:cs typeface="Helvetica Light"/>
              </a:rPr>
              <a:t>o</a:t>
            </a:r>
            <a:r>
              <a:rPr lang="en-US" sz="2000" b="0" dirty="0" smtClean="0">
                <a:solidFill>
                  <a:srgbClr val="000000"/>
                </a:solidFill>
                <a:latin typeface="Helvetica Light"/>
                <a:cs typeface="Helvetica Light"/>
              </a:rPr>
              <a:t>perates at </a:t>
            </a:r>
            <a:r>
              <a:rPr lang="en-US" sz="2000" b="0" dirty="0" smtClean="0">
                <a:solidFill>
                  <a:srgbClr val="008000"/>
                </a:solidFill>
                <a:latin typeface="Helvetica Light"/>
                <a:cs typeface="Helvetica Light"/>
              </a:rPr>
              <a:t>cryogenic</a:t>
            </a:r>
            <a:r>
              <a:rPr lang="en-US" sz="2000" b="0" dirty="0" smtClean="0">
                <a:solidFill>
                  <a:srgbClr val="000000"/>
                </a:solidFill>
                <a:latin typeface="Helvetica Light"/>
                <a:cs typeface="Helvetica Light"/>
              </a:rPr>
              <a:t> temperatures</a:t>
            </a:r>
          </a:p>
          <a:p>
            <a:pPr algn="l">
              <a:lnSpc>
                <a:spcPct val="150000"/>
              </a:lnSpc>
            </a:pPr>
            <a:r>
              <a:rPr lang="en-US" sz="2000" b="0" dirty="0">
                <a:solidFill>
                  <a:srgbClr val="000000"/>
                </a:solidFill>
                <a:latin typeface="Helvetica Light"/>
                <a:cs typeface="Helvetica Light"/>
              </a:rPr>
              <a:t>c</a:t>
            </a:r>
            <a:r>
              <a:rPr lang="en-US" sz="2000" b="0" dirty="0" smtClean="0">
                <a:solidFill>
                  <a:srgbClr val="000000"/>
                </a:solidFill>
                <a:latin typeface="Helvetica Light"/>
                <a:cs typeface="Helvetica Light"/>
              </a:rPr>
              <a:t>ontains a </a:t>
            </a:r>
            <a:r>
              <a:rPr lang="en-US" sz="2000" b="0" dirty="0" smtClean="0">
                <a:solidFill>
                  <a:srgbClr val="008000"/>
                </a:solidFill>
                <a:latin typeface="Helvetica Light"/>
                <a:cs typeface="Helvetica Light"/>
              </a:rPr>
              <a:t>new </a:t>
            </a:r>
            <a:r>
              <a:rPr lang="en-US" sz="2000" b="0" dirty="0" smtClean="0">
                <a:solidFill>
                  <a:srgbClr val="000000"/>
                </a:solidFill>
                <a:latin typeface="Helvetica Light"/>
                <a:cs typeface="Helvetica Light"/>
              </a:rPr>
              <a:t>generation of </a:t>
            </a:r>
            <a:r>
              <a:rPr lang="en-US" sz="2000" b="0" dirty="0" smtClean="0">
                <a:solidFill>
                  <a:srgbClr val="008000"/>
                </a:solidFill>
                <a:latin typeface="Helvetica Light"/>
                <a:cs typeface="Helvetica Light"/>
              </a:rPr>
              <a:t>complex</a:t>
            </a:r>
            <a:r>
              <a:rPr lang="en-US" sz="2000" b="0" dirty="0" smtClean="0">
                <a:solidFill>
                  <a:srgbClr val="000000"/>
                </a:solidFill>
                <a:latin typeface="Helvetica Light"/>
                <a:cs typeface="Helvetica Light"/>
              </a:rPr>
              <a:t> instrumentation to ensure diverse </a:t>
            </a:r>
            <a:endParaRPr lang="en-US" sz="2000" b="0" dirty="0">
              <a:solidFill>
                <a:srgbClr val="000000"/>
              </a:solidFill>
              <a:latin typeface="Helvetica Light"/>
              <a:cs typeface="Helvetica Light"/>
            </a:endParaRPr>
          </a:p>
          <a:p>
            <a:pPr algn="l">
              <a:lnSpc>
                <a:spcPct val="150000"/>
              </a:lnSpc>
            </a:pPr>
            <a:r>
              <a:rPr lang="en-US" sz="2000" b="0" dirty="0" smtClean="0">
                <a:solidFill>
                  <a:srgbClr val="000000"/>
                </a:solidFill>
                <a:latin typeface="Helvetica Light"/>
                <a:cs typeface="Helvetica Light"/>
              </a:rPr>
              <a:t>   modes of operation without servicing</a:t>
            </a:r>
          </a:p>
        </p:txBody>
      </p:sp>
      <p:sp>
        <p:nvSpPr>
          <p:cNvPr id="29" name="TextBox 39"/>
          <p:cNvSpPr txBox="1">
            <a:spLocks noChangeArrowheads="1"/>
          </p:cNvSpPr>
          <p:nvPr/>
        </p:nvSpPr>
        <p:spPr bwMode="auto">
          <a:xfrm>
            <a:off x="234736" y="154966"/>
            <a:ext cx="8785964" cy="740845"/>
          </a:xfrm>
          <a:prstGeom prst="rect">
            <a:avLst/>
          </a:prstGeom>
          <a:solidFill>
            <a:schemeClr val="bg1">
              <a:alpha val="50195"/>
            </a:schemeClr>
          </a:solidFill>
          <a:ln w="12700">
            <a:noFill/>
            <a:miter lim="800000"/>
            <a:headEnd/>
            <a:tailEnd/>
          </a:ln>
        </p:spPr>
        <p:txBody>
          <a:bodyPr wrap="square"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4200" b="0" dirty="0">
                <a:solidFill>
                  <a:srgbClr val="000000"/>
                </a:solidFill>
                <a:latin typeface="Helvetica Light"/>
                <a:cs typeface="Helvetica Light"/>
              </a:rPr>
              <a:t>a</a:t>
            </a:r>
            <a:r>
              <a:rPr lang="en-US" sz="4200" b="0" dirty="0" smtClean="0">
                <a:solidFill>
                  <a:srgbClr val="000000"/>
                </a:solidFill>
                <a:latin typeface="Helvetica Light"/>
                <a:cs typeface="Helvetica Light"/>
              </a:rPr>
              <a:t>stronomy’s </a:t>
            </a:r>
            <a:r>
              <a:rPr lang="en-US" sz="4200" b="0" dirty="0">
                <a:solidFill>
                  <a:srgbClr val="000000"/>
                </a:solidFill>
                <a:latin typeface="Helvetica Light"/>
                <a:cs typeface="Helvetica Light"/>
              </a:rPr>
              <a:t>n</a:t>
            </a:r>
            <a:r>
              <a:rPr lang="en-US" sz="4200" b="0" dirty="0" smtClean="0">
                <a:solidFill>
                  <a:srgbClr val="000000"/>
                </a:solidFill>
                <a:latin typeface="Helvetica Light"/>
                <a:cs typeface="Helvetica Light"/>
              </a:rPr>
              <a:t>ext </a:t>
            </a:r>
            <a:r>
              <a:rPr lang="en-US" sz="4200" b="0" dirty="0">
                <a:solidFill>
                  <a:srgbClr val="000000"/>
                </a:solidFill>
                <a:latin typeface="Helvetica Light"/>
                <a:cs typeface="Helvetica Light"/>
              </a:rPr>
              <a:t>g</a:t>
            </a:r>
            <a:r>
              <a:rPr lang="en-US" sz="4200" b="0" dirty="0" smtClean="0">
                <a:solidFill>
                  <a:srgbClr val="000000"/>
                </a:solidFill>
                <a:latin typeface="Helvetica Light"/>
                <a:cs typeface="Helvetica Light"/>
              </a:rPr>
              <a:t>reat </a:t>
            </a:r>
            <a:r>
              <a:rPr lang="en-US" sz="4200" b="0" dirty="0">
                <a:solidFill>
                  <a:srgbClr val="000000"/>
                </a:solidFill>
                <a:latin typeface="Helvetica Light"/>
                <a:cs typeface="Helvetica Light"/>
              </a:rPr>
              <a:t>o</a:t>
            </a:r>
            <a:r>
              <a:rPr lang="en-US" sz="4200" b="0" dirty="0" smtClean="0">
                <a:solidFill>
                  <a:srgbClr val="000000"/>
                </a:solidFill>
                <a:latin typeface="Helvetica Light"/>
                <a:cs typeface="Helvetica Light"/>
              </a:rPr>
              <a:t>bservatory</a:t>
            </a:r>
            <a:endParaRPr lang="en-US" sz="4200" b="0" dirty="0">
              <a:solidFill>
                <a:srgbClr val="000000"/>
              </a:solidFill>
              <a:latin typeface="Helvetica Light"/>
              <a:cs typeface="Helvetica Light"/>
            </a:endParaRPr>
          </a:p>
        </p:txBody>
      </p:sp>
      <p:pic>
        <p:nvPicPr>
          <p:cNvPr id="6" name="Picture 5" descr="4809439477_2387251c12_z.jpg"/>
          <p:cNvPicPr>
            <a:picLocks noChangeAspect="1"/>
          </p:cNvPicPr>
          <p:nvPr/>
        </p:nvPicPr>
        <p:blipFill rotWithShape="1">
          <a:blip r:embed="rId3" cstate="print">
            <a:extLst>
              <a:ext uri="{28A0092B-C50C-407E-A947-70E740481C1C}">
                <a14:useLocalDpi xmlns:a14="http://schemas.microsoft.com/office/drawing/2010/main" val="0"/>
              </a:ext>
            </a:extLst>
          </a:blip>
          <a:srcRect l="8324" t="4674" r="7813" b="11853"/>
          <a:stretch/>
        </p:blipFill>
        <p:spPr>
          <a:xfrm>
            <a:off x="6397503" y="4697346"/>
            <a:ext cx="2740917" cy="2182524"/>
          </a:xfrm>
          <a:prstGeom prst="rect">
            <a:avLst/>
          </a:prstGeom>
        </p:spPr>
      </p:pic>
    </p:spTree>
    <p:extLst>
      <p:ext uri="{BB962C8B-B14F-4D97-AF65-F5344CB8AC3E}">
        <p14:creationId xmlns:p14="http://schemas.microsoft.com/office/powerpoint/2010/main" val="1115423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4638907" y="2382653"/>
            <a:ext cx="675586" cy="400110"/>
          </a:xfrm>
          <a:prstGeom prst="rect">
            <a:avLst/>
          </a:prstGeom>
          <a:noFill/>
        </p:spPr>
        <p:txBody>
          <a:bodyPr wrap="none" rtlCol="0">
            <a:spAutoFit/>
          </a:bodyPr>
          <a:lstStyle/>
          <a:p>
            <a:r>
              <a:rPr lang="en-US" dirty="0" smtClean="0">
                <a:solidFill>
                  <a:srgbClr val="000000"/>
                </a:solidFill>
              </a:rPr>
              <a:t>need</a:t>
            </a:r>
            <a:endParaRPr lang="en-US" dirty="0">
              <a:solidFill>
                <a:srgbClr val="000000"/>
              </a:solidFill>
            </a:endParaRPr>
          </a:p>
        </p:txBody>
      </p:sp>
      <p:pic>
        <p:nvPicPr>
          <p:cNvPr id="13" name="Picture 12" descr="JWSTbottom.jpg"/>
          <p:cNvPicPr>
            <a:picLocks noChangeAspect="1"/>
          </p:cNvPicPr>
          <p:nvPr/>
        </p:nvPicPr>
        <p:blipFill rotWithShape="1">
          <a:blip r:embed="rId3" cstate="print">
            <a:extLst>
              <a:ext uri="{28A0092B-C50C-407E-A947-70E740481C1C}">
                <a14:useLocalDpi xmlns:a14="http://schemas.microsoft.com/office/drawing/2010/main" val="0"/>
              </a:ext>
            </a:extLst>
          </a:blip>
          <a:srcRect t="4687" b="8074"/>
          <a:stretch/>
        </p:blipFill>
        <p:spPr>
          <a:xfrm>
            <a:off x="1610743" y="3694678"/>
            <a:ext cx="4286250" cy="2991437"/>
          </a:xfrm>
          <a:prstGeom prst="rect">
            <a:avLst/>
          </a:prstGeom>
        </p:spPr>
      </p:pic>
      <p:cxnSp>
        <p:nvCxnSpPr>
          <p:cNvPr id="37" name="Straight Arrow Connector 24"/>
          <p:cNvCxnSpPr>
            <a:cxnSpLocks noChangeShapeType="1"/>
            <a:endCxn id="39" idx="1"/>
          </p:cNvCxnSpPr>
          <p:nvPr/>
        </p:nvCxnSpPr>
        <p:spPr bwMode="auto">
          <a:xfrm flipV="1">
            <a:off x="4156129" y="6301684"/>
            <a:ext cx="1654869" cy="27559"/>
          </a:xfrm>
          <a:prstGeom prst="straightConnector1">
            <a:avLst/>
          </a:prstGeom>
          <a:noFill/>
          <a:ln w="28575">
            <a:solidFill>
              <a:srgbClr val="FFFFFF"/>
            </a:solidFill>
            <a:round/>
            <a:headEnd/>
            <a:tailEnd type="arrow" w="lg" len="lg"/>
          </a:ln>
          <a:extLst>
            <a:ext uri="{909E8E84-426E-40dd-AFC4-6F175D3DCCD1}">
              <a14:hiddenFill xmlns:a14="http://schemas.microsoft.com/office/drawing/2010/main" xmlns="">
                <a:noFill/>
              </a14:hiddenFill>
            </a:ext>
          </a:extLst>
        </p:spPr>
      </p:cxnSp>
      <p:sp>
        <p:nvSpPr>
          <p:cNvPr id="39" name="TextBox 38"/>
          <p:cNvSpPr txBox="1"/>
          <p:nvPr/>
        </p:nvSpPr>
        <p:spPr>
          <a:xfrm>
            <a:off x="5810998" y="6009296"/>
            <a:ext cx="2532806" cy="584776"/>
          </a:xfrm>
          <a:prstGeom prst="rect">
            <a:avLst/>
          </a:prstGeom>
          <a:noFill/>
        </p:spPr>
        <p:txBody>
          <a:bodyPr wrap="none" rtlCol="0">
            <a:spAutoFit/>
          </a:bodyPr>
          <a:lstStyle/>
          <a:p>
            <a:r>
              <a:rPr lang="en-US" sz="1800" b="0" dirty="0" smtClean="0">
                <a:solidFill>
                  <a:srgbClr val="FFFFFF"/>
                </a:solidFill>
                <a:latin typeface="Helvetica Light"/>
                <a:cs typeface="Helvetica Light"/>
              </a:rPr>
              <a:t>spacecraft</a:t>
            </a:r>
          </a:p>
          <a:p>
            <a:r>
              <a:rPr lang="en-US" sz="1400" b="0" dirty="0" smtClean="0">
                <a:solidFill>
                  <a:srgbClr val="FFFFFF"/>
                </a:solidFill>
                <a:latin typeface="Helvetica Light"/>
                <a:cs typeface="Helvetica Light"/>
              </a:rPr>
              <a:t>(electronics, control systems)</a:t>
            </a:r>
            <a:endParaRPr lang="en-US" sz="1400" b="0" dirty="0">
              <a:solidFill>
                <a:srgbClr val="FFFFFF"/>
              </a:solidFill>
              <a:latin typeface="Helvetica Light"/>
              <a:cs typeface="Helvetica Light"/>
            </a:endParaRPr>
          </a:p>
        </p:txBody>
      </p:sp>
      <p:cxnSp>
        <p:nvCxnSpPr>
          <p:cNvPr id="40" name="Straight Arrow Connector 24"/>
          <p:cNvCxnSpPr>
            <a:cxnSpLocks noChangeShapeType="1"/>
          </p:cNvCxnSpPr>
          <p:nvPr/>
        </p:nvCxnSpPr>
        <p:spPr bwMode="auto">
          <a:xfrm flipH="1">
            <a:off x="2529359" y="5967324"/>
            <a:ext cx="761124" cy="561347"/>
          </a:xfrm>
          <a:prstGeom prst="straightConnector1">
            <a:avLst/>
          </a:prstGeom>
          <a:noFill/>
          <a:ln w="28575">
            <a:solidFill>
              <a:srgbClr val="FFFFFF"/>
            </a:solidFill>
            <a:round/>
            <a:headEnd/>
            <a:tailEnd type="arrow" w="lg" len="lg"/>
          </a:ln>
          <a:extLst>
            <a:ext uri="{909E8E84-426E-40dd-AFC4-6F175D3DCCD1}">
              <a14:hiddenFill xmlns:a14="http://schemas.microsoft.com/office/drawing/2010/main" xmlns="">
                <a:noFill/>
              </a14:hiddenFill>
            </a:ext>
          </a:extLst>
        </p:spPr>
      </p:cxnSp>
      <p:sp>
        <p:nvSpPr>
          <p:cNvPr id="42" name="TextBox 41"/>
          <p:cNvSpPr txBox="1"/>
          <p:nvPr/>
        </p:nvSpPr>
        <p:spPr>
          <a:xfrm>
            <a:off x="1072600" y="6241736"/>
            <a:ext cx="1441768" cy="584776"/>
          </a:xfrm>
          <a:prstGeom prst="rect">
            <a:avLst/>
          </a:prstGeom>
          <a:noFill/>
        </p:spPr>
        <p:txBody>
          <a:bodyPr wrap="none" rtlCol="0">
            <a:spAutoFit/>
          </a:bodyPr>
          <a:lstStyle/>
          <a:p>
            <a:r>
              <a:rPr lang="en-US" sz="1800" b="0" dirty="0" smtClean="0">
                <a:solidFill>
                  <a:srgbClr val="FFFFFF"/>
                </a:solidFill>
                <a:latin typeface="Helvetica Light"/>
                <a:cs typeface="Helvetica Light"/>
              </a:rPr>
              <a:t>solar panels</a:t>
            </a:r>
          </a:p>
          <a:p>
            <a:r>
              <a:rPr lang="en-US" sz="1400" b="0" dirty="0" smtClean="0">
                <a:solidFill>
                  <a:srgbClr val="FFFFFF"/>
                </a:solidFill>
                <a:latin typeface="Helvetica Light"/>
                <a:cs typeface="Helvetica Light"/>
              </a:rPr>
              <a:t>(power)</a:t>
            </a:r>
            <a:endParaRPr lang="en-US" sz="1400" b="0" dirty="0">
              <a:solidFill>
                <a:srgbClr val="FFFFFF"/>
              </a:solidFill>
              <a:latin typeface="Helvetica Light"/>
              <a:cs typeface="Helvetica Light"/>
            </a:endParaRPr>
          </a:p>
        </p:txBody>
      </p:sp>
      <p:sp>
        <p:nvSpPr>
          <p:cNvPr id="44" name="TextBox 43"/>
          <p:cNvSpPr txBox="1"/>
          <p:nvPr/>
        </p:nvSpPr>
        <p:spPr>
          <a:xfrm>
            <a:off x="102011" y="5092597"/>
            <a:ext cx="2236751" cy="584776"/>
          </a:xfrm>
          <a:prstGeom prst="rect">
            <a:avLst/>
          </a:prstGeom>
          <a:noFill/>
        </p:spPr>
        <p:txBody>
          <a:bodyPr wrap="none" rtlCol="0">
            <a:spAutoFit/>
          </a:bodyPr>
          <a:lstStyle/>
          <a:p>
            <a:r>
              <a:rPr lang="en-US" sz="1800" b="0" dirty="0" smtClean="0">
                <a:solidFill>
                  <a:srgbClr val="FFFFFF"/>
                </a:solidFill>
                <a:latin typeface="Helvetica Light"/>
                <a:cs typeface="Helvetica Light"/>
              </a:rPr>
              <a:t>momentum trim flap</a:t>
            </a:r>
          </a:p>
          <a:p>
            <a:r>
              <a:rPr lang="en-US" sz="1400" b="0" dirty="0" smtClean="0">
                <a:solidFill>
                  <a:srgbClr val="FFFFFF"/>
                </a:solidFill>
                <a:latin typeface="Helvetica Light"/>
                <a:cs typeface="Helvetica Light"/>
              </a:rPr>
              <a:t>(stabilize observatory)</a:t>
            </a:r>
            <a:endParaRPr lang="en-US" sz="1400" b="0" dirty="0">
              <a:solidFill>
                <a:srgbClr val="FFFFFF"/>
              </a:solidFill>
              <a:latin typeface="Helvetica Light"/>
              <a:cs typeface="Helvetica Light"/>
            </a:endParaRPr>
          </a:p>
        </p:txBody>
      </p:sp>
      <p:cxnSp>
        <p:nvCxnSpPr>
          <p:cNvPr id="45" name="Straight Arrow Connector 24"/>
          <p:cNvCxnSpPr>
            <a:cxnSpLocks noChangeShapeType="1"/>
          </p:cNvCxnSpPr>
          <p:nvPr/>
        </p:nvCxnSpPr>
        <p:spPr bwMode="auto">
          <a:xfrm flipH="1">
            <a:off x="1238441" y="4744304"/>
            <a:ext cx="440804" cy="335890"/>
          </a:xfrm>
          <a:prstGeom prst="straightConnector1">
            <a:avLst/>
          </a:prstGeom>
          <a:noFill/>
          <a:ln w="28575">
            <a:solidFill>
              <a:srgbClr val="FFFFFF"/>
            </a:solidFill>
            <a:round/>
            <a:headEnd/>
            <a:tailEnd type="arrow" w="lg" len="lg"/>
          </a:ln>
          <a:extLst>
            <a:ext uri="{909E8E84-426E-40dd-AFC4-6F175D3DCCD1}">
              <a14:hiddenFill xmlns:a14="http://schemas.microsoft.com/office/drawing/2010/main" xmlns="">
                <a:noFill/>
              </a14:hiddenFill>
            </a:ext>
          </a:extLst>
        </p:spPr>
      </p:cxnSp>
      <p:pic>
        <p:nvPicPr>
          <p:cNvPr id="8" name="Picture 7" descr="JWSTback.jpg"/>
          <p:cNvPicPr>
            <a:picLocks noChangeAspect="1"/>
          </p:cNvPicPr>
          <p:nvPr/>
        </p:nvPicPr>
        <p:blipFill rotWithShape="1">
          <a:blip r:embed="rId4" cstate="print">
            <a:extLst>
              <a:ext uri="{28A0092B-C50C-407E-A947-70E740481C1C}">
                <a14:useLocalDpi xmlns:a14="http://schemas.microsoft.com/office/drawing/2010/main" val="0"/>
              </a:ext>
            </a:extLst>
          </a:blip>
          <a:srcRect l="18371" t="5509" b="10006"/>
          <a:stretch/>
        </p:blipFill>
        <p:spPr>
          <a:xfrm>
            <a:off x="5531005" y="2046745"/>
            <a:ext cx="3498826" cy="2896970"/>
          </a:xfrm>
          <a:prstGeom prst="rect">
            <a:avLst/>
          </a:prstGeom>
        </p:spPr>
      </p:pic>
      <p:sp>
        <p:nvSpPr>
          <p:cNvPr id="20" name="TextBox 19"/>
          <p:cNvSpPr txBox="1"/>
          <p:nvPr/>
        </p:nvSpPr>
        <p:spPr>
          <a:xfrm>
            <a:off x="6025931" y="1899796"/>
            <a:ext cx="3118086" cy="584776"/>
          </a:xfrm>
          <a:prstGeom prst="rect">
            <a:avLst/>
          </a:prstGeom>
          <a:noFill/>
        </p:spPr>
        <p:txBody>
          <a:bodyPr wrap="none" rtlCol="0">
            <a:spAutoFit/>
          </a:bodyPr>
          <a:lstStyle/>
          <a:p>
            <a:r>
              <a:rPr lang="en-US" sz="1800" b="0" dirty="0" smtClean="0">
                <a:solidFill>
                  <a:srgbClr val="FFFFFF"/>
                </a:solidFill>
                <a:latin typeface="Helvetica Light"/>
                <a:cs typeface="Helvetica Light"/>
              </a:rPr>
              <a:t>cameras and spectrographs</a:t>
            </a:r>
          </a:p>
          <a:p>
            <a:r>
              <a:rPr lang="en-US" sz="1400" b="0" dirty="0" smtClean="0">
                <a:solidFill>
                  <a:srgbClr val="FFFFFF"/>
                </a:solidFill>
                <a:latin typeface="Helvetica Light"/>
                <a:cs typeface="Helvetica Light"/>
              </a:rPr>
              <a:t>(collect scientific data – i.e., images)</a:t>
            </a:r>
            <a:endParaRPr lang="en-US" sz="1400" b="0" dirty="0">
              <a:solidFill>
                <a:srgbClr val="FFFFFF"/>
              </a:solidFill>
              <a:latin typeface="Helvetica Light"/>
              <a:cs typeface="Helvetica Light"/>
            </a:endParaRPr>
          </a:p>
        </p:txBody>
      </p:sp>
      <p:cxnSp>
        <p:nvCxnSpPr>
          <p:cNvPr id="32" name="Straight Arrow Connector 24"/>
          <p:cNvCxnSpPr>
            <a:cxnSpLocks noChangeShapeType="1"/>
          </p:cNvCxnSpPr>
          <p:nvPr/>
        </p:nvCxnSpPr>
        <p:spPr bwMode="auto">
          <a:xfrm flipV="1">
            <a:off x="7352154" y="2624053"/>
            <a:ext cx="351371" cy="666706"/>
          </a:xfrm>
          <a:prstGeom prst="straightConnector1">
            <a:avLst/>
          </a:prstGeom>
          <a:noFill/>
          <a:ln w="28575">
            <a:solidFill>
              <a:srgbClr val="FFFFFF"/>
            </a:solidFill>
            <a:round/>
            <a:headEnd/>
            <a:tailEnd type="arrow" w="lg" len="lg"/>
          </a:ln>
          <a:extLst>
            <a:ext uri="{909E8E84-426E-40dd-AFC4-6F175D3DCCD1}">
              <a14:hiddenFill xmlns:a14="http://schemas.microsoft.com/office/drawing/2010/main" xmlns="">
                <a:noFill/>
              </a14:hiddenFill>
            </a:ext>
          </a:extLst>
        </p:spPr>
      </p:cxnSp>
      <p:pic>
        <p:nvPicPr>
          <p:cNvPr id="7" name="Picture 6" descr="JWSTfront.jpg"/>
          <p:cNvPicPr>
            <a:picLocks noChangeAspect="1"/>
          </p:cNvPicPr>
          <p:nvPr/>
        </p:nvPicPr>
        <p:blipFill rotWithShape="1">
          <a:blip r:embed="rId5" cstate="print">
            <a:extLst>
              <a:ext uri="{28A0092B-C50C-407E-A947-70E740481C1C}">
                <a14:useLocalDpi xmlns:a14="http://schemas.microsoft.com/office/drawing/2010/main" val="0"/>
              </a:ext>
            </a:extLst>
          </a:blip>
          <a:srcRect l="11534" t="6617" b="6562"/>
          <a:stretch/>
        </p:blipFill>
        <p:spPr>
          <a:xfrm>
            <a:off x="94457" y="377858"/>
            <a:ext cx="3783377" cy="2970444"/>
          </a:xfrm>
          <a:prstGeom prst="rect">
            <a:avLst/>
          </a:prstGeom>
        </p:spPr>
      </p:pic>
      <p:sp>
        <p:nvSpPr>
          <p:cNvPr id="22" name="TextBox 21"/>
          <p:cNvSpPr txBox="1"/>
          <p:nvPr/>
        </p:nvSpPr>
        <p:spPr>
          <a:xfrm>
            <a:off x="3342957" y="1202005"/>
            <a:ext cx="3949698" cy="584776"/>
          </a:xfrm>
          <a:prstGeom prst="rect">
            <a:avLst/>
          </a:prstGeom>
          <a:noFill/>
        </p:spPr>
        <p:txBody>
          <a:bodyPr wrap="none" rtlCol="0">
            <a:spAutoFit/>
          </a:bodyPr>
          <a:lstStyle/>
          <a:p>
            <a:r>
              <a:rPr lang="en-US" sz="1800" b="0" dirty="0" smtClean="0">
                <a:solidFill>
                  <a:srgbClr val="FFFFFF"/>
                </a:solidFill>
                <a:latin typeface="Helvetica Light"/>
                <a:cs typeface="Helvetica Light"/>
              </a:rPr>
              <a:t>multi-layer sunshield</a:t>
            </a:r>
          </a:p>
          <a:p>
            <a:r>
              <a:rPr lang="en-US" sz="1400" b="0" dirty="0" smtClean="0">
                <a:solidFill>
                  <a:srgbClr val="FFFFFF"/>
                </a:solidFill>
                <a:latin typeface="Helvetica Light"/>
                <a:cs typeface="Helvetica Light"/>
              </a:rPr>
              <a:t>(protects telescope by blocking heat from Sun)</a:t>
            </a:r>
            <a:endParaRPr lang="en-US" sz="1400" b="0" dirty="0">
              <a:solidFill>
                <a:srgbClr val="FFFFFF"/>
              </a:solidFill>
              <a:latin typeface="Helvetica Light"/>
              <a:cs typeface="Helvetica Light"/>
            </a:endParaRPr>
          </a:p>
        </p:txBody>
      </p:sp>
      <p:cxnSp>
        <p:nvCxnSpPr>
          <p:cNvPr id="23" name="Straight Arrow Connector 24"/>
          <p:cNvCxnSpPr>
            <a:cxnSpLocks noChangeShapeType="1"/>
          </p:cNvCxnSpPr>
          <p:nvPr/>
        </p:nvCxnSpPr>
        <p:spPr bwMode="auto">
          <a:xfrm flipH="1">
            <a:off x="3117096" y="1857832"/>
            <a:ext cx="1637259" cy="493325"/>
          </a:xfrm>
          <a:prstGeom prst="straightConnector1">
            <a:avLst/>
          </a:prstGeom>
          <a:noFill/>
          <a:ln w="28575">
            <a:solidFill>
              <a:srgbClr val="FFFFFF"/>
            </a:solidFill>
            <a:round/>
            <a:headEnd/>
            <a:tailEnd type="arrow" w="lg" len="lg"/>
          </a:ln>
          <a:extLst>
            <a:ext uri="{909E8E84-426E-40dd-AFC4-6F175D3DCCD1}">
              <a14:hiddenFill xmlns:a14="http://schemas.microsoft.com/office/drawing/2010/main" xmlns="">
                <a:noFill/>
              </a14:hiddenFill>
            </a:ext>
          </a:extLst>
        </p:spPr>
      </p:cxnSp>
      <p:cxnSp>
        <p:nvCxnSpPr>
          <p:cNvPr id="29" name="Straight Arrow Connector 24"/>
          <p:cNvCxnSpPr>
            <a:cxnSpLocks noChangeShapeType="1"/>
          </p:cNvCxnSpPr>
          <p:nvPr/>
        </p:nvCxnSpPr>
        <p:spPr bwMode="auto">
          <a:xfrm flipH="1">
            <a:off x="3631364" y="1857832"/>
            <a:ext cx="1122991" cy="892183"/>
          </a:xfrm>
          <a:prstGeom prst="straightConnector1">
            <a:avLst/>
          </a:prstGeom>
          <a:noFill/>
          <a:ln w="28575">
            <a:solidFill>
              <a:srgbClr val="FFFFFF"/>
            </a:solidFill>
            <a:round/>
            <a:headEnd/>
            <a:tailEnd type="arrow" w="lg" len="lg"/>
          </a:ln>
          <a:extLst>
            <a:ext uri="{909E8E84-426E-40dd-AFC4-6F175D3DCCD1}">
              <a14:hiddenFill xmlns:a14="http://schemas.microsoft.com/office/drawing/2010/main" xmlns="">
                <a:noFill/>
              </a14:hiddenFill>
            </a:ext>
          </a:extLst>
        </p:spPr>
      </p:cxnSp>
      <p:cxnSp>
        <p:nvCxnSpPr>
          <p:cNvPr id="49" name="Straight Arrow Connector 24"/>
          <p:cNvCxnSpPr>
            <a:cxnSpLocks noChangeShapeType="1"/>
          </p:cNvCxnSpPr>
          <p:nvPr/>
        </p:nvCxnSpPr>
        <p:spPr bwMode="auto">
          <a:xfrm flipH="1">
            <a:off x="388325" y="1800307"/>
            <a:ext cx="1185965" cy="1338070"/>
          </a:xfrm>
          <a:prstGeom prst="straightConnector1">
            <a:avLst/>
          </a:prstGeom>
          <a:noFill/>
          <a:ln w="28575">
            <a:solidFill>
              <a:srgbClr val="FFFFFF"/>
            </a:solidFill>
            <a:round/>
            <a:headEnd/>
            <a:tailEnd type="arrow" w="lg" len="lg"/>
          </a:ln>
          <a:extLst>
            <a:ext uri="{909E8E84-426E-40dd-AFC4-6F175D3DCCD1}">
              <a14:hiddenFill xmlns:a14="http://schemas.microsoft.com/office/drawing/2010/main" xmlns="">
                <a:noFill/>
              </a14:hiddenFill>
            </a:ext>
          </a:extLst>
        </p:spPr>
      </p:cxnSp>
      <p:sp>
        <p:nvSpPr>
          <p:cNvPr id="51" name="TextBox 50"/>
          <p:cNvSpPr txBox="1"/>
          <p:nvPr/>
        </p:nvSpPr>
        <p:spPr>
          <a:xfrm>
            <a:off x="96983" y="3156236"/>
            <a:ext cx="2784514" cy="584776"/>
          </a:xfrm>
          <a:prstGeom prst="rect">
            <a:avLst/>
          </a:prstGeom>
          <a:noFill/>
        </p:spPr>
        <p:txBody>
          <a:bodyPr wrap="none" rtlCol="0">
            <a:spAutoFit/>
          </a:bodyPr>
          <a:lstStyle/>
          <a:p>
            <a:r>
              <a:rPr lang="en-US" sz="1800" b="0" dirty="0" smtClean="0">
                <a:solidFill>
                  <a:srgbClr val="FFFFFF"/>
                </a:solidFill>
                <a:latin typeface="Helvetica Light"/>
                <a:cs typeface="Helvetica Light"/>
              </a:rPr>
              <a:t>21 foot segmented mirror</a:t>
            </a:r>
          </a:p>
          <a:p>
            <a:r>
              <a:rPr lang="en-US" sz="1400" b="0" dirty="0" smtClean="0">
                <a:solidFill>
                  <a:srgbClr val="FFFFFF"/>
                </a:solidFill>
                <a:latin typeface="Helvetica Light"/>
                <a:cs typeface="Helvetica Light"/>
              </a:rPr>
              <a:t>(capture infrared light)</a:t>
            </a:r>
            <a:endParaRPr lang="en-US" sz="1400" b="0" dirty="0">
              <a:solidFill>
                <a:srgbClr val="FFFFFF"/>
              </a:solidFill>
              <a:latin typeface="Helvetica Light"/>
              <a:cs typeface="Helvetica Light"/>
            </a:endParaRPr>
          </a:p>
        </p:txBody>
      </p:sp>
      <p:sp>
        <p:nvSpPr>
          <p:cNvPr id="21" name="TextBox 39"/>
          <p:cNvSpPr txBox="1">
            <a:spLocks noChangeArrowheads="1"/>
          </p:cNvSpPr>
          <p:nvPr/>
        </p:nvSpPr>
        <p:spPr bwMode="auto">
          <a:xfrm>
            <a:off x="665787" y="15039"/>
            <a:ext cx="7874000" cy="787011"/>
          </a:xfrm>
          <a:prstGeom prst="rect">
            <a:avLst/>
          </a:prstGeom>
          <a:noFill/>
          <a:ln w="12700">
            <a:noFill/>
            <a:miter lim="800000"/>
            <a:headEnd/>
            <a:tailEnd/>
          </a:ln>
        </p:spPr>
        <p:txBody>
          <a:bodyPr wrap="square"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sz="4500" b="0" dirty="0" smtClean="0">
                <a:solidFill>
                  <a:srgbClr val="FFFFFF"/>
                </a:solidFill>
                <a:latin typeface="Helvetica Light"/>
                <a:cs typeface="Helvetica Light"/>
              </a:rPr>
              <a:t>it’s a bird, it’s a plane, it’s…</a:t>
            </a:r>
          </a:p>
        </p:txBody>
      </p:sp>
    </p:spTree>
    <p:extLst>
      <p:ext uri="{BB962C8B-B14F-4D97-AF65-F5344CB8AC3E}">
        <p14:creationId xmlns:p14="http://schemas.microsoft.com/office/powerpoint/2010/main" val="3292478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TextBox 24"/>
          <p:cNvSpPr txBox="1"/>
          <p:nvPr/>
        </p:nvSpPr>
        <p:spPr>
          <a:xfrm>
            <a:off x="339053" y="1350906"/>
            <a:ext cx="8435077" cy="400110"/>
          </a:xfrm>
          <a:prstGeom prst="rect">
            <a:avLst/>
          </a:prstGeom>
          <a:noFill/>
        </p:spPr>
        <p:txBody>
          <a:bodyPr wrap="square" lIns="91429" tIns="45714" rIns="91429" bIns="45714" rtlCol="0">
            <a:spAutoFit/>
          </a:bodyPr>
          <a:lstStyle/>
          <a:p>
            <a:r>
              <a:rPr lang="en-US" dirty="0" smtClean="0">
                <a:solidFill>
                  <a:srgbClr val="002060"/>
                </a:solidFill>
              </a:rPr>
              <a:t>  </a:t>
            </a:r>
            <a:endParaRPr lang="en-US" b="0" dirty="0" smtClean="0">
              <a:solidFill>
                <a:srgbClr val="002060"/>
              </a:solidFill>
            </a:endParaRPr>
          </a:p>
        </p:txBody>
      </p:sp>
      <p:sp>
        <p:nvSpPr>
          <p:cNvPr id="28" name="Subtitle 2"/>
          <p:cNvSpPr txBox="1">
            <a:spLocks/>
          </p:cNvSpPr>
          <p:nvPr/>
        </p:nvSpPr>
        <p:spPr>
          <a:xfrm>
            <a:off x="174800" y="938960"/>
            <a:ext cx="8785628" cy="429316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000" b="0" dirty="0">
                <a:solidFill>
                  <a:schemeClr val="tx1"/>
                </a:solidFill>
                <a:latin typeface="Helvetica"/>
                <a:cs typeface="Helvetica"/>
              </a:rPr>
              <a:t>t</a:t>
            </a:r>
            <a:r>
              <a:rPr lang="en-US" sz="2000" b="0" dirty="0" smtClean="0">
                <a:solidFill>
                  <a:schemeClr val="tx1"/>
                </a:solidFill>
                <a:latin typeface="Helvetica"/>
                <a:cs typeface="Helvetica"/>
              </a:rPr>
              <a:t>echnological </a:t>
            </a:r>
            <a:r>
              <a:rPr lang="en-US" sz="2000" b="0" dirty="0">
                <a:solidFill>
                  <a:schemeClr val="tx1"/>
                </a:solidFill>
                <a:latin typeface="Helvetica"/>
                <a:cs typeface="Helvetica"/>
              </a:rPr>
              <a:t>f</a:t>
            </a:r>
            <a:r>
              <a:rPr lang="en-US" sz="2000" b="0" dirty="0" smtClean="0">
                <a:solidFill>
                  <a:schemeClr val="tx1"/>
                </a:solidFill>
                <a:latin typeface="Helvetica"/>
                <a:cs typeface="Helvetica"/>
              </a:rPr>
              <a:t>irsts to achieve this mission</a:t>
            </a:r>
          </a:p>
          <a:p>
            <a:pPr algn="l"/>
            <a:r>
              <a:rPr lang="en-US" sz="2000" b="0" dirty="0">
                <a:solidFill>
                  <a:schemeClr val="tx1"/>
                </a:solidFill>
                <a:latin typeface="Helvetica Light"/>
                <a:cs typeface="Helvetica Light"/>
              </a:rPr>
              <a:t>s</a:t>
            </a:r>
            <a:r>
              <a:rPr lang="en-US" sz="2000" b="0" dirty="0" smtClean="0">
                <a:solidFill>
                  <a:srgbClr val="000000"/>
                </a:solidFill>
                <a:latin typeface="Helvetica Light"/>
                <a:cs typeface="Helvetica Light"/>
              </a:rPr>
              <a:t>egmented </a:t>
            </a:r>
            <a:r>
              <a:rPr lang="en-US" sz="2000" b="0" dirty="0">
                <a:solidFill>
                  <a:srgbClr val="000000"/>
                </a:solidFill>
                <a:latin typeface="Helvetica Light"/>
                <a:cs typeface="Helvetica Light"/>
              </a:rPr>
              <a:t>b</a:t>
            </a:r>
            <a:r>
              <a:rPr lang="en-US" sz="2000" b="0" dirty="0" smtClean="0">
                <a:solidFill>
                  <a:srgbClr val="000000"/>
                </a:solidFill>
                <a:latin typeface="Helvetica Light"/>
                <a:cs typeface="Helvetica Light"/>
              </a:rPr>
              <a:t>eryllium </a:t>
            </a:r>
            <a:r>
              <a:rPr lang="en-US" sz="2000" b="0" dirty="0">
                <a:solidFill>
                  <a:srgbClr val="000000"/>
                </a:solidFill>
                <a:latin typeface="Helvetica Light"/>
                <a:cs typeface="Helvetica Light"/>
              </a:rPr>
              <a:t>p</a:t>
            </a:r>
            <a:r>
              <a:rPr lang="en-US" sz="2000" b="0" dirty="0" smtClean="0">
                <a:solidFill>
                  <a:srgbClr val="000000"/>
                </a:solidFill>
                <a:latin typeface="Helvetica Light"/>
                <a:cs typeface="Helvetica Light"/>
              </a:rPr>
              <a:t>rimary </a:t>
            </a:r>
            <a:r>
              <a:rPr lang="en-US" sz="2000" b="0" dirty="0">
                <a:solidFill>
                  <a:srgbClr val="000000"/>
                </a:solidFill>
                <a:latin typeface="Helvetica Light"/>
                <a:cs typeface="Helvetica Light"/>
              </a:rPr>
              <a:t>m</a:t>
            </a:r>
            <a:r>
              <a:rPr lang="en-US" sz="2000" b="0" dirty="0" smtClean="0">
                <a:solidFill>
                  <a:srgbClr val="000000"/>
                </a:solidFill>
                <a:latin typeface="Helvetica Light"/>
                <a:cs typeface="Helvetica Light"/>
              </a:rPr>
              <a:t>irror</a:t>
            </a:r>
            <a:endParaRPr lang="en-US" sz="2000" b="0" dirty="0">
              <a:solidFill>
                <a:srgbClr val="000000"/>
              </a:solidFill>
              <a:latin typeface="Helvetica Light"/>
              <a:cs typeface="Helvetica Light"/>
            </a:endParaRPr>
          </a:p>
          <a:p>
            <a:pPr algn="l"/>
            <a:r>
              <a:rPr lang="en-US" sz="2000" b="0" dirty="0">
                <a:solidFill>
                  <a:srgbClr val="000000"/>
                </a:solidFill>
                <a:latin typeface="Helvetica Light"/>
                <a:cs typeface="Helvetica Light"/>
              </a:rPr>
              <a:t>c</a:t>
            </a:r>
            <a:r>
              <a:rPr lang="en-US" sz="2000" b="0" dirty="0" smtClean="0">
                <a:solidFill>
                  <a:srgbClr val="000000"/>
                </a:solidFill>
                <a:latin typeface="Helvetica Light"/>
                <a:cs typeface="Helvetica Light"/>
              </a:rPr>
              <a:t>omposite </a:t>
            </a:r>
            <a:r>
              <a:rPr lang="en-US" sz="2000" b="0" dirty="0">
                <a:solidFill>
                  <a:srgbClr val="000000"/>
                </a:solidFill>
                <a:latin typeface="Helvetica Light"/>
                <a:cs typeface="Helvetica Light"/>
              </a:rPr>
              <a:t>b</a:t>
            </a:r>
            <a:r>
              <a:rPr lang="en-US" sz="2000" b="0" dirty="0" smtClean="0">
                <a:solidFill>
                  <a:srgbClr val="000000"/>
                </a:solidFill>
                <a:latin typeface="Helvetica Light"/>
                <a:cs typeface="Helvetica Light"/>
              </a:rPr>
              <a:t>ackplane structure</a:t>
            </a:r>
            <a:endParaRPr lang="en-US" sz="2000" b="0" dirty="0">
              <a:solidFill>
                <a:srgbClr val="000000"/>
              </a:solidFill>
              <a:latin typeface="Helvetica Light"/>
              <a:cs typeface="Helvetica Light"/>
            </a:endParaRPr>
          </a:p>
          <a:p>
            <a:pPr algn="l"/>
            <a:r>
              <a:rPr lang="en-US" sz="2000" b="0" dirty="0">
                <a:solidFill>
                  <a:srgbClr val="000000"/>
                </a:solidFill>
                <a:latin typeface="Helvetica Light"/>
                <a:cs typeface="Helvetica Light"/>
              </a:rPr>
              <a:t>m</a:t>
            </a:r>
            <a:r>
              <a:rPr lang="en-US" sz="2000" b="0" dirty="0" smtClean="0">
                <a:solidFill>
                  <a:srgbClr val="000000"/>
                </a:solidFill>
                <a:latin typeface="Helvetica Light"/>
                <a:cs typeface="Helvetica Light"/>
              </a:rPr>
              <a:t>irror </a:t>
            </a:r>
            <a:r>
              <a:rPr lang="en-US" sz="2000" b="0" dirty="0">
                <a:solidFill>
                  <a:srgbClr val="000000"/>
                </a:solidFill>
                <a:latin typeface="Helvetica Light"/>
                <a:cs typeface="Helvetica Light"/>
              </a:rPr>
              <a:t>p</a:t>
            </a:r>
            <a:r>
              <a:rPr lang="en-US" sz="2000" b="0" dirty="0" smtClean="0">
                <a:solidFill>
                  <a:srgbClr val="000000"/>
                </a:solidFill>
                <a:latin typeface="Helvetica Light"/>
                <a:cs typeface="Helvetica Light"/>
              </a:rPr>
              <a:t>hasing </a:t>
            </a:r>
            <a:r>
              <a:rPr lang="en-US" sz="2000" b="0" dirty="0">
                <a:solidFill>
                  <a:srgbClr val="000000"/>
                </a:solidFill>
                <a:latin typeface="Helvetica Light"/>
                <a:cs typeface="Helvetica Light"/>
              </a:rPr>
              <a:t>and </a:t>
            </a:r>
            <a:r>
              <a:rPr lang="en-US" sz="2000" b="0" dirty="0" smtClean="0">
                <a:solidFill>
                  <a:srgbClr val="000000"/>
                </a:solidFill>
                <a:latin typeface="Helvetica Light"/>
                <a:cs typeface="Helvetica Light"/>
              </a:rPr>
              <a:t>control </a:t>
            </a:r>
            <a:r>
              <a:rPr lang="en-US" sz="2000" b="0" dirty="0">
                <a:solidFill>
                  <a:srgbClr val="000000"/>
                </a:solidFill>
                <a:latin typeface="Helvetica Light"/>
                <a:cs typeface="Helvetica Light"/>
              </a:rPr>
              <a:t>s</a:t>
            </a:r>
            <a:r>
              <a:rPr lang="en-US" sz="2000" b="0" dirty="0" smtClean="0">
                <a:solidFill>
                  <a:srgbClr val="000000"/>
                </a:solidFill>
                <a:latin typeface="Helvetica Light"/>
                <a:cs typeface="Helvetica Light"/>
              </a:rPr>
              <a:t>oftware</a:t>
            </a:r>
            <a:endParaRPr lang="en-US" sz="2000" b="0" dirty="0">
              <a:solidFill>
                <a:srgbClr val="000000"/>
              </a:solidFill>
              <a:latin typeface="Helvetica Light"/>
              <a:cs typeface="Helvetica Light"/>
            </a:endParaRPr>
          </a:p>
          <a:p>
            <a:pPr algn="l"/>
            <a:r>
              <a:rPr lang="en-US" sz="2000" b="0" dirty="0">
                <a:solidFill>
                  <a:srgbClr val="000000"/>
                </a:solidFill>
                <a:latin typeface="Helvetica Light"/>
                <a:cs typeface="Helvetica Light"/>
              </a:rPr>
              <a:t>a</a:t>
            </a:r>
            <a:r>
              <a:rPr lang="en-US" sz="2000" b="0" dirty="0" smtClean="0">
                <a:solidFill>
                  <a:srgbClr val="000000"/>
                </a:solidFill>
                <a:latin typeface="Helvetica Light"/>
                <a:cs typeface="Helvetica Light"/>
              </a:rPr>
              <a:t>pplication </a:t>
            </a:r>
            <a:r>
              <a:rPr lang="en-US" sz="2000" b="0" dirty="0">
                <a:solidFill>
                  <a:srgbClr val="000000"/>
                </a:solidFill>
                <a:latin typeface="Helvetica Light"/>
                <a:cs typeface="Helvetica Light"/>
              </a:rPr>
              <a:t>s</a:t>
            </a:r>
            <a:r>
              <a:rPr lang="en-US" sz="2000" b="0" dirty="0" smtClean="0">
                <a:solidFill>
                  <a:srgbClr val="000000"/>
                </a:solidFill>
                <a:latin typeface="Helvetica Light"/>
                <a:cs typeface="Helvetica Light"/>
              </a:rPr>
              <a:t>pecific </a:t>
            </a:r>
            <a:r>
              <a:rPr lang="en-US" sz="2000" b="0" dirty="0">
                <a:solidFill>
                  <a:srgbClr val="000000"/>
                </a:solidFill>
                <a:latin typeface="Helvetica Light"/>
                <a:cs typeface="Helvetica Light"/>
              </a:rPr>
              <a:t>i</a:t>
            </a:r>
            <a:r>
              <a:rPr lang="en-US" sz="2000" b="0" dirty="0" smtClean="0">
                <a:solidFill>
                  <a:srgbClr val="000000"/>
                </a:solidFill>
                <a:latin typeface="Helvetica Light"/>
                <a:cs typeface="Helvetica Light"/>
              </a:rPr>
              <a:t>ntegrated circuit</a:t>
            </a:r>
            <a:endParaRPr lang="en-US" sz="2000" b="0" dirty="0">
              <a:solidFill>
                <a:srgbClr val="000000"/>
              </a:solidFill>
              <a:latin typeface="Helvetica Light"/>
              <a:cs typeface="Helvetica Light"/>
            </a:endParaRPr>
          </a:p>
          <a:p>
            <a:pPr algn="l"/>
            <a:r>
              <a:rPr lang="en-US" sz="2000" b="0" dirty="0" err="1" smtClean="0">
                <a:solidFill>
                  <a:srgbClr val="000000"/>
                </a:solidFill>
                <a:latin typeface="Helvetica Light"/>
                <a:cs typeface="Helvetica Light"/>
              </a:rPr>
              <a:t>microshutters</a:t>
            </a:r>
            <a:endParaRPr lang="en-US" sz="2000" b="0" dirty="0">
              <a:solidFill>
                <a:srgbClr val="000000"/>
              </a:solidFill>
              <a:latin typeface="Helvetica Light"/>
              <a:cs typeface="Helvetica Light"/>
            </a:endParaRPr>
          </a:p>
          <a:p>
            <a:pPr algn="l"/>
            <a:r>
              <a:rPr lang="en-US" sz="2000" b="0" dirty="0">
                <a:solidFill>
                  <a:srgbClr val="000000"/>
                </a:solidFill>
                <a:latin typeface="Helvetica Light"/>
                <a:cs typeface="Helvetica Light"/>
              </a:rPr>
              <a:t>s</a:t>
            </a:r>
            <a:r>
              <a:rPr lang="en-US" sz="2000" b="0" dirty="0" smtClean="0">
                <a:solidFill>
                  <a:srgbClr val="000000"/>
                </a:solidFill>
                <a:latin typeface="Helvetica Light"/>
                <a:cs typeface="Helvetica Light"/>
              </a:rPr>
              <a:t>unshield </a:t>
            </a:r>
            <a:r>
              <a:rPr lang="en-US" sz="2000" b="0" dirty="0">
                <a:solidFill>
                  <a:srgbClr val="000000"/>
                </a:solidFill>
                <a:latin typeface="Helvetica Light"/>
                <a:cs typeface="Helvetica Light"/>
              </a:rPr>
              <a:t>m</a:t>
            </a:r>
            <a:r>
              <a:rPr lang="en-US" sz="2000" b="0" dirty="0" smtClean="0">
                <a:solidFill>
                  <a:srgbClr val="000000"/>
                </a:solidFill>
                <a:latin typeface="Helvetica Light"/>
                <a:cs typeface="Helvetica Light"/>
              </a:rPr>
              <a:t>embranes</a:t>
            </a:r>
            <a:endParaRPr lang="en-US" sz="2000" b="0" dirty="0">
              <a:solidFill>
                <a:srgbClr val="000000"/>
              </a:solidFill>
              <a:latin typeface="Helvetica Light"/>
              <a:cs typeface="Helvetica Light"/>
            </a:endParaRPr>
          </a:p>
          <a:p>
            <a:pPr algn="l"/>
            <a:r>
              <a:rPr lang="en-US" sz="2000" b="0" dirty="0" smtClean="0">
                <a:solidFill>
                  <a:srgbClr val="000000"/>
                </a:solidFill>
                <a:latin typeface="Helvetica Light"/>
                <a:cs typeface="Helvetica Light"/>
              </a:rPr>
              <a:t>mid-</a:t>
            </a:r>
            <a:r>
              <a:rPr lang="en-US" sz="2000" b="0" dirty="0">
                <a:solidFill>
                  <a:srgbClr val="000000"/>
                </a:solidFill>
                <a:latin typeface="Helvetica Light"/>
                <a:cs typeface="Helvetica Light"/>
              </a:rPr>
              <a:t>i</a:t>
            </a:r>
            <a:r>
              <a:rPr lang="en-US" sz="2000" b="0" dirty="0" smtClean="0">
                <a:solidFill>
                  <a:srgbClr val="000000"/>
                </a:solidFill>
                <a:latin typeface="Helvetica Light"/>
                <a:cs typeface="Helvetica Light"/>
              </a:rPr>
              <a:t>nfrared detectors</a:t>
            </a:r>
            <a:endParaRPr lang="en-US" sz="2000" b="0" dirty="0">
              <a:solidFill>
                <a:srgbClr val="000000"/>
              </a:solidFill>
              <a:latin typeface="Helvetica Light"/>
              <a:cs typeface="Helvetica Light"/>
            </a:endParaRPr>
          </a:p>
          <a:p>
            <a:pPr algn="l"/>
            <a:r>
              <a:rPr lang="en-US" sz="2000" b="0" dirty="0" err="1">
                <a:solidFill>
                  <a:srgbClr val="000000"/>
                </a:solidFill>
                <a:latin typeface="Helvetica Light"/>
                <a:cs typeface="Helvetica Light"/>
              </a:rPr>
              <a:t>c</a:t>
            </a:r>
            <a:r>
              <a:rPr lang="en-US" sz="2000" b="0" dirty="0" err="1" smtClean="0">
                <a:solidFill>
                  <a:srgbClr val="000000"/>
                </a:solidFill>
                <a:latin typeface="Helvetica Light"/>
                <a:cs typeface="Helvetica Light"/>
              </a:rPr>
              <a:t>ryo</a:t>
            </a:r>
            <a:r>
              <a:rPr lang="en-US" sz="2000" b="0" dirty="0">
                <a:solidFill>
                  <a:srgbClr val="000000"/>
                </a:solidFill>
                <a:latin typeface="Helvetica Light"/>
                <a:cs typeface="Helvetica Light"/>
              </a:rPr>
              <a:t>-cooler for </a:t>
            </a:r>
            <a:r>
              <a:rPr lang="en-US" sz="2000" b="0" dirty="0" smtClean="0">
                <a:solidFill>
                  <a:srgbClr val="000000"/>
                </a:solidFill>
                <a:latin typeface="Helvetica Light"/>
                <a:cs typeface="Helvetica Light"/>
              </a:rPr>
              <a:t>mid-infrared </a:t>
            </a:r>
            <a:r>
              <a:rPr lang="en-US" sz="2000" b="0" dirty="0">
                <a:solidFill>
                  <a:srgbClr val="000000"/>
                </a:solidFill>
                <a:latin typeface="Helvetica Light"/>
                <a:cs typeface="Helvetica Light"/>
              </a:rPr>
              <a:t>i</a:t>
            </a:r>
            <a:r>
              <a:rPr lang="en-US" sz="2000" b="0" dirty="0" smtClean="0">
                <a:solidFill>
                  <a:srgbClr val="000000"/>
                </a:solidFill>
                <a:latin typeface="Helvetica Light"/>
                <a:cs typeface="Helvetica Light"/>
              </a:rPr>
              <a:t>nstrument</a:t>
            </a:r>
            <a:endParaRPr lang="en-US" sz="2000" b="0" dirty="0">
              <a:solidFill>
                <a:srgbClr val="000000"/>
              </a:solidFill>
              <a:latin typeface="Helvetica Light"/>
              <a:cs typeface="Helvetica Light"/>
            </a:endParaRPr>
          </a:p>
          <a:p>
            <a:pPr algn="l"/>
            <a:r>
              <a:rPr lang="en-US" sz="2000" b="0" dirty="0">
                <a:solidFill>
                  <a:srgbClr val="000000"/>
                </a:solidFill>
                <a:latin typeface="Helvetica Light"/>
                <a:cs typeface="Helvetica Light"/>
              </a:rPr>
              <a:t>o</a:t>
            </a:r>
            <a:r>
              <a:rPr lang="en-US" sz="2000" b="0" dirty="0" smtClean="0">
                <a:solidFill>
                  <a:srgbClr val="000000"/>
                </a:solidFill>
                <a:latin typeface="Helvetica Light"/>
                <a:cs typeface="Helvetica Light"/>
              </a:rPr>
              <a:t>ther </a:t>
            </a:r>
            <a:r>
              <a:rPr lang="en-US" sz="2000" b="0" dirty="0">
                <a:solidFill>
                  <a:srgbClr val="000000"/>
                </a:solidFill>
                <a:latin typeface="Helvetica Light"/>
                <a:cs typeface="Helvetica Light"/>
              </a:rPr>
              <a:t>“inventions” (e.g., </a:t>
            </a:r>
            <a:r>
              <a:rPr lang="en-US" sz="2000" b="0" dirty="0" err="1" smtClean="0">
                <a:solidFill>
                  <a:srgbClr val="000000"/>
                </a:solidFill>
                <a:latin typeface="Helvetica Light"/>
                <a:cs typeface="Helvetica Light"/>
              </a:rPr>
              <a:t>tinsley’s</a:t>
            </a:r>
            <a:r>
              <a:rPr lang="en-US" sz="2000" b="0" dirty="0" smtClean="0">
                <a:solidFill>
                  <a:srgbClr val="000000"/>
                </a:solidFill>
                <a:latin typeface="Helvetica Light"/>
                <a:cs typeface="Helvetica Light"/>
              </a:rPr>
              <a:t> </a:t>
            </a:r>
            <a:r>
              <a:rPr lang="en-US" sz="2000" b="0" dirty="0">
                <a:solidFill>
                  <a:srgbClr val="000000"/>
                </a:solidFill>
                <a:latin typeface="Helvetica Light"/>
                <a:cs typeface="Helvetica Light"/>
              </a:rPr>
              <a:t>s</a:t>
            </a:r>
            <a:r>
              <a:rPr lang="en-US" sz="2000" b="0" dirty="0" smtClean="0">
                <a:solidFill>
                  <a:srgbClr val="000000"/>
                </a:solidFill>
                <a:latin typeface="Helvetica Light"/>
                <a:cs typeface="Helvetica Light"/>
              </a:rPr>
              <a:t>hack-</a:t>
            </a:r>
            <a:r>
              <a:rPr lang="en-US" sz="2000" b="0" dirty="0" err="1" smtClean="0">
                <a:solidFill>
                  <a:srgbClr val="000000"/>
                </a:solidFill>
                <a:latin typeface="Helvetica Light"/>
                <a:cs typeface="Helvetica Light"/>
              </a:rPr>
              <a:t>hartmann</a:t>
            </a:r>
            <a:r>
              <a:rPr lang="en-US" sz="2000" b="0" dirty="0" smtClean="0">
                <a:solidFill>
                  <a:srgbClr val="000000"/>
                </a:solidFill>
                <a:latin typeface="Helvetica Light"/>
                <a:cs typeface="Helvetica Light"/>
              </a:rPr>
              <a:t> </a:t>
            </a:r>
            <a:r>
              <a:rPr lang="en-US" sz="2000" b="0" dirty="0">
                <a:solidFill>
                  <a:srgbClr val="000000"/>
                </a:solidFill>
                <a:latin typeface="Helvetica Light"/>
                <a:cs typeface="Helvetica Light"/>
              </a:rPr>
              <a:t>technique for mirror </a:t>
            </a:r>
            <a:endParaRPr lang="en-US" sz="2000" b="0" dirty="0" smtClean="0">
              <a:solidFill>
                <a:srgbClr val="000000"/>
              </a:solidFill>
              <a:latin typeface="Helvetica Light"/>
              <a:cs typeface="Helvetica Light"/>
            </a:endParaRPr>
          </a:p>
          <a:p>
            <a:pPr algn="l"/>
            <a:r>
              <a:rPr lang="en-US" sz="2000" b="0" dirty="0">
                <a:solidFill>
                  <a:srgbClr val="000000"/>
                </a:solidFill>
                <a:latin typeface="Helvetica Light"/>
                <a:cs typeface="Helvetica Light"/>
              </a:rPr>
              <a:t> </a:t>
            </a:r>
            <a:r>
              <a:rPr lang="en-US" sz="2000" b="0" dirty="0" smtClean="0">
                <a:solidFill>
                  <a:srgbClr val="000000"/>
                </a:solidFill>
                <a:latin typeface="Helvetica Light"/>
                <a:cs typeface="Helvetica Light"/>
              </a:rPr>
              <a:t>    surface </a:t>
            </a:r>
            <a:r>
              <a:rPr lang="en-US" sz="2000" b="0" dirty="0">
                <a:solidFill>
                  <a:srgbClr val="000000"/>
                </a:solidFill>
                <a:latin typeface="Helvetica Light"/>
                <a:cs typeface="Helvetica Light"/>
              </a:rPr>
              <a:t>measurement, SSHS)</a:t>
            </a:r>
          </a:p>
          <a:p>
            <a:pPr marL="285750" indent="-285750" algn="l">
              <a:buFont typeface="Arial"/>
              <a:buChar char="•"/>
            </a:pPr>
            <a:endParaRPr lang="en-US" sz="2000" b="0" dirty="0" smtClean="0">
              <a:solidFill>
                <a:srgbClr val="000000"/>
              </a:solidFill>
              <a:latin typeface="Helvetica Light"/>
              <a:cs typeface="Helvetica Light"/>
            </a:endParaRPr>
          </a:p>
        </p:txBody>
      </p:sp>
      <p:pic>
        <p:nvPicPr>
          <p:cNvPr id="6" name="Picture 5" descr="JWSTwithEarthMoon.jpg"/>
          <p:cNvPicPr>
            <a:picLocks noChangeAspect="1"/>
          </p:cNvPicPr>
          <p:nvPr/>
        </p:nvPicPr>
        <p:blipFill rotWithShape="1">
          <a:blip r:embed="rId3" cstate="print">
            <a:extLst>
              <a:ext uri="{28A0092B-C50C-407E-A947-70E740481C1C}">
                <a14:useLocalDpi xmlns:a14="http://schemas.microsoft.com/office/drawing/2010/main" val="0"/>
              </a:ext>
            </a:extLst>
          </a:blip>
          <a:srcRect t="4956" b="6155"/>
          <a:stretch/>
        </p:blipFill>
        <p:spPr>
          <a:xfrm>
            <a:off x="6047030" y="4754291"/>
            <a:ext cx="2976126" cy="1984085"/>
          </a:xfrm>
          <a:prstGeom prst="rect">
            <a:avLst/>
          </a:prstGeom>
        </p:spPr>
      </p:pic>
      <p:sp>
        <p:nvSpPr>
          <p:cNvPr id="7" name="TextBox 39"/>
          <p:cNvSpPr txBox="1">
            <a:spLocks noChangeArrowheads="1"/>
          </p:cNvSpPr>
          <p:nvPr/>
        </p:nvSpPr>
        <p:spPr bwMode="auto">
          <a:xfrm>
            <a:off x="932597" y="154966"/>
            <a:ext cx="7381020" cy="863955"/>
          </a:xfrm>
          <a:prstGeom prst="rect">
            <a:avLst/>
          </a:prstGeom>
          <a:solidFill>
            <a:schemeClr val="bg1">
              <a:alpha val="50195"/>
            </a:schemeClr>
          </a:solidFill>
          <a:ln w="12700">
            <a:noFill/>
            <a:miter lim="800000"/>
            <a:headEnd/>
            <a:tailEnd/>
          </a:ln>
        </p:spPr>
        <p:txBody>
          <a:bodyPr wrap="square"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5000" b="0" dirty="0">
                <a:solidFill>
                  <a:srgbClr val="000000"/>
                </a:solidFill>
                <a:latin typeface="Helvetica Light"/>
                <a:cs typeface="Helvetica Light"/>
              </a:rPr>
              <a:t>t</a:t>
            </a:r>
            <a:r>
              <a:rPr lang="en-US" sz="5000" b="0" dirty="0" smtClean="0">
                <a:solidFill>
                  <a:srgbClr val="000000"/>
                </a:solidFill>
                <a:latin typeface="Helvetica Light"/>
                <a:cs typeface="Helvetica Light"/>
              </a:rPr>
              <a:t>he JWST concept</a:t>
            </a:r>
            <a:endParaRPr lang="en-US" sz="5000" b="0" dirty="0">
              <a:solidFill>
                <a:srgbClr val="000000"/>
              </a:solidFill>
              <a:latin typeface="Helvetica Light"/>
              <a:cs typeface="Helvetica Light"/>
            </a:endParaRPr>
          </a:p>
        </p:txBody>
      </p:sp>
    </p:spTree>
    <p:extLst>
      <p:ext uri="{BB962C8B-B14F-4D97-AF65-F5344CB8AC3E}">
        <p14:creationId xmlns:p14="http://schemas.microsoft.com/office/powerpoint/2010/main" val="2640765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TextBox 24"/>
          <p:cNvSpPr txBox="1"/>
          <p:nvPr/>
        </p:nvSpPr>
        <p:spPr>
          <a:xfrm>
            <a:off x="339053" y="1350906"/>
            <a:ext cx="8435077" cy="400110"/>
          </a:xfrm>
          <a:prstGeom prst="rect">
            <a:avLst/>
          </a:prstGeom>
          <a:noFill/>
        </p:spPr>
        <p:txBody>
          <a:bodyPr wrap="square" lIns="91429" tIns="45714" rIns="91429" bIns="45714" rtlCol="0">
            <a:spAutoFit/>
          </a:bodyPr>
          <a:lstStyle/>
          <a:p>
            <a:r>
              <a:rPr lang="en-US" dirty="0" smtClean="0">
                <a:solidFill>
                  <a:srgbClr val="002060"/>
                </a:solidFill>
              </a:rPr>
              <a:t>  </a:t>
            </a:r>
            <a:endParaRPr lang="en-US" b="0" dirty="0" smtClean="0">
              <a:solidFill>
                <a:srgbClr val="002060"/>
              </a:solidFill>
            </a:endParaRPr>
          </a:p>
        </p:txBody>
      </p:sp>
      <p:sp>
        <p:nvSpPr>
          <p:cNvPr id="28" name="Subtitle 2"/>
          <p:cNvSpPr txBox="1">
            <a:spLocks/>
          </p:cNvSpPr>
          <p:nvPr/>
        </p:nvSpPr>
        <p:spPr>
          <a:xfrm>
            <a:off x="174800" y="938960"/>
            <a:ext cx="8785628" cy="429316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000" b="0" dirty="0">
                <a:solidFill>
                  <a:schemeClr val="tx1"/>
                </a:solidFill>
                <a:latin typeface="Helvetica"/>
                <a:cs typeface="Helvetica"/>
              </a:rPr>
              <a:t>t</a:t>
            </a:r>
            <a:r>
              <a:rPr lang="en-US" sz="2000" b="0" dirty="0" smtClean="0">
                <a:solidFill>
                  <a:schemeClr val="tx1"/>
                </a:solidFill>
                <a:latin typeface="Helvetica"/>
                <a:cs typeface="Helvetica"/>
              </a:rPr>
              <a:t>echnological </a:t>
            </a:r>
            <a:r>
              <a:rPr lang="en-US" sz="2000" b="0" dirty="0">
                <a:solidFill>
                  <a:schemeClr val="tx1"/>
                </a:solidFill>
                <a:latin typeface="Helvetica"/>
                <a:cs typeface="Helvetica"/>
              </a:rPr>
              <a:t>f</a:t>
            </a:r>
            <a:r>
              <a:rPr lang="en-US" sz="2000" b="0" dirty="0" smtClean="0">
                <a:solidFill>
                  <a:schemeClr val="tx1"/>
                </a:solidFill>
                <a:latin typeface="Helvetica"/>
                <a:cs typeface="Helvetica"/>
              </a:rPr>
              <a:t>irsts to achieve this mission</a:t>
            </a:r>
          </a:p>
          <a:p>
            <a:pPr algn="l"/>
            <a:r>
              <a:rPr lang="en-US" sz="2000" b="0" dirty="0">
                <a:solidFill>
                  <a:srgbClr val="6B6BCF"/>
                </a:solidFill>
                <a:latin typeface="Helvetica Light"/>
                <a:cs typeface="Helvetica Light"/>
              </a:rPr>
              <a:t>s</a:t>
            </a:r>
            <a:r>
              <a:rPr lang="en-US" sz="2000" b="0" dirty="0" smtClean="0">
                <a:solidFill>
                  <a:srgbClr val="6B6BCF"/>
                </a:solidFill>
                <a:latin typeface="Helvetica Light"/>
                <a:cs typeface="Helvetica Light"/>
              </a:rPr>
              <a:t>egmented </a:t>
            </a:r>
            <a:r>
              <a:rPr lang="en-US" sz="2000" b="0" dirty="0">
                <a:solidFill>
                  <a:srgbClr val="6B6BCF"/>
                </a:solidFill>
                <a:latin typeface="Helvetica Light"/>
                <a:cs typeface="Helvetica Light"/>
              </a:rPr>
              <a:t>b</a:t>
            </a:r>
            <a:r>
              <a:rPr lang="en-US" sz="2000" b="0" dirty="0" smtClean="0">
                <a:solidFill>
                  <a:srgbClr val="6B6BCF"/>
                </a:solidFill>
                <a:latin typeface="Helvetica Light"/>
                <a:cs typeface="Helvetica Light"/>
              </a:rPr>
              <a:t>eryllium </a:t>
            </a:r>
            <a:r>
              <a:rPr lang="en-US" sz="2000" b="0" dirty="0">
                <a:solidFill>
                  <a:srgbClr val="6B6BCF"/>
                </a:solidFill>
                <a:latin typeface="Helvetica Light"/>
                <a:cs typeface="Helvetica Light"/>
              </a:rPr>
              <a:t>p</a:t>
            </a:r>
            <a:r>
              <a:rPr lang="en-US" sz="2000" b="0" dirty="0" smtClean="0">
                <a:solidFill>
                  <a:srgbClr val="6B6BCF"/>
                </a:solidFill>
                <a:latin typeface="Helvetica Light"/>
                <a:cs typeface="Helvetica Light"/>
              </a:rPr>
              <a:t>rimary </a:t>
            </a:r>
            <a:r>
              <a:rPr lang="en-US" sz="2000" b="0" dirty="0">
                <a:solidFill>
                  <a:srgbClr val="6B6BCF"/>
                </a:solidFill>
                <a:latin typeface="Helvetica Light"/>
                <a:cs typeface="Helvetica Light"/>
              </a:rPr>
              <a:t>m</a:t>
            </a:r>
            <a:r>
              <a:rPr lang="en-US" sz="2000" b="0" dirty="0" smtClean="0">
                <a:solidFill>
                  <a:srgbClr val="6B6BCF"/>
                </a:solidFill>
                <a:latin typeface="Helvetica Light"/>
                <a:cs typeface="Helvetica Light"/>
              </a:rPr>
              <a:t>irror</a:t>
            </a:r>
            <a:endParaRPr lang="en-US" sz="2000" b="0" dirty="0">
              <a:solidFill>
                <a:srgbClr val="6B6BCF"/>
              </a:solidFill>
              <a:latin typeface="Helvetica Light"/>
              <a:cs typeface="Helvetica Light"/>
            </a:endParaRPr>
          </a:p>
          <a:p>
            <a:pPr algn="l"/>
            <a:r>
              <a:rPr lang="en-US" sz="2000" b="0" dirty="0">
                <a:solidFill>
                  <a:schemeClr val="tx1">
                    <a:lumMod val="50000"/>
                    <a:lumOff val="50000"/>
                  </a:schemeClr>
                </a:solidFill>
                <a:latin typeface="Helvetica Light"/>
                <a:cs typeface="Helvetica Light"/>
              </a:rPr>
              <a:t>c</a:t>
            </a:r>
            <a:r>
              <a:rPr lang="en-US" sz="2000" b="0" dirty="0" smtClean="0">
                <a:solidFill>
                  <a:schemeClr val="tx1">
                    <a:lumMod val="50000"/>
                    <a:lumOff val="50000"/>
                  </a:schemeClr>
                </a:solidFill>
                <a:latin typeface="Helvetica Light"/>
                <a:cs typeface="Helvetica Light"/>
              </a:rPr>
              <a:t>omposite </a:t>
            </a:r>
            <a:r>
              <a:rPr lang="en-US" sz="2000" b="0" dirty="0">
                <a:solidFill>
                  <a:schemeClr val="tx1">
                    <a:lumMod val="50000"/>
                    <a:lumOff val="50000"/>
                  </a:schemeClr>
                </a:solidFill>
                <a:latin typeface="Helvetica Light"/>
                <a:cs typeface="Helvetica Light"/>
              </a:rPr>
              <a:t>b</a:t>
            </a:r>
            <a:r>
              <a:rPr lang="en-US" sz="2000" b="0" dirty="0" smtClean="0">
                <a:solidFill>
                  <a:schemeClr val="tx1">
                    <a:lumMod val="50000"/>
                    <a:lumOff val="50000"/>
                  </a:schemeClr>
                </a:solidFill>
                <a:latin typeface="Helvetica Light"/>
                <a:cs typeface="Helvetica Light"/>
              </a:rPr>
              <a:t>ackplane structure</a:t>
            </a:r>
            <a:endParaRPr lang="en-US" sz="2000" b="0" dirty="0">
              <a:solidFill>
                <a:schemeClr val="tx1">
                  <a:lumMod val="50000"/>
                  <a:lumOff val="50000"/>
                </a:schemeClr>
              </a:solidFill>
              <a:latin typeface="Helvetica Light"/>
              <a:cs typeface="Helvetica Light"/>
            </a:endParaRPr>
          </a:p>
          <a:p>
            <a:pPr algn="l"/>
            <a:r>
              <a:rPr lang="en-US" sz="2000" b="0" dirty="0">
                <a:solidFill>
                  <a:schemeClr val="tx1">
                    <a:lumMod val="50000"/>
                    <a:lumOff val="50000"/>
                  </a:schemeClr>
                </a:solidFill>
                <a:latin typeface="Helvetica Light"/>
                <a:cs typeface="Helvetica Light"/>
              </a:rPr>
              <a:t>m</a:t>
            </a:r>
            <a:r>
              <a:rPr lang="en-US" sz="2000" b="0" dirty="0" smtClean="0">
                <a:solidFill>
                  <a:schemeClr val="tx1">
                    <a:lumMod val="50000"/>
                    <a:lumOff val="50000"/>
                  </a:schemeClr>
                </a:solidFill>
                <a:latin typeface="Helvetica Light"/>
                <a:cs typeface="Helvetica Light"/>
              </a:rPr>
              <a:t>irror </a:t>
            </a:r>
            <a:r>
              <a:rPr lang="en-US" sz="2000" b="0" dirty="0">
                <a:solidFill>
                  <a:schemeClr val="tx1">
                    <a:lumMod val="50000"/>
                    <a:lumOff val="50000"/>
                  </a:schemeClr>
                </a:solidFill>
                <a:latin typeface="Helvetica Light"/>
                <a:cs typeface="Helvetica Light"/>
              </a:rPr>
              <a:t>p</a:t>
            </a:r>
            <a:r>
              <a:rPr lang="en-US" sz="2000" b="0" dirty="0" smtClean="0">
                <a:solidFill>
                  <a:schemeClr val="tx1">
                    <a:lumMod val="50000"/>
                    <a:lumOff val="50000"/>
                  </a:schemeClr>
                </a:solidFill>
                <a:latin typeface="Helvetica Light"/>
                <a:cs typeface="Helvetica Light"/>
              </a:rPr>
              <a:t>hasing </a:t>
            </a:r>
            <a:r>
              <a:rPr lang="en-US" sz="2000" b="0" dirty="0">
                <a:solidFill>
                  <a:schemeClr val="tx1">
                    <a:lumMod val="50000"/>
                    <a:lumOff val="50000"/>
                  </a:schemeClr>
                </a:solidFill>
                <a:latin typeface="Helvetica Light"/>
                <a:cs typeface="Helvetica Light"/>
              </a:rPr>
              <a:t>and </a:t>
            </a:r>
            <a:r>
              <a:rPr lang="en-US" sz="2000" b="0" dirty="0" smtClean="0">
                <a:solidFill>
                  <a:schemeClr val="tx1">
                    <a:lumMod val="50000"/>
                    <a:lumOff val="50000"/>
                  </a:schemeClr>
                </a:solidFill>
                <a:latin typeface="Helvetica Light"/>
                <a:cs typeface="Helvetica Light"/>
              </a:rPr>
              <a:t>control </a:t>
            </a:r>
            <a:r>
              <a:rPr lang="en-US" sz="2000" b="0" dirty="0">
                <a:solidFill>
                  <a:schemeClr val="tx1">
                    <a:lumMod val="50000"/>
                    <a:lumOff val="50000"/>
                  </a:schemeClr>
                </a:solidFill>
                <a:latin typeface="Helvetica Light"/>
                <a:cs typeface="Helvetica Light"/>
              </a:rPr>
              <a:t>s</a:t>
            </a:r>
            <a:r>
              <a:rPr lang="en-US" sz="2000" b="0" dirty="0" smtClean="0">
                <a:solidFill>
                  <a:schemeClr val="tx1">
                    <a:lumMod val="50000"/>
                    <a:lumOff val="50000"/>
                  </a:schemeClr>
                </a:solidFill>
                <a:latin typeface="Helvetica Light"/>
                <a:cs typeface="Helvetica Light"/>
              </a:rPr>
              <a:t>oftware</a:t>
            </a:r>
            <a:endParaRPr lang="en-US" sz="2000" b="0" dirty="0">
              <a:solidFill>
                <a:schemeClr val="tx1">
                  <a:lumMod val="50000"/>
                  <a:lumOff val="50000"/>
                </a:schemeClr>
              </a:solidFill>
              <a:latin typeface="Helvetica Light"/>
              <a:cs typeface="Helvetica Light"/>
            </a:endParaRPr>
          </a:p>
          <a:p>
            <a:pPr algn="l"/>
            <a:r>
              <a:rPr lang="en-US" sz="2000" b="0" dirty="0">
                <a:solidFill>
                  <a:schemeClr val="tx1">
                    <a:lumMod val="50000"/>
                    <a:lumOff val="50000"/>
                  </a:schemeClr>
                </a:solidFill>
                <a:latin typeface="Helvetica Light"/>
                <a:cs typeface="Helvetica Light"/>
              </a:rPr>
              <a:t>a</a:t>
            </a:r>
            <a:r>
              <a:rPr lang="en-US" sz="2000" b="0" dirty="0" smtClean="0">
                <a:solidFill>
                  <a:schemeClr val="tx1">
                    <a:lumMod val="50000"/>
                    <a:lumOff val="50000"/>
                  </a:schemeClr>
                </a:solidFill>
                <a:latin typeface="Helvetica Light"/>
                <a:cs typeface="Helvetica Light"/>
              </a:rPr>
              <a:t>pplication </a:t>
            </a:r>
            <a:r>
              <a:rPr lang="en-US" sz="2000" b="0" dirty="0">
                <a:solidFill>
                  <a:schemeClr val="tx1">
                    <a:lumMod val="50000"/>
                    <a:lumOff val="50000"/>
                  </a:schemeClr>
                </a:solidFill>
                <a:latin typeface="Helvetica Light"/>
                <a:cs typeface="Helvetica Light"/>
              </a:rPr>
              <a:t>s</a:t>
            </a:r>
            <a:r>
              <a:rPr lang="en-US" sz="2000" b="0" dirty="0" smtClean="0">
                <a:solidFill>
                  <a:schemeClr val="tx1">
                    <a:lumMod val="50000"/>
                    <a:lumOff val="50000"/>
                  </a:schemeClr>
                </a:solidFill>
                <a:latin typeface="Helvetica Light"/>
                <a:cs typeface="Helvetica Light"/>
              </a:rPr>
              <a:t>pecific </a:t>
            </a:r>
            <a:r>
              <a:rPr lang="en-US" sz="2000" b="0" dirty="0">
                <a:solidFill>
                  <a:schemeClr val="tx1">
                    <a:lumMod val="50000"/>
                    <a:lumOff val="50000"/>
                  </a:schemeClr>
                </a:solidFill>
                <a:latin typeface="Helvetica Light"/>
                <a:cs typeface="Helvetica Light"/>
              </a:rPr>
              <a:t>i</a:t>
            </a:r>
            <a:r>
              <a:rPr lang="en-US" sz="2000" b="0" dirty="0" smtClean="0">
                <a:solidFill>
                  <a:schemeClr val="tx1">
                    <a:lumMod val="50000"/>
                    <a:lumOff val="50000"/>
                  </a:schemeClr>
                </a:solidFill>
                <a:latin typeface="Helvetica Light"/>
                <a:cs typeface="Helvetica Light"/>
              </a:rPr>
              <a:t>ntegrated circuit</a:t>
            </a:r>
            <a:endParaRPr lang="en-US" sz="2000" b="0" dirty="0">
              <a:solidFill>
                <a:schemeClr val="tx1">
                  <a:lumMod val="50000"/>
                  <a:lumOff val="50000"/>
                </a:schemeClr>
              </a:solidFill>
              <a:latin typeface="Helvetica Light"/>
              <a:cs typeface="Helvetica Light"/>
            </a:endParaRPr>
          </a:p>
          <a:p>
            <a:pPr algn="l"/>
            <a:r>
              <a:rPr lang="en-US" sz="2000" b="0" dirty="0" err="1" smtClean="0">
                <a:solidFill>
                  <a:schemeClr val="tx1">
                    <a:lumMod val="50000"/>
                    <a:lumOff val="50000"/>
                  </a:schemeClr>
                </a:solidFill>
                <a:latin typeface="Helvetica Light"/>
                <a:cs typeface="Helvetica Light"/>
              </a:rPr>
              <a:t>microshutters</a:t>
            </a:r>
            <a:endParaRPr lang="en-US" sz="2000" b="0" dirty="0">
              <a:solidFill>
                <a:schemeClr val="tx1">
                  <a:lumMod val="50000"/>
                  <a:lumOff val="50000"/>
                </a:schemeClr>
              </a:solidFill>
              <a:latin typeface="Helvetica Light"/>
              <a:cs typeface="Helvetica Light"/>
            </a:endParaRPr>
          </a:p>
          <a:p>
            <a:pPr algn="l"/>
            <a:r>
              <a:rPr lang="en-US" sz="2000" b="0" dirty="0">
                <a:solidFill>
                  <a:schemeClr val="tx1">
                    <a:lumMod val="50000"/>
                    <a:lumOff val="50000"/>
                  </a:schemeClr>
                </a:solidFill>
                <a:latin typeface="Helvetica Light"/>
                <a:cs typeface="Helvetica Light"/>
              </a:rPr>
              <a:t>s</a:t>
            </a:r>
            <a:r>
              <a:rPr lang="en-US" sz="2000" b="0" dirty="0" smtClean="0">
                <a:solidFill>
                  <a:schemeClr val="tx1">
                    <a:lumMod val="50000"/>
                    <a:lumOff val="50000"/>
                  </a:schemeClr>
                </a:solidFill>
                <a:latin typeface="Helvetica Light"/>
                <a:cs typeface="Helvetica Light"/>
              </a:rPr>
              <a:t>unshield </a:t>
            </a:r>
            <a:r>
              <a:rPr lang="en-US" sz="2000" b="0" dirty="0">
                <a:solidFill>
                  <a:schemeClr val="tx1">
                    <a:lumMod val="50000"/>
                    <a:lumOff val="50000"/>
                  </a:schemeClr>
                </a:solidFill>
                <a:latin typeface="Helvetica Light"/>
                <a:cs typeface="Helvetica Light"/>
              </a:rPr>
              <a:t>m</a:t>
            </a:r>
            <a:r>
              <a:rPr lang="en-US" sz="2000" b="0" dirty="0" smtClean="0">
                <a:solidFill>
                  <a:schemeClr val="tx1">
                    <a:lumMod val="50000"/>
                    <a:lumOff val="50000"/>
                  </a:schemeClr>
                </a:solidFill>
                <a:latin typeface="Helvetica Light"/>
                <a:cs typeface="Helvetica Light"/>
              </a:rPr>
              <a:t>embranes</a:t>
            </a:r>
            <a:endParaRPr lang="en-US" sz="2000" b="0" dirty="0">
              <a:solidFill>
                <a:schemeClr val="tx1">
                  <a:lumMod val="50000"/>
                  <a:lumOff val="50000"/>
                </a:schemeClr>
              </a:solidFill>
              <a:latin typeface="Helvetica Light"/>
              <a:cs typeface="Helvetica Light"/>
            </a:endParaRPr>
          </a:p>
          <a:p>
            <a:pPr algn="l"/>
            <a:r>
              <a:rPr lang="en-US" sz="2000" b="0" dirty="0" smtClean="0">
                <a:solidFill>
                  <a:schemeClr val="tx1">
                    <a:lumMod val="50000"/>
                    <a:lumOff val="50000"/>
                  </a:schemeClr>
                </a:solidFill>
                <a:latin typeface="Helvetica Light"/>
                <a:cs typeface="Helvetica Light"/>
              </a:rPr>
              <a:t>mid-</a:t>
            </a:r>
            <a:r>
              <a:rPr lang="en-US" sz="2000" b="0" dirty="0">
                <a:solidFill>
                  <a:schemeClr val="tx1">
                    <a:lumMod val="50000"/>
                    <a:lumOff val="50000"/>
                  </a:schemeClr>
                </a:solidFill>
                <a:latin typeface="Helvetica Light"/>
                <a:cs typeface="Helvetica Light"/>
              </a:rPr>
              <a:t>i</a:t>
            </a:r>
            <a:r>
              <a:rPr lang="en-US" sz="2000" b="0" dirty="0" smtClean="0">
                <a:solidFill>
                  <a:schemeClr val="tx1">
                    <a:lumMod val="50000"/>
                    <a:lumOff val="50000"/>
                  </a:schemeClr>
                </a:solidFill>
                <a:latin typeface="Helvetica Light"/>
                <a:cs typeface="Helvetica Light"/>
              </a:rPr>
              <a:t>nfrared detectors</a:t>
            </a:r>
            <a:endParaRPr lang="en-US" sz="2000" b="0" dirty="0">
              <a:solidFill>
                <a:schemeClr val="tx1">
                  <a:lumMod val="50000"/>
                  <a:lumOff val="50000"/>
                </a:schemeClr>
              </a:solidFill>
              <a:latin typeface="Helvetica Light"/>
              <a:cs typeface="Helvetica Light"/>
            </a:endParaRPr>
          </a:p>
          <a:p>
            <a:pPr algn="l"/>
            <a:r>
              <a:rPr lang="en-US" sz="2000" b="0" dirty="0" err="1">
                <a:solidFill>
                  <a:schemeClr val="tx1">
                    <a:lumMod val="50000"/>
                    <a:lumOff val="50000"/>
                  </a:schemeClr>
                </a:solidFill>
                <a:latin typeface="Helvetica Light"/>
                <a:cs typeface="Helvetica Light"/>
              </a:rPr>
              <a:t>c</a:t>
            </a:r>
            <a:r>
              <a:rPr lang="en-US" sz="2000" b="0" dirty="0" err="1" smtClean="0">
                <a:solidFill>
                  <a:schemeClr val="tx1">
                    <a:lumMod val="50000"/>
                    <a:lumOff val="50000"/>
                  </a:schemeClr>
                </a:solidFill>
                <a:latin typeface="Helvetica Light"/>
                <a:cs typeface="Helvetica Light"/>
              </a:rPr>
              <a:t>ryo</a:t>
            </a:r>
            <a:r>
              <a:rPr lang="en-US" sz="2000" b="0" dirty="0">
                <a:solidFill>
                  <a:schemeClr val="tx1">
                    <a:lumMod val="50000"/>
                    <a:lumOff val="50000"/>
                  </a:schemeClr>
                </a:solidFill>
                <a:latin typeface="Helvetica Light"/>
                <a:cs typeface="Helvetica Light"/>
              </a:rPr>
              <a:t>-cooler for </a:t>
            </a:r>
            <a:r>
              <a:rPr lang="en-US" sz="2000" b="0" dirty="0" smtClean="0">
                <a:solidFill>
                  <a:schemeClr val="tx1">
                    <a:lumMod val="50000"/>
                    <a:lumOff val="50000"/>
                  </a:schemeClr>
                </a:solidFill>
                <a:latin typeface="Helvetica Light"/>
                <a:cs typeface="Helvetica Light"/>
              </a:rPr>
              <a:t>mid-infrared </a:t>
            </a:r>
            <a:r>
              <a:rPr lang="en-US" sz="2000" b="0" dirty="0">
                <a:solidFill>
                  <a:schemeClr val="tx1">
                    <a:lumMod val="50000"/>
                    <a:lumOff val="50000"/>
                  </a:schemeClr>
                </a:solidFill>
                <a:latin typeface="Helvetica Light"/>
                <a:cs typeface="Helvetica Light"/>
              </a:rPr>
              <a:t>i</a:t>
            </a:r>
            <a:r>
              <a:rPr lang="en-US" sz="2000" b="0" dirty="0" smtClean="0">
                <a:solidFill>
                  <a:schemeClr val="tx1">
                    <a:lumMod val="50000"/>
                    <a:lumOff val="50000"/>
                  </a:schemeClr>
                </a:solidFill>
                <a:latin typeface="Helvetica Light"/>
                <a:cs typeface="Helvetica Light"/>
              </a:rPr>
              <a:t>nstrument</a:t>
            </a:r>
            <a:endParaRPr lang="en-US" sz="2000" b="0" dirty="0">
              <a:solidFill>
                <a:schemeClr val="tx1">
                  <a:lumMod val="50000"/>
                  <a:lumOff val="50000"/>
                </a:schemeClr>
              </a:solidFill>
              <a:latin typeface="Helvetica Light"/>
              <a:cs typeface="Helvetica Light"/>
            </a:endParaRPr>
          </a:p>
          <a:p>
            <a:pPr algn="l"/>
            <a:r>
              <a:rPr lang="en-US" sz="2000" b="0" dirty="0">
                <a:solidFill>
                  <a:schemeClr val="tx1">
                    <a:lumMod val="50000"/>
                    <a:lumOff val="50000"/>
                  </a:schemeClr>
                </a:solidFill>
                <a:latin typeface="Helvetica Light"/>
                <a:cs typeface="Helvetica Light"/>
              </a:rPr>
              <a:t>o</a:t>
            </a:r>
            <a:r>
              <a:rPr lang="en-US" sz="2000" b="0" dirty="0" smtClean="0">
                <a:solidFill>
                  <a:schemeClr val="tx1">
                    <a:lumMod val="50000"/>
                    <a:lumOff val="50000"/>
                  </a:schemeClr>
                </a:solidFill>
                <a:latin typeface="Helvetica Light"/>
                <a:cs typeface="Helvetica Light"/>
              </a:rPr>
              <a:t>ther </a:t>
            </a:r>
            <a:r>
              <a:rPr lang="en-US" sz="2000" b="0" dirty="0">
                <a:solidFill>
                  <a:schemeClr val="tx1">
                    <a:lumMod val="50000"/>
                    <a:lumOff val="50000"/>
                  </a:schemeClr>
                </a:solidFill>
                <a:latin typeface="Helvetica Light"/>
                <a:cs typeface="Helvetica Light"/>
              </a:rPr>
              <a:t>“inventions” (e.g., </a:t>
            </a:r>
            <a:r>
              <a:rPr lang="en-US" sz="2000" b="0" dirty="0" err="1" smtClean="0">
                <a:solidFill>
                  <a:schemeClr val="tx1">
                    <a:lumMod val="50000"/>
                    <a:lumOff val="50000"/>
                  </a:schemeClr>
                </a:solidFill>
                <a:latin typeface="Helvetica Light"/>
                <a:cs typeface="Helvetica Light"/>
              </a:rPr>
              <a:t>tinsley’s</a:t>
            </a:r>
            <a:r>
              <a:rPr lang="en-US" sz="2000" b="0" dirty="0" smtClean="0">
                <a:solidFill>
                  <a:schemeClr val="tx1">
                    <a:lumMod val="50000"/>
                    <a:lumOff val="50000"/>
                  </a:schemeClr>
                </a:solidFill>
                <a:latin typeface="Helvetica Light"/>
                <a:cs typeface="Helvetica Light"/>
              </a:rPr>
              <a:t> </a:t>
            </a:r>
            <a:r>
              <a:rPr lang="en-US" sz="2000" b="0" dirty="0">
                <a:solidFill>
                  <a:schemeClr val="tx1">
                    <a:lumMod val="50000"/>
                    <a:lumOff val="50000"/>
                  </a:schemeClr>
                </a:solidFill>
                <a:latin typeface="Helvetica Light"/>
                <a:cs typeface="Helvetica Light"/>
              </a:rPr>
              <a:t>s</a:t>
            </a:r>
            <a:r>
              <a:rPr lang="en-US" sz="2000" b="0" dirty="0" smtClean="0">
                <a:solidFill>
                  <a:schemeClr val="tx1">
                    <a:lumMod val="50000"/>
                    <a:lumOff val="50000"/>
                  </a:schemeClr>
                </a:solidFill>
                <a:latin typeface="Helvetica Light"/>
                <a:cs typeface="Helvetica Light"/>
              </a:rPr>
              <a:t>hack-</a:t>
            </a:r>
            <a:r>
              <a:rPr lang="en-US" sz="2000" b="0" dirty="0" err="1" smtClean="0">
                <a:solidFill>
                  <a:schemeClr val="tx1">
                    <a:lumMod val="50000"/>
                    <a:lumOff val="50000"/>
                  </a:schemeClr>
                </a:solidFill>
                <a:latin typeface="Helvetica Light"/>
                <a:cs typeface="Helvetica Light"/>
              </a:rPr>
              <a:t>hartmann</a:t>
            </a:r>
            <a:r>
              <a:rPr lang="en-US" sz="2000" b="0" dirty="0" smtClean="0">
                <a:solidFill>
                  <a:schemeClr val="tx1">
                    <a:lumMod val="50000"/>
                    <a:lumOff val="50000"/>
                  </a:schemeClr>
                </a:solidFill>
                <a:latin typeface="Helvetica Light"/>
                <a:cs typeface="Helvetica Light"/>
              </a:rPr>
              <a:t> </a:t>
            </a:r>
            <a:r>
              <a:rPr lang="en-US" sz="2000" b="0" dirty="0">
                <a:solidFill>
                  <a:schemeClr val="tx1">
                    <a:lumMod val="50000"/>
                    <a:lumOff val="50000"/>
                  </a:schemeClr>
                </a:solidFill>
                <a:latin typeface="Helvetica Light"/>
                <a:cs typeface="Helvetica Light"/>
              </a:rPr>
              <a:t>technique for mirror </a:t>
            </a:r>
            <a:endParaRPr lang="en-US" sz="2000" b="0" dirty="0" smtClean="0">
              <a:solidFill>
                <a:schemeClr val="tx1">
                  <a:lumMod val="50000"/>
                  <a:lumOff val="50000"/>
                </a:schemeClr>
              </a:solidFill>
              <a:latin typeface="Helvetica Light"/>
              <a:cs typeface="Helvetica Light"/>
            </a:endParaRPr>
          </a:p>
          <a:p>
            <a:pPr algn="l"/>
            <a:r>
              <a:rPr lang="en-US" sz="2000" b="0" dirty="0">
                <a:solidFill>
                  <a:schemeClr val="tx1">
                    <a:lumMod val="50000"/>
                    <a:lumOff val="50000"/>
                  </a:schemeClr>
                </a:solidFill>
                <a:latin typeface="Helvetica Light"/>
                <a:cs typeface="Helvetica Light"/>
              </a:rPr>
              <a:t> </a:t>
            </a:r>
            <a:r>
              <a:rPr lang="en-US" sz="2000" b="0" dirty="0" smtClean="0">
                <a:solidFill>
                  <a:schemeClr val="tx1">
                    <a:lumMod val="50000"/>
                    <a:lumOff val="50000"/>
                  </a:schemeClr>
                </a:solidFill>
                <a:latin typeface="Helvetica Light"/>
                <a:cs typeface="Helvetica Light"/>
              </a:rPr>
              <a:t>    surface </a:t>
            </a:r>
            <a:r>
              <a:rPr lang="en-US" sz="2000" b="0" dirty="0">
                <a:solidFill>
                  <a:schemeClr val="tx1">
                    <a:lumMod val="50000"/>
                    <a:lumOff val="50000"/>
                  </a:schemeClr>
                </a:solidFill>
                <a:latin typeface="Helvetica Light"/>
                <a:cs typeface="Helvetica Light"/>
              </a:rPr>
              <a:t>measurement, SSHS)</a:t>
            </a:r>
          </a:p>
          <a:p>
            <a:pPr marL="285750" indent="-285750" algn="l">
              <a:buFont typeface="Arial"/>
              <a:buChar char="•"/>
            </a:pPr>
            <a:endParaRPr lang="en-US" sz="2000" b="0" dirty="0" smtClean="0">
              <a:solidFill>
                <a:schemeClr val="tx1">
                  <a:lumMod val="50000"/>
                  <a:lumOff val="50000"/>
                </a:schemeClr>
              </a:solidFill>
              <a:latin typeface="Helvetica Light"/>
              <a:cs typeface="Helvetica Light"/>
            </a:endParaRPr>
          </a:p>
        </p:txBody>
      </p:sp>
      <p:pic>
        <p:nvPicPr>
          <p:cNvPr id="6" name="Picture 5" descr="JWSTwithEarthMoon.jpg"/>
          <p:cNvPicPr>
            <a:picLocks noChangeAspect="1"/>
          </p:cNvPicPr>
          <p:nvPr/>
        </p:nvPicPr>
        <p:blipFill rotWithShape="1">
          <a:blip r:embed="rId3" cstate="print">
            <a:extLst>
              <a:ext uri="{28A0092B-C50C-407E-A947-70E740481C1C}">
                <a14:useLocalDpi xmlns:a14="http://schemas.microsoft.com/office/drawing/2010/main" val="0"/>
              </a:ext>
            </a:extLst>
          </a:blip>
          <a:srcRect t="4956" b="6155"/>
          <a:stretch/>
        </p:blipFill>
        <p:spPr>
          <a:xfrm>
            <a:off x="6047030" y="4754291"/>
            <a:ext cx="2976126" cy="1984085"/>
          </a:xfrm>
          <a:prstGeom prst="rect">
            <a:avLst/>
          </a:prstGeom>
        </p:spPr>
      </p:pic>
      <p:sp>
        <p:nvSpPr>
          <p:cNvPr id="7" name="TextBox 39"/>
          <p:cNvSpPr txBox="1">
            <a:spLocks noChangeArrowheads="1"/>
          </p:cNvSpPr>
          <p:nvPr/>
        </p:nvSpPr>
        <p:spPr bwMode="auto">
          <a:xfrm>
            <a:off x="932597" y="154966"/>
            <a:ext cx="7381020" cy="863955"/>
          </a:xfrm>
          <a:prstGeom prst="rect">
            <a:avLst/>
          </a:prstGeom>
          <a:solidFill>
            <a:schemeClr val="bg1">
              <a:alpha val="50195"/>
            </a:schemeClr>
          </a:solidFill>
          <a:ln w="12700">
            <a:noFill/>
            <a:miter lim="800000"/>
            <a:headEnd/>
            <a:tailEnd/>
          </a:ln>
        </p:spPr>
        <p:txBody>
          <a:bodyPr wrap="square"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5000" b="0" dirty="0">
                <a:solidFill>
                  <a:srgbClr val="000000"/>
                </a:solidFill>
                <a:latin typeface="Helvetica Light"/>
                <a:cs typeface="Helvetica Light"/>
              </a:rPr>
              <a:t>t</a:t>
            </a:r>
            <a:r>
              <a:rPr lang="en-US" sz="5000" b="0" dirty="0" smtClean="0">
                <a:solidFill>
                  <a:srgbClr val="000000"/>
                </a:solidFill>
                <a:latin typeface="Helvetica Light"/>
                <a:cs typeface="Helvetica Light"/>
              </a:rPr>
              <a:t>he JWST concept</a:t>
            </a:r>
            <a:endParaRPr lang="en-US" sz="5000" b="0" dirty="0">
              <a:solidFill>
                <a:srgbClr val="000000"/>
              </a:solidFill>
              <a:latin typeface="Helvetica Light"/>
              <a:cs typeface="Helvetica Light"/>
            </a:endParaRPr>
          </a:p>
        </p:txBody>
      </p:sp>
    </p:spTree>
    <p:extLst>
      <p:ext uri="{BB962C8B-B14F-4D97-AF65-F5344CB8AC3E}">
        <p14:creationId xmlns:p14="http://schemas.microsoft.com/office/powerpoint/2010/main" val="78510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ln w="127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435153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Box 39"/>
          <p:cNvSpPr txBox="1">
            <a:spLocks noChangeArrowheads="1"/>
          </p:cNvSpPr>
          <p:nvPr/>
        </p:nvSpPr>
        <p:spPr bwMode="auto">
          <a:xfrm>
            <a:off x="125664" y="3091315"/>
            <a:ext cx="8763000" cy="3557000"/>
          </a:xfrm>
          <a:prstGeom prst="rect">
            <a:avLst/>
          </a:prstGeom>
          <a:solidFill>
            <a:schemeClr val="bg1">
              <a:alpha val="50195"/>
            </a:schemeClr>
          </a:solidFill>
          <a:ln w="12700">
            <a:noFill/>
            <a:miter lim="800000"/>
            <a:headEnd/>
            <a:tailEnd/>
          </a:ln>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700" b="0" dirty="0">
                <a:latin typeface="Helvetica"/>
                <a:cs typeface="Helvetica"/>
              </a:rPr>
              <a:t>Beryllium Across the Country</a:t>
            </a:r>
          </a:p>
          <a:p>
            <a:r>
              <a:rPr lang="en-US" sz="1500" b="0" dirty="0" smtClean="0">
                <a:latin typeface="Helvetica Light"/>
                <a:cs typeface="Helvetica Light"/>
              </a:rPr>
              <a:t>1.) Brush </a:t>
            </a:r>
            <a:r>
              <a:rPr lang="en-US" sz="1500" b="0" dirty="0">
                <a:latin typeface="Helvetica Light"/>
                <a:cs typeface="Helvetica Light"/>
              </a:rPr>
              <a:t>Wellman </a:t>
            </a:r>
            <a:r>
              <a:rPr lang="en-US" sz="1500" b="0" dirty="0" err="1" smtClean="0">
                <a:latin typeface="Helvetica Light"/>
                <a:cs typeface="Helvetica Light"/>
              </a:rPr>
              <a:t>Inc’</a:t>
            </a:r>
            <a:r>
              <a:rPr lang="en-US" altLang="ja-JP" sz="1500" b="0" dirty="0" err="1" smtClean="0">
                <a:latin typeface="Helvetica Light"/>
                <a:cs typeface="Helvetica Light"/>
              </a:rPr>
              <a:t>s</a:t>
            </a:r>
            <a:r>
              <a:rPr lang="en-US" altLang="ja-JP" sz="1500" b="0" dirty="0" smtClean="0">
                <a:latin typeface="Helvetica Light"/>
                <a:cs typeface="Helvetica Light"/>
              </a:rPr>
              <a:t> </a:t>
            </a:r>
            <a:r>
              <a:rPr lang="en-US" altLang="ja-JP" sz="1500" b="0" dirty="0">
                <a:latin typeface="Helvetica Light"/>
                <a:cs typeface="Helvetica Light"/>
              </a:rPr>
              <a:t>Mine (Powder – Utah)</a:t>
            </a:r>
          </a:p>
          <a:p>
            <a:r>
              <a:rPr lang="en-US" sz="1500" b="0" dirty="0" smtClean="0">
                <a:latin typeface="Helvetica Light"/>
                <a:cs typeface="Helvetica Light"/>
              </a:rPr>
              <a:t>2.) Brush </a:t>
            </a:r>
            <a:r>
              <a:rPr lang="en-US" sz="1500" b="0" dirty="0">
                <a:latin typeface="Helvetica Light"/>
                <a:cs typeface="Helvetica Light"/>
              </a:rPr>
              <a:t>Wellman Fac. (purification – Ohio)</a:t>
            </a:r>
          </a:p>
          <a:p>
            <a:r>
              <a:rPr lang="en-US" sz="1500" b="0" dirty="0" smtClean="0">
                <a:latin typeface="Helvetica Light"/>
                <a:cs typeface="Helvetica Light"/>
              </a:rPr>
              <a:t>3.) </a:t>
            </a:r>
            <a:r>
              <a:rPr lang="en-US" sz="1500" b="0" dirty="0" err="1" smtClean="0">
                <a:latin typeface="Helvetica Light"/>
                <a:cs typeface="Helvetica Light"/>
              </a:rPr>
              <a:t>Axsys</a:t>
            </a:r>
            <a:r>
              <a:rPr lang="en-US" sz="1500" b="0" dirty="0" smtClean="0">
                <a:latin typeface="Helvetica Light"/>
                <a:cs typeface="Helvetica Light"/>
              </a:rPr>
              <a:t> </a:t>
            </a:r>
            <a:r>
              <a:rPr lang="en-US" sz="1500" b="0" dirty="0">
                <a:latin typeface="Helvetica Light"/>
                <a:cs typeface="Helvetica Light"/>
              </a:rPr>
              <a:t>Tech (Honeycomb/shaping – Alabama) </a:t>
            </a:r>
            <a:endParaRPr lang="en-US" sz="1500" b="0" dirty="0" smtClean="0">
              <a:latin typeface="Helvetica Light"/>
              <a:cs typeface="Helvetica Light"/>
            </a:endParaRPr>
          </a:p>
          <a:p>
            <a:r>
              <a:rPr lang="en-US" sz="1500" b="0" dirty="0" smtClean="0">
                <a:latin typeface="Helvetica Light"/>
                <a:cs typeface="Helvetica Light"/>
              </a:rPr>
              <a:t>4.) Tinsley Lab (Grind/Polish/testing at room temp – California)</a:t>
            </a:r>
          </a:p>
          <a:p>
            <a:r>
              <a:rPr lang="en-US" sz="1500" b="0" dirty="0" smtClean="0">
                <a:latin typeface="Helvetica Light"/>
                <a:cs typeface="Helvetica Light"/>
              </a:rPr>
              <a:t>5</a:t>
            </a:r>
            <a:r>
              <a:rPr lang="en-US" sz="1500" b="0" dirty="0">
                <a:latin typeface="Helvetica Light"/>
                <a:cs typeface="Helvetica Light"/>
              </a:rPr>
              <a:t>.) Ball (Mounts/Actuators/testing – Colorado)</a:t>
            </a:r>
          </a:p>
          <a:p>
            <a:r>
              <a:rPr lang="en-US" sz="1500" b="0" dirty="0">
                <a:latin typeface="Helvetica Light"/>
                <a:cs typeface="Helvetica Light"/>
              </a:rPr>
              <a:t>6.) X-ray and Cryogenic Facility (Cold vacuum testing – Alabama)</a:t>
            </a:r>
          </a:p>
          <a:p>
            <a:r>
              <a:rPr lang="en-US" sz="1500" b="0" dirty="0">
                <a:latin typeface="Helvetica Light"/>
                <a:cs typeface="Helvetica Light"/>
              </a:rPr>
              <a:t>7.) Ball (Remove mounts/actuators – Colorado)</a:t>
            </a:r>
          </a:p>
          <a:p>
            <a:r>
              <a:rPr lang="en-US" sz="1500" b="0" dirty="0">
                <a:latin typeface="Helvetica Light"/>
                <a:cs typeface="Helvetica Light"/>
              </a:rPr>
              <a:t>8.) Tinsley Lab (Fine tune polish based on cryogenic testing – California)</a:t>
            </a:r>
          </a:p>
          <a:p>
            <a:r>
              <a:rPr lang="en-US" sz="1500" b="0" dirty="0">
                <a:latin typeface="Helvetica Light"/>
                <a:cs typeface="Helvetica Light"/>
              </a:rPr>
              <a:t>9.) Ball (Cleaning and preparation for coating – Colorado)</a:t>
            </a:r>
          </a:p>
          <a:p>
            <a:r>
              <a:rPr lang="en-US" sz="1500" b="0" dirty="0">
                <a:latin typeface="Helvetica Light"/>
                <a:cs typeface="Helvetica Light"/>
              </a:rPr>
              <a:t>10.) Quantum Coating Inc. (Gold coating – New Jersey)</a:t>
            </a:r>
          </a:p>
          <a:p>
            <a:r>
              <a:rPr lang="en-US" sz="1500" b="0" dirty="0">
                <a:latin typeface="Helvetica Light"/>
                <a:cs typeface="Helvetica Light"/>
              </a:rPr>
              <a:t>11.) Ball (Reassemble segments with mounts and actuators / Vibration testing – Colorado)</a:t>
            </a:r>
          </a:p>
          <a:p>
            <a:r>
              <a:rPr lang="en-US" sz="1500" b="0" dirty="0">
                <a:latin typeface="Helvetica Light"/>
                <a:cs typeface="Helvetica Light"/>
              </a:rPr>
              <a:t>12.) X-Ray and Cryogenic facility (Final cryogenic acceptance testing on segments – Alabama)</a:t>
            </a:r>
          </a:p>
          <a:p>
            <a:r>
              <a:rPr lang="en-US" sz="1500" b="0" dirty="0">
                <a:latin typeface="Helvetica Light"/>
                <a:cs typeface="Helvetica Light"/>
              </a:rPr>
              <a:t>13.) NASA GSFC (Assembly and ISIM integration / Acoustic and vibration testing – Maryland)</a:t>
            </a:r>
          </a:p>
          <a:p>
            <a:r>
              <a:rPr lang="en-US" sz="1500" b="0" dirty="0">
                <a:latin typeface="Helvetica Light"/>
                <a:cs typeface="Helvetica Light"/>
              </a:rPr>
              <a:t>14.) NASA JSC (Final cryogenic testing of JWST – Texas)</a:t>
            </a:r>
            <a:endParaRPr lang="en-US" sz="1500" b="0" u="sng" dirty="0">
              <a:solidFill>
                <a:srgbClr val="0000FF"/>
              </a:solidFill>
              <a:latin typeface="Helvetica Light"/>
              <a:cs typeface="Helvetica Light"/>
            </a:endParaRPr>
          </a:p>
        </p:txBody>
      </p:sp>
      <p:pic>
        <p:nvPicPr>
          <p:cNvPr id="36866" name="Picture 8" descr="4977143360_024e48f845.jpg"/>
          <p:cNvPicPr>
            <a:picLocks noChangeAspect="1"/>
          </p:cNvPicPr>
          <p:nvPr/>
        </p:nvPicPr>
        <p:blipFill>
          <a:blip r:embed="rId3" cstate="print">
            <a:extLst>
              <a:ext uri="{28A0092B-C50C-407E-A947-70E740481C1C}">
                <a14:useLocalDpi xmlns:a14="http://schemas.microsoft.com/office/drawing/2010/main" val="0"/>
              </a:ext>
            </a:extLst>
          </a:blip>
          <a:srcRect t="35718" r="28346"/>
          <a:stretch>
            <a:fillRect/>
          </a:stretch>
        </p:blipFill>
        <p:spPr bwMode="auto">
          <a:xfrm>
            <a:off x="195683" y="882316"/>
            <a:ext cx="3530109" cy="2108126"/>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36867" name="Picture 4" descr="Picture 6.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1579" y="872547"/>
            <a:ext cx="4584029" cy="3095708"/>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7" name="TextBox 39"/>
          <p:cNvSpPr txBox="1">
            <a:spLocks noChangeArrowheads="1"/>
          </p:cNvSpPr>
          <p:nvPr/>
        </p:nvSpPr>
        <p:spPr bwMode="auto">
          <a:xfrm>
            <a:off x="932597" y="154966"/>
            <a:ext cx="7381020" cy="710067"/>
          </a:xfrm>
          <a:prstGeom prst="rect">
            <a:avLst/>
          </a:prstGeom>
          <a:solidFill>
            <a:schemeClr val="bg1">
              <a:alpha val="50195"/>
            </a:schemeClr>
          </a:solidFill>
          <a:ln w="12700">
            <a:noFill/>
            <a:miter lim="800000"/>
            <a:headEnd/>
            <a:tailEnd/>
          </a:ln>
        </p:spPr>
        <p:txBody>
          <a:bodyPr wrap="square"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4000" b="0" dirty="0">
                <a:latin typeface="Helvetica Light"/>
                <a:cs typeface="Helvetica Light"/>
              </a:rPr>
              <a:t>t</a:t>
            </a:r>
            <a:r>
              <a:rPr lang="en-US" sz="4000" b="0" dirty="0" smtClean="0">
                <a:latin typeface="Helvetica Light"/>
                <a:cs typeface="Helvetica Light"/>
              </a:rPr>
              <a:t>he JWST mirrors </a:t>
            </a:r>
            <a:r>
              <a:rPr lang="en-US" sz="4000" b="0" dirty="0">
                <a:latin typeface="Helvetica Light"/>
                <a:cs typeface="Helvetica Light"/>
              </a:rPr>
              <a:t>j</a:t>
            </a:r>
            <a:r>
              <a:rPr lang="en-US" sz="4000" b="0" dirty="0" smtClean="0">
                <a:latin typeface="Helvetica Light"/>
                <a:cs typeface="Helvetica Light"/>
              </a:rPr>
              <a:t>ourney</a:t>
            </a:r>
            <a:endParaRPr lang="en-US" sz="4000" b="0" dirty="0">
              <a:latin typeface="Helvetica Light"/>
              <a:cs typeface="Helvetica Light"/>
            </a:endParaRPr>
          </a:p>
        </p:txBody>
      </p:sp>
    </p:spTree>
    <p:extLst>
      <p:ext uri="{BB962C8B-B14F-4D97-AF65-F5344CB8AC3E}">
        <p14:creationId xmlns:p14="http://schemas.microsoft.com/office/powerpoint/2010/main" val="9513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Text Box 7"/>
          <p:cNvSpPr txBox="1">
            <a:spLocks noChangeArrowheads="1"/>
          </p:cNvSpPr>
          <p:nvPr/>
        </p:nvSpPr>
        <p:spPr bwMode="auto">
          <a:xfrm>
            <a:off x="4911784" y="0"/>
            <a:ext cx="4232216" cy="477040"/>
          </a:xfrm>
          <a:prstGeom prst="rect">
            <a:avLst/>
          </a:prstGeom>
          <a:noFill/>
          <a:ln w="9525" algn="ctr">
            <a:noFill/>
            <a:miter lim="800000"/>
            <a:headEnd/>
            <a:tailEnd/>
          </a:ln>
        </p:spPr>
        <p:txBody>
          <a:bodyPr wrap="square" lIns="91424" tIns="45713" rIns="91424" bIns="45713">
            <a:spAutoFit/>
          </a:bodyPr>
          <a:lstStyle/>
          <a:p>
            <a:pPr algn="r">
              <a:defRPr/>
            </a:pPr>
            <a:r>
              <a:rPr lang="en-US" sz="2500" b="0" dirty="0" smtClean="0">
                <a:solidFill>
                  <a:srgbClr val="FFFFFF"/>
                </a:solidFill>
                <a:latin typeface="Helvetica Light"/>
                <a:cs typeface="Helvetica Light"/>
              </a:rPr>
              <a:t>we’re </a:t>
            </a:r>
            <a:r>
              <a:rPr lang="en-US" sz="2500" b="0" dirty="0">
                <a:solidFill>
                  <a:srgbClr val="FFFFFF"/>
                </a:solidFill>
                <a:latin typeface="Helvetica Light"/>
                <a:cs typeface="Helvetica Light"/>
              </a:rPr>
              <a:t>t</a:t>
            </a:r>
            <a:r>
              <a:rPr lang="en-US" sz="2500" b="0" dirty="0" smtClean="0">
                <a:solidFill>
                  <a:srgbClr val="FFFFFF"/>
                </a:solidFill>
                <a:latin typeface="Helvetica Light"/>
                <a:cs typeface="Helvetica Light"/>
              </a:rPr>
              <a:t>alking smooth…</a:t>
            </a:r>
          </a:p>
        </p:txBody>
      </p:sp>
      <p:pic>
        <p:nvPicPr>
          <p:cNvPr id="4" name="Picture 3" descr="8047310260_2e2622ed51_b.jpg"/>
          <p:cNvPicPr>
            <a:picLocks noChangeAspect="1"/>
          </p:cNvPicPr>
          <p:nvPr/>
        </p:nvPicPr>
        <p:blipFill rotWithShape="1">
          <a:blip r:embed="rId3" cstate="print">
            <a:extLst>
              <a:ext uri="{28A0092B-C50C-407E-A947-70E740481C1C}">
                <a14:useLocalDpi xmlns:a14="http://schemas.microsoft.com/office/drawing/2010/main" val="0"/>
              </a:ext>
            </a:extLst>
          </a:blip>
          <a:srcRect l="5259" t="12909" r="6783" b="17763"/>
          <a:stretch/>
        </p:blipFill>
        <p:spPr>
          <a:xfrm>
            <a:off x="0" y="0"/>
            <a:ext cx="5593977" cy="2949453"/>
          </a:xfrm>
          <a:prstGeom prst="rect">
            <a:avLst/>
          </a:prstGeom>
        </p:spPr>
      </p:pic>
      <p:grpSp>
        <p:nvGrpSpPr>
          <p:cNvPr id="3" name="Group 2"/>
          <p:cNvGrpSpPr/>
          <p:nvPr/>
        </p:nvGrpSpPr>
        <p:grpSpPr>
          <a:xfrm>
            <a:off x="4114148" y="2896951"/>
            <a:ext cx="5019358" cy="3946615"/>
            <a:chOff x="4114148" y="2896951"/>
            <a:chExt cx="5019358" cy="3946615"/>
          </a:xfrm>
        </p:grpSpPr>
        <p:pic>
          <p:nvPicPr>
            <p:cNvPr id="21" name="Picture 20" descr="Screen shot 2012-05-23 at 8.23.13 AM.jpg"/>
            <p:cNvPicPr>
              <a:picLocks noChangeAspect="1"/>
            </p:cNvPicPr>
            <p:nvPr/>
          </p:nvPicPr>
          <p:blipFill rotWithShape="1">
            <a:blip r:embed="rId4" cstate="print">
              <a:extLst>
                <a:ext uri="{28A0092B-C50C-407E-A947-70E740481C1C}">
                  <a14:useLocalDpi xmlns:a14="http://schemas.microsoft.com/office/drawing/2010/main" val="0"/>
                </a:ext>
              </a:extLst>
            </a:blip>
            <a:srcRect l="54518" t="16707" r="18508" b="23716"/>
            <a:stretch/>
          </p:blipFill>
          <p:spPr>
            <a:xfrm>
              <a:off x="4114148" y="2907464"/>
              <a:ext cx="4439498" cy="3936102"/>
            </a:xfrm>
            <a:prstGeom prst="ellipse">
              <a:avLst/>
            </a:prstGeom>
          </p:spPr>
        </p:pic>
        <p:sp>
          <p:nvSpPr>
            <p:cNvPr id="25" name="Text Box 7"/>
            <p:cNvSpPr txBox="1">
              <a:spLocks noChangeArrowheads="1"/>
            </p:cNvSpPr>
            <p:nvPr/>
          </p:nvSpPr>
          <p:spPr bwMode="auto">
            <a:xfrm rot="1702812">
              <a:off x="5032707" y="4845589"/>
              <a:ext cx="2597360" cy="369318"/>
            </a:xfrm>
            <a:prstGeom prst="rect">
              <a:avLst/>
            </a:prstGeom>
            <a:noFill/>
            <a:ln w="9525" algn="ctr">
              <a:noFill/>
              <a:miter lim="800000"/>
              <a:headEnd/>
              <a:tailEnd/>
            </a:ln>
          </p:spPr>
          <p:txBody>
            <a:bodyPr wrap="square" lIns="91424" tIns="45713" rIns="91424" bIns="45713">
              <a:spAutoFit/>
            </a:bodyPr>
            <a:lstStyle/>
            <a:p>
              <a:pPr algn="ctr">
                <a:defRPr/>
              </a:pPr>
              <a:r>
                <a:rPr lang="en-US" sz="1800" b="0" dirty="0" smtClean="0">
                  <a:solidFill>
                    <a:srgbClr val="000000"/>
                  </a:solidFill>
                  <a:latin typeface="Helvetica Light"/>
                  <a:cs typeface="Helvetica Light"/>
                </a:rPr>
                <a:t>1.3 meters</a:t>
              </a:r>
            </a:p>
          </p:txBody>
        </p:sp>
        <p:cxnSp>
          <p:nvCxnSpPr>
            <p:cNvPr id="6" name="Straight Arrow Connector 5"/>
            <p:cNvCxnSpPr/>
            <p:nvPr/>
          </p:nvCxnSpPr>
          <p:spPr bwMode="auto">
            <a:xfrm>
              <a:off x="4890794" y="4062056"/>
              <a:ext cx="2865214" cy="1668881"/>
            </a:xfrm>
            <a:prstGeom prst="straightConnector1">
              <a:avLst/>
            </a:prstGeom>
            <a:solidFill>
              <a:schemeClr val="accent1"/>
            </a:solidFill>
            <a:ln w="22225" cap="flat" cmpd="sng" algn="ctr">
              <a:solidFill>
                <a:schemeClr val="tx1"/>
              </a:solidFill>
              <a:prstDash val="solid"/>
              <a:round/>
              <a:headEnd type="arrow" w="lg" len="lg"/>
              <a:tailEnd type="arrow" w="lg" len="lg"/>
            </a:ln>
            <a:effectLst/>
          </p:spPr>
        </p:cxnSp>
        <p:pic>
          <p:nvPicPr>
            <p:cNvPr id="24" name="Picture 23" descr="Screen shot 2012-05-23 at 8.23.13 AM.jpg"/>
            <p:cNvPicPr>
              <a:picLocks noChangeAspect="1"/>
            </p:cNvPicPr>
            <p:nvPr/>
          </p:nvPicPr>
          <p:blipFill rotWithShape="1">
            <a:blip r:embed="rId4" cstate="print">
              <a:extLst>
                <a:ext uri="{28A0092B-C50C-407E-A947-70E740481C1C}">
                  <a14:useLocalDpi xmlns:a14="http://schemas.microsoft.com/office/drawing/2010/main" val="0"/>
                </a:ext>
              </a:extLst>
            </a:blip>
            <a:srcRect l="81850" t="22268" r="14912" b="15106"/>
            <a:stretch/>
          </p:blipFill>
          <p:spPr>
            <a:xfrm>
              <a:off x="8406709" y="2969768"/>
              <a:ext cx="608727" cy="3796059"/>
            </a:xfrm>
            <a:prstGeom prst="rect">
              <a:avLst/>
            </a:prstGeom>
          </p:spPr>
        </p:pic>
        <p:sp>
          <p:nvSpPr>
            <p:cNvPr id="9" name="TextBox 8"/>
            <p:cNvSpPr txBox="1"/>
            <p:nvPr/>
          </p:nvSpPr>
          <p:spPr>
            <a:xfrm>
              <a:off x="8207296" y="2896951"/>
              <a:ext cx="829125" cy="307777"/>
            </a:xfrm>
            <a:prstGeom prst="rect">
              <a:avLst/>
            </a:prstGeom>
            <a:solidFill>
              <a:schemeClr val="tx1"/>
            </a:solidFill>
          </p:spPr>
          <p:txBody>
            <a:bodyPr wrap="square" rtlCol="0">
              <a:spAutoFit/>
            </a:bodyPr>
            <a:lstStyle/>
            <a:p>
              <a:pPr algn="ctr"/>
              <a:r>
                <a:rPr lang="en-US" sz="1400" b="0" dirty="0" smtClean="0">
                  <a:solidFill>
                    <a:srgbClr val="FFFFFF"/>
                  </a:solidFill>
                  <a:latin typeface="Helvetica Light"/>
                  <a:cs typeface="Helvetica Light"/>
                </a:rPr>
                <a:t>37 nm</a:t>
              </a:r>
              <a:endParaRPr lang="en-US" sz="1400" b="0" dirty="0">
                <a:solidFill>
                  <a:srgbClr val="FFFFFF"/>
                </a:solidFill>
                <a:latin typeface="Helvetica Light"/>
                <a:cs typeface="Helvetica Light"/>
              </a:endParaRPr>
            </a:p>
          </p:txBody>
        </p:sp>
        <p:sp>
          <p:nvSpPr>
            <p:cNvPr id="30" name="TextBox 29"/>
            <p:cNvSpPr txBox="1"/>
            <p:nvPr/>
          </p:nvSpPr>
          <p:spPr>
            <a:xfrm>
              <a:off x="8246820" y="6498546"/>
              <a:ext cx="779106" cy="307777"/>
            </a:xfrm>
            <a:prstGeom prst="rect">
              <a:avLst/>
            </a:prstGeom>
            <a:solidFill>
              <a:schemeClr val="tx1"/>
            </a:solidFill>
          </p:spPr>
          <p:txBody>
            <a:bodyPr wrap="square" rtlCol="0">
              <a:spAutoFit/>
            </a:bodyPr>
            <a:lstStyle/>
            <a:p>
              <a:pPr algn="ctr"/>
              <a:r>
                <a:rPr lang="en-US" sz="1400" b="0" dirty="0" smtClean="0">
                  <a:solidFill>
                    <a:srgbClr val="FFFFFF"/>
                  </a:solidFill>
                  <a:latin typeface="Helvetica Light"/>
                  <a:cs typeface="Helvetica Light"/>
                </a:rPr>
                <a:t>-24 nm</a:t>
              </a:r>
              <a:endParaRPr lang="en-US" sz="1400" b="0" dirty="0">
                <a:solidFill>
                  <a:srgbClr val="FFFFFF"/>
                </a:solidFill>
                <a:latin typeface="Helvetica Light"/>
                <a:cs typeface="Helvetica Light"/>
              </a:endParaRPr>
            </a:p>
          </p:txBody>
        </p:sp>
        <p:sp>
          <p:nvSpPr>
            <p:cNvPr id="31" name="TextBox 30"/>
            <p:cNvSpPr txBox="1"/>
            <p:nvPr/>
          </p:nvSpPr>
          <p:spPr>
            <a:xfrm>
              <a:off x="8810252" y="4564915"/>
              <a:ext cx="323254" cy="348958"/>
            </a:xfrm>
            <a:prstGeom prst="rect">
              <a:avLst/>
            </a:prstGeom>
            <a:solidFill>
              <a:schemeClr val="tx1"/>
            </a:solidFill>
          </p:spPr>
          <p:txBody>
            <a:bodyPr wrap="square" rtlCol="0">
              <a:spAutoFit/>
            </a:bodyPr>
            <a:lstStyle/>
            <a:p>
              <a:pPr algn="ctr"/>
              <a:endParaRPr lang="en-US" sz="1400" b="0" dirty="0">
                <a:solidFill>
                  <a:srgbClr val="FFFFFF"/>
                </a:solidFill>
                <a:latin typeface="Helvetica Light"/>
                <a:cs typeface="Helvetica Light"/>
              </a:endParaRPr>
            </a:p>
          </p:txBody>
        </p:sp>
      </p:grpSp>
      <p:sp>
        <p:nvSpPr>
          <p:cNvPr id="33" name="Text Box 7"/>
          <p:cNvSpPr txBox="1">
            <a:spLocks noChangeArrowheads="1"/>
          </p:cNvSpPr>
          <p:nvPr/>
        </p:nvSpPr>
        <p:spPr bwMode="auto">
          <a:xfrm>
            <a:off x="556243" y="3017886"/>
            <a:ext cx="4785840" cy="584761"/>
          </a:xfrm>
          <a:prstGeom prst="rect">
            <a:avLst/>
          </a:prstGeom>
          <a:noFill/>
          <a:ln w="9525" algn="ctr">
            <a:noFill/>
            <a:miter lim="800000"/>
            <a:headEnd/>
            <a:tailEnd/>
          </a:ln>
        </p:spPr>
        <p:txBody>
          <a:bodyPr wrap="square" lIns="91424" tIns="45713" rIns="91424" bIns="45713">
            <a:spAutoFit/>
          </a:bodyPr>
          <a:lstStyle/>
          <a:p>
            <a:pPr algn="just">
              <a:defRPr/>
            </a:pPr>
            <a:r>
              <a:rPr lang="en-US" sz="1600" b="0" dirty="0">
                <a:solidFill>
                  <a:srgbClr val="FFFFFF"/>
                </a:solidFill>
                <a:latin typeface="Helvetica Light"/>
                <a:cs typeface="Helvetica Light"/>
              </a:rPr>
              <a:t>e</a:t>
            </a:r>
            <a:r>
              <a:rPr lang="en-US" sz="1600" b="0" dirty="0" smtClean="0">
                <a:solidFill>
                  <a:srgbClr val="FFFFFF"/>
                </a:solidFill>
                <a:latin typeface="Helvetica Light"/>
                <a:cs typeface="Helvetica Light"/>
              </a:rPr>
              <a:t>ach 1.3 meter JWST mirror segment has surface aberrations measuring ~20 nanometers.</a:t>
            </a:r>
          </a:p>
        </p:txBody>
      </p:sp>
      <p:sp>
        <p:nvSpPr>
          <p:cNvPr id="34" name="Text Box 7"/>
          <p:cNvSpPr txBox="1">
            <a:spLocks noChangeArrowheads="1"/>
          </p:cNvSpPr>
          <p:nvPr/>
        </p:nvSpPr>
        <p:spPr bwMode="auto">
          <a:xfrm>
            <a:off x="713675" y="5689179"/>
            <a:ext cx="4219097" cy="954093"/>
          </a:xfrm>
          <a:prstGeom prst="rect">
            <a:avLst/>
          </a:prstGeom>
          <a:noFill/>
          <a:ln w="9525" algn="ctr">
            <a:noFill/>
            <a:miter lim="800000"/>
            <a:headEnd/>
            <a:tailEnd/>
          </a:ln>
        </p:spPr>
        <p:txBody>
          <a:bodyPr wrap="square" lIns="91424" tIns="45713" rIns="91424" bIns="45713">
            <a:spAutoFit/>
          </a:bodyPr>
          <a:lstStyle/>
          <a:p>
            <a:pPr algn="just">
              <a:defRPr/>
            </a:pPr>
            <a:r>
              <a:rPr lang="en-US" sz="1600" b="0" dirty="0" smtClean="0">
                <a:solidFill>
                  <a:srgbClr val="FFFFFF"/>
                </a:solidFill>
                <a:latin typeface="Helvetica Light"/>
                <a:cs typeface="Helvetica Light"/>
              </a:rPr>
              <a:t>if this mirror was stretched in proportion to the size of the </a:t>
            </a:r>
            <a:r>
              <a:rPr lang="en-US" b="0" dirty="0" smtClean="0">
                <a:solidFill>
                  <a:srgbClr val="FAC090"/>
                </a:solidFill>
                <a:latin typeface="Helvetica Light"/>
                <a:cs typeface="Helvetica Light"/>
              </a:rPr>
              <a:t>Texas</a:t>
            </a:r>
            <a:r>
              <a:rPr lang="en-US" sz="1600" b="0" dirty="0" smtClean="0">
                <a:solidFill>
                  <a:srgbClr val="FFFFFF"/>
                </a:solidFill>
                <a:latin typeface="Helvetica Light"/>
                <a:cs typeface="Helvetica Light"/>
              </a:rPr>
              <a:t>, the bumps would only be </a:t>
            </a:r>
            <a:r>
              <a:rPr lang="en-US" b="0" dirty="0" smtClean="0">
                <a:solidFill>
                  <a:srgbClr val="FAC090"/>
                </a:solidFill>
                <a:latin typeface="Helvetica Light"/>
                <a:cs typeface="Helvetica Light"/>
              </a:rPr>
              <a:t>1 centimeter </a:t>
            </a:r>
            <a:r>
              <a:rPr lang="en-US" sz="1600" b="0" dirty="0" smtClean="0">
                <a:solidFill>
                  <a:srgbClr val="FFFFFF"/>
                </a:solidFill>
                <a:latin typeface="Helvetica Light"/>
                <a:cs typeface="Helvetica Light"/>
              </a:rPr>
              <a:t>high. </a:t>
            </a:r>
          </a:p>
        </p:txBody>
      </p:sp>
    </p:spTree>
    <p:extLst>
      <p:ext uri="{BB962C8B-B14F-4D97-AF65-F5344CB8AC3E}">
        <p14:creationId xmlns:p14="http://schemas.microsoft.com/office/powerpoint/2010/main" val="1270204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descr="goldcoated.tif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9328" y="910828"/>
            <a:ext cx="8449717" cy="5786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a:spLocks noGrp="1"/>
          </p:cNvSpPr>
          <p:nvPr>
            <p:ph type="title"/>
          </p:nvPr>
        </p:nvSpPr>
        <p:spPr>
          <a:xfrm>
            <a:off x="-53792" y="85144"/>
            <a:ext cx="9322541" cy="642938"/>
          </a:xfrm>
        </p:spPr>
        <p:txBody>
          <a:bodyPr>
            <a:noAutofit/>
          </a:bodyPr>
          <a:lstStyle/>
          <a:p>
            <a:pPr algn="ctr"/>
            <a:r>
              <a:rPr lang="en-US" sz="4000" dirty="0" smtClean="0">
                <a:solidFill>
                  <a:schemeClr val="tx1"/>
                </a:solidFill>
                <a:latin typeface="Helvetica Light"/>
                <a:ea typeface="ヒラギノ角ゴ ProN W3" charset="0"/>
                <a:cs typeface="Helvetica Light"/>
              </a:rPr>
              <a:t>21 foot mirror in space</a:t>
            </a:r>
            <a:endParaRPr lang="en-US" sz="4000" dirty="0">
              <a:solidFill>
                <a:schemeClr val="tx1"/>
              </a:solidFill>
              <a:latin typeface="Helvetica Light"/>
              <a:ea typeface="ヒラギノ角ゴ ProN W3" charset="0"/>
              <a:cs typeface="Helvetica Light"/>
            </a:endParaRPr>
          </a:p>
        </p:txBody>
      </p:sp>
    </p:spTree>
    <p:extLst>
      <p:ext uri="{BB962C8B-B14F-4D97-AF65-F5344CB8AC3E}">
        <p14:creationId xmlns:p14="http://schemas.microsoft.com/office/powerpoint/2010/main" val="780438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339053" y="1350906"/>
            <a:ext cx="8435077" cy="400110"/>
          </a:xfrm>
          <a:prstGeom prst="rect">
            <a:avLst/>
          </a:prstGeom>
          <a:noFill/>
        </p:spPr>
        <p:txBody>
          <a:bodyPr wrap="square" lIns="91429" tIns="45714" rIns="91429" bIns="45714" rtlCol="0">
            <a:spAutoFit/>
          </a:bodyPr>
          <a:lstStyle/>
          <a:p>
            <a:r>
              <a:rPr lang="en-US" dirty="0" smtClean="0">
                <a:solidFill>
                  <a:srgbClr val="002060"/>
                </a:solidFill>
              </a:rPr>
              <a:t>  </a:t>
            </a:r>
            <a:endParaRPr lang="en-US" b="0" dirty="0" smtClean="0">
              <a:solidFill>
                <a:srgbClr val="002060"/>
              </a:solidFill>
            </a:endParaRPr>
          </a:p>
        </p:txBody>
      </p:sp>
      <p:sp>
        <p:nvSpPr>
          <p:cNvPr id="28" name="Subtitle 2"/>
          <p:cNvSpPr txBox="1">
            <a:spLocks/>
          </p:cNvSpPr>
          <p:nvPr/>
        </p:nvSpPr>
        <p:spPr>
          <a:xfrm>
            <a:off x="174800" y="938960"/>
            <a:ext cx="8785628" cy="429316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000" b="0" dirty="0">
                <a:solidFill>
                  <a:schemeClr val="tx1"/>
                </a:solidFill>
                <a:latin typeface="Helvetica"/>
                <a:cs typeface="Helvetica"/>
              </a:rPr>
              <a:t>t</a:t>
            </a:r>
            <a:r>
              <a:rPr lang="en-US" sz="2000" b="0" dirty="0" smtClean="0">
                <a:solidFill>
                  <a:schemeClr val="tx1"/>
                </a:solidFill>
                <a:latin typeface="Helvetica"/>
                <a:cs typeface="Helvetica"/>
              </a:rPr>
              <a:t>echnological </a:t>
            </a:r>
            <a:r>
              <a:rPr lang="en-US" sz="2000" b="0" dirty="0">
                <a:solidFill>
                  <a:schemeClr val="tx1"/>
                </a:solidFill>
                <a:latin typeface="Helvetica"/>
                <a:cs typeface="Helvetica"/>
              </a:rPr>
              <a:t>f</a:t>
            </a:r>
            <a:r>
              <a:rPr lang="en-US" sz="2000" b="0" dirty="0" smtClean="0">
                <a:solidFill>
                  <a:schemeClr val="tx1"/>
                </a:solidFill>
                <a:latin typeface="Helvetica"/>
                <a:cs typeface="Helvetica"/>
              </a:rPr>
              <a:t>irsts to achieve this mission</a:t>
            </a:r>
          </a:p>
          <a:p>
            <a:pPr algn="l"/>
            <a:r>
              <a:rPr lang="en-US" sz="2000" b="0" dirty="0">
                <a:solidFill>
                  <a:schemeClr val="tx1">
                    <a:lumMod val="50000"/>
                    <a:lumOff val="50000"/>
                  </a:schemeClr>
                </a:solidFill>
                <a:latin typeface="Helvetica Light"/>
                <a:cs typeface="Helvetica Light"/>
              </a:rPr>
              <a:t>s</a:t>
            </a:r>
            <a:r>
              <a:rPr lang="en-US" sz="2000" b="0" dirty="0" smtClean="0">
                <a:solidFill>
                  <a:schemeClr val="tx1">
                    <a:lumMod val="50000"/>
                    <a:lumOff val="50000"/>
                  </a:schemeClr>
                </a:solidFill>
                <a:latin typeface="Helvetica Light"/>
                <a:cs typeface="Helvetica Light"/>
              </a:rPr>
              <a:t>egmented </a:t>
            </a:r>
            <a:r>
              <a:rPr lang="en-US" sz="2000" b="0" dirty="0">
                <a:solidFill>
                  <a:schemeClr val="tx1">
                    <a:lumMod val="50000"/>
                    <a:lumOff val="50000"/>
                  </a:schemeClr>
                </a:solidFill>
                <a:latin typeface="Helvetica Light"/>
                <a:cs typeface="Helvetica Light"/>
              </a:rPr>
              <a:t>b</a:t>
            </a:r>
            <a:r>
              <a:rPr lang="en-US" sz="2000" b="0" dirty="0" smtClean="0">
                <a:solidFill>
                  <a:schemeClr val="tx1">
                    <a:lumMod val="50000"/>
                    <a:lumOff val="50000"/>
                  </a:schemeClr>
                </a:solidFill>
                <a:latin typeface="Helvetica Light"/>
                <a:cs typeface="Helvetica Light"/>
              </a:rPr>
              <a:t>eryllium </a:t>
            </a:r>
            <a:r>
              <a:rPr lang="en-US" sz="2000" b="0" dirty="0">
                <a:solidFill>
                  <a:schemeClr val="tx1">
                    <a:lumMod val="50000"/>
                    <a:lumOff val="50000"/>
                  </a:schemeClr>
                </a:solidFill>
                <a:latin typeface="Helvetica Light"/>
                <a:cs typeface="Helvetica Light"/>
              </a:rPr>
              <a:t>p</a:t>
            </a:r>
            <a:r>
              <a:rPr lang="en-US" sz="2000" b="0" dirty="0" smtClean="0">
                <a:solidFill>
                  <a:schemeClr val="tx1">
                    <a:lumMod val="50000"/>
                    <a:lumOff val="50000"/>
                  </a:schemeClr>
                </a:solidFill>
                <a:latin typeface="Helvetica Light"/>
                <a:cs typeface="Helvetica Light"/>
              </a:rPr>
              <a:t>rimary </a:t>
            </a:r>
            <a:r>
              <a:rPr lang="en-US" sz="2000" b="0" dirty="0">
                <a:solidFill>
                  <a:schemeClr val="tx1">
                    <a:lumMod val="50000"/>
                    <a:lumOff val="50000"/>
                  </a:schemeClr>
                </a:solidFill>
                <a:latin typeface="Helvetica Light"/>
                <a:cs typeface="Helvetica Light"/>
              </a:rPr>
              <a:t>m</a:t>
            </a:r>
            <a:r>
              <a:rPr lang="en-US" sz="2000" b="0" dirty="0" smtClean="0">
                <a:solidFill>
                  <a:schemeClr val="tx1">
                    <a:lumMod val="50000"/>
                    <a:lumOff val="50000"/>
                  </a:schemeClr>
                </a:solidFill>
                <a:latin typeface="Helvetica Light"/>
                <a:cs typeface="Helvetica Light"/>
              </a:rPr>
              <a:t>irror</a:t>
            </a:r>
            <a:endParaRPr lang="en-US" sz="2000" b="0" dirty="0">
              <a:solidFill>
                <a:schemeClr val="tx1">
                  <a:lumMod val="50000"/>
                  <a:lumOff val="50000"/>
                </a:schemeClr>
              </a:solidFill>
              <a:latin typeface="Helvetica Light"/>
              <a:cs typeface="Helvetica Light"/>
            </a:endParaRPr>
          </a:p>
          <a:p>
            <a:pPr algn="l"/>
            <a:r>
              <a:rPr lang="en-US" sz="2000" b="0" dirty="0">
                <a:solidFill>
                  <a:schemeClr val="tx1">
                    <a:lumMod val="50000"/>
                    <a:lumOff val="50000"/>
                  </a:schemeClr>
                </a:solidFill>
                <a:latin typeface="Helvetica Light"/>
                <a:cs typeface="Helvetica Light"/>
              </a:rPr>
              <a:t>c</a:t>
            </a:r>
            <a:r>
              <a:rPr lang="en-US" sz="2000" b="0" dirty="0" smtClean="0">
                <a:solidFill>
                  <a:schemeClr val="tx1">
                    <a:lumMod val="50000"/>
                    <a:lumOff val="50000"/>
                  </a:schemeClr>
                </a:solidFill>
                <a:latin typeface="Helvetica Light"/>
                <a:cs typeface="Helvetica Light"/>
              </a:rPr>
              <a:t>omposite </a:t>
            </a:r>
            <a:r>
              <a:rPr lang="en-US" sz="2000" b="0" dirty="0">
                <a:solidFill>
                  <a:schemeClr val="tx1">
                    <a:lumMod val="50000"/>
                    <a:lumOff val="50000"/>
                  </a:schemeClr>
                </a:solidFill>
                <a:latin typeface="Helvetica Light"/>
                <a:cs typeface="Helvetica Light"/>
              </a:rPr>
              <a:t>b</a:t>
            </a:r>
            <a:r>
              <a:rPr lang="en-US" sz="2000" b="0" dirty="0" smtClean="0">
                <a:solidFill>
                  <a:schemeClr val="tx1">
                    <a:lumMod val="50000"/>
                    <a:lumOff val="50000"/>
                  </a:schemeClr>
                </a:solidFill>
                <a:latin typeface="Helvetica Light"/>
                <a:cs typeface="Helvetica Light"/>
              </a:rPr>
              <a:t>ackplane structure</a:t>
            </a:r>
            <a:endParaRPr lang="en-US" sz="2000" b="0" dirty="0">
              <a:solidFill>
                <a:schemeClr val="tx1">
                  <a:lumMod val="50000"/>
                  <a:lumOff val="50000"/>
                </a:schemeClr>
              </a:solidFill>
              <a:latin typeface="Helvetica Light"/>
              <a:cs typeface="Helvetica Light"/>
            </a:endParaRPr>
          </a:p>
          <a:p>
            <a:pPr algn="l"/>
            <a:r>
              <a:rPr lang="en-US" sz="2000" b="0" dirty="0">
                <a:solidFill>
                  <a:schemeClr val="tx1">
                    <a:lumMod val="50000"/>
                    <a:lumOff val="50000"/>
                  </a:schemeClr>
                </a:solidFill>
                <a:latin typeface="Helvetica Light"/>
                <a:cs typeface="Helvetica Light"/>
              </a:rPr>
              <a:t>m</a:t>
            </a:r>
            <a:r>
              <a:rPr lang="en-US" sz="2000" b="0" dirty="0" smtClean="0">
                <a:solidFill>
                  <a:schemeClr val="tx1">
                    <a:lumMod val="50000"/>
                    <a:lumOff val="50000"/>
                  </a:schemeClr>
                </a:solidFill>
                <a:latin typeface="Helvetica Light"/>
                <a:cs typeface="Helvetica Light"/>
              </a:rPr>
              <a:t>irror </a:t>
            </a:r>
            <a:r>
              <a:rPr lang="en-US" sz="2000" b="0" dirty="0">
                <a:solidFill>
                  <a:schemeClr val="tx1">
                    <a:lumMod val="50000"/>
                    <a:lumOff val="50000"/>
                  </a:schemeClr>
                </a:solidFill>
                <a:latin typeface="Helvetica Light"/>
                <a:cs typeface="Helvetica Light"/>
              </a:rPr>
              <a:t>p</a:t>
            </a:r>
            <a:r>
              <a:rPr lang="en-US" sz="2000" b="0" dirty="0" smtClean="0">
                <a:solidFill>
                  <a:schemeClr val="tx1">
                    <a:lumMod val="50000"/>
                    <a:lumOff val="50000"/>
                  </a:schemeClr>
                </a:solidFill>
                <a:latin typeface="Helvetica Light"/>
                <a:cs typeface="Helvetica Light"/>
              </a:rPr>
              <a:t>hasing </a:t>
            </a:r>
            <a:r>
              <a:rPr lang="en-US" sz="2000" b="0" dirty="0">
                <a:solidFill>
                  <a:schemeClr val="tx1">
                    <a:lumMod val="50000"/>
                    <a:lumOff val="50000"/>
                  </a:schemeClr>
                </a:solidFill>
                <a:latin typeface="Helvetica Light"/>
                <a:cs typeface="Helvetica Light"/>
              </a:rPr>
              <a:t>and </a:t>
            </a:r>
            <a:r>
              <a:rPr lang="en-US" sz="2000" b="0" dirty="0" smtClean="0">
                <a:solidFill>
                  <a:schemeClr val="tx1">
                    <a:lumMod val="50000"/>
                    <a:lumOff val="50000"/>
                  </a:schemeClr>
                </a:solidFill>
                <a:latin typeface="Helvetica Light"/>
                <a:cs typeface="Helvetica Light"/>
              </a:rPr>
              <a:t>control </a:t>
            </a:r>
            <a:r>
              <a:rPr lang="en-US" sz="2000" b="0" dirty="0">
                <a:solidFill>
                  <a:schemeClr val="tx1">
                    <a:lumMod val="50000"/>
                    <a:lumOff val="50000"/>
                  </a:schemeClr>
                </a:solidFill>
                <a:latin typeface="Helvetica Light"/>
                <a:cs typeface="Helvetica Light"/>
              </a:rPr>
              <a:t>s</a:t>
            </a:r>
            <a:r>
              <a:rPr lang="en-US" sz="2000" b="0" dirty="0" smtClean="0">
                <a:solidFill>
                  <a:schemeClr val="tx1">
                    <a:lumMod val="50000"/>
                    <a:lumOff val="50000"/>
                  </a:schemeClr>
                </a:solidFill>
                <a:latin typeface="Helvetica Light"/>
                <a:cs typeface="Helvetica Light"/>
              </a:rPr>
              <a:t>oftware</a:t>
            </a:r>
            <a:endParaRPr lang="en-US" sz="2000" b="0" dirty="0">
              <a:solidFill>
                <a:schemeClr val="tx1">
                  <a:lumMod val="50000"/>
                  <a:lumOff val="50000"/>
                </a:schemeClr>
              </a:solidFill>
              <a:latin typeface="Helvetica Light"/>
              <a:cs typeface="Helvetica Light"/>
            </a:endParaRPr>
          </a:p>
          <a:p>
            <a:pPr algn="l"/>
            <a:r>
              <a:rPr lang="en-US" sz="2000" b="0" dirty="0">
                <a:solidFill>
                  <a:schemeClr val="tx1">
                    <a:lumMod val="50000"/>
                    <a:lumOff val="50000"/>
                  </a:schemeClr>
                </a:solidFill>
                <a:latin typeface="Helvetica Light"/>
                <a:cs typeface="Helvetica Light"/>
              </a:rPr>
              <a:t>a</a:t>
            </a:r>
            <a:r>
              <a:rPr lang="en-US" sz="2000" b="0" dirty="0" smtClean="0">
                <a:solidFill>
                  <a:schemeClr val="tx1">
                    <a:lumMod val="50000"/>
                    <a:lumOff val="50000"/>
                  </a:schemeClr>
                </a:solidFill>
                <a:latin typeface="Helvetica Light"/>
                <a:cs typeface="Helvetica Light"/>
              </a:rPr>
              <a:t>pplication </a:t>
            </a:r>
            <a:r>
              <a:rPr lang="en-US" sz="2000" b="0" dirty="0">
                <a:solidFill>
                  <a:schemeClr val="tx1">
                    <a:lumMod val="50000"/>
                    <a:lumOff val="50000"/>
                  </a:schemeClr>
                </a:solidFill>
                <a:latin typeface="Helvetica Light"/>
                <a:cs typeface="Helvetica Light"/>
              </a:rPr>
              <a:t>s</a:t>
            </a:r>
            <a:r>
              <a:rPr lang="en-US" sz="2000" b="0" dirty="0" smtClean="0">
                <a:solidFill>
                  <a:schemeClr val="tx1">
                    <a:lumMod val="50000"/>
                    <a:lumOff val="50000"/>
                  </a:schemeClr>
                </a:solidFill>
                <a:latin typeface="Helvetica Light"/>
                <a:cs typeface="Helvetica Light"/>
              </a:rPr>
              <a:t>pecific </a:t>
            </a:r>
            <a:r>
              <a:rPr lang="en-US" sz="2000" b="0" dirty="0">
                <a:solidFill>
                  <a:schemeClr val="tx1">
                    <a:lumMod val="50000"/>
                    <a:lumOff val="50000"/>
                  </a:schemeClr>
                </a:solidFill>
                <a:latin typeface="Helvetica Light"/>
                <a:cs typeface="Helvetica Light"/>
              </a:rPr>
              <a:t>i</a:t>
            </a:r>
            <a:r>
              <a:rPr lang="en-US" sz="2000" b="0" dirty="0" smtClean="0">
                <a:solidFill>
                  <a:schemeClr val="tx1">
                    <a:lumMod val="50000"/>
                    <a:lumOff val="50000"/>
                  </a:schemeClr>
                </a:solidFill>
                <a:latin typeface="Helvetica Light"/>
                <a:cs typeface="Helvetica Light"/>
              </a:rPr>
              <a:t>ntegrated circuit</a:t>
            </a:r>
            <a:endParaRPr lang="en-US" sz="2000" b="0" dirty="0">
              <a:solidFill>
                <a:schemeClr val="tx1">
                  <a:lumMod val="50000"/>
                  <a:lumOff val="50000"/>
                </a:schemeClr>
              </a:solidFill>
              <a:latin typeface="Helvetica Light"/>
              <a:cs typeface="Helvetica Light"/>
            </a:endParaRPr>
          </a:p>
          <a:p>
            <a:pPr algn="l"/>
            <a:r>
              <a:rPr lang="en-US" sz="2000" b="0" dirty="0" err="1" smtClean="0">
                <a:solidFill>
                  <a:schemeClr val="tx1">
                    <a:lumMod val="50000"/>
                    <a:lumOff val="50000"/>
                  </a:schemeClr>
                </a:solidFill>
                <a:latin typeface="Helvetica Light"/>
                <a:cs typeface="Helvetica Light"/>
              </a:rPr>
              <a:t>microshutters</a:t>
            </a:r>
            <a:endParaRPr lang="en-US" sz="2000" b="0" dirty="0">
              <a:solidFill>
                <a:schemeClr val="tx1">
                  <a:lumMod val="50000"/>
                  <a:lumOff val="50000"/>
                </a:schemeClr>
              </a:solidFill>
              <a:latin typeface="Helvetica Light"/>
              <a:cs typeface="Helvetica Light"/>
            </a:endParaRPr>
          </a:p>
          <a:p>
            <a:pPr algn="l"/>
            <a:r>
              <a:rPr lang="en-US" sz="2000" b="0" dirty="0">
                <a:solidFill>
                  <a:srgbClr val="6B6BCF"/>
                </a:solidFill>
                <a:latin typeface="Helvetica Light"/>
                <a:cs typeface="Helvetica Light"/>
              </a:rPr>
              <a:t>s</a:t>
            </a:r>
            <a:r>
              <a:rPr lang="en-US" sz="2000" b="0" dirty="0" smtClean="0">
                <a:solidFill>
                  <a:srgbClr val="6B6BCF"/>
                </a:solidFill>
                <a:latin typeface="Helvetica Light"/>
                <a:cs typeface="Helvetica Light"/>
              </a:rPr>
              <a:t>unshield </a:t>
            </a:r>
            <a:r>
              <a:rPr lang="en-US" sz="2000" b="0" dirty="0">
                <a:solidFill>
                  <a:srgbClr val="6B6BCF"/>
                </a:solidFill>
                <a:latin typeface="Helvetica Light"/>
                <a:cs typeface="Helvetica Light"/>
              </a:rPr>
              <a:t>m</a:t>
            </a:r>
            <a:r>
              <a:rPr lang="en-US" sz="2000" b="0" dirty="0" smtClean="0">
                <a:solidFill>
                  <a:srgbClr val="6B6BCF"/>
                </a:solidFill>
                <a:latin typeface="Helvetica Light"/>
                <a:cs typeface="Helvetica Light"/>
              </a:rPr>
              <a:t>embranes</a:t>
            </a:r>
            <a:endParaRPr lang="en-US" sz="2000" b="0" dirty="0">
              <a:solidFill>
                <a:srgbClr val="6B6BCF"/>
              </a:solidFill>
              <a:latin typeface="Helvetica Light"/>
              <a:cs typeface="Helvetica Light"/>
            </a:endParaRPr>
          </a:p>
          <a:p>
            <a:pPr algn="l"/>
            <a:r>
              <a:rPr lang="en-US" sz="2000" b="0" dirty="0" smtClean="0">
                <a:solidFill>
                  <a:schemeClr val="tx1">
                    <a:lumMod val="50000"/>
                    <a:lumOff val="50000"/>
                  </a:schemeClr>
                </a:solidFill>
                <a:latin typeface="Helvetica Light"/>
                <a:cs typeface="Helvetica Light"/>
              </a:rPr>
              <a:t>mid-</a:t>
            </a:r>
            <a:r>
              <a:rPr lang="en-US" sz="2000" b="0" dirty="0">
                <a:solidFill>
                  <a:schemeClr val="tx1">
                    <a:lumMod val="50000"/>
                    <a:lumOff val="50000"/>
                  </a:schemeClr>
                </a:solidFill>
                <a:latin typeface="Helvetica Light"/>
                <a:cs typeface="Helvetica Light"/>
              </a:rPr>
              <a:t>i</a:t>
            </a:r>
            <a:r>
              <a:rPr lang="en-US" sz="2000" b="0" dirty="0" smtClean="0">
                <a:solidFill>
                  <a:schemeClr val="tx1">
                    <a:lumMod val="50000"/>
                    <a:lumOff val="50000"/>
                  </a:schemeClr>
                </a:solidFill>
                <a:latin typeface="Helvetica Light"/>
                <a:cs typeface="Helvetica Light"/>
              </a:rPr>
              <a:t>nfrared detectors</a:t>
            </a:r>
            <a:endParaRPr lang="en-US" sz="2000" b="0" dirty="0">
              <a:solidFill>
                <a:schemeClr val="tx1">
                  <a:lumMod val="50000"/>
                  <a:lumOff val="50000"/>
                </a:schemeClr>
              </a:solidFill>
              <a:latin typeface="Helvetica Light"/>
              <a:cs typeface="Helvetica Light"/>
            </a:endParaRPr>
          </a:p>
          <a:p>
            <a:pPr algn="l"/>
            <a:r>
              <a:rPr lang="en-US" sz="2000" b="0" dirty="0" err="1">
                <a:solidFill>
                  <a:schemeClr val="tx1">
                    <a:lumMod val="50000"/>
                    <a:lumOff val="50000"/>
                  </a:schemeClr>
                </a:solidFill>
                <a:latin typeface="Helvetica Light"/>
                <a:cs typeface="Helvetica Light"/>
              </a:rPr>
              <a:t>c</a:t>
            </a:r>
            <a:r>
              <a:rPr lang="en-US" sz="2000" b="0" dirty="0" err="1" smtClean="0">
                <a:solidFill>
                  <a:schemeClr val="tx1">
                    <a:lumMod val="50000"/>
                    <a:lumOff val="50000"/>
                  </a:schemeClr>
                </a:solidFill>
                <a:latin typeface="Helvetica Light"/>
                <a:cs typeface="Helvetica Light"/>
              </a:rPr>
              <a:t>ryo</a:t>
            </a:r>
            <a:r>
              <a:rPr lang="en-US" sz="2000" b="0" dirty="0">
                <a:solidFill>
                  <a:schemeClr val="tx1">
                    <a:lumMod val="50000"/>
                    <a:lumOff val="50000"/>
                  </a:schemeClr>
                </a:solidFill>
                <a:latin typeface="Helvetica Light"/>
                <a:cs typeface="Helvetica Light"/>
              </a:rPr>
              <a:t>-cooler for </a:t>
            </a:r>
            <a:r>
              <a:rPr lang="en-US" sz="2000" b="0" dirty="0" smtClean="0">
                <a:solidFill>
                  <a:schemeClr val="tx1">
                    <a:lumMod val="50000"/>
                    <a:lumOff val="50000"/>
                  </a:schemeClr>
                </a:solidFill>
                <a:latin typeface="Helvetica Light"/>
                <a:cs typeface="Helvetica Light"/>
              </a:rPr>
              <a:t>mid-infrared </a:t>
            </a:r>
            <a:r>
              <a:rPr lang="en-US" sz="2000" b="0" dirty="0">
                <a:solidFill>
                  <a:schemeClr val="tx1">
                    <a:lumMod val="50000"/>
                    <a:lumOff val="50000"/>
                  </a:schemeClr>
                </a:solidFill>
                <a:latin typeface="Helvetica Light"/>
                <a:cs typeface="Helvetica Light"/>
              </a:rPr>
              <a:t>i</a:t>
            </a:r>
            <a:r>
              <a:rPr lang="en-US" sz="2000" b="0" dirty="0" smtClean="0">
                <a:solidFill>
                  <a:schemeClr val="tx1">
                    <a:lumMod val="50000"/>
                    <a:lumOff val="50000"/>
                  </a:schemeClr>
                </a:solidFill>
                <a:latin typeface="Helvetica Light"/>
                <a:cs typeface="Helvetica Light"/>
              </a:rPr>
              <a:t>nstrument</a:t>
            </a:r>
            <a:endParaRPr lang="en-US" sz="2000" b="0" dirty="0">
              <a:solidFill>
                <a:schemeClr val="tx1">
                  <a:lumMod val="50000"/>
                  <a:lumOff val="50000"/>
                </a:schemeClr>
              </a:solidFill>
              <a:latin typeface="Helvetica Light"/>
              <a:cs typeface="Helvetica Light"/>
            </a:endParaRPr>
          </a:p>
          <a:p>
            <a:pPr algn="l"/>
            <a:r>
              <a:rPr lang="en-US" sz="2000" b="0" dirty="0">
                <a:solidFill>
                  <a:schemeClr val="tx1">
                    <a:lumMod val="50000"/>
                    <a:lumOff val="50000"/>
                  </a:schemeClr>
                </a:solidFill>
                <a:latin typeface="Helvetica Light"/>
                <a:cs typeface="Helvetica Light"/>
              </a:rPr>
              <a:t>o</a:t>
            </a:r>
            <a:r>
              <a:rPr lang="en-US" sz="2000" b="0" dirty="0" smtClean="0">
                <a:solidFill>
                  <a:schemeClr val="tx1">
                    <a:lumMod val="50000"/>
                    <a:lumOff val="50000"/>
                  </a:schemeClr>
                </a:solidFill>
                <a:latin typeface="Helvetica Light"/>
                <a:cs typeface="Helvetica Light"/>
              </a:rPr>
              <a:t>ther </a:t>
            </a:r>
            <a:r>
              <a:rPr lang="en-US" sz="2000" b="0" dirty="0">
                <a:solidFill>
                  <a:schemeClr val="tx1">
                    <a:lumMod val="50000"/>
                    <a:lumOff val="50000"/>
                  </a:schemeClr>
                </a:solidFill>
                <a:latin typeface="Helvetica Light"/>
                <a:cs typeface="Helvetica Light"/>
              </a:rPr>
              <a:t>“inventions” (e.g., </a:t>
            </a:r>
            <a:r>
              <a:rPr lang="en-US" sz="2000" b="0" dirty="0" err="1" smtClean="0">
                <a:solidFill>
                  <a:schemeClr val="tx1">
                    <a:lumMod val="50000"/>
                    <a:lumOff val="50000"/>
                  </a:schemeClr>
                </a:solidFill>
                <a:latin typeface="Helvetica Light"/>
                <a:cs typeface="Helvetica Light"/>
              </a:rPr>
              <a:t>tinsley’s</a:t>
            </a:r>
            <a:r>
              <a:rPr lang="en-US" sz="2000" b="0" dirty="0" smtClean="0">
                <a:solidFill>
                  <a:schemeClr val="tx1">
                    <a:lumMod val="50000"/>
                    <a:lumOff val="50000"/>
                  </a:schemeClr>
                </a:solidFill>
                <a:latin typeface="Helvetica Light"/>
                <a:cs typeface="Helvetica Light"/>
              </a:rPr>
              <a:t> </a:t>
            </a:r>
            <a:r>
              <a:rPr lang="en-US" sz="2000" b="0" dirty="0">
                <a:solidFill>
                  <a:schemeClr val="tx1">
                    <a:lumMod val="50000"/>
                    <a:lumOff val="50000"/>
                  </a:schemeClr>
                </a:solidFill>
                <a:latin typeface="Helvetica Light"/>
                <a:cs typeface="Helvetica Light"/>
              </a:rPr>
              <a:t>s</a:t>
            </a:r>
            <a:r>
              <a:rPr lang="en-US" sz="2000" b="0" dirty="0" smtClean="0">
                <a:solidFill>
                  <a:schemeClr val="tx1">
                    <a:lumMod val="50000"/>
                    <a:lumOff val="50000"/>
                  </a:schemeClr>
                </a:solidFill>
                <a:latin typeface="Helvetica Light"/>
                <a:cs typeface="Helvetica Light"/>
              </a:rPr>
              <a:t>hack-</a:t>
            </a:r>
            <a:r>
              <a:rPr lang="en-US" sz="2000" b="0" dirty="0" err="1" smtClean="0">
                <a:solidFill>
                  <a:schemeClr val="tx1">
                    <a:lumMod val="50000"/>
                    <a:lumOff val="50000"/>
                  </a:schemeClr>
                </a:solidFill>
                <a:latin typeface="Helvetica Light"/>
                <a:cs typeface="Helvetica Light"/>
              </a:rPr>
              <a:t>hartmann</a:t>
            </a:r>
            <a:r>
              <a:rPr lang="en-US" sz="2000" b="0" dirty="0" smtClean="0">
                <a:solidFill>
                  <a:schemeClr val="tx1">
                    <a:lumMod val="50000"/>
                    <a:lumOff val="50000"/>
                  </a:schemeClr>
                </a:solidFill>
                <a:latin typeface="Helvetica Light"/>
                <a:cs typeface="Helvetica Light"/>
              </a:rPr>
              <a:t> </a:t>
            </a:r>
            <a:r>
              <a:rPr lang="en-US" sz="2000" b="0" dirty="0">
                <a:solidFill>
                  <a:schemeClr val="tx1">
                    <a:lumMod val="50000"/>
                    <a:lumOff val="50000"/>
                  </a:schemeClr>
                </a:solidFill>
                <a:latin typeface="Helvetica Light"/>
                <a:cs typeface="Helvetica Light"/>
              </a:rPr>
              <a:t>technique for mirror </a:t>
            </a:r>
            <a:endParaRPr lang="en-US" sz="2000" b="0" dirty="0" smtClean="0">
              <a:solidFill>
                <a:schemeClr val="tx1">
                  <a:lumMod val="50000"/>
                  <a:lumOff val="50000"/>
                </a:schemeClr>
              </a:solidFill>
              <a:latin typeface="Helvetica Light"/>
              <a:cs typeface="Helvetica Light"/>
            </a:endParaRPr>
          </a:p>
          <a:p>
            <a:pPr algn="l"/>
            <a:r>
              <a:rPr lang="en-US" sz="2000" b="0" dirty="0">
                <a:solidFill>
                  <a:schemeClr val="tx1">
                    <a:lumMod val="50000"/>
                    <a:lumOff val="50000"/>
                  </a:schemeClr>
                </a:solidFill>
                <a:latin typeface="Helvetica Light"/>
                <a:cs typeface="Helvetica Light"/>
              </a:rPr>
              <a:t> </a:t>
            </a:r>
            <a:r>
              <a:rPr lang="en-US" sz="2000" b="0" dirty="0" smtClean="0">
                <a:solidFill>
                  <a:schemeClr val="tx1">
                    <a:lumMod val="50000"/>
                    <a:lumOff val="50000"/>
                  </a:schemeClr>
                </a:solidFill>
                <a:latin typeface="Helvetica Light"/>
                <a:cs typeface="Helvetica Light"/>
              </a:rPr>
              <a:t>    surface </a:t>
            </a:r>
            <a:r>
              <a:rPr lang="en-US" sz="2000" b="0" dirty="0">
                <a:solidFill>
                  <a:schemeClr val="tx1">
                    <a:lumMod val="50000"/>
                    <a:lumOff val="50000"/>
                  </a:schemeClr>
                </a:solidFill>
                <a:latin typeface="Helvetica Light"/>
                <a:cs typeface="Helvetica Light"/>
              </a:rPr>
              <a:t>measurement, SSHS)</a:t>
            </a:r>
          </a:p>
          <a:p>
            <a:pPr marL="285750" indent="-285750" algn="l">
              <a:buFont typeface="Arial"/>
              <a:buChar char="•"/>
            </a:pPr>
            <a:endParaRPr lang="en-US" sz="2000" b="0" dirty="0" smtClean="0">
              <a:solidFill>
                <a:schemeClr val="tx1">
                  <a:lumMod val="50000"/>
                  <a:lumOff val="50000"/>
                </a:schemeClr>
              </a:solidFill>
              <a:latin typeface="Helvetica Light"/>
              <a:cs typeface="Helvetica Light"/>
            </a:endParaRPr>
          </a:p>
        </p:txBody>
      </p:sp>
      <p:pic>
        <p:nvPicPr>
          <p:cNvPr id="6" name="Picture 5" descr="JWSTwithEarthMoon.jpg"/>
          <p:cNvPicPr>
            <a:picLocks noChangeAspect="1"/>
          </p:cNvPicPr>
          <p:nvPr/>
        </p:nvPicPr>
        <p:blipFill rotWithShape="1">
          <a:blip r:embed="rId3" cstate="print">
            <a:extLst>
              <a:ext uri="{28A0092B-C50C-407E-A947-70E740481C1C}">
                <a14:useLocalDpi xmlns:a14="http://schemas.microsoft.com/office/drawing/2010/main" val="0"/>
              </a:ext>
            </a:extLst>
          </a:blip>
          <a:srcRect t="4956" b="6155"/>
          <a:stretch/>
        </p:blipFill>
        <p:spPr>
          <a:xfrm>
            <a:off x="6047030" y="4754291"/>
            <a:ext cx="2976126" cy="1984085"/>
          </a:xfrm>
          <a:prstGeom prst="rect">
            <a:avLst/>
          </a:prstGeom>
        </p:spPr>
      </p:pic>
      <p:sp>
        <p:nvSpPr>
          <p:cNvPr id="7" name="TextBox 39"/>
          <p:cNvSpPr txBox="1">
            <a:spLocks noChangeArrowheads="1"/>
          </p:cNvSpPr>
          <p:nvPr/>
        </p:nvSpPr>
        <p:spPr bwMode="auto">
          <a:xfrm>
            <a:off x="932597" y="154966"/>
            <a:ext cx="7381020" cy="863955"/>
          </a:xfrm>
          <a:prstGeom prst="rect">
            <a:avLst/>
          </a:prstGeom>
          <a:solidFill>
            <a:schemeClr val="bg1">
              <a:alpha val="50195"/>
            </a:schemeClr>
          </a:solidFill>
          <a:ln w="12700">
            <a:noFill/>
            <a:miter lim="800000"/>
            <a:headEnd/>
            <a:tailEnd/>
          </a:ln>
        </p:spPr>
        <p:txBody>
          <a:bodyPr wrap="square"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5000" b="0" dirty="0">
                <a:solidFill>
                  <a:srgbClr val="000000"/>
                </a:solidFill>
                <a:latin typeface="Helvetica Light"/>
                <a:cs typeface="Helvetica Light"/>
              </a:rPr>
              <a:t>t</a:t>
            </a:r>
            <a:r>
              <a:rPr lang="en-US" sz="5000" b="0" dirty="0" smtClean="0">
                <a:solidFill>
                  <a:srgbClr val="000000"/>
                </a:solidFill>
                <a:latin typeface="Helvetica Light"/>
                <a:cs typeface="Helvetica Light"/>
              </a:rPr>
              <a:t>he JWST concept</a:t>
            </a:r>
            <a:endParaRPr lang="en-US" sz="5000" b="0" dirty="0">
              <a:solidFill>
                <a:srgbClr val="000000"/>
              </a:solidFill>
              <a:latin typeface="Helvetica Light"/>
              <a:cs typeface="Helvetica Light"/>
            </a:endParaRPr>
          </a:p>
        </p:txBody>
      </p:sp>
    </p:spTree>
    <p:extLst>
      <p:ext uri="{BB962C8B-B14F-4D97-AF65-F5344CB8AC3E}">
        <p14:creationId xmlns:p14="http://schemas.microsoft.com/office/powerpoint/2010/main" val="1896455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a:xfrm>
            <a:off x="72571" y="160734"/>
            <a:ext cx="9013372" cy="642938"/>
          </a:xfrm>
        </p:spPr>
        <p:txBody>
          <a:bodyPr>
            <a:noAutofit/>
          </a:bodyPr>
          <a:lstStyle/>
          <a:p>
            <a:pPr algn="ctr"/>
            <a:r>
              <a:rPr lang="en-US" sz="4000" dirty="0" smtClean="0">
                <a:solidFill>
                  <a:schemeClr val="tx1"/>
                </a:solidFill>
                <a:latin typeface="Helvetica Light"/>
                <a:ea typeface="ヒラギノ角ゴ ProN W3" charset="0"/>
                <a:cs typeface="Helvetica Light"/>
              </a:rPr>
              <a:t>tennis-court </a:t>
            </a:r>
            <a:r>
              <a:rPr lang="en-US" sz="4000" dirty="0">
                <a:solidFill>
                  <a:schemeClr val="tx1"/>
                </a:solidFill>
                <a:latin typeface="Helvetica Light"/>
                <a:ea typeface="ヒラギノ角ゴ ProN W3" charset="0"/>
                <a:cs typeface="Helvetica Light"/>
              </a:rPr>
              <a:t>s</a:t>
            </a:r>
            <a:r>
              <a:rPr lang="en-US" sz="4000" dirty="0" smtClean="0">
                <a:solidFill>
                  <a:schemeClr val="tx1"/>
                </a:solidFill>
                <a:latin typeface="Helvetica Light"/>
                <a:ea typeface="ヒラギノ角ゴ ProN W3" charset="0"/>
                <a:cs typeface="Helvetica Light"/>
              </a:rPr>
              <a:t>ized 5-layer </a:t>
            </a:r>
            <a:r>
              <a:rPr lang="en-US" sz="4000" dirty="0">
                <a:solidFill>
                  <a:schemeClr val="tx1"/>
                </a:solidFill>
                <a:latin typeface="Helvetica Light"/>
                <a:ea typeface="ヒラギノ角ゴ ProN W3" charset="0"/>
                <a:cs typeface="Helvetica Light"/>
              </a:rPr>
              <a:t>s</a:t>
            </a:r>
            <a:r>
              <a:rPr lang="en-US" sz="4000" dirty="0" smtClean="0">
                <a:solidFill>
                  <a:schemeClr val="tx1"/>
                </a:solidFill>
                <a:latin typeface="Helvetica Light"/>
                <a:ea typeface="ヒラギノ角ゴ ProN W3" charset="0"/>
                <a:cs typeface="Helvetica Light"/>
              </a:rPr>
              <a:t>unshield</a:t>
            </a:r>
            <a:endParaRPr lang="en-US" sz="4000" dirty="0">
              <a:solidFill>
                <a:schemeClr val="tx1"/>
              </a:solidFill>
              <a:latin typeface="Helvetica Light"/>
              <a:ea typeface="ヒラギノ角ゴ ProN W3" charset="0"/>
              <a:cs typeface="Helvetica Light"/>
            </a:endParaRPr>
          </a:p>
        </p:txBody>
      </p:sp>
      <p:pic>
        <p:nvPicPr>
          <p:cNvPr id="3" name="1205 JWST Sunshield Clips H264.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0" y="965139"/>
            <a:ext cx="9144001" cy="5143500"/>
          </a:xfrm>
          <a:prstGeom prst="rect">
            <a:avLst/>
          </a:prstGeom>
        </p:spPr>
      </p:pic>
    </p:spTree>
    <p:extLst>
      <p:ext uri="{BB962C8B-B14F-4D97-AF65-F5344CB8AC3E}">
        <p14:creationId xmlns:p14="http://schemas.microsoft.com/office/powerpoint/2010/main" val="2388067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exolveMembrane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546" y="627316"/>
            <a:ext cx="8575452" cy="5716968"/>
          </a:xfrm>
          <a:prstGeom prst="rect">
            <a:avLst/>
          </a:prstGeom>
        </p:spPr>
      </p:pic>
      <p:sp>
        <p:nvSpPr>
          <p:cNvPr id="5" name="Title 1"/>
          <p:cNvSpPr>
            <a:spLocks noGrp="1"/>
          </p:cNvSpPr>
          <p:nvPr>
            <p:ph type="title"/>
          </p:nvPr>
        </p:nvSpPr>
        <p:spPr>
          <a:xfrm>
            <a:off x="72571" y="-70178"/>
            <a:ext cx="9013372" cy="642938"/>
          </a:xfrm>
        </p:spPr>
        <p:txBody>
          <a:bodyPr>
            <a:noAutofit/>
          </a:bodyPr>
          <a:lstStyle/>
          <a:p>
            <a:pPr algn="ctr"/>
            <a:r>
              <a:rPr lang="en-US" sz="4000" dirty="0" smtClean="0">
                <a:solidFill>
                  <a:schemeClr val="tx1"/>
                </a:solidFill>
                <a:latin typeface="Helvetica Light"/>
                <a:ea typeface="ヒラギノ角ゴ ProN W3" charset="0"/>
                <a:cs typeface="Helvetica Light"/>
              </a:rPr>
              <a:t>tennis-court </a:t>
            </a:r>
            <a:r>
              <a:rPr lang="en-US" sz="4000" dirty="0">
                <a:solidFill>
                  <a:schemeClr val="tx1"/>
                </a:solidFill>
                <a:latin typeface="Helvetica Light"/>
                <a:ea typeface="ヒラギノ角ゴ ProN W3" charset="0"/>
                <a:cs typeface="Helvetica Light"/>
              </a:rPr>
              <a:t>s</a:t>
            </a:r>
            <a:r>
              <a:rPr lang="en-US" sz="4000" dirty="0" smtClean="0">
                <a:solidFill>
                  <a:schemeClr val="tx1"/>
                </a:solidFill>
                <a:latin typeface="Helvetica Light"/>
                <a:ea typeface="ヒラギノ角ゴ ProN W3" charset="0"/>
                <a:cs typeface="Helvetica Light"/>
              </a:rPr>
              <a:t>ized 5-layer </a:t>
            </a:r>
            <a:r>
              <a:rPr lang="en-US" sz="4000" dirty="0">
                <a:solidFill>
                  <a:schemeClr val="tx1"/>
                </a:solidFill>
                <a:latin typeface="Helvetica Light"/>
                <a:ea typeface="ヒラギノ角ゴ ProN W3" charset="0"/>
                <a:cs typeface="Helvetica Light"/>
              </a:rPr>
              <a:t>s</a:t>
            </a:r>
            <a:r>
              <a:rPr lang="en-US" sz="4000" dirty="0" smtClean="0">
                <a:solidFill>
                  <a:schemeClr val="tx1"/>
                </a:solidFill>
                <a:latin typeface="Helvetica Light"/>
                <a:ea typeface="ヒラギノ角ゴ ProN W3" charset="0"/>
                <a:cs typeface="Helvetica Light"/>
              </a:rPr>
              <a:t>unshield</a:t>
            </a:r>
            <a:endParaRPr lang="en-US" sz="4000" dirty="0">
              <a:solidFill>
                <a:schemeClr val="tx1"/>
              </a:solidFill>
              <a:latin typeface="Helvetica Light"/>
              <a:ea typeface="ヒラギノ角ゴ ProN W3" charset="0"/>
              <a:cs typeface="Helvetica Light"/>
            </a:endParaRPr>
          </a:p>
        </p:txBody>
      </p:sp>
      <p:sp>
        <p:nvSpPr>
          <p:cNvPr id="4" name="TextBox 3"/>
          <p:cNvSpPr txBox="1"/>
          <p:nvPr/>
        </p:nvSpPr>
        <p:spPr>
          <a:xfrm>
            <a:off x="5787895" y="6297752"/>
            <a:ext cx="3240660" cy="338554"/>
          </a:xfrm>
          <a:prstGeom prst="rect">
            <a:avLst/>
          </a:prstGeom>
          <a:noFill/>
        </p:spPr>
        <p:txBody>
          <a:bodyPr wrap="none" rtlCol="0">
            <a:spAutoFit/>
          </a:bodyPr>
          <a:lstStyle/>
          <a:p>
            <a:r>
              <a:rPr lang="en-US" sz="1600" b="0" dirty="0" smtClean="0">
                <a:latin typeface="Helvetica Light"/>
                <a:cs typeface="Helvetica Light"/>
              </a:rPr>
              <a:t>JWST sunshield cold side, </a:t>
            </a:r>
            <a:r>
              <a:rPr lang="en-US" sz="1600" b="0" dirty="0" smtClean="0">
                <a:solidFill>
                  <a:srgbClr val="3366FF"/>
                </a:solidFill>
                <a:latin typeface="Helvetica Light"/>
                <a:cs typeface="Helvetica Light"/>
              </a:rPr>
              <a:t>-388 F</a:t>
            </a:r>
            <a:endParaRPr lang="en-US" sz="1600" b="0" dirty="0">
              <a:solidFill>
                <a:srgbClr val="3366FF"/>
              </a:solidFill>
              <a:latin typeface="Helvetica Light"/>
              <a:cs typeface="Helvetica Light"/>
            </a:endParaRPr>
          </a:p>
        </p:txBody>
      </p:sp>
      <p:sp>
        <p:nvSpPr>
          <p:cNvPr id="6" name="TextBox 5"/>
          <p:cNvSpPr txBox="1"/>
          <p:nvPr/>
        </p:nvSpPr>
        <p:spPr>
          <a:xfrm>
            <a:off x="5968487" y="6544617"/>
            <a:ext cx="3058462" cy="338554"/>
          </a:xfrm>
          <a:prstGeom prst="rect">
            <a:avLst/>
          </a:prstGeom>
          <a:noFill/>
        </p:spPr>
        <p:txBody>
          <a:bodyPr wrap="none" rtlCol="0">
            <a:spAutoFit/>
          </a:bodyPr>
          <a:lstStyle/>
          <a:p>
            <a:r>
              <a:rPr lang="en-US" sz="1600" b="0" dirty="0" smtClean="0">
                <a:solidFill>
                  <a:srgbClr val="000000"/>
                </a:solidFill>
                <a:latin typeface="Helvetica Light"/>
                <a:cs typeface="Helvetica Light"/>
              </a:rPr>
              <a:t>JWST sunshield hot side, </a:t>
            </a:r>
            <a:r>
              <a:rPr lang="en-US" sz="1600" b="0" dirty="0" smtClean="0">
                <a:solidFill>
                  <a:srgbClr val="FF1051"/>
                </a:solidFill>
                <a:latin typeface="Helvetica Light"/>
                <a:cs typeface="Helvetica Light"/>
              </a:rPr>
              <a:t>185 F</a:t>
            </a:r>
            <a:endParaRPr lang="en-US" sz="1600" b="0" dirty="0">
              <a:solidFill>
                <a:srgbClr val="FF1051"/>
              </a:solidFill>
              <a:latin typeface="Helvetica Light"/>
              <a:cs typeface="Helvetica Light"/>
            </a:endParaRPr>
          </a:p>
        </p:txBody>
      </p:sp>
    </p:spTree>
    <p:extLst>
      <p:ext uri="{BB962C8B-B14F-4D97-AF65-F5344CB8AC3E}">
        <p14:creationId xmlns:p14="http://schemas.microsoft.com/office/powerpoint/2010/main" val="400603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339053" y="1350906"/>
            <a:ext cx="8435077" cy="400110"/>
          </a:xfrm>
          <a:prstGeom prst="rect">
            <a:avLst/>
          </a:prstGeom>
          <a:noFill/>
        </p:spPr>
        <p:txBody>
          <a:bodyPr wrap="square" lIns="91429" tIns="45714" rIns="91429" bIns="45714" rtlCol="0">
            <a:spAutoFit/>
          </a:bodyPr>
          <a:lstStyle/>
          <a:p>
            <a:r>
              <a:rPr lang="en-US" dirty="0" smtClean="0">
                <a:solidFill>
                  <a:srgbClr val="002060"/>
                </a:solidFill>
              </a:rPr>
              <a:t>  </a:t>
            </a:r>
            <a:endParaRPr lang="en-US" b="0" dirty="0" smtClean="0">
              <a:solidFill>
                <a:srgbClr val="002060"/>
              </a:solidFill>
            </a:endParaRPr>
          </a:p>
        </p:txBody>
      </p:sp>
      <p:sp>
        <p:nvSpPr>
          <p:cNvPr id="19" name="Title 1"/>
          <p:cNvSpPr>
            <a:spLocks noGrp="1"/>
          </p:cNvSpPr>
          <p:nvPr>
            <p:ph type="title"/>
          </p:nvPr>
        </p:nvSpPr>
        <p:spPr>
          <a:xfrm>
            <a:off x="339329" y="-4914"/>
            <a:ext cx="8681300" cy="642938"/>
          </a:xfrm>
        </p:spPr>
        <p:txBody>
          <a:bodyPr>
            <a:noAutofit/>
          </a:bodyPr>
          <a:lstStyle/>
          <a:p>
            <a:pPr algn="ctr"/>
            <a:r>
              <a:rPr lang="en-US" sz="5000" dirty="0">
                <a:solidFill>
                  <a:schemeClr val="tx1"/>
                </a:solidFill>
                <a:latin typeface="Helvetica Light"/>
                <a:ea typeface="ヒラギノ角ゴ ProN W3" charset="0"/>
                <a:cs typeface="Helvetica Light"/>
              </a:rPr>
              <a:t>o</a:t>
            </a:r>
            <a:r>
              <a:rPr lang="en-US" sz="5000" dirty="0" smtClean="0">
                <a:solidFill>
                  <a:schemeClr val="tx1"/>
                </a:solidFill>
                <a:latin typeface="Helvetica Light"/>
                <a:ea typeface="ヒラギノ角ゴ ProN W3" charset="0"/>
                <a:cs typeface="Helvetica Light"/>
              </a:rPr>
              <a:t>ne of JWST’s “cameras”</a:t>
            </a:r>
            <a:endParaRPr lang="en-US" sz="5000" dirty="0">
              <a:solidFill>
                <a:schemeClr val="tx1"/>
              </a:solidFill>
              <a:latin typeface="Helvetica Light"/>
              <a:ea typeface="ヒラギノ角ゴ ProN W3" charset="0"/>
              <a:cs typeface="Helvetica Light"/>
            </a:endParaRPr>
          </a:p>
        </p:txBody>
      </p:sp>
      <p:pic>
        <p:nvPicPr>
          <p:cNvPr id="5" name="Picture 4" descr="Picture2.jpg"/>
          <p:cNvPicPr>
            <a:picLocks noChangeAspect="1"/>
          </p:cNvPicPr>
          <p:nvPr/>
        </p:nvPicPr>
        <p:blipFill rotWithShape="1">
          <a:blip r:embed="rId3" cstate="print"/>
          <a:srcRect l="3186" r="5395"/>
          <a:stretch/>
        </p:blipFill>
        <p:spPr>
          <a:xfrm>
            <a:off x="0" y="1129339"/>
            <a:ext cx="9144000" cy="5728661"/>
          </a:xfrm>
          <a:prstGeom prst="rect">
            <a:avLst/>
          </a:prstGeom>
          <a:ln>
            <a:noFill/>
          </a:ln>
        </p:spPr>
      </p:pic>
    </p:spTree>
    <p:extLst>
      <p:ext uri="{BB962C8B-B14F-4D97-AF65-F5344CB8AC3E}">
        <p14:creationId xmlns:p14="http://schemas.microsoft.com/office/powerpoint/2010/main" val="2870703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5" name="TextBox 24"/>
          <p:cNvSpPr txBox="1"/>
          <p:nvPr/>
        </p:nvSpPr>
        <p:spPr>
          <a:xfrm>
            <a:off x="339053" y="1350906"/>
            <a:ext cx="8435077" cy="400110"/>
          </a:xfrm>
          <a:prstGeom prst="rect">
            <a:avLst/>
          </a:prstGeom>
          <a:noFill/>
        </p:spPr>
        <p:txBody>
          <a:bodyPr wrap="square" lIns="91429" tIns="45714" rIns="91429" bIns="45714" rtlCol="0">
            <a:spAutoFit/>
          </a:bodyPr>
          <a:lstStyle/>
          <a:p>
            <a:r>
              <a:rPr lang="en-US" dirty="0" smtClean="0">
                <a:solidFill>
                  <a:srgbClr val="002060"/>
                </a:solidFill>
              </a:rPr>
              <a:t>  </a:t>
            </a:r>
            <a:endParaRPr lang="en-US" b="0" dirty="0" smtClean="0">
              <a:solidFill>
                <a:srgbClr val="002060"/>
              </a:solidFill>
            </a:endParaRPr>
          </a:p>
        </p:txBody>
      </p:sp>
      <p:pic>
        <p:nvPicPr>
          <p:cNvPr id="4" name="Picture 3" descr="KaliraiJWSTSlide1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8480"/>
            <a:ext cx="9144000" cy="6400800"/>
          </a:xfrm>
          <a:prstGeom prst="rect">
            <a:avLst/>
          </a:prstGeom>
        </p:spPr>
      </p:pic>
      <p:sp>
        <p:nvSpPr>
          <p:cNvPr id="5" name="TextBox 39"/>
          <p:cNvSpPr txBox="1">
            <a:spLocks noChangeArrowheads="1"/>
          </p:cNvSpPr>
          <p:nvPr/>
        </p:nvSpPr>
        <p:spPr bwMode="auto">
          <a:xfrm>
            <a:off x="665787" y="15039"/>
            <a:ext cx="7874000" cy="1017844"/>
          </a:xfrm>
          <a:prstGeom prst="rect">
            <a:avLst/>
          </a:prstGeom>
          <a:noFill/>
          <a:ln w="12700">
            <a:noFill/>
            <a:miter lim="800000"/>
            <a:headEnd/>
            <a:tailEnd/>
          </a:ln>
        </p:spPr>
        <p:txBody>
          <a:bodyPr wrap="square"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sz="4000" b="0" dirty="0" smtClean="0">
                <a:solidFill>
                  <a:srgbClr val="FFFFFF"/>
                </a:solidFill>
                <a:latin typeface="Helvetica Light"/>
                <a:cs typeface="Helvetica Light"/>
              </a:rPr>
              <a:t>JWST and the </a:t>
            </a:r>
            <a:r>
              <a:rPr lang="en-US" sz="6000" b="0" dirty="0" smtClean="0">
                <a:solidFill>
                  <a:srgbClr val="FAC090"/>
                </a:solidFill>
                <a:latin typeface="Helvetica Light"/>
                <a:cs typeface="Helvetica Light"/>
              </a:rPr>
              <a:t>first galaxies</a:t>
            </a:r>
          </a:p>
        </p:txBody>
      </p:sp>
    </p:spTree>
    <p:extLst>
      <p:ext uri="{BB962C8B-B14F-4D97-AF65-F5344CB8AC3E}">
        <p14:creationId xmlns:p14="http://schemas.microsoft.com/office/powerpoint/2010/main" val="45222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530" name="Picture 1" descr="HUDF-WFC3-JWST-m.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538" y="57150"/>
            <a:ext cx="8951912" cy="6715125"/>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22531" name="TextBox 39"/>
          <p:cNvSpPr txBox="1">
            <a:spLocks noChangeArrowheads="1"/>
          </p:cNvSpPr>
          <p:nvPr/>
        </p:nvSpPr>
        <p:spPr bwMode="auto">
          <a:xfrm>
            <a:off x="252413" y="196850"/>
            <a:ext cx="3167062" cy="710067"/>
          </a:xfrm>
          <a:prstGeom prst="rect">
            <a:avLst/>
          </a:prstGeom>
          <a:solidFill>
            <a:schemeClr val="tx1">
              <a:alpha val="56862"/>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0" dirty="0">
                <a:solidFill>
                  <a:schemeClr val="bg1"/>
                </a:solidFill>
                <a:latin typeface="Calibri"/>
                <a:cs typeface="Calibri"/>
              </a:rPr>
              <a:t>The Hubble </a:t>
            </a:r>
            <a:r>
              <a:rPr lang="en-US" sz="2000" b="0" dirty="0" smtClean="0">
                <a:solidFill>
                  <a:schemeClr val="bg1"/>
                </a:solidFill>
                <a:latin typeface="Calibri"/>
                <a:cs typeface="Calibri"/>
              </a:rPr>
              <a:t>UDF/IR</a:t>
            </a:r>
            <a:endParaRPr lang="en-US" sz="2000" b="0" dirty="0">
              <a:solidFill>
                <a:schemeClr val="bg1"/>
              </a:solidFill>
              <a:latin typeface="Calibri"/>
              <a:cs typeface="Calibri"/>
            </a:endParaRPr>
          </a:p>
          <a:p>
            <a:r>
              <a:rPr lang="en-US" sz="2000" b="0" dirty="0">
                <a:solidFill>
                  <a:schemeClr val="bg1"/>
                </a:solidFill>
                <a:latin typeface="Calibri"/>
                <a:cs typeface="Calibri"/>
              </a:rPr>
              <a:t>(F105W, F125W, F160W)</a:t>
            </a:r>
          </a:p>
        </p:txBody>
      </p:sp>
      <p:sp>
        <p:nvSpPr>
          <p:cNvPr id="22532" name="TextBox 39"/>
          <p:cNvSpPr txBox="1">
            <a:spLocks noChangeArrowheads="1"/>
          </p:cNvSpPr>
          <p:nvPr/>
        </p:nvSpPr>
        <p:spPr bwMode="auto">
          <a:xfrm>
            <a:off x="252413" y="3530600"/>
            <a:ext cx="2852098" cy="402291"/>
          </a:xfrm>
          <a:prstGeom prst="rect">
            <a:avLst/>
          </a:prstGeom>
          <a:solidFill>
            <a:schemeClr val="tx1">
              <a:alpha val="56862"/>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0" dirty="0">
                <a:solidFill>
                  <a:schemeClr val="bg1"/>
                </a:solidFill>
                <a:latin typeface="Calibri"/>
                <a:cs typeface="Calibri"/>
              </a:rPr>
              <a:t>Simulated </a:t>
            </a:r>
            <a:r>
              <a:rPr lang="en-US" sz="2000" b="0" dirty="0" smtClean="0">
                <a:solidFill>
                  <a:schemeClr val="bg1"/>
                </a:solidFill>
                <a:latin typeface="Calibri"/>
                <a:cs typeface="Calibri"/>
              </a:rPr>
              <a:t>JWST </a:t>
            </a:r>
            <a:r>
              <a:rPr lang="en-US" sz="2000" b="0" dirty="0" err="1" smtClean="0">
                <a:solidFill>
                  <a:schemeClr val="bg1"/>
                </a:solidFill>
                <a:latin typeface="Calibri"/>
                <a:cs typeface="Calibri"/>
              </a:rPr>
              <a:t>NIRCam</a:t>
            </a:r>
            <a:endParaRPr lang="en-US" sz="2000" b="0" dirty="0">
              <a:solidFill>
                <a:schemeClr val="bg1"/>
              </a:solidFill>
              <a:latin typeface="Calibri"/>
              <a:cs typeface="Calibri"/>
            </a:endParaRPr>
          </a:p>
        </p:txBody>
      </p:sp>
      <p:grpSp>
        <p:nvGrpSpPr>
          <p:cNvPr id="5" name="Group 54"/>
          <p:cNvGrpSpPr>
            <a:grpSpLocks/>
          </p:cNvGrpSpPr>
          <p:nvPr/>
        </p:nvGrpSpPr>
        <p:grpSpPr bwMode="auto">
          <a:xfrm>
            <a:off x="395288" y="5240338"/>
            <a:ext cx="7801514" cy="576262"/>
            <a:chOff x="899592" y="4869160"/>
            <a:chExt cx="121690340" cy="576064"/>
          </a:xfrm>
        </p:grpSpPr>
        <p:sp>
          <p:nvSpPr>
            <p:cNvPr id="6" name="Right Arrow 55"/>
            <p:cNvSpPr>
              <a:spLocks noChangeArrowheads="1"/>
            </p:cNvSpPr>
            <p:nvPr/>
          </p:nvSpPr>
          <p:spPr bwMode="auto">
            <a:xfrm>
              <a:off x="899592" y="4869160"/>
              <a:ext cx="121690340" cy="576064"/>
            </a:xfrm>
            <a:prstGeom prst="rightArrow">
              <a:avLst>
                <a:gd name="adj1" fmla="val 50000"/>
                <a:gd name="adj2" fmla="val 49998"/>
              </a:avLst>
            </a:prstGeom>
            <a:solidFill>
              <a:schemeClr val="tx1"/>
            </a:solidFill>
            <a:ln w="9525">
              <a:solidFill>
                <a:schemeClr val="bg1"/>
              </a:solidFill>
              <a:round/>
              <a:headEnd/>
              <a:tailEnd/>
            </a:ln>
          </p:spPr>
          <p:txBody>
            <a:bodyPr/>
            <a:lstStyle/>
            <a:p>
              <a:endParaRPr lang="en-US"/>
            </a:p>
          </p:txBody>
        </p:sp>
        <p:sp>
          <p:nvSpPr>
            <p:cNvPr id="7" name="TextBox 39"/>
            <p:cNvSpPr txBox="1">
              <a:spLocks noChangeArrowheads="1"/>
            </p:cNvSpPr>
            <p:nvPr/>
          </p:nvSpPr>
          <p:spPr bwMode="auto">
            <a:xfrm>
              <a:off x="41099104" y="5000483"/>
              <a:ext cx="45517892" cy="3765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pPr>
              <a:r>
                <a:rPr lang="en-US" sz="2000" b="0" dirty="0" smtClean="0">
                  <a:solidFill>
                    <a:srgbClr val="FFFFFF"/>
                  </a:solidFill>
                  <a:latin typeface="Helvetica Light"/>
                  <a:cs typeface="Helvetica Light"/>
                </a:rPr>
                <a:t>cosmic time line</a:t>
              </a:r>
              <a:endParaRPr lang="en-US" sz="2000" b="0" dirty="0">
                <a:solidFill>
                  <a:srgbClr val="FFFFFF"/>
                </a:solidFill>
                <a:latin typeface="Helvetica Light"/>
                <a:cs typeface="Helvetica Light"/>
              </a:endParaRPr>
            </a:p>
          </p:txBody>
        </p:sp>
      </p:grpSp>
      <p:grpSp>
        <p:nvGrpSpPr>
          <p:cNvPr id="8" name="Group 7"/>
          <p:cNvGrpSpPr>
            <a:grpSpLocks/>
          </p:cNvGrpSpPr>
          <p:nvPr/>
        </p:nvGrpSpPr>
        <p:grpSpPr bwMode="auto">
          <a:xfrm>
            <a:off x="357188" y="5816598"/>
            <a:ext cx="8535987" cy="935755"/>
            <a:chOff x="357808" y="5816598"/>
            <a:chExt cx="8535367" cy="935755"/>
          </a:xfrm>
        </p:grpSpPr>
        <p:grpSp>
          <p:nvGrpSpPr>
            <p:cNvPr id="9" name="Group 31"/>
            <p:cNvGrpSpPr>
              <a:grpSpLocks/>
            </p:cNvGrpSpPr>
            <p:nvPr/>
          </p:nvGrpSpPr>
          <p:grpSpPr bwMode="auto">
            <a:xfrm>
              <a:off x="395288" y="5816598"/>
              <a:ext cx="8497887" cy="935755"/>
              <a:chOff x="-36388" y="5517232"/>
              <a:chExt cx="8497068" cy="934725"/>
            </a:xfrm>
          </p:grpSpPr>
          <p:cxnSp>
            <p:nvCxnSpPr>
              <p:cNvPr id="12" name="Straight Connector 32"/>
              <p:cNvCxnSpPr>
                <a:cxnSpLocks noChangeShapeType="1"/>
              </p:cNvCxnSpPr>
              <p:nvPr/>
            </p:nvCxnSpPr>
            <p:spPr bwMode="auto">
              <a:xfrm>
                <a:off x="-36388" y="6021288"/>
                <a:ext cx="7920748" cy="72008"/>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cxnSp>
            <p:nvCxnSpPr>
              <p:cNvPr id="13" name="Straight Connector 33"/>
              <p:cNvCxnSpPr>
                <a:cxnSpLocks noChangeShapeType="1"/>
              </p:cNvCxnSpPr>
              <p:nvPr/>
            </p:nvCxnSpPr>
            <p:spPr bwMode="auto">
              <a:xfrm flipH="1" flipV="1">
                <a:off x="3203848" y="5542632"/>
                <a:ext cx="8384" cy="504056"/>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cxnSp>
            <p:nvCxnSpPr>
              <p:cNvPr id="14" name="Straight Connector 34"/>
              <p:cNvCxnSpPr>
                <a:cxnSpLocks noChangeShapeType="1"/>
              </p:cNvCxnSpPr>
              <p:nvPr/>
            </p:nvCxnSpPr>
            <p:spPr bwMode="auto">
              <a:xfrm flipH="1" flipV="1">
                <a:off x="6444208" y="5589240"/>
                <a:ext cx="8384" cy="504056"/>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cxnSp>
            <p:nvCxnSpPr>
              <p:cNvPr id="15" name="Straight Connector 35"/>
              <p:cNvCxnSpPr>
                <a:cxnSpLocks noChangeShapeType="1"/>
              </p:cNvCxnSpPr>
              <p:nvPr/>
            </p:nvCxnSpPr>
            <p:spPr bwMode="auto">
              <a:xfrm flipH="1" flipV="1">
                <a:off x="7875984" y="5601940"/>
                <a:ext cx="8384" cy="504056"/>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cxnSp>
            <p:nvCxnSpPr>
              <p:cNvPr id="16" name="Straight Connector 36"/>
              <p:cNvCxnSpPr>
                <a:cxnSpLocks noChangeShapeType="1"/>
              </p:cNvCxnSpPr>
              <p:nvPr/>
            </p:nvCxnSpPr>
            <p:spPr bwMode="auto">
              <a:xfrm flipH="1" flipV="1">
                <a:off x="7503120" y="5589240"/>
                <a:ext cx="8384" cy="504056"/>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cxnSp>
            <p:nvCxnSpPr>
              <p:cNvPr id="17" name="Straight Connector 37"/>
              <p:cNvCxnSpPr>
                <a:cxnSpLocks noChangeShapeType="1"/>
              </p:cNvCxnSpPr>
              <p:nvPr/>
            </p:nvCxnSpPr>
            <p:spPr bwMode="auto">
              <a:xfrm flipH="1" flipV="1">
                <a:off x="5364088" y="5576540"/>
                <a:ext cx="8384" cy="504056"/>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sp>
            <p:nvSpPr>
              <p:cNvPr id="18" name="TextBox 39"/>
              <p:cNvSpPr txBox="1">
                <a:spLocks noChangeArrowheads="1"/>
              </p:cNvSpPr>
              <p:nvPr/>
            </p:nvSpPr>
            <p:spPr bwMode="auto">
              <a:xfrm>
                <a:off x="3165872" y="5801292"/>
                <a:ext cx="686172" cy="292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1400" b="0" dirty="0">
                    <a:solidFill>
                      <a:srgbClr val="FFFFFF"/>
                    </a:solidFill>
                    <a:latin typeface="Helvetica Light"/>
                    <a:cs typeface="Helvetica Light"/>
                  </a:rPr>
                  <a:t>1</a:t>
                </a:r>
              </a:p>
            </p:txBody>
          </p:sp>
          <p:sp>
            <p:nvSpPr>
              <p:cNvPr id="19" name="TextBox 39"/>
              <p:cNvSpPr txBox="1">
                <a:spLocks noChangeArrowheads="1"/>
              </p:cNvSpPr>
              <p:nvPr/>
            </p:nvSpPr>
            <p:spPr bwMode="auto">
              <a:xfrm>
                <a:off x="4250184" y="5813992"/>
                <a:ext cx="720080" cy="292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1400" b="0" dirty="0">
                    <a:solidFill>
                      <a:srgbClr val="FFFFFF"/>
                    </a:solidFill>
                    <a:latin typeface="Helvetica Light"/>
                    <a:cs typeface="Helvetica Light"/>
                  </a:rPr>
                  <a:t>10</a:t>
                </a:r>
              </a:p>
            </p:txBody>
          </p:sp>
          <p:sp>
            <p:nvSpPr>
              <p:cNvPr id="20" name="TextBox 39"/>
              <p:cNvSpPr txBox="1">
                <a:spLocks noChangeArrowheads="1"/>
              </p:cNvSpPr>
              <p:nvPr/>
            </p:nvSpPr>
            <p:spPr bwMode="auto">
              <a:xfrm>
                <a:off x="6393532" y="5856064"/>
                <a:ext cx="432048" cy="292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1400" b="0" dirty="0">
                    <a:solidFill>
                      <a:srgbClr val="FFFFFF"/>
                    </a:solidFill>
                    <a:latin typeface="Helvetica Light"/>
                    <a:cs typeface="Helvetica Light"/>
                  </a:rPr>
                  <a:t>1</a:t>
                </a:r>
              </a:p>
            </p:txBody>
          </p:sp>
          <p:cxnSp>
            <p:nvCxnSpPr>
              <p:cNvPr id="21" name="Straight Connector 41"/>
              <p:cNvCxnSpPr>
                <a:cxnSpLocks noChangeShapeType="1"/>
              </p:cNvCxnSpPr>
              <p:nvPr/>
            </p:nvCxnSpPr>
            <p:spPr bwMode="auto">
              <a:xfrm flipH="1" flipV="1">
                <a:off x="4283968" y="5555332"/>
                <a:ext cx="8384" cy="504056"/>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sp>
            <p:nvSpPr>
              <p:cNvPr id="22" name="TextBox 39"/>
              <p:cNvSpPr txBox="1">
                <a:spLocks noChangeArrowheads="1"/>
              </p:cNvSpPr>
              <p:nvPr/>
            </p:nvSpPr>
            <p:spPr bwMode="auto">
              <a:xfrm>
                <a:off x="5312687" y="5845430"/>
                <a:ext cx="720080" cy="292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1400" b="0" dirty="0">
                    <a:solidFill>
                      <a:srgbClr val="FFFFFF"/>
                    </a:solidFill>
                    <a:latin typeface="Helvetica Light"/>
                    <a:cs typeface="Helvetica Light"/>
                  </a:rPr>
                  <a:t>100</a:t>
                </a:r>
              </a:p>
            </p:txBody>
          </p:sp>
          <p:sp>
            <p:nvSpPr>
              <p:cNvPr id="23" name="TextBox 39"/>
              <p:cNvSpPr txBox="1">
                <a:spLocks noChangeArrowheads="1"/>
              </p:cNvSpPr>
              <p:nvPr/>
            </p:nvSpPr>
            <p:spPr bwMode="auto">
              <a:xfrm>
                <a:off x="7452320" y="5873300"/>
                <a:ext cx="432048" cy="292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1400" b="0" dirty="0">
                    <a:solidFill>
                      <a:srgbClr val="FFFFFF"/>
                    </a:solidFill>
                    <a:latin typeface="Helvetica Light"/>
                    <a:cs typeface="Helvetica Light"/>
                  </a:rPr>
                  <a:t>10</a:t>
                </a:r>
              </a:p>
            </p:txBody>
          </p:sp>
          <p:sp>
            <p:nvSpPr>
              <p:cNvPr id="24" name="TextBox 39"/>
              <p:cNvSpPr txBox="1">
                <a:spLocks noChangeArrowheads="1"/>
              </p:cNvSpPr>
              <p:nvPr/>
            </p:nvSpPr>
            <p:spPr bwMode="auto">
              <a:xfrm>
                <a:off x="3059956" y="6093296"/>
                <a:ext cx="2592412" cy="348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pPr>
                <a:r>
                  <a:rPr lang="en-US" sz="1800" b="0" dirty="0" smtClean="0">
                    <a:solidFill>
                      <a:srgbClr val="FFFFFF"/>
                    </a:solidFill>
                    <a:latin typeface="Helvetica Light"/>
                    <a:cs typeface="Helvetica Light"/>
                  </a:rPr>
                  <a:t>(million years</a:t>
                </a:r>
                <a:r>
                  <a:rPr lang="en-US" sz="1800" b="0" dirty="0">
                    <a:solidFill>
                      <a:srgbClr val="FFFFFF"/>
                    </a:solidFill>
                    <a:latin typeface="Helvetica Light"/>
                    <a:cs typeface="Helvetica Light"/>
                  </a:rPr>
                  <a:t>)</a:t>
                </a:r>
              </a:p>
            </p:txBody>
          </p:sp>
          <p:sp>
            <p:nvSpPr>
              <p:cNvPr id="25" name="TextBox 39"/>
              <p:cNvSpPr txBox="1">
                <a:spLocks noChangeArrowheads="1"/>
              </p:cNvSpPr>
              <p:nvPr/>
            </p:nvSpPr>
            <p:spPr bwMode="auto">
              <a:xfrm>
                <a:off x="5868268" y="6103527"/>
                <a:ext cx="2592412" cy="348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pPr>
                <a:r>
                  <a:rPr lang="en-US" sz="1800" b="0" dirty="0" smtClean="0">
                    <a:solidFill>
                      <a:srgbClr val="FFFFFF"/>
                    </a:solidFill>
                    <a:latin typeface="Helvetica Light"/>
                    <a:cs typeface="Helvetica Light"/>
                  </a:rPr>
                  <a:t>(billion years</a:t>
                </a:r>
                <a:r>
                  <a:rPr lang="en-US" sz="1800" b="0" dirty="0">
                    <a:solidFill>
                      <a:srgbClr val="FFFFFF"/>
                    </a:solidFill>
                    <a:latin typeface="Helvetica Light"/>
                    <a:cs typeface="Helvetica Light"/>
                  </a:rPr>
                  <a:t>)</a:t>
                </a:r>
              </a:p>
            </p:txBody>
          </p:sp>
          <p:cxnSp>
            <p:nvCxnSpPr>
              <p:cNvPr id="26" name="Straight Connector 46"/>
              <p:cNvCxnSpPr>
                <a:cxnSpLocks noChangeShapeType="1"/>
              </p:cNvCxnSpPr>
              <p:nvPr/>
            </p:nvCxnSpPr>
            <p:spPr bwMode="auto">
              <a:xfrm flipH="1" flipV="1">
                <a:off x="2123728" y="5517232"/>
                <a:ext cx="8384" cy="504056"/>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cxnSp>
            <p:nvCxnSpPr>
              <p:cNvPr id="27" name="Straight Connector 47"/>
              <p:cNvCxnSpPr>
                <a:cxnSpLocks noChangeShapeType="1"/>
              </p:cNvCxnSpPr>
              <p:nvPr/>
            </p:nvCxnSpPr>
            <p:spPr bwMode="auto">
              <a:xfrm flipH="1" flipV="1">
                <a:off x="1043608" y="5517232"/>
                <a:ext cx="8384" cy="504056"/>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sp>
            <p:nvSpPr>
              <p:cNvPr id="28" name="TextBox 39"/>
              <p:cNvSpPr txBox="1">
                <a:spLocks noChangeArrowheads="1"/>
              </p:cNvSpPr>
              <p:nvPr/>
            </p:nvSpPr>
            <p:spPr bwMode="auto">
              <a:xfrm>
                <a:off x="2085752" y="5805264"/>
                <a:ext cx="686172" cy="292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1400" b="0" dirty="0">
                    <a:solidFill>
                      <a:srgbClr val="FFFFFF"/>
                    </a:solidFill>
                    <a:latin typeface="Helvetica Light"/>
                    <a:cs typeface="Helvetica Light"/>
                  </a:rPr>
                  <a:t>100</a:t>
                </a:r>
              </a:p>
            </p:txBody>
          </p:sp>
          <p:sp>
            <p:nvSpPr>
              <p:cNvPr id="29" name="TextBox 39"/>
              <p:cNvSpPr txBox="1">
                <a:spLocks noChangeArrowheads="1"/>
              </p:cNvSpPr>
              <p:nvPr/>
            </p:nvSpPr>
            <p:spPr bwMode="auto">
              <a:xfrm>
                <a:off x="1005632" y="5805264"/>
                <a:ext cx="686172" cy="292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1400" b="0" dirty="0">
                    <a:solidFill>
                      <a:srgbClr val="FFFFFF"/>
                    </a:solidFill>
                    <a:latin typeface="Helvetica Light"/>
                    <a:cs typeface="Helvetica Light"/>
                  </a:rPr>
                  <a:t>10</a:t>
                </a:r>
              </a:p>
            </p:txBody>
          </p:sp>
          <p:sp>
            <p:nvSpPr>
              <p:cNvPr id="30" name="TextBox 39"/>
              <p:cNvSpPr txBox="1">
                <a:spLocks noChangeArrowheads="1"/>
              </p:cNvSpPr>
              <p:nvPr/>
            </p:nvSpPr>
            <p:spPr bwMode="auto">
              <a:xfrm>
                <a:off x="-36388" y="6093296"/>
                <a:ext cx="2880320" cy="348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pPr>
                <a:r>
                  <a:rPr lang="en-US" sz="1800" b="0" dirty="0" smtClean="0">
                    <a:solidFill>
                      <a:srgbClr val="FFFFFF"/>
                    </a:solidFill>
                    <a:latin typeface="Helvetica Light"/>
                    <a:cs typeface="Helvetica Light"/>
                  </a:rPr>
                  <a:t>(thousand years</a:t>
                </a:r>
                <a:r>
                  <a:rPr lang="en-US" sz="1800" b="0" dirty="0">
                    <a:solidFill>
                      <a:srgbClr val="FFFFFF"/>
                    </a:solidFill>
                    <a:latin typeface="Helvetica Light"/>
                    <a:cs typeface="Helvetica Light"/>
                  </a:rPr>
                  <a:t>)</a:t>
                </a:r>
              </a:p>
            </p:txBody>
          </p:sp>
        </p:grpSp>
        <p:cxnSp>
          <p:nvCxnSpPr>
            <p:cNvPr id="10" name="Straight Connector 32"/>
            <p:cNvCxnSpPr>
              <a:cxnSpLocks noChangeShapeType="1"/>
            </p:cNvCxnSpPr>
            <p:nvPr/>
          </p:nvCxnSpPr>
          <p:spPr bwMode="auto">
            <a:xfrm flipH="1" flipV="1">
              <a:off x="399728" y="5817964"/>
              <a:ext cx="7937" cy="504825"/>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sp>
          <p:nvSpPr>
            <p:cNvPr id="11" name="TextBox 39"/>
            <p:cNvSpPr txBox="1">
              <a:spLocks noChangeArrowheads="1"/>
            </p:cNvSpPr>
            <p:nvPr/>
          </p:nvSpPr>
          <p:spPr bwMode="auto">
            <a:xfrm>
              <a:off x="357808" y="6093296"/>
              <a:ext cx="685800"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1400" b="0" dirty="0">
                  <a:solidFill>
                    <a:srgbClr val="FFFFFF"/>
                  </a:solidFill>
                  <a:latin typeface="Helvetica Light"/>
                  <a:cs typeface="Helvetica Light"/>
                </a:rPr>
                <a:t>1</a:t>
              </a:r>
            </a:p>
          </p:txBody>
        </p:sp>
      </p:grpSp>
      <p:grpSp>
        <p:nvGrpSpPr>
          <p:cNvPr id="31" name="Group 51"/>
          <p:cNvGrpSpPr>
            <a:grpSpLocks/>
          </p:cNvGrpSpPr>
          <p:nvPr/>
        </p:nvGrpSpPr>
        <p:grpSpPr bwMode="auto">
          <a:xfrm>
            <a:off x="6743083" y="4735050"/>
            <a:ext cx="2592387" cy="1068834"/>
            <a:chOff x="6382695" y="4435641"/>
            <a:chExt cx="2592288" cy="1068891"/>
          </a:xfrm>
        </p:grpSpPr>
        <p:sp>
          <p:nvSpPr>
            <p:cNvPr id="32" name="TextBox 39"/>
            <p:cNvSpPr txBox="1">
              <a:spLocks noChangeArrowheads="1"/>
            </p:cNvSpPr>
            <p:nvPr/>
          </p:nvSpPr>
          <p:spPr bwMode="auto">
            <a:xfrm>
              <a:off x="6382695" y="4435641"/>
              <a:ext cx="2592288" cy="5977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pPr>
              <a:r>
                <a:rPr lang="en-US" sz="1800" b="0" dirty="0" smtClean="0">
                  <a:solidFill>
                    <a:schemeClr val="bg1"/>
                  </a:solidFill>
                  <a:latin typeface="Helvetica Light"/>
                  <a:cs typeface="Helvetica Light"/>
                </a:rPr>
                <a:t>the </a:t>
              </a:r>
              <a:r>
                <a:rPr lang="en-US" sz="1800" b="0" dirty="0">
                  <a:solidFill>
                    <a:schemeClr val="bg1"/>
                  </a:solidFill>
                  <a:latin typeface="Helvetica Light"/>
                  <a:cs typeface="Helvetica Light"/>
                </a:rPr>
                <a:t>Universe’s </a:t>
              </a:r>
              <a:r>
                <a:rPr lang="en-US" sz="1800" b="0" dirty="0" smtClean="0">
                  <a:solidFill>
                    <a:schemeClr val="bg1"/>
                  </a:solidFill>
                  <a:latin typeface="Helvetica Light"/>
                  <a:cs typeface="Helvetica Light"/>
                </a:rPr>
                <a:t>first</a:t>
              </a:r>
              <a:endParaRPr lang="en-US" sz="1800" b="0" dirty="0">
                <a:solidFill>
                  <a:schemeClr val="bg1"/>
                </a:solidFill>
                <a:latin typeface="Helvetica Light"/>
                <a:cs typeface="Helvetica Light"/>
              </a:endParaRPr>
            </a:p>
            <a:p>
              <a:pPr algn="ctr">
                <a:lnSpc>
                  <a:spcPct val="90000"/>
                </a:lnSpc>
              </a:pPr>
              <a:r>
                <a:rPr lang="en-US" sz="1800" b="0" dirty="0">
                  <a:solidFill>
                    <a:schemeClr val="bg1"/>
                  </a:solidFill>
                  <a:latin typeface="Helvetica Light"/>
                  <a:cs typeface="Helvetica Light"/>
                </a:rPr>
                <a:t> </a:t>
              </a:r>
              <a:r>
                <a:rPr lang="en-US" sz="1800" b="0" dirty="0" smtClean="0">
                  <a:solidFill>
                    <a:schemeClr val="bg1"/>
                  </a:solidFill>
                  <a:latin typeface="Helvetica Light"/>
                  <a:cs typeface="Helvetica Light"/>
                </a:rPr>
                <a:t>stars formed</a:t>
              </a:r>
              <a:endParaRPr lang="en-US" sz="1800" b="0" dirty="0">
                <a:solidFill>
                  <a:schemeClr val="bg1"/>
                </a:solidFill>
                <a:latin typeface="Helvetica Light"/>
                <a:cs typeface="Helvetica Light"/>
              </a:endParaRPr>
            </a:p>
          </p:txBody>
        </p:sp>
        <p:cxnSp>
          <p:nvCxnSpPr>
            <p:cNvPr id="33" name="Straight Arrow Connector 53"/>
            <p:cNvCxnSpPr>
              <a:cxnSpLocks noChangeShapeType="1"/>
            </p:cNvCxnSpPr>
            <p:nvPr/>
          </p:nvCxnSpPr>
          <p:spPr bwMode="auto">
            <a:xfrm flipV="1">
              <a:off x="7943677" y="5043210"/>
              <a:ext cx="102579" cy="461322"/>
            </a:xfrm>
            <a:prstGeom prst="straightConnector1">
              <a:avLst/>
            </a:prstGeom>
            <a:noFill/>
            <a:ln w="28575">
              <a:solidFill>
                <a:schemeClr val="bg1"/>
              </a:solidFill>
              <a:round/>
              <a:headEnd/>
              <a:tailEnd type="arrow" w="med" len="med"/>
            </a:ln>
            <a:extLst>
              <a:ext uri="{909E8E84-426E-40dd-AFC4-6F175D3DCCD1}">
                <a14:hiddenFill xmlns:a14="http://schemas.microsoft.com/office/drawing/2010/main" xmlns="">
                  <a:noFill/>
                </a14:hiddenFill>
              </a:ext>
            </a:extLst>
          </p:spPr>
        </p:cxnSp>
      </p:grpSp>
    </p:spTree>
    <p:extLst>
      <p:ext uri="{BB962C8B-B14F-4D97-AF65-F5344CB8AC3E}">
        <p14:creationId xmlns:p14="http://schemas.microsoft.com/office/powerpoint/2010/main" val="2520220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Content Placeholder 6" descr="Screen Shot 2013-01-20 at 8.44.50 PM.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5093" y="1826351"/>
            <a:ext cx="9149093" cy="5031649"/>
          </a:xfrm>
          <a:prstGeom prst="rect">
            <a:avLst/>
          </a:prstGeom>
        </p:spPr>
      </p:pic>
      <p:sp>
        <p:nvSpPr>
          <p:cNvPr id="17" name="TextBox 16"/>
          <p:cNvSpPr txBox="1"/>
          <p:nvPr/>
        </p:nvSpPr>
        <p:spPr>
          <a:xfrm>
            <a:off x="0" y="1327210"/>
            <a:ext cx="9144000" cy="430887"/>
          </a:xfrm>
          <a:prstGeom prst="rect">
            <a:avLst/>
          </a:prstGeom>
          <a:noFill/>
        </p:spPr>
        <p:txBody>
          <a:bodyPr wrap="square" rtlCol="0">
            <a:spAutoFit/>
          </a:bodyPr>
          <a:lstStyle/>
          <a:p>
            <a:pPr algn="ctr"/>
            <a:r>
              <a:rPr lang="en-US" sz="2200" b="0" dirty="0" smtClean="0">
                <a:solidFill>
                  <a:prstClr val="white"/>
                </a:solidFill>
                <a:latin typeface="Helvetica Light"/>
                <a:cs typeface="Helvetica Light"/>
              </a:rPr>
              <a:t>“Mr. Hubble says that trophies are for people with self-esteem issues.”</a:t>
            </a:r>
          </a:p>
        </p:txBody>
      </p:sp>
    </p:spTree>
    <p:extLst>
      <p:ext uri="{BB962C8B-B14F-4D97-AF65-F5344CB8AC3E}">
        <p14:creationId xmlns:p14="http://schemas.microsoft.com/office/powerpoint/2010/main" val="2269793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EITdec99.mpg">
            <a:hlinkClick r:id="" action="ppaction://media"/>
            <a:hlinkHover r:id="" action="ppaction://ole?verb=0"/>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1072703" y="90741"/>
            <a:ext cx="6767259" cy="6767259"/>
          </a:xfrm>
          <a:prstGeom prst="rect">
            <a:avLst/>
          </a:prstGeom>
        </p:spPr>
      </p:pic>
    </p:spTree>
    <p:extLst>
      <p:ext uri="{BB962C8B-B14F-4D97-AF65-F5344CB8AC3E}">
        <p14:creationId xmlns:p14="http://schemas.microsoft.com/office/powerpoint/2010/main" val="2936214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extBox 39"/>
          <p:cNvSpPr txBox="1">
            <a:spLocks noChangeArrowheads="1"/>
          </p:cNvSpPr>
          <p:nvPr/>
        </p:nvSpPr>
        <p:spPr bwMode="auto">
          <a:xfrm>
            <a:off x="250825" y="1268413"/>
            <a:ext cx="7561263" cy="341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600">
              <a:latin typeface="Calibri" charset="0"/>
              <a:cs typeface="Calibri" charset="0"/>
            </a:endParaRPr>
          </a:p>
        </p:txBody>
      </p:sp>
      <p:sp>
        <p:nvSpPr>
          <p:cNvPr id="20" name="TextBox 39"/>
          <p:cNvSpPr txBox="1">
            <a:spLocks noChangeArrowheads="1"/>
          </p:cNvSpPr>
          <p:nvPr/>
        </p:nvSpPr>
        <p:spPr bwMode="auto">
          <a:xfrm>
            <a:off x="189883" y="936403"/>
            <a:ext cx="7324727" cy="1479509"/>
          </a:xfrm>
          <a:prstGeom prst="rect">
            <a:avLst/>
          </a:prstGeom>
          <a:noFill/>
          <a:ln w="9525" cmpd="sng">
            <a:noFill/>
            <a:miter lim="800000"/>
            <a:headEnd/>
            <a:tailEnd/>
          </a:ln>
        </p:spPr>
        <p:txBody>
          <a:bodyPr wrap="square"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spcBef>
                <a:spcPct val="20000"/>
              </a:spcBef>
              <a:buFont typeface="Arial" charset="0"/>
              <a:buNone/>
              <a:defRPr/>
            </a:pPr>
            <a:r>
              <a:rPr lang="es-ES_tradnl" sz="1800" b="0" dirty="0" smtClean="0">
                <a:latin typeface="Helvetica Light"/>
                <a:cs typeface="Helvetica Light"/>
              </a:rPr>
              <a:t>  </a:t>
            </a:r>
            <a:r>
              <a:rPr lang="es-ES_tradnl" sz="1800" b="0" dirty="0" err="1" smtClean="0">
                <a:latin typeface="Helvetica Light"/>
                <a:cs typeface="Helvetica Light"/>
              </a:rPr>
              <a:t>first</a:t>
            </a:r>
            <a:r>
              <a:rPr lang="es-ES_tradnl" sz="1800" b="0" dirty="0" smtClean="0">
                <a:latin typeface="Helvetica Light"/>
                <a:cs typeface="Helvetica Light"/>
              </a:rPr>
              <a:t> </a:t>
            </a:r>
            <a:r>
              <a:rPr lang="es-ES_tradnl" sz="1800" b="0" dirty="0" err="1">
                <a:latin typeface="Helvetica Light"/>
                <a:cs typeface="Helvetica Light"/>
              </a:rPr>
              <a:t>s</a:t>
            </a:r>
            <a:r>
              <a:rPr lang="es-ES_tradnl" sz="1800" b="0" dirty="0" err="1" smtClean="0">
                <a:latin typeface="Helvetica Light"/>
                <a:cs typeface="Helvetica Light"/>
              </a:rPr>
              <a:t>tars</a:t>
            </a:r>
            <a:r>
              <a:rPr lang="es-ES_tradnl" sz="1800" b="0" dirty="0" smtClean="0">
                <a:latin typeface="Helvetica Light"/>
                <a:cs typeface="Helvetica Light"/>
              </a:rPr>
              <a:t> </a:t>
            </a:r>
            <a:r>
              <a:rPr lang="es-ES_tradnl" sz="1800" b="0" dirty="0" err="1" smtClean="0">
                <a:latin typeface="Helvetica Light"/>
                <a:cs typeface="Helvetica Light"/>
              </a:rPr>
              <a:t>thought</a:t>
            </a:r>
            <a:r>
              <a:rPr lang="es-ES_tradnl" sz="1800" b="0" dirty="0" smtClean="0">
                <a:latin typeface="Helvetica Light"/>
                <a:cs typeface="Helvetica Light"/>
              </a:rPr>
              <a:t> </a:t>
            </a:r>
            <a:r>
              <a:rPr lang="es-ES_tradnl" sz="1800" b="0" dirty="0" err="1" smtClean="0">
                <a:latin typeface="Helvetica Light"/>
                <a:cs typeface="Helvetica Light"/>
              </a:rPr>
              <a:t>to</a:t>
            </a:r>
            <a:r>
              <a:rPr lang="es-ES_tradnl" sz="1800" b="0" dirty="0" smtClean="0">
                <a:latin typeface="Helvetica Light"/>
                <a:cs typeface="Helvetica Light"/>
              </a:rPr>
              <a:t> be </a:t>
            </a:r>
            <a:r>
              <a:rPr lang="es-ES_tradnl" sz="1800" b="0" dirty="0" err="1" smtClean="0">
                <a:latin typeface="Helvetica Light"/>
                <a:cs typeface="Helvetica Light"/>
              </a:rPr>
              <a:t>very</a:t>
            </a:r>
            <a:r>
              <a:rPr lang="es-ES_tradnl" sz="1800" b="0" dirty="0" smtClean="0">
                <a:latin typeface="Helvetica Light"/>
                <a:cs typeface="Helvetica Light"/>
              </a:rPr>
              <a:t> </a:t>
            </a:r>
            <a:r>
              <a:rPr lang="es-ES_tradnl" sz="1800" b="0" dirty="0" err="1" smtClean="0">
                <a:latin typeface="Helvetica Light"/>
                <a:cs typeface="Helvetica Light"/>
              </a:rPr>
              <a:t>massive</a:t>
            </a:r>
            <a:r>
              <a:rPr lang="es-ES_tradnl" sz="1800" b="0" dirty="0" smtClean="0">
                <a:latin typeface="Helvetica Light"/>
                <a:cs typeface="Helvetica Light"/>
              </a:rPr>
              <a:t> (25 – 500 </a:t>
            </a:r>
            <a:r>
              <a:rPr lang="es-ES_tradnl" sz="1800" b="0" dirty="0" err="1" smtClean="0">
                <a:latin typeface="Helvetica Light"/>
                <a:cs typeface="Helvetica Light"/>
              </a:rPr>
              <a:t>mass</a:t>
            </a:r>
            <a:r>
              <a:rPr lang="es-ES_tradnl" sz="1800" b="0" dirty="0" smtClean="0">
                <a:latin typeface="Helvetica Light"/>
                <a:cs typeface="Helvetica Light"/>
              </a:rPr>
              <a:t> of </a:t>
            </a:r>
            <a:r>
              <a:rPr lang="es-ES_tradnl" sz="1800" b="0" dirty="0" err="1" smtClean="0">
                <a:latin typeface="Helvetica Light"/>
                <a:cs typeface="Helvetica Light"/>
              </a:rPr>
              <a:t>Sun</a:t>
            </a:r>
            <a:r>
              <a:rPr lang="es-ES_tradnl" sz="1800" b="0" dirty="0" smtClean="0">
                <a:latin typeface="Helvetica Light"/>
                <a:cs typeface="Helvetica Light"/>
              </a:rPr>
              <a:t>)</a:t>
            </a:r>
          </a:p>
          <a:p>
            <a:pPr marL="88900">
              <a:defRPr/>
            </a:pPr>
            <a:r>
              <a:rPr lang="es-ES_tradnl" sz="1800" b="0" dirty="0" smtClean="0">
                <a:latin typeface="Helvetica Light"/>
                <a:cs typeface="Helvetica Light"/>
              </a:rPr>
              <a:t> </a:t>
            </a:r>
            <a:r>
              <a:rPr lang="es-ES_tradnl" sz="1800" b="0" dirty="0" err="1">
                <a:latin typeface="Helvetica Light"/>
                <a:cs typeface="Helvetica Light"/>
              </a:rPr>
              <a:t>f</a:t>
            </a:r>
            <a:r>
              <a:rPr lang="es-ES_tradnl" sz="1800" b="0" dirty="0" err="1" smtClean="0">
                <a:latin typeface="Helvetica Light"/>
                <a:cs typeface="Helvetica Light"/>
              </a:rPr>
              <a:t>orm</a:t>
            </a:r>
            <a:r>
              <a:rPr lang="es-ES_tradnl" sz="1800" b="0" dirty="0" smtClean="0">
                <a:latin typeface="Helvetica Light"/>
                <a:cs typeface="Helvetica Light"/>
              </a:rPr>
              <a:t> in </a:t>
            </a:r>
            <a:r>
              <a:rPr lang="es-ES_tradnl" sz="1800" b="0" dirty="0" err="1" smtClean="0">
                <a:latin typeface="Helvetica Light"/>
                <a:cs typeface="Helvetica Light"/>
              </a:rPr>
              <a:t>isolation</a:t>
            </a:r>
            <a:endParaRPr lang="es-ES_tradnl" sz="1800" b="0" dirty="0" smtClean="0">
              <a:latin typeface="Helvetica Light"/>
              <a:cs typeface="Helvetica Light"/>
            </a:endParaRPr>
          </a:p>
          <a:p>
            <a:pPr marL="88900">
              <a:defRPr/>
            </a:pPr>
            <a:r>
              <a:rPr lang="es-ES_tradnl" sz="1800" b="0" dirty="0" smtClean="0">
                <a:latin typeface="Helvetica Light"/>
                <a:cs typeface="Helvetica Light"/>
              </a:rPr>
              <a:t> </a:t>
            </a:r>
            <a:r>
              <a:rPr lang="es-ES_tradnl" sz="1800" b="0" dirty="0" err="1" smtClean="0">
                <a:latin typeface="Helvetica Light"/>
                <a:cs typeface="Helvetica Light"/>
              </a:rPr>
              <a:t>very</a:t>
            </a:r>
            <a:r>
              <a:rPr lang="es-ES_tradnl" sz="1800" b="0" dirty="0" smtClean="0">
                <a:latin typeface="Helvetica Light"/>
                <a:cs typeface="Helvetica Light"/>
              </a:rPr>
              <a:t>, </a:t>
            </a:r>
            <a:r>
              <a:rPr lang="es-ES_tradnl" sz="1800" b="0" dirty="0" err="1" smtClean="0">
                <a:latin typeface="Helvetica Light"/>
                <a:cs typeface="Helvetica Light"/>
              </a:rPr>
              <a:t>very</a:t>
            </a:r>
            <a:r>
              <a:rPr lang="es-ES_tradnl" sz="1800" b="0" dirty="0" smtClean="0">
                <a:latin typeface="Helvetica Light"/>
                <a:cs typeface="Helvetica Light"/>
              </a:rPr>
              <a:t> </a:t>
            </a:r>
            <a:r>
              <a:rPr lang="es-ES_tradnl" sz="1800" b="0" dirty="0" err="1" smtClean="0">
                <a:latin typeface="Helvetica Light"/>
                <a:cs typeface="Helvetica Light"/>
              </a:rPr>
              <a:t>hot</a:t>
            </a:r>
            <a:r>
              <a:rPr lang="es-ES_tradnl" sz="1800" b="0" dirty="0">
                <a:latin typeface="Helvetica Light"/>
                <a:cs typeface="Helvetica Light"/>
              </a:rPr>
              <a:t> </a:t>
            </a:r>
            <a:r>
              <a:rPr lang="es-ES_tradnl" sz="1800" b="0" dirty="0" smtClean="0">
                <a:latin typeface="Helvetica Light"/>
                <a:cs typeface="Helvetica Light"/>
              </a:rPr>
              <a:t>= 100,000 K</a:t>
            </a:r>
          </a:p>
          <a:p>
            <a:pPr marL="88900">
              <a:defRPr/>
            </a:pPr>
            <a:r>
              <a:rPr lang="es-ES_tradnl" sz="1800" b="0" dirty="0" smtClean="0">
                <a:latin typeface="Helvetica Light"/>
                <a:cs typeface="Helvetica Light"/>
              </a:rPr>
              <a:t> </a:t>
            </a:r>
            <a:r>
              <a:rPr lang="es-ES_tradnl" sz="1800" b="0" dirty="0" err="1">
                <a:latin typeface="Helvetica Light"/>
                <a:cs typeface="Helvetica Light"/>
              </a:rPr>
              <a:t>l</a:t>
            </a:r>
            <a:r>
              <a:rPr lang="es-ES_tradnl" sz="1800" b="0" dirty="0" err="1" smtClean="0">
                <a:latin typeface="Helvetica Light"/>
                <a:cs typeface="Helvetica Light"/>
              </a:rPr>
              <a:t>uminous</a:t>
            </a:r>
            <a:r>
              <a:rPr lang="es-ES_tradnl" sz="1800" b="0" dirty="0" smtClean="0">
                <a:latin typeface="Helvetica Light"/>
                <a:cs typeface="Helvetica Light"/>
              </a:rPr>
              <a:t> </a:t>
            </a:r>
            <a:r>
              <a:rPr lang="es-ES_tradnl" sz="1800" b="0" dirty="0" err="1" smtClean="0">
                <a:latin typeface="Helvetica Light"/>
                <a:cs typeface="Helvetica Light"/>
              </a:rPr>
              <a:t>sources</a:t>
            </a:r>
            <a:r>
              <a:rPr lang="es-ES_tradnl" sz="1800" b="0" dirty="0" smtClean="0">
                <a:latin typeface="Helvetica Light"/>
                <a:cs typeface="Helvetica Light"/>
              </a:rPr>
              <a:t> of </a:t>
            </a:r>
            <a:r>
              <a:rPr lang="es-ES_tradnl" sz="1800" b="0" dirty="0" err="1" smtClean="0">
                <a:latin typeface="Helvetica Light"/>
                <a:cs typeface="Helvetica Light"/>
              </a:rPr>
              <a:t>lots</a:t>
            </a:r>
            <a:r>
              <a:rPr lang="es-ES_tradnl" sz="1800" b="0" dirty="0" smtClean="0">
                <a:latin typeface="Helvetica Light"/>
                <a:cs typeface="Helvetica Light"/>
              </a:rPr>
              <a:t> of </a:t>
            </a:r>
            <a:r>
              <a:rPr lang="es-ES_tradnl" sz="1800" b="0" dirty="0" err="1" smtClean="0">
                <a:latin typeface="Helvetica Light"/>
                <a:cs typeface="Helvetica Light"/>
              </a:rPr>
              <a:t>ionizing</a:t>
            </a:r>
            <a:r>
              <a:rPr lang="es-ES_tradnl" sz="1800" b="0" dirty="0" smtClean="0">
                <a:latin typeface="Helvetica Light"/>
                <a:cs typeface="Helvetica Light"/>
              </a:rPr>
              <a:t> </a:t>
            </a:r>
            <a:r>
              <a:rPr lang="es-ES_tradnl" sz="1800" b="0" dirty="0" err="1" smtClean="0">
                <a:latin typeface="Helvetica Light"/>
                <a:cs typeface="Helvetica Light"/>
              </a:rPr>
              <a:t>photons</a:t>
            </a:r>
            <a:r>
              <a:rPr lang="es-ES_tradnl" sz="1800" b="0" dirty="0" smtClean="0">
                <a:latin typeface="Helvetica Light"/>
                <a:cs typeface="Helvetica Light"/>
              </a:rPr>
              <a:t> (&gt; 10</a:t>
            </a:r>
            <a:r>
              <a:rPr lang="es-ES_tradnl" sz="1800" b="0" baseline="30000" dirty="0" smtClean="0">
                <a:latin typeface="Helvetica Light"/>
                <a:cs typeface="Helvetica Light"/>
              </a:rPr>
              <a:t>50</a:t>
            </a:r>
            <a:r>
              <a:rPr lang="es-ES_tradnl" sz="1800" b="0" dirty="0" smtClean="0">
                <a:latin typeface="Helvetica Light"/>
                <a:cs typeface="Helvetica Light"/>
              </a:rPr>
              <a:t> /s)</a:t>
            </a:r>
          </a:p>
          <a:p>
            <a:pPr marL="88900">
              <a:defRPr/>
            </a:pPr>
            <a:r>
              <a:rPr lang="es-ES_tradnl" sz="1800" b="0" dirty="0">
                <a:latin typeface="Helvetica Light"/>
                <a:cs typeface="Helvetica Light"/>
              </a:rPr>
              <a:t> </a:t>
            </a:r>
            <a:r>
              <a:rPr lang="es-ES_tradnl" sz="1800" b="0" dirty="0" err="1" smtClean="0">
                <a:latin typeface="Helvetica Light"/>
                <a:cs typeface="Helvetica Light"/>
              </a:rPr>
              <a:t>very</a:t>
            </a:r>
            <a:r>
              <a:rPr lang="es-ES_tradnl" sz="1800" b="0" dirty="0" smtClean="0">
                <a:latin typeface="Helvetica Light"/>
                <a:cs typeface="Helvetica Light"/>
              </a:rPr>
              <a:t> short </a:t>
            </a:r>
            <a:r>
              <a:rPr lang="es-ES_tradnl" sz="1800" b="0" dirty="0" err="1" smtClean="0">
                <a:latin typeface="Helvetica Light"/>
                <a:cs typeface="Helvetica Light"/>
              </a:rPr>
              <a:t>lifetimes</a:t>
            </a:r>
            <a:r>
              <a:rPr lang="es-ES_tradnl" sz="1800" b="0" dirty="0" smtClean="0">
                <a:latin typeface="Helvetica Light"/>
                <a:cs typeface="Helvetica Light"/>
              </a:rPr>
              <a:t> = 2-3 </a:t>
            </a:r>
            <a:r>
              <a:rPr lang="es-ES_tradnl" sz="1800" b="0" dirty="0" err="1" smtClean="0">
                <a:latin typeface="Helvetica Light"/>
                <a:cs typeface="Helvetica Light"/>
              </a:rPr>
              <a:t>million</a:t>
            </a:r>
            <a:r>
              <a:rPr lang="es-ES_tradnl" sz="1800" b="0" dirty="0" smtClean="0">
                <a:latin typeface="Helvetica Light"/>
                <a:cs typeface="Helvetica Light"/>
              </a:rPr>
              <a:t> </a:t>
            </a:r>
            <a:r>
              <a:rPr lang="es-ES_tradnl" sz="1800" b="0" dirty="0" err="1" smtClean="0">
                <a:latin typeface="Helvetica Light"/>
                <a:cs typeface="Helvetica Light"/>
              </a:rPr>
              <a:t>years</a:t>
            </a:r>
            <a:endParaRPr lang="es-ES_tradnl" sz="1800" b="0" dirty="0" smtClean="0">
              <a:latin typeface="Helvetica Light"/>
              <a:cs typeface="Helvetica Light"/>
            </a:endParaRPr>
          </a:p>
        </p:txBody>
      </p:sp>
      <p:sp>
        <p:nvSpPr>
          <p:cNvPr id="13" name="TextBox 39"/>
          <p:cNvSpPr txBox="1">
            <a:spLocks noChangeArrowheads="1"/>
          </p:cNvSpPr>
          <p:nvPr/>
        </p:nvSpPr>
        <p:spPr bwMode="auto">
          <a:xfrm>
            <a:off x="-419809" y="-83536"/>
            <a:ext cx="10169912" cy="1017844"/>
          </a:xfrm>
          <a:prstGeom prst="rect">
            <a:avLst/>
          </a:prstGeom>
          <a:noFill/>
          <a:ln w="12700">
            <a:noFill/>
            <a:miter lim="800000"/>
            <a:headEnd/>
            <a:tailEnd/>
          </a:ln>
        </p:spPr>
        <p:txBody>
          <a:bodyPr wrap="square"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4000" b="0" dirty="0" smtClean="0">
                <a:latin typeface="Helvetica Light"/>
                <a:cs typeface="Helvetica Light"/>
              </a:rPr>
              <a:t>JWST and the </a:t>
            </a:r>
            <a:r>
              <a:rPr lang="en-US" sz="6000" b="0" dirty="0" smtClean="0">
                <a:solidFill>
                  <a:srgbClr val="6B6BCF"/>
                </a:solidFill>
                <a:latin typeface="Helvetica Light"/>
                <a:cs typeface="Helvetica Light"/>
              </a:rPr>
              <a:t>first stars</a:t>
            </a:r>
            <a:endParaRPr lang="en-US" sz="4000" b="0" dirty="0">
              <a:latin typeface="Helvetica Light"/>
              <a:cs typeface="Helvetica Light"/>
            </a:endParaRPr>
          </a:p>
        </p:txBody>
      </p:sp>
      <p:pic>
        <p:nvPicPr>
          <p:cNvPr id="3" name="Picture 2" descr="140511main_WMAP_first_stars_print.jpg"/>
          <p:cNvPicPr>
            <a:picLocks noChangeAspect="1"/>
          </p:cNvPicPr>
          <p:nvPr/>
        </p:nvPicPr>
        <p:blipFill rotWithShape="1">
          <a:blip r:embed="rId3" cstate="print">
            <a:extLst>
              <a:ext uri="{28A0092B-C50C-407E-A947-70E740481C1C}">
                <a14:useLocalDpi xmlns:a14="http://schemas.microsoft.com/office/drawing/2010/main" val="0"/>
              </a:ext>
            </a:extLst>
          </a:blip>
          <a:srcRect t="21443" b="13441"/>
          <a:stretch/>
        </p:blipFill>
        <p:spPr>
          <a:xfrm>
            <a:off x="1164972" y="2373888"/>
            <a:ext cx="7094795" cy="2598835"/>
          </a:xfrm>
          <a:prstGeom prst="rect">
            <a:avLst/>
          </a:prstGeom>
        </p:spPr>
      </p:pic>
      <p:sp>
        <p:nvSpPr>
          <p:cNvPr id="15" name="Subtitle 2"/>
          <p:cNvSpPr txBox="1">
            <a:spLocks/>
          </p:cNvSpPr>
          <p:nvPr/>
        </p:nvSpPr>
        <p:spPr bwMode="auto">
          <a:xfrm>
            <a:off x="205405" y="5099692"/>
            <a:ext cx="9124886" cy="13030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Font typeface="Arial" charset="0"/>
              <a:buNone/>
            </a:pPr>
            <a:r>
              <a:rPr lang="en-US" sz="1800" b="0" dirty="0">
                <a:latin typeface="Helvetica Light"/>
                <a:cs typeface="Helvetica Light"/>
              </a:rPr>
              <a:t>n</a:t>
            </a:r>
            <a:r>
              <a:rPr lang="en-US" sz="1800" b="0" dirty="0" smtClean="0">
                <a:latin typeface="Helvetica Light"/>
                <a:cs typeface="Helvetica Light"/>
              </a:rPr>
              <a:t>ew </a:t>
            </a:r>
            <a:r>
              <a:rPr lang="en-US" sz="1800" b="0" dirty="0">
                <a:latin typeface="Helvetica Light"/>
                <a:cs typeface="Helvetica Light"/>
              </a:rPr>
              <a:t>simulated light curves show late time rise over </a:t>
            </a:r>
            <a:r>
              <a:rPr lang="en-US" sz="1800" b="0" dirty="0" smtClean="0">
                <a:latin typeface="Helvetica Light"/>
                <a:cs typeface="Helvetica Light"/>
              </a:rPr>
              <a:t>more than 100 days</a:t>
            </a:r>
          </a:p>
          <a:p>
            <a:pPr eaLnBrk="1" hangingPunct="1">
              <a:spcBef>
                <a:spcPct val="20000"/>
              </a:spcBef>
              <a:buFont typeface="Arial" charset="0"/>
              <a:buNone/>
            </a:pPr>
            <a:r>
              <a:rPr lang="en-US" sz="1800" b="0" dirty="0">
                <a:latin typeface="Helvetica Light"/>
                <a:cs typeface="Helvetica Light"/>
              </a:rPr>
              <a:t>i</a:t>
            </a:r>
            <a:r>
              <a:rPr lang="en-US" sz="1800" b="0" dirty="0" smtClean="0">
                <a:latin typeface="Helvetica Light"/>
                <a:cs typeface="Helvetica Light"/>
              </a:rPr>
              <a:t>nfrared </a:t>
            </a:r>
            <a:r>
              <a:rPr lang="en-US" sz="1800" b="0" dirty="0">
                <a:latin typeface="Helvetica Light"/>
                <a:cs typeface="Helvetica Light"/>
              </a:rPr>
              <a:t>energy diffuses out through dense </a:t>
            </a:r>
            <a:r>
              <a:rPr lang="en-US" sz="1800" b="0" dirty="0" err="1">
                <a:latin typeface="Helvetica Light"/>
                <a:cs typeface="Helvetica Light"/>
              </a:rPr>
              <a:t>ejecta</a:t>
            </a:r>
            <a:r>
              <a:rPr lang="en-US" sz="1800" b="0" dirty="0">
                <a:latin typeface="Helvetica Light"/>
                <a:cs typeface="Helvetica Light"/>
              </a:rPr>
              <a:t> of </a:t>
            </a:r>
            <a:r>
              <a:rPr lang="en-US" sz="1800" b="0" dirty="0" smtClean="0">
                <a:latin typeface="Helvetica Light"/>
                <a:cs typeface="Helvetica Light"/>
              </a:rPr>
              <a:t>supernova</a:t>
            </a:r>
          </a:p>
          <a:p>
            <a:pPr eaLnBrk="1" hangingPunct="1">
              <a:spcBef>
                <a:spcPct val="20000"/>
              </a:spcBef>
              <a:buFont typeface="Arial" charset="0"/>
              <a:buNone/>
            </a:pPr>
            <a:r>
              <a:rPr lang="en-US" sz="1800" b="0" dirty="0" smtClean="0">
                <a:solidFill>
                  <a:srgbClr val="000000"/>
                </a:solidFill>
                <a:latin typeface="Helvetica Light"/>
                <a:cs typeface="Helvetica Light"/>
              </a:rPr>
              <a:t>can </a:t>
            </a:r>
            <a:r>
              <a:rPr lang="en-US" sz="1800" b="0" dirty="0">
                <a:solidFill>
                  <a:srgbClr val="000000"/>
                </a:solidFill>
                <a:latin typeface="Helvetica Light"/>
                <a:cs typeface="Helvetica Light"/>
              </a:rPr>
              <a:t>be measured with JWST </a:t>
            </a:r>
            <a:r>
              <a:rPr lang="en-US" sz="1800" b="0" dirty="0" smtClean="0">
                <a:solidFill>
                  <a:srgbClr val="000000"/>
                </a:solidFill>
                <a:latin typeface="Helvetica Light"/>
                <a:cs typeface="Helvetica Light"/>
              </a:rPr>
              <a:t>to the Universe’s earliest epochs</a:t>
            </a:r>
          </a:p>
          <a:p>
            <a:pPr eaLnBrk="1" hangingPunct="1">
              <a:spcBef>
                <a:spcPct val="20000"/>
              </a:spcBef>
              <a:buFont typeface="Arial" charset="0"/>
              <a:buNone/>
            </a:pPr>
            <a:r>
              <a:rPr lang="en-US" sz="1800" b="0" dirty="0" smtClean="0">
                <a:latin typeface="Helvetica Light"/>
                <a:cs typeface="Helvetica Light"/>
              </a:rPr>
              <a:t>ground </a:t>
            </a:r>
            <a:r>
              <a:rPr lang="en-US" sz="1800" b="0" dirty="0">
                <a:latin typeface="Helvetica Light"/>
                <a:cs typeface="Helvetica Light"/>
              </a:rPr>
              <a:t>based follow up with 30-m telescopes will help distinguish </a:t>
            </a:r>
            <a:r>
              <a:rPr lang="en-US" sz="1800" b="0" dirty="0" smtClean="0">
                <a:latin typeface="Helvetica Light"/>
                <a:cs typeface="Helvetica Light"/>
              </a:rPr>
              <a:t>progenitors</a:t>
            </a:r>
            <a:endParaRPr lang="en-US" sz="1800" b="0" dirty="0">
              <a:latin typeface="Helvetica Light"/>
              <a:cs typeface="Helvetica Light"/>
            </a:endParaRPr>
          </a:p>
        </p:txBody>
      </p:sp>
      <p:sp>
        <p:nvSpPr>
          <p:cNvPr id="2" name="TextBox 1"/>
          <p:cNvSpPr txBox="1"/>
          <p:nvPr/>
        </p:nvSpPr>
        <p:spPr>
          <a:xfrm>
            <a:off x="6360142" y="6570665"/>
            <a:ext cx="2898850" cy="353943"/>
          </a:xfrm>
          <a:prstGeom prst="rect">
            <a:avLst/>
          </a:prstGeom>
          <a:noFill/>
        </p:spPr>
        <p:txBody>
          <a:bodyPr wrap="none" rtlCol="0">
            <a:spAutoFit/>
          </a:bodyPr>
          <a:lstStyle/>
          <a:p>
            <a:r>
              <a:rPr lang="en-US" sz="1700" b="0" dirty="0" smtClean="0">
                <a:solidFill>
                  <a:srgbClr val="800000"/>
                </a:solidFill>
                <a:latin typeface="Helvetica Light"/>
                <a:cs typeface="Helvetica Light"/>
              </a:rPr>
              <a:t>calculations by Dan Whalen</a:t>
            </a:r>
            <a:endParaRPr lang="en-US" sz="1700" b="0" dirty="0">
              <a:solidFill>
                <a:srgbClr val="800000"/>
              </a:solidFill>
              <a:latin typeface="Helvetica Light"/>
              <a:cs typeface="Helvetica Light"/>
            </a:endParaRPr>
          </a:p>
        </p:txBody>
      </p:sp>
    </p:spTree>
    <p:extLst>
      <p:ext uri="{BB962C8B-B14F-4D97-AF65-F5344CB8AC3E}">
        <p14:creationId xmlns:p14="http://schemas.microsoft.com/office/powerpoint/2010/main" val="512095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5" name="TextBox 24"/>
          <p:cNvSpPr txBox="1"/>
          <p:nvPr/>
        </p:nvSpPr>
        <p:spPr>
          <a:xfrm>
            <a:off x="339053" y="1350906"/>
            <a:ext cx="8435077" cy="400110"/>
          </a:xfrm>
          <a:prstGeom prst="rect">
            <a:avLst/>
          </a:prstGeom>
          <a:noFill/>
        </p:spPr>
        <p:txBody>
          <a:bodyPr wrap="square" lIns="91429" tIns="45714" rIns="91429" bIns="45714" rtlCol="0">
            <a:spAutoFit/>
          </a:bodyPr>
          <a:lstStyle/>
          <a:p>
            <a:r>
              <a:rPr lang="en-US" dirty="0" smtClean="0">
                <a:solidFill>
                  <a:srgbClr val="002060"/>
                </a:solidFill>
              </a:rPr>
              <a:t>  </a:t>
            </a:r>
            <a:endParaRPr lang="en-US" b="0" dirty="0" smtClean="0">
              <a:solidFill>
                <a:srgbClr val="002060"/>
              </a:solidFill>
            </a:endParaRPr>
          </a:p>
        </p:txBody>
      </p:sp>
      <p:sp>
        <p:nvSpPr>
          <p:cNvPr id="4" name="Title 1"/>
          <p:cNvSpPr>
            <a:spLocks noGrp="1"/>
          </p:cNvSpPr>
          <p:nvPr>
            <p:ph type="title"/>
          </p:nvPr>
        </p:nvSpPr>
        <p:spPr>
          <a:xfrm>
            <a:off x="108439" y="-15410"/>
            <a:ext cx="9253344" cy="642938"/>
          </a:xfrm>
        </p:spPr>
        <p:txBody>
          <a:bodyPr>
            <a:noAutofit/>
          </a:bodyPr>
          <a:lstStyle/>
          <a:p>
            <a:pPr algn="ctr"/>
            <a:r>
              <a:rPr lang="en-US" sz="4500" dirty="0" smtClean="0">
                <a:solidFill>
                  <a:schemeClr val="bg1"/>
                </a:solidFill>
                <a:latin typeface="Helvetica Light"/>
                <a:ea typeface="ヒラギノ角ゴ ProN W3" charset="0"/>
                <a:cs typeface="Helvetica Light"/>
              </a:rPr>
              <a:t>another one of JWST’s “cameras”</a:t>
            </a:r>
            <a:endParaRPr lang="en-US" sz="4500" dirty="0">
              <a:solidFill>
                <a:schemeClr val="bg1"/>
              </a:solidFill>
              <a:latin typeface="Helvetica Light"/>
              <a:ea typeface="ヒラギノ角ゴ ProN W3" charset="0"/>
              <a:cs typeface="Helvetica Light"/>
            </a:endParaRPr>
          </a:p>
        </p:txBody>
      </p:sp>
      <p:pic>
        <p:nvPicPr>
          <p:cNvPr id="5" name="Picture 4" descr="Picture1.jpg"/>
          <p:cNvPicPr>
            <a:picLocks noChangeAspect="1"/>
          </p:cNvPicPr>
          <p:nvPr/>
        </p:nvPicPr>
        <p:blipFill rotWithShape="1">
          <a:blip r:embed="rId3" cstate="print"/>
          <a:srcRect l="3099" t="3548" r="3587" b="10737"/>
          <a:stretch/>
        </p:blipFill>
        <p:spPr>
          <a:xfrm>
            <a:off x="-1" y="1259548"/>
            <a:ext cx="9144697" cy="5332106"/>
          </a:xfrm>
          <a:prstGeom prst="rect">
            <a:avLst/>
          </a:prstGeom>
          <a:ln>
            <a:noFill/>
          </a:ln>
        </p:spPr>
      </p:pic>
    </p:spTree>
    <p:extLst>
      <p:ext uri="{BB962C8B-B14F-4D97-AF65-F5344CB8AC3E}">
        <p14:creationId xmlns:p14="http://schemas.microsoft.com/office/powerpoint/2010/main" val="2693227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2" name="TextBox 39"/>
          <p:cNvSpPr txBox="1">
            <a:spLocks noChangeArrowheads="1"/>
          </p:cNvSpPr>
          <p:nvPr/>
        </p:nvSpPr>
        <p:spPr bwMode="auto">
          <a:xfrm>
            <a:off x="2685784" y="1821647"/>
            <a:ext cx="5220695"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0" dirty="0">
                <a:solidFill>
                  <a:srgbClr val="FFFF00"/>
                </a:solidFill>
                <a:latin typeface="Helvetica Light"/>
                <a:cs typeface="Helvetica Light"/>
              </a:rPr>
              <a:t>s</a:t>
            </a:r>
            <a:r>
              <a:rPr lang="en-US" b="0" dirty="0" smtClean="0">
                <a:solidFill>
                  <a:srgbClr val="FFFF00"/>
                </a:solidFill>
                <a:latin typeface="Helvetica Light"/>
                <a:cs typeface="Helvetica Light"/>
              </a:rPr>
              <a:t>earching </a:t>
            </a:r>
            <a:r>
              <a:rPr lang="en-US" b="0" dirty="0">
                <a:solidFill>
                  <a:srgbClr val="FFFF00"/>
                </a:solidFill>
                <a:latin typeface="Helvetica Light"/>
                <a:cs typeface="Helvetica Light"/>
              </a:rPr>
              <a:t>for the </a:t>
            </a:r>
            <a:r>
              <a:rPr lang="en-US" b="0" dirty="0" smtClean="0">
                <a:solidFill>
                  <a:srgbClr val="FFFF00"/>
                </a:solidFill>
                <a:latin typeface="Helvetica Light"/>
                <a:cs typeface="Helvetica Light"/>
              </a:rPr>
              <a:t>goldilocks </a:t>
            </a:r>
            <a:r>
              <a:rPr lang="en-US" b="0" dirty="0">
                <a:solidFill>
                  <a:srgbClr val="FFFF00"/>
                </a:solidFill>
                <a:latin typeface="Helvetica Light"/>
                <a:cs typeface="Helvetica Light"/>
              </a:rPr>
              <a:t>p</a:t>
            </a:r>
            <a:r>
              <a:rPr lang="en-US" b="0" dirty="0" smtClean="0">
                <a:solidFill>
                  <a:srgbClr val="FFFF00"/>
                </a:solidFill>
                <a:latin typeface="Helvetica Light"/>
                <a:cs typeface="Helvetica Light"/>
              </a:rPr>
              <a:t>lanet</a:t>
            </a:r>
            <a:endParaRPr lang="en-US" b="0" dirty="0">
              <a:solidFill>
                <a:srgbClr val="FFFF00"/>
              </a:solidFill>
              <a:latin typeface="Helvetica Light"/>
              <a:cs typeface="Helvetica Light"/>
            </a:endParaRPr>
          </a:p>
        </p:txBody>
      </p:sp>
      <p:sp>
        <p:nvSpPr>
          <p:cNvPr id="5" name="TextBox 39"/>
          <p:cNvSpPr txBox="1">
            <a:spLocks noChangeArrowheads="1"/>
          </p:cNvSpPr>
          <p:nvPr/>
        </p:nvSpPr>
        <p:spPr bwMode="auto">
          <a:xfrm>
            <a:off x="-419809" y="-83536"/>
            <a:ext cx="10169912" cy="1017844"/>
          </a:xfrm>
          <a:prstGeom prst="rect">
            <a:avLst/>
          </a:prstGeom>
          <a:noFill/>
          <a:ln w="12700">
            <a:noFill/>
            <a:miter lim="800000"/>
            <a:headEnd/>
            <a:tailEnd/>
          </a:ln>
        </p:spPr>
        <p:txBody>
          <a:bodyPr wrap="square"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4000" b="0" dirty="0" smtClean="0">
                <a:solidFill>
                  <a:schemeClr val="bg1"/>
                </a:solidFill>
                <a:latin typeface="Helvetica Light"/>
                <a:cs typeface="Helvetica Light"/>
              </a:rPr>
              <a:t>JWST – </a:t>
            </a:r>
            <a:r>
              <a:rPr lang="en-US" sz="4000" b="0" dirty="0">
                <a:solidFill>
                  <a:schemeClr val="bg1"/>
                </a:solidFill>
                <a:latin typeface="Helvetica Light"/>
                <a:cs typeface="Helvetica Light"/>
              </a:rPr>
              <a:t>f</a:t>
            </a:r>
            <a:r>
              <a:rPr lang="en-US" sz="4000" b="0" dirty="0" smtClean="0">
                <a:solidFill>
                  <a:schemeClr val="bg1"/>
                </a:solidFill>
                <a:latin typeface="Helvetica Light"/>
                <a:cs typeface="Helvetica Light"/>
              </a:rPr>
              <a:t>inding </a:t>
            </a:r>
            <a:r>
              <a:rPr lang="en-US" sz="6000" b="0" dirty="0" smtClean="0">
                <a:solidFill>
                  <a:srgbClr val="FAC090"/>
                </a:solidFill>
                <a:latin typeface="Helvetica Light"/>
                <a:cs typeface="Helvetica Light"/>
              </a:rPr>
              <a:t>life</a:t>
            </a:r>
            <a:r>
              <a:rPr lang="en-US" sz="4000" b="0" dirty="0" smtClean="0">
                <a:solidFill>
                  <a:srgbClr val="FAC090"/>
                </a:solidFill>
                <a:latin typeface="Helvetica Light"/>
                <a:cs typeface="Helvetica Light"/>
              </a:rPr>
              <a:t>-bearing </a:t>
            </a:r>
            <a:r>
              <a:rPr lang="en-US" sz="4000" b="0" dirty="0" smtClean="0">
                <a:solidFill>
                  <a:schemeClr val="bg1"/>
                </a:solidFill>
                <a:latin typeface="Helvetica Light"/>
                <a:cs typeface="Helvetica Light"/>
              </a:rPr>
              <a:t>planets</a:t>
            </a:r>
            <a:endParaRPr lang="en-US" sz="4000" b="0" dirty="0">
              <a:solidFill>
                <a:schemeClr val="bg1"/>
              </a:solidFill>
              <a:latin typeface="Helvetica Light"/>
              <a:cs typeface="Helvetica Light"/>
            </a:endParaRPr>
          </a:p>
        </p:txBody>
      </p:sp>
    </p:spTree>
    <p:extLst>
      <p:ext uri="{BB962C8B-B14F-4D97-AF65-F5344CB8AC3E}">
        <p14:creationId xmlns:p14="http://schemas.microsoft.com/office/powerpoint/2010/main" val="1174081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0"/>
          <p:cNvSpPr>
            <a:spLocks noChangeArrowheads="1"/>
          </p:cNvSpPr>
          <p:nvPr/>
        </p:nvSpPr>
        <p:spPr bwMode="auto">
          <a:xfrm>
            <a:off x="827088" y="5676900"/>
            <a:ext cx="7561262" cy="990600"/>
          </a:xfrm>
          <a:prstGeom prst="rect">
            <a:avLst/>
          </a:prstGeom>
          <a:solidFill>
            <a:schemeClr val="bg1">
              <a:alpha val="50195"/>
            </a:schemeClr>
          </a:solidFill>
          <a:ln w="9525">
            <a:solidFill>
              <a:schemeClr val="tx1"/>
            </a:solidFill>
            <a:miter lim="800000"/>
            <a:headEnd/>
            <a:tailEnd/>
          </a:ln>
        </p:spPr>
        <p:txBody>
          <a:bodyPr wrap="none" lIns="91435" tIns="45718" rIns="91435" bIns="45718" anchor="ctr"/>
          <a:lstStyle/>
          <a:p>
            <a:endParaRPr lang="en-US"/>
          </a:p>
        </p:txBody>
      </p:sp>
      <p:sp>
        <p:nvSpPr>
          <p:cNvPr id="63490" name="AutoShape 9"/>
          <p:cNvSpPr>
            <a:spLocks noChangeArrowheads="1"/>
          </p:cNvSpPr>
          <p:nvPr/>
        </p:nvSpPr>
        <p:spPr bwMode="auto">
          <a:xfrm>
            <a:off x="5219700" y="4111925"/>
            <a:ext cx="3059113" cy="1295400"/>
          </a:xfrm>
          <a:prstGeom prst="downArrowCallout">
            <a:avLst>
              <a:gd name="adj1" fmla="val 55889"/>
              <a:gd name="adj2" fmla="val 55889"/>
              <a:gd name="adj3" fmla="val 16667"/>
              <a:gd name="adj4" fmla="val 66667"/>
            </a:avLst>
          </a:prstGeom>
          <a:solidFill>
            <a:schemeClr val="bg1">
              <a:alpha val="50195"/>
            </a:schemeClr>
          </a:solidFill>
          <a:ln w="9525">
            <a:solidFill>
              <a:schemeClr val="tx1"/>
            </a:solidFill>
            <a:miter lim="800000"/>
            <a:headEnd/>
            <a:tailEnd/>
          </a:ln>
        </p:spPr>
        <p:txBody>
          <a:bodyPr wrap="none" lIns="91435" tIns="45718" rIns="91435" bIns="45718" anchor="ctr"/>
          <a:lstStyle/>
          <a:p>
            <a:endParaRPr lang="en-US"/>
          </a:p>
        </p:txBody>
      </p:sp>
      <p:sp>
        <p:nvSpPr>
          <p:cNvPr id="63491" name="AutoShape 8"/>
          <p:cNvSpPr>
            <a:spLocks noChangeArrowheads="1"/>
          </p:cNvSpPr>
          <p:nvPr/>
        </p:nvSpPr>
        <p:spPr bwMode="auto">
          <a:xfrm>
            <a:off x="838200" y="4114800"/>
            <a:ext cx="2895600" cy="1295400"/>
          </a:xfrm>
          <a:prstGeom prst="downArrowCallout">
            <a:avLst>
              <a:gd name="adj1" fmla="val 55882"/>
              <a:gd name="adj2" fmla="val 55882"/>
              <a:gd name="adj3" fmla="val 16667"/>
              <a:gd name="adj4" fmla="val 66667"/>
            </a:avLst>
          </a:prstGeom>
          <a:solidFill>
            <a:schemeClr val="bg1">
              <a:alpha val="50195"/>
            </a:schemeClr>
          </a:solidFill>
          <a:ln w="9525">
            <a:solidFill>
              <a:schemeClr val="tx1"/>
            </a:solidFill>
            <a:miter lim="800000"/>
            <a:headEnd/>
            <a:tailEnd/>
          </a:ln>
        </p:spPr>
        <p:txBody>
          <a:bodyPr wrap="none" lIns="91435" tIns="45718" rIns="91435" bIns="45718" anchor="ctr"/>
          <a:lstStyle/>
          <a:p>
            <a:endParaRPr lang="en-US"/>
          </a:p>
        </p:txBody>
      </p:sp>
      <p:sp>
        <p:nvSpPr>
          <p:cNvPr id="63492" name="Rectangle 2"/>
          <p:cNvSpPr>
            <a:spLocks noGrp="1" noChangeArrowheads="1"/>
          </p:cNvSpPr>
          <p:nvPr>
            <p:ph type="title"/>
          </p:nvPr>
        </p:nvSpPr>
        <p:spPr>
          <a:xfrm>
            <a:off x="250825" y="981522"/>
            <a:ext cx="5784864" cy="396875"/>
          </a:xfrm>
        </p:spPr>
        <p:txBody>
          <a:bodyPr/>
          <a:lstStyle/>
          <a:p>
            <a:pPr algn="l"/>
            <a:r>
              <a:rPr lang="en-US" sz="2200" dirty="0">
                <a:solidFill>
                  <a:schemeClr val="tx1"/>
                </a:solidFill>
                <a:latin typeface="Helvetica Light"/>
                <a:ea typeface="ＭＳ Ｐゴシック" charset="0"/>
                <a:cs typeface="Helvetica Light"/>
              </a:rPr>
              <a:t>d</a:t>
            </a:r>
            <a:r>
              <a:rPr lang="en-US" sz="2200" dirty="0" smtClean="0">
                <a:solidFill>
                  <a:schemeClr val="tx1"/>
                </a:solidFill>
                <a:latin typeface="Helvetica Light"/>
                <a:ea typeface="ＭＳ Ｐゴシック" charset="0"/>
                <a:cs typeface="Helvetica Light"/>
              </a:rPr>
              <a:t>etermining </a:t>
            </a:r>
            <a:r>
              <a:rPr lang="en-US" sz="2200" dirty="0">
                <a:solidFill>
                  <a:schemeClr val="tx1"/>
                </a:solidFill>
                <a:latin typeface="Helvetica Light"/>
                <a:ea typeface="ＭＳ Ｐゴシック" charset="0"/>
                <a:cs typeface="Helvetica Light"/>
              </a:rPr>
              <a:t>r</a:t>
            </a:r>
            <a:r>
              <a:rPr lang="en-US" sz="2200" dirty="0" smtClean="0">
                <a:solidFill>
                  <a:schemeClr val="tx1"/>
                </a:solidFill>
                <a:latin typeface="Helvetica Light"/>
                <a:ea typeface="ＭＳ Ｐゴシック" charset="0"/>
                <a:cs typeface="Helvetica Light"/>
              </a:rPr>
              <a:t>obust </a:t>
            </a:r>
            <a:r>
              <a:rPr lang="en-US" sz="2200" dirty="0">
                <a:solidFill>
                  <a:schemeClr val="tx1"/>
                </a:solidFill>
                <a:latin typeface="Helvetica Light"/>
                <a:ea typeface="ＭＳ Ｐゴシック" charset="0"/>
                <a:cs typeface="Helvetica Light"/>
              </a:rPr>
              <a:t>p</a:t>
            </a:r>
            <a:r>
              <a:rPr lang="en-US" sz="2200" dirty="0" smtClean="0">
                <a:solidFill>
                  <a:schemeClr val="tx1"/>
                </a:solidFill>
                <a:latin typeface="Helvetica Light"/>
                <a:ea typeface="ＭＳ Ｐゴシック" charset="0"/>
                <a:cs typeface="Helvetica Light"/>
              </a:rPr>
              <a:t>hysical </a:t>
            </a:r>
            <a:r>
              <a:rPr lang="en-US" sz="2200" dirty="0">
                <a:solidFill>
                  <a:schemeClr val="tx1"/>
                </a:solidFill>
                <a:latin typeface="Helvetica Light"/>
                <a:ea typeface="ＭＳ Ｐゴシック" charset="0"/>
                <a:cs typeface="Helvetica Light"/>
              </a:rPr>
              <a:t>p</a:t>
            </a:r>
            <a:r>
              <a:rPr lang="en-US" sz="2200" dirty="0" smtClean="0">
                <a:solidFill>
                  <a:schemeClr val="tx1"/>
                </a:solidFill>
                <a:latin typeface="Helvetica Light"/>
                <a:ea typeface="ＭＳ Ｐゴシック" charset="0"/>
                <a:cs typeface="Helvetica Light"/>
              </a:rPr>
              <a:t>arameters</a:t>
            </a:r>
            <a:endParaRPr lang="en-US" sz="2200" dirty="0">
              <a:solidFill>
                <a:schemeClr val="tx1"/>
              </a:solidFill>
              <a:latin typeface="Helvetica Light"/>
              <a:ea typeface="ＭＳ Ｐゴシック" charset="0"/>
              <a:cs typeface="Helvetica Light"/>
            </a:endParaRPr>
          </a:p>
        </p:txBody>
      </p:sp>
      <p:pic>
        <p:nvPicPr>
          <p:cNvPr id="63493" name="Picture 3" descr="transit_planetquest"/>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4800600" y="1447800"/>
            <a:ext cx="3733800" cy="2568575"/>
          </a:xfrm>
        </p:spPr>
      </p:pic>
      <p:pic>
        <p:nvPicPr>
          <p:cNvPr id="63494" name="Picture 4" descr="doppler_shift"/>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a:xfrm>
            <a:off x="533400" y="1447800"/>
            <a:ext cx="3657600" cy="2543175"/>
          </a:xfrm>
        </p:spPr>
      </p:pic>
      <p:sp>
        <p:nvSpPr>
          <p:cNvPr id="63495" name="Text Box 5"/>
          <p:cNvSpPr txBox="1">
            <a:spLocks noChangeArrowheads="1"/>
          </p:cNvSpPr>
          <p:nvPr/>
        </p:nvSpPr>
        <p:spPr bwMode="auto">
          <a:xfrm>
            <a:off x="533400" y="4114800"/>
            <a:ext cx="3505200" cy="8232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900" b="0" dirty="0" err="1">
                <a:latin typeface="Helvetica Light"/>
                <a:cs typeface="Helvetica Light"/>
              </a:rPr>
              <a:t>d</a:t>
            </a:r>
            <a:r>
              <a:rPr lang="en-US" sz="1900" b="0" dirty="0" err="1" smtClean="0">
                <a:latin typeface="Helvetica Light"/>
                <a:cs typeface="Helvetica Light"/>
              </a:rPr>
              <a:t>oppler</a:t>
            </a:r>
            <a:r>
              <a:rPr lang="en-US" sz="1900" b="0" dirty="0" smtClean="0">
                <a:latin typeface="Helvetica Light"/>
                <a:cs typeface="Helvetica Light"/>
              </a:rPr>
              <a:t> </a:t>
            </a:r>
            <a:r>
              <a:rPr lang="en-US" sz="1900" b="0" dirty="0">
                <a:latin typeface="Helvetica Light"/>
                <a:cs typeface="Helvetica Light"/>
              </a:rPr>
              <a:t>m</a:t>
            </a:r>
            <a:r>
              <a:rPr lang="en-US" sz="1900" b="0" dirty="0" smtClean="0">
                <a:latin typeface="Helvetica Light"/>
                <a:cs typeface="Helvetica Light"/>
              </a:rPr>
              <a:t>ethod</a:t>
            </a:r>
            <a:endParaRPr lang="en-US" sz="1900" b="0" dirty="0">
              <a:latin typeface="Helvetica Light"/>
              <a:cs typeface="Helvetica Light"/>
            </a:endParaRPr>
          </a:p>
          <a:p>
            <a:pPr algn="ctr">
              <a:spcBef>
                <a:spcPct val="50000"/>
              </a:spcBef>
            </a:pPr>
            <a:r>
              <a:rPr lang="en-US" sz="1900" b="0" dirty="0">
                <a:latin typeface="Helvetica Light"/>
                <a:cs typeface="Helvetica Light"/>
              </a:rPr>
              <a:t>d</a:t>
            </a:r>
            <a:r>
              <a:rPr lang="en-US" sz="1900" b="0" dirty="0" smtClean="0">
                <a:latin typeface="Helvetica Light"/>
                <a:cs typeface="Helvetica Light"/>
              </a:rPr>
              <a:t>etermine </a:t>
            </a:r>
            <a:r>
              <a:rPr lang="en-US" sz="1900" b="0" dirty="0">
                <a:latin typeface="Helvetica Light"/>
                <a:cs typeface="Helvetica Light"/>
              </a:rPr>
              <a:t>p</a:t>
            </a:r>
            <a:r>
              <a:rPr lang="en-US" sz="1900" b="0" dirty="0" smtClean="0">
                <a:latin typeface="Helvetica Light"/>
                <a:cs typeface="Helvetica Light"/>
              </a:rPr>
              <a:t>lanet </a:t>
            </a:r>
            <a:r>
              <a:rPr lang="en-US" sz="1900" b="0" dirty="0">
                <a:latin typeface="Helvetica Light"/>
                <a:cs typeface="Helvetica Light"/>
              </a:rPr>
              <a:t>m</a:t>
            </a:r>
            <a:r>
              <a:rPr lang="en-US" sz="1900" b="0" dirty="0" smtClean="0">
                <a:latin typeface="Helvetica Light"/>
                <a:cs typeface="Helvetica Light"/>
              </a:rPr>
              <a:t>ass</a:t>
            </a:r>
            <a:endParaRPr lang="en-US" sz="1900" b="0" dirty="0">
              <a:latin typeface="Helvetica Light"/>
              <a:cs typeface="Helvetica Light"/>
            </a:endParaRPr>
          </a:p>
        </p:txBody>
      </p:sp>
      <p:sp>
        <p:nvSpPr>
          <p:cNvPr id="63496" name="Text Box 6"/>
          <p:cNvSpPr txBox="1">
            <a:spLocks noChangeArrowheads="1"/>
          </p:cNvSpPr>
          <p:nvPr/>
        </p:nvSpPr>
        <p:spPr bwMode="auto">
          <a:xfrm>
            <a:off x="5132773" y="4105895"/>
            <a:ext cx="3267886" cy="8232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900" b="0" dirty="0">
                <a:latin typeface="Helvetica Light"/>
                <a:cs typeface="Helvetica Light"/>
              </a:rPr>
              <a:t>t</a:t>
            </a:r>
            <a:r>
              <a:rPr lang="en-US" sz="1900" b="0" dirty="0" smtClean="0">
                <a:latin typeface="Helvetica Light"/>
                <a:cs typeface="Helvetica Light"/>
              </a:rPr>
              <a:t>ransit </a:t>
            </a:r>
            <a:r>
              <a:rPr lang="en-US" sz="1900" b="0" dirty="0">
                <a:latin typeface="Helvetica Light"/>
                <a:cs typeface="Helvetica Light"/>
              </a:rPr>
              <a:t>m</a:t>
            </a:r>
            <a:r>
              <a:rPr lang="en-US" sz="1900" b="0" dirty="0" smtClean="0">
                <a:latin typeface="Helvetica Light"/>
                <a:cs typeface="Helvetica Light"/>
              </a:rPr>
              <a:t>ethod</a:t>
            </a:r>
            <a:endParaRPr lang="en-US" sz="1900" b="0" dirty="0">
              <a:latin typeface="Helvetica Light"/>
              <a:cs typeface="Helvetica Light"/>
            </a:endParaRPr>
          </a:p>
          <a:p>
            <a:pPr algn="ctr">
              <a:spcBef>
                <a:spcPct val="50000"/>
              </a:spcBef>
            </a:pPr>
            <a:r>
              <a:rPr lang="en-US" sz="1900" b="0" dirty="0">
                <a:latin typeface="Helvetica Light"/>
                <a:cs typeface="Helvetica Light"/>
              </a:rPr>
              <a:t>d</a:t>
            </a:r>
            <a:r>
              <a:rPr lang="en-US" sz="1900" b="0" dirty="0" smtClean="0">
                <a:latin typeface="Helvetica Light"/>
                <a:cs typeface="Helvetica Light"/>
              </a:rPr>
              <a:t>etermine planet </a:t>
            </a:r>
            <a:r>
              <a:rPr lang="en-US" sz="1900" b="0" dirty="0">
                <a:latin typeface="Helvetica Light"/>
                <a:cs typeface="Helvetica Light"/>
              </a:rPr>
              <a:t>d</a:t>
            </a:r>
            <a:r>
              <a:rPr lang="en-US" sz="1900" b="0" dirty="0" smtClean="0">
                <a:latin typeface="Helvetica Light"/>
                <a:cs typeface="Helvetica Light"/>
              </a:rPr>
              <a:t>iameter</a:t>
            </a:r>
            <a:endParaRPr lang="en-US" sz="1900" b="0" dirty="0">
              <a:latin typeface="Helvetica Light"/>
              <a:cs typeface="Helvetica Light"/>
            </a:endParaRPr>
          </a:p>
        </p:txBody>
      </p:sp>
      <p:sp>
        <p:nvSpPr>
          <p:cNvPr id="63497" name="Text Box 7"/>
          <p:cNvSpPr txBox="1">
            <a:spLocks noChangeArrowheads="1"/>
          </p:cNvSpPr>
          <p:nvPr/>
        </p:nvSpPr>
        <p:spPr bwMode="auto">
          <a:xfrm>
            <a:off x="462560" y="5724848"/>
            <a:ext cx="8381030" cy="8617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b="0" dirty="0">
                <a:latin typeface="Helvetica Light"/>
                <a:cs typeface="Helvetica Light"/>
              </a:rPr>
              <a:t>c</a:t>
            </a:r>
            <a:r>
              <a:rPr lang="en-US" sz="2000" b="0" dirty="0" smtClean="0">
                <a:latin typeface="Helvetica Light"/>
                <a:cs typeface="Helvetica Light"/>
              </a:rPr>
              <a:t>alculate </a:t>
            </a:r>
            <a:r>
              <a:rPr lang="en-US" sz="2000" b="0" dirty="0">
                <a:latin typeface="Helvetica Light"/>
                <a:cs typeface="Helvetica Light"/>
              </a:rPr>
              <a:t>p</a:t>
            </a:r>
            <a:r>
              <a:rPr lang="en-US" sz="2000" b="0" dirty="0" smtClean="0">
                <a:latin typeface="Helvetica Light"/>
                <a:cs typeface="Helvetica Light"/>
              </a:rPr>
              <a:t>lanet </a:t>
            </a:r>
            <a:r>
              <a:rPr lang="en-US" sz="2000" b="0" dirty="0">
                <a:latin typeface="Helvetica Light"/>
                <a:cs typeface="Helvetica Light"/>
              </a:rPr>
              <a:t>d</a:t>
            </a:r>
            <a:r>
              <a:rPr lang="en-US" sz="2000" b="0" dirty="0" smtClean="0">
                <a:latin typeface="Helvetica Light"/>
                <a:cs typeface="Helvetica Light"/>
              </a:rPr>
              <a:t>ensity </a:t>
            </a:r>
            <a:r>
              <a:rPr lang="en-US" sz="2000" b="0" dirty="0">
                <a:latin typeface="Helvetica Light"/>
                <a:cs typeface="Helvetica Light"/>
              </a:rPr>
              <a:t>and </a:t>
            </a:r>
            <a:r>
              <a:rPr lang="en-US" sz="2000" b="0" dirty="0" smtClean="0">
                <a:latin typeface="Helvetica Light"/>
                <a:cs typeface="Helvetica Light"/>
              </a:rPr>
              <a:t>infer </a:t>
            </a:r>
            <a:r>
              <a:rPr lang="en-US" sz="2000" b="0" dirty="0">
                <a:latin typeface="Helvetica Light"/>
                <a:cs typeface="Helvetica Light"/>
              </a:rPr>
              <a:t>c</a:t>
            </a:r>
            <a:r>
              <a:rPr lang="en-US" sz="2000" b="0" dirty="0" smtClean="0">
                <a:latin typeface="Helvetica Light"/>
                <a:cs typeface="Helvetica Light"/>
              </a:rPr>
              <a:t>omposition</a:t>
            </a:r>
            <a:r>
              <a:rPr lang="en-US" sz="2000" b="0" dirty="0">
                <a:latin typeface="Helvetica Light"/>
                <a:cs typeface="Helvetica Light"/>
              </a:rPr>
              <a:t>:</a:t>
            </a:r>
          </a:p>
          <a:p>
            <a:pPr algn="ctr">
              <a:spcBef>
                <a:spcPct val="50000"/>
              </a:spcBef>
            </a:pPr>
            <a:r>
              <a:rPr lang="en-US" sz="2000" b="0" dirty="0">
                <a:latin typeface="Helvetica Light"/>
                <a:cs typeface="Helvetica Light"/>
              </a:rPr>
              <a:t>g</a:t>
            </a:r>
            <a:r>
              <a:rPr lang="en-US" sz="2000" b="0" dirty="0" smtClean="0">
                <a:latin typeface="Helvetica Light"/>
                <a:cs typeface="Helvetica Light"/>
              </a:rPr>
              <a:t>as </a:t>
            </a:r>
            <a:r>
              <a:rPr lang="en-US" sz="2000" b="0" dirty="0">
                <a:latin typeface="Helvetica Light"/>
                <a:cs typeface="Helvetica Light"/>
              </a:rPr>
              <a:t>giant (Jupiter), </a:t>
            </a:r>
            <a:r>
              <a:rPr lang="en-US" sz="2000" b="0" dirty="0" smtClean="0">
                <a:latin typeface="Helvetica Light"/>
                <a:cs typeface="Helvetica Light"/>
              </a:rPr>
              <a:t>ice </a:t>
            </a:r>
            <a:r>
              <a:rPr lang="en-US" sz="2000" b="0" dirty="0">
                <a:latin typeface="Helvetica Light"/>
                <a:cs typeface="Helvetica Light"/>
              </a:rPr>
              <a:t>giant (Neptune), or </a:t>
            </a:r>
            <a:r>
              <a:rPr lang="en-US" sz="2000" b="0" dirty="0" smtClean="0">
                <a:latin typeface="Helvetica Light"/>
                <a:cs typeface="Helvetica Light"/>
              </a:rPr>
              <a:t>rocky </a:t>
            </a:r>
            <a:r>
              <a:rPr lang="en-US" sz="2000" b="0" dirty="0">
                <a:latin typeface="Helvetica Light"/>
                <a:cs typeface="Helvetica Light"/>
              </a:rPr>
              <a:t>planet (Earth)</a:t>
            </a:r>
          </a:p>
        </p:txBody>
      </p:sp>
      <p:sp>
        <p:nvSpPr>
          <p:cNvPr id="13" name="TextBox 39"/>
          <p:cNvSpPr txBox="1">
            <a:spLocks noChangeArrowheads="1"/>
          </p:cNvSpPr>
          <p:nvPr/>
        </p:nvSpPr>
        <p:spPr bwMode="auto">
          <a:xfrm>
            <a:off x="-419809" y="-83536"/>
            <a:ext cx="10169912" cy="1017844"/>
          </a:xfrm>
          <a:prstGeom prst="rect">
            <a:avLst/>
          </a:prstGeom>
          <a:noFill/>
          <a:ln w="12700">
            <a:noFill/>
            <a:miter lim="800000"/>
            <a:headEnd/>
            <a:tailEnd/>
          </a:ln>
        </p:spPr>
        <p:txBody>
          <a:bodyPr wrap="square"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4000" b="0" dirty="0" smtClean="0">
                <a:latin typeface="Helvetica Light"/>
                <a:cs typeface="Helvetica Light"/>
              </a:rPr>
              <a:t>JWST – </a:t>
            </a:r>
            <a:r>
              <a:rPr lang="en-US" sz="4000" b="0" dirty="0">
                <a:latin typeface="Helvetica Light"/>
                <a:cs typeface="Helvetica Light"/>
              </a:rPr>
              <a:t>f</a:t>
            </a:r>
            <a:r>
              <a:rPr lang="en-US" sz="4000" b="0" dirty="0" smtClean="0">
                <a:latin typeface="Helvetica Light"/>
                <a:cs typeface="Helvetica Light"/>
              </a:rPr>
              <a:t>inding </a:t>
            </a:r>
            <a:r>
              <a:rPr lang="en-US" sz="6000" b="0" dirty="0" smtClean="0">
                <a:solidFill>
                  <a:srgbClr val="6B6BCF"/>
                </a:solidFill>
                <a:latin typeface="Helvetica Light"/>
                <a:cs typeface="Helvetica Light"/>
              </a:rPr>
              <a:t>life</a:t>
            </a:r>
            <a:r>
              <a:rPr lang="en-US" sz="4000" b="0" dirty="0" smtClean="0">
                <a:solidFill>
                  <a:srgbClr val="6B6BCF"/>
                </a:solidFill>
                <a:latin typeface="Helvetica Light"/>
                <a:cs typeface="Helvetica Light"/>
              </a:rPr>
              <a:t>-bearing </a:t>
            </a:r>
            <a:r>
              <a:rPr lang="en-US" sz="4000" b="0" dirty="0" smtClean="0">
                <a:latin typeface="Helvetica Light"/>
                <a:cs typeface="Helvetica Light"/>
              </a:rPr>
              <a:t>planets</a:t>
            </a:r>
            <a:endParaRPr lang="en-US" sz="4000" b="0" dirty="0">
              <a:latin typeface="Helvetica Light"/>
              <a:cs typeface="Helvetica Light"/>
            </a:endParaRPr>
          </a:p>
        </p:txBody>
      </p:sp>
    </p:spTree>
    <p:extLst>
      <p:ext uri="{BB962C8B-B14F-4D97-AF65-F5344CB8AC3E}">
        <p14:creationId xmlns:p14="http://schemas.microsoft.com/office/powerpoint/2010/main" val="4048374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Oval 1040"/>
          <p:cNvSpPr>
            <a:spLocks noChangeArrowheads="1"/>
          </p:cNvSpPr>
          <p:nvPr/>
        </p:nvSpPr>
        <p:spPr bwMode="auto">
          <a:xfrm>
            <a:off x="4762500" y="2400300"/>
            <a:ext cx="708025" cy="723900"/>
          </a:xfrm>
          <a:prstGeom prst="ellipse">
            <a:avLst/>
          </a:prstGeom>
          <a:solidFill>
            <a:srgbClr val="FF3300"/>
          </a:solidFill>
          <a:ln w="9525">
            <a:solidFill>
              <a:schemeClr val="tx1"/>
            </a:solidFill>
            <a:round/>
            <a:headEnd/>
            <a:tailEnd/>
          </a:ln>
        </p:spPr>
        <p:txBody>
          <a:bodyPr wrap="none" lIns="91430" tIns="45716" rIns="91430" bIns="45716" anchor="ctr"/>
          <a:lstStyle/>
          <a:p>
            <a:endParaRPr lang="en-US"/>
          </a:p>
        </p:txBody>
      </p:sp>
      <p:grpSp>
        <p:nvGrpSpPr>
          <p:cNvPr id="64514" name="Group 1041"/>
          <p:cNvGrpSpPr>
            <a:grpSpLocks/>
          </p:cNvGrpSpPr>
          <p:nvPr/>
        </p:nvGrpSpPr>
        <p:grpSpPr bwMode="auto">
          <a:xfrm>
            <a:off x="50800" y="2047875"/>
            <a:ext cx="7400925" cy="2749550"/>
            <a:chOff x="-528" y="848"/>
            <a:chExt cx="5760" cy="2096"/>
          </a:xfrm>
        </p:grpSpPr>
        <p:sp>
          <p:nvSpPr>
            <p:cNvPr id="64527" name="Oval 1042"/>
            <p:cNvSpPr>
              <a:spLocks noChangeArrowheads="1"/>
            </p:cNvSpPr>
            <p:nvPr/>
          </p:nvSpPr>
          <p:spPr bwMode="auto">
            <a:xfrm>
              <a:off x="1232" y="848"/>
              <a:ext cx="2216" cy="2096"/>
            </a:xfrm>
            <a:prstGeom prst="ellipse">
              <a:avLst/>
            </a:prstGeom>
            <a:solidFill>
              <a:srgbClr val="FFCC00"/>
            </a:solidFill>
            <a:ln w="9525">
              <a:solidFill>
                <a:schemeClr val="tx1"/>
              </a:solidFill>
              <a:round/>
              <a:headEnd/>
              <a:tailEnd/>
            </a:ln>
          </p:spPr>
          <p:txBody>
            <a:bodyPr wrap="none" anchor="ctr"/>
            <a:lstStyle/>
            <a:p>
              <a:endParaRPr lang="en-US"/>
            </a:p>
          </p:txBody>
        </p:sp>
        <p:sp>
          <p:nvSpPr>
            <p:cNvPr id="64528" name="Oval 1043"/>
            <p:cNvSpPr>
              <a:spLocks noChangeArrowheads="1"/>
            </p:cNvSpPr>
            <p:nvPr/>
          </p:nvSpPr>
          <p:spPr bwMode="auto">
            <a:xfrm>
              <a:off x="-528" y="1376"/>
              <a:ext cx="5760" cy="1152"/>
            </a:xfrm>
            <a:prstGeom prst="ellipse">
              <a:avLst/>
            </a:prstGeom>
            <a:noFill/>
            <a:ln w="285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4529" name="Line 1044"/>
            <p:cNvSpPr>
              <a:spLocks noChangeShapeType="1"/>
            </p:cNvSpPr>
            <p:nvPr/>
          </p:nvSpPr>
          <p:spPr bwMode="auto">
            <a:xfrm flipV="1">
              <a:off x="1776" y="1376"/>
              <a:ext cx="224" cy="8"/>
            </a:xfrm>
            <a:prstGeom prst="line">
              <a:avLst/>
            </a:prstGeom>
            <a:noFill/>
            <a:ln w="57150">
              <a:solidFill>
                <a:srgbClr val="FFCC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4530" name="Freeform 1045"/>
            <p:cNvSpPr>
              <a:spLocks/>
            </p:cNvSpPr>
            <p:nvPr/>
          </p:nvSpPr>
          <p:spPr bwMode="auto">
            <a:xfrm>
              <a:off x="1384" y="1357"/>
              <a:ext cx="2080" cy="355"/>
            </a:xfrm>
            <a:custGeom>
              <a:avLst/>
              <a:gdLst>
                <a:gd name="T0" fmla="*/ 0 w 2080"/>
                <a:gd name="T1" fmla="*/ 51 h 355"/>
                <a:gd name="T2" fmla="*/ 1896 w 2080"/>
                <a:gd name="T3" fmla="*/ 51 h 355"/>
                <a:gd name="T4" fmla="*/ 1104 w 2080"/>
                <a:gd name="T5" fmla="*/ 355 h 355"/>
                <a:gd name="T6" fmla="*/ 0 60000 65536"/>
                <a:gd name="T7" fmla="*/ 0 60000 65536"/>
                <a:gd name="T8" fmla="*/ 0 60000 65536"/>
              </a:gdLst>
              <a:ahLst/>
              <a:cxnLst>
                <a:cxn ang="T6">
                  <a:pos x="T0" y="T1"/>
                </a:cxn>
                <a:cxn ang="T7">
                  <a:pos x="T2" y="T3"/>
                </a:cxn>
                <a:cxn ang="T8">
                  <a:pos x="T4" y="T5"/>
                </a:cxn>
              </a:cxnLst>
              <a:rect l="0" t="0" r="r" b="b"/>
              <a:pathLst>
                <a:path w="2080" h="355">
                  <a:moveTo>
                    <a:pt x="0" y="51"/>
                  </a:moveTo>
                  <a:cubicBezTo>
                    <a:pt x="856" y="25"/>
                    <a:pt x="1712" y="0"/>
                    <a:pt x="1896" y="51"/>
                  </a:cubicBezTo>
                  <a:cubicBezTo>
                    <a:pt x="2080" y="102"/>
                    <a:pt x="1236" y="303"/>
                    <a:pt x="1104" y="355"/>
                  </a:cubicBezTo>
                </a:path>
              </a:pathLst>
            </a:custGeom>
            <a:noFill/>
            <a:ln w="57150" cap="flat" cmpd="sng">
              <a:solidFill>
                <a:srgbClr val="FFCC00"/>
              </a:solidFill>
              <a:prstDash val="solid"/>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4515" name="Oval 1047"/>
          <p:cNvSpPr>
            <a:spLocks noChangeArrowheads="1"/>
          </p:cNvSpPr>
          <p:nvPr/>
        </p:nvSpPr>
        <p:spPr bwMode="auto">
          <a:xfrm>
            <a:off x="2879725" y="4495800"/>
            <a:ext cx="762000" cy="762000"/>
          </a:xfrm>
          <a:prstGeom prst="ellipse">
            <a:avLst/>
          </a:prstGeom>
          <a:solidFill>
            <a:srgbClr val="00CCFF"/>
          </a:solidFill>
          <a:ln w="9525">
            <a:solidFill>
              <a:schemeClr val="tx1"/>
            </a:solidFill>
            <a:round/>
            <a:headEnd/>
            <a:tailEnd/>
          </a:ln>
        </p:spPr>
        <p:txBody>
          <a:bodyPr wrap="none" lIns="91430" tIns="45716" rIns="91430" bIns="45716" anchor="ctr"/>
          <a:lstStyle/>
          <a:p>
            <a:endParaRPr lang="en-US"/>
          </a:p>
        </p:txBody>
      </p:sp>
      <p:sp>
        <p:nvSpPr>
          <p:cNvPr id="64516" name="Oval 1048"/>
          <p:cNvSpPr>
            <a:spLocks noChangeAspect="1" noChangeArrowheads="1"/>
          </p:cNvSpPr>
          <p:nvPr/>
        </p:nvSpPr>
        <p:spPr bwMode="auto">
          <a:xfrm>
            <a:off x="2955925" y="3924300"/>
            <a:ext cx="608013" cy="603250"/>
          </a:xfrm>
          <a:prstGeom prst="ellipse">
            <a:avLst/>
          </a:prstGeom>
          <a:solidFill>
            <a:schemeClr val="tx1"/>
          </a:solidFill>
          <a:ln w="9525">
            <a:solidFill>
              <a:schemeClr val="tx1"/>
            </a:solidFill>
            <a:round/>
            <a:headEnd/>
            <a:tailEnd/>
          </a:ln>
        </p:spPr>
        <p:txBody>
          <a:bodyPr wrap="none" lIns="91430" tIns="45716" rIns="91430" bIns="45716" anchor="ctr"/>
          <a:lstStyle/>
          <a:p>
            <a:endParaRPr lang="en-US"/>
          </a:p>
        </p:txBody>
      </p:sp>
      <p:sp>
        <p:nvSpPr>
          <p:cNvPr id="64517" name="Text Box 1050"/>
          <p:cNvSpPr txBox="1">
            <a:spLocks noChangeArrowheads="1"/>
          </p:cNvSpPr>
          <p:nvPr/>
        </p:nvSpPr>
        <p:spPr bwMode="auto">
          <a:xfrm>
            <a:off x="3635375" y="4724400"/>
            <a:ext cx="1092609" cy="492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6" rIns="91430" bIns="45716">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600" b="0" dirty="0">
                <a:latin typeface="Helvetica"/>
                <a:cs typeface="Helvetica"/>
              </a:rPr>
              <a:t>t</a:t>
            </a:r>
            <a:r>
              <a:rPr lang="en-US" sz="2600" b="0" dirty="0" smtClean="0">
                <a:latin typeface="Helvetica"/>
                <a:cs typeface="Helvetica"/>
              </a:rPr>
              <a:t>ransit</a:t>
            </a:r>
            <a:endParaRPr lang="en-US" sz="2600" b="0" dirty="0">
              <a:latin typeface="Helvetica"/>
              <a:cs typeface="Helvetica"/>
            </a:endParaRPr>
          </a:p>
        </p:txBody>
      </p:sp>
      <p:sp>
        <p:nvSpPr>
          <p:cNvPr id="64518" name="Text Box 1051"/>
          <p:cNvSpPr txBox="1">
            <a:spLocks noChangeArrowheads="1"/>
          </p:cNvSpPr>
          <p:nvPr/>
        </p:nvSpPr>
        <p:spPr bwMode="auto">
          <a:xfrm>
            <a:off x="4524375" y="1784350"/>
            <a:ext cx="3614246" cy="492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0" tIns="45716" rIns="91430" bIns="45716">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600" b="0" dirty="0">
                <a:latin typeface="Helvetica"/>
                <a:cs typeface="Helvetica"/>
              </a:rPr>
              <a:t>s</a:t>
            </a:r>
            <a:r>
              <a:rPr lang="en-US" sz="2600" b="0" dirty="0" smtClean="0">
                <a:latin typeface="Helvetica"/>
                <a:cs typeface="Helvetica"/>
              </a:rPr>
              <a:t>econdary eclipse</a:t>
            </a:r>
            <a:endParaRPr lang="en-US" sz="2600" b="0" dirty="0">
              <a:latin typeface="Helvetica"/>
              <a:cs typeface="Helvetica"/>
            </a:endParaRPr>
          </a:p>
        </p:txBody>
      </p:sp>
      <p:sp>
        <p:nvSpPr>
          <p:cNvPr id="64519" name="Text Box 1052"/>
          <p:cNvSpPr txBox="1">
            <a:spLocks noChangeArrowheads="1"/>
          </p:cNvSpPr>
          <p:nvPr/>
        </p:nvSpPr>
        <p:spPr bwMode="auto">
          <a:xfrm>
            <a:off x="6351563" y="2359658"/>
            <a:ext cx="31242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6" rIns="91430" bIns="45716">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0" dirty="0">
                <a:solidFill>
                  <a:srgbClr val="000000"/>
                </a:solidFill>
                <a:latin typeface="Helvetica Light"/>
                <a:cs typeface="Helvetica Light"/>
              </a:rPr>
              <a:t>s</a:t>
            </a:r>
            <a:r>
              <a:rPr lang="en-US" sz="1800" b="0" dirty="0" smtClean="0">
                <a:solidFill>
                  <a:srgbClr val="000000"/>
                </a:solidFill>
                <a:latin typeface="Helvetica Light"/>
                <a:cs typeface="Helvetica Light"/>
              </a:rPr>
              <a:t>ee </a:t>
            </a:r>
            <a:r>
              <a:rPr lang="en-US" sz="1800" b="0" dirty="0">
                <a:solidFill>
                  <a:srgbClr val="000000"/>
                </a:solidFill>
                <a:latin typeface="Helvetica Light"/>
                <a:cs typeface="Helvetica Light"/>
              </a:rPr>
              <a:t>thermal radiation and reflected light from planet          	disappear and</a:t>
            </a:r>
          </a:p>
          <a:p>
            <a:r>
              <a:rPr lang="en-US" sz="1800" b="0" dirty="0">
                <a:solidFill>
                  <a:srgbClr val="000000"/>
                </a:solidFill>
                <a:latin typeface="Helvetica Light"/>
                <a:cs typeface="Helvetica Light"/>
              </a:rPr>
              <a:t>                         reappear</a:t>
            </a:r>
          </a:p>
        </p:txBody>
      </p:sp>
      <p:sp>
        <p:nvSpPr>
          <p:cNvPr id="64520" name="Text Box 1053"/>
          <p:cNvSpPr txBox="1">
            <a:spLocks noChangeArrowheads="1"/>
          </p:cNvSpPr>
          <p:nvPr/>
        </p:nvSpPr>
        <p:spPr bwMode="auto">
          <a:xfrm>
            <a:off x="318108" y="4291645"/>
            <a:ext cx="2636837"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6" rIns="91430" bIns="45716">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000000"/>
                </a:solidFill>
                <a:latin typeface="Helvetica Light"/>
                <a:cs typeface="Helvetica Light"/>
              </a:rPr>
              <a:t>s</a:t>
            </a:r>
            <a:r>
              <a:rPr lang="en-US" sz="1800" dirty="0" smtClean="0">
                <a:solidFill>
                  <a:srgbClr val="000000"/>
                </a:solidFill>
                <a:latin typeface="Helvetica Light"/>
                <a:cs typeface="Helvetica Light"/>
              </a:rPr>
              <a:t>ee </a:t>
            </a:r>
            <a:r>
              <a:rPr lang="en-US" sz="1800" dirty="0">
                <a:solidFill>
                  <a:srgbClr val="000000"/>
                </a:solidFill>
                <a:latin typeface="Helvetica Light"/>
                <a:cs typeface="Helvetica Light"/>
              </a:rPr>
              <a:t>radiation from star transmitted through the planet’s atmosphere</a:t>
            </a:r>
          </a:p>
        </p:txBody>
      </p:sp>
      <p:sp>
        <p:nvSpPr>
          <p:cNvPr id="64521" name="Line 1054"/>
          <p:cNvSpPr>
            <a:spLocks noChangeShapeType="1"/>
          </p:cNvSpPr>
          <p:nvPr/>
        </p:nvSpPr>
        <p:spPr bwMode="auto">
          <a:xfrm flipV="1">
            <a:off x="5910263" y="3924300"/>
            <a:ext cx="398462" cy="7620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430" tIns="45716" rIns="91430" bIns="45716" anchor="ctr"/>
          <a:lstStyle/>
          <a:p>
            <a:endParaRPr lang="en-US"/>
          </a:p>
        </p:txBody>
      </p:sp>
      <p:sp>
        <p:nvSpPr>
          <p:cNvPr id="64522" name="Line 1055"/>
          <p:cNvSpPr>
            <a:spLocks noChangeShapeType="1"/>
          </p:cNvSpPr>
          <p:nvPr/>
        </p:nvSpPr>
        <p:spPr bwMode="auto">
          <a:xfrm flipH="1">
            <a:off x="517525" y="2933700"/>
            <a:ext cx="304800" cy="7620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430" tIns="45716" rIns="91430" bIns="45716" anchor="ctr"/>
          <a:lstStyle/>
          <a:p>
            <a:endParaRPr lang="en-US"/>
          </a:p>
        </p:txBody>
      </p:sp>
      <p:sp>
        <p:nvSpPr>
          <p:cNvPr id="64523" name="Oval 1064"/>
          <p:cNvSpPr>
            <a:spLocks noChangeArrowheads="1"/>
          </p:cNvSpPr>
          <p:nvPr/>
        </p:nvSpPr>
        <p:spPr bwMode="auto">
          <a:xfrm>
            <a:off x="5003800" y="2705100"/>
            <a:ext cx="457200" cy="152400"/>
          </a:xfrm>
          <a:prstGeom prst="ellipse">
            <a:avLst/>
          </a:prstGeom>
          <a:solidFill>
            <a:srgbClr val="FF33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430" tIns="45716" rIns="91430" bIns="45716" anchor="ctr"/>
          <a:lstStyle/>
          <a:p>
            <a:endParaRPr lang="en-US"/>
          </a:p>
        </p:txBody>
      </p:sp>
      <p:sp>
        <p:nvSpPr>
          <p:cNvPr id="18" name="TextBox 17"/>
          <p:cNvSpPr txBox="1">
            <a:spLocks noChangeArrowheads="1"/>
          </p:cNvSpPr>
          <p:nvPr/>
        </p:nvSpPr>
        <p:spPr bwMode="auto">
          <a:xfrm>
            <a:off x="6650164" y="5157788"/>
            <a:ext cx="2457973" cy="1631208"/>
          </a:xfrm>
          <a:prstGeom prst="rect">
            <a:avLst/>
          </a:prstGeom>
          <a:solidFill>
            <a:schemeClr val="bg1">
              <a:alpha val="50195"/>
            </a:schemeClr>
          </a:solidFill>
          <a:ln w="12700">
            <a:noFill/>
            <a:miter lim="800000"/>
            <a:headEnd/>
            <a:tailEnd/>
          </a:ln>
        </p:spPr>
        <p:txBody>
          <a:bodyPr wrap="square" lIns="91430" tIns="45716" rIns="91430" bIns="45716">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0" u="sng" dirty="0">
                <a:latin typeface="Helvetica Light"/>
                <a:cs typeface="Helvetica Light"/>
              </a:rPr>
              <a:t>d</a:t>
            </a:r>
            <a:r>
              <a:rPr lang="en-US" sz="2000" b="0" u="sng" dirty="0" smtClean="0">
                <a:latin typeface="Helvetica Light"/>
                <a:cs typeface="Helvetica Light"/>
              </a:rPr>
              <a:t>etection </a:t>
            </a:r>
            <a:r>
              <a:rPr lang="en-US" sz="2000" b="0" u="sng" dirty="0">
                <a:latin typeface="Helvetica Light"/>
                <a:cs typeface="Helvetica Light"/>
              </a:rPr>
              <a:t>of:</a:t>
            </a:r>
            <a:endParaRPr lang="en-US" sz="2000" b="0" dirty="0">
              <a:latin typeface="Helvetica Light"/>
              <a:cs typeface="Helvetica Light"/>
            </a:endParaRPr>
          </a:p>
          <a:p>
            <a:r>
              <a:rPr lang="en-US" sz="2000" b="0" dirty="0" smtClean="0">
                <a:latin typeface="Helvetica Light"/>
                <a:cs typeface="Helvetica Light"/>
              </a:rPr>
              <a:t>-atoms, molecules</a:t>
            </a:r>
            <a:endParaRPr lang="en-US" sz="2000" b="0" dirty="0">
              <a:latin typeface="Helvetica Light"/>
              <a:cs typeface="Helvetica Light"/>
            </a:endParaRPr>
          </a:p>
          <a:p>
            <a:r>
              <a:rPr lang="en-US" sz="2000" b="0" dirty="0" smtClean="0">
                <a:latin typeface="Helvetica Light"/>
                <a:cs typeface="Helvetica Light"/>
              </a:rPr>
              <a:t>-stratospheres</a:t>
            </a:r>
            <a:endParaRPr lang="en-US" sz="2000" b="0" dirty="0">
              <a:latin typeface="Helvetica Light"/>
              <a:cs typeface="Helvetica Light"/>
            </a:endParaRPr>
          </a:p>
          <a:p>
            <a:r>
              <a:rPr lang="en-US" sz="2000" b="0" dirty="0" smtClean="0">
                <a:latin typeface="Helvetica Light"/>
                <a:cs typeface="Helvetica Light"/>
              </a:rPr>
              <a:t>-clouds</a:t>
            </a:r>
            <a:endParaRPr lang="en-US" sz="2000" b="0" dirty="0">
              <a:latin typeface="Helvetica Light"/>
              <a:cs typeface="Helvetica Light"/>
            </a:endParaRPr>
          </a:p>
          <a:p>
            <a:r>
              <a:rPr lang="en-US" sz="2000" b="0" dirty="0" smtClean="0">
                <a:latin typeface="Helvetica Light"/>
                <a:cs typeface="Helvetica Light"/>
              </a:rPr>
              <a:t>-winds</a:t>
            </a:r>
            <a:endParaRPr lang="en-US" sz="2000" b="0" dirty="0">
              <a:latin typeface="Helvetica Light"/>
              <a:cs typeface="Helvetica Light"/>
            </a:endParaRPr>
          </a:p>
        </p:txBody>
      </p:sp>
      <p:sp>
        <p:nvSpPr>
          <p:cNvPr id="64526" name="Rectangle 2"/>
          <p:cNvSpPr txBox="1">
            <a:spLocks noChangeArrowheads="1"/>
          </p:cNvSpPr>
          <p:nvPr/>
        </p:nvSpPr>
        <p:spPr bwMode="auto">
          <a:xfrm>
            <a:off x="250825" y="1006589"/>
            <a:ext cx="4919663" cy="395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200" b="0" dirty="0">
                <a:solidFill>
                  <a:srgbClr val="000000"/>
                </a:solidFill>
                <a:latin typeface="Helvetica Light"/>
                <a:cs typeface="Helvetica Light"/>
              </a:rPr>
              <a:t>t</a:t>
            </a:r>
            <a:r>
              <a:rPr lang="en-US" sz="2200" b="0" dirty="0" smtClean="0">
                <a:solidFill>
                  <a:srgbClr val="000000"/>
                </a:solidFill>
                <a:latin typeface="Helvetica Light"/>
                <a:cs typeface="Helvetica Light"/>
              </a:rPr>
              <a:t>ransits allow studies </a:t>
            </a:r>
            <a:r>
              <a:rPr lang="en-US" sz="2200" b="0" dirty="0">
                <a:solidFill>
                  <a:srgbClr val="000000"/>
                </a:solidFill>
                <a:latin typeface="Helvetica Light"/>
                <a:cs typeface="Helvetica Light"/>
              </a:rPr>
              <a:t>of </a:t>
            </a:r>
            <a:r>
              <a:rPr lang="en-US" sz="2200" b="0" dirty="0" smtClean="0">
                <a:solidFill>
                  <a:srgbClr val="000000"/>
                </a:solidFill>
                <a:latin typeface="Helvetica Light"/>
                <a:cs typeface="Helvetica Light"/>
              </a:rPr>
              <a:t>atmospheres</a:t>
            </a:r>
            <a:endParaRPr lang="en-US" sz="2200" b="0" dirty="0">
              <a:solidFill>
                <a:srgbClr val="000000"/>
              </a:solidFill>
              <a:latin typeface="Helvetica Light"/>
              <a:cs typeface="Helvetica Light"/>
            </a:endParaRPr>
          </a:p>
        </p:txBody>
      </p:sp>
      <p:sp>
        <p:nvSpPr>
          <p:cNvPr id="20" name="TextBox 39"/>
          <p:cNvSpPr txBox="1">
            <a:spLocks noChangeArrowheads="1"/>
          </p:cNvSpPr>
          <p:nvPr/>
        </p:nvSpPr>
        <p:spPr bwMode="auto">
          <a:xfrm>
            <a:off x="-419809" y="-83536"/>
            <a:ext cx="10169912" cy="1017844"/>
          </a:xfrm>
          <a:prstGeom prst="rect">
            <a:avLst/>
          </a:prstGeom>
          <a:noFill/>
          <a:ln w="12700">
            <a:noFill/>
            <a:miter lim="800000"/>
            <a:headEnd/>
            <a:tailEnd/>
          </a:ln>
        </p:spPr>
        <p:txBody>
          <a:bodyPr wrap="square"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4000" b="0" dirty="0" smtClean="0">
                <a:latin typeface="Helvetica Light"/>
                <a:cs typeface="Helvetica Light"/>
              </a:rPr>
              <a:t>JWST – </a:t>
            </a:r>
            <a:r>
              <a:rPr lang="en-US" sz="4000" b="0" dirty="0">
                <a:latin typeface="Helvetica Light"/>
                <a:cs typeface="Helvetica Light"/>
              </a:rPr>
              <a:t>f</a:t>
            </a:r>
            <a:r>
              <a:rPr lang="en-US" sz="4000" b="0" dirty="0" smtClean="0">
                <a:latin typeface="Helvetica Light"/>
                <a:cs typeface="Helvetica Light"/>
              </a:rPr>
              <a:t>inding </a:t>
            </a:r>
            <a:r>
              <a:rPr lang="en-US" sz="6000" b="0" dirty="0" smtClean="0">
                <a:solidFill>
                  <a:srgbClr val="6B6BCF"/>
                </a:solidFill>
                <a:latin typeface="Helvetica Light"/>
                <a:cs typeface="Helvetica Light"/>
              </a:rPr>
              <a:t>life</a:t>
            </a:r>
            <a:r>
              <a:rPr lang="en-US" sz="4000" b="0" dirty="0" smtClean="0">
                <a:solidFill>
                  <a:srgbClr val="6B6BCF"/>
                </a:solidFill>
                <a:latin typeface="Helvetica Light"/>
                <a:cs typeface="Helvetica Light"/>
              </a:rPr>
              <a:t>-bearing </a:t>
            </a:r>
            <a:r>
              <a:rPr lang="en-US" sz="4000" b="0" dirty="0" smtClean="0">
                <a:latin typeface="Helvetica Light"/>
                <a:cs typeface="Helvetica Light"/>
              </a:rPr>
              <a:t>planets</a:t>
            </a:r>
            <a:endParaRPr lang="en-US" sz="4000" b="0" dirty="0">
              <a:latin typeface="Helvetica Light"/>
              <a:cs typeface="Helvetica Light"/>
            </a:endParaRPr>
          </a:p>
        </p:txBody>
      </p:sp>
    </p:spTree>
    <p:extLst>
      <p:ext uri="{BB962C8B-B14F-4D97-AF65-F5344CB8AC3E}">
        <p14:creationId xmlns:p14="http://schemas.microsoft.com/office/powerpoint/2010/main" val="1759842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5"/>
          <p:cNvSpPr txBox="1">
            <a:spLocks noChangeArrowheads="1"/>
          </p:cNvSpPr>
          <p:nvPr/>
        </p:nvSpPr>
        <p:spPr bwMode="auto">
          <a:xfrm>
            <a:off x="34925" y="2943225"/>
            <a:ext cx="9001125" cy="3048000"/>
          </a:xfrm>
          <a:prstGeom prst="rect">
            <a:avLst/>
          </a:prstGeom>
          <a:noFill/>
          <a:ln w="3175">
            <a:solidFill>
              <a:schemeClr val="tx1">
                <a:lumMod val="50000"/>
                <a:lumOff val="50000"/>
              </a:schemeClr>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1200" dirty="0" smtClean="0">
                <a:solidFill>
                  <a:schemeClr val="bg1"/>
                </a:solidFill>
                <a:latin typeface="Century Gothic" charset="0"/>
                <a:cs typeface="Century Gothic" charset="0"/>
              </a:rPr>
              <a:t>JWST WILL PENETRATE THE ATMOSPHERES OF EXOPLANETS</a:t>
            </a:r>
          </a:p>
          <a:p>
            <a:pPr>
              <a:defRPr/>
            </a:pPr>
            <a:endParaRPr lang="en-US" sz="1200" dirty="0" smtClean="0">
              <a:solidFill>
                <a:schemeClr val="bg1"/>
              </a:solidFill>
              <a:latin typeface="Century Gothic" charset="0"/>
              <a:cs typeface="Century Gothic" charset="0"/>
            </a:endParaRPr>
          </a:p>
          <a:p>
            <a:pPr>
              <a:defRPr/>
            </a:pPr>
            <a:endParaRPr lang="en-US" sz="1200" dirty="0" smtClean="0">
              <a:solidFill>
                <a:schemeClr val="bg1"/>
              </a:solidFill>
              <a:latin typeface="Century Gothic" charset="0"/>
              <a:cs typeface="Century Gothic" charset="0"/>
            </a:endParaRPr>
          </a:p>
          <a:p>
            <a:pPr>
              <a:defRPr/>
            </a:pPr>
            <a:endParaRPr lang="en-US" sz="1200" dirty="0" smtClean="0">
              <a:solidFill>
                <a:schemeClr val="bg1"/>
              </a:solidFill>
              <a:latin typeface="Century Gothic" charset="0"/>
              <a:cs typeface="Century Gothic" charset="0"/>
            </a:endParaRPr>
          </a:p>
          <a:p>
            <a:pPr>
              <a:defRPr/>
            </a:pPr>
            <a:endParaRPr lang="en-US" sz="1200" dirty="0" smtClean="0">
              <a:solidFill>
                <a:schemeClr val="bg1"/>
              </a:solidFill>
              <a:latin typeface="Century Gothic" charset="0"/>
              <a:cs typeface="Century Gothic" charset="0"/>
            </a:endParaRPr>
          </a:p>
          <a:p>
            <a:pPr>
              <a:defRPr/>
            </a:pPr>
            <a:endParaRPr lang="en-US" sz="1200" dirty="0" smtClean="0">
              <a:solidFill>
                <a:schemeClr val="bg1"/>
              </a:solidFill>
              <a:latin typeface="Century Gothic" charset="0"/>
              <a:cs typeface="Century Gothic" charset="0"/>
            </a:endParaRPr>
          </a:p>
          <a:p>
            <a:pPr>
              <a:defRPr/>
            </a:pPr>
            <a:endParaRPr lang="en-US" sz="1200" dirty="0" smtClean="0">
              <a:solidFill>
                <a:schemeClr val="bg1"/>
              </a:solidFill>
              <a:latin typeface="Century Gothic" charset="0"/>
              <a:cs typeface="Century Gothic" charset="0"/>
            </a:endParaRPr>
          </a:p>
          <a:p>
            <a:pPr>
              <a:defRPr/>
            </a:pPr>
            <a:endParaRPr lang="en-US" sz="1200" dirty="0" smtClean="0">
              <a:solidFill>
                <a:schemeClr val="bg1"/>
              </a:solidFill>
              <a:latin typeface="Century Gothic" charset="0"/>
              <a:cs typeface="Century Gothic" charset="0"/>
            </a:endParaRPr>
          </a:p>
          <a:p>
            <a:pPr>
              <a:defRPr/>
            </a:pPr>
            <a:endParaRPr lang="en-US" sz="1200" dirty="0" smtClean="0">
              <a:solidFill>
                <a:schemeClr val="bg1"/>
              </a:solidFill>
              <a:latin typeface="Century Gothic" charset="0"/>
              <a:cs typeface="Century Gothic" charset="0"/>
            </a:endParaRPr>
          </a:p>
          <a:p>
            <a:pPr>
              <a:defRPr/>
            </a:pPr>
            <a:endParaRPr lang="en-US" sz="1200" dirty="0" smtClean="0">
              <a:solidFill>
                <a:schemeClr val="bg1"/>
              </a:solidFill>
              <a:latin typeface="Century Gothic" charset="0"/>
              <a:cs typeface="Century Gothic" charset="0"/>
            </a:endParaRPr>
          </a:p>
          <a:p>
            <a:pPr>
              <a:defRPr/>
            </a:pPr>
            <a:endParaRPr lang="en-US" sz="1200" dirty="0" smtClean="0">
              <a:solidFill>
                <a:schemeClr val="bg1"/>
              </a:solidFill>
              <a:latin typeface="Century Gothic" charset="0"/>
              <a:cs typeface="Century Gothic" charset="0"/>
            </a:endParaRPr>
          </a:p>
          <a:p>
            <a:pPr>
              <a:defRPr/>
            </a:pPr>
            <a:endParaRPr lang="en-US" sz="1200" dirty="0" smtClean="0">
              <a:solidFill>
                <a:schemeClr val="bg1"/>
              </a:solidFill>
              <a:latin typeface="Century Gothic" charset="0"/>
              <a:cs typeface="Century Gothic" charset="0"/>
            </a:endParaRPr>
          </a:p>
          <a:p>
            <a:pPr>
              <a:defRPr/>
            </a:pPr>
            <a:endParaRPr lang="en-US" sz="1200" dirty="0" smtClean="0">
              <a:solidFill>
                <a:schemeClr val="bg1"/>
              </a:solidFill>
              <a:latin typeface="Century Gothic" charset="0"/>
              <a:cs typeface="Century Gothic" charset="0"/>
            </a:endParaRPr>
          </a:p>
          <a:p>
            <a:pPr>
              <a:defRPr/>
            </a:pPr>
            <a:endParaRPr lang="en-US" sz="1200" dirty="0" smtClean="0">
              <a:solidFill>
                <a:schemeClr val="bg1"/>
              </a:solidFill>
              <a:latin typeface="Century Gothic" charset="0"/>
              <a:cs typeface="Century Gothic" charset="0"/>
            </a:endParaRPr>
          </a:p>
          <a:p>
            <a:pPr>
              <a:defRPr/>
            </a:pPr>
            <a:endParaRPr lang="en-US" sz="1200" dirty="0" smtClean="0">
              <a:solidFill>
                <a:schemeClr val="bg1"/>
              </a:solidFill>
              <a:latin typeface="Century Gothic" charset="0"/>
              <a:cs typeface="Century Gothic" charset="0"/>
            </a:endParaRPr>
          </a:p>
          <a:p>
            <a:pPr>
              <a:defRPr/>
            </a:pPr>
            <a:endParaRPr lang="en-US" sz="1200" dirty="0" smtClean="0">
              <a:solidFill>
                <a:schemeClr val="bg1"/>
              </a:solidFill>
              <a:latin typeface="Century Gothic" charset="0"/>
              <a:cs typeface="Century Gothic" charset="0"/>
            </a:endParaRPr>
          </a:p>
        </p:txBody>
      </p:sp>
      <p:sp>
        <p:nvSpPr>
          <p:cNvPr id="65538" name="Rounded Rectangle 20"/>
          <p:cNvSpPr>
            <a:spLocks noChangeArrowheads="1"/>
          </p:cNvSpPr>
          <p:nvPr/>
        </p:nvSpPr>
        <p:spPr bwMode="auto">
          <a:xfrm>
            <a:off x="0" y="0"/>
            <a:ext cx="9144000" cy="6858000"/>
          </a:xfrm>
          <a:prstGeom prst="roundRect">
            <a:avLst>
              <a:gd name="adj" fmla="val 0"/>
            </a:avLst>
          </a:prstGeom>
          <a:solidFill>
            <a:schemeClr val="tx1"/>
          </a:solidFill>
          <a:ln w="9525">
            <a:solidFill>
              <a:schemeClr val="tx1"/>
            </a:solidFill>
            <a:round/>
            <a:headEnd/>
            <a:tailEnd/>
          </a:ln>
        </p:spPr>
        <p:txBody>
          <a:bodyPr/>
          <a:lstStyle/>
          <a:p>
            <a:endParaRPr lang="en-US"/>
          </a:p>
        </p:txBody>
      </p:sp>
      <p:sp>
        <p:nvSpPr>
          <p:cNvPr id="65539" name="TextBox 1"/>
          <p:cNvSpPr txBox="1">
            <a:spLocks noChangeArrowheads="1"/>
          </p:cNvSpPr>
          <p:nvPr/>
        </p:nvSpPr>
        <p:spPr bwMode="auto">
          <a:xfrm>
            <a:off x="4283075" y="1773238"/>
            <a:ext cx="4752975" cy="3024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a:p>
          <a:p>
            <a:endParaRPr lang="en-US"/>
          </a:p>
          <a:p>
            <a:endParaRPr lang="en-US"/>
          </a:p>
          <a:p>
            <a:endParaRPr lang="en-US"/>
          </a:p>
          <a:p>
            <a:endParaRPr lang="en-US"/>
          </a:p>
          <a:p>
            <a:endParaRPr lang="en-US"/>
          </a:p>
          <a:p>
            <a:endParaRPr lang="en-US"/>
          </a:p>
          <a:p>
            <a:endParaRPr lang="en-US"/>
          </a:p>
        </p:txBody>
      </p:sp>
      <p:pic>
        <p:nvPicPr>
          <p:cNvPr id="65540" name="Picture 4" descr="Earthshine_CMYK.tif"/>
          <p:cNvPicPr>
            <a:picLocks noChangeAspect="1"/>
          </p:cNvPicPr>
          <p:nvPr/>
        </p:nvPicPr>
        <p:blipFill>
          <a:blip r:embed="rId2" cstate="print">
            <a:extLst>
              <a:ext uri="{28A0092B-C50C-407E-A947-70E740481C1C}">
                <a14:useLocalDpi xmlns:a14="http://schemas.microsoft.com/office/drawing/2010/main" val="0"/>
              </a:ext>
            </a:extLst>
          </a:blip>
          <a:srcRect l="10361" t="11234" r="32443" b="15125"/>
          <a:stretch>
            <a:fillRect/>
          </a:stretch>
        </p:blipFill>
        <p:spPr bwMode="auto">
          <a:xfrm>
            <a:off x="2109548" y="1669559"/>
            <a:ext cx="6953578" cy="44711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541" name="TextBox 4"/>
          <p:cNvSpPr txBox="1">
            <a:spLocks noChangeArrowheads="1"/>
          </p:cNvSpPr>
          <p:nvPr/>
        </p:nvSpPr>
        <p:spPr bwMode="auto">
          <a:xfrm>
            <a:off x="2916238" y="1196975"/>
            <a:ext cx="1841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a:p>
        </p:txBody>
      </p:sp>
      <p:sp>
        <p:nvSpPr>
          <p:cNvPr id="65542" name="Parallelogram 3"/>
          <p:cNvSpPr>
            <a:spLocks noChangeArrowheads="1"/>
          </p:cNvSpPr>
          <p:nvPr/>
        </p:nvSpPr>
        <p:spPr bwMode="auto">
          <a:xfrm rot="4907315">
            <a:off x="738981" y="6168232"/>
            <a:ext cx="193675" cy="858838"/>
          </a:xfrm>
          <a:prstGeom prst="parallelogram">
            <a:avLst>
              <a:gd name="adj" fmla="val 25000"/>
            </a:avLst>
          </a:pr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5543" name="TextBox 39"/>
          <p:cNvSpPr txBox="1">
            <a:spLocks noChangeArrowheads="1"/>
          </p:cNvSpPr>
          <p:nvPr/>
        </p:nvSpPr>
        <p:spPr bwMode="auto">
          <a:xfrm>
            <a:off x="228601" y="1008402"/>
            <a:ext cx="5480824" cy="494624"/>
          </a:xfrm>
          <a:prstGeom prst="rect">
            <a:avLst/>
          </a:prstGeom>
          <a:noFill/>
          <a:ln w="12700">
            <a:noFill/>
            <a:miter lim="800000"/>
            <a:headEnd/>
            <a:tailEnd/>
          </a:ln>
          <a:extLst>
            <a:ext uri="{909E8E84-426E-40dd-AFC4-6F175D3DCCD1}">
              <a14:hiddenFill xmlns:a14="http://schemas.microsoft.com/office/drawing/2010/main" xmlns="">
                <a:solidFill>
                  <a:srgbClr val="FFFFFF"/>
                </a:solidFill>
              </a14:hiddenFill>
            </a:ext>
          </a:extLst>
        </p:spPr>
        <p:txBody>
          <a:bodyPr wrap="square"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0" dirty="0">
                <a:solidFill>
                  <a:schemeClr val="bg1"/>
                </a:solidFill>
                <a:latin typeface="Helvetica Light"/>
                <a:cs typeface="Helvetica Light"/>
              </a:rPr>
              <a:t>w</a:t>
            </a:r>
            <a:r>
              <a:rPr lang="en-US" sz="2000" b="0" dirty="0" smtClean="0">
                <a:solidFill>
                  <a:schemeClr val="bg1"/>
                </a:solidFill>
                <a:latin typeface="Helvetica Light"/>
                <a:cs typeface="Helvetica Light"/>
              </a:rPr>
              <a:t>hat </a:t>
            </a:r>
            <a:r>
              <a:rPr lang="en-US" sz="2000" b="0" dirty="0">
                <a:solidFill>
                  <a:schemeClr val="bg1"/>
                </a:solidFill>
                <a:latin typeface="Helvetica Light"/>
                <a:cs typeface="Helvetica Light"/>
              </a:rPr>
              <a:t>w</a:t>
            </a:r>
            <a:r>
              <a:rPr lang="en-US" sz="2000" b="0" dirty="0" smtClean="0">
                <a:solidFill>
                  <a:schemeClr val="bg1"/>
                </a:solidFill>
                <a:latin typeface="Helvetica Light"/>
                <a:cs typeface="Helvetica Light"/>
              </a:rPr>
              <a:t>ould </a:t>
            </a:r>
            <a:r>
              <a:rPr lang="en-US" sz="2000" b="0" dirty="0">
                <a:solidFill>
                  <a:schemeClr val="bg1"/>
                </a:solidFill>
                <a:latin typeface="Helvetica Light"/>
                <a:cs typeface="Helvetica Light"/>
              </a:rPr>
              <a:t>the </a:t>
            </a:r>
            <a:r>
              <a:rPr lang="en-US" sz="2600" b="0" dirty="0">
                <a:solidFill>
                  <a:srgbClr val="C3D69B"/>
                </a:solidFill>
                <a:latin typeface="Helvetica Light"/>
                <a:cs typeface="Helvetica Light"/>
              </a:rPr>
              <a:t>E</a:t>
            </a:r>
            <a:r>
              <a:rPr lang="en-US" sz="2600" b="0" dirty="0" smtClean="0">
                <a:solidFill>
                  <a:srgbClr val="C3D69B"/>
                </a:solidFill>
                <a:latin typeface="Helvetica Light"/>
                <a:cs typeface="Helvetica Light"/>
              </a:rPr>
              <a:t>arth’s</a:t>
            </a:r>
            <a:r>
              <a:rPr lang="en-US" sz="2000" b="0" dirty="0" smtClean="0">
                <a:solidFill>
                  <a:srgbClr val="C3D69B"/>
                </a:solidFill>
                <a:latin typeface="Helvetica Light"/>
                <a:cs typeface="Helvetica Light"/>
              </a:rPr>
              <a:t> </a:t>
            </a:r>
            <a:r>
              <a:rPr lang="en-US" sz="2000" b="0" dirty="0">
                <a:solidFill>
                  <a:schemeClr val="bg1"/>
                </a:solidFill>
                <a:latin typeface="Helvetica Light"/>
                <a:cs typeface="Helvetica Light"/>
              </a:rPr>
              <a:t>s</a:t>
            </a:r>
            <a:r>
              <a:rPr lang="en-US" sz="2000" b="0" dirty="0" smtClean="0">
                <a:solidFill>
                  <a:schemeClr val="bg1"/>
                </a:solidFill>
                <a:latin typeface="Helvetica Light"/>
                <a:cs typeface="Helvetica Light"/>
              </a:rPr>
              <a:t>pectrum </a:t>
            </a:r>
            <a:r>
              <a:rPr lang="en-US" sz="2000" b="0" dirty="0">
                <a:solidFill>
                  <a:schemeClr val="bg1"/>
                </a:solidFill>
                <a:latin typeface="Helvetica Light"/>
                <a:cs typeface="Helvetica Light"/>
              </a:rPr>
              <a:t>l</a:t>
            </a:r>
            <a:r>
              <a:rPr lang="en-US" sz="2000" b="0" dirty="0" smtClean="0">
                <a:solidFill>
                  <a:schemeClr val="bg1"/>
                </a:solidFill>
                <a:latin typeface="Helvetica Light"/>
                <a:cs typeface="Helvetica Light"/>
              </a:rPr>
              <a:t>ook </a:t>
            </a:r>
            <a:r>
              <a:rPr lang="en-US" sz="2000" b="0" dirty="0">
                <a:solidFill>
                  <a:schemeClr val="bg1"/>
                </a:solidFill>
                <a:latin typeface="Helvetica Light"/>
                <a:cs typeface="Helvetica Light"/>
              </a:rPr>
              <a:t>l</a:t>
            </a:r>
            <a:r>
              <a:rPr lang="en-US" sz="2000" b="0" dirty="0" smtClean="0">
                <a:solidFill>
                  <a:schemeClr val="bg1"/>
                </a:solidFill>
                <a:latin typeface="Helvetica Light"/>
                <a:cs typeface="Helvetica Light"/>
              </a:rPr>
              <a:t>ike?</a:t>
            </a:r>
            <a:endParaRPr lang="en-US" sz="2000" b="0" dirty="0">
              <a:solidFill>
                <a:schemeClr val="bg1"/>
              </a:solidFill>
              <a:latin typeface="Helvetica Light"/>
              <a:cs typeface="Helvetica Light"/>
            </a:endParaRPr>
          </a:p>
        </p:txBody>
      </p:sp>
      <p:pic>
        <p:nvPicPr>
          <p:cNvPr id="65544" name="Picture 2" descr="Picture 4.jpg"/>
          <p:cNvPicPr>
            <a:picLocks noChangeAspect="1"/>
          </p:cNvPicPr>
          <p:nvPr/>
        </p:nvPicPr>
        <p:blipFill>
          <a:blip r:embed="rId3" cstate="print">
            <a:extLst>
              <a:ext uri="{28A0092B-C50C-407E-A947-70E740481C1C}">
                <a14:useLocalDpi xmlns:a14="http://schemas.microsoft.com/office/drawing/2010/main" val="0"/>
              </a:ext>
            </a:extLst>
          </a:blip>
          <a:srcRect l="4495" t="7297" r="17693" b="11749"/>
          <a:stretch>
            <a:fillRect/>
          </a:stretch>
        </p:blipFill>
        <p:spPr bwMode="auto">
          <a:xfrm>
            <a:off x="102803" y="3169876"/>
            <a:ext cx="1945175" cy="1406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65545" name="TextBox 39"/>
          <p:cNvSpPr txBox="1">
            <a:spLocks noChangeArrowheads="1"/>
          </p:cNvSpPr>
          <p:nvPr/>
        </p:nvSpPr>
        <p:spPr bwMode="auto">
          <a:xfrm>
            <a:off x="5201514" y="4266112"/>
            <a:ext cx="642937"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a:solidFill>
                  <a:srgbClr val="FFFFFF"/>
                </a:solidFill>
              </a:rPr>
              <a:t>H</a:t>
            </a:r>
            <a:r>
              <a:rPr lang="en-US" sz="1200" baseline="-25000" dirty="0">
                <a:solidFill>
                  <a:srgbClr val="FFFFFF"/>
                </a:solidFill>
              </a:rPr>
              <a:t>2</a:t>
            </a:r>
            <a:r>
              <a:rPr lang="en-US" sz="1200" dirty="0">
                <a:solidFill>
                  <a:srgbClr val="FFFFFF"/>
                </a:solidFill>
              </a:rPr>
              <a:t>O</a:t>
            </a:r>
          </a:p>
        </p:txBody>
      </p:sp>
      <p:sp>
        <p:nvSpPr>
          <p:cNvPr id="65546" name="TextBox 39"/>
          <p:cNvSpPr txBox="1">
            <a:spLocks noChangeArrowheads="1"/>
          </p:cNvSpPr>
          <p:nvPr/>
        </p:nvSpPr>
        <p:spPr bwMode="auto">
          <a:xfrm>
            <a:off x="2478152" y="3207546"/>
            <a:ext cx="7874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a:solidFill>
                  <a:srgbClr val="FFFFFF"/>
                </a:solidFill>
              </a:rPr>
              <a:t>O</a:t>
            </a:r>
            <a:r>
              <a:rPr lang="en-US" sz="1200" baseline="-25000" dirty="0">
                <a:solidFill>
                  <a:srgbClr val="FFFFFF"/>
                </a:solidFill>
              </a:rPr>
              <a:t>2</a:t>
            </a:r>
            <a:r>
              <a:rPr lang="en-US" sz="1200" dirty="0">
                <a:solidFill>
                  <a:srgbClr val="FFFFFF"/>
                </a:solidFill>
              </a:rPr>
              <a:t> </a:t>
            </a:r>
            <a:r>
              <a:rPr lang="en-US" sz="1200" baseline="-25000" dirty="0">
                <a:solidFill>
                  <a:srgbClr val="FFFFFF"/>
                </a:solidFill>
              </a:rPr>
              <a:t>,</a:t>
            </a:r>
            <a:r>
              <a:rPr lang="en-US" sz="1200" dirty="0">
                <a:solidFill>
                  <a:srgbClr val="FFFFFF"/>
                </a:solidFill>
              </a:rPr>
              <a:t>O</a:t>
            </a:r>
            <a:r>
              <a:rPr lang="en-US" sz="1200" baseline="-25000" dirty="0">
                <a:solidFill>
                  <a:srgbClr val="FFFFFF"/>
                </a:solidFill>
              </a:rPr>
              <a:t>3 </a:t>
            </a:r>
            <a:endParaRPr lang="en-US" sz="1200" dirty="0">
              <a:solidFill>
                <a:srgbClr val="FFFFFF"/>
              </a:solidFill>
            </a:endParaRPr>
          </a:p>
        </p:txBody>
      </p:sp>
      <p:sp>
        <p:nvSpPr>
          <p:cNvPr id="65547" name="TextBox 39"/>
          <p:cNvSpPr txBox="1">
            <a:spLocks noChangeArrowheads="1"/>
          </p:cNvSpPr>
          <p:nvPr/>
        </p:nvSpPr>
        <p:spPr bwMode="auto">
          <a:xfrm>
            <a:off x="7034223" y="5178264"/>
            <a:ext cx="642938"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a:solidFill>
                  <a:srgbClr val="FFFFFF"/>
                </a:solidFill>
              </a:rPr>
              <a:t>CO</a:t>
            </a:r>
            <a:r>
              <a:rPr lang="en-US" sz="1200" baseline="-25000" dirty="0">
                <a:solidFill>
                  <a:srgbClr val="FFFFFF"/>
                </a:solidFill>
              </a:rPr>
              <a:t>2</a:t>
            </a:r>
            <a:endParaRPr lang="en-US" sz="1200" dirty="0">
              <a:solidFill>
                <a:srgbClr val="FFFFFF"/>
              </a:solidFill>
            </a:endParaRPr>
          </a:p>
        </p:txBody>
      </p:sp>
      <p:sp>
        <p:nvSpPr>
          <p:cNvPr id="65548" name="TextBox 39"/>
          <p:cNvSpPr txBox="1">
            <a:spLocks noChangeArrowheads="1"/>
          </p:cNvSpPr>
          <p:nvPr/>
        </p:nvSpPr>
        <p:spPr bwMode="auto">
          <a:xfrm>
            <a:off x="8351148" y="5505557"/>
            <a:ext cx="642937"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a:solidFill>
                  <a:srgbClr val="FFFFFF"/>
                </a:solidFill>
              </a:rPr>
              <a:t>CH</a:t>
            </a:r>
            <a:r>
              <a:rPr lang="en-US" sz="1200" baseline="-25000" dirty="0">
                <a:solidFill>
                  <a:srgbClr val="FFFFFF"/>
                </a:solidFill>
              </a:rPr>
              <a:t>4</a:t>
            </a:r>
            <a:endParaRPr lang="en-US" sz="1200" dirty="0">
              <a:solidFill>
                <a:srgbClr val="FFFFFF"/>
              </a:solidFill>
            </a:endParaRPr>
          </a:p>
        </p:txBody>
      </p:sp>
      <p:sp>
        <p:nvSpPr>
          <p:cNvPr id="17" name="TextBox 39"/>
          <p:cNvSpPr txBox="1">
            <a:spLocks noChangeArrowheads="1"/>
          </p:cNvSpPr>
          <p:nvPr/>
        </p:nvSpPr>
        <p:spPr bwMode="auto">
          <a:xfrm>
            <a:off x="-419809" y="-83536"/>
            <a:ext cx="10169912" cy="1017844"/>
          </a:xfrm>
          <a:prstGeom prst="rect">
            <a:avLst/>
          </a:prstGeom>
          <a:noFill/>
          <a:ln w="12700">
            <a:noFill/>
            <a:miter lim="800000"/>
            <a:headEnd/>
            <a:tailEnd/>
          </a:ln>
        </p:spPr>
        <p:txBody>
          <a:bodyPr wrap="square"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4000" b="0" dirty="0" smtClean="0">
                <a:solidFill>
                  <a:schemeClr val="bg1"/>
                </a:solidFill>
                <a:latin typeface="Helvetica Light"/>
                <a:cs typeface="Helvetica Light"/>
              </a:rPr>
              <a:t>JWST – </a:t>
            </a:r>
            <a:r>
              <a:rPr lang="en-US" sz="4000" b="0" dirty="0">
                <a:solidFill>
                  <a:schemeClr val="bg1"/>
                </a:solidFill>
                <a:latin typeface="Helvetica Light"/>
                <a:cs typeface="Helvetica Light"/>
              </a:rPr>
              <a:t>f</a:t>
            </a:r>
            <a:r>
              <a:rPr lang="en-US" sz="4000" b="0" dirty="0" smtClean="0">
                <a:solidFill>
                  <a:schemeClr val="bg1"/>
                </a:solidFill>
                <a:latin typeface="Helvetica Light"/>
                <a:cs typeface="Helvetica Light"/>
              </a:rPr>
              <a:t>inding </a:t>
            </a:r>
            <a:r>
              <a:rPr lang="en-US" sz="6000" b="0" dirty="0" smtClean="0">
                <a:solidFill>
                  <a:srgbClr val="FAC090"/>
                </a:solidFill>
                <a:latin typeface="Helvetica Light"/>
                <a:cs typeface="Helvetica Light"/>
              </a:rPr>
              <a:t>life</a:t>
            </a:r>
            <a:r>
              <a:rPr lang="en-US" sz="4000" b="0" dirty="0" smtClean="0">
                <a:solidFill>
                  <a:srgbClr val="FAC090"/>
                </a:solidFill>
                <a:latin typeface="Helvetica Light"/>
                <a:cs typeface="Helvetica Light"/>
              </a:rPr>
              <a:t>-bearing </a:t>
            </a:r>
            <a:r>
              <a:rPr lang="en-US" sz="4000" b="0" dirty="0" smtClean="0">
                <a:solidFill>
                  <a:schemeClr val="bg1"/>
                </a:solidFill>
                <a:latin typeface="Helvetica Light"/>
                <a:cs typeface="Helvetica Light"/>
              </a:rPr>
              <a:t>planets</a:t>
            </a:r>
            <a:endParaRPr lang="en-US" sz="4000" b="0" dirty="0">
              <a:solidFill>
                <a:schemeClr val="bg1"/>
              </a:solidFill>
              <a:latin typeface="Helvetica Light"/>
              <a:cs typeface="Helvetica Light"/>
            </a:endParaRPr>
          </a:p>
        </p:txBody>
      </p:sp>
    </p:spTree>
    <p:extLst>
      <p:ext uri="{BB962C8B-B14F-4D97-AF65-F5344CB8AC3E}">
        <p14:creationId xmlns:p14="http://schemas.microsoft.com/office/powerpoint/2010/main" val="4189008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913" y="1754188"/>
            <a:ext cx="7231062" cy="4672012"/>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74754" name="Rectangle 3"/>
          <p:cNvSpPr>
            <a:spLocks noGrp="1" noChangeArrowheads="1"/>
          </p:cNvSpPr>
          <p:nvPr>
            <p:ph type="body" idx="1"/>
          </p:nvPr>
        </p:nvSpPr>
        <p:spPr>
          <a:xfrm>
            <a:off x="3833370" y="2155825"/>
            <a:ext cx="2917825" cy="768350"/>
          </a:xfrm>
        </p:spPr>
        <p:txBody>
          <a:bodyPr/>
          <a:lstStyle/>
          <a:p>
            <a:pPr marL="280988" indent="0" algn="ctr">
              <a:buFontTx/>
              <a:buNone/>
            </a:pPr>
            <a:r>
              <a:rPr lang="en-US" sz="1800" u="sng" dirty="0" err="1" smtClean="0">
                <a:solidFill>
                  <a:srgbClr val="000000"/>
                </a:solidFill>
                <a:latin typeface="Calibri" charset="0"/>
                <a:ea typeface="ＭＳ Ｐゴシック" charset="0"/>
                <a:cs typeface="Calibri" charset="0"/>
              </a:rPr>
              <a:t>nirspec</a:t>
            </a:r>
            <a:r>
              <a:rPr lang="en-US" sz="1800" u="sng" dirty="0" smtClean="0">
                <a:solidFill>
                  <a:srgbClr val="000000"/>
                </a:solidFill>
                <a:latin typeface="Calibri" charset="0"/>
                <a:ea typeface="ＭＳ Ｐゴシック" charset="0"/>
                <a:cs typeface="Calibri" charset="0"/>
              </a:rPr>
              <a:t> </a:t>
            </a:r>
            <a:r>
              <a:rPr lang="en-US" sz="1800" u="sng" dirty="0">
                <a:solidFill>
                  <a:srgbClr val="000000"/>
                </a:solidFill>
                <a:latin typeface="Calibri" charset="0"/>
                <a:ea typeface="ＭＳ Ｐゴシック" charset="0"/>
                <a:cs typeface="Calibri" charset="0"/>
              </a:rPr>
              <a:t>– 20 transits</a:t>
            </a:r>
            <a:endParaRPr lang="en-US" sz="1800" u="sng" dirty="0">
              <a:solidFill>
                <a:srgbClr val="000000"/>
              </a:solidFill>
              <a:latin typeface="Calibri" charset="0"/>
              <a:ea typeface="ヒラギノ角ゴ ProN W6" charset="0"/>
            </a:endParaRPr>
          </a:p>
          <a:p>
            <a:pPr marL="280988" indent="0" algn="ctr">
              <a:buFontTx/>
              <a:buNone/>
            </a:pPr>
            <a:r>
              <a:rPr lang="en-US" sz="1800" dirty="0" smtClean="0">
                <a:solidFill>
                  <a:srgbClr val="000000"/>
                </a:solidFill>
                <a:latin typeface="Calibri" charset="0"/>
                <a:ea typeface="ＭＳ Ｐゴシック" charset="0"/>
                <a:cs typeface="Calibri" charset="0"/>
              </a:rPr>
              <a:t>(binned </a:t>
            </a:r>
            <a:r>
              <a:rPr lang="en-US" sz="1800" dirty="0">
                <a:solidFill>
                  <a:srgbClr val="000000"/>
                </a:solidFill>
                <a:latin typeface="Calibri" charset="0"/>
                <a:ea typeface="ＭＳ Ｐゴシック" charset="0"/>
                <a:cs typeface="Calibri" charset="0"/>
              </a:rPr>
              <a:t>to R ~ 300)</a:t>
            </a:r>
            <a:endParaRPr lang="en-US" sz="1800" dirty="0">
              <a:solidFill>
                <a:srgbClr val="000000"/>
              </a:solidFill>
              <a:latin typeface="Calibri" charset="0"/>
              <a:ea typeface="ヒラギノ角ゴ ProN W6" charset="0"/>
              <a:cs typeface="ヒラギノ角ゴ ProN W6" charset="0"/>
            </a:endParaRPr>
          </a:p>
        </p:txBody>
      </p:sp>
      <p:sp>
        <p:nvSpPr>
          <p:cNvPr id="74755" name="TextBox 4"/>
          <p:cNvSpPr txBox="1">
            <a:spLocks noChangeArrowheads="1"/>
          </p:cNvSpPr>
          <p:nvPr/>
        </p:nvSpPr>
        <p:spPr bwMode="auto">
          <a:xfrm>
            <a:off x="5589053" y="6370191"/>
            <a:ext cx="313250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0" dirty="0">
                <a:solidFill>
                  <a:srgbClr val="000000"/>
                </a:solidFill>
                <a:latin typeface="Calibri" charset="0"/>
                <a:cs typeface="Calibri" charset="0"/>
              </a:rPr>
              <a:t>M. </a:t>
            </a:r>
            <a:r>
              <a:rPr lang="en-US" sz="1600" b="0" dirty="0" err="1">
                <a:solidFill>
                  <a:srgbClr val="000000"/>
                </a:solidFill>
                <a:latin typeface="Calibri" charset="0"/>
                <a:cs typeface="Calibri" charset="0"/>
              </a:rPr>
              <a:t>Clampin</a:t>
            </a:r>
            <a:r>
              <a:rPr lang="en-US" sz="1600" b="0" dirty="0">
                <a:solidFill>
                  <a:srgbClr val="000000"/>
                </a:solidFill>
                <a:latin typeface="Calibri" charset="0"/>
                <a:cs typeface="Calibri" charset="0"/>
              </a:rPr>
              <a:t> – Model by E. Kempton</a:t>
            </a:r>
          </a:p>
        </p:txBody>
      </p:sp>
      <p:sp>
        <p:nvSpPr>
          <p:cNvPr id="74756" name="Rectangle 2"/>
          <p:cNvSpPr txBox="1">
            <a:spLocks noChangeArrowheads="1"/>
          </p:cNvSpPr>
          <p:nvPr/>
        </p:nvSpPr>
        <p:spPr bwMode="auto">
          <a:xfrm>
            <a:off x="107950" y="908050"/>
            <a:ext cx="8567738"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200" b="0" dirty="0">
                <a:solidFill>
                  <a:srgbClr val="000000"/>
                </a:solidFill>
                <a:latin typeface="Calibri" charset="0"/>
                <a:cs typeface="Calibri" charset="0"/>
              </a:rPr>
              <a:t>s</a:t>
            </a:r>
            <a:r>
              <a:rPr lang="en-US" sz="2200" b="0" dirty="0" smtClean="0">
                <a:solidFill>
                  <a:srgbClr val="000000"/>
                </a:solidFill>
                <a:latin typeface="Calibri" charset="0"/>
                <a:cs typeface="Calibri" charset="0"/>
              </a:rPr>
              <a:t>imulated </a:t>
            </a:r>
            <a:r>
              <a:rPr lang="en-US" sz="2200" b="0" dirty="0">
                <a:solidFill>
                  <a:srgbClr val="000000"/>
                </a:solidFill>
                <a:latin typeface="Calibri" charset="0"/>
                <a:cs typeface="Calibri" charset="0"/>
              </a:rPr>
              <a:t>JWST</a:t>
            </a:r>
            <a:r>
              <a:rPr lang="en-US" sz="2200" b="0" dirty="0" smtClean="0">
                <a:solidFill>
                  <a:srgbClr val="000000"/>
                </a:solidFill>
                <a:latin typeface="Calibri" charset="0"/>
                <a:cs typeface="Calibri" charset="0"/>
              </a:rPr>
              <a:t>/</a:t>
            </a:r>
            <a:r>
              <a:rPr lang="en-US" sz="2200" b="0" dirty="0" err="1" smtClean="0">
                <a:solidFill>
                  <a:srgbClr val="000000"/>
                </a:solidFill>
                <a:latin typeface="Calibri" charset="0"/>
                <a:cs typeface="Calibri" charset="0"/>
              </a:rPr>
              <a:t>nirspec</a:t>
            </a:r>
            <a:r>
              <a:rPr lang="en-US" sz="2200" b="0" dirty="0" smtClean="0">
                <a:solidFill>
                  <a:srgbClr val="000000"/>
                </a:solidFill>
                <a:latin typeface="Calibri" charset="0"/>
                <a:cs typeface="Calibri" charset="0"/>
              </a:rPr>
              <a:t> observation </a:t>
            </a:r>
            <a:endParaRPr lang="en-US" sz="2200" b="0" dirty="0">
              <a:solidFill>
                <a:srgbClr val="000000"/>
              </a:solidFill>
              <a:latin typeface="Calibri" charset="0"/>
              <a:cs typeface="Calibri" charset="0"/>
            </a:endParaRPr>
          </a:p>
          <a:p>
            <a:r>
              <a:rPr lang="en-US" sz="1800" b="0" dirty="0" smtClean="0">
                <a:latin typeface="Calibri" charset="0"/>
                <a:cs typeface="Calibri" charset="0"/>
              </a:rPr>
              <a:t>      hydrogen-rich </a:t>
            </a:r>
            <a:r>
              <a:rPr lang="en-US" sz="1800" b="0" dirty="0">
                <a:latin typeface="Calibri" charset="0"/>
                <a:cs typeface="Calibri" charset="0"/>
              </a:rPr>
              <a:t>s</a:t>
            </a:r>
            <a:r>
              <a:rPr lang="en-US" sz="1800" b="0" dirty="0" smtClean="0">
                <a:latin typeface="Calibri" charset="0"/>
                <a:cs typeface="Calibri" charset="0"/>
              </a:rPr>
              <a:t>uper </a:t>
            </a:r>
            <a:r>
              <a:rPr lang="en-US" sz="1800" b="0" dirty="0">
                <a:latin typeface="Calibri" charset="0"/>
                <a:cs typeface="Calibri" charset="0"/>
              </a:rPr>
              <a:t>e</a:t>
            </a:r>
            <a:r>
              <a:rPr lang="en-US" sz="1800" b="0" dirty="0" smtClean="0">
                <a:latin typeface="Calibri" charset="0"/>
                <a:cs typeface="Calibri" charset="0"/>
              </a:rPr>
              <a:t>arth </a:t>
            </a:r>
            <a:r>
              <a:rPr lang="en-US" sz="1800" b="0" dirty="0">
                <a:latin typeface="Calibri" charset="0"/>
                <a:cs typeface="Calibri" charset="0"/>
              </a:rPr>
              <a:t>(1.4 R</a:t>
            </a:r>
            <a:r>
              <a:rPr lang="en-US" sz="1800" b="0" baseline="-25000" dirty="0">
                <a:latin typeface="Calibri" charset="0"/>
                <a:cs typeface="Calibri" charset="0"/>
              </a:rPr>
              <a:t>EARTH</a:t>
            </a:r>
            <a:r>
              <a:rPr lang="en-US" sz="1800" b="0" dirty="0">
                <a:latin typeface="Calibri" charset="0"/>
                <a:cs typeface="Calibri" charset="0"/>
              </a:rPr>
              <a:t>, 5 M</a:t>
            </a:r>
            <a:r>
              <a:rPr lang="en-US" sz="1800" b="0" baseline="-25000" dirty="0">
                <a:latin typeface="Calibri" charset="0"/>
                <a:cs typeface="Calibri" charset="0"/>
              </a:rPr>
              <a:t>EARTH</a:t>
            </a:r>
            <a:r>
              <a:rPr lang="en-US" sz="1800" b="0" dirty="0">
                <a:latin typeface="Calibri" charset="0"/>
                <a:cs typeface="Calibri" charset="0"/>
              </a:rPr>
              <a:t>)</a:t>
            </a:r>
          </a:p>
        </p:txBody>
      </p:sp>
      <p:sp>
        <p:nvSpPr>
          <p:cNvPr id="8" name="TextBox 39"/>
          <p:cNvSpPr txBox="1">
            <a:spLocks noChangeArrowheads="1"/>
          </p:cNvSpPr>
          <p:nvPr/>
        </p:nvSpPr>
        <p:spPr bwMode="auto">
          <a:xfrm>
            <a:off x="-419809" y="-83536"/>
            <a:ext cx="10169912" cy="1017844"/>
          </a:xfrm>
          <a:prstGeom prst="rect">
            <a:avLst/>
          </a:prstGeom>
          <a:noFill/>
          <a:ln w="12700">
            <a:noFill/>
            <a:miter lim="800000"/>
            <a:headEnd/>
            <a:tailEnd/>
          </a:ln>
        </p:spPr>
        <p:txBody>
          <a:bodyPr wrap="square"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4000" b="0" dirty="0" smtClean="0">
                <a:latin typeface="Calibri"/>
                <a:cs typeface="Calibri"/>
              </a:rPr>
              <a:t>JWST – </a:t>
            </a:r>
            <a:r>
              <a:rPr lang="en-US" sz="4000" b="0" dirty="0">
                <a:latin typeface="Calibri"/>
                <a:cs typeface="Calibri"/>
              </a:rPr>
              <a:t>f</a:t>
            </a:r>
            <a:r>
              <a:rPr lang="en-US" sz="4000" b="0" dirty="0" smtClean="0">
                <a:latin typeface="Calibri"/>
                <a:cs typeface="Calibri"/>
              </a:rPr>
              <a:t>inding </a:t>
            </a:r>
            <a:r>
              <a:rPr lang="en-US" sz="6000" b="0" dirty="0" smtClean="0">
                <a:solidFill>
                  <a:srgbClr val="6B6BCF"/>
                </a:solidFill>
                <a:latin typeface="Calibri"/>
                <a:cs typeface="Calibri"/>
              </a:rPr>
              <a:t>life</a:t>
            </a:r>
            <a:r>
              <a:rPr lang="en-US" sz="4000" b="0" dirty="0" smtClean="0">
                <a:solidFill>
                  <a:srgbClr val="6B6BCF"/>
                </a:solidFill>
                <a:latin typeface="Calibri"/>
                <a:cs typeface="Calibri"/>
              </a:rPr>
              <a:t>-bearing </a:t>
            </a:r>
            <a:r>
              <a:rPr lang="en-US" sz="4000" b="0" dirty="0" smtClean="0">
                <a:latin typeface="Calibri"/>
                <a:cs typeface="Calibri"/>
              </a:rPr>
              <a:t>planets</a:t>
            </a:r>
            <a:endParaRPr lang="en-US" sz="4000" b="0" dirty="0">
              <a:latin typeface="Calibri"/>
              <a:cs typeface="Calibri"/>
            </a:endParaRPr>
          </a:p>
        </p:txBody>
      </p:sp>
    </p:spTree>
    <p:extLst>
      <p:ext uri="{BB962C8B-B14F-4D97-AF65-F5344CB8AC3E}">
        <p14:creationId xmlns:p14="http://schemas.microsoft.com/office/powerpoint/2010/main" val="4098896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3467" y="136451"/>
            <a:ext cx="9676622" cy="6555641"/>
          </a:xfrm>
          <a:prstGeom prst="rect">
            <a:avLst/>
          </a:prstGeom>
          <a:noFill/>
        </p:spPr>
        <p:txBody>
          <a:bodyPr wrap="square" rtlCol="0">
            <a:spAutoFit/>
          </a:bodyPr>
          <a:lstStyle/>
          <a:p>
            <a:pPr algn="just"/>
            <a:r>
              <a:rPr lang="en-US" sz="7000" b="0" dirty="0" smtClean="0">
                <a:latin typeface="Helvetica Light"/>
                <a:cs typeface="Helvetica Light"/>
              </a:rPr>
              <a:t>this brings us to </a:t>
            </a:r>
          </a:p>
          <a:p>
            <a:pPr algn="just"/>
            <a:r>
              <a:rPr lang="en-US" sz="7000" b="0" dirty="0" smtClean="0">
                <a:latin typeface="Helvetica Light"/>
                <a:cs typeface="Helvetica Light"/>
              </a:rPr>
              <a:t>the</a:t>
            </a:r>
            <a:r>
              <a:rPr lang="en-US" sz="6000" b="0" dirty="0" smtClean="0">
                <a:latin typeface="Helvetica Light"/>
                <a:cs typeface="Helvetica Light"/>
              </a:rPr>
              <a:t> </a:t>
            </a:r>
            <a:r>
              <a:rPr lang="en-US" sz="13000" b="0" dirty="0" smtClean="0">
                <a:solidFill>
                  <a:srgbClr val="6B6BCF"/>
                </a:solidFill>
                <a:latin typeface="Helvetica Light"/>
                <a:cs typeface="Helvetica Light"/>
              </a:rPr>
              <a:t>biggest</a:t>
            </a:r>
            <a:r>
              <a:rPr lang="en-US" sz="6000" b="0" dirty="0">
                <a:latin typeface="Helvetica Light"/>
                <a:cs typeface="Helvetica Light"/>
              </a:rPr>
              <a:t> </a:t>
            </a:r>
            <a:r>
              <a:rPr lang="en-US" sz="7000" b="0" dirty="0" smtClean="0">
                <a:latin typeface="Helvetica Light"/>
                <a:cs typeface="Helvetica Light"/>
              </a:rPr>
              <a:t>and </a:t>
            </a:r>
          </a:p>
          <a:p>
            <a:pPr algn="just"/>
            <a:r>
              <a:rPr lang="en-US" sz="7000" b="0" dirty="0" smtClean="0">
                <a:latin typeface="Helvetica Light"/>
                <a:cs typeface="Helvetica Light"/>
              </a:rPr>
              <a:t>most profound </a:t>
            </a:r>
          </a:p>
          <a:p>
            <a:pPr algn="just"/>
            <a:r>
              <a:rPr lang="en-US" sz="7000" b="0" dirty="0" smtClean="0">
                <a:latin typeface="Helvetica Light"/>
                <a:cs typeface="Helvetica Light"/>
              </a:rPr>
              <a:t>question facing all </a:t>
            </a:r>
          </a:p>
          <a:p>
            <a:pPr algn="just"/>
            <a:r>
              <a:rPr lang="en-US" sz="7000" b="0" dirty="0" smtClean="0">
                <a:latin typeface="Helvetica Light"/>
                <a:cs typeface="Helvetica Light"/>
              </a:rPr>
              <a:t>of astronomy today</a:t>
            </a:r>
            <a:endParaRPr lang="en-US" sz="7000" b="0" dirty="0">
              <a:latin typeface="Helvetica Light"/>
              <a:cs typeface="Helvetica Light"/>
            </a:endParaRPr>
          </a:p>
        </p:txBody>
      </p:sp>
    </p:spTree>
    <p:extLst>
      <p:ext uri="{BB962C8B-B14F-4D97-AF65-F5344CB8AC3E}">
        <p14:creationId xmlns:p14="http://schemas.microsoft.com/office/powerpoint/2010/main" val="1603194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iraAlien.jpg"/>
          <p:cNvPicPr>
            <a:picLocks noChangeAspect="1"/>
          </p:cNvPicPr>
          <p:nvPr/>
        </p:nvPicPr>
        <p:blipFill rotWithShape="1">
          <a:blip r:embed="rId2" cstate="print">
            <a:extLst>
              <a:ext uri="{28A0092B-C50C-407E-A947-70E740481C1C}">
                <a14:useLocalDpi xmlns:a14="http://schemas.microsoft.com/office/drawing/2010/main" val="0"/>
              </a:ext>
            </a:extLst>
          </a:blip>
          <a:srcRect l="25251" t="17254" r="9785" b="9118"/>
          <a:stretch/>
        </p:blipFill>
        <p:spPr>
          <a:xfrm>
            <a:off x="0" y="0"/>
            <a:ext cx="9144000" cy="6908904"/>
          </a:xfrm>
          <a:prstGeom prst="rect">
            <a:avLst/>
          </a:prstGeom>
        </p:spPr>
      </p:pic>
    </p:spTree>
    <p:extLst>
      <p:ext uri="{BB962C8B-B14F-4D97-AF65-F5344CB8AC3E}">
        <p14:creationId xmlns:p14="http://schemas.microsoft.com/office/powerpoint/2010/main" val="2962728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7"/>
          <p:cNvSpPr txBox="1">
            <a:spLocks noChangeArrowheads="1"/>
          </p:cNvSpPr>
          <p:nvPr/>
        </p:nvSpPr>
        <p:spPr bwMode="auto">
          <a:xfrm>
            <a:off x="0" y="0"/>
            <a:ext cx="9144000" cy="1308036"/>
          </a:xfrm>
          <a:prstGeom prst="rect">
            <a:avLst/>
          </a:prstGeom>
          <a:noFill/>
          <a:ln w="9525" algn="ctr">
            <a:noFill/>
            <a:miter lim="800000"/>
            <a:headEnd/>
            <a:tailEnd/>
          </a:ln>
        </p:spPr>
        <p:txBody>
          <a:bodyPr wrap="square" lIns="91424" tIns="45713" rIns="91424" bIns="45713">
            <a:spAutoFit/>
          </a:bodyPr>
          <a:lstStyle/>
          <a:p>
            <a:pPr>
              <a:defRPr/>
            </a:pPr>
            <a:r>
              <a:rPr lang="en-US" sz="3400" b="0" dirty="0" smtClean="0">
                <a:latin typeface="Helvetica Light"/>
                <a:cs typeface="Helvetica Light"/>
              </a:rPr>
              <a:t>DADA…why did miss </a:t>
            </a:r>
            <a:r>
              <a:rPr lang="en-US" sz="3400" b="0" dirty="0" err="1" smtClean="0">
                <a:latin typeface="Helvetica Light"/>
                <a:cs typeface="Helvetica Light"/>
              </a:rPr>
              <a:t>jamie</a:t>
            </a:r>
            <a:r>
              <a:rPr lang="en-US" sz="3400" b="0" dirty="0" smtClean="0">
                <a:latin typeface="Helvetica Light"/>
                <a:cs typeface="Helvetica Light"/>
              </a:rPr>
              <a:t> say that you </a:t>
            </a:r>
          </a:p>
          <a:p>
            <a:pPr>
              <a:defRPr/>
            </a:pPr>
            <a:r>
              <a:rPr lang="en-US" sz="3400" b="0" dirty="0" smtClean="0">
                <a:latin typeface="Helvetica Light"/>
                <a:cs typeface="Helvetica Light"/>
              </a:rPr>
              <a:t>kicked out </a:t>
            </a:r>
            <a:r>
              <a:rPr lang="en-US" sz="3400" b="0" dirty="0" err="1" smtClean="0">
                <a:latin typeface="Helvetica Light"/>
                <a:cs typeface="Helvetica Light"/>
              </a:rPr>
              <a:t>pluto</a:t>
            </a:r>
            <a:r>
              <a:rPr lang="en-US" sz="3400" b="0" dirty="0" smtClean="0">
                <a:latin typeface="Helvetica Light"/>
                <a:cs typeface="Helvetica Light"/>
              </a:rPr>
              <a:t> because you’re a </a:t>
            </a:r>
            <a:r>
              <a:rPr lang="en-US" sz="4500" b="0" dirty="0" smtClean="0">
                <a:solidFill>
                  <a:srgbClr val="6B6BCF"/>
                </a:solidFill>
                <a:latin typeface="Helvetica Light"/>
                <a:cs typeface="Helvetica Light"/>
              </a:rPr>
              <a:t>scientist</a:t>
            </a:r>
            <a:r>
              <a:rPr lang="en-US" sz="3400" b="0" dirty="0" smtClean="0">
                <a:latin typeface="Helvetica Light"/>
                <a:cs typeface="Helvetica Light"/>
              </a:rPr>
              <a:t>!</a:t>
            </a:r>
          </a:p>
        </p:txBody>
      </p:sp>
      <p:pic>
        <p:nvPicPr>
          <p:cNvPr id="6" name="Picture 5" descr="poor_pluto_wip01high.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95834"/>
            <a:ext cx="9144000" cy="5143500"/>
          </a:xfrm>
          <a:prstGeom prst="rect">
            <a:avLst/>
          </a:prstGeom>
        </p:spPr>
      </p:pic>
    </p:spTree>
    <p:extLst>
      <p:ext uri="{BB962C8B-B14F-4D97-AF65-F5344CB8AC3E}">
        <p14:creationId xmlns:p14="http://schemas.microsoft.com/office/powerpoint/2010/main" val="3832669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337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descr="536176main_image_1920_1024-768.jpg"/>
          <p:cNvPicPr>
            <a:picLocks noChangeAspect="1"/>
          </p:cNvPicPr>
          <p:nvPr/>
        </p:nvPicPr>
        <p:blipFill rotWithShape="1">
          <a:blip r:embed="rId3" cstate="print">
            <a:extLst>
              <a:ext uri="{28A0092B-C50C-407E-A947-70E740481C1C}">
                <a14:useLocalDpi xmlns:a14="http://schemas.microsoft.com/office/drawing/2010/main" val="0"/>
              </a:ext>
            </a:extLst>
          </a:blip>
          <a:srcRect l="4005" t="5981" r="2056"/>
          <a:stretch/>
        </p:blipFill>
        <p:spPr bwMode="auto">
          <a:xfrm>
            <a:off x="5227" y="-1"/>
            <a:ext cx="9138774" cy="6862121"/>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5" name="TextBox 39"/>
          <p:cNvSpPr txBox="1">
            <a:spLocks noChangeArrowheads="1"/>
          </p:cNvSpPr>
          <p:nvPr/>
        </p:nvSpPr>
        <p:spPr bwMode="auto">
          <a:xfrm>
            <a:off x="-57938" y="-108224"/>
            <a:ext cx="4241711" cy="787011"/>
          </a:xfrm>
          <a:prstGeom prst="rect">
            <a:avLst/>
          </a:prstGeom>
          <a:noFill/>
          <a:ln w="12700">
            <a:noFill/>
            <a:miter lim="800000"/>
            <a:headEnd/>
            <a:tailEnd/>
          </a:ln>
        </p:spPr>
        <p:txBody>
          <a:bodyPr wrap="square"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500" b="0" dirty="0" smtClean="0">
                <a:solidFill>
                  <a:schemeClr val="bg1"/>
                </a:solidFill>
                <a:latin typeface="Helvetica Light"/>
                <a:cs typeface="Helvetica Light"/>
              </a:rPr>
              <a:t>present status</a:t>
            </a:r>
            <a:endParaRPr lang="en-US" sz="4500" b="0" dirty="0">
              <a:solidFill>
                <a:schemeClr val="bg1"/>
              </a:solidFill>
              <a:latin typeface="Helvetica Light"/>
              <a:cs typeface="Helvetica Light"/>
            </a:endParaRPr>
          </a:p>
        </p:txBody>
      </p:sp>
    </p:spTree>
    <p:extLst>
      <p:ext uri="{BB962C8B-B14F-4D97-AF65-F5344CB8AC3E}">
        <p14:creationId xmlns:p14="http://schemas.microsoft.com/office/powerpoint/2010/main" val="4114305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 name="TextBox 30"/>
          <p:cNvSpPr txBox="1"/>
          <p:nvPr/>
        </p:nvSpPr>
        <p:spPr>
          <a:xfrm>
            <a:off x="8810252" y="4564915"/>
            <a:ext cx="323254" cy="348958"/>
          </a:xfrm>
          <a:prstGeom prst="rect">
            <a:avLst/>
          </a:prstGeom>
          <a:solidFill>
            <a:schemeClr val="tx1"/>
          </a:solidFill>
        </p:spPr>
        <p:txBody>
          <a:bodyPr wrap="square" rtlCol="0">
            <a:spAutoFit/>
          </a:bodyPr>
          <a:lstStyle/>
          <a:p>
            <a:pPr algn="ctr"/>
            <a:endParaRPr lang="en-US" sz="1400" b="0" dirty="0">
              <a:solidFill>
                <a:schemeClr val="bg1"/>
              </a:solidFill>
              <a:latin typeface="Helvetica Light"/>
              <a:cs typeface="Helvetica Light"/>
            </a:endParaRPr>
          </a:p>
        </p:txBody>
      </p:sp>
      <p:pic>
        <p:nvPicPr>
          <p:cNvPr id="5" name="Picture 4" descr="ChamberA.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447" y="94469"/>
            <a:ext cx="4470984" cy="5588731"/>
          </a:xfrm>
          <a:prstGeom prst="rect">
            <a:avLst/>
          </a:prstGeom>
        </p:spPr>
      </p:pic>
      <p:pic>
        <p:nvPicPr>
          <p:cNvPr id="6" name="Picture 5" descr="ChamberA2.jpg"/>
          <p:cNvPicPr>
            <a:picLocks noChangeAspect="1"/>
          </p:cNvPicPr>
          <p:nvPr/>
        </p:nvPicPr>
        <p:blipFill rotWithShape="1">
          <a:blip r:embed="rId4" cstate="print">
            <a:extLst>
              <a:ext uri="{28A0092B-C50C-407E-A947-70E740481C1C}">
                <a14:useLocalDpi xmlns:a14="http://schemas.microsoft.com/office/drawing/2010/main" val="0"/>
              </a:ext>
            </a:extLst>
          </a:blip>
          <a:srcRect l="24874" t="3766" r="18605" b="16020"/>
          <a:stretch/>
        </p:blipFill>
        <p:spPr>
          <a:xfrm>
            <a:off x="5247633" y="459452"/>
            <a:ext cx="3875377" cy="6342132"/>
          </a:xfrm>
          <a:prstGeom prst="rect">
            <a:avLst/>
          </a:prstGeom>
        </p:spPr>
      </p:pic>
      <p:sp>
        <p:nvSpPr>
          <p:cNvPr id="14" name="Subtitle 2"/>
          <p:cNvSpPr txBox="1">
            <a:spLocks/>
          </p:cNvSpPr>
          <p:nvPr/>
        </p:nvSpPr>
        <p:spPr>
          <a:xfrm>
            <a:off x="31487" y="5680901"/>
            <a:ext cx="5069218" cy="354461"/>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90000"/>
              </a:lnSpc>
            </a:pPr>
            <a:r>
              <a:rPr lang="en-US" sz="1600" b="0" dirty="0" smtClean="0">
                <a:solidFill>
                  <a:schemeClr val="bg1"/>
                </a:solidFill>
                <a:latin typeface="Helvetica Light"/>
                <a:cs typeface="Helvetica Light"/>
              </a:rPr>
              <a:t>Thermal Vacuum Chamber A – JSC, Houston Texas</a:t>
            </a:r>
          </a:p>
        </p:txBody>
      </p:sp>
      <p:sp>
        <p:nvSpPr>
          <p:cNvPr id="12" name="Text Box 7"/>
          <p:cNvSpPr txBox="1">
            <a:spLocks noChangeArrowheads="1"/>
          </p:cNvSpPr>
          <p:nvPr/>
        </p:nvSpPr>
        <p:spPr bwMode="auto">
          <a:xfrm>
            <a:off x="3337494" y="0"/>
            <a:ext cx="5806506" cy="507817"/>
          </a:xfrm>
          <a:prstGeom prst="rect">
            <a:avLst/>
          </a:prstGeom>
          <a:noFill/>
          <a:ln w="9525" algn="ctr">
            <a:noFill/>
            <a:miter lim="800000"/>
            <a:headEnd/>
            <a:tailEnd/>
          </a:ln>
        </p:spPr>
        <p:txBody>
          <a:bodyPr wrap="square" lIns="91424" tIns="45713" rIns="91424" bIns="45713">
            <a:spAutoFit/>
          </a:bodyPr>
          <a:lstStyle/>
          <a:p>
            <a:pPr algn="r">
              <a:defRPr/>
            </a:pPr>
            <a:r>
              <a:rPr lang="en-US" sz="2700" b="0" dirty="0" smtClean="0">
                <a:solidFill>
                  <a:srgbClr val="FFFFFF"/>
                </a:solidFill>
                <a:latin typeface="Helvetica Light"/>
                <a:cs typeface="Helvetica Light"/>
              </a:rPr>
              <a:t>integration and testing</a:t>
            </a:r>
          </a:p>
        </p:txBody>
      </p:sp>
    </p:spTree>
    <p:extLst>
      <p:ext uri="{BB962C8B-B14F-4D97-AF65-F5344CB8AC3E}">
        <p14:creationId xmlns:p14="http://schemas.microsoft.com/office/powerpoint/2010/main" val="877134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 descr="Screen shot 2011-05-04 at 11.17.30 PM.jpg"/>
          <p:cNvPicPr>
            <a:picLocks noChangeAspect="1"/>
          </p:cNvPicPr>
          <p:nvPr/>
        </p:nvPicPr>
        <p:blipFill>
          <a:blip r:embed="rId3" cstate="print">
            <a:extLst>
              <a:ext uri="{28A0092B-C50C-407E-A947-70E740481C1C}">
                <a14:useLocalDpi xmlns:a14="http://schemas.microsoft.com/office/drawing/2010/main" val="0"/>
              </a:ext>
            </a:extLst>
          </a:blip>
          <a:srcRect l="12976" r="5830"/>
          <a:stretch>
            <a:fillRect/>
          </a:stretch>
        </p:blipFill>
        <p:spPr bwMode="auto">
          <a:xfrm>
            <a:off x="229215" y="1073492"/>
            <a:ext cx="3150260" cy="546534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10" name="Title 1"/>
          <p:cNvSpPr txBox="1">
            <a:spLocks/>
          </p:cNvSpPr>
          <p:nvPr/>
        </p:nvSpPr>
        <p:spPr>
          <a:xfrm>
            <a:off x="339329" y="160734"/>
            <a:ext cx="8681300" cy="642938"/>
          </a:xfrm>
          <a:prstGeom prst="rect">
            <a:avLst/>
          </a:prstGeom>
        </p:spPr>
        <p:txBody>
          <a:bodyPr>
            <a:noAutofit/>
          </a:bodyPr>
          <a:lstStyle>
            <a:lvl1pPr algn="l" rtl="0" eaLnBrk="0" fontAlgn="base" hangingPunct="0">
              <a:spcBef>
                <a:spcPct val="0"/>
              </a:spcBef>
              <a:spcAft>
                <a:spcPct val="0"/>
              </a:spcAft>
              <a:defRPr sz="2400">
                <a:solidFill>
                  <a:srgbClr val="003399"/>
                </a:solidFill>
                <a:latin typeface="+mj-lt"/>
                <a:ea typeface="+mj-ea"/>
                <a:cs typeface="+mj-cs"/>
              </a:defRPr>
            </a:lvl1pPr>
            <a:lvl2pPr algn="l" rtl="0" eaLnBrk="0" fontAlgn="base" hangingPunct="0">
              <a:spcBef>
                <a:spcPct val="0"/>
              </a:spcBef>
              <a:spcAft>
                <a:spcPct val="0"/>
              </a:spcAft>
              <a:defRPr sz="2400">
                <a:solidFill>
                  <a:srgbClr val="003399"/>
                </a:solidFill>
                <a:latin typeface="Arial" charset="0"/>
              </a:defRPr>
            </a:lvl2pPr>
            <a:lvl3pPr algn="l" rtl="0" eaLnBrk="0" fontAlgn="base" hangingPunct="0">
              <a:spcBef>
                <a:spcPct val="0"/>
              </a:spcBef>
              <a:spcAft>
                <a:spcPct val="0"/>
              </a:spcAft>
              <a:defRPr sz="2400">
                <a:solidFill>
                  <a:srgbClr val="003399"/>
                </a:solidFill>
                <a:latin typeface="Arial" charset="0"/>
              </a:defRPr>
            </a:lvl3pPr>
            <a:lvl4pPr algn="l" rtl="0" eaLnBrk="0" fontAlgn="base" hangingPunct="0">
              <a:spcBef>
                <a:spcPct val="0"/>
              </a:spcBef>
              <a:spcAft>
                <a:spcPct val="0"/>
              </a:spcAft>
              <a:defRPr sz="2400">
                <a:solidFill>
                  <a:srgbClr val="003399"/>
                </a:solidFill>
                <a:latin typeface="Arial" charset="0"/>
              </a:defRPr>
            </a:lvl4pPr>
            <a:lvl5pPr algn="l" rtl="0" eaLnBrk="0" fontAlgn="base" hangingPunct="0">
              <a:spcBef>
                <a:spcPct val="0"/>
              </a:spcBef>
              <a:spcAft>
                <a:spcPct val="0"/>
              </a:spcAft>
              <a:defRPr sz="2400">
                <a:solidFill>
                  <a:srgbClr val="003399"/>
                </a:solidFill>
                <a:latin typeface="Arial" charset="0"/>
              </a:defRPr>
            </a:lvl5pPr>
            <a:lvl6pPr marL="457124" algn="l" rtl="0" eaLnBrk="0" fontAlgn="base" hangingPunct="0">
              <a:spcBef>
                <a:spcPct val="0"/>
              </a:spcBef>
              <a:spcAft>
                <a:spcPct val="0"/>
              </a:spcAft>
              <a:defRPr sz="2400">
                <a:solidFill>
                  <a:srgbClr val="003399"/>
                </a:solidFill>
                <a:latin typeface="Arial" charset="0"/>
              </a:defRPr>
            </a:lvl6pPr>
            <a:lvl7pPr marL="914246" algn="l" rtl="0" eaLnBrk="0" fontAlgn="base" hangingPunct="0">
              <a:spcBef>
                <a:spcPct val="0"/>
              </a:spcBef>
              <a:spcAft>
                <a:spcPct val="0"/>
              </a:spcAft>
              <a:defRPr sz="2400">
                <a:solidFill>
                  <a:srgbClr val="003399"/>
                </a:solidFill>
                <a:latin typeface="Arial" charset="0"/>
              </a:defRPr>
            </a:lvl7pPr>
            <a:lvl8pPr marL="1371370" algn="l" rtl="0" eaLnBrk="0" fontAlgn="base" hangingPunct="0">
              <a:spcBef>
                <a:spcPct val="0"/>
              </a:spcBef>
              <a:spcAft>
                <a:spcPct val="0"/>
              </a:spcAft>
              <a:defRPr sz="2400">
                <a:solidFill>
                  <a:srgbClr val="003399"/>
                </a:solidFill>
                <a:latin typeface="Arial" charset="0"/>
              </a:defRPr>
            </a:lvl8pPr>
            <a:lvl9pPr marL="1828492" algn="l" rtl="0" eaLnBrk="0" fontAlgn="base" hangingPunct="0">
              <a:spcBef>
                <a:spcPct val="0"/>
              </a:spcBef>
              <a:spcAft>
                <a:spcPct val="0"/>
              </a:spcAft>
              <a:defRPr sz="2400">
                <a:solidFill>
                  <a:srgbClr val="003399"/>
                </a:solidFill>
                <a:latin typeface="Arial" charset="0"/>
              </a:defRPr>
            </a:lvl9pPr>
          </a:lstStyle>
          <a:p>
            <a:pPr algn="ctr"/>
            <a:r>
              <a:rPr lang="en-US" sz="5000" b="0" dirty="0" smtClean="0">
                <a:solidFill>
                  <a:schemeClr val="tx1"/>
                </a:solidFill>
                <a:latin typeface="Helvetica Light"/>
                <a:ea typeface="ヒラギノ角ゴ ProN W3" charset="0"/>
                <a:cs typeface="Helvetica Light"/>
              </a:rPr>
              <a:t>JWST – launch</a:t>
            </a:r>
            <a:endParaRPr lang="en-US" sz="5000" b="0" dirty="0">
              <a:solidFill>
                <a:schemeClr val="tx1"/>
              </a:solidFill>
              <a:latin typeface="Helvetica Light"/>
              <a:ea typeface="ヒラギノ角ゴ ProN W3" charset="0"/>
              <a:cs typeface="Helvetica Light"/>
            </a:endParaRPr>
          </a:p>
        </p:txBody>
      </p:sp>
      <p:pic>
        <p:nvPicPr>
          <p:cNvPr id="2" name="Picture 1" descr="Autobot_logo.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2487" y="1448485"/>
            <a:ext cx="4560711" cy="5136612"/>
          </a:xfrm>
          <a:prstGeom prst="rect">
            <a:avLst/>
          </a:prstGeom>
        </p:spPr>
      </p:pic>
    </p:spTree>
    <p:extLst>
      <p:ext uri="{BB962C8B-B14F-4D97-AF65-F5344CB8AC3E}">
        <p14:creationId xmlns:p14="http://schemas.microsoft.com/office/powerpoint/2010/main" val="3874804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339329" y="160734"/>
            <a:ext cx="8681300" cy="642938"/>
          </a:xfrm>
          <a:prstGeom prst="rect">
            <a:avLst/>
          </a:prstGeom>
        </p:spPr>
        <p:txBody>
          <a:bodyPr>
            <a:noAutofit/>
          </a:bodyPr>
          <a:lstStyle>
            <a:lvl1pPr algn="l" rtl="0" eaLnBrk="0" fontAlgn="base" hangingPunct="0">
              <a:spcBef>
                <a:spcPct val="0"/>
              </a:spcBef>
              <a:spcAft>
                <a:spcPct val="0"/>
              </a:spcAft>
              <a:defRPr sz="2400">
                <a:solidFill>
                  <a:srgbClr val="003399"/>
                </a:solidFill>
                <a:latin typeface="+mj-lt"/>
                <a:ea typeface="+mj-ea"/>
                <a:cs typeface="+mj-cs"/>
              </a:defRPr>
            </a:lvl1pPr>
            <a:lvl2pPr algn="l" rtl="0" eaLnBrk="0" fontAlgn="base" hangingPunct="0">
              <a:spcBef>
                <a:spcPct val="0"/>
              </a:spcBef>
              <a:spcAft>
                <a:spcPct val="0"/>
              </a:spcAft>
              <a:defRPr sz="2400">
                <a:solidFill>
                  <a:srgbClr val="003399"/>
                </a:solidFill>
                <a:latin typeface="Arial" charset="0"/>
              </a:defRPr>
            </a:lvl2pPr>
            <a:lvl3pPr algn="l" rtl="0" eaLnBrk="0" fontAlgn="base" hangingPunct="0">
              <a:spcBef>
                <a:spcPct val="0"/>
              </a:spcBef>
              <a:spcAft>
                <a:spcPct val="0"/>
              </a:spcAft>
              <a:defRPr sz="2400">
                <a:solidFill>
                  <a:srgbClr val="003399"/>
                </a:solidFill>
                <a:latin typeface="Arial" charset="0"/>
              </a:defRPr>
            </a:lvl3pPr>
            <a:lvl4pPr algn="l" rtl="0" eaLnBrk="0" fontAlgn="base" hangingPunct="0">
              <a:spcBef>
                <a:spcPct val="0"/>
              </a:spcBef>
              <a:spcAft>
                <a:spcPct val="0"/>
              </a:spcAft>
              <a:defRPr sz="2400">
                <a:solidFill>
                  <a:srgbClr val="003399"/>
                </a:solidFill>
                <a:latin typeface="Arial" charset="0"/>
              </a:defRPr>
            </a:lvl4pPr>
            <a:lvl5pPr algn="l" rtl="0" eaLnBrk="0" fontAlgn="base" hangingPunct="0">
              <a:spcBef>
                <a:spcPct val="0"/>
              </a:spcBef>
              <a:spcAft>
                <a:spcPct val="0"/>
              </a:spcAft>
              <a:defRPr sz="2400">
                <a:solidFill>
                  <a:srgbClr val="003399"/>
                </a:solidFill>
                <a:latin typeface="Arial" charset="0"/>
              </a:defRPr>
            </a:lvl5pPr>
            <a:lvl6pPr marL="457124" algn="l" rtl="0" eaLnBrk="0" fontAlgn="base" hangingPunct="0">
              <a:spcBef>
                <a:spcPct val="0"/>
              </a:spcBef>
              <a:spcAft>
                <a:spcPct val="0"/>
              </a:spcAft>
              <a:defRPr sz="2400">
                <a:solidFill>
                  <a:srgbClr val="003399"/>
                </a:solidFill>
                <a:latin typeface="Arial" charset="0"/>
              </a:defRPr>
            </a:lvl6pPr>
            <a:lvl7pPr marL="914246" algn="l" rtl="0" eaLnBrk="0" fontAlgn="base" hangingPunct="0">
              <a:spcBef>
                <a:spcPct val="0"/>
              </a:spcBef>
              <a:spcAft>
                <a:spcPct val="0"/>
              </a:spcAft>
              <a:defRPr sz="2400">
                <a:solidFill>
                  <a:srgbClr val="003399"/>
                </a:solidFill>
                <a:latin typeface="Arial" charset="0"/>
              </a:defRPr>
            </a:lvl7pPr>
            <a:lvl8pPr marL="1371370" algn="l" rtl="0" eaLnBrk="0" fontAlgn="base" hangingPunct="0">
              <a:spcBef>
                <a:spcPct val="0"/>
              </a:spcBef>
              <a:spcAft>
                <a:spcPct val="0"/>
              </a:spcAft>
              <a:defRPr sz="2400">
                <a:solidFill>
                  <a:srgbClr val="003399"/>
                </a:solidFill>
                <a:latin typeface="Arial" charset="0"/>
              </a:defRPr>
            </a:lvl8pPr>
            <a:lvl9pPr marL="1828492" algn="l" rtl="0" eaLnBrk="0" fontAlgn="base" hangingPunct="0">
              <a:spcBef>
                <a:spcPct val="0"/>
              </a:spcBef>
              <a:spcAft>
                <a:spcPct val="0"/>
              </a:spcAft>
              <a:defRPr sz="2400">
                <a:solidFill>
                  <a:srgbClr val="003399"/>
                </a:solidFill>
                <a:latin typeface="Arial" charset="0"/>
              </a:defRPr>
            </a:lvl9pPr>
          </a:lstStyle>
          <a:p>
            <a:pPr algn="ctr"/>
            <a:r>
              <a:rPr lang="en-US" sz="5000" b="0" dirty="0" smtClean="0">
                <a:solidFill>
                  <a:schemeClr val="tx1"/>
                </a:solidFill>
                <a:latin typeface="Helvetica Light"/>
                <a:ea typeface="ヒラギノ角ゴ ProN W3" charset="0"/>
                <a:cs typeface="Helvetica Light"/>
              </a:rPr>
              <a:t>JWST – launch</a:t>
            </a:r>
            <a:endParaRPr lang="en-US" sz="5000" b="0" dirty="0">
              <a:solidFill>
                <a:schemeClr val="tx1"/>
              </a:solidFill>
              <a:latin typeface="Helvetica Light"/>
              <a:ea typeface="ヒラギノ角ゴ ProN W3" charset="0"/>
              <a:cs typeface="Helvetica Light"/>
            </a:endParaRPr>
          </a:p>
        </p:txBody>
      </p:sp>
      <p:pic>
        <p:nvPicPr>
          <p:cNvPr id="3" name="Picture 2" descr="sutransform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9403" y="1176056"/>
            <a:ext cx="7620000" cy="5499100"/>
          </a:xfrm>
          <a:prstGeom prst="rect">
            <a:avLst/>
          </a:prstGeom>
        </p:spPr>
      </p:pic>
    </p:spTree>
    <p:extLst>
      <p:ext uri="{BB962C8B-B14F-4D97-AF65-F5344CB8AC3E}">
        <p14:creationId xmlns:p14="http://schemas.microsoft.com/office/powerpoint/2010/main" val="2118676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 descr="Screen shot 2011-05-04 at 11.17.30 PM.jpg"/>
          <p:cNvPicPr>
            <a:picLocks noChangeAspect="1"/>
          </p:cNvPicPr>
          <p:nvPr/>
        </p:nvPicPr>
        <p:blipFill>
          <a:blip r:embed="rId3" cstate="print">
            <a:extLst>
              <a:ext uri="{28A0092B-C50C-407E-A947-70E740481C1C}">
                <a14:useLocalDpi xmlns:a14="http://schemas.microsoft.com/office/drawing/2010/main" val="0"/>
              </a:ext>
            </a:extLst>
          </a:blip>
          <a:srcRect l="12976" r="5830"/>
          <a:stretch>
            <a:fillRect/>
          </a:stretch>
        </p:blipFill>
        <p:spPr bwMode="auto">
          <a:xfrm>
            <a:off x="428625" y="1514336"/>
            <a:ext cx="2520950" cy="4373563"/>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51203" name="Picture 2" descr="ariane1.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82988" y="1514336"/>
            <a:ext cx="989012" cy="442753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51204" name="Picture 3" descr="ariane2.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94250" y="1514336"/>
            <a:ext cx="1217613" cy="4427538"/>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51205" name="Picture 4" descr="ariane3.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75388" y="1514336"/>
            <a:ext cx="960437" cy="4427538"/>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51206" name="Picture 6" descr="ariane4.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40613" y="1514336"/>
            <a:ext cx="1308100" cy="4427538"/>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51207" name="TextBox 39"/>
          <p:cNvSpPr txBox="1">
            <a:spLocks noChangeArrowheads="1"/>
          </p:cNvSpPr>
          <p:nvPr/>
        </p:nvSpPr>
        <p:spPr bwMode="auto">
          <a:xfrm>
            <a:off x="6811345" y="5971404"/>
            <a:ext cx="2343150" cy="309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0" dirty="0">
                <a:latin typeface="Calibri" charset="0"/>
                <a:cs typeface="Calibri" charset="0"/>
              </a:rPr>
              <a:t>Arianespace – ESA - NASA</a:t>
            </a:r>
          </a:p>
        </p:txBody>
      </p:sp>
      <p:sp>
        <p:nvSpPr>
          <p:cNvPr id="10" name="Title 1"/>
          <p:cNvSpPr txBox="1">
            <a:spLocks/>
          </p:cNvSpPr>
          <p:nvPr/>
        </p:nvSpPr>
        <p:spPr>
          <a:xfrm>
            <a:off x="339329" y="160734"/>
            <a:ext cx="8681300" cy="931630"/>
          </a:xfrm>
          <a:prstGeom prst="rect">
            <a:avLst/>
          </a:prstGeom>
        </p:spPr>
        <p:txBody>
          <a:bodyPr>
            <a:noAutofit/>
          </a:bodyPr>
          <a:lstStyle>
            <a:lvl1pPr algn="l" rtl="0" eaLnBrk="0" fontAlgn="base" hangingPunct="0">
              <a:spcBef>
                <a:spcPct val="0"/>
              </a:spcBef>
              <a:spcAft>
                <a:spcPct val="0"/>
              </a:spcAft>
              <a:defRPr sz="2400">
                <a:solidFill>
                  <a:srgbClr val="003399"/>
                </a:solidFill>
                <a:latin typeface="+mj-lt"/>
                <a:ea typeface="+mj-ea"/>
                <a:cs typeface="+mj-cs"/>
              </a:defRPr>
            </a:lvl1pPr>
            <a:lvl2pPr algn="l" rtl="0" eaLnBrk="0" fontAlgn="base" hangingPunct="0">
              <a:spcBef>
                <a:spcPct val="0"/>
              </a:spcBef>
              <a:spcAft>
                <a:spcPct val="0"/>
              </a:spcAft>
              <a:defRPr sz="2400">
                <a:solidFill>
                  <a:srgbClr val="003399"/>
                </a:solidFill>
                <a:latin typeface="Arial" charset="0"/>
              </a:defRPr>
            </a:lvl2pPr>
            <a:lvl3pPr algn="l" rtl="0" eaLnBrk="0" fontAlgn="base" hangingPunct="0">
              <a:spcBef>
                <a:spcPct val="0"/>
              </a:spcBef>
              <a:spcAft>
                <a:spcPct val="0"/>
              </a:spcAft>
              <a:defRPr sz="2400">
                <a:solidFill>
                  <a:srgbClr val="003399"/>
                </a:solidFill>
                <a:latin typeface="Arial" charset="0"/>
              </a:defRPr>
            </a:lvl3pPr>
            <a:lvl4pPr algn="l" rtl="0" eaLnBrk="0" fontAlgn="base" hangingPunct="0">
              <a:spcBef>
                <a:spcPct val="0"/>
              </a:spcBef>
              <a:spcAft>
                <a:spcPct val="0"/>
              </a:spcAft>
              <a:defRPr sz="2400">
                <a:solidFill>
                  <a:srgbClr val="003399"/>
                </a:solidFill>
                <a:latin typeface="Arial" charset="0"/>
              </a:defRPr>
            </a:lvl4pPr>
            <a:lvl5pPr algn="l" rtl="0" eaLnBrk="0" fontAlgn="base" hangingPunct="0">
              <a:spcBef>
                <a:spcPct val="0"/>
              </a:spcBef>
              <a:spcAft>
                <a:spcPct val="0"/>
              </a:spcAft>
              <a:defRPr sz="2400">
                <a:solidFill>
                  <a:srgbClr val="003399"/>
                </a:solidFill>
                <a:latin typeface="Arial" charset="0"/>
              </a:defRPr>
            </a:lvl5pPr>
            <a:lvl6pPr marL="457124" algn="l" rtl="0" eaLnBrk="0" fontAlgn="base" hangingPunct="0">
              <a:spcBef>
                <a:spcPct val="0"/>
              </a:spcBef>
              <a:spcAft>
                <a:spcPct val="0"/>
              </a:spcAft>
              <a:defRPr sz="2400">
                <a:solidFill>
                  <a:srgbClr val="003399"/>
                </a:solidFill>
                <a:latin typeface="Arial" charset="0"/>
              </a:defRPr>
            </a:lvl6pPr>
            <a:lvl7pPr marL="914246" algn="l" rtl="0" eaLnBrk="0" fontAlgn="base" hangingPunct="0">
              <a:spcBef>
                <a:spcPct val="0"/>
              </a:spcBef>
              <a:spcAft>
                <a:spcPct val="0"/>
              </a:spcAft>
              <a:defRPr sz="2400">
                <a:solidFill>
                  <a:srgbClr val="003399"/>
                </a:solidFill>
                <a:latin typeface="Arial" charset="0"/>
              </a:defRPr>
            </a:lvl7pPr>
            <a:lvl8pPr marL="1371370" algn="l" rtl="0" eaLnBrk="0" fontAlgn="base" hangingPunct="0">
              <a:spcBef>
                <a:spcPct val="0"/>
              </a:spcBef>
              <a:spcAft>
                <a:spcPct val="0"/>
              </a:spcAft>
              <a:defRPr sz="2400">
                <a:solidFill>
                  <a:srgbClr val="003399"/>
                </a:solidFill>
                <a:latin typeface="Arial" charset="0"/>
              </a:defRPr>
            </a:lvl8pPr>
            <a:lvl9pPr marL="1828492" algn="l" rtl="0" eaLnBrk="0" fontAlgn="base" hangingPunct="0">
              <a:spcBef>
                <a:spcPct val="0"/>
              </a:spcBef>
              <a:spcAft>
                <a:spcPct val="0"/>
              </a:spcAft>
              <a:defRPr sz="2400">
                <a:solidFill>
                  <a:srgbClr val="003399"/>
                </a:solidFill>
                <a:latin typeface="Arial" charset="0"/>
              </a:defRPr>
            </a:lvl9pPr>
          </a:lstStyle>
          <a:p>
            <a:pPr algn="ctr"/>
            <a:r>
              <a:rPr lang="en-US" sz="5000" b="0" dirty="0" smtClean="0">
                <a:solidFill>
                  <a:schemeClr val="tx1"/>
                </a:solidFill>
                <a:latin typeface="Helvetica Light"/>
                <a:ea typeface="ヒラギノ角ゴ ProN W3" charset="0"/>
                <a:cs typeface="Helvetica Light"/>
              </a:rPr>
              <a:t>JWST – launch</a:t>
            </a:r>
            <a:endParaRPr lang="en-US" sz="5000" b="0" dirty="0">
              <a:solidFill>
                <a:schemeClr val="tx1"/>
              </a:solidFill>
              <a:latin typeface="Helvetica Light"/>
              <a:ea typeface="ヒラギノ角ゴ ProN W3" charset="0"/>
              <a:cs typeface="Helvetica Light"/>
            </a:endParaRPr>
          </a:p>
        </p:txBody>
      </p:sp>
    </p:spTree>
    <p:extLst>
      <p:ext uri="{BB962C8B-B14F-4D97-AF65-F5344CB8AC3E}">
        <p14:creationId xmlns:p14="http://schemas.microsoft.com/office/powerpoint/2010/main" val="2686632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8387" name="Text Box 57"/>
          <p:cNvSpPr txBox="1">
            <a:spLocks noChangeArrowheads="1"/>
          </p:cNvSpPr>
          <p:nvPr/>
        </p:nvSpPr>
        <p:spPr bwMode="auto">
          <a:xfrm>
            <a:off x="1990726" y="3735388"/>
            <a:ext cx="196587" cy="390652"/>
          </a:xfrm>
          <a:prstGeom prst="rect">
            <a:avLst/>
          </a:prstGeom>
          <a:noFill/>
          <a:ln w="9525">
            <a:noFill/>
            <a:miter lim="800000"/>
            <a:headEnd/>
            <a:tailEnd/>
          </a:ln>
        </p:spPr>
        <p:txBody>
          <a:bodyPr wrap="none" lIns="97311" tIns="48657" rIns="97311" bIns="48657" anchorCtr="1">
            <a:spAutoFit/>
          </a:bodyPr>
          <a:lstStyle/>
          <a:p>
            <a:pPr marL="247621" indent="-247621" defTabSz="966675">
              <a:spcBef>
                <a:spcPct val="20000"/>
              </a:spcBef>
              <a:spcAft>
                <a:spcPct val="15000"/>
              </a:spcAft>
              <a:buClr>
                <a:srgbClr val="0B3D91"/>
              </a:buClr>
            </a:pPr>
            <a:endParaRPr lang="en-US" sz="1900" dirty="0"/>
          </a:p>
        </p:txBody>
      </p:sp>
      <p:pic>
        <p:nvPicPr>
          <p:cNvPr id="3" name="JWST_2D_Left_2x_H264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19242" y="640271"/>
            <a:ext cx="9124758" cy="5132676"/>
          </a:xfrm>
          <a:prstGeom prst="rect">
            <a:avLst/>
          </a:prstGeom>
        </p:spPr>
      </p:pic>
    </p:spTree>
    <p:extLst>
      <p:ext uri="{BB962C8B-B14F-4D97-AF65-F5344CB8AC3E}">
        <p14:creationId xmlns:p14="http://schemas.microsoft.com/office/powerpoint/2010/main" val="2789792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9"/>
          <p:cNvSpPr txBox="1">
            <a:spLocks noChangeArrowheads="1"/>
          </p:cNvSpPr>
          <p:nvPr/>
        </p:nvSpPr>
        <p:spPr bwMode="auto">
          <a:xfrm>
            <a:off x="31488" y="-73472"/>
            <a:ext cx="9057415" cy="1217899"/>
          </a:xfrm>
          <a:prstGeom prst="rect">
            <a:avLst/>
          </a:prstGeom>
          <a:noFill/>
          <a:ln w="12700">
            <a:noFill/>
            <a:miter lim="800000"/>
            <a:headEnd/>
            <a:tailEnd/>
          </a:ln>
        </p:spPr>
        <p:txBody>
          <a:bodyPr wrap="square"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200" b="0" dirty="0" smtClean="0">
                <a:latin typeface="Helvetica Light"/>
                <a:cs typeface="Helvetica Light"/>
              </a:rPr>
              <a:t>come see us at South by Southwest</a:t>
            </a:r>
          </a:p>
          <a:p>
            <a:r>
              <a:rPr lang="en-US" sz="3100" b="0" dirty="0" smtClean="0">
                <a:latin typeface="Helvetica Light"/>
                <a:cs typeface="Helvetica Light"/>
              </a:rPr>
              <a:t>Friday – Sunday, Long Center for Performing Arts</a:t>
            </a:r>
            <a:endParaRPr lang="en-US" sz="3100" b="0" dirty="0">
              <a:latin typeface="Helvetica Light"/>
              <a:cs typeface="Helvetica Light"/>
            </a:endParaRPr>
          </a:p>
        </p:txBody>
      </p:sp>
      <p:sp>
        <p:nvSpPr>
          <p:cNvPr id="3" name="TextBox 2"/>
          <p:cNvSpPr txBox="1"/>
          <p:nvPr/>
        </p:nvSpPr>
        <p:spPr>
          <a:xfrm>
            <a:off x="0" y="6150114"/>
            <a:ext cx="6712094" cy="707886"/>
          </a:xfrm>
          <a:prstGeom prst="rect">
            <a:avLst/>
          </a:prstGeom>
          <a:noFill/>
        </p:spPr>
        <p:txBody>
          <a:bodyPr wrap="none" rtlCol="0">
            <a:spAutoFit/>
          </a:bodyPr>
          <a:lstStyle/>
          <a:p>
            <a:r>
              <a:rPr lang="en-US" dirty="0" smtClean="0">
                <a:latin typeface="Helvetica Light"/>
                <a:cs typeface="Helvetica Light"/>
              </a:rPr>
              <a:t>Schedule: http</a:t>
            </a:r>
            <a:r>
              <a:rPr lang="en-US" dirty="0">
                <a:latin typeface="Helvetica Light"/>
                <a:cs typeface="Helvetica Light"/>
              </a:rPr>
              <a:t>://www.nasa.gov/externalflash/JWSTSXSW</a:t>
            </a:r>
            <a:r>
              <a:rPr lang="en-US" dirty="0" smtClean="0">
                <a:latin typeface="Helvetica Light"/>
                <a:cs typeface="Helvetica Light"/>
              </a:rPr>
              <a:t>/</a:t>
            </a:r>
          </a:p>
          <a:p>
            <a:r>
              <a:rPr lang="en-US" dirty="0" smtClean="0">
                <a:latin typeface="Helvetica Light"/>
                <a:cs typeface="Helvetica Light"/>
              </a:rPr>
              <a:t>Twitter: #JWST</a:t>
            </a:r>
            <a:endParaRPr lang="en-US" dirty="0">
              <a:latin typeface="Helvetica Light"/>
              <a:cs typeface="Helvetica Light"/>
            </a:endParaRPr>
          </a:p>
        </p:txBody>
      </p:sp>
      <p:pic>
        <p:nvPicPr>
          <p:cNvPr id="12" name="Picture 11" descr="Screen Shot 2013-03-06 at 8.53.04 AM.png"/>
          <p:cNvPicPr>
            <a:picLocks noChangeAspect="1"/>
          </p:cNvPicPr>
          <p:nvPr/>
        </p:nvPicPr>
        <p:blipFill rotWithShape="1">
          <a:blip r:embed="rId3" cstate="print">
            <a:extLst>
              <a:ext uri="{28A0092B-C50C-407E-A947-70E740481C1C}">
                <a14:useLocalDpi xmlns:a14="http://schemas.microsoft.com/office/drawing/2010/main" val="0"/>
              </a:ext>
            </a:extLst>
          </a:blip>
          <a:srcRect l="827" t="761" b="-704"/>
          <a:stretch/>
        </p:blipFill>
        <p:spPr>
          <a:xfrm>
            <a:off x="125942" y="1144090"/>
            <a:ext cx="8666683" cy="4817790"/>
          </a:xfrm>
          <a:prstGeom prst="rect">
            <a:avLst/>
          </a:prstGeom>
        </p:spPr>
      </p:pic>
    </p:spTree>
    <p:extLst>
      <p:ext uri="{BB962C8B-B14F-4D97-AF65-F5344CB8AC3E}">
        <p14:creationId xmlns:p14="http://schemas.microsoft.com/office/powerpoint/2010/main" val="2494119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9"/>
          <p:cNvSpPr txBox="1">
            <a:spLocks noChangeArrowheads="1"/>
          </p:cNvSpPr>
          <p:nvPr/>
        </p:nvSpPr>
        <p:spPr bwMode="auto">
          <a:xfrm>
            <a:off x="31488" y="-73472"/>
            <a:ext cx="9057415" cy="1217899"/>
          </a:xfrm>
          <a:prstGeom prst="rect">
            <a:avLst/>
          </a:prstGeom>
          <a:noFill/>
          <a:ln w="12700">
            <a:noFill/>
            <a:miter lim="800000"/>
            <a:headEnd/>
            <a:tailEnd/>
          </a:ln>
        </p:spPr>
        <p:txBody>
          <a:bodyPr wrap="square"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200" b="0" dirty="0" smtClean="0">
                <a:latin typeface="Helvetica Light"/>
                <a:cs typeface="Helvetica Light"/>
              </a:rPr>
              <a:t>come see us at South by Southwest</a:t>
            </a:r>
          </a:p>
          <a:p>
            <a:r>
              <a:rPr lang="en-US" sz="3100" b="0" dirty="0" smtClean="0">
                <a:latin typeface="Helvetica Light"/>
                <a:cs typeface="Helvetica Light"/>
              </a:rPr>
              <a:t>Friday – Sunday, Long Center for Performing Arts</a:t>
            </a:r>
            <a:endParaRPr lang="en-US" sz="3100" b="0" dirty="0">
              <a:latin typeface="Helvetica Light"/>
              <a:cs typeface="Helvetica Light"/>
            </a:endParaRPr>
          </a:p>
        </p:txBody>
      </p:sp>
      <p:pic>
        <p:nvPicPr>
          <p:cNvPr id="2" name="Picture 1" descr="Screen Shot 2013-03-06 at 8.55.50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6413" y="1081115"/>
            <a:ext cx="3120861" cy="1715591"/>
          </a:xfrm>
          <a:prstGeom prst="rect">
            <a:avLst/>
          </a:prstGeom>
        </p:spPr>
      </p:pic>
      <p:sp>
        <p:nvSpPr>
          <p:cNvPr id="3" name="TextBox 2"/>
          <p:cNvSpPr txBox="1"/>
          <p:nvPr/>
        </p:nvSpPr>
        <p:spPr>
          <a:xfrm>
            <a:off x="0" y="6150114"/>
            <a:ext cx="6776214" cy="707886"/>
          </a:xfrm>
          <a:prstGeom prst="rect">
            <a:avLst/>
          </a:prstGeom>
          <a:noFill/>
        </p:spPr>
        <p:txBody>
          <a:bodyPr wrap="none" rtlCol="0">
            <a:spAutoFit/>
          </a:bodyPr>
          <a:lstStyle/>
          <a:p>
            <a:r>
              <a:rPr lang="en-US" dirty="0" smtClean="0">
                <a:latin typeface="Helvetica Light"/>
                <a:cs typeface="Helvetica Light"/>
              </a:rPr>
              <a:t>follow #JWST on twitter</a:t>
            </a:r>
          </a:p>
          <a:p>
            <a:r>
              <a:rPr lang="en-US" dirty="0">
                <a:latin typeface="Helvetica Light"/>
                <a:cs typeface="Helvetica Light"/>
              </a:rPr>
              <a:t>Schedule: http://</a:t>
            </a:r>
            <a:r>
              <a:rPr lang="en-US" dirty="0" err="1">
                <a:latin typeface="Helvetica Light"/>
                <a:cs typeface="Helvetica Light"/>
              </a:rPr>
              <a:t>www.nasa.gov</a:t>
            </a:r>
            <a:r>
              <a:rPr lang="en-US" dirty="0">
                <a:latin typeface="Helvetica Light"/>
                <a:cs typeface="Helvetica Light"/>
              </a:rPr>
              <a:t>/</a:t>
            </a:r>
            <a:r>
              <a:rPr lang="en-US" dirty="0" err="1">
                <a:latin typeface="Helvetica Light"/>
                <a:cs typeface="Helvetica Light"/>
              </a:rPr>
              <a:t>externalflash</a:t>
            </a:r>
            <a:r>
              <a:rPr lang="en-US" dirty="0">
                <a:latin typeface="Helvetica Light"/>
                <a:cs typeface="Helvetica Light"/>
              </a:rPr>
              <a:t>/JWSTSXSW</a:t>
            </a:r>
            <a:r>
              <a:rPr lang="en-US" dirty="0" smtClean="0">
                <a:latin typeface="Helvetica Light"/>
                <a:cs typeface="Helvetica Light"/>
              </a:rPr>
              <a:t>/</a:t>
            </a:r>
            <a:endParaRPr lang="en-US" dirty="0">
              <a:latin typeface="Helvetica Light"/>
              <a:cs typeface="Helvetica Light"/>
            </a:endParaRPr>
          </a:p>
        </p:txBody>
      </p:sp>
      <p:pic>
        <p:nvPicPr>
          <p:cNvPr id="6" name="Picture 5" descr="Screen Shot 2013-03-06 at 8.55.20 A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7990" y="2823278"/>
            <a:ext cx="3115516" cy="1708752"/>
          </a:xfrm>
          <a:prstGeom prst="rect">
            <a:avLst/>
          </a:prstGeom>
        </p:spPr>
      </p:pic>
      <p:pic>
        <p:nvPicPr>
          <p:cNvPr id="7" name="Picture 6" descr="Screen Shot 2013-03-06 at 8.55.01 AM.png"/>
          <p:cNvPicPr>
            <a:picLocks noChangeAspect="1"/>
          </p:cNvPicPr>
          <p:nvPr/>
        </p:nvPicPr>
        <p:blipFill rotWithShape="1">
          <a:blip r:embed="rId5" cstate="print">
            <a:extLst>
              <a:ext uri="{28A0092B-C50C-407E-A947-70E740481C1C}">
                <a14:useLocalDpi xmlns:a14="http://schemas.microsoft.com/office/drawing/2010/main" val="0"/>
              </a:ext>
            </a:extLst>
          </a:blip>
          <a:srcRect l="5534" t="4265" r="7227" b="5820"/>
          <a:stretch/>
        </p:blipFill>
        <p:spPr>
          <a:xfrm>
            <a:off x="6716972" y="1081116"/>
            <a:ext cx="2340319" cy="3442775"/>
          </a:xfrm>
          <a:prstGeom prst="rect">
            <a:avLst/>
          </a:prstGeom>
        </p:spPr>
      </p:pic>
      <p:pic>
        <p:nvPicPr>
          <p:cNvPr id="10" name="Picture 9" descr="Screen Shot 2013-03-06 at 8.53.57 AM.png"/>
          <p:cNvPicPr>
            <a:picLocks noChangeAspect="1"/>
          </p:cNvPicPr>
          <p:nvPr/>
        </p:nvPicPr>
        <p:blipFill rotWithShape="1">
          <a:blip r:embed="rId6" cstate="print">
            <a:extLst>
              <a:ext uri="{28A0092B-C50C-407E-A947-70E740481C1C}">
                <a14:useLocalDpi xmlns:a14="http://schemas.microsoft.com/office/drawing/2010/main" val="0"/>
              </a:ext>
            </a:extLst>
          </a:blip>
          <a:srcRect l="10775" t="1844" r="10438" b="13920"/>
          <a:stretch/>
        </p:blipFill>
        <p:spPr>
          <a:xfrm>
            <a:off x="5929824" y="4618358"/>
            <a:ext cx="3117093" cy="1825139"/>
          </a:xfrm>
          <a:prstGeom prst="rect">
            <a:avLst/>
          </a:prstGeom>
        </p:spPr>
      </p:pic>
      <p:pic>
        <p:nvPicPr>
          <p:cNvPr id="11" name="Picture 10" descr="Screen Shot 2013-03-06 at 8.53.37 AM.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983" y="3663196"/>
            <a:ext cx="3422359" cy="1878833"/>
          </a:xfrm>
          <a:prstGeom prst="rect">
            <a:avLst/>
          </a:prstGeom>
        </p:spPr>
      </p:pic>
      <p:pic>
        <p:nvPicPr>
          <p:cNvPr id="9" name="Picture 8" descr="Screen Shot 2013-03-06 at 8.54.12 AM.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 y="1049627"/>
            <a:ext cx="3470905" cy="2554529"/>
          </a:xfrm>
          <a:prstGeom prst="rect">
            <a:avLst/>
          </a:prstGeom>
        </p:spPr>
      </p:pic>
    </p:spTree>
    <p:extLst>
      <p:ext uri="{BB962C8B-B14F-4D97-AF65-F5344CB8AC3E}">
        <p14:creationId xmlns:p14="http://schemas.microsoft.com/office/powerpoint/2010/main" val="1723843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0" descr="James_E._Webb,_official_NASA_photo,_1966.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619" y="885469"/>
            <a:ext cx="4453823" cy="5550408"/>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18434" name="TextBox 39"/>
          <p:cNvSpPr txBox="1">
            <a:spLocks noChangeArrowheads="1"/>
          </p:cNvSpPr>
          <p:nvPr/>
        </p:nvSpPr>
        <p:spPr bwMode="auto">
          <a:xfrm>
            <a:off x="4601076" y="4947101"/>
            <a:ext cx="4466618" cy="1664175"/>
          </a:xfrm>
          <a:prstGeom prst="rect">
            <a:avLst/>
          </a:prstGeom>
          <a:solidFill>
            <a:schemeClr val="bg1">
              <a:alpha val="50195"/>
            </a:schemeClr>
          </a:solidFill>
          <a:ln w="12700">
            <a:noFill/>
            <a:miter lim="800000"/>
            <a:headEnd/>
            <a:tailEnd/>
          </a:ln>
        </p:spPr>
        <p:txBody>
          <a:bodyPr wrap="square"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0" dirty="0">
                <a:solidFill>
                  <a:srgbClr val="000000"/>
                </a:solidFill>
                <a:latin typeface="Helvetica"/>
                <a:cs typeface="Helvetica"/>
              </a:rPr>
              <a:t>James Webb (1906 – 1992)</a:t>
            </a:r>
          </a:p>
          <a:p>
            <a:r>
              <a:rPr lang="en-US" sz="1400" b="0" dirty="0" smtClean="0">
                <a:solidFill>
                  <a:srgbClr val="000000"/>
                </a:solidFill>
                <a:latin typeface="Helvetica Light"/>
                <a:cs typeface="Helvetica Light"/>
              </a:rPr>
              <a:t>second administrator </a:t>
            </a:r>
            <a:r>
              <a:rPr lang="en-US" sz="1400" b="0" dirty="0">
                <a:solidFill>
                  <a:srgbClr val="000000"/>
                </a:solidFill>
                <a:latin typeface="Helvetica Light"/>
                <a:cs typeface="Helvetica Light"/>
              </a:rPr>
              <a:t>of NASA (1961 – 1968)</a:t>
            </a:r>
          </a:p>
          <a:p>
            <a:r>
              <a:rPr lang="en-US" sz="1400" b="0" dirty="0" smtClean="0">
                <a:solidFill>
                  <a:srgbClr val="000000"/>
                </a:solidFill>
                <a:latin typeface="Helvetica Light"/>
                <a:cs typeface="Helvetica Light"/>
              </a:rPr>
              <a:t>oversaw 1</a:t>
            </a:r>
            <a:r>
              <a:rPr lang="en-US" sz="1400" b="0" baseline="30000" dirty="0" smtClean="0">
                <a:solidFill>
                  <a:srgbClr val="000000"/>
                </a:solidFill>
                <a:latin typeface="Helvetica Light"/>
                <a:cs typeface="Helvetica Light"/>
              </a:rPr>
              <a:t>st</a:t>
            </a:r>
            <a:r>
              <a:rPr lang="en-US" sz="1400" b="0" dirty="0" smtClean="0">
                <a:solidFill>
                  <a:srgbClr val="000000"/>
                </a:solidFill>
                <a:latin typeface="Helvetica Light"/>
                <a:cs typeface="Helvetica Light"/>
              </a:rPr>
              <a:t> manned </a:t>
            </a:r>
            <a:r>
              <a:rPr lang="en-US" sz="1400" b="0" dirty="0">
                <a:solidFill>
                  <a:srgbClr val="000000"/>
                </a:solidFill>
                <a:latin typeface="Helvetica Light"/>
                <a:cs typeface="Helvetica Light"/>
              </a:rPr>
              <a:t>spaceflight program </a:t>
            </a:r>
            <a:r>
              <a:rPr lang="en-US" sz="1400" b="0" dirty="0" smtClean="0">
                <a:solidFill>
                  <a:srgbClr val="000000"/>
                </a:solidFill>
                <a:latin typeface="Helvetica Light"/>
                <a:cs typeface="Helvetica Light"/>
              </a:rPr>
              <a:t>(mercury</a:t>
            </a:r>
            <a:r>
              <a:rPr lang="en-US" sz="1400" b="0" dirty="0">
                <a:solidFill>
                  <a:srgbClr val="000000"/>
                </a:solidFill>
                <a:latin typeface="Helvetica Light"/>
                <a:cs typeface="Helvetica Light"/>
              </a:rPr>
              <a:t>)</a:t>
            </a:r>
          </a:p>
          <a:p>
            <a:r>
              <a:rPr lang="en-US" sz="1400" b="0" dirty="0" smtClean="0">
                <a:solidFill>
                  <a:srgbClr val="000000"/>
                </a:solidFill>
                <a:latin typeface="Helvetica Light"/>
                <a:cs typeface="Helvetica Light"/>
              </a:rPr>
              <a:t>oversaw 2</a:t>
            </a:r>
            <a:r>
              <a:rPr lang="en-US" sz="1400" b="0" baseline="30000" dirty="0" smtClean="0">
                <a:solidFill>
                  <a:srgbClr val="000000"/>
                </a:solidFill>
                <a:latin typeface="Helvetica Light"/>
                <a:cs typeface="Helvetica Light"/>
              </a:rPr>
              <a:t>nd</a:t>
            </a:r>
            <a:r>
              <a:rPr lang="en-US" sz="1400" b="0" dirty="0" smtClean="0">
                <a:solidFill>
                  <a:srgbClr val="000000"/>
                </a:solidFill>
                <a:latin typeface="Helvetica Light"/>
                <a:cs typeface="Helvetica Light"/>
              </a:rPr>
              <a:t>  </a:t>
            </a:r>
            <a:r>
              <a:rPr lang="en-US" sz="1400" b="0" dirty="0">
                <a:solidFill>
                  <a:srgbClr val="000000"/>
                </a:solidFill>
                <a:latin typeface="Helvetica Light"/>
                <a:cs typeface="Helvetica Light"/>
              </a:rPr>
              <a:t>manned spaceflight program </a:t>
            </a:r>
            <a:r>
              <a:rPr lang="en-US" sz="1400" b="0" dirty="0" smtClean="0">
                <a:solidFill>
                  <a:srgbClr val="000000"/>
                </a:solidFill>
                <a:latin typeface="Helvetica Light"/>
                <a:cs typeface="Helvetica Light"/>
              </a:rPr>
              <a:t>(</a:t>
            </a:r>
            <a:r>
              <a:rPr lang="en-US" sz="1400" b="0" dirty="0" err="1" smtClean="0">
                <a:solidFill>
                  <a:srgbClr val="000000"/>
                </a:solidFill>
                <a:latin typeface="Helvetica Light"/>
                <a:cs typeface="Helvetica Light"/>
              </a:rPr>
              <a:t>gemini</a:t>
            </a:r>
            <a:r>
              <a:rPr lang="en-US" sz="1400" b="0" dirty="0" smtClean="0">
                <a:solidFill>
                  <a:srgbClr val="000000"/>
                </a:solidFill>
                <a:latin typeface="Helvetica Light"/>
                <a:cs typeface="Helvetica Light"/>
              </a:rPr>
              <a:t>)</a:t>
            </a:r>
          </a:p>
          <a:p>
            <a:r>
              <a:rPr lang="en-US" sz="1400" b="0" dirty="0">
                <a:solidFill>
                  <a:srgbClr val="000000"/>
                </a:solidFill>
                <a:latin typeface="Helvetica Light"/>
                <a:cs typeface="Helvetica Light"/>
              </a:rPr>
              <a:t>o</a:t>
            </a:r>
            <a:r>
              <a:rPr lang="en-US" sz="1400" b="0" dirty="0" smtClean="0">
                <a:solidFill>
                  <a:srgbClr val="000000"/>
                </a:solidFill>
                <a:latin typeface="Helvetica Light"/>
                <a:cs typeface="Helvetica Light"/>
              </a:rPr>
              <a:t>versaw mariner planetary </a:t>
            </a:r>
            <a:r>
              <a:rPr lang="en-US" sz="1400" b="0" dirty="0">
                <a:solidFill>
                  <a:srgbClr val="000000"/>
                </a:solidFill>
                <a:latin typeface="Helvetica Light"/>
                <a:cs typeface="Helvetica Light"/>
              </a:rPr>
              <a:t>exploration </a:t>
            </a:r>
            <a:r>
              <a:rPr lang="en-US" sz="1400" b="0" dirty="0" smtClean="0">
                <a:solidFill>
                  <a:srgbClr val="000000"/>
                </a:solidFill>
                <a:latin typeface="Helvetica Light"/>
                <a:cs typeface="Helvetica Light"/>
              </a:rPr>
              <a:t>program</a:t>
            </a:r>
          </a:p>
          <a:p>
            <a:r>
              <a:rPr lang="en-US" sz="1400" b="0" dirty="0" smtClean="0">
                <a:solidFill>
                  <a:srgbClr val="000000"/>
                </a:solidFill>
                <a:latin typeface="Helvetica Light"/>
                <a:cs typeface="Helvetica Light"/>
              </a:rPr>
              <a:t>oversaw pioneer planetary exploration program</a:t>
            </a:r>
            <a:endParaRPr lang="en-US" sz="1400" b="0" dirty="0">
              <a:solidFill>
                <a:srgbClr val="000000"/>
              </a:solidFill>
              <a:latin typeface="Helvetica Light"/>
              <a:cs typeface="Helvetica Light"/>
            </a:endParaRPr>
          </a:p>
          <a:p>
            <a:r>
              <a:rPr lang="en-US" sz="1400" b="0" dirty="0" smtClean="0">
                <a:solidFill>
                  <a:srgbClr val="000000"/>
                </a:solidFill>
                <a:latin typeface="Helvetica Light"/>
                <a:cs typeface="Helvetica Light"/>
              </a:rPr>
              <a:t>oversaw </a:t>
            </a:r>
            <a:r>
              <a:rPr lang="en-US" sz="1400" b="0" dirty="0" err="1" smtClean="0">
                <a:solidFill>
                  <a:srgbClr val="000000"/>
                </a:solidFill>
                <a:latin typeface="Helvetica Light"/>
                <a:cs typeface="Helvetica Light"/>
              </a:rPr>
              <a:t>apollo</a:t>
            </a:r>
            <a:r>
              <a:rPr lang="en-US" sz="1400" b="0" dirty="0" smtClean="0">
                <a:solidFill>
                  <a:srgbClr val="000000"/>
                </a:solidFill>
                <a:latin typeface="Helvetica Light"/>
                <a:cs typeface="Helvetica Light"/>
              </a:rPr>
              <a:t> </a:t>
            </a:r>
            <a:r>
              <a:rPr lang="en-US" sz="1400" b="0" dirty="0">
                <a:solidFill>
                  <a:srgbClr val="000000"/>
                </a:solidFill>
                <a:latin typeface="Helvetica Light"/>
                <a:cs typeface="Helvetica Light"/>
              </a:rPr>
              <a:t>program</a:t>
            </a:r>
          </a:p>
        </p:txBody>
      </p:sp>
      <p:sp>
        <p:nvSpPr>
          <p:cNvPr id="5" name="Title 1"/>
          <p:cNvSpPr txBox="1">
            <a:spLocks/>
          </p:cNvSpPr>
          <p:nvPr/>
        </p:nvSpPr>
        <p:spPr>
          <a:xfrm>
            <a:off x="328834" y="-28194"/>
            <a:ext cx="8681300" cy="642938"/>
          </a:xfrm>
          <a:prstGeom prst="rect">
            <a:avLst/>
          </a:prstGeom>
        </p:spPr>
        <p:txBody>
          <a:bodyPr>
            <a:noAutofit/>
          </a:bodyPr>
          <a:lstStyle>
            <a:lvl1pPr algn="l" rtl="0" eaLnBrk="0" fontAlgn="base" hangingPunct="0">
              <a:spcBef>
                <a:spcPct val="0"/>
              </a:spcBef>
              <a:spcAft>
                <a:spcPct val="0"/>
              </a:spcAft>
              <a:defRPr sz="2400">
                <a:solidFill>
                  <a:srgbClr val="003399"/>
                </a:solidFill>
                <a:latin typeface="+mj-lt"/>
                <a:ea typeface="+mj-ea"/>
                <a:cs typeface="+mj-cs"/>
              </a:defRPr>
            </a:lvl1pPr>
            <a:lvl2pPr algn="l" rtl="0" eaLnBrk="0" fontAlgn="base" hangingPunct="0">
              <a:spcBef>
                <a:spcPct val="0"/>
              </a:spcBef>
              <a:spcAft>
                <a:spcPct val="0"/>
              </a:spcAft>
              <a:defRPr sz="2400">
                <a:solidFill>
                  <a:srgbClr val="003399"/>
                </a:solidFill>
                <a:latin typeface="Arial" charset="0"/>
              </a:defRPr>
            </a:lvl2pPr>
            <a:lvl3pPr algn="l" rtl="0" eaLnBrk="0" fontAlgn="base" hangingPunct="0">
              <a:spcBef>
                <a:spcPct val="0"/>
              </a:spcBef>
              <a:spcAft>
                <a:spcPct val="0"/>
              </a:spcAft>
              <a:defRPr sz="2400">
                <a:solidFill>
                  <a:srgbClr val="003399"/>
                </a:solidFill>
                <a:latin typeface="Arial" charset="0"/>
              </a:defRPr>
            </a:lvl3pPr>
            <a:lvl4pPr algn="l" rtl="0" eaLnBrk="0" fontAlgn="base" hangingPunct="0">
              <a:spcBef>
                <a:spcPct val="0"/>
              </a:spcBef>
              <a:spcAft>
                <a:spcPct val="0"/>
              </a:spcAft>
              <a:defRPr sz="2400">
                <a:solidFill>
                  <a:srgbClr val="003399"/>
                </a:solidFill>
                <a:latin typeface="Arial" charset="0"/>
              </a:defRPr>
            </a:lvl4pPr>
            <a:lvl5pPr algn="l" rtl="0" eaLnBrk="0" fontAlgn="base" hangingPunct="0">
              <a:spcBef>
                <a:spcPct val="0"/>
              </a:spcBef>
              <a:spcAft>
                <a:spcPct val="0"/>
              </a:spcAft>
              <a:defRPr sz="2400">
                <a:solidFill>
                  <a:srgbClr val="003399"/>
                </a:solidFill>
                <a:latin typeface="Arial" charset="0"/>
              </a:defRPr>
            </a:lvl5pPr>
            <a:lvl6pPr marL="457124" algn="l" rtl="0" eaLnBrk="0" fontAlgn="base" hangingPunct="0">
              <a:spcBef>
                <a:spcPct val="0"/>
              </a:spcBef>
              <a:spcAft>
                <a:spcPct val="0"/>
              </a:spcAft>
              <a:defRPr sz="2400">
                <a:solidFill>
                  <a:srgbClr val="003399"/>
                </a:solidFill>
                <a:latin typeface="Arial" charset="0"/>
              </a:defRPr>
            </a:lvl6pPr>
            <a:lvl7pPr marL="914246" algn="l" rtl="0" eaLnBrk="0" fontAlgn="base" hangingPunct="0">
              <a:spcBef>
                <a:spcPct val="0"/>
              </a:spcBef>
              <a:spcAft>
                <a:spcPct val="0"/>
              </a:spcAft>
              <a:defRPr sz="2400">
                <a:solidFill>
                  <a:srgbClr val="003399"/>
                </a:solidFill>
                <a:latin typeface="Arial" charset="0"/>
              </a:defRPr>
            </a:lvl7pPr>
            <a:lvl8pPr marL="1371370" algn="l" rtl="0" eaLnBrk="0" fontAlgn="base" hangingPunct="0">
              <a:spcBef>
                <a:spcPct val="0"/>
              </a:spcBef>
              <a:spcAft>
                <a:spcPct val="0"/>
              </a:spcAft>
              <a:defRPr sz="2400">
                <a:solidFill>
                  <a:srgbClr val="003399"/>
                </a:solidFill>
                <a:latin typeface="Arial" charset="0"/>
              </a:defRPr>
            </a:lvl8pPr>
            <a:lvl9pPr marL="1828492" algn="l" rtl="0" eaLnBrk="0" fontAlgn="base" hangingPunct="0">
              <a:spcBef>
                <a:spcPct val="0"/>
              </a:spcBef>
              <a:spcAft>
                <a:spcPct val="0"/>
              </a:spcAft>
              <a:defRPr sz="2400">
                <a:solidFill>
                  <a:srgbClr val="003399"/>
                </a:solidFill>
                <a:latin typeface="Arial" charset="0"/>
              </a:defRPr>
            </a:lvl9pPr>
          </a:lstStyle>
          <a:p>
            <a:pPr algn="ctr"/>
            <a:r>
              <a:rPr lang="en-US" sz="5000" b="0" dirty="0" smtClean="0">
                <a:solidFill>
                  <a:schemeClr val="tx1"/>
                </a:solidFill>
                <a:latin typeface="Helvetica Light"/>
                <a:ea typeface="ヒラギノ角ゴ ProN W3" charset="0"/>
                <a:cs typeface="Helvetica Light"/>
              </a:rPr>
              <a:t>James Webb</a:t>
            </a:r>
            <a:endParaRPr lang="en-US" sz="5000" b="0" dirty="0">
              <a:solidFill>
                <a:schemeClr val="tx1"/>
              </a:solidFill>
              <a:latin typeface="Helvetica Light"/>
              <a:ea typeface="ヒラギノ角ゴ ProN W3" charset="0"/>
              <a:cs typeface="Helvetica Light"/>
            </a:endParaRPr>
          </a:p>
        </p:txBody>
      </p:sp>
    </p:spTree>
    <p:extLst>
      <p:ext uri="{BB962C8B-B14F-4D97-AF65-F5344CB8AC3E}">
        <p14:creationId xmlns:p14="http://schemas.microsoft.com/office/powerpoint/2010/main" val="3203273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 name="Picture 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5" t="15744" r="259" b="21281"/>
          <a:stretch/>
        </p:blipFill>
        <p:spPr bwMode="auto">
          <a:xfrm>
            <a:off x="1320801" y="3549630"/>
            <a:ext cx="7835900" cy="33083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sp>
        <p:nvSpPr>
          <p:cNvPr id="7" name="TextBox 39"/>
          <p:cNvSpPr txBox="1">
            <a:spLocks noChangeArrowheads="1"/>
          </p:cNvSpPr>
          <p:nvPr/>
        </p:nvSpPr>
        <p:spPr bwMode="auto">
          <a:xfrm>
            <a:off x="-335861" y="-74598"/>
            <a:ext cx="9897049" cy="863955"/>
          </a:xfrm>
          <a:prstGeom prst="rect">
            <a:avLst/>
          </a:prstGeom>
          <a:noFill/>
          <a:ln w="12700">
            <a:noFill/>
            <a:miter lim="800000"/>
            <a:headEnd/>
            <a:tailEnd/>
          </a:ln>
        </p:spPr>
        <p:txBody>
          <a:bodyPr wrap="square"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sz="3500" b="0" dirty="0" smtClean="0">
                <a:solidFill>
                  <a:prstClr val="white"/>
                </a:solidFill>
                <a:latin typeface="Helvetica Light"/>
                <a:cs typeface="Helvetica Light"/>
              </a:rPr>
              <a:t>Hubble’s</a:t>
            </a:r>
            <a:r>
              <a:rPr lang="en-US" sz="5000" b="0" dirty="0" smtClean="0">
                <a:solidFill>
                  <a:prstClr val="white"/>
                </a:solidFill>
                <a:latin typeface="Helvetica Light"/>
                <a:cs typeface="Helvetica Light"/>
              </a:rPr>
              <a:t> </a:t>
            </a:r>
            <a:r>
              <a:rPr lang="en-US" sz="5000" b="0" dirty="0" smtClean="0">
                <a:solidFill>
                  <a:srgbClr val="FAC090"/>
                </a:solidFill>
                <a:latin typeface="Helvetica Light"/>
                <a:cs typeface="Helvetica Light"/>
              </a:rPr>
              <a:t>‘frontier</a:t>
            </a:r>
            <a:r>
              <a:rPr lang="en-US" sz="5000" b="0" dirty="0" smtClean="0">
                <a:solidFill>
                  <a:srgbClr val="FFFFFF"/>
                </a:solidFill>
                <a:latin typeface="Helvetica Light"/>
                <a:cs typeface="Helvetica Light"/>
              </a:rPr>
              <a:t> </a:t>
            </a:r>
            <a:r>
              <a:rPr lang="en-US" sz="5000" b="0" dirty="0" smtClean="0">
                <a:solidFill>
                  <a:srgbClr val="FAC090"/>
                </a:solidFill>
                <a:latin typeface="Helvetica Light"/>
                <a:cs typeface="Helvetica Light"/>
              </a:rPr>
              <a:t>fields’</a:t>
            </a:r>
            <a:r>
              <a:rPr lang="en-US" sz="5000" b="0" dirty="0" smtClean="0">
                <a:solidFill>
                  <a:srgbClr val="FFFFFF"/>
                </a:solidFill>
                <a:latin typeface="Helvetica Light"/>
                <a:cs typeface="Helvetica Light"/>
              </a:rPr>
              <a:t> </a:t>
            </a:r>
            <a:r>
              <a:rPr lang="en-US" sz="3500" b="0" dirty="0" smtClean="0">
                <a:solidFill>
                  <a:srgbClr val="FFFFFF"/>
                </a:solidFill>
                <a:latin typeface="Helvetica Light"/>
                <a:cs typeface="Helvetica Light"/>
              </a:rPr>
              <a:t>(2013 – 2016)</a:t>
            </a:r>
          </a:p>
        </p:txBody>
      </p:sp>
      <p:sp>
        <p:nvSpPr>
          <p:cNvPr id="5" name="Subtitle 2"/>
          <p:cNvSpPr txBox="1">
            <a:spLocks/>
          </p:cNvSpPr>
          <p:nvPr/>
        </p:nvSpPr>
        <p:spPr>
          <a:xfrm>
            <a:off x="-53450" y="6404292"/>
            <a:ext cx="9512300" cy="47470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200" b="0" dirty="0" smtClean="0">
                <a:solidFill>
                  <a:prstClr val="white"/>
                </a:solidFill>
                <a:latin typeface="Helvetica Light"/>
                <a:cs typeface="Helvetica Light"/>
              </a:rPr>
              <a:t>follow the STScI blog: https</a:t>
            </a:r>
            <a:r>
              <a:rPr lang="en-US" sz="2200" b="0" dirty="0">
                <a:solidFill>
                  <a:prstClr val="white"/>
                </a:solidFill>
                <a:latin typeface="Helvetica Light"/>
                <a:cs typeface="Helvetica Light"/>
              </a:rPr>
              <a:t>://</a:t>
            </a:r>
            <a:r>
              <a:rPr lang="en-US" sz="2200" b="0" dirty="0" err="1">
                <a:solidFill>
                  <a:prstClr val="white"/>
                </a:solidFill>
                <a:latin typeface="Helvetica Light"/>
                <a:cs typeface="Helvetica Light"/>
              </a:rPr>
              <a:t>blogs.stsci.edu</a:t>
            </a:r>
            <a:r>
              <a:rPr lang="en-US" sz="2200" b="0" dirty="0">
                <a:solidFill>
                  <a:prstClr val="white"/>
                </a:solidFill>
                <a:latin typeface="Helvetica Light"/>
                <a:cs typeface="Helvetica Light"/>
              </a:rPr>
              <a:t>/</a:t>
            </a:r>
            <a:r>
              <a:rPr lang="en-US" sz="2200" b="0" dirty="0" err="1">
                <a:solidFill>
                  <a:prstClr val="white"/>
                </a:solidFill>
                <a:latin typeface="Helvetica Light"/>
                <a:cs typeface="Helvetica Light"/>
              </a:rPr>
              <a:t>hstdfi</a:t>
            </a:r>
            <a:r>
              <a:rPr lang="en-US" sz="2200" b="0" dirty="0">
                <a:solidFill>
                  <a:prstClr val="white"/>
                </a:solidFill>
                <a:latin typeface="Helvetica Light"/>
                <a:cs typeface="Helvetica Light"/>
              </a:rPr>
              <a:t>/</a:t>
            </a:r>
            <a:endParaRPr lang="en-US" sz="2200" b="0" dirty="0" smtClean="0">
              <a:solidFill>
                <a:prstClr val="white"/>
              </a:solidFill>
              <a:latin typeface="Helvetica Light"/>
              <a:cs typeface="Helvetica Light"/>
            </a:endParaRPr>
          </a:p>
        </p:txBody>
      </p:sp>
      <p:pic>
        <p:nvPicPr>
          <p:cNvPr id="9" name="Picture 8" descr="MACS0416_letter.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66145" y="818006"/>
            <a:ext cx="2703106" cy="3894819"/>
          </a:xfrm>
          <a:prstGeom prst="rect">
            <a:avLst/>
          </a:prstGeom>
          <a:ln w="9525" cmpd="sng">
            <a:solidFill>
              <a:srgbClr val="FFFFFF"/>
            </a:solidFill>
          </a:ln>
        </p:spPr>
      </p:pic>
      <p:sp>
        <p:nvSpPr>
          <p:cNvPr id="12" name="Slide Number Placeholder 5"/>
          <p:cNvSpPr>
            <a:spLocks noGrp="1"/>
          </p:cNvSpPr>
          <p:nvPr>
            <p:ph type="sldNum" sz="quarter" idx="12"/>
          </p:nvPr>
        </p:nvSpPr>
        <p:spPr>
          <a:xfrm>
            <a:off x="6553200" y="6356350"/>
            <a:ext cx="2133600" cy="365125"/>
          </a:xfrm>
        </p:spPr>
        <p:txBody>
          <a:bodyPr/>
          <a:lstStyle/>
          <a:p>
            <a:fld id="{FCA1D0F3-5762-4246-871B-8E29A3A6FCC7}" type="slidenum">
              <a:rPr lang="en-US" smtClean="0">
                <a:solidFill>
                  <a:prstClr val="black">
                    <a:tint val="75000"/>
                  </a:prstClr>
                </a:solidFill>
              </a:rPr>
              <a:pPr/>
              <a:t>59</a:t>
            </a:fld>
            <a:endParaRPr lang="en-US">
              <a:solidFill>
                <a:prstClr val="black">
                  <a:tint val="75000"/>
                </a:prstClr>
              </a:solidFill>
            </a:endParaRPr>
          </a:p>
        </p:txBody>
      </p:sp>
      <p:pic>
        <p:nvPicPr>
          <p:cNvPr id="13" name="Picture 12" descr="abell370_hst_800.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486407" y="822664"/>
            <a:ext cx="2769937" cy="2286000"/>
          </a:xfrm>
          <a:prstGeom prst="rect">
            <a:avLst/>
          </a:prstGeom>
          <a:ln w="9525" cmpd="sng">
            <a:solidFill>
              <a:srgbClr val="FFFFFF"/>
            </a:solidFill>
          </a:ln>
        </p:spPr>
      </p:pic>
      <p:pic>
        <p:nvPicPr>
          <p:cNvPr id="16" name="Picture 15" descr="559472main_pandora_lg.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449" y="815429"/>
            <a:ext cx="3275035" cy="3275035"/>
          </a:xfrm>
          <a:prstGeom prst="rect">
            <a:avLst/>
          </a:prstGeom>
          <a:ln w="9525" cmpd="sng">
            <a:solidFill>
              <a:srgbClr val="FFFFFF"/>
            </a:solidFill>
          </a:ln>
        </p:spPr>
      </p:pic>
      <p:sp>
        <p:nvSpPr>
          <p:cNvPr id="18" name="TextBox 17"/>
          <p:cNvSpPr txBox="1"/>
          <p:nvPr/>
        </p:nvSpPr>
        <p:spPr>
          <a:xfrm>
            <a:off x="83450" y="778699"/>
            <a:ext cx="2488720" cy="707886"/>
          </a:xfrm>
          <a:prstGeom prst="rect">
            <a:avLst/>
          </a:prstGeom>
          <a:noFill/>
        </p:spPr>
        <p:txBody>
          <a:bodyPr wrap="square" rtlCol="0">
            <a:spAutoFit/>
          </a:bodyPr>
          <a:lstStyle/>
          <a:p>
            <a:r>
              <a:rPr lang="en-US" b="0" dirty="0" smtClean="0">
                <a:solidFill>
                  <a:srgbClr val="B9FBFB"/>
                </a:solidFill>
                <a:effectLst>
                  <a:glow rad="152400">
                    <a:prstClr val="black">
                      <a:alpha val="75000"/>
                    </a:prstClr>
                  </a:glow>
                </a:effectLst>
                <a:latin typeface="Helvetica Light"/>
                <a:cs typeface="Helvetica Light"/>
              </a:rPr>
              <a:t>Pandora’s Cluster</a:t>
            </a:r>
          </a:p>
          <a:p>
            <a:r>
              <a:rPr lang="en-US" b="0" dirty="0" smtClean="0">
                <a:solidFill>
                  <a:srgbClr val="B9FBFB"/>
                </a:solidFill>
                <a:effectLst>
                  <a:glow rad="152400">
                    <a:prstClr val="black">
                      <a:alpha val="75000"/>
                    </a:prstClr>
                  </a:glow>
                </a:effectLst>
                <a:latin typeface="Helvetica Light"/>
                <a:cs typeface="Helvetica Light"/>
              </a:rPr>
              <a:t>Abell 2744</a:t>
            </a:r>
            <a:endParaRPr lang="en-US" b="0" dirty="0">
              <a:solidFill>
                <a:srgbClr val="B9FBFB"/>
              </a:solidFill>
              <a:effectLst>
                <a:glow rad="152400">
                  <a:prstClr val="black">
                    <a:alpha val="75000"/>
                  </a:prstClr>
                </a:glow>
              </a:effectLst>
              <a:latin typeface="Helvetica Light"/>
              <a:cs typeface="Helvetica Light"/>
            </a:endParaRPr>
          </a:p>
        </p:txBody>
      </p:sp>
      <p:sp>
        <p:nvSpPr>
          <p:cNvPr id="19" name="TextBox 18"/>
          <p:cNvSpPr txBox="1"/>
          <p:nvPr/>
        </p:nvSpPr>
        <p:spPr>
          <a:xfrm>
            <a:off x="3437205" y="770183"/>
            <a:ext cx="1268027" cy="400110"/>
          </a:xfrm>
          <a:prstGeom prst="rect">
            <a:avLst/>
          </a:prstGeom>
          <a:noFill/>
        </p:spPr>
        <p:txBody>
          <a:bodyPr wrap="none" rtlCol="0">
            <a:spAutoFit/>
          </a:bodyPr>
          <a:lstStyle/>
          <a:p>
            <a:r>
              <a:rPr lang="en-US" b="0" dirty="0" smtClean="0">
                <a:solidFill>
                  <a:srgbClr val="B9FBFB"/>
                </a:solidFill>
                <a:effectLst>
                  <a:glow rad="152400">
                    <a:prstClr val="black">
                      <a:alpha val="75000"/>
                    </a:prstClr>
                  </a:glow>
                </a:effectLst>
                <a:latin typeface="Helvetica Light"/>
                <a:cs typeface="Helvetica Light"/>
              </a:rPr>
              <a:t>Abell 370</a:t>
            </a:r>
            <a:endParaRPr lang="en-US" b="0" dirty="0">
              <a:solidFill>
                <a:srgbClr val="B9FBFB"/>
              </a:solidFill>
              <a:effectLst>
                <a:glow rad="152400">
                  <a:prstClr val="black">
                    <a:alpha val="75000"/>
                  </a:prstClr>
                </a:glow>
              </a:effectLst>
              <a:latin typeface="Helvetica Light"/>
              <a:cs typeface="Helvetica Light"/>
            </a:endParaRPr>
          </a:p>
        </p:txBody>
      </p:sp>
      <p:sp>
        <p:nvSpPr>
          <p:cNvPr id="20" name="TextBox 19"/>
          <p:cNvSpPr txBox="1"/>
          <p:nvPr/>
        </p:nvSpPr>
        <p:spPr>
          <a:xfrm>
            <a:off x="7268565" y="764042"/>
            <a:ext cx="1906920" cy="400110"/>
          </a:xfrm>
          <a:prstGeom prst="rect">
            <a:avLst/>
          </a:prstGeom>
          <a:noFill/>
        </p:spPr>
        <p:txBody>
          <a:bodyPr wrap="none" rtlCol="0">
            <a:spAutoFit/>
          </a:bodyPr>
          <a:lstStyle/>
          <a:p>
            <a:r>
              <a:rPr lang="en-US" b="0" dirty="0" smtClean="0">
                <a:solidFill>
                  <a:srgbClr val="B9FBFB"/>
                </a:solidFill>
                <a:effectLst>
                  <a:glow rad="152400">
                    <a:prstClr val="black">
                      <a:alpha val="75000"/>
                    </a:prstClr>
                  </a:glow>
                </a:effectLst>
                <a:latin typeface="Helvetica Light"/>
                <a:cs typeface="Helvetica Light"/>
              </a:rPr>
              <a:t>MACS0416-24</a:t>
            </a:r>
            <a:endParaRPr lang="en-US" b="0" dirty="0">
              <a:solidFill>
                <a:srgbClr val="B9FBFB"/>
              </a:solidFill>
              <a:effectLst>
                <a:glow rad="152400">
                  <a:prstClr val="black">
                    <a:alpha val="75000"/>
                  </a:prstClr>
                </a:glow>
              </a:effectLst>
              <a:latin typeface="Helvetica Light"/>
              <a:cs typeface="Helvetica Light"/>
            </a:endParaRPr>
          </a:p>
        </p:txBody>
      </p:sp>
      <p:sp>
        <p:nvSpPr>
          <p:cNvPr id="22" name="TextBox 21"/>
          <p:cNvSpPr txBox="1"/>
          <p:nvPr/>
        </p:nvSpPr>
        <p:spPr>
          <a:xfrm>
            <a:off x="2" y="4077234"/>
            <a:ext cx="3127589" cy="1138773"/>
          </a:xfrm>
          <a:prstGeom prst="rect">
            <a:avLst/>
          </a:prstGeom>
          <a:noFill/>
        </p:spPr>
        <p:txBody>
          <a:bodyPr wrap="square" rtlCol="0">
            <a:spAutoFit/>
          </a:bodyPr>
          <a:lstStyle/>
          <a:p>
            <a:r>
              <a:rPr lang="en-US" sz="1700" b="0" dirty="0" smtClean="0">
                <a:solidFill>
                  <a:srgbClr val="C3D69B"/>
                </a:solidFill>
                <a:latin typeface="Helvetica Light"/>
                <a:cs typeface="Helvetica Light"/>
              </a:rPr>
              <a:t>innovative design (6 fields)</a:t>
            </a:r>
          </a:p>
          <a:p>
            <a:r>
              <a:rPr lang="en-US" sz="1700" b="0" dirty="0" smtClean="0">
                <a:solidFill>
                  <a:prstClr val="white"/>
                </a:solidFill>
                <a:latin typeface="Helvetica Light"/>
                <a:cs typeface="Helvetica Light"/>
              </a:rPr>
              <a:t>first deep lensed IR images</a:t>
            </a:r>
          </a:p>
          <a:p>
            <a:r>
              <a:rPr lang="en-US" sz="1700" b="0" dirty="0" smtClean="0">
                <a:solidFill>
                  <a:prstClr val="white"/>
                </a:solidFill>
                <a:latin typeface="Helvetica Light"/>
                <a:cs typeface="Helvetica Light"/>
              </a:rPr>
              <a:t>+</a:t>
            </a:r>
          </a:p>
          <a:p>
            <a:r>
              <a:rPr lang="en-US" sz="1700" b="0" dirty="0" smtClean="0">
                <a:solidFill>
                  <a:prstClr val="white"/>
                </a:solidFill>
                <a:latin typeface="Helvetica Light"/>
                <a:cs typeface="Helvetica Light"/>
              </a:rPr>
              <a:t>new “blank” deep fields </a:t>
            </a:r>
          </a:p>
        </p:txBody>
      </p:sp>
      <p:sp>
        <p:nvSpPr>
          <p:cNvPr id="24" name="TextBox 23"/>
          <p:cNvSpPr txBox="1"/>
          <p:nvPr/>
        </p:nvSpPr>
        <p:spPr>
          <a:xfrm>
            <a:off x="3339792" y="3553454"/>
            <a:ext cx="1600200" cy="584776"/>
          </a:xfrm>
          <a:prstGeom prst="rect">
            <a:avLst/>
          </a:prstGeom>
          <a:noFill/>
        </p:spPr>
        <p:txBody>
          <a:bodyPr wrap="square" rtlCol="0">
            <a:spAutoFit/>
          </a:bodyPr>
          <a:lstStyle/>
          <a:p>
            <a:r>
              <a:rPr lang="en-US" sz="1600" b="0" dirty="0" smtClean="0">
                <a:solidFill>
                  <a:srgbClr val="516EFF"/>
                </a:solidFill>
                <a:latin typeface="Helvetica Light"/>
                <a:cs typeface="Helvetica Light"/>
              </a:rPr>
              <a:t>dark matter</a:t>
            </a:r>
          </a:p>
          <a:p>
            <a:r>
              <a:rPr lang="en-US" sz="1600" b="0" dirty="0" smtClean="0">
                <a:solidFill>
                  <a:srgbClr val="F70067"/>
                </a:solidFill>
                <a:latin typeface="Helvetica Light"/>
                <a:cs typeface="Helvetica Light"/>
              </a:rPr>
              <a:t>gas</a:t>
            </a:r>
            <a:endParaRPr lang="en-US" sz="1600" b="0" dirty="0">
              <a:solidFill>
                <a:srgbClr val="F70067"/>
              </a:solidFill>
              <a:latin typeface="Helvetica Light"/>
              <a:cs typeface="Helvetica Light"/>
            </a:endParaRPr>
          </a:p>
        </p:txBody>
      </p:sp>
    </p:spTree>
    <p:extLst>
      <p:ext uri="{BB962C8B-B14F-4D97-AF65-F5344CB8AC3E}">
        <p14:creationId xmlns:p14="http://schemas.microsoft.com/office/powerpoint/2010/main" val="661942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 name="Text Box 7"/>
          <p:cNvSpPr txBox="1">
            <a:spLocks noChangeArrowheads="1"/>
          </p:cNvSpPr>
          <p:nvPr/>
        </p:nvSpPr>
        <p:spPr bwMode="auto">
          <a:xfrm>
            <a:off x="-1" y="0"/>
            <a:ext cx="5447044" cy="400095"/>
          </a:xfrm>
          <a:prstGeom prst="rect">
            <a:avLst/>
          </a:prstGeom>
          <a:noFill/>
          <a:ln w="9525" algn="ctr">
            <a:noFill/>
            <a:miter lim="800000"/>
            <a:headEnd/>
            <a:tailEnd/>
          </a:ln>
        </p:spPr>
        <p:txBody>
          <a:bodyPr wrap="square" lIns="91424" tIns="45713" rIns="91424" bIns="45713">
            <a:spAutoFit/>
          </a:bodyPr>
          <a:lstStyle/>
          <a:p>
            <a:pPr>
              <a:defRPr/>
            </a:pPr>
            <a:r>
              <a:rPr lang="en-US" b="0" dirty="0" smtClean="0">
                <a:solidFill>
                  <a:schemeClr val="bg1"/>
                </a:solidFill>
                <a:latin typeface="Helvetica Light"/>
                <a:cs typeface="Helvetica Light"/>
              </a:rPr>
              <a:t>Dude, can you get to the time machine part?</a:t>
            </a:r>
          </a:p>
        </p:txBody>
      </p:sp>
      <p:pic>
        <p:nvPicPr>
          <p:cNvPr id="2" name="Picture 1" descr="JasonAlien.jpg"/>
          <p:cNvPicPr>
            <a:picLocks noChangeAspect="1"/>
          </p:cNvPicPr>
          <p:nvPr/>
        </p:nvPicPr>
        <p:blipFill rotWithShape="1">
          <a:blip r:embed="rId3" cstate="print">
            <a:extLst>
              <a:ext uri="{28A0092B-C50C-407E-A947-70E740481C1C}">
                <a14:useLocalDpi xmlns:a14="http://schemas.microsoft.com/office/drawing/2010/main" val="0"/>
              </a:ext>
            </a:extLst>
          </a:blip>
          <a:srcRect l="4591"/>
          <a:stretch/>
        </p:blipFill>
        <p:spPr>
          <a:xfrm>
            <a:off x="0" y="468659"/>
            <a:ext cx="9143999" cy="6389341"/>
          </a:xfrm>
          <a:prstGeom prst="rect">
            <a:avLst/>
          </a:prstGeom>
        </p:spPr>
      </p:pic>
      <p:sp>
        <p:nvSpPr>
          <p:cNvPr id="22" name="Text Box 7"/>
          <p:cNvSpPr txBox="1">
            <a:spLocks noChangeArrowheads="1"/>
          </p:cNvSpPr>
          <p:nvPr/>
        </p:nvSpPr>
        <p:spPr bwMode="auto">
          <a:xfrm>
            <a:off x="5153207" y="0"/>
            <a:ext cx="3012109" cy="400095"/>
          </a:xfrm>
          <a:prstGeom prst="rect">
            <a:avLst/>
          </a:prstGeom>
          <a:noFill/>
          <a:ln w="9525" algn="ctr">
            <a:noFill/>
            <a:miter lim="800000"/>
            <a:headEnd/>
            <a:tailEnd/>
          </a:ln>
        </p:spPr>
        <p:txBody>
          <a:bodyPr wrap="square" lIns="91424" tIns="45713" rIns="91424" bIns="45713">
            <a:spAutoFit/>
          </a:bodyPr>
          <a:lstStyle/>
          <a:p>
            <a:pPr>
              <a:defRPr/>
            </a:pPr>
            <a:r>
              <a:rPr lang="en-US" b="0" dirty="0" smtClean="0">
                <a:solidFill>
                  <a:schemeClr val="bg1"/>
                </a:solidFill>
                <a:latin typeface="Helvetica Light"/>
                <a:cs typeface="Helvetica Light"/>
              </a:rPr>
              <a:t>…am I a space alien?</a:t>
            </a:r>
          </a:p>
        </p:txBody>
      </p:sp>
    </p:spTree>
    <p:extLst>
      <p:ext uri="{BB962C8B-B14F-4D97-AF65-F5344CB8AC3E}">
        <p14:creationId xmlns:p14="http://schemas.microsoft.com/office/powerpoint/2010/main" val="2051675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 Jason </a:t>
            </a:r>
            <a:r>
              <a:rPr lang="en-US" dirty="0" err="1" smtClean="0"/>
              <a:t>Kalirai</a:t>
            </a:r>
            <a:endParaRPr lang="en-US" dirty="0"/>
          </a:p>
        </p:txBody>
      </p:sp>
      <p:sp>
        <p:nvSpPr>
          <p:cNvPr id="3" name="Content Placeholder 2"/>
          <p:cNvSpPr>
            <a:spLocks noGrp="1"/>
          </p:cNvSpPr>
          <p:nvPr>
            <p:ph idx="1"/>
          </p:nvPr>
        </p:nvSpPr>
        <p:spPr>
          <a:xfrm>
            <a:off x="1846729" y="1492625"/>
            <a:ext cx="6902824" cy="4525963"/>
          </a:xfrm>
        </p:spPr>
        <p:txBody>
          <a:bodyPr>
            <a:normAutofit fontScale="55000" lnSpcReduction="20000"/>
          </a:bodyPr>
          <a:lstStyle/>
          <a:p>
            <a:pPr marL="0" indent="0">
              <a:buNone/>
            </a:pPr>
            <a:r>
              <a:rPr lang="en-US" dirty="0"/>
              <a:t>Dr. Jason </a:t>
            </a:r>
            <a:r>
              <a:rPr lang="en-US" dirty="0" err="1"/>
              <a:t>Kalirai</a:t>
            </a:r>
            <a:r>
              <a:rPr lang="en-US" dirty="0"/>
              <a:t> is an award-winning astrophysicist at the Space Telescope Science Institute in Baltimore MD.  His research program is aimed at studying the formation and evolution of stars in nearby galaxies, including our own Milky Way galaxy.  Jason’s research is based on establishing new insights on these populations, through ultra-sensitive imaging and spectroscopic observations with the world’s best telescopes.  He is a frequent user of the 10-meter Keck Telescope on Mauna Kea in Hawaii, as well as the Hubble Space Telescope in orbit around Earth.  By measuring the detailed properties of these local stars, Jason is able to establish critical dependencies between the stellar characteristics (e.g., mass, age, metallicity) and the output observables (e.g., luminosities and colors).  This astrophysical connection represents an important anchor in our ability to interpret light from the Universe. In addition to his research program, Jason is also the Deputy Project Scientist for the James Webb Space Telescope. Dr. </a:t>
            </a:r>
            <a:r>
              <a:rPr lang="en-US" dirty="0" err="1"/>
              <a:t>Kalirai</a:t>
            </a:r>
            <a:r>
              <a:rPr lang="en-US" dirty="0"/>
              <a:t> was recently awarded the 2013 American Astronomical Society Newton Lacy Pierce Prize in astronomy for his achievements in observational research.</a:t>
            </a:r>
            <a:endParaRPr lang="en-US" dirty="0"/>
          </a:p>
        </p:txBody>
      </p:sp>
      <p:pic>
        <p:nvPicPr>
          <p:cNvPr id="1026" name="Picture 2" descr="kalirai_thum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705" y="1492625"/>
            <a:ext cx="95250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7538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1" name="Picture 1026" descr="Panel6SolarSystem"/>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338" y="38817"/>
            <a:ext cx="9077325" cy="6805613"/>
          </a:xfrm>
          <a:prstGeom prst="rect">
            <a:avLst/>
          </a:prstGeom>
          <a:noFill/>
          <a:ln w="25400">
            <a:noFill/>
            <a:miter lim="800000"/>
            <a:headEnd/>
            <a:tailEnd/>
          </a:ln>
          <a:extLst>
            <a:ext uri="{909E8E84-426E-40dd-AFC4-6F175D3DCCD1}">
              <a14:hiddenFill xmlns:a14="http://schemas.microsoft.com/office/drawing/2010/main" xmlns="">
                <a:solidFill>
                  <a:srgbClr val="FFFFFF"/>
                </a:solidFill>
              </a14:hiddenFill>
            </a:ext>
          </a:extLst>
        </p:spPr>
      </p:pic>
      <p:grpSp>
        <p:nvGrpSpPr>
          <p:cNvPr id="24" name="Group 23"/>
          <p:cNvGrpSpPr>
            <a:grpSpLocks/>
          </p:cNvGrpSpPr>
          <p:nvPr/>
        </p:nvGrpSpPr>
        <p:grpSpPr bwMode="auto">
          <a:xfrm>
            <a:off x="143466" y="2746372"/>
            <a:ext cx="4558290" cy="1217460"/>
            <a:chOff x="144016" y="2747020"/>
            <a:chExt cx="4557001" cy="1216664"/>
          </a:xfrm>
        </p:grpSpPr>
        <p:grpSp>
          <p:nvGrpSpPr>
            <p:cNvPr id="20496" name="Group 8"/>
            <p:cNvGrpSpPr>
              <a:grpSpLocks/>
            </p:cNvGrpSpPr>
            <p:nvPr/>
          </p:nvGrpSpPr>
          <p:grpSpPr bwMode="auto">
            <a:xfrm>
              <a:off x="144016" y="3469384"/>
              <a:ext cx="4557001" cy="494300"/>
              <a:chOff x="144016" y="3469384"/>
              <a:chExt cx="4557001" cy="494300"/>
            </a:xfrm>
          </p:grpSpPr>
          <p:sp>
            <p:nvSpPr>
              <p:cNvPr id="20498" name="TextBox 39"/>
              <p:cNvSpPr txBox="1">
                <a:spLocks noChangeArrowheads="1"/>
              </p:cNvSpPr>
              <p:nvPr/>
            </p:nvSpPr>
            <p:spPr bwMode="auto">
              <a:xfrm>
                <a:off x="755953" y="3469384"/>
                <a:ext cx="3945064" cy="494300"/>
              </a:xfrm>
              <a:prstGeom prst="rect">
                <a:avLst/>
              </a:prstGeom>
              <a:noFill/>
              <a:ln w="12700">
                <a:noFill/>
                <a:miter lim="800000"/>
                <a:headEnd/>
                <a:tailEnd/>
              </a:ln>
            </p:spPr>
            <p:txBody>
              <a:bodyPr wrap="square"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600" dirty="0">
                  <a:solidFill>
                    <a:srgbClr val="FFFFFF"/>
                  </a:solidFill>
                  <a:latin typeface="Copperplate" charset="0"/>
                  <a:cs typeface="Copperplate" charset="0"/>
                </a:endParaRPr>
              </a:p>
              <a:p>
                <a:r>
                  <a:rPr lang="en-US" sz="2000" dirty="0">
                    <a:solidFill>
                      <a:srgbClr val="FFFFFF"/>
                    </a:solidFill>
                    <a:latin typeface="Helvetica Light"/>
                    <a:cs typeface="Helvetica Light"/>
                  </a:rPr>
                  <a:t>           E</a:t>
                </a:r>
                <a:r>
                  <a:rPr lang="en-US" sz="2000" dirty="0" smtClean="0">
                    <a:solidFill>
                      <a:srgbClr val="FFFFFF"/>
                    </a:solidFill>
                    <a:latin typeface="Helvetica Light"/>
                    <a:cs typeface="Helvetica Light"/>
                  </a:rPr>
                  <a:t>arth </a:t>
                </a:r>
                <a:r>
                  <a:rPr lang="en-US" sz="2000" dirty="0">
                    <a:solidFill>
                      <a:srgbClr val="FFFFFF"/>
                    </a:solidFill>
                    <a:latin typeface="Helvetica Light"/>
                    <a:cs typeface="Helvetica Light"/>
                  </a:rPr>
                  <a:t>- 100 million miles</a:t>
                </a:r>
              </a:p>
            </p:txBody>
          </p:sp>
          <p:cxnSp>
            <p:nvCxnSpPr>
              <p:cNvPr id="20499" name="Straight Connector 2"/>
              <p:cNvCxnSpPr>
                <a:cxnSpLocks noChangeShapeType="1"/>
              </p:cNvCxnSpPr>
              <p:nvPr/>
            </p:nvCxnSpPr>
            <p:spPr bwMode="auto">
              <a:xfrm>
                <a:off x="144016" y="3526408"/>
                <a:ext cx="2843808" cy="0"/>
              </a:xfrm>
              <a:prstGeom prst="line">
                <a:avLst/>
              </a:prstGeom>
              <a:noFill/>
              <a:ln w="28575">
                <a:solidFill>
                  <a:srgbClr val="FFFFFF"/>
                </a:solidFill>
                <a:round/>
                <a:headEnd/>
                <a:tailEnd/>
              </a:ln>
              <a:extLst>
                <a:ext uri="{909E8E84-426E-40dd-AFC4-6F175D3DCCD1}">
                  <a14:hiddenFill xmlns:a14="http://schemas.microsoft.com/office/drawing/2010/main" xmlns="">
                    <a:noFill/>
                  </a14:hiddenFill>
                </a:ext>
              </a:extLst>
            </p:spPr>
          </p:cxnSp>
        </p:grpSp>
        <p:cxnSp>
          <p:nvCxnSpPr>
            <p:cNvPr id="20497" name="Straight Arrow Connector 13"/>
            <p:cNvCxnSpPr>
              <a:cxnSpLocks noChangeShapeType="1"/>
            </p:cNvCxnSpPr>
            <p:nvPr/>
          </p:nvCxnSpPr>
          <p:spPr bwMode="auto">
            <a:xfrm>
              <a:off x="3021732" y="2747020"/>
              <a:ext cx="0" cy="576064"/>
            </a:xfrm>
            <a:prstGeom prst="straightConnector1">
              <a:avLst/>
            </a:prstGeom>
            <a:noFill/>
            <a:ln w="28575">
              <a:solidFill>
                <a:srgbClr val="FFFFFF"/>
              </a:solidFill>
              <a:round/>
              <a:headEnd/>
              <a:tailEnd type="arrow" w="med" len="med"/>
            </a:ln>
            <a:extLst>
              <a:ext uri="{909E8E84-426E-40dd-AFC4-6F175D3DCCD1}">
                <a14:hiddenFill xmlns:a14="http://schemas.microsoft.com/office/drawing/2010/main" xmlns="">
                  <a:noFill/>
                </a14:hiddenFill>
              </a:ext>
            </a:extLst>
          </p:spPr>
        </p:cxnSp>
      </p:grpSp>
      <p:grpSp>
        <p:nvGrpSpPr>
          <p:cNvPr id="26" name="Group 25"/>
          <p:cNvGrpSpPr>
            <a:grpSpLocks/>
          </p:cNvGrpSpPr>
          <p:nvPr/>
        </p:nvGrpSpPr>
        <p:grpSpPr bwMode="auto">
          <a:xfrm>
            <a:off x="112667" y="2140485"/>
            <a:ext cx="7434951" cy="2471421"/>
            <a:chOff x="113246" y="2068862"/>
            <a:chExt cx="7435175" cy="2471639"/>
          </a:xfrm>
        </p:grpSpPr>
        <p:grpSp>
          <p:nvGrpSpPr>
            <p:cNvPr id="20492" name="Group 14"/>
            <p:cNvGrpSpPr>
              <a:grpSpLocks/>
            </p:cNvGrpSpPr>
            <p:nvPr/>
          </p:nvGrpSpPr>
          <p:grpSpPr bwMode="auto">
            <a:xfrm>
              <a:off x="113246" y="4045833"/>
              <a:ext cx="7435175" cy="494668"/>
              <a:chOff x="92998" y="3469769"/>
              <a:chExt cx="3784062" cy="494668"/>
            </a:xfrm>
          </p:grpSpPr>
          <p:sp>
            <p:nvSpPr>
              <p:cNvPr id="20494" name="TextBox 39"/>
              <p:cNvSpPr txBox="1">
                <a:spLocks noChangeArrowheads="1"/>
              </p:cNvSpPr>
              <p:nvPr/>
            </p:nvSpPr>
            <p:spPr bwMode="auto">
              <a:xfrm>
                <a:off x="92998" y="3469769"/>
                <a:ext cx="3784062" cy="494668"/>
              </a:xfrm>
              <a:prstGeom prst="rect">
                <a:avLst/>
              </a:prstGeom>
              <a:noFill/>
              <a:ln w="12700">
                <a:noFill/>
                <a:miter lim="800000"/>
                <a:headEnd/>
                <a:tailEnd/>
              </a:ln>
            </p:spPr>
            <p:txBody>
              <a:bodyPr wrap="square"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600" dirty="0">
                  <a:solidFill>
                    <a:srgbClr val="FFFFFF"/>
                  </a:solidFill>
                  <a:latin typeface="Copperplate" charset="0"/>
                  <a:cs typeface="Copperplate" charset="0"/>
                </a:endParaRPr>
              </a:p>
              <a:p>
                <a:r>
                  <a:rPr lang="en-US" sz="2000" dirty="0">
                    <a:solidFill>
                      <a:srgbClr val="FFFFFF"/>
                    </a:solidFill>
                    <a:latin typeface="Helvetica Light"/>
                    <a:cs typeface="Helvetica Light"/>
                  </a:rPr>
                  <a:t>                                                                 S</a:t>
                </a:r>
                <a:r>
                  <a:rPr lang="en-US" sz="2000" dirty="0" smtClean="0">
                    <a:solidFill>
                      <a:srgbClr val="FFFFFF"/>
                    </a:solidFill>
                    <a:latin typeface="Helvetica Light"/>
                    <a:cs typeface="Helvetica Light"/>
                  </a:rPr>
                  <a:t>aturn </a:t>
                </a:r>
                <a:r>
                  <a:rPr lang="en-US" sz="2000" dirty="0">
                    <a:solidFill>
                      <a:srgbClr val="FFFFFF"/>
                    </a:solidFill>
                    <a:latin typeface="Helvetica Light"/>
                    <a:cs typeface="Helvetica Light"/>
                  </a:rPr>
                  <a:t>- 1 billion miles</a:t>
                </a:r>
              </a:p>
            </p:txBody>
          </p:sp>
          <p:cxnSp>
            <p:nvCxnSpPr>
              <p:cNvPr id="20495" name="Straight Connector 16"/>
              <p:cNvCxnSpPr>
                <a:cxnSpLocks noChangeShapeType="1"/>
              </p:cNvCxnSpPr>
              <p:nvPr/>
            </p:nvCxnSpPr>
            <p:spPr bwMode="auto">
              <a:xfrm>
                <a:off x="116460" y="3526408"/>
                <a:ext cx="2843808" cy="0"/>
              </a:xfrm>
              <a:prstGeom prst="line">
                <a:avLst/>
              </a:prstGeom>
              <a:noFill/>
              <a:ln w="28575">
                <a:solidFill>
                  <a:srgbClr val="FFFFFF"/>
                </a:solidFill>
                <a:round/>
                <a:headEnd/>
                <a:tailEnd/>
              </a:ln>
              <a:extLst>
                <a:ext uri="{909E8E84-426E-40dd-AFC4-6F175D3DCCD1}">
                  <a14:hiddenFill xmlns:a14="http://schemas.microsoft.com/office/drawing/2010/main" xmlns="">
                    <a:noFill/>
                  </a14:hiddenFill>
                </a:ext>
              </a:extLst>
            </p:spPr>
          </p:cxnSp>
        </p:grpSp>
        <p:cxnSp>
          <p:nvCxnSpPr>
            <p:cNvPr id="20493" name="Straight Arrow Connector 24"/>
            <p:cNvCxnSpPr>
              <a:cxnSpLocks noChangeShapeType="1"/>
            </p:cNvCxnSpPr>
            <p:nvPr/>
          </p:nvCxnSpPr>
          <p:spPr bwMode="auto">
            <a:xfrm>
              <a:off x="5705825" y="2068862"/>
              <a:ext cx="18303" cy="1792186"/>
            </a:xfrm>
            <a:prstGeom prst="straightConnector1">
              <a:avLst/>
            </a:prstGeom>
            <a:noFill/>
            <a:ln w="28575">
              <a:solidFill>
                <a:srgbClr val="FFFFFF"/>
              </a:solidFill>
              <a:round/>
              <a:headEnd/>
              <a:tailEnd type="arrow" w="med" len="med"/>
            </a:ln>
            <a:extLst>
              <a:ext uri="{909E8E84-426E-40dd-AFC4-6F175D3DCCD1}">
                <a14:hiddenFill xmlns:a14="http://schemas.microsoft.com/office/drawing/2010/main" xmlns="">
                  <a:noFill/>
                </a14:hiddenFill>
              </a:ext>
            </a:extLst>
          </p:spPr>
        </p:cxnSp>
      </p:grpSp>
      <p:grpSp>
        <p:nvGrpSpPr>
          <p:cNvPr id="28" name="Group 27"/>
          <p:cNvGrpSpPr>
            <a:grpSpLocks/>
          </p:cNvGrpSpPr>
          <p:nvPr/>
        </p:nvGrpSpPr>
        <p:grpSpPr bwMode="auto">
          <a:xfrm>
            <a:off x="-1055893" y="696426"/>
            <a:ext cx="10068736" cy="4606014"/>
            <a:chOff x="-1055309" y="480486"/>
            <a:chExt cx="10068514" cy="4606512"/>
          </a:xfrm>
        </p:grpSpPr>
        <p:grpSp>
          <p:nvGrpSpPr>
            <p:cNvPr id="20488" name="Group 18"/>
            <p:cNvGrpSpPr>
              <a:grpSpLocks/>
            </p:cNvGrpSpPr>
            <p:nvPr/>
          </p:nvGrpSpPr>
          <p:grpSpPr bwMode="auto">
            <a:xfrm>
              <a:off x="-1055309" y="4592320"/>
              <a:ext cx="10068514" cy="494678"/>
              <a:chOff x="-346633" y="3441212"/>
              <a:chExt cx="3733726" cy="494678"/>
            </a:xfrm>
          </p:grpSpPr>
          <p:sp>
            <p:nvSpPr>
              <p:cNvPr id="20490" name="TextBox 39"/>
              <p:cNvSpPr txBox="1">
                <a:spLocks noChangeArrowheads="1"/>
              </p:cNvSpPr>
              <p:nvPr/>
            </p:nvSpPr>
            <p:spPr bwMode="auto">
              <a:xfrm>
                <a:off x="-346633" y="3441212"/>
                <a:ext cx="3733726" cy="494678"/>
              </a:xfrm>
              <a:prstGeom prst="rect">
                <a:avLst/>
              </a:prstGeom>
              <a:noFill/>
              <a:ln w="12700">
                <a:noFill/>
                <a:miter lim="800000"/>
                <a:headEnd/>
                <a:tailEnd/>
              </a:ln>
            </p:spPr>
            <p:txBody>
              <a:bodyPr wrap="square"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600" dirty="0">
                  <a:solidFill>
                    <a:srgbClr val="FFFFFF"/>
                  </a:solidFill>
                  <a:latin typeface="Copperplate" charset="0"/>
                  <a:cs typeface="Copperplate" charset="0"/>
                </a:endParaRPr>
              </a:p>
              <a:p>
                <a:r>
                  <a:rPr lang="en-US" sz="2000" dirty="0">
                    <a:solidFill>
                      <a:srgbClr val="FFFFFF"/>
                    </a:solidFill>
                    <a:latin typeface="Helvetica Light"/>
                    <a:cs typeface="Helvetica Light"/>
                  </a:rPr>
                  <a:t>                                                                                                    </a:t>
                </a:r>
                <a:r>
                  <a:rPr lang="en-US" sz="2000" dirty="0" smtClean="0">
                    <a:solidFill>
                      <a:srgbClr val="FFFFFF"/>
                    </a:solidFill>
                    <a:latin typeface="Helvetica Light"/>
                    <a:cs typeface="Helvetica Light"/>
                  </a:rPr>
                  <a:t>  </a:t>
                </a:r>
                <a:r>
                  <a:rPr lang="en-US" sz="2000" dirty="0">
                    <a:solidFill>
                      <a:srgbClr val="FFFFFF"/>
                    </a:solidFill>
                    <a:latin typeface="Helvetica Light"/>
                    <a:cs typeface="Helvetica Light"/>
                  </a:rPr>
                  <a:t>P</a:t>
                </a:r>
                <a:r>
                  <a:rPr lang="en-US" sz="2000" dirty="0" smtClean="0">
                    <a:solidFill>
                      <a:srgbClr val="FFFFFF"/>
                    </a:solidFill>
                    <a:latin typeface="Helvetica Light"/>
                    <a:cs typeface="Helvetica Light"/>
                  </a:rPr>
                  <a:t>luto </a:t>
                </a:r>
                <a:r>
                  <a:rPr lang="en-US" sz="2000" dirty="0">
                    <a:solidFill>
                      <a:srgbClr val="FFFFFF"/>
                    </a:solidFill>
                    <a:latin typeface="Helvetica Light"/>
                    <a:cs typeface="Helvetica Light"/>
                  </a:rPr>
                  <a:t>- 40 billion miles</a:t>
                </a:r>
              </a:p>
            </p:txBody>
          </p:sp>
          <p:cxnSp>
            <p:nvCxnSpPr>
              <p:cNvPr id="20491" name="Straight Connector 20"/>
              <p:cNvCxnSpPr>
                <a:cxnSpLocks noChangeShapeType="1"/>
              </p:cNvCxnSpPr>
              <p:nvPr/>
            </p:nvCxnSpPr>
            <p:spPr bwMode="auto">
              <a:xfrm>
                <a:off x="116460" y="3526408"/>
                <a:ext cx="2843808" cy="0"/>
              </a:xfrm>
              <a:prstGeom prst="line">
                <a:avLst/>
              </a:prstGeom>
              <a:noFill/>
              <a:ln w="28575">
                <a:solidFill>
                  <a:srgbClr val="FFFFFF"/>
                </a:solidFill>
                <a:round/>
                <a:headEnd/>
                <a:tailEnd/>
              </a:ln>
              <a:extLst>
                <a:ext uri="{909E8E84-426E-40dd-AFC4-6F175D3DCCD1}">
                  <a14:hiddenFill xmlns:a14="http://schemas.microsoft.com/office/drawing/2010/main" xmlns="">
                    <a:noFill/>
                  </a14:hiddenFill>
                </a:ext>
              </a:extLst>
            </p:spPr>
          </p:cxnSp>
        </p:grpSp>
        <p:cxnSp>
          <p:nvCxnSpPr>
            <p:cNvPr id="20489" name="Straight Arrow Connector 26"/>
            <p:cNvCxnSpPr>
              <a:cxnSpLocks noChangeShapeType="1"/>
            </p:cNvCxnSpPr>
            <p:nvPr/>
          </p:nvCxnSpPr>
          <p:spPr bwMode="auto">
            <a:xfrm flipH="1">
              <a:off x="7956377" y="480486"/>
              <a:ext cx="12680" cy="4028634"/>
            </a:xfrm>
            <a:prstGeom prst="straightConnector1">
              <a:avLst/>
            </a:prstGeom>
            <a:noFill/>
            <a:ln w="28575">
              <a:solidFill>
                <a:srgbClr val="FFFFFF"/>
              </a:solidFill>
              <a:round/>
              <a:headEnd/>
              <a:tailEnd type="arrow" w="med" len="med"/>
            </a:ln>
            <a:extLst>
              <a:ext uri="{909E8E84-426E-40dd-AFC4-6F175D3DCCD1}">
                <a14:hiddenFill xmlns:a14="http://schemas.microsoft.com/office/drawing/2010/main" xmlns="">
                  <a:noFill/>
                </a14:hiddenFill>
              </a:ext>
            </a:extLst>
          </p:spPr>
        </p:cxnSp>
      </p:grpSp>
      <p:sp>
        <p:nvSpPr>
          <p:cNvPr id="6" name="TextBox 39"/>
          <p:cNvSpPr txBox="1">
            <a:spLocks noChangeArrowheads="1"/>
          </p:cNvSpPr>
          <p:nvPr/>
        </p:nvSpPr>
        <p:spPr bwMode="auto">
          <a:xfrm>
            <a:off x="394308" y="5393411"/>
            <a:ext cx="5184775" cy="955675"/>
          </a:xfrm>
          <a:prstGeom prst="rect">
            <a:avLst/>
          </a:prstGeom>
          <a:noFill/>
          <a:ln w="12700">
            <a:noFill/>
            <a:miter lim="800000"/>
            <a:headEnd/>
            <a:tailEnd/>
          </a:ln>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0" dirty="0">
                <a:solidFill>
                  <a:srgbClr val="FAC090"/>
                </a:solidFill>
                <a:latin typeface="Helvetica"/>
                <a:cs typeface="Helvetica"/>
              </a:rPr>
              <a:t>S</a:t>
            </a:r>
            <a:r>
              <a:rPr lang="en-US" sz="2000" b="0" dirty="0" smtClean="0">
                <a:solidFill>
                  <a:srgbClr val="FAC090"/>
                </a:solidFill>
                <a:latin typeface="Helvetica"/>
                <a:cs typeface="Helvetica"/>
              </a:rPr>
              <a:t>olar </a:t>
            </a:r>
            <a:r>
              <a:rPr lang="en-US" sz="2000" b="0" dirty="0">
                <a:solidFill>
                  <a:srgbClr val="FAC090"/>
                </a:solidFill>
                <a:latin typeface="Helvetica"/>
                <a:cs typeface="Helvetica"/>
              </a:rPr>
              <a:t>S</a:t>
            </a:r>
            <a:r>
              <a:rPr lang="en-US" sz="2000" b="0" dirty="0" smtClean="0">
                <a:solidFill>
                  <a:srgbClr val="FAC090"/>
                </a:solidFill>
                <a:latin typeface="Helvetica"/>
                <a:cs typeface="Helvetica"/>
              </a:rPr>
              <a:t>ystem</a:t>
            </a:r>
            <a:endParaRPr lang="en-US" altLang="ja-JP" sz="2000" b="0" dirty="0">
              <a:solidFill>
                <a:srgbClr val="FAC090"/>
              </a:solidFill>
              <a:latin typeface="Helvetica"/>
              <a:cs typeface="Helvetica"/>
            </a:endParaRPr>
          </a:p>
          <a:p>
            <a:r>
              <a:rPr lang="en-US" sz="1800" dirty="0">
                <a:solidFill>
                  <a:schemeClr val="bg1"/>
                </a:solidFill>
                <a:latin typeface="Helvetica Light"/>
                <a:cs typeface="Helvetica Light"/>
              </a:rPr>
              <a:t>t</a:t>
            </a:r>
            <a:r>
              <a:rPr lang="en-US" sz="1800" dirty="0" smtClean="0">
                <a:solidFill>
                  <a:schemeClr val="bg1"/>
                </a:solidFill>
                <a:latin typeface="Helvetica Light"/>
                <a:cs typeface="Helvetica Light"/>
              </a:rPr>
              <a:t>he Sun </a:t>
            </a:r>
            <a:r>
              <a:rPr lang="en-US" sz="1800" dirty="0">
                <a:solidFill>
                  <a:schemeClr val="bg1"/>
                </a:solidFill>
                <a:latin typeface="Helvetica Light"/>
                <a:cs typeface="Helvetica Light"/>
              </a:rPr>
              <a:t>is 100 million miles from E</a:t>
            </a:r>
            <a:r>
              <a:rPr lang="en-US" sz="1800" dirty="0" smtClean="0">
                <a:solidFill>
                  <a:schemeClr val="bg1"/>
                </a:solidFill>
                <a:latin typeface="Helvetica Light"/>
                <a:cs typeface="Helvetica Light"/>
              </a:rPr>
              <a:t>arth</a:t>
            </a:r>
            <a:endParaRPr lang="en-US" sz="1800" dirty="0">
              <a:solidFill>
                <a:schemeClr val="bg1"/>
              </a:solidFill>
              <a:latin typeface="Helvetica Light"/>
              <a:cs typeface="Helvetica Light"/>
            </a:endParaRPr>
          </a:p>
          <a:p>
            <a:r>
              <a:rPr lang="en-US" sz="1800" dirty="0">
                <a:solidFill>
                  <a:schemeClr val="bg1"/>
                </a:solidFill>
                <a:latin typeface="Helvetica Light"/>
                <a:cs typeface="Helvetica Light"/>
              </a:rPr>
              <a:t>l</a:t>
            </a:r>
            <a:r>
              <a:rPr lang="en-US" sz="1800" dirty="0" smtClean="0">
                <a:solidFill>
                  <a:schemeClr val="bg1"/>
                </a:solidFill>
                <a:latin typeface="Helvetica Light"/>
                <a:cs typeface="Helvetica Light"/>
              </a:rPr>
              <a:t>ight </a:t>
            </a:r>
            <a:r>
              <a:rPr lang="en-US" sz="1800" dirty="0">
                <a:solidFill>
                  <a:schemeClr val="bg1"/>
                </a:solidFill>
                <a:latin typeface="Helvetica Light"/>
                <a:cs typeface="Helvetica Light"/>
              </a:rPr>
              <a:t>travels 11 million miles in one minute</a:t>
            </a:r>
          </a:p>
        </p:txBody>
      </p:sp>
      <p:sp>
        <p:nvSpPr>
          <p:cNvPr id="36" name="TextBox 39"/>
          <p:cNvSpPr txBox="1">
            <a:spLocks noChangeArrowheads="1"/>
          </p:cNvSpPr>
          <p:nvPr/>
        </p:nvSpPr>
        <p:spPr bwMode="auto">
          <a:xfrm>
            <a:off x="415240" y="6275885"/>
            <a:ext cx="8856663" cy="648512"/>
          </a:xfrm>
          <a:prstGeom prst="rect">
            <a:avLst/>
          </a:prstGeom>
          <a:noFill/>
          <a:ln w="12700">
            <a:noFill/>
            <a:miter lim="800000"/>
            <a:headEnd/>
            <a:tailEnd/>
          </a:ln>
        </p:spPr>
        <p:txBody>
          <a:bodyPr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0" dirty="0" smtClean="0">
                <a:solidFill>
                  <a:srgbClr val="FAC090"/>
                </a:solidFill>
                <a:latin typeface="Helvetica"/>
                <a:cs typeface="Helvetica"/>
              </a:rPr>
              <a:t>conclusion</a:t>
            </a:r>
            <a:endParaRPr lang="en-US" sz="1800" dirty="0">
              <a:solidFill>
                <a:srgbClr val="FFFFFF"/>
              </a:solidFill>
              <a:latin typeface="Helvetica Light"/>
              <a:cs typeface="Helvetica Light"/>
            </a:endParaRPr>
          </a:p>
          <a:p>
            <a:r>
              <a:rPr lang="en-US" sz="1800" dirty="0" smtClean="0">
                <a:solidFill>
                  <a:srgbClr val="FFFFFF"/>
                </a:solidFill>
                <a:latin typeface="Helvetica Light"/>
                <a:cs typeface="Helvetica Light"/>
              </a:rPr>
              <a:t>huh</a:t>
            </a:r>
            <a:r>
              <a:rPr lang="en-US" sz="1800" dirty="0">
                <a:solidFill>
                  <a:srgbClr val="FFFFFF"/>
                </a:solidFill>
                <a:latin typeface="Helvetica Light"/>
                <a:cs typeface="Helvetica Light"/>
              </a:rPr>
              <a:t>???  </a:t>
            </a:r>
            <a:r>
              <a:rPr lang="en-US" sz="1800" dirty="0" smtClean="0">
                <a:solidFill>
                  <a:srgbClr val="FFFFFF"/>
                </a:solidFill>
                <a:latin typeface="Helvetica Light"/>
                <a:cs typeface="Helvetica Light"/>
              </a:rPr>
              <a:t>so</a:t>
            </a:r>
            <a:r>
              <a:rPr lang="en-US" sz="1800" dirty="0">
                <a:solidFill>
                  <a:srgbClr val="FFFFFF"/>
                </a:solidFill>
                <a:latin typeface="Helvetica Light"/>
                <a:cs typeface="Helvetica Light"/>
              </a:rPr>
              <a:t>, then does light take 8 minutes to get to us from the S</a:t>
            </a:r>
            <a:r>
              <a:rPr lang="en-US" sz="1800" dirty="0" smtClean="0">
                <a:solidFill>
                  <a:srgbClr val="FFFFFF"/>
                </a:solidFill>
                <a:latin typeface="Helvetica Light"/>
                <a:cs typeface="Helvetica Light"/>
              </a:rPr>
              <a:t>un</a:t>
            </a:r>
            <a:r>
              <a:rPr lang="en-US" sz="1800" dirty="0">
                <a:solidFill>
                  <a:srgbClr val="FFFFFF"/>
                </a:solidFill>
                <a:latin typeface="Helvetica Light"/>
                <a:cs typeface="Helvetica Light"/>
              </a:rPr>
              <a:t>?</a:t>
            </a:r>
          </a:p>
        </p:txBody>
      </p:sp>
      <p:sp>
        <p:nvSpPr>
          <p:cNvPr id="20" name="Text Box 7"/>
          <p:cNvSpPr txBox="1">
            <a:spLocks noChangeArrowheads="1"/>
          </p:cNvSpPr>
          <p:nvPr/>
        </p:nvSpPr>
        <p:spPr bwMode="auto">
          <a:xfrm>
            <a:off x="5541501" y="-52480"/>
            <a:ext cx="3623490" cy="400095"/>
          </a:xfrm>
          <a:prstGeom prst="rect">
            <a:avLst/>
          </a:prstGeom>
          <a:noFill/>
          <a:ln w="9525" algn="ctr">
            <a:noFill/>
            <a:miter lim="800000"/>
            <a:headEnd/>
            <a:tailEnd/>
          </a:ln>
        </p:spPr>
        <p:txBody>
          <a:bodyPr wrap="square" lIns="91424" tIns="45713" rIns="91424" bIns="45713">
            <a:spAutoFit/>
          </a:bodyPr>
          <a:lstStyle/>
          <a:p>
            <a:pPr algn="r">
              <a:defRPr/>
            </a:pPr>
            <a:r>
              <a:rPr lang="en-US" b="0" dirty="0" smtClean="0">
                <a:solidFill>
                  <a:schemeClr val="bg1"/>
                </a:solidFill>
                <a:latin typeface="Helvetica Light"/>
                <a:cs typeface="Helvetica Light"/>
              </a:rPr>
              <a:t>Time Traveling in Astronomy</a:t>
            </a:r>
          </a:p>
        </p:txBody>
      </p:sp>
    </p:spTree>
    <p:extLst>
      <p:ext uri="{BB962C8B-B14F-4D97-AF65-F5344CB8AC3E}">
        <p14:creationId xmlns:p14="http://schemas.microsoft.com/office/powerpoint/2010/main" val="665539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529" name="Picture 1026" descr="Panel6SolarSystem"/>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338" y="28575"/>
            <a:ext cx="9077325" cy="6805613"/>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pic>
      <p:pic>
        <p:nvPicPr>
          <p:cNvPr id="22530" name="Picture 16" descr="Einstein_tongu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84595" y="1980274"/>
            <a:ext cx="3316076" cy="4128683"/>
          </a:xfrm>
          <a:prstGeom prst="rect">
            <a:avLst/>
          </a:prstGeom>
          <a:noFill/>
          <a:ln w="127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22531" name="TextBox 39"/>
          <p:cNvSpPr txBox="1">
            <a:spLocks noChangeArrowheads="1"/>
          </p:cNvSpPr>
          <p:nvPr/>
        </p:nvSpPr>
        <p:spPr bwMode="auto">
          <a:xfrm>
            <a:off x="5961311" y="6139580"/>
            <a:ext cx="3141223" cy="648512"/>
          </a:xfrm>
          <a:prstGeom prst="rect">
            <a:avLst/>
          </a:prstGeom>
          <a:noFill/>
          <a:ln w="12700">
            <a:noFill/>
            <a:miter lim="800000"/>
            <a:headEnd/>
            <a:tailEnd/>
          </a:ln>
        </p:spPr>
        <p:txBody>
          <a:bodyPr wrap="square"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sz="1800" b="0" dirty="0" smtClean="0">
                <a:solidFill>
                  <a:srgbClr val="FFFFFF"/>
                </a:solidFill>
                <a:latin typeface="Helvetica Light"/>
                <a:cs typeface="Helvetica Light"/>
              </a:rPr>
              <a:t>Jason’s </a:t>
            </a:r>
            <a:r>
              <a:rPr lang="en-US" sz="1800" b="0" dirty="0">
                <a:solidFill>
                  <a:srgbClr val="FFFFFF"/>
                </a:solidFill>
                <a:latin typeface="Helvetica Light"/>
                <a:cs typeface="Helvetica Light"/>
              </a:rPr>
              <a:t>a</a:t>
            </a:r>
            <a:r>
              <a:rPr lang="en-US" sz="1800" b="0" dirty="0" smtClean="0">
                <a:solidFill>
                  <a:srgbClr val="FFFFFF"/>
                </a:solidFill>
                <a:latin typeface="Helvetica Light"/>
                <a:cs typeface="Helvetica Light"/>
              </a:rPr>
              <a:t>stronomer friend </a:t>
            </a:r>
            <a:r>
              <a:rPr lang="en-US" sz="1800" b="0" dirty="0">
                <a:solidFill>
                  <a:srgbClr val="FFFFFF"/>
                </a:solidFill>
                <a:latin typeface="Helvetica Light"/>
                <a:cs typeface="Helvetica Light"/>
              </a:rPr>
              <a:t>#1</a:t>
            </a:r>
          </a:p>
          <a:p>
            <a:pPr algn="r"/>
            <a:r>
              <a:rPr lang="en-US" sz="1800" b="0" dirty="0">
                <a:solidFill>
                  <a:srgbClr val="FFFFFF"/>
                </a:solidFill>
                <a:latin typeface="Helvetica Light"/>
                <a:cs typeface="Helvetica Light"/>
              </a:rPr>
              <a:t>(Albert Einstein)</a:t>
            </a:r>
          </a:p>
        </p:txBody>
      </p:sp>
      <p:grpSp>
        <p:nvGrpSpPr>
          <p:cNvPr id="2" name="Group 1"/>
          <p:cNvGrpSpPr>
            <a:grpSpLocks/>
          </p:cNvGrpSpPr>
          <p:nvPr/>
        </p:nvGrpSpPr>
        <p:grpSpPr bwMode="auto">
          <a:xfrm>
            <a:off x="1587590" y="3144935"/>
            <a:ext cx="4631571" cy="1484248"/>
            <a:chOff x="2369789" y="3350399"/>
            <a:chExt cx="3917265" cy="1295400"/>
          </a:xfrm>
        </p:grpSpPr>
        <p:sp>
          <p:nvSpPr>
            <p:cNvPr id="22534" name="Oval Callout 1"/>
            <p:cNvSpPr>
              <a:spLocks noChangeArrowheads="1"/>
            </p:cNvSpPr>
            <p:nvPr/>
          </p:nvSpPr>
          <p:spPr bwMode="auto">
            <a:xfrm>
              <a:off x="2369789" y="3350399"/>
              <a:ext cx="3917265" cy="1295400"/>
            </a:xfrm>
            <a:prstGeom prst="wedgeEllipseCallout">
              <a:avLst>
                <a:gd name="adj1" fmla="val 63972"/>
                <a:gd name="adj2" fmla="val 45542"/>
              </a:avLst>
            </a:prstGeom>
            <a:solidFill>
              <a:schemeClr val="tx1">
                <a:alpha val="72156"/>
              </a:schemeClr>
            </a:solidFill>
            <a:ln w="9525">
              <a:solidFill>
                <a:schemeClr val="bg1"/>
              </a:solidFill>
              <a:round/>
              <a:headEnd/>
              <a:tailEnd/>
            </a:ln>
          </p:spPr>
          <p:txBody>
            <a:bodyPr/>
            <a:lstStyle/>
            <a:p>
              <a:endParaRPr lang="en-US"/>
            </a:p>
          </p:txBody>
        </p:sp>
        <p:sp>
          <p:nvSpPr>
            <p:cNvPr id="22535" name="TextBox 39"/>
            <p:cNvSpPr txBox="1">
              <a:spLocks noChangeArrowheads="1"/>
            </p:cNvSpPr>
            <p:nvPr/>
          </p:nvSpPr>
          <p:spPr bwMode="auto">
            <a:xfrm>
              <a:off x="2854910" y="3566451"/>
              <a:ext cx="3023343" cy="8883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0" dirty="0" smtClean="0">
                  <a:solidFill>
                    <a:srgbClr val="FFFFFF"/>
                  </a:solidFill>
                  <a:latin typeface="Helvetica Light"/>
                  <a:cs typeface="Helvetica Light"/>
                </a:rPr>
                <a:t>yes</a:t>
              </a:r>
              <a:r>
                <a:rPr lang="en-US" sz="2000" b="0" dirty="0">
                  <a:solidFill>
                    <a:srgbClr val="FFFFFF"/>
                  </a:solidFill>
                  <a:latin typeface="Helvetica Light"/>
                  <a:cs typeface="Helvetica Light"/>
                </a:rPr>
                <a:t>, yes…</a:t>
              </a:r>
              <a:r>
                <a:rPr lang="en-US" sz="2000" b="0" dirty="0" smtClean="0">
                  <a:solidFill>
                    <a:srgbClr val="FFFFFF"/>
                  </a:solidFill>
                  <a:latin typeface="Helvetica Light"/>
                  <a:cs typeface="Helvetica Light"/>
                </a:rPr>
                <a:t>indeed, light takes </a:t>
              </a:r>
              <a:r>
                <a:rPr lang="en-US" sz="2000" b="0" dirty="0">
                  <a:solidFill>
                    <a:srgbClr val="FFFFFF"/>
                  </a:solidFill>
                  <a:latin typeface="Helvetica Light"/>
                  <a:cs typeface="Helvetica Light"/>
                </a:rPr>
                <a:t>precisely </a:t>
              </a:r>
              <a:r>
                <a:rPr lang="en-US" sz="2000" b="0" dirty="0" smtClean="0">
                  <a:solidFill>
                    <a:srgbClr val="FFFFFF"/>
                  </a:solidFill>
                  <a:latin typeface="Helvetica Light"/>
                  <a:cs typeface="Helvetica Light"/>
                </a:rPr>
                <a:t>8.33 minutes </a:t>
              </a:r>
              <a:r>
                <a:rPr lang="en-US" sz="2000" b="0" dirty="0">
                  <a:solidFill>
                    <a:srgbClr val="FFFFFF"/>
                  </a:solidFill>
                  <a:latin typeface="Helvetica Light"/>
                  <a:cs typeface="Helvetica Light"/>
                </a:rPr>
                <a:t>to get from the S</a:t>
              </a:r>
              <a:r>
                <a:rPr lang="en-US" sz="2000" b="0" dirty="0" smtClean="0">
                  <a:solidFill>
                    <a:srgbClr val="FFFFFF"/>
                  </a:solidFill>
                  <a:latin typeface="Helvetica Light"/>
                  <a:cs typeface="Helvetica Light"/>
                </a:rPr>
                <a:t>un </a:t>
              </a:r>
              <a:r>
                <a:rPr lang="en-US" sz="2000" b="0" dirty="0">
                  <a:solidFill>
                    <a:srgbClr val="FFFFFF"/>
                  </a:solidFill>
                  <a:latin typeface="Helvetica Light"/>
                  <a:cs typeface="Helvetica Light"/>
                </a:rPr>
                <a:t>to the E</a:t>
              </a:r>
              <a:r>
                <a:rPr lang="en-US" sz="2000" b="0" dirty="0" smtClean="0">
                  <a:solidFill>
                    <a:srgbClr val="FFFFFF"/>
                  </a:solidFill>
                  <a:latin typeface="Helvetica Light"/>
                  <a:cs typeface="Helvetica Light"/>
                </a:rPr>
                <a:t>arth</a:t>
              </a:r>
              <a:r>
                <a:rPr lang="en-US" sz="2000" b="0" dirty="0">
                  <a:solidFill>
                    <a:srgbClr val="FFFFFF"/>
                  </a:solidFill>
                  <a:latin typeface="Helvetica Light"/>
                  <a:cs typeface="Helvetica Light"/>
                </a:rPr>
                <a:t>.</a:t>
              </a:r>
            </a:p>
          </p:txBody>
        </p:sp>
      </p:grpSp>
      <p:sp>
        <p:nvSpPr>
          <p:cNvPr id="8" name="Text Box 7"/>
          <p:cNvSpPr txBox="1">
            <a:spLocks noChangeArrowheads="1"/>
          </p:cNvSpPr>
          <p:nvPr/>
        </p:nvSpPr>
        <p:spPr bwMode="auto">
          <a:xfrm>
            <a:off x="5541501" y="-52480"/>
            <a:ext cx="3623490" cy="400095"/>
          </a:xfrm>
          <a:prstGeom prst="rect">
            <a:avLst/>
          </a:prstGeom>
          <a:noFill/>
          <a:ln w="9525" algn="ctr">
            <a:noFill/>
            <a:miter lim="800000"/>
            <a:headEnd/>
            <a:tailEnd/>
          </a:ln>
        </p:spPr>
        <p:txBody>
          <a:bodyPr wrap="square" lIns="91424" tIns="45713" rIns="91424" bIns="45713">
            <a:spAutoFit/>
          </a:bodyPr>
          <a:lstStyle/>
          <a:p>
            <a:pPr algn="r">
              <a:defRPr/>
            </a:pPr>
            <a:r>
              <a:rPr lang="en-US" b="0" dirty="0" smtClean="0">
                <a:solidFill>
                  <a:schemeClr val="bg1"/>
                </a:solidFill>
                <a:latin typeface="Helvetica Light"/>
                <a:cs typeface="Helvetica Light"/>
              </a:rPr>
              <a:t>Time Traveling in Astronomy</a:t>
            </a:r>
          </a:p>
        </p:txBody>
      </p:sp>
    </p:spTree>
    <p:extLst>
      <p:ext uri="{BB962C8B-B14F-4D97-AF65-F5344CB8AC3E}">
        <p14:creationId xmlns:p14="http://schemas.microsoft.com/office/powerpoint/2010/main" val="4279989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577" name="Picture 1026" descr="Panel6SolarSystem"/>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338" y="28575"/>
            <a:ext cx="9077325" cy="6805613"/>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pic>
      <p:sp>
        <p:nvSpPr>
          <p:cNvPr id="24578" name="TextBox 39"/>
          <p:cNvSpPr txBox="1">
            <a:spLocks noChangeArrowheads="1"/>
          </p:cNvSpPr>
          <p:nvPr/>
        </p:nvSpPr>
        <p:spPr bwMode="auto">
          <a:xfrm>
            <a:off x="5593976" y="6130925"/>
            <a:ext cx="3477829" cy="648512"/>
          </a:xfrm>
          <a:prstGeom prst="rect">
            <a:avLst/>
          </a:prstGeom>
          <a:noFill/>
          <a:ln w="12700">
            <a:noFill/>
            <a:miter lim="800000"/>
            <a:headEnd/>
            <a:tailEnd/>
          </a:ln>
        </p:spPr>
        <p:txBody>
          <a:bodyPr wrap="square"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sz="1800" b="0" dirty="0" smtClean="0">
                <a:solidFill>
                  <a:srgbClr val="FFFFFF"/>
                </a:solidFill>
                <a:latin typeface="Helvetica Light"/>
                <a:cs typeface="Helvetica Light"/>
              </a:rPr>
              <a:t>Jason’s </a:t>
            </a:r>
            <a:r>
              <a:rPr lang="en-US" sz="1800" b="0" dirty="0">
                <a:solidFill>
                  <a:srgbClr val="FFFFFF"/>
                </a:solidFill>
                <a:latin typeface="Helvetica Light"/>
                <a:cs typeface="Helvetica Light"/>
              </a:rPr>
              <a:t>a</a:t>
            </a:r>
            <a:r>
              <a:rPr lang="en-US" sz="1800" b="0" dirty="0" smtClean="0">
                <a:solidFill>
                  <a:srgbClr val="FFFFFF"/>
                </a:solidFill>
                <a:latin typeface="Helvetica Light"/>
                <a:cs typeface="Helvetica Light"/>
              </a:rPr>
              <a:t>stronomer </a:t>
            </a:r>
            <a:r>
              <a:rPr lang="en-US" sz="1800" b="0" dirty="0">
                <a:solidFill>
                  <a:srgbClr val="FFFFFF"/>
                </a:solidFill>
                <a:latin typeface="Helvetica Light"/>
                <a:cs typeface="Helvetica Light"/>
              </a:rPr>
              <a:t>f</a:t>
            </a:r>
            <a:r>
              <a:rPr lang="en-US" sz="1800" b="0" dirty="0" smtClean="0">
                <a:solidFill>
                  <a:srgbClr val="FFFFFF"/>
                </a:solidFill>
                <a:latin typeface="Helvetica Light"/>
                <a:cs typeface="Helvetica Light"/>
              </a:rPr>
              <a:t>riend </a:t>
            </a:r>
            <a:r>
              <a:rPr lang="en-US" sz="1800" b="0" dirty="0">
                <a:solidFill>
                  <a:srgbClr val="FFFFFF"/>
                </a:solidFill>
                <a:latin typeface="Helvetica Light"/>
                <a:cs typeface="Helvetica Light"/>
              </a:rPr>
              <a:t>#2</a:t>
            </a:r>
          </a:p>
          <a:p>
            <a:pPr algn="r"/>
            <a:r>
              <a:rPr lang="en-US" sz="1800" b="0" dirty="0">
                <a:solidFill>
                  <a:srgbClr val="FFFFFF"/>
                </a:solidFill>
                <a:latin typeface="Helvetica Light"/>
                <a:cs typeface="Helvetica Light"/>
              </a:rPr>
              <a:t>(Darth Vader)</a:t>
            </a:r>
          </a:p>
        </p:txBody>
      </p:sp>
      <p:pic>
        <p:nvPicPr>
          <p:cNvPr id="24579" name="Picture 29" descr="darth vader costum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11012" y="2962690"/>
            <a:ext cx="3884330" cy="3149595"/>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grpSp>
        <p:nvGrpSpPr>
          <p:cNvPr id="4" name="Group 3"/>
          <p:cNvGrpSpPr>
            <a:grpSpLocks/>
          </p:cNvGrpSpPr>
          <p:nvPr/>
        </p:nvGrpSpPr>
        <p:grpSpPr bwMode="auto">
          <a:xfrm>
            <a:off x="2130443" y="1628775"/>
            <a:ext cx="6843696" cy="3737798"/>
            <a:chOff x="2130422" y="1628800"/>
            <a:chExt cx="6844197" cy="3737772"/>
          </a:xfrm>
        </p:grpSpPr>
        <p:sp>
          <p:nvSpPr>
            <p:cNvPr id="24582" name="Oval Callout 1"/>
            <p:cNvSpPr>
              <a:spLocks noChangeArrowheads="1"/>
            </p:cNvSpPr>
            <p:nvPr/>
          </p:nvSpPr>
          <p:spPr bwMode="auto">
            <a:xfrm>
              <a:off x="2130422" y="4005262"/>
              <a:ext cx="3810003" cy="1361310"/>
            </a:xfrm>
            <a:prstGeom prst="wedgeEllipseCallout">
              <a:avLst>
                <a:gd name="adj1" fmla="val 60014"/>
                <a:gd name="adj2" fmla="val -68681"/>
              </a:avLst>
            </a:prstGeom>
            <a:solidFill>
              <a:schemeClr val="tx1">
                <a:alpha val="72156"/>
              </a:schemeClr>
            </a:solidFill>
            <a:ln w="9525">
              <a:solidFill>
                <a:schemeClr val="bg1"/>
              </a:solidFill>
              <a:round/>
              <a:headEnd/>
              <a:tailEnd/>
            </a:ln>
          </p:spPr>
          <p:txBody>
            <a:bodyPr/>
            <a:lstStyle/>
            <a:p>
              <a:endParaRPr lang="en-US"/>
            </a:p>
          </p:txBody>
        </p:sp>
        <p:grpSp>
          <p:nvGrpSpPr>
            <p:cNvPr id="24583" name="Group 2"/>
            <p:cNvGrpSpPr>
              <a:grpSpLocks/>
            </p:cNvGrpSpPr>
            <p:nvPr/>
          </p:nvGrpSpPr>
          <p:grpSpPr bwMode="auto">
            <a:xfrm>
              <a:off x="2701114" y="1628800"/>
              <a:ext cx="6273505" cy="3579097"/>
              <a:chOff x="2701114" y="1628800"/>
              <a:chExt cx="6273505" cy="3579097"/>
            </a:xfrm>
          </p:grpSpPr>
          <p:sp>
            <p:nvSpPr>
              <p:cNvPr id="24584" name="TextBox 39"/>
              <p:cNvSpPr txBox="1">
                <a:spLocks noChangeArrowheads="1"/>
              </p:cNvSpPr>
              <p:nvPr/>
            </p:nvSpPr>
            <p:spPr bwMode="auto">
              <a:xfrm>
                <a:off x="2701114" y="4190060"/>
                <a:ext cx="2963252" cy="1017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tIns="0" bIns="936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0" dirty="0" smtClean="0">
                    <a:solidFill>
                      <a:srgbClr val="FFFFFF"/>
                    </a:solidFill>
                    <a:latin typeface="Helvetica Light"/>
                    <a:cs typeface="Helvetica Light"/>
                  </a:rPr>
                  <a:t>ha ha…my death star </a:t>
                </a:r>
                <a:r>
                  <a:rPr lang="en-US" sz="2000" b="0" dirty="0">
                    <a:solidFill>
                      <a:srgbClr val="FFFFFF"/>
                    </a:solidFill>
                    <a:latin typeface="Helvetica Light"/>
                    <a:cs typeface="Helvetica Light"/>
                  </a:rPr>
                  <a:t>destroyed your S</a:t>
                </a:r>
                <a:r>
                  <a:rPr lang="en-US" sz="2000" b="0" dirty="0" smtClean="0">
                    <a:solidFill>
                      <a:srgbClr val="FFFFFF"/>
                    </a:solidFill>
                    <a:latin typeface="Helvetica Light"/>
                    <a:cs typeface="Helvetica Light"/>
                  </a:rPr>
                  <a:t>un</a:t>
                </a:r>
                <a:r>
                  <a:rPr lang="en-US" sz="2000" b="0" dirty="0">
                    <a:solidFill>
                      <a:srgbClr val="FFFFFF"/>
                    </a:solidFill>
                    <a:latin typeface="Helvetica Light"/>
                    <a:cs typeface="Helvetica Light"/>
                  </a:rPr>
                  <a:t>… </a:t>
                </a:r>
              </a:p>
              <a:p>
                <a:r>
                  <a:rPr lang="en-US" sz="2000" b="0" dirty="0">
                    <a:solidFill>
                      <a:srgbClr val="FFFFFF"/>
                    </a:solidFill>
                    <a:latin typeface="Helvetica Light"/>
                    <a:cs typeface="Helvetica Light"/>
                  </a:rPr>
                  <a:t>7.5 minutes ago!</a:t>
                </a:r>
              </a:p>
            </p:txBody>
          </p:sp>
          <p:pic>
            <p:nvPicPr>
              <p:cNvPr id="24585" name="Picture 1" descr="super_laser_ii03.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32240" y="1628800"/>
                <a:ext cx="2242379" cy="1296144"/>
              </a:xfrm>
              <a:prstGeom prst="rect">
                <a:avLst/>
              </a:prstGeom>
              <a:noFill/>
              <a:ln w="9525">
                <a:solidFill>
                  <a:srgbClr val="FFFFFF"/>
                </a:solidFill>
                <a:miter lim="800000"/>
                <a:headEnd/>
                <a:tailEnd/>
              </a:ln>
              <a:extLst>
                <a:ext uri="{909E8E84-426E-40dd-AFC4-6F175D3DCCD1}">
                  <a14:hiddenFill xmlns:a14="http://schemas.microsoft.com/office/drawing/2010/main" xmlns="">
                    <a:solidFill>
                      <a:srgbClr val="FFFFFF"/>
                    </a:solidFill>
                  </a14:hiddenFill>
                </a:ext>
              </a:extLst>
            </p:spPr>
          </p:pic>
        </p:grpSp>
      </p:grpSp>
      <p:sp>
        <p:nvSpPr>
          <p:cNvPr id="10" name="Text Box 7"/>
          <p:cNvSpPr txBox="1">
            <a:spLocks noChangeArrowheads="1"/>
          </p:cNvSpPr>
          <p:nvPr/>
        </p:nvSpPr>
        <p:spPr bwMode="auto">
          <a:xfrm>
            <a:off x="5541501" y="-52480"/>
            <a:ext cx="3623490" cy="400095"/>
          </a:xfrm>
          <a:prstGeom prst="rect">
            <a:avLst/>
          </a:prstGeom>
          <a:noFill/>
          <a:ln w="9525" algn="ctr">
            <a:noFill/>
            <a:miter lim="800000"/>
            <a:headEnd/>
            <a:tailEnd/>
          </a:ln>
        </p:spPr>
        <p:txBody>
          <a:bodyPr wrap="square" lIns="91424" tIns="45713" rIns="91424" bIns="45713">
            <a:spAutoFit/>
          </a:bodyPr>
          <a:lstStyle/>
          <a:p>
            <a:pPr algn="r">
              <a:defRPr/>
            </a:pPr>
            <a:r>
              <a:rPr lang="en-US" b="0" dirty="0" smtClean="0">
                <a:solidFill>
                  <a:schemeClr val="bg1"/>
                </a:solidFill>
                <a:latin typeface="Helvetica Light"/>
                <a:cs typeface="Helvetica Light"/>
              </a:rPr>
              <a:t>Time Traveling in Astronomy</a:t>
            </a:r>
          </a:p>
        </p:txBody>
      </p:sp>
    </p:spTree>
    <p:extLst>
      <p:ext uri="{BB962C8B-B14F-4D97-AF65-F5344CB8AC3E}">
        <p14:creationId xmlns:p14="http://schemas.microsoft.com/office/powerpoint/2010/main" val="1930103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Enterprise">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eEnterprise">
      <a:majorFont>
        <a:latin typeface="Arial"/>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triangle" w="med" len="med"/>
          <a:tailEnd type="triangl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triangle" w="med" len="med"/>
          <a:tailEnd type="triangl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eEnterprise 1">
        <a:dk1>
          <a:srgbClr val="FF00FF"/>
        </a:dk1>
        <a:lt1>
          <a:srgbClr val="FFFFFF"/>
        </a:lt1>
        <a:dk2>
          <a:srgbClr val="000000"/>
        </a:dk2>
        <a:lt2>
          <a:srgbClr val="0000FF"/>
        </a:lt2>
        <a:accent1>
          <a:srgbClr val="00B4FF"/>
        </a:accent1>
        <a:accent2>
          <a:srgbClr val="FEFF00"/>
        </a:accent2>
        <a:accent3>
          <a:srgbClr val="AAAAAA"/>
        </a:accent3>
        <a:accent4>
          <a:srgbClr val="DADADA"/>
        </a:accent4>
        <a:accent5>
          <a:srgbClr val="AAD6FF"/>
        </a:accent5>
        <a:accent6>
          <a:srgbClr val="E6E700"/>
        </a:accent6>
        <a:hlink>
          <a:srgbClr val="FF0000"/>
        </a:hlink>
        <a:folHlink>
          <a:srgbClr val="00FF78"/>
        </a:folHlink>
      </a:clrScheme>
      <a:clrMap bg1="dk2" tx1="lt1" bg2="dk1" tx2="lt2" accent1="accent1" accent2="accent2" accent3="accent3" accent4="accent4" accent5="accent5" accent6="accent6" hlink="hlink" folHlink="folHlink"/>
    </a:extraClrScheme>
    <a:extraClrScheme>
      <a:clrScheme name="eEnterprise 2">
        <a:dk1>
          <a:srgbClr val="000000"/>
        </a:dk1>
        <a:lt1>
          <a:srgbClr val="FFFFFF"/>
        </a:lt1>
        <a:dk2>
          <a:srgbClr val="008FEE"/>
        </a:dk2>
        <a:lt2>
          <a:srgbClr val="868686"/>
        </a:lt2>
        <a:accent1>
          <a:srgbClr val="D4D400"/>
        </a:accent1>
        <a:accent2>
          <a:srgbClr val="000282"/>
        </a:accent2>
        <a:accent3>
          <a:srgbClr val="FFFFFF"/>
        </a:accent3>
        <a:accent4>
          <a:srgbClr val="000000"/>
        </a:accent4>
        <a:accent5>
          <a:srgbClr val="E6E6AA"/>
        </a:accent5>
        <a:accent6>
          <a:srgbClr val="000275"/>
        </a:accent6>
        <a:hlink>
          <a:srgbClr val="FF0017"/>
        </a:hlink>
        <a:folHlink>
          <a:srgbClr val="0061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eEnterprise">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eEnterprise">
      <a:majorFont>
        <a:latin typeface="Arial"/>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triangle" w="med" len="med"/>
          <a:tailEnd type="triangl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triangle" w="med" len="med"/>
          <a:tailEnd type="triangl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eEnterprise 1">
        <a:dk1>
          <a:srgbClr val="FF00FF"/>
        </a:dk1>
        <a:lt1>
          <a:srgbClr val="FFFFFF"/>
        </a:lt1>
        <a:dk2>
          <a:srgbClr val="000000"/>
        </a:dk2>
        <a:lt2>
          <a:srgbClr val="0000FF"/>
        </a:lt2>
        <a:accent1>
          <a:srgbClr val="00B4FF"/>
        </a:accent1>
        <a:accent2>
          <a:srgbClr val="FEFF00"/>
        </a:accent2>
        <a:accent3>
          <a:srgbClr val="AAAAAA"/>
        </a:accent3>
        <a:accent4>
          <a:srgbClr val="DADADA"/>
        </a:accent4>
        <a:accent5>
          <a:srgbClr val="AAD6FF"/>
        </a:accent5>
        <a:accent6>
          <a:srgbClr val="E6E700"/>
        </a:accent6>
        <a:hlink>
          <a:srgbClr val="FF0000"/>
        </a:hlink>
        <a:folHlink>
          <a:srgbClr val="00FF78"/>
        </a:folHlink>
      </a:clrScheme>
      <a:clrMap bg1="dk2" tx1="lt1" bg2="dk1" tx2="lt2" accent1="accent1" accent2="accent2" accent3="accent3" accent4="accent4" accent5="accent5" accent6="accent6" hlink="hlink" folHlink="folHlink"/>
    </a:extraClrScheme>
    <a:extraClrScheme>
      <a:clrScheme name="eEnterprise 2">
        <a:dk1>
          <a:srgbClr val="000000"/>
        </a:dk1>
        <a:lt1>
          <a:srgbClr val="FFFFFF"/>
        </a:lt1>
        <a:dk2>
          <a:srgbClr val="008FEE"/>
        </a:dk2>
        <a:lt2>
          <a:srgbClr val="868686"/>
        </a:lt2>
        <a:accent1>
          <a:srgbClr val="D4D400"/>
        </a:accent1>
        <a:accent2>
          <a:srgbClr val="000282"/>
        </a:accent2>
        <a:accent3>
          <a:srgbClr val="FFFFFF"/>
        </a:accent3>
        <a:accent4>
          <a:srgbClr val="000000"/>
        </a:accent4>
        <a:accent5>
          <a:srgbClr val="E6E6AA"/>
        </a:accent5>
        <a:accent6>
          <a:srgbClr val="000275"/>
        </a:accent6>
        <a:hlink>
          <a:srgbClr val="FF0017"/>
        </a:hlink>
        <a:folHlink>
          <a:srgbClr val="0061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eEnterprise">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eEnterprise">
      <a:majorFont>
        <a:latin typeface="Arial"/>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triangle" w="med" len="med"/>
          <a:tailEnd type="triangl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triangle" w="med" len="med"/>
          <a:tailEnd type="triangl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eEnterprise 1">
        <a:dk1>
          <a:srgbClr val="FF00FF"/>
        </a:dk1>
        <a:lt1>
          <a:srgbClr val="FFFFFF"/>
        </a:lt1>
        <a:dk2>
          <a:srgbClr val="000000"/>
        </a:dk2>
        <a:lt2>
          <a:srgbClr val="0000FF"/>
        </a:lt2>
        <a:accent1>
          <a:srgbClr val="00B4FF"/>
        </a:accent1>
        <a:accent2>
          <a:srgbClr val="FEFF00"/>
        </a:accent2>
        <a:accent3>
          <a:srgbClr val="AAAAAA"/>
        </a:accent3>
        <a:accent4>
          <a:srgbClr val="DADADA"/>
        </a:accent4>
        <a:accent5>
          <a:srgbClr val="AAD6FF"/>
        </a:accent5>
        <a:accent6>
          <a:srgbClr val="E6E700"/>
        </a:accent6>
        <a:hlink>
          <a:srgbClr val="FF0000"/>
        </a:hlink>
        <a:folHlink>
          <a:srgbClr val="00FF78"/>
        </a:folHlink>
      </a:clrScheme>
      <a:clrMap bg1="dk2" tx1="lt1" bg2="dk1" tx2="lt2" accent1="accent1" accent2="accent2" accent3="accent3" accent4="accent4" accent5="accent5" accent6="accent6" hlink="hlink" folHlink="folHlink"/>
    </a:extraClrScheme>
    <a:extraClrScheme>
      <a:clrScheme name="eEnterprise 2">
        <a:dk1>
          <a:srgbClr val="000000"/>
        </a:dk1>
        <a:lt1>
          <a:srgbClr val="FFFFFF"/>
        </a:lt1>
        <a:dk2>
          <a:srgbClr val="008FEE"/>
        </a:dk2>
        <a:lt2>
          <a:srgbClr val="868686"/>
        </a:lt2>
        <a:accent1>
          <a:srgbClr val="D4D400"/>
        </a:accent1>
        <a:accent2>
          <a:srgbClr val="000282"/>
        </a:accent2>
        <a:accent3>
          <a:srgbClr val="FFFFFF"/>
        </a:accent3>
        <a:accent4>
          <a:srgbClr val="000000"/>
        </a:accent4>
        <a:accent5>
          <a:srgbClr val="E6E6AA"/>
        </a:accent5>
        <a:accent6>
          <a:srgbClr val="000275"/>
        </a:accent6>
        <a:hlink>
          <a:srgbClr val="FF0017"/>
        </a:hlink>
        <a:folHlink>
          <a:srgbClr val="0061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eEnterprise">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eEnterprise">
      <a:majorFont>
        <a:latin typeface="Arial"/>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triangle" w="med" len="med"/>
          <a:tailEnd type="triangl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triangle" w="med" len="med"/>
          <a:tailEnd type="triangl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eEnterprise 1">
        <a:dk1>
          <a:srgbClr val="FF00FF"/>
        </a:dk1>
        <a:lt1>
          <a:srgbClr val="FFFFFF"/>
        </a:lt1>
        <a:dk2>
          <a:srgbClr val="000000"/>
        </a:dk2>
        <a:lt2>
          <a:srgbClr val="0000FF"/>
        </a:lt2>
        <a:accent1>
          <a:srgbClr val="00B4FF"/>
        </a:accent1>
        <a:accent2>
          <a:srgbClr val="FEFF00"/>
        </a:accent2>
        <a:accent3>
          <a:srgbClr val="AAAAAA"/>
        </a:accent3>
        <a:accent4>
          <a:srgbClr val="DADADA"/>
        </a:accent4>
        <a:accent5>
          <a:srgbClr val="AAD6FF"/>
        </a:accent5>
        <a:accent6>
          <a:srgbClr val="E6E700"/>
        </a:accent6>
        <a:hlink>
          <a:srgbClr val="FF0000"/>
        </a:hlink>
        <a:folHlink>
          <a:srgbClr val="00FF78"/>
        </a:folHlink>
      </a:clrScheme>
      <a:clrMap bg1="dk2" tx1="lt1" bg2="dk1" tx2="lt2" accent1="accent1" accent2="accent2" accent3="accent3" accent4="accent4" accent5="accent5" accent6="accent6" hlink="hlink" folHlink="folHlink"/>
    </a:extraClrScheme>
    <a:extraClrScheme>
      <a:clrScheme name="eEnterprise 2">
        <a:dk1>
          <a:srgbClr val="000000"/>
        </a:dk1>
        <a:lt1>
          <a:srgbClr val="FFFFFF"/>
        </a:lt1>
        <a:dk2>
          <a:srgbClr val="008FEE"/>
        </a:dk2>
        <a:lt2>
          <a:srgbClr val="868686"/>
        </a:lt2>
        <a:accent1>
          <a:srgbClr val="D4D400"/>
        </a:accent1>
        <a:accent2>
          <a:srgbClr val="000282"/>
        </a:accent2>
        <a:accent3>
          <a:srgbClr val="FFFFFF"/>
        </a:accent3>
        <a:accent4>
          <a:srgbClr val="000000"/>
        </a:accent4>
        <a:accent5>
          <a:srgbClr val="E6E6AA"/>
        </a:accent5>
        <a:accent6>
          <a:srgbClr val="000275"/>
        </a:accent6>
        <a:hlink>
          <a:srgbClr val="FF0017"/>
        </a:hlink>
        <a:folHlink>
          <a:srgbClr val="0061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1" i="1" u="none" strike="noStrike" cap="none" normalizeH="0" baseline="0" smtClean="0">
            <a:ln>
              <a:noFill/>
            </a:ln>
            <a:solidFill>
              <a:schemeClr val="tx1"/>
            </a:solidFill>
            <a:effectLst/>
            <a:latin typeface="Arial" panose="020B0604020202020204" pitchFamily="34" charset="0"/>
            <a:ea typeface="新細明體" panose="02020500000000000000"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1" i="1" u="none" strike="noStrike" cap="none" normalizeH="0" baseline="0" smtClean="0">
            <a:ln>
              <a:noFill/>
            </a:ln>
            <a:solidFill>
              <a:schemeClr val="tx1"/>
            </a:solidFill>
            <a:effectLst/>
            <a:latin typeface="Arial" panose="020B0604020202020204" pitchFamily="34" charset="0"/>
            <a:ea typeface="新細明體" panose="02020500000000000000" pitchFamily="18" charset="-12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Settings\s076309\Desktop\02.090 S&amp;E Capabilities\ST Capabilities - Modified\eEnterprise.ppt</Template>
  <TotalTime>22926</TotalTime>
  <Pages>17</Pages>
  <Words>2768</Words>
  <Application>Microsoft Office PowerPoint</Application>
  <PresentationFormat>On-screen Show (4:3)</PresentationFormat>
  <Paragraphs>491</Paragraphs>
  <Slides>60</Slides>
  <Notes>48</Notes>
  <HiddenSlides>0</HiddenSlides>
  <MMClips>3</MMClips>
  <ScaleCrop>false</ScaleCrop>
  <HeadingPairs>
    <vt:vector size="6" baseType="variant">
      <vt:variant>
        <vt:lpstr>Fonts Used</vt:lpstr>
      </vt:variant>
      <vt:variant>
        <vt:i4>17</vt:i4>
      </vt:variant>
      <vt:variant>
        <vt:lpstr>Theme</vt:lpstr>
      </vt:variant>
      <vt:variant>
        <vt:i4>6</vt:i4>
      </vt:variant>
      <vt:variant>
        <vt:lpstr>Slide Titles</vt:lpstr>
      </vt:variant>
      <vt:variant>
        <vt:i4>60</vt:i4>
      </vt:variant>
    </vt:vector>
  </HeadingPairs>
  <TitlesOfParts>
    <vt:vector size="83" baseType="lpstr">
      <vt:lpstr>ＭＳ Ｐゴシック</vt:lpstr>
      <vt:lpstr>新細明體</vt:lpstr>
      <vt:lpstr>Arial</vt:lpstr>
      <vt:lpstr>Arial Narrow</vt:lpstr>
      <vt:lpstr>Calibri</vt:lpstr>
      <vt:lpstr>Century Gothic</vt:lpstr>
      <vt:lpstr>Copperplate</vt:lpstr>
      <vt:lpstr>Gadugi</vt:lpstr>
      <vt:lpstr>Gill Sans</vt:lpstr>
      <vt:lpstr>Gill Sans MT</vt:lpstr>
      <vt:lpstr>Helvetica</vt:lpstr>
      <vt:lpstr>Helvetica Light</vt:lpstr>
      <vt:lpstr>Palatino Linotype</vt:lpstr>
      <vt:lpstr>Times New Roman</vt:lpstr>
      <vt:lpstr>Wingdings</vt:lpstr>
      <vt:lpstr>ヒラギノ角ゴ ProN W3</vt:lpstr>
      <vt:lpstr>ヒラギノ角ゴ ProN W6</vt:lpstr>
      <vt:lpstr>eEnterprise</vt:lpstr>
      <vt:lpstr>Office Theme</vt:lpstr>
      <vt:lpstr>1_eEnterprise</vt:lpstr>
      <vt:lpstr>2_eEnterprise</vt:lpstr>
      <vt:lpstr>3_eEnterprise</vt:lpstr>
      <vt:lpstr>預設簡報設計</vt:lpstr>
      <vt:lpstr>Space Telescopes as Time Machines: Hubble’s Legacy and the Future Through the James Webb Space Telescope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21 foot mirror in space</vt:lpstr>
      <vt:lpstr>PowerPoint Presentation</vt:lpstr>
      <vt:lpstr>tennis-court sized 5-layer sunshield</vt:lpstr>
      <vt:lpstr>tennis-court sized 5-layer sunshield</vt:lpstr>
      <vt:lpstr>one of JWST’s “cameras”</vt:lpstr>
      <vt:lpstr>PowerPoint Presentation</vt:lpstr>
      <vt:lpstr>PowerPoint Presentation</vt:lpstr>
      <vt:lpstr>PowerPoint Presentation</vt:lpstr>
      <vt:lpstr>PowerPoint Presentation</vt:lpstr>
      <vt:lpstr>another one of JWST’s “cameras”</vt:lpstr>
      <vt:lpstr>PowerPoint Presentation</vt:lpstr>
      <vt:lpstr>determining robust physical parameters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Dr. Jason Kalirai</vt:lpstr>
    </vt:vector>
  </TitlesOfParts>
  <Company>GSFC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JWST Project Report to the PMC</dc:title>
  <dc:creator>Phil Sabelhaus</dc:creator>
  <cp:lastModifiedBy>Montoya, Didey</cp:lastModifiedBy>
  <cp:revision>2161</cp:revision>
  <cp:lastPrinted>2001-06-27T17:42:43Z</cp:lastPrinted>
  <dcterms:created xsi:type="dcterms:W3CDTF">2001-04-24T18:42:29Z</dcterms:created>
  <dcterms:modified xsi:type="dcterms:W3CDTF">2016-05-18T21:33:45Z</dcterms:modified>
</cp:coreProperties>
</file>