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75"/>
  </p:notesMasterIdLst>
  <p:handoutMasterIdLst>
    <p:handoutMasterId r:id="rId76"/>
  </p:handoutMasterIdLst>
  <p:sldIdLst>
    <p:sldId id="1335" r:id="rId3"/>
    <p:sldId id="982" r:id="rId4"/>
    <p:sldId id="1301" r:id="rId5"/>
    <p:sldId id="1302" r:id="rId6"/>
    <p:sldId id="1289" r:id="rId7"/>
    <p:sldId id="1290" r:id="rId8"/>
    <p:sldId id="1291" r:id="rId9"/>
    <p:sldId id="1292" r:id="rId10"/>
    <p:sldId id="1225" r:id="rId11"/>
    <p:sldId id="1293" r:id="rId12"/>
    <p:sldId id="1174" r:id="rId13"/>
    <p:sldId id="1243" r:id="rId14"/>
    <p:sldId id="1245" r:id="rId15"/>
    <p:sldId id="1294" r:id="rId16"/>
    <p:sldId id="1295" r:id="rId17"/>
    <p:sldId id="1296" r:id="rId18"/>
    <p:sldId id="1297" r:id="rId19"/>
    <p:sldId id="1298" r:id="rId20"/>
    <p:sldId id="1299" r:id="rId21"/>
    <p:sldId id="1300" r:id="rId22"/>
    <p:sldId id="1087" r:id="rId23"/>
    <p:sldId id="1303" r:id="rId24"/>
    <p:sldId id="1304" r:id="rId25"/>
    <p:sldId id="1309" r:id="rId26"/>
    <p:sldId id="1305" r:id="rId27"/>
    <p:sldId id="1318" r:id="rId28"/>
    <p:sldId id="1320" r:id="rId29"/>
    <p:sldId id="1310" r:id="rId30"/>
    <p:sldId id="1311" r:id="rId31"/>
    <p:sldId id="1312" r:id="rId32"/>
    <p:sldId id="1313" r:id="rId33"/>
    <p:sldId id="1314" r:id="rId34"/>
    <p:sldId id="1315" r:id="rId35"/>
    <p:sldId id="1319" r:id="rId36"/>
    <p:sldId id="1316" r:id="rId37"/>
    <p:sldId id="1317" r:id="rId38"/>
    <p:sldId id="1155" r:id="rId39"/>
    <p:sldId id="1182" r:id="rId40"/>
    <p:sldId id="1321" r:id="rId41"/>
    <p:sldId id="1324" r:id="rId42"/>
    <p:sldId id="1322" r:id="rId43"/>
    <p:sldId id="1325" r:id="rId44"/>
    <p:sldId id="1249" r:id="rId45"/>
    <p:sldId id="1184" r:id="rId46"/>
    <p:sldId id="1185" r:id="rId47"/>
    <p:sldId id="1186" r:id="rId48"/>
    <p:sldId id="1331" r:id="rId49"/>
    <p:sldId id="1191" r:id="rId50"/>
    <p:sldId id="1187" r:id="rId51"/>
    <p:sldId id="1332" r:id="rId52"/>
    <p:sldId id="1195" r:id="rId53"/>
    <p:sldId id="1209" r:id="rId54"/>
    <p:sldId id="1267" r:id="rId55"/>
    <p:sldId id="1333" r:id="rId56"/>
    <p:sldId id="1262" r:id="rId57"/>
    <p:sldId id="1263" r:id="rId58"/>
    <p:sldId id="1205" r:id="rId59"/>
    <p:sldId id="1270" r:id="rId60"/>
    <p:sldId id="1181" r:id="rId61"/>
    <p:sldId id="1269" r:id="rId62"/>
    <p:sldId id="1254" r:id="rId63"/>
    <p:sldId id="1288" r:id="rId64"/>
    <p:sldId id="1196" r:id="rId65"/>
    <p:sldId id="1286" r:id="rId66"/>
    <p:sldId id="1326" r:id="rId67"/>
    <p:sldId id="1327" r:id="rId68"/>
    <p:sldId id="1334" r:id="rId69"/>
    <p:sldId id="1328" r:id="rId70"/>
    <p:sldId id="1329" r:id="rId71"/>
    <p:sldId id="1330" r:id="rId72"/>
    <p:sldId id="1287" r:id="rId73"/>
    <p:sldId id="1336" r:id="rId74"/>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chemeClr val="tx1"/>
        </a:solidFill>
        <a:latin typeface="Helvetica" pitchFamily="-105" charset="0"/>
        <a:ea typeface="+mn-ea"/>
        <a:cs typeface="+mn-cs"/>
      </a:defRPr>
    </a:lvl1pPr>
    <a:lvl2pPr marL="457200" algn="l" rtl="0" eaLnBrk="0" fontAlgn="base" hangingPunct="0">
      <a:spcBef>
        <a:spcPct val="0"/>
      </a:spcBef>
      <a:spcAft>
        <a:spcPct val="0"/>
      </a:spcAft>
      <a:defRPr sz="3200" kern="1200">
        <a:solidFill>
          <a:schemeClr val="tx1"/>
        </a:solidFill>
        <a:latin typeface="Helvetica" pitchFamily="-105" charset="0"/>
        <a:ea typeface="+mn-ea"/>
        <a:cs typeface="+mn-cs"/>
      </a:defRPr>
    </a:lvl2pPr>
    <a:lvl3pPr marL="914400" algn="l" rtl="0" eaLnBrk="0" fontAlgn="base" hangingPunct="0">
      <a:spcBef>
        <a:spcPct val="0"/>
      </a:spcBef>
      <a:spcAft>
        <a:spcPct val="0"/>
      </a:spcAft>
      <a:defRPr sz="3200" kern="1200">
        <a:solidFill>
          <a:schemeClr val="tx1"/>
        </a:solidFill>
        <a:latin typeface="Helvetica" pitchFamily="-105" charset="0"/>
        <a:ea typeface="+mn-ea"/>
        <a:cs typeface="+mn-cs"/>
      </a:defRPr>
    </a:lvl3pPr>
    <a:lvl4pPr marL="1371600" algn="l" rtl="0" eaLnBrk="0" fontAlgn="base" hangingPunct="0">
      <a:spcBef>
        <a:spcPct val="0"/>
      </a:spcBef>
      <a:spcAft>
        <a:spcPct val="0"/>
      </a:spcAft>
      <a:defRPr sz="3200" kern="1200">
        <a:solidFill>
          <a:schemeClr val="tx1"/>
        </a:solidFill>
        <a:latin typeface="Helvetica" pitchFamily="-105" charset="0"/>
        <a:ea typeface="+mn-ea"/>
        <a:cs typeface="+mn-cs"/>
      </a:defRPr>
    </a:lvl4pPr>
    <a:lvl5pPr marL="1828800" algn="l" rtl="0" eaLnBrk="0" fontAlgn="base" hangingPunct="0">
      <a:spcBef>
        <a:spcPct val="0"/>
      </a:spcBef>
      <a:spcAft>
        <a:spcPct val="0"/>
      </a:spcAft>
      <a:defRPr sz="3200" kern="1200">
        <a:solidFill>
          <a:schemeClr val="tx1"/>
        </a:solidFill>
        <a:latin typeface="Helvetica" pitchFamily="-105" charset="0"/>
        <a:ea typeface="+mn-ea"/>
        <a:cs typeface="+mn-cs"/>
      </a:defRPr>
    </a:lvl5pPr>
    <a:lvl6pPr marL="2286000" algn="l" defTabSz="457200" rtl="0" eaLnBrk="1" latinLnBrk="0" hangingPunct="1">
      <a:defRPr sz="3200" kern="1200">
        <a:solidFill>
          <a:schemeClr val="tx1"/>
        </a:solidFill>
        <a:latin typeface="Helvetica" pitchFamily="-105" charset="0"/>
        <a:ea typeface="+mn-ea"/>
        <a:cs typeface="+mn-cs"/>
      </a:defRPr>
    </a:lvl6pPr>
    <a:lvl7pPr marL="2743200" algn="l" defTabSz="457200" rtl="0" eaLnBrk="1" latinLnBrk="0" hangingPunct="1">
      <a:defRPr sz="3200" kern="1200">
        <a:solidFill>
          <a:schemeClr val="tx1"/>
        </a:solidFill>
        <a:latin typeface="Helvetica" pitchFamily="-105" charset="0"/>
        <a:ea typeface="+mn-ea"/>
        <a:cs typeface="+mn-cs"/>
      </a:defRPr>
    </a:lvl7pPr>
    <a:lvl8pPr marL="3200400" algn="l" defTabSz="457200" rtl="0" eaLnBrk="1" latinLnBrk="0" hangingPunct="1">
      <a:defRPr sz="3200" kern="1200">
        <a:solidFill>
          <a:schemeClr val="tx1"/>
        </a:solidFill>
        <a:latin typeface="Helvetica" pitchFamily="-105" charset="0"/>
        <a:ea typeface="+mn-ea"/>
        <a:cs typeface="+mn-cs"/>
      </a:defRPr>
    </a:lvl8pPr>
    <a:lvl9pPr marL="3657600" algn="l" defTabSz="457200" rtl="0" eaLnBrk="1" latinLnBrk="0" hangingPunct="1">
      <a:defRPr sz="3200" kern="1200">
        <a:solidFill>
          <a:schemeClr val="tx1"/>
        </a:solidFill>
        <a:latin typeface="Helvetica" pitchFamily="-105"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9DCC"/>
    <a:srgbClr val="FFFFFF"/>
    <a:srgbClr val="FF0000"/>
    <a:srgbClr val="FFFF99"/>
    <a:srgbClr val="FFFF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258" autoAdjust="0"/>
    <p:restoredTop sz="90929"/>
  </p:normalViewPr>
  <p:slideViewPr>
    <p:cSldViewPr>
      <p:cViewPr varScale="1">
        <p:scale>
          <a:sx n="101" d="100"/>
          <a:sy n="101" d="100"/>
        </p:scale>
        <p:origin x="81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6080"/>
    </p:cViewPr>
  </p:sorterViewPr>
  <p:notesViewPr>
    <p:cSldViewPr>
      <p:cViewPr varScale="1">
        <p:scale>
          <a:sx n="80" d="100"/>
          <a:sy n="80" d="100"/>
        </p:scale>
        <p:origin x="-163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lvl1pPr>
          </a:lstStyle>
          <a:p>
            <a:endParaRPr lang="en-US" dirty="0"/>
          </a:p>
        </p:txBody>
      </p:sp>
      <p:sp>
        <p:nvSpPr>
          <p:cNvPr id="5140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lvl1pPr>
          </a:lstStyle>
          <a:p>
            <a:endParaRPr lang="en-US" dirty="0"/>
          </a:p>
        </p:txBody>
      </p:sp>
      <p:sp>
        <p:nvSpPr>
          <p:cNvPr id="5140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a:lvl1pPr>
          </a:lstStyle>
          <a:p>
            <a:endParaRPr lang="en-US" dirty="0"/>
          </a:p>
        </p:txBody>
      </p:sp>
      <p:sp>
        <p:nvSpPr>
          <p:cNvPr id="5140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a:lvl1pPr>
          </a:lstStyle>
          <a:p>
            <a:fld id="{50ACC6FF-A09B-0140-94C2-05A0855618D4}" type="slidenum">
              <a:rPr lang="en-US"/>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u="sng">
                <a:latin typeface="Times" pitchFamily="-105" charset="0"/>
              </a:defRPr>
            </a:lvl1pPr>
          </a:lstStyle>
          <a:p>
            <a:endParaRPr lang="en-US" dirty="0"/>
          </a:p>
        </p:txBody>
      </p:sp>
      <p:sp>
        <p:nvSpPr>
          <p:cNvPr id="655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u="sng">
                <a:latin typeface="Times" pitchFamily="-105" charset="0"/>
              </a:defRPr>
            </a:lvl1pPr>
          </a:lstStyle>
          <a:p>
            <a:endParaRPr lang="en-US" dirty="0"/>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55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u="sng">
                <a:latin typeface="Times" pitchFamily="-105" charset="0"/>
              </a:defRPr>
            </a:lvl1pPr>
          </a:lstStyle>
          <a:p>
            <a:endParaRPr lang="en-US" dirty="0"/>
          </a:p>
        </p:txBody>
      </p:sp>
      <p:sp>
        <p:nvSpPr>
          <p:cNvPr id="655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u="sng">
                <a:latin typeface="Times" pitchFamily="-105" charset="0"/>
              </a:defRPr>
            </a:lvl1pPr>
          </a:lstStyle>
          <a:p>
            <a:fld id="{5261D21E-8A61-3848-858F-38170B7077A5}"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5"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kumimoji="1" b="1" i="1">
                <a:solidFill>
                  <a:schemeClr val="tx1"/>
                </a:solidFill>
                <a:latin typeface="Arial" panose="020B0604020202020204" pitchFamily="34" charset="0"/>
                <a:ea typeface="新細明體" panose="02020500000000000000" pitchFamily="18" charset="-120"/>
              </a:defRPr>
            </a:lvl1pPr>
            <a:lvl2pPr marL="742950" indent="-285750">
              <a:defRPr kumimoji="1" b="1" i="1">
                <a:solidFill>
                  <a:schemeClr val="tx1"/>
                </a:solidFill>
                <a:latin typeface="Arial" panose="020B0604020202020204" pitchFamily="34" charset="0"/>
                <a:ea typeface="新細明體" panose="02020500000000000000" pitchFamily="18" charset="-120"/>
              </a:defRPr>
            </a:lvl2pPr>
            <a:lvl3pPr marL="1143000" indent="-228600">
              <a:defRPr kumimoji="1" b="1" i="1">
                <a:solidFill>
                  <a:schemeClr val="tx1"/>
                </a:solidFill>
                <a:latin typeface="Arial" panose="020B0604020202020204" pitchFamily="34" charset="0"/>
                <a:ea typeface="新細明體" panose="02020500000000000000" pitchFamily="18" charset="-120"/>
              </a:defRPr>
            </a:lvl3pPr>
            <a:lvl4pPr marL="1600200" indent="-228600">
              <a:defRPr kumimoji="1" b="1" i="1">
                <a:solidFill>
                  <a:schemeClr val="tx1"/>
                </a:solidFill>
                <a:latin typeface="Arial" panose="020B0604020202020204" pitchFamily="34" charset="0"/>
                <a:ea typeface="新細明體" panose="02020500000000000000" pitchFamily="18" charset="-120"/>
              </a:defRPr>
            </a:lvl4pPr>
            <a:lvl5pPr marL="2057400" indent="-228600">
              <a:defRPr kumimoji="1" b="1" 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BBD819-E866-4FDC-BA65-24B713D7AA46}"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4275" name="Rectangle 2"/>
          <p:cNvSpPr>
            <a:spLocks noGrp="1" noRot="1" noChangeAspect="1" noChangeArrowheads="1" noTextEdit="1"/>
          </p:cNvSpPr>
          <p:nvPr>
            <p:ph type="sldImg"/>
          </p:nvPr>
        </p:nvSpPr>
        <p:spPr>
          <a:xfrm>
            <a:off x="1112838" y="161925"/>
            <a:ext cx="4630737" cy="3473450"/>
          </a:xfrm>
          <a:ln/>
        </p:spPr>
      </p:sp>
      <p:sp>
        <p:nvSpPr>
          <p:cNvPr id="54276" name="Rectangle 3"/>
          <p:cNvSpPr>
            <a:spLocks noGrp="1" noChangeArrowheads="1"/>
          </p:cNvSpPr>
          <p:nvPr>
            <p:ph type="body" idx="1"/>
          </p:nvPr>
        </p:nvSpPr>
        <p:spPr>
          <a:xfrm>
            <a:off x="381000" y="3717925"/>
            <a:ext cx="6172200" cy="5345113"/>
          </a:xfrm>
          <a:noFill/>
        </p:spPr>
        <p:txBody>
          <a:bodyPr/>
          <a:lstStyle/>
          <a:p>
            <a:pPr eaLnBrk="1" hangingPunct="1"/>
            <a:endParaRPr lang="en-US" altLang="en-US" smtClean="0"/>
          </a:p>
        </p:txBody>
      </p:sp>
    </p:spTree>
    <p:extLst>
      <p:ext uri="{BB962C8B-B14F-4D97-AF65-F5344CB8AC3E}">
        <p14:creationId xmlns:p14="http://schemas.microsoft.com/office/powerpoint/2010/main" val="3071840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D7F98A-72AF-504D-9786-7521E0FDDA68}" type="slidenum">
              <a:rPr lang="en-US"/>
              <a:pPr/>
              <a:t>10</a:t>
            </a:fld>
            <a:endParaRPr lang="en-US" dirty="0"/>
          </a:p>
        </p:txBody>
      </p:sp>
      <p:sp>
        <p:nvSpPr>
          <p:cNvPr id="23388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388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Aye aye - http://www.arkive.org/aye-aye/daubentonia-madagascariensis/image-G113585.html</a:t>
            </a:r>
          </a:p>
          <a:p>
            <a:r>
              <a:rPr lang="en-US" dirty="0" smtClean="0"/>
              <a:t>Heidi Klum - http://actress.glowclick.com/heidi-klum/</a:t>
            </a:r>
          </a:p>
          <a:p>
            <a:endParaRPr lang="en-US" dirty="0" smtClean="0"/>
          </a:p>
          <a:p>
            <a:r>
              <a:rPr lang="en-US" baseline="0" dirty="0" smtClean="0"/>
              <a:t>Rabbit - http://foolery.typepad.com/foolery/2007/03/youre_telling_m.html</a:t>
            </a:r>
          </a:p>
          <a:p>
            <a:r>
              <a:rPr lang="en-US" dirty="0" smtClean="0"/>
              <a:t>Parrot -http://www.freepicturesforwebsites.com/2010/10/12/face-to-face-with-parrot/</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9C9DBD-E2F5-E448-87CC-433A0CB88F24}" type="slidenum">
              <a:rPr lang="en-US"/>
              <a:pPr/>
              <a:t>11</a:t>
            </a:fld>
            <a:endParaRPr lang="en-US" dirty="0"/>
          </a:p>
        </p:txBody>
      </p:sp>
      <p:sp>
        <p:nvSpPr>
          <p:cNvPr id="225894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589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D7F98A-72AF-504D-9786-7521E0FDDA68}" type="slidenum">
              <a:rPr lang="en-US"/>
              <a:pPr/>
              <a:t>12</a:t>
            </a:fld>
            <a:endParaRPr lang="en-US" dirty="0"/>
          </a:p>
        </p:txBody>
      </p:sp>
      <p:sp>
        <p:nvSpPr>
          <p:cNvPr id="23388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388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CC2780-12BE-CD45-B187-0FEEC8FEE086}" type="slidenum">
              <a:rPr lang="en-US"/>
              <a:pPr/>
              <a:t>13</a:t>
            </a:fld>
            <a:endParaRPr lang="en-US" dirty="0"/>
          </a:p>
        </p:txBody>
      </p:sp>
      <p:sp>
        <p:nvSpPr>
          <p:cNvPr id="22753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753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4EEBEE-C1CD-CE4F-8701-2417D07F38F4}" type="slidenum">
              <a:rPr lang="en-US"/>
              <a:pPr/>
              <a:t>14</a:t>
            </a:fld>
            <a:endParaRPr lang="en-US" dirty="0"/>
          </a:p>
        </p:txBody>
      </p:sp>
      <p:sp>
        <p:nvSpPr>
          <p:cNvPr id="20398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39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9C0AA7-FCAB-2046-9490-FEACDD0580D1}" type="slidenum">
              <a:rPr lang="en-US"/>
              <a:pPr/>
              <a:t>15</a:t>
            </a:fld>
            <a:endParaRPr lang="en-US" dirty="0"/>
          </a:p>
        </p:txBody>
      </p:sp>
      <p:sp>
        <p:nvSpPr>
          <p:cNvPr id="20418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1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9C0AA7-FCAB-2046-9490-FEACDD0580D1}" type="slidenum">
              <a:rPr lang="en-US"/>
              <a:pPr/>
              <a:t>16</a:t>
            </a:fld>
            <a:endParaRPr lang="en-US" dirty="0"/>
          </a:p>
        </p:txBody>
      </p:sp>
      <p:sp>
        <p:nvSpPr>
          <p:cNvPr id="20418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1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5B0A8-ECBF-994E-A920-92518EAD4059}" type="slidenum">
              <a:rPr lang="en-US"/>
              <a:pPr/>
              <a:t>17</a:t>
            </a:fld>
            <a:endParaRPr lang="en-US" dirty="0"/>
          </a:p>
        </p:txBody>
      </p:sp>
      <p:sp>
        <p:nvSpPr>
          <p:cNvPr id="21135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13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A3B477-F875-5047-A9C6-16FFDB6563D0}" type="slidenum">
              <a:rPr lang="en-US"/>
              <a:pPr/>
              <a:t>18</a:t>
            </a:fld>
            <a:endParaRPr lang="en-US" dirty="0"/>
          </a:p>
        </p:txBody>
      </p:sp>
      <p:sp>
        <p:nvSpPr>
          <p:cNvPr id="20766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766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BE566B-7233-FB40-A48E-23B64EC6541E}" type="slidenum">
              <a:rPr lang="en-US"/>
              <a:pPr/>
              <a:t>19</a:t>
            </a:fld>
            <a:endParaRPr lang="en-US" dirty="0"/>
          </a:p>
        </p:txBody>
      </p:sp>
      <p:sp>
        <p:nvSpPr>
          <p:cNvPr id="21176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1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3FBF86-9F37-D541-9E98-6FA02D42F9D5}" type="slidenum">
              <a:rPr lang="en-US"/>
              <a:pPr/>
              <a:t>2</a:t>
            </a:fld>
            <a:endParaRPr lang="en-US" dirty="0"/>
          </a:p>
        </p:txBody>
      </p:sp>
      <p:sp>
        <p:nvSpPr>
          <p:cNvPr id="18554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554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Aye aye - http://commons.wikimedia.org/wiki/File:Daubentonia_madagascariensis_mg_0197.jpg</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86C3F63E-6E09-4147-A403-A783C6C3B679}" type="slidenum">
              <a:rPr lang="en-US"/>
              <a:pPr/>
              <a:t>20</a:t>
            </a:fld>
            <a:endParaRPr lang="en-US" dirty="0"/>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B09552-88BA-0244-9507-7E89BD5D68A0}" type="slidenum">
              <a:rPr lang="en-US"/>
              <a:pPr/>
              <a:t>21</a:t>
            </a:fld>
            <a:endParaRPr lang="en-US" dirty="0"/>
          </a:p>
        </p:txBody>
      </p:sp>
      <p:sp>
        <p:nvSpPr>
          <p:cNvPr id="20746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74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73BD31-FD79-BB48-A3D2-7FE5D72F161C}" type="slidenum">
              <a:rPr lang="en-US"/>
              <a:pPr/>
              <a:t>22</a:t>
            </a:fld>
            <a:endParaRPr lang="en-US" dirty="0"/>
          </a:p>
        </p:txBody>
      </p:sp>
      <p:sp>
        <p:nvSpPr>
          <p:cNvPr id="20930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93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FC3F1A-8659-F34F-8DBF-B00C35E9B8B4}" type="slidenum">
              <a:rPr lang="en-US"/>
              <a:pPr/>
              <a:t>23</a:t>
            </a:fld>
            <a:endParaRPr lang="en-US" dirty="0"/>
          </a:p>
        </p:txBody>
      </p:sp>
      <p:sp>
        <p:nvSpPr>
          <p:cNvPr id="20951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95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4D12142-3F6F-7D48-BC29-8335F0838E51}" type="slidenum">
              <a:rPr lang="en-US"/>
              <a:pPr/>
              <a:t>24</a:t>
            </a:fld>
            <a:endParaRPr lang="en-US" dirty="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32985E5-C698-2F4F-AAB6-7BA79B336419}" type="slidenum">
              <a:rPr lang="en-US"/>
              <a:pPr/>
              <a:t>25</a:t>
            </a:fld>
            <a:endParaRPr lang="en-US" dirty="0"/>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32985E5-C698-2F4F-AAB6-7BA79B336419}" type="slidenum">
              <a:rPr lang="en-US"/>
              <a:pPr/>
              <a:t>26</a:t>
            </a:fld>
            <a:endParaRPr lang="en-US" dirty="0"/>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32985E5-C698-2F4F-AAB6-7BA79B336419}" type="slidenum">
              <a:rPr lang="en-US"/>
              <a:pPr/>
              <a:t>27</a:t>
            </a:fld>
            <a:endParaRPr lang="en-US" dirty="0"/>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5B794024-77A2-7447-8DEB-62F28670120D}" type="slidenum">
              <a:rPr lang="en-US"/>
              <a:pPr/>
              <a:t>28</a:t>
            </a:fld>
            <a:endParaRPr lang="en-US" dirty="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A67D1087-EF50-7346-A143-4F8B5CFAA3C5}" type="slidenum">
              <a:rPr lang="en-US"/>
              <a:pPr/>
              <a:t>29</a:t>
            </a:fld>
            <a:endParaRPr lang="en-US" dirty="0"/>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3FBF86-9F37-D541-9E98-6FA02D42F9D5}" type="slidenum">
              <a:rPr lang="en-US"/>
              <a:pPr/>
              <a:t>3</a:t>
            </a:fld>
            <a:endParaRPr lang="en-US" dirty="0"/>
          </a:p>
        </p:txBody>
      </p:sp>
      <p:sp>
        <p:nvSpPr>
          <p:cNvPr id="18554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554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Aye aye - http://commons.wikimedia.org/wiki/File:Daubentonia_madagascariensis_mg_0197.jpg</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588F7825-7C80-C94C-8EB4-D06E064235EF}" type="slidenum">
              <a:rPr lang="en-US"/>
              <a:pPr/>
              <a:t>30</a:t>
            </a:fld>
            <a:endParaRPr lang="en-US" dirty="0"/>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769BA425-2659-A748-A8D3-8D24E0E6418A}" type="slidenum">
              <a:rPr lang="en-US"/>
              <a:pPr/>
              <a:t>31</a:t>
            </a:fld>
            <a:endParaRPr lang="en-US" dirty="0"/>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7BB1B2FD-5F2E-E14E-9E0C-7E555C2387DE}" type="slidenum">
              <a:rPr lang="en-US"/>
              <a:pPr/>
              <a:t>32</a:t>
            </a:fld>
            <a:endParaRPr lang="en-US" dirty="0"/>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49EEE610-B7CA-EA42-A656-0742F7259537}" type="slidenum">
              <a:rPr lang="en-US"/>
              <a:pPr/>
              <a:t>33</a:t>
            </a:fld>
            <a:endParaRPr lang="en-US" dirty="0"/>
          </a:p>
        </p:txBody>
      </p:sp>
      <p:sp>
        <p:nvSpPr>
          <p:cNvPr id="139267" name="Rectangle 2"/>
          <p:cNvSpPr>
            <a:spLocks noGrp="1" noRot="1" noChangeAspect="1" noChangeArrowheads="1" noTextEdit="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49EEE610-B7CA-EA42-A656-0742F7259537}" type="slidenum">
              <a:rPr lang="en-US"/>
              <a:pPr/>
              <a:t>34</a:t>
            </a:fld>
            <a:endParaRPr lang="en-US" dirty="0"/>
          </a:p>
        </p:txBody>
      </p:sp>
      <p:sp>
        <p:nvSpPr>
          <p:cNvPr id="139267" name="Rectangle 2"/>
          <p:cNvSpPr>
            <a:spLocks noGrp="1" noRot="1" noChangeAspect="1" noChangeArrowheads="1" noTextEdit="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EA90070D-A347-A842-8A62-A4241D866227}" type="slidenum">
              <a:rPr lang="en-US"/>
              <a:pPr/>
              <a:t>35</a:t>
            </a:fld>
            <a:endParaRPr lang="en-US" dirty="0"/>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9B9FBA12-108F-2F44-AB25-C96728E688B2}" type="slidenum">
              <a:rPr lang="en-US"/>
              <a:pPr/>
              <a:t>36</a:t>
            </a:fld>
            <a:endParaRPr lang="en-US" dirty="0"/>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513C53-D8AB-5B44-9A42-EEF94AD24E43}" type="slidenum">
              <a:rPr lang="en-US"/>
              <a:pPr/>
              <a:t>37</a:t>
            </a:fld>
            <a:endParaRPr lang="en-US" dirty="0"/>
          </a:p>
        </p:txBody>
      </p:sp>
      <p:sp>
        <p:nvSpPr>
          <p:cNvPr id="221798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1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CC2780-12BE-CD45-B187-0FEEC8FEE086}" type="slidenum">
              <a:rPr lang="en-US"/>
              <a:pPr/>
              <a:t>38</a:t>
            </a:fld>
            <a:endParaRPr lang="en-US" dirty="0"/>
          </a:p>
        </p:txBody>
      </p:sp>
      <p:sp>
        <p:nvSpPr>
          <p:cNvPr id="22753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753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5B794024-77A2-7447-8DEB-62F28670120D}" type="slidenum">
              <a:rPr lang="en-US"/>
              <a:pPr/>
              <a:t>39</a:t>
            </a:fld>
            <a:endParaRPr lang="en-US" dirty="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3FBF86-9F37-D541-9E98-6FA02D42F9D5}" type="slidenum">
              <a:rPr lang="en-US"/>
              <a:pPr/>
              <a:t>4</a:t>
            </a:fld>
            <a:endParaRPr lang="en-US" dirty="0"/>
          </a:p>
        </p:txBody>
      </p:sp>
      <p:sp>
        <p:nvSpPr>
          <p:cNvPr id="18554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554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Aye aye - http://commons.wikimedia.org/wiki/File:Daubentonia_madagascariensis_mg_0197.jpg</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5B794024-77A2-7447-8DEB-62F28670120D}" type="slidenum">
              <a:rPr lang="en-US"/>
              <a:pPr/>
              <a:t>40</a:t>
            </a:fld>
            <a:endParaRPr lang="en-US" dirty="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5B794024-77A2-7447-8DEB-62F28670120D}" type="slidenum">
              <a:rPr lang="en-US"/>
              <a:pPr/>
              <a:t>41</a:t>
            </a:fld>
            <a:endParaRPr lang="en-US" dirty="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5B794024-77A2-7447-8DEB-62F28670120D}" type="slidenum">
              <a:rPr lang="en-US"/>
              <a:pPr/>
              <a:t>42</a:t>
            </a:fld>
            <a:endParaRPr lang="en-US" dirty="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CC2780-12BE-CD45-B187-0FEEC8FEE086}" type="slidenum">
              <a:rPr lang="en-US"/>
              <a:pPr/>
              <a:t>43</a:t>
            </a:fld>
            <a:endParaRPr lang="en-US" dirty="0"/>
          </a:p>
        </p:txBody>
      </p:sp>
      <p:sp>
        <p:nvSpPr>
          <p:cNvPr id="22753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753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A1C1DD-F69C-654A-BB68-F308E64BDCFA}" type="slidenum">
              <a:rPr lang="en-US"/>
              <a:pPr/>
              <a:t>44</a:t>
            </a:fld>
            <a:endParaRPr lang="en-US" dirty="0"/>
          </a:p>
        </p:txBody>
      </p:sp>
      <p:sp>
        <p:nvSpPr>
          <p:cNvPr id="22794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794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B66FEE-7F6E-6C4F-94E8-77375EF498A4}" type="slidenum">
              <a:rPr lang="en-US"/>
              <a:pPr/>
              <a:t>45</a:t>
            </a:fld>
            <a:endParaRPr lang="en-US" dirty="0"/>
          </a:p>
        </p:txBody>
      </p:sp>
      <p:sp>
        <p:nvSpPr>
          <p:cNvPr id="22814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814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C01CDF-745F-F843-98E9-9D7A18B126C5}" type="slidenum">
              <a:rPr lang="en-US"/>
              <a:pPr/>
              <a:t>46</a:t>
            </a:fld>
            <a:endParaRPr lang="en-US" dirty="0"/>
          </a:p>
        </p:txBody>
      </p:sp>
      <p:sp>
        <p:nvSpPr>
          <p:cNvPr id="22835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835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46CD0E-6E99-6946-8372-7EEC5DAFA251}" type="slidenum">
              <a:rPr lang="en-US"/>
              <a:pPr/>
              <a:t>47</a:t>
            </a:fld>
            <a:endParaRPr lang="en-US" dirty="0"/>
          </a:p>
        </p:txBody>
      </p:sp>
      <p:sp>
        <p:nvSpPr>
          <p:cNvPr id="22855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855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b="1" dirty="0">
              <a:latin typeface="Helvetica" pitchFamily="-105"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BCB3D3-088D-C249-A207-E3C7D7D33F2D}" type="slidenum">
              <a:rPr lang="en-US"/>
              <a:pPr/>
              <a:t>48</a:t>
            </a:fld>
            <a:endParaRPr lang="en-US" dirty="0"/>
          </a:p>
        </p:txBody>
      </p:sp>
      <p:sp>
        <p:nvSpPr>
          <p:cNvPr id="2293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93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b="1" dirty="0">
              <a:latin typeface="Helvetica" pitchFamily="-105"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46CD0E-6E99-6946-8372-7EEC5DAFA251}" type="slidenum">
              <a:rPr lang="en-US"/>
              <a:pPr/>
              <a:t>49</a:t>
            </a:fld>
            <a:endParaRPr lang="en-US" dirty="0"/>
          </a:p>
        </p:txBody>
      </p:sp>
      <p:sp>
        <p:nvSpPr>
          <p:cNvPr id="22855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855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b="1" dirty="0">
              <a:latin typeface="Helvetica" pitchFamily="-105"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3123EE-B3FB-A945-B644-5D12B5952E6B}" type="slidenum">
              <a:rPr lang="en-US"/>
              <a:pPr/>
              <a:t>5</a:t>
            </a:fld>
            <a:endParaRPr lang="en-US" dirty="0"/>
          </a:p>
        </p:txBody>
      </p:sp>
      <p:sp>
        <p:nvSpPr>
          <p:cNvPr id="6123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12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Left – </a:t>
            </a:r>
            <a:r>
              <a:rPr lang="en-US" i="1" dirty="0" smtClean="0"/>
              <a:t>Mammals of Madagascar</a:t>
            </a:r>
            <a:r>
              <a:rPr lang="en-US" dirty="0" smtClean="0"/>
              <a:t> by Nick Garbutt, 1999</a:t>
            </a:r>
          </a:p>
          <a:p>
            <a:endParaRPr lang="en-US" dirty="0" smtClean="0"/>
          </a:p>
          <a:p>
            <a:r>
              <a:rPr lang="en-US" dirty="0" smtClean="0"/>
              <a:t>Top Right – Duke Lemur Center</a:t>
            </a:r>
          </a:p>
          <a:p>
            <a:endParaRPr lang="en-US" dirty="0" smtClean="0"/>
          </a:p>
          <a:p>
            <a:r>
              <a:rPr lang="en-US" dirty="0" smtClean="0"/>
              <a:t>Bottom Right - http://etc.usf.edu/clipart/28100/28114/aye-aye_28114.htm</a:t>
            </a:r>
            <a:r>
              <a:rPr lang="en-US" baseline="0" dirty="0" smtClean="0"/>
              <a:t> (</a:t>
            </a:r>
            <a:r>
              <a:rPr lang="en-US" sz="1200" kern="1200" dirty="0" smtClean="0">
                <a:solidFill>
                  <a:schemeClr val="tx1"/>
                </a:solidFill>
                <a:latin typeface="Times" pitchFamily="-105" charset="0"/>
                <a:ea typeface="+mn-ea"/>
                <a:cs typeface="+mn-cs"/>
              </a:rPr>
              <a:t>Encyclopedia Britannica, 1910)</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C01CDF-745F-F843-98E9-9D7A18B126C5}" type="slidenum">
              <a:rPr lang="en-US"/>
              <a:pPr/>
              <a:t>50</a:t>
            </a:fld>
            <a:endParaRPr lang="en-US" dirty="0"/>
          </a:p>
        </p:txBody>
      </p:sp>
      <p:sp>
        <p:nvSpPr>
          <p:cNvPr id="22835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835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D5DD71-76C8-6449-B59D-494FC525819B}" type="slidenum">
              <a:rPr lang="en-US"/>
              <a:pPr/>
              <a:t>51</a:t>
            </a:fld>
            <a:endParaRPr lang="en-US" dirty="0"/>
          </a:p>
        </p:txBody>
      </p:sp>
      <p:sp>
        <p:nvSpPr>
          <p:cNvPr id="23019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019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EB5CA7-109C-9246-BA0D-6E458887D3E6}" type="slidenum">
              <a:rPr lang="en-US"/>
              <a:pPr/>
              <a:t>52</a:t>
            </a:fld>
            <a:endParaRPr lang="en-US" dirty="0"/>
          </a:p>
        </p:txBody>
      </p:sp>
      <p:sp>
        <p:nvSpPr>
          <p:cNvPr id="23306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30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EB5CA7-109C-9246-BA0D-6E458887D3E6}" type="slidenum">
              <a:rPr lang="en-US"/>
              <a:pPr/>
              <a:t>53</a:t>
            </a:fld>
            <a:endParaRPr lang="en-US" dirty="0"/>
          </a:p>
        </p:txBody>
      </p:sp>
      <p:sp>
        <p:nvSpPr>
          <p:cNvPr id="23306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30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C01CDF-745F-F843-98E9-9D7A18B126C5}" type="slidenum">
              <a:rPr lang="en-US"/>
              <a:pPr/>
              <a:t>54</a:t>
            </a:fld>
            <a:endParaRPr lang="en-US" dirty="0"/>
          </a:p>
        </p:txBody>
      </p:sp>
      <p:sp>
        <p:nvSpPr>
          <p:cNvPr id="22835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835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2328D3-A0A7-C94F-B50C-B453AE71084E}" type="slidenum">
              <a:rPr lang="en-US"/>
              <a:pPr/>
              <a:t>55</a:t>
            </a:fld>
            <a:endParaRPr lang="en-US" dirty="0"/>
          </a:p>
        </p:txBody>
      </p:sp>
      <p:sp>
        <p:nvSpPr>
          <p:cNvPr id="23285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28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2328D3-A0A7-C94F-B50C-B453AE71084E}" type="slidenum">
              <a:rPr lang="en-US"/>
              <a:pPr/>
              <a:t>56</a:t>
            </a:fld>
            <a:endParaRPr lang="en-US" dirty="0"/>
          </a:p>
        </p:txBody>
      </p:sp>
      <p:sp>
        <p:nvSpPr>
          <p:cNvPr id="23285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28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A54662-CACA-B54D-9017-1D512446AE7A}" type="slidenum">
              <a:rPr lang="en-US"/>
              <a:pPr/>
              <a:t>57</a:t>
            </a:fld>
            <a:endParaRPr lang="en-US" dirty="0"/>
          </a:p>
        </p:txBody>
      </p:sp>
      <p:sp>
        <p:nvSpPr>
          <p:cNvPr id="23224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224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4638B8-AE2C-7244-BAE5-DC8FEB252284}" type="slidenum">
              <a:rPr lang="en-US"/>
              <a:pPr/>
              <a:t>58</a:t>
            </a:fld>
            <a:endParaRPr lang="en-US" dirty="0"/>
          </a:p>
        </p:txBody>
      </p:sp>
      <p:sp>
        <p:nvSpPr>
          <p:cNvPr id="20951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95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B28FC4-A5B9-F148-9C3F-EA4CED573307}" type="slidenum">
              <a:rPr lang="en-US"/>
              <a:pPr/>
              <a:t>59</a:t>
            </a:fld>
            <a:endParaRPr lang="en-US" dirty="0"/>
          </a:p>
        </p:txBody>
      </p:sp>
      <p:sp>
        <p:nvSpPr>
          <p:cNvPr id="22732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732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958B45-6C95-F74A-B6D7-925E5394A909}" type="slidenum">
              <a:rPr lang="en-US"/>
              <a:pPr/>
              <a:t>6</a:t>
            </a:fld>
            <a:endParaRPr lang="en-US" dirty="0"/>
          </a:p>
        </p:txBody>
      </p:sp>
      <p:sp>
        <p:nvSpPr>
          <p:cNvPr id="6103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10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Left – </a:t>
            </a:r>
            <a:r>
              <a:rPr lang="en-US" i="1" dirty="0" smtClean="0"/>
              <a:t>Mammals of Madagascar</a:t>
            </a:r>
            <a:r>
              <a:rPr lang="en-US" dirty="0" smtClean="0"/>
              <a:t> by Nick Garbutt, 1999</a:t>
            </a:r>
          </a:p>
          <a:p>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B97F8-E3F8-D546-8E3D-66215C39C9EE}" type="slidenum">
              <a:rPr lang="en-US"/>
              <a:pPr/>
              <a:t>60</a:t>
            </a:fld>
            <a:endParaRPr lang="en-US" dirty="0"/>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4638B8-AE2C-7244-BAE5-DC8FEB252284}" type="slidenum">
              <a:rPr lang="en-US"/>
              <a:pPr/>
              <a:t>61</a:t>
            </a:fld>
            <a:endParaRPr lang="en-US" dirty="0"/>
          </a:p>
        </p:txBody>
      </p:sp>
      <p:sp>
        <p:nvSpPr>
          <p:cNvPr id="20951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95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897E47-DF0A-2641-807E-9B2037A002B6}" type="slidenum">
              <a:rPr lang="en-US"/>
              <a:pPr/>
              <a:t>62</a:t>
            </a:fld>
            <a:endParaRPr lang="en-US" dirty="0"/>
          </a:p>
        </p:txBody>
      </p:sp>
      <p:sp>
        <p:nvSpPr>
          <p:cNvPr id="23040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04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897E47-DF0A-2641-807E-9B2037A002B6}" type="slidenum">
              <a:rPr lang="en-US"/>
              <a:pPr/>
              <a:t>63</a:t>
            </a:fld>
            <a:endParaRPr lang="en-US" dirty="0"/>
          </a:p>
        </p:txBody>
      </p:sp>
      <p:sp>
        <p:nvSpPr>
          <p:cNvPr id="23040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04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897E47-DF0A-2641-807E-9B2037A002B6}" type="slidenum">
              <a:rPr lang="en-US"/>
              <a:pPr/>
              <a:t>64</a:t>
            </a:fld>
            <a:endParaRPr lang="en-US" dirty="0"/>
          </a:p>
        </p:txBody>
      </p:sp>
      <p:sp>
        <p:nvSpPr>
          <p:cNvPr id="23040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04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5B794024-77A2-7447-8DEB-62F28670120D}" type="slidenum">
              <a:rPr lang="en-US"/>
              <a:pPr/>
              <a:t>65</a:t>
            </a:fld>
            <a:endParaRPr lang="en-US" dirty="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5B794024-77A2-7447-8DEB-62F28670120D}" type="slidenum">
              <a:rPr lang="en-US"/>
              <a:pPr/>
              <a:t>66</a:t>
            </a:fld>
            <a:endParaRPr lang="en-US" dirty="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5B794024-77A2-7447-8DEB-62F28670120D}" type="slidenum">
              <a:rPr lang="en-US"/>
              <a:pPr/>
              <a:t>67</a:t>
            </a:fld>
            <a:endParaRPr lang="en-US" dirty="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5B794024-77A2-7447-8DEB-62F28670120D}" type="slidenum">
              <a:rPr lang="en-US"/>
              <a:pPr/>
              <a:t>68</a:t>
            </a:fld>
            <a:endParaRPr lang="en-US" dirty="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5B794024-77A2-7447-8DEB-62F28670120D}" type="slidenum">
              <a:rPr lang="en-US"/>
              <a:pPr/>
              <a:t>69</a:t>
            </a:fld>
            <a:endParaRPr lang="en-US" dirty="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958B45-6C95-F74A-B6D7-925E5394A909}" type="slidenum">
              <a:rPr lang="en-US"/>
              <a:pPr/>
              <a:t>7</a:t>
            </a:fld>
            <a:endParaRPr lang="en-US" dirty="0"/>
          </a:p>
        </p:txBody>
      </p:sp>
      <p:sp>
        <p:nvSpPr>
          <p:cNvPr id="6103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10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http://www.arkive.org/aye-aye/daubentonia-madagascariensis/video-17.html</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5B794024-77A2-7447-8DEB-62F28670120D}" type="slidenum">
              <a:rPr lang="en-US"/>
              <a:pPr/>
              <a:t>70</a:t>
            </a:fld>
            <a:endParaRPr lang="en-US" dirty="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CC2780-12BE-CD45-B187-0FEEC8FEE086}" type="slidenum">
              <a:rPr lang="en-US"/>
              <a:pPr/>
              <a:t>71</a:t>
            </a:fld>
            <a:endParaRPr lang="en-US" dirty="0"/>
          </a:p>
        </p:txBody>
      </p:sp>
      <p:sp>
        <p:nvSpPr>
          <p:cNvPr id="22753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753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958B45-6C95-F74A-B6D7-925E5394A909}" type="slidenum">
              <a:rPr lang="en-US"/>
              <a:pPr/>
              <a:t>8</a:t>
            </a:fld>
            <a:endParaRPr lang="en-US" dirty="0"/>
          </a:p>
        </p:txBody>
      </p:sp>
      <p:sp>
        <p:nvSpPr>
          <p:cNvPr id="6103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10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http://www.arkive.org/aye-aye/daubentonia-madagascariensis/video-08d.html</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D7F98A-72AF-504D-9786-7521E0FDDA68}" type="slidenum">
              <a:rPr lang="en-US"/>
              <a:pPr/>
              <a:t>9</a:t>
            </a:fld>
            <a:endParaRPr lang="en-US" dirty="0"/>
          </a:p>
        </p:txBody>
      </p:sp>
      <p:sp>
        <p:nvSpPr>
          <p:cNvPr id="23388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388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Aye aye - http://www.arkive.org/aye-aye/daubentonia-madagascariensis/image-G113585.html</a:t>
            </a:r>
          </a:p>
          <a:p>
            <a:r>
              <a:rPr lang="en-US" dirty="0" smtClean="0"/>
              <a:t>Heidi Klum - http://actress.glowclick.com/heidi-klum/</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smtClean="0"/>
            </a:lvl1pPr>
          </a:lstStyle>
          <a:p>
            <a:fld id="{830D0FEA-9840-FA4B-BAD9-68365A177DFF}"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smtClean="0"/>
            </a:lvl1pPr>
          </a:lstStyle>
          <a:p>
            <a:fld id="{4D94A5D7-85F5-2C4F-8D52-9B8C1DA48AA7}"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smtClean="0"/>
            </a:lvl1pPr>
          </a:lstStyle>
          <a:p>
            <a:fld id="{5D52AEC8-DCF3-B449-9B0B-81D242F3A783}"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E2149B-4B8B-4A45-B48C-F0D71D2F7ADF}" type="slidenum">
              <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8803190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smtClean="0"/>
            </a:lvl1pPr>
          </a:lstStyle>
          <a:p>
            <a:fld id="{C0C5B22D-B53C-9E4F-A945-6D54829316B5}"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smtClean="0"/>
            </a:lvl1pPr>
          </a:lstStyle>
          <a:p>
            <a:fld id="{CD6D229A-EE6A-AE4D-B341-31C6B7C212F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smtClean="0"/>
            </a:lvl1pPr>
          </a:lstStyle>
          <a:p>
            <a:fld id="{CBC96E74-3C6E-1243-9D9F-18FD2C2E5AEB}"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smtClean="0"/>
            </a:lvl1pPr>
          </a:lstStyle>
          <a:p>
            <a:fld id="{117D6365-990C-224A-BC4A-A77B8D79DB36}"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smtClean="0"/>
            </a:lvl1pPr>
          </a:lstStyle>
          <a:p>
            <a:fld id="{5C28309A-7338-D44C-BF42-5741656192B4}"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smtClean="0"/>
            </a:lvl1pPr>
          </a:lstStyle>
          <a:p>
            <a:fld id="{A3285DAA-2545-DE4A-B312-162D378A8982}"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smtClean="0"/>
            </a:lvl1pPr>
          </a:lstStyle>
          <a:p>
            <a:fld id="{7B4E52ED-835D-3847-83BA-E0BF3B1C6D67}"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smtClean="0"/>
            </a:lvl1pPr>
          </a:lstStyle>
          <a:p>
            <a:fld id="{A8414504-92B8-414D-A3E7-4C5C46B4D468}"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D6EB0864-2F0C-EB47-A2AB-C3EE3A08BD5E}" type="slidenum">
              <a:rPr lang="en-US"/>
              <a:pPr/>
              <a:t>‹#›</a:t>
            </a:fld>
            <a:endParaRPr lang="en-US"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05" charset="0"/>
        </a:defRPr>
      </a:lvl2pPr>
      <a:lvl3pPr algn="ctr" rtl="0" eaLnBrk="0" fontAlgn="base" hangingPunct="0">
        <a:spcBef>
          <a:spcPct val="0"/>
        </a:spcBef>
        <a:spcAft>
          <a:spcPct val="0"/>
        </a:spcAft>
        <a:defRPr sz="4400">
          <a:solidFill>
            <a:schemeClr val="tx2"/>
          </a:solidFill>
          <a:latin typeface="Times" pitchFamily="-105" charset="0"/>
        </a:defRPr>
      </a:lvl3pPr>
      <a:lvl4pPr algn="ctr" rtl="0" eaLnBrk="0" fontAlgn="base" hangingPunct="0">
        <a:spcBef>
          <a:spcPct val="0"/>
        </a:spcBef>
        <a:spcAft>
          <a:spcPct val="0"/>
        </a:spcAft>
        <a:defRPr sz="4400">
          <a:solidFill>
            <a:schemeClr val="tx2"/>
          </a:solidFill>
          <a:latin typeface="Times" pitchFamily="-105" charset="0"/>
        </a:defRPr>
      </a:lvl4pPr>
      <a:lvl5pPr algn="ctr" rtl="0" eaLnBrk="0" fontAlgn="base" hangingPunct="0">
        <a:spcBef>
          <a:spcPct val="0"/>
        </a:spcBef>
        <a:spcAft>
          <a:spcPct val="0"/>
        </a:spcAft>
        <a:defRPr sz="4400">
          <a:solidFill>
            <a:schemeClr val="tx2"/>
          </a:solidFill>
          <a:latin typeface="Times" pitchFamily="-105" charset="0"/>
        </a:defRPr>
      </a:lvl5pPr>
      <a:lvl6pPr marL="457200" algn="ctr" rtl="0" eaLnBrk="0" fontAlgn="base" hangingPunct="0">
        <a:spcBef>
          <a:spcPct val="0"/>
        </a:spcBef>
        <a:spcAft>
          <a:spcPct val="0"/>
        </a:spcAft>
        <a:defRPr sz="4400">
          <a:solidFill>
            <a:schemeClr val="tx2"/>
          </a:solidFill>
          <a:latin typeface="Times" pitchFamily="-105" charset="0"/>
        </a:defRPr>
      </a:lvl6pPr>
      <a:lvl7pPr marL="914400" algn="ctr" rtl="0" eaLnBrk="0" fontAlgn="base" hangingPunct="0">
        <a:spcBef>
          <a:spcPct val="0"/>
        </a:spcBef>
        <a:spcAft>
          <a:spcPct val="0"/>
        </a:spcAft>
        <a:defRPr sz="4400">
          <a:solidFill>
            <a:schemeClr val="tx2"/>
          </a:solidFill>
          <a:latin typeface="Times" pitchFamily="-105" charset="0"/>
        </a:defRPr>
      </a:lvl7pPr>
      <a:lvl8pPr marL="1371600" algn="ctr" rtl="0" eaLnBrk="0" fontAlgn="base" hangingPunct="0">
        <a:spcBef>
          <a:spcPct val="0"/>
        </a:spcBef>
        <a:spcAft>
          <a:spcPct val="0"/>
        </a:spcAft>
        <a:defRPr sz="4400">
          <a:solidFill>
            <a:schemeClr val="tx2"/>
          </a:solidFill>
          <a:latin typeface="Times" pitchFamily="-105" charset="0"/>
        </a:defRPr>
      </a:lvl8pPr>
      <a:lvl9pPr marL="1828800" algn="ctr"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i="0">
                <a:ea typeface="新細明體" panose="02020500000000000000"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i="0">
                <a:ea typeface="新細明體" panose="02020500000000000000"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i="0">
                <a:ea typeface="新細明體" panose="02020500000000000000" pitchFamily="18" charset="-120"/>
              </a:defRPr>
            </a:lvl1pPr>
          </a:lstStyle>
          <a:p>
            <a:pPr>
              <a:defRPr/>
            </a:pPr>
            <a:fld id="{F5337948-083B-4BD2-83B8-9CC16A6DBFB0}" type="slidenum">
              <a:rPr lang="en-US" altLang="zh-TW"/>
              <a:pPr>
                <a:defRPr/>
              </a:pPr>
              <a:t>‹#›</a:t>
            </a:fld>
            <a:endParaRPr lang="en-US" altLang="zh-TW"/>
          </a:p>
        </p:txBody>
      </p:sp>
    </p:spTree>
    <p:extLst>
      <p:ext uri="{BB962C8B-B14F-4D97-AF65-F5344CB8AC3E}">
        <p14:creationId xmlns:p14="http://schemas.microsoft.com/office/powerpoint/2010/main" val="980512792"/>
      </p:ext>
    </p:extLst>
  </p:cSld>
  <p:clrMap bg1="lt1" tx1="dk1" bg2="lt2" tx2="dk2" accent1="accent1" accent2="accent2" accent3="accent3" accent4="accent4" accent5="accent5" accent6="accent6" hlink="hlink" folHlink="folHlink"/>
  <p:sldLayoutIdLst>
    <p:sldLayoutId id="2147483661" r:id="rId1"/>
  </p:sldLayoutIdLst>
  <p:transition>
    <p:fade/>
  </p:transition>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file:///\\localhost\Users\Chris\Documents\Presentations\UT%20Hot%20Science%20Talk%20Dec%202011\Tarsiertarsier2.mov" TargetMode="Externa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file:///\\localhost\Users\Chris\Documents\Presentations\UT%20Hot%20Science%20Talk%20Dec%202011\cheetahhunt2.mov" TargetMode="Externa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file:///\\localhost\Users\Chris\Documents\Presentations\UT%20Hot%20Science%20Talk%20Dec%202011\PeisFishingOwl2.mov" TargetMode="Externa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1.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file:///\\localhost\Users\Chris\Documents\Presentations\UT%20Hot%20Science%20Talk%20Dec%202011\AyeAyeFeed1.mov" TargetMode="Externa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file:///\\localhost\Users\Chris\Documents\Presentations\UT%20Hot%20Science%20Talk%20Dec%202011\AyeAyeFeed2.mov"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93700" y="5486400"/>
            <a:ext cx="82867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Produced by and for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We request that the use of these materials include an acknowledgement of the presenter and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at UT Austin.  We hope you find these materials educational and enjoyable.</a:t>
            </a:r>
          </a:p>
        </p:txBody>
      </p:sp>
      <p:sp>
        <p:nvSpPr>
          <p:cNvPr id="53251" name="Text Box 4"/>
          <p:cNvSpPr txBox="1">
            <a:spLocks noChangeArrowheads="1"/>
          </p:cNvSpPr>
          <p:nvPr/>
        </p:nvSpPr>
        <p:spPr bwMode="auto">
          <a:xfrm>
            <a:off x="393700" y="4349750"/>
            <a:ext cx="86201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Dr. Christopher Kirk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December 2, 2011</a:t>
            </a:r>
          </a:p>
        </p:txBody>
      </p:sp>
      <p:sp>
        <p:nvSpPr>
          <p:cNvPr id="53252" name="Rectangle 5"/>
          <p:cNvSpPr>
            <a:spLocks noGrp="1" noChangeArrowheads="1"/>
          </p:cNvSpPr>
          <p:nvPr>
            <p:ph type="ctrTitle"/>
          </p:nvPr>
        </p:nvSpPr>
        <p:spPr>
          <a:xfrm>
            <a:off x="76200" y="1951038"/>
            <a:ext cx="9094788" cy="2316162"/>
          </a:xfrm>
        </p:spPr>
        <p:txBody>
          <a:bodyPr anchor="ctr"/>
          <a:lstStyle/>
          <a:p>
            <a:pPr eaLnBrk="1" hangingPunct="1"/>
            <a:r>
              <a:rPr lang="en-US" altLang="en-US" sz="3600" b="1" i="1" smtClean="0">
                <a:solidFill>
                  <a:srgbClr val="0070C0"/>
                </a:solidFill>
              </a:rPr>
              <a:t>Your Eye, My Eye, and the Eye of the </a:t>
            </a:r>
            <a:br>
              <a:rPr lang="en-US" altLang="en-US" sz="3600" b="1" i="1" smtClean="0">
                <a:solidFill>
                  <a:srgbClr val="0070C0"/>
                </a:solidFill>
              </a:rPr>
            </a:br>
            <a:r>
              <a:rPr lang="en-US" altLang="en-US" sz="3600" b="1" i="1" smtClean="0">
                <a:solidFill>
                  <a:srgbClr val="0070C0"/>
                </a:solidFill>
              </a:rPr>
              <a:t>Aye – Aye: Evolution of Human Vision</a:t>
            </a:r>
            <a:br>
              <a:rPr lang="en-US" altLang="en-US" sz="3600" b="1" i="1" smtClean="0">
                <a:solidFill>
                  <a:srgbClr val="0070C0"/>
                </a:solidFill>
              </a:rPr>
            </a:br>
            <a:r>
              <a:rPr lang="en-US" altLang="en-US" sz="3600" b="1" i="1" smtClean="0">
                <a:solidFill>
                  <a:srgbClr val="0070C0"/>
                </a:solidFill>
              </a:rPr>
              <a:t>from 65 Million Years Ago to the Present</a:t>
            </a:r>
            <a:endParaRPr lang="en-US" altLang="en-US" sz="2400" i="1" smtClean="0">
              <a:solidFill>
                <a:srgbClr val="0070C0"/>
              </a:solidFill>
            </a:endParaRPr>
          </a:p>
        </p:txBody>
      </p:sp>
      <p:pic>
        <p:nvPicPr>
          <p:cNvPr id="532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292100"/>
            <a:ext cx="45434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31988" y="1219200"/>
            <a:ext cx="5307012" cy="5238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dirty="0">
                <a:ln>
                  <a:noFill/>
                </a:ln>
                <a:solidFill>
                  <a:srgbClr val="F06242"/>
                </a:solidFill>
                <a:effectLst/>
                <a:uLnTx/>
                <a:uFillTx/>
                <a:latin typeface="Gill Sans MT" panose="020B0502020104020203" pitchFamily="34" charset="0"/>
                <a:ea typeface="新細明體"/>
                <a:cs typeface="+mn-cs"/>
              </a:rPr>
              <a:t># </a:t>
            </a:r>
            <a:r>
              <a:rPr kumimoji="1" lang="en-US" altLang="en-US" sz="2800" b="1" i="0" u="none" strike="noStrike" kern="1200" cap="none" spc="0" normalizeH="0" baseline="0" noProof="0" dirty="0">
                <a:ln>
                  <a:noFill/>
                </a:ln>
                <a:solidFill>
                  <a:srgbClr val="F06242"/>
                </a:solidFill>
                <a:effectLst/>
                <a:uLnTx/>
                <a:uFillTx/>
                <a:latin typeface="Gadugi" panose="020B0502040204020203" pitchFamily="34" charset="0"/>
                <a:ea typeface="新細明體"/>
                <a:cs typeface="+mn-cs"/>
              </a:rPr>
              <a:t>75</a:t>
            </a:r>
            <a:endParaRPr kumimoji="1" lang="en-US" sz="1200" b="1" i="1" u="none" strike="noStrike" kern="1200" cap="none" spc="0" normalizeH="0" baseline="0" noProof="0" dirty="0">
              <a:ln>
                <a:noFill/>
              </a:ln>
              <a:solidFill>
                <a:srgbClr val="000000"/>
              </a:solidFill>
              <a:effectLst/>
              <a:uLnTx/>
              <a:uFillTx/>
              <a:latin typeface="Arial" panose="020B0604020202020204" pitchFamily="34" charset="0"/>
              <a:ea typeface="新細明體" pitchFamily="1" charset="-120"/>
              <a:cs typeface="+mn-cs"/>
            </a:endParaRPr>
          </a:p>
        </p:txBody>
      </p:sp>
    </p:spTree>
    <p:extLst>
      <p:ext uri="{BB962C8B-B14F-4D97-AF65-F5344CB8AC3E}">
        <p14:creationId xmlns:p14="http://schemas.microsoft.com/office/powerpoint/2010/main" val="84229685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aub face.jpg"/>
          <p:cNvPicPr>
            <a:picLocks noChangeAspect="1"/>
          </p:cNvPicPr>
          <p:nvPr/>
        </p:nvPicPr>
        <p:blipFill>
          <a:blip r:embed="rId3"/>
          <a:stretch>
            <a:fillRect/>
          </a:stretch>
        </p:blipFill>
        <p:spPr>
          <a:xfrm>
            <a:off x="457200" y="1219200"/>
            <a:ext cx="4099560" cy="2640395"/>
          </a:xfrm>
          <a:prstGeom prst="rect">
            <a:avLst/>
          </a:prstGeom>
        </p:spPr>
      </p:pic>
      <p:pic>
        <p:nvPicPr>
          <p:cNvPr id="7" name="Picture 6" descr="Heidi-Klum.jpg"/>
          <p:cNvPicPr>
            <a:picLocks noChangeAspect="1"/>
          </p:cNvPicPr>
          <p:nvPr/>
        </p:nvPicPr>
        <p:blipFill>
          <a:blip r:embed="rId4"/>
          <a:stretch>
            <a:fillRect/>
          </a:stretch>
        </p:blipFill>
        <p:spPr>
          <a:xfrm>
            <a:off x="457200" y="3886200"/>
            <a:ext cx="4114800" cy="2920723"/>
          </a:xfrm>
          <a:prstGeom prst="rect">
            <a:avLst/>
          </a:prstGeom>
        </p:spPr>
      </p:pic>
      <p:pic>
        <p:nvPicPr>
          <p:cNvPr id="10" name="Picture 9" descr="rabbit face.jpg"/>
          <p:cNvPicPr>
            <a:picLocks noChangeAspect="1"/>
          </p:cNvPicPr>
          <p:nvPr/>
        </p:nvPicPr>
        <p:blipFill>
          <a:blip r:embed="rId5"/>
          <a:stretch>
            <a:fillRect/>
          </a:stretch>
        </p:blipFill>
        <p:spPr>
          <a:xfrm>
            <a:off x="5029200" y="1219201"/>
            <a:ext cx="3595542" cy="2590800"/>
          </a:xfrm>
          <a:prstGeom prst="rect">
            <a:avLst/>
          </a:prstGeom>
        </p:spPr>
      </p:pic>
      <p:pic>
        <p:nvPicPr>
          <p:cNvPr id="11" name="Picture 10" descr="parrot face.jpg"/>
          <p:cNvPicPr>
            <a:picLocks noChangeAspect="1"/>
          </p:cNvPicPr>
          <p:nvPr/>
        </p:nvPicPr>
        <p:blipFill>
          <a:blip r:embed="rId6"/>
          <a:stretch>
            <a:fillRect/>
          </a:stretch>
        </p:blipFill>
        <p:spPr>
          <a:xfrm>
            <a:off x="5181600" y="3900838"/>
            <a:ext cx="3200400" cy="2880962"/>
          </a:xfrm>
          <a:prstGeom prst="rect">
            <a:avLst/>
          </a:prstGeom>
        </p:spPr>
      </p:pic>
      <p:sp>
        <p:nvSpPr>
          <p:cNvPr id="9" name="Rectangle 2"/>
          <p:cNvSpPr>
            <a:spLocks noGrp="1" noChangeArrowheads="1"/>
          </p:cNvSpPr>
          <p:nvPr>
            <p:ph type="title"/>
          </p:nvPr>
        </p:nvSpPr>
        <p:spPr>
          <a:xfrm>
            <a:off x="533400" y="76200"/>
            <a:ext cx="8153400" cy="1295400"/>
          </a:xfrm>
        </p:spPr>
        <p:txBody>
          <a:bodyPr anchor="t"/>
          <a:lstStyle/>
          <a:p>
            <a:r>
              <a:rPr lang="en-US" sz="2800" b="1" dirty="0" smtClean="0">
                <a:latin typeface="Helvetica" pitchFamily="-105" charset="0"/>
              </a:rPr>
              <a:t>What could human and aye-aye visual systems possibly have in common?</a:t>
            </a:r>
            <a:endParaRPr lang="en-US" sz="2800" b="1" i="1" dirty="0">
              <a:latin typeface="Helvetica" pitchFamily="-105"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7923" name="Picture 3" descr="Aotus"/>
          <p:cNvPicPr>
            <a:picLocks noChangeAspect="1" noChangeArrowheads="1"/>
          </p:cNvPicPr>
          <p:nvPr/>
        </p:nvPicPr>
        <p:blipFill>
          <a:blip r:embed="rId3"/>
          <a:srcRect/>
          <a:stretch>
            <a:fillRect/>
          </a:stretch>
        </p:blipFill>
        <p:spPr bwMode="auto">
          <a:xfrm>
            <a:off x="685800" y="3505200"/>
            <a:ext cx="3395663" cy="3200400"/>
          </a:xfrm>
          <a:prstGeom prst="rect">
            <a:avLst/>
          </a:prstGeom>
          <a:noFill/>
        </p:spPr>
      </p:pic>
      <p:pic>
        <p:nvPicPr>
          <p:cNvPr id="2257924" name="Picture 4" descr="OcrassHead"/>
          <p:cNvPicPr>
            <a:picLocks noChangeAspect="1" noChangeArrowheads="1"/>
          </p:cNvPicPr>
          <p:nvPr/>
        </p:nvPicPr>
        <p:blipFill>
          <a:blip r:embed="rId4"/>
          <a:srcRect/>
          <a:stretch>
            <a:fillRect/>
          </a:stretch>
        </p:blipFill>
        <p:spPr bwMode="auto">
          <a:xfrm>
            <a:off x="4267199" y="3505200"/>
            <a:ext cx="4579797" cy="3200400"/>
          </a:xfrm>
          <a:prstGeom prst="rect">
            <a:avLst/>
          </a:prstGeom>
          <a:noFill/>
        </p:spPr>
      </p:pic>
      <p:sp>
        <p:nvSpPr>
          <p:cNvPr id="2257925" name="Rectangle 5"/>
          <p:cNvSpPr>
            <a:spLocks noChangeArrowheads="1"/>
          </p:cNvSpPr>
          <p:nvPr/>
        </p:nvSpPr>
        <p:spPr bwMode="auto">
          <a:xfrm>
            <a:off x="4267200" y="6477000"/>
            <a:ext cx="990600" cy="228600"/>
          </a:xfrm>
          <a:prstGeom prst="rect">
            <a:avLst/>
          </a:prstGeom>
          <a:noFill/>
          <a:ln w="9525">
            <a:noFill/>
            <a:miter lim="800000"/>
            <a:headEnd/>
            <a:tailEnd/>
          </a:ln>
          <a:effectLst/>
        </p:spPr>
        <p:txBody>
          <a:bodyPr>
            <a:prstTxWarp prst="textNoShape">
              <a:avLst/>
            </a:prstTxWarp>
          </a:bodyPr>
          <a:lstStyle/>
          <a:p>
            <a:pPr marL="609600" indent="-609600">
              <a:lnSpc>
                <a:spcPct val="90000"/>
              </a:lnSpc>
              <a:spcBef>
                <a:spcPct val="20000"/>
              </a:spcBef>
            </a:pPr>
            <a:r>
              <a:rPr lang="en-US" sz="1200" b="1" dirty="0" smtClean="0"/>
              <a:t>Bushbaby</a:t>
            </a:r>
            <a:endParaRPr lang="en-US" sz="1200" b="1" dirty="0"/>
          </a:p>
        </p:txBody>
      </p:sp>
      <p:sp>
        <p:nvSpPr>
          <p:cNvPr id="2257926" name="Rectangle 6"/>
          <p:cNvSpPr>
            <a:spLocks noChangeArrowheads="1"/>
          </p:cNvSpPr>
          <p:nvPr/>
        </p:nvSpPr>
        <p:spPr bwMode="auto">
          <a:xfrm>
            <a:off x="609600" y="6477000"/>
            <a:ext cx="1219200" cy="304800"/>
          </a:xfrm>
          <a:prstGeom prst="rect">
            <a:avLst/>
          </a:prstGeom>
          <a:noFill/>
          <a:ln w="9525">
            <a:noFill/>
            <a:miter lim="800000"/>
            <a:headEnd/>
            <a:tailEnd/>
          </a:ln>
          <a:effectLst/>
        </p:spPr>
        <p:txBody>
          <a:bodyPr>
            <a:prstTxWarp prst="textNoShape">
              <a:avLst/>
            </a:prstTxWarp>
          </a:bodyPr>
          <a:lstStyle/>
          <a:p>
            <a:pPr marL="609600" indent="-609600">
              <a:lnSpc>
                <a:spcPct val="90000"/>
              </a:lnSpc>
              <a:spcBef>
                <a:spcPct val="20000"/>
              </a:spcBef>
            </a:pPr>
            <a:r>
              <a:rPr lang="en-US" sz="1200" b="1" dirty="0" smtClean="0"/>
              <a:t>Owl </a:t>
            </a:r>
            <a:r>
              <a:rPr lang="en-US" sz="1200" b="1" dirty="0"/>
              <a:t>Monkey</a:t>
            </a:r>
          </a:p>
        </p:txBody>
      </p:sp>
      <p:pic>
        <p:nvPicPr>
          <p:cNvPr id="7" name="Picture 6"/>
          <p:cNvPicPr>
            <a:picLocks noChangeAspect="1"/>
          </p:cNvPicPr>
          <p:nvPr/>
        </p:nvPicPr>
        <p:blipFill>
          <a:blip r:embed="rId5"/>
          <a:stretch>
            <a:fillRect/>
          </a:stretch>
        </p:blipFill>
        <p:spPr>
          <a:xfrm>
            <a:off x="76200" y="152400"/>
            <a:ext cx="2457450" cy="3276600"/>
          </a:xfrm>
          <a:prstGeom prst="rect">
            <a:avLst/>
          </a:prstGeom>
        </p:spPr>
      </p:pic>
      <p:pic>
        <p:nvPicPr>
          <p:cNvPr id="8" name="Picture 7" descr="Gorilla r.jpg"/>
          <p:cNvPicPr>
            <a:picLocks noChangeAspect="1"/>
          </p:cNvPicPr>
          <p:nvPr/>
        </p:nvPicPr>
        <p:blipFill>
          <a:blip r:embed="rId6"/>
          <a:stretch>
            <a:fillRect/>
          </a:stretch>
        </p:blipFill>
        <p:spPr>
          <a:xfrm>
            <a:off x="6002866" y="152400"/>
            <a:ext cx="3064934" cy="3276600"/>
          </a:xfrm>
          <a:prstGeom prst="rect">
            <a:avLst/>
          </a:prstGeom>
        </p:spPr>
      </p:pic>
      <p:sp>
        <p:nvSpPr>
          <p:cNvPr id="9" name="Rectangle 6"/>
          <p:cNvSpPr>
            <a:spLocks noChangeArrowheads="1"/>
          </p:cNvSpPr>
          <p:nvPr/>
        </p:nvSpPr>
        <p:spPr bwMode="auto">
          <a:xfrm>
            <a:off x="0" y="3200400"/>
            <a:ext cx="838200" cy="304800"/>
          </a:xfrm>
          <a:prstGeom prst="rect">
            <a:avLst/>
          </a:prstGeom>
          <a:noFill/>
          <a:ln w="9525">
            <a:noFill/>
            <a:miter lim="800000"/>
            <a:headEnd/>
            <a:tailEnd/>
          </a:ln>
          <a:effectLst/>
        </p:spPr>
        <p:txBody>
          <a:bodyPr>
            <a:prstTxWarp prst="textNoShape">
              <a:avLst/>
            </a:prstTxWarp>
          </a:bodyPr>
          <a:lstStyle/>
          <a:p>
            <a:pPr marL="609600" indent="-609600">
              <a:lnSpc>
                <a:spcPct val="90000"/>
              </a:lnSpc>
              <a:spcBef>
                <a:spcPct val="20000"/>
              </a:spcBef>
            </a:pPr>
            <a:r>
              <a:rPr lang="en-US" sz="1200" b="1" dirty="0" smtClean="0"/>
              <a:t>Human</a:t>
            </a:r>
            <a:endParaRPr lang="en-US" sz="1200" b="1" dirty="0"/>
          </a:p>
        </p:txBody>
      </p:sp>
      <p:sp>
        <p:nvSpPr>
          <p:cNvPr id="10" name="Rectangle 6"/>
          <p:cNvSpPr>
            <a:spLocks noChangeArrowheads="1"/>
          </p:cNvSpPr>
          <p:nvPr/>
        </p:nvSpPr>
        <p:spPr bwMode="auto">
          <a:xfrm>
            <a:off x="8382000" y="3200400"/>
            <a:ext cx="685800" cy="304800"/>
          </a:xfrm>
          <a:prstGeom prst="rect">
            <a:avLst/>
          </a:prstGeom>
          <a:noFill/>
          <a:ln w="9525">
            <a:noFill/>
            <a:miter lim="800000"/>
            <a:headEnd/>
            <a:tailEnd/>
          </a:ln>
          <a:effectLst/>
        </p:spPr>
        <p:txBody>
          <a:bodyPr>
            <a:prstTxWarp prst="textNoShape">
              <a:avLst/>
            </a:prstTxWarp>
          </a:bodyPr>
          <a:lstStyle/>
          <a:p>
            <a:pPr marL="609600" indent="-609600">
              <a:lnSpc>
                <a:spcPct val="90000"/>
              </a:lnSpc>
              <a:spcBef>
                <a:spcPct val="20000"/>
              </a:spcBef>
            </a:pPr>
            <a:r>
              <a:rPr lang="en-US" sz="1200" b="1" dirty="0" smtClean="0"/>
              <a:t>Gorilla</a:t>
            </a:r>
            <a:endParaRPr lang="en-US" sz="1200" b="1" dirty="0"/>
          </a:p>
        </p:txBody>
      </p:sp>
      <p:sp>
        <p:nvSpPr>
          <p:cNvPr id="11" name="Rectangle 10"/>
          <p:cNvSpPr/>
          <p:nvPr/>
        </p:nvSpPr>
        <p:spPr>
          <a:xfrm>
            <a:off x="2895600" y="609600"/>
            <a:ext cx="2895600" cy="2062103"/>
          </a:xfrm>
          <a:prstGeom prst="rect">
            <a:avLst/>
          </a:prstGeom>
        </p:spPr>
        <p:txBody>
          <a:bodyPr wrap="square">
            <a:spAutoFit/>
          </a:bodyPr>
          <a:lstStyle/>
          <a:p>
            <a:r>
              <a:rPr lang="en-US" b="1" dirty="0" smtClean="0"/>
              <a:t>All living</a:t>
            </a:r>
            <a:r>
              <a:rPr lang="en-US" b="1" i="1" dirty="0" smtClean="0"/>
              <a:t> </a:t>
            </a:r>
            <a:r>
              <a:rPr lang="en-US" b="1" dirty="0" smtClean="0"/>
              <a:t>primates have forward-facing eyes!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7794" name="Rectangle 2"/>
          <p:cNvSpPr>
            <a:spLocks noGrp="1" noChangeArrowheads="1"/>
          </p:cNvSpPr>
          <p:nvPr>
            <p:ph type="title"/>
          </p:nvPr>
        </p:nvSpPr>
        <p:spPr>
          <a:xfrm>
            <a:off x="1257300" y="2057400"/>
            <a:ext cx="6629400" cy="3810000"/>
          </a:xfrm>
        </p:spPr>
        <p:txBody>
          <a:bodyPr anchor="t"/>
          <a:lstStyle/>
          <a:p>
            <a:r>
              <a:rPr lang="en-US" sz="6000" b="1" dirty="0" smtClean="0">
                <a:latin typeface="Helvetica" pitchFamily="-105" charset="0"/>
              </a:rPr>
              <a:t>Why?</a:t>
            </a:r>
            <a:r>
              <a:rPr lang="en-US" sz="5400" b="1" dirty="0" smtClean="0">
                <a:latin typeface="Helvetica" pitchFamily="-105" charset="0"/>
              </a:rPr>
              <a:t/>
            </a:r>
            <a:br>
              <a:rPr lang="en-US" sz="5400" b="1" dirty="0" smtClean="0">
                <a:latin typeface="Helvetica" pitchFamily="-105" charset="0"/>
              </a:rPr>
            </a:br>
            <a:r>
              <a:rPr lang="en-US" sz="5400" b="1" dirty="0" smtClean="0">
                <a:latin typeface="Helvetica" pitchFamily="-105" charset="0"/>
              </a:rPr>
              <a:t/>
            </a:r>
            <a:br>
              <a:rPr lang="en-US" sz="5400" b="1" dirty="0" smtClean="0">
                <a:latin typeface="Helvetica" pitchFamily="-105" charset="0"/>
              </a:rPr>
            </a:br>
            <a:r>
              <a:rPr lang="en-US" sz="3600" b="1" dirty="0" smtClean="0">
                <a:latin typeface="Helvetica" pitchFamily="-105" charset="0"/>
              </a:rPr>
              <a:t>[several ways to answer this question…] </a:t>
            </a:r>
            <a:endParaRPr lang="en-US" sz="3600" b="1" dirty="0">
              <a:latin typeface="Helvetica" pitchFamily="-105"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4306" name="Line 2"/>
          <p:cNvSpPr>
            <a:spLocks noChangeShapeType="1"/>
          </p:cNvSpPr>
          <p:nvPr/>
        </p:nvSpPr>
        <p:spPr bwMode="auto">
          <a:xfrm flipH="1">
            <a:off x="1066800" y="2193925"/>
            <a:ext cx="2971800" cy="1905000"/>
          </a:xfrm>
          <a:prstGeom prst="line">
            <a:avLst/>
          </a:prstGeom>
          <a:noFill/>
          <a:ln w="38100">
            <a:solidFill>
              <a:schemeClr val="tx1"/>
            </a:solidFill>
            <a:round/>
            <a:headEnd/>
            <a:tailEnd/>
          </a:ln>
          <a:effectLst/>
        </p:spPr>
        <p:txBody>
          <a:bodyPr wrap="none" anchor="ctr">
            <a:prstTxWarp prst="textNoShape">
              <a:avLst/>
            </a:prstTxWarp>
          </a:bodyPr>
          <a:lstStyle/>
          <a:p>
            <a:endParaRPr lang="en-US" dirty="0"/>
          </a:p>
        </p:txBody>
      </p:sp>
      <p:sp>
        <p:nvSpPr>
          <p:cNvPr id="2274307" name="Line 3"/>
          <p:cNvSpPr>
            <a:spLocks noChangeShapeType="1"/>
          </p:cNvSpPr>
          <p:nvPr/>
        </p:nvSpPr>
        <p:spPr bwMode="auto">
          <a:xfrm>
            <a:off x="4038600" y="2193925"/>
            <a:ext cx="4191000" cy="1981200"/>
          </a:xfrm>
          <a:prstGeom prst="line">
            <a:avLst/>
          </a:prstGeom>
          <a:noFill/>
          <a:ln w="38100">
            <a:solidFill>
              <a:schemeClr val="tx1"/>
            </a:solidFill>
            <a:round/>
            <a:headEnd/>
            <a:tailEnd/>
          </a:ln>
          <a:effectLst/>
        </p:spPr>
        <p:txBody>
          <a:bodyPr wrap="none" anchor="ctr">
            <a:prstTxWarp prst="textNoShape">
              <a:avLst/>
            </a:prstTxWarp>
          </a:bodyPr>
          <a:lstStyle/>
          <a:p>
            <a:endParaRPr lang="en-US" dirty="0"/>
          </a:p>
        </p:txBody>
      </p:sp>
      <p:sp>
        <p:nvSpPr>
          <p:cNvPr id="2274308" name="Rectangle 4"/>
          <p:cNvSpPr>
            <a:spLocks noChangeArrowheads="1"/>
          </p:cNvSpPr>
          <p:nvPr/>
        </p:nvSpPr>
        <p:spPr bwMode="auto">
          <a:xfrm>
            <a:off x="457200" y="5851525"/>
            <a:ext cx="8305800" cy="396875"/>
          </a:xfrm>
          <a:prstGeom prst="rect">
            <a:avLst/>
          </a:prstGeom>
          <a:noFill/>
          <a:ln w="9525">
            <a:noFill/>
            <a:miter lim="800000"/>
            <a:headEnd/>
            <a:tailEnd/>
          </a:ln>
          <a:effectLst/>
        </p:spPr>
        <p:txBody>
          <a:bodyPr>
            <a:prstTxWarp prst="textNoShape">
              <a:avLst/>
            </a:prstTxWarp>
            <a:spAutoFit/>
          </a:bodyPr>
          <a:lstStyle/>
          <a:p>
            <a:r>
              <a:rPr lang="en-US" sz="2000" b="1" dirty="0">
                <a:solidFill>
                  <a:schemeClr val="tx2"/>
                </a:solidFill>
              </a:rPr>
              <a:t>Strepsirrhines          Tarsiers              Platyrrhines          Catarrhines</a:t>
            </a:r>
          </a:p>
        </p:txBody>
      </p:sp>
      <p:sp>
        <p:nvSpPr>
          <p:cNvPr id="2274309" name="Line 5"/>
          <p:cNvSpPr>
            <a:spLocks noChangeShapeType="1"/>
          </p:cNvSpPr>
          <p:nvPr/>
        </p:nvSpPr>
        <p:spPr bwMode="auto">
          <a:xfrm flipH="1">
            <a:off x="3200400" y="2727325"/>
            <a:ext cx="1981200" cy="1371600"/>
          </a:xfrm>
          <a:prstGeom prst="line">
            <a:avLst/>
          </a:prstGeom>
          <a:noFill/>
          <a:ln w="38100">
            <a:solidFill>
              <a:schemeClr val="tx1"/>
            </a:solidFill>
            <a:round/>
            <a:headEnd/>
            <a:tailEnd/>
          </a:ln>
          <a:effectLst/>
        </p:spPr>
        <p:txBody>
          <a:bodyPr wrap="none" anchor="ctr">
            <a:prstTxWarp prst="textNoShape">
              <a:avLst/>
            </a:prstTxWarp>
          </a:bodyPr>
          <a:lstStyle/>
          <a:p>
            <a:endParaRPr lang="en-US" dirty="0"/>
          </a:p>
        </p:txBody>
      </p:sp>
      <p:sp>
        <p:nvSpPr>
          <p:cNvPr id="2274310" name="Line 6"/>
          <p:cNvSpPr>
            <a:spLocks noChangeShapeType="1"/>
          </p:cNvSpPr>
          <p:nvPr/>
        </p:nvSpPr>
        <p:spPr bwMode="auto">
          <a:xfrm flipH="1">
            <a:off x="5181600" y="3260725"/>
            <a:ext cx="1143000" cy="838200"/>
          </a:xfrm>
          <a:prstGeom prst="line">
            <a:avLst/>
          </a:prstGeom>
          <a:noFill/>
          <a:ln w="38100">
            <a:solidFill>
              <a:schemeClr val="tx1"/>
            </a:solidFill>
            <a:round/>
            <a:headEnd/>
            <a:tailEnd/>
          </a:ln>
          <a:effectLst/>
        </p:spPr>
        <p:txBody>
          <a:bodyPr wrap="none" anchor="ctr">
            <a:prstTxWarp prst="textNoShape">
              <a:avLst/>
            </a:prstTxWarp>
          </a:bodyPr>
          <a:lstStyle/>
          <a:p>
            <a:endParaRPr lang="en-US" dirty="0"/>
          </a:p>
        </p:txBody>
      </p:sp>
      <p:sp>
        <p:nvSpPr>
          <p:cNvPr id="2274311" name="Line 7"/>
          <p:cNvSpPr>
            <a:spLocks noChangeShapeType="1"/>
          </p:cNvSpPr>
          <p:nvPr/>
        </p:nvSpPr>
        <p:spPr bwMode="auto">
          <a:xfrm>
            <a:off x="2819400" y="2193925"/>
            <a:ext cx="990600" cy="0"/>
          </a:xfrm>
          <a:prstGeom prst="line">
            <a:avLst/>
          </a:prstGeom>
          <a:noFill/>
          <a:ln w="76200">
            <a:solidFill>
              <a:srgbClr val="FF0000"/>
            </a:solidFill>
            <a:round/>
            <a:headEnd/>
            <a:tailEnd type="triangle" w="med" len="med"/>
          </a:ln>
          <a:effectLst/>
        </p:spPr>
        <p:txBody>
          <a:bodyPr wrap="none" anchor="ctr">
            <a:prstTxWarp prst="textNoShape">
              <a:avLst/>
            </a:prstTxWarp>
          </a:bodyPr>
          <a:lstStyle/>
          <a:p>
            <a:endParaRPr lang="en-US" dirty="0"/>
          </a:p>
        </p:txBody>
      </p:sp>
      <p:pic>
        <p:nvPicPr>
          <p:cNvPr id="2274312" name="Picture 8"/>
          <p:cNvPicPr>
            <a:picLocks noChangeAspect="1" noChangeArrowheads="1"/>
          </p:cNvPicPr>
          <p:nvPr/>
        </p:nvPicPr>
        <p:blipFill>
          <a:blip r:embed="rId3"/>
          <a:srcRect/>
          <a:stretch>
            <a:fillRect/>
          </a:stretch>
        </p:blipFill>
        <p:spPr bwMode="auto">
          <a:xfrm>
            <a:off x="457200" y="3946525"/>
            <a:ext cx="1755775" cy="1828800"/>
          </a:xfrm>
          <a:prstGeom prst="rect">
            <a:avLst/>
          </a:prstGeom>
          <a:noFill/>
        </p:spPr>
      </p:pic>
      <p:pic>
        <p:nvPicPr>
          <p:cNvPr id="2274313" name="Picture 9"/>
          <p:cNvPicPr>
            <a:picLocks noChangeAspect="1" noChangeArrowheads="1"/>
          </p:cNvPicPr>
          <p:nvPr/>
        </p:nvPicPr>
        <p:blipFill>
          <a:blip r:embed="rId4"/>
          <a:srcRect/>
          <a:stretch>
            <a:fillRect/>
          </a:stretch>
        </p:blipFill>
        <p:spPr bwMode="auto">
          <a:xfrm>
            <a:off x="6961188" y="3946525"/>
            <a:ext cx="1801812" cy="1828800"/>
          </a:xfrm>
          <a:prstGeom prst="rect">
            <a:avLst/>
          </a:prstGeom>
          <a:noFill/>
        </p:spPr>
      </p:pic>
      <p:pic>
        <p:nvPicPr>
          <p:cNvPr id="2274314" name="Picture 10"/>
          <p:cNvPicPr>
            <a:picLocks noChangeAspect="1" noChangeArrowheads="1"/>
          </p:cNvPicPr>
          <p:nvPr/>
        </p:nvPicPr>
        <p:blipFill>
          <a:blip r:embed="rId5"/>
          <a:srcRect/>
          <a:stretch>
            <a:fillRect/>
          </a:stretch>
        </p:blipFill>
        <p:spPr bwMode="auto">
          <a:xfrm>
            <a:off x="4800600" y="3946525"/>
            <a:ext cx="1673225" cy="1828800"/>
          </a:xfrm>
          <a:prstGeom prst="rect">
            <a:avLst/>
          </a:prstGeom>
          <a:noFill/>
        </p:spPr>
      </p:pic>
      <p:pic>
        <p:nvPicPr>
          <p:cNvPr id="2274315" name="Picture 11"/>
          <p:cNvPicPr>
            <a:picLocks noChangeAspect="1" noChangeArrowheads="1"/>
          </p:cNvPicPr>
          <p:nvPr/>
        </p:nvPicPr>
        <p:blipFill>
          <a:blip r:embed="rId6"/>
          <a:srcRect/>
          <a:stretch>
            <a:fillRect/>
          </a:stretch>
        </p:blipFill>
        <p:spPr bwMode="auto">
          <a:xfrm>
            <a:off x="2438400" y="3946525"/>
            <a:ext cx="2193925" cy="1828800"/>
          </a:xfrm>
          <a:prstGeom prst="rect">
            <a:avLst/>
          </a:prstGeom>
          <a:noFill/>
        </p:spPr>
      </p:pic>
      <p:sp>
        <p:nvSpPr>
          <p:cNvPr id="2274316" name="Rectangle 12"/>
          <p:cNvSpPr>
            <a:spLocks noChangeArrowheads="1"/>
          </p:cNvSpPr>
          <p:nvPr/>
        </p:nvSpPr>
        <p:spPr bwMode="auto">
          <a:xfrm>
            <a:off x="914400" y="228600"/>
            <a:ext cx="7620000" cy="1752600"/>
          </a:xfrm>
          <a:prstGeom prst="rect">
            <a:avLst/>
          </a:prstGeom>
          <a:noFill/>
          <a:ln w="9525">
            <a:noFill/>
            <a:miter lim="800000"/>
            <a:headEnd/>
            <a:tailEnd/>
          </a:ln>
          <a:effectLst/>
        </p:spPr>
        <p:txBody>
          <a:bodyPr>
            <a:prstTxWarp prst="textNoShape">
              <a:avLst/>
            </a:prstTxWarp>
          </a:bodyPr>
          <a:lstStyle/>
          <a:p>
            <a:r>
              <a:rPr lang="en-US" b="1" u="sng" dirty="0" smtClean="0">
                <a:solidFill>
                  <a:schemeClr val="tx2"/>
                </a:solidFill>
              </a:rPr>
              <a:t>1. Phylogenetic Answer</a:t>
            </a:r>
            <a:r>
              <a:rPr lang="en-US" b="1" dirty="0" smtClean="0">
                <a:solidFill>
                  <a:schemeClr val="tx2"/>
                </a:solidFill>
              </a:rPr>
              <a:t>: Forward-facing eyes were present in the last common ancestor of living primates</a:t>
            </a:r>
            <a:endParaRPr lang="en-US" b="1" dirty="0">
              <a:solidFill>
                <a:schemeClr val="tx2"/>
              </a:solidFill>
            </a:endParaRPr>
          </a:p>
        </p:txBody>
      </p:sp>
      <p:sp>
        <p:nvSpPr>
          <p:cNvPr id="13" name="Oval 12"/>
          <p:cNvSpPr/>
          <p:nvPr/>
        </p:nvSpPr>
        <p:spPr bwMode="auto">
          <a:xfrm>
            <a:off x="3886200" y="2057400"/>
            <a:ext cx="304800" cy="3048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Helvetica" pitchFamily="-105"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8786" name="Picture 2" descr="Aotus diag"/>
          <p:cNvPicPr>
            <a:picLocks noChangeAspect="1" noChangeArrowheads="1"/>
          </p:cNvPicPr>
          <p:nvPr/>
        </p:nvPicPr>
        <p:blipFill>
          <a:blip r:embed="rId3"/>
          <a:srcRect/>
          <a:stretch>
            <a:fillRect/>
          </a:stretch>
        </p:blipFill>
        <p:spPr bwMode="auto">
          <a:xfrm>
            <a:off x="1219200" y="1930400"/>
            <a:ext cx="6629400" cy="4775200"/>
          </a:xfrm>
          <a:prstGeom prst="rect">
            <a:avLst/>
          </a:prstGeom>
          <a:noFill/>
        </p:spPr>
      </p:pic>
      <p:sp>
        <p:nvSpPr>
          <p:cNvPr id="4" name="Rectangle 3"/>
          <p:cNvSpPr/>
          <p:nvPr/>
        </p:nvSpPr>
        <p:spPr>
          <a:xfrm>
            <a:off x="1143000" y="228600"/>
            <a:ext cx="7315200" cy="1569660"/>
          </a:xfrm>
          <a:prstGeom prst="rect">
            <a:avLst/>
          </a:prstGeom>
        </p:spPr>
        <p:txBody>
          <a:bodyPr wrap="square">
            <a:spAutoFit/>
          </a:bodyPr>
          <a:lstStyle/>
          <a:p>
            <a:r>
              <a:rPr lang="en-US" b="1" u="sng" dirty="0" smtClean="0"/>
              <a:t>2. Functional Answer</a:t>
            </a:r>
            <a:r>
              <a:rPr lang="en-US" b="1" dirty="0" smtClean="0"/>
              <a:t>: Forward facing eyes give you a wider field of </a:t>
            </a:r>
            <a:r>
              <a:rPr lang="en-US" b="1" u="sng" dirty="0" smtClean="0"/>
              <a:t>binocular vision</a:t>
            </a:r>
            <a:r>
              <a:rPr lang="en-US" b="1" dirty="0" smtClean="0"/>
              <a:t> and </a:t>
            </a:r>
            <a:r>
              <a:rPr lang="en-US" b="1" u="sng" dirty="0" smtClean="0"/>
              <a:t>stereopsis</a:t>
            </a:r>
            <a:endParaRPr lang="en-US" u="sng"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0834" name="Rectangle 2"/>
          <p:cNvSpPr>
            <a:spLocks noChangeArrowheads="1"/>
          </p:cNvSpPr>
          <p:nvPr/>
        </p:nvSpPr>
        <p:spPr bwMode="auto">
          <a:xfrm>
            <a:off x="1066800" y="685800"/>
            <a:ext cx="7086600" cy="5638800"/>
          </a:xfrm>
          <a:prstGeom prst="rect">
            <a:avLst/>
          </a:prstGeom>
          <a:noFill/>
          <a:ln w="9525">
            <a:noFill/>
            <a:miter lim="800000"/>
            <a:headEnd/>
            <a:tailEnd/>
          </a:ln>
          <a:effectLst/>
        </p:spPr>
        <p:txBody>
          <a:bodyPr>
            <a:prstTxWarp prst="textNoShape">
              <a:avLst/>
            </a:prstTxWarp>
          </a:bodyPr>
          <a:lstStyle/>
          <a:p>
            <a:pPr marL="609600" indent="-609600">
              <a:lnSpc>
                <a:spcPct val="90000"/>
              </a:lnSpc>
              <a:spcBef>
                <a:spcPct val="20000"/>
              </a:spcBef>
            </a:pPr>
            <a:r>
              <a:rPr lang="en-US" b="1" dirty="0"/>
              <a:t>Who has</a:t>
            </a:r>
            <a:r>
              <a:rPr lang="en-US" b="1" dirty="0" smtClean="0"/>
              <a:t> Stereopsis?</a:t>
            </a:r>
            <a:endParaRPr lang="en-US" b="1" dirty="0"/>
          </a:p>
          <a:p>
            <a:pPr marL="609600" indent="-609600">
              <a:lnSpc>
                <a:spcPct val="90000"/>
              </a:lnSpc>
              <a:spcBef>
                <a:spcPct val="20000"/>
              </a:spcBef>
            </a:pPr>
            <a:r>
              <a:rPr lang="en-US" b="1" dirty="0" smtClean="0"/>
              <a:t> </a:t>
            </a:r>
          </a:p>
          <a:p>
            <a:pPr marL="609600" indent="-609600">
              <a:lnSpc>
                <a:spcPct val="90000"/>
              </a:lnSpc>
              <a:spcBef>
                <a:spcPct val="20000"/>
              </a:spcBef>
            </a:pPr>
            <a:r>
              <a:rPr lang="en-US" b="1" dirty="0"/>
              <a:t>Demo:</a:t>
            </a:r>
            <a:r>
              <a:rPr lang="en-US" b="1" dirty="0" smtClean="0"/>
              <a:t> </a:t>
            </a:r>
          </a:p>
          <a:p>
            <a:pPr marL="609600" indent="-609600">
              <a:lnSpc>
                <a:spcPct val="90000"/>
              </a:lnSpc>
              <a:spcBef>
                <a:spcPct val="20000"/>
              </a:spcBef>
            </a:pPr>
            <a:r>
              <a:rPr lang="en-US" b="1" dirty="0" smtClean="0"/>
              <a:t>Floating Hot Dog</a:t>
            </a:r>
          </a:p>
          <a:p>
            <a:pPr marL="609600" indent="-609600">
              <a:lnSpc>
                <a:spcPct val="90000"/>
              </a:lnSpc>
              <a:spcBef>
                <a:spcPct val="20000"/>
              </a:spcBef>
            </a:pPr>
            <a:r>
              <a:rPr lang="en-US" b="1" dirty="0" smtClean="0"/>
              <a:t>(binocular fusion)</a:t>
            </a:r>
          </a:p>
          <a:p>
            <a:pPr marL="609600" indent="-609600">
              <a:lnSpc>
                <a:spcPct val="90000"/>
              </a:lnSpc>
              <a:spcBef>
                <a:spcPct val="20000"/>
              </a:spcBef>
            </a:pPr>
            <a:endParaRPr lang="en-US" b="1" dirty="0" smtClean="0"/>
          </a:p>
          <a:p>
            <a:pPr marL="609600" indent="-609600">
              <a:lnSpc>
                <a:spcPct val="90000"/>
              </a:lnSpc>
              <a:spcBef>
                <a:spcPct val="20000"/>
              </a:spcBef>
            </a:pPr>
            <a:r>
              <a:rPr lang="en-US" b="1" u="sng" dirty="0"/>
              <a:t>Binocular Vision and </a:t>
            </a:r>
            <a:r>
              <a:rPr lang="en-US" b="1" u="sng" dirty="0" smtClean="0"/>
              <a:t>Stereopsis</a:t>
            </a:r>
          </a:p>
          <a:p>
            <a:pPr marL="609600" indent="-609600">
              <a:lnSpc>
                <a:spcPct val="90000"/>
              </a:lnSpc>
              <a:spcBef>
                <a:spcPct val="20000"/>
              </a:spcBef>
            </a:pPr>
            <a:r>
              <a:rPr lang="en-US" b="1" u="sng" dirty="0"/>
              <a:t>Critical for Fine Depth </a:t>
            </a:r>
            <a:r>
              <a:rPr lang="en-US" b="1" u="sng" dirty="0" smtClean="0"/>
              <a:t>Judgement</a:t>
            </a:r>
            <a:endParaRPr lang="en-US" b="1" dirty="0"/>
          </a:p>
          <a:p>
            <a:pPr marL="609600" indent="-609600">
              <a:lnSpc>
                <a:spcPct val="90000"/>
              </a:lnSpc>
              <a:spcBef>
                <a:spcPct val="20000"/>
              </a:spcBef>
            </a:pPr>
            <a:endParaRPr lang="en-US" b="1" dirty="0"/>
          </a:p>
          <a:p>
            <a:pPr marL="609600" indent="-609600">
              <a:lnSpc>
                <a:spcPct val="90000"/>
              </a:lnSpc>
              <a:spcBef>
                <a:spcPct val="20000"/>
              </a:spcBef>
            </a:pPr>
            <a:r>
              <a:rPr lang="en-US" b="1" dirty="0"/>
              <a:t>Demo</a:t>
            </a:r>
          </a:p>
        </p:txBody>
      </p:sp>
      <p:pic>
        <p:nvPicPr>
          <p:cNvPr id="4" name="Picture 3" descr="hotdog.jpg"/>
          <p:cNvPicPr>
            <a:picLocks noChangeAspect="1"/>
          </p:cNvPicPr>
          <p:nvPr/>
        </p:nvPicPr>
        <p:blipFill>
          <a:blip r:embed="rId3"/>
          <a:stretch>
            <a:fillRect/>
          </a:stretch>
        </p:blipFill>
        <p:spPr>
          <a:xfrm>
            <a:off x="5230848" y="1676400"/>
            <a:ext cx="3379752" cy="16764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57800" y="838200"/>
            <a:ext cx="3657600" cy="5016757"/>
          </a:xfrm>
          <a:prstGeom prst="rect">
            <a:avLst/>
          </a:prstGeom>
        </p:spPr>
        <p:txBody>
          <a:bodyPr wrap="square">
            <a:spAutoFit/>
          </a:bodyPr>
          <a:lstStyle/>
          <a:p>
            <a:r>
              <a:rPr lang="en-US" b="1" u="sng" dirty="0" smtClean="0"/>
              <a:t>3. Ecological Answer</a:t>
            </a:r>
            <a:r>
              <a:rPr lang="en-US" b="1" dirty="0" smtClean="0"/>
              <a:t>: </a:t>
            </a:r>
          </a:p>
          <a:p>
            <a:r>
              <a:rPr lang="en-US" b="1" dirty="0" smtClean="0"/>
              <a:t>Much less obvious</a:t>
            </a:r>
          </a:p>
          <a:p>
            <a:endParaRPr lang="en-US" b="1" dirty="0" smtClean="0"/>
          </a:p>
          <a:p>
            <a:r>
              <a:rPr lang="en-US" b="1" dirty="0" smtClean="0"/>
              <a:t>Q: Why might primates benefit from having improved depth perception? </a:t>
            </a:r>
            <a:endParaRPr lang="en-US" dirty="0"/>
          </a:p>
        </p:txBody>
      </p:sp>
      <p:pic>
        <p:nvPicPr>
          <p:cNvPr id="13" name="Picture 12" descr="Indri1Redu.jpg"/>
          <p:cNvPicPr>
            <a:picLocks noChangeAspect="1"/>
          </p:cNvPicPr>
          <p:nvPr/>
        </p:nvPicPr>
        <p:blipFill>
          <a:blip r:embed="rId3"/>
          <a:stretch>
            <a:fillRect/>
          </a:stretch>
        </p:blipFill>
        <p:spPr>
          <a:xfrm>
            <a:off x="302260" y="533400"/>
            <a:ext cx="4498340" cy="58674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2515" name="Picture 3" descr="Prop2"/>
          <p:cNvPicPr>
            <a:picLocks noChangeAspect="1" noChangeArrowheads="1"/>
          </p:cNvPicPr>
          <p:nvPr/>
        </p:nvPicPr>
        <p:blipFill>
          <a:blip r:embed="rId3"/>
          <a:srcRect/>
          <a:stretch>
            <a:fillRect/>
          </a:stretch>
        </p:blipFill>
        <p:spPr bwMode="auto">
          <a:xfrm>
            <a:off x="152400" y="2601913"/>
            <a:ext cx="4191000" cy="3335337"/>
          </a:xfrm>
          <a:prstGeom prst="rect">
            <a:avLst/>
          </a:prstGeom>
          <a:noFill/>
        </p:spPr>
      </p:pic>
      <p:pic>
        <p:nvPicPr>
          <p:cNvPr id="2112516" name="Picture 4" descr="Pvv LeapRedu"/>
          <p:cNvPicPr>
            <a:picLocks noChangeAspect="1" noChangeArrowheads="1"/>
          </p:cNvPicPr>
          <p:nvPr/>
        </p:nvPicPr>
        <p:blipFill>
          <a:blip r:embed="rId4"/>
          <a:srcRect/>
          <a:stretch>
            <a:fillRect/>
          </a:stretch>
        </p:blipFill>
        <p:spPr bwMode="auto">
          <a:xfrm>
            <a:off x="4419600" y="2590800"/>
            <a:ext cx="4584700" cy="4125913"/>
          </a:xfrm>
          <a:prstGeom prst="rect">
            <a:avLst/>
          </a:prstGeom>
          <a:noFill/>
        </p:spPr>
      </p:pic>
      <p:sp>
        <p:nvSpPr>
          <p:cNvPr id="5" name="Rectangle 4"/>
          <p:cNvSpPr/>
          <p:nvPr/>
        </p:nvSpPr>
        <p:spPr>
          <a:xfrm>
            <a:off x="609600" y="533400"/>
            <a:ext cx="8305800" cy="1569660"/>
          </a:xfrm>
          <a:prstGeom prst="rect">
            <a:avLst/>
          </a:prstGeom>
        </p:spPr>
        <p:txBody>
          <a:bodyPr wrap="square">
            <a:spAutoFit/>
          </a:bodyPr>
          <a:lstStyle/>
          <a:p>
            <a:r>
              <a:rPr lang="en-US" b="1" u="sng" dirty="0" smtClean="0"/>
              <a:t>The Older Idea</a:t>
            </a:r>
            <a:r>
              <a:rPr lang="en-US" b="1" dirty="0" smtClean="0"/>
              <a:t>:</a:t>
            </a:r>
          </a:p>
          <a:p>
            <a:r>
              <a:rPr lang="en-US" b="1" dirty="0" smtClean="0"/>
              <a:t>Forward-facing eyes and improved depth perception necessary for life in the trees </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ChangeArrowheads="1"/>
          </p:cNvSpPr>
          <p:nvPr/>
        </p:nvSpPr>
        <p:spPr bwMode="auto">
          <a:xfrm>
            <a:off x="1066800" y="1143000"/>
            <a:ext cx="7391400" cy="1981200"/>
          </a:xfrm>
          <a:prstGeom prst="rect">
            <a:avLst/>
          </a:prstGeom>
          <a:noFill/>
          <a:ln w="9525">
            <a:noFill/>
            <a:miter lim="800000"/>
            <a:headEnd/>
            <a:tailEnd/>
          </a:ln>
          <a:effectLst/>
        </p:spPr>
        <p:txBody>
          <a:bodyPr>
            <a:prstTxWarp prst="textNoShape">
              <a:avLst/>
            </a:prstTxWarp>
          </a:bodyPr>
          <a:lstStyle/>
          <a:p>
            <a:pPr marL="609600" indent="-609600">
              <a:lnSpc>
                <a:spcPct val="90000"/>
              </a:lnSpc>
              <a:spcBef>
                <a:spcPct val="20000"/>
              </a:spcBef>
            </a:pPr>
            <a:r>
              <a:rPr lang="en-US" b="1" dirty="0"/>
              <a:t>Can anyone think of any problems with </a:t>
            </a:r>
            <a:r>
              <a:rPr lang="en-US" b="1" dirty="0" smtClean="0"/>
              <a:t>this </a:t>
            </a:r>
            <a:r>
              <a:rPr lang="en-US" b="1" dirty="0"/>
              <a:t>hypothesis?</a:t>
            </a:r>
          </a:p>
          <a:p>
            <a:pPr marL="609600" indent="-609600">
              <a:lnSpc>
                <a:spcPct val="90000"/>
              </a:lnSpc>
              <a:spcBef>
                <a:spcPct val="20000"/>
              </a:spcBef>
            </a:pPr>
            <a:endParaRPr lang="en-US" b="1" dirty="0"/>
          </a:p>
          <a:p>
            <a:pPr marL="609600" indent="-609600">
              <a:lnSpc>
                <a:spcPct val="90000"/>
              </a:lnSpc>
              <a:spcBef>
                <a:spcPct val="20000"/>
              </a:spcBef>
            </a:pPr>
            <a:r>
              <a:rPr lang="en-US" b="1" dirty="0"/>
              <a:t>Hint</a:t>
            </a:r>
            <a:r>
              <a:rPr lang="en-US" b="1" dirty="0" smtClean="0"/>
              <a:t>: Something here on campus…</a:t>
            </a:r>
            <a:endParaRPr lang="en-US"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6610" name="Rectangle 2"/>
          <p:cNvSpPr>
            <a:spLocks noChangeArrowheads="1"/>
          </p:cNvSpPr>
          <p:nvPr/>
        </p:nvSpPr>
        <p:spPr bwMode="auto">
          <a:xfrm>
            <a:off x="1066800" y="1143000"/>
            <a:ext cx="7391400" cy="1981200"/>
          </a:xfrm>
          <a:prstGeom prst="rect">
            <a:avLst/>
          </a:prstGeom>
          <a:noFill/>
          <a:ln w="9525">
            <a:noFill/>
            <a:miter lim="800000"/>
            <a:headEnd/>
            <a:tailEnd/>
          </a:ln>
          <a:effectLst/>
        </p:spPr>
        <p:txBody>
          <a:bodyPr>
            <a:prstTxWarp prst="textNoShape">
              <a:avLst/>
            </a:prstTxWarp>
          </a:bodyPr>
          <a:lstStyle/>
          <a:p>
            <a:pPr marL="609600" indent="-609600">
              <a:lnSpc>
                <a:spcPct val="90000"/>
              </a:lnSpc>
              <a:spcBef>
                <a:spcPct val="20000"/>
              </a:spcBef>
            </a:pPr>
            <a:r>
              <a:rPr lang="en-US" b="1" dirty="0"/>
              <a:t>Can anyone think of any problems with </a:t>
            </a:r>
            <a:r>
              <a:rPr lang="en-US" b="1" dirty="0" smtClean="0"/>
              <a:t>this </a:t>
            </a:r>
            <a:r>
              <a:rPr lang="en-US" b="1" dirty="0"/>
              <a:t>hypothesis?</a:t>
            </a:r>
          </a:p>
          <a:p>
            <a:pPr marL="609600" indent="-609600">
              <a:lnSpc>
                <a:spcPct val="90000"/>
              </a:lnSpc>
              <a:spcBef>
                <a:spcPct val="20000"/>
              </a:spcBef>
            </a:pPr>
            <a:endParaRPr lang="en-US" b="1" dirty="0"/>
          </a:p>
          <a:p>
            <a:pPr marL="609600" indent="-609600">
              <a:lnSpc>
                <a:spcPct val="90000"/>
              </a:lnSpc>
              <a:spcBef>
                <a:spcPct val="20000"/>
              </a:spcBef>
            </a:pPr>
            <a:r>
              <a:rPr lang="en-US" b="1" dirty="0"/>
              <a:t>Hint:</a:t>
            </a:r>
          </a:p>
        </p:txBody>
      </p:sp>
      <p:pic>
        <p:nvPicPr>
          <p:cNvPr id="2116611" name="Picture 3"/>
          <p:cNvPicPr>
            <a:picLocks noChangeAspect="1" noChangeArrowheads="1"/>
          </p:cNvPicPr>
          <p:nvPr/>
        </p:nvPicPr>
        <p:blipFill>
          <a:blip r:embed="rId3"/>
          <a:srcRect/>
          <a:stretch>
            <a:fillRect/>
          </a:stretch>
        </p:blipFill>
        <p:spPr bwMode="auto">
          <a:xfrm>
            <a:off x="2362200" y="2362200"/>
            <a:ext cx="4838700" cy="43053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468" name="Rectangle 4"/>
          <p:cNvSpPr>
            <a:spLocks noChangeArrowheads="1"/>
          </p:cNvSpPr>
          <p:nvPr/>
        </p:nvSpPr>
        <p:spPr bwMode="auto">
          <a:xfrm>
            <a:off x="952501" y="609600"/>
            <a:ext cx="7543799" cy="1446550"/>
          </a:xfrm>
          <a:prstGeom prst="rect">
            <a:avLst/>
          </a:prstGeom>
          <a:noFill/>
          <a:ln w="9525">
            <a:noFill/>
            <a:miter lim="800000"/>
            <a:headEnd/>
            <a:tailEnd/>
          </a:ln>
          <a:effectLst/>
        </p:spPr>
        <p:txBody>
          <a:bodyPr wrap="square">
            <a:prstTxWarp prst="textNoShape">
              <a:avLst/>
            </a:prstTxWarp>
            <a:spAutoFit/>
          </a:bodyPr>
          <a:lstStyle/>
          <a:p>
            <a:pPr algn="ctr"/>
            <a:r>
              <a:rPr lang="en-US" sz="4400" b="1" dirty="0" smtClean="0">
                <a:solidFill>
                  <a:schemeClr val="tx2"/>
                </a:solidFill>
              </a:rPr>
              <a:t>Your Eye, My Eye, and the Eye of the Aye-Aye</a:t>
            </a:r>
          </a:p>
        </p:txBody>
      </p:sp>
      <p:sp>
        <p:nvSpPr>
          <p:cNvPr id="7" name="Rectangle 6"/>
          <p:cNvSpPr/>
          <p:nvPr/>
        </p:nvSpPr>
        <p:spPr>
          <a:xfrm>
            <a:off x="609600" y="5257800"/>
            <a:ext cx="7848600" cy="1077218"/>
          </a:xfrm>
          <a:prstGeom prst="rect">
            <a:avLst/>
          </a:prstGeom>
        </p:spPr>
        <p:txBody>
          <a:bodyPr wrap="square">
            <a:spAutoFit/>
          </a:bodyPr>
          <a:lstStyle/>
          <a:p>
            <a:pPr algn="ctr"/>
            <a:r>
              <a:rPr lang="en-US" b="1" dirty="0" smtClean="0">
                <a:solidFill>
                  <a:schemeClr val="tx2"/>
                </a:solidFill>
              </a:rPr>
              <a:t>Evolution of human vision from 65 million years ago to the present</a:t>
            </a:r>
            <a:endParaRPr lang="en-US" b="1" dirty="0">
              <a:solidFill>
                <a:schemeClr val="tx2"/>
              </a:solidFill>
            </a:endParaRPr>
          </a:p>
        </p:txBody>
      </p:sp>
      <p:pic>
        <p:nvPicPr>
          <p:cNvPr id="8" name="Picture 7" descr="Human eyer.jpg"/>
          <p:cNvPicPr>
            <a:picLocks noChangeAspect="1"/>
          </p:cNvPicPr>
          <p:nvPr/>
        </p:nvPicPr>
        <p:blipFill>
          <a:blip r:embed="rId3"/>
          <a:stretch>
            <a:fillRect/>
          </a:stretch>
        </p:blipFill>
        <p:spPr>
          <a:xfrm>
            <a:off x="609600" y="2514600"/>
            <a:ext cx="3924300" cy="2262244"/>
          </a:xfrm>
          <a:prstGeom prst="rect">
            <a:avLst/>
          </a:prstGeom>
        </p:spPr>
      </p:pic>
      <p:pic>
        <p:nvPicPr>
          <p:cNvPr id="10" name="Picture 9" descr="aye aye eye redu.jpg"/>
          <p:cNvPicPr>
            <a:picLocks noChangeAspect="1"/>
          </p:cNvPicPr>
          <p:nvPr/>
        </p:nvPicPr>
        <p:blipFill>
          <a:blip r:embed="rId4"/>
          <a:stretch>
            <a:fillRect/>
          </a:stretch>
        </p:blipFill>
        <p:spPr>
          <a:xfrm>
            <a:off x="5475148" y="2514600"/>
            <a:ext cx="2906852" cy="23622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6"/>
          <p:cNvPicPr>
            <a:picLocks noChangeAspect="1" noChangeArrowheads="1"/>
          </p:cNvPicPr>
          <p:nvPr/>
        </p:nvPicPr>
        <p:blipFill>
          <a:blip r:embed="rId3"/>
          <a:srcRect/>
          <a:stretch>
            <a:fillRect/>
          </a:stretch>
        </p:blipFill>
        <p:spPr bwMode="auto">
          <a:xfrm>
            <a:off x="457200" y="115057"/>
            <a:ext cx="3276600" cy="3466343"/>
          </a:xfrm>
          <a:prstGeom prst="rect">
            <a:avLst/>
          </a:prstGeom>
          <a:noFill/>
          <a:ln w="9525">
            <a:noFill/>
            <a:miter lim="800000"/>
            <a:headEnd/>
            <a:tailEnd/>
          </a:ln>
        </p:spPr>
      </p:pic>
      <p:pic>
        <p:nvPicPr>
          <p:cNvPr id="6" name="Picture 5" descr="Colugo6.jpg"/>
          <p:cNvPicPr>
            <a:picLocks noChangeAspect="1"/>
          </p:cNvPicPr>
          <p:nvPr/>
        </p:nvPicPr>
        <p:blipFill>
          <a:blip r:embed="rId4"/>
          <a:stretch>
            <a:fillRect/>
          </a:stretch>
        </p:blipFill>
        <p:spPr>
          <a:xfrm>
            <a:off x="4724400" y="2212697"/>
            <a:ext cx="4267200" cy="4569103"/>
          </a:xfrm>
          <a:prstGeom prst="rect">
            <a:avLst/>
          </a:prstGeom>
        </p:spPr>
      </p:pic>
      <p:sp>
        <p:nvSpPr>
          <p:cNvPr id="10" name="Rectangle 9"/>
          <p:cNvSpPr/>
          <p:nvPr/>
        </p:nvSpPr>
        <p:spPr>
          <a:xfrm>
            <a:off x="5029200" y="6400800"/>
            <a:ext cx="979755" cy="369332"/>
          </a:xfrm>
          <a:prstGeom prst="rect">
            <a:avLst/>
          </a:prstGeom>
          <a:effectLst>
            <a:outerShdw blurRad="50800" dist="38100" dir="2700000" algn="tl" rotWithShape="0">
              <a:srgbClr val="000000"/>
            </a:outerShdw>
          </a:effectLst>
        </p:spPr>
        <p:txBody>
          <a:bodyPr wrap="none">
            <a:spAutoFit/>
          </a:bodyPr>
          <a:lstStyle/>
          <a:p>
            <a:r>
              <a:rPr lang="en-US" sz="1800" b="1" dirty="0" smtClean="0"/>
              <a:t>Colugo</a:t>
            </a:r>
            <a:endParaRPr lang="en-US" sz="1800" b="1" dirty="0"/>
          </a:p>
        </p:txBody>
      </p:sp>
      <p:pic>
        <p:nvPicPr>
          <p:cNvPr id="11" name="Picture 10"/>
          <p:cNvPicPr>
            <a:picLocks noChangeAspect="1"/>
          </p:cNvPicPr>
          <p:nvPr/>
        </p:nvPicPr>
        <p:blipFill>
          <a:blip r:embed="rId5"/>
          <a:stretch>
            <a:fillRect/>
          </a:stretch>
        </p:blipFill>
        <p:spPr>
          <a:xfrm>
            <a:off x="152400" y="3276600"/>
            <a:ext cx="4572000" cy="3429000"/>
          </a:xfrm>
          <a:prstGeom prst="rect">
            <a:avLst/>
          </a:prstGeom>
        </p:spPr>
      </p:pic>
      <p:sp>
        <p:nvSpPr>
          <p:cNvPr id="12" name="Rectangle 11"/>
          <p:cNvSpPr/>
          <p:nvPr/>
        </p:nvSpPr>
        <p:spPr>
          <a:xfrm>
            <a:off x="457200" y="152400"/>
            <a:ext cx="1416486" cy="369332"/>
          </a:xfrm>
          <a:prstGeom prst="rect">
            <a:avLst/>
          </a:prstGeom>
          <a:effectLst>
            <a:outerShdw blurRad="50800" dist="38100" dir="2700000" algn="tl" rotWithShape="0">
              <a:srgbClr val="000000"/>
            </a:outerShdw>
          </a:effectLst>
        </p:spPr>
        <p:txBody>
          <a:bodyPr wrap="none">
            <a:spAutoFit/>
          </a:bodyPr>
          <a:lstStyle/>
          <a:p>
            <a:r>
              <a:rPr lang="en-US" sz="1800" b="1" dirty="0" smtClean="0"/>
              <a:t>Tree Shrew</a:t>
            </a:r>
            <a:endParaRPr lang="en-US" sz="1800" b="1" dirty="0"/>
          </a:p>
        </p:txBody>
      </p:sp>
      <p:sp>
        <p:nvSpPr>
          <p:cNvPr id="13" name="Rectangle 12"/>
          <p:cNvSpPr/>
          <p:nvPr/>
        </p:nvSpPr>
        <p:spPr>
          <a:xfrm>
            <a:off x="152400" y="6324600"/>
            <a:ext cx="1056937" cy="369332"/>
          </a:xfrm>
          <a:prstGeom prst="rect">
            <a:avLst/>
          </a:prstGeom>
          <a:effectLst>
            <a:outerShdw blurRad="50800" dist="38100" dir="2700000" algn="tl" rotWithShape="0">
              <a:srgbClr val="000000"/>
            </a:outerShdw>
          </a:effectLst>
        </p:spPr>
        <p:txBody>
          <a:bodyPr wrap="none">
            <a:spAutoFit/>
          </a:bodyPr>
          <a:lstStyle/>
          <a:p>
            <a:r>
              <a:rPr lang="en-US" sz="1800" b="1" dirty="0" smtClean="0"/>
              <a:t>Squirrel</a:t>
            </a:r>
            <a:endParaRPr lang="en-US" sz="1800" b="1" dirty="0"/>
          </a:p>
        </p:txBody>
      </p:sp>
      <p:sp>
        <p:nvSpPr>
          <p:cNvPr id="14" name="Rectangle 13"/>
          <p:cNvSpPr/>
          <p:nvPr/>
        </p:nvSpPr>
        <p:spPr>
          <a:xfrm>
            <a:off x="4267201" y="304800"/>
            <a:ext cx="4419599" cy="1569660"/>
          </a:xfrm>
          <a:prstGeom prst="rect">
            <a:avLst/>
          </a:prstGeom>
        </p:spPr>
        <p:txBody>
          <a:bodyPr wrap="square">
            <a:spAutoFit/>
          </a:bodyPr>
          <a:lstStyle/>
          <a:p>
            <a:r>
              <a:rPr lang="en-US" b="1" u="sng" dirty="0" smtClean="0"/>
              <a:t>In fact</a:t>
            </a:r>
            <a:r>
              <a:rPr lang="en-US" b="1" dirty="0" smtClean="0"/>
              <a:t>: </a:t>
            </a:r>
            <a:r>
              <a:rPr lang="en-US" b="1" i="1" dirty="0" smtClean="0"/>
              <a:t>Most </a:t>
            </a:r>
            <a:r>
              <a:rPr lang="en-US" b="1" dirty="0" smtClean="0"/>
              <a:t>arboreal mammals don’t have forward-facing eyes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3603" name="Picture 3" descr="Sylvilagus_floridanus"/>
          <p:cNvPicPr>
            <a:picLocks noChangeAspect="1" noChangeArrowheads="1"/>
          </p:cNvPicPr>
          <p:nvPr/>
        </p:nvPicPr>
        <p:blipFill>
          <a:blip r:embed="rId3"/>
          <a:srcRect/>
          <a:stretch>
            <a:fillRect/>
          </a:stretch>
        </p:blipFill>
        <p:spPr bwMode="auto">
          <a:xfrm>
            <a:off x="4572000" y="735012"/>
            <a:ext cx="3781469" cy="3074988"/>
          </a:xfrm>
          <a:prstGeom prst="rect">
            <a:avLst/>
          </a:prstGeom>
          <a:noFill/>
        </p:spPr>
      </p:pic>
      <p:pic>
        <p:nvPicPr>
          <p:cNvPr id="2073605" name="Picture 5" descr="elephantulus"/>
          <p:cNvPicPr>
            <a:picLocks noChangeAspect="1" noChangeArrowheads="1"/>
          </p:cNvPicPr>
          <p:nvPr/>
        </p:nvPicPr>
        <p:blipFill>
          <a:blip r:embed="rId4"/>
          <a:srcRect/>
          <a:stretch>
            <a:fillRect/>
          </a:stretch>
        </p:blipFill>
        <p:spPr bwMode="auto">
          <a:xfrm>
            <a:off x="4114800" y="3886200"/>
            <a:ext cx="4417150" cy="2851150"/>
          </a:xfrm>
          <a:prstGeom prst="rect">
            <a:avLst/>
          </a:prstGeom>
          <a:noFill/>
        </p:spPr>
      </p:pic>
      <p:sp>
        <p:nvSpPr>
          <p:cNvPr id="6" name="Rectangle 5"/>
          <p:cNvSpPr/>
          <p:nvPr/>
        </p:nvSpPr>
        <p:spPr>
          <a:xfrm>
            <a:off x="1298207" y="76200"/>
            <a:ext cx="6547586" cy="584776"/>
          </a:xfrm>
          <a:prstGeom prst="rect">
            <a:avLst/>
          </a:prstGeom>
        </p:spPr>
        <p:txBody>
          <a:bodyPr wrap="none">
            <a:spAutoFit/>
          </a:bodyPr>
          <a:lstStyle/>
          <a:p>
            <a:r>
              <a:rPr lang="en-US" b="1" dirty="0" smtClean="0"/>
              <a:t>Also true for mammals generally</a:t>
            </a:r>
            <a:endParaRPr lang="en-US" dirty="0"/>
          </a:p>
        </p:txBody>
      </p:sp>
      <p:pic>
        <p:nvPicPr>
          <p:cNvPr id="9" name="Picture 8" descr="tapir.jpg"/>
          <p:cNvPicPr>
            <a:picLocks noChangeAspect="1"/>
          </p:cNvPicPr>
          <p:nvPr/>
        </p:nvPicPr>
        <p:blipFill>
          <a:blip r:embed="rId5"/>
          <a:stretch>
            <a:fillRect/>
          </a:stretch>
        </p:blipFill>
        <p:spPr>
          <a:xfrm>
            <a:off x="609600" y="719490"/>
            <a:ext cx="3852370" cy="3014310"/>
          </a:xfrm>
          <a:prstGeom prst="rect">
            <a:avLst/>
          </a:prstGeom>
        </p:spPr>
      </p:pic>
      <p:pic>
        <p:nvPicPr>
          <p:cNvPr id="8" name="Picture 11" descr="EliurusRedu"/>
          <p:cNvPicPr>
            <a:picLocks noChangeAspect="1" noChangeArrowheads="1"/>
          </p:cNvPicPr>
          <p:nvPr/>
        </p:nvPicPr>
        <p:blipFill>
          <a:blip r:embed="rId6"/>
          <a:srcRect/>
          <a:stretch>
            <a:fillRect/>
          </a:stretch>
        </p:blipFill>
        <p:spPr bwMode="auto">
          <a:xfrm>
            <a:off x="609600" y="3810000"/>
            <a:ext cx="3276600" cy="2925172"/>
          </a:xfrm>
          <a:prstGeom prst="rect">
            <a:avLst/>
          </a:prstGeom>
          <a:noFill/>
        </p:spPr>
      </p:pic>
      <p:sp>
        <p:nvSpPr>
          <p:cNvPr id="10" name="Rectangle 9"/>
          <p:cNvSpPr/>
          <p:nvPr/>
        </p:nvSpPr>
        <p:spPr>
          <a:xfrm>
            <a:off x="4114800" y="6324600"/>
            <a:ext cx="1916247" cy="369332"/>
          </a:xfrm>
          <a:prstGeom prst="rect">
            <a:avLst/>
          </a:prstGeom>
          <a:effectLst>
            <a:outerShdw blurRad="50800" dist="38100" dir="2700000" algn="tl" rotWithShape="0">
              <a:srgbClr val="000000"/>
            </a:outerShdw>
          </a:effectLst>
        </p:spPr>
        <p:txBody>
          <a:bodyPr wrap="none">
            <a:spAutoFit/>
          </a:bodyPr>
          <a:lstStyle/>
          <a:p>
            <a:r>
              <a:rPr lang="en-US" sz="1800" b="1" dirty="0" smtClean="0"/>
              <a:t>Elephant Shrew</a:t>
            </a:r>
            <a:endParaRPr lang="en-US" sz="1800" b="1" dirty="0"/>
          </a:p>
        </p:txBody>
      </p:sp>
      <p:sp>
        <p:nvSpPr>
          <p:cNvPr id="11" name="Rectangle 10"/>
          <p:cNvSpPr/>
          <p:nvPr/>
        </p:nvSpPr>
        <p:spPr>
          <a:xfrm>
            <a:off x="4648200" y="762000"/>
            <a:ext cx="915635" cy="369332"/>
          </a:xfrm>
          <a:prstGeom prst="rect">
            <a:avLst/>
          </a:prstGeom>
          <a:effectLst>
            <a:outerShdw blurRad="50800" dist="38100" dir="2700000" algn="tl" rotWithShape="0">
              <a:srgbClr val="000000"/>
            </a:outerShdw>
          </a:effectLst>
        </p:spPr>
        <p:txBody>
          <a:bodyPr wrap="none">
            <a:spAutoFit/>
          </a:bodyPr>
          <a:lstStyle/>
          <a:p>
            <a:r>
              <a:rPr lang="en-US" sz="1800" b="1" dirty="0" smtClean="0"/>
              <a:t>Rabbit</a:t>
            </a:r>
            <a:endParaRPr lang="en-US" sz="1800" b="1" dirty="0"/>
          </a:p>
        </p:txBody>
      </p:sp>
      <p:sp>
        <p:nvSpPr>
          <p:cNvPr id="12" name="Rectangle 11"/>
          <p:cNvSpPr/>
          <p:nvPr/>
        </p:nvSpPr>
        <p:spPr>
          <a:xfrm>
            <a:off x="3429000" y="3352800"/>
            <a:ext cx="736099" cy="369332"/>
          </a:xfrm>
          <a:prstGeom prst="rect">
            <a:avLst/>
          </a:prstGeom>
          <a:effectLst>
            <a:outerShdw blurRad="50800" dist="38100" dir="2700000" algn="tl" rotWithShape="0">
              <a:srgbClr val="000000"/>
            </a:outerShdw>
          </a:effectLst>
        </p:spPr>
        <p:txBody>
          <a:bodyPr wrap="none">
            <a:spAutoFit/>
          </a:bodyPr>
          <a:lstStyle/>
          <a:p>
            <a:r>
              <a:rPr lang="en-US" sz="1800" b="1" dirty="0" smtClean="0"/>
              <a:t>Tapir</a:t>
            </a:r>
            <a:endParaRPr lang="en-US" sz="1800" b="1" dirty="0"/>
          </a:p>
        </p:txBody>
      </p:sp>
      <p:sp>
        <p:nvSpPr>
          <p:cNvPr id="13" name="Rectangle 12"/>
          <p:cNvSpPr/>
          <p:nvPr/>
        </p:nvSpPr>
        <p:spPr>
          <a:xfrm>
            <a:off x="2778204" y="6324600"/>
            <a:ext cx="1107996" cy="369332"/>
          </a:xfrm>
          <a:prstGeom prst="rect">
            <a:avLst/>
          </a:prstGeom>
          <a:effectLst>
            <a:outerShdw blurRad="50800" dist="38100" dir="2700000" algn="tl" rotWithShape="0">
              <a:srgbClr val="000000"/>
            </a:outerShdw>
          </a:effectLst>
        </p:spPr>
        <p:txBody>
          <a:bodyPr wrap="none">
            <a:spAutoFit/>
          </a:bodyPr>
          <a:lstStyle/>
          <a:p>
            <a:r>
              <a:rPr lang="en-US" sz="1800" b="1" dirty="0" smtClean="0"/>
              <a:t>Tree Rat</a:t>
            </a:r>
            <a:endParaRPr lang="en-US" sz="18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2034" name="Rectangle 2"/>
          <p:cNvSpPr>
            <a:spLocks noChangeArrowheads="1"/>
          </p:cNvSpPr>
          <p:nvPr/>
        </p:nvSpPr>
        <p:spPr bwMode="auto">
          <a:xfrm>
            <a:off x="1371600" y="2209800"/>
            <a:ext cx="6934200" cy="1447800"/>
          </a:xfrm>
          <a:prstGeom prst="rect">
            <a:avLst/>
          </a:prstGeom>
          <a:noFill/>
          <a:ln w="9525">
            <a:noFill/>
            <a:miter lim="800000"/>
            <a:headEnd/>
            <a:tailEnd/>
          </a:ln>
          <a:effectLst/>
        </p:spPr>
        <p:txBody>
          <a:bodyPr>
            <a:prstTxWarp prst="textNoShape">
              <a:avLst/>
            </a:prstTxWarp>
          </a:bodyPr>
          <a:lstStyle/>
          <a:p>
            <a:pPr marL="609600" indent="-609600">
              <a:lnSpc>
                <a:spcPct val="90000"/>
              </a:lnSpc>
              <a:spcBef>
                <a:spcPct val="20000"/>
              </a:spcBef>
            </a:pPr>
            <a:r>
              <a:rPr lang="en-US" sz="4400" b="1" dirty="0"/>
              <a:t>Q: So who does have forward-facing eyes?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4085" name="Picture 5" descr="SpottedOwlRedu"/>
          <p:cNvPicPr>
            <a:picLocks noChangeAspect="1" noChangeArrowheads="1"/>
          </p:cNvPicPr>
          <p:nvPr/>
        </p:nvPicPr>
        <p:blipFill>
          <a:blip r:embed="rId3"/>
          <a:srcRect/>
          <a:stretch>
            <a:fillRect/>
          </a:stretch>
        </p:blipFill>
        <p:spPr bwMode="auto">
          <a:xfrm>
            <a:off x="468313" y="838200"/>
            <a:ext cx="3875087" cy="5105400"/>
          </a:xfrm>
          <a:prstGeom prst="rect">
            <a:avLst/>
          </a:prstGeom>
          <a:noFill/>
        </p:spPr>
      </p:pic>
      <p:pic>
        <p:nvPicPr>
          <p:cNvPr id="2094086" name="Picture 6" descr="leopard2"/>
          <p:cNvPicPr>
            <a:picLocks noChangeAspect="1" noChangeArrowheads="1"/>
          </p:cNvPicPr>
          <p:nvPr/>
        </p:nvPicPr>
        <p:blipFill>
          <a:blip r:embed="rId4"/>
          <a:srcRect/>
          <a:stretch>
            <a:fillRect/>
          </a:stretch>
        </p:blipFill>
        <p:spPr bwMode="auto">
          <a:xfrm>
            <a:off x="4730750" y="838200"/>
            <a:ext cx="3879850" cy="5105400"/>
          </a:xfrm>
          <a:prstGeom prst="rect">
            <a:avLst/>
          </a:prstGeom>
          <a:noFill/>
        </p:spPr>
      </p:pic>
      <p:sp>
        <p:nvSpPr>
          <p:cNvPr id="5" name="Rectangle 4"/>
          <p:cNvSpPr/>
          <p:nvPr/>
        </p:nvSpPr>
        <p:spPr>
          <a:xfrm>
            <a:off x="533400" y="6096000"/>
            <a:ext cx="8382000" cy="523220"/>
          </a:xfrm>
          <a:prstGeom prst="rect">
            <a:avLst/>
          </a:prstGeom>
        </p:spPr>
        <p:txBody>
          <a:bodyPr wrap="square">
            <a:spAutoFit/>
          </a:bodyPr>
          <a:lstStyle/>
          <a:p>
            <a:r>
              <a:rPr lang="en-US" sz="2800" b="1" dirty="0" smtClean="0"/>
              <a:t>Predators that hunt at night &amp; reliant on vision</a:t>
            </a:r>
          </a:p>
        </p:txBody>
      </p:sp>
      <p:sp>
        <p:nvSpPr>
          <p:cNvPr id="6" name="Rectangle 5"/>
          <p:cNvSpPr/>
          <p:nvPr/>
        </p:nvSpPr>
        <p:spPr>
          <a:xfrm>
            <a:off x="1981200" y="101024"/>
            <a:ext cx="5562600" cy="584776"/>
          </a:xfrm>
          <a:prstGeom prst="rect">
            <a:avLst/>
          </a:prstGeom>
        </p:spPr>
        <p:txBody>
          <a:bodyPr wrap="square">
            <a:spAutoFit/>
          </a:bodyPr>
          <a:lstStyle/>
          <a:p>
            <a:r>
              <a:rPr lang="en-US" b="1" u="sng" dirty="0" smtClean="0"/>
              <a:t>The big two</a:t>
            </a:r>
            <a:r>
              <a:rPr lang="en-US" b="1" dirty="0" smtClean="0"/>
              <a:t>: Owls and Cats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4267200" y="609600"/>
            <a:ext cx="4724400" cy="2438400"/>
          </a:xfrm>
          <a:prstGeom prst="rect">
            <a:avLst/>
          </a:prstGeom>
          <a:noFill/>
          <a:ln w="9525">
            <a:noFill/>
            <a:miter lim="800000"/>
            <a:headEnd/>
            <a:tailEnd/>
          </a:ln>
        </p:spPr>
        <p:txBody>
          <a:bodyPr>
            <a:prstTxWarp prst="textNoShape">
              <a:avLst/>
            </a:prstTxWarp>
          </a:bodyPr>
          <a:lstStyle/>
          <a:p>
            <a:pPr indent="-609600">
              <a:lnSpc>
                <a:spcPct val="90000"/>
              </a:lnSpc>
              <a:spcBef>
                <a:spcPts val="0"/>
              </a:spcBef>
            </a:pPr>
            <a:r>
              <a:rPr lang="en-US" b="1" dirty="0" smtClean="0"/>
              <a:t>Like owls and cats, the earliest fossil primates were nocturnal, predatory, and had big forward-facing eyes…</a:t>
            </a:r>
            <a:endParaRPr lang="en-US" b="1" dirty="0"/>
          </a:p>
        </p:txBody>
      </p:sp>
      <p:pic>
        <p:nvPicPr>
          <p:cNvPr id="3" name="Picture 2" descr="Tasiatica Lowers.jpg"/>
          <p:cNvPicPr>
            <a:picLocks noChangeAspect="1"/>
          </p:cNvPicPr>
          <p:nvPr/>
        </p:nvPicPr>
        <p:blipFill>
          <a:blip r:embed="rId3"/>
          <a:stretch>
            <a:fillRect/>
          </a:stretch>
        </p:blipFill>
        <p:spPr>
          <a:xfrm>
            <a:off x="3886200" y="3429000"/>
            <a:ext cx="5153053" cy="3327400"/>
          </a:xfrm>
          <a:prstGeom prst="rect">
            <a:avLst/>
          </a:prstGeom>
        </p:spPr>
      </p:pic>
      <p:pic>
        <p:nvPicPr>
          <p:cNvPr id="4" name="Picture 3" descr="Teilhardina Cran.jpg"/>
          <p:cNvPicPr>
            <a:picLocks noChangeAspect="1"/>
          </p:cNvPicPr>
          <p:nvPr/>
        </p:nvPicPr>
        <p:blipFill>
          <a:blip r:embed="rId4"/>
          <a:stretch>
            <a:fillRect/>
          </a:stretch>
        </p:blipFill>
        <p:spPr>
          <a:xfrm>
            <a:off x="76200" y="533400"/>
            <a:ext cx="3777115" cy="5105400"/>
          </a:xfrm>
          <a:prstGeom prst="rect">
            <a:avLst/>
          </a:prstGeom>
        </p:spPr>
      </p:pic>
      <p:sp>
        <p:nvSpPr>
          <p:cNvPr id="5" name="Rectangle 4"/>
          <p:cNvSpPr/>
          <p:nvPr/>
        </p:nvSpPr>
        <p:spPr>
          <a:xfrm>
            <a:off x="914400" y="5638800"/>
            <a:ext cx="1875972" cy="307777"/>
          </a:xfrm>
          <a:prstGeom prst="rect">
            <a:avLst/>
          </a:prstGeom>
        </p:spPr>
        <p:txBody>
          <a:bodyPr wrap="none">
            <a:spAutoFit/>
          </a:bodyPr>
          <a:lstStyle/>
          <a:p>
            <a:r>
              <a:rPr lang="en-US" sz="1400" b="1" i="1" dirty="0" smtClean="0"/>
              <a:t>Teilhardina asiatica</a:t>
            </a:r>
            <a:endParaRPr lang="en-US" sz="1400" i="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218182"/>
            <a:ext cx="7696200" cy="1077218"/>
          </a:xfrm>
          <a:prstGeom prst="rect">
            <a:avLst/>
          </a:prstGeom>
        </p:spPr>
        <p:txBody>
          <a:bodyPr wrap="square">
            <a:spAutoFit/>
          </a:bodyPr>
          <a:lstStyle/>
          <a:p>
            <a:pPr algn="ctr"/>
            <a:r>
              <a:rPr lang="en-US" b="1" dirty="0" smtClean="0"/>
              <a:t> Key: Many predators capture prey with their mouths…</a:t>
            </a:r>
            <a:endParaRPr lang="en-US" b="1" dirty="0"/>
          </a:p>
        </p:txBody>
      </p:sp>
      <p:pic>
        <p:nvPicPr>
          <p:cNvPr id="6" name="Picture 5" descr="crocodile feed.jpg"/>
          <p:cNvPicPr>
            <a:picLocks noChangeAspect="1"/>
          </p:cNvPicPr>
          <p:nvPr/>
        </p:nvPicPr>
        <p:blipFill>
          <a:blip r:embed="rId3"/>
          <a:stretch>
            <a:fillRect/>
          </a:stretch>
        </p:blipFill>
        <p:spPr>
          <a:xfrm>
            <a:off x="304800" y="3886200"/>
            <a:ext cx="4025900" cy="2641600"/>
          </a:xfrm>
          <a:prstGeom prst="rect">
            <a:avLst/>
          </a:prstGeom>
        </p:spPr>
      </p:pic>
      <p:pic>
        <p:nvPicPr>
          <p:cNvPr id="7" name="Picture 6" descr="100_0929-scaled.jpg"/>
          <p:cNvPicPr>
            <a:picLocks noChangeAspect="1"/>
          </p:cNvPicPr>
          <p:nvPr/>
        </p:nvPicPr>
        <p:blipFill>
          <a:blip r:embed="rId4"/>
          <a:stretch>
            <a:fillRect/>
          </a:stretch>
        </p:blipFill>
        <p:spPr>
          <a:xfrm>
            <a:off x="5399333" y="1524000"/>
            <a:ext cx="2373067" cy="2762250"/>
          </a:xfrm>
          <a:prstGeom prst="rect">
            <a:avLst/>
          </a:prstGeom>
        </p:spPr>
      </p:pic>
      <p:pic>
        <p:nvPicPr>
          <p:cNvPr id="9" name="Picture 8" descr="Crocidura eat beatle.jpg"/>
          <p:cNvPicPr>
            <a:picLocks noChangeAspect="1"/>
          </p:cNvPicPr>
          <p:nvPr/>
        </p:nvPicPr>
        <p:blipFill>
          <a:blip r:embed="rId5"/>
          <a:stretch>
            <a:fillRect/>
          </a:stretch>
        </p:blipFill>
        <p:spPr>
          <a:xfrm>
            <a:off x="535890" y="1524000"/>
            <a:ext cx="4188510" cy="2209800"/>
          </a:xfrm>
          <a:prstGeom prst="rect">
            <a:avLst/>
          </a:prstGeom>
        </p:spPr>
      </p:pic>
      <p:sp>
        <p:nvSpPr>
          <p:cNvPr id="10" name="Rectangle 9"/>
          <p:cNvSpPr/>
          <p:nvPr/>
        </p:nvSpPr>
        <p:spPr>
          <a:xfrm>
            <a:off x="4648200" y="4648200"/>
            <a:ext cx="4038599" cy="1569660"/>
          </a:xfrm>
          <a:prstGeom prst="rect">
            <a:avLst/>
          </a:prstGeom>
        </p:spPr>
        <p:txBody>
          <a:bodyPr wrap="square">
            <a:spAutoFit/>
          </a:bodyPr>
          <a:lstStyle/>
          <a:p>
            <a:r>
              <a:rPr lang="en-US" b="1" dirty="0" smtClean="0"/>
              <a:t>… But some predators do things very differently</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228600"/>
            <a:ext cx="7696200" cy="1077218"/>
          </a:xfrm>
          <a:prstGeom prst="rect">
            <a:avLst/>
          </a:prstGeom>
        </p:spPr>
        <p:txBody>
          <a:bodyPr wrap="square">
            <a:spAutoFit/>
          </a:bodyPr>
          <a:lstStyle/>
          <a:p>
            <a:r>
              <a:rPr lang="en-US" b="1" dirty="0" smtClean="0"/>
              <a:t>Meet the Tarsier – a small, nocturnal, predatory primate</a:t>
            </a:r>
            <a:endParaRPr lang="en-US" b="1" dirty="0"/>
          </a:p>
        </p:txBody>
      </p:sp>
      <p:pic>
        <p:nvPicPr>
          <p:cNvPr id="10" name="Picture 9" descr="Tsyrichta5.jpg"/>
          <p:cNvPicPr>
            <a:picLocks noChangeAspect="1"/>
          </p:cNvPicPr>
          <p:nvPr/>
        </p:nvPicPr>
        <p:blipFill>
          <a:blip r:embed="rId3"/>
          <a:stretch>
            <a:fillRect/>
          </a:stretch>
        </p:blipFill>
        <p:spPr>
          <a:xfrm>
            <a:off x="533400" y="1905000"/>
            <a:ext cx="3702451" cy="4406900"/>
          </a:xfrm>
          <a:prstGeom prst="rect">
            <a:avLst/>
          </a:prstGeom>
        </p:spPr>
      </p:pic>
      <p:pic>
        <p:nvPicPr>
          <p:cNvPr id="6" name="Picture 5" descr="Tsyrichta2.jpg"/>
          <p:cNvPicPr>
            <a:picLocks noChangeAspect="1"/>
          </p:cNvPicPr>
          <p:nvPr/>
        </p:nvPicPr>
        <p:blipFill>
          <a:blip r:embed="rId4"/>
          <a:stretch>
            <a:fillRect/>
          </a:stretch>
        </p:blipFill>
        <p:spPr>
          <a:xfrm>
            <a:off x="4572000" y="1333156"/>
            <a:ext cx="4230624" cy="522004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siertarsier2.mov">
            <a:hlinkClick r:id="" action="ppaction://media"/>
          </p:cNvPr>
          <p:cNvPicPr/>
          <p:nvPr>
            <a:videoFile r:link="rId1"/>
          </p:nvPr>
        </p:nvPicPr>
        <p:blipFill>
          <a:blip r:embed="rId4"/>
          <a:stretch>
            <a:fillRect/>
          </a:stretch>
        </p:blipFill>
        <p:spPr>
          <a:xfrm>
            <a:off x="1219200" y="1295400"/>
            <a:ext cx="6705600" cy="4876800"/>
          </a:xfrm>
          <a:prstGeom prst="rect">
            <a:avLst/>
          </a:prstGeom>
        </p:spPr>
      </p:pic>
      <p:sp>
        <p:nvSpPr>
          <p:cNvPr id="3" name="Rectangle 2"/>
          <p:cNvSpPr/>
          <p:nvPr/>
        </p:nvSpPr>
        <p:spPr>
          <a:xfrm>
            <a:off x="2909110" y="381000"/>
            <a:ext cx="3186890" cy="584776"/>
          </a:xfrm>
          <a:prstGeom prst="rect">
            <a:avLst/>
          </a:prstGeom>
        </p:spPr>
        <p:txBody>
          <a:bodyPr wrap="none">
            <a:spAutoFit/>
          </a:bodyPr>
          <a:lstStyle/>
          <a:p>
            <a:r>
              <a:rPr lang="en-US" b="1" dirty="0" smtClean="0"/>
              <a:t>Tarsier Hunting</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Tspectrum9"/>
          <p:cNvPicPr>
            <a:picLocks noChangeAspect="1" noChangeArrowheads="1"/>
          </p:cNvPicPr>
          <p:nvPr/>
        </p:nvPicPr>
        <p:blipFill>
          <a:blip r:embed="rId3"/>
          <a:srcRect/>
          <a:stretch>
            <a:fillRect/>
          </a:stretch>
        </p:blipFill>
        <p:spPr bwMode="auto">
          <a:xfrm>
            <a:off x="3048000" y="1524000"/>
            <a:ext cx="5943600" cy="4138613"/>
          </a:xfrm>
          <a:prstGeom prst="rect">
            <a:avLst/>
          </a:prstGeom>
          <a:noFill/>
          <a:ln w="9525">
            <a:noFill/>
            <a:miter lim="800000"/>
            <a:headEnd/>
            <a:tailEnd/>
          </a:ln>
        </p:spPr>
      </p:pic>
      <p:pic>
        <p:nvPicPr>
          <p:cNvPr id="128003" name="Picture 3" descr="Tspectrum4"/>
          <p:cNvPicPr>
            <a:picLocks noChangeAspect="1" noChangeArrowheads="1"/>
          </p:cNvPicPr>
          <p:nvPr/>
        </p:nvPicPr>
        <p:blipFill>
          <a:blip r:embed="rId4"/>
          <a:srcRect/>
          <a:stretch>
            <a:fillRect/>
          </a:stretch>
        </p:blipFill>
        <p:spPr bwMode="auto">
          <a:xfrm>
            <a:off x="152400" y="1344613"/>
            <a:ext cx="2781300" cy="4446587"/>
          </a:xfrm>
          <a:prstGeom prst="rect">
            <a:avLst/>
          </a:prstGeom>
          <a:noFill/>
          <a:ln w="9525">
            <a:noFill/>
            <a:miter lim="800000"/>
            <a:headEnd/>
            <a:tailEnd/>
          </a:ln>
        </p:spPr>
      </p:pic>
      <p:sp>
        <p:nvSpPr>
          <p:cNvPr id="128004" name="Rectangle 4"/>
          <p:cNvSpPr>
            <a:spLocks noChangeArrowheads="1"/>
          </p:cNvSpPr>
          <p:nvPr/>
        </p:nvSpPr>
        <p:spPr bwMode="auto">
          <a:xfrm>
            <a:off x="1014501" y="5867400"/>
            <a:ext cx="1042899" cy="523220"/>
          </a:xfrm>
          <a:prstGeom prst="rect">
            <a:avLst/>
          </a:prstGeom>
          <a:noFill/>
          <a:ln w="9525">
            <a:noFill/>
            <a:miter lim="800000"/>
            <a:headEnd/>
            <a:tailEnd/>
          </a:ln>
        </p:spPr>
        <p:txBody>
          <a:bodyPr wrap="none">
            <a:prstTxWarp prst="textNoShape">
              <a:avLst/>
            </a:prstTxWarp>
            <a:spAutoFit/>
          </a:bodyPr>
          <a:lstStyle/>
          <a:p>
            <a:r>
              <a:rPr lang="en-US" sz="2800" b="1" dirty="0" smtClean="0"/>
              <a:t>Scan</a:t>
            </a:r>
            <a:endParaRPr lang="en-US" sz="2800" b="1" dirty="0"/>
          </a:p>
        </p:txBody>
      </p:sp>
      <p:sp>
        <p:nvSpPr>
          <p:cNvPr id="128005" name="Rectangle 5"/>
          <p:cNvSpPr>
            <a:spLocks noChangeArrowheads="1"/>
          </p:cNvSpPr>
          <p:nvPr/>
        </p:nvSpPr>
        <p:spPr bwMode="auto">
          <a:xfrm>
            <a:off x="5410200" y="5867400"/>
            <a:ext cx="1468438" cy="519113"/>
          </a:xfrm>
          <a:prstGeom prst="rect">
            <a:avLst/>
          </a:prstGeom>
          <a:noFill/>
          <a:ln w="9525">
            <a:noFill/>
            <a:miter lim="800000"/>
            <a:headEnd/>
            <a:tailEnd/>
          </a:ln>
        </p:spPr>
        <p:txBody>
          <a:bodyPr wrap="none">
            <a:prstTxWarp prst="textNoShape">
              <a:avLst/>
            </a:prstTxWarp>
            <a:spAutoFit/>
          </a:bodyPr>
          <a:lstStyle/>
          <a:p>
            <a:r>
              <a:rPr lang="en-US" sz="2800" b="1" dirty="0"/>
              <a:t>Pounce</a:t>
            </a:r>
          </a:p>
        </p:txBody>
      </p:sp>
      <p:sp>
        <p:nvSpPr>
          <p:cNvPr id="6" name="Rectangle 5"/>
          <p:cNvSpPr/>
          <p:nvPr/>
        </p:nvSpPr>
        <p:spPr>
          <a:xfrm>
            <a:off x="533400" y="381000"/>
            <a:ext cx="8187458" cy="584776"/>
          </a:xfrm>
          <a:prstGeom prst="rect">
            <a:avLst/>
          </a:prstGeom>
        </p:spPr>
        <p:txBody>
          <a:bodyPr wrap="none">
            <a:spAutoFit/>
          </a:bodyPr>
          <a:lstStyle/>
          <a:p>
            <a:r>
              <a:rPr lang="en-US" b="1" dirty="0" smtClean="0"/>
              <a:t> How primate predators get the job done:</a:t>
            </a:r>
            <a:endParaRPr lang="en-US"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3" descr="Tspectrum5"/>
          <p:cNvPicPr>
            <a:picLocks noChangeAspect="1" noChangeArrowheads="1"/>
          </p:cNvPicPr>
          <p:nvPr/>
        </p:nvPicPr>
        <p:blipFill>
          <a:blip r:embed="rId3"/>
          <a:srcRect/>
          <a:stretch>
            <a:fillRect/>
          </a:stretch>
        </p:blipFill>
        <p:spPr bwMode="auto">
          <a:xfrm>
            <a:off x="152400" y="1676400"/>
            <a:ext cx="4419600" cy="4333875"/>
          </a:xfrm>
          <a:prstGeom prst="rect">
            <a:avLst/>
          </a:prstGeom>
          <a:noFill/>
          <a:ln w="9525">
            <a:noFill/>
            <a:miter lim="800000"/>
            <a:headEnd/>
            <a:tailEnd/>
          </a:ln>
        </p:spPr>
      </p:pic>
      <p:pic>
        <p:nvPicPr>
          <p:cNvPr id="130051" name="Picture 14" descr="Tspectrum3"/>
          <p:cNvPicPr>
            <a:picLocks noChangeAspect="1" noChangeArrowheads="1"/>
          </p:cNvPicPr>
          <p:nvPr/>
        </p:nvPicPr>
        <p:blipFill>
          <a:blip r:embed="rId4"/>
          <a:srcRect/>
          <a:stretch>
            <a:fillRect/>
          </a:stretch>
        </p:blipFill>
        <p:spPr bwMode="auto">
          <a:xfrm>
            <a:off x="4727575" y="1676400"/>
            <a:ext cx="4340225" cy="4370388"/>
          </a:xfrm>
          <a:prstGeom prst="rect">
            <a:avLst/>
          </a:prstGeom>
          <a:noFill/>
          <a:ln w="9525">
            <a:noFill/>
            <a:miter lim="800000"/>
            <a:headEnd/>
            <a:tailEnd/>
          </a:ln>
        </p:spPr>
      </p:pic>
      <p:sp>
        <p:nvSpPr>
          <p:cNvPr id="130052" name="Rectangle 15"/>
          <p:cNvSpPr>
            <a:spLocks noChangeArrowheads="1"/>
          </p:cNvSpPr>
          <p:nvPr/>
        </p:nvSpPr>
        <p:spPr bwMode="auto">
          <a:xfrm>
            <a:off x="1676400" y="6096000"/>
            <a:ext cx="1381809" cy="523220"/>
          </a:xfrm>
          <a:prstGeom prst="rect">
            <a:avLst/>
          </a:prstGeom>
          <a:noFill/>
          <a:ln w="9525">
            <a:noFill/>
            <a:miter lim="800000"/>
            <a:headEnd/>
            <a:tailEnd/>
          </a:ln>
        </p:spPr>
        <p:txBody>
          <a:bodyPr wrap="none">
            <a:prstTxWarp prst="textNoShape">
              <a:avLst/>
            </a:prstTxWarp>
            <a:spAutoFit/>
          </a:bodyPr>
          <a:lstStyle/>
          <a:p>
            <a:r>
              <a:rPr lang="en-US" sz="2800" b="1" dirty="0" smtClean="0"/>
              <a:t>Snatch</a:t>
            </a:r>
            <a:endParaRPr lang="en-US" sz="2800" b="1" dirty="0"/>
          </a:p>
        </p:txBody>
      </p:sp>
      <p:sp>
        <p:nvSpPr>
          <p:cNvPr id="130053" name="Rectangle 16"/>
          <p:cNvSpPr>
            <a:spLocks noChangeArrowheads="1"/>
          </p:cNvSpPr>
          <p:nvPr/>
        </p:nvSpPr>
        <p:spPr bwMode="auto">
          <a:xfrm>
            <a:off x="6248400" y="6096000"/>
            <a:ext cx="855663" cy="519113"/>
          </a:xfrm>
          <a:prstGeom prst="rect">
            <a:avLst/>
          </a:prstGeom>
          <a:noFill/>
          <a:ln w="9525">
            <a:noFill/>
            <a:miter lim="800000"/>
            <a:headEnd/>
            <a:tailEnd/>
          </a:ln>
        </p:spPr>
        <p:txBody>
          <a:bodyPr wrap="none">
            <a:prstTxWarp prst="textNoShape">
              <a:avLst/>
            </a:prstTxWarp>
            <a:spAutoFit/>
          </a:bodyPr>
          <a:lstStyle/>
          <a:p>
            <a:r>
              <a:rPr lang="en-US" sz="2800" b="1" dirty="0"/>
              <a:t>Bite</a:t>
            </a:r>
          </a:p>
        </p:txBody>
      </p:sp>
      <p:sp>
        <p:nvSpPr>
          <p:cNvPr id="6" name="Rectangle 5"/>
          <p:cNvSpPr/>
          <p:nvPr/>
        </p:nvSpPr>
        <p:spPr>
          <a:xfrm>
            <a:off x="533400" y="381000"/>
            <a:ext cx="8187458" cy="584776"/>
          </a:xfrm>
          <a:prstGeom prst="rect">
            <a:avLst/>
          </a:prstGeom>
        </p:spPr>
        <p:txBody>
          <a:bodyPr wrap="none">
            <a:spAutoFit/>
          </a:bodyPr>
          <a:lstStyle/>
          <a:p>
            <a:r>
              <a:rPr lang="en-US" b="1" dirty="0" smtClean="0"/>
              <a:t> How primate predators get the job done:</a:t>
            </a:r>
            <a:endParaRPr lang="en-US"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468" name="Rectangle 4"/>
          <p:cNvSpPr>
            <a:spLocks noChangeArrowheads="1"/>
          </p:cNvSpPr>
          <p:nvPr/>
        </p:nvSpPr>
        <p:spPr bwMode="auto">
          <a:xfrm>
            <a:off x="952501" y="609600"/>
            <a:ext cx="7543799" cy="1446550"/>
          </a:xfrm>
          <a:prstGeom prst="rect">
            <a:avLst/>
          </a:prstGeom>
          <a:noFill/>
          <a:ln w="9525">
            <a:noFill/>
            <a:miter lim="800000"/>
            <a:headEnd/>
            <a:tailEnd/>
          </a:ln>
          <a:effectLst/>
        </p:spPr>
        <p:txBody>
          <a:bodyPr wrap="square">
            <a:prstTxWarp prst="textNoShape">
              <a:avLst/>
            </a:prstTxWarp>
            <a:spAutoFit/>
          </a:bodyPr>
          <a:lstStyle/>
          <a:p>
            <a:pPr algn="ctr"/>
            <a:r>
              <a:rPr lang="en-US" sz="4400" b="1" dirty="0" smtClean="0">
                <a:solidFill>
                  <a:schemeClr val="tx2"/>
                </a:solidFill>
              </a:rPr>
              <a:t>Your Eye, My Eye, and the Eye of the Aye-Aye</a:t>
            </a:r>
          </a:p>
        </p:txBody>
      </p:sp>
      <p:sp>
        <p:nvSpPr>
          <p:cNvPr id="7" name="Rectangle 6"/>
          <p:cNvSpPr/>
          <p:nvPr/>
        </p:nvSpPr>
        <p:spPr>
          <a:xfrm>
            <a:off x="609600" y="5257800"/>
            <a:ext cx="7848600" cy="1077218"/>
          </a:xfrm>
          <a:prstGeom prst="rect">
            <a:avLst/>
          </a:prstGeom>
        </p:spPr>
        <p:txBody>
          <a:bodyPr wrap="square">
            <a:spAutoFit/>
          </a:bodyPr>
          <a:lstStyle/>
          <a:p>
            <a:pPr algn="ctr"/>
            <a:r>
              <a:rPr lang="en-US" b="1" dirty="0" smtClean="0">
                <a:solidFill>
                  <a:schemeClr val="tx2"/>
                </a:solidFill>
              </a:rPr>
              <a:t>Two main topics: Evolution of our visual perception of </a:t>
            </a:r>
            <a:r>
              <a:rPr lang="en-US" b="1" u="sng" dirty="0" smtClean="0">
                <a:solidFill>
                  <a:schemeClr val="tx2"/>
                </a:solidFill>
              </a:rPr>
              <a:t>depth</a:t>
            </a:r>
            <a:r>
              <a:rPr lang="en-US" b="1" dirty="0" smtClean="0">
                <a:solidFill>
                  <a:schemeClr val="tx2"/>
                </a:solidFill>
              </a:rPr>
              <a:t> and </a:t>
            </a:r>
            <a:r>
              <a:rPr lang="en-US" b="1" u="sng" dirty="0" smtClean="0">
                <a:solidFill>
                  <a:schemeClr val="tx2"/>
                </a:solidFill>
              </a:rPr>
              <a:t>detail</a:t>
            </a:r>
            <a:endParaRPr lang="en-US" b="1" u="sng" dirty="0">
              <a:solidFill>
                <a:schemeClr val="tx2"/>
              </a:solidFill>
            </a:endParaRPr>
          </a:p>
        </p:txBody>
      </p:sp>
      <p:pic>
        <p:nvPicPr>
          <p:cNvPr id="8" name="Picture 7" descr="Human eyer.jpg"/>
          <p:cNvPicPr>
            <a:picLocks noChangeAspect="1"/>
          </p:cNvPicPr>
          <p:nvPr/>
        </p:nvPicPr>
        <p:blipFill>
          <a:blip r:embed="rId3"/>
          <a:stretch>
            <a:fillRect/>
          </a:stretch>
        </p:blipFill>
        <p:spPr>
          <a:xfrm>
            <a:off x="609600" y="2514600"/>
            <a:ext cx="3924300" cy="2262244"/>
          </a:xfrm>
          <a:prstGeom prst="rect">
            <a:avLst/>
          </a:prstGeom>
        </p:spPr>
      </p:pic>
      <p:pic>
        <p:nvPicPr>
          <p:cNvPr id="10" name="Picture 9" descr="aye aye eye redu.jpg"/>
          <p:cNvPicPr>
            <a:picLocks noChangeAspect="1"/>
          </p:cNvPicPr>
          <p:nvPr/>
        </p:nvPicPr>
        <p:blipFill>
          <a:blip r:embed="rId4"/>
          <a:stretch>
            <a:fillRect/>
          </a:stretch>
        </p:blipFill>
        <p:spPr>
          <a:xfrm>
            <a:off x="5475148" y="2514600"/>
            <a:ext cx="2906852" cy="23622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cat hunt"/>
          <p:cNvPicPr>
            <a:picLocks noChangeAspect="1" noChangeArrowheads="1"/>
          </p:cNvPicPr>
          <p:nvPr/>
        </p:nvPicPr>
        <p:blipFill>
          <a:blip r:embed="rId3"/>
          <a:srcRect/>
          <a:stretch>
            <a:fillRect/>
          </a:stretch>
        </p:blipFill>
        <p:spPr bwMode="auto">
          <a:xfrm>
            <a:off x="3200400" y="76200"/>
            <a:ext cx="5867400" cy="5295900"/>
          </a:xfrm>
          <a:prstGeom prst="rect">
            <a:avLst/>
          </a:prstGeom>
          <a:noFill/>
          <a:ln w="9525">
            <a:noFill/>
            <a:miter lim="800000"/>
            <a:headEnd/>
            <a:tailEnd/>
          </a:ln>
        </p:spPr>
      </p:pic>
      <p:pic>
        <p:nvPicPr>
          <p:cNvPr id="132099" name="Picture 3" descr="cat stalk"/>
          <p:cNvPicPr>
            <a:picLocks noChangeAspect="1" noChangeArrowheads="1"/>
          </p:cNvPicPr>
          <p:nvPr/>
        </p:nvPicPr>
        <p:blipFill>
          <a:blip r:embed="rId4"/>
          <a:srcRect/>
          <a:stretch>
            <a:fillRect/>
          </a:stretch>
        </p:blipFill>
        <p:spPr bwMode="auto">
          <a:xfrm>
            <a:off x="76200" y="4071938"/>
            <a:ext cx="4419600" cy="2728912"/>
          </a:xfrm>
          <a:prstGeom prst="rect">
            <a:avLst/>
          </a:prstGeom>
          <a:noFill/>
          <a:ln w="9525">
            <a:noFill/>
            <a:miter lim="800000"/>
            <a:headEnd/>
            <a:tailEnd/>
          </a:ln>
        </p:spPr>
      </p:pic>
      <p:sp>
        <p:nvSpPr>
          <p:cNvPr id="4" name="Rectangle 3"/>
          <p:cNvSpPr/>
          <p:nvPr/>
        </p:nvSpPr>
        <p:spPr>
          <a:xfrm>
            <a:off x="381000" y="685800"/>
            <a:ext cx="2667000" cy="2554545"/>
          </a:xfrm>
          <a:prstGeom prst="rect">
            <a:avLst/>
          </a:prstGeom>
        </p:spPr>
        <p:txBody>
          <a:bodyPr wrap="square">
            <a:spAutoFit/>
          </a:bodyPr>
          <a:lstStyle/>
          <a:p>
            <a:r>
              <a:rPr lang="en-US" b="1" dirty="0" smtClean="0"/>
              <a:t>Similar to primates:</a:t>
            </a:r>
          </a:p>
          <a:p>
            <a:r>
              <a:rPr lang="en-US" b="1" dirty="0" smtClean="0"/>
              <a:t>Cats stalk &amp; nab with a  paw…</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67000" y="228600"/>
            <a:ext cx="3878586" cy="584776"/>
          </a:xfrm>
          <a:prstGeom prst="rect">
            <a:avLst/>
          </a:prstGeom>
        </p:spPr>
        <p:txBody>
          <a:bodyPr wrap="none">
            <a:spAutoFit/>
          </a:bodyPr>
          <a:lstStyle/>
          <a:p>
            <a:r>
              <a:rPr lang="en-US" b="1" dirty="0" smtClean="0"/>
              <a:t>… or trip their prey</a:t>
            </a:r>
            <a:endParaRPr lang="en-US" dirty="0"/>
          </a:p>
        </p:txBody>
      </p:sp>
      <p:pic>
        <p:nvPicPr>
          <p:cNvPr id="8" name="cheetahhunt2.mov">
            <a:hlinkClick r:id="" action="ppaction://media"/>
          </p:cNvPr>
          <p:cNvPicPr/>
          <p:nvPr>
            <a:videoFile r:link="rId1"/>
          </p:nvPr>
        </p:nvPicPr>
        <p:blipFill>
          <a:blip r:embed="rId4"/>
          <a:stretch>
            <a:fillRect/>
          </a:stretch>
        </p:blipFill>
        <p:spPr>
          <a:xfrm>
            <a:off x="1651000" y="1066800"/>
            <a:ext cx="5842000" cy="5461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owl n hawk hunt"/>
          <p:cNvPicPr>
            <a:picLocks noChangeAspect="1" noChangeArrowheads="1"/>
          </p:cNvPicPr>
          <p:nvPr/>
        </p:nvPicPr>
        <p:blipFill>
          <a:blip r:embed="rId3"/>
          <a:srcRect/>
          <a:stretch>
            <a:fillRect/>
          </a:stretch>
        </p:blipFill>
        <p:spPr bwMode="auto">
          <a:xfrm>
            <a:off x="533400" y="984250"/>
            <a:ext cx="7772400" cy="5340350"/>
          </a:xfrm>
          <a:prstGeom prst="rect">
            <a:avLst/>
          </a:prstGeom>
          <a:noFill/>
          <a:ln w="9525">
            <a:noFill/>
            <a:miter lim="800000"/>
            <a:headEnd/>
            <a:tailEnd/>
          </a:ln>
        </p:spPr>
      </p:pic>
      <p:sp>
        <p:nvSpPr>
          <p:cNvPr id="3" name="Rectangle 2"/>
          <p:cNvSpPr/>
          <p:nvPr/>
        </p:nvSpPr>
        <p:spPr>
          <a:xfrm>
            <a:off x="2895600" y="273050"/>
            <a:ext cx="3171261" cy="584776"/>
          </a:xfrm>
          <a:prstGeom prst="rect">
            <a:avLst/>
          </a:prstGeom>
        </p:spPr>
        <p:txBody>
          <a:bodyPr wrap="none">
            <a:spAutoFit/>
          </a:bodyPr>
          <a:lstStyle/>
          <a:p>
            <a:r>
              <a:rPr lang="en-US" b="1" dirty="0" smtClean="0"/>
              <a:t>Owls: Swoop…</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descr="Owl tawny hunt"/>
          <p:cNvPicPr>
            <a:picLocks noChangeAspect="1" noChangeArrowheads="1"/>
          </p:cNvPicPr>
          <p:nvPr/>
        </p:nvPicPr>
        <p:blipFill>
          <a:blip r:embed="rId3"/>
          <a:srcRect/>
          <a:stretch>
            <a:fillRect/>
          </a:stretch>
        </p:blipFill>
        <p:spPr bwMode="auto">
          <a:xfrm>
            <a:off x="990600" y="917575"/>
            <a:ext cx="7162800" cy="5172075"/>
          </a:xfrm>
          <a:prstGeom prst="rect">
            <a:avLst/>
          </a:prstGeom>
          <a:noFill/>
          <a:ln w="9525">
            <a:noFill/>
            <a:miter lim="800000"/>
            <a:headEnd/>
            <a:tailEnd/>
          </a:ln>
        </p:spPr>
      </p:pic>
      <p:sp>
        <p:nvSpPr>
          <p:cNvPr id="3" name="Rectangle 2"/>
          <p:cNvSpPr/>
          <p:nvPr/>
        </p:nvSpPr>
        <p:spPr>
          <a:xfrm>
            <a:off x="1981200" y="228600"/>
            <a:ext cx="5132335" cy="584776"/>
          </a:xfrm>
          <a:prstGeom prst="rect">
            <a:avLst/>
          </a:prstGeom>
        </p:spPr>
        <p:txBody>
          <a:bodyPr wrap="none">
            <a:spAutoFit/>
          </a:bodyPr>
          <a:lstStyle/>
          <a:p>
            <a:r>
              <a:rPr lang="en-US" b="1" dirty="0" smtClean="0"/>
              <a:t>… and snatch with talons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eisFishingOwl2.mov">
            <a:hlinkClick r:id="" action="ppaction://media"/>
          </p:cNvPr>
          <p:cNvPicPr/>
          <p:nvPr>
            <a:videoFile r:link="rId1"/>
          </p:nvPr>
        </p:nvPicPr>
        <p:blipFill>
          <a:blip r:embed="rId4"/>
          <a:stretch>
            <a:fillRect/>
          </a:stretch>
        </p:blipFill>
        <p:spPr>
          <a:xfrm>
            <a:off x="1651000" y="698500"/>
            <a:ext cx="5842000" cy="5461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Panther-chameleon"/>
          <p:cNvPicPr>
            <a:picLocks noChangeAspect="1" noChangeArrowheads="1"/>
          </p:cNvPicPr>
          <p:nvPr/>
        </p:nvPicPr>
        <p:blipFill>
          <a:blip r:embed="rId3"/>
          <a:srcRect/>
          <a:stretch>
            <a:fillRect/>
          </a:stretch>
        </p:blipFill>
        <p:spPr bwMode="auto">
          <a:xfrm>
            <a:off x="76200" y="793750"/>
            <a:ext cx="8991600" cy="5607050"/>
          </a:xfrm>
          <a:prstGeom prst="rect">
            <a:avLst/>
          </a:prstGeom>
          <a:noFill/>
          <a:ln w="9525">
            <a:noFill/>
            <a:miter lim="800000"/>
            <a:headEnd/>
            <a:tailEnd/>
          </a:ln>
        </p:spPr>
      </p:pic>
      <p:sp>
        <p:nvSpPr>
          <p:cNvPr id="3" name="Rectangle 2"/>
          <p:cNvSpPr/>
          <p:nvPr/>
        </p:nvSpPr>
        <p:spPr>
          <a:xfrm>
            <a:off x="3128549" y="107950"/>
            <a:ext cx="2738851" cy="584776"/>
          </a:xfrm>
          <a:prstGeom prst="rect">
            <a:avLst/>
          </a:prstGeom>
        </p:spPr>
        <p:txBody>
          <a:bodyPr wrap="none">
            <a:spAutoFit/>
          </a:bodyPr>
          <a:lstStyle/>
          <a:p>
            <a:r>
              <a:rPr lang="en-US" b="1" dirty="0" smtClean="0"/>
              <a:t>By the way…</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Panther-chameleon2"/>
          <p:cNvPicPr>
            <a:picLocks noChangeAspect="1" noChangeArrowheads="1"/>
          </p:cNvPicPr>
          <p:nvPr/>
        </p:nvPicPr>
        <p:blipFill>
          <a:blip r:embed="rId3"/>
          <a:srcRect/>
          <a:stretch>
            <a:fillRect/>
          </a:stretch>
        </p:blipFill>
        <p:spPr bwMode="auto">
          <a:xfrm>
            <a:off x="277813" y="354013"/>
            <a:ext cx="8586787" cy="6148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6968" name="Picture 8" descr="Tspectrum5"/>
          <p:cNvPicPr>
            <a:picLocks noChangeAspect="1" noChangeArrowheads="1"/>
          </p:cNvPicPr>
          <p:nvPr/>
        </p:nvPicPr>
        <p:blipFill>
          <a:blip r:embed="rId3"/>
          <a:srcRect/>
          <a:stretch>
            <a:fillRect/>
          </a:stretch>
        </p:blipFill>
        <p:spPr bwMode="auto">
          <a:xfrm>
            <a:off x="4953000" y="990600"/>
            <a:ext cx="3124200" cy="3063304"/>
          </a:xfrm>
          <a:prstGeom prst="rect">
            <a:avLst/>
          </a:prstGeom>
          <a:noFill/>
        </p:spPr>
      </p:pic>
      <p:pic>
        <p:nvPicPr>
          <p:cNvPr id="2216969" name="Picture 9" descr="Owl tawny hunt"/>
          <p:cNvPicPr>
            <a:picLocks noChangeAspect="1" noChangeArrowheads="1"/>
          </p:cNvPicPr>
          <p:nvPr/>
        </p:nvPicPr>
        <p:blipFill>
          <a:blip r:embed="rId4"/>
          <a:srcRect/>
          <a:stretch>
            <a:fillRect/>
          </a:stretch>
        </p:blipFill>
        <p:spPr bwMode="auto">
          <a:xfrm>
            <a:off x="685800" y="990600"/>
            <a:ext cx="3962400" cy="2860914"/>
          </a:xfrm>
          <a:prstGeom prst="rect">
            <a:avLst/>
          </a:prstGeom>
          <a:noFill/>
        </p:spPr>
      </p:pic>
      <p:pic>
        <p:nvPicPr>
          <p:cNvPr id="2216972" name="Picture 12" descr="cat hunt"/>
          <p:cNvPicPr>
            <a:picLocks noChangeAspect="1" noChangeArrowheads="1"/>
          </p:cNvPicPr>
          <p:nvPr/>
        </p:nvPicPr>
        <p:blipFill>
          <a:blip r:embed="rId5"/>
          <a:srcRect/>
          <a:stretch>
            <a:fillRect/>
          </a:stretch>
        </p:blipFill>
        <p:spPr bwMode="auto">
          <a:xfrm>
            <a:off x="990600" y="3810000"/>
            <a:ext cx="3287051" cy="2967038"/>
          </a:xfrm>
          <a:prstGeom prst="rect">
            <a:avLst/>
          </a:prstGeom>
          <a:noFill/>
        </p:spPr>
      </p:pic>
      <p:sp>
        <p:nvSpPr>
          <p:cNvPr id="2216973" name="Rectangle 13"/>
          <p:cNvSpPr>
            <a:spLocks noChangeArrowheads="1"/>
          </p:cNvSpPr>
          <p:nvPr/>
        </p:nvSpPr>
        <p:spPr bwMode="auto">
          <a:xfrm>
            <a:off x="609600" y="0"/>
            <a:ext cx="8305800" cy="954107"/>
          </a:xfrm>
          <a:prstGeom prst="rect">
            <a:avLst/>
          </a:prstGeom>
          <a:noFill/>
          <a:ln w="9525">
            <a:noFill/>
            <a:miter lim="800000"/>
            <a:headEnd/>
            <a:tailEnd/>
          </a:ln>
          <a:effectLst/>
        </p:spPr>
        <p:txBody>
          <a:bodyPr wrap="square">
            <a:prstTxWarp prst="textNoShape">
              <a:avLst/>
            </a:prstTxWarp>
            <a:spAutoFit/>
          </a:bodyPr>
          <a:lstStyle/>
          <a:p>
            <a:pPr algn="ctr"/>
            <a:r>
              <a:rPr lang="en-US" sz="2800" b="1" dirty="0" smtClean="0"/>
              <a:t>Each of these species requires fine visual depth perception to catch prey with an appendage</a:t>
            </a:r>
            <a:endParaRPr lang="en-US" sz="2800" b="1" dirty="0"/>
          </a:p>
        </p:txBody>
      </p:sp>
      <p:pic>
        <p:nvPicPr>
          <p:cNvPr id="6" name="Picture 5"/>
          <p:cNvPicPr>
            <a:picLocks noChangeAspect="1"/>
          </p:cNvPicPr>
          <p:nvPr/>
        </p:nvPicPr>
        <p:blipFill>
          <a:blip r:embed="rId6"/>
          <a:stretch>
            <a:fillRect/>
          </a:stretch>
        </p:blipFill>
        <p:spPr>
          <a:xfrm>
            <a:off x="4724399" y="4038598"/>
            <a:ext cx="3810001" cy="274320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4306" name="Line 2"/>
          <p:cNvSpPr>
            <a:spLocks noChangeShapeType="1"/>
          </p:cNvSpPr>
          <p:nvPr/>
        </p:nvSpPr>
        <p:spPr bwMode="auto">
          <a:xfrm flipH="1">
            <a:off x="1066800" y="2193925"/>
            <a:ext cx="2971800" cy="1905000"/>
          </a:xfrm>
          <a:prstGeom prst="line">
            <a:avLst/>
          </a:prstGeom>
          <a:noFill/>
          <a:ln w="38100">
            <a:solidFill>
              <a:schemeClr val="tx1"/>
            </a:solidFill>
            <a:round/>
            <a:headEnd/>
            <a:tailEnd/>
          </a:ln>
          <a:effectLst/>
        </p:spPr>
        <p:txBody>
          <a:bodyPr wrap="none" anchor="ctr">
            <a:prstTxWarp prst="textNoShape">
              <a:avLst/>
            </a:prstTxWarp>
          </a:bodyPr>
          <a:lstStyle/>
          <a:p>
            <a:endParaRPr lang="en-US" dirty="0"/>
          </a:p>
        </p:txBody>
      </p:sp>
      <p:sp>
        <p:nvSpPr>
          <p:cNvPr id="2274307" name="Line 3"/>
          <p:cNvSpPr>
            <a:spLocks noChangeShapeType="1"/>
          </p:cNvSpPr>
          <p:nvPr/>
        </p:nvSpPr>
        <p:spPr bwMode="auto">
          <a:xfrm>
            <a:off x="4038600" y="2193925"/>
            <a:ext cx="4191000" cy="1981200"/>
          </a:xfrm>
          <a:prstGeom prst="line">
            <a:avLst/>
          </a:prstGeom>
          <a:noFill/>
          <a:ln w="38100">
            <a:solidFill>
              <a:schemeClr val="tx1"/>
            </a:solidFill>
            <a:round/>
            <a:headEnd/>
            <a:tailEnd/>
          </a:ln>
          <a:effectLst/>
        </p:spPr>
        <p:txBody>
          <a:bodyPr wrap="none" anchor="ctr">
            <a:prstTxWarp prst="textNoShape">
              <a:avLst/>
            </a:prstTxWarp>
          </a:bodyPr>
          <a:lstStyle/>
          <a:p>
            <a:endParaRPr lang="en-US" dirty="0"/>
          </a:p>
        </p:txBody>
      </p:sp>
      <p:sp>
        <p:nvSpPr>
          <p:cNvPr id="2274308" name="Rectangle 4"/>
          <p:cNvSpPr>
            <a:spLocks noChangeArrowheads="1"/>
          </p:cNvSpPr>
          <p:nvPr/>
        </p:nvSpPr>
        <p:spPr bwMode="auto">
          <a:xfrm>
            <a:off x="457200" y="5851525"/>
            <a:ext cx="8305800" cy="396875"/>
          </a:xfrm>
          <a:prstGeom prst="rect">
            <a:avLst/>
          </a:prstGeom>
          <a:noFill/>
          <a:ln w="9525">
            <a:noFill/>
            <a:miter lim="800000"/>
            <a:headEnd/>
            <a:tailEnd/>
          </a:ln>
          <a:effectLst/>
        </p:spPr>
        <p:txBody>
          <a:bodyPr>
            <a:prstTxWarp prst="textNoShape">
              <a:avLst/>
            </a:prstTxWarp>
            <a:spAutoFit/>
          </a:bodyPr>
          <a:lstStyle/>
          <a:p>
            <a:r>
              <a:rPr lang="en-US" sz="2000" b="1" dirty="0">
                <a:solidFill>
                  <a:schemeClr val="tx2"/>
                </a:solidFill>
              </a:rPr>
              <a:t>Strepsirrhines          Tarsiers              Platyrrhines          Catarrhines</a:t>
            </a:r>
          </a:p>
        </p:txBody>
      </p:sp>
      <p:sp>
        <p:nvSpPr>
          <p:cNvPr id="2274309" name="Line 5"/>
          <p:cNvSpPr>
            <a:spLocks noChangeShapeType="1"/>
          </p:cNvSpPr>
          <p:nvPr/>
        </p:nvSpPr>
        <p:spPr bwMode="auto">
          <a:xfrm flipH="1">
            <a:off x="3200400" y="2727325"/>
            <a:ext cx="1981200" cy="1371600"/>
          </a:xfrm>
          <a:prstGeom prst="line">
            <a:avLst/>
          </a:prstGeom>
          <a:noFill/>
          <a:ln w="38100">
            <a:solidFill>
              <a:schemeClr val="tx1"/>
            </a:solidFill>
            <a:round/>
            <a:headEnd/>
            <a:tailEnd/>
          </a:ln>
          <a:effectLst/>
        </p:spPr>
        <p:txBody>
          <a:bodyPr wrap="none" anchor="ctr">
            <a:prstTxWarp prst="textNoShape">
              <a:avLst/>
            </a:prstTxWarp>
          </a:bodyPr>
          <a:lstStyle/>
          <a:p>
            <a:endParaRPr lang="en-US" dirty="0"/>
          </a:p>
        </p:txBody>
      </p:sp>
      <p:sp>
        <p:nvSpPr>
          <p:cNvPr id="2274310" name="Line 6"/>
          <p:cNvSpPr>
            <a:spLocks noChangeShapeType="1"/>
          </p:cNvSpPr>
          <p:nvPr/>
        </p:nvSpPr>
        <p:spPr bwMode="auto">
          <a:xfrm flipH="1">
            <a:off x="5181600" y="3260725"/>
            <a:ext cx="1143000" cy="838200"/>
          </a:xfrm>
          <a:prstGeom prst="line">
            <a:avLst/>
          </a:prstGeom>
          <a:noFill/>
          <a:ln w="38100">
            <a:solidFill>
              <a:schemeClr val="tx1"/>
            </a:solidFill>
            <a:round/>
            <a:headEnd/>
            <a:tailEnd/>
          </a:ln>
          <a:effectLst/>
        </p:spPr>
        <p:txBody>
          <a:bodyPr wrap="none" anchor="ctr">
            <a:prstTxWarp prst="textNoShape">
              <a:avLst/>
            </a:prstTxWarp>
          </a:bodyPr>
          <a:lstStyle/>
          <a:p>
            <a:endParaRPr lang="en-US" dirty="0"/>
          </a:p>
        </p:txBody>
      </p:sp>
      <p:pic>
        <p:nvPicPr>
          <p:cNvPr id="2274312" name="Picture 8"/>
          <p:cNvPicPr>
            <a:picLocks noChangeAspect="1" noChangeArrowheads="1"/>
          </p:cNvPicPr>
          <p:nvPr/>
        </p:nvPicPr>
        <p:blipFill>
          <a:blip r:embed="rId3"/>
          <a:srcRect/>
          <a:stretch>
            <a:fillRect/>
          </a:stretch>
        </p:blipFill>
        <p:spPr bwMode="auto">
          <a:xfrm>
            <a:off x="457200" y="3946525"/>
            <a:ext cx="1755775" cy="1828800"/>
          </a:xfrm>
          <a:prstGeom prst="rect">
            <a:avLst/>
          </a:prstGeom>
          <a:noFill/>
        </p:spPr>
      </p:pic>
      <p:pic>
        <p:nvPicPr>
          <p:cNvPr id="2274313" name="Picture 9"/>
          <p:cNvPicPr>
            <a:picLocks noChangeAspect="1" noChangeArrowheads="1"/>
          </p:cNvPicPr>
          <p:nvPr/>
        </p:nvPicPr>
        <p:blipFill>
          <a:blip r:embed="rId4"/>
          <a:srcRect/>
          <a:stretch>
            <a:fillRect/>
          </a:stretch>
        </p:blipFill>
        <p:spPr bwMode="auto">
          <a:xfrm>
            <a:off x="6961188" y="3946525"/>
            <a:ext cx="1801812" cy="1828800"/>
          </a:xfrm>
          <a:prstGeom prst="rect">
            <a:avLst/>
          </a:prstGeom>
          <a:noFill/>
        </p:spPr>
      </p:pic>
      <p:pic>
        <p:nvPicPr>
          <p:cNvPr id="2274314" name="Picture 10"/>
          <p:cNvPicPr>
            <a:picLocks noChangeAspect="1" noChangeArrowheads="1"/>
          </p:cNvPicPr>
          <p:nvPr/>
        </p:nvPicPr>
        <p:blipFill>
          <a:blip r:embed="rId5"/>
          <a:srcRect/>
          <a:stretch>
            <a:fillRect/>
          </a:stretch>
        </p:blipFill>
        <p:spPr bwMode="auto">
          <a:xfrm>
            <a:off x="4800600" y="3946525"/>
            <a:ext cx="1673225" cy="1828800"/>
          </a:xfrm>
          <a:prstGeom prst="rect">
            <a:avLst/>
          </a:prstGeom>
          <a:noFill/>
        </p:spPr>
      </p:pic>
      <p:pic>
        <p:nvPicPr>
          <p:cNvPr id="2274315" name="Picture 11"/>
          <p:cNvPicPr>
            <a:picLocks noChangeAspect="1" noChangeArrowheads="1"/>
          </p:cNvPicPr>
          <p:nvPr/>
        </p:nvPicPr>
        <p:blipFill>
          <a:blip r:embed="rId6"/>
          <a:srcRect/>
          <a:stretch>
            <a:fillRect/>
          </a:stretch>
        </p:blipFill>
        <p:spPr bwMode="auto">
          <a:xfrm>
            <a:off x="2438400" y="3946525"/>
            <a:ext cx="2193925" cy="1828800"/>
          </a:xfrm>
          <a:prstGeom prst="rect">
            <a:avLst/>
          </a:prstGeom>
          <a:noFill/>
        </p:spPr>
      </p:pic>
      <p:sp>
        <p:nvSpPr>
          <p:cNvPr id="2274316" name="Rectangle 12"/>
          <p:cNvSpPr>
            <a:spLocks noChangeArrowheads="1"/>
          </p:cNvSpPr>
          <p:nvPr/>
        </p:nvSpPr>
        <p:spPr bwMode="auto">
          <a:xfrm>
            <a:off x="762000" y="152400"/>
            <a:ext cx="8001000" cy="1828800"/>
          </a:xfrm>
          <a:prstGeom prst="rect">
            <a:avLst/>
          </a:prstGeom>
          <a:noFill/>
          <a:ln w="9525">
            <a:noFill/>
            <a:miter lim="800000"/>
            <a:headEnd/>
            <a:tailEnd/>
          </a:ln>
          <a:effectLst/>
        </p:spPr>
        <p:txBody>
          <a:bodyPr>
            <a:prstTxWarp prst="textNoShape">
              <a:avLst/>
            </a:prstTxWarp>
          </a:bodyPr>
          <a:lstStyle/>
          <a:p>
            <a:pPr>
              <a:spcAft>
                <a:spcPts val="1200"/>
              </a:spcAft>
            </a:pPr>
            <a:r>
              <a:rPr lang="en-US" sz="2400" b="1" dirty="0" smtClean="0">
                <a:solidFill>
                  <a:schemeClr val="tx2"/>
                </a:solidFill>
              </a:rPr>
              <a:t>These comparisons show that forward-facing eyes present in the last common ancestor of primates as a </a:t>
            </a:r>
            <a:r>
              <a:rPr lang="en-US" sz="2400" b="1" u="sng" dirty="0" smtClean="0">
                <a:solidFill>
                  <a:schemeClr val="tx2"/>
                </a:solidFill>
              </a:rPr>
              <a:t>predatory adaptation</a:t>
            </a:r>
            <a:r>
              <a:rPr lang="en-US" sz="2400" b="1" dirty="0" smtClean="0">
                <a:solidFill>
                  <a:schemeClr val="tx2"/>
                </a:solidFill>
              </a:rPr>
              <a:t>; F-F eyes are retained by the living descendants of that common ancestor</a:t>
            </a:r>
            <a:endParaRPr lang="en-US" sz="2400" b="1" dirty="0">
              <a:solidFill>
                <a:schemeClr val="tx2"/>
              </a:solidFill>
            </a:endParaRPr>
          </a:p>
        </p:txBody>
      </p:sp>
      <p:sp>
        <p:nvSpPr>
          <p:cNvPr id="12" name="Line 7"/>
          <p:cNvSpPr>
            <a:spLocks noChangeShapeType="1"/>
          </p:cNvSpPr>
          <p:nvPr/>
        </p:nvSpPr>
        <p:spPr bwMode="auto">
          <a:xfrm>
            <a:off x="2819400" y="2193925"/>
            <a:ext cx="990600" cy="0"/>
          </a:xfrm>
          <a:prstGeom prst="line">
            <a:avLst/>
          </a:prstGeom>
          <a:noFill/>
          <a:ln w="76200">
            <a:solidFill>
              <a:srgbClr val="FF0000"/>
            </a:solidFill>
            <a:round/>
            <a:headEnd/>
            <a:tailEnd type="triangle" w="med" len="med"/>
          </a:ln>
          <a:effectLst/>
        </p:spPr>
        <p:txBody>
          <a:bodyPr wrap="none" anchor="ctr">
            <a:prstTxWarp prst="textNoShape">
              <a:avLst/>
            </a:prstTxWarp>
          </a:bodyPr>
          <a:lstStyle/>
          <a:p>
            <a:endParaRPr lang="en-US" dirty="0"/>
          </a:p>
        </p:txBody>
      </p:sp>
      <p:sp>
        <p:nvSpPr>
          <p:cNvPr id="13" name="Oval 12"/>
          <p:cNvSpPr/>
          <p:nvPr/>
        </p:nvSpPr>
        <p:spPr bwMode="auto">
          <a:xfrm>
            <a:off x="3886200" y="2057400"/>
            <a:ext cx="304800" cy="3048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Helvetica" pitchFamily="-105"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619780"/>
            <a:ext cx="8105479" cy="523220"/>
          </a:xfrm>
          <a:prstGeom prst="rect">
            <a:avLst/>
          </a:prstGeom>
        </p:spPr>
        <p:txBody>
          <a:bodyPr wrap="none">
            <a:spAutoFit/>
          </a:bodyPr>
          <a:lstStyle/>
          <a:p>
            <a:r>
              <a:rPr lang="en-US" sz="2800" b="1" dirty="0" smtClean="0"/>
              <a:t> So the next time you see someone doing this:</a:t>
            </a:r>
            <a:endParaRPr lang="en-US" sz="2800" b="1" dirty="0"/>
          </a:p>
        </p:txBody>
      </p:sp>
      <p:pic>
        <p:nvPicPr>
          <p:cNvPr id="7" name="Picture 6" descr="Catch football.jpg"/>
          <p:cNvPicPr>
            <a:picLocks noChangeAspect="1"/>
          </p:cNvPicPr>
          <p:nvPr/>
        </p:nvPicPr>
        <p:blipFill>
          <a:blip r:embed="rId3"/>
          <a:stretch>
            <a:fillRect/>
          </a:stretch>
        </p:blipFill>
        <p:spPr>
          <a:xfrm>
            <a:off x="1447800" y="1676400"/>
            <a:ext cx="6118826" cy="37338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468" name="Rectangle 4"/>
          <p:cNvSpPr>
            <a:spLocks noChangeArrowheads="1"/>
          </p:cNvSpPr>
          <p:nvPr/>
        </p:nvSpPr>
        <p:spPr bwMode="auto">
          <a:xfrm>
            <a:off x="952501" y="609600"/>
            <a:ext cx="7543799" cy="1446550"/>
          </a:xfrm>
          <a:prstGeom prst="rect">
            <a:avLst/>
          </a:prstGeom>
          <a:noFill/>
          <a:ln w="9525">
            <a:noFill/>
            <a:miter lim="800000"/>
            <a:headEnd/>
            <a:tailEnd/>
          </a:ln>
          <a:effectLst/>
        </p:spPr>
        <p:txBody>
          <a:bodyPr wrap="square">
            <a:prstTxWarp prst="textNoShape">
              <a:avLst/>
            </a:prstTxWarp>
            <a:spAutoFit/>
          </a:bodyPr>
          <a:lstStyle/>
          <a:p>
            <a:pPr algn="ctr"/>
            <a:r>
              <a:rPr lang="en-US" sz="4400" b="1" dirty="0" smtClean="0">
                <a:solidFill>
                  <a:schemeClr val="tx2"/>
                </a:solidFill>
              </a:rPr>
              <a:t>Your Eye, My Eye, and the Eye of the Aye-Aye</a:t>
            </a:r>
          </a:p>
        </p:txBody>
      </p:sp>
      <p:sp>
        <p:nvSpPr>
          <p:cNvPr id="7" name="Rectangle 6"/>
          <p:cNvSpPr/>
          <p:nvPr/>
        </p:nvSpPr>
        <p:spPr>
          <a:xfrm>
            <a:off x="609600" y="5257800"/>
            <a:ext cx="7848600" cy="584776"/>
          </a:xfrm>
          <a:prstGeom prst="rect">
            <a:avLst/>
          </a:prstGeom>
        </p:spPr>
        <p:txBody>
          <a:bodyPr wrap="square">
            <a:spAutoFit/>
          </a:bodyPr>
          <a:lstStyle/>
          <a:p>
            <a:pPr algn="ctr"/>
            <a:r>
              <a:rPr lang="en-US" b="1" dirty="0" smtClean="0">
                <a:solidFill>
                  <a:schemeClr val="tx2"/>
                </a:solidFill>
              </a:rPr>
              <a:t>But first…</a:t>
            </a:r>
            <a:endParaRPr lang="en-US" b="1" u="sng" dirty="0">
              <a:solidFill>
                <a:schemeClr val="tx2"/>
              </a:solidFill>
            </a:endParaRPr>
          </a:p>
        </p:txBody>
      </p:sp>
      <p:pic>
        <p:nvPicPr>
          <p:cNvPr id="8" name="Picture 7" descr="Human eyer.jpg"/>
          <p:cNvPicPr>
            <a:picLocks noChangeAspect="1"/>
          </p:cNvPicPr>
          <p:nvPr/>
        </p:nvPicPr>
        <p:blipFill>
          <a:blip r:embed="rId3"/>
          <a:stretch>
            <a:fillRect/>
          </a:stretch>
        </p:blipFill>
        <p:spPr>
          <a:xfrm>
            <a:off x="609600" y="2514600"/>
            <a:ext cx="3924300" cy="2262244"/>
          </a:xfrm>
          <a:prstGeom prst="rect">
            <a:avLst/>
          </a:prstGeom>
        </p:spPr>
      </p:pic>
      <p:pic>
        <p:nvPicPr>
          <p:cNvPr id="10" name="Picture 9" descr="aye aye eye redu.jpg"/>
          <p:cNvPicPr>
            <a:picLocks noChangeAspect="1"/>
          </p:cNvPicPr>
          <p:nvPr/>
        </p:nvPicPr>
        <p:blipFill>
          <a:blip r:embed="rId4"/>
          <a:stretch>
            <a:fillRect/>
          </a:stretch>
        </p:blipFill>
        <p:spPr>
          <a:xfrm>
            <a:off x="5475148" y="2514600"/>
            <a:ext cx="2906852" cy="2362200"/>
          </a:xfrm>
          <a:prstGeom prst="rect">
            <a:avLst/>
          </a:prstGeom>
        </p:spPr>
      </p:pic>
      <p:cxnSp>
        <p:nvCxnSpPr>
          <p:cNvPr id="9" name="Straight Arrow Connector 8"/>
          <p:cNvCxnSpPr/>
          <p:nvPr/>
        </p:nvCxnSpPr>
        <p:spPr bwMode="auto">
          <a:xfrm rot="10800000">
            <a:off x="8077200" y="3886200"/>
            <a:ext cx="457200" cy="228600"/>
          </a:xfrm>
          <a:prstGeom prst="straightConnector1">
            <a:avLst/>
          </a:prstGeom>
          <a:solidFill>
            <a:schemeClr val="accent1"/>
          </a:solidFill>
          <a:ln w="63500" cap="flat" cmpd="sng" algn="ctr">
            <a:solidFill>
              <a:srgbClr val="FF0000"/>
            </a:solidFill>
            <a:prstDash val="solid"/>
            <a:round/>
            <a:headEnd type="none" w="med" len="med"/>
            <a:tailEnd type="triangle"/>
          </a:ln>
          <a:effectLst>
            <a:outerShdw blurRad="50800" dist="38100" dir="2700000" algn="tl" rotWithShape="0">
              <a:srgbClr val="000000"/>
            </a:outerShdw>
          </a:effectLst>
        </p:spPr>
      </p:cxnSp>
      <p:cxnSp>
        <p:nvCxnSpPr>
          <p:cNvPr id="11" name="Straight Arrow Connector 10"/>
          <p:cNvCxnSpPr/>
          <p:nvPr/>
        </p:nvCxnSpPr>
        <p:spPr bwMode="auto">
          <a:xfrm rot="10800000">
            <a:off x="7315200" y="1828800"/>
            <a:ext cx="457200" cy="228600"/>
          </a:xfrm>
          <a:prstGeom prst="straightConnector1">
            <a:avLst/>
          </a:prstGeom>
          <a:solidFill>
            <a:schemeClr val="accent1"/>
          </a:solidFill>
          <a:ln w="63500" cap="flat" cmpd="sng" algn="ctr">
            <a:solidFill>
              <a:srgbClr val="FF0000"/>
            </a:solidFill>
            <a:prstDash val="solid"/>
            <a:round/>
            <a:headEnd type="none" w="med" len="med"/>
            <a:tailEnd type="triangle"/>
          </a:ln>
          <a:effectLst>
            <a:outerShdw blurRad="50800" dist="38100" dir="2700000" algn="tl" rotWithShape="0">
              <a:srgbClr val="000000"/>
            </a:outerShdw>
          </a:effectLst>
        </p:spPr>
      </p:cxnSp>
      <p:sp>
        <p:nvSpPr>
          <p:cNvPr id="12" name="Rectangle 11"/>
          <p:cNvSpPr/>
          <p:nvPr/>
        </p:nvSpPr>
        <p:spPr>
          <a:xfrm>
            <a:off x="8458200" y="3962400"/>
            <a:ext cx="686005" cy="584776"/>
          </a:xfrm>
          <a:prstGeom prst="rect">
            <a:avLst/>
          </a:prstGeom>
        </p:spPr>
        <p:txBody>
          <a:bodyPr wrap="none">
            <a:spAutoFit/>
          </a:bodyPr>
          <a:lstStyle/>
          <a:p>
            <a:r>
              <a:rPr lang="en-US" b="1" dirty="0" smtClean="0">
                <a:solidFill>
                  <a:schemeClr val="tx2"/>
                </a:solidFill>
              </a:rPr>
              <a:t>??</a:t>
            </a:r>
            <a:endParaRPr lang="en-US" dirty="0"/>
          </a:p>
        </p:txBody>
      </p:sp>
      <p:sp>
        <p:nvSpPr>
          <p:cNvPr id="13" name="Rectangle 12"/>
          <p:cNvSpPr/>
          <p:nvPr/>
        </p:nvSpPr>
        <p:spPr>
          <a:xfrm>
            <a:off x="7772400" y="1828800"/>
            <a:ext cx="686005" cy="584776"/>
          </a:xfrm>
          <a:prstGeom prst="rect">
            <a:avLst/>
          </a:prstGeom>
        </p:spPr>
        <p:txBody>
          <a:bodyPr wrap="none">
            <a:spAutoFit/>
          </a:bodyPr>
          <a:lstStyle/>
          <a:p>
            <a:r>
              <a:rPr lang="en-US" b="1" dirty="0" smtClean="0">
                <a:solidFill>
                  <a:schemeClr val="tx2"/>
                </a:solidFill>
              </a:rPr>
              <a:t>??</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tch baseball.jpg"/>
          <p:cNvPicPr>
            <a:picLocks noChangeAspect="1"/>
          </p:cNvPicPr>
          <p:nvPr/>
        </p:nvPicPr>
        <p:blipFill>
          <a:blip r:embed="rId3"/>
          <a:stretch>
            <a:fillRect/>
          </a:stretch>
        </p:blipFill>
        <p:spPr>
          <a:xfrm>
            <a:off x="1905000" y="1524000"/>
            <a:ext cx="5538492" cy="3689350"/>
          </a:xfrm>
          <a:prstGeom prst="rect">
            <a:avLst/>
          </a:prstGeom>
        </p:spPr>
      </p:pic>
      <p:sp>
        <p:nvSpPr>
          <p:cNvPr id="3" name="Rectangle 2"/>
          <p:cNvSpPr/>
          <p:nvPr/>
        </p:nvSpPr>
        <p:spPr>
          <a:xfrm>
            <a:off x="3791415" y="619780"/>
            <a:ext cx="1561170" cy="523220"/>
          </a:xfrm>
          <a:prstGeom prst="rect">
            <a:avLst/>
          </a:prstGeom>
        </p:spPr>
        <p:txBody>
          <a:bodyPr wrap="none">
            <a:spAutoFit/>
          </a:bodyPr>
          <a:lstStyle/>
          <a:p>
            <a:r>
              <a:rPr lang="en-US" sz="2800" b="1" dirty="0" smtClean="0"/>
              <a:t> Or this:</a:t>
            </a:r>
            <a:endParaRPr lang="en-US" sz="2800"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ooges.jpg"/>
          <p:cNvPicPr>
            <a:picLocks noChangeAspect="1"/>
          </p:cNvPicPr>
          <p:nvPr/>
        </p:nvPicPr>
        <p:blipFill>
          <a:blip r:embed="rId3"/>
          <a:stretch>
            <a:fillRect/>
          </a:stretch>
        </p:blipFill>
        <p:spPr>
          <a:xfrm>
            <a:off x="1651000" y="1752600"/>
            <a:ext cx="5842000" cy="3505200"/>
          </a:xfrm>
          <a:prstGeom prst="rect">
            <a:avLst/>
          </a:prstGeom>
        </p:spPr>
      </p:pic>
      <p:sp>
        <p:nvSpPr>
          <p:cNvPr id="5" name="Rectangle 4"/>
          <p:cNvSpPr/>
          <p:nvPr/>
        </p:nvSpPr>
        <p:spPr>
          <a:xfrm>
            <a:off x="409768" y="685800"/>
            <a:ext cx="8324464" cy="523220"/>
          </a:xfrm>
          <a:prstGeom prst="rect">
            <a:avLst/>
          </a:prstGeom>
        </p:spPr>
        <p:txBody>
          <a:bodyPr wrap="none">
            <a:spAutoFit/>
          </a:bodyPr>
          <a:lstStyle/>
          <a:p>
            <a:r>
              <a:rPr lang="en-US" sz="2800" b="1" dirty="0" smtClean="0"/>
              <a:t> Or anything that requires fine depth perception</a:t>
            </a:r>
            <a:endParaRPr lang="en-US" sz="2800"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57200"/>
            <a:ext cx="2590800" cy="3539431"/>
          </a:xfrm>
          <a:prstGeom prst="rect">
            <a:avLst/>
          </a:prstGeom>
        </p:spPr>
        <p:txBody>
          <a:bodyPr wrap="square">
            <a:spAutoFit/>
          </a:bodyPr>
          <a:lstStyle/>
          <a:p>
            <a:r>
              <a:rPr lang="en-US" sz="2800" b="1" dirty="0" smtClean="0"/>
              <a:t>Remember that the ability to precisely judge distance using vision first  evolved for this:</a:t>
            </a:r>
            <a:endParaRPr lang="en-US" sz="2800" b="1" dirty="0"/>
          </a:p>
        </p:txBody>
      </p:sp>
      <p:pic>
        <p:nvPicPr>
          <p:cNvPr id="3" name="Picture 2" descr="TarsierFeedRedu.jpg"/>
          <p:cNvPicPr>
            <a:picLocks noChangeAspect="1"/>
          </p:cNvPicPr>
          <p:nvPr/>
        </p:nvPicPr>
        <p:blipFill>
          <a:blip r:embed="rId3"/>
          <a:stretch>
            <a:fillRect/>
          </a:stretch>
        </p:blipFill>
        <p:spPr>
          <a:xfrm>
            <a:off x="3124200" y="0"/>
            <a:ext cx="5312664" cy="6858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4306" name="Line 2"/>
          <p:cNvSpPr>
            <a:spLocks noChangeShapeType="1"/>
          </p:cNvSpPr>
          <p:nvPr/>
        </p:nvSpPr>
        <p:spPr bwMode="auto">
          <a:xfrm flipH="1">
            <a:off x="1066800" y="2193925"/>
            <a:ext cx="2971800" cy="1905000"/>
          </a:xfrm>
          <a:prstGeom prst="line">
            <a:avLst/>
          </a:prstGeom>
          <a:noFill/>
          <a:ln w="38100">
            <a:solidFill>
              <a:schemeClr val="tx1"/>
            </a:solidFill>
            <a:round/>
            <a:headEnd/>
            <a:tailEnd/>
          </a:ln>
          <a:effectLst/>
        </p:spPr>
        <p:txBody>
          <a:bodyPr wrap="none" anchor="ctr">
            <a:prstTxWarp prst="textNoShape">
              <a:avLst/>
            </a:prstTxWarp>
          </a:bodyPr>
          <a:lstStyle/>
          <a:p>
            <a:endParaRPr lang="en-US" dirty="0"/>
          </a:p>
        </p:txBody>
      </p:sp>
      <p:sp>
        <p:nvSpPr>
          <p:cNvPr id="2274307" name="Line 3"/>
          <p:cNvSpPr>
            <a:spLocks noChangeShapeType="1"/>
          </p:cNvSpPr>
          <p:nvPr/>
        </p:nvSpPr>
        <p:spPr bwMode="auto">
          <a:xfrm>
            <a:off x="4038600" y="2193925"/>
            <a:ext cx="4191000" cy="1981200"/>
          </a:xfrm>
          <a:prstGeom prst="line">
            <a:avLst/>
          </a:prstGeom>
          <a:noFill/>
          <a:ln w="38100">
            <a:solidFill>
              <a:schemeClr val="tx1"/>
            </a:solidFill>
            <a:round/>
            <a:headEnd/>
            <a:tailEnd/>
          </a:ln>
          <a:effectLst/>
        </p:spPr>
        <p:txBody>
          <a:bodyPr wrap="none" anchor="ctr">
            <a:prstTxWarp prst="textNoShape">
              <a:avLst/>
            </a:prstTxWarp>
          </a:bodyPr>
          <a:lstStyle/>
          <a:p>
            <a:endParaRPr lang="en-US" dirty="0"/>
          </a:p>
        </p:txBody>
      </p:sp>
      <p:sp>
        <p:nvSpPr>
          <p:cNvPr id="2274308" name="Rectangle 4"/>
          <p:cNvSpPr>
            <a:spLocks noChangeArrowheads="1"/>
          </p:cNvSpPr>
          <p:nvPr/>
        </p:nvSpPr>
        <p:spPr bwMode="auto">
          <a:xfrm>
            <a:off x="457200" y="5851525"/>
            <a:ext cx="8305800" cy="396875"/>
          </a:xfrm>
          <a:prstGeom prst="rect">
            <a:avLst/>
          </a:prstGeom>
          <a:noFill/>
          <a:ln w="9525">
            <a:noFill/>
            <a:miter lim="800000"/>
            <a:headEnd/>
            <a:tailEnd/>
          </a:ln>
          <a:effectLst/>
        </p:spPr>
        <p:txBody>
          <a:bodyPr>
            <a:prstTxWarp prst="textNoShape">
              <a:avLst/>
            </a:prstTxWarp>
            <a:spAutoFit/>
          </a:bodyPr>
          <a:lstStyle/>
          <a:p>
            <a:r>
              <a:rPr lang="en-US" sz="2000" b="1" dirty="0">
                <a:solidFill>
                  <a:schemeClr val="tx2"/>
                </a:solidFill>
              </a:rPr>
              <a:t>Strepsirrhines          Tarsiers              Platyrrhines          Catarrhines</a:t>
            </a:r>
          </a:p>
        </p:txBody>
      </p:sp>
      <p:sp>
        <p:nvSpPr>
          <p:cNvPr id="2274309" name="Line 5"/>
          <p:cNvSpPr>
            <a:spLocks noChangeShapeType="1"/>
          </p:cNvSpPr>
          <p:nvPr/>
        </p:nvSpPr>
        <p:spPr bwMode="auto">
          <a:xfrm flipH="1">
            <a:off x="3200400" y="2727325"/>
            <a:ext cx="1981200" cy="1371600"/>
          </a:xfrm>
          <a:prstGeom prst="line">
            <a:avLst/>
          </a:prstGeom>
          <a:noFill/>
          <a:ln w="38100">
            <a:solidFill>
              <a:schemeClr val="tx1"/>
            </a:solidFill>
            <a:round/>
            <a:headEnd/>
            <a:tailEnd/>
          </a:ln>
          <a:effectLst/>
        </p:spPr>
        <p:txBody>
          <a:bodyPr wrap="none" anchor="ctr">
            <a:prstTxWarp prst="textNoShape">
              <a:avLst/>
            </a:prstTxWarp>
          </a:bodyPr>
          <a:lstStyle/>
          <a:p>
            <a:endParaRPr lang="en-US" dirty="0"/>
          </a:p>
        </p:txBody>
      </p:sp>
      <p:sp>
        <p:nvSpPr>
          <p:cNvPr id="2274310" name="Line 6"/>
          <p:cNvSpPr>
            <a:spLocks noChangeShapeType="1"/>
          </p:cNvSpPr>
          <p:nvPr/>
        </p:nvSpPr>
        <p:spPr bwMode="auto">
          <a:xfrm flipH="1">
            <a:off x="5181600" y="3260725"/>
            <a:ext cx="1143000" cy="838200"/>
          </a:xfrm>
          <a:prstGeom prst="line">
            <a:avLst/>
          </a:prstGeom>
          <a:noFill/>
          <a:ln w="38100">
            <a:solidFill>
              <a:schemeClr val="tx1"/>
            </a:solidFill>
            <a:round/>
            <a:headEnd/>
            <a:tailEnd/>
          </a:ln>
          <a:effectLst/>
        </p:spPr>
        <p:txBody>
          <a:bodyPr wrap="none" anchor="ctr">
            <a:prstTxWarp prst="textNoShape">
              <a:avLst/>
            </a:prstTxWarp>
          </a:bodyPr>
          <a:lstStyle/>
          <a:p>
            <a:endParaRPr lang="en-US" dirty="0"/>
          </a:p>
        </p:txBody>
      </p:sp>
      <p:sp>
        <p:nvSpPr>
          <p:cNvPr id="2274311" name="Line 7"/>
          <p:cNvSpPr>
            <a:spLocks noChangeShapeType="1"/>
          </p:cNvSpPr>
          <p:nvPr/>
        </p:nvSpPr>
        <p:spPr bwMode="auto">
          <a:xfrm flipH="1">
            <a:off x="5334000" y="2286000"/>
            <a:ext cx="533400" cy="365125"/>
          </a:xfrm>
          <a:prstGeom prst="line">
            <a:avLst/>
          </a:prstGeom>
          <a:noFill/>
          <a:ln w="76200">
            <a:solidFill>
              <a:srgbClr val="FF0000"/>
            </a:solidFill>
            <a:round/>
            <a:headEnd/>
            <a:tailEnd type="triangle" w="med" len="med"/>
          </a:ln>
          <a:effectLst/>
        </p:spPr>
        <p:txBody>
          <a:bodyPr wrap="none" anchor="ctr">
            <a:prstTxWarp prst="textNoShape">
              <a:avLst/>
            </a:prstTxWarp>
          </a:bodyPr>
          <a:lstStyle/>
          <a:p>
            <a:endParaRPr lang="en-US" dirty="0"/>
          </a:p>
        </p:txBody>
      </p:sp>
      <p:pic>
        <p:nvPicPr>
          <p:cNvPr id="2274312" name="Picture 8"/>
          <p:cNvPicPr>
            <a:picLocks noChangeAspect="1" noChangeArrowheads="1"/>
          </p:cNvPicPr>
          <p:nvPr/>
        </p:nvPicPr>
        <p:blipFill>
          <a:blip r:embed="rId3"/>
          <a:srcRect/>
          <a:stretch>
            <a:fillRect/>
          </a:stretch>
        </p:blipFill>
        <p:spPr bwMode="auto">
          <a:xfrm>
            <a:off x="457200" y="3946525"/>
            <a:ext cx="1755775" cy="1828800"/>
          </a:xfrm>
          <a:prstGeom prst="rect">
            <a:avLst/>
          </a:prstGeom>
          <a:noFill/>
        </p:spPr>
      </p:pic>
      <p:pic>
        <p:nvPicPr>
          <p:cNvPr id="2274313" name="Picture 9"/>
          <p:cNvPicPr>
            <a:picLocks noChangeAspect="1" noChangeArrowheads="1"/>
          </p:cNvPicPr>
          <p:nvPr/>
        </p:nvPicPr>
        <p:blipFill>
          <a:blip r:embed="rId4"/>
          <a:srcRect/>
          <a:stretch>
            <a:fillRect/>
          </a:stretch>
        </p:blipFill>
        <p:spPr bwMode="auto">
          <a:xfrm>
            <a:off x="6961188" y="3946525"/>
            <a:ext cx="1801812" cy="1828800"/>
          </a:xfrm>
          <a:prstGeom prst="rect">
            <a:avLst/>
          </a:prstGeom>
          <a:noFill/>
        </p:spPr>
      </p:pic>
      <p:pic>
        <p:nvPicPr>
          <p:cNvPr id="2274314" name="Picture 10"/>
          <p:cNvPicPr>
            <a:picLocks noChangeAspect="1" noChangeArrowheads="1"/>
          </p:cNvPicPr>
          <p:nvPr/>
        </p:nvPicPr>
        <p:blipFill>
          <a:blip r:embed="rId5"/>
          <a:srcRect/>
          <a:stretch>
            <a:fillRect/>
          </a:stretch>
        </p:blipFill>
        <p:spPr bwMode="auto">
          <a:xfrm>
            <a:off x="4800600" y="3946525"/>
            <a:ext cx="1673225" cy="1828800"/>
          </a:xfrm>
          <a:prstGeom prst="rect">
            <a:avLst/>
          </a:prstGeom>
          <a:noFill/>
        </p:spPr>
      </p:pic>
      <p:pic>
        <p:nvPicPr>
          <p:cNvPr id="2274315" name="Picture 11"/>
          <p:cNvPicPr>
            <a:picLocks noChangeAspect="1" noChangeArrowheads="1"/>
          </p:cNvPicPr>
          <p:nvPr/>
        </p:nvPicPr>
        <p:blipFill>
          <a:blip r:embed="rId6"/>
          <a:srcRect/>
          <a:stretch>
            <a:fillRect/>
          </a:stretch>
        </p:blipFill>
        <p:spPr bwMode="auto">
          <a:xfrm>
            <a:off x="2438400" y="3946525"/>
            <a:ext cx="2193925" cy="1828800"/>
          </a:xfrm>
          <a:prstGeom prst="rect">
            <a:avLst/>
          </a:prstGeom>
          <a:noFill/>
        </p:spPr>
      </p:pic>
      <p:sp>
        <p:nvSpPr>
          <p:cNvPr id="2274316" name="Rectangle 12"/>
          <p:cNvSpPr>
            <a:spLocks noChangeArrowheads="1"/>
          </p:cNvSpPr>
          <p:nvPr/>
        </p:nvSpPr>
        <p:spPr bwMode="auto">
          <a:xfrm>
            <a:off x="762000" y="304800"/>
            <a:ext cx="7696200" cy="1676400"/>
          </a:xfrm>
          <a:prstGeom prst="rect">
            <a:avLst/>
          </a:prstGeom>
          <a:noFill/>
          <a:ln w="9525">
            <a:noFill/>
            <a:miter lim="800000"/>
            <a:headEnd/>
            <a:tailEnd/>
          </a:ln>
          <a:effectLst/>
        </p:spPr>
        <p:txBody>
          <a:bodyPr>
            <a:prstTxWarp prst="textNoShape">
              <a:avLst/>
            </a:prstTxWarp>
          </a:bodyPr>
          <a:lstStyle/>
          <a:p>
            <a:r>
              <a:rPr lang="en-US" b="1" dirty="0" smtClean="0">
                <a:solidFill>
                  <a:schemeClr val="tx2"/>
                </a:solidFill>
              </a:rPr>
              <a:t>Part 2 - an amazing ability that evolved in the last common ancestor of tarsiers, monkeys, apes, and humans:</a:t>
            </a:r>
            <a:endParaRPr lang="en-US" b="1" dirty="0">
              <a:solidFill>
                <a:schemeClr val="tx2"/>
              </a:solidFill>
            </a:endParaRPr>
          </a:p>
        </p:txBody>
      </p:sp>
      <p:sp>
        <p:nvSpPr>
          <p:cNvPr id="13" name="Oval 12"/>
          <p:cNvSpPr/>
          <p:nvPr/>
        </p:nvSpPr>
        <p:spPr bwMode="auto">
          <a:xfrm>
            <a:off x="5029200" y="2590800"/>
            <a:ext cx="304800" cy="3048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Helvetica" pitchFamily="-105"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8402" name="Picture 2"/>
          <p:cNvPicPr>
            <a:picLocks noChangeAspect="1" noChangeArrowheads="1"/>
          </p:cNvPicPr>
          <p:nvPr/>
        </p:nvPicPr>
        <p:blipFill>
          <a:blip r:embed="rId3"/>
          <a:srcRect/>
          <a:stretch>
            <a:fillRect/>
          </a:stretch>
        </p:blipFill>
        <p:spPr bwMode="auto">
          <a:xfrm>
            <a:off x="1981200" y="1371600"/>
            <a:ext cx="5715000" cy="41275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0450" name="Picture 2"/>
          <p:cNvPicPr>
            <a:picLocks noChangeAspect="1" noChangeArrowheads="1"/>
          </p:cNvPicPr>
          <p:nvPr/>
        </p:nvPicPr>
        <p:blipFill>
          <a:blip r:embed="rId3"/>
          <a:srcRect/>
          <a:stretch>
            <a:fillRect/>
          </a:stretch>
        </p:blipFill>
        <p:spPr bwMode="auto">
          <a:xfrm>
            <a:off x="1066800" y="152400"/>
            <a:ext cx="4802188" cy="6553200"/>
          </a:xfrm>
          <a:prstGeom prst="rect">
            <a:avLst/>
          </a:prstGeom>
          <a:noFill/>
        </p:spPr>
      </p:pic>
      <p:sp>
        <p:nvSpPr>
          <p:cNvPr id="2280451" name="Rectangle 3"/>
          <p:cNvSpPr>
            <a:spLocks noChangeArrowheads="1"/>
          </p:cNvSpPr>
          <p:nvPr/>
        </p:nvSpPr>
        <p:spPr bwMode="auto">
          <a:xfrm>
            <a:off x="6248400" y="1447800"/>
            <a:ext cx="2667000" cy="4478338"/>
          </a:xfrm>
          <a:prstGeom prst="rect">
            <a:avLst/>
          </a:prstGeom>
          <a:noFill/>
          <a:ln w="9525">
            <a:noFill/>
            <a:miter lim="800000"/>
            <a:headEnd/>
            <a:tailEnd/>
          </a:ln>
          <a:effectLst/>
        </p:spPr>
        <p:txBody>
          <a:bodyPr>
            <a:prstTxWarp prst="textNoShape">
              <a:avLst/>
            </a:prstTxWarp>
            <a:spAutoFit/>
          </a:bodyPr>
          <a:lstStyle/>
          <a:p>
            <a:r>
              <a:rPr lang="en-US" b="1" u="sng" dirty="0"/>
              <a:t>Saccades</a:t>
            </a:r>
            <a:r>
              <a:rPr lang="en-US" b="1" dirty="0"/>
              <a:t> - </a:t>
            </a:r>
          </a:p>
          <a:p>
            <a:endParaRPr lang="en-US" b="1" dirty="0"/>
          </a:p>
          <a:p>
            <a:r>
              <a:rPr lang="en-US" b="1" dirty="0"/>
              <a:t>Reflexive,</a:t>
            </a:r>
          </a:p>
          <a:p>
            <a:r>
              <a:rPr lang="en-US" b="1" dirty="0"/>
              <a:t>ballistic eye </a:t>
            </a:r>
          </a:p>
          <a:p>
            <a:r>
              <a:rPr lang="en-US" b="1" dirty="0"/>
              <a:t>movements</a:t>
            </a:r>
          </a:p>
          <a:p>
            <a:endParaRPr lang="en-US" b="1" dirty="0"/>
          </a:p>
          <a:p>
            <a:r>
              <a:rPr lang="en-US" b="1" dirty="0"/>
              <a:t>Tracks of the retinal FOVEA</a:t>
            </a:r>
          </a:p>
        </p:txBody>
      </p:sp>
      <p:sp>
        <p:nvSpPr>
          <p:cNvPr id="2280452" name="Line 4"/>
          <p:cNvSpPr>
            <a:spLocks noChangeShapeType="1"/>
          </p:cNvSpPr>
          <p:nvPr/>
        </p:nvSpPr>
        <p:spPr bwMode="auto">
          <a:xfrm flipH="1">
            <a:off x="5638800" y="4876800"/>
            <a:ext cx="533400" cy="0"/>
          </a:xfrm>
          <a:prstGeom prst="line">
            <a:avLst/>
          </a:prstGeom>
          <a:noFill/>
          <a:ln w="76200">
            <a:solidFill>
              <a:srgbClr val="FF0000"/>
            </a:solidFill>
            <a:round/>
            <a:headEnd/>
            <a:tailEnd type="triangle" w="med" len="med"/>
          </a:ln>
          <a:effectLst/>
        </p:spPr>
        <p:txBody>
          <a:bodyPr wrap="none" anchor="ctr">
            <a:prstTxWarp prst="textNoShape">
              <a:avLst/>
            </a:prstTxWarp>
          </a:bodyPr>
          <a:lstStyle/>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2498" name="Picture 2"/>
          <p:cNvPicPr>
            <a:picLocks noChangeAspect="1" noChangeArrowheads="1"/>
          </p:cNvPicPr>
          <p:nvPr/>
        </p:nvPicPr>
        <p:blipFill>
          <a:blip r:embed="rId3"/>
          <a:srcRect/>
          <a:stretch>
            <a:fillRect/>
          </a:stretch>
        </p:blipFill>
        <p:spPr bwMode="auto">
          <a:xfrm>
            <a:off x="630238" y="1524000"/>
            <a:ext cx="7883525" cy="2743200"/>
          </a:xfrm>
          <a:prstGeom prst="rect">
            <a:avLst/>
          </a:prstGeom>
          <a:noFill/>
        </p:spPr>
      </p:pic>
      <p:sp>
        <p:nvSpPr>
          <p:cNvPr id="2282500" name="Rectangle 4"/>
          <p:cNvSpPr>
            <a:spLocks noChangeArrowheads="1"/>
          </p:cNvSpPr>
          <p:nvPr/>
        </p:nvSpPr>
        <p:spPr bwMode="auto">
          <a:xfrm>
            <a:off x="609600" y="3962400"/>
            <a:ext cx="2438400" cy="307777"/>
          </a:xfrm>
          <a:prstGeom prst="rect">
            <a:avLst/>
          </a:prstGeom>
          <a:noFill/>
          <a:ln w="9525">
            <a:noFill/>
            <a:miter lim="800000"/>
            <a:headEnd/>
            <a:tailEnd/>
          </a:ln>
          <a:effectLst>
            <a:outerShdw blurRad="50800" dist="38100" dir="2700000" algn="tl" rotWithShape="0">
              <a:srgbClr val="000000"/>
            </a:outerShdw>
          </a:effectLst>
        </p:spPr>
        <p:txBody>
          <a:bodyPr wrap="square">
            <a:prstTxWarp prst="textNoShape">
              <a:avLst/>
            </a:prstTxWarp>
            <a:spAutoFit/>
          </a:bodyPr>
          <a:lstStyle/>
          <a:p>
            <a:r>
              <a:rPr lang="en-US" sz="1400" b="1" dirty="0" smtClean="0"/>
              <a:t>Macaque Monkey Fovea</a:t>
            </a:r>
            <a:endParaRPr lang="en-US" sz="1400" b="1" dirty="0"/>
          </a:p>
        </p:txBody>
      </p:sp>
      <p:sp>
        <p:nvSpPr>
          <p:cNvPr id="2282501" name="Rectangle 5"/>
          <p:cNvSpPr>
            <a:spLocks noChangeArrowheads="1"/>
          </p:cNvSpPr>
          <p:nvPr/>
        </p:nvSpPr>
        <p:spPr bwMode="auto">
          <a:xfrm>
            <a:off x="914400" y="533400"/>
            <a:ext cx="7432675" cy="579438"/>
          </a:xfrm>
          <a:prstGeom prst="rect">
            <a:avLst/>
          </a:prstGeom>
          <a:noFill/>
          <a:ln w="9525">
            <a:noFill/>
            <a:miter lim="800000"/>
            <a:headEnd/>
            <a:tailEnd/>
          </a:ln>
          <a:effectLst/>
        </p:spPr>
        <p:txBody>
          <a:bodyPr wrap="none">
            <a:prstTxWarp prst="textNoShape">
              <a:avLst/>
            </a:prstTxWarp>
            <a:spAutoFit/>
          </a:bodyPr>
          <a:lstStyle/>
          <a:p>
            <a:r>
              <a:rPr lang="en-US" b="1" dirty="0"/>
              <a:t>FOVEA - Pit in the center of the retina</a:t>
            </a:r>
          </a:p>
        </p:txBody>
      </p:sp>
      <p:sp>
        <p:nvSpPr>
          <p:cNvPr id="5" name="Rectangle 4"/>
          <p:cNvSpPr/>
          <p:nvPr/>
        </p:nvSpPr>
        <p:spPr>
          <a:xfrm>
            <a:off x="914400" y="4709517"/>
            <a:ext cx="7620000" cy="1538883"/>
          </a:xfrm>
          <a:prstGeom prst="rect">
            <a:avLst/>
          </a:prstGeom>
        </p:spPr>
        <p:txBody>
          <a:bodyPr wrap="square">
            <a:spAutoFit/>
          </a:bodyPr>
          <a:lstStyle/>
          <a:p>
            <a:pPr>
              <a:spcAft>
                <a:spcPts val="1200"/>
              </a:spcAft>
            </a:pPr>
            <a:r>
              <a:rPr lang="en-US" sz="2800" b="1" dirty="0" smtClean="0"/>
              <a:t>- What you use to “look at” things</a:t>
            </a:r>
          </a:p>
          <a:p>
            <a:pPr>
              <a:spcAft>
                <a:spcPts val="1200"/>
              </a:spcAft>
            </a:pPr>
            <a:r>
              <a:rPr lang="en-US" sz="2800" b="1" dirty="0" smtClean="0"/>
              <a:t>- Adaptation that provides an unobstructed path for light to reach photoreceptors</a:t>
            </a:r>
            <a:endParaRPr lang="en-US" sz="28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4547" name="Picture 3"/>
          <p:cNvPicPr>
            <a:picLocks noChangeAspect="1" noChangeArrowheads="1"/>
          </p:cNvPicPr>
          <p:nvPr/>
        </p:nvPicPr>
        <p:blipFill>
          <a:blip r:embed="rId3"/>
          <a:srcRect/>
          <a:stretch>
            <a:fillRect/>
          </a:stretch>
        </p:blipFill>
        <p:spPr bwMode="auto">
          <a:xfrm>
            <a:off x="228600" y="2514600"/>
            <a:ext cx="5257800" cy="3719513"/>
          </a:xfrm>
          <a:prstGeom prst="rect">
            <a:avLst/>
          </a:prstGeom>
          <a:noFill/>
        </p:spPr>
      </p:pic>
      <p:pic>
        <p:nvPicPr>
          <p:cNvPr id="2284548" name="Picture 4"/>
          <p:cNvPicPr>
            <a:picLocks noChangeAspect="1" noChangeArrowheads="1"/>
          </p:cNvPicPr>
          <p:nvPr/>
        </p:nvPicPr>
        <p:blipFill>
          <a:blip r:embed="rId4"/>
          <a:srcRect/>
          <a:stretch>
            <a:fillRect/>
          </a:stretch>
        </p:blipFill>
        <p:spPr bwMode="auto">
          <a:xfrm>
            <a:off x="5638800" y="4559300"/>
            <a:ext cx="3429000" cy="1425575"/>
          </a:xfrm>
          <a:prstGeom prst="rect">
            <a:avLst/>
          </a:prstGeom>
          <a:noFill/>
        </p:spPr>
      </p:pic>
      <p:sp>
        <p:nvSpPr>
          <p:cNvPr id="2284550" name="Rectangle 6"/>
          <p:cNvSpPr>
            <a:spLocks noChangeArrowheads="1"/>
          </p:cNvSpPr>
          <p:nvPr/>
        </p:nvSpPr>
        <p:spPr bwMode="auto">
          <a:xfrm>
            <a:off x="990600" y="533400"/>
            <a:ext cx="7239000" cy="1569660"/>
          </a:xfrm>
          <a:prstGeom prst="rect">
            <a:avLst/>
          </a:prstGeom>
          <a:noFill/>
          <a:ln w="9525">
            <a:noFill/>
            <a:miter lim="800000"/>
            <a:headEnd/>
            <a:tailEnd/>
          </a:ln>
          <a:effectLst/>
        </p:spPr>
        <p:txBody>
          <a:bodyPr>
            <a:prstTxWarp prst="textNoShape">
              <a:avLst/>
            </a:prstTxWarp>
            <a:spAutoFit/>
          </a:bodyPr>
          <a:lstStyle/>
          <a:p>
            <a:pPr algn="ctr"/>
            <a:r>
              <a:rPr lang="en-US" b="1" dirty="0"/>
              <a:t>Fovea</a:t>
            </a:r>
            <a:r>
              <a:rPr lang="en-US" b="1" dirty="0" smtClean="0"/>
              <a:t> has </a:t>
            </a:r>
            <a:r>
              <a:rPr lang="en-US" b="1" dirty="0"/>
              <a:t>its own yellow filter to screen out (blurring) blue light:</a:t>
            </a:r>
            <a:r>
              <a:rPr lang="en-US" b="1" dirty="0" smtClean="0"/>
              <a:t> </a:t>
            </a:r>
            <a:r>
              <a:rPr lang="en-US" b="1" u="sng" dirty="0" smtClean="0"/>
              <a:t>Macula </a:t>
            </a:r>
            <a:r>
              <a:rPr lang="en-US" b="1" u="sng" dirty="0"/>
              <a:t>Lutea</a:t>
            </a:r>
            <a:endParaRPr lang="en-US" b="1" dirty="0"/>
          </a:p>
        </p:txBody>
      </p:sp>
      <p:pic>
        <p:nvPicPr>
          <p:cNvPr id="2284551" name="Picture 7" descr="sw10xyi"/>
          <p:cNvPicPr>
            <a:picLocks noChangeAspect="1" noChangeArrowheads="1"/>
          </p:cNvPicPr>
          <p:nvPr/>
        </p:nvPicPr>
        <p:blipFill>
          <a:blip r:embed="rId5"/>
          <a:srcRect/>
          <a:stretch>
            <a:fillRect/>
          </a:stretch>
        </p:blipFill>
        <p:spPr bwMode="auto">
          <a:xfrm>
            <a:off x="5816600" y="2667000"/>
            <a:ext cx="2946400" cy="15875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2739" name="Picture 3"/>
          <p:cNvPicPr>
            <a:picLocks noChangeAspect="1" noChangeArrowheads="1"/>
          </p:cNvPicPr>
          <p:nvPr/>
        </p:nvPicPr>
        <p:blipFill>
          <a:blip r:embed="rId3"/>
          <a:srcRect/>
          <a:stretch>
            <a:fillRect/>
          </a:stretch>
        </p:blipFill>
        <p:spPr bwMode="auto">
          <a:xfrm>
            <a:off x="2279650" y="1600200"/>
            <a:ext cx="4584700" cy="3987800"/>
          </a:xfrm>
          <a:prstGeom prst="rect">
            <a:avLst/>
          </a:prstGeom>
          <a:noFill/>
        </p:spPr>
      </p:pic>
      <p:sp>
        <p:nvSpPr>
          <p:cNvPr id="2292742" name="Rectangle 6"/>
          <p:cNvSpPr>
            <a:spLocks noChangeArrowheads="1"/>
          </p:cNvSpPr>
          <p:nvPr/>
        </p:nvSpPr>
        <p:spPr bwMode="auto">
          <a:xfrm>
            <a:off x="457200" y="304800"/>
            <a:ext cx="8382000" cy="1066800"/>
          </a:xfrm>
          <a:prstGeom prst="rect">
            <a:avLst/>
          </a:prstGeom>
          <a:noFill/>
          <a:ln w="9525">
            <a:noFill/>
            <a:miter lim="800000"/>
            <a:headEnd/>
            <a:tailEnd/>
          </a:ln>
          <a:effectLst/>
        </p:spPr>
        <p:txBody>
          <a:bodyPr>
            <a:prstTxWarp prst="textNoShape">
              <a:avLst/>
            </a:prstTxWarp>
            <a:spAutoFit/>
          </a:bodyPr>
          <a:lstStyle/>
          <a:p>
            <a:r>
              <a:rPr lang="en-US" b="1" dirty="0"/>
              <a:t>And in the center of the fovea - a dense hexagonal lattice of cone photoreceptors</a:t>
            </a:r>
          </a:p>
        </p:txBody>
      </p:sp>
      <p:sp>
        <p:nvSpPr>
          <p:cNvPr id="4" name="Rectangle 3"/>
          <p:cNvSpPr/>
          <p:nvPr/>
        </p:nvSpPr>
        <p:spPr>
          <a:xfrm>
            <a:off x="1128949" y="5816024"/>
            <a:ext cx="6795851" cy="584776"/>
          </a:xfrm>
          <a:prstGeom prst="rect">
            <a:avLst/>
          </a:prstGeom>
          <a:ln>
            <a:solidFill>
              <a:schemeClr val="tx1"/>
            </a:solidFill>
          </a:ln>
        </p:spPr>
        <p:txBody>
          <a:bodyPr wrap="none">
            <a:spAutoFit/>
          </a:bodyPr>
          <a:lstStyle/>
          <a:p>
            <a:r>
              <a:rPr lang="en-US" b="1" dirty="0" smtClean="0"/>
              <a:t>What does all of this do for you??</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4550" name="Rectangle 6"/>
          <p:cNvSpPr>
            <a:spLocks noChangeArrowheads="1"/>
          </p:cNvSpPr>
          <p:nvPr/>
        </p:nvSpPr>
        <p:spPr bwMode="auto">
          <a:xfrm>
            <a:off x="990600" y="1371600"/>
            <a:ext cx="7239000" cy="4031873"/>
          </a:xfrm>
          <a:prstGeom prst="rect">
            <a:avLst/>
          </a:prstGeom>
          <a:noFill/>
          <a:ln w="9525">
            <a:noFill/>
            <a:miter lim="800000"/>
            <a:headEnd/>
            <a:tailEnd/>
          </a:ln>
          <a:effectLst/>
        </p:spPr>
        <p:txBody>
          <a:bodyPr>
            <a:prstTxWarp prst="textNoShape">
              <a:avLst/>
            </a:prstTxWarp>
            <a:spAutoFit/>
          </a:bodyPr>
          <a:lstStyle/>
          <a:p>
            <a:pPr algn="ctr"/>
            <a:r>
              <a:rPr lang="en-US" b="1" dirty="0" smtClean="0"/>
              <a:t>With all due respect to the benefits of peripheral vision, without your </a:t>
            </a:r>
            <a:r>
              <a:rPr lang="en-US" b="1" i="1" dirty="0" smtClean="0"/>
              <a:t>fovea</a:t>
            </a:r>
            <a:r>
              <a:rPr lang="en-US" b="1" dirty="0" smtClean="0"/>
              <a:t> you cannot perform most tasks involving visual </a:t>
            </a:r>
            <a:r>
              <a:rPr lang="en-US" b="1" i="1" dirty="0" smtClean="0"/>
              <a:t>details</a:t>
            </a:r>
          </a:p>
          <a:p>
            <a:pPr algn="ctr"/>
            <a:endParaRPr lang="en-US" b="1" dirty="0" smtClean="0"/>
          </a:p>
          <a:p>
            <a:pPr algn="ctr"/>
            <a:r>
              <a:rPr lang="en-US" b="1" dirty="0" smtClean="0"/>
              <a:t>Can I have another volunteer please?</a:t>
            </a:r>
          </a:p>
          <a:p>
            <a:pPr algn="ctr"/>
            <a:r>
              <a:rPr lang="en-US" b="1" dirty="0" smtClean="0"/>
              <a:t>(preferably with 20/20 vision)</a:t>
            </a:r>
            <a:endParaRPr lang="en-US"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486400" y="76200"/>
            <a:ext cx="3352800" cy="1371600"/>
          </a:xfrm>
        </p:spPr>
        <p:txBody>
          <a:bodyPr anchor="t"/>
          <a:lstStyle/>
          <a:p>
            <a:r>
              <a:rPr lang="en-US" sz="2800" b="1" dirty="0" smtClean="0">
                <a:latin typeface="Helvetica" pitchFamily="-105" charset="0"/>
              </a:rPr>
              <a:t>Meet the Aye-Aye: </a:t>
            </a:r>
            <a:br>
              <a:rPr lang="en-US" sz="2800" b="1" dirty="0" smtClean="0">
                <a:latin typeface="Helvetica" pitchFamily="-105" charset="0"/>
              </a:rPr>
            </a:br>
            <a:r>
              <a:rPr lang="en-US" sz="2800" b="1" dirty="0" smtClean="0">
                <a:latin typeface="Helvetica" pitchFamily="-105" charset="0"/>
              </a:rPr>
              <a:t>your weirdest primate relative </a:t>
            </a:r>
            <a:endParaRPr lang="en-US" sz="2800" b="1" dirty="0">
              <a:latin typeface="Helvetica" pitchFamily="-105" charset="0"/>
            </a:endParaRPr>
          </a:p>
        </p:txBody>
      </p:sp>
      <p:pic>
        <p:nvPicPr>
          <p:cNvPr id="7" name="Picture 6" descr="Daubentonia1.jpg"/>
          <p:cNvPicPr>
            <a:picLocks noChangeAspect="1"/>
          </p:cNvPicPr>
          <p:nvPr/>
        </p:nvPicPr>
        <p:blipFill>
          <a:blip r:embed="rId3"/>
          <a:stretch>
            <a:fillRect/>
          </a:stretch>
        </p:blipFill>
        <p:spPr>
          <a:xfrm>
            <a:off x="575487" y="0"/>
            <a:ext cx="4529913" cy="6858000"/>
          </a:xfrm>
          <a:prstGeom prst="rect">
            <a:avLst/>
          </a:prstGeom>
        </p:spPr>
      </p:pic>
      <p:pic>
        <p:nvPicPr>
          <p:cNvPr id="10" name="Picture 9" descr="Daubentonia 3.jpg"/>
          <p:cNvPicPr>
            <a:picLocks noChangeAspect="1"/>
          </p:cNvPicPr>
          <p:nvPr/>
        </p:nvPicPr>
        <p:blipFill>
          <a:blip r:embed="rId4"/>
          <a:stretch>
            <a:fillRect/>
          </a:stretch>
        </p:blipFill>
        <p:spPr>
          <a:xfrm>
            <a:off x="5534025" y="4724400"/>
            <a:ext cx="3000375" cy="2057400"/>
          </a:xfrm>
          <a:prstGeom prst="rect">
            <a:avLst/>
          </a:prstGeom>
        </p:spPr>
      </p:pic>
      <p:pic>
        <p:nvPicPr>
          <p:cNvPr id="11" name="Picture 10" descr="baby ayeaye r.jpg"/>
          <p:cNvPicPr>
            <a:picLocks noChangeAspect="1"/>
          </p:cNvPicPr>
          <p:nvPr/>
        </p:nvPicPr>
        <p:blipFill>
          <a:blip r:embed="rId5"/>
          <a:stretch>
            <a:fillRect/>
          </a:stretch>
        </p:blipFill>
        <p:spPr>
          <a:xfrm>
            <a:off x="5864468" y="1676400"/>
            <a:ext cx="2365132" cy="286385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2498" name="Picture 2"/>
          <p:cNvPicPr>
            <a:picLocks noChangeAspect="1" noChangeArrowheads="1"/>
          </p:cNvPicPr>
          <p:nvPr/>
        </p:nvPicPr>
        <p:blipFill>
          <a:blip r:embed="rId3"/>
          <a:srcRect/>
          <a:stretch>
            <a:fillRect/>
          </a:stretch>
        </p:blipFill>
        <p:spPr bwMode="auto">
          <a:xfrm>
            <a:off x="630238" y="1143000"/>
            <a:ext cx="7883525" cy="2743200"/>
          </a:xfrm>
          <a:prstGeom prst="rect">
            <a:avLst/>
          </a:prstGeom>
          <a:noFill/>
        </p:spPr>
      </p:pic>
      <p:sp>
        <p:nvSpPr>
          <p:cNvPr id="5" name="Rectangle 4"/>
          <p:cNvSpPr/>
          <p:nvPr/>
        </p:nvSpPr>
        <p:spPr>
          <a:xfrm>
            <a:off x="914400" y="4495800"/>
            <a:ext cx="7620000" cy="1200329"/>
          </a:xfrm>
          <a:prstGeom prst="rect">
            <a:avLst/>
          </a:prstGeom>
        </p:spPr>
        <p:txBody>
          <a:bodyPr wrap="square">
            <a:spAutoFit/>
          </a:bodyPr>
          <a:lstStyle/>
          <a:p>
            <a:pPr>
              <a:spcAft>
                <a:spcPts val="1200"/>
              </a:spcAft>
            </a:pPr>
            <a:r>
              <a:rPr lang="en-US" sz="3600" b="1" dirty="0" smtClean="0"/>
              <a:t>Here’s the most astonishing consequence of having a fovea:</a:t>
            </a:r>
            <a:endParaRPr lang="en-US" sz="36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0930" name="Rectangle 2"/>
          <p:cNvSpPr>
            <a:spLocks noChangeArrowheads="1"/>
          </p:cNvSpPr>
          <p:nvPr/>
        </p:nvSpPr>
        <p:spPr bwMode="auto">
          <a:xfrm>
            <a:off x="457200" y="3276600"/>
            <a:ext cx="4343400" cy="3124200"/>
          </a:xfrm>
          <a:prstGeom prst="rect">
            <a:avLst/>
          </a:prstGeom>
          <a:noFill/>
          <a:ln w="9525">
            <a:noFill/>
            <a:miter lim="800000"/>
            <a:headEnd/>
            <a:tailEnd/>
          </a:ln>
          <a:effectLst/>
        </p:spPr>
        <p:txBody>
          <a:bodyPr>
            <a:prstTxWarp prst="textNoShape">
              <a:avLst/>
            </a:prstTxWarp>
          </a:bodyPr>
          <a:lstStyle/>
          <a:p>
            <a:pPr marL="342900" indent="-342900">
              <a:spcBef>
                <a:spcPct val="20000"/>
              </a:spcBef>
            </a:pPr>
            <a:r>
              <a:rPr lang="en-US" sz="2400" b="1" dirty="0"/>
              <a:t>Anthropoids (D):    40-80</a:t>
            </a:r>
          </a:p>
          <a:p>
            <a:pPr marL="342900" indent="-342900">
              <a:spcBef>
                <a:spcPct val="20000"/>
              </a:spcBef>
            </a:pPr>
            <a:r>
              <a:rPr lang="en-US" sz="2400" b="1" dirty="0"/>
              <a:t>Owl Monkey:	     </a:t>
            </a:r>
            <a:r>
              <a:rPr lang="en-US" sz="2400" b="1" dirty="0" smtClean="0"/>
              <a:t>10</a:t>
            </a:r>
          </a:p>
          <a:p>
            <a:pPr marL="342900" indent="-342900">
              <a:spcBef>
                <a:spcPct val="20000"/>
              </a:spcBef>
            </a:pPr>
            <a:r>
              <a:rPr lang="en-US" sz="2400" b="1" dirty="0" smtClean="0"/>
              <a:t>Tarsier: 		       9</a:t>
            </a:r>
          </a:p>
          <a:p>
            <a:pPr marL="342900" indent="-342900">
              <a:spcBef>
                <a:spcPct val="20000"/>
              </a:spcBef>
            </a:pPr>
            <a:r>
              <a:rPr lang="en-US" sz="2400" b="1" dirty="0"/>
              <a:t>Ringtailed Lemur:      6-7</a:t>
            </a:r>
          </a:p>
          <a:p>
            <a:pPr marL="342900" indent="-342900">
              <a:spcBef>
                <a:spcPct val="20000"/>
              </a:spcBef>
            </a:pPr>
            <a:r>
              <a:rPr lang="en-US" sz="2400" b="1" dirty="0"/>
              <a:t>Bushbaby:	               5-6</a:t>
            </a:r>
          </a:p>
          <a:p>
            <a:pPr marL="342900" indent="-342900">
              <a:spcBef>
                <a:spcPct val="20000"/>
              </a:spcBef>
            </a:pPr>
            <a:r>
              <a:rPr lang="en-US" sz="2400" b="1" dirty="0"/>
              <a:t>Mouse Lemur:	       5</a:t>
            </a:r>
          </a:p>
          <a:p>
            <a:pPr marL="342900" indent="-342900">
              <a:spcBef>
                <a:spcPct val="20000"/>
              </a:spcBef>
            </a:pPr>
            <a:r>
              <a:rPr lang="en-US" sz="2400" b="1" dirty="0"/>
              <a:t>ALL PRIMATES:       5-80</a:t>
            </a:r>
          </a:p>
        </p:txBody>
      </p:sp>
      <p:sp>
        <p:nvSpPr>
          <p:cNvPr id="2300931" name="Rectangle 3"/>
          <p:cNvSpPr>
            <a:spLocks noChangeArrowheads="1"/>
          </p:cNvSpPr>
          <p:nvPr/>
        </p:nvSpPr>
        <p:spPr bwMode="auto">
          <a:xfrm>
            <a:off x="5105400" y="762000"/>
            <a:ext cx="3657600" cy="5562600"/>
          </a:xfrm>
          <a:prstGeom prst="rect">
            <a:avLst/>
          </a:prstGeom>
          <a:noFill/>
          <a:ln w="9525">
            <a:noFill/>
            <a:miter lim="800000"/>
            <a:headEnd/>
            <a:tailEnd/>
          </a:ln>
          <a:effectLst/>
        </p:spPr>
        <p:txBody>
          <a:bodyPr>
            <a:prstTxWarp prst="textNoShape">
              <a:avLst/>
            </a:prstTxWarp>
          </a:bodyPr>
          <a:lstStyle/>
          <a:p>
            <a:pPr marL="342900" indent="-342900">
              <a:spcBef>
                <a:spcPct val="20000"/>
              </a:spcBef>
            </a:pPr>
            <a:r>
              <a:rPr lang="en-US" sz="2400" b="1" dirty="0"/>
              <a:t>	  NONPRIMATES</a:t>
            </a:r>
          </a:p>
          <a:p>
            <a:pPr marL="342900" indent="-342900">
              <a:spcBef>
                <a:spcPct val="20000"/>
              </a:spcBef>
            </a:pPr>
            <a:endParaRPr lang="en-US" sz="1200" b="1" dirty="0"/>
          </a:p>
          <a:p>
            <a:pPr marL="342900" indent="-342900">
              <a:spcBef>
                <a:spcPct val="20000"/>
              </a:spcBef>
            </a:pPr>
            <a:r>
              <a:rPr lang="en-US" sz="2400" b="1" dirty="0"/>
              <a:t>Horse:                    23</a:t>
            </a:r>
          </a:p>
          <a:p>
            <a:pPr marL="342900" indent="-342900">
              <a:spcBef>
                <a:spcPct val="20000"/>
              </a:spcBef>
            </a:pPr>
            <a:r>
              <a:rPr lang="en-US" sz="2400" b="1" dirty="0"/>
              <a:t>Camel:	          10</a:t>
            </a:r>
          </a:p>
          <a:p>
            <a:pPr marL="342900" indent="-342900">
              <a:spcBef>
                <a:spcPct val="20000"/>
              </a:spcBef>
            </a:pPr>
            <a:r>
              <a:rPr lang="en-US" sz="2400" b="1" dirty="0"/>
              <a:t>Carnivorans:        1-9</a:t>
            </a:r>
          </a:p>
          <a:p>
            <a:pPr marL="342900" indent="-342900">
              <a:spcBef>
                <a:spcPct val="20000"/>
              </a:spcBef>
            </a:pPr>
            <a:r>
              <a:rPr lang="en-US" sz="2400" b="1" dirty="0"/>
              <a:t>Cetaceans:	      0.6-5</a:t>
            </a:r>
          </a:p>
          <a:p>
            <a:pPr marL="342900" indent="-342900">
              <a:spcBef>
                <a:spcPct val="20000"/>
              </a:spcBef>
            </a:pPr>
            <a:r>
              <a:rPr lang="en-US" sz="2400" b="1" dirty="0"/>
              <a:t>Marsupials</a:t>
            </a:r>
            <a:r>
              <a:rPr lang="en-US" sz="2400" b="1" dirty="0" smtClean="0"/>
              <a:t>:	      0.5</a:t>
            </a:r>
            <a:r>
              <a:rPr lang="en-US" sz="2400" b="1" dirty="0"/>
              <a:t>-5</a:t>
            </a:r>
          </a:p>
          <a:p>
            <a:pPr marL="342900" indent="-342900">
              <a:spcBef>
                <a:spcPct val="20000"/>
              </a:spcBef>
            </a:pPr>
            <a:r>
              <a:rPr lang="en-US" sz="2400" b="1" dirty="0"/>
              <a:t>Elephant:	            4</a:t>
            </a:r>
          </a:p>
          <a:p>
            <a:pPr marL="342900" indent="-342900">
              <a:spcBef>
                <a:spcPct val="20000"/>
              </a:spcBef>
            </a:pPr>
            <a:r>
              <a:rPr lang="en-US" sz="2400" b="1" dirty="0"/>
              <a:t>Rodents: 	      0.5-4</a:t>
            </a:r>
          </a:p>
          <a:p>
            <a:pPr marL="342900" indent="-342900">
              <a:spcBef>
                <a:spcPct val="20000"/>
              </a:spcBef>
            </a:pPr>
            <a:r>
              <a:rPr lang="en-US" sz="2400" b="1" dirty="0"/>
              <a:t>Flying Fox:	         3.5</a:t>
            </a:r>
          </a:p>
          <a:p>
            <a:pPr marL="342900" indent="-342900">
              <a:spcBef>
                <a:spcPct val="20000"/>
              </a:spcBef>
            </a:pPr>
            <a:r>
              <a:rPr lang="en-US" sz="2400" b="1" dirty="0"/>
              <a:t>Rabbits:	      1.5-3</a:t>
            </a:r>
          </a:p>
          <a:p>
            <a:pPr marL="342900" indent="-342900">
              <a:spcBef>
                <a:spcPct val="20000"/>
              </a:spcBef>
            </a:pPr>
            <a:r>
              <a:rPr lang="en-US" sz="2400" b="1" dirty="0"/>
              <a:t>Tree Shrew:          1-2</a:t>
            </a:r>
          </a:p>
          <a:p>
            <a:pPr marL="342900" indent="-342900">
              <a:spcBef>
                <a:spcPct val="20000"/>
              </a:spcBef>
            </a:pPr>
            <a:r>
              <a:rPr lang="en-US" sz="2400" b="1" dirty="0"/>
              <a:t>Microbat:	    0.05-2</a:t>
            </a:r>
          </a:p>
        </p:txBody>
      </p:sp>
      <p:sp>
        <p:nvSpPr>
          <p:cNvPr id="2300932" name="Line 4"/>
          <p:cNvSpPr>
            <a:spLocks noChangeShapeType="1"/>
          </p:cNvSpPr>
          <p:nvPr/>
        </p:nvSpPr>
        <p:spPr bwMode="auto">
          <a:xfrm>
            <a:off x="4800600" y="762000"/>
            <a:ext cx="0" cy="5486400"/>
          </a:xfrm>
          <a:prstGeom prst="line">
            <a:avLst/>
          </a:prstGeom>
          <a:noFill/>
          <a:ln w="38100">
            <a:solidFill>
              <a:schemeClr val="tx1"/>
            </a:solidFill>
            <a:round/>
            <a:headEnd/>
            <a:tailEnd/>
          </a:ln>
          <a:effectLst/>
        </p:spPr>
        <p:txBody>
          <a:bodyPr wrap="none" anchor="ctr">
            <a:prstTxWarp prst="textNoShape">
              <a:avLst/>
            </a:prstTxWarp>
          </a:bodyPr>
          <a:lstStyle/>
          <a:p>
            <a:endParaRPr lang="en-US" dirty="0"/>
          </a:p>
        </p:txBody>
      </p:sp>
      <p:sp>
        <p:nvSpPr>
          <p:cNvPr id="2300933" name="Line 5"/>
          <p:cNvSpPr>
            <a:spLocks noChangeShapeType="1"/>
          </p:cNvSpPr>
          <p:nvPr/>
        </p:nvSpPr>
        <p:spPr bwMode="auto">
          <a:xfrm>
            <a:off x="457200" y="2438400"/>
            <a:ext cx="4343400" cy="0"/>
          </a:xfrm>
          <a:prstGeom prst="line">
            <a:avLst/>
          </a:prstGeom>
          <a:noFill/>
          <a:ln w="38100">
            <a:solidFill>
              <a:schemeClr val="tx1"/>
            </a:solidFill>
            <a:round/>
            <a:headEnd/>
            <a:tailEnd/>
          </a:ln>
          <a:effectLst/>
        </p:spPr>
        <p:txBody>
          <a:bodyPr wrap="none" anchor="ctr">
            <a:prstTxWarp prst="textNoShape">
              <a:avLst/>
            </a:prstTxWarp>
          </a:bodyPr>
          <a:lstStyle/>
          <a:p>
            <a:endParaRPr lang="en-US" dirty="0"/>
          </a:p>
        </p:txBody>
      </p:sp>
      <p:sp>
        <p:nvSpPr>
          <p:cNvPr id="2300934" name="Rectangle 6"/>
          <p:cNvSpPr>
            <a:spLocks noChangeArrowheads="1"/>
          </p:cNvSpPr>
          <p:nvPr/>
        </p:nvSpPr>
        <p:spPr bwMode="auto">
          <a:xfrm>
            <a:off x="5562600" y="685800"/>
            <a:ext cx="2514600" cy="533400"/>
          </a:xfrm>
          <a:prstGeom prst="rect">
            <a:avLst/>
          </a:prstGeom>
          <a:noFill/>
          <a:ln w="38100">
            <a:solidFill>
              <a:schemeClr val="tx1"/>
            </a:solidFill>
            <a:miter lim="800000"/>
            <a:headEnd/>
            <a:tailEnd/>
          </a:ln>
          <a:effectLst/>
        </p:spPr>
        <p:txBody>
          <a:bodyPr wrap="none" anchor="ctr">
            <a:prstTxWarp prst="textNoShape">
              <a:avLst/>
            </a:prstTxWarp>
          </a:bodyPr>
          <a:lstStyle/>
          <a:p>
            <a:endParaRPr lang="en-US" dirty="0"/>
          </a:p>
        </p:txBody>
      </p:sp>
      <p:sp>
        <p:nvSpPr>
          <p:cNvPr id="2300936" name="Rectangle 8"/>
          <p:cNvSpPr>
            <a:spLocks noChangeArrowheads="1"/>
          </p:cNvSpPr>
          <p:nvPr/>
        </p:nvSpPr>
        <p:spPr bwMode="auto">
          <a:xfrm>
            <a:off x="1593850" y="2590800"/>
            <a:ext cx="1758950" cy="457200"/>
          </a:xfrm>
          <a:prstGeom prst="rect">
            <a:avLst/>
          </a:prstGeom>
          <a:noFill/>
          <a:ln w="9525">
            <a:noFill/>
            <a:miter lim="800000"/>
            <a:headEnd/>
            <a:tailEnd/>
          </a:ln>
          <a:effectLst/>
        </p:spPr>
        <p:txBody>
          <a:bodyPr wrap="none">
            <a:prstTxWarp prst="textNoShape">
              <a:avLst/>
            </a:prstTxWarp>
            <a:spAutoFit/>
          </a:bodyPr>
          <a:lstStyle/>
          <a:p>
            <a:pPr>
              <a:spcBef>
                <a:spcPct val="20000"/>
              </a:spcBef>
            </a:pPr>
            <a:r>
              <a:rPr lang="en-US" sz="2400" b="1" dirty="0"/>
              <a:t>PRIMATES</a:t>
            </a:r>
          </a:p>
        </p:txBody>
      </p:sp>
      <p:sp>
        <p:nvSpPr>
          <p:cNvPr id="2300937" name="Rectangle 9"/>
          <p:cNvSpPr>
            <a:spLocks noChangeArrowheads="1"/>
          </p:cNvSpPr>
          <p:nvPr/>
        </p:nvSpPr>
        <p:spPr bwMode="auto">
          <a:xfrm>
            <a:off x="1524000" y="2590800"/>
            <a:ext cx="1905000" cy="457200"/>
          </a:xfrm>
          <a:prstGeom prst="rect">
            <a:avLst/>
          </a:prstGeom>
          <a:noFill/>
          <a:ln w="38100">
            <a:solidFill>
              <a:schemeClr val="tx1"/>
            </a:solidFill>
            <a:miter lim="800000"/>
            <a:headEnd/>
            <a:tailEnd/>
          </a:ln>
          <a:effectLst/>
        </p:spPr>
        <p:txBody>
          <a:bodyPr wrap="none" anchor="ctr">
            <a:prstTxWarp prst="textNoShape">
              <a:avLst/>
            </a:prstTxWarp>
          </a:bodyPr>
          <a:lstStyle/>
          <a:p>
            <a:endParaRPr lang="en-US" dirty="0"/>
          </a:p>
        </p:txBody>
      </p:sp>
      <p:sp>
        <p:nvSpPr>
          <p:cNvPr id="2300938" name="Rectangle 10"/>
          <p:cNvSpPr>
            <a:spLocks noChangeArrowheads="1"/>
          </p:cNvSpPr>
          <p:nvPr/>
        </p:nvSpPr>
        <p:spPr bwMode="auto">
          <a:xfrm>
            <a:off x="457200" y="228600"/>
            <a:ext cx="4191000" cy="2062103"/>
          </a:xfrm>
          <a:prstGeom prst="rect">
            <a:avLst/>
          </a:prstGeom>
          <a:noFill/>
          <a:ln w="9525">
            <a:noFill/>
            <a:miter lim="800000"/>
            <a:headEnd/>
            <a:tailEnd/>
          </a:ln>
          <a:effectLst/>
        </p:spPr>
        <p:txBody>
          <a:bodyPr wrap="square">
            <a:prstTxWarp prst="textNoShape">
              <a:avLst/>
            </a:prstTxWarp>
            <a:spAutoFit/>
          </a:bodyPr>
          <a:lstStyle/>
          <a:p>
            <a:r>
              <a:rPr lang="en-US" b="1" dirty="0" smtClean="0"/>
              <a:t>Foveas give humans the highest </a:t>
            </a:r>
            <a:r>
              <a:rPr lang="en-US" b="1" u="sng" dirty="0" smtClean="0"/>
              <a:t>visual acuity</a:t>
            </a:r>
            <a:r>
              <a:rPr lang="en-US" b="1" dirty="0" smtClean="0"/>
              <a:t> of any living mammal:</a:t>
            </a:r>
            <a:endParaRPr lang="en-US" b="1" dirty="0"/>
          </a:p>
        </p:txBody>
      </p:sp>
      <p:sp>
        <p:nvSpPr>
          <p:cNvPr id="2300939" name="Rectangle 11"/>
          <p:cNvSpPr>
            <a:spLocks noChangeArrowheads="1"/>
          </p:cNvSpPr>
          <p:nvPr/>
        </p:nvSpPr>
        <p:spPr bwMode="auto">
          <a:xfrm>
            <a:off x="381000" y="3276600"/>
            <a:ext cx="3886200" cy="1371600"/>
          </a:xfrm>
          <a:prstGeom prst="rect">
            <a:avLst/>
          </a:prstGeom>
          <a:noFill/>
          <a:ln w="38100">
            <a:solidFill>
              <a:srgbClr val="FF0000"/>
            </a:solidFill>
            <a:miter lim="800000"/>
            <a:headEnd/>
            <a:tailEnd/>
          </a:ln>
          <a:effectLst/>
        </p:spPr>
        <p:txBody>
          <a:bodyPr wrap="none" anchor="ctr">
            <a:prstTxWarp prst="textNoShape">
              <a:avLst/>
            </a:prstTxWarp>
          </a:bodyPr>
          <a:lstStyle/>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381000" y="457200"/>
            <a:ext cx="4267200" cy="2041525"/>
          </a:xfrm>
          <a:prstGeom prst="rect">
            <a:avLst/>
          </a:prstGeom>
          <a:noFill/>
          <a:ln w="9525">
            <a:noFill/>
            <a:miter lim="800000"/>
            <a:headEnd/>
            <a:tailEnd/>
          </a:ln>
          <a:effectLst/>
        </p:spPr>
        <p:txBody>
          <a:bodyPr>
            <a:prstTxWarp prst="textNoShape">
              <a:avLst/>
            </a:prstTxWarp>
            <a:spAutoFit/>
          </a:bodyPr>
          <a:lstStyle/>
          <a:p>
            <a:r>
              <a:rPr lang="en-US" b="1" dirty="0">
                <a:solidFill>
                  <a:schemeClr val="tx2"/>
                </a:solidFill>
              </a:rPr>
              <a:t>Q: Anyone know the only vertebrates with higher visual acuity than humans?</a:t>
            </a:r>
          </a:p>
        </p:txBody>
      </p:sp>
      <p:pic>
        <p:nvPicPr>
          <p:cNvPr id="11" name="Picture 10"/>
          <p:cNvPicPr>
            <a:picLocks noChangeAspect="1"/>
          </p:cNvPicPr>
          <p:nvPr/>
        </p:nvPicPr>
        <p:blipFill>
          <a:blip r:embed="rId3"/>
          <a:stretch>
            <a:fillRect/>
          </a:stretch>
        </p:blipFill>
        <p:spPr>
          <a:xfrm>
            <a:off x="723900" y="2844800"/>
            <a:ext cx="2781300" cy="37084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9605" name="Rectangle 5"/>
          <p:cNvSpPr>
            <a:spLocks noChangeArrowheads="1"/>
          </p:cNvSpPr>
          <p:nvPr/>
        </p:nvSpPr>
        <p:spPr bwMode="auto">
          <a:xfrm>
            <a:off x="5410200" y="457200"/>
            <a:ext cx="2971800" cy="1554163"/>
          </a:xfrm>
          <a:prstGeom prst="rect">
            <a:avLst/>
          </a:prstGeom>
          <a:noFill/>
          <a:ln w="9525">
            <a:noFill/>
            <a:miter lim="800000"/>
            <a:headEnd/>
            <a:tailEnd/>
          </a:ln>
          <a:effectLst/>
        </p:spPr>
        <p:txBody>
          <a:bodyPr>
            <a:prstTxWarp prst="textNoShape">
              <a:avLst/>
            </a:prstTxWarp>
            <a:spAutoFit/>
          </a:bodyPr>
          <a:lstStyle/>
          <a:p>
            <a:r>
              <a:rPr lang="en-US" b="1" dirty="0">
                <a:solidFill>
                  <a:schemeClr val="tx2"/>
                </a:solidFill>
              </a:rPr>
              <a:t>A: Large eyed diurnal birds of prey</a:t>
            </a:r>
          </a:p>
        </p:txBody>
      </p:sp>
      <p:pic>
        <p:nvPicPr>
          <p:cNvPr id="7" name="Picture 6" descr="red-tailed-hawkR.jpg"/>
          <p:cNvPicPr>
            <a:picLocks noChangeAspect="1"/>
          </p:cNvPicPr>
          <p:nvPr/>
        </p:nvPicPr>
        <p:blipFill>
          <a:blip r:embed="rId3"/>
          <a:stretch>
            <a:fillRect/>
          </a:stretch>
        </p:blipFill>
        <p:spPr>
          <a:xfrm>
            <a:off x="3873690" y="2895600"/>
            <a:ext cx="5117910" cy="3657600"/>
          </a:xfrm>
          <a:prstGeom prst="rect">
            <a:avLst/>
          </a:prstGeom>
        </p:spPr>
      </p:pic>
      <p:sp>
        <p:nvSpPr>
          <p:cNvPr id="8" name="Rectangle 7"/>
          <p:cNvSpPr>
            <a:spLocks noChangeArrowheads="1"/>
          </p:cNvSpPr>
          <p:nvPr/>
        </p:nvSpPr>
        <p:spPr bwMode="auto">
          <a:xfrm>
            <a:off x="381000" y="457200"/>
            <a:ext cx="4267200" cy="2041525"/>
          </a:xfrm>
          <a:prstGeom prst="rect">
            <a:avLst/>
          </a:prstGeom>
          <a:noFill/>
          <a:ln w="9525">
            <a:noFill/>
            <a:miter lim="800000"/>
            <a:headEnd/>
            <a:tailEnd/>
          </a:ln>
          <a:effectLst/>
        </p:spPr>
        <p:txBody>
          <a:bodyPr>
            <a:prstTxWarp prst="textNoShape">
              <a:avLst/>
            </a:prstTxWarp>
            <a:spAutoFit/>
          </a:bodyPr>
          <a:lstStyle/>
          <a:p>
            <a:r>
              <a:rPr lang="en-US" b="1" dirty="0">
                <a:solidFill>
                  <a:schemeClr val="tx2"/>
                </a:solidFill>
              </a:rPr>
              <a:t>Q: Anyone know the only vertebrates with higher visual acuity than humans?</a:t>
            </a:r>
          </a:p>
        </p:txBody>
      </p:sp>
      <p:pic>
        <p:nvPicPr>
          <p:cNvPr id="11" name="Picture 10"/>
          <p:cNvPicPr>
            <a:picLocks noChangeAspect="1"/>
          </p:cNvPicPr>
          <p:nvPr/>
        </p:nvPicPr>
        <p:blipFill>
          <a:blip r:embed="rId4"/>
          <a:stretch>
            <a:fillRect/>
          </a:stretch>
        </p:blipFill>
        <p:spPr>
          <a:xfrm>
            <a:off x="723900" y="2844800"/>
            <a:ext cx="2781300" cy="37084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2498" name="Picture 2"/>
          <p:cNvPicPr>
            <a:picLocks noChangeAspect="1" noChangeArrowheads="1"/>
          </p:cNvPicPr>
          <p:nvPr/>
        </p:nvPicPr>
        <p:blipFill>
          <a:blip r:embed="rId3"/>
          <a:srcRect/>
          <a:stretch>
            <a:fillRect/>
          </a:stretch>
        </p:blipFill>
        <p:spPr bwMode="auto">
          <a:xfrm>
            <a:off x="630238" y="1143000"/>
            <a:ext cx="7883525" cy="2743200"/>
          </a:xfrm>
          <a:prstGeom prst="rect">
            <a:avLst/>
          </a:prstGeom>
          <a:noFill/>
        </p:spPr>
      </p:pic>
      <p:sp>
        <p:nvSpPr>
          <p:cNvPr id="5" name="Rectangle 4"/>
          <p:cNvSpPr/>
          <p:nvPr/>
        </p:nvSpPr>
        <p:spPr>
          <a:xfrm>
            <a:off x="914400" y="4495800"/>
            <a:ext cx="7620000" cy="1200329"/>
          </a:xfrm>
          <a:prstGeom prst="rect">
            <a:avLst/>
          </a:prstGeom>
        </p:spPr>
        <p:txBody>
          <a:bodyPr wrap="square">
            <a:spAutoFit/>
          </a:bodyPr>
          <a:lstStyle/>
          <a:p>
            <a:pPr>
              <a:spcAft>
                <a:spcPts val="1200"/>
              </a:spcAft>
            </a:pPr>
            <a:r>
              <a:rPr lang="en-US" sz="3600" b="1" dirty="0" smtClean="0"/>
              <a:t>So what are foveas and extremely high acuity </a:t>
            </a:r>
            <a:r>
              <a:rPr lang="en-US" sz="3600" b="1" i="1" dirty="0" smtClean="0"/>
              <a:t>good for</a:t>
            </a:r>
            <a:r>
              <a:rPr lang="en-US" sz="3600" b="1" dirty="0" smtClean="0"/>
              <a:t>?</a:t>
            </a:r>
            <a:endParaRPr lang="en-US" sz="36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gblur.jpg"/>
          <p:cNvPicPr>
            <a:picLocks noChangeAspect="1"/>
          </p:cNvPicPr>
          <p:nvPr/>
        </p:nvPicPr>
        <p:blipFill>
          <a:blip r:embed="rId3"/>
          <a:stretch>
            <a:fillRect/>
          </a:stretch>
        </p:blipFill>
        <p:spPr>
          <a:xfrm>
            <a:off x="457200" y="76200"/>
            <a:ext cx="4548979" cy="3048000"/>
          </a:xfrm>
          <a:prstGeom prst="rect">
            <a:avLst/>
          </a:prstGeom>
        </p:spPr>
      </p:pic>
      <p:pic>
        <p:nvPicPr>
          <p:cNvPr id="6" name="Picture 5" descr="bugblur.jpg"/>
          <p:cNvPicPr>
            <a:picLocks noChangeAspect="1"/>
          </p:cNvPicPr>
          <p:nvPr/>
        </p:nvPicPr>
        <p:blipFill>
          <a:blip r:embed="rId4"/>
          <a:stretch>
            <a:fillRect/>
          </a:stretch>
        </p:blipFill>
        <p:spPr>
          <a:xfrm>
            <a:off x="5410200" y="2616200"/>
            <a:ext cx="3124200" cy="4165600"/>
          </a:xfrm>
          <a:prstGeom prst="rect">
            <a:avLst/>
          </a:prstGeom>
        </p:spPr>
      </p:pic>
      <p:pic>
        <p:nvPicPr>
          <p:cNvPr id="7" name="Picture 6" descr="mothblur.jpg"/>
          <p:cNvPicPr>
            <a:picLocks noChangeAspect="1"/>
          </p:cNvPicPr>
          <p:nvPr/>
        </p:nvPicPr>
        <p:blipFill>
          <a:blip r:embed="rId5"/>
          <a:stretch>
            <a:fillRect/>
          </a:stretch>
        </p:blipFill>
        <p:spPr>
          <a:xfrm>
            <a:off x="457200" y="3733800"/>
            <a:ext cx="4572000" cy="3045542"/>
          </a:xfrm>
          <a:prstGeom prst="rect">
            <a:avLst/>
          </a:prstGeom>
        </p:spPr>
      </p:pic>
      <p:sp>
        <p:nvSpPr>
          <p:cNvPr id="8" name="Rectangle 7"/>
          <p:cNvSpPr/>
          <p:nvPr/>
        </p:nvSpPr>
        <p:spPr>
          <a:xfrm>
            <a:off x="457200" y="3200400"/>
            <a:ext cx="4648200" cy="461665"/>
          </a:xfrm>
          <a:prstGeom prst="rect">
            <a:avLst/>
          </a:prstGeom>
        </p:spPr>
        <p:txBody>
          <a:bodyPr wrap="square">
            <a:spAutoFit/>
          </a:bodyPr>
          <a:lstStyle/>
          <a:p>
            <a:r>
              <a:rPr lang="en-US" sz="2400" b="1" dirty="0" smtClean="0"/>
              <a:t>Low acuity limits your options</a:t>
            </a:r>
            <a:endParaRPr lang="en-US" sz="2400" dirty="0"/>
          </a:p>
        </p:txBody>
      </p:sp>
      <p:pic>
        <p:nvPicPr>
          <p:cNvPr id="9" name="Picture 8" descr="fruitblur.jpg"/>
          <p:cNvPicPr>
            <a:picLocks noChangeAspect="1"/>
          </p:cNvPicPr>
          <p:nvPr/>
        </p:nvPicPr>
        <p:blipFill>
          <a:blip r:embed="rId6"/>
          <a:stretch>
            <a:fillRect/>
          </a:stretch>
        </p:blipFill>
        <p:spPr>
          <a:xfrm>
            <a:off x="5181600" y="76200"/>
            <a:ext cx="3611374" cy="30480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gblur.jpg"/>
          <p:cNvPicPr>
            <a:picLocks noChangeAspect="1"/>
          </p:cNvPicPr>
          <p:nvPr/>
        </p:nvPicPr>
        <p:blipFill>
          <a:blip r:embed="rId3"/>
          <a:stretch>
            <a:fillRect/>
          </a:stretch>
        </p:blipFill>
        <p:spPr>
          <a:xfrm>
            <a:off x="457200" y="76200"/>
            <a:ext cx="4548979" cy="3048000"/>
          </a:xfrm>
          <a:prstGeom prst="rect">
            <a:avLst/>
          </a:prstGeom>
        </p:spPr>
      </p:pic>
      <p:pic>
        <p:nvPicPr>
          <p:cNvPr id="6" name="Picture 5" descr="bugblur.jpg"/>
          <p:cNvPicPr>
            <a:picLocks noChangeAspect="1"/>
          </p:cNvPicPr>
          <p:nvPr/>
        </p:nvPicPr>
        <p:blipFill>
          <a:blip r:embed="rId4"/>
          <a:stretch>
            <a:fillRect/>
          </a:stretch>
        </p:blipFill>
        <p:spPr>
          <a:xfrm>
            <a:off x="5410200" y="2616200"/>
            <a:ext cx="3124200" cy="4165600"/>
          </a:xfrm>
          <a:prstGeom prst="rect">
            <a:avLst/>
          </a:prstGeom>
        </p:spPr>
      </p:pic>
      <p:pic>
        <p:nvPicPr>
          <p:cNvPr id="7" name="Picture 6" descr="mothblur.jpg"/>
          <p:cNvPicPr>
            <a:picLocks noChangeAspect="1"/>
          </p:cNvPicPr>
          <p:nvPr/>
        </p:nvPicPr>
        <p:blipFill>
          <a:blip r:embed="rId5"/>
          <a:stretch>
            <a:fillRect/>
          </a:stretch>
        </p:blipFill>
        <p:spPr>
          <a:xfrm>
            <a:off x="457200" y="3733800"/>
            <a:ext cx="4572000" cy="3045542"/>
          </a:xfrm>
          <a:prstGeom prst="rect">
            <a:avLst/>
          </a:prstGeom>
        </p:spPr>
      </p:pic>
      <p:sp>
        <p:nvSpPr>
          <p:cNvPr id="8" name="Rectangle 7"/>
          <p:cNvSpPr/>
          <p:nvPr/>
        </p:nvSpPr>
        <p:spPr>
          <a:xfrm>
            <a:off x="457200" y="3200400"/>
            <a:ext cx="4648200" cy="461665"/>
          </a:xfrm>
          <a:prstGeom prst="rect">
            <a:avLst/>
          </a:prstGeom>
        </p:spPr>
        <p:txBody>
          <a:bodyPr wrap="square">
            <a:spAutoFit/>
          </a:bodyPr>
          <a:lstStyle/>
          <a:p>
            <a:r>
              <a:rPr lang="en-US" sz="2400" b="1" dirty="0" smtClean="0"/>
              <a:t>High acuity enhances them</a:t>
            </a:r>
            <a:endParaRPr lang="en-US" sz="2400" dirty="0"/>
          </a:p>
        </p:txBody>
      </p:sp>
      <p:pic>
        <p:nvPicPr>
          <p:cNvPr id="9" name="Picture 8" descr="fruitblur.jpg"/>
          <p:cNvPicPr>
            <a:picLocks noChangeAspect="1"/>
          </p:cNvPicPr>
          <p:nvPr/>
        </p:nvPicPr>
        <p:blipFill>
          <a:blip r:embed="rId6"/>
          <a:stretch>
            <a:fillRect/>
          </a:stretch>
        </p:blipFill>
        <p:spPr>
          <a:xfrm>
            <a:off x="5181600" y="76200"/>
            <a:ext cx="3611374" cy="3048000"/>
          </a:xfrm>
          <a:prstGeom prst="rect">
            <a:avLst/>
          </a:prstGeom>
        </p:spPr>
      </p:pic>
      <p:pic>
        <p:nvPicPr>
          <p:cNvPr id="11" name="Picture 10" descr="camouflage-moth_1808422i.jpg"/>
          <p:cNvPicPr>
            <a:picLocks noChangeAspect="1"/>
          </p:cNvPicPr>
          <p:nvPr/>
        </p:nvPicPr>
        <p:blipFill>
          <a:blip r:embed="rId7"/>
          <a:stretch>
            <a:fillRect/>
          </a:stretch>
        </p:blipFill>
        <p:spPr>
          <a:xfrm>
            <a:off x="457200" y="3733800"/>
            <a:ext cx="4575688" cy="3047999"/>
          </a:xfrm>
          <a:prstGeom prst="rect">
            <a:avLst/>
          </a:prstGeom>
        </p:spPr>
      </p:pic>
      <p:pic>
        <p:nvPicPr>
          <p:cNvPr id="12" name="Picture 11" descr="1815207315_3a21f0c11d.jpg"/>
          <p:cNvPicPr>
            <a:picLocks noChangeAspect="1"/>
          </p:cNvPicPr>
          <p:nvPr/>
        </p:nvPicPr>
        <p:blipFill>
          <a:blip r:embed="rId8"/>
          <a:stretch>
            <a:fillRect/>
          </a:stretch>
        </p:blipFill>
        <p:spPr>
          <a:xfrm>
            <a:off x="5410200" y="2616200"/>
            <a:ext cx="3124200" cy="4165600"/>
          </a:xfrm>
          <a:prstGeom prst="rect">
            <a:avLst/>
          </a:prstGeom>
        </p:spPr>
      </p:pic>
      <p:pic>
        <p:nvPicPr>
          <p:cNvPr id="13" name="Picture 12" descr="fruit-trees.jpg"/>
          <p:cNvPicPr>
            <a:picLocks noChangeAspect="1"/>
          </p:cNvPicPr>
          <p:nvPr/>
        </p:nvPicPr>
        <p:blipFill>
          <a:blip r:embed="rId9"/>
          <a:stretch>
            <a:fillRect/>
          </a:stretch>
        </p:blipFill>
        <p:spPr>
          <a:xfrm>
            <a:off x="5181599" y="76200"/>
            <a:ext cx="3611375" cy="3048000"/>
          </a:xfrm>
          <a:prstGeom prst="rect">
            <a:avLst/>
          </a:prstGeom>
        </p:spPr>
      </p:pic>
      <p:pic>
        <p:nvPicPr>
          <p:cNvPr id="14" name="Picture 13" descr="graytreefrogstock.jpg"/>
          <p:cNvPicPr>
            <a:picLocks noChangeAspect="1"/>
          </p:cNvPicPr>
          <p:nvPr/>
        </p:nvPicPr>
        <p:blipFill>
          <a:blip r:embed="rId10"/>
          <a:stretch>
            <a:fillRect/>
          </a:stretch>
        </p:blipFill>
        <p:spPr>
          <a:xfrm>
            <a:off x="457199" y="76200"/>
            <a:ext cx="4548979" cy="30480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1414" name="Picture 6"/>
          <p:cNvPicPr>
            <a:picLocks noChangeAspect="1" noChangeArrowheads="1"/>
          </p:cNvPicPr>
          <p:nvPr/>
        </p:nvPicPr>
        <p:blipFill>
          <a:blip r:embed="rId3"/>
          <a:srcRect/>
          <a:stretch>
            <a:fillRect/>
          </a:stretch>
        </p:blipFill>
        <p:spPr bwMode="auto">
          <a:xfrm>
            <a:off x="304800" y="1066800"/>
            <a:ext cx="4800600" cy="4791075"/>
          </a:xfrm>
          <a:prstGeom prst="rect">
            <a:avLst/>
          </a:prstGeom>
          <a:noFill/>
        </p:spPr>
      </p:pic>
      <p:sp>
        <p:nvSpPr>
          <p:cNvPr id="2321415" name="Rectangle 7"/>
          <p:cNvSpPr>
            <a:spLocks noChangeArrowheads="1"/>
          </p:cNvSpPr>
          <p:nvPr/>
        </p:nvSpPr>
        <p:spPr bwMode="auto">
          <a:xfrm>
            <a:off x="5486400" y="1066800"/>
            <a:ext cx="3352800" cy="1373187"/>
          </a:xfrm>
          <a:prstGeom prst="rect">
            <a:avLst/>
          </a:prstGeom>
          <a:noFill/>
          <a:ln w="9525">
            <a:noFill/>
            <a:miter lim="800000"/>
            <a:headEnd/>
            <a:tailEnd/>
          </a:ln>
          <a:effectLst/>
        </p:spPr>
        <p:txBody>
          <a:bodyPr>
            <a:prstTxWarp prst="textNoShape">
              <a:avLst/>
            </a:prstTxWarp>
            <a:spAutoFit/>
          </a:bodyPr>
          <a:lstStyle/>
          <a:p>
            <a:pPr marL="457200" indent="-457200">
              <a:buFont typeface="Times" pitchFamily="-105" charset="0"/>
              <a:buAutoNum type="arabicPeriod"/>
            </a:pPr>
            <a:r>
              <a:rPr lang="en-US" sz="2800" b="1" dirty="0"/>
              <a:t>diurnal</a:t>
            </a:r>
          </a:p>
          <a:p>
            <a:pPr marL="457200" indent="-457200">
              <a:buFont typeface="Times" pitchFamily="-105" charset="0"/>
              <a:buAutoNum type="arabicPeriod"/>
            </a:pPr>
            <a:r>
              <a:rPr lang="en-US" sz="2800" b="1" dirty="0"/>
              <a:t>predatory</a:t>
            </a:r>
          </a:p>
          <a:p>
            <a:pPr marL="457200" indent="-457200">
              <a:buFont typeface="Times" pitchFamily="-105" charset="0"/>
              <a:buAutoNum type="arabicPeriod"/>
            </a:pPr>
            <a:r>
              <a:rPr lang="en-US" sz="2800" b="1" dirty="0"/>
              <a:t>hunt by sight</a:t>
            </a:r>
          </a:p>
        </p:txBody>
      </p:sp>
      <p:sp>
        <p:nvSpPr>
          <p:cNvPr id="2321416" name="Rectangle 8"/>
          <p:cNvSpPr>
            <a:spLocks noChangeArrowheads="1"/>
          </p:cNvSpPr>
          <p:nvPr/>
        </p:nvSpPr>
        <p:spPr bwMode="auto">
          <a:xfrm>
            <a:off x="901878" y="304800"/>
            <a:ext cx="7327722" cy="523220"/>
          </a:xfrm>
          <a:prstGeom prst="rect">
            <a:avLst/>
          </a:prstGeom>
          <a:noFill/>
          <a:ln w="9525">
            <a:noFill/>
            <a:miter lim="800000"/>
            <a:headEnd/>
            <a:tailEnd/>
          </a:ln>
          <a:effectLst/>
        </p:spPr>
        <p:txBody>
          <a:bodyPr wrap="none">
            <a:prstTxWarp prst="textNoShape">
              <a:avLst/>
            </a:prstTxWarp>
            <a:spAutoFit/>
          </a:bodyPr>
          <a:lstStyle/>
          <a:p>
            <a:r>
              <a:rPr lang="en-US" sz="2800" b="1" dirty="0" smtClean="0"/>
              <a:t>Many living </a:t>
            </a:r>
            <a:r>
              <a:rPr lang="en-US" sz="2800" b="1" dirty="0"/>
              <a:t>non-primates with </a:t>
            </a:r>
            <a:r>
              <a:rPr lang="en-US" sz="2800" b="1" dirty="0" smtClean="0"/>
              <a:t>foveas </a:t>
            </a:r>
            <a:r>
              <a:rPr lang="en-US" sz="2800" b="1" dirty="0"/>
              <a:t>are:</a:t>
            </a:r>
          </a:p>
        </p:txBody>
      </p:sp>
      <p:sp>
        <p:nvSpPr>
          <p:cNvPr id="10" name="Rectangle 9"/>
          <p:cNvSpPr/>
          <p:nvPr/>
        </p:nvSpPr>
        <p:spPr>
          <a:xfrm>
            <a:off x="326472" y="6019800"/>
            <a:ext cx="8665128" cy="523220"/>
          </a:xfrm>
          <a:prstGeom prst="rect">
            <a:avLst/>
          </a:prstGeom>
        </p:spPr>
        <p:txBody>
          <a:bodyPr wrap="none">
            <a:spAutoFit/>
          </a:bodyPr>
          <a:lstStyle/>
          <a:p>
            <a:r>
              <a:rPr lang="en-US" sz="2800" b="1" dirty="0" smtClean="0"/>
              <a:t>Foveas evolved as another predatory adaptation?</a:t>
            </a:r>
            <a:endParaRPr lang="en-US" sz="2800" dirty="0"/>
          </a:p>
        </p:txBody>
      </p:sp>
      <p:pic>
        <p:nvPicPr>
          <p:cNvPr id="7" name="Picture 20" descr="Anolis_carolinensisHead"/>
          <p:cNvPicPr>
            <a:picLocks noChangeAspect="1" noChangeArrowheads="1"/>
          </p:cNvPicPr>
          <p:nvPr/>
        </p:nvPicPr>
        <p:blipFill>
          <a:blip r:embed="rId4"/>
          <a:srcRect/>
          <a:stretch>
            <a:fillRect/>
          </a:stretch>
        </p:blipFill>
        <p:spPr bwMode="auto">
          <a:xfrm>
            <a:off x="5257800" y="2665413"/>
            <a:ext cx="3505200" cy="3159292"/>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382012"/>
            <a:ext cx="8229600" cy="3046988"/>
          </a:xfrm>
          <a:prstGeom prst="rect">
            <a:avLst/>
          </a:prstGeom>
        </p:spPr>
        <p:txBody>
          <a:bodyPr wrap="square">
            <a:spAutoFit/>
          </a:bodyPr>
          <a:lstStyle/>
          <a:p>
            <a:r>
              <a:rPr lang="en-US" b="1" dirty="0" smtClean="0"/>
              <a:t>Two very important consequences of </a:t>
            </a:r>
          </a:p>
          <a:p>
            <a:r>
              <a:rPr lang="en-US" b="1" dirty="0" smtClean="0"/>
              <a:t>	high acuity in primates:</a:t>
            </a:r>
          </a:p>
          <a:p>
            <a:endParaRPr lang="en-US" b="1" dirty="0" smtClean="0"/>
          </a:p>
          <a:p>
            <a:r>
              <a:rPr lang="en-US" b="1" dirty="0" smtClean="0"/>
              <a:t>1. - High acuity requires more visual </a:t>
            </a:r>
          </a:p>
          <a:p>
            <a:r>
              <a:rPr lang="en-US" b="1" dirty="0" smtClean="0"/>
              <a:t>		input to the brain </a:t>
            </a:r>
          </a:p>
          <a:p>
            <a:r>
              <a:rPr lang="en-US" b="1" dirty="0" smtClean="0"/>
              <a:t>- Brain has to process all the added input</a:t>
            </a:r>
            <a:endParaRPr lang="en-US" dirty="0"/>
          </a:p>
        </p:txBody>
      </p:sp>
      <p:pic>
        <p:nvPicPr>
          <p:cNvPr id="3" name="Picture 2" descr="Opossum6clrLat.jpg"/>
          <p:cNvPicPr>
            <a:picLocks noChangeAspect="1"/>
          </p:cNvPicPr>
          <p:nvPr/>
        </p:nvPicPr>
        <p:blipFill>
          <a:blip r:embed="rId3"/>
          <a:stretch>
            <a:fillRect/>
          </a:stretch>
        </p:blipFill>
        <p:spPr>
          <a:xfrm>
            <a:off x="685800" y="4495800"/>
            <a:ext cx="1982743" cy="825500"/>
          </a:xfrm>
          <a:prstGeom prst="rect">
            <a:avLst/>
          </a:prstGeom>
        </p:spPr>
      </p:pic>
      <p:pic>
        <p:nvPicPr>
          <p:cNvPr id="4" name="Picture 3" descr="galagobr2.jpg"/>
          <p:cNvPicPr>
            <a:picLocks noChangeAspect="1"/>
          </p:cNvPicPr>
          <p:nvPr/>
        </p:nvPicPr>
        <p:blipFill>
          <a:blip r:embed="rId4"/>
          <a:stretch>
            <a:fillRect/>
          </a:stretch>
        </p:blipFill>
        <p:spPr>
          <a:xfrm>
            <a:off x="2895600" y="4038600"/>
            <a:ext cx="2286000" cy="1716953"/>
          </a:xfrm>
          <a:prstGeom prst="rect">
            <a:avLst/>
          </a:prstGeom>
        </p:spPr>
      </p:pic>
      <p:pic>
        <p:nvPicPr>
          <p:cNvPr id="7" name="Picture 6" descr="Squirrelmonk6Lat.jpg"/>
          <p:cNvPicPr>
            <a:picLocks noChangeAspect="1"/>
          </p:cNvPicPr>
          <p:nvPr/>
        </p:nvPicPr>
        <p:blipFill>
          <a:blip r:embed="rId5"/>
          <a:stretch>
            <a:fillRect/>
          </a:stretch>
        </p:blipFill>
        <p:spPr>
          <a:xfrm>
            <a:off x="5410200" y="3886200"/>
            <a:ext cx="2971800" cy="1943100"/>
          </a:xfrm>
          <a:prstGeom prst="rect">
            <a:avLst/>
          </a:prstGeom>
        </p:spPr>
      </p:pic>
      <p:sp>
        <p:nvSpPr>
          <p:cNvPr id="8" name="Rectangle 7"/>
          <p:cNvSpPr/>
          <p:nvPr/>
        </p:nvSpPr>
        <p:spPr>
          <a:xfrm>
            <a:off x="834325" y="5939135"/>
            <a:ext cx="1604075" cy="461665"/>
          </a:xfrm>
          <a:prstGeom prst="rect">
            <a:avLst/>
          </a:prstGeom>
        </p:spPr>
        <p:txBody>
          <a:bodyPr wrap="none">
            <a:spAutoFit/>
          </a:bodyPr>
          <a:lstStyle/>
          <a:p>
            <a:r>
              <a:rPr lang="en-US" sz="2400" b="1" dirty="0" smtClean="0"/>
              <a:t>Opossum</a:t>
            </a:r>
            <a:endParaRPr lang="en-US" sz="2400" dirty="0"/>
          </a:p>
        </p:txBody>
      </p:sp>
      <p:sp>
        <p:nvSpPr>
          <p:cNvPr id="9" name="Rectangle 8"/>
          <p:cNvSpPr/>
          <p:nvPr/>
        </p:nvSpPr>
        <p:spPr>
          <a:xfrm>
            <a:off x="3276600" y="5939135"/>
            <a:ext cx="1672453" cy="461665"/>
          </a:xfrm>
          <a:prstGeom prst="rect">
            <a:avLst/>
          </a:prstGeom>
        </p:spPr>
        <p:txBody>
          <a:bodyPr wrap="none">
            <a:spAutoFit/>
          </a:bodyPr>
          <a:lstStyle/>
          <a:p>
            <a:r>
              <a:rPr lang="en-US" sz="2400" b="1" dirty="0" smtClean="0"/>
              <a:t>Bushbaby</a:t>
            </a:r>
            <a:endParaRPr lang="en-US" sz="2400" dirty="0"/>
          </a:p>
        </p:txBody>
      </p:sp>
      <p:sp>
        <p:nvSpPr>
          <p:cNvPr id="10" name="Rectangle 9"/>
          <p:cNvSpPr/>
          <p:nvPr/>
        </p:nvSpPr>
        <p:spPr>
          <a:xfrm>
            <a:off x="5638800" y="5939135"/>
            <a:ext cx="2579101" cy="461665"/>
          </a:xfrm>
          <a:prstGeom prst="rect">
            <a:avLst/>
          </a:prstGeom>
        </p:spPr>
        <p:txBody>
          <a:bodyPr wrap="none">
            <a:spAutoFit/>
          </a:bodyPr>
          <a:lstStyle/>
          <a:p>
            <a:r>
              <a:rPr lang="en-US" sz="2400" b="1" dirty="0" smtClean="0"/>
              <a:t>Squirrel Monkey</a:t>
            </a:r>
            <a:endParaRPr lang="en-US" sz="24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2258" name="Text Box 2"/>
          <p:cNvSpPr txBox="1">
            <a:spLocks noChangeArrowheads="1"/>
          </p:cNvSpPr>
          <p:nvPr/>
        </p:nvSpPr>
        <p:spPr bwMode="auto">
          <a:xfrm>
            <a:off x="4724400" y="6172200"/>
            <a:ext cx="3554413" cy="304800"/>
          </a:xfrm>
          <a:prstGeom prst="rect">
            <a:avLst/>
          </a:prstGeom>
          <a:noFill/>
          <a:ln w="9525">
            <a:noFill/>
            <a:miter lim="800000"/>
            <a:headEnd/>
            <a:tailEnd/>
          </a:ln>
          <a:effectLst/>
        </p:spPr>
        <p:txBody>
          <a:bodyPr wrap="none">
            <a:prstTxWarp prst="textNoShape">
              <a:avLst/>
            </a:prstTxWarp>
            <a:spAutoFit/>
          </a:bodyPr>
          <a:lstStyle/>
          <a:p>
            <a:r>
              <a:rPr lang="en-US" sz="1400" b="1" dirty="0"/>
              <a:t>Van Essen, Anderson, &amp; Felleman, 1992</a:t>
            </a:r>
          </a:p>
        </p:txBody>
      </p:sp>
      <p:pic>
        <p:nvPicPr>
          <p:cNvPr id="2272259" name="Picture 3"/>
          <p:cNvPicPr>
            <a:picLocks noChangeAspect="1" noChangeArrowheads="1"/>
          </p:cNvPicPr>
          <p:nvPr/>
        </p:nvPicPr>
        <p:blipFill>
          <a:blip r:embed="rId3"/>
          <a:srcRect/>
          <a:stretch>
            <a:fillRect/>
          </a:stretch>
        </p:blipFill>
        <p:spPr bwMode="auto">
          <a:xfrm>
            <a:off x="785813" y="684213"/>
            <a:ext cx="7572375" cy="5487987"/>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6" name="Picture 6" descr="Daubentonia hand"/>
          <p:cNvPicPr>
            <a:picLocks noChangeAspect="1" noChangeArrowheads="1"/>
          </p:cNvPicPr>
          <p:nvPr/>
        </p:nvPicPr>
        <p:blipFill>
          <a:blip r:embed="rId3"/>
          <a:srcRect/>
          <a:stretch>
            <a:fillRect/>
          </a:stretch>
        </p:blipFill>
        <p:spPr bwMode="auto">
          <a:xfrm>
            <a:off x="5257800" y="1695450"/>
            <a:ext cx="3062288" cy="2820988"/>
          </a:xfrm>
          <a:prstGeom prst="rect">
            <a:avLst/>
          </a:prstGeom>
          <a:noFill/>
        </p:spPr>
      </p:pic>
      <p:pic>
        <p:nvPicPr>
          <p:cNvPr id="609287" name="Picture 7" descr="canarium nuts"/>
          <p:cNvPicPr>
            <a:picLocks noChangeAspect="1" noChangeArrowheads="1"/>
          </p:cNvPicPr>
          <p:nvPr/>
        </p:nvPicPr>
        <p:blipFill>
          <a:blip r:embed="rId4"/>
          <a:srcRect/>
          <a:stretch>
            <a:fillRect/>
          </a:stretch>
        </p:blipFill>
        <p:spPr bwMode="auto">
          <a:xfrm>
            <a:off x="5562600" y="4667250"/>
            <a:ext cx="2438400" cy="1962150"/>
          </a:xfrm>
          <a:prstGeom prst="rect">
            <a:avLst/>
          </a:prstGeom>
          <a:noFill/>
        </p:spPr>
      </p:pic>
      <p:sp>
        <p:nvSpPr>
          <p:cNvPr id="7" name="Rectangle 2"/>
          <p:cNvSpPr>
            <a:spLocks noGrp="1" noChangeArrowheads="1"/>
          </p:cNvSpPr>
          <p:nvPr>
            <p:ph type="title"/>
          </p:nvPr>
        </p:nvSpPr>
        <p:spPr>
          <a:xfrm>
            <a:off x="5029200" y="457200"/>
            <a:ext cx="3733800" cy="762000"/>
          </a:xfrm>
        </p:spPr>
        <p:txBody>
          <a:bodyPr anchor="t"/>
          <a:lstStyle/>
          <a:p>
            <a:r>
              <a:rPr lang="en-US" sz="3600" b="1" dirty="0" smtClean="0">
                <a:latin typeface="Helvetica" pitchFamily="-105" charset="0"/>
              </a:rPr>
              <a:t>Aye-Aye:</a:t>
            </a:r>
            <a:endParaRPr lang="en-US" sz="3600" b="1" dirty="0">
              <a:latin typeface="Helvetica" pitchFamily="-105" charset="0"/>
            </a:endParaRPr>
          </a:p>
        </p:txBody>
      </p:sp>
      <p:pic>
        <p:nvPicPr>
          <p:cNvPr id="8" name="Picture 7" descr="Daubentonia2b.jpg"/>
          <p:cNvPicPr>
            <a:picLocks noChangeAspect="1"/>
          </p:cNvPicPr>
          <p:nvPr/>
        </p:nvPicPr>
        <p:blipFill>
          <a:blip r:embed="rId5"/>
          <a:stretch>
            <a:fillRect/>
          </a:stretch>
        </p:blipFill>
        <p:spPr>
          <a:xfrm>
            <a:off x="304800" y="0"/>
            <a:ext cx="4575962" cy="68580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descr="ECV/BM2.jpg                                                    000415D4 BAA G4 HD                      ABA78158:"/>
          <p:cNvPicPr>
            <a:picLocks noChangeAspect="1" noChangeArrowheads="1"/>
          </p:cNvPicPr>
          <p:nvPr/>
        </p:nvPicPr>
        <p:blipFill>
          <a:blip r:embed="rId3"/>
          <a:srcRect/>
          <a:stretch>
            <a:fillRect/>
          </a:stretch>
        </p:blipFill>
        <p:spPr bwMode="auto">
          <a:xfrm>
            <a:off x="533400" y="457200"/>
            <a:ext cx="5908675" cy="5157787"/>
          </a:xfrm>
          <a:prstGeom prst="rect">
            <a:avLst/>
          </a:prstGeom>
          <a:noFill/>
        </p:spPr>
      </p:pic>
      <p:sp>
        <p:nvSpPr>
          <p:cNvPr id="408579" name="Text Box 3"/>
          <p:cNvSpPr txBox="1">
            <a:spLocks noChangeArrowheads="1"/>
          </p:cNvSpPr>
          <p:nvPr/>
        </p:nvSpPr>
        <p:spPr bwMode="auto">
          <a:xfrm>
            <a:off x="2801937" y="612775"/>
            <a:ext cx="1905000" cy="366712"/>
          </a:xfrm>
          <a:prstGeom prst="rect">
            <a:avLst/>
          </a:prstGeom>
          <a:solidFill>
            <a:srgbClr val="FFFFFF"/>
          </a:solidFill>
          <a:ln w="9525">
            <a:noFill/>
            <a:miter lim="800000"/>
            <a:headEnd/>
            <a:tailEnd/>
          </a:ln>
          <a:effectLst/>
        </p:spPr>
        <p:txBody>
          <a:bodyPr>
            <a:prstTxWarp prst="textNoShape">
              <a:avLst/>
            </a:prstTxWarp>
            <a:spAutoFit/>
          </a:bodyPr>
          <a:lstStyle/>
          <a:p>
            <a:pPr algn="r"/>
            <a:r>
              <a:rPr lang="en-US" sz="1800" b="1" dirty="0">
                <a:solidFill>
                  <a:srgbClr val="003399"/>
                </a:solidFill>
              </a:rPr>
              <a:t>ANTHROPOIDS </a:t>
            </a:r>
          </a:p>
        </p:txBody>
      </p:sp>
      <p:sp>
        <p:nvSpPr>
          <p:cNvPr id="408580" name="Text Box 4"/>
          <p:cNvSpPr txBox="1">
            <a:spLocks noChangeArrowheads="1"/>
          </p:cNvSpPr>
          <p:nvPr/>
        </p:nvSpPr>
        <p:spPr bwMode="auto">
          <a:xfrm>
            <a:off x="2801937" y="4332287"/>
            <a:ext cx="1905000" cy="641350"/>
          </a:xfrm>
          <a:prstGeom prst="rect">
            <a:avLst/>
          </a:prstGeom>
          <a:solidFill>
            <a:srgbClr val="FFFFFF"/>
          </a:solidFill>
          <a:ln w="9525">
            <a:noFill/>
            <a:miter lim="800000"/>
            <a:headEnd/>
            <a:tailEnd/>
          </a:ln>
          <a:effectLst/>
        </p:spPr>
        <p:txBody>
          <a:bodyPr>
            <a:prstTxWarp prst="textNoShape">
              <a:avLst/>
            </a:prstTxWarp>
            <a:spAutoFit/>
          </a:bodyPr>
          <a:lstStyle/>
          <a:p>
            <a:r>
              <a:rPr lang="en-US" sz="1800" b="1" dirty="0">
                <a:solidFill>
                  <a:srgbClr val="FF0000"/>
                </a:solidFill>
              </a:rPr>
              <a:t>PROSIMIANS</a:t>
            </a:r>
          </a:p>
          <a:p>
            <a:r>
              <a:rPr lang="en-US" sz="1800" b="1" dirty="0">
                <a:solidFill>
                  <a:srgbClr val="FF0000"/>
                </a:solidFill>
              </a:rPr>
              <a:t>                             </a:t>
            </a:r>
          </a:p>
        </p:txBody>
      </p:sp>
      <p:sp>
        <p:nvSpPr>
          <p:cNvPr id="5" name="Rectangle 4"/>
          <p:cNvSpPr/>
          <p:nvPr/>
        </p:nvSpPr>
        <p:spPr>
          <a:xfrm>
            <a:off x="914400" y="5791200"/>
            <a:ext cx="7391400" cy="830997"/>
          </a:xfrm>
          <a:prstGeom prst="rect">
            <a:avLst/>
          </a:prstGeom>
        </p:spPr>
        <p:txBody>
          <a:bodyPr wrap="square">
            <a:spAutoFit/>
          </a:bodyPr>
          <a:lstStyle/>
          <a:p>
            <a:r>
              <a:rPr lang="en-US" sz="2400" b="1" dirty="0" smtClean="0"/>
              <a:t>~ 50% of variation in primate encephalization can be explained by differences in visual input alone </a:t>
            </a:r>
            <a:endParaRPr lang="en-US" sz="2400" dirty="0"/>
          </a:p>
        </p:txBody>
      </p:sp>
      <p:sp>
        <p:nvSpPr>
          <p:cNvPr id="6" name="Rectangle 5"/>
          <p:cNvSpPr/>
          <p:nvPr/>
        </p:nvSpPr>
        <p:spPr>
          <a:xfrm>
            <a:off x="6553200" y="1752600"/>
            <a:ext cx="2362199" cy="2308324"/>
          </a:xfrm>
          <a:prstGeom prst="rect">
            <a:avLst/>
          </a:prstGeom>
        </p:spPr>
        <p:txBody>
          <a:bodyPr wrap="square">
            <a:spAutoFit/>
          </a:bodyPr>
          <a:lstStyle/>
          <a:p>
            <a:r>
              <a:rPr lang="en-US" sz="2400" b="1" dirty="0" smtClean="0"/>
              <a:t>*Anthropoidea</a:t>
            </a:r>
          </a:p>
          <a:p>
            <a:r>
              <a:rPr lang="en-US" sz="2400" b="1" dirty="0" smtClean="0"/>
              <a:t>includes all haplorhines</a:t>
            </a:r>
          </a:p>
          <a:p>
            <a:r>
              <a:rPr lang="en-US" sz="2400" b="1" dirty="0" smtClean="0"/>
              <a:t>(monkeys, apes, humans) except tarsiers</a:t>
            </a:r>
            <a:endParaRPr lang="en-US" sz="24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6800" y="382012"/>
            <a:ext cx="7391400" cy="2462212"/>
          </a:xfrm>
          <a:prstGeom prst="rect">
            <a:avLst/>
          </a:prstGeom>
        </p:spPr>
        <p:txBody>
          <a:bodyPr wrap="square">
            <a:spAutoFit/>
          </a:bodyPr>
          <a:lstStyle/>
          <a:p>
            <a:r>
              <a:rPr lang="en-US" sz="2800" b="1" dirty="0" smtClean="0"/>
              <a:t>Two very important consequences of </a:t>
            </a:r>
          </a:p>
          <a:p>
            <a:r>
              <a:rPr lang="en-US" sz="2800" b="1" dirty="0" smtClean="0"/>
              <a:t>	high acuity in primates:</a:t>
            </a:r>
          </a:p>
          <a:p>
            <a:endParaRPr lang="en-US" sz="1000" b="1" dirty="0" smtClean="0"/>
          </a:p>
          <a:p>
            <a:r>
              <a:rPr lang="en-US" sz="2800" b="1" dirty="0" smtClean="0"/>
              <a:t>2. High acuity readily co-opted for other other functional contexts, esp. social communication based on visual signals</a:t>
            </a:r>
            <a:endParaRPr lang="en-US" sz="2800" dirty="0"/>
          </a:p>
        </p:txBody>
      </p:sp>
      <p:pic>
        <p:nvPicPr>
          <p:cNvPr id="11" name="Picture 10" descr="PanThreatFace.jpg"/>
          <p:cNvPicPr>
            <a:picLocks noChangeAspect="1"/>
          </p:cNvPicPr>
          <p:nvPr/>
        </p:nvPicPr>
        <p:blipFill>
          <a:blip r:embed="rId3"/>
          <a:stretch>
            <a:fillRect/>
          </a:stretch>
        </p:blipFill>
        <p:spPr>
          <a:xfrm>
            <a:off x="1952076" y="2971800"/>
            <a:ext cx="5439324" cy="37338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191000" y="304800"/>
            <a:ext cx="4495800" cy="2062103"/>
          </a:xfrm>
          <a:prstGeom prst="rect">
            <a:avLst/>
          </a:prstGeom>
        </p:spPr>
        <p:txBody>
          <a:bodyPr wrap="square">
            <a:spAutoFit/>
          </a:bodyPr>
          <a:lstStyle/>
          <a:p>
            <a:r>
              <a:rPr lang="en-US" b="1" dirty="0" smtClean="0"/>
              <a:t>In most mammals, social communication dominated by olfactory signals</a:t>
            </a:r>
            <a:endParaRPr lang="en-US" dirty="0"/>
          </a:p>
        </p:txBody>
      </p:sp>
      <p:pic>
        <p:nvPicPr>
          <p:cNvPr id="4" name="Picture 3" descr="Lcatta ScentmarkRedu.jpg"/>
          <p:cNvPicPr>
            <a:picLocks noChangeAspect="1"/>
          </p:cNvPicPr>
          <p:nvPr/>
        </p:nvPicPr>
        <p:blipFill>
          <a:blip r:embed="rId3"/>
          <a:stretch>
            <a:fillRect/>
          </a:stretch>
        </p:blipFill>
        <p:spPr>
          <a:xfrm>
            <a:off x="228600" y="2743200"/>
            <a:ext cx="3268980" cy="3962400"/>
          </a:xfrm>
          <a:prstGeom prst="rect">
            <a:avLst/>
          </a:prstGeom>
        </p:spPr>
      </p:pic>
      <p:pic>
        <p:nvPicPr>
          <p:cNvPr id="8" name="Picture 7" descr="Picture 14.png"/>
          <p:cNvPicPr>
            <a:picLocks noChangeAspect="1"/>
          </p:cNvPicPr>
          <p:nvPr/>
        </p:nvPicPr>
        <p:blipFill>
          <a:blip r:embed="rId4"/>
          <a:stretch>
            <a:fillRect/>
          </a:stretch>
        </p:blipFill>
        <p:spPr>
          <a:xfrm>
            <a:off x="228600" y="152399"/>
            <a:ext cx="3733800" cy="2795953"/>
          </a:xfrm>
          <a:prstGeom prst="rect">
            <a:avLst/>
          </a:prstGeom>
        </p:spPr>
      </p:pic>
      <p:pic>
        <p:nvPicPr>
          <p:cNvPr id="9" name="Picture 8" descr="ScentmarkCheetah.jpg"/>
          <p:cNvPicPr>
            <a:picLocks noChangeAspect="1"/>
          </p:cNvPicPr>
          <p:nvPr/>
        </p:nvPicPr>
        <p:blipFill>
          <a:blip r:embed="rId5"/>
          <a:stretch>
            <a:fillRect/>
          </a:stretch>
        </p:blipFill>
        <p:spPr>
          <a:xfrm>
            <a:off x="3505200" y="2743200"/>
            <a:ext cx="5404571" cy="3962400"/>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77686" y="3484180"/>
            <a:ext cx="2732314" cy="3297620"/>
          </a:xfrm>
          <a:prstGeom prst="rect">
            <a:avLst/>
          </a:prstGeom>
        </p:spPr>
      </p:pic>
      <p:pic>
        <p:nvPicPr>
          <p:cNvPr id="6" name="Picture 5"/>
          <p:cNvPicPr>
            <a:picLocks noChangeAspect="1"/>
          </p:cNvPicPr>
          <p:nvPr/>
        </p:nvPicPr>
        <p:blipFill>
          <a:blip r:embed="rId4"/>
          <a:stretch>
            <a:fillRect/>
          </a:stretch>
        </p:blipFill>
        <p:spPr>
          <a:xfrm>
            <a:off x="4648200" y="1143000"/>
            <a:ext cx="3143250" cy="2743200"/>
          </a:xfrm>
          <a:prstGeom prst="rect">
            <a:avLst/>
          </a:prstGeom>
        </p:spPr>
      </p:pic>
      <p:pic>
        <p:nvPicPr>
          <p:cNvPr id="7" name="Picture 6"/>
          <p:cNvPicPr>
            <a:picLocks noChangeAspect="1"/>
          </p:cNvPicPr>
          <p:nvPr/>
        </p:nvPicPr>
        <p:blipFill>
          <a:blip r:embed="rId5"/>
          <a:stretch>
            <a:fillRect/>
          </a:stretch>
        </p:blipFill>
        <p:spPr>
          <a:xfrm>
            <a:off x="4419601" y="3962400"/>
            <a:ext cx="3680059" cy="2819400"/>
          </a:xfrm>
          <a:prstGeom prst="rect">
            <a:avLst/>
          </a:prstGeom>
        </p:spPr>
      </p:pic>
      <p:pic>
        <p:nvPicPr>
          <p:cNvPr id="8" name="Picture 7"/>
          <p:cNvPicPr>
            <a:picLocks noChangeAspect="1"/>
          </p:cNvPicPr>
          <p:nvPr/>
        </p:nvPicPr>
        <p:blipFill>
          <a:blip r:embed="rId6"/>
          <a:stretch>
            <a:fillRect/>
          </a:stretch>
        </p:blipFill>
        <p:spPr>
          <a:xfrm>
            <a:off x="821987" y="1143000"/>
            <a:ext cx="3445213" cy="2286000"/>
          </a:xfrm>
          <a:prstGeom prst="rect">
            <a:avLst/>
          </a:prstGeom>
        </p:spPr>
      </p:pic>
      <p:sp>
        <p:nvSpPr>
          <p:cNvPr id="9" name="Rectangle 8"/>
          <p:cNvSpPr/>
          <p:nvPr/>
        </p:nvSpPr>
        <p:spPr>
          <a:xfrm>
            <a:off x="381000" y="112693"/>
            <a:ext cx="8458200" cy="954107"/>
          </a:xfrm>
          <a:prstGeom prst="rect">
            <a:avLst/>
          </a:prstGeom>
        </p:spPr>
        <p:txBody>
          <a:bodyPr wrap="square">
            <a:spAutoFit/>
          </a:bodyPr>
          <a:lstStyle/>
          <a:p>
            <a:r>
              <a:rPr lang="en-US" sz="2800" b="1" dirty="0" smtClean="0"/>
              <a:t>Visually-mediated signals fundamental for social communication in monkeys, apes, &amp; humans</a:t>
            </a:r>
            <a:endParaRPr lang="en-US" sz="28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acial-muscles.jpg"/>
          <p:cNvPicPr>
            <a:picLocks noChangeAspect="1"/>
          </p:cNvPicPr>
          <p:nvPr/>
        </p:nvPicPr>
        <p:blipFill>
          <a:blip r:embed="rId3"/>
          <a:stretch>
            <a:fillRect/>
          </a:stretch>
        </p:blipFill>
        <p:spPr>
          <a:xfrm>
            <a:off x="3124200" y="76200"/>
            <a:ext cx="5939246" cy="6705600"/>
          </a:xfrm>
          <a:prstGeom prst="rect">
            <a:avLst/>
          </a:prstGeom>
        </p:spPr>
      </p:pic>
      <p:sp>
        <p:nvSpPr>
          <p:cNvPr id="12" name="Rectangle 11"/>
          <p:cNvSpPr/>
          <p:nvPr/>
        </p:nvSpPr>
        <p:spPr>
          <a:xfrm>
            <a:off x="76200" y="959107"/>
            <a:ext cx="2971800" cy="4832093"/>
          </a:xfrm>
          <a:prstGeom prst="rect">
            <a:avLst/>
          </a:prstGeom>
        </p:spPr>
        <p:txBody>
          <a:bodyPr wrap="square">
            <a:spAutoFit/>
          </a:bodyPr>
          <a:lstStyle/>
          <a:p>
            <a:r>
              <a:rPr lang="en-US" sz="2800" b="1" dirty="0" smtClean="0"/>
              <a:t>Anthropoid primates even have a complex set of superficial facial muscles that have evolved mainly for the purpose of social communication</a:t>
            </a:r>
            <a:endParaRPr lang="en-US" sz="28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1295400"/>
            <a:ext cx="8051800" cy="5397500"/>
          </a:xfrm>
          <a:prstGeom prst="rect">
            <a:avLst/>
          </a:prstGeom>
        </p:spPr>
      </p:pic>
      <p:sp>
        <p:nvSpPr>
          <p:cNvPr id="3" name="Rectangle 2"/>
          <p:cNvSpPr/>
          <p:nvPr/>
        </p:nvSpPr>
        <p:spPr>
          <a:xfrm>
            <a:off x="381000" y="152400"/>
            <a:ext cx="8458200" cy="1077218"/>
          </a:xfrm>
          <a:prstGeom prst="rect">
            <a:avLst/>
          </a:prstGeom>
        </p:spPr>
        <p:txBody>
          <a:bodyPr wrap="square">
            <a:spAutoFit/>
          </a:bodyPr>
          <a:lstStyle/>
          <a:p>
            <a:r>
              <a:rPr lang="en-US" b="1" u="sng" dirty="0" smtClean="0"/>
              <a:t>The Big Picture</a:t>
            </a:r>
            <a:r>
              <a:rPr lang="en-US" b="1" dirty="0" smtClean="0"/>
              <a:t>: Just as you learned that this ability related to nocturnal predation...</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8229600" cy="1077218"/>
          </a:xfrm>
          <a:prstGeom prst="rect">
            <a:avLst/>
          </a:prstGeom>
        </p:spPr>
        <p:txBody>
          <a:bodyPr wrap="square">
            <a:spAutoFit/>
          </a:bodyPr>
          <a:lstStyle/>
          <a:p>
            <a:pPr algn="ctr"/>
            <a:r>
              <a:rPr lang="en-US" b="1" dirty="0" smtClean="0"/>
              <a:t>The next time you use a facial expression to tell that a toddler is happy... </a:t>
            </a:r>
            <a:endParaRPr lang="en-US" dirty="0"/>
          </a:p>
        </p:txBody>
      </p:sp>
      <p:pic>
        <p:nvPicPr>
          <p:cNvPr id="11" name="Picture 10" descr="Happy David.jpg"/>
          <p:cNvPicPr>
            <a:picLocks noChangeAspect="1"/>
          </p:cNvPicPr>
          <p:nvPr/>
        </p:nvPicPr>
        <p:blipFill>
          <a:blip r:embed="rId3"/>
          <a:stretch>
            <a:fillRect/>
          </a:stretch>
        </p:blipFill>
        <p:spPr>
          <a:xfrm>
            <a:off x="76200" y="1676400"/>
            <a:ext cx="5014950" cy="4686300"/>
          </a:xfrm>
          <a:prstGeom prst="rect">
            <a:avLst/>
          </a:prstGeom>
        </p:spPr>
      </p:pic>
      <p:pic>
        <p:nvPicPr>
          <p:cNvPr id="12" name="Picture 11" descr="happy_baby.jpg"/>
          <p:cNvPicPr>
            <a:picLocks noChangeAspect="1"/>
          </p:cNvPicPr>
          <p:nvPr/>
        </p:nvPicPr>
        <p:blipFill>
          <a:blip r:embed="rId4"/>
          <a:stretch>
            <a:fillRect/>
          </a:stretch>
        </p:blipFill>
        <p:spPr>
          <a:xfrm>
            <a:off x="4800600" y="1828800"/>
            <a:ext cx="4267200" cy="3741313"/>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762000"/>
            <a:ext cx="7696200" cy="584776"/>
          </a:xfrm>
          <a:prstGeom prst="rect">
            <a:avLst/>
          </a:prstGeom>
        </p:spPr>
        <p:txBody>
          <a:bodyPr wrap="square">
            <a:spAutoFit/>
          </a:bodyPr>
          <a:lstStyle/>
          <a:p>
            <a:pPr algn="ctr"/>
            <a:r>
              <a:rPr lang="en-US" b="1" dirty="0" smtClean="0"/>
              <a:t>That someone is angry...</a:t>
            </a:r>
            <a:endParaRPr lang="en-US" dirty="0"/>
          </a:p>
        </p:txBody>
      </p:sp>
      <p:pic>
        <p:nvPicPr>
          <p:cNvPr id="5" name="Picture 4"/>
          <p:cNvPicPr>
            <a:picLocks noChangeAspect="1"/>
          </p:cNvPicPr>
          <p:nvPr/>
        </p:nvPicPr>
        <p:blipFill>
          <a:blip r:embed="rId3"/>
          <a:stretch>
            <a:fillRect/>
          </a:stretch>
        </p:blipFill>
        <p:spPr>
          <a:xfrm>
            <a:off x="4419600" y="2286000"/>
            <a:ext cx="4672892" cy="3352800"/>
          </a:xfrm>
          <a:prstGeom prst="rect">
            <a:avLst/>
          </a:prstGeom>
        </p:spPr>
      </p:pic>
      <p:pic>
        <p:nvPicPr>
          <p:cNvPr id="6" name="Picture 5"/>
          <p:cNvPicPr>
            <a:picLocks noChangeAspect="1"/>
          </p:cNvPicPr>
          <p:nvPr/>
        </p:nvPicPr>
        <p:blipFill>
          <a:blip r:embed="rId4"/>
          <a:stretch>
            <a:fillRect/>
          </a:stretch>
        </p:blipFill>
        <p:spPr>
          <a:xfrm>
            <a:off x="76200" y="2286000"/>
            <a:ext cx="4255016" cy="3581399"/>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76200"/>
            <a:ext cx="3810000" cy="3810000"/>
          </a:xfrm>
          <a:prstGeom prst="rect">
            <a:avLst/>
          </a:prstGeom>
        </p:spPr>
      </p:pic>
      <p:pic>
        <p:nvPicPr>
          <p:cNvPr id="6" name="Picture 5" descr="shaun-of-the-dead.jpg"/>
          <p:cNvPicPr>
            <a:picLocks noChangeAspect="1"/>
          </p:cNvPicPr>
          <p:nvPr/>
        </p:nvPicPr>
        <p:blipFill>
          <a:blip r:embed="rId4"/>
          <a:stretch>
            <a:fillRect/>
          </a:stretch>
        </p:blipFill>
        <p:spPr>
          <a:xfrm>
            <a:off x="3194968" y="2971800"/>
            <a:ext cx="5872832" cy="3810000"/>
          </a:xfrm>
          <a:prstGeom prst="rect">
            <a:avLst/>
          </a:prstGeom>
        </p:spPr>
      </p:pic>
      <p:sp>
        <p:nvSpPr>
          <p:cNvPr id="7" name="Rectangle 6"/>
          <p:cNvSpPr/>
          <p:nvPr/>
        </p:nvSpPr>
        <p:spPr>
          <a:xfrm>
            <a:off x="4114800" y="762000"/>
            <a:ext cx="4572000" cy="1569660"/>
          </a:xfrm>
          <a:prstGeom prst="rect">
            <a:avLst/>
          </a:prstGeom>
        </p:spPr>
        <p:txBody>
          <a:bodyPr wrap="square">
            <a:spAutoFit/>
          </a:bodyPr>
          <a:lstStyle/>
          <a:p>
            <a:pPr algn="ctr"/>
            <a:r>
              <a:rPr lang="en-US" b="1" dirty="0" smtClean="0"/>
              <a:t>Or you sense that something is slightly amiss...</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4338697"/>
            <a:ext cx="3962400" cy="2138303"/>
          </a:xfrm>
          <a:prstGeom prst="rect">
            <a:avLst/>
          </a:prstGeom>
        </p:spPr>
        <p:txBody>
          <a:bodyPr wrap="square">
            <a:spAutoFit/>
          </a:bodyPr>
          <a:lstStyle/>
          <a:p>
            <a:pPr algn="ctr"/>
            <a:r>
              <a:rPr lang="en-US" b="1" dirty="0" smtClean="0"/>
              <a:t>Recall that this ability stems from the fact that you have eagle eyes</a:t>
            </a:r>
            <a:endParaRPr lang="en-US" dirty="0"/>
          </a:p>
        </p:txBody>
      </p:sp>
      <p:pic>
        <p:nvPicPr>
          <p:cNvPr id="3" name="Picture 2" descr="HarpyEagle2.jpg"/>
          <p:cNvPicPr>
            <a:picLocks noChangeAspect="1"/>
          </p:cNvPicPr>
          <p:nvPr/>
        </p:nvPicPr>
        <p:blipFill>
          <a:blip r:embed="rId3"/>
          <a:stretch>
            <a:fillRect/>
          </a:stretch>
        </p:blipFill>
        <p:spPr>
          <a:xfrm>
            <a:off x="228600" y="0"/>
            <a:ext cx="6629400" cy="4143375"/>
          </a:xfrm>
          <a:prstGeom prst="rect">
            <a:avLst/>
          </a:prstGeom>
        </p:spPr>
      </p:pic>
      <p:pic>
        <p:nvPicPr>
          <p:cNvPr id="4" name="Picture 3" descr="eagle eye.jpg"/>
          <p:cNvPicPr>
            <a:picLocks noChangeAspect="1"/>
          </p:cNvPicPr>
          <p:nvPr/>
        </p:nvPicPr>
        <p:blipFill>
          <a:blip r:embed="rId4"/>
          <a:stretch>
            <a:fillRect/>
          </a:stretch>
        </p:blipFill>
        <p:spPr>
          <a:xfrm>
            <a:off x="5008418" y="3200400"/>
            <a:ext cx="3906982" cy="35814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4" name="Rectangle 4"/>
          <p:cNvSpPr>
            <a:spLocks noGrp="1" noChangeArrowheads="1"/>
          </p:cNvSpPr>
          <p:nvPr>
            <p:ph type="body" idx="1"/>
          </p:nvPr>
        </p:nvSpPr>
        <p:spPr>
          <a:xfrm>
            <a:off x="2362200" y="381000"/>
            <a:ext cx="4343400" cy="609600"/>
          </a:xfrm>
          <a:noFill/>
          <a:ln/>
        </p:spPr>
        <p:txBody>
          <a:bodyPr/>
          <a:lstStyle/>
          <a:p>
            <a:pPr marL="609600" indent="-609600">
              <a:buFontTx/>
              <a:buNone/>
            </a:pPr>
            <a:r>
              <a:rPr lang="en-US" sz="2800" b="1" dirty="0" smtClean="0">
                <a:latin typeface="Helvetica" charset="0"/>
              </a:rPr>
              <a:t>Aye</a:t>
            </a:r>
            <a:r>
              <a:rPr lang="en-US" sz="2800" b="1" dirty="0">
                <a:latin typeface="Helvetica" charset="0"/>
              </a:rPr>
              <a:t>-</a:t>
            </a:r>
            <a:r>
              <a:rPr lang="en-US" sz="2800" b="1" dirty="0" smtClean="0">
                <a:latin typeface="Helvetica" charset="0"/>
              </a:rPr>
              <a:t>Aye Grub Foraging</a:t>
            </a:r>
            <a:endParaRPr lang="en-US" sz="2800" b="1" dirty="0">
              <a:latin typeface="Helvetica" charset="0"/>
            </a:endParaRPr>
          </a:p>
        </p:txBody>
      </p:sp>
      <p:pic>
        <p:nvPicPr>
          <p:cNvPr id="4" name="AyeAyeFeed1.mov">
            <a:hlinkClick r:id="" action="ppaction://media"/>
          </p:cNvPr>
          <p:cNvPicPr/>
          <p:nvPr>
            <a:videoFile r:link="rId1"/>
          </p:nvPr>
        </p:nvPicPr>
        <p:blipFill>
          <a:blip r:embed="rId4"/>
          <a:stretch>
            <a:fillRect/>
          </a:stretch>
        </p:blipFill>
        <p:spPr>
          <a:xfrm>
            <a:off x="1651000" y="1168400"/>
            <a:ext cx="5842000" cy="5461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48400" y="838200"/>
            <a:ext cx="2667000" cy="4524315"/>
          </a:xfrm>
          <a:prstGeom prst="rect">
            <a:avLst/>
          </a:prstGeom>
        </p:spPr>
        <p:txBody>
          <a:bodyPr wrap="square">
            <a:spAutoFit/>
          </a:bodyPr>
          <a:lstStyle/>
          <a:p>
            <a:r>
              <a:rPr lang="en-US" b="1" dirty="0" smtClean="0"/>
              <a:t>Because your distant anthropoid ancestors liked to wake up during the day to eat bugs</a:t>
            </a:r>
            <a:endParaRPr lang="en-US" dirty="0"/>
          </a:p>
        </p:txBody>
      </p:sp>
      <p:pic>
        <p:nvPicPr>
          <p:cNvPr id="3" name="Picture 2" descr="Cargentata2.jpg"/>
          <p:cNvPicPr>
            <a:picLocks noChangeAspect="1"/>
          </p:cNvPicPr>
          <p:nvPr/>
        </p:nvPicPr>
        <p:blipFill>
          <a:blip r:embed="rId3"/>
          <a:stretch>
            <a:fillRect/>
          </a:stretch>
        </p:blipFill>
        <p:spPr>
          <a:xfrm>
            <a:off x="685800" y="146958"/>
            <a:ext cx="5257800" cy="6634842"/>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4316" name="Rectangle 12"/>
          <p:cNvSpPr>
            <a:spLocks noChangeArrowheads="1"/>
          </p:cNvSpPr>
          <p:nvPr/>
        </p:nvSpPr>
        <p:spPr bwMode="auto">
          <a:xfrm>
            <a:off x="5029200" y="2133600"/>
            <a:ext cx="3733800" cy="2438400"/>
          </a:xfrm>
          <a:prstGeom prst="rect">
            <a:avLst/>
          </a:prstGeom>
          <a:noFill/>
          <a:ln w="9525">
            <a:noFill/>
            <a:miter lim="800000"/>
            <a:headEnd/>
            <a:tailEnd/>
          </a:ln>
          <a:effectLst/>
        </p:spPr>
        <p:txBody>
          <a:bodyPr>
            <a:prstTxWarp prst="textNoShape">
              <a:avLst/>
            </a:prstTxWarp>
          </a:bodyPr>
          <a:lstStyle/>
          <a:p>
            <a:pPr algn="ctr"/>
            <a:r>
              <a:rPr lang="en-US" sz="4400" b="1" dirty="0" smtClean="0">
                <a:solidFill>
                  <a:schemeClr val="tx2"/>
                </a:solidFill>
              </a:rPr>
              <a:t>Thanks </a:t>
            </a:r>
          </a:p>
          <a:p>
            <a:pPr algn="ctr"/>
            <a:r>
              <a:rPr lang="en-US" sz="4400" b="1" dirty="0" smtClean="0">
                <a:solidFill>
                  <a:schemeClr val="tx2"/>
                </a:solidFill>
              </a:rPr>
              <a:t>Very </a:t>
            </a:r>
          </a:p>
          <a:p>
            <a:pPr algn="ctr"/>
            <a:r>
              <a:rPr lang="en-US" sz="4400" b="1" dirty="0" smtClean="0">
                <a:solidFill>
                  <a:schemeClr val="tx2"/>
                </a:solidFill>
              </a:rPr>
              <a:t>Much!</a:t>
            </a:r>
          </a:p>
        </p:txBody>
      </p:sp>
      <p:pic>
        <p:nvPicPr>
          <p:cNvPr id="4" name="Picture 5" descr="TarsierHomoRedu2"/>
          <p:cNvPicPr>
            <a:picLocks noChangeAspect="1" noChangeArrowheads="1"/>
          </p:cNvPicPr>
          <p:nvPr/>
        </p:nvPicPr>
        <p:blipFill>
          <a:blip r:embed="rId3"/>
          <a:srcRect/>
          <a:stretch>
            <a:fillRect/>
          </a:stretch>
        </p:blipFill>
        <p:spPr bwMode="auto">
          <a:xfrm>
            <a:off x="571500" y="152400"/>
            <a:ext cx="4111625" cy="65532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Christopher Kirk</a:t>
            </a:r>
            <a:endParaRPr lang="en-US" dirty="0"/>
          </a:p>
        </p:txBody>
      </p:sp>
      <p:sp>
        <p:nvSpPr>
          <p:cNvPr id="3" name="Content Placeholder 2"/>
          <p:cNvSpPr>
            <a:spLocks noGrp="1"/>
          </p:cNvSpPr>
          <p:nvPr>
            <p:ph idx="1"/>
          </p:nvPr>
        </p:nvSpPr>
        <p:spPr>
          <a:xfrm>
            <a:off x="1828800" y="1981200"/>
            <a:ext cx="6629400" cy="4114800"/>
          </a:xfrm>
        </p:spPr>
        <p:txBody>
          <a:bodyPr/>
          <a:lstStyle/>
          <a:p>
            <a:pPr marL="0" indent="0">
              <a:buNone/>
            </a:pPr>
            <a:r>
              <a:rPr lang="en-US" sz="1600" dirty="0"/>
              <a:t>Dr. Chris Kirk is an Associate Professor in the Department of Anthropology at The University of Texas </a:t>
            </a:r>
            <a:r>
              <a:rPr lang="en-US" sz="1600" dirty="0" smtClean="0"/>
              <a:t>at </a:t>
            </a:r>
            <a:r>
              <a:rPr lang="en-US" sz="1600" dirty="0"/>
              <a:t>Austin. Dr. Kirk teaches undergraduate and graduate courses in physical anthropology, is a member of the American Association of Physical Anthropology and Society of Vertebrate Paleontology, and is the author of numerous professional publications, including papers published in the Journal of Human Evolution, the American Journal of Primatology, and Proceedings of the National Academy of Sciences</a:t>
            </a:r>
            <a:r>
              <a:rPr lang="en-US" sz="1600" dirty="0" smtClean="0"/>
              <a:t>.</a:t>
            </a:r>
          </a:p>
          <a:p>
            <a:pPr marL="0" indent="0">
              <a:buNone/>
            </a:pPr>
            <a:endParaRPr lang="en-US" sz="1600" dirty="0"/>
          </a:p>
          <a:p>
            <a:pPr marL="0" indent="0">
              <a:buNone/>
            </a:pPr>
            <a:r>
              <a:rPr lang="en-US" sz="1600" dirty="0"/>
              <a:t>Dr. Kirk has a broad array of research interests in physical anthropology, including sensory ecology, functional morphology, and paleontology. His primary research interest is the evolution of primate sensory systems, important to physical anthropology because many of the major adaptive shifts that occurred during the course of primate evolution involved key changes in sensory anatomy and ecology.</a:t>
            </a:r>
          </a:p>
          <a:p>
            <a:pPr marL="0" indent="0">
              <a:buNone/>
            </a:pPr>
            <a:r>
              <a:rPr lang="en-US" sz="1600" dirty="0"/>
              <a:t/>
            </a:r>
            <a:br>
              <a:rPr lang="en-US" sz="1600" dirty="0"/>
            </a:br>
            <a:endParaRPr lang="en-US" sz="1600" dirty="0"/>
          </a:p>
        </p:txBody>
      </p:sp>
      <p:pic>
        <p:nvPicPr>
          <p:cNvPr id="1026" name="Picture 2" descr="presenter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57400"/>
            <a:ext cx="12192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207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yeAyeFeed2.mov">
            <a:hlinkClick r:id="" action="ppaction://media"/>
          </p:cNvPr>
          <p:cNvPicPr/>
          <p:nvPr>
            <a:videoFile r:link="rId1"/>
          </p:nvPr>
        </p:nvPicPr>
        <p:blipFill>
          <a:blip r:embed="rId4"/>
          <a:stretch>
            <a:fillRect/>
          </a:stretch>
        </p:blipFill>
        <p:spPr>
          <a:xfrm>
            <a:off x="1219200" y="1447800"/>
            <a:ext cx="6705600" cy="4876800"/>
          </a:xfrm>
          <a:prstGeom prst="rect">
            <a:avLst/>
          </a:prstGeom>
        </p:spPr>
      </p:pic>
      <p:sp>
        <p:nvSpPr>
          <p:cNvPr id="6" name="Rectangle 4"/>
          <p:cNvSpPr txBox="1">
            <a:spLocks noChangeArrowheads="1"/>
          </p:cNvSpPr>
          <p:nvPr/>
        </p:nvSpPr>
        <p:spPr bwMode="auto">
          <a:xfrm>
            <a:off x="2362200" y="381000"/>
            <a:ext cx="43434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smtClean="0">
                <a:ln>
                  <a:noFill/>
                </a:ln>
                <a:solidFill>
                  <a:schemeClr val="tx1"/>
                </a:solidFill>
                <a:effectLst/>
                <a:uLnTx/>
                <a:uFillTx/>
                <a:latin typeface="Helvetica" charset="0"/>
                <a:ea typeface="+mn-ea"/>
                <a:cs typeface="+mn-cs"/>
              </a:rPr>
              <a:t>Aye-Aye Grub Foraging</a:t>
            </a:r>
            <a:endParaRPr kumimoji="0" lang="en-US" sz="2800" b="1" i="0" u="none" strike="noStrike" kern="0" cap="none" spc="0" normalizeH="0" baseline="0" noProof="0" dirty="0">
              <a:ln>
                <a:noFill/>
              </a:ln>
              <a:solidFill>
                <a:schemeClr val="tx1"/>
              </a:solidFill>
              <a:effectLst/>
              <a:uLnTx/>
              <a:uFillTx/>
              <a:latin typeface="Helvetica" charset="0"/>
              <a:ea typeface="+mn-ea"/>
              <a:cs typeface="+mn-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7794" name="Rectangle 2"/>
          <p:cNvSpPr>
            <a:spLocks noGrp="1" noChangeArrowheads="1"/>
          </p:cNvSpPr>
          <p:nvPr>
            <p:ph type="title"/>
          </p:nvPr>
        </p:nvSpPr>
        <p:spPr>
          <a:xfrm>
            <a:off x="533400" y="76200"/>
            <a:ext cx="8153400" cy="1295400"/>
          </a:xfrm>
        </p:spPr>
        <p:txBody>
          <a:bodyPr anchor="t"/>
          <a:lstStyle/>
          <a:p>
            <a:r>
              <a:rPr lang="en-US" sz="2800" b="1" dirty="0" smtClean="0">
                <a:latin typeface="Helvetica" pitchFamily="-105" charset="0"/>
              </a:rPr>
              <a:t>What could human and aye-aye visual systems possibly have in common?</a:t>
            </a:r>
            <a:endParaRPr lang="en-US" sz="2800" b="1" i="1" dirty="0">
              <a:latin typeface="Helvetica" pitchFamily="-105" charset="0"/>
            </a:endParaRPr>
          </a:p>
        </p:txBody>
      </p:sp>
      <p:pic>
        <p:nvPicPr>
          <p:cNvPr id="6" name="Picture 5" descr="Daub face.jpg"/>
          <p:cNvPicPr>
            <a:picLocks noChangeAspect="1"/>
          </p:cNvPicPr>
          <p:nvPr/>
        </p:nvPicPr>
        <p:blipFill>
          <a:blip r:embed="rId3"/>
          <a:stretch>
            <a:fillRect/>
          </a:stretch>
        </p:blipFill>
        <p:spPr>
          <a:xfrm>
            <a:off x="457200" y="1219200"/>
            <a:ext cx="4099560" cy="2640395"/>
          </a:xfrm>
          <a:prstGeom prst="rect">
            <a:avLst/>
          </a:prstGeom>
        </p:spPr>
      </p:pic>
      <p:pic>
        <p:nvPicPr>
          <p:cNvPr id="7" name="Picture 6" descr="Heidi-Klum.jpg"/>
          <p:cNvPicPr>
            <a:picLocks noChangeAspect="1"/>
          </p:cNvPicPr>
          <p:nvPr/>
        </p:nvPicPr>
        <p:blipFill>
          <a:blip r:embed="rId4"/>
          <a:stretch>
            <a:fillRect/>
          </a:stretch>
        </p:blipFill>
        <p:spPr>
          <a:xfrm>
            <a:off x="457200" y="3886200"/>
            <a:ext cx="4114800" cy="2920723"/>
          </a:xfrm>
          <a:prstGeom prst="rect">
            <a:avLst/>
          </a:prstGeom>
        </p:spPr>
      </p:pic>
      <p:sp>
        <p:nvSpPr>
          <p:cNvPr id="8" name="Rectangle 7"/>
          <p:cNvSpPr/>
          <p:nvPr/>
        </p:nvSpPr>
        <p:spPr>
          <a:xfrm>
            <a:off x="5562600" y="2819400"/>
            <a:ext cx="2514600" cy="1077218"/>
          </a:xfrm>
          <a:prstGeom prst="rect">
            <a:avLst/>
          </a:prstGeom>
        </p:spPr>
        <p:txBody>
          <a:bodyPr wrap="square">
            <a:spAutoFit/>
          </a:bodyPr>
          <a:lstStyle/>
          <a:p>
            <a:r>
              <a:rPr lang="en-US" b="1" dirty="0" smtClean="0"/>
              <a:t>Would you like a hint?</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
      <a:dk1>
        <a:srgbClr val="808080"/>
      </a:dk1>
      <a:lt1>
        <a:srgbClr val="FFFF00"/>
      </a:lt1>
      <a:dk2>
        <a:srgbClr val="3333CC"/>
      </a:dk2>
      <a:lt2>
        <a:srgbClr val="FFFF00"/>
      </a:lt2>
      <a:accent1>
        <a:srgbClr val="00CC99"/>
      </a:accent1>
      <a:accent2>
        <a:srgbClr val="3333CC"/>
      </a:accent2>
      <a:accent3>
        <a:srgbClr val="ADADE2"/>
      </a:accent3>
      <a:accent4>
        <a:srgbClr val="DADA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Helvetic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Helvetica"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BAA G4 HD:Applications (Mac OS 9):Microsoft Office 98:Templates:Blank Presentation</Template>
  <TotalTime>12958</TotalTime>
  <Words>1187</Words>
  <Application>Microsoft Office PowerPoint</Application>
  <PresentationFormat>On-screen Show (4:3)</PresentationFormat>
  <Paragraphs>269</Paragraphs>
  <Slides>72</Slides>
  <Notes>71</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72</vt:i4>
      </vt:variant>
    </vt:vector>
  </HeadingPairs>
  <TitlesOfParts>
    <vt:vector size="81" baseType="lpstr">
      <vt:lpstr>ＭＳ Ｐゴシック</vt:lpstr>
      <vt:lpstr>新細明體</vt:lpstr>
      <vt:lpstr>Arial</vt:lpstr>
      <vt:lpstr>Gadugi</vt:lpstr>
      <vt:lpstr>Gill Sans MT</vt:lpstr>
      <vt:lpstr>Helvetica</vt:lpstr>
      <vt:lpstr>Times</vt:lpstr>
      <vt:lpstr>Blank Presentation</vt:lpstr>
      <vt:lpstr>預設簡報設計</vt:lpstr>
      <vt:lpstr>Your Eye, My Eye, and the Eye of the  Aye – Aye: Evolution of Human Vision from 65 Million Years Ago to the Present</vt:lpstr>
      <vt:lpstr>PowerPoint Presentation</vt:lpstr>
      <vt:lpstr>PowerPoint Presentation</vt:lpstr>
      <vt:lpstr>PowerPoint Presentation</vt:lpstr>
      <vt:lpstr>Meet the Aye-Aye:  your weirdest primate relative </vt:lpstr>
      <vt:lpstr>Aye-Aye:</vt:lpstr>
      <vt:lpstr>PowerPoint Presentation</vt:lpstr>
      <vt:lpstr>PowerPoint Presentation</vt:lpstr>
      <vt:lpstr>What could human and aye-aye visual systems possibly have in common?</vt:lpstr>
      <vt:lpstr>What could human and aye-aye visual systems possibly have in common?</vt:lpstr>
      <vt:lpstr>PowerPoint Presentation</vt:lpstr>
      <vt:lpstr>Why?  [several ways to answer this question…]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 Christopher Kirk</vt:lpstr>
    </vt:vector>
  </TitlesOfParts>
  <Company>Duke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Irene Lofstrom</dc:creator>
  <cp:lastModifiedBy>Montoya, Didey</cp:lastModifiedBy>
  <cp:revision>862</cp:revision>
  <dcterms:created xsi:type="dcterms:W3CDTF">2011-10-14T17:06:17Z</dcterms:created>
  <dcterms:modified xsi:type="dcterms:W3CDTF">2016-05-18T20:34:36Z</dcterms:modified>
</cp:coreProperties>
</file>