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avi" ContentType="video/x-msvide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4052" r:id="rId2"/>
    <p:sldMasterId id="2147484064" r:id="rId3"/>
  </p:sldMasterIdLst>
  <p:notesMasterIdLst>
    <p:notesMasterId r:id="rId51"/>
  </p:notesMasterIdLst>
  <p:handoutMasterIdLst>
    <p:handoutMasterId r:id="rId52"/>
  </p:handoutMasterIdLst>
  <p:sldIdLst>
    <p:sldId id="349" r:id="rId4"/>
    <p:sldId id="334" r:id="rId5"/>
    <p:sldId id="348" r:id="rId6"/>
    <p:sldId id="313" r:id="rId7"/>
    <p:sldId id="337" r:id="rId8"/>
    <p:sldId id="338" r:id="rId9"/>
    <p:sldId id="329" r:id="rId10"/>
    <p:sldId id="330" r:id="rId11"/>
    <p:sldId id="331" r:id="rId12"/>
    <p:sldId id="310" r:id="rId13"/>
    <p:sldId id="307" r:id="rId14"/>
    <p:sldId id="308" r:id="rId15"/>
    <p:sldId id="303" r:id="rId16"/>
    <p:sldId id="312" r:id="rId17"/>
    <p:sldId id="316" r:id="rId18"/>
    <p:sldId id="306" r:id="rId19"/>
    <p:sldId id="317" r:id="rId20"/>
    <p:sldId id="335" r:id="rId21"/>
    <p:sldId id="328" r:id="rId22"/>
    <p:sldId id="311" r:id="rId23"/>
    <p:sldId id="318" r:id="rId24"/>
    <p:sldId id="284" r:id="rId25"/>
    <p:sldId id="285" r:id="rId26"/>
    <p:sldId id="275" r:id="rId27"/>
    <p:sldId id="280" r:id="rId28"/>
    <p:sldId id="281" r:id="rId29"/>
    <p:sldId id="332" r:id="rId30"/>
    <p:sldId id="276" r:id="rId31"/>
    <p:sldId id="278" r:id="rId32"/>
    <p:sldId id="290" r:id="rId33"/>
    <p:sldId id="261" r:id="rId34"/>
    <p:sldId id="300" r:id="rId35"/>
    <p:sldId id="333" r:id="rId36"/>
    <p:sldId id="265" r:id="rId37"/>
    <p:sldId id="260" r:id="rId38"/>
    <p:sldId id="289" r:id="rId39"/>
    <p:sldId id="296" r:id="rId40"/>
    <p:sldId id="268" r:id="rId41"/>
    <p:sldId id="286" r:id="rId42"/>
    <p:sldId id="297" r:id="rId43"/>
    <p:sldId id="343" r:id="rId44"/>
    <p:sldId id="327" r:id="rId45"/>
    <p:sldId id="321" r:id="rId46"/>
    <p:sldId id="346" r:id="rId47"/>
    <p:sldId id="345" r:id="rId48"/>
    <p:sldId id="326" r:id="rId49"/>
    <p:sldId id="350" r:id="rId50"/>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EEFF"/>
    <a:srgbClr val="FFFF66"/>
    <a:srgbClr val="78C0E3"/>
    <a:srgbClr val="69BEDE"/>
    <a:srgbClr val="95E4DC"/>
    <a:srgbClr val="B0D9E4"/>
    <a:srgbClr val="72D3DE"/>
    <a:srgbClr val="75D8E3"/>
    <a:srgbClr val="60AEB7"/>
    <a:srgbClr val="42BA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94" autoAdjust="0"/>
    <p:restoredTop sz="76960" autoAdjust="0"/>
  </p:normalViewPr>
  <p:slideViewPr>
    <p:cSldViewPr snapToGrid="0">
      <p:cViewPr varScale="1">
        <p:scale>
          <a:sx n="85" d="100"/>
          <a:sy n="85" d="100"/>
        </p:scale>
        <p:origin x="2034" y="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90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589" cy="479897"/>
          </a:xfrm>
          <a:prstGeom prst="rect">
            <a:avLst/>
          </a:prstGeom>
        </p:spPr>
        <p:txBody>
          <a:bodyPr vert="horz" lIns="94741" tIns="47370" rIns="94741" bIns="47370" rtlCol="0"/>
          <a:lstStyle>
            <a:lvl1pPr algn="l">
              <a:defRPr sz="1200"/>
            </a:lvl1pPr>
          </a:lstStyle>
          <a:p>
            <a:endParaRPr lang="en-US"/>
          </a:p>
        </p:txBody>
      </p:sp>
      <p:sp>
        <p:nvSpPr>
          <p:cNvPr id="3" name="Date Placeholder 2"/>
          <p:cNvSpPr>
            <a:spLocks noGrp="1"/>
          </p:cNvSpPr>
          <p:nvPr>
            <p:ph type="dt" sz="quarter" idx="1"/>
          </p:nvPr>
        </p:nvSpPr>
        <p:spPr>
          <a:xfrm>
            <a:off x="4143957" y="0"/>
            <a:ext cx="3169589" cy="479897"/>
          </a:xfrm>
          <a:prstGeom prst="rect">
            <a:avLst/>
          </a:prstGeom>
        </p:spPr>
        <p:txBody>
          <a:bodyPr vert="horz" lIns="94741" tIns="47370" rIns="94741" bIns="47370" rtlCol="0"/>
          <a:lstStyle>
            <a:lvl1pPr algn="r">
              <a:defRPr sz="1200"/>
            </a:lvl1pPr>
          </a:lstStyle>
          <a:p>
            <a:fld id="{07F3D9B9-26F4-4AAE-BB56-39C2B5D48871}" type="datetimeFigureOut">
              <a:rPr lang="en-US" smtClean="0"/>
              <a:t>5/18/2016</a:t>
            </a:fld>
            <a:endParaRPr lang="en-US"/>
          </a:p>
        </p:txBody>
      </p:sp>
      <p:sp>
        <p:nvSpPr>
          <p:cNvPr id="4" name="Footer Placeholder 3"/>
          <p:cNvSpPr>
            <a:spLocks noGrp="1"/>
          </p:cNvSpPr>
          <p:nvPr>
            <p:ph type="ftr" sz="quarter" idx="2"/>
          </p:nvPr>
        </p:nvSpPr>
        <p:spPr>
          <a:xfrm>
            <a:off x="0" y="9119666"/>
            <a:ext cx="3169589" cy="479897"/>
          </a:xfrm>
          <a:prstGeom prst="rect">
            <a:avLst/>
          </a:prstGeom>
        </p:spPr>
        <p:txBody>
          <a:bodyPr vert="horz" lIns="94741" tIns="47370" rIns="94741" bIns="47370" rtlCol="0" anchor="b"/>
          <a:lstStyle>
            <a:lvl1pPr algn="l">
              <a:defRPr sz="1200"/>
            </a:lvl1pPr>
          </a:lstStyle>
          <a:p>
            <a:endParaRPr lang="en-US"/>
          </a:p>
        </p:txBody>
      </p:sp>
      <p:sp>
        <p:nvSpPr>
          <p:cNvPr id="5" name="Slide Number Placeholder 4"/>
          <p:cNvSpPr>
            <a:spLocks noGrp="1"/>
          </p:cNvSpPr>
          <p:nvPr>
            <p:ph type="sldNum" sz="quarter" idx="3"/>
          </p:nvPr>
        </p:nvSpPr>
        <p:spPr>
          <a:xfrm>
            <a:off x="4143957" y="9119666"/>
            <a:ext cx="3169589" cy="479897"/>
          </a:xfrm>
          <a:prstGeom prst="rect">
            <a:avLst/>
          </a:prstGeom>
        </p:spPr>
        <p:txBody>
          <a:bodyPr vert="horz" lIns="94741" tIns="47370" rIns="94741" bIns="47370" rtlCol="0" anchor="b"/>
          <a:lstStyle>
            <a:lvl1pPr algn="r">
              <a:defRPr sz="1200"/>
            </a:lvl1pPr>
          </a:lstStyle>
          <a:p>
            <a:fld id="{48C5DFCB-0AA3-4FDC-9422-45FA03805D67}"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169919" cy="480060"/>
          </a:xfrm>
          <a:prstGeom prst="rect">
            <a:avLst/>
          </a:prstGeom>
        </p:spPr>
        <p:txBody>
          <a:bodyPr vert="horz" lIns="96654" tIns="48326" rIns="96654" bIns="48326"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143590" y="2"/>
            <a:ext cx="3169919" cy="480060"/>
          </a:xfrm>
          <a:prstGeom prst="rect">
            <a:avLst/>
          </a:prstGeom>
        </p:spPr>
        <p:txBody>
          <a:bodyPr vert="horz" lIns="96654" tIns="48326" rIns="96654" bIns="48326" rtlCol="0"/>
          <a:lstStyle>
            <a:lvl1pPr algn="r" fontAlgn="auto">
              <a:spcBef>
                <a:spcPts val="0"/>
              </a:spcBef>
              <a:spcAft>
                <a:spcPts val="0"/>
              </a:spcAft>
              <a:defRPr sz="1200">
                <a:latin typeface="+mn-lt"/>
              </a:defRPr>
            </a:lvl1pPr>
          </a:lstStyle>
          <a:p>
            <a:pPr>
              <a:defRPr/>
            </a:pPr>
            <a:fld id="{0AC666FA-F385-4A99-88EC-E0FEF0DBDC74}" type="datetimeFigureOut">
              <a:rPr lang="en-US"/>
              <a:pPr>
                <a:defRPr/>
              </a:pPr>
              <a:t>5/18/2016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4" tIns="48326" rIns="96654" bIns="48326" rtlCol="0" anchor="ctr"/>
          <a:lstStyle/>
          <a:p>
            <a:pPr lvl="0"/>
            <a:endParaRPr lang="en-US" noProof="0"/>
          </a:p>
        </p:txBody>
      </p:sp>
      <p:sp>
        <p:nvSpPr>
          <p:cNvPr id="5" name="Notes Placeholder 4"/>
          <p:cNvSpPr>
            <a:spLocks noGrp="1"/>
          </p:cNvSpPr>
          <p:nvPr>
            <p:ph type="body" sz="quarter" idx="3"/>
          </p:nvPr>
        </p:nvSpPr>
        <p:spPr>
          <a:xfrm>
            <a:off x="731521" y="4560572"/>
            <a:ext cx="5852160" cy="4320540"/>
          </a:xfrm>
          <a:prstGeom prst="rect">
            <a:avLst/>
          </a:prstGeom>
        </p:spPr>
        <p:txBody>
          <a:bodyPr vert="horz" lIns="96654" tIns="48326" rIns="96654" bIns="4832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3" y="9119475"/>
            <a:ext cx="3169919" cy="480060"/>
          </a:xfrm>
          <a:prstGeom prst="rect">
            <a:avLst/>
          </a:prstGeom>
        </p:spPr>
        <p:txBody>
          <a:bodyPr vert="horz" lIns="96654" tIns="48326" rIns="96654" bIns="48326"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143590" y="9119475"/>
            <a:ext cx="3169919" cy="480060"/>
          </a:xfrm>
          <a:prstGeom prst="rect">
            <a:avLst/>
          </a:prstGeom>
        </p:spPr>
        <p:txBody>
          <a:bodyPr vert="horz" lIns="96654" tIns="48326" rIns="96654" bIns="48326" rtlCol="0" anchor="b"/>
          <a:lstStyle>
            <a:lvl1pPr algn="r" fontAlgn="auto">
              <a:spcBef>
                <a:spcPts val="0"/>
              </a:spcBef>
              <a:spcAft>
                <a:spcPts val="0"/>
              </a:spcAft>
              <a:defRPr sz="1200">
                <a:latin typeface="+mn-lt"/>
              </a:defRPr>
            </a:lvl1pPr>
          </a:lstStyle>
          <a:p>
            <a:pPr>
              <a:defRPr/>
            </a:pPr>
            <a:fld id="{E9CA02E4-F1BB-438E-9831-019341B2DB73}" type="slidenum">
              <a:rPr lang="en-US"/>
              <a:pPr>
                <a:defRPr/>
              </a:pPr>
              <a:t>‹#›</a:t>
            </a:fld>
            <a:endParaRPr lang="en-US"/>
          </a:p>
        </p:txBody>
      </p:sp>
    </p:spTree>
    <p:extLst>
      <p:ext uri="{BB962C8B-B14F-4D97-AF65-F5344CB8AC3E}">
        <p14:creationId xmlns:p14="http://schemas.microsoft.com/office/powerpoint/2010/main" val="496480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apod.nasa.gov/apod/ap000322.html" TargetMode="External"/><Relationship Id="rId3" Type="http://schemas.openxmlformats.org/officeDocument/2006/relationships/hyperlink" Target="http://www.lpi.usra.edu/expmoon/Apollo17/A17_sampact.html" TargetMode="External"/><Relationship Id="rId7" Type="http://schemas.openxmlformats.org/officeDocument/2006/relationships/hyperlink" Target="http://adsabs.harvard.edu/cgi-bin/nph-bib_query?bibcode=1996LPI....27..303D"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www.solarviews.com/cap/volc/fountain.htm" TargetMode="External"/><Relationship Id="rId5" Type="http://schemas.openxmlformats.org/officeDocument/2006/relationships/hyperlink" Target="http://www.solarviews.com/cap/moon/moondust.htm" TargetMode="External"/><Relationship Id="rId4" Type="http://schemas.openxmlformats.org/officeDocument/2006/relationships/hyperlink" Target="http://www.nasm.edu/galleries/attm/wl.so.1.html" TargetMode="External"/><Relationship Id="rId9" Type="http://schemas.openxmlformats.org/officeDocument/2006/relationships/hyperlink" Target="http://curator.jsc.nasa.gov/curator/lunar/lunar.htm"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content.usatoday.com/topics/topic/Natural+and+Physical+Sciences/Space+and+Astronomy/Hubble+Space+Telescop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defRPr kumimoji="1" b="1" i="1">
                <a:solidFill>
                  <a:schemeClr val="tx1"/>
                </a:solidFill>
                <a:latin typeface="Arial" panose="020B0604020202020204" pitchFamily="34" charset="0"/>
                <a:ea typeface="新細明體" panose="02020500000000000000" pitchFamily="18" charset="-120"/>
              </a:defRPr>
            </a:lvl1pPr>
            <a:lvl2pPr marL="769770" indent="-296066">
              <a:defRPr kumimoji="1" b="1" i="1">
                <a:solidFill>
                  <a:schemeClr val="tx1"/>
                </a:solidFill>
                <a:latin typeface="Arial" panose="020B0604020202020204" pitchFamily="34" charset="0"/>
                <a:ea typeface="新細明體" panose="02020500000000000000" pitchFamily="18" charset="-120"/>
              </a:defRPr>
            </a:lvl2pPr>
            <a:lvl3pPr marL="1184262" indent="-236852">
              <a:defRPr kumimoji="1" b="1" i="1">
                <a:solidFill>
                  <a:schemeClr val="tx1"/>
                </a:solidFill>
                <a:latin typeface="Arial" panose="020B0604020202020204" pitchFamily="34" charset="0"/>
                <a:ea typeface="新細明體" panose="02020500000000000000" pitchFamily="18" charset="-120"/>
              </a:defRPr>
            </a:lvl3pPr>
            <a:lvl4pPr marL="1657967" indent="-236852">
              <a:defRPr kumimoji="1" b="1" i="1">
                <a:solidFill>
                  <a:schemeClr val="tx1"/>
                </a:solidFill>
                <a:latin typeface="Arial" panose="020B0604020202020204" pitchFamily="34" charset="0"/>
                <a:ea typeface="新細明體" panose="02020500000000000000" pitchFamily="18" charset="-120"/>
              </a:defRPr>
            </a:lvl4pPr>
            <a:lvl5pPr marL="2131672" indent="-236852">
              <a:defRPr kumimoji="1" b="1" i="1">
                <a:solidFill>
                  <a:schemeClr val="tx1"/>
                </a:solidFill>
                <a:latin typeface="Arial" panose="020B0604020202020204" pitchFamily="34" charset="0"/>
                <a:ea typeface="新細明體" panose="02020500000000000000" pitchFamily="18" charset="-120"/>
              </a:defRPr>
            </a:lvl5pPr>
            <a:lvl6pPr marL="2605377" indent="-236852"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6pPr>
            <a:lvl7pPr marL="3079082" indent="-236852"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7pPr>
            <a:lvl8pPr marL="3552787" indent="-236852"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8pPr>
            <a:lvl9pPr marL="4026492" indent="-236852"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9pPr>
          </a:lstStyle>
          <a:p>
            <a:pPr defTabSz="947410" fontAlgn="base">
              <a:spcBef>
                <a:spcPct val="0"/>
              </a:spcBef>
              <a:spcAft>
                <a:spcPct val="0"/>
              </a:spcAft>
              <a:defRPr/>
            </a:pPr>
            <a:fld id="{F364EA2A-0A11-496C-A774-2051CB0C75D7}" type="slidenum">
              <a:rPr lang="en-US" altLang="zh-TW" b="0" i="0">
                <a:solidFill>
                  <a:srgbClr val="000000"/>
                </a:solidFill>
              </a:rPr>
              <a:pPr defTabSz="947410" fontAlgn="base">
                <a:spcBef>
                  <a:spcPct val="0"/>
                </a:spcBef>
                <a:spcAft>
                  <a:spcPct val="0"/>
                </a:spcAft>
                <a:defRPr/>
              </a:pPr>
              <a:t>1</a:t>
            </a:fld>
            <a:endParaRPr lang="en-US" altLang="zh-TW" b="0" i="0">
              <a:solidFill>
                <a:srgbClr val="000000"/>
              </a:solidFill>
            </a:endParaRPr>
          </a:p>
        </p:txBody>
      </p:sp>
      <p:sp>
        <p:nvSpPr>
          <p:cNvPr id="56323" name="Rectangle 2"/>
          <p:cNvSpPr>
            <a:spLocks noGrp="1" noRot="1" noChangeAspect="1" noChangeArrowheads="1" noTextEdit="1"/>
          </p:cNvSpPr>
          <p:nvPr>
            <p:ph type="sldImg"/>
          </p:nvPr>
        </p:nvSpPr>
        <p:spPr>
          <a:xfrm>
            <a:off x="1182688" y="166688"/>
            <a:ext cx="4778375" cy="3584575"/>
          </a:xfrm>
          <a:ln/>
        </p:spPr>
      </p:sp>
      <p:sp>
        <p:nvSpPr>
          <p:cNvPr id="56324" name="Rectangle 3"/>
          <p:cNvSpPr>
            <a:spLocks noGrp="1" noChangeArrowheads="1"/>
          </p:cNvSpPr>
          <p:nvPr>
            <p:ph type="body" idx="1"/>
          </p:nvPr>
        </p:nvSpPr>
        <p:spPr>
          <a:xfrm>
            <a:off x="397026" y="3835895"/>
            <a:ext cx="6431818" cy="5514712"/>
          </a:xfrm>
          <a:noFill/>
        </p:spPr>
        <p:txBody>
          <a:bodyPr/>
          <a:lstStyle/>
          <a:p>
            <a:pPr eaLnBrk="1" hangingPunct="1"/>
            <a:endParaRPr lang="en-US" altLang="en-US" smtClean="0"/>
          </a:p>
        </p:txBody>
      </p:sp>
    </p:spTree>
    <p:extLst>
      <p:ext uri="{BB962C8B-B14F-4D97-AF65-F5344CB8AC3E}">
        <p14:creationId xmlns:p14="http://schemas.microsoft.com/office/powerpoint/2010/main" val="766367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Photos show notional</a:t>
            </a:r>
            <a:r>
              <a:rPr lang="en-US" baseline="0" dirty="0" smtClean="0"/>
              <a:t> plan for a lunar habitat and for surface science equipment, drawn prior to the 2010 plan to visit an asteroid.  Left image shows two pressurized rovers docked to a habitat.  Right shows rovers and the Athlete vehicle transporting  a habitat module.  Large solar collectors are shown on the horizon.  These are two architectures that are being presently tested in experiments conducted annually in northern Arizona.</a:t>
            </a:r>
            <a:endParaRPr lang="en-US" dirty="0" smtClean="0"/>
          </a:p>
          <a:p>
            <a:endParaRPr lang="en-US" dirty="0" smtClean="0"/>
          </a:p>
          <a:p>
            <a:r>
              <a:rPr lang="en-US" dirty="0" smtClean="0"/>
              <a:t>Right image: The X-</a:t>
            </a:r>
            <a:r>
              <a:rPr lang="en-US" dirty="0" err="1" smtClean="0"/>
              <a:t>Hab</a:t>
            </a:r>
            <a:r>
              <a:rPr lang="en-US" dirty="0" smtClean="0"/>
              <a:t> loft at the top of the Habitat</a:t>
            </a:r>
            <a:r>
              <a:rPr lang="en-US" baseline="0" dirty="0" smtClean="0"/>
              <a:t> Demonstration </a:t>
            </a:r>
            <a:r>
              <a:rPr lang="en-US" dirty="0" smtClean="0"/>
              <a:t>architecture under evaluation for 2011.</a:t>
            </a:r>
          </a:p>
          <a:p>
            <a:r>
              <a:rPr lang="en-US" dirty="0" smtClean="0"/>
              <a:t>Image credit: NASA .</a:t>
            </a:r>
            <a:r>
              <a:rPr lang="en-US" baseline="0" dirty="0" smtClean="0"/>
              <a:t>  Obtained from </a:t>
            </a:r>
            <a:r>
              <a:rPr lang="en-US" dirty="0" smtClean="0"/>
              <a:t>http://www.nasa.gov/exploration/analogs/hdu_DRATS2011.html</a:t>
            </a:r>
          </a:p>
          <a:p>
            <a:endParaRPr lang="en-US" dirty="0" smtClean="0"/>
          </a:p>
          <a:p>
            <a:r>
              <a:rPr lang="en-US" dirty="0" smtClean="0"/>
              <a:t>Left image: Rendering of proposed Habitat</a:t>
            </a:r>
            <a:r>
              <a:rPr lang="en-US" baseline="0" dirty="0" smtClean="0"/>
              <a:t> Demonstration </a:t>
            </a:r>
            <a:r>
              <a:rPr lang="en-US" dirty="0" smtClean="0"/>
              <a:t>architecture being tested at 2010 Desert RATS. Image credit: NASA</a:t>
            </a:r>
          </a:p>
          <a:p>
            <a:r>
              <a:rPr lang="en-US" dirty="0" smtClean="0"/>
              <a:t>Obtained</a:t>
            </a:r>
            <a:r>
              <a:rPr lang="en-US" baseline="0" dirty="0" smtClean="0"/>
              <a:t> from http://</a:t>
            </a:r>
            <a:r>
              <a:rPr lang="en-US" baseline="0" dirty="0" err="1" smtClean="0"/>
              <a:t>www.nasa.gov</a:t>
            </a:r>
            <a:r>
              <a:rPr lang="en-US" baseline="0" dirty="0" smtClean="0"/>
              <a:t>/exploration/analogs/</a:t>
            </a:r>
            <a:r>
              <a:rPr lang="en-US" baseline="0" dirty="0" err="1" smtClean="0"/>
              <a:t>hdu_DRATStesting.html</a:t>
            </a:r>
            <a:endParaRPr lang="en-US" dirty="0"/>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10</a:t>
            </a:fld>
            <a:endParaRPr lang="en-US"/>
          </a:p>
        </p:txBody>
      </p:sp>
    </p:spTree>
    <p:extLst>
      <p:ext uri="{BB962C8B-B14F-4D97-AF65-F5344CB8AC3E}">
        <p14:creationId xmlns:p14="http://schemas.microsoft.com/office/powerpoint/2010/main" val="1832280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a:t>
            </a:r>
            <a:r>
              <a:rPr lang="en-US" baseline="0" dirty="0" smtClean="0"/>
              <a:t> Columbia accident in 2003, the Bush administration and NASA took a hard look at the future of human space exploration. “…</a:t>
            </a:r>
            <a:r>
              <a:rPr lang="en-US" dirty="0" smtClean="0"/>
              <a:t>space travel is going to be expensive, difficult and dangerous. …if we are going to send humans into space, the goals ought to be worthy of the cost, the risk and the difficulty. A human spaceflight program with no plan to send people anywhere beyond the orbiting space station certainly did not meet that standard.”  former NASA administrator Michael Griffin</a:t>
            </a:r>
          </a:p>
          <a:p>
            <a:endParaRPr lang="en-US" dirty="0" smtClean="0"/>
          </a:p>
          <a:p>
            <a:r>
              <a:rPr lang="en-US" dirty="0" smtClean="0"/>
              <a:t>No longer a plan</a:t>
            </a:r>
            <a:r>
              <a:rPr lang="en-US" baseline="0" dirty="0" smtClean="0"/>
              <a:t> to build a base on the Moon – present administration believes it is too ambitious a project in the near term given budget constraints and NASA’s original time frame.  A no less ambitious plan is for extended space travel to a very small object, an </a:t>
            </a:r>
            <a:r>
              <a:rPr lang="en-US" baseline="0" dirty="0" err="1" smtClean="0"/>
              <a:t>astroid</a:t>
            </a:r>
            <a:r>
              <a:rPr lang="en-US" baseline="0" dirty="0" smtClean="0"/>
              <a:t>, where science can be conducted in a totally new setting.  The 2004 plan included retirement of the Shuttles to allow funds for the “Vision”.</a:t>
            </a:r>
            <a:endParaRPr lang="en-US" dirty="0"/>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11</a:t>
            </a:fld>
            <a:endParaRPr lang="en-US"/>
          </a:p>
        </p:txBody>
      </p:sp>
    </p:spTree>
    <p:extLst>
      <p:ext uri="{BB962C8B-B14F-4D97-AF65-F5344CB8AC3E}">
        <p14:creationId xmlns:p14="http://schemas.microsoft.com/office/powerpoint/2010/main" val="2586670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66525">
              <a:defRPr/>
            </a:pPr>
            <a:r>
              <a:rPr lang="en-US" dirty="0" smtClean="0">
                <a:latin typeface="Arial" charset="0"/>
              </a:rPr>
              <a:t>Larger role for private enterprise in low earth orbit – payloads to and</a:t>
            </a:r>
            <a:r>
              <a:rPr lang="en-US" baseline="0" dirty="0" smtClean="0">
                <a:latin typeface="Arial" charset="0"/>
              </a:rPr>
              <a:t> from International Space Station by contract with private aerospace companies.  Extending free enterprise to space should ultimately lower the flight costs.  </a:t>
            </a:r>
            <a:r>
              <a:rPr lang="en-US" baseline="0" dirty="0" err="1" smtClean="0">
                <a:latin typeface="Arial" charset="0"/>
              </a:rPr>
              <a:t>Elon</a:t>
            </a:r>
            <a:r>
              <a:rPr lang="en-US" baseline="0" dirty="0" smtClean="0">
                <a:latin typeface="Arial" charset="0"/>
              </a:rPr>
              <a:t> Musk (</a:t>
            </a:r>
            <a:r>
              <a:rPr lang="en-US" baseline="0" dirty="0" err="1" smtClean="0">
                <a:latin typeface="Arial" charset="0"/>
              </a:rPr>
              <a:t>SpaceX</a:t>
            </a:r>
            <a:r>
              <a:rPr lang="en-US" baseline="0" dirty="0" smtClean="0">
                <a:latin typeface="Arial" charset="0"/>
              </a:rPr>
              <a:t>) uses the 20</a:t>
            </a:r>
            <a:r>
              <a:rPr lang="en-US" baseline="30000" dirty="0" smtClean="0">
                <a:latin typeface="Arial" charset="0"/>
              </a:rPr>
              <a:t>th</a:t>
            </a:r>
            <a:r>
              <a:rPr lang="en-US" baseline="0" dirty="0" smtClean="0">
                <a:latin typeface="Arial" charset="0"/>
              </a:rPr>
              <a:t> century development of commercial airline as an analogy.  NASA awarded ~$5 billion in contracts this 2010-11 (?) to support development of private space ventures.  Only market right now is space tourism, resupply of the ISS and as </a:t>
            </a:r>
            <a:r>
              <a:rPr lang="en-US" baseline="0" dirty="0" err="1" smtClean="0">
                <a:latin typeface="Arial" charset="0"/>
              </a:rPr>
              <a:t>lauch</a:t>
            </a:r>
            <a:r>
              <a:rPr lang="en-US" baseline="0" dirty="0" smtClean="0">
                <a:latin typeface="Arial" charset="0"/>
              </a:rPr>
              <a:t> platform for commercial satellites.</a:t>
            </a:r>
          </a:p>
          <a:p>
            <a:pPr defTabSz="966525">
              <a:defRPr/>
            </a:pPr>
            <a:endParaRPr lang="en-US" baseline="0" dirty="0" smtClean="0">
              <a:latin typeface="Arial" charset="0"/>
            </a:endParaRPr>
          </a:p>
          <a:p>
            <a:pPr defTabSz="966525">
              <a:defRPr/>
            </a:pPr>
            <a:r>
              <a:rPr lang="en-US" baseline="0" dirty="0" smtClean="0">
                <a:latin typeface="Arial" charset="0"/>
              </a:rPr>
              <a:t>Use </a:t>
            </a:r>
            <a:r>
              <a:rPr lang="en-US" baseline="0" dirty="0" err="1" smtClean="0">
                <a:latin typeface="Arial" charset="0"/>
              </a:rPr>
              <a:t>ISS</a:t>
            </a:r>
            <a:r>
              <a:rPr lang="en-US" baseline="0" dirty="0" smtClean="0">
                <a:latin typeface="Arial" charset="0"/>
              </a:rPr>
              <a:t> as model for international cooperation with European, Russian, Japanese space agencies.  Invite others to participate.</a:t>
            </a:r>
          </a:p>
          <a:p>
            <a:pPr defTabSz="966525">
              <a:defRPr/>
            </a:pPr>
            <a:endParaRPr lang="en-US" baseline="0" dirty="0" smtClean="0">
              <a:latin typeface="Arial" charset="0"/>
            </a:endParaRPr>
          </a:p>
          <a:p>
            <a:r>
              <a:rPr lang="en-US" dirty="0" smtClean="0"/>
              <a:t>“Asteroids are believed to have formed early in our solar system's history–about 4.5 billion years ago–when a cloud of gas and dust called the solar nebula collapsed and formed our sun and the planets. By visiting these near Earth objects to study the material that came from the solar nebula, we can look for answers to some of humankind's most compelling questions, such as: how did the solar system form and where did the Earth's water and other organic materials such as carbon come from?</a:t>
            </a:r>
          </a:p>
          <a:p>
            <a:r>
              <a:rPr lang="en-US" dirty="0" smtClean="0"/>
              <a:t>In addition to unlocking clues about our solar system, asteroids may provide clues about our Earth. By understanding more about asteroids we may learn more about past Earth impacts and possibly find ways to reduce the threat of future impacts.</a:t>
            </a:r>
            <a:br>
              <a:rPr lang="en-US" dirty="0" smtClean="0"/>
            </a:br>
            <a:endParaRPr lang="en-US" dirty="0" smtClean="0"/>
          </a:p>
          <a:p>
            <a:r>
              <a:rPr lang="en-US" dirty="0" smtClean="0"/>
              <a:t>Future robotic missions to asteroids will prepare humans for long-duration space travel and the eventual journey to Mars. Robotic missions will provide reconnaissance information about asteroid orbits, surface composition, and even return samples to Earth for further evaluation. These robotic missions are a critical step in preparing humans to visit asteroids where we will learn about the valuable resources available in space, and further develop ways to use them in our quest for more efficient and affordable exploration.”</a:t>
            </a:r>
          </a:p>
          <a:p>
            <a:pPr defTabSz="966525">
              <a:defRPr/>
            </a:pPr>
            <a:endParaRPr lang="en-US" baseline="0" dirty="0" smtClean="0">
              <a:latin typeface="Arial" charset="0"/>
            </a:endParaRPr>
          </a:p>
          <a:p>
            <a:pPr defTabSz="966525">
              <a:defRPr/>
            </a:pPr>
            <a:r>
              <a:rPr lang="en-US" baseline="0" dirty="0" smtClean="0">
                <a:latin typeface="Arial" charset="0"/>
              </a:rPr>
              <a:t>Background is </a:t>
            </a:r>
            <a:r>
              <a:rPr lang="en-US" dirty="0" smtClean="0"/>
              <a:t>artist concept that shows a method to explore an asteroid. Artist concept credit: NASA</a:t>
            </a:r>
          </a:p>
          <a:p>
            <a:pPr defTabSz="966525">
              <a:defRPr/>
            </a:pPr>
            <a:r>
              <a:rPr lang="en-US" baseline="0" dirty="0" smtClean="0">
                <a:latin typeface="Arial" charset="0"/>
              </a:rPr>
              <a:t>Source: http://www.nasa.gov/exploration/analogs/desertrats/dratskennedy.html</a:t>
            </a:r>
          </a:p>
          <a:p>
            <a:pPr defTabSz="966525">
              <a:defRPr/>
            </a:pPr>
            <a:endParaRPr lang="en-US" baseline="0" dirty="0" smtClean="0">
              <a:latin typeface="Arial" charset="0"/>
            </a:endParaRPr>
          </a:p>
          <a:p>
            <a:r>
              <a:rPr lang="en-US" baseline="0" dirty="0" smtClean="0"/>
              <a:t>See the National Space Policy of the United States of America, 2010:</a:t>
            </a:r>
          </a:p>
          <a:p>
            <a:r>
              <a:rPr lang="en-US" dirty="0" smtClean="0"/>
              <a:t>http://www.whitehouse.gov/sites/default/files/national_space_policy_6-28-10.pdf </a:t>
            </a:r>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12</a:t>
            </a:fld>
            <a:endParaRPr lang="en-US"/>
          </a:p>
        </p:txBody>
      </p:sp>
    </p:spTree>
    <p:extLst>
      <p:ext uri="{BB962C8B-B14F-4D97-AF65-F5344CB8AC3E}">
        <p14:creationId xmlns:p14="http://schemas.microsoft.com/office/powerpoint/2010/main" val="3647260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Selected statistics:</a:t>
            </a:r>
          </a:p>
          <a:p>
            <a:endParaRPr lang="en-US" baseline="0" dirty="0" smtClean="0"/>
          </a:p>
          <a:p>
            <a:r>
              <a:rPr lang="en-US" baseline="0" dirty="0" smtClean="0"/>
              <a:t>What did we learn:  What is the moon made of?  Igneous rocks (no sedimentary or metamorphic except those generated by meteorite impact) very similar to those found on earth.</a:t>
            </a:r>
          </a:p>
          <a:p>
            <a:r>
              <a:rPr lang="en-US" baseline="0" dirty="0" smtClean="0"/>
              <a:t>                           How old is the moon?  ~4.5 billion years old, the same as the earth</a:t>
            </a:r>
          </a:p>
          <a:p>
            <a:r>
              <a:rPr lang="en-US" baseline="0" dirty="0" smtClean="0"/>
              <a:t>	        Where did the moon come from?  Created when a Mars-sized body collided with earth very early in its history.  Pieces coalesced to form the moon.</a:t>
            </a:r>
          </a:p>
          <a:p>
            <a:r>
              <a:rPr lang="en-US" baseline="0" dirty="0" smtClean="0"/>
              <a:t>                           What are dark and light areas on the moon; why does the moon look the way it does?  Dark areas (lunar lowlands) are extensive lava flows, light areas (the lunar highlands) are a feldspar-rich igneous rocks (</a:t>
            </a:r>
            <a:r>
              <a:rPr lang="en-US" baseline="0" dirty="0" err="1" smtClean="0"/>
              <a:t>anorthosites</a:t>
            </a:r>
            <a:r>
              <a:rPr lang="en-US" baseline="0" dirty="0" smtClean="0"/>
              <a:t>) created from a magma ocean</a:t>
            </a:r>
          </a:p>
          <a:p>
            <a:r>
              <a:rPr lang="en-US" baseline="0" dirty="0" smtClean="0"/>
              <a:t>                            Was there ever life on the moon?  No, the main </a:t>
            </a:r>
            <a:r>
              <a:rPr lang="en-US" baseline="0" dirty="0" err="1" smtClean="0"/>
              <a:t>ingedient</a:t>
            </a:r>
            <a:r>
              <a:rPr lang="en-US" baseline="0" dirty="0" smtClean="0"/>
              <a:t>, water, has always been to scarce to support life as we know it.</a:t>
            </a:r>
          </a:p>
          <a:p>
            <a:r>
              <a:rPr lang="en-US" baseline="0" dirty="0" smtClean="0"/>
              <a:t>	        Many, many other questions answered.</a:t>
            </a:r>
          </a:p>
          <a:p>
            <a:endParaRPr lang="en-US" baseline="0" dirty="0" smtClean="0"/>
          </a:p>
          <a:p>
            <a:r>
              <a:rPr lang="en-US" baseline="0" dirty="0" smtClean="0"/>
              <a:t>Amount of rock - draw on comparison with audience to 840 pounds = 5-6 average people by weight</a:t>
            </a:r>
            <a:endParaRPr lang="en-US" dirty="0"/>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13</a:t>
            </a:fld>
            <a:endParaRPr lang="en-US"/>
          </a:p>
        </p:txBody>
      </p:sp>
    </p:spTree>
    <p:extLst>
      <p:ext uri="{BB962C8B-B14F-4D97-AF65-F5344CB8AC3E}">
        <p14:creationId xmlns:p14="http://schemas.microsoft.com/office/powerpoint/2010/main" val="3280027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Student field</a:t>
            </a:r>
            <a:r>
              <a:rPr lang="en-US" baseline="0" dirty="0" smtClean="0"/>
              <a:t> geologist enrolled in UT Austin’s summer Field Geology class.  Photo from the authors collection.</a:t>
            </a:r>
          </a:p>
          <a:p>
            <a:endParaRPr lang="en-US" baseline="0" dirty="0" smtClean="0"/>
          </a:p>
          <a:p>
            <a:r>
              <a:rPr lang="en-US" baseline="0" dirty="0" smtClean="0"/>
              <a:t>Returning to the 380 kg of rock collected….  This question is what drove field geologic training of the Apollo astronauts.  Can’t bring everything back, and there is very little time for exploration and observation.  Solution was to train astronauts in field geological techniques and keep them on very tightly scripted traverses to maximize scientific return.  This was difficult because the geology of the landing sites was only know from telescopic observation and orbital photography at before landing.</a:t>
            </a:r>
          </a:p>
          <a:p>
            <a:endParaRPr lang="en-US" baseline="0" dirty="0" smtClean="0"/>
          </a:p>
          <a:p>
            <a:r>
              <a:rPr lang="en-US" baseline="0" dirty="0" smtClean="0"/>
              <a:t>…”interprets landscapes and rocks to deduce geologic processes and histories.” :  What happened to produce the landscape we see today?  What was the sequence of events that led to rocks being where they are today? </a:t>
            </a:r>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14</a:t>
            </a:fld>
            <a:endParaRPr lang="en-US"/>
          </a:p>
        </p:txBody>
      </p:sp>
    </p:spTree>
    <p:extLst>
      <p:ext uri="{BB962C8B-B14F-4D97-AF65-F5344CB8AC3E}">
        <p14:creationId xmlns:p14="http://schemas.microsoft.com/office/powerpoint/2010/main" val="3158439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Photos from the personal</a:t>
            </a:r>
            <a:r>
              <a:rPr lang="en-US" baseline="0" dirty="0" smtClean="0"/>
              <a:t> collection of W. R. </a:t>
            </a:r>
            <a:r>
              <a:rPr lang="en-US" baseline="0" dirty="0" err="1" smtClean="0"/>
              <a:t>Muehlberger</a:t>
            </a:r>
            <a:r>
              <a:rPr lang="en-US" baseline="0" dirty="0" smtClean="0"/>
              <a:t>.</a:t>
            </a:r>
          </a:p>
          <a:p>
            <a:endParaRPr lang="en-US" baseline="0" dirty="0" smtClean="0"/>
          </a:p>
          <a:p>
            <a:r>
              <a:rPr lang="en-US" baseline="0" dirty="0" smtClean="0"/>
              <a:t>It’s estimated that Apollo 15, 16, 17 pilot astronauts had been trained in geology to about the equivalent of Masters degree.  Roughly 800-900 days of classroom and field training before going to the moon.  There field trainers were field geologists, many at the top of their profession.  Astronauts were not just trained rock collectors, they were taught skill of scientific observation.  “When all you have is a hammer, everything looks like a nail”.  A corollary for scientific observation is that we mainly observe and take note of only the things we are prepared to see.  Without training in the observation of field geologic relationships much is ignored and subjective decisions about how best to spend precious time for observations  and what samples to bring home are uninformed.  Some of the training was done without consideration of the geology of the Moon (poorly known at the time) with the belief that methods and techniques of geologic observation could be applied anywhere.  This turned out to be mostly true, though some astronauts complained that their training did not adequately prepare them for what they saw.</a:t>
            </a:r>
          </a:p>
          <a:p>
            <a:endParaRPr lang="en-US" baseline="0" dirty="0" smtClean="0"/>
          </a:p>
          <a:p>
            <a:r>
              <a:rPr lang="en-US" baseline="0" dirty="0" smtClean="0"/>
              <a:t>Note scrub brush, not exactly lunar… nevertheless sites were selected to be as analogous as possible to lunar sites that were to be explored.  E.g. Rio Grande River gorge in N. New Mexico pictured above has the same dimensions and similar geology to the Apollo 15 landing site.  Astronauts visited and studied impact craters, volcanoes, lava flows as the best places for earthly preparation of what they would encounter on the moon.  Once landing sites were selected, astronauts spent months practices with tools and equipment in a setting analogous to their landing site.  </a:t>
            </a:r>
          </a:p>
          <a:p>
            <a:endParaRPr lang="en-US" baseline="0" dirty="0" smtClean="0"/>
          </a:p>
          <a:p>
            <a:r>
              <a:rPr lang="en-US" baseline="0" dirty="0" smtClean="0"/>
              <a:t>Story of how new training program came into being – consensus among academic comm., former astronauts and the few geologists at JSC that program had to be expanded to more closely resemble the model from </a:t>
            </a:r>
            <a:r>
              <a:rPr lang="en-US" baseline="0" dirty="0" err="1" smtClean="0"/>
              <a:t>apollo</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15</a:t>
            </a:fld>
            <a:endParaRPr lang="en-US"/>
          </a:p>
        </p:txBody>
      </p:sp>
    </p:spTree>
    <p:extLst>
      <p:ext uri="{BB962C8B-B14F-4D97-AF65-F5344CB8AC3E}">
        <p14:creationId xmlns:p14="http://schemas.microsoft.com/office/powerpoint/2010/main" val="406021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dirty="0" smtClean="0"/>
              <a:t>Video from Apollo 16 Video Library (http://next.nasa.gov/alsj/a16/video16.html)</a:t>
            </a:r>
          </a:p>
          <a:p>
            <a:r>
              <a:rPr lang="en-US" dirty="0" smtClean="0"/>
              <a:t>Big Mulley photos from http://www.lpi.usra.edu/lunar/samples/atlas/detail/?mission=Apollo%2016&amp;sample=61016  1 cm cube for</a:t>
            </a:r>
            <a:r>
              <a:rPr lang="en-US" baseline="0" dirty="0" smtClean="0"/>
              <a:t> scale.</a:t>
            </a:r>
            <a:endParaRPr lang="en-US" dirty="0" smtClean="0"/>
          </a:p>
          <a:p>
            <a:r>
              <a:rPr lang="en-US" dirty="0" smtClean="0"/>
              <a:t>The astronaut</a:t>
            </a:r>
            <a:r>
              <a:rPr lang="en-US" baseline="0" dirty="0" smtClean="0"/>
              <a:t> speaking is Charlie Duke.</a:t>
            </a:r>
          </a:p>
          <a:p>
            <a:endParaRPr lang="en-US" dirty="0" smtClean="0"/>
          </a:p>
          <a:p>
            <a:r>
              <a:rPr lang="en-US" dirty="0" smtClean="0"/>
              <a:t>The sample is named after Dr.</a:t>
            </a:r>
            <a:r>
              <a:rPr lang="en-US" baseline="0" dirty="0" smtClean="0"/>
              <a:t> William R. </a:t>
            </a:r>
            <a:r>
              <a:rPr lang="en-US" baseline="0" dirty="0" err="1" smtClean="0"/>
              <a:t>Muehlberger</a:t>
            </a:r>
            <a:r>
              <a:rPr lang="en-US" baseline="0" dirty="0" smtClean="0"/>
              <a:t>, former professor at UT Austin and the principle investigator for Apollo 16 and 17 missions.  A consummate field geologist, he trained Apollo 16 and 17 astronauts in geologic field methods.  After Apollo, he went on to teach nearly all Shuttle and Space Station astronauts geologic principles and how to observe and photograph earth from space. </a:t>
            </a:r>
          </a:p>
          <a:p>
            <a:endParaRPr lang="en-US" baseline="0" dirty="0" smtClean="0"/>
          </a:p>
          <a:p>
            <a:r>
              <a:rPr lang="en-US" baseline="0" dirty="0" smtClean="0"/>
              <a:t>Knowledge before and after collection of rock:  Apollo 16 astronauts were sent to investigate what was thought to be an area covered by volcanic deposits.  What astronauts found instead was an area composed of meteorite impact debris; there was no evidence for the hypothesized volcanic rocks, which were thought to be there from satellite and telescope observations.  The astronauts were well enough trained in geology to recognize this immediately, and original plans for the geology traverse were modified accordingly.  This was still a highly successful mission with rocks like Big </a:t>
            </a:r>
            <a:r>
              <a:rPr lang="en-US" baseline="0" dirty="0" err="1" smtClean="0"/>
              <a:t>Muley</a:t>
            </a:r>
            <a:r>
              <a:rPr lang="en-US" baseline="0" dirty="0" smtClean="0"/>
              <a:t>, which is still studied today, yielding dates and information about the pre-, </a:t>
            </a:r>
            <a:r>
              <a:rPr lang="en-US" baseline="0" dirty="0" err="1" smtClean="0"/>
              <a:t>syn</a:t>
            </a:r>
            <a:r>
              <a:rPr lang="en-US" baseline="0" dirty="0" smtClean="0"/>
              <a:t>-, and post impact history of the moon.</a:t>
            </a:r>
          </a:p>
        </p:txBody>
      </p:sp>
      <p:sp>
        <p:nvSpPr>
          <p:cNvPr id="4" name="Slide Number Placeholder 3"/>
          <p:cNvSpPr>
            <a:spLocks noGrp="1"/>
          </p:cNvSpPr>
          <p:nvPr>
            <p:ph type="sldNum" sz="quarter" idx="5"/>
          </p:nvPr>
        </p:nvSpPr>
        <p:spPr/>
        <p:txBody>
          <a:bodyPr/>
          <a:lstStyle/>
          <a:p>
            <a:pPr>
              <a:defRPr/>
            </a:pPr>
            <a:fld id="{9820ED69-885B-47AF-9349-8741BE13174E}"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Contrast</a:t>
            </a:r>
            <a:r>
              <a:rPr lang="en-US" baseline="0" dirty="0" smtClean="0"/>
              <a:t> the commentary of Harrison Schmitt, a Ph.D. geologist, with that in the previous video of Charlie Duke a pilot with astronaut field geology training.  Harrison Schmitt recognized the significance of what he was seeing as unusual, described what he saw, and devised a strategy on the spot for collecting both a sample and a control sample for comparison.  Schmitt noticed that the gray soil rested against and on top of the orange soil, thus the orange soil was older.  </a:t>
            </a:r>
          </a:p>
          <a:p>
            <a:endParaRPr lang="en-US" dirty="0" smtClean="0"/>
          </a:p>
          <a:p>
            <a:endParaRPr lang="en-US" baseline="0" dirty="0" smtClean="0"/>
          </a:p>
          <a:p>
            <a:r>
              <a:rPr lang="en-US" baseline="0" dirty="0" smtClean="0"/>
              <a:t>Video is from http://next.nasa.gov/alsj/a17/a17v.1453058.mpg.  It was shorted in QuickTime from its original 3 min 10 sec length.</a:t>
            </a:r>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17</a:t>
            </a:fld>
            <a:endParaRPr lang="en-US"/>
          </a:p>
        </p:txBody>
      </p:sp>
    </p:spTree>
    <p:extLst>
      <p:ext uri="{BB962C8B-B14F-4D97-AF65-F5344CB8AC3E}">
        <p14:creationId xmlns:p14="http://schemas.microsoft.com/office/powerpoint/2010/main" val="1033368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Photomicrograph</a:t>
            </a:r>
            <a:r>
              <a:rPr lang="en-US" baseline="0" dirty="0" smtClean="0"/>
              <a:t> of orange soil from </a:t>
            </a:r>
            <a:r>
              <a:rPr lang="en-US" dirty="0" smtClean="0"/>
              <a:t>http://apod.nasa.gov/apod/image/0105/lunarsoil_apollo17_big.jpg</a:t>
            </a:r>
          </a:p>
          <a:p>
            <a:endParaRPr lang="en-US" dirty="0" smtClean="0"/>
          </a:p>
          <a:p>
            <a:r>
              <a:rPr lang="en-US" baseline="0" dirty="0" smtClean="0"/>
              <a:t>Quoting from the photo description: “</a:t>
            </a:r>
            <a:r>
              <a:rPr lang="en-US" dirty="0" smtClean="0"/>
              <a:t>The </a:t>
            </a:r>
            <a:r>
              <a:rPr lang="en-US" dirty="0" smtClean="0">
                <a:hlinkClick r:id="rId3"/>
              </a:rPr>
              <a:t>orange soil</a:t>
            </a:r>
            <a:r>
              <a:rPr lang="en-US" dirty="0" smtClean="0"/>
              <a:t> contains particles less than 0.1 millimeter across, some of the smallest </a:t>
            </a:r>
            <a:r>
              <a:rPr lang="en-US" dirty="0" smtClean="0">
                <a:hlinkClick r:id="rId4"/>
              </a:rPr>
              <a:t>particles yet found on the Moon</a:t>
            </a:r>
            <a:r>
              <a:rPr lang="en-US" dirty="0" smtClean="0"/>
              <a:t>. Lunar geologists now think that the </a:t>
            </a:r>
            <a:r>
              <a:rPr lang="en-US" dirty="0" smtClean="0">
                <a:hlinkClick r:id="rId5"/>
              </a:rPr>
              <a:t>orange soil</a:t>
            </a:r>
            <a:r>
              <a:rPr lang="en-US" dirty="0" smtClean="0"/>
              <a:t> was created during an ancient </a:t>
            </a:r>
            <a:r>
              <a:rPr lang="en-US" dirty="0" smtClean="0">
                <a:hlinkClick r:id="rId6"/>
              </a:rPr>
              <a:t>fire-fountain</a:t>
            </a:r>
            <a:r>
              <a:rPr lang="en-US" dirty="0" smtClean="0"/>
              <a:t>. Detailed chemical and dating </a:t>
            </a:r>
            <a:r>
              <a:rPr lang="en-US" dirty="0" smtClean="0">
                <a:hlinkClick r:id="rId7"/>
              </a:rPr>
              <a:t>analyses indicate</a:t>
            </a:r>
            <a:r>
              <a:rPr lang="en-US" dirty="0" smtClean="0"/>
              <a:t> that during an explosive volcanic eruption 3.64 billion years ago, </a:t>
            </a:r>
            <a:r>
              <a:rPr lang="en-US" dirty="0" smtClean="0">
                <a:hlinkClick r:id="rId8"/>
              </a:rPr>
              <a:t>small drops</a:t>
            </a:r>
            <a:r>
              <a:rPr lang="en-US" dirty="0" smtClean="0"/>
              <a:t> of molten rock cooled rapidly into the nearly spherical colored grains. The origin of some of the unusual </a:t>
            </a:r>
            <a:r>
              <a:rPr lang="en-US" dirty="0" smtClean="0">
                <a:hlinkClick r:id="rId9"/>
              </a:rPr>
              <a:t>elements found in the soil</a:t>
            </a:r>
            <a:r>
              <a:rPr lang="en-US" dirty="0" smtClean="0"/>
              <a:t>, however, remains unknown. “  The sample is described in http://curator.jsc.nasa.gov/lunar/lsc/74220.pdf.</a:t>
            </a:r>
            <a:r>
              <a:rPr lang="en-US" baseline="0" dirty="0" smtClean="0"/>
              <a:t/>
            </a:r>
            <a:br>
              <a:rPr lang="en-US" baseline="0" dirty="0" smtClean="0"/>
            </a:br>
            <a:endParaRPr lang="en-US" baseline="0" dirty="0" smtClean="0"/>
          </a:p>
          <a:p>
            <a:r>
              <a:rPr lang="en-US" baseline="0" dirty="0" smtClean="0"/>
              <a:t>Fire fountain: http://pubs.usgs.gov/dds/dds-80/images/JPG/large_screen/RIFT_016.jpg : </a:t>
            </a:r>
            <a:r>
              <a:rPr lang="en-US" dirty="0" err="1" smtClean="0"/>
              <a:t>Pu‘u</a:t>
            </a:r>
            <a:r>
              <a:rPr lang="en-US" dirty="0" smtClean="0"/>
              <a:t> ‘</a:t>
            </a:r>
            <a:r>
              <a:rPr lang="en-US" dirty="0" err="1" smtClean="0"/>
              <a:t>O‘o</a:t>
            </a:r>
            <a:r>
              <a:rPr lang="en-US" dirty="0" smtClean="0"/>
              <a:t> fountain, Hawaii, approximately 100 m high.</a:t>
            </a:r>
            <a:endParaRPr lang="en-US" baseline="0" dirty="0" smtClean="0"/>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18</a:t>
            </a:fld>
            <a:endParaRPr lang="en-US"/>
          </a:p>
        </p:txBody>
      </p:sp>
    </p:spTree>
    <p:extLst>
      <p:ext uri="{BB962C8B-B14F-4D97-AF65-F5344CB8AC3E}">
        <p14:creationId xmlns:p14="http://schemas.microsoft.com/office/powerpoint/2010/main" val="1033368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525">
              <a:defRPr/>
            </a:pPr>
            <a:r>
              <a:rPr lang="en-US" baseline="0" dirty="0" smtClean="0"/>
              <a:t>Story of how new training program came into being – by 2008 a consensus among a few academic comm., former astronauts and the few geologists at JSC that the existing training program had to be expanded to more closely resemble the model from Apollo. </a:t>
            </a:r>
          </a:p>
          <a:p>
            <a:pPr defTabSz="966525">
              <a:defRPr/>
            </a:pPr>
            <a:endParaRPr lang="en-US" baseline="0" dirty="0" smtClean="0"/>
          </a:p>
          <a:p>
            <a:pPr defTabSz="966525">
              <a:defRPr/>
            </a:pPr>
            <a:r>
              <a:rPr lang="en-US" baseline="0" dirty="0" smtClean="0"/>
              <a:t>After Apollo, there was no longer a need to train astronauts as extensively in field geology.  They were instead taught how to observe and photograph the geology of earth from low earth orbit (shuttle and space station).  With the 2004 Vision, it became clear there needed to be a program devoted to more extensive training in field geology.  Over a period of about 4 years a new program was devised and implemented.  I am a part of that new program.  The program takes the best of the Apollo experiences and adds to them.  Astronaut candidates receive classroom geology courses and in year 2 of their training are taught beginning field geology.  Field training includes a 6 day field trip to sites in northern New Mexico (left slide) and 3 days of mapping a small volcano in SW Arizona. </a:t>
            </a:r>
          </a:p>
          <a:p>
            <a:pPr defTabSz="966525">
              <a:defRPr/>
            </a:pPr>
            <a:endParaRPr lang="en-US" dirty="0" smtClean="0"/>
          </a:p>
          <a:p>
            <a:r>
              <a:rPr lang="en-US" dirty="0" smtClean="0"/>
              <a:t>1999 to present – astronaut</a:t>
            </a:r>
          </a:p>
          <a:p>
            <a:endParaRPr lang="en-US" dirty="0" smtClean="0"/>
          </a:p>
          <a:p>
            <a:r>
              <a:rPr lang="en-US" dirty="0" smtClean="0"/>
              <a:t>Arizona sites – 1) 3 days mapping a small volcano</a:t>
            </a:r>
            <a:r>
              <a:rPr lang="en-US" baseline="0" dirty="0" smtClean="0"/>
              <a:t> using satellite images and field work west of Phoenix to determine the geologic history; 2) Test equipment and simulate EVAs at annual Desert RATS (research and technology simulations) near Flagstaff.</a:t>
            </a:r>
          </a:p>
          <a:p>
            <a:r>
              <a:rPr lang="en-US" baseline="0" dirty="0" smtClean="0"/>
              <a:t>New Mexico site – field trip, field mapping, field geophysics over 6 days</a:t>
            </a:r>
            <a:endParaRPr lang="en-US" dirty="0"/>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19</a:t>
            </a:fld>
            <a:endParaRPr lang="en-US"/>
          </a:p>
        </p:txBody>
      </p:sp>
    </p:spTree>
    <p:extLst>
      <p:ext uri="{BB962C8B-B14F-4D97-AF65-F5344CB8AC3E}">
        <p14:creationId xmlns:p14="http://schemas.microsoft.com/office/powerpoint/2010/main" val="2151336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Open this with my story, </a:t>
            </a:r>
            <a:r>
              <a:rPr lang="en-US" dirty="0" err="1" smtClean="0"/>
              <a:t>Muehlberger</a:t>
            </a:r>
            <a:endParaRPr lang="en-US" dirty="0" smtClean="0"/>
          </a:p>
          <a:p>
            <a:pPr defTabSz="966525">
              <a:defRPr/>
            </a:pPr>
            <a:r>
              <a:rPr lang="en-US" dirty="0" smtClean="0"/>
              <a:t>NASA photo AS17-140-21497HR:  Harrison H. Schmitt at Tracy's Rock, an Apollo 17 sampling site, East Massif, Bear Mountain, Taurus-</a:t>
            </a:r>
            <a:r>
              <a:rPr lang="en-US" dirty="0" err="1" smtClean="0"/>
              <a:t>Littrow</a:t>
            </a:r>
            <a:r>
              <a:rPr lang="en-US" baseline="0" dirty="0" smtClean="0"/>
              <a:t> valley.</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39016051-BDFF-488E-886A-7FC82B32EB59}"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new curriculum</a:t>
            </a:r>
            <a:r>
              <a:rPr lang="en-US" baseline="0" dirty="0" smtClean="0"/>
              <a:t> began</a:t>
            </a:r>
            <a:r>
              <a:rPr lang="en-US" dirty="0" smtClean="0"/>
              <a:t> in 2010.</a:t>
            </a:r>
            <a:r>
              <a:rPr lang="en-US" baseline="0" dirty="0" smtClean="0"/>
              <a:t>  Astronauts get </a:t>
            </a:r>
            <a:r>
              <a:rPr lang="en-US" smtClean="0"/>
              <a:t>about 60 </a:t>
            </a:r>
            <a:r>
              <a:rPr lang="en-US" dirty="0" smtClean="0"/>
              <a:t>hours of classroom</a:t>
            </a:r>
            <a:r>
              <a:rPr lang="en-US" baseline="0" dirty="0" smtClean="0"/>
              <a:t> training in Planetary Science, Geology of the Moon, Geochemistry, Rock Identification and Mineralogy, Volcanology, Impact Cratering and other topics.  Field training has been lengthened – a week long field trip in northern New Mexico revisits some of the Apollo training sites and includes geological mapping and geophysical exercises.</a:t>
            </a:r>
          </a:p>
          <a:p>
            <a:endParaRPr lang="en-US" baseline="0" dirty="0" smtClean="0"/>
          </a:p>
          <a:p>
            <a:r>
              <a:rPr lang="en-US" baseline="0" dirty="0" smtClean="0"/>
              <a:t>Photos are by the author.  Pictured are astronauts of the 2009 Candidate Class, Jeanette Epps and </a:t>
            </a:r>
            <a:r>
              <a:rPr lang="en-US" baseline="0" dirty="0" err="1" smtClean="0"/>
              <a:t>Kjell</a:t>
            </a:r>
            <a:r>
              <a:rPr lang="en-US" baseline="0" dirty="0" smtClean="0"/>
              <a:t> Lindgren, with the author near Los Alamos, New Mexico in June, 2010.</a:t>
            </a:r>
          </a:p>
          <a:p>
            <a:endParaRPr lang="en-US" baseline="0" dirty="0" smtClean="0"/>
          </a:p>
          <a:p>
            <a:pPr defTabSz="966525">
              <a:defRPr/>
            </a:pPr>
            <a:r>
              <a:rPr lang="en-US" dirty="0" smtClean="0"/>
              <a:t>The group is a mix of military and civilians that includes: a technical intelligence officer with the Central Intelligence Agency (CIA) (Epps), two NASA flight surgeons (including Lindgren), a space station flight controller, a sprint-running molecular biologist, as well as two Navy test pilots, a U.S. Air Force test pilot and the special assistant to the Vice Chairman of the Joint Chiefs of Staff at the Pentagon.  Training with the class are 2 Japanese and</a:t>
            </a:r>
            <a:r>
              <a:rPr lang="en-US" baseline="0" dirty="0" smtClean="0"/>
              <a:t> 2 Canadian Space Agency astronauts.</a:t>
            </a:r>
          </a:p>
          <a:p>
            <a:pPr defTabSz="966525">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20</a:t>
            </a:fld>
            <a:endParaRPr lang="en-US"/>
          </a:p>
        </p:txBody>
      </p:sp>
    </p:spTree>
    <p:extLst>
      <p:ext uri="{BB962C8B-B14F-4D97-AF65-F5344CB8AC3E}">
        <p14:creationId xmlns:p14="http://schemas.microsoft.com/office/powerpoint/2010/main" val="1679371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defTabSz="966525">
              <a:defRPr/>
            </a:pPr>
            <a:r>
              <a:rPr lang="en-US" dirty="0" smtClean="0"/>
              <a:t>Left: Sept., 2011:</a:t>
            </a:r>
            <a:r>
              <a:rPr lang="en-US" baseline="0" dirty="0" smtClean="0"/>
              <a:t> </a:t>
            </a:r>
            <a:r>
              <a:rPr lang="en-US" dirty="0" smtClean="0"/>
              <a:t>Astronaut </a:t>
            </a:r>
            <a:r>
              <a:rPr lang="en-US" dirty="0" err="1" smtClean="0"/>
              <a:t>Kjell</a:t>
            </a:r>
            <a:r>
              <a:rPr lang="en-US" dirty="0" smtClean="0"/>
              <a:t> Lindgren checks the wrist display of his Advanced Extravehicular Activity Information System during a simulated spacewalk during the 2011 Desert RATS mission</a:t>
            </a:r>
            <a:r>
              <a:rPr lang="en-US" baseline="0" dirty="0" smtClean="0"/>
              <a:t> at the Black Point lava flow near Flagstaff, AZ. The rover is c</a:t>
            </a:r>
            <a:r>
              <a:rPr lang="en-US" dirty="0" smtClean="0"/>
              <a:t>alled the Space Exploration Vehicle (</a:t>
            </a:r>
            <a:r>
              <a:rPr lang="en-US" dirty="0" err="1" smtClean="0"/>
              <a:t>SEV</a:t>
            </a:r>
            <a:r>
              <a:rPr lang="en-US" dirty="0" smtClean="0"/>
              <a:t>).  Photo credit: NASA/Regan </a:t>
            </a:r>
            <a:r>
              <a:rPr lang="en-US" dirty="0" err="1" smtClean="0"/>
              <a:t>Geeseman</a:t>
            </a:r>
            <a:r>
              <a:rPr lang="en-US" dirty="0" smtClean="0"/>
              <a:t>. Downloaded</a:t>
            </a:r>
            <a:r>
              <a:rPr lang="en-US" baseline="0" dirty="0" smtClean="0"/>
              <a:t> from </a:t>
            </a:r>
            <a:r>
              <a:rPr lang="en-US" dirty="0" smtClean="0"/>
              <a:t>http://www.nasa.gov/images/content/593052main_dratsspacewalk.jpg</a:t>
            </a:r>
          </a:p>
          <a:p>
            <a:pPr defTabSz="966525">
              <a:defRPr/>
            </a:pPr>
            <a:endParaRPr lang="en-US" dirty="0" smtClean="0"/>
          </a:p>
          <a:p>
            <a:pPr defTabSz="966525">
              <a:defRPr/>
            </a:pPr>
            <a:r>
              <a:rPr lang="en-US" dirty="0" smtClean="0"/>
              <a:t>Right: Sept.,</a:t>
            </a:r>
            <a:r>
              <a:rPr lang="en-US" baseline="0" dirty="0" smtClean="0"/>
              <a:t> 2010: </a:t>
            </a:r>
            <a:r>
              <a:rPr lang="en-US" dirty="0" smtClean="0"/>
              <a:t>Astronaut Stan Love talks to scientists at base camp and describes one of the rocks he finds on Mission Day 6 at D-RATS.  Image from http://blogs.nasa.gov/cm/blog/analogsfieldtesting/posts/post_1284061767399.html . </a:t>
            </a:r>
          </a:p>
          <a:p>
            <a:pPr defTabSz="966525">
              <a:defRPr/>
            </a:pPr>
            <a:endParaRPr lang="en-US" dirty="0" smtClean="0"/>
          </a:p>
          <a:p>
            <a:pPr defTabSz="966525">
              <a:defRPr/>
            </a:pPr>
            <a:r>
              <a:rPr lang="en-US" dirty="0" smtClean="0"/>
              <a:t>D-RATS = NASA's Desert Research and Technology Studies, experiments that are conducted </a:t>
            </a:r>
            <a:r>
              <a:rPr lang="en-US" baseline="0" dirty="0" smtClean="0"/>
              <a:t>annually at sites that can partially simulate other surfaces in space, in this case at Black Point lava flow, a dusty, rough terrain with extreme temperature swings.</a:t>
            </a:r>
          </a:p>
          <a:p>
            <a:pPr defTabSz="966525">
              <a:defRPr/>
            </a:pPr>
            <a:endParaRPr lang="en-US" baseline="0" dirty="0" smtClean="0"/>
          </a:p>
          <a:p>
            <a:pPr defTabSz="966525">
              <a:defRPr/>
            </a:pPr>
            <a:endParaRPr lang="en-US" baseline="0" dirty="0" smtClean="0"/>
          </a:p>
          <a:p>
            <a:pPr defTabSz="966525">
              <a:defRPr/>
            </a:pPr>
            <a:r>
              <a:rPr lang="en-US" baseline="0" dirty="0" smtClean="0"/>
              <a:t>One slide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21</a:t>
            </a:fld>
            <a:endParaRPr lang="en-US"/>
          </a:p>
        </p:txBody>
      </p:sp>
    </p:spTree>
    <p:extLst>
      <p:ext uri="{BB962C8B-B14F-4D97-AF65-F5344CB8AC3E}">
        <p14:creationId xmlns:p14="http://schemas.microsoft.com/office/powerpoint/2010/main" val="1155976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defRPr/>
            </a:pPr>
            <a:fld id="{7F71908C-FAD4-402F-8B86-425BC060ED76}" type="slidenum">
              <a:rPr lang="en-GB" smtClean="0"/>
              <a:pPr>
                <a:defRPr/>
              </a:pPr>
              <a:t>22</a:t>
            </a:fld>
            <a:endParaRPr lang="en-GB" smtClean="0"/>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Answer: Exploration tools. Use of robotic rovers and sophisticated satellites sensors. Mars rovers include “</a:t>
            </a:r>
            <a:r>
              <a:rPr lang="en-US" dirty="0" err="1" smtClean="0"/>
              <a:t>Curiousity</a:t>
            </a:r>
            <a:r>
              <a:rPr lang="en-US" dirty="0" smtClean="0"/>
              <a:t>” rover,</a:t>
            </a:r>
            <a:r>
              <a:rPr lang="en-US" baseline="0" dirty="0" smtClean="0"/>
              <a:t> </a:t>
            </a:r>
            <a:r>
              <a:rPr lang="en-US" dirty="0" smtClean="0"/>
              <a:t>a model of the Spirit and Opportunity Rovers and Sojourner,</a:t>
            </a:r>
            <a:r>
              <a:rPr lang="en-US" baseline="0" dirty="0" smtClean="0"/>
              <a:t> the rover of the Mars Pathfinder mission.</a:t>
            </a:r>
            <a:endParaRPr lang="en-US" dirty="0" smtClean="0"/>
          </a:p>
          <a:p>
            <a:pPr eaLnBrk="1" hangingPunct="1"/>
            <a:r>
              <a:rPr lang="en-US" dirty="0" smtClean="0"/>
              <a:t>Since the last Apollo mission in 1972, we’ve made MANY advances in remote sensing, 3D modeling and simulation, and planetary robotics. All these advances mean that the way we explore the Moon and conduct surface science in the future can (and should!) be different than the past.</a:t>
            </a:r>
          </a:p>
          <a:p>
            <a:pPr eaLnBrk="1" hangingPunct="1"/>
            <a:r>
              <a:rPr lang="en-US" dirty="0" smtClean="0"/>
              <a:t>Lunar surface systems will be different from Apollo.  How?  How best to prepare for a return to the surface?</a:t>
            </a:r>
          </a:p>
          <a:p>
            <a:pPr eaLnBrk="1" hangingPunct="1"/>
            <a:r>
              <a:rPr lang="en-US" dirty="0" smtClean="0"/>
              <a:t>3 images</a:t>
            </a:r>
            <a:r>
              <a:rPr lang="en-US" baseline="0" dirty="0" smtClean="0"/>
              <a:t> </a:t>
            </a:r>
            <a:r>
              <a:rPr lang="en-US" baseline="0" dirty="0" err="1" smtClean="0"/>
              <a:t>cryobot</a:t>
            </a:r>
            <a:r>
              <a:rPr lang="en-US" baseline="0" dirty="0" smtClean="0"/>
              <a:t> MER satellite only</a:t>
            </a: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a:t>
            </a:r>
            <a:r>
              <a:rPr lang="en-US" baseline="0" dirty="0" smtClean="0"/>
              <a:t> all but middle image, animate text</a:t>
            </a:r>
            <a:endParaRPr lang="en-US" dirty="0"/>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23</a:t>
            </a:fld>
            <a:endParaRPr lang="en-US"/>
          </a:p>
        </p:txBody>
      </p:sp>
    </p:spTree>
    <p:extLst>
      <p:ext uri="{BB962C8B-B14F-4D97-AF65-F5344CB8AC3E}">
        <p14:creationId xmlns:p14="http://schemas.microsoft.com/office/powerpoint/2010/main" val="1641057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6525">
              <a:defRPr/>
            </a:pPr>
            <a:r>
              <a:rPr lang="en-US" dirty="0" smtClean="0">
                <a:solidFill>
                  <a:schemeClr val="tx2">
                    <a:satMod val="200000"/>
                  </a:schemeClr>
                </a:solidFill>
              </a:rPr>
              <a:t>NASA Ames Research Center </a:t>
            </a:r>
            <a:r>
              <a:rPr lang="en-US" dirty="0" smtClean="0"/>
              <a:t>Intelligent Robotics </a:t>
            </a:r>
            <a:r>
              <a:rPr lang="en-US" dirty="0" smtClean="0">
                <a:solidFill>
                  <a:schemeClr val="tx2">
                    <a:satMod val="200000"/>
                  </a:schemeClr>
                </a:solidFill>
              </a:rPr>
              <a:t>Project goals for this study.</a:t>
            </a:r>
            <a:endParaRPr lang="en-US" dirty="0" smtClean="0"/>
          </a:p>
          <a:p>
            <a:endParaRPr lang="en-US" dirty="0" smtClean="0"/>
          </a:p>
          <a:p>
            <a:r>
              <a:rPr lang="en-US" dirty="0" smtClean="0"/>
              <a:t>Analog Site = Field setting that has characteristics of interest analogous to those on another planetary surface </a:t>
            </a:r>
          </a:p>
          <a:p>
            <a:endParaRPr lang="en-US" dirty="0" smtClean="0"/>
          </a:p>
        </p:txBody>
      </p:sp>
      <p:sp>
        <p:nvSpPr>
          <p:cNvPr id="4" name="Slide Number Placeholder 3"/>
          <p:cNvSpPr>
            <a:spLocks noGrp="1"/>
          </p:cNvSpPr>
          <p:nvPr>
            <p:ph type="sldNum" sz="quarter" idx="5"/>
          </p:nvPr>
        </p:nvSpPr>
        <p:spPr/>
        <p:txBody>
          <a:bodyPr/>
          <a:lstStyle/>
          <a:p>
            <a:pPr>
              <a:defRPr/>
            </a:pPr>
            <a:fld id="{1C31736E-A558-4E94-BD5A-5AE1B797C64E}"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Diameter spell</a:t>
            </a:r>
          </a:p>
          <a:p>
            <a:r>
              <a:rPr lang="en-US" dirty="0" smtClean="0"/>
              <a:t>Remove</a:t>
            </a:r>
            <a:r>
              <a:rPr lang="en-US" baseline="0" dirty="0" smtClean="0"/>
              <a:t> radar image, h20 shaded regions, range of impact related features</a:t>
            </a:r>
          </a:p>
          <a:p>
            <a:r>
              <a:rPr lang="en-US" baseline="0" dirty="0" err="1" smtClean="0"/>
              <a:t>Boloid</a:t>
            </a:r>
            <a:r>
              <a:rPr lang="en-US" baseline="0" dirty="0" smtClean="0"/>
              <a:t> image</a:t>
            </a:r>
            <a:endParaRPr lang="en-US" dirty="0"/>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25</a:t>
            </a:fld>
            <a:endParaRPr lang="en-US"/>
          </a:p>
        </p:txBody>
      </p:sp>
    </p:spTree>
    <p:extLst>
      <p:ext uri="{BB962C8B-B14F-4D97-AF65-F5344CB8AC3E}">
        <p14:creationId xmlns:p14="http://schemas.microsoft.com/office/powerpoint/2010/main" val="34430075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Blow</a:t>
            </a:r>
            <a:r>
              <a:rPr lang="en-US" baseline="0" dirty="0" smtClean="0"/>
              <a:t> up </a:t>
            </a:r>
            <a:r>
              <a:rPr lang="en-US" baseline="0" dirty="0" err="1" smtClean="0"/>
              <a:t>Modis</a:t>
            </a:r>
            <a:r>
              <a:rPr lang="en-US" baseline="0" dirty="0" smtClean="0"/>
              <a:t> image, location map as inset, Plane as next slide</a:t>
            </a:r>
            <a:endParaRPr lang="en-US" dirty="0"/>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26</a:t>
            </a:fld>
            <a:endParaRPr lang="en-US"/>
          </a:p>
        </p:txBody>
      </p:sp>
    </p:spTree>
    <p:extLst>
      <p:ext uri="{BB962C8B-B14F-4D97-AF65-F5344CB8AC3E}">
        <p14:creationId xmlns:p14="http://schemas.microsoft.com/office/powerpoint/2010/main" val="613590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Landing strip for small planes at HMPRS.</a:t>
            </a:r>
            <a:r>
              <a:rPr lang="en-US" baseline="0" dirty="0" smtClean="0"/>
              <a:t>  Gear here is both coming and going.  Flights are infrequent and dictated by weather and flying conditions.  </a:t>
            </a:r>
            <a:endParaRPr lang="en-US" dirty="0"/>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lack of</a:t>
            </a:r>
            <a:r>
              <a:rPr lang="en-US" baseline="0" dirty="0" smtClean="0"/>
              <a:t> vegetation, circular rings, rock colors.  Next photo of the white rock in the interior.</a:t>
            </a:r>
            <a:endParaRPr lang="en-US" dirty="0"/>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28</a:t>
            </a:fld>
            <a:endParaRPr lang="en-US"/>
          </a:p>
        </p:txBody>
      </p:sp>
    </p:spTree>
    <p:extLst>
      <p:ext uri="{BB962C8B-B14F-4D97-AF65-F5344CB8AC3E}">
        <p14:creationId xmlns:p14="http://schemas.microsoft.com/office/powerpoint/2010/main" val="3074496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Photo from GSA online source.  Gray material and most brown are carbonate melt breccia in crater interior.</a:t>
            </a:r>
          </a:p>
        </p:txBody>
      </p:sp>
      <p:sp>
        <p:nvSpPr>
          <p:cNvPr id="4" name="Slide Number Placeholder 3"/>
          <p:cNvSpPr>
            <a:spLocks noGrp="1"/>
          </p:cNvSpPr>
          <p:nvPr>
            <p:ph type="sldNum" sz="quarter" idx="5"/>
          </p:nvPr>
        </p:nvSpPr>
        <p:spPr/>
        <p:txBody>
          <a:bodyPr/>
          <a:lstStyle/>
          <a:p>
            <a:pPr>
              <a:defRPr/>
            </a:pPr>
            <a:fld id="{4CF354D3-20C8-4A25-A6AB-06A350E837C2}"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 </a:t>
            </a:r>
            <a:r>
              <a:rPr lang="en-US" dirty="0" err="1"/>
              <a:t>P.I</a:t>
            </a:r>
            <a:r>
              <a:rPr lang="en-US" dirty="0"/>
              <a:t>. for the “Geology Field Experiment” for Apollo 16 and 17, Bill designed an implemented the first highly successful astronaut field geology training program in 1967. </a:t>
            </a:r>
            <a:r>
              <a:rPr lang="en-US" dirty="0" smtClean="0"/>
              <a:t>As the principle link to the past he </a:t>
            </a:r>
            <a:r>
              <a:rPr lang="en-US" dirty="0"/>
              <a:t>was instrumental in seeing a similar program started in </a:t>
            </a:r>
            <a:r>
              <a:rPr lang="en-US" dirty="0" smtClean="0"/>
              <a:t>2007.  </a:t>
            </a:r>
            <a:r>
              <a:rPr lang="en-US" dirty="0"/>
              <a:t>The program as it exists today is largely his legacy.  My involvement stems from being in the right place at the right time… Bill asked me to participate because I am a field geologist experienced in teaching the subject.  Like him, I had very little background in lunar geology and planetary science.  He did not see this as a </a:t>
            </a:r>
            <a:r>
              <a:rPr lang="en-US" dirty="0" smtClean="0"/>
              <a:t>deterrent, </a:t>
            </a:r>
            <a:r>
              <a:rPr lang="en-US" dirty="0"/>
              <a:t>nor do I</a:t>
            </a:r>
            <a:r>
              <a:rPr lang="en-US" dirty="0" smtClean="0"/>
              <a:t>.</a:t>
            </a:r>
            <a:r>
              <a:rPr lang="en-US" baseline="0" dirty="0" smtClean="0"/>
              <a:t>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3</a:t>
            </a:fld>
            <a:endParaRPr lang="en-US"/>
          </a:p>
        </p:txBody>
      </p:sp>
    </p:spTree>
    <p:extLst>
      <p:ext uri="{BB962C8B-B14F-4D97-AF65-F5344CB8AC3E}">
        <p14:creationId xmlns:p14="http://schemas.microsoft.com/office/powerpoint/2010/main" val="2117141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Dining</a:t>
            </a:r>
            <a:r>
              <a:rPr lang="en-US" baseline="0" dirty="0" smtClean="0"/>
              <a:t> tent were scientist from several research projects gather for dinner and breakfast.  “Tent city”, central research station and landing strip.  Travel by ATV.  Camp director and his dog, plus “Fluffy” the polar bear watch dog.</a:t>
            </a:r>
            <a:endParaRPr lang="en-US" dirty="0"/>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30</a:t>
            </a:fld>
            <a:endParaRPr lang="en-US"/>
          </a:p>
        </p:txBody>
      </p:sp>
    </p:spTree>
    <p:extLst>
      <p:ext uri="{BB962C8B-B14F-4D97-AF65-F5344CB8AC3E}">
        <p14:creationId xmlns:p14="http://schemas.microsoft.com/office/powerpoint/2010/main" val="2461470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Asked stay to stupid,</a:t>
            </a:r>
            <a:r>
              <a:rPr lang="en-US" baseline="0" dirty="0" smtClean="0"/>
              <a:t> space between bullets</a:t>
            </a:r>
            <a:endParaRPr lang="en-US" dirty="0"/>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31</a:t>
            </a:fld>
            <a:endParaRPr lang="en-US"/>
          </a:p>
        </p:txBody>
      </p:sp>
    </p:spTree>
    <p:extLst>
      <p:ext uri="{BB962C8B-B14F-4D97-AF65-F5344CB8AC3E}">
        <p14:creationId xmlns:p14="http://schemas.microsoft.com/office/powerpoint/2010/main" val="10227043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Ground rules designed to simulate lunar geologic traverse condition</a:t>
            </a:r>
          </a:p>
          <a:p>
            <a:r>
              <a:rPr lang="en-US" smtClean="0"/>
              <a:t>Wake time, time outside, roving speed, number of EVAs, etc.  Closely controlled</a:t>
            </a:r>
          </a:p>
        </p:txBody>
      </p:sp>
      <p:sp>
        <p:nvSpPr>
          <p:cNvPr id="4" name="Slide Number Placeholder 3"/>
          <p:cNvSpPr>
            <a:spLocks noGrp="1"/>
          </p:cNvSpPr>
          <p:nvPr>
            <p:ph type="sldNum" sz="quarter" idx="5"/>
          </p:nvPr>
        </p:nvSpPr>
        <p:spPr/>
        <p:txBody>
          <a:bodyPr/>
          <a:lstStyle/>
          <a:p>
            <a:pPr>
              <a:defRPr/>
            </a:pPr>
            <a:fld id="{ACCAAB18-EDEF-4B71-BFD8-2D9E4B96F169}"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Haughton crater is an impact crater and the geology must reflect that.  How much of that geology is still preserved and what parts correspond to different crater deposits?  How old is the crater? How much of the geology we see post-dates impact?  How has glaciation affected the crater?</a:t>
            </a:r>
          </a:p>
          <a:p>
            <a:endParaRPr lang="en-US" baseline="0" dirty="0" smtClean="0"/>
          </a:p>
          <a:p>
            <a:r>
              <a:rPr lang="en-US" baseline="0" dirty="0" smtClean="0"/>
              <a:t>The simplified cross section through an impact crater shows several types of deposits and can be compared to the </a:t>
            </a:r>
            <a:r>
              <a:rPr lang="en-US" baseline="0" dirty="0" err="1" smtClean="0"/>
              <a:t>Tycho</a:t>
            </a:r>
            <a:r>
              <a:rPr lang="en-US" baseline="0" dirty="0" smtClean="0"/>
              <a:t>, a young crater on the Moon.  The red boxes outline “terraces”, flat benches on the crater wall produced by slumping shortly after the crater forms. The tops of the terraces tilt toward the crater rim.  An uplifted central peak, visible in both the diagram and photograph, is produced by rebound of the floor material immediately after impact.  The rocks below the crater are intensely fractured, and the crater is filled by impact debris and rock that has been melted by the shock of the impact.  The crater rims are capped by deposits of the material blown out of the crater.  </a:t>
            </a:r>
          </a:p>
          <a:p>
            <a:endParaRPr lang="en-US" baseline="0" dirty="0" smtClean="0"/>
          </a:p>
          <a:p>
            <a:r>
              <a:rPr lang="en-US" baseline="0" dirty="0" smtClean="0"/>
              <a:t>This is a highly schematic diagram that shows some but not all of what might be expected.  We still have a lot to learn about the geology of impact craters and the cratering processes.  A well exposed crater like Haughton provides a unique opportunity to do so.  </a:t>
            </a:r>
            <a:endParaRPr lang="en-US" dirty="0"/>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33</a:t>
            </a:fld>
            <a:endParaRPr lang="en-US"/>
          </a:p>
        </p:txBody>
      </p:sp>
    </p:spTree>
    <p:extLst>
      <p:ext uri="{BB962C8B-B14F-4D97-AF65-F5344CB8AC3E}">
        <p14:creationId xmlns:p14="http://schemas.microsoft.com/office/powerpoint/2010/main" val="11903413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a:t>
            </a:r>
            <a:r>
              <a:rPr lang="en-US" baseline="0" dirty="0" smtClean="0"/>
              <a:t> prepare before doing field work.  Constructed from satellite photography (barely visible beneath the colors) and a few other remotely sensed data.  This represented my best guess at what I would see.  It is my hypothesis of the geologic history.  The red line and the labeled red dots are my proposed route with stops.  I chose a route that would let me explore all of the major rock types and structures in the 2, 8 hour days originally allotted.  The dashed yellow line is the topographic rim of the crater.  Rocks shown in shades of blue are sedimentary rock (Carbonate 1, 2, 3) units with green lines showing bedding planes and dashed black lines faults.  Inside the crater are three distinctly different kinds of deposits.  Note that in comparison to the previous slide,  with these data I failed to identify any material blown out of the crater, terraces along the crater walls and crater fill rocks like those in the diagram.  </a:t>
            </a:r>
            <a:endParaRPr lang="en-US" dirty="0"/>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34</a:t>
            </a:fld>
            <a:endParaRPr lang="en-US"/>
          </a:p>
        </p:txBody>
      </p:sp>
    </p:spTree>
    <p:extLst>
      <p:ext uri="{BB962C8B-B14F-4D97-AF65-F5344CB8AC3E}">
        <p14:creationId xmlns:p14="http://schemas.microsoft.com/office/powerpoint/2010/main" val="3950231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Aside from knowing</a:t>
            </a:r>
            <a:r>
              <a:rPr lang="en-US" baseline="0" dirty="0" smtClean="0"/>
              <a:t> this was an impact crater and the area had likely been glaciated I knew little else – I was to try and discover the history.  A map, however crude, gave me a place to start.</a:t>
            </a:r>
            <a:endParaRPr lang="en-US" dirty="0" smtClean="0"/>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35</a:t>
            </a:fld>
            <a:endParaRPr lang="en-US"/>
          </a:p>
        </p:txBody>
      </p:sp>
    </p:spTree>
    <p:extLst>
      <p:ext uri="{BB962C8B-B14F-4D97-AF65-F5344CB8AC3E}">
        <p14:creationId xmlns:p14="http://schemas.microsoft.com/office/powerpoint/2010/main" val="2376456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EVA = Extra-Vehicular Activity</a:t>
            </a:r>
            <a:endParaRPr lang="en-US" dirty="0"/>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36</a:t>
            </a:fld>
            <a:endParaRPr lang="en-US"/>
          </a:p>
        </p:txBody>
      </p:sp>
    </p:spTree>
    <p:extLst>
      <p:ext uri="{BB962C8B-B14F-4D97-AF65-F5344CB8AC3E}">
        <p14:creationId xmlns:p14="http://schemas.microsoft.com/office/powerpoint/2010/main" val="29391025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Two of the biggest</a:t>
            </a:r>
            <a:r>
              <a:rPr lang="en-US" baseline="0" dirty="0" smtClean="0"/>
              <a:t> surprises, demonstrating remote sensing can’t do it all.  Subtle features can have great significance.  Tie to orange soil observations at Apollo – two different things that are superficially similar.</a:t>
            </a:r>
            <a:endParaRPr lang="en-US" dirty="0" smtClean="0"/>
          </a:p>
          <a:p>
            <a:pPr eaLnBrk="1" hangingPunct="1"/>
            <a:endParaRPr lang="en-US" dirty="0" smtClean="0"/>
          </a:p>
          <a:p>
            <a:pPr eaLnBrk="1" hangingPunct="1"/>
            <a:r>
              <a:rPr lang="en-US" dirty="0" smtClean="0"/>
              <a:t>Top</a:t>
            </a:r>
            <a:r>
              <a:rPr lang="en-US" baseline="0" dirty="0" smtClean="0"/>
              <a:t> left with adjacent diagram illustration of lake in crater</a:t>
            </a:r>
            <a:r>
              <a:rPr lang="en-US" dirty="0" smtClean="0"/>
              <a: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Now know</a:t>
            </a:r>
            <a:r>
              <a:rPr lang="en-US" baseline="0" dirty="0" smtClean="0"/>
              <a:t> what rocks are. Green dots are sample sites.  Did not have chance to visit any rocks outside the crater except those nearest the rim.</a:t>
            </a:r>
            <a:endParaRPr lang="en-US" dirty="0" smtClean="0"/>
          </a:p>
        </p:txBody>
      </p:sp>
      <p:sp>
        <p:nvSpPr>
          <p:cNvPr id="4" name="Slide Number Placeholder 3"/>
          <p:cNvSpPr>
            <a:spLocks noGrp="1"/>
          </p:cNvSpPr>
          <p:nvPr>
            <p:ph type="sldNum" sz="quarter" idx="5"/>
          </p:nvPr>
        </p:nvSpPr>
        <p:spPr/>
        <p:txBody>
          <a:bodyPr/>
          <a:lstStyle/>
          <a:p>
            <a:pPr>
              <a:defRPr/>
            </a:pPr>
            <a:fld id="{9C2160A1-D5A3-4754-829F-0CADC6EDFC9F}"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Go through fast</a:t>
            </a:r>
          </a:p>
        </p:txBody>
      </p:sp>
      <p:sp>
        <p:nvSpPr>
          <p:cNvPr id="4" name="Slide Number Placeholder 3"/>
          <p:cNvSpPr>
            <a:spLocks noGrp="1"/>
          </p:cNvSpPr>
          <p:nvPr>
            <p:ph type="sldNum" sz="quarter" idx="5"/>
          </p:nvPr>
        </p:nvSpPr>
        <p:spPr/>
        <p:txBody>
          <a:bodyPr/>
          <a:lstStyle/>
          <a:p>
            <a:pPr>
              <a:defRPr/>
            </a:pPr>
            <a:fld id="{55EA7314-ADCE-4AAE-B57D-75B42CC5CF24}"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Further details</a:t>
            </a:r>
            <a:r>
              <a:rPr lang="en-US" baseline="0" dirty="0" smtClean="0"/>
              <a:t> are available in the National Space Policy of the United States of America, dated June 28, 2010:</a:t>
            </a:r>
          </a:p>
          <a:p>
            <a:r>
              <a:rPr lang="en-US" dirty="0" smtClean="0"/>
              <a:t>http://www.whitehouse.gov/sites/default/files/national_space_policy_6-28-10.pdf </a:t>
            </a: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4</a:t>
            </a:fld>
            <a:endParaRPr lang="en-US"/>
          </a:p>
        </p:txBody>
      </p:sp>
    </p:spTree>
    <p:extLst>
      <p:ext uri="{BB962C8B-B14F-4D97-AF65-F5344CB8AC3E}">
        <p14:creationId xmlns:p14="http://schemas.microsoft.com/office/powerpoint/2010/main" val="21171416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what are these;</a:t>
            </a:r>
            <a:r>
              <a:rPr lang="en-US" baseline="0" dirty="0" smtClean="0"/>
              <a:t> other objectives specific to geology not visited that had to be narrowed down</a:t>
            </a:r>
            <a:endParaRPr lang="en-US" dirty="0"/>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40</a:t>
            </a:fld>
            <a:endParaRPr lang="en-US"/>
          </a:p>
        </p:txBody>
      </p:sp>
    </p:spTree>
    <p:extLst>
      <p:ext uri="{BB962C8B-B14F-4D97-AF65-F5344CB8AC3E}">
        <p14:creationId xmlns:p14="http://schemas.microsoft.com/office/powerpoint/2010/main" val="42264729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p:cNvSpPr>
          <p:nvPr>
            <p:ph type="sldImg"/>
          </p:nvPr>
        </p:nvSpPr>
        <p:spPr>
          <a:ln/>
        </p:spPr>
      </p:sp>
      <p:sp>
        <p:nvSpPr>
          <p:cNvPr id="46083" name="Notes Placeholder 2"/>
          <p:cNvSpPr>
            <a:spLocks noGrp="1"/>
          </p:cNvSpPr>
          <p:nvPr>
            <p:ph type="body" idx="1"/>
          </p:nvPr>
        </p:nvSpPr>
        <p:spPr>
          <a:noFill/>
          <a:ln/>
        </p:spPr>
        <p:txBody>
          <a:bodyPr/>
          <a:lstStyle/>
          <a:p>
            <a:endParaRPr lang="en-US" dirty="0" smtClean="0"/>
          </a:p>
        </p:txBody>
      </p:sp>
      <p:sp>
        <p:nvSpPr>
          <p:cNvPr id="4" name="Slide Number Placeholder 3"/>
          <p:cNvSpPr>
            <a:spLocks noGrp="1"/>
          </p:cNvSpPr>
          <p:nvPr>
            <p:ph type="sldNum" sz="quarter" idx="5"/>
          </p:nvPr>
        </p:nvSpPr>
        <p:spPr/>
        <p:txBody>
          <a:bodyPr/>
          <a:lstStyle/>
          <a:p>
            <a:fld id="{19867316-7717-44E2-A02D-DC8042C79AC8}" type="slidenum">
              <a:rPr lang="en-GB"/>
              <a:pPr/>
              <a:t>41</a:t>
            </a:fld>
            <a:endParaRPr lang="en-GB"/>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science backroom at Ames Research Center,</a:t>
            </a:r>
            <a:r>
              <a:rPr lang="en-US" baseline="0" dirty="0" smtClean="0"/>
              <a:t> August, 2010, where a team of UT geology senior undergraduate students and NASA robotics personal assisted in compiled and analyzed the data streaming back from the K-10 robot at Haughton Crater. </a:t>
            </a:r>
            <a:endParaRPr lang="en-US" dirty="0"/>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42</a:t>
            </a:fld>
            <a:endParaRPr lang="en-US"/>
          </a:p>
        </p:txBody>
      </p:sp>
    </p:spTree>
    <p:extLst>
      <p:ext uri="{BB962C8B-B14F-4D97-AF65-F5344CB8AC3E}">
        <p14:creationId xmlns:p14="http://schemas.microsoft.com/office/powerpoint/2010/main" val="4888713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many know what GE is?  </a:t>
            </a:r>
            <a:endParaRPr lang="en-US" dirty="0"/>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43</a:t>
            </a:fld>
            <a:endParaRPr lang="en-US"/>
          </a:p>
        </p:txBody>
      </p:sp>
    </p:spTree>
    <p:extLst>
      <p:ext uri="{BB962C8B-B14F-4D97-AF65-F5344CB8AC3E}">
        <p14:creationId xmlns:p14="http://schemas.microsoft.com/office/powerpoint/2010/main" val="38144213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35B57E1-DFD2-40F0-9167-EF62AE154203}"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45</a:t>
            </a:fld>
            <a:endParaRPr lang="en-US"/>
          </a:p>
        </p:txBody>
      </p:sp>
    </p:spTree>
    <p:extLst>
      <p:ext uri="{BB962C8B-B14F-4D97-AF65-F5344CB8AC3E}">
        <p14:creationId xmlns:p14="http://schemas.microsoft.com/office/powerpoint/2010/main" val="8808631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41631" indent="-241631">
              <a:buAutoNum type="arabicParenR"/>
            </a:pPr>
            <a:r>
              <a:rPr lang="en-US" baseline="0" dirty="0" smtClean="0"/>
              <a:t>Human exploration coupled with robotic data collection maximizes scientific return.  Robots are best at doing rote, time consuming tasks that would otherwise slow exploration and discovery.  They can flesh out details and extend an area of exploration.  Humans are best at weighing observations, making decisions, and rapidly innovating/improvising, all critical skills for doing effective field geology.</a:t>
            </a:r>
          </a:p>
          <a:p>
            <a:pPr marL="483262" indent="-483262"/>
            <a:r>
              <a:rPr lang="en-US" dirty="0" smtClean="0"/>
              <a:t>2) Despite</a:t>
            </a:r>
            <a:r>
              <a:rPr lang="en-US" baseline="0" dirty="0" smtClean="0"/>
              <a:t> great technological advancements, t</a:t>
            </a:r>
            <a:r>
              <a:rPr lang="en-US" dirty="0" smtClean="0"/>
              <a:t>he training of astronauts in field geology is as important today as it was 40 years ago.</a:t>
            </a:r>
          </a:p>
          <a:p>
            <a:pPr marL="483262" indent="-483262"/>
            <a:r>
              <a:rPr lang="en-US" dirty="0" smtClean="0"/>
              <a:t>3) Geologic explorations provide the foundation for understanding the history of planets and asteroids.  True whether human or robotic.</a:t>
            </a:r>
            <a:r>
              <a:rPr lang="en-US" baseline="0" dirty="0" smtClean="0"/>
              <a:t>  We must continue to explore space if we are to understand our origins and our </a:t>
            </a:r>
            <a:r>
              <a:rPr lang="en-US" baseline="0" smtClean="0"/>
              <a:t>solar system.</a:t>
            </a:r>
            <a:endParaRPr lang="en-US" dirty="0"/>
          </a:p>
        </p:txBody>
      </p:sp>
      <p:sp>
        <p:nvSpPr>
          <p:cNvPr id="4" name="Slide Number Placeholder 3"/>
          <p:cNvSpPr>
            <a:spLocks noGrp="1"/>
          </p:cNvSpPr>
          <p:nvPr>
            <p:ph type="sldNum" sz="quarter" idx="10"/>
          </p:nvPr>
        </p:nvSpPr>
        <p:spPr/>
        <p:txBody>
          <a:bodyPr/>
          <a:lstStyle/>
          <a:p>
            <a:pPr>
              <a:defRPr/>
            </a:pPr>
            <a:fld id="{935B57E1-DFD2-40F0-9167-EF62AE154203}" type="slidenum">
              <a:rPr lang="en-US" smtClean="0"/>
              <a:pPr>
                <a:defRPr/>
              </a:pPr>
              <a:t>46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r>
              <a:rPr lang="en-US" dirty="0" smtClean="0"/>
              <a:t>We</a:t>
            </a:r>
            <a:r>
              <a:rPr lang="en-US" baseline="0" dirty="0" smtClean="0"/>
              <a:t> lead the world in human space exploration, demonstrating a remarkable capacity to organize and safely carry out highly risky, complex, cutting edge missions.  It is one of our great strengths and has shaped the image of the US as a preeminent society among nations. </a:t>
            </a:r>
          </a:p>
          <a:p>
            <a:pPr eaLnBrk="1" hangingPunct="1"/>
            <a:endParaRPr lang="en-US" baseline="0" dirty="0" smtClean="0"/>
          </a:p>
          <a:p>
            <a:pPr defTabSz="966525" eaLnBrk="1" hangingPunct="1"/>
            <a:r>
              <a:rPr lang="en-US" dirty="0" smtClean="0"/>
              <a:t>“Throughout history, the great nations have been the ones at the forefront of the frontiers of their time.  …For the next generations, the frontier will be space.   ….Other countries will explore the cosmos, whether the United States does or not. And those will be Earth's great nations in the years and centuries to come. I believe America should look to its future – and consider what that future will look like if we choose not to be a spacefaring nation.”  Michael Griffin,</a:t>
            </a:r>
            <a:r>
              <a:rPr lang="en-US" baseline="0" dirty="0" smtClean="0"/>
              <a:t> former NASA  Administrator</a:t>
            </a:r>
            <a:endParaRPr lang="en-US" dirty="0" smtClean="0"/>
          </a:p>
          <a:p>
            <a:pPr eaLnBrk="1" hangingPunct="1"/>
            <a:r>
              <a:rPr lang="en-US" baseline="0" dirty="0" smtClean="0"/>
              <a:t> </a:t>
            </a:r>
          </a:p>
          <a:p>
            <a:pPr eaLnBrk="1" hangingPunct="1"/>
            <a:endParaRPr lang="en-US" dirty="0" smtClean="0"/>
          </a:p>
          <a:p>
            <a:pPr eaLnBrk="1" hangingPunct="1"/>
            <a:r>
              <a:rPr lang="en-US" dirty="0" smtClean="0"/>
              <a:t>http://www.jsc.nasa.gov/jscfeatures/photos/115EVAs/s115e05753.jpg – “</a:t>
            </a:r>
            <a:r>
              <a:rPr lang="en-US" dirty="0"/>
              <a:t>Astronaut Joseph R. Tanner, STS-115 mission specialist, waves toward the digital still camera of his space walk colleague, astronaut </a:t>
            </a:r>
            <a:r>
              <a:rPr lang="en-US" dirty="0" err="1"/>
              <a:t>Heidemarie</a:t>
            </a:r>
            <a:r>
              <a:rPr lang="en-US" dirty="0"/>
              <a:t> M. </a:t>
            </a:r>
            <a:r>
              <a:rPr lang="en-US" dirty="0" err="1"/>
              <a:t>Stefanyshyn</a:t>
            </a:r>
            <a:r>
              <a:rPr lang="en-US" dirty="0"/>
              <a:t>-Piper as the two share extravehicular activity (EVA) duties during the first of three scheduled spacewalks.” </a:t>
            </a:r>
          </a:p>
          <a:p>
            <a:pPr eaLnBrk="1" hangingPunct="1"/>
            <a:endParaRPr lang="en-US" dirty="0"/>
          </a:p>
          <a:p>
            <a:pPr eaLnBrk="1" hangingPunct="1"/>
            <a:r>
              <a:rPr lang="en-US" dirty="0"/>
              <a:t>Apollo 11: Buzz </a:t>
            </a:r>
            <a:r>
              <a:rPr lang="en-US" dirty="0" err="1"/>
              <a:t>Aldrin</a:t>
            </a:r>
            <a:r>
              <a:rPr lang="en-US" dirty="0"/>
              <a:t>, photographed by Neil Armstrong.  NASA image.</a:t>
            </a: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Could add such</a:t>
            </a:r>
            <a:r>
              <a:rPr lang="en-US" baseline="0" dirty="0" smtClean="0"/>
              <a:t> questions as:</a:t>
            </a:r>
          </a:p>
          <a:p>
            <a:pPr eaLnBrk="1" hangingPunct="1"/>
            <a:r>
              <a:rPr lang="en-US" baseline="0" dirty="0" smtClean="0"/>
              <a:t>Where did earth’s water and carbon come from?</a:t>
            </a: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Returning to the earlier slide,</a:t>
            </a:r>
            <a:r>
              <a:rPr lang="en-US" baseline="0" dirty="0" smtClean="0"/>
              <a:t> o</a:t>
            </a:r>
            <a:r>
              <a:rPr lang="en-US" dirty="0" smtClean="0"/>
              <a:t>ne might rightly ask if</a:t>
            </a:r>
            <a:r>
              <a:rPr lang="en-US" baseline="0" dirty="0" smtClean="0"/>
              <a:t> we don’t already know how to live and work for extended periods off-earth.  We went to the moon and returned safely six times.  We did experiments and science to successfully answer many questions about the origin of the moon and solar system.  As we shall see the circumstances and tasks today are far different than they were 40 years ago.</a:t>
            </a:r>
            <a:endParaRPr lang="en-US" dirty="0"/>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7</a:t>
            </a:fld>
            <a:endParaRPr lang="en-US"/>
          </a:p>
        </p:txBody>
      </p:sp>
    </p:spTree>
    <p:extLst>
      <p:ext uri="{BB962C8B-B14F-4D97-AF65-F5344CB8AC3E}">
        <p14:creationId xmlns:p14="http://schemas.microsoft.com/office/powerpoint/2010/main" val="2268193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Apollo</a:t>
            </a:r>
            <a:r>
              <a:rPr lang="en-US" baseline="0" dirty="0" smtClean="0"/>
              <a:t> was followed by short NASA orbital programs – e.g. Sky Lab, Apollo/Soyuz – until the first Space Shuttle flew in 1981.</a:t>
            </a:r>
          </a:p>
          <a:p>
            <a:endParaRPr lang="en-US" dirty="0" smtClean="0"/>
          </a:p>
          <a:p>
            <a:r>
              <a:rPr lang="en-US" dirty="0" smtClean="0"/>
              <a:t>The Space Shuttles were supposed to make space flight cheap, simple and safe</a:t>
            </a:r>
            <a:r>
              <a:rPr lang="en-US" baseline="0" dirty="0" smtClean="0"/>
              <a:t>. </a:t>
            </a:r>
            <a:r>
              <a:rPr lang="en-US" dirty="0" smtClean="0"/>
              <a:t>They</a:t>
            </a:r>
            <a:r>
              <a:rPr lang="en-US" baseline="0" dirty="0" smtClean="0"/>
              <a:t> </a:t>
            </a:r>
            <a:r>
              <a:rPr lang="en-US" dirty="0" smtClean="0"/>
              <a:t>didn't accomplish that. But they were the best way to get big items — such as satellites and the </a:t>
            </a:r>
            <a:r>
              <a:rPr lang="en-US" dirty="0" smtClean="0">
                <a:hlinkClick r:id="rId3" tooltip="More news, photos about Hubble Space Telescope"/>
              </a:rPr>
              <a:t>Hubble Space Telescope</a:t>
            </a:r>
            <a:r>
              <a:rPr lang="en-US" dirty="0" smtClean="0"/>
              <a:t>— into orbit and fix them if needed. For the space station, they were a combination moving van and construction crane. What made the shuttle unique was its ability to do all kinds of things.  Prior to 2000</a:t>
            </a:r>
            <a:r>
              <a:rPr lang="en-US" baseline="0" dirty="0" smtClean="0"/>
              <a:t> and the advent of the space station, for 20 years they were used for science experiments and for looking back at earth with a variety of sensors.  They were a test bed for spacewalks, spacesuits, flight controlling, and a variety of techniques and equipment.</a:t>
            </a:r>
            <a:endParaRPr lang="en-US" dirty="0" smtClean="0"/>
          </a:p>
          <a:p>
            <a:endParaRPr lang="en-US" dirty="0" smtClean="0"/>
          </a:p>
          <a:p>
            <a:r>
              <a:rPr lang="en-US" dirty="0" smtClean="0"/>
              <a:t>With</a:t>
            </a:r>
            <a:r>
              <a:rPr lang="en-US" baseline="0" dirty="0" smtClean="0"/>
              <a:t> 135 flights, Shuttles did make flights to low earth orbit a more routine adventure.  Of the original 5 shuttles, 2 were lost in accidents and 3 are slated to be housed in museums.  President Bush in 2004 decided to retire the program and instead spend the ~$5 billion/year on developing the ability to return to the Moon and eventually send people to Mars.  Congress has never fully funded NASA budgets that would have allowed flights to the Moon by 2020 and Mars by ~2030.   </a:t>
            </a:r>
            <a:endParaRPr lang="en-US" dirty="0"/>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8</a:t>
            </a:fld>
            <a:endParaRPr lang="en-US"/>
          </a:p>
        </p:txBody>
      </p:sp>
    </p:spTree>
    <p:extLst>
      <p:ext uri="{BB962C8B-B14F-4D97-AF65-F5344CB8AC3E}">
        <p14:creationId xmlns:p14="http://schemas.microsoft.com/office/powerpoint/2010/main" val="2031148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buFont typeface="Wingdings" pitchFamily="2" charset="2"/>
              <a:buNone/>
            </a:pPr>
            <a:r>
              <a:rPr lang="en-US" dirty="0" smtClean="0">
                <a:latin typeface="Arial" charset="0"/>
              </a:rPr>
              <a:t>Perhaps</a:t>
            </a:r>
            <a:r>
              <a:rPr lang="en-US" baseline="0" dirty="0" smtClean="0">
                <a:latin typeface="Arial" charset="0"/>
              </a:rPr>
              <a:t> the Shuttle Program’s most significant contribution was in constructing the </a:t>
            </a:r>
            <a:r>
              <a:rPr lang="en-US" baseline="0" dirty="0" err="1" smtClean="0">
                <a:latin typeface="Arial" charset="0"/>
              </a:rPr>
              <a:t>ISS</a:t>
            </a:r>
            <a:r>
              <a:rPr lang="en-US" baseline="0" dirty="0" smtClean="0">
                <a:latin typeface="Arial" charset="0"/>
              </a:rPr>
              <a:t>.  A remarkable international collaboration.</a:t>
            </a:r>
          </a:p>
          <a:p>
            <a:pPr>
              <a:buFont typeface="Wingdings" pitchFamily="2" charset="2"/>
              <a:buNone/>
            </a:pPr>
            <a:endParaRPr lang="en-US" dirty="0" smtClean="0">
              <a:latin typeface="Arial" charset="0"/>
            </a:endParaRPr>
          </a:p>
          <a:p>
            <a:pPr>
              <a:buFont typeface="Wingdings" pitchFamily="2" charset="2"/>
              <a:buNone/>
            </a:pPr>
            <a:r>
              <a:rPr lang="en-US" dirty="0" smtClean="0">
                <a:latin typeface="Arial" charset="0"/>
              </a:rPr>
              <a:t>ISS</a:t>
            </a:r>
            <a:r>
              <a:rPr lang="en-US" baseline="0" dirty="0" smtClean="0">
                <a:latin typeface="Arial" charset="0"/>
              </a:rPr>
              <a:t> gives us knowledge of: 1) </a:t>
            </a:r>
            <a:r>
              <a:rPr lang="en-US" dirty="0" smtClean="0">
                <a:latin typeface="Arial" charset="0"/>
              </a:rPr>
              <a:t>living and working in low earth orbit; 2) Effects of extended stays in space, particularly medical</a:t>
            </a:r>
            <a:r>
              <a:rPr lang="en-US" baseline="0" dirty="0" smtClean="0">
                <a:latin typeface="Arial" charset="0"/>
              </a:rPr>
              <a:t> research</a:t>
            </a:r>
            <a:r>
              <a:rPr lang="en-US" dirty="0" smtClean="0">
                <a:latin typeface="Arial" charset="0"/>
              </a:rPr>
              <a:t>; 3) International collaboration; 4)</a:t>
            </a:r>
            <a:r>
              <a:rPr lang="en-US" baseline="0" dirty="0" smtClean="0">
                <a:latin typeface="Arial" charset="0"/>
              </a:rPr>
              <a:t> a laboratory for testing off-earth.  US has about $100 billion invested.  “</a:t>
            </a:r>
            <a:r>
              <a:rPr lang="en-US" dirty="0" smtClean="0"/>
              <a:t>The life of the space station has been extended to at least 2020 and it could continue on even longer. It's now big enough for six people. They conduct science research, from astronomy to zoology, and help scientists understand what is needed for longer missions in space, such as going to Mars.”</a:t>
            </a:r>
          </a:p>
          <a:p>
            <a:pPr>
              <a:buFont typeface="Wingdings" pitchFamily="2" charset="2"/>
              <a:buNone/>
            </a:pPr>
            <a:endParaRPr lang="en-US" baseline="0" dirty="0" smtClean="0">
              <a:latin typeface="Arial" charset="0"/>
            </a:endParaRPr>
          </a:p>
          <a:p>
            <a:pPr>
              <a:buFont typeface="Wingdings" pitchFamily="2" charset="2"/>
              <a:buNone/>
            </a:pPr>
            <a:r>
              <a:rPr lang="en-US" dirty="0" smtClean="0"/>
              <a:t>“NASA will continue to buy seats on Russian Soyuz capsules to ferry space station residents. The $56 million price per head will go up to $63 million, which is still cheaper per person than the space shuttle.”  “Two companies predict they could fly astronauts to the space station within three years. NASA is under orders to build a giant rocket to go beyond Earth orbit.”</a:t>
            </a:r>
          </a:p>
          <a:p>
            <a:pPr>
              <a:buFont typeface="Wingdings" pitchFamily="2" charset="2"/>
              <a:buNone/>
            </a:pPr>
            <a:endParaRPr lang="en-US" baseline="0" dirty="0" smtClean="0">
              <a:latin typeface="Arial" charset="0"/>
            </a:endParaRPr>
          </a:p>
          <a:p>
            <a:pPr>
              <a:buFont typeface="Wingdings" pitchFamily="2" charset="2"/>
              <a:buNone/>
            </a:pPr>
            <a:r>
              <a:rPr lang="en-US" dirty="0" smtClean="0"/>
              <a:t>“The International Space Station serves as a national laboratory for human health, biological, and materials research, as a technology test-bed, and as a stepping stone for going further into the solar system. On the International Space Station we will improve and learn new ways to ensure astronauts are safe, healthy and productive while exploring, and we will continue expand our knowledge about how materials and biological systems behave outside of the influence of gravity.”  Without</a:t>
            </a:r>
            <a:r>
              <a:rPr lang="en-US" baseline="0" dirty="0" smtClean="0"/>
              <a:t> plans to return to the moon, the ISS assumes a greater role as a stepping stone in training and testing concepts and equipment for deep space exploration.</a:t>
            </a:r>
            <a:endParaRPr lang="en-US" baseline="0" dirty="0" smtClean="0">
              <a:latin typeface="Arial" charset="0"/>
            </a:endParaRPr>
          </a:p>
        </p:txBody>
      </p:sp>
      <p:sp>
        <p:nvSpPr>
          <p:cNvPr id="4" name="Slide Number Placeholder 3"/>
          <p:cNvSpPr>
            <a:spLocks noGrp="1"/>
          </p:cNvSpPr>
          <p:nvPr>
            <p:ph type="sldNum" sz="quarter" idx="10"/>
          </p:nvPr>
        </p:nvSpPr>
        <p:spPr/>
        <p:txBody>
          <a:bodyPr/>
          <a:lstStyle/>
          <a:p>
            <a:pPr>
              <a:defRPr/>
            </a:pPr>
            <a:fld id="{E9CA02E4-F1BB-438E-9831-019341B2DB73}" type="slidenum">
              <a:rPr lang="en-US" smtClean="0"/>
              <a:pPr>
                <a:defRPr/>
              </a:pPr>
              <a:t>9</a:t>
            </a:fld>
            <a:endParaRPr lang="en-US"/>
          </a:p>
        </p:txBody>
      </p:sp>
    </p:spTree>
    <p:extLst>
      <p:ext uri="{BB962C8B-B14F-4D97-AF65-F5344CB8AC3E}">
        <p14:creationId xmlns:p14="http://schemas.microsoft.com/office/powerpoint/2010/main" val="272326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0" name="Date Placeholder 27"/>
          <p:cNvSpPr>
            <a:spLocks noGrp="1"/>
          </p:cNvSpPr>
          <p:nvPr>
            <p:ph type="dt" sz="half" idx="10"/>
          </p:nvPr>
        </p:nvSpPr>
        <p:spPr>
          <a:xfrm>
            <a:off x="6477000" y="6416675"/>
            <a:ext cx="2133600" cy="365125"/>
          </a:xfrm>
          <a:prstGeom prst="rect">
            <a:avLst/>
          </a:prstGeom>
        </p:spPr>
        <p:txBody>
          <a:bodyPr/>
          <a:lstStyle>
            <a:lvl1pPr>
              <a:defRPr/>
            </a:lvl1pPr>
            <a:extLst/>
          </a:lstStyle>
          <a:p>
            <a:pPr>
              <a:defRPr/>
            </a:pPr>
            <a:r>
              <a:rPr lang="en-US"/>
              <a:t>10/27/2011</a:t>
            </a:r>
          </a:p>
        </p:txBody>
      </p:sp>
      <p:sp>
        <p:nvSpPr>
          <p:cNvPr id="11" name="Footer Placeholder 16"/>
          <p:cNvSpPr>
            <a:spLocks noGrp="1"/>
          </p:cNvSpPr>
          <p:nvPr>
            <p:ph type="ftr" sz="quarter" idx="11"/>
          </p:nvPr>
        </p:nvSpPr>
        <p:spPr>
          <a:xfrm>
            <a:off x="914400" y="6416675"/>
            <a:ext cx="5562600" cy="365125"/>
          </a:xfrm>
          <a:prstGeom prst="rect">
            <a:avLst/>
          </a:prstGeom>
        </p:spPr>
        <p:txBody>
          <a:bodyPr/>
          <a:lstStyle>
            <a:lvl1pPr>
              <a:defRPr/>
            </a:lvl1pPr>
            <a:extLst/>
          </a:lstStyle>
          <a:p>
            <a:pPr>
              <a:defRPr/>
            </a:pPr>
            <a:r>
              <a:rPr lang="en-US"/>
              <a:t>UT ESI - Rocks, Robots and Astronauts, M. Helper</a:t>
            </a:r>
          </a:p>
        </p:txBody>
      </p:sp>
      <p:sp>
        <p:nvSpPr>
          <p:cNvPr id="12" name="Slide Number Placeholder 28"/>
          <p:cNvSpPr>
            <a:spLocks noGrp="1"/>
          </p:cNvSpPr>
          <p:nvPr>
            <p:ph type="sldNum" sz="quarter" idx="12"/>
          </p:nvPr>
        </p:nvSpPr>
        <p:spPr>
          <a:xfrm>
            <a:off x="8610600" y="6416675"/>
            <a:ext cx="457200" cy="365125"/>
          </a:xfrm>
          <a:prstGeom prst="rect">
            <a:avLst/>
          </a:prstGeom>
        </p:spPr>
        <p:txBody>
          <a:bodyPr/>
          <a:lstStyle>
            <a:lvl1pPr>
              <a:defRPr/>
            </a:lvl1pPr>
            <a:extLst/>
          </a:lstStyle>
          <a:p>
            <a:pPr>
              <a:defRPr/>
            </a:pPr>
            <a:fld id="{8CD2D357-7FB9-46A0-831A-BBF51C660393}" type="slidenum">
              <a:rPr lang="en-US"/>
              <a:pPr>
                <a:defRPr/>
              </a:pPr>
              <a:t>‹#›</a:t>
            </a:fld>
            <a:endParaRPr lang="en-US"/>
          </a:p>
        </p:txBody>
      </p:sp>
    </p:spTree>
    <p:extLst>
      <p:ext uri="{BB962C8B-B14F-4D97-AF65-F5344CB8AC3E}">
        <p14:creationId xmlns:p14="http://schemas.microsoft.com/office/powerpoint/2010/main" val="80283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a:xfrm>
            <a:off x="6477000" y="6416675"/>
            <a:ext cx="2133600" cy="365125"/>
          </a:xfrm>
          <a:prstGeom prst="rect">
            <a:avLst/>
          </a:prstGeom>
        </p:spPr>
        <p:txBody>
          <a:bodyPr/>
          <a:lstStyle>
            <a:lvl1pPr>
              <a:defRPr/>
            </a:lvl1pPr>
          </a:lstStyle>
          <a:p>
            <a:pPr>
              <a:defRPr/>
            </a:pPr>
            <a:r>
              <a:rPr lang="en-US"/>
              <a:t>10/27/2011</a:t>
            </a:r>
            <a:endParaRPr lang="en-US" dirty="0"/>
          </a:p>
        </p:txBody>
      </p:sp>
      <p:sp>
        <p:nvSpPr>
          <p:cNvPr id="5" name="Footer Placeholder 2"/>
          <p:cNvSpPr>
            <a:spLocks noGrp="1"/>
          </p:cNvSpPr>
          <p:nvPr>
            <p:ph type="ftr" sz="quarter" idx="11"/>
          </p:nvPr>
        </p:nvSpPr>
        <p:spPr>
          <a:xfrm>
            <a:off x="914400" y="6416675"/>
            <a:ext cx="5562600" cy="365125"/>
          </a:xfrm>
          <a:prstGeom prst="rect">
            <a:avLst/>
          </a:prstGeom>
        </p:spPr>
        <p:txBody>
          <a:bodyPr/>
          <a:lstStyle>
            <a:lvl1pPr>
              <a:defRPr/>
            </a:lvl1pPr>
          </a:lstStyle>
          <a:p>
            <a:pPr>
              <a:defRPr/>
            </a:pPr>
            <a:r>
              <a:rPr lang="en-US"/>
              <a:t>UT ESI - Rocks, Robots and Astronauts, M. Helper</a:t>
            </a:r>
          </a:p>
        </p:txBody>
      </p:sp>
      <p:sp>
        <p:nvSpPr>
          <p:cNvPr id="6" name="Slide Number Placeholder 22"/>
          <p:cNvSpPr>
            <a:spLocks noGrp="1"/>
          </p:cNvSpPr>
          <p:nvPr>
            <p:ph type="sldNum" sz="quarter" idx="12"/>
          </p:nvPr>
        </p:nvSpPr>
        <p:spPr>
          <a:xfrm>
            <a:off x="8610600" y="6416675"/>
            <a:ext cx="457200" cy="365125"/>
          </a:xfrm>
          <a:prstGeom prst="rect">
            <a:avLst/>
          </a:prstGeom>
        </p:spPr>
        <p:txBody>
          <a:bodyPr/>
          <a:lstStyle>
            <a:lvl1pPr>
              <a:defRPr/>
            </a:lvl1pPr>
          </a:lstStyle>
          <a:p>
            <a:pPr>
              <a:defRPr/>
            </a:pPr>
            <a:fld id="{6D58B5BE-A2C4-4D87-90E7-2B0505986351}" type="slidenum">
              <a:rPr lang="en-US"/>
              <a:pPr>
                <a:defRPr/>
              </a:pPr>
              <a:t>‹#›</a:t>
            </a:fld>
            <a:endParaRPr lang="en-US" dirty="0"/>
          </a:p>
        </p:txBody>
      </p:sp>
    </p:spTree>
    <p:extLst>
      <p:ext uri="{BB962C8B-B14F-4D97-AF65-F5344CB8AC3E}">
        <p14:creationId xmlns:p14="http://schemas.microsoft.com/office/powerpoint/2010/main" val="4088852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a:xfrm>
            <a:off x="6477000" y="6416675"/>
            <a:ext cx="2133600" cy="365125"/>
          </a:xfrm>
          <a:prstGeom prst="rect">
            <a:avLst/>
          </a:prstGeom>
        </p:spPr>
        <p:txBody>
          <a:bodyPr/>
          <a:lstStyle>
            <a:lvl1pPr>
              <a:defRPr/>
            </a:lvl1pPr>
          </a:lstStyle>
          <a:p>
            <a:pPr>
              <a:defRPr/>
            </a:pPr>
            <a:r>
              <a:rPr lang="en-US"/>
              <a:t>10/27/2011</a:t>
            </a:r>
            <a:endParaRPr lang="en-US" dirty="0"/>
          </a:p>
        </p:txBody>
      </p:sp>
      <p:sp>
        <p:nvSpPr>
          <p:cNvPr id="5" name="Footer Placeholder 2"/>
          <p:cNvSpPr>
            <a:spLocks noGrp="1"/>
          </p:cNvSpPr>
          <p:nvPr>
            <p:ph type="ftr" sz="quarter" idx="11"/>
          </p:nvPr>
        </p:nvSpPr>
        <p:spPr>
          <a:xfrm>
            <a:off x="914400" y="6416675"/>
            <a:ext cx="5562600" cy="365125"/>
          </a:xfrm>
          <a:prstGeom prst="rect">
            <a:avLst/>
          </a:prstGeom>
        </p:spPr>
        <p:txBody>
          <a:bodyPr/>
          <a:lstStyle>
            <a:lvl1pPr>
              <a:defRPr/>
            </a:lvl1pPr>
          </a:lstStyle>
          <a:p>
            <a:pPr>
              <a:defRPr/>
            </a:pPr>
            <a:r>
              <a:rPr lang="en-US"/>
              <a:t>UT ESI - Rocks, Robots and Astronauts, M. Helper</a:t>
            </a:r>
          </a:p>
        </p:txBody>
      </p:sp>
      <p:sp>
        <p:nvSpPr>
          <p:cNvPr id="6" name="Slide Number Placeholder 22"/>
          <p:cNvSpPr>
            <a:spLocks noGrp="1"/>
          </p:cNvSpPr>
          <p:nvPr>
            <p:ph type="sldNum" sz="quarter" idx="12"/>
          </p:nvPr>
        </p:nvSpPr>
        <p:spPr>
          <a:xfrm>
            <a:off x="8610600" y="6416675"/>
            <a:ext cx="457200" cy="365125"/>
          </a:xfrm>
          <a:prstGeom prst="rect">
            <a:avLst/>
          </a:prstGeom>
        </p:spPr>
        <p:txBody>
          <a:bodyPr/>
          <a:lstStyle>
            <a:lvl1pPr>
              <a:defRPr/>
            </a:lvl1pPr>
          </a:lstStyle>
          <a:p>
            <a:pPr>
              <a:defRPr/>
            </a:pPr>
            <a:fld id="{4D7D0099-01F4-4828-A21C-242E86A1F675}" type="slidenum">
              <a:rPr lang="en-US"/>
              <a:pPr>
                <a:defRPr/>
              </a:pPr>
              <a:t>‹#›</a:t>
            </a:fld>
            <a:endParaRPr lang="en-US" dirty="0"/>
          </a:p>
        </p:txBody>
      </p:sp>
    </p:spTree>
    <p:extLst>
      <p:ext uri="{BB962C8B-B14F-4D97-AF65-F5344CB8AC3E}">
        <p14:creationId xmlns:p14="http://schemas.microsoft.com/office/powerpoint/2010/main" val="2062187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AB1CA3-F9CC-2A45-8587-B40A08F7B02A}" type="datetimeFigureOut">
              <a:rPr lang="en-US" smtClean="0"/>
              <a:pPr/>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B7F8F3-D94D-564B-A1EA-0B6F5FAB6D4E}" type="slidenum">
              <a:rPr lang="en-US" smtClean="0"/>
              <a:pPr/>
              <a:t>‹#›</a:t>
            </a:fld>
            <a:endParaRPr lang="en-US"/>
          </a:p>
        </p:txBody>
      </p:sp>
    </p:spTree>
    <p:extLst>
      <p:ext uri="{BB962C8B-B14F-4D97-AF65-F5344CB8AC3E}">
        <p14:creationId xmlns:p14="http://schemas.microsoft.com/office/powerpoint/2010/main" val="1526416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AB1CA3-F9CC-2A45-8587-B40A08F7B02A}" type="datetimeFigureOut">
              <a:rPr lang="en-US" smtClean="0"/>
              <a:pPr/>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B7F8F3-D94D-564B-A1EA-0B6F5FAB6D4E}" type="slidenum">
              <a:rPr lang="en-US" smtClean="0"/>
              <a:pPr/>
              <a:t>‹#›</a:t>
            </a:fld>
            <a:endParaRPr lang="en-US"/>
          </a:p>
        </p:txBody>
      </p:sp>
    </p:spTree>
    <p:extLst>
      <p:ext uri="{BB962C8B-B14F-4D97-AF65-F5344CB8AC3E}">
        <p14:creationId xmlns:p14="http://schemas.microsoft.com/office/powerpoint/2010/main" val="2492762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AB1CA3-F9CC-2A45-8587-B40A08F7B02A}" type="datetimeFigureOut">
              <a:rPr lang="en-US" smtClean="0"/>
              <a:pPr/>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B7F8F3-D94D-564B-A1EA-0B6F5FAB6D4E}" type="slidenum">
              <a:rPr lang="en-US" smtClean="0"/>
              <a:pPr/>
              <a:t>‹#›</a:t>
            </a:fld>
            <a:endParaRPr lang="en-US"/>
          </a:p>
        </p:txBody>
      </p:sp>
    </p:spTree>
    <p:extLst>
      <p:ext uri="{BB962C8B-B14F-4D97-AF65-F5344CB8AC3E}">
        <p14:creationId xmlns:p14="http://schemas.microsoft.com/office/powerpoint/2010/main" val="1976397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AB1CA3-F9CC-2A45-8587-B40A08F7B02A}" type="datetimeFigureOut">
              <a:rPr lang="en-US" smtClean="0"/>
              <a:pPr/>
              <a:t>5/18/2016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B7F8F3-D94D-564B-A1EA-0B6F5FAB6D4E}" type="slidenum">
              <a:rPr lang="en-US" smtClean="0"/>
              <a:pPr/>
              <a:t>‹#›</a:t>
            </a:fld>
            <a:endParaRPr lang="en-US"/>
          </a:p>
        </p:txBody>
      </p:sp>
    </p:spTree>
    <p:extLst>
      <p:ext uri="{BB962C8B-B14F-4D97-AF65-F5344CB8AC3E}">
        <p14:creationId xmlns:p14="http://schemas.microsoft.com/office/powerpoint/2010/main" val="2560769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AB1CA3-F9CC-2A45-8587-B40A08F7B02A}" type="datetimeFigureOut">
              <a:rPr lang="en-US" smtClean="0"/>
              <a:pPr/>
              <a:t>5/18/2016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B7F8F3-D94D-564B-A1EA-0B6F5FAB6D4E}" type="slidenum">
              <a:rPr lang="en-US" smtClean="0"/>
              <a:pPr/>
              <a:t>‹#›</a:t>
            </a:fld>
            <a:endParaRPr lang="en-US"/>
          </a:p>
        </p:txBody>
      </p:sp>
    </p:spTree>
    <p:extLst>
      <p:ext uri="{BB962C8B-B14F-4D97-AF65-F5344CB8AC3E}">
        <p14:creationId xmlns:p14="http://schemas.microsoft.com/office/powerpoint/2010/main" val="3735994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AB1CA3-F9CC-2A45-8587-B40A08F7B02A}" type="datetimeFigureOut">
              <a:rPr lang="en-US" smtClean="0"/>
              <a:pPr/>
              <a:t>5/18/2016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B7F8F3-D94D-564B-A1EA-0B6F5FAB6D4E}" type="slidenum">
              <a:rPr lang="en-US" smtClean="0"/>
              <a:pPr/>
              <a:t>‹#›</a:t>
            </a:fld>
            <a:endParaRPr lang="en-US"/>
          </a:p>
        </p:txBody>
      </p:sp>
    </p:spTree>
    <p:extLst>
      <p:ext uri="{BB962C8B-B14F-4D97-AF65-F5344CB8AC3E}">
        <p14:creationId xmlns:p14="http://schemas.microsoft.com/office/powerpoint/2010/main" val="2718971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AB1CA3-F9CC-2A45-8587-B40A08F7B02A}" type="datetimeFigureOut">
              <a:rPr lang="en-US" smtClean="0"/>
              <a:pPr/>
              <a:t>5/18/2016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B7F8F3-D94D-564B-A1EA-0B6F5FAB6D4E}" type="slidenum">
              <a:rPr lang="en-US" smtClean="0"/>
              <a:pPr/>
              <a:t>‹#›</a:t>
            </a:fld>
            <a:endParaRPr lang="en-US"/>
          </a:p>
        </p:txBody>
      </p:sp>
    </p:spTree>
    <p:extLst>
      <p:ext uri="{BB962C8B-B14F-4D97-AF65-F5344CB8AC3E}">
        <p14:creationId xmlns:p14="http://schemas.microsoft.com/office/powerpoint/2010/main" val="2019197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B1CA3-F9CC-2A45-8587-B40A08F7B02A}" type="datetimeFigureOut">
              <a:rPr lang="en-US" smtClean="0"/>
              <a:pPr/>
              <a:t>5/18/2016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B7F8F3-D94D-564B-A1EA-0B6F5FAB6D4E}" type="slidenum">
              <a:rPr lang="en-US" smtClean="0"/>
              <a:pPr/>
              <a:t>‹#›</a:t>
            </a:fld>
            <a:endParaRPr lang="en-US"/>
          </a:p>
        </p:txBody>
      </p:sp>
    </p:spTree>
    <p:extLst>
      <p:ext uri="{BB962C8B-B14F-4D97-AF65-F5344CB8AC3E}">
        <p14:creationId xmlns:p14="http://schemas.microsoft.com/office/powerpoint/2010/main" val="3052143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685800" y="1143000"/>
            <a:ext cx="7772400" cy="1588"/>
          </a:xfrm>
          <a:prstGeom prst="line">
            <a:avLst/>
          </a:prstGeom>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p:nvPr>
        </p:nvSpPr>
        <p:spPr>
          <a:xfrm>
            <a:off x="685800" y="228600"/>
            <a:ext cx="7772400" cy="914400"/>
          </a:xfrm>
        </p:spPr>
        <p:txBody>
          <a:bodyPr/>
          <a:lstStyle>
            <a:lvl1pPr>
              <a:defRPr sz="3400" baseline="0"/>
            </a:lvl1pPr>
            <a:extLst/>
          </a:lstStyle>
          <a:p>
            <a:r>
              <a:rPr lang="en-US" smtClean="0"/>
              <a:t>Click to edit Master title style</a:t>
            </a:r>
            <a:endParaRPr lang="en-US" dirty="0"/>
          </a:p>
        </p:txBody>
      </p:sp>
      <p:sp>
        <p:nvSpPr>
          <p:cNvPr id="3" name="Content Placeholder 2"/>
          <p:cNvSpPr>
            <a:spLocks noGrp="1"/>
          </p:cNvSpPr>
          <p:nvPr>
            <p:ph idx="1"/>
          </p:nvPr>
        </p:nvSpPr>
        <p:spPr>
          <a:xfrm>
            <a:off x="685800" y="1447800"/>
            <a:ext cx="77724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a:xfrm>
            <a:off x="6019800" y="6416675"/>
            <a:ext cx="2133600" cy="365125"/>
          </a:xfrm>
          <a:prstGeom prst="rect">
            <a:avLst/>
          </a:prstGeom>
        </p:spPr>
        <p:txBody>
          <a:bodyPr/>
          <a:lstStyle>
            <a:lvl1pPr>
              <a:defRPr/>
            </a:lvl1pPr>
            <a:extLst/>
          </a:lstStyle>
          <a:p>
            <a:pPr>
              <a:defRPr/>
            </a:pPr>
            <a:r>
              <a:rPr lang="en-US"/>
              <a:t>10/27/2011</a:t>
            </a:r>
            <a:endParaRPr lang="en-US" dirty="0"/>
          </a:p>
        </p:txBody>
      </p:sp>
      <p:sp>
        <p:nvSpPr>
          <p:cNvPr id="6" name="Footer Placeholder 4"/>
          <p:cNvSpPr>
            <a:spLocks noGrp="1"/>
          </p:cNvSpPr>
          <p:nvPr>
            <p:ph type="ftr" sz="quarter" idx="11"/>
          </p:nvPr>
        </p:nvSpPr>
        <p:spPr>
          <a:xfrm>
            <a:off x="457200" y="6416675"/>
            <a:ext cx="5562600" cy="365125"/>
          </a:xfrm>
          <a:prstGeom prst="rect">
            <a:avLst/>
          </a:prstGeom>
        </p:spPr>
        <p:txBody>
          <a:bodyPr/>
          <a:lstStyle>
            <a:lvl1pPr>
              <a:defRPr/>
            </a:lvl1pPr>
            <a:extLst/>
          </a:lstStyle>
          <a:p>
            <a:pPr>
              <a:defRPr/>
            </a:pPr>
            <a:r>
              <a:rPr lang="en-US"/>
              <a:t>UT ESI - Rocks, Robots and Astronauts, M. Helper</a:t>
            </a:r>
          </a:p>
        </p:txBody>
      </p:sp>
      <p:sp>
        <p:nvSpPr>
          <p:cNvPr id="7" name="Slide Number Placeholder 5"/>
          <p:cNvSpPr>
            <a:spLocks noGrp="1"/>
          </p:cNvSpPr>
          <p:nvPr>
            <p:ph type="sldNum" sz="quarter" idx="12"/>
          </p:nvPr>
        </p:nvSpPr>
        <p:spPr>
          <a:xfrm>
            <a:off x="8153400" y="6416675"/>
            <a:ext cx="457200" cy="365125"/>
          </a:xfrm>
          <a:prstGeom prst="rect">
            <a:avLst/>
          </a:prstGeom>
        </p:spPr>
        <p:txBody>
          <a:bodyPr/>
          <a:lstStyle>
            <a:lvl1pPr>
              <a:defRPr/>
            </a:lvl1pPr>
            <a:extLst/>
          </a:lstStyle>
          <a:p>
            <a:pPr>
              <a:defRPr/>
            </a:pPr>
            <a:fld id="{2454AA51-0B98-4A10-8DE3-29E3E179BA54}" type="slidenum">
              <a:rPr lang="en-US"/>
              <a:pPr>
                <a:defRPr/>
              </a:pPr>
              <a:t>‹#›</a:t>
            </a:fld>
            <a:endParaRPr lang="en-US" dirty="0"/>
          </a:p>
        </p:txBody>
      </p:sp>
    </p:spTree>
    <p:extLst>
      <p:ext uri="{BB962C8B-B14F-4D97-AF65-F5344CB8AC3E}">
        <p14:creationId xmlns:p14="http://schemas.microsoft.com/office/powerpoint/2010/main" val="2522622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B1CA3-F9CC-2A45-8587-B40A08F7B02A}" type="datetimeFigureOut">
              <a:rPr lang="en-US" smtClean="0"/>
              <a:pPr/>
              <a:t>5/18/2016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B7F8F3-D94D-564B-A1EA-0B6F5FAB6D4E}" type="slidenum">
              <a:rPr lang="en-US" smtClean="0"/>
              <a:pPr/>
              <a:t>‹#›</a:t>
            </a:fld>
            <a:endParaRPr lang="en-US"/>
          </a:p>
        </p:txBody>
      </p:sp>
    </p:spTree>
    <p:extLst>
      <p:ext uri="{BB962C8B-B14F-4D97-AF65-F5344CB8AC3E}">
        <p14:creationId xmlns:p14="http://schemas.microsoft.com/office/powerpoint/2010/main" val="3474712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AB1CA3-F9CC-2A45-8587-B40A08F7B02A}" type="datetimeFigureOut">
              <a:rPr lang="en-US" smtClean="0"/>
              <a:pPr/>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B7F8F3-D94D-564B-A1EA-0B6F5FAB6D4E}" type="slidenum">
              <a:rPr lang="en-US" smtClean="0"/>
              <a:pPr/>
              <a:t>‹#›</a:t>
            </a:fld>
            <a:endParaRPr lang="en-US"/>
          </a:p>
        </p:txBody>
      </p:sp>
    </p:spTree>
    <p:extLst>
      <p:ext uri="{BB962C8B-B14F-4D97-AF65-F5344CB8AC3E}">
        <p14:creationId xmlns:p14="http://schemas.microsoft.com/office/powerpoint/2010/main" val="10110766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AB1CA3-F9CC-2A45-8587-B40A08F7B02A}" type="datetimeFigureOut">
              <a:rPr lang="en-US" smtClean="0"/>
              <a:pPr/>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B7F8F3-D94D-564B-A1EA-0B6F5FAB6D4E}" type="slidenum">
              <a:rPr lang="en-US" smtClean="0"/>
              <a:pPr/>
              <a:t>‹#›</a:t>
            </a:fld>
            <a:endParaRPr lang="en-US"/>
          </a:p>
        </p:txBody>
      </p:sp>
    </p:spTree>
    <p:extLst>
      <p:ext uri="{BB962C8B-B14F-4D97-AF65-F5344CB8AC3E}">
        <p14:creationId xmlns:p14="http://schemas.microsoft.com/office/powerpoint/2010/main" val="42645848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16E472-FC1A-43A7-9CF4-C6C690E5A1A2}" type="slidenum">
              <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11048798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Lst>
              <a:gd name="T0" fmla="*/ 0 w 2736"/>
              <a:gd name="T1" fmla="*/ 3648 h 3648"/>
              <a:gd name="T2" fmla="*/ 720 w 2736"/>
              <a:gd name="T3" fmla="*/ 2016 h 3648"/>
              <a:gd name="T4" fmla="*/ 2736 w 2736"/>
              <a:gd name="T5" fmla="*/ 0 h 3648"/>
              <a:gd name="T6" fmla="*/ 2736 w 2736"/>
              <a:gd name="T7" fmla="*/ 96 h 3648"/>
              <a:gd name="T8" fmla="*/ 744 w 2736"/>
              <a:gd name="T9" fmla="*/ 2038 h 3648"/>
              <a:gd name="T10" fmla="*/ 48 w 2736"/>
              <a:gd name="T11" fmla="*/ 3648 h 3648"/>
              <a:gd name="T12" fmla="*/ 0 w 2736"/>
              <a:gd name="T13" fmla="*/ 3648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p:spPr>
        <p:txBody>
          <a:bodyPr/>
          <a:lstStyle/>
          <a:p>
            <a:pPr>
              <a:defRPr/>
            </a:pPr>
            <a:endParaRPr lang="en-US"/>
          </a:p>
        </p:txBody>
      </p:sp>
      <p:sp>
        <p:nvSpPr>
          <p:cNvPr id="5" name="Freeform 4"/>
          <p:cNvSpPr>
            <a:spLocks/>
          </p:cNvSpPr>
          <p:nvPr/>
        </p:nvSpPr>
        <p:spPr bwMode="auto">
          <a:xfrm>
            <a:off x="374650" y="0"/>
            <a:ext cx="5513388" cy="6615113"/>
          </a:xfrm>
          <a:custGeom>
            <a:avLst/>
            <a:gdLst>
              <a:gd name="T0" fmla="*/ 0 w 3504"/>
              <a:gd name="T1" fmla="*/ 4080 h 4128"/>
              <a:gd name="T2" fmla="*/ 0 w 3504"/>
              <a:gd name="T3" fmla="*/ 4128 h 4128"/>
              <a:gd name="T4" fmla="*/ 3504 w 3504"/>
              <a:gd name="T5" fmla="*/ 2640 h 4128"/>
              <a:gd name="T6" fmla="*/ 2880 w 3504"/>
              <a:gd name="T7" fmla="*/ 0 h 4128"/>
              <a:gd name="T8" fmla="*/ 2832 w 3504"/>
              <a:gd name="T9" fmla="*/ 0 h 4128"/>
              <a:gd name="T10" fmla="*/ 3465 w 3504"/>
              <a:gd name="T11" fmla="*/ 2619 h 4128"/>
              <a:gd name="T12" fmla="*/ 0 w 3504"/>
              <a:gd name="T13" fmla="*/ 4080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p:spPr>
        <p:txBody>
          <a:bodyPr/>
          <a:lstStyle/>
          <a:p>
            <a:pPr>
              <a:defRPr/>
            </a:pPr>
            <a:endParaRPr lang="en-US"/>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a:xfrm>
            <a:off x="6477000" y="6416675"/>
            <a:ext cx="2133600" cy="365125"/>
          </a:xfrm>
          <a:prstGeom prst="rect">
            <a:avLst/>
          </a:prstGeom>
        </p:spPr>
        <p:txBody>
          <a:bodyPr/>
          <a:lstStyle>
            <a:lvl1pPr>
              <a:defRPr/>
            </a:lvl1pPr>
            <a:extLst/>
          </a:lstStyle>
          <a:p>
            <a:pPr>
              <a:defRPr/>
            </a:pPr>
            <a:r>
              <a:rPr lang="en-US"/>
              <a:t>10/27/2011</a:t>
            </a:r>
          </a:p>
        </p:txBody>
      </p:sp>
      <p:sp>
        <p:nvSpPr>
          <p:cNvPr id="26" name="Footer Placeholder 4"/>
          <p:cNvSpPr>
            <a:spLocks noGrp="1"/>
          </p:cNvSpPr>
          <p:nvPr>
            <p:ph type="ftr" sz="quarter" idx="11"/>
          </p:nvPr>
        </p:nvSpPr>
        <p:spPr>
          <a:xfrm>
            <a:off x="914400" y="6416675"/>
            <a:ext cx="5562600" cy="365125"/>
          </a:xfrm>
          <a:prstGeom prst="rect">
            <a:avLst/>
          </a:prstGeom>
        </p:spPr>
        <p:txBody>
          <a:bodyPr/>
          <a:lstStyle>
            <a:lvl1pPr>
              <a:defRPr/>
            </a:lvl1pPr>
            <a:extLst/>
          </a:lstStyle>
          <a:p>
            <a:pPr>
              <a:defRPr/>
            </a:pPr>
            <a:r>
              <a:rPr lang="en-US"/>
              <a:t>UT ESI - Rocks, Robots and Astronauts, M. Helper</a:t>
            </a:r>
          </a:p>
        </p:txBody>
      </p:sp>
      <p:sp>
        <p:nvSpPr>
          <p:cNvPr id="27" name="Slide Number Placeholder 5"/>
          <p:cNvSpPr>
            <a:spLocks noGrp="1"/>
          </p:cNvSpPr>
          <p:nvPr>
            <p:ph type="sldNum" sz="quarter" idx="12"/>
          </p:nvPr>
        </p:nvSpPr>
        <p:spPr>
          <a:xfrm>
            <a:off x="8610600" y="6416675"/>
            <a:ext cx="457200" cy="365125"/>
          </a:xfrm>
          <a:prstGeom prst="rect">
            <a:avLst/>
          </a:prstGeom>
        </p:spPr>
        <p:txBody>
          <a:bodyPr/>
          <a:lstStyle>
            <a:lvl1pPr>
              <a:defRPr/>
            </a:lvl1pPr>
            <a:extLst/>
          </a:lstStyle>
          <a:p>
            <a:pPr>
              <a:defRPr/>
            </a:pPr>
            <a:fld id="{6B43348E-FB3F-44FC-9928-5589BB050179}" type="slidenum">
              <a:rPr lang="en-US"/>
              <a:pPr>
                <a:defRPr/>
              </a:pPr>
              <a:t>‹#›</a:t>
            </a:fld>
            <a:endParaRPr lang="en-US"/>
          </a:p>
        </p:txBody>
      </p:sp>
    </p:spTree>
    <p:extLst>
      <p:ext uri="{BB962C8B-B14F-4D97-AF65-F5344CB8AC3E}">
        <p14:creationId xmlns:p14="http://schemas.microsoft.com/office/powerpoint/2010/main" val="123967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477000" y="6416675"/>
            <a:ext cx="2133600" cy="365125"/>
          </a:xfrm>
          <a:prstGeom prst="rect">
            <a:avLst/>
          </a:prstGeom>
        </p:spPr>
        <p:txBody>
          <a:bodyPr/>
          <a:lstStyle>
            <a:lvl1pPr>
              <a:defRPr/>
            </a:lvl1pPr>
            <a:extLst/>
          </a:lstStyle>
          <a:p>
            <a:pPr>
              <a:defRPr/>
            </a:pPr>
            <a:r>
              <a:rPr lang="en-US"/>
              <a:t>10/27/2011</a:t>
            </a:r>
          </a:p>
        </p:txBody>
      </p:sp>
      <p:sp>
        <p:nvSpPr>
          <p:cNvPr id="6" name="Footer Placeholder 5"/>
          <p:cNvSpPr>
            <a:spLocks noGrp="1"/>
          </p:cNvSpPr>
          <p:nvPr>
            <p:ph type="ftr" sz="quarter" idx="11"/>
          </p:nvPr>
        </p:nvSpPr>
        <p:spPr>
          <a:xfrm>
            <a:off x="914400" y="6416675"/>
            <a:ext cx="5562600" cy="365125"/>
          </a:xfrm>
          <a:prstGeom prst="rect">
            <a:avLst/>
          </a:prstGeom>
        </p:spPr>
        <p:txBody>
          <a:bodyPr/>
          <a:lstStyle>
            <a:lvl1pPr>
              <a:defRPr/>
            </a:lvl1pPr>
            <a:extLst/>
          </a:lstStyle>
          <a:p>
            <a:pPr>
              <a:defRPr/>
            </a:pPr>
            <a:r>
              <a:rPr lang="en-US"/>
              <a:t>UT ESI - Rocks, Robots and Astronauts, M. Helper</a:t>
            </a:r>
          </a:p>
        </p:txBody>
      </p:sp>
      <p:sp>
        <p:nvSpPr>
          <p:cNvPr id="7" name="Slide Number Placeholder 6"/>
          <p:cNvSpPr>
            <a:spLocks noGrp="1"/>
          </p:cNvSpPr>
          <p:nvPr>
            <p:ph type="sldNum" sz="quarter" idx="12"/>
          </p:nvPr>
        </p:nvSpPr>
        <p:spPr>
          <a:xfrm>
            <a:off x="8610600" y="6416675"/>
            <a:ext cx="457200" cy="365125"/>
          </a:xfrm>
          <a:prstGeom prst="rect">
            <a:avLst/>
          </a:prstGeom>
        </p:spPr>
        <p:txBody>
          <a:bodyPr/>
          <a:lstStyle>
            <a:lvl1pPr>
              <a:defRPr/>
            </a:lvl1pPr>
            <a:extLst/>
          </a:lstStyle>
          <a:p>
            <a:pPr>
              <a:defRPr/>
            </a:pPr>
            <a:fld id="{F18C798F-390E-41B0-A395-361A57FAFB6A}" type="slidenum">
              <a:rPr lang="en-US"/>
              <a:pPr>
                <a:defRPr/>
              </a:pPr>
              <a:t>‹#›</a:t>
            </a:fld>
            <a:endParaRPr lang="en-US"/>
          </a:p>
        </p:txBody>
      </p:sp>
    </p:spTree>
    <p:extLst>
      <p:ext uri="{BB962C8B-B14F-4D97-AF65-F5344CB8AC3E}">
        <p14:creationId xmlns:p14="http://schemas.microsoft.com/office/powerpoint/2010/main" val="2734115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a:xfrm>
            <a:off x="6477000" y="6416675"/>
            <a:ext cx="2133600" cy="365125"/>
          </a:xfrm>
          <a:prstGeom prst="rect">
            <a:avLst/>
          </a:prstGeom>
        </p:spPr>
        <p:txBody>
          <a:bodyPr/>
          <a:lstStyle>
            <a:lvl1pPr>
              <a:defRPr/>
            </a:lvl1pPr>
            <a:extLst/>
          </a:lstStyle>
          <a:p>
            <a:pPr>
              <a:defRPr/>
            </a:pPr>
            <a:r>
              <a:rPr lang="en-US"/>
              <a:t>10/27/2011</a:t>
            </a:r>
          </a:p>
        </p:txBody>
      </p:sp>
      <p:sp>
        <p:nvSpPr>
          <p:cNvPr id="18" name="Footer Placeholder 7"/>
          <p:cNvSpPr>
            <a:spLocks noGrp="1"/>
          </p:cNvSpPr>
          <p:nvPr>
            <p:ph type="ftr" sz="quarter" idx="11"/>
          </p:nvPr>
        </p:nvSpPr>
        <p:spPr>
          <a:xfrm>
            <a:off x="914400" y="6416675"/>
            <a:ext cx="5562600" cy="365125"/>
          </a:xfrm>
          <a:prstGeom prst="rect">
            <a:avLst/>
          </a:prstGeom>
        </p:spPr>
        <p:txBody>
          <a:bodyPr/>
          <a:lstStyle>
            <a:lvl1pPr>
              <a:defRPr/>
            </a:lvl1pPr>
            <a:extLst/>
          </a:lstStyle>
          <a:p>
            <a:pPr>
              <a:defRPr/>
            </a:pPr>
            <a:r>
              <a:rPr lang="en-US"/>
              <a:t>UT ESI - Rocks, Robots and Astronauts, M. Helper</a:t>
            </a:r>
          </a:p>
        </p:txBody>
      </p:sp>
      <p:sp>
        <p:nvSpPr>
          <p:cNvPr id="19" name="Slide Number Placeholder 8"/>
          <p:cNvSpPr>
            <a:spLocks noGrp="1"/>
          </p:cNvSpPr>
          <p:nvPr>
            <p:ph type="sldNum" sz="quarter" idx="12"/>
          </p:nvPr>
        </p:nvSpPr>
        <p:spPr>
          <a:xfrm>
            <a:off x="8610600" y="6416675"/>
            <a:ext cx="457200" cy="365125"/>
          </a:xfrm>
          <a:prstGeom prst="rect">
            <a:avLst/>
          </a:prstGeom>
        </p:spPr>
        <p:txBody>
          <a:bodyPr/>
          <a:lstStyle>
            <a:lvl1pPr>
              <a:defRPr/>
            </a:lvl1pPr>
            <a:extLst/>
          </a:lstStyle>
          <a:p>
            <a:pPr>
              <a:defRPr/>
            </a:pPr>
            <a:fld id="{6B2E090F-AE3A-4407-A999-06A3ECD57366}" type="slidenum">
              <a:rPr lang="en-US"/>
              <a:pPr>
                <a:defRPr/>
              </a:pPr>
              <a:t>‹#›</a:t>
            </a:fld>
            <a:endParaRPr lang="en-US"/>
          </a:p>
        </p:txBody>
      </p:sp>
    </p:spTree>
    <p:extLst>
      <p:ext uri="{BB962C8B-B14F-4D97-AF65-F5344CB8AC3E}">
        <p14:creationId xmlns:p14="http://schemas.microsoft.com/office/powerpoint/2010/main" val="2486684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dirty="0" smtClean="0"/>
              <a:t>Click to edit Master title style</a:t>
            </a:r>
            <a:endParaRPr lang="en-US" dirty="0"/>
          </a:p>
        </p:txBody>
      </p:sp>
      <p:sp>
        <p:nvSpPr>
          <p:cNvPr id="3" name="Date Placeholder 13"/>
          <p:cNvSpPr>
            <a:spLocks noGrp="1"/>
          </p:cNvSpPr>
          <p:nvPr>
            <p:ph type="dt" sz="half" idx="10"/>
          </p:nvPr>
        </p:nvSpPr>
        <p:spPr>
          <a:xfrm>
            <a:off x="6477000" y="6416675"/>
            <a:ext cx="2133600" cy="365125"/>
          </a:xfrm>
          <a:prstGeom prst="rect">
            <a:avLst/>
          </a:prstGeom>
        </p:spPr>
        <p:txBody>
          <a:bodyPr/>
          <a:lstStyle>
            <a:lvl1pPr>
              <a:defRPr/>
            </a:lvl1pPr>
          </a:lstStyle>
          <a:p>
            <a:pPr>
              <a:defRPr/>
            </a:pPr>
            <a:r>
              <a:rPr lang="en-US"/>
              <a:t>10/27/2011</a:t>
            </a:r>
            <a:endParaRPr lang="en-US" dirty="0"/>
          </a:p>
        </p:txBody>
      </p:sp>
      <p:sp>
        <p:nvSpPr>
          <p:cNvPr id="4" name="Footer Placeholder 2"/>
          <p:cNvSpPr>
            <a:spLocks noGrp="1"/>
          </p:cNvSpPr>
          <p:nvPr>
            <p:ph type="ftr" sz="quarter" idx="11"/>
          </p:nvPr>
        </p:nvSpPr>
        <p:spPr>
          <a:xfrm>
            <a:off x="914400" y="6416675"/>
            <a:ext cx="5562600" cy="365125"/>
          </a:xfrm>
          <a:prstGeom prst="rect">
            <a:avLst/>
          </a:prstGeom>
        </p:spPr>
        <p:txBody>
          <a:bodyPr/>
          <a:lstStyle>
            <a:lvl1pPr>
              <a:defRPr/>
            </a:lvl1pPr>
          </a:lstStyle>
          <a:p>
            <a:pPr>
              <a:defRPr/>
            </a:pPr>
            <a:r>
              <a:rPr lang="en-US"/>
              <a:t>UT ESI - Rocks, Robots and Astronauts, M. Helper</a:t>
            </a:r>
          </a:p>
        </p:txBody>
      </p:sp>
      <p:sp>
        <p:nvSpPr>
          <p:cNvPr id="5" name="Slide Number Placeholder 22"/>
          <p:cNvSpPr>
            <a:spLocks noGrp="1"/>
          </p:cNvSpPr>
          <p:nvPr>
            <p:ph type="sldNum" sz="quarter" idx="12"/>
          </p:nvPr>
        </p:nvSpPr>
        <p:spPr>
          <a:xfrm>
            <a:off x="8610600" y="6416675"/>
            <a:ext cx="457200" cy="365125"/>
          </a:xfrm>
          <a:prstGeom prst="rect">
            <a:avLst/>
          </a:prstGeom>
        </p:spPr>
        <p:txBody>
          <a:bodyPr/>
          <a:lstStyle>
            <a:lvl1pPr>
              <a:defRPr/>
            </a:lvl1pPr>
          </a:lstStyle>
          <a:p>
            <a:pPr>
              <a:defRPr/>
            </a:pPr>
            <a:fld id="{FC388519-BB28-4A8A-8B8B-35F3B5FC74E8}" type="slidenum">
              <a:rPr lang="en-US"/>
              <a:pPr>
                <a:defRPr/>
              </a:pPr>
              <a:t>‹#›</a:t>
            </a:fld>
            <a:endParaRPr lang="en-US" dirty="0"/>
          </a:p>
        </p:txBody>
      </p:sp>
    </p:spTree>
    <p:extLst>
      <p:ext uri="{BB962C8B-B14F-4D97-AF65-F5344CB8AC3E}">
        <p14:creationId xmlns:p14="http://schemas.microsoft.com/office/powerpoint/2010/main" val="435655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77000" y="6416675"/>
            <a:ext cx="2133600" cy="365125"/>
          </a:xfrm>
          <a:prstGeom prst="rect">
            <a:avLst/>
          </a:prstGeom>
        </p:spPr>
        <p:txBody>
          <a:bodyPr/>
          <a:lstStyle>
            <a:lvl1pPr>
              <a:defRPr/>
            </a:lvl1pPr>
            <a:extLst/>
          </a:lstStyle>
          <a:p>
            <a:pPr>
              <a:defRPr/>
            </a:pPr>
            <a:r>
              <a:rPr lang="en-US"/>
              <a:t>10/27/2011</a:t>
            </a:r>
          </a:p>
        </p:txBody>
      </p:sp>
      <p:sp>
        <p:nvSpPr>
          <p:cNvPr id="3" name="Footer Placeholder 2"/>
          <p:cNvSpPr>
            <a:spLocks noGrp="1"/>
          </p:cNvSpPr>
          <p:nvPr>
            <p:ph type="ftr" sz="quarter" idx="11"/>
          </p:nvPr>
        </p:nvSpPr>
        <p:spPr>
          <a:xfrm>
            <a:off x="914400" y="6416675"/>
            <a:ext cx="5562600" cy="365125"/>
          </a:xfrm>
          <a:prstGeom prst="rect">
            <a:avLst/>
          </a:prstGeom>
        </p:spPr>
        <p:txBody>
          <a:bodyPr/>
          <a:lstStyle>
            <a:lvl1pPr>
              <a:defRPr/>
            </a:lvl1pPr>
            <a:extLst/>
          </a:lstStyle>
          <a:p>
            <a:pPr>
              <a:defRPr/>
            </a:pPr>
            <a:r>
              <a:rPr lang="en-US"/>
              <a:t>UT ESI - Rocks, Robots and Astronauts, M. Helper</a:t>
            </a:r>
          </a:p>
        </p:txBody>
      </p:sp>
      <p:sp>
        <p:nvSpPr>
          <p:cNvPr id="4" name="Slide Number Placeholder 3"/>
          <p:cNvSpPr>
            <a:spLocks noGrp="1"/>
          </p:cNvSpPr>
          <p:nvPr>
            <p:ph type="sldNum" sz="quarter" idx="12"/>
          </p:nvPr>
        </p:nvSpPr>
        <p:spPr>
          <a:xfrm>
            <a:off x="8610600" y="6416675"/>
            <a:ext cx="457200" cy="365125"/>
          </a:xfrm>
          <a:prstGeom prst="rect">
            <a:avLst/>
          </a:prstGeom>
        </p:spPr>
        <p:txBody>
          <a:bodyPr/>
          <a:lstStyle>
            <a:lvl1pPr>
              <a:defRPr/>
            </a:lvl1pPr>
            <a:extLst/>
          </a:lstStyle>
          <a:p>
            <a:pPr>
              <a:defRPr/>
            </a:pPr>
            <a:fld id="{458EBB85-DD01-4D6A-ACAC-4B2397AB7709}" type="slidenum">
              <a:rPr lang="en-US"/>
              <a:pPr>
                <a:defRPr/>
              </a:pPr>
              <a:t>‹#›</a:t>
            </a:fld>
            <a:endParaRPr lang="en-US"/>
          </a:p>
        </p:txBody>
      </p:sp>
    </p:spTree>
    <p:extLst>
      <p:ext uri="{BB962C8B-B14F-4D97-AF65-F5344CB8AC3E}">
        <p14:creationId xmlns:p14="http://schemas.microsoft.com/office/powerpoint/2010/main" val="1665373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a:xfrm>
            <a:off x="6477000" y="6416675"/>
            <a:ext cx="2133600" cy="365125"/>
          </a:xfrm>
          <a:prstGeom prst="rect">
            <a:avLst/>
          </a:prstGeom>
        </p:spPr>
        <p:txBody>
          <a:bodyPr/>
          <a:lstStyle>
            <a:lvl1pPr>
              <a:defRPr/>
            </a:lvl1pPr>
          </a:lstStyle>
          <a:p>
            <a:pPr>
              <a:defRPr/>
            </a:pPr>
            <a:r>
              <a:rPr lang="en-US"/>
              <a:t>10/27/2011</a:t>
            </a:r>
            <a:endParaRPr lang="en-US" dirty="0"/>
          </a:p>
        </p:txBody>
      </p:sp>
      <p:sp>
        <p:nvSpPr>
          <p:cNvPr id="6" name="Footer Placeholder 2"/>
          <p:cNvSpPr>
            <a:spLocks noGrp="1"/>
          </p:cNvSpPr>
          <p:nvPr>
            <p:ph type="ftr" sz="quarter" idx="11"/>
          </p:nvPr>
        </p:nvSpPr>
        <p:spPr>
          <a:xfrm>
            <a:off x="914400" y="6416675"/>
            <a:ext cx="5562600" cy="365125"/>
          </a:xfrm>
          <a:prstGeom prst="rect">
            <a:avLst/>
          </a:prstGeom>
        </p:spPr>
        <p:txBody>
          <a:bodyPr/>
          <a:lstStyle>
            <a:lvl1pPr>
              <a:defRPr/>
            </a:lvl1pPr>
          </a:lstStyle>
          <a:p>
            <a:pPr>
              <a:defRPr/>
            </a:pPr>
            <a:r>
              <a:rPr lang="en-US"/>
              <a:t>UT ESI - Rocks, Robots and Astronauts, M. Helper</a:t>
            </a:r>
          </a:p>
        </p:txBody>
      </p:sp>
      <p:sp>
        <p:nvSpPr>
          <p:cNvPr id="7" name="Slide Number Placeholder 22"/>
          <p:cNvSpPr>
            <a:spLocks noGrp="1"/>
          </p:cNvSpPr>
          <p:nvPr>
            <p:ph type="sldNum" sz="quarter" idx="12"/>
          </p:nvPr>
        </p:nvSpPr>
        <p:spPr>
          <a:xfrm>
            <a:off x="8610600" y="6416675"/>
            <a:ext cx="457200" cy="365125"/>
          </a:xfrm>
          <a:prstGeom prst="rect">
            <a:avLst/>
          </a:prstGeom>
        </p:spPr>
        <p:txBody>
          <a:bodyPr/>
          <a:lstStyle>
            <a:lvl1pPr>
              <a:defRPr/>
            </a:lvl1pPr>
          </a:lstStyle>
          <a:p>
            <a:pPr>
              <a:defRPr/>
            </a:pPr>
            <a:fld id="{F75FAF08-A97B-419B-9E88-52BBF40C5EF0}" type="slidenum">
              <a:rPr lang="en-US"/>
              <a:pPr>
                <a:defRPr/>
              </a:pPr>
              <a:t>‹#›</a:t>
            </a:fld>
            <a:endParaRPr lang="en-US" dirty="0"/>
          </a:p>
        </p:txBody>
      </p:sp>
    </p:spTree>
    <p:extLst>
      <p:ext uri="{BB962C8B-B14F-4D97-AF65-F5344CB8AC3E}">
        <p14:creationId xmlns:p14="http://schemas.microsoft.com/office/powerpoint/2010/main" val="122328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2848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83865"/>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2848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83865"/>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284840"/>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8386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a:prstGeom prst="rect">
            <a:avLst/>
          </a:prstGeom>
        </p:spPr>
        <p:txBody>
          <a:bodyPr/>
          <a:lstStyle>
            <a:lvl1pPr>
              <a:defRPr/>
            </a:lvl1pPr>
            <a:extLst/>
          </a:lstStyle>
          <a:p>
            <a:pPr>
              <a:defRPr/>
            </a:pPr>
            <a:r>
              <a:rPr lang="en-US"/>
              <a:t>10/27/2011</a:t>
            </a:r>
          </a:p>
        </p:txBody>
      </p:sp>
      <p:sp>
        <p:nvSpPr>
          <p:cNvPr id="20" name="Footer Placeholder 5"/>
          <p:cNvSpPr>
            <a:spLocks noGrp="1"/>
          </p:cNvSpPr>
          <p:nvPr>
            <p:ph type="ftr" sz="quarter" idx="11"/>
          </p:nvPr>
        </p:nvSpPr>
        <p:spPr>
          <a:xfrm>
            <a:off x="914400" y="55563"/>
            <a:ext cx="5562600" cy="365125"/>
          </a:xfrm>
          <a:prstGeom prst="rect">
            <a:avLst/>
          </a:prstGeom>
        </p:spPr>
        <p:txBody>
          <a:bodyPr/>
          <a:lstStyle>
            <a:lvl1pPr>
              <a:defRPr/>
            </a:lvl1pPr>
            <a:extLst/>
          </a:lstStyle>
          <a:p>
            <a:pPr>
              <a:defRPr/>
            </a:pPr>
            <a:r>
              <a:rPr lang="en-US"/>
              <a:t>UT ESI - Rocks, Robots and Astronauts, M. Helper</a:t>
            </a:r>
          </a:p>
        </p:txBody>
      </p:sp>
      <p:sp>
        <p:nvSpPr>
          <p:cNvPr id="21" name="Slide Number Placeholder 6"/>
          <p:cNvSpPr>
            <a:spLocks noGrp="1"/>
          </p:cNvSpPr>
          <p:nvPr>
            <p:ph type="sldNum" sz="quarter" idx="12"/>
          </p:nvPr>
        </p:nvSpPr>
        <p:spPr>
          <a:xfrm>
            <a:off x="8610600" y="55563"/>
            <a:ext cx="457200" cy="365125"/>
          </a:xfrm>
          <a:prstGeom prst="rect">
            <a:avLst/>
          </a:prstGeom>
        </p:spPr>
        <p:txBody>
          <a:bodyPr/>
          <a:lstStyle>
            <a:lvl1pPr>
              <a:defRPr/>
            </a:lvl1pPr>
            <a:extLst/>
          </a:lstStyle>
          <a:p>
            <a:pPr>
              <a:defRPr/>
            </a:pPr>
            <a:fld id="{A1ED664F-51F4-40CB-9D79-82642C9C6A9F}" type="slidenum">
              <a:rPr lang="en-US"/>
              <a:pPr>
                <a:defRPr/>
              </a:pPr>
              <a:t>‹#›</a:t>
            </a:fld>
            <a:endParaRPr lang="en-US"/>
          </a:p>
        </p:txBody>
      </p:sp>
    </p:spTree>
    <p:extLst>
      <p:ext uri="{BB962C8B-B14F-4D97-AF65-F5344CB8AC3E}">
        <p14:creationId xmlns:p14="http://schemas.microsoft.com/office/powerpoint/2010/main" val="427722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dirty="0" smtClean="0"/>
              <a:t>Click to edit Master title style</a:t>
            </a:r>
            <a:endParaRPr lang="en-US" dirty="0"/>
          </a:p>
        </p:txBody>
      </p:sp>
      <p:sp>
        <p:nvSpPr>
          <p:cNvPr id="1031"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1" tx1="lt1" bg2="dk2" tx2="lt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17" r:id="rId6"/>
    <p:sldLayoutId id="2147484050" r:id="rId7"/>
    <p:sldLayoutId id="2147484018" r:id="rId8"/>
    <p:sldLayoutId id="2147484051" r:id="rId9"/>
    <p:sldLayoutId id="2147484019" r:id="rId10"/>
    <p:sldLayoutId id="2147484020" r:id="rId11"/>
  </p:sldLayoutIdLst>
  <p:hf hdr="0"/>
  <p:txStyles>
    <p:titleStyle>
      <a:lvl1pPr algn="l" rtl="0" eaLnBrk="0" fontAlgn="base" hangingPunct="0">
        <a:spcBef>
          <a:spcPct val="0"/>
        </a:spcBef>
        <a:spcAft>
          <a:spcPct val="0"/>
        </a:spcAft>
        <a:defRPr sz="4000" kern="1200" spc="-100">
          <a:solidFill>
            <a:srgbClr val="C1EEFF"/>
          </a:solidFill>
          <a:latin typeface="Arial" pitchFamily="34" charset="0"/>
          <a:ea typeface="+mj-ea"/>
          <a:cs typeface="+mj-cs"/>
        </a:defRPr>
      </a:lvl1pPr>
      <a:lvl2pPr algn="l" rtl="0" eaLnBrk="0" fontAlgn="base" hangingPunct="0">
        <a:spcBef>
          <a:spcPct val="0"/>
        </a:spcBef>
        <a:spcAft>
          <a:spcPct val="0"/>
        </a:spcAft>
        <a:defRPr sz="4000">
          <a:solidFill>
            <a:srgbClr val="C1EEFF"/>
          </a:solidFill>
          <a:latin typeface="Arial" charset="0"/>
        </a:defRPr>
      </a:lvl2pPr>
      <a:lvl3pPr algn="l" rtl="0" eaLnBrk="0" fontAlgn="base" hangingPunct="0">
        <a:spcBef>
          <a:spcPct val="0"/>
        </a:spcBef>
        <a:spcAft>
          <a:spcPct val="0"/>
        </a:spcAft>
        <a:defRPr sz="4000">
          <a:solidFill>
            <a:srgbClr val="C1EEFF"/>
          </a:solidFill>
          <a:latin typeface="Arial" charset="0"/>
        </a:defRPr>
      </a:lvl3pPr>
      <a:lvl4pPr algn="l" rtl="0" eaLnBrk="0" fontAlgn="base" hangingPunct="0">
        <a:spcBef>
          <a:spcPct val="0"/>
        </a:spcBef>
        <a:spcAft>
          <a:spcPct val="0"/>
        </a:spcAft>
        <a:defRPr sz="4000">
          <a:solidFill>
            <a:srgbClr val="C1EEFF"/>
          </a:solidFill>
          <a:latin typeface="Arial" charset="0"/>
        </a:defRPr>
      </a:lvl4pPr>
      <a:lvl5pPr algn="l" rtl="0" eaLnBrk="0" fontAlgn="base" hangingPunct="0">
        <a:spcBef>
          <a:spcPct val="0"/>
        </a:spcBef>
        <a:spcAft>
          <a:spcPct val="0"/>
        </a:spcAft>
        <a:defRPr sz="4000">
          <a:solidFill>
            <a:srgbClr val="C1EEFF"/>
          </a:solidFill>
          <a:latin typeface="Arial" charset="0"/>
        </a:defRPr>
      </a:lvl5pPr>
      <a:lvl6pPr marL="457200" algn="l" rtl="0" fontAlgn="base">
        <a:spcBef>
          <a:spcPct val="0"/>
        </a:spcBef>
        <a:spcAft>
          <a:spcPct val="0"/>
        </a:spcAft>
        <a:defRPr sz="4000">
          <a:solidFill>
            <a:srgbClr val="C1EEFF"/>
          </a:solidFill>
          <a:latin typeface="Arial" charset="0"/>
        </a:defRPr>
      </a:lvl6pPr>
      <a:lvl7pPr marL="914400" algn="l" rtl="0" fontAlgn="base">
        <a:spcBef>
          <a:spcPct val="0"/>
        </a:spcBef>
        <a:spcAft>
          <a:spcPct val="0"/>
        </a:spcAft>
        <a:defRPr sz="4000">
          <a:solidFill>
            <a:srgbClr val="C1EEFF"/>
          </a:solidFill>
          <a:latin typeface="Arial" charset="0"/>
        </a:defRPr>
      </a:lvl7pPr>
      <a:lvl8pPr marL="1371600" algn="l" rtl="0" fontAlgn="base">
        <a:spcBef>
          <a:spcPct val="0"/>
        </a:spcBef>
        <a:spcAft>
          <a:spcPct val="0"/>
        </a:spcAft>
        <a:defRPr sz="4000">
          <a:solidFill>
            <a:srgbClr val="C1EEFF"/>
          </a:solidFill>
          <a:latin typeface="Arial" charset="0"/>
        </a:defRPr>
      </a:lvl8pPr>
      <a:lvl9pPr marL="1828800" algn="l" rtl="0" fontAlgn="base">
        <a:spcBef>
          <a:spcPct val="0"/>
        </a:spcBef>
        <a:spcAft>
          <a:spcPct val="0"/>
        </a:spcAft>
        <a:defRPr sz="4000">
          <a:solidFill>
            <a:srgbClr val="C1EEFF"/>
          </a:solidFill>
          <a:latin typeface="Arial"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Arial" pitchFamily="34" charset="0"/>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Arial" pitchFamily="34" charset="0"/>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Arial" pitchFamily="34" charset="0"/>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Arial" pitchFamily="34" charset="0"/>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Arial" pitchFamily="34" charset="0"/>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AB1CA3-F9CC-2A45-8587-B40A08F7B02A}" type="datetimeFigureOut">
              <a:rPr lang="en-US" smtClean="0"/>
              <a:pPr/>
              <a:t>5/18/2016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B7F8F3-D94D-564B-A1EA-0B6F5FAB6D4E}" type="slidenum">
              <a:rPr lang="en-US" smtClean="0"/>
              <a:pPr/>
              <a:t>‹#›</a:t>
            </a:fld>
            <a:endParaRPr lang="en-US"/>
          </a:p>
        </p:txBody>
      </p:sp>
    </p:spTree>
    <p:extLst>
      <p:ext uri="{BB962C8B-B14F-4D97-AF65-F5344CB8AC3E}">
        <p14:creationId xmlns:p14="http://schemas.microsoft.com/office/powerpoint/2010/main" val="3722534822"/>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i="0">
                <a:ea typeface="新細明體" panose="02020500000000000000" pitchFamily="18" charset="-120"/>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i="0">
                <a:ea typeface="新細明體" panose="02020500000000000000" pitchFamily="18" charset="-120"/>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i="0">
                <a:ea typeface="新細明體" panose="02020500000000000000" pitchFamily="18" charset="-120"/>
              </a:defRPr>
            </a:lvl1pPr>
          </a:lstStyle>
          <a:p>
            <a:pPr>
              <a:defRPr/>
            </a:pPr>
            <a:fld id="{669B4538-3B7A-48B5-A899-72BF0AB6911C}" type="slidenum">
              <a:rPr lang="en-US" altLang="zh-TW"/>
              <a:pPr>
                <a:defRPr/>
              </a:pPr>
              <a:t>‹#›</a:t>
            </a:fld>
            <a:endParaRPr lang="en-US" altLang="zh-TW"/>
          </a:p>
        </p:txBody>
      </p:sp>
    </p:spTree>
    <p:extLst>
      <p:ext uri="{BB962C8B-B14F-4D97-AF65-F5344CB8AC3E}">
        <p14:creationId xmlns:p14="http://schemas.microsoft.com/office/powerpoint/2010/main" val="2618429388"/>
      </p:ext>
    </p:extLst>
  </p:cSld>
  <p:clrMap bg1="lt1" tx1="dk1" bg2="lt2" tx2="dk2" accent1="accent1" accent2="accent2" accent3="accent3" accent4="accent4" accent5="accent5" accent6="accent6" hlink="hlink" folHlink="folHlink"/>
  <p:sldLayoutIdLst>
    <p:sldLayoutId id="2147484065" r:id="rId1"/>
  </p:sldLayoutIdLst>
  <p:transition>
    <p:fade/>
  </p:transition>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5pPr>
      <a:lvl6pPr marL="4572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5.gif"/><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0.gif"/><Relationship Id="rId5" Type="http://schemas.openxmlformats.org/officeDocument/2006/relationships/image" Target="../media/image59.jpe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69.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393700" y="5486400"/>
            <a:ext cx="828675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Produced by and for </a:t>
            </a:r>
            <a:r>
              <a:rPr kumimoji="0" lang="en-US" altLang="en-US" sz="1400" b="0" i="1"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Hot Science - Cool Talks</a:t>
            </a: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 by the Environmental Science Institute.  We request that the use of these materials include an acknowledgement of the presenter and </a:t>
            </a:r>
            <a:r>
              <a:rPr kumimoji="0" lang="en-US" altLang="en-US" sz="1400" b="0" i="1"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Hot Science - Cool Talks</a:t>
            </a: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 by the Environmental Science Institute at UT Austin.  We hope you find these materials educational and enjoyable.</a:t>
            </a:r>
          </a:p>
        </p:txBody>
      </p:sp>
      <p:sp>
        <p:nvSpPr>
          <p:cNvPr id="55299" name="Text Box 4"/>
          <p:cNvSpPr txBox="1">
            <a:spLocks noChangeArrowheads="1"/>
          </p:cNvSpPr>
          <p:nvPr/>
        </p:nvSpPr>
        <p:spPr bwMode="auto">
          <a:xfrm>
            <a:off x="393700" y="4349750"/>
            <a:ext cx="862012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Dr. Mark Helper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October 27, 2011</a:t>
            </a:r>
          </a:p>
        </p:txBody>
      </p:sp>
      <p:sp>
        <p:nvSpPr>
          <p:cNvPr id="55300" name="Rectangle 5"/>
          <p:cNvSpPr>
            <a:spLocks noGrp="1" noChangeArrowheads="1"/>
          </p:cNvSpPr>
          <p:nvPr>
            <p:ph type="ctrTitle"/>
          </p:nvPr>
        </p:nvSpPr>
        <p:spPr>
          <a:xfrm>
            <a:off x="236538" y="1951038"/>
            <a:ext cx="8934450" cy="2316162"/>
          </a:xfrm>
        </p:spPr>
        <p:txBody>
          <a:bodyPr anchor="ctr"/>
          <a:lstStyle/>
          <a:p>
            <a:pPr eaLnBrk="1" hangingPunct="1"/>
            <a:r>
              <a:rPr lang="en-US" altLang="en-US" sz="3600" b="1" i="1" smtClean="0">
                <a:solidFill>
                  <a:srgbClr val="0070C0"/>
                </a:solidFill>
              </a:rPr>
              <a:t>Astronauts, Robots, and Rocks: Preparing for Geological Planetary</a:t>
            </a:r>
            <a:br>
              <a:rPr lang="en-US" altLang="en-US" sz="3600" b="1" i="1" smtClean="0">
                <a:solidFill>
                  <a:srgbClr val="0070C0"/>
                </a:solidFill>
              </a:rPr>
            </a:br>
            <a:r>
              <a:rPr lang="en-US" altLang="en-US" sz="3600" b="1" i="1" smtClean="0">
                <a:solidFill>
                  <a:srgbClr val="0070C0"/>
                </a:solidFill>
              </a:rPr>
              <a:t>Exploration</a:t>
            </a:r>
            <a:endParaRPr lang="en-US" altLang="en-US" sz="2400" i="1" smtClean="0">
              <a:solidFill>
                <a:srgbClr val="0070C0"/>
              </a:solidFill>
            </a:endParaRPr>
          </a:p>
        </p:txBody>
      </p:sp>
      <p:pic>
        <p:nvPicPr>
          <p:cNvPr id="553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7438" y="292100"/>
            <a:ext cx="45434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31988" y="1219200"/>
            <a:ext cx="5307012" cy="52387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dirty="0">
                <a:ln>
                  <a:noFill/>
                </a:ln>
                <a:solidFill>
                  <a:srgbClr val="F06242"/>
                </a:solidFill>
                <a:effectLst/>
                <a:uLnTx/>
                <a:uFillTx/>
                <a:latin typeface="Gill Sans MT" panose="020B0502020104020203" pitchFamily="34" charset="0"/>
                <a:ea typeface="新細明體"/>
                <a:cs typeface="+mn-cs"/>
              </a:rPr>
              <a:t># </a:t>
            </a:r>
            <a:r>
              <a:rPr kumimoji="1" lang="en-US" altLang="en-US" sz="2800" b="1" i="0" u="none" strike="noStrike" kern="1200" cap="none" spc="0" normalizeH="0" baseline="0" noProof="0" dirty="0">
                <a:ln>
                  <a:noFill/>
                </a:ln>
                <a:solidFill>
                  <a:srgbClr val="F06242"/>
                </a:solidFill>
                <a:effectLst/>
                <a:uLnTx/>
                <a:uFillTx/>
                <a:latin typeface="Gadugi" panose="020B0502040204020203" pitchFamily="34" charset="0"/>
                <a:ea typeface="新細明體"/>
                <a:cs typeface="+mn-cs"/>
              </a:rPr>
              <a:t>74</a:t>
            </a:r>
            <a:endParaRPr kumimoji="1" lang="en-US" sz="1200" b="1" i="1" u="none" strike="noStrike" kern="1200" cap="none" spc="0" normalizeH="0" baseline="0" noProof="0" dirty="0">
              <a:ln>
                <a:noFill/>
              </a:ln>
              <a:solidFill>
                <a:srgbClr val="000000"/>
              </a:solidFill>
              <a:effectLst/>
              <a:uLnTx/>
              <a:uFillTx/>
              <a:latin typeface="Arial" panose="020B0604020202020204" pitchFamily="34" charset="0"/>
              <a:ea typeface="新細明體" pitchFamily="1" charset="-120"/>
              <a:cs typeface="+mn-cs"/>
            </a:endParaRPr>
          </a:p>
        </p:txBody>
      </p:sp>
    </p:spTree>
    <p:extLst>
      <p:ext uri="{BB962C8B-B14F-4D97-AF65-F5344CB8AC3E}">
        <p14:creationId xmlns:p14="http://schemas.microsoft.com/office/powerpoint/2010/main" val="402747277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 y="381000"/>
            <a:ext cx="8902700" cy="2819400"/>
          </a:xfrm>
        </p:spPr>
        <p:txBody>
          <a:bodyPr/>
          <a:lstStyle/>
          <a:p>
            <a:pPr marL="68263" indent="0">
              <a:buNone/>
            </a:pPr>
            <a:r>
              <a:rPr lang="en-US" sz="3600" dirty="0" smtClean="0">
                <a:solidFill>
                  <a:schemeClr val="tx2"/>
                </a:solidFill>
              </a:rPr>
              <a:t>Our experience gained is substantial but…</a:t>
            </a:r>
          </a:p>
          <a:p>
            <a:pPr>
              <a:spcAft>
                <a:spcPts val="1200"/>
              </a:spcAft>
            </a:pPr>
            <a:r>
              <a:rPr lang="en-US" dirty="0" smtClean="0"/>
              <a:t>~40 years since humans have ventured beyond low earth orbit</a:t>
            </a:r>
          </a:p>
          <a:p>
            <a:pPr marL="411480" indent="-347472">
              <a:spcBef>
                <a:spcPts val="0"/>
              </a:spcBef>
              <a:spcAft>
                <a:spcPts val="1200"/>
              </a:spcAft>
            </a:pPr>
            <a:r>
              <a:rPr lang="en-US" dirty="0" smtClean="0"/>
              <a:t>New technologies and strategies for </a:t>
            </a:r>
            <a:r>
              <a:rPr lang="en-US" i="1" dirty="0" smtClean="0"/>
              <a:t>extended missions</a:t>
            </a:r>
            <a:r>
              <a:rPr lang="en-US" dirty="0" smtClean="0"/>
              <a:t> in deep space are untested</a:t>
            </a:r>
          </a:p>
        </p:txBody>
      </p:sp>
      <p:pic>
        <p:nvPicPr>
          <p:cNvPr id="8194" name="Picture 2" descr="C:\Users\helper\Documents\ESI_outreach_talk\469369main_hdu_lunarlandscape_226.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48200" y="3429000"/>
            <a:ext cx="4406900" cy="33149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96" name="Picture 4" descr="C:\Users\helper\Documents\ESI_outreach_talk\542512main_hdu_2011architecturePEM_226.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199" y="3429000"/>
            <a:ext cx="4419601" cy="33244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2123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helper\Documents\ESI_outreach_talk\dn10724-3_700_NASA_concept_imag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787436"/>
            <a:ext cx="9144000" cy="5146764"/>
          </a:xfrm>
          <a:prstGeom prst="rect">
            <a:avLst/>
          </a:prstGeom>
          <a:noFill/>
          <a:extLst>
            <a:ext uri="{909E8E84-426E-40DD-AFC4-6F175D3DCCD1}">
              <a14:hiddenFill xmlns:a14="http://schemas.microsoft.com/office/drawing/2010/main">
                <a:solidFill>
                  <a:srgbClr val="FFFFFF"/>
                </a:solidFill>
              </a14:hiddenFill>
            </a:ext>
          </a:extLst>
        </p:spPr>
      </p:pic>
      <p:sp>
        <p:nvSpPr>
          <p:cNvPr id="13315" name="Content Placeholder 2"/>
          <p:cNvSpPr>
            <a:spLocks noGrp="1"/>
          </p:cNvSpPr>
          <p:nvPr>
            <p:ph idx="4294967295"/>
          </p:nvPr>
        </p:nvSpPr>
        <p:spPr>
          <a:xfrm>
            <a:off x="609600" y="774546"/>
            <a:ext cx="8534400" cy="2819400"/>
          </a:xfrm>
        </p:spPr>
        <p:txBody>
          <a:bodyPr/>
          <a:lstStyle/>
          <a:p>
            <a:pPr marL="68263" indent="0">
              <a:buNone/>
            </a:pPr>
            <a:r>
              <a:rPr lang="en-US" dirty="0" smtClean="0"/>
              <a:t>2004: A Vision for Space Exploration:</a:t>
            </a:r>
          </a:p>
          <a:p>
            <a:pPr marL="68263" indent="0">
              <a:buNone/>
            </a:pPr>
            <a:r>
              <a:rPr lang="en-US" sz="1800" dirty="0" smtClean="0">
                <a:latin typeface="Arial" charset="0"/>
              </a:rPr>
              <a:t>“Goals of human spaceflight should be worthy of the cost, risk and difficulty”</a:t>
            </a:r>
          </a:p>
          <a:p>
            <a:r>
              <a:rPr lang="en-US" sz="2400" dirty="0" smtClean="0">
                <a:latin typeface="Arial" charset="0"/>
              </a:rPr>
              <a:t>Use Moon as a laboratory and stepping stone to:</a:t>
            </a:r>
          </a:p>
          <a:p>
            <a:pPr lvl="1"/>
            <a:r>
              <a:rPr lang="en-US" sz="2400" dirty="0" smtClean="0">
                <a:latin typeface="Arial" charset="0"/>
              </a:rPr>
              <a:t>Learn to live and work for extended periods off-earth</a:t>
            </a:r>
          </a:p>
          <a:p>
            <a:pPr lvl="1"/>
            <a:r>
              <a:rPr lang="en-US" sz="2400" dirty="0" smtClean="0">
                <a:latin typeface="Arial" charset="0"/>
              </a:rPr>
              <a:t>Develop and test techniques to “live off the land”</a:t>
            </a:r>
          </a:p>
          <a:p>
            <a:pPr lvl="1"/>
            <a:r>
              <a:rPr lang="en-US" sz="2400" dirty="0" smtClean="0">
                <a:latin typeface="Arial" charset="0"/>
              </a:rPr>
              <a:t>Test new surface science exploration tools</a:t>
            </a:r>
          </a:p>
        </p:txBody>
      </p:sp>
      <p:sp>
        <p:nvSpPr>
          <p:cNvPr id="2" name="Title 1"/>
          <p:cNvSpPr>
            <a:spLocks noGrp="1"/>
          </p:cNvSpPr>
          <p:nvPr>
            <p:ph type="title" idx="4294967295"/>
          </p:nvPr>
        </p:nvSpPr>
        <p:spPr>
          <a:xfrm>
            <a:off x="0" y="152400"/>
            <a:ext cx="4800600" cy="762000"/>
          </a:xfrm>
        </p:spPr>
        <p:txBody>
          <a:bodyPr>
            <a:normAutofit/>
          </a:bodyPr>
          <a:lstStyle/>
          <a:p>
            <a:pPr algn="ctr">
              <a:defRPr/>
            </a:pPr>
            <a:r>
              <a:rPr lang="en-US" sz="2400" dirty="0" smtClean="0"/>
              <a:t> </a:t>
            </a:r>
            <a:r>
              <a:rPr lang="en-US" dirty="0" smtClean="0"/>
              <a:t>How will we do it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31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1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31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3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2000">
              <a:schemeClr val="tx2">
                <a:lumMod val="10000"/>
              </a:schemeClr>
            </a:gs>
          </a:gsLst>
          <a:lin ang="8160000" scaled="0"/>
          <a:tileRect/>
        </a:gradFill>
        <a:effectLst/>
      </p:bgPr>
    </p:bg>
    <p:spTree>
      <p:nvGrpSpPr>
        <p:cNvPr id="1" name=""/>
        <p:cNvGrpSpPr/>
        <p:nvPr/>
      </p:nvGrpSpPr>
      <p:grpSpPr>
        <a:xfrm>
          <a:off x="0" y="0"/>
          <a:ext cx="0" cy="0"/>
          <a:chOff x="0" y="0"/>
          <a:chExt cx="0" cy="0"/>
        </a:xfrm>
      </p:grpSpPr>
      <p:pic>
        <p:nvPicPr>
          <p:cNvPr id="6146" name="Picture 2" descr="C:\Users\helper\Documents\ESI_outreach_talk\593048main_asteroidexplorerconcept.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9415" t="734" b="8171"/>
          <a:stretch/>
        </p:blipFill>
        <p:spPr bwMode="auto">
          <a:xfrm>
            <a:off x="0" y="2085243"/>
            <a:ext cx="8699499" cy="47727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76200"/>
            <a:ext cx="4038600" cy="914400"/>
          </a:xfrm>
        </p:spPr>
        <p:txBody>
          <a:bodyPr/>
          <a:lstStyle/>
          <a:p>
            <a:pPr>
              <a:defRPr/>
            </a:pPr>
            <a:r>
              <a:rPr lang="en-US" sz="3600" dirty="0" smtClean="0"/>
              <a:t> 2010 Revisions</a:t>
            </a:r>
            <a:endParaRPr lang="en-US" sz="3600" dirty="0"/>
          </a:p>
        </p:txBody>
      </p:sp>
      <p:sp>
        <p:nvSpPr>
          <p:cNvPr id="14339" name="Content Placeholder 2"/>
          <p:cNvSpPr>
            <a:spLocks noGrp="1"/>
          </p:cNvSpPr>
          <p:nvPr>
            <p:ph idx="4294967295"/>
          </p:nvPr>
        </p:nvSpPr>
        <p:spPr>
          <a:xfrm>
            <a:off x="914400" y="685800"/>
            <a:ext cx="7315200" cy="1371600"/>
          </a:xfrm>
        </p:spPr>
        <p:txBody>
          <a:bodyPr/>
          <a:lstStyle/>
          <a:p>
            <a:r>
              <a:rPr lang="en-US" sz="2400" dirty="0" smtClean="0">
                <a:effectLst>
                  <a:outerShdw blurRad="50800" dist="38100" dir="2700000" algn="tl" rotWithShape="0">
                    <a:prstClr val="black">
                      <a:alpha val="40000"/>
                    </a:prstClr>
                  </a:outerShdw>
                </a:effectLst>
                <a:latin typeface="Arial" charset="0"/>
              </a:rPr>
              <a:t>Larger role for private enterprise</a:t>
            </a:r>
          </a:p>
          <a:p>
            <a:r>
              <a:rPr lang="en-US" sz="2400" dirty="0" smtClean="0">
                <a:effectLst>
                  <a:outerShdw blurRad="50800" dist="38100" dir="2700000" algn="tl" rotWithShape="0">
                    <a:prstClr val="black">
                      <a:alpha val="40000"/>
                    </a:prstClr>
                  </a:outerShdw>
                </a:effectLst>
                <a:latin typeface="Arial" charset="0"/>
              </a:rPr>
              <a:t>Greater emphasis on international collaboration</a:t>
            </a:r>
          </a:p>
          <a:p>
            <a:r>
              <a:rPr lang="en-US" sz="2400" dirty="0" smtClean="0">
                <a:effectLst>
                  <a:outerShdw blurRad="50800" dist="38100" dir="2700000" algn="tl" rotWithShape="0">
                    <a:prstClr val="black">
                      <a:alpha val="40000"/>
                    </a:prstClr>
                  </a:outerShdw>
                </a:effectLst>
                <a:latin typeface="Arial" charset="0"/>
              </a:rPr>
              <a:t>Near-Earth asteroid instead of the Moon</a:t>
            </a:r>
          </a:p>
        </p:txBody>
      </p:sp>
      <p:sp>
        <p:nvSpPr>
          <p:cNvPr id="5" name="TextBox 4"/>
          <p:cNvSpPr txBox="1"/>
          <p:nvPr/>
        </p:nvSpPr>
        <p:spPr>
          <a:xfrm>
            <a:off x="1143000" y="3657600"/>
            <a:ext cx="6934200" cy="1629164"/>
          </a:xfrm>
          <a:prstGeom prst="rect">
            <a:avLst/>
          </a:prstGeom>
          <a:solidFill>
            <a:schemeClr val="bg1">
              <a:alpha val="48000"/>
            </a:schemeClr>
          </a:solidFill>
        </p:spPr>
        <p:txBody>
          <a:bodyPr wrap="square" rtlCol="0">
            <a:spAutoFit/>
          </a:bodyPr>
          <a:lstStyle/>
          <a:p>
            <a:pPr marL="68263" indent="0" algn="ctr">
              <a:lnSpc>
                <a:spcPct val="120000"/>
              </a:lnSpc>
              <a:buNone/>
            </a:pPr>
            <a:r>
              <a:rPr lang="en-US" sz="2800" dirty="0">
                <a:effectLst>
                  <a:outerShdw blurRad="50800" dist="38100" dir="2700000" algn="tl" rotWithShape="0">
                    <a:prstClr val="black">
                      <a:alpha val="40000"/>
                    </a:prstClr>
                  </a:outerShdw>
                </a:effectLst>
              </a:rPr>
              <a:t>Goals for human exploration the </a:t>
            </a:r>
            <a:r>
              <a:rPr lang="en-US" sz="2800" dirty="0" smtClean="0">
                <a:effectLst>
                  <a:outerShdw blurRad="50800" dist="38100" dir="2700000" algn="tl" rotWithShape="0">
                    <a:prstClr val="black">
                      <a:alpha val="40000"/>
                    </a:prstClr>
                  </a:outerShdw>
                </a:effectLst>
              </a:rPr>
              <a:t>same:</a:t>
            </a:r>
          </a:p>
          <a:p>
            <a:pPr marL="68263" indent="0" algn="ctr">
              <a:lnSpc>
                <a:spcPct val="120000"/>
              </a:lnSpc>
              <a:buNone/>
            </a:pPr>
            <a:r>
              <a:rPr lang="en-US" sz="2800" dirty="0" smtClean="0">
                <a:effectLst>
                  <a:outerShdw blurRad="50800" dist="38100" dir="2700000" algn="tl" rotWithShape="0">
                    <a:prstClr val="black">
                      <a:alpha val="40000"/>
                    </a:prstClr>
                  </a:outerShdw>
                </a:effectLst>
              </a:rPr>
              <a:t>Learn </a:t>
            </a:r>
            <a:r>
              <a:rPr lang="en-US" sz="2800" dirty="0">
                <a:effectLst>
                  <a:outerShdw blurRad="50800" dist="38100" dir="2700000" algn="tl" rotWithShape="0">
                    <a:prstClr val="black">
                      <a:alpha val="40000"/>
                    </a:prstClr>
                  </a:outerShdw>
                </a:effectLst>
              </a:rPr>
              <a:t>to live and work </a:t>
            </a:r>
            <a:r>
              <a:rPr lang="en-US" sz="2800" dirty="0" smtClean="0">
                <a:effectLst>
                  <a:outerShdw blurRad="50800" dist="38100" dir="2700000" algn="tl" rotWithShape="0">
                    <a:prstClr val="black">
                      <a:alpha val="40000"/>
                    </a:prstClr>
                  </a:outerShdw>
                </a:effectLst>
              </a:rPr>
              <a:t>for extended </a:t>
            </a:r>
            <a:r>
              <a:rPr lang="en-US" sz="2800" dirty="0">
                <a:effectLst>
                  <a:outerShdw blurRad="50800" dist="38100" dir="2700000" algn="tl" rotWithShape="0">
                    <a:prstClr val="black">
                      <a:alpha val="40000"/>
                    </a:prstClr>
                  </a:outerShdw>
                </a:effectLst>
              </a:rPr>
              <a:t>periods away from </a:t>
            </a:r>
            <a:r>
              <a:rPr lang="en-US" sz="2800" dirty="0" smtClean="0">
                <a:effectLst>
                  <a:outerShdw blurRad="50800" dist="38100" dir="2700000" algn="tl" rotWithShape="0">
                    <a:prstClr val="black">
                      <a:alpha val="40000"/>
                    </a:prstClr>
                  </a:outerShdw>
                </a:effectLst>
              </a:rPr>
              <a:t>Earth</a:t>
            </a:r>
            <a:endParaRPr lang="en-US" sz="2800" dirty="0">
              <a:effectLst>
                <a:outerShdw blurRad="50800" dist="38100" dir="2700000" algn="tl" rotWithShape="0">
                  <a:prstClr val="black">
                    <a:alpha val="40000"/>
                  </a:prst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412" t="-5130" r="1567" b="39560"/>
          <a:stretch/>
        </p:blipFill>
        <p:spPr bwMode="auto">
          <a:xfrm>
            <a:off x="0" y="2311400"/>
            <a:ext cx="9144000"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52400" y="0"/>
            <a:ext cx="9144000" cy="914400"/>
          </a:xfrm>
        </p:spPr>
        <p:txBody>
          <a:bodyPr/>
          <a:lstStyle/>
          <a:p>
            <a:pPr>
              <a:defRPr/>
            </a:pPr>
            <a:r>
              <a:rPr lang="en-US" sz="2400" dirty="0" smtClean="0"/>
              <a:t> </a:t>
            </a:r>
            <a:r>
              <a:rPr lang="en-US" sz="3600" dirty="0" smtClean="0"/>
              <a:t>Apollo: </a:t>
            </a:r>
            <a:r>
              <a:rPr lang="en-US" sz="3600" dirty="0">
                <a:latin typeface="Arial" charset="0"/>
              </a:rPr>
              <a:t>A </a:t>
            </a:r>
            <a:r>
              <a:rPr lang="en-US" sz="3600" dirty="0" smtClean="0">
                <a:latin typeface="Arial" charset="0"/>
              </a:rPr>
              <a:t>“Playbook</a:t>
            </a:r>
            <a:r>
              <a:rPr lang="en-US" sz="3600" dirty="0">
                <a:latin typeface="Arial" charset="0"/>
              </a:rPr>
              <a:t>” </a:t>
            </a:r>
            <a:r>
              <a:rPr lang="en-US" sz="3600" dirty="0" smtClean="0">
                <a:latin typeface="Arial" charset="0"/>
              </a:rPr>
              <a:t>for Human Exploration</a:t>
            </a:r>
            <a:r>
              <a:rPr lang="en-US" sz="3600" dirty="0">
                <a:latin typeface="Arial" charset="0"/>
              </a:rPr>
              <a:t>? </a:t>
            </a:r>
            <a:r>
              <a:rPr lang="en-US" dirty="0">
                <a:latin typeface="Arial" charset="0"/>
              </a:rPr>
              <a:t/>
            </a:r>
            <a:br>
              <a:rPr lang="en-US" dirty="0">
                <a:latin typeface="Arial" charset="0"/>
              </a:rPr>
            </a:br>
            <a:endParaRPr lang="en-US" dirty="0"/>
          </a:p>
        </p:txBody>
      </p:sp>
      <p:sp>
        <p:nvSpPr>
          <p:cNvPr id="15363" name="Content Placeholder 2"/>
          <p:cNvSpPr>
            <a:spLocks noGrp="1"/>
          </p:cNvSpPr>
          <p:nvPr>
            <p:ph idx="4294967295"/>
          </p:nvPr>
        </p:nvSpPr>
        <p:spPr>
          <a:xfrm>
            <a:off x="990600" y="758687"/>
            <a:ext cx="8153400" cy="2514600"/>
          </a:xfrm>
        </p:spPr>
        <p:txBody>
          <a:bodyPr/>
          <a:lstStyle/>
          <a:p>
            <a:r>
              <a:rPr lang="en-US" sz="2400" dirty="0" smtClean="0">
                <a:latin typeface="Arial" charset="0"/>
              </a:rPr>
              <a:t>~8 years of precursor data gathering and flight testing</a:t>
            </a:r>
          </a:p>
          <a:p>
            <a:r>
              <a:rPr lang="en-US" sz="2400" dirty="0" smtClean="0">
                <a:latin typeface="Arial" charset="0"/>
              </a:rPr>
              <a:t>Longest stay 3 </a:t>
            </a:r>
            <a:r>
              <a:rPr lang="en-US" sz="2400" dirty="0">
                <a:latin typeface="Arial" charset="0"/>
              </a:rPr>
              <a:t>days; </a:t>
            </a:r>
            <a:r>
              <a:rPr lang="en-US" sz="2400" dirty="0" smtClean="0">
                <a:latin typeface="Arial" charset="0"/>
              </a:rPr>
              <a:t>~9 days per mission</a:t>
            </a:r>
          </a:p>
          <a:p>
            <a:r>
              <a:rPr lang="en-US" sz="2400" dirty="0" smtClean="0">
                <a:latin typeface="Arial" charset="0"/>
              </a:rPr>
              <a:t>Moon walkers: 11 pilots, 1 geologist</a:t>
            </a:r>
          </a:p>
          <a:p>
            <a:r>
              <a:rPr lang="en-US" sz="2400" dirty="0" smtClean="0">
                <a:latin typeface="Arial" charset="0"/>
              </a:rPr>
              <a:t>Last 3 missions devoted to geoscience</a:t>
            </a:r>
          </a:p>
          <a:p>
            <a:r>
              <a:rPr lang="en-US" sz="2400" dirty="0" smtClean="0">
                <a:latin typeface="Arial" charset="0"/>
              </a:rPr>
              <a:t>~380 kg (840 lbs.)  of rocks returned</a:t>
            </a:r>
          </a:p>
          <a:p>
            <a:r>
              <a:rPr lang="en-US" sz="2400" dirty="0" smtClean="0">
                <a:latin typeface="Arial" charset="0"/>
              </a:rPr>
              <a:t>Amazing successes, very few failures</a:t>
            </a:r>
            <a:endParaRPr lang="en-US" sz="2800" dirty="0" smtClean="0">
              <a:latin typeface="Arial" charset="0"/>
            </a:endParaRPr>
          </a:p>
          <a:p>
            <a:pPr algn="ctr">
              <a:buFont typeface="Wingdings" pitchFamily="2" charset="2"/>
              <a:buNone/>
            </a:pPr>
            <a:endParaRPr lang="en-US" dirty="0" smtClean="0">
              <a:latin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18600" cy="914400"/>
          </a:xfrm>
        </p:spPr>
        <p:txBody>
          <a:bodyPr/>
          <a:lstStyle/>
          <a:p>
            <a:r>
              <a:rPr lang="en-US" sz="3600" dirty="0" smtClean="0"/>
              <a:t> Can’t anybody take photos and pick up rocks?</a:t>
            </a:r>
            <a:endParaRPr lang="en-US" sz="3600" dirty="0"/>
          </a:p>
        </p:txBody>
      </p:sp>
      <p:sp>
        <p:nvSpPr>
          <p:cNvPr id="3" name="Content Placeholder 2"/>
          <p:cNvSpPr>
            <a:spLocks noGrp="1"/>
          </p:cNvSpPr>
          <p:nvPr>
            <p:ph idx="4294967295"/>
          </p:nvPr>
        </p:nvSpPr>
        <p:spPr>
          <a:xfrm>
            <a:off x="952500" y="1066800"/>
            <a:ext cx="8229600" cy="2057400"/>
          </a:xfrm>
        </p:spPr>
        <p:txBody>
          <a:bodyPr/>
          <a:lstStyle/>
          <a:p>
            <a:pPr marL="68263" indent="0">
              <a:buNone/>
            </a:pPr>
            <a:r>
              <a:rPr lang="en-US" sz="2800" dirty="0" smtClean="0"/>
              <a:t>Yes but…</a:t>
            </a:r>
          </a:p>
          <a:p>
            <a:r>
              <a:rPr lang="en-US" sz="2800" dirty="0" smtClean="0"/>
              <a:t>What kind of rocks should you collect?</a:t>
            </a:r>
          </a:p>
          <a:p>
            <a:r>
              <a:rPr lang="en-US" sz="2800" dirty="0" smtClean="0"/>
              <a:t>What are the most important observations needed to document a geologic history?</a:t>
            </a:r>
          </a:p>
        </p:txBody>
      </p:sp>
      <p:grpSp>
        <p:nvGrpSpPr>
          <p:cNvPr id="4" name="Group 3"/>
          <p:cNvGrpSpPr/>
          <p:nvPr/>
        </p:nvGrpSpPr>
        <p:grpSpPr>
          <a:xfrm>
            <a:off x="152400" y="3361456"/>
            <a:ext cx="8623938" cy="2721292"/>
            <a:chOff x="152400" y="3361456"/>
            <a:chExt cx="8623938" cy="2721292"/>
          </a:xfrm>
        </p:grpSpPr>
        <p:sp>
          <p:nvSpPr>
            <p:cNvPr id="7" name="Rectangle 6"/>
            <p:cNvSpPr/>
            <p:nvPr/>
          </p:nvSpPr>
          <p:spPr>
            <a:xfrm>
              <a:off x="152400" y="3361456"/>
              <a:ext cx="4953000" cy="2456057"/>
            </a:xfrm>
            <a:prstGeom prst="rect">
              <a:avLst/>
            </a:prstGeom>
          </p:spPr>
          <p:txBody>
            <a:bodyPr wrap="square">
              <a:spAutoFit/>
            </a:bodyPr>
            <a:lstStyle/>
            <a:p>
              <a:pPr marL="68263" indent="0">
                <a:lnSpc>
                  <a:spcPct val="120000"/>
                </a:lnSpc>
                <a:buNone/>
              </a:pPr>
              <a:r>
                <a:rPr lang="en-US" sz="2800" dirty="0"/>
                <a:t>Answer: </a:t>
              </a:r>
              <a:r>
                <a:rPr lang="en-US" sz="2800" dirty="0" smtClean="0"/>
                <a:t>  </a:t>
              </a:r>
            </a:p>
            <a:p>
              <a:pPr marL="68263" indent="0">
                <a:lnSpc>
                  <a:spcPct val="120000"/>
                </a:lnSpc>
                <a:buNone/>
              </a:pPr>
              <a:r>
                <a:rPr lang="en-US" sz="2800" b="1" dirty="0" smtClean="0"/>
                <a:t>Ask </a:t>
              </a:r>
              <a:r>
                <a:rPr lang="en-US" sz="2800" b="1" dirty="0"/>
                <a:t>a Field Geologist</a:t>
              </a:r>
            </a:p>
            <a:p>
              <a:pPr>
                <a:lnSpc>
                  <a:spcPct val="120000"/>
                </a:lnSpc>
              </a:pPr>
              <a:r>
                <a:rPr lang="en-US" sz="2400" dirty="0"/>
                <a:t>An expert </a:t>
              </a:r>
              <a:r>
                <a:rPr lang="en-US" sz="2400" dirty="0" smtClean="0"/>
                <a:t>at interpreting </a:t>
              </a:r>
              <a:r>
                <a:rPr lang="en-US" sz="2400" dirty="0"/>
                <a:t>landscapes and </a:t>
              </a:r>
              <a:r>
                <a:rPr lang="en-US" sz="2400" dirty="0" smtClean="0"/>
                <a:t>rocks to </a:t>
              </a:r>
              <a:r>
                <a:rPr lang="en-US" sz="2400" dirty="0"/>
                <a:t>deduce geologic processes and histories</a:t>
              </a:r>
            </a:p>
          </p:txBody>
        </p:sp>
        <p:pic>
          <p:nvPicPr>
            <p:cNvPr id="5122" name="Picture 2" descr="C:\660\2007\Photos\Miriam_B_M\DSCN0840_Derek on field test day, Alkali Dome, Greybull, W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9759" y="3468757"/>
              <a:ext cx="3926579" cy="26139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8552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152400"/>
            <a:ext cx="7772400" cy="914400"/>
          </a:xfrm>
        </p:spPr>
        <p:txBody>
          <a:bodyPr/>
          <a:lstStyle/>
          <a:p>
            <a:r>
              <a:rPr lang="en-US" dirty="0" smtClean="0"/>
              <a:t>Apollo Astronaut Geology Training</a:t>
            </a:r>
            <a:endParaRPr lang="en-US" dirty="0"/>
          </a:p>
        </p:txBody>
      </p:sp>
      <p:sp>
        <p:nvSpPr>
          <p:cNvPr id="3" name="Content Placeholder 2"/>
          <p:cNvSpPr>
            <a:spLocks noGrp="1"/>
          </p:cNvSpPr>
          <p:nvPr>
            <p:ph idx="4294967295"/>
          </p:nvPr>
        </p:nvSpPr>
        <p:spPr>
          <a:xfrm>
            <a:off x="76200" y="914400"/>
            <a:ext cx="8763000" cy="1143000"/>
          </a:xfrm>
        </p:spPr>
        <p:txBody>
          <a:bodyPr/>
          <a:lstStyle/>
          <a:p>
            <a:r>
              <a:rPr lang="en-US" sz="3200" dirty="0" smtClean="0">
                <a:solidFill>
                  <a:srgbClr val="FFFFFF"/>
                </a:solidFill>
              </a:rPr>
              <a:t>General Geology</a:t>
            </a:r>
          </a:p>
          <a:p>
            <a:r>
              <a:rPr lang="en-US" sz="3200" dirty="0" smtClean="0">
                <a:solidFill>
                  <a:srgbClr val="FFFFFF"/>
                </a:solidFill>
              </a:rPr>
              <a:t>Field Trips and Field Geology Exercises</a:t>
            </a:r>
          </a:p>
          <a:p>
            <a:pPr marL="68263" indent="0">
              <a:buNone/>
            </a:pPr>
            <a:endParaRPr lang="en-US" sz="3200" dirty="0">
              <a:solidFill>
                <a:srgbClr val="FFFFFF"/>
              </a:solidFill>
            </a:endParaRPr>
          </a:p>
        </p:txBody>
      </p:sp>
      <p:pic>
        <p:nvPicPr>
          <p:cNvPr id="2050" name="Picture 2" descr="C:\AV\New_Mexico\Taos_trip_maps\Guidebook_Scans\Apollo_training_photos\Rift6.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3658"/>
          <a:stretch/>
        </p:blipFill>
        <p:spPr bwMode="auto">
          <a:xfrm>
            <a:off x="77856" y="2223054"/>
            <a:ext cx="4991100" cy="45531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86400" y="4450140"/>
            <a:ext cx="3810000" cy="1569660"/>
          </a:xfrm>
          <a:prstGeom prst="rect">
            <a:avLst/>
          </a:prstGeom>
        </p:spPr>
        <p:txBody>
          <a:bodyPr wrap="square">
            <a:spAutoFit/>
          </a:bodyPr>
          <a:lstStyle/>
          <a:p>
            <a:r>
              <a:rPr lang="en-US" sz="3200" i="1" dirty="0" smtClean="0">
                <a:solidFill>
                  <a:schemeClr val="accent3"/>
                </a:solidFill>
              </a:rPr>
              <a:t>Apollo: 800-900 </a:t>
            </a:r>
            <a:r>
              <a:rPr lang="en-US" sz="3200" i="1" dirty="0">
                <a:solidFill>
                  <a:schemeClr val="accent3"/>
                </a:solidFill>
              </a:rPr>
              <a:t>days of classroom and field training</a:t>
            </a:r>
          </a:p>
        </p:txBody>
      </p:sp>
      <p:sp>
        <p:nvSpPr>
          <p:cNvPr id="8" name="Rectangle 7"/>
          <p:cNvSpPr/>
          <p:nvPr/>
        </p:nvSpPr>
        <p:spPr>
          <a:xfrm>
            <a:off x="5181600" y="2438400"/>
            <a:ext cx="3733800" cy="1569660"/>
          </a:xfrm>
          <a:prstGeom prst="rect">
            <a:avLst/>
          </a:prstGeom>
        </p:spPr>
        <p:txBody>
          <a:bodyPr wrap="square">
            <a:spAutoFit/>
          </a:bodyPr>
          <a:lstStyle/>
          <a:p>
            <a:pPr marL="457200" indent="-457200">
              <a:buFont typeface="Wingdings" charset="2"/>
              <a:buChar char="§"/>
            </a:pPr>
            <a:r>
              <a:rPr lang="en-US" sz="3200" dirty="0"/>
              <a:t>Practice with Tools and Equipment</a:t>
            </a:r>
          </a:p>
        </p:txBody>
      </p:sp>
    </p:spTree>
    <p:extLst>
      <p:ext uri="{BB962C8B-B14F-4D97-AF65-F5344CB8AC3E}">
        <p14:creationId xmlns:p14="http://schemas.microsoft.com/office/powerpoint/2010/main" val="36606800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772400" cy="914400"/>
          </a:xfrm>
        </p:spPr>
        <p:txBody>
          <a:bodyPr/>
          <a:lstStyle/>
          <a:p>
            <a:pPr>
              <a:defRPr/>
            </a:pPr>
            <a:r>
              <a:rPr lang="en-US" sz="2400" dirty="0" smtClean="0"/>
              <a:t>How was it done?</a:t>
            </a:r>
            <a:br>
              <a:rPr lang="en-US" sz="2400" dirty="0" smtClean="0"/>
            </a:br>
            <a:r>
              <a:rPr lang="en-US" dirty="0" smtClean="0"/>
              <a:t>Apollo 16: Collecting “Big </a:t>
            </a:r>
            <a:r>
              <a:rPr lang="en-US" dirty="0" err="1" smtClean="0"/>
              <a:t>Muley</a:t>
            </a:r>
            <a:r>
              <a:rPr lang="en-US" dirty="0" smtClean="0"/>
              <a:t>”</a:t>
            </a:r>
            <a:endParaRPr lang="en-US" dirty="0"/>
          </a:p>
        </p:txBody>
      </p:sp>
      <p:pic>
        <p:nvPicPr>
          <p:cNvPr id="4" name="a16v.1240739_big_mully.avi">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cstate="print"/>
          <a:stretch>
            <a:fillRect/>
          </a:stretch>
        </p:blipFill>
        <p:spPr>
          <a:xfrm>
            <a:off x="3825875" y="1460500"/>
            <a:ext cx="5165725" cy="3873500"/>
          </a:xfrm>
          <a:ln>
            <a:solidFill>
              <a:schemeClr val="tx1"/>
            </a:solidFill>
          </a:ln>
        </p:spPr>
      </p:pic>
      <p:sp>
        <p:nvSpPr>
          <p:cNvPr id="17415" name="TextBox 10"/>
          <p:cNvSpPr txBox="1">
            <a:spLocks noChangeArrowheads="1"/>
          </p:cNvSpPr>
          <p:nvPr/>
        </p:nvSpPr>
        <p:spPr bwMode="auto">
          <a:xfrm>
            <a:off x="228600" y="5334000"/>
            <a:ext cx="83820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US" sz="2400" dirty="0"/>
              <a:t> 3.97 billion years old</a:t>
            </a:r>
          </a:p>
          <a:p>
            <a:pPr eaLnBrk="1" hangingPunct="1">
              <a:buFont typeface="Arial" charset="0"/>
              <a:buChar char="•"/>
            </a:pPr>
            <a:r>
              <a:rPr lang="en-US" sz="2400" dirty="0"/>
              <a:t> Impact melt rock </a:t>
            </a:r>
            <a:r>
              <a:rPr lang="en-US" sz="2400" dirty="0" smtClean="0"/>
              <a:t>(</a:t>
            </a:r>
            <a:r>
              <a:rPr lang="en-US" sz="2400" dirty="0"/>
              <a:t>igneous rock melted by meteorite impact)</a:t>
            </a:r>
          </a:p>
          <a:p>
            <a:pPr eaLnBrk="1" hangingPunct="1">
              <a:buFont typeface="Arial" charset="0"/>
              <a:buChar char="•"/>
            </a:pPr>
            <a:r>
              <a:rPr lang="en-US" sz="2400" dirty="0"/>
              <a:t> Largest moon rock </a:t>
            </a:r>
            <a:r>
              <a:rPr lang="en-US" sz="2400" dirty="0" smtClean="0"/>
              <a:t>collected, ~</a:t>
            </a:r>
            <a:r>
              <a:rPr lang="en-US" sz="2400" dirty="0"/>
              <a:t>12 </a:t>
            </a:r>
            <a:r>
              <a:rPr lang="en-US" sz="2400" dirty="0" smtClean="0"/>
              <a:t>kg (~26 </a:t>
            </a:r>
            <a:r>
              <a:rPr lang="en-US" sz="2400" dirty="0" err="1" smtClean="0"/>
              <a:t>lb</a:t>
            </a:r>
            <a:r>
              <a:rPr lang="en-US" sz="2400" dirty="0" smtClean="0"/>
              <a:t>)</a:t>
            </a:r>
            <a:endParaRPr lang="en-US" sz="2400" dirty="0"/>
          </a:p>
        </p:txBody>
      </p:sp>
      <p:pic>
        <p:nvPicPr>
          <p:cNvPr id="3" name="Picture 2"/>
          <p:cNvPicPr>
            <a:picLocks noChangeAspect="1"/>
          </p:cNvPicPr>
          <p:nvPr/>
        </p:nvPicPr>
        <p:blipFill rotWithShape="1">
          <a:blip r:embed="rId6" cstate="print"/>
          <a:srcRect l="3103" t="3902" r="1725" b="3330"/>
          <a:stretch/>
        </p:blipFill>
        <p:spPr>
          <a:xfrm>
            <a:off x="152400" y="2006599"/>
            <a:ext cx="3505200" cy="2717801"/>
          </a:xfrm>
          <a:prstGeom prst="rect">
            <a:avLst/>
          </a:prstGeom>
          <a:ln>
            <a:solidFill>
              <a:schemeClr val="tx1"/>
            </a:solid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How was it done?</a:t>
            </a:r>
            <a:br>
              <a:rPr lang="en-US" sz="2400" dirty="0" smtClean="0"/>
            </a:br>
            <a:r>
              <a:rPr lang="en-US" dirty="0" smtClean="0"/>
              <a:t>Apollo 17: Discovery of Orange Soil</a:t>
            </a:r>
            <a:endParaRPr lang="en-US" dirty="0"/>
          </a:p>
        </p:txBody>
      </p:sp>
      <p:grpSp>
        <p:nvGrpSpPr>
          <p:cNvPr id="8" name="Group 7"/>
          <p:cNvGrpSpPr/>
          <p:nvPr/>
        </p:nvGrpSpPr>
        <p:grpSpPr>
          <a:xfrm>
            <a:off x="5257800" y="1219200"/>
            <a:ext cx="3425709" cy="4336197"/>
            <a:chOff x="228600" y="1447800"/>
            <a:chExt cx="3425709" cy="4336197"/>
          </a:xfrm>
        </p:grpSpPr>
        <p:grpSp>
          <p:nvGrpSpPr>
            <p:cNvPr id="6" name="Group 5"/>
            <p:cNvGrpSpPr/>
            <p:nvPr/>
          </p:nvGrpSpPr>
          <p:grpSpPr>
            <a:xfrm>
              <a:off x="228600" y="1447800"/>
              <a:ext cx="3394250" cy="3429000"/>
              <a:chOff x="228600" y="1447800"/>
              <a:chExt cx="3394250" cy="3429000"/>
            </a:xfrm>
          </p:grpSpPr>
          <p:pic>
            <p:nvPicPr>
              <p:cNvPr id="1026" name="Picture 2" descr="C:\Users\helper\Documents\ESI_outreach_talk\Presentation_and_files\AS17-137-20990HR_orange_soil.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28600" y="1447800"/>
                <a:ext cx="339425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1925725" y="3048000"/>
                <a:ext cx="1274675" cy="129540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260059" y="4953000"/>
              <a:ext cx="3394250" cy="830997"/>
            </a:xfrm>
            <a:prstGeom prst="rect">
              <a:avLst/>
            </a:prstGeom>
            <a:noFill/>
          </p:spPr>
          <p:txBody>
            <a:bodyPr wrap="square" rtlCol="0">
              <a:spAutoFit/>
            </a:bodyPr>
            <a:lstStyle/>
            <a:p>
              <a:pPr algn="ctr"/>
              <a:r>
                <a:rPr lang="en-US" sz="2400" dirty="0" smtClean="0"/>
                <a:t>Site of “orange soil” discovery</a:t>
              </a:r>
              <a:endParaRPr lang="en-US" sz="2400" dirty="0"/>
            </a:p>
          </p:txBody>
        </p:sp>
      </p:grpSp>
      <p:sp>
        <p:nvSpPr>
          <p:cNvPr id="9" name="TextBox 8"/>
          <p:cNvSpPr txBox="1"/>
          <p:nvPr/>
        </p:nvSpPr>
        <p:spPr>
          <a:xfrm>
            <a:off x="96817" y="5139898"/>
            <a:ext cx="5108086" cy="461665"/>
          </a:xfrm>
          <a:prstGeom prst="rect">
            <a:avLst/>
          </a:prstGeom>
          <a:noFill/>
        </p:spPr>
        <p:txBody>
          <a:bodyPr wrap="square" rtlCol="0">
            <a:spAutoFit/>
          </a:bodyPr>
          <a:lstStyle/>
          <a:p>
            <a:pPr algn="ctr"/>
            <a:r>
              <a:rPr lang="en-US" sz="2400" dirty="0" smtClean="0"/>
              <a:t>Harrison Schmitt collecting sample </a:t>
            </a:r>
            <a:endParaRPr lang="en-US" sz="2400" dirty="0"/>
          </a:p>
        </p:txBody>
      </p:sp>
      <p:pic>
        <p:nvPicPr>
          <p:cNvPr id="7" name="Helper editedorange_soil.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94240" y="1265366"/>
            <a:ext cx="5102172" cy="3478754"/>
          </a:xfrm>
          <a:prstGeom prst="rect">
            <a:avLst/>
          </a:prstGeom>
        </p:spPr>
      </p:pic>
    </p:spTree>
    <p:extLst>
      <p:ext uri="{BB962C8B-B14F-4D97-AF65-F5344CB8AC3E}">
        <p14:creationId xmlns:p14="http://schemas.microsoft.com/office/powerpoint/2010/main" val="24827910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How was it done?</a:t>
            </a:r>
            <a:br>
              <a:rPr lang="en-US" sz="2400" dirty="0" smtClean="0"/>
            </a:br>
            <a:r>
              <a:rPr lang="en-US" dirty="0" smtClean="0"/>
              <a:t>Apollo 17: Discovery of Orange Soil</a:t>
            </a:r>
            <a:endParaRPr lang="en-US" dirty="0"/>
          </a:p>
        </p:txBody>
      </p:sp>
      <p:pic>
        <p:nvPicPr>
          <p:cNvPr id="1027" name="Picture 3" descr="C:\Users\helper\Documents\ESI_outreach_talk\Presentation_and_files\Orange_lunarsoil_apollo17_big.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0" y="1447800"/>
            <a:ext cx="2985433" cy="22390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helper\Documents\ESI_outreach_talk\Hawaiian_fire_fountain_2_USG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1447800"/>
            <a:ext cx="3040593" cy="45608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0194" y="5939135"/>
            <a:ext cx="3547004" cy="461665"/>
          </a:xfrm>
          <a:prstGeom prst="rect">
            <a:avLst/>
          </a:prstGeom>
          <a:noFill/>
        </p:spPr>
        <p:txBody>
          <a:bodyPr wrap="square" rtlCol="0">
            <a:spAutoFit/>
          </a:bodyPr>
          <a:lstStyle/>
          <a:p>
            <a:pPr algn="ctr"/>
            <a:r>
              <a:rPr lang="en-US" sz="2400" dirty="0" smtClean="0"/>
              <a:t>Fire fountain, Hawaii</a:t>
            </a:r>
            <a:endParaRPr lang="en-US" sz="2400" dirty="0"/>
          </a:p>
        </p:txBody>
      </p:sp>
      <p:sp>
        <p:nvSpPr>
          <p:cNvPr id="8" name="TextBox 7"/>
          <p:cNvSpPr txBox="1"/>
          <p:nvPr/>
        </p:nvSpPr>
        <p:spPr>
          <a:xfrm>
            <a:off x="4134678" y="3705051"/>
            <a:ext cx="4704522" cy="2554545"/>
          </a:xfrm>
          <a:prstGeom prst="rect">
            <a:avLst/>
          </a:prstGeom>
          <a:noFill/>
        </p:spPr>
        <p:txBody>
          <a:bodyPr wrap="square" rtlCol="0">
            <a:spAutoFit/>
          </a:bodyPr>
          <a:lstStyle/>
          <a:p>
            <a:r>
              <a:rPr lang="en-US" sz="2400" dirty="0" smtClean="0"/>
              <a:t>Orange soil sample, magnified</a:t>
            </a:r>
          </a:p>
          <a:p>
            <a:endParaRPr lang="en-US" sz="2400" dirty="0" smtClean="0"/>
          </a:p>
          <a:p>
            <a:pPr marL="342900" indent="-342900">
              <a:buFont typeface="Arial" pitchFamily="34" charset="0"/>
              <a:buChar char="•"/>
            </a:pPr>
            <a:r>
              <a:rPr lang="en-US" sz="2800" dirty="0" smtClean="0"/>
              <a:t>Droplets of glassy lava</a:t>
            </a:r>
          </a:p>
          <a:p>
            <a:pPr marL="342900" indent="-342900">
              <a:buFont typeface="Arial" pitchFamily="34" charset="0"/>
              <a:buChar char="•"/>
            </a:pPr>
            <a:r>
              <a:rPr lang="en-US" sz="2800" dirty="0" smtClean="0"/>
              <a:t>~3.6 billion years old</a:t>
            </a:r>
          </a:p>
          <a:p>
            <a:pPr marL="342900" indent="-342900">
              <a:buFont typeface="Arial" pitchFamily="34" charset="0"/>
              <a:buChar char="•"/>
            </a:pPr>
            <a:r>
              <a:rPr lang="en-US" sz="2800" dirty="0" smtClean="0"/>
              <a:t>Evidence for fire fountain eruption</a:t>
            </a:r>
            <a:endParaRPr lang="en-US" sz="2800" dirty="0"/>
          </a:p>
        </p:txBody>
      </p:sp>
      <p:grpSp>
        <p:nvGrpSpPr>
          <p:cNvPr id="29" name="Group 28"/>
          <p:cNvGrpSpPr/>
          <p:nvPr/>
        </p:nvGrpSpPr>
        <p:grpSpPr>
          <a:xfrm>
            <a:off x="4604857" y="1447800"/>
            <a:ext cx="1439411" cy="369332"/>
            <a:chOff x="7704589" y="2971800"/>
            <a:chExt cx="1439411" cy="369332"/>
          </a:xfrm>
        </p:grpSpPr>
        <p:sp>
          <p:nvSpPr>
            <p:cNvPr id="28" name="Rectangle 27"/>
            <p:cNvSpPr/>
            <p:nvPr/>
          </p:nvSpPr>
          <p:spPr>
            <a:xfrm>
              <a:off x="7704589" y="3036021"/>
              <a:ext cx="1439411" cy="2544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966046" y="2971800"/>
              <a:ext cx="911254" cy="369332"/>
            </a:xfrm>
            <a:prstGeom prst="rect">
              <a:avLst/>
            </a:prstGeom>
            <a:noFill/>
          </p:spPr>
          <p:txBody>
            <a:bodyPr wrap="square" rtlCol="0">
              <a:spAutoFit/>
            </a:bodyPr>
            <a:lstStyle/>
            <a:p>
              <a:pPr algn="ctr"/>
              <a:r>
                <a:rPr lang="en-US" dirty="0" smtClean="0"/>
                <a:t>~1 mm</a:t>
              </a:r>
              <a:endParaRPr lang="en-US" dirty="0"/>
            </a:p>
          </p:txBody>
        </p:sp>
        <p:cxnSp>
          <p:nvCxnSpPr>
            <p:cNvPr id="13" name="Straight Arrow Connector 12"/>
            <p:cNvCxnSpPr>
              <a:stCxn id="7" idx="3"/>
            </p:cNvCxnSpPr>
            <p:nvPr/>
          </p:nvCxnSpPr>
          <p:spPr>
            <a:xfrm>
              <a:off x="8877300" y="3156466"/>
              <a:ext cx="2667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7" idx="1"/>
            </p:cNvCxnSpPr>
            <p:nvPr/>
          </p:nvCxnSpPr>
          <p:spPr>
            <a:xfrm flipH="1">
              <a:off x="7704589" y="3156466"/>
              <a:ext cx="261457"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963116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2174" y="334617"/>
            <a:ext cx="7989266" cy="914400"/>
          </a:xfrm>
        </p:spPr>
        <p:txBody>
          <a:bodyPr/>
          <a:lstStyle/>
          <a:p>
            <a:r>
              <a:rPr lang="en-US" sz="3600" dirty="0" smtClean="0"/>
              <a:t>2010 Astronaut Training Sites, NM &amp; AZ</a:t>
            </a:r>
            <a:endParaRPr lang="en-US" sz="3600" dirty="0"/>
          </a:p>
        </p:txBody>
      </p:sp>
      <p:pic>
        <p:nvPicPr>
          <p:cNvPr id="2058" name="Picture 3" descr="C:\Users\helper\Documents\ESI_outreach_talk\Astro_training_stops_N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173" y="999745"/>
            <a:ext cx="4015409" cy="55597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059" name="TextBox 2058"/>
          <p:cNvSpPr txBox="1"/>
          <p:nvPr/>
        </p:nvSpPr>
        <p:spPr>
          <a:xfrm>
            <a:off x="1461051" y="1209789"/>
            <a:ext cx="2136913" cy="707886"/>
          </a:xfrm>
          <a:prstGeom prst="rect">
            <a:avLst/>
          </a:prstGeom>
          <a:noFill/>
          <a:ln>
            <a:noFill/>
          </a:ln>
        </p:spPr>
        <p:txBody>
          <a:bodyPr wrap="square" rtlCol="0">
            <a:spAutoFit/>
          </a:bodyPr>
          <a:lstStyle/>
          <a:p>
            <a:pPr algn="ctr"/>
            <a:r>
              <a:rPr lang="en-US" sz="2000" b="1" dirty="0" smtClean="0">
                <a:ln w="6350">
                  <a:solidFill>
                    <a:schemeClr val="tx2">
                      <a:satMod val="155000"/>
                    </a:schemeClr>
                  </a:solidFill>
                  <a:prstDash val="solid"/>
                </a:ln>
                <a:solidFill>
                  <a:schemeClr val="bg1"/>
                </a:solidFill>
                <a:effectLst>
                  <a:innerShdw blurRad="114300">
                    <a:prstClr val="black"/>
                  </a:innerShdw>
                </a:effectLst>
              </a:rPr>
              <a:t>Rio Grande</a:t>
            </a:r>
          </a:p>
          <a:p>
            <a:pPr algn="ctr"/>
            <a:r>
              <a:rPr lang="en-US" sz="2000" b="1" dirty="0" smtClean="0">
                <a:ln w="6350">
                  <a:solidFill>
                    <a:schemeClr val="tx2">
                      <a:satMod val="155000"/>
                    </a:schemeClr>
                  </a:solidFill>
                  <a:prstDash val="solid"/>
                </a:ln>
                <a:solidFill>
                  <a:schemeClr val="bg1"/>
                </a:solidFill>
                <a:effectLst>
                  <a:innerShdw blurRad="114300">
                    <a:prstClr val="black"/>
                  </a:innerShdw>
                </a:effectLst>
              </a:rPr>
              <a:t>Gorge site</a:t>
            </a:r>
            <a:endParaRPr lang="en-US" sz="2000" b="1" dirty="0">
              <a:ln w="6350">
                <a:solidFill>
                  <a:schemeClr val="tx2">
                    <a:satMod val="155000"/>
                  </a:schemeClr>
                </a:solidFill>
                <a:prstDash val="solid"/>
              </a:ln>
              <a:solidFill>
                <a:schemeClr val="bg1"/>
              </a:solidFill>
              <a:effectLst>
                <a:innerShdw blurRad="114300">
                  <a:prstClr val="black"/>
                </a:innerShdw>
              </a:effectLst>
            </a:endParaRPr>
          </a:p>
        </p:txBody>
      </p:sp>
      <p:cxnSp>
        <p:nvCxnSpPr>
          <p:cNvPr id="2061" name="Straight Arrow Connector 2060"/>
          <p:cNvCxnSpPr/>
          <p:nvPr/>
        </p:nvCxnSpPr>
        <p:spPr>
          <a:xfrm>
            <a:off x="2802835" y="1917675"/>
            <a:ext cx="487017" cy="497534"/>
          </a:xfrm>
          <a:prstGeom prst="straightConnector1">
            <a:avLst/>
          </a:prstGeom>
          <a:ln w="28575">
            <a:solidFill>
              <a:schemeClr val="accent2"/>
            </a:solidFill>
            <a:tailEnd type="arrow"/>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pic>
        <p:nvPicPr>
          <p:cNvPr id="2068" name="Picture 4" descr="C:\Users\helper\Pictures\Photos\Warford_Ranch\IMG_654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0718" y="999745"/>
            <a:ext cx="3836571" cy="2877428"/>
          </a:xfrm>
          <a:prstGeom prst="rect">
            <a:avLst/>
          </a:prstGeom>
          <a:noFill/>
          <a:extLst>
            <a:ext uri="{909E8E84-426E-40DD-AFC4-6F175D3DCCD1}">
              <a14:hiddenFill xmlns:a14="http://schemas.microsoft.com/office/drawing/2010/main">
                <a:solidFill>
                  <a:srgbClr val="FFFFFF"/>
                </a:solidFill>
              </a14:hiddenFill>
            </a:ext>
          </a:extLst>
        </p:spPr>
      </p:pic>
      <p:grpSp>
        <p:nvGrpSpPr>
          <p:cNvPr id="2075" name="Group 2074"/>
          <p:cNvGrpSpPr/>
          <p:nvPr/>
        </p:nvGrpSpPr>
        <p:grpSpPr>
          <a:xfrm>
            <a:off x="5714802" y="4218722"/>
            <a:ext cx="1968402" cy="2236821"/>
            <a:chOff x="6251742" y="4288298"/>
            <a:chExt cx="1968402" cy="2236821"/>
          </a:xfrm>
        </p:grpSpPr>
        <p:pic>
          <p:nvPicPr>
            <p:cNvPr id="2073" name="Picture 6" descr="C:\Users\helper\Documents\ESI_outreach_talk\Arizona_USGS.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1742" y="4288298"/>
              <a:ext cx="1968402" cy="2236821"/>
            </a:xfrm>
            <a:prstGeom prst="rect">
              <a:avLst/>
            </a:prstGeom>
            <a:noFill/>
            <a:extLst>
              <a:ext uri="{909E8E84-426E-40DD-AFC4-6F175D3DCCD1}">
                <a14:hiddenFill xmlns:a14="http://schemas.microsoft.com/office/drawing/2010/main">
                  <a:solidFill>
                    <a:srgbClr val="FFFFFF"/>
                  </a:solidFill>
                </a14:hiddenFill>
              </a:ext>
            </a:extLst>
          </p:spPr>
        </p:pic>
        <p:sp>
          <p:nvSpPr>
            <p:cNvPr id="2070" name="Isosceles Triangle 2069"/>
            <p:cNvSpPr/>
            <p:nvPr/>
          </p:nvSpPr>
          <p:spPr>
            <a:xfrm>
              <a:off x="6816911" y="5671431"/>
              <a:ext cx="148601" cy="148552"/>
            </a:xfrm>
            <a:prstGeom prst="triangle">
              <a:avLst/>
            </a:prstGeom>
            <a:solidFill>
              <a:srgbClr val="FF0000"/>
            </a:solidFill>
            <a:ln w="127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7235943" y="4773596"/>
              <a:ext cx="148601" cy="148552"/>
            </a:xfrm>
            <a:prstGeom prst="triangle">
              <a:avLst/>
            </a:prstGeom>
            <a:solidFill>
              <a:srgbClr val="FF0000"/>
            </a:solidFill>
            <a:ln w="127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849532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elper\Documents\ESI_outreach_talk\AS17-140-21497H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 t="14791" r="139" b="8631"/>
          <a:stretch/>
        </p:blipFill>
        <p:spPr bwMode="auto">
          <a:xfrm>
            <a:off x="0" y="0"/>
            <a:ext cx="9144000" cy="6988538"/>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304800" y="2438400"/>
            <a:ext cx="4495800" cy="1371600"/>
          </a:xfrm>
        </p:spPr>
        <p:txBody>
          <a:bodyPr anchor="t">
            <a:noAutofit/>
          </a:bodyPr>
          <a:lstStyle/>
          <a:p>
            <a:pPr algn="l" eaLnBrk="1" fontAlgn="auto" hangingPunct="1">
              <a:spcAft>
                <a:spcPts val="0"/>
              </a:spcAft>
              <a:defRPr/>
            </a:pPr>
            <a:r>
              <a:rPr lang="en-US" sz="1800" b="1" spc="50" dirty="0" smtClean="0">
                <a:ln w="11430"/>
                <a:solidFill>
                  <a:schemeClr val="bg1"/>
                </a:solidFill>
                <a:cs typeface="Arial" pitchFamily="34" charset="0"/>
              </a:rPr>
              <a:t>Dr. Mark </a:t>
            </a:r>
            <a:r>
              <a:rPr lang="en-US" sz="1800" b="1" spc="50" dirty="0">
                <a:ln w="11430"/>
                <a:solidFill>
                  <a:schemeClr val="bg1"/>
                </a:solidFill>
                <a:cs typeface="Arial" pitchFamily="34" charset="0"/>
              </a:rPr>
              <a:t>Helper</a:t>
            </a:r>
          </a:p>
          <a:p>
            <a:pPr algn="l" eaLnBrk="1" fontAlgn="auto" hangingPunct="1">
              <a:spcAft>
                <a:spcPts val="0"/>
              </a:spcAft>
              <a:defRPr/>
            </a:pPr>
            <a:r>
              <a:rPr lang="en-US" sz="1800" b="1" spc="50" dirty="0">
                <a:ln w="11430"/>
                <a:solidFill>
                  <a:schemeClr val="bg1"/>
                </a:solidFill>
                <a:cs typeface="Arial" pitchFamily="34" charset="0"/>
              </a:rPr>
              <a:t>Department of Geological Sciences</a:t>
            </a:r>
            <a:br>
              <a:rPr lang="en-US" sz="1800" b="1" spc="50" dirty="0">
                <a:ln w="11430"/>
                <a:solidFill>
                  <a:schemeClr val="bg1"/>
                </a:solidFill>
                <a:cs typeface="Arial" pitchFamily="34" charset="0"/>
              </a:rPr>
            </a:br>
            <a:r>
              <a:rPr lang="en-US" sz="1800" b="1" spc="50" dirty="0">
                <a:ln w="11430"/>
                <a:solidFill>
                  <a:schemeClr val="bg1"/>
                </a:solidFill>
                <a:cs typeface="Arial" pitchFamily="34" charset="0"/>
              </a:rPr>
              <a:t>Jackson School of Geosciences</a:t>
            </a:r>
          </a:p>
          <a:p>
            <a:pPr algn="l" eaLnBrk="1" fontAlgn="auto" hangingPunct="1">
              <a:spcAft>
                <a:spcPts val="0"/>
              </a:spcAft>
              <a:defRPr/>
            </a:pPr>
            <a:r>
              <a:rPr lang="en-US" sz="1800" b="1" spc="50" dirty="0">
                <a:ln w="11430"/>
                <a:solidFill>
                  <a:schemeClr val="bg1"/>
                </a:solidFill>
                <a:cs typeface="Arial" pitchFamily="34" charset="0"/>
              </a:rPr>
              <a:t>University of Texas at Austin</a:t>
            </a:r>
          </a:p>
        </p:txBody>
      </p:sp>
      <p:sp>
        <p:nvSpPr>
          <p:cNvPr id="7" name="TextBox 6"/>
          <p:cNvSpPr txBox="1"/>
          <p:nvPr/>
        </p:nvSpPr>
        <p:spPr>
          <a:xfrm>
            <a:off x="0" y="25400"/>
            <a:ext cx="9144000" cy="1754327"/>
          </a:xfrm>
          <a:prstGeom prst="rect">
            <a:avLst/>
          </a:prstGeom>
          <a:noFill/>
          <a:ln>
            <a:noFill/>
          </a:ln>
          <a:effectLst/>
        </p:spPr>
        <p:txBody>
          <a:bodyPr wrap="squar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3600" dirty="0">
                <a:ln w="11430"/>
                <a:solidFill>
                  <a:srgbClr val="F8F8F8"/>
                </a:solidFill>
                <a:effectLst>
                  <a:outerShdw blurRad="25400" algn="tl" rotWithShape="0">
                    <a:srgbClr val="000000">
                      <a:alpha val="43000"/>
                    </a:srgbClr>
                  </a:outerShdw>
                </a:effectLst>
                <a:latin typeface="Arial Black"/>
                <a:cs typeface="Arial Black"/>
              </a:rPr>
              <a:t>Astronauts, Robots and Rocks:</a:t>
            </a:r>
            <a:br>
              <a:rPr lang="en-US" sz="3600" dirty="0">
                <a:ln w="11430"/>
                <a:solidFill>
                  <a:srgbClr val="F8F8F8"/>
                </a:solidFill>
                <a:effectLst>
                  <a:outerShdw blurRad="25400" algn="tl" rotWithShape="0">
                    <a:srgbClr val="000000">
                      <a:alpha val="43000"/>
                    </a:srgbClr>
                  </a:outerShdw>
                </a:effectLst>
                <a:latin typeface="Arial Black"/>
                <a:cs typeface="Arial Black"/>
              </a:rPr>
            </a:br>
            <a:r>
              <a:rPr lang="en-US" sz="3600" dirty="0">
                <a:ln w="11430"/>
                <a:solidFill>
                  <a:srgbClr val="F8F8F8"/>
                </a:solidFill>
                <a:effectLst>
                  <a:outerShdw blurRad="25400" algn="tl" rotWithShape="0">
                    <a:srgbClr val="000000">
                      <a:alpha val="43000"/>
                    </a:srgbClr>
                  </a:outerShdw>
                </a:effectLst>
                <a:latin typeface="Arial Black"/>
                <a:cs typeface="Arial Black"/>
              </a:rPr>
              <a:t>Preparing for Geological </a:t>
            </a:r>
            <a:r>
              <a:rPr lang="en-US" sz="3600" dirty="0" smtClean="0">
                <a:ln w="11430"/>
                <a:solidFill>
                  <a:srgbClr val="F8F8F8"/>
                </a:solidFill>
                <a:effectLst>
                  <a:outerShdw blurRad="25400" algn="tl" rotWithShape="0">
                    <a:srgbClr val="000000">
                      <a:alpha val="43000"/>
                    </a:srgbClr>
                  </a:outerShdw>
                </a:effectLst>
                <a:latin typeface="Arial Black"/>
                <a:cs typeface="Arial Black"/>
              </a:rPr>
              <a:t>Planetary Exploration</a:t>
            </a:r>
            <a:endParaRPr lang="en-US" sz="3600" dirty="0">
              <a:ln w="11430"/>
              <a:solidFill>
                <a:srgbClr val="F8F8F8"/>
              </a:solidFill>
              <a:effectLst>
                <a:outerShdw blurRad="25400" algn="tl" rotWithShape="0">
                  <a:srgbClr val="000000">
                    <a:alpha val="43000"/>
                  </a:srgbClr>
                </a:outerShdw>
              </a:effectLst>
              <a:latin typeface="Arial Black"/>
              <a:cs typeface="Arial Black"/>
            </a:endParaRPr>
          </a:p>
        </p:txBody>
      </p:sp>
    </p:spTree>
    <p:extLst>
      <p:ext uri="{BB962C8B-B14F-4D97-AF65-F5344CB8AC3E}">
        <p14:creationId xmlns:p14="http://schemas.microsoft.com/office/powerpoint/2010/main" val="8619257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152400"/>
            <a:ext cx="5334000" cy="914400"/>
          </a:xfrm>
        </p:spPr>
        <p:txBody>
          <a:bodyPr/>
          <a:lstStyle/>
          <a:p>
            <a:r>
              <a:rPr lang="en-US" dirty="0" smtClean="0"/>
              <a:t>Geology Training Today</a:t>
            </a:r>
            <a:endParaRPr lang="en-US" dirty="0"/>
          </a:p>
        </p:txBody>
      </p:sp>
      <p:sp>
        <p:nvSpPr>
          <p:cNvPr id="3" name="Content Placeholder 2"/>
          <p:cNvSpPr>
            <a:spLocks noGrp="1"/>
          </p:cNvSpPr>
          <p:nvPr>
            <p:ph idx="4294967295"/>
          </p:nvPr>
        </p:nvSpPr>
        <p:spPr>
          <a:xfrm>
            <a:off x="381000" y="990600"/>
            <a:ext cx="5410200" cy="990600"/>
          </a:xfrm>
        </p:spPr>
        <p:txBody>
          <a:bodyPr/>
          <a:lstStyle/>
          <a:p>
            <a:r>
              <a:rPr lang="en-US" dirty="0" smtClean="0"/>
              <a:t>Classroom Training</a:t>
            </a:r>
          </a:p>
          <a:p>
            <a:r>
              <a:rPr lang="en-US" dirty="0" smtClean="0">
                <a:solidFill>
                  <a:schemeClr val="accent3"/>
                </a:solidFill>
              </a:rPr>
              <a:t>Field Training &amp; Mentoring</a:t>
            </a:r>
          </a:p>
          <a:p>
            <a:endParaRPr lang="en-US" dirty="0">
              <a:solidFill>
                <a:schemeClr val="accent3"/>
              </a:solidFill>
            </a:endParaRPr>
          </a:p>
          <a:p>
            <a:endParaRPr lang="en-US" dirty="0" smtClean="0">
              <a:solidFill>
                <a:schemeClr val="accent3"/>
              </a:solidFill>
            </a:endParaRPr>
          </a:p>
          <a:p>
            <a:endParaRPr lang="en-US" dirty="0">
              <a:solidFill>
                <a:schemeClr val="accent3"/>
              </a:solidFill>
            </a:endParaRPr>
          </a:p>
          <a:p>
            <a:endParaRPr lang="en-US" dirty="0" smtClean="0">
              <a:solidFill>
                <a:schemeClr val="accent3"/>
              </a:solidFill>
            </a:endParaRPr>
          </a:p>
          <a:p>
            <a:endParaRPr lang="en-US" dirty="0">
              <a:solidFill>
                <a:schemeClr val="accent3"/>
              </a:solidFill>
            </a:endParaRPr>
          </a:p>
          <a:p>
            <a:pPr marL="68263" indent="0">
              <a:buNone/>
            </a:pPr>
            <a:endParaRPr lang="en-US" sz="2400" dirty="0"/>
          </a:p>
        </p:txBody>
      </p:sp>
      <p:pic>
        <p:nvPicPr>
          <p:cNvPr id="3080" name="Picture 8" descr="C:\Users\helper\Documents\ESI_outreach_talk\Presentation_and_files\chumps_patch.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400" y="5486400"/>
            <a:ext cx="1101725" cy="13154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19200" y="5668617"/>
            <a:ext cx="4267199" cy="646331"/>
          </a:xfrm>
          <a:prstGeom prst="rect">
            <a:avLst/>
          </a:prstGeom>
          <a:noFill/>
        </p:spPr>
        <p:txBody>
          <a:bodyPr wrap="square" rtlCol="0">
            <a:spAutoFit/>
          </a:bodyPr>
          <a:lstStyle/>
          <a:p>
            <a:pPr marL="68263" indent="0" algn="ctr">
              <a:buNone/>
            </a:pPr>
            <a:r>
              <a:rPr lang="en-US" dirty="0"/>
              <a:t>2009 Astronaut Candidate </a:t>
            </a:r>
            <a:r>
              <a:rPr lang="en-US" dirty="0" smtClean="0"/>
              <a:t>Class</a:t>
            </a:r>
          </a:p>
          <a:p>
            <a:pPr marL="68263" indent="0" algn="ctr">
              <a:buNone/>
            </a:pPr>
            <a:r>
              <a:rPr lang="en-US" dirty="0" smtClean="0"/>
              <a:t>Group 1</a:t>
            </a:r>
            <a:endParaRPr lang="en-US" dirty="0"/>
          </a:p>
        </p:txBody>
      </p:sp>
      <p:pic>
        <p:nvPicPr>
          <p:cNvPr id="3074" name="Picture 2" descr="C:\Users\helper\Documents\ASCAN_Training_2010\Photos\June\jsc2010e103668.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7210" t="24172" r="8777"/>
          <a:stretch/>
        </p:blipFill>
        <p:spPr bwMode="auto">
          <a:xfrm>
            <a:off x="228600" y="2362200"/>
            <a:ext cx="5129829" cy="304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helper\Documents\ASCAN_Training_2010\Photos\June\jsc2010e103719.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00800" y="533399"/>
            <a:ext cx="2209800" cy="332140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helper\Documents\ASCAN_Training_2010\Photos\June\IMG_3357.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flipH="1">
            <a:off x="5486400" y="4095750"/>
            <a:ext cx="3581400" cy="268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5972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76200"/>
            <a:ext cx="7772400" cy="914400"/>
          </a:xfrm>
        </p:spPr>
        <p:txBody>
          <a:bodyPr/>
          <a:lstStyle/>
          <a:p>
            <a:r>
              <a:rPr lang="en-US" sz="3600" dirty="0" smtClean="0"/>
              <a:t>Testing Concepts, Tools and Equipment</a:t>
            </a:r>
            <a:endParaRPr lang="en-US" sz="3600" dirty="0"/>
          </a:p>
        </p:txBody>
      </p:sp>
      <p:pic>
        <p:nvPicPr>
          <p:cNvPr id="4101" name="Picture 5" descr="C:\Users\helper\Documents\ESI_outreach_talk\593054main_drats_spacewalk_226_kjel_2011.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805" b="3750"/>
          <a:stretch/>
        </p:blipFill>
        <p:spPr bwMode="auto">
          <a:xfrm>
            <a:off x="0" y="881959"/>
            <a:ext cx="9144000" cy="597604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086600" y="5181600"/>
            <a:ext cx="1676400" cy="646331"/>
          </a:xfrm>
          <a:prstGeom prst="rect">
            <a:avLst/>
          </a:prstGeom>
          <a:noFill/>
        </p:spPr>
        <p:txBody>
          <a:bodyPr wrap="square" rtlCol="0">
            <a:spAutoFit/>
          </a:bodyPr>
          <a:lstStyle/>
          <a:p>
            <a:pPr algn="ctr"/>
            <a:r>
              <a:rPr lang="en-US" dirty="0"/>
              <a:t>Astronaut </a:t>
            </a:r>
            <a:r>
              <a:rPr lang="en-US" dirty="0" err="1"/>
              <a:t>Kjell</a:t>
            </a:r>
            <a:r>
              <a:rPr lang="en-US" dirty="0"/>
              <a:t> </a:t>
            </a:r>
            <a:r>
              <a:rPr lang="en-US" dirty="0" smtClean="0"/>
              <a:t>Lindgren</a:t>
            </a:r>
            <a:endParaRPr lang="en-US" dirty="0"/>
          </a:p>
        </p:txBody>
      </p:sp>
      <p:sp>
        <p:nvSpPr>
          <p:cNvPr id="8" name="TextBox 7"/>
          <p:cNvSpPr txBox="1"/>
          <p:nvPr/>
        </p:nvSpPr>
        <p:spPr>
          <a:xfrm>
            <a:off x="1828800" y="950893"/>
            <a:ext cx="5867400" cy="830997"/>
          </a:xfrm>
          <a:prstGeom prst="rect">
            <a:avLst/>
          </a:prstGeom>
          <a:solidFill>
            <a:srgbClr val="78C0E3"/>
          </a:solidFill>
        </p:spPr>
        <p:txBody>
          <a:bodyPr wrap="square" rtlCol="0">
            <a:spAutoFit/>
          </a:bodyPr>
          <a:lstStyle/>
          <a:p>
            <a:pPr algn="ctr"/>
            <a:r>
              <a:rPr lang="en-US" sz="2400" dirty="0" smtClean="0"/>
              <a:t>Desert </a:t>
            </a:r>
            <a:r>
              <a:rPr lang="en-US" sz="2400" dirty="0"/>
              <a:t>Research and Technology </a:t>
            </a:r>
            <a:r>
              <a:rPr lang="en-US" sz="2400" dirty="0" smtClean="0"/>
              <a:t>Studies northern </a:t>
            </a:r>
            <a:r>
              <a:rPr lang="en-US" sz="2400" dirty="0"/>
              <a:t>Arizona</a:t>
            </a:r>
          </a:p>
        </p:txBody>
      </p:sp>
    </p:spTree>
    <p:extLst>
      <p:ext uri="{BB962C8B-B14F-4D97-AF65-F5344CB8AC3E}">
        <p14:creationId xmlns:p14="http://schemas.microsoft.com/office/powerpoint/2010/main" val="13863065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02" name="Rectangle 2"/>
          <p:cNvSpPr>
            <a:spLocks noGrp="1" noChangeArrowheads="1"/>
          </p:cNvSpPr>
          <p:nvPr>
            <p:ph type="title" idx="4294967295"/>
          </p:nvPr>
        </p:nvSpPr>
        <p:spPr>
          <a:xfrm>
            <a:off x="609600" y="152400"/>
            <a:ext cx="7848600" cy="685800"/>
          </a:xfrm>
        </p:spPr>
        <p:txBody>
          <a:bodyPr/>
          <a:lstStyle/>
          <a:p>
            <a:pPr algn="ctr" eaLnBrk="1" hangingPunct="1">
              <a:defRPr/>
            </a:pPr>
            <a:r>
              <a:rPr lang="en-US" sz="3600" dirty="0" smtClean="0"/>
              <a:t>What else has changed since </a:t>
            </a:r>
            <a:r>
              <a:rPr lang="en-US" sz="3600" dirty="0"/>
              <a:t>Apollo?</a:t>
            </a:r>
          </a:p>
        </p:txBody>
      </p:sp>
      <p:pic>
        <p:nvPicPr>
          <p:cNvPr id="13316" name="Picture 7" descr="a"/>
          <p:cNvPicPr>
            <a:picLocks noChangeAspect="1" noChangeArrowheads="1"/>
          </p:cNvPicPr>
          <p:nvPr/>
        </p:nvPicPr>
        <p:blipFill rotWithShape="1">
          <a:blip r:embed="rId3" cstate="print"/>
          <a:srcRect l="7588" t="25772" r="4068" b="9606"/>
          <a:stretch/>
        </p:blipFill>
        <p:spPr bwMode="auto">
          <a:xfrm>
            <a:off x="1901685" y="3634409"/>
            <a:ext cx="5016500" cy="2961569"/>
          </a:xfrm>
          <a:prstGeom prst="rect">
            <a:avLst/>
          </a:prstGeom>
          <a:noFill/>
          <a:ln w="9525">
            <a:solidFill>
              <a:schemeClr val="tx1"/>
            </a:solidFill>
            <a:miter lim="800000"/>
            <a:headEnd/>
            <a:tailEnd/>
          </a:ln>
          <a:effectLst>
            <a:outerShdw dist="35921" dir="2700000" algn="ctr" rotWithShape="0">
              <a:srgbClr val="808080"/>
            </a:outerShdw>
          </a:effectLst>
        </p:spPr>
      </p:pic>
      <p:pic>
        <p:nvPicPr>
          <p:cNvPr id="16" name="Picture 10" descr="a"/>
          <p:cNvPicPr>
            <a:picLocks noChangeAspect="1" noChangeArrowheads="1"/>
          </p:cNvPicPr>
          <p:nvPr/>
        </p:nvPicPr>
        <p:blipFill>
          <a:blip r:embed="rId4" cstate="print"/>
          <a:srcRect l="3000" t="19279" r="10001" b="16710"/>
          <a:stretch>
            <a:fillRect/>
          </a:stretch>
        </p:blipFill>
        <p:spPr bwMode="auto">
          <a:xfrm>
            <a:off x="1066800" y="914400"/>
            <a:ext cx="2743200" cy="2619313"/>
          </a:xfrm>
          <a:prstGeom prst="rect">
            <a:avLst/>
          </a:prstGeom>
          <a:noFill/>
          <a:ln w="9525">
            <a:solidFill>
              <a:schemeClr val="tx1"/>
            </a:solidFill>
            <a:miter lim="800000"/>
            <a:headEnd/>
            <a:tailEnd/>
          </a:ln>
          <a:effectLst>
            <a:outerShdw dist="35921" dir="2700000" algn="ctr" rotWithShape="0">
              <a:srgbClr val="808080"/>
            </a:outerShdw>
          </a:effectLst>
        </p:spPr>
      </p:pic>
      <p:pic>
        <p:nvPicPr>
          <p:cNvPr id="5" name="Picture 4"/>
          <p:cNvPicPr>
            <a:picLocks noChangeAspect="1"/>
          </p:cNvPicPr>
          <p:nvPr/>
        </p:nvPicPr>
        <p:blipFill>
          <a:blip r:embed="rId5" cstate="print"/>
          <a:stretch>
            <a:fillRect/>
          </a:stretch>
        </p:blipFill>
        <p:spPr>
          <a:xfrm>
            <a:off x="4731026" y="942913"/>
            <a:ext cx="3444240" cy="25908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19200" y="76200"/>
            <a:ext cx="6781800" cy="685800"/>
          </a:xfrm>
        </p:spPr>
        <p:txBody>
          <a:bodyPr/>
          <a:lstStyle/>
          <a:p>
            <a:pPr algn="ctr" eaLnBrk="1" hangingPunct="1">
              <a:defRPr/>
            </a:pPr>
            <a:r>
              <a:rPr lang="en-US" sz="3600" dirty="0" smtClean="0"/>
              <a:t>How will robots </a:t>
            </a:r>
            <a:r>
              <a:rPr lang="en-US" sz="3600" dirty="0"/>
              <a:t>b</a:t>
            </a:r>
            <a:r>
              <a:rPr lang="en-US" sz="3600" dirty="0" smtClean="0"/>
              <a:t>e used?</a:t>
            </a:r>
            <a:endParaRPr lang="en-US" sz="3600" dirty="0"/>
          </a:p>
        </p:txBody>
      </p:sp>
      <p:pic>
        <p:nvPicPr>
          <p:cNvPr id="15368" name="Picture 8" descr="image003"/>
          <p:cNvPicPr>
            <a:picLocks noChangeAspect="1" noChangeArrowheads="1"/>
          </p:cNvPicPr>
          <p:nvPr/>
        </p:nvPicPr>
        <p:blipFill>
          <a:blip r:embed="rId3" cstate="print"/>
          <a:srcRect t="7004" b="7722"/>
          <a:stretch>
            <a:fillRect/>
          </a:stretch>
        </p:blipFill>
        <p:spPr bwMode="auto">
          <a:xfrm>
            <a:off x="0" y="1902542"/>
            <a:ext cx="9144000" cy="4955458"/>
          </a:xfrm>
          <a:prstGeom prst="rect">
            <a:avLst/>
          </a:prstGeom>
          <a:noFill/>
          <a:ln w="9525">
            <a:noFill/>
            <a:miter lim="800000"/>
            <a:headEnd/>
            <a:tailEnd/>
          </a:ln>
          <a:effectLst>
            <a:outerShdw dist="35921" dir="2700000" algn="ctr" rotWithShape="0">
              <a:srgbClr val="808080"/>
            </a:outerShdw>
          </a:effectLst>
        </p:spPr>
      </p:pic>
      <p:sp>
        <p:nvSpPr>
          <p:cNvPr id="3" name="Content Placeholder 2"/>
          <p:cNvSpPr>
            <a:spLocks noGrp="1"/>
          </p:cNvSpPr>
          <p:nvPr>
            <p:ph idx="4294967295"/>
          </p:nvPr>
        </p:nvSpPr>
        <p:spPr>
          <a:xfrm>
            <a:off x="2057400" y="838200"/>
            <a:ext cx="7048500" cy="2362200"/>
          </a:xfrm>
          <a:solidFill>
            <a:schemeClr val="bg1">
              <a:lumMod val="95000"/>
              <a:lumOff val="5000"/>
            </a:schemeClr>
          </a:solidFill>
        </p:spPr>
        <p:txBody>
          <a:bodyPr>
            <a:normAutofit/>
          </a:bodyPr>
          <a:lstStyle/>
          <a:p>
            <a:pPr marL="68263" indent="0" eaLnBrk="1" hangingPunct="1">
              <a:buNone/>
              <a:defRPr/>
            </a:pPr>
            <a:r>
              <a:rPr lang="en-US" sz="2400" dirty="0" smtClean="0">
                <a:solidFill>
                  <a:schemeClr val="bg1"/>
                </a:solidFill>
              </a:rPr>
              <a:t>Reconnaissance prior to human landings </a:t>
            </a:r>
          </a:p>
          <a:p>
            <a:pPr marL="68263" indent="0" eaLnBrk="1" hangingPunct="1">
              <a:buNone/>
              <a:defRPr/>
            </a:pPr>
            <a:r>
              <a:rPr lang="en-US" sz="2400" dirty="0" smtClean="0">
                <a:solidFill>
                  <a:schemeClr val="bg1"/>
                </a:solidFill>
              </a:rPr>
              <a:t>Side-by-side human assistants</a:t>
            </a:r>
          </a:p>
          <a:p>
            <a:pPr marL="68263" indent="0" eaLnBrk="1" hangingPunct="1">
              <a:buNone/>
              <a:defRPr/>
            </a:pPr>
            <a:r>
              <a:rPr lang="en-US" sz="2400" dirty="0" smtClean="0">
                <a:solidFill>
                  <a:schemeClr val="bg1"/>
                </a:solidFill>
              </a:rPr>
              <a:t>Autonomous investigators e.g. Mars rovers</a:t>
            </a:r>
          </a:p>
          <a:p>
            <a:pPr marL="68263" indent="0" eaLnBrk="1" hangingPunct="1">
              <a:buNone/>
              <a:defRPr/>
            </a:pPr>
            <a:r>
              <a:rPr lang="en-US" sz="2400" dirty="0" smtClean="0">
                <a:solidFill>
                  <a:schemeClr val="bg1"/>
                </a:solidFill>
              </a:rPr>
              <a:t>Follow-up to human exploration</a:t>
            </a:r>
          </a:p>
          <a:p>
            <a:pPr marL="68263" indent="0" eaLnBrk="1" hangingPunct="1">
              <a:buNone/>
              <a:defRPr/>
            </a:pPr>
            <a:r>
              <a:rPr lang="en-US" sz="2400" dirty="0" smtClean="0">
                <a:solidFill>
                  <a:schemeClr val="bg1"/>
                </a:solidFill>
              </a:rPr>
              <a:t>Utility functions - maintenance, construction, etc.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3">
                                            <p:txEl>
                                              <p:pRg st="0" end="0"/>
                                            </p:txEl>
                                          </p:spTgt>
                                        </p:tgtEl>
                                        <p:attrNameLst>
                                          <p:attrName>style.color</p:attrName>
                                        </p:attrNameLst>
                                      </p:cBhvr>
                                      <p:to>
                                        <a:schemeClr val="tx1"/>
                                      </p:to>
                                    </p:animClr>
                                  </p:childTnLst>
                                  <p:subTnLst>
                                    <p:animClr clrSpc="rgb" dir="cw">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1000" fill="hold"/>
                                        <p:tgtEl>
                                          <p:spTgt spid="3">
                                            <p:txEl>
                                              <p:pRg st="1" end="1"/>
                                            </p:txEl>
                                          </p:spTgt>
                                        </p:tgtEl>
                                        <p:attrNameLst>
                                          <p:attrName>style.color</p:attrName>
                                        </p:attrNameLst>
                                      </p:cBhvr>
                                      <p:to>
                                        <a:schemeClr val="tx1"/>
                                      </p:to>
                                    </p:animClr>
                                  </p:childTnLst>
                                  <p:subTnLst>
                                    <p:animClr clrSpc="rgb" dir="cw">
                                      <p:cBhvr override="childStyle">
                                        <p:cTn dur="1" fill="hold" display="0" masterRel="nextClick" afterEffect="1"/>
                                        <p:tgtEl>
                                          <p:spTgt spid="3">
                                            <p:txEl>
                                              <p:pRg st="1" end="1"/>
                                            </p:txEl>
                                          </p:spTgt>
                                        </p:tgtEl>
                                        <p:attrNameLst>
                                          <p:attrName>ppt_c</p:attrName>
                                        </p:attrNameLst>
                                      </p:cBhvr>
                                      <p:to>
                                        <a:schemeClr val="folHlink"/>
                                      </p:to>
                                    </p:animClr>
                                  </p:subTnLst>
                                </p:cTn>
                              </p:par>
                              <p:par>
                                <p:cTn id="11" presetID="3" presetClass="emph" presetSubtype="2" fill="hold" nodeType="withEffect">
                                  <p:stCondLst>
                                    <p:cond delay="0"/>
                                  </p:stCondLst>
                                  <p:childTnLst>
                                    <p:animClr clrSpc="rgb" dir="cw">
                                      <p:cBhvr override="childStyle">
                                        <p:cTn id="12" dur="1000" fill="hold"/>
                                        <p:tgtEl>
                                          <p:spTgt spid="3">
                                            <p:txEl>
                                              <p:pRg st="0" end="0"/>
                                            </p:txEl>
                                          </p:spTgt>
                                        </p:tgtEl>
                                        <p:attrNameLst>
                                          <p:attrName>style.color</p:attrName>
                                        </p:attrNameLst>
                                      </p:cBhvr>
                                      <p:to>
                                        <a:srgbClr val="78797D"/>
                                      </p:to>
                                    </p:animClr>
                                  </p:childTnLst>
                                  <p:subTnLst>
                                    <p:animClr clrSpc="rgb" dir="cw">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childTnLst>
                                    <p:animClr clrSpc="rgb" dir="cw">
                                      <p:cBhvr override="childStyle">
                                        <p:cTn id="16" dur="1000" fill="hold"/>
                                        <p:tgtEl>
                                          <p:spTgt spid="3">
                                            <p:txEl>
                                              <p:pRg st="2" end="2"/>
                                            </p:txEl>
                                          </p:spTgt>
                                        </p:tgtEl>
                                        <p:attrNameLst>
                                          <p:attrName>style.color</p:attrName>
                                        </p:attrNameLst>
                                      </p:cBhvr>
                                      <p:to>
                                        <a:schemeClr val="tx1"/>
                                      </p:to>
                                    </p:animClr>
                                  </p:childTnLst>
                                  <p:subTnLst>
                                    <p:animClr clrSpc="rgb" dir="cw">
                                      <p:cBhvr override="childStyle">
                                        <p:cTn dur="1" fill="hold" display="0" masterRel="nextClick" afterEffect="1"/>
                                        <p:tgtEl>
                                          <p:spTgt spid="3">
                                            <p:txEl>
                                              <p:pRg st="2" end="2"/>
                                            </p:txEl>
                                          </p:spTgt>
                                        </p:tgtEl>
                                        <p:attrNameLst>
                                          <p:attrName>ppt_c</p:attrName>
                                        </p:attrNameLst>
                                      </p:cBhvr>
                                      <p:to>
                                        <a:schemeClr val="folHlink"/>
                                      </p:to>
                                    </p:animClr>
                                  </p:subTnLst>
                                </p:cTn>
                              </p:par>
                              <p:par>
                                <p:cTn id="17" presetID="3" presetClass="emph" presetSubtype="2" fill="hold" nodeType="withEffect">
                                  <p:stCondLst>
                                    <p:cond delay="0"/>
                                  </p:stCondLst>
                                  <p:childTnLst>
                                    <p:animClr clrSpc="rgb" dir="cw">
                                      <p:cBhvr override="childStyle">
                                        <p:cTn id="18" dur="1000" fill="hold"/>
                                        <p:tgtEl>
                                          <p:spTgt spid="3">
                                            <p:txEl>
                                              <p:pRg st="1" end="1"/>
                                            </p:txEl>
                                          </p:spTgt>
                                        </p:tgtEl>
                                        <p:attrNameLst>
                                          <p:attrName>style.color</p:attrName>
                                        </p:attrNameLst>
                                      </p:cBhvr>
                                      <p:to>
                                        <a:srgbClr val="78797D"/>
                                      </p:to>
                                    </p:animClr>
                                  </p:childTnLst>
                                  <p:subTnLst>
                                    <p:animClr clrSpc="rgb" dir="cw">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1000" fill="hold"/>
                                        <p:tgtEl>
                                          <p:spTgt spid="3">
                                            <p:txEl>
                                              <p:pRg st="3" end="3"/>
                                            </p:txEl>
                                          </p:spTgt>
                                        </p:tgtEl>
                                        <p:attrNameLst>
                                          <p:attrName>style.color</p:attrName>
                                        </p:attrNameLst>
                                      </p:cBhvr>
                                      <p:to>
                                        <a:schemeClr val="tx1"/>
                                      </p:to>
                                    </p:animClr>
                                  </p:childTnLst>
                                  <p:subTnLst>
                                    <p:animClr clrSpc="rgb" dir="cw">
                                      <p:cBhvr override="childStyle">
                                        <p:cTn dur="1" fill="hold" display="0" masterRel="nextClick" afterEffect="1"/>
                                        <p:tgtEl>
                                          <p:spTgt spid="3">
                                            <p:txEl>
                                              <p:pRg st="3" end="3"/>
                                            </p:txEl>
                                          </p:spTgt>
                                        </p:tgtEl>
                                        <p:attrNameLst>
                                          <p:attrName>ppt_c</p:attrName>
                                        </p:attrNameLst>
                                      </p:cBhvr>
                                      <p:to>
                                        <a:schemeClr val="folHlink"/>
                                      </p:to>
                                    </p:animClr>
                                  </p:subTnLst>
                                </p:cTn>
                              </p:par>
                              <p:par>
                                <p:cTn id="23" presetID="3" presetClass="emph" presetSubtype="2" fill="hold" nodeType="withEffect">
                                  <p:stCondLst>
                                    <p:cond delay="0"/>
                                  </p:stCondLst>
                                  <p:childTnLst>
                                    <p:animClr clrSpc="rgb" dir="cw">
                                      <p:cBhvr override="childStyle">
                                        <p:cTn id="24" dur="1000" fill="hold"/>
                                        <p:tgtEl>
                                          <p:spTgt spid="3">
                                            <p:txEl>
                                              <p:pRg st="2" end="2"/>
                                            </p:txEl>
                                          </p:spTgt>
                                        </p:tgtEl>
                                        <p:attrNameLst>
                                          <p:attrName>style.color</p:attrName>
                                        </p:attrNameLst>
                                      </p:cBhvr>
                                      <p:to>
                                        <a:srgbClr val="78797D"/>
                                      </p:to>
                                    </p:animClr>
                                  </p:childTnLst>
                                  <p:subTnLst>
                                    <p:animClr clrSpc="rgb" dir="cw">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25" fill="hold">
                      <p:stCondLst>
                        <p:cond delay="indefinite"/>
                      </p:stCondLst>
                      <p:childTnLst>
                        <p:par>
                          <p:cTn id="26" fill="hold">
                            <p:stCondLst>
                              <p:cond delay="0"/>
                            </p:stCondLst>
                            <p:childTnLst>
                              <p:par>
                                <p:cTn id="27" presetID="3" presetClass="emph" presetSubtype="2" fill="hold" nodeType="clickEffect">
                                  <p:stCondLst>
                                    <p:cond delay="0"/>
                                  </p:stCondLst>
                                  <p:childTnLst>
                                    <p:animClr clrSpc="rgb" dir="cw">
                                      <p:cBhvr override="childStyle">
                                        <p:cTn id="28" dur="1000" fill="hold"/>
                                        <p:tgtEl>
                                          <p:spTgt spid="3">
                                            <p:txEl>
                                              <p:pRg st="4" end="4"/>
                                            </p:txEl>
                                          </p:spTgt>
                                        </p:tgtEl>
                                        <p:attrNameLst>
                                          <p:attrName>style.color</p:attrName>
                                        </p:attrNameLst>
                                      </p:cBhvr>
                                      <p:to>
                                        <a:schemeClr val="tx1"/>
                                      </p:to>
                                    </p:animClr>
                                  </p:childTnLst>
                                  <p:subTnLst>
                                    <p:animClr clrSpc="rgb" dir="cw">
                                      <p:cBhvr override="childStyle">
                                        <p:cTn dur="1" fill="hold" display="0" masterRel="nextClick" afterEffect="1"/>
                                        <p:tgtEl>
                                          <p:spTgt spid="3">
                                            <p:txEl>
                                              <p:pRg st="4" end="4"/>
                                            </p:txEl>
                                          </p:spTgt>
                                        </p:tgtEl>
                                        <p:attrNameLst>
                                          <p:attrName>ppt_c</p:attrName>
                                        </p:attrNameLst>
                                      </p:cBhvr>
                                      <p:to>
                                        <a:schemeClr val="folHlink"/>
                                      </p:to>
                                    </p:animClr>
                                  </p:subTnLst>
                                </p:cTn>
                              </p:par>
                              <p:par>
                                <p:cTn id="29" presetID="3" presetClass="emph" presetSubtype="2" fill="hold" nodeType="withEffect">
                                  <p:stCondLst>
                                    <p:cond delay="0"/>
                                  </p:stCondLst>
                                  <p:childTnLst>
                                    <p:animClr clrSpc="rgb" dir="cw">
                                      <p:cBhvr override="childStyle">
                                        <p:cTn id="30" dur="1000" fill="hold"/>
                                        <p:tgtEl>
                                          <p:spTgt spid="3">
                                            <p:txEl>
                                              <p:pRg st="3" end="3"/>
                                            </p:txEl>
                                          </p:spTgt>
                                        </p:tgtEl>
                                        <p:attrNameLst>
                                          <p:attrName>style.color</p:attrName>
                                        </p:attrNameLst>
                                      </p:cBhvr>
                                      <p:to>
                                        <a:srgbClr val="78797D"/>
                                      </p:to>
                                    </p:animClr>
                                  </p:childTnLst>
                                  <p:subTnLst>
                                    <p:animClr clrSpc="rgb" dir="cw">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par>
                          <p:cTn id="31" fill="hold">
                            <p:stCondLst>
                              <p:cond delay="1000"/>
                            </p:stCondLst>
                            <p:childTnLst>
                              <p:par>
                                <p:cTn id="32" presetID="1" presetClass="entr" presetSubtype="0" fill="hold"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FFFF6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0" y="381000"/>
            <a:ext cx="7772400" cy="533400"/>
          </a:xfrm>
        </p:spPr>
        <p:txBody>
          <a:bodyPr/>
          <a:lstStyle/>
          <a:p>
            <a:pPr algn="ctr" eaLnBrk="1" fontAlgn="auto" hangingPunct="1">
              <a:spcAft>
                <a:spcPts val="0"/>
              </a:spcAft>
              <a:defRPr/>
            </a:pPr>
            <a:r>
              <a:rPr lang="en-US" sz="3600" dirty="0" smtClean="0">
                <a:solidFill>
                  <a:schemeClr val="tx2">
                    <a:satMod val="200000"/>
                  </a:schemeClr>
                </a:solidFill>
              </a:rPr>
              <a:t>Robotic Follow-up Research Project </a:t>
            </a:r>
            <a:endParaRPr lang="en-US" sz="3600" dirty="0">
              <a:solidFill>
                <a:schemeClr val="tx2">
                  <a:satMod val="200000"/>
                </a:schemeClr>
              </a:solidFill>
            </a:endParaRPr>
          </a:p>
        </p:txBody>
      </p:sp>
      <p:sp>
        <p:nvSpPr>
          <p:cNvPr id="22531" name="Content Placeholder 2"/>
          <p:cNvSpPr>
            <a:spLocks noGrp="1"/>
          </p:cNvSpPr>
          <p:nvPr>
            <p:ph idx="4294967295"/>
          </p:nvPr>
        </p:nvSpPr>
        <p:spPr>
          <a:xfrm>
            <a:off x="381000" y="1447800"/>
            <a:ext cx="7772400" cy="4191000"/>
          </a:xfrm>
        </p:spPr>
        <p:txBody>
          <a:bodyPr/>
          <a:lstStyle/>
          <a:p>
            <a:pPr eaLnBrk="1" hangingPunct="1"/>
            <a:r>
              <a:rPr lang="en-US" dirty="0" smtClean="0">
                <a:latin typeface="Arial" charset="0"/>
              </a:rPr>
              <a:t>To study how an astronaut geologist might do a field geology study with robotic follow-up in mind</a:t>
            </a:r>
          </a:p>
          <a:p>
            <a:pPr eaLnBrk="1" hangingPunct="1"/>
            <a:r>
              <a:rPr lang="en-US" dirty="0" smtClean="0">
                <a:latin typeface="Arial" charset="0"/>
              </a:rPr>
              <a:t>To discover how best to pair human and robotic geologic investigations</a:t>
            </a:r>
          </a:p>
          <a:p>
            <a:pPr eaLnBrk="1" hangingPunct="1"/>
            <a:endParaRPr lang="en-US" dirty="0">
              <a:latin typeface="Arial" charset="0"/>
            </a:endParaRPr>
          </a:p>
          <a:p>
            <a:pPr marL="68263" indent="0" eaLnBrk="1" hangingPunct="1">
              <a:buNone/>
            </a:pPr>
            <a:r>
              <a:rPr lang="en-US" dirty="0" smtClean="0">
                <a:solidFill>
                  <a:schemeClr val="accent3"/>
                </a:solidFill>
                <a:latin typeface="Arial" charset="0"/>
              </a:rPr>
              <a:t>Use a setting that is analogous (in as many ways as possible) to that on Moon or Mars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25400"/>
            <a:ext cx="7772400" cy="685800"/>
          </a:xfrm>
        </p:spPr>
        <p:txBody>
          <a:bodyPr/>
          <a:lstStyle/>
          <a:p>
            <a:pPr algn="ctr" eaLnBrk="1" fontAlgn="auto" hangingPunct="1">
              <a:spcAft>
                <a:spcPts val="0"/>
              </a:spcAft>
              <a:defRPr/>
            </a:pPr>
            <a:r>
              <a:rPr lang="en-US" sz="3600" dirty="0" smtClean="0">
                <a:solidFill>
                  <a:schemeClr val="tx2">
                    <a:satMod val="200000"/>
                  </a:schemeClr>
                </a:solidFill>
              </a:rPr>
              <a:t>Haughton Crater As A Lunar Analog</a:t>
            </a:r>
            <a:endParaRPr lang="en-US" sz="3600" dirty="0">
              <a:solidFill>
                <a:schemeClr val="tx2">
                  <a:satMod val="200000"/>
                </a:schemeClr>
              </a:solidFill>
            </a:endParaRPr>
          </a:p>
        </p:txBody>
      </p:sp>
      <p:pic>
        <p:nvPicPr>
          <p:cNvPr id="25605"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400" y="2078940"/>
            <a:ext cx="4429125" cy="375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1223962" y="914400"/>
            <a:ext cx="2286000" cy="923330"/>
          </a:xfrm>
          <a:prstGeom prst="rect">
            <a:avLst/>
          </a:prstGeom>
          <a:solidFill>
            <a:schemeClr val="accent3">
              <a:lumMod val="40000"/>
              <a:lumOff val="60000"/>
            </a:schemeClr>
          </a:solidFill>
          <a:ln>
            <a:solidFill>
              <a:schemeClr val="bg1"/>
            </a:solidFill>
          </a:ln>
        </p:spPr>
        <p:txBody>
          <a:bodyPr wrap="square">
            <a:spAutoFit/>
          </a:bodyPr>
          <a:lstStyle/>
          <a:p>
            <a:pPr algn="ctr" fontAlgn="auto">
              <a:spcBef>
                <a:spcPts val="0"/>
              </a:spcBef>
              <a:spcAft>
                <a:spcPts val="0"/>
              </a:spcAft>
              <a:defRPr/>
            </a:pPr>
            <a:r>
              <a:rPr lang="en-US" i="1" dirty="0" smtClean="0">
                <a:solidFill>
                  <a:schemeClr val="bg1"/>
                </a:solidFill>
                <a:latin typeface="Calibri" pitchFamily="34" charset="0"/>
              </a:rPr>
              <a:t>Moon</a:t>
            </a:r>
          </a:p>
          <a:p>
            <a:pPr algn="ctr" fontAlgn="auto">
              <a:spcBef>
                <a:spcPts val="0"/>
              </a:spcBef>
              <a:spcAft>
                <a:spcPts val="0"/>
              </a:spcAft>
              <a:defRPr/>
            </a:pPr>
            <a:r>
              <a:rPr lang="en-US" i="1" dirty="0" err="1" smtClean="0">
                <a:solidFill>
                  <a:schemeClr val="bg1"/>
                </a:solidFill>
                <a:latin typeface="Calibri" pitchFamily="34" charset="0"/>
              </a:rPr>
              <a:t>Shackleton</a:t>
            </a:r>
            <a:r>
              <a:rPr lang="en-US" i="1" dirty="0" smtClean="0">
                <a:solidFill>
                  <a:schemeClr val="bg1"/>
                </a:solidFill>
                <a:latin typeface="Calibri" pitchFamily="34" charset="0"/>
              </a:rPr>
              <a:t> </a:t>
            </a:r>
            <a:r>
              <a:rPr lang="en-US" i="1" dirty="0">
                <a:solidFill>
                  <a:schemeClr val="bg1"/>
                </a:solidFill>
                <a:latin typeface="Calibri" pitchFamily="34" charset="0"/>
              </a:rPr>
              <a:t>Crater, </a:t>
            </a:r>
            <a:endParaRPr lang="en-US" i="1" dirty="0" smtClean="0">
              <a:solidFill>
                <a:schemeClr val="bg1"/>
              </a:solidFill>
              <a:latin typeface="Calibri" pitchFamily="34" charset="0"/>
            </a:endParaRPr>
          </a:p>
          <a:p>
            <a:pPr algn="ctr" fontAlgn="auto">
              <a:spcBef>
                <a:spcPts val="0"/>
              </a:spcBef>
              <a:spcAft>
                <a:spcPts val="0"/>
              </a:spcAft>
              <a:defRPr/>
            </a:pPr>
            <a:r>
              <a:rPr lang="en-US" i="1" dirty="0" smtClean="0">
                <a:solidFill>
                  <a:schemeClr val="bg1"/>
                </a:solidFill>
                <a:latin typeface="Calibri" pitchFamily="34" charset="0"/>
              </a:rPr>
              <a:t>19 </a:t>
            </a:r>
            <a:r>
              <a:rPr lang="en-US" i="1" dirty="0">
                <a:solidFill>
                  <a:schemeClr val="bg1"/>
                </a:solidFill>
                <a:latin typeface="Calibri" pitchFamily="34" charset="0"/>
              </a:rPr>
              <a:t>km </a:t>
            </a:r>
            <a:r>
              <a:rPr lang="en-US" i="1" dirty="0" smtClean="0">
                <a:solidFill>
                  <a:schemeClr val="bg1"/>
                </a:solidFill>
                <a:latin typeface="Calibri" pitchFamily="34" charset="0"/>
              </a:rPr>
              <a:t>diameter</a:t>
            </a:r>
            <a:endParaRPr lang="en-US" i="1" dirty="0">
              <a:solidFill>
                <a:schemeClr val="bg1"/>
              </a:solidFill>
              <a:latin typeface="Calibri" pitchFamily="34" charset="0"/>
            </a:endParaRPr>
          </a:p>
        </p:txBody>
      </p:sp>
      <p:grpSp>
        <p:nvGrpSpPr>
          <p:cNvPr id="25607" name="Group 18"/>
          <p:cNvGrpSpPr>
            <a:grpSpLocks/>
          </p:cNvGrpSpPr>
          <p:nvPr/>
        </p:nvGrpSpPr>
        <p:grpSpPr bwMode="auto">
          <a:xfrm>
            <a:off x="4838700" y="2083261"/>
            <a:ext cx="4114800" cy="3747407"/>
            <a:chOff x="4419600" y="1447800"/>
            <a:chExt cx="3886200" cy="3429000"/>
          </a:xfrm>
        </p:grpSpPr>
        <p:pic>
          <p:nvPicPr>
            <p:cNvPr id="25612" name="Picture 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19600" y="1447800"/>
              <a:ext cx="3886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16"/>
            <p:cNvSpPr/>
            <p:nvPr/>
          </p:nvSpPr>
          <p:spPr>
            <a:xfrm>
              <a:off x="4953000" y="1905000"/>
              <a:ext cx="2590800" cy="2590800"/>
            </a:xfrm>
            <a:prstGeom prst="ellipse">
              <a:avLst/>
            </a:prstGeom>
            <a:noFill/>
            <a:ln w="571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3" name="TextBox 22"/>
          <p:cNvSpPr txBox="1"/>
          <p:nvPr/>
        </p:nvSpPr>
        <p:spPr>
          <a:xfrm>
            <a:off x="4953000" y="914400"/>
            <a:ext cx="3886200" cy="923330"/>
          </a:xfrm>
          <a:prstGeom prst="rect">
            <a:avLst/>
          </a:prstGeom>
          <a:solidFill>
            <a:schemeClr val="accent3">
              <a:lumMod val="40000"/>
              <a:lumOff val="60000"/>
            </a:schemeClr>
          </a:solidFill>
          <a:ln>
            <a:solidFill>
              <a:schemeClr val="bg1"/>
            </a:solidFill>
          </a:ln>
        </p:spPr>
        <p:txBody>
          <a:bodyPr wrap="square">
            <a:spAutoFit/>
          </a:bodyPr>
          <a:lstStyle/>
          <a:p>
            <a:pPr algn="ctr" fontAlgn="auto">
              <a:spcBef>
                <a:spcPts val="0"/>
              </a:spcBef>
              <a:spcAft>
                <a:spcPts val="0"/>
              </a:spcAft>
              <a:defRPr/>
            </a:pPr>
            <a:r>
              <a:rPr lang="en-US" i="1" dirty="0" smtClean="0">
                <a:solidFill>
                  <a:schemeClr val="bg1"/>
                </a:solidFill>
                <a:latin typeface="Calibri" pitchFamily="34" charset="0"/>
              </a:rPr>
              <a:t>Earth</a:t>
            </a:r>
          </a:p>
          <a:p>
            <a:pPr algn="ctr" fontAlgn="auto">
              <a:spcBef>
                <a:spcPts val="0"/>
              </a:spcBef>
              <a:spcAft>
                <a:spcPts val="0"/>
              </a:spcAft>
              <a:defRPr/>
            </a:pPr>
            <a:r>
              <a:rPr lang="en-US" i="1" dirty="0" smtClean="0">
                <a:solidFill>
                  <a:schemeClr val="bg1"/>
                </a:solidFill>
                <a:latin typeface="Calibri" pitchFamily="34" charset="0"/>
              </a:rPr>
              <a:t>Haughton Crater</a:t>
            </a:r>
            <a:r>
              <a:rPr lang="en-US" i="1" dirty="0">
                <a:solidFill>
                  <a:schemeClr val="bg1"/>
                </a:solidFill>
                <a:latin typeface="Calibri" pitchFamily="34" charset="0"/>
              </a:rPr>
              <a:t>, </a:t>
            </a:r>
            <a:r>
              <a:rPr lang="en-US" i="1" dirty="0" smtClean="0">
                <a:solidFill>
                  <a:schemeClr val="bg1"/>
                </a:solidFill>
                <a:latin typeface="Calibri" pitchFamily="34" charset="0"/>
              </a:rPr>
              <a:t>20 </a:t>
            </a:r>
            <a:r>
              <a:rPr lang="en-US" i="1" dirty="0">
                <a:solidFill>
                  <a:schemeClr val="bg1"/>
                </a:solidFill>
                <a:latin typeface="Calibri" pitchFamily="34" charset="0"/>
              </a:rPr>
              <a:t>km </a:t>
            </a:r>
            <a:r>
              <a:rPr lang="en-US" i="1" dirty="0" smtClean="0">
                <a:solidFill>
                  <a:schemeClr val="bg1"/>
                </a:solidFill>
                <a:latin typeface="Calibri" pitchFamily="34" charset="0"/>
              </a:rPr>
              <a:t>diameter.</a:t>
            </a:r>
            <a:endParaRPr lang="en-US" i="1" dirty="0">
              <a:solidFill>
                <a:schemeClr val="bg1"/>
              </a:solidFill>
              <a:latin typeface="Calibri" pitchFamily="34" charset="0"/>
            </a:endParaRPr>
          </a:p>
          <a:p>
            <a:pPr algn="ctr" fontAlgn="auto">
              <a:spcBef>
                <a:spcPts val="0"/>
              </a:spcBef>
              <a:spcAft>
                <a:spcPts val="0"/>
              </a:spcAft>
              <a:defRPr/>
            </a:pPr>
            <a:r>
              <a:rPr lang="en-US" i="1" dirty="0">
                <a:solidFill>
                  <a:schemeClr val="bg1"/>
                </a:solidFill>
                <a:latin typeface="Calibri" pitchFamily="34" charset="0"/>
              </a:rPr>
              <a:t>(Devon Island, Canada</a:t>
            </a:r>
            <a:r>
              <a:rPr lang="en-US" i="1" dirty="0" smtClean="0">
                <a:solidFill>
                  <a:schemeClr val="bg1"/>
                </a:solidFill>
                <a:latin typeface="Calibri" pitchFamily="34" charset="0"/>
              </a:rPr>
              <a:t>)</a:t>
            </a:r>
            <a:endParaRPr lang="en-US" i="1" dirty="0">
              <a:solidFill>
                <a:schemeClr val="bg1"/>
              </a:solidFill>
              <a:latin typeface="Calibri" pitchFamily="34" charset="0"/>
            </a:endParaRPr>
          </a:p>
        </p:txBody>
      </p:sp>
      <p:sp>
        <p:nvSpPr>
          <p:cNvPr id="27" name="TextBox 26"/>
          <p:cNvSpPr txBox="1"/>
          <p:nvPr/>
        </p:nvSpPr>
        <p:spPr>
          <a:xfrm>
            <a:off x="919162" y="6135469"/>
            <a:ext cx="2895600" cy="369332"/>
          </a:xfrm>
          <a:prstGeom prst="rect">
            <a:avLst/>
          </a:prstGeom>
          <a:solidFill>
            <a:schemeClr val="accent3">
              <a:lumMod val="40000"/>
              <a:lumOff val="60000"/>
            </a:schemeClr>
          </a:solidFill>
          <a:ln>
            <a:solidFill>
              <a:schemeClr val="bg1"/>
            </a:solidFill>
          </a:ln>
        </p:spPr>
        <p:txBody>
          <a:bodyPr>
            <a:spAutoFit/>
          </a:bodyPr>
          <a:lstStyle/>
          <a:p>
            <a:pPr fontAlgn="auto">
              <a:spcBef>
                <a:spcPts val="0"/>
              </a:spcBef>
              <a:spcAft>
                <a:spcPts val="0"/>
              </a:spcAft>
              <a:buFont typeface="Arial" pitchFamily="34" charset="0"/>
              <a:buChar char="•"/>
              <a:defRPr/>
            </a:pPr>
            <a:r>
              <a:rPr lang="en-US" dirty="0">
                <a:solidFill>
                  <a:schemeClr val="bg1"/>
                </a:solidFill>
                <a:latin typeface="Calibri" pitchFamily="34" charset="0"/>
              </a:rPr>
              <a:t> Potential lunar outpost </a:t>
            </a:r>
            <a:r>
              <a:rPr lang="en-US" dirty="0" smtClean="0">
                <a:solidFill>
                  <a:schemeClr val="bg1"/>
                </a:solidFill>
                <a:latin typeface="Calibri" pitchFamily="34" charset="0"/>
              </a:rPr>
              <a:t>site</a:t>
            </a:r>
            <a:endParaRPr lang="en-US" dirty="0">
              <a:solidFill>
                <a:schemeClr val="bg1"/>
              </a:solidFill>
              <a:latin typeface="Calibri" pitchFamily="34" charset="0"/>
            </a:endParaRPr>
          </a:p>
        </p:txBody>
      </p:sp>
      <p:sp>
        <p:nvSpPr>
          <p:cNvPr id="28" name="TextBox 27"/>
          <p:cNvSpPr txBox="1"/>
          <p:nvPr/>
        </p:nvSpPr>
        <p:spPr>
          <a:xfrm>
            <a:off x="4800600" y="6059269"/>
            <a:ext cx="4191000" cy="646331"/>
          </a:xfrm>
          <a:prstGeom prst="rect">
            <a:avLst/>
          </a:prstGeom>
          <a:solidFill>
            <a:schemeClr val="accent3">
              <a:lumMod val="40000"/>
              <a:lumOff val="60000"/>
            </a:schemeClr>
          </a:solidFill>
          <a:ln>
            <a:solidFill>
              <a:schemeClr val="bg1"/>
            </a:solidFill>
          </a:ln>
        </p:spPr>
        <p:txBody>
          <a:bodyPr>
            <a:spAutoFit/>
          </a:bodyPr>
          <a:lstStyle/>
          <a:p>
            <a:pPr fontAlgn="auto">
              <a:spcBef>
                <a:spcPts val="0"/>
              </a:spcBef>
              <a:spcAft>
                <a:spcPts val="0"/>
              </a:spcAft>
              <a:defRPr/>
            </a:pPr>
            <a:r>
              <a:rPr lang="en-US" dirty="0">
                <a:solidFill>
                  <a:schemeClr val="bg1"/>
                </a:solidFill>
                <a:latin typeface="Calibri" pitchFamily="34" charset="0"/>
              </a:rPr>
              <a:t> Best preserved crater of this size on Earth</a:t>
            </a:r>
          </a:p>
          <a:p>
            <a:pPr fontAlgn="auto">
              <a:spcBef>
                <a:spcPts val="0"/>
              </a:spcBef>
              <a:spcAft>
                <a:spcPts val="0"/>
              </a:spcAft>
              <a:defRPr/>
            </a:pPr>
            <a:r>
              <a:rPr lang="en-US" dirty="0">
                <a:solidFill>
                  <a:schemeClr val="bg1"/>
                </a:solidFill>
                <a:latin typeface="Calibri" pitchFamily="34" charset="0"/>
              </a:rPr>
              <a:t> Rocky, polar desert with H</a:t>
            </a:r>
            <a:r>
              <a:rPr lang="en-US" b="1" baseline="-25000" dirty="0">
                <a:solidFill>
                  <a:schemeClr val="bg1"/>
                </a:solidFill>
                <a:latin typeface="Calibri" pitchFamily="34" charset="0"/>
              </a:rPr>
              <a:t>2</a:t>
            </a:r>
            <a:r>
              <a:rPr lang="en-US" dirty="0">
                <a:solidFill>
                  <a:schemeClr val="bg1"/>
                </a:solidFill>
                <a:latin typeface="Calibri" pitchFamily="34" charset="0"/>
              </a:rPr>
              <a:t>O ground </a:t>
            </a:r>
            <a:r>
              <a:rPr lang="en-US" dirty="0" smtClean="0">
                <a:solidFill>
                  <a:schemeClr val="bg1"/>
                </a:solidFill>
                <a:latin typeface="Calibri" pitchFamily="34" charset="0"/>
              </a:rPr>
              <a:t>ice</a:t>
            </a:r>
            <a:endParaRPr lang="en-US"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602" name="Group 41"/>
          <p:cNvGrpSpPr>
            <a:grpSpLocks/>
          </p:cNvGrpSpPr>
          <p:nvPr/>
        </p:nvGrpSpPr>
        <p:grpSpPr bwMode="auto">
          <a:xfrm>
            <a:off x="2057400" y="0"/>
            <a:ext cx="7038714" cy="6858000"/>
            <a:chOff x="3568204" y="1219035"/>
            <a:chExt cx="4966079" cy="4966023"/>
          </a:xfrm>
        </p:grpSpPr>
        <p:pic>
          <p:nvPicPr>
            <p:cNvPr id="29" name="Picture 2" descr="C:\Documents and Settings\helper.AUSTIN\My Documents\Haughton_Crater\necanada_amo_2009239_MODIS_small.jpg"/>
            <p:cNvPicPr>
              <a:picLocks noChangeAspect="1" noChangeArrowheads="1"/>
            </p:cNvPicPr>
            <p:nvPr/>
          </p:nvPicPr>
          <p:blipFill>
            <a:blip r:embed="rId3" cstate="print"/>
            <a:srcRect/>
            <a:stretch>
              <a:fillRect/>
            </a:stretch>
          </p:blipFill>
          <p:spPr bwMode="auto">
            <a:xfrm>
              <a:off x="3568204" y="1219035"/>
              <a:ext cx="4966079" cy="4966023"/>
            </a:xfrm>
            <a:prstGeom prst="rect">
              <a:avLst/>
            </a:prstGeom>
            <a:noFill/>
            <a:effectLst>
              <a:outerShdw blurRad="50800" dist="38100" dir="2700000" algn="tl" rotWithShape="0">
                <a:prstClr val="black">
                  <a:alpha val="40000"/>
                </a:prstClr>
              </a:outerShdw>
            </a:effectLst>
          </p:spPr>
        </p:pic>
        <p:sp>
          <p:nvSpPr>
            <p:cNvPr id="24612" name="TextBox 40"/>
            <p:cNvSpPr txBox="1">
              <a:spLocks noChangeArrowheads="1"/>
            </p:cNvSpPr>
            <p:nvPr/>
          </p:nvSpPr>
          <p:spPr bwMode="auto">
            <a:xfrm>
              <a:off x="3657600" y="1371605"/>
              <a:ext cx="1739900" cy="24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dirty="0">
                  <a:solidFill>
                    <a:schemeClr val="bg1"/>
                  </a:solidFill>
                  <a:latin typeface="Corbel" pitchFamily="34" charset="0"/>
                </a:rPr>
                <a:t>Aqua/MODIS image, 8/27/09</a:t>
              </a:r>
            </a:p>
          </p:txBody>
        </p:sp>
      </p:grpSp>
      <p:sp>
        <p:nvSpPr>
          <p:cNvPr id="35" name="Oval 34"/>
          <p:cNvSpPr/>
          <p:nvPr/>
        </p:nvSpPr>
        <p:spPr bwMode="auto">
          <a:xfrm>
            <a:off x="7233840" y="2504488"/>
            <a:ext cx="98004" cy="98006"/>
          </a:xfrm>
          <a:prstGeom prst="ellipse">
            <a:avLst/>
          </a:prstGeom>
          <a:solidFill>
            <a:srgbClr val="C0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 name="Group 2"/>
          <p:cNvGrpSpPr/>
          <p:nvPr/>
        </p:nvGrpSpPr>
        <p:grpSpPr>
          <a:xfrm>
            <a:off x="6345262" y="762000"/>
            <a:ext cx="2629264" cy="1786046"/>
            <a:chOff x="6345262" y="762000"/>
            <a:chExt cx="2629264" cy="1786046"/>
          </a:xfrm>
        </p:grpSpPr>
        <p:sp>
          <p:nvSpPr>
            <p:cNvPr id="24605" name="TextBox 30"/>
            <p:cNvSpPr txBox="1">
              <a:spLocks noChangeArrowheads="1"/>
            </p:cNvSpPr>
            <p:nvPr/>
          </p:nvSpPr>
          <p:spPr bwMode="auto">
            <a:xfrm>
              <a:off x="6705600" y="762000"/>
              <a:ext cx="2268926" cy="476771"/>
            </a:xfrm>
            <a:prstGeom prst="rect">
              <a:avLst/>
            </a:prstGeom>
            <a:solidFill>
              <a:srgbClr val="FFFF99">
                <a:alpha val="49019"/>
              </a:srgbClr>
            </a:solidFill>
            <a:ln w="9525">
              <a:solidFill>
                <a:srgbClr val="C00000"/>
              </a:solidFill>
              <a:miter lim="800000"/>
              <a:headEnd/>
              <a:tailEnd/>
            </a:ln>
          </p:spPr>
          <p:txBody>
            <a:bodyPr lIns="45720" rIns="457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dirty="0">
                  <a:solidFill>
                    <a:srgbClr val="C00000"/>
                  </a:solidFill>
                  <a:latin typeface="Calibri" pitchFamily="34" charset="0"/>
                </a:rPr>
                <a:t>Haughton Crater</a:t>
              </a:r>
            </a:p>
          </p:txBody>
        </p:sp>
        <p:sp>
          <p:nvSpPr>
            <p:cNvPr id="33" name="Notched Right Arrow 32"/>
            <p:cNvSpPr/>
            <p:nvPr/>
          </p:nvSpPr>
          <p:spPr bwMode="auto">
            <a:xfrm rot="6465533">
              <a:off x="7497546" y="1276392"/>
              <a:ext cx="664254" cy="307081"/>
            </a:xfrm>
            <a:prstGeom prst="notch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TextBox 33"/>
            <p:cNvSpPr txBox="1"/>
            <p:nvPr/>
          </p:nvSpPr>
          <p:spPr bwMode="auto">
            <a:xfrm>
              <a:off x="7429849" y="1997042"/>
              <a:ext cx="1480962" cy="354995"/>
            </a:xfrm>
            <a:prstGeom prst="rect">
              <a:avLst/>
            </a:prstGeom>
            <a:noFill/>
          </p:spPr>
          <p:txBody>
            <a:bodyPr>
              <a:spAutoFit/>
            </a:bodyPr>
            <a:lstStyle/>
            <a:p>
              <a:pPr fontAlgn="auto">
                <a:spcBef>
                  <a:spcPts val="0"/>
                </a:spcBef>
                <a:spcAft>
                  <a:spcPts val="0"/>
                </a:spcAft>
                <a:defRPr/>
              </a:pPr>
              <a:r>
                <a:rPr lang="en-US" sz="1200" b="1" dirty="0">
                  <a:effectLst>
                    <a:outerShdw blurRad="38100" dist="38100" dir="2700000" algn="tl">
                      <a:srgbClr val="000000">
                        <a:alpha val="43137"/>
                      </a:srgbClr>
                    </a:outerShdw>
                  </a:effectLst>
                  <a:latin typeface="+mn-lt"/>
                </a:rPr>
                <a:t>Devon Island</a:t>
              </a:r>
            </a:p>
          </p:txBody>
        </p:sp>
        <p:sp>
          <p:nvSpPr>
            <p:cNvPr id="30" name="5-Point Star 29"/>
            <p:cNvSpPr/>
            <p:nvPr/>
          </p:nvSpPr>
          <p:spPr bwMode="auto">
            <a:xfrm>
              <a:off x="7588835" y="1801032"/>
              <a:ext cx="196010" cy="196010"/>
            </a:xfrm>
            <a:prstGeom prst="star5">
              <a:avLst/>
            </a:prstGeom>
            <a:solidFill>
              <a:srgbClr val="FFFF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p>
          </p:txBody>
        </p:sp>
        <p:sp>
          <p:nvSpPr>
            <p:cNvPr id="36" name="TextBox 35"/>
            <p:cNvSpPr txBox="1"/>
            <p:nvPr/>
          </p:nvSpPr>
          <p:spPr bwMode="auto">
            <a:xfrm>
              <a:off x="6345262" y="2112469"/>
              <a:ext cx="1380779" cy="435577"/>
            </a:xfrm>
            <a:prstGeom prst="rect">
              <a:avLst/>
            </a:prstGeom>
            <a:noFill/>
          </p:spPr>
          <p:txBody>
            <a:bodyPr>
              <a:spAutoFit/>
            </a:bodyPr>
            <a:lstStyle/>
            <a:p>
              <a:pPr fontAlgn="auto">
                <a:spcBef>
                  <a:spcPts val="0"/>
                </a:spcBef>
                <a:spcAft>
                  <a:spcPts val="0"/>
                </a:spcAft>
                <a:defRPr/>
              </a:pPr>
              <a:r>
                <a:rPr lang="en-US" sz="1600" b="1" dirty="0">
                  <a:solidFill>
                    <a:srgbClr val="FF0000"/>
                  </a:solidFill>
                  <a:effectLst>
                    <a:outerShdw blurRad="38100" dist="38100" dir="2700000" algn="tl">
                      <a:srgbClr val="000000">
                        <a:alpha val="43137"/>
                      </a:srgbClr>
                    </a:outerShdw>
                  </a:effectLst>
                  <a:latin typeface="+mn-lt"/>
                </a:rPr>
                <a:t>Resolute</a:t>
              </a:r>
            </a:p>
          </p:txBody>
        </p:sp>
      </p:grpSp>
      <p:grpSp>
        <p:nvGrpSpPr>
          <p:cNvPr id="24583" name="Group 51"/>
          <p:cNvGrpSpPr>
            <a:grpSpLocks/>
          </p:cNvGrpSpPr>
          <p:nvPr/>
        </p:nvGrpSpPr>
        <p:grpSpPr bwMode="auto">
          <a:xfrm>
            <a:off x="457200" y="3810000"/>
            <a:ext cx="2318712" cy="2749550"/>
            <a:chOff x="3733800" y="990600"/>
            <a:chExt cx="2640012" cy="3130550"/>
          </a:xfrm>
        </p:grpSpPr>
        <p:pic>
          <p:nvPicPr>
            <p:cNvPr id="24586" name="Picture 5" descr="haughton-map"/>
            <p:cNvPicPr>
              <a:picLocks noChangeAspect="1" noChangeArrowheads="1"/>
            </p:cNvPicPr>
            <p:nvPr/>
          </p:nvPicPr>
          <p:blipFill>
            <a:blip r:embed="rId4" cstate="print">
              <a:extLst>
                <a:ext uri="{28A0092B-C50C-407E-A947-70E740481C1C}">
                  <a14:useLocalDpi xmlns:a14="http://schemas.microsoft.com/office/drawing/2010/main"/>
                </a:ext>
              </a:extLst>
            </a:blip>
            <a:srcRect r="67989" b="1302"/>
            <a:stretch>
              <a:fillRect/>
            </a:stretch>
          </p:blipFill>
          <p:spPr bwMode="auto">
            <a:xfrm>
              <a:off x="3733800" y="990600"/>
              <a:ext cx="2640012" cy="3130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4587" name="Group 49"/>
            <p:cNvGrpSpPr>
              <a:grpSpLocks/>
            </p:cNvGrpSpPr>
            <p:nvPr/>
          </p:nvGrpSpPr>
          <p:grpSpPr bwMode="auto">
            <a:xfrm>
              <a:off x="4265667" y="1495424"/>
              <a:ext cx="1687458" cy="2105228"/>
              <a:chOff x="1065267" y="1736657"/>
              <a:chExt cx="1687458" cy="2105298"/>
            </a:xfrm>
          </p:grpSpPr>
          <p:sp>
            <p:nvSpPr>
              <p:cNvPr id="24590" name="TextBox 11"/>
              <p:cNvSpPr txBox="1">
                <a:spLocks noChangeArrowheads="1"/>
              </p:cNvSpPr>
              <p:nvPr/>
            </p:nvSpPr>
            <p:spPr bwMode="auto">
              <a:xfrm>
                <a:off x="1065267" y="3456475"/>
                <a:ext cx="941578" cy="38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solidFill>
                      <a:srgbClr val="C00000"/>
                    </a:solidFill>
                    <a:latin typeface="Calibri" pitchFamily="34" charset="0"/>
                  </a:rPr>
                  <a:t>Austin</a:t>
                </a:r>
              </a:p>
            </p:txBody>
          </p:sp>
          <p:sp>
            <p:nvSpPr>
              <p:cNvPr id="43" name="Oval 42"/>
              <p:cNvSpPr/>
              <p:nvPr/>
            </p:nvSpPr>
            <p:spPr bwMode="auto">
              <a:xfrm>
                <a:off x="1981200" y="1736657"/>
                <a:ext cx="76200" cy="762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Oval 45"/>
              <p:cNvSpPr/>
              <p:nvPr/>
            </p:nvSpPr>
            <p:spPr bwMode="auto">
              <a:xfrm>
                <a:off x="1828800" y="3719509"/>
                <a:ext cx="76200" cy="762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Oval 46"/>
              <p:cNvSpPr/>
              <p:nvPr/>
            </p:nvSpPr>
            <p:spPr bwMode="auto">
              <a:xfrm>
                <a:off x="2590800" y="2957485"/>
                <a:ext cx="76200" cy="762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 name="Oval 47"/>
              <p:cNvSpPr/>
              <p:nvPr/>
            </p:nvSpPr>
            <p:spPr bwMode="auto">
              <a:xfrm>
                <a:off x="2514600" y="2195460"/>
                <a:ext cx="76200" cy="762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Freeform 49"/>
              <p:cNvSpPr/>
              <p:nvPr/>
            </p:nvSpPr>
            <p:spPr bwMode="auto">
              <a:xfrm>
                <a:off x="1866900" y="1774759"/>
                <a:ext cx="885825" cy="1982852"/>
              </a:xfrm>
              <a:custGeom>
                <a:avLst/>
                <a:gdLst>
                  <a:gd name="connsiteX0" fmla="*/ 0 w 885825"/>
                  <a:gd name="connsiteY0" fmla="*/ 1981200 h 1981200"/>
                  <a:gd name="connsiteX1" fmla="*/ 771525 w 885825"/>
                  <a:gd name="connsiteY1" fmla="*/ 1228725 h 1981200"/>
                  <a:gd name="connsiteX2" fmla="*/ 685800 w 885825"/>
                  <a:gd name="connsiteY2" fmla="*/ 466725 h 1981200"/>
                  <a:gd name="connsiteX3" fmla="*/ 152400 w 885825"/>
                  <a:gd name="connsiteY3" fmla="*/ 0 h 1981200"/>
                </a:gdLst>
                <a:ahLst/>
                <a:cxnLst>
                  <a:cxn ang="0">
                    <a:pos x="connsiteX0" y="connsiteY0"/>
                  </a:cxn>
                  <a:cxn ang="0">
                    <a:pos x="connsiteX1" y="connsiteY1"/>
                  </a:cxn>
                  <a:cxn ang="0">
                    <a:pos x="connsiteX2" y="connsiteY2"/>
                  </a:cxn>
                  <a:cxn ang="0">
                    <a:pos x="connsiteX3" y="connsiteY3"/>
                  </a:cxn>
                </a:cxnLst>
                <a:rect l="l" t="t" r="r" b="b"/>
                <a:pathLst>
                  <a:path w="885825" h="1981200">
                    <a:moveTo>
                      <a:pt x="0" y="1981200"/>
                    </a:moveTo>
                    <a:cubicBezTo>
                      <a:pt x="328612" y="1731168"/>
                      <a:pt x="657225" y="1481137"/>
                      <a:pt x="771525" y="1228725"/>
                    </a:cubicBezTo>
                    <a:cubicBezTo>
                      <a:pt x="885825" y="976313"/>
                      <a:pt x="788987" y="671512"/>
                      <a:pt x="685800" y="466725"/>
                    </a:cubicBezTo>
                    <a:cubicBezTo>
                      <a:pt x="582613" y="261938"/>
                      <a:pt x="367506" y="130969"/>
                      <a:pt x="152400" y="0"/>
                    </a:cubicBezTo>
                  </a:path>
                </a:pathLst>
              </a:cu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sp>
          <p:nvSpPr>
            <p:cNvPr id="37" name="Rectangle 36"/>
            <p:cNvSpPr/>
            <p:nvPr/>
          </p:nvSpPr>
          <p:spPr>
            <a:xfrm>
              <a:off x="4919051" y="1348968"/>
              <a:ext cx="457200" cy="381000"/>
            </a:xfrm>
            <a:prstGeom prst="rect">
              <a:avLst/>
            </a:prstGeom>
            <a:solidFill>
              <a:srgbClr val="FFFF99">
                <a:alpha val="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 name="Title 1"/>
          <p:cNvSpPr>
            <a:spLocks noGrp="1"/>
          </p:cNvSpPr>
          <p:nvPr>
            <p:ph type="title" idx="4294967295"/>
          </p:nvPr>
        </p:nvSpPr>
        <p:spPr>
          <a:xfrm>
            <a:off x="0" y="381000"/>
            <a:ext cx="1981200" cy="3594100"/>
          </a:xfrm>
        </p:spPr>
        <p:txBody>
          <a:bodyPr/>
          <a:lstStyle/>
          <a:p>
            <a:pPr algn="ctr" eaLnBrk="1" fontAlgn="auto" hangingPunct="1">
              <a:spcAft>
                <a:spcPts val="0"/>
              </a:spcAft>
              <a:defRPr/>
            </a:pPr>
            <a:r>
              <a:rPr lang="en-US" sz="3200" dirty="0" smtClean="0">
                <a:solidFill>
                  <a:schemeClr val="tx2">
                    <a:satMod val="200000"/>
                  </a:schemeClr>
                </a:solidFill>
              </a:rPr>
              <a:t>Haughton Impact </a:t>
            </a:r>
            <a:br>
              <a:rPr lang="en-US" sz="3200" dirty="0" smtClean="0">
                <a:solidFill>
                  <a:schemeClr val="tx2">
                    <a:satMod val="200000"/>
                  </a:schemeClr>
                </a:solidFill>
              </a:rPr>
            </a:br>
            <a:r>
              <a:rPr lang="en-US" sz="3200" dirty="0" smtClean="0">
                <a:solidFill>
                  <a:schemeClr val="tx2">
                    <a:satMod val="200000"/>
                  </a:schemeClr>
                </a:solidFill>
              </a:rPr>
              <a:t>Crater Location</a:t>
            </a:r>
            <a:endParaRPr lang="en-US" sz="3200" dirty="0">
              <a:solidFill>
                <a:schemeClr val="tx2">
                  <a:satMod val="200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7" descr="IMG_4432.JPG"/>
          <p:cNvPicPr>
            <a:picLocks noChangeAspect="1"/>
          </p:cNvPicPr>
          <p:nvPr/>
        </p:nvPicPr>
        <p:blipFill rotWithShape="1">
          <a:blip r:embed="rId3" cstate="print">
            <a:extLst>
              <a:ext uri="{28A0092B-C50C-407E-A947-70E740481C1C}">
                <a14:useLocalDpi xmlns:a14="http://schemas.microsoft.com/office/drawing/2010/main"/>
              </a:ext>
            </a:extLst>
          </a:blip>
          <a:srcRect l="-438" t="2235" r="-16"/>
          <a:stretch/>
        </p:blipFill>
        <p:spPr bwMode="auto">
          <a:xfrm>
            <a:off x="0" y="106888"/>
            <a:ext cx="9046937" cy="660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96063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5" name="Group 10"/>
          <p:cNvGrpSpPr>
            <a:grpSpLocks/>
          </p:cNvGrpSpPr>
          <p:nvPr/>
        </p:nvGrpSpPr>
        <p:grpSpPr bwMode="auto">
          <a:xfrm>
            <a:off x="-533400" y="0"/>
            <a:ext cx="10287000" cy="6858000"/>
            <a:chOff x="533400" y="1219200"/>
            <a:chExt cx="8156448" cy="5419344"/>
          </a:xfrm>
        </p:grpSpPr>
        <p:pic>
          <p:nvPicPr>
            <p:cNvPr id="27657"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3400" y="1219200"/>
              <a:ext cx="8156448" cy="541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flipV="1">
              <a:off x="3428955" y="2784788"/>
              <a:ext cx="306606" cy="34086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56824" y="2604143"/>
              <a:ext cx="1828772" cy="291854"/>
            </a:xfrm>
            <a:prstGeom prst="rect">
              <a:avLst/>
            </a:prstGeom>
            <a:noFill/>
          </p:spPr>
          <p:txBody>
            <a:bodyPr>
              <a:spAutoFit/>
            </a:bodyPr>
            <a:lstStyle/>
            <a:p>
              <a:pPr algn="ctr">
                <a:defRPr/>
              </a:pPr>
              <a:r>
                <a:rPr lang="en-US" dirty="0">
                  <a:solidFill>
                    <a:srgbClr val="FFFFFF"/>
                  </a:solidFill>
                  <a:effectLst>
                    <a:outerShdw blurRad="38100" dist="38100" dir="2700000" algn="tl">
                      <a:srgbClr val="000000">
                        <a:alpha val="43137"/>
                      </a:srgbClr>
                    </a:outerShdw>
                  </a:effectLst>
                </a:rPr>
                <a:t>Base Camp</a:t>
              </a:r>
            </a:p>
          </p:txBody>
        </p:sp>
      </p:grpSp>
      <p:sp>
        <p:nvSpPr>
          <p:cNvPr id="2" name="Title 1"/>
          <p:cNvSpPr>
            <a:spLocks noGrp="1"/>
          </p:cNvSpPr>
          <p:nvPr>
            <p:ph type="title" idx="4294967295"/>
          </p:nvPr>
        </p:nvSpPr>
        <p:spPr>
          <a:xfrm>
            <a:off x="533400" y="76200"/>
            <a:ext cx="7772400" cy="685800"/>
          </a:xfrm>
        </p:spPr>
        <p:txBody>
          <a:bodyPr/>
          <a:lstStyle/>
          <a:p>
            <a:pPr algn="ctr" eaLnBrk="1" fontAlgn="auto" hangingPunct="1">
              <a:spcAft>
                <a:spcPts val="0"/>
              </a:spcAft>
              <a:defRPr/>
            </a:pPr>
            <a:r>
              <a:rPr lang="en-US" dirty="0" smtClean="0">
                <a:solidFill>
                  <a:srgbClr val="FFFFFF"/>
                </a:solidFill>
              </a:rPr>
              <a:t>Haughton Crater, Devon Island</a:t>
            </a:r>
            <a:endParaRPr lang="en-US" dirty="0">
              <a:solidFill>
                <a:srgbClr val="FFFFFF"/>
              </a:solidFill>
            </a:endParaRPr>
          </a:p>
        </p:txBody>
      </p:sp>
      <p:sp>
        <p:nvSpPr>
          <p:cNvPr id="27654" name="TextBox 6"/>
          <p:cNvSpPr txBox="1">
            <a:spLocks noChangeArrowheads="1"/>
          </p:cNvSpPr>
          <p:nvPr/>
        </p:nvSpPr>
        <p:spPr bwMode="auto">
          <a:xfrm>
            <a:off x="7162800" y="6581001"/>
            <a:ext cx="1981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smtClean="0">
                <a:latin typeface="Corbel" pitchFamily="34" charset="0"/>
              </a:rPr>
              <a:t>Courtesy M.E. </a:t>
            </a:r>
            <a:r>
              <a:rPr lang="en-US" sz="1200" dirty="0" err="1" smtClean="0">
                <a:latin typeface="Corbel" pitchFamily="34" charset="0"/>
              </a:rPr>
              <a:t>Lipman</a:t>
            </a:r>
            <a:r>
              <a:rPr lang="en-US" sz="1200" dirty="0" smtClean="0">
                <a:latin typeface="Corbel" pitchFamily="34" charset="0"/>
              </a:rPr>
              <a:t>, 2007</a:t>
            </a:r>
            <a:endParaRPr lang="en-US" sz="1200" dirty="0">
              <a:latin typeface="Corbe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76200"/>
            <a:ext cx="7772400" cy="914400"/>
          </a:xfrm>
        </p:spPr>
        <p:txBody>
          <a:bodyPr/>
          <a:lstStyle/>
          <a:p>
            <a:pPr algn="ctr" eaLnBrk="1" fontAlgn="auto" hangingPunct="1">
              <a:spcAft>
                <a:spcPts val="0"/>
              </a:spcAft>
              <a:defRPr/>
            </a:pPr>
            <a:r>
              <a:rPr lang="en-US" sz="3600" dirty="0" smtClean="0">
                <a:solidFill>
                  <a:schemeClr val="tx2">
                    <a:satMod val="200000"/>
                  </a:schemeClr>
                </a:solidFill>
              </a:rPr>
              <a:t>Crater Interior – Impact Melt &amp; </a:t>
            </a:r>
            <a:r>
              <a:rPr lang="en-US" sz="3600" dirty="0" err="1" smtClean="0">
                <a:solidFill>
                  <a:schemeClr val="tx2">
                    <a:satMod val="200000"/>
                  </a:schemeClr>
                </a:solidFill>
              </a:rPr>
              <a:t>Breccia</a:t>
            </a:r>
            <a:endParaRPr lang="en-US" sz="3600" dirty="0">
              <a:solidFill>
                <a:schemeClr val="tx2">
                  <a:satMod val="200000"/>
                </a:schemeClr>
              </a:solidFill>
            </a:endParaRPr>
          </a:p>
        </p:txBody>
      </p:sp>
      <p:pic>
        <p:nvPicPr>
          <p:cNvPr id="29701" name="Picture 2" descr="C:\Documents and Settings\helper.AUSTIN\My Documents\Haughton_Crater\Hills_of_impact_melt_breccias_GSA_download.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90575"/>
            <a:ext cx="9144000"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510712"/>
            <a:ext cx="7772400" cy="1066800"/>
          </a:xfrm>
        </p:spPr>
        <p:txBody>
          <a:bodyPr/>
          <a:lstStyle/>
          <a:p>
            <a:pPr algn="ctr"/>
            <a:r>
              <a:rPr lang="en-US" dirty="0" smtClean="0"/>
              <a:t>Dr. William R. </a:t>
            </a:r>
            <a:r>
              <a:rPr lang="en-US" dirty="0" err="1" smtClean="0"/>
              <a:t>Muehlberger</a:t>
            </a:r>
            <a:endParaRPr lang="en-US" dirty="0"/>
          </a:p>
        </p:txBody>
      </p:sp>
      <p:pic>
        <p:nvPicPr>
          <p:cNvPr id="4" name="Picture 2" descr="C:\Users\helper\Documents\ESI_outreach_talk\dyc_muehlberger_1_1131054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2526" y="1436946"/>
            <a:ext cx="4631649" cy="35242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51027" y="5087566"/>
            <a:ext cx="4834646" cy="707886"/>
          </a:xfrm>
          <a:prstGeom prst="rect">
            <a:avLst/>
          </a:prstGeom>
          <a:noFill/>
        </p:spPr>
        <p:txBody>
          <a:bodyPr wrap="square" rtlCol="0">
            <a:spAutoFit/>
          </a:bodyPr>
          <a:lstStyle/>
          <a:p>
            <a:pPr algn="ctr"/>
            <a:r>
              <a:rPr lang="en-US" sz="4000" dirty="0" smtClean="0"/>
              <a:t>1923 - 2011</a:t>
            </a:r>
            <a:endParaRPr lang="en-US" sz="4000" dirty="0"/>
          </a:p>
        </p:txBody>
      </p:sp>
    </p:spTree>
    <p:extLst>
      <p:ext uri="{BB962C8B-B14F-4D97-AF65-F5344CB8AC3E}">
        <p14:creationId xmlns:p14="http://schemas.microsoft.com/office/powerpoint/2010/main" val="5448185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0" y="3581400"/>
            <a:ext cx="3276600" cy="762000"/>
          </a:xfrm>
        </p:spPr>
        <p:txBody>
          <a:bodyPr/>
          <a:lstStyle/>
          <a:p>
            <a:pPr algn="ctr" eaLnBrk="1" hangingPunct="1">
              <a:defRPr/>
            </a:pPr>
            <a:r>
              <a:rPr lang="en-US" sz="3600" dirty="0" smtClean="0"/>
              <a:t>Base Camp</a:t>
            </a:r>
            <a:endParaRPr lang="en-US" sz="3600" dirty="0"/>
          </a:p>
        </p:txBody>
      </p:sp>
      <p:pic>
        <p:nvPicPr>
          <p:cNvPr id="28679" name="Picture 5" descr="C:\Documents and Settings\helper.AUSTIN\My Documents\Haughton_Crater\trip_09\HMP_photos\July23\IMG_2594_small.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38750" y="381000"/>
            <a:ext cx="3600450" cy="480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80" name="Picture 6" descr="C:\Documents and Settings\helper.AUSTIN\My Documents\Haughton_Crater\trip_09\HMP_photos\July24\IMG_4485.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7853" y="152400"/>
            <a:ext cx="4471983" cy="335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82" name="Picture 11" descr="C:\Documents and Settings\helper.AUSTIN\My Documents\Haughton_Crater\trip_09\HMP_photos\July29\IMG_2862.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676400" y="4351317"/>
            <a:ext cx="3138487" cy="235428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457200"/>
            <a:ext cx="7772400" cy="914400"/>
          </a:xfrm>
        </p:spPr>
        <p:txBody>
          <a:bodyPr/>
          <a:lstStyle/>
          <a:p>
            <a:pPr algn="ctr" eaLnBrk="1" fontAlgn="auto" hangingPunct="1">
              <a:spcAft>
                <a:spcPts val="0"/>
              </a:spcAft>
              <a:defRPr/>
            </a:pPr>
            <a:r>
              <a:rPr lang="en-US" dirty="0" smtClean="0">
                <a:solidFill>
                  <a:schemeClr val="tx2">
                    <a:satMod val="200000"/>
                  </a:schemeClr>
                </a:solidFill>
              </a:rPr>
              <a:t>Ground Rules for Experiment</a:t>
            </a:r>
            <a:endParaRPr lang="en-US" dirty="0">
              <a:solidFill>
                <a:schemeClr val="tx2">
                  <a:satMod val="200000"/>
                </a:schemeClr>
              </a:solidFill>
            </a:endParaRPr>
          </a:p>
        </p:txBody>
      </p:sp>
      <p:sp>
        <p:nvSpPr>
          <p:cNvPr id="32771" name="Content Placeholder 2"/>
          <p:cNvSpPr>
            <a:spLocks noGrp="1"/>
          </p:cNvSpPr>
          <p:nvPr>
            <p:ph idx="4294967295"/>
          </p:nvPr>
        </p:nvSpPr>
        <p:spPr>
          <a:xfrm>
            <a:off x="381000" y="1676400"/>
            <a:ext cx="8382000" cy="4572000"/>
          </a:xfrm>
        </p:spPr>
        <p:txBody>
          <a:bodyPr/>
          <a:lstStyle/>
          <a:p>
            <a:pPr eaLnBrk="1" hangingPunct="1">
              <a:spcBef>
                <a:spcPts val="1200"/>
              </a:spcBef>
              <a:spcAft>
                <a:spcPts val="1200"/>
              </a:spcAft>
            </a:pPr>
            <a:r>
              <a:rPr lang="en-US" dirty="0" smtClean="0">
                <a:latin typeface="Arial" charset="0"/>
              </a:rPr>
              <a:t>No prior knowledge except that obtained from remote sensing</a:t>
            </a:r>
          </a:p>
          <a:p>
            <a:pPr eaLnBrk="1" hangingPunct="1">
              <a:spcBef>
                <a:spcPts val="1200"/>
              </a:spcBef>
              <a:spcAft>
                <a:spcPts val="1200"/>
              </a:spcAft>
            </a:pPr>
            <a:r>
              <a:rPr lang="en-US" dirty="0" smtClean="0">
                <a:latin typeface="Arial" charset="0"/>
              </a:rPr>
              <a:t>Travel by rover or walk in simulated space suit</a:t>
            </a:r>
          </a:p>
          <a:p>
            <a:pPr eaLnBrk="1" hangingPunct="1">
              <a:spcBef>
                <a:spcPts val="1200"/>
              </a:spcBef>
              <a:spcAft>
                <a:spcPts val="1200"/>
              </a:spcAft>
            </a:pPr>
            <a:r>
              <a:rPr lang="en-US" dirty="0">
                <a:latin typeface="Arial" charset="0"/>
              </a:rPr>
              <a:t>Traverse restrictions on time, distance, speed; emulate a real lunar </a:t>
            </a:r>
            <a:r>
              <a:rPr lang="en-US" dirty="0" smtClean="0">
                <a:latin typeface="Arial" charset="0"/>
              </a:rPr>
              <a:t>traverse</a:t>
            </a:r>
            <a:endParaRPr lang="en-US" dirty="0">
              <a:latin typeface="Arial"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52400"/>
            <a:ext cx="7772400" cy="914400"/>
          </a:xfrm>
        </p:spPr>
        <p:txBody>
          <a:bodyPr/>
          <a:lstStyle/>
          <a:p>
            <a:pPr algn="ctr">
              <a:defRPr/>
            </a:pPr>
            <a:r>
              <a:rPr lang="en-US" sz="3600" dirty="0" smtClean="0"/>
              <a:t>Analog Traverse Equipment &amp; Rules</a:t>
            </a:r>
            <a:endParaRPr lang="en-US" sz="3600" dirty="0"/>
          </a:p>
        </p:txBody>
      </p:sp>
      <p:sp>
        <p:nvSpPr>
          <p:cNvPr id="41994" name="Content Placeholder 2"/>
          <p:cNvSpPr>
            <a:spLocks noGrp="1"/>
          </p:cNvSpPr>
          <p:nvPr>
            <p:ph idx="4294967295"/>
          </p:nvPr>
        </p:nvSpPr>
        <p:spPr>
          <a:xfrm>
            <a:off x="0" y="4495800"/>
            <a:ext cx="2362200" cy="1905000"/>
          </a:xfrm>
        </p:spPr>
        <p:txBody>
          <a:bodyPr/>
          <a:lstStyle/>
          <a:p>
            <a:pPr algn="ctr">
              <a:buFont typeface="Wingdings" pitchFamily="2" charset="2"/>
              <a:buNone/>
            </a:pPr>
            <a:r>
              <a:rPr lang="en-US" sz="2800" dirty="0" err="1" smtClean="0">
                <a:latin typeface="Arial" charset="0"/>
              </a:rPr>
              <a:t>HumVee</a:t>
            </a:r>
            <a:r>
              <a:rPr lang="en-US" sz="2800" dirty="0" smtClean="0">
                <a:latin typeface="Arial" charset="0"/>
              </a:rPr>
              <a:t> with Suit Port</a:t>
            </a:r>
          </a:p>
        </p:txBody>
      </p:sp>
      <p:pic>
        <p:nvPicPr>
          <p:cNvPr id="41989" name="Picture 2" descr="C:\Documents and Settings\helper.AUSTIN\My Documents\Haughton_Crater\LER1.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31266" t="9639" r="8537" b="4004"/>
          <a:stretch/>
        </p:blipFill>
        <p:spPr bwMode="auto">
          <a:xfrm>
            <a:off x="4648200" y="985687"/>
            <a:ext cx="4316814" cy="4119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990" name="Picture 7" descr="C:\Documents and Settings\helper.AUSTIN\My Documents\Haughton_Crater\trip_09\HMP_photos\July25\IMG_2721_small.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2400" y="990600"/>
            <a:ext cx="4267200"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991" name="Content Placeholder 2"/>
          <p:cNvSpPr txBox="1">
            <a:spLocks/>
          </p:cNvSpPr>
          <p:nvPr/>
        </p:nvSpPr>
        <p:spPr bwMode="auto">
          <a:xfrm>
            <a:off x="4724400" y="5257800"/>
            <a:ext cx="4191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11163"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ts val="700"/>
              </a:spcBef>
              <a:buClr>
                <a:schemeClr val="tx2"/>
              </a:buClr>
              <a:buSzPct val="95000"/>
            </a:pPr>
            <a:r>
              <a:rPr lang="en-US" sz="2800" dirty="0"/>
              <a:t>NASA </a:t>
            </a:r>
            <a:r>
              <a:rPr lang="en-US" sz="2800" dirty="0" smtClean="0"/>
              <a:t>Space Exploration Vehicle</a:t>
            </a:r>
            <a:endParaRPr lang="en-US" sz="2800" dirty="0"/>
          </a:p>
        </p:txBody>
      </p:sp>
      <p:pic>
        <p:nvPicPr>
          <p:cNvPr id="34825" name="Picture 9" descr="C:\Documents and Settings\helper.AUSTIN\My Documents\Haughton_Crater\trip_09\HMP_photos\July24\IMG_2694.JPG"/>
          <p:cNvPicPr preferRelativeResize="0">
            <a:picLocks noChangeAspect="1" noChangeArrowheads="1"/>
          </p:cNvPicPr>
          <p:nvPr/>
        </p:nvPicPr>
        <p:blipFill>
          <a:blip r:embed="rId5" cstate="print"/>
          <a:srcRect/>
          <a:stretch>
            <a:fillRect/>
          </a:stretch>
        </p:blipFill>
        <p:spPr bwMode="auto">
          <a:xfrm>
            <a:off x="2362200" y="3886200"/>
            <a:ext cx="2057400" cy="2743200"/>
          </a:xfrm>
          <a:prstGeom prst="rect">
            <a:avLst/>
          </a:prstGeom>
          <a:noFill/>
          <a:ln>
            <a:solidFill>
              <a:schemeClr val="tx1">
                <a:lumMod val="95000"/>
              </a:schemeClr>
            </a:solid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0"/>
          <p:cNvGrpSpPr/>
          <p:nvPr/>
        </p:nvGrpSpPr>
        <p:grpSpPr>
          <a:xfrm>
            <a:off x="609294" y="2475859"/>
            <a:ext cx="7849019" cy="4376530"/>
            <a:chOff x="5133648" y="3657600"/>
            <a:chExt cx="3553152" cy="1981200"/>
          </a:xfrm>
        </p:grpSpPr>
        <p:pic>
          <p:nvPicPr>
            <p:cNvPr id="7" name="Picture 2" descr="DirectfromtheMoon_13_DirectfromtheMoon-770300"/>
            <p:cNvPicPr>
              <a:picLocks noChangeAspect="1" noChangeArrowheads="1"/>
            </p:cNvPicPr>
            <p:nvPr/>
          </p:nvPicPr>
          <p:blipFill>
            <a:blip r:embed="rId3" cstate="print"/>
            <a:srcRect/>
            <a:stretch>
              <a:fillRect/>
            </a:stretch>
          </p:blipFill>
          <p:spPr bwMode="auto">
            <a:xfrm>
              <a:off x="5181600" y="3657600"/>
              <a:ext cx="3429000" cy="1928813"/>
            </a:xfrm>
            <a:prstGeom prst="rect">
              <a:avLst/>
            </a:prstGeom>
            <a:noFill/>
            <a:ln w="9525">
              <a:noFill/>
              <a:miter lim="800000"/>
              <a:headEnd/>
              <a:tailEnd/>
            </a:ln>
          </p:spPr>
        </p:pic>
        <p:sp>
          <p:nvSpPr>
            <p:cNvPr id="8" name="Rectangle 7"/>
            <p:cNvSpPr/>
            <p:nvPr/>
          </p:nvSpPr>
          <p:spPr>
            <a:xfrm>
              <a:off x="5133648" y="5269468"/>
              <a:ext cx="3553152" cy="369332"/>
            </a:xfrm>
            <a:prstGeom prst="rect">
              <a:avLst/>
            </a:prstGeom>
          </p:spPr>
          <p:txBody>
            <a:bodyPr wrap="none">
              <a:spAutoFit/>
            </a:bodyPr>
            <a:lstStyle/>
            <a:p>
              <a:r>
                <a:rPr lang="en-US" i="1" dirty="0"/>
                <a:t>(</a:t>
              </a:r>
              <a:r>
                <a:rPr lang="en-US" i="1" dirty="0" err="1"/>
                <a:t>Tycho</a:t>
              </a:r>
              <a:r>
                <a:rPr lang="en-US" i="1" dirty="0"/>
                <a:t> crater, 85 km in diameter)</a:t>
              </a:r>
              <a:endParaRPr lang="en-US" dirty="0"/>
            </a:p>
          </p:txBody>
        </p:sp>
      </p:grpSp>
      <p:grpSp>
        <p:nvGrpSpPr>
          <p:cNvPr id="2" name="Group 1"/>
          <p:cNvGrpSpPr/>
          <p:nvPr/>
        </p:nvGrpSpPr>
        <p:grpSpPr>
          <a:xfrm>
            <a:off x="1364568" y="178713"/>
            <a:ext cx="6347237" cy="2306663"/>
            <a:chOff x="1364568" y="178713"/>
            <a:chExt cx="6347237" cy="2306663"/>
          </a:xfrm>
        </p:grpSpPr>
        <p:pic>
          <p:nvPicPr>
            <p:cNvPr id="2050" name="Picture 2" descr="C:\Users\helper\Documents\ESI_outreach_talk\erics_craterstructur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4568" y="178713"/>
              <a:ext cx="6347237" cy="23066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610520" y="1035388"/>
              <a:ext cx="745435" cy="6559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5921848" y="3787528"/>
            <a:ext cx="1346625" cy="10099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815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253" y="152400"/>
            <a:ext cx="2547731" cy="3581400"/>
          </a:xfrm>
        </p:spPr>
        <p:txBody>
          <a:bodyPr/>
          <a:lstStyle/>
          <a:p>
            <a:pPr eaLnBrk="1" fontAlgn="auto" hangingPunct="1">
              <a:spcAft>
                <a:spcPts val="0"/>
              </a:spcAft>
              <a:defRPr/>
            </a:pPr>
            <a:r>
              <a:rPr lang="en-US" sz="2800" dirty="0" smtClean="0">
                <a:solidFill>
                  <a:schemeClr val="tx2">
                    <a:satMod val="200000"/>
                  </a:schemeClr>
                </a:solidFill>
              </a:rPr>
              <a:t>Geologic Map from Remote Sensing with Traverse Route/Stations</a:t>
            </a:r>
            <a:endParaRPr lang="en-US" sz="2800" dirty="0">
              <a:solidFill>
                <a:schemeClr val="tx2">
                  <a:satMod val="200000"/>
                </a:schemeClr>
              </a:solidFill>
            </a:endParaRPr>
          </a:p>
        </p:txBody>
      </p:sp>
      <p:grpSp>
        <p:nvGrpSpPr>
          <p:cNvPr id="5" name="Group 4"/>
          <p:cNvGrpSpPr>
            <a:grpSpLocks noChangeAspect="1"/>
          </p:cNvGrpSpPr>
          <p:nvPr/>
        </p:nvGrpSpPr>
        <p:grpSpPr>
          <a:xfrm>
            <a:off x="2133600" y="-541534"/>
            <a:ext cx="7557052" cy="7628134"/>
            <a:chOff x="-76200" y="457200"/>
            <a:chExt cx="6440488" cy="6501067"/>
          </a:xfrm>
        </p:grpSpPr>
        <p:pic>
          <p:nvPicPr>
            <p:cNvPr id="40966" name="Picture 2" descr="C:\Documents and Settings\helper.AUSTIN\My Documents\Haughton_Crater\trip_09\Talk_maps\Photomap_09.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457200"/>
              <a:ext cx="6440488" cy="650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923682" y="1670288"/>
              <a:ext cx="1359600" cy="340993"/>
            </a:xfrm>
            <a:prstGeom prst="rect">
              <a:avLst/>
            </a:prstGeom>
            <a:noFill/>
          </p:spPr>
          <p:txBody>
            <a:bodyPr wrap="none" rtlCol="0">
              <a:spAutoFit/>
            </a:bodyPr>
            <a:lstStyle/>
            <a:p>
              <a:r>
                <a:rPr lang="en-US" sz="2000" dirty="0" smtClean="0">
                  <a:solidFill>
                    <a:schemeClr val="bg1"/>
                  </a:solidFill>
                  <a:effectLst>
                    <a:outerShdw blurRad="38100" dist="38100" dir="2700000" algn="tl">
                      <a:srgbClr val="000000">
                        <a:alpha val="43137"/>
                      </a:srgbClr>
                    </a:outerShdw>
                  </a:effectLst>
                </a:rPr>
                <a:t>Carbonate 1</a:t>
              </a:r>
              <a:endParaRPr lang="en-US" sz="2000"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228979" y="3707734"/>
              <a:ext cx="1359600" cy="340993"/>
            </a:xfrm>
            <a:prstGeom prst="rect">
              <a:avLst/>
            </a:prstGeom>
            <a:noFill/>
          </p:spPr>
          <p:txBody>
            <a:bodyPr wrap="none" rtlCol="0">
              <a:spAutoFit/>
            </a:bodyPr>
            <a:lstStyle/>
            <a:p>
              <a:r>
                <a:rPr lang="en-US" sz="2000" dirty="0" smtClean="0">
                  <a:solidFill>
                    <a:schemeClr val="bg1"/>
                  </a:solidFill>
                  <a:effectLst>
                    <a:outerShdw blurRad="38100" dist="38100" dir="2700000" algn="tl">
                      <a:srgbClr val="000000">
                        <a:alpha val="43137"/>
                      </a:srgbClr>
                    </a:outerShdw>
                  </a:effectLst>
                </a:rPr>
                <a:t>Carbonate 2</a:t>
              </a:r>
              <a:endParaRPr lang="en-US" sz="2000"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4223933" y="3911878"/>
              <a:ext cx="1262603" cy="340993"/>
            </a:xfrm>
            <a:prstGeom prst="rect">
              <a:avLst/>
            </a:prstGeom>
            <a:noFill/>
          </p:spPr>
          <p:txBody>
            <a:bodyPr wrap="none" rtlCol="0">
              <a:spAutoFit/>
            </a:bodyPr>
            <a:lstStyle/>
            <a:p>
              <a:pPr algn="ctr"/>
              <a:r>
                <a:rPr lang="en-US" sz="2000" dirty="0" err="1" smtClean="0">
                  <a:solidFill>
                    <a:schemeClr val="bg1"/>
                  </a:solidFill>
                  <a:effectLst>
                    <a:outerShdw blurRad="38100" dist="38100" dir="2700000" algn="tl">
                      <a:srgbClr val="000000">
                        <a:alpha val="43137"/>
                      </a:srgbClr>
                    </a:outerShdw>
                  </a:effectLst>
                </a:rPr>
                <a:t>Unstratified</a:t>
              </a:r>
              <a:endParaRPr lang="en-US" sz="2000" dirty="0">
                <a:solidFill>
                  <a:schemeClr val="bg1"/>
                </a:solidFill>
                <a:effectLst>
                  <a:outerShdw blurRad="38100" dist="38100" dir="2700000" algn="tl">
                    <a:srgbClr val="000000">
                      <a:alpha val="43137"/>
                    </a:srgbClr>
                  </a:outerShdw>
                </a:effectLst>
              </a:endParaRPr>
            </a:p>
          </p:txBody>
        </p:sp>
        <p:sp>
          <p:nvSpPr>
            <p:cNvPr id="12" name="TextBox 11"/>
            <p:cNvSpPr txBox="1"/>
            <p:nvPr/>
          </p:nvSpPr>
          <p:spPr>
            <a:xfrm>
              <a:off x="3343422" y="6349164"/>
              <a:ext cx="1019427" cy="340993"/>
            </a:xfrm>
            <a:prstGeom prst="rect">
              <a:avLst/>
            </a:prstGeom>
            <a:noFill/>
          </p:spPr>
          <p:txBody>
            <a:bodyPr wrap="none" rtlCol="0">
              <a:spAutoFit/>
            </a:bodyPr>
            <a:lstStyle/>
            <a:p>
              <a:pPr algn="ctr"/>
              <a:r>
                <a:rPr lang="en-US" sz="2000" dirty="0" smtClean="0">
                  <a:solidFill>
                    <a:srgbClr val="000000"/>
                  </a:solidFill>
                  <a:effectLst>
                    <a:outerShdw blurRad="38100" dist="38100" dir="2700000" algn="tl">
                      <a:srgbClr val="000000">
                        <a:alpha val="43137"/>
                      </a:srgbClr>
                    </a:outerShdw>
                  </a:effectLst>
                </a:rPr>
                <a:t>Stratified</a:t>
              </a:r>
              <a:endParaRPr lang="en-US" sz="2000" dirty="0">
                <a:solidFill>
                  <a:srgbClr val="000000"/>
                </a:solidFill>
                <a:effectLst>
                  <a:outerShdw blurRad="38100" dist="38100" dir="2700000" algn="tl">
                    <a:srgbClr val="000000">
                      <a:alpha val="43137"/>
                    </a:srgbClr>
                  </a:outerShdw>
                </a:effectLst>
              </a:endParaRPr>
            </a:p>
          </p:txBody>
        </p:sp>
        <p:sp>
          <p:nvSpPr>
            <p:cNvPr id="16" name="TextBox 15"/>
            <p:cNvSpPr txBox="1"/>
            <p:nvPr/>
          </p:nvSpPr>
          <p:spPr>
            <a:xfrm>
              <a:off x="996395" y="2837652"/>
              <a:ext cx="2003333" cy="340993"/>
            </a:xfrm>
            <a:prstGeom prst="rect">
              <a:avLst/>
            </a:prstGeom>
            <a:noFill/>
          </p:spPr>
          <p:txBody>
            <a:bodyPr wrap="none" rtlCol="0">
              <a:spAutoFit/>
            </a:bodyPr>
            <a:lstStyle/>
            <a:p>
              <a:r>
                <a:rPr lang="en-US" sz="2000" dirty="0" smtClean="0">
                  <a:solidFill>
                    <a:srgbClr val="FF0000"/>
                  </a:solidFill>
                  <a:effectLst>
                    <a:outerShdw blurRad="38100" dist="38100" dir="2700000" algn="tl">
                      <a:srgbClr val="000000">
                        <a:alpha val="43137"/>
                      </a:srgbClr>
                    </a:outerShdw>
                  </a:effectLst>
                </a:rPr>
                <a:t>Proposed Traverse</a:t>
              </a:r>
              <a:endParaRPr lang="en-US" sz="2000" dirty="0">
                <a:solidFill>
                  <a:srgbClr val="FF0000"/>
                </a:solidFill>
                <a:effectLst>
                  <a:outerShdw blurRad="38100" dist="38100" dir="2700000" algn="tl">
                    <a:srgbClr val="000000">
                      <a:alpha val="43137"/>
                    </a:srgbClr>
                  </a:outerShdw>
                </a:effectLst>
              </a:endParaRPr>
            </a:p>
          </p:txBody>
        </p:sp>
        <p:sp>
          <p:nvSpPr>
            <p:cNvPr id="13" name="TextBox 12"/>
            <p:cNvSpPr txBox="1"/>
            <p:nvPr/>
          </p:nvSpPr>
          <p:spPr>
            <a:xfrm>
              <a:off x="3993052" y="5822919"/>
              <a:ext cx="1724364" cy="340993"/>
            </a:xfrm>
            <a:prstGeom prst="rect">
              <a:avLst/>
            </a:prstGeom>
            <a:noFill/>
          </p:spPr>
          <p:txBody>
            <a:bodyPr wrap="none" rtlCol="0">
              <a:spAutoFit/>
            </a:bodyPr>
            <a:lstStyle/>
            <a:p>
              <a:pPr algn="ctr"/>
              <a:r>
                <a:rPr lang="en-US" sz="2000" dirty="0" smtClean="0">
                  <a:solidFill>
                    <a:srgbClr val="000000"/>
                  </a:solidFill>
                  <a:effectLst>
                    <a:outerShdw blurRad="38100" dist="38100" dir="2700000" algn="tl">
                      <a:srgbClr val="000000">
                        <a:alpha val="43137"/>
                      </a:srgbClr>
                    </a:outerShdw>
                  </a:effectLst>
                </a:rPr>
                <a:t>White Crater Fill</a:t>
              </a:r>
              <a:endParaRPr lang="en-US" sz="2000" dirty="0">
                <a:solidFill>
                  <a:srgbClr val="000000"/>
                </a:solidFill>
                <a:effectLst>
                  <a:outerShdw blurRad="38100" dist="38100" dir="2700000" algn="tl">
                    <a:srgbClr val="000000">
                      <a:alpha val="43137"/>
                    </a:srgbClr>
                  </a:outerShdw>
                </a:effectLst>
              </a:endParaRPr>
            </a:p>
          </p:txBody>
        </p:sp>
        <p:sp>
          <p:nvSpPr>
            <p:cNvPr id="15" name="TextBox 14"/>
            <p:cNvSpPr txBox="1"/>
            <p:nvPr/>
          </p:nvSpPr>
          <p:spPr>
            <a:xfrm>
              <a:off x="49596" y="5164394"/>
              <a:ext cx="1359600" cy="340993"/>
            </a:xfrm>
            <a:prstGeom prst="rect">
              <a:avLst/>
            </a:prstGeom>
            <a:noFill/>
          </p:spPr>
          <p:txBody>
            <a:bodyPr wrap="none" rtlCol="0">
              <a:spAutoFit/>
            </a:bodyPr>
            <a:lstStyle/>
            <a:p>
              <a:pPr algn="ctr"/>
              <a:r>
                <a:rPr lang="en-US" sz="2000" dirty="0" smtClean="0">
                  <a:solidFill>
                    <a:schemeClr val="bg1"/>
                  </a:solidFill>
                  <a:effectLst>
                    <a:outerShdw blurRad="38100" dist="38100" dir="2700000" algn="tl">
                      <a:srgbClr val="000000">
                        <a:alpha val="43137"/>
                      </a:srgbClr>
                    </a:outerShdw>
                  </a:effectLst>
                </a:rPr>
                <a:t>Carbonate 3</a:t>
              </a:r>
              <a:endParaRPr lang="en-US" sz="2000" dirty="0">
                <a:solidFill>
                  <a:schemeClr val="bg1"/>
                </a:solidFill>
                <a:effectLst>
                  <a:outerShdw blurRad="38100" dist="38100" dir="2700000" algn="tl">
                    <a:srgbClr val="000000">
                      <a:alpha val="43137"/>
                    </a:srgbClr>
                  </a:outerShdw>
                </a:effectLst>
              </a:endParaRPr>
            </a:p>
          </p:txBody>
        </p:sp>
      </p:grpSp>
      <p:pic>
        <p:nvPicPr>
          <p:cNvPr id="14" name="Content Placeholder 10" descr="Location_Map_cropped.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2400" y="2651719"/>
            <a:ext cx="199390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Documents and Settings\helper.AUSTIN\My Documents\Haughton_Crater\trip_09\Talk_maps\Photomap_09.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2706" t="11949" r="3636" b="3774"/>
          <a:stretch/>
        </p:blipFill>
        <p:spPr bwMode="auto">
          <a:xfrm>
            <a:off x="533400" y="993172"/>
            <a:ext cx="2620195" cy="2664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HMP09_1-07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81000" y="4038600"/>
            <a:ext cx="2286000" cy="171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828800" y="152400"/>
            <a:ext cx="5181600" cy="685800"/>
          </a:xfrm>
        </p:spPr>
        <p:txBody>
          <a:bodyPr/>
          <a:lstStyle/>
          <a:p>
            <a:pPr algn="ctr" eaLnBrk="1" fontAlgn="auto" hangingPunct="1">
              <a:spcAft>
                <a:spcPts val="0"/>
              </a:spcAft>
              <a:defRPr/>
            </a:pPr>
            <a:r>
              <a:rPr lang="en-US" sz="3600" dirty="0" smtClean="0">
                <a:solidFill>
                  <a:srgbClr val="FFFFFF"/>
                </a:solidFill>
              </a:rPr>
              <a:t>Geological Objectives</a:t>
            </a:r>
            <a:endParaRPr lang="en-US" sz="3600" dirty="0">
              <a:solidFill>
                <a:srgbClr val="FFFFFF"/>
              </a:solidFill>
            </a:endParaRPr>
          </a:p>
        </p:txBody>
      </p:sp>
      <p:sp>
        <p:nvSpPr>
          <p:cNvPr id="3" name="Content Placeholder 2"/>
          <p:cNvSpPr>
            <a:spLocks noGrp="1"/>
          </p:cNvSpPr>
          <p:nvPr>
            <p:ph idx="4294967295"/>
          </p:nvPr>
        </p:nvSpPr>
        <p:spPr>
          <a:xfrm>
            <a:off x="3962400" y="1143000"/>
            <a:ext cx="4648200" cy="4572000"/>
          </a:xfrm>
        </p:spPr>
        <p:txBody>
          <a:bodyPr>
            <a:normAutofit fontScale="92500" lnSpcReduction="10000"/>
          </a:bodyPr>
          <a:lstStyle/>
          <a:p>
            <a:pPr marL="411480" eaLnBrk="1" fontAlgn="auto" hangingPunct="1">
              <a:lnSpc>
                <a:spcPct val="120000"/>
              </a:lnSpc>
              <a:spcAft>
                <a:spcPts val="600"/>
              </a:spcAft>
              <a:buFont typeface="Wingdings"/>
              <a:buChar char=""/>
              <a:defRPr/>
            </a:pPr>
            <a:r>
              <a:rPr lang="en-US" sz="2800" dirty="0" smtClean="0"/>
              <a:t>Geologic Mapping</a:t>
            </a:r>
          </a:p>
          <a:p>
            <a:pPr marL="740664" lvl="1" eaLnBrk="1" fontAlgn="auto" hangingPunct="1">
              <a:lnSpc>
                <a:spcPct val="120000"/>
              </a:lnSpc>
              <a:spcAft>
                <a:spcPts val="600"/>
              </a:spcAft>
              <a:buFont typeface="Wingdings"/>
              <a:buChar char=""/>
              <a:defRPr/>
            </a:pPr>
            <a:r>
              <a:rPr lang="en-US" sz="2400" dirty="0" smtClean="0"/>
              <a:t>Discover and document </a:t>
            </a:r>
            <a:br>
              <a:rPr lang="en-US" sz="2400" dirty="0" smtClean="0"/>
            </a:br>
            <a:r>
              <a:rPr lang="en-US" sz="2400" dirty="0" smtClean="0"/>
              <a:t>geologic history, </a:t>
            </a:r>
            <a:r>
              <a:rPr lang="en-US" sz="2400" dirty="0" err="1" smtClean="0"/>
              <a:t>cratering</a:t>
            </a:r>
            <a:r>
              <a:rPr lang="en-US" sz="2400" dirty="0" smtClean="0"/>
              <a:t> or otherwise</a:t>
            </a: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endParaRPr lang="en-US" sz="2000" dirty="0" smtClean="0"/>
          </a:p>
          <a:p>
            <a:pPr marL="411480" eaLnBrk="1" fontAlgn="auto" hangingPunct="1">
              <a:lnSpc>
                <a:spcPct val="120000"/>
              </a:lnSpc>
              <a:spcAft>
                <a:spcPts val="600"/>
              </a:spcAft>
              <a:buFont typeface="Wingdings"/>
              <a:buChar char=""/>
              <a:defRPr/>
            </a:pPr>
            <a:r>
              <a:rPr lang="en-US" sz="2800" dirty="0" smtClean="0"/>
              <a:t>Sampling</a:t>
            </a:r>
            <a:endParaRPr lang="en-US" sz="2400" dirty="0" smtClean="0"/>
          </a:p>
          <a:p>
            <a:pPr marL="740664" lvl="1" eaLnBrk="1" fontAlgn="auto" hangingPunct="1">
              <a:lnSpc>
                <a:spcPct val="120000"/>
              </a:lnSpc>
              <a:spcAft>
                <a:spcPts val="600"/>
              </a:spcAft>
              <a:buFont typeface="Wingdings"/>
              <a:buChar char=""/>
              <a:defRPr/>
            </a:pPr>
            <a:r>
              <a:rPr lang="en-US" sz="2400" dirty="0" smtClean="0"/>
              <a:t>Sample all major units, with</a:t>
            </a:r>
            <a:br>
              <a:rPr lang="en-US" sz="2400" dirty="0" smtClean="0"/>
            </a:br>
            <a:r>
              <a:rPr lang="en-US" sz="2400" dirty="0" smtClean="0"/>
              <a:t> focus on impact rocks</a:t>
            </a:r>
          </a:p>
          <a:p>
            <a:pPr marL="768096" lvl="2" indent="0" eaLnBrk="1" fontAlgn="auto" hangingPunct="1">
              <a:spcAft>
                <a:spcPts val="0"/>
              </a:spcAft>
              <a:buNone/>
              <a:defRPr/>
            </a:pPr>
            <a:endParaRPr lang="en-US" dirty="0" smtClean="0"/>
          </a:p>
        </p:txBody>
      </p:sp>
      <p:pic>
        <p:nvPicPr>
          <p:cNvPr id="10" name="Picture 7" descr="HMP09_1-15a"/>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438400" y="5143476"/>
            <a:ext cx="2082844" cy="1562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953000"/>
            <a:ext cx="4953000" cy="914400"/>
          </a:xfrm>
        </p:spPr>
        <p:txBody>
          <a:bodyPr/>
          <a:lstStyle/>
          <a:p>
            <a:pPr algn="ctr" eaLnBrk="1" hangingPunct="1">
              <a:defRPr/>
            </a:pPr>
            <a:r>
              <a:rPr lang="en-US" dirty="0" smtClean="0"/>
              <a:t>Traverses  and EVAs </a:t>
            </a:r>
            <a:endParaRPr lang="en-US" dirty="0"/>
          </a:p>
        </p:txBody>
      </p:sp>
      <p:pic>
        <p:nvPicPr>
          <p:cNvPr id="43014" name="Picture 4" descr="C:\Documents and Settings\helper.AUSTIN\My Documents\Haughton_Crater\trip_09\HMP_photos\July24\IMG_2699_small.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5341" t="7263" r="14908"/>
          <a:stretch/>
        </p:blipFill>
        <p:spPr bwMode="auto">
          <a:xfrm>
            <a:off x="6172200" y="990600"/>
            <a:ext cx="2673847" cy="23319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5" name="Picture 6" descr="C:\Documents and Settings\helper.AUSTIN\My Documents\Haughton_Crater\trip_09\HMP_photos\NGS_photos\MarkTakesPhoto_small.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2400" y="385997"/>
            <a:ext cx="5867400" cy="39574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3" name="Picture 2" descr="C:\Documents and Settings\helper.AUSTIN\My Documents\Haughton_Crater\trip_09\HMP_photos\HMP09_T1_140_13_small.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7923" t="6346"/>
          <a:stretch/>
        </p:blipFill>
        <p:spPr bwMode="auto">
          <a:xfrm>
            <a:off x="5044564" y="3733800"/>
            <a:ext cx="3947036" cy="30123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1" name="Picture 5" descr="pano126-12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0447" y="1066800"/>
            <a:ext cx="577315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2"/>
          <p:cNvSpPr>
            <a:spLocks noGrp="1"/>
          </p:cNvSpPr>
          <p:nvPr>
            <p:ph type="title" idx="4294967295"/>
          </p:nvPr>
        </p:nvSpPr>
        <p:spPr bwMode="auto">
          <a:xfrm>
            <a:off x="381000" y="152400"/>
            <a:ext cx="7543800" cy="914400"/>
          </a:xfrm>
        </p:spPr>
        <p:txBody>
          <a:bodyPr wrap="square" lIns="91440" tIns="45720" rIns="91440" bIns="45720" numCol="1" anchorCtr="0" compatLnSpc="1">
            <a:prstTxWarp prst="textNoShape">
              <a:avLst/>
            </a:prstTxWarp>
          </a:bodyPr>
          <a:lstStyle/>
          <a:p>
            <a:pPr eaLnBrk="1" hangingPunct="1">
              <a:defRPr/>
            </a:pPr>
            <a:r>
              <a:rPr lang="en-US" dirty="0" smtClean="0">
                <a:latin typeface="Arial" charset="0"/>
              </a:rPr>
              <a:t>Photo Pans and Samples</a:t>
            </a:r>
          </a:p>
        </p:txBody>
      </p:sp>
      <p:pic>
        <p:nvPicPr>
          <p:cNvPr id="10" name="Picture 10" descr="HMP09_1-07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222705" y="1797684"/>
            <a:ext cx="2439988"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pano49-50"/>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810000" y="4007767"/>
            <a:ext cx="5105400"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222978" y="4959913"/>
            <a:ext cx="3560073" cy="1269250"/>
            <a:chOff x="379134" y="4993944"/>
            <a:chExt cx="3560073" cy="1269250"/>
          </a:xfrm>
        </p:grpSpPr>
        <p:grpSp>
          <p:nvGrpSpPr>
            <p:cNvPr id="3" name="Group 2"/>
            <p:cNvGrpSpPr/>
            <p:nvPr/>
          </p:nvGrpSpPr>
          <p:grpSpPr>
            <a:xfrm>
              <a:off x="379134" y="4993944"/>
              <a:ext cx="3560073" cy="1269250"/>
              <a:chOff x="379134" y="4993944"/>
              <a:chExt cx="3560073" cy="1269250"/>
            </a:xfrm>
          </p:grpSpPr>
          <p:pic>
            <p:nvPicPr>
              <p:cNvPr id="6" name="Picture 2" descr="C:\Users\helper\Documents\ESI_outreach_talk\craterstructure.g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0658"/>
              <a:stretch/>
            </p:blipFill>
            <p:spPr bwMode="auto">
              <a:xfrm>
                <a:off x="379134" y="4993944"/>
                <a:ext cx="3560073" cy="126925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a:off x="1411357" y="5535572"/>
                <a:ext cx="1500808" cy="139671"/>
              </a:xfrm>
              <a:custGeom>
                <a:avLst/>
                <a:gdLst>
                  <a:gd name="connsiteX0" fmla="*/ 0 w 1500808"/>
                  <a:gd name="connsiteY0" fmla="*/ 524 h 139671"/>
                  <a:gd name="connsiteX1" fmla="*/ 0 w 1500808"/>
                  <a:gd name="connsiteY1" fmla="*/ 524 h 139671"/>
                  <a:gd name="connsiteX2" fmla="*/ 1361660 w 1500808"/>
                  <a:gd name="connsiteY2" fmla="*/ 10463 h 139671"/>
                  <a:gd name="connsiteX3" fmla="*/ 1451113 w 1500808"/>
                  <a:gd name="connsiteY3" fmla="*/ 524 h 139671"/>
                  <a:gd name="connsiteX4" fmla="*/ 1500808 w 1500808"/>
                  <a:gd name="connsiteY4" fmla="*/ 524 h 139671"/>
                  <a:gd name="connsiteX5" fmla="*/ 1351721 w 1500808"/>
                  <a:gd name="connsiteY5" fmla="*/ 80037 h 139671"/>
                  <a:gd name="connsiteX6" fmla="*/ 775252 w 1500808"/>
                  <a:gd name="connsiteY6" fmla="*/ 109854 h 139671"/>
                  <a:gd name="connsiteX7" fmla="*/ 725556 w 1500808"/>
                  <a:gd name="connsiteY7" fmla="*/ 99915 h 139671"/>
                  <a:gd name="connsiteX8" fmla="*/ 636104 w 1500808"/>
                  <a:gd name="connsiteY8" fmla="*/ 139671 h 139671"/>
                  <a:gd name="connsiteX9" fmla="*/ 89452 w 1500808"/>
                  <a:gd name="connsiteY9" fmla="*/ 89976 h 139671"/>
                  <a:gd name="connsiteX10" fmla="*/ 0 w 1500808"/>
                  <a:gd name="connsiteY10" fmla="*/ 524 h 13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0808" h="139671">
                    <a:moveTo>
                      <a:pt x="0" y="524"/>
                    </a:moveTo>
                    <a:lnTo>
                      <a:pt x="0" y="524"/>
                    </a:lnTo>
                    <a:lnTo>
                      <a:pt x="1361660" y="10463"/>
                    </a:lnTo>
                    <a:cubicBezTo>
                      <a:pt x="1391661" y="10463"/>
                      <a:pt x="1421188" y="2661"/>
                      <a:pt x="1451113" y="524"/>
                    </a:cubicBezTo>
                    <a:cubicBezTo>
                      <a:pt x="1467636" y="-656"/>
                      <a:pt x="1484243" y="524"/>
                      <a:pt x="1500808" y="524"/>
                    </a:cubicBezTo>
                    <a:lnTo>
                      <a:pt x="1351721" y="80037"/>
                    </a:lnTo>
                    <a:lnTo>
                      <a:pt x="775252" y="109854"/>
                    </a:lnTo>
                    <a:lnTo>
                      <a:pt x="725556" y="99915"/>
                    </a:lnTo>
                    <a:lnTo>
                      <a:pt x="636104" y="139671"/>
                    </a:lnTo>
                    <a:lnTo>
                      <a:pt x="89452" y="89976"/>
                    </a:lnTo>
                    <a:lnTo>
                      <a:pt x="0" y="52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p:nvSpPr>
          <p:spPr>
            <a:xfrm>
              <a:off x="496957" y="5088835"/>
              <a:ext cx="2643808" cy="3310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2133600" cy="1388165"/>
          </a:xfrm>
        </p:spPr>
        <p:txBody>
          <a:bodyPr/>
          <a:lstStyle/>
          <a:p>
            <a:pPr algn="ctr" eaLnBrk="1" fontAlgn="auto" hangingPunct="1">
              <a:spcAft>
                <a:spcPts val="0"/>
              </a:spcAft>
              <a:defRPr/>
            </a:pPr>
            <a:r>
              <a:rPr lang="en-US" sz="3600" dirty="0" smtClean="0">
                <a:solidFill>
                  <a:schemeClr val="tx2">
                    <a:satMod val="200000"/>
                  </a:schemeClr>
                </a:solidFill>
              </a:rPr>
              <a:t>Revised </a:t>
            </a:r>
            <a:r>
              <a:rPr lang="en-US" sz="3600" dirty="0" err="1" smtClean="0">
                <a:solidFill>
                  <a:schemeClr val="tx2">
                    <a:satMod val="200000"/>
                  </a:schemeClr>
                </a:solidFill>
              </a:rPr>
              <a:t>GeologicMap</a:t>
            </a:r>
            <a:endParaRPr lang="en-US" sz="3600" dirty="0">
              <a:solidFill>
                <a:schemeClr val="tx2">
                  <a:satMod val="200000"/>
                </a:schemeClr>
              </a:solidFill>
            </a:endParaRPr>
          </a:p>
        </p:txBody>
      </p:sp>
      <p:pic>
        <p:nvPicPr>
          <p:cNvPr id="49158" name="Picture 15" descr="Final_09_map.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35036" y="0"/>
            <a:ext cx="6902001" cy="684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1422" y="671512"/>
            <a:ext cx="9248079" cy="6186488"/>
            <a:chOff x="744538" y="1219200"/>
            <a:chExt cx="7653337" cy="5119688"/>
          </a:xfrm>
        </p:grpSpPr>
        <p:pic>
          <p:nvPicPr>
            <p:cNvPr id="44037" name="Picture 3" descr="a"/>
            <p:cNvPicPr>
              <a:picLocks noChangeAspect="1" noChangeArrowheads="1"/>
            </p:cNvPicPr>
            <p:nvPr/>
          </p:nvPicPr>
          <p:blipFill>
            <a:blip r:embed="rId3" cstate="print"/>
            <a:srcRect/>
            <a:stretch>
              <a:fillRect/>
            </a:stretch>
          </p:blipFill>
          <p:spPr bwMode="auto">
            <a:xfrm>
              <a:off x="744538" y="1219200"/>
              <a:ext cx="7653337" cy="5119688"/>
            </a:xfrm>
            <a:prstGeom prst="rect">
              <a:avLst/>
            </a:prstGeom>
            <a:noFill/>
            <a:ln w="9525">
              <a:noFill/>
              <a:miter lim="800000"/>
              <a:headEnd/>
              <a:tailEnd/>
            </a:ln>
            <a:effectLst>
              <a:outerShdw dist="35921" dir="2700000" algn="ctr" rotWithShape="0">
                <a:srgbClr val="808080"/>
              </a:outerShdw>
            </a:effectLst>
          </p:spPr>
        </p:pic>
        <p:sp>
          <p:nvSpPr>
            <p:cNvPr id="7" name="TextBox 6"/>
            <p:cNvSpPr txBox="1"/>
            <p:nvPr/>
          </p:nvSpPr>
          <p:spPr>
            <a:xfrm>
              <a:off x="914400" y="6061745"/>
              <a:ext cx="2590800" cy="276225"/>
            </a:xfrm>
            <a:prstGeom prst="rect">
              <a:avLst/>
            </a:prstGeom>
            <a:noFill/>
          </p:spPr>
          <p:txBody>
            <a:bodyPr>
              <a:spAutoFit/>
            </a:bodyPr>
            <a:lstStyle/>
            <a:p>
              <a:pPr>
                <a:defRPr/>
              </a:pPr>
              <a:r>
                <a:rPr lang="en-US" sz="1200" dirty="0">
                  <a:effectLst>
                    <a:outerShdw blurRad="38100" dist="38100" dir="2700000" algn="tl">
                      <a:srgbClr val="000000">
                        <a:alpha val="43137"/>
                      </a:srgbClr>
                    </a:outerShdw>
                  </a:effectLst>
                </a:rPr>
                <a:t>Courtesy T. Fong, IRG, NASA ARC</a:t>
              </a:r>
            </a:p>
          </p:txBody>
        </p:sp>
      </p:grpSp>
      <p:sp>
        <p:nvSpPr>
          <p:cNvPr id="2" name="Title 1"/>
          <p:cNvSpPr>
            <a:spLocks noGrp="1"/>
          </p:cNvSpPr>
          <p:nvPr>
            <p:ph type="title" idx="4294967295"/>
          </p:nvPr>
        </p:nvSpPr>
        <p:spPr>
          <a:xfrm>
            <a:off x="685800" y="0"/>
            <a:ext cx="7696200" cy="685800"/>
          </a:xfrm>
        </p:spPr>
        <p:txBody>
          <a:bodyPr/>
          <a:lstStyle/>
          <a:p>
            <a:pPr eaLnBrk="1" hangingPunct="1">
              <a:defRPr/>
            </a:pPr>
            <a:r>
              <a:rPr lang="en-US" sz="3600" dirty="0" smtClean="0">
                <a:solidFill>
                  <a:schemeClr val="tx2"/>
                </a:solidFill>
              </a:rPr>
              <a:t>A Lot Was Left for Robotic Follow-up</a:t>
            </a:r>
            <a:endParaRPr lang="en-US" sz="3600" dirty="0">
              <a:solidFill>
                <a:schemeClr val="tx2"/>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3400" y="1905000"/>
            <a:ext cx="8458200" cy="4648200"/>
          </a:xfrm>
        </p:spPr>
        <p:txBody>
          <a:bodyPr/>
          <a:lstStyle/>
          <a:p>
            <a:pPr marL="68263" indent="0">
              <a:lnSpc>
                <a:spcPct val="110000"/>
              </a:lnSpc>
              <a:buNone/>
            </a:pPr>
            <a:r>
              <a:rPr lang="en-US" dirty="0" smtClean="0"/>
              <a:t>“</a:t>
            </a:r>
            <a:r>
              <a:rPr lang="en-US" i="1" dirty="0" smtClean="0"/>
              <a:t>Fifty years after the creation of NASA, our goal is no longer just a destination to reach. Our goal is the capacity for people to work and learn and operate and live safely beyond the Earth for extended periods of time, ultimately in ways that are more sustainable and even indefinite</a:t>
            </a:r>
            <a:r>
              <a:rPr lang="en-US" dirty="0" smtClean="0"/>
              <a:t>.” </a:t>
            </a:r>
          </a:p>
          <a:p>
            <a:pPr marL="68263" indent="0">
              <a:lnSpc>
                <a:spcPct val="150000"/>
              </a:lnSpc>
              <a:buNone/>
            </a:pPr>
            <a:r>
              <a:rPr lang="en-US" dirty="0" smtClean="0"/>
              <a:t>- President Barack Obama, April 15, 2010 </a:t>
            </a:r>
            <a:endParaRPr lang="en-US" dirty="0"/>
          </a:p>
        </p:txBody>
      </p:sp>
      <p:sp>
        <p:nvSpPr>
          <p:cNvPr id="2" name="Title 1"/>
          <p:cNvSpPr>
            <a:spLocks noGrp="1"/>
          </p:cNvSpPr>
          <p:nvPr>
            <p:ph type="title" idx="4294967295"/>
          </p:nvPr>
        </p:nvSpPr>
        <p:spPr>
          <a:xfrm>
            <a:off x="685800" y="228600"/>
            <a:ext cx="7772400" cy="1066800"/>
          </a:xfrm>
        </p:spPr>
        <p:txBody>
          <a:bodyPr/>
          <a:lstStyle/>
          <a:p>
            <a:pPr algn="ctr"/>
            <a:r>
              <a:rPr lang="en-US" dirty="0" smtClean="0"/>
              <a:t>Human Space Flight:</a:t>
            </a:r>
            <a:br>
              <a:rPr lang="en-US" dirty="0" smtClean="0"/>
            </a:br>
            <a:r>
              <a:rPr lang="en-US" dirty="0" smtClean="0"/>
              <a:t>What  Are The Goals?</a:t>
            </a:r>
            <a:endParaRPr lang="en-US" dirty="0"/>
          </a:p>
        </p:txBody>
      </p:sp>
    </p:spTree>
    <p:extLst>
      <p:ext uri="{BB962C8B-B14F-4D97-AF65-F5344CB8AC3E}">
        <p14:creationId xmlns:p14="http://schemas.microsoft.com/office/powerpoint/2010/main" val="147659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9199E512-45D4-4979-97F7-446D56F13330}" type="slidenum">
              <a:rPr lang="en-US" smtClean="0">
                <a:solidFill>
                  <a:schemeClr val="tx2"/>
                </a:solidFill>
                <a:cs typeface="Arial" charset="0"/>
              </a:rPr>
              <a:pPr eaLnBrk="1" fontAlgn="base" hangingPunct="1">
                <a:spcBef>
                  <a:spcPct val="0"/>
                </a:spcBef>
                <a:spcAft>
                  <a:spcPct val="0"/>
                </a:spcAft>
              </a:pPr>
              <a:t>40</a:t>
            </a:fld>
            <a:endParaRPr lang="en-US" smtClean="0">
              <a:solidFill>
                <a:schemeClr val="tx2"/>
              </a:solidFill>
              <a:cs typeface="Arial" charset="0"/>
            </a:endParaRPr>
          </a:p>
        </p:txBody>
      </p:sp>
      <p:sp>
        <p:nvSpPr>
          <p:cNvPr id="2" name="Title 1"/>
          <p:cNvSpPr>
            <a:spLocks noGrp="1"/>
          </p:cNvSpPr>
          <p:nvPr>
            <p:ph type="title" idx="4294967295"/>
          </p:nvPr>
        </p:nvSpPr>
        <p:spPr>
          <a:xfrm>
            <a:off x="914400" y="152400"/>
            <a:ext cx="7772400" cy="609600"/>
          </a:xfrm>
        </p:spPr>
        <p:txBody>
          <a:bodyPr/>
          <a:lstStyle/>
          <a:p>
            <a:pPr eaLnBrk="1" hangingPunct="1">
              <a:defRPr/>
            </a:pPr>
            <a:r>
              <a:rPr lang="en-US" sz="3600" dirty="0" smtClean="0">
                <a:solidFill>
                  <a:schemeClr val="tx2">
                    <a:satMod val="200000"/>
                  </a:schemeClr>
                </a:solidFill>
              </a:rPr>
              <a:t>Crater Rim – what are large blocks?</a:t>
            </a:r>
            <a:endParaRPr lang="en-US" sz="3600" dirty="0"/>
          </a:p>
        </p:txBody>
      </p:sp>
      <p:sp>
        <p:nvSpPr>
          <p:cNvPr id="54275" name="Content Placeholder 2"/>
          <p:cNvSpPr>
            <a:spLocks noGrp="1"/>
          </p:cNvSpPr>
          <p:nvPr>
            <p:ph idx="4294967295"/>
          </p:nvPr>
        </p:nvSpPr>
        <p:spPr>
          <a:xfrm>
            <a:off x="341081" y="1282148"/>
            <a:ext cx="7772400" cy="1066800"/>
          </a:xfrm>
        </p:spPr>
        <p:txBody>
          <a:bodyPr/>
          <a:lstStyle/>
          <a:p>
            <a:pPr eaLnBrk="1" hangingPunct="1">
              <a:lnSpc>
                <a:spcPct val="80000"/>
              </a:lnSpc>
              <a:buClr>
                <a:srgbClr val="D6ECFF"/>
              </a:buClr>
            </a:pPr>
            <a:r>
              <a:rPr lang="en-US" sz="2800" dirty="0" smtClean="0">
                <a:solidFill>
                  <a:srgbClr val="FFFFFF"/>
                </a:solidFill>
                <a:latin typeface="Arial" charset="0"/>
              </a:rPr>
              <a:t>W and SW crater wall – </a:t>
            </a:r>
            <a:r>
              <a:rPr lang="en-US" sz="2800" dirty="0" err="1" smtClean="0">
                <a:solidFill>
                  <a:srgbClr val="FFFFFF"/>
                </a:solidFill>
                <a:latin typeface="Arial" charset="0"/>
              </a:rPr>
              <a:t>ejecta</a:t>
            </a:r>
            <a:r>
              <a:rPr lang="en-US" sz="2800" dirty="0" smtClean="0">
                <a:solidFill>
                  <a:srgbClr val="FFFFFF"/>
                </a:solidFill>
                <a:latin typeface="Arial" charset="0"/>
              </a:rPr>
              <a:t> blocks? vs. down-faulted section? vs. </a:t>
            </a:r>
            <a:r>
              <a:rPr lang="en-US" sz="2800" dirty="0" err="1" smtClean="0">
                <a:solidFill>
                  <a:srgbClr val="FFFFFF"/>
                </a:solidFill>
                <a:latin typeface="Arial" charset="0"/>
              </a:rPr>
              <a:t>megabreccia</a:t>
            </a:r>
            <a:r>
              <a:rPr lang="en-US" sz="2800" dirty="0" smtClean="0">
                <a:solidFill>
                  <a:srgbClr val="FFFFFF"/>
                </a:solidFill>
                <a:latin typeface="Arial" charset="0"/>
              </a:rPr>
              <a:t>? vs. younger glacial deposits</a:t>
            </a:r>
          </a:p>
        </p:txBody>
      </p:sp>
      <p:grpSp>
        <p:nvGrpSpPr>
          <p:cNvPr id="3" name="Group 2"/>
          <p:cNvGrpSpPr/>
          <p:nvPr/>
        </p:nvGrpSpPr>
        <p:grpSpPr>
          <a:xfrm>
            <a:off x="23470" y="2441089"/>
            <a:ext cx="8968130" cy="2894013"/>
            <a:chOff x="914400" y="3048000"/>
            <a:chExt cx="7315200" cy="2360613"/>
          </a:xfrm>
        </p:grpSpPr>
        <p:pic>
          <p:nvPicPr>
            <p:cNvPr id="54278" name="Picture 3" descr="C:\Documents and Settings\helper.AUSTIN\My Documents\Haughton_Crater\trip_09\HMP_photos\HMP09_Traverse_1_photos\pano51-55.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4400" y="3048000"/>
              <a:ext cx="731520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4343400" y="3733800"/>
              <a:ext cx="381000" cy="381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6400800" y="3733800"/>
              <a:ext cx="381000" cy="381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0" name="Group 9"/>
          <p:cNvGrpSpPr/>
          <p:nvPr/>
        </p:nvGrpSpPr>
        <p:grpSpPr>
          <a:xfrm>
            <a:off x="1287207" y="4460257"/>
            <a:ext cx="6347237" cy="2306663"/>
            <a:chOff x="1364568" y="178713"/>
            <a:chExt cx="6347237" cy="2306663"/>
          </a:xfrm>
        </p:grpSpPr>
        <p:pic>
          <p:nvPicPr>
            <p:cNvPr id="11" name="Picture 2" descr="C:\Users\helper\Documents\ESI_outreach_talk\erics_craterstructur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4568" y="178713"/>
              <a:ext cx="6347237" cy="230666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610520" y="1035388"/>
              <a:ext cx="745435" cy="6559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b.jpg"/>
          <p:cNvPicPr>
            <a:picLocks noChangeAspect="1"/>
          </p:cNvPicPr>
          <p:nvPr/>
        </p:nvPicPr>
        <p:blipFill>
          <a:blip r:embed="rId3" cstate="print"/>
          <a:stretch>
            <a:fillRect/>
          </a:stretch>
        </p:blipFill>
        <p:spPr>
          <a:xfrm>
            <a:off x="4610148" y="799044"/>
            <a:ext cx="4559103" cy="6053328"/>
          </a:xfrm>
          <a:prstGeom prst="rect">
            <a:avLst/>
          </a:prstGeom>
          <a:effectLst>
            <a:outerShdw blurRad="63500" dist="38100" dir="2700000">
              <a:srgbClr val="000000">
                <a:alpha val="75000"/>
              </a:srgbClr>
            </a:outerShdw>
          </a:effectLst>
        </p:spPr>
      </p:pic>
      <p:sp>
        <p:nvSpPr>
          <p:cNvPr id="45059" name="Title 1"/>
          <p:cNvSpPr>
            <a:spLocks noGrp="1"/>
          </p:cNvSpPr>
          <p:nvPr>
            <p:ph type="title" idx="4294967295"/>
          </p:nvPr>
        </p:nvSpPr>
        <p:spPr>
          <a:xfrm>
            <a:off x="2895600" y="0"/>
            <a:ext cx="3352800" cy="609600"/>
          </a:xfrm>
        </p:spPr>
        <p:txBody>
          <a:bodyPr/>
          <a:lstStyle/>
          <a:p>
            <a:pPr algn="ctr"/>
            <a:r>
              <a:rPr lang="en-US" dirty="0" smtClean="0"/>
              <a:t>K10 Robot</a:t>
            </a:r>
          </a:p>
        </p:txBody>
      </p:sp>
      <p:pic>
        <p:nvPicPr>
          <p:cNvPr id="44" name="Picture 43" descr="K10Black_front"/>
          <p:cNvPicPr>
            <a:picLocks noChangeAspect="1" noChangeArrowheads="1"/>
          </p:cNvPicPr>
          <p:nvPr/>
        </p:nvPicPr>
        <p:blipFill>
          <a:blip r:embed="rId4" cstate="print"/>
          <a:srcRect t="3375" b="3125"/>
          <a:stretch>
            <a:fillRect/>
          </a:stretch>
        </p:blipFill>
        <p:spPr bwMode="auto">
          <a:xfrm>
            <a:off x="0" y="799044"/>
            <a:ext cx="4343400" cy="6058956"/>
          </a:xfrm>
          <a:prstGeom prst="rect">
            <a:avLst/>
          </a:prstGeom>
          <a:noFill/>
          <a:effectLst>
            <a:outerShdw blurRad="63500" dist="38100" dir="2700000">
              <a:srgbClr val="000000">
                <a:alpha val="75000"/>
              </a:srgbClr>
            </a:outerShdw>
          </a:effectLst>
        </p:spPr>
      </p:pic>
      <p:sp>
        <p:nvSpPr>
          <p:cNvPr id="45" name="Text Box 7"/>
          <p:cNvSpPr txBox="1">
            <a:spLocks noChangeArrowheads="1"/>
          </p:cNvSpPr>
          <p:nvPr/>
        </p:nvSpPr>
        <p:spPr bwMode="auto">
          <a:xfrm>
            <a:off x="3089275" y="2398713"/>
            <a:ext cx="915988" cy="307975"/>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p>
            <a:pPr algn="ctr" eaLnBrk="0" hangingPunct="0"/>
            <a:r>
              <a:rPr lang="en-US" sz="1400" b="1" dirty="0" smtClean="0">
                <a:solidFill>
                  <a:srgbClr val="FFFFFF"/>
                </a:solidFill>
              </a:rPr>
              <a:t>3D </a:t>
            </a:r>
            <a:r>
              <a:rPr lang="en-US" sz="1400" b="1" dirty="0" err="1" smtClean="0">
                <a:solidFill>
                  <a:srgbClr val="FFFFFF"/>
                </a:solidFill>
              </a:rPr>
              <a:t>Lidar</a:t>
            </a:r>
            <a:endParaRPr lang="en-US" sz="1400" b="1" dirty="0" smtClean="0">
              <a:solidFill>
                <a:srgbClr val="FFFFFF"/>
              </a:solidFill>
            </a:endParaRPr>
          </a:p>
        </p:txBody>
      </p:sp>
      <p:sp>
        <p:nvSpPr>
          <p:cNvPr id="46" name="Text Box 8"/>
          <p:cNvSpPr txBox="1">
            <a:spLocks noChangeArrowheads="1"/>
          </p:cNvSpPr>
          <p:nvPr/>
        </p:nvSpPr>
        <p:spPr bwMode="auto">
          <a:xfrm>
            <a:off x="3100387" y="1295400"/>
            <a:ext cx="914400" cy="307975"/>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p>
            <a:pPr algn="ctr" eaLnBrk="0" hangingPunct="0"/>
            <a:r>
              <a:rPr lang="en-US" sz="1400" b="1" smtClean="0">
                <a:solidFill>
                  <a:srgbClr val="FFFFFF"/>
                </a:solidFill>
              </a:rPr>
              <a:t>GigaPan</a:t>
            </a:r>
          </a:p>
        </p:txBody>
      </p:sp>
      <p:sp>
        <p:nvSpPr>
          <p:cNvPr id="47" name="Text Box 9"/>
          <p:cNvSpPr txBox="1">
            <a:spLocks noChangeArrowheads="1"/>
          </p:cNvSpPr>
          <p:nvPr/>
        </p:nvSpPr>
        <p:spPr bwMode="auto">
          <a:xfrm>
            <a:off x="3030537" y="3159125"/>
            <a:ext cx="963613" cy="307975"/>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p>
            <a:pPr algn="ctr" eaLnBrk="0" hangingPunct="0"/>
            <a:r>
              <a:rPr lang="en-US" sz="1400" b="1" dirty="0" err="1" smtClean="0">
                <a:solidFill>
                  <a:srgbClr val="FFFFFF"/>
                </a:solidFill>
              </a:rPr>
              <a:t>Hazcams</a:t>
            </a:r>
            <a:endParaRPr lang="en-US" sz="1400" b="1" dirty="0" smtClean="0">
              <a:solidFill>
                <a:srgbClr val="FFFFFF"/>
              </a:solidFill>
            </a:endParaRPr>
          </a:p>
        </p:txBody>
      </p:sp>
      <p:sp>
        <p:nvSpPr>
          <p:cNvPr id="45064" name="Line 13"/>
          <p:cNvSpPr>
            <a:spLocks noChangeShapeType="1"/>
          </p:cNvSpPr>
          <p:nvPr/>
        </p:nvSpPr>
        <p:spPr bwMode="auto">
          <a:xfrm flipH="1">
            <a:off x="2286000" y="1463675"/>
            <a:ext cx="838200" cy="223838"/>
          </a:xfrm>
          <a:prstGeom prst="line">
            <a:avLst/>
          </a:prstGeom>
          <a:noFill/>
          <a:ln w="38100">
            <a:solidFill>
              <a:schemeClr val="bg1"/>
            </a:solidFill>
            <a:round/>
            <a:headEnd/>
            <a:tailEnd type="triangle" w="med" len="med"/>
          </a:ln>
        </p:spPr>
        <p:txBody>
          <a:bodyPr wrap="none" anchor="ctr"/>
          <a:lstStyle/>
          <a:p>
            <a:endParaRPr lang="en-US" sz="2400" b="1" baseline="-25000" smtClean="0">
              <a:solidFill>
                <a:srgbClr val="000000"/>
              </a:solidFill>
            </a:endParaRPr>
          </a:p>
        </p:txBody>
      </p:sp>
      <p:sp>
        <p:nvSpPr>
          <p:cNvPr id="45065" name="Line 13"/>
          <p:cNvSpPr>
            <a:spLocks noChangeShapeType="1"/>
          </p:cNvSpPr>
          <p:nvPr/>
        </p:nvSpPr>
        <p:spPr bwMode="auto">
          <a:xfrm flipH="1">
            <a:off x="2743200" y="2571750"/>
            <a:ext cx="369888" cy="0"/>
          </a:xfrm>
          <a:prstGeom prst="line">
            <a:avLst/>
          </a:prstGeom>
          <a:noFill/>
          <a:ln w="38100">
            <a:solidFill>
              <a:schemeClr val="bg1"/>
            </a:solidFill>
            <a:round/>
            <a:headEnd/>
            <a:tailEnd type="triangle" w="med" len="med"/>
          </a:ln>
        </p:spPr>
        <p:txBody>
          <a:bodyPr wrap="none" anchor="ctr"/>
          <a:lstStyle/>
          <a:p>
            <a:endParaRPr lang="en-US" sz="2400" b="1" baseline="-25000" smtClean="0">
              <a:solidFill>
                <a:srgbClr val="000000"/>
              </a:solidFill>
            </a:endParaRPr>
          </a:p>
        </p:txBody>
      </p:sp>
      <p:sp>
        <p:nvSpPr>
          <p:cNvPr id="45066" name="Line 13"/>
          <p:cNvSpPr>
            <a:spLocks noChangeShapeType="1"/>
          </p:cNvSpPr>
          <p:nvPr/>
        </p:nvSpPr>
        <p:spPr bwMode="auto">
          <a:xfrm flipH="1" flipV="1">
            <a:off x="2438400" y="3048000"/>
            <a:ext cx="615950" cy="279400"/>
          </a:xfrm>
          <a:prstGeom prst="line">
            <a:avLst/>
          </a:prstGeom>
          <a:noFill/>
          <a:ln w="38100">
            <a:solidFill>
              <a:schemeClr val="bg1"/>
            </a:solidFill>
            <a:round/>
            <a:headEnd/>
            <a:tailEnd type="triangle" w="med" len="med"/>
          </a:ln>
        </p:spPr>
        <p:txBody>
          <a:bodyPr wrap="none" anchor="ctr"/>
          <a:lstStyle/>
          <a:p>
            <a:endParaRPr lang="en-US" sz="2400" b="1" baseline="-25000" smtClean="0">
              <a:solidFill>
                <a:srgbClr val="000000"/>
              </a:solidFill>
            </a:endParaRPr>
          </a:p>
        </p:txBody>
      </p:sp>
      <p:sp>
        <p:nvSpPr>
          <p:cNvPr id="51" name="Text Box 7"/>
          <p:cNvSpPr txBox="1">
            <a:spLocks noChangeArrowheads="1"/>
          </p:cNvSpPr>
          <p:nvPr/>
        </p:nvSpPr>
        <p:spPr bwMode="auto">
          <a:xfrm>
            <a:off x="304800" y="1862138"/>
            <a:ext cx="622300" cy="307975"/>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p>
            <a:pPr algn="ctr" eaLnBrk="0" hangingPunct="0"/>
            <a:r>
              <a:rPr lang="en-US" sz="1400" b="1" smtClean="0">
                <a:solidFill>
                  <a:srgbClr val="FFFFFF"/>
                </a:solidFill>
              </a:rPr>
              <a:t>Wi-Fi</a:t>
            </a:r>
          </a:p>
        </p:txBody>
      </p:sp>
      <p:sp>
        <p:nvSpPr>
          <p:cNvPr id="45068" name="Line 13"/>
          <p:cNvSpPr>
            <a:spLocks noChangeShapeType="1"/>
          </p:cNvSpPr>
          <p:nvPr/>
        </p:nvSpPr>
        <p:spPr bwMode="auto">
          <a:xfrm>
            <a:off x="882650" y="2030413"/>
            <a:ext cx="392113" cy="0"/>
          </a:xfrm>
          <a:prstGeom prst="line">
            <a:avLst/>
          </a:prstGeom>
          <a:noFill/>
          <a:ln w="38100">
            <a:solidFill>
              <a:schemeClr val="bg1"/>
            </a:solidFill>
            <a:round/>
            <a:headEnd/>
            <a:tailEnd type="triangle" w="med" len="med"/>
          </a:ln>
        </p:spPr>
        <p:txBody>
          <a:bodyPr wrap="none" anchor="ctr"/>
          <a:lstStyle/>
          <a:p>
            <a:endParaRPr lang="en-US" sz="2400" b="1" baseline="-25000" smtClean="0">
              <a:solidFill>
                <a:srgbClr val="000000"/>
              </a:solidFill>
            </a:endParaRPr>
          </a:p>
        </p:txBody>
      </p:sp>
      <p:sp>
        <p:nvSpPr>
          <p:cNvPr id="53" name="Text Box 9"/>
          <p:cNvSpPr txBox="1">
            <a:spLocks noChangeArrowheads="1"/>
          </p:cNvSpPr>
          <p:nvPr/>
        </p:nvSpPr>
        <p:spPr bwMode="auto">
          <a:xfrm>
            <a:off x="2446338" y="5697538"/>
            <a:ext cx="892175" cy="307975"/>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p>
            <a:pPr algn="ctr" eaLnBrk="0" hangingPunct="0"/>
            <a:r>
              <a:rPr lang="en-US" sz="1400" b="1" dirty="0" smtClean="0">
                <a:solidFill>
                  <a:srgbClr val="FFFFFF"/>
                </a:solidFill>
              </a:rPr>
              <a:t>Rockers</a:t>
            </a:r>
          </a:p>
        </p:txBody>
      </p:sp>
      <p:sp>
        <p:nvSpPr>
          <p:cNvPr id="45070" name="Line 13"/>
          <p:cNvSpPr>
            <a:spLocks noChangeShapeType="1"/>
          </p:cNvSpPr>
          <p:nvPr/>
        </p:nvSpPr>
        <p:spPr bwMode="auto">
          <a:xfrm flipH="1" flipV="1">
            <a:off x="1905000" y="4886325"/>
            <a:ext cx="895350" cy="838200"/>
          </a:xfrm>
          <a:prstGeom prst="line">
            <a:avLst/>
          </a:prstGeom>
          <a:noFill/>
          <a:ln w="38100">
            <a:solidFill>
              <a:srgbClr val="FFFFFF"/>
            </a:solidFill>
            <a:round/>
            <a:headEnd/>
            <a:tailEnd type="triangle" w="med" len="med"/>
          </a:ln>
        </p:spPr>
        <p:txBody>
          <a:bodyPr wrap="none" anchor="ctr"/>
          <a:lstStyle/>
          <a:p>
            <a:endParaRPr lang="en-US" sz="2400" b="1" baseline="-25000" smtClean="0">
              <a:solidFill>
                <a:srgbClr val="000000"/>
              </a:solidFill>
            </a:endParaRPr>
          </a:p>
        </p:txBody>
      </p:sp>
      <p:sp>
        <p:nvSpPr>
          <p:cNvPr id="45071" name="Line 13"/>
          <p:cNvSpPr>
            <a:spLocks noChangeShapeType="1"/>
          </p:cNvSpPr>
          <p:nvPr/>
        </p:nvSpPr>
        <p:spPr bwMode="auto">
          <a:xfrm flipV="1">
            <a:off x="2800350" y="4495800"/>
            <a:ext cx="334963" cy="1228725"/>
          </a:xfrm>
          <a:prstGeom prst="line">
            <a:avLst/>
          </a:prstGeom>
          <a:noFill/>
          <a:ln w="38100">
            <a:solidFill>
              <a:schemeClr val="tx1"/>
            </a:solidFill>
            <a:round/>
            <a:headEnd/>
            <a:tailEnd type="triangle" w="med" len="med"/>
          </a:ln>
        </p:spPr>
        <p:txBody>
          <a:bodyPr wrap="none" anchor="ctr"/>
          <a:lstStyle/>
          <a:p>
            <a:endParaRPr lang="en-US" sz="2400" b="1" baseline="-25000" smtClean="0">
              <a:solidFill>
                <a:srgbClr val="000000"/>
              </a:solidFill>
            </a:endParaRPr>
          </a:p>
        </p:txBody>
      </p:sp>
      <p:sp>
        <p:nvSpPr>
          <p:cNvPr id="59" name="Text Box 7"/>
          <p:cNvSpPr txBox="1">
            <a:spLocks noChangeArrowheads="1"/>
          </p:cNvSpPr>
          <p:nvPr/>
        </p:nvSpPr>
        <p:spPr bwMode="auto">
          <a:xfrm>
            <a:off x="7624763" y="2976563"/>
            <a:ext cx="514350" cy="307975"/>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p>
            <a:pPr algn="ctr"/>
            <a:r>
              <a:rPr lang="en-US" sz="1400" b="1" smtClean="0">
                <a:solidFill>
                  <a:srgbClr val="FFFFFF"/>
                </a:solidFill>
              </a:rPr>
              <a:t>IMU</a:t>
            </a:r>
          </a:p>
        </p:txBody>
      </p:sp>
      <p:sp>
        <p:nvSpPr>
          <p:cNvPr id="60" name="Text Box 8"/>
          <p:cNvSpPr txBox="1">
            <a:spLocks noChangeArrowheads="1"/>
          </p:cNvSpPr>
          <p:nvPr/>
        </p:nvSpPr>
        <p:spPr bwMode="auto">
          <a:xfrm>
            <a:off x="5073650" y="2565400"/>
            <a:ext cx="563563" cy="307975"/>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p>
            <a:pPr algn="ctr"/>
            <a:r>
              <a:rPr lang="en-US" sz="1400" b="1" dirty="0" smtClean="0">
                <a:solidFill>
                  <a:srgbClr val="FFFFFF"/>
                </a:solidFill>
              </a:rPr>
              <a:t>GPS</a:t>
            </a:r>
          </a:p>
        </p:txBody>
      </p:sp>
      <p:sp>
        <p:nvSpPr>
          <p:cNvPr id="61" name="Text Box 9"/>
          <p:cNvSpPr txBox="1">
            <a:spLocks noChangeArrowheads="1"/>
          </p:cNvSpPr>
          <p:nvPr/>
        </p:nvSpPr>
        <p:spPr bwMode="auto">
          <a:xfrm>
            <a:off x="4876800" y="5972175"/>
            <a:ext cx="1231900" cy="504825"/>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p>
            <a:pPr algn="ctr">
              <a:lnSpc>
                <a:spcPts val="1600"/>
              </a:lnSpc>
            </a:pPr>
            <a:r>
              <a:rPr lang="en-US" sz="1400" b="1" dirty="0" smtClean="0">
                <a:solidFill>
                  <a:srgbClr val="FFFFFF"/>
                </a:solidFill>
              </a:rPr>
              <a:t>Microscopic</a:t>
            </a:r>
            <a:br>
              <a:rPr lang="en-US" sz="1400" b="1" dirty="0" smtClean="0">
                <a:solidFill>
                  <a:srgbClr val="FFFFFF"/>
                </a:solidFill>
              </a:rPr>
            </a:br>
            <a:r>
              <a:rPr lang="en-US" sz="1400" b="1" dirty="0" smtClean="0">
                <a:solidFill>
                  <a:srgbClr val="FFFFFF"/>
                </a:solidFill>
              </a:rPr>
              <a:t>Imager</a:t>
            </a:r>
          </a:p>
        </p:txBody>
      </p:sp>
      <p:sp>
        <p:nvSpPr>
          <p:cNvPr id="45075" name="Line 13"/>
          <p:cNvSpPr>
            <a:spLocks noChangeShapeType="1"/>
          </p:cNvSpPr>
          <p:nvPr/>
        </p:nvSpPr>
        <p:spPr bwMode="auto">
          <a:xfrm flipV="1">
            <a:off x="5637213" y="2362200"/>
            <a:ext cx="501650" cy="307975"/>
          </a:xfrm>
          <a:prstGeom prst="line">
            <a:avLst/>
          </a:prstGeom>
          <a:noFill/>
          <a:ln w="38100">
            <a:solidFill>
              <a:schemeClr val="tx1"/>
            </a:solidFill>
            <a:round/>
            <a:headEnd/>
            <a:tailEnd type="triangle" w="med" len="med"/>
          </a:ln>
        </p:spPr>
        <p:txBody>
          <a:bodyPr wrap="none" anchor="ctr"/>
          <a:lstStyle/>
          <a:p>
            <a:endParaRPr lang="en-US" sz="2400" b="1" baseline="-25000" smtClean="0">
              <a:ln>
                <a:solidFill>
                  <a:schemeClr val="tx1"/>
                </a:solidFill>
              </a:ln>
              <a:solidFill>
                <a:srgbClr val="000000"/>
              </a:solidFill>
            </a:endParaRPr>
          </a:p>
        </p:txBody>
      </p:sp>
      <p:sp>
        <p:nvSpPr>
          <p:cNvPr id="45076" name="Line 13"/>
          <p:cNvSpPr>
            <a:spLocks noChangeShapeType="1"/>
          </p:cNvSpPr>
          <p:nvPr/>
        </p:nvSpPr>
        <p:spPr bwMode="auto">
          <a:xfrm flipH="1">
            <a:off x="6753225" y="3149600"/>
            <a:ext cx="893763" cy="50800"/>
          </a:xfrm>
          <a:prstGeom prst="line">
            <a:avLst/>
          </a:prstGeom>
          <a:noFill/>
          <a:ln w="38100">
            <a:solidFill>
              <a:schemeClr val="tx1"/>
            </a:solidFill>
            <a:round/>
            <a:headEnd/>
            <a:tailEnd type="triangle" w="med" len="med"/>
          </a:ln>
        </p:spPr>
        <p:txBody>
          <a:bodyPr wrap="none" anchor="ctr"/>
          <a:lstStyle/>
          <a:p>
            <a:endParaRPr lang="en-US" sz="2400" b="1" baseline="-25000" smtClean="0">
              <a:solidFill>
                <a:srgbClr val="000000"/>
              </a:solidFill>
            </a:endParaRPr>
          </a:p>
        </p:txBody>
      </p:sp>
      <p:sp>
        <p:nvSpPr>
          <p:cNvPr id="45077" name="Line 13"/>
          <p:cNvSpPr>
            <a:spLocks noChangeShapeType="1"/>
          </p:cNvSpPr>
          <p:nvPr/>
        </p:nvSpPr>
        <p:spPr bwMode="auto">
          <a:xfrm flipV="1">
            <a:off x="5449887" y="5105400"/>
            <a:ext cx="206375" cy="923925"/>
          </a:xfrm>
          <a:prstGeom prst="line">
            <a:avLst/>
          </a:prstGeom>
          <a:noFill/>
          <a:ln w="38100">
            <a:solidFill>
              <a:schemeClr val="tx1"/>
            </a:solidFill>
            <a:round/>
            <a:headEnd/>
            <a:tailEnd type="triangle" w="med" len="med"/>
          </a:ln>
        </p:spPr>
        <p:txBody>
          <a:bodyPr wrap="none" anchor="ctr"/>
          <a:lstStyle/>
          <a:p>
            <a:endParaRPr lang="en-US" sz="2400" b="1" baseline="-25000" smtClean="0">
              <a:solidFill>
                <a:srgbClr val="000000"/>
              </a:solidFill>
            </a:endParaRPr>
          </a:p>
        </p:txBody>
      </p:sp>
      <p:sp>
        <p:nvSpPr>
          <p:cNvPr id="65" name="Text Box 7"/>
          <p:cNvSpPr txBox="1">
            <a:spLocks noChangeArrowheads="1"/>
          </p:cNvSpPr>
          <p:nvPr/>
        </p:nvSpPr>
        <p:spPr bwMode="auto">
          <a:xfrm>
            <a:off x="4960938" y="1447800"/>
            <a:ext cx="787400" cy="552450"/>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p>
            <a:pPr algn="ctr">
              <a:lnSpc>
                <a:spcPts val="1800"/>
              </a:lnSpc>
            </a:pPr>
            <a:r>
              <a:rPr lang="en-US" sz="1400" b="1" smtClean="0">
                <a:solidFill>
                  <a:srgbClr val="FFFFFF"/>
                </a:solidFill>
              </a:rPr>
              <a:t>Sun</a:t>
            </a:r>
            <a:br>
              <a:rPr lang="en-US" sz="1400" b="1" smtClean="0">
                <a:solidFill>
                  <a:srgbClr val="FFFFFF"/>
                </a:solidFill>
              </a:rPr>
            </a:br>
            <a:r>
              <a:rPr lang="en-US" sz="1400" b="1" smtClean="0">
                <a:solidFill>
                  <a:srgbClr val="FFFFFF"/>
                </a:solidFill>
              </a:rPr>
              <a:t>tracker</a:t>
            </a:r>
          </a:p>
        </p:txBody>
      </p:sp>
      <p:sp>
        <p:nvSpPr>
          <p:cNvPr id="45079" name="Line 13"/>
          <p:cNvSpPr>
            <a:spLocks noChangeShapeType="1"/>
          </p:cNvSpPr>
          <p:nvPr/>
        </p:nvSpPr>
        <p:spPr bwMode="auto">
          <a:xfrm>
            <a:off x="5662613" y="1704975"/>
            <a:ext cx="782637" cy="166688"/>
          </a:xfrm>
          <a:prstGeom prst="line">
            <a:avLst/>
          </a:prstGeom>
          <a:noFill/>
          <a:ln w="38100">
            <a:solidFill>
              <a:schemeClr val="tx1"/>
            </a:solidFill>
            <a:round/>
            <a:headEnd/>
            <a:tailEnd type="triangle" w="med" len="med"/>
          </a:ln>
        </p:spPr>
        <p:txBody>
          <a:bodyPr wrap="none" anchor="ctr"/>
          <a:lstStyle/>
          <a:p>
            <a:endParaRPr lang="en-US" sz="2400" b="1" baseline="-25000" smtClean="0">
              <a:solidFill>
                <a:srgbClr val="000000"/>
              </a:solidFill>
            </a:endParaRPr>
          </a:p>
        </p:txBody>
      </p:sp>
      <p:sp>
        <p:nvSpPr>
          <p:cNvPr id="26" name="Text Box 9"/>
          <p:cNvSpPr txBox="1">
            <a:spLocks noChangeArrowheads="1"/>
          </p:cNvSpPr>
          <p:nvPr/>
        </p:nvSpPr>
        <p:spPr bwMode="auto">
          <a:xfrm>
            <a:off x="6192838" y="6048375"/>
            <a:ext cx="1350962" cy="504825"/>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p>
            <a:pPr algn="ctr">
              <a:lnSpc>
                <a:spcPts val="1600"/>
              </a:lnSpc>
            </a:pPr>
            <a:r>
              <a:rPr lang="en-US" sz="1400" b="1" dirty="0" smtClean="0">
                <a:solidFill>
                  <a:srgbClr val="FFFFFF"/>
                </a:solidFill>
              </a:rPr>
              <a:t>XRF</a:t>
            </a:r>
          </a:p>
          <a:p>
            <a:pPr algn="ctr">
              <a:lnSpc>
                <a:spcPts val="1600"/>
              </a:lnSpc>
            </a:pPr>
            <a:r>
              <a:rPr lang="en-US" sz="1400" b="1" dirty="0" smtClean="0">
                <a:solidFill>
                  <a:srgbClr val="FFFFFF"/>
                </a:solidFill>
              </a:rPr>
              <a:t>Spectrometer</a:t>
            </a:r>
          </a:p>
        </p:txBody>
      </p:sp>
      <p:sp>
        <p:nvSpPr>
          <p:cNvPr id="45081" name="Line 13"/>
          <p:cNvSpPr>
            <a:spLocks noChangeShapeType="1"/>
          </p:cNvSpPr>
          <p:nvPr/>
        </p:nvSpPr>
        <p:spPr bwMode="auto">
          <a:xfrm flipH="1" flipV="1">
            <a:off x="6350000" y="5594350"/>
            <a:ext cx="431800" cy="454025"/>
          </a:xfrm>
          <a:prstGeom prst="line">
            <a:avLst/>
          </a:prstGeom>
          <a:noFill/>
          <a:ln w="38100">
            <a:solidFill>
              <a:schemeClr val="tx1"/>
            </a:solidFill>
            <a:round/>
            <a:headEnd/>
            <a:tailEnd type="triangle" w="med" len="med"/>
          </a:ln>
        </p:spPr>
        <p:txBody>
          <a:bodyPr wrap="none" anchor="ctr"/>
          <a:lstStyle/>
          <a:p>
            <a:endParaRPr lang="en-US" sz="2400" b="1" baseline="-25000" smtClean="0">
              <a:solidFill>
                <a:srgbClr val="000000"/>
              </a:solidFill>
            </a:endParaRPr>
          </a:p>
        </p:txBody>
      </p:sp>
      <p:sp>
        <p:nvSpPr>
          <p:cNvPr id="28" name="Text Box 9"/>
          <p:cNvSpPr txBox="1">
            <a:spLocks noChangeArrowheads="1"/>
          </p:cNvSpPr>
          <p:nvPr/>
        </p:nvSpPr>
        <p:spPr bwMode="auto">
          <a:xfrm>
            <a:off x="7591425" y="5462587"/>
            <a:ext cx="1171575" cy="709613"/>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p>
            <a:pPr algn="ctr">
              <a:lnSpc>
                <a:spcPts val="1600"/>
              </a:lnSpc>
            </a:pPr>
            <a:r>
              <a:rPr lang="en-US" sz="1400" b="1" dirty="0" smtClean="0">
                <a:solidFill>
                  <a:srgbClr val="FFFFFF"/>
                </a:solidFill>
              </a:rPr>
              <a:t>Ground </a:t>
            </a:r>
            <a:br>
              <a:rPr lang="en-US" sz="1400" b="1" dirty="0" smtClean="0">
                <a:solidFill>
                  <a:srgbClr val="FFFFFF"/>
                </a:solidFill>
              </a:rPr>
            </a:br>
            <a:r>
              <a:rPr lang="en-US" sz="1400" b="1" dirty="0" smtClean="0">
                <a:solidFill>
                  <a:srgbClr val="FFFFFF"/>
                </a:solidFill>
              </a:rPr>
              <a:t>Penetrating </a:t>
            </a:r>
            <a:br>
              <a:rPr lang="en-US" sz="1400" b="1" dirty="0" smtClean="0">
                <a:solidFill>
                  <a:srgbClr val="FFFFFF"/>
                </a:solidFill>
              </a:rPr>
            </a:br>
            <a:r>
              <a:rPr lang="en-US" sz="1400" b="1" dirty="0" smtClean="0">
                <a:solidFill>
                  <a:srgbClr val="FFFFFF"/>
                </a:solidFill>
              </a:rPr>
              <a:t>Radar</a:t>
            </a:r>
          </a:p>
        </p:txBody>
      </p:sp>
      <p:sp>
        <p:nvSpPr>
          <p:cNvPr id="45083" name="Line 13"/>
          <p:cNvSpPr>
            <a:spLocks noChangeShapeType="1"/>
          </p:cNvSpPr>
          <p:nvPr/>
        </p:nvSpPr>
        <p:spPr bwMode="auto">
          <a:xfrm flipH="1" flipV="1">
            <a:off x="6877050" y="5378450"/>
            <a:ext cx="917575" cy="204787"/>
          </a:xfrm>
          <a:prstGeom prst="line">
            <a:avLst/>
          </a:prstGeom>
          <a:noFill/>
          <a:ln w="38100">
            <a:solidFill>
              <a:schemeClr val="tx1"/>
            </a:solidFill>
            <a:round/>
            <a:headEnd/>
            <a:tailEnd type="triangle" w="med" len="med"/>
          </a:ln>
        </p:spPr>
        <p:txBody>
          <a:bodyPr wrap="none" anchor="ctr"/>
          <a:lstStyle/>
          <a:p>
            <a:endParaRPr lang="en-US" sz="2400" b="1" baseline="-25000" smtClean="0">
              <a:solidFill>
                <a:srgbClr val="000000"/>
              </a:solidFill>
            </a:endParaRPr>
          </a:p>
        </p:txBody>
      </p:sp>
      <p:sp>
        <p:nvSpPr>
          <p:cNvPr id="2" name="TextBox 1"/>
          <p:cNvSpPr txBox="1"/>
          <p:nvPr/>
        </p:nvSpPr>
        <p:spPr>
          <a:xfrm>
            <a:off x="3391375" y="6324600"/>
            <a:ext cx="723425" cy="369332"/>
          </a:xfrm>
          <a:prstGeom prst="rect">
            <a:avLst/>
          </a:prstGeom>
          <a:noFill/>
        </p:spPr>
        <p:txBody>
          <a:bodyPr wrap="none" rtlCol="0">
            <a:spAutoFit/>
          </a:bodyPr>
          <a:lstStyle/>
          <a:p>
            <a:r>
              <a:rPr lang="en-US" dirty="0" smtClean="0"/>
              <a:t>Front</a:t>
            </a:r>
            <a:endParaRPr lang="en-US" dirty="0"/>
          </a:p>
        </p:txBody>
      </p:sp>
      <p:sp>
        <p:nvSpPr>
          <p:cNvPr id="32" name="TextBox 31"/>
          <p:cNvSpPr txBox="1"/>
          <p:nvPr/>
        </p:nvSpPr>
        <p:spPr>
          <a:xfrm>
            <a:off x="4724400" y="6324600"/>
            <a:ext cx="697840" cy="369332"/>
          </a:xfrm>
          <a:prstGeom prst="rect">
            <a:avLst/>
          </a:prstGeom>
          <a:noFill/>
        </p:spPr>
        <p:txBody>
          <a:bodyPr wrap="none" rtlCol="0">
            <a:spAutoFit/>
          </a:bodyPr>
          <a:lstStyle/>
          <a:p>
            <a:r>
              <a:rPr lang="en-US" dirty="0" smtClean="0"/>
              <a:t>Back</a:t>
            </a:r>
            <a:endParaRPr lang="en-US" dirty="0"/>
          </a:p>
        </p:txBody>
      </p:sp>
    </p:spTree>
    <p:extLst>
      <p:ext uri="{BB962C8B-B14F-4D97-AF65-F5344CB8AC3E}">
        <p14:creationId xmlns:p14="http://schemas.microsoft.com/office/powerpoint/2010/main" val="16715927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helper\Documents\Haughton_Crater\Trip_10\Pics\IMG_7445.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93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76200"/>
            <a:ext cx="5638800" cy="1066800"/>
          </a:xfrm>
        </p:spPr>
        <p:txBody>
          <a:bodyPr/>
          <a:lstStyle/>
          <a:p>
            <a:r>
              <a:rPr lang="en-US" sz="2400" dirty="0" smtClean="0">
                <a:solidFill>
                  <a:schemeClr val="tx1"/>
                </a:solidFill>
                <a:effectLst>
                  <a:outerShdw blurRad="50800" dist="38100" dir="2700000" algn="tl" rotWithShape="0">
                    <a:prstClr val="black">
                      <a:alpha val="40000"/>
                    </a:prstClr>
                  </a:outerShdw>
                </a:effectLst>
              </a:rPr>
              <a:t>The “Science Backroom”: </a:t>
            </a:r>
            <a:r>
              <a:rPr lang="en-US" dirty="0" smtClean="0">
                <a:solidFill>
                  <a:schemeClr val="tx1"/>
                </a:solidFill>
                <a:effectLst>
                  <a:outerShdw blurRad="50800" dist="38100" dir="2700000" algn="tl" rotWithShape="0">
                    <a:prstClr val="black">
                      <a:alpha val="40000"/>
                    </a:prstClr>
                  </a:outerShdw>
                </a:effectLst>
              </a:rPr>
              <a:t/>
            </a:r>
            <a:br>
              <a:rPr lang="en-US" dirty="0" smtClean="0">
                <a:solidFill>
                  <a:schemeClr val="tx1"/>
                </a:solidFill>
                <a:effectLst>
                  <a:outerShdw blurRad="50800" dist="38100" dir="2700000" algn="tl" rotWithShape="0">
                    <a:prstClr val="black">
                      <a:alpha val="40000"/>
                    </a:prstClr>
                  </a:outerShdw>
                </a:effectLst>
              </a:rPr>
            </a:br>
            <a:r>
              <a:rPr lang="en-US" sz="3600" b="1" dirty="0" smtClean="0">
                <a:solidFill>
                  <a:schemeClr val="tx1"/>
                </a:solidFill>
                <a:effectLst>
                  <a:outerShdw blurRad="50800" dist="38100" dir="2700000" algn="tl" rotWithShape="0">
                    <a:prstClr val="black">
                      <a:alpha val="40000"/>
                    </a:prstClr>
                  </a:outerShdw>
                </a:effectLst>
              </a:rPr>
              <a:t>Analyzing Rover Results</a:t>
            </a:r>
            <a:endParaRPr lang="en-US" sz="3600" b="1" dirty="0">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1444535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9144000" cy="914400"/>
          </a:xfrm>
        </p:spPr>
        <p:txBody>
          <a:bodyPr/>
          <a:lstStyle/>
          <a:p>
            <a:pPr algn="ctr"/>
            <a:r>
              <a:rPr lang="en-US" dirty="0" smtClean="0">
                <a:solidFill>
                  <a:schemeClr val="tx2"/>
                </a:solidFill>
              </a:rPr>
              <a:t>Accessing Robotic Data - Web Browser</a:t>
            </a:r>
            <a:endParaRPr lang="en-US" dirty="0">
              <a:solidFill>
                <a:schemeClr val="tx2"/>
              </a:solidFill>
            </a:endParaRPr>
          </a:p>
        </p:txBody>
      </p:sp>
      <p:pic>
        <p:nvPicPr>
          <p:cNvPr id="7" name="Picture 2"/>
          <p:cNvPicPr>
            <a:picLocks noGrp="1" noChangeAspect="1" noChangeArrowheads="1"/>
          </p:cNvPicPr>
          <p:nvPr>
            <p:ph idx="4294967295"/>
          </p:nvPr>
        </p:nvPicPr>
        <p:blipFill>
          <a:blip r:embed="rId3" cstate="print"/>
          <a:srcRect/>
          <a:stretch>
            <a:fillRect/>
          </a:stretch>
        </p:blipFill>
        <p:spPr bwMode="auto">
          <a:xfrm>
            <a:off x="0" y="976439"/>
            <a:ext cx="9144000" cy="5561263"/>
          </a:xfrm>
          <a:prstGeom prst="rect">
            <a:avLst/>
          </a:prstGeom>
          <a:noFill/>
          <a:ln w="9525">
            <a:noFill/>
            <a:miter lim="800000"/>
            <a:headEnd/>
            <a:tailEnd/>
          </a:ln>
        </p:spPr>
      </p:pic>
      <p:sp>
        <p:nvSpPr>
          <p:cNvPr id="4" name="Oval 3"/>
          <p:cNvSpPr/>
          <p:nvPr/>
        </p:nvSpPr>
        <p:spPr>
          <a:xfrm>
            <a:off x="3580104" y="3905569"/>
            <a:ext cx="2417736" cy="23557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62056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Robotic </a:t>
            </a:r>
            <a:r>
              <a:rPr lang="en-US" sz="3600" dirty="0" err="1" smtClean="0"/>
              <a:t>GigaPan</a:t>
            </a:r>
            <a:r>
              <a:rPr lang="en-US" sz="3600" dirty="0" smtClean="0"/>
              <a:t>, Crater Wall (Site B1)</a:t>
            </a:r>
            <a:endParaRPr lang="en-US" sz="3600" dirty="0"/>
          </a:p>
        </p:txBody>
      </p:sp>
      <p:sp>
        <p:nvSpPr>
          <p:cNvPr id="3" name="Content Placeholder 2"/>
          <p:cNvSpPr>
            <a:spLocks noGrp="1"/>
          </p:cNvSpPr>
          <p:nvPr>
            <p:ph idx="1"/>
          </p:nvPr>
        </p:nvSpPr>
        <p:spPr>
          <a:xfrm>
            <a:off x="533400" y="5083452"/>
            <a:ext cx="4572000" cy="1066800"/>
          </a:xfrm>
        </p:spPr>
        <p:txBody>
          <a:bodyPr/>
          <a:lstStyle/>
          <a:p>
            <a:pPr>
              <a:buNone/>
            </a:pPr>
            <a:r>
              <a:rPr lang="en-US" sz="3200" dirty="0" smtClean="0"/>
              <a:t>Down-faulted section from crater rim !</a:t>
            </a:r>
            <a:endParaRPr lang="en-US" sz="3200" dirty="0"/>
          </a:p>
        </p:txBody>
      </p:sp>
      <p:grpSp>
        <p:nvGrpSpPr>
          <p:cNvPr id="4" name="Group 32"/>
          <p:cNvGrpSpPr/>
          <p:nvPr/>
        </p:nvGrpSpPr>
        <p:grpSpPr>
          <a:xfrm>
            <a:off x="5438448" y="3886200"/>
            <a:ext cx="3553152" cy="1981200"/>
            <a:chOff x="5133648" y="3657600"/>
            <a:chExt cx="3553152" cy="1981200"/>
          </a:xfrm>
        </p:grpSpPr>
        <p:grpSp>
          <p:nvGrpSpPr>
            <p:cNvPr id="7" name="Group 30"/>
            <p:cNvGrpSpPr/>
            <p:nvPr/>
          </p:nvGrpSpPr>
          <p:grpSpPr>
            <a:xfrm>
              <a:off x="5133648" y="3657600"/>
              <a:ext cx="3553152" cy="1981200"/>
              <a:chOff x="5133648" y="3657600"/>
              <a:chExt cx="3553152" cy="1981200"/>
            </a:xfrm>
          </p:grpSpPr>
          <p:pic>
            <p:nvPicPr>
              <p:cNvPr id="113666" name="Picture 2" descr="DirectfromtheMoon_13_DirectfromtheMoon-770300"/>
              <p:cNvPicPr>
                <a:picLocks noChangeAspect="1" noChangeArrowheads="1"/>
              </p:cNvPicPr>
              <p:nvPr/>
            </p:nvPicPr>
            <p:blipFill>
              <a:blip r:embed="rId3" cstate="print"/>
              <a:srcRect/>
              <a:stretch>
                <a:fillRect/>
              </a:stretch>
            </p:blipFill>
            <p:spPr bwMode="auto">
              <a:xfrm>
                <a:off x="5181600" y="3657600"/>
                <a:ext cx="3429000" cy="1928813"/>
              </a:xfrm>
              <a:prstGeom prst="rect">
                <a:avLst/>
              </a:prstGeom>
              <a:noFill/>
              <a:ln w="9525">
                <a:noFill/>
                <a:miter lim="800000"/>
                <a:headEnd/>
                <a:tailEnd/>
              </a:ln>
            </p:spPr>
          </p:pic>
          <p:sp>
            <p:nvSpPr>
              <p:cNvPr id="30" name="Rectangle 29"/>
              <p:cNvSpPr/>
              <p:nvPr/>
            </p:nvSpPr>
            <p:spPr>
              <a:xfrm>
                <a:off x="5133648" y="5269468"/>
                <a:ext cx="3553152" cy="369332"/>
              </a:xfrm>
              <a:prstGeom prst="rect">
                <a:avLst/>
              </a:prstGeom>
            </p:spPr>
            <p:txBody>
              <a:bodyPr wrap="none">
                <a:spAutoFit/>
              </a:bodyPr>
              <a:lstStyle/>
              <a:p>
                <a:r>
                  <a:rPr lang="en-US" i="1" dirty="0"/>
                  <a:t>(</a:t>
                </a:r>
                <a:r>
                  <a:rPr lang="en-US" i="1" dirty="0" err="1"/>
                  <a:t>Tycho</a:t>
                </a:r>
                <a:r>
                  <a:rPr lang="en-US" i="1" dirty="0"/>
                  <a:t> crater, 85 km in diameter)</a:t>
                </a:r>
                <a:endParaRPr lang="en-US" dirty="0"/>
              </a:p>
            </p:txBody>
          </p:sp>
        </p:grpSp>
        <p:sp>
          <p:nvSpPr>
            <p:cNvPr id="32" name="Rectangle 31"/>
            <p:cNvSpPr/>
            <p:nvPr/>
          </p:nvSpPr>
          <p:spPr>
            <a:xfrm>
              <a:off x="7467600" y="4191000"/>
              <a:ext cx="6096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4690" name="Picture 2" descr="Loc_1-2_D"/>
          <p:cNvPicPr>
            <a:picLocks noChangeAspect="1" noChangeArrowheads="1"/>
          </p:cNvPicPr>
          <p:nvPr/>
        </p:nvPicPr>
        <p:blipFill>
          <a:blip r:embed="rId4" cstate="print"/>
          <a:srcRect l="6392" r="3535"/>
          <a:stretch>
            <a:fillRect/>
          </a:stretch>
        </p:blipFill>
        <p:spPr bwMode="auto">
          <a:xfrm>
            <a:off x="247975" y="3758328"/>
            <a:ext cx="4804474" cy="1185334"/>
          </a:xfrm>
          <a:prstGeom prst="rect">
            <a:avLst/>
          </a:prstGeom>
          <a:noFill/>
          <a:ln w="9525">
            <a:noFill/>
            <a:miter lim="800000"/>
            <a:headEnd/>
            <a:tailEnd/>
          </a:ln>
        </p:spPr>
      </p:pic>
      <p:grpSp>
        <p:nvGrpSpPr>
          <p:cNvPr id="8" name="Group 44"/>
          <p:cNvGrpSpPr/>
          <p:nvPr/>
        </p:nvGrpSpPr>
        <p:grpSpPr>
          <a:xfrm>
            <a:off x="5486400" y="1447800"/>
            <a:ext cx="3429000" cy="2362200"/>
            <a:chOff x="5486400" y="1447800"/>
            <a:chExt cx="3429000" cy="2362200"/>
          </a:xfrm>
        </p:grpSpPr>
        <p:grpSp>
          <p:nvGrpSpPr>
            <p:cNvPr id="9" name="Group 32"/>
            <p:cNvGrpSpPr/>
            <p:nvPr/>
          </p:nvGrpSpPr>
          <p:grpSpPr>
            <a:xfrm>
              <a:off x="5486400" y="1447800"/>
              <a:ext cx="3376613" cy="2319338"/>
              <a:chOff x="5486400" y="1447800"/>
              <a:chExt cx="3376613" cy="2319338"/>
            </a:xfrm>
          </p:grpSpPr>
          <p:pic>
            <p:nvPicPr>
              <p:cNvPr id="34" name="Picture 22" descr="K-10_locales_3D_simple.jpg"/>
              <p:cNvPicPr>
                <a:picLocks noChangeAspect="1"/>
              </p:cNvPicPr>
              <p:nvPr/>
            </p:nvPicPr>
            <p:blipFill>
              <a:blip r:embed="rId5" cstate="print"/>
              <a:srcRect/>
              <a:stretch>
                <a:fillRect/>
              </a:stretch>
            </p:blipFill>
            <p:spPr bwMode="auto">
              <a:xfrm>
                <a:off x="5486400" y="1447800"/>
                <a:ext cx="3376613" cy="2319338"/>
              </a:xfrm>
              <a:prstGeom prst="rect">
                <a:avLst/>
              </a:prstGeom>
              <a:noFill/>
              <a:ln w="9525">
                <a:noFill/>
                <a:miter lim="800000"/>
                <a:headEnd/>
                <a:tailEnd/>
              </a:ln>
            </p:spPr>
          </p:pic>
          <p:sp>
            <p:nvSpPr>
              <p:cNvPr id="35" name="TextBox 34"/>
              <p:cNvSpPr txBox="1"/>
              <p:nvPr/>
            </p:nvSpPr>
            <p:spPr bwMode="auto">
              <a:xfrm>
                <a:off x="6705600" y="2100590"/>
                <a:ext cx="1237527" cy="261610"/>
              </a:xfrm>
              <a:prstGeom prst="rect">
                <a:avLst/>
              </a:prstGeom>
              <a:noFill/>
            </p:spPr>
            <p:txBody>
              <a:bodyPr>
                <a:spAutoFit/>
              </a:bodyPr>
              <a:lstStyle/>
              <a:p>
                <a:pPr>
                  <a:defRPr/>
                </a:pPr>
                <a:r>
                  <a:rPr lang="en-US" sz="1100" b="1" dirty="0" smtClean="0">
                    <a:effectLst>
                      <a:outerShdw blurRad="38100" dist="38100" dir="2700000" algn="tl">
                        <a:srgbClr val="000000">
                          <a:alpha val="43137"/>
                        </a:srgbClr>
                      </a:outerShdw>
                    </a:effectLst>
                    <a:latin typeface="Arial" charset="0"/>
                  </a:rPr>
                  <a:t>B1</a:t>
                </a:r>
                <a:endParaRPr lang="en-US" sz="1100" b="1" dirty="0">
                  <a:effectLst>
                    <a:outerShdw blurRad="38100" dist="38100" dir="2700000" algn="tl">
                      <a:srgbClr val="000000">
                        <a:alpha val="43137"/>
                      </a:srgbClr>
                    </a:outerShdw>
                  </a:effectLst>
                  <a:latin typeface="Arial" charset="0"/>
                </a:endParaRPr>
              </a:p>
            </p:txBody>
          </p:sp>
          <p:cxnSp>
            <p:nvCxnSpPr>
              <p:cNvPr id="36" name="Straight Connector 35"/>
              <p:cNvCxnSpPr/>
              <p:nvPr/>
            </p:nvCxnSpPr>
            <p:spPr bwMode="auto">
              <a:xfrm rot="5400000">
                <a:off x="6775441" y="2445180"/>
                <a:ext cx="2063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bwMode="auto">
              <a:xfrm>
                <a:off x="7226672" y="2892280"/>
                <a:ext cx="545727" cy="276999"/>
              </a:xfrm>
              <a:prstGeom prst="rect">
                <a:avLst/>
              </a:prstGeom>
              <a:noFill/>
            </p:spPr>
            <p:txBody>
              <a:bodyPr wrap="square">
                <a:spAutoFit/>
              </a:bodyPr>
              <a:lstStyle/>
              <a:p>
                <a:pPr>
                  <a:defRPr/>
                </a:pPr>
                <a:r>
                  <a:rPr lang="en-US" sz="1200" b="1" dirty="0">
                    <a:effectLst>
                      <a:outerShdw blurRad="38100" dist="38100" dir="2700000" algn="tl">
                        <a:srgbClr val="000000">
                          <a:alpha val="43137"/>
                        </a:srgbClr>
                      </a:outerShdw>
                    </a:effectLst>
                    <a:latin typeface="Arial" charset="0"/>
                  </a:rPr>
                  <a:t>B2</a:t>
                </a:r>
              </a:p>
            </p:txBody>
          </p:sp>
          <p:cxnSp>
            <p:nvCxnSpPr>
              <p:cNvPr id="38" name="Straight Connector 37"/>
              <p:cNvCxnSpPr/>
              <p:nvPr/>
            </p:nvCxnSpPr>
            <p:spPr bwMode="auto">
              <a:xfrm rot="5400000">
                <a:off x="7308299" y="3064243"/>
                <a:ext cx="68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bwMode="auto">
              <a:xfrm>
                <a:off x="6096000" y="2667000"/>
                <a:ext cx="457200" cy="276999"/>
              </a:xfrm>
              <a:prstGeom prst="rect">
                <a:avLst/>
              </a:prstGeom>
              <a:noFill/>
            </p:spPr>
            <p:txBody>
              <a:bodyPr wrap="square">
                <a:spAutoFit/>
              </a:bodyPr>
              <a:lstStyle/>
              <a:p>
                <a:pPr>
                  <a:defRPr/>
                </a:pPr>
                <a:r>
                  <a:rPr lang="en-US" sz="1200" b="1" dirty="0" smtClean="0">
                    <a:effectLst>
                      <a:outerShdw blurRad="38100" dist="38100" dir="2700000" algn="tl">
                        <a:srgbClr val="000000">
                          <a:alpha val="43137"/>
                        </a:srgbClr>
                      </a:outerShdw>
                    </a:effectLst>
                    <a:latin typeface="Arial" charset="0"/>
                  </a:rPr>
                  <a:t>B3</a:t>
                </a:r>
                <a:endParaRPr lang="en-US" sz="1200" b="1" dirty="0">
                  <a:effectLst>
                    <a:outerShdw blurRad="38100" dist="38100" dir="2700000" algn="tl">
                      <a:srgbClr val="000000">
                        <a:alpha val="43137"/>
                      </a:srgbClr>
                    </a:outerShdw>
                  </a:effectLst>
                  <a:latin typeface="Arial" charset="0"/>
                </a:endParaRPr>
              </a:p>
            </p:txBody>
          </p:sp>
          <p:cxnSp>
            <p:nvCxnSpPr>
              <p:cNvPr id="40" name="Straight Connector 39"/>
              <p:cNvCxnSpPr/>
              <p:nvPr/>
            </p:nvCxnSpPr>
            <p:spPr bwMode="auto">
              <a:xfrm rot="5400000">
                <a:off x="6242130" y="3039439"/>
                <a:ext cx="167233" cy="22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6705600" y="3440668"/>
              <a:ext cx="2209800" cy="369332"/>
            </a:xfrm>
            <a:prstGeom prst="rect">
              <a:avLst/>
            </a:prstGeom>
            <a:noFill/>
          </p:spPr>
          <p:txBody>
            <a:bodyPr wrap="square" rtlCol="0">
              <a:spAutoFit/>
            </a:bodyPr>
            <a:lstStyle/>
            <a:p>
              <a:r>
                <a:rPr lang="en-US" i="1" dirty="0" smtClean="0"/>
                <a:t>(</a:t>
              </a:r>
              <a:r>
                <a:rPr lang="en-US" i="1" dirty="0" err="1" smtClean="0"/>
                <a:t>Quickbird</a:t>
              </a:r>
              <a:r>
                <a:rPr lang="en-US" i="1" dirty="0" smtClean="0"/>
                <a:t> on DEM)</a:t>
              </a:r>
              <a:endParaRPr lang="en-US" i="1" dirty="0"/>
            </a:p>
          </p:txBody>
        </p:sp>
      </p:grpSp>
      <p:grpSp>
        <p:nvGrpSpPr>
          <p:cNvPr id="10" name="Group 43"/>
          <p:cNvGrpSpPr/>
          <p:nvPr/>
        </p:nvGrpSpPr>
        <p:grpSpPr>
          <a:xfrm>
            <a:off x="298350" y="1447800"/>
            <a:ext cx="4724400" cy="1638300"/>
            <a:chOff x="685800" y="1447800"/>
            <a:chExt cx="4724400" cy="1638300"/>
          </a:xfrm>
        </p:grpSpPr>
        <p:grpSp>
          <p:nvGrpSpPr>
            <p:cNvPr id="11" name="Group 39"/>
            <p:cNvGrpSpPr/>
            <p:nvPr/>
          </p:nvGrpSpPr>
          <p:grpSpPr>
            <a:xfrm>
              <a:off x="685800" y="1447800"/>
              <a:ext cx="4724400" cy="1638300"/>
              <a:chOff x="381000" y="1905000"/>
              <a:chExt cx="5486400" cy="2171700"/>
            </a:xfrm>
          </p:grpSpPr>
          <p:pic>
            <p:nvPicPr>
              <p:cNvPr id="113667" name="Picture 0" descr="I.tiff"/>
              <p:cNvPicPr>
                <a:picLocks noChangeAspect="1" noChangeArrowheads="1"/>
              </p:cNvPicPr>
              <p:nvPr/>
            </p:nvPicPr>
            <p:blipFill>
              <a:blip r:embed="rId6" cstate="print"/>
              <a:srcRect/>
              <a:stretch>
                <a:fillRect/>
              </a:stretch>
            </p:blipFill>
            <p:spPr bwMode="auto">
              <a:xfrm>
                <a:off x="381000" y="1905000"/>
                <a:ext cx="5486400" cy="2171700"/>
              </a:xfrm>
              <a:prstGeom prst="rect">
                <a:avLst/>
              </a:prstGeom>
              <a:noFill/>
              <a:ln w="9525">
                <a:noFill/>
                <a:miter lim="800000"/>
                <a:headEnd/>
                <a:tailEnd/>
              </a:ln>
            </p:spPr>
          </p:pic>
          <p:sp>
            <p:nvSpPr>
              <p:cNvPr id="113671" name="Text Box 7"/>
              <p:cNvSpPr txBox="1">
                <a:spLocks noChangeArrowheads="1"/>
              </p:cNvSpPr>
              <p:nvPr/>
            </p:nvSpPr>
            <p:spPr bwMode="auto">
              <a:xfrm>
                <a:off x="3709669" y="2208028"/>
                <a:ext cx="741886" cy="4040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dirty="0" smtClean="0">
                    <a:ln>
                      <a:noFill/>
                    </a:ln>
                    <a:effectLst/>
                    <a:latin typeface="Arial" pitchFamily="34" charset="0"/>
                    <a:cs typeface="Arial" pitchFamily="34" charset="0"/>
                  </a:rPr>
                  <a:t>B3</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grpSp>
        <p:sp>
          <p:nvSpPr>
            <p:cNvPr id="31" name="TextBox 30"/>
            <p:cNvSpPr txBox="1"/>
            <p:nvPr/>
          </p:nvSpPr>
          <p:spPr bwMode="auto">
            <a:xfrm>
              <a:off x="2209801" y="1828800"/>
              <a:ext cx="457200" cy="261610"/>
            </a:xfrm>
            <a:prstGeom prst="rect">
              <a:avLst/>
            </a:prstGeom>
            <a:noFill/>
          </p:spPr>
          <p:txBody>
            <a:bodyPr wrap="square">
              <a:spAutoFit/>
            </a:bodyPr>
            <a:lstStyle/>
            <a:p>
              <a:pPr>
                <a:defRPr/>
              </a:pPr>
              <a:r>
                <a:rPr lang="en-US" sz="1100" b="1" dirty="0" smtClean="0">
                  <a:effectLst>
                    <a:outerShdw blurRad="38100" dist="38100" dir="2700000" algn="tl">
                      <a:srgbClr val="000000">
                        <a:alpha val="43137"/>
                      </a:srgbClr>
                    </a:outerShdw>
                  </a:effectLst>
                  <a:latin typeface="Arial" charset="0"/>
                </a:rPr>
                <a:t>B1</a:t>
              </a:r>
              <a:endParaRPr lang="en-US" sz="1100" b="1" dirty="0">
                <a:effectLst>
                  <a:outerShdw blurRad="38100" dist="38100" dir="2700000" algn="tl">
                    <a:srgbClr val="000000">
                      <a:alpha val="43137"/>
                    </a:srgbClr>
                  </a:outerShdw>
                </a:effectLst>
                <a:latin typeface="Arial" charset="0"/>
              </a:endParaRPr>
            </a:p>
          </p:txBody>
        </p:sp>
        <p:sp>
          <p:nvSpPr>
            <p:cNvPr id="33" name="TextBox 32"/>
            <p:cNvSpPr txBox="1"/>
            <p:nvPr/>
          </p:nvSpPr>
          <p:spPr bwMode="auto">
            <a:xfrm>
              <a:off x="685800" y="1828800"/>
              <a:ext cx="457200" cy="261610"/>
            </a:xfrm>
            <a:prstGeom prst="rect">
              <a:avLst/>
            </a:prstGeom>
            <a:noFill/>
          </p:spPr>
          <p:txBody>
            <a:bodyPr wrap="square">
              <a:spAutoFit/>
            </a:bodyPr>
            <a:lstStyle/>
            <a:p>
              <a:pPr>
                <a:defRPr/>
              </a:pPr>
              <a:r>
                <a:rPr lang="en-US" sz="1100" b="1" dirty="0" smtClean="0">
                  <a:effectLst>
                    <a:outerShdw blurRad="38100" dist="38100" dir="2700000" algn="tl">
                      <a:srgbClr val="000000">
                        <a:alpha val="43137"/>
                      </a:srgbClr>
                    </a:outerShdw>
                  </a:effectLst>
                  <a:latin typeface="Arial" charset="0"/>
                </a:rPr>
                <a:t>B2</a:t>
              </a:r>
              <a:endParaRPr lang="en-US" sz="1100" b="1" dirty="0">
                <a:effectLst>
                  <a:outerShdw blurRad="38100" dist="38100" dir="2700000" algn="tl">
                    <a:srgbClr val="000000">
                      <a:alpha val="43137"/>
                    </a:srgbClr>
                  </a:outerShdw>
                </a:effectLst>
                <a:latin typeface="Arial" charset="0"/>
              </a:endParaRPr>
            </a:p>
          </p:txBody>
        </p:sp>
      </p:grpSp>
      <p:cxnSp>
        <p:nvCxnSpPr>
          <p:cNvPr id="43" name="Shape 42"/>
          <p:cNvCxnSpPr/>
          <p:nvPr/>
        </p:nvCxnSpPr>
        <p:spPr>
          <a:xfrm rot="5400000">
            <a:off x="1629266" y="3166174"/>
            <a:ext cx="1912749" cy="12700"/>
          </a:xfrm>
          <a:prstGeom prst="curved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392617"/>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8"/>
          <p:cNvGrpSpPr/>
          <p:nvPr/>
        </p:nvGrpSpPr>
        <p:grpSpPr>
          <a:xfrm>
            <a:off x="609600" y="1447800"/>
            <a:ext cx="4724400" cy="1638300"/>
            <a:chOff x="685800" y="1447800"/>
            <a:chExt cx="4724400" cy="1638300"/>
          </a:xfrm>
        </p:grpSpPr>
        <p:grpSp>
          <p:nvGrpSpPr>
            <p:cNvPr id="7" name="Group 39"/>
            <p:cNvGrpSpPr/>
            <p:nvPr/>
          </p:nvGrpSpPr>
          <p:grpSpPr>
            <a:xfrm>
              <a:off x="685800" y="1447800"/>
              <a:ext cx="4724400" cy="1638300"/>
              <a:chOff x="381000" y="1905000"/>
              <a:chExt cx="5486400" cy="2171700"/>
            </a:xfrm>
          </p:grpSpPr>
          <p:pic>
            <p:nvPicPr>
              <p:cNvPr id="33" name="Picture 0" descr="I.tiff"/>
              <p:cNvPicPr>
                <a:picLocks noChangeAspect="1" noChangeArrowheads="1"/>
              </p:cNvPicPr>
              <p:nvPr/>
            </p:nvPicPr>
            <p:blipFill>
              <a:blip r:embed="rId3" cstate="print"/>
              <a:srcRect/>
              <a:stretch>
                <a:fillRect/>
              </a:stretch>
            </p:blipFill>
            <p:spPr bwMode="auto">
              <a:xfrm>
                <a:off x="381000" y="1905000"/>
                <a:ext cx="5486400" cy="2171700"/>
              </a:xfrm>
              <a:prstGeom prst="rect">
                <a:avLst/>
              </a:prstGeom>
              <a:noFill/>
              <a:ln w="9525">
                <a:noFill/>
                <a:miter lim="800000"/>
                <a:headEnd/>
                <a:tailEnd/>
              </a:ln>
            </p:spPr>
          </p:pic>
          <p:sp>
            <p:nvSpPr>
              <p:cNvPr id="34" name="Text Box 7"/>
              <p:cNvSpPr txBox="1">
                <a:spLocks noChangeArrowheads="1"/>
              </p:cNvSpPr>
              <p:nvPr/>
            </p:nvSpPr>
            <p:spPr bwMode="auto">
              <a:xfrm>
                <a:off x="3709669" y="2208028"/>
                <a:ext cx="741886" cy="4040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dirty="0" smtClean="0">
                    <a:ln>
                      <a:noFill/>
                    </a:ln>
                    <a:effectLst/>
                    <a:latin typeface="Arial" pitchFamily="34" charset="0"/>
                    <a:cs typeface="Arial" pitchFamily="34" charset="0"/>
                  </a:rPr>
                  <a:t>B3</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grpSp>
        <p:sp>
          <p:nvSpPr>
            <p:cNvPr id="31" name="TextBox 30"/>
            <p:cNvSpPr txBox="1"/>
            <p:nvPr/>
          </p:nvSpPr>
          <p:spPr bwMode="auto">
            <a:xfrm>
              <a:off x="2209801" y="1828800"/>
              <a:ext cx="457200" cy="261610"/>
            </a:xfrm>
            <a:prstGeom prst="rect">
              <a:avLst/>
            </a:prstGeom>
            <a:noFill/>
          </p:spPr>
          <p:txBody>
            <a:bodyPr wrap="square">
              <a:spAutoFit/>
            </a:bodyPr>
            <a:lstStyle/>
            <a:p>
              <a:pPr>
                <a:defRPr/>
              </a:pPr>
              <a:r>
                <a:rPr lang="en-US" sz="1100" b="1" dirty="0" smtClean="0">
                  <a:effectLst>
                    <a:outerShdw blurRad="38100" dist="38100" dir="2700000" algn="tl">
                      <a:srgbClr val="000000">
                        <a:alpha val="43137"/>
                      </a:srgbClr>
                    </a:outerShdw>
                  </a:effectLst>
                  <a:latin typeface="Arial" charset="0"/>
                </a:rPr>
                <a:t>B1</a:t>
              </a:r>
              <a:endParaRPr lang="en-US" sz="1100" b="1" dirty="0">
                <a:effectLst>
                  <a:outerShdw blurRad="38100" dist="38100" dir="2700000" algn="tl">
                    <a:srgbClr val="000000">
                      <a:alpha val="43137"/>
                    </a:srgbClr>
                  </a:outerShdw>
                </a:effectLst>
                <a:latin typeface="Arial" charset="0"/>
              </a:endParaRPr>
            </a:p>
          </p:txBody>
        </p:sp>
        <p:sp>
          <p:nvSpPr>
            <p:cNvPr id="32" name="TextBox 31"/>
            <p:cNvSpPr txBox="1"/>
            <p:nvPr/>
          </p:nvSpPr>
          <p:spPr bwMode="auto">
            <a:xfrm>
              <a:off x="685800" y="1828800"/>
              <a:ext cx="457200" cy="261610"/>
            </a:xfrm>
            <a:prstGeom prst="rect">
              <a:avLst/>
            </a:prstGeom>
            <a:noFill/>
          </p:spPr>
          <p:txBody>
            <a:bodyPr wrap="square">
              <a:spAutoFit/>
            </a:bodyPr>
            <a:lstStyle/>
            <a:p>
              <a:pPr>
                <a:defRPr/>
              </a:pPr>
              <a:r>
                <a:rPr lang="en-US" sz="1100" b="1" dirty="0" smtClean="0">
                  <a:effectLst>
                    <a:outerShdw blurRad="38100" dist="38100" dir="2700000" algn="tl">
                      <a:srgbClr val="000000">
                        <a:alpha val="43137"/>
                      </a:srgbClr>
                    </a:outerShdw>
                  </a:effectLst>
                  <a:latin typeface="Arial" charset="0"/>
                </a:rPr>
                <a:t>B2</a:t>
              </a:r>
              <a:endParaRPr lang="en-US" sz="1100" b="1" dirty="0">
                <a:effectLst>
                  <a:outerShdw blurRad="38100" dist="38100" dir="2700000" algn="tl">
                    <a:srgbClr val="000000">
                      <a:alpha val="43137"/>
                    </a:srgbClr>
                  </a:outerShdw>
                </a:effectLst>
                <a:latin typeface="Arial" charset="0"/>
              </a:endParaRPr>
            </a:p>
          </p:txBody>
        </p:sp>
      </p:grpSp>
      <p:sp>
        <p:nvSpPr>
          <p:cNvPr id="2" name="Title 1"/>
          <p:cNvSpPr>
            <a:spLocks noGrp="1"/>
          </p:cNvSpPr>
          <p:nvPr>
            <p:ph type="title"/>
          </p:nvPr>
        </p:nvSpPr>
        <p:spPr/>
        <p:txBody>
          <a:bodyPr/>
          <a:lstStyle/>
          <a:p>
            <a:r>
              <a:rPr lang="en-US" sz="4000" dirty="0" smtClean="0"/>
              <a:t>Results, Crater Wall (Site B2)</a:t>
            </a:r>
            <a:endParaRPr lang="en-US" sz="4000" dirty="0"/>
          </a:p>
        </p:txBody>
      </p:sp>
      <p:sp>
        <p:nvSpPr>
          <p:cNvPr id="3" name="Content Placeholder 2"/>
          <p:cNvSpPr>
            <a:spLocks noGrp="1"/>
          </p:cNvSpPr>
          <p:nvPr>
            <p:ph idx="1"/>
          </p:nvPr>
        </p:nvSpPr>
        <p:spPr>
          <a:xfrm>
            <a:off x="838200" y="3200400"/>
            <a:ext cx="4038600" cy="1066800"/>
          </a:xfrm>
        </p:spPr>
        <p:txBody>
          <a:bodyPr/>
          <a:lstStyle/>
          <a:p>
            <a:pPr>
              <a:buNone/>
            </a:pPr>
            <a:r>
              <a:rPr lang="en-US" sz="3600" dirty="0" err="1" smtClean="0"/>
              <a:t>Ejecta</a:t>
            </a:r>
            <a:r>
              <a:rPr lang="en-US" sz="3600" dirty="0" smtClean="0"/>
              <a:t> blocks !</a:t>
            </a:r>
            <a:endParaRPr lang="en-US" sz="3600" dirty="0"/>
          </a:p>
        </p:txBody>
      </p:sp>
      <p:grpSp>
        <p:nvGrpSpPr>
          <p:cNvPr id="8" name="Group 30"/>
          <p:cNvGrpSpPr/>
          <p:nvPr/>
        </p:nvGrpSpPr>
        <p:grpSpPr>
          <a:xfrm>
            <a:off x="5486400" y="1447800"/>
            <a:ext cx="3376613" cy="2319338"/>
            <a:chOff x="5486400" y="1447800"/>
            <a:chExt cx="3376613" cy="2319338"/>
          </a:xfrm>
        </p:grpSpPr>
        <p:pic>
          <p:nvPicPr>
            <p:cNvPr id="19" name="Picture 22" descr="K-10_locales_3D_simple.jpg"/>
            <p:cNvPicPr>
              <a:picLocks noChangeAspect="1"/>
            </p:cNvPicPr>
            <p:nvPr/>
          </p:nvPicPr>
          <p:blipFill>
            <a:blip r:embed="rId4" cstate="print"/>
            <a:srcRect/>
            <a:stretch>
              <a:fillRect/>
            </a:stretch>
          </p:blipFill>
          <p:spPr bwMode="auto">
            <a:xfrm>
              <a:off x="5486400" y="1447800"/>
              <a:ext cx="3376613" cy="2319338"/>
            </a:xfrm>
            <a:prstGeom prst="rect">
              <a:avLst/>
            </a:prstGeom>
            <a:noFill/>
            <a:ln w="9525">
              <a:noFill/>
              <a:miter lim="800000"/>
              <a:headEnd/>
              <a:tailEnd/>
            </a:ln>
          </p:spPr>
        </p:pic>
        <p:sp>
          <p:nvSpPr>
            <p:cNvPr id="27" name="TextBox 26"/>
            <p:cNvSpPr txBox="1"/>
            <p:nvPr/>
          </p:nvSpPr>
          <p:spPr bwMode="auto">
            <a:xfrm>
              <a:off x="6705600" y="2100590"/>
              <a:ext cx="1237527" cy="261610"/>
            </a:xfrm>
            <a:prstGeom prst="rect">
              <a:avLst/>
            </a:prstGeom>
            <a:noFill/>
          </p:spPr>
          <p:txBody>
            <a:bodyPr>
              <a:spAutoFit/>
            </a:bodyPr>
            <a:lstStyle/>
            <a:p>
              <a:pPr>
                <a:defRPr/>
              </a:pPr>
              <a:r>
                <a:rPr lang="en-US" sz="1100" b="1" dirty="0" smtClean="0">
                  <a:effectLst>
                    <a:outerShdw blurRad="38100" dist="38100" dir="2700000" algn="tl">
                      <a:srgbClr val="000000">
                        <a:alpha val="43137"/>
                      </a:srgbClr>
                    </a:outerShdw>
                  </a:effectLst>
                  <a:latin typeface="Arial" charset="0"/>
                </a:rPr>
                <a:t>B1</a:t>
              </a:r>
              <a:endParaRPr lang="en-US" sz="1100" b="1" dirty="0">
                <a:effectLst>
                  <a:outerShdw blurRad="38100" dist="38100" dir="2700000" algn="tl">
                    <a:srgbClr val="000000">
                      <a:alpha val="43137"/>
                    </a:srgbClr>
                  </a:outerShdw>
                </a:effectLst>
                <a:latin typeface="Arial" charset="0"/>
              </a:endParaRPr>
            </a:p>
          </p:txBody>
        </p:sp>
        <p:cxnSp>
          <p:nvCxnSpPr>
            <p:cNvPr id="28" name="Straight Connector 27"/>
            <p:cNvCxnSpPr/>
            <p:nvPr/>
          </p:nvCxnSpPr>
          <p:spPr bwMode="auto">
            <a:xfrm rot="5400000">
              <a:off x="6775441" y="2445180"/>
              <a:ext cx="2063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bwMode="auto">
            <a:xfrm>
              <a:off x="7226672" y="2892280"/>
              <a:ext cx="545727" cy="276999"/>
            </a:xfrm>
            <a:prstGeom prst="rect">
              <a:avLst/>
            </a:prstGeom>
            <a:noFill/>
          </p:spPr>
          <p:txBody>
            <a:bodyPr wrap="square">
              <a:spAutoFit/>
            </a:bodyPr>
            <a:lstStyle/>
            <a:p>
              <a:pPr>
                <a:defRPr/>
              </a:pPr>
              <a:r>
                <a:rPr lang="en-US" sz="1200" b="1" dirty="0">
                  <a:effectLst>
                    <a:outerShdw blurRad="38100" dist="38100" dir="2700000" algn="tl">
                      <a:srgbClr val="000000">
                        <a:alpha val="43137"/>
                      </a:srgbClr>
                    </a:outerShdw>
                  </a:effectLst>
                  <a:latin typeface="Arial" charset="0"/>
                </a:rPr>
                <a:t>B2</a:t>
              </a:r>
            </a:p>
          </p:txBody>
        </p:sp>
        <p:cxnSp>
          <p:nvCxnSpPr>
            <p:cNvPr id="26" name="Straight Connector 25"/>
            <p:cNvCxnSpPr/>
            <p:nvPr/>
          </p:nvCxnSpPr>
          <p:spPr bwMode="auto">
            <a:xfrm rot="5400000">
              <a:off x="7308299" y="3064243"/>
              <a:ext cx="687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bwMode="auto">
            <a:xfrm>
              <a:off x="6096000" y="2667000"/>
              <a:ext cx="457200" cy="276999"/>
            </a:xfrm>
            <a:prstGeom prst="rect">
              <a:avLst/>
            </a:prstGeom>
            <a:noFill/>
          </p:spPr>
          <p:txBody>
            <a:bodyPr wrap="square">
              <a:spAutoFit/>
            </a:bodyPr>
            <a:lstStyle/>
            <a:p>
              <a:pPr>
                <a:defRPr/>
              </a:pPr>
              <a:r>
                <a:rPr lang="en-US" sz="1200" b="1" dirty="0" smtClean="0">
                  <a:effectLst>
                    <a:outerShdw blurRad="38100" dist="38100" dir="2700000" algn="tl">
                      <a:srgbClr val="000000">
                        <a:alpha val="43137"/>
                      </a:srgbClr>
                    </a:outerShdw>
                  </a:effectLst>
                  <a:latin typeface="Arial" charset="0"/>
                </a:rPr>
                <a:t>B3</a:t>
              </a:r>
              <a:endParaRPr lang="en-US" sz="1200" b="1" dirty="0">
                <a:effectLst>
                  <a:outerShdw blurRad="38100" dist="38100" dir="2700000" algn="tl">
                    <a:srgbClr val="000000">
                      <a:alpha val="43137"/>
                    </a:srgbClr>
                  </a:outerShdw>
                </a:effectLst>
                <a:latin typeface="Arial" charset="0"/>
              </a:endParaRPr>
            </a:p>
          </p:txBody>
        </p:sp>
        <p:cxnSp>
          <p:nvCxnSpPr>
            <p:cNvPr id="24" name="Straight Connector 23"/>
            <p:cNvCxnSpPr/>
            <p:nvPr/>
          </p:nvCxnSpPr>
          <p:spPr bwMode="auto">
            <a:xfrm rot="5400000">
              <a:off x="6242130" y="3039439"/>
              <a:ext cx="167233" cy="22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3672" name="Picture 8" descr="Loc_2_A"/>
          <p:cNvPicPr>
            <a:picLocks noChangeAspect="1" noChangeArrowheads="1"/>
          </p:cNvPicPr>
          <p:nvPr/>
        </p:nvPicPr>
        <p:blipFill>
          <a:blip r:embed="rId5" cstate="print"/>
          <a:srcRect/>
          <a:stretch>
            <a:fillRect/>
          </a:stretch>
        </p:blipFill>
        <p:spPr bwMode="auto">
          <a:xfrm>
            <a:off x="734539" y="3886200"/>
            <a:ext cx="7952261" cy="2514600"/>
          </a:xfrm>
          <a:prstGeom prst="rect">
            <a:avLst/>
          </a:prstGeom>
          <a:noFill/>
          <a:ln w="9525">
            <a:noFill/>
            <a:miter lim="800000"/>
            <a:headEnd/>
            <a:tailEnd/>
          </a:ln>
        </p:spPr>
      </p:pic>
      <p:cxnSp>
        <p:nvCxnSpPr>
          <p:cNvPr id="43" name="Shape 42"/>
          <p:cNvCxnSpPr/>
          <p:nvPr/>
        </p:nvCxnSpPr>
        <p:spPr>
          <a:xfrm rot="10800000" flipH="1" flipV="1">
            <a:off x="685800" y="2266950"/>
            <a:ext cx="304800" cy="1619250"/>
          </a:xfrm>
          <a:prstGeom prst="curvedConnector4">
            <a:avLst>
              <a:gd name="adj1" fmla="val -75000"/>
              <a:gd name="adj2" fmla="val 75294"/>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78796"/>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228600"/>
            <a:ext cx="7772400" cy="914400"/>
          </a:xfrm>
        </p:spPr>
        <p:txBody>
          <a:bodyPr/>
          <a:lstStyle/>
          <a:p>
            <a:pPr algn="ctr"/>
            <a:r>
              <a:rPr lang="en-US" dirty="0" smtClean="0"/>
              <a:t>Conclusions</a:t>
            </a:r>
            <a:endParaRPr lang="en-US" dirty="0"/>
          </a:p>
        </p:txBody>
      </p:sp>
      <p:sp>
        <p:nvSpPr>
          <p:cNvPr id="3" name="Content Placeholder 2"/>
          <p:cNvSpPr>
            <a:spLocks noGrp="1"/>
          </p:cNvSpPr>
          <p:nvPr>
            <p:ph idx="4294967295"/>
          </p:nvPr>
        </p:nvSpPr>
        <p:spPr>
          <a:xfrm>
            <a:off x="679174" y="1020421"/>
            <a:ext cx="8077200" cy="4724400"/>
          </a:xfrm>
        </p:spPr>
        <p:txBody>
          <a:bodyPr/>
          <a:lstStyle/>
          <a:p>
            <a:r>
              <a:rPr lang="en-US" dirty="0"/>
              <a:t>Human exploration coupled with robotic data collection </a:t>
            </a:r>
            <a:r>
              <a:rPr lang="en-US" dirty="0" smtClean="0"/>
              <a:t>maximizes </a:t>
            </a:r>
            <a:r>
              <a:rPr lang="en-US" dirty="0"/>
              <a:t>scientific </a:t>
            </a:r>
            <a:r>
              <a:rPr lang="en-US" dirty="0" smtClean="0"/>
              <a:t>return.</a:t>
            </a:r>
          </a:p>
          <a:p>
            <a:pPr marL="68263" indent="0">
              <a:buNone/>
            </a:pPr>
            <a:endParaRPr lang="en-US" dirty="0" smtClean="0"/>
          </a:p>
          <a:p>
            <a:pPr marL="457200" indent="-457200"/>
            <a:r>
              <a:rPr lang="en-US" dirty="0"/>
              <a:t>The </a:t>
            </a:r>
            <a:r>
              <a:rPr lang="en-US" dirty="0" smtClean="0"/>
              <a:t>training of astronauts in </a:t>
            </a:r>
            <a:r>
              <a:rPr lang="en-US" dirty="0"/>
              <a:t>field </a:t>
            </a:r>
            <a:r>
              <a:rPr lang="en-US" dirty="0" smtClean="0"/>
              <a:t>geology is </a:t>
            </a:r>
            <a:r>
              <a:rPr lang="en-US" dirty="0"/>
              <a:t>as </a:t>
            </a:r>
            <a:r>
              <a:rPr lang="en-US" dirty="0" smtClean="0"/>
              <a:t>important today </a:t>
            </a:r>
            <a:r>
              <a:rPr lang="en-US" dirty="0"/>
              <a:t>as it was 40 years ago.</a:t>
            </a:r>
          </a:p>
          <a:p>
            <a:endParaRPr lang="en-US" dirty="0"/>
          </a:p>
          <a:p>
            <a:r>
              <a:rPr lang="en-US" dirty="0" smtClean="0"/>
              <a:t>Geologic explorations provide an important foundation for understanding the history of our solar system.</a:t>
            </a:r>
          </a:p>
        </p:txBody>
      </p:sp>
    </p:spTree>
    <p:extLst>
      <p:ext uri="{BB962C8B-B14F-4D97-AF65-F5344CB8AC3E}">
        <p14:creationId xmlns:p14="http://schemas.microsoft.com/office/powerpoint/2010/main" val="26498447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Dr. Mark Helper</a:t>
            </a:r>
            <a:endParaRPr lang="en-US" dirty="0"/>
          </a:p>
        </p:txBody>
      </p:sp>
      <p:sp>
        <p:nvSpPr>
          <p:cNvPr id="6" name="Content Placeholder 5"/>
          <p:cNvSpPr>
            <a:spLocks noGrp="1"/>
          </p:cNvSpPr>
          <p:nvPr>
            <p:ph idx="1"/>
          </p:nvPr>
        </p:nvSpPr>
        <p:spPr>
          <a:xfrm>
            <a:off x="2291644" y="1447800"/>
            <a:ext cx="6166556" cy="4572000"/>
          </a:xfrm>
        </p:spPr>
        <p:txBody>
          <a:bodyPr/>
          <a:lstStyle/>
          <a:p>
            <a:pPr marL="68263" indent="0">
              <a:buNone/>
            </a:pPr>
            <a:r>
              <a:rPr lang="en-US" sz="2000" dirty="0"/>
              <a:t>Dr. Mark Helper is a Distinguished Senior Lecturer in the Department </a:t>
            </a:r>
            <a:r>
              <a:rPr lang="en-US" sz="2000" dirty="0" smtClean="0"/>
              <a:t>of Geological </a:t>
            </a:r>
            <a:r>
              <a:rPr lang="en-US" sz="2000" dirty="0"/>
              <a:t>Sciences at the University of Texas Jackson School </a:t>
            </a:r>
            <a:r>
              <a:rPr lang="en-US" sz="2000" dirty="0" smtClean="0"/>
              <a:t>of Geosciences</a:t>
            </a:r>
            <a:r>
              <a:rPr lang="en-US" sz="2000" dirty="0"/>
              <a:t>. He teaches undergraduate courses in introductory </a:t>
            </a:r>
            <a:r>
              <a:rPr lang="en-US" sz="2000" dirty="0" smtClean="0"/>
              <a:t>and advanced </a:t>
            </a:r>
            <a:r>
              <a:rPr lang="en-US" sz="2000" dirty="0"/>
              <a:t>Field Geology, GIS and GPS Applications in the </a:t>
            </a:r>
            <a:r>
              <a:rPr lang="en-US" sz="2000" dirty="0" smtClean="0"/>
              <a:t>Earth Sciences</a:t>
            </a:r>
            <a:r>
              <a:rPr lang="en-US" sz="2000" dirty="0"/>
              <a:t>, and Gems and Gem Minerals, and lectures and leads fieldtrips for other undergraduate and graduate classes. His current </a:t>
            </a:r>
            <a:r>
              <a:rPr lang="en-US" sz="2000" dirty="0" smtClean="0"/>
              <a:t>research explores </a:t>
            </a:r>
            <a:r>
              <a:rPr lang="en-US" sz="2000" dirty="0"/>
              <a:t>geochemical and Isotopic similarities of Proterozoic </a:t>
            </a:r>
            <a:r>
              <a:rPr lang="en-US" sz="2000" dirty="0" smtClean="0"/>
              <a:t>and Archean </a:t>
            </a:r>
            <a:r>
              <a:rPr lang="en-US" sz="2000" dirty="0"/>
              <a:t>crust in East Antarctica and the southwestern U.S. As </a:t>
            </a:r>
            <a:r>
              <a:rPr lang="en-US" sz="2000" dirty="0" smtClean="0"/>
              <a:t>co-chair of </a:t>
            </a:r>
            <a:r>
              <a:rPr lang="en-US" sz="2000" dirty="0"/>
              <a:t>FEAT (Field Exploration and Analysis Team), Dr. Helper is </a:t>
            </a:r>
            <a:r>
              <a:rPr lang="en-US" sz="2000" dirty="0" smtClean="0"/>
              <a:t>also involved </a:t>
            </a:r>
            <a:r>
              <a:rPr lang="en-US" sz="2000" dirty="0"/>
              <a:t>in the geological field training of astronauts and </a:t>
            </a:r>
            <a:r>
              <a:rPr lang="en-US" sz="2000" dirty="0" smtClean="0"/>
              <a:t>allied activities</a:t>
            </a:r>
            <a:r>
              <a:rPr lang="en-US" sz="2000" dirty="0"/>
              <a:t>, in preparation for NASA's return to </a:t>
            </a:r>
            <a:endParaRPr lang="en-US" sz="2000" dirty="0"/>
          </a:p>
        </p:txBody>
      </p:sp>
      <p:pic>
        <p:nvPicPr>
          <p:cNvPr id="1028" name="Picture 4" descr="Dr. Mark Hel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50811"/>
            <a:ext cx="1297094" cy="1621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079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bwMode="auto"/>
        <p:txBody>
          <a:bodyPr wrap="square" lIns="91440" tIns="45720" rIns="91440" bIns="45720" numCol="1" anchorCtr="0" compatLnSpc="1">
            <a:prstTxWarp prst="textNoShape">
              <a:avLst/>
            </a:prstTxWarp>
          </a:bodyPr>
          <a:lstStyle/>
          <a:p>
            <a:r>
              <a:rPr lang="en-US" sz="4000" dirty="0" smtClean="0">
                <a:solidFill>
                  <a:schemeClr val="tx2"/>
                </a:solidFill>
              </a:rPr>
              <a:t>Why Human Space Exploration?</a:t>
            </a:r>
            <a:endParaRPr lang="en-US" sz="4000" dirty="0">
              <a:solidFill>
                <a:schemeClr val="tx2"/>
              </a:solidFill>
            </a:endParaRPr>
          </a:p>
        </p:txBody>
      </p:sp>
      <p:sp>
        <p:nvSpPr>
          <p:cNvPr id="2" name="TextBox 1"/>
          <p:cNvSpPr txBox="1"/>
          <p:nvPr/>
        </p:nvSpPr>
        <p:spPr>
          <a:xfrm>
            <a:off x="407504" y="1172819"/>
            <a:ext cx="8507895" cy="1200329"/>
          </a:xfrm>
          <a:prstGeom prst="rect">
            <a:avLst/>
          </a:prstGeom>
          <a:noFill/>
        </p:spPr>
        <p:txBody>
          <a:bodyPr wrap="square" rtlCol="0">
            <a:spAutoFit/>
          </a:bodyPr>
          <a:lstStyle/>
          <a:p>
            <a:r>
              <a:rPr lang="en-US" sz="3600" dirty="0" smtClean="0"/>
              <a:t>It is part of what makes us a great nation</a:t>
            </a:r>
          </a:p>
          <a:p>
            <a:pPr marL="571500" indent="-571500">
              <a:buFont typeface="Arial" pitchFamily="34" charset="0"/>
              <a:buChar char="•"/>
            </a:pPr>
            <a:endParaRPr lang="en-US" sz="3600" dirty="0"/>
          </a:p>
        </p:txBody>
      </p:sp>
      <p:pic>
        <p:nvPicPr>
          <p:cNvPr id="3075" name="Picture 3" descr="C:\Users\helper\Documents\ESI_outreach_talk\space_walk_s115e057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988" y="2498166"/>
            <a:ext cx="4833600" cy="329047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helper\Documents\Moon\Images\Apollo_11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8548" y="1981644"/>
            <a:ext cx="4279794" cy="4323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91088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bwMode="auto"/>
        <p:txBody>
          <a:bodyPr wrap="square" lIns="91440" tIns="45720" rIns="91440" bIns="45720" numCol="1" anchorCtr="0" compatLnSpc="1">
            <a:prstTxWarp prst="textNoShape">
              <a:avLst/>
            </a:prstTxWarp>
          </a:bodyPr>
          <a:lstStyle/>
          <a:p>
            <a:r>
              <a:rPr lang="en-US" sz="4000" dirty="0" smtClean="0">
                <a:solidFill>
                  <a:schemeClr val="tx2"/>
                </a:solidFill>
              </a:rPr>
              <a:t>Why Human Space Exploration?</a:t>
            </a:r>
            <a:endParaRPr lang="en-US" sz="4000" dirty="0">
              <a:solidFill>
                <a:schemeClr val="tx2"/>
              </a:solidFill>
            </a:endParaRPr>
          </a:p>
        </p:txBody>
      </p:sp>
      <p:sp>
        <p:nvSpPr>
          <p:cNvPr id="2" name="TextBox 1"/>
          <p:cNvSpPr txBox="1"/>
          <p:nvPr/>
        </p:nvSpPr>
        <p:spPr>
          <a:xfrm>
            <a:off x="3" y="1232453"/>
            <a:ext cx="9163878" cy="4370427"/>
          </a:xfrm>
          <a:prstGeom prst="rect">
            <a:avLst/>
          </a:prstGeom>
          <a:noFill/>
        </p:spPr>
        <p:txBody>
          <a:bodyPr wrap="square" rtlCol="0">
            <a:spAutoFit/>
          </a:bodyPr>
          <a:lstStyle/>
          <a:p>
            <a:r>
              <a:rPr lang="en-US" sz="3800" dirty="0" smtClean="0"/>
              <a:t>   There are discoveries that await us:</a:t>
            </a:r>
          </a:p>
          <a:p>
            <a:r>
              <a:rPr lang="en-US" sz="2400" dirty="0" smtClean="0"/>
              <a:t>    </a:t>
            </a:r>
          </a:p>
          <a:p>
            <a:pPr marL="1028700" lvl="1" indent="-571500">
              <a:buFont typeface="Arial" pitchFamily="34" charset="0"/>
              <a:buChar char="•"/>
            </a:pPr>
            <a:r>
              <a:rPr lang="en-US" sz="3600" dirty="0"/>
              <a:t>Can humans survive elsewhere</a:t>
            </a:r>
            <a:r>
              <a:rPr lang="en-US" sz="3600" dirty="0" smtClean="0"/>
              <a:t>?</a:t>
            </a:r>
          </a:p>
          <a:p>
            <a:pPr lvl="1"/>
            <a:r>
              <a:rPr lang="en-US" sz="3600" dirty="0" smtClean="0"/>
              <a:t>   </a:t>
            </a:r>
            <a:endParaRPr lang="en-US" sz="3600" dirty="0"/>
          </a:p>
          <a:p>
            <a:pPr marL="1028700" lvl="1" indent="-571500">
              <a:buFont typeface="Arial" pitchFamily="34" charset="0"/>
              <a:buChar char="•"/>
            </a:pPr>
            <a:r>
              <a:rPr lang="en-US" sz="3600" dirty="0" smtClean="0"/>
              <a:t>How did the planets form and evolve?</a:t>
            </a:r>
          </a:p>
          <a:p>
            <a:pPr marL="1028700" lvl="1" indent="-571500">
              <a:buFont typeface="Arial" pitchFamily="34" charset="0"/>
              <a:buChar char="•"/>
            </a:pPr>
            <a:endParaRPr lang="en-US" sz="3600" dirty="0"/>
          </a:p>
          <a:p>
            <a:pPr marL="1028700" lvl="1" indent="-571500">
              <a:buFont typeface="Arial" pitchFamily="34" charset="0"/>
              <a:buChar char="•"/>
            </a:pPr>
            <a:r>
              <a:rPr lang="en-US" sz="3600" dirty="0"/>
              <a:t>Is there (or was there) life elsewhere</a:t>
            </a:r>
            <a:r>
              <a:rPr lang="en-US" sz="3600" dirty="0" smtClean="0"/>
              <a:t>?</a:t>
            </a:r>
          </a:p>
          <a:p>
            <a:pPr marL="571500" indent="-571500">
              <a:buFont typeface="Arial" pitchFamily="34" charset="0"/>
              <a:buChar char="•"/>
            </a:pPr>
            <a:endParaRPr lang="en-US" sz="3600" dirty="0"/>
          </a:p>
        </p:txBody>
      </p:sp>
    </p:spTree>
    <p:extLst>
      <p:ext uri="{BB962C8B-B14F-4D97-AF65-F5344CB8AC3E}">
        <p14:creationId xmlns:p14="http://schemas.microsoft.com/office/powerpoint/2010/main" val="153858871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helper\Documents\ESI_outreach_talk\A16 LM and LRV.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793" y="1164196"/>
            <a:ext cx="9112207" cy="607480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4294967295"/>
          </p:nvPr>
        </p:nvSpPr>
        <p:spPr>
          <a:xfrm>
            <a:off x="457200" y="228600"/>
            <a:ext cx="8077200" cy="685800"/>
          </a:xfrm>
        </p:spPr>
        <p:txBody>
          <a:bodyPr/>
          <a:lstStyle/>
          <a:p>
            <a:pPr marL="68263" indent="0" algn="ctr">
              <a:buNone/>
            </a:pPr>
            <a:r>
              <a:rPr lang="en-US" sz="3600" dirty="0" smtClean="0">
                <a:solidFill>
                  <a:schemeClr val="tx2"/>
                </a:solidFill>
              </a:rPr>
              <a:t>Don’t </a:t>
            </a:r>
            <a:r>
              <a:rPr lang="en-US" sz="3600" dirty="0">
                <a:solidFill>
                  <a:schemeClr val="tx2"/>
                </a:solidFill>
              </a:rPr>
              <a:t>w</a:t>
            </a:r>
            <a:r>
              <a:rPr lang="en-US" sz="3600" dirty="0" smtClean="0">
                <a:solidFill>
                  <a:schemeClr val="tx2"/>
                </a:solidFill>
              </a:rPr>
              <a:t>e already know how to do this?</a:t>
            </a:r>
            <a:endParaRPr lang="en-US" sz="3600" i="1" dirty="0">
              <a:solidFill>
                <a:schemeClr val="tx2"/>
              </a:solidFill>
              <a:effectLst>
                <a:outerShdw blurRad="50800" dist="38100" dir="2700000" algn="tl" rotWithShape="0">
                  <a:prstClr val="black">
                    <a:alpha val="40000"/>
                  </a:prstClr>
                </a:outerShdw>
              </a:effectLst>
            </a:endParaRPr>
          </a:p>
        </p:txBody>
      </p:sp>
      <p:grpSp>
        <p:nvGrpSpPr>
          <p:cNvPr id="11" name="Group 10"/>
          <p:cNvGrpSpPr/>
          <p:nvPr/>
        </p:nvGrpSpPr>
        <p:grpSpPr>
          <a:xfrm>
            <a:off x="1549851" y="914400"/>
            <a:ext cx="7365549" cy="2500193"/>
            <a:chOff x="1549851" y="914400"/>
            <a:chExt cx="7365549" cy="2500193"/>
          </a:xfrm>
        </p:grpSpPr>
        <p:sp>
          <p:nvSpPr>
            <p:cNvPr id="12" name="Rectangle 11"/>
            <p:cNvSpPr/>
            <p:nvPr/>
          </p:nvSpPr>
          <p:spPr>
            <a:xfrm>
              <a:off x="5105400" y="1752600"/>
              <a:ext cx="3810000" cy="1661993"/>
            </a:xfrm>
            <a:prstGeom prst="rect">
              <a:avLst/>
            </a:prstGeom>
          </p:spPr>
          <p:txBody>
            <a:bodyPr wrap="square">
              <a:spAutoFit/>
            </a:bodyPr>
            <a:lstStyle/>
            <a:p>
              <a:pPr lvl="1"/>
              <a:r>
                <a:rPr lang="en-US" sz="2800" b="1" dirty="0">
                  <a:solidFill>
                    <a:srgbClr val="FFFFFF"/>
                  </a:solidFill>
                  <a:effectLst>
                    <a:outerShdw blurRad="50800" dist="38100" dir="2700000" algn="tl" rotWithShape="0">
                      <a:prstClr val="black">
                        <a:alpha val="40000"/>
                      </a:prstClr>
                    </a:outerShdw>
                  </a:effectLst>
                </a:rPr>
                <a:t>6 </a:t>
              </a:r>
              <a:r>
                <a:rPr lang="en-US" sz="2800" b="1" dirty="0" smtClean="0">
                  <a:solidFill>
                    <a:srgbClr val="FFFFFF"/>
                  </a:solidFill>
                  <a:effectLst>
                    <a:outerShdw blurRad="50800" dist="38100" dir="2700000" algn="tl" rotWithShape="0">
                      <a:prstClr val="black">
                        <a:alpha val="40000"/>
                      </a:prstClr>
                    </a:outerShdw>
                  </a:effectLst>
                </a:rPr>
                <a:t>moon landings, </a:t>
              </a:r>
              <a:br>
                <a:rPr lang="en-US" sz="2800" b="1" dirty="0" smtClean="0">
                  <a:solidFill>
                    <a:srgbClr val="FFFFFF"/>
                  </a:solidFill>
                  <a:effectLst>
                    <a:outerShdw blurRad="50800" dist="38100" dir="2700000" algn="tl" rotWithShape="0">
                      <a:prstClr val="black">
                        <a:alpha val="40000"/>
                      </a:prstClr>
                    </a:outerShdw>
                  </a:effectLst>
                </a:rPr>
              </a:br>
              <a:r>
                <a:rPr lang="en-US" sz="2800" b="1" dirty="0" smtClean="0">
                  <a:solidFill>
                    <a:srgbClr val="FFFFFF"/>
                  </a:solidFill>
                  <a:effectLst>
                    <a:outerShdw blurRad="50800" dist="38100" dir="2700000" algn="tl" rotWithShape="0">
                      <a:prstClr val="black">
                        <a:alpha val="40000"/>
                      </a:prstClr>
                    </a:outerShdw>
                  </a:effectLst>
                </a:rPr>
                <a:t>12 </a:t>
              </a:r>
              <a:r>
                <a:rPr lang="en-US" sz="2800" b="1" dirty="0">
                  <a:solidFill>
                    <a:srgbClr val="FFFFFF"/>
                  </a:solidFill>
                  <a:effectLst>
                    <a:outerShdw blurRad="50800" dist="38100" dir="2700000" algn="tl" rotWithShape="0">
                      <a:prstClr val="black">
                        <a:alpha val="40000"/>
                      </a:prstClr>
                    </a:outerShdw>
                  </a:effectLst>
                </a:rPr>
                <a:t>astronauts </a:t>
              </a:r>
              <a:r>
                <a:rPr lang="en-US" sz="2800" b="1" dirty="0" smtClean="0">
                  <a:solidFill>
                    <a:srgbClr val="FFFFFF"/>
                  </a:solidFill>
                  <a:effectLst>
                    <a:outerShdw blurRad="50800" dist="38100" dir="2700000" algn="tl" rotWithShape="0">
                      <a:prstClr val="black">
                        <a:alpha val="40000"/>
                      </a:prstClr>
                    </a:outerShdw>
                  </a:effectLst>
                </a:rPr>
                <a:t/>
              </a:r>
              <a:br>
                <a:rPr lang="en-US" sz="2800" b="1" dirty="0" smtClean="0">
                  <a:solidFill>
                    <a:srgbClr val="FFFFFF"/>
                  </a:solidFill>
                  <a:effectLst>
                    <a:outerShdw blurRad="50800" dist="38100" dir="2700000" algn="tl" rotWithShape="0">
                      <a:prstClr val="black">
                        <a:alpha val="40000"/>
                      </a:prstClr>
                    </a:outerShdw>
                  </a:effectLst>
                </a:rPr>
              </a:br>
              <a:r>
                <a:rPr lang="en-US" sz="2800" b="1" dirty="0" smtClean="0">
                  <a:solidFill>
                    <a:srgbClr val="FFFFFF"/>
                  </a:solidFill>
                  <a:effectLst>
                    <a:outerShdw blurRad="50800" dist="38100" dir="2700000" algn="tl" rotWithShape="0">
                      <a:prstClr val="black">
                        <a:alpha val="40000"/>
                      </a:prstClr>
                    </a:outerShdw>
                  </a:effectLst>
                </a:rPr>
                <a:t>walk </a:t>
              </a:r>
              <a:r>
                <a:rPr lang="en-US" sz="2800" b="1" dirty="0">
                  <a:solidFill>
                    <a:srgbClr val="FFFFFF"/>
                  </a:solidFill>
                  <a:effectLst>
                    <a:outerShdw blurRad="50800" dist="38100" dir="2700000" algn="tl" rotWithShape="0">
                      <a:prstClr val="black">
                        <a:alpha val="40000"/>
                      </a:prstClr>
                    </a:outerShdw>
                  </a:effectLst>
                </a:rPr>
                <a:t>on the Moon</a:t>
              </a:r>
            </a:p>
            <a:p>
              <a:endParaRPr lang="en-US" b="1" dirty="0">
                <a:solidFill>
                  <a:srgbClr val="FFFFFF"/>
                </a:solidFill>
              </a:endParaRPr>
            </a:p>
          </p:txBody>
        </p:sp>
        <p:sp>
          <p:nvSpPr>
            <p:cNvPr id="13" name="Rectangle 12"/>
            <p:cNvSpPr/>
            <p:nvPr/>
          </p:nvSpPr>
          <p:spPr>
            <a:xfrm>
              <a:off x="1549851" y="914400"/>
              <a:ext cx="5993949" cy="523220"/>
            </a:xfrm>
            <a:prstGeom prst="rect">
              <a:avLst/>
            </a:prstGeom>
          </p:spPr>
          <p:txBody>
            <a:bodyPr wrap="none">
              <a:spAutoFit/>
            </a:bodyPr>
            <a:lstStyle/>
            <a:p>
              <a:r>
                <a:rPr lang="en-US" sz="2800" b="1" dirty="0">
                  <a:effectLst>
                    <a:outerShdw blurRad="50800" dist="38100" dir="2700000" algn="tl" rotWithShape="0">
                      <a:prstClr val="black">
                        <a:alpha val="40000"/>
                      </a:prstClr>
                    </a:outerShdw>
                  </a:effectLst>
                </a:rPr>
                <a:t>Apollo Moon Landings: 1969-1972</a:t>
              </a:r>
              <a:endParaRPr lang="en-US" sz="2800" b="1" dirty="0"/>
            </a:p>
          </p:txBody>
        </p:sp>
      </p:grpSp>
    </p:spTree>
    <p:extLst>
      <p:ext uri="{BB962C8B-B14F-4D97-AF65-F5344CB8AC3E}">
        <p14:creationId xmlns:p14="http://schemas.microsoft.com/office/powerpoint/2010/main" val="20572758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l="24079" t="7693" r="-367" b="8354"/>
          <a:stretch/>
        </p:blipFill>
        <p:spPr>
          <a:xfrm>
            <a:off x="-210343" y="0"/>
            <a:ext cx="9393824" cy="6858000"/>
          </a:xfrm>
          <a:prstGeom prst="rect">
            <a:avLst/>
          </a:prstGeom>
          <a:noFill/>
          <a:ln>
            <a:noFill/>
          </a:ln>
        </p:spPr>
      </p:pic>
      <p:sp>
        <p:nvSpPr>
          <p:cNvPr id="2" name="Title 1"/>
          <p:cNvSpPr>
            <a:spLocks noGrp="1"/>
          </p:cNvSpPr>
          <p:nvPr>
            <p:ph type="title"/>
          </p:nvPr>
        </p:nvSpPr>
        <p:spPr>
          <a:xfrm>
            <a:off x="2057400" y="609600"/>
            <a:ext cx="6248400" cy="1371600"/>
          </a:xfrm>
        </p:spPr>
        <p:txBody>
          <a:bodyPr/>
          <a:lstStyle/>
          <a:p>
            <a:pPr algn="ctr"/>
            <a:r>
              <a:rPr lang="en-US" sz="3600" b="1" dirty="0">
                <a:solidFill>
                  <a:schemeClr val="tx1"/>
                </a:solidFill>
                <a:effectLst>
                  <a:outerShdw blurRad="50800" dist="38100" dir="2700000" algn="tl" rotWithShape="0">
                    <a:prstClr val="black">
                      <a:alpha val="40000"/>
                    </a:prstClr>
                  </a:outerShdw>
                </a:effectLst>
              </a:rPr>
              <a:t>Space Shuttle Era: </a:t>
            </a:r>
            <a:r>
              <a:rPr lang="en-US" sz="3600" b="1" dirty="0" smtClean="0">
                <a:solidFill>
                  <a:schemeClr val="tx1"/>
                </a:solidFill>
                <a:effectLst>
                  <a:outerShdw blurRad="50800" dist="38100" dir="2700000" algn="tl" rotWithShape="0">
                    <a:prstClr val="black">
                      <a:alpha val="40000"/>
                    </a:prstClr>
                  </a:outerShdw>
                </a:effectLst>
              </a:rPr>
              <a:t/>
            </a:r>
            <a:br>
              <a:rPr lang="en-US" sz="3600" b="1" dirty="0" smtClean="0">
                <a:solidFill>
                  <a:schemeClr val="tx1"/>
                </a:solidFill>
                <a:effectLst>
                  <a:outerShdw blurRad="50800" dist="38100" dir="2700000" algn="tl" rotWithShape="0">
                    <a:prstClr val="black">
                      <a:alpha val="40000"/>
                    </a:prstClr>
                  </a:outerShdw>
                </a:effectLst>
              </a:rPr>
            </a:br>
            <a:r>
              <a:rPr lang="en-US" sz="3600" b="1" dirty="0" smtClean="0">
                <a:solidFill>
                  <a:schemeClr val="tx1"/>
                </a:solidFill>
                <a:effectLst>
                  <a:outerShdw blurRad="50800" dist="38100" dir="2700000" algn="tl" rotWithShape="0">
                    <a:prstClr val="black">
                      <a:alpha val="40000"/>
                    </a:prstClr>
                  </a:outerShdw>
                </a:effectLst>
              </a:rPr>
              <a:t>1981</a:t>
            </a:r>
            <a:r>
              <a:rPr lang="en-US" sz="3600" b="1" dirty="0">
                <a:solidFill>
                  <a:schemeClr val="tx1"/>
                </a:solidFill>
                <a:effectLst>
                  <a:outerShdw blurRad="50800" dist="38100" dir="2700000" algn="tl" rotWithShape="0">
                    <a:prstClr val="black">
                      <a:alpha val="40000"/>
                    </a:prstClr>
                  </a:outerShdw>
                </a:effectLst>
              </a:rPr>
              <a:t>-2011</a:t>
            </a:r>
            <a:r>
              <a:rPr lang="en-US" i="1" dirty="0">
                <a:solidFill>
                  <a:schemeClr val="tx1"/>
                </a:solidFill>
                <a:effectLst>
                  <a:outerShdw blurRad="50800" dist="38100" dir="2700000" algn="tl" rotWithShape="0">
                    <a:prstClr val="black">
                      <a:alpha val="40000"/>
                    </a:prstClr>
                  </a:outerShdw>
                </a:effectLst>
              </a:rPr>
              <a:t/>
            </a:r>
            <a:br>
              <a:rPr lang="en-US" i="1" dirty="0">
                <a:solidFill>
                  <a:schemeClr val="tx1"/>
                </a:solidFill>
                <a:effectLst>
                  <a:outerShdw blurRad="50800" dist="38100" dir="2700000" algn="tl" rotWithShape="0">
                    <a:prstClr val="black">
                      <a:alpha val="40000"/>
                    </a:prstClr>
                  </a:outerShdw>
                </a:effectLst>
              </a:rPr>
            </a:br>
            <a:r>
              <a:rPr lang="en-US" dirty="0">
                <a:effectLst>
                  <a:outerShdw blurRad="50800" dist="38100" dir="2700000" algn="tl" rotWithShape="0">
                    <a:prstClr val="black">
                      <a:alpha val="40000"/>
                    </a:prstClr>
                  </a:outerShdw>
                </a:effectLst>
              </a:rPr>
              <a:t/>
            </a:r>
            <a:br>
              <a:rPr lang="en-US" dirty="0">
                <a:effectLst>
                  <a:outerShdw blurRad="50800" dist="38100" dir="2700000" algn="tl" rotWithShape="0">
                    <a:prstClr val="black">
                      <a:alpha val="40000"/>
                    </a:prstClr>
                  </a:outerShdw>
                </a:effectLst>
              </a:rPr>
            </a:br>
            <a:endParaRPr lang="en-US" dirty="0"/>
          </a:p>
        </p:txBody>
      </p:sp>
      <p:sp>
        <p:nvSpPr>
          <p:cNvPr id="9" name="Rectangle 8"/>
          <p:cNvSpPr/>
          <p:nvPr/>
        </p:nvSpPr>
        <p:spPr>
          <a:xfrm>
            <a:off x="5715000" y="2590800"/>
            <a:ext cx="3124200" cy="954107"/>
          </a:xfrm>
          <a:prstGeom prst="rect">
            <a:avLst/>
          </a:prstGeom>
        </p:spPr>
        <p:txBody>
          <a:bodyPr wrap="square">
            <a:spAutoFit/>
          </a:bodyPr>
          <a:lstStyle/>
          <a:p>
            <a:pPr algn="ctr"/>
            <a:r>
              <a:rPr lang="en-US" sz="2800" b="1" dirty="0">
                <a:effectLst>
                  <a:outerShdw blurRad="50800" dist="38100" dir="2700000" algn="tl" rotWithShape="0">
                    <a:prstClr val="black">
                      <a:alpha val="40000"/>
                    </a:prstClr>
                  </a:outerShdw>
                </a:effectLst>
              </a:rPr>
              <a:t>135 missions to low earth orbit</a:t>
            </a:r>
            <a:endParaRPr lang="en-US" sz="2800" b="1" dirty="0"/>
          </a:p>
        </p:txBody>
      </p:sp>
      <p:sp>
        <p:nvSpPr>
          <p:cNvPr id="3" name="TextBox 2"/>
          <p:cNvSpPr txBox="1"/>
          <p:nvPr/>
        </p:nvSpPr>
        <p:spPr>
          <a:xfrm>
            <a:off x="3517751" y="5142155"/>
            <a:ext cx="5461300" cy="1477328"/>
          </a:xfrm>
          <a:prstGeom prst="rect">
            <a:avLst/>
          </a:prstGeom>
          <a:noFill/>
        </p:spPr>
        <p:txBody>
          <a:bodyPr wrap="square" rtlCol="0">
            <a:spAutoFit/>
          </a:bodyPr>
          <a:lstStyle/>
          <a:p>
            <a:r>
              <a:rPr lang="en-US" dirty="0" smtClean="0"/>
              <a:t>Goal: simple, safe and cheap space flights</a:t>
            </a:r>
          </a:p>
          <a:p>
            <a:pPr marL="285750" indent="-285750">
              <a:buFont typeface="Arial" pitchFamily="34" charset="0"/>
              <a:buChar char="•"/>
            </a:pPr>
            <a:r>
              <a:rPr lang="en-US" dirty="0" smtClean="0"/>
              <a:t>Platform for science and observing earth</a:t>
            </a:r>
          </a:p>
          <a:p>
            <a:pPr marL="285750" indent="-285750">
              <a:buFont typeface="Arial" pitchFamily="34" charset="0"/>
              <a:buChar char="•"/>
            </a:pPr>
            <a:r>
              <a:rPr lang="en-US" dirty="0" smtClean="0"/>
              <a:t>Satellite emplacement and repair (</a:t>
            </a:r>
            <a:r>
              <a:rPr lang="en-US" dirty="0" err="1" smtClean="0"/>
              <a:t>HST</a:t>
            </a:r>
            <a:r>
              <a:rPr lang="en-US" dirty="0" smtClean="0"/>
              <a:t>)</a:t>
            </a:r>
          </a:p>
          <a:p>
            <a:pPr marL="285750" indent="-285750">
              <a:buFont typeface="Arial" pitchFamily="34" charset="0"/>
              <a:buChar char="•"/>
            </a:pPr>
            <a:r>
              <a:rPr lang="en-US" dirty="0" smtClean="0"/>
              <a:t>Ferrying large objects to space – build </a:t>
            </a:r>
            <a:r>
              <a:rPr lang="en-US" dirty="0" err="1" smtClean="0"/>
              <a:t>ISS</a:t>
            </a:r>
            <a:endParaRPr lang="en-US" dirty="0" smtClean="0"/>
          </a:p>
          <a:p>
            <a:endParaRPr lang="en-US" dirty="0" smtClean="0"/>
          </a:p>
        </p:txBody>
      </p:sp>
    </p:spTree>
    <p:extLst>
      <p:ext uri="{BB962C8B-B14F-4D97-AF65-F5344CB8AC3E}">
        <p14:creationId xmlns:p14="http://schemas.microsoft.com/office/powerpoint/2010/main" val="3788277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p:cNvPicPr>
            <a:picLocks noChangeAspect="1"/>
          </p:cNvPicPr>
          <p:nvPr/>
        </p:nvPicPr>
        <p:blipFill>
          <a:blip r:embed="rId3" cstate="print"/>
          <a:stretch>
            <a:fillRect/>
          </a:stretch>
        </p:blipFill>
        <p:spPr>
          <a:xfrm>
            <a:off x="0" y="0"/>
            <a:ext cx="9144000" cy="6858000"/>
          </a:xfrm>
          <a:prstGeom prst="rect">
            <a:avLst/>
          </a:prstGeom>
        </p:spPr>
      </p:pic>
      <p:sp>
        <p:nvSpPr>
          <p:cNvPr id="8" name="Rectangle 7"/>
          <p:cNvSpPr/>
          <p:nvPr/>
        </p:nvSpPr>
        <p:spPr>
          <a:xfrm>
            <a:off x="177800" y="152400"/>
            <a:ext cx="5765800" cy="1077218"/>
          </a:xfrm>
          <a:prstGeom prst="rect">
            <a:avLst/>
          </a:prstGeom>
          <a:effectLst>
            <a:outerShdw blurRad="50800" dist="38100" dir="2700000" algn="tl" rotWithShape="0">
              <a:prstClr val="black">
                <a:alpha val="40000"/>
              </a:prstClr>
            </a:outerShdw>
          </a:effectLst>
        </p:spPr>
        <p:txBody>
          <a:bodyPr wrap="square">
            <a:spAutoFit/>
          </a:bodyPr>
          <a:lstStyle/>
          <a:p>
            <a:r>
              <a:rPr lang="en-US" sz="3200" b="1" dirty="0">
                <a:effectLst>
                  <a:outerShdw blurRad="50800" dist="38100" dir="2700000" algn="tl" rotWithShape="0">
                    <a:prstClr val="black">
                      <a:alpha val="40000"/>
                    </a:prstClr>
                  </a:outerShdw>
                </a:effectLst>
              </a:rPr>
              <a:t>International </a:t>
            </a:r>
            <a:r>
              <a:rPr lang="en-US" sz="3200" b="1" dirty="0" smtClean="0">
                <a:effectLst>
                  <a:outerShdw blurRad="50800" dist="38100" dir="2700000" algn="tl" rotWithShape="0">
                    <a:prstClr val="black">
                      <a:alpha val="40000"/>
                    </a:prstClr>
                  </a:outerShdw>
                </a:effectLst>
              </a:rPr>
              <a:t>Space Station</a:t>
            </a:r>
            <a:r>
              <a:rPr lang="en-US" sz="3200" b="1" dirty="0">
                <a:effectLst>
                  <a:outerShdw blurRad="50800" dist="38100" dir="2700000" algn="tl" rotWithShape="0">
                    <a:prstClr val="black">
                      <a:alpha val="40000"/>
                    </a:prstClr>
                  </a:outerShdw>
                </a:effectLst>
              </a:rPr>
              <a:t>: 2000-</a:t>
            </a:r>
            <a:r>
              <a:rPr lang="en-US" sz="3200" b="1" dirty="0" smtClean="0">
                <a:effectLst>
                  <a:outerShdw blurRad="50800" dist="38100" dir="2700000" algn="tl" rotWithShape="0">
                    <a:prstClr val="black">
                      <a:alpha val="40000"/>
                    </a:prstClr>
                  </a:outerShdw>
                </a:effectLst>
              </a:rPr>
              <a:t>present</a:t>
            </a:r>
            <a:endParaRPr lang="en-US" sz="3200" b="1" dirty="0">
              <a:effectLst>
                <a:outerShdw blurRad="50800" dist="38100" dir="2700000" algn="tl" rotWithShape="0">
                  <a:prstClr val="black">
                    <a:alpha val="40000"/>
                  </a:prstClr>
                </a:outerShdw>
              </a:effectLst>
            </a:endParaRPr>
          </a:p>
        </p:txBody>
      </p:sp>
      <p:sp>
        <p:nvSpPr>
          <p:cNvPr id="9" name="Rectangle 8"/>
          <p:cNvSpPr/>
          <p:nvPr/>
        </p:nvSpPr>
        <p:spPr>
          <a:xfrm>
            <a:off x="-304800" y="5466005"/>
            <a:ext cx="5486400" cy="1163395"/>
          </a:xfrm>
          <a:prstGeom prst="rect">
            <a:avLst/>
          </a:prstGeom>
        </p:spPr>
        <p:txBody>
          <a:bodyPr wrap="square">
            <a:spAutoFit/>
          </a:bodyPr>
          <a:lstStyle/>
          <a:p>
            <a:pPr lvl="1">
              <a:lnSpc>
                <a:spcPct val="90000"/>
              </a:lnSpc>
            </a:pPr>
            <a:r>
              <a:rPr lang="en-US" sz="2400" dirty="0">
                <a:solidFill>
                  <a:schemeClr val="bg1"/>
                </a:solidFill>
                <a:effectLst>
                  <a:outerShdw blurRad="50800" dist="38100" dir="2700000" algn="tl" rotWithShape="0">
                    <a:prstClr val="black">
                      <a:alpha val="40000"/>
                    </a:prstClr>
                  </a:outerShdw>
                </a:effectLst>
              </a:rPr>
              <a:t>~400 km </a:t>
            </a:r>
            <a:r>
              <a:rPr lang="en-US" sz="2400" dirty="0" smtClean="0">
                <a:solidFill>
                  <a:schemeClr val="bg1"/>
                </a:solidFill>
                <a:effectLst>
                  <a:outerShdw blurRad="50800" dist="38100" dir="2700000" algn="tl" rotWithShape="0">
                    <a:prstClr val="black">
                      <a:alpha val="40000"/>
                    </a:prstClr>
                  </a:outerShdw>
                </a:effectLst>
              </a:rPr>
              <a:t>orbit </a:t>
            </a:r>
          </a:p>
          <a:p>
            <a:pPr lvl="1"/>
            <a:r>
              <a:rPr lang="en-US" sz="2400" dirty="0" smtClean="0">
                <a:solidFill>
                  <a:schemeClr val="bg1"/>
                </a:solidFill>
                <a:effectLst>
                  <a:outerShdw blurRad="50800" dist="38100" dir="2700000" algn="tl" rotWithShape="0">
                    <a:prstClr val="black">
                      <a:alpha val="40000"/>
                    </a:prstClr>
                  </a:outerShdw>
                </a:effectLst>
              </a:rPr>
              <a:t>Continuous </a:t>
            </a:r>
            <a:r>
              <a:rPr lang="en-US" sz="2400" dirty="0">
                <a:solidFill>
                  <a:schemeClr val="bg1"/>
                </a:solidFill>
                <a:effectLst>
                  <a:outerShdw blurRad="50800" dist="38100" dir="2700000" algn="tl" rotWithShape="0">
                    <a:prstClr val="black">
                      <a:alpha val="40000"/>
                    </a:prstClr>
                  </a:outerShdw>
                </a:effectLst>
              </a:rPr>
              <a:t>occupation for 11 </a:t>
            </a:r>
            <a:r>
              <a:rPr lang="en-US" sz="2400" dirty="0" smtClean="0">
                <a:solidFill>
                  <a:schemeClr val="bg1"/>
                </a:solidFill>
                <a:effectLst>
                  <a:outerShdw blurRad="50800" dist="38100" dir="2700000" algn="tl" rotWithShape="0">
                    <a:prstClr val="black">
                      <a:alpha val="40000"/>
                    </a:prstClr>
                  </a:outerShdw>
                </a:effectLst>
              </a:rPr>
              <a:t>years </a:t>
            </a:r>
            <a:r>
              <a:rPr lang="en-US" sz="2400" dirty="0">
                <a:solidFill>
                  <a:schemeClr val="bg1"/>
                </a:solidFill>
                <a:effectLst>
                  <a:outerShdw blurRad="50800" dist="38100" dir="2700000" algn="tl" rotWithShape="0">
                    <a:prstClr val="black">
                      <a:alpha val="40000"/>
                    </a:prstClr>
                  </a:outerShdw>
                </a:effectLst>
              </a:rPr>
              <a:t>~300 visitors for up to 196 days</a:t>
            </a:r>
          </a:p>
        </p:txBody>
      </p:sp>
    </p:spTree>
    <p:extLst>
      <p:ext uri="{BB962C8B-B14F-4D97-AF65-F5344CB8AC3E}">
        <p14:creationId xmlns:p14="http://schemas.microsoft.com/office/powerpoint/2010/main" val="136865949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1"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1"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7405</TotalTime>
  <Words>5473</Words>
  <Application>Microsoft Office PowerPoint</Application>
  <PresentationFormat>On-screen Show (4:3)</PresentationFormat>
  <Paragraphs>398</Paragraphs>
  <Slides>47</Slides>
  <Notes>46</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47</vt:i4>
      </vt:variant>
    </vt:vector>
  </HeadingPairs>
  <TitlesOfParts>
    <vt:vector size="60" baseType="lpstr">
      <vt:lpstr>新細明體</vt:lpstr>
      <vt:lpstr>Arial</vt:lpstr>
      <vt:lpstr>Arial Black</vt:lpstr>
      <vt:lpstr>Calibri</vt:lpstr>
      <vt:lpstr>Corbel</vt:lpstr>
      <vt:lpstr>Gadugi</vt:lpstr>
      <vt:lpstr>Gill Sans MT</vt:lpstr>
      <vt:lpstr>Wingdings</vt:lpstr>
      <vt:lpstr>Wingdings 2</vt:lpstr>
      <vt:lpstr>Wingdings 3</vt:lpstr>
      <vt:lpstr>Metro</vt:lpstr>
      <vt:lpstr>Custom Design</vt:lpstr>
      <vt:lpstr>預設簡報設計</vt:lpstr>
      <vt:lpstr>Astronauts, Robots, and Rocks: Preparing for Geological Planetary Exploration</vt:lpstr>
      <vt:lpstr>PowerPoint Presentation</vt:lpstr>
      <vt:lpstr>Dr. William R. Muehlberger</vt:lpstr>
      <vt:lpstr>Human Space Flight: What  Are The Goals?</vt:lpstr>
      <vt:lpstr>Why Human Space Exploration?</vt:lpstr>
      <vt:lpstr>Why Human Space Exploration?</vt:lpstr>
      <vt:lpstr>PowerPoint Presentation</vt:lpstr>
      <vt:lpstr>Space Shuttle Era:  1981-2011  </vt:lpstr>
      <vt:lpstr>PowerPoint Presentation</vt:lpstr>
      <vt:lpstr>PowerPoint Presentation</vt:lpstr>
      <vt:lpstr> How will we do it ?</vt:lpstr>
      <vt:lpstr> 2010 Revisions</vt:lpstr>
      <vt:lpstr> Apollo: A “Playbook” for Human Exploration?  </vt:lpstr>
      <vt:lpstr> Can’t anybody take photos and pick up rocks?</vt:lpstr>
      <vt:lpstr>Apollo Astronaut Geology Training</vt:lpstr>
      <vt:lpstr>How was it done? Apollo 16: Collecting “Big Muley”</vt:lpstr>
      <vt:lpstr>How was it done? Apollo 17: Discovery of Orange Soil</vt:lpstr>
      <vt:lpstr>How was it done? Apollo 17: Discovery of Orange Soil</vt:lpstr>
      <vt:lpstr>2010 Astronaut Training Sites, NM &amp; AZ</vt:lpstr>
      <vt:lpstr>Geology Training Today</vt:lpstr>
      <vt:lpstr>Testing Concepts, Tools and Equipment</vt:lpstr>
      <vt:lpstr>What else has changed since Apollo?</vt:lpstr>
      <vt:lpstr>How will robots be used?</vt:lpstr>
      <vt:lpstr>Robotic Follow-up Research Project </vt:lpstr>
      <vt:lpstr>Haughton Crater As A Lunar Analog</vt:lpstr>
      <vt:lpstr>Haughton Impact  Crater Location</vt:lpstr>
      <vt:lpstr>PowerPoint Presentation</vt:lpstr>
      <vt:lpstr>Haughton Crater, Devon Island</vt:lpstr>
      <vt:lpstr>Crater Interior – Impact Melt &amp; Breccia</vt:lpstr>
      <vt:lpstr>Base Camp</vt:lpstr>
      <vt:lpstr>Ground Rules for Experiment</vt:lpstr>
      <vt:lpstr>Analog Traverse Equipment &amp; Rules</vt:lpstr>
      <vt:lpstr>PowerPoint Presentation</vt:lpstr>
      <vt:lpstr>Geologic Map from Remote Sensing with Traverse Route/Stations</vt:lpstr>
      <vt:lpstr>Geological Objectives</vt:lpstr>
      <vt:lpstr>Traverses  and EVAs </vt:lpstr>
      <vt:lpstr>Photo Pans and Samples</vt:lpstr>
      <vt:lpstr>Revised GeologicMap</vt:lpstr>
      <vt:lpstr>A Lot Was Left for Robotic Follow-up</vt:lpstr>
      <vt:lpstr>Crater Rim – what are large blocks?</vt:lpstr>
      <vt:lpstr>K10 Robot</vt:lpstr>
      <vt:lpstr>The “Science Backroom”:  Analyzing Rover Results</vt:lpstr>
      <vt:lpstr>Accessing Robotic Data - Web Browser</vt:lpstr>
      <vt:lpstr>Robotic GigaPan, Crater Wall (Site B1)</vt:lpstr>
      <vt:lpstr>Results, Crater Wall (Site B2)</vt:lpstr>
      <vt:lpstr>Conclusions</vt:lpstr>
      <vt:lpstr>Dr. Mark Helper</vt:lpstr>
    </vt:vector>
  </TitlesOfParts>
  <Company>The University of Texas at Austin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Rocks, Robots and Astronauts</dc:title>
  <dc:subject>ESI Outreach lecture, Oct. 27, 2011</dc:subject>
  <dc:creator>M. Helper</dc:creator>
  <dc:description>Presented to UT Scolia on April 20, 2010.</dc:description>
  <cp:lastModifiedBy>Montoya, Didey</cp:lastModifiedBy>
  <cp:revision>524</cp:revision>
  <cp:lastPrinted>2016-05-18T20:22:50Z</cp:lastPrinted>
  <dcterms:created xsi:type="dcterms:W3CDTF">2009-09-16T02:38:17Z</dcterms:created>
  <dcterms:modified xsi:type="dcterms:W3CDTF">2016-05-18T20:25:51Z</dcterms:modified>
</cp:coreProperties>
</file>