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2.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heme/themeOverride3.xml" ContentType="application/vnd.openxmlformats-officedocument.themeOverr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53" r:id="rId2"/>
    <p:sldMasterId id="2147483649" r:id="rId3"/>
    <p:sldMasterId id="2147485157" r:id="rId4"/>
    <p:sldMasterId id="2147485196" r:id="rId5"/>
  </p:sldMasterIdLst>
  <p:notesMasterIdLst>
    <p:notesMasterId r:id="rId47"/>
  </p:notesMasterIdLst>
  <p:sldIdLst>
    <p:sldId id="420" r:id="rId6"/>
    <p:sldId id="292" r:id="rId7"/>
    <p:sldId id="347" r:id="rId8"/>
    <p:sldId id="412" r:id="rId9"/>
    <p:sldId id="354" r:id="rId10"/>
    <p:sldId id="414" r:id="rId11"/>
    <p:sldId id="415" r:id="rId12"/>
    <p:sldId id="307" r:id="rId13"/>
    <p:sldId id="319" r:id="rId14"/>
    <p:sldId id="320" r:id="rId15"/>
    <p:sldId id="317" r:id="rId16"/>
    <p:sldId id="403" r:id="rId17"/>
    <p:sldId id="282" r:id="rId18"/>
    <p:sldId id="363" r:id="rId19"/>
    <p:sldId id="329" r:id="rId20"/>
    <p:sldId id="397" r:id="rId21"/>
    <p:sldId id="393" r:id="rId22"/>
    <p:sldId id="301" r:id="rId23"/>
    <p:sldId id="396" r:id="rId24"/>
    <p:sldId id="395" r:id="rId25"/>
    <p:sldId id="418" r:id="rId26"/>
    <p:sldId id="416" r:id="rId27"/>
    <p:sldId id="409" r:id="rId28"/>
    <p:sldId id="410" r:id="rId29"/>
    <p:sldId id="417" r:id="rId30"/>
    <p:sldId id="391" r:id="rId31"/>
    <p:sldId id="387" r:id="rId32"/>
    <p:sldId id="326" r:id="rId33"/>
    <p:sldId id="385" r:id="rId34"/>
    <p:sldId id="401" r:id="rId35"/>
    <p:sldId id="407" r:id="rId36"/>
    <p:sldId id="411" r:id="rId37"/>
    <p:sldId id="361" r:id="rId38"/>
    <p:sldId id="360" r:id="rId39"/>
    <p:sldId id="366" r:id="rId40"/>
    <p:sldId id="419" r:id="rId41"/>
    <p:sldId id="379" r:id="rId42"/>
    <p:sldId id="384" r:id="rId43"/>
    <p:sldId id="323" r:id="rId44"/>
    <p:sldId id="374" r:id="rId45"/>
    <p:sldId id="421" r:id="rId46"/>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286000" algn="l" defTabSz="914400" rtl="0" eaLnBrk="1" latinLnBrk="0" hangingPunct="1">
      <a:defRPr sz="2400" kern="1200">
        <a:solidFill>
          <a:schemeClr val="tx1"/>
        </a:solidFill>
        <a:latin typeface="Arial" charset="0"/>
        <a:ea typeface="ＭＳ Ｐゴシック" charset="-128"/>
        <a:cs typeface="+mn-cs"/>
      </a:defRPr>
    </a:lvl6pPr>
    <a:lvl7pPr marL="2743200" algn="l" defTabSz="914400" rtl="0" eaLnBrk="1" latinLnBrk="0" hangingPunct="1">
      <a:defRPr sz="2400" kern="1200">
        <a:solidFill>
          <a:schemeClr val="tx1"/>
        </a:solidFill>
        <a:latin typeface="Arial" charset="0"/>
        <a:ea typeface="ＭＳ Ｐゴシック" charset="-128"/>
        <a:cs typeface="+mn-cs"/>
      </a:defRPr>
    </a:lvl7pPr>
    <a:lvl8pPr marL="3200400" algn="l" defTabSz="914400" rtl="0" eaLnBrk="1" latinLnBrk="0" hangingPunct="1">
      <a:defRPr sz="2400" kern="1200">
        <a:solidFill>
          <a:schemeClr val="tx1"/>
        </a:solidFill>
        <a:latin typeface="Arial" charset="0"/>
        <a:ea typeface="ＭＳ Ｐゴシック" charset="-128"/>
        <a:cs typeface="+mn-cs"/>
      </a:defRPr>
    </a:lvl8pPr>
    <a:lvl9pPr marL="3657600" algn="l" defTabSz="914400" rtl="0" eaLnBrk="1" latinLnBrk="0" hangingPunct="1">
      <a:defRPr sz="2400"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000"/>
    <a:srgbClr val="000000"/>
    <a:srgbClr val="FFFFFF"/>
    <a:srgbClr val="FF0000"/>
    <a:srgbClr val="374C4A"/>
    <a:srgbClr val="4C4C4C"/>
    <a:srgbClr val="E8E8E8"/>
    <a:srgbClr val="FFDC1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9540" autoAdjust="0"/>
  </p:normalViewPr>
  <p:slideViewPr>
    <p:cSldViewPr snapToGrid="0">
      <p:cViewPr varScale="1">
        <p:scale>
          <a:sx n="77" d="100"/>
          <a:sy n="77" d="100"/>
        </p:scale>
        <p:origin x="1998"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769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8195"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440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19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819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38AB1AE1-2321-4D87-9791-24CCA836D83A}" type="slidenum">
              <a:rPr lang="en-US"/>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a:defRPr kumimoji="1" b="1" i="1">
                <a:solidFill>
                  <a:schemeClr val="tx1"/>
                </a:solidFill>
                <a:latin typeface="Arial" panose="020B0604020202020204" pitchFamily="34" charset="0"/>
                <a:ea typeface="新細明體" panose="02020500000000000000" pitchFamily="18" charset="-120"/>
              </a:defRPr>
            </a:lvl1pPr>
            <a:lvl2pPr marL="742950" indent="-285750">
              <a:defRPr kumimoji="1" b="1" i="1">
                <a:solidFill>
                  <a:schemeClr val="tx1"/>
                </a:solidFill>
                <a:latin typeface="Arial" panose="020B0604020202020204" pitchFamily="34" charset="0"/>
                <a:ea typeface="新細明體" panose="02020500000000000000" pitchFamily="18" charset="-120"/>
              </a:defRPr>
            </a:lvl2pPr>
            <a:lvl3pPr marL="1143000" indent="-228600">
              <a:defRPr kumimoji="1" b="1" i="1">
                <a:solidFill>
                  <a:schemeClr val="tx1"/>
                </a:solidFill>
                <a:latin typeface="Arial" panose="020B0604020202020204" pitchFamily="34" charset="0"/>
                <a:ea typeface="新細明體" panose="02020500000000000000" pitchFamily="18" charset="-120"/>
              </a:defRPr>
            </a:lvl3pPr>
            <a:lvl4pPr marL="1600200" indent="-228600">
              <a:defRPr kumimoji="1" b="1" i="1">
                <a:solidFill>
                  <a:schemeClr val="tx1"/>
                </a:solidFill>
                <a:latin typeface="Arial" panose="020B0604020202020204" pitchFamily="34" charset="0"/>
                <a:ea typeface="新細明體" panose="02020500000000000000" pitchFamily="18" charset="-120"/>
              </a:defRPr>
            </a:lvl4pPr>
            <a:lvl5pPr marL="2057400" indent="-228600">
              <a:defRPr kumimoji="1" b="1" 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b="1" 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b="1" 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b="1" 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b="1" 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680A050-0A40-45F0-A153-8BBCC4B0E327}" type="slidenum">
              <a:rPr kumimoji="1" lang="en-US" altLang="zh-TW" sz="12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1" lang="en-US" altLang="zh-TW" sz="12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
        <p:nvSpPr>
          <p:cNvPr id="60419" name="Rectangle 2"/>
          <p:cNvSpPr>
            <a:spLocks noGrp="1" noRot="1" noChangeAspect="1" noChangeArrowheads="1" noTextEdit="1"/>
          </p:cNvSpPr>
          <p:nvPr>
            <p:ph type="sldImg"/>
          </p:nvPr>
        </p:nvSpPr>
        <p:spPr>
          <a:xfrm>
            <a:off x="1112838" y="161925"/>
            <a:ext cx="4630737" cy="3473450"/>
          </a:xfrm>
          <a:ln/>
        </p:spPr>
      </p:sp>
      <p:sp>
        <p:nvSpPr>
          <p:cNvPr id="60420" name="Rectangle 3"/>
          <p:cNvSpPr>
            <a:spLocks noGrp="1" noChangeArrowheads="1"/>
          </p:cNvSpPr>
          <p:nvPr>
            <p:ph type="body" idx="1"/>
          </p:nvPr>
        </p:nvSpPr>
        <p:spPr>
          <a:xfrm>
            <a:off x="381000" y="3717925"/>
            <a:ext cx="6172200" cy="5345113"/>
          </a:xfrm>
          <a:noFill/>
        </p:spPr>
        <p:txBody>
          <a:bodyPr/>
          <a:lstStyle/>
          <a:p>
            <a:pPr eaLnBrk="1" hangingPunct="1"/>
            <a:endParaRPr lang="en-US" altLang="en-US" smtClean="0"/>
          </a:p>
        </p:txBody>
      </p:sp>
    </p:spTree>
    <p:extLst>
      <p:ext uri="{BB962C8B-B14F-4D97-AF65-F5344CB8AC3E}">
        <p14:creationId xmlns:p14="http://schemas.microsoft.com/office/powerpoint/2010/main" val="38684357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7193E546-DC0D-433C-8289-BBFA1C183848}" type="slidenum">
              <a:rPr lang="en-US"/>
              <a:pPr/>
              <a:t>10</a:t>
            </a:fld>
            <a:endParaRPr lang="en-US"/>
          </a:p>
        </p:txBody>
      </p:sp>
      <p:sp>
        <p:nvSpPr>
          <p:cNvPr id="62467" name="Rectangle 2"/>
          <p:cNvSpPr>
            <a:spLocks noGrp="1" noRot="1" noChangeAspect="1" noChangeArrowheads="1" noTextEdit="1"/>
          </p:cNvSpPr>
          <p:nvPr>
            <p:ph type="sldImg"/>
          </p:nvPr>
        </p:nvSpPr>
        <p:spPr>
          <a:solidFill>
            <a:srgbClr val="FFFFFF"/>
          </a:solidFill>
          <a:ln/>
        </p:spPr>
      </p:sp>
      <p:sp>
        <p:nvSpPr>
          <p:cNvPr id="6246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latin typeface="Arial" charset="0"/>
                <a:ea typeface="ＭＳ Ｐゴシック" charset="-128"/>
              </a:rPr>
              <a:t>Australian white lemuroid possum (</a:t>
            </a:r>
            <a:r>
              <a:rPr lang="en-US" i="1" dirty="0" err="1" smtClean="0">
                <a:latin typeface="Arial" charset="0"/>
                <a:ea typeface="ＭＳ Ｐゴシック" charset="-128"/>
              </a:rPr>
              <a:t>Hemibelideus</a:t>
            </a:r>
            <a:r>
              <a:rPr lang="en-US" i="1" dirty="0" smtClean="0">
                <a:latin typeface="Arial" charset="0"/>
                <a:ea typeface="ＭＳ Ｐゴシック" charset="-128"/>
              </a:rPr>
              <a:t> </a:t>
            </a:r>
            <a:r>
              <a:rPr lang="en-US" i="1" dirty="0" err="1" smtClean="0">
                <a:latin typeface="Arial" charset="0"/>
                <a:ea typeface="ＭＳ Ｐゴシック" charset="-128"/>
              </a:rPr>
              <a:t>lemuroides</a:t>
            </a:r>
            <a:r>
              <a:rPr lang="en-US" dirty="0" smtClean="0">
                <a:latin typeface="Arial" charset="0"/>
                <a:ea typeface="ＭＳ Ｐゴシック" charset="-128"/>
              </a:rPr>
              <a:t>);  Apollo butterfly (</a:t>
            </a:r>
            <a:r>
              <a:rPr lang="en-US" i="1" dirty="0" err="1" smtClean="0">
                <a:latin typeface="Arial" charset="0"/>
                <a:ea typeface="ＭＳ Ｐゴシック" charset="-128"/>
              </a:rPr>
              <a:t>Parnassius</a:t>
            </a:r>
            <a:r>
              <a:rPr lang="en-US" i="1" dirty="0" smtClean="0">
                <a:latin typeface="Arial" charset="0"/>
                <a:ea typeface="ＭＳ Ｐゴシック" charset="-128"/>
              </a:rPr>
              <a:t> </a:t>
            </a:r>
            <a:r>
              <a:rPr lang="en-US" i="1" dirty="0" err="1" smtClean="0">
                <a:latin typeface="Arial" charset="0"/>
                <a:ea typeface="ＭＳ Ｐゴシック" charset="-128"/>
              </a:rPr>
              <a:t>apollo</a:t>
            </a:r>
            <a:r>
              <a:rPr lang="en-US" dirty="0" smtClean="0">
                <a:latin typeface="Arial" charset="0"/>
                <a:ea typeface="ＭＳ Ｐゴシック" charset="-128"/>
              </a:rPr>
              <a:t>);</a:t>
            </a:r>
            <a:r>
              <a:rPr lang="en-US" i="1" dirty="0" smtClean="0">
                <a:latin typeface="Arial" charset="0"/>
                <a:ea typeface="ＭＳ Ｐゴシック" charset="-128"/>
              </a:rPr>
              <a:t>  </a:t>
            </a:r>
            <a:r>
              <a:rPr lang="en-US" dirty="0" smtClean="0">
                <a:latin typeface="Arial" charset="0"/>
                <a:ea typeface="ＭＳ Ｐゴシック" charset="-128"/>
              </a:rPr>
              <a:t>American </a:t>
            </a:r>
            <a:r>
              <a:rPr lang="en-US" dirty="0" err="1" smtClean="0">
                <a:latin typeface="Arial" charset="0"/>
                <a:ea typeface="ＭＳ Ｐゴシック" charset="-128"/>
              </a:rPr>
              <a:t>pika</a:t>
            </a:r>
            <a:r>
              <a:rPr lang="en-US" dirty="0" smtClean="0">
                <a:latin typeface="Arial" charset="0"/>
                <a:ea typeface="ＭＳ Ｐゴシック" charset="-128"/>
              </a:rPr>
              <a:t> (</a:t>
            </a:r>
            <a:r>
              <a:rPr lang="en-US" i="1" dirty="0" err="1" smtClean="0">
                <a:latin typeface="Arial" charset="0"/>
                <a:ea typeface="ＭＳ Ｐゴシック" charset="-128"/>
              </a:rPr>
              <a:t>Ochotona</a:t>
            </a:r>
            <a:r>
              <a:rPr lang="en-US" i="1" dirty="0" smtClean="0">
                <a:latin typeface="Arial" charset="0"/>
                <a:ea typeface="ＭＳ Ｐゴシック" charset="-128"/>
              </a:rPr>
              <a:t> </a:t>
            </a:r>
            <a:r>
              <a:rPr lang="en-US" i="1" dirty="0" err="1" smtClean="0">
                <a:latin typeface="Arial" charset="0"/>
                <a:ea typeface="ＭＳ Ｐゴシック" charset="-128"/>
              </a:rPr>
              <a:t>princeps</a:t>
            </a:r>
            <a:r>
              <a:rPr lang="en-US" dirty="0" smtClean="0">
                <a:latin typeface="Arial" charset="0"/>
                <a:ea typeface="ＭＳ Ｐゴシック" charset="-128"/>
              </a:rPr>
              <a:t>)</a:t>
            </a:r>
            <a:r>
              <a:rPr lang="en-US" i="1" dirty="0" smtClean="0">
                <a:latin typeface="Arial" charset="0"/>
                <a:ea typeface="ＭＳ Ｐゴシック" charset="-128"/>
              </a:rPr>
              <a:t>, </a:t>
            </a:r>
            <a:r>
              <a:rPr lang="en-US" dirty="0" smtClean="0">
                <a:latin typeface="Arial" charset="0"/>
                <a:ea typeface="ＭＳ Ｐゴシック" charset="-128"/>
              </a:rPr>
              <a:t>Nepal </a:t>
            </a:r>
            <a:r>
              <a:rPr lang="en-US" dirty="0" err="1" smtClean="0">
                <a:latin typeface="Arial" charset="0"/>
                <a:ea typeface="ＭＳ Ｐゴシック" charset="-128"/>
              </a:rPr>
              <a:t>pika</a:t>
            </a:r>
            <a:r>
              <a:rPr lang="en-US" i="1" dirty="0" smtClean="0">
                <a:latin typeface="Arial" charset="0"/>
                <a:ea typeface="ＭＳ Ｐゴシック" charset="-128"/>
              </a:rPr>
              <a:t>;  </a:t>
            </a:r>
            <a:r>
              <a:rPr lang="en-US" dirty="0" smtClean="0">
                <a:latin typeface="Arial" charset="0"/>
                <a:ea typeface="ＭＳ Ｐゴシック" charset="-128"/>
              </a:rPr>
              <a:t>Golden toad (</a:t>
            </a:r>
            <a:r>
              <a:rPr lang="en-US" dirty="0" err="1" smtClean="0">
                <a:latin typeface="Arial" charset="0"/>
                <a:ea typeface="ＭＳ Ｐゴシック" charset="-128"/>
              </a:rPr>
              <a:t>B</a:t>
            </a:r>
            <a:r>
              <a:rPr lang="en-US" i="1" dirty="0" err="1" smtClean="0">
                <a:latin typeface="Arial" charset="0"/>
                <a:ea typeface="ＭＳ Ｐゴシック" charset="-128"/>
              </a:rPr>
              <a:t>ufo</a:t>
            </a:r>
            <a:r>
              <a:rPr lang="en-US" i="1" dirty="0" smtClean="0">
                <a:latin typeface="Arial" charset="0"/>
                <a:ea typeface="ＭＳ Ｐゴシック" charset="-128"/>
              </a:rPr>
              <a:t> </a:t>
            </a:r>
            <a:r>
              <a:rPr lang="en-US" i="1" dirty="0" err="1" smtClean="0">
                <a:latin typeface="Arial" charset="0"/>
                <a:ea typeface="ＭＳ Ｐゴシック" charset="-128"/>
              </a:rPr>
              <a:t>periglenes</a:t>
            </a:r>
            <a:r>
              <a:rPr lang="en-US" dirty="0" smtClean="0">
                <a:latin typeface="Arial" charset="0"/>
                <a:ea typeface="ＭＳ Ｐゴシック" charset="-128"/>
              </a:rPr>
              <a:t>).</a:t>
            </a:r>
          </a:p>
          <a:p>
            <a:pPr eaLnBrk="1" hangingPunct="1"/>
            <a:endParaRPr lang="en-US" dirty="0" smtClean="0">
              <a:latin typeface="Arial" charset="0"/>
              <a:ea typeface="ＭＳ Ｐゴシック" charset="-128"/>
            </a:endParaRPr>
          </a:p>
          <a:p>
            <a:pPr eaLnBrk="1" hangingPunct="1">
              <a:buFontTx/>
              <a:buChar char="•"/>
            </a:pPr>
            <a:r>
              <a:rPr lang="en-US" dirty="0" smtClean="0">
                <a:latin typeface="Arial" charset="0"/>
                <a:ea typeface="ＭＳ Ｐゴシック" charset="-128"/>
              </a:rPr>
              <a:t>  Isolated species that only exist on mountaintops (colder/lower temperature habitats)  around the world are having a very hard time and are becoming extinct.  The golden toad (</a:t>
            </a:r>
            <a:r>
              <a:rPr lang="en-US" i="1" dirty="0" err="1" smtClean="0">
                <a:latin typeface="Arial" charset="0"/>
                <a:ea typeface="ＭＳ Ｐゴシック" charset="-128"/>
              </a:rPr>
              <a:t>Bufo</a:t>
            </a:r>
            <a:r>
              <a:rPr lang="en-US" i="1" dirty="0" smtClean="0">
                <a:latin typeface="Arial" charset="0"/>
                <a:ea typeface="ＭＳ Ｐゴシック" charset="-128"/>
              </a:rPr>
              <a:t> </a:t>
            </a:r>
            <a:r>
              <a:rPr lang="en-US" i="1" dirty="0" err="1" smtClean="0">
                <a:latin typeface="Arial" charset="0"/>
                <a:ea typeface="ＭＳ Ｐゴシック" charset="-128"/>
              </a:rPr>
              <a:t>periglenes</a:t>
            </a:r>
            <a:r>
              <a:rPr lang="en-US" dirty="0" smtClean="0">
                <a:latin typeface="Arial" charset="0"/>
                <a:ea typeface="ＭＳ Ｐゴシック" charset="-128"/>
              </a:rPr>
              <a:t>) disappeared about 15 years ago at the same time that cloud forests were experiencing hotter, drier events.</a:t>
            </a:r>
          </a:p>
          <a:p>
            <a:pPr eaLnBrk="1" hangingPunct="1">
              <a:buFontTx/>
              <a:buChar char="•"/>
            </a:pPr>
            <a:r>
              <a:rPr lang="en-US" dirty="0" smtClean="0">
                <a:latin typeface="Arial" charset="0"/>
                <a:ea typeface="ＭＳ Ｐゴシック" charset="-128"/>
              </a:rPr>
              <a:t>  The Australian white lemuroid possum (</a:t>
            </a:r>
            <a:r>
              <a:rPr lang="en-US" i="1" dirty="0" err="1" smtClean="0">
                <a:latin typeface="Arial" charset="0"/>
                <a:ea typeface="ＭＳ Ｐゴシック" charset="-128"/>
              </a:rPr>
              <a:t>Hemibelideus</a:t>
            </a:r>
            <a:r>
              <a:rPr lang="en-US" i="1" dirty="0" smtClean="0">
                <a:latin typeface="Arial" charset="0"/>
                <a:ea typeface="ＭＳ Ｐゴシック" charset="-128"/>
              </a:rPr>
              <a:t> </a:t>
            </a:r>
            <a:r>
              <a:rPr lang="en-US" i="1" dirty="0" err="1" smtClean="0">
                <a:latin typeface="Arial" charset="0"/>
                <a:ea typeface="ＭＳ Ｐゴシック" charset="-128"/>
              </a:rPr>
              <a:t>lemuroides</a:t>
            </a:r>
            <a:r>
              <a:rPr lang="en-US" dirty="0" smtClean="0">
                <a:latin typeface="Arial" charset="0"/>
                <a:ea typeface="ＭＳ Ｐゴシック" charset="-128"/>
              </a:rPr>
              <a:t>), an Australian marsupial that lives only in the higher altitude rainforests of far north Queensland, may be the first species of mammal to go extinct because of global warming. This animal resembles a furry, snow-white lemur, with a prehensile tail and large eyes for nocturnal vision, and cannot survive sustained temperatures above 86°F. It has not been observed since a heat wave in 2005 struck the cloud forests of the Mount Lewis forest reserve. </a:t>
            </a:r>
          </a:p>
          <a:p>
            <a:endParaRPr lang="en-US" dirty="0" smtClean="0">
              <a:latin typeface="Arial" charset="0"/>
              <a:ea typeface="ＭＳ Ｐゴシック" charset="-128"/>
            </a:endParaRPr>
          </a:p>
          <a:p>
            <a:r>
              <a:rPr lang="en-US" u="sng" dirty="0" smtClean="0">
                <a:latin typeface="Arial" charset="0"/>
                <a:ea typeface="ＭＳ Ｐゴシック" charset="-128"/>
              </a:rPr>
              <a:t>References</a:t>
            </a:r>
            <a:r>
              <a:rPr lang="en-US" dirty="0" smtClean="0">
                <a:latin typeface="Arial" charset="0"/>
                <a:ea typeface="ＭＳ Ｐゴシック" charset="-128"/>
              </a:rPr>
              <a:t>:  Parmesan C (2006) Ecological and evolutionary responses to recent climate change. </a:t>
            </a:r>
            <a:r>
              <a:rPr lang="en-US" i="1" dirty="0" smtClean="0">
                <a:latin typeface="Arial" charset="0"/>
                <a:ea typeface="ＭＳ Ｐゴシック" charset="-128"/>
              </a:rPr>
              <a:t>Annual Reviews of Ecology, Evolution and </a:t>
            </a:r>
            <a:r>
              <a:rPr lang="en-US" i="1" dirty="0" err="1" smtClean="0">
                <a:latin typeface="Arial" charset="0"/>
                <a:ea typeface="ＭＳ Ｐゴシック" charset="-128"/>
              </a:rPr>
              <a:t>Systematics</a:t>
            </a:r>
            <a:r>
              <a:rPr lang="en-US" dirty="0" smtClean="0">
                <a:latin typeface="Arial" charset="0"/>
                <a:ea typeface="ＭＳ Ｐゴシック" charset="-128"/>
              </a:rPr>
              <a:t>, 37, 637–669.</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348277FA-C648-4E2E-8B8B-9AE1176941ED}" type="slidenum">
              <a:rPr lang="en-US"/>
              <a:pPr/>
              <a:t>11</a:t>
            </a:fld>
            <a:endParaRPr lang="en-US"/>
          </a:p>
        </p:txBody>
      </p:sp>
      <p:sp>
        <p:nvSpPr>
          <p:cNvPr id="64515"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ln/>
        </p:spPr>
        <p:txBody>
          <a:bodyPr/>
          <a:lstStyle/>
          <a:p>
            <a:pPr eaLnBrk="1" hangingPunct="1"/>
            <a:r>
              <a:rPr lang="en-US" dirty="0" smtClean="0">
                <a:latin typeface="Arial" charset="0"/>
                <a:ea typeface="ＭＳ Ｐゴシック" charset="-128"/>
              </a:rPr>
              <a:t>In many regions, much of the yearly warming is occurring in winter instead of summer, especially in North America.  This has led to greater winter survival of many pest species, as there are fewer hard freezes to kill them off.   Earlier onset of Spring and later onset of Fall also means a longer growing season, allowing many insects to shorten the number of years it takes to develop.  Lowered winter die-off and a shorter generation time has lead to many insect forest pests having population booms and killing large numbers of trees.</a:t>
            </a:r>
          </a:p>
          <a:p>
            <a:pPr eaLnBrk="1" hangingPunct="1"/>
            <a:endParaRPr lang="en-US" dirty="0" smtClean="0">
              <a:latin typeface="Arial" charset="0"/>
              <a:ea typeface="ＭＳ Ｐゴシック" charset="-128"/>
            </a:endParaRPr>
          </a:p>
          <a:p>
            <a:pPr eaLnBrk="1" hangingPunct="1">
              <a:buFontTx/>
              <a:buChar char="•"/>
            </a:pPr>
            <a:r>
              <a:rPr lang="en-US" dirty="0" smtClean="0">
                <a:latin typeface="Arial" charset="0"/>
                <a:ea typeface="ＭＳ Ｐゴシック" charset="-128"/>
              </a:rPr>
              <a:t>  The spruce bark beetle used to take two years to reach maturity, and now only takes one year to mature.  It used to get killed off because it couldn’t survive in the - 40°F temperatures experienced in the interior of Alaska, and would be pushed back to the coasts. It is now a year-round resident in Fairbanks, Alaska and has killed 3.8 million acres of vegetation in the interior of Alaska in one year alone. </a:t>
            </a:r>
          </a:p>
          <a:p>
            <a:pPr eaLnBrk="1" hangingPunct="1">
              <a:buFontTx/>
              <a:buChar char="•"/>
            </a:pPr>
            <a:endParaRPr lang="en-US" dirty="0" smtClean="0">
              <a:latin typeface="Arial" charset="0"/>
              <a:ea typeface="ＭＳ Ｐゴシック" charset="-128"/>
            </a:endParaRPr>
          </a:p>
          <a:p>
            <a:pPr eaLnBrk="1" hangingPunct="1">
              <a:buFontTx/>
              <a:buChar char="•"/>
            </a:pPr>
            <a:r>
              <a:rPr lang="en-US" dirty="0" smtClean="0">
                <a:latin typeface="Arial" charset="0"/>
                <a:ea typeface="ＭＳ Ｐゴシック" charset="-128"/>
              </a:rPr>
              <a:t>The orange colors in this picture are dead trees in a forest in British Columbia, where mountain pine beetles exploded and killed off large swatches of forest..</a:t>
            </a:r>
          </a:p>
          <a:p>
            <a:endParaRPr lang="en-US" dirty="0" smtClean="0">
              <a:latin typeface="Arial" charset="0"/>
              <a:ea typeface="ＭＳ Ｐゴシック" charset="-128"/>
            </a:endParaRPr>
          </a:p>
          <a:p>
            <a:r>
              <a:rPr lang="en-US" dirty="0" smtClean="0">
                <a:latin typeface="Arial" charset="0"/>
                <a:ea typeface="ＭＳ Ｐゴシック" charset="-128"/>
              </a:rPr>
              <a:t>Aerial image of forest with lakes: D.J. Huber, </a:t>
            </a:r>
            <a:r>
              <a:rPr lang="en-US" dirty="0" err="1" smtClean="0">
                <a:latin typeface="Arial" charset="0"/>
                <a:ea typeface="ＭＳ Ｐゴシック" charset="-128"/>
              </a:rPr>
              <a:t>Flickr</a:t>
            </a:r>
            <a:r>
              <a:rPr lang="en-US" dirty="0" smtClean="0">
                <a:latin typeface="Arial" charset="0"/>
                <a:ea typeface="ＭＳ Ｐゴシック" charset="-128"/>
              </a:rPr>
              <a:t> account - http://www.flickr.com/photos/dezeneandjoyel/. </a:t>
            </a:r>
          </a:p>
          <a:p>
            <a:endParaRPr lang="en-US" dirty="0" smtClean="0">
              <a:latin typeface="Arial" charset="0"/>
              <a:ea typeface="ＭＳ Ｐゴシック" charset="-128"/>
            </a:endParaRPr>
          </a:p>
          <a:p>
            <a:r>
              <a:rPr lang="en-US" u="sng" dirty="0" smtClean="0">
                <a:latin typeface="Arial" charset="0"/>
                <a:ea typeface="ＭＳ Ｐゴシック" charset="-128"/>
              </a:rPr>
              <a:t>References: </a:t>
            </a:r>
          </a:p>
          <a:p>
            <a:pPr>
              <a:buFont typeface="Calibri" charset="0"/>
              <a:buAutoNum type="arabicPeriod"/>
            </a:pPr>
            <a:r>
              <a:rPr lang="en-US" dirty="0" smtClean="0">
                <a:latin typeface="Arial" charset="0"/>
                <a:ea typeface="ＭＳ Ｐゴシック" charset="-128"/>
              </a:rPr>
              <a:t>Parmesan C, </a:t>
            </a:r>
            <a:r>
              <a:rPr lang="en-US" dirty="0" err="1" smtClean="0">
                <a:latin typeface="Arial" charset="0"/>
                <a:ea typeface="ＭＳ Ｐゴシック" charset="-128"/>
              </a:rPr>
              <a:t>Yohe</a:t>
            </a:r>
            <a:r>
              <a:rPr lang="en-US" dirty="0" smtClean="0">
                <a:latin typeface="Arial" charset="0"/>
                <a:ea typeface="ＭＳ Ｐゴシック" charset="-128"/>
              </a:rPr>
              <a:t> G (2003) A globally coherent fingerprint of climate change impacts across natural systems. Nature, 421, 37–42.</a:t>
            </a:r>
          </a:p>
          <a:p>
            <a:pPr>
              <a:buFont typeface="Calibri" charset="0"/>
              <a:buAutoNum type="arabicPeriod"/>
            </a:pPr>
            <a:r>
              <a:rPr lang="en-US" dirty="0" smtClean="0">
                <a:latin typeface="Arial" charset="0"/>
                <a:ea typeface="ＭＳ Ｐゴシック" charset="-128"/>
              </a:rPr>
              <a:t>Parmesan C, (2007) Influences of species, latitudes and methodologies on estimates of </a:t>
            </a:r>
            <a:r>
              <a:rPr lang="en-US" dirty="0" err="1" smtClean="0">
                <a:latin typeface="Arial" charset="0"/>
                <a:ea typeface="ＭＳ Ｐゴシック" charset="-128"/>
              </a:rPr>
              <a:t>phenological</a:t>
            </a:r>
            <a:r>
              <a:rPr lang="en-US" dirty="0" smtClean="0">
                <a:latin typeface="Arial" charset="0"/>
                <a:ea typeface="ＭＳ Ｐゴシック" charset="-128"/>
              </a:rPr>
              <a:t> response to global warming. Global Change Biology (2007) 13, 1860–1872</a:t>
            </a:r>
          </a:p>
          <a:p>
            <a:pPr>
              <a:buFont typeface="Calibri" charset="0"/>
              <a:buAutoNum type="arabicPeriod"/>
            </a:pPr>
            <a:r>
              <a:rPr lang="en-US" dirty="0" err="1" smtClean="0">
                <a:latin typeface="Arial" charset="0"/>
                <a:ea typeface="ＭＳ Ｐゴシック" charset="-128"/>
              </a:rPr>
              <a:t>Battisti</a:t>
            </a:r>
            <a:r>
              <a:rPr lang="en-US" dirty="0" smtClean="0">
                <a:latin typeface="Arial" charset="0"/>
                <a:ea typeface="ＭＳ Ｐゴシック" charset="-128"/>
              </a:rPr>
              <a:t>, A., M. </a:t>
            </a:r>
            <a:r>
              <a:rPr lang="en-US" dirty="0" err="1" smtClean="0">
                <a:latin typeface="Arial" charset="0"/>
                <a:ea typeface="ＭＳ Ｐゴシック" charset="-128"/>
              </a:rPr>
              <a:t>Stastny</a:t>
            </a:r>
            <a:r>
              <a:rPr lang="en-US" dirty="0" smtClean="0">
                <a:latin typeface="Arial" charset="0"/>
                <a:ea typeface="ＭＳ Ｐゴシック" charset="-128"/>
              </a:rPr>
              <a:t>, S. </a:t>
            </a:r>
            <a:r>
              <a:rPr lang="en-US" dirty="0" err="1" smtClean="0">
                <a:latin typeface="Arial" charset="0"/>
                <a:ea typeface="ＭＳ Ｐゴシック" charset="-128"/>
              </a:rPr>
              <a:t>Nether̀er</a:t>
            </a:r>
            <a:r>
              <a:rPr lang="en-US" dirty="0" smtClean="0">
                <a:latin typeface="Arial" charset="0"/>
                <a:ea typeface="ＭＳ Ｐゴシック" charset="-128"/>
              </a:rPr>
              <a:t>, C. </a:t>
            </a:r>
            <a:r>
              <a:rPr lang="en-US" dirty="0" err="1" smtClean="0">
                <a:latin typeface="Arial" charset="0"/>
                <a:ea typeface="ＭＳ Ｐゴシック" charset="-128"/>
              </a:rPr>
              <a:t>Robinet</a:t>
            </a:r>
            <a:r>
              <a:rPr lang="en-US" dirty="0" smtClean="0">
                <a:latin typeface="Arial" charset="0"/>
                <a:ea typeface="ＭＳ Ｐゴシック" charset="-128"/>
              </a:rPr>
              <a:t>, A. </a:t>
            </a:r>
            <a:r>
              <a:rPr lang="en-US" dirty="0" err="1" smtClean="0">
                <a:latin typeface="Arial" charset="0"/>
                <a:ea typeface="ＭＳ Ｐゴシック" charset="-128"/>
              </a:rPr>
              <a:t>Schopf</a:t>
            </a:r>
            <a:r>
              <a:rPr lang="en-US" dirty="0" smtClean="0">
                <a:latin typeface="Arial" charset="0"/>
                <a:ea typeface="ＭＳ Ｐゴシック" charset="-128"/>
              </a:rPr>
              <a:t>, A. </a:t>
            </a:r>
            <a:r>
              <a:rPr lang="en-US" dirty="0" err="1" smtClean="0">
                <a:latin typeface="Arial" charset="0"/>
                <a:ea typeface="ＭＳ Ｐゴシック" charset="-128"/>
              </a:rPr>
              <a:t>Roques</a:t>
            </a:r>
            <a:r>
              <a:rPr lang="en-US" dirty="0" smtClean="0">
                <a:latin typeface="Arial" charset="0"/>
                <a:ea typeface="ＭＳ Ｐゴシック" charset="-128"/>
              </a:rPr>
              <a:t>, and S. Larsson. 2005. Expansion of Geographic Range in the Pine </a:t>
            </a:r>
            <a:r>
              <a:rPr lang="en-US" dirty="0" err="1" smtClean="0">
                <a:latin typeface="Arial" charset="0"/>
                <a:ea typeface="ＭＳ Ｐゴシック" charset="-128"/>
              </a:rPr>
              <a:t>Processionary</a:t>
            </a:r>
            <a:r>
              <a:rPr lang="en-US" dirty="0" smtClean="0">
                <a:latin typeface="Arial" charset="0"/>
                <a:ea typeface="ＭＳ Ｐゴシック" charset="-128"/>
              </a:rPr>
              <a:t> Moth Caused by Increased Winter Temperatures. Ecological Applications 15:2084-2096. Retrieved April 15, 2011, .</a:t>
            </a:r>
          </a:p>
          <a:p>
            <a:pPr>
              <a:buFont typeface="Calibri" charset="0"/>
              <a:buAutoNum type="arabicPeriod"/>
            </a:pPr>
            <a:r>
              <a:rPr lang="en-US" dirty="0" smtClean="0">
                <a:latin typeface="Arial" charset="0"/>
                <a:ea typeface="ＭＳ Ｐゴシック" charset="-128"/>
              </a:rPr>
              <a:t>Root, T. L., J. T. Price, K. R. Hall, S. H. Schneider, C. </a:t>
            </a:r>
            <a:r>
              <a:rPr lang="en-US" dirty="0" err="1" smtClean="0">
                <a:latin typeface="Arial" charset="0"/>
                <a:ea typeface="ＭＳ Ｐゴシック" charset="-128"/>
              </a:rPr>
              <a:t>Rosenzweig</a:t>
            </a:r>
            <a:r>
              <a:rPr lang="en-US" dirty="0" smtClean="0">
                <a:latin typeface="Arial" charset="0"/>
                <a:ea typeface="ＭＳ Ｐゴシック" charset="-128"/>
              </a:rPr>
              <a:t>, and J. A. Pounds. 2003. Fingerprints of global warming on wild animals and plants. Nature 421: 57-60. </a:t>
            </a:r>
          </a:p>
          <a:p>
            <a:pPr>
              <a:buFont typeface="Calibri" charset="0"/>
              <a:buAutoNum type="arabicPeriod"/>
            </a:pPr>
            <a:r>
              <a:rPr lang="en-US" dirty="0" smtClean="0">
                <a:latin typeface="Arial" charset="0"/>
                <a:ea typeface="ＭＳ Ｐゴシック" charset="-128"/>
              </a:rPr>
              <a:t>Intergovernmental Panel on Climate Change Third Assessment Report (2001b) Climate Change 2001: Impacts, Adaptation, and Vulnerability (</a:t>
            </a:r>
            <a:r>
              <a:rPr lang="en-US" dirty="0" err="1" smtClean="0">
                <a:latin typeface="Arial" charset="0"/>
                <a:ea typeface="ＭＳ Ｐゴシック" charset="-128"/>
              </a:rPr>
              <a:t>eds</a:t>
            </a:r>
            <a:r>
              <a:rPr lang="en-US" dirty="0" smtClean="0">
                <a:latin typeface="Arial" charset="0"/>
                <a:ea typeface="ＭＳ Ｐゴシック" charset="-128"/>
              </a:rPr>
              <a:t> McCarthy JJ, </a:t>
            </a:r>
            <a:r>
              <a:rPr lang="en-US" dirty="0" err="1" smtClean="0">
                <a:latin typeface="Arial" charset="0"/>
                <a:ea typeface="ＭＳ Ｐゴシック" charset="-128"/>
              </a:rPr>
              <a:t>Canziani</a:t>
            </a:r>
            <a:r>
              <a:rPr lang="en-US" dirty="0" smtClean="0">
                <a:latin typeface="Arial" charset="0"/>
                <a:ea typeface="ＭＳ Ｐゴシック" charset="-128"/>
              </a:rPr>
              <a:t> OF, Leary NA, </a:t>
            </a:r>
            <a:r>
              <a:rPr lang="en-US" dirty="0" err="1" smtClean="0">
                <a:latin typeface="Arial" charset="0"/>
                <a:ea typeface="ＭＳ Ｐゴシック" charset="-128"/>
              </a:rPr>
              <a:t>Dokken</a:t>
            </a:r>
            <a:r>
              <a:rPr lang="en-US" dirty="0" smtClean="0">
                <a:latin typeface="Arial" charset="0"/>
                <a:ea typeface="ＭＳ Ｐゴシック" charset="-128"/>
              </a:rPr>
              <a:t> DJ, White KS), Cambridge University Press, Cambridge, UK.</a:t>
            </a:r>
          </a:p>
          <a:p>
            <a:pPr>
              <a:buFont typeface="Calibri" charset="0"/>
              <a:buAutoNum type="arabicPeriod"/>
            </a:pPr>
            <a:r>
              <a:rPr lang="en-US" dirty="0" smtClean="0">
                <a:latin typeface="Arial" charset="0"/>
                <a:ea typeface="ＭＳ Ｐゴシック" charset="-128"/>
              </a:rPr>
              <a:t>Logan, J. A., J. </a:t>
            </a:r>
            <a:r>
              <a:rPr lang="en-US" dirty="0" err="1" smtClean="0">
                <a:latin typeface="Arial" charset="0"/>
                <a:ea typeface="ＭＳ Ｐゴシック" charset="-128"/>
              </a:rPr>
              <a:t>Régnière</a:t>
            </a:r>
            <a:r>
              <a:rPr lang="en-US" dirty="0" smtClean="0">
                <a:latin typeface="Arial" charset="0"/>
                <a:ea typeface="ＭＳ Ｐゴシック" charset="-128"/>
              </a:rPr>
              <a:t>, and J. A. Powell. 2003. Assessing the impacts of global warming on forest pest dynamics. Frontiers in Ecology and the Environment 1:130-137</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a:ln/>
        </p:spPr>
        <p:txBody>
          <a:bodyPr/>
          <a:lstStyle/>
          <a:p>
            <a:r>
              <a:rPr lang="en-US" dirty="0" smtClean="0">
                <a:latin typeface="Arial" charset="0"/>
                <a:ea typeface="ＭＳ Ｐゴシック" charset="-128"/>
              </a:rPr>
              <a:t>Plants take up carbon from carbon dioxide (CO</a:t>
            </a:r>
            <a:r>
              <a:rPr lang="en-US" baseline="-25000" dirty="0" smtClean="0">
                <a:latin typeface="Arial" charset="0"/>
                <a:ea typeface="ＭＳ Ｐゴシック" charset="-128"/>
              </a:rPr>
              <a:t>2</a:t>
            </a:r>
            <a:r>
              <a:rPr lang="en-US" dirty="0" smtClean="0">
                <a:latin typeface="Arial" charset="0"/>
                <a:ea typeface="ＭＳ Ｐゴシック" charset="-128"/>
              </a:rPr>
              <a:t>).  With increasing levels of CO</a:t>
            </a:r>
            <a:r>
              <a:rPr lang="en-US" baseline="-25000" dirty="0" smtClean="0">
                <a:latin typeface="Arial" charset="0"/>
                <a:ea typeface="ＭＳ Ｐゴシック" charset="-128"/>
              </a:rPr>
              <a:t>2</a:t>
            </a:r>
            <a:r>
              <a:rPr lang="en-US" dirty="0" smtClean="0">
                <a:latin typeface="Arial" charset="0"/>
                <a:ea typeface="ＭＳ Ｐゴシック" charset="-128"/>
              </a:rPr>
              <a:t>, plants are taking in more carbon and encouraging more rugged structural growth, such as woody parts and leaves that are tougher to eat and digest.  Increased woody growth depletes other types of available nutrients, resulting in less nutritional value for insects and herbivores. (see reference below)</a:t>
            </a:r>
          </a:p>
          <a:p>
            <a:endParaRPr lang="en-US" dirty="0" smtClean="0">
              <a:latin typeface="Arial" charset="0"/>
              <a:ea typeface="ＭＳ Ｐゴシック" charset="-128"/>
            </a:endParaRPr>
          </a:p>
          <a:p>
            <a:r>
              <a:rPr lang="en-US" dirty="0" smtClean="0">
                <a:latin typeface="Arial" charset="0"/>
                <a:ea typeface="ＭＳ Ｐゴシック" charset="-128"/>
              </a:rPr>
              <a:t>Koalas only eat a dozen species of </a:t>
            </a:r>
            <a:r>
              <a:rPr lang="en-US" i="1" dirty="0" smtClean="0">
                <a:latin typeface="Arial" charset="0"/>
                <a:ea typeface="ＭＳ Ｐゴシック" charset="-128"/>
              </a:rPr>
              <a:t>Eucalyptus</a:t>
            </a:r>
            <a:r>
              <a:rPr lang="en-US" dirty="0" smtClean="0">
                <a:latin typeface="Arial" charset="0"/>
                <a:ea typeface="ＭＳ Ｐゴシック" charset="-128"/>
              </a:rPr>
              <a:t>, a strong-smelling plant that is well-defended and of low nutritional value.  Koalas also sleep 22 hours a day because the plant takes a lot of energy to digest.  The plant is believed to be </a:t>
            </a:r>
            <a:r>
              <a:rPr lang="en-US" i="1" dirty="0" smtClean="0">
                <a:latin typeface="Arial" charset="0"/>
                <a:ea typeface="ＭＳ Ｐゴシック" charset="-128"/>
              </a:rPr>
              <a:t>more difficult </a:t>
            </a:r>
            <a:r>
              <a:rPr lang="en-US" dirty="0" smtClean="0">
                <a:latin typeface="Arial" charset="0"/>
                <a:ea typeface="ＭＳ Ｐゴシック" charset="-128"/>
              </a:rPr>
              <a:t>for koalas to digest due to increases in CO</a:t>
            </a:r>
            <a:r>
              <a:rPr lang="en-US" baseline="-25000" dirty="0" smtClean="0">
                <a:latin typeface="Arial" charset="0"/>
                <a:ea typeface="ＭＳ Ｐゴシック" charset="-128"/>
              </a:rPr>
              <a:t>2 </a:t>
            </a:r>
            <a:r>
              <a:rPr lang="en-US" dirty="0" smtClean="0">
                <a:latin typeface="Arial" charset="0"/>
                <a:ea typeface="ＭＳ Ｐゴシック" charset="-128"/>
              </a:rPr>
              <a:t>, causing koalas to lose weight in the wild.  There is not much we can do about this.</a:t>
            </a:r>
          </a:p>
          <a:p>
            <a:endParaRPr lang="en-US" dirty="0" smtClean="0">
              <a:latin typeface="Arial" charset="0"/>
              <a:ea typeface="ＭＳ Ｐゴシック" charset="-128"/>
            </a:endParaRPr>
          </a:p>
          <a:p>
            <a:r>
              <a:rPr lang="en-US" u="sng" dirty="0" smtClean="0">
                <a:latin typeface="Arial" charset="0"/>
                <a:ea typeface="ＭＳ Ｐゴシック" charset="-128"/>
              </a:rPr>
              <a:t>Reference</a:t>
            </a:r>
            <a:r>
              <a:rPr lang="en-US" dirty="0" smtClean="0">
                <a:latin typeface="Arial" charset="0"/>
                <a:ea typeface="ＭＳ Ｐゴシック" charset="-128"/>
              </a:rPr>
              <a:t>:  PETER S T I L I N G and TATIANA CORNELISSEN (2007). How does elevated carbon dioxide (CO2) affect plant–herbivore interactions? A field experiment and meta-analysis of CO2-mediated changes on plant chemistry and herbivore performance. </a:t>
            </a:r>
            <a:r>
              <a:rPr lang="en-US" i="1" dirty="0" smtClean="0">
                <a:latin typeface="Arial" charset="0"/>
                <a:ea typeface="ＭＳ Ｐゴシック" charset="-128"/>
              </a:rPr>
              <a:t>Global Change Biology </a:t>
            </a:r>
            <a:r>
              <a:rPr lang="en-US" dirty="0" smtClean="0">
                <a:latin typeface="Arial" charset="0"/>
                <a:ea typeface="ＭＳ Ｐゴシック" charset="-128"/>
              </a:rPr>
              <a:t>13, 1–20.</a:t>
            </a:r>
          </a:p>
          <a:p>
            <a:endParaRPr lang="en-US" dirty="0" smtClean="0">
              <a:latin typeface="Arial" charset="0"/>
              <a:ea typeface="ＭＳ Ｐゴシック" charset="-128"/>
            </a:endParaRPr>
          </a:p>
          <a:p>
            <a:endParaRPr lang="en-US" dirty="0" smtClean="0">
              <a:latin typeface="Arial" charset="0"/>
              <a:ea typeface="ＭＳ Ｐゴシック" charset="-128"/>
            </a:endParaRPr>
          </a:p>
          <a:p>
            <a:endParaRPr lang="en-US" dirty="0" smtClean="0">
              <a:latin typeface="Arial" charset="0"/>
              <a:ea typeface="ＭＳ Ｐゴシック"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EE00EC36-E88B-47CC-B6F9-BDA649E8CA59}" type="slidenum">
              <a:rPr lang="en-US"/>
              <a:pPr/>
              <a:t>13</a:t>
            </a:fld>
            <a:endParaRPr lang="en-US"/>
          </a:p>
        </p:txBody>
      </p:sp>
      <p:sp>
        <p:nvSpPr>
          <p:cNvPr id="68611" name="Rectangle 2"/>
          <p:cNvSpPr>
            <a:spLocks noGrp="1" noRot="1" noChangeAspect="1" noChangeArrowheads="1" noTextEdit="1"/>
          </p:cNvSpPr>
          <p:nvPr>
            <p:ph type="sldImg"/>
          </p:nvPr>
        </p:nvSpPr>
        <p:spPr>
          <a:solidFill>
            <a:srgbClr val="FFFFFF"/>
          </a:solidFill>
          <a:ln/>
        </p:spPr>
      </p:sp>
      <p:sp>
        <p:nvSpPr>
          <p:cNvPr id="57348" name="Rectangle 3"/>
          <p:cNvSpPr>
            <a:spLocks noGrp="1" noChangeArrowheads="1"/>
          </p:cNvSpPr>
          <p:nvPr>
            <p:ph type="body" idx="1"/>
          </p:nvPr>
        </p:nvSpPr>
        <p:spPr>
          <a:solidFill>
            <a:srgbClr val="FFFFFF"/>
          </a:solidFill>
          <a:ln>
            <a:solidFill>
              <a:srgbClr val="000000"/>
            </a:solidFill>
          </a:ln>
        </p:spPr>
        <p:txBody>
          <a:bodyPr/>
          <a:lstStyle/>
          <a:p>
            <a:r>
              <a:rPr lang="en-US" u="sng" dirty="0" smtClean="0">
                <a:latin typeface="Arial" charset="0"/>
                <a:ea typeface="ＭＳ Ｐゴシック" charset="-128"/>
              </a:rPr>
              <a:t>References</a:t>
            </a:r>
            <a:r>
              <a:rPr lang="en-US" dirty="0" smtClean="0">
                <a:latin typeface="Arial" charset="0"/>
                <a:ea typeface="ＭＳ Ｐゴシック" charset="-128"/>
              </a:rPr>
              <a:t>:</a:t>
            </a:r>
          </a:p>
          <a:p>
            <a:pPr>
              <a:buFont typeface="Calibri" charset="0"/>
              <a:buAutoNum type="arabicPeriod"/>
            </a:pPr>
            <a:r>
              <a:rPr lang="en-US" dirty="0" smtClean="0">
                <a:latin typeface="Arial" charset="0"/>
                <a:ea typeface="ＭＳ Ｐゴシック" charset="-128"/>
              </a:rPr>
              <a:t>Parmesan C, </a:t>
            </a:r>
            <a:r>
              <a:rPr lang="en-US" dirty="0" err="1" smtClean="0">
                <a:latin typeface="Arial" charset="0"/>
                <a:ea typeface="ＭＳ Ｐゴシック" charset="-128"/>
              </a:rPr>
              <a:t>Yohe</a:t>
            </a:r>
            <a:r>
              <a:rPr lang="en-US" dirty="0" smtClean="0">
                <a:latin typeface="Arial" charset="0"/>
                <a:ea typeface="ＭＳ Ｐゴシック" charset="-128"/>
              </a:rPr>
              <a:t> G (2003) A globally coherent fingerprint of climate change impacts across natural systems. Nature, 421, 37–42.</a:t>
            </a:r>
          </a:p>
          <a:p>
            <a:pPr>
              <a:buFont typeface="Calibri" charset="0"/>
              <a:buAutoNum type="arabicPeriod"/>
            </a:pPr>
            <a:r>
              <a:rPr lang="en-US" dirty="0" smtClean="0">
                <a:latin typeface="Arial" charset="0"/>
                <a:ea typeface="ＭＳ Ｐゴシック" charset="-128"/>
              </a:rPr>
              <a:t>Parmesan C (2006) Ecological and evolutionary responses to recent climate change. Annual Reviews of Ecology, Evolution and </a:t>
            </a:r>
            <a:r>
              <a:rPr lang="en-US" dirty="0" err="1" smtClean="0">
                <a:latin typeface="Arial" charset="0"/>
                <a:ea typeface="ＭＳ Ｐゴシック" charset="-128"/>
              </a:rPr>
              <a:t>Systematics</a:t>
            </a:r>
            <a:r>
              <a:rPr lang="en-US" dirty="0" smtClean="0">
                <a:latin typeface="Arial" charset="0"/>
                <a:ea typeface="ＭＳ Ｐゴシック" charset="-128"/>
              </a:rPr>
              <a:t>, 37, 637–669.</a:t>
            </a:r>
          </a:p>
          <a:p>
            <a:pPr>
              <a:buFont typeface="Calibri" charset="0"/>
              <a:buAutoNum type="arabicPeriod"/>
            </a:pPr>
            <a:r>
              <a:rPr lang="en-US" dirty="0" smtClean="0">
                <a:latin typeface="Arial" charset="0"/>
                <a:ea typeface="ＭＳ Ｐゴシック" charset="-128"/>
              </a:rPr>
              <a:t>Intergovernmental Panel on Climate Change (IPCC) (2007). Climate Change 2007: Impacts, Adaptation, and Vulnerability, Contribution of Working Group II to the Intergovernmental Panel on Climate Change Fourth Assessment Report. Eds. M.L. Parry, O.F. </a:t>
            </a:r>
            <a:r>
              <a:rPr lang="en-US" dirty="0" err="1" smtClean="0">
                <a:latin typeface="Arial" charset="0"/>
                <a:ea typeface="ＭＳ Ｐゴシック" charset="-128"/>
              </a:rPr>
              <a:t>Canziani</a:t>
            </a:r>
            <a:r>
              <a:rPr lang="en-US" dirty="0" smtClean="0">
                <a:latin typeface="Arial" charset="0"/>
                <a:ea typeface="ＭＳ Ｐゴシック" charset="-128"/>
              </a:rPr>
              <a:t>, J.P. </a:t>
            </a:r>
            <a:r>
              <a:rPr lang="en-US" dirty="0" err="1" smtClean="0">
                <a:latin typeface="Arial" charset="0"/>
                <a:ea typeface="ＭＳ Ｐゴシック" charset="-128"/>
              </a:rPr>
              <a:t>Palutikof</a:t>
            </a:r>
            <a:r>
              <a:rPr lang="en-US" dirty="0" smtClean="0">
                <a:latin typeface="Arial" charset="0"/>
                <a:ea typeface="ＭＳ Ｐゴシック" charset="-128"/>
              </a:rPr>
              <a:t>, P.J. van </a:t>
            </a:r>
            <a:r>
              <a:rPr lang="en-US" dirty="0" err="1" smtClean="0">
                <a:latin typeface="Arial" charset="0"/>
                <a:ea typeface="ＭＳ Ｐゴシック" charset="-128"/>
              </a:rPr>
              <a:t>der</a:t>
            </a:r>
            <a:r>
              <a:rPr lang="en-US" dirty="0" smtClean="0">
                <a:latin typeface="Arial" charset="0"/>
                <a:ea typeface="ＭＳ Ｐゴシック" charset="-128"/>
              </a:rPr>
              <a:t> Linden and C.E. Hanson, Cambridge University Press, Cambridge, UK</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87C42A11-8C71-4EE9-A6B0-8D2805118798}" type="slidenum">
              <a:rPr lang="en-US"/>
              <a:pPr/>
              <a:t>14</a:t>
            </a:fld>
            <a:endParaRPr lang="en-US"/>
          </a:p>
        </p:txBody>
      </p:sp>
      <p:sp>
        <p:nvSpPr>
          <p:cNvPr id="70659" name="Rectangle 2"/>
          <p:cNvSpPr>
            <a:spLocks noGrp="1" noRot="1" noChangeAspect="1" noChangeArrowheads="1" noTextEdit="1"/>
          </p:cNvSpPr>
          <p:nvPr>
            <p:ph type="sldImg"/>
          </p:nvPr>
        </p:nvSpPr>
        <p:spPr>
          <a:solidFill>
            <a:srgbClr val="FFFFFF"/>
          </a:solidFill>
          <a:ln/>
        </p:spPr>
      </p:sp>
      <p:sp>
        <p:nvSpPr>
          <p:cNvPr id="70660" name="Rectangle 3"/>
          <p:cNvSpPr>
            <a:spLocks noGrp="1" noChangeArrowheads="1"/>
          </p:cNvSpPr>
          <p:nvPr>
            <p:ph type="body" idx="1"/>
          </p:nvPr>
        </p:nvSpPr>
        <p:spPr>
          <a:solidFill>
            <a:srgbClr val="FFFFFF"/>
          </a:solidFill>
          <a:ln>
            <a:solidFill>
              <a:srgbClr val="000000"/>
            </a:solidFill>
          </a:ln>
        </p:spPr>
        <p:txBody>
          <a:bodyPr/>
          <a:lstStyle/>
          <a:p>
            <a:r>
              <a:rPr lang="en-US" dirty="0" smtClean="0">
                <a:latin typeface="Arial" charset="0"/>
                <a:ea typeface="ＭＳ Ｐゴシック" charset="-128"/>
              </a:rPr>
              <a:t>Local Change (top image): indicating overall recorded warmer temperatures.</a:t>
            </a:r>
          </a:p>
          <a:p>
            <a:endParaRPr lang="en-US" dirty="0" smtClean="0">
              <a:latin typeface="Arial" charset="0"/>
              <a:ea typeface="ＭＳ Ｐゴシック" charset="-128"/>
            </a:endParaRPr>
          </a:p>
          <a:p>
            <a:r>
              <a:rPr lang="en-US" dirty="0" smtClean="0">
                <a:latin typeface="Arial" charset="0"/>
                <a:ea typeface="ＭＳ Ｐゴシック" charset="-128"/>
              </a:rPr>
              <a:t>Novel Climates (middle image): taken as a whole, climate is made up of combinations of temperature, precipitation, evaporation, humidity, etc.  Areas in red have emerging new climates that have not existed on Earth before, and are happening in areas of high diversity, such as Indonesia, in the Amazon basin, and parts of Africa.  Note that even the gulf coast in North America is shown to be one of the areas with a changing climate – one that is becoming something new.</a:t>
            </a:r>
          </a:p>
          <a:p>
            <a:endParaRPr lang="en-US" dirty="0" smtClean="0">
              <a:latin typeface="Arial" charset="0"/>
              <a:ea typeface="ＭＳ Ｐゴシック" charset="-128"/>
            </a:endParaRPr>
          </a:p>
          <a:p>
            <a:r>
              <a:rPr lang="en-US" dirty="0" err="1" smtClean="0">
                <a:latin typeface="Arial" charset="0"/>
                <a:ea typeface="ＭＳ Ｐゴシック" charset="-128"/>
              </a:rPr>
              <a:t>Dissappearing</a:t>
            </a:r>
            <a:r>
              <a:rPr lang="en-US" dirty="0" smtClean="0">
                <a:latin typeface="Arial" charset="0"/>
                <a:ea typeface="ＭＳ Ｐゴシック" charset="-128"/>
              </a:rPr>
              <a:t> Climates (bottom image): some climate spaces are disappearing completely – in the Arctic and in high mountain regions (Andes, Himalayas, etc.).   </a:t>
            </a:r>
          </a:p>
          <a:p>
            <a:endParaRPr lang="en-US" dirty="0" smtClean="0">
              <a:latin typeface="Arial" charset="0"/>
              <a:ea typeface="ＭＳ Ｐゴシック" charset="-128"/>
            </a:endParaRPr>
          </a:p>
          <a:p>
            <a:r>
              <a:rPr lang="en-US" u="sng" dirty="0" smtClean="0">
                <a:latin typeface="Arial" charset="0"/>
                <a:ea typeface="ＭＳ Ｐゴシック" charset="-128"/>
              </a:rPr>
              <a:t>Reference</a:t>
            </a:r>
            <a:r>
              <a:rPr lang="en-US" dirty="0" smtClean="0">
                <a:latin typeface="Arial" charset="0"/>
                <a:ea typeface="ＭＳ Ｐゴシック" charset="-128"/>
              </a:rPr>
              <a:t>: Williams, J. W., S. T. Jackson, and J. E. </a:t>
            </a:r>
            <a:r>
              <a:rPr lang="en-US" dirty="0" err="1" smtClean="0">
                <a:latin typeface="Arial" charset="0"/>
                <a:ea typeface="ＭＳ Ｐゴシック" charset="-128"/>
              </a:rPr>
              <a:t>Kutzbach</a:t>
            </a:r>
            <a:r>
              <a:rPr lang="en-US" dirty="0" smtClean="0">
                <a:latin typeface="Arial" charset="0"/>
                <a:ea typeface="ＭＳ Ｐゴシック" charset="-128"/>
              </a:rPr>
              <a:t>. 2007. Projected distributions of novel and disappearing climates by 2100 AD. Proceedings of the National Academy of Sciences 104:5738 -5742. </a:t>
            </a:r>
            <a:r>
              <a:rPr lang="en-US" dirty="0" err="1" smtClean="0">
                <a:latin typeface="Arial" charset="0"/>
                <a:ea typeface="ＭＳ Ｐゴシック" charset="-128"/>
              </a:rPr>
              <a:t>doi</a:t>
            </a:r>
            <a:r>
              <a:rPr lang="en-US" dirty="0" smtClean="0">
                <a:latin typeface="Arial" charset="0"/>
                <a:ea typeface="ＭＳ Ｐゴシック" charset="-128"/>
              </a:rPr>
              <a:t>: 10.1073/pnas.0606292104.</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8C94C6B8-469E-44DB-A57A-92C1101A2DAE}" type="slidenum">
              <a:rPr lang="en-US"/>
              <a:pPr/>
              <a:t>15</a:t>
            </a:fld>
            <a:endParaRPr lang="en-US"/>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pPr eaLnBrk="1" hangingPunct="1"/>
            <a:r>
              <a:rPr lang="en-US" dirty="0" smtClean="0">
                <a:latin typeface="Arial" charset="0"/>
                <a:ea typeface="ＭＳ Ｐゴシック" charset="-128"/>
              </a:rPr>
              <a:t>Here is some hopeful information:</a:t>
            </a:r>
          </a:p>
          <a:p>
            <a:pPr eaLnBrk="1" hangingPunct="1"/>
            <a:endParaRPr lang="en-US" dirty="0" smtClean="0">
              <a:latin typeface="Arial" charset="0"/>
              <a:ea typeface="ＭＳ Ｐゴシック" charset="-128"/>
            </a:endParaRPr>
          </a:p>
          <a:p>
            <a:pPr eaLnBrk="1" hangingPunct="1"/>
            <a:r>
              <a:rPr lang="en-US" dirty="0" smtClean="0">
                <a:latin typeface="Arial" charset="0"/>
                <a:ea typeface="ＭＳ Ｐゴシック" charset="-128"/>
              </a:rPr>
              <a:t>Corals are very sensitive to sea surface temperature (SST).  SST does go up and down seasonally.  This image is of a reef in Tahiti.  (Upper left image) This graph depicts SST (on the y-axis) over time (the x-axis).  The big black arrows indicate bleaching events that occur with high sea surface temperatures, i.e. temperatures above the threshold for this reef (shown as a solid line </a:t>
            </a:r>
            <a:r>
              <a:rPr lang="en-US" dirty="0" err="1" smtClean="0">
                <a:latin typeface="Arial" charset="0"/>
                <a:ea typeface="ＭＳ Ｐゴシック" charset="-128"/>
              </a:rPr>
              <a:t>aroung</a:t>
            </a:r>
            <a:r>
              <a:rPr lang="en-US" dirty="0" smtClean="0">
                <a:latin typeface="Arial" charset="0"/>
                <a:ea typeface="ＭＳ Ｐゴシック" charset="-128"/>
              </a:rPr>
              <a:t> 29.2 degrees C).  Some reefs are very disturbed and degraded, especially with fisherman and diver disturbances, pollution, etc.  However some reefs are still pristine and untouched by humans.  All reefs bleach; the difference is that healthy reefs recover better compared to unhealthy reefs.  With effective laws, education and conservation policies, restricting tourists and pollution and stopping dynamite fishing will help reefs become healthier.  Conservation methods are important and can work toward sustaining coral reefs.</a:t>
            </a:r>
          </a:p>
          <a:p>
            <a:pPr eaLnBrk="1" hangingPunct="1"/>
            <a:endParaRPr lang="en-US" dirty="0" smtClean="0">
              <a:latin typeface="Arial" charset="0"/>
              <a:ea typeface="ＭＳ Ｐゴシック" charset="-128"/>
            </a:endParaRPr>
          </a:p>
          <a:p>
            <a:pPr eaLnBrk="1" hangingPunct="1"/>
            <a:r>
              <a:rPr lang="en-US" u="sng" dirty="0" smtClean="0">
                <a:latin typeface="Arial" charset="0"/>
                <a:ea typeface="ＭＳ Ｐゴシック" charset="-128"/>
              </a:rPr>
              <a:t>Reference</a:t>
            </a:r>
            <a:r>
              <a:rPr lang="en-US" dirty="0" smtClean="0">
                <a:latin typeface="Arial" charset="0"/>
                <a:ea typeface="ＭＳ Ｐゴシック" charset="-128"/>
              </a:rPr>
              <a:t>:  </a:t>
            </a:r>
            <a:r>
              <a:rPr lang="en-US" dirty="0" err="1" smtClean="0">
                <a:latin typeface="Arial" charset="0"/>
                <a:ea typeface="ＭＳ Ｐゴシック" charset="-128"/>
              </a:rPr>
              <a:t>Hoegh-Guldberg</a:t>
            </a:r>
            <a:r>
              <a:rPr lang="en-US" dirty="0" smtClean="0">
                <a:latin typeface="Arial" charset="0"/>
                <a:ea typeface="ＭＳ Ｐゴシック" charset="-128"/>
              </a:rPr>
              <a:t>, </a:t>
            </a:r>
            <a:r>
              <a:rPr lang="en-US" dirty="0" err="1" smtClean="0">
                <a:latin typeface="Arial" charset="0"/>
                <a:ea typeface="ＭＳ Ｐゴシック" charset="-128"/>
              </a:rPr>
              <a:t>Ove</a:t>
            </a:r>
            <a:r>
              <a:rPr lang="en-US" dirty="0" smtClean="0">
                <a:latin typeface="Arial" charset="0"/>
                <a:ea typeface="ＭＳ Ｐゴシック" charset="-128"/>
              </a:rPr>
              <a:t> (1999) . Climate change, coral bleaching and the future of the world's coral reefs. </a:t>
            </a:r>
            <a:r>
              <a:rPr lang="en-US" i="1" dirty="0" smtClean="0">
                <a:latin typeface="Arial" charset="0"/>
                <a:ea typeface="ＭＳ Ｐゴシック" charset="-128"/>
              </a:rPr>
              <a:t>Marine and Freshwater Research</a:t>
            </a:r>
            <a:r>
              <a:rPr lang="en-US" dirty="0" smtClean="0">
                <a:latin typeface="Arial" charset="0"/>
                <a:ea typeface="ＭＳ Ｐゴシック" charset="-128"/>
              </a:rPr>
              <a:t> </a:t>
            </a:r>
            <a:r>
              <a:rPr lang="en-US" b="1" dirty="0" smtClean="0">
                <a:latin typeface="Arial" charset="0"/>
                <a:ea typeface="ＭＳ Ｐゴシック" charset="-128"/>
              </a:rPr>
              <a:t>50</a:t>
            </a:r>
            <a:r>
              <a:rPr lang="en-US" dirty="0" smtClean="0">
                <a:latin typeface="Arial" charset="0"/>
                <a:ea typeface="ＭＳ Ｐゴシック" charset="-128"/>
              </a:rPr>
              <a:t> , 839–866.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p:spPr>
        <p:txBody>
          <a:bodyPr/>
          <a:lstStyle/>
          <a:p>
            <a:r>
              <a:rPr lang="en-US" dirty="0" smtClean="0">
                <a:latin typeface="Arial" charset="0"/>
                <a:ea typeface="ＭＳ Ｐゴシック" charset="-128"/>
              </a:rPr>
              <a:t>The plant in this picture (</a:t>
            </a:r>
            <a:r>
              <a:rPr lang="en-US" i="1" dirty="0" err="1" smtClean="0">
                <a:latin typeface="Arial" charset="0"/>
                <a:ea typeface="ＭＳ Ｐゴシック" charset="-128"/>
              </a:rPr>
              <a:t>Plantago</a:t>
            </a:r>
            <a:r>
              <a:rPr lang="en-US" i="1" dirty="0" smtClean="0">
                <a:latin typeface="Arial" charset="0"/>
                <a:ea typeface="ＭＳ Ｐゴシック" charset="-128"/>
              </a:rPr>
              <a:t> </a:t>
            </a:r>
            <a:r>
              <a:rPr lang="en-US" i="1" dirty="0" err="1" smtClean="0">
                <a:latin typeface="Arial" charset="0"/>
                <a:ea typeface="ＭＳ Ｐゴシック" charset="-128"/>
              </a:rPr>
              <a:t>erecta</a:t>
            </a:r>
            <a:r>
              <a:rPr lang="en-US" dirty="0" smtClean="0">
                <a:latin typeface="Arial" charset="0"/>
                <a:ea typeface="ＭＳ Ｐゴシック" charset="-128"/>
              </a:rPr>
              <a:t>) is a fully mature plant, and therefore as large as it will ever become.  In the photo you can see the Bay </a:t>
            </a:r>
            <a:r>
              <a:rPr lang="en-US" dirty="0" err="1" smtClean="0">
                <a:latin typeface="Arial" charset="0"/>
                <a:ea typeface="ＭＳ Ｐゴシック" charset="-128"/>
              </a:rPr>
              <a:t>Checkerspot</a:t>
            </a:r>
            <a:r>
              <a:rPr lang="en-US" dirty="0" smtClean="0">
                <a:latin typeface="Arial" charset="0"/>
                <a:ea typeface="ＭＳ Ｐゴシック" charset="-128"/>
              </a:rPr>
              <a:t> (</a:t>
            </a:r>
            <a:r>
              <a:rPr lang="en-US" i="1" dirty="0" err="1" smtClean="0">
                <a:latin typeface="Arial" charset="0"/>
                <a:ea typeface="ＭＳ Ｐゴシック" charset="-128"/>
              </a:rPr>
              <a:t>Euphydryas</a:t>
            </a:r>
            <a:r>
              <a:rPr lang="en-US" i="1" dirty="0" smtClean="0">
                <a:latin typeface="Arial" charset="0"/>
                <a:ea typeface="ＭＳ Ｐゴシック" charset="-128"/>
              </a:rPr>
              <a:t> </a:t>
            </a:r>
            <a:r>
              <a:rPr lang="en-US" i="1" dirty="0" err="1" smtClean="0">
                <a:latin typeface="Arial" charset="0"/>
                <a:ea typeface="ＭＳ Ｐゴシック" charset="-128"/>
              </a:rPr>
              <a:t>editha</a:t>
            </a:r>
            <a:r>
              <a:rPr lang="en-US" i="1" dirty="0" smtClean="0">
                <a:latin typeface="Arial" charset="0"/>
                <a:ea typeface="ＭＳ Ｐゴシック" charset="-128"/>
              </a:rPr>
              <a:t> </a:t>
            </a:r>
            <a:r>
              <a:rPr lang="en-US" i="1" dirty="0" err="1" smtClean="0">
                <a:latin typeface="Arial" charset="0"/>
                <a:ea typeface="ＭＳ Ｐゴシック" charset="-128"/>
              </a:rPr>
              <a:t>bayensis</a:t>
            </a:r>
            <a:r>
              <a:rPr lang="en-US" dirty="0" smtClean="0">
                <a:latin typeface="Arial" charset="0"/>
                <a:ea typeface="ＭＳ Ｐゴシック" charset="-128"/>
              </a:rPr>
              <a:t>) butterfly laying her eggs on the plant that is smaller than she is. You have to have a really healthy habitat in order to have this species of butterfly present, as this butterfly species will need a lot of these plants for her offspring as a food resource.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p:spPr>
        <p:txBody>
          <a:bodyPr/>
          <a:lstStyle/>
          <a:p>
            <a:pPr eaLnBrk="1" hangingPunct="1"/>
            <a:r>
              <a:rPr lang="en-US" dirty="0" smtClean="0">
                <a:latin typeface="Arial" charset="0"/>
                <a:ea typeface="ＭＳ Ｐゴシック" charset="-128"/>
              </a:rPr>
              <a:t>This image shows the life cycle of a butterfly over the whole year.  Notice that all active life stages of Edith’s </a:t>
            </a:r>
            <a:r>
              <a:rPr lang="en-US" dirty="0" err="1" smtClean="0">
                <a:latin typeface="Arial" charset="0"/>
                <a:ea typeface="ＭＳ Ｐゴシック" charset="-128"/>
              </a:rPr>
              <a:t>Checkerspot</a:t>
            </a:r>
            <a:r>
              <a:rPr lang="en-US" dirty="0" smtClean="0">
                <a:latin typeface="Arial" charset="0"/>
                <a:ea typeface="ＭＳ Ｐゴシック" charset="-128"/>
              </a:rPr>
              <a:t> (</a:t>
            </a:r>
            <a:r>
              <a:rPr lang="en-US" i="1" dirty="0" err="1" smtClean="0">
                <a:latin typeface="Arial" charset="0"/>
                <a:ea typeface="ＭＳ Ｐゴシック" charset="-128"/>
              </a:rPr>
              <a:t>Euphydryas</a:t>
            </a:r>
            <a:r>
              <a:rPr lang="en-US" i="1" dirty="0" smtClean="0">
                <a:latin typeface="Arial" charset="0"/>
                <a:ea typeface="ＭＳ Ｐゴシック" charset="-128"/>
              </a:rPr>
              <a:t> </a:t>
            </a:r>
            <a:r>
              <a:rPr lang="en-US" i="1" dirty="0" err="1" smtClean="0">
                <a:latin typeface="Arial" charset="0"/>
                <a:ea typeface="ＭＳ Ｐゴシック" charset="-128"/>
              </a:rPr>
              <a:t>editha</a:t>
            </a:r>
            <a:r>
              <a:rPr lang="en-US" dirty="0" smtClean="0">
                <a:latin typeface="Arial" charset="0"/>
                <a:ea typeface="ＭＳ Ｐゴシック" charset="-128"/>
              </a:rPr>
              <a:t>) are squeezed into one small quarter of the year (late January to mid-March).  The rest of the year the caterpillar undergoes </a:t>
            </a:r>
            <a:r>
              <a:rPr lang="en-US" dirty="0" err="1" smtClean="0">
                <a:latin typeface="Arial" charset="0"/>
                <a:ea typeface="ＭＳ Ｐゴシック" charset="-128"/>
              </a:rPr>
              <a:t>diapause</a:t>
            </a:r>
            <a:r>
              <a:rPr lang="en-US" dirty="0" smtClean="0">
                <a:latin typeface="Arial" charset="0"/>
                <a:ea typeface="ＭＳ Ｐゴシック" charset="-128"/>
              </a:rPr>
              <a:t>, which is a period of suspended development (like hibernation, only for much longer – 9 months of late spring, summer, fall and early winter).  Adults only live a couple of weeks while the plants are green; the adult female lay their eggs during this period.  The plants begin to dry up while the eggs are developing, and then dry up when the caterpillars hatch.  Plant edibility is shown at different seasons, with green being a living, healthy plant, dark grey depicting when some plants are starting to dry up, and pale grey showing when all individuals of this annual plant have died.  Statistically, an estimated 95% of the caterpillars are killed because the plants they are on dry up.  This is a normal cycle that is a result of complex evolution.  The next slide discusses the effects of climate change on this system.</a:t>
            </a:r>
          </a:p>
        </p:txBody>
      </p:sp>
      <p:sp>
        <p:nvSpPr>
          <p:cNvPr id="76804" name="Slide Number Placeholder 3"/>
          <p:cNvSpPr>
            <a:spLocks noGrp="1"/>
          </p:cNvSpPr>
          <p:nvPr>
            <p:ph type="sldNum" sz="quarter" idx="5"/>
          </p:nvPr>
        </p:nvSpPr>
        <p:spPr>
          <a:noFill/>
        </p:spPr>
        <p:txBody>
          <a:bodyPr/>
          <a:lstStyle/>
          <a:p>
            <a:fld id="{2E9C5D76-C03F-4BF0-A030-F93EE9229FAA}" type="slidenum">
              <a:rPr lang="en-US"/>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1D739A39-6ADB-4351-ACE0-2C9DA37FE3A3}" type="slidenum">
              <a:rPr lang="en-US"/>
              <a:pPr/>
              <a:t>18</a:t>
            </a:fld>
            <a:endParaRPr lang="en-US"/>
          </a:p>
        </p:txBody>
      </p:sp>
      <p:sp>
        <p:nvSpPr>
          <p:cNvPr id="78851" name="Rectangle 2"/>
          <p:cNvSpPr>
            <a:spLocks noGrp="1" noRot="1" noChangeAspect="1" noChangeArrowheads="1" noTextEdit="1"/>
          </p:cNvSpPr>
          <p:nvPr>
            <p:ph type="sldImg"/>
          </p:nvPr>
        </p:nvSpPr>
        <p:spPr>
          <a:xfrm>
            <a:off x="1143000" y="698500"/>
            <a:ext cx="4572000" cy="3429000"/>
          </a:xfrm>
          <a:solidFill>
            <a:srgbClr val="FFFFFF"/>
          </a:solidFill>
          <a:ln/>
        </p:spPr>
      </p:sp>
      <p:sp>
        <p:nvSpPr>
          <p:cNvPr id="62468" name="Rectangle 3"/>
          <p:cNvSpPr>
            <a:spLocks noGrp="1" noChangeArrowheads="1"/>
          </p:cNvSpPr>
          <p:nvPr>
            <p:ph type="body" idx="1"/>
          </p:nvPr>
        </p:nvSpPr>
        <p:spPr>
          <a:xfrm>
            <a:off x="904875" y="4349750"/>
            <a:ext cx="5048250" cy="4095750"/>
          </a:xfrm>
          <a:solidFill>
            <a:srgbClr val="FFFFFF"/>
          </a:solidFill>
          <a:ln>
            <a:solidFill>
              <a:srgbClr val="000000"/>
            </a:solidFill>
          </a:ln>
        </p:spPr>
        <p:txBody>
          <a:bodyPr/>
          <a:lstStyle/>
          <a:p>
            <a:r>
              <a:rPr lang="en-US" dirty="0" smtClean="0">
                <a:latin typeface="Arial" charset="0"/>
                <a:ea typeface="ＭＳ Ｐゴシック" charset="-128"/>
              </a:rPr>
              <a:t>Due to climate variability in the butterflies’ habitats, the host plant is drying up too quickly, so that instead of 95% (normal) of the caterpillars dying before reaching maturity, 100% of the caterpillars are not surviving and populations are going extinct.</a:t>
            </a:r>
          </a:p>
          <a:p>
            <a:endParaRPr lang="en-US" dirty="0" smtClean="0">
              <a:latin typeface="Arial" charset="0"/>
              <a:ea typeface="ＭＳ Ｐゴシック" charset="-128"/>
            </a:endParaRPr>
          </a:p>
          <a:p>
            <a:r>
              <a:rPr lang="en-US" u="sng" dirty="0" smtClean="0">
                <a:latin typeface="Arial" charset="0"/>
                <a:ea typeface="ＭＳ Ｐゴシック" charset="-128"/>
              </a:rPr>
              <a:t>References</a:t>
            </a:r>
            <a:r>
              <a:rPr lang="en-US" dirty="0" smtClean="0">
                <a:latin typeface="Arial" charset="0"/>
                <a:ea typeface="ＭＳ Ｐゴシック" charset="-128"/>
              </a:rPr>
              <a:t>:</a:t>
            </a:r>
          </a:p>
          <a:p>
            <a:pPr>
              <a:buFont typeface="Calibri" charset="0"/>
              <a:buAutoNum type="arabicPeriod"/>
            </a:pPr>
            <a:r>
              <a:rPr lang="en-US" dirty="0" smtClean="0">
                <a:latin typeface="Arial" charset="0"/>
                <a:ea typeface="ＭＳ Ｐゴシック" charset="-128"/>
              </a:rPr>
              <a:t>Singer MC (1972) Complex components of habitat suitability within a butterfly colony. Science, 173, 75–77.</a:t>
            </a:r>
          </a:p>
          <a:p>
            <a:pPr>
              <a:buFont typeface="Calibri" charset="0"/>
              <a:buAutoNum type="arabicPeriod"/>
            </a:pPr>
            <a:r>
              <a:rPr lang="en-US" dirty="0" smtClean="0">
                <a:latin typeface="Arial" charset="0"/>
                <a:ea typeface="ＭＳ Ｐゴシック" charset="-128"/>
              </a:rPr>
              <a:t>Parmesan C (1996) Climate and species range. Nature, 382,765–766.</a:t>
            </a:r>
          </a:p>
          <a:p>
            <a:pPr>
              <a:buFont typeface="Calibri" charset="0"/>
              <a:buAutoNum type="arabicPeriod"/>
            </a:pPr>
            <a:r>
              <a:rPr lang="en-US" dirty="0" smtClean="0">
                <a:latin typeface="Arial" charset="0"/>
                <a:ea typeface="ＭＳ Ｐゴシック" charset="-128"/>
              </a:rPr>
              <a:t>Hellmann, J. J., Weiss, S. B. McLaughlin, J. F. </a:t>
            </a:r>
            <a:r>
              <a:rPr lang="en-US" i="1" dirty="0" smtClean="0">
                <a:latin typeface="Arial" charset="0"/>
                <a:ea typeface="ＭＳ Ｐゴシック" charset="-128"/>
              </a:rPr>
              <a:t>et al</a:t>
            </a:r>
            <a:r>
              <a:rPr lang="en-US" dirty="0" smtClean="0">
                <a:latin typeface="Arial" charset="0"/>
                <a:ea typeface="ＭＳ Ｐゴシック" charset="-128"/>
              </a:rPr>
              <a:t>. 2004. Structure and dynamics of </a:t>
            </a:r>
            <a:r>
              <a:rPr lang="en-US" i="1" dirty="0" err="1" smtClean="0">
                <a:latin typeface="Arial" charset="0"/>
                <a:ea typeface="ＭＳ Ｐゴシック" charset="-128"/>
              </a:rPr>
              <a:t>Euphydryas</a:t>
            </a:r>
            <a:r>
              <a:rPr lang="en-US" i="1" dirty="0" smtClean="0">
                <a:latin typeface="Arial" charset="0"/>
                <a:ea typeface="ＭＳ Ｐゴシック" charset="-128"/>
              </a:rPr>
              <a:t> </a:t>
            </a:r>
            <a:r>
              <a:rPr lang="en-US" i="1" dirty="0" err="1" smtClean="0">
                <a:latin typeface="Arial" charset="0"/>
                <a:ea typeface="ＭＳ Ｐゴシック" charset="-128"/>
              </a:rPr>
              <a:t>editha</a:t>
            </a:r>
            <a:r>
              <a:rPr lang="en-US" dirty="0" smtClean="0">
                <a:latin typeface="Arial" charset="0"/>
                <a:ea typeface="ＭＳ Ｐゴシック" charset="-128"/>
              </a:rPr>
              <a:t>  populations. In: </a:t>
            </a:r>
            <a:r>
              <a:rPr lang="en-US" i="1" dirty="0" smtClean="0">
                <a:latin typeface="Arial" charset="0"/>
                <a:ea typeface="ＭＳ Ｐゴシック" charset="-128"/>
              </a:rPr>
              <a:t>On the wings of </a:t>
            </a:r>
            <a:r>
              <a:rPr lang="en-US" i="1" dirty="0" err="1" smtClean="0">
                <a:latin typeface="Arial" charset="0"/>
                <a:ea typeface="ＭＳ Ｐゴシック" charset="-128"/>
              </a:rPr>
              <a:t>Checkerspots</a:t>
            </a:r>
            <a:r>
              <a:rPr lang="en-US" i="1" dirty="0" smtClean="0">
                <a:latin typeface="Arial" charset="0"/>
                <a:ea typeface="ＭＳ Ｐゴシック" charset="-128"/>
              </a:rPr>
              <a:t>: a model system for population biology </a:t>
            </a:r>
            <a:r>
              <a:rPr lang="en-US" dirty="0" smtClean="0">
                <a:latin typeface="Arial" charset="0"/>
                <a:ea typeface="ＭＳ Ｐゴシック" charset="-128"/>
              </a:rPr>
              <a:t>(eds. P.R. Ehrlich &amp; I. </a:t>
            </a:r>
            <a:r>
              <a:rPr lang="en-US" dirty="0" err="1" smtClean="0">
                <a:latin typeface="Arial" charset="0"/>
                <a:ea typeface="ＭＳ Ｐゴシック" charset="-128"/>
              </a:rPr>
              <a:t>Hanski</a:t>
            </a:r>
            <a:r>
              <a:rPr lang="en-US" dirty="0" smtClean="0">
                <a:latin typeface="Arial" charset="0"/>
                <a:ea typeface="ＭＳ Ｐゴシック" charset="-128"/>
              </a:rPr>
              <a:t>), pp 34-62</a:t>
            </a:r>
            <a:r>
              <a:rPr lang="en-US" i="1" dirty="0" smtClean="0">
                <a:latin typeface="Arial" charset="0"/>
                <a:ea typeface="ＭＳ Ｐゴシック" charset="-128"/>
              </a:rPr>
              <a:t>. </a:t>
            </a:r>
            <a:r>
              <a:rPr lang="en-US" dirty="0" smtClean="0">
                <a:latin typeface="Arial" charset="0"/>
                <a:ea typeface="ＭＳ Ｐゴシック" charset="-128"/>
              </a:rPr>
              <a:t>Oxford: Oxford University Press.</a:t>
            </a:r>
          </a:p>
          <a:p>
            <a:pPr>
              <a:buFont typeface="Calibri" charset="0"/>
              <a:buAutoNum type="arabicPeriod"/>
            </a:pPr>
            <a:r>
              <a:rPr lang="en-US" dirty="0" err="1" smtClean="0">
                <a:latin typeface="Arial" charset="0"/>
                <a:ea typeface="ＭＳ Ｐゴシック" charset="-128"/>
              </a:rPr>
              <a:t>Boughton</a:t>
            </a:r>
            <a:r>
              <a:rPr lang="en-US" dirty="0" smtClean="0">
                <a:latin typeface="Arial" charset="0"/>
                <a:ea typeface="ＭＳ Ｐゴシック" charset="-128"/>
              </a:rPr>
              <a:t>, D. A.  1999.  Empirical evidence for complex source-sink dynamics with alternative states in a butterfly </a:t>
            </a:r>
            <a:r>
              <a:rPr lang="en-US" dirty="0" err="1" smtClean="0">
                <a:latin typeface="Arial" charset="0"/>
                <a:ea typeface="ＭＳ Ｐゴシック" charset="-128"/>
              </a:rPr>
              <a:t>metapopulation</a:t>
            </a:r>
            <a:r>
              <a:rPr lang="en-US" dirty="0" smtClean="0">
                <a:latin typeface="Arial" charset="0"/>
                <a:ea typeface="ＭＳ Ｐゴシック" charset="-128"/>
              </a:rPr>
              <a:t>. </a:t>
            </a:r>
            <a:r>
              <a:rPr lang="en-US" i="1" dirty="0" smtClean="0">
                <a:latin typeface="Arial" charset="0"/>
                <a:ea typeface="ＭＳ Ｐゴシック" charset="-128"/>
              </a:rPr>
              <a:t>Ecology</a:t>
            </a:r>
            <a:r>
              <a:rPr lang="en-US" dirty="0" smtClean="0">
                <a:latin typeface="Arial" charset="0"/>
                <a:ea typeface="ＭＳ Ｐゴシック" charset="-128"/>
              </a:rPr>
              <a:t> </a:t>
            </a:r>
            <a:r>
              <a:rPr lang="en-US" b="1" dirty="0" smtClean="0">
                <a:latin typeface="Arial" charset="0"/>
                <a:ea typeface="ＭＳ Ｐゴシック" charset="-128"/>
              </a:rPr>
              <a:t>80</a:t>
            </a:r>
            <a:r>
              <a:rPr lang="en-US" dirty="0" smtClean="0">
                <a:latin typeface="Arial" charset="0"/>
                <a:ea typeface="ＭＳ Ｐゴシック" charset="-128"/>
              </a:rPr>
              <a:t>, 2727-2739.</a:t>
            </a:r>
          </a:p>
          <a:p>
            <a:pPr>
              <a:buFont typeface="Calibri" charset="0"/>
              <a:buAutoNum type="arabicPeriod"/>
            </a:pPr>
            <a:r>
              <a:rPr lang="en-US" dirty="0" smtClean="0">
                <a:latin typeface="Arial" charset="0"/>
                <a:ea typeface="ＭＳ Ｐゴシック" charset="-128"/>
              </a:rPr>
              <a:t>Weiss, S. B., Murphy, D. D., Ehrlich, P. R. &amp; Metzler, C. F.. 1993. Adult emergence </a:t>
            </a:r>
            <a:r>
              <a:rPr lang="en-US" dirty="0" err="1" smtClean="0">
                <a:latin typeface="Arial" charset="0"/>
                <a:ea typeface="ＭＳ Ｐゴシック" charset="-128"/>
              </a:rPr>
              <a:t>phenology</a:t>
            </a:r>
            <a:r>
              <a:rPr lang="en-US" dirty="0" smtClean="0">
                <a:latin typeface="Arial" charset="0"/>
                <a:ea typeface="ＭＳ Ｐゴシック" charset="-128"/>
              </a:rPr>
              <a:t> in </a:t>
            </a:r>
            <a:r>
              <a:rPr lang="en-US" dirty="0" err="1" smtClean="0">
                <a:latin typeface="Arial" charset="0"/>
                <a:ea typeface="ＭＳ Ｐゴシック" charset="-128"/>
              </a:rPr>
              <a:t>checkerspot</a:t>
            </a:r>
            <a:r>
              <a:rPr lang="en-US" dirty="0" smtClean="0">
                <a:latin typeface="Arial" charset="0"/>
                <a:ea typeface="ＭＳ Ｐゴシック" charset="-128"/>
              </a:rPr>
              <a:t> butterflies – the effects of macroclimate,  </a:t>
            </a:r>
            <a:r>
              <a:rPr lang="en-US" dirty="0" err="1" smtClean="0">
                <a:latin typeface="Arial" charset="0"/>
                <a:ea typeface="ＭＳ Ｐゴシック" charset="-128"/>
              </a:rPr>
              <a:t>topoclimate</a:t>
            </a:r>
            <a:r>
              <a:rPr lang="en-US" dirty="0" smtClean="0">
                <a:latin typeface="Arial" charset="0"/>
                <a:ea typeface="ＭＳ Ｐゴシック" charset="-128"/>
              </a:rPr>
              <a:t> and population history. </a:t>
            </a:r>
            <a:r>
              <a:rPr lang="en-US" i="1" dirty="0" err="1" smtClean="0">
                <a:latin typeface="Arial" charset="0"/>
                <a:ea typeface="ＭＳ Ｐゴシック" charset="-128"/>
              </a:rPr>
              <a:t>Oecologia</a:t>
            </a:r>
            <a:r>
              <a:rPr lang="en-US" dirty="0" smtClean="0">
                <a:latin typeface="Arial" charset="0"/>
                <a:ea typeface="ＭＳ Ｐゴシック" charset="-128"/>
              </a:rPr>
              <a:t>  </a:t>
            </a:r>
            <a:r>
              <a:rPr lang="en-US" b="1" dirty="0" smtClean="0">
                <a:latin typeface="Arial" charset="0"/>
                <a:ea typeface="ＭＳ Ｐゴシック" charset="-128"/>
              </a:rPr>
              <a:t>96,</a:t>
            </a:r>
            <a:r>
              <a:rPr lang="en-US" dirty="0" smtClean="0">
                <a:latin typeface="Arial" charset="0"/>
                <a:ea typeface="ＭＳ Ｐゴシック" charset="-128"/>
              </a:rPr>
              <a:t> 261-270</a:t>
            </a:r>
          </a:p>
          <a:p>
            <a:pPr>
              <a:buFont typeface="Calibri" charset="0"/>
              <a:buAutoNum type="arabicPeriod"/>
            </a:pPr>
            <a:r>
              <a:rPr lang="en-US" dirty="0" smtClean="0">
                <a:latin typeface="Arial" charset="0"/>
                <a:ea typeface="ＭＳ Ｐゴシック" charset="-128"/>
              </a:rPr>
              <a:t>Weiss, S. B., Murphy, D. D. &amp; White, R. R. 1988. Sun, slope and butterflies: topographic determinants of habitat quality for </a:t>
            </a:r>
            <a:r>
              <a:rPr lang="en-US" i="1" dirty="0" err="1" smtClean="0">
                <a:latin typeface="Arial" charset="0"/>
                <a:ea typeface="ＭＳ Ｐゴシック" charset="-128"/>
              </a:rPr>
              <a:t>Euphydryas</a:t>
            </a:r>
            <a:r>
              <a:rPr lang="en-US" i="1" dirty="0" smtClean="0">
                <a:latin typeface="Arial" charset="0"/>
                <a:ea typeface="ＭＳ Ｐゴシック" charset="-128"/>
              </a:rPr>
              <a:t> </a:t>
            </a:r>
            <a:r>
              <a:rPr lang="en-US" i="1" dirty="0" err="1" smtClean="0">
                <a:latin typeface="Arial" charset="0"/>
                <a:ea typeface="ＭＳ Ｐゴシック" charset="-128"/>
              </a:rPr>
              <a:t>editha</a:t>
            </a:r>
            <a:r>
              <a:rPr lang="en-US" dirty="0" smtClean="0">
                <a:latin typeface="Arial" charset="0"/>
                <a:ea typeface="ＭＳ Ｐゴシック" charset="-128"/>
              </a:rPr>
              <a:t>.  </a:t>
            </a:r>
            <a:r>
              <a:rPr lang="en-US" i="1" dirty="0" smtClean="0">
                <a:latin typeface="Arial" charset="0"/>
                <a:ea typeface="ＭＳ Ｐゴシック" charset="-128"/>
              </a:rPr>
              <a:t>Ecology</a:t>
            </a:r>
            <a:r>
              <a:rPr lang="en-US" dirty="0" smtClean="0">
                <a:latin typeface="Arial" charset="0"/>
                <a:ea typeface="ＭＳ Ｐゴシック" charset="-128"/>
              </a:rPr>
              <a:t> </a:t>
            </a:r>
            <a:r>
              <a:rPr lang="en-US" b="1" dirty="0" smtClean="0">
                <a:latin typeface="Arial" charset="0"/>
                <a:ea typeface="ＭＳ Ｐゴシック" charset="-128"/>
              </a:rPr>
              <a:t>69,</a:t>
            </a:r>
            <a:r>
              <a:rPr lang="en-US" dirty="0" smtClean="0">
                <a:latin typeface="Arial" charset="0"/>
                <a:ea typeface="ＭＳ Ｐゴシック" charset="-128"/>
              </a:rPr>
              <a:t> 1486-1496.</a:t>
            </a:r>
          </a:p>
          <a:p>
            <a:pPr>
              <a:buFont typeface="Calibri" charset="0"/>
              <a:buAutoNum type="arabicPeriod"/>
            </a:pPr>
            <a:endParaRPr lang="en-US" dirty="0" smtClean="0">
              <a:latin typeface="Arial" charset="0"/>
              <a:ea typeface="ＭＳ Ｐゴシック"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ln/>
        </p:spPr>
        <p:txBody>
          <a:bodyPr/>
          <a:lstStyle/>
          <a:p>
            <a:pPr>
              <a:buFontTx/>
              <a:buChar char="•"/>
            </a:pPr>
            <a:r>
              <a:rPr lang="en-US" dirty="0" smtClean="0">
                <a:latin typeface="Arial" charset="0"/>
                <a:ea typeface="ＭＳ Ｐゴシック" charset="-128"/>
              </a:rPr>
              <a:t>  Jasper Ridge hosts habitat that is a completely preserved/ in an isolated area. When an area and associated plants and animals become isolated, they cannot get help/ cannot be colonized from neighboring species emigrating into new habitats.</a:t>
            </a:r>
          </a:p>
          <a:p>
            <a:endParaRPr lang="en-US" dirty="0" smtClean="0">
              <a:latin typeface="Arial" charset="0"/>
              <a:ea typeface="ＭＳ Ｐゴシック" charset="-128"/>
            </a:endParaRPr>
          </a:p>
          <a:p>
            <a:pPr>
              <a:buFontTx/>
              <a:buChar char="•"/>
            </a:pPr>
            <a:r>
              <a:rPr lang="en-US" dirty="0" smtClean="0">
                <a:latin typeface="Arial" charset="0"/>
                <a:ea typeface="ＭＳ Ｐゴシック" charset="-128"/>
              </a:rPr>
              <a:t>  Environmental stress recorded at Jasper Ridge (1980’s and 1990’s): Automobile exhaust causes an increase in nitrogen in the air. When rain flows through that air, the ground below is fertilized with excess nitrogen, providing an opportunity for invasive plants to spread into the habitat.  This means there are less of the butterflies’ host plants in the area; the invasive plants are outcompeting the host plants for space.</a:t>
            </a:r>
          </a:p>
          <a:p>
            <a:endParaRPr lang="en-US" dirty="0" smtClean="0">
              <a:latin typeface="Arial" charset="0"/>
              <a:ea typeface="ＭＳ Ｐゴシック" charset="-128"/>
            </a:endParaRPr>
          </a:p>
          <a:p>
            <a:pPr>
              <a:buFontTx/>
              <a:buChar char="•"/>
            </a:pPr>
            <a:r>
              <a:rPr lang="en-US" dirty="0" smtClean="0">
                <a:latin typeface="Arial" charset="0"/>
                <a:ea typeface="ＭＳ Ｐゴシック" charset="-128"/>
              </a:rPr>
              <a:t>  Higher butterfly mortality is associated with plant loss; remember that populations of this butterflies host plant needs to be fairly robust/dense for species survival.</a:t>
            </a:r>
          </a:p>
          <a:p>
            <a:endParaRPr lang="en-US" dirty="0" smtClean="0">
              <a:latin typeface="Arial" charset="0"/>
              <a:ea typeface="ＭＳ Ｐゴシック" charset="-128"/>
            </a:endParaRPr>
          </a:p>
          <a:p>
            <a:pPr>
              <a:buFontTx/>
              <a:buChar char="•"/>
            </a:pPr>
            <a:r>
              <a:rPr lang="en-US" dirty="0" smtClean="0">
                <a:latin typeface="Arial" charset="0"/>
                <a:ea typeface="ＭＳ Ｐゴシック" charset="-128"/>
              </a:rPr>
              <a:t>  Conclusion: combined with habitat loss and degradation due to pollution, climate change was the “last nail in the coffin” leading to population extinction in 1998 at Jasper Ridge.</a:t>
            </a:r>
          </a:p>
          <a:p>
            <a:endParaRPr lang="en-US" dirty="0" smtClean="0">
              <a:latin typeface="Arial" charset="0"/>
              <a:ea typeface="ＭＳ Ｐゴシック" charset="-128"/>
            </a:endParaRPr>
          </a:p>
          <a:p>
            <a:r>
              <a:rPr lang="en-US" u="sng" dirty="0" smtClean="0">
                <a:latin typeface="Arial" charset="0"/>
                <a:ea typeface="ＭＳ Ｐゴシック" charset="-128"/>
              </a:rPr>
              <a:t>References</a:t>
            </a:r>
            <a:r>
              <a:rPr lang="en-US" dirty="0" smtClean="0">
                <a:latin typeface="Arial" charset="0"/>
                <a:ea typeface="ＭＳ Ｐゴシック" charset="-128"/>
              </a:rPr>
              <a:t>:</a:t>
            </a:r>
          </a:p>
          <a:p>
            <a:pPr>
              <a:buFont typeface="Calibri" charset="0"/>
              <a:buAutoNum type="arabicPeriod"/>
            </a:pPr>
            <a:r>
              <a:rPr lang="en-US" dirty="0" smtClean="0">
                <a:latin typeface="Arial" charset="0"/>
                <a:ea typeface="ＭＳ Ｐゴシック" charset="-128"/>
              </a:rPr>
              <a:t>Harrison, S., Murphy, D. D.  &amp; Ehrlich, P. R. 1988.  Distribution of the Bay </a:t>
            </a:r>
            <a:r>
              <a:rPr lang="en-US" dirty="0" err="1" smtClean="0">
                <a:latin typeface="Arial" charset="0"/>
                <a:ea typeface="ＭＳ Ｐゴシック" charset="-128"/>
              </a:rPr>
              <a:t>Checkerspot</a:t>
            </a:r>
            <a:r>
              <a:rPr lang="en-US" dirty="0" smtClean="0">
                <a:latin typeface="Arial" charset="0"/>
                <a:ea typeface="ＭＳ Ｐゴシック" charset="-128"/>
              </a:rPr>
              <a:t> butterfly, </a:t>
            </a:r>
            <a:r>
              <a:rPr lang="en-US" i="1" dirty="0" err="1" smtClean="0">
                <a:latin typeface="Arial" charset="0"/>
                <a:ea typeface="ＭＳ Ｐゴシック" charset="-128"/>
              </a:rPr>
              <a:t>Euphydryas</a:t>
            </a:r>
            <a:r>
              <a:rPr lang="en-US" i="1" dirty="0" smtClean="0">
                <a:latin typeface="Arial" charset="0"/>
                <a:ea typeface="ＭＳ Ｐゴシック" charset="-128"/>
              </a:rPr>
              <a:t> </a:t>
            </a:r>
            <a:r>
              <a:rPr lang="en-US" i="1" dirty="0" err="1" smtClean="0">
                <a:latin typeface="Arial" charset="0"/>
                <a:ea typeface="ＭＳ Ｐゴシック" charset="-128"/>
              </a:rPr>
              <a:t>editha</a:t>
            </a:r>
            <a:r>
              <a:rPr lang="en-US" i="1" dirty="0" smtClean="0">
                <a:latin typeface="Arial" charset="0"/>
                <a:ea typeface="ＭＳ Ｐゴシック" charset="-128"/>
              </a:rPr>
              <a:t> </a:t>
            </a:r>
            <a:r>
              <a:rPr lang="en-US" i="1" dirty="0" err="1" smtClean="0">
                <a:latin typeface="Arial" charset="0"/>
                <a:ea typeface="ＭＳ Ｐゴシック" charset="-128"/>
              </a:rPr>
              <a:t>bayensis</a:t>
            </a:r>
            <a:r>
              <a:rPr lang="en-US" dirty="0" smtClean="0">
                <a:latin typeface="Arial" charset="0"/>
                <a:ea typeface="ＭＳ Ｐゴシック" charset="-128"/>
              </a:rPr>
              <a:t>.  Evidence for a </a:t>
            </a:r>
            <a:r>
              <a:rPr lang="en-US" dirty="0" err="1" smtClean="0">
                <a:latin typeface="Arial" charset="0"/>
                <a:ea typeface="ＭＳ Ｐゴシック" charset="-128"/>
              </a:rPr>
              <a:t>metapopulation</a:t>
            </a:r>
            <a:r>
              <a:rPr lang="en-US" dirty="0" smtClean="0">
                <a:latin typeface="Arial" charset="0"/>
                <a:ea typeface="ＭＳ Ｐゴシック" charset="-128"/>
              </a:rPr>
              <a:t> model</a:t>
            </a:r>
            <a:r>
              <a:rPr lang="en-US" i="1" dirty="0" smtClean="0">
                <a:latin typeface="Arial" charset="0"/>
                <a:ea typeface="ＭＳ Ｐゴシック" charset="-128"/>
              </a:rPr>
              <a:t>.  Am Nat</a:t>
            </a:r>
            <a:r>
              <a:rPr lang="en-US" dirty="0" smtClean="0">
                <a:latin typeface="Arial" charset="0"/>
                <a:ea typeface="ＭＳ Ｐゴシック" charset="-128"/>
              </a:rPr>
              <a:t> </a:t>
            </a:r>
            <a:r>
              <a:rPr lang="en-US" b="1" dirty="0" smtClean="0">
                <a:latin typeface="Arial" charset="0"/>
                <a:ea typeface="ＭＳ Ｐゴシック" charset="-128"/>
              </a:rPr>
              <a:t>132</a:t>
            </a:r>
            <a:r>
              <a:rPr lang="en-US" dirty="0" smtClean="0">
                <a:latin typeface="Arial" charset="0"/>
                <a:ea typeface="ＭＳ Ｐゴシック" charset="-128"/>
              </a:rPr>
              <a:t>, 360-382.</a:t>
            </a:r>
          </a:p>
          <a:p>
            <a:pPr>
              <a:buFont typeface="Calibri" charset="0"/>
              <a:buAutoNum type="arabicPeriod"/>
            </a:pPr>
            <a:r>
              <a:rPr lang="en-US" dirty="0" smtClean="0">
                <a:latin typeface="Arial" charset="0"/>
                <a:ea typeface="ＭＳ Ｐゴシック" charset="-128"/>
              </a:rPr>
              <a:t>STUART B. WEISS (1999). Cars, Cows, and </a:t>
            </a:r>
            <a:r>
              <a:rPr lang="en-US" dirty="0" err="1" smtClean="0">
                <a:latin typeface="Arial" charset="0"/>
                <a:ea typeface="ＭＳ Ｐゴシック" charset="-128"/>
              </a:rPr>
              <a:t>Checkerspot</a:t>
            </a:r>
            <a:r>
              <a:rPr lang="en-US" dirty="0" smtClean="0">
                <a:latin typeface="Arial" charset="0"/>
                <a:ea typeface="ＭＳ Ｐゴシック" charset="-128"/>
              </a:rPr>
              <a:t> Butterflies: Nitrogen Deposition and Management of Nutrient-Poor Grasslands for a Threatened Species. Conservation Biology, 13(6);  1476–1486</a:t>
            </a:r>
          </a:p>
          <a:p>
            <a:pPr>
              <a:buFont typeface="Calibri" charset="0"/>
              <a:buAutoNum type="arabicPeriod"/>
            </a:pPr>
            <a:r>
              <a:rPr lang="en-US" dirty="0" smtClean="0">
                <a:latin typeface="Arial" charset="0"/>
                <a:ea typeface="ＭＳ Ｐゴシック" charset="-128"/>
              </a:rPr>
              <a:t>McLaughlin JF, Hellman J, Boggs CL, Ehrlich PR (2002) Climate change hastens population extinctions. Proceedings of the National Academy of Sciences USA, 99, 6070–6074.</a:t>
            </a:r>
            <a:endParaRPr lang="en-US" b="1" dirty="0" smtClean="0">
              <a:latin typeface="Arial" charset="0"/>
              <a:ea typeface="ＭＳ Ｐゴシック" charset="-128"/>
            </a:endParaRPr>
          </a:p>
        </p:txBody>
      </p:sp>
      <p:sp>
        <p:nvSpPr>
          <p:cNvPr id="80900" name="Slide Number Placeholder 3"/>
          <p:cNvSpPr>
            <a:spLocks noGrp="1"/>
          </p:cNvSpPr>
          <p:nvPr>
            <p:ph type="sldNum" sz="quarter" idx="5"/>
          </p:nvPr>
        </p:nvSpPr>
        <p:spPr>
          <a:noFill/>
        </p:spPr>
        <p:txBody>
          <a:bodyPr/>
          <a:lstStyle/>
          <a:p>
            <a:fld id="{1DDDD6B6-D6FF-4910-8470-A7F672D338AB}" type="slidenum">
              <a:rPr lang="en-US"/>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F3141E41-8C09-4208-BB41-4248CEF33162}" type="slidenum">
              <a:rPr lang="en-US"/>
              <a:pPr/>
              <a:t>2</a:t>
            </a:fld>
            <a:endParaRPr lang="en-US"/>
          </a:p>
        </p:txBody>
      </p:sp>
      <p:sp>
        <p:nvSpPr>
          <p:cNvPr id="46083" name="Rectangle 2"/>
          <p:cNvSpPr>
            <a:spLocks noGrp="1" noRot="1" noChangeAspect="1" noChangeArrowheads="1" noTextEdit="1"/>
          </p:cNvSpPr>
          <p:nvPr>
            <p:ph type="sldImg"/>
          </p:nvPr>
        </p:nvSpPr>
        <p:spPr>
          <a:solidFill>
            <a:srgbClr val="FFFFFF"/>
          </a:solidFill>
          <a:ln/>
        </p:spPr>
      </p:sp>
      <p:sp>
        <p:nvSpPr>
          <p:cNvPr id="4608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latin typeface="Arial" charset="0"/>
                <a:ea typeface="ＭＳ Ｐゴシック" charset="-128"/>
              </a:rPr>
              <a:t>This talk will focus on what climate change means for conservation of biodiversity, particularly areas of hope.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p:spPr>
        <p:txBody>
          <a:bodyPr/>
          <a:lstStyle/>
          <a:p>
            <a:r>
              <a:rPr lang="en-US" dirty="0" smtClean="0">
                <a:latin typeface="Arial" charset="0"/>
                <a:ea typeface="ＭＳ Ｐゴシック" charset="-128"/>
              </a:rPr>
              <a:t>Ultimately, impacts of “human induced” climate change depend on:</a:t>
            </a:r>
          </a:p>
          <a:p>
            <a:endParaRPr lang="en-US" dirty="0" smtClean="0">
              <a:latin typeface="Arial" charset="0"/>
              <a:ea typeface="ＭＳ Ｐゴシック" charset="-128"/>
            </a:endParaRPr>
          </a:p>
          <a:p>
            <a:pPr>
              <a:buFontTx/>
              <a:buChar char="•"/>
            </a:pPr>
            <a:r>
              <a:rPr lang="en-US" dirty="0" smtClean="0">
                <a:latin typeface="Arial" charset="0"/>
                <a:ea typeface="ＭＳ Ｐゴシック" charset="-128"/>
              </a:rPr>
              <a:t>  current health of the population</a:t>
            </a:r>
          </a:p>
          <a:p>
            <a:pPr>
              <a:buFontTx/>
              <a:buChar char="•"/>
            </a:pPr>
            <a:r>
              <a:rPr lang="en-US" dirty="0" smtClean="0">
                <a:latin typeface="Arial" charset="0"/>
                <a:ea typeface="ＭＳ Ｐゴシック" charset="-128"/>
              </a:rPr>
              <a:t>  the sensitivity of the species to climatic change</a:t>
            </a:r>
          </a:p>
          <a:p>
            <a:pPr>
              <a:buFontTx/>
              <a:buChar char="•"/>
            </a:pPr>
            <a:r>
              <a:rPr lang="en-US" dirty="0" smtClean="0">
                <a:latin typeface="Arial" charset="0"/>
                <a:ea typeface="ＭＳ Ｐゴシック" charset="-128"/>
              </a:rPr>
              <a:t>  the environmental context; other dependant factors</a:t>
            </a:r>
          </a:p>
          <a:p>
            <a:pPr>
              <a:buFontTx/>
              <a:buChar char="•"/>
            </a:pPr>
            <a:endParaRPr lang="en-US" dirty="0" smtClean="0">
              <a:latin typeface="Arial" charset="0"/>
              <a:ea typeface="ＭＳ Ｐゴシック" charset="-128"/>
            </a:endParaRPr>
          </a:p>
          <a:p>
            <a:r>
              <a:rPr lang="en-US" dirty="0" smtClean="0">
                <a:latin typeface="Arial" charset="0"/>
                <a:ea typeface="ＭＳ Ｐゴシック" charset="-128"/>
              </a:rPr>
              <a:t>Moral: Think globally about what climate change means for your region. Act locally to reduce stressors and improve species’ or system health</a:t>
            </a:r>
          </a:p>
          <a:p>
            <a:endParaRPr lang="en-US" dirty="0" smtClean="0">
              <a:latin typeface="Arial" charset="0"/>
              <a:ea typeface="ＭＳ Ｐゴシック" charset="-128"/>
            </a:endParaRPr>
          </a:p>
          <a:p>
            <a:r>
              <a:rPr lang="en-US" dirty="0" smtClean="0">
                <a:latin typeface="Arial" charset="0"/>
                <a:ea typeface="ＭＳ Ｐゴシック" charset="-128"/>
              </a:rPr>
              <a:t>Reference:  </a:t>
            </a:r>
            <a:r>
              <a:rPr lang="en-US" b="1" dirty="0" smtClean="0">
                <a:latin typeface="Arial" charset="0"/>
                <a:ea typeface="ＭＳ Ｐゴシック" charset="-128"/>
              </a:rPr>
              <a:t> </a:t>
            </a:r>
            <a:r>
              <a:rPr lang="en-US" dirty="0" smtClean="0">
                <a:latin typeface="Arial" charset="0"/>
                <a:ea typeface="ＭＳ Ｐゴシック" charset="-128"/>
              </a:rPr>
              <a:t>Parmesan, C, </a:t>
            </a:r>
            <a:r>
              <a:rPr lang="fr-FR" dirty="0" smtClean="0">
                <a:latin typeface="Arial" charset="0"/>
                <a:ea typeface="ＭＳ Ｐゴシック" charset="-128"/>
              </a:rPr>
              <a:t>C Duarte, E </a:t>
            </a:r>
            <a:r>
              <a:rPr lang="fr-FR" dirty="0" err="1" smtClean="0">
                <a:latin typeface="Arial" charset="0"/>
                <a:ea typeface="ＭＳ Ｐゴシック" charset="-128"/>
              </a:rPr>
              <a:t>Poloczanska</a:t>
            </a:r>
            <a:r>
              <a:rPr lang="fr-FR" dirty="0" smtClean="0">
                <a:latin typeface="Arial" charset="0"/>
                <a:ea typeface="ＭＳ Ｐゴシック" charset="-128"/>
              </a:rPr>
              <a:t>, AJ Richardson</a:t>
            </a:r>
            <a:r>
              <a:rPr lang="fr-FR" baseline="-25000" dirty="0" smtClean="0">
                <a:latin typeface="Arial" charset="0"/>
                <a:ea typeface="ＭＳ Ｐゴシック" charset="-128"/>
              </a:rPr>
              <a:t>,</a:t>
            </a:r>
            <a:r>
              <a:rPr lang="fr-FR" dirty="0" smtClean="0">
                <a:latin typeface="Arial" charset="0"/>
                <a:ea typeface="ＭＳ Ｐゴシック" charset="-128"/>
              </a:rPr>
              <a:t> MC Singer (2011). </a:t>
            </a:r>
            <a:r>
              <a:rPr lang="en-US" dirty="0" smtClean="0">
                <a:latin typeface="Arial" charset="0"/>
                <a:ea typeface="ＭＳ Ｐゴシック" charset="-128"/>
              </a:rPr>
              <a:t>Overstretching attribution. </a:t>
            </a:r>
            <a:r>
              <a:rPr lang="en-US" i="1" dirty="0" smtClean="0">
                <a:latin typeface="Arial" charset="0"/>
                <a:ea typeface="ＭＳ Ｐゴシック" charset="-128"/>
              </a:rPr>
              <a:t>Nature Climate Change</a:t>
            </a:r>
            <a:r>
              <a:rPr lang="en-US" dirty="0" smtClean="0">
                <a:latin typeface="Arial" charset="0"/>
                <a:ea typeface="ＭＳ Ｐゴシック" charset="-128"/>
              </a:rPr>
              <a:t> </a:t>
            </a:r>
            <a:r>
              <a:rPr lang="en-US" b="1" dirty="0" smtClean="0">
                <a:latin typeface="Arial" charset="0"/>
                <a:ea typeface="ＭＳ Ｐゴシック" charset="-128"/>
              </a:rPr>
              <a:t>1</a:t>
            </a:r>
            <a:r>
              <a:rPr lang="en-US" dirty="0" smtClean="0">
                <a:latin typeface="Arial" charset="0"/>
                <a:ea typeface="ＭＳ Ｐゴシック" charset="-128"/>
              </a:rPr>
              <a:t>:2-4. </a:t>
            </a:r>
          </a:p>
        </p:txBody>
      </p:sp>
      <p:sp>
        <p:nvSpPr>
          <p:cNvPr id="82948" name="Slide Number Placeholder 3"/>
          <p:cNvSpPr>
            <a:spLocks noGrp="1"/>
          </p:cNvSpPr>
          <p:nvPr>
            <p:ph type="sldNum" sz="quarter" idx="5"/>
          </p:nvPr>
        </p:nvSpPr>
        <p:spPr>
          <a:noFill/>
        </p:spPr>
        <p:txBody>
          <a:bodyPr/>
          <a:lstStyle/>
          <a:p>
            <a:fld id="{CAB26FB7-1F4C-4645-9E58-646B3CF55831}" type="slidenum">
              <a:rPr lang="en-US"/>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FDC621D1-B1B7-4F24-9F9D-7C22C19CBB5E}" type="slidenum">
              <a:rPr lang="en-US" sz="1200"/>
              <a:pPr algn="r"/>
              <a:t>21</a:t>
            </a:fld>
            <a:endParaRPr lang="en-US" sz="1200"/>
          </a:p>
        </p:txBody>
      </p:sp>
      <p:sp>
        <p:nvSpPr>
          <p:cNvPr id="84995" name="Rectangle 2"/>
          <p:cNvSpPr>
            <a:spLocks noGrp="1" noRot="1" noChangeAspect="1" noChangeArrowheads="1" noTextEdit="1"/>
          </p:cNvSpPr>
          <p:nvPr>
            <p:ph type="sldImg"/>
          </p:nvPr>
        </p:nvSpPr>
        <p:spPr>
          <a:solidFill>
            <a:srgbClr val="FFFFFF"/>
          </a:solidFill>
          <a:ln/>
        </p:spPr>
      </p:sp>
      <p:sp>
        <p:nvSpPr>
          <p:cNvPr id="8499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latin typeface="Arial" charset="0"/>
                <a:ea typeface="ＭＳ Ｐゴシック" charset="-128"/>
              </a:rPr>
              <a:t>Species aren’t distributed globally and instead live in relatively small areas.  They are limited in the amount / how much they can move. If we look at spaces within 500 kilometers (~350 miles), which is how far a species can realistically move, many more areas of species are going to be experiencing disappearance of the climates they are adapted to and can live in.  Species that are already rare and endemic (</a:t>
            </a:r>
            <a:r>
              <a:rPr lang="en-US" dirty="0" err="1" smtClean="0">
                <a:latin typeface="Arial" charset="0"/>
                <a:ea typeface="ＭＳ Ｐゴシック" charset="-128"/>
              </a:rPr>
              <a:t>ie</a:t>
            </a:r>
            <a:r>
              <a:rPr lang="en-US" dirty="0" smtClean="0">
                <a:latin typeface="Arial" charset="0"/>
                <a:ea typeface="ＭＳ Ｐゴシック" charset="-128"/>
              </a:rPr>
              <a:t> ones that only live in a very small geographic area and are already rare) will struggle with having some place available to move to.  Moving from one mountaintop to another could be difficult.</a:t>
            </a:r>
          </a:p>
          <a:p>
            <a:pPr eaLnBrk="1" hangingPunct="1"/>
            <a:endParaRPr lang="en-US" dirty="0" smtClean="0">
              <a:latin typeface="Arial" charset="0"/>
              <a:ea typeface="ＭＳ Ｐゴシック" charset="-128"/>
            </a:endParaRPr>
          </a:p>
          <a:p>
            <a:pPr>
              <a:spcBef>
                <a:spcPct val="0"/>
              </a:spcBef>
            </a:pPr>
            <a:r>
              <a:rPr lang="en-US" dirty="0" smtClean="0">
                <a:latin typeface="Arial" charset="0"/>
                <a:ea typeface="ＭＳ Ｐゴシック" charset="-128"/>
              </a:rPr>
              <a:t>Williams JW et al 2007 PNAS 104(14): 5738-5742</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solidFill>
            <a:srgbClr val="FFFFFF"/>
          </a:solidFill>
          <a:ln/>
        </p:spPr>
      </p:sp>
      <p:sp>
        <p:nvSpPr>
          <p:cNvPr id="87043" name="Notes Placeholder 2"/>
          <p:cNvSpPr>
            <a:spLocks noGrp="1"/>
          </p:cNvSpPr>
          <p:nvPr>
            <p:ph type="body" idx="1"/>
          </p:nvPr>
        </p:nvSpPr>
        <p:spPr>
          <a:noFill/>
          <a:ln>
            <a:solidFill>
              <a:srgbClr val="000000"/>
            </a:solidFill>
          </a:ln>
        </p:spPr>
        <p:txBody>
          <a:bodyPr/>
          <a:lstStyle/>
          <a:p>
            <a:r>
              <a:rPr lang="en-US" dirty="0" smtClean="0">
                <a:latin typeface="Arial" charset="0"/>
                <a:ea typeface="ＭＳ Ｐゴシック" charset="-128"/>
              </a:rPr>
              <a:t>Assisted colonization, Also called “assisted migration” or “assisted translocation”:  The idea is to take a species, such as the endangered </a:t>
            </a:r>
            <a:r>
              <a:rPr lang="en-US" dirty="0" err="1" smtClean="0">
                <a:latin typeface="Arial" charset="0"/>
                <a:ea typeface="ＭＳ Ｐゴシック" charset="-128"/>
              </a:rPr>
              <a:t>quinoCheckered</a:t>
            </a:r>
            <a:r>
              <a:rPr lang="en-US" dirty="0" smtClean="0">
                <a:latin typeface="Arial" charset="0"/>
                <a:ea typeface="ＭＳ Ｐゴシック" charset="-128"/>
              </a:rPr>
              <a:t> butterfly pictured (</a:t>
            </a:r>
            <a:r>
              <a:rPr lang="en-US" i="1" dirty="0" err="1" smtClean="0">
                <a:latin typeface="Arial" charset="0"/>
                <a:ea typeface="ＭＳ Ｐゴシック" charset="-128"/>
              </a:rPr>
              <a:t>Euphydryas</a:t>
            </a:r>
            <a:r>
              <a:rPr lang="en-US" i="1" dirty="0" smtClean="0">
                <a:latin typeface="Arial" charset="0"/>
                <a:ea typeface="ＭＳ Ｐゴシック" charset="-128"/>
              </a:rPr>
              <a:t> </a:t>
            </a:r>
            <a:r>
              <a:rPr lang="en-US" i="1" dirty="0" err="1" smtClean="0">
                <a:latin typeface="Arial" charset="0"/>
                <a:ea typeface="ＭＳ Ｐゴシック" charset="-128"/>
              </a:rPr>
              <a:t>editha</a:t>
            </a:r>
            <a:r>
              <a:rPr lang="en-US" i="1" dirty="0" smtClean="0">
                <a:latin typeface="Arial" charset="0"/>
                <a:ea typeface="ＭＳ Ｐゴシック" charset="-128"/>
              </a:rPr>
              <a:t> </a:t>
            </a:r>
            <a:r>
              <a:rPr lang="en-US" i="1" dirty="0" err="1" smtClean="0">
                <a:latin typeface="Arial" charset="0"/>
                <a:ea typeface="ＭＳ Ｐゴシック" charset="-128"/>
              </a:rPr>
              <a:t>quino</a:t>
            </a:r>
            <a:r>
              <a:rPr lang="en-US" dirty="0" smtClean="0">
                <a:latin typeface="Arial" charset="0"/>
                <a:ea typeface="ＭＳ Ｐゴシック" charset="-128"/>
              </a:rPr>
              <a:t>), and help it to move from it’s original habitat where there are no healthy populations to higher elevations, or another mountain range further north.  This is controversial because it is moving the species to a place it has never lived.  The </a:t>
            </a:r>
            <a:r>
              <a:rPr lang="en-US" dirty="0" err="1" smtClean="0">
                <a:latin typeface="Arial" charset="0"/>
                <a:ea typeface="ＭＳ Ｐゴシック" charset="-128"/>
              </a:rPr>
              <a:t>quino</a:t>
            </a:r>
            <a:r>
              <a:rPr lang="en-US" dirty="0" smtClean="0">
                <a:latin typeface="Arial" charset="0"/>
                <a:ea typeface="ＭＳ Ｐゴシック" charset="-128"/>
              </a:rPr>
              <a:t> </a:t>
            </a:r>
            <a:r>
              <a:rPr lang="en-US" dirty="0" err="1" smtClean="0">
                <a:latin typeface="Arial" charset="0"/>
                <a:ea typeface="ＭＳ Ｐゴシック" charset="-128"/>
              </a:rPr>
              <a:t>checkerspot</a:t>
            </a:r>
            <a:r>
              <a:rPr lang="en-US" dirty="0" smtClean="0">
                <a:latin typeface="Arial" charset="0"/>
                <a:ea typeface="ＭＳ Ｐゴシック" charset="-128"/>
              </a:rPr>
              <a:t> butterfly depicted here is rapidly getting to the point of having its only healthy populations now being  outside its historic range at higher elevations.</a:t>
            </a:r>
          </a:p>
          <a:p>
            <a:endParaRPr lang="en-US" dirty="0" smtClean="0">
              <a:latin typeface="Arial" charset="0"/>
              <a:ea typeface="ＭＳ Ｐゴシック" charset="-128"/>
            </a:endParaRPr>
          </a:p>
          <a:p>
            <a:r>
              <a:rPr lang="en-US" dirty="0" smtClean="0">
                <a:latin typeface="Arial" charset="0"/>
                <a:ea typeface="ＭＳ Ｐゴシック" charset="-128"/>
              </a:rPr>
              <a:t>Preserving areas that are predicted to have appropriate climate and habitat for endangered species need to be protected so that animals can move naturally into that range if need be.</a:t>
            </a:r>
          </a:p>
          <a:p>
            <a:endParaRPr lang="en-US" dirty="0" smtClean="0">
              <a:latin typeface="Arial" charset="0"/>
              <a:ea typeface="ＭＳ Ｐゴシック" charset="-128"/>
            </a:endParaRPr>
          </a:p>
          <a:p>
            <a:r>
              <a:rPr lang="en-US" u="sng" dirty="0" smtClean="0">
                <a:latin typeface="Arial" charset="0"/>
                <a:ea typeface="ＭＳ Ｐゴシック" charset="-128"/>
              </a:rPr>
              <a:t>References</a:t>
            </a:r>
            <a:r>
              <a:rPr lang="en-US" dirty="0" smtClean="0">
                <a:latin typeface="Arial" charset="0"/>
                <a:ea typeface="ＭＳ Ｐゴシック" charset="-128"/>
              </a:rPr>
              <a:t>: </a:t>
            </a:r>
            <a:r>
              <a:rPr lang="en-US" dirty="0" err="1" smtClean="0">
                <a:latin typeface="Arial" charset="0"/>
                <a:ea typeface="ＭＳ Ｐゴシック" charset="-128"/>
              </a:rPr>
              <a:t>Hoegh-Guldberg</a:t>
            </a:r>
            <a:r>
              <a:rPr lang="en-US" dirty="0" smtClean="0">
                <a:latin typeface="Arial" charset="0"/>
                <a:ea typeface="ＭＳ Ｐゴシック" charset="-128"/>
              </a:rPr>
              <a:t>, O., Hughes, L, McIntyre, S., L., </a:t>
            </a:r>
            <a:r>
              <a:rPr lang="en-US" dirty="0" err="1" smtClean="0">
                <a:latin typeface="Arial" charset="0"/>
                <a:ea typeface="ＭＳ Ｐゴシック" charset="-128"/>
              </a:rPr>
              <a:t>Lindenmayer</a:t>
            </a:r>
            <a:r>
              <a:rPr lang="en-US" dirty="0" smtClean="0">
                <a:latin typeface="Arial" charset="0"/>
                <a:ea typeface="ＭＳ Ｐゴシック" charset="-128"/>
              </a:rPr>
              <a:t>, D.B., Parmesan, C., </a:t>
            </a:r>
            <a:r>
              <a:rPr lang="en-US" dirty="0" err="1" smtClean="0">
                <a:latin typeface="Arial" charset="0"/>
                <a:ea typeface="ＭＳ Ｐゴシック" charset="-128"/>
              </a:rPr>
              <a:t>Possingham</a:t>
            </a:r>
            <a:r>
              <a:rPr lang="en-US" dirty="0" smtClean="0">
                <a:latin typeface="Arial" charset="0"/>
                <a:ea typeface="ＭＳ Ｐゴシック" charset="-128"/>
              </a:rPr>
              <a:t>, H. P., Thomas, C.D (2008). Assisted colonization and rapid climate change.</a:t>
            </a:r>
            <a:r>
              <a:rPr lang="en-US" b="1" dirty="0" smtClean="0">
                <a:latin typeface="Arial" charset="0"/>
                <a:ea typeface="ＭＳ Ｐゴシック" charset="-128"/>
              </a:rPr>
              <a:t> </a:t>
            </a:r>
            <a:r>
              <a:rPr lang="en-US" i="1" dirty="0" smtClean="0">
                <a:latin typeface="Arial" charset="0"/>
                <a:ea typeface="ＭＳ Ｐゴシック" charset="-128"/>
              </a:rPr>
              <a:t>Science</a:t>
            </a:r>
            <a:r>
              <a:rPr lang="en-US" dirty="0" smtClean="0">
                <a:latin typeface="Arial" charset="0"/>
                <a:ea typeface="ＭＳ Ｐゴシック" charset="-128"/>
              </a:rPr>
              <a:t> 321:345-346. </a:t>
            </a:r>
          </a:p>
        </p:txBody>
      </p:sp>
      <p:sp>
        <p:nvSpPr>
          <p:cNvPr id="87044" name="Slide Number Placeholder 3"/>
          <p:cNvSpPr txBox="1">
            <a:spLocks noGrp="1"/>
          </p:cNvSpPr>
          <p:nvPr/>
        </p:nvSpPr>
        <p:spPr bwMode="auto">
          <a:xfrm>
            <a:off x="3886200" y="8686800"/>
            <a:ext cx="2971800" cy="457200"/>
          </a:xfrm>
          <a:prstGeom prst="rect">
            <a:avLst/>
          </a:prstGeom>
          <a:noFill/>
          <a:ln w="9525">
            <a:noFill/>
            <a:miter lim="800000"/>
            <a:headEnd/>
            <a:tailEnd/>
          </a:ln>
        </p:spPr>
        <p:txBody>
          <a:bodyPr anchor="b"/>
          <a:lstStyle/>
          <a:p>
            <a:pPr algn="r"/>
            <a:fld id="{D03B0619-3933-4707-A44B-4A3373C6EDA7}" type="slidenum">
              <a:rPr lang="en-US" sz="1200"/>
              <a:pPr algn="r"/>
              <a:t>22</a:t>
            </a:fld>
            <a:endParaRPr lang="en-US"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F2E6B88E-3D1C-4A15-9249-6DE86C446353}" type="slidenum">
              <a:rPr lang="en-US"/>
              <a:pPr/>
              <a:t>23</a:t>
            </a:fld>
            <a:endParaRPr lang="en-US"/>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pPr eaLnBrk="1" hangingPunct="1"/>
            <a:r>
              <a:rPr lang="en-US" dirty="0" smtClean="0">
                <a:latin typeface="Arial" charset="0"/>
                <a:ea typeface="ＭＳ Ｐゴシック" charset="-128"/>
              </a:rPr>
              <a:t>Assisted colonization is a radical concept because conservation biologists have worked against invasive species for five decades. Typically, invasive species lower biodiversity when they establish robust populations in an ecosystem. </a:t>
            </a:r>
          </a:p>
          <a:p>
            <a:pPr eaLnBrk="1" hangingPunct="1"/>
            <a:endParaRPr lang="en-US" dirty="0" smtClean="0">
              <a:latin typeface="Arial" charset="0"/>
              <a:ea typeface="ＭＳ Ｐゴシック" charset="-128"/>
            </a:endParaRPr>
          </a:p>
          <a:p>
            <a:pPr eaLnBrk="1" hangingPunct="1"/>
            <a:r>
              <a:rPr lang="en-US" dirty="0" smtClean="0">
                <a:latin typeface="Arial" charset="0"/>
                <a:ea typeface="ＭＳ Ｐゴシック" charset="-128"/>
              </a:rPr>
              <a:t>This decision tree provides options to review when considering assisted colonization as a strategy.</a:t>
            </a:r>
          </a:p>
          <a:p>
            <a:pPr eaLnBrk="1" hangingPunct="1"/>
            <a:endParaRPr lang="en-US" dirty="0" smtClean="0">
              <a:latin typeface="Arial" charset="0"/>
              <a:ea typeface="ＭＳ Ｐゴシック" charset="-128"/>
            </a:endParaRPr>
          </a:p>
          <a:p>
            <a:pPr eaLnBrk="1" hangingPunct="1"/>
            <a:r>
              <a:rPr lang="en-US" u="sng" dirty="0" smtClean="0">
                <a:latin typeface="Arial" charset="0"/>
                <a:ea typeface="ＭＳ Ｐゴシック" charset="-128"/>
              </a:rPr>
              <a:t>References</a:t>
            </a:r>
            <a:r>
              <a:rPr lang="en-US" dirty="0" smtClean="0">
                <a:latin typeface="Arial" charset="0"/>
                <a:ea typeface="ＭＳ Ｐゴシック" charset="-128"/>
              </a:rPr>
              <a:t>: </a:t>
            </a:r>
            <a:r>
              <a:rPr lang="en-US" dirty="0" err="1" smtClean="0">
                <a:latin typeface="Arial" charset="0"/>
                <a:ea typeface="ＭＳ Ｐゴシック" charset="-128"/>
              </a:rPr>
              <a:t>Hoegh-Guldberg</a:t>
            </a:r>
            <a:r>
              <a:rPr lang="en-US" dirty="0" smtClean="0">
                <a:latin typeface="Arial" charset="0"/>
                <a:ea typeface="ＭＳ Ｐゴシック" charset="-128"/>
              </a:rPr>
              <a:t>, O., Hughes, L, McIntyre, S., L., </a:t>
            </a:r>
            <a:r>
              <a:rPr lang="en-US" dirty="0" err="1" smtClean="0">
                <a:latin typeface="Arial" charset="0"/>
                <a:ea typeface="ＭＳ Ｐゴシック" charset="-128"/>
              </a:rPr>
              <a:t>Lindenmayer</a:t>
            </a:r>
            <a:r>
              <a:rPr lang="en-US" dirty="0" smtClean="0">
                <a:latin typeface="Arial" charset="0"/>
                <a:ea typeface="ＭＳ Ｐゴシック" charset="-128"/>
              </a:rPr>
              <a:t>, D.B., Parmesan, C., </a:t>
            </a:r>
            <a:r>
              <a:rPr lang="en-US" dirty="0" err="1" smtClean="0">
                <a:latin typeface="Arial" charset="0"/>
                <a:ea typeface="ＭＳ Ｐゴシック" charset="-128"/>
              </a:rPr>
              <a:t>Possingham</a:t>
            </a:r>
            <a:r>
              <a:rPr lang="en-US" dirty="0" smtClean="0">
                <a:latin typeface="Arial" charset="0"/>
                <a:ea typeface="ＭＳ Ｐゴシック" charset="-128"/>
              </a:rPr>
              <a:t>, H. P., Thomas, C.D (2008). Assisted colonization and rapid climate change.</a:t>
            </a:r>
            <a:r>
              <a:rPr lang="en-US" b="1" dirty="0" smtClean="0">
                <a:latin typeface="Arial" charset="0"/>
                <a:ea typeface="ＭＳ Ｐゴシック" charset="-128"/>
              </a:rPr>
              <a:t> </a:t>
            </a:r>
            <a:r>
              <a:rPr lang="en-US" i="1" dirty="0" smtClean="0">
                <a:latin typeface="Arial" charset="0"/>
                <a:ea typeface="ＭＳ Ｐゴシック" charset="-128"/>
              </a:rPr>
              <a:t>Science</a:t>
            </a:r>
            <a:r>
              <a:rPr lang="en-US" dirty="0" smtClean="0">
                <a:latin typeface="Arial" charset="0"/>
                <a:ea typeface="ＭＳ Ｐゴシック" charset="-128"/>
              </a:rPr>
              <a:t> 321:345-346. </a:t>
            </a:r>
          </a:p>
          <a:p>
            <a:pPr eaLnBrk="1" hangingPunct="1"/>
            <a:endParaRPr lang="en-US" dirty="0" smtClean="0">
              <a:latin typeface="Arial" charset="0"/>
              <a:ea typeface="ＭＳ Ｐゴシック"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B22DC779-BAA5-47FB-9702-E2AFF6A234C9}" type="slidenum">
              <a:rPr lang="en-US"/>
              <a:pPr/>
              <a:t>24</a:t>
            </a:fld>
            <a:endParaRPr lang="en-US"/>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pPr eaLnBrk="1" hangingPunct="1"/>
            <a:r>
              <a:rPr lang="en-US" dirty="0" smtClean="0">
                <a:latin typeface="Arial" charset="0"/>
                <a:ea typeface="ＭＳ Ｐゴシック" charset="-128"/>
              </a:rPr>
              <a:t>Criteria to assist in determining “best candidates” when considering assisted colonization.</a:t>
            </a:r>
          </a:p>
          <a:p>
            <a:pPr eaLnBrk="1" hangingPunct="1"/>
            <a:endParaRPr lang="en-US" dirty="0" smtClean="0">
              <a:latin typeface="Arial" charset="0"/>
              <a:ea typeface="ＭＳ Ｐゴシック" charset="-128"/>
            </a:endParaRPr>
          </a:p>
          <a:p>
            <a:pPr eaLnBrk="1" hangingPunct="1"/>
            <a:r>
              <a:rPr lang="en-US" dirty="0" smtClean="0">
                <a:latin typeface="Arial" charset="0"/>
                <a:ea typeface="ＭＳ Ｐゴシック" charset="-128"/>
              </a:rPr>
              <a:t>There are not many species that will fit this criteria. Specific butterfly species can be a considered to meet all or most of this criteria.</a:t>
            </a:r>
          </a:p>
          <a:p>
            <a:pPr eaLnBrk="1" hangingPunct="1"/>
            <a:endParaRPr lang="en-US" dirty="0" smtClean="0">
              <a:latin typeface="Arial" charset="0"/>
              <a:ea typeface="ＭＳ Ｐゴシック" charset="-128"/>
            </a:endParaRPr>
          </a:p>
          <a:p>
            <a:pPr eaLnBrk="1" hangingPunct="1"/>
            <a:r>
              <a:rPr lang="en-US" dirty="0" smtClean="0">
                <a:latin typeface="Arial" charset="0"/>
                <a:ea typeface="ＭＳ Ｐゴシック" charset="-128"/>
              </a:rPr>
              <a:t>Assisted colonization is already being done with fish in Great Britain and even with corals in coral reefs.</a:t>
            </a:r>
          </a:p>
          <a:p>
            <a:pPr eaLnBrk="1" hangingPunct="1"/>
            <a:endParaRPr lang="en-US" dirty="0" smtClean="0">
              <a:latin typeface="Arial" charset="0"/>
              <a:ea typeface="ＭＳ Ｐゴシック" charset="-128"/>
            </a:endParaRPr>
          </a:p>
          <a:p>
            <a:pPr eaLnBrk="1" hangingPunct="1"/>
            <a:r>
              <a:rPr lang="en-US" u="sng" dirty="0" smtClean="0">
                <a:latin typeface="Arial" charset="0"/>
                <a:ea typeface="ＭＳ Ｐゴシック" charset="-128"/>
              </a:rPr>
              <a:t>References</a:t>
            </a:r>
            <a:r>
              <a:rPr lang="en-US" dirty="0" smtClean="0">
                <a:latin typeface="Arial" charset="0"/>
                <a:ea typeface="ＭＳ Ｐゴシック" charset="-128"/>
              </a:rPr>
              <a:t>: </a:t>
            </a:r>
            <a:r>
              <a:rPr lang="en-US" dirty="0" err="1" smtClean="0">
                <a:latin typeface="Arial" charset="0"/>
                <a:ea typeface="ＭＳ Ｐゴシック" charset="-128"/>
              </a:rPr>
              <a:t>Hoegh-Guldberg</a:t>
            </a:r>
            <a:r>
              <a:rPr lang="en-US" dirty="0" smtClean="0">
                <a:latin typeface="Arial" charset="0"/>
                <a:ea typeface="ＭＳ Ｐゴシック" charset="-128"/>
              </a:rPr>
              <a:t>, O., Hughes, L, McIntyre, S., L., </a:t>
            </a:r>
            <a:r>
              <a:rPr lang="en-US" dirty="0" err="1" smtClean="0">
                <a:latin typeface="Arial" charset="0"/>
                <a:ea typeface="ＭＳ Ｐゴシック" charset="-128"/>
              </a:rPr>
              <a:t>Lindenmayer</a:t>
            </a:r>
            <a:r>
              <a:rPr lang="en-US" dirty="0" smtClean="0">
                <a:latin typeface="Arial" charset="0"/>
                <a:ea typeface="ＭＳ Ｐゴシック" charset="-128"/>
              </a:rPr>
              <a:t>, D.B., Parmesan, C., </a:t>
            </a:r>
            <a:r>
              <a:rPr lang="en-US" dirty="0" err="1" smtClean="0">
                <a:latin typeface="Arial" charset="0"/>
                <a:ea typeface="ＭＳ Ｐゴシック" charset="-128"/>
              </a:rPr>
              <a:t>Possingham</a:t>
            </a:r>
            <a:r>
              <a:rPr lang="en-US" dirty="0" smtClean="0">
                <a:latin typeface="Arial" charset="0"/>
                <a:ea typeface="ＭＳ Ｐゴシック" charset="-128"/>
              </a:rPr>
              <a:t>, H. P., Thomas, C.D (2008). Assisted colonization and rapid climate change.</a:t>
            </a:r>
            <a:r>
              <a:rPr lang="en-US" b="1" dirty="0" smtClean="0">
                <a:latin typeface="Arial" charset="0"/>
                <a:ea typeface="ＭＳ Ｐゴシック" charset="-128"/>
              </a:rPr>
              <a:t> </a:t>
            </a:r>
            <a:r>
              <a:rPr lang="en-US" i="1" dirty="0" smtClean="0">
                <a:latin typeface="Arial" charset="0"/>
                <a:ea typeface="ＭＳ Ｐゴシック" charset="-128"/>
              </a:rPr>
              <a:t>Science</a:t>
            </a:r>
            <a:r>
              <a:rPr lang="en-US" dirty="0" smtClean="0">
                <a:latin typeface="Arial" charset="0"/>
                <a:ea typeface="ＭＳ Ｐゴシック" charset="-128"/>
              </a:rPr>
              <a:t> 321:345-346. </a:t>
            </a:r>
          </a:p>
          <a:p>
            <a:pPr eaLnBrk="1" hangingPunct="1"/>
            <a:endParaRPr lang="en-US" dirty="0" smtClean="0">
              <a:latin typeface="Arial" charset="0"/>
              <a:ea typeface="ＭＳ Ｐゴシック"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p:spPr>
        <p:txBody>
          <a:bodyPr/>
          <a:lstStyle/>
          <a:p>
            <a:r>
              <a:rPr lang="en-US" b="1" i="1" u="sng" smtClean="0">
                <a:solidFill>
                  <a:schemeClr val="tx2"/>
                </a:solidFill>
                <a:latin typeface="Arial" charset="0"/>
                <a:ea typeface="ＭＳ Ｐゴシック" charset="-128"/>
              </a:rPr>
              <a:t>(movie of  Edith’s Checkerspot laying eggs on host plant. –LRS)</a:t>
            </a:r>
          </a:p>
          <a:p>
            <a:endParaRPr lang="en-US" smtClean="0">
              <a:latin typeface="Arial" charset="0"/>
              <a:ea typeface="ＭＳ Ｐゴシック" charset="-128"/>
            </a:endParaRPr>
          </a:p>
          <a:p>
            <a:r>
              <a:rPr lang="en-US" smtClean="0">
                <a:latin typeface="Arial" charset="0"/>
                <a:ea typeface="ＭＳ Ｐゴシック" charset="-128"/>
              </a:rPr>
              <a:t>This butterfly species (Edith’s Checkerspot; </a:t>
            </a:r>
            <a:r>
              <a:rPr lang="en-US" i="1" smtClean="0">
                <a:latin typeface="Arial" charset="0"/>
                <a:ea typeface="ＭＳ Ｐゴシック" charset="-128"/>
              </a:rPr>
              <a:t>Euphydryas editha</a:t>
            </a:r>
            <a:r>
              <a:rPr lang="en-US" smtClean="0">
                <a:latin typeface="Arial" charset="0"/>
                <a:ea typeface="ＭＳ Ｐゴシック" charset="-128"/>
              </a:rPr>
              <a:t>) does not care if a human touches her and moves her to a new plant; she is manipulated by humans quite easily.  This video shows a female being placed onto her host plant, she tastes the plant (with her two front feet) and likes it, she ignores the human, and she then lays an egg on the plant. Only a few individuals need to be moved to start a new butterfly population in the wild.</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932CDAF8-130C-4A5F-A274-CA6C328F5591}" type="slidenum">
              <a:rPr lang="en-US"/>
              <a:pPr/>
              <a:t>26</a:t>
            </a:fld>
            <a:endParaRPr lang="en-US"/>
          </a:p>
        </p:txBody>
      </p:sp>
      <p:sp>
        <p:nvSpPr>
          <p:cNvPr id="95235" name="Rectangle 2"/>
          <p:cNvSpPr>
            <a:spLocks noGrp="1" noRot="1" noChangeAspect="1" noChangeArrowheads="1" noTextEdit="1"/>
          </p:cNvSpPr>
          <p:nvPr>
            <p:ph type="sldImg"/>
          </p:nvPr>
        </p:nvSpPr>
        <p:spPr>
          <a:solidFill>
            <a:srgbClr val="FFFFFF"/>
          </a:solidFill>
          <a:ln/>
        </p:spPr>
      </p:sp>
      <p:sp>
        <p:nvSpPr>
          <p:cNvPr id="9523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latin typeface="Arial" charset="0"/>
                <a:ea typeface="ＭＳ Ｐゴシック" charset="-128"/>
              </a:rPr>
              <a:t>Successful assisted colonization: A population of Gillette’s </a:t>
            </a:r>
            <a:r>
              <a:rPr lang="en-US" dirty="0" err="1" smtClean="0">
                <a:latin typeface="Arial" charset="0"/>
                <a:ea typeface="ＭＳ Ｐゴシック" charset="-128"/>
              </a:rPr>
              <a:t>Checkerspot</a:t>
            </a:r>
            <a:r>
              <a:rPr lang="en-US" dirty="0" smtClean="0">
                <a:latin typeface="Arial" charset="0"/>
                <a:ea typeface="ＭＳ Ｐゴシック" charset="-128"/>
              </a:rPr>
              <a:t> (</a:t>
            </a:r>
            <a:r>
              <a:rPr lang="en-US" i="1" dirty="0" err="1" smtClean="0">
                <a:latin typeface="Arial" charset="0"/>
                <a:ea typeface="ＭＳ Ｐゴシック" charset="-128"/>
              </a:rPr>
              <a:t>Euphydryas</a:t>
            </a:r>
            <a:r>
              <a:rPr lang="en-US" i="1" dirty="0" smtClean="0">
                <a:latin typeface="Arial" charset="0"/>
                <a:ea typeface="ＭＳ Ｐゴシック" charset="-128"/>
              </a:rPr>
              <a:t> </a:t>
            </a:r>
            <a:r>
              <a:rPr lang="en-US" i="1" dirty="0" err="1" smtClean="0">
                <a:latin typeface="Arial" charset="0"/>
                <a:ea typeface="ＭＳ Ｐゴシック" charset="-128"/>
              </a:rPr>
              <a:t>gilletti</a:t>
            </a:r>
            <a:r>
              <a:rPr lang="en-US" dirty="0" smtClean="0">
                <a:latin typeface="Arial" charset="0"/>
                <a:ea typeface="ＭＳ Ｐゴシック" charset="-128"/>
              </a:rPr>
              <a:t>) that was originally dispersal limited has undergone translocation and has recorded healthy populations since 1977.  Currently, </a:t>
            </a:r>
            <a:r>
              <a:rPr lang="en-US" dirty="0" err="1" smtClean="0">
                <a:latin typeface="Arial" charset="0"/>
                <a:ea typeface="ＭＳ Ｐゴシック" charset="-128"/>
              </a:rPr>
              <a:t>Gillete’s</a:t>
            </a:r>
            <a:r>
              <a:rPr lang="en-US" dirty="0" smtClean="0">
                <a:latin typeface="Arial" charset="0"/>
                <a:ea typeface="ＭＳ Ｐゴシック" charset="-128"/>
              </a:rPr>
              <a:t> </a:t>
            </a:r>
            <a:r>
              <a:rPr lang="en-US" dirty="0" err="1" smtClean="0">
                <a:latin typeface="Arial" charset="0"/>
                <a:ea typeface="ＭＳ Ｐゴシック" charset="-128"/>
              </a:rPr>
              <a:t>Checkerspot</a:t>
            </a:r>
            <a:r>
              <a:rPr lang="en-US" dirty="0" smtClean="0">
                <a:latin typeface="Arial" charset="0"/>
                <a:ea typeface="ＭＳ Ｐゴシック" charset="-128"/>
              </a:rPr>
              <a:t> species in the original southern populations are being affected by climate change and are going extinct rapidly.  </a:t>
            </a:r>
          </a:p>
          <a:p>
            <a:pPr eaLnBrk="1" hangingPunct="1"/>
            <a:endParaRPr lang="en-US" dirty="0" smtClean="0">
              <a:latin typeface="Arial" charset="0"/>
              <a:ea typeface="ＭＳ Ｐゴシック" charset="-128"/>
            </a:endParaRPr>
          </a:p>
          <a:p>
            <a:r>
              <a:rPr lang="en-US" dirty="0" smtClean="0">
                <a:latin typeface="Arial" charset="0"/>
                <a:ea typeface="ＭＳ Ｐゴシック" charset="-128"/>
              </a:rPr>
              <a:t>Reference:  CAROL L. BOGGS, CHERYL E. HOLDREN, IPEK G. KULAHCI, TIMOTHY C. BONEBRAKE, BRIAN D. INOUYE, JOHN P. FAY, ANN MCMILLAN, ERNEST H. WILLIAMS and PAUL R. EHRLICH (2006). </a:t>
            </a:r>
            <a:r>
              <a:rPr lang="en-US" b="1" dirty="0" smtClean="0">
                <a:latin typeface="Arial" charset="0"/>
                <a:ea typeface="ＭＳ Ｐゴシック" charset="-128"/>
              </a:rPr>
              <a:t>Delayed population explosion of an introduced butterfly. </a:t>
            </a:r>
            <a:r>
              <a:rPr lang="en-US" i="1" dirty="0" smtClean="0">
                <a:latin typeface="Arial" charset="0"/>
                <a:ea typeface="ＭＳ Ｐゴシック" charset="-128"/>
              </a:rPr>
              <a:t>Journal of Animal</a:t>
            </a:r>
          </a:p>
          <a:p>
            <a:r>
              <a:rPr lang="en-US" i="1" dirty="0" smtClean="0">
                <a:latin typeface="Arial" charset="0"/>
                <a:ea typeface="ＭＳ Ｐゴシック" charset="-128"/>
              </a:rPr>
              <a:t>Ecology </a:t>
            </a:r>
            <a:r>
              <a:rPr lang="en-US" b="1" dirty="0" smtClean="0">
                <a:latin typeface="Arial" charset="0"/>
                <a:ea typeface="ＭＳ Ｐゴシック" charset="-128"/>
              </a:rPr>
              <a:t>75 </a:t>
            </a:r>
            <a:r>
              <a:rPr lang="en-US" dirty="0" smtClean="0">
                <a:latin typeface="Arial" charset="0"/>
                <a:ea typeface="ＭＳ Ｐゴシック" charset="-128"/>
              </a:rPr>
              <a:t>, 466–475</a:t>
            </a:r>
          </a:p>
          <a:p>
            <a:endParaRPr lang="en-US" b="1" dirty="0" smtClean="0">
              <a:latin typeface="Arial" charset="0"/>
              <a:ea typeface="ＭＳ Ｐゴシック" charset="-128"/>
            </a:endParaRPr>
          </a:p>
          <a:p>
            <a:endParaRPr lang="en-US" dirty="0" smtClean="0">
              <a:latin typeface="Arial" charset="0"/>
              <a:ea typeface="ＭＳ Ｐゴシック" charset="-128"/>
            </a:endParaRPr>
          </a:p>
          <a:p>
            <a:pPr eaLnBrk="1" hangingPunct="1"/>
            <a:endParaRPr lang="en-US" dirty="0" smtClean="0">
              <a:latin typeface="Arial" charset="0"/>
              <a:ea typeface="ＭＳ Ｐゴシック"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C5FF033E-0DBE-4506-A388-282F24C3F397}" type="slidenum">
              <a:rPr lang="en-US"/>
              <a:pPr/>
              <a:t>27</a:t>
            </a:fld>
            <a:endParaRPr lang="en-US"/>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pPr eaLnBrk="1" hangingPunct="1"/>
            <a:r>
              <a:rPr lang="en-US" dirty="0" smtClean="0">
                <a:latin typeface="Arial" charset="0"/>
                <a:ea typeface="ＭＳ Ｐゴシック" charset="-128"/>
              </a:rPr>
              <a:t>What other tools besides assisted colonization do we have as conservation biologists?  Landscape restoration.</a:t>
            </a:r>
          </a:p>
          <a:p>
            <a:pPr eaLnBrk="1" hangingPunct="1"/>
            <a:endParaRPr lang="en-US" dirty="0" smtClean="0">
              <a:latin typeface="Arial" charset="0"/>
              <a:ea typeface="ＭＳ Ｐゴシック" charset="-128"/>
            </a:endParaRPr>
          </a:p>
          <a:p>
            <a:pPr eaLnBrk="1" hangingPunct="1"/>
            <a:r>
              <a:rPr lang="en-US" dirty="0" smtClean="0">
                <a:latin typeface="Arial" charset="0"/>
                <a:ea typeface="ＭＳ Ｐゴシック" charset="-128"/>
              </a:rPr>
              <a:t>The land on the left was destroyed by all terrain vehicles (ATV’s).  A biologist went in to restore vernal pools.  Vernal pools are areas that hold winter rains, providing water into the dry Californian springtime.  These winter pools house a lot of endangered species.  The hole had to be dug, lined with clay soil to hold water, native plants had to be planted by hand, and then invasive species weeded out the next year. Three years later, the vernal pool ecosystem is home to 5 endangered species.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FEF5C3D5-51D3-4D99-AFF1-BAB421AB5C01}" type="slidenum">
              <a:rPr lang="en-US"/>
              <a:pPr/>
              <a:t>28</a:t>
            </a:fld>
            <a:endParaRPr lang="en-US"/>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pPr eaLnBrk="1" hangingPunct="1"/>
            <a:r>
              <a:rPr lang="en-US" dirty="0" smtClean="0">
                <a:latin typeface="Arial" charset="0"/>
                <a:ea typeface="ＭＳ Ｐゴシック" charset="-128"/>
              </a:rPr>
              <a:t>Restoring habitat in wildlife corridors help species to shift their ranges naturally, moving </a:t>
            </a:r>
            <a:r>
              <a:rPr lang="en-US" dirty="0" err="1" smtClean="0">
                <a:latin typeface="Arial" charset="0"/>
                <a:ea typeface="ＭＳ Ｐゴシック" charset="-128"/>
              </a:rPr>
              <a:t>poleward</a:t>
            </a:r>
            <a:r>
              <a:rPr lang="en-US" dirty="0" smtClean="0">
                <a:latin typeface="Arial" charset="0"/>
                <a:ea typeface="ＭＳ Ｐゴシック" charset="-128"/>
              </a:rPr>
              <a:t> and upward in elevation to track a shifting climate.</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E19652A5-30C3-4110-A42C-97546AF9D824}" type="slidenum">
              <a:rPr lang="en-US"/>
              <a:pPr/>
              <a:t>29</a:t>
            </a:fld>
            <a:endParaRPr lang="en-US"/>
          </a:p>
        </p:txBody>
      </p:sp>
      <p:sp>
        <p:nvSpPr>
          <p:cNvPr id="101379" name="Rectangle 2"/>
          <p:cNvSpPr>
            <a:spLocks noGrp="1" noRot="1" noChangeAspect="1" noChangeArrowheads="1" noTextEdit="1"/>
          </p:cNvSpPr>
          <p:nvPr>
            <p:ph type="sldImg"/>
          </p:nvPr>
        </p:nvSpPr>
        <p:spPr>
          <a:solidFill>
            <a:srgbClr val="FFFFFF"/>
          </a:solidFill>
          <a:ln/>
        </p:spPr>
      </p:sp>
      <p:sp>
        <p:nvSpPr>
          <p:cNvPr id="101380"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r>
              <a:rPr lang="en-US" sz="2400" dirty="0" smtClean="0">
                <a:latin typeface="Arial" charset="0"/>
                <a:ea typeface="ＭＳ Ｐゴシック" charset="-128"/>
              </a:rPr>
              <a:t>Natural ecosystems store a lot more carbon than artificial, agricultural or degraded ecosystems.  A hectare is about 2 acres.</a:t>
            </a:r>
          </a:p>
          <a:p>
            <a:pPr>
              <a:spcBef>
                <a:spcPct val="0"/>
              </a:spcBef>
            </a:pPr>
            <a:endParaRPr lang="en-US" sz="2400" dirty="0" smtClean="0">
              <a:latin typeface="Arial" charset="0"/>
              <a:ea typeface="ＭＳ Ｐゴシック" charset="-128"/>
            </a:endParaRPr>
          </a:p>
          <a:p>
            <a:pPr>
              <a:spcBef>
                <a:spcPct val="0"/>
              </a:spcBef>
            </a:pPr>
            <a:r>
              <a:rPr lang="en-US" sz="2400" dirty="0" smtClean="0">
                <a:latin typeface="Arial" charset="0"/>
                <a:ea typeface="ＭＳ Ｐゴシック" charset="-128"/>
              </a:rPr>
              <a:t>Reference: </a:t>
            </a:r>
            <a:r>
              <a:rPr lang="en-US" sz="2400" dirty="0" err="1" smtClean="0">
                <a:latin typeface="Arial" charset="0"/>
                <a:ea typeface="ＭＳ Ｐゴシック" charset="-128"/>
              </a:rPr>
              <a:t>Mahli</a:t>
            </a:r>
            <a:r>
              <a:rPr lang="en-US" sz="2400" baseline="0" dirty="0" smtClean="0">
                <a:latin typeface="Arial" charset="0"/>
                <a:ea typeface="ＭＳ Ｐゴシック" charset="-128"/>
              </a:rPr>
              <a:t> &amp; Grace 2000; H. </a:t>
            </a:r>
            <a:r>
              <a:rPr lang="en-US" sz="2400" baseline="0" dirty="0" err="1" smtClean="0">
                <a:latin typeface="Arial" charset="0"/>
                <a:ea typeface="ＭＳ Ｐゴシック" charset="-128"/>
              </a:rPr>
              <a:t>Joosten</a:t>
            </a:r>
            <a:r>
              <a:rPr lang="en-US" sz="2400" baseline="0" dirty="0" smtClean="0">
                <a:latin typeface="Arial" charset="0"/>
                <a:ea typeface="ＭＳ Ｐゴシック" charset="-128"/>
              </a:rPr>
              <a:t> COP15</a:t>
            </a:r>
            <a:endParaRPr lang="en-US" sz="2400" dirty="0" smtClean="0">
              <a:latin typeface="Arial" charset="0"/>
              <a:ea typeface="ＭＳ Ｐゴシック"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4A443F09-5328-44CD-9C67-3519771EA6DE}" type="slidenum">
              <a:rPr lang="en-US"/>
              <a:pPr/>
              <a:t>3</a:t>
            </a:fld>
            <a:endParaRPr lang="en-US"/>
          </a:p>
        </p:txBody>
      </p:sp>
      <p:sp>
        <p:nvSpPr>
          <p:cNvPr id="48131" name="Rectangle 1026"/>
          <p:cNvSpPr>
            <a:spLocks noGrp="1" noRot="1" noChangeAspect="1" noChangeArrowheads="1" noTextEdit="1"/>
          </p:cNvSpPr>
          <p:nvPr>
            <p:ph type="sldImg"/>
          </p:nvPr>
        </p:nvSpPr>
        <p:spPr>
          <a:ln/>
        </p:spPr>
      </p:sp>
      <p:sp>
        <p:nvSpPr>
          <p:cNvPr id="48132" name="Rectangle 1027"/>
          <p:cNvSpPr>
            <a:spLocks noGrp="1" noChangeArrowheads="1"/>
          </p:cNvSpPr>
          <p:nvPr>
            <p:ph type="body" idx="1"/>
          </p:nvPr>
        </p:nvSpPr>
        <p:spPr>
          <a:noFill/>
          <a:ln/>
        </p:spPr>
        <p:txBody>
          <a:bodyPr/>
          <a:lstStyle/>
          <a:p>
            <a:pPr eaLnBrk="1" hangingPunct="1"/>
            <a:r>
              <a:rPr lang="en-US" dirty="0" smtClean="0">
                <a:latin typeface="Arial" charset="0"/>
                <a:ea typeface="ＭＳ Ｐゴシック" charset="-128"/>
              </a:rPr>
              <a:t>Data graphically represented from a January 2010 report from the National Climatic Data Center/National Oceanic and Atmospheric Administration. Note that the blue to purple colors on the map are indicative of temperatures that are cooler than normal, and the yellow to orange to red colors indicate temperatures that are warmer than normal.  Temperatures in the arctic were recorded as being hotter than normal, even though temperatures for the eastern United States and northern Europe were reported cooler than normal.</a:t>
            </a:r>
          </a:p>
          <a:p>
            <a:pPr eaLnBrk="1" hangingPunct="1"/>
            <a:endParaRPr lang="en-US" dirty="0" smtClean="0">
              <a:latin typeface="Arial" charset="0"/>
              <a:ea typeface="ＭＳ Ｐゴシック" charset="-128"/>
            </a:endParaRPr>
          </a:p>
          <a:p>
            <a:pPr eaLnBrk="1" hangingPunct="1"/>
            <a:r>
              <a:rPr lang="en-US" dirty="0" smtClean="0">
                <a:latin typeface="Arial" charset="0"/>
                <a:ea typeface="ＭＳ Ｐゴシック" charset="-128"/>
              </a:rPr>
              <a:t>What has happened is a phenomenon climate scientists predicted a decade ago: greenhouse gases are causing changes in atmospheric dynamics, destabilizing the Arctic Circumpolar Current’s circulation and pushing the cold arctic air down to lower </a:t>
            </a:r>
            <a:r>
              <a:rPr lang="en-US" dirty="0" err="1" smtClean="0">
                <a:latin typeface="Arial" charset="0"/>
                <a:ea typeface="ＭＳ Ｐゴシック" charset="-128"/>
              </a:rPr>
              <a:t>latitutudes</a:t>
            </a:r>
            <a:r>
              <a:rPr lang="en-US" dirty="0" smtClean="0">
                <a:latin typeface="Arial" charset="0"/>
                <a:ea typeface="ＭＳ Ｐゴシック" charset="-128"/>
              </a:rPr>
              <a:t> (called arctic excursions).</a:t>
            </a:r>
          </a:p>
          <a:p>
            <a:pPr eaLnBrk="1" hangingPunct="1"/>
            <a:endParaRPr lang="en-US" dirty="0" smtClean="0">
              <a:latin typeface="Arial" charset="0"/>
              <a:ea typeface="ＭＳ Ｐゴシック"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7A7AAE84-57CC-4BF9-B22F-6E340C80BA9F}" type="slidenum">
              <a:rPr lang="en-US"/>
              <a:pPr/>
              <a:t>30</a:t>
            </a:fld>
            <a:endParaRPr lang="en-US"/>
          </a:p>
        </p:txBody>
      </p:sp>
      <p:sp>
        <p:nvSpPr>
          <p:cNvPr id="103427" name="Rectangle 2"/>
          <p:cNvSpPr>
            <a:spLocks noGrp="1" noRot="1" noChangeAspect="1" noChangeArrowheads="1" noTextEdit="1"/>
          </p:cNvSpPr>
          <p:nvPr>
            <p:ph type="sldImg"/>
          </p:nvPr>
        </p:nvSpPr>
        <p:spPr>
          <a:solidFill>
            <a:srgbClr val="FFFFFF"/>
          </a:solidFill>
          <a:ln/>
        </p:spPr>
      </p:sp>
      <p:sp>
        <p:nvSpPr>
          <p:cNvPr id="74756"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r>
              <a:rPr lang="en-US" sz="2400" dirty="0" err="1" smtClean="0">
                <a:latin typeface="Arial" charset="0"/>
                <a:ea typeface="ＭＳ Ｐゴシック" charset="-128"/>
              </a:rPr>
              <a:t>Peatlands</a:t>
            </a:r>
            <a:r>
              <a:rPr lang="en-US" sz="2400" dirty="0" smtClean="0">
                <a:latin typeface="Arial" charset="0"/>
                <a:ea typeface="ＭＳ Ｐゴシック" charset="-128"/>
              </a:rPr>
              <a:t> store 7-10 times the carbon as any other ecosystem. </a:t>
            </a:r>
            <a:r>
              <a:rPr lang="en-US" sz="2400" dirty="0" err="1" smtClean="0">
                <a:latin typeface="Arial" charset="0"/>
                <a:ea typeface="ＭＳ Ｐゴシック" charset="-128"/>
              </a:rPr>
              <a:t>Peatlands</a:t>
            </a:r>
            <a:r>
              <a:rPr lang="en-US" sz="2400" dirty="0" smtClean="0">
                <a:latin typeface="Arial" charset="0"/>
                <a:ea typeface="ＭＳ Ｐゴシック" charset="-128"/>
              </a:rPr>
              <a:t> have been degraded and depleted by draining for human development or for burning as fuel. Restoration of </a:t>
            </a:r>
            <a:r>
              <a:rPr lang="en-US" sz="2400" dirty="0" err="1" smtClean="0">
                <a:latin typeface="Arial" charset="0"/>
                <a:ea typeface="ＭＳ Ｐゴシック" charset="-128"/>
              </a:rPr>
              <a:t>peatlands</a:t>
            </a:r>
            <a:r>
              <a:rPr lang="en-US" sz="2400" dirty="0" smtClean="0">
                <a:latin typeface="Arial" charset="0"/>
                <a:ea typeface="ＭＳ Ｐゴシック" charset="-128"/>
              </a:rPr>
              <a:t> can occur fairly rapidly by discontinuing water draining and development. Just put the water back, and they will recover!</a:t>
            </a:r>
          </a:p>
          <a:p>
            <a:pPr>
              <a:spcBef>
                <a:spcPct val="0"/>
              </a:spcBef>
            </a:pPr>
            <a:endParaRPr lang="en-US" sz="2400" dirty="0" smtClean="0">
              <a:latin typeface="Arial" charset="0"/>
              <a:ea typeface="ＭＳ Ｐゴシック" charset="-128"/>
            </a:endParaRPr>
          </a:p>
          <a:p>
            <a:pPr>
              <a:spcBef>
                <a:spcPct val="0"/>
              </a:spcBef>
            </a:pPr>
            <a:r>
              <a:rPr lang="en-US" sz="2400" dirty="0" smtClean="0">
                <a:latin typeface="Arial" charset="0"/>
                <a:ea typeface="ＭＳ Ｐゴシック" charset="-128"/>
              </a:rPr>
              <a:t>Native prairie ecosystems in the continental United States: huge </a:t>
            </a:r>
            <a:r>
              <a:rPr lang="en-US" sz="2400" dirty="0" err="1" smtClean="0">
                <a:latin typeface="Arial" charset="0"/>
                <a:ea typeface="ＭＳ Ｐゴシック" charset="-128"/>
              </a:rPr>
              <a:t>rootmasses</a:t>
            </a:r>
            <a:r>
              <a:rPr lang="en-US" sz="2400" dirty="0" smtClean="0">
                <a:latin typeface="Arial" charset="0"/>
                <a:ea typeface="ＭＳ Ｐゴシック" charset="-128"/>
              </a:rPr>
              <a:t> of native bunchgrasses (~10 feet deep), store an estimated + 50% carbon than shallow rooted grasses, specifically non-native grasses. Challenge: when land is heavily disturbed and cleared, the soil is exposed, the plant matter decomposes and carbon is released.  Large scale restoration would help store excess carbon out of the atmosphere. </a:t>
            </a:r>
          </a:p>
          <a:p>
            <a:pPr>
              <a:spcBef>
                <a:spcPct val="0"/>
              </a:spcBef>
            </a:pPr>
            <a:endParaRPr lang="en-US" sz="2400" dirty="0" smtClean="0">
              <a:latin typeface="Arial" charset="0"/>
              <a:ea typeface="ＭＳ Ｐゴシック" charset="-128"/>
            </a:endParaRPr>
          </a:p>
          <a:p>
            <a:pPr>
              <a:spcBef>
                <a:spcPct val="0"/>
              </a:spcBef>
            </a:pPr>
            <a:r>
              <a:rPr lang="en-US" sz="2400" dirty="0" smtClean="0">
                <a:latin typeface="Arial" charset="0"/>
                <a:ea typeface="ＭＳ Ｐゴシック" charset="-128"/>
              </a:rPr>
              <a:t>References: </a:t>
            </a:r>
          </a:p>
          <a:p>
            <a:pPr>
              <a:spcBef>
                <a:spcPct val="0"/>
              </a:spcBef>
              <a:buFont typeface="Calibri" charset="0"/>
              <a:buAutoNum type="arabicPeriod"/>
            </a:pPr>
            <a:r>
              <a:rPr lang="en-US" sz="2400" dirty="0" err="1" smtClean="0">
                <a:latin typeface="Arial" charset="0"/>
                <a:ea typeface="ＭＳ Ｐゴシック" charset="-128"/>
              </a:rPr>
              <a:t>Mahaney</a:t>
            </a:r>
            <a:r>
              <a:rPr lang="en-US" sz="2400" dirty="0" smtClean="0">
                <a:latin typeface="Arial" charset="0"/>
                <a:ea typeface="ＭＳ Ｐゴシック" charset="-128"/>
              </a:rPr>
              <a:t> WM et al 2008 </a:t>
            </a:r>
            <a:r>
              <a:rPr lang="en-US" sz="2400" dirty="0" err="1" smtClean="0">
                <a:latin typeface="Arial" charset="0"/>
                <a:ea typeface="ＭＳ Ｐゴシック" charset="-128"/>
              </a:rPr>
              <a:t>Oecologia</a:t>
            </a:r>
            <a:r>
              <a:rPr lang="en-US" sz="2400" dirty="0" smtClean="0">
                <a:latin typeface="Arial" charset="0"/>
                <a:ea typeface="ＭＳ Ｐゴシック" charset="-128"/>
              </a:rPr>
              <a:t> 157:295-305.</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FF86CA13-BE9E-4F0E-A66A-F36C65192736}" type="slidenum">
              <a:rPr lang="en-US"/>
              <a:pPr/>
              <a:t>31</a:t>
            </a:fld>
            <a:endParaRPr lang="en-US"/>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pPr eaLnBrk="1" hangingPunct="1"/>
            <a:r>
              <a:rPr lang="en-US" dirty="0" smtClean="0">
                <a:latin typeface="Arial" charset="0"/>
                <a:ea typeface="ＭＳ Ｐゴシック" charset="-128"/>
              </a:rPr>
              <a:t>The top portion of the graph shows the amount of carbon lost by plowing up grassland or cutting down trees.  From the bottom portion of the graph, it shows that it can take more than 400 years to repay the carbon debt from palm biodiesel production grown in a former </a:t>
            </a:r>
            <a:r>
              <a:rPr lang="en-US" dirty="0" err="1" smtClean="0">
                <a:latin typeface="Arial" charset="0"/>
                <a:ea typeface="ＭＳ Ｐゴシック" charset="-128"/>
              </a:rPr>
              <a:t>peatland</a:t>
            </a:r>
            <a:r>
              <a:rPr lang="en-US" dirty="0" smtClean="0">
                <a:latin typeface="Arial" charset="0"/>
                <a:ea typeface="ＭＳ Ｐゴシック" charset="-128"/>
              </a:rPr>
              <a:t> rainforest ecosystem.</a:t>
            </a:r>
          </a:p>
          <a:p>
            <a:pPr eaLnBrk="1" hangingPunct="1"/>
            <a:endParaRPr lang="en-US" dirty="0" smtClean="0">
              <a:latin typeface="Arial" charset="0"/>
              <a:ea typeface="ＭＳ Ｐゴシック" charset="-128"/>
            </a:endParaRPr>
          </a:p>
          <a:p>
            <a:pPr eaLnBrk="1" hangingPunct="1"/>
            <a:r>
              <a:rPr lang="en-US" dirty="0" smtClean="0">
                <a:latin typeface="Arial" charset="0"/>
                <a:ea typeface="ＭＳ Ｐゴシック" charset="-128"/>
              </a:rPr>
              <a:t>An example: if you cropland / crop production in Illinois were abandoned, one would immediately begin to see carbon sequestration.  Planting corn for ethanol production continues to sustain a carbon debt, emitting more carbon into the atmosphere.  It can take approx. 50 years to revert to a “zero carbon debt”.</a:t>
            </a:r>
          </a:p>
          <a:p>
            <a:pPr eaLnBrk="1" hangingPunct="1"/>
            <a:endParaRPr lang="en-US" dirty="0" smtClean="0">
              <a:latin typeface="Arial" charset="0"/>
              <a:ea typeface="ＭＳ Ｐゴシック" charset="-128"/>
            </a:endParaRPr>
          </a:p>
          <a:p>
            <a:pPr eaLnBrk="1" hangingPunct="1"/>
            <a:r>
              <a:rPr lang="en-US" dirty="0" smtClean="0">
                <a:latin typeface="Arial" charset="0"/>
                <a:ea typeface="ＭＳ Ｐゴシック" charset="-128"/>
              </a:rPr>
              <a:t>What kind of crop is truly carbon neutral regarding </a:t>
            </a:r>
            <a:r>
              <a:rPr lang="en-US" dirty="0" err="1" smtClean="0">
                <a:latin typeface="Arial" charset="0"/>
                <a:ea typeface="ＭＳ Ｐゴシック" charset="-128"/>
              </a:rPr>
              <a:t>biofuel</a:t>
            </a:r>
            <a:r>
              <a:rPr lang="en-US" dirty="0" smtClean="0">
                <a:latin typeface="Arial" charset="0"/>
                <a:ea typeface="ＭＳ Ｐゴシック" charset="-128"/>
              </a:rPr>
              <a:t> production?  Native grasses found and cultivated on the great American prairie, like prairie found in Minnesota.  This would be a great restoration project.  And it can still function as grazing pasture.</a:t>
            </a:r>
          </a:p>
          <a:p>
            <a:pPr eaLnBrk="1" hangingPunct="1"/>
            <a:endParaRPr lang="en-US" dirty="0" smtClean="0">
              <a:latin typeface="Arial" charset="0"/>
              <a:ea typeface="ＭＳ Ｐゴシック" charset="-128"/>
            </a:endParaRPr>
          </a:p>
          <a:p>
            <a:pPr eaLnBrk="1" hangingPunct="1"/>
            <a:r>
              <a:rPr lang="en-US" dirty="0" smtClean="0">
                <a:latin typeface="Arial" charset="0"/>
                <a:ea typeface="ＭＳ Ｐゴシック" charset="-128"/>
              </a:rPr>
              <a:t>Reference: Joseph </a:t>
            </a:r>
            <a:r>
              <a:rPr lang="en-US" dirty="0" err="1" smtClean="0">
                <a:latin typeface="Arial" charset="0"/>
                <a:ea typeface="ＭＳ Ｐゴシック" charset="-128"/>
              </a:rPr>
              <a:t>Fargione</a:t>
            </a:r>
            <a:r>
              <a:rPr lang="en-US" dirty="0" smtClean="0">
                <a:latin typeface="Arial" charset="0"/>
                <a:ea typeface="ＭＳ Ｐゴシック" charset="-128"/>
              </a:rPr>
              <a:t>, Jason Hill, David </a:t>
            </a:r>
            <a:r>
              <a:rPr lang="en-US" dirty="0" err="1" smtClean="0">
                <a:latin typeface="Arial" charset="0"/>
                <a:ea typeface="ＭＳ Ｐゴシック" charset="-128"/>
              </a:rPr>
              <a:t>Tilman</a:t>
            </a:r>
            <a:r>
              <a:rPr lang="en-US" dirty="0" smtClean="0">
                <a:latin typeface="Arial" charset="0"/>
                <a:ea typeface="ＭＳ Ｐゴシック" charset="-128"/>
              </a:rPr>
              <a:t>, Stephen </a:t>
            </a:r>
            <a:r>
              <a:rPr lang="en-US" dirty="0" err="1" smtClean="0">
                <a:latin typeface="Arial" charset="0"/>
                <a:ea typeface="ＭＳ Ｐゴシック" charset="-128"/>
              </a:rPr>
              <a:t>Polasky</a:t>
            </a:r>
            <a:r>
              <a:rPr lang="en-US" dirty="0" smtClean="0">
                <a:latin typeface="Arial" charset="0"/>
                <a:ea typeface="ＭＳ Ｐゴシック" charset="-128"/>
              </a:rPr>
              <a:t>, Peter Hawthorne (2008). Land Clearing and the </a:t>
            </a:r>
            <a:r>
              <a:rPr lang="en-US" dirty="0" err="1" smtClean="0">
                <a:latin typeface="Arial" charset="0"/>
                <a:ea typeface="ＭＳ Ｐゴシック" charset="-128"/>
              </a:rPr>
              <a:t>Biofuel</a:t>
            </a:r>
            <a:r>
              <a:rPr lang="en-US" dirty="0" smtClean="0">
                <a:latin typeface="Arial" charset="0"/>
                <a:ea typeface="ＭＳ Ｐゴシック" charset="-128"/>
              </a:rPr>
              <a:t> Carbon Debt. </a:t>
            </a:r>
            <a:r>
              <a:rPr lang="en-US" i="1" dirty="0" smtClean="0">
                <a:latin typeface="Arial" charset="0"/>
                <a:ea typeface="ＭＳ Ｐゴシック" charset="-128"/>
              </a:rPr>
              <a:t>Science</a:t>
            </a:r>
            <a:r>
              <a:rPr lang="en-US" b="1" i="1" dirty="0" smtClean="0">
                <a:latin typeface="Arial" charset="0"/>
                <a:ea typeface="ＭＳ Ｐゴシック" charset="-128"/>
              </a:rPr>
              <a:t> </a:t>
            </a:r>
            <a:r>
              <a:rPr lang="en-US" dirty="0" smtClean="0">
                <a:latin typeface="Arial" charset="0"/>
                <a:ea typeface="ＭＳ Ｐゴシック" charset="-128"/>
              </a:rPr>
              <a:t>319:235</a:t>
            </a:r>
          </a:p>
          <a:p>
            <a:pPr eaLnBrk="1" hangingPunct="1"/>
            <a:endParaRPr lang="en-US" b="1" dirty="0" smtClean="0">
              <a:latin typeface="Arial" charset="0"/>
              <a:ea typeface="ＭＳ Ｐゴシック" charset="-128"/>
            </a:endParaRPr>
          </a:p>
          <a:p>
            <a:pPr eaLnBrk="1" hangingPunct="1"/>
            <a:endParaRPr lang="en-US" dirty="0" smtClean="0">
              <a:latin typeface="Arial" charset="0"/>
              <a:ea typeface="ＭＳ Ｐゴシック"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E3B32F2D-CB5D-47F0-B2C7-502B6CFDAC94}" type="slidenum">
              <a:rPr lang="en-US"/>
              <a:pPr/>
              <a:t>32</a:t>
            </a:fld>
            <a:endParaRPr lang="en-US"/>
          </a:p>
        </p:txBody>
      </p:sp>
      <p:sp>
        <p:nvSpPr>
          <p:cNvPr id="107523" name="Rectangle 1026"/>
          <p:cNvSpPr>
            <a:spLocks noGrp="1" noRot="1" noChangeAspect="1" noChangeArrowheads="1" noTextEdit="1"/>
          </p:cNvSpPr>
          <p:nvPr>
            <p:ph type="sldImg"/>
          </p:nvPr>
        </p:nvSpPr>
        <p:spPr>
          <a:ln/>
        </p:spPr>
      </p:sp>
      <p:sp>
        <p:nvSpPr>
          <p:cNvPr id="107524" name="Rectangle 1027"/>
          <p:cNvSpPr>
            <a:spLocks noGrp="1" noChangeArrowheads="1"/>
          </p:cNvSpPr>
          <p:nvPr>
            <p:ph type="body" idx="1"/>
          </p:nvPr>
        </p:nvSpPr>
        <p:spPr>
          <a:noFill/>
          <a:ln/>
        </p:spPr>
        <p:txBody>
          <a:bodyPr/>
          <a:lstStyle/>
          <a:p>
            <a:pPr eaLnBrk="1" hangingPunct="1"/>
            <a:r>
              <a:rPr lang="en-US" dirty="0" smtClean="0">
                <a:latin typeface="Arial" charset="0"/>
                <a:ea typeface="ＭＳ Ｐゴシック" charset="-128"/>
              </a:rPr>
              <a:t>Most of the cost of restoration is for labor.  </a:t>
            </a:r>
          </a:p>
          <a:p>
            <a:pPr eaLnBrk="1" hangingPunct="1"/>
            <a:r>
              <a:rPr lang="en-US" dirty="0" smtClean="0">
                <a:latin typeface="Arial" charset="0"/>
                <a:ea typeface="ＭＳ Ｐゴシック" charset="-128"/>
              </a:rPr>
              <a:t>Community projects with volunteer labor could be the solution – communities helping with planting and weeding.</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9DF0D07B-37D9-49DE-A64B-07D1780A54AA}" type="slidenum">
              <a:rPr lang="en-US"/>
              <a:pPr/>
              <a:t>33</a:t>
            </a:fld>
            <a:endParaRPr lang="en-US"/>
          </a:p>
        </p:txBody>
      </p:sp>
      <p:sp>
        <p:nvSpPr>
          <p:cNvPr id="109571" name="Rectangle 1026"/>
          <p:cNvSpPr>
            <a:spLocks noGrp="1" noRot="1" noChangeAspect="1" noChangeArrowheads="1" noTextEdit="1"/>
          </p:cNvSpPr>
          <p:nvPr>
            <p:ph type="sldImg"/>
          </p:nvPr>
        </p:nvSpPr>
        <p:spPr>
          <a:ln/>
        </p:spPr>
      </p:sp>
      <p:sp>
        <p:nvSpPr>
          <p:cNvPr id="109572" name="Rectangle 1027"/>
          <p:cNvSpPr>
            <a:spLocks noGrp="1" noChangeArrowheads="1"/>
          </p:cNvSpPr>
          <p:nvPr>
            <p:ph type="body" idx="1"/>
          </p:nvPr>
        </p:nvSpPr>
        <p:spPr>
          <a:noFill/>
          <a:ln/>
        </p:spPr>
        <p:txBody>
          <a:bodyPr/>
          <a:lstStyle/>
          <a:p>
            <a:pPr eaLnBrk="1" hangingPunct="1"/>
            <a:endParaRPr lang="en-US" smtClean="0">
              <a:latin typeface="Arial" charset="0"/>
              <a:ea typeface="ＭＳ Ｐゴシック"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7C60C721-D19A-43D1-97C4-4C2E7ECE2BCA}" type="slidenum">
              <a:rPr lang="en-US"/>
              <a:pPr/>
              <a:t>34</a:t>
            </a:fld>
            <a:endParaRPr lang="en-US"/>
          </a:p>
        </p:txBody>
      </p:sp>
      <p:sp>
        <p:nvSpPr>
          <p:cNvPr id="111619" name="Rectangle 1026"/>
          <p:cNvSpPr>
            <a:spLocks noGrp="1" noRot="1" noChangeAspect="1" noChangeArrowheads="1" noTextEdit="1"/>
          </p:cNvSpPr>
          <p:nvPr>
            <p:ph type="sldImg"/>
          </p:nvPr>
        </p:nvSpPr>
        <p:spPr>
          <a:ln/>
        </p:spPr>
      </p:sp>
      <p:sp>
        <p:nvSpPr>
          <p:cNvPr id="111620" name="Rectangle 1027"/>
          <p:cNvSpPr>
            <a:spLocks noGrp="1" noChangeArrowheads="1"/>
          </p:cNvSpPr>
          <p:nvPr>
            <p:ph type="body" idx="1"/>
          </p:nvPr>
        </p:nvSpPr>
        <p:spPr>
          <a:noFill/>
          <a:ln/>
        </p:spPr>
        <p:txBody>
          <a:bodyPr/>
          <a:lstStyle/>
          <a:p>
            <a:pPr eaLnBrk="1" hangingPunct="1"/>
            <a:r>
              <a:rPr lang="en-US" dirty="0" smtClean="0">
                <a:latin typeface="Arial" charset="0"/>
                <a:ea typeface="ＭＳ Ｐゴシック" charset="-128"/>
              </a:rPr>
              <a:t>One very hot and very dry summer, when the trees were already stressed, allowed the beetles to destroy the trees.  With climate predictions indicating that the climate will remain hot and dry in Southwestern North America, and only become hotter and drier, would you want to restore the area by planting more </a:t>
            </a:r>
            <a:r>
              <a:rPr lang="en-US" dirty="0" err="1" smtClean="0">
                <a:latin typeface="Arial" charset="0"/>
                <a:ea typeface="ＭＳ Ｐゴシック" charset="-128"/>
              </a:rPr>
              <a:t>Pinyon</a:t>
            </a:r>
            <a:r>
              <a:rPr lang="en-US" dirty="0" smtClean="0">
                <a:latin typeface="Arial" charset="0"/>
                <a:ea typeface="ＭＳ Ｐゴシック" charset="-128"/>
              </a:rPr>
              <a:t> Pines that are stressed by the hotter and drier weather in just one summer?</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6C7B26C4-8A0E-4DD8-B754-E7CBE06AE6CD}" type="slidenum">
              <a:rPr lang="en-US"/>
              <a:pPr/>
              <a:t>35</a:t>
            </a:fld>
            <a:endParaRPr lang="en-US"/>
          </a:p>
        </p:txBody>
      </p:sp>
      <p:sp>
        <p:nvSpPr>
          <p:cNvPr id="113667" name="Rectangle 2"/>
          <p:cNvSpPr>
            <a:spLocks noGrp="1" noRot="1" noChangeAspect="1" noChangeArrowheads="1" noTextEdit="1"/>
          </p:cNvSpPr>
          <p:nvPr>
            <p:ph type="sldImg"/>
          </p:nvPr>
        </p:nvSpPr>
        <p:spPr>
          <a:solidFill>
            <a:srgbClr val="FFFFFF"/>
          </a:solidFill>
          <a:ln/>
        </p:spPr>
      </p:sp>
      <p:sp>
        <p:nvSpPr>
          <p:cNvPr id="11366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z="2400" dirty="0" smtClean="0">
                <a:latin typeface="Arial" charset="0"/>
                <a:ea typeface="ＭＳ Ｐゴシック" charset="-128"/>
              </a:rPr>
              <a:t>Calls for flexibility and creativity, but for more science than we know right now at this point.</a:t>
            </a:r>
          </a:p>
          <a:p>
            <a:pPr eaLnBrk="1" hangingPunct="1"/>
            <a:endParaRPr lang="en-US" sz="2400" dirty="0" smtClean="0">
              <a:latin typeface="Arial" charset="0"/>
              <a:ea typeface="ＭＳ Ｐゴシック" charset="-128"/>
            </a:endParaRPr>
          </a:p>
          <a:p>
            <a:pPr eaLnBrk="1" hangingPunct="1"/>
            <a:endParaRPr lang="en-US" dirty="0" smtClean="0">
              <a:latin typeface="Arial" charset="0"/>
              <a:ea typeface="ＭＳ Ｐゴシック"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p:spPr>
        <p:txBody>
          <a:bodyPr/>
          <a:lstStyle/>
          <a:p>
            <a:r>
              <a:rPr lang="en-US" dirty="0" smtClean="0">
                <a:latin typeface="Arial" charset="0"/>
                <a:ea typeface="ＭＳ Ｐゴシック" charset="-128"/>
              </a:rPr>
              <a:t>What we have done over the last 10 years in emissions has exceeded the worst levels that were projected 10 years ago.  Notice that in all of the 21 models on the left, none predict that Texas will be any cooler. It might get a little warmer or a lot warmer.  Only a couple of models predict a little more rainfall for Texas, but most predict a decrease in rainfall.  If we plan on Texas being drier and hotter, we will do better than if we plan on being the same or becoming cooler or wetter.</a:t>
            </a:r>
          </a:p>
          <a:p>
            <a:endParaRPr lang="en-US" dirty="0" smtClean="0">
              <a:latin typeface="Arial" charset="0"/>
              <a:ea typeface="ＭＳ Ｐゴシック" charset="-128"/>
            </a:endParaRPr>
          </a:p>
          <a:p>
            <a:r>
              <a:rPr lang="en-US" dirty="0" smtClean="0">
                <a:latin typeface="Arial" charset="0"/>
                <a:ea typeface="ＭＳ Ｐゴシック" charset="-128"/>
              </a:rPr>
              <a:t>From IPCC 2007, WGI, Chapter 11 “Regional Climate Models”, supplementary information.</a:t>
            </a:r>
          </a:p>
          <a:p>
            <a:r>
              <a:rPr lang="en-US" b="1" dirty="0" smtClean="0">
                <a:latin typeface="Arial" charset="0"/>
                <a:ea typeface="ＭＳ Ｐゴシック" charset="-128"/>
              </a:rPr>
              <a:t>Left hand figure</a:t>
            </a:r>
            <a:r>
              <a:rPr lang="en-US" dirty="0" smtClean="0">
                <a:latin typeface="Arial" charset="0"/>
                <a:ea typeface="ＭＳ Ｐゴシック" charset="-128"/>
              </a:rPr>
              <a:t>: </a:t>
            </a:r>
            <a:r>
              <a:rPr lang="en-US" i="1" dirty="0" smtClean="0">
                <a:latin typeface="Arial" charset="0"/>
                <a:ea typeface="ＭＳ Ｐゴシック" charset="-128"/>
              </a:rPr>
              <a:t>Figure S11.8. The annual mean temperature response in North America in 21 MMD models. Shown is the temperature change from the years 1980-1999 to 2080-2099 under the A1B scenario, averaging over all available realizations for each model. The change averaged over all models is shown in the lower right hand corner.</a:t>
            </a:r>
          </a:p>
          <a:p>
            <a:endParaRPr lang="en-US" dirty="0" smtClean="0">
              <a:latin typeface="Arial" charset="0"/>
              <a:ea typeface="ＭＳ Ｐゴシック" charset="-128"/>
            </a:endParaRPr>
          </a:p>
          <a:p>
            <a:r>
              <a:rPr lang="en-US" b="1" dirty="0" smtClean="0">
                <a:latin typeface="Arial" charset="0"/>
                <a:ea typeface="ＭＳ Ｐゴシック" charset="-128"/>
              </a:rPr>
              <a:t>Right hand figure</a:t>
            </a:r>
            <a:r>
              <a:rPr lang="en-US" dirty="0" smtClean="0">
                <a:latin typeface="Arial" charset="0"/>
                <a:ea typeface="ＭＳ Ｐゴシック" charset="-128"/>
              </a:rPr>
              <a:t>:  </a:t>
            </a:r>
            <a:r>
              <a:rPr lang="en-US" i="1" dirty="0" smtClean="0">
                <a:latin typeface="Arial" charset="0"/>
                <a:ea typeface="ＭＳ Ｐゴシック" charset="-128"/>
              </a:rPr>
              <a:t>Figure S11.16. The annual mean precipitation response in North America in 21 MMD models. Shown is the per cent change in precipitation from the years 1980-1999 to 2080-2099 under the A1B scenario, averaging over all available realizations for each model. Brown indicates a reduction in precipitation and green an increase. The per cent change in the precipitation averaged over all models is shown in the lower right hand corner.</a:t>
            </a:r>
          </a:p>
        </p:txBody>
      </p:sp>
      <p:sp>
        <p:nvSpPr>
          <p:cNvPr id="115716" name="Slide Number Placeholder 3"/>
          <p:cNvSpPr>
            <a:spLocks noGrp="1"/>
          </p:cNvSpPr>
          <p:nvPr>
            <p:ph type="sldNum" sz="quarter" idx="5"/>
          </p:nvPr>
        </p:nvSpPr>
        <p:spPr>
          <a:noFill/>
        </p:spPr>
        <p:txBody>
          <a:bodyPr/>
          <a:lstStyle/>
          <a:p>
            <a:fld id="{0F756F62-D526-4452-B720-023D685DD1B6}" type="slidenum">
              <a:rPr lang="en-US"/>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89E0183F-6778-4D92-A3D8-3CD0F3431167}" type="slidenum">
              <a:rPr lang="en-US"/>
              <a:pPr/>
              <a:t>37</a:t>
            </a:fld>
            <a:endParaRPr lang="en-US"/>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p:spPr>
        <p:txBody>
          <a:bodyPr/>
          <a:lstStyle/>
          <a:p>
            <a:pPr eaLnBrk="1" hangingPunct="1"/>
            <a:r>
              <a:rPr lang="en-US" dirty="0" smtClean="0">
                <a:latin typeface="Arial" charset="0"/>
                <a:ea typeface="ＭＳ Ｐゴシック" charset="-128"/>
              </a:rPr>
              <a:t>These are not traditional views for conservation biology and represent out-of-the-box thinking.  These ideas receive stronger reaction from audiences in the United States than they do in Europe because western Europe has no wilderness anymore. Every space is managed in one form or another, yet there exists incredible biodiversity.   While unthinking, extreme management can destroy biodiversity, smart management developed in the context of the plant and animal’s own evolutionary histories can enhance biodiversity.</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E66AFCAC-A575-4C36-B3EE-D3C49D5251F4}" type="slidenum">
              <a:rPr lang="en-US"/>
              <a:pPr/>
              <a:t>38</a:t>
            </a:fld>
            <a:endParaRPr lang="en-US"/>
          </a:p>
        </p:txBody>
      </p:sp>
      <p:sp>
        <p:nvSpPr>
          <p:cNvPr id="119811" name="Rectangle 1026"/>
          <p:cNvSpPr>
            <a:spLocks noGrp="1" noRot="1" noChangeAspect="1" noChangeArrowheads="1" noTextEdit="1"/>
          </p:cNvSpPr>
          <p:nvPr>
            <p:ph type="sldImg"/>
          </p:nvPr>
        </p:nvSpPr>
        <p:spPr>
          <a:xfrm>
            <a:off x="1141413" y="684213"/>
            <a:ext cx="4576762" cy="3432175"/>
          </a:xfrm>
          <a:solidFill>
            <a:srgbClr val="FFFFFF"/>
          </a:solidFill>
          <a:ln/>
        </p:spPr>
      </p:sp>
      <p:sp>
        <p:nvSpPr>
          <p:cNvPr id="119812" name="Rectangle 1027"/>
          <p:cNvSpPr>
            <a:spLocks noGrp="1" noChangeArrowheads="1"/>
          </p:cNvSpPr>
          <p:nvPr>
            <p:ph type="body" idx="1"/>
          </p:nvPr>
        </p:nvSpPr>
        <p:spPr>
          <a:xfrm>
            <a:off x="915988" y="4343400"/>
            <a:ext cx="5026025" cy="4116388"/>
          </a:xfrm>
          <a:solidFill>
            <a:srgbClr val="FFFFFF"/>
          </a:solidFill>
          <a:ln>
            <a:solidFill>
              <a:srgbClr val="000000"/>
            </a:solidFill>
          </a:ln>
        </p:spPr>
        <p:txBody>
          <a:bodyPr/>
          <a:lstStyle/>
          <a:p>
            <a:pPr eaLnBrk="1" hangingPunct="1"/>
            <a:r>
              <a:rPr lang="en-US" dirty="0" smtClean="0">
                <a:latin typeface="Arial" charset="0"/>
                <a:ea typeface="ＭＳ Ｐゴシック" charset="-128"/>
              </a:rPr>
              <a:t>These lands in western Europe have been managed for thousands of years.  If you don’t manage these lands using traditional methods (like roaming sheep herds and mowing for hay once a year), you will lose biodiversity.  Strong management is not opposed to biodiversity.  You can have both if done appropriately.  If, however, you attempt to use modern management methods, like building fences and forcing sheep to eat in only one place, or adding fertilizer to the meadows to try to boost productivity of hay production, you then destroy biodiversity and are left with just a few species of hardy plants.</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EA7A5B82-D9DC-4BB5-9D81-59412DD668DB}" type="slidenum">
              <a:rPr lang="en-US"/>
              <a:pPr/>
              <a:t>39</a:t>
            </a:fld>
            <a:endParaRPr lang="en-US"/>
          </a:p>
        </p:txBody>
      </p:sp>
      <p:sp>
        <p:nvSpPr>
          <p:cNvPr id="121859" name="Rectangle 1026"/>
          <p:cNvSpPr>
            <a:spLocks noGrp="1" noRot="1" noChangeAspect="1" noChangeArrowheads="1" noTextEdit="1"/>
          </p:cNvSpPr>
          <p:nvPr>
            <p:ph type="sldImg"/>
          </p:nvPr>
        </p:nvSpPr>
        <p:spPr>
          <a:ln/>
        </p:spPr>
      </p:sp>
      <p:sp>
        <p:nvSpPr>
          <p:cNvPr id="121860" name="Rectangle 1027"/>
          <p:cNvSpPr>
            <a:spLocks noGrp="1" noChangeArrowheads="1"/>
          </p:cNvSpPr>
          <p:nvPr>
            <p:ph type="body" idx="1"/>
          </p:nvPr>
        </p:nvSpPr>
        <p:spPr>
          <a:noFill/>
          <a:ln/>
        </p:spPr>
        <p:txBody>
          <a:bodyPr/>
          <a:lstStyle/>
          <a:p>
            <a:pPr eaLnBrk="1" hangingPunct="1"/>
            <a:r>
              <a:rPr lang="en-US" dirty="0" smtClean="0">
                <a:latin typeface="Arial" charset="0"/>
                <a:ea typeface="ＭＳ Ｐゴシック" charset="-128"/>
              </a:rPr>
              <a:t>Our main impediment is our mindset.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23ED13CF-7C48-47F5-80D2-A2EDDA5A4F11}" type="slidenum">
              <a:rPr lang="en-US"/>
              <a:pPr/>
              <a:t>4</a:t>
            </a:fld>
            <a:endParaRPr lang="en-US"/>
          </a:p>
        </p:txBody>
      </p:sp>
      <p:sp>
        <p:nvSpPr>
          <p:cNvPr id="50179" name="Rectangle 1026"/>
          <p:cNvSpPr>
            <a:spLocks noGrp="1" noRot="1" noChangeAspect="1" noChangeArrowheads="1" noTextEdit="1"/>
          </p:cNvSpPr>
          <p:nvPr>
            <p:ph type="sldImg"/>
          </p:nvPr>
        </p:nvSpPr>
        <p:spPr>
          <a:ln/>
        </p:spPr>
      </p:sp>
      <p:sp>
        <p:nvSpPr>
          <p:cNvPr id="50180" name="Rectangle 1027"/>
          <p:cNvSpPr>
            <a:spLocks noGrp="1" noChangeArrowheads="1"/>
          </p:cNvSpPr>
          <p:nvPr>
            <p:ph type="body" idx="1"/>
          </p:nvPr>
        </p:nvSpPr>
        <p:spPr>
          <a:noFill/>
          <a:ln/>
        </p:spPr>
        <p:txBody>
          <a:bodyPr/>
          <a:lstStyle/>
          <a:p>
            <a:pPr eaLnBrk="1" hangingPunct="1"/>
            <a:r>
              <a:rPr lang="en-US" dirty="0" smtClean="0">
                <a:latin typeface="Arial" charset="0"/>
                <a:ea typeface="ＭＳ Ｐゴシック" charset="-128"/>
              </a:rPr>
              <a:t>The yellow line indicates average recorded temperatures from 1880-2010.  The last 2 to 3 decades have seen a higher than average global mean for recorded temperatures.</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6E106116-417E-4AB7-B70E-F1B5F5C2584B}" type="slidenum">
              <a:rPr lang="en-US"/>
              <a:pPr/>
              <a:t>40</a:t>
            </a:fld>
            <a:endParaRPr lang="en-US"/>
          </a:p>
        </p:txBody>
      </p:sp>
      <p:sp>
        <p:nvSpPr>
          <p:cNvPr id="123907" name="Rectangle 2"/>
          <p:cNvSpPr>
            <a:spLocks noGrp="1" noRot="1" noChangeAspect="1" noChangeArrowheads="1" noTextEdit="1"/>
          </p:cNvSpPr>
          <p:nvPr>
            <p:ph type="sldImg"/>
          </p:nvPr>
        </p:nvSpPr>
        <p:spPr>
          <a:solidFill>
            <a:srgbClr val="FFFFFF"/>
          </a:solidFill>
          <a:ln/>
        </p:spPr>
      </p:sp>
      <p:sp>
        <p:nvSpPr>
          <p:cNvPr id="12390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z="800" dirty="0" smtClean="0">
                <a:solidFill>
                  <a:srgbClr val="000000"/>
                </a:solidFill>
                <a:latin typeface="Arial" charset="0"/>
                <a:ea typeface="ＭＳ Ｐゴシック" charset="-128"/>
              </a:rPr>
              <a:t>Acknowledgements: Much of the material for this slide presentation was prepared by the Union of Concerned Scientists (UCS). UCS is a nonprofit partnership of scientists and citizens combining rigorous scientific analysis, innovative policy development and effective citizen advocacy to achieve practical environmental solutions.   UCS website:    </a:t>
            </a:r>
            <a:r>
              <a:rPr lang="en-US" sz="800" u="sng" dirty="0" smtClean="0">
                <a:solidFill>
                  <a:schemeClr val="tx1">
                    <a:lumMod val="75000"/>
                  </a:schemeClr>
                </a:solidFill>
                <a:latin typeface="Arial" charset="0"/>
                <a:ea typeface="ＭＳ Ｐゴシック" charset="-128"/>
              </a:rPr>
              <a:t>http://www.ucsusa.org.</a:t>
            </a:r>
            <a:endParaRPr lang="en-US" sz="800" dirty="0" smtClean="0">
              <a:latin typeface="Arial" charset="0"/>
              <a:ea typeface="ＭＳ Ｐゴシック" charset="-128"/>
            </a:endParaRPr>
          </a:p>
          <a:p>
            <a:pPr eaLnBrk="1" hangingPunct="1"/>
            <a:r>
              <a:rPr lang="en-US" sz="800" dirty="0" smtClean="0">
                <a:solidFill>
                  <a:srgbClr val="000000"/>
                </a:solidFill>
                <a:latin typeface="Arial" charset="0"/>
                <a:ea typeface="ＭＳ Ｐゴシック" charset="-128"/>
              </a:rPr>
              <a:t>Many of the facts and projections of the future presented here come from the  following:</a:t>
            </a:r>
          </a:p>
          <a:p>
            <a:pPr lvl="1" eaLnBrk="1" hangingPunct="1">
              <a:buFontTx/>
              <a:buChar char="•"/>
            </a:pPr>
            <a:r>
              <a:rPr lang="en-US" sz="800" dirty="0" smtClean="0">
                <a:solidFill>
                  <a:srgbClr val="000000"/>
                </a:solidFill>
                <a:latin typeface="Arial" charset="0"/>
                <a:ea typeface="ＭＳ Ｐゴシック" charset="-128"/>
              </a:rPr>
              <a:t> The Intergovernmental Panel on Climate Change, Third Assessment Report (TAR), published over the course of 2001.  IPCC website:  </a:t>
            </a:r>
            <a:r>
              <a:rPr lang="en-US" sz="800" u="sng" dirty="0" smtClean="0">
                <a:solidFill>
                  <a:srgbClr val="0000FF"/>
                </a:solidFill>
                <a:latin typeface="Arial" charset="0"/>
                <a:ea typeface="ＭＳ Ｐゴシック" charset="-128"/>
              </a:rPr>
              <a:t>http://www.ipcc.ch</a:t>
            </a:r>
            <a:r>
              <a:rPr lang="en-US" sz="800" u="none" dirty="0" smtClean="0">
                <a:solidFill>
                  <a:srgbClr val="0000FF"/>
                </a:solidFill>
                <a:latin typeface="Arial" charset="0"/>
                <a:ea typeface="ＭＳ Ｐゴシック" charset="-128"/>
              </a:rPr>
              <a:t>.</a:t>
            </a:r>
            <a:endParaRPr lang="en-US" sz="800" dirty="0" smtClean="0">
              <a:solidFill>
                <a:srgbClr val="000000"/>
              </a:solidFill>
              <a:latin typeface="Arial" charset="0"/>
              <a:ea typeface="ＭＳ Ｐゴシック" charset="-128"/>
            </a:endParaRPr>
          </a:p>
          <a:p>
            <a:pPr lvl="3" eaLnBrk="1" hangingPunct="1"/>
            <a:r>
              <a:rPr lang="en-US" sz="800" dirty="0" smtClean="0">
                <a:solidFill>
                  <a:srgbClr val="000000"/>
                </a:solidFill>
                <a:latin typeface="Arial" charset="0"/>
                <a:ea typeface="ＭＳ Ｐゴシック" charset="-128"/>
              </a:rPr>
              <a:t> Working Group I - science of the climate system</a:t>
            </a:r>
          </a:p>
          <a:p>
            <a:pPr lvl="3" eaLnBrk="1" hangingPunct="1"/>
            <a:r>
              <a:rPr lang="en-US" sz="800" dirty="0" smtClean="0">
                <a:solidFill>
                  <a:srgbClr val="000000"/>
                </a:solidFill>
                <a:latin typeface="Arial" charset="0"/>
                <a:ea typeface="ＭＳ Ｐゴシック" charset="-128"/>
              </a:rPr>
              <a:t> Working Group II - impacts and adaptation</a:t>
            </a:r>
          </a:p>
          <a:p>
            <a:pPr lvl="3" eaLnBrk="1" hangingPunct="1"/>
            <a:r>
              <a:rPr lang="en-US" sz="800" dirty="0" smtClean="0">
                <a:solidFill>
                  <a:srgbClr val="000000"/>
                </a:solidFill>
                <a:latin typeface="Arial" charset="0"/>
                <a:ea typeface="ＭＳ Ｐゴシック" charset="-128"/>
              </a:rPr>
              <a:t> Working Group III - mitigation options</a:t>
            </a:r>
          </a:p>
          <a:p>
            <a:pPr lvl="1" eaLnBrk="1" hangingPunct="1">
              <a:buFontTx/>
              <a:buChar char="•"/>
            </a:pPr>
            <a:r>
              <a:rPr lang="en-US" sz="800" dirty="0" smtClean="0">
                <a:solidFill>
                  <a:srgbClr val="000000"/>
                </a:solidFill>
                <a:latin typeface="Arial" charset="0"/>
                <a:ea typeface="ＭＳ Ｐゴシック" charset="-128"/>
              </a:rPr>
              <a:t>Climate Change Impacts on the United States:  the Potential Consequences of Climate Variability and Change, 2000, U.S. National Assessment Synthesis Team, U.S. Global Change Research Program.  USGCRP website:  </a:t>
            </a:r>
            <a:r>
              <a:rPr lang="en-US" sz="800" u="sng" dirty="0" smtClean="0">
                <a:solidFill>
                  <a:srgbClr val="000000"/>
                </a:solidFill>
                <a:latin typeface="Arial" charset="0"/>
                <a:ea typeface="ＭＳ Ｐゴシック" charset="-128"/>
              </a:rPr>
              <a:t>http://www.globalchange.gov</a:t>
            </a:r>
            <a:r>
              <a:rPr lang="en-US" sz="800" dirty="0" smtClean="0">
                <a:solidFill>
                  <a:srgbClr val="000000"/>
                </a:solidFill>
                <a:latin typeface="Arial" charset="0"/>
                <a:ea typeface="ＭＳ Ｐゴシック" charset="-128"/>
              </a:rPr>
              <a:t>.</a:t>
            </a:r>
          </a:p>
          <a:p>
            <a:pPr lvl="1" eaLnBrk="1" hangingPunct="1">
              <a:buFontTx/>
              <a:buChar char="•"/>
            </a:pPr>
            <a:r>
              <a:rPr lang="en-US" sz="800" dirty="0" smtClean="0">
                <a:solidFill>
                  <a:srgbClr val="000000"/>
                </a:solidFill>
                <a:latin typeface="Arial" charset="0"/>
                <a:ea typeface="ＭＳ Ｐゴシック" charset="-128"/>
              </a:rPr>
              <a:t>Climate Change and Texas, 1997,  Environmental Protection Agency. EPA website:  </a:t>
            </a:r>
            <a:r>
              <a:rPr lang="en-US" sz="800" u="sng" dirty="0" smtClean="0">
                <a:solidFill>
                  <a:srgbClr val="0000FF"/>
                </a:solidFill>
                <a:latin typeface="Arial" charset="0"/>
                <a:ea typeface="ＭＳ Ｐゴシック" charset="-128"/>
              </a:rPr>
              <a:t>http://www.epa.gov/climatechange/index.html.</a:t>
            </a:r>
            <a:endParaRPr lang="en-US" sz="800" dirty="0" smtClean="0">
              <a:latin typeface="Arial" charset="0"/>
              <a:ea typeface="ＭＳ Ｐゴシック" charset="-128"/>
            </a:endParaRPr>
          </a:p>
          <a:p>
            <a:pPr eaLnBrk="1" hangingPunct="1">
              <a:lnSpc>
                <a:spcPct val="70000"/>
              </a:lnSpc>
            </a:pPr>
            <a:endParaRPr lang="en-US" sz="800" dirty="0" smtClean="0">
              <a:solidFill>
                <a:srgbClr val="000000"/>
              </a:solidFill>
              <a:latin typeface="Arial" charset="0"/>
              <a:ea typeface="ＭＳ Ｐゴシック" charset="-128"/>
            </a:endParaRPr>
          </a:p>
          <a:p>
            <a:pPr eaLnBrk="1" hangingPunct="1"/>
            <a:r>
              <a:rPr lang="en-US" sz="800" dirty="0" smtClean="0">
                <a:solidFill>
                  <a:srgbClr val="000000"/>
                </a:solidFill>
                <a:latin typeface="Arial" charset="0"/>
                <a:ea typeface="ＭＳ Ｐゴシック" charset="-128"/>
              </a:rPr>
              <a:t>The following were extremely helpful in putting this presentation together:</a:t>
            </a:r>
            <a:endParaRPr lang="en-US" sz="800" dirty="0" smtClean="0">
              <a:latin typeface="Arial" charset="0"/>
              <a:ea typeface="ＭＳ Ｐゴシック" charset="-128"/>
            </a:endParaRPr>
          </a:p>
          <a:p>
            <a:pPr lvl="2" eaLnBrk="1" hangingPunct="1"/>
            <a:r>
              <a:rPr lang="en-US" sz="800" dirty="0" smtClean="0">
                <a:solidFill>
                  <a:srgbClr val="000000"/>
                </a:solidFill>
                <a:latin typeface="Arial" charset="0"/>
                <a:ea typeface="ＭＳ Ｐゴシック" charset="-128"/>
              </a:rPr>
              <a:t>Environmental Science Institute, University of Texas</a:t>
            </a:r>
            <a:endParaRPr lang="en-US" sz="800" dirty="0" smtClean="0">
              <a:latin typeface="Arial" charset="0"/>
              <a:ea typeface="ＭＳ Ｐゴシック" charset="-128"/>
            </a:endParaRPr>
          </a:p>
          <a:p>
            <a:pPr lvl="2" eaLnBrk="1" hangingPunct="1"/>
            <a:r>
              <a:rPr lang="en-US" sz="800" dirty="0" smtClean="0">
                <a:solidFill>
                  <a:srgbClr val="000000"/>
                </a:solidFill>
                <a:latin typeface="Arial" charset="0"/>
                <a:ea typeface="ＭＳ Ｐゴシック" charset="-128"/>
              </a:rPr>
              <a:t>Nelson </a:t>
            </a:r>
            <a:r>
              <a:rPr lang="en-US" sz="800" dirty="0" err="1" smtClean="0">
                <a:solidFill>
                  <a:srgbClr val="000000"/>
                </a:solidFill>
                <a:latin typeface="Arial" charset="0"/>
                <a:ea typeface="ＭＳ Ｐゴシック" charset="-128"/>
              </a:rPr>
              <a:t>Guda</a:t>
            </a:r>
            <a:endParaRPr lang="en-US" sz="800" dirty="0" smtClean="0">
              <a:latin typeface="Arial" charset="0"/>
              <a:ea typeface="ＭＳ Ｐゴシック" charset="-128"/>
            </a:endParaRPr>
          </a:p>
          <a:p>
            <a:pPr lvl="2" eaLnBrk="1" hangingPunct="1"/>
            <a:r>
              <a:rPr lang="en-US" sz="800" dirty="0" smtClean="0">
                <a:solidFill>
                  <a:srgbClr val="000000"/>
                </a:solidFill>
                <a:latin typeface="Arial" charset="0"/>
                <a:ea typeface="ＭＳ Ｐゴシック" charset="-128"/>
              </a:rPr>
              <a:t>Kristina Schlegel</a:t>
            </a:r>
            <a:endParaRPr lang="en-US" sz="800" dirty="0" smtClean="0">
              <a:latin typeface="Arial" charset="0"/>
              <a:ea typeface="ＭＳ Ｐゴシック" charset="-128"/>
            </a:endParaRPr>
          </a:p>
          <a:p>
            <a:pPr lvl="2" eaLnBrk="1" hangingPunct="1">
              <a:lnSpc>
                <a:spcPct val="50000"/>
              </a:lnSpc>
            </a:pPr>
            <a:endParaRPr lang="en-US" sz="800" dirty="0" smtClean="0">
              <a:latin typeface="Arial" charset="0"/>
              <a:ea typeface="ＭＳ Ｐゴシック" charset="-128"/>
            </a:endParaRPr>
          </a:p>
          <a:p>
            <a:pPr lvl="1" eaLnBrk="1" hangingPunct="1"/>
            <a:r>
              <a:rPr lang="en-US" sz="800" dirty="0" smtClean="0">
                <a:latin typeface="Arial" charset="0"/>
                <a:ea typeface="ＭＳ Ｐゴシック" charset="-128"/>
              </a:rPr>
              <a:t>** The material in this presentation and notes is for educational use only.  No part may be duplicated or sold.</a:t>
            </a:r>
          </a:p>
          <a:p>
            <a:pPr eaLnBrk="1" hangingPunct="1"/>
            <a:endParaRPr lang="en-US" sz="800" dirty="0" smtClean="0">
              <a:latin typeface="Arial" charset="0"/>
              <a:ea typeface="ＭＳ Ｐゴシック"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E8C0DC91-B4B6-4818-BCF5-7F2788F279F0}" type="slidenum">
              <a:rPr lang="en-US"/>
              <a:pPr/>
              <a:t>5</a:t>
            </a:fld>
            <a:endParaRPr lang="en-US"/>
          </a:p>
        </p:txBody>
      </p:sp>
      <p:sp>
        <p:nvSpPr>
          <p:cNvPr id="52227" name="Rectangle 1026"/>
          <p:cNvSpPr>
            <a:spLocks noGrp="1" noRot="1" noChangeAspect="1" noChangeArrowheads="1" noTextEdit="1"/>
          </p:cNvSpPr>
          <p:nvPr>
            <p:ph type="sldImg"/>
          </p:nvPr>
        </p:nvSpPr>
        <p:spPr>
          <a:ln/>
        </p:spPr>
      </p:sp>
      <p:sp>
        <p:nvSpPr>
          <p:cNvPr id="52228" name="Rectangle 1027"/>
          <p:cNvSpPr>
            <a:spLocks noGrp="1" noChangeArrowheads="1"/>
          </p:cNvSpPr>
          <p:nvPr>
            <p:ph type="body" idx="1"/>
          </p:nvPr>
        </p:nvSpPr>
        <p:spPr>
          <a:noFill/>
          <a:ln/>
        </p:spPr>
        <p:txBody>
          <a:bodyPr/>
          <a:lstStyle/>
          <a:p>
            <a:pPr eaLnBrk="1" hangingPunct="1"/>
            <a:r>
              <a:rPr lang="en-US" dirty="0" smtClean="0">
                <a:latin typeface="Arial" charset="0"/>
                <a:ea typeface="ＭＳ Ｐゴシック" charset="-128"/>
              </a:rPr>
              <a:t>This graph shows global year-round average temperatures.  While there is variation, there has been a strong global warming trend since 1972. Every decade has been warmer than the previous decade, with our contemporary decade being the warmest on record. This past decade has set additional records: 2010 tying with 2005 for the hottest year on record, in spite of some locations where data show very cold records, in places such as in Boston, MA and in England.  The fifth hottest year on record was recorded in 2009. Climate change is happening, and the world in general is getting warmer.</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solidFill>
            <a:srgbClr val="FFFFFF"/>
          </a:solidFill>
          <a:ln/>
        </p:spPr>
      </p:sp>
      <p:sp>
        <p:nvSpPr>
          <p:cNvPr id="54275" name="Notes Placeholder 2"/>
          <p:cNvSpPr>
            <a:spLocks noGrp="1"/>
          </p:cNvSpPr>
          <p:nvPr>
            <p:ph type="body" idx="1"/>
          </p:nvPr>
        </p:nvSpPr>
        <p:spPr>
          <a:noFill/>
          <a:ln>
            <a:solidFill>
              <a:srgbClr val="000000"/>
            </a:solidFill>
          </a:ln>
        </p:spPr>
        <p:txBody>
          <a:bodyPr/>
          <a:lstStyle/>
          <a:p>
            <a:r>
              <a:rPr lang="en-US" b="1" i="1" u="sng" dirty="0" smtClean="0">
                <a:solidFill>
                  <a:schemeClr val="tx2"/>
                </a:solidFill>
                <a:latin typeface="Arial" charset="0"/>
                <a:ea typeface="ＭＳ Ｐゴシック" charset="-128"/>
              </a:rPr>
              <a:t>(Sound for warbler toad playing in background. –LRS)</a:t>
            </a:r>
          </a:p>
          <a:p>
            <a:r>
              <a:rPr lang="en-US" dirty="0" smtClean="0">
                <a:latin typeface="Arial" charset="0"/>
                <a:ea typeface="ＭＳ Ｐゴシック" charset="-128"/>
              </a:rPr>
              <a:t>In the Northern latitudes, winters can be very dark and cold, and people love to look for signs of Spring and record them. We have an enormous amount of data on the timing for Spring events, such as with the emergence of cherry blossoms (top left image); example: there are 800 years worth of data on when the cherry trees blossom, recorded in Japan. We also know when bird and frog calls begin in Spring due to both scientist’s and amateur’s records.  In addition, dates of grape harvests across Europe has been recorded for 400 years in the Fall by the wine industry.  </a:t>
            </a:r>
          </a:p>
        </p:txBody>
      </p:sp>
      <p:sp>
        <p:nvSpPr>
          <p:cNvPr id="54276" name="Slide Number Placeholder 3"/>
          <p:cNvSpPr txBox="1">
            <a:spLocks noGrp="1"/>
          </p:cNvSpPr>
          <p:nvPr/>
        </p:nvSpPr>
        <p:spPr bwMode="auto">
          <a:xfrm>
            <a:off x="3886200" y="8686800"/>
            <a:ext cx="2971800" cy="457200"/>
          </a:xfrm>
          <a:prstGeom prst="rect">
            <a:avLst/>
          </a:prstGeom>
          <a:noFill/>
          <a:ln w="9525">
            <a:noFill/>
            <a:miter lim="800000"/>
            <a:headEnd/>
            <a:tailEnd/>
          </a:ln>
        </p:spPr>
        <p:txBody>
          <a:bodyPr anchor="b"/>
          <a:lstStyle/>
          <a:p>
            <a:pPr algn="r"/>
            <a:fld id="{DB2ADA8C-EBC4-426C-98C2-567150FC09F5}" type="slidenum">
              <a:rPr lang="en-US" sz="1200"/>
              <a:pPr algn="r"/>
              <a:t>6</a:t>
            </a:fld>
            <a:endParaRPr 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AC83807A-850E-4156-BFEA-34D1C090D0BD}" type="slidenum">
              <a:rPr lang="en-US" sz="1200"/>
              <a:pPr algn="r"/>
              <a:t>7</a:t>
            </a:fld>
            <a:endParaRPr lang="en-US" sz="1200"/>
          </a:p>
        </p:txBody>
      </p:sp>
      <p:sp>
        <p:nvSpPr>
          <p:cNvPr id="56323" name="Rectangle 2"/>
          <p:cNvSpPr>
            <a:spLocks noGrp="1" noRot="1" noChangeAspect="1" noChangeArrowheads="1" noTextEdit="1"/>
          </p:cNvSpPr>
          <p:nvPr>
            <p:ph type="sldImg"/>
          </p:nvPr>
        </p:nvSpPr>
        <p:spPr>
          <a:xfrm>
            <a:off x="1143000" y="698500"/>
            <a:ext cx="4572000" cy="3429000"/>
          </a:xfrm>
          <a:solidFill>
            <a:srgbClr val="FFFFFF"/>
          </a:solidFill>
          <a:ln/>
        </p:spPr>
      </p:sp>
      <p:sp>
        <p:nvSpPr>
          <p:cNvPr id="56324" name="Rectangle 3"/>
          <p:cNvSpPr>
            <a:spLocks noGrp="1" noChangeArrowheads="1"/>
          </p:cNvSpPr>
          <p:nvPr>
            <p:ph type="body" idx="1"/>
          </p:nvPr>
        </p:nvSpPr>
        <p:spPr>
          <a:xfrm>
            <a:off x="904875" y="4349750"/>
            <a:ext cx="5048250" cy="4095750"/>
          </a:xfrm>
          <a:solidFill>
            <a:srgbClr val="FFFFFF"/>
          </a:solidFill>
          <a:ln>
            <a:solidFill>
              <a:srgbClr val="000000"/>
            </a:solidFill>
          </a:ln>
        </p:spPr>
        <p:txBody>
          <a:bodyPr/>
          <a:lstStyle/>
          <a:p>
            <a:pPr>
              <a:spcBef>
                <a:spcPct val="50000"/>
              </a:spcBef>
            </a:pPr>
            <a:r>
              <a:rPr lang="en-US" dirty="0" smtClean="0">
                <a:latin typeface="Palatino" charset="0"/>
                <a:ea typeface="ＭＳ Ｐゴシック" charset="-128"/>
              </a:rPr>
              <a:t>Each bar on the graph represents a different animal or plant species. Bars pointing down below the 0 line indicate earlier spring events. In general, Spring days have been arriving earlier by about three days per decade, especially over the last 30 years.</a:t>
            </a:r>
          </a:p>
          <a:p>
            <a:pPr>
              <a:spcBef>
                <a:spcPct val="50000"/>
              </a:spcBef>
            </a:pPr>
            <a:endParaRPr lang="en-US" dirty="0" smtClean="0">
              <a:latin typeface="Palatino" charset="0"/>
              <a:ea typeface="ＭＳ Ｐゴシック" charset="-128"/>
            </a:endParaRPr>
          </a:p>
          <a:p>
            <a:pPr>
              <a:spcBef>
                <a:spcPct val="50000"/>
              </a:spcBef>
            </a:pPr>
            <a:r>
              <a:rPr lang="en-US" dirty="0" smtClean="0">
                <a:latin typeface="Palatino" charset="0"/>
                <a:ea typeface="ＭＳ Ｐゴシック" charset="-128"/>
              </a:rPr>
              <a:t>Different types of organisms are responding in different ways:</a:t>
            </a:r>
          </a:p>
          <a:p>
            <a:pPr>
              <a:spcBef>
                <a:spcPct val="50000"/>
              </a:spcBef>
            </a:pPr>
            <a:endParaRPr lang="en-US" dirty="0" smtClean="0">
              <a:latin typeface="Palatino" charset="0"/>
              <a:ea typeface="ＭＳ Ｐゴシック" charset="-128"/>
            </a:endParaRPr>
          </a:p>
          <a:p>
            <a:pPr>
              <a:spcBef>
                <a:spcPct val="50000"/>
              </a:spcBef>
              <a:buFontTx/>
              <a:buChar char="•"/>
            </a:pPr>
            <a:r>
              <a:rPr lang="en-US" dirty="0" smtClean="0">
                <a:latin typeface="Palatino" charset="0"/>
                <a:ea typeface="ＭＳ Ｐゴシック" charset="-128"/>
              </a:rPr>
              <a:t>  Amphibians (frogs, toads, newts &amp; salamanders) breed in the Spring, and are responding 8 times stronger than any of the other groups. </a:t>
            </a:r>
          </a:p>
          <a:p>
            <a:pPr>
              <a:spcBef>
                <a:spcPct val="50000"/>
              </a:spcBef>
              <a:buFontTx/>
              <a:buChar char="•"/>
            </a:pPr>
            <a:r>
              <a:rPr lang="en-US" dirty="0" smtClean="0">
                <a:latin typeface="Palatino" charset="0"/>
                <a:ea typeface="ＭＳ Ｐゴシック" charset="-128"/>
              </a:rPr>
              <a:t>  Birds and butterflies are responding three times more strongly than are herbs and grasses.  This is of concern to biologists because butterfly larvae (caterpillars) use plants to feed.  The possibility of starvation is highly likely if the timing of animal emergence does not coincide with plant emergence.  This study showed that butterflies are emerging in spring on average 3.7days/decade earlier over the past 30 years, while herbs and grasses are emerging only 1.0 day/decade earlier in spring – this could cause some butterfly species to get out of sync with their host plants.</a:t>
            </a:r>
          </a:p>
          <a:p>
            <a:pPr>
              <a:spcBef>
                <a:spcPct val="50000"/>
              </a:spcBef>
              <a:buFontTx/>
              <a:buChar char="•"/>
            </a:pPr>
            <a:endParaRPr lang="en-US" dirty="0" smtClean="0">
              <a:latin typeface="Palatino" charset="0"/>
              <a:ea typeface="ＭＳ Ｐゴシック" charset="-128"/>
            </a:endParaRPr>
          </a:p>
          <a:p>
            <a:pPr>
              <a:spcBef>
                <a:spcPct val="50000"/>
              </a:spcBef>
            </a:pPr>
            <a:r>
              <a:rPr lang="en-US" dirty="0" smtClean="0">
                <a:solidFill>
                  <a:srgbClr val="BBE0E3"/>
                </a:solidFill>
                <a:latin typeface="Palatino" charset="0"/>
                <a:ea typeface="ＭＳ Ｐゴシック" charset="-128"/>
              </a:rPr>
              <a:t>Image from: Parmesan (2007) </a:t>
            </a:r>
            <a:r>
              <a:rPr lang="en-US" i="1" dirty="0" smtClean="0">
                <a:solidFill>
                  <a:srgbClr val="BBE0E3"/>
                </a:solidFill>
                <a:latin typeface="Palatino" charset="0"/>
                <a:ea typeface="ＭＳ Ｐゴシック" charset="-128"/>
              </a:rPr>
              <a:t>Global Change Biology</a:t>
            </a:r>
          </a:p>
          <a:p>
            <a:pPr>
              <a:spcBef>
                <a:spcPct val="50000"/>
              </a:spcBef>
            </a:pPr>
            <a:r>
              <a:rPr lang="en-US" dirty="0" smtClean="0">
                <a:solidFill>
                  <a:srgbClr val="BBE0E3"/>
                </a:solidFill>
                <a:latin typeface="Palatino" charset="0"/>
                <a:ea typeface="ＭＳ Ｐゴシック" charset="-128"/>
              </a:rPr>
              <a:t>References: </a:t>
            </a:r>
            <a:r>
              <a:rPr lang="en-US" dirty="0" smtClean="0">
                <a:latin typeface="Arial" charset="0"/>
                <a:ea typeface="ＭＳ Ｐゴシック" charset="-128"/>
              </a:rPr>
              <a:t>Parmesan, C (2007). Influence of species, latitudes and methodologies on estimates of </a:t>
            </a:r>
            <a:r>
              <a:rPr lang="en-US" dirty="0" err="1" smtClean="0">
                <a:latin typeface="Arial" charset="0"/>
                <a:ea typeface="ＭＳ Ｐゴシック" charset="-128"/>
              </a:rPr>
              <a:t>phenological</a:t>
            </a:r>
            <a:r>
              <a:rPr lang="en-US" dirty="0" smtClean="0">
                <a:latin typeface="Arial" charset="0"/>
                <a:ea typeface="ＭＳ Ｐゴシック" charset="-128"/>
              </a:rPr>
              <a:t> response to global warming.  </a:t>
            </a:r>
            <a:r>
              <a:rPr lang="en-US" i="1" dirty="0" smtClean="0">
                <a:latin typeface="Arial" charset="0"/>
                <a:ea typeface="ＭＳ Ｐゴシック" charset="-128"/>
              </a:rPr>
              <a:t>Global Change Biology</a:t>
            </a:r>
            <a:r>
              <a:rPr lang="en-US" dirty="0" smtClean="0">
                <a:latin typeface="Arial" charset="0"/>
                <a:ea typeface="ＭＳ Ｐゴシック" charset="-128"/>
              </a:rPr>
              <a:t> </a:t>
            </a:r>
            <a:r>
              <a:rPr lang="en-US" b="1" dirty="0" smtClean="0">
                <a:latin typeface="Arial" charset="0"/>
                <a:ea typeface="ＭＳ Ｐゴシック" charset="-128"/>
              </a:rPr>
              <a:t>13</a:t>
            </a:r>
            <a:r>
              <a:rPr lang="en-US" dirty="0" smtClean="0">
                <a:latin typeface="Arial" charset="0"/>
                <a:ea typeface="ＭＳ Ｐゴシック" charset="-128"/>
              </a:rPr>
              <a:t>:1860-1872. </a:t>
            </a:r>
            <a:endParaRPr lang="en-US" dirty="0" smtClean="0">
              <a:solidFill>
                <a:srgbClr val="BBE0E3"/>
              </a:solidFill>
              <a:latin typeface="Palatino" charset="0"/>
              <a:ea typeface="ＭＳ Ｐゴシック"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32C15251-3BE3-4818-B582-0A3D152B19A0}" type="slidenum">
              <a:rPr lang="en-US"/>
              <a:pPr/>
              <a:t>8</a:t>
            </a:fld>
            <a:endParaRPr lang="en-US"/>
          </a:p>
        </p:txBody>
      </p:sp>
      <p:sp>
        <p:nvSpPr>
          <p:cNvPr id="58371" name="Rectangle 1026"/>
          <p:cNvSpPr>
            <a:spLocks noGrp="1" noRot="1" noChangeAspect="1" noChangeArrowheads="1" noTextEdit="1"/>
          </p:cNvSpPr>
          <p:nvPr>
            <p:ph type="sldImg"/>
          </p:nvPr>
        </p:nvSpPr>
        <p:spPr>
          <a:ln/>
        </p:spPr>
      </p:sp>
      <p:sp>
        <p:nvSpPr>
          <p:cNvPr id="58372" name="Rectangle 1027"/>
          <p:cNvSpPr>
            <a:spLocks noGrp="1" noChangeArrowheads="1"/>
          </p:cNvSpPr>
          <p:nvPr>
            <p:ph type="body" idx="1"/>
          </p:nvPr>
        </p:nvSpPr>
        <p:spPr>
          <a:noFill/>
          <a:ln/>
        </p:spPr>
        <p:txBody>
          <a:bodyPr/>
          <a:lstStyle/>
          <a:p>
            <a:pPr eaLnBrk="1" hangingPunct="1"/>
            <a:r>
              <a:rPr lang="en-US" dirty="0" smtClean="0">
                <a:latin typeface="Arial" charset="0"/>
                <a:ea typeface="ＭＳ Ｐゴシック" charset="-128"/>
              </a:rPr>
              <a:t>Another big change observed by biologists and naturalists is where species live geographically.  Most species live in a very small geographic space – perhaps even a single USA county.  As the climate warms, the common response by species is to move towards the poles in latitude, or higher in altitude.  Robust data has been collected on butterfly species in European countries – records as far back as 1760 AD – documenting where each species was found in particular years.</a:t>
            </a:r>
          </a:p>
          <a:p>
            <a:pPr eaLnBrk="1" hangingPunct="1"/>
            <a:endParaRPr lang="en-US" dirty="0" smtClean="0">
              <a:latin typeface="Arial" charset="0"/>
              <a:ea typeface="ＭＳ Ｐゴシック" charset="-128"/>
            </a:endParaRPr>
          </a:p>
          <a:p>
            <a:pPr eaLnBrk="1" hangingPunct="1"/>
            <a:r>
              <a:rPr lang="en-US" dirty="0" smtClean="0">
                <a:latin typeface="Arial" charset="0"/>
                <a:ea typeface="ＭＳ Ｐゴシック" charset="-128"/>
              </a:rPr>
              <a:t>Two-thirds of 57 species studied by Professor Parmesan in Europe have expanded their habitat ranges northward 50-300 miles (30-480 km) over the past 30 years. We have had only about  a one-degree Fahrenheit (0.7 degree Centigrade) temperature increase over the 20</a:t>
            </a:r>
            <a:r>
              <a:rPr lang="en-US" baseline="30000" dirty="0" smtClean="0">
                <a:latin typeface="Arial" charset="0"/>
                <a:ea typeface="ＭＳ Ｐゴシック" charset="-128"/>
              </a:rPr>
              <a:t>th</a:t>
            </a:r>
            <a:r>
              <a:rPr lang="en-US" dirty="0" smtClean="0">
                <a:latin typeface="Arial" charset="0"/>
                <a:ea typeface="ＭＳ Ｐゴシック" charset="-128"/>
              </a:rPr>
              <a:t> c, and temperature change is expected to be greater in the coming decades.  Many of these butterfly species (about one-third) are also contracting their ranges in southern Europe and northern Africa, as populations in those regions go extinct due to the local climate becoming too extreme for these species to live in.</a:t>
            </a:r>
          </a:p>
          <a:p>
            <a:pPr eaLnBrk="1" hangingPunct="1"/>
            <a:endParaRPr lang="en-US" dirty="0" smtClean="0">
              <a:latin typeface="Arial" charset="0"/>
              <a:ea typeface="ＭＳ Ｐゴシック" charset="-128"/>
            </a:endParaRPr>
          </a:p>
          <a:p>
            <a:pPr eaLnBrk="1" hangingPunct="1"/>
            <a:r>
              <a:rPr lang="en-US" dirty="0" smtClean="0">
                <a:latin typeface="Arial" charset="0"/>
                <a:ea typeface="ＭＳ Ｐゴシック" charset="-128"/>
              </a:rPr>
              <a:t>References: Parmesan, C, N </a:t>
            </a:r>
            <a:r>
              <a:rPr lang="en-US" dirty="0" err="1" smtClean="0">
                <a:latin typeface="Arial" charset="0"/>
                <a:ea typeface="ＭＳ Ｐゴシック" charset="-128"/>
              </a:rPr>
              <a:t>Ryrholm</a:t>
            </a:r>
            <a:r>
              <a:rPr lang="en-US" dirty="0" smtClean="0">
                <a:latin typeface="Arial" charset="0"/>
                <a:ea typeface="ＭＳ Ｐゴシック" charset="-128"/>
              </a:rPr>
              <a:t>, C </a:t>
            </a:r>
            <a:r>
              <a:rPr lang="en-US" dirty="0" err="1" smtClean="0">
                <a:latin typeface="Arial" charset="0"/>
                <a:ea typeface="ＭＳ Ｐゴシック" charset="-128"/>
              </a:rPr>
              <a:t>Stefanescu</a:t>
            </a:r>
            <a:r>
              <a:rPr lang="en-US" dirty="0" smtClean="0">
                <a:latin typeface="Arial" charset="0"/>
                <a:ea typeface="ＭＳ Ｐゴシック" charset="-128"/>
              </a:rPr>
              <a:t>, JK Hill, CD Thomas, H </a:t>
            </a:r>
            <a:r>
              <a:rPr lang="en-US" dirty="0" err="1" smtClean="0">
                <a:latin typeface="Arial" charset="0"/>
                <a:ea typeface="ＭＳ Ｐゴシック" charset="-128"/>
              </a:rPr>
              <a:t>Descimon</a:t>
            </a:r>
            <a:r>
              <a:rPr lang="en-US" dirty="0" smtClean="0">
                <a:latin typeface="Arial" charset="0"/>
                <a:ea typeface="ＭＳ Ｐゴシック" charset="-128"/>
              </a:rPr>
              <a:t>, B Huntley, L Kaila, J Kullberg, T </a:t>
            </a:r>
            <a:r>
              <a:rPr lang="en-US" dirty="0" err="1" smtClean="0">
                <a:latin typeface="Arial" charset="0"/>
                <a:ea typeface="ＭＳ Ｐゴシック" charset="-128"/>
              </a:rPr>
              <a:t>Tammaru</a:t>
            </a:r>
            <a:r>
              <a:rPr lang="en-US" dirty="0" smtClean="0">
                <a:latin typeface="Arial" charset="0"/>
                <a:ea typeface="ＭＳ Ｐゴシック" charset="-128"/>
              </a:rPr>
              <a:t>, J </a:t>
            </a:r>
            <a:r>
              <a:rPr lang="en-US" dirty="0" err="1" smtClean="0">
                <a:latin typeface="Arial" charset="0"/>
                <a:ea typeface="ＭＳ Ｐゴシック" charset="-128"/>
              </a:rPr>
              <a:t>Tennent</a:t>
            </a:r>
            <a:r>
              <a:rPr lang="en-US" dirty="0" smtClean="0">
                <a:latin typeface="Arial" charset="0"/>
                <a:ea typeface="ＭＳ Ｐゴシック" charset="-128"/>
              </a:rPr>
              <a:t>, JA Thomas, M Warren (1999). </a:t>
            </a:r>
            <a:r>
              <a:rPr lang="en-US" dirty="0" err="1" smtClean="0">
                <a:latin typeface="Arial" charset="0"/>
                <a:ea typeface="ＭＳ Ｐゴシック" charset="-128"/>
              </a:rPr>
              <a:t>Poleward</a:t>
            </a:r>
            <a:r>
              <a:rPr lang="en-US" dirty="0" smtClean="0">
                <a:latin typeface="Arial" charset="0"/>
                <a:ea typeface="ＭＳ Ｐゴシック" charset="-128"/>
              </a:rPr>
              <a:t> shift of butterfly species’ ranges associated with regional warming.  </a:t>
            </a:r>
            <a:r>
              <a:rPr lang="en-US" i="1" dirty="0" smtClean="0">
                <a:latin typeface="Arial" charset="0"/>
                <a:ea typeface="ＭＳ Ｐゴシック" charset="-128"/>
              </a:rPr>
              <a:t>Nature</a:t>
            </a:r>
            <a:r>
              <a:rPr lang="en-US" dirty="0" smtClean="0">
                <a:latin typeface="Arial" charset="0"/>
                <a:ea typeface="ＭＳ Ｐゴシック" charset="-128"/>
              </a:rPr>
              <a:t> </a:t>
            </a:r>
            <a:r>
              <a:rPr lang="en-US" b="1" dirty="0" smtClean="0">
                <a:latin typeface="Arial" charset="0"/>
                <a:ea typeface="ＭＳ Ｐゴシック" charset="-128"/>
              </a:rPr>
              <a:t>399</a:t>
            </a:r>
            <a:r>
              <a:rPr lang="en-US" dirty="0" smtClean="0">
                <a:latin typeface="Arial" charset="0"/>
                <a:ea typeface="ＭＳ Ｐゴシック" charset="-128"/>
              </a:rPr>
              <a:t>:579-583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BFF1368A-3A17-4127-A4B4-57BDC7D402D4}" type="slidenum">
              <a:rPr lang="en-US"/>
              <a:pPr/>
              <a:t>9</a:t>
            </a:fld>
            <a:endParaRPr lang="en-US"/>
          </a:p>
        </p:txBody>
      </p:sp>
      <p:sp>
        <p:nvSpPr>
          <p:cNvPr id="60419" name="Rectangle 7"/>
          <p:cNvSpPr txBox="1">
            <a:spLocks noGrp="1" noChangeArrowheads="1"/>
          </p:cNvSpPr>
          <p:nvPr/>
        </p:nvSpPr>
        <p:spPr bwMode="auto">
          <a:xfrm>
            <a:off x="3884613" y="8686800"/>
            <a:ext cx="2973387" cy="457200"/>
          </a:xfrm>
          <a:prstGeom prst="rect">
            <a:avLst/>
          </a:prstGeom>
          <a:noFill/>
          <a:ln w="9525">
            <a:noFill/>
            <a:miter lim="800000"/>
            <a:headEnd/>
            <a:tailEnd/>
          </a:ln>
        </p:spPr>
        <p:txBody>
          <a:bodyPr lIns="91504" tIns="45752" rIns="91504" bIns="45752" anchor="b"/>
          <a:lstStyle/>
          <a:p>
            <a:pPr algn="r" defTabSz="912813"/>
            <a:fld id="{4CBCAFB8-12B5-445F-8C95-E6C44C46E3F9}" type="slidenum">
              <a:rPr lang="en-US" sz="1200">
                <a:latin typeface="Times New Roman" charset="0"/>
              </a:rPr>
              <a:pPr algn="r" defTabSz="912813"/>
              <a:t>9</a:t>
            </a:fld>
            <a:endParaRPr lang="en-US" sz="1200">
              <a:latin typeface="Times New Roman" charset="0"/>
            </a:endParaRPr>
          </a:p>
        </p:txBody>
      </p:sp>
      <p:sp>
        <p:nvSpPr>
          <p:cNvPr id="60420" name="Rectangle 2"/>
          <p:cNvSpPr>
            <a:spLocks noGrp="1" noRot="1" noChangeAspect="1" noChangeArrowheads="1" noTextEdit="1"/>
          </p:cNvSpPr>
          <p:nvPr>
            <p:ph type="sldImg"/>
          </p:nvPr>
        </p:nvSpPr>
        <p:spPr>
          <a:solidFill>
            <a:srgbClr val="FFFFFF"/>
          </a:solidFill>
          <a:ln/>
        </p:spPr>
      </p:sp>
      <p:sp>
        <p:nvSpPr>
          <p:cNvPr id="53253" name="Rectangle 3"/>
          <p:cNvSpPr>
            <a:spLocks noGrp="1" noChangeArrowheads="1"/>
          </p:cNvSpPr>
          <p:nvPr>
            <p:ph type="body" idx="1"/>
          </p:nvPr>
        </p:nvSpPr>
        <p:spPr>
          <a:solidFill>
            <a:srgbClr val="FFFFFF"/>
          </a:solidFill>
          <a:ln>
            <a:solidFill>
              <a:srgbClr val="000000"/>
            </a:solidFill>
          </a:ln>
        </p:spPr>
        <p:txBody>
          <a:bodyPr lIns="91504" tIns="45752" rIns="91504" bIns="45752"/>
          <a:lstStyle/>
          <a:p>
            <a:pPr eaLnBrk="1" hangingPunct="1"/>
            <a:r>
              <a:rPr lang="en-US" sz="1800" dirty="0" smtClean="0">
                <a:solidFill>
                  <a:schemeClr val="hlink"/>
                </a:solidFill>
                <a:latin typeface="+mn-lt"/>
                <a:ea typeface="ＭＳ Ｐゴシック" charset="-128"/>
                <a:cs typeface="Microsoft Sans Serif" charset="0"/>
              </a:rPr>
              <a:t>Biodiversity in northern Europe is increasing in some places, as species move north into countries like Sweden and Finland.  However, all species in the coldest areas of the globe, particularly those in the Arctic and Antarctic for whom sea ice is their habitat, are declining as sea ice is retreating, lowering biodiversity.  Species that are declining include many ice-dependent seals, sea lions and penguin, as well as the more familiar polar bear.</a:t>
            </a:r>
          </a:p>
          <a:p>
            <a:pPr eaLnBrk="1" hangingPunct="1"/>
            <a:endParaRPr lang="en-US" sz="1800" dirty="0" smtClean="0">
              <a:solidFill>
                <a:schemeClr val="hlink"/>
              </a:solidFill>
              <a:latin typeface="+mn-lt"/>
              <a:ea typeface="ＭＳ Ｐゴシック" charset="-128"/>
              <a:cs typeface="Microsoft Sans Serif" charset="0"/>
            </a:endParaRPr>
          </a:p>
          <a:p>
            <a:pPr eaLnBrk="1" hangingPunct="1"/>
            <a:r>
              <a:rPr lang="en-US" sz="1800" dirty="0" smtClean="0">
                <a:solidFill>
                  <a:schemeClr val="hlink"/>
                </a:solidFill>
                <a:latin typeface="+mn-lt"/>
                <a:ea typeface="ＭＳ Ｐゴシック" charset="-128"/>
                <a:cs typeface="Microsoft Sans Serif" charset="0"/>
              </a:rPr>
              <a:t>There have been several record lows in sea ice formations since 2007; the pink line in the top figure (Arctic) represents former ice formation extent. Sea ice formation is not expected to reach former levels (pink line) again.</a:t>
            </a:r>
          </a:p>
          <a:p>
            <a:pPr eaLnBrk="1" hangingPunct="1"/>
            <a:endParaRPr lang="en-US" sz="1800" dirty="0" smtClean="0">
              <a:solidFill>
                <a:schemeClr val="hlink"/>
              </a:solidFill>
              <a:latin typeface="+mn-lt"/>
              <a:ea typeface="ＭＳ Ｐゴシック" charset="-128"/>
              <a:cs typeface="Microsoft Sans Serif" charset="0"/>
            </a:endParaRPr>
          </a:p>
          <a:p>
            <a:pPr eaLnBrk="1" hangingPunct="1"/>
            <a:r>
              <a:rPr lang="en-US" sz="1800" u="sng" dirty="0" smtClean="0">
                <a:solidFill>
                  <a:schemeClr val="hlink"/>
                </a:solidFill>
                <a:latin typeface="+mn-lt"/>
                <a:ea typeface="ＭＳ Ｐゴシック" charset="-128"/>
                <a:cs typeface="Microsoft Sans Serif" charset="0"/>
              </a:rPr>
              <a:t>References: </a:t>
            </a:r>
          </a:p>
          <a:p>
            <a:pPr eaLnBrk="1" hangingPunct="1">
              <a:buFont typeface="Calibri" charset="0"/>
              <a:buAutoNum type="arabicPeriod"/>
            </a:pPr>
            <a:r>
              <a:rPr lang="en-US" dirty="0" smtClean="0">
                <a:latin typeface="+mn-lt"/>
                <a:ea typeface="ＭＳ Ｐゴシック" charset="-128"/>
              </a:rPr>
              <a:t>Smith RC, </a:t>
            </a:r>
            <a:r>
              <a:rPr lang="en-US" dirty="0" err="1" smtClean="0">
                <a:latin typeface="+mn-lt"/>
                <a:ea typeface="ＭＳ Ｐゴシック" charset="-128"/>
              </a:rPr>
              <a:t>Ainley</a:t>
            </a:r>
            <a:r>
              <a:rPr lang="en-US" dirty="0" smtClean="0">
                <a:latin typeface="+mn-lt"/>
                <a:ea typeface="ＭＳ Ｐゴシック" charset="-128"/>
              </a:rPr>
              <a:t> D, </a:t>
            </a:r>
            <a:r>
              <a:rPr lang="en-US" dirty="0" err="1" smtClean="0">
                <a:latin typeface="+mn-lt"/>
                <a:ea typeface="ＭＳ Ｐゴシック" charset="-128"/>
              </a:rPr>
              <a:t>Kaber</a:t>
            </a:r>
            <a:r>
              <a:rPr lang="en-US" dirty="0" smtClean="0">
                <a:latin typeface="+mn-lt"/>
                <a:ea typeface="ＭＳ Ｐゴシック" charset="-128"/>
              </a:rPr>
              <a:t> K, </a:t>
            </a:r>
            <a:r>
              <a:rPr lang="en-US" dirty="0" err="1" smtClean="0">
                <a:latin typeface="+mn-lt"/>
                <a:ea typeface="ＭＳ Ｐゴシック" charset="-128"/>
              </a:rPr>
              <a:t>Domack</a:t>
            </a:r>
            <a:r>
              <a:rPr lang="en-US" dirty="0" smtClean="0">
                <a:latin typeface="+mn-lt"/>
                <a:ea typeface="ＭＳ Ｐゴシック" charset="-128"/>
              </a:rPr>
              <a:t> E, </a:t>
            </a:r>
            <a:r>
              <a:rPr lang="en-US" dirty="0" err="1" smtClean="0">
                <a:latin typeface="+mn-lt"/>
                <a:ea typeface="ＭＳ Ｐゴシック" charset="-128"/>
              </a:rPr>
              <a:t>Emslie</a:t>
            </a:r>
            <a:r>
              <a:rPr lang="en-US" dirty="0" smtClean="0">
                <a:latin typeface="+mn-lt"/>
                <a:ea typeface="ＭＳ Ｐゴシック" charset="-128"/>
              </a:rPr>
              <a:t> S, et al. 1999. Marine ecosystem sensitivity to historical climate change in the Antarctic Peninsula. </a:t>
            </a:r>
            <a:r>
              <a:rPr lang="en-US" i="1" dirty="0" smtClean="0">
                <a:latin typeface="+mn-lt"/>
                <a:ea typeface="ＭＳ Ｐゴシック" charset="-128"/>
              </a:rPr>
              <a:t>Bioscience</a:t>
            </a:r>
            <a:r>
              <a:rPr lang="en-US" dirty="0" smtClean="0">
                <a:latin typeface="+mn-lt"/>
                <a:ea typeface="ＭＳ Ｐゴシック" charset="-128"/>
              </a:rPr>
              <a:t> 49:393—404; </a:t>
            </a:r>
          </a:p>
          <a:p>
            <a:pPr eaLnBrk="1" hangingPunct="1">
              <a:buFont typeface="Calibri" charset="0"/>
              <a:buAutoNum type="arabicPeriod"/>
            </a:pPr>
            <a:r>
              <a:rPr lang="en-US" dirty="0" smtClean="0">
                <a:latin typeface="+mn-lt"/>
                <a:ea typeface="ＭＳ Ｐゴシック" charset="-128"/>
              </a:rPr>
              <a:t>Fraser WR, </a:t>
            </a:r>
            <a:r>
              <a:rPr lang="en-US" dirty="0" err="1" smtClean="0">
                <a:latin typeface="+mn-lt"/>
                <a:ea typeface="ＭＳ Ｐゴシック" charset="-128"/>
              </a:rPr>
              <a:t>Trivelpiece</a:t>
            </a:r>
            <a:r>
              <a:rPr lang="en-US" dirty="0" smtClean="0">
                <a:latin typeface="+mn-lt"/>
                <a:ea typeface="ＭＳ Ｐゴシック" charset="-128"/>
              </a:rPr>
              <a:t> WZ, </a:t>
            </a:r>
            <a:r>
              <a:rPr lang="en-US" dirty="0" err="1" smtClean="0">
                <a:latin typeface="+mn-lt"/>
                <a:ea typeface="ＭＳ Ｐゴシック" charset="-128"/>
              </a:rPr>
              <a:t>Ainley</a:t>
            </a:r>
            <a:r>
              <a:rPr lang="en-US" dirty="0" smtClean="0">
                <a:latin typeface="+mn-lt"/>
                <a:ea typeface="ＭＳ Ｐゴシック" charset="-128"/>
              </a:rPr>
              <a:t> DC, </a:t>
            </a:r>
            <a:r>
              <a:rPr lang="en-US" dirty="0" err="1" smtClean="0">
                <a:latin typeface="+mn-lt"/>
                <a:ea typeface="ＭＳ Ｐゴシック" charset="-128"/>
              </a:rPr>
              <a:t>Trivelpiece</a:t>
            </a:r>
            <a:r>
              <a:rPr lang="en-US" dirty="0" smtClean="0">
                <a:latin typeface="+mn-lt"/>
                <a:ea typeface="ＭＳ Ｐゴシック" charset="-128"/>
              </a:rPr>
              <a:t> SG. 1992. Increases in Antarctic penguin populations: reduced competition with whales or a loss of sea ice due to environmental warming? </a:t>
            </a:r>
            <a:r>
              <a:rPr lang="en-US" i="1" dirty="0" smtClean="0">
                <a:latin typeface="+mn-lt"/>
                <a:ea typeface="ＭＳ Ｐゴシック" charset="-128"/>
              </a:rPr>
              <a:t>Polar Biol.</a:t>
            </a:r>
            <a:r>
              <a:rPr lang="en-US" dirty="0" smtClean="0">
                <a:latin typeface="+mn-lt"/>
                <a:ea typeface="ＭＳ Ｐゴシック" charset="-128"/>
              </a:rPr>
              <a:t> 11:525—3;</a:t>
            </a:r>
          </a:p>
          <a:p>
            <a:pPr eaLnBrk="1" hangingPunct="1">
              <a:buFont typeface="Calibri" charset="0"/>
              <a:buAutoNum type="arabicPeriod"/>
            </a:pPr>
            <a:r>
              <a:rPr lang="en-US" dirty="0" smtClean="0">
                <a:latin typeface="+mn-lt"/>
                <a:ea typeface="ＭＳ Ｐゴシック" charset="-128"/>
              </a:rPr>
              <a:t> </a:t>
            </a:r>
            <a:r>
              <a:rPr lang="en-US" dirty="0" err="1" smtClean="0">
                <a:latin typeface="+mn-lt"/>
                <a:ea typeface="ＭＳ Ｐゴシック" charset="-128"/>
              </a:rPr>
              <a:t>Emslie</a:t>
            </a:r>
            <a:r>
              <a:rPr lang="en-US" dirty="0" smtClean="0">
                <a:latin typeface="+mn-lt"/>
                <a:ea typeface="ＭＳ Ｐゴシック" charset="-128"/>
              </a:rPr>
              <a:t> SD, Fraser W, Smith RC, Walker W. 1998. Abandoned penguin colonies and environmental change in the Palmer Station area, Anvers Island, </a:t>
            </a:r>
            <a:r>
              <a:rPr lang="en-US" dirty="0" err="1" smtClean="0">
                <a:latin typeface="+mn-lt"/>
                <a:ea typeface="ＭＳ Ｐゴシック" charset="-128"/>
              </a:rPr>
              <a:t>Anatarctic</a:t>
            </a:r>
            <a:r>
              <a:rPr lang="en-US" dirty="0" smtClean="0">
                <a:latin typeface="+mn-lt"/>
                <a:ea typeface="ＭＳ Ｐゴシック" charset="-128"/>
              </a:rPr>
              <a:t> Peninsula. </a:t>
            </a:r>
            <a:r>
              <a:rPr lang="en-US" i="1" dirty="0" err="1" smtClean="0">
                <a:latin typeface="+mn-lt"/>
                <a:ea typeface="ＭＳ Ｐゴシック" charset="-128"/>
              </a:rPr>
              <a:t>Antarct</a:t>
            </a:r>
            <a:r>
              <a:rPr lang="en-US" i="1" dirty="0" smtClean="0">
                <a:latin typeface="+mn-lt"/>
                <a:ea typeface="ＭＳ Ｐゴシック" charset="-128"/>
              </a:rPr>
              <a:t>. Sci.</a:t>
            </a:r>
            <a:r>
              <a:rPr lang="en-US" dirty="0" smtClean="0">
                <a:latin typeface="+mn-lt"/>
                <a:ea typeface="ＭＳ Ｐゴシック" charset="-128"/>
              </a:rPr>
              <a:t> 10:257—68.</a:t>
            </a:r>
          </a:p>
          <a:p>
            <a:pPr eaLnBrk="1" hangingPunct="1">
              <a:buFont typeface="Calibri" charset="0"/>
              <a:buAutoNum type="arabicPeriod"/>
            </a:pPr>
            <a:endParaRPr lang="en-US" dirty="0" smtClean="0">
              <a:latin typeface="Arial" charset="0"/>
              <a:ea typeface="ＭＳ Ｐゴシック"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7AAF26A-A20F-4904-A205-85E116CD8BF6}"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6FE51EC5-AC82-4E3C-9E94-605C18FAAD54}"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42D58D41-BEC8-4FB3-AC30-6E7C7353C572}"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0438A44B-4FD0-4A75-A8CC-010D71C7B79B}"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2A03E0EA-C31E-4770-A126-7522D3FEB4B3}"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C3B3BED-8FFD-44F5-8CF6-DBA3F9CA164D}"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CACE839-3806-473C-8C70-F969613843E6}"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F14E456-FBA8-41A7-AEAA-890168EDDD38}"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36E3F5EC-58E5-4534-9CBB-5B922487D9B6}" type="slidenum">
              <a:rPr lang="en-US"/>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5E13190D-5FA7-48EC-B4C5-BF1A127D1A72}" type="slidenum">
              <a:rPr lang="en-US"/>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5E71022C-95DB-454D-BF2C-FF8A8DC78A5C}"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D5B1C15A-4EA6-4DE8-8979-BC8D91C815B9}" type="slidenum">
              <a:rPr lang="en-US"/>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A6F8333F-A375-40F0-9FE2-98B58C867CE7}" type="slidenum">
              <a:rPr lang="en-US"/>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9BE07C5D-2C10-4CE6-8237-132C8D5092C7}" type="slidenum">
              <a:rPr lang="en-US"/>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08FBD4DC-695E-4306-9050-C2380B0151EB}" type="slidenum">
              <a:rPr lang="en-US"/>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DD1A671-FEB3-46EF-92E5-5CEF2104988A}" type="slidenum">
              <a:rPr lang="en-US"/>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EA00D44-A623-481E-82F8-595E219EDA90}" type="slidenum">
              <a:rPr lang="en-US"/>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44B09F21-4C09-4569-9C69-E60D5523DA80}" type="slidenum">
              <a:rPr lang="en-US"/>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advClick="0"/>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advClick="0"/>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advClick="0"/>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E960207-0085-4F87-92A1-A35E7AB51986}" type="slidenum">
              <a:rPr kumimoji="1" lang="en-US" altLang="zh-TW" sz="14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333724118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1466F509-8385-49D9-ABF8-623466783590}"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D4F2603D-5259-4295-8035-ED087061BD05}"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0FB29188-B30C-465A-AA99-AE310E907192}"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6D376636-95BB-4013-AC51-13FBCFA06ADB}"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66E7746F-5155-4851-A746-DB1E528F8162}"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DF628455-7EC8-4015-960F-D9704D6EFA84}"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A26568A2-8393-413E-A369-A84C10ED02CC}"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5158" r:id="rId1"/>
    <p:sldLayoutId id="2147485159" r:id="rId2"/>
    <p:sldLayoutId id="2147485160" r:id="rId3"/>
    <p:sldLayoutId id="2147485161" r:id="rId4"/>
    <p:sldLayoutId id="2147485162" r:id="rId5"/>
    <p:sldLayoutId id="2147485163" r:id="rId6"/>
    <p:sldLayoutId id="2147485164" r:id="rId7"/>
    <p:sldLayoutId id="2147485165" r:id="rId8"/>
    <p:sldLayoutId id="2147485166" r:id="rId9"/>
    <p:sldLayoutId id="2147485167" r:id="rId10"/>
    <p:sldLayoutId id="2147485168" r:id="rId11"/>
    <p:sldLayoutId id="2147485169" r:id="rId12"/>
    <p:sldLayoutId id="2147485170" r:id="rId13"/>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pitchFamily="34" charset="0"/>
          <a:ea typeface="ＭＳ Ｐゴシック" pitchFamily="34" charset="-128"/>
          <a:cs typeface="ＭＳ Ｐゴシック" charset="0"/>
        </a:defRPr>
      </a:lvl2pPr>
      <a:lvl3pPr algn="ctr" rtl="0" eaLnBrk="0" fontAlgn="base" hangingPunct="0">
        <a:spcBef>
          <a:spcPct val="0"/>
        </a:spcBef>
        <a:spcAft>
          <a:spcPct val="0"/>
        </a:spcAft>
        <a:defRPr sz="4400">
          <a:solidFill>
            <a:schemeClr val="tx2"/>
          </a:solidFill>
          <a:latin typeface="Arial" pitchFamily="34" charset="0"/>
          <a:ea typeface="ＭＳ Ｐゴシック" pitchFamily="34" charset="-128"/>
          <a:cs typeface="ＭＳ Ｐゴシック" charset="0"/>
        </a:defRPr>
      </a:lvl3pPr>
      <a:lvl4pPr algn="ctr" rtl="0" eaLnBrk="0" fontAlgn="base" hangingPunct="0">
        <a:spcBef>
          <a:spcPct val="0"/>
        </a:spcBef>
        <a:spcAft>
          <a:spcPct val="0"/>
        </a:spcAft>
        <a:defRPr sz="4400">
          <a:solidFill>
            <a:schemeClr val="tx2"/>
          </a:solidFill>
          <a:latin typeface="Arial" pitchFamily="34" charset="0"/>
          <a:ea typeface="ＭＳ Ｐゴシック" pitchFamily="34" charset="-128"/>
          <a:cs typeface="ＭＳ Ｐゴシック" charset="0"/>
        </a:defRPr>
      </a:lvl4pPr>
      <a:lvl5pPr algn="ctr" rtl="0" eaLnBrk="0" fontAlgn="base" hangingPunct="0">
        <a:spcBef>
          <a:spcPct val="0"/>
        </a:spcBef>
        <a:spcAft>
          <a:spcPct val="0"/>
        </a:spcAft>
        <a:defRPr sz="4400">
          <a:solidFill>
            <a:schemeClr val="tx2"/>
          </a:solidFill>
          <a:latin typeface="Arial" pitchFamily="34" charset="0"/>
          <a:ea typeface="ＭＳ Ｐゴシック" pitchFamily="34" charset="-128"/>
          <a:cs typeface="ＭＳ Ｐゴシック" charset="0"/>
        </a:defRPr>
      </a:lvl5pPr>
      <a:lvl6pPr marL="457200" algn="ctr" rtl="0" fontAlgn="base">
        <a:spcBef>
          <a:spcPct val="0"/>
        </a:spcBef>
        <a:spcAft>
          <a:spcPct val="0"/>
        </a:spcAft>
        <a:defRPr sz="4400">
          <a:solidFill>
            <a:schemeClr val="tx2"/>
          </a:solidFill>
          <a:latin typeface="Arial" pitchFamily="34" charset="0"/>
          <a:ea typeface="ＭＳ Ｐゴシック" pitchFamily="34" charset="-128"/>
        </a:defRPr>
      </a:lvl6pPr>
      <a:lvl7pPr marL="914400" algn="ctr" rtl="0" fontAlgn="base">
        <a:spcBef>
          <a:spcPct val="0"/>
        </a:spcBef>
        <a:spcAft>
          <a:spcPct val="0"/>
        </a:spcAft>
        <a:defRPr sz="4400">
          <a:solidFill>
            <a:schemeClr val="tx2"/>
          </a:solidFill>
          <a:latin typeface="Arial" pitchFamily="34" charset="0"/>
          <a:ea typeface="ＭＳ Ｐゴシック" pitchFamily="34" charset="-128"/>
        </a:defRPr>
      </a:lvl7pPr>
      <a:lvl8pPr marL="1371600" algn="ctr" rtl="0" fontAlgn="base">
        <a:spcBef>
          <a:spcPct val="0"/>
        </a:spcBef>
        <a:spcAft>
          <a:spcPct val="0"/>
        </a:spcAft>
        <a:defRPr sz="4400">
          <a:solidFill>
            <a:schemeClr val="tx2"/>
          </a:solidFill>
          <a:latin typeface="Arial" pitchFamily="34" charset="0"/>
          <a:ea typeface="ＭＳ Ｐゴシック" pitchFamily="34" charset="-128"/>
        </a:defRPr>
      </a:lvl8pPr>
      <a:lvl9pPr marL="1828800" algn="ctr" rtl="0" fontAlgn="base">
        <a:spcBef>
          <a:spcPct val="0"/>
        </a:spcBef>
        <a:spcAft>
          <a:spcPct val="0"/>
        </a:spcAft>
        <a:defRPr sz="4400">
          <a:solidFill>
            <a:schemeClr val="tx2"/>
          </a:solidFill>
          <a:latin typeface="Arial" pitchFamily="34" charset="0"/>
          <a:ea typeface="ＭＳ Ｐゴシック"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536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charset="0"/>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defRPr>
            </a:lvl1pPr>
          </a:lstStyle>
          <a:p>
            <a:fld id="{F97B424E-0751-4736-882B-545453242F50}"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5171" r:id="rId1"/>
    <p:sldLayoutId id="2147485172" r:id="rId2"/>
    <p:sldLayoutId id="2147485173" r:id="rId3"/>
    <p:sldLayoutId id="2147485174" r:id="rId4"/>
    <p:sldLayoutId id="2147485175" r:id="rId5"/>
    <p:sldLayoutId id="2147485176" r:id="rId6"/>
    <p:sldLayoutId id="2147485177" r:id="rId7"/>
    <p:sldLayoutId id="2147485178" r:id="rId8"/>
    <p:sldLayoutId id="2147485179" r:id="rId9"/>
    <p:sldLayoutId id="2147485180" r:id="rId10"/>
    <p:sldLayoutId id="2147485181" r:id="rId11"/>
  </p:sldLayoutIdLst>
  <p:txStyles>
    <p:titleStyle>
      <a:lvl1pPr algn="ctr" rtl="0" eaLnBrk="0" fontAlgn="base" hangingPunct="0">
        <a:spcBef>
          <a:spcPct val="0"/>
        </a:spcBef>
        <a:spcAft>
          <a:spcPct val="0"/>
        </a:spcAft>
        <a:defRPr sz="44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1"/>
          </a:solidFill>
          <a:latin typeface="Calibri" pitchFamily="34" charset="0"/>
        </a:defRPr>
      </a:lvl6pPr>
      <a:lvl7pPr marL="914400" algn="ctr" rtl="0" eaLnBrk="0" fontAlgn="base" hangingPunct="0">
        <a:spcBef>
          <a:spcPct val="0"/>
        </a:spcBef>
        <a:spcAft>
          <a:spcPct val="0"/>
        </a:spcAft>
        <a:defRPr sz="4400">
          <a:solidFill>
            <a:schemeClr val="tx1"/>
          </a:solidFill>
          <a:latin typeface="Calibri" pitchFamily="34" charset="0"/>
        </a:defRPr>
      </a:lvl7pPr>
      <a:lvl8pPr marL="1371600" algn="ctr" rtl="0" eaLnBrk="0" fontAlgn="base" hangingPunct="0">
        <a:spcBef>
          <a:spcPct val="0"/>
        </a:spcBef>
        <a:spcAft>
          <a:spcPct val="0"/>
        </a:spcAft>
        <a:defRPr sz="4400">
          <a:solidFill>
            <a:schemeClr val="tx1"/>
          </a:solidFill>
          <a:latin typeface="Calibri" pitchFamily="34" charset="0"/>
        </a:defRPr>
      </a:lvl8pPr>
      <a:lvl9pPr marL="1828800" algn="ctr" rtl="0" eaLnBrk="0" fontAlgn="base" hangingPunct="0">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ＭＳ Ｐゴシック" charset="0"/>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5182" r:id="rId1"/>
    <p:sldLayoutId id="2147485183" r:id="rId2"/>
    <p:sldLayoutId id="2147485184" r:id="rId3"/>
    <p:sldLayoutId id="2147485185" r:id="rId4"/>
    <p:sldLayoutId id="2147485186" r:id="rId5"/>
    <p:sldLayoutId id="2147485187" r:id="rId6"/>
    <p:sldLayoutId id="2147485188" r:id="rId7"/>
    <p:sldLayoutId id="2147485189" r:id="rId8"/>
    <p:sldLayoutId id="2147485190" r:id="rId9"/>
    <p:sldLayoutId id="2147485191" r:id="rId10"/>
    <p:sldLayoutId id="2147485192" r:id="rId11"/>
  </p:sldLayoutIdLst>
  <p:txStyles>
    <p:titleStyle>
      <a:lvl1pPr algn="ctr" rtl="0" eaLnBrk="0" fontAlgn="base" hangingPunct="0">
        <a:spcBef>
          <a:spcPct val="0"/>
        </a:spcBef>
        <a:spcAft>
          <a:spcPct val="0"/>
        </a:spcAft>
        <a:defRPr sz="3600" b="1">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3600" b="1">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3600" b="1">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3600" b="1">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3600" b="1">
          <a:solidFill>
            <a:schemeClr val="tx2"/>
          </a:solidFill>
          <a:latin typeface="Times New Roman" pitchFamily="18" charset="0"/>
          <a:ea typeface="ＭＳ Ｐゴシック" charset="0"/>
          <a:cs typeface="ＭＳ Ｐゴシック" charset="0"/>
        </a:defRPr>
      </a:lvl5pPr>
      <a:lvl6pPr marL="457200" algn="ctr" rtl="0" eaLnBrk="0" fontAlgn="base" hangingPunct="0">
        <a:spcBef>
          <a:spcPct val="0"/>
        </a:spcBef>
        <a:spcAft>
          <a:spcPct val="0"/>
        </a:spcAft>
        <a:defRPr sz="3600" b="1">
          <a:solidFill>
            <a:schemeClr val="tx2"/>
          </a:solidFill>
          <a:latin typeface="Times New Roman" pitchFamily="18" charset="0"/>
        </a:defRPr>
      </a:lvl6pPr>
      <a:lvl7pPr marL="914400" algn="ctr" rtl="0" eaLnBrk="0" fontAlgn="base" hangingPunct="0">
        <a:spcBef>
          <a:spcPct val="0"/>
        </a:spcBef>
        <a:spcAft>
          <a:spcPct val="0"/>
        </a:spcAft>
        <a:defRPr sz="3600" b="1">
          <a:solidFill>
            <a:schemeClr val="tx2"/>
          </a:solidFill>
          <a:latin typeface="Times New Roman" pitchFamily="18" charset="0"/>
        </a:defRPr>
      </a:lvl7pPr>
      <a:lvl8pPr marL="1371600" algn="ctr" rtl="0" eaLnBrk="0" fontAlgn="base" hangingPunct="0">
        <a:spcBef>
          <a:spcPct val="0"/>
        </a:spcBef>
        <a:spcAft>
          <a:spcPct val="0"/>
        </a:spcAft>
        <a:defRPr sz="3600" b="1">
          <a:solidFill>
            <a:schemeClr val="tx2"/>
          </a:solidFill>
          <a:latin typeface="Times New Roman" pitchFamily="18" charset="0"/>
        </a:defRPr>
      </a:lvl8pPr>
      <a:lvl9pPr marL="1828800" algn="ctr" rtl="0" eaLnBrk="0" fontAlgn="base" hangingPunct="0">
        <a:spcBef>
          <a:spcPct val="0"/>
        </a:spcBef>
        <a:spcAft>
          <a:spcPct val="0"/>
        </a:spcAft>
        <a:defRPr sz="3600" b="1">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rgbClr val="FF0000"/>
        </a:buClr>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rgbClr val="FF0000"/>
        </a:buClr>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rgbClr val="FF0000"/>
        </a:buClr>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lr>
          <a:srgbClr val="FF0000"/>
        </a:buClr>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lr>
          <a:srgbClr val="FF0000"/>
        </a:buClr>
        <a:buChar char="»"/>
        <a:defRPr sz="2000">
          <a:solidFill>
            <a:schemeClr val="tx1"/>
          </a:solidFill>
          <a:latin typeface="+mn-lt"/>
          <a:ea typeface="ＭＳ Ｐゴシック" charset="0"/>
        </a:defRPr>
      </a:lvl5pPr>
      <a:lvl6pPr marL="2514600" indent="-228600" algn="l" rtl="0" eaLnBrk="0" fontAlgn="base" hangingPunct="0">
        <a:spcBef>
          <a:spcPct val="20000"/>
        </a:spcBef>
        <a:spcAft>
          <a:spcPct val="0"/>
        </a:spcAft>
        <a:buClr>
          <a:srgbClr val="FF0000"/>
        </a:buClr>
        <a:buChar char="»"/>
        <a:defRPr sz="2000">
          <a:solidFill>
            <a:schemeClr val="tx1"/>
          </a:solidFill>
          <a:latin typeface="+mn-lt"/>
        </a:defRPr>
      </a:lvl6pPr>
      <a:lvl7pPr marL="2971800" indent="-228600" algn="l" rtl="0" eaLnBrk="0" fontAlgn="base" hangingPunct="0">
        <a:spcBef>
          <a:spcPct val="20000"/>
        </a:spcBef>
        <a:spcAft>
          <a:spcPct val="0"/>
        </a:spcAft>
        <a:buClr>
          <a:srgbClr val="FF0000"/>
        </a:buClr>
        <a:buChar char="»"/>
        <a:defRPr sz="2000">
          <a:solidFill>
            <a:schemeClr val="tx1"/>
          </a:solidFill>
          <a:latin typeface="+mn-lt"/>
        </a:defRPr>
      </a:lvl7pPr>
      <a:lvl8pPr marL="3429000" indent="-228600" algn="l" rtl="0" eaLnBrk="0" fontAlgn="base" hangingPunct="0">
        <a:spcBef>
          <a:spcPct val="20000"/>
        </a:spcBef>
        <a:spcAft>
          <a:spcPct val="0"/>
        </a:spcAft>
        <a:buClr>
          <a:srgbClr val="FF0000"/>
        </a:buClr>
        <a:buChar char="»"/>
        <a:defRPr sz="2000">
          <a:solidFill>
            <a:schemeClr val="tx1"/>
          </a:solidFill>
          <a:latin typeface="+mn-lt"/>
        </a:defRPr>
      </a:lvl8pPr>
      <a:lvl9pPr marL="3886200" indent="-228600" algn="l" rtl="0" eaLnBrk="0" fontAlgn="base" hangingPunct="0">
        <a:spcBef>
          <a:spcPct val="20000"/>
        </a:spcBef>
        <a:spcAft>
          <a:spcPct val="0"/>
        </a:spcAft>
        <a:buClr>
          <a:srgbClr val="FF0000"/>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40E58"/>
            </a:gs>
            <a:gs pos="100000">
              <a:srgbClr val="020831"/>
            </a:gs>
          </a:gsLst>
          <a:lin ang="2700000" scaled="1"/>
        </a:gra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body" idx="1"/>
          </p:nvPr>
        </p:nvSpPr>
        <p:spPr bwMode="auto">
          <a:xfrm>
            <a:off x="609600" y="1219200"/>
            <a:ext cx="7772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9939" name="Rectangle 3"/>
          <p:cNvSpPr>
            <a:spLocks noGrp="1" noChangeArrowheads="1"/>
          </p:cNvSpPr>
          <p:nvPr>
            <p:ph type="title"/>
          </p:nvPr>
        </p:nvSpPr>
        <p:spPr bwMode="auto">
          <a:xfrm>
            <a:off x="666750" y="76200"/>
            <a:ext cx="77724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Tree>
  </p:cSld>
  <p:clrMap bg1="dk2" tx1="lt1" bg2="dk1" tx2="lt2" accent1="accent1" accent2="accent2" accent3="accent3" accent4="accent4" accent5="accent5" accent6="accent6" hlink="hlink" folHlink="folHlink"/>
  <p:sldLayoutIdLst>
    <p:sldLayoutId id="2147485193" r:id="rId1"/>
    <p:sldLayoutId id="2147485194" r:id="rId2"/>
    <p:sldLayoutId id="2147485195" r:id="rId3"/>
  </p:sldLayoutIdLst>
  <p:transition advClick="0"/>
  <p:txStyles>
    <p:titleStyle>
      <a:lvl1pPr algn="l" rtl="0" eaLnBrk="0" fontAlgn="base" hangingPunct="0">
        <a:spcBef>
          <a:spcPct val="0"/>
        </a:spcBef>
        <a:spcAft>
          <a:spcPct val="0"/>
        </a:spcAft>
        <a:defRPr sz="3600">
          <a:solidFill>
            <a:schemeClr val="tx2"/>
          </a:solidFill>
          <a:latin typeface="Arial" pitchFamily="-109" charset="0"/>
          <a:ea typeface="+mj-ea"/>
          <a:cs typeface="+mj-cs"/>
        </a:defRPr>
      </a:lvl1pPr>
      <a:lvl2pPr algn="l" rtl="0" eaLnBrk="0" fontAlgn="base" hangingPunct="0">
        <a:spcBef>
          <a:spcPct val="0"/>
        </a:spcBef>
        <a:spcAft>
          <a:spcPct val="0"/>
        </a:spcAft>
        <a:defRPr sz="3600">
          <a:solidFill>
            <a:schemeClr val="tx2"/>
          </a:solidFill>
          <a:latin typeface="Arial" pitchFamily="-109" charset="0"/>
          <a:ea typeface="ＭＳ Ｐゴシック" charset="0"/>
          <a:cs typeface="ＭＳ Ｐゴシック" charset="0"/>
        </a:defRPr>
      </a:lvl2pPr>
      <a:lvl3pPr algn="l" rtl="0" eaLnBrk="0" fontAlgn="base" hangingPunct="0">
        <a:spcBef>
          <a:spcPct val="0"/>
        </a:spcBef>
        <a:spcAft>
          <a:spcPct val="0"/>
        </a:spcAft>
        <a:defRPr sz="3600">
          <a:solidFill>
            <a:schemeClr val="tx2"/>
          </a:solidFill>
          <a:latin typeface="Arial" pitchFamily="-109" charset="0"/>
          <a:ea typeface="ＭＳ Ｐゴシック" charset="0"/>
          <a:cs typeface="ＭＳ Ｐゴシック" charset="0"/>
        </a:defRPr>
      </a:lvl3pPr>
      <a:lvl4pPr algn="l" rtl="0" eaLnBrk="0" fontAlgn="base" hangingPunct="0">
        <a:spcBef>
          <a:spcPct val="0"/>
        </a:spcBef>
        <a:spcAft>
          <a:spcPct val="0"/>
        </a:spcAft>
        <a:defRPr sz="3600">
          <a:solidFill>
            <a:schemeClr val="tx2"/>
          </a:solidFill>
          <a:latin typeface="Arial" pitchFamily="-109" charset="0"/>
          <a:ea typeface="ＭＳ Ｐゴシック" charset="0"/>
          <a:cs typeface="ＭＳ Ｐゴシック" charset="0"/>
        </a:defRPr>
      </a:lvl4pPr>
      <a:lvl5pPr algn="l" rtl="0" eaLnBrk="0" fontAlgn="base" hangingPunct="0">
        <a:spcBef>
          <a:spcPct val="0"/>
        </a:spcBef>
        <a:spcAft>
          <a:spcPct val="0"/>
        </a:spcAft>
        <a:defRPr sz="3600">
          <a:solidFill>
            <a:schemeClr val="tx2"/>
          </a:solidFill>
          <a:latin typeface="Arial" pitchFamily="-109" charset="0"/>
          <a:ea typeface="ＭＳ Ｐゴシック" charset="0"/>
          <a:cs typeface="ＭＳ Ｐゴシック" charset="0"/>
        </a:defRPr>
      </a:lvl5pPr>
      <a:lvl6pPr marL="457200" algn="l" rtl="0" eaLnBrk="0" fontAlgn="base" hangingPunct="0">
        <a:spcBef>
          <a:spcPct val="0"/>
        </a:spcBef>
        <a:spcAft>
          <a:spcPct val="0"/>
        </a:spcAft>
        <a:defRPr sz="3600">
          <a:solidFill>
            <a:schemeClr val="tx2"/>
          </a:solidFill>
          <a:latin typeface="Franklin Gothic Demi" pitchFamily="34" charset="0"/>
        </a:defRPr>
      </a:lvl6pPr>
      <a:lvl7pPr marL="914400" algn="l" rtl="0" eaLnBrk="0" fontAlgn="base" hangingPunct="0">
        <a:spcBef>
          <a:spcPct val="0"/>
        </a:spcBef>
        <a:spcAft>
          <a:spcPct val="0"/>
        </a:spcAft>
        <a:defRPr sz="3600">
          <a:solidFill>
            <a:schemeClr val="tx2"/>
          </a:solidFill>
          <a:latin typeface="Franklin Gothic Demi" pitchFamily="34" charset="0"/>
        </a:defRPr>
      </a:lvl7pPr>
      <a:lvl8pPr marL="1371600" algn="l" rtl="0" eaLnBrk="0" fontAlgn="base" hangingPunct="0">
        <a:spcBef>
          <a:spcPct val="0"/>
        </a:spcBef>
        <a:spcAft>
          <a:spcPct val="0"/>
        </a:spcAft>
        <a:defRPr sz="3600">
          <a:solidFill>
            <a:schemeClr val="tx2"/>
          </a:solidFill>
          <a:latin typeface="Franklin Gothic Demi" pitchFamily="34" charset="0"/>
        </a:defRPr>
      </a:lvl8pPr>
      <a:lvl9pPr marL="1828800" algn="l" rtl="0" eaLnBrk="0" fontAlgn="base" hangingPunct="0">
        <a:spcBef>
          <a:spcPct val="0"/>
        </a:spcBef>
        <a:spcAft>
          <a:spcPct val="0"/>
        </a:spcAft>
        <a:defRPr sz="3600">
          <a:solidFill>
            <a:schemeClr val="tx2"/>
          </a:solidFill>
          <a:latin typeface="Franklin Gothic Demi" pitchFamily="34" charset="0"/>
        </a:defRPr>
      </a:lvl9pPr>
    </p:titleStyle>
    <p:bodyStyle>
      <a:lvl1pPr marL="342900" indent="-342900" algn="l" rtl="0" eaLnBrk="0" fontAlgn="base" hangingPunct="0">
        <a:spcBef>
          <a:spcPct val="20000"/>
        </a:spcBef>
        <a:spcAft>
          <a:spcPct val="0"/>
        </a:spcAft>
        <a:buChar char="•"/>
        <a:defRPr sz="3200">
          <a:solidFill>
            <a:schemeClr val="hlink"/>
          </a:solidFill>
          <a:latin typeface="Arial" pitchFamily="-109" charset="0"/>
          <a:ea typeface="+mn-ea"/>
          <a:cs typeface="+mn-cs"/>
        </a:defRPr>
      </a:lvl1pPr>
      <a:lvl2pPr marL="742950" indent="-285750" algn="l" rtl="0" eaLnBrk="0" fontAlgn="base" hangingPunct="0">
        <a:spcBef>
          <a:spcPct val="20000"/>
        </a:spcBef>
        <a:spcAft>
          <a:spcPct val="0"/>
        </a:spcAft>
        <a:buChar char="–"/>
        <a:defRPr sz="2800">
          <a:solidFill>
            <a:schemeClr val="hlink"/>
          </a:solidFill>
          <a:latin typeface="Arial" pitchFamily="-109" charset="0"/>
          <a:ea typeface="+mn-ea"/>
        </a:defRPr>
      </a:lvl2pPr>
      <a:lvl3pPr marL="1085850" indent="-228600" algn="l" rtl="0" eaLnBrk="0" fontAlgn="base" hangingPunct="0">
        <a:spcBef>
          <a:spcPct val="20000"/>
        </a:spcBef>
        <a:spcAft>
          <a:spcPct val="0"/>
        </a:spcAft>
        <a:buChar char="•"/>
        <a:defRPr sz="2400">
          <a:solidFill>
            <a:schemeClr val="hlink"/>
          </a:solidFill>
          <a:latin typeface="Arial" pitchFamily="-109" charset="0"/>
          <a:ea typeface="+mn-ea"/>
        </a:defRPr>
      </a:lvl3pPr>
      <a:lvl4pPr marL="1428750" indent="-228600" algn="l" rtl="0" eaLnBrk="0" fontAlgn="base" hangingPunct="0">
        <a:spcBef>
          <a:spcPct val="20000"/>
        </a:spcBef>
        <a:spcAft>
          <a:spcPct val="0"/>
        </a:spcAft>
        <a:buChar char="–"/>
        <a:defRPr sz="2000">
          <a:solidFill>
            <a:schemeClr val="hlink"/>
          </a:solidFill>
          <a:latin typeface="Arial" pitchFamily="-109" charset="0"/>
          <a:ea typeface="+mn-ea"/>
        </a:defRPr>
      </a:lvl4pPr>
      <a:lvl5pPr marL="1771650" indent="-228600" algn="l" rtl="0" eaLnBrk="0" fontAlgn="base" hangingPunct="0">
        <a:spcBef>
          <a:spcPct val="20000"/>
        </a:spcBef>
        <a:spcAft>
          <a:spcPct val="0"/>
        </a:spcAft>
        <a:buChar char="»"/>
        <a:defRPr sz="2000">
          <a:solidFill>
            <a:schemeClr val="hlink"/>
          </a:solidFill>
          <a:latin typeface="Arial" pitchFamily="-109" charset="0"/>
          <a:ea typeface="+mn-ea"/>
        </a:defRPr>
      </a:lvl5pPr>
      <a:lvl6pPr marL="2228850" indent="-228600" algn="l" rtl="0" eaLnBrk="0" fontAlgn="base" hangingPunct="0">
        <a:spcBef>
          <a:spcPct val="20000"/>
        </a:spcBef>
        <a:spcAft>
          <a:spcPct val="0"/>
        </a:spcAft>
        <a:buChar char="»"/>
        <a:defRPr sz="2000">
          <a:solidFill>
            <a:schemeClr val="hlink"/>
          </a:solidFill>
          <a:latin typeface="+mn-lt"/>
        </a:defRPr>
      </a:lvl6pPr>
      <a:lvl7pPr marL="2686050" indent="-228600" algn="l" rtl="0" eaLnBrk="0" fontAlgn="base" hangingPunct="0">
        <a:spcBef>
          <a:spcPct val="20000"/>
        </a:spcBef>
        <a:spcAft>
          <a:spcPct val="0"/>
        </a:spcAft>
        <a:buChar char="»"/>
        <a:defRPr sz="2000">
          <a:solidFill>
            <a:schemeClr val="hlink"/>
          </a:solidFill>
          <a:latin typeface="+mn-lt"/>
        </a:defRPr>
      </a:lvl7pPr>
      <a:lvl8pPr marL="3143250" indent="-228600" algn="l" rtl="0" eaLnBrk="0" fontAlgn="base" hangingPunct="0">
        <a:spcBef>
          <a:spcPct val="20000"/>
        </a:spcBef>
        <a:spcAft>
          <a:spcPct val="0"/>
        </a:spcAft>
        <a:buChar char="»"/>
        <a:defRPr sz="2000">
          <a:solidFill>
            <a:schemeClr val="hlink"/>
          </a:solidFill>
          <a:latin typeface="+mn-lt"/>
        </a:defRPr>
      </a:lvl8pPr>
      <a:lvl9pPr marL="3600450" indent="-228600" algn="l" rtl="0" eaLnBrk="0" fontAlgn="base" hangingPunct="0">
        <a:spcBef>
          <a:spcPct val="20000"/>
        </a:spcBef>
        <a:spcAft>
          <a:spcPct val="0"/>
        </a:spcAft>
        <a:buChar char="»"/>
        <a:defRPr sz="2000">
          <a:solidFill>
            <a:schemeClr val="hlink"/>
          </a:solidFill>
          <a:latin typeface="+mn-lt"/>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b="0" i="0">
                <a:ea typeface="新細明體" panose="02020500000000000000" pitchFamily="18" charset="-120"/>
              </a:defRPr>
            </a:lvl1pPr>
          </a:lstStyle>
          <a:p>
            <a:pPr>
              <a:defRPr/>
            </a:pPr>
            <a:endParaRPr lang="en-US" altLang="zh-TW"/>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b="0" i="0">
                <a:ea typeface="新細明體" panose="02020500000000000000" pitchFamily="18" charset="-120"/>
              </a:defRPr>
            </a:lvl1pPr>
          </a:lstStyle>
          <a:p>
            <a:pPr>
              <a:defRPr/>
            </a:pPr>
            <a:endParaRPr lang="en-US" altLang="zh-TW"/>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0" i="0">
                <a:ea typeface="新細明體" panose="02020500000000000000" pitchFamily="18" charset="-120"/>
              </a:defRPr>
            </a:lvl1pPr>
          </a:lstStyle>
          <a:p>
            <a:pPr>
              <a:defRPr/>
            </a:pPr>
            <a:fld id="{5F88D527-A0B8-4BB8-983C-F1C4053C8B6B}" type="slidenum">
              <a:rPr lang="en-US" altLang="zh-TW"/>
              <a:pPr>
                <a:defRPr/>
              </a:pPr>
              <a:t>‹#›</a:t>
            </a:fld>
            <a:endParaRPr lang="en-US" altLang="zh-TW"/>
          </a:p>
        </p:txBody>
      </p:sp>
    </p:spTree>
    <p:extLst>
      <p:ext uri="{BB962C8B-B14F-4D97-AF65-F5344CB8AC3E}">
        <p14:creationId xmlns:p14="http://schemas.microsoft.com/office/powerpoint/2010/main" val="4104251576"/>
      </p:ext>
    </p:extLst>
  </p:cSld>
  <p:clrMap bg1="lt1" tx1="dk1" bg2="lt2" tx2="dk2" accent1="accent1" accent2="accent2" accent3="accent3" accent4="accent4" accent5="accent5" accent6="accent6" hlink="hlink" folHlink="folHlink"/>
  <p:sldLayoutIdLst>
    <p:sldLayoutId id="2147485197" r:id="rId1"/>
  </p:sldLayoutIdLst>
  <p:transition>
    <p:fade/>
  </p:transition>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5pPr>
      <a:lvl6pPr marL="457200" algn="ctr" rtl="0"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6pPr>
      <a:lvl7pPr marL="914400" algn="ctr" rtl="0"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7pPr>
      <a:lvl8pPr marL="1371600" algn="ctr" rtl="0"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8pPr>
      <a:lvl9pPr marL="1828800" algn="ctr" rtl="0"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39.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themeOverride" Target="../theme/themeOverride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6.xml"/><Relationship Id="rId1" Type="http://schemas.openxmlformats.org/officeDocument/2006/relationships/themeOverride" Target="../theme/themeOverride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notesSlide" Target="../notesSlides/notesSlide21.xml"/><Relationship Id="rId7" Type="http://schemas.openxmlformats.org/officeDocument/2006/relationships/image" Target="../media/image43.png"/><Relationship Id="rId2" Type="http://schemas.openxmlformats.org/officeDocument/2006/relationships/slideLayout" Target="../slideLayouts/slideLayout7.xml"/><Relationship Id="rId1" Type="http://schemas.openxmlformats.org/officeDocument/2006/relationships/audio" Target="file:///\\disk.austin.utexas.edu\root\esi\Outreach%20Programs\Outreach%20Lecture%20Series\Presentations%20(Lectures)\72%20-%20Global%20Warming%20(Camille%20Parmesan)\Presentation\Final%20Presentation\warbler_toad_mix.wav" TargetMode="Externa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jpe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0.xml"/><Relationship Id="rId1" Type="http://schemas.openxmlformats.org/officeDocument/2006/relationships/video" Target="file:///\\disk.austin.utexas.edu\root\esi\Outreach%20Programs\Outreach%20Lecture%20Series\Presentations%20(Lectures)\72%20-%20Global%20Warming%20(Camille%20Parmesan)\CD\IRR-neg-geo2.mov" TargetMode="External"/><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7.xml"/><Relationship Id="rId1" Type="http://schemas.openxmlformats.org/officeDocument/2006/relationships/slideLayout" Target="../slideLayouts/slideLayout20.xml"/><Relationship Id="rId4" Type="http://schemas.openxmlformats.org/officeDocument/2006/relationships/image" Target="../media/image56.jpeg"/></Relationships>
</file>

<file path=ppt/slides/_rels/slide2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20.xml"/><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3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0.xml"/><Relationship Id="rId1" Type="http://schemas.openxmlformats.org/officeDocument/2006/relationships/slideLayout" Target="../slideLayouts/slideLayout20.xml"/><Relationship Id="rId5" Type="http://schemas.openxmlformats.org/officeDocument/2006/relationships/image" Target="../media/image62.png"/><Relationship Id="rId4" Type="http://schemas.openxmlformats.org/officeDocument/2006/relationships/image" Target="../media/image61.jpeg"/></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1.xml"/><Relationship Id="rId1" Type="http://schemas.openxmlformats.org/officeDocument/2006/relationships/slideLayout" Target="../slideLayouts/slideLayout20.xml"/><Relationship Id="rId4" Type="http://schemas.openxmlformats.org/officeDocument/2006/relationships/image" Target="../media/image64.png"/></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68.png"/></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image" Target="../media/image70.jpeg"/></Relationships>
</file>

<file path=ppt/slides/_rels/slide38.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image" Target="../media/image75.jpeg"/><Relationship Id="rId5" Type="http://schemas.openxmlformats.org/officeDocument/2006/relationships/image" Target="../media/image74.jpeg"/><Relationship Id="rId10" Type="http://schemas.openxmlformats.org/officeDocument/2006/relationships/image" Target="../media/image79.jpeg"/><Relationship Id="rId4" Type="http://schemas.openxmlformats.org/officeDocument/2006/relationships/image" Target="../media/image73.jpeg"/><Relationship Id="rId9" Type="http://schemas.openxmlformats.org/officeDocument/2006/relationships/image" Target="../media/image78.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38.xml"/><Relationship Id="rId1" Type="http://schemas.openxmlformats.org/officeDocument/2006/relationships/themeOverride" Target="../theme/themeOverride3.xml"/><Relationship Id="rId4" Type="http://schemas.openxmlformats.org/officeDocument/2006/relationships/image" Target="../media/image80.png"/></Relationships>
</file>

<file path=ppt/slides/_rels/slide4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6.xml"/><Relationship Id="rId7" Type="http://schemas.openxmlformats.org/officeDocument/2006/relationships/image" Target="../media/image8.png"/><Relationship Id="rId2" Type="http://schemas.openxmlformats.org/officeDocument/2006/relationships/slideLayout" Target="../slideLayouts/slideLayout37.xml"/><Relationship Id="rId1" Type="http://schemas.openxmlformats.org/officeDocument/2006/relationships/audio" Target="file:///\\disk.austin.utexas.edu\root\esi\Outreach%20Programs\Outreach%20Lecture%20Series\Presentations%20(Lectures)\72%20-%20Global%20Warming%20(Camille%20Parmesan)\CD\warbler_toad_mix.mp3" TargetMode="Externa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audio" Target="../media/audio1.wav"/><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3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2"/>
          <p:cNvSpPr txBox="1">
            <a:spLocks noChangeArrowheads="1"/>
          </p:cNvSpPr>
          <p:nvPr/>
        </p:nvSpPr>
        <p:spPr bwMode="auto">
          <a:xfrm>
            <a:off x="393700" y="5486400"/>
            <a:ext cx="8286750"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rPr>
              <a:t>Produced by and for </a:t>
            </a:r>
            <a:r>
              <a:rPr kumimoji="0" lang="en-US" altLang="en-US" sz="1400" b="0" i="1"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rPr>
              <a:t>Hot Science - Cool Talks</a:t>
            </a:r>
            <a:r>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rPr>
              <a:t> by the Environmental Science Institute.  We request that the use of these materials include an acknowledgement of the presenter and </a:t>
            </a:r>
            <a:r>
              <a:rPr kumimoji="0" lang="en-US" altLang="en-US" sz="1400" b="0" i="1"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rPr>
              <a:t>Hot Science - Cool Talks</a:t>
            </a:r>
            <a:r>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rPr>
              <a:t> by the Environmental Science Institute at UT Austin.  We hope you find these materials educational and enjoyable.</a:t>
            </a:r>
          </a:p>
        </p:txBody>
      </p:sp>
      <p:sp>
        <p:nvSpPr>
          <p:cNvPr id="59395" name="Text Box 4"/>
          <p:cNvSpPr txBox="1">
            <a:spLocks noChangeArrowheads="1"/>
          </p:cNvSpPr>
          <p:nvPr/>
        </p:nvSpPr>
        <p:spPr bwMode="auto">
          <a:xfrm>
            <a:off x="393700" y="4349750"/>
            <a:ext cx="8620125" cy="83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66"/>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rPr>
              <a:t>Dr. Camille Parmesan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rPr>
              <a:t>April 22, 2011</a:t>
            </a:r>
          </a:p>
        </p:txBody>
      </p:sp>
      <p:sp>
        <p:nvSpPr>
          <p:cNvPr id="59396" name="Rectangle 5"/>
          <p:cNvSpPr>
            <a:spLocks noGrp="1" noChangeArrowheads="1"/>
          </p:cNvSpPr>
          <p:nvPr>
            <p:ph type="ctrTitle"/>
          </p:nvPr>
        </p:nvSpPr>
        <p:spPr>
          <a:xfrm>
            <a:off x="236538" y="1951038"/>
            <a:ext cx="8934450" cy="2316162"/>
          </a:xfrm>
        </p:spPr>
        <p:txBody>
          <a:bodyPr anchor="ctr"/>
          <a:lstStyle/>
          <a:p>
            <a:pPr eaLnBrk="1" hangingPunct="1"/>
            <a:r>
              <a:rPr lang="en-US" altLang="en-US" sz="3600" b="1" i="1" smtClean="0">
                <a:solidFill>
                  <a:srgbClr val="0070C0"/>
                </a:solidFill>
              </a:rPr>
              <a:t>Creative Conservation in a </a:t>
            </a:r>
            <a:br>
              <a:rPr lang="en-US" altLang="en-US" sz="3600" b="1" i="1" smtClean="0">
                <a:solidFill>
                  <a:srgbClr val="0070C0"/>
                </a:solidFill>
              </a:rPr>
            </a:br>
            <a:r>
              <a:rPr lang="en-US" altLang="en-US" sz="3600" b="1" i="1" smtClean="0">
                <a:solidFill>
                  <a:srgbClr val="0070C0"/>
                </a:solidFill>
              </a:rPr>
              <a:t>Changing Climate</a:t>
            </a:r>
            <a:endParaRPr lang="en-US" altLang="en-US" sz="2400" i="1" smtClean="0">
              <a:solidFill>
                <a:srgbClr val="0070C0"/>
              </a:solidFill>
            </a:endParaRPr>
          </a:p>
        </p:txBody>
      </p:sp>
      <p:pic>
        <p:nvPicPr>
          <p:cNvPr id="5939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57438" y="292100"/>
            <a:ext cx="454342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931988" y="1219200"/>
            <a:ext cx="5307012" cy="523875"/>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en-US" sz="2800" b="1" i="0" u="none" strike="noStrike" kern="1200" cap="none" spc="0" normalizeH="0" baseline="0" noProof="0" dirty="0">
                <a:ln>
                  <a:noFill/>
                </a:ln>
                <a:solidFill>
                  <a:srgbClr val="F06242"/>
                </a:solidFill>
                <a:effectLst/>
                <a:uLnTx/>
                <a:uFillTx/>
                <a:latin typeface="Gill Sans MT" panose="020B0502020104020203" pitchFamily="34" charset="0"/>
                <a:ea typeface="新細明體"/>
                <a:cs typeface="+mn-cs"/>
              </a:rPr>
              <a:t># </a:t>
            </a:r>
            <a:r>
              <a:rPr kumimoji="1" lang="en-US" altLang="en-US" sz="2800" b="1" i="0" u="none" strike="noStrike" kern="1200" cap="none" spc="0" normalizeH="0" baseline="0" noProof="0" dirty="0">
                <a:ln>
                  <a:noFill/>
                </a:ln>
                <a:solidFill>
                  <a:srgbClr val="F06242"/>
                </a:solidFill>
                <a:effectLst/>
                <a:uLnTx/>
                <a:uFillTx/>
                <a:latin typeface="Gadugi" panose="020B0502040204020203" pitchFamily="34" charset="0"/>
                <a:ea typeface="新細明體"/>
                <a:cs typeface="+mn-cs"/>
              </a:rPr>
              <a:t>72</a:t>
            </a:r>
            <a:endParaRPr kumimoji="1" lang="en-US" sz="1200" b="1" i="1" u="none" strike="noStrike" kern="1200" cap="none" spc="0" normalizeH="0" baseline="0" noProof="0" dirty="0">
              <a:ln>
                <a:noFill/>
              </a:ln>
              <a:solidFill>
                <a:srgbClr val="000000"/>
              </a:solidFill>
              <a:effectLst/>
              <a:uLnTx/>
              <a:uFillTx/>
              <a:latin typeface="Arial" panose="020B0604020202020204" pitchFamily="34" charset="0"/>
              <a:ea typeface="新細明體" pitchFamily="1" charset="-120"/>
              <a:cs typeface="+mn-cs"/>
            </a:endParaRPr>
          </a:p>
        </p:txBody>
      </p:sp>
    </p:spTree>
    <p:extLst>
      <p:ext uri="{BB962C8B-B14F-4D97-AF65-F5344CB8AC3E}">
        <p14:creationId xmlns:p14="http://schemas.microsoft.com/office/powerpoint/2010/main" val="1589752451"/>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1442" name="Picture 3"/>
          <p:cNvPicPr>
            <a:picLocks noChangeAspect="1" noChangeArrowheads="1"/>
          </p:cNvPicPr>
          <p:nvPr/>
        </p:nvPicPr>
        <p:blipFill>
          <a:blip r:embed="rId3" cstate="screen"/>
          <a:srcRect/>
          <a:stretch>
            <a:fillRect/>
          </a:stretch>
        </p:blipFill>
        <p:spPr bwMode="auto">
          <a:xfrm>
            <a:off x="1143000" y="3886200"/>
            <a:ext cx="3581400" cy="2381250"/>
          </a:xfrm>
          <a:prstGeom prst="rect">
            <a:avLst/>
          </a:prstGeom>
          <a:noFill/>
          <a:ln w="9525">
            <a:noFill/>
            <a:miter lim="800000"/>
            <a:headEnd/>
            <a:tailEnd/>
          </a:ln>
        </p:spPr>
      </p:pic>
      <p:sp>
        <p:nvSpPr>
          <p:cNvPr id="61443" name="Text Box 7"/>
          <p:cNvSpPr txBox="1">
            <a:spLocks noChangeArrowheads="1"/>
          </p:cNvSpPr>
          <p:nvPr/>
        </p:nvSpPr>
        <p:spPr bwMode="auto">
          <a:xfrm>
            <a:off x="1143000" y="5867400"/>
            <a:ext cx="2438400" cy="336550"/>
          </a:xfrm>
          <a:prstGeom prst="rect">
            <a:avLst/>
          </a:prstGeom>
          <a:noFill/>
          <a:ln w="9525">
            <a:noFill/>
            <a:miter lim="800000"/>
            <a:headEnd/>
            <a:tailEnd/>
          </a:ln>
        </p:spPr>
        <p:txBody>
          <a:bodyPr>
            <a:spAutoFit/>
          </a:bodyPr>
          <a:lstStyle/>
          <a:p>
            <a:pPr>
              <a:spcBef>
                <a:spcPct val="50000"/>
              </a:spcBef>
              <a:tabLst>
                <a:tab pos="169863" algn="l"/>
              </a:tabLst>
            </a:pPr>
            <a:r>
              <a:rPr lang="en-US" sz="1600" b="1">
                <a:solidFill>
                  <a:srgbClr val="EEEEEE"/>
                </a:solidFill>
                <a:latin typeface="Microsoft Sans Serif" charset="0"/>
                <a:cs typeface="Microsoft Sans Serif" charset="0"/>
              </a:rPr>
              <a:t>apollo, Europe &amp; Nepal</a:t>
            </a:r>
          </a:p>
        </p:txBody>
      </p:sp>
      <p:sp>
        <p:nvSpPr>
          <p:cNvPr id="61444" name="Text Box 10"/>
          <p:cNvSpPr txBox="1">
            <a:spLocks noChangeArrowheads="1"/>
          </p:cNvSpPr>
          <p:nvPr/>
        </p:nvSpPr>
        <p:spPr bwMode="auto">
          <a:xfrm>
            <a:off x="7010400" y="6477000"/>
            <a:ext cx="2286000" cy="274638"/>
          </a:xfrm>
          <a:prstGeom prst="rect">
            <a:avLst/>
          </a:prstGeom>
          <a:noFill/>
          <a:ln w="9525">
            <a:noFill/>
            <a:miter lim="800000"/>
            <a:headEnd/>
            <a:tailEnd/>
          </a:ln>
        </p:spPr>
        <p:txBody>
          <a:bodyPr>
            <a:spAutoFit/>
          </a:bodyPr>
          <a:lstStyle/>
          <a:p>
            <a:pPr algn="ctr">
              <a:spcBef>
                <a:spcPct val="50000"/>
              </a:spcBef>
            </a:pPr>
            <a:r>
              <a:rPr lang="en-US" sz="1200">
                <a:solidFill>
                  <a:srgbClr val="FFFFFF"/>
                </a:solidFill>
                <a:latin typeface="Microsoft Sans Serif" charset="0"/>
                <a:cs typeface="Microsoft Sans Serif" charset="0"/>
              </a:rPr>
              <a:t>Parmesan, 2006</a:t>
            </a:r>
          </a:p>
        </p:txBody>
      </p:sp>
      <p:pic>
        <p:nvPicPr>
          <p:cNvPr id="61445" name="Picture 11"/>
          <p:cNvPicPr>
            <a:picLocks noChangeAspect="1" noChangeArrowheads="1"/>
          </p:cNvPicPr>
          <p:nvPr/>
        </p:nvPicPr>
        <p:blipFill>
          <a:blip r:embed="rId4" cstate="screen"/>
          <a:srcRect/>
          <a:stretch>
            <a:fillRect/>
          </a:stretch>
        </p:blipFill>
        <p:spPr bwMode="auto">
          <a:xfrm>
            <a:off x="5410200" y="1295400"/>
            <a:ext cx="2743200" cy="3690938"/>
          </a:xfrm>
          <a:prstGeom prst="rect">
            <a:avLst/>
          </a:prstGeom>
          <a:noFill/>
          <a:ln w="9525">
            <a:noFill/>
            <a:miter lim="800000"/>
            <a:headEnd/>
            <a:tailEnd/>
          </a:ln>
        </p:spPr>
      </p:pic>
      <p:sp>
        <p:nvSpPr>
          <p:cNvPr id="61446" name="Text Box 12"/>
          <p:cNvSpPr txBox="1">
            <a:spLocks noChangeArrowheads="1"/>
          </p:cNvSpPr>
          <p:nvPr/>
        </p:nvSpPr>
        <p:spPr bwMode="auto">
          <a:xfrm>
            <a:off x="4724400" y="3524250"/>
            <a:ext cx="3505200" cy="336550"/>
          </a:xfrm>
          <a:prstGeom prst="rect">
            <a:avLst/>
          </a:prstGeom>
          <a:solidFill>
            <a:srgbClr val="000000"/>
          </a:solidFill>
          <a:ln w="9525">
            <a:noFill/>
            <a:miter lim="800000"/>
            <a:headEnd/>
            <a:tailEnd/>
          </a:ln>
        </p:spPr>
        <p:txBody>
          <a:bodyPr>
            <a:spAutoFit/>
          </a:bodyPr>
          <a:lstStyle/>
          <a:p>
            <a:pPr algn="ctr">
              <a:spcBef>
                <a:spcPct val="50000"/>
              </a:spcBef>
              <a:tabLst>
                <a:tab pos="169863" algn="l"/>
              </a:tabLst>
            </a:pPr>
            <a:r>
              <a:rPr lang="en-US" sz="1600" b="1">
                <a:solidFill>
                  <a:srgbClr val="EEEEEE"/>
                </a:solidFill>
                <a:latin typeface="Microsoft Sans Serif" charset="0"/>
                <a:cs typeface="Microsoft Sans Serif" charset="0"/>
              </a:rPr>
              <a:t>white lemuroid possum , Australia</a:t>
            </a:r>
          </a:p>
        </p:txBody>
      </p:sp>
      <p:pic>
        <p:nvPicPr>
          <p:cNvPr id="61447" name="Picture 15"/>
          <p:cNvPicPr>
            <a:picLocks noChangeAspect="1" noChangeArrowheads="1"/>
          </p:cNvPicPr>
          <p:nvPr/>
        </p:nvPicPr>
        <p:blipFill>
          <a:blip r:embed="rId5" cstate="screen"/>
          <a:srcRect/>
          <a:stretch>
            <a:fillRect/>
          </a:stretch>
        </p:blipFill>
        <p:spPr bwMode="auto">
          <a:xfrm>
            <a:off x="4724400" y="3886200"/>
            <a:ext cx="3481388" cy="2378075"/>
          </a:xfrm>
          <a:prstGeom prst="rect">
            <a:avLst/>
          </a:prstGeom>
          <a:noFill/>
          <a:ln w="9525">
            <a:noFill/>
            <a:miter lim="800000"/>
            <a:headEnd/>
            <a:tailEnd/>
          </a:ln>
        </p:spPr>
      </p:pic>
      <p:sp>
        <p:nvSpPr>
          <p:cNvPr id="61448" name="Text Box 8"/>
          <p:cNvSpPr txBox="1">
            <a:spLocks noChangeArrowheads="1"/>
          </p:cNvSpPr>
          <p:nvPr/>
        </p:nvSpPr>
        <p:spPr bwMode="auto">
          <a:xfrm>
            <a:off x="5943600" y="3962400"/>
            <a:ext cx="2162175" cy="703263"/>
          </a:xfrm>
          <a:prstGeom prst="rect">
            <a:avLst/>
          </a:prstGeom>
          <a:solidFill>
            <a:srgbClr val="000000">
              <a:alpha val="0"/>
            </a:srgbClr>
          </a:solidFill>
          <a:ln w="9525">
            <a:noFill/>
            <a:miter lim="800000"/>
            <a:headEnd/>
            <a:tailEnd/>
          </a:ln>
        </p:spPr>
        <p:txBody>
          <a:bodyPr>
            <a:spAutoFit/>
          </a:bodyPr>
          <a:lstStyle/>
          <a:p>
            <a:pPr algn="r">
              <a:spcBef>
                <a:spcPct val="50000"/>
              </a:spcBef>
              <a:tabLst>
                <a:tab pos="228600" algn="l"/>
              </a:tabLst>
            </a:pPr>
            <a:r>
              <a:rPr lang="en-US" sz="1600" b="1">
                <a:solidFill>
                  <a:srgbClr val="000000"/>
                </a:solidFill>
                <a:latin typeface="Microsoft Sans Serif" charset="0"/>
                <a:cs typeface="Microsoft Sans Serif" charset="0"/>
              </a:rPr>
              <a:t>pika,</a:t>
            </a:r>
          </a:p>
          <a:p>
            <a:pPr algn="r">
              <a:spcBef>
                <a:spcPct val="50000"/>
              </a:spcBef>
              <a:tabLst>
                <a:tab pos="228600" algn="l"/>
              </a:tabLst>
            </a:pPr>
            <a:r>
              <a:rPr lang="en-US" sz="1600" b="1">
                <a:solidFill>
                  <a:srgbClr val="000000"/>
                </a:solidFill>
                <a:latin typeface="Microsoft Sans Serif" charset="0"/>
                <a:cs typeface="Microsoft Sans Serif" charset="0"/>
              </a:rPr>
              <a:t>USA &amp; Nepal</a:t>
            </a:r>
          </a:p>
        </p:txBody>
      </p:sp>
      <p:pic>
        <p:nvPicPr>
          <p:cNvPr id="61449" name="Picture 16"/>
          <p:cNvPicPr>
            <a:picLocks noChangeAspect="1" noChangeArrowheads="1"/>
          </p:cNvPicPr>
          <p:nvPr/>
        </p:nvPicPr>
        <p:blipFill>
          <a:blip r:embed="rId6" cstate="screen"/>
          <a:srcRect/>
          <a:stretch>
            <a:fillRect/>
          </a:stretch>
        </p:blipFill>
        <p:spPr bwMode="auto">
          <a:xfrm>
            <a:off x="1143000" y="1676400"/>
            <a:ext cx="3535363" cy="2209800"/>
          </a:xfrm>
          <a:prstGeom prst="rect">
            <a:avLst/>
          </a:prstGeom>
          <a:noFill/>
          <a:ln w="9525">
            <a:noFill/>
            <a:miter lim="800000"/>
            <a:headEnd/>
            <a:tailEnd/>
          </a:ln>
        </p:spPr>
      </p:pic>
      <p:sp>
        <p:nvSpPr>
          <p:cNvPr id="61450" name="Text Box 13"/>
          <p:cNvSpPr txBox="1">
            <a:spLocks noChangeArrowheads="1"/>
          </p:cNvSpPr>
          <p:nvPr/>
        </p:nvSpPr>
        <p:spPr bwMode="auto">
          <a:xfrm>
            <a:off x="444500" y="6378575"/>
            <a:ext cx="6858000" cy="338138"/>
          </a:xfrm>
          <a:prstGeom prst="rect">
            <a:avLst/>
          </a:prstGeom>
          <a:noFill/>
          <a:ln w="9525">
            <a:noFill/>
            <a:miter lim="800000"/>
            <a:headEnd/>
            <a:tailEnd/>
          </a:ln>
        </p:spPr>
        <p:txBody>
          <a:bodyPr>
            <a:spAutoFit/>
          </a:bodyPr>
          <a:lstStyle/>
          <a:p>
            <a:pPr algn="ctr">
              <a:spcBef>
                <a:spcPct val="50000"/>
              </a:spcBef>
              <a:tabLst>
                <a:tab pos="228600" algn="l"/>
              </a:tabLst>
            </a:pPr>
            <a:r>
              <a:rPr lang="en-US" sz="1600" b="1">
                <a:solidFill>
                  <a:srgbClr val="FFFFFF"/>
                </a:solidFill>
                <a:latin typeface="Microsoft Sans Serif" charset="0"/>
                <a:cs typeface="Microsoft Sans Serif" charset="0"/>
              </a:rPr>
              <a:t>IUCN: 23% amphibians at risk of extinction from climate change (1431 sp) </a:t>
            </a:r>
          </a:p>
        </p:txBody>
      </p:sp>
      <p:sp>
        <p:nvSpPr>
          <p:cNvPr id="61451" name="Text Box 6"/>
          <p:cNvSpPr txBox="1">
            <a:spLocks noChangeArrowheads="1"/>
          </p:cNvSpPr>
          <p:nvPr/>
        </p:nvSpPr>
        <p:spPr bwMode="auto">
          <a:xfrm>
            <a:off x="1143000" y="3529013"/>
            <a:ext cx="3124200" cy="336550"/>
          </a:xfrm>
          <a:prstGeom prst="rect">
            <a:avLst/>
          </a:prstGeom>
          <a:noFill/>
          <a:ln w="9525">
            <a:noFill/>
            <a:miter lim="800000"/>
            <a:headEnd/>
            <a:tailEnd/>
          </a:ln>
        </p:spPr>
        <p:txBody>
          <a:bodyPr>
            <a:spAutoFit/>
          </a:bodyPr>
          <a:lstStyle/>
          <a:p>
            <a:pPr>
              <a:spcBef>
                <a:spcPct val="50000"/>
              </a:spcBef>
              <a:tabLst>
                <a:tab pos="228600" algn="l"/>
              </a:tabLst>
            </a:pPr>
            <a:r>
              <a:rPr lang="en-US" sz="1600" b="1">
                <a:solidFill>
                  <a:srgbClr val="EEEEEE"/>
                </a:solidFill>
                <a:latin typeface="Microsoft Sans Serif" charset="0"/>
                <a:cs typeface="Microsoft Sans Serif" charset="0"/>
              </a:rPr>
              <a:t>golden toad, Costa Rica</a:t>
            </a:r>
          </a:p>
        </p:txBody>
      </p:sp>
      <p:sp>
        <p:nvSpPr>
          <p:cNvPr id="61452" name="Text Box 9"/>
          <p:cNvSpPr txBox="1">
            <a:spLocks noChangeArrowheads="1"/>
          </p:cNvSpPr>
          <p:nvPr/>
        </p:nvSpPr>
        <p:spPr bwMode="auto">
          <a:xfrm>
            <a:off x="1552575" y="160338"/>
            <a:ext cx="6019800" cy="1392237"/>
          </a:xfrm>
          <a:prstGeom prst="rect">
            <a:avLst/>
          </a:prstGeom>
          <a:noFill/>
          <a:ln w="9525">
            <a:noFill/>
            <a:miter lim="800000"/>
            <a:headEnd/>
            <a:tailEnd/>
          </a:ln>
        </p:spPr>
        <p:txBody>
          <a:bodyPr>
            <a:spAutoFit/>
          </a:bodyPr>
          <a:lstStyle/>
          <a:p>
            <a:pPr marL="290513" indent="-173038" algn="ctr">
              <a:lnSpc>
                <a:spcPct val="80000"/>
              </a:lnSpc>
              <a:spcBef>
                <a:spcPct val="50000"/>
              </a:spcBef>
              <a:tabLst>
                <a:tab pos="685800" algn="l"/>
              </a:tabLst>
            </a:pPr>
            <a:r>
              <a:rPr lang="en-US" sz="2800" b="1">
                <a:solidFill>
                  <a:srgbClr val="FFFFFF"/>
                </a:solidFill>
                <a:latin typeface="Microsoft Sans Serif" charset="0"/>
                <a:cs typeface="Microsoft Sans Serif" charset="0"/>
              </a:rPr>
              <a:t>Mountaintop Species</a:t>
            </a:r>
          </a:p>
          <a:p>
            <a:pPr marL="290513" indent="-173038" algn="ctr">
              <a:lnSpc>
                <a:spcPct val="80000"/>
              </a:lnSpc>
              <a:spcBef>
                <a:spcPct val="50000"/>
              </a:spcBef>
              <a:buClr>
                <a:srgbClr val="FFFFFF"/>
              </a:buClr>
              <a:buFont typeface="Arial" charset="0"/>
              <a:buChar char="•"/>
              <a:tabLst>
                <a:tab pos="685800" algn="l"/>
              </a:tabLst>
            </a:pPr>
            <a:r>
              <a:rPr lang="en-US" sz="2800" b="1">
                <a:solidFill>
                  <a:srgbClr val="FFFF00"/>
                </a:solidFill>
                <a:latin typeface="Microsoft Sans Serif" charset="0"/>
                <a:cs typeface="Microsoft Sans Serif" charset="0"/>
              </a:rPr>
              <a:t> </a:t>
            </a:r>
            <a:r>
              <a:rPr lang="en-US" sz="2200" b="1">
                <a:solidFill>
                  <a:srgbClr val="FFFFFF"/>
                </a:solidFill>
                <a:latin typeface="Microsoft Sans Serif" charset="0"/>
                <a:cs typeface="Microsoft Sans Serif" charset="0"/>
              </a:rPr>
              <a:t>Many species have contracted upward</a:t>
            </a:r>
          </a:p>
          <a:p>
            <a:pPr marL="290513" indent="-173038" algn="ctr">
              <a:lnSpc>
                <a:spcPct val="70000"/>
              </a:lnSpc>
              <a:spcBef>
                <a:spcPct val="50000"/>
              </a:spcBef>
              <a:buClr>
                <a:srgbClr val="FFFFFF"/>
              </a:buClr>
              <a:buFont typeface="Arial" charset="0"/>
              <a:buChar char="•"/>
              <a:tabLst>
                <a:tab pos="685800" algn="l"/>
              </a:tabLst>
            </a:pPr>
            <a:r>
              <a:rPr lang="en-US" sz="2200" b="1">
                <a:solidFill>
                  <a:srgbClr val="FFFFFF"/>
                </a:solidFill>
                <a:latin typeface="Microsoft Sans Serif" charset="0"/>
                <a:cs typeface="Microsoft Sans Serif" charset="0"/>
              </a:rPr>
              <a:t> First extinctions</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Text Box 3"/>
          <p:cNvSpPr txBox="1">
            <a:spLocks noChangeArrowheads="1"/>
          </p:cNvSpPr>
          <p:nvPr/>
        </p:nvSpPr>
        <p:spPr bwMode="auto">
          <a:xfrm>
            <a:off x="0" y="990600"/>
            <a:ext cx="4953000" cy="2647950"/>
          </a:xfrm>
          <a:prstGeom prst="rect">
            <a:avLst/>
          </a:prstGeom>
          <a:noFill/>
          <a:ln w="9525">
            <a:noFill/>
            <a:miter lim="800000"/>
            <a:headEnd/>
            <a:tailEnd/>
          </a:ln>
        </p:spPr>
        <p:txBody>
          <a:bodyPr>
            <a:spAutoFit/>
          </a:bodyPr>
          <a:lstStyle/>
          <a:p>
            <a:pPr marL="287338" lvl="2" indent="-58738">
              <a:tabLst>
                <a:tab pos="749300" algn="l"/>
              </a:tabLst>
            </a:pPr>
            <a:r>
              <a:rPr lang="en-US">
                <a:solidFill>
                  <a:schemeClr val="bg1"/>
                </a:solidFill>
                <a:latin typeface="Microsoft Sans Serif" charset="0"/>
                <a:cs typeface="Microsoft Sans Serif" charset="0"/>
              </a:rPr>
              <a:t>Warmer winters, northward ranges shifts of moths and beetles, and extended growing seasons have resulted in increased pest outbreaks, tree deaths, and associated loss of productivity in forests</a:t>
            </a:r>
          </a:p>
        </p:txBody>
      </p:sp>
      <p:sp>
        <p:nvSpPr>
          <p:cNvPr id="63491" name="Text Box 6"/>
          <p:cNvSpPr txBox="1">
            <a:spLocks noChangeArrowheads="1"/>
          </p:cNvSpPr>
          <p:nvPr/>
        </p:nvSpPr>
        <p:spPr bwMode="auto">
          <a:xfrm>
            <a:off x="228600" y="152400"/>
            <a:ext cx="8610600" cy="579438"/>
          </a:xfrm>
          <a:prstGeom prst="rect">
            <a:avLst/>
          </a:prstGeom>
          <a:noFill/>
          <a:ln w="9525">
            <a:noFill/>
            <a:miter lim="800000"/>
            <a:headEnd/>
            <a:tailEnd/>
          </a:ln>
        </p:spPr>
        <p:txBody>
          <a:bodyPr>
            <a:spAutoFit/>
          </a:bodyPr>
          <a:lstStyle/>
          <a:p>
            <a:pPr>
              <a:spcBef>
                <a:spcPct val="50000"/>
              </a:spcBef>
            </a:pPr>
            <a:r>
              <a:rPr lang="en-US" sz="3200">
                <a:solidFill>
                  <a:srgbClr val="FFFFFF"/>
                </a:solidFill>
                <a:latin typeface="Microsoft Sans Serif" charset="0"/>
                <a:cs typeface="Microsoft Sans Serif" charset="0"/>
              </a:rPr>
              <a:t>Longer growing season, warm winters &amp; pests</a:t>
            </a:r>
            <a:endParaRPr lang="en-US" sz="2800">
              <a:solidFill>
                <a:srgbClr val="FFFFFF"/>
              </a:solidFill>
              <a:latin typeface="Microsoft Sans Serif" charset="0"/>
              <a:cs typeface="Microsoft Sans Serif" charset="0"/>
            </a:endParaRPr>
          </a:p>
        </p:txBody>
      </p:sp>
      <p:sp>
        <p:nvSpPr>
          <p:cNvPr id="63492" name="Text Box 7"/>
          <p:cNvSpPr txBox="1">
            <a:spLocks noChangeArrowheads="1"/>
          </p:cNvSpPr>
          <p:nvPr/>
        </p:nvSpPr>
        <p:spPr bwMode="auto">
          <a:xfrm>
            <a:off x="152400" y="4191000"/>
            <a:ext cx="8382000" cy="2100263"/>
          </a:xfrm>
          <a:prstGeom prst="rect">
            <a:avLst/>
          </a:prstGeom>
          <a:noFill/>
          <a:ln w="9525">
            <a:noFill/>
            <a:miter lim="800000"/>
            <a:headEnd/>
            <a:tailEnd/>
          </a:ln>
        </p:spPr>
        <p:txBody>
          <a:bodyPr>
            <a:spAutoFit/>
          </a:bodyPr>
          <a:lstStyle/>
          <a:p>
            <a:pPr>
              <a:spcBef>
                <a:spcPct val="50000"/>
              </a:spcBef>
              <a:buFontTx/>
              <a:buChar char="•"/>
            </a:pPr>
            <a:r>
              <a:rPr lang="en-US">
                <a:solidFill>
                  <a:schemeClr val="bg1"/>
                </a:solidFill>
                <a:latin typeface="Microsoft Sans Serif" charset="0"/>
                <a:cs typeface="Microsoft Sans Serif" charset="0"/>
              </a:rPr>
              <a:t> Mountain pine beetle (Colorado, British Columbia)</a:t>
            </a:r>
          </a:p>
          <a:p>
            <a:pPr>
              <a:spcBef>
                <a:spcPct val="50000"/>
              </a:spcBef>
              <a:buFontTx/>
              <a:buChar char="•"/>
            </a:pPr>
            <a:r>
              <a:rPr lang="en-US">
                <a:solidFill>
                  <a:schemeClr val="bg1"/>
                </a:solidFill>
                <a:latin typeface="Microsoft Sans Serif" charset="0"/>
                <a:cs typeface="Microsoft Sans Serif" charset="0"/>
              </a:rPr>
              <a:t> Spruce bark beetle (3.8 million acres killed in Alaska)</a:t>
            </a:r>
          </a:p>
          <a:p>
            <a:pPr>
              <a:spcBef>
                <a:spcPct val="50000"/>
              </a:spcBef>
              <a:buFontTx/>
              <a:buChar char="•"/>
            </a:pPr>
            <a:r>
              <a:rPr lang="en-US">
                <a:solidFill>
                  <a:schemeClr val="bg1"/>
                </a:solidFill>
                <a:latin typeface="Microsoft Sans Serif" charset="0"/>
                <a:cs typeface="Microsoft Sans Serif" charset="0"/>
              </a:rPr>
              <a:t> Pine Processionary moth (Italy, France)</a:t>
            </a:r>
          </a:p>
          <a:p>
            <a:pPr>
              <a:spcBef>
                <a:spcPct val="50000"/>
              </a:spcBef>
              <a:buFontTx/>
              <a:buChar char="•"/>
            </a:pPr>
            <a:r>
              <a:rPr lang="en-US">
                <a:solidFill>
                  <a:schemeClr val="bg1"/>
                </a:solidFill>
                <a:latin typeface="Microsoft Sans Serif" charset="0"/>
                <a:cs typeface="Microsoft Sans Serif" charset="0"/>
              </a:rPr>
              <a:t> Beetles in Siberia</a:t>
            </a:r>
          </a:p>
        </p:txBody>
      </p:sp>
      <p:sp>
        <p:nvSpPr>
          <p:cNvPr id="63493" name="Text Box 8"/>
          <p:cNvSpPr txBox="1">
            <a:spLocks noChangeArrowheads="1"/>
          </p:cNvSpPr>
          <p:nvPr/>
        </p:nvSpPr>
        <p:spPr bwMode="auto">
          <a:xfrm>
            <a:off x="4953000" y="6365875"/>
            <a:ext cx="4194175" cy="457200"/>
          </a:xfrm>
          <a:prstGeom prst="rect">
            <a:avLst/>
          </a:prstGeom>
          <a:noFill/>
          <a:ln w="9525">
            <a:noFill/>
            <a:miter lim="800000"/>
            <a:headEnd/>
            <a:tailEnd/>
          </a:ln>
        </p:spPr>
        <p:txBody>
          <a:bodyPr>
            <a:spAutoFit/>
          </a:bodyPr>
          <a:lstStyle/>
          <a:p>
            <a:r>
              <a:rPr lang="en-US" sz="1200">
                <a:solidFill>
                  <a:schemeClr val="bg1"/>
                </a:solidFill>
                <a:cs typeface="Microsoft Sans Serif" charset="0"/>
              </a:rPr>
              <a:t>Parmesan &amp; Yohe 2003; Root </a:t>
            </a:r>
            <a:r>
              <a:rPr lang="en-US" sz="1200" i="1">
                <a:solidFill>
                  <a:schemeClr val="bg1"/>
                </a:solidFill>
                <a:cs typeface="Microsoft Sans Serif" charset="0"/>
              </a:rPr>
              <a:t>et al.</a:t>
            </a:r>
            <a:r>
              <a:rPr lang="en-US" sz="1200">
                <a:solidFill>
                  <a:schemeClr val="bg1"/>
                </a:solidFill>
                <a:cs typeface="Microsoft Sans Serif" charset="0"/>
              </a:rPr>
              <a:t> 2003; Parmesan 2007</a:t>
            </a:r>
          </a:p>
          <a:p>
            <a:r>
              <a:rPr lang="en-US" sz="1200">
                <a:solidFill>
                  <a:schemeClr val="bg1"/>
                </a:solidFill>
                <a:cs typeface="Microsoft Sans Serif" charset="0"/>
              </a:rPr>
              <a:t> IPCC 2001; Logan </a:t>
            </a:r>
            <a:r>
              <a:rPr lang="en-US" sz="1200" i="1">
                <a:solidFill>
                  <a:schemeClr val="bg1"/>
                </a:solidFill>
                <a:cs typeface="Microsoft Sans Serif" charset="0"/>
              </a:rPr>
              <a:t>et al.</a:t>
            </a:r>
            <a:r>
              <a:rPr lang="en-US" sz="1200">
                <a:solidFill>
                  <a:schemeClr val="bg1"/>
                </a:solidFill>
                <a:cs typeface="Microsoft Sans Serif" charset="0"/>
              </a:rPr>
              <a:t> 2003; Battisti </a:t>
            </a:r>
            <a:r>
              <a:rPr lang="en-US" sz="1200" i="1">
                <a:solidFill>
                  <a:schemeClr val="bg1"/>
                </a:solidFill>
                <a:cs typeface="Microsoft Sans Serif" charset="0"/>
              </a:rPr>
              <a:t>et al.</a:t>
            </a:r>
            <a:r>
              <a:rPr lang="en-US" sz="1200">
                <a:solidFill>
                  <a:schemeClr val="bg1"/>
                </a:solidFill>
                <a:cs typeface="Microsoft Sans Serif" charset="0"/>
              </a:rPr>
              <a:t> 2005</a:t>
            </a:r>
            <a:endParaRPr lang="en-US" sz="1200" baseline="30000">
              <a:solidFill>
                <a:schemeClr val="bg1"/>
              </a:solidFill>
              <a:cs typeface="Microsoft Sans Serif" charset="0"/>
            </a:endParaRPr>
          </a:p>
        </p:txBody>
      </p:sp>
      <p:pic>
        <p:nvPicPr>
          <p:cNvPr id="63494" name="Picture 9"/>
          <p:cNvPicPr>
            <a:picLocks noChangeAspect="1" noChangeArrowheads="1"/>
          </p:cNvPicPr>
          <p:nvPr/>
        </p:nvPicPr>
        <p:blipFill>
          <a:blip r:embed="rId3" cstate="screen"/>
          <a:srcRect/>
          <a:stretch>
            <a:fillRect/>
          </a:stretch>
        </p:blipFill>
        <p:spPr bwMode="auto">
          <a:xfrm>
            <a:off x="4800600" y="838200"/>
            <a:ext cx="4029075" cy="3216275"/>
          </a:xfrm>
          <a:prstGeom prst="rect">
            <a:avLst/>
          </a:prstGeom>
          <a:noFill/>
          <a:ln w="9525">
            <a:noFill/>
            <a:miter lim="800000"/>
            <a:headEnd/>
            <a:tailEnd/>
          </a:ln>
        </p:spPr>
      </p:pic>
      <p:sp>
        <p:nvSpPr>
          <p:cNvPr id="63495" name="TextBox 7"/>
          <p:cNvSpPr txBox="1">
            <a:spLocks noChangeArrowheads="1"/>
          </p:cNvSpPr>
          <p:nvPr/>
        </p:nvSpPr>
        <p:spPr bwMode="auto">
          <a:xfrm>
            <a:off x="7467600" y="3792538"/>
            <a:ext cx="1371600" cy="244475"/>
          </a:xfrm>
          <a:prstGeom prst="rect">
            <a:avLst/>
          </a:prstGeom>
          <a:noFill/>
          <a:ln w="9525">
            <a:noFill/>
            <a:miter lim="800000"/>
            <a:headEnd/>
            <a:tailEnd/>
          </a:ln>
        </p:spPr>
        <p:txBody>
          <a:bodyPr>
            <a:spAutoFit/>
          </a:bodyPr>
          <a:lstStyle/>
          <a:p>
            <a:r>
              <a:rPr lang="en-US" sz="1000">
                <a:solidFill>
                  <a:srgbClr val="FFFFFF"/>
                </a:solidFill>
              </a:rPr>
              <a:t>Photo: © D.J. Huber</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5538" name="Title 1"/>
          <p:cNvSpPr txBox="1">
            <a:spLocks/>
          </p:cNvSpPr>
          <p:nvPr/>
        </p:nvSpPr>
        <p:spPr bwMode="auto">
          <a:xfrm>
            <a:off x="1676400" y="457200"/>
            <a:ext cx="5791200" cy="563563"/>
          </a:xfrm>
          <a:prstGeom prst="rect">
            <a:avLst/>
          </a:prstGeom>
          <a:noFill/>
          <a:ln w="9525">
            <a:noFill/>
            <a:miter lim="800000"/>
            <a:headEnd/>
            <a:tailEnd/>
          </a:ln>
        </p:spPr>
        <p:txBody>
          <a:bodyPr lIns="0" tIns="0"/>
          <a:lstStyle/>
          <a:p>
            <a:pPr algn="ctr">
              <a:lnSpc>
                <a:spcPct val="80000"/>
              </a:lnSpc>
            </a:pPr>
            <a:r>
              <a:rPr lang="fr-CH" sz="3500">
                <a:solidFill>
                  <a:srgbClr val="FFFFFF"/>
                </a:solidFill>
                <a:latin typeface="Microsoft Sans Serif" charset="0"/>
                <a:cs typeface="Microsoft Sans Serif" charset="0"/>
              </a:rPr>
              <a:t>Koalas and climate change</a:t>
            </a:r>
          </a:p>
          <a:p>
            <a:pPr algn="ctr">
              <a:lnSpc>
                <a:spcPct val="80000"/>
              </a:lnSpc>
            </a:pPr>
            <a:endParaRPr lang="fr-CH" sz="3500">
              <a:solidFill>
                <a:srgbClr val="FFFFFF"/>
              </a:solidFill>
              <a:latin typeface="Microsoft Sans Serif" charset="0"/>
              <a:cs typeface="Microsoft Sans Serif" charset="0"/>
            </a:endParaRPr>
          </a:p>
        </p:txBody>
      </p:sp>
      <p:sp>
        <p:nvSpPr>
          <p:cNvPr id="65539" name="Title 1"/>
          <p:cNvSpPr txBox="1">
            <a:spLocks/>
          </p:cNvSpPr>
          <p:nvPr/>
        </p:nvSpPr>
        <p:spPr bwMode="auto">
          <a:xfrm>
            <a:off x="1219200" y="1143000"/>
            <a:ext cx="6934200" cy="533400"/>
          </a:xfrm>
          <a:prstGeom prst="rect">
            <a:avLst/>
          </a:prstGeom>
          <a:noFill/>
          <a:ln w="9525">
            <a:noFill/>
            <a:miter lim="800000"/>
            <a:headEnd/>
            <a:tailEnd/>
          </a:ln>
        </p:spPr>
        <p:txBody>
          <a:bodyPr lIns="0" tIns="0"/>
          <a:lstStyle/>
          <a:p>
            <a:pPr algn="ctr" eaLnBrk="1" hangingPunct="1">
              <a:buFont typeface="Arial" charset="0"/>
              <a:buNone/>
            </a:pPr>
            <a:r>
              <a:rPr lang="en-GB">
                <a:solidFill>
                  <a:srgbClr val="FFFFFF"/>
                </a:solidFill>
                <a:latin typeface="Microsoft Sans Serif" charset="0"/>
                <a:cs typeface="Microsoft Sans Serif" charset="0"/>
              </a:rPr>
              <a:t>Responses to decreases in plant nutritional value</a:t>
            </a:r>
          </a:p>
        </p:txBody>
      </p:sp>
      <p:sp>
        <p:nvSpPr>
          <p:cNvPr id="65540" name="Content Placeholder 5"/>
          <p:cNvSpPr txBox="1">
            <a:spLocks/>
          </p:cNvSpPr>
          <p:nvPr/>
        </p:nvSpPr>
        <p:spPr bwMode="auto">
          <a:xfrm>
            <a:off x="457200" y="2044700"/>
            <a:ext cx="4191000" cy="3886200"/>
          </a:xfrm>
          <a:prstGeom prst="rect">
            <a:avLst/>
          </a:prstGeom>
          <a:noFill/>
          <a:ln w="9525">
            <a:noFill/>
            <a:miter lim="800000"/>
            <a:headEnd/>
            <a:tailEnd/>
          </a:ln>
        </p:spPr>
        <p:txBody>
          <a:bodyPr lIns="0"/>
          <a:lstStyle/>
          <a:p>
            <a:pPr marL="266700" indent="-266700">
              <a:spcBef>
                <a:spcPct val="20000"/>
              </a:spcBef>
              <a:buFont typeface="Arial" charset="0"/>
              <a:buChar char="•"/>
            </a:pPr>
            <a:r>
              <a:rPr lang="en-GB">
                <a:solidFill>
                  <a:srgbClr val="FFFFFF"/>
                </a:solidFill>
                <a:latin typeface="Microsoft Sans Serif" charset="0"/>
                <a:cs typeface="Microsoft Sans Serif" charset="0"/>
              </a:rPr>
              <a:t>Iconic Australian marsupial. Both a habitat and a food specialist.</a:t>
            </a:r>
          </a:p>
          <a:p>
            <a:pPr marL="266700" indent="-266700">
              <a:spcBef>
                <a:spcPct val="20000"/>
              </a:spcBef>
              <a:buFont typeface="Arial" charset="0"/>
              <a:buChar char="•"/>
            </a:pPr>
            <a:endParaRPr lang="en-GB" sz="800">
              <a:solidFill>
                <a:srgbClr val="FFFFFF"/>
              </a:solidFill>
              <a:latin typeface="Microsoft Sans Serif" charset="0"/>
              <a:cs typeface="Microsoft Sans Serif" charset="0"/>
            </a:endParaRPr>
          </a:p>
          <a:p>
            <a:pPr marL="266700" indent="-266700">
              <a:spcBef>
                <a:spcPct val="20000"/>
              </a:spcBef>
              <a:buFont typeface="Arial" charset="0"/>
              <a:buChar char="•"/>
            </a:pPr>
            <a:r>
              <a:rPr lang="en-GB">
                <a:solidFill>
                  <a:srgbClr val="FFFFFF"/>
                </a:solidFill>
                <a:latin typeface="Microsoft Sans Serif" charset="0"/>
                <a:cs typeface="Microsoft Sans Serif" charset="0"/>
              </a:rPr>
              <a:t>Increased atmospheric CO</a:t>
            </a:r>
            <a:r>
              <a:rPr lang="en-GB" baseline="-25000">
                <a:solidFill>
                  <a:srgbClr val="FFFFFF"/>
                </a:solidFill>
                <a:latin typeface="Microsoft Sans Serif" charset="0"/>
                <a:cs typeface="Microsoft Sans Serif" charset="0"/>
              </a:rPr>
              <a:t>2</a:t>
            </a:r>
            <a:r>
              <a:rPr lang="en-GB">
                <a:solidFill>
                  <a:srgbClr val="FFFFFF"/>
                </a:solidFill>
                <a:latin typeface="Microsoft Sans Serif" charset="0"/>
                <a:cs typeface="Microsoft Sans Serif" charset="0"/>
              </a:rPr>
              <a:t> causes </a:t>
            </a:r>
            <a:r>
              <a:rPr lang="en-GB" i="1">
                <a:solidFill>
                  <a:srgbClr val="FFFFFF"/>
                </a:solidFill>
                <a:latin typeface="Microsoft Sans Serif" charset="0"/>
                <a:cs typeface="Microsoft Sans Serif" charset="0"/>
              </a:rPr>
              <a:t>Eucalyptus</a:t>
            </a:r>
            <a:r>
              <a:rPr lang="en-GB">
                <a:solidFill>
                  <a:srgbClr val="FFFFFF"/>
                </a:solidFill>
                <a:latin typeface="Microsoft Sans Serif" charset="0"/>
                <a:cs typeface="Microsoft Sans Serif" charset="0"/>
              </a:rPr>
              <a:t> leaves to be tougher and less nutritious. </a:t>
            </a:r>
          </a:p>
          <a:p>
            <a:pPr marL="266700" indent="-266700">
              <a:spcBef>
                <a:spcPct val="20000"/>
              </a:spcBef>
              <a:buFont typeface="Arial" charset="0"/>
              <a:buChar char="•"/>
            </a:pPr>
            <a:endParaRPr lang="en-GB" sz="800">
              <a:solidFill>
                <a:srgbClr val="FFFFFF"/>
              </a:solidFill>
              <a:latin typeface="Microsoft Sans Serif" charset="0"/>
              <a:cs typeface="Microsoft Sans Serif" charset="0"/>
            </a:endParaRPr>
          </a:p>
          <a:p>
            <a:pPr marL="266700" indent="-266700">
              <a:spcBef>
                <a:spcPct val="20000"/>
              </a:spcBef>
              <a:buFont typeface="Arial" charset="0"/>
              <a:buChar char="•"/>
            </a:pPr>
            <a:r>
              <a:rPr lang="en-GB">
                <a:solidFill>
                  <a:srgbClr val="FFFFFF"/>
                </a:solidFill>
                <a:latin typeface="Microsoft Sans Serif" charset="0"/>
                <a:cs typeface="Microsoft Sans Serif" charset="0"/>
              </a:rPr>
              <a:t>Koalas losing weight, likely culprit is  malnutrition.</a:t>
            </a:r>
          </a:p>
        </p:txBody>
      </p:sp>
      <p:pic>
        <p:nvPicPr>
          <p:cNvPr id="65541" name="Picture 2"/>
          <p:cNvPicPr>
            <a:picLocks noChangeAspect="1" noChangeArrowheads="1"/>
          </p:cNvPicPr>
          <p:nvPr/>
        </p:nvPicPr>
        <p:blipFill>
          <a:blip r:embed="rId3" cstate="screen"/>
          <a:srcRect/>
          <a:stretch>
            <a:fillRect/>
          </a:stretch>
        </p:blipFill>
        <p:spPr bwMode="auto">
          <a:xfrm>
            <a:off x="4953000" y="1905000"/>
            <a:ext cx="3810000" cy="4113213"/>
          </a:xfrm>
          <a:prstGeom prst="rect">
            <a:avLst/>
          </a:prstGeom>
          <a:noFill/>
          <a:ln w="9525">
            <a:noFill/>
            <a:miter lim="800000"/>
            <a:headEnd/>
            <a:tailEnd/>
          </a:ln>
        </p:spPr>
      </p:pic>
      <p:sp>
        <p:nvSpPr>
          <p:cNvPr id="65542" name="Text Box 6"/>
          <p:cNvSpPr txBox="1">
            <a:spLocks noChangeArrowheads="1"/>
          </p:cNvSpPr>
          <p:nvPr/>
        </p:nvSpPr>
        <p:spPr bwMode="auto">
          <a:xfrm>
            <a:off x="4116388" y="6548438"/>
            <a:ext cx="5021262" cy="274637"/>
          </a:xfrm>
          <a:prstGeom prst="rect">
            <a:avLst/>
          </a:prstGeom>
          <a:noFill/>
          <a:ln w="9525">
            <a:noFill/>
            <a:miter lim="800000"/>
            <a:headEnd/>
            <a:tailEnd/>
          </a:ln>
        </p:spPr>
        <p:txBody>
          <a:bodyPr wrap="none">
            <a:spAutoFit/>
          </a:bodyPr>
          <a:lstStyle/>
          <a:p>
            <a:r>
              <a:rPr lang="en-US" sz="1200">
                <a:solidFill>
                  <a:srgbClr val="FFFFFF"/>
                </a:solidFill>
                <a:latin typeface="Microsoft Sans Serif" charset="0"/>
                <a:cs typeface="Microsoft Sans Serif" charset="0"/>
              </a:rPr>
              <a:t>Courtesy: Wendy Foden, International Union for Conservation of Nature</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228600" y="76200"/>
            <a:ext cx="8686800" cy="1676400"/>
          </a:xfrm>
        </p:spPr>
        <p:txBody>
          <a:bodyPr/>
          <a:lstStyle/>
          <a:p>
            <a:pPr eaLnBrk="1" hangingPunct="1"/>
            <a:r>
              <a:rPr lang="en-US" sz="3200" smtClean="0">
                <a:solidFill>
                  <a:srgbClr val="FFFFFF"/>
                </a:solidFill>
                <a:latin typeface="Microsoft Sans Serif" charset="0"/>
                <a:cs typeface="Microsoft Sans Serif" charset="0"/>
              </a:rPr>
              <a:t>Global Coherence of Observed responses to climate change  (0.7°C)</a:t>
            </a:r>
          </a:p>
        </p:txBody>
      </p:sp>
      <p:sp>
        <p:nvSpPr>
          <p:cNvPr id="67587" name="Text Box 3"/>
          <p:cNvSpPr txBox="1">
            <a:spLocks noChangeArrowheads="1"/>
          </p:cNvSpPr>
          <p:nvPr/>
        </p:nvSpPr>
        <p:spPr bwMode="auto">
          <a:xfrm>
            <a:off x="381000" y="2057400"/>
            <a:ext cx="8610600" cy="4538663"/>
          </a:xfrm>
          <a:prstGeom prst="rect">
            <a:avLst/>
          </a:prstGeom>
          <a:noFill/>
          <a:ln w="9525">
            <a:noFill/>
            <a:miter lim="800000"/>
            <a:headEnd/>
            <a:tailEnd/>
          </a:ln>
        </p:spPr>
        <p:txBody>
          <a:bodyPr>
            <a:spAutoFit/>
          </a:bodyPr>
          <a:lstStyle/>
          <a:p>
            <a:pPr marL="457200" lvl="2" indent="-228600">
              <a:buFontTx/>
              <a:buChar char="•"/>
              <a:tabLst>
                <a:tab pos="749300" algn="l"/>
              </a:tabLst>
            </a:pPr>
            <a:r>
              <a:rPr lang="en-US" sz="2200">
                <a:latin typeface="Microsoft Sans Serif" charset="0"/>
                <a:cs typeface="Microsoft Sans Serif" charset="0"/>
              </a:rPr>
              <a:t>~ </a:t>
            </a:r>
            <a:r>
              <a:rPr lang="en-US" sz="2200" b="1">
                <a:solidFill>
                  <a:schemeClr val="folHlink"/>
                </a:solidFill>
                <a:latin typeface="Microsoft Sans Serif" charset="0"/>
                <a:cs typeface="Microsoft Sans Serif" charset="0"/>
              </a:rPr>
              <a:t>52 %</a:t>
            </a:r>
            <a:r>
              <a:rPr lang="en-US" sz="2200">
                <a:latin typeface="Microsoft Sans Serif" charset="0"/>
                <a:cs typeface="Microsoft Sans Serif" charset="0"/>
              </a:rPr>
              <a:t> of species studied have shifted their ranges poleward (by 50 - 1600 km) and/or upward (by up to 400 m)</a:t>
            </a:r>
          </a:p>
          <a:p>
            <a:pPr marL="457200" lvl="2" indent="-228600">
              <a:tabLst>
                <a:tab pos="749300" algn="l"/>
              </a:tabLst>
            </a:pPr>
            <a:endParaRPr lang="en-US" sz="2200">
              <a:latin typeface="Microsoft Sans Serif" charset="0"/>
              <a:cs typeface="Microsoft Sans Serif" charset="0"/>
            </a:endParaRPr>
          </a:p>
          <a:p>
            <a:pPr marL="457200" lvl="2" indent="-228600">
              <a:buFontTx/>
              <a:buChar char="•"/>
              <a:tabLst>
                <a:tab pos="749300" algn="l"/>
              </a:tabLst>
            </a:pPr>
            <a:r>
              <a:rPr lang="en-US" sz="2200">
                <a:latin typeface="Microsoft Sans Serif" charset="0"/>
                <a:cs typeface="Microsoft Sans Serif" charset="0"/>
              </a:rPr>
              <a:t>~ </a:t>
            </a:r>
            <a:r>
              <a:rPr lang="en-US" sz="2200" b="1">
                <a:solidFill>
                  <a:schemeClr val="folHlink"/>
                </a:solidFill>
                <a:latin typeface="Microsoft Sans Serif" charset="0"/>
                <a:cs typeface="Microsoft Sans Serif" charset="0"/>
              </a:rPr>
              <a:t>62 %</a:t>
            </a:r>
            <a:r>
              <a:rPr lang="en-US" sz="2200">
                <a:latin typeface="Microsoft Sans Serif" charset="0"/>
                <a:cs typeface="Microsoft Sans Serif" charset="0"/>
              </a:rPr>
              <a:t> of species studied have shifted towards earlier spring breeding, migrating, leafing, blooming, etc.</a:t>
            </a:r>
          </a:p>
          <a:p>
            <a:pPr marL="457200" lvl="2" indent="-228600">
              <a:buFontTx/>
              <a:buChar char="•"/>
              <a:tabLst>
                <a:tab pos="749300" algn="l"/>
              </a:tabLst>
            </a:pPr>
            <a:endParaRPr lang="en-US" sz="2200">
              <a:latin typeface="Microsoft Sans Serif" charset="0"/>
              <a:cs typeface="Microsoft Sans Serif" charset="0"/>
            </a:endParaRPr>
          </a:p>
          <a:p>
            <a:pPr marL="457200" lvl="2" indent="-228600">
              <a:buFontTx/>
              <a:buChar char="•"/>
              <a:tabLst>
                <a:tab pos="749300" algn="l"/>
              </a:tabLst>
            </a:pPr>
            <a:r>
              <a:rPr lang="en-US" sz="2200">
                <a:latin typeface="Microsoft Sans Serif" charset="0"/>
                <a:cs typeface="Microsoft Sans Serif" charset="0"/>
              </a:rPr>
              <a:t>Every major group studied has been affected - trees, herbs, butterflies, birds, mammals, amphibians, marine corals, invertebrates, fish &amp; plankton</a:t>
            </a:r>
          </a:p>
          <a:p>
            <a:pPr marL="457200" lvl="2" indent="-228600">
              <a:buFontTx/>
              <a:buChar char="•"/>
              <a:tabLst>
                <a:tab pos="749300" algn="l"/>
              </a:tabLst>
            </a:pPr>
            <a:endParaRPr lang="en-US" sz="2200">
              <a:latin typeface="Microsoft Sans Serif" charset="0"/>
              <a:cs typeface="Microsoft Sans Serif" charset="0"/>
            </a:endParaRPr>
          </a:p>
          <a:p>
            <a:pPr marL="457200" lvl="2" indent="-228600">
              <a:buFontTx/>
              <a:buChar char="•"/>
              <a:tabLst>
                <a:tab pos="749300" algn="l"/>
              </a:tabLst>
            </a:pPr>
            <a:r>
              <a:rPr lang="en-US" sz="2200">
                <a:latin typeface="Microsoft Sans Serif" charset="0"/>
                <a:cs typeface="Microsoft Sans Serif" charset="0"/>
              </a:rPr>
              <a:t>Impacts have occurred on every major continent and in every major ocean</a:t>
            </a:r>
          </a:p>
          <a:p>
            <a:pPr marL="457200" lvl="2" indent="-228600">
              <a:tabLst>
                <a:tab pos="749300" algn="l"/>
              </a:tabLst>
            </a:pPr>
            <a:endParaRPr lang="en-US" sz="2800">
              <a:latin typeface="Microsoft Sans Serif" charset="0"/>
              <a:cs typeface="Microsoft Sans Serif" charset="0"/>
            </a:endParaRPr>
          </a:p>
        </p:txBody>
      </p:sp>
      <p:sp>
        <p:nvSpPr>
          <p:cNvPr id="67588" name="Text Box 4"/>
          <p:cNvSpPr txBox="1">
            <a:spLocks noChangeArrowheads="1"/>
          </p:cNvSpPr>
          <p:nvPr/>
        </p:nvSpPr>
        <p:spPr bwMode="auto">
          <a:xfrm>
            <a:off x="5067300" y="6553200"/>
            <a:ext cx="4229100" cy="274638"/>
          </a:xfrm>
          <a:prstGeom prst="rect">
            <a:avLst/>
          </a:prstGeom>
          <a:noFill/>
          <a:ln w="9525">
            <a:noFill/>
            <a:miter lim="800000"/>
            <a:headEnd/>
            <a:tailEnd/>
          </a:ln>
        </p:spPr>
        <p:txBody>
          <a:bodyPr>
            <a:spAutoFit/>
          </a:bodyPr>
          <a:lstStyle/>
          <a:p>
            <a:pPr algn="ctr">
              <a:spcBef>
                <a:spcPct val="50000"/>
              </a:spcBef>
            </a:pPr>
            <a:r>
              <a:rPr lang="en-US" sz="1200">
                <a:latin typeface="Microsoft Sans Serif" charset="0"/>
                <a:cs typeface="Microsoft Sans Serif" charset="0"/>
              </a:rPr>
              <a:t>Parmesan &amp; Yohe 2003; Parmesan 2006; IPCC 2007</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9634" name="Text Box 5"/>
          <p:cNvSpPr txBox="1">
            <a:spLocks noChangeArrowheads="1"/>
          </p:cNvSpPr>
          <p:nvPr/>
        </p:nvSpPr>
        <p:spPr bwMode="auto">
          <a:xfrm>
            <a:off x="7620000" y="6553200"/>
            <a:ext cx="1524000" cy="274638"/>
          </a:xfrm>
          <a:prstGeom prst="rect">
            <a:avLst/>
          </a:prstGeom>
          <a:solidFill>
            <a:schemeClr val="tx1"/>
          </a:solidFill>
          <a:ln w="9525">
            <a:noFill/>
            <a:miter lim="800000"/>
            <a:headEnd/>
            <a:tailEnd/>
          </a:ln>
        </p:spPr>
        <p:txBody>
          <a:bodyPr>
            <a:spAutoFit/>
          </a:bodyPr>
          <a:lstStyle/>
          <a:p>
            <a:r>
              <a:rPr lang="en-US" sz="1200">
                <a:solidFill>
                  <a:srgbClr val="FFFFFF"/>
                </a:solidFill>
                <a:latin typeface="Microsoft Sans Serif" charset="0"/>
                <a:cs typeface="Microsoft Sans Serif" charset="0"/>
              </a:rPr>
              <a:t>Williams </a:t>
            </a:r>
            <a:r>
              <a:rPr lang="en-US" sz="1200" i="1">
                <a:solidFill>
                  <a:srgbClr val="FFFFFF"/>
                </a:solidFill>
                <a:latin typeface="Microsoft Sans Serif" charset="0"/>
                <a:cs typeface="Microsoft Sans Serif" charset="0"/>
              </a:rPr>
              <a:t>et al. </a:t>
            </a:r>
            <a:r>
              <a:rPr lang="en-US" sz="1200">
                <a:solidFill>
                  <a:srgbClr val="FFFFFF"/>
                </a:solidFill>
                <a:latin typeface="Microsoft Sans Serif" charset="0"/>
                <a:cs typeface="Microsoft Sans Serif" charset="0"/>
              </a:rPr>
              <a:t>2007</a:t>
            </a:r>
          </a:p>
        </p:txBody>
      </p:sp>
      <p:pic>
        <p:nvPicPr>
          <p:cNvPr id="69635" name="Picture 5" descr="topo_map.tif"/>
          <p:cNvPicPr>
            <a:picLocks noChangeAspect="1"/>
          </p:cNvPicPr>
          <p:nvPr/>
        </p:nvPicPr>
        <p:blipFill>
          <a:blip r:embed="rId3" cstate="screen"/>
          <a:srcRect/>
          <a:stretch>
            <a:fillRect/>
          </a:stretch>
        </p:blipFill>
        <p:spPr bwMode="auto">
          <a:xfrm>
            <a:off x="1600200" y="19050"/>
            <a:ext cx="5913438" cy="6821488"/>
          </a:xfrm>
          <a:prstGeom prst="rect">
            <a:avLst/>
          </a:prstGeom>
          <a:noFill/>
          <a:ln w="9525">
            <a:noFill/>
            <a:miter lim="800000"/>
            <a:headEnd/>
            <a:tailEnd/>
          </a:ln>
        </p:spPr>
      </p:pic>
      <p:sp>
        <p:nvSpPr>
          <p:cNvPr id="69636" name="TextBox 6"/>
          <p:cNvSpPr txBox="1">
            <a:spLocks noChangeArrowheads="1"/>
          </p:cNvSpPr>
          <p:nvPr/>
        </p:nvSpPr>
        <p:spPr bwMode="auto">
          <a:xfrm>
            <a:off x="1676400" y="6608763"/>
            <a:ext cx="457200" cy="244475"/>
          </a:xfrm>
          <a:prstGeom prst="rect">
            <a:avLst/>
          </a:prstGeom>
          <a:noFill/>
          <a:ln w="9525">
            <a:noFill/>
            <a:miter lim="800000"/>
            <a:headEnd/>
            <a:tailEnd/>
          </a:ln>
        </p:spPr>
        <p:txBody>
          <a:bodyPr>
            <a:spAutoFit/>
          </a:bodyPr>
          <a:lstStyle/>
          <a:p>
            <a:r>
              <a:rPr lang="en-US" sz="1000" b="1"/>
              <a:t>0.22</a:t>
            </a:r>
          </a:p>
        </p:txBody>
      </p:sp>
      <p:sp>
        <p:nvSpPr>
          <p:cNvPr id="69637" name="TextBox 8"/>
          <p:cNvSpPr txBox="1">
            <a:spLocks noChangeArrowheads="1"/>
          </p:cNvSpPr>
          <p:nvPr/>
        </p:nvSpPr>
        <p:spPr bwMode="auto">
          <a:xfrm>
            <a:off x="3001963" y="6611938"/>
            <a:ext cx="457200" cy="244475"/>
          </a:xfrm>
          <a:prstGeom prst="rect">
            <a:avLst/>
          </a:prstGeom>
          <a:noFill/>
          <a:ln w="9525">
            <a:noFill/>
            <a:miter lim="800000"/>
            <a:headEnd/>
            <a:tailEnd/>
          </a:ln>
        </p:spPr>
        <p:txBody>
          <a:bodyPr>
            <a:spAutoFit/>
          </a:bodyPr>
          <a:lstStyle/>
          <a:p>
            <a:r>
              <a:rPr lang="en-US" sz="1000" b="1"/>
              <a:t>1.72</a:t>
            </a:r>
          </a:p>
        </p:txBody>
      </p:sp>
      <p:sp>
        <p:nvSpPr>
          <p:cNvPr id="69638" name="TextBox 9"/>
          <p:cNvSpPr txBox="1">
            <a:spLocks noChangeArrowheads="1"/>
          </p:cNvSpPr>
          <p:nvPr/>
        </p:nvSpPr>
        <p:spPr bwMode="auto">
          <a:xfrm>
            <a:off x="4343400" y="6611938"/>
            <a:ext cx="457200" cy="244475"/>
          </a:xfrm>
          <a:prstGeom prst="rect">
            <a:avLst/>
          </a:prstGeom>
          <a:noFill/>
          <a:ln w="9525">
            <a:noFill/>
            <a:miter lim="800000"/>
            <a:headEnd/>
            <a:tailEnd/>
          </a:ln>
        </p:spPr>
        <p:txBody>
          <a:bodyPr>
            <a:spAutoFit/>
          </a:bodyPr>
          <a:lstStyle/>
          <a:p>
            <a:r>
              <a:rPr lang="en-US" sz="1000" b="1"/>
              <a:t>3.22</a:t>
            </a:r>
          </a:p>
        </p:txBody>
      </p:sp>
      <p:sp>
        <p:nvSpPr>
          <p:cNvPr id="69639" name="TextBox 10"/>
          <p:cNvSpPr txBox="1">
            <a:spLocks noChangeArrowheads="1"/>
          </p:cNvSpPr>
          <p:nvPr/>
        </p:nvSpPr>
        <p:spPr bwMode="auto">
          <a:xfrm>
            <a:off x="5715000" y="6611938"/>
            <a:ext cx="457200" cy="244475"/>
          </a:xfrm>
          <a:prstGeom prst="rect">
            <a:avLst/>
          </a:prstGeom>
          <a:noFill/>
          <a:ln w="9525">
            <a:noFill/>
            <a:miter lim="800000"/>
            <a:headEnd/>
            <a:tailEnd/>
          </a:ln>
        </p:spPr>
        <p:txBody>
          <a:bodyPr>
            <a:spAutoFit/>
          </a:bodyPr>
          <a:lstStyle/>
          <a:p>
            <a:r>
              <a:rPr lang="en-US" sz="1000" b="1"/>
              <a:t>4.72</a:t>
            </a:r>
          </a:p>
        </p:txBody>
      </p:sp>
      <p:sp>
        <p:nvSpPr>
          <p:cNvPr id="69640" name="TextBox 11"/>
          <p:cNvSpPr txBox="1">
            <a:spLocks noChangeArrowheads="1"/>
          </p:cNvSpPr>
          <p:nvPr/>
        </p:nvSpPr>
        <p:spPr bwMode="auto">
          <a:xfrm>
            <a:off x="7086600" y="6611938"/>
            <a:ext cx="457200" cy="244475"/>
          </a:xfrm>
          <a:prstGeom prst="rect">
            <a:avLst/>
          </a:prstGeom>
          <a:noFill/>
          <a:ln w="9525">
            <a:noFill/>
            <a:miter lim="800000"/>
            <a:headEnd/>
            <a:tailEnd/>
          </a:ln>
        </p:spPr>
        <p:txBody>
          <a:bodyPr>
            <a:spAutoFit/>
          </a:bodyPr>
          <a:lstStyle/>
          <a:p>
            <a:r>
              <a:rPr lang="en-US" sz="1000" b="1"/>
              <a:t>6.22</a:t>
            </a:r>
          </a:p>
        </p:txBody>
      </p:sp>
      <p:sp>
        <p:nvSpPr>
          <p:cNvPr id="69641" name="TextBox 12"/>
          <p:cNvSpPr txBox="1">
            <a:spLocks noChangeArrowheads="1"/>
          </p:cNvSpPr>
          <p:nvPr/>
        </p:nvSpPr>
        <p:spPr bwMode="auto">
          <a:xfrm>
            <a:off x="5638800" y="617538"/>
            <a:ext cx="1524000" cy="822325"/>
          </a:xfrm>
          <a:prstGeom prst="rect">
            <a:avLst/>
          </a:prstGeom>
          <a:noFill/>
          <a:ln w="9525">
            <a:noFill/>
            <a:miter lim="800000"/>
            <a:headEnd/>
            <a:tailEnd/>
          </a:ln>
        </p:spPr>
        <p:txBody>
          <a:bodyPr>
            <a:spAutoFit/>
          </a:bodyPr>
          <a:lstStyle/>
          <a:p>
            <a:pPr algn="ctr"/>
            <a:r>
              <a:rPr lang="en-US" b="1">
                <a:latin typeface="Microsoft Sans Serif" charset="0"/>
                <a:cs typeface="Microsoft Sans Serif" charset="0"/>
              </a:rPr>
              <a:t>Local Change</a:t>
            </a:r>
          </a:p>
        </p:txBody>
      </p:sp>
      <p:sp>
        <p:nvSpPr>
          <p:cNvPr id="69642" name="TextBox 13"/>
          <p:cNvSpPr txBox="1">
            <a:spLocks noChangeArrowheads="1"/>
          </p:cNvSpPr>
          <p:nvPr/>
        </p:nvSpPr>
        <p:spPr bwMode="auto">
          <a:xfrm>
            <a:off x="5638800" y="2878138"/>
            <a:ext cx="1524000" cy="822325"/>
          </a:xfrm>
          <a:prstGeom prst="rect">
            <a:avLst/>
          </a:prstGeom>
          <a:noFill/>
          <a:ln w="9525">
            <a:noFill/>
            <a:miter lim="800000"/>
            <a:headEnd/>
            <a:tailEnd/>
          </a:ln>
        </p:spPr>
        <p:txBody>
          <a:bodyPr>
            <a:spAutoFit/>
          </a:bodyPr>
          <a:lstStyle/>
          <a:p>
            <a:pPr algn="ctr"/>
            <a:r>
              <a:rPr lang="en-US" b="1">
                <a:latin typeface="Microsoft Sans Serif" charset="0"/>
                <a:cs typeface="Microsoft Sans Serif" charset="0"/>
              </a:rPr>
              <a:t>Novel Climates</a:t>
            </a:r>
          </a:p>
        </p:txBody>
      </p:sp>
      <p:sp>
        <p:nvSpPr>
          <p:cNvPr id="69643" name="TextBox 14"/>
          <p:cNvSpPr txBox="1">
            <a:spLocks noChangeArrowheads="1"/>
          </p:cNvSpPr>
          <p:nvPr/>
        </p:nvSpPr>
        <p:spPr bwMode="auto">
          <a:xfrm>
            <a:off x="5219700" y="5164138"/>
            <a:ext cx="2438400" cy="822325"/>
          </a:xfrm>
          <a:prstGeom prst="rect">
            <a:avLst/>
          </a:prstGeom>
          <a:noFill/>
          <a:ln w="9525">
            <a:noFill/>
            <a:miter lim="800000"/>
            <a:headEnd/>
            <a:tailEnd/>
          </a:ln>
        </p:spPr>
        <p:txBody>
          <a:bodyPr>
            <a:spAutoFit/>
          </a:bodyPr>
          <a:lstStyle/>
          <a:p>
            <a:pPr algn="ctr"/>
            <a:r>
              <a:rPr lang="en-US" b="1">
                <a:latin typeface="Microsoft Sans Serif" charset="0"/>
                <a:cs typeface="Microsoft Sans Serif" charset="0"/>
              </a:rPr>
              <a:t>Disappearing Climates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7"/>
          <p:cNvPicPr>
            <a:picLocks noChangeAspect="1" noChangeArrowheads="1"/>
          </p:cNvPicPr>
          <p:nvPr/>
        </p:nvPicPr>
        <p:blipFill>
          <a:blip r:embed="rId3" cstate="screen"/>
          <a:srcRect l="22694" r="639"/>
          <a:stretch>
            <a:fillRect/>
          </a:stretch>
        </p:blipFill>
        <p:spPr bwMode="auto">
          <a:xfrm>
            <a:off x="0" y="0"/>
            <a:ext cx="9144000" cy="6858000"/>
          </a:xfrm>
          <a:prstGeom prst="rect">
            <a:avLst/>
          </a:prstGeom>
          <a:noFill/>
          <a:ln w="9525">
            <a:noFill/>
            <a:miter lim="800000"/>
            <a:headEnd/>
            <a:tailEnd/>
          </a:ln>
        </p:spPr>
      </p:pic>
      <p:sp>
        <p:nvSpPr>
          <p:cNvPr id="71683" name="Text Box 3"/>
          <p:cNvSpPr txBox="1">
            <a:spLocks noChangeArrowheads="1"/>
          </p:cNvSpPr>
          <p:nvPr/>
        </p:nvSpPr>
        <p:spPr bwMode="auto">
          <a:xfrm>
            <a:off x="4953000" y="300038"/>
            <a:ext cx="3810000" cy="2062162"/>
          </a:xfrm>
          <a:prstGeom prst="rect">
            <a:avLst/>
          </a:prstGeom>
          <a:noFill/>
          <a:ln w="9525">
            <a:noFill/>
            <a:miter lim="800000"/>
            <a:headEnd/>
            <a:tailEnd/>
          </a:ln>
        </p:spPr>
        <p:txBody>
          <a:bodyPr>
            <a:spAutoFit/>
          </a:bodyPr>
          <a:lstStyle/>
          <a:p>
            <a:pPr algn="ctr">
              <a:spcBef>
                <a:spcPct val="50000"/>
              </a:spcBef>
            </a:pPr>
            <a:r>
              <a:rPr lang="en-US" sz="3200">
                <a:solidFill>
                  <a:schemeClr val="bg1"/>
                </a:solidFill>
                <a:latin typeface="Microsoft Sans Serif" charset="0"/>
                <a:cs typeface="Microsoft Sans Serif" charset="0"/>
              </a:rPr>
              <a:t>Exceeding sea surface temperature thresholds (SST) causes bleaching</a:t>
            </a:r>
          </a:p>
        </p:txBody>
      </p:sp>
      <p:sp>
        <p:nvSpPr>
          <p:cNvPr id="71684" name="Text Box 6"/>
          <p:cNvSpPr txBox="1">
            <a:spLocks noChangeArrowheads="1"/>
          </p:cNvSpPr>
          <p:nvPr/>
        </p:nvSpPr>
        <p:spPr bwMode="auto">
          <a:xfrm>
            <a:off x="368300" y="4724400"/>
            <a:ext cx="8496300" cy="1938338"/>
          </a:xfrm>
          <a:prstGeom prst="rect">
            <a:avLst/>
          </a:prstGeom>
          <a:solidFill>
            <a:srgbClr val="008080">
              <a:alpha val="61176"/>
            </a:srgbClr>
          </a:solidFill>
          <a:ln w="9525">
            <a:noFill/>
            <a:miter lim="800000"/>
            <a:headEnd/>
            <a:tailEnd/>
          </a:ln>
        </p:spPr>
        <p:txBody>
          <a:bodyPr>
            <a:spAutoFit/>
          </a:bodyPr>
          <a:lstStyle/>
          <a:p>
            <a:pPr algn="ctr">
              <a:spcBef>
                <a:spcPct val="50000"/>
              </a:spcBef>
              <a:buFontTx/>
              <a:buChar char="•"/>
              <a:tabLst>
                <a:tab pos="342900" algn="l"/>
              </a:tabLst>
            </a:pPr>
            <a:r>
              <a:rPr lang="en-US" b="1">
                <a:solidFill>
                  <a:schemeClr val="bg1"/>
                </a:solidFill>
                <a:latin typeface="Microsoft Sans Serif" charset="0"/>
                <a:cs typeface="Microsoft Sans Serif" charset="0"/>
              </a:rPr>
              <a:t> ~30 % of world’s</a:t>
            </a:r>
            <a:r>
              <a:rPr lang="en-US" altLang="ja-JP" b="1">
                <a:solidFill>
                  <a:schemeClr val="bg1"/>
                </a:solidFill>
                <a:latin typeface="Microsoft Sans Serif" charset="0"/>
                <a:cs typeface="Microsoft Sans Serif" charset="0"/>
              </a:rPr>
              <a:t> coral reefs have disappeared after multiple extreme SST events</a:t>
            </a:r>
          </a:p>
          <a:p>
            <a:pPr algn="ctr">
              <a:spcBef>
                <a:spcPct val="50000"/>
              </a:spcBef>
              <a:buFontTx/>
              <a:buChar char="•"/>
              <a:tabLst>
                <a:tab pos="342900" algn="l"/>
              </a:tabLst>
            </a:pPr>
            <a:r>
              <a:rPr lang="en-US" b="1">
                <a:solidFill>
                  <a:schemeClr val="bg1"/>
                </a:solidFill>
                <a:latin typeface="Microsoft Sans Serif" charset="0"/>
                <a:cs typeface="Microsoft Sans Serif" charset="0"/>
              </a:rPr>
              <a:t> Stressed reefs - lower recovery after bleaching</a:t>
            </a:r>
          </a:p>
          <a:p>
            <a:pPr algn="ctr">
              <a:spcBef>
                <a:spcPct val="50000"/>
              </a:spcBef>
              <a:buFontTx/>
              <a:buChar char="•"/>
              <a:tabLst>
                <a:tab pos="342900" algn="l"/>
              </a:tabLst>
            </a:pPr>
            <a:r>
              <a:rPr lang="en-US" b="1">
                <a:solidFill>
                  <a:schemeClr val="bg1"/>
                </a:solidFill>
                <a:latin typeface="Microsoft Sans Serif" charset="0"/>
                <a:cs typeface="Microsoft Sans Serif" charset="0"/>
              </a:rPr>
              <a:t> How much would we have lost if all reefs had been healthy?</a:t>
            </a:r>
            <a:endParaRPr lang="en-US">
              <a:solidFill>
                <a:srgbClr val="FFFFFF"/>
              </a:solidFill>
              <a:latin typeface="Microsoft Sans Serif" charset="0"/>
              <a:cs typeface="Microsoft Sans Serif" charset="0"/>
            </a:endParaRPr>
          </a:p>
        </p:txBody>
      </p:sp>
      <p:grpSp>
        <p:nvGrpSpPr>
          <p:cNvPr id="71685" name="Group 9"/>
          <p:cNvGrpSpPr>
            <a:grpSpLocks/>
          </p:cNvGrpSpPr>
          <p:nvPr/>
        </p:nvGrpSpPr>
        <p:grpSpPr bwMode="auto">
          <a:xfrm>
            <a:off x="111125" y="76200"/>
            <a:ext cx="4332288" cy="3276600"/>
            <a:chOff x="0" y="0"/>
            <a:chExt cx="4367406" cy="3657600"/>
          </a:xfrm>
        </p:grpSpPr>
        <p:sp>
          <p:nvSpPr>
            <p:cNvPr id="71686" name="Rectangle 8"/>
            <p:cNvSpPr>
              <a:spLocks noChangeArrowheads="1"/>
            </p:cNvSpPr>
            <p:nvPr/>
          </p:nvSpPr>
          <p:spPr bwMode="auto">
            <a:xfrm>
              <a:off x="0" y="0"/>
              <a:ext cx="4343400" cy="3657600"/>
            </a:xfrm>
            <a:prstGeom prst="rect">
              <a:avLst/>
            </a:prstGeom>
            <a:solidFill>
              <a:schemeClr val="bg1"/>
            </a:solidFill>
            <a:ln w="9525">
              <a:solidFill>
                <a:schemeClr val="tx1"/>
              </a:solidFill>
              <a:round/>
              <a:headEnd/>
              <a:tailEnd/>
            </a:ln>
          </p:spPr>
          <p:txBody>
            <a:bodyPr/>
            <a:lstStyle/>
            <a:p>
              <a:endParaRPr lang="en-US"/>
            </a:p>
          </p:txBody>
        </p:sp>
        <p:pic>
          <p:nvPicPr>
            <p:cNvPr id="71687" name="Picture 6" descr="sst_graph.tif"/>
            <p:cNvPicPr>
              <a:picLocks noChangeAspect="1"/>
            </p:cNvPicPr>
            <p:nvPr/>
          </p:nvPicPr>
          <p:blipFill>
            <a:blip r:embed="rId4" cstate="screen"/>
            <a:srcRect/>
            <a:stretch>
              <a:fillRect/>
            </a:stretch>
          </p:blipFill>
          <p:spPr bwMode="auto">
            <a:xfrm>
              <a:off x="69850" y="68824"/>
              <a:ext cx="4197350" cy="3259576"/>
            </a:xfrm>
            <a:prstGeom prst="rect">
              <a:avLst/>
            </a:prstGeom>
            <a:noFill/>
            <a:ln w="9525">
              <a:noFill/>
              <a:miter lim="800000"/>
              <a:headEnd/>
              <a:tailEnd/>
            </a:ln>
          </p:spPr>
        </p:pic>
        <p:sp>
          <p:nvSpPr>
            <p:cNvPr id="71688" name="Text Box 5"/>
            <p:cNvSpPr txBox="1">
              <a:spLocks noChangeArrowheads="1"/>
            </p:cNvSpPr>
            <p:nvPr/>
          </p:nvSpPr>
          <p:spPr bwMode="auto">
            <a:xfrm>
              <a:off x="36808" y="3296093"/>
              <a:ext cx="4330598" cy="340242"/>
            </a:xfrm>
            <a:prstGeom prst="rect">
              <a:avLst/>
            </a:prstGeom>
            <a:noFill/>
            <a:ln w="9525">
              <a:noFill/>
              <a:miter lim="800000"/>
              <a:headEnd/>
              <a:tailEnd/>
            </a:ln>
          </p:spPr>
          <p:txBody>
            <a:bodyPr wrap="none">
              <a:spAutoFit/>
            </a:bodyPr>
            <a:lstStyle/>
            <a:p>
              <a:pPr algn="ctr"/>
              <a:r>
                <a:rPr lang="en-US" sz="1400">
                  <a:latin typeface="Microsoft Sans Serif" charset="0"/>
                  <a:cs typeface="Microsoft Sans Serif" charset="0"/>
                </a:rPr>
                <a:t>Hoegh-guldberg </a:t>
              </a:r>
              <a:r>
                <a:rPr lang="en-US" sz="1400" i="1">
                  <a:latin typeface="Microsoft Sans Serif" charset="0"/>
                  <a:cs typeface="Microsoft Sans Serif" charset="0"/>
                </a:rPr>
                <a:t>Marine Freshwater Research  </a:t>
              </a:r>
              <a:r>
                <a:rPr lang="en-US" sz="1400">
                  <a:latin typeface="Microsoft Sans Serif" charset="0"/>
                  <a:cs typeface="Microsoft Sans Serif" charset="0"/>
                </a:rPr>
                <a:t>1999</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684"/>
                                        </p:tgtEl>
                                        <p:attrNameLst>
                                          <p:attrName>style.visibility</p:attrName>
                                        </p:attrNameLst>
                                      </p:cBhvr>
                                      <p:to>
                                        <p:strVal val="visible"/>
                                      </p:to>
                                    </p:set>
                                    <p:animEffect transition="in" filter="fade">
                                      <p:cBhvr>
                                        <p:cTn id="7" dur="500"/>
                                        <p:tgtEl>
                                          <p:spTgt spid="716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4" grpId="0"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3730" name="Text Box 1027"/>
          <p:cNvSpPr txBox="1">
            <a:spLocks noChangeArrowheads="1"/>
          </p:cNvSpPr>
          <p:nvPr/>
        </p:nvSpPr>
        <p:spPr bwMode="auto">
          <a:xfrm>
            <a:off x="5715000" y="877888"/>
            <a:ext cx="3429000" cy="1801812"/>
          </a:xfrm>
          <a:prstGeom prst="rect">
            <a:avLst/>
          </a:prstGeom>
          <a:noFill/>
          <a:ln w="9525">
            <a:noFill/>
            <a:miter lim="800000"/>
            <a:headEnd/>
            <a:tailEnd/>
          </a:ln>
        </p:spPr>
        <p:txBody>
          <a:bodyPr>
            <a:spAutoFit/>
          </a:bodyPr>
          <a:lstStyle/>
          <a:p>
            <a:pPr>
              <a:spcBef>
                <a:spcPct val="50000"/>
              </a:spcBef>
            </a:pPr>
            <a:r>
              <a:rPr lang="en-US" sz="2800">
                <a:solidFill>
                  <a:srgbClr val="FFFFFF"/>
                </a:solidFill>
                <a:latin typeface="Microsoft Sans Serif" charset="0"/>
                <a:cs typeface="Microsoft Sans Serif" charset="0"/>
              </a:rPr>
              <a:t>Endangered species</a:t>
            </a:r>
          </a:p>
          <a:p>
            <a:pPr>
              <a:spcBef>
                <a:spcPct val="50000"/>
              </a:spcBef>
            </a:pPr>
            <a:r>
              <a:rPr lang="en-US" sz="2800">
                <a:solidFill>
                  <a:srgbClr val="FFFFFF"/>
                </a:solidFill>
                <a:latin typeface="Microsoft Sans Serif" charset="0"/>
                <a:cs typeface="Microsoft Sans Serif" charset="0"/>
              </a:rPr>
              <a:t>Bay checkerspot</a:t>
            </a:r>
          </a:p>
          <a:p>
            <a:pPr>
              <a:spcBef>
                <a:spcPct val="50000"/>
              </a:spcBef>
            </a:pPr>
            <a:r>
              <a:rPr lang="en-US" sz="2800" i="1">
                <a:solidFill>
                  <a:srgbClr val="FFFFFF"/>
                </a:solidFill>
                <a:latin typeface="Microsoft Sans Serif" charset="0"/>
                <a:cs typeface="Microsoft Sans Serif" charset="0"/>
              </a:rPr>
              <a:t>(E.e. bayensis)</a:t>
            </a:r>
            <a:endParaRPr lang="en-US">
              <a:solidFill>
                <a:srgbClr val="FFFFFF"/>
              </a:solidFill>
              <a:latin typeface="Microsoft Sans Serif" charset="0"/>
              <a:cs typeface="Microsoft Sans Serif" charset="0"/>
            </a:endParaRPr>
          </a:p>
        </p:txBody>
      </p:sp>
      <p:sp>
        <p:nvSpPr>
          <p:cNvPr id="73731" name="Text Box 1028"/>
          <p:cNvSpPr txBox="1">
            <a:spLocks noChangeArrowheads="1"/>
          </p:cNvSpPr>
          <p:nvPr/>
        </p:nvSpPr>
        <p:spPr bwMode="auto">
          <a:xfrm>
            <a:off x="5715000" y="3929063"/>
            <a:ext cx="3124200" cy="1917700"/>
          </a:xfrm>
          <a:prstGeom prst="rect">
            <a:avLst/>
          </a:prstGeom>
          <a:noFill/>
          <a:ln w="9525">
            <a:noFill/>
            <a:miter lim="800000"/>
            <a:headEnd/>
            <a:tailEnd/>
          </a:ln>
        </p:spPr>
        <p:txBody>
          <a:bodyPr>
            <a:spAutoFit/>
          </a:bodyPr>
          <a:lstStyle/>
          <a:p>
            <a:pPr>
              <a:spcBef>
                <a:spcPct val="50000"/>
              </a:spcBef>
              <a:buFontTx/>
              <a:buChar char="•"/>
              <a:tabLst>
                <a:tab pos="292100" algn="l"/>
              </a:tabLst>
            </a:pPr>
            <a:r>
              <a:rPr lang="en-US">
                <a:solidFill>
                  <a:schemeClr val="bg1"/>
                </a:solidFill>
                <a:latin typeface="Microsoft Sans Serif" charset="0"/>
                <a:cs typeface="Microsoft Sans Serif" charset="0"/>
              </a:rPr>
              <a:t> San Francisco Bay </a:t>
            </a:r>
          </a:p>
          <a:p>
            <a:pPr>
              <a:spcBef>
                <a:spcPct val="50000"/>
              </a:spcBef>
              <a:buFontTx/>
              <a:buChar char="•"/>
              <a:tabLst>
                <a:tab pos="292100" algn="l"/>
              </a:tabLst>
            </a:pPr>
            <a:r>
              <a:rPr lang="en-US">
                <a:solidFill>
                  <a:schemeClr val="bg1"/>
                </a:solidFill>
                <a:latin typeface="Microsoft Sans Serif" charset="0"/>
                <a:cs typeface="Microsoft Sans Serif" charset="0"/>
              </a:rPr>
              <a:t> Serpentine outcrops</a:t>
            </a:r>
          </a:p>
          <a:p>
            <a:pPr>
              <a:spcBef>
                <a:spcPct val="50000"/>
              </a:spcBef>
              <a:buFontTx/>
              <a:buChar char="•"/>
              <a:tabLst>
                <a:tab pos="292100" algn="l"/>
              </a:tabLst>
            </a:pPr>
            <a:r>
              <a:rPr lang="en-US">
                <a:solidFill>
                  <a:schemeClr val="bg1"/>
                </a:solidFill>
                <a:latin typeface="Microsoft Sans Serif" charset="0"/>
                <a:cs typeface="Microsoft Sans Serif" charset="0"/>
              </a:rPr>
              <a:t> Annual host plant      	</a:t>
            </a:r>
            <a:r>
              <a:rPr lang="en-US" i="1">
                <a:solidFill>
                  <a:schemeClr val="bg1"/>
                </a:solidFill>
                <a:latin typeface="Microsoft Sans Serif" charset="0"/>
                <a:cs typeface="Microsoft Sans Serif" charset="0"/>
              </a:rPr>
              <a:t>Plantago erecta</a:t>
            </a:r>
            <a:endParaRPr lang="en-US">
              <a:solidFill>
                <a:schemeClr val="bg1"/>
              </a:solidFill>
              <a:latin typeface="Microsoft Sans Serif" charset="0"/>
              <a:cs typeface="Microsoft Sans Serif" charset="0"/>
            </a:endParaRPr>
          </a:p>
        </p:txBody>
      </p:sp>
      <p:pic>
        <p:nvPicPr>
          <p:cNvPr id="73732" name="Picture 4"/>
          <p:cNvPicPr>
            <a:picLocks noChangeAspect="1"/>
          </p:cNvPicPr>
          <p:nvPr/>
        </p:nvPicPr>
        <p:blipFill>
          <a:blip r:embed="rId3" cstate="screen"/>
          <a:srcRect/>
          <a:stretch>
            <a:fillRect/>
          </a:stretch>
        </p:blipFill>
        <p:spPr bwMode="auto">
          <a:xfrm>
            <a:off x="635000" y="520700"/>
            <a:ext cx="4762500" cy="57419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euphy-life-color.ai                                            000C7E6FAdonis                         C6641CF2:"/>
          <p:cNvPicPr>
            <a:picLocks noChangeAspect="1" noChangeArrowheads="1"/>
          </p:cNvPicPr>
          <p:nvPr/>
        </p:nvPicPr>
        <p:blipFill>
          <a:blip r:embed="rId3" cstate="screen"/>
          <a:srcRect/>
          <a:stretch>
            <a:fillRect/>
          </a:stretch>
        </p:blipFill>
        <p:spPr bwMode="auto">
          <a:xfrm>
            <a:off x="1219200" y="0"/>
            <a:ext cx="7305675" cy="6781800"/>
          </a:xfrm>
          <a:prstGeom prst="rect">
            <a:avLst/>
          </a:prstGeom>
          <a:noFill/>
          <a:ln w="9525">
            <a:noFill/>
            <a:miter lim="800000"/>
            <a:headEnd/>
            <a:tailEnd/>
          </a:ln>
        </p:spPr>
      </p:pic>
      <p:sp>
        <p:nvSpPr>
          <p:cNvPr id="75779" name="Rectangle 5"/>
          <p:cNvSpPr>
            <a:spLocks noChangeArrowheads="1"/>
          </p:cNvSpPr>
          <p:nvPr/>
        </p:nvSpPr>
        <p:spPr bwMode="auto">
          <a:xfrm>
            <a:off x="825500" y="0"/>
            <a:ext cx="762000" cy="6769100"/>
          </a:xfrm>
          <a:prstGeom prst="rect">
            <a:avLst/>
          </a:prstGeom>
          <a:solidFill>
            <a:schemeClr val="bg1"/>
          </a:solidFill>
          <a:ln w="9525">
            <a:solidFill>
              <a:schemeClr val="bg1"/>
            </a:solidFill>
            <a:miter lim="800000"/>
            <a:headEnd/>
            <a:tailEnd/>
          </a:ln>
        </p:spPr>
        <p:txBody>
          <a:bodyPr wrap="none" anchor="ctr"/>
          <a:lstStyle/>
          <a:p>
            <a:endParaRPr lang="en-US">
              <a:latin typeface="Times" charset="0"/>
            </a:endParaRPr>
          </a:p>
        </p:txBody>
      </p:sp>
      <p:sp>
        <p:nvSpPr>
          <p:cNvPr id="75780" name="Rectangle 6"/>
          <p:cNvSpPr>
            <a:spLocks noChangeArrowheads="1"/>
          </p:cNvSpPr>
          <p:nvPr/>
        </p:nvSpPr>
        <p:spPr bwMode="auto">
          <a:xfrm>
            <a:off x="7988300" y="0"/>
            <a:ext cx="762000" cy="6769100"/>
          </a:xfrm>
          <a:prstGeom prst="rect">
            <a:avLst/>
          </a:prstGeom>
          <a:solidFill>
            <a:schemeClr val="bg1"/>
          </a:solidFill>
          <a:ln w="9525">
            <a:solidFill>
              <a:schemeClr val="bg1"/>
            </a:solidFill>
            <a:miter lim="800000"/>
            <a:headEnd/>
            <a:tailEnd/>
          </a:ln>
        </p:spPr>
        <p:txBody>
          <a:bodyPr wrap="none" anchor="ctr"/>
          <a:lstStyle/>
          <a:p>
            <a:endParaRPr lang="en-US">
              <a:latin typeface="Times" charset="0"/>
            </a:endParaRPr>
          </a:p>
        </p:txBody>
      </p:sp>
      <p:sp>
        <p:nvSpPr>
          <p:cNvPr id="75781" name="Text Box 7"/>
          <p:cNvSpPr txBox="1">
            <a:spLocks noChangeArrowheads="1"/>
          </p:cNvSpPr>
          <p:nvPr/>
        </p:nvSpPr>
        <p:spPr bwMode="auto">
          <a:xfrm>
            <a:off x="482600" y="4889500"/>
            <a:ext cx="2133600" cy="457200"/>
          </a:xfrm>
          <a:prstGeom prst="rect">
            <a:avLst/>
          </a:prstGeom>
          <a:noFill/>
          <a:ln w="9525">
            <a:noFill/>
            <a:miter lim="800000"/>
            <a:headEnd/>
            <a:tailEnd/>
          </a:ln>
        </p:spPr>
        <p:txBody>
          <a:bodyPr>
            <a:spAutoFit/>
          </a:bodyPr>
          <a:lstStyle/>
          <a:p>
            <a:pPr>
              <a:spcBef>
                <a:spcPct val="50000"/>
              </a:spcBef>
            </a:pPr>
            <a:r>
              <a:rPr lang="en-US">
                <a:latin typeface="Microsoft Sans Serif" charset="0"/>
                <a:cs typeface="Microsoft Sans Serif" charset="0"/>
              </a:rPr>
              <a:t>Plant edibility</a:t>
            </a:r>
          </a:p>
        </p:txBody>
      </p:sp>
      <p:sp>
        <p:nvSpPr>
          <p:cNvPr id="75782" name="Line 8"/>
          <p:cNvSpPr>
            <a:spLocks noChangeShapeType="1"/>
          </p:cNvSpPr>
          <p:nvPr/>
        </p:nvSpPr>
        <p:spPr bwMode="auto">
          <a:xfrm flipV="1">
            <a:off x="2413000" y="5199063"/>
            <a:ext cx="1274763" cy="363537"/>
          </a:xfrm>
          <a:prstGeom prst="line">
            <a:avLst/>
          </a:prstGeom>
          <a:noFill/>
          <a:ln w="28575">
            <a:solidFill>
              <a:schemeClr val="tx1"/>
            </a:solidFill>
            <a:round/>
            <a:headEnd/>
            <a:tailEnd type="triangle" w="med" len="med"/>
          </a:ln>
        </p:spPr>
        <p:txBody>
          <a:bodyPr wrap="none" anchor="ctr"/>
          <a:lstStyle/>
          <a:p>
            <a:endParaRPr lang="en-US"/>
          </a:p>
        </p:txBody>
      </p:sp>
      <p:pic>
        <p:nvPicPr>
          <p:cNvPr id="75783" name="Picture 6"/>
          <p:cNvPicPr>
            <a:picLocks noChangeAspect="1"/>
          </p:cNvPicPr>
          <p:nvPr/>
        </p:nvPicPr>
        <p:blipFill>
          <a:blip r:embed="rId4" cstate="screen"/>
          <a:srcRect/>
          <a:stretch>
            <a:fillRect/>
          </a:stretch>
        </p:blipFill>
        <p:spPr bwMode="auto">
          <a:xfrm>
            <a:off x="1544638" y="5551488"/>
            <a:ext cx="1601787" cy="1230312"/>
          </a:xfrm>
          <a:prstGeom prst="rect">
            <a:avLst/>
          </a:prstGeom>
          <a:noFill/>
          <a:ln w="9525">
            <a:noFill/>
            <a:miter lim="800000"/>
            <a:headEnd/>
            <a:tailEnd/>
          </a:ln>
        </p:spPr>
      </p:pic>
      <p:sp>
        <p:nvSpPr>
          <p:cNvPr id="75784" name="TextBox 11"/>
          <p:cNvSpPr txBox="1">
            <a:spLocks noChangeArrowheads="1"/>
          </p:cNvSpPr>
          <p:nvPr/>
        </p:nvSpPr>
        <p:spPr bwMode="auto">
          <a:xfrm>
            <a:off x="4178300" y="5245100"/>
            <a:ext cx="1841500" cy="461963"/>
          </a:xfrm>
          <a:prstGeom prst="rect">
            <a:avLst/>
          </a:prstGeom>
          <a:solidFill>
            <a:srgbClr val="FFFFFF"/>
          </a:solidFill>
          <a:ln w="9525">
            <a:solidFill>
              <a:srgbClr val="FFFFFF"/>
            </a:solidFill>
            <a:miter lim="800000"/>
            <a:headEnd/>
            <a:tailEnd/>
          </a:ln>
        </p:spPr>
        <p:txBody>
          <a:bodyPr>
            <a:spAutoFit/>
          </a:bodyPr>
          <a:lstStyle/>
          <a:p>
            <a:endParaRPr lang="en-US"/>
          </a:p>
        </p:txBody>
      </p:sp>
      <p:pic>
        <p:nvPicPr>
          <p:cNvPr id="75785" name="Picture 9"/>
          <p:cNvPicPr>
            <a:picLocks noChangeAspect="1"/>
          </p:cNvPicPr>
          <p:nvPr/>
        </p:nvPicPr>
        <p:blipFill>
          <a:blip r:embed="rId5" cstate="screen"/>
          <a:srcRect/>
          <a:stretch>
            <a:fillRect/>
          </a:stretch>
        </p:blipFill>
        <p:spPr bwMode="auto">
          <a:xfrm>
            <a:off x="4838700" y="5499100"/>
            <a:ext cx="1647825" cy="1282700"/>
          </a:xfrm>
          <a:prstGeom prst="rect">
            <a:avLst/>
          </a:prstGeom>
          <a:noFill/>
          <a:ln w="9525">
            <a:noFill/>
            <a:miter lim="800000"/>
            <a:headEnd/>
            <a:tailEnd/>
          </a:ln>
        </p:spPr>
      </p:pic>
      <p:pic>
        <p:nvPicPr>
          <p:cNvPr id="75786" name="Picture 10"/>
          <p:cNvPicPr>
            <a:picLocks noChangeAspect="1"/>
          </p:cNvPicPr>
          <p:nvPr/>
        </p:nvPicPr>
        <p:blipFill>
          <a:blip r:embed="rId6" cstate="screen"/>
          <a:srcRect/>
          <a:stretch>
            <a:fillRect/>
          </a:stretch>
        </p:blipFill>
        <p:spPr bwMode="auto">
          <a:xfrm>
            <a:off x="3270250" y="5499100"/>
            <a:ext cx="1408113" cy="1282700"/>
          </a:xfrm>
          <a:prstGeom prst="rect">
            <a:avLst/>
          </a:prstGeom>
          <a:noFill/>
          <a:ln w="9525">
            <a:noFill/>
            <a:miter lim="800000"/>
            <a:headEnd/>
            <a:tailEnd/>
          </a:ln>
        </p:spPr>
      </p:pic>
      <p:sp>
        <p:nvSpPr>
          <p:cNvPr id="75787" name="TextBox 12"/>
          <p:cNvSpPr txBox="1">
            <a:spLocks noChangeArrowheads="1"/>
          </p:cNvSpPr>
          <p:nvPr/>
        </p:nvSpPr>
        <p:spPr bwMode="auto">
          <a:xfrm>
            <a:off x="7416800" y="4775200"/>
            <a:ext cx="1193800" cy="338138"/>
          </a:xfrm>
          <a:prstGeom prst="rect">
            <a:avLst/>
          </a:prstGeom>
          <a:noFill/>
          <a:ln w="9525">
            <a:noFill/>
            <a:miter lim="800000"/>
            <a:headEnd/>
            <a:tailEnd/>
          </a:ln>
        </p:spPr>
        <p:txBody>
          <a:bodyPr>
            <a:spAutoFit/>
          </a:bodyPr>
          <a:lstStyle/>
          <a:p>
            <a:r>
              <a:rPr lang="en-US" sz="1600"/>
              <a:t>months</a:t>
            </a:r>
          </a:p>
        </p:txBody>
      </p:sp>
      <p:sp>
        <p:nvSpPr>
          <p:cNvPr id="75788" name="Line 8"/>
          <p:cNvSpPr>
            <a:spLocks noChangeShapeType="1"/>
          </p:cNvSpPr>
          <p:nvPr/>
        </p:nvSpPr>
        <p:spPr bwMode="auto">
          <a:xfrm flipV="1">
            <a:off x="3957638" y="5202238"/>
            <a:ext cx="0" cy="292100"/>
          </a:xfrm>
          <a:prstGeom prst="line">
            <a:avLst/>
          </a:prstGeom>
          <a:noFill/>
          <a:ln w="28575">
            <a:solidFill>
              <a:schemeClr val="tx1"/>
            </a:solidFill>
            <a:round/>
            <a:headEnd/>
            <a:tailEnd type="triangle" w="med" len="med"/>
          </a:ln>
        </p:spPr>
        <p:txBody>
          <a:bodyPr wrap="none" anchor="ctr"/>
          <a:lstStyle/>
          <a:p>
            <a:endParaRPr lang="en-US"/>
          </a:p>
        </p:txBody>
      </p:sp>
      <p:sp>
        <p:nvSpPr>
          <p:cNvPr id="75789" name="Line 8"/>
          <p:cNvSpPr>
            <a:spLocks noChangeShapeType="1"/>
          </p:cNvSpPr>
          <p:nvPr/>
        </p:nvSpPr>
        <p:spPr bwMode="auto">
          <a:xfrm flipH="1" flipV="1">
            <a:off x="4110038" y="5199063"/>
            <a:ext cx="1143000" cy="295275"/>
          </a:xfrm>
          <a:prstGeom prst="line">
            <a:avLst/>
          </a:prstGeom>
          <a:noFill/>
          <a:ln w="28575">
            <a:solidFill>
              <a:schemeClr val="tx1"/>
            </a:solidFill>
            <a:round/>
            <a:headEnd/>
            <a:tailEnd type="triangle" w="med" len="med"/>
          </a:ln>
        </p:spPr>
        <p:txBody>
          <a:bodyPr wrap="none" anchor="ctr"/>
          <a:lstStyle/>
          <a:p>
            <a:endParaRPr lang="en-US"/>
          </a:p>
        </p:txBody>
      </p:sp>
      <p:sp>
        <p:nvSpPr>
          <p:cNvPr id="75790" name="TextBox 15"/>
          <p:cNvSpPr txBox="1">
            <a:spLocks noChangeArrowheads="1"/>
          </p:cNvSpPr>
          <p:nvPr/>
        </p:nvSpPr>
        <p:spPr bwMode="auto">
          <a:xfrm>
            <a:off x="1719263" y="258763"/>
            <a:ext cx="5735637" cy="461962"/>
          </a:xfrm>
          <a:prstGeom prst="rect">
            <a:avLst/>
          </a:prstGeom>
          <a:noFill/>
          <a:ln w="9525">
            <a:noFill/>
            <a:miter lim="800000"/>
            <a:headEnd/>
            <a:tailEnd/>
          </a:ln>
        </p:spPr>
        <p:txBody>
          <a:bodyPr>
            <a:spAutoFit/>
          </a:bodyPr>
          <a:lstStyle/>
          <a:p>
            <a:r>
              <a:rPr lang="en-US">
                <a:solidFill>
                  <a:srgbClr val="0000FF"/>
                </a:solidFill>
              </a:rPr>
              <a:t>The life of Edith’s Checkerspot butterflies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3" cstate="screen"/>
          <a:srcRect/>
          <a:stretch>
            <a:fillRect/>
          </a:stretch>
        </p:blipFill>
        <p:spPr bwMode="auto">
          <a:xfrm>
            <a:off x="5105400" y="3835400"/>
            <a:ext cx="3581400" cy="2413000"/>
          </a:xfrm>
          <a:prstGeom prst="rect">
            <a:avLst/>
          </a:prstGeom>
          <a:noFill/>
          <a:ln w="9525">
            <a:noFill/>
            <a:miter lim="800000"/>
            <a:headEnd/>
            <a:tailEnd/>
          </a:ln>
        </p:spPr>
      </p:pic>
      <p:sp>
        <p:nvSpPr>
          <p:cNvPr id="77827" name="Rectangle 3"/>
          <p:cNvSpPr>
            <a:spLocks noChangeArrowheads="1"/>
          </p:cNvSpPr>
          <p:nvPr/>
        </p:nvSpPr>
        <p:spPr bwMode="auto">
          <a:xfrm>
            <a:off x="304800" y="0"/>
            <a:ext cx="8548688" cy="3841750"/>
          </a:xfrm>
          <a:prstGeom prst="rect">
            <a:avLst/>
          </a:prstGeom>
          <a:noFill/>
          <a:ln w="9525">
            <a:noFill/>
            <a:miter lim="800000"/>
            <a:headEnd/>
            <a:tailEnd/>
          </a:ln>
        </p:spPr>
        <p:txBody>
          <a:bodyPr>
            <a:spAutoFit/>
          </a:bodyPr>
          <a:lstStyle/>
          <a:p>
            <a:pPr algn="ctr">
              <a:spcBef>
                <a:spcPct val="20000"/>
              </a:spcBef>
            </a:pPr>
            <a:r>
              <a:rPr lang="en-US" sz="2800" b="1">
                <a:solidFill>
                  <a:srgbClr val="FFFFFF"/>
                </a:solidFill>
                <a:latin typeface="Microsoft Sans Serif" charset="0"/>
                <a:cs typeface="Microsoft Sans Serif" charset="0"/>
              </a:rPr>
              <a:t>Changes in spring timing driving range shift in Edith</a:t>
            </a:r>
            <a:r>
              <a:rPr lang="ja-JP" altLang="en-US" sz="2800" b="1">
                <a:solidFill>
                  <a:srgbClr val="FFFFFF"/>
                </a:solidFill>
                <a:latin typeface="Microsoft Sans Serif" charset="0"/>
                <a:cs typeface="Microsoft Sans Serif" charset="0"/>
              </a:rPr>
              <a:t>’</a:t>
            </a:r>
            <a:r>
              <a:rPr lang="en-US" altLang="ja-JP" sz="2800" b="1">
                <a:solidFill>
                  <a:srgbClr val="FFFFFF"/>
                </a:solidFill>
                <a:latin typeface="Microsoft Sans Serif" charset="0"/>
                <a:cs typeface="Microsoft Sans Serif" charset="0"/>
              </a:rPr>
              <a:t>s Checkerspot </a:t>
            </a:r>
            <a:r>
              <a:rPr lang="en-US" altLang="ja-JP" sz="2800" b="1" i="1">
                <a:solidFill>
                  <a:srgbClr val="FFFFFF"/>
                </a:solidFill>
                <a:latin typeface="Microsoft Sans Serif" charset="0"/>
                <a:cs typeface="Microsoft Sans Serif" charset="0"/>
              </a:rPr>
              <a:t>(Euphydryas editha)</a:t>
            </a:r>
            <a:endParaRPr lang="en-US" altLang="ja-JP" sz="2800" b="1">
              <a:solidFill>
                <a:srgbClr val="FFFFFF"/>
              </a:solidFill>
              <a:latin typeface="Microsoft Sans Serif" charset="0"/>
              <a:cs typeface="Microsoft Sans Serif" charset="0"/>
            </a:endParaRPr>
          </a:p>
          <a:p>
            <a:pPr>
              <a:spcBef>
                <a:spcPct val="20000"/>
              </a:spcBef>
            </a:pPr>
            <a:r>
              <a:rPr lang="en-US" sz="2800" b="1">
                <a:solidFill>
                  <a:srgbClr val="FFFF66"/>
                </a:solidFill>
                <a:latin typeface="Microsoft Sans Serif" charset="0"/>
                <a:cs typeface="Microsoft Sans Serif" charset="0"/>
              </a:rPr>
              <a:t>	</a:t>
            </a:r>
            <a:r>
              <a:rPr lang="en-US" sz="2600" b="1">
                <a:solidFill>
                  <a:srgbClr val="FFFF66"/>
                </a:solidFill>
                <a:latin typeface="Microsoft Sans Serif" charset="0"/>
                <a:cs typeface="Microsoft Sans Serif" charset="0"/>
              </a:rPr>
              <a:t>-----    Warming Increases Asynchrony</a:t>
            </a:r>
            <a:endParaRPr lang="en-US" sz="2600">
              <a:solidFill>
                <a:srgbClr val="BBE0E3"/>
              </a:solidFill>
              <a:latin typeface="Microsoft Sans Serif" charset="0"/>
              <a:cs typeface="Microsoft Sans Serif" charset="0"/>
            </a:endParaRPr>
          </a:p>
          <a:p>
            <a:pPr>
              <a:spcBef>
                <a:spcPct val="20000"/>
              </a:spcBef>
              <a:buFontTx/>
              <a:buChar char="•"/>
            </a:pPr>
            <a:r>
              <a:rPr lang="en-US" sz="2200">
                <a:solidFill>
                  <a:srgbClr val="FFFFFF"/>
                </a:solidFill>
                <a:latin typeface="Microsoft Sans Serif" charset="0"/>
                <a:cs typeface="Microsoft Sans Serif" charset="0"/>
              </a:rPr>
              <a:t>  2° C  experimental warming increases timing mismatch (3 independent field experiments)</a:t>
            </a:r>
          </a:p>
          <a:p>
            <a:pPr>
              <a:spcBef>
                <a:spcPct val="20000"/>
              </a:spcBef>
              <a:buFontTx/>
              <a:buChar char="•"/>
            </a:pPr>
            <a:r>
              <a:rPr lang="en-US" sz="2200">
                <a:solidFill>
                  <a:srgbClr val="FFFFFF"/>
                </a:solidFill>
                <a:latin typeface="Microsoft Sans Serif" charset="0"/>
                <a:cs typeface="Microsoft Sans Serif" charset="0"/>
              </a:rPr>
              <a:t>  Host plants dry up 3-7 days earlier</a:t>
            </a:r>
          </a:p>
          <a:p>
            <a:pPr>
              <a:spcBef>
                <a:spcPct val="20000"/>
              </a:spcBef>
              <a:buFontTx/>
              <a:buChar char="•"/>
            </a:pPr>
            <a:r>
              <a:rPr lang="en-US" sz="2200">
                <a:solidFill>
                  <a:srgbClr val="FFFFFF"/>
                </a:solidFill>
                <a:latin typeface="Microsoft Sans Serif" charset="0"/>
                <a:cs typeface="Microsoft Sans Serif" charset="0"/>
              </a:rPr>
              <a:t>  caterpillars starve </a:t>
            </a:r>
          </a:p>
          <a:p>
            <a:pPr>
              <a:spcBef>
                <a:spcPct val="20000"/>
              </a:spcBef>
              <a:buFontTx/>
              <a:buChar char="•"/>
            </a:pPr>
            <a:r>
              <a:rPr lang="en-US" sz="2200">
                <a:solidFill>
                  <a:srgbClr val="FFFFFF"/>
                </a:solidFill>
                <a:latin typeface="Microsoft Sans Serif" charset="0"/>
                <a:cs typeface="Microsoft Sans Serif" charset="0"/>
              </a:rPr>
              <a:t> </a:t>
            </a:r>
            <a:r>
              <a:rPr lang="ja-JP" altLang="en-US" sz="2200">
                <a:solidFill>
                  <a:schemeClr val="bg1"/>
                </a:solidFill>
                <a:latin typeface="Microsoft Sans Serif" charset="0"/>
                <a:cs typeface="Microsoft Sans Serif" charset="0"/>
              </a:rPr>
              <a:t>‘</a:t>
            </a:r>
            <a:r>
              <a:rPr lang="en-US" altLang="ja-JP" sz="2200">
                <a:solidFill>
                  <a:schemeClr val="bg1"/>
                </a:solidFill>
                <a:latin typeface="Microsoft Sans Serif" charset="0"/>
                <a:cs typeface="Microsoft Sans Serif" charset="0"/>
              </a:rPr>
              <a:t>normal</a:t>
            </a:r>
            <a:r>
              <a:rPr lang="ja-JP" altLang="en-US" sz="2200">
                <a:solidFill>
                  <a:schemeClr val="bg1"/>
                </a:solidFill>
                <a:latin typeface="Microsoft Sans Serif" charset="0"/>
                <a:cs typeface="Microsoft Sans Serif" charset="0"/>
              </a:rPr>
              <a:t>’</a:t>
            </a:r>
            <a:r>
              <a:rPr lang="en-US" altLang="ja-JP" sz="2200">
                <a:solidFill>
                  <a:schemeClr val="bg1"/>
                </a:solidFill>
                <a:latin typeface="Microsoft Sans Serif" charset="0"/>
                <a:cs typeface="Microsoft Sans Serif" charset="0"/>
              </a:rPr>
              <a:t> 90-95% mortality goes to 100%</a:t>
            </a:r>
            <a:r>
              <a:rPr lang="en-US" altLang="ja-JP" sz="2200">
                <a:solidFill>
                  <a:srgbClr val="FF0000"/>
                </a:solidFill>
                <a:latin typeface="Microsoft Sans Serif" charset="0"/>
                <a:cs typeface="Microsoft Sans Serif" charset="0"/>
              </a:rPr>
              <a:t> </a:t>
            </a:r>
          </a:p>
          <a:p>
            <a:pPr>
              <a:spcBef>
                <a:spcPct val="20000"/>
              </a:spcBef>
              <a:buFontTx/>
              <a:buChar char="•"/>
            </a:pPr>
            <a:r>
              <a:rPr lang="en-US" sz="2200">
                <a:solidFill>
                  <a:srgbClr val="FFFF00"/>
                </a:solidFill>
                <a:latin typeface="Microsoft Sans Serif" charset="0"/>
                <a:cs typeface="Microsoft Sans Serif" charset="0"/>
              </a:rPr>
              <a:t>   whole populations go extinct                     </a:t>
            </a:r>
            <a:endParaRPr lang="en-US" sz="2200" b="1">
              <a:solidFill>
                <a:srgbClr val="FFFF00"/>
              </a:solidFill>
              <a:latin typeface="Microsoft Sans Serif" charset="0"/>
              <a:cs typeface="Microsoft Sans Serif" charset="0"/>
            </a:endParaRPr>
          </a:p>
        </p:txBody>
      </p:sp>
      <p:sp>
        <p:nvSpPr>
          <p:cNvPr id="77828" name="Text Box 4"/>
          <p:cNvSpPr txBox="1">
            <a:spLocks noChangeArrowheads="1"/>
          </p:cNvSpPr>
          <p:nvPr/>
        </p:nvSpPr>
        <p:spPr bwMode="auto">
          <a:xfrm>
            <a:off x="5438775" y="6383338"/>
            <a:ext cx="3705225" cy="457200"/>
          </a:xfrm>
          <a:prstGeom prst="rect">
            <a:avLst/>
          </a:prstGeom>
          <a:noFill/>
          <a:ln w="9525">
            <a:noFill/>
            <a:miter lim="800000"/>
            <a:headEnd/>
            <a:tailEnd/>
          </a:ln>
        </p:spPr>
        <p:txBody>
          <a:bodyPr>
            <a:spAutoFit/>
          </a:bodyPr>
          <a:lstStyle/>
          <a:p>
            <a:pPr algn="ctr"/>
            <a:r>
              <a:rPr lang="en-US" sz="1200">
                <a:solidFill>
                  <a:srgbClr val="BBE0E3"/>
                </a:solidFill>
                <a:latin typeface="Microsoft Sans Serif" charset="0"/>
                <a:cs typeface="Microsoft Sans Serif" charset="0"/>
              </a:rPr>
              <a:t>Singer 1972</a:t>
            </a:r>
            <a:r>
              <a:rPr lang="en-US" sz="1200" i="1">
                <a:solidFill>
                  <a:srgbClr val="BBE0E3"/>
                </a:solidFill>
                <a:latin typeface="Microsoft Sans Serif" charset="0"/>
                <a:cs typeface="Microsoft Sans Serif" charset="0"/>
              </a:rPr>
              <a:t>; </a:t>
            </a:r>
            <a:r>
              <a:rPr lang="en-US" sz="1200">
                <a:solidFill>
                  <a:srgbClr val="BBE0E3"/>
                </a:solidFill>
                <a:latin typeface="Microsoft Sans Serif" charset="0"/>
                <a:cs typeface="Microsoft Sans Serif" charset="0"/>
              </a:rPr>
              <a:t>Parmesan 1996; Weiss </a:t>
            </a:r>
            <a:r>
              <a:rPr lang="en-US" sz="1200" i="1">
                <a:solidFill>
                  <a:srgbClr val="BBE0E3"/>
                </a:solidFill>
                <a:latin typeface="Microsoft Sans Serif" charset="0"/>
                <a:cs typeface="Microsoft Sans Serif" charset="0"/>
              </a:rPr>
              <a:t>et al.</a:t>
            </a:r>
            <a:r>
              <a:rPr lang="en-US" sz="1200">
                <a:solidFill>
                  <a:srgbClr val="BBE0E3"/>
                </a:solidFill>
                <a:latin typeface="Microsoft Sans Serif" charset="0"/>
                <a:cs typeface="Microsoft Sans Serif" charset="0"/>
              </a:rPr>
              <a:t> 1988, 1993; Boughton </a:t>
            </a:r>
            <a:r>
              <a:rPr lang="en-US" sz="1200" i="1">
                <a:solidFill>
                  <a:srgbClr val="BBE0E3"/>
                </a:solidFill>
                <a:latin typeface="Microsoft Sans Serif" charset="0"/>
                <a:cs typeface="Microsoft Sans Serif" charset="0"/>
              </a:rPr>
              <a:t>et al. </a:t>
            </a:r>
            <a:r>
              <a:rPr lang="en-US" sz="1200">
                <a:solidFill>
                  <a:srgbClr val="BBE0E3"/>
                </a:solidFill>
                <a:latin typeface="Microsoft Sans Serif" charset="0"/>
                <a:cs typeface="Microsoft Sans Serif" charset="0"/>
              </a:rPr>
              <a:t>1999; Hellman </a:t>
            </a:r>
            <a:r>
              <a:rPr lang="en-US" sz="1200" i="1">
                <a:solidFill>
                  <a:srgbClr val="BBE0E3"/>
                </a:solidFill>
                <a:latin typeface="Microsoft Sans Serif" charset="0"/>
                <a:cs typeface="Microsoft Sans Serif" charset="0"/>
              </a:rPr>
              <a:t>et al.</a:t>
            </a:r>
            <a:r>
              <a:rPr lang="en-US" sz="1200">
                <a:solidFill>
                  <a:srgbClr val="BBE0E3"/>
                </a:solidFill>
                <a:latin typeface="Microsoft Sans Serif" charset="0"/>
                <a:cs typeface="Microsoft Sans Serif" charset="0"/>
              </a:rPr>
              <a:t> 2004</a:t>
            </a:r>
          </a:p>
        </p:txBody>
      </p:sp>
      <p:pic>
        <p:nvPicPr>
          <p:cNvPr id="77829" name="Picture 6" descr="penny"/>
          <p:cNvPicPr>
            <a:picLocks noChangeAspect="1" noChangeArrowheads="1"/>
          </p:cNvPicPr>
          <p:nvPr/>
        </p:nvPicPr>
        <p:blipFill>
          <a:blip r:embed="rId4" cstate="screen"/>
          <a:srcRect/>
          <a:stretch>
            <a:fillRect/>
          </a:stretch>
        </p:blipFill>
        <p:spPr bwMode="auto">
          <a:xfrm>
            <a:off x="304800" y="3987800"/>
            <a:ext cx="4114800" cy="27416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9874" name="Rectangle 1026"/>
          <p:cNvSpPr>
            <a:spLocks noGrp="1" noChangeArrowheads="1"/>
          </p:cNvSpPr>
          <p:nvPr>
            <p:ph type="ctrTitle"/>
          </p:nvPr>
        </p:nvSpPr>
        <p:spPr>
          <a:xfrm>
            <a:off x="0" y="0"/>
            <a:ext cx="9144000" cy="838200"/>
          </a:xfrm>
        </p:spPr>
        <p:txBody>
          <a:bodyPr/>
          <a:lstStyle/>
          <a:p>
            <a:pPr eaLnBrk="1" hangingPunct="1"/>
            <a:r>
              <a:rPr lang="en-US" sz="3200" smtClean="0">
                <a:solidFill>
                  <a:schemeClr val="bg1"/>
                </a:solidFill>
                <a:latin typeface="Microsoft Sans Serif" charset="0"/>
                <a:cs typeface="Microsoft Sans Serif" charset="0"/>
              </a:rPr>
              <a:t>Extinction of Bay Checkerspot in a Preserve</a:t>
            </a:r>
            <a:endParaRPr lang="en-US" smtClean="0">
              <a:solidFill>
                <a:schemeClr val="bg1"/>
              </a:solidFill>
              <a:latin typeface="Microsoft Sans Serif" charset="0"/>
              <a:cs typeface="Microsoft Sans Serif" charset="0"/>
            </a:endParaRPr>
          </a:p>
        </p:txBody>
      </p:sp>
      <p:sp>
        <p:nvSpPr>
          <p:cNvPr id="79875" name="Rectangle 1027"/>
          <p:cNvSpPr>
            <a:spLocks noGrp="1" noChangeArrowheads="1"/>
          </p:cNvSpPr>
          <p:nvPr>
            <p:ph type="subTitle" idx="1"/>
          </p:nvPr>
        </p:nvSpPr>
        <p:spPr>
          <a:xfrm>
            <a:off x="228600" y="889000"/>
            <a:ext cx="8534400" cy="4343400"/>
          </a:xfrm>
        </p:spPr>
        <p:txBody>
          <a:bodyPr/>
          <a:lstStyle/>
          <a:p>
            <a:pPr marL="342900" indent="-342900" algn="l" eaLnBrk="1" hangingPunct="1"/>
            <a:r>
              <a:rPr lang="en-US" sz="2800" b="1" smtClean="0">
                <a:solidFill>
                  <a:srgbClr val="FFFF00"/>
                </a:solidFill>
                <a:latin typeface="Microsoft Sans Serif" charset="0"/>
                <a:cs typeface="Microsoft Sans Serif" charset="0"/>
              </a:rPr>
              <a:t>Global warming</a:t>
            </a:r>
            <a:endParaRPr lang="en-US" sz="2800" smtClean="0">
              <a:solidFill>
                <a:schemeClr val="bg1"/>
              </a:solidFill>
              <a:latin typeface="Microsoft Sans Serif" charset="0"/>
              <a:cs typeface="Microsoft Sans Serif" charset="0"/>
            </a:endParaRPr>
          </a:p>
          <a:p>
            <a:pPr marL="342900" indent="-342900" algn="l" eaLnBrk="1" hangingPunct="1">
              <a:buFontTx/>
              <a:buChar char="•"/>
            </a:pPr>
            <a:r>
              <a:rPr lang="en-US" sz="2400" smtClean="0">
                <a:solidFill>
                  <a:schemeClr val="bg1"/>
                </a:solidFill>
                <a:latin typeface="Microsoft Sans Serif" charset="0"/>
                <a:cs typeface="Microsoft Sans Serif" charset="0"/>
              </a:rPr>
              <a:t>Beginning in 1971: Rainfall increased in variability.  </a:t>
            </a:r>
          </a:p>
          <a:p>
            <a:pPr marL="342900" indent="-342900" algn="l" eaLnBrk="1" hangingPunct="1">
              <a:buFontTx/>
              <a:buChar char="•"/>
            </a:pPr>
            <a:r>
              <a:rPr lang="en-US" sz="2400" smtClean="0">
                <a:solidFill>
                  <a:schemeClr val="bg1"/>
                </a:solidFill>
                <a:latin typeface="Microsoft Sans Serif" charset="0"/>
                <a:cs typeface="Microsoft Sans Serif" charset="0"/>
              </a:rPr>
              <a:t>1998: Jasper Ridge at Stanford (JR) populations go extinct</a:t>
            </a:r>
            <a:endParaRPr lang="en-US" sz="2400" b="1" smtClean="0">
              <a:solidFill>
                <a:srgbClr val="FFFF00"/>
              </a:solidFill>
              <a:latin typeface="Microsoft Sans Serif" charset="0"/>
              <a:cs typeface="Microsoft Sans Serif" charset="0"/>
            </a:endParaRPr>
          </a:p>
          <a:p>
            <a:pPr marL="342900" indent="-342900" algn="l" eaLnBrk="1" hangingPunct="1"/>
            <a:r>
              <a:rPr lang="en-US" sz="2800" b="1" smtClean="0">
                <a:solidFill>
                  <a:srgbClr val="FFFF00"/>
                </a:solidFill>
                <a:latin typeface="Microsoft Sans Serif" charset="0"/>
                <a:cs typeface="Microsoft Sans Serif" charset="0"/>
              </a:rPr>
              <a:t>Habitat loss</a:t>
            </a:r>
            <a:endParaRPr lang="en-US" sz="2800" smtClean="0">
              <a:solidFill>
                <a:schemeClr val="bg1"/>
              </a:solidFill>
              <a:latin typeface="Microsoft Sans Serif" charset="0"/>
              <a:cs typeface="Microsoft Sans Serif" charset="0"/>
            </a:endParaRPr>
          </a:p>
          <a:p>
            <a:pPr marL="342900" indent="-342900" algn="l" eaLnBrk="1" hangingPunct="1">
              <a:buFontTx/>
              <a:buChar char="•"/>
            </a:pPr>
            <a:r>
              <a:rPr lang="en-US" sz="2400" smtClean="0">
                <a:solidFill>
                  <a:schemeClr val="bg1"/>
                </a:solidFill>
                <a:latin typeface="Microsoft Sans Serif" charset="0"/>
                <a:cs typeface="Microsoft Sans Serif" charset="0"/>
              </a:rPr>
              <a:t>1960s &amp; 70s: Massive habitat loss caused many populations to go extinct.  JR becomes isolated.</a:t>
            </a:r>
          </a:p>
          <a:p>
            <a:pPr marL="342900" indent="-342900" algn="l" eaLnBrk="1" hangingPunct="1"/>
            <a:r>
              <a:rPr lang="en-US" sz="2800" b="1" smtClean="0">
                <a:solidFill>
                  <a:srgbClr val="FFFF00"/>
                </a:solidFill>
                <a:latin typeface="Microsoft Sans Serif" charset="0"/>
                <a:cs typeface="Microsoft Sans Serif" charset="0"/>
              </a:rPr>
              <a:t>Nitrogen rain</a:t>
            </a:r>
            <a:endParaRPr lang="en-US" sz="2800" smtClean="0">
              <a:solidFill>
                <a:schemeClr val="bg1"/>
              </a:solidFill>
              <a:latin typeface="Microsoft Sans Serif" charset="0"/>
              <a:cs typeface="Microsoft Sans Serif" charset="0"/>
            </a:endParaRPr>
          </a:p>
          <a:p>
            <a:pPr marL="342900" indent="-342900" algn="l" eaLnBrk="1" hangingPunct="1">
              <a:buFontTx/>
              <a:buChar char="•"/>
            </a:pPr>
            <a:r>
              <a:rPr lang="en-US" sz="2400" smtClean="0">
                <a:solidFill>
                  <a:schemeClr val="bg1"/>
                </a:solidFill>
                <a:latin typeface="Microsoft Sans Serif" charset="0"/>
                <a:cs typeface="Microsoft Sans Serif" charset="0"/>
              </a:rPr>
              <a:t>1980s &amp; 90s: N-fertilization allows invasive plants to spread into butterfly habitat.  Preserved areas degraded.</a:t>
            </a:r>
          </a:p>
          <a:p>
            <a:pPr marL="342900" indent="-342900" algn="l" eaLnBrk="1" hangingPunct="1">
              <a:buFontTx/>
              <a:buChar char="•"/>
            </a:pPr>
            <a:endParaRPr lang="en-US" sz="700" smtClean="0">
              <a:solidFill>
                <a:schemeClr val="bg1"/>
              </a:solidFill>
              <a:latin typeface="Microsoft Sans Serif" charset="0"/>
              <a:cs typeface="Microsoft Sans Serif" charset="0"/>
            </a:endParaRPr>
          </a:p>
        </p:txBody>
      </p:sp>
      <p:sp>
        <p:nvSpPr>
          <p:cNvPr id="5" name="TextBox 4"/>
          <p:cNvSpPr txBox="1">
            <a:spLocks noChangeArrowheads="1"/>
          </p:cNvSpPr>
          <p:nvPr/>
        </p:nvSpPr>
        <p:spPr bwMode="auto">
          <a:xfrm>
            <a:off x="0" y="5041900"/>
            <a:ext cx="9144000" cy="1816100"/>
          </a:xfrm>
          <a:prstGeom prst="rect">
            <a:avLst/>
          </a:prstGeom>
          <a:solidFill>
            <a:srgbClr val="374C4A"/>
          </a:solidFill>
          <a:ln w="9525">
            <a:solidFill>
              <a:srgbClr val="4C4C4C"/>
            </a:solidFill>
            <a:miter lim="800000"/>
            <a:headEnd/>
            <a:tailEnd/>
          </a:ln>
        </p:spPr>
        <p:txBody>
          <a:bodyPr>
            <a:spAutoFit/>
          </a:bodyPr>
          <a:lstStyle/>
          <a:p>
            <a:pPr algn="ctr"/>
            <a:r>
              <a:rPr lang="en-US" sz="2800">
                <a:solidFill>
                  <a:srgbClr val="FFFFFF"/>
                </a:solidFill>
              </a:rPr>
              <a:t>Last nail in coffin was climate change, but population already in poor health and no other populations around to ‘rescue’ it</a:t>
            </a:r>
          </a:p>
          <a:p>
            <a:pPr algn="ctr"/>
            <a:endParaRPr lang="en-US" sz="2800">
              <a:solidFill>
                <a:srgbClr val="FFFFFF"/>
              </a:solidFill>
            </a:endParaRPr>
          </a:p>
        </p:txBody>
      </p:sp>
      <p:sp>
        <p:nvSpPr>
          <p:cNvPr id="79877" name="Text Box 1029"/>
          <p:cNvSpPr txBox="1">
            <a:spLocks noChangeArrowheads="1"/>
          </p:cNvSpPr>
          <p:nvPr/>
        </p:nvSpPr>
        <p:spPr bwMode="auto">
          <a:xfrm>
            <a:off x="5029200" y="6583363"/>
            <a:ext cx="4114800" cy="274637"/>
          </a:xfrm>
          <a:prstGeom prst="rect">
            <a:avLst/>
          </a:prstGeom>
          <a:noFill/>
          <a:ln w="9525">
            <a:noFill/>
            <a:miter lim="800000"/>
            <a:headEnd/>
            <a:tailEnd/>
          </a:ln>
        </p:spPr>
        <p:txBody>
          <a:bodyPr>
            <a:spAutoFit/>
          </a:bodyPr>
          <a:lstStyle/>
          <a:p>
            <a:pPr>
              <a:spcBef>
                <a:spcPct val="50000"/>
              </a:spcBef>
            </a:pPr>
            <a:r>
              <a:rPr lang="en-US" sz="1200">
                <a:solidFill>
                  <a:schemeClr val="bg1"/>
                </a:solidFill>
                <a:latin typeface="Microsoft Sans Serif" charset="0"/>
                <a:cs typeface="Microsoft Sans Serif" charset="0"/>
              </a:rPr>
              <a:t>Harrison </a:t>
            </a:r>
            <a:r>
              <a:rPr lang="en-US" sz="1200" i="1">
                <a:solidFill>
                  <a:schemeClr val="bg1"/>
                </a:solidFill>
                <a:latin typeface="Microsoft Sans Serif" charset="0"/>
                <a:cs typeface="Microsoft Sans Serif" charset="0"/>
              </a:rPr>
              <a:t>et al. </a:t>
            </a:r>
            <a:r>
              <a:rPr lang="en-US" sz="1200">
                <a:solidFill>
                  <a:schemeClr val="bg1"/>
                </a:solidFill>
                <a:latin typeface="Microsoft Sans Serif" charset="0"/>
                <a:cs typeface="Microsoft Sans Serif" charset="0"/>
              </a:rPr>
              <a:t>1988;  Weiss 1999; McLaughlin </a:t>
            </a:r>
            <a:r>
              <a:rPr lang="en-US" sz="1200" i="1">
                <a:solidFill>
                  <a:schemeClr val="bg1"/>
                </a:solidFill>
                <a:latin typeface="Microsoft Sans Serif" charset="0"/>
                <a:cs typeface="Microsoft Sans Serif" charset="0"/>
              </a:rPr>
              <a:t>et al. </a:t>
            </a:r>
            <a:r>
              <a:rPr lang="en-US" sz="1200">
                <a:solidFill>
                  <a:schemeClr val="bg1"/>
                </a:solidFill>
                <a:latin typeface="Microsoft Sans Serif" charset="0"/>
                <a:cs typeface="Microsoft Sans Serif" charset="0"/>
              </a:rPr>
              <a:t>2002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4" cstate="screen"/>
          <a:srcRect/>
          <a:stretch>
            <a:fillRect/>
          </a:stretch>
        </p:blipFill>
        <p:spPr bwMode="auto">
          <a:xfrm>
            <a:off x="2247900" y="461963"/>
            <a:ext cx="4762500" cy="4262437"/>
          </a:xfrm>
          <a:prstGeom prst="rect">
            <a:avLst/>
          </a:prstGeom>
          <a:noFill/>
          <a:ln w="9525">
            <a:noFill/>
            <a:miter lim="800000"/>
            <a:headEnd/>
            <a:tailEnd/>
          </a:ln>
        </p:spPr>
      </p:pic>
      <p:sp>
        <p:nvSpPr>
          <p:cNvPr id="45059" name="Rectangle 3"/>
          <p:cNvSpPr>
            <a:spLocks noGrp="1" noChangeArrowheads="1"/>
          </p:cNvSpPr>
          <p:nvPr>
            <p:ph type="ctrTitle"/>
          </p:nvPr>
        </p:nvSpPr>
        <p:spPr>
          <a:xfrm>
            <a:off x="381000" y="3962400"/>
            <a:ext cx="8077200" cy="2133600"/>
          </a:xfrm>
        </p:spPr>
        <p:txBody>
          <a:bodyPr/>
          <a:lstStyle/>
          <a:p>
            <a:pPr algn="ctr"/>
            <a:r>
              <a:rPr lang="en-US" sz="2800" b="1" smtClean="0">
                <a:solidFill>
                  <a:schemeClr val="tx1"/>
                </a:solidFill>
                <a:latin typeface="Microsoft Sans Serif" charset="0"/>
                <a:cs typeface="Microsoft Sans Serif" charset="0"/>
              </a:rPr>
              <a:t>Camille Parmesan</a:t>
            </a:r>
            <a:br>
              <a:rPr lang="en-US" sz="2800" b="1" smtClean="0">
                <a:solidFill>
                  <a:schemeClr val="tx1"/>
                </a:solidFill>
                <a:latin typeface="Microsoft Sans Serif" charset="0"/>
                <a:cs typeface="Microsoft Sans Serif" charset="0"/>
              </a:rPr>
            </a:br>
            <a:r>
              <a:rPr lang="en-US" sz="1400" b="1" smtClean="0">
                <a:solidFill>
                  <a:schemeClr val="tx1"/>
                </a:solidFill>
                <a:latin typeface="Microsoft Sans Serif" charset="0"/>
                <a:cs typeface="Microsoft Sans Serif" charset="0"/>
              </a:rPr>
              <a:t/>
            </a:r>
            <a:br>
              <a:rPr lang="en-US" sz="1400" b="1" smtClean="0">
                <a:solidFill>
                  <a:schemeClr val="tx1"/>
                </a:solidFill>
                <a:latin typeface="Microsoft Sans Serif" charset="0"/>
                <a:cs typeface="Microsoft Sans Serif" charset="0"/>
              </a:rPr>
            </a:br>
            <a:r>
              <a:rPr lang="en-US" sz="1800" b="1" smtClean="0">
                <a:solidFill>
                  <a:schemeClr val="tx1"/>
                </a:solidFill>
                <a:latin typeface="Microsoft Sans Serif" charset="0"/>
                <a:cs typeface="Microsoft Sans Serif" charset="0"/>
              </a:rPr>
              <a:t>Professor of Global Change Biology,   National Marine Aquarium Chair in Public Understanding of Oceans and Human Health,  Marine Sciences Institute, University of Plymouth, England </a:t>
            </a:r>
            <a:br>
              <a:rPr lang="en-US" sz="1800" b="1" smtClean="0">
                <a:solidFill>
                  <a:schemeClr val="tx1"/>
                </a:solidFill>
                <a:latin typeface="Microsoft Sans Serif" charset="0"/>
                <a:cs typeface="Microsoft Sans Serif" charset="0"/>
              </a:rPr>
            </a:br>
            <a:r>
              <a:rPr lang="en-US" sz="1400" b="1" smtClean="0">
                <a:solidFill>
                  <a:schemeClr val="tx1"/>
                </a:solidFill>
                <a:latin typeface="Microsoft Sans Serif" charset="0"/>
                <a:cs typeface="Microsoft Sans Serif" charset="0"/>
              </a:rPr>
              <a:t/>
            </a:r>
            <a:br>
              <a:rPr lang="en-US" sz="1400" b="1" smtClean="0">
                <a:solidFill>
                  <a:schemeClr val="tx1"/>
                </a:solidFill>
                <a:latin typeface="Microsoft Sans Serif" charset="0"/>
                <a:cs typeface="Microsoft Sans Serif" charset="0"/>
              </a:rPr>
            </a:br>
            <a:r>
              <a:rPr lang="en-US" sz="1800" b="1" smtClean="0">
                <a:latin typeface="Microsoft Sans Serif" charset="0"/>
                <a:cs typeface="Microsoft Sans Serif" charset="0"/>
              </a:rPr>
              <a:t>Professor of Conservation </a:t>
            </a:r>
            <a:r>
              <a:rPr lang="en-US" sz="1800" b="1" smtClean="0">
                <a:solidFill>
                  <a:schemeClr val="tx1"/>
                </a:solidFill>
                <a:latin typeface="Microsoft Sans Serif" charset="0"/>
                <a:cs typeface="Microsoft Sans Serif" charset="0"/>
              </a:rPr>
              <a:t> Biology</a:t>
            </a:r>
            <a:br>
              <a:rPr lang="en-US" sz="1800" b="1" smtClean="0">
                <a:solidFill>
                  <a:schemeClr val="tx1"/>
                </a:solidFill>
                <a:latin typeface="Microsoft Sans Serif" charset="0"/>
                <a:cs typeface="Microsoft Sans Serif" charset="0"/>
              </a:rPr>
            </a:br>
            <a:r>
              <a:rPr lang="en-US" sz="1800" b="1" smtClean="0">
                <a:solidFill>
                  <a:schemeClr val="tx1"/>
                </a:solidFill>
                <a:latin typeface="Microsoft Sans Serif" charset="0"/>
                <a:cs typeface="Microsoft Sans Serif" charset="0"/>
              </a:rPr>
              <a:t>Section of Integrative Biology, UT - Austin</a:t>
            </a:r>
            <a:endParaRPr lang="en-US" sz="2000" b="1" smtClean="0">
              <a:solidFill>
                <a:schemeClr val="tx1"/>
              </a:solidFill>
              <a:latin typeface="Microsoft Sans Serif" charset="0"/>
              <a:cs typeface="Microsoft Sans Serif" charset="0"/>
            </a:endParaRPr>
          </a:p>
        </p:txBody>
      </p:sp>
      <p:sp>
        <p:nvSpPr>
          <p:cNvPr id="45060" name="Text Box 5"/>
          <p:cNvSpPr txBox="1">
            <a:spLocks noChangeArrowheads="1"/>
          </p:cNvSpPr>
          <p:nvPr/>
        </p:nvSpPr>
        <p:spPr bwMode="auto">
          <a:xfrm>
            <a:off x="685800" y="2514600"/>
            <a:ext cx="7620000" cy="1190625"/>
          </a:xfrm>
          <a:prstGeom prst="rect">
            <a:avLst/>
          </a:prstGeom>
          <a:noFill/>
          <a:ln w="9525">
            <a:noFill/>
            <a:miter lim="800000"/>
            <a:headEnd/>
            <a:tailEnd/>
          </a:ln>
        </p:spPr>
        <p:txBody>
          <a:bodyPr>
            <a:spAutoFit/>
          </a:bodyPr>
          <a:lstStyle/>
          <a:p>
            <a:pPr algn="ctr"/>
            <a:r>
              <a:rPr lang="en-US" sz="3600" b="1" dirty="0">
                <a:latin typeface="Microsoft Sans Serif" charset="0"/>
                <a:cs typeface="Microsoft Sans Serif" charset="0"/>
              </a:rPr>
              <a:t>Creative Conservation in a Changing Climate</a:t>
            </a:r>
            <a:endParaRPr lang="en-US" dirty="0">
              <a:latin typeface="Microsoft Sans Serif" charset="0"/>
              <a:cs typeface="Microsoft Sans Serif" charset="0"/>
            </a:endParaRPr>
          </a:p>
        </p:txBody>
      </p:sp>
      <p:sp>
        <p:nvSpPr>
          <p:cNvPr id="45063" name="TextBox 8"/>
          <p:cNvSpPr txBox="1">
            <a:spLocks noChangeArrowheads="1"/>
          </p:cNvSpPr>
          <p:nvPr/>
        </p:nvSpPr>
        <p:spPr bwMode="auto">
          <a:xfrm>
            <a:off x="3124200" y="6243638"/>
            <a:ext cx="3048000" cy="457200"/>
          </a:xfrm>
          <a:prstGeom prst="rect">
            <a:avLst/>
          </a:prstGeom>
          <a:noFill/>
          <a:ln w="9525">
            <a:noFill/>
            <a:miter lim="800000"/>
            <a:headEnd/>
            <a:tailEnd/>
          </a:ln>
        </p:spPr>
        <p:txBody>
          <a:bodyPr>
            <a:spAutoFit/>
          </a:bodyPr>
          <a:lstStyle/>
          <a:p>
            <a:pPr algn="ctr"/>
            <a:r>
              <a:rPr lang="en-US"/>
              <a:t>April 22, 2011</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1922" name="Rectangle 1026"/>
          <p:cNvSpPr>
            <a:spLocks noGrp="1" noChangeArrowheads="1"/>
          </p:cNvSpPr>
          <p:nvPr>
            <p:ph type="ctrTitle"/>
          </p:nvPr>
        </p:nvSpPr>
        <p:spPr>
          <a:xfrm>
            <a:off x="304800" y="0"/>
            <a:ext cx="8534400" cy="838200"/>
          </a:xfrm>
          <a:ln>
            <a:solidFill>
              <a:srgbClr val="000000"/>
            </a:solidFill>
          </a:ln>
        </p:spPr>
        <p:txBody>
          <a:bodyPr/>
          <a:lstStyle/>
          <a:p>
            <a:pPr eaLnBrk="1" hangingPunct="1"/>
            <a:r>
              <a:rPr lang="en-US" sz="3600" smtClean="0">
                <a:solidFill>
                  <a:schemeClr val="bg1"/>
                </a:solidFill>
                <a:latin typeface="Microsoft Sans Serif" charset="0"/>
                <a:cs typeface="Microsoft Sans Serif" charset="0"/>
              </a:rPr>
              <a:t>Complexity and Conservation</a:t>
            </a:r>
            <a:endParaRPr lang="en-US" smtClean="0">
              <a:solidFill>
                <a:schemeClr val="bg1"/>
              </a:solidFill>
              <a:latin typeface="Microsoft Sans Serif" charset="0"/>
              <a:cs typeface="Microsoft Sans Serif" charset="0"/>
            </a:endParaRPr>
          </a:p>
        </p:txBody>
      </p:sp>
      <p:sp>
        <p:nvSpPr>
          <p:cNvPr id="81923" name="Rectangle 1027"/>
          <p:cNvSpPr>
            <a:spLocks noGrp="1" noChangeArrowheads="1"/>
          </p:cNvSpPr>
          <p:nvPr>
            <p:ph type="subTitle" idx="1"/>
          </p:nvPr>
        </p:nvSpPr>
        <p:spPr>
          <a:xfrm>
            <a:off x="304800" y="1066800"/>
            <a:ext cx="8534400" cy="4953000"/>
          </a:xfrm>
        </p:spPr>
        <p:txBody>
          <a:bodyPr/>
          <a:lstStyle/>
          <a:p>
            <a:pPr marL="292100" indent="-292100" algn="l" eaLnBrk="1" hangingPunct="1">
              <a:buFontTx/>
              <a:buChar char="•"/>
            </a:pPr>
            <a:r>
              <a:rPr lang="en-US" sz="2800" smtClean="0">
                <a:solidFill>
                  <a:schemeClr val="bg1"/>
                </a:solidFill>
                <a:latin typeface="Microsoft Sans Serif" charset="0"/>
                <a:cs typeface="Microsoft Sans Serif" charset="0"/>
              </a:rPr>
              <a:t>Ultimately, impacts of anthropogenic climate change depend on:</a:t>
            </a:r>
          </a:p>
          <a:p>
            <a:pPr marL="749300" lvl="1" indent="-292100" algn="l" eaLnBrk="1" hangingPunct="1">
              <a:buFontTx/>
              <a:buChar char="•"/>
            </a:pPr>
            <a:r>
              <a:rPr lang="en-US" sz="2400" smtClean="0">
                <a:solidFill>
                  <a:schemeClr val="bg1"/>
                </a:solidFill>
                <a:latin typeface="Microsoft Sans Serif" charset="0"/>
                <a:cs typeface="Microsoft Sans Serif" charset="0"/>
              </a:rPr>
              <a:t>current health of the population</a:t>
            </a:r>
          </a:p>
          <a:p>
            <a:pPr marL="749300" lvl="1" indent="-292100" algn="l" eaLnBrk="1" hangingPunct="1">
              <a:buFontTx/>
              <a:buChar char="•"/>
            </a:pPr>
            <a:r>
              <a:rPr lang="en-US" sz="2400" smtClean="0">
                <a:solidFill>
                  <a:schemeClr val="bg1"/>
                </a:solidFill>
                <a:latin typeface="Microsoft Sans Serif" charset="0"/>
                <a:cs typeface="Microsoft Sans Serif" charset="0"/>
              </a:rPr>
              <a:t>specific species or system (how sensitive is it?)</a:t>
            </a:r>
          </a:p>
          <a:p>
            <a:pPr marL="749300" lvl="1" indent="-292100" algn="l" eaLnBrk="1" hangingPunct="1">
              <a:buFontTx/>
              <a:buChar char="•"/>
            </a:pPr>
            <a:r>
              <a:rPr lang="en-US" sz="2400" smtClean="0">
                <a:solidFill>
                  <a:schemeClr val="bg1"/>
                </a:solidFill>
                <a:latin typeface="Microsoft Sans Serif" charset="0"/>
                <a:cs typeface="Microsoft Sans Serif" charset="0"/>
              </a:rPr>
              <a:t>environmental context (what else is going on?)</a:t>
            </a:r>
          </a:p>
          <a:p>
            <a:pPr marL="292100" indent="-292100" algn="l" eaLnBrk="1" hangingPunct="1">
              <a:buFontTx/>
              <a:buChar char="•"/>
            </a:pPr>
            <a:endParaRPr lang="en-US" sz="2800" smtClean="0">
              <a:solidFill>
                <a:schemeClr val="bg1"/>
              </a:solidFill>
              <a:latin typeface="Microsoft Sans Serif" charset="0"/>
              <a:cs typeface="Microsoft Sans Serif" charset="0"/>
            </a:endParaRPr>
          </a:p>
          <a:p>
            <a:pPr marL="292100" indent="-292100" algn="l" eaLnBrk="1" hangingPunct="1">
              <a:buFontTx/>
              <a:buChar char="•"/>
            </a:pPr>
            <a:r>
              <a:rPr lang="en-US" sz="2800" smtClean="0">
                <a:solidFill>
                  <a:schemeClr val="bg1"/>
                </a:solidFill>
                <a:latin typeface="Microsoft Sans Serif" charset="0"/>
                <a:cs typeface="Microsoft Sans Serif" charset="0"/>
              </a:rPr>
              <a:t>Moral?  </a:t>
            </a:r>
          </a:p>
          <a:p>
            <a:pPr marL="749300" lvl="1" indent="-292100" algn="l" eaLnBrk="1" hangingPunct="1">
              <a:buFontTx/>
              <a:buChar char="•"/>
            </a:pPr>
            <a:r>
              <a:rPr lang="en-US" sz="2400" smtClean="0">
                <a:solidFill>
                  <a:srgbClr val="FFFF00"/>
                </a:solidFill>
                <a:latin typeface="Microsoft Sans Serif" charset="0"/>
                <a:cs typeface="Microsoft Sans Serif" charset="0"/>
              </a:rPr>
              <a:t>Think globally </a:t>
            </a:r>
            <a:r>
              <a:rPr lang="en-US" sz="2400" smtClean="0">
                <a:solidFill>
                  <a:schemeClr val="bg1"/>
                </a:solidFill>
                <a:latin typeface="Microsoft Sans Serif" charset="0"/>
                <a:cs typeface="Microsoft Sans Serif" charset="0"/>
              </a:rPr>
              <a:t>about what climate change means for your region</a:t>
            </a:r>
          </a:p>
          <a:p>
            <a:pPr marL="749300" lvl="1" indent="-292100" algn="l" eaLnBrk="1" hangingPunct="1">
              <a:buFontTx/>
              <a:buChar char="•"/>
            </a:pPr>
            <a:r>
              <a:rPr lang="en-US" sz="2400" smtClean="0">
                <a:solidFill>
                  <a:srgbClr val="FFFF00"/>
                </a:solidFill>
                <a:latin typeface="Microsoft Sans Serif" charset="0"/>
                <a:cs typeface="Microsoft Sans Serif" charset="0"/>
              </a:rPr>
              <a:t>Act locally </a:t>
            </a:r>
            <a:r>
              <a:rPr lang="en-US" sz="2400" smtClean="0">
                <a:solidFill>
                  <a:schemeClr val="bg1"/>
                </a:solidFill>
                <a:latin typeface="Microsoft Sans Serif" charset="0"/>
                <a:cs typeface="Microsoft Sans Serif" charset="0"/>
              </a:rPr>
              <a:t>to reduce stressors and improve species’ or systems’ health</a:t>
            </a:r>
          </a:p>
        </p:txBody>
      </p:sp>
      <p:sp>
        <p:nvSpPr>
          <p:cNvPr id="81924" name="Text Box 1028"/>
          <p:cNvSpPr txBox="1">
            <a:spLocks noChangeArrowheads="1"/>
          </p:cNvSpPr>
          <p:nvPr/>
        </p:nvSpPr>
        <p:spPr bwMode="auto">
          <a:xfrm>
            <a:off x="7239000" y="6477000"/>
            <a:ext cx="1828800" cy="274638"/>
          </a:xfrm>
          <a:prstGeom prst="rect">
            <a:avLst/>
          </a:prstGeom>
          <a:noFill/>
          <a:ln w="9525">
            <a:noFill/>
            <a:miter lim="800000"/>
            <a:headEnd/>
            <a:tailEnd/>
          </a:ln>
        </p:spPr>
        <p:txBody>
          <a:bodyPr>
            <a:spAutoFit/>
          </a:bodyPr>
          <a:lstStyle/>
          <a:p>
            <a:pPr>
              <a:spcBef>
                <a:spcPct val="50000"/>
              </a:spcBef>
            </a:pPr>
            <a:r>
              <a:rPr lang="en-US" sz="1200">
                <a:solidFill>
                  <a:schemeClr val="bg1"/>
                </a:solidFill>
                <a:latin typeface="Microsoft Sans Serif" charset="0"/>
                <a:cs typeface="Microsoft Sans Serif" charset="0"/>
              </a:rPr>
              <a:t>Parmesan </a:t>
            </a:r>
            <a:r>
              <a:rPr lang="en-US" sz="1200" i="1">
                <a:solidFill>
                  <a:schemeClr val="bg1"/>
                </a:solidFill>
                <a:latin typeface="Microsoft Sans Serif" charset="0"/>
                <a:cs typeface="Microsoft Sans Serif" charset="0"/>
              </a:rPr>
              <a:t>et al.</a:t>
            </a:r>
            <a:r>
              <a:rPr lang="en-US" sz="1200">
                <a:solidFill>
                  <a:schemeClr val="bg1"/>
                </a:solidFill>
                <a:latin typeface="Microsoft Sans Serif" charset="0"/>
                <a:cs typeface="Microsoft Sans Serif" charset="0"/>
              </a:rPr>
              <a:t> 2011</a:t>
            </a:r>
            <a:endParaRPr lang="en-US" sz="1200">
              <a:latin typeface="Microsoft Sans Serif" charset="0"/>
              <a:cs typeface="Microsoft Sans Serif"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3970" name="Rectangle 32"/>
          <p:cNvSpPr>
            <a:spLocks noChangeArrowheads="1"/>
          </p:cNvSpPr>
          <p:nvPr/>
        </p:nvSpPr>
        <p:spPr bwMode="auto">
          <a:xfrm>
            <a:off x="295275" y="1219200"/>
            <a:ext cx="8534400" cy="5486400"/>
          </a:xfrm>
          <a:prstGeom prst="rect">
            <a:avLst/>
          </a:prstGeom>
          <a:solidFill>
            <a:schemeClr val="bg1"/>
          </a:solidFill>
          <a:ln w="9525">
            <a:solidFill>
              <a:schemeClr val="tx1"/>
            </a:solidFill>
            <a:round/>
            <a:headEnd/>
            <a:tailEnd/>
          </a:ln>
        </p:spPr>
        <p:txBody>
          <a:bodyPr/>
          <a:lstStyle/>
          <a:p>
            <a:endParaRPr lang="en-US"/>
          </a:p>
        </p:txBody>
      </p:sp>
      <p:sp>
        <p:nvSpPr>
          <p:cNvPr id="83971" name="Rectangle 2"/>
          <p:cNvSpPr>
            <a:spLocks noGrp="1" noChangeArrowheads="1"/>
          </p:cNvSpPr>
          <p:nvPr>
            <p:ph type="ctrTitle" idx="4294967295"/>
          </p:nvPr>
        </p:nvSpPr>
        <p:spPr>
          <a:xfrm>
            <a:off x="685800" y="19050"/>
            <a:ext cx="7772400" cy="1143000"/>
          </a:xfrm>
        </p:spPr>
        <p:txBody>
          <a:bodyPr/>
          <a:lstStyle/>
          <a:p>
            <a:pPr eaLnBrk="1" hangingPunct="1"/>
            <a:r>
              <a:rPr lang="en-US" sz="3000" smtClean="0">
                <a:solidFill>
                  <a:schemeClr val="bg1"/>
                </a:solidFill>
                <a:latin typeface="Microsoft Sans Serif" charset="0"/>
                <a:cs typeface="Microsoft Sans Serif" charset="0"/>
              </a:rPr>
              <a:t>Novel and Disappearing climates </a:t>
            </a:r>
            <a:br>
              <a:rPr lang="en-US" sz="3000" smtClean="0">
                <a:solidFill>
                  <a:schemeClr val="bg1"/>
                </a:solidFill>
                <a:latin typeface="Microsoft Sans Serif" charset="0"/>
                <a:cs typeface="Microsoft Sans Serif" charset="0"/>
              </a:rPr>
            </a:br>
            <a:r>
              <a:rPr lang="en-US" sz="3000" smtClean="0">
                <a:solidFill>
                  <a:schemeClr val="bg1"/>
                </a:solidFill>
                <a:latin typeface="Microsoft Sans Serif" charset="0"/>
                <a:cs typeface="Microsoft Sans Serif" charset="0"/>
              </a:rPr>
              <a:t>by 2100 - calculated within 500 km</a:t>
            </a:r>
          </a:p>
        </p:txBody>
      </p:sp>
      <p:sp>
        <p:nvSpPr>
          <p:cNvPr id="83972" name="Text Box 4"/>
          <p:cNvSpPr txBox="1">
            <a:spLocks noChangeArrowheads="1"/>
          </p:cNvSpPr>
          <p:nvPr/>
        </p:nvSpPr>
        <p:spPr bwMode="auto">
          <a:xfrm>
            <a:off x="7239000" y="6400800"/>
            <a:ext cx="1504950" cy="274638"/>
          </a:xfrm>
          <a:prstGeom prst="rect">
            <a:avLst/>
          </a:prstGeom>
          <a:solidFill>
            <a:schemeClr val="bg1"/>
          </a:solidFill>
          <a:ln w="9525">
            <a:noFill/>
            <a:miter lim="800000"/>
            <a:headEnd/>
            <a:tailEnd/>
          </a:ln>
        </p:spPr>
        <p:txBody>
          <a:bodyPr wrap="none">
            <a:spAutoFit/>
          </a:bodyPr>
          <a:lstStyle/>
          <a:p>
            <a:r>
              <a:rPr lang="en-US" sz="1200">
                <a:latin typeface="Microsoft Sans Serif" charset="0"/>
                <a:cs typeface="Microsoft Sans Serif" charset="0"/>
              </a:rPr>
              <a:t>Williams </a:t>
            </a:r>
            <a:r>
              <a:rPr lang="en-US" sz="1200" i="1">
                <a:latin typeface="Microsoft Sans Serif" charset="0"/>
                <a:cs typeface="Microsoft Sans Serif" charset="0"/>
              </a:rPr>
              <a:t>et al.</a:t>
            </a:r>
            <a:r>
              <a:rPr lang="en-US" sz="1200">
                <a:latin typeface="Microsoft Sans Serif" charset="0"/>
                <a:cs typeface="Microsoft Sans Serif" charset="0"/>
              </a:rPr>
              <a:t> 2007</a:t>
            </a:r>
          </a:p>
        </p:txBody>
      </p:sp>
      <p:pic>
        <p:nvPicPr>
          <p:cNvPr id="83973" name="Picture 24" descr="topo_map2.tif"/>
          <p:cNvPicPr>
            <a:picLocks noChangeAspect="1"/>
          </p:cNvPicPr>
          <p:nvPr/>
        </p:nvPicPr>
        <p:blipFill>
          <a:blip r:embed="rId4" cstate="screen"/>
          <a:srcRect/>
          <a:stretch>
            <a:fillRect/>
          </a:stretch>
        </p:blipFill>
        <p:spPr bwMode="auto">
          <a:xfrm>
            <a:off x="304800" y="1295400"/>
            <a:ext cx="6835775" cy="5300663"/>
          </a:xfrm>
          <a:prstGeom prst="rect">
            <a:avLst/>
          </a:prstGeom>
          <a:noFill/>
          <a:ln w="9525">
            <a:noFill/>
            <a:miter lim="800000"/>
            <a:headEnd/>
            <a:tailEnd/>
          </a:ln>
        </p:spPr>
      </p:pic>
      <p:sp>
        <p:nvSpPr>
          <p:cNvPr id="83974" name="TextBox 6"/>
          <p:cNvSpPr txBox="1">
            <a:spLocks noChangeArrowheads="1"/>
          </p:cNvSpPr>
          <p:nvPr/>
        </p:nvSpPr>
        <p:spPr bwMode="auto">
          <a:xfrm>
            <a:off x="390525" y="6284913"/>
            <a:ext cx="457200" cy="244475"/>
          </a:xfrm>
          <a:prstGeom prst="rect">
            <a:avLst/>
          </a:prstGeom>
          <a:noFill/>
          <a:ln w="9525">
            <a:noFill/>
            <a:miter lim="800000"/>
            <a:headEnd/>
            <a:tailEnd/>
          </a:ln>
        </p:spPr>
        <p:txBody>
          <a:bodyPr>
            <a:spAutoFit/>
          </a:bodyPr>
          <a:lstStyle/>
          <a:p>
            <a:r>
              <a:rPr lang="en-US" sz="1000" b="1"/>
              <a:t>0.22</a:t>
            </a:r>
          </a:p>
        </p:txBody>
      </p:sp>
      <p:sp>
        <p:nvSpPr>
          <p:cNvPr id="83975" name="TextBox 8"/>
          <p:cNvSpPr txBox="1">
            <a:spLocks noChangeArrowheads="1"/>
          </p:cNvSpPr>
          <p:nvPr/>
        </p:nvSpPr>
        <p:spPr bwMode="auto">
          <a:xfrm>
            <a:off x="1971675" y="6288088"/>
            <a:ext cx="457200" cy="244475"/>
          </a:xfrm>
          <a:prstGeom prst="rect">
            <a:avLst/>
          </a:prstGeom>
          <a:noFill/>
          <a:ln w="9525">
            <a:noFill/>
            <a:miter lim="800000"/>
            <a:headEnd/>
            <a:tailEnd/>
          </a:ln>
        </p:spPr>
        <p:txBody>
          <a:bodyPr>
            <a:spAutoFit/>
          </a:bodyPr>
          <a:lstStyle/>
          <a:p>
            <a:r>
              <a:rPr lang="en-US" sz="1000" b="1"/>
              <a:t>1.72</a:t>
            </a:r>
          </a:p>
        </p:txBody>
      </p:sp>
      <p:sp>
        <p:nvSpPr>
          <p:cNvPr id="83976" name="TextBox 9"/>
          <p:cNvSpPr txBox="1">
            <a:spLocks noChangeArrowheads="1"/>
          </p:cNvSpPr>
          <p:nvPr/>
        </p:nvSpPr>
        <p:spPr bwMode="auto">
          <a:xfrm>
            <a:off x="3533775" y="6288088"/>
            <a:ext cx="457200" cy="244475"/>
          </a:xfrm>
          <a:prstGeom prst="rect">
            <a:avLst/>
          </a:prstGeom>
          <a:noFill/>
          <a:ln w="9525">
            <a:noFill/>
            <a:miter lim="800000"/>
            <a:headEnd/>
            <a:tailEnd/>
          </a:ln>
        </p:spPr>
        <p:txBody>
          <a:bodyPr>
            <a:spAutoFit/>
          </a:bodyPr>
          <a:lstStyle/>
          <a:p>
            <a:r>
              <a:rPr lang="en-US" sz="1000" b="1"/>
              <a:t>3.22</a:t>
            </a:r>
          </a:p>
        </p:txBody>
      </p:sp>
      <p:sp>
        <p:nvSpPr>
          <p:cNvPr id="83977" name="TextBox 10"/>
          <p:cNvSpPr txBox="1">
            <a:spLocks noChangeArrowheads="1"/>
          </p:cNvSpPr>
          <p:nvPr/>
        </p:nvSpPr>
        <p:spPr bwMode="auto">
          <a:xfrm>
            <a:off x="5095875" y="6288088"/>
            <a:ext cx="457200" cy="244475"/>
          </a:xfrm>
          <a:prstGeom prst="rect">
            <a:avLst/>
          </a:prstGeom>
          <a:noFill/>
          <a:ln w="9525">
            <a:noFill/>
            <a:miter lim="800000"/>
            <a:headEnd/>
            <a:tailEnd/>
          </a:ln>
        </p:spPr>
        <p:txBody>
          <a:bodyPr>
            <a:spAutoFit/>
          </a:bodyPr>
          <a:lstStyle/>
          <a:p>
            <a:r>
              <a:rPr lang="en-US" sz="1000" b="1"/>
              <a:t>4.72</a:t>
            </a:r>
          </a:p>
        </p:txBody>
      </p:sp>
      <p:sp>
        <p:nvSpPr>
          <p:cNvPr id="83978" name="TextBox 11"/>
          <p:cNvSpPr txBox="1">
            <a:spLocks noChangeArrowheads="1"/>
          </p:cNvSpPr>
          <p:nvPr/>
        </p:nvSpPr>
        <p:spPr bwMode="auto">
          <a:xfrm>
            <a:off x="6629400" y="6288088"/>
            <a:ext cx="457200" cy="244475"/>
          </a:xfrm>
          <a:prstGeom prst="rect">
            <a:avLst/>
          </a:prstGeom>
          <a:noFill/>
          <a:ln w="9525">
            <a:noFill/>
            <a:miter lim="800000"/>
            <a:headEnd/>
            <a:tailEnd/>
          </a:ln>
        </p:spPr>
        <p:txBody>
          <a:bodyPr>
            <a:spAutoFit/>
          </a:bodyPr>
          <a:lstStyle/>
          <a:p>
            <a:r>
              <a:rPr lang="en-US" sz="1000" b="1"/>
              <a:t>6.22</a:t>
            </a:r>
          </a:p>
        </p:txBody>
      </p:sp>
      <p:sp>
        <p:nvSpPr>
          <p:cNvPr id="83979" name="TextBox 13"/>
          <p:cNvSpPr txBox="1">
            <a:spLocks noChangeArrowheads="1"/>
          </p:cNvSpPr>
          <p:nvPr/>
        </p:nvSpPr>
        <p:spPr bwMode="auto">
          <a:xfrm>
            <a:off x="1171575" y="3081338"/>
            <a:ext cx="2819400" cy="457200"/>
          </a:xfrm>
          <a:prstGeom prst="rect">
            <a:avLst/>
          </a:prstGeom>
          <a:noFill/>
          <a:ln w="9525">
            <a:noFill/>
            <a:miter lim="800000"/>
            <a:headEnd/>
            <a:tailEnd/>
          </a:ln>
        </p:spPr>
        <p:txBody>
          <a:bodyPr>
            <a:spAutoFit/>
          </a:bodyPr>
          <a:lstStyle/>
          <a:p>
            <a:pPr algn="ctr"/>
            <a:r>
              <a:rPr lang="en-US" b="1">
                <a:solidFill>
                  <a:schemeClr val="bg1"/>
                </a:solidFill>
                <a:latin typeface="Microsoft Sans Serif" charset="0"/>
                <a:cs typeface="Microsoft Sans Serif" charset="0"/>
              </a:rPr>
              <a:t>Novel Climates</a:t>
            </a:r>
          </a:p>
        </p:txBody>
      </p:sp>
      <p:sp>
        <p:nvSpPr>
          <p:cNvPr id="83980" name="TextBox 14"/>
          <p:cNvSpPr txBox="1">
            <a:spLocks noChangeArrowheads="1"/>
          </p:cNvSpPr>
          <p:nvPr/>
        </p:nvSpPr>
        <p:spPr bwMode="auto">
          <a:xfrm>
            <a:off x="428625" y="5591175"/>
            <a:ext cx="4495800" cy="457200"/>
          </a:xfrm>
          <a:prstGeom prst="rect">
            <a:avLst/>
          </a:prstGeom>
          <a:noFill/>
          <a:ln w="9525">
            <a:noFill/>
            <a:miter lim="800000"/>
            <a:headEnd/>
            <a:tailEnd/>
          </a:ln>
        </p:spPr>
        <p:txBody>
          <a:bodyPr>
            <a:spAutoFit/>
          </a:bodyPr>
          <a:lstStyle/>
          <a:p>
            <a:pPr algn="ctr"/>
            <a:r>
              <a:rPr lang="en-US" b="1">
                <a:solidFill>
                  <a:schemeClr val="bg1"/>
                </a:solidFill>
                <a:latin typeface="Microsoft Sans Serif" charset="0"/>
                <a:cs typeface="Microsoft Sans Serif" charset="0"/>
              </a:rPr>
              <a:t>Disappearing Climates</a:t>
            </a:r>
          </a:p>
        </p:txBody>
      </p:sp>
      <p:pic>
        <p:nvPicPr>
          <p:cNvPr id="83981" name="Picture 11"/>
          <p:cNvPicPr>
            <a:picLocks noChangeAspect="1" noChangeArrowheads="1"/>
          </p:cNvPicPr>
          <p:nvPr/>
        </p:nvPicPr>
        <p:blipFill>
          <a:blip r:embed="rId5" cstate="screen"/>
          <a:srcRect/>
          <a:stretch>
            <a:fillRect/>
          </a:stretch>
        </p:blipFill>
        <p:spPr bwMode="auto">
          <a:xfrm>
            <a:off x="5145088" y="1295400"/>
            <a:ext cx="1498600" cy="2133600"/>
          </a:xfrm>
          <a:prstGeom prst="rect">
            <a:avLst/>
          </a:prstGeom>
          <a:noFill/>
          <a:ln w="9525">
            <a:noFill/>
            <a:miter lim="800000"/>
            <a:headEnd/>
            <a:tailEnd/>
          </a:ln>
        </p:spPr>
      </p:pic>
      <p:pic>
        <p:nvPicPr>
          <p:cNvPr id="83982" name="Picture 16"/>
          <p:cNvPicPr>
            <a:picLocks noChangeAspect="1" noChangeArrowheads="1"/>
          </p:cNvPicPr>
          <p:nvPr/>
        </p:nvPicPr>
        <p:blipFill>
          <a:blip r:embed="rId6" cstate="screen"/>
          <a:srcRect/>
          <a:stretch>
            <a:fillRect/>
          </a:stretch>
        </p:blipFill>
        <p:spPr bwMode="auto">
          <a:xfrm>
            <a:off x="6821488" y="3505200"/>
            <a:ext cx="1803400" cy="1298575"/>
          </a:xfrm>
          <a:prstGeom prst="rect">
            <a:avLst/>
          </a:prstGeom>
          <a:noFill/>
          <a:ln w="9525">
            <a:noFill/>
            <a:miter lim="800000"/>
            <a:headEnd/>
            <a:tailEnd/>
          </a:ln>
        </p:spPr>
      </p:pic>
      <p:pic>
        <p:nvPicPr>
          <p:cNvPr id="83983" name="Picture 6"/>
          <p:cNvPicPr>
            <a:picLocks noChangeAspect="1" noChangeArrowheads="1"/>
          </p:cNvPicPr>
          <p:nvPr/>
        </p:nvPicPr>
        <p:blipFill>
          <a:blip r:embed="rId7" cstate="screen">
            <a:lum contrast="30000"/>
          </a:blip>
          <a:srcRect/>
          <a:stretch>
            <a:fillRect/>
          </a:stretch>
        </p:blipFill>
        <p:spPr bwMode="auto">
          <a:xfrm>
            <a:off x="4916488" y="3505200"/>
            <a:ext cx="1798637" cy="1295400"/>
          </a:xfrm>
          <a:prstGeom prst="rect">
            <a:avLst/>
          </a:prstGeom>
          <a:noFill/>
          <a:ln w="9525">
            <a:noFill/>
            <a:miter lim="800000"/>
            <a:headEnd/>
            <a:tailEnd/>
          </a:ln>
        </p:spPr>
      </p:pic>
      <p:grpSp>
        <p:nvGrpSpPr>
          <p:cNvPr id="83984" name="Group 51"/>
          <p:cNvGrpSpPr>
            <a:grpSpLocks/>
          </p:cNvGrpSpPr>
          <p:nvPr/>
        </p:nvGrpSpPr>
        <p:grpSpPr bwMode="auto">
          <a:xfrm>
            <a:off x="7080250" y="4873625"/>
            <a:ext cx="1377950" cy="1182688"/>
            <a:chOff x="6553200" y="1600200"/>
            <a:chExt cx="2140123" cy="1791569"/>
          </a:xfrm>
        </p:grpSpPr>
        <p:pic>
          <p:nvPicPr>
            <p:cNvPr id="83987" name="warbler_toad_mix.wav">
              <a:hlinkClick r:id="" action="ppaction://media"/>
            </p:cNvPr>
            <p:cNvPicPr>
              <a:picLocks noRot="1" noChangeAspect="1"/>
            </p:cNvPicPr>
            <p:nvPr>
              <a:audioFile r:link="rId1"/>
            </p:nvPr>
          </p:nvPicPr>
          <p:blipFill>
            <a:blip r:embed="rId8" cstate="screen"/>
            <a:srcRect/>
            <a:stretch>
              <a:fillRect/>
            </a:stretch>
          </p:blipFill>
          <p:spPr bwMode="auto">
            <a:xfrm>
              <a:off x="7543800" y="2438400"/>
              <a:ext cx="304800" cy="304800"/>
            </a:xfrm>
            <a:prstGeom prst="rect">
              <a:avLst/>
            </a:prstGeom>
            <a:noFill/>
            <a:ln w="9525">
              <a:noFill/>
              <a:miter lim="800000"/>
              <a:headEnd/>
              <a:tailEnd/>
            </a:ln>
          </p:spPr>
        </p:pic>
        <p:pic>
          <p:nvPicPr>
            <p:cNvPr id="83988" name="Picture 37" descr="gcwarbler.tif"/>
            <p:cNvPicPr>
              <a:picLocks noChangeAspect="1"/>
            </p:cNvPicPr>
            <p:nvPr/>
          </p:nvPicPr>
          <p:blipFill>
            <a:blip r:embed="rId9" cstate="screen"/>
            <a:srcRect/>
            <a:stretch>
              <a:fillRect/>
            </a:stretch>
          </p:blipFill>
          <p:spPr bwMode="auto">
            <a:xfrm>
              <a:off x="6553200" y="1600200"/>
              <a:ext cx="2140123" cy="1791569"/>
            </a:xfrm>
            <a:prstGeom prst="rect">
              <a:avLst/>
            </a:prstGeom>
            <a:noFill/>
            <a:ln w="9525">
              <a:noFill/>
              <a:miter lim="800000"/>
              <a:headEnd/>
              <a:tailEnd/>
            </a:ln>
          </p:spPr>
        </p:pic>
      </p:grpSp>
      <p:pic>
        <p:nvPicPr>
          <p:cNvPr id="83985" name="Picture 15"/>
          <p:cNvPicPr>
            <a:picLocks noChangeAspect="1" noChangeArrowheads="1"/>
          </p:cNvPicPr>
          <p:nvPr/>
        </p:nvPicPr>
        <p:blipFill>
          <a:blip r:embed="rId10" cstate="screen"/>
          <a:srcRect/>
          <a:stretch>
            <a:fillRect/>
          </a:stretch>
        </p:blipFill>
        <p:spPr bwMode="auto">
          <a:xfrm>
            <a:off x="5049838" y="4876800"/>
            <a:ext cx="1808162" cy="1095375"/>
          </a:xfrm>
          <a:prstGeom prst="rect">
            <a:avLst/>
          </a:prstGeom>
          <a:noFill/>
          <a:ln w="9525">
            <a:noFill/>
            <a:miter lim="800000"/>
            <a:headEnd/>
            <a:tailEnd/>
          </a:ln>
        </p:spPr>
      </p:pic>
      <p:pic>
        <p:nvPicPr>
          <p:cNvPr id="83986" name="Picture 4"/>
          <p:cNvPicPr>
            <a:picLocks noChangeAspect="1"/>
          </p:cNvPicPr>
          <p:nvPr/>
        </p:nvPicPr>
        <p:blipFill>
          <a:blip r:embed="rId11" cstate="screen"/>
          <a:srcRect/>
          <a:stretch>
            <a:fillRect/>
          </a:stretch>
        </p:blipFill>
        <p:spPr bwMode="auto">
          <a:xfrm>
            <a:off x="6713538" y="1295400"/>
            <a:ext cx="1744662" cy="2130425"/>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6018" name="Picture 7" descr="low_mtn_otay_mesa.jpg"/>
          <p:cNvPicPr>
            <a:picLocks noChangeAspect="1"/>
          </p:cNvPicPr>
          <p:nvPr/>
        </p:nvPicPr>
        <p:blipFill>
          <a:blip r:embed="rId3" cstate="screen"/>
          <a:srcRect/>
          <a:stretch>
            <a:fillRect/>
          </a:stretch>
        </p:blipFill>
        <p:spPr bwMode="auto">
          <a:xfrm>
            <a:off x="5257800" y="4267200"/>
            <a:ext cx="3886200" cy="2590800"/>
          </a:xfrm>
          <a:prstGeom prst="rect">
            <a:avLst/>
          </a:prstGeom>
          <a:noFill/>
          <a:ln w="9525">
            <a:noFill/>
            <a:miter lim="800000"/>
            <a:headEnd/>
            <a:tailEnd/>
          </a:ln>
        </p:spPr>
      </p:pic>
      <p:pic>
        <p:nvPicPr>
          <p:cNvPr id="86019" name="Picture 8" descr="mid_mtn_marron_valley.jpg"/>
          <p:cNvPicPr>
            <a:picLocks noChangeAspect="1"/>
          </p:cNvPicPr>
          <p:nvPr/>
        </p:nvPicPr>
        <p:blipFill>
          <a:blip r:embed="rId4" cstate="screen"/>
          <a:srcRect/>
          <a:stretch>
            <a:fillRect/>
          </a:stretch>
        </p:blipFill>
        <p:spPr bwMode="auto">
          <a:xfrm>
            <a:off x="3009900" y="2133600"/>
            <a:ext cx="4076700" cy="2720975"/>
          </a:xfrm>
          <a:prstGeom prst="rect">
            <a:avLst/>
          </a:prstGeom>
          <a:noFill/>
          <a:ln w="9525">
            <a:noFill/>
            <a:miter lim="800000"/>
            <a:headEnd/>
            <a:tailEnd/>
          </a:ln>
        </p:spPr>
      </p:pic>
      <p:pic>
        <p:nvPicPr>
          <p:cNvPr id="86020" name="Picture 9" descr="high_mtn_mike.jpg"/>
          <p:cNvPicPr>
            <a:picLocks noChangeAspect="1"/>
          </p:cNvPicPr>
          <p:nvPr/>
        </p:nvPicPr>
        <p:blipFill>
          <a:blip r:embed="rId5" cstate="screen">
            <a:lum bright="10000"/>
          </a:blip>
          <a:srcRect/>
          <a:stretch>
            <a:fillRect/>
          </a:stretch>
        </p:blipFill>
        <p:spPr bwMode="auto">
          <a:xfrm>
            <a:off x="0" y="0"/>
            <a:ext cx="4159250" cy="2819400"/>
          </a:xfrm>
          <a:prstGeom prst="rect">
            <a:avLst/>
          </a:prstGeom>
          <a:noFill/>
          <a:ln w="9525">
            <a:noFill/>
            <a:miter lim="800000"/>
            <a:headEnd/>
            <a:tailEnd/>
          </a:ln>
        </p:spPr>
      </p:pic>
      <p:sp>
        <p:nvSpPr>
          <p:cNvPr id="86021" name="Text Box 3"/>
          <p:cNvSpPr txBox="1">
            <a:spLocks noChangeArrowheads="1"/>
          </p:cNvSpPr>
          <p:nvPr/>
        </p:nvSpPr>
        <p:spPr bwMode="auto">
          <a:xfrm>
            <a:off x="4724400" y="381000"/>
            <a:ext cx="3810000" cy="1066800"/>
          </a:xfrm>
          <a:prstGeom prst="rect">
            <a:avLst/>
          </a:prstGeom>
          <a:noFill/>
          <a:ln w="9525">
            <a:noFill/>
            <a:miter lim="800000"/>
            <a:headEnd/>
            <a:tailEnd/>
          </a:ln>
        </p:spPr>
        <p:txBody>
          <a:bodyPr>
            <a:spAutoFit/>
          </a:bodyPr>
          <a:lstStyle/>
          <a:p>
            <a:pPr algn="ctr">
              <a:spcBef>
                <a:spcPct val="50000"/>
              </a:spcBef>
            </a:pPr>
            <a:r>
              <a:rPr lang="en-US" sz="3200">
                <a:solidFill>
                  <a:schemeClr val="bg1"/>
                </a:solidFill>
                <a:latin typeface="Microsoft Sans Serif" charset="0"/>
                <a:cs typeface="Microsoft Sans Serif" charset="0"/>
              </a:rPr>
              <a:t>Assisted Colonization</a:t>
            </a:r>
          </a:p>
        </p:txBody>
      </p:sp>
      <p:pic>
        <p:nvPicPr>
          <p:cNvPr id="86022" name="Picture 17" descr="e_e_taylori_negative.tif"/>
          <p:cNvPicPr>
            <a:picLocks noChangeAspect="1"/>
          </p:cNvPicPr>
          <p:nvPr/>
        </p:nvPicPr>
        <p:blipFill>
          <a:blip r:embed="rId6" cstate="screen"/>
          <a:srcRect/>
          <a:stretch>
            <a:fillRect/>
          </a:stretch>
        </p:blipFill>
        <p:spPr bwMode="auto">
          <a:xfrm>
            <a:off x="6783388" y="5048250"/>
            <a:ext cx="2436812" cy="1809750"/>
          </a:xfrm>
          <a:prstGeom prst="rect">
            <a:avLst/>
          </a:prstGeom>
          <a:noFill/>
          <a:ln w="9525">
            <a:noFill/>
            <a:miter lim="800000"/>
            <a:headEnd/>
            <a:tailEnd/>
          </a:ln>
        </p:spPr>
      </p:pic>
      <p:pic>
        <p:nvPicPr>
          <p:cNvPr id="14" name="Picture 13" descr="e_e_taylori_shadow.tif"/>
          <p:cNvPicPr>
            <a:picLocks noChangeAspect="1"/>
          </p:cNvPicPr>
          <p:nvPr/>
        </p:nvPicPr>
        <p:blipFill>
          <a:blip r:embed="rId7" cstate="screen"/>
          <a:srcRect/>
          <a:stretch>
            <a:fillRect/>
          </a:stretch>
        </p:blipFill>
        <p:spPr bwMode="auto">
          <a:xfrm>
            <a:off x="6781800" y="5046663"/>
            <a:ext cx="2438400" cy="1811337"/>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5.88399E-6 -1.93421E-6 C -0.00294 -0.01135 -0.00034 -0.00765 -0.00607 -0.01274 C -0.00659 -0.01436 -0.00642 -0.01645 -0.00729 -0.01761 C -0.00815 -0.019 -0.01006 -0.01807 -0.01076 -0.01923 C -0.01232 -0.02201 -0.01145 -0.02641 -0.01319 -0.02872 C -0.01441 -0.03035 -0.01562 -0.03197 -0.01684 -0.03359 C -0.01996 -0.0454 -0.02101 -0.05745 -0.02517 -0.06857 C -0.02604 -0.07297 -0.0257 -0.07806 -0.02761 -0.08154 C -0.03021 -0.0864 -0.03229 -0.09057 -0.03351 -0.0959 C -0.03403 -0.10123 -0.03386 -0.10679 -0.03473 -0.11188 C -0.03507 -0.11374 -0.03664 -0.1149 -0.03716 -0.11652 C -0.03976 -0.123 -0.04115 -0.13018 -0.04428 -0.13574 C -0.0514 -0.14872 -0.05852 -0.16053 -0.06581 -0.17257 C -0.06772 -0.17976 -0.07224 -0.18624 -0.07675 -0.19018 C -0.07762 -0.1918 -0.07797 -0.19389 -0.07901 -0.19481 C -0.08005 -0.19597 -0.08179 -0.19528 -0.08266 -0.19643 C -0.08405 -0.19829 -0.08405 -0.20107 -0.08509 -0.20292 C -0.087 -0.20616 -0.08978 -0.20686 -0.09221 -0.20778 C -0.09308 -0.20941 -0.09377 -0.21126 -0.09464 -0.21242 C -0.09586 -0.21381 -0.09742 -0.21427 -0.09829 -0.21566 C -0.10281 -0.22261 -0.1002 -0.22493 -0.10663 -0.2284 C -0.11166 -0.23141 -0.11722 -0.23234 -0.12226 -0.23489 C -0.12764 -0.24207 -0.13007 -0.24137 -0.13771 -0.24276 C -0.14032 -0.24392 -0.14414 -0.24531 -0.14605 -0.24763 C -0.14727 -0.24902 -0.14744 -0.25133 -0.14865 -0.25249 C -0.15091 -0.25527 -0.15421 -0.2555 -0.15699 -0.25712 C -0.15786 -0.2606 -0.16012 -0.26338 -0.16046 -0.26685 C -0.16151 -0.27427 -0.16133 -0.28191 -0.16185 -0.28909 C -0.16411 -0.31411 -0.18999 -0.31828 -0.20371 -0.3243 C -0.22698 -0.32337 -0.24904 -0.32083 -0.27196 -0.32268 C -0.28638 -0.33241 -0.30218 -0.3375 -0.31625 -0.34677 C -0.33014 -0.35604 -0.34212 -0.37433 -0.35567 -0.38175 C -0.35793 -0.38476 -0.36105 -0.38684 -0.36297 -0.38985 C -0.36488 -0.39287 -0.36592 -0.39657 -0.36765 -0.39935 C -0.3687 -0.40097 -0.37026 -0.40144 -0.3713 -0.4026 C -0.37391 -0.40561 -0.37669 -0.40839 -0.37842 -0.41209 C -0.38016 -0.41534 -0.38328 -0.42182 -0.38328 -0.42182 C -0.38502 -0.43225 -0.38867 -0.44313 -0.39527 -0.44892 C -0.39787 -0.45935 -0.3944 -0.44962 -0.39996 -0.45541 C -0.40569 -0.46166 -0.41211 -0.47788 -0.41923 -0.48089 C -0.42236 -0.48714 -0.42583 -0.48807 -0.43 -0.49201 C -0.43834 -0.50012 -0.44094 -0.50174 -0.45154 -0.50313 C -0.45553 -0.50452 -0.4597 -0.50475 -0.46352 -0.50637 C -0.46491 -0.50707 -0.46595 -0.50892 -0.46717 -0.50961 C -0.46838 -0.51054 -0.4696 -0.511 -0.47064 -0.51124 C -0.47759 -0.51402 -0.48384 -0.51425 -0.48992 -0.51911 C -0.49079 -0.52444 -0.49061 -0.53023 -0.49218 -0.53509 C -0.49391 -0.54019 -0.49947 -0.54807 -0.49947 -0.54807 C -0.50277 -0.56034 -0.49808 -0.54529 -0.50416 -0.55594 C -0.50503 -0.55733 -0.50451 -0.55965 -0.50538 -0.56081 C -0.50781 -0.56405 -0.51788 -0.56799 -0.52101 -0.5703 C -0.5224 -0.57146 -0.52361 -0.57239 -0.52465 -0.57355 C -0.52604 -0.57517 -0.52674 -0.57725 -0.52813 -0.57841 C -0.53351 -0.58328 -0.54497 -0.58652 -0.55088 -0.58791 C -0.55782 -0.58976 -0.5646 -0.59509 -0.57137 -0.59579 C -0.58735 -0.59787 -0.58926 -0.59741 -0.60246 -0.59741 L -0.61444 -0.60551 " pathEditMode="relative" ptsTypes="fffffffffffffffffffffffffffffffffffffffffffffffffffffffAA">
                                      <p:cBhvr>
                                        <p:cTn id="6" dur="3000" fill="hold"/>
                                        <p:tgtEl>
                                          <p:spTgt spid="1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8066" name="Group 153"/>
          <p:cNvGrpSpPr>
            <a:grpSpLocks/>
          </p:cNvGrpSpPr>
          <p:nvPr/>
        </p:nvGrpSpPr>
        <p:grpSpPr bwMode="auto">
          <a:xfrm>
            <a:off x="847725" y="601663"/>
            <a:ext cx="7543800" cy="5789612"/>
            <a:chOff x="847725" y="602218"/>
            <a:chExt cx="7543800" cy="5789057"/>
          </a:xfrm>
        </p:grpSpPr>
        <p:sp>
          <p:nvSpPr>
            <p:cNvPr id="39941" name="Rectangle 4"/>
            <p:cNvSpPr>
              <a:spLocks noChangeArrowheads="1"/>
            </p:cNvSpPr>
            <p:nvPr/>
          </p:nvSpPr>
          <p:spPr bwMode="auto">
            <a:xfrm>
              <a:off x="847725" y="638726"/>
              <a:ext cx="7543800" cy="390488"/>
            </a:xfrm>
            <a:prstGeom prst="rect">
              <a:avLst/>
            </a:prstGeom>
            <a:solidFill>
              <a:schemeClr val="accent1">
                <a:lumMod val="50000"/>
              </a:schemeClr>
            </a:solidFill>
            <a:ln w="9525" algn="ctr">
              <a:solidFill>
                <a:schemeClr val="tx1"/>
              </a:solidFill>
              <a:round/>
              <a:headEnd/>
              <a:tailEnd/>
            </a:ln>
          </p:spPr>
          <p:txBody>
            <a:bodyPr/>
            <a:lstStyle/>
            <a:p>
              <a:endParaRPr lang="en-US"/>
            </a:p>
          </p:txBody>
        </p:sp>
        <p:sp>
          <p:nvSpPr>
            <p:cNvPr id="39942" name="Rectangle 5"/>
            <p:cNvSpPr>
              <a:spLocks noChangeArrowheads="1"/>
            </p:cNvSpPr>
            <p:nvPr/>
          </p:nvSpPr>
          <p:spPr bwMode="auto">
            <a:xfrm>
              <a:off x="847725" y="991118"/>
              <a:ext cx="7543800" cy="5400157"/>
            </a:xfrm>
            <a:prstGeom prst="rect">
              <a:avLst/>
            </a:prstGeom>
            <a:solidFill>
              <a:schemeClr val="accent1">
                <a:lumMod val="75000"/>
              </a:schemeClr>
            </a:solidFill>
            <a:ln w="9525" algn="ctr">
              <a:solidFill>
                <a:schemeClr val="tx1"/>
              </a:solidFill>
              <a:round/>
              <a:headEnd/>
              <a:tailEnd/>
            </a:ln>
          </p:spPr>
          <p:txBody>
            <a:bodyPr/>
            <a:lstStyle/>
            <a:p>
              <a:endParaRPr lang="en-US"/>
            </a:p>
          </p:txBody>
        </p:sp>
        <p:sp>
          <p:nvSpPr>
            <p:cNvPr id="39943" name="Rectangle 6"/>
            <p:cNvSpPr>
              <a:spLocks noChangeArrowheads="1"/>
            </p:cNvSpPr>
            <p:nvPr/>
          </p:nvSpPr>
          <p:spPr bwMode="auto">
            <a:xfrm>
              <a:off x="847725" y="638726"/>
              <a:ext cx="3657600" cy="390488"/>
            </a:xfrm>
            <a:prstGeom prst="rect">
              <a:avLst/>
            </a:prstGeom>
            <a:solidFill>
              <a:schemeClr val="bg2">
                <a:lumMod val="75000"/>
              </a:schemeClr>
            </a:solidFill>
            <a:ln w="9525" algn="ctr">
              <a:solidFill>
                <a:schemeClr val="tx1"/>
              </a:solidFill>
              <a:round/>
              <a:headEnd/>
              <a:tailEnd/>
            </a:ln>
          </p:spPr>
          <p:txBody>
            <a:bodyPr/>
            <a:lstStyle/>
            <a:p>
              <a:endParaRPr lang="en-US"/>
            </a:p>
          </p:txBody>
        </p:sp>
        <p:sp>
          <p:nvSpPr>
            <p:cNvPr id="39944" name="Rectangle 7"/>
            <p:cNvSpPr>
              <a:spLocks noChangeArrowheads="1"/>
            </p:cNvSpPr>
            <p:nvPr/>
          </p:nvSpPr>
          <p:spPr bwMode="auto">
            <a:xfrm>
              <a:off x="847725" y="991118"/>
              <a:ext cx="3657600" cy="5400157"/>
            </a:xfrm>
            <a:prstGeom prst="rect">
              <a:avLst/>
            </a:prstGeom>
            <a:solidFill>
              <a:schemeClr val="bg2">
                <a:lumMod val="60000"/>
                <a:lumOff val="40000"/>
              </a:schemeClr>
            </a:solidFill>
            <a:ln w="9525" algn="ctr">
              <a:solidFill>
                <a:schemeClr val="tx1"/>
              </a:solidFill>
              <a:round/>
              <a:headEnd/>
              <a:tailEnd/>
            </a:ln>
          </p:spPr>
          <p:txBody>
            <a:bodyPr/>
            <a:lstStyle/>
            <a:p>
              <a:endParaRPr lang="en-US"/>
            </a:p>
          </p:txBody>
        </p:sp>
        <p:sp>
          <p:nvSpPr>
            <p:cNvPr id="88073" name="TextBox 8"/>
            <p:cNvSpPr txBox="1">
              <a:spLocks noChangeArrowheads="1"/>
            </p:cNvSpPr>
            <p:nvPr/>
          </p:nvSpPr>
          <p:spPr bwMode="auto">
            <a:xfrm>
              <a:off x="1457325" y="621266"/>
              <a:ext cx="2438400" cy="366677"/>
            </a:xfrm>
            <a:prstGeom prst="rect">
              <a:avLst/>
            </a:prstGeom>
            <a:noFill/>
            <a:ln w="9525">
              <a:noFill/>
              <a:miter lim="800000"/>
              <a:headEnd/>
              <a:tailEnd/>
            </a:ln>
          </p:spPr>
          <p:txBody>
            <a:bodyPr>
              <a:spAutoFit/>
            </a:bodyPr>
            <a:lstStyle/>
            <a:p>
              <a:pPr algn="ctr"/>
              <a:r>
                <a:rPr lang="en-US" sz="1800" b="1">
                  <a:solidFill>
                    <a:schemeClr val="bg1"/>
                  </a:solidFill>
                  <a:latin typeface="Microsoft Sans Serif" charset="0"/>
                  <a:cs typeface="Microsoft Sans Serif" charset="0"/>
                </a:rPr>
                <a:t>Decisions</a:t>
              </a:r>
            </a:p>
          </p:txBody>
        </p:sp>
        <p:sp>
          <p:nvSpPr>
            <p:cNvPr id="88074" name="TextBox 9"/>
            <p:cNvSpPr txBox="1">
              <a:spLocks noChangeArrowheads="1"/>
            </p:cNvSpPr>
            <p:nvPr/>
          </p:nvSpPr>
          <p:spPr bwMode="auto">
            <a:xfrm>
              <a:off x="5267325" y="602218"/>
              <a:ext cx="2438400" cy="366677"/>
            </a:xfrm>
            <a:prstGeom prst="rect">
              <a:avLst/>
            </a:prstGeom>
            <a:noFill/>
            <a:ln w="9525">
              <a:noFill/>
              <a:miter lim="800000"/>
              <a:headEnd/>
              <a:tailEnd/>
            </a:ln>
          </p:spPr>
          <p:txBody>
            <a:bodyPr>
              <a:spAutoFit/>
            </a:bodyPr>
            <a:lstStyle/>
            <a:p>
              <a:pPr algn="ctr"/>
              <a:r>
                <a:rPr lang="en-US" sz="1800" b="1">
                  <a:solidFill>
                    <a:schemeClr val="bg1"/>
                  </a:solidFill>
                  <a:latin typeface="Microsoft Sans Serif" charset="0"/>
                  <a:cs typeface="Microsoft Sans Serif" charset="0"/>
                </a:rPr>
                <a:t>Options</a:t>
              </a:r>
            </a:p>
          </p:txBody>
        </p:sp>
        <p:sp>
          <p:nvSpPr>
            <p:cNvPr id="88075" name="Rounded Rectangle 10"/>
            <p:cNvSpPr>
              <a:spLocks noChangeArrowheads="1"/>
            </p:cNvSpPr>
            <p:nvPr/>
          </p:nvSpPr>
          <p:spPr bwMode="auto">
            <a:xfrm>
              <a:off x="1152525" y="1295400"/>
              <a:ext cx="2895600" cy="609600"/>
            </a:xfrm>
            <a:prstGeom prst="roundRect">
              <a:avLst>
                <a:gd name="adj" fmla="val 16667"/>
              </a:avLst>
            </a:prstGeom>
            <a:solidFill>
              <a:schemeClr val="accent1"/>
            </a:solidFill>
            <a:ln w="9525">
              <a:solidFill>
                <a:schemeClr val="tx1"/>
              </a:solidFill>
              <a:round/>
              <a:headEnd/>
              <a:tailEnd/>
            </a:ln>
          </p:spPr>
          <p:txBody>
            <a:bodyPr/>
            <a:lstStyle/>
            <a:p>
              <a:endParaRPr lang="en-US"/>
            </a:p>
          </p:txBody>
        </p:sp>
        <p:sp>
          <p:nvSpPr>
            <p:cNvPr id="88076" name="TextBox 11"/>
            <p:cNvSpPr txBox="1">
              <a:spLocks noChangeArrowheads="1"/>
            </p:cNvSpPr>
            <p:nvPr/>
          </p:nvSpPr>
          <p:spPr bwMode="auto">
            <a:xfrm>
              <a:off x="1228725" y="1372082"/>
              <a:ext cx="2895600" cy="457156"/>
            </a:xfrm>
            <a:prstGeom prst="rect">
              <a:avLst/>
            </a:prstGeom>
            <a:noFill/>
            <a:ln w="9525">
              <a:noFill/>
              <a:miter lim="800000"/>
              <a:headEnd/>
              <a:tailEnd/>
            </a:ln>
          </p:spPr>
          <p:txBody>
            <a:bodyPr>
              <a:spAutoFit/>
            </a:bodyPr>
            <a:lstStyle/>
            <a:p>
              <a:pPr algn="ctr"/>
              <a:r>
                <a:rPr lang="en-US" sz="1200" b="1"/>
                <a:t>Is there a high risk of decline or extinction under climate change?</a:t>
              </a:r>
            </a:p>
          </p:txBody>
        </p:sp>
        <p:sp>
          <p:nvSpPr>
            <p:cNvPr id="88077" name="Oval 12"/>
            <p:cNvSpPr>
              <a:spLocks noChangeArrowheads="1"/>
            </p:cNvSpPr>
            <p:nvPr/>
          </p:nvSpPr>
          <p:spPr bwMode="auto">
            <a:xfrm>
              <a:off x="1000125" y="1447800"/>
              <a:ext cx="304800" cy="304800"/>
            </a:xfrm>
            <a:prstGeom prst="ellipse">
              <a:avLst/>
            </a:prstGeom>
            <a:solidFill>
              <a:schemeClr val="bg1"/>
            </a:solidFill>
            <a:ln w="9525">
              <a:solidFill>
                <a:schemeClr val="tx1"/>
              </a:solidFill>
              <a:round/>
              <a:headEnd/>
              <a:tailEnd/>
            </a:ln>
          </p:spPr>
          <p:txBody>
            <a:bodyPr/>
            <a:lstStyle/>
            <a:p>
              <a:endParaRPr lang="en-US"/>
            </a:p>
          </p:txBody>
        </p:sp>
        <p:sp>
          <p:nvSpPr>
            <p:cNvPr id="88078" name="TextBox 13"/>
            <p:cNvSpPr txBox="1">
              <a:spLocks noChangeArrowheads="1"/>
            </p:cNvSpPr>
            <p:nvPr/>
          </p:nvSpPr>
          <p:spPr bwMode="auto">
            <a:xfrm>
              <a:off x="1000125" y="1433988"/>
              <a:ext cx="228600" cy="336518"/>
            </a:xfrm>
            <a:prstGeom prst="rect">
              <a:avLst/>
            </a:prstGeom>
            <a:noFill/>
            <a:ln w="9525">
              <a:noFill/>
              <a:miter lim="800000"/>
              <a:headEnd/>
              <a:tailEnd/>
            </a:ln>
          </p:spPr>
          <p:txBody>
            <a:bodyPr>
              <a:spAutoFit/>
            </a:bodyPr>
            <a:lstStyle/>
            <a:p>
              <a:r>
                <a:rPr lang="en-US" sz="1600" b="1">
                  <a:solidFill>
                    <a:srgbClr val="FF8000"/>
                  </a:solidFill>
                </a:rPr>
                <a:t>1</a:t>
              </a:r>
            </a:p>
          </p:txBody>
        </p:sp>
        <p:sp>
          <p:nvSpPr>
            <p:cNvPr id="88079" name="Rounded Rectangle 10"/>
            <p:cNvSpPr>
              <a:spLocks noChangeArrowheads="1"/>
            </p:cNvSpPr>
            <p:nvPr/>
          </p:nvSpPr>
          <p:spPr bwMode="auto">
            <a:xfrm>
              <a:off x="1152525" y="2819400"/>
              <a:ext cx="2895600" cy="609600"/>
            </a:xfrm>
            <a:prstGeom prst="roundRect">
              <a:avLst>
                <a:gd name="adj" fmla="val 16667"/>
              </a:avLst>
            </a:prstGeom>
            <a:solidFill>
              <a:schemeClr val="accent1"/>
            </a:solidFill>
            <a:ln w="9525">
              <a:solidFill>
                <a:schemeClr val="tx1"/>
              </a:solidFill>
              <a:round/>
              <a:headEnd/>
              <a:tailEnd/>
            </a:ln>
          </p:spPr>
          <p:txBody>
            <a:bodyPr/>
            <a:lstStyle/>
            <a:p>
              <a:endParaRPr lang="en-US"/>
            </a:p>
          </p:txBody>
        </p:sp>
        <p:sp>
          <p:nvSpPr>
            <p:cNvPr id="88080" name="TextBox 11"/>
            <p:cNvSpPr txBox="1">
              <a:spLocks noChangeArrowheads="1"/>
            </p:cNvSpPr>
            <p:nvPr/>
          </p:nvSpPr>
          <p:spPr bwMode="auto">
            <a:xfrm>
              <a:off x="1209675" y="2895935"/>
              <a:ext cx="2895600" cy="457157"/>
            </a:xfrm>
            <a:prstGeom prst="rect">
              <a:avLst/>
            </a:prstGeom>
            <a:noFill/>
            <a:ln w="9525">
              <a:noFill/>
              <a:miter lim="800000"/>
              <a:headEnd/>
              <a:tailEnd/>
            </a:ln>
          </p:spPr>
          <p:txBody>
            <a:bodyPr>
              <a:spAutoFit/>
            </a:bodyPr>
            <a:lstStyle/>
            <a:p>
              <a:pPr algn="ctr"/>
              <a:r>
                <a:rPr lang="en-US" sz="1200" b="1"/>
                <a:t>Are translocation and establishment of species technically possible?</a:t>
              </a:r>
            </a:p>
          </p:txBody>
        </p:sp>
        <p:sp>
          <p:nvSpPr>
            <p:cNvPr id="88081" name="Oval 12"/>
            <p:cNvSpPr>
              <a:spLocks noChangeArrowheads="1"/>
            </p:cNvSpPr>
            <p:nvPr/>
          </p:nvSpPr>
          <p:spPr bwMode="auto">
            <a:xfrm>
              <a:off x="1000125" y="2971800"/>
              <a:ext cx="304800" cy="304800"/>
            </a:xfrm>
            <a:prstGeom prst="ellipse">
              <a:avLst/>
            </a:prstGeom>
            <a:solidFill>
              <a:schemeClr val="bg1"/>
            </a:solidFill>
            <a:ln w="9525">
              <a:solidFill>
                <a:schemeClr val="tx1"/>
              </a:solidFill>
              <a:round/>
              <a:headEnd/>
              <a:tailEnd/>
            </a:ln>
          </p:spPr>
          <p:txBody>
            <a:bodyPr/>
            <a:lstStyle/>
            <a:p>
              <a:endParaRPr lang="en-US"/>
            </a:p>
          </p:txBody>
        </p:sp>
        <p:sp>
          <p:nvSpPr>
            <p:cNvPr id="88082" name="TextBox 13"/>
            <p:cNvSpPr txBox="1">
              <a:spLocks noChangeArrowheads="1"/>
            </p:cNvSpPr>
            <p:nvPr/>
          </p:nvSpPr>
          <p:spPr bwMode="auto">
            <a:xfrm>
              <a:off x="1000125" y="2957842"/>
              <a:ext cx="228600" cy="336518"/>
            </a:xfrm>
            <a:prstGeom prst="rect">
              <a:avLst/>
            </a:prstGeom>
            <a:noFill/>
            <a:ln w="9525">
              <a:noFill/>
              <a:miter lim="800000"/>
              <a:headEnd/>
              <a:tailEnd/>
            </a:ln>
          </p:spPr>
          <p:txBody>
            <a:bodyPr>
              <a:spAutoFit/>
            </a:bodyPr>
            <a:lstStyle/>
            <a:p>
              <a:r>
                <a:rPr lang="en-US" sz="1600" b="1">
                  <a:solidFill>
                    <a:srgbClr val="FF8000"/>
                  </a:solidFill>
                </a:rPr>
                <a:t>2</a:t>
              </a:r>
            </a:p>
          </p:txBody>
        </p:sp>
        <p:sp>
          <p:nvSpPr>
            <p:cNvPr id="88083" name="Rounded Rectangle 10"/>
            <p:cNvSpPr>
              <a:spLocks noChangeArrowheads="1"/>
            </p:cNvSpPr>
            <p:nvPr/>
          </p:nvSpPr>
          <p:spPr bwMode="auto">
            <a:xfrm>
              <a:off x="5019675" y="1076325"/>
              <a:ext cx="3219450" cy="447675"/>
            </a:xfrm>
            <a:prstGeom prst="roundRect">
              <a:avLst>
                <a:gd name="adj" fmla="val 16667"/>
              </a:avLst>
            </a:prstGeom>
            <a:solidFill>
              <a:schemeClr val="accent1"/>
            </a:solidFill>
            <a:ln w="9525">
              <a:solidFill>
                <a:schemeClr val="tx1"/>
              </a:solidFill>
              <a:round/>
              <a:headEnd/>
              <a:tailEnd/>
            </a:ln>
          </p:spPr>
          <p:txBody>
            <a:bodyPr/>
            <a:lstStyle/>
            <a:p>
              <a:endParaRPr lang="en-US"/>
            </a:p>
          </p:txBody>
        </p:sp>
        <p:sp>
          <p:nvSpPr>
            <p:cNvPr id="88084" name="TextBox 11"/>
            <p:cNvSpPr txBox="1">
              <a:spLocks noChangeArrowheads="1"/>
            </p:cNvSpPr>
            <p:nvPr/>
          </p:nvSpPr>
          <p:spPr bwMode="auto">
            <a:xfrm>
              <a:off x="5095875" y="1086359"/>
              <a:ext cx="3143250" cy="428584"/>
            </a:xfrm>
            <a:prstGeom prst="rect">
              <a:avLst/>
            </a:prstGeom>
            <a:noFill/>
            <a:ln w="9525">
              <a:noFill/>
              <a:miter lim="800000"/>
              <a:headEnd/>
              <a:tailEnd/>
            </a:ln>
          </p:spPr>
          <p:txBody>
            <a:bodyPr>
              <a:spAutoFit/>
            </a:bodyPr>
            <a:lstStyle/>
            <a:p>
              <a:pPr algn="ctr"/>
              <a:r>
                <a:rPr lang="en-US" sz="1100" b="1"/>
                <a:t>Continue and improve conventional conservation approaches.</a:t>
              </a:r>
            </a:p>
          </p:txBody>
        </p:sp>
        <p:sp>
          <p:nvSpPr>
            <p:cNvPr id="88085" name="Oval 12"/>
            <p:cNvSpPr>
              <a:spLocks noChangeArrowheads="1"/>
            </p:cNvSpPr>
            <p:nvPr/>
          </p:nvSpPr>
          <p:spPr bwMode="auto">
            <a:xfrm>
              <a:off x="4867275" y="1157287"/>
              <a:ext cx="304800" cy="304800"/>
            </a:xfrm>
            <a:prstGeom prst="ellipse">
              <a:avLst/>
            </a:prstGeom>
            <a:solidFill>
              <a:schemeClr val="bg1"/>
            </a:solidFill>
            <a:ln w="9525">
              <a:solidFill>
                <a:schemeClr val="tx1"/>
              </a:solidFill>
              <a:round/>
              <a:headEnd/>
              <a:tailEnd/>
            </a:ln>
          </p:spPr>
          <p:txBody>
            <a:bodyPr/>
            <a:lstStyle/>
            <a:p>
              <a:endParaRPr lang="en-US"/>
            </a:p>
          </p:txBody>
        </p:sp>
        <p:sp>
          <p:nvSpPr>
            <p:cNvPr id="88086" name="TextBox 13"/>
            <p:cNvSpPr txBox="1">
              <a:spLocks noChangeArrowheads="1"/>
            </p:cNvSpPr>
            <p:nvPr/>
          </p:nvSpPr>
          <p:spPr bwMode="auto">
            <a:xfrm>
              <a:off x="4867275" y="1143504"/>
              <a:ext cx="228600" cy="336517"/>
            </a:xfrm>
            <a:prstGeom prst="rect">
              <a:avLst/>
            </a:prstGeom>
            <a:noFill/>
            <a:ln w="9525">
              <a:noFill/>
              <a:miter lim="800000"/>
              <a:headEnd/>
              <a:tailEnd/>
            </a:ln>
          </p:spPr>
          <p:txBody>
            <a:bodyPr>
              <a:spAutoFit/>
            </a:bodyPr>
            <a:lstStyle/>
            <a:p>
              <a:r>
                <a:rPr lang="en-US" sz="1600" b="1">
                  <a:solidFill>
                    <a:srgbClr val="FF8000"/>
                  </a:solidFill>
                </a:rPr>
                <a:t>1</a:t>
              </a:r>
            </a:p>
          </p:txBody>
        </p:sp>
        <p:sp>
          <p:nvSpPr>
            <p:cNvPr id="88087" name="Rounded Rectangle 10"/>
            <p:cNvSpPr>
              <a:spLocks noChangeArrowheads="1"/>
            </p:cNvSpPr>
            <p:nvPr/>
          </p:nvSpPr>
          <p:spPr bwMode="auto">
            <a:xfrm>
              <a:off x="5019675" y="1676400"/>
              <a:ext cx="3219450" cy="1066800"/>
            </a:xfrm>
            <a:prstGeom prst="roundRect">
              <a:avLst>
                <a:gd name="adj" fmla="val 16667"/>
              </a:avLst>
            </a:prstGeom>
            <a:solidFill>
              <a:schemeClr val="accent1"/>
            </a:solidFill>
            <a:ln w="9525">
              <a:solidFill>
                <a:schemeClr val="tx1"/>
              </a:solidFill>
              <a:round/>
              <a:headEnd/>
              <a:tailEnd/>
            </a:ln>
          </p:spPr>
          <p:txBody>
            <a:bodyPr/>
            <a:lstStyle/>
            <a:p>
              <a:endParaRPr lang="en-US"/>
            </a:p>
          </p:txBody>
        </p:sp>
        <p:sp>
          <p:nvSpPr>
            <p:cNvPr id="88088" name="TextBox 11"/>
            <p:cNvSpPr txBox="1">
              <a:spLocks noChangeArrowheads="1"/>
            </p:cNvSpPr>
            <p:nvPr/>
          </p:nvSpPr>
          <p:spPr bwMode="auto">
            <a:xfrm>
              <a:off x="5095875" y="1654630"/>
              <a:ext cx="3143250" cy="1101619"/>
            </a:xfrm>
            <a:prstGeom prst="rect">
              <a:avLst/>
            </a:prstGeom>
            <a:noFill/>
            <a:ln w="9525">
              <a:noFill/>
              <a:miter lim="800000"/>
              <a:headEnd/>
              <a:tailEnd/>
            </a:ln>
          </p:spPr>
          <p:txBody>
            <a:bodyPr>
              <a:spAutoFit/>
            </a:bodyPr>
            <a:lstStyle/>
            <a:p>
              <a:pPr algn="ctr"/>
              <a:r>
                <a:rPr lang="en-US" sz="1100" b="1"/>
                <a:t>(i) Improve landscape connectivity in required direction of colonization; (ii) genetically enhance to improve climate robustness of populations within existing geographic range; and (iii) reduce local stressors on population.</a:t>
              </a:r>
            </a:p>
          </p:txBody>
        </p:sp>
        <p:sp>
          <p:nvSpPr>
            <p:cNvPr id="88089" name="Oval 12"/>
            <p:cNvSpPr>
              <a:spLocks noChangeArrowheads="1"/>
            </p:cNvSpPr>
            <p:nvPr/>
          </p:nvSpPr>
          <p:spPr bwMode="auto">
            <a:xfrm>
              <a:off x="4867275" y="2076450"/>
              <a:ext cx="304800" cy="304800"/>
            </a:xfrm>
            <a:prstGeom prst="ellipse">
              <a:avLst/>
            </a:prstGeom>
            <a:solidFill>
              <a:schemeClr val="bg1"/>
            </a:solidFill>
            <a:ln w="9525">
              <a:solidFill>
                <a:schemeClr val="tx1"/>
              </a:solidFill>
              <a:round/>
              <a:headEnd/>
              <a:tailEnd/>
            </a:ln>
          </p:spPr>
          <p:txBody>
            <a:bodyPr/>
            <a:lstStyle/>
            <a:p>
              <a:endParaRPr lang="en-US"/>
            </a:p>
          </p:txBody>
        </p:sp>
        <p:sp>
          <p:nvSpPr>
            <p:cNvPr id="88090" name="TextBox 13"/>
            <p:cNvSpPr txBox="1">
              <a:spLocks noChangeArrowheads="1"/>
            </p:cNvSpPr>
            <p:nvPr/>
          </p:nvSpPr>
          <p:spPr bwMode="auto">
            <a:xfrm>
              <a:off x="4867275" y="2062578"/>
              <a:ext cx="228600" cy="336518"/>
            </a:xfrm>
            <a:prstGeom prst="rect">
              <a:avLst/>
            </a:prstGeom>
            <a:noFill/>
            <a:ln w="9525">
              <a:noFill/>
              <a:miter lim="800000"/>
              <a:headEnd/>
              <a:tailEnd/>
            </a:ln>
          </p:spPr>
          <p:txBody>
            <a:bodyPr>
              <a:spAutoFit/>
            </a:bodyPr>
            <a:lstStyle/>
            <a:p>
              <a:r>
                <a:rPr lang="en-US" sz="1600" b="1">
                  <a:solidFill>
                    <a:srgbClr val="FF8000"/>
                  </a:solidFill>
                </a:rPr>
                <a:t>2</a:t>
              </a:r>
            </a:p>
          </p:txBody>
        </p:sp>
        <p:sp>
          <p:nvSpPr>
            <p:cNvPr id="88091" name="Rounded Rectangle 10"/>
            <p:cNvSpPr>
              <a:spLocks noChangeArrowheads="1"/>
            </p:cNvSpPr>
            <p:nvPr/>
          </p:nvSpPr>
          <p:spPr bwMode="auto">
            <a:xfrm>
              <a:off x="5019675" y="2905125"/>
              <a:ext cx="3219450" cy="447675"/>
            </a:xfrm>
            <a:prstGeom prst="roundRect">
              <a:avLst>
                <a:gd name="adj" fmla="val 16667"/>
              </a:avLst>
            </a:prstGeom>
            <a:solidFill>
              <a:schemeClr val="accent1"/>
            </a:solidFill>
            <a:ln w="9525">
              <a:solidFill>
                <a:schemeClr val="tx1"/>
              </a:solidFill>
              <a:round/>
              <a:headEnd/>
              <a:tailEnd/>
            </a:ln>
          </p:spPr>
          <p:txBody>
            <a:bodyPr/>
            <a:lstStyle/>
            <a:p>
              <a:endParaRPr lang="en-US"/>
            </a:p>
          </p:txBody>
        </p:sp>
        <p:sp>
          <p:nvSpPr>
            <p:cNvPr id="88092" name="TextBox 11"/>
            <p:cNvSpPr txBox="1">
              <a:spLocks noChangeArrowheads="1"/>
            </p:cNvSpPr>
            <p:nvPr/>
          </p:nvSpPr>
          <p:spPr bwMode="auto">
            <a:xfrm>
              <a:off x="5095875" y="2924508"/>
              <a:ext cx="3143250" cy="428584"/>
            </a:xfrm>
            <a:prstGeom prst="rect">
              <a:avLst/>
            </a:prstGeom>
            <a:noFill/>
            <a:ln w="9525">
              <a:noFill/>
              <a:miter lim="800000"/>
              <a:headEnd/>
              <a:tailEnd/>
            </a:ln>
          </p:spPr>
          <p:txBody>
            <a:bodyPr>
              <a:spAutoFit/>
            </a:bodyPr>
            <a:lstStyle/>
            <a:p>
              <a:pPr algn="ctr"/>
              <a:r>
                <a:rPr lang="en-US" sz="1100" b="1"/>
                <a:t>Invoke ex situ conservation practices (eg. store eggs/sperm/seed).</a:t>
              </a:r>
            </a:p>
          </p:txBody>
        </p:sp>
        <p:sp>
          <p:nvSpPr>
            <p:cNvPr id="88093" name="Oval 12"/>
            <p:cNvSpPr>
              <a:spLocks noChangeArrowheads="1"/>
            </p:cNvSpPr>
            <p:nvPr/>
          </p:nvSpPr>
          <p:spPr bwMode="auto">
            <a:xfrm>
              <a:off x="4867275" y="3019425"/>
              <a:ext cx="304800" cy="304800"/>
            </a:xfrm>
            <a:prstGeom prst="ellipse">
              <a:avLst/>
            </a:prstGeom>
            <a:solidFill>
              <a:schemeClr val="bg1"/>
            </a:solidFill>
            <a:ln w="9525">
              <a:solidFill>
                <a:schemeClr val="tx1"/>
              </a:solidFill>
              <a:round/>
              <a:headEnd/>
              <a:tailEnd/>
            </a:ln>
          </p:spPr>
          <p:txBody>
            <a:bodyPr/>
            <a:lstStyle/>
            <a:p>
              <a:endParaRPr lang="en-US"/>
            </a:p>
          </p:txBody>
        </p:sp>
        <p:sp>
          <p:nvSpPr>
            <p:cNvPr id="88094" name="TextBox 13"/>
            <p:cNvSpPr txBox="1">
              <a:spLocks noChangeArrowheads="1"/>
            </p:cNvSpPr>
            <p:nvPr/>
          </p:nvSpPr>
          <p:spPr bwMode="auto">
            <a:xfrm>
              <a:off x="4867275" y="3005462"/>
              <a:ext cx="228600" cy="336518"/>
            </a:xfrm>
            <a:prstGeom prst="rect">
              <a:avLst/>
            </a:prstGeom>
            <a:noFill/>
            <a:ln w="9525">
              <a:noFill/>
              <a:miter lim="800000"/>
              <a:headEnd/>
              <a:tailEnd/>
            </a:ln>
          </p:spPr>
          <p:txBody>
            <a:bodyPr>
              <a:spAutoFit/>
            </a:bodyPr>
            <a:lstStyle/>
            <a:p>
              <a:r>
                <a:rPr lang="en-US" sz="1600" b="1">
                  <a:solidFill>
                    <a:srgbClr val="FF8000"/>
                  </a:solidFill>
                </a:rPr>
                <a:t>3</a:t>
              </a:r>
            </a:p>
          </p:txBody>
        </p:sp>
        <p:cxnSp>
          <p:nvCxnSpPr>
            <p:cNvPr id="35" name="Elbow Connector 34"/>
            <p:cNvCxnSpPr>
              <a:endCxn id="88086" idx="1"/>
            </p:cNvCxnSpPr>
            <p:nvPr/>
          </p:nvCxnSpPr>
          <p:spPr bwMode="auto">
            <a:xfrm flipV="1">
              <a:off x="4048125" y="1311762"/>
              <a:ext cx="819150" cy="136512"/>
            </a:xfrm>
            <a:prstGeom prst="bentConnector3">
              <a:avLst>
                <a:gd name="adj1" fmla="val 50000"/>
              </a:avLst>
            </a:prstGeom>
            <a:solidFill>
              <a:schemeClr val="accent1"/>
            </a:solidFill>
            <a:ln w="25400" cap="flat" cmpd="sng" algn="ctr">
              <a:solidFill>
                <a:schemeClr val="accent3"/>
              </a:solidFill>
              <a:prstDash val="solid"/>
              <a:round/>
              <a:headEnd type="none" w="med" len="med"/>
              <a:tailEnd type="arrow"/>
            </a:ln>
            <a:effectLst/>
          </p:spPr>
        </p:cxnSp>
        <p:cxnSp>
          <p:nvCxnSpPr>
            <p:cNvPr id="88096" name="Elbow Connector 42"/>
            <p:cNvCxnSpPr>
              <a:cxnSpLocks noChangeShapeType="1"/>
              <a:endCxn id="88090" idx="1"/>
            </p:cNvCxnSpPr>
            <p:nvPr/>
          </p:nvCxnSpPr>
          <p:spPr bwMode="auto">
            <a:xfrm>
              <a:off x="4048125" y="1752600"/>
              <a:ext cx="819150" cy="478632"/>
            </a:xfrm>
            <a:prstGeom prst="bentConnector3">
              <a:avLst>
                <a:gd name="adj1" fmla="val 50000"/>
              </a:avLst>
            </a:prstGeom>
            <a:noFill/>
            <a:ln w="25400">
              <a:solidFill>
                <a:schemeClr val="bg1"/>
              </a:solidFill>
              <a:round/>
              <a:headEnd/>
              <a:tailEnd type="arrow" w="med" len="med"/>
            </a:ln>
          </p:spPr>
        </p:cxnSp>
        <p:sp>
          <p:nvSpPr>
            <p:cNvPr id="88097" name="Rounded Rectangle 10"/>
            <p:cNvSpPr>
              <a:spLocks noChangeArrowheads="1"/>
            </p:cNvSpPr>
            <p:nvPr/>
          </p:nvSpPr>
          <p:spPr bwMode="auto">
            <a:xfrm>
              <a:off x="5038725" y="5800725"/>
              <a:ext cx="3200400" cy="523875"/>
            </a:xfrm>
            <a:prstGeom prst="roundRect">
              <a:avLst>
                <a:gd name="adj" fmla="val 16667"/>
              </a:avLst>
            </a:prstGeom>
            <a:solidFill>
              <a:schemeClr val="accent1"/>
            </a:solidFill>
            <a:ln w="9525">
              <a:solidFill>
                <a:schemeClr val="tx1"/>
              </a:solidFill>
              <a:round/>
              <a:headEnd/>
              <a:tailEnd/>
            </a:ln>
          </p:spPr>
          <p:txBody>
            <a:bodyPr/>
            <a:lstStyle/>
            <a:p>
              <a:endParaRPr lang="en-US"/>
            </a:p>
          </p:txBody>
        </p:sp>
        <p:sp>
          <p:nvSpPr>
            <p:cNvPr id="88098" name="TextBox 11"/>
            <p:cNvSpPr txBox="1">
              <a:spLocks noChangeArrowheads="1"/>
            </p:cNvSpPr>
            <p:nvPr/>
          </p:nvSpPr>
          <p:spPr bwMode="auto">
            <a:xfrm>
              <a:off x="5114925" y="5848402"/>
              <a:ext cx="3124200" cy="428584"/>
            </a:xfrm>
            <a:prstGeom prst="rect">
              <a:avLst/>
            </a:prstGeom>
            <a:noFill/>
            <a:ln w="9525">
              <a:noFill/>
              <a:miter lim="800000"/>
              <a:headEnd/>
              <a:tailEnd/>
            </a:ln>
          </p:spPr>
          <p:txBody>
            <a:bodyPr>
              <a:spAutoFit/>
            </a:bodyPr>
            <a:lstStyle/>
            <a:p>
              <a:pPr algn="ctr"/>
              <a:r>
                <a:rPr lang="en-US" sz="1100" b="1"/>
                <a:t>Undertake translocation (assisted migration).</a:t>
              </a:r>
            </a:p>
          </p:txBody>
        </p:sp>
        <p:sp>
          <p:nvSpPr>
            <p:cNvPr id="88099" name="Oval 12"/>
            <p:cNvSpPr>
              <a:spLocks noChangeArrowheads="1"/>
            </p:cNvSpPr>
            <p:nvPr/>
          </p:nvSpPr>
          <p:spPr bwMode="auto">
            <a:xfrm>
              <a:off x="4886325" y="5915025"/>
              <a:ext cx="304800" cy="304800"/>
            </a:xfrm>
            <a:prstGeom prst="ellipse">
              <a:avLst/>
            </a:prstGeom>
            <a:solidFill>
              <a:schemeClr val="bg1"/>
            </a:solidFill>
            <a:ln w="9525">
              <a:solidFill>
                <a:schemeClr val="tx1"/>
              </a:solidFill>
              <a:round/>
              <a:headEnd/>
              <a:tailEnd/>
            </a:ln>
          </p:spPr>
          <p:txBody>
            <a:bodyPr/>
            <a:lstStyle/>
            <a:p>
              <a:endParaRPr lang="en-US"/>
            </a:p>
          </p:txBody>
        </p:sp>
        <p:sp>
          <p:nvSpPr>
            <p:cNvPr id="88100" name="TextBox 13"/>
            <p:cNvSpPr txBox="1">
              <a:spLocks noChangeArrowheads="1"/>
            </p:cNvSpPr>
            <p:nvPr/>
          </p:nvSpPr>
          <p:spPr bwMode="auto">
            <a:xfrm>
              <a:off x="4886325" y="5900785"/>
              <a:ext cx="228600" cy="336517"/>
            </a:xfrm>
            <a:prstGeom prst="rect">
              <a:avLst/>
            </a:prstGeom>
            <a:noFill/>
            <a:ln w="9525">
              <a:noFill/>
              <a:miter lim="800000"/>
              <a:headEnd/>
              <a:tailEnd/>
            </a:ln>
          </p:spPr>
          <p:txBody>
            <a:bodyPr>
              <a:spAutoFit/>
            </a:bodyPr>
            <a:lstStyle/>
            <a:p>
              <a:r>
                <a:rPr lang="en-US" sz="1600" b="1">
                  <a:solidFill>
                    <a:srgbClr val="FF8000"/>
                  </a:solidFill>
                </a:rPr>
                <a:t>6</a:t>
              </a:r>
            </a:p>
          </p:txBody>
        </p:sp>
        <p:sp>
          <p:nvSpPr>
            <p:cNvPr id="88101" name="Rounded Rectangle 10"/>
            <p:cNvSpPr>
              <a:spLocks noChangeArrowheads="1"/>
            </p:cNvSpPr>
            <p:nvPr/>
          </p:nvSpPr>
          <p:spPr bwMode="auto">
            <a:xfrm>
              <a:off x="5038725" y="5114925"/>
              <a:ext cx="3200400" cy="523875"/>
            </a:xfrm>
            <a:prstGeom prst="roundRect">
              <a:avLst>
                <a:gd name="adj" fmla="val 16667"/>
              </a:avLst>
            </a:prstGeom>
            <a:solidFill>
              <a:schemeClr val="accent1"/>
            </a:solidFill>
            <a:ln w="9525">
              <a:solidFill>
                <a:schemeClr val="tx1"/>
              </a:solidFill>
              <a:round/>
              <a:headEnd/>
              <a:tailEnd/>
            </a:ln>
          </p:spPr>
          <p:txBody>
            <a:bodyPr/>
            <a:lstStyle/>
            <a:p>
              <a:endParaRPr lang="en-US"/>
            </a:p>
          </p:txBody>
        </p:sp>
        <p:sp>
          <p:nvSpPr>
            <p:cNvPr id="88102" name="TextBox 11"/>
            <p:cNvSpPr txBox="1">
              <a:spLocks noChangeArrowheads="1"/>
            </p:cNvSpPr>
            <p:nvPr/>
          </p:nvSpPr>
          <p:spPr bwMode="auto">
            <a:xfrm>
              <a:off x="5114925" y="5162668"/>
              <a:ext cx="3124200" cy="428584"/>
            </a:xfrm>
            <a:prstGeom prst="rect">
              <a:avLst/>
            </a:prstGeom>
            <a:noFill/>
            <a:ln w="9525">
              <a:noFill/>
              <a:miter lim="800000"/>
              <a:headEnd/>
              <a:tailEnd/>
            </a:ln>
          </p:spPr>
          <p:txBody>
            <a:bodyPr>
              <a:spAutoFit/>
            </a:bodyPr>
            <a:lstStyle/>
            <a:p>
              <a:pPr algn="ctr"/>
              <a:r>
                <a:rPr lang="en-US" sz="1100" b="1"/>
                <a:t>Wait and facilitate establishment (protect organisms as they arrive).</a:t>
              </a:r>
            </a:p>
          </p:txBody>
        </p:sp>
        <p:sp>
          <p:nvSpPr>
            <p:cNvPr id="88103" name="Oval 12"/>
            <p:cNvSpPr>
              <a:spLocks noChangeArrowheads="1"/>
            </p:cNvSpPr>
            <p:nvPr/>
          </p:nvSpPr>
          <p:spPr bwMode="auto">
            <a:xfrm>
              <a:off x="4886325" y="5229225"/>
              <a:ext cx="304800" cy="304800"/>
            </a:xfrm>
            <a:prstGeom prst="ellipse">
              <a:avLst/>
            </a:prstGeom>
            <a:solidFill>
              <a:schemeClr val="bg1"/>
            </a:solidFill>
            <a:ln w="9525">
              <a:solidFill>
                <a:schemeClr val="tx1"/>
              </a:solidFill>
              <a:round/>
              <a:headEnd/>
              <a:tailEnd/>
            </a:ln>
          </p:spPr>
          <p:txBody>
            <a:bodyPr/>
            <a:lstStyle/>
            <a:p>
              <a:endParaRPr lang="en-US"/>
            </a:p>
          </p:txBody>
        </p:sp>
        <p:sp>
          <p:nvSpPr>
            <p:cNvPr id="88104" name="TextBox 13"/>
            <p:cNvSpPr txBox="1">
              <a:spLocks noChangeArrowheads="1"/>
            </p:cNvSpPr>
            <p:nvPr/>
          </p:nvSpPr>
          <p:spPr bwMode="auto">
            <a:xfrm>
              <a:off x="4886325" y="5215050"/>
              <a:ext cx="228600" cy="336518"/>
            </a:xfrm>
            <a:prstGeom prst="rect">
              <a:avLst/>
            </a:prstGeom>
            <a:noFill/>
            <a:ln w="9525">
              <a:noFill/>
              <a:miter lim="800000"/>
              <a:headEnd/>
              <a:tailEnd/>
            </a:ln>
          </p:spPr>
          <p:txBody>
            <a:bodyPr>
              <a:spAutoFit/>
            </a:bodyPr>
            <a:lstStyle/>
            <a:p>
              <a:r>
                <a:rPr lang="en-US" sz="1600" b="1">
                  <a:solidFill>
                    <a:srgbClr val="FF8000"/>
                  </a:solidFill>
                </a:rPr>
                <a:t>5</a:t>
              </a:r>
            </a:p>
          </p:txBody>
        </p:sp>
        <p:sp>
          <p:nvSpPr>
            <p:cNvPr id="88105" name="Rounded Rectangle 10"/>
            <p:cNvSpPr>
              <a:spLocks noChangeArrowheads="1"/>
            </p:cNvSpPr>
            <p:nvPr/>
          </p:nvSpPr>
          <p:spPr bwMode="auto">
            <a:xfrm>
              <a:off x="5038725" y="4429125"/>
              <a:ext cx="3200400" cy="447675"/>
            </a:xfrm>
            <a:prstGeom prst="roundRect">
              <a:avLst>
                <a:gd name="adj" fmla="val 16667"/>
              </a:avLst>
            </a:prstGeom>
            <a:solidFill>
              <a:schemeClr val="accent1"/>
            </a:solidFill>
            <a:ln w="9525">
              <a:solidFill>
                <a:schemeClr val="tx1"/>
              </a:solidFill>
              <a:round/>
              <a:headEnd/>
              <a:tailEnd/>
            </a:ln>
          </p:spPr>
          <p:txBody>
            <a:bodyPr/>
            <a:lstStyle/>
            <a:p>
              <a:endParaRPr lang="en-US"/>
            </a:p>
          </p:txBody>
        </p:sp>
        <p:sp>
          <p:nvSpPr>
            <p:cNvPr id="88106" name="TextBox 11"/>
            <p:cNvSpPr txBox="1">
              <a:spLocks noChangeArrowheads="1"/>
            </p:cNvSpPr>
            <p:nvPr/>
          </p:nvSpPr>
          <p:spPr bwMode="auto">
            <a:xfrm>
              <a:off x="5114925" y="4438837"/>
              <a:ext cx="3124200" cy="428584"/>
            </a:xfrm>
            <a:prstGeom prst="rect">
              <a:avLst/>
            </a:prstGeom>
            <a:noFill/>
            <a:ln w="9525">
              <a:noFill/>
              <a:miter lim="800000"/>
              <a:headEnd/>
              <a:tailEnd/>
            </a:ln>
          </p:spPr>
          <p:txBody>
            <a:bodyPr>
              <a:spAutoFit/>
            </a:bodyPr>
            <a:lstStyle/>
            <a:p>
              <a:pPr algn="ctr"/>
              <a:r>
                <a:rPr lang="en-US" sz="1100" b="1"/>
                <a:t>Will the organisms arrive on their own to a new habitat?</a:t>
              </a:r>
            </a:p>
          </p:txBody>
        </p:sp>
        <p:sp>
          <p:nvSpPr>
            <p:cNvPr id="88107" name="Rounded Rectangle 10"/>
            <p:cNvSpPr>
              <a:spLocks noChangeArrowheads="1"/>
            </p:cNvSpPr>
            <p:nvPr/>
          </p:nvSpPr>
          <p:spPr bwMode="auto">
            <a:xfrm>
              <a:off x="5038725" y="3581401"/>
              <a:ext cx="3200400" cy="609600"/>
            </a:xfrm>
            <a:prstGeom prst="roundRect">
              <a:avLst>
                <a:gd name="adj" fmla="val 16667"/>
              </a:avLst>
            </a:prstGeom>
            <a:solidFill>
              <a:schemeClr val="accent1"/>
            </a:solidFill>
            <a:ln w="9525">
              <a:solidFill>
                <a:schemeClr val="tx1"/>
              </a:solidFill>
              <a:round/>
              <a:headEnd/>
              <a:tailEnd/>
            </a:ln>
          </p:spPr>
          <p:txBody>
            <a:bodyPr/>
            <a:lstStyle/>
            <a:p>
              <a:endParaRPr lang="en-US"/>
            </a:p>
          </p:txBody>
        </p:sp>
        <p:sp>
          <p:nvSpPr>
            <p:cNvPr id="88108" name="TextBox 11"/>
            <p:cNvSpPr txBox="1">
              <a:spLocks noChangeArrowheads="1"/>
            </p:cNvSpPr>
            <p:nvPr/>
          </p:nvSpPr>
          <p:spPr bwMode="auto">
            <a:xfrm>
              <a:off x="5124450" y="3610242"/>
              <a:ext cx="3114675" cy="596843"/>
            </a:xfrm>
            <a:prstGeom prst="rect">
              <a:avLst/>
            </a:prstGeom>
            <a:noFill/>
            <a:ln w="9525">
              <a:noFill/>
              <a:miter lim="800000"/>
              <a:headEnd/>
              <a:tailEnd/>
            </a:ln>
          </p:spPr>
          <p:txBody>
            <a:bodyPr>
              <a:spAutoFit/>
            </a:bodyPr>
            <a:lstStyle/>
            <a:p>
              <a:pPr algn="ctr"/>
              <a:r>
                <a:rPr lang="en-US" sz="1100" b="1"/>
                <a:t>Is it possible to create habitat (eg. Artificial reef, wetlands) at higher latitudes to accommodate “natural” movement?</a:t>
              </a:r>
            </a:p>
          </p:txBody>
        </p:sp>
        <p:sp>
          <p:nvSpPr>
            <p:cNvPr id="88109" name="Oval 12"/>
            <p:cNvSpPr>
              <a:spLocks noChangeArrowheads="1"/>
            </p:cNvSpPr>
            <p:nvPr/>
          </p:nvSpPr>
          <p:spPr bwMode="auto">
            <a:xfrm>
              <a:off x="4886325" y="3781425"/>
              <a:ext cx="304800" cy="304800"/>
            </a:xfrm>
            <a:prstGeom prst="ellipse">
              <a:avLst/>
            </a:prstGeom>
            <a:solidFill>
              <a:schemeClr val="bg1"/>
            </a:solidFill>
            <a:ln w="9525">
              <a:solidFill>
                <a:schemeClr val="tx1"/>
              </a:solidFill>
              <a:round/>
              <a:headEnd/>
              <a:tailEnd/>
            </a:ln>
          </p:spPr>
          <p:txBody>
            <a:bodyPr/>
            <a:lstStyle/>
            <a:p>
              <a:endParaRPr lang="en-US"/>
            </a:p>
          </p:txBody>
        </p:sp>
        <p:sp>
          <p:nvSpPr>
            <p:cNvPr id="88110" name="TextBox 13"/>
            <p:cNvSpPr txBox="1">
              <a:spLocks noChangeArrowheads="1"/>
            </p:cNvSpPr>
            <p:nvPr/>
          </p:nvSpPr>
          <p:spPr bwMode="auto">
            <a:xfrm>
              <a:off x="4886325" y="3767389"/>
              <a:ext cx="228600" cy="336518"/>
            </a:xfrm>
            <a:prstGeom prst="rect">
              <a:avLst/>
            </a:prstGeom>
            <a:noFill/>
            <a:ln w="9525">
              <a:noFill/>
              <a:miter lim="800000"/>
              <a:headEnd/>
              <a:tailEnd/>
            </a:ln>
          </p:spPr>
          <p:txBody>
            <a:bodyPr>
              <a:spAutoFit/>
            </a:bodyPr>
            <a:lstStyle/>
            <a:p>
              <a:r>
                <a:rPr lang="en-US" sz="1600" b="1">
                  <a:solidFill>
                    <a:srgbClr val="FF8000"/>
                  </a:solidFill>
                </a:rPr>
                <a:t>4</a:t>
              </a:r>
            </a:p>
          </p:txBody>
        </p:sp>
        <p:sp>
          <p:nvSpPr>
            <p:cNvPr id="88111" name="Rounded Rectangle 10"/>
            <p:cNvSpPr>
              <a:spLocks noChangeArrowheads="1"/>
            </p:cNvSpPr>
            <p:nvPr/>
          </p:nvSpPr>
          <p:spPr bwMode="auto">
            <a:xfrm>
              <a:off x="1152525" y="5495925"/>
              <a:ext cx="2895600" cy="381000"/>
            </a:xfrm>
            <a:prstGeom prst="roundRect">
              <a:avLst>
                <a:gd name="adj" fmla="val 16667"/>
              </a:avLst>
            </a:prstGeom>
            <a:solidFill>
              <a:schemeClr val="accent1"/>
            </a:solidFill>
            <a:ln w="9525">
              <a:solidFill>
                <a:schemeClr val="tx1"/>
              </a:solidFill>
              <a:round/>
              <a:headEnd/>
              <a:tailEnd/>
            </a:ln>
          </p:spPr>
          <p:txBody>
            <a:bodyPr/>
            <a:lstStyle/>
            <a:p>
              <a:endParaRPr lang="en-US"/>
            </a:p>
          </p:txBody>
        </p:sp>
        <p:sp>
          <p:nvSpPr>
            <p:cNvPr id="88112" name="TextBox 11"/>
            <p:cNvSpPr txBox="1">
              <a:spLocks noChangeArrowheads="1"/>
            </p:cNvSpPr>
            <p:nvPr/>
          </p:nvSpPr>
          <p:spPr bwMode="auto">
            <a:xfrm>
              <a:off x="1209675" y="5543631"/>
              <a:ext cx="2895600" cy="274611"/>
            </a:xfrm>
            <a:prstGeom prst="rect">
              <a:avLst/>
            </a:prstGeom>
            <a:noFill/>
            <a:ln w="9525">
              <a:noFill/>
              <a:miter lim="800000"/>
              <a:headEnd/>
              <a:tailEnd/>
            </a:ln>
          </p:spPr>
          <p:txBody>
            <a:bodyPr>
              <a:spAutoFit/>
            </a:bodyPr>
            <a:lstStyle/>
            <a:p>
              <a:pPr algn="ctr"/>
              <a:r>
                <a:rPr lang="en-US" sz="1200" b="1"/>
                <a:t>Go to options 2 and 3.</a:t>
              </a:r>
            </a:p>
          </p:txBody>
        </p:sp>
        <p:sp>
          <p:nvSpPr>
            <p:cNvPr id="88113" name="Rounded Rectangle 10"/>
            <p:cNvSpPr>
              <a:spLocks noChangeArrowheads="1"/>
            </p:cNvSpPr>
            <p:nvPr/>
          </p:nvSpPr>
          <p:spPr bwMode="auto">
            <a:xfrm>
              <a:off x="1152525" y="4038600"/>
              <a:ext cx="2895600" cy="838200"/>
            </a:xfrm>
            <a:prstGeom prst="roundRect">
              <a:avLst>
                <a:gd name="adj" fmla="val 16667"/>
              </a:avLst>
            </a:prstGeom>
            <a:solidFill>
              <a:schemeClr val="accent1"/>
            </a:solidFill>
            <a:ln w="9525">
              <a:solidFill>
                <a:schemeClr val="tx1"/>
              </a:solidFill>
              <a:round/>
              <a:headEnd/>
              <a:tailEnd/>
            </a:ln>
          </p:spPr>
          <p:txBody>
            <a:bodyPr/>
            <a:lstStyle/>
            <a:p>
              <a:endParaRPr lang="en-US"/>
            </a:p>
          </p:txBody>
        </p:sp>
        <p:sp>
          <p:nvSpPr>
            <p:cNvPr id="88114" name="TextBox 11"/>
            <p:cNvSpPr txBox="1">
              <a:spLocks noChangeArrowheads="1"/>
            </p:cNvSpPr>
            <p:nvPr/>
          </p:nvSpPr>
          <p:spPr bwMode="auto">
            <a:xfrm>
              <a:off x="1152525" y="4038826"/>
              <a:ext cx="2895600" cy="822246"/>
            </a:xfrm>
            <a:prstGeom prst="rect">
              <a:avLst/>
            </a:prstGeom>
            <a:noFill/>
            <a:ln w="9525">
              <a:noFill/>
              <a:miter lim="800000"/>
              <a:headEnd/>
              <a:tailEnd/>
            </a:ln>
          </p:spPr>
          <p:txBody>
            <a:bodyPr>
              <a:spAutoFit/>
            </a:bodyPr>
            <a:lstStyle/>
            <a:p>
              <a:pPr algn="ctr"/>
              <a:r>
                <a:rPr lang="en-US" sz="1200" b="1"/>
                <a:t>Do benefits of translocation outweigh the biological and socioeconomic costs and constraints?</a:t>
              </a:r>
            </a:p>
          </p:txBody>
        </p:sp>
        <p:sp>
          <p:nvSpPr>
            <p:cNvPr id="88115" name="Oval 12"/>
            <p:cNvSpPr>
              <a:spLocks noChangeArrowheads="1"/>
            </p:cNvSpPr>
            <p:nvPr/>
          </p:nvSpPr>
          <p:spPr bwMode="auto">
            <a:xfrm>
              <a:off x="1000125" y="4350484"/>
              <a:ext cx="304800" cy="304800"/>
            </a:xfrm>
            <a:prstGeom prst="ellipse">
              <a:avLst/>
            </a:prstGeom>
            <a:solidFill>
              <a:schemeClr val="bg1"/>
            </a:solidFill>
            <a:ln w="9525">
              <a:solidFill>
                <a:schemeClr val="tx1"/>
              </a:solidFill>
              <a:round/>
              <a:headEnd/>
              <a:tailEnd/>
            </a:ln>
          </p:spPr>
          <p:txBody>
            <a:bodyPr/>
            <a:lstStyle/>
            <a:p>
              <a:endParaRPr lang="en-US"/>
            </a:p>
          </p:txBody>
        </p:sp>
        <p:sp>
          <p:nvSpPr>
            <p:cNvPr id="88116" name="TextBox 13"/>
            <p:cNvSpPr txBox="1">
              <a:spLocks noChangeArrowheads="1"/>
            </p:cNvSpPr>
            <p:nvPr/>
          </p:nvSpPr>
          <p:spPr bwMode="auto">
            <a:xfrm>
              <a:off x="1000125" y="4335660"/>
              <a:ext cx="228600" cy="336517"/>
            </a:xfrm>
            <a:prstGeom prst="rect">
              <a:avLst/>
            </a:prstGeom>
            <a:noFill/>
            <a:ln w="9525">
              <a:noFill/>
              <a:miter lim="800000"/>
              <a:headEnd/>
              <a:tailEnd/>
            </a:ln>
          </p:spPr>
          <p:txBody>
            <a:bodyPr>
              <a:spAutoFit/>
            </a:bodyPr>
            <a:lstStyle/>
            <a:p>
              <a:r>
                <a:rPr lang="en-US" sz="1600" b="1">
                  <a:solidFill>
                    <a:srgbClr val="FF8000"/>
                  </a:solidFill>
                </a:rPr>
                <a:t>3</a:t>
              </a:r>
            </a:p>
          </p:txBody>
        </p:sp>
        <p:cxnSp>
          <p:nvCxnSpPr>
            <p:cNvPr id="75" name="Elbow Connector 74"/>
            <p:cNvCxnSpPr>
              <a:endCxn id="88110" idx="1"/>
            </p:cNvCxnSpPr>
            <p:nvPr/>
          </p:nvCxnSpPr>
          <p:spPr bwMode="auto">
            <a:xfrm>
              <a:off x="4057650" y="3126101"/>
              <a:ext cx="828675" cy="809547"/>
            </a:xfrm>
            <a:prstGeom prst="bentConnector3">
              <a:avLst>
                <a:gd name="adj1" fmla="val 40805"/>
              </a:avLst>
            </a:prstGeom>
            <a:solidFill>
              <a:schemeClr val="accent1"/>
            </a:solidFill>
            <a:ln w="25400" cap="flat" cmpd="sng" algn="ctr">
              <a:solidFill>
                <a:schemeClr val="accent3"/>
              </a:solidFill>
              <a:prstDash val="solid"/>
              <a:round/>
              <a:headEnd type="none" w="med" len="med"/>
              <a:tailEnd type="arrow"/>
            </a:ln>
            <a:effectLst/>
          </p:spPr>
        </p:cxnSp>
        <p:cxnSp>
          <p:nvCxnSpPr>
            <p:cNvPr id="103" name="Elbow Connector 102"/>
            <p:cNvCxnSpPr>
              <a:stCxn id="88114" idx="3"/>
              <a:endCxn id="88100" idx="1"/>
            </p:cNvCxnSpPr>
            <p:nvPr/>
          </p:nvCxnSpPr>
          <p:spPr bwMode="auto">
            <a:xfrm>
              <a:off x="4048125" y="4454711"/>
              <a:ext cx="838200" cy="1614333"/>
            </a:xfrm>
            <a:prstGeom prst="bentConnector3">
              <a:avLst>
                <a:gd name="adj1" fmla="val 43182"/>
              </a:avLst>
            </a:prstGeom>
            <a:solidFill>
              <a:schemeClr val="accent1"/>
            </a:solidFill>
            <a:ln w="25400" cap="flat" cmpd="sng" algn="ctr">
              <a:solidFill>
                <a:schemeClr val="accent3"/>
              </a:solidFill>
              <a:prstDash val="solid"/>
              <a:round/>
              <a:headEnd type="none" w="med" len="med"/>
              <a:tailEnd type="arrow"/>
            </a:ln>
            <a:effectLst/>
          </p:spPr>
        </p:cxnSp>
        <p:cxnSp>
          <p:nvCxnSpPr>
            <p:cNvPr id="88119" name="Elbow Connector 110"/>
            <p:cNvCxnSpPr>
              <a:cxnSpLocks noChangeShapeType="1"/>
            </p:cNvCxnSpPr>
            <p:nvPr/>
          </p:nvCxnSpPr>
          <p:spPr bwMode="auto">
            <a:xfrm rot="10800000">
              <a:off x="4048125" y="4191000"/>
              <a:ext cx="990600" cy="304800"/>
            </a:xfrm>
            <a:prstGeom prst="bentConnector3">
              <a:avLst>
                <a:gd name="adj1" fmla="val 40384"/>
              </a:avLst>
            </a:prstGeom>
            <a:noFill/>
            <a:ln w="25400">
              <a:solidFill>
                <a:schemeClr val="bg1"/>
              </a:solidFill>
              <a:round/>
              <a:headEnd/>
              <a:tailEnd type="arrow" w="med" len="med"/>
            </a:ln>
          </p:spPr>
        </p:cxnSp>
        <p:sp>
          <p:nvSpPr>
            <p:cNvPr id="88120" name="TextBox 116"/>
            <p:cNvSpPr txBox="1">
              <a:spLocks noChangeArrowheads="1"/>
            </p:cNvSpPr>
            <p:nvPr/>
          </p:nvSpPr>
          <p:spPr bwMode="auto">
            <a:xfrm>
              <a:off x="4010025" y="1194298"/>
              <a:ext cx="457200" cy="244452"/>
            </a:xfrm>
            <a:prstGeom prst="rect">
              <a:avLst/>
            </a:prstGeom>
            <a:noFill/>
            <a:ln w="9525">
              <a:noFill/>
              <a:miter lim="800000"/>
              <a:headEnd/>
              <a:tailEnd/>
            </a:ln>
          </p:spPr>
          <p:txBody>
            <a:bodyPr>
              <a:spAutoFit/>
            </a:bodyPr>
            <a:lstStyle/>
            <a:p>
              <a:r>
                <a:rPr lang="en-US" sz="1000" b="1">
                  <a:solidFill>
                    <a:srgbClr val="FFFFFF"/>
                  </a:solidFill>
                </a:rPr>
                <a:t>Low</a:t>
              </a:r>
            </a:p>
          </p:txBody>
        </p:sp>
        <p:sp>
          <p:nvSpPr>
            <p:cNvPr id="88121" name="TextBox 117"/>
            <p:cNvSpPr txBox="1">
              <a:spLocks noChangeArrowheads="1"/>
            </p:cNvSpPr>
            <p:nvPr/>
          </p:nvSpPr>
          <p:spPr bwMode="auto">
            <a:xfrm>
              <a:off x="4010025" y="1508593"/>
              <a:ext cx="838200" cy="244452"/>
            </a:xfrm>
            <a:prstGeom prst="rect">
              <a:avLst/>
            </a:prstGeom>
            <a:noFill/>
            <a:ln w="9525">
              <a:noFill/>
              <a:miter lim="800000"/>
              <a:headEnd/>
              <a:tailEnd/>
            </a:ln>
          </p:spPr>
          <p:txBody>
            <a:bodyPr>
              <a:spAutoFit/>
            </a:bodyPr>
            <a:lstStyle/>
            <a:p>
              <a:r>
                <a:rPr lang="en-US" sz="1000" b="1">
                  <a:solidFill>
                    <a:srgbClr val="FFFFFF"/>
                  </a:solidFill>
                </a:rPr>
                <a:t>Moderate</a:t>
              </a:r>
            </a:p>
          </p:txBody>
        </p:sp>
        <p:sp>
          <p:nvSpPr>
            <p:cNvPr id="88122" name="TextBox 118"/>
            <p:cNvSpPr txBox="1">
              <a:spLocks noChangeArrowheads="1"/>
            </p:cNvSpPr>
            <p:nvPr/>
          </p:nvSpPr>
          <p:spPr bwMode="auto">
            <a:xfrm>
              <a:off x="2828925" y="2057815"/>
              <a:ext cx="533400" cy="244452"/>
            </a:xfrm>
            <a:prstGeom prst="rect">
              <a:avLst/>
            </a:prstGeom>
            <a:noFill/>
            <a:ln w="9525">
              <a:noFill/>
              <a:miter lim="800000"/>
              <a:headEnd/>
              <a:tailEnd/>
            </a:ln>
          </p:spPr>
          <p:txBody>
            <a:bodyPr>
              <a:spAutoFit/>
            </a:bodyPr>
            <a:lstStyle/>
            <a:p>
              <a:r>
                <a:rPr lang="en-US" sz="1000" b="1">
                  <a:solidFill>
                    <a:srgbClr val="FFFFFF"/>
                  </a:solidFill>
                </a:rPr>
                <a:t>High</a:t>
              </a:r>
            </a:p>
          </p:txBody>
        </p:sp>
        <p:sp>
          <p:nvSpPr>
            <p:cNvPr id="88123" name="TextBox 119"/>
            <p:cNvSpPr txBox="1">
              <a:spLocks noChangeArrowheads="1"/>
            </p:cNvSpPr>
            <p:nvPr/>
          </p:nvSpPr>
          <p:spPr bwMode="auto">
            <a:xfrm>
              <a:off x="2828925" y="3505477"/>
              <a:ext cx="457200" cy="244452"/>
            </a:xfrm>
            <a:prstGeom prst="rect">
              <a:avLst/>
            </a:prstGeom>
            <a:noFill/>
            <a:ln w="9525">
              <a:noFill/>
              <a:miter lim="800000"/>
              <a:headEnd/>
              <a:tailEnd/>
            </a:ln>
          </p:spPr>
          <p:txBody>
            <a:bodyPr>
              <a:spAutoFit/>
            </a:bodyPr>
            <a:lstStyle/>
            <a:p>
              <a:r>
                <a:rPr lang="en-US" sz="1000" b="1">
                  <a:solidFill>
                    <a:srgbClr val="FFFFFF"/>
                  </a:solidFill>
                </a:rPr>
                <a:t>Yes</a:t>
              </a:r>
            </a:p>
          </p:txBody>
        </p:sp>
        <p:sp>
          <p:nvSpPr>
            <p:cNvPr id="88124" name="TextBox 120"/>
            <p:cNvSpPr txBox="1">
              <a:spLocks noChangeArrowheads="1"/>
            </p:cNvSpPr>
            <p:nvPr/>
          </p:nvSpPr>
          <p:spPr bwMode="auto">
            <a:xfrm>
              <a:off x="2847975" y="4981710"/>
              <a:ext cx="457200" cy="244452"/>
            </a:xfrm>
            <a:prstGeom prst="rect">
              <a:avLst/>
            </a:prstGeom>
            <a:noFill/>
            <a:ln w="9525">
              <a:noFill/>
              <a:miter lim="800000"/>
              <a:headEnd/>
              <a:tailEnd/>
            </a:ln>
          </p:spPr>
          <p:txBody>
            <a:bodyPr>
              <a:spAutoFit/>
            </a:bodyPr>
            <a:lstStyle/>
            <a:p>
              <a:r>
                <a:rPr lang="en-US" sz="1000" b="1">
                  <a:solidFill>
                    <a:srgbClr val="FFFFFF"/>
                  </a:solidFill>
                </a:rPr>
                <a:t>No</a:t>
              </a:r>
            </a:p>
          </p:txBody>
        </p:sp>
        <p:sp>
          <p:nvSpPr>
            <p:cNvPr id="88125" name="TextBox 121"/>
            <p:cNvSpPr txBox="1">
              <a:spLocks noChangeArrowheads="1"/>
            </p:cNvSpPr>
            <p:nvPr/>
          </p:nvSpPr>
          <p:spPr bwMode="auto">
            <a:xfrm>
              <a:off x="4010025" y="4953138"/>
              <a:ext cx="457200" cy="244452"/>
            </a:xfrm>
            <a:prstGeom prst="rect">
              <a:avLst/>
            </a:prstGeom>
            <a:noFill/>
            <a:ln w="9525">
              <a:noFill/>
              <a:miter lim="800000"/>
              <a:headEnd/>
              <a:tailEnd/>
            </a:ln>
          </p:spPr>
          <p:txBody>
            <a:bodyPr>
              <a:spAutoFit/>
            </a:bodyPr>
            <a:lstStyle/>
            <a:p>
              <a:r>
                <a:rPr lang="en-US" sz="1000" b="1">
                  <a:solidFill>
                    <a:srgbClr val="FFFFFF"/>
                  </a:solidFill>
                </a:rPr>
                <a:t>Yes</a:t>
              </a:r>
            </a:p>
          </p:txBody>
        </p:sp>
        <p:sp>
          <p:nvSpPr>
            <p:cNvPr id="88126" name="TextBox 123"/>
            <p:cNvSpPr txBox="1">
              <a:spLocks noChangeArrowheads="1"/>
            </p:cNvSpPr>
            <p:nvPr/>
          </p:nvSpPr>
          <p:spPr bwMode="auto">
            <a:xfrm>
              <a:off x="4657725" y="4238831"/>
              <a:ext cx="457200" cy="244452"/>
            </a:xfrm>
            <a:prstGeom prst="rect">
              <a:avLst/>
            </a:prstGeom>
            <a:noFill/>
            <a:ln w="9525">
              <a:noFill/>
              <a:miter lim="800000"/>
              <a:headEnd/>
              <a:tailEnd/>
            </a:ln>
          </p:spPr>
          <p:txBody>
            <a:bodyPr>
              <a:spAutoFit/>
            </a:bodyPr>
            <a:lstStyle/>
            <a:p>
              <a:r>
                <a:rPr lang="en-US" sz="1000" b="1">
                  <a:solidFill>
                    <a:srgbClr val="FFFFFF"/>
                  </a:solidFill>
                </a:rPr>
                <a:t>No</a:t>
              </a:r>
            </a:p>
          </p:txBody>
        </p:sp>
        <p:sp>
          <p:nvSpPr>
            <p:cNvPr id="88127" name="TextBox 124"/>
            <p:cNvSpPr txBox="1">
              <a:spLocks noChangeArrowheads="1"/>
            </p:cNvSpPr>
            <p:nvPr/>
          </p:nvSpPr>
          <p:spPr bwMode="auto">
            <a:xfrm>
              <a:off x="4048125" y="2867363"/>
              <a:ext cx="457200" cy="244452"/>
            </a:xfrm>
            <a:prstGeom prst="rect">
              <a:avLst/>
            </a:prstGeom>
            <a:noFill/>
            <a:ln w="9525">
              <a:noFill/>
              <a:miter lim="800000"/>
              <a:headEnd/>
              <a:tailEnd/>
            </a:ln>
          </p:spPr>
          <p:txBody>
            <a:bodyPr>
              <a:spAutoFit/>
            </a:bodyPr>
            <a:lstStyle/>
            <a:p>
              <a:r>
                <a:rPr lang="en-US" sz="1000" b="1">
                  <a:solidFill>
                    <a:srgbClr val="FFFFFF"/>
                  </a:solidFill>
                </a:rPr>
                <a:t>No</a:t>
              </a:r>
            </a:p>
          </p:txBody>
        </p:sp>
        <p:sp>
          <p:nvSpPr>
            <p:cNvPr id="88128" name="TextBox 125"/>
            <p:cNvSpPr txBox="1">
              <a:spLocks noChangeArrowheads="1"/>
            </p:cNvSpPr>
            <p:nvPr/>
          </p:nvSpPr>
          <p:spPr bwMode="auto">
            <a:xfrm>
              <a:off x="6715125" y="3353091"/>
              <a:ext cx="457200" cy="244452"/>
            </a:xfrm>
            <a:prstGeom prst="rect">
              <a:avLst/>
            </a:prstGeom>
            <a:noFill/>
            <a:ln w="9525">
              <a:noFill/>
              <a:miter lim="800000"/>
              <a:headEnd/>
              <a:tailEnd/>
            </a:ln>
          </p:spPr>
          <p:txBody>
            <a:bodyPr>
              <a:spAutoFit/>
            </a:bodyPr>
            <a:lstStyle/>
            <a:p>
              <a:r>
                <a:rPr lang="en-US" sz="1000" b="1">
                  <a:solidFill>
                    <a:srgbClr val="FFFFFF"/>
                  </a:solidFill>
                </a:rPr>
                <a:t>No</a:t>
              </a:r>
            </a:p>
          </p:txBody>
        </p:sp>
        <p:sp>
          <p:nvSpPr>
            <p:cNvPr id="88129" name="TextBox 126"/>
            <p:cNvSpPr txBox="1">
              <a:spLocks noChangeArrowheads="1"/>
            </p:cNvSpPr>
            <p:nvPr/>
          </p:nvSpPr>
          <p:spPr bwMode="auto">
            <a:xfrm>
              <a:off x="6715125" y="4184862"/>
              <a:ext cx="457200" cy="244452"/>
            </a:xfrm>
            <a:prstGeom prst="rect">
              <a:avLst/>
            </a:prstGeom>
            <a:noFill/>
            <a:ln w="9525">
              <a:noFill/>
              <a:miter lim="800000"/>
              <a:headEnd/>
              <a:tailEnd/>
            </a:ln>
          </p:spPr>
          <p:txBody>
            <a:bodyPr>
              <a:spAutoFit/>
            </a:bodyPr>
            <a:lstStyle/>
            <a:p>
              <a:r>
                <a:rPr lang="en-US" sz="1000" b="1">
                  <a:solidFill>
                    <a:srgbClr val="FFFFFF"/>
                  </a:solidFill>
                </a:rPr>
                <a:t>Yes</a:t>
              </a:r>
            </a:p>
          </p:txBody>
        </p:sp>
        <p:sp>
          <p:nvSpPr>
            <p:cNvPr id="88130" name="TextBox 127"/>
            <p:cNvSpPr txBox="1">
              <a:spLocks noChangeArrowheads="1"/>
            </p:cNvSpPr>
            <p:nvPr/>
          </p:nvSpPr>
          <p:spPr bwMode="auto">
            <a:xfrm>
              <a:off x="6715125" y="4870596"/>
              <a:ext cx="457200" cy="244452"/>
            </a:xfrm>
            <a:prstGeom prst="rect">
              <a:avLst/>
            </a:prstGeom>
            <a:noFill/>
            <a:ln w="9525">
              <a:noFill/>
              <a:miter lim="800000"/>
              <a:headEnd/>
              <a:tailEnd/>
            </a:ln>
          </p:spPr>
          <p:txBody>
            <a:bodyPr>
              <a:spAutoFit/>
            </a:bodyPr>
            <a:lstStyle/>
            <a:p>
              <a:r>
                <a:rPr lang="en-US" sz="1000" b="1">
                  <a:solidFill>
                    <a:srgbClr val="FFFFFF"/>
                  </a:solidFill>
                </a:rPr>
                <a:t>Yes</a:t>
              </a:r>
            </a:p>
          </p:txBody>
        </p:sp>
        <p:cxnSp>
          <p:nvCxnSpPr>
            <p:cNvPr id="88131" name="Straight Arrow Connector 137"/>
            <p:cNvCxnSpPr>
              <a:cxnSpLocks noChangeShapeType="1"/>
            </p:cNvCxnSpPr>
            <p:nvPr/>
          </p:nvCxnSpPr>
          <p:spPr bwMode="auto">
            <a:xfrm rot="5400000">
              <a:off x="6448425" y="4305300"/>
              <a:ext cx="228600" cy="1588"/>
            </a:xfrm>
            <a:prstGeom prst="straightConnector1">
              <a:avLst/>
            </a:prstGeom>
            <a:noFill/>
            <a:ln w="15875">
              <a:solidFill>
                <a:schemeClr val="bg1"/>
              </a:solidFill>
              <a:round/>
              <a:headEnd/>
              <a:tailEnd type="triangle" w="med" len="med"/>
            </a:ln>
          </p:spPr>
        </p:cxnSp>
        <p:cxnSp>
          <p:nvCxnSpPr>
            <p:cNvPr id="88132" name="Straight Arrow Connector 138"/>
            <p:cNvCxnSpPr>
              <a:cxnSpLocks noChangeShapeType="1"/>
            </p:cNvCxnSpPr>
            <p:nvPr/>
          </p:nvCxnSpPr>
          <p:spPr bwMode="auto">
            <a:xfrm rot="5400000">
              <a:off x="6449219" y="4990306"/>
              <a:ext cx="228600" cy="1588"/>
            </a:xfrm>
            <a:prstGeom prst="straightConnector1">
              <a:avLst/>
            </a:prstGeom>
            <a:noFill/>
            <a:ln w="15875">
              <a:solidFill>
                <a:schemeClr val="bg1"/>
              </a:solidFill>
              <a:round/>
              <a:headEnd/>
              <a:tailEnd type="triangle" w="med" len="med"/>
            </a:ln>
          </p:spPr>
        </p:cxnSp>
        <p:cxnSp>
          <p:nvCxnSpPr>
            <p:cNvPr id="88133" name="Straight Arrow Connector 139"/>
            <p:cNvCxnSpPr>
              <a:cxnSpLocks noChangeShapeType="1"/>
            </p:cNvCxnSpPr>
            <p:nvPr/>
          </p:nvCxnSpPr>
          <p:spPr bwMode="auto">
            <a:xfrm rot="5400000">
              <a:off x="6449219" y="3466306"/>
              <a:ext cx="228600" cy="1588"/>
            </a:xfrm>
            <a:prstGeom prst="straightConnector1">
              <a:avLst/>
            </a:prstGeom>
            <a:noFill/>
            <a:ln w="15875">
              <a:solidFill>
                <a:schemeClr val="bg1"/>
              </a:solidFill>
              <a:round/>
              <a:headEnd type="triangle" w="med" len="med"/>
              <a:tailEnd/>
            </a:ln>
          </p:spPr>
        </p:cxnSp>
        <p:cxnSp>
          <p:nvCxnSpPr>
            <p:cNvPr id="88134" name="Straight Arrow Connector 140"/>
            <p:cNvCxnSpPr>
              <a:cxnSpLocks noChangeShapeType="1"/>
            </p:cNvCxnSpPr>
            <p:nvPr/>
          </p:nvCxnSpPr>
          <p:spPr bwMode="auto">
            <a:xfrm rot="5400000">
              <a:off x="2258219" y="2323306"/>
              <a:ext cx="838200" cy="1588"/>
            </a:xfrm>
            <a:prstGeom prst="straightConnector1">
              <a:avLst/>
            </a:prstGeom>
            <a:noFill/>
            <a:ln w="25400">
              <a:solidFill>
                <a:schemeClr val="bg1"/>
              </a:solidFill>
              <a:round/>
              <a:headEnd/>
              <a:tailEnd type="triangle" w="med" len="med"/>
            </a:ln>
          </p:spPr>
        </p:cxnSp>
        <p:cxnSp>
          <p:nvCxnSpPr>
            <p:cNvPr id="88135" name="Straight Arrow Connector 143"/>
            <p:cNvCxnSpPr>
              <a:cxnSpLocks noChangeShapeType="1"/>
            </p:cNvCxnSpPr>
            <p:nvPr/>
          </p:nvCxnSpPr>
          <p:spPr bwMode="auto">
            <a:xfrm rot="5400000">
              <a:off x="2448719" y="5104606"/>
              <a:ext cx="457200" cy="1588"/>
            </a:xfrm>
            <a:prstGeom prst="straightConnector1">
              <a:avLst/>
            </a:prstGeom>
            <a:noFill/>
            <a:ln w="25400">
              <a:solidFill>
                <a:schemeClr val="bg1"/>
              </a:solidFill>
              <a:round/>
              <a:headEnd/>
              <a:tailEnd type="triangle" w="med" len="med"/>
            </a:ln>
          </p:spPr>
        </p:cxnSp>
        <p:cxnSp>
          <p:nvCxnSpPr>
            <p:cNvPr id="88136" name="Straight Arrow Connector 148"/>
            <p:cNvCxnSpPr>
              <a:cxnSpLocks noChangeShapeType="1"/>
            </p:cNvCxnSpPr>
            <p:nvPr/>
          </p:nvCxnSpPr>
          <p:spPr bwMode="auto">
            <a:xfrm rot="5400000">
              <a:off x="2448719" y="3656806"/>
              <a:ext cx="457200" cy="1588"/>
            </a:xfrm>
            <a:prstGeom prst="straightConnector1">
              <a:avLst/>
            </a:prstGeom>
            <a:noFill/>
            <a:ln w="25400">
              <a:solidFill>
                <a:schemeClr val="bg1"/>
              </a:solidFill>
              <a:round/>
              <a:headEnd/>
              <a:tailEnd type="triangle" w="med" len="med"/>
            </a:ln>
          </p:spPr>
        </p:cxnSp>
      </p:grpSp>
      <p:sp>
        <p:nvSpPr>
          <p:cNvPr id="88067" name="Text Box 3"/>
          <p:cNvSpPr txBox="1">
            <a:spLocks noChangeArrowheads="1"/>
          </p:cNvSpPr>
          <p:nvPr/>
        </p:nvSpPr>
        <p:spPr bwMode="auto">
          <a:xfrm>
            <a:off x="942975" y="85725"/>
            <a:ext cx="7239000" cy="427038"/>
          </a:xfrm>
          <a:prstGeom prst="rect">
            <a:avLst/>
          </a:prstGeom>
          <a:noFill/>
          <a:ln w="9525">
            <a:noFill/>
            <a:miter lim="800000"/>
            <a:headEnd/>
            <a:tailEnd/>
          </a:ln>
        </p:spPr>
        <p:txBody>
          <a:bodyPr>
            <a:spAutoFit/>
          </a:bodyPr>
          <a:lstStyle/>
          <a:p>
            <a:pPr algn="ctr">
              <a:spcBef>
                <a:spcPct val="50000"/>
              </a:spcBef>
            </a:pPr>
            <a:r>
              <a:rPr lang="en-US" sz="2200">
                <a:solidFill>
                  <a:schemeClr val="bg1"/>
                </a:solidFill>
                <a:latin typeface="Microsoft Sans Serif" charset="0"/>
                <a:cs typeface="Microsoft Sans Serif" charset="0"/>
              </a:rPr>
              <a:t>Assisted Colonization?  A Decision Framework</a:t>
            </a:r>
          </a:p>
        </p:txBody>
      </p:sp>
      <p:sp>
        <p:nvSpPr>
          <p:cNvPr id="88068" name="Text Box 4"/>
          <p:cNvSpPr txBox="1">
            <a:spLocks noChangeArrowheads="1"/>
          </p:cNvSpPr>
          <p:nvPr/>
        </p:nvSpPr>
        <p:spPr bwMode="auto">
          <a:xfrm>
            <a:off x="7011988" y="6477000"/>
            <a:ext cx="2065337" cy="274638"/>
          </a:xfrm>
          <a:prstGeom prst="rect">
            <a:avLst/>
          </a:prstGeom>
          <a:noFill/>
          <a:ln w="9525">
            <a:noFill/>
            <a:miter lim="800000"/>
            <a:headEnd/>
            <a:tailEnd/>
          </a:ln>
        </p:spPr>
        <p:txBody>
          <a:bodyPr wrap="none">
            <a:spAutoFit/>
          </a:bodyPr>
          <a:lstStyle/>
          <a:p>
            <a:pPr algn="ctr"/>
            <a:r>
              <a:rPr lang="en-US" sz="1200">
                <a:solidFill>
                  <a:schemeClr val="bg1"/>
                </a:solidFill>
                <a:latin typeface="Microsoft Sans Serif" charset="0"/>
                <a:cs typeface="Microsoft Sans Serif" charset="0"/>
              </a:rPr>
              <a:t>Hoegh-Guldberg </a:t>
            </a:r>
            <a:r>
              <a:rPr lang="en-US" sz="1200" i="1">
                <a:solidFill>
                  <a:schemeClr val="bg1"/>
                </a:solidFill>
                <a:latin typeface="Microsoft Sans Serif" charset="0"/>
                <a:cs typeface="Microsoft Sans Serif" charset="0"/>
              </a:rPr>
              <a:t>et al.</a:t>
            </a:r>
            <a:r>
              <a:rPr lang="en-US" sz="1200">
                <a:solidFill>
                  <a:schemeClr val="bg1"/>
                </a:solidFill>
                <a:latin typeface="Microsoft Sans Serif" charset="0"/>
                <a:cs typeface="Microsoft Sans Serif" charset="0"/>
              </a:rPr>
              <a:t> 2008</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114" name="Text Box 2"/>
          <p:cNvSpPr txBox="1">
            <a:spLocks noChangeArrowheads="1"/>
          </p:cNvSpPr>
          <p:nvPr/>
        </p:nvSpPr>
        <p:spPr bwMode="auto">
          <a:xfrm>
            <a:off x="228600" y="228600"/>
            <a:ext cx="8458200" cy="1076325"/>
          </a:xfrm>
          <a:prstGeom prst="rect">
            <a:avLst/>
          </a:prstGeom>
          <a:noFill/>
          <a:ln w="9525">
            <a:solidFill>
              <a:srgbClr val="000000"/>
            </a:solidFill>
            <a:miter lim="800000"/>
            <a:headEnd/>
            <a:tailEnd/>
          </a:ln>
        </p:spPr>
        <p:txBody>
          <a:bodyPr>
            <a:spAutoFit/>
          </a:bodyPr>
          <a:lstStyle/>
          <a:p>
            <a:pPr algn="ctr">
              <a:spcBef>
                <a:spcPct val="50000"/>
              </a:spcBef>
            </a:pPr>
            <a:r>
              <a:rPr lang="en-US" sz="3200">
                <a:solidFill>
                  <a:schemeClr val="bg1"/>
                </a:solidFill>
                <a:latin typeface="Microsoft Sans Serif" charset="0"/>
                <a:cs typeface="Microsoft Sans Serif" charset="0"/>
              </a:rPr>
              <a:t>Best Candidates for Assisted Colonization / Migration /Translocation </a:t>
            </a:r>
          </a:p>
        </p:txBody>
      </p:sp>
      <p:sp>
        <p:nvSpPr>
          <p:cNvPr id="90115" name="Text Box 3"/>
          <p:cNvSpPr txBox="1">
            <a:spLocks noChangeArrowheads="1"/>
          </p:cNvSpPr>
          <p:nvPr/>
        </p:nvSpPr>
        <p:spPr bwMode="auto">
          <a:xfrm>
            <a:off x="1143000" y="1755775"/>
            <a:ext cx="7772400" cy="4300538"/>
          </a:xfrm>
          <a:prstGeom prst="rect">
            <a:avLst/>
          </a:prstGeom>
          <a:noFill/>
          <a:ln w="9525">
            <a:solidFill>
              <a:srgbClr val="000000"/>
            </a:solidFill>
            <a:miter lim="800000"/>
            <a:headEnd/>
            <a:tailEnd/>
          </a:ln>
        </p:spPr>
        <p:txBody>
          <a:bodyPr>
            <a:spAutoFit/>
          </a:bodyPr>
          <a:lstStyle/>
          <a:p>
            <a:pPr>
              <a:spcBef>
                <a:spcPct val="50000"/>
              </a:spcBef>
              <a:buFontTx/>
              <a:buChar char="•"/>
            </a:pPr>
            <a:r>
              <a:rPr lang="en-US">
                <a:solidFill>
                  <a:schemeClr val="bg1"/>
                </a:solidFill>
                <a:latin typeface="Microsoft Sans Serif" charset="0"/>
                <a:cs typeface="Microsoft Sans Serif" charset="0"/>
              </a:rPr>
              <a:t> High risk of extinction if nothing done</a:t>
            </a:r>
          </a:p>
          <a:p>
            <a:pPr>
              <a:spcBef>
                <a:spcPct val="50000"/>
              </a:spcBef>
              <a:buFontTx/>
              <a:buChar char="•"/>
            </a:pPr>
            <a:r>
              <a:rPr lang="en-US">
                <a:solidFill>
                  <a:schemeClr val="bg1"/>
                </a:solidFill>
                <a:latin typeface="Microsoft Sans Serif" charset="0"/>
                <a:cs typeface="Microsoft Sans Serif" charset="0"/>
              </a:rPr>
              <a:t> Low probability of doing harm to recipient community</a:t>
            </a:r>
          </a:p>
          <a:p>
            <a:pPr lvl="1">
              <a:spcBef>
                <a:spcPct val="50000"/>
              </a:spcBef>
              <a:buFontTx/>
              <a:buChar char="•"/>
            </a:pPr>
            <a:r>
              <a:rPr lang="en-US">
                <a:solidFill>
                  <a:schemeClr val="bg1"/>
                </a:solidFill>
                <a:latin typeface="Microsoft Sans Serif" charset="0"/>
                <a:cs typeface="Microsoft Sans Serif" charset="0"/>
              </a:rPr>
              <a:t> NOT a predator / parasite</a:t>
            </a:r>
          </a:p>
          <a:p>
            <a:pPr lvl="1">
              <a:spcBef>
                <a:spcPct val="50000"/>
              </a:spcBef>
              <a:buFontTx/>
              <a:buChar char="•"/>
            </a:pPr>
            <a:r>
              <a:rPr lang="en-US">
                <a:solidFill>
                  <a:schemeClr val="bg1"/>
                </a:solidFill>
                <a:latin typeface="Microsoft Sans Serif" charset="0"/>
                <a:cs typeface="Microsoft Sans Serif" charset="0"/>
              </a:rPr>
              <a:t> Relatively poor competitor</a:t>
            </a:r>
          </a:p>
          <a:p>
            <a:pPr lvl="1">
              <a:spcBef>
                <a:spcPct val="50000"/>
              </a:spcBef>
              <a:buFontTx/>
              <a:buChar char="•"/>
            </a:pPr>
            <a:r>
              <a:rPr lang="en-US">
                <a:solidFill>
                  <a:schemeClr val="bg1"/>
                </a:solidFill>
                <a:latin typeface="Microsoft Sans Serif" charset="0"/>
                <a:cs typeface="Microsoft Sans Serif" charset="0"/>
              </a:rPr>
              <a:t> non-aggressive (behavior or growth)</a:t>
            </a:r>
          </a:p>
          <a:p>
            <a:pPr lvl="1">
              <a:spcBef>
                <a:spcPct val="50000"/>
              </a:spcBef>
              <a:buFontTx/>
              <a:buChar char="•"/>
            </a:pPr>
            <a:r>
              <a:rPr lang="en-US">
                <a:solidFill>
                  <a:schemeClr val="bg1"/>
                </a:solidFill>
                <a:latin typeface="Microsoft Sans Serif" charset="0"/>
                <a:cs typeface="Microsoft Sans Serif" charset="0"/>
              </a:rPr>
              <a:t> Resource specialist</a:t>
            </a:r>
          </a:p>
          <a:p>
            <a:pPr>
              <a:spcBef>
                <a:spcPct val="50000"/>
              </a:spcBef>
              <a:buFontTx/>
              <a:buChar char="•"/>
            </a:pPr>
            <a:r>
              <a:rPr lang="en-US">
                <a:solidFill>
                  <a:schemeClr val="bg1"/>
                </a:solidFill>
                <a:latin typeface="Microsoft Sans Serif" charset="0"/>
                <a:cs typeface="Microsoft Sans Serif" charset="0"/>
              </a:rPr>
              <a:t> Easy &amp; cheap to capture, culture &amp; move</a:t>
            </a:r>
          </a:p>
          <a:p>
            <a:pPr>
              <a:spcBef>
                <a:spcPct val="50000"/>
              </a:spcBef>
              <a:buFontTx/>
              <a:buChar char="•"/>
            </a:pPr>
            <a:r>
              <a:rPr lang="en-US">
                <a:solidFill>
                  <a:schemeClr val="bg1"/>
                </a:solidFill>
                <a:latin typeface="Microsoft Sans Serif" charset="0"/>
                <a:cs typeface="Microsoft Sans Serif" charset="0"/>
              </a:rPr>
              <a:t> High inherent biological or societal value</a:t>
            </a:r>
          </a:p>
        </p:txBody>
      </p:sp>
      <p:sp>
        <p:nvSpPr>
          <p:cNvPr id="90116" name="Text Box 4"/>
          <p:cNvSpPr txBox="1">
            <a:spLocks noChangeArrowheads="1"/>
          </p:cNvSpPr>
          <p:nvPr/>
        </p:nvSpPr>
        <p:spPr bwMode="auto">
          <a:xfrm>
            <a:off x="6781800" y="6477000"/>
            <a:ext cx="2362200" cy="274638"/>
          </a:xfrm>
          <a:prstGeom prst="rect">
            <a:avLst/>
          </a:prstGeom>
          <a:noFill/>
          <a:ln w="9525">
            <a:noFill/>
            <a:miter lim="800000"/>
            <a:headEnd/>
            <a:tailEnd/>
          </a:ln>
        </p:spPr>
        <p:txBody>
          <a:bodyPr>
            <a:spAutoFit/>
          </a:bodyPr>
          <a:lstStyle/>
          <a:p>
            <a:pPr algn="ctr">
              <a:spcBef>
                <a:spcPct val="50000"/>
              </a:spcBef>
            </a:pPr>
            <a:r>
              <a:rPr lang="en-US" sz="1200">
                <a:solidFill>
                  <a:schemeClr val="bg1"/>
                </a:solidFill>
                <a:latin typeface="Microsoft Sans Serif" charset="0"/>
                <a:cs typeface="Microsoft Sans Serif" charset="0"/>
              </a:rPr>
              <a:t>Hoegh-Guldberg </a:t>
            </a:r>
            <a:r>
              <a:rPr lang="en-US" sz="1200" i="1">
                <a:solidFill>
                  <a:schemeClr val="bg1"/>
                </a:solidFill>
                <a:latin typeface="Microsoft Sans Serif" charset="0"/>
                <a:cs typeface="Microsoft Sans Serif" charset="0"/>
              </a:rPr>
              <a:t>et al.</a:t>
            </a:r>
            <a:r>
              <a:rPr lang="en-US" sz="1200">
                <a:solidFill>
                  <a:schemeClr val="bg1"/>
                </a:solidFill>
                <a:latin typeface="Microsoft Sans Serif" charset="0"/>
                <a:cs typeface="Microsoft Sans Serif" charset="0"/>
              </a:rPr>
              <a:t> 2008</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RR-neg-geo2.mov">
            <a:hlinkClick r:id="" action="ppaction://media"/>
          </p:cNvPr>
          <p:cNvPicPr>
            <a:picLocks noRot="1" noChangeAspect="1"/>
          </p:cNvPicPr>
          <p:nvPr>
            <a:videoFile r:link="rId1"/>
          </p:nvPr>
        </p:nvPicPr>
        <p:blipFill>
          <a:blip r:embed="rId4" cstate="screen"/>
          <a:stretch>
            <a:fillRect/>
          </a:stretch>
        </p:blipFill>
        <p:spPr>
          <a:xfrm>
            <a:off x="0" y="0"/>
            <a:ext cx="9144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94210" name="Picture 2" descr="gillettii"/>
          <p:cNvPicPr>
            <a:picLocks noChangeAspect="1" noChangeArrowheads="1"/>
          </p:cNvPicPr>
          <p:nvPr/>
        </p:nvPicPr>
        <p:blipFill>
          <a:blip r:embed="rId3" cstate="screen"/>
          <a:srcRect/>
          <a:stretch>
            <a:fillRect/>
          </a:stretch>
        </p:blipFill>
        <p:spPr bwMode="auto">
          <a:xfrm>
            <a:off x="4876800" y="0"/>
            <a:ext cx="4267200" cy="3198813"/>
          </a:xfrm>
          <a:prstGeom prst="rect">
            <a:avLst/>
          </a:prstGeom>
          <a:noFill/>
          <a:ln w="9525">
            <a:noFill/>
            <a:miter lim="800000"/>
            <a:headEnd/>
            <a:tailEnd/>
          </a:ln>
        </p:spPr>
      </p:pic>
      <p:sp>
        <p:nvSpPr>
          <p:cNvPr id="94211" name="Text Box 3"/>
          <p:cNvSpPr txBox="1">
            <a:spLocks noChangeArrowheads="1"/>
          </p:cNvSpPr>
          <p:nvPr/>
        </p:nvSpPr>
        <p:spPr bwMode="auto">
          <a:xfrm>
            <a:off x="304800" y="3657600"/>
            <a:ext cx="8991600" cy="2654300"/>
          </a:xfrm>
          <a:prstGeom prst="rect">
            <a:avLst/>
          </a:prstGeom>
          <a:noFill/>
          <a:ln w="9525">
            <a:noFill/>
            <a:miter lim="800000"/>
            <a:headEnd/>
            <a:tailEnd/>
          </a:ln>
        </p:spPr>
        <p:txBody>
          <a:bodyPr>
            <a:spAutoFit/>
          </a:bodyPr>
          <a:lstStyle/>
          <a:p>
            <a:pPr>
              <a:buFontTx/>
              <a:buChar char="•"/>
            </a:pPr>
            <a:r>
              <a:rPr lang="en-US" sz="2800" i="1">
                <a:solidFill>
                  <a:schemeClr val="bg1"/>
                </a:solidFill>
                <a:latin typeface="Microsoft Sans Serif" charset="0"/>
                <a:cs typeface="Microsoft Sans Serif" charset="0"/>
              </a:rPr>
              <a:t> </a:t>
            </a:r>
            <a:r>
              <a:rPr lang="en-US" sz="2800">
                <a:solidFill>
                  <a:schemeClr val="bg1"/>
                </a:solidFill>
                <a:latin typeface="Microsoft Sans Serif" charset="0"/>
                <a:cs typeface="Microsoft Sans Serif" charset="0"/>
              </a:rPr>
              <a:t>In 1977, Ehrlich moved from native Wyoming to 		outside of range in Colorado</a:t>
            </a:r>
          </a:p>
          <a:p>
            <a:pPr>
              <a:buFontTx/>
              <a:buChar char="•"/>
            </a:pPr>
            <a:r>
              <a:rPr lang="en-US" sz="2800">
                <a:solidFill>
                  <a:schemeClr val="bg1"/>
                </a:solidFill>
                <a:latin typeface="Microsoft Sans Serif" charset="0"/>
                <a:cs typeface="Microsoft Sans Serif" charset="0"/>
              </a:rPr>
              <a:t> Same climate, same host plant (honeysuckle)</a:t>
            </a:r>
          </a:p>
          <a:p>
            <a:pPr>
              <a:buFontTx/>
              <a:buChar char="•"/>
            </a:pPr>
            <a:r>
              <a:rPr lang="en-US" sz="2800">
                <a:solidFill>
                  <a:schemeClr val="bg1"/>
                </a:solidFill>
                <a:latin typeface="Microsoft Sans Serif" charset="0"/>
                <a:cs typeface="Microsoft Sans Serif" charset="0"/>
              </a:rPr>
              <a:t> Established with few egg clusters</a:t>
            </a:r>
          </a:p>
          <a:p>
            <a:pPr>
              <a:buFontTx/>
              <a:buChar char="•"/>
            </a:pPr>
            <a:r>
              <a:rPr lang="en-US" sz="2800">
                <a:solidFill>
                  <a:schemeClr val="bg1"/>
                </a:solidFill>
                <a:latin typeface="Microsoft Sans Serif" charset="0"/>
                <a:cs typeface="Microsoft Sans Serif" charset="0"/>
              </a:rPr>
              <a:t> No recorded negative impacts on native ecosystem</a:t>
            </a:r>
          </a:p>
          <a:p>
            <a:pPr>
              <a:buFontTx/>
              <a:buChar char="•"/>
            </a:pPr>
            <a:r>
              <a:rPr lang="en-US" sz="2800">
                <a:solidFill>
                  <a:schemeClr val="bg1"/>
                </a:solidFill>
                <a:latin typeface="Microsoft Sans Serif" charset="0"/>
                <a:cs typeface="Microsoft Sans Serif" charset="0"/>
              </a:rPr>
              <a:t> </a:t>
            </a:r>
            <a:r>
              <a:rPr lang="en-US" sz="2800">
                <a:solidFill>
                  <a:srgbClr val="FFFF00"/>
                </a:solidFill>
                <a:latin typeface="Microsoft Sans Serif" charset="0"/>
                <a:cs typeface="Microsoft Sans Serif" charset="0"/>
              </a:rPr>
              <a:t>Range has been contracting northward and upward</a:t>
            </a:r>
            <a:endParaRPr lang="en-US" i="1">
              <a:solidFill>
                <a:srgbClr val="FFFF00"/>
              </a:solidFill>
              <a:latin typeface="Microsoft Sans Serif" charset="0"/>
              <a:cs typeface="Microsoft Sans Serif" charset="0"/>
            </a:endParaRPr>
          </a:p>
        </p:txBody>
      </p:sp>
      <p:sp>
        <p:nvSpPr>
          <p:cNvPr id="94212" name="Text Box 4"/>
          <p:cNvSpPr txBox="1">
            <a:spLocks noChangeArrowheads="1"/>
          </p:cNvSpPr>
          <p:nvPr/>
        </p:nvSpPr>
        <p:spPr bwMode="auto">
          <a:xfrm>
            <a:off x="76200" y="774700"/>
            <a:ext cx="4800600" cy="1798638"/>
          </a:xfrm>
          <a:prstGeom prst="rect">
            <a:avLst/>
          </a:prstGeom>
          <a:noFill/>
          <a:ln w="9525">
            <a:noFill/>
            <a:miter lim="800000"/>
            <a:headEnd/>
            <a:tailEnd/>
          </a:ln>
        </p:spPr>
        <p:txBody>
          <a:bodyPr>
            <a:spAutoFit/>
          </a:bodyPr>
          <a:lstStyle/>
          <a:p>
            <a:pPr algn="ctr">
              <a:spcBef>
                <a:spcPct val="50000"/>
              </a:spcBef>
            </a:pPr>
            <a:r>
              <a:rPr lang="en-US" sz="3200" i="1">
                <a:solidFill>
                  <a:schemeClr val="bg1"/>
                </a:solidFill>
                <a:latin typeface="Microsoft Sans Serif" charset="0"/>
                <a:cs typeface="Microsoft Sans Serif" charset="0"/>
              </a:rPr>
              <a:t>Euphydryas gilletti:</a:t>
            </a:r>
            <a:endParaRPr lang="en-US" sz="3200">
              <a:solidFill>
                <a:schemeClr val="bg1"/>
              </a:solidFill>
              <a:latin typeface="Microsoft Sans Serif" charset="0"/>
              <a:cs typeface="Microsoft Sans Serif" charset="0"/>
            </a:endParaRPr>
          </a:p>
          <a:p>
            <a:pPr algn="ctr">
              <a:spcBef>
                <a:spcPct val="50000"/>
              </a:spcBef>
            </a:pPr>
            <a:r>
              <a:rPr lang="en-US" sz="3200">
                <a:solidFill>
                  <a:schemeClr val="bg1"/>
                </a:solidFill>
                <a:latin typeface="Microsoft Sans Serif" charset="0"/>
                <a:cs typeface="Microsoft Sans Serif" charset="0"/>
              </a:rPr>
              <a:t>successful </a:t>
            </a:r>
            <a:r>
              <a:rPr lang="ja-JP" altLang="en-US" sz="3200">
                <a:solidFill>
                  <a:schemeClr val="bg1"/>
                </a:solidFill>
                <a:latin typeface="Microsoft Sans Serif" charset="0"/>
                <a:cs typeface="Microsoft Sans Serif" charset="0"/>
              </a:rPr>
              <a:t>‘</a:t>
            </a:r>
            <a:r>
              <a:rPr lang="en-US" altLang="ja-JP" sz="3200">
                <a:solidFill>
                  <a:schemeClr val="bg1"/>
                </a:solidFill>
                <a:latin typeface="Microsoft Sans Serif" charset="0"/>
                <a:cs typeface="Microsoft Sans Serif" charset="0"/>
              </a:rPr>
              <a:t>assisted colonization</a:t>
            </a:r>
            <a:r>
              <a:rPr lang="ja-JP" altLang="en-US" sz="3200">
                <a:solidFill>
                  <a:schemeClr val="bg1"/>
                </a:solidFill>
                <a:latin typeface="Microsoft Sans Serif" charset="0"/>
                <a:cs typeface="Microsoft Sans Serif" charset="0"/>
              </a:rPr>
              <a:t>’</a:t>
            </a:r>
            <a:endParaRPr lang="en-US" sz="3200">
              <a:solidFill>
                <a:schemeClr val="bg1"/>
              </a:solidFill>
              <a:latin typeface="Microsoft Sans Serif" charset="0"/>
              <a:cs typeface="Microsoft Sans Serif" charset="0"/>
            </a:endParaRPr>
          </a:p>
        </p:txBody>
      </p:sp>
      <p:sp>
        <p:nvSpPr>
          <p:cNvPr id="94213" name="Text Box 5"/>
          <p:cNvSpPr txBox="1">
            <a:spLocks noChangeArrowheads="1"/>
          </p:cNvSpPr>
          <p:nvPr/>
        </p:nvSpPr>
        <p:spPr bwMode="auto">
          <a:xfrm>
            <a:off x="5486400" y="6553200"/>
            <a:ext cx="3810000" cy="274638"/>
          </a:xfrm>
          <a:prstGeom prst="rect">
            <a:avLst/>
          </a:prstGeom>
          <a:noFill/>
          <a:ln w="9525">
            <a:noFill/>
            <a:miter lim="800000"/>
            <a:headEnd/>
            <a:tailEnd/>
          </a:ln>
        </p:spPr>
        <p:txBody>
          <a:bodyPr>
            <a:spAutoFit/>
          </a:bodyPr>
          <a:lstStyle/>
          <a:p>
            <a:pPr algn="ctr">
              <a:spcBef>
                <a:spcPct val="50000"/>
              </a:spcBef>
            </a:pPr>
            <a:r>
              <a:rPr lang="en-US" sz="1200">
                <a:solidFill>
                  <a:schemeClr val="bg1"/>
                </a:solidFill>
                <a:latin typeface="Microsoft Sans Serif" charset="0"/>
                <a:cs typeface="Microsoft Sans Serif" charset="0"/>
              </a:rPr>
              <a:t>Boggs </a:t>
            </a:r>
            <a:r>
              <a:rPr lang="en-US" sz="1200" i="1">
                <a:solidFill>
                  <a:schemeClr val="bg1"/>
                </a:solidFill>
                <a:latin typeface="Microsoft Sans Serif" charset="0"/>
                <a:cs typeface="Microsoft Sans Serif" charset="0"/>
              </a:rPr>
              <a:t>et al. </a:t>
            </a:r>
            <a:r>
              <a:rPr lang="en-US" sz="1200">
                <a:solidFill>
                  <a:schemeClr val="bg1"/>
                </a:solidFill>
                <a:latin typeface="Microsoft Sans Serif" charset="0"/>
                <a:cs typeface="Microsoft Sans Serif" charset="0"/>
              </a:rPr>
              <a:t>2006; Ernest Williams unpublished</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96258" name="Picture 2"/>
          <p:cNvPicPr>
            <a:picLocks noChangeAspect="1" noChangeArrowheads="1"/>
          </p:cNvPicPr>
          <p:nvPr/>
        </p:nvPicPr>
        <p:blipFill>
          <a:blip r:embed="rId3" cstate="screen"/>
          <a:srcRect/>
          <a:stretch>
            <a:fillRect/>
          </a:stretch>
        </p:blipFill>
        <p:spPr bwMode="auto">
          <a:xfrm>
            <a:off x="590550" y="1746250"/>
            <a:ext cx="4191000" cy="2755900"/>
          </a:xfrm>
          <a:prstGeom prst="rect">
            <a:avLst/>
          </a:prstGeom>
          <a:noFill/>
          <a:ln w="9525">
            <a:noFill/>
            <a:miter lim="800000"/>
            <a:headEnd/>
            <a:tailEnd/>
          </a:ln>
        </p:spPr>
      </p:pic>
      <p:sp>
        <p:nvSpPr>
          <p:cNvPr id="96259" name="Text Box 3"/>
          <p:cNvSpPr txBox="1">
            <a:spLocks noChangeArrowheads="1"/>
          </p:cNvSpPr>
          <p:nvPr/>
        </p:nvSpPr>
        <p:spPr bwMode="auto">
          <a:xfrm>
            <a:off x="114300" y="298450"/>
            <a:ext cx="8915400" cy="1066800"/>
          </a:xfrm>
          <a:prstGeom prst="rect">
            <a:avLst/>
          </a:prstGeom>
          <a:noFill/>
          <a:ln w="9525">
            <a:noFill/>
            <a:miter lim="800000"/>
            <a:headEnd/>
            <a:tailEnd/>
          </a:ln>
        </p:spPr>
        <p:txBody>
          <a:bodyPr>
            <a:spAutoFit/>
          </a:bodyPr>
          <a:lstStyle/>
          <a:p>
            <a:pPr algn="ctr">
              <a:spcBef>
                <a:spcPct val="50000"/>
              </a:spcBef>
            </a:pPr>
            <a:r>
              <a:rPr lang="en-US" sz="2800">
                <a:solidFill>
                  <a:schemeClr val="bg1"/>
                </a:solidFill>
                <a:latin typeface="Microsoft Sans Serif" charset="0"/>
                <a:cs typeface="Microsoft Sans Serif" charset="0"/>
              </a:rPr>
              <a:t>Restoration of Vernal Pool Habitats in California</a:t>
            </a:r>
            <a:endParaRPr lang="en-US">
              <a:solidFill>
                <a:schemeClr val="bg1"/>
              </a:solidFill>
              <a:latin typeface="Microsoft Sans Serif" charset="0"/>
              <a:cs typeface="Microsoft Sans Serif" charset="0"/>
            </a:endParaRPr>
          </a:p>
          <a:p>
            <a:pPr algn="ctr">
              <a:spcBef>
                <a:spcPct val="50000"/>
              </a:spcBef>
            </a:pPr>
            <a:r>
              <a:rPr lang="en-US">
                <a:solidFill>
                  <a:schemeClr val="bg1"/>
                </a:solidFill>
                <a:latin typeface="Microsoft Sans Serif" charset="0"/>
                <a:cs typeface="Microsoft Sans Serif" charset="0"/>
              </a:rPr>
              <a:t>USFWS &amp; Recon Environmental  Inc.</a:t>
            </a:r>
          </a:p>
        </p:txBody>
      </p:sp>
      <p:pic>
        <p:nvPicPr>
          <p:cNvPr id="96260" name="Picture 4"/>
          <p:cNvPicPr>
            <a:picLocks noChangeAspect="1" noChangeArrowheads="1"/>
          </p:cNvPicPr>
          <p:nvPr/>
        </p:nvPicPr>
        <p:blipFill>
          <a:blip r:embed="rId4" cstate="screen"/>
          <a:srcRect/>
          <a:stretch>
            <a:fillRect/>
          </a:stretch>
        </p:blipFill>
        <p:spPr bwMode="auto">
          <a:xfrm>
            <a:off x="5162550" y="1746250"/>
            <a:ext cx="3438525" cy="2752725"/>
          </a:xfrm>
          <a:prstGeom prst="rect">
            <a:avLst/>
          </a:prstGeom>
          <a:noFill/>
          <a:ln w="9525">
            <a:noFill/>
            <a:miter lim="800000"/>
            <a:headEnd/>
            <a:tailEnd/>
          </a:ln>
        </p:spPr>
      </p:pic>
      <p:sp>
        <p:nvSpPr>
          <p:cNvPr id="96261" name="Text Box 6"/>
          <p:cNvSpPr txBox="1">
            <a:spLocks noChangeArrowheads="1"/>
          </p:cNvSpPr>
          <p:nvPr/>
        </p:nvSpPr>
        <p:spPr bwMode="auto">
          <a:xfrm>
            <a:off x="609600" y="4814888"/>
            <a:ext cx="7924800" cy="1433512"/>
          </a:xfrm>
          <a:prstGeom prst="rect">
            <a:avLst/>
          </a:prstGeom>
          <a:noFill/>
          <a:ln w="9525">
            <a:noFill/>
            <a:miter lim="800000"/>
            <a:headEnd/>
            <a:tailEnd/>
          </a:ln>
        </p:spPr>
        <p:txBody>
          <a:bodyPr>
            <a:spAutoFit/>
          </a:bodyPr>
          <a:lstStyle/>
          <a:p>
            <a:pPr algn="ctr">
              <a:spcBef>
                <a:spcPct val="50000"/>
              </a:spcBef>
              <a:buFontTx/>
              <a:buChar char="•"/>
            </a:pPr>
            <a:r>
              <a:rPr lang="en-US" sz="2200">
                <a:solidFill>
                  <a:schemeClr val="bg1"/>
                </a:solidFill>
                <a:latin typeface="Microsoft Sans Serif" charset="0"/>
                <a:cs typeface="Microsoft Sans Serif" charset="0"/>
              </a:rPr>
              <a:t> Landscape topography molded (shallow depression created)</a:t>
            </a:r>
          </a:p>
          <a:p>
            <a:pPr algn="ctr">
              <a:spcBef>
                <a:spcPct val="50000"/>
              </a:spcBef>
              <a:buFontTx/>
              <a:buChar char="•"/>
            </a:pPr>
            <a:r>
              <a:rPr lang="en-US" sz="2200">
                <a:solidFill>
                  <a:schemeClr val="bg1"/>
                </a:solidFill>
                <a:latin typeface="Microsoft Sans Serif" charset="0"/>
                <a:cs typeface="Microsoft Sans Serif" charset="0"/>
              </a:rPr>
              <a:t> Appropriate soils brought in (clay lens)</a:t>
            </a:r>
          </a:p>
          <a:p>
            <a:pPr algn="ctr">
              <a:spcBef>
                <a:spcPct val="50000"/>
              </a:spcBef>
              <a:buFontTx/>
              <a:buChar char="•"/>
            </a:pPr>
            <a:r>
              <a:rPr lang="en-US" sz="2200">
                <a:solidFill>
                  <a:schemeClr val="bg1"/>
                </a:solidFill>
                <a:latin typeface="Microsoft Sans Serif" charset="0"/>
                <a:cs typeface="Microsoft Sans Serif" charset="0"/>
              </a:rPr>
              <a:t> Water storage, filtration &amp; flow altered</a:t>
            </a:r>
            <a:endParaRPr lang="en-US" sz="2200" b="1">
              <a:solidFill>
                <a:srgbClr val="FFFF00"/>
              </a:solidFill>
              <a:latin typeface="Microsoft Sans Serif" charset="0"/>
              <a:cs typeface="Microsoft Sans Serif" charset="0"/>
            </a:endParaRPr>
          </a:p>
        </p:txBody>
      </p:sp>
      <p:sp>
        <p:nvSpPr>
          <p:cNvPr id="96262" name="Text Box 7"/>
          <p:cNvSpPr txBox="1">
            <a:spLocks noChangeArrowheads="1"/>
          </p:cNvSpPr>
          <p:nvPr/>
        </p:nvSpPr>
        <p:spPr bwMode="auto">
          <a:xfrm>
            <a:off x="1524000" y="1981200"/>
            <a:ext cx="2438400" cy="701675"/>
          </a:xfrm>
          <a:prstGeom prst="rect">
            <a:avLst/>
          </a:prstGeom>
          <a:noFill/>
          <a:ln w="9525">
            <a:noFill/>
            <a:miter lim="800000"/>
            <a:headEnd/>
            <a:tailEnd/>
          </a:ln>
        </p:spPr>
        <p:txBody>
          <a:bodyPr>
            <a:spAutoFit/>
          </a:bodyPr>
          <a:lstStyle/>
          <a:p>
            <a:pPr algn="ctr">
              <a:spcBef>
                <a:spcPct val="50000"/>
              </a:spcBef>
            </a:pPr>
            <a:r>
              <a:rPr lang="en-US" sz="2000" b="1">
                <a:solidFill>
                  <a:srgbClr val="000000"/>
                </a:solidFill>
                <a:latin typeface="Microsoft Sans Serif" charset="0"/>
                <a:cs typeface="Microsoft Sans Serif" charset="0"/>
              </a:rPr>
              <a:t>Year 0; project start</a:t>
            </a:r>
          </a:p>
        </p:txBody>
      </p:sp>
      <p:sp>
        <p:nvSpPr>
          <p:cNvPr id="96263" name="Text Box 8"/>
          <p:cNvSpPr txBox="1">
            <a:spLocks noChangeArrowheads="1"/>
          </p:cNvSpPr>
          <p:nvPr/>
        </p:nvSpPr>
        <p:spPr bwMode="auto">
          <a:xfrm>
            <a:off x="6381750" y="2276475"/>
            <a:ext cx="1295400" cy="396875"/>
          </a:xfrm>
          <a:prstGeom prst="rect">
            <a:avLst/>
          </a:prstGeom>
          <a:noFill/>
          <a:ln w="9525">
            <a:noFill/>
            <a:miter lim="800000"/>
            <a:headEnd/>
            <a:tailEnd/>
          </a:ln>
        </p:spPr>
        <p:txBody>
          <a:bodyPr>
            <a:spAutoFit/>
          </a:bodyPr>
          <a:lstStyle/>
          <a:p>
            <a:pPr algn="ctr">
              <a:spcBef>
                <a:spcPct val="50000"/>
              </a:spcBef>
            </a:pPr>
            <a:r>
              <a:rPr lang="en-US" sz="2000" b="1">
                <a:solidFill>
                  <a:srgbClr val="000000"/>
                </a:solidFill>
                <a:latin typeface="Microsoft Sans Serif" charset="0"/>
                <a:cs typeface="Microsoft Sans Serif" charset="0"/>
              </a:rPr>
              <a:t>Year 1</a:t>
            </a:r>
          </a:p>
        </p:txBody>
      </p:sp>
      <p:sp>
        <p:nvSpPr>
          <p:cNvPr id="96264" name="TextBox 8"/>
          <p:cNvSpPr txBox="1">
            <a:spLocks noChangeArrowheads="1"/>
          </p:cNvSpPr>
          <p:nvPr/>
        </p:nvSpPr>
        <p:spPr bwMode="auto">
          <a:xfrm>
            <a:off x="7412038" y="6542088"/>
            <a:ext cx="1752600" cy="274637"/>
          </a:xfrm>
          <a:prstGeom prst="rect">
            <a:avLst/>
          </a:prstGeom>
          <a:noFill/>
          <a:ln w="9525">
            <a:noFill/>
            <a:miter lim="800000"/>
            <a:headEnd/>
            <a:tailEnd/>
          </a:ln>
        </p:spPr>
        <p:txBody>
          <a:bodyPr>
            <a:spAutoFit/>
          </a:bodyPr>
          <a:lstStyle/>
          <a:p>
            <a:r>
              <a:rPr lang="en-US" sz="1200">
                <a:solidFill>
                  <a:schemeClr val="bg1"/>
                </a:solidFill>
                <a:latin typeface="Microsoft Sans Serif" charset="0"/>
                <a:cs typeface="Microsoft Sans Serif" charset="0"/>
              </a:rPr>
              <a:t>Photos: Mark Dodero</a:t>
            </a:r>
            <a:endParaRPr lang="en-US" sz="120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98306" name="Picture 2"/>
          <p:cNvPicPr>
            <a:picLocks noChangeAspect="1" noChangeArrowheads="1"/>
          </p:cNvPicPr>
          <p:nvPr/>
        </p:nvPicPr>
        <p:blipFill>
          <a:blip r:embed="rId3" cstate="screen"/>
          <a:srcRect/>
          <a:stretch>
            <a:fillRect/>
          </a:stretch>
        </p:blipFill>
        <p:spPr bwMode="auto">
          <a:xfrm>
            <a:off x="228600" y="228600"/>
            <a:ext cx="5059363" cy="6324600"/>
          </a:xfrm>
          <a:prstGeom prst="rect">
            <a:avLst/>
          </a:prstGeom>
          <a:noFill/>
          <a:ln w="9525">
            <a:noFill/>
            <a:miter lim="800000"/>
            <a:headEnd/>
            <a:tailEnd/>
          </a:ln>
        </p:spPr>
      </p:pic>
      <p:sp>
        <p:nvSpPr>
          <p:cNvPr id="98307" name="Text Box 3"/>
          <p:cNvSpPr txBox="1">
            <a:spLocks noChangeArrowheads="1"/>
          </p:cNvSpPr>
          <p:nvPr/>
        </p:nvSpPr>
        <p:spPr bwMode="auto">
          <a:xfrm>
            <a:off x="5638800" y="609600"/>
            <a:ext cx="2743200" cy="457200"/>
          </a:xfrm>
          <a:prstGeom prst="rect">
            <a:avLst/>
          </a:prstGeom>
          <a:noFill/>
          <a:ln w="9525">
            <a:noFill/>
            <a:miter lim="800000"/>
            <a:headEnd/>
            <a:tailEnd/>
          </a:ln>
        </p:spPr>
        <p:txBody>
          <a:bodyPr>
            <a:spAutoFit/>
          </a:bodyPr>
          <a:lstStyle/>
          <a:p>
            <a:pPr algn="ctr">
              <a:spcBef>
                <a:spcPct val="50000"/>
              </a:spcBef>
            </a:pPr>
            <a:r>
              <a:rPr lang="en-US">
                <a:solidFill>
                  <a:schemeClr val="bg1"/>
                </a:solidFill>
                <a:latin typeface="Microsoft Sans Serif" charset="0"/>
                <a:cs typeface="Microsoft Sans Serif" charset="0"/>
              </a:rPr>
              <a:t>YEAR 3</a:t>
            </a:r>
          </a:p>
        </p:txBody>
      </p:sp>
      <p:sp>
        <p:nvSpPr>
          <p:cNvPr id="98308" name="Text Box 4"/>
          <p:cNvSpPr txBox="1">
            <a:spLocks noChangeArrowheads="1"/>
          </p:cNvSpPr>
          <p:nvPr/>
        </p:nvSpPr>
        <p:spPr bwMode="auto">
          <a:xfrm>
            <a:off x="5638800" y="1733550"/>
            <a:ext cx="3200400" cy="3560763"/>
          </a:xfrm>
          <a:prstGeom prst="rect">
            <a:avLst/>
          </a:prstGeom>
          <a:noFill/>
          <a:ln w="9525">
            <a:noFill/>
            <a:miter lim="800000"/>
            <a:headEnd/>
            <a:tailEnd/>
          </a:ln>
        </p:spPr>
        <p:txBody>
          <a:bodyPr>
            <a:spAutoFit/>
          </a:bodyPr>
          <a:lstStyle/>
          <a:p>
            <a:pPr marL="292100" indent="-292100">
              <a:spcBef>
                <a:spcPct val="50000"/>
              </a:spcBef>
              <a:buFontTx/>
              <a:buChar char="•"/>
              <a:tabLst>
                <a:tab pos="114300" algn="l"/>
              </a:tabLst>
            </a:pPr>
            <a:r>
              <a:rPr lang="en-US">
                <a:solidFill>
                  <a:schemeClr val="bg1"/>
                </a:solidFill>
                <a:latin typeface="Microsoft Sans Serif" charset="0"/>
                <a:cs typeface="Microsoft Sans Serif" charset="0"/>
              </a:rPr>
              <a:t>Self-sustaining </a:t>
            </a:r>
          </a:p>
          <a:p>
            <a:pPr marL="292100" indent="-292100">
              <a:spcBef>
                <a:spcPct val="50000"/>
              </a:spcBef>
              <a:buFontTx/>
              <a:buChar char="•"/>
              <a:tabLst>
                <a:tab pos="114300" algn="l"/>
              </a:tabLst>
            </a:pPr>
            <a:r>
              <a:rPr lang="en-US">
                <a:solidFill>
                  <a:schemeClr val="bg1"/>
                </a:solidFill>
                <a:latin typeface="Microsoft Sans Serif" charset="0"/>
                <a:cs typeface="Microsoft Sans Serif" charset="0"/>
              </a:rPr>
              <a:t>Occasional weeding needed to keep out exotics</a:t>
            </a:r>
          </a:p>
          <a:p>
            <a:pPr marL="292100" indent="-292100">
              <a:spcBef>
                <a:spcPct val="50000"/>
              </a:spcBef>
              <a:buFontTx/>
              <a:buChar char="•"/>
              <a:tabLst>
                <a:tab pos="114300" algn="l"/>
              </a:tabLst>
            </a:pPr>
            <a:r>
              <a:rPr lang="en-US">
                <a:solidFill>
                  <a:schemeClr val="bg1"/>
                </a:solidFill>
                <a:latin typeface="Microsoft Sans Serif" charset="0"/>
                <a:cs typeface="Microsoft Sans Serif" charset="0"/>
              </a:rPr>
              <a:t>Habitat for  5 endangered vernal pool species</a:t>
            </a:r>
          </a:p>
          <a:p>
            <a:pPr marL="292100" indent="-292100">
              <a:spcBef>
                <a:spcPct val="50000"/>
              </a:spcBef>
              <a:buFontTx/>
              <a:buChar char="•"/>
              <a:tabLst>
                <a:tab pos="114300" algn="l"/>
              </a:tabLst>
            </a:pPr>
            <a:r>
              <a:rPr lang="en-US">
                <a:solidFill>
                  <a:schemeClr val="bg1"/>
                </a:solidFill>
                <a:latin typeface="Microsoft Sans Serif" charset="0"/>
                <a:cs typeface="Microsoft Sans Serif" charset="0"/>
              </a:rPr>
              <a:t>Cost: $ 1m/acre</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354" name="Text Box 7"/>
          <p:cNvSpPr txBox="1">
            <a:spLocks noChangeArrowheads="1"/>
          </p:cNvSpPr>
          <p:nvPr/>
        </p:nvSpPr>
        <p:spPr bwMode="auto">
          <a:xfrm>
            <a:off x="1066800" y="6430963"/>
            <a:ext cx="7010400" cy="274637"/>
          </a:xfrm>
          <a:prstGeom prst="rect">
            <a:avLst/>
          </a:prstGeom>
          <a:noFill/>
          <a:ln w="9525">
            <a:noFill/>
            <a:miter lim="800000"/>
            <a:headEnd/>
            <a:tailEnd/>
          </a:ln>
        </p:spPr>
        <p:txBody>
          <a:bodyPr>
            <a:spAutoFit/>
          </a:bodyPr>
          <a:lstStyle/>
          <a:p>
            <a:pPr>
              <a:tabLst>
                <a:tab pos="287338" algn="l"/>
              </a:tabLst>
            </a:pPr>
            <a:r>
              <a:rPr lang="en-US" sz="1200">
                <a:solidFill>
                  <a:schemeClr val="bg1"/>
                </a:solidFill>
                <a:latin typeface="Microsoft Sans Serif" charset="0"/>
                <a:cs typeface="Microsoft Sans Serif" charset="0"/>
              </a:rPr>
              <a:t>Mahli &amp; Grace 2000; H. Joosten COP15  </a:t>
            </a:r>
          </a:p>
        </p:txBody>
      </p:sp>
      <p:sp>
        <p:nvSpPr>
          <p:cNvPr id="100355" name="Text Box 17"/>
          <p:cNvSpPr txBox="1">
            <a:spLocks noChangeArrowheads="1"/>
          </p:cNvSpPr>
          <p:nvPr/>
        </p:nvSpPr>
        <p:spPr bwMode="auto">
          <a:xfrm>
            <a:off x="152400" y="6172200"/>
            <a:ext cx="3352800" cy="457200"/>
          </a:xfrm>
          <a:prstGeom prst="rect">
            <a:avLst/>
          </a:prstGeom>
          <a:noFill/>
          <a:ln w="9525">
            <a:noFill/>
            <a:miter lim="800000"/>
            <a:headEnd/>
            <a:tailEnd/>
          </a:ln>
        </p:spPr>
        <p:txBody>
          <a:bodyPr>
            <a:spAutoFit/>
          </a:bodyPr>
          <a:lstStyle/>
          <a:p>
            <a:pPr algn="ctr">
              <a:spcBef>
                <a:spcPct val="50000"/>
              </a:spcBef>
            </a:pPr>
            <a:endParaRPr lang="en-US" b="1"/>
          </a:p>
        </p:txBody>
      </p:sp>
      <p:sp>
        <p:nvSpPr>
          <p:cNvPr id="100356" name="Text Box 14"/>
          <p:cNvSpPr txBox="1">
            <a:spLocks noChangeArrowheads="1"/>
          </p:cNvSpPr>
          <p:nvPr/>
        </p:nvSpPr>
        <p:spPr bwMode="auto">
          <a:xfrm>
            <a:off x="304800" y="304800"/>
            <a:ext cx="8458200" cy="1433513"/>
          </a:xfrm>
          <a:prstGeom prst="rect">
            <a:avLst/>
          </a:prstGeom>
          <a:noFill/>
          <a:ln w="9525">
            <a:noFill/>
            <a:miter lim="800000"/>
            <a:headEnd/>
            <a:tailEnd/>
          </a:ln>
        </p:spPr>
        <p:txBody>
          <a:bodyPr>
            <a:spAutoFit/>
          </a:bodyPr>
          <a:lstStyle/>
          <a:p>
            <a:pPr algn="ctr"/>
            <a:r>
              <a:rPr lang="en-US" sz="2800" b="1">
                <a:solidFill>
                  <a:schemeClr val="bg1"/>
                </a:solidFill>
                <a:latin typeface="Microsoft Sans Serif" charset="0"/>
                <a:cs typeface="Microsoft Sans Serif" charset="0"/>
              </a:rPr>
              <a:t>Native systems store more carbon than degraded systems</a:t>
            </a:r>
          </a:p>
          <a:p>
            <a:pPr algn="ctr"/>
            <a:endParaRPr lang="en-US" sz="800" b="1">
              <a:solidFill>
                <a:schemeClr val="bg1"/>
              </a:solidFill>
              <a:latin typeface="Microsoft Sans Serif" charset="0"/>
              <a:cs typeface="Microsoft Sans Serif" charset="0"/>
            </a:endParaRPr>
          </a:p>
          <a:p>
            <a:pPr algn="ctr"/>
            <a:r>
              <a:rPr lang="en-US" b="1">
                <a:solidFill>
                  <a:schemeClr val="bg1"/>
                </a:solidFill>
                <a:latin typeface="Microsoft Sans Serif" charset="0"/>
                <a:cs typeface="Microsoft Sans Serif" charset="0"/>
              </a:rPr>
              <a:t>~ 1/6 global CO</a:t>
            </a:r>
            <a:r>
              <a:rPr lang="en-US" b="1" baseline="30000">
                <a:solidFill>
                  <a:schemeClr val="bg1"/>
                </a:solidFill>
                <a:latin typeface="Microsoft Sans Serif" charset="0"/>
                <a:cs typeface="Microsoft Sans Serif" charset="0"/>
              </a:rPr>
              <a:t>2</a:t>
            </a:r>
            <a:r>
              <a:rPr lang="en-US" b="1">
                <a:solidFill>
                  <a:schemeClr val="bg1"/>
                </a:solidFill>
                <a:latin typeface="Microsoft Sans Serif" charset="0"/>
                <a:cs typeface="Microsoft Sans Serif" charset="0"/>
              </a:rPr>
              <a:t>   from degradation /destruction</a:t>
            </a:r>
            <a:endParaRPr lang="en-US">
              <a:solidFill>
                <a:schemeClr val="bg1"/>
              </a:solidFill>
              <a:latin typeface="Microsoft Sans Serif" charset="0"/>
              <a:cs typeface="Microsoft Sans Serif" charset="0"/>
            </a:endParaRPr>
          </a:p>
        </p:txBody>
      </p:sp>
      <p:pic>
        <p:nvPicPr>
          <p:cNvPr id="100357" name="Picture 8"/>
          <p:cNvPicPr>
            <a:picLocks noChangeAspect="1" noChangeArrowheads="1"/>
          </p:cNvPicPr>
          <p:nvPr/>
        </p:nvPicPr>
        <p:blipFill>
          <a:blip r:embed="rId3" cstate="screen"/>
          <a:srcRect/>
          <a:stretch>
            <a:fillRect/>
          </a:stretch>
        </p:blipFill>
        <p:spPr bwMode="auto">
          <a:xfrm>
            <a:off x="4622800" y="2292350"/>
            <a:ext cx="4267200" cy="3544888"/>
          </a:xfrm>
          <a:prstGeom prst="rect">
            <a:avLst/>
          </a:prstGeom>
          <a:noFill/>
          <a:ln w="9525">
            <a:noFill/>
            <a:miter lim="800000"/>
            <a:headEnd/>
            <a:tailEnd/>
          </a:ln>
        </p:spPr>
      </p:pic>
      <p:sp>
        <p:nvSpPr>
          <p:cNvPr id="100358" name="Text Box 20"/>
          <p:cNvSpPr txBox="1">
            <a:spLocks noChangeArrowheads="1"/>
          </p:cNvSpPr>
          <p:nvPr/>
        </p:nvSpPr>
        <p:spPr bwMode="auto">
          <a:xfrm>
            <a:off x="4870450" y="2381250"/>
            <a:ext cx="3810000" cy="366713"/>
          </a:xfrm>
          <a:prstGeom prst="rect">
            <a:avLst/>
          </a:prstGeom>
          <a:solidFill>
            <a:schemeClr val="tx1"/>
          </a:solidFill>
          <a:ln w="9525">
            <a:noFill/>
            <a:miter lim="800000"/>
            <a:headEnd/>
            <a:tailEnd/>
          </a:ln>
        </p:spPr>
        <p:txBody>
          <a:bodyPr>
            <a:spAutoFit/>
          </a:bodyPr>
          <a:lstStyle/>
          <a:p>
            <a:pPr algn="ctr"/>
            <a:r>
              <a:rPr lang="en-US" sz="1800">
                <a:solidFill>
                  <a:schemeClr val="bg1"/>
                </a:solidFill>
                <a:latin typeface="Microsoft Sans Serif" charset="0"/>
                <a:cs typeface="Microsoft Sans Serif" charset="0"/>
              </a:rPr>
              <a:t>Native sea grass   </a:t>
            </a:r>
            <a:r>
              <a:rPr lang="en-US" sz="1600">
                <a:solidFill>
                  <a:schemeClr val="bg1"/>
                </a:solidFill>
                <a:latin typeface="Microsoft Sans Serif" charset="0"/>
                <a:cs typeface="Microsoft Sans Serif" charset="0"/>
              </a:rPr>
              <a:t>710 tons C/hectare</a:t>
            </a:r>
            <a:endParaRPr lang="en-US">
              <a:solidFill>
                <a:schemeClr val="bg1"/>
              </a:solidFill>
              <a:latin typeface="Microsoft Sans Serif" charset="0"/>
              <a:cs typeface="Microsoft Sans Serif" charset="0"/>
            </a:endParaRPr>
          </a:p>
        </p:txBody>
      </p:sp>
      <p:pic>
        <p:nvPicPr>
          <p:cNvPr id="100359" name="Picture 21"/>
          <p:cNvPicPr>
            <a:picLocks noChangeAspect="1" noChangeArrowheads="1"/>
          </p:cNvPicPr>
          <p:nvPr/>
        </p:nvPicPr>
        <p:blipFill>
          <a:blip r:embed="rId4" cstate="screen"/>
          <a:srcRect/>
          <a:stretch>
            <a:fillRect/>
          </a:stretch>
        </p:blipFill>
        <p:spPr bwMode="auto">
          <a:xfrm>
            <a:off x="228600" y="2292350"/>
            <a:ext cx="4267200" cy="3548063"/>
          </a:xfrm>
          <a:prstGeom prst="rect">
            <a:avLst/>
          </a:prstGeom>
          <a:noFill/>
          <a:ln w="9525">
            <a:noFill/>
            <a:miter lim="800000"/>
            <a:headEnd/>
            <a:tailEnd/>
          </a:ln>
        </p:spPr>
      </p:pic>
      <p:sp>
        <p:nvSpPr>
          <p:cNvPr id="100360" name="Text Box 15"/>
          <p:cNvSpPr txBox="1">
            <a:spLocks noChangeArrowheads="1"/>
          </p:cNvSpPr>
          <p:nvPr/>
        </p:nvSpPr>
        <p:spPr bwMode="auto">
          <a:xfrm>
            <a:off x="609600" y="2355850"/>
            <a:ext cx="3657600" cy="611188"/>
          </a:xfrm>
          <a:prstGeom prst="rect">
            <a:avLst/>
          </a:prstGeom>
          <a:solidFill>
            <a:schemeClr val="tx1"/>
          </a:solidFill>
          <a:ln w="9525">
            <a:noFill/>
            <a:miter lim="800000"/>
            <a:headEnd/>
            <a:tailEnd/>
          </a:ln>
        </p:spPr>
        <p:txBody>
          <a:bodyPr>
            <a:spAutoFit/>
          </a:bodyPr>
          <a:lstStyle/>
          <a:p>
            <a:pPr algn="ctr"/>
            <a:r>
              <a:rPr lang="en-US" sz="1800">
                <a:solidFill>
                  <a:schemeClr val="bg1"/>
                </a:solidFill>
                <a:latin typeface="Microsoft Sans Serif" charset="0"/>
                <a:cs typeface="Microsoft Sans Serif" charset="0"/>
              </a:rPr>
              <a:t>Native tropical lowland rainforest</a:t>
            </a:r>
            <a:endParaRPr lang="en-US" sz="1600">
              <a:solidFill>
                <a:schemeClr val="bg1"/>
              </a:solidFill>
              <a:latin typeface="Microsoft Sans Serif" charset="0"/>
              <a:cs typeface="Microsoft Sans Serif" charset="0"/>
            </a:endParaRPr>
          </a:p>
          <a:p>
            <a:pPr algn="ctr"/>
            <a:r>
              <a:rPr lang="en-US" sz="1600">
                <a:solidFill>
                  <a:schemeClr val="bg1"/>
                </a:solidFill>
                <a:latin typeface="Microsoft Sans Serif" charset="0"/>
                <a:cs typeface="Microsoft Sans Serif" charset="0"/>
              </a:rPr>
              <a:t>406 tons C/hectare</a:t>
            </a:r>
            <a:endParaRPr lang="en-US">
              <a:solidFill>
                <a:schemeClr val="bg1"/>
              </a:solidFill>
              <a:latin typeface="Microsoft Sans Serif" charset="0"/>
              <a:cs typeface="Microsoft Sans Serif"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7106" name="Text Box 9"/>
          <p:cNvSpPr txBox="1">
            <a:spLocks noChangeArrowheads="1"/>
          </p:cNvSpPr>
          <p:nvPr/>
        </p:nvSpPr>
        <p:spPr bwMode="auto">
          <a:xfrm>
            <a:off x="1219200" y="6400800"/>
            <a:ext cx="7086600" cy="274638"/>
          </a:xfrm>
          <a:prstGeom prst="rect">
            <a:avLst/>
          </a:prstGeom>
          <a:noFill/>
          <a:ln w="9525">
            <a:noFill/>
            <a:miter lim="800000"/>
            <a:headEnd/>
            <a:tailEnd/>
          </a:ln>
        </p:spPr>
        <p:txBody>
          <a:bodyPr>
            <a:spAutoFit/>
          </a:bodyPr>
          <a:lstStyle/>
          <a:p>
            <a:pPr algn="ctr">
              <a:spcBef>
                <a:spcPct val="50000"/>
              </a:spcBef>
            </a:pPr>
            <a:r>
              <a:rPr lang="en-US" sz="1200">
                <a:solidFill>
                  <a:srgbClr val="FFFFFF"/>
                </a:solidFill>
                <a:latin typeface="Microsoft Sans Serif" charset="0"/>
                <a:cs typeface="Microsoft Sans Serif" charset="0"/>
              </a:rPr>
              <a:t>National Climatic Data Center / National Oceanic and Atmospheric Administration  2009</a:t>
            </a:r>
            <a:endParaRPr lang="en-US" sz="1200">
              <a:latin typeface="Microsoft Sans Serif" charset="0"/>
              <a:cs typeface="Microsoft Sans Serif" charset="0"/>
            </a:endParaRPr>
          </a:p>
        </p:txBody>
      </p:sp>
      <p:sp>
        <p:nvSpPr>
          <p:cNvPr id="47107" name="Rectangle 10"/>
          <p:cNvSpPr>
            <a:spLocks noChangeArrowheads="1"/>
          </p:cNvSpPr>
          <p:nvPr/>
        </p:nvSpPr>
        <p:spPr bwMode="auto">
          <a:xfrm>
            <a:off x="304800" y="-152400"/>
            <a:ext cx="8534400" cy="1600200"/>
          </a:xfrm>
          <a:prstGeom prst="rect">
            <a:avLst/>
          </a:prstGeom>
          <a:noFill/>
          <a:ln w="9525">
            <a:noFill/>
            <a:miter lim="800000"/>
            <a:headEnd/>
            <a:tailEnd/>
          </a:ln>
        </p:spPr>
        <p:txBody>
          <a:bodyPr anchor="ctr"/>
          <a:lstStyle/>
          <a:p>
            <a:pPr algn="ctr"/>
            <a:r>
              <a:rPr lang="en-US" sz="3000">
                <a:solidFill>
                  <a:srgbClr val="FFFFFF"/>
                </a:solidFill>
                <a:latin typeface="Microsoft Sans Serif" charset="0"/>
                <a:cs typeface="Microsoft Sans Serif" charset="0"/>
              </a:rPr>
              <a:t>Jan. 2010; departures from regional average temperatures (1951-1980)</a:t>
            </a:r>
          </a:p>
        </p:txBody>
      </p:sp>
      <p:grpSp>
        <p:nvGrpSpPr>
          <p:cNvPr id="47108" name="Group 5"/>
          <p:cNvGrpSpPr>
            <a:grpSpLocks/>
          </p:cNvGrpSpPr>
          <p:nvPr/>
        </p:nvGrpSpPr>
        <p:grpSpPr bwMode="auto">
          <a:xfrm>
            <a:off x="476250" y="1295400"/>
            <a:ext cx="8229600" cy="4954588"/>
            <a:chOff x="457200" y="1447800"/>
            <a:chExt cx="8229600" cy="4954588"/>
          </a:xfrm>
        </p:grpSpPr>
        <p:pic>
          <p:nvPicPr>
            <p:cNvPr id="47109" name="Picture 7"/>
            <p:cNvPicPr>
              <a:picLocks noChangeAspect="1" noChangeArrowheads="1"/>
            </p:cNvPicPr>
            <p:nvPr/>
          </p:nvPicPr>
          <p:blipFill>
            <a:blip r:embed="rId3" cstate="screen"/>
            <a:srcRect/>
            <a:stretch>
              <a:fillRect/>
            </a:stretch>
          </p:blipFill>
          <p:spPr bwMode="auto">
            <a:xfrm>
              <a:off x="457200" y="1447800"/>
              <a:ext cx="8229600" cy="4954588"/>
            </a:xfrm>
            <a:prstGeom prst="rect">
              <a:avLst/>
            </a:prstGeom>
            <a:noFill/>
            <a:ln w="9525">
              <a:noFill/>
              <a:miter lim="800000"/>
              <a:headEnd/>
              <a:tailEnd/>
            </a:ln>
          </p:spPr>
        </p:pic>
        <p:sp>
          <p:nvSpPr>
            <p:cNvPr id="47110" name="Rectangle 4"/>
            <p:cNvSpPr>
              <a:spLocks noChangeArrowheads="1"/>
            </p:cNvSpPr>
            <p:nvPr/>
          </p:nvSpPr>
          <p:spPr bwMode="auto">
            <a:xfrm>
              <a:off x="914400" y="1457325"/>
              <a:ext cx="7620000" cy="228600"/>
            </a:xfrm>
            <a:prstGeom prst="rect">
              <a:avLst/>
            </a:prstGeom>
            <a:solidFill>
              <a:srgbClr val="FFFFFF"/>
            </a:solidFill>
            <a:ln w="9525">
              <a:noFill/>
              <a:round/>
              <a:headEnd/>
              <a:tailEnd/>
            </a:ln>
          </p:spPr>
          <p:txBody>
            <a:bodyPr/>
            <a:lstStyle/>
            <a:p>
              <a:endParaRPr lang="en-US"/>
            </a:p>
          </p:txBody>
        </p:sp>
      </p:grpSp>
    </p:spTree>
  </p:cSld>
  <p:clrMapOvr>
    <a:masterClrMapping/>
  </p:clrMapOvr>
  <p:transition advClick="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402" name="Picture 2"/>
          <p:cNvPicPr>
            <a:picLocks noChangeAspect="1" noChangeArrowheads="1"/>
          </p:cNvPicPr>
          <p:nvPr/>
        </p:nvPicPr>
        <p:blipFill>
          <a:blip r:embed="rId3" cstate="screen"/>
          <a:srcRect/>
          <a:stretch>
            <a:fillRect/>
          </a:stretch>
        </p:blipFill>
        <p:spPr bwMode="auto">
          <a:xfrm>
            <a:off x="7691438" y="2438400"/>
            <a:ext cx="1162050" cy="4343400"/>
          </a:xfrm>
          <a:prstGeom prst="rect">
            <a:avLst/>
          </a:prstGeom>
          <a:noFill/>
          <a:ln w="9525">
            <a:noFill/>
            <a:miter lim="800000"/>
            <a:headEnd/>
            <a:tailEnd/>
          </a:ln>
        </p:spPr>
      </p:pic>
      <p:pic>
        <p:nvPicPr>
          <p:cNvPr id="102403" name="Picture 3"/>
          <p:cNvPicPr>
            <a:picLocks noChangeAspect="1" noChangeArrowheads="1"/>
          </p:cNvPicPr>
          <p:nvPr/>
        </p:nvPicPr>
        <p:blipFill>
          <a:blip r:embed="rId4" cstate="screen"/>
          <a:srcRect/>
          <a:stretch>
            <a:fillRect/>
          </a:stretch>
        </p:blipFill>
        <p:spPr bwMode="auto">
          <a:xfrm>
            <a:off x="7391400" y="76200"/>
            <a:ext cx="1600200" cy="2362200"/>
          </a:xfrm>
          <a:prstGeom prst="rect">
            <a:avLst/>
          </a:prstGeom>
          <a:noFill/>
          <a:ln w="9525">
            <a:noFill/>
            <a:miter lim="800000"/>
            <a:headEnd/>
            <a:tailEnd/>
          </a:ln>
        </p:spPr>
      </p:pic>
      <p:sp>
        <p:nvSpPr>
          <p:cNvPr id="102404" name="Line 4"/>
          <p:cNvSpPr>
            <a:spLocks noChangeShapeType="1"/>
          </p:cNvSpPr>
          <p:nvPr/>
        </p:nvSpPr>
        <p:spPr bwMode="auto">
          <a:xfrm flipH="1">
            <a:off x="8953500" y="2505075"/>
            <a:ext cx="0" cy="4267200"/>
          </a:xfrm>
          <a:prstGeom prst="line">
            <a:avLst/>
          </a:prstGeom>
          <a:noFill/>
          <a:ln w="19050">
            <a:solidFill>
              <a:srgbClr val="FF8000"/>
            </a:solidFill>
            <a:round/>
            <a:headEnd type="triangle" w="med" len="med"/>
            <a:tailEnd type="triangle" w="med" len="med"/>
          </a:ln>
        </p:spPr>
        <p:txBody>
          <a:bodyPr wrap="none" anchor="ctr"/>
          <a:lstStyle/>
          <a:p>
            <a:endParaRPr lang="en-US"/>
          </a:p>
        </p:txBody>
      </p:sp>
      <p:sp>
        <p:nvSpPr>
          <p:cNvPr id="102405" name="Text Box 5"/>
          <p:cNvSpPr txBox="1">
            <a:spLocks noChangeArrowheads="1"/>
          </p:cNvSpPr>
          <p:nvPr/>
        </p:nvSpPr>
        <p:spPr bwMode="auto">
          <a:xfrm>
            <a:off x="7848600" y="3733800"/>
            <a:ext cx="762000" cy="336550"/>
          </a:xfrm>
          <a:prstGeom prst="rect">
            <a:avLst/>
          </a:prstGeom>
          <a:noFill/>
          <a:ln w="9525">
            <a:noFill/>
            <a:miter lim="800000"/>
            <a:headEnd/>
            <a:tailEnd/>
          </a:ln>
        </p:spPr>
        <p:txBody>
          <a:bodyPr>
            <a:spAutoFit/>
          </a:bodyPr>
          <a:lstStyle/>
          <a:p>
            <a:pPr algn="ctr">
              <a:spcBef>
                <a:spcPct val="50000"/>
              </a:spcBef>
            </a:pPr>
            <a:r>
              <a:rPr lang="en-US" sz="1600" b="1">
                <a:solidFill>
                  <a:srgbClr val="FFFF00"/>
                </a:solidFill>
                <a:latin typeface="Microsoft Sans Serif" charset="0"/>
                <a:cs typeface="Microsoft Sans Serif" charset="0"/>
              </a:rPr>
              <a:t>10 ft</a:t>
            </a:r>
          </a:p>
        </p:txBody>
      </p:sp>
      <p:sp>
        <p:nvSpPr>
          <p:cNvPr id="102406" name="Text Box 6"/>
          <p:cNvSpPr txBox="1">
            <a:spLocks noChangeArrowheads="1"/>
          </p:cNvSpPr>
          <p:nvPr/>
        </p:nvSpPr>
        <p:spPr bwMode="auto">
          <a:xfrm>
            <a:off x="7620000" y="2590800"/>
            <a:ext cx="1219200" cy="639763"/>
          </a:xfrm>
          <a:prstGeom prst="rect">
            <a:avLst/>
          </a:prstGeom>
          <a:noFill/>
          <a:ln w="9525">
            <a:noFill/>
            <a:miter lim="800000"/>
            <a:headEnd/>
            <a:tailEnd/>
          </a:ln>
        </p:spPr>
        <p:txBody>
          <a:bodyPr>
            <a:spAutoFit/>
          </a:bodyPr>
          <a:lstStyle/>
          <a:p>
            <a:pPr algn="ctr" eaLnBrk="1" hangingPunct="1">
              <a:tabLst>
                <a:tab pos="287338" algn="l"/>
              </a:tabLst>
            </a:pPr>
            <a:r>
              <a:rPr lang="en-US" sz="1200" b="1">
                <a:solidFill>
                  <a:srgbClr val="FFFF00"/>
                </a:solidFill>
                <a:latin typeface="Microsoft Sans Serif" charset="0"/>
                <a:cs typeface="Microsoft Sans Serif" charset="0"/>
              </a:rPr>
              <a:t>Native </a:t>
            </a:r>
          </a:p>
          <a:p>
            <a:pPr algn="ctr" eaLnBrk="1" hangingPunct="1">
              <a:tabLst>
                <a:tab pos="287338" algn="l"/>
              </a:tabLst>
            </a:pPr>
            <a:r>
              <a:rPr lang="en-US" sz="1200" b="1">
                <a:solidFill>
                  <a:srgbClr val="FFFF00"/>
                </a:solidFill>
                <a:latin typeface="Microsoft Sans Serif" charset="0"/>
                <a:cs typeface="Microsoft Sans Serif" charset="0"/>
              </a:rPr>
              <a:t>Little bluestem</a:t>
            </a:r>
            <a:endParaRPr lang="en-US" b="1">
              <a:solidFill>
                <a:srgbClr val="FFFF00"/>
              </a:solidFill>
              <a:latin typeface="Microsoft Sans Serif" charset="0"/>
              <a:cs typeface="Microsoft Sans Serif" charset="0"/>
            </a:endParaRPr>
          </a:p>
        </p:txBody>
      </p:sp>
      <p:grpSp>
        <p:nvGrpSpPr>
          <p:cNvPr id="102407" name="Group 23"/>
          <p:cNvGrpSpPr>
            <a:grpSpLocks/>
          </p:cNvGrpSpPr>
          <p:nvPr/>
        </p:nvGrpSpPr>
        <p:grpSpPr bwMode="auto">
          <a:xfrm>
            <a:off x="5410200" y="3124200"/>
            <a:ext cx="2333625" cy="2159000"/>
            <a:chOff x="5334000" y="3352800"/>
            <a:chExt cx="2333625" cy="2159000"/>
          </a:xfrm>
        </p:grpSpPr>
        <p:sp>
          <p:nvSpPr>
            <p:cNvPr id="102413" name="Text Box 9"/>
            <p:cNvSpPr txBox="1">
              <a:spLocks noChangeArrowheads="1"/>
            </p:cNvSpPr>
            <p:nvPr/>
          </p:nvSpPr>
          <p:spPr bwMode="auto">
            <a:xfrm>
              <a:off x="5334000" y="3352800"/>
              <a:ext cx="2333625" cy="2159000"/>
            </a:xfrm>
            <a:prstGeom prst="rect">
              <a:avLst/>
            </a:prstGeom>
            <a:noFill/>
            <a:ln w="9525">
              <a:noFill/>
              <a:miter lim="800000"/>
              <a:headEnd/>
              <a:tailEnd/>
            </a:ln>
          </p:spPr>
          <p:txBody>
            <a:bodyPr>
              <a:spAutoFit/>
            </a:bodyPr>
            <a:lstStyle/>
            <a:p>
              <a:pPr eaLnBrk="1" hangingPunct="1">
                <a:tabLst>
                  <a:tab pos="457200" algn="l"/>
                </a:tabLst>
              </a:pPr>
              <a:r>
                <a:rPr lang="en-US" sz="1800">
                  <a:solidFill>
                    <a:schemeClr val="bg1"/>
                  </a:solidFill>
                  <a:latin typeface="Microsoft Sans Serif" charset="0"/>
                  <a:cs typeface="Microsoft Sans Serif" charset="0"/>
                </a:rPr>
                <a:t>Native bunchgrasses</a:t>
              </a:r>
            </a:p>
            <a:p>
              <a:pPr eaLnBrk="1" hangingPunct="1">
                <a:lnSpc>
                  <a:spcPct val="120000"/>
                </a:lnSpc>
                <a:tabLst>
                  <a:tab pos="457200" algn="l"/>
                </a:tabLst>
              </a:pPr>
              <a:r>
                <a:rPr lang="en-US" sz="1800">
                  <a:solidFill>
                    <a:schemeClr val="bg1"/>
                  </a:solidFill>
                  <a:latin typeface="Microsoft Sans Serif" charset="0"/>
                  <a:cs typeface="Microsoft Sans Serif" charset="0"/>
                </a:rPr>
                <a:t>   Deep Root system</a:t>
              </a:r>
              <a:endParaRPr lang="en-US" sz="1800" b="1">
                <a:solidFill>
                  <a:schemeClr val="bg1"/>
                </a:solidFill>
                <a:latin typeface="Microsoft Sans Serif" charset="0"/>
                <a:cs typeface="Microsoft Sans Serif" charset="0"/>
              </a:endParaRPr>
            </a:p>
            <a:p>
              <a:pPr eaLnBrk="1" hangingPunct="1">
                <a:lnSpc>
                  <a:spcPct val="120000"/>
                </a:lnSpc>
                <a:tabLst>
                  <a:tab pos="457200" algn="l"/>
                </a:tabLst>
              </a:pPr>
              <a:r>
                <a:rPr lang="en-US" sz="1800" b="1">
                  <a:solidFill>
                    <a:schemeClr val="bg1"/>
                  </a:solidFill>
                  <a:latin typeface="Microsoft Sans Serif" charset="0"/>
                  <a:cs typeface="Microsoft Sans Serif" charset="0"/>
                </a:rPr>
                <a:t>   </a:t>
              </a:r>
              <a:r>
                <a:rPr lang="en-US" sz="1600" b="1">
                  <a:solidFill>
                    <a:schemeClr val="bg1"/>
                  </a:solidFill>
                  <a:latin typeface="Microsoft Sans Serif" charset="0"/>
                  <a:cs typeface="Microsoft Sans Serif" charset="0"/>
                </a:rPr>
                <a:t>C-storage (by 52%)</a:t>
              </a:r>
              <a:endParaRPr lang="en-US" sz="2000" b="1">
                <a:solidFill>
                  <a:schemeClr val="bg1"/>
                </a:solidFill>
                <a:latin typeface="Microsoft Sans Serif" charset="0"/>
                <a:cs typeface="Microsoft Sans Serif" charset="0"/>
              </a:endParaRPr>
            </a:p>
            <a:p>
              <a:pPr eaLnBrk="1" hangingPunct="1">
                <a:lnSpc>
                  <a:spcPct val="120000"/>
                </a:lnSpc>
                <a:tabLst>
                  <a:tab pos="457200" algn="l"/>
                </a:tabLst>
              </a:pPr>
              <a:r>
                <a:rPr lang="en-US" sz="2000" b="1">
                  <a:solidFill>
                    <a:schemeClr val="bg1"/>
                  </a:solidFill>
                  <a:latin typeface="Microsoft Sans Serif" charset="0"/>
                  <a:cs typeface="Microsoft Sans Serif" charset="0"/>
                </a:rPr>
                <a:t>  </a:t>
              </a:r>
              <a:r>
                <a:rPr lang="en-US" sz="1400" b="1">
                  <a:solidFill>
                    <a:schemeClr val="bg1"/>
                  </a:solidFill>
                  <a:latin typeface="Microsoft Sans Serif" charset="0"/>
                  <a:cs typeface="Microsoft Sans Serif" charset="0"/>
                </a:rPr>
                <a:t>Water storage</a:t>
              </a:r>
            </a:p>
            <a:p>
              <a:pPr eaLnBrk="1" hangingPunct="1">
                <a:lnSpc>
                  <a:spcPct val="120000"/>
                </a:lnSpc>
                <a:tabLst>
                  <a:tab pos="457200" algn="l"/>
                </a:tabLst>
              </a:pPr>
              <a:r>
                <a:rPr lang="en-US" sz="1400" b="1">
                  <a:solidFill>
                    <a:schemeClr val="bg1"/>
                  </a:solidFill>
                  <a:latin typeface="Microsoft Sans Serif" charset="0"/>
                  <a:cs typeface="Microsoft Sans Serif" charset="0"/>
                </a:rPr>
                <a:t>   Resistance to drought      	and heat waves</a:t>
              </a:r>
            </a:p>
            <a:p>
              <a:pPr eaLnBrk="1" hangingPunct="1">
                <a:lnSpc>
                  <a:spcPct val="120000"/>
                </a:lnSpc>
                <a:tabLst>
                  <a:tab pos="457200" algn="l"/>
                </a:tabLst>
              </a:pPr>
              <a:r>
                <a:rPr lang="en-US" sz="1400" b="1">
                  <a:solidFill>
                    <a:schemeClr val="bg1"/>
                  </a:solidFill>
                  <a:latin typeface="Microsoft Sans Serif" charset="0"/>
                  <a:cs typeface="Microsoft Sans Serif" charset="0"/>
                </a:rPr>
                <a:t>   Nutritional value</a:t>
              </a:r>
              <a:endParaRPr lang="en-US" sz="2000" b="1">
                <a:solidFill>
                  <a:schemeClr val="bg1"/>
                </a:solidFill>
                <a:latin typeface="Microsoft Sans Serif" charset="0"/>
                <a:cs typeface="Microsoft Sans Serif" charset="0"/>
              </a:endParaRPr>
            </a:p>
          </p:txBody>
        </p:sp>
        <p:sp>
          <p:nvSpPr>
            <p:cNvPr id="102414" name="Line 10"/>
            <p:cNvSpPr>
              <a:spLocks noChangeShapeType="1"/>
            </p:cNvSpPr>
            <p:nvPr/>
          </p:nvSpPr>
          <p:spPr bwMode="auto">
            <a:xfrm flipV="1">
              <a:off x="5476875" y="4057650"/>
              <a:ext cx="0" cy="223838"/>
            </a:xfrm>
            <a:prstGeom prst="line">
              <a:avLst/>
            </a:prstGeom>
            <a:noFill/>
            <a:ln w="19050">
              <a:solidFill>
                <a:srgbClr val="FF8000"/>
              </a:solidFill>
              <a:round/>
              <a:headEnd/>
              <a:tailEnd type="triangle" w="med" len="med"/>
            </a:ln>
          </p:spPr>
          <p:txBody>
            <a:bodyPr wrap="none" anchor="ctr"/>
            <a:lstStyle/>
            <a:p>
              <a:endParaRPr lang="en-US"/>
            </a:p>
          </p:txBody>
        </p:sp>
        <p:sp>
          <p:nvSpPr>
            <p:cNvPr id="102415" name="Line 11"/>
            <p:cNvSpPr>
              <a:spLocks noChangeShapeType="1"/>
            </p:cNvSpPr>
            <p:nvPr/>
          </p:nvSpPr>
          <p:spPr bwMode="auto">
            <a:xfrm flipV="1">
              <a:off x="5476875" y="4424362"/>
              <a:ext cx="0" cy="223838"/>
            </a:xfrm>
            <a:prstGeom prst="line">
              <a:avLst/>
            </a:prstGeom>
            <a:noFill/>
            <a:ln w="19050">
              <a:solidFill>
                <a:srgbClr val="FF8000"/>
              </a:solidFill>
              <a:round/>
              <a:headEnd/>
              <a:tailEnd type="triangle" w="med" len="med"/>
            </a:ln>
          </p:spPr>
          <p:txBody>
            <a:bodyPr wrap="none" anchor="ctr"/>
            <a:lstStyle/>
            <a:p>
              <a:endParaRPr lang="en-US"/>
            </a:p>
          </p:txBody>
        </p:sp>
        <p:sp>
          <p:nvSpPr>
            <p:cNvPr id="102416" name="Line 12"/>
            <p:cNvSpPr>
              <a:spLocks noChangeShapeType="1"/>
            </p:cNvSpPr>
            <p:nvPr/>
          </p:nvSpPr>
          <p:spPr bwMode="auto">
            <a:xfrm flipV="1">
              <a:off x="5476875" y="4805362"/>
              <a:ext cx="0" cy="223838"/>
            </a:xfrm>
            <a:prstGeom prst="line">
              <a:avLst/>
            </a:prstGeom>
            <a:noFill/>
            <a:ln w="19050">
              <a:solidFill>
                <a:srgbClr val="FF8000"/>
              </a:solidFill>
              <a:round/>
              <a:headEnd/>
              <a:tailEnd type="triangle" w="med" len="med"/>
            </a:ln>
          </p:spPr>
          <p:txBody>
            <a:bodyPr wrap="none" anchor="ctr"/>
            <a:lstStyle/>
            <a:p>
              <a:endParaRPr lang="en-US"/>
            </a:p>
          </p:txBody>
        </p:sp>
        <p:sp>
          <p:nvSpPr>
            <p:cNvPr id="102417" name="Line 13"/>
            <p:cNvSpPr>
              <a:spLocks noChangeShapeType="1"/>
            </p:cNvSpPr>
            <p:nvPr/>
          </p:nvSpPr>
          <p:spPr bwMode="auto">
            <a:xfrm flipV="1">
              <a:off x="5476875" y="5181600"/>
              <a:ext cx="0" cy="223838"/>
            </a:xfrm>
            <a:prstGeom prst="line">
              <a:avLst/>
            </a:prstGeom>
            <a:noFill/>
            <a:ln w="19050">
              <a:solidFill>
                <a:srgbClr val="FF8000"/>
              </a:solidFill>
              <a:round/>
              <a:headEnd/>
              <a:tailEnd type="triangle" w="med" len="med"/>
            </a:ln>
          </p:spPr>
          <p:txBody>
            <a:bodyPr wrap="none" anchor="ctr"/>
            <a:lstStyle/>
            <a:p>
              <a:endParaRPr lang="en-US"/>
            </a:p>
          </p:txBody>
        </p:sp>
      </p:grpSp>
      <p:sp>
        <p:nvSpPr>
          <p:cNvPr id="102408" name="Text Box 17"/>
          <p:cNvSpPr txBox="1">
            <a:spLocks noChangeArrowheads="1"/>
          </p:cNvSpPr>
          <p:nvPr/>
        </p:nvSpPr>
        <p:spPr bwMode="auto">
          <a:xfrm>
            <a:off x="152400" y="6172200"/>
            <a:ext cx="3352800" cy="457200"/>
          </a:xfrm>
          <a:prstGeom prst="rect">
            <a:avLst/>
          </a:prstGeom>
          <a:noFill/>
          <a:ln w="9525">
            <a:noFill/>
            <a:miter lim="800000"/>
            <a:headEnd/>
            <a:tailEnd/>
          </a:ln>
        </p:spPr>
        <p:txBody>
          <a:bodyPr>
            <a:spAutoFit/>
          </a:bodyPr>
          <a:lstStyle/>
          <a:p>
            <a:pPr algn="ctr">
              <a:spcBef>
                <a:spcPct val="50000"/>
              </a:spcBef>
            </a:pPr>
            <a:endParaRPr lang="en-US" b="1"/>
          </a:p>
        </p:txBody>
      </p:sp>
      <p:pic>
        <p:nvPicPr>
          <p:cNvPr id="102409" name="Picture 21" descr="peatlands.tif"/>
          <p:cNvPicPr>
            <a:picLocks noChangeAspect="1"/>
          </p:cNvPicPr>
          <p:nvPr/>
        </p:nvPicPr>
        <p:blipFill>
          <a:blip r:embed="rId5" cstate="screen"/>
          <a:srcRect/>
          <a:stretch>
            <a:fillRect/>
          </a:stretch>
        </p:blipFill>
        <p:spPr bwMode="auto">
          <a:xfrm>
            <a:off x="304800" y="2371725"/>
            <a:ext cx="4806950" cy="3114675"/>
          </a:xfrm>
          <a:prstGeom prst="rect">
            <a:avLst/>
          </a:prstGeom>
          <a:noFill/>
          <a:ln w="9525">
            <a:noFill/>
            <a:miter lim="800000"/>
            <a:headEnd/>
            <a:tailEnd/>
          </a:ln>
        </p:spPr>
      </p:pic>
      <p:sp>
        <p:nvSpPr>
          <p:cNvPr id="102410" name="Text Box 14"/>
          <p:cNvSpPr txBox="1">
            <a:spLocks noChangeArrowheads="1"/>
          </p:cNvSpPr>
          <p:nvPr/>
        </p:nvSpPr>
        <p:spPr bwMode="auto">
          <a:xfrm>
            <a:off x="304800" y="228600"/>
            <a:ext cx="7086600" cy="1433513"/>
          </a:xfrm>
          <a:prstGeom prst="rect">
            <a:avLst/>
          </a:prstGeom>
          <a:noFill/>
          <a:ln w="9525">
            <a:noFill/>
            <a:miter lim="800000"/>
            <a:headEnd/>
            <a:tailEnd/>
          </a:ln>
        </p:spPr>
        <p:txBody>
          <a:bodyPr>
            <a:spAutoFit/>
          </a:bodyPr>
          <a:lstStyle/>
          <a:p>
            <a:pPr algn="ctr"/>
            <a:r>
              <a:rPr lang="en-US" sz="2800">
                <a:solidFill>
                  <a:schemeClr val="bg1"/>
                </a:solidFill>
                <a:latin typeface="Microsoft Sans Serif" charset="0"/>
                <a:cs typeface="Microsoft Sans Serif" charset="0"/>
              </a:rPr>
              <a:t>Native systems store more carbon than degraded systems</a:t>
            </a:r>
          </a:p>
          <a:p>
            <a:pPr algn="ctr"/>
            <a:endParaRPr lang="en-US" sz="800">
              <a:solidFill>
                <a:schemeClr val="bg1"/>
              </a:solidFill>
              <a:latin typeface="Microsoft Sans Serif" charset="0"/>
              <a:cs typeface="Microsoft Sans Serif" charset="0"/>
            </a:endParaRPr>
          </a:p>
          <a:p>
            <a:pPr algn="ctr"/>
            <a:r>
              <a:rPr lang="en-US">
                <a:solidFill>
                  <a:schemeClr val="bg1"/>
                </a:solidFill>
                <a:latin typeface="Microsoft Sans Serif" charset="0"/>
                <a:cs typeface="Microsoft Sans Serif" charset="0"/>
              </a:rPr>
              <a:t>~ 1/6 global </a:t>
            </a:r>
            <a:r>
              <a:rPr lang="en-GB">
                <a:solidFill>
                  <a:srgbClr val="FFFFFF"/>
                </a:solidFill>
                <a:latin typeface="Microsoft Sans Serif" charset="0"/>
                <a:cs typeface="Microsoft Sans Serif" charset="0"/>
              </a:rPr>
              <a:t>CO</a:t>
            </a:r>
            <a:r>
              <a:rPr lang="en-GB" baseline="-25000">
                <a:solidFill>
                  <a:srgbClr val="FFFFFF"/>
                </a:solidFill>
                <a:latin typeface="Microsoft Sans Serif" charset="0"/>
                <a:cs typeface="Microsoft Sans Serif" charset="0"/>
              </a:rPr>
              <a:t>2</a:t>
            </a:r>
            <a:r>
              <a:rPr lang="en-US">
                <a:solidFill>
                  <a:schemeClr val="bg1"/>
                </a:solidFill>
                <a:latin typeface="Microsoft Sans Serif" charset="0"/>
                <a:cs typeface="Microsoft Sans Serif" charset="0"/>
              </a:rPr>
              <a:t>  from degradation /destruction</a:t>
            </a:r>
          </a:p>
        </p:txBody>
      </p:sp>
      <p:sp>
        <p:nvSpPr>
          <p:cNvPr id="102411" name="Text Box 18"/>
          <p:cNvSpPr txBox="1">
            <a:spLocks noChangeArrowheads="1"/>
          </p:cNvSpPr>
          <p:nvPr/>
        </p:nvSpPr>
        <p:spPr bwMode="auto">
          <a:xfrm>
            <a:off x="762000" y="2466975"/>
            <a:ext cx="3733800" cy="733425"/>
          </a:xfrm>
          <a:prstGeom prst="rect">
            <a:avLst/>
          </a:prstGeom>
          <a:noFill/>
          <a:ln w="9525">
            <a:noFill/>
            <a:miter lim="800000"/>
            <a:headEnd/>
            <a:tailEnd/>
          </a:ln>
        </p:spPr>
        <p:txBody>
          <a:bodyPr>
            <a:spAutoFit/>
          </a:bodyPr>
          <a:lstStyle/>
          <a:p>
            <a:pPr algn="ctr">
              <a:spcBef>
                <a:spcPct val="50000"/>
              </a:spcBef>
            </a:pPr>
            <a:r>
              <a:rPr lang="en-US" sz="1800">
                <a:solidFill>
                  <a:schemeClr val="bg1"/>
                </a:solidFill>
                <a:latin typeface="Microsoft Sans Serif" charset="0"/>
                <a:cs typeface="Microsoft Sans Serif" charset="0"/>
              </a:rPr>
              <a:t>Peatlands </a:t>
            </a:r>
          </a:p>
          <a:p>
            <a:pPr algn="ctr">
              <a:spcBef>
                <a:spcPct val="50000"/>
              </a:spcBef>
            </a:pPr>
            <a:r>
              <a:rPr lang="en-US" sz="1600">
                <a:solidFill>
                  <a:schemeClr val="bg1"/>
                </a:solidFill>
                <a:latin typeface="Microsoft Sans Serif" charset="0"/>
                <a:cs typeface="Microsoft Sans Serif" charset="0"/>
              </a:rPr>
              <a:t>7x-10x C-storage of other ecosystems</a:t>
            </a:r>
            <a:endParaRPr lang="en-US" sz="1600" b="1">
              <a:solidFill>
                <a:schemeClr val="bg1"/>
              </a:solidFill>
              <a:latin typeface="Microsoft Sans Serif" charset="0"/>
              <a:cs typeface="Microsoft Sans Serif" charset="0"/>
            </a:endParaRPr>
          </a:p>
        </p:txBody>
      </p:sp>
      <p:sp>
        <p:nvSpPr>
          <p:cNvPr id="102412" name="Text Box 7"/>
          <p:cNvSpPr txBox="1">
            <a:spLocks noChangeArrowheads="1"/>
          </p:cNvSpPr>
          <p:nvPr/>
        </p:nvSpPr>
        <p:spPr bwMode="auto">
          <a:xfrm>
            <a:off x="838200" y="6430963"/>
            <a:ext cx="7010400" cy="276225"/>
          </a:xfrm>
          <a:prstGeom prst="rect">
            <a:avLst/>
          </a:prstGeom>
          <a:noFill/>
          <a:ln w="9525">
            <a:noFill/>
            <a:miter lim="800000"/>
            <a:headEnd/>
            <a:tailEnd/>
          </a:ln>
        </p:spPr>
        <p:txBody>
          <a:bodyPr>
            <a:spAutoFit/>
          </a:bodyPr>
          <a:lstStyle/>
          <a:p>
            <a:pPr>
              <a:tabLst>
                <a:tab pos="287338" algn="l"/>
              </a:tabLst>
            </a:pPr>
            <a:r>
              <a:rPr lang="en-US" sz="1200"/>
              <a:t> </a:t>
            </a:r>
            <a:r>
              <a:rPr lang="en-US" sz="1200">
                <a:solidFill>
                  <a:srgbClr val="FFFFFF"/>
                </a:solidFill>
              </a:rPr>
              <a:t>Mahaney WM et al 2008 Oecologia 157:295-305.</a:t>
            </a:r>
            <a:r>
              <a:rPr lang="en-US" sz="1200">
                <a:solidFill>
                  <a:srgbClr val="FFFFFF"/>
                </a:solidFill>
                <a:latin typeface="Microsoft Sans Serif" charset="0"/>
                <a:cs typeface="Microsoft Sans Serif" charset="0"/>
              </a:rPr>
              <a:t>H. Joosten </a:t>
            </a:r>
            <a:r>
              <a:rPr lang="en-US" sz="1200">
                <a:solidFill>
                  <a:schemeClr val="bg1"/>
                </a:solidFill>
                <a:latin typeface="Microsoft Sans Serif" charset="0"/>
                <a:cs typeface="Microsoft Sans Serif" charset="0"/>
              </a:rPr>
              <a:t>COP15  </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04450" name="Group 2"/>
          <p:cNvGrpSpPr>
            <a:grpSpLocks/>
          </p:cNvGrpSpPr>
          <p:nvPr/>
        </p:nvGrpSpPr>
        <p:grpSpPr bwMode="auto">
          <a:xfrm>
            <a:off x="76200" y="1219200"/>
            <a:ext cx="8991600" cy="5532438"/>
            <a:chOff x="96" y="370"/>
            <a:chExt cx="5664" cy="3485"/>
          </a:xfrm>
        </p:grpSpPr>
        <p:pic>
          <p:nvPicPr>
            <p:cNvPr id="104458" name="Picture 3"/>
            <p:cNvPicPr>
              <a:picLocks noChangeAspect="1" noChangeArrowheads="1"/>
            </p:cNvPicPr>
            <p:nvPr/>
          </p:nvPicPr>
          <p:blipFill>
            <a:blip r:embed="rId3" cstate="screen"/>
            <a:srcRect/>
            <a:stretch>
              <a:fillRect/>
            </a:stretch>
          </p:blipFill>
          <p:spPr bwMode="auto">
            <a:xfrm>
              <a:off x="96" y="370"/>
              <a:ext cx="5664" cy="1597"/>
            </a:xfrm>
            <a:prstGeom prst="rect">
              <a:avLst/>
            </a:prstGeom>
            <a:noFill/>
            <a:ln w="50800">
              <a:noFill/>
              <a:miter lim="800000"/>
              <a:headEnd/>
              <a:tailEnd/>
            </a:ln>
          </p:spPr>
        </p:pic>
        <p:pic>
          <p:nvPicPr>
            <p:cNvPr id="104459" name="Picture 4"/>
            <p:cNvPicPr>
              <a:picLocks noChangeAspect="1" noChangeArrowheads="1"/>
            </p:cNvPicPr>
            <p:nvPr/>
          </p:nvPicPr>
          <p:blipFill>
            <a:blip r:embed="rId4" cstate="screen"/>
            <a:srcRect/>
            <a:stretch>
              <a:fillRect/>
            </a:stretch>
          </p:blipFill>
          <p:spPr bwMode="auto">
            <a:xfrm>
              <a:off x="96" y="1968"/>
              <a:ext cx="5664" cy="1887"/>
            </a:xfrm>
            <a:prstGeom prst="rect">
              <a:avLst/>
            </a:prstGeom>
            <a:noFill/>
            <a:ln w="50800">
              <a:noFill/>
              <a:miter lim="800000"/>
              <a:headEnd/>
              <a:tailEnd/>
            </a:ln>
          </p:spPr>
        </p:pic>
      </p:grpSp>
      <p:sp>
        <p:nvSpPr>
          <p:cNvPr id="104451" name="Text Box 5"/>
          <p:cNvSpPr txBox="1">
            <a:spLocks noChangeArrowheads="1"/>
          </p:cNvSpPr>
          <p:nvPr/>
        </p:nvSpPr>
        <p:spPr bwMode="auto">
          <a:xfrm>
            <a:off x="1524000" y="5303838"/>
            <a:ext cx="1524000" cy="254000"/>
          </a:xfrm>
          <a:prstGeom prst="rect">
            <a:avLst/>
          </a:prstGeom>
          <a:noFill/>
          <a:ln w="9525">
            <a:solidFill>
              <a:schemeClr val="bg2"/>
            </a:solidFill>
            <a:miter lim="800000"/>
            <a:headEnd/>
            <a:tailEnd/>
          </a:ln>
        </p:spPr>
        <p:txBody>
          <a:bodyPr>
            <a:spAutoFit/>
          </a:bodyPr>
          <a:lstStyle/>
          <a:p>
            <a:pPr algn="ctr">
              <a:spcBef>
                <a:spcPct val="50000"/>
              </a:spcBef>
            </a:pPr>
            <a:r>
              <a:rPr lang="en-US" sz="1000" b="1">
                <a:solidFill>
                  <a:srgbClr val="000000"/>
                </a:solidFill>
              </a:rPr>
              <a:t>Indonesia</a:t>
            </a:r>
          </a:p>
        </p:txBody>
      </p:sp>
      <p:sp>
        <p:nvSpPr>
          <p:cNvPr id="104452" name="Text Box 6"/>
          <p:cNvSpPr txBox="1">
            <a:spLocks noChangeArrowheads="1"/>
          </p:cNvSpPr>
          <p:nvPr/>
        </p:nvSpPr>
        <p:spPr bwMode="auto">
          <a:xfrm>
            <a:off x="3429000" y="5303838"/>
            <a:ext cx="2057400" cy="254000"/>
          </a:xfrm>
          <a:prstGeom prst="rect">
            <a:avLst/>
          </a:prstGeom>
          <a:noFill/>
          <a:ln w="9525">
            <a:solidFill>
              <a:schemeClr val="bg2"/>
            </a:solidFill>
            <a:miter lim="800000"/>
            <a:headEnd/>
            <a:tailEnd/>
          </a:ln>
        </p:spPr>
        <p:txBody>
          <a:bodyPr>
            <a:spAutoFit/>
          </a:bodyPr>
          <a:lstStyle/>
          <a:p>
            <a:pPr algn="ctr">
              <a:spcBef>
                <a:spcPct val="50000"/>
              </a:spcBef>
            </a:pPr>
            <a:r>
              <a:rPr lang="en-US" sz="1000" b="1">
                <a:solidFill>
                  <a:srgbClr val="000000"/>
                </a:solidFill>
              </a:rPr>
              <a:t>Brazil</a:t>
            </a:r>
          </a:p>
        </p:txBody>
      </p:sp>
      <p:sp>
        <p:nvSpPr>
          <p:cNvPr id="104453" name="Text Box 7"/>
          <p:cNvSpPr txBox="1">
            <a:spLocks noChangeArrowheads="1"/>
          </p:cNvSpPr>
          <p:nvPr/>
        </p:nvSpPr>
        <p:spPr bwMode="auto">
          <a:xfrm>
            <a:off x="5943600" y="5303838"/>
            <a:ext cx="3124200" cy="254000"/>
          </a:xfrm>
          <a:prstGeom prst="rect">
            <a:avLst/>
          </a:prstGeom>
          <a:noFill/>
          <a:ln w="9525">
            <a:solidFill>
              <a:schemeClr val="bg2"/>
            </a:solidFill>
            <a:miter lim="800000"/>
            <a:headEnd/>
            <a:tailEnd/>
          </a:ln>
        </p:spPr>
        <p:txBody>
          <a:bodyPr>
            <a:spAutoFit/>
          </a:bodyPr>
          <a:lstStyle/>
          <a:p>
            <a:pPr algn="ctr">
              <a:spcBef>
                <a:spcPct val="50000"/>
              </a:spcBef>
            </a:pPr>
            <a:r>
              <a:rPr lang="en-US" sz="1000" b="1">
                <a:solidFill>
                  <a:srgbClr val="000000"/>
                </a:solidFill>
              </a:rPr>
              <a:t>USA</a:t>
            </a:r>
          </a:p>
        </p:txBody>
      </p:sp>
      <p:sp>
        <p:nvSpPr>
          <p:cNvPr id="104454" name="Text Box 8"/>
          <p:cNvSpPr txBox="1">
            <a:spLocks noChangeArrowheads="1"/>
          </p:cNvSpPr>
          <p:nvPr/>
        </p:nvSpPr>
        <p:spPr bwMode="auto">
          <a:xfrm>
            <a:off x="200025" y="161925"/>
            <a:ext cx="8763000" cy="823913"/>
          </a:xfrm>
          <a:prstGeom prst="rect">
            <a:avLst/>
          </a:prstGeom>
          <a:noFill/>
          <a:ln w="9525">
            <a:noFill/>
            <a:miter lim="800000"/>
            <a:headEnd/>
            <a:tailEnd/>
          </a:ln>
        </p:spPr>
        <p:txBody>
          <a:bodyPr>
            <a:spAutoFit/>
          </a:bodyPr>
          <a:lstStyle/>
          <a:p>
            <a:pPr algn="ctr">
              <a:spcBef>
                <a:spcPct val="50000"/>
              </a:spcBef>
            </a:pPr>
            <a:r>
              <a:rPr lang="en-US" sz="2800">
                <a:solidFill>
                  <a:schemeClr val="bg1"/>
                </a:solidFill>
                <a:latin typeface="Microsoft Sans Serif" charset="0"/>
                <a:cs typeface="Microsoft Sans Serif" charset="0"/>
              </a:rPr>
              <a:t>Full carbon budget shows prairie carbon-neutral </a:t>
            </a:r>
            <a:r>
              <a:rPr lang="en-US" sz="2000">
                <a:solidFill>
                  <a:schemeClr val="bg1"/>
                </a:solidFill>
                <a:latin typeface="Microsoft Sans Serif" charset="0"/>
                <a:cs typeface="Microsoft Sans Serif" charset="0"/>
              </a:rPr>
              <a:t>Conversion of lands to biofuel production</a:t>
            </a:r>
            <a:r>
              <a:rPr lang="en-US" sz="2800">
                <a:solidFill>
                  <a:schemeClr val="bg1"/>
                </a:solidFill>
                <a:latin typeface="Microsoft Sans Serif" charset="0"/>
                <a:cs typeface="Microsoft Sans Serif" charset="0"/>
              </a:rPr>
              <a:t> </a:t>
            </a:r>
          </a:p>
        </p:txBody>
      </p:sp>
      <p:sp>
        <p:nvSpPr>
          <p:cNvPr id="104455" name="Text Box 9"/>
          <p:cNvSpPr txBox="1">
            <a:spLocks noChangeArrowheads="1"/>
          </p:cNvSpPr>
          <p:nvPr/>
        </p:nvSpPr>
        <p:spPr bwMode="auto">
          <a:xfrm>
            <a:off x="7162800" y="1341438"/>
            <a:ext cx="1905000" cy="517525"/>
          </a:xfrm>
          <a:prstGeom prst="rect">
            <a:avLst/>
          </a:prstGeom>
          <a:solidFill>
            <a:schemeClr val="bg1"/>
          </a:solidFill>
          <a:ln w="9525">
            <a:noFill/>
            <a:miter lim="800000"/>
            <a:headEnd/>
            <a:tailEnd/>
          </a:ln>
        </p:spPr>
        <p:txBody>
          <a:bodyPr>
            <a:spAutoFit/>
          </a:bodyPr>
          <a:lstStyle/>
          <a:p>
            <a:pPr>
              <a:spcBef>
                <a:spcPct val="50000"/>
              </a:spcBef>
            </a:pPr>
            <a:r>
              <a:rPr lang="en-US" sz="1400" b="1"/>
              <a:t>Emission of carbon from soil</a:t>
            </a:r>
          </a:p>
        </p:txBody>
      </p:sp>
      <p:sp>
        <p:nvSpPr>
          <p:cNvPr id="104456" name="Text Box 10"/>
          <p:cNvSpPr txBox="1">
            <a:spLocks noChangeArrowheads="1"/>
          </p:cNvSpPr>
          <p:nvPr/>
        </p:nvSpPr>
        <p:spPr bwMode="auto">
          <a:xfrm>
            <a:off x="7162800" y="1874838"/>
            <a:ext cx="1905000" cy="517525"/>
          </a:xfrm>
          <a:prstGeom prst="rect">
            <a:avLst/>
          </a:prstGeom>
          <a:solidFill>
            <a:schemeClr val="bg1"/>
          </a:solidFill>
          <a:ln w="9525">
            <a:noFill/>
            <a:miter lim="800000"/>
            <a:headEnd/>
            <a:tailEnd/>
          </a:ln>
        </p:spPr>
        <p:txBody>
          <a:bodyPr>
            <a:spAutoFit/>
          </a:bodyPr>
          <a:lstStyle/>
          <a:p>
            <a:pPr>
              <a:spcBef>
                <a:spcPct val="50000"/>
              </a:spcBef>
            </a:pPr>
            <a:r>
              <a:rPr lang="en-US" sz="1400" b="1"/>
              <a:t>Loss of carbon above ground</a:t>
            </a:r>
          </a:p>
        </p:txBody>
      </p:sp>
      <p:sp>
        <p:nvSpPr>
          <p:cNvPr id="104457" name="Text Box 11"/>
          <p:cNvSpPr txBox="1">
            <a:spLocks noChangeArrowheads="1"/>
          </p:cNvSpPr>
          <p:nvPr/>
        </p:nvSpPr>
        <p:spPr bwMode="auto">
          <a:xfrm>
            <a:off x="76200" y="1265238"/>
            <a:ext cx="6324600" cy="593725"/>
          </a:xfrm>
          <a:prstGeom prst="rect">
            <a:avLst/>
          </a:prstGeom>
          <a:solidFill>
            <a:schemeClr val="bg1"/>
          </a:solidFill>
          <a:ln w="9525">
            <a:noFill/>
            <a:miter lim="800000"/>
            <a:headEnd/>
            <a:tailEnd/>
          </a:ln>
        </p:spPr>
        <p:txBody>
          <a:bodyPr>
            <a:spAutoFit/>
          </a:bodyPr>
          <a:lstStyle/>
          <a:p>
            <a:pPr>
              <a:spcBef>
                <a:spcPct val="50000"/>
              </a:spcBef>
            </a:pPr>
            <a:r>
              <a:rPr lang="en-US" sz="1200" b="1"/>
              <a:t>Fargione </a:t>
            </a:r>
            <a:r>
              <a:rPr lang="en-US" sz="1200" b="1" i="1"/>
              <a:t>et al.</a:t>
            </a:r>
            <a:r>
              <a:rPr lang="en-US" sz="1200" b="1"/>
              <a:t> 2008 </a:t>
            </a:r>
            <a:r>
              <a:rPr lang="en-US" sz="1200" b="1" i="1"/>
              <a:t>Science</a:t>
            </a:r>
          </a:p>
          <a:p>
            <a:pPr>
              <a:spcBef>
                <a:spcPct val="50000"/>
              </a:spcBef>
            </a:pPr>
            <a:r>
              <a:rPr lang="en-US" sz="1400" b="1" i="1"/>
              <a:t>                                                                      </a:t>
            </a:r>
            <a:endParaRPr lang="en-US" sz="1400" b="1"/>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6498" name="Picture 3"/>
          <p:cNvPicPr>
            <a:picLocks noChangeAspect="1" noChangeArrowheads="1"/>
          </p:cNvPicPr>
          <p:nvPr/>
        </p:nvPicPr>
        <p:blipFill>
          <a:blip r:embed="rId3" cstate="screen"/>
          <a:srcRect/>
          <a:stretch>
            <a:fillRect/>
          </a:stretch>
        </p:blipFill>
        <p:spPr bwMode="auto">
          <a:xfrm>
            <a:off x="-33338" y="1243013"/>
            <a:ext cx="9177338" cy="5614987"/>
          </a:xfrm>
          <a:prstGeom prst="rect">
            <a:avLst/>
          </a:prstGeom>
          <a:noFill/>
          <a:ln w="50800">
            <a:noFill/>
            <a:miter lim="800000"/>
            <a:headEnd/>
            <a:tailEnd/>
          </a:ln>
        </p:spPr>
      </p:pic>
      <p:grpSp>
        <p:nvGrpSpPr>
          <p:cNvPr id="2" name="Group 4"/>
          <p:cNvGrpSpPr>
            <a:grpSpLocks/>
          </p:cNvGrpSpPr>
          <p:nvPr/>
        </p:nvGrpSpPr>
        <p:grpSpPr bwMode="auto">
          <a:xfrm>
            <a:off x="5791200" y="3352800"/>
            <a:ext cx="3352800" cy="3344863"/>
            <a:chOff x="3113" y="1440"/>
            <a:chExt cx="2112" cy="2107"/>
          </a:xfrm>
          <a:solidFill>
            <a:schemeClr val="tx1"/>
          </a:solidFill>
        </p:grpSpPr>
        <p:sp>
          <p:nvSpPr>
            <p:cNvPr id="257029" name="Text Box 5"/>
            <p:cNvSpPr txBox="1">
              <a:spLocks noChangeArrowheads="1"/>
            </p:cNvSpPr>
            <p:nvPr/>
          </p:nvSpPr>
          <p:spPr bwMode="auto">
            <a:xfrm>
              <a:off x="3113" y="1440"/>
              <a:ext cx="2112" cy="2107"/>
            </a:xfrm>
            <a:prstGeom prst="rect">
              <a:avLst/>
            </a:prstGeom>
            <a:grpFill/>
            <a:ln w="9525">
              <a:noFill/>
              <a:miter lim="800000"/>
              <a:headEnd/>
              <a:tailEnd/>
            </a:ln>
            <a:effectLst/>
          </p:spPr>
          <p:txBody>
            <a:bodyPr>
              <a:spAutoFit/>
            </a:bodyPr>
            <a:lstStyle/>
            <a:p>
              <a:pPr eaLnBrk="1" hangingPunct="1">
                <a:tabLst>
                  <a:tab pos="457200" algn="l"/>
                </a:tabLst>
                <a:defRPr/>
              </a:pPr>
              <a:r>
                <a:rPr lang="en-US" sz="2000" b="1" dirty="0">
                  <a:solidFill>
                    <a:schemeClr val="bg1"/>
                  </a:solidFill>
                  <a:latin typeface="Microsoft Sans Serif" pitchFamily="34" charset="0"/>
                  <a:ea typeface="ＭＳ Ｐゴシック" pitchFamily="34" charset="-128"/>
                  <a:cs typeface="Microsoft Sans Serif" pitchFamily="34" charset="0"/>
                </a:rPr>
                <a:t>Native bunchgrasses</a:t>
              </a:r>
            </a:p>
            <a:p>
              <a:pPr eaLnBrk="1" hangingPunct="1">
                <a:lnSpc>
                  <a:spcPct val="120000"/>
                </a:lnSpc>
                <a:tabLst>
                  <a:tab pos="457200" algn="l"/>
                </a:tabLst>
                <a:defRPr/>
              </a:pPr>
              <a:r>
                <a:rPr lang="en-US" sz="2000" b="1" dirty="0">
                  <a:solidFill>
                    <a:schemeClr val="bg1"/>
                  </a:solidFill>
                  <a:latin typeface="Microsoft Sans Serif" pitchFamily="34" charset="0"/>
                  <a:ea typeface="ＭＳ Ｐゴシック" pitchFamily="34" charset="-128"/>
                  <a:cs typeface="Microsoft Sans Serif" pitchFamily="34" charset="0"/>
                </a:rPr>
                <a:t>   Deep Root system</a:t>
              </a:r>
            </a:p>
            <a:p>
              <a:pPr eaLnBrk="1" hangingPunct="1">
                <a:lnSpc>
                  <a:spcPct val="120000"/>
                </a:lnSpc>
                <a:tabLst>
                  <a:tab pos="457200" algn="l"/>
                </a:tabLst>
                <a:defRPr/>
              </a:pPr>
              <a:r>
                <a:rPr lang="en-US" sz="2000" b="1" dirty="0">
                  <a:solidFill>
                    <a:schemeClr val="bg1"/>
                  </a:solidFill>
                  <a:latin typeface="Microsoft Sans Serif" pitchFamily="34" charset="0"/>
                  <a:ea typeface="ＭＳ Ｐゴシック" pitchFamily="34" charset="-128"/>
                  <a:cs typeface="Microsoft Sans Serif" pitchFamily="34" charset="0"/>
                </a:rPr>
                <a:t>   C-storage (by 52%)</a:t>
              </a:r>
            </a:p>
            <a:p>
              <a:pPr eaLnBrk="1" hangingPunct="1">
                <a:lnSpc>
                  <a:spcPct val="120000"/>
                </a:lnSpc>
                <a:tabLst>
                  <a:tab pos="457200" algn="l"/>
                </a:tabLst>
                <a:defRPr/>
              </a:pPr>
              <a:r>
                <a:rPr lang="en-US" sz="2000" b="1" dirty="0">
                  <a:solidFill>
                    <a:schemeClr val="bg1"/>
                  </a:solidFill>
                  <a:latin typeface="Microsoft Sans Serif" pitchFamily="34" charset="0"/>
                  <a:ea typeface="ＭＳ Ｐゴシック" pitchFamily="34" charset="-128"/>
                  <a:cs typeface="Microsoft Sans Serif" pitchFamily="34" charset="0"/>
                </a:rPr>
                <a:t>   Water storage</a:t>
              </a:r>
            </a:p>
            <a:p>
              <a:pPr eaLnBrk="1" hangingPunct="1">
                <a:lnSpc>
                  <a:spcPct val="120000"/>
                </a:lnSpc>
                <a:tabLst>
                  <a:tab pos="457200" algn="l"/>
                </a:tabLst>
                <a:defRPr/>
              </a:pPr>
              <a:r>
                <a:rPr lang="en-US" sz="2000" b="1" dirty="0">
                  <a:solidFill>
                    <a:schemeClr val="bg1"/>
                  </a:solidFill>
                  <a:latin typeface="Microsoft Sans Serif" pitchFamily="34" charset="0"/>
                  <a:ea typeface="ＭＳ Ｐゴシック" pitchFamily="34" charset="-128"/>
                  <a:cs typeface="Microsoft Sans Serif" pitchFamily="34" charset="0"/>
                </a:rPr>
                <a:t>   Resistance to drought      	and heat waves</a:t>
              </a:r>
            </a:p>
            <a:p>
              <a:pPr eaLnBrk="1" hangingPunct="1">
                <a:lnSpc>
                  <a:spcPct val="120000"/>
                </a:lnSpc>
                <a:tabLst>
                  <a:tab pos="457200" algn="l"/>
                </a:tabLst>
                <a:defRPr/>
              </a:pPr>
              <a:r>
                <a:rPr lang="en-US" sz="2000" b="1" dirty="0">
                  <a:solidFill>
                    <a:schemeClr val="bg1"/>
                  </a:solidFill>
                  <a:latin typeface="Microsoft Sans Serif" pitchFamily="34" charset="0"/>
                  <a:ea typeface="ＭＳ Ｐゴシック" pitchFamily="34" charset="-128"/>
                  <a:cs typeface="Microsoft Sans Serif" pitchFamily="34" charset="0"/>
                </a:rPr>
                <a:t>   Nutritional value</a:t>
              </a:r>
            </a:p>
            <a:p>
              <a:pPr eaLnBrk="1" hangingPunct="1">
                <a:lnSpc>
                  <a:spcPct val="120000"/>
                </a:lnSpc>
                <a:tabLst>
                  <a:tab pos="457200" algn="l"/>
                </a:tabLst>
                <a:defRPr/>
              </a:pPr>
              <a:r>
                <a:rPr lang="en-US" sz="2000" b="1" dirty="0">
                  <a:solidFill>
                    <a:schemeClr val="bg1"/>
                  </a:solidFill>
                  <a:latin typeface="Microsoft Sans Serif" pitchFamily="34" charset="0"/>
                  <a:ea typeface="ＭＳ Ｐゴシック" pitchFamily="34" charset="-128"/>
                  <a:cs typeface="Microsoft Sans Serif" pitchFamily="34" charset="0"/>
                </a:rPr>
                <a:t>   Adapted to grazing</a:t>
              </a:r>
            </a:p>
            <a:p>
              <a:pPr eaLnBrk="1" hangingPunct="1">
                <a:lnSpc>
                  <a:spcPct val="120000"/>
                </a:lnSpc>
                <a:tabLst>
                  <a:tab pos="457200" algn="l"/>
                </a:tabLst>
                <a:defRPr/>
              </a:pPr>
              <a:r>
                <a:rPr lang="en-US" sz="2000" b="1" dirty="0">
                  <a:solidFill>
                    <a:schemeClr val="bg1"/>
                  </a:solidFill>
                  <a:latin typeface="Microsoft Sans Serif" pitchFamily="34" charset="0"/>
                  <a:ea typeface="ＭＳ Ｐゴシック" pitchFamily="34" charset="-128"/>
                  <a:cs typeface="Microsoft Sans Serif" pitchFamily="34" charset="0"/>
                </a:rPr>
                <a:t>Only carbon-neutral </a:t>
              </a:r>
              <a:r>
                <a:rPr lang="en-US" sz="2000" b="1" dirty="0" err="1">
                  <a:solidFill>
                    <a:schemeClr val="bg1"/>
                  </a:solidFill>
                  <a:latin typeface="Microsoft Sans Serif" pitchFamily="34" charset="0"/>
                  <a:ea typeface="ＭＳ Ｐゴシック" pitchFamily="34" charset="-128"/>
                  <a:cs typeface="Microsoft Sans Serif" pitchFamily="34" charset="0"/>
                </a:rPr>
                <a:t>biofuel</a:t>
              </a:r>
              <a:endParaRPr lang="en-US" sz="2000" b="1" dirty="0">
                <a:solidFill>
                  <a:schemeClr val="bg1"/>
                </a:solidFill>
                <a:latin typeface="Microsoft Sans Serif" pitchFamily="34" charset="0"/>
                <a:ea typeface="ＭＳ Ｐゴシック" pitchFamily="34" charset="-128"/>
                <a:cs typeface="Microsoft Sans Serif" pitchFamily="34" charset="0"/>
              </a:endParaRPr>
            </a:p>
          </p:txBody>
        </p:sp>
        <p:sp>
          <p:nvSpPr>
            <p:cNvPr id="70664" name="Line 6"/>
            <p:cNvSpPr>
              <a:spLocks noChangeShapeType="1"/>
            </p:cNvSpPr>
            <p:nvPr/>
          </p:nvSpPr>
          <p:spPr bwMode="auto">
            <a:xfrm flipV="1">
              <a:off x="3233" y="1952"/>
              <a:ext cx="0" cy="144"/>
            </a:xfrm>
            <a:prstGeom prst="line">
              <a:avLst/>
            </a:prstGeom>
            <a:grpFill/>
            <a:ln w="25400">
              <a:solidFill>
                <a:srgbClr val="FFC000"/>
              </a:solidFill>
              <a:round/>
              <a:headEnd/>
              <a:tailEnd type="triangle" w="med" len="med"/>
            </a:ln>
          </p:spPr>
          <p:txBody>
            <a:bodyPr wrap="none" anchor="ctr"/>
            <a:lstStyle/>
            <a:p>
              <a:pPr>
                <a:defRPr/>
              </a:pPr>
              <a:endParaRPr lang="en-US">
                <a:latin typeface="Arial" pitchFamily="34" charset="0"/>
                <a:ea typeface="ＭＳ Ｐゴシック" pitchFamily="34" charset="-128"/>
              </a:endParaRPr>
            </a:p>
          </p:txBody>
        </p:sp>
        <p:sp>
          <p:nvSpPr>
            <p:cNvPr id="70665" name="Line 7"/>
            <p:cNvSpPr>
              <a:spLocks noChangeShapeType="1"/>
            </p:cNvSpPr>
            <p:nvPr/>
          </p:nvSpPr>
          <p:spPr bwMode="auto">
            <a:xfrm flipV="1">
              <a:off x="3233" y="2168"/>
              <a:ext cx="0" cy="144"/>
            </a:xfrm>
            <a:prstGeom prst="line">
              <a:avLst/>
            </a:prstGeom>
            <a:grpFill/>
            <a:ln w="25400">
              <a:solidFill>
                <a:srgbClr val="FFC000"/>
              </a:solidFill>
              <a:round/>
              <a:headEnd/>
              <a:tailEnd type="triangle" w="med" len="med"/>
            </a:ln>
          </p:spPr>
          <p:txBody>
            <a:bodyPr wrap="none" anchor="ctr"/>
            <a:lstStyle/>
            <a:p>
              <a:pPr>
                <a:defRPr/>
              </a:pPr>
              <a:endParaRPr lang="en-US">
                <a:latin typeface="Arial" pitchFamily="34" charset="0"/>
                <a:ea typeface="ＭＳ Ｐゴシック" pitchFamily="34" charset="-128"/>
              </a:endParaRPr>
            </a:p>
          </p:txBody>
        </p:sp>
        <p:sp>
          <p:nvSpPr>
            <p:cNvPr id="70666" name="Line 8"/>
            <p:cNvSpPr>
              <a:spLocks noChangeShapeType="1"/>
            </p:cNvSpPr>
            <p:nvPr/>
          </p:nvSpPr>
          <p:spPr bwMode="auto">
            <a:xfrm flipV="1">
              <a:off x="3249" y="2404"/>
              <a:ext cx="0" cy="144"/>
            </a:xfrm>
            <a:prstGeom prst="line">
              <a:avLst/>
            </a:prstGeom>
            <a:grpFill/>
            <a:ln w="25400">
              <a:solidFill>
                <a:srgbClr val="FFC000"/>
              </a:solidFill>
              <a:round/>
              <a:headEnd/>
              <a:tailEnd type="triangle" w="med" len="med"/>
            </a:ln>
          </p:spPr>
          <p:txBody>
            <a:bodyPr wrap="none" anchor="ctr"/>
            <a:lstStyle/>
            <a:p>
              <a:pPr>
                <a:defRPr/>
              </a:pPr>
              <a:endParaRPr lang="en-US">
                <a:latin typeface="Arial" pitchFamily="34" charset="0"/>
                <a:ea typeface="ＭＳ Ｐゴシック" pitchFamily="34" charset="-128"/>
              </a:endParaRPr>
            </a:p>
          </p:txBody>
        </p:sp>
        <p:sp>
          <p:nvSpPr>
            <p:cNvPr id="70667" name="Line 9"/>
            <p:cNvSpPr>
              <a:spLocks noChangeShapeType="1"/>
            </p:cNvSpPr>
            <p:nvPr/>
          </p:nvSpPr>
          <p:spPr bwMode="auto">
            <a:xfrm flipV="1">
              <a:off x="3253" y="2864"/>
              <a:ext cx="0" cy="144"/>
            </a:xfrm>
            <a:prstGeom prst="line">
              <a:avLst/>
            </a:prstGeom>
            <a:grpFill/>
            <a:ln w="25400">
              <a:solidFill>
                <a:srgbClr val="FFC000"/>
              </a:solidFill>
              <a:round/>
              <a:headEnd/>
              <a:tailEnd type="triangle" w="med" len="med"/>
            </a:ln>
          </p:spPr>
          <p:txBody>
            <a:bodyPr wrap="none" anchor="ctr"/>
            <a:lstStyle/>
            <a:p>
              <a:pPr>
                <a:defRPr/>
              </a:pPr>
              <a:endParaRPr lang="en-US">
                <a:latin typeface="Arial" pitchFamily="34" charset="0"/>
                <a:ea typeface="ＭＳ Ｐゴシック" pitchFamily="34" charset="-128"/>
              </a:endParaRPr>
            </a:p>
          </p:txBody>
        </p:sp>
      </p:grpSp>
      <p:sp>
        <p:nvSpPr>
          <p:cNvPr id="106500" name="Text Box 10"/>
          <p:cNvSpPr txBox="1">
            <a:spLocks noChangeArrowheads="1"/>
          </p:cNvSpPr>
          <p:nvPr/>
        </p:nvSpPr>
        <p:spPr bwMode="auto">
          <a:xfrm>
            <a:off x="228600" y="304800"/>
            <a:ext cx="8686800" cy="703263"/>
          </a:xfrm>
          <a:prstGeom prst="rect">
            <a:avLst/>
          </a:prstGeom>
          <a:solidFill>
            <a:schemeClr val="tx1"/>
          </a:solidFill>
          <a:ln w="9525">
            <a:noFill/>
            <a:miter lim="800000"/>
            <a:headEnd/>
            <a:tailEnd/>
          </a:ln>
        </p:spPr>
        <p:txBody>
          <a:bodyPr>
            <a:spAutoFit/>
          </a:bodyPr>
          <a:lstStyle/>
          <a:p>
            <a:pPr algn="ctr">
              <a:spcBef>
                <a:spcPct val="50000"/>
              </a:spcBef>
            </a:pPr>
            <a:r>
              <a:rPr lang="en-US" sz="2800">
                <a:solidFill>
                  <a:schemeClr val="bg1"/>
                </a:solidFill>
              </a:rPr>
              <a:t>Restoration of Native American Prairie</a:t>
            </a:r>
          </a:p>
          <a:p>
            <a:pPr algn="ctr">
              <a:spcBef>
                <a:spcPct val="50000"/>
              </a:spcBef>
              <a:buFont typeface="Arial" charset="0"/>
              <a:buChar char="•"/>
            </a:pPr>
            <a:endParaRPr lang="en-US" sz="800">
              <a:solidFill>
                <a:schemeClr val="bg1"/>
              </a:solidFill>
            </a:endParaRPr>
          </a:p>
        </p:txBody>
      </p:sp>
      <p:sp>
        <p:nvSpPr>
          <p:cNvPr id="106501" name="Text Box 11"/>
          <p:cNvSpPr txBox="1">
            <a:spLocks noChangeArrowheads="1"/>
          </p:cNvSpPr>
          <p:nvPr/>
        </p:nvSpPr>
        <p:spPr bwMode="auto">
          <a:xfrm>
            <a:off x="838200" y="6430963"/>
            <a:ext cx="4495800" cy="274637"/>
          </a:xfrm>
          <a:prstGeom prst="rect">
            <a:avLst/>
          </a:prstGeom>
          <a:noFill/>
          <a:ln w="9525">
            <a:noFill/>
            <a:miter lim="800000"/>
            <a:headEnd/>
            <a:tailEnd/>
          </a:ln>
        </p:spPr>
        <p:txBody>
          <a:bodyPr>
            <a:spAutoFit/>
          </a:bodyPr>
          <a:lstStyle/>
          <a:p>
            <a:pPr eaLnBrk="1" hangingPunct="1">
              <a:tabLst>
                <a:tab pos="287338" algn="l"/>
              </a:tabLst>
            </a:pPr>
            <a:r>
              <a:rPr lang="en-US" sz="1200"/>
              <a:t>Franzluebbers 2005; Fargione </a:t>
            </a:r>
            <a:r>
              <a:rPr lang="en-US" sz="1200" i="1"/>
              <a:t>et al. </a:t>
            </a:r>
            <a:r>
              <a:rPr lang="en-US" sz="1200"/>
              <a:t>2008</a:t>
            </a:r>
            <a:r>
              <a:rPr lang="en-US" sz="1200" i="1"/>
              <a:t>;</a:t>
            </a:r>
            <a:r>
              <a:rPr lang="en-US" sz="1200"/>
              <a:t> Poteet </a:t>
            </a:r>
            <a:r>
              <a:rPr lang="en-US" sz="1200">
                <a:latin typeface="Microsoft Sans Serif" charset="0"/>
                <a:cs typeface="Microsoft Sans Serif" charset="0"/>
              </a:rPr>
              <a:t>unpublished</a:t>
            </a:r>
            <a:endParaRPr lang="en-US" sz="1200"/>
          </a:p>
        </p:txBody>
      </p:sp>
      <p:sp>
        <p:nvSpPr>
          <p:cNvPr id="12" name="TextBox 11"/>
          <p:cNvSpPr txBox="1">
            <a:spLocks noChangeArrowheads="1"/>
          </p:cNvSpPr>
          <p:nvPr/>
        </p:nvSpPr>
        <p:spPr bwMode="auto">
          <a:xfrm>
            <a:off x="0" y="1295400"/>
            <a:ext cx="8686800" cy="1190625"/>
          </a:xfrm>
          <a:prstGeom prst="rect">
            <a:avLst/>
          </a:prstGeom>
          <a:noFill/>
          <a:ln w="9525">
            <a:noFill/>
            <a:miter lim="800000"/>
            <a:headEnd/>
            <a:tailEnd/>
          </a:ln>
        </p:spPr>
        <p:txBody>
          <a:bodyPr>
            <a:spAutoFit/>
          </a:bodyPr>
          <a:lstStyle/>
          <a:p>
            <a:pPr algn="ctr">
              <a:lnSpc>
                <a:spcPct val="80000"/>
              </a:lnSpc>
              <a:spcBef>
                <a:spcPct val="50000"/>
              </a:spcBef>
              <a:buFont typeface="Arial" charset="0"/>
              <a:buChar char="•"/>
            </a:pPr>
            <a:r>
              <a:rPr lang="en-US" sz="2000">
                <a:solidFill>
                  <a:srgbClr val="000000"/>
                </a:solidFill>
              </a:rPr>
              <a:t> Better adapted to climate extremes than invasives</a:t>
            </a:r>
          </a:p>
          <a:p>
            <a:pPr algn="ctr">
              <a:lnSpc>
                <a:spcPct val="80000"/>
              </a:lnSpc>
              <a:spcBef>
                <a:spcPct val="50000"/>
              </a:spcBef>
              <a:buFont typeface="Arial" charset="0"/>
              <a:buChar char="•"/>
            </a:pPr>
            <a:r>
              <a:rPr lang="en-US" sz="2000">
                <a:solidFill>
                  <a:srgbClr val="000000"/>
                </a:solidFill>
              </a:rPr>
              <a:t> Creates corridors - helps biodiversity cope with rapid shifts in climate</a:t>
            </a:r>
          </a:p>
          <a:p>
            <a:pPr algn="ctr">
              <a:spcBef>
                <a:spcPct val="50000"/>
              </a:spcBef>
              <a:buFont typeface="Arial" charset="0"/>
              <a:buChar char="•"/>
            </a:pPr>
            <a:r>
              <a:rPr lang="en-US" sz="2000">
                <a:solidFill>
                  <a:srgbClr val="000000"/>
                </a:solidFill>
              </a:rPr>
              <a:t> Helps mitigate climate change</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8546" name="Text Box 2"/>
          <p:cNvSpPr txBox="1">
            <a:spLocks noChangeArrowheads="1"/>
          </p:cNvSpPr>
          <p:nvPr/>
        </p:nvSpPr>
        <p:spPr bwMode="auto">
          <a:xfrm>
            <a:off x="304800" y="304800"/>
            <a:ext cx="8305800" cy="6619875"/>
          </a:xfrm>
          <a:prstGeom prst="rect">
            <a:avLst/>
          </a:prstGeom>
          <a:noFill/>
          <a:ln w="9525">
            <a:noFill/>
            <a:miter lim="800000"/>
            <a:headEnd/>
            <a:tailEnd/>
          </a:ln>
        </p:spPr>
        <p:txBody>
          <a:bodyPr>
            <a:spAutoFit/>
          </a:bodyPr>
          <a:lstStyle/>
          <a:p>
            <a:pPr marL="627063" lvl="1" indent="-339725" algn="ctr">
              <a:spcBef>
                <a:spcPct val="50000"/>
              </a:spcBef>
              <a:tabLst>
                <a:tab pos="457200" algn="l"/>
              </a:tabLst>
            </a:pPr>
            <a:r>
              <a:rPr lang="en-US" sz="3200" b="1">
                <a:solidFill>
                  <a:srgbClr val="FFFFFF"/>
                </a:solidFill>
                <a:latin typeface="Microsoft Sans Serif" charset="0"/>
                <a:cs typeface="Microsoft Sans Serif" charset="0"/>
              </a:rPr>
              <a:t>Society for Ecological Restoration International Primer on ER (2004):</a:t>
            </a:r>
            <a:endParaRPr lang="en-US" sz="2800">
              <a:solidFill>
                <a:srgbClr val="FFFFFF"/>
              </a:solidFill>
              <a:latin typeface="Microsoft Sans Serif" charset="0"/>
              <a:cs typeface="Microsoft Sans Serif" charset="0"/>
            </a:endParaRPr>
          </a:p>
          <a:p>
            <a:pPr marL="627063" lvl="1" indent="-339725">
              <a:spcBef>
                <a:spcPct val="50000"/>
              </a:spcBef>
              <a:tabLst>
                <a:tab pos="457200" algn="l"/>
              </a:tabLst>
            </a:pPr>
            <a:endParaRPr lang="en-US" sz="2800">
              <a:solidFill>
                <a:schemeClr val="bg1"/>
              </a:solidFill>
              <a:latin typeface="Microsoft Sans Serif" charset="0"/>
              <a:cs typeface="Microsoft Sans Serif" charset="0"/>
            </a:endParaRPr>
          </a:p>
          <a:p>
            <a:pPr marL="627063" lvl="1" indent="-339725">
              <a:buFontTx/>
              <a:buChar char="•"/>
              <a:tabLst>
                <a:tab pos="457200" algn="l"/>
              </a:tabLst>
            </a:pPr>
            <a:r>
              <a:rPr lang="ja-JP" altLang="en-US" sz="2800" i="1">
                <a:solidFill>
                  <a:srgbClr val="FFFFFF"/>
                </a:solidFill>
                <a:latin typeface="Microsoft Sans Serif" charset="0"/>
                <a:cs typeface="Microsoft Sans Serif" charset="0"/>
              </a:rPr>
              <a:t>“</a:t>
            </a:r>
            <a:r>
              <a:rPr lang="en-US" altLang="ja-JP" sz="2800" i="1">
                <a:solidFill>
                  <a:srgbClr val="FFFFFF"/>
                </a:solidFill>
                <a:latin typeface="Microsoft Sans Serif" charset="0"/>
                <a:cs typeface="Microsoft Sans Serif" charset="0"/>
              </a:rPr>
              <a:t>Restoration attempts to return an ecosystem to its </a:t>
            </a:r>
            <a:r>
              <a:rPr lang="en-US" altLang="ja-JP" sz="2800" i="1">
                <a:solidFill>
                  <a:srgbClr val="FFFF00"/>
                </a:solidFill>
                <a:latin typeface="Microsoft Sans Serif" charset="0"/>
                <a:cs typeface="Microsoft Sans Serif" charset="0"/>
              </a:rPr>
              <a:t>historic trajectory</a:t>
            </a:r>
            <a:r>
              <a:rPr lang="en-US" altLang="ja-JP" sz="2800" i="1">
                <a:solidFill>
                  <a:srgbClr val="FFFFFF"/>
                </a:solidFill>
                <a:latin typeface="Microsoft Sans Serif" charset="0"/>
                <a:cs typeface="Microsoft Sans Serif" charset="0"/>
              </a:rPr>
              <a:t>.</a:t>
            </a:r>
            <a:r>
              <a:rPr lang="ja-JP" altLang="en-US" sz="2800" i="1">
                <a:solidFill>
                  <a:srgbClr val="FFFFFF"/>
                </a:solidFill>
                <a:latin typeface="Microsoft Sans Serif" charset="0"/>
                <a:cs typeface="Microsoft Sans Serif" charset="0"/>
              </a:rPr>
              <a:t>”</a:t>
            </a:r>
            <a:endParaRPr lang="en-US" altLang="ja-JP" sz="2800" i="1">
              <a:solidFill>
                <a:srgbClr val="FFFFFF"/>
              </a:solidFill>
              <a:latin typeface="Microsoft Sans Serif" charset="0"/>
              <a:cs typeface="Microsoft Sans Serif" charset="0"/>
            </a:endParaRPr>
          </a:p>
          <a:p>
            <a:pPr marL="627063" lvl="1" indent="-339725">
              <a:buFontTx/>
              <a:buChar char="•"/>
              <a:tabLst>
                <a:tab pos="457200" algn="l"/>
              </a:tabLst>
            </a:pPr>
            <a:endParaRPr lang="en-US" sz="2800">
              <a:solidFill>
                <a:srgbClr val="FFFFFF"/>
              </a:solidFill>
              <a:latin typeface="Microsoft Sans Serif" charset="0"/>
              <a:cs typeface="Microsoft Sans Serif" charset="0"/>
            </a:endParaRPr>
          </a:p>
          <a:p>
            <a:pPr marL="627063" lvl="1" indent="-339725">
              <a:buFontTx/>
              <a:buChar char="•"/>
              <a:tabLst>
                <a:tab pos="457200" algn="l"/>
              </a:tabLst>
            </a:pPr>
            <a:r>
              <a:rPr lang="en-US" sz="2800">
                <a:solidFill>
                  <a:srgbClr val="FFFFFF"/>
                </a:solidFill>
                <a:latin typeface="Microsoft Sans Serif" charset="0"/>
                <a:cs typeface="Microsoft Sans Serif" charset="0"/>
              </a:rPr>
              <a:t>A reference system expresses  </a:t>
            </a:r>
            <a:r>
              <a:rPr lang="ja-JP" altLang="en-US" sz="2800" i="1">
                <a:solidFill>
                  <a:srgbClr val="FFFFFF"/>
                </a:solidFill>
                <a:latin typeface="Microsoft Sans Serif" charset="0"/>
                <a:cs typeface="Microsoft Sans Serif" charset="0"/>
              </a:rPr>
              <a:t>“</a:t>
            </a:r>
            <a:r>
              <a:rPr lang="en-US" altLang="ja-JP" sz="2800" i="1">
                <a:solidFill>
                  <a:srgbClr val="FFFFFF"/>
                </a:solidFill>
                <a:latin typeface="Microsoft Sans Serif" charset="0"/>
                <a:cs typeface="Microsoft Sans Serif" charset="0"/>
              </a:rPr>
              <a:t>one of many potential states that fall within the </a:t>
            </a:r>
            <a:r>
              <a:rPr lang="en-US" altLang="ja-JP" sz="2800" i="1">
                <a:solidFill>
                  <a:srgbClr val="FFFF00"/>
                </a:solidFill>
                <a:latin typeface="Microsoft Sans Serif" charset="0"/>
                <a:cs typeface="Microsoft Sans Serif" charset="0"/>
              </a:rPr>
              <a:t>historic range of variation</a:t>
            </a:r>
            <a:r>
              <a:rPr lang="en-US" altLang="ja-JP" sz="2800" i="1">
                <a:solidFill>
                  <a:srgbClr val="FFFFFF"/>
                </a:solidFill>
                <a:latin typeface="Microsoft Sans Serif" charset="0"/>
                <a:cs typeface="Microsoft Sans Serif" charset="0"/>
              </a:rPr>
              <a:t> of that ecosystem.</a:t>
            </a:r>
            <a:r>
              <a:rPr lang="ja-JP" altLang="en-US" sz="2800" i="1">
                <a:solidFill>
                  <a:srgbClr val="FFFFFF"/>
                </a:solidFill>
                <a:latin typeface="Microsoft Sans Serif" charset="0"/>
                <a:cs typeface="Microsoft Sans Serif" charset="0"/>
              </a:rPr>
              <a:t>”</a:t>
            </a:r>
            <a:endParaRPr lang="en-US" altLang="ja-JP" sz="2800" i="1">
              <a:solidFill>
                <a:srgbClr val="FFFFFF"/>
              </a:solidFill>
              <a:latin typeface="Microsoft Sans Serif" charset="0"/>
              <a:cs typeface="Microsoft Sans Serif" charset="0"/>
            </a:endParaRPr>
          </a:p>
          <a:p>
            <a:pPr marL="627063" lvl="1" indent="-339725">
              <a:buFontTx/>
              <a:buChar char="•"/>
              <a:tabLst>
                <a:tab pos="457200" algn="l"/>
              </a:tabLst>
            </a:pPr>
            <a:endParaRPr lang="en-US" sz="2800">
              <a:solidFill>
                <a:srgbClr val="FFFFFF"/>
              </a:solidFill>
              <a:latin typeface="Microsoft Sans Serif" charset="0"/>
              <a:cs typeface="Microsoft Sans Serif" charset="0"/>
            </a:endParaRPr>
          </a:p>
          <a:p>
            <a:pPr marL="627063" lvl="1" indent="-339725">
              <a:buFontTx/>
              <a:buChar char="•"/>
              <a:tabLst>
                <a:tab pos="457200" algn="l"/>
              </a:tabLst>
            </a:pPr>
            <a:r>
              <a:rPr lang="en-US" sz="2800">
                <a:solidFill>
                  <a:srgbClr val="FFFFFF"/>
                </a:solidFill>
                <a:latin typeface="Microsoft Sans Serif" charset="0"/>
                <a:cs typeface="Microsoft Sans Serif" charset="0"/>
              </a:rPr>
              <a:t>Material for seeding/planting/colonizing should come from </a:t>
            </a:r>
            <a:r>
              <a:rPr lang="en-US" sz="2800">
                <a:solidFill>
                  <a:srgbClr val="FFFF00"/>
                </a:solidFill>
                <a:latin typeface="Microsoft Sans Serif" charset="0"/>
                <a:cs typeface="Microsoft Sans Serif" charset="0"/>
              </a:rPr>
              <a:t>genetically similar</a:t>
            </a:r>
            <a:r>
              <a:rPr lang="en-US" sz="2800">
                <a:solidFill>
                  <a:srgbClr val="FFFFFF"/>
                </a:solidFill>
                <a:latin typeface="Microsoft Sans Serif" charset="0"/>
                <a:cs typeface="Microsoft Sans Serif" charset="0"/>
              </a:rPr>
              <a:t>, or geographically close populations</a:t>
            </a:r>
          </a:p>
          <a:p>
            <a:pPr>
              <a:spcBef>
                <a:spcPct val="50000"/>
              </a:spcBef>
              <a:tabLst>
                <a:tab pos="457200" algn="l"/>
              </a:tabLst>
            </a:pPr>
            <a:r>
              <a:rPr lang="en-US" sz="2800">
                <a:solidFill>
                  <a:schemeClr val="bg1"/>
                </a:solidFill>
                <a:latin typeface="Microsoft Sans Serif" charset="0"/>
                <a:cs typeface="Microsoft Sans Serif" charset="0"/>
              </a:rPr>
              <a:t>	</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1066800" y="152400"/>
            <a:ext cx="7467600" cy="1219200"/>
          </a:xfrm>
        </p:spPr>
        <p:txBody>
          <a:bodyPr/>
          <a:lstStyle/>
          <a:p>
            <a:pPr eaLnBrk="1" hangingPunct="1"/>
            <a:r>
              <a:rPr lang="en-US" sz="3200" smtClean="0">
                <a:solidFill>
                  <a:srgbClr val="FFFFFF"/>
                </a:solidFill>
                <a:latin typeface="Microsoft Sans Serif" charset="0"/>
                <a:cs typeface="Microsoft Sans Serif" charset="0"/>
              </a:rPr>
              <a:t>Pinyon Pine Die-Offs after Drought + Heat Wave + Beetles</a:t>
            </a:r>
          </a:p>
        </p:txBody>
      </p:sp>
      <p:pic>
        <p:nvPicPr>
          <p:cNvPr id="110595" name="Picture 4"/>
          <p:cNvPicPr>
            <a:picLocks noChangeAspect="1"/>
          </p:cNvPicPr>
          <p:nvPr/>
        </p:nvPicPr>
        <p:blipFill>
          <a:blip r:embed="rId3" cstate="screen"/>
          <a:srcRect l="935" r="935"/>
          <a:stretch>
            <a:fillRect/>
          </a:stretch>
        </p:blipFill>
        <p:spPr bwMode="auto">
          <a:xfrm>
            <a:off x="609600" y="2286000"/>
            <a:ext cx="8001000" cy="2944813"/>
          </a:xfrm>
          <a:prstGeom prst="rect">
            <a:avLst/>
          </a:prstGeom>
          <a:noFill/>
          <a:ln w="9525">
            <a:noFill/>
            <a:miter lim="800000"/>
            <a:headEnd/>
            <a:tailEnd/>
          </a:ln>
        </p:spPr>
      </p:pic>
      <p:sp>
        <p:nvSpPr>
          <p:cNvPr id="110596" name="Text Box 3"/>
          <p:cNvSpPr txBox="1">
            <a:spLocks noChangeArrowheads="1"/>
          </p:cNvSpPr>
          <p:nvPr/>
        </p:nvSpPr>
        <p:spPr bwMode="auto">
          <a:xfrm>
            <a:off x="2514600" y="5430838"/>
            <a:ext cx="4572000" cy="1004887"/>
          </a:xfrm>
          <a:prstGeom prst="rect">
            <a:avLst/>
          </a:prstGeom>
          <a:noFill/>
          <a:ln w="9525">
            <a:noFill/>
            <a:miter lim="800000"/>
            <a:headEnd/>
            <a:tailEnd/>
          </a:ln>
        </p:spPr>
        <p:txBody>
          <a:bodyPr>
            <a:spAutoFit/>
          </a:bodyPr>
          <a:lstStyle/>
          <a:p>
            <a:pPr algn="ctr">
              <a:spcBef>
                <a:spcPct val="50000"/>
              </a:spcBef>
            </a:pPr>
            <a:r>
              <a:rPr lang="en-US">
                <a:solidFill>
                  <a:srgbClr val="FAFAFA"/>
                </a:solidFill>
                <a:latin typeface="Geneva" charset="0"/>
              </a:rPr>
              <a:t>12,000 sq km area</a:t>
            </a:r>
          </a:p>
          <a:p>
            <a:pPr algn="ctr">
              <a:spcBef>
                <a:spcPct val="50000"/>
              </a:spcBef>
            </a:pPr>
            <a:r>
              <a:rPr lang="en-US">
                <a:solidFill>
                  <a:srgbClr val="FAFAFA"/>
                </a:solidFill>
                <a:latin typeface="Geneva" charset="0"/>
              </a:rPr>
              <a:t>40% - 90% of trees died</a:t>
            </a:r>
            <a:endParaRPr lang="en-US">
              <a:solidFill>
                <a:srgbClr val="FAFAFA"/>
              </a:solidFill>
            </a:endParaRPr>
          </a:p>
        </p:txBody>
      </p:sp>
      <p:sp>
        <p:nvSpPr>
          <p:cNvPr id="110597" name="TextBox 8"/>
          <p:cNvSpPr txBox="1">
            <a:spLocks noChangeArrowheads="1"/>
          </p:cNvSpPr>
          <p:nvPr/>
        </p:nvSpPr>
        <p:spPr bwMode="auto">
          <a:xfrm>
            <a:off x="7145338" y="6546850"/>
            <a:ext cx="1987550" cy="274638"/>
          </a:xfrm>
          <a:prstGeom prst="rect">
            <a:avLst/>
          </a:prstGeom>
          <a:noFill/>
          <a:ln w="9525">
            <a:noFill/>
            <a:miter lim="800000"/>
            <a:headEnd/>
            <a:tailEnd/>
          </a:ln>
        </p:spPr>
        <p:txBody>
          <a:bodyPr wrap="none">
            <a:spAutoFit/>
          </a:bodyPr>
          <a:lstStyle/>
          <a:p>
            <a:r>
              <a:rPr lang="en-US" sz="1200">
                <a:solidFill>
                  <a:schemeClr val="bg1"/>
                </a:solidFill>
              </a:rPr>
              <a:t>Photo: Craig Allen (USGS)</a:t>
            </a:r>
          </a:p>
        </p:txBody>
      </p:sp>
      <p:sp>
        <p:nvSpPr>
          <p:cNvPr id="110598" name="TextBox 9"/>
          <p:cNvSpPr txBox="1">
            <a:spLocks noChangeArrowheads="1"/>
          </p:cNvSpPr>
          <p:nvPr/>
        </p:nvSpPr>
        <p:spPr bwMode="auto">
          <a:xfrm>
            <a:off x="3429000" y="1473200"/>
            <a:ext cx="2667000" cy="579438"/>
          </a:xfrm>
          <a:prstGeom prst="rect">
            <a:avLst/>
          </a:prstGeom>
          <a:noFill/>
          <a:ln w="9525">
            <a:noFill/>
            <a:miter lim="800000"/>
            <a:headEnd/>
            <a:tailEnd/>
          </a:ln>
        </p:spPr>
        <p:txBody>
          <a:bodyPr>
            <a:spAutoFit/>
          </a:bodyPr>
          <a:lstStyle/>
          <a:p>
            <a:r>
              <a:rPr lang="en-US" sz="3200">
                <a:solidFill>
                  <a:srgbClr val="FFFFFF"/>
                </a:solidFill>
                <a:latin typeface="Microsoft Sans Serif" charset="0"/>
                <a:cs typeface="Microsoft Sans Serif" charset="0"/>
              </a:rPr>
              <a:t>Restoration?</a:t>
            </a:r>
            <a:endParaRPr lang="en-US" sz="320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2642" name="Rectangle 1026"/>
          <p:cNvSpPr>
            <a:spLocks noGrp="1" noChangeArrowheads="1"/>
          </p:cNvSpPr>
          <p:nvPr>
            <p:ph type="ctrTitle"/>
          </p:nvPr>
        </p:nvSpPr>
        <p:spPr>
          <a:xfrm>
            <a:off x="609600" y="304800"/>
            <a:ext cx="7772400" cy="1600200"/>
          </a:xfrm>
        </p:spPr>
        <p:txBody>
          <a:bodyPr/>
          <a:lstStyle/>
          <a:p>
            <a:pPr eaLnBrk="1" hangingPunct="1"/>
            <a:r>
              <a:rPr lang="en-US" sz="3600" smtClean="0">
                <a:solidFill>
                  <a:srgbClr val="FFFFFF"/>
                </a:solidFill>
                <a:latin typeface="Microsoft Sans Serif" charset="0"/>
                <a:cs typeface="Microsoft Sans Serif" charset="0"/>
              </a:rPr>
              <a:t>Global changes in set of climates available for species to inhabit</a:t>
            </a:r>
            <a:r>
              <a:rPr lang="en-US" sz="1800" smtClean="0">
                <a:solidFill>
                  <a:srgbClr val="FFFF00"/>
                </a:solidFill>
                <a:latin typeface="Microsoft Sans Serif" charset="0"/>
                <a:cs typeface="Microsoft Sans Serif" charset="0"/>
              </a:rPr>
              <a:t/>
            </a:r>
            <a:br>
              <a:rPr lang="en-US" sz="1800" smtClean="0">
                <a:solidFill>
                  <a:srgbClr val="FFFF00"/>
                </a:solidFill>
                <a:latin typeface="Microsoft Sans Serif" charset="0"/>
                <a:cs typeface="Microsoft Sans Serif" charset="0"/>
              </a:rPr>
            </a:br>
            <a:r>
              <a:rPr lang="en-US" sz="1800" smtClean="0">
                <a:solidFill>
                  <a:schemeClr val="bg1"/>
                </a:solidFill>
                <a:latin typeface="Microsoft Sans Serif" charset="0"/>
                <a:cs typeface="Microsoft Sans Serif" charset="0"/>
              </a:rPr>
              <a:t> </a:t>
            </a:r>
            <a:r>
              <a:rPr lang="en-US" sz="2000" smtClean="0">
                <a:solidFill>
                  <a:schemeClr val="bg1"/>
                </a:solidFill>
                <a:latin typeface="Microsoft Sans Serif" charset="0"/>
                <a:cs typeface="Microsoft Sans Serif" charset="0"/>
              </a:rPr>
              <a:t>4 - 48 % area loss of existing climate</a:t>
            </a:r>
            <a:br>
              <a:rPr lang="en-US" sz="2000" smtClean="0">
                <a:solidFill>
                  <a:schemeClr val="bg1"/>
                </a:solidFill>
                <a:latin typeface="Microsoft Sans Serif" charset="0"/>
                <a:cs typeface="Microsoft Sans Serif" charset="0"/>
              </a:rPr>
            </a:br>
            <a:r>
              <a:rPr lang="en-US" sz="2000" smtClean="0">
                <a:solidFill>
                  <a:schemeClr val="bg1"/>
                </a:solidFill>
                <a:latin typeface="Microsoft Sans Serif" charset="0"/>
                <a:cs typeface="Microsoft Sans Serif" charset="0"/>
              </a:rPr>
              <a:t> 4 - 39 % area gains of novel climate</a:t>
            </a:r>
            <a:endParaRPr lang="en-US" smtClean="0">
              <a:solidFill>
                <a:schemeClr val="bg1"/>
              </a:solidFill>
              <a:latin typeface="Microsoft Sans Serif" charset="0"/>
              <a:cs typeface="Microsoft Sans Serif" charset="0"/>
            </a:endParaRPr>
          </a:p>
        </p:txBody>
      </p:sp>
      <p:sp>
        <p:nvSpPr>
          <p:cNvPr id="112643" name="Rectangle 1027"/>
          <p:cNvSpPr>
            <a:spLocks noGrp="1" noChangeArrowheads="1"/>
          </p:cNvSpPr>
          <p:nvPr>
            <p:ph type="subTitle" idx="1"/>
          </p:nvPr>
        </p:nvSpPr>
        <p:spPr>
          <a:xfrm>
            <a:off x="685800" y="3200400"/>
            <a:ext cx="8001000" cy="3429000"/>
          </a:xfrm>
        </p:spPr>
        <p:txBody>
          <a:bodyPr/>
          <a:lstStyle/>
          <a:p>
            <a:pPr marL="342900" indent="-342900" algn="l" eaLnBrk="1" hangingPunct="1">
              <a:buFontTx/>
              <a:buChar char="•"/>
            </a:pPr>
            <a:r>
              <a:rPr lang="en-US" sz="2800" smtClean="0">
                <a:solidFill>
                  <a:srgbClr val="FFFFFF"/>
                </a:solidFill>
                <a:latin typeface="Microsoft Sans Serif" charset="0"/>
                <a:cs typeface="Microsoft Sans Serif" charset="0"/>
              </a:rPr>
              <a:t>Existing communities no longer stable due to different responses to changed and novel climates</a:t>
            </a:r>
          </a:p>
          <a:p>
            <a:pPr marL="342900" indent="-342900" algn="l" eaLnBrk="1" hangingPunct="1">
              <a:buFontTx/>
              <a:buChar char="•"/>
            </a:pPr>
            <a:r>
              <a:rPr lang="en-US" sz="2800" smtClean="0">
                <a:solidFill>
                  <a:srgbClr val="FFFFFF"/>
                </a:solidFill>
                <a:latin typeface="Microsoft Sans Serif" charset="0"/>
                <a:cs typeface="Microsoft Sans Serif" charset="0"/>
              </a:rPr>
              <a:t>A new goal? -  maximize specific services, e.g. carbon sequestration - Re the </a:t>
            </a:r>
            <a:r>
              <a:rPr lang="ja-JP" altLang="en-US" sz="2800" smtClean="0">
                <a:solidFill>
                  <a:srgbClr val="FFFFFF"/>
                </a:solidFill>
                <a:latin typeface="Microsoft Sans Serif" charset="0"/>
                <a:cs typeface="Microsoft Sans Serif" charset="0"/>
              </a:rPr>
              <a:t>“</a:t>
            </a:r>
            <a:r>
              <a:rPr lang="en-US" altLang="ja-JP" sz="2800" smtClean="0">
                <a:solidFill>
                  <a:srgbClr val="FFFFFF"/>
                </a:solidFill>
                <a:latin typeface="Microsoft Sans Serif" charset="0"/>
                <a:cs typeface="Microsoft Sans Serif" charset="0"/>
              </a:rPr>
              <a:t>Blue Carbon</a:t>
            </a:r>
            <a:r>
              <a:rPr lang="ja-JP" altLang="en-US" sz="2800" smtClean="0">
                <a:solidFill>
                  <a:srgbClr val="FFFFFF"/>
                </a:solidFill>
                <a:latin typeface="Microsoft Sans Serif" charset="0"/>
                <a:cs typeface="Microsoft Sans Serif" charset="0"/>
              </a:rPr>
              <a:t>”</a:t>
            </a:r>
            <a:r>
              <a:rPr lang="en-US" altLang="ja-JP" sz="2800" smtClean="0">
                <a:solidFill>
                  <a:srgbClr val="FFFFFF"/>
                </a:solidFill>
                <a:latin typeface="Microsoft Sans Serif" charset="0"/>
                <a:cs typeface="Microsoft Sans Serif" charset="0"/>
              </a:rPr>
              <a:t> initiative</a:t>
            </a:r>
          </a:p>
          <a:p>
            <a:pPr marL="342900" indent="-342900" algn="l" eaLnBrk="1" hangingPunct="1">
              <a:buFontTx/>
              <a:buChar char="•"/>
            </a:pPr>
            <a:r>
              <a:rPr lang="en-US" sz="2800" smtClean="0">
                <a:solidFill>
                  <a:srgbClr val="FFFFFF"/>
                </a:solidFill>
                <a:latin typeface="Microsoft Sans Serif" charset="0"/>
                <a:cs typeface="Microsoft Sans Serif" charset="0"/>
              </a:rPr>
              <a:t>Calls for flexible conservation approaches</a:t>
            </a:r>
            <a:endParaRPr lang="en-US" smtClean="0">
              <a:solidFill>
                <a:srgbClr val="FFFFFF"/>
              </a:solidFill>
              <a:latin typeface="Microsoft Sans Serif" charset="0"/>
              <a:cs typeface="Microsoft Sans Serif" charset="0"/>
            </a:endParaRPr>
          </a:p>
        </p:txBody>
      </p:sp>
      <p:sp>
        <p:nvSpPr>
          <p:cNvPr id="112644" name="Text Box 1028"/>
          <p:cNvSpPr txBox="1">
            <a:spLocks noChangeArrowheads="1"/>
          </p:cNvSpPr>
          <p:nvPr/>
        </p:nvSpPr>
        <p:spPr bwMode="auto">
          <a:xfrm>
            <a:off x="288925" y="1792288"/>
            <a:ext cx="184150" cy="457200"/>
          </a:xfrm>
          <a:prstGeom prst="rect">
            <a:avLst/>
          </a:prstGeom>
          <a:noFill/>
          <a:ln w="9525">
            <a:noFill/>
            <a:miter lim="800000"/>
            <a:headEnd/>
            <a:tailEnd/>
          </a:ln>
        </p:spPr>
        <p:txBody>
          <a:bodyPr wrap="none">
            <a:spAutoFit/>
          </a:bodyPr>
          <a:lstStyle/>
          <a:p>
            <a:endParaRPr lang="en-US"/>
          </a:p>
        </p:txBody>
      </p:sp>
      <p:sp>
        <p:nvSpPr>
          <p:cNvPr id="112645" name="TextBox 5"/>
          <p:cNvSpPr txBox="1">
            <a:spLocks noChangeArrowheads="1"/>
          </p:cNvSpPr>
          <p:nvPr/>
        </p:nvSpPr>
        <p:spPr bwMode="auto">
          <a:xfrm>
            <a:off x="1447800" y="2286000"/>
            <a:ext cx="6324600" cy="579438"/>
          </a:xfrm>
          <a:prstGeom prst="rect">
            <a:avLst/>
          </a:prstGeom>
          <a:noFill/>
          <a:ln w="9525">
            <a:noFill/>
            <a:miter lim="800000"/>
            <a:headEnd/>
            <a:tailEnd/>
          </a:ln>
        </p:spPr>
        <p:txBody>
          <a:bodyPr>
            <a:spAutoFit/>
          </a:bodyPr>
          <a:lstStyle/>
          <a:p>
            <a:pPr algn="ctr"/>
            <a:r>
              <a:rPr lang="en-US" sz="3200">
                <a:solidFill>
                  <a:srgbClr val="FFFF00"/>
                </a:solidFill>
                <a:latin typeface="Microsoft Sans Serif" charset="0"/>
                <a:cs typeface="Microsoft Sans Serif" charset="0"/>
              </a:rPr>
              <a:t>Restoration                     Creation</a:t>
            </a:r>
          </a:p>
        </p:txBody>
      </p:sp>
      <p:sp>
        <p:nvSpPr>
          <p:cNvPr id="112646" name="Line 1029"/>
          <p:cNvSpPr>
            <a:spLocks noChangeShapeType="1"/>
          </p:cNvSpPr>
          <p:nvPr/>
        </p:nvSpPr>
        <p:spPr bwMode="auto">
          <a:xfrm>
            <a:off x="3962400" y="2600325"/>
            <a:ext cx="1828800" cy="0"/>
          </a:xfrm>
          <a:prstGeom prst="line">
            <a:avLst/>
          </a:prstGeom>
          <a:noFill/>
          <a:ln w="76200">
            <a:solidFill>
              <a:srgbClr val="FFFF00"/>
            </a:solidFill>
            <a:round/>
            <a:headEnd/>
            <a:tailEnd type="triangle" w="med" len="med"/>
          </a:ln>
        </p:spPr>
        <p:txBody>
          <a:bodyPr wrap="none" anchor="ctr"/>
          <a:lstStyle/>
          <a:p>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14690" name="Picture 2"/>
          <p:cNvPicPr>
            <a:picLocks noChangeAspect="1"/>
          </p:cNvPicPr>
          <p:nvPr/>
        </p:nvPicPr>
        <p:blipFill>
          <a:blip r:embed="rId3" cstate="screen"/>
          <a:srcRect/>
          <a:stretch>
            <a:fillRect/>
          </a:stretch>
        </p:blipFill>
        <p:spPr bwMode="auto">
          <a:xfrm>
            <a:off x="482600" y="1371600"/>
            <a:ext cx="4013200" cy="5484813"/>
          </a:xfrm>
          <a:prstGeom prst="rect">
            <a:avLst/>
          </a:prstGeom>
          <a:noFill/>
          <a:ln w="9525">
            <a:noFill/>
            <a:miter lim="800000"/>
            <a:headEnd/>
            <a:tailEnd/>
          </a:ln>
        </p:spPr>
      </p:pic>
      <p:pic>
        <p:nvPicPr>
          <p:cNvPr id="114691" name="Picture 3"/>
          <p:cNvPicPr>
            <a:picLocks noChangeAspect="1"/>
          </p:cNvPicPr>
          <p:nvPr/>
        </p:nvPicPr>
        <p:blipFill>
          <a:blip r:embed="rId4" cstate="screen"/>
          <a:srcRect/>
          <a:stretch>
            <a:fillRect/>
          </a:stretch>
        </p:blipFill>
        <p:spPr bwMode="auto">
          <a:xfrm>
            <a:off x="4851400" y="1409700"/>
            <a:ext cx="3989388" cy="5448300"/>
          </a:xfrm>
          <a:prstGeom prst="rect">
            <a:avLst/>
          </a:prstGeom>
          <a:noFill/>
          <a:ln w="9525">
            <a:noFill/>
            <a:miter lim="800000"/>
            <a:headEnd/>
            <a:tailEnd/>
          </a:ln>
        </p:spPr>
      </p:pic>
      <p:sp>
        <p:nvSpPr>
          <p:cNvPr id="114692" name="TextBox 4"/>
          <p:cNvSpPr txBox="1">
            <a:spLocks noChangeArrowheads="1"/>
          </p:cNvSpPr>
          <p:nvPr/>
        </p:nvSpPr>
        <p:spPr bwMode="auto">
          <a:xfrm>
            <a:off x="546100" y="0"/>
            <a:ext cx="8293100" cy="523875"/>
          </a:xfrm>
          <a:prstGeom prst="rect">
            <a:avLst/>
          </a:prstGeom>
          <a:noFill/>
          <a:ln w="9525">
            <a:noFill/>
            <a:miter lim="800000"/>
            <a:headEnd/>
            <a:tailEnd/>
          </a:ln>
        </p:spPr>
        <p:txBody>
          <a:bodyPr>
            <a:spAutoFit/>
          </a:bodyPr>
          <a:lstStyle/>
          <a:p>
            <a:r>
              <a:rPr lang="en-US" sz="2800">
                <a:solidFill>
                  <a:srgbClr val="FFFFFF"/>
                </a:solidFill>
              </a:rPr>
              <a:t>Changes in temperature and precipitation by 2099</a:t>
            </a:r>
          </a:p>
        </p:txBody>
      </p:sp>
      <p:sp>
        <p:nvSpPr>
          <p:cNvPr id="114693" name="TextBox 5"/>
          <p:cNvSpPr txBox="1">
            <a:spLocks noChangeArrowheads="1"/>
          </p:cNvSpPr>
          <p:nvPr/>
        </p:nvSpPr>
        <p:spPr bwMode="auto">
          <a:xfrm>
            <a:off x="965200" y="546100"/>
            <a:ext cx="7950200" cy="830263"/>
          </a:xfrm>
          <a:prstGeom prst="rect">
            <a:avLst/>
          </a:prstGeom>
          <a:noFill/>
          <a:ln w="9525">
            <a:noFill/>
            <a:miter lim="800000"/>
            <a:headEnd/>
            <a:tailEnd/>
          </a:ln>
        </p:spPr>
        <p:txBody>
          <a:bodyPr>
            <a:spAutoFit/>
          </a:bodyPr>
          <a:lstStyle/>
          <a:p>
            <a:pPr>
              <a:buFont typeface="Arial" charset="0"/>
              <a:buChar char="•"/>
            </a:pPr>
            <a:r>
              <a:rPr lang="en-US">
                <a:solidFill>
                  <a:srgbClr val="FFFFFF"/>
                </a:solidFill>
              </a:rPr>
              <a:t> 21 global climate models</a:t>
            </a:r>
          </a:p>
          <a:p>
            <a:pPr>
              <a:buFont typeface="Arial" charset="0"/>
              <a:buChar char="•"/>
            </a:pPr>
            <a:r>
              <a:rPr lang="en-US">
                <a:solidFill>
                  <a:srgbClr val="FFFFFF"/>
                </a:solidFill>
              </a:rPr>
              <a:t> A1B emission scenario (less than current emissions)</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6738" name="Picture 2" descr="YenneFarmMWarrensite"/>
          <p:cNvPicPr>
            <a:picLocks noChangeAspect="1" noChangeArrowheads="1"/>
          </p:cNvPicPr>
          <p:nvPr/>
        </p:nvPicPr>
        <p:blipFill>
          <a:blip r:embed="rId3" cstate="screen"/>
          <a:srcRect/>
          <a:stretch>
            <a:fillRect/>
          </a:stretch>
        </p:blipFill>
        <p:spPr bwMode="auto">
          <a:xfrm>
            <a:off x="0" y="3224213"/>
            <a:ext cx="5530850" cy="3633787"/>
          </a:xfrm>
          <a:prstGeom prst="rect">
            <a:avLst/>
          </a:prstGeom>
          <a:noFill/>
          <a:ln w="9525">
            <a:noFill/>
            <a:miter lim="800000"/>
            <a:headEnd/>
            <a:tailEnd/>
          </a:ln>
        </p:spPr>
      </p:pic>
      <p:pic>
        <p:nvPicPr>
          <p:cNvPr id="116739" name="Picture 3" descr="DSCN3989"/>
          <p:cNvPicPr>
            <a:picLocks noChangeAspect="1" noChangeArrowheads="1"/>
          </p:cNvPicPr>
          <p:nvPr/>
        </p:nvPicPr>
        <p:blipFill>
          <a:blip r:embed="rId4" cstate="screen"/>
          <a:srcRect/>
          <a:stretch>
            <a:fillRect/>
          </a:stretch>
        </p:blipFill>
        <p:spPr bwMode="auto">
          <a:xfrm>
            <a:off x="4572000" y="3227388"/>
            <a:ext cx="4572000" cy="3630612"/>
          </a:xfrm>
          <a:prstGeom prst="rect">
            <a:avLst/>
          </a:prstGeom>
          <a:noFill/>
          <a:ln w="9525">
            <a:noFill/>
            <a:miter lim="800000"/>
            <a:headEnd/>
            <a:tailEnd/>
          </a:ln>
        </p:spPr>
      </p:pic>
      <p:pic>
        <p:nvPicPr>
          <p:cNvPr id="116740" name="Picture 4" descr="ColdeGalibierSheep"/>
          <p:cNvPicPr>
            <a:picLocks noChangeAspect="1" noChangeArrowheads="1"/>
          </p:cNvPicPr>
          <p:nvPr/>
        </p:nvPicPr>
        <p:blipFill>
          <a:blip r:embed="rId5" cstate="screen"/>
          <a:srcRect/>
          <a:stretch>
            <a:fillRect/>
          </a:stretch>
        </p:blipFill>
        <p:spPr bwMode="auto">
          <a:xfrm>
            <a:off x="4605338" y="0"/>
            <a:ext cx="4538662" cy="3228975"/>
          </a:xfrm>
          <a:prstGeom prst="rect">
            <a:avLst/>
          </a:prstGeom>
          <a:noFill/>
          <a:ln w="9525">
            <a:noFill/>
            <a:miter lim="800000"/>
            <a:headEnd/>
            <a:tailEnd/>
          </a:ln>
        </p:spPr>
      </p:pic>
      <p:sp>
        <p:nvSpPr>
          <p:cNvPr id="116741" name="Rectangle 5"/>
          <p:cNvSpPr>
            <a:spLocks noGrp="1" noChangeArrowheads="1"/>
          </p:cNvSpPr>
          <p:nvPr>
            <p:ph type="title"/>
          </p:nvPr>
        </p:nvSpPr>
        <p:spPr>
          <a:xfrm>
            <a:off x="-76200" y="228600"/>
            <a:ext cx="4648200" cy="2895600"/>
          </a:xfrm>
          <a:noFill/>
        </p:spPr>
        <p:txBody>
          <a:bodyPr/>
          <a:lstStyle/>
          <a:p>
            <a:pPr eaLnBrk="1" hangingPunct="1"/>
            <a:r>
              <a:rPr lang="en-US" sz="3400" smtClean="0">
                <a:solidFill>
                  <a:schemeClr val="bg1"/>
                </a:solidFill>
                <a:latin typeface="Microsoft Sans Serif" charset="0"/>
                <a:cs typeface="Microsoft Sans Serif" charset="0"/>
              </a:rPr>
              <a:t> Diversity of European meadows driven by traditional human management </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8786" name="Picture 4" descr=" CamilleColGranon1"/>
          <p:cNvPicPr>
            <a:picLocks noChangeAspect="1" noChangeArrowheads="1"/>
          </p:cNvPicPr>
          <p:nvPr/>
        </p:nvPicPr>
        <p:blipFill>
          <a:blip r:embed="rId3" cstate="screen">
            <a:lum bright="20000" contrast="10000"/>
          </a:blip>
          <a:srcRect/>
          <a:stretch>
            <a:fillRect/>
          </a:stretch>
        </p:blipFill>
        <p:spPr bwMode="auto">
          <a:xfrm>
            <a:off x="6172200" y="0"/>
            <a:ext cx="2971800" cy="3962400"/>
          </a:xfrm>
          <a:prstGeom prst="rect">
            <a:avLst/>
          </a:prstGeom>
          <a:noFill/>
          <a:ln w="9525">
            <a:noFill/>
            <a:miter lim="800000"/>
            <a:headEnd/>
            <a:tailEnd/>
          </a:ln>
        </p:spPr>
      </p:pic>
      <p:pic>
        <p:nvPicPr>
          <p:cNvPr id="118787" name="Picture 5"/>
          <p:cNvPicPr>
            <a:picLocks noChangeAspect="1" noChangeArrowheads="1"/>
          </p:cNvPicPr>
          <p:nvPr/>
        </p:nvPicPr>
        <p:blipFill>
          <a:blip r:embed="rId4" cstate="screen"/>
          <a:srcRect/>
          <a:stretch>
            <a:fillRect/>
          </a:stretch>
        </p:blipFill>
        <p:spPr bwMode="auto">
          <a:xfrm>
            <a:off x="4343400" y="0"/>
            <a:ext cx="2235200" cy="3352800"/>
          </a:xfrm>
          <a:prstGeom prst="rect">
            <a:avLst/>
          </a:prstGeom>
          <a:noFill/>
          <a:ln w="9525">
            <a:noFill/>
            <a:miter lim="800000"/>
            <a:headEnd/>
            <a:tailEnd/>
          </a:ln>
        </p:spPr>
      </p:pic>
      <p:pic>
        <p:nvPicPr>
          <p:cNvPr id="118788" name="Picture 6"/>
          <p:cNvPicPr>
            <a:picLocks noChangeAspect="1" noChangeArrowheads="1"/>
          </p:cNvPicPr>
          <p:nvPr/>
        </p:nvPicPr>
        <p:blipFill>
          <a:blip r:embed="rId5" cstate="screen"/>
          <a:srcRect/>
          <a:stretch>
            <a:fillRect/>
          </a:stretch>
        </p:blipFill>
        <p:spPr bwMode="auto">
          <a:xfrm>
            <a:off x="0" y="2362200"/>
            <a:ext cx="3371850" cy="4495800"/>
          </a:xfrm>
          <a:prstGeom prst="rect">
            <a:avLst/>
          </a:prstGeom>
          <a:noFill/>
          <a:ln w="9525">
            <a:noFill/>
            <a:miter lim="800000"/>
            <a:headEnd/>
            <a:tailEnd/>
          </a:ln>
        </p:spPr>
      </p:pic>
      <p:pic>
        <p:nvPicPr>
          <p:cNvPr id="118789" name="Picture 7" descr="ColdLauGent&amp;Viol"/>
          <p:cNvPicPr>
            <a:picLocks noChangeAspect="1" noChangeArrowheads="1"/>
          </p:cNvPicPr>
          <p:nvPr/>
        </p:nvPicPr>
        <p:blipFill>
          <a:blip r:embed="rId6" cstate="screen"/>
          <a:srcRect/>
          <a:stretch>
            <a:fillRect/>
          </a:stretch>
        </p:blipFill>
        <p:spPr bwMode="auto">
          <a:xfrm>
            <a:off x="0" y="0"/>
            <a:ext cx="4495800" cy="3308350"/>
          </a:xfrm>
          <a:prstGeom prst="rect">
            <a:avLst/>
          </a:prstGeom>
          <a:noFill/>
          <a:ln w="9525">
            <a:noFill/>
            <a:miter lim="800000"/>
            <a:headEnd/>
            <a:tailEnd/>
          </a:ln>
        </p:spPr>
      </p:pic>
      <p:pic>
        <p:nvPicPr>
          <p:cNvPr id="118790" name="Picture 10" descr="ColGranonSheepBike"/>
          <p:cNvPicPr>
            <a:picLocks noChangeAspect="1" noChangeArrowheads="1"/>
          </p:cNvPicPr>
          <p:nvPr/>
        </p:nvPicPr>
        <p:blipFill>
          <a:blip r:embed="rId7" cstate="screen"/>
          <a:srcRect/>
          <a:stretch>
            <a:fillRect/>
          </a:stretch>
        </p:blipFill>
        <p:spPr bwMode="auto">
          <a:xfrm>
            <a:off x="4724400" y="3352800"/>
            <a:ext cx="4419600" cy="3505200"/>
          </a:xfrm>
          <a:prstGeom prst="rect">
            <a:avLst/>
          </a:prstGeom>
          <a:noFill/>
          <a:ln w="9525">
            <a:noFill/>
            <a:miter lim="800000"/>
            <a:headEnd/>
            <a:tailEnd/>
          </a:ln>
        </p:spPr>
      </p:pic>
      <p:pic>
        <p:nvPicPr>
          <p:cNvPr id="118791" name="Picture 12" descr="cynthiaMale"/>
          <p:cNvPicPr>
            <a:picLocks noChangeAspect="1" noChangeArrowheads="1"/>
          </p:cNvPicPr>
          <p:nvPr/>
        </p:nvPicPr>
        <p:blipFill>
          <a:blip r:embed="rId8" cstate="screen"/>
          <a:srcRect/>
          <a:stretch>
            <a:fillRect/>
          </a:stretch>
        </p:blipFill>
        <p:spPr bwMode="auto">
          <a:xfrm>
            <a:off x="5029200" y="2667000"/>
            <a:ext cx="2133600" cy="1336675"/>
          </a:xfrm>
          <a:prstGeom prst="rect">
            <a:avLst/>
          </a:prstGeom>
          <a:noFill/>
          <a:ln w="9525">
            <a:noFill/>
            <a:miter lim="800000"/>
            <a:headEnd/>
            <a:tailEnd/>
          </a:ln>
        </p:spPr>
      </p:pic>
      <p:pic>
        <p:nvPicPr>
          <p:cNvPr id="118792" name="Picture 13"/>
          <p:cNvPicPr>
            <a:picLocks noChangeAspect="1" noChangeArrowheads="1"/>
          </p:cNvPicPr>
          <p:nvPr/>
        </p:nvPicPr>
        <p:blipFill>
          <a:blip r:embed="rId9" cstate="screen"/>
          <a:srcRect t="4697"/>
          <a:stretch>
            <a:fillRect/>
          </a:stretch>
        </p:blipFill>
        <p:spPr bwMode="auto">
          <a:xfrm>
            <a:off x="3276600" y="2667000"/>
            <a:ext cx="1752600" cy="1546225"/>
          </a:xfrm>
          <a:prstGeom prst="rect">
            <a:avLst/>
          </a:prstGeom>
          <a:noFill/>
          <a:ln w="9525">
            <a:noFill/>
            <a:miter lim="800000"/>
            <a:headEnd/>
            <a:tailEnd/>
          </a:ln>
        </p:spPr>
      </p:pic>
      <p:pic>
        <p:nvPicPr>
          <p:cNvPr id="118793" name="Picture 14" descr="DSCN3958"/>
          <p:cNvPicPr>
            <a:picLocks noChangeAspect="1" noChangeArrowheads="1"/>
          </p:cNvPicPr>
          <p:nvPr/>
        </p:nvPicPr>
        <p:blipFill>
          <a:blip r:embed="rId10" cstate="screen"/>
          <a:srcRect/>
          <a:stretch>
            <a:fillRect/>
          </a:stretch>
        </p:blipFill>
        <p:spPr bwMode="auto">
          <a:xfrm>
            <a:off x="3200400" y="3883025"/>
            <a:ext cx="2227263" cy="2971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0834" name="Text Box 2"/>
          <p:cNvSpPr txBox="1">
            <a:spLocks noChangeArrowheads="1"/>
          </p:cNvSpPr>
          <p:nvPr/>
        </p:nvSpPr>
        <p:spPr bwMode="auto">
          <a:xfrm>
            <a:off x="7069138" y="6535738"/>
            <a:ext cx="2065337" cy="274637"/>
          </a:xfrm>
          <a:prstGeom prst="rect">
            <a:avLst/>
          </a:prstGeom>
          <a:noFill/>
          <a:ln w="9525">
            <a:noFill/>
            <a:miter lim="800000"/>
            <a:headEnd/>
            <a:tailEnd/>
          </a:ln>
        </p:spPr>
        <p:txBody>
          <a:bodyPr wrap="none">
            <a:spAutoFit/>
          </a:bodyPr>
          <a:lstStyle/>
          <a:p>
            <a:pPr algn="ctr"/>
            <a:r>
              <a:rPr lang="en-US" sz="1200">
                <a:solidFill>
                  <a:schemeClr val="bg1"/>
                </a:solidFill>
              </a:rPr>
              <a:t>Hoegh-Guldberg </a:t>
            </a:r>
            <a:r>
              <a:rPr lang="en-US" sz="1200" i="1">
                <a:solidFill>
                  <a:schemeClr val="bg1"/>
                </a:solidFill>
              </a:rPr>
              <a:t>et al.</a:t>
            </a:r>
            <a:r>
              <a:rPr lang="en-US" sz="1200">
                <a:solidFill>
                  <a:schemeClr val="bg1"/>
                </a:solidFill>
              </a:rPr>
              <a:t> 2008</a:t>
            </a:r>
          </a:p>
        </p:txBody>
      </p:sp>
      <p:sp>
        <p:nvSpPr>
          <p:cNvPr id="120835" name="Text Box 3"/>
          <p:cNvSpPr txBox="1">
            <a:spLocks noChangeArrowheads="1"/>
          </p:cNvSpPr>
          <p:nvPr/>
        </p:nvSpPr>
        <p:spPr bwMode="auto">
          <a:xfrm>
            <a:off x="914400" y="1924050"/>
            <a:ext cx="7924800" cy="4365625"/>
          </a:xfrm>
          <a:prstGeom prst="rect">
            <a:avLst/>
          </a:prstGeom>
          <a:noFill/>
          <a:ln w="9525">
            <a:noFill/>
            <a:miter lim="800000"/>
            <a:headEnd/>
            <a:tailEnd/>
          </a:ln>
        </p:spPr>
        <p:txBody>
          <a:bodyPr>
            <a:spAutoFit/>
          </a:bodyPr>
          <a:lstStyle/>
          <a:p>
            <a:pPr>
              <a:spcBef>
                <a:spcPct val="50000"/>
              </a:spcBef>
            </a:pPr>
            <a:r>
              <a:rPr lang="en-US" sz="2800" i="1">
                <a:solidFill>
                  <a:schemeClr val="bg1"/>
                </a:solidFill>
                <a:latin typeface="Microsoft Sans Serif" charset="0"/>
                <a:cs typeface="Microsoft Sans Serif" charset="0"/>
              </a:rPr>
              <a:t>Solutions:</a:t>
            </a:r>
            <a:r>
              <a:rPr lang="en-US" sz="2800">
                <a:solidFill>
                  <a:schemeClr val="bg1"/>
                </a:solidFill>
                <a:latin typeface="Microsoft Sans Serif" charset="0"/>
                <a:cs typeface="Microsoft Sans Serif" charset="0"/>
              </a:rPr>
              <a:t> </a:t>
            </a:r>
          </a:p>
          <a:p>
            <a:pPr>
              <a:spcBef>
                <a:spcPct val="50000"/>
              </a:spcBef>
              <a:buSzPct val="70000"/>
              <a:buFont typeface="Times" charset="0"/>
              <a:buChar char="•"/>
            </a:pPr>
            <a:r>
              <a:rPr lang="en-US" sz="2800">
                <a:solidFill>
                  <a:schemeClr val="bg1"/>
                </a:solidFill>
                <a:latin typeface="Microsoft Sans Serif" charset="0"/>
                <a:cs typeface="Microsoft Sans Serif" charset="0"/>
              </a:rPr>
              <a:t> Assisted Colonization</a:t>
            </a:r>
          </a:p>
          <a:p>
            <a:pPr>
              <a:spcBef>
                <a:spcPct val="50000"/>
              </a:spcBef>
              <a:buSzPct val="70000"/>
              <a:buFont typeface="Times" charset="0"/>
              <a:buChar char="•"/>
            </a:pPr>
            <a:r>
              <a:rPr lang="en-US" sz="2800">
                <a:solidFill>
                  <a:schemeClr val="bg1"/>
                </a:solidFill>
                <a:latin typeface="Microsoft Sans Serif" charset="0"/>
                <a:cs typeface="Microsoft Sans Serif" charset="0"/>
              </a:rPr>
              <a:t> Restoration to create habitat corridors &amp; 		improve C-sequestration</a:t>
            </a:r>
          </a:p>
          <a:p>
            <a:pPr>
              <a:spcBef>
                <a:spcPct val="50000"/>
              </a:spcBef>
              <a:buSzPct val="70000"/>
              <a:buFont typeface="Times" charset="0"/>
              <a:buChar char="•"/>
            </a:pPr>
            <a:r>
              <a:rPr lang="en-US" sz="2800">
                <a:solidFill>
                  <a:schemeClr val="bg1"/>
                </a:solidFill>
                <a:latin typeface="Microsoft Sans Serif" charset="0"/>
                <a:cs typeface="Microsoft Sans Serif" charset="0"/>
              </a:rPr>
              <a:t> Creation of new habitats adapted to 			future climate</a:t>
            </a:r>
          </a:p>
          <a:p>
            <a:pPr>
              <a:spcBef>
                <a:spcPct val="50000"/>
              </a:spcBef>
            </a:pPr>
            <a:r>
              <a:rPr lang="en-US" sz="2800" i="1">
                <a:solidFill>
                  <a:schemeClr val="bg1"/>
                </a:solidFill>
                <a:latin typeface="Microsoft Sans Serif" charset="0"/>
                <a:cs typeface="Microsoft Sans Serif" charset="0"/>
              </a:rPr>
              <a:t>Impediments: </a:t>
            </a:r>
            <a:r>
              <a:rPr lang="en-US" sz="2800">
                <a:solidFill>
                  <a:schemeClr val="bg1"/>
                </a:solidFill>
                <a:latin typeface="Microsoft Sans Serif" charset="0"/>
                <a:cs typeface="Microsoft Sans Serif" charset="0"/>
              </a:rPr>
              <a:t>Conservation laws &amp; tools 		focus on return to historic state</a:t>
            </a:r>
          </a:p>
        </p:txBody>
      </p:sp>
      <p:sp>
        <p:nvSpPr>
          <p:cNvPr id="120836" name="Text Box 4"/>
          <p:cNvSpPr txBox="1">
            <a:spLocks noChangeArrowheads="1"/>
          </p:cNvSpPr>
          <p:nvPr/>
        </p:nvSpPr>
        <p:spPr bwMode="auto">
          <a:xfrm>
            <a:off x="942975" y="123825"/>
            <a:ext cx="7239000" cy="1644650"/>
          </a:xfrm>
          <a:prstGeom prst="rect">
            <a:avLst/>
          </a:prstGeom>
          <a:noFill/>
          <a:ln w="9525">
            <a:noFill/>
            <a:miter lim="800000"/>
            <a:headEnd/>
            <a:tailEnd/>
          </a:ln>
        </p:spPr>
        <p:txBody>
          <a:bodyPr>
            <a:spAutoFit/>
          </a:bodyPr>
          <a:lstStyle/>
          <a:p>
            <a:pPr algn="ctr">
              <a:spcBef>
                <a:spcPct val="50000"/>
              </a:spcBef>
            </a:pPr>
            <a:r>
              <a:rPr lang="en-US" sz="3400" i="1">
                <a:solidFill>
                  <a:schemeClr val="bg1"/>
                </a:solidFill>
                <a:latin typeface="Microsoft Sans Serif" charset="0"/>
                <a:cs typeface="Microsoft Sans Serif" charset="0"/>
              </a:rPr>
              <a:t>Problem: </a:t>
            </a:r>
            <a:r>
              <a:rPr lang="en-US" sz="3400">
                <a:solidFill>
                  <a:schemeClr val="bg1"/>
                </a:solidFill>
                <a:latin typeface="Microsoft Sans Serif" charset="0"/>
                <a:cs typeface="Microsoft Sans Serif" charset="0"/>
              </a:rPr>
              <a:t>Species</a:t>
            </a:r>
            <a:r>
              <a:rPr lang="ja-JP" altLang="en-US" sz="3400">
                <a:solidFill>
                  <a:schemeClr val="bg1"/>
                </a:solidFill>
                <a:latin typeface="Microsoft Sans Serif" charset="0"/>
                <a:cs typeface="Microsoft Sans Serif" charset="0"/>
              </a:rPr>
              <a:t>’</a:t>
            </a:r>
            <a:r>
              <a:rPr lang="en-US" altLang="ja-JP" sz="3400">
                <a:solidFill>
                  <a:schemeClr val="bg1"/>
                </a:solidFill>
                <a:latin typeface="Microsoft Sans Serif" charset="0"/>
                <a:cs typeface="Microsoft Sans Serif" charset="0"/>
              </a:rPr>
              <a:t> Forced Out of Traditional Homelands and Protected Areas</a:t>
            </a:r>
            <a:endParaRPr lang="en-US" sz="3400">
              <a:solidFill>
                <a:schemeClr val="bg1"/>
              </a:solidFill>
              <a:latin typeface="Microsoft Sans Serif" charset="0"/>
              <a:cs typeface="Microsoft Sans Serif"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Text Box 9"/>
          <p:cNvSpPr txBox="1">
            <a:spLocks noChangeArrowheads="1"/>
          </p:cNvSpPr>
          <p:nvPr/>
        </p:nvSpPr>
        <p:spPr bwMode="auto">
          <a:xfrm>
            <a:off x="1219200" y="6400800"/>
            <a:ext cx="7086600" cy="274638"/>
          </a:xfrm>
          <a:prstGeom prst="rect">
            <a:avLst/>
          </a:prstGeom>
          <a:noFill/>
          <a:ln w="9525">
            <a:noFill/>
            <a:miter lim="800000"/>
            <a:headEnd/>
            <a:tailEnd/>
          </a:ln>
        </p:spPr>
        <p:txBody>
          <a:bodyPr>
            <a:spAutoFit/>
          </a:bodyPr>
          <a:lstStyle/>
          <a:p>
            <a:pPr algn="ctr">
              <a:spcBef>
                <a:spcPct val="50000"/>
              </a:spcBef>
            </a:pPr>
            <a:r>
              <a:rPr lang="en-US" sz="1200">
                <a:solidFill>
                  <a:srgbClr val="000000"/>
                </a:solidFill>
                <a:latin typeface="Microsoft Sans Serif" charset="0"/>
                <a:cs typeface="Microsoft Sans Serif" charset="0"/>
              </a:rPr>
              <a:t>National Climatic Data Center / National Oceanic and Atmospheric Administration  2009</a:t>
            </a:r>
          </a:p>
        </p:txBody>
      </p:sp>
      <p:sp>
        <p:nvSpPr>
          <p:cNvPr id="49155" name="Rectangle 10"/>
          <p:cNvSpPr>
            <a:spLocks noChangeArrowheads="1"/>
          </p:cNvSpPr>
          <p:nvPr/>
        </p:nvSpPr>
        <p:spPr bwMode="auto">
          <a:xfrm>
            <a:off x="304800" y="-152400"/>
            <a:ext cx="8534400" cy="1600200"/>
          </a:xfrm>
          <a:prstGeom prst="rect">
            <a:avLst/>
          </a:prstGeom>
          <a:noFill/>
          <a:ln w="9525">
            <a:noFill/>
            <a:miter lim="800000"/>
            <a:headEnd/>
            <a:tailEnd/>
          </a:ln>
        </p:spPr>
        <p:txBody>
          <a:bodyPr anchor="ctr"/>
          <a:lstStyle/>
          <a:p>
            <a:pPr algn="ctr"/>
            <a:r>
              <a:rPr lang="en-US" sz="3000">
                <a:solidFill>
                  <a:srgbClr val="000000"/>
                </a:solidFill>
                <a:latin typeface="Microsoft Sans Serif" charset="0"/>
                <a:cs typeface="Microsoft Sans Serif" charset="0"/>
              </a:rPr>
              <a:t>Departures from global average temperatures for all Januaries (1880-2010)</a:t>
            </a:r>
          </a:p>
        </p:txBody>
      </p:sp>
      <p:pic>
        <p:nvPicPr>
          <p:cNvPr id="49156" name="Picture 6"/>
          <p:cNvPicPr>
            <a:picLocks noChangeAspect="1"/>
          </p:cNvPicPr>
          <p:nvPr/>
        </p:nvPicPr>
        <p:blipFill>
          <a:blip r:embed="rId3" cstate="screen"/>
          <a:srcRect/>
          <a:stretch>
            <a:fillRect/>
          </a:stretch>
        </p:blipFill>
        <p:spPr bwMode="auto">
          <a:xfrm>
            <a:off x="609600" y="1371600"/>
            <a:ext cx="7943850" cy="4953000"/>
          </a:xfrm>
          <a:prstGeom prst="rect">
            <a:avLst/>
          </a:prstGeom>
          <a:noFill/>
          <a:ln w="9525">
            <a:noFill/>
            <a:miter lim="800000"/>
            <a:headEnd/>
            <a:tailEnd/>
          </a:ln>
        </p:spPr>
      </p:pic>
      <p:sp>
        <p:nvSpPr>
          <p:cNvPr id="5" name="TextBox 4"/>
          <p:cNvSpPr txBox="1"/>
          <p:nvPr/>
        </p:nvSpPr>
        <p:spPr>
          <a:xfrm rot="16200000">
            <a:off x="-2055167" y="3609647"/>
            <a:ext cx="4876799" cy="461665"/>
          </a:xfrm>
          <a:prstGeom prst="rect">
            <a:avLst/>
          </a:prstGeom>
          <a:solidFill>
            <a:srgbClr val="FFFFFF"/>
          </a:solidFill>
          <a:ln w="57150" cmpd="sng">
            <a:solidFill>
              <a:srgbClr val="FFFFFF"/>
            </a:solidFill>
          </a:ln>
        </p:spPr>
        <p:txBody>
          <a:bodyPr>
            <a:spAutoFit/>
          </a:bodyPr>
          <a:lstStyle/>
          <a:p>
            <a:pPr>
              <a:defRPr/>
            </a:pPr>
            <a:r>
              <a:rPr lang="en-US" b="1" dirty="0">
                <a:ln>
                  <a:solidFill>
                    <a:srgbClr val="000000"/>
                  </a:solidFill>
                </a:ln>
                <a:solidFill>
                  <a:srgbClr val="000000"/>
                </a:solidFill>
                <a:latin typeface="Arial" pitchFamily="-109" charset="0"/>
                <a:ea typeface="ＭＳ Ｐゴシック" pitchFamily="-109" charset="-128"/>
              </a:rPr>
              <a:t>                  colder    hotter</a:t>
            </a:r>
          </a:p>
        </p:txBody>
      </p:sp>
      <p:cxnSp>
        <p:nvCxnSpPr>
          <p:cNvPr id="49158" name="Straight Arrow Connector 6"/>
          <p:cNvCxnSpPr>
            <a:cxnSpLocks noChangeShapeType="1"/>
          </p:cNvCxnSpPr>
          <p:nvPr/>
        </p:nvCxnSpPr>
        <p:spPr bwMode="auto">
          <a:xfrm rot="5400000" flipH="1" flipV="1">
            <a:off x="-38099" y="1943100"/>
            <a:ext cx="838200" cy="3175"/>
          </a:xfrm>
          <a:prstGeom prst="straightConnector1">
            <a:avLst/>
          </a:prstGeom>
          <a:noFill/>
          <a:ln w="57150">
            <a:solidFill>
              <a:srgbClr val="FF0000"/>
            </a:solidFill>
            <a:round/>
            <a:headEnd/>
            <a:tailEnd type="arrow" w="med" len="med"/>
          </a:ln>
        </p:spPr>
      </p:cxnSp>
      <p:cxnSp>
        <p:nvCxnSpPr>
          <p:cNvPr id="49159" name="Straight Arrow Connector 8"/>
          <p:cNvCxnSpPr>
            <a:cxnSpLocks noChangeShapeType="1"/>
          </p:cNvCxnSpPr>
          <p:nvPr/>
        </p:nvCxnSpPr>
        <p:spPr bwMode="auto">
          <a:xfrm rot="5400000">
            <a:off x="-39687" y="5303837"/>
            <a:ext cx="882650" cy="9525"/>
          </a:xfrm>
          <a:prstGeom prst="straightConnector1">
            <a:avLst/>
          </a:prstGeom>
          <a:noFill/>
          <a:ln w="57150">
            <a:solidFill>
              <a:srgbClr val="3366FF"/>
            </a:solidFill>
            <a:round/>
            <a:headEnd/>
            <a:tailEnd type="arrow" w="med" len="med"/>
          </a:ln>
        </p:spPr>
      </p:cxnSp>
      <p:sp>
        <p:nvSpPr>
          <p:cNvPr id="49160" name="TextBox 9"/>
          <p:cNvSpPr txBox="1">
            <a:spLocks noChangeArrowheads="1"/>
          </p:cNvSpPr>
          <p:nvPr/>
        </p:nvSpPr>
        <p:spPr bwMode="auto">
          <a:xfrm>
            <a:off x="182563" y="5984875"/>
            <a:ext cx="8534400" cy="338138"/>
          </a:xfrm>
          <a:prstGeom prst="rect">
            <a:avLst/>
          </a:prstGeom>
          <a:solidFill>
            <a:srgbClr val="FFFFFF"/>
          </a:solidFill>
          <a:ln w="9525">
            <a:solidFill>
              <a:srgbClr val="FFFFFF"/>
            </a:solidFill>
            <a:miter lim="800000"/>
            <a:headEnd/>
            <a:tailEnd/>
          </a:ln>
        </p:spPr>
        <p:txBody>
          <a:bodyPr>
            <a:spAutoFit/>
          </a:bodyPr>
          <a:lstStyle/>
          <a:p>
            <a:r>
              <a:rPr lang="en-US" sz="1600">
                <a:solidFill>
                  <a:srgbClr val="000000"/>
                </a:solidFill>
              </a:rPr>
              <a:t>           1880            1900           1920            1940            1960           1980           2000   2010</a:t>
            </a:r>
          </a:p>
        </p:txBody>
      </p:sp>
      <p:cxnSp>
        <p:nvCxnSpPr>
          <p:cNvPr id="12" name="Straight Connector 11"/>
          <p:cNvCxnSpPr>
            <a:cxnSpLocks noChangeShapeType="1"/>
          </p:cNvCxnSpPr>
          <p:nvPr/>
        </p:nvCxnSpPr>
        <p:spPr bwMode="auto">
          <a:xfrm>
            <a:off x="1046163" y="3586163"/>
            <a:ext cx="7204075" cy="11112"/>
          </a:xfrm>
          <a:prstGeom prst="line">
            <a:avLst/>
          </a:prstGeom>
          <a:noFill/>
          <a:ln w="19050">
            <a:solidFill>
              <a:srgbClr val="FFDC17"/>
            </a:solidFill>
            <a:round/>
            <a:headEnd/>
            <a:tailEnd/>
          </a:ln>
        </p:spPr>
      </p:cxn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ppt_x</p:attrName>
                                        </p:attrNameLst>
                                      </p:cBhvr>
                                      <p:tavLst>
                                        <p:tav tm="0">
                                          <p:val>
                                            <p:strVal val="#ppt_x-.2"/>
                                          </p:val>
                                        </p:tav>
                                        <p:tav tm="100000">
                                          <p:val>
                                            <p:strVal val="#ppt_x"/>
                                          </p:val>
                                        </p:tav>
                                      </p:tavLst>
                                    </p:anim>
                                    <p:anim calcmode="lin" valueType="num">
                                      <p:cBhvr>
                                        <p:cTn id="8" dur="2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882" name="Picture 2"/>
          <p:cNvPicPr>
            <a:picLocks noChangeAspect="1" noChangeArrowheads="1"/>
          </p:cNvPicPr>
          <p:nvPr/>
        </p:nvPicPr>
        <p:blipFill>
          <a:blip r:embed="rId4" cstate="screen"/>
          <a:srcRect/>
          <a:stretch>
            <a:fillRect/>
          </a:stretch>
        </p:blipFill>
        <p:spPr bwMode="auto">
          <a:xfrm>
            <a:off x="0" y="15875"/>
            <a:ext cx="1709738" cy="1709738"/>
          </a:xfrm>
          <a:prstGeom prst="rect">
            <a:avLst/>
          </a:prstGeom>
          <a:noFill/>
          <a:ln w="9525">
            <a:noFill/>
            <a:miter lim="800000"/>
            <a:headEnd/>
            <a:tailEnd/>
          </a:ln>
        </p:spPr>
      </p:pic>
      <p:sp>
        <p:nvSpPr>
          <p:cNvPr id="122883" name="Rectangle 3"/>
          <p:cNvSpPr>
            <a:spLocks noChangeArrowheads="1"/>
          </p:cNvSpPr>
          <p:nvPr/>
        </p:nvSpPr>
        <p:spPr bwMode="auto">
          <a:xfrm>
            <a:off x="685800" y="1066800"/>
            <a:ext cx="8229600" cy="5467350"/>
          </a:xfrm>
          <a:prstGeom prst="rect">
            <a:avLst/>
          </a:prstGeom>
          <a:noFill/>
          <a:ln w="9525">
            <a:noFill/>
            <a:miter lim="800000"/>
            <a:headEnd/>
            <a:tailEnd/>
          </a:ln>
        </p:spPr>
        <p:txBody>
          <a:bodyPr anchor="ctr"/>
          <a:lstStyle/>
          <a:p>
            <a:pPr>
              <a:tabLst>
                <a:tab pos="461963" algn="l"/>
              </a:tabLst>
            </a:pPr>
            <a:r>
              <a:rPr lang="en-US" sz="1600" dirty="0">
                <a:solidFill>
                  <a:schemeClr val="tx2"/>
                </a:solidFill>
                <a:latin typeface="Microsoft Sans Serif" charset="0"/>
                <a:cs typeface="Microsoft Sans Serif" charset="0"/>
              </a:rPr>
              <a:t/>
            </a:r>
            <a:br>
              <a:rPr lang="en-US" sz="1600" dirty="0">
                <a:solidFill>
                  <a:schemeClr val="tx2"/>
                </a:solidFill>
                <a:latin typeface="Microsoft Sans Serif" charset="0"/>
                <a:cs typeface="Microsoft Sans Serif" charset="0"/>
              </a:rPr>
            </a:br>
            <a:r>
              <a:rPr lang="en-US" sz="1600" dirty="0">
                <a:solidFill>
                  <a:schemeClr val="tx2"/>
                </a:solidFill>
                <a:latin typeface="Microsoft Sans Serif" charset="0"/>
                <a:cs typeface="Microsoft Sans Serif" charset="0"/>
              </a:rPr>
              <a:t/>
            </a:r>
            <a:br>
              <a:rPr lang="en-US" sz="1600" dirty="0">
                <a:solidFill>
                  <a:schemeClr val="tx2"/>
                </a:solidFill>
                <a:latin typeface="Microsoft Sans Serif" charset="0"/>
                <a:cs typeface="Microsoft Sans Serif" charset="0"/>
              </a:rPr>
            </a:br>
            <a:r>
              <a:rPr lang="en-US" sz="1600" i="1" dirty="0">
                <a:solidFill>
                  <a:schemeClr val="tx2"/>
                </a:solidFill>
                <a:latin typeface="Microsoft Sans Serif" charset="0"/>
                <a:cs typeface="Microsoft Sans Serif" charset="0"/>
              </a:rPr>
              <a:t>General support and funding:</a:t>
            </a:r>
            <a:br>
              <a:rPr lang="en-US" sz="1600" i="1" dirty="0">
                <a:solidFill>
                  <a:schemeClr val="tx2"/>
                </a:solidFill>
                <a:latin typeface="Microsoft Sans Serif" charset="0"/>
                <a:cs typeface="Microsoft Sans Serif" charset="0"/>
              </a:rPr>
            </a:br>
            <a:r>
              <a:rPr lang="en-US" sz="1600" i="1" dirty="0">
                <a:solidFill>
                  <a:schemeClr val="tx2"/>
                </a:solidFill>
                <a:latin typeface="Microsoft Sans Serif" charset="0"/>
                <a:cs typeface="Microsoft Sans Serif" charset="0"/>
              </a:rPr>
              <a:t>	</a:t>
            </a:r>
            <a:r>
              <a:rPr lang="en-US" sz="1600" dirty="0">
                <a:solidFill>
                  <a:schemeClr val="tx2"/>
                </a:solidFill>
                <a:latin typeface="Microsoft Sans Serif" charset="0"/>
                <a:cs typeface="Microsoft Sans Serif" charset="0"/>
              </a:rPr>
              <a:t>University of Texas, The Marine Biological Association of UK, The University of 	Plymouth Marine Institute, Aspen Global Change Institute, Department of Energy, 	National Science Foundation.</a:t>
            </a:r>
          </a:p>
          <a:p>
            <a:pPr>
              <a:tabLst>
                <a:tab pos="461963" algn="l"/>
              </a:tabLst>
            </a:pPr>
            <a:r>
              <a:rPr lang="en-US" sz="1600" i="1">
                <a:solidFill>
                  <a:schemeClr val="tx2"/>
                </a:solidFill>
                <a:latin typeface="Microsoft Sans Serif" charset="0"/>
                <a:cs typeface="Microsoft Sans Serif" charset="0"/>
              </a:rPr>
              <a:t/>
            </a:r>
            <a:br>
              <a:rPr lang="en-US" sz="1600" i="1">
                <a:solidFill>
                  <a:schemeClr val="tx2"/>
                </a:solidFill>
                <a:latin typeface="Microsoft Sans Serif" charset="0"/>
                <a:cs typeface="Microsoft Sans Serif" charset="0"/>
              </a:rPr>
            </a:br>
            <a:r>
              <a:rPr lang="en-US" sz="1600" i="1">
                <a:solidFill>
                  <a:schemeClr val="tx2"/>
                </a:solidFill>
                <a:latin typeface="Microsoft Sans Serif" charset="0"/>
                <a:cs typeface="Microsoft Sans Serif" charset="0"/>
              </a:rPr>
              <a:t>Material and Images partly from:</a:t>
            </a:r>
            <a:r>
              <a:rPr lang="en-US" sz="1600">
                <a:solidFill>
                  <a:schemeClr val="tx2"/>
                </a:solidFill>
                <a:latin typeface="Microsoft Sans Serif" charset="0"/>
                <a:cs typeface="Microsoft Sans Serif" charset="0"/>
              </a:rPr>
              <a:t/>
            </a:r>
            <a:br>
              <a:rPr lang="en-US" sz="1600">
                <a:solidFill>
                  <a:schemeClr val="tx2"/>
                </a:solidFill>
                <a:latin typeface="Microsoft Sans Serif" charset="0"/>
                <a:cs typeface="Microsoft Sans Serif" charset="0"/>
              </a:rPr>
            </a:br>
            <a:r>
              <a:rPr lang="en-US" sz="1600">
                <a:solidFill>
                  <a:schemeClr val="tx2"/>
                </a:solidFill>
                <a:latin typeface="Microsoft Sans Serif" charset="0"/>
                <a:cs typeface="Microsoft Sans Serif" charset="0"/>
              </a:rPr>
              <a:t>	* Environmental Sciences Institute, University of Texas</a:t>
            </a:r>
            <a:br>
              <a:rPr lang="en-US" sz="1600">
                <a:solidFill>
                  <a:schemeClr val="tx2"/>
                </a:solidFill>
                <a:latin typeface="Microsoft Sans Serif" charset="0"/>
                <a:cs typeface="Microsoft Sans Serif" charset="0"/>
              </a:rPr>
            </a:br>
            <a:r>
              <a:rPr lang="en-US" sz="1600">
                <a:solidFill>
                  <a:schemeClr val="tx2"/>
                </a:solidFill>
                <a:latin typeface="Microsoft Sans Serif" charset="0"/>
                <a:cs typeface="Microsoft Sans Serif" charset="0"/>
              </a:rPr>
              <a:t>	* United Nations Intergovernmental Panel on Climate Change</a:t>
            </a:r>
            <a:br>
              <a:rPr lang="en-US" sz="1600">
                <a:solidFill>
                  <a:schemeClr val="tx2"/>
                </a:solidFill>
                <a:latin typeface="Microsoft Sans Serif" charset="0"/>
                <a:cs typeface="Microsoft Sans Serif" charset="0"/>
              </a:rPr>
            </a:br>
            <a:r>
              <a:rPr lang="en-US" sz="1600">
                <a:solidFill>
                  <a:schemeClr val="tx2"/>
                </a:solidFill>
                <a:latin typeface="Microsoft Sans Serif" charset="0"/>
                <a:cs typeface="Microsoft Sans Serif" charset="0"/>
              </a:rPr>
              <a:t>	* </a:t>
            </a:r>
            <a:r>
              <a:rPr lang="en-US" sz="1600" smtClean="0">
                <a:solidFill>
                  <a:schemeClr val="tx2"/>
                </a:solidFill>
                <a:latin typeface="Microsoft Sans Serif" charset="0"/>
                <a:cs typeface="Microsoft Sans Serif" charset="0"/>
              </a:rPr>
              <a:t>NASA  / </a:t>
            </a:r>
            <a:r>
              <a:rPr lang="en-US" sz="1600">
                <a:solidFill>
                  <a:schemeClr val="tx2"/>
                </a:solidFill>
                <a:latin typeface="Microsoft Sans Serif" charset="0"/>
                <a:cs typeface="Microsoft Sans Serif" charset="0"/>
              </a:rPr>
              <a:t>NCDC / NOAA</a:t>
            </a:r>
          </a:p>
          <a:p>
            <a:pPr>
              <a:tabLst>
                <a:tab pos="461963" algn="l"/>
              </a:tabLst>
            </a:pPr>
            <a:r>
              <a:rPr lang="en-US" sz="1600" dirty="0">
                <a:solidFill>
                  <a:schemeClr val="tx2"/>
                </a:solidFill>
                <a:latin typeface="Microsoft Sans Serif" charset="0"/>
                <a:cs typeface="Microsoft Sans Serif" charset="0"/>
              </a:rPr>
              <a:t>	* U.S. Fish and Wildlife Service</a:t>
            </a:r>
          </a:p>
          <a:p>
            <a:pPr>
              <a:tabLst>
                <a:tab pos="461963" algn="l"/>
              </a:tabLst>
            </a:pPr>
            <a:r>
              <a:rPr lang="en-US" sz="1600" dirty="0">
                <a:solidFill>
                  <a:schemeClr val="tx2"/>
                </a:solidFill>
                <a:latin typeface="Microsoft Sans Serif" charset="0"/>
                <a:cs typeface="Microsoft Sans Serif" charset="0"/>
              </a:rPr>
              <a:t> 	* Stephen Brueggerhoff, Eric James (animations &amp; graphics)</a:t>
            </a:r>
            <a:br>
              <a:rPr lang="en-US" sz="1600" dirty="0">
                <a:solidFill>
                  <a:schemeClr val="tx2"/>
                </a:solidFill>
                <a:latin typeface="Microsoft Sans Serif" charset="0"/>
                <a:cs typeface="Microsoft Sans Serif" charset="0"/>
              </a:rPr>
            </a:br>
            <a:r>
              <a:rPr lang="en-US" sz="1600" dirty="0">
                <a:solidFill>
                  <a:schemeClr val="tx2"/>
                </a:solidFill>
                <a:latin typeface="Microsoft Sans Serif" charset="0"/>
                <a:cs typeface="Microsoft Sans Serif" charset="0"/>
              </a:rPr>
              <a:t>	* Kristina Schlegel (title page art)</a:t>
            </a:r>
          </a:p>
          <a:p>
            <a:pPr>
              <a:tabLst>
                <a:tab pos="461963" algn="l"/>
              </a:tabLst>
            </a:pPr>
            <a:r>
              <a:rPr lang="en-US" sz="1600" dirty="0">
                <a:solidFill>
                  <a:schemeClr val="tx2"/>
                </a:solidFill>
                <a:latin typeface="Microsoft Sans Serif" charset="0"/>
                <a:cs typeface="Microsoft Sans Serif" charset="0"/>
              </a:rPr>
              <a:t> </a:t>
            </a:r>
          </a:p>
        </p:txBody>
      </p:sp>
      <p:sp>
        <p:nvSpPr>
          <p:cNvPr id="122884" name="Rectangle 4"/>
          <p:cNvSpPr>
            <a:spLocks noChangeArrowheads="1"/>
          </p:cNvSpPr>
          <p:nvPr/>
        </p:nvSpPr>
        <p:spPr bwMode="auto">
          <a:xfrm>
            <a:off x="2438400" y="354013"/>
            <a:ext cx="4840288" cy="793750"/>
          </a:xfrm>
          <a:prstGeom prst="rect">
            <a:avLst/>
          </a:prstGeom>
          <a:noFill/>
          <a:ln w="9525">
            <a:noFill/>
            <a:miter lim="800000"/>
            <a:headEnd/>
            <a:tailEnd/>
          </a:ln>
        </p:spPr>
        <p:txBody>
          <a:bodyPr>
            <a:spAutoFit/>
          </a:bodyPr>
          <a:lstStyle/>
          <a:p>
            <a:pPr algn="ctr"/>
            <a:r>
              <a:rPr lang="en-US" sz="2800" b="1">
                <a:solidFill>
                  <a:srgbClr val="FFFFFF"/>
                </a:solidFill>
                <a:latin typeface="Microsoft Sans Serif" charset="0"/>
                <a:cs typeface="Microsoft Sans Serif" charset="0"/>
              </a:rPr>
              <a:t>Acknowledgements</a:t>
            </a:r>
            <a:br>
              <a:rPr lang="en-US" sz="2800" b="1">
                <a:solidFill>
                  <a:srgbClr val="FFFFFF"/>
                </a:solidFill>
                <a:latin typeface="Microsoft Sans Serif" charset="0"/>
                <a:cs typeface="Microsoft Sans Serif" charset="0"/>
              </a:rPr>
            </a:br>
            <a:endParaRPr lang="en-US" sz="1800" b="1">
              <a:solidFill>
                <a:srgbClr val="FFFFFF"/>
              </a:solidFill>
              <a:latin typeface="Microsoft Sans Serif" charset="0"/>
              <a:cs typeface="Microsoft Sans Serif" charset="0"/>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 Camille Parmesan</a:t>
            </a:r>
            <a:endParaRPr lang="en-US" dirty="0"/>
          </a:p>
        </p:txBody>
      </p:sp>
      <p:sp>
        <p:nvSpPr>
          <p:cNvPr id="3" name="Content Placeholder 2"/>
          <p:cNvSpPr>
            <a:spLocks noGrp="1"/>
          </p:cNvSpPr>
          <p:nvPr>
            <p:ph idx="1"/>
          </p:nvPr>
        </p:nvSpPr>
        <p:spPr>
          <a:xfrm>
            <a:off x="2091846" y="1219200"/>
            <a:ext cx="6290153" cy="4876800"/>
          </a:xfrm>
        </p:spPr>
        <p:txBody>
          <a:bodyPr/>
          <a:lstStyle/>
          <a:p>
            <a:pPr marL="0" indent="0">
              <a:buNone/>
            </a:pPr>
            <a:r>
              <a:rPr lang="en-US" sz="2000" dirty="0"/>
              <a:t>Professor Camille Parmesan is a Professor of Ecology, Behavior </a:t>
            </a:r>
            <a:r>
              <a:rPr lang="en-US" sz="2000" dirty="0" smtClean="0"/>
              <a:t>and Conservation </a:t>
            </a:r>
            <a:r>
              <a:rPr lang="en-US" sz="2000" dirty="0"/>
              <a:t>in the Section of Integrative Biology at the University </a:t>
            </a:r>
            <a:r>
              <a:rPr lang="en-US" sz="2000" dirty="0" smtClean="0"/>
              <a:t>of Texas. </a:t>
            </a:r>
            <a:r>
              <a:rPr lang="en-US" sz="2000" dirty="0"/>
              <a:t>In addition, Parmesan is a member of the </a:t>
            </a:r>
            <a:r>
              <a:rPr lang="en-US" sz="2000" dirty="0" smtClean="0"/>
              <a:t>Intergovernmental Panel </a:t>
            </a:r>
            <a:r>
              <a:rPr lang="en-US" sz="2000" dirty="0"/>
              <a:t>on Climate Change, an international body of highly </a:t>
            </a:r>
            <a:r>
              <a:rPr lang="en-US" sz="2000" dirty="0" smtClean="0"/>
              <a:t>respected scientists </a:t>
            </a:r>
            <a:r>
              <a:rPr lang="en-US" sz="2000" dirty="0"/>
              <a:t>chosen to report to the world governments on the subject </a:t>
            </a:r>
            <a:r>
              <a:rPr lang="en-US" sz="2000" dirty="0" smtClean="0"/>
              <a:t>of climate </a:t>
            </a:r>
            <a:r>
              <a:rPr lang="en-US" sz="2000" dirty="0"/>
              <a:t>change. Parmesan has given seminars in DC for the </a:t>
            </a:r>
            <a:r>
              <a:rPr lang="en-US" sz="2000" dirty="0" smtClean="0"/>
              <a:t>White House, </a:t>
            </a:r>
            <a:r>
              <a:rPr lang="en-US" sz="2000" dirty="0"/>
              <a:t>government agencies, and NGOs (e.g., International Union </a:t>
            </a:r>
            <a:r>
              <a:rPr lang="en-US" sz="2000" dirty="0" smtClean="0"/>
              <a:t>for Conservation </a:t>
            </a:r>
            <a:r>
              <a:rPr lang="en-US" sz="2000" dirty="0"/>
              <a:t>of Nature and World Wildlife Fund). As a lead author, </a:t>
            </a:r>
            <a:r>
              <a:rPr lang="en-US" sz="2000" dirty="0" smtClean="0"/>
              <a:t>she was </a:t>
            </a:r>
            <a:r>
              <a:rPr lang="en-US" sz="2000" dirty="0"/>
              <a:t>involved in multiple aspects of the Third Assessment Report of </a:t>
            </a:r>
            <a:r>
              <a:rPr lang="en-US" sz="2000" dirty="0" smtClean="0"/>
              <a:t>the IPCC</a:t>
            </a:r>
            <a:r>
              <a:rPr lang="en-US" sz="2000" dirty="0"/>
              <a:t>.</a:t>
            </a:r>
            <a:endParaRPr lang="en-US" sz="2000" dirty="0"/>
          </a:p>
        </p:txBody>
      </p:sp>
      <p:pic>
        <p:nvPicPr>
          <p:cNvPr id="1026" name="Picture 2" descr="Professor Camille Parmes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750" y="1356987"/>
            <a:ext cx="1249262" cy="1561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468786"/>
      </p:ext>
    </p:extLst>
  </p:cSld>
  <p:clrMapOvr>
    <a:masterClrMapping/>
  </p:clrMapOvr>
  <p:transition advClick="0"/>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57200" y="-76200"/>
            <a:ext cx="8382000" cy="1066800"/>
          </a:xfrm>
        </p:spPr>
        <p:txBody>
          <a:bodyPr/>
          <a:lstStyle/>
          <a:p>
            <a:pPr algn="ctr"/>
            <a:r>
              <a:rPr lang="en-US" sz="2800" smtClean="0">
                <a:solidFill>
                  <a:srgbClr val="FFFFFF"/>
                </a:solidFill>
                <a:latin typeface="Microsoft Sans Serif" charset="0"/>
                <a:cs typeface="Microsoft Sans Serif" charset="0"/>
              </a:rPr>
              <a:t>National Climatic Data Center: Report 2010 </a:t>
            </a:r>
          </a:p>
        </p:txBody>
      </p:sp>
      <p:sp>
        <p:nvSpPr>
          <p:cNvPr id="51203" name="Text Box 4"/>
          <p:cNvSpPr txBox="1">
            <a:spLocks noChangeArrowheads="1"/>
          </p:cNvSpPr>
          <p:nvPr/>
        </p:nvSpPr>
        <p:spPr bwMode="auto">
          <a:xfrm>
            <a:off x="1998663" y="884238"/>
            <a:ext cx="5621337" cy="1616075"/>
          </a:xfrm>
          <a:prstGeom prst="rect">
            <a:avLst/>
          </a:prstGeom>
          <a:noFill/>
          <a:ln w="9525">
            <a:noFill/>
            <a:miter lim="800000"/>
            <a:headEnd/>
            <a:tailEnd/>
          </a:ln>
        </p:spPr>
        <p:txBody>
          <a:bodyPr>
            <a:spAutoFit/>
          </a:bodyPr>
          <a:lstStyle/>
          <a:p>
            <a:pPr>
              <a:spcBef>
                <a:spcPct val="50000"/>
              </a:spcBef>
              <a:buFontTx/>
              <a:buChar char="•"/>
            </a:pPr>
            <a:r>
              <a:rPr lang="en-US" sz="1800" b="1">
                <a:solidFill>
                  <a:srgbClr val="FFFFFF"/>
                </a:solidFill>
                <a:latin typeface="Microsoft Sans Serif" charset="0"/>
                <a:cs typeface="Microsoft Sans Serif" charset="0"/>
              </a:rPr>
              <a:t> 2010: ties with 2005 for hottest year on record</a:t>
            </a:r>
          </a:p>
          <a:p>
            <a:pPr>
              <a:spcBef>
                <a:spcPct val="50000"/>
              </a:spcBef>
              <a:buFontTx/>
              <a:buChar char="•"/>
            </a:pPr>
            <a:r>
              <a:rPr lang="en-US" sz="1800" b="1">
                <a:solidFill>
                  <a:srgbClr val="FFFFFF"/>
                </a:solidFill>
                <a:latin typeface="Microsoft Sans Serif" charset="0"/>
                <a:cs typeface="Microsoft Sans Serif" charset="0"/>
              </a:rPr>
              <a:t> 2009: fifth hottest year on record</a:t>
            </a:r>
          </a:p>
          <a:p>
            <a:pPr>
              <a:spcBef>
                <a:spcPct val="50000"/>
              </a:spcBef>
              <a:buFontTx/>
              <a:buChar char="•"/>
            </a:pPr>
            <a:r>
              <a:rPr lang="en-US" sz="1800" b="1">
                <a:solidFill>
                  <a:srgbClr val="FFFFFF"/>
                </a:solidFill>
                <a:latin typeface="Microsoft Sans Serif" charset="0"/>
                <a:cs typeface="Microsoft Sans Serif" charset="0"/>
              </a:rPr>
              <a:t> 2001-2010: warmest decade on record </a:t>
            </a:r>
          </a:p>
          <a:p>
            <a:pPr>
              <a:spcBef>
                <a:spcPct val="50000"/>
              </a:spcBef>
              <a:buFontTx/>
              <a:buChar char="•"/>
            </a:pPr>
            <a:r>
              <a:rPr lang="en-US" sz="1800" b="1">
                <a:solidFill>
                  <a:srgbClr val="FFFFFF"/>
                </a:solidFill>
                <a:latin typeface="Microsoft Sans Serif" charset="0"/>
                <a:cs typeface="Microsoft Sans Serif" charset="0"/>
              </a:rPr>
              <a:t> Each year in 2000</a:t>
            </a:r>
            <a:r>
              <a:rPr lang="ja-JP" altLang="en-US" sz="1800" b="1">
                <a:solidFill>
                  <a:srgbClr val="FFFFFF"/>
                </a:solidFill>
                <a:latin typeface="Microsoft Sans Serif" charset="0"/>
                <a:cs typeface="Microsoft Sans Serif" charset="0"/>
              </a:rPr>
              <a:t>’</a:t>
            </a:r>
            <a:r>
              <a:rPr lang="en-US" altLang="ja-JP" sz="1800" b="1">
                <a:solidFill>
                  <a:srgbClr val="FFFFFF"/>
                </a:solidFill>
                <a:latin typeface="Microsoft Sans Serif" charset="0"/>
                <a:cs typeface="Microsoft Sans Serif" charset="0"/>
              </a:rPr>
              <a:t>s hotter than 1990 average</a:t>
            </a:r>
            <a:endParaRPr lang="en-US" sz="1800" b="1">
              <a:solidFill>
                <a:srgbClr val="FFFFFF"/>
              </a:solidFill>
              <a:latin typeface="Microsoft Sans Serif" charset="0"/>
              <a:cs typeface="Microsoft Sans Serif" charset="0"/>
            </a:endParaRPr>
          </a:p>
        </p:txBody>
      </p:sp>
      <p:pic>
        <p:nvPicPr>
          <p:cNvPr id="51204" name="Picture 4"/>
          <p:cNvPicPr>
            <a:picLocks noChangeAspect="1"/>
          </p:cNvPicPr>
          <p:nvPr/>
        </p:nvPicPr>
        <p:blipFill>
          <a:blip r:embed="rId3" cstate="screen"/>
          <a:srcRect/>
          <a:stretch>
            <a:fillRect/>
          </a:stretch>
        </p:blipFill>
        <p:spPr bwMode="auto">
          <a:xfrm>
            <a:off x="1049338" y="2827338"/>
            <a:ext cx="7113587" cy="3871912"/>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3250" name="Picture 7"/>
          <p:cNvPicPr>
            <a:picLocks noChangeAspect="1" noChangeArrowheads="1"/>
          </p:cNvPicPr>
          <p:nvPr/>
        </p:nvPicPr>
        <p:blipFill>
          <a:blip r:embed="rId5" cstate="screen"/>
          <a:srcRect b="7930"/>
          <a:stretch>
            <a:fillRect/>
          </a:stretch>
        </p:blipFill>
        <p:spPr bwMode="auto">
          <a:xfrm>
            <a:off x="3975100" y="3276600"/>
            <a:ext cx="5181600" cy="3581400"/>
          </a:xfrm>
          <a:prstGeom prst="rect">
            <a:avLst/>
          </a:prstGeom>
          <a:noFill/>
          <a:ln w="9525">
            <a:noFill/>
            <a:miter lim="800000"/>
            <a:headEnd/>
            <a:tailEnd/>
          </a:ln>
        </p:spPr>
      </p:pic>
      <p:pic>
        <p:nvPicPr>
          <p:cNvPr id="53252" name="Picture 12" descr="gcwarbler.tif"/>
          <p:cNvPicPr>
            <a:picLocks noChangeAspect="1"/>
          </p:cNvPicPr>
          <p:nvPr/>
        </p:nvPicPr>
        <p:blipFill>
          <a:blip r:embed="rId6" cstate="screen"/>
          <a:srcRect/>
          <a:stretch>
            <a:fillRect/>
          </a:stretch>
        </p:blipFill>
        <p:spPr bwMode="auto">
          <a:xfrm>
            <a:off x="5229225" y="-12700"/>
            <a:ext cx="3914775" cy="3429000"/>
          </a:xfrm>
          <a:prstGeom prst="rect">
            <a:avLst/>
          </a:prstGeom>
          <a:noFill/>
          <a:ln w="9525">
            <a:noFill/>
            <a:miter lim="800000"/>
            <a:headEnd/>
            <a:tailEnd/>
          </a:ln>
        </p:spPr>
      </p:pic>
      <p:pic>
        <p:nvPicPr>
          <p:cNvPr id="9" name="warbler_toad_mix.mp3">
            <a:hlinkClick r:id="" action="ppaction://media"/>
          </p:cNvPr>
          <p:cNvPicPr>
            <a:picLocks noRot="1" noChangeAspect="1"/>
          </p:cNvPicPr>
          <p:nvPr>
            <a:audioFile r:link="rId1"/>
          </p:nvPr>
        </p:nvPicPr>
        <p:blipFill>
          <a:blip r:embed="rId7" cstate="screen"/>
          <a:stretch>
            <a:fillRect/>
          </a:stretch>
        </p:blipFill>
        <p:spPr>
          <a:xfrm>
            <a:off x="4419600" y="3276600"/>
            <a:ext cx="304800" cy="304800"/>
          </a:xfrm>
          <a:prstGeom prst="rect">
            <a:avLst/>
          </a:prstGeom>
        </p:spPr>
      </p:pic>
      <p:pic>
        <p:nvPicPr>
          <p:cNvPr id="53253" name="Picture 3"/>
          <p:cNvPicPr>
            <a:picLocks noChangeAspect="1" noChangeArrowheads="1"/>
          </p:cNvPicPr>
          <p:nvPr/>
        </p:nvPicPr>
        <p:blipFill>
          <a:blip r:embed="rId8" cstate="screen"/>
          <a:srcRect/>
          <a:stretch>
            <a:fillRect/>
          </a:stretch>
        </p:blipFill>
        <p:spPr bwMode="auto">
          <a:xfrm>
            <a:off x="0" y="0"/>
            <a:ext cx="5224463" cy="3425825"/>
          </a:xfrm>
          <a:prstGeom prst="rect">
            <a:avLst/>
          </a:prstGeom>
          <a:noFill/>
          <a:ln w="9525">
            <a:noFill/>
            <a:miter lim="800000"/>
            <a:headEnd/>
            <a:tailEnd/>
          </a:ln>
        </p:spPr>
      </p:pic>
      <p:pic>
        <p:nvPicPr>
          <p:cNvPr id="53254" name="Picture 6"/>
          <p:cNvPicPr>
            <a:picLocks noChangeAspect="1" noChangeArrowheads="1"/>
          </p:cNvPicPr>
          <p:nvPr/>
        </p:nvPicPr>
        <p:blipFill>
          <a:blip r:embed="rId9" cstate="screen">
            <a:lum contrast="30000"/>
          </a:blip>
          <a:srcRect/>
          <a:stretch>
            <a:fillRect/>
          </a:stretch>
        </p:blipFill>
        <p:spPr bwMode="auto">
          <a:xfrm>
            <a:off x="0" y="3402013"/>
            <a:ext cx="5184775" cy="3455987"/>
          </a:xfrm>
          <a:prstGeom prst="rect">
            <a:avLst/>
          </a:prstGeom>
          <a:noFill/>
          <a:ln w="9525">
            <a:noFill/>
            <a:miter lim="800000"/>
            <a:headEnd/>
            <a:tailEnd/>
          </a:ln>
        </p:spPr>
      </p:pic>
    </p:spTree>
  </p:cSld>
  <p:clrMapOvr>
    <a:masterClrMapping/>
  </p:clrMapOvr>
  <p:transition advClick="0">
    <p:sndAc>
      <p:stSnd>
        <p:snd r:embed="rId4" name="warbler_toad_mix.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86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5298" name="Picture 21" descr="Untitled-1.png"/>
          <p:cNvPicPr>
            <a:picLocks noChangeAspect="1"/>
          </p:cNvPicPr>
          <p:nvPr/>
        </p:nvPicPr>
        <p:blipFill>
          <a:blip r:embed="rId3" cstate="screen"/>
          <a:srcRect/>
          <a:stretch>
            <a:fillRect/>
          </a:stretch>
        </p:blipFill>
        <p:spPr bwMode="auto">
          <a:xfrm>
            <a:off x="0" y="1676400"/>
            <a:ext cx="9144000" cy="3640138"/>
          </a:xfrm>
          <a:prstGeom prst="rect">
            <a:avLst/>
          </a:prstGeom>
          <a:noFill/>
          <a:ln w="9525">
            <a:noFill/>
            <a:miter lim="800000"/>
            <a:headEnd/>
            <a:tailEnd/>
          </a:ln>
        </p:spPr>
      </p:pic>
      <p:sp>
        <p:nvSpPr>
          <p:cNvPr id="55299" name="Rectangle 2"/>
          <p:cNvSpPr>
            <a:spLocks noGrp="1" noChangeArrowheads="1"/>
          </p:cNvSpPr>
          <p:nvPr>
            <p:ph type="title" idx="4294967295"/>
          </p:nvPr>
        </p:nvSpPr>
        <p:spPr>
          <a:xfrm>
            <a:off x="666750" y="304800"/>
            <a:ext cx="7772400" cy="1143000"/>
          </a:xfrm>
        </p:spPr>
        <p:txBody>
          <a:bodyPr/>
          <a:lstStyle/>
          <a:p>
            <a:pPr algn="ctr" eaLnBrk="1" hangingPunct="1"/>
            <a:r>
              <a:rPr lang="en-US" sz="3200" smtClean="0">
                <a:solidFill>
                  <a:srgbClr val="FFFFFF"/>
                </a:solidFill>
                <a:latin typeface="Microsoft Sans Serif" charset="0"/>
                <a:cs typeface="Microsoft Sans Serif" charset="0"/>
              </a:rPr>
              <a:t>Trends in timing of spring events </a:t>
            </a:r>
            <a:br>
              <a:rPr lang="en-US" sz="3200" smtClean="0">
                <a:solidFill>
                  <a:srgbClr val="FFFFFF"/>
                </a:solidFill>
                <a:latin typeface="Microsoft Sans Serif" charset="0"/>
                <a:cs typeface="Microsoft Sans Serif" charset="0"/>
              </a:rPr>
            </a:br>
            <a:r>
              <a:rPr lang="en-US" sz="3200" smtClean="0">
                <a:solidFill>
                  <a:srgbClr val="FFFFFF"/>
                </a:solidFill>
                <a:latin typeface="Microsoft Sans Serif" charset="0"/>
                <a:cs typeface="Microsoft Sans Serif" charset="0"/>
              </a:rPr>
              <a:t>among northern temperate species</a:t>
            </a:r>
          </a:p>
        </p:txBody>
      </p:sp>
      <p:sp>
        <p:nvSpPr>
          <p:cNvPr id="55300" name="Text Box 12"/>
          <p:cNvSpPr txBox="1">
            <a:spLocks noChangeArrowheads="1"/>
          </p:cNvSpPr>
          <p:nvPr/>
        </p:nvSpPr>
        <p:spPr bwMode="auto">
          <a:xfrm>
            <a:off x="7315200" y="6477000"/>
            <a:ext cx="1752600" cy="274638"/>
          </a:xfrm>
          <a:prstGeom prst="rect">
            <a:avLst/>
          </a:prstGeom>
          <a:noFill/>
          <a:ln w="9525">
            <a:noFill/>
            <a:miter lim="800000"/>
            <a:headEnd/>
            <a:tailEnd/>
          </a:ln>
        </p:spPr>
        <p:txBody>
          <a:bodyPr>
            <a:spAutoFit/>
          </a:bodyPr>
          <a:lstStyle/>
          <a:p>
            <a:pPr algn="ctr"/>
            <a:r>
              <a:rPr lang="en-US" sz="1200">
                <a:solidFill>
                  <a:srgbClr val="FFFFFF"/>
                </a:solidFill>
                <a:latin typeface="Microsoft Sans Serif" charset="0"/>
                <a:cs typeface="Microsoft Sans Serif" charset="0"/>
              </a:rPr>
              <a:t>Parmesan (2007)</a:t>
            </a:r>
          </a:p>
        </p:txBody>
      </p:sp>
      <p:grpSp>
        <p:nvGrpSpPr>
          <p:cNvPr id="55301" name="Group 5"/>
          <p:cNvGrpSpPr>
            <a:grpSpLocks/>
          </p:cNvGrpSpPr>
          <p:nvPr/>
        </p:nvGrpSpPr>
        <p:grpSpPr bwMode="auto">
          <a:xfrm>
            <a:off x="17463" y="1679575"/>
            <a:ext cx="366712" cy="2874963"/>
            <a:chOff x="169868" y="1292221"/>
            <a:chExt cx="366714" cy="2874963"/>
          </a:xfrm>
        </p:grpSpPr>
        <p:sp>
          <p:nvSpPr>
            <p:cNvPr id="55313" name="Line 13"/>
            <p:cNvSpPr>
              <a:spLocks noChangeShapeType="1"/>
            </p:cNvSpPr>
            <p:nvPr/>
          </p:nvSpPr>
          <p:spPr bwMode="auto">
            <a:xfrm flipV="1">
              <a:off x="349250" y="1981200"/>
              <a:ext cx="0" cy="609600"/>
            </a:xfrm>
            <a:prstGeom prst="line">
              <a:avLst/>
            </a:prstGeom>
            <a:noFill/>
            <a:ln w="57150">
              <a:solidFill>
                <a:srgbClr val="FF8000"/>
              </a:solidFill>
              <a:round/>
              <a:headEnd/>
              <a:tailEnd type="triangle" w="med" len="med"/>
            </a:ln>
          </p:spPr>
          <p:txBody>
            <a:bodyPr wrap="none" anchor="ctr"/>
            <a:lstStyle/>
            <a:p>
              <a:endParaRPr lang="en-US"/>
            </a:p>
          </p:txBody>
        </p:sp>
        <p:sp>
          <p:nvSpPr>
            <p:cNvPr id="25613" name="Line 14"/>
            <p:cNvSpPr>
              <a:spLocks noChangeShapeType="1"/>
            </p:cNvSpPr>
            <p:nvPr/>
          </p:nvSpPr>
          <p:spPr bwMode="auto">
            <a:xfrm>
              <a:off x="349256" y="2590796"/>
              <a:ext cx="0" cy="685800"/>
            </a:xfrm>
            <a:prstGeom prst="line">
              <a:avLst/>
            </a:prstGeom>
            <a:noFill/>
            <a:ln w="57150">
              <a:solidFill>
                <a:schemeClr val="tx1">
                  <a:lumMod val="50000"/>
                </a:schemeClr>
              </a:solidFill>
              <a:round/>
              <a:headEnd/>
              <a:tailEnd type="triangle" w="med" len="med"/>
            </a:ln>
          </p:spPr>
          <p:txBody>
            <a:bodyPr wrap="none" anchor="ctr"/>
            <a:lstStyle/>
            <a:p>
              <a:pPr>
                <a:defRPr/>
              </a:pPr>
              <a:endParaRPr lang="en-US" dirty="0">
                <a:latin typeface="Arial" pitchFamily="34" charset="0"/>
                <a:ea typeface="ＭＳ Ｐゴシック" pitchFamily="34" charset="-128"/>
              </a:endParaRPr>
            </a:p>
          </p:txBody>
        </p:sp>
        <p:sp>
          <p:nvSpPr>
            <p:cNvPr id="55315" name="Text Box 15"/>
            <p:cNvSpPr txBox="1">
              <a:spLocks noChangeArrowheads="1"/>
            </p:cNvSpPr>
            <p:nvPr/>
          </p:nvSpPr>
          <p:spPr bwMode="auto">
            <a:xfrm rot="-5400000">
              <a:off x="38900" y="1423189"/>
              <a:ext cx="628650" cy="366714"/>
            </a:xfrm>
            <a:prstGeom prst="rect">
              <a:avLst/>
            </a:prstGeom>
            <a:noFill/>
            <a:ln w="9525">
              <a:noFill/>
              <a:miter lim="800000"/>
              <a:headEnd/>
              <a:tailEnd/>
            </a:ln>
          </p:spPr>
          <p:txBody>
            <a:bodyPr wrap="none">
              <a:spAutoFit/>
            </a:bodyPr>
            <a:lstStyle/>
            <a:p>
              <a:r>
                <a:rPr lang="en-US" sz="1800">
                  <a:solidFill>
                    <a:schemeClr val="bg1"/>
                  </a:solidFill>
                  <a:latin typeface="Microsoft Sans Serif" charset="0"/>
                  <a:cs typeface="Microsoft Sans Serif" charset="0"/>
                </a:rPr>
                <a:t>later</a:t>
              </a:r>
              <a:endParaRPr lang="en-US" sz="1400">
                <a:solidFill>
                  <a:schemeClr val="bg1"/>
                </a:solidFill>
                <a:latin typeface="Microsoft Sans Serif" charset="0"/>
                <a:cs typeface="Microsoft Sans Serif" charset="0"/>
              </a:endParaRPr>
            </a:p>
          </p:txBody>
        </p:sp>
        <p:sp>
          <p:nvSpPr>
            <p:cNvPr id="55316" name="Text Box 16"/>
            <p:cNvSpPr txBox="1">
              <a:spLocks noChangeArrowheads="1"/>
            </p:cNvSpPr>
            <p:nvPr/>
          </p:nvSpPr>
          <p:spPr bwMode="auto">
            <a:xfrm rot="-5400000">
              <a:off x="-56350" y="3574252"/>
              <a:ext cx="819150" cy="366714"/>
            </a:xfrm>
            <a:prstGeom prst="rect">
              <a:avLst/>
            </a:prstGeom>
            <a:noFill/>
            <a:ln w="9525">
              <a:noFill/>
              <a:miter lim="800000"/>
              <a:headEnd/>
              <a:tailEnd/>
            </a:ln>
          </p:spPr>
          <p:txBody>
            <a:bodyPr wrap="none">
              <a:spAutoFit/>
            </a:bodyPr>
            <a:lstStyle/>
            <a:p>
              <a:r>
                <a:rPr lang="en-US" sz="1800">
                  <a:solidFill>
                    <a:srgbClr val="000000"/>
                  </a:solidFill>
                  <a:latin typeface="Microsoft Sans Serif" charset="0"/>
                  <a:cs typeface="Microsoft Sans Serif" charset="0"/>
                </a:rPr>
                <a:t>earlier</a:t>
              </a:r>
              <a:endParaRPr lang="en-US" sz="1400">
                <a:solidFill>
                  <a:srgbClr val="000000"/>
                </a:solidFill>
                <a:latin typeface="Microsoft Sans Serif" charset="0"/>
                <a:cs typeface="Microsoft Sans Serif" charset="0"/>
              </a:endParaRPr>
            </a:p>
          </p:txBody>
        </p:sp>
      </p:grpSp>
      <p:sp>
        <p:nvSpPr>
          <p:cNvPr id="55302" name="Text Box 3"/>
          <p:cNvSpPr txBox="1">
            <a:spLocks noChangeArrowheads="1"/>
          </p:cNvSpPr>
          <p:nvPr/>
        </p:nvSpPr>
        <p:spPr bwMode="auto">
          <a:xfrm>
            <a:off x="2628900" y="5562600"/>
            <a:ext cx="4305300" cy="336550"/>
          </a:xfrm>
          <a:prstGeom prst="rect">
            <a:avLst/>
          </a:prstGeom>
          <a:noFill/>
          <a:ln w="9525">
            <a:noFill/>
            <a:miter lim="800000"/>
            <a:headEnd/>
            <a:tailEnd/>
          </a:ln>
        </p:spPr>
        <p:txBody>
          <a:bodyPr>
            <a:spAutoFit/>
          </a:bodyPr>
          <a:lstStyle/>
          <a:p>
            <a:pPr algn="ctr">
              <a:spcBef>
                <a:spcPct val="50000"/>
              </a:spcBef>
            </a:pPr>
            <a:r>
              <a:rPr lang="en-US" sz="1600">
                <a:solidFill>
                  <a:srgbClr val="FFFFFF"/>
                </a:solidFill>
                <a:latin typeface="Microsoft Sans Serif" charset="0"/>
                <a:cs typeface="Microsoft Sans Serif" charset="0"/>
              </a:rPr>
              <a:t>   n = 203    Time span = 17 to  99 years</a:t>
            </a:r>
          </a:p>
        </p:txBody>
      </p:sp>
      <p:grpSp>
        <p:nvGrpSpPr>
          <p:cNvPr id="3" name="Group 6"/>
          <p:cNvGrpSpPr>
            <a:grpSpLocks/>
          </p:cNvGrpSpPr>
          <p:nvPr/>
        </p:nvGrpSpPr>
        <p:grpSpPr bwMode="auto">
          <a:xfrm>
            <a:off x="838200" y="3200400"/>
            <a:ext cx="8001000" cy="565150"/>
            <a:chOff x="838200" y="2819400"/>
            <a:chExt cx="8001000" cy="565565"/>
          </a:xfrm>
        </p:grpSpPr>
        <p:sp>
          <p:nvSpPr>
            <p:cNvPr id="55311" name="Line 18"/>
            <p:cNvSpPr>
              <a:spLocks noChangeShapeType="1"/>
            </p:cNvSpPr>
            <p:nvPr/>
          </p:nvSpPr>
          <p:spPr bwMode="auto">
            <a:xfrm flipH="1">
              <a:off x="838200" y="2819400"/>
              <a:ext cx="8001000" cy="0"/>
            </a:xfrm>
            <a:prstGeom prst="line">
              <a:avLst/>
            </a:prstGeom>
            <a:noFill/>
            <a:ln w="38100">
              <a:solidFill>
                <a:srgbClr val="FF6600">
                  <a:alpha val="61960"/>
                </a:srgbClr>
              </a:solidFill>
              <a:round/>
              <a:headEnd/>
              <a:tailEnd/>
            </a:ln>
          </p:spPr>
          <p:txBody>
            <a:bodyPr wrap="none" anchor="ctr"/>
            <a:lstStyle/>
            <a:p>
              <a:endParaRPr lang="en-US"/>
            </a:p>
          </p:txBody>
        </p:sp>
        <p:sp>
          <p:nvSpPr>
            <p:cNvPr id="55312" name="Text Box 4"/>
            <p:cNvSpPr txBox="1">
              <a:spLocks noChangeArrowheads="1"/>
            </p:cNvSpPr>
            <p:nvPr/>
          </p:nvSpPr>
          <p:spPr bwMode="auto">
            <a:xfrm>
              <a:off x="4495800" y="3048168"/>
              <a:ext cx="4343400" cy="336797"/>
            </a:xfrm>
            <a:prstGeom prst="rect">
              <a:avLst/>
            </a:prstGeom>
            <a:noFill/>
            <a:ln w="19050">
              <a:noFill/>
              <a:miter lim="800000"/>
              <a:headEnd/>
              <a:tailEnd/>
            </a:ln>
          </p:spPr>
          <p:txBody>
            <a:bodyPr>
              <a:spAutoFit/>
            </a:bodyPr>
            <a:lstStyle/>
            <a:p>
              <a:r>
                <a:rPr lang="en-US" sz="1600">
                  <a:solidFill>
                    <a:srgbClr val="FF6600"/>
                  </a:solidFill>
                  <a:latin typeface="Microsoft Sans Serif" charset="0"/>
                  <a:cs typeface="Microsoft Sans Serif" charset="0"/>
                </a:rPr>
                <a:t>Average  2.8 days / decade advance</a:t>
              </a:r>
            </a:p>
          </p:txBody>
        </p:sp>
      </p:grpSp>
      <p:sp>
        <p:nvSpPr>
          <p:cNvPr id="55304" name="TextBox 3"/>
          <p:cNvSpPr txBox="1">
            <a:spLocks noChangeArrowheads="1"/>
          </p:cNvSpPr>
          <p:nvPr/>
        </p:nvSpPr>
        <p:spPr bwMode="auto">
          <a:xfrm rot="-2288060">
            <a:off x="720725" y="2270125"/>
            <a:ext cx="1268413" cy="336550"/>
          </a:xfrm>
          <a:prstGeom prst="rect">
            <a:avLst/>
          </a:prstGeom>
          <a:noFill/>
          <a:ln w="9525">
            <a:noFill/>
            <a:miter lim="800000"/>
            <a:headEnd/>
            <a:tailEnd/>
          </a:ln>
        </p:spPr>
        <p:txBody>
          <a:bodyPr>
            <a:spAutoFit/>
          </a:bodyPr>
          <a:lstStyle/>
          <a:p>
            <a:r>
              <a:rPr lang="en-US" sz="1600">
                <a:solidFill>
                  <a:srgbClr val="000000"/>
                </a:solidFill>
                <a:latin typeface="Microsoft Sans Serif" charset="0"/>
                <a:cs typeface="Microsoft Sans Serif" charset="0"/>
              </a:rPr>
              <a:t>amphibian</a:t>
            </a:r>
          </a:p>
        </p:txBody>
      </p:sp>
      <p:sp>
        <p:nvSpPr>
          <p:cNvPr id="55305" name="TextBox 24"/>
          <p:cNvSpPr txBox="1">
            <a:spLocks noChangeArrowheads="1"/>
          </p:cNvSpPr>
          <p:nvPr/>
        </p:nvSpPr>
        <p:spPr bwMode="auto">
          <a:xfrm>
            <a:off x="2068513" y="2419350"/>
            <a:ext cx="903287" cy="366713"/>
          </a:xfrm>
          <a:prstGeom prst="rect">
            <a:avLst/>
          </a:prstGeom>
          <a:noFill/>
          <a:ln w="9525">
            <a:noFill/>
            <a:miter lim="800000"/>
            <a:headEnd/>
            <a:tailEnd/>
          </a:ln>
        </p:spPr>
        <p:txBody>
          <a:bodyPr>
            <a:spAutoFit/>
          </a:bodyPr>
          <a:lstStyle/>
          <a:p>
            <a:r>
              <a:rPr lang="en-US" sz="1800">
                <a:solidFill>
                  <a:srgbClr val="000000"/>
                </a:solidFill>
                <a:latin typeface="Microsoft Sans Serif" charset="0"/>
                <a:cs typeface="Microsoft Sans Serif" charset="0"/>
              </a:rPr>
              <a:t>bird</a:t>
            </a:r>
          </a:p>
        </p:txBody>
      </p:sp>
      <p:sp>
        <p:nvSpPr>
          <p:cNvPr id="55306" name="TextBox 25"/>
          <p:cNvSpPr txBox="1">
            <a:spLocks noChangeArrowheads="1"/>
          </p:cNvSpPr>
          <p:nvPr/>
        </p:nvSpPr>
        <p:spPr bwMode="auto">
          <a:xfrm>
            <a:off x="3429000" y="2419350"/>
            <a:ext cx="1143000" cy="366713"/>
          </a:xfrm>
          <a:prstGeom prst="rect">
            <a:avLst/>
          </a:prstGeom>
          <a:noFill/>
          <a:ln w="9525">
            <a:noFill/>
            <a:miter lim="800000"/>
            <a:headEnd/>
            <a:tailEnd/>
          </a:ln>
        </p:spPr>
        <p:txBody>
          <a:bodyPr>
            <a:spAutoFit/>
          </a:bodyPr>
          <a:lstStyle/>
          <a:p>
            <a:r>
              <a:rPr lang="en-US" sz="1800">
                <a:solidFill>
                  <a:srgbClr val="000000"/>
                </a:solidFill>
                <a:latin typeface="Microsoft Sans Serif" charset="0"/>
                <a:cs typeface="Microsoft Sans Serif" charset="0"/>
              </a:rPr>
              <a:t>butterfly</a:t>
            </a:r>
          </a:p>
        </p:txBody>
      </p:sp>
      <p:sp>
        <p:nvSpPr>
          <p:cNvPr id="55307" name="TextBox 26"/>
          <p:cNvSpPr txBox="1">
            <a:spLocks noChangeArrowheads="1"/>
          </p:cNvSpPr>
          <p:nvPr/>
        </p:nvSpPr>
        <p:spPr bwMode="auto">
          <a:xfrm rot="-4356755">
            <a:off x="7496969" y="2432844"/>
            <a:ext cx="785813" cy="238125"/>
          </a:xfrm>
          <a:prstGeom prst="rect">
            <a:avLst/>
          </a:prstGeom>
          <a:noFill/>
          <a:ln w="9525">
            <a:noFill/>
            <a:miter lim="800000"/>
            <a:headEnd/>
            <a:tailEnd/>
          </a:ln>
        </p:spPr>
        <p:txBody>
          <a:bodyPr>
            <a:spAutoFit/>
          </a:bodyPr>
          <a:lstStyle/>
          <a:p>
            <a:pPr>
              <a:lnSpc>
                <a:spcPct val="60000"/>
              </a:lnSpc>
            </a:pPr>
            <a:r>
              <a:rPr lang="en-US" sz="1600">
                <a:solidFill>
                  <a:srgbClr val="000000"/>
                </a:solidFill>
                <a:latin typeface="Microsoft Sans Serif" charset="0"/>
                <a:cs typeface="Microsoft Sans Serif" charset="0"/>
              </a:rPr>
              <a:t>shrub</a:t>
            </a:r>
          </a:p>
        </p:txBody>
      </p:sp>
      <p:sp>
        <p:nvSpPr>
          <p:cNvPr id="55308" name="TextBox 27"/>
          <p:cNvSpPr txBox="1">
            <a:spLocks noChangeArrowheads="1"/>
          </p:cNvSpPr>
          <p:nvPr/>
        </p:nvSpPr>
        <p:spPr bwMode="auto">
          <a:xfrm>
            <a:off x="5173663" y="2419350"/>
            <a:ext cx="2065337" cy="366713"/>
          </a:xfrm>
          <a:prstGeom prst="rect">
            <a:avLst/>
          </a:prstGeom>
          <a:noFill/>
          <a:ln w="9525">
            <a:noFill/>
            <a:miter lim="800000"/>
            <a:headEnd/>
            <a:tailEnd/>
          </a:ln>
        </p:spPr>
        <p:txBody>
          <a:bodyPr>
            <a:spAutoFit/>
          </a:bodyPr>
          <a:lstStyle/>
          <a:p>
            <a:r>
              <a:rPr lang="en-US" sz="1800">
                <a:solidFill>
                  <a:srgbClr val="000000"/>
                </a:solidFill>
                <a:latin typeface="Microsoft Sans Serif" charset="0"/>
                <a:cs typeface="Microsoft Sans Serif" charset="0"/>
              </a:rPr>
              <a:t>herbs and grasses</a:t>
            </a:r>
          </a:p>
        </p:txBody>
      </p:sp>
      <p:sp>
        <p:nvSpPr>
          <p:cNvPr id="55309" name="TextBox 28"/>
          <p:cNvSpPr txBox="1">
            <a:spLocks noChangeArrowheads="1"/>
          </p:cNvSpPr>
          <p:nvPr/>
        </p:nvSpPr>
        <p:spPr bwMode="auto">
          <a:xfrm>
            <a:off x="7900988" y="2638425"/>
            <a:ext cx="557212" cy="238125"/>
          </a:xfrm>
          <a:prstGeom prst="rect">
            <a:avLst/>
          </a:prstGeom>
          <a:noFill/>
          <a:ln w="9525">
            <a:noFill/>
            <a:miter lim="800000"/>
            <a:headEnd/>
            <a:tailEnd/>
          </a:ln>
        </p:spPr>
        <p:txBody>
          <a:bodyPr>
            <a:spAutoFit/>
          </a:bodyPr>
          <a:lstStyle/>
          <a:p>
            <a:pPr>
              <a:lnSpc>
                <a:spcPct val="60000"/>
              </a:lnSpc>
            </a:pPr>
            <a:r>
              <a:rPr lang="en-US" sz="1600">
                <a:solidFill>
                  <a:srgbClr val="000000"/>
                </a:solidFill>
                <a:latin typeface="Microsoft Sans Serif" charset="0"/>
                <a:cs typeface="Microsoft Sans Serif" charset="0"/>
              </a:rPr>
              <a:t>tree</a:t>
            </a:r>
          </a:p>
        </p:txBody>
      </p:sp>
      <p:sp>
        <p:nvSpPr>
          <p:cNvPr id="55310" name="TextBox 29"/>
          <p:cNvSpPr txBox="1">
            <a:spLocks noChangeArrowheads="1"/>
          </p:cNvSpPr>
          <p:nvPr/>
        </p:nvSpPr>
        <p:spPr bwMode="auto">
          <a:xfrm rot="-4356755">
            <a:off x="8208963" y="2227263"/>
            <a:ext cx="909637" cy="477837"/>
          </a:xfrm>
          <a:prstGeom prst="rect">
            <a:avLst/>
          </a:prstGeom>
          <a:noFill/>
          <a:ln w="9525">
            <a:noFill/>
            <a:miter lim="800000"/>
            <a:headEnd/>
            <a:tailEnd/>
          </a:ln>
        </p:spPr>
        <p:txBody>
          <a:bodyPr>
            <a:spAutoFit/>
          </a:bodyPr>
          <a:lstStyle/>
          <a:p>
            <a:pPr>
              <a:lnSpc>
                <a:spcPct val="70000"/>
              </a:lnSpc>
            </a:pPr>
            <a:r>
              <a:rPr lang="en-US" sz="1200">
                <a:solidFill>
                  <a:srgbClr val="000000"/>
                </a:solidFill>
                <a:latin typeface="Microsoft Sans Serif" charset="0"/>
                <a:cs typeface="Microsoft Sans Serif" charset="0"/>
              </a:rPr>
              <a:t>fish</a:t>
            </a:r>
          </a:p>
          <a:p>
            <a:pPr>
              <a:lnSpc>
                <a:spcPct val="70000"/>
              </a:lnSpc>
            </a:pPr>
            <a:r>
              <a:rPr lang="en-US" sz="1200">
                <a:solidFill>
                  <a:srgbClr val="000000"/>
                </a:solidFill>
                <a:latin typeface="Microsoft Sans Serif" charset="0"/>
                <a:cs typeface="Microsoft Sans Serif" charset="0"/>
              </a:rPr>
              <a:t> fly</a:t>
            </a:r>
          </a:p>
          <a:p>
            <a:pPr>
              <a:lnSpc>
                <a:spcPct val="70000"/>
              </a:lnSpc>
            </a:pPr>
            <a:r>
              <a:rPr lang="en-US" sz="1200">
                <a:solidFill>
                  <a:srgbClr val="000000"/>
                </a:solidFill>
                <a:latin typeface="Microsoft Sans Serif" charset="0"/>
                <a:cs typeface="Microsoft Sans Serif" charset="0"/>
              </a:rPr>
              <a:t> mammal</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7346" name="Picture 1038"/>
          <p:cNvPicPr>
            <a:picLocks noChangeAspect="1" noChangeArrowheads="1"/>
          </p:cNvPicPr>
          <p:nvPr/>
        </p:nvPicPr>
        <p:blipFill>
          <a:blip r:embed="rId3" cstate="screen"/>
          <a:srcRect/>
          <a:stretch>
            <a:fillRect/>
          </a:stretch>
        </p:blipFill>
        <p:spPr bwMode="auto">
          <a:xfrm>
            <a:off x="2362200" y="1371600"/>
            <a:ext cx="3962400" cy="2973388"/>
          </a:xfrm>
          <a:prstGeom prst="rect">
            <a:avLst/>
          </a:prstGeom>
          <a:noFill/>
          <a:ln w="9525">
            <a:noFill/>
            <a:miter lim="800000"/>
            <a:headEnd/>
            <a:tailEnd/>
          </a:ln>
        </p:spPr>
      </p:pic>
      <p:pic>
        <p:nvPicPr>
          <p:cNvPr id="57347" name="Picture 2" descr="Adonis blue"/>
          <p:cNvPicPr>
            <a:picLocks noChangeAspect="1" noChangeArrowheads="1"/>
          </p:cNvPicPr>
          <p:nvPr/>
        </p:nvPicPr>
        <p:blipFill>
          <a:blip r:embed="rId4" cstate="screen"/>
          <a:srcRect/>
          <a:stretch>
            <a:fillRect/>
          </a:stretch>
        </p:blipFill>
        <p:spPr bwMode="auto">
          <a:xfrm>
            <a:off x="2286000" y="4191000"/>
            <a:ext cx="3810000" cy="2522538"/>
          </a:xfrm>
          <a:prstGeom prst="rect">
            <a:avLst/>
          </a:prstGeom>
          <a:noFill/>
          <a:ln w="9525">
            <a:noFill/>
            <a:miter lim="800000"/>
            <a:headEnd/>
            <a:tailEnd/>
          </a:ln>
        </p:spPr>
      </p:pic>
      <p:pic>
        <p:nvPicPr>
          <p:cNvPr id="57348" name="Picture 4"/>
          <p:cNvPicPr>
            <a:picLocks noChangeAspect="1" noChangeArrowheads="1"/>
          </p:cNvPicPr>
          <p:nvPr/>
        </p:nvPicPr>
        <p:blipFill>
          <a:blip r:embed="rId5" cstate="screen"/>
          <a:srcRect t="3125"/>
          <a:stretch>
            <a:fillRect/>
          </a:stretch>
        </p:blipFill>
        <p:spPr bwMode="auto">
          <a:xfrm>
            <a:off x="219075" y="3200400"/>
            <a:ext cx="2511425" cy="3543300"/>
          </a:xfrm>
          <a:prstGeom prst="rect">
            <a:avLst/>
          </a:prstGeom>
          <a:noFill/>
          <a:ln w="9525">
            <a:noFill/>
            <a:miter lim="800000"/>
            <a:headEnd/>
            <a:tailEnd/>
          </a:ln>
        </p:spPr>
      </p:pic>
      <p:pic>
        <p:nvPicPr>
          <p:cNvPr id="57349" name="Picture 5" descr="Zerynthia"/>
          <p:cNvPicPr>
            <a:picLocks noChangeAspect="1" noChangeArrowheads="1"/>
          </p:cNvPicPr>
          <p:nvPr/>
        </p:nvPicPr>
        <p:blipFill>
          <a:blip r:embed="rId6" cstate="screen"/>
          <a:srcRect/>
          <a:stretch>
            <a:fillRect/>
          </a:stretch>
        </p:blipFill>
        <p:spPr bwMode="auto">
          <a:xfrm>
            <a:off x="6010275" y="4706938"/>
            <a:ext cx="2819400" cy="2008187"/>
          </a:xfrm>
          <a:prstGeom prst="rect">
            <a:avLst/>
          </a:prstGeom>
          <a:noFill/>
          <a:ln w="9525">
            <a:noFill/>
            <a:miter lim="800000"/>
            <a:headEnd/>
            <a:tailEnd/>
          </a:ln>
        </p:spPr>
      </p:pic>
      <p:pic>
        <p:nvPicPr>
          <p:cNvPr id="57350" name="Picture 6" descr="DSCN2435"/>
          <p:cNvPicPr>
            <a:picLocks noChangeAspect="1" noChangeArrowheads="1"/>
          </p:cNvPicPr>
          <p:nvPr/>
        </p:nvPicPr>
        <p:blipFill>
          <a:blip r:embed="rId7" cstate="screen"/>
          <a:srcRect/>
          <a:stretch>
            <a:fillRect/>
          </a:stretch>
        </p:blipFill>
        <p:spPr bwMode="auto">
          <a:xfrm>
            <a:off x="6238875" y="141288"/>
            <a:ext cx="2590800" cy="2449512"/>
          </a:xfrm>
          <a:prstGeom prst="rect">
            <a:avLst/>
          </a:prstGeom>
          <a:noFill/>
          <a:ln w="9525">
            <a:noFill/>
            <a:miter lim="800000"/>
            <a:headEnd/>
            <a:tailEnd/>
          </a:ln>
        </p:spPr>
      </p:pic>
      <p:pic>
        <p:nvPicPr>
          <p:cNvPr id="57351" name="Picture 7" descr="DSCN2502"/>
          <p:cNvPicPr>
            <a:picLocks noChangeAspect="1" noChangeArrowheads="1"/>
          </p:cNvPicPr>
          <p:nvPr/>
        </p:nvPicPr>
        <p:blipFill>
          <a:blip r:embed="rId8" cstate="screen"/>
          <a:srcRect/>
          <a:stretch>
            <a:fillRect/>
          </a:stretch>
        </p:blipFill>
        <p:spPr bwMode="auto">
          <a:xfrm>
            <a:off x="6086475" y="2476500"/>
            <a:ext cx="2743200" cy="2228850"/>
          </a:xfrm>
          <a:prstGeom prst="rect">
            <a:avLst/>
          </a:prstGeom>
          <a:noFill/>
          <a:ln w="9525">
            <a:noFill/>
            <a:miter lim="800000"/>
            <a:headEnd/>
            <a:tailEnd/>
          </a:ln>
        </p:spPr>
      </p:pic>
      <p:pic>
        <p:nvPicPr>
          <p:cNvPr id="57352" name="Picture 8" descr="JoanneP_Apollo93"/>
          <p:cNvPicPr>
            <a:picLocks noChangeAspect="1" noChangeArrowheads="1"/>
          </p:cNvPicPr>
          <p:nvPr/>
        </p:nvPicPr>
        <p:blipFill>
          <a:blip r:embed="rId9" cstate="screen"/>
          <a:srcRect/>
          <a:stretch>
            <a:fillRect/>
          </a:stretch>
        </p:blipFill>
        <p:spPr bwMode="auto">
          <a:xfrm>
            <a:off x="228600" y="1371600"/>
            <a:ext cx="2787650" cy="1851025"/>
          </a:xfrm>
          <a:prstGeom prst="rect">
            <a:avLst/>
          </a:prstGeom>
          <a:noFill/>
          <a:ln w="9525">
            <a:noFill/>
            <a:miter lim="800000"/>
            <a:headEnd/>
            <a:tailEnd/>
          </a:ln>
        </p:spPr>
      </p:pic>
      <p:sp>
        <p:nvSpPr>
          <p:cNvPr id="57353" name="Text Box 9"/>
          <p:cNvSpPr txBox="1">
            <a:spLocks noChangeArrowheads="1"/>
          </p:cNvSpPr>
          <p:nvPr/>
        </p:nvSpPr>
        <p:spPr bwMode="auto">
          <a:xfrm>
            <a:off x="533400" y="142875"/>
            <a:ext cx="6096000" cy="1066800"/>
          </a:xfrm>
          <a:prstGeom prst="rect">
            <a:avLst/>
          </a:prstGeom>
          <a:noFill/>
          <a:ln w="9525">
            <a:noFill/>
            <a:miter lim="800000"/>
            <a:headEnd/>
            <a:tailEnd/>
          </a:ln>
        </p:spPr>
        <p:txBody>
          <a:bodyPr>
            <a:spAutoFit/>
          </a:bodyPr>
          <a:lstStyle/>
          <a:p>
            <a:pPr>
              <a:spcBef>
                <a:spcPct val="50000"/>
              </a:spcBef>
            </a:pPr>
            <a:r>
              <a:rPr lang="en-US" sz="3200">
                <a:solidFill>
                  <a:srgbClr val="FFFFFF"/>
                </a:solidFill>
                <a:latin typeface="Microsoft Sans Serif" charset="0"/>
                <a:cs typeface="Microsoft Sans Serif" charset="0"/>
              </a:rPr>
              <a:t>Whole Range Study of 57 Species Across Europe</a:t>
            </a:r>
            <a:r>
              <a:rPr lang="en-US">
                <a:solidFill>
                  <a:srgbClr val="FFFFFF"/>
                </a:solidFill>
                <a:latin typeface="Microsoft Sans Serif" charset="0"/>
                <a:cs typeface="Microsoft Sans Serif" charset="0"/>
              </a:rPr>
              <a:t>   </a:t>
            </a:r>
          </a:p>
        </p:txBody>
      </p:sp>
      <p:sp>
        <p:nvSpPr>
          <p:cNvPr id="57354" name="Text Box 10"/>
          <p:cNvSpPr txBox="1">
            <a:spLocks noChangeArrowheads="1"/>
          </p:cNvSpPr>
          <p:nvPr/>
        </p:nvSpPr>
        <p:spPr bwMode="auto">
          <a:xfrm>
            <a:off x="6934200" y="6429375"/>
            <a:ext cx="2209800" cy="274638"/>
          </a:xfrm>
          <a:prstGeom prst="rect">
            <a:avLst/>
          </a:prstGeom>
          <a:noFill/>
          <a:ln w="9525">
            <a:noFill/>
            <a:miter lim="800000"/>
            <a:headEnd/>
            <a:tailEnd/>
          </a:ln>
        </p:spPr>
        <p:txBody>
          <a:bodyPr>
            <a:spAutoFit/>
          </a:bodyPr>
          <a:lstStyle/>
          <a:p>
            <a:pPr algn="ctr">
              <a:spcBef>
                <a:spcPct val="50000"/>
              </a:spcBef>
            </a:pPr>
            <a:r>
              <a:rPr lang="en-US" sz="1200">
                <a:solidFill>
                  <a:srgbClr val="FFFFFF"/>
                </a:solidFill>
                <a:latin typeface="Microsoft Sans Serif" charset="0"/>
                <a:cs typeface="Microsoft Sans Serif" charset="0"/>
              </a:rPr>
              <a:t>Parmesan </a:t>
            </a:r>
            <a:r>
              <a:rPr lang="en-US" sz="1200" i="1">
                <a:solidFill>
                  <a:srgbClr val="FFFFFF"/>
                </a:solidFill>
                <a:latin typeface="Microsoft Sans Serif" charset="0"/>
                <a:cs typeface="Microsoft Sans Serif" charset="0"/>
              </a:rPr>
              <a:t>et al.</a:t>
            </a:r>
            <a:r>
              <a:rPr lang="en-US" sz="1200">
                <a:solidFill>
                  <a:srgbClr val="FFFFFF"/>
                </a:solidFill>
                <a:latin typeface="Microsoft Sans Serif" charset="0"/>
                <a:cs typeface="Microsoft Sans Serif" charset="0"/>
              </a:rPr>
              <a:t> 1999</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9394" name="Text Box 4"/>
          <p:cNvSpPr txBox="1">
            <a:spLocks noChangeArrowheads="1"/>
          </p:cNvSpPr>
          <p:nvPr/>
        </p:nvSpPr>
        <p:spPr bwMode="auto">
          <a:xfrm>
            <a:off x="228600" y="0"/>
            <a:ext cx="7467600" cy="579438"/>
          </a:xfrm>
          <a:prstGeom prst="rect">
            <a:avLst/>
          </a:prstGeom>
          <a:noFill/>
          <a:ln w="9525">
            <a:noFill/>
            <a:miter lim="800000"/>
            <a:headEnd/>
            <a:tailEnd/>
          </a:ln>
        </p:spPr>
        <p:txBody>
          <a:bodyPr>
            <a:spAutoFit/>
          </a:bodyPr>
          <a:lstStyle/>
          <a:p>
            <a:endParaRPr lang="en-US" sz="3200"/>
          </a:p>
        </p:txBody>
      </p:sp>
      <p:sp>
        <p:nvSpPr>
          <p:cNvPr id="59395" name="Text Box 7"/>
          <p:cNvSpPr txBox="1">
            <a:spLocks noChangeArrowheads="1"/>
          </p:cNvSpPr>
          <p:nvPr/>
        </p:nvSpPr>
        <p:spPr bwMode="auto">
          <a:xfrm>
            <a:off x="304800" y="174625"/>
            <a:ext cx="8610600" cy="1006475"/>
          </a:xfrm>
          <a:prstGeom prst="rect">
            <a:avLst/>
          </a:prstGeom>
          <a:solidFill>
            <a:srgbClr val="000000"/>
          </a:solidFill>
          <a:ln w="9525">
            <a:noFill/>
            <a:miter lim="800000"/>
            <a:headEnd/>
            <a:tailEnd/>
          </a:ln>
        </p:spPr>
        <p:txBody>
          <a:bodyPr>
            <a:spAutoFit/>
          </a:bodyPr>
          <a:lstStyle/>
          <a:p>
            <a:pPr algn="ctr">
              <a:spcBef>
                <a:spcPct val="50000"/>
              </a:spcBef>
            </a:pPr>
            <a:r>
              <a:rPr lang="en-US" sz="3000">
                <a:solidFill>
                  <a:srgbClr val="FFFFFF"/>
                </a:solidFill>
                <a:latin typeface="Microsoft Sans Serif" charset="0"/>
                <a:cs typeface="Microsoft Sans Serif" charset="0"/>
              </a:rPr>
              <a:t>Declines and Range Contractions of Sea Ice-Species in Arctic and Antarctic</a:t>
            </a:r>
          </a:p>
        </p:txBody>
      </p:sp>
      <p:pic>
        <p:nvPicPr>
          <p:cNvPr id="59396" name="Picture 4" descr="ringedseal"/>
          <p:cNvPicPr>
            <a:picLocks noChangeAspect="1" noChangeArrowheads="1"/>
          </p:cNvPicPr>
          <p:nvPr/>
        </p:nvPicPr>
        <p:blipFill>
          <a:blip r:embed="rId3" cstate="screen"/>
          <a:srcRect/>
          <a:stretch>
            <a:fillRect/>
          </a:stretch>
        </p:blipFill>
        <p:spPr bwMode="auto">
          <a:xfrm>
            <a:off x="5334000" y="1295400"/>
            <a:ext cx="3733800" cy="2500313"/>
          </a:xfrm>
          <a:prstGeom prst="rect">
            <a:avLst/>
          </a:prstGeom>
          <a:noFill/>
          <a:ln w="9525">
            <a:noFill/>
            <a:miter lim="800000"/>
            <a:headEnd/>
            <a:tailEnd/>
          </a:ln>
        </p:spPr>
      </p:pic>
      <p:pic>
        <p:nvPicPr>
          <p:cNvPr id="59397" name="Picture 5" descr="polarbearandboat"/>
          <p:cNvPicPr>
            <a:picLocks noChangeAspect="1" noChangeArrowheads="1"/>
          </p:cNvPicPr>
          <p:nvPr/>
        </p:nvPicPr>
        <p:blipFill>
          <a:blip r:embed="rId4" cstate="screen"/>
          <a:srcRect/>
          <a:stretch>
            <a:fillRect/>
          </a:stretch>
        </p:blipFill>
        <p:spPr bwMode="auto">
          <a:xfrm>
            <a:off x="2819400" y="1295400"/>
            <a:ext cx="3810000" cy="2543175"/>
          </a:xfrm>
          <a:prstGeom prst="rect">
            <a:avLst/>
          </a:prstGeom>
          <a:noFill/>
          <a:ln w="9525">
            <a:noFill/>
            <a:miter lim="800000"/>
            <a:headEnd/>
            <a:tailEnd/>
          </a:ln>
        </p:spPr>
      </p:pic>
      <p:sp>
        <p:nvSpPr>
          <p:cNvPr id="59398" name="Text Box 6"/>
          <p:cNvSpPr txBox="1">
            <a:spLocks noChangeArrowheads="1"/>
          </p:cNvSpPr>
          <p:nvPr/>
        </p:nvSpPr>
        <p:spPr bwMode="auto">
          <a:xfrm>
            <a:off x="1447800" y="3429000"/>
            <a:ext cx="533400" cy="457200"/>
          </a:xfrm>
          <a:prstGeom prst="rect">
            <a:avLst/>
          </a:prstGeom>
          <a:noFill/>
          <a:ln w="9525">
            <a:noFill/>
            <a:miter lim="800000"/>
            <a:headEnd/>
            <a:tailEnd/>
          </a:ln>
        </p:spPr>
        <p:txBody>
          <a:bodyPr>
            <a:spAutoFit/>
          </a:bodyPr>
          <a:lstStyle/>
          <a:p>
            <a:pPr algn="ctr">
              <a:spcBef>
                <a:spcPct val="50000"/>
              </a:spcBef>
            </a:pPr>
            <a:endParaRPr lang="en-US" b="1"/>
          </a:p>
        </p:txBody>
      </p:sp>
      <p:sp>
        <p:nvSpPr>
          <p:cNvPr id="59399" name="Text Box 7"/>
          <p:cNvSpPr txBox="1">
            <a:spLocks noChangeArrowheads="1"/>
          </p:cNvSpPr>
          <p:nvPr/>
        </p:nvSpPr>
        <p:spPr bwMode="auto">
          <a:xfrm>
            <a:off x="6629400" y="3200400"/>
            <a:ext cx="1143000" cy="581025"/>
          </a:xfrm>
          <a:prstGeom prst="rect">
            <a:avLst/>
          </a:prstGeom>
          <a:noFill/>
          <a:ln w="9525">
            <a:noFill/>
            <a:miter lim="800000"/>
            <a:headEnd/>
            <a:tailEnd/>
          </a:ln>
        </p:spPr>
        <p:txBody>
          <a:bodyPr>
            <a:spAutoFit/>
          </a:bodyPr>
          <a:lstStyle/>
          <a:p>
            <a:pPr algn="ctr">
              <a:spcBef>
                <a:spcPct val="50000"/>
              </a:spcBef>
            </a:pPr>
            <a:r>
              <a:rPr lang="en-US" sz="1600" b="1">
                <a:solidFill>
                  <a:srgbClr val="FFFFFF"/>
                </a:solidFill>
                <a:latin typeface="Microsoft Sans Serif" charset="0"/>
                <a:cs typeface="Microsoft Sans Serif" charset="0"/>
              </a:rPr>
              <a:t>Ringed Seal</a:t>
            </a:r>
          </a:p>
        </p:txBody>
      </p:sp>
      <p:sp>
        <p:nvSpPr>
          <p:cNvPr id="59400" name="Text Box 8"/>
          <p:cNvSpPr txBox="1">
            <a:spLocks noChangeArrowheads="1"/>
          </p:cNvSpPr>
          <p:nvPr/>
        </p:nvSpPr>
        <p:spPr bwMode="auto">
          <a:xfrm>
            <a:off x="7924800" y="5486400"/>
            <a:ext cx="1143000" cy="825500"/>
          </a:xfrm>
          <a:prstGeom prst="rect">
            <a:avLst/>
          </a:prstGeom>
          <a:noFill/>
          <a:ln w="9525">
            <a:noFill/>
            <a:miter lim="800000"/>
            <a:headEnd/>
            <a:tailEnd/>
          </a:ln>
        </p:spPr>
        <p:txBody>
          <a:bodyPr>
            <a:spAutoFit/>
          </a:bodyPr>
          <a:lstStyle/>
          <a:p>
            <a:pPr algn="ctr">
              <a:spcBef>
                <a:spcPct val="50000"/>
              </a:spcBef>
            </a:pPr>
            <a:r>
              <a:rPr lang="en-US" sz="1600" b="1">
                <a:solidFill>
                  <a:srgbClr val="FFFFFF"/>
                </a:solidFill>
                <a:latin typeface="Microsoft Sans Serif" charset="0"/>
                <a:cs typeface="Microsoft Sans Serif" charset="0"/>
              </a:rPr>
              <a:t>Adelie &amp; Emperor penguins</a:t>
            </a:r>
          </a:p>
        </p:txBody>
      </p:sp>
      <p:pic>
        <p:nvPicPr>
          <p:cNvPr id="59401" name="Picture 6"/>
          <p:cNvPicPr>
            <a:picLocks noChangeAspect="1" noChangeArrowheads="1"/>
          </p:cNvPicPr>
          <p:nvPr/>
        </p:nvPicPr>
        <p:blipFill>
          <a:blip r:embed="rId5" cstate="screen"/>
          <a:srcRect/>
          <a:stretch>
            <a:fillRect/>
          </a:stretch>
        </p:blipFill>
        <p:spPr bwMode="auto">
          <a:xfrm>
            <a:off x="4800600" y="3810000"/>
            <a:ext cx="3124200" cy="2681288"/>
          </a:xfrm>
          <a:prstGeom prst="rect">
            <a:avLst/>
          </a:prstGeom>
          <a:noFill/>
          <a:ln w="9525">
            <a:noFill/>
            <a:miter lim="800000"/>
            <a:headEnd/>
            <a:tailEnd/>
          </a:ln>
        </p:spPr>
      </p:pic>
      <p:pic>
        <p:nvPicPr>
          <p:cNvPr id="59402" name="Picture 10"/>
          <p:cNvPicPr>
            <a:picLocks noChangeAspect="1" noChangeArrowheads="1"/>
          </p:cNvPicPr>
          <p:nvPr/>
        </p:nvPicPr>
        <p:blipFill>
          <a:blip r:embed="rId6" cstate="screen"/>
          <a:srcRect/>
          <a:stretch>
            <a:fillRect/>
          </a:stretch>
        </p:blipFill>
        <p:spPr bwMode="auto">
          <a:xfrm>
            <a:off x="1676400" y="3810000"/>
            <a:ext cx="3124200" cy="2689225"/>
          </a:xfrm>
          <a:prstGeom prst="rect">
            <a:avLst/>
          </a:prstGeom>
          <a:noFill/>
          <a:ln w="9525">
            <a:noFill/>
            <a:miter lim="800000"/>
            <a:headEnd/>
            <a:tailEnd/>
          </a:ln>
        </p:spPr>
      </p:pic>
      <p:sp>
        <p:nvSpPr>
          <p:cNvPr id="59403" name="Text Box 11"/>
          <p:cNvSpPr txBox="1">
            <a:spLocks noChangeArrowheads="1"/>
          </p:cNvSpPr>
          <p:nvPr/>
        </p:nvSpPr>
        <p:spPr bwMode="auto">
          <a:xfrm>
            <a:off x="3581400" y="6172200"/>
            <a:ext cx="1143000" cy="336550"/>
          </a:xfrm>
          <a:prstGeom prst="rect">
            <a:avLst/>
          </a:prstGeom>
          <a:noFill/>
          <a:ln w="9525">
            <a:noFill/>
            <a:miter lim="800000"/>
            <a:headEnd/>
            <a:tailEnd/>
          </a:ln>
        </p:spPr>
        <p:txBody>
          <a:bodyPr>
            <a:spAutoFit/>
          </a:bodyPr>
          <a:lstStyle/>
          <a:p>
            <a:pPr algn="ctr">
              <a:spcBef>
                <a:spcPct val="50000"/>
              </a:spcBef>
            </a:pPr>
            <a:r>
              <a:rPr lang="en-US" sz="1600" b="1">
                <a:solidFill>
                  <a:srgbClr val="FFFFFF"/>
                </a:solidFill>
                <a:latin typeface="Microsoft Sans Serif" charset="0"/>
                <a:cs typeface="Microsoft Sans Serif" charset="0"/>
              </a:rPr>
              <a:t>Antarctic</a:t>
            </a:r>
            <a:endParaRPr lang="en-US" sz="1600" b="1">
              <a:solidFill>
                <a:schemeClr val="bg1"/>
              </a:solidFill>
              <a:latin typeface="Microsoft Sans Serif" charset="0"/>
              <a:cs typeface="Microsoft Sans Serif" charset="0"/>
            </a:endParaRPr>
          </a:p>
        </p:txBody>
      </p:sp>
      <p:sp>
        <p:nvSpPr>
          <p:cNvPr id="59404" name="Text Box 8"/>
          <p:cNvSpPr txBox="1">
            <a:spLocks noChangeArrowheads="1"/>
          </p:cNvSpPr>
          <p:nvPr/>
        </p:nvSpPr>
        <p:spPr bwMode="auto">
          <a:xfrm>
            <a:off x="3581400" y="3886200"/>
            <a:ext cx="1035050" cy="517525"/>
          </a:xfrm>
          <a:prstGeom prst="rect">
            <a:avLst/>
          </a:prstGeom>
          <a:noFill/>
          <a:ln w="9525">
            <a:noFill/>
            <a:miter lim="800000"/>
            <a:headEnd/>
            <a:tailEnd/>
          </a:ln>
        </p:spPr>
        <p:txBody>
          <a:bodyPr wrap="none">
            <a:spAutoFit/>
          </a:bodyPr>
          <a:lstStyle/>
          <a:p>
            <a:r>
              <a:rPr lang="en-US" sz="1400">
                <a:latin typeface="Microsoft Sans Serif" charset="0"/>
                <a:cs typeface="Microsoft Sans Serif" charset="0"/>
              </a:rPr>
              <a:t>2002-2007</a:t>
            </a:r>
          </a:p>
          <a:p>
            <a:r>
              <a:rPr lang="en-US" sz="1400">
                <a:latin typeface="Microsoft Sans Serif" charset="0"/>
                <a:cs typeface="Microsoft Sans Serif" charset="0"/>
              </a:rPr>
              <a:t>NOAA</a:t>
            </a:r>
            <a:endParaRPr lang="en-US" sz="1600">
              <a:latin typeface="Microsoft Sans Serif" charset="0"/>
              <a:cs typeface="Microsoft Sans Serif" charset="0"/>
            </a:endParaRPr>
          </a:p>
        </p:txBody>
      </p:sp>
      <p:sp>
        <p:nvSpPr>
          <p:cNvPr id="59405" name="Text Box 13"/>
          <p:cNvSpPr txBox="1">
            <a:spLocks noChangeArrowheads="1"/>
          </p:cNvSpPr>
          <p:nvPr/>
        </p:nvSpPr>
        <p:spPr bwMode="auto">
          <a:xfrm>
            <a:off x="114300" y="4422775"/>
            <a:ext cx="1657350" cy="730250"/>
          </a:xfrm>
          <a:prstGeom prst="rect">
            <a:avLst/>
          </a:prstGeom>
          <a:solidFill>
            <a:srgbClr val="FFFFFF"/>
          </a:solidFill>
          <a:ln w="9525">
            <a:noFill/>
            <a:miter lim="800000"/>
            <a:headEnd/>
            <a:tailEnd/>
          </a:ln>
        </p:spPr>
        <p:txBody>
          <a:bodyPr wrap="none">
            <a:spAutoFit/>
          </a:bodyPr>
          <a:lstStyle/>
          <a:p>
            <a:r>
              <a:rPr lang="en-US" sz="1400">
                <a:solidFill>
                  <a:srgbClr val="000000"/>
                </a:solidFill>
                <a:latin typeface="Microsoft Sans Serif" charset="0"/>
                <a:cs typeface="Microsoft Sans Serif" charset="0"/>
              </a:rPr>
              <a:t>Ice-dependent</a:t>
            </a:r>
          </a:p>
          <a:p>
            <a:r>
              <a:rPr lang="en-US" sz="1400">
                <a:solidFill>
                  <a:srgbClr val="000000"/>
                </a:solidFill>
                <a:latin typeface="Microsoft Sans Serif" charset="0"/>
                <a:cs typeface="Microsoft Sans Serif" charset="0"/>
              </a:rPr>
              <a:t>penguins declining</a:t>
            </a:r>
          </a:p>
          <a:p>
            <a:r>
              <a:rPr lang="en-US" sz="1400">
                <a:solidFill>
                  <a:srgbClr val="000000"/>
                </a:solidFill>
                <a:latin typeface="Microsoft Sans Serif" charset="0"/>
                <a:cs typeface="Microsoft Sans Serif" charset="0"/>
              </a:rPr>
              <a:t>by 70 - 95%</a:t>
            </a:r>
          </a:p>
        </p:txBody>
      </p:sp>
      <p:sp>
        <p:nvSpPr>
          <p:cNvPr id="59406" name="Text Box 14"/>
          <p:cNvSpPr txBox="1">
            <a:spLocks noChangeArrowheads="1"/>
          </p:cNvSpPr>
          <p:nvPr/>
        </p:nvSpPr>
        <p:spPr bwMode="auto">
          <a:xfrm>
            <a:off x="106363" y="5794375"/>
            <a:ext cx="2085975" cy="730250"/>
          </a:xfrm>
          <a:prstGeom prst="rect">
            <a:avLst/>
          </a:prstGeom>
          <a:solidFill>
            <a:srgbClr val="FFFFFF"/>
          </a:solidFill>
          <a:ln w="9525">
            <a:noFill/>
            <a:miter lim="800000"/>
            <a:headEnd/>
            <a:tailEnd/>
          </a:ln>
        </p:spPr>
        <p:txBody>
          <a:bodyPr wrap="none">
            <a:spAutoFit/>
          </a:bodyPr>
          <a:lstStyle/>
          <a:p>
            <a:r>
              <a:rPr lang="en-US" sz="1400">
                <a:solidFill>
                  <a:srgbClr val="000000"/>
                </a:solidFill>
                <a:latin typeface="Microsoft Sans Serif" charset="0"/>
                <a:cs typeface="Microsoft Sans Serif" charset="0"/>
              </a:rPr>
              <a:t>Ice-dependent</a:t>
            </a:r>
          </a:p>
          <a:p>
            <a:r>
              <a:rPr lang="en-US" sz="1400">
                <a:solidFill>
                  <a:srgbClr val="000000"/>
                </a:solidFill>
                <a:latin typeface="Microsoft Sans Serif" charset="0"/>
                <a:cs typeface="Microsoft Sans Serif" charset="0"/>
              </a:rPr>
              <a:t>penguins increasing or</a:t>
            </a:r>
          </a:p>
          <a:p>
            <a:r>
              <a:rPr lang="en-US" sz="1400">
                <a:solidFill>
                  <a:srgbClr val="000000"/>
                </a:solidFill>
                <a:latin typeface="Microsoft Sans Serif" charset="0"/>
                <a:cs typeface="Microsoft Sans Serif" charset="0"/>
              </a:rPr>
              <a:t>smaller declines (&lt;20%)</a:t>
            </a:r>
          </a:p>
        </p:txBody>
      </p:sp>
      <p:sp>
        <p:nvSpPr>
          <p:cNvPr id="59407" name="Line 15"/>
          <p:cNvSpPr>
            <a:spLocks noChangeShapeType="1"/>
          </p:cNvSpPr>
          <p:nvPr/>
        </p:nvSpPr>
        <p:spPr bwMode="auto">
          <a:xfrm flipV="1">
            <a:off x="1447800" y="4648200"/>
            <a:ext cx="685800" cy="0"/>
          </a:xfrm>
          <a:prstGeom prst="line">
            <a:avLst/>
          </a:prstGeom>
          <a:noFill/>
          <a:ln w="38100">
            <a:solidFill>
              <a:srgbClr val="FF8000"/>
            </a:solidFill>
            <a:round/>
            <a:headEnd/>
            <a:tailEnd type="triangle" w="med" len="med"/>
          </a:ln>
        </p:spPr>
        <p:txBody>
          <a:bodyPr wrap="none" anchor="ctr"/>
          <a:lstStyle/>
          <a:p>
            <a:endParaRPr lang="en-US"/>
          </a:p>
        </p:txBody>
      </p:sp>
      <p:sp>
        <p:nvSpPr>
          <p:cNvPr id="59408" name="Line 16"/>
          <p:cNvSpPr>
            <a:spLocks noChangeShapeType="1"/>
          </p:cNvSpPr>
          <p:nvPr/>
        </p:nvSpPr>
        <p:spPr bwMode="auto">
          <a:xfrm flipV="1">
            <a:off x="1676400" y="5867400"/>
            <a:ext cx="1295400" cy="152400"/>
          </a:xfrm>
          <a:prstGeom prst="line">
            <a:avLst/>
          </a:prstGeom>
          <a:noFill/>
          <a:ln w="38100">
            <a:solidFill>
              <a:srgbClr val="FF8000"/>
            </a:solidFill>
            <a:round/>
            <a:headEnd/>
            <a:tailEnd type="triangle" w="med" len="med"/>
          </a:ln>
        </p:spPr>
        <p:txBody>
          <a:bodyPr wrap="none" anchor="ctr"/>
          <a:lstStyle/>
          <a:p>
            <a:endParaRPr lang="en-US"/>
          </a:p>
        </p:txBody>
      </p:sp>
      <p:sp>
        <p:nvSpPr>
          <p:cNvPr id="59409" name="Text Box 17"/>
          <p:cNvSpPr txBox="1">
            <a:spLocks noChangeArrowheads="1"/>
          </p:cNvSpPr>
          <p:nvPr/>
        </p:nvSpPr>
        <p:spPr bwMode="auto">
          <a:xfrm>
            <a:off x="5105400" y="6553200"/>
            <a:ext cx="4038600" cy="274638"/>
          </a:xfrm>
          <a:prstGeom prst="rect">
            <a:avLst/>
          </a:prstGeom>
          <a:solidFill>
            <a:srgbClr val="000000"/>
          </a:solidFill>
          <a:ln w="9525">
            <a:noFill/>
            <a:miter lim="800000"/>
            <a:headEnd/>
            <a:tailEnd/>
          </a:ln>
        </p:spPr>
        <p:txBody>
          <a:bodyPr>
            <a:spAutoFit/>
          </a:bodyPr>
          <a:lstStyle/>
          <a:p>
            <a:pPr algn="ctr">
              <a:spcBef>
                <a:spcPct val="50000"/>
              </a:spcBef>
            </a:pPr>
            <a:r>
              <a:rPr lang="en-US" sz="1200">
                <a:solidFill>
                  <a:srgbClr val="FFFFFF"/>
                </a:solidFill>
                <a:latin typeface="Microsoft Sans Serif" charset="0"/>
                <a:cs typeface="Microsoft Sans Serif" charset="0"/>
              </a:rPr>
              <a:t>Smith </a:t>
            </a:r>
            <a:r>
              <a:rPr lang="en-US" sz="1200" i="1">
                <a:solidFill>
                  <a:srgbClr val="FFFFFF"/>
                </a:solidFill>
                <a:latin typeface="Microsoft Sans Serif" charset="0"/>
                <a:cs typeface="Microsoft Sans Serif" charset="0"/>
              </a:rPr>
              <a:t>et al.,</a:t>
            </a:r>
            <a:r>
              <a:rPr lang="en-US" sz="1200">
                <a:solidFill>
                  <a:srgbClr val="FFFFFF"/>
                </a:solidFill>
                <a:latin typeface="Microsoft Sans Serif" charset="0"/>
                <a:cs typeface="Microsoft Sans Serif" charset="0"/>
              </a:rPr>
              <a:t> 1999; Fraser </a:t>
            </a:r>
            <a:r>
              <a:rPr lang="en-US" sz="1200" i="1">
                <a:solidFill>
                  <a:srgbClr val="FFFFFF"/>
                </a:solidFill>
                <a:latin typeface="Microsoft Sans Serif" charset="0"/>
                <a:cs typeface="Microsoft Sans Serif" charset="0"/>
              </a:rPr>
              <a:t>et al.,</a:t>
            </a:r>
            <a:r>
              <a:rPr lang="en-US" sz="1200">
                <a:solidFill>
                  <a:srgbClr val="FFFFFF"/>
                </a:solidFill>
                <a:latin typeface="Microsoft Sans Serif" charset="0"/>
                <a:cs typeface="Microsoft Sans Serif" charset="0"/>
              </a:rPr>
              <a:t> 1992; Emslie </a:t>
            </a:r>
            <a:r>
              <a:rPr lang="en-US" sz="1200" i="1">
                <a:solidFill>
                  <a:srgbClr val="FFFFFF"/>
                </a:solidFill>
                <a:latin typeface="Microsoft Sans Serif" charset="0"/>
                <a:cs typeface="Microsoft Sans Serif" charset="0"/>
              </a:rPr>
              <a:t>et al.,</a:t>
            </a:r>
            <a:r>
              <a:rPr lang="en-US" sz="1200">
                <a:solidFill>
                  <a:srgbClr val="FFFFFF"/>
                </a:solidFill>
                <a:latin typeface="Microsoft Sans Serif" charset="0"/>
                <a:cs typeface="Microsoft Sans Serif" charset="0"/>
              </a:rPr>
              <a:t>1998</a:t>
            </a:r>
          </a:p>
        </p:txBody>
      </p:sp>
      <p:pic>
        <p:nvPicPr>
          <p:cNvPr id="59410" name="Picture 18"/>
          <p:cNvPicPr>
            <a:picLocks noChangeAspect="1" noChangeArrowheads="1"/>
          </p:cNvPicPr>
          <p:nvPr/>
        </p:nvPicPr>
        <p:blipFill>
          <a:blip r:embed="rId7" cstate="screen"/>
          <a:srcRect/>
          <a:stretch>
            <a:fillRect/>
          </a:stretch>
        </p:blipFill>
        <p:spPr bwMode="auto">
          <a:xfrm>
            <a:off x="152400" y="1295400"/>
            <a:ext cx="2736850" cy="2514600"/>
          </a:xfrm>
          <a:prstGeom prst="rect">
            <a:avLst/>
          </a:prstGeom>
          <a:noFill/>
          <a:ln w="9525">
            <a:noFill/>
            <a:miter lim="800000"/>
            <a:headEnd/>
            <a:tailEnd/>
          </a:ln>
        </p:spPr>
      </p:pic>
      <p:sp>
        <p:nvSpPr>
          <p:cNvPr id="59411" name="Text Box 8"/>
          <p:cNvSpPr txBox="1">
            <a:spLocks noChangeArrowheads="1"/>
          </p:cNvSpPr>
          <p:nvPr/>
        </p:nvSpPr>
        <p:spPr bwMode="auto">
          <a:xfrm>
            <a:off x="2209800" y="1371600"/>
            <a:ext cx="687388" cy="517525"/>
          </a:xfrm>
          <a:prstGeom prst="rect">
            <a:avLst/>
          </a:prstGeom>
          <a:noFill/>
          <a:ln w="9525">
            <a:noFill/>
            <a:miter lim="800000"/>
            <a:headEnd/>
            <a:tailEnd/>
          </a:ln>
        </p:spPr>
        <p:txBody>
          <a:bodyPr wrap="none">
            <a:spAutoFit/>
          </a:bodyPr>
          <a:lstStyle/>
          <a:p>
            <a:r>
              <a:rPr lang="en-US" sz="1400">
                <a:solidFill>
                  <a:srgbClr val="FFFFFF"/>
                </a:solidFill>
                <a:latin typeface="Microsoft Sans Serif" charset="0"/>
                <a:cs typeface="Microsoft Sans Serif" charset="0"/>
              </a:rPr>
              <a:t>2007</a:t>
            </a:r>
          </a:p>
          <a:p>
            <a:r>
              <a:rPr lang="en-US" sz="1400">
                <a:solidFill>
                  <a:srgbClr val="FFFFFF"/>
                </a:solidFill>
                <a:latin typeface="Microsoft Sans Serif" charset="0"/>
                <a:cs typeface="Microsoft Sans Serif" charset="0"/>
              </a:rPr>
              <a:t>NOAA</a:t>
            </a:r>
            <a:endParaRPr lang="en-US" sz="1600">
              <a:solidFill>
                <a:srgbClr val="FFFFFF"/>
              </a:solidFill>
              <a:latin typeface="Microsoft Sans Serif" charset="0"/>
              <a:cs typeface="Microsoft Sans Serif" charset="0"/>
            </a:endParaRPr>
          </a:p>
        </p:txBody>
      </p:sp>
      <p:sp>
        <p:nvSpPr>
          <p:cNvPr id="59412" name="Text Box 20"/>
          <p:cNvSpPr txBox="1">
            <a:spLocks noChangeArrowheads="1"/>
          </p:cNvSpPr>
          <p:nvPr/>
        </p:nvSpPr>
        <p:spPr bwMode="auto">
          <a:xfrm>
            <a:off x="1447800" y="3352800"/>
            <a:ext cx="838200" cy="336550"/>
          </a:xfrm>
          <a:prstGeom prst="rect">
            <a:avLst/>
          </a:prstGeom>
          <a:noFill/>
          <a:ln w="9525">
            <a:noFill/>
            <a:miter lim="800000"/>
            <a:headEnd/>
            <a:tailEnd/>
          </a:ln>
        </p:spPr>
        <p:txBody>
          <a:bodyPr>
            <a:spAutoFit/>
          </a:bodyPr>
          <a:lstStyle/>
          <a:p>
            <a:pPr algn="ctr">
              <a:spcBef>
                <a:spcPct val="50000"/>
              </a:spcBef>
            </a:pPr>
            <a:r>
              <a:rPr lang="en-US" sz="1600" b="1">
                <a:solidFill>
                  <a:srgbClr val="FFFFFF"/>
                </a:solidFill>
                <a:latin typeface="Microsoft Sans Serif" charset="0"/>
                <a:cs typeface="Microsoft Sans Serif" charset="0"/>
              </a:rPr>
              <a:t>Arctic</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a:themeElements>
    <a:clrScheme name="">
      <a:dk1>
        <a:srgbClr val="808080"/>
      </a:dk1>
      <a:lt1>
        <a:srgbClr val="FFFFCC"/>
      </a:lt1>
      <a:dk2>
        <a:srgbClr val="0000FF"/>
      </a:dk2>
      <a:lt2>
        <a:srgbClr val="FF9900"/>
      </a:lt2>
      <a:accent1>
        <a:srgbClr val="00CC99"/>
      </a:accent1>
      <a:accent2>
        <a:srgbClr val="3333CC"/>
      </a:accent2>
      <a:accent3>
        <a:srgbClr val="AAAAFF"/>
      </a:accent3>
      <a:accent4>
        <a:srgbClr val="DADAAE"/>
      </a:accent4>
      <a:accent5>
        <a:srgbClr val="AAE2CA"/>
      </a:accent5>
      <a:accent6>
        <a:srgbClr val="2D2DB9"/>
      </a:accent6>
      <a:hlink>
        <a:srgbClr val="CCCCFF"/>
      </a:hlink>
      <a:folHlink>
        <a:srgbClr val="B2B2B2"/>
      </a:folHlink>
    </a:clrScheme>
    <a:fontScheme name="Blan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8_Pew">
  <a:themeElements>
    <a:clrScheme name="">
      <a:dk1>
        <a:srgbClr val="808080"/>
      </a:dk1>
      <a:lt1>
        <a:srgbClr val="CCECFF"/>
      </a:lt1>
      <a:dk2>
        <a:srgbClr val="333399"/>
      </a:dk2>
      <a:lt2>
        <a:srgbClr val="FFFF66"/>
      </a:lt2>
      <a:accent1>
        <a:srgbClr val="00CC99"/>
      </a:accent1>
      <a:accent2>
        <a:srgbClr val="3333CC"/>
      </a:accent2>
      <a:accent3>
        <a:srgbClr val="ADADCA"/>
      </a:accent3>
      <a:accent4>
        <a:srgbClr val="AEC9DA"/>
      </a:accent4>
      <a:accent5>
        <a:srgbClr val="AAE2CA"/>
      </a:accent5>
      <a:accent6>
        <a:srgbClr val="2D2DB9"/>
      </a:accent6>
      <a:hlink>
        <a:srgbClr val="CCCCFF"/>
      </a:hlink>
      <a:folHlink>
        <a:srgbClr val="B2B2B2"/>
      </a:folHlink>
    </a:clrScheme>
    <a:fontScheme name="8_Pew">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Pew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ew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ew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ew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ew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ew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ew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1800" b="1" i="1" u="none" strike="noStrike" cap="none" normalizeH="0" baseline="0" smtClean="0">
            <a:ln>
              <a:noFill/>
            </a:ln>
            <a:solidFill>
              <a:schemeClr val="tx1"/>
            </a:solidFill>
            <a:effectLst/>
            <a:latin typeface="Arial" panose="020B0604020202020204" pitchFamily="34" charset="0"/>
            <a:ea typeface="新細明體" panose="02020500000000000000"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1800" b="1" i="1" u="none" strike="noStrike" cap="none" normalizeH="0" baseline="0" smtClean="0">
            <a:ln>
              <a:noFill/>
            </a:ln>
            <a:solidFill>
              <a:schemeClr val="tx1"/>
            </a:solidFill>
            <a:effectLst/>
            <a:latin typeface="Arial" panose="020B0604020202020204" pitchFamily="34" charset="0"/>
            <a:ea typeface="新細明體" panose="02020500000000000000" pitchFamily="18" charset="-12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2.xml><?xml version="1.0" encoding="utf-8"?>
<a:themeOverride xmlns:a="http://schemas.openxmlformats.org/drawingml/2006/main">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themeOverride>
</file>

<file path=ppt/theme/themeOverride3.xml><?xml version="1.0" encoding="utf-8"?>
<a:themeOverride xmlns:a="http://schemas.openxmlformats.org/drawingml/2006/main">
  <a:clrScheme name="">
    <a:dk1>
      <a:srgbClr val="808080"/>
    </a:dk1>
    <a:lt1>
      <a:srgbClr val="CCECFF"/>
    </a:lt1>
    <a:dk2>
      <a:srgbClr val="000000"/>
    </a:dk2>
    <a:lt2>
      <a:srgbClr val="FFFF66"/>
    </a:lt2>
    <a:accent1>
      <a:srgbClr val="00CC99"/>
    </a:accent1>
    <a:accent2>
      <a:srgbClr val="3333CC"/>
    </a:accent2>
    <a:accent3>
      <a:srgbClr val="AAAAAA"/>
    </a:accent3>
    <a:accent4>
      <a:srgbClr val="AEC9DA"/>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5259</TotalTime>
  <Words>7263</Words>
  <Application>Microsoft Office PowerPoint</Application>
  <PresentationFormat>On-screen Show (4:3)</PresentationFormat>
  <Paragraphs>514</Paragraphs>
  <Slides>41</Slides>
  <Notes>40</Notes>
  <HiddenSlides>0</HiddenSlides>
  <MMClips>3</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41</vt:i4>
      </vt:variant>
    </vt:vector>
  </HeadingPairs>
  <TitlesOfParts>
    <vt:vector size="58" baseType="lpstr">
      <vt:lpstr>ＭＳ Ｐゴシック</vt:lpstr>
      <vt:lpstr>新細明體</vt:lpstr>
      <vt:lpstr>Arial</vt:lpstr>
      <vt:lpstr>Calibri</vt:lpstr>
      <vt:lpstr>Franklin Gothic Demi</vt:lpstr>
      <vt:lpstr>Gadugi</vt:lpstr>
      <vt:lpstr>Geneva</vt:lpstr>
      <vt:lpstr>Gill Sans MT</vt:lpstr>
      <vt:lpstr>Microsoft Sans Serif</vt:lpstr>
      <vt:lpstr>Palatino</vt:lpstr>
      <vt:lpstr>Times</vt:lpstr>
      <vt:lpstr>Times New Roman</vt:lpstr>
      <vt:lpstr>Blank Presentation</vt:lpstr>
      <vt:lpstr>Office Theme</vt:lpstr>
      <vt:lpstr>Blank</vt:lpstr>
      <vt:lpstr>8_Pew</vt:lpstr>
      <vt:lpstr>預設簡報設計</vt:lpstr>
      <vt:lpstr>Creative Conservation in a  Changing Climate</vt:lpstr>
      <vt:lpstr>Camille Parmesan  Professor of Global Change Biology,   National Marine Aquarium Chair in Public Understanding of Oceans and Human Health,  Marine Sciences Institute, University of Plymouth, England   Professor of Conservation  Biology Section of Integrative Biology, UT - Austin</vt:lpstr>
      <vt:lpstr>PowerPoint Presentation</vt:lpstr>
      <vt:lpstr>PowerPoint Presentation</vt:lpstr>
      <vt:lpstr>National Climatic Data Center: Report 2010 </vt:lpstr>
      <vt:lpstr>PowerPoint Presentation</vt:lpstr>
      <vt:lpstr>Trends in timing of spring events  among northern temperate species</vt:lpstr>
      <vt:lpstr>PowerPoint Presentation</vt:lpstr>
      <vt:lpstr>PowerPoint Presentation</vt:lpstr>
      <vt:lpstr>PowerPoint Presentation</vt:lpstr>
      <vt:lpstr>PowerPoint Presentation</vt:lpstr>
      <vt:lpstr>PowerPoint Presentation</vt:lpstr>
      <vt:lpstr>Global Coherence of Observed responses to climate change  (0.7°C)</vt:lpstr>
      <vt:lpstr>PowerPoint Presentation</vt:lpstr>
      <vt:lpstr>PowerPoint Presentation</vt:lpstr>
      <vt:lpstr>PowerPoint Presentation</vt:lpstr>
      <vt:lpstr>PowerPoint Presentation</vt:lpstr>
      <vt:lpstr>PowerPoint Presentation</vt:lpstr>
      <vt:lpstr>Extinction of Bay Checkerspot in a Preserve</vt:lpstr>
      <vt:lpstr>Complexity and Conservation</vt:lpstr>
      <vt:lpstr>Novel and Disappearing climates  by 2100 - calculated within 500 km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Pinyon Pine Die-Offs after Drought + Heat Wave + Beetles</vt:lpstr>
      <vt:lpstr>Global changes in set of climates available for species to inhabit  4 - 48 % area loss of existing climate  4 - 39 % area gains of novel climate</vt:lpstr>
      <vt:lpstr>PowerPoint Presentation</vt:lpstr>
      <vt:lpstr> Diversity of European meadows driven by traditional human management </vt:lpstr>
      <vt:lpstr>PowerPoint Presentation</vt:lpstr>
      <vt:lpstr>PowerPoint Presentation</vt:lpstr>
      <vt:lpstr>PowerPoint Presentation</vt:lpstr>
      <vt:lpstr>Dr. Camille Parmesan</vt:lpstr>
    </vt:vector>
  </TitlesOfParts>
  <Company>Camille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Camille</dc:creator>
  <cp:lastModifiedBy>Montoya, Didey</cp:lastModifiedBy>
  <cp:revision>561</cp:revision>
  <dcterms:created xsi:type="dcterms:W3CDTF">2011-07-04T16:27:36Z</dcterms:created>
  <dcterms:modified xsi:type="dcterms:W3CDTF">2016-05-18T20:18:17Z</dcterms:modified>
</cp:coreProperties>
</file>