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1" r:id="rId2"/>
  </p:sldMasterIdLst>
  <p:notesMasterIdLst>
    <p:notesMasterId r:id="rId51"/>
  </p:notesMasterIdLst>
  <p:sldIdLst>
    <p:sldId id="354" r:id="rId3"/>
    <p:sldId id="348" r:id="rId4"/>
    <p:sldId id="349" r:id="rId5"/>
    <p:sldId id="263" r:id="rId6"/>
    <p:sldId id="350" r:id="rId7"/>
    <p:sldId id="317" r:id="rId8"/>
    <p:sldId id="269" r:id="rId9"/>
    <p:sldId id="270" r:id="rId10"/>
    <p:sldId id="271" r:id="rId11"/>
    <p:sldId id="320" r:id="rId12"/>
    <p:sldId id="283" r:id="rId13"/>
    <p:sldId id="284" r:id="rId14"/>
    <p:sldId id="274" r:id="rId15"/>
    <p:sldId id="321" r:id="rId16"/>
    <p:sldId id="282" r:id="rId17"/>
    <p:sldId id="288" r:id="rId18"/>
    <p:sldId id="279" r:id="rId19"/>
    <p:sldId id="278" r:id="rId20"/>
    <p:sldId id="280" r:id="rId21"/>
    <p:sldId id="275" r:id="rId22"/>
    <p:sldId id="272" r:id="rId23"/>
    <p:sldId id="294" r:id="rId24"/>
    <p:sldId id="291" r:id="rId25"/>
    <p:sldId id="343" r:id="rId26"/>
    <p:sldId id="292" r:id="rId27"/>
    <p:sldId id="297" r:id="rId28"/>
    <p:sldId id="299" r:id="rId29"/>
    <p:sldId id="287" r:id="rId30"/>
    <p:sldId id="298" r:id="rId31"/>
    <p:sldId id="302" r:id="rId32"/>
    <p:sldId id="336" r:id="rId33"/>
    <p:sldId id="318" r:id="rId34"/>
    <p:sldId id="305" r:id="rId35"/>
    <p:sldId id="334" r:id="rId36"/>
    <p:sldId id="316" r:id="rId37"/>
    <p:sldId id="309" r:id="rId38"/>
    <p:sldId id="310" r:id="rId39"/>
    <p:sldId id="312" r:id="rId40"/>
    <p:sldId id="353" r:id="rId41"/>
    <p:sldId id="351" r:id="rId42"/>
    <p:sldId id="313" r:id="rId43"/>
    <p:sldId id="303" r:id="rId44"/>
    <p:sldId id="322" r:id="rId45"/>
    <p:sldId id="325" r:id="rId46"/>
    <p:sldId id="344" r:id="rId47"/>
    <p:sldId id="308" r:id="rId48"/>
    <p:sldId id="319" r:id="rId49"/>
    <p:sldId id="355" r:id="rId5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bg1"/>
        </a:solidFill>
        <a:latin typeface="Times" pitchFamily="-107" charset="0"/>
        <a:ea typeface="+mn-ea"/>
        <a:cs typeface="+mn-cs"/>
      </a:defRPr>
    </a:lvl1pPr>
    <a:lvl2pPr marL="457200" algn="l" rtl="0" eaLnBrk="0" fontAlgn="base" hangingPunct="0">
      <a:spcBef>
        <a:spcPct val="0"/>
      </a:spcBef>
      <a:spcAft>
        <a:spcPct val="0"/>
      </a:spcAft>
      <a:defRPr sz="2400" kern="1200">
        <a:solidFill>
          <a:schemeClr val="bg1"/>
        </a:solidFill>
        <a:latin typeface="Times" pitchFamily="-107" charset="0"/>
        <a:ea typeface="+mn-ea"/>
        <a:cs typeface="+mn-cs"/>
      </a:defRPr>
    </a:lvl2pPr>
    <a:lvl3pPr marL="914400" algn="l" rtl="0" eaLnBrk="0" fontAlgn="base" hangingPunct="0">
      <a:spcBef>
        <a:spcPct val="0"/>
      </a:spcBef>
      <a:spcAft>
        <a:spcPct val="0"/>
      </a:spcAft>
      <a:defRPr sz="2400" kern="1200">
        <a:solidFill>
          <a:schemeClr val="bg1"/>
        </a:solidFill>
        <a:latin typeface="Times" pitchFamily="-107" charset="0"/>
        <a:ea typeface="+mn-ea"/>
        <a:cs typeface="+mn-cs"/>
      </a:defRPr>
    </a:lvl3pPr>
    <a:lvl4pPr marL="1371600" algn="l" rtl="0" eaLnBrk="0" fontAlgn="base" hangingPunct="0">
      <a:spcBef>
        <a:spcPct val="0"/>
      </a:spcBef>
      <a:spcAft>
        <a:spcPct val="0"/>
      </a:spcAft>
      <a:defRPr sz="2400" kern="1200">
        <a:solidFill>
          <a:schemeClr val="bg1"/>
        </a:solidFill>
        <a:latin typeface="Times" pitchFamily="-107" charset="0"/>
        <a:ea typeface="+mn-ea"/>
        <a:cs typeface="+mn-cs"/>
      </a:defRPr>
    </a:lvl4pPr>
    <a:lvl5pPr marL="1828800" algn="l" rtl="0" eaLnBrk="0" fontAlgn="base" hangingPunct="0">
      <a:spcBef>
        <a:spcPct val="0"/>
      </a:spcBef>
      <a:spcAft>
        <a:spcPct val="0"/>
      </a:spcAft>
      <a:defRPr sz="2400" kern="1200">
        <a:solidFill>
          <a:schemeClr val="bg1"/>
        </a:solidFill>
        <a:latin typeface="Times" pitchFamily="-107" charset="0"/>
        <a:ea typeface="+mn-ea"/>
        <a:cs typeface="+mn-cs"/>
      </a:defRPr>
    </a:lvl5pPr>
    <a:lvl6pPr marL="2286000" algn="l" defTabSz="457200" rtl="0" eaLnBrk="1" latinLnBrk="0" hangingPunct="1">
      <a:defRPr sz="2400" kern="1200">
        <a:solidFill>
          <a:schemeClr val="bg1"/>
        </a:solidFill>
        <a:latin typeface="Times" pitchFamily="-107" charset="0"/>
        <a:ea typeface="+mn-ea"/>
        <a:cs typeface="+mn-cs"/>
      </a:defRPr>
    </a:lvl6pPr>
    <a:lvl7pPr marL="2743200" algn="l" defTabSz="457200" rtl="0" eaLnBrk="1" latinLnBrk="0" hangingPunct="1">
      <a:defRPr sz="2400" kern="1200">
        <a:solidFill>
          <a:schemeClr val="bg1"/>
        </a:solidFill>
        <a:latin typeface="Times" pitchFamily="-107" charset="0"/>
        <a:ea typeface="+mn-ea"/>
        <a:cs typeface="+mn-cs"/>
      </a:defRPr>
    </a:lvl7pPr>
    <a:lvl8pPr marL="3200400" algn="l" defTabSz="457200" rtl="0" eaLnBrk="1" latinLnBrk="0" hangingPunct="1">
      <a:defRPr sz="2400" kern="1200">
        <a:solidFill>
          <a:schemeClr val="bg1"/>
        </a:solidFill>
        <a:latin typeface="Times" pitchFamily="-107" charset="0"/>
        <a:ea typeface="+mn-ea"/>
        <a:cs typeface="+mn-cs"/>
      </a:defRPr>
    </a:lvl8pPr>
    <a:lvl9pPr marL="3657600" algn="l" defTabSz="457200" rtl="0" eaLnBrk="1" latinLnBrk="0" hangingPunct="1">
      <a:defRPr sz="2400" kern="1200">
        <a:solidFill>
          <a:schemeClr val="bg1"/>
        </a:solidFill>
        <a:latin typeface="Times" pitchFamily="-107"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00"/>
    <a:srgbClr val="993333"/>
    <a:srgbClr val="FF0000"/>
    <a:srgbClr val="FFFFFF"/>
    <a:srgbClr val="800040"/>
    <a:srgbClr val="FF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89" autoAdjust="0"/>
    <p:restoredTop sz="89880" autoAdjust="0"/>
  </p:normalViewPr>
  <p:slideViewPr>
    <p:cSldViewPr>
      <p:cViewPr varScale="1">
        <p:scale>
          <a:sx n="100" d="100"/>
          <a:sy n="100" d="100"/>
        </p:scale>
        <p:origin x="1302" y="78"/>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 d="1"/>
        <a:sy n="1" d="1"/>
      </p:scale>
      <p:origin x="0" y="-9090"/>
    </p:cViewPr>
  </p:sorterViewPr>
  <p:notesViewPr>
    <p:cSldViewPr>
      <p:cViewPr varScale="1">
        <p:scale>
          <a:sx n="74" d="100"/>
          <a:sy n="74" d="100"/>
        </p:scale>
        <p:origin x="-2392"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7680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768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7680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680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680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060658F-05FA-5F4D-B8A5-216CD2EE31F6}"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pitchFamily="-107" charset="0"/>
        <a:ea typeface="+mn-ea"/>
        <a:cs typeface="+mn-cs"/>
      </a:defRPr>
    </a:lvl1pPr>
    <a:lvl2pPr marL="457200" algn="l" rtl="0" fontAlgn="base">
      <a:spcBef>
        <a:spcPct val="30000"/>
      </a:spcBef>
      <a:spcAft>
        <a:spcPct val="0"/>
      </a:spcAft>
      <a:defRPr sz="1200" kern="1200">
        <a:solidFill>
          <a:schemeClr val="tx1"/>
        </a:solidFill>
        <a:latin typeface="Times" pitchFamily="-107" charset="0"/>
        <a:ea typeface="ＭＳ Ｐゴシック" pitchFamily="-107" charset="-128"/>
        <a:cs typeface="+mn-cs"/>
      </a:defRPr>
    </a:lvl2pPr>
    <a:lvl3pPr marL="914400" algn="l" rtl="0" fontAlgn="base">
      <a:spcBef>
        <a:spcPct val="30000"/>
      </a:spcBef>
      <a:spcAft>
        <a:spcPct val="0"/>
      </a:spcAft>
      <a:defRPr sz="1200" kern="1200">
        <a:solidFill>
          <a:schemeClr val="tx1"/>
        </a:solidFill>
        <a:latin typeface="Times" pitchFamily="-107" charset="0"/>
        <a:ea typeface="ＭＳ Ｐゴシック" pitchFamily="-107" charset="-128"/>
        <a:cs typeface="+mn-cs"/>
      </a:defRPr>
    </a:lvl3pPr>
    <a:lvl4pPr marL="1371600" algn="l" rtl="0" fontAlgn="base">
      <a:spcBef>
        <a:spcPct val="30000"/>
      </a:spcBef>
      <a:spcAft>
        <a:spcPct val="0"/>
      </a:spcAft>
      <a:defRPr sz="1200" kern="1200">
        <a:solidFill>
          <a:schemeClr val="tx1"/>
        </a:solidFill>
        <a:latin typeface="Times" pitchFamily="-107" charset="0"/>
        <a:ea typeface="ＭＳ Ｐゴシック" pitchFamily="-107" charset="-128"/>
        <a:cs typeface="+mn-cs"/>
      </a:defRPr>
    </a:lvl4pPr>
    <a:lvl5pPr marL="1828800" algn="l" rtl="0" fontAlgn="base">
      <a:spcBef>
        <a:spcPct val="30000"/>
      </a:spcBef>
      <a:spcAft>
        <a:spcPct val="0"/>
      </a:spcAft>
      <a:defRPr sz="1200" kern="1200">
        <a:solidFill>
          <a:schemeClr val="tx1"/>
        </a:solidFill>
        <a:latin typeface="Times" pitchFamily="-107" charset="0"/>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kumimoji="1" b="1" i="1">
                <a:solidFill>
                  <a:schemeClr val="tx1"/>
                </a:solidFill>
                <a:latin typeface="Arial" panose="020B0604020202020204" pitchFamily="34" charset="0"/>
                <a:ea typeface="新細明體" panose="02020500000000000000" pitchFamily="18" charset="-120"/>
              </a:defRPr>
            </a:lvl1pPr>
            <a:lvl2pPr marL="742950" indent="-285750">
              <a:defRPr kumimoji="1" b="1" i="1">
                <a:solidFill>
                  <a:schemeClr val="tx1"/>
                </a:solidFill>
                <a:latin typeface="Arial" panose="020B0604020202020204" pitchFamily="34" charset="0"/>
                <a:ea typeface="新細明體" panose="02020500000000000000" pitchFamily="18" charset="-120"/>
              </a:defRPr>
            </a:lvl2pPr>
            <a:lvl3pPr marL="1143000" indent="-228600">
              <a:defRPr kumimoji="1" b="1" i="1">
                <a:solidFill>
                  <a:schemeClr val="tx1"/>
                </a:solidFill>
                <a:latin typeface="Arial" panose="020B0604020202020204" pitchFamily="34" charset="0"/>
                <a:ea typeface="新細明體" panose="02020500000000000000" pitchFamily="18" charset="-120"/>
              </a:defRPr>
            </a:lvl3pPr>
            <a:lvl4pPr marL="1600200" indent="-228600">
              <a:defRPr kumimoji="1" b="1" i="1">
                <a:solidFill>
                  <a:schemeClr val="tx1"/>
                </a:solidFill>
                <a:latin typeface="Arial" panose="020B0604020202020204" pitchFamily="34" charset="0"/>
                <a:ea typeface="新細明體" panose="02020500000000000000" pitchFamily="18" charset="-120"/>
              </a:defRPr>
            </a:lvl4pPr>
            <a:lvl5pPr marL="2057400" indent="-228600">
              <a:defRPr kumimoji="1" b="1" 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478853-0C0F-48C8-8462-484AC4FFE503}" type="slidenum">
              <a:rPr kumimoji="1" lang="en-US" altLang="zh-TW" sz="12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en-US" altLang="zh-TW" sz="12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72707" name="Rectangle 2"/>
          <p:cNvSpPr>
            <a:spLocks noGrp="1" noRot="1" noChangeAspect="1" noChangeArrowheads="1" noTextEdit="1"/>
          </p:cNvSpPr>
          <p:nvPr>
            <p:ph type="sldImg"/>
          </p:nvPr>
        </p:nvSpPr>
        <p:spPr>
          <a:xfrm>
            <a:off x="1112838" y="161925"/>
            <a:ext cx="4630737" cy="3473450"/>
          </a:xfrm>
          <a:ln/>
        </p:spPr>
      </p:sp>
      <p:sp>
        <p:nvSpPr>
          <p:cNvPr id="72708" name="Rectangle 3"/>
          <p:cNvSpPr>
            <a:spLocks noGrp="1" noChangeArrowheads="1"/>
          </p:cNvSpPr>
          <p:nvPr>
            <p:ph type="body" idx="1"/>
          </p:nvPr>
        </p:nvSpPr>
        <p:spPr>
          <a:xfrm>
            <a:off x="381000" y="3717925"/>
            <a:ext cx="6172200" cy="5345113"/>
          </a:xfrm>
          <a:noFill/>
        </p:spPr>
        <p:txBody>
          <a:bodyPr/>
          <a:lstStyle/>
          <a:p>
            <a:pPr eaLnBrk="1" hangingPunct="1"/>
            <a:endParaRPr lang="en-US" altLang="en-US" smtClean="0"/>
          </a:p>
        </p:txBody>
      </p:sp>
    </p:spTree>
    <p:extLst>
      <p:ext uri="{BB962C8B-B14F-4D97-AF65-F5344CB8AC3E}">
        <p14:creationId xmlns:p14="http://schemas.microsoft.com/office/powerpoint/2010/main" val="3787091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His focus then had to turn to rescue</a:t>
            </a:r>
          </a:p>
          <a:p>
            <a:r>
              <a:rPr lang="en-US" baseline="0" dirty="0" smtClean="0"/>
              <a:t>Quote</a:t>
            </a:r>
          </a:p>
          <a:p>
            <a:r>
              <a:rPr lang="en-US" baseline="0" dirty="0" smtClean="0"/>
              <a:t>And so there he was in the middle of the ocean, unsure if he would survive. He had to wonder how he wound up in such a predicament??</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Well, since a key part his quest to understand the origin of species</a:t>
            </a:r>
            <a:r>
              <a:rPr lang="en-US" b="1" baseline="0" dirty="0" smtClean="0"/>
              <a:t>…</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 One person he could have blamed was… Darwin</a:t>
            </a:r>
            <a:endParaRPr lang="en-US" sz="1200" kern="1200" dirty="0" smtClean="0">
              <a:solidFill>
                <a:schemeClr val="tx1"/>
              </a:solidFill>
              <a:latin typeface="Times" pitchFamily="-107" charset="0"/>
              <a:ea typeface="+mn-ea"/>
              <a:cs typeface="+mn-cs"/>
            </a:endParaRPr>
          </a:p>
          <a:p>
            <a:endParaRPr lang="en-US" dirty="0" smtClean="0"/>
          </a:p>
          <a:p>
            <a:r>
              <a:rPr lang="en-US" dirty="0" smtClean="0"/>
              <a:t>SLIDE</a:t>
            </a:r>
            <a:endParaRPr lang="en-US" dirty="0"/>
          </a:p>
        </p:txBody>
      </p:sp>
      <p:sp>
        <p:nvSpPr>
          <p:cNvPr id="4" name="Slide Number Placeholder 3"/>
          <p:cNvSpPr>
            <a:spLocks noGrp="1"/>
          </p:cNvSpPr>
          <p:nvPr>
            <p:ph type="sldNum" sz="quarter" idx="10"/>
          </p:nvPr>
        </p:nvSpPr>
        <p:spPr/>
        <p:txBody>
          <a:bodyPr/>
          <a:lstStyle/>
          <a:p>
            <a:fld id="{8060658F-05FA-5F4D-B8A5-216CD2EE31F6}"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Times" pitchFamily="-107" charset="0"/>
                <a:ea typeface="+mn-ea"/>
                <a:cs typeface="+mn-cs"/>
              </a:rPr>
              <a:t>The irony of the situation was</a:t>
            </a:r>
            <a:r>
              <a:rPr lang="en-US" sz="1200" b="0" kern="1200" dirty="0" smtClean="0">
                <a:solidFill>
                  <a:schemeClr val="tx1"/>
                </a:solidFill>
                <a:latin typeface="Times" pitchFamily="-107" charset="0"/>
                <a:ea typeface="+mn-ea"/>
                <a:cs typeface="+mn-cs"/>
              </a:rPr>
              <a:t> that, unknown to Wallace,</a:t>
            </a:r>
            <a:r>
              <a:rPr lang="en-US" sz="1200" b="0" kern="1200" baseline="0" dirty="0" smtClean="0">
                <a:solidFill>
                  <a:schemeClr val="tx1"/>
                </a:solidFill>
                <a:latin typeface="Times" pitchFamily="-107" charset="0"/>
                <a:ea typeface="+mn-ea"/>
                <a:cs typeface="+mn-cs"/>
              </a:rPr>
              <a:t> </a:t>
            </a:r>
            <a:r>
              <a:rPr lang="en-US" sz="1200" b="0" kern="1200" dirty="0" smtClean="0">
                <a:solidFill>
                  <a:schemeClr val="tx1"/>
                </a:solidFill>
                <a:latin typeface="Times" pitchFamily="-107" charset="0"/>
                <a:ea typeface="+mn-ea"/>
                <a:cs typeface="+mn-cs"/>
              </a:rPr>
              <a:t>Darwin already knew the answers</a:t>
            </a:r>
            <a:r>
              <a:rPr lang="en-US" sz="1200" b="0" kern="1200" baseline="0" dirty="0" smtClean="0">
                <a:solidFill>
                  <a:schemeClr val="tx1"/>
                </a:solidFill>
                <a:latin typeface="Times" pitchFamily="-107" charset="0"/>
                <a:ea typeface="+mn-ea"/>
                <a:cs typeface="+mn-cs"/>
              </a:rPr>
              <a:t> to the mystery of origins</a:t>
            </a:r>
            <a:r>
              <a:rPr lang="en-US" sz="1200" b="0" kern="1200" dirty="0" smtClean="0">
                <a:solidFill>
                  <a:schemeClr val="tx1"/>
                </a:solidFill>
                <a:latin typeface="Times" pitchFamily="-107" charset="0"/>
                <a:ea typeface="+mn-ea"/>
                <a:cs typeface="+mn-cs"/>
              </a:rPr>
              <a:t>, </a:t>
            </a:r>
          </a:p>
          <a:p>
            <a:r>
              <a:rPr lang="en-US" sz="1200" b="0" kern="1200" dirty="0" smtClean="0">
                <a:solidFill>
                  <a:schemeClr val="tx1"/>
                </a:solidFill>
                <a:latin typeface="Times" pitchFamily="-107" charset="0"/>
                <a:ea typeface="+mn-ea"/>
                <a:cs typeface="+mn-cs"/>
              </a:rPr>
              <a:t>Oh he definitely knew, from</a:t>
            </a:r>
            <a:r>
              <a:rPr lang="en-US" sz="1200" b="0" kern="1200" baseline="0" dirty="0" smtClean="0">
                <a:solidFill>
                  <a:schemeClr val="tx1"/>
                </a:solidFill>
                <a:latin typeface="Times" pitchFamily="-107" charset="0"/>
                <a:ea typeface="+mn-ea"/>
                <a:cs typeface="+mn-cs"/>
              </a:rPr>
              <a:t> his voyage </a:t>
            </a:r>
            <a:r>
              <a:rPr lang="en-US" sz="1200" b="0" kern="1200" dirty="0" smtClean="0">
                <a:solidFill>
                  <a:schemeClr val="tx1"/>
                </a:solidFill>
                <a:latin typeface="Times" pitchFamily="-107" charset="0"/>
                <a:ea typeface="+mn-ea"/>
                <a:cs typeface="+mn-cs"/>
              </a:rPr>
              <a:t>FIFTEEN YEARS EARLIER. </a:t>
            </a:r>
            <a:r>
              <a:rPr lang="en-US" sz="1200" b="0" kern="1200" baseline="0" dirty="0" smtClean="0">
                <a:solidFill>
                  <a:schemeClr val="tx1"/>
                </a:solidFill>
                <a:latin typeface="Times" pitchFamily="-107" charset="0"/>
                <a:ea typeface="+mn-ea"/>
                <a:cs typeface="+mn-cs"/>
              </a:rPr>
              <a:t> </a:t>
            </a:r>
            <a:r>
              <a:rPr lang="en-US" sz="1200" b="0" kern="1200" dirty="0" smtClean="0">
                <a:solidFill>
                  <a:schemeClr val="tx1"/>
                </a:solidFill>
                <a:latin typeface="Times" pitchFamily="-107" charset="0"/>
                <a:ea typeface="+mn-ea"/>
                <a:cs typeface="+mn-cs"/>
              </a:rPr>
              <a:t>that species changed, but </a:t>
            </a:r>
            <a:r>
              <a:rPr lang="en-US" sz="1200" b="1" kern="1200" dirty="0" smtClean="0">
                <a:solidFill>
                  <a:schemeClr val="tx1"/>
                </a:solidFill>
                <a:latin typeface="Times" pitchFamily="-107" charset="0"/>
                <a:ea typeface="+mn-ea"/>
                <a:cs typeface="+mn-cs"/>
              </a:rPr>
              <a:t>he</a:t>
            </a:r>
            <a:r>
              <a:rPr lang="en-US" sz="1200" b="1" kern="1200" baseline="0" dirty="0" smtClean="0">
                <a:solidFill>
                  <a:schemeClr val="tx1"/>
                </a:solidFill>
                <a:latin typeface="Times" pitchFamily="-107" charset="0"/>
                <a:ea typeface="+mn-ea"/>
                <a:cs typeface="+mn-cs"/>
              </a:rPr>
              <a:t> just did not say so</a:t>
            </a:r>
            <a:r>
              <a:rPr lang="en-US" sz="1200" b="0" kern="1200" dirty="0" smtClean="0">
                <a:solidFill>
                  <a:schemeClr val="tx1"/>
                </a:solidFill>
                <a:latin typeface="Times" pitchFamily="-107" charset="0"/>
                <a:ea typeface="+mn-ea"/>
                <a:cs typeface="+mn-cs"/>
              </a:rPr>
              <a:t>.</a:t>
            </a:r>
          </a:p>
          <a:p>
            <a:endParaRPr lang="en-US" sz="1200" b="0" kern="1200" dirty="0" smtClean="0">
              <a:solidFill>
                <a:schemeClr val="tx1"/>
              </a:solidFill>
              <a:latin typeface="Times" pitchFamily="-107" charset="0"/>
              <a:ea typeface="+mn-ea"/>
              <a:cs typeface="+mn-cs"/>
            </a:endParaRPr>
          </a:p>
          <a:p>
            <a:r>
              <a:rPr lang="en-US" sz="1200" b="1" kern="1200" dirty="0" smtClean="0">
                <a:solidFill>
                  <a:schemeClr val="tx1"/>
                </a:solidFill>
                <a:latin typeface="Times" pitchFamily="-107" charset="0"/>
                <a:ea typeface="+mn-ea"/>
                <a:cs typeface="+mn-cs"/>
              </a:rPr>
              <a:t>How</a:t>
            </a:r>
            <a:r>
              <a:rPr lang="en-US" sz="1200" b="1" kern="1200" baseline="0" dirty="0" smtClean="0">
                <a:solidFill>
                  <a:schemeClr val="tx1"/>
                </a:solidFill>
                <a:latin typeface="Times" pitchFamily="-107" charset="0"/>
                <a:ea typeface="+mn-ea"/>
                <a:cs typeface="+mn-cs"/>
              </a:rPr>
              <a:t> did he know and how do we know he knew </a:t>
            </a:r>
            <a:r>
              <a:rPr lang="en-US" sz="1200" b="0" kern="1200" baseline="0" dirty="0" smtClean="0">
                <a:solidFill>
                  <a:schemeClr val="tx1"/>
                </a:solidFill>
                <a:latin typeface="Times" pitchFamily="-107" charset="0"/>
                <a:ea typeface="+mn-ea"/>
                <a:cs typeface="+mn-cs"/>
              </a:rPr>
              <a:t>? Let’s retrace some key stops on his voyage…</a:t>
            </a:r>
          </a:p>
          <a:p>
            <a:endParaRPr lang="en-US" sz="1200" b="0" kern="1200" baseline="0" dirty="0" smtClean="0">
              <a:solidFill>
                <a:schemeClr val="tx1"/>
              </a:solidFill>
              <a:latin typeface="Times" pitchFamily="-107" charset="0"/>
              <a:ea typeface="+mn-ea"/>
              <a:cs typeface="+mn-cs"/>
            </a:endParaRPr>
          </a:p>
          <a:p>
            <a:r>
              <a:rPr lang="en-US" sz="1200" b="1" kern="1200" baseline="0" dirty="0" smtClean="0">
                <a:solidFill>
                  <a:schemeClr val="tx1"/>
                </a:solidFill>
                <a:latin typeface="Times" pitchFamily="-107" charset="0"/>
                <a:ea typeface="+mn-ea"/>
                <a:cs typeface="+mn-cs"/>
              </a:rPr>
              <a:t>Divinity student </a:t>
            </a:r>
            <a:r>
              <a:rPr lang="en-US" sz="1200" b="0" kern="1200" baseline="0" dirty="0" smtClean="0">
                <a:solidFill>
                  <a:schemeClr val="tx1"/>
                </a:solidFill>
                <a:latin typeface="Times" pitchFamily="-107" charset="0"/>
                <a:ea typeface="+mn-ea"/>
                <a:cs typeface="+mn-cs"/>
              </a:rPr>
              <a:t>Left England just after Christmas 1831</a:t>
            </a:r>
            <a:endParaRPr lang="en-US" sz="1200" b="0" kern="1200" dirty="0" smtClean="0">
              <a:solidFill>
                <a:schemeClr val="tx1"/>
              </a:solidFill>
              <a:latin typeface="Times" pitchFamily="-107"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8060658F-05FA-5F4D-B8A5-216CD2EE31F6}"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of the first evidence,</a:t>
            </a:r>
            <a:r>
              <a:rPr lang="en-US" baseline="0" dirty="0" smtClean="0"/>
              <a:t> that</a:t>
            </a:r>
            <a:r>
              <a:rPr lang="en-US" dirty="0" smtClean="0"/>
              <a:t> </a:t>
            </a:r>
            <a:r>
              <a:rPr lang="en-US" b="1" dirty="0" smtClean="0"/>
              <a:t>he would come to</a:t>
            </a:r>
            <a:r>
              <a:rPr lang="en-US" b="1" baseline="0" dirty="0" smtClean="0"/>
              <a:t> recognize much later</a:t>
            </a:r>
            <a:r>
              <a:rPr lang="en-US" baseline="0" dirty="0" smtClean="0"/>
              <a:t>, he discovered early in the voyage on the coast of Argentina</a:t>
            </a:r>
            <a:endParaRPr lang="en-US" dirty="0"/>
          </a:p>
        </p:txBody>
      </p:sp>
      <p:sp>
        <p:nvSpPr>
          <p:cNvPr id="4" name="Slide Number Placeholder 3"/>
          <p:cNvSpPr>
            <a:spLocks noGrp="1"/>
          </p:cNvSpPr>
          <p:nvPr>
            <p:ph type="sldNum" sz="quarter" idx="10"/>
          </p:nvPr>
        </p:nvSpPr>
        <p:spPr/>
        <p:txBody>
          <a:bodyPr/>
          <a:lstStyle/>
          <a:p>
            <a:fld id="{8060658F-05FA-5F4D-B8A5-216CD2EE31F6}"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Darwin discovered fossils of what turned out to be seven species of large mammals</a:t>
            </a:r>
            <a:endParaRPr lang="en-US" dirty="0"/>
          </a:p>
        </p:txBody>
      </p:sp>
      <p:sp>
        <p:nvSpPr>
          <p:cNvPr id="4" name="Slide Number Placeholder 3"/>
          <p:cNvSpPr>
            <a:spLocks noGrp="1"/>
          </p:cNvSpPr>
          <p:nvPr>
            <p:ph type="sldNum" sz="quarter" idx="10"/>
          </p:nvPr>
        </p:nvSpPr>
        <p:spPr/>
        <p:txBody>
          <a:bodyPr/>
          <a:lstStyle/>
          <a:p>
            <a:fld id="{8060658F-05FA-5F4D-B8A5-216CD2EE31F6}"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a:t>
            </a:r>
            <a:r>
              <a:rPr lang="en-US" baseline="0" dirty="0" smtClean="0"/>
              <a:t> so-</a:t>
            </a:r>
            <a:r>
              <a:rPr lang="en-US" dirty="0" smtClean="0"/>
              <a:t> called </a:t>
            </a:r>
            <a:r>
              <a:rPr lang="en-US" b="1" dirty="0" err="1" smtClean="0"/>
              <a:t>megafauna</a:t>
            </a:r>
            <a:r>
              <a:rPr lang="en-US" baseline="0" dirty="0" smtClean="0"/>
              <a:t>, such as this giant ground sloth </a:t>
            </a:r>
            <a:r>
              <a:rPr lang="en-US" baseline="0" dirty="0" err="1" smtClean="0"/>
              <a:t>Mylodon</a:t>
            </a:r>
            <a:r>
              <a:rPr lang="en-US" baseline="0" dirty="0" smtClean="0"/>
              <a:t> that would be named for the young geologist, appeared to be related to, but much larger than living forms such as sloths, armadillos and llamas.</a:t>
            </a:r>
          </a:p>
          <a:p>
            <a:endParaRPr lang="en-US" baseline="0" dirty="0" smtClean="0"/>
          </a:p>
          <a:p>
            <a:endParaRPr lang="en-US" baseline="0" dirty="0" smtClean="0"/>
          </a:p>
          <a:p>
            <a:r>
              <a:rPr lang="en-US" baseline="0" dirty="0" smtClean="0"/>
              <a:t>“Geological relations” between the extinct and the living??</a:t>
            </a:r>
          </a:p>
          <a:p>
            <a:endParaRPr lang="en-US" baseline="0" dirty="0" smtClean="0"/>
          </a:p>
          <a:p>
            <a:endParaRPr lang="en-US" baseline="0" dirty="0" smtClean="0"/>
          </a:p>
          <a:p>
            <a:r>
              <a:rPr lang="en-US" b="1" baseline="0" dirty="0" smtClean="0"/>
              <a:t>More than 2 years</a:t>
            </a:r>
          </a:p>
          <a:p>
            <a:r>
              <a:rPr lang="en-US" b="1" baseline="0" dirty="0" smtClean="0"/>
              <a:t>“I know not how I will endure it”</a:t>
            </a:r>
            <a:r>
              <a:rPr lang="en-US" baseline="0" dirty="0" smtClean="0"/>
              <a:t>  </a:t>
            </a:r>
          </a:p>
          <a:p>
            <a:endParaRPr lang="en-US" baseline="0" dirty="0" smtClean="0"/>
          </a:p>
        </p:txBody>
      </p:sp>
      <p:sp>
        <p:nvSpPr>
          <p:cNvPr id="4" name="Slide Number Placeholder 3"/>
          <p:cNvSpPr>
            <a:spLocks noGrp="1"/>
          </p:cNvSpPr>
          <p:nvPr>
            <p:ph type="sldNum" sz="quarter" idx="10"/>
          </p:nvPr>
        </p:nvSpPr>
        <p:spPr/>
        <p:txBody>
          <a:bodyPr/>
          <a:lstStyle/>
          <a:p>
            <a:fld id="{8060658F-05FA-5F4D-B8A5-216CD2EE31F6}"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second major body of evidence, </a:t>
            </a:r>
            <a:r>
              <a:rPr lang="en-US" b="1" dirty="0" smtClean="0"/>
              <a:t>that</a:t>
            </a:r>
            <a:r>
              <a:rPr lang="en-US" b="1" baseline="0" dirty="0" smtClean="0"/>
              <a:t> again</a:t>
            </a:r>
            <a:r>
              <a:rPr lang="en-US" dirty="0" smtClean="0"/>
              <a:t> </a:t>
            </a:r>
            <a:r>
              <a:rPr lang="en-US" b="1" dirty="0" smtClean="0"/>
              <a:t>he would only realize later</a:t>
            </a:r>
            <a:r>
              <a:rPr lang="en-US" dirty="0" smtClean="0"/>
              <a:t>, emerged as</a:t>
            </a:r>
            <a:r>
              <a:rPr lang="en-US" baseline="0" dirty="0" smtClean="0"/>
              <a:t> he visited the Galapagos.  </a:t>
            </a:r>
          </a:p>
          <a:p>
            <a:r>
              <a:rPr lang="en-US" baseline="0" dirty="0" smtClean="0"/>
              <a:t>It wasn’t the creatures that Darwin was anticipating,</a:t>
            </a:r>
          </a:p>
          <a:p>
            <a:r>
              <a:rPr lang="en-US" baseline="0" dirty="0" smtClean="0"/>
              <a:t> He had looked forward to seeing his first </a:t>
            </a:r>
            <a:r>
              <a:rPr lang="en-US" b="1" baseline="0" dirty="0" smtClean="0"/>
              <a:t>volcanoes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060658F-05FA-5F4D-B8A5-216CD2EE31F6}"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50000"/>
              </a:spcBef>
            </a:pPr>
            <a:r>
              <a:rPr lang="en-US" dirty="0" smtClean="0"/>
              <a:t>He found</a:t>
            </a:r>
            <a:r>
              <a:rPr lang="en-US" baseline="0" dirty="0" smtClean="0"/>
              <a:t> what he described as a reptilian paradise.</a:t>
            </a:r>
          </a:p>
          <a:p>
            <a:pPr>
              <a:spcBef>
                <a:spcPct val="50000"/>
              </a:spcBef>
            </a:pPr>
            <a:r>
              <a:rPr lang="en-US" baseline="0" dirty="0" smtClean="0"/>
              <a:t>With giant tortoises and oceangoing lizards – imps of darkness</a:t>
            </a:r>
          </a:p>
          <a:p>
            <a:pPr>
              <a:spcBef>
                <a:spcPct val="50000"/>
              </a:spcBef>
            </a:pPr>
            <a:r>
              <a:rPr lang="en-US" baseline="0" dirty="0" smtClean="0"/>
              <a:t>There were also some humdrum birds like this mockingbird, similar to what he had seen on the continent.</a:t>
            </a:r>
          </a:p>
          <a:p>
            <a:pPr>
              <a:spcBef>
                <a:spcPct val="50000"/>
              </a:spcBef>
            </a:pPr>
            <a:endParaRPr lang="en-US" baseline="0" dirty="0" smtClean="0"/>
          </a:p>
          <a:p>
            <a:pPr>
              <a:spcBef>
                <a:spcPct val="50000"/>
              </a:spcBef>
            </a:pPr>
            <a:r>
              <a:rPr lang="en-US" baseline="0" dirty="0" smtClean="0"/>
              <a:t>He was happy to leave. Paradise for reptiles perhaps, but</a:t>
            </a:r>
            <a:r>
              <a:rPr lang="en-US" dirty="0" smtClean="0"/>
              <a:t> temperatures could reach over 130 degrees,  Darwin</a:t>
            </a:r>
            <a:r>
              <a:rPr lang="en-US" baseline="0" dirty="0" smtClean="0"/>
              <a:t> compared the islands to Hell.</a:t>
            </a:r>
            <a:endParaRPr lang="en-US" dirty="0" smtClean="0">
              <a:solidFill>
                <a:schemeClr val="tx1"/>
              </a:solidFill>
            </a:endParaRPr>
          </a:p>
          <a:p>
            <a:pPr>
              <a:spcBef>
                <a:spcPct val="50000"/>
              </a:spcBef>
              <a:buFontTx/>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8060658F-05FA-5F4D-B8A5-216CD2EE31F6}"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those unspectacular mockingbirds</a:t>
            </a:r>
            <a:r>
              <a:rPr lang="en-US" baseline="0" dirty="0" smtClean="0"/>
              <a:t> presented a puzzle</a:t>
            </a:r>
          </a:p>
          <a:p>
            <a:r>
              <a:rPr lang="en-US" dirty="0" smtClean="0"/>
              <a:t>Very</a:t>
            </a:r>
            <a:r>
              <a:rPr lang="en-US" baseline="0" dirty="0" smtClean="0"/>
              <a:t> similar but slightly different forms occurred on three different islands</a:t>
            </a:r>
          </a:p>
          <a:p>
            <a:endParaRPr lang="en-US" baseline="0" dirty="0" smtClean="0"/>
          </a:p>
          <a:p>
            <a:r>
              <a:rPr lang="en-US" baseline="0" dirty="0" smtClean="0"/>
              <a:t>Only many months later did he realize their significance…</a:t>
            </a:r>
          </a:p>
          <a:p>
            <a:endParaRPr lang="en-US" baseline="0" dirty="0" smtClean="0"/>
          </a:p>
          <a:p>
            <a:r>
              <a:rPr lang="en-US" b="0" dirty="0" smtClean="0"/>
              <a:t>Tahiti, Australia, Africa –</a:t>
            </a:r>
            <a:r>
              <a:rPr lang="en-US" b="0" baseline="0" dirty="0" smtClean="0"/>
              <a:t> home – NO</a:t>
            </a:r>
          </a:p>
          <a:p>
            <a:r>
              <a:rPr lang="en-US" b="0" dirty="0" smtClean="0"/>
              <a:t>Darwin</a:t>
            </a:r>
            <a:r>
              <a:rPr lang="en-US" b="0" baseline="0" dirty="0" smtClean="0"/>
              <a:t> never overcame his seasickness</a:t>
            </a:r>
          </a:p>
          <a:p>
            <a:r>
              <a:rPr lang="en-US" b="1" dirty="0" smtClean="0"/>
              <a:t>“I loathe, I abhor the sea, &amp; all ships which sail on it.”</a:t>
            </a:r>
            <a:endParaRPr lang="en-US" dirty="0"/>
          </a:p>
        </p:txBody>
      </p:sp>
      <p:sp>
        <p:nvSpPr>
          <p:cNvPr id="4" name="Slide Number Placeholder 3"/>
          <p:cNvSpPr>
            <a:spLocks noGrp="1"/>
          </p:cNvSpPr>
          <p:nvPr>
            <p:ph type="sldNum" sz="quarter" idx="10"/>
          </p:nvPr>
        </p:nvSpPr>
        <p:spPr/>
        <p:txBody>
          <a:bodyPr/>
          <a:lstStyle/>
          <a:p>
            <a:fld id="{8060658F-05FA-5F4D-B8A5-216CD2EE31F6}"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the long and </a:t>
            </a:r>
            <a:r>
              <a:rPr lang="en-US" dirty="0" err="1" smtClean="0"/>
              <a:t>zig-zagging</a:t>
            </a:r>
            <a:r>
              <a:rPr lang="en-US" dirty="0" smtClean="0"/>
              <a:t> voyage home, he began to organize his notes</a:t>
            </a:r>
          </a:p>
          <a:p>
            <a:r>
              <a:rPr lang="en-US" dirty="0" smtClean="0"/>
              <a:t>And as he reflected on the Galapagos mockingbirds , it dawned on him …</a:t>
            </a:r>
          </a:p>
          <a:p>
            <a:r>
              <a:rPr lang="en-US" b="1" dirty="0" smtClean="0"/>
              <a:t>First eureka moment</a:t>
            </a:r>
          </a:p>
          <a:p>
            <a:r>
              <a:rPr lang="en-US" dirty="0" smtClean="0"/>
              <a:t>(This is a page from his</a:t>
            </a:r>
            <a:r>
              <a:rPr lang="en-US" baseline="0" dirty="0" smtClean="0"/>
              <a:t> ornithology notebook)</a:t>
            </a:r>
            <a:endParaRPr lang="en-US" dirty="0" smtClean="0"/>
          </a:p>
          <a:p>
            <a:r>
              <a:rPr lang="en-US" b="1" dirty="0" smtClean="0"/>
              <a:t>QUOTE</a:t>
            </a:r>
            <a:r>
              <a:rPr lang="en-US" dirty="0" smtClean="0"/>
              <a:t> </a:t>
            </a:r>
            <a:endParaRPr lang="en-US" dirty="0"/>
          </a:p>
        </p:txBody>
      </p:sp>
      <p:sp>
        <p:nvSpPr>
          <p:cNvPr id="4" name="Slide Number Placeholder 3"/>
          <p:cNvSpPr>
            <a:spLocks noGrp="1"/>
          </p:cNvSpPr>
          <p:nvPr>
            <p:ph type="sldNum" sz="quarter" idx="10"/>
          </p:nvPr>
        </p:nvSpPr>
        <p:spPr/>
        <p:txBody>
          <a:bodyPr/>
          <a:lstStyle/>
          <a:p>
            <a:fld id="{8060658F-05FA-5F4D-B8A5-216CD2EE31F6}"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he reached home </a:t>
            </a:r>
            <a:r>
              <a:rPr lang="en-US" baseline="0" dirty="0" smtClean="0"/>
              <a:t> he </a:t>
            </a:r>
            <a:r>
              <a:rPr lang="en-US" dirty="0" smtClean="0"/>
              <a:t>began to develop</a:t>
            </a:r>
            <a:r>
              <a:rPr lang="en-US" baseline="0" dirty="0" smtClean="0"/>
              <a:t> his thoughts on species and to connect the dots… </a:t>
            </a:r>
            <a:r>
              <a:rPr lang="en-US" b="1" baseline="0" dirty="0" smtClean="0"/>
              <a:t>Mental Rioting</a:t>
            </a:r>
            <a:endParaRPr lang="en-US" baseline="0" dirty="0" smtClean="0"/>
          </a:p>
          <a:p>
            <a:endParaRPr lang="en-US" baseline="0" dirty="0" smtClean="0"/>
          </a:p>
          <a:p>
            <a:r>
              <a:rPr lang="en-US" baseline="0" dirty="0" smtClean="0"/>
              <a:t>And on page 36, he invented a new system of natural history with organisms related by descent from ancestors, as children are descended from parents and grandparents</a:t>
            </a:r>
          </a:p>
          <a:p>
            <a:endParaRPr lang="en-US" baseline="0" dirty="0" smtClean="0"/>
          </a:p>
          <a:p>
            <a:r>
              <a:rPr lang="en-US" b="1" baseline="0" dirty="0" smtClean="0"/>
              <a:t>This was the end of Special Creation for Darwin</a:t>
            </a:r>
          </a:p>
          <a:p>
            <a:r>
              <a:rPr lang="en-US" b="1" baseline="0" dirty="0" smtClean="0"/>
              <a:t>But he did not tell anybody</a:t>
            </a:r>
          </a:p>
          <a:p>
            <a:endParaRPr lang="en-US" b="1" baseline="0" dirty="0" smtClean="0"/>
          </a:p>
        </p:txBody>
      </p:sp>
      <p:sp>
        <p:nvSpPr>
          <p:cNvPr id="4" name="Slide Number Placeholder 3"/>
          <p:cNvSpPr>
            <a:spLocks noGrp="1"/>
          </p:cNvSpPr>
          <p:nvPr>
            <p:ph type="sldNum" sz="quarter" idx="10"/>
          </p:nvPr>
        </p:nvSpPr>
        <p:spPr/>
        <p:txBody>
          <a:bodyPr/>
          <a:lstStyle/>
          <a:p>
            <a:fld id="{8060658F-05FA-5F4D-B8A5-216CD2EE31F6}"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528D0B-2F31-2241-B0C1-E56183663130}" type="slidenum">
              <a:rPr lang="en-US"/>
              <a:pPr/>
              <a:t>2</a:t>
            </a:fld>
            <a:endParaRPr lang="en-US"/>
          </a:p>
        </p:txBody>
      </p:sp>
      <p:sp>
        <p:nvSpPr>
          <p:cNvPr id="91138" name="Rectangle 1026"/>
          <p:cNvSpPr>
            <a:spLocks noGrp="1" noRot="1" noChangeAspect="1" noChangeArrowheads="1" noTextEdit="1"/>
          </p:cNvSpPr>
          <p:nvPr>
            <p:ph type="sldImg"/>
          </p:nvPr>
        </p:nvSpPr>
        <p:spPr>
          <a:ln/>
        </p:spPr>
      </p:sp>
      <p:sp>
        <p:nvSpPr>
          <p:cNvPr id="91139" name="Rectangle 1027"/>
          <p:cNvSpPr>
            <a:spLocks noGrp="1" noChangeArrowheads="1"/>
          </p:cNvSpPr>
          <p:nvPr>
            <p:ph type="body" idx="1"/>
          </p:nvPr>
        </p:nvSpPr>
        <p:spPr/>
        <p:txBody>
          <a:bodyPr/>
          <a:lstStyle/>
          <a:p>
            <a:r>
              <a:rPr lang="en-US" sz="1800" dirty="0" smtClean="0"/>
              <a:t>Thank</a:t>
            </a:r>
            <a:r>
              <a:rPr lang="en-US" sz="1800" baseline="0" dirty="0" smtClean="0"/>
              <a:t> you</a:t>
            </a:r>
          </a:p>
          <a:p>
            <a:r>
              <a:rPr lang="en-US" sz="1800" dirty="0" smtClean="0"/>
              <a:t>I hope </a:t>
            </a:r>
            <a:r>
              <a:rPr lang="en-US" sz="1800" dirty="0"/>
              <a:t>that short </a:t>
            </a:r>
            <a:r>
              <a:rPr lang="en-US" sz="1800" dirty="0" smtClean="0"/>
              <a:t>film put you in the mood for some adventure.. </a:t>
            </a:r>
          </a:p>
          <a:p>
            <a:r>
              <a:rPr lang="en-US" sz="1800" dirty="0" smtClean="0"/>
              <a:t>The </a:t>
            </a:r>
            <a:r>
              <a:rPr lang="en-US" sz="1800" dirty="0"/>
              <a:t>search for the origins of species, both in general </a:t>
            </a:r>
            <a:r>
              <a:rPr lang="en-US" sz="1800" dirty="0" smtClean="0"/>
              <a:t>and of </a:t>
            </a:r>
            <a:r>
              <a:rPr lang="en-US" sz="1800" dirty="0"/>
              <a:t>specific kinds of creatures, has entailed a series of truly epic adventures over the past 200 years</a:t>
            </a:r>
            <a:r>
              <a:rPr lang="en-US" sz="1800" dirty="0" smtClean="0"/>
              <a:t>.</a:t>
            </a:r>
            <a:r>
              <a:rPr lang="en-US" sz="1800" baseline="0" dirty="0" smtClean="0"/>
              <a:t> </a:t>
            </a:r>
          </a:p>
          <a:p>
            <a:endParaRPr lang="en-US" sz="1800" baseline="0" dirty="0" smtClean="0"/>
          </a:p>
          <a:p>
            <a:r>
              <a:rPr lang="en-US" sz="1800" baseline="0" dirty="0" smtClean="0"/>
              <a:t>I have had a great time chronicling those stories in my new book  </a:t>
            </a:r>
          </a:p>
          <a:p>
            <a:endParaRPr lang="en-US" sz="1800"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800" dirty="0" smtClean="0"/>
              <a:t>Tonight, I</a:t>
            </a:r>
            <a:r>
              <a:rPr lang="en-US" sz="1800" baseline="0" dirty="0" smtClean="0"/>
              <a:t> want to </a:t>
            </a:r>
            <a:r>
              <a:rPr lang="en-US" sz="1800" b="1" baseline="0" dirty="0" smtClean="0"/>
              <a:t>share </a:t>
            </a:r>
            <a:r>
              <a:rPr lang="en-US" sz="1800" baseline="0" dirty="0" smtClean="0"/>
              <a:t>with you </a:t>
            </a:r>
            <a:r>
              <a:rPr lang="en-US" sz="1800" dirty="0" smtClean="0"/>
              <a:t>some of those adventures and to </a:t>
            </a:r>
            <a:r>
              <a:rPr lang="en-US" sz="1800" b="1" dirty="0" smtClean="0"/>
              <a:t>celebrate</a:t>
            </a:r>
            <a:r>
              <a:rPr lang="en-US" sz="1800" dirty="0" smtClean="0"/>
              <a:t> the explorers who undertook them</a:t>
            </a:r>
          </a:p>
          <a:p>
            <a:endParaRPr lang="en-US" sz="1800" baseline="0"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(Natural Selection in 1838)</a:t>
            </a:r>
          </a:p>
          <a:p>
            <a:r>
              <a:rPr lang="en-US" baseline="0" dirty="0" smtClean="0"/>
              <a:t>Exasperated, As he wrote in his notebook… QUOTE</a:t>
            </a:r>
          </a:p>
          <a:p>
            <a:r>
              <a:rPr lang="en-US" baseline="0" dirty="0" smtClean="0"/>
              <a:t>But again  he did not tell anybody</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He had a great opportunity to spill the beans - While he was developing his ideas and having such </a:t>
            </a:r>
            <a:r>
              <a:rPr lang="en-US" b="1" baseline="0" dirty="0" smtClean="0"/>
              <a:t>private</a:t>
            </a:r>
            <a:r>
              <a:rPr lang="en-US" baseline="0" dirty="0" smtClean="0"/>
              <a:t> thoughts, he was putting the finishing touches on his account of the Voyage of the Beagle </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060658F-05FA-5F4D-B8A5-216CD2EE31F6}"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 </a:t>
            </a:r>
            <a:r>
              <a:rPr lang="en-US" b="1" dirty="0" smtClean="0"/>
              <a:t>He knew </a:t>
            </a:r>
            <a:r>
              <a:rPr lang="en-US" dirty="0" smtClean="0"/>
              <a:t>– he knew that species changed.</a:t>
            </a:r>
          </a:p>
          <a:p>
            <a:r>
              <a:rPr lang="en-US" dirty="0" smtClean="0"/>
              <a:t>He dodged</a:t>
            </a:r>
            <a:r>
              <a:rPr lang="en-US" baseline="0" dirty="0" smtClean="0"/>
              <a:t> the matter here because it would have been heresy to say so</a:t>
            </a:r>
          </a:p>
          <a:p>
            <a:r>
              <a:rPr lang="en-US" baseline="0" dirty="0" smtClean="0"/>
              <a:t>He continued to work on his species theory, he wrote a 35 page sketch in 1842</a:t>
            </a:r>
          </a:p>
          <a:p>
            <a:r>
              <a:rPr lang="en-US" baseline="0" dirty="0" smtClean="0"/>
              <a:t>And a 230 page essay in 1844, upon completing that he left instructions with his wife to publish it should he die</a:t>
            </a:r>
          </a:p>
          <a:p>
            <a:r>
              <a:rPr lang="en-US" b="1" baseline="0" dirty="0" smtClean="0"/>
              <a:t>But Wallace was privy to none of that</a:t>
            </a:r>
            <a:r>
              <a:rPr lang="en-US" baseline="0" dirty="0" smtClean="0"/>
              <a:t>. When Wallace later </a:t>
            </a:r>
            <a:r>
              <a:rPr lang="en-US" b="1" baseline="0" dirty="0" smtClean="0"/>
              <a:t>read these words </a:t>
            </a:r>
            <a:r>
              <a:rPr lang="en-US" baseline="0" dirty="0" smtClean="0"/>
              <a:t>he concluded that the great Darwin had left the question of the origin of species wide open….</a:t>
            </a:r>
          </a:p>
          <a:p>
            <a:endParaRPr lang="en-US" sz="1200" kern="1200" dirty="0" smtClean="0">
              <a:solidFill>
                <a:schemeClr val="tx1"/>
              </a:solidFill>
              <a:latin typeface="Times" pitchFamily="-107" charset="0"/>
              <a:ea typeface="+mn-ea"/>
              <a:cs typeface="+mn-cs"/>
            </a:endParaRPr>
          </a:p>
          <a:p>
            <a:r>
              <a:rPr lang="en-US" sz="1200" kern="1200" dirty="0" smtClean="0">
                <a:solidFill>
                  <a:schemeClr val="tx1"/>
                </a:solidFill>
                <a:latin typeface="Times" pitchFamily="-107" charset="0"/>
                <a:ea typeface="+mn-ea"/>
                <a:cs typeface="+mn-cs"/>
              </a:rPr>
              <a:t>Had Darwin disclosed what he thought</a:t>
            </a:r>
            <a:r>
              <a:rPr lang="en-US" sz="1200" kern="1200" baseline="0" dirty="0" smtClean="0">
                <a:solidFill>
                  <a:schemeClr val="tx1"/>
                </a:solidFill>
                <a:latin typeface="Times" pitchFamily="-107" charset="0"/>
                <a:ea typeface="+mn-ea"/>
                <a:cs typeface="+mn-cs"/>
              </a:rPr>
              <a:t> in 1839, or 1842, or 1844</a:t>
            </a:r>
            <a:r>
              <a:rPr lang="en-US" sz="1200" kern="1200" dirty="0" smtClean="0">
                <a:solidFill>
                  <a:schemeClr val="tx1"/>
                </a:solidFill>
                <a:latin typeface="Times" pitchFamily="-107" charset="0"/>
                <a:ea typeface="+mn-ea"/>
                <a:cs typeface="+mn-cs"/>
              </a:rPr>
              <a:t>, Wallace might</a:t>
            </a:r>
            <a:r>
              <a:rPr lang="en-US" sz="1200" kern="1200" baseline="0" dirty="0" smtClean="0">
                <a:solidFill>
                  <a:schemeClr val="tx1"/>
                </a:solidFill>
                <a:latin typeface="Times" pitchFamily="-107" charset="0"/>
                <a:ea typeface="+mn-ea"/>
                <a:cs typeface="+mn-cs"/>
              </a:rPr>
              <a:t> not have been </a:t>
            </a:r>
            <a:r>
              <a:rPr lang="en-US" sz="1200" kern="1200" dirty="0" smtClean="0">
                <a:solidFill>
                  <a:schemeClr val="tx1"/>
                </a:solidFill>
                <a:latin typeface="Times" pitchFamily="-107" charset="0"/>
                <a:ea typeface="+mn-ea"/>
                <a:cs typeface="+mn-cs"/>
              </a:rPr>
              <a:t>in an open lifeboat in the middle of the Atlantic in 1852, and we might never have heard of Wallace….. PAUSE</a:t>
            </a:r>
            <a:endParaRPr lang="en-US" baseline="0" dirty="0" smtClean="0"/>
          </a:p>
          <a:p>
            <a:r>
              <a:rPr lang="en-US" dirty="0" smtClean="0"/>
              <a:t>SLIDE</a:t>
            </a:r>
            <a:endParaRPr lang="en-US" dirty="0"/>
          </a:p>
        </p:txBody>
      </p:sp>
      <p:sp>
        <p:nvSpPr>
          <p:cNvPr id="4" name="Slide Number Placeholder 3"/>
          <p:cNvSpPr>
            <a:spLocks noGrp="1"/>
          </p:cNvSpPr>
          <p:nvPr>
            <p:ph type="sldNum" sz="quarter" idx="10"/>
          </p:nvPr>
        </p:nvSpPr>
        <p:spPr/>
        <p:txBody>
          <a:bodyPr/>
          <a:lstStyle/>
          <a:p>
            <a:fld id="{8060658F-05FA-5F4D-B8A5-216CD2EE31F6}"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Times" pitchFamily="-107" charset="0"/>
                <a:ea typeface="+mn-ea"/>
                <a:cs typeface="+mn-cs"/>
              </a:rPr>
              <a:t>But Darwin</a:t>
            </a:r>
            <a:r>
              <a:rPr lang="en-US" sz="1200" kern="1200" baseline="0" dirty="0" smtClean="0">
                <a:solidFill>
                  <a:schemeClr val="tx1"/>
                </a:solidFill>
                <a:latin typeface="Times" pitchFamily="-107" charset="0"/>
                <a:ea typeface="+mn-ea"/>
                <a:cs typeface="+mn-cs"/>
              </a:rPr>
              <a:t> didn’t and so </a:t>
            </a:r>
            <a:r>
              <a:rPr lang="en-US" sz="1200" kern="1200" dirty="0" smtClean="0">
                <a:solidFill>
                  <a:schemeClr val="tx1"/>
                </a:solidFill>
                <a:latin typeface="Times" pitchFamily="-107" charset="0"/>
                <a:ea typeface="+mn-ea"/>
                <a:cs typeface="+mn-cs"/>
              </a:rPr>
              <a:t> there Wallace was.  </a:t>
            </a:r>
          </a:p>
          <a:p>
            <a:r>
              <a:rPr lang="en-US" sz="1200" kern="1200" dirty="0" smtClean="0">
                <a:solidFill>
                  <a:schemeClr val="tx1"/>
                </a:solidFill>
                <a:latin typeface="Times" pitchFamily="-107" charset="0"/>
                <a:ea typeface="+mn-ea"/>
                <a:cs typeface="+mn-cs"/>
              </a:rPr>
              <a:t>And of course, had</a:t>
            </a:r>
            <a:r>
              <a:rPr lang="en-US" sz="1200" kern="1200" baseline="0" dirty="0" smtClean="0">
                <a:solidFill>
                  <a:schemeClr val="tx1"/>
                </a:solidFill>
                <a:latin typeface="Times" pitchFamily="-107" charset="0"/>
                <a:ea typeface="+mn-ea"/>
                <a:cs typeface="+mn-cs"/>
              </a:rPr>
              <a:t> he not been rescued, we might never have heard of Wallace</a:t>
            </a:r>
          </a:p>
          <a:p>
            <a:r>
              <a:rPr lang="en-US" sz="1200" kern="1200" baseline="0" dirty="0" smtClean="0">
                <a:solidFill>
                  <a:schemeClr val="tx1"/>
                </a:solidFill>
                <a:latin typeface="Times" pitchFamily="-107" charset="0"/>
                <a:ea typeface="+mn-ea"/>
                <a:cs typeface="+mn-cs"/>
              </a:rPr>
              <a:t>But he was rescued QUOTE  (continues in his letter to </a:t>
            </a:r>
            <a:r>
              <a:rPr lang="en-US" sz="1200" kern="1200" baseline="0" smtClean="0">
                <a:solidFill>
                  <a:schemeClr val="tx1"/>
                </a:solidFill>
                <a:latin typeface="Times" pitchFamily="-107" charset="0"/>
                <a:ea typeface="+mn-ea"/>
                <a:cs typeface="+mn-cs"/>
              </a:rPr>
              <a:t>Richard Spruce…</a:t>
            </a:r>
            <a:r>
              <a:rPr lang="en-US" sz="1200" kern="1200" baseline="0" dirty="0" smtClean="0">
                <a:solidFill>
                  <a:schemeClr val="tx1"/>
                </a:solidFill>
                <a:latin typeface="Times" pitchFamily="-107" charset="0"/>
                <a:ea typeface="+mn-ea"/>
                <a:cs typeface="+mn-cs"/>
              </a:rPr>
              <a:t>)</a:t>
            </a:r>
            <a:endParaRPr lang="en-US" sz="1200" kern="1200" dirty="0" smtClean="0">
              <a:solidFill>
                <a:schemeClr val="tx1"/>
              </a:solidFill>
              <a:latin typeface="Times" pitchFamily="-107" charset="0"/>
              <a:ea typeface="+mn-ea"/>
              <a:cs typeface="+mn-cs"/>
            </a:endParaRPr>
          </a:p>
          <a:p>
            <a:r>
              <a:rPr lang="en-US" dirty="0" smtClean="0"/>
              <a:t>And had he stuck</a:t>
            </a:r>
            <a:r>
              <a:rPr lang="en-US" baseline="0" dirty="0" smtClean="0"/>
              <a:t> to that vow, we would have never heard of Wallace</a:t>
            </a:r>
          </a:p>
          <a:p>
            <a:r>
              <a:rPr lang="en-US" baseline="0" dirty="0" smtClean="0"/>
              <a:t>He broke his vow within days of arriving home CLK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latin typeface="Times" pitchFamily="-107"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Times" pitchFamily="-107" charset="0"/>
                <a:ea typeface="+mn-ea"/>
                <a:cs typeface="+mn-cs"/>
              </a:rPr>
              <a:t>Despite his loss, near death experience, he had nothing to show for the lands he had</a:t>
            </a:r>
            <a:r>
              <a:rPr lang="en-US" sz="1200" kern="1200" baseline="0" dirty="0" smtClean="0">
                <a:solidFill>
                  <a:schemeClr val="tx1"/>
                </a:solidFill>
                <a:latin typeface="Times" pitchFamily="-107" charset="0"/>
                <a:ea typeface="+mn-ea"/>
                <a:cs typeface="+mn-cs"/>
              </a:rPr>
              <a:t> visited</a:t>
            </a:r>
            <a:r>
              <a:rPr lang="en-US" sz="1200" kern="1200" dirty="0" smtClean="0">
                <a:solidFill>
                  <a:schemeClr val="tx1"/>
                </a:solidFill>
                <a:latin typeface="Times" pitchFamily="-107" charset="0"/>
                <a:ea typeface="+mn-ea"/>
                <a:cs typeface="+mn-cs"/>
              </a:rPr>
              <a:t>, great question was still open, </a:t>
            </a:r>
            <a:r>
              <a:rPr lang="en-US" baseline="0" dirty="0" smtClean="0"/>
              <a:t>and as soon as he could get his affairs in order he was off again.. </a:t>
            </a:r>
            <a:r>
              <a:rPr lang="en-US" b="1" baseline="0" dirty="0" smtClean="0"/>
              <a:t>Spirit and Deed , indeed</a:t>
            </a:r>
          </a:p>
          <a:p>
            <a:r>
              <a:rPr lang="en-US" b="0" baseline="0" dirty="0" smtClean="0"/>
              <a:t>And, it was Wallace who would eventually make Darwin go public</a:t>
            </a:r>
          </a:p>
          <a:p>
            <a:r>
              <a:rPr lang="en-US" b="0" baseline="0" dirty="0" smtClean="0"/>
              <a:t>WHERE TO?   </a:t>
            </a:r>
          </a:p>
          <a:p>
            <a:r>
              <a:rPr lang="en-US" b="1" baseline="0" dirty="0" smtClean="0"/>
              <a:t>SLIDE</a:t>
            </a:r>
            <a:endParaRPr lang="en-US" b="1" dirty="0" smtClean="0"/>
          </a:p>
        </p:txBody>
      </p:sp>
      <p:sp>
        <p:nvSpPr>
          <p:cNvPr id="4" name="Slide Number Placeholder 3"/>
          <p:cNvSpPr>
            <a:spLocks noGrp="1"/>
          </p:cNvSpPr>
          <p:nvPr>
            <p:ph type="sldNum" sz="quarter" idx="10"/>
          </p:nvPr>
        </p:nvSpPr>
        <p:spPr/>
        <p:txBody>
          <a:bodyPr/>
          <a:lstStyle/>
          <a:p>
            <a:fld id="{8060658F-05FA-5F4D-B8A5-216CD2EE31F6}"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the Malay Archipelago</a:t>
            </a:r>
          </a:p>
          <a:p>
            <a:r>
              <a:rPr lang="en-US" dirty="0" smtClean="0"/>
              <a:t>Where he would make </a:t>
            </a:r>
            <a:r>
              <a:rPr lang="en-US" b="1" dirty="0" smtClean="0"/>
              <a:t>96</a:t>
            </a:r>
            <a:r>
              <a:rPr lang="en-US" b="1" baseline="0" dirty="0" smtClean="0"/>
              <a:t> crossings and gather over 120,000 specimens that, this time, would be secure.</a:t>
            </a:r>
          </a:p>
          <a:p>
            <a:endParaRPr lang="en-US" b="1" baseline="0" dirty="0" smtClean="0"/>
          </a:p>
          <a:p>
            <a:r>
              <a:rPr lang="en-US" b="1" baseline="0" dirty="0" smtClean="0"/>
              <a:t>Off he went in search of treasure…. SLIDE</a:t>
            </a:r>
            <a:endParaRPr lang="en-US" dirty="0"/>
          </a:p>
        </p:txBody>
      </p:sp>
      <p:sp>
        <p:nvSpPr>
          <p:cNvPr id="4" name="Slide Number Placeholder 3"/>
          <p:cNvSpPr>
            <a:spLocks noGrp="1"/>
          </p:cNvSpPr>
          <p:nvPr>
            <p:ph type="sldNum" sz="quarter" idx="10"/>
          </p:nvPr>
        </p:nvSpPr>
        <p:spPr/>
        <p:txBody>
          <a:bodyPr/>
          <a:lstStyle/>
          <a:p>
            <a:fld id="{8060658F-05FA-5F4D-B8A5-216CD2EE31F6}"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Like this magnificent</a:t>
            </a:r>
            <a:r>
              <a:rPr lang="en-US" baseline="0" dirty="0" smtClean="0"/>
              <a:t>  </a:t>
            </a:r>
            <a:r>
              <a:rPr lang="en-US" baseline="0" dirty="0" err="1" smtClean="0"/>
              <a:t>birdwing</a:t>
            </a:r>
            <a:r>
              <a:rPr lang="en-US" baseline="0" dirty="0" smtClean="0"/>
              <a:t> butterfly, named for its large wingspan</a:t>
            </a:r>
          </a:p>
        </p:txBody>
      </p:sp>
      <p:sp>
        <p:nvSpPr>
          <p:cNvPr id="4" name="Slide Number Placeholder 3"/>
          <p:cNvSpPr>
            <a:spLocks noGrp="1"/>
          </p:cNvSpPr>
          <p:nvPr>
            <p:ph type="sldNum" sz="quarter" idx="10"/>
          </p:nvPr>
        </p:nvSpPr>
        <p:spPr/>
        <p:txBody>
          <a:bodyPr/>
          <a:lstStyle/>
          <a:p>
            <a:fld id="{8060658F-05FA-5F4D-B8A5-216CD2EE31F6}"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Wallace</a:t>
            </a:r>
            <a:r>
              <a:rPr lang="en-US" baseline="0" dirty="0" smtClean="0"/>
              <a:t> was n</a:t>
            </a:r>
            <a:r>
              <a:rPr lang="en-US" dirty="0" smtClean="0"/>
              <a:t>ot just collecting treasures, but thinking about </a:t>
            </a:r>
            <a:r>
              <a:rPr lang="en-US" b="1" u="sng" dirty="0" smtClean="0"/>
              <a:t>WHERE</a:t>
            </a:r>
            <a:r>
              <a:rPr lang="en-US" baseline="0" dirty="0" smtClean="0"/>
              <a:t> </a:t>
            </a:r>
            <a:r>
              <a:rPr lang="en-US" dirty="0" smtClean="0"/>
              <a:t>he found them. </a:t>
            </a:r>
          </a:p>
          <a:p>
            <a:r>
              <a:rPr lang="en-US" dirty="0" smtClean="0"/>
              <a:t>These </a:t>
            </a:r>
            <a:r>
              <a:rPr lang="en-US" dirty="0" err="1" smtClean="0"/>
              <a:t>birdwings</a:t>
            </a:r>
            <a:r>
              <a:rPr lang="en-US" dirty="0" smtClean="0"/>
              <a:t> from the Malay jungle were entirely different from the butterflies he collected in the Amazon. Some forms restricted to particular islands </a:t>
            </a:r>
          </a:p>
          <a:p>
            <a:r>
              <a:rPr lang="en-US" b="1" dirty="0" smtClean="0"/>
              <a:t>These</a:t>
            </a:r>
            <a:r>
              <a:rPr lang="en-US" b="1" baseline="0" dirty="0" smtClean="0"/>
              <a:t> </a:t>
            </a:r>
            <a:r>
              <a:rPr lang="en-US" b="1" baseline="0" dirty="0" err="1" smtClean="0"/>
              <a:t>birdwings</a:t>
            </a:r>
            <a:r>
              <a:rPr lang="en-US" b="1" baseline="0" dirty="0" smtClean="0"/>
              <a:t> signaled to Wallace what Galapagos birds signaled to Darwin</a:t>
            </a:r>
            <a:endParaRPr lang="en-US" b="1" dirty="0" smtClean="0"/>
          </a:p>
          <a:p>
            <a:r>
              <a:rPr lang="en-US" dirty="0" smtClean="0"/>
              <a:t>Wallace put his thoughts</a:t>
            </a:r>
            <a:r>
              <a:rPr lang="en-US" baseline="0" dirty="0" smtClean="0"/>
              <a:t> to paper… (no inhibitions)</a:t>
            </a:r>
            <a:endParaRPr lang="en-US" dirty="0"/>
          </a:p>
        </p:txBody>
      </p:sp>
      <p:sp>
        <p:nvSpPr>
          <p:cNvPr id="4" name="Slide Number Placeholder 3"/>
          <p:cNvSpPr>
            <a:spLocks noGrp="1"/>
          </p:cNvSpPr>
          <p:nvPr>
            <p:ph type="sldNum" sz="quarter" idx="10"/>
          </p:nvPr>
        </p:nvSpPr>
        <p:spPr/>
        <p:txBody>
          <a:bodyPr/>
          <a:lstStyle/>
          <a:p>
            <a:fld id="{8060658F-05FA-5F4D-B8A5-216CD2EE31F6}"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 formulated a ‘Law” – Sarawak</a:t>
            </a:r>
            <a:r>
              <a:rPr lang="en-US" baseline="0" dirty="0" smtClean="0"/>
              <a:t> Law -</a:t>
            </a:r>
            <a:r>
              <a:rPr lang="en-US" dirty="0" smtClean="0"/>
              <a:t>regarding the introduction of new species CLK</a:t>
            </a:r>
          </a:p>
          <a:p>
            <a:r>
              <a:rPr lang="en-US" dirty="0" smtClean="0"/>
              <a:t>And saw that species were arranged</a:t>
            </a:r>
            <a:r>
              <a:rPr lang="en-US" baseline="0" dirty="0" smtClean="0"/>
              <a:t> as branches on a tree – CLK Sound Familiar?</a:t>
            </a:r>
          </a:p>
          <a:p>
            <a:endParaRPr lang="en-US" baseline="0" dirty="0" smtClean="0"/>
          </a:p>
          <a:p>
            <a:r>
              <a:rPr lang="en-US" b="1" baseline="0" dirty="0" smtClean="0"/>
              <a:t>No reaction </a:t>
            </a:r>
            <a:r>
              <a:rPr lang="en-US" baseline="0" dirty="0" smtClean="0"/>
              <a:t>He kept going</a:t>
            </a:r>
          </a:p>
          <a:p>
            <a:r>
              <a:rPr lang="en-US" baseline="0" dirty="0" smtClean="0"/>
              <a:t>He often relied on the help of local natives in tracking fauna  SLIDE</a:t>
            </a:r>
            <a:endParaRPr lang="en-US" dirty="0"/>
          </a:p>
        </p:txBody>
      </p:sp>
      <p:sp>
        <p:nvSpPr>
          <p:cNvPr id="4" name="Slide Number Placeholder 3"/>
          <p:cNvSpPr>
            <a:spLocks noGrp="1"/>
          </p:cNvSpPr>
          <p:nvPr>
            <p:ph type="sldNum" sz="quarter" idx="10"/>
          </p:nvPr>
        </p:nvSpPr>
        <p:spPr/>
        <p:txBody>
          <a:bodyPr/>
          <a:lstStyle/>
          <a:p>
            <a:fld id="{8060658F-05FA-5F4D-B8A5-216CD2EE31F6}"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Such as the </a:t>
            </a:r>
            <a:r>
              <a:rPr lang="en-US" dirty="0" err="1" smtClean="0"/>
              <a:t>Dyak’s</a:t>
            </a:r>
            <a:r>
              <a:rPr lang="en-US" dirty="0" smtClean="0"/>
              <a:t> of Borneo</a:t>
            </a:r>
          </a:p>
          <a:p>
            <a:r>
              <a:rPr lang="en-US" dirty="0" smtClean="0"/>
              <a:t>Known to be fierce, they</a:t>
            </a:r>
            <a:r>
              <a:rPr lang="en-US" baseline="0" dirty="0" smtClean="0"/>
              <a:t> had their own hobby of collecting…..  SLIDE</a:t>
            </a:r>
            <a:endParaRPr lang="en-US" dirty="0"/>
          </a:p>
        </p:txBody>
      </p:sp>
      <p:sp>
        <p:nvSpPr>
          <p:cNvPr id="4" name="Slide Number Placeholder 3"/>
          <p:cNvSpPr>
            <a:spLocks noGrp="1"/>
          </p:cNvSpPr>
          <p:nvPr>
            <p:ph type="sldNum" sz="quarter" idx="10"/>
          </p:nvPr>
        </p:nvSpPr>
        <p:spPr/>
        <p:txBody>
          <a:bodyPr/>
          <a:lstStyle/>
          <a:p>
            <a:fld id="{8060658F-05FA-5F4D-B8A5-216CD2EE31F6}"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Quaint</a:t>
            </a:r>
            <a:r>
              <a:rPr lang="en-US" baseline="0" dirty="0" smtClean="0"/>
              <a:t>, huh ?</a:t>
            </a:r>
          </a:p>
          <a:p>
            <a:r>
              <a:rPr lang="en-US" dirty="0" smtClean="0"/>
              <a:t>Despite their </a:t>
            </a:r>
            <a:r>
              <a:rPr lang="en-US" baseline="0" dirty="0" smtClean="0"/>
              <a:t>reputation, they helped Wallace find elusive creatures</a:t>
            </a:r>
            <a:endParaRPr lang="en-US" dirty="0"/>
          </a:p>
        </p:txBody>
      </p:sp>
      <p:sp>
        <p:nvSpPr>
          <p:cNvPr id="4" name="Slide Number Placeholder 3"/>
          <p:cNvSpPr>
            <a:spLocks noGrp="1"/>
          </p:cNvSpPr>
          <p:nvPr>
            <p:ph type="sldNum" sz="quarter" idx="10"/>
          </p:nvPr>
        </p:nvSpPr>
        <p:spPr/>
        <p:txBody>
          <a:bodyPr/>
          <a:lstStyle/>
          <a:p>
            <a:fld id="{8060658F-05FA-5F4D-B8A5-216CD2EE31F6}"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Wallace hopped from island to island, but as he made his way to Eastern islands, such as Lombok CLK, he noticed a dramatic changeover in fauna</a:t>
            </a:r>
          </a:p>
          <a:p>
            <a:r>
              <a:rPr lang="en-US" dirty="0" smtClean="0"/>
              <a:t>While the Western islands</a:t>
            </a:r>
            <a:r>
              <a:rPr lang="en-US" baseline="0" dirty="0" smtClean="0"/>
              <a:t> held mammals such as tigers, rhinos, and monkeys, in the East he found tree kangaroos and cuscus – ONLY MARSUPIALS </a:t>
            </a:r>
          </a:p>
          <a:p>
            <a:r>
              <a:rPr lang="en-US" baseline="0" dirty="0" smtClean="0"/>
              <a:t>It was as though there was a LINE running across the Archipelago – what became known as THE WALLACE LINE</a:t>
            </a:r>
          </a:p>
          <a:p>
            <a:r>
              <a:rPr lang="en-US" baseline="0" dirty="0" smtClean="0"/>
              <a:t>What could explain this distribution (despite similar habitats)?  His Sarawak Law.</a:t>
            </a:r>
          </a:p>
          <a:p>
            <a:r>
              <a:rPr lang="en-US" baseline="0" dirty="0" smtClean="0"/>
              <a:t>Wallace surmised that the Eastern islands were never a part of Asia but that New Guinea, the </a:t>
            </a:r>
            <a:r>
              <a:rPr lang="en-US" baseline="0" dirty="0" err="1" smtClean="0"/>
              <a:t>Aru</a:t>
            </a:r>
            <a:r>
              <a:rPr lang="en-US" baseline="0" dirty="0" smtClean="0"/>
              <a:t> islands and Australia were once connected and so shared animal types </a:t>
            </a:r>
            <a:r>
              <a:rPr lang="en-US" b="1" baseline="0" dirty="0" smtClean="0"/>
              <a:t>that then adapted to conditions on different islands.</a:t>
            </a:r>
            <a:r>
              <a:rPr lang="en-US" baseline="0" dirty="0" smtClean="0"/>
              <a:t> Wallace was right (founder of “biogeography”)  </a:t>
            </a:r>
            <a:r>
              <a:rPr lang="en-US" b="1" baseline="0" dirty="0" smtClean="0"/>
              <a:t>END OF CREATIONISM for WALLACE</a:t>
            </a:r>
          </a:p>
          <a:p>
            <a:r>
              <a:rPr lang="en-US" b="1" baseline="0" dirty="0" smtClean="0"/>
              <a:t>So species did evolve</a:t>
            </a:r>
            <a:r>
              <a:rPr lang="en-US" baseline="0" dirty="0" smtClean="0"/>
              <a:t>, but the next question was </a:t>
            </a:r>
            <a:r>
              <a:rPr lang="en-US" b="1" baseline="0" dirty="0" smtClean="0"/>
              <a:t>HOW ? </a:t>
            </a:r>
            <a:endParaRPr lang="en-US" dirty="0"/>
          </a:p>
        </p:txBody>
      </p:sp>
      <p:sp>
        <p:nvSpPr>
          <p:cNvPr id="4" name="Slide Number Placeholder 3"/>
          <p:cNvSpPr>
            <a:spLocks noGrp="1"/>
          </p:cNvSpPr>
          <p:nvPr>
            <p:ph type="sldNum" sz="quarter" idx="10"/>
          </p:nvPr>
        </p:nvSpPr>
        <p:spPr/>
        <p:txBody>
          <a:bodyPr/>
          <a:lstStyle/>
          <a:p>
            <a:fld id="{8060658F-05FA-5F4D-B8A5-216CD2EE31F6}"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Times" pitchFamily="-107" charset="0"/>
                <a:ea typeface="+mn-ea"/>
                <a:cs typeface="+mn-cs"/>
              </a:rPr>
              <a:t>I think Author C.W. Ceram described adventure best -- as “a mixture of spirit and deed.” My hope is that </a:t>
            </a:r>
            <a:r>
              <a:rPr lang="en-US" sz="1200" b="1" kern="1200" dirty="0" smtClean="0">
                <a:solidFill>
                  <a:schemeClr val="tx1"/>
                </a:solidFill>
                <a:latin typeface="Times" pitchFamily="-107" charset="0"/>
                <a:ea typeface="+mn-ea"/>
                <a:cs typeface="+mn-cs"/>
              </a:rPr>
              <a:t>you will be inspired by their spirit and take away a greater appreciation for the magnitude of their deeds. </a:t>
            </a:r>
            <a:endParaRPr lang="en-US" sz="1200" kern="1200" dirty="0" smtClean="0">
              <a:solidFill>
                <a:schemeClr val="tx1"/>
              </a:solidFill>
              <a:latin typeface="Times" pitchFamily="-107" charset="0"/>
              <a:ea typeface="+mn-ea"/>
              <a:cs typeface="+mn-cs"/>
            </a:endParaRPr>
          </a:p>
          <a:p>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Times" pitchFamily="-107" charset="0"/>
                <a:ea typeface="+mn-ea"/>
                <a:cs typeface="+mn-cs"/>
              </a:rPr>
              <a:t>Throughout the</a:t>
            </a:r>
            <a:r>
              <a:rPr lang="en-US" sz="1200" kern="1200" baseline="0" dirty="0" smtClean="0">
                <a:solidFill>
                  <a:schemeClr val="tx1"/>
                </a:solidFill>
                <a:latin typeface="Times" pitchFamily="-107" charset="0"/>
                <a:ea typeface="+mn-ea"/>
                <a:cs typeface="+mn-cs"/>
              </a:rPr>
              <a:t> past</a:t>
            </a:r>
            <a:r>
              <a:rPr lang="en-US" sz="1200" kern="1200" dirty="0" smtClean="0">
                <a:solidFill>
                  <a:schemeClr val="tx1"/>
                </a:solidFill>
                <a:latin typeface="Times" pitchFamily="-107" charset="0"/>
                <a:ea typeface="+mn-ea"/>
                <a:cs typeface="+mn-cs"/>
              </a:rPr>
              <a:t> year,  the world marked the achievements</a:t>
            </a:r>
            <a:r>
              <a:rPr lang="en-US" sz="1200" kern="1200" baseline="0" dirty="0" smtClean="0">
                <a:solidFill>
                  <a:schemeClr val="tx1"/>
                </a:solidFill>
                <a:latin typeface="Times" pitchFamily="-107" charset="0"/>
                <a:ea typeface="+mn-ea"/>
                <a:cs typeface="+mn-cs"/>
              </a:rPr>
              <a:t> of </a:t>
            </a:r>
            <a:r>
              <a:rPr lang="en-US" sz="1200" kern="1200" dirty="0" smtClean="0">
                <a:solidFill>
                  <a:schemeClr val="tx1"/>
                </a:solidFill>
                <a:latin typeface="Times" pitchFamily="-107" charset="0"/>
                <a:ea typeface="+mn-ea"/>
                <a:cs typeface="+mn-cs"/>
              </a:rPr>
              <a:t>Charles Darwin, our greatest naturalist and the leader of a far-reaching scientific revolution. My talk tonight is, in part, a</a:t>
            </a:r>
            <a:r>
              <a:rPr lang="en-US" sz="1200" kern="1200" baseline="0" dirty="0" smtClean="0">
                <a:solidFill>
                  <a:schemeClr val="tx1"/>
                </a:solidFill>
                <a:latin typeface="Times" pitchFamily="-107" charset="0"/>
                <a:ea typeface="+mn-ea"/>
                <a:cs typeface="+mn-cs"/>
              </a:rPr>
              <a:t> continuation of</a:t>
            </a:r>
            <a:r>
              <a:rPr lang="en-US" sz="1200" kern="1200" dirty="0" smtClean="0">
                <a:solidFill>
                  <a:schemeClr val="tx1"/>
                </a:solidFill>
                <a:latin typeface="Times" pitchFamily="-107" charset="0"/>
                <a:ea typeface="+mn-ea"/>
                <a:cs typeface="+mn-cs"/>
              </a:rPr>
              <a:t> that party, but my agenda is a bit broader than that. Darwin’s great voyage and works are well known and rightly so.</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latin typeface="Times" pitchFamily="-107" charset="0"/>
                <a:ea typeface="+mn-ea"/>
                <a:cs typeface="+mn-cs"/>
              </a:rPr>
              <a:t>SLIDE</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latin typeface="Times" pitchFamily="-107" charset="0"/>
                <a:ea typeface="+mn-ea"/>
                <a:cs typeface="+mn-cs"/>
              </a:rPr>
              <a:t> </a:t>
            </a:r>
          </a:p>
          <a:p>
            <a:endParaRPr lang="en-US" dirty="0"/>
          </a:p>
        </p:txBody>
      </p:sp>
      <p:sp>
        <p:nvSpPr>
          <p:cNvPr id="4" name="Slide Number Placeholder 3"/>
          <p:cNvSpPr>
            <a:spLocks noGrp="1"/>
          </p:cNvSpPr>
          <p:nvPr>
            <p:ph type="sldNum" sz="quarter" idx="10"/>
          </p:nvPr>
        </p:nvSpPr>
        <p:spPr/>
        <p:txBody>
          <a:bodyPr/>
          <a:lstStyle/>
          <a:p>
            <a:fld id="{8060658F-05FA-5F4D-B8A5-216CD2EE31F6}"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Lying in a malarial fever on the island of Ternate, the answers</a:t>
            </a:r>
            <a:r>
              <a:rPr lang="en-US" baseline="0" dirty="0" smtClean="0"/>
              <a:t> occurred to him (veteran of the jungle). CLK</a:t>
            </a:r>
          </a:p>
          <a:p>
            <a:endParaRPr lang="en-US" baseline="0" dirty="0" smtClean="0"/>
          </a:p>
          <a:p>
            <a:r>
              <a:rPr lang="en-US" dirty="0" smtClean="0"/>
              <a:t>He sent it</a:t>
            </a:r>
            <a:r>
              <a:rPr lang="en-US" baseline="0" dirty="0" smtClean="0"/>
              <a:t> to ..whom else ? Darwin – with whom he had been corresponding and who, unknown to Wallace , had been writing along </a:t>
            </a:r>
            <a:r>
              <a:rPr lang="en-US" b="1" baseline="0" dirty="0" smtClean="0"/>
              <a:t>amazingly similar lines </a:t>
            </a:r>
            <a:r>
              <a:rPr lang="en-US" baseline="0" dirty="0" smtClean="0"/>
              <a:t>as he worked on a long form of his species theory (</a:t>
            </a:r>
            <a:r>
              <a:rPr lang="en-US" b="1" baseline="0" dirty="0" smtClean="0"/>
              <a:t>joke about Wallace’s verbose title vs. Natural Selection)</a:t>
            </a:r>
            <a:endParaRPr lang="en-US" baseline="0" dirty="0" smtClean="0"/>
          </a:p>
          <a:p>
            <a:r>
              <a:rPr lang="en-US" baseline="0" dirty="0" smtClean="0"/>
              <a:t>Darwin was shocked, but he should not have been, had he been paying closer attention to Wallace’s previous dispatches</a:t>
            </a:r>
          </a:p>
          <a:p>
            <a:r>
              <a:rPr lang="en-US" baseline="0" dirty="0" smtClean="0"/>
              <a:t>Why ?  </a:t>
            </a:r>
            <a:r>
              <a:rPr lang="en-US" b="1" baseline="0" dirty="0" smtClean="0"/>
              <a:t>Look at language</a:t>
            </a:r>
          </a:p>
          <a:p>
            <a:r>
              <a:rPr lang="en-US" b="1" baseline="0" dirty="0" smtClean="0"/>
              <a:t>ISLAND SPECIES --- NATURE AS BATTLE ---- BOTH READ MALTHUS</a:t>
            </a:r>
          </a:p>
          <a:p>
            <a:r>
              <a:rPr lang="en-US" b="1" baseline="0" dirty="0" smtClean="0"/>
              <a:t>Similar observations &gt;&gt; Great Minds Think Alike !</a:t>
            </a:r>
          </a:p>
          <a:p>
            <a:endParaRPr lang="en-US" baseline="0" dirty="0" smtClean="0"/>
          </a:p>
          <a:p>
            <a:r>
              <a:rPr lang="en-US" baseline="0" dirty="0" smtClean="0"/>
              <a:t>Gave the paper to Lyell, Hooker arranged joint publication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060658F-05FA-5F4D-B8A5-216CD2EE31F6}"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so</a:t>
            </a:r>
            <a:r>
              <a:rPr lang="en-US" baseline="0" dirty="0" smtClean="0"/>
              <a:t> this was the debut of the theory of natural selection !!!!</a:t>
            </a:r>
          </a:p>
          <a:p>
            <a:endParaRPr lang="en-US" b="1" dirty="0" smtClean="0"/>
          </a:p>
          <a:p>
            <a:r>
              <a:rPr lang="en-US" b="1" dirty="0" smtClean="0"/>
              <a:t>PAUSE - But no</a:t>
            </a:r>
            <a:r>
              <a:rPr lang="en-US" b="1" baseline="0" dirty="0" smtClean="0"/>
              <a:t> one paid any attention</a:t>
            </a:r>
          </a:p>
          <a:p>
            <a:endParaRPr lang="en-US" baseline="0" dirty="0" smtClean="0"/>
          </a:p>
          <a:p>
            <a:r>
              <a:rPr lang="en-US" baseline="0" dirty="0" smtClean="0"/>
              <a:t>Darwin hurled himself into finishing his book</a:t>
            </a:r>
            <a:endParaRPr lang="en-US" dirty="0"/>
          </a:p>
        </p:txBody>
      </p:sp>
      <p:sp>
        <p:nvSpPr>
          <p:cNvPr id="4" name="Slide Number Placeholder 3"/>
          <p:cNvSpPr>
            <a:spLocks noGrp="1"/>
          </p:cNvSpPr>
          <p:nvPr>
            <p:ph type="sldNum" sz="quarter" idx="10"/>
          </p:nvPr>
        </p:nvSpPr>
        <p:spPr/>
        <p:txBody>
          <a:bodyPr/>
          <a:lstStyle/>
          <a:p>
            <a:fld id="{8060658F-05FA-5F4D-B8A5-216CD2EE31F6}"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Now</a:t>
            </a:r>
            <a:r>
              <a:rPr lang="en-US" b="1" baseline="0" dirty="0" smtClean="0"/>
              <a:t> people paid attention</a:t>
            </a:r>
          </a:p>
          <a:p>
            <a:r>
              <a:rPr lang="en-US" b="1" baseline="0" dirty="0" smtClean="0"/>
              <a:t>A Great Synthesis , accessible to the layman</a:t>
            </a:r>
          </a:p>
          <a:p>
            <a:r>
              <a:rPr lang="en-US" baseline="0" dirty="0" err="1" smtClean="0"/>
              <a:t>Marshalled</a:t>
            </a:r>
            <a:r>
              <a:rPr lang="en-US" baseline="0" dirty="0" smtClean="0"/>
              <a:t> and analyzed all kinds of evidence</a:t>
            </a:r>
          </a:p>
          <a:p>
            <a:r>
              <a:rPr lang="en-US" baseline="0" dirty="0" smtClean="0"/>
              <a:t>Argued clearly and persuasively</a:t>
            </a:r>
          </a:p>
          <a:p>
            <a:r>
              <a:rPr lang="en-US" baseline="0" dirty="0" smtClean="0"/>
              <a:t>Phrased eloquently </a:t>
            </a:r>
          </a:p>
          <a:p>
            <a:r>
              <a:rPr lang="en-US" b="1" baseline="0" dirty="0" smtClean="0"/>
              <a:t>Heralded the end of creationism and a revolutionary new view of nature</a:t>
            </a:r>
          </a:p>
          <a:p>
            <a:endParaRPr lang="en-US" baseline="0" dirty="0" smtClean="0"/>
          </a:p>
          <a:p>
            <a:r>
              <a:rPr lang="en-US" baseline="0" dirty="0" smtClean="0"/>
              <a:t>And set the agenda for the next 150 years and beyond </a:t>
            </a:r>
          </a:p>
          <a:p>
            <a:r>
              <a:rPr lang="en-US" baseline="0" dirty="0" smtClean="0"/>
              <a:t>One of the immediate questions was whether this </a:t>
            </a:r>
            <a:r>
              <a:rPr lang="en-US" b="1" baseline="0" dirty="0" smtClean="0"/>
              <a:t>new idea </a:t>
            </a:r>
            <a:r>
              <a:rPr lang="en-US" baseline="0" dirty="0" smtClean="0"/>
              <a:t>natural selection ..</a:t>
            </a:r>
            <a:r>
              <a:rPr lang="en-US" baseline="0" dirty="0" err="1" smtClean="0"/>
              <a:t>Clk</a:t>
            </a:r>
            <a:r>
              <a:rPr lang="en-US" baseline="0" dirty="0" smtClean="0"/>
              <a:t> </a:t>
            </a:r>
            <a:r>
              <a:rPr lang="en-US" baseline="0" dirty="0" err="1" smtClean="0"/>
              <a:t>Clk</a:t>
            </a:r>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060658F-05FA-5F4D-B8A5-216CD2EE31F6}"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Fortunately,</a:t>
            </a:r>
            <a:r>
              <a:rPr lang="en-US" baseline="0" dirty="0" smtClean="0"/>
              <a:t> Henry Walter Bates had just returned in what t</a:t>
            </a:r>
            <a:r>
              <a:rPr lang="en-US" dirty="0" smtClean="0"/>
              <a:t>urned</a:t>
            </a:r>
            <a:r>
              <a:rPr lang="en-US" baseline="0" dirty="0" smtClean="0"/>
              <a:t> out to be great timing- CLK</a:t>
            </a:r>
          </a:p>
          <a:p>
            <a:r>
              <a:rPr lang="en-US" dirty="0" smtClean="0"/>
              <a:t>His health nearly broken </a:t>
            </a:r>
            <a:r>
              <a:rPr lang="en-US" baseline="0" dirty="0" smtClean="0"/>
              <a:t> </a:t>
            </a:r>
            <a:endParaRPr lang="en-US" dirty="0" smtClean="0"/>
          </a:p>
          <a:p>
            <a:r>
              <a:rPr lang="en-US" dirty="0" smtClean="0"/>
              <a:t>As Bates began to sort out his collections</a:t>
            </a:r>
            <a:r>
              <a:rPr lang="en-US" baseline="0" dirty="0" smtClean="0"/>
              <a:t> and his years of observations,</a:t>
            </a:r>
          </a:p>
          <a:p>
            <a:r>
              <a:rPr lang="en-US" baseline="0" dirty="0" smtClean="0"/>
              <a:t>Darwin’s great book appeared and gave him a framework for all he had seen.</a:t>
            </a:r>
          </a:p>
          <a:p>
            <a:endParaRPr lang="en-US" baseline="0" dirty="0" smtClean="0"/>
          </a:p>
          <a:p>
            <a:r>
              <a:rPr lang="en-US" b="1" baseline="0" dirty="0" smtClean="0"/>
              <a:t>Bates realized he had some pearls for the great Darwin</a:t>
            </a:r>
          </a:p>
          <a:p>
            <a:r>
              <a:rPr lang="en-US" b="0" baseline="0" dirty="0" smtClean="0"/>
              <a:t>Slide</a:t>
            </a:r>
            <a:endParaRPr lang="en-US" b="0" dirty="0"/>
          </a:p>
        </p:txBody>
      </p:sp>
      <p:sp>
        <p:nvSpPr>
          <p:cNvPr id="4" name="Slide Number Placeholder 3"/>
          <p:cNvSpPr>
            <a:spLocks noGrp="1"/>
          </p:cNvSpPr>
          <p:nvPr>
            <p:ph type="sldNum" sz="quarter" idx="10"/>
          </p:nvPr>
        </p:nvSpPr>
        <p:spPr/>
        <p:txBody>
          <a:bodyPr/>
          <a:lstStyle/>
          <a:p>
            <a:fld id="{8060658F-05FA-5F4D-B8A5-216CD2EE31F6}"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Bates struck</a:t>
            </a:r>
            <a:r>
              <a:rPr lang="en-US" baseline="0" dirty="0" smtClean="0"/>
              <a:t> up a correspondence.</a:t>
            </a:r>
          </a:p>
          <a:p>
            <a:endParaRPr lang="en-US" baseline="0" dirty="0" smtClean="0"/>
          </a:p>
          <a:p>
            <a:r>
              <a:rPr lang="en-US" baseline="0" dirty="0" smtClean="0"/>
              <a:t>Darwin had relied heavily on analogy to domestication, Bates had evidence from nature </a:t>
            </a:r>
          </a:p>
          <a:p>
            <a:endParaRPr lang="en-US" baseline="0" dirty="0" smtClean="0"/>
          </a:p>
          <a:p>
            <a:r>
              <a:rPr lang="en-US" baseline="0" dirty="0" smtClean="0"/>
              <a: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060658F-05FA-5F4D-B8A5-216CD2EE31F6}"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Bates observed was that harmless</a:t>
            </a:r>
            <a:r>
              <a:rPr lang="en-US" baseline="0" dirty="0" smtClean="0"/>
              <a:t> animals often resembled more noxious forms in their vicinity</a:t>
            </a:r>
          </a:p>
          <a:p>
            <a:r>
              <a:rPr lang="en-US" baseline="0" dirty="0" smtClean="0"/>
              <a:t>Like this beetle that resembled a wasp</a:t>
            </a:r>
          </a:p>
          <a:p>
            <a:endParaRPr lang="en-US" baseline="0" dirty="0" smtClean="0"/>
          </a:p>
          <a:p>
            <a:r>
              <a:rPr lang="en-US" baseline="0" dirty="0" smtClean="0"/>
              <a:t>Slide</a:t>
            </a:r>
          </a:p>
          <a:p>
            <a:endParaRPr lang="en-US" baseline="0" dirty="0" smtClean="0"/>
          </a:p>
        </p:txBody>
      </p:sp>
      <p:sp>
        <p:nvSpPr>
          <p:cNvPr id="4" name="Slide Number Placeholder 3"/>
          <p:cNvSpPr>
            <a:spLocks noGrp="1"/>
          </p:cNvSpPr>
          <p:nvPr>
            <p:ph type="sldNum" sz="quarter" idx="10"/>
          </p:nvPr>
        </p:nvSpPr>
        <p:spPr/>
        <p:txBody>
          <a:bodyPr/>
          <a:lstStyle/>
          <a:p>
            <a:fld id="{8060658F-05FA-5F4D-B8A5-216CD2EE31F6}"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Or this caterpillar whose</a:t>
            </a:r>
            <a:r>
              <a:rPr lang="en-US" baseline="0" dirty="0" smtClean="0"/>
              <a:t> head resembled a small viper</a:t>
            </a:r>
          </a:p>
          <a:p>
            <a:r>
              <a:rPr lang="en-US" baseline="0" dirty="0" smtClean="0"/>
              <a:t>When Bates had carried a specimen like this into a village, it frightened everyone.</a:t>
            </a:r>
          </a:p>
          <a:p>
            <a:endParaRPr lang="en-US" baseline="0" dirty="0" smtClean="0"/>
          </a:p>
          <a:p>
            <a:r>
              <a:rPr lang="en-US" baseline="0" dirty="0" smtClean="0"/>
              <a:t>Bates had been feeling a bit discouraged about not securing any scientific position, he lived at home with his family in Leicester for three years after returning.</a:t>
            </a:r>
          </a:p>
          <a:p>
            <a:endParaRPr lang="en-US" baseline="0" dirty="0" smtClean="0"/>
          </a:p>
          <a:p>
            <a:r>
              <a:rPr lang="en-US" baseline="0" dirty="0" smtClean="0"/>
              <a:t>But </a:t>
            </a:r>
            <a:r>
              <a:rPr lang="en-US" b="1" baseline="0" dirty="0" smtClean="0"/>
              <a:t>Darwin rooted him on</a:t>
            </a:r>
            <a:r>
              <a:rPr lang="en-US" baseline="0" dirty="0" smtClean="0"/>
              <a:t>, encouraging him to publish his work and to write a narrative of his travels.</a:t>
            </a:r>
          </a:p>
        </p:txBody>
      </p:sp>
      <p:sp>
        <p:nvSpPr>
          <p:cNvPr id="4" name="Slide Number Placeholder 3"/>
          <p:cNvSpPr>
            <a:spLocks noGrp="1"/>
          </p:cNvSpPr>
          <p:nvPr>
            <p:ph type="sldNum" sz="quarter" idx="10"/>
          </p:nvPr>
        </p:nvSpPr>
        <p:spPr/>
        <p:txBody>
          <a:bodyPr/>
          <a:lstStyle/>
          <a:p>
            <a:fld id="{8060658F-05FA-5F4D-B8A5-216CD2EE31F6}"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 Amazonian</a:t>
            </a:r>
            <a:r>
              <a:rPr lang="en-US" baseline="0" dirty="0" smtClean="0"/>
              <a:t> creatures </a:t>
            </a:r>
            <a:r>
              <a:rPr lang="en-US" dirty="0" smtClean="0"/>
              <a:t>made</a:t>
            </a:r>
            <a:r>
              <a:rPr lang="en-US" baseline="0" dirty="0" smtClean="0"/>
              <a:t> a greater impact on Bates than butterflies.</a:t>
            </a:r>
          </a:p>
          <a:p>
            <a:r>
              <a:rPr lang="en-US" baseline="0" dirty="0" smtClean="0"/>
              <a:t> </a:t>
            </a:r>
            <a:r>
              <a:rPr lang="en-US" b="1" baseline="0" dirty="0" smtClean="0"/>
              <a:t>In one area alone Bates catalogued 550 species – more than in all of Europe.</a:t>
            </a:r>
          </a:p>
          <a:p>
            <a:endParaRPr lang="en-US" b="1" baseline="0" dirty="0" smtClean="0"/>
          </a:p>
          <a:p>
            <a:r>
              <a:rPr lang="en-US" b="1" baseline="0" dirty="0" smtClean="0"/>
              <a:t>And when it came to mimicry, butterflies were the champions.</a:t>
            </a:r>
          </a:p>
          <a:p>
            <a:r>
              <a:rPr lang="en-US" b="0" baseline="0" dirty="0" smtClean="0"/>
              <a:t>Here, two forms </a:t>
            </a:r>
            <a:r>
              <a:rPr lang="en-US" b="0" baseline="0" dirty="0" err="1" smtClean="0"/>
              <a:t>Leptalis</a:t>
            </a:r>
            <a:r>
              <a:rPr lang="en-US" b="0" baseline="0" dirty="0" smtClean="0"/>
              <a:t> (</a:t>
            </a:r>
            <a:r>
              <a:rPr lang="en-US" b="0" baseline="0" dirty="0" err="1" smtClean="0"/>
              <a:t>Pierids</a:t>
            </a:r>
            <a:r>
              <a:rPr lang="en-US" b="0" baseline="0" dirty="0" smtClean="0"/>
              <a:t>) mimic two species belonging to another family (</a:t>
            </a:r>
            <a:r>
              <a:rPr lang="en-US" b="0" baseline="0" dirty="0" err="1" smtClean="0"/>
              <a:t>Nymphalids</a:t>
            </a:r>
            <a:r>
              <a:rPr lang="en-US" b="0" baseline="0" dirty="0" smtClean="0"/>
              <a:t>).</a:t>
            </a:r>
          </a:p>
          <a:p>
            <a:r>
              <a:rPr lang="en-US" b="0" baseline="0" dirty="0" smtClean="0"/>
              <a:t>Bates explained that the mimic gained an advantage by resembling noxious species</a:t>
            </a:r>
          </a:p>
          <a:p>
            <a:pPr marL="0" marR="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this was not a coincidence the mimic was only ever found where the model resided</a:t>
            </a:r>
          </a:p>
          <a:p>
            <a:r>
              <a:rPr lang="en-US" b="0" baseline="0" dirty="0" smtClean="0"/>
              <a:t>The degree of resemblance varied so Bates reasoned some natural process was at work – natural selection QUOTE</a:t>
            </a:r>
          </a:p>
          <a:p>
            <a:endParaRPr lang="en-US" b="0" dirty="0"/>
          </a:p>
        </p:txBody>
      </p:sp>
      <p:sp>
        <p:nvSpPr>
          <p:cNvPr id="4" name="Slide Number Placeholder 3"/>
          <p:cNvSpPr>
            <a:spLocks noGrp="1"/>
          </p:cNvSpPr>
          <p:nvPr>
            <p:ph type="sldNum" sz="quarter" idx="10"/>
          </p:nvPr>
        </p:nvSpPr>
        <p:spPr/>
        <p:txBody>
          <a:bodyPr/>
          <a:lstStyle/>
          <a:p>
            <a:fld id="{8060658F-05FA-5F4D-B8A5-216CD2EE31F6}"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Bates thought he had a great proof of natural selection…So did Darwin</a:t>
            </a:r>
          </a:p>
          <a:p>
            <a:endParaRPr lang="en-US" baseline="0" dirty="0" smtClean="0"/>
          </a:p>
          <a:p>
            <a:r>
              <a:rPr lang="en-US" baseline="0" dirty="0" smtClean="0"/>
              <a:t>- in this letter, (one I had the thrill of holding in my hands at Case Western Reserve University and can now show you) – Darwin offers his strongest compliments.</a:t>
            </a:r>
          </a:p>
          <a:p>
            <a:endParaRPr lang="en-US" b="1" baseline="0" dirty="0" smtClean="0"/>
          </a:p>
          <a:p>
            <a:r>
              <a:rPr lang="en-US" b="1" baseline="0" dirty="0" err="1" smtClean="0"/>
              <a:t>Batesian</a:t>
            </a:r>
            <a:r>
              <a:rPr lang="en-US" b="1" baseline="0" dirty="0" smtClean="0"/>
              <a:t> Mimicry – the imitation of one species by another became crucial evidence in support of the theory</a:t>
            </a:r>
          </a:p>
          <a:p>
            <a:r>
              <a:rPr lang="en-US" baseline="0" dirty="0" smtClean="0"/>
              <a:t>Slide </a:t>
            </a:r>
          </a:p>
        </p:txBody>
      </p:sp>
      <p:sp>
        <p:nvSpPr>
          <p:cNvPr id="4" name="Slide Number Placeholder 3"/>
          <p:cNvSpPr>
            <a:spLocks noGrp="1"/>
          </p:cNvSpPr>
          <p:nvPr>
            <p:ph type="sldNum" sz="quarter" idx="10"/>
          </p:nvPr>
        </p:nvSpPr>
        <p:spPr/>
        <p:txBody>
          <a:bodyPr/>
          <a:lstStyle/>
          <a:p>
            <a:fld id="{8060658F-05FA-5F4D-B8A5-216CD2EE31F6}"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Wallace</a:t>
            </a:r>
            <a:r>
              <a:rPr lang="en-US" baseline="0" dirty="0" smtClean="0"/>
              <a:t> finally returned to England this same year</a:t>
            </a:r>
          </a:p>
          <a:p>
            <a:r>
              <a:rPr lang="en-US" baseline="0" dirty="0" smtClean="0"/>
              <a:t>The three explorers had great mutual admiration for one another, and were lifelong friends who together promoted the theory of evolution</a:t>
            </a:r>
          </a:p>
          <a:p>
            <a:r>
              <a:rPr lang="en-US" baseline="0" dirty="0" smtClean="0"/>
              <a:t>Their voyages, their work, and their insights mark  a golden age of evolutionary science </a:t>
            </a:r>
            <a:r>
              <a:rPr lang="en-US" b="1" baseline="0" dirty="0" smtClean="0"/>
              <a:t>CLK</a:t>
            </a:r>
          </a:p>
          <a:p>
            <a:endParaRPr lang="en-US" baseline="0" dirty="0" smtClean="0"/>
          </a:p>
          <a:p>
            <a:r>
              <a:rPr lang="en-US" baseline="0" dirty="0" smtClean="0"/>
              <a:t>But the last thing I would want to suggest is that the great adventures were over, far from it…</a:t>
            </a:r>
          </a:p>
          <a:p>
            <a:r>
              <a:rPr lang="en-US" baseline="0" dirty="0" smtClean="0"/>
              <a:t>There was much more to explore and to be discovered, particularly in expanding the FOSSIL RECORD </a:t>
            </a:r>
            <a:r>
              <a:rPr lang="en-US" b="1" baseline="0" dirty="0" smtClean="0"/>
              <a:t>and for around $20 you can read about another 150 years of great adventures</a:t>
            </a:r>
          </a:p>
          <a:p>
            <a:r>
              <a:rPr lang="en-US" b="1" baseline="0" dirty="0" smtClean="0"/>
              <a:t>Moreover I submit that we are now in a NEW, SECOND GOLDEN AGE of evolutionary science</a:t>
            </a:r>
          </a:p>
          <a:p>
            <a:endParaRPr lang="en-US" sz="1200" kern="1200" dirty="0" smtClean="0">
              <a:solidFill>
                <a:schemeClr val="tx1"/>
              </a:solidFill>
              <a:latin typeface="Times" pitchFamily="-107" charset="0"/>
              <a:ea typeface="+mn-ea"/>
              <a:cs typeface="+mn-cs"/>
            </a:endParaRPr>
          </a:p>
        </p:txBody>
      </p:sp>
      <p:sp>
        <p:nvSpPr>
          <p:cNvPr id="4" name="Slide Number Placeholder 3"/>
          <p:cNvSpPr>
            <a:spLocks noGrp="1"/>
          </p:cNvSpPr>
          <p:nvPr>
            <p:ph type="sldNum" sz="quarter" idx="10"/>
          </p:nvPr>
        </p:nvSpPr>
        <p:spPr/>
        <p:txBody>
          <a:bodyPr/>
          <a:lstStyle/>
          <a:p>
            <a:fld id="{8060658F-05FA-5F4D-B8A5-216CD2EE31F6}"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Times" pitchFamily="-107" charset="0"/>
                <a:ea typeface="+mn-ea"/>
                <a:cs typeface="+mn-cs"/>
              </a:rPr>
              <a:t>But the making of the theory of evolution and its early growth and acceptance also owe a considerable debt to two other men CLK, Alfred Wallace and Henry Walter Bates, who undertook even longer voyages under yet more difficult conditions. CLK</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1" kern="1200" dirty="0" smtClean="0">
              <a:solidFill>
                <a:schemeClr val="tx1"/>
              </a:solidFill>
              <a:latin typeface="Times" pitchFamily="-107"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latin typeface="Times" pitchFamily="-107" charset="0"/>
                <a:ea typeface="+mn-ea"/>
                <a:cs typeface="+mn-cs"/>
              </a:rPr>
              <a:t>The three men had a lot in common </a:t>
            </a:r>
            <a:r>
              <a:rPr lang="en-US" sz="1200" kern="1200" dirty="0" smtClean="0">
                <a:solidFill>
                  <a:schemeClr val="tx1"/>
                </a:solidFill>
                <a:latin typeface="Times" pitchFamily="-107" charset="0"/>
                <a:ea typeface="+mn-ea"/>
                <a:cs typeface="+mn-cs"/>
              </a:rPr>
              <a:t>(</a:t>
            </a:r>
            <a:r>
              <a:rPr lang="en-US" sz="1200" b="1" kern="1200" dirty="0" smtClean="0">
                <a:solidFill>
                  <a:schemeClr val="tx1"/>
                </a:solidFill>
                <a:latin typeface="Times" pitchFamily="-107" charset="0"/>
                <a:ea typeface="+mn-ea"/>
                <a:cs typeface="+mn-cs"/>
              </a:rPr>
              <a:t>young</a:t>
            </a:r>
            <a:r>
              <a:rPr lang="en-US" sz="1200" kern="1200" dirty="0" smtClean="0">
                <a:solidFill>
                  <a:schemeClr val="tx1"/>
                </a:solidFill>
                <a:latin typeface="Times" pitchFamily="-107" charset="0"/>
                <a:ea typeface="+mn-ea"/>
                <a:cs typeface="+mn-cs"/>
              </a:rPr>
              <a:t> </a:t>
            </a:r>
            <a:r>
              <a:rPr lang="en-US" sz="1200" b="1" kern="1200" dirty="0" smtClean="0">
                <a:solidFill>
                  <a:schemeClr val="tx1"/>
                </a:solidFill>
                <a:latin typeface="Times" pitchFamily="-107" charset="0"/>
                <a:ea typeface="+mn-ea"/>
                <a:cs typeface="+mn-cs"/>
              </a:rPr>
              <a:t>men,</a:t>
            </a:r>
            <a:r>
              <a:rPr lang="en-US" sz="1200" b="1" kern="1200" baseline="0" dirty="0" smtClean="0">
                <a:solidFill>
                  <a:schemeClr val="tx1"/>
                </a:solidFill>
                <a:latin typeface="Times" pitchFamily="-107" charset="0"/>
                <a:ea typeface="+mn-ea"/>
                <a:cs typeface="+mn-cs"/>
              </a:rPr>
              <a:t> </a:t>
            </a:r>
            <a:r>
              <a:rPr lang="en-US" sz="1200" b="1" kern="1200" dirty="0" smtClean="0">
                <a:solidFill>
                  <a:schemeClr val="tx1"/>
                </a:solidFill>
                <a:latin typeface="Times" pitchFamily="-107" charset="0"/>
                <a:ea typeface="+mn-ea"/>
                <a:cs typeface="+mn-cs"/>
              </a:rPr>
              <a:t>eager to escape </a:t>
            </a:r>
            <a:r>
              <a:rPr lang="en-US" sz="1200" kern="1200" dirty="0" smtClean="0">
                <a:solidFill>
                  <a:schemeClr val="tx1"/>
                </a:solidFill>
                <a:latin typeface="Times" pitchFamily="-107" charset="0"/>
                <a:ea typeface="+mn-ea"/>
                <a:cs typeface="+mn-cs"/>
              </a:rPr>
              <a:t>gray</a:t>
            </a:r>
            <a:r>
              <a:rPr lang="en-US" sz="1200" kern="1200" baseline="0" dirty="0" smtClean="0">
                <a:solidFill>
                  <a:schemeClr val="tx1"/>
                </a:solidFill>
                <a:latin typeface="Times" pitchFamily="-107" charset="0"/>
                <a:ea typeface="+mn-ea"/>
                <a:cs typeface="+mn-cs"/>
              </a:rPr>
              <a:t> </a:t>
            </a:r>
            <a:r>
              <a:rPr lang="en-US" sz="1200" kern="1200" dirty="0" smtClean="0">
                <a:solidFill>
                  <a:schemeClr val="tx1"/>
                </a:solidFill>
                <a:latin typeface="Times" pitchFamily="-107" charset="0"/>
                <a:ea typeface="+mn-ea"/>
                <a:cs typeface="+mn-cs"/>
              </a:rPr>
              <a:t>drab England for the glories of the Tropics) –they were </a:t>
            </a:r>
            <a:r>
              <a:rPr lang="en-US" sz="1200" b="1" kern="1200" dirty="0" smtClean="0">
                <a:solidFill>
                  <a:schemeClr val="tx1"/>
                </a:solidFill>
                <a:latin typeface="Times" pitchFamily="-107" charset="0"/>
                <a:ea typeface="+mn-ea"/>
                <a:cs typeface="+mn-cs"/>
              </a:rPr>
              <a:t>prodigious collectors</a:t>
            </a:r>
            <a:r>
              <a:rPr lang="en-US" sz="1200" kern="1200" dirty="0" smtClean="0">
                <a:solidFill>
                  <a:schemeClr val="tx1"/>
                </a:solidFill>
                <a:latin typeface="Times" pitchFamily="-107" charset="0"/>
                <a:ea typeface="+mn-ea"/>
                <a:cs typeface="+mn-cs"/>
              </a:rPr>
              <a:t>. I suspect they had some form of </a:t>
            </a:r>
            <a:r>
              <a:rPr lang="en-US" sz="1200" b="1" kern="1200" dirty="0" smtClean="0">
                <a:solidFill>
                  <a:schemeClr val="tx1"/>
                </a:solidFill>
                <a:latin typeface="Times" pitchFamily="-107" charset="0"/>
                <a:ea typeface="+mn-ea"/>
                <a:cs typeface="+mn-cs"/>
              </a:rPr>
              <a:t>OCD</a:t>
            </a:r>
            <a:r>
              <a:rPr lang="en-US" sz="1200" kern="1200" dirty="0" smtClean="0">
                <a:solidFill>
                  <a:schemeClr val="tx1"/>
                </a:solidFill>
                <a:latin typeface="Times" pitchFamily="-107" charset="0"/>
                <a:ea typeface="+mn-ea"/>
                <a:cs typeface="+mn-cs"/>
              </a:rPr>
              <a:t> (obsessive collecting disorder) for they grabbed, pinned, or pickled just about every bug, bird or other critter they spied.  Most importantly, as collectors, they developed an appreciation for the </a:t>
            </a:r>
            <a:r>
              <a:rPr lang="en-US" sz="1200" b="1" i="1" kern="1200" dirty="0" smtClean="0">
                <a:solidFill>
                  <a:schemeClr val="tx1"/>
                </a:solidFill>
                <a:latin typeface="Times" pitchFamily="-107" charset="0"/>
                <a:ea typeface="+mn-ea"/>
                <a:cs typeface="+mn-cs"/>
              </a:rPr>
              <a:t>variety</a:t>
            </a:r>
            <a:r>
              <a:rPr lang="en-US" sz="1200" i="0" kern="1200" dirty="0" smtClean="0">
                <a:solidFill>
                  <a:schemeClr val="tx1"/>
                </a:solidFill>
                <a:latin typeface="Times" pitchFamily="-107" charset="0"/>
                <a:ea typeface="+mn-ea"/>
                <a:cs typeface="+mn-cs"/>
              </a:rPr>
              <a:t> each species exhibited  </a:t>
            </a:r>
            <a:r>
              <a:rPr lang="en-US" sz="1200" b="1" i="0" kern="1200" dirty="0" smtClean="0">
                <a:solidFill>
                  <a:schemeClr val="tx1"/>
                </a:solidFill>
                <a:latin typeface="Times" pitchFamily="-107" charset="0"/>
                <a:ea typeface="+mn-ea"/>
                <a:cs typeface="+mn-cs"/>
              </a:rPr>
              <a:t>From this very hard-earned knowledge</a:t>
            </a:r>
            <a:r>
              <a:rPr lang="en-US" sz="1200" i="0" kern="1200" dirty="0" smtClean="0">
                <a:solidFill>
                  <a:schemeClr val="tx1"/>
                </a:solidFill>
                <a:latin typeface="Times" pitchFamily="-107" charset="0"/>
                <a:ea typeface="+mn-ea"/>
                <a:cs typeface="+mn-cs"/>
              </a:rPr>
              <a:t>,  they evolved from collectors into scientists,  who asked not just what creatures existed in a given place but how they came to be,</a:t>
            </a:r>
            <a:r>
              <a:rPr lang="en-US" sz="1200" i="0" kern="1200" baseline="0" dirty="0" smtClean="0">
                <a:solidFill>
                  <a:schemeClr val="tx1"/>
                </a:solidFill>
                <a:latin typeface="Times" pitchFamily="-107" charset="0"/>
                <a:ea typeface="+mn-ea"/>
                <a:cs typeface="+mn-cs"/>
              </a:rPr>
              <a:t> and these questions led each man to unique discoveries</a:t>
            </a:r>
            <a:r>
              <a:rPr lang="en-US" sz="1200" i="0" kern="1200" dirty="0" smtClean="0">
                <a:solidFill>
                  <a:schemeClr val="tx1"/>
                </a:solidFill>
                <a:latin typeface="Times" pitchFamily="-107" charset="0"/>
                <a:ea typeface="+mn-ea"/>
                <a:cs typeface="+mn-cs"/>
              </a:rPr>
              <a:t>  </a:t>
            </a:r>
            <a:endParaRPr lang="en-US" sz="1200" kern="1200" dirty="0" smtClean="0">
              <a:solidFill>
                <a:schemeClr val="tx1"/>
              </a:solidFill>
              <a:latin typeface="Times" pitchFamily="-107" charset="0"/>
              <a:ea typeface="+mn-ea"/>
              <a:cs typeface="+mn-cs"/>
            </a:endParaRPr>
          </a:p>
          <a:p>
            <a:endParaRPr lang="en-US" sz="1200" kern="1200" dirty="0" smtClean="0">
              <a:solidFill>
                <a:schemeClr val="tx1"/>
              </a:solidFill>
              <a:latin typeface="Times" pitchFamily="-107" charset="0"/>
              <a:ea typeface="+mn-ea"/>
              <a:cs typeface="+mn-cs"/>
            </a:endParaRPr>
          </a:p>
        </p:txBody>
      </p:sp>
      <p:sp>
        <p:nvSpPr>
          <p:cNvPr id="4" name="Slide Number Placeholder 3"/>
          <p:cNvSpPr>
            <a:spLocks noGrp="1"/>
          </p:cNvSpPr>
          <p:nvPr>
            <p:ph type="sldNum" sz="quarter" idx="10"/>
          </p:nvPr>
        </p:nvSpPr>
        <p:spPr/>
        <p:txBody>
          <a:bodyPr/>
          <a:lstStyle/>
          <a:p>
            <a:fld id="{8060658F-05FA-5F4D-B8A5-216CD2EE31F6}"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Times" pitchFamily="-107" charset="0"/>
                <a:ea typeface="+mn-ea"/>
                <a:cs typeface="+mn-cs"/>
              </a:rPr>
              <a:t>AMP UP PASSION- NO LETDOWN</a:t>
            </a:r>
          </a:p>
          <a:p>
            <a:endParaRPr lang="en-US" sz="1200" kern="1200" dirty="0" smtClean="0">
              <a:solidFill>
                <a:schemeClr val="tx1"/>
              </a:solidFill>
              <a:latin typeface="Times" pitchFamily="-107" charset="0"/>
              <a:ea typeface="+mn-ea"/>
              <a:cs typeface="+mn-cs"/>
            </a:endParaRPr>
          </a:p>
          <a:p>
            <a:r>
              <a:rPr lang="en-US" sz="1200" b="1" kern="1200" dirty="0" smtClean="0">
                <a:solidFill>
                  <a:schemeClr val="tx1"/>
                </a:solidFill>
                <a:latin typeface="Times" pitchFamily="-107" charset="0"/>
                <a:ea typeface="+mn-ea"/>
                <a:cs typeface="+mn-cs"/>
              </a:rPr>
              <a:t>We are no longer restricted to just looking at remarkable creatures, but can see how they are made and have evolved</a:t>
            </a:r>
            <a:r>
              <a:rPr lang="en-US" sz="1200" kern="1200" dirty="0" smtClean="0">
                <a:solidFill>
                  <a:schemeClr val="tx1"/>
                </a:solidFill>
                <a:latin typeface="Times" pitchFamily="-107" charset="0"/>
                <a:ea typeface="+mn-ea"/>
                <a:cs typeface="+mn-cs"/>
              </a:rPr>
              <a:t>.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Modern  biologists</a:t>
            </a:r>
            <a:r>
              <a:rPr lang="en-US" baseline="0" dirty="0" smtClean="0"/>
              <a:t> are collectors too, putting together </a:t>
            </a:r>
            <a:r>
              <a:rPr lang="en-US" b="1" baseline="0" dirty="0" smtClean="0"/>
              <a:t>m</a:t>
            </a:r>
            <a:r>
              <a:rPr lang="en-US" b="1" dirty="0" smtClean="0"/>
              <a:t>enageries</a:t>
            </a:r>
            <a:r>
              <a:rPr lang="en-US" baseline="0" dirty="0" smtClean="0"/>
              <a:t> </a:t>
            </a:r>
            <a:r>
              <a:rPr lang="en-US" b="1" baseline="0" dirty="0" smtClean="0"/>
              <a:t>much like the one Wallace </a:t>
            </a:r>
            <a:r>
              <a:rPr lang="en-US" sz="1200" b="1" kern="1200" dirty="0" smtClean="0">
                <a:solidFill>
                  <a:schemeClr val="tx1"/>
                </a:solidFill>
                <a:latin typeface="Times" pitchFamily="-107" charset="0"/>
                <a:ea typeface="+mn-ea"/>
                <a:cs typeface="+mn-cs"/>
              </a:rPr>
              <a:t>tried </a:t>
            </a:r>
            <a:r>
              <a:rPr lang="en-US" sz="1200" kern="1200" dirty="0" smtClean="0">
                <a:solidFill>
                  <a:schemeClr val="tx1"/>
                </a:solidFill>
                <a:latin typeface="Times" pitchFamily="-107" charset="0"/>
                <a:ea typeface="+mn-ea"/>
                <a:cs typeface="+mn-cs"/>
              </a:rPr>
              <a:t>to bring</a:t>
            </a:r>
            <a:r>
              <a:rPr lang="en-US" sz="1200" kern="1200" baseline="0" dirty="0" smtClean="0">
                <a:solidFill>
                  <a:schemeClr val="tx1"/>
                </a:solidFill>
                <a:latin typeface="Times" pitchFamily="-107" charset="0"/>
                <a:ea typeface="+mn-ea"/>
                <a:cs typeface="+mn-cs"/>
              </a:rPr>
              <a:t> home</a:t>
            </a:r>
            <a:r>
              <a:rPr lang="en-US" sz="1200" kern="1200" dirty="0" smtClean="0">
                <a:solidFill>
                  <a:schemeClr val="tx1"/>
                </a:solidFill>
                <a:latin typeface="Times" pitchFamily="-107" charset="0"/>
                <a:ea typeface="+mn-ea"/>
                <a:cs typeface="+mn-cs"/>
              </a:rPr>
              <a:t> from the Amazon </a:t>
            </a:r>
            <a:endParaRPr lang="en-US" dirty="0"/>
          </a:p>
        </p:txBody>
      </p:sp>
      <p:sp>
        <p:nvSpPr>
          <p:cNvPr id="4" name="Slide Number Placeholder 3"/>
          <p:cNvSpPr>
            <a:spLocks noGrp="1"/>
          </p:cNvSpPr>
          <p:nvPr>
            <p:ph type="sldNum" sz="quarter" idx="10"/>
          </p:nvPr>
        </p:nvSpPr>
        <p:spPr/>
        <p:txBody>
          <a:bodyPr/>
          <a:lstStyle/>
          <a:p>
            <a:fld id="{8060658F-05FA-5F4D-B8A5-216CD2EE31F6}"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There’s a sloth , armadillo, platypus, wallabies, a chimpanzee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only we aren’t putting them in a zoo…..</a:t>
            </a:r>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8060658F-05FA-5F4D-B8A5-216CD2EE31F6}"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Times" pitchFamily="-107" charset="0"/>
                <a:ea typeface="+mn-ea"/>
                <a:cs typeface="+mn-cs"/>
              </a:rPr>
              <a:t>We are</a:t>
            </a:r>
            <a:r>
              <a:rPr lang="en-US" sz="1200" kern="1200" baseline="0" dirty="0" smtClean="0">
                <a:solidFill>
                  <a:schemeClr val="tx1"/>
                </a:solidFill>
                <a:latin typeface="Times" pitchFamily="-107" charset="0"/>
                <a:ea typeface="+mn-ea"/>
                <a:cs typeface="+mn-cs"/>
              </a:rPr>
              <a:t> putting together the NEW DNA RECORD OF EVOLUTION</a:t>
            </a:r>
            <a:r>
              <a:rPr lang="en-US" sz="1200" kern="1200" dirty="0" smtClean="0">
                <a:solidFill>
                  <a:schemeClr val="tx1"/>
                </a:solidFill>
                <a:latin typeface="Times" pitchFamily="-107" charset="0"/>
                <a:ea typeface="+mn-ea"/>
                <a:cs typeface="+mn-cs"/>
              </a:rPr>
              <a:t> that reveals HOW THE FITTEST ARE MADE and how ENDLESS FORMS HAVE EVOLVED . 52 mammals and 2000 species</a:t>
            </a:r>
            <a:r>
              <a:rPr lang="en-US" sz="1200" kern="1200" baseline="0" dirty="0" smtClean="0">
                <a:solidFill>
                  <a:schemeClr val="tx1"/>
                </a:solidFill>
                <a:latin typeface="Times" pitchFamily="-107" charset="0"/>
                <a:ea typeface="+mn-ea"/>
                <a:cs typeface="+mn-cs"/>
              </a:rPr>
              <a:t> so far</a:t>
            </a:r>
            <a:endParaRPr lang="en-US" sz="1200" kern="1200" dirty="0" smtClean="0">
              <a:solidFill>
                <a:schemeClr val="tx1"/>
              </a:solidFill>
              <a:latin typeface="Times" pitchFamily="-107" charset="0"/>
              <a:ea typeface="+mn-ea"/>
              <a:cs typeface="+mn-cs"/>
            </a:endParaRPr>
          </a:p>
          <a:p>
            <a:r>
              <a:rPr lang="en-US" sz="1200" kern="1200" dirty="0" smtClean="0">
                <a:solidFill>
                  <a:schemeClr val="tx1"/>
                </a:solidFill>
                <a:latin typeface="Times" pitchFamily="-107" charset="0"/>
                <a:ea typeface="+mn-ea"/>
                <a:cs typeface="+mn-cs"/>
              </a:rPr>
              <a:t>As</a:t>
            </a:r>
            <a:r>
              <a:rPr lang="en-US" sz="1200" kern="1200" baseline="0" dirty="0" smtClean="0">
                <a:solidFill>
                  <a:schemeClr val="tx1"/>
                </a:solidFill>
                <a:latin typeface="Times" pitchFamily="-107" charset="0"/>
                <a:ea typeface="+mn-ea"/>
                <a:cs typeface="+mn-cs"/>
              </a:rPr>
              <a:t> we mine this massive record, w</a:t>
            </a:r>
            <a:r>
              <a:rPr lang="en-US" sz="1200" kern="1200" dirty="0" smtClean="0">
                <a:solidFill>
                  <a:schemeClr val="tx1"/>
                </a:solidFill>
                <a:latin typeface="Times" pitchFamily="-107" charset="0"/>
                <a:ea typeface="+mn-ea"/>
                <a:cs typeface="+mn-cs"/>
              </a:rPr>
              <a:t>e share that </a:t>
            </a:r>
            <a:r>
              <a:rPr lang="en-US" sz="1200" b="1" kern="1200" dirty="0" smtClean="0">
                <a:solidFill>
                  <a:schemeClr val="tx1"/>
                </a:solidFill>
                <a:latin typeface="Times" pitchFamily="-107" charset="0"/>
                <a:ea typeface="+mn-ea"/>
                <a:cs typeface="+mn-cs"/>
              </a:rPr>
              <a:t>same sense of wonder, surprise, and discovery</a:t>
            </a:r>
            <a:r>
              <a:rPr lang="en-US" sz="1200" kern="1200" dirty="0" smtClean="0">
                <a:solidFill>
                  <a:schemeClr val="tx1"/>
                </a:solidFill>
                <a:latin typeface="Times" pitchFamily="-107" charset="0"/>
                <a:ea typeface="+mn-ea"/>
                <a:cs typeface="+mn-cs"/>
              </a:rPr>
              <a:t>,  </a:t>
            </a:r>
            <a:r>
              <a:rPr lang="en-US" sz="1200" b="1" kern="1200" dirty="0" smtClean="0">
                <a:solidFill>
                  <a:schemeClr val="tx1"/>
                </a:solidFill>
                <a:latin typeface="Times" pitchFamily="-107" charset="0"/>
                <a:ea typeface="+mn-ea"/>
                <a:cs typeface="+mn-cs"/>
              </a:rPr>
              <a:t>as the pioneers</a:t>
            </a:r>
            <a:r>
              <a:rPr lang="en-US" sz="1200" kern="1200" dirty="0" smtClean="0">
                <a:solidFill>
                  <a:schemeClr val="tx1"/>
                </a:solidFill>
                <a:latin typeface="Times" pitchFamily="-107" charset="0"/>
                <a:ea typeface="+mn-ea"/>
                <a:cs typeface="+mn-cs"/>
              </a:rPr>
              <a:t>, only we don’t have to barf our way through the work day, or cope with malaria, or headhunters – just peer review ( speaking</a:t>
            </a:r>
            <a:r>
              <a:rPr lang="en-US" sz="1200" kern="1200" baseline="0" dirty="0" smtClean="0">
                <a:solidFill>
                  <a:schemeClr val="tx1"/>
                </a:solidFill>
                <a:latin typeface="Times" pitchFamily="-107" charset="0"/>
                <a:ea typeface="+mn-ea"/>
                <a:cs typeface="+mn-cs"/>
              </a:rPr>
              <a:t> of </a:t>
            </a:r>
            <a:r>
              <a:rPr lang="en-US" sz="1200" kern="1200" dirty="0" smtClean="0">
                <a:solidFill>
                  <a:schemeClr val="tx1"/>
                </a:solidFill>
                <a:latin typeface="Times" pitchFamily="-107" charset="0"/>
                <a:ea typeface="+mn-ea"/>
                <a:cs typeface="+mn-cs"/>
              </a:rPr>
              <a:t> cannibals)</a:t>
            </a:r>
          </a:p>
          <a:p>
            <a:endParaRPr lang="en-US" sz="1200" kern="1200" dirty="0" smtClean="0">
              <a:solidFill>
                <a:schemeClr val="tx1"/>
              </a:solidFill>
              <a:latin typeface="Times" pitchFamily="-107" charset="0"/>
              <a:ea typeface="+mn-ea"/>
              <a:cs typeface="+mn-cs"/>
            </a:endParaRPr>
          </a:p>
          <a:p>
            <a:r>
              <a:rPr lang="en-US" sz="1200" kern="1200" dirty="0" smtClean="0">
                <a:solidFill>
                  <a:schemeClr val="tx1"/>
                </a:solidFill>
                <a:latin typeface="Times" pitchFamily="-107" charset="0"/>
                <a:ea typeface="+mn-ea"/>
                <a:cs typeface="+mn-cs"/>
              </a:rPr>
              <a:t>We no longer stare at creatures  CLK</a:t>
            </a:r>
            <a:endParaRPr lang="en-US" dirty="0"/>
          </a:p>
        </p:txBody>
      </p:sp>
      <p:sp>
        <p:nvSpPr>
          <p:cNvPr id="4" name="Slide Number Placeholder 3"/>
          <p:cNvSpPr>
            <a:spLocks noGrp="1"/>
          </p:cNvSpPr>
          <p:nvPr>
            <p:ph type="sldNum" sz="quarter" idx="10"/>
          </p:nvPr>
        </p:nvSpPr>
        <p:spPr/>
        <p:txBody>
          <a:bodyPr/>
          <a:lstStyle/>
          <a:p>
            <a:fld id="{8060658F-05FA-5F4D-B8A5-216CD2EE31F6}"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Times" pitchFamily="-107" charset="0"/>
                <a:ea typeface="+mn-ea"/>
                <a:cs typeface="+mn-cs"/>
              </a:rPr>
              <a:t>Like this butterfly</a:t>
            </a:r>
            <a:r>
              <a:rPr lang="en-US" sz="1200" kern="1200" baseline="0" dirty="0" smtClean="0">
                <a:solidFill>
                  <a:schemeClr val="tx1"/>
                </a:solidFill>
                <a:latin typeface="Times" pitchFamily="-107" charset="0"/>
                <a:ea typeface="+mn-ea"/>
                <a:cs typeface="+mn-cs"/>
              </a:rPr>
              <a:t>, </a:t>
            </a:r>
            <a:r>
              <a:rPr lang="en-US" sz="1200" b="1" kern="1200" baseline="0" dirty="0" smtClean="0">
                <a:solidFill>
                  <a:schemeClr val="tx1"/>
                </a:solidFill>
                <a:latin typeface="Times" pitchFamily="-107" charset="0"/>
                <a:ea typeface="+mn-ea"/>
                <a:cs typeface="+mn-cs"/>
              </a:rPr>
              <a:t>a</a:t>
            </a:r>
            <a:r>
              <a:rPr lang="en-US" sz="1200" b="1" kern="1200" dirty="0" smtClean="0">
                <a:solidFill>
                  <a:schemeClr val="tx1"/>
                </a:solidFill>
                <a:latin typeface="Times" pitchFamily="-107" charset="0"/>
                <a:ea typeface="+mn-ea"/>
                <a:cs typeface="+mn-cs"/>
              </a:rPr>
              <a:t>s</a:t>
            </a:r>
            <a:r>
              <a:rPr lang="en-US" sz="1200" b="1" kern="1200" baseline="0" dirty="0" smtClean="0">
                <a:solidFill>
                  <a:schemeClr val="tx1"/>
                </a:solidFill>
                <a:latin typeface="Times" pitchFamily="-107" charset="0"/>
                <a:ea typeface="+mn-ea"/>
                <a:cs typeface="+mn-cs"/>
              </a:rPr>
              <a:t> Bates did</a:t>
            </a:r>
            <a:r>
              <a:rPr lang="en-US" sz="1200" kern="1200" baseline="0" dirty="0" smtClean="0">
                <a:solidFill>
                  <a:schemeClr val="tx1"/>
                </a:solidFill>
                <a:latin typeface="Times" pitchFamily="-107" charset="0"/>
                <a:ea typeface="+mn-ea"/>
                <a:cs typeface="+mn-cs"/>
              </a:rPr>
              <a:t>, merely dazzled by its external beauty</a:t>
            </a:r>
            <a:r>
              <a:rPr lang="en-US" sz="1200" kern="1200" dirty="0" smtClean="0">
                <a:solidFill>
                  <a:schemeClr val="tx1"/>
                </a:solidFill>
                <a:latin typeface="Times" pitchFamily="-107" charset="0"/>
                <a:ea typeface="+mn-ea"/>
                <a:cs typeface="+mn-cs"/>
              </a:rPr>
              <a:t>. </a:t>
            </a:r>
          </a:p>
          <a:p>
            <a:r>
              <a:rPr lang="en-US" sz="1200" kern="1200" dirty="0" smtClean="0">
                <a:solidFill>
                  <a:schemeClr val="tx1"/>
                </a:solidFill>
                <a:latin typeface="Times" pitchFamily="-107" charset="0"/>
                <a:ea typeface="+mn-ea"/>
                <a:cs typeface="+mn-cs"/>
              </a:rPr>
              <a:t>For we now can</a:t>
            </a:r>
            <a:r>
              <a:rPr lang="en-US" sz="1200" kern="1200" baseline="0" dirty="0" smtClean="0">
                <a:solidFill>
                  <a:schemeClr val="tx1"/>
                </a:solidFill>
                <a:latin typeface="Times" pitchFamily="-107" charset="0"/>
                <a:ea typeface="+mn-ea"/>
                <a:cs typeface="+mn-cs"/>
              </a:rPr>
              <a:t> see</a:t>
            </a:r>
            <a:endParaRPr lang="en-US" dirty="0"/>
          </a:p>
        </p:txBody>
      </p:sp>
      <p:sp>
        <p:nvSpPr>
          <p:cNvPr id="4" name="Slide Number Placeholder 3"/>
          <p:cNvSpPr>
            <a:spLocks noGrp="1"/>
          </p:cNvSpPr>
          <p:nvPr>
            <p:ph type="sldNum" sz="quarter" idx="10"/>
          </p:nvPr>
        </p:nvSpPr>
        <p:spPr/>
        <p:txBody>
          <a:bodyPr/>
          <a:lstStyle/>
          <a:p>
            <a:fld id="{8060658F-05FA-5F4D-B8A5-216CD2EE31F6}"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genes in action that produce these beautiful patterns</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060658F-05FA-5F4D-B8A5-216CD2EE31F6}"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a:t>
            </a:r>
            <a:r>
              <a:rPr lang="en-US" baseline="0" dirty="0" smtClean="0"/>
              <a:t> what could be better than </a:t>
            </a:r>
            <a:r>
              <a:rPr lang="en-US" b="1" baseline="0" dirty="0" smtClean="0"/>
              <a:t>fossils like these collected by Darwin?</a:t>
            </a:r>
          </a:p>
          <a:p>
            <a:endParaRPr lang="en-US" baseline="0" dirty="0" smtClean="0"/>
          </a:p>
          <a:p>
            <a:r>
              <a:rPr lang="en-US" baseline="0" dirty="0" smtClean="0"/>
              <a:t>How about DNA from fossils…) CLK</a:t>
            </a:r>
          </a:p>
          <a:p>
            <a:r>
              <a:rPr lang="en-US" baseline="0" dirty="0" smtClean="0"/>
              <a:t>new ways of peering into the past that not only Darwin could not think of, but that few modern biologists even thought possible, until recently.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But those tales are for another day</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baseline="0" dirty="0" smtClean="0">
                <a:solidFill>
                  <a:schemeClr val="tx1"/>
                </a:solidFill>
                <a:latin typeface="Times" pitchFamily="-107" charset="0"/>
                <a:ea typeface="+mn-ea"/>
                <a:cs typeface="+mn-cs"/>
              </a:rPr>
              <a:t>My task was to highlight where this all started, and among the past adventurers the one we celebrate above all is Darwin.  Why ? </a:t>
            </a:r>
            <a:endParaRPr lang="en-US" sz="1200" kern="1200" dirty="0" smtClean="0">
              <a:solidFill>
                <a:schemeClr val="tx1"/>
              </a:solidFill>
              <a:latin typeface="Times" pitchFamily="-107"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060658F-05FA-5F4D-B8A5-216CD2EE31F6}"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Times" pitchFamily="-107" charset="0"/>
                <a:ea typeface="+mn-ea"/>
                <a:cs typeface="+mn-cs"/>
              </a:rPr>
              <a:t>I’ll let</a:t>
            </a:r>
            <a:r>
              <a:rPr lang="en-US" sz="1200" kern="1200" baseline="0" dirty="0" smtClean="0">
                <a:solidFill>
                  <a:schemeClr val="tx1"/>
                </a:solidFill>
                <a:latin typeface="Times" pitchFamily="-107" charset="0"/>
                <a:ea typeface="+mn-ea"/>
                <a:cs typeface="+mn-cs"/>
              </a:rPr>
              <a:t> </a:t>
            </a:r>
            <a:r>
              <a:rPr lang="en-US" sz="1200" kern="1200" dirty="0" smtClean="0">
                <a:solidFill>
                  <a:schemeClr val="tx1"/>
                </a:solidFill>
                <a:latin typeface="Times" pitchFamily="-107" charset="0"/>
                <a:ea typeface="+mn-ea"/>
                <a:cs typeface="+mn-cs"/>
              </a:rPr>
              <a:t>Wallace have the last word on that   - see</a:t>
            </a:r>
            <a:r>
              <a:rPr lang="en-US" sz="1200" kern="1200" baseline="0" dirty="0" smtClean="0">
                <a:solidFill>
                  <a:schemeClr val="tx1"/>
                </a:solidFill>
                <a:latin typeface="Times" pitchFamily="-107" charset="0"/>
                <a:ea typeface="+mn-ea"/>
                <a:cs typeface="+mn-cs"/>
              </a:rPr>
              <a:t> </a:t>
            </a:r>
            <a:r>
              <a:rPr lang="en-US" sz="1200" kern="1200" dirty="0" smtClean="0">
                <a:solidFill>
                  <a:schemeClr val="tx1"/>
                </a:solidFill>
                <a:latin typeface="Times" pitchFamily="-107" charset="0"/>
                <a:ea typeface="+mn-ea"/>
                <a:cs typeface="+mn-cs"/>
              </a:rPr>
              <a:t>what he says in a </a:t>
            </a:r>
            <a:r>
              <a:rPr lang="en-US" sz="1200" b="1" kern="1200" dirty="0" smtClean="0">
                <a:solidFill>
                  <a:schemeClr val="tx1"/>
                </a:solidFill>
                <a:latin typeface="Times" pitchFamily="-107" charset="0"/>
                <a:ea typeface="+mn-ea"/>
                <a:cs typeface="+mn-cs"/>
              </a:rPr>
              <a:t>private letter to Bates</a:t>
            </a:r>
          </a:p>
          <a:p>
            <a:r>
              <a:rPr lang="en-US" sz="1200" b="1" kern="1200" dirty="0" smtClean="0">
                <a:solidFill>
                  <a:schemeClr val="tx1"/>
                </a:solidFill>
                <a:latin typeface="Times" pitchFamily="-107" charset="0"/>
                <a:ea typeface="+mn-ea"/>
                <a:cs typeface="+mn-cs"/>
              </a:rPr>
              <a:t>Speculation about his feelings</a:t>
            </a:r>
            <a:r>
              <a:rPr lang="en-US" sz="1200" b="1" kern="1200" baseline="0" dirty="0" smtClean="0">
                <a:solidFill>
                  <a:schemeClr val="tx1"/>
                </a:solidFill>
                <a:latin typeface="Times" pitchFamily="-107" charset="0"/>
                <a:ea typeface="+mn-ea"/>
                <a:cs typeface="+mn-cs"/>
              </a:rPr>
              <a:t> – true reaction here</a:t>
            </a:r>
            <a:endParaRPr lang="en-US" sz="1200" b="1" kern="1200" dirty="0" smtClean="0">
              <a:solidFill>
                <a:schemeClr val="tx1"/>
              </a:solidFill>
              <a:latin typeface="Times" pitchFamily="-107" charset="0"/>
              <a:ea typeface="+mn-ea"/>
              <a:cs typeface="+mn-cs"/>
            </a:endParaRPr>
          </a:p>
          <a:p>
            <a:r>
              <a:rPr lang="en-US" sz="1200" b="1" kern="1200" dirty="0" smtClean="0">
                <a:solidFill>
                  <a:schemeClr val="tx1"/>
                </a:solidFill>
                <a:latin typeface="Times" pitchFamily="-107" charset="0"/>
                <a:ea typeface="+mn-ea"/>
                <a:cs typeface="+mn-cs"/>
              </a:rPr>
              <a:t>CLK </a:t>
            </a:r>
          </a:p>
          <a:p>
            <a:r>
              <a:rPr lang="en-US" sz="1200" b="1" kern="1200" dirty="0" smtClean="0">
                <a:solidFill>
                  <a:schemeClr val="tx1"/>
                </a:solidFill>
                <a:latin typeface="Times" pitchFamily="-107" charset="0"/>
                <a:ea typeface="+mn-ea"/>
                <a:cs typeface="+mn-cs"/>
              </a:rPr>
              <a:t>CLK</a:t>
            </a:r>
          </a:p>
          <a:p>
            <a:endParaRPr lang="en-US" sz="1200" b="1" kern="1200" dirty="0" smtClean="0">
              <a:solidFill>
                <a:schemeClr val="tx1"/>
              </a:solidFill>
              <a:latin typeface="Times" pitchFamily="-107" charset="0"/>
              <a:ea typeface="+mn-ea"/>
              <a:cs typeface="+mn-cs"/>
            </a:endParaRPr>
          </a:p>
          <a:p>
            <a:r>
              <a:rPr lang="en-US" sz="1200" b="1" kern="1200" dirty="0" smtClean="0">
                <a:solidFill>
                  <a:schemeClr val="tx1"/>
                </a:solidFill>
                <a:latin typeface="Times" pitchFamily="-107" charset="0"/>
                <a:ea typeface="+mn-ea"/>
                <a:cs typeface="+mn-cs"/>
              </a:rPr>
              <a:t>And Darwin produced much more</a:t>
            </a:r>
          </a:p>
          <a:p>
            <a:r>
              <a:rPr lang="en-US" sz="1200" b="1" kern="1200" dirty="0" smtClean="0">
                <a:solidFill>
                  <a:schemeClr val="tx1"/>
                </a:solidFill>
                <a:latin typeface="Times" pitchFamily="-107" charset="0"/>
                <a:ea typeface="+mn-ea"/>
                <a:cs typeface="+mn-cs"/>
              </a:rPr>
              <a:t>The descent of Man, Sexual selection</a:t>
            </a:r>
          </a:p>
          <a:p>
            <a:r>
              <a:rPr lang="en-US" sz="1200" b="1" kern="1200" dirty="0" smtClean="0">
                <a:solidFill>
                  <a:schemeClr val="tx1"/>
                </a:solidFill>
                <a:latin typeface="Times" pitchFamily="-107" charset="0"/>
                <a:ea typeface="+mn-ea"/>
                <a:cs typeface="+mn-cs"/>
              </a:rPr>
              <a:t>Variation</a:t>
            </a:r>
            <a:r>
              <a:rPr lang="en-US" sz="1200" b="1" kern="1200" baseline="0" dirty="0" smtClean="0">
                <a:solidFill>
                  <a:schemeClr val="tx1"/>
                </a:solidFill>
                <a:latin typeface="Times" pitchFamily="-107" charset="0"/>
                <a:ea typeface="+mn-ea"/>
                <a:cs typeface="+mn-cs"/>
              </a:rPr>
              <a:t> under domestication, orchids, earthworms, coral reefs</a:t>
            </a:r>
          </a:p>
          <a:p>
            <a:r>
              <a:rPr lang="en-US" sz="1200" b="1" kern="1200" baseline="0" dirty="0" smtClean="0">
                <a:solidFill>
                  <a:schemeClr val="tx1"/>
                </a:solidFill>
                <a:latin typeface="Times" pitchFamily="-107" charset="0"/>
                <a:ea typeface="+mn-ea"/>
                <a:cs typeface="+mn-cs"/>
              </a:rPr>
              <a:t>OUR greatest naturalist…so that is why we celebrate</a:t>
            </a:r>
            <a:endParaRPr lang="en-US" sz="1200" kern="1200" dirty="0" smtClean="0">
              <a:solidFill>
                <a:schemeClr val="tx1"/>
              </a:solidFill>
              <a:latin typeface="Times" pitchFamily="-107" charset="0"/>
              <a:ea typeface="+mn-ea"/>
              <a:cs typeface="+mn-cs"/>
            </a:endParaRPr>
          </a:p>
          <a:p>
            <a:endParaRPr lang="en-US" sz="1200" kern="1200" dirty="0" smtClean="0">
              <a:solidFill>
                <a:schemeClr val="tx1"/>
              </a:solidFill>
              <a:latin typeface="Times" pitchFamily="-107" charset="0"/>
              <a:ea typeface="+mn-ea"/>
              <a:cs typeface="+mn-cs"/>
            </a:endParaRPr>
          </a:p>
          <a:p>
            <a:endParaRPr lang="en-US" sz="1200" kern="1200" dirty="0" smtClean="0">
              <a:solidFill>
                <a:schemeClr val="tx1"/>
              </a:solidFill>
              <a:latin typeface="Times" pitchFamily="-107" charset="0"/>
              <a:ea typeface="+mn-ea"/>
              <a:cs typeface="+mn-cs"/>
            </a:endParaRPr>
          </a:p>
          <a:p>
            <a:endParaRPr lang="en-US" sz="1200" kern="1200" dirty="0" smtClean="0">
              <a:solidFill>
                <a:schemeClr val="tx1"/>
              </a:solidFill>
              <a:latin typeface="Times" pitchFamily="-107" charset="0"/>
              <a:ea typeface="+mn-ea"/>
              <a:cs typeface="+mn-cs"/>
            </a:endParaRPr>
          </a:p>
        </p:txBody>
      </p:sp>
      <p:sp>
        <p:nvSpPr>
          <p:cNvPr id="4" name="Slide Number Placeholder 3"/>
          <p:cNvSpPr>
            <a:spLocks noGrp="1"/>
          </p:cNvSpPr>
          <p:nvPr>
            <p:ph type="sldNum" sz="quarter" idx="10"/>
          </p:nvPr>
        </p:nvSpPr>
        <p:spPr/>
        <p:txBody>
          <a:bodyPr/>
          <a:lstStyle/>
          <a:p>
            <a:fld id="{8060658F-05FA-5F4D-B8A5-216CD2EE31F6}"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Times" pitchFamily="-107" charset="0"/>
                <a:ea typeface="+mn-ea"/>
                <a:cs typeface="+mn-cs"/>
              </a:rPr>
              <a:t>For</a:t>
            </a:r>
            <a:r>
              <a:rPr lang="en-US" sz="1200" kern="1200" baseline="0" dirty="0" smtClean="0">
                <a:solidFill>
                  <a:schemeClr val="tx1"/>
                </a:solidFill>
                <a:latin typeface="Times" pitchFamily="-107" charset="0"/>
                <a:ea typeface="+mn-ea"/>
                <a:cs typeface="+mn-cs"/>
              </a:rPr>
              <a:t> Darwin’s </a:t>
            </a:r>
            <a:r>
              <a:rPr lang="en-US" sz="1200" kern="1200" dirty="0" smtClean="0">
                <a:solidFill>
                  <a:schemeClr val="tx1"/>
                </a:solidFill>
                <a:latin typeface="Times" pitchFamily="-107" charset="0"/>
                <a:ea typeface="+mn-ea"/>
                <a:cs typeface="+mn-cs"/>
              </a:rPr>
              <a:t>birthday, I offer two</a:t>
            </a:r>
            <a:r>
              <a:rPr lang="en-US" sz="1200" kern="1200" baseline="0" dirty="0" smtClean="0">
                <a:solidFill>
                  <a:schemeClr val="tx1"/>
                </a:solidFill>
                <a:latin typeface="Times" pitchFamily="-107" charset="0"/>
                <a:ea typeface="+mn-ea"/>
                <a:cs typeface="+mn-cs"/>
              </a:rPr>
              <a:t> </a:t>
            </a:r>
            <a:r>
              <a:rPr lang="en-US" sz="1200" kern="1200" dirty="0" smtClean="0">
                <a:solidFill>
                  <a:schemeClr val="tx1"/>
                </a:solidFill>
                <a:latin typeface="Times" pitchFamily="-107" charset="0"/>
                <a:ea typeface="+mn-ea"/>
                <a:cs typeface="+mn-cs"/>
              </a:rPr>
              <a:t>wishes  (HOUSE LIGHTS</a:t>
            </a:r>
            <a:r>
              <a:rPr lang="en-US" sz="1200" kern="1200" baseline="0" dirty="0" smtClean="0">
                <a:solidFill>
                  <a:schemeClr val="tx1"/>
                </a:solidFill>
                <a:latin typeface="Times" pitchFamily="-107" charset="0"/>
                <a:ea typeface="+mn-ea"/>
                <a:cs typeface="+mn-cs"/>
              </a:rPr>
              <a:t> DOWN)</a:t>
            </a:r>
            <a:endParaRPr lang="en-US" sz="1200" kern="1200" dirty="0" smtClean="0">
              <a:solidFill>
                <a:schemeClr val="tx1"/>
              </a:solidFill>
              <a:latin typeface="Times" pitchFamily="-107" charset="0"/>
              <a:ea typeface="+mn-ea"/>
              <a:cs typeface="+mn-cs"/>
            </a:endParaRPr>
          </a:p>
          <a:p>
            <a:r>
              <a:rPr lang="en-US" sz="1200" kern="1200" dirty="0" smtClean="0">
                <a:solidFill>
                  <a:schemeClr val="tx1"/>
                </a:solidFill>
                <a:latin typeface="Times" pitchFamily="-107" charset="0"/>
                <a:ea typeface="+mn-ea"/>
                <a:cs typeface="+mn-cs"/>
              </a:rPr>
              <a:t>First - that more</a:t>
            </a:r>
            <a:r>
              <a:rPr lang="en-US" sz="1200" kern="1200" baseline="0" dirty="0" smtClean="0">
                <a:solidFill>
                  <a:schemeClr val="tx1"/>
                </a:solidFill>
                <a:latin typeface="Times" pitchFamily="-107" charset="0"/>
                <a:ea typeface="+mn-ea"/>
                <a:cs typeface="+mn-cs"/>
              </a:rPr>
              <a:t> </a:t>
            </a:r>
            <a:r>
              <a:rPr lang="en-US" sz="1200" kern="1200" dirty="0" smtClean="0">
                <a:solidFill>
                  <a:schemeClr val="tx1"/>
                </a:solidFill>
                <a:latin typeface="Times" pitchFamily="-107" charset="0"/>
                <a:ea typeface="+mn-ea"/>
                <a:cs typeface="+mn-cs"/>
              </a:rPr>
              <a:t>people</a:t>
            </a:r>
            <a:r>
              <a:rPr lang="en-US" sz="1200" kern="1200" baseline="0" dirty="0" smtClean="0">
                <a:solidFill>
                  <a:schemeClr val="tx1"/>
                </a:solidFill>
                <a:latin typeface="Times" pitchFamily="-107" charset="0"/>
                <a:ea typeface="+mn-ea"/>
                <a:cs typeface="+mn-cs"/>
              </a:rPr>
              <a:t> </a:t>
            </a:r>
            <a:r>
              <a:rPr lang="en-US" sz="1200" kern="1200" dirty="0" smtClean="0">
                <a:solidFill>
                  <a:schemeClr val="tx1"/>
                </a:solidFill>
                <a:latin typeface="Times" pitchFamily="-107" charset="0"/>
                <a:ea typeface="+mn-ea"/>
                <a:cs typeface="+mn-cs"/>
              </a:rPr>
              <a:t>will appreciate the </a:t>
            </a:r>
            <a:r>
              <a:rPr lang="en-US" sz="1200" b="1" kern="1200" dirty="0" smtClean="0">
                <a:solidFill>
                  <a:schemeClr val="tx1"/>
                </a:solidFill>
                <a:latin typeface="Times" pitchFamily="-107" charset="0"/>
                <a:ea typeface="+mn-ea"/>
                <a:cs typeface="+mn-cs"/>
              </a:rPr>
              <a:t>great spirit</a:t>
            </a:r>
            <a:r>
              <a:rPr lang="en-US" sz="1200" b="1" kern="1200" baseline="0" dirty="0" smtClean="0">
                <a:solidFill>
                  <a:schemeClr val="tx1"/>
                </a:solidFill>
                <a:latin typeface="Times" pitchFamily="-107" charset="0"/>
                <a:ea typeface="+mn-ea"/>
                <a:cs typeface="+mn-cs"/>
              </a:rPr>
              <a:t> that drove young Charles, Alfred, Henry </a:t>
            </a:r>
            <a:r>
              <a:rPr lang="en-US" sz="1200" kern="1200" dirty="0" smtClean="0">
                <a:solidFill>
                  <a:schemeClr val="tx1"/>
                </a:solidFill>
                <a:latin typeface="Times" pitchFamily="-107" charset="0"/>
                <a:ea typeface="+mn-ea"/>
                <a:cs typeface="+mn-cs"/>
              </a:rPr>
              <a:t> and</a:t>
            </a:r>
            <a:r>
              <a:rPr lang="en-US" sz="1200" kern="1200" baseline="0" dirty="0" smtClean="0">
                <a:solidFill>
                  <a:schemeClr val="tx1"/>
                </a:solidFill>
                <a:latin typeface="Times" pitchFamily="-107" charset="0"/>
                <a:ea typeface="+mn-ea"/>
                <a:cs typeface="+mn-cs"/>
              </a:rPr>
              <a:t> many other  men and women to leave behind loved ones and to risk their health and safety in order to </a:t>
            </a:r>
            <a:r>
              <a:rPr lang="en-US" sz="1200" b="1" kern="1200" baseline="0" dirty="0" smtClean="0">
                <a:solidFill>
                  <a:schemeClr val="tx1"/>
                </a:solidFill>
                <a:latin typeface="Times" pitchFamily="-107" charset="0"/>
                <a:ea typeface="+mn-ea"/>
                <a:cs typeface="+mn-cs"/>
              </a:rPr>
              <a:t>follow their dreams and to</a:t>
            </a:r>
            <a:r>
              <a:rPr lang="en-US" sz="1200" kern="1200" baseline="0" dirty="0" smtClean="0">
                <a:solidFill>
                  <a:schemeClr val="tx1"/>
                </a:solidFill>
                <a:latin typeface="Times" pitchFamily="-107" charset="0"/>
                <a:ea typeface="+mn-ea"/>
                <a:cs typeface="+mn-cs"/>
              </a:rPr>
              <a:t> </a:t>
            </a:r>
            <a:r>
              <a:rPr lang="en-US" sz="1200" b="1" kern="1200" baseline="0" dirty="0" smtClean="0">
                <a:solidFill>
                  <a:schemeClr val="tx1"/>
                </a:solidFill>
                <a:latin typeface="Times" pitchFamily="-107" charset="0"/>
                <a:ea typeface="+mn-ea"/>
                <a:cs typeface="+mn-cs"/>
              </a:rPr>
              <a:t>explore the unknown</a:t>
            </a:r>
            <a:endParaRPr lang="en-US" sz="1200" b="1" kern="1200" dirty="0" smtClean="0">
              <a:solidFill>
                <a:schemeClr val="tx1"/>
              </a:solidFill>
              <a:latin typeface="Times" pitchFamily="-107" charset="0"/>
              <a:ea typeface="+mn-ea"/>
              <a:cs typeface="+mn-cs"/>
            </a:endParaRPr>
          </a:p>
          <a:p>
            <a:r>
              <a:rPr lang="en-US" sz="1200" kern="1200" dirty="0" smtClean="0">
                <a:solidFill>
                  <a:schemeClr val="tx1"/>
                </a:solidFill>
                <a:latin typeface="Times" pitchFamily="-107" charset="0"/>
                <a:ea typeface="+mn-ea"/>
                <a:cs typeface="+mn-cs"/>
              </a:rPr>
              <a:t>And second- </a:t>
            </a:r>
            <a:r>
              <a:rPr lang="en-US" sz="1200" kern="1200" baseline="0" dirty="0" smtClean="0">
                <a:solidFill>
                  <a:schemeClr val="tx1"/>
                </a:solidFill>
                <a:latin typeface="Times" pitchFamily="-107" charset="0"/>
                <a:ea typeface="+mn-ea"/>
                <a:cs typeface="+mn-cs"/>
              </a:rPr>
              <a:t> that many more people </a:t>
            </a:r>
            <a:r>
              <a:rPr lang="en-US" sz="1200" kern="1200" dirty="0" smtClean="0">
                <a:solidFill>
                  <a:schemeClr val="tx1"/>
                </a:solidFill>
                <a:latin typeface="Times" pitchFamily="-107" charset="0"/>
                <a:ea typeface="+mn-ea"/>
                <a:cs typeface="+mn-cs"/>
              </a:rPr>
              <a:t>will embrace</a:t>
            </a:r>
            <a:r>
              <a:rPr lang="en-US" sz="1200" kern="1200" baseline="0" dirty="0" smtClean="0">
                <a:solidFill>
                  <a:schemeClr val="tx1"/>
                </a:solidFill>
                <a:latin typeface="Times" pitchFamily="-107" charset="0"/>
                <a:ea typeface="+mn-ea"/>
                <a:cs typeface="+mn-cs"/>
              </a:rPr>
              <a:t> </a:t>
            </a:r>
            <a:r>
              <a:rPr lang="en-US" sz="1200" kern="1200" dirty="0" smtClean="0">
                <a:solidFill>
                  <a:schemeClr val="tx1"/>
                </a:solidFill>
                <a:latin typeface="Times" pitchFamily="-107" charset="0"/>
                <a:ea typeface="+mn-ea"/>
                <a:cs typeface="+mn-cs"/>
              </a:rPr>
              <a:t>the</a:t>
            </a:r>
            <a:r>
              <a:rPr lang="en-US" sz="1200" kern="1200" baseline="0" dirty="0" smtClean="0">
                <a:solidFill>
                  <a:schemeClr val="tx1"/>
                </a:solidFill>
                <a:latin typeface="Times" pitchFamily="-107" charset="0"/>
                <a:ea typeface="+mn-ea"/>
                <a:cs typeface="+mn-cs"/>
              </a:rPr>
              <a:t> </a:t>
            </a:r>
            <a:r>
              <a:rPr lang="en-US" sz="1200" kern="1200" dirty="0" smtClean="0">
                <a:solidFill>
                  <a:schemeClr val="tx1"/>
                </a:solidFill>
                <a:latin typeface="Times" pitchFamily="-107" charset="0"/>
                <a:ea typeface="+mn-ea"/>
                <a:cs typeface="+mn-cs"/>
              </a:rPr>
              <a:t>grandeur</a:t>
            </a:r>
            <a:r>
              <a:rPr lang="en-US" sz="1200" kern="1200" baseline="0" dirty="0" smtClean="0">
                <a:solidFill>
                  <a:schemeClr val="tx1"/>
                </a:solidFill>
                <a:latin typeface="Times" pitchFamily="-107" charset="0"/>
                <a:ea typeface="+mn-ea"/>
                <a:cs typeface="+mn-cs"/>
              </a:rPr>
              <a:t> and</a:t>
            </a:r>
            <a:r>
              <a:rPr lang="en-US" sz="1200" kern="1200" dirty="0" smtClean="0">
                <a:solidFill>
                  <a:schemeClr val="tx1"/>
                </a:solidFill>
                <a:latin typeface="Times" pitchFamily="-107" charset="0"/>
                <a:ea typeface="+mn-ea"/>
                <a:cs typeface="+mn-cs"/>
              </a:rPr>
              <a:t> beauty in the</a:t>
            </a:r>
            <a:r>
              <a:rPr lang="en-US" sz="1200" kern="1200" baseline="0" dirty="0" smtClean="0">
                <a:solidFill>
                  <a:schemeClr val="tx1"/>
                </a:solidFill>
                <a:latin typeface="Times" pitchFamily="-107" charset="0"/>
                <a:ea typeface="+mn-ea"/>
                <a:cs typeface="+mn-cs"/>
              </a:rPr>
              <a:t> story</a:t>
            </a:r>
            <a:r>
              <a:rPr lang="en-US" sz="1200" kern="1200" dirty="0" smtClean="0">
                <a:solidFill>
                  <a:schemeClr val="tx1"/>
                </a:solidFill>
                <a:latin typeface="Times" pitchFamily="-107" charset="0"/>
                <a:ea typeface="+mn-ea"/>
                <a:cs typeface="+mn-cs"/>
              </a:rPr>
              <a:t> of life they have revealed </a:t>
            </a:r>
          </a:p>
          <a:p>
            <a:endParaRPr lang="en-US" sz="1200" kern="1200" dirty="0" smtClean="0">
              <a:solidFill>
                <a:schemeClr val="tx1"/>
              </a:solidFill>
              <a:latin typeface="Times" pitchFamily="-107" charset="0"/>
              <a:ea typeface="+mn-ea"/>
              <a:cs typeface="+mn-cs"/>
            </a:endParaRPr>
          </a:p>
          <a:p>
            <a:r>
              <a:rPr lang="en-US" sz="1200" kern="1200" baseline="0" dirty="0" smtClean="0">
                <a:solidFill>
                  <a:schemeClr val="tx1"/>
                </a:solidFill>
                <a:latin typeface="Times" pitchFamily="-107" charset="0"/>
                <a:ea typeface="+mn-ea"/>
                <a:cs typeface="+mn-cs"/>
              </a:rPr>
              <a:t> (I hope you FEEL as I do)</a:t>
            </a:r>
          </a:p>
          <a:p>
            <a:r>
              <a:rPr lang="en-US" sz="1200" kern="1200" dirty="0" smtClean="0">
                <a:solidFill>
                  <a:schemeClr val="tx1"/>
                </a:solidFill>
                <a:latin typeface="Times" pitchFamily="-107" charset="0"/>
                <a:ea typeface="+mn-ea"/>
                <a:cs typeface="+mn-cs"/>
              </a:rPr>
              <a:t>And</a:t>
            </a:r>
            <a:r>
              <a:rPr lang="en-US" sz="1200" kern="1200" baseline="0" dirty="0" smtClean="0">
                <a:solidFill>
                  <a:schemeClr val="tx1"/>
                </a:solidFill>
                <a:latin typeface="Times" pitchFamily="-107" charset="0"/>
                <a:ea typeface="+mn-ea"/>
                <a:cs typeface="+mn-cs"/>
              </a:rPr>
              <a:t> if so, then this birthday card we have composed is for you, too.</a:t>
            </a:r>
            <a:endParaRPr lang="en-US" sz="1200" kern="1200" dirty="0" smtClean="0">
              <a:solidFill>
                <a:schemeClr val="tx1"/>
              </a:solidFill>
              <a:latin typeface="Times" pitchFamily="-107"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latin typeface="Times" pitchFamily="-107"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Times" pitchFamily="-107" charset="0"/>
                <a:ea typeface="+mn-ea"/>
                <a:cs typeface="+mn-cs"/>
              </a:rPr>
              <a:t>Happy Birthday Charles / It</a:t>
            </a:r>
            <a:r>
              <a:rPr lang="en-US" sz="1200" kern="1200" baseline="0" dirty="0" smtClean="0">
                <a:solidFill>
                  <a:schemeClr val="tx1"/>
                </a:solidFill>
                <a:latin typeface="Times" pitchFamily="-107" charset="0"/>
                <a:ea typeface="+mn-ea"/>
                <a:cs typeface="+mn-cs"/>
              </a:rPr>
              <a:t> was a beautiful day, thank you all for coming.</a:t>
            </a:r>
            <a:endParaRPr lang="en-US" sz="1200" kern="1200" dirty="0" smtClean="0">
              <a:solidFill>
                <a:schemeClr val="tx1"/>
              </a:solidFill>
              <a:latin typeface="Times" pitchFamily="-107" charset="0"/>
              <a:ea typeface="+mn-ea"/>
              <a:cs typeface="+mn-cs"/>
            </a:endParaRPr>
          </a:p>
          <a:p>
            <a:endParaRPr lang="en-US" sz="1200" kern="1200" dirty="0" smtClean="0">
              <a:solidFill>
                <a:schemeClr val="tx1"/>
              </a:solidFill>
              <a:latin typeface="Times" pitchFamily="-107"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8060658F-05FA-5F4D-B8A5-216CD2EE31F6}" type="slidenum">
              <a:rPr lang="en-US" smtClean="0"/>
              <a:pPr/>
              <a:t>47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Times" pitchFamily="-107" charset="0"/>
                <a:ea typeface="+mn-ea"/>
                <a:cs typeface="+mn-cs"/>
              </a:rPr>
              <a:t>In </a:t>
            </a:r>
            <a:r>
              <a:rPr lang="en-US" sz="1200" b="0" kern="1200" dirty="0" smtClean="0">
                <a:solidFill>
                  <a:schemeClr val="tx1"/>
                </a:solidFill>
                <a:latin typeface="Times" pitchFamily="-107" charset="0"/>
                <a:ea typeface="+mn-ea"/>
                <a:cs typeface="+mn-cs"/>
              </a:rPr>
              <a:t>the first part of my talk, to understand how the theory of evolution by natural selection was born and how it gained traction, we’re going to walk in the shoes of these t</a:t>
            </a:r>
            <a:r>
              <a:rPr lang="en-US" sz="1200" b="1" kern="1200" dirty="0" smtClean="0">
                <a:solidFill>
                  <a:schemeClr val="tx1"/>
                </a:solidFill>
                <a:latin typeface="Times" pitchFamily="-107" charset="0"/>
                <a:ea typeface="+mn-ea"/>
                <a:cs typeface="+mn-cs"/>
              </a:rPr>
              <a:t>hree</a:t>
            </a:r>
            <a:r>
              <a:rPr lang="en-US" sz="1200" b="0" kern="1200" dirty="0" smtClean="0">
                <a:solidFill>
                  <a:schemeClr val="tx1"/>
                </a:solidFill>
                <a:latin typeface="Times" pitchFamily="-107" charset="0"/>
                <a:ea typeface="+mn-ea"/>
                <a:cs typeface="+mn-cs"/>
              </a:rPr>
              <a:t> pioneers – and see how the </a:t>
            </a:r>
            <a:r>
              <a:rPr lang="en-US" sz="1200" b="1" kern="1200" dirty="0" smtClean="0">
                <a:solidFill>
                  <a:schemeClr val="tx1"/>
                </a:solidFill>
                <a:latin typeface="Times" pitchFamily="-107" charset="0"/>
                <a:ea typeface="+mn-ea"/>
                <a:cs typeface="+mn-cs"/>
              </a:rPr>
              <a:t>creatures</a:t>
            </a:r>
            <a:r>
              <a:rPr lang="en-US" sz="1200" b="0" kern="1200" dirty="0" smtClean="0">
                <a:solidFill>
                  <a:schemeClr val="tx1"/>
                </a:solidFill>
                <a:latin typeface="Times" pitchFamily="-107" charset="0"/>
                <a:ea typeface="+mn-ea"/>
                <a:cs typeface="+mn-cs"/>
              </a:rPr>
              <a:t> they encountered led them to their respective insights. Their voyages and discoveries mark</a:t>
            </a:r>
            <a:r>
              <a:rPr lang="en-US" sz="1200" b="0" kern="1200" baseline="0" dirty="0" smtClean="0">
                <a:solidFill>
                  <a:schemeClr val="tx1"/>
                </a:solidFill>
                <a:latin typeface="Times" pitchFamily="-107" charset="0"/>
                <a:ea typeface="+mn-ea"/>
                <a:cs typeface="+mn-cs"/>
              </a:rPr>
              <a:t> </a:t>
            </a:r>
            <a:r>
              <a:rPr lang="en-US" sz="1200" b="0" kern="1200" dirty="0" smtClean="0">
                <a:solidFill>
                  <a:schemeClr val="tx1"/>
                </a:solidFill>
                <a:latin typeface="Times" pitchFamily="-107" charset="0"/>
                <a:ea typeface="+mn-ea"/>
                <a:cs typeface="+mn-cs"/>
              </a:rPr>
              <a:t>the </a:t>
            </a:r>
            <a:r>
              <a:rPr lang="en-US" sz="1200" b="1" kern="1200" dirty="0" smtClean="0">
                <a:solidFill>
                  <a:schemeClr val="tx1"/>
                </a:solidFill>
                <a:latin typeface="Times" pitchFamily="-107" charset="0"/>
                <a:ea typeface="+mn-ea"/>
                <a:cs typeface="+mn-cs"/>
              </a:rPr>
              <a:t>first</a:t>
            </a:r>
            <a:r>
              <a:rPr lang="en-US" sz="1200" b="0" kern="1200" dirty="0" smtClean="0">
                <a:solidFill>
                  <a:schemeClr val="tx1"/>
                </a:solidFill>
                <a:latin typeface="Times" pitchFamily="-107" charset="0"/>
                <a:ea typeface="+mn-ea"/>
                <a:cs typeface="+mn-cs"/>
              </a:rPr>
              <a:t> </a:t>
            </a:r>
            <a:r>
              <a:rPr lang="en-US" sz="1200" b="1" kern="1200" dirty="0" smtClean="0">
                <a:solidFill>
                  <a:schemeClr val="tx1"/>
                </a:solidFill>
                <a:latin typeface="Times" pitchFamily="-107" charset="0"/>
                <a:ea typeface="+mn-ea"/>
                <a:cs typeface="+mn-cs"/>
              </a:rPr>
              <a:t>golden age</a:t>
            </a:r>
            <a:r>
              <a:rPr lang="en-US" sz="1200" b="0" kern="1200" dirty="0" smtClean="0">
                <a:solidFill>
                  <a:schemeClr val="tx1"/>
                </a:solidFill>
                <a:latin typeface="Times" pitchFamily="-107" charset="0"/>
                <a:ea typeface="+mn-ea"/>
                <a:cs typeface="+mn-cs"/>
              </a:rPr>
              <a:t> of evolutionary biology</a:t>
            </a:r>
            <a:endParaRPr lang="en-US" sz="1200" kern="1200" dirty="0" smtClean="0">
              <a:solidFill>
                <a:schemeClr val="tx1"/>
              </a:solidFill>
              <a:latin typeface="Times" pitchFamily="-107" charset="0"/>
              <a:ea typeface="+mn-ea"/>
              <a:cs typeface="+mn-cs"/>
            </a:endParaRPr>
          </a:p>
          <a:p>
            <a:r>
              <a:rPr lang="en-US" sz="1200" kern="1200" dirty="0" smtClean="0">
                <a:solidFill>
                  <a:schemeClr val="tx1"/>
                </a:solidFill>
                <a:latin typeface="Times" pitchFamily="-107" charset="0"/>
                <a:ea typeface="+mn-ea"/>
                <a:cs typeface="+mn-cs"/>
              </a:rPr>
              <a:t>.</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Times" pitchFamily="-107" charset="0"/>
                <a:ea typeface="+mn-ea"/>
                <a:cs typeface="+mn-cs"/>
              </a:rPr>
              <a:t>Then, In the last part of my talk,  I will briefly explain why I believe we are presently in  </a:t>
            </a:r>
            <a:r>
              <a:rPr lang="en-US" sz="1200" b="1" kern="1200" dirty="0" smtClean="0">
                <a:solidFill>
                  <a:schemeClr val="tx1"/>
                </a:solidFill>
                <a:latin typeface="Times" pitchFamily="-107" charset="0"/>
                <a:ea typeface="+mn-ea"/>
                <a:cs typeface="+mn-cs"/>
              </a:rPr>
              <a:t>a second golden age</a:t>
            </a:r>
            <a:r>
              <a:rPr lang="en-US" sz="1200" kern="1200" dirty="0" smtClean="0">
                <a:solidFill>
                  <a:schemeClr val="tx1"/>
                </a:solidFill>
                <a:latin typeface="Times" pitchFamily="-107" charset="0"/>
                <a:ea typeface="+mn-ea"/>
                <a:cs typeface="+mn-cs"/>
              </a:rPr>
              <a:t> of evolutionary biology. </a:t>
            </a:r>
          </a:p>
          <a:p>
            <a:endParaRPr lang="en-US" sz="1200" kern="1200" dirty="0">
              <a:solidFill>
                <a:schemeClr val="tx1"/>
              </a:solidFill>
              <a:latin typeface="Times" pitchFamily="-107" charset="0"/>
              <a:ea typeface="+mn-ea"/>
              <a:cs typeface="+mn-cs"/>
            </a:endParaRPr>
          </a:p>
        </p:txBody>
      </p:sp>
      <p:sp>
        <p:nvSpPr>
          <p:cNvPr id="4" name="Slide Number Placeholder 3"/>
          <p:cNvSpPr>
            <a:spLocks noGrp="1"/>
          </p:cNvSpPr>
          <p:nvPr>
            <p:ph type="sldNum" sz="quarter" idx="10"/>
          </p:nvPr>
        </p:nvSpPr>
        <p:spPr/>
        <p:txBody>
          <a:bodyPr/>
          <a:lstStyle/>
          <a:p>
            <a:fld id="{8060658F-05FA-5F4D-B8A5-216CD2EE31F6}"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Times" pitchFamily="-107" charset="0"/>
                <a:ea typeface="+mn-ea"/>
                <a:cs typeface="+mn-cs"/>
              </a:rPr>
              <a:t>No one’s adventures better fit that  description of spirit and deed than Alfred Wallace’s - </a:t>
            </a:r>
            <a:r>
              <a:rPr lang="en-US" sz="1200" b="1" kern="1200" dirty="0" smtClean="0">
                <a:solidFill>
                  <a:schemeClr val="tx1"/>
                </a:solidFill>
                <a:latin typeface="Times" pitchFamily="-107" charset="0"/>
                <a:ea typeface="+mn-ea"/>
                <a:cs typeface="+mn-cs"/>
              </a:rPr>
              <a:t>my tales begin with Wallace in the Amazon jungle </a:t>
            </a:r>
            <a:r>
              <a:rPr lang="en-US" sz="1200" kern="1200" dirty="0" smtClean="0">
                <a:solidFill>
                  <a:schemeClr val="tx1"/>
                </a:solidFill>
                <a:latin typeface="Times" pitchFamily="-107" charset="0"/>
                <a:ea typeface="+mn-ea"/>
                <a:cs typeface="+mn-cs"/>
              </a:rPr>
              <a:t>…</a:t>
            </a:r>
            <a:r>
              <a:rPr lang="en-US" sz="1200" b="1" kern="1200" dirty="0" smtClean="0">
                <a:solidFill>
                  <a:schemeClr val="tx1"/>
                </a:solidFill>
                <a:latin typeface="Times" pitchFamily="-107" charset="0"/>
                <a:ea typeface="+mn-ea"/>
                <a:cs typeface="+mn-cs"/>
              </a:rPr>
              <a:t>CLK</a:t>
            </a:r>
            <a:endParaRPr lang="en-US" sz="1200" kern="1200" dirty="0" smtClean="0">
              <a:solidFill>
                <a:schemeClr val="tx1"/>
              </a:solidFill>
              <a:latin typeface="Times" pitchFamily="-107" charset="0"/>
              <a:ea typeface="+mn-ea"/>
              <a:cs typeface="+mn-cs"/>
            </a:endParaRPr>
          </a:p>
          <a:p>
            <a:r>
              <a:rPr lang="en-US" sz="1200" kern="1200" dirty="0" smtClean="0">
                <a:solidFill>
                  <a:schemeClr val="tx1"/>
                </a:solidFill>
                <a:latin typeface="Times" pitchFamily="-107" charset="0"/>
                <a:ea typeface="+mn-ea"/>
                <a:cs typeface="+mn-cs"/>
              </a:rPr>
              <a:t> Wallace</a:t>
            </a:r>
            <a:r>
              <a:rPr lang="en-US" sz="1200" kern="1200" baseline="0" dirty="0" smtClean="0">
                <a:solidFill>
                  <a:schemeClr val="tx1"/>
                </a:solidFill>
                <a:latin typeface="Times" pitchFamily="-107" charset="0"/>
                <a:ea typeface="+mn-ea"/>
                <a:cs typeface="+mn-cs"/>
              </a:rPr>
              <a:t> had several</a:t>
            </a:r>
            <a:r>
              <a:rPr lang="en-US" sz="1200" kern="1200" dirty="0" smtClean="0">
                <a:solidFill>
                  <a:schemeClr val="tx1"/>
                </a:solidFill>
                <a:latin typeface="Times" pitchFamily="-107" charset="0"/>
                <a:ea typeface="+mn-ea"/>
                <a:cs typeface="+mn-cs"/>
              </a:rPr>
              <a:t> purposes in exploring the Amazon– in 1847 he proposed to his friend and fellow collector Henry Walter Bates that they go to there :</a:t>
            </a:r>
          </a:p>
          <a:p>
            <a:pPr lvl="0"/>
            <a:r>
              <a:rPr lang="en-US" sz="1200" kern="1200" dirty="0" smtClean="0">
                <a:solidFill>
                  <a:schemeClr val="tx1"/>
                </a:solidFill>
                <a:latin typeface="Times" pitchFamily="-107" charset="0"/>
                <a:ea typeface="+mn-ea"/>
                <a:cs typeface="+mn-cs"/>
              </a:rPr>
              <a:t>- to explore the Natural History- hated their day jobs - broke</a:t>
            </a:r>
          </a:p>
          <a:p>
            <a:pPr lvl="0"/>
            <a:r>
              <a:rPr lang="en-US" sz="1200" b="1" kern="1200" dirty="0" smtClean="0">
                <a:solidFill>
                  <a:schemeClr val="tx1"/>
                </a:solidFill>
                <a:latin typeface="Times" pitchFamily="-107" charset="0"/>
                <a:ea typeface="+mn-ea"/>
                <a:cs typeface="+mn-cs"/>
              </a:rPr>
              <a:t>- make a collection for themselves-sell the duplicates </a:t>
            </a:r>
          </a:p>
          <a:p>
            <a:pPr lvl="0"/>
            <a:r>
              <a:rPr lang="en-US" sz="1200" kern="1200" dirty="0" smtClean="0">
                <a:solidFill>
                  <a:schemeClr val="tx1"/>
                </a:solidFill>
                <a:latin typeface="Times" pitchFamily="-107" charset="0"/>
                <a:ea typeface="+mn-ea"/>
                <a:cs typeface="+mn-cs"/>
              </a:rPr>
              <a:t>- and to “</a:t>
            </a:r>
            <a:r>
              <a:rPr lang="en-US" sz="1200" b="1" kern="1200" dirty="0" smtClean="0">
                <a:solidFill>
                  <a:schemeClr val="tx1"/>
                </a:solidFill>
                <a:latin typeface="Times" pitchFamily="-107" charset="0"/>
                <a:ea typeface="+mn-ea"/>
                <a:cs typeface="+mn-cs"/>
              </a:rPr>
              <a:t>gather facts towards solving the problem of the origin of species</a:t>
            </a:r>
            <a:r>
              <a:rPr lang="en-US" sz="1200" kern="1200" dirty="0" smtClean="0">
                <a:solidFill>
                  <a:schemeClr val="tx1"/>
                </a:solidFill>
                <a:latin typeface="Times" pitchFamily="-107" charset="0"/>
                <a:ea typeface="+mn-ea"/>
                <a:cs typeface="+mn-cs"/>
              </a:rPr>
              <a:t>”</a:t>
            </a:r>
          </a:p>
          <a:p>
            <a:r>
              <a:rPr lang="en-US" sz="1200" kern="1200" dirty="0" smtClean="0">
                <a:solidFill>
                  <a:schemeClr val="tx1"/>
                </a:solidFill>
                <a:latin typeface="Times" pitchFamily="-107" charset="0"/>
                <a:ea typeface="+mn-ea"/>
                <a:cs typeface="+mn-cs"/>
              </a:rPr>
              <a:t>It was a problem on many minds</a:t>
            </a:r>
            <a:r>
              <a:rPr lang="en-US" sz="1200" b="1" kern="1200" baseline="0" dirty="0" smtClean="0">
                <a:solidFill>
                  <a:schemeClr val="tx1"/>
                </a:solidFill>
                <a:latin typeface="Times" pitchFamily="-107" charset="0"/>
                <a:ea typeface="+mn-ea"/>
                <a:cs typeface="+mn-cs"/>
              </a:rPr>
              <a:t> IMMUTABLE -</a:t>
            </a:r>
            <a:r>
              <a:rPr lang="en-US" sz="1200" kern="1200" dirty="0" smtClean="0">
                <a:solidFill>
                  <a:schemeClr val="tx1"/>
                </a:solidFill>
                <a:latin typeface="Times" pitchFamily="-107" charset="0"/>
                <a:ea typeface="+mn-ea"/>
                <a:cs typeface="+mn-cs"/>
              </a:rPr>
              <a:t> </a:t>
            </a:r>
            <a:r>
              <a:rPr lang="en-US" sz="1200" b="1" kern="1200" dirty="0" smtClean="0">
                <a:solidFill>
                  <a:schemeClr val="tx1"/>
                </a:solidFill>
                <a:latin typeface="Times" pitchFamily="-107" charset="0"/>
                <a:ea typeface="+mn-ea"/>
                <a:cs typeface="+mn-cs"/>
              </a:rPr>
              <a:t>SPECIALLY CREATED</a:t>
            </a:r>
            <a:r>
              <a:rPr lang="en-US" sz="1200" b="1" kern="1200" baseline="0" dirty="0" smtClean="0">
                <a:solidFill>
                  <a:schemeClr val="tx1"/>
                </a:solidFill>
                <a:latin typeface="Times" pitchFamily="-107" charset="0"/>
                <a:ea typeface="+mn-ea"/>
                <a:cs typeface="+mn-cs"/>
              </a:rPr>
              <a:t> BY GOD</a:t>
            </a:r>
            <a:r>
              <a:rPr lang="en-US" sz="1200" b="1" kern="1200" dirty="0" smtClean="0">
                <a:solidFill>
                  <a:schemeClr val="tx1"/>
                </a:solidFill>
                <a:latin typeface="Times" pitchFamily="-107" charset="0"/>
                <a:ea typeface="+mn-ea"/>
                <a:cs typeface="+mn-cs"/>
              </a:rPr>
              <a:t> OR  CHANGEABLE, THE PRODUCT OF NATURAL LAWS</a:t>
            </a:r>
            <a:r>
              <a:rPr lang="en-US" sz="1200" b="1" kern="1200" baseline="0" dirty="0" smtClean="0">
                <a:solidFill>
                  <a:schemeClr val="tx1"/>
                </a:solidFill>
                <a:latin typeface="Times" pitchFamily="-107" charset="0"/>
                <a:ea typeface="+mn-ea"/>
                <a:cs typeface="+mn-cs"/>
              </a:rPr>
              <a:t> ?</a:t>
            </a:r>
            <a:r>
              <a:rPr lang="en-US" sz="1200" kern="1200" baseline="0" dirty="0" smtClean="0">
                <a:solidFill>
                  <a:schemeClr val="tx1"/>
                </a:solidFill>
                <a:latin typeface="Times" pitchFamily="-107" charset="0"/>
                <a:ea typeface="+mn-ea"/>
                <a:cs typeface="+mn-cs"/>
              </a:rPr>
              <a:t>  </a:t>
            </a:r>
            <a:r>
              <a:rPr lang="en-US" sz="1200" b="1" kern="1200" baseline="0" dirty="0" smtClean="0">
                <a:solidFill>
                  <a:schemeClr val="tx1"/>
                </a:solidFill>
                <a:latin typeface="Times" pitchFamily="-107" charset="0"/>
                <a:ea typeface="+mn-ea"/>
                <a:cs typeface="+mn-cs"/>
              </a:rPr>
              <a:t>CLK</a:t>
            </a:r>
            <a:endParaRPr lang="en-US" sz="1200" b="1" kern="1200" dirty="0" smtClean="0">
              <a:solidFill>
                <a:schemeClr val="tx1"/>
              </a:solidFill>
              <a:latin typeface="Times" pitchFamily="-107" charset="0"/>
              <a:ea typeface="+mn-ea"/>
              <a:cs typeface="+mn-cs"/>
            </a:endParaRPr>
          </a:p>
          <a:p>
            <a:r>
              <a:rPr lang="en-US" dirty="0" smtClean="0"/>
              <a:t>Voyaged up the Rio Negro further than any European had ever gone</a:t>
            </a:r>
          </a:p>
          <a:p>
            <a:r>
              <a:rPr lang="en-US" dirty="0" smtClean="0"/>
              <a:t>By 1852 he had  had enough.</a:t>
            </a:r>
            <a:endParaRPr lang="en-US" dirty="0"/>
          </a:p>
        </p:txBody>
      </p:sp>
      <p:sp>
        <p:nvSpPr>
          <p:cNvPr id="4" name="Slide Number Placeholder 3"/>
          <p:cNvSpPr>
            <a:spLocks noGrp="1"/>
          </p:cNvSpPr>
          <p:nvPr>
            <p:ph type="sldNum" sz="quarter" idx="10"/>
          </p:nvPr>
        </p:nvSpPr>
        <p:spPr/>
        <p:txBody>
          <a:bodyPr/>
          <a:lstStyle/>
          <a:p>
            <a:fld id="{8060658F-05FA-5F4D-B8A5-216CD2EE31F6}"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addition to thousands of preserved specimens, he wanted to bring back live animals for the London Zoo. Their upkeep was killing him.</a:t>
            </a:r>
          </a:p>
          <a:p>
            <a:endParaRPr lang="en-US" baseline="0" dirty="0" smtClean="0"/>
          </a:p>
          <a:p>
            <a:r>
              <a:rPr lang="en-US" baseline="0" dirty="0" smtClean="0"/>
              <a:t>He boarded the brig Helen and sailed for home</a:t>
            </a:r>
          </a:p>
          <a:p>
            <a:endParaRPr lang="en-US" baseline="0" dirty="0" smtClean="0"/>
          </a:p>
          <a:p>
            <a:r>
              <a:rPr lang="en-US" b="1" dirty="0" smtClean="0"/>
              <a:t>What</a:t>
            </a:r>
            <a:r>
              <a:rPr lang="en-US" b="1" baseline="0" dirty="0" smtClean="0"/>
              <a:t> happened next ? Well, Wallace tells his story in this letter to a friend</a:t>
            </a:r>
          </a:p>
          <a:p>
            <a:endParaRPr lang="en-US" b="1" dirty="0"/>
          </a:p>
        </p:txBody>
      </p:sp>
      <p:sp>
        <p:nvSpPr>
          <p:cNvPr id="4" name="Slide Number Placeholder 3"/>
          <p:cNvSpPr>
            <a:spLocks noGrp="1"/>
          </p:cNvSpPr>
          <p:nvPr>
            <p:ph type="sldNum" sz="quarter" idx="10"/>
          </p:nvPr>
        </p:nvSpPr>
        <p:spPr/>
        <p:txBody>
          <a:bodyPr/>
          <a:lstStyle/>
          <a:p>
            <a:fld id="{8060658F-05FA-5F4D-B8A5-216CD2EE31F6}"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 letter, </a:t>
            </a:r>
            <a:r>
              <a:rPr lang="en-US" baseline="0" dirty="0" smtClean="0"/>
              <a:t> he explains that he was four weeks out of port when the Captain came to his cabin: CLK</a:t>
            </a:r>
          </a:p>
          <a:p>
            <a:endParaRPr lang="en-US" dirty="0" smtClean="0"/>
          </a:p>
          <a:p>
            <a:r>
              <a:rPr lang="en-US" dirty="0" smtClean="0"/>
              <a:t>Wallace</a:t>
            </a:r>
            <a:r>
              <a:rPr lang="en-US" baseline="0" dirty="0" smtClean="0"/>
              <a:t> retrieved his tin box CLK and grabbed the rope to descend into a lifeboat, slipped and seared his hands, then hit the stinging salt water. He </a:t>
            </a:r>
            <a:r>
              <a:rPr lang="en-US" baseline="0" dirty="0" err="1" smtClean="0"/>
              <a:t>clambored</a:t>
            </a:r>
            <a:r>
              <a:rPr lang="en-US" baseline="0" dirty="0" smtClean="0"/>
              <a:t> into the lifeboat, only to discover it was leaking</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060658F-05FA-5F4D-B8A5-216CD2EE31F6}"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then</a:t>
            </a:r>
            <a:r>
              <a:rPr lang="en-US" baseline="0" dirty="0" smtClean="0"/>
              <a:t> he watched all of his animals perish</a:t>
            </a:r>
          </a:p>
          <a:p>
            <a:r>
              <a:rPr lang="en-US" baseline="0" dirty="0" smtClean="0"/>
              <a:t>and his collections sink to the bottom of the sea</a:t>
            </a:r>
          </a:p>
          <a:p>
            <a:r>
              <a:rPr lang="en-US" b="1" baseline="0" dirty="0" smtClean="0"/>
              <a:t>Quote</a:t>
            </a:r>
          </a:p>
          <a:p>
            <a:endParaRPr lang="en-US" b="1" baseline="0" dirty="0" smtClean="0"/>
          </a:p>
          <a:p>
            <a:r>
              <a:rPr lang="en-US" b="1" baseline="0" dirty="0" smtClean="0"/>
              <a:t>PAUSE let it sink in</a:t>
            </a:r>
          </a:p>
          <a:p>
            <a:endParaRPr lang="en-US" b="1" baseline="0" dirty="0" smtClean="0"/>
          </a:p>
          <a:p>
            <a:r>
              <a:rPr lang="en-US" b="1" baseline="0" dirty="0" smtClean="0"/>
              <a:t>(</a:t>
            </a:r>
            <a:r>
              <a:rPr lang="en-US" b="0" baseline="0" dirty="0" smtClean="0"/>
              <a:t>Wallace’s disaster was even chronicled in a book on shipwrecks)</a:t>
            </a:r>
            <a:r>
              <a:rPr lang="en-US" b="1" baseline="0" dirty="0" smtClean="0"/>
              <a:t>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060658F-05FA-5F4D-B8A5-216CD2EE31F6}"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1FF43DFF-BD24-A14E-B652-FA07F3C4C1AB}"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33C1E651-DA92-E443-987E-39E2A6A50781}"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5ECB3550-39C1-A44D-9C52-44AFBD7B81CF}"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477DCFE4-C6EC-CB44-8794-0DF5ECB06A5C}"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104D06A-AC12-4B78-BC90-12210A1DFB22}" type="slidenum">
              <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00161699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7D4EAAD3-9122-FD40-8F66-81D0CC5E6F75}"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3B5FF5EF-819C-F142-AE28-5D991E06E7FA}"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23940382-FE9F-0044-99C9-E37439B5D18A}"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CF40331D-585D-C644-8148-6E350DE61B21}"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64DD9E34-94A5-2E43-9329-3CA81D72E9F6}"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9CD64577-99C3-1F45-B615-36EDF9F5376B}"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C0D621B3-8D8D-EC4A-A4B6-A11DBF4C19A0}"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479D93D5-5A30-9345-8EF5-031A0CF71788}"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fld id="{27FFCBFE-2F96-8E47-8958-B049AA53C04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itchFamily="-107" charset="0"/>
        </a:defRPr>
      </a:lvl2pPr>
      <a:lvl3pPr algn="ctr" rtl="0" fontAlgn="base">
        <a:spcBef>
          <a:spcPct val="0"/>
        </a:spcBef>
        <a:spcAft>
          <a:spcPct val="0"/>
        </a:spcAft>
        <a:defRPr sz="4400">
          <a:solidFill>
            <a:schemeClr val="tx2"/>
          </a:solidFill>
          <a:latin typeface="Times" pitchFamily="-107" charset="0"/>
        </a:defRPr>
      </a:lvl3pPr>
      <a:lvl4pPr algn="ctr" rtl="0" fontAlgn="base">
        <a:spcBef>
          <a:spcPct val="0"/>
        </a:spcBef>
        <a:spcAft>
          <a:spcPct val="0"/>
        </a:spcAft>
        <a:defRPr sz="4400">
          <a:solidFill>
            <a:schemeClr val="tx2"/>
          </a:solidFill>
          <a:latin typeface="Times" pitchFamily="-107" charset="0"/>
        </a:defRPr>
      </a:lvl4pPr>
      <a:lvl5pPr algn="ctr" rtl="0" fontAlgn="base">
        <a:spcBef>
          <a:spcPct val="0"/>
        </a:spcBef>
        <a:spcAft>
          <a:spcPct val="0"/>
        </a:spcAft>
        <a:defRPr sz="4400">
          <a:solidFill>
            <a:schemeClr val="tx2"/>
          </a:solidFill>
          <a:latin typeface="Times" pitchFamily="-107" charset="0"/>
        </a:defRPr>
      </a:lvl5pPr>
      <a:lvl6pPr marL="457200" algn="ctr" rtl="0" fontAlgn="base">
        <a:spcBef>
          <a:spcPct val="0"/>
        </a:spcBef>
        <a:spcAft>
          <a:spcPct val="0"/>
        </a:spcAft>
        <a:defRPr sz="4400">
          <a:solidFill>
            <a:schemeClr val="tx2"/>
          </a:solidFill>
          <a:latin typeface="Times" pitchFamily="-107" charset="0"/>
        </a:defRPr>
      </a:lvl6pPr>
      <a:lvl7pPr marL="914400" algn="ctr" rtl="0" fontAlgn="base">
        <a:spcBef>
          <a:spcPct val="0"/>
        </a:spcBef>
        <a:spcAft>
          <a:spcPct val="0"/>
        </a:spcAft>
        <a:defRPr sz="4400">
          <a:solidFill>
            <a:schemeClr val="tx2"/>
          </a:solidFill>
          <a:latin typeface="Times" pitchFamily="-107" charset="0"/>
        </a:defRPr>
      </a:lvl7pPr>
      <a:lvl8pPr marL="1371600" algn="ctr" rtl="0" fontAlgn="base">
        <a:spcBef>
          <a:spcPct val="0"/>
        </a:spcBef>
        <a:spcAft>
          <a:spcPct val="0"/>
        </a:spcAft>
        <a:defRPr sz="4400">
          <a:solidFill>
            <a:schemeClr val="tx2"/>
          </a:solidFill>
          <a:latin typeface="Times" pitchFamily="-107" charset="0"/>
        </a:defRPr>
      </a:lvl8pPr>
      <a:lvl9pPr marL="1828800" algn="ctr" rtl="0" fontAlgn="base">
        <a:spcBef>
          <a:spcPct val="0"/>
        </a:spcBef>
        <a:spcAft>
          <a:spcPct val="0"/>
        </a:spcAft>
        <a:defRPr sz="4400">
          <a:solidFill>
            <a:schemeClr val="tx2"/>
          </a:solidFill>
          <a:latin typeface="Times" pitchFamily="-107"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pitchFamily="-107" charset="-128"/>
        </a:defRPr>
      </a:lvl2pPr>
      <a:lvl3pPr marL="1143000" indent="-228600" algn="l" rtl="0" fontAlgn="base">
        <a:spcBef>
          <a:spcPct val="20000"/>
        </a:spcBef>
        <a:spcAft>
          <a:spcPct val="0"/>
        </a:spcAft>
        <a:buChar char="•"/>
        <a:defRPr sz="2400">
          <a:solidFill>
            <a:schemeClr val="tx1"/>
          </a:solidFill>
          <a:latin typeface="+mn-lt"/>
          <a:ea typeface="ＭＳ Ｐゴシック" pitchFamily="-107" charset="-128"/>
        </a:defRPr>
      </a:lvl3pPr>
      <a:lvl4pPr marL="1600200" indent="-228600" algn="l" rtl="0" fontAlgn="base">
        <a:spcBef>
          <a:spcPct val="20000"/>
        </a:spcBef>
        <a:spcAft>
          <a:spcPct val="0"/>
        </a:spcAft>
        <a:buChar char="–"/>
        <a:defRPr sz="2000">
          <a:solidFill>
            <a:schemeClr val="tx1"/>
          </a:solidFill>
          <a:latin typeface="+mn-lt"/>
          <a:ea typeface="ＭＳ Ｐゴシック" pitchFamily="-107" charset="-128"/>
        </a:defRPr>
      </a:lvl4pPr>
      <a:lvl5pPr marL="2057400" indent="-228600" algn="l" rtl="0" fontAlgn="base">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i="0">
                <a:ea typeface="新細明體" panose="02020500000000000000" pitchFamily="18" charset="-120"/>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i="0">
                <a:ea typeface="新細明體" panose="02020500000000000000" pitchFamily="18" charset="-120"/>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i="0">
                <a:ea typeface="新細明體" panose="02020500000000000000" pitchFamily="18" charset="-120"/>
              </a:defRPr>
            </a:lvl1pPr>
          </a:lstStyle>
          <a:p>
            <a:pPr>
              <a:defRPr/>
            </a:pPr>
            <a:fld id="{2A857BB1-1407-49EE-B22F-A098AAB3E40C}" type="slidenum">
              <a:rPr lang="en-US" altLang="zh-TW"/>
              <a:pPr>
                <a:defRPr/>
              </a:pPr>
              <a:t>‹#›</a:t>
            </a:fld>
            <a:endParaRPr lang="en-US" altLang="zh-TW"/>
          </a:p>
        </p:txBody>
      </p:sp>
    </p:spTree>
    <p:extLst>
      <p:ext uri="{BB962C8B-B14F-4D97-AF65-F5344CB8AC3E}">
        <p14:creationId xmlns:p14="http://schemas.microsoft.com/office/powerpoint/2010/main" val="3439841282"/>
      </p:ext>
    </p:extLst>
  </p:cSld>
  <p:clrMap bg1="lt1" tx1="dk1" bg2="lt2" tx2="dk2" accent1="accent1" accent2="accent2" accent3="accent3" accent4="accent4" accent5="accent5" accent6="accent6" hlink="hlink" folHlink="folHlink"/>
  <p:sldLayoutIdLst>
    <p:sldLayoutId id="2147483662" r:id="rId1"/>
  </p:sldLayoutIdLst>
  <p:transition>
    <p:fade/>
  </p:transition>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5pPr>
      <a:lvl6pPr marL="4572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6pPr>
      <a:lvl7pPr marL="9144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7pPr>
      <a:lvl8pPr marL="13716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8pPr>
      <a:lvl9pPr marL="18288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ideo" Target="file:///\\localhost\Users\sbcarrol\Desktop\Remarkable%20creatures%20talk:PR\Powerpoint%20and%20clips\Galap.mov" TargetMode="Externa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ideo" Target="file:///\\localhost\Users\sbcarrol\Desktop\Remarkable%20creatures%20talk:PR\Powerpoint%20and%20clips\BirdWi.mov" TargetMode="Externa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0.png"/><Relationship Id="rId7"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3.pdf"/><Relationship Id="rId7" Type="http://schemas.openxmlformats.org/officeDocument/2006/relationships/image" Target="../media/image7.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52.jpeg"/><Relationship Id="rId4" Type="http://schemas.openxmlformats.org/officeDocument/2006/relationships/image" Target="../media/image4.png"/><Relationship Id="rId9" Type="http://schemas.openxmlformats.org/officeDocument/2006/relationships/image" Target="../media/image51.gif"/></Relationships>
</file>

<file path=ppt/slides/_rels/slide4.xml.rels><?xml version="1.0" encoding="UTF-8" standalone="yes"?>
<Relationships xmlns="http://schemas.openxmlformats.org/package/2006/relationships"><Relationship Id="rId3" Type="http://schemas.openxmlformats.org/officeDocument/2006/relationships/image" Target="../media/image3.pdf"/><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8.pdf"/><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video" Target="file:///\\localhost\Users\sbcarrol\Desktop\Remarkable%20creatures%20talk:PR\Powerpoint%20and%20clips\Bmorph%20copy.mov" TargetMode="Externa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df"/></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df"/><Relationship Id="rId7"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7.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393700" y="5486400"/>
            <a:ext cx="828675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Produced by and for </a:t>
            </a:r>
            <a:r>
              <a:rPr kumimoji="0" lang="en-US" altLang="en-US" sz="1400" b="0" i="1"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Hot Science - Cool Talks</a:t>
            </a:r>
            <a:r>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 by the Environmental Science Institute.  We request that the use of these materials include an acknowledgement of the presenter and </a:t>
            </a:r>
            <a:r>
              <a:rPr kumimoji="0" lang="en-US" altLang="en-US" sz="1400" b="0" i="1"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Hot Science - Cool Talks</a:t>
            </a:r>
            <a:r>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 by the Environmental Science Institute at UT Austin.  We hope you find these materials educational and enjoyable.</a:t>
            </a:r>
          </a:p>
        </p:txBody>
      </p:sp>
      <p:sp>
        <p:nvSpPr>
          <p:cNvPr id="71683" name="Text Box 4"/>
          <p:cNvSpPr txBox="1">
            <a:spLocks noChangeArrowheads="1"/>
          </p:cNvSpPr>
          <p:nvPr/>
        </p:nvSpPr>
        <p:spPr bwMode="auto">
          <a:xfrm>
            <a:off x="393700" y="4349750"/>
            <a:ext cx="8620125"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Dr. Sean B. Carroll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April 30, 2010</a:t>
            </a:r>
          </a:p>
        </p:txBody>
      </p:sp>
      <p:sp>
        <p:nvSpPr>
          <p:cNvPr id="71684" name="Rectangle 5"/>
          <p:cNvSpPr>
            <a:spLocks noGrp="1" noChangeArrowheads="1"/>
          </p:cNvSpPr>
          <p:nvPr>
            <p:ph type="ctrTitle"/>
          </p:nvPr>
        </p:nvSpPr>
        <p:spPr>
          <a:xfrm>
            <a:off x="236538" y="1951038"/>
            <a:ext cx="8934450" cy="2316162"/>
          </a:xfrm>
        </p:spPr>
        <p:txBody>
          <a:bodyPr anchor="ctr"/>
          <a:lstStyle/>
          <a:p>
            <a:pPr eaLnBrk="1" hangingPunct="1"/>
            <a:r>
              <a:rPr lang="en-US" altLang="en-US" sz="3600" b="1" i="1" smtClean="0">
                <a:solidFill>
                  <a:srgbClr val="0070C0"/>
                </a:solidFill>
              </a:rPr>
              <a:t>Remarkable Creatures</a:t>
            </a:r>
            <a:endParaRPr lang="en-US" altLang="en-US" sz="2400" i="1" smtClean="0">
              <a:solidFill>
                <a:srgbClr val="0070C0"/>
              </a:solidFill>
            </a:endParaRPr>
          </a:p>
        </p:txBody>
      </p:sp>
      <p:pic>
        <p:nvPicPr>
          <p:cNvPr id="7168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7438" y="292100"/>
            <a:ext cx="45434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931988" y="1219200"/>
            <a:ext cx="5307012" cy="523875"/>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dirty="0">
                <a:ln>
                  <a:noFill/>
                </a:ln>
                <a:solidFill>
                  <a:srgbClr val="F06242"/>
                </a:solidFill>
                <a:effectLst/>
                <a:uLnTx/>
                <a:uFillTx/>
                <a:latin typeface="Gill Sans MT" panose="020B0502020104020203" pitchFamily="34" charset="0"/>
                <a:ea typeface="新細明體"/>
                <a:cs typeface="+mn-cs"/>
              </a:rPr>
              <a:t># </a:t>
            </a:r>
            <a:r>
              <a:rPr kumimoji="1" lang="en-US" altLang="en-US" sz="2800" b="1" i="0" u="none" strike="noStrike" kern="1200" cap="none" spc="0" normalizeH="0" baseline="0" noProof="0" dirty="0">
                <a:ln>
                  <a:noFill/>
                </a:ln>
                <a:solidFill>
                  <a:srgbClr val="F06242"/>
                </a:solidFill>
                <a:effectLst/>
                <a:uLnTx/>
                <a:uFillTx/>
                <a:latin typeface="Gadugi" panose="020B0502040204020203" pitchFamily="34" charset="0"/>
                <a:ea typeface="新細明體"/>
                <a:cs typeface="+mn-cs"/>
              </a:rPr>
              <a:t>66</a:t>
            </a:r>
            <a:endParaRPr kumimoji="1" lang="en-US" sz="1200" b="1" i="1" u="none" strike="noStrike" kern="1200" cap="none" spc="0" normalizeH="0" baseline="0" noProof="0" dirty="0">
              <a:ln>
                <a:noFill/>
              </a:ln>
              <a:solidFill>
                <a:srgbClr val="000000"/>
              </a:solidFill>
              <a:effectLst/>
              <a:uLnTx/>
              <a:uFillTx/>
              <a:latin typeface="Arial" panose="020B0604020202020204" pitchFamily="34" charset="0"/>
              <a:ea typeface="新細明體" pitchFamily="1" charset="-120"/>
              <a:cs typeface="+mn-cs"/>
            </a:endParaRPr>
          </a:p>
        </p:txBody>
      </p:sp>
    </p:spTree>
    <p:extLst>
      <p:ext uri="{BB962C8B-B14F-4D97-AF65-F5344CB8AC3E}">
        <p14:creationId xmlns:p14="http://schemas.microsoft.com/office/powerpoint/2010/main" val="105372907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93333"/>
        </a:solidFill>
        <a:effectLst/>
      </p:bgPr>
    </p:bg>
    <p:spTree>
      <p:nvGrpSpPr>
        <p:cNvPr id="1" name=""/>
        <p:cNvGrpSpPr/>
        <p:nvPr/>
      </p:nvGrpSpPr>
      <p:grpSpPr>
        <a:xfrm>
          <a:off x="0" y="0"/>
          <a:ext cx="0" cy="0"/>
          <a:chOff x="0" y="0"/>
          <a:chExt cx="0" cy="0"/>
        </a:xfrm>
      </p:grpSpPr>
      <p:sp>
        <p:nvSpPr>
          <p:cNvPr id="70658" name="Text Box 1026"/>
          <p:cNvSpPr txBox="1">
            <a:spLocks noChangeArrowheads="1"/>
          </p:cNvSpPr>
          <p:nvPr/>
        </p:nvSpPr>
        <p:spPr bwMode="auto">
          <a:xfrm>
            <a:off x="0" y="152400"/>
            <a:ext cx="3657600" cy="44735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dirty="0"/>
              <a:t>…Day after day we continued in the boats. - We were scorched by the sun, my hands nose &amp; ears being completely skinned, and drenched every day by the seas &amp; spray. We were constantly wet &amp; had no comfort at night. We had [a] short allowance of water, which left us constantly thirsty.”</a:t>
            </a:r>
          </a:p>
        </p:txBody>
      </p:sp>
      <p:pic>
        <p:nvPicPr>
          <p:cNvPr id="70659" name="Picture 1027" descr="ca-brig_helen2.tif                                             001FEBF9Macintosh HD                   C3F6AE08:"/>
          <p:cNvPicPr>
            <a:picLocks noChangeAspect="1" noChangeArrowheads="1"/>
          </p:cNvPicPr>
          <p:nvPr/>
        </p:nvPicPr>
        <p:blipFill>
          <a:blip r:embed="rId3"/>
          <a:srcRect/>
          <a:stretch>
            <a:fillRect/>
          </a:stretch>
        </p:blipFill>
        <p:spPr bwMode="auto">
          <a:xfrm>
            <a:off x="3713163" y="0"/>
            <a:ext cx="5430837" cy="73914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70659"/>
                                        </p:tgtEl>
                                      </p:cBhvr>
                                    </p:animEffect>
                                    <p:set>
                                      <p:cBhvr>
                                        <p:cTn id="7" dur="1" fill="hold">
                                          <p:stCondLst>
                                            <p:cond delay="499"/>
                                          </p:stCondLst>
                                        </p:cTn>
                                        <p:tgtEl>
                                          <p:spTgt spid="70659"/>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70658"/>
                                        </p:tgtEl>
                                      </p:cBhvr>
                                    </p:animEffect>
                                    <p:set>
                                      <p:cBhvr>
                                        <p:cTn id="10" dur="1" fill="hold">
                                          <p:stCondLst>
                                            <p:cond delay="499"/>
                                          </p:stCondLst>
                                        </p:cTn>
                                        <p:tgtEl>
                                          <p:spTgt spid="706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3333"/>
        </a:solidFill>
        <a:effectLst/>
      </p:bgPr>
    </p:bg>
    <p:spTree>
      <p:nvGrpSpPr>
        <p:cNvPr id="1" name=""/>
        <p:cNvGrpSpPr/>
        <p:nvPr/>
      </p:nvGrpSpPr>
      <p:grpSpPr>
        <a:xfrm>
          <a:off x="0" y="0"/>
          <a:ext cx="0" cy="0"/>
          <a:chOff x="0" y="0"/>
          <a:chExt cx="0" cy="0"/>
        </a:xfrm>
      </p:grpSpPr>
      <p:pic>
        <p:nvPicPr>
          <p:cNvPr id="7" name="Picture 6" descr="young_darwin.jpg                                               000D43A3Macintosh HD                   C3F6AE08:"/>
          <p:cNvPicPr>
            <a:picLocks noChangeAspect="1" noChangeArrowheads="1"/>
          </p:cNvPicPr>
          <p:nvPr/>
        </p:nvPicPr>
        <p:blipFill>
          <a:blip r:embed="rId3"/>
          <a:srcRect/>
          <a:stretch>
            <a:fillRect/>
          </a:stretch>
        </p:blipFill>
        <p:spPr bwMode="auto">
          <a:xfrm>
            <a:off x="69850" y="0"/>
            <a:ext cx="1911350" cy="2882900"/>
          </a:xfrm>
          <a:prstGeom prst="rect">
            <a:avLst/>
          </a:prstGeom>
          <a:noFill/>
        </p:spPr>
      </p:pic>
      <p:pic>
        <p:nvPicPr>
          <p:cNvPr id="8" name="Picture 7" descr="1839_voyage_F10.3_001.jpg                                      000D43A3Macintosh HD                   C3F6AE08:"/>
          <p:cNvPicPr>
            <a:picLocks noChangeAspect="1" noChangeArrowheads="1"/>
          </p:cNvPicPr>
          <p:nvPr/>
        </p:nvPicPr>
        <p:blipFill>
          <a:blip r:embed="rId4"/>
          <a:srcRect/>
          <a:stretch>
            <a:fillRect/>
          </a:stretch>
        </p:blipFill>
        <p:spPr bwMode="auto">
          <a:xfrm>
            <a:off x="2020888" y="0"/>
            <a:ext cx="1560512" cy="6858000"/>
          </a:xfrm>
          <a:prstGeom prst="rect">
            <a:avLst/>
          </a:prstGeom>
          <a:noFill/>
        </p:spPr>
      </p:pic>
      <p:pic>
        <p:nvPicPr>
          <p:cNvPr id="9" name="Picture 8" descr="1839_voyage_F10.3_008.jpg                                      001FEB29Macintosh HD                   C3F6AE08:"/>
          <p:cNvPicPr>
            <a:picLocks noChangeAspect="1" noChangeArrowheads="1"/>
          </p:cNvPicPr>
          <p:nvPr/>
        </p:nvPicPr>
        <p:blipFill>
          <a:blip r:embed="rId5"/>
          <a:srcRect/>
          <a:stretch>
            <a:fillRect/>
          </a:stretch>
        </p:blipFill>
        <p:spPr bwMode="auto">
          <a:xfrm>
            <a:off x="3657600" y="0"/>
            <a:ext cx="4424362"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93333"/>
        </a:solidFill>
        <a:effectLst/>
      </p:bgPr>
    </p:bg>
    <p:spTree>
      <p:nvGrpSpPr>
        <p:cNvPr id="1" name=""/>
        <p:cNvGrpSpPr/>
        <p:nvPr/>
      </p:nvGrpSpPr>
      <p:grpSpPr>
        <a:xfrm>
          <a:off x="0" y="0"/>
          <a:ext cx="0" cy="0"/>
          <a:chOff x="0" y="0"/>
          <a:chExt cx="0" cy="0"/>
        </a:xfrm>
      </p:grpSpPr>
      <p:sp>
        <p:nvSpPr>
          <p:cNvPr id="30722" name="Rectangle 1026"/>
          <p:cNvSpPr>
            <a:spLocks noChangeArrowheads="1"/>
          </p:cNvSpPr>
          <p:nvPr/>
        </p:nvSpPr>
        <p:spPr bwMode="auto">
          <a:xfrm>
            <a:off x="5454650" y="2816225"/>
            <a:ext cx="184150" cy="457200"/>
          </a:xfrm>
          <a:prstGeom prst="rect">
            <a:avLst/>
          </a:prstGeom>
          <a:noFill/>
          <a:ln w="9525">
            <a:noFill/>
            <a:miter lim="800000"/>
            <a:headEnd/>
            <a:tailEnd/>
          </a:ln>
          <a:effectLst/>
        </p:spPr>
        <p:txBody>
          <a:bodyPr wrap="none">
            <a:prstTxWarp prst="textNoShape">
              <a:avLst/>
            </a:prstTxWarp>
            <a:spAutoFit/>
          </a:bodyPr>
          <a:lstStyle/>
          <a:p>
            <a:endParaRPr lang="en-US">
              <a:solidFill>
                <a:schemeClr val="tx1"/>
              </a:solidFill>
            </a:endParaRPr>
          </a:p>
        </p:txBody>
      </p:sp>
      <p:pic>
        <p:nvPicPr>
          <p:cNvPr id="30723" name="Picture 1027" descr="2.5.tif                                                        00247C36Mac OS                         BB5E223D:"/>
          <p:cNvPicPr>
            <a:picLocks noChangeAspect="1" noChangeArrowheads="1"/>
          </p:cNvPicPr>
          <p:nvPr/>
        </p:nvPicPr>
        <p:blipFill>
          <a:blip r:embed="rId3"/>
          <a:srcRect/>
          <a:stretch>
            <a:fillRect/>
          </a:stretch>
        </p:blipFill>
        <p:spPr bwMode="auto">
          <a:xfrm>
            <a:off x="0" y="228600"/>
            <a:ext cx="9144000" cy="6454775"/>
          </a:xfrm>
          <a:prstGeom prst="rect">
            <a:avLst/>
          </a:prstGeom>
          <a:noFill/>
        </p:spPr>
      </p:pic>
      <p:sp>
        <p:nvSpPr>
          <p:cNvPr id="30724" name="Text Box 1028"/>
          <p:cNvSpPr txBox="1">
            <a:spLocks noChangeArrowheads="1"/>
          </p:cNvSpPr>
          <p:nvPr/>
        </p:nvSpPr>
        <p:spPr bwMode="auto">
          <a:xfrm>
            <a:off x="1066800" y="152400"/>
            <a:ext cx="64770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solidFill>
                  <a:schemeClr val="folHlink"/>
                </a:solidFill>
              </a:rPr>
              <a:t>                        </a:t>
            </a:r>
          </a:p>
        </p:txBody>
      </p:sp>
      <p:sp>
        <p:nvSpPr>
          <p:cNvPr id="30725" name="AutoShape 1029"/>
          <p:cNvSpPr>
            <a:spLocks noChangeArrowheads="1"/>
          </p:cNvSpPr>
          <p:nvPr/>
        </p:nvSpPr>
        <p:spPr bwMode="auto">
          <a:xfrm>
            <a:off x="8382000" y="1676400"/>
            <a:ext cx="609600" cy="333375"/>
          </a:xfrm>
          <a:prstGeom prst="leftArrow">
            <a:avLst>
              <a:gd name="adj1" fmla="val 50000"/>
              <a:gd name="adj2" fmla="val 45714"/>
            </a:avLst>
          </a:prstGeom>
          <a:solidFill>
            <a:srgbClr val="FF0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30726" name="Text Box 1030"/>
          <p:cNvSpPr txBox="1">
            <a:spLocks noChangeArrowheads="1"/>
          </p:cNvSpPr>
          <p:nvPr/>
        </p:nvSpPr>
        <p:spPr bwMode="auto">
          <a:xfrm>
            <a:off x="8382000" y="1981200"/>
            <a:ext cx="7620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800">
                <a:solidFill>
                  <a:srgbClr val="FF0000"/>
                </a:solidFill>
              </a:rPr>
              <a:t>1833</a:t>
            </a:r>
          </a:p>
        </p:txBody>
      </p:sp>
      <p:sp>
        <p:nvSpPr>
          <p:cNvPr id="30727" name="Rectangle 1031"/>
          <p:cNvSpPr>
            <a:spLocks noChangeArrowheads="1"/>
          </p:cNvSpPr>
          <p:nvPr/>
        </p:nvSpPr>
        <p:spPr bwMode="auto">
          <a:xfrm>
            <a:off x="0" y="6248400"/>
            <a:ext cx="533400" cy="3048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93333"/>
        </a:solidFill>
        <a:effectLst/>
      </p:bgPr>
    </p:bg>
    <p:spTree>
      <p:nvGrpSpPr>
        <p:cNvPr id="1" name=""/>
        <p:cNvGrpSpPr/>
        <p:nvPr/>
      </p:nvGrpSpPr>
      <p:grpSpPr>
        <a:xfrm>
          <a:off x="0" y="0"/>
          <a:ext cx="0" cy="0"/>
          <a:chOff x="0" y="0"/>
          <a:chExt cx="0" cy="0"/>
        </a:xfrm>
      </p:grpSpPr>
      <p:pic>
        <p:nvPicPr>
          <p:cNvPr id="20485" name="Picture 5" descr="1839_Zoology_F8.8_027.jpg                                      001FEB11Macintosh HD                   C3F6AE08:"/>
          <p:cNvPicPr>
            <a:picLocks noChangeAspect="1" noChangeArrowheads="1"/>
          </p:cNvPicPr>
          <p:nvPr/>
        </p:nvPicPr>
        <p:blipFill>
          <a:blip r:embed="rId3"/>
          <a:srcRect/>
          <a:stretch>
            <a:fillRect/>
          </a:stretch>
        </p:blipFill>
        <p:spPr bwMode="auto">
          <a:xfrm>
            <a:off x="1371600" y="3314700"/>
            <a:ext cx="4956175" cy="3543300"/>
          </a:xfrm>
          <a:prstGeom prst="rect">
            <a:avLst/>
          </a:prstGeom>
          <a:noFill/>
        </p:spPr>
      </p:pic>
      <p:pic>
        <p:nvPicPr>
          <p:cNvPr id="20486" name="Picture 6" descr="1838_Zoology_F8-1.1_076.jpg                                    001FEB11Macintosh HD                   C3F6AE08:"/>
          <p:cNvPicPr>
            <a:picLocks noChangeAspect="1" noChangeArrowheads="1"/>
          </p:cNvPicPr>
          <p:nvPr/>
        </p:nvPicPr>
        <p:blipFill>
          <a:blip r:embed="rId4"/>
          <a:srcRect/>
          <a:stretch>
            <a:fillRect/>
          </a:stretch>
        </p:blipFill>
        <p:spPr bwMode="auto">
          <a:xfrm>
            <a:off x="5573713" y="0"/>
            <a:ext cx="3570287" cy="4572000"/>
          </a:xfrm>
          <a:prstGeom prst="rect">
            <a:avLst/>
          </a:prstGeom>
          <a:noFill/>
        </p:spPr>
      </p:pic>
      <p:pic>
        <p:nvPicPr>
          <p:cNvPr id="20487" name="Picture 7" descr="1838_Zoology_F8.1_062.jpg                                      001FEB11Macintosh HD                   C3F6AE08:"/>
          <p:cNvPicPr>
            <a:picLocks noChangeAspect="1" noChangeArrowheads="1"/>
          </p:cNvPicPr>
          <p:nvPr/>
        </p:nvPicPr>
        <p:blipFill>
          <a:blip r:embed="rId5"/>
          <a:srcRect/>
          <a:stretch>
            <a:fillRect/>
          </a:stretch>
        </p:blipFill>
        <p:spPr bwMode="auto">
          <a:xfrm>
            <a:off x="-228600" y="0"/>
            <a:ext cx="4068763" cy="5181600"/>
          </a:xfrm>
          <a:prstGeom prst="rect">
            <a:avLst/>
          </a:prstGeom>
          <a:noFill/>
        </p:spPr>
      </p:pic>
      <p:sp>
        <p:nvSpPr>
          <p:cNvPr id="20488" name="Text Box 8"/>
          <p:cNvSpPr txBox="1">
            <a:spLocks noChangeArrowheads="1"/>
          </p:cNvSpPr>
          <p:nvPr/>
        </p:nvSpPr>
        <p:spPr bwMode="auto">
          <a:xfrm>
            <a:off x="6553200" y="4800600"/>
            <a:ext cx="2590800" cy="8223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South American mammal fossils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93333"/>
        </a:solidFill>
        <a:effectLst/>
      </p:bgPr>
    </p:bg>
    <p:spTree>
      <p:nvGrpSpPr>
        <p:cNvPr id="1" name=""/>
        <p:cNvGrpSpPr/>
        <p:nvPr/>
      </p:nvGrpSpPr>
      <p:grpSpPr>
        <a:xfrm>
          <a:off x="0" y="0"/>
          <a:ext cx="0" cy="0"/>
          <a:chOff x="0" y="0"/>
          <a:chExt cx="0" cy="0"/>
        </a:xfrm>
      </p:grpSpPr>
      <p:pic>
        <p:nvPicPr>
          <p:cNvPr id="71682" name="Picture 1026" descr="800px-Toxodon_skeleton.jpg                                     000D43A3Macintosh HD                   C3F6AE08:"/>
          <p:cNvPicPr>
            <a:picLocks noChangeAspect="1" noChangeArrowheads="1"/>
          </p:cNvPicPr>
          <p:nvPr/>
        </p:nvPicPr>
        <p:blipFill>
          <a:blip r:embed="rId3"/>
          <a:srcRect/>
          <a:stretch>
            <a:fillRect/>
          </a:stretch>
        </p:blipFill>
        <p:spPr bwMode="auto">
          <a:xfrm>
            <a:off x="228600" y="457200"/>
            <a:ext cx="5181600" cy="2740025"/>
          </a:xfrm>
          <a:prstGeom prst="rect">
            <a:avLst/>
          </a:prstGeom>
          <a:noFill/>
        </p:spPr>
      </p:pic>
      <p:pic>
        <p:nvPicPr>
          <p:cNvPr id="71683" name="Picture 1027" descr="2.3.tif                                                        001FEB11Macintosh HD                   C3F6AE08:"/>
          <p:cNvPicPr>
            <a:picLocks noChangeAspect="1" noChangeArrowheads="1"/>
          </p:cNvPicPr>
          <p:nvPr/>
        </p:nvPicPr>
        <p:blipFill>
          <a:blip r:embed="rId4"/>
          <a:srcRect/>
          <a:stretch>
            <a:fillRect/>
          </a:stretch>
        </p:blipFill>
        <p:spPr bwMode="auto">
          <a:xfrm>
            <a:off x="5638800" y="1676400"/>
            <a:ext cx="3316288" cy="5029200"/>
          </a:xfrm>
          <a:prstGeom prst="rect">
            <a:avLst/>
          </a:prstGeom>
          <a:noFill/>
        </p:spPr>
      </p:pic>
      <p:sp>
        <p:nvSpPr>
          <p:cNvPr id="71685" name="Text Box 1029"/>
          <p:cNvSpPr txBox="1">
            <a:spLocks noChangeArrowheads="1"/>
          </p:cNvSpPr>
          <p:nvPr/>
        </p:nvSpPr>
        <p:spPr bwMode="auto">
          <a:xfrm>
            <a:off x="1447800" y="3276600"/>
            <a:ext cx="24384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i="1"/>
              <a:t>Toxodon platensis</a:t>
            </a:r>
            <a:endParaRPr lang="en-US"/>
          </a:p>
        </p:txBody>
      </p:sp>
      <p:sp>
        <p:nvSpPr>
          <p:cNvPr id="71686" name="Rectangle 1030"/>
          <p:cNvSpPr>
            <a:spLocks noChangeArrowheads="1"/>
          </p:cNvSpPr>
          <p:nvPr/>
        </p:nvSpPr>
        <p:spPr bwMode="auto">
          <a:xfrm>
            <a:off x="5638800" y="6477000"/>
            <a:ext cx="381000" cy="2286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71687" name="Text Box 1031"/>
          <p:cNvSpPr txBox="1">
            <a:spLocks noChangeArrowheads="1"/>
          </p:cNvSpPr>
          <p:nvPr/>
        </p:nvSpPr>
        <p:spPr bwMode="auto">
          <a:xfrm>
            <a:off x="2971800" y="6096000"/>
            <a:ext cx="24384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i="1"/>
              <a:t>Mylodon darwinii</a:t>
            </a:r>
            <a:endParaRPr lang="en-US"/>
          </a:p>
        </p:txBody>
      </p:sp>
      <p:sp>
        <p:nvSpPr>
          <p:cNvPr id="71688" name="Text Box 1032"/>
          <p:cNvSpPr txBox="1">
            <a:spLocks noChangeArrowheads="1"/>
          </p:cNvSpPr>
          <p:nvPr/>
        </p:nvSpPr>
        <p:spPr bwMode="auto">
          <a:xfrm>
            <a:off x="6096000" y="304800"/>
            <a:ext cx="2667000" cy="457200"/>
          </a:xfrm>
          <a:prstGeom prst="rect">
            <a:avLst/>
          </a:prstGeom>
          <a:noFill/>
          <a:ln w="9525">
            <a:noFill/>
            <a:miter lim="800000"/>
            <a:headEnd/>
            <a:tailEnd/>
          </a:ln>
          <a:effectLst/>
        </p:spPr>
        <p:txBody>
          <a:bodyPr>
            <a:prstTxWarp prst="textNoShape">
              <a:avLst/>
            </a:prstTxWarp>
            <a:spAutoFit/>
          </a:bodyPr>
          <a:lstStyle/>
          <a:p>
            <a:pPr>
              <a:spcBef>
                <a:spcPct val="50000"/>
              </a:spcBef>
            </a:pPr>
            <a:endParaRPr lang="en-US"/>
          </a:p>
        </p:txBody>
      </p:sp>
      <p:sp>
        <p:nvSpPr>
          <p:cNvPr id="71689" name="Text Box 1033"/>
          <p:cNvSpPr txBox="1">
            <a:spLocks noChangeArrowheads="1"/>
          </p:cNvSpPr>
          <p:nvPr/>
        </p:nvSpPr>
        <p:spPr bwMode="auto">
          <a:xfrm>
            <a:off x="5410200" y="304800"/>
            <a:ext cx="3733800" cy="830997"/>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dirty="0"/>
              <a:t>South </a:t>
            </a:r>
            <a:r>
              <a:rPr lang="en-US" dirty="0" smtClean="0"/>
              <a:t>American </a:t>
            </a:r>
            <a:r>
              <a:rPr lang="en-US" dirty="0" err="1" smtClean="0"/>
              <a:t>Megafauna</a:t>
            </a:r>
            <a:r>
              <a:rPr lang="en-US" dirty="0" smtClean="0"/>
              <a:t> - </a:t>
            </a:r>
            <a:r>
              <a:rPr lang="en-US" dirty="0"/>
              <a:t>mammal fossils</a:t>
            </a:r>
          </a:p>
          <a:p>
            <a:pPr>
              <a:spcBef>
                <a:spcPct val="50000"/>
              </a:spcBef>
            </a:pP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93333"/>
        </a:solid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5454650" y="2816225"/>
            <a:ext cx="184150" cy="457200"/>
          </a:xfrm>
          <a:prstGeom prst="rect">
            <a:avLst/>
          </a:prstGeom>
          <a:noFill/>
          <a:ln w="9525">
            <a:noFill/>
            <a:miter lim="800000"/>
            <a:headEnd/>
            <a:tailEnd/>
          </a:ln>
          <a:effectLst/>
        </p:spPr>
        <p:txBody>
          <a:bodyPr wrap="none">
            <a:prstTxWarp prst="textNoShape">
              <a:avLst/>
            </a:prstTxWarp>
            <a:spAutoFit/>
          </a:bodyPr>
          <a:lstStyle/>
          <a:p>
            <a:endParaRPr lang="en-US">
              <a:solidFill>
                <a:schemeClr val="tx1"/>
              </a:solidFill>
            </a:endParaRPr>
          </a:p>
        </p:txBody>
      </p:sp>
      <p:pic>
        <p:nvPicPr>
          <p:cNvPr id="28675" name="Picture 3" descr="2.5.tif                                                        00247C36Mac OS                         BB5E223D:"/>
          <p:cNvPicPr>
            <a:picLocks noChangeAspect="1" noChangeArrowheads="1"/>
          </p:cNvPicPr>
          <p:nvPr/>
        </p:nvPicPr>
        <p:blipFill>
          <a:blip r:embed="rId3"/>
          <a:srcRect/>
          <a:stretch>
            <a:fillRect/>
          </a:stretch>
        </p:blipFill>
        <p:spPr bwMode="auto">
          <a:xfrm>
            <a:off x="0" y="201613"/>
            <a:ext cx="9144000" cy="6454775"/>
          </a:xfrm>
          <a:prstGeom prst="rect">
            <a:avLst/>
          </a:prstGeom>
          <a:noFill/>
        </p:spPr>
      </p:pic>
      <p:sp>
        <p:nvSpPr>
          <p:cNvPr id="28676" name="Text Box 4"/>
          <p:cNvSpPr txBox="1">
            <a:spLocks noChangeArrowheads="1"/>
          </p:cNvSpPr>
          <p:nvPr/>
        </p:nvSpPr>
        <p:spPr bwMode="auto">
          <a:xfrm>
            <a:off x="1066800" y="152400"/>
            <a:ext cx="64770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solidFill>
                  <a:schemeClr val="folHlink"/>
                </a:solidFill>
              </a:rPr>
              <a:t>                        </a:t>
            </a:r>
          </a:p>
        </p:txBody>
      </p:sp>
      <p:sp>
        <p:nvSpPr>
          <p:cNvPr id="28678" name="AutoShape 6"/>
          <p:cNvSpPr>
            <a:spLocks noChangeArrowheads="1"/>
          </p:cNvSpPr>
          <p:nvPr/>
        </p:nvSpPr>
        <p:spPr bwMode="auto">
          <a:xfrm>
            <a:off x="1600200" y="3781425"/>
            <a:ext cx="609600" cy="333375"/>
          </a:xfrm>
          <a:prstGeom prst="leftArrow">
            <a:avLst>
              <a:gd name="adj1" fmla="val 50000"/>
              <a:gd name="adj2" fmla="val 45714"/>
            </a:avLst>
          </a:prstGeom>
          <a:solidFill>
            <a:srgbClr val="FF0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28679" name="Text Box 7"/>
          <p:cNvSpPr txBox="1">
            <a:spLocks noChangeArrowheads="1"/>
          </p:cNvSpPr>
          <p:nvPr/>
        </p:nvSpPr>
        <p:spPr bwMode="auto">
          <a:xfrm>
            <a:off x="1828800" y="3429000"/>
            <a:ext cx="762000" cy="457200"/>
          </a:xfrm>
          <a:prstGeom prst="rect">
            <a:avLst/>
          </a:prstGeom>
          <a:noFill/>
          <a:ln w="9525">
            <a:noFill/>
            <a:miter lim="800000"/>
            <a:headEnd/>
            <a:tailEnd/>
          </a:ln>
          <a:effectLst/>
        </p:spPr>
        <p:txBody>
          <a:bodyPr>
            <a:prstTxWarp prst="textNoShape">
              <a:avLst/>
            </a:prstTxWarp>
            <a:spAutoFit/>
          </a:bodyPr>
          <a:lstStyle/>
          <a:p>
            <a:pPr>
              <a:spcBef>
                <a:spcPct val="50000"/>
              </a:spcBef>
            </a:pPr>
            <a:endParaRPr lang="en-US">
              <a:solidFill>
                <a:schemeClr val="tx1"/>
              </a:solidFill>
            </a:endParaRPr>
          </a:p>
        </p:txBody>
      </p:sp>
      <p:sp>
        <p:nvSpPr>
          <p:cNvPr id="28680" name="Text Box 8"/>
          <p:cNvSpPr txBox="1">
            <a:spLocks noChangeArrowheads="1"/>
          </p:cNvSpPr>
          <p:nvPr/>
        </p:nvSpPr>
        <p:spPr bwMode="auto">
          <a:xfrm>
            <a:off x="1600200" y="4038600"/>
            <a:ext cx="9906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800">
                <a:solidFill>
                  <a:srgbClr val="FF0000"/>
                </a:solidFill>
              </a:rPr>
              <a:t>1835</a:t>
            </a:r>
          </a:p>
        </p:txBody>
      </p:sp>
      <p:sp>
        <p:nvSpPr>
          <p:cNvPr id="28681" name="Rectangle 9"/>
          <p:cNvSpPr>
            <a:spLocks noChangeArrowheads="1"/>
          </p:cNvSpPr>
          <p:nvPr/>
        </p:nvSpPr>
        <p:spPr bwMode="auto">
          <a:xfrm>
            <a:off x="0" y="6172200"/>
            <a:ext cx="533400" cy="3810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93333"/>
        </a:solidFill>
        <a:effectLst/>
      </p:bgPr>
    </p:bg>
    <p:spTree>
      <p:nvGrpSpPr>
        <p:cNvPr id="1" name=""/>
        <p:cNvGrpSpPr/>
        <p:nvPr/>
      </p:nvGrpSpPr>
      <p:grpSpPr>
        <a:xfrm>
          <a:off x="0" y="0"/>
          <a:ext cx="0" cy="0"/>
          <a:chOff x="0" y="0"/>
          <a:chExt cx="0" cy="0"/>
        </a:xfrm>
      </p:grpSpPr>
      <p:pic>
        <p:nvPicPr>
          <p:cNvPr id="3" name="Galap.mov">
            <a:hlinkClick r:id="" action="ppaction://media"/>
          </p:cNvPr>
          <p:cNvPicPr/>
          <p:nvPr>
            <a:videoFile r:link="rId1"/>
          </p:nvPr>
        </p:nvPicPr>
        <p:blipFill>
          <a:blip r:embed="rId4"/>
          <a:stretch>
            <a:fillRect/>
          </a:stretch>
        </p:blipFill>
        <p:spPr>
          <a:xfrm>
            <a:off x="0" y="381000"/>
            <a:ext cx="9144000" cy="609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93333"/>
        </a:solidFill>
        <a:effectLst/>
      </p:bgPr>
    </p:bg>
    <p:spTree>
      <p:nvGrpSpPr>
        <p:cNvPr id="1" name=""/>
        <p:cNvGrpSpPr/>
        <p:nvPr/>
      </p:nvGrpSpPr>
      <p:grpSpPr>
        <a:xfrm>
          <a:off x="0" y="0"/>
          <a:ext cx="0" cy="0"/>
          <a:chOff x="0" y="0"/>
          <a:chExt cx="0" cy="0"/>
        </a:xfrm>
      </p:grpSpPr>
      <p:pic>
        <p:nvPicPr>
          <p:cNvPr id="25602" name="Picture 1026" descr="1839_Zoology_F8.6_040.jpg                                      00248BC4Mac OS                         BB5E223D:"/>
          <p:cNvPicPr>
            <a:picLocks noChangeAspect="1" noChangeArrowheads="1"/>
          </p:cNvPicPr>
          <p:nvPr/>
        </p:nvPicPr>
        <p:blipFill>
          <a:blip r:embed="rId3"/>
          <a:srcRect/>
          <a:stretch>
            <a:fillRect/>
          </a:stretch>
        </p:blipFill>
        <p:spPr bwMode="auto">
          <a:xfrm>
            <a:off x="0" y="609600"/>
            <a:ext cx="3346450" cy="4362450"/>
          </a:xfrm>
          <a:prstGeom prst="rect">
            <a:avLst/>
          </a:prstGeom>
          <a:noFill/>
        </p:spPr>
      </p:pic>
      <p:pic>
        <p:nvPicPr>
          <p:cNvPr id="25603" name="Picture 1027" descr="1839_Zoology_F8.6_044.jpg                                      00248BC4Mac OS                         BB5E223D:"/>
          <p:cNvPicPr>
            <a:picLocks noChangeAspect="1" noChangeArrowheads="1"/>
          </p:cNvPicPr>
          <p:nvPr/>
        </p:nvPicPr>
        <p:blipFill>
          <a:blip r:embed="rId4"/>
          <a:srcRect/>
          <a:stretch>
            <a:fillRect/>
          </a:stretch>
        </p:blipFill>
        <p:spPr bwMode="auto">
          <a:xfrm>
            <a:off x="5915025" y="762000"/>
            <a:ext cx="3228975" cy="4210050"/>
          </a:xfrm>
          <a:prstGeom prst="rect">
            <a:avLst/>
          </a:prstGeom>
          <a:noFill/>
        </p:spPr>
      </p:pic>
      <p:pic>
        <p:nvPicPr>
          <p:cNvPr id="25604" name="Picture 1028" descr="1839_Zoology_F8.6_048.jpg                                      00248BC4Mac OS                         BB5E223D:"/>
          <p:cNvPicPr>
            <a:picLocks noChangeAspect="1" noChangeArrowheads="1"/>
          </p:cNvPicPr>
          <p:nvPr/>
        </p:nvPicPr>
        <p:blipFill>
          <a:blip r:embed="rId5"/>
          <a:srcRect/>
          <a:stretch>
            <a:fillRect/>
          </a:stretch>
        </p:blipFill>
        <p:spPr bwMode="auto">
          <a:xfrm>
            <a:off x="2913063" y="2362200"/>
            <a:ext cx="3448050" cy="4495800"/>
          </a:xfrm>
          <a:prstGeom prst="rect">
            <a:avLst/>
          </a:prstGeom>
          <a:noFill/>
        </p:spPr>
      </p:pic>
      <p:sp>
        <p:nvSpPr>
          <p:cNvPr id="25605" name="Text Box 1029"/>
          <p:cNvSpPr txBox="1">
            <a:spLocks noChangeArrowheads="1"/>
          </p:cNvSpPr>
          <p:nvPr/>
        </p:nvSpPr>
        <p:spPr bwMode="auto">
          <a:xfrm>
            <a:off x="2270125" y="152400"/>
            <a:ext cx="4283075" cy="457200"/>
          </a:xfrm>
          <a:prstGeom prst="rect">
            <a:avLst/>
          </a:prstGeom>
          <a:noFill/>
          <a:ln w="9525">
            <a:noFill/>
            <a:miter lim="800000"/>
            <a:headEnd/>
            <a:tailEnd/>
          </a:ln>
          <a:effectLst/>
        </p:spPr>
        <p:txBody>
          <a:bodyPr>
            <a:prstTxWarp prst="textNoShape">
              <a:avLst/>
            </a:prstTxWarp>
            <a:spAutoFit/>
          </a:bodyPr>
          <a:lstStyle/>
          <a:p>
            <a:r>
              <a:rPr lang="en-US">
                <a:solidFill>
                  <a:schemeClr val="tx1"/>
                </a:solidFill>
              </a:rPr>
              <a:t>        </a:t>
            </a:r>
            <a:r>
              <a:rPr lang="en-US"/>
              <a:t>Galapagos Mockingbirds</a:t>
            </a:r>
            <a:endParaRPr lang="en-US">
              <a:solidFill>
                <a:schemeClr val="tx1"/>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93333"/>
        </a:solidFill>
        <a:effectLst/>
      </p:bgPr>
    </p:bg>
    <p:spTree>
      <p:nvGrpSpPr>
        <p:cNvPr id="1" name=""/>
        <p:cNvGrpSpPr/>
        <p:nvPr/>
      </p:nvGrpSpPr>
      <p:grpSpPr>
        <a:xfrm>
          <a:off x="0" y="0"/>
          <a:ext cx="0" cy="0"/>
          <a:chOff x="0" y="0"/>
          <a:chExt cx="0" cy="0"/>
        </a:xfrm>
      </p:grpSpPr>
      <p:pic>
        <p:nvPicPr>
          <p:cNvPr id="24578" name="Picture 2" descr="DarwinOrnithology-85_121.jpg                                   00247C36Mac OS                         BB5E223D:"/>
          <p:cNvPicPr>
            <a:picLocks noChangeAspect="1" noChangeArrowheads="1"/>
          </p:cNvPicPr>
          <p:nvPr/>
        </p:nvPicPr>
        <p:blipFill>
          <a:blip r:embed="rId3"/>
          <a:srcRect/>
          <a:stretch>
            <a:fillRect/>
          </a:stretch>
        </p:blipFill>
        <p:spPr bwMode="auto">
          <a:xfrm>
            <a:off x="4905375" y="0"/>
            <a:ext cx="4238625" cy="6858000"/>
          </a:xfrm>
          <a:prstGeom prst="rect">
            <a:avLst/>
          </a:prstGeom>
          <a:noFill/>
        </p:spPr>
      </p:pic>
      <p:sp>
        <p:nvSpPr>
          <p:cNvPr id="6" name="TextBox 5"/>
          <p:cNvSpPr txBox="1"/>
          <p:nvPr/>
        </p:nvSpPr>
        <p:spPr>
          <a:xfrm>
            <a:off x="304800" y="533400"/>
            <a:ext cx="4114800" cy="5201423"/>
          </a:xfrm>
          <a:prstGeom prst="rect">
            <a:avLst/>
          </a:prstGeom>
          <a:noFill/>
        </p:spPr>
        <p:txBody>
          <a:bodyPr wrap="square" rtlCol="0">
            <a:spAutoFit/>
          </a:bodyPr>
          <a:lstStyle/>
          <a:p>
            <a:pPr>
              <a:spcBef>
                <a:spcPct val="50000"/>
              </a:spcBef>
            </a:pPr>
            <a:r>
              <a:rPr lang="en-US" sz="2000" dirty="0" smtClean="0"/>
              <a:t>“When I see these Islands in sight of each other, &amp;  possessed of but a scanty stock of animals, tenanted by these birds, but slightly differing in structure &amp;  filling the same place in Nature, I must suspect they are only varieties…</a:t>
            </a:r>
          </a:p>
          <a:p>
            <a:r>
              <a:rPr lang="en-US" i="1" dirty="0" smtClean="0"/>
              <a:t>– If there is the slightest foundation for these remarks, the zoology of Archipelagoes – will be well worth examining; for such facts would undermine the stability of species</a:t>
            </a:r>
            <a:r>
              <a:rPr lang="en-US" dirty="0" smtClean="0"/>
              <a:t>.”</a:t>
            </a:r>
          </a:p>
          <a:p>
            <a:r>
              <a:rPr lang="en-US" dirty="0" smtClean="0"/>
              <a:t>              </a:t>
            </a:r>
          </a:p>
          <a:p>
            <a:r>
              <a:rPr lang="en-US" dirty="0" smtClean="0"/>
              <a:t>           </a:t>
            </a:r>
            <a:r>
              <a:rPr lang="en-US" sz="2000" dirty="0" smtClean="0"/>
              <a:t>-  Ornithology Notes (1836)</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ppt_x</p:attrName>
                                        </p:attrNameLst>
                                      </p:cBhvr>
                                      <p:tavLst>
                                        <p:tav tm="0">
                                          <p:val>
                                            <p:fltVal val="0.5"/>
                                          </p:val>
                                        </p:tav>
                                        <p:tav tm="100000">
                                          <p:val>
                                            <p:strVal val="#ppt_x"/>
                                          </p:val>
                                        </p:tav>
                                      </p:tavLst>
                                    </p:anim>
                                    <p:anim calcmode="lin" valueType="num">
                                      <p:cBhvr>
                                        <p:cTn id="10" dur="5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93333"/>
        </a:solidFill>
        <a:effectLst/>
      </p:bgPr>
    </p:bg>
    <p:spTree>
      <p:nvGrpSpPr>
        <p:cNvPr id="1" name=""/>
        <p:cNvGrpSpPr/>
        <p:nvPr/>
      </p:nvGrpSpPr>
      <p:grpSpPr>
        <a:xfrm>
          <a:off x="0" y="0"/>
          <a:ext cx="0" cy="0"/>
          <a:chOff x="0" y="0"/>
          <a:chExt cx="0" cy="0"/>
        </a:xfrm>
      </p:grpSpPr>
      <p:pic>
        <p:nvPicPr>
          <p:cNvPr id="26626" name="Picture 1026" descr="DarwinArchive_1837_N#249209.jpg                                00249207Mac OS                         BB5E223D:"/>
          <p:cNvPicPr>
            <a:picLocks noChangeAspect="1" noChangeArrowheads="1"/>
          </p:cNvPicPr>
          <p:nvPr/>
        </p:nvPicPr>
        <p:blipFill>
          <a:blip r:embed="rId3"/>
          <a:srcRect/>
          <a:stretch>
            <a:fillRect/>
          </a:stretch>
        </p:blipFill>
        <p:spPr bwMode="auto">
          <a:xfrm>
            <a:off x="5210175" y="228600"/>
            <a:ext cx="3933825" cy="6629400"/>
          </a:xfrm>
          <a:prstGeom prst="rect">
            <a:avLst/>
          </a:prstGeom>
          <a:noFill/>
        </p:spPr>
      </p:pic>
      <p:sp>
        <p:nvSpPr>
          <p:cNvPr id="26627" name="Text Box 1027"/>
          <p:cNvSpPr txBox="1">
            <a:spLocks noChangeArrowheads="1"/>
          </p:cNvSpPr>
          <p:nvPr/>
        </p:nvSpPr>
        <p:spPr bwMode="auto">
          <a:xfrm>
            <a:off x="152400" y="990600"/>
            <a:ext cx="4419600" cy="1477328"/>
          </a:xfrm>
          <a:prstGeom prst="rect">
            <a:avLst/>
          </a:prstGeom>
          <a:noFill/>
          <a:ln w="9525">
            <a:noFill/>
            <a:miter lim="800000"/>
            <a:headEnd/>
            <a:tailEnd/>
          </a:ln>
          <a:effectLst/>
        </p:spPr>
        <p:txBody>
          <a:bodyPr>
            <a:prstTxWarp prst="textNoShape">
              <a:avLst/>
            </a:prstTxWarp>
            <a:spAutoFit/>
          </a:bodyPr>
          <a:lstStyle/>
          <a:p>
            <a:r>
              <a:rPr lang="en-US" sz="1800" dirty="0"/>
              <a:t>On Page 20</a:t>
            </a:r>
          </a:p>
          <a:p>
            <a:pPr lvl="2"/>
            <a:r>
              <a:rPr lang="en-US" sz="1800" dirty="0"/>
              <a:t>“We may look at </a:t>
            </a:r>
            <a:r>
              <a:rPr lang="en-US" sz="1800" dirty="0" err="1"/>
              <a:t>Megatherium</a:t>
            </a:r>
            <a:r>
              <a:rPr lang="en-US" sz="1800" dirty="0"/>
              <a:t>, armadillos, and sloths as all </a:t>
            </a:r>
            <a:r>
              <a:rPr lang="en-US" sz="1800" dirty="0" err="1"/>
              <a:t>offsprings</a:t>
            </a:r>
            <a:r>
              <a:rPr lang="en-US" sz="1800" dirty="0"/>
              <a:t> of some still older type </a:t>
            </a:r>
            <a:r>
              <a:rPr lang="en-US" sz="1800" dirty="0" smtClean="0"/>
              <a:t>…”</a:t>
            </a:r>
          </a:p>
          <a:p>
            <a:pPr>
              <a:spcBef>
                <a:spcPct val="50000"/>
              </a:spcBef>
            </a:pPr>
            <a:endParaRPr lang="en-US" sz="1800" dirty="0">
              <a:solidFill>
                <a:schemeClr val="tx1"/>
              </a:solidFill>
            </a:endParaRPr>
          </a:p>
        </p:txBody>
      </p:sp>
      <p:sp>
        <p:nvSpPr>
          <p:cNvPr id="26628" name="Text Box 1028"/>
          <p:cNvSpPr txBox="1">
            <a:spLocks noChangeArrowheads="1"/>
          </p:cNvSpPr>
          <p:nvPr/>
        </p:nvSpPr>
        <p:spPr bwMode="auto">
          <a:xfrm>
            <a:off x="2514600" y="6324600"/>
            <a:ext cx="25908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dirty="0">
                <a:solidFill>
                  <a:schemeClr val="tx1"/>
                </a:solidFill>
              </a:rPr>
              <a:t>                  </a:t>
            </a:r>
            <a:r>
              <a:rPr lang="en-US" dirty="0"/>
              <a:t>Page 36</a:t>
            </a:r>
            <a:endParaRPr lang="en-US" dirty="0">
              <a:solidFill>
                <a:schemeClr val="tx1"/>
              </a:solidFill>
            </a:endParaRPr>
          </a:p>
        </p:txBody>
      </p:sp>
      <p:sp>
        <p:nvSpPr>
          <p:cNvPr id="26629" name="Text Box 1029"/>
          <p:cNvSpPr txBox="1">
            <a:spLocks noChangeArrowheads="1"/>
          </p:cNvSpPr>
          <p:nvPr/>
        </p:nvSpPr>
        <p:spPr bwMode="auto">
          <a:xfrm>
            <a:off x="228600" y="152400"/>
            <a:ext cx="48006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Darwin’s Notebook “B”  1837</a:t>
            </a:r>
            <a:endParaRPr lang="en-US">
              <a:solidFill>
                <a:schemeClr val="tx1"/>
              </a:solidFill>
            </a:endParaRPr>
          </a:p>
        </p:txBody>
      </p:sp>
      <p:sp>
        <p:nvSpPr>
          <p:cNvPr id="6" name="TextBox 5"/>
          <p:cNvSpPr txBox="1"/>
          <p:nvPr/>
        </p:nvSpPr>
        <p:spPr>
          <a:xfrm>
            <a:off x="0" y="2514600"/>
            <a:ext cx="4572000" cy="1754327"/>
          </a:xfrm>
          <a:prstGeom prst="rect">
            <a:avLst/>
          </a:prstGeom>
          <a:noFill/>
        </p:spPr>
        <p:txBody>
          <a:bodyPr wrap="square" rtlCol="0">
            <a:spAutoFit/>
          </a:bodyPr>
          <a:lstStyle/>
          <a:p>
            <a:r>
              <a:rPr lang="en-US" sz="1800" dirty="0" smtClean="0"/>
              <a:t>On page 21:</a:t>
            </a:r>
          </a:p>
          <a:p>
            <a:pPr lvl="2"/>
            <a:r>
              <a:rPr lang="en-US" sz="1800" dirty="0" smtClean="0"/>
              <a:t>“Organized beings represent a tree </a:t>
            </a:r>
            <a:r>
              <a:rPr lang="en-US" sz="1800" i="1" dirty="0" smtClean="0"/>
              <a:t>irregularly branched</a:t>
            </a:r>
            <a:r>
              <a:rPr lang="en-US" sz="1800" dirty="0" smtClean="0"/>
              <a:t> some branches far more branched –-  As many terminal buds dying as new ones generated…”</a:t>
            </a:r>
          </a:p>
          <a:p>
            <a:endParaRPr lang="en-US" dirty="0"/>
          </a:p>
        </p:txBody>
      </p:sp>
      <p:sp>
        <p:nvSpPr>
          <p:cNvPr id="7" name="TextBox 6"/>
          <p:cNvSpPr txBox="1"/>
          <p:nvPr/>
        </p:nvSpPr>
        <p:spPr>
          <a:xfrm>
            <a:off x="0" y="4343400"/>
            <a:ext cx="4572000" cy="1200329"/>
          </a:xfrm>
          <a:prstGeom prst="rect">
            <a:avLst/>
          </a:prstGeom>
          <a:noFill/>
        </p:spPr>
        <p:txBody>
          <a:bodyPr wrap="square" rtlCol="0">
            <a:spAutoFit/>
          </a:bodyPr>
          <a:lstStyle/>
          <a:p>
            <a:r>
              <a:rPr lang="en-US" sz="1800" dirty="0" smtClean="0"/>
              <a:t>On page 35:</a:t>
            </a:r>
          </a:p>
          <a:p>
            <a:pPr lvl="2"/>
            <a:r>
              <a:rPr lang="en-US" sz="1800" dirty="0" smtClean="0"/>
              <a:t>“similarity of animals in one country owing to springing from one branch…”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628"/>
                                        </p:tgtEl>
                                        <p:attrNameLst>
                                          <p:attrName>style.visibility</p:attrName>
                                        </p:attrNameLst>
                                      </p:cBhvr>
                                      <p:to>
                                        <p:strVal val="visible"/>
                                      </p:to>
                                    </p:set>
                                    <p:animEffect transition="in" filter="fade">
                                      <p:cBhvr>
                                        <p:cTn id="15" dur="2000"/>
                                        <p:tgtEl>
                                          <p:spTgt spid="26628"/>
                                        </p:tgtEl>
                                      </p:cBhvr>
                                    </p:animEffect>
                                  </p:childTnLst>
                                </p:cTn>
                              </p:par>
                              <p:par>
                                <p:cTn id="16" presetID="10" presetClass="entr" presetSubtype="0" fill="hold" nodeType="withEffect">
                                  <p:stCondLst>
                                    <p:cond delay="0"/>
                                  </p:stCondLst>
                                  <p:childTnLst>
                                    <p:set>
                                      <p:cBhvr>
                                        <p:cTn id="17" dur="1" fill="hold">
                                          <p:stCondLst>
                                            <p:cond delay="0"/>
                                          </p:stCondLst>
                                        </p:cTn>
                                        <p:tgtEl>
                                          <p:spTgt spid="26626"/>
                                        </p:tgtEl>
                                        <p:attrNameLst>
                                          <p:attrName>style.visibility</p:attrName>
                                        </p:attrNameLst>
                                      </p:cBhvr>
                                      <p:to>
                                        <p:strVal val="visible"/>
                                      </p:to>
                                    </p:set>
                                    <p:animEffect transition="in" filter="fade">
                                      <p:cBhvr>
                                        <p:cTn id="18" dur="20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ver slide 300 dpi-1.jpg"/>
          <p:cNvPicPr>
            <a:picLocks noChangeAspect="1"/>
          </p:cNvPicPr>
          <p:nvPr/>
        </p:nvPicPr>
        <p:blipFill>
          <a:blip r:embed="rId3"/>
          <a:stretch>
            <a:fillRect/>
          </a:stretch>
        </p:blipFill>
        <p:spPr>
          <a:xfrm>
            <a:off x="-73901" y="0"/>
            <a:ext cx="9291802" cy="68580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93333"/>
        </a:solidFill>
        <a:effectLst/>
      </p:bgPr>
    </p:bg>
    <p:spTree>
      <p:nvGrpSpPr>
        <p:cNvPr id="1" name=""/>
        <p:cNvGrpSpPr/>
        <p:nvPr/>
      </p:nvGrpSpPr>
      <p:grpSpPr>
        <a:xfrm>
          <a:off x="0" y="0"/>
          <a:ext cx="0" cy="0"/>
          <a:chOff x="0" y="0"/>
          <a:chExt cx="0" cy="0"/>
        </a:xfrm>
      </p:grpSpPr>
      <p:pic>
        <p:nvPicPr>
          <p:cNvPr id="21506" name="Picture 2" descr="DarwinOct 30 &quot;N&quot;_183#1FEB17.jpg                                001FEB07Macintosh HD                   C3F6AE08:"/>
          <p:cNvPicPr>
            <a:picLocks noChangeAspect="1" noChangeArrowheads="1"/>
          </p:cNvPicPr>
          <p:nvPr/>
        </p:nvPicPr>
        <p:blipFill>
          <a:blip r:embed="rId3"/>
          <a:srcRect/>
          <a:stretch>
            <a:fillRect/>
          </a:stretch>
        </p:blipFill>
        <p:spPr bwMode="auto">
          <a:xfrm>
            <a:off x="838200" y="1665288"/>
            <a:ext cx="7391400" cy="4583112"/>
          </a:xfrm>
          <a:prstGeom prst="rect">
            <a:avLst/>
          </a:prstGeom>
          <a:noFill/>
        </p:spPr>
      </p:pic>
      <p:sp>
        <p:nvSpPr>
          <p:cNvPr id="21507" name="Text Box 3"/>
          <p:cNvSpPr txBox="1">
            <a:spLocks noChangeArrowheads="1"/>
          </p:cNvSpPr>
          <p:nvPr/>
        </p:nvSpPr>
        <p:spPr bwMode="auto">
          <a:xfrm>
            <a:off x="914400" y="6172200"/>
            <a:ext cx="49530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Notebook “N” October 30, 1838</a:t>
            </a:r>
            <a:endParaRPr lang="en-US">
              <a:solidFill>
                <a:schemeClr val="tx1"/>
              </a:solidFill>
            </a:endParaRPr>
          </a:p>
        </p:txBody>
      </p:sp>
      <p:sp>
        <p:nvSpPr>
          <p:cNvPr id="21508" name="Text Box 4"/>
          <p:cNvSpPr txBox="1">
            <a:spLocks noChangeArrowheads="1"/>
          </p:cNvSpPr>
          <p:nvPr/>
        </p:nvSpPr>
        <p:spPr bwMode="auto">
          <a:xfrm>
            <a:off x="1828800" y="0"/>
            <a:ext cx="7086600" cy="15525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solidFill>
                  <a:schemeClr val="tx1"/>
                </a:solidFill>
              </a:rPr>
              <a:t>: </a:t>
            </a:r>
            <a:r>
              <a:rPr lang="en-US"/>
              <a:t>“we can allow satellites, planets, suns, universes, nay whole systems of universes to be governed by laws, but the smallest insect, we wish to be created at once by special act...”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cBhvr>
                                        <p:cTn id="7" dur="500" fill="hold"/>
                                        <p:tgtEl>
                                          <p:spTgt spid="21508"/>
                                        </p:tgtEl>
                                        <p:attrNameLst>
                                          <p:attrName>ppt_w</p:attrName>
                                        </p:attrNameLst>
                                      </p:cBhvr>
                                      <p:tavLst>
                                        <p:tav tm="0">
                                          <p:val>
                                            <p:fltVal val="0"/>
                                          </p:val>
                                        </p:tav>
                                        <p:tav tm="100000">
                                          <p:val>
                                            <p:strVal val="#ppt_w"/>
                                          </p:val>
                                        </p:tav>
                                      </p:tavLst>
                                    </p:anim>
                                    <p:anim calcmode="lin" valueType="num">
                                      <p:cBhvr>
                                        <p:cTn id="8" dur="500" fill="hold"/>
                                        <p:tgtEl>
                                          <p:spTgt spid="21508"/>
                                        </p:tgtEl>
                                        <p:attrNameLst>
                                          <p:attrName>ppt_h</p:attrName>
                                        </p:attrNameLst>
                                      </p:cBhvr>
                                      <p:tavLst>
                                        <p:tav tm="0">
                                          <p:val>
                                            <p:fltVal val="0"/>
                                          </p:val>
                                        </p:tav>
                                        <p:tav tm="100000">
                                          <p:val>
                                            <p:strVal val="#ppt_h"/>
                                          </p:val>
                                        </p:tav>
                                      </p:tavLst>
                                    </p:anim>
                                    <p:anim calcmode="lin" valueType="num">
                                      <p:cBhvr>
                                        <p:cTn id="9" dur="500" fill="hold"/>
                                        <p:tgtEl>
                                          <p:spTgt spid="21508"/>
                                        </p:tgtEl>
                                        <p:attrNameLst>
                                          <p:attrName>ppt_x</p:attrName>
                                        </p:attrNameLst>
                                      </p:cBhvr>
                                      <p:tavLst>
                                        <p:tav tm="0">
                                          <p:val>
                                            <p:fltVal val="0.5"/>
                                          </p:val>
                                        </p:tav>
                                        <p:tav tm="100000">
                                          <p:val>
                                            <p:strVal val="#ppt_x"/>
                                          </p:val>
                                        </p:tav>
                                      </p:tavLst>
                                    </p:anim>
                                    <p:anim calcmode="lin" valueType="num">
                                      <p:cBhvr>
                                        <p:cTn id="10" dur="500" fill="hold"/>
                                        <p:tgtEl>
                                          <p:spTgt spid="2150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93333"/>
        </a:solidFill>
        <a:effectLst/>
      </p:bgPr>
    </p:bg>
    <p:spTree>
      <p:nvGrpSpPr>
        <p:cNvPr id="1" name=""/>
        <p:cNvGrpSpPr/>
        <p:nvPr/>
      </p:nvGrpSpPr>
      <p:grpSpPr>
        <a:xfrm>
          <a:off x="0" y="0"/>
          <a:ext cx="0" cy="0"/>
          <a:chOff x="0" y="0"/>
          <a:chExt cx="0" cy="0"/>
        </a:xfrm>
      </p:grpSpPr>
      <p:pic>
        <p:nvPicPr>
          <p:cNvPr id="18434" name="Picture 2" descr="1839_voyage_F10.3_008.jpg                                      001FEB29Macintosh HD                   C3F6AE08:"/>
          <p:cNvPicPr>
            <a:picLocks noChangeAspect="1" noChangeArrowheads="1"/>
          </p:cNvPicPr>
          <p:nvPr/>
        </p:nvPicPr>
        <p:blipFill>
          <a:blip r:embed="rId3"/>
          <a:srcRect/>
          <a:stretch>
            <a:fillRect/>
          </a:stretch>
        </p:blipFill>
        <p:spPr bwMode="auto">
          <a:xfrm>
            <a:off x="4262438" y="0"/>
            <a:ext cx="4424362" cy="6858000"/>
          </a:xfrm>
          <a:prstGeom prst="rect">
            <a:avLst/>
          </a:prstGeom>
          <a:noFill/>
        </p:spPr>
      </p:pic>
      <p:sp>
        <p:nvSpPr>
          <p:cNvPr id="18435" name="Text Box 3"/>
          <p:cNvSpPr txBox="1">
            <a:spLocks noChangeArrowheads="1"/>
          </p:cNvSpPr>
          <p:nvPr/>
        </p:nvSpPr>
        <p:spPr bwMode="auto">
          <a:xfrm>
            <a:off x="228600" y="652462"/>
            <a:ext cx="3962400" cy="304698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800" dirty="0" smtClean="0"/>
              <a:t>“…</a:t>
            </a:r>
            <a:r>
              <a:rPr lang="en-US" sz="1800" dirty="0"/>
              <a:t>It is clear, that if several islands have each their peculiar species of the same genera, when these are placed together, they will have a wide range of character.   . .</a:t>
            </a:r>
            <a:r>
              <a:rPr lang="en-US" dirty="0"/>
              <a:t>  </a:t>
            </a:r>
            <a:r>
              <a:rPr lang="en-US" i="1" dirty="0"/>
              <a:t>But there is not space in this work, to enter on this curious subject</a:t>
            </a:r>
            <a:r>
              <a:rPr lang="en-US" dirty="0"/>
              <a:t>.”</a:t>
            </a:r>
          </a:p>
          <a:p>
            <a:pPr>
              <a:spcBef>
                <a:spcPct val="50000"/>
              </a:spcBef>
            </a:pPr>
            <a:endParaRPr lang="en-US" sz="1600" dirty="0"/>
          </a:p>
          <a:p>
            <a:pPr>
              <a:spcBef>
                <a:spcPct val="50000"/>
              </a:spcBef>
            </a:pPr>
            <a:r>
              <a:rPr lang="en-US" sz="1600" dirty="0"/>
              <a:t>(composed in 1837, published 1839)</a:t>
            </a:r>
          </a:p>
          <a:p>
            <a:pPr>
              <a:spcBef>
                <a:spcPct val="50000"/>
              </a:spcBef>
            </a:pPr>
            <a:endParaRPr lang="en-US" dirty="0">
              <a:solidFill>
                <a:schemeClr val="tx1"/>
              </a:solidFill>
            </a:endParaRPr>
          </a:p>
        </p:txBody>
      </p:sp>
      <p:sp>
        <p:nvSpPr>
          <p:cNvPr id="4" name="TextBox 3"/>
          <p:cNvSpPr txBox="1"/>
          <p:nvPr/>
        </p:nvSpPr>
        <p:spPr>
          <a:xfrm>
            <a:off x="838200" y="0"/>
            <a:ext cx="2133600" cy="461665"/>
          </a:xfrm>
          <a:prstGeom prst="rect">
            <a:avLst/>
          </a:prstGeom>
          <a:noFill/>
        </p:spPr>
        <p:txBody>
          <a:bodyPr wrap="square" rtlCol="0">
            <a:spAutoFit/>
          </a:bodyPr>
          <a:lstStyle/>
          <a:p>
            <a:r>
              <a:rPr lang="en-US" dirty="0" smtClean="0"/>
              <a:t>THE DODGE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3" presetClass="entr" presetSubtype="528" fill="hold" grpId="0" nodeType="withEffect">
                                  <p:stCondLst>
                                    <p:cond delay="0"/>
                                  </p:stCondLst>
                                  <p:childTnLst>
                                    <p:set>
                                      <p:cBhvr>
                                        <p:cTn id="8" dur="1" fill="hold">
                                          <p:stCondLst>
                                            <p:cond delay="0"/>
                                          </p:stCondLst>
                                        </p:cTn>
                                        <p:tgtEl>
                                          <p:spTgt spid="18435"/>
                                        </p:tgtEl>
                                        <p:attrNameLst>
                                          <p:attrName>style.visibility</p:attrName>
                                        </p:attrNameLst>
                                      </p:cBhvr>
                                      <p:to>
                                        <p:strVal val="visible"/>
                                      </p:to>
                                    </p:set>
                                    <p:anim calcmode="lin" valueType="num">
                                      <p:cBhvr>
                                        <p:cTn id="9" dur="500" fill="hold"/>
                                        <p:tgtEl>
                                          <p:spTgt spid="18435"/>
                                        </p:tgtEl>
                                        <p:attrNameLst>
                                          <p:attrName>ppt_w</p:attrName>
                                        </p:attrNameLst>
                                      </p:cBhvr>
                                      <p:tavLst>
                                        <p:tav tm="0">
                                          <p:val>
                                            <p:fltVal val="0"/>
                                          </p:val>
                                        </p:tav>
                                        <p:tav tm="100000">
                                          <p:val>
                                            <p:strVal val="#ppt_w"/>
                                          </p:val>
                                        </p:tav>
                                      </p:tavLst>
                                    </p:anim>
                                    <p:anim calcmode="lin" valueType="num">
                                      <p:cBhvr>
                                        <p:cTn id="10" dur="500" fill="hold"/>
                                        <p:tgtEl>
                                          <p:spTgt spid="18435"/>
                                        </p:tgtEl>
                                        <p:attrNameLst>
                                          <p:attrName>ppt_h</p:attrName>
                                        </p:attrNameLst>
                                      </p:cBhvr>
                                      <p:tavLst>
                                        <p:tav tm="0">
                                          <p:val>
                                            <p:fltVal val="0"/>
                                          </p:val>
                                        </p:tav>
                                        <p:tav tm="100000">
                                          <p:val>
                                            <p:strVal val="#ppt_h"/>
                                          </p:val>
                                        </p:tav>
                                      </p:tavLst>
                                    </p:anim>
                                    <p:anim calcmode="lin" valueType="num">
                                      <p:cBhvr>
                                        <p:cTn id="11" dur="500" fill="hold"/>
                                        <p:tgtEl>
                                          <p:spTgt spid="18435"/>
                                        </p:tgtEl>
                                        <p:attrNameLst>
                                          <p:attrName>ppt_x</p:attrName>
                                        </p:attrNameLst>
                                      </p:cBhvr>
                                      <p:tavLst>
                                        <p:tav tm="0">
                                          <p:val>
                                            <p:fltVal val="0.5"/>
                                          </p:val>
                                        </p:tav>
                                        <p:tav tm="100000">
                                          <p:val>
                                            <p:strVal val="#ppt_x"/>
                                          </p:val>
                                        </p:tav>
                                      </p:tavLst>
                                    </p:anim>
                                    <p:anim calcmode="lin" valueType="num">
                                      <p:cBhvr>
                                        <p:cTn id="12" dur="500" fill="hold"/>
                                        <p:tgtEl>
                                          <p:spTgt spid="1843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autoUpdateAnimBg="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93333"/>
        </a:solidFill>
        <a:effectLst/>
      </p:bgPr>
    </p:bg>
    <p:spTree>
      <p:nvGrpSpPr>
        <p:cNvPr id="1" name=""/>
        <p:cNvGrpSpPr/>
        <p:nvPr/>
      </p:nvGrpSpPr>
      <p:grpSpPr>
        <a:xfrm>
          <a:off x="0" y="0"/>
          <a:ext cx="0" cy="0"/>
          <a:chOff x="0" y="0"/>
          <a:chExt cx="0" cy="0"/>
        </a:xfrm>
      </p:grpSpPr>
      <p:pic>
        <p:nvPicPr>
          <p:cNvPr id="40962" name="Picture 1026" descr="NHM-UK_A_shipwreck letter_.jpg                                 001FEBF9Macintosh HD                   C3F6AE08:"/>
          <p:cNvPicPr>
            <a:picLocks noChangeAspect="1" noChangeArrowheads="1"/>
          </p:cNvPicPr>
          <p:nvPr/>
        </p:nvPicPr>
        <p:blipFill>
          <a:blip r:embed="rId3"/>
          <a:srcRect/>
          <a:stretch>
            <a:fillRect/>
          </a:stretch>
        </p:blipFill>
        <p:spPr bwMode="auto">
          <a:xfrm>
            <a:off x="3516313" y="0"/>
            <a:ext cx="5627687" cy="6858000"/>
          </a:xfrm>
          <a:prstGeom prst="rect">
            <a:avLst/>
          </a:prstGeom>
          <a:noFill/>
        </p:spPr>
      </p:pic>
      <p:sp>
        <p:nvSpPr>
          <p:cNvPr id="40963" name="Text Box 1027"/>
          <p:cNvSpPr txBox="1">
            <a:spLocks noChangeArrowheads="1"/>
          </p:cNvSpPr>
          <p:nvPr/>
        </p:nvSpPr>
        <p:spPr bwMode="auto">
          <a:xfrm>
            <a:off x="0" y="0"/>
            <a:ext cx="3429000" cy="3378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…Ten days &amp; ten nights passed … when a vessel was seen and by night we were on board her, much rejoiced to have escaped a death on the wide ocean whence none would ever have come to tell the tale…</a:t>
            </a:r>
          </a:p>
        </p:txBody>
      </p:sp>
      <p:sp>
        <p:nvSpPr>
          <p:cNvPr id="40964" name="Text Box 1028"/>
          <p:cNvSpPr txBox="1">
            <a:spLocks noChangeArrowheads="1"/>
          </p:cNvSpPr>
          <p:nvPr/>
        </p:nvSpPr>
        <p:spPr bwMode="auto">
          <a:xfrm>
            <a:off x="0" y="3810000"/>
            <a:ext cx="3352800" cy="19177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Fifty times since I left Para have I vowed if I once reached England never to trust myself on the ocean.  </a:t>
            </a:r>
          </a:p>
        </p:txBody>
      </p:sp>
      <p:sp>
        <p:nvSpPr>
          <p:cNvPr id="40965" name="Text Box 1029"/>
          <p:cNvSpPr txBox="1">
            <a:spLocks noChangeArrowheads="1"/>
          </p:cNvSpPr>
          <p:nvPr/>
        </p:nvSpPr>
        <p:spPr bwMode="auto">
          <a:xfrm>
            <a:off x="0" y="5867400"/>
            <a:ext cx="3352800" cy="13700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But good resolutions soon fade…”</a:t>
            </a:r>
          </a:p>
          <a:p>
            <a:pPr>
              <a:spcBef>
                <a:spcPct val="50000"/>
              </a:spcBef>
            </a:pPr>
            <a:endParaRPr lang="en-US"/>
          </a:p>
        </p:txBody>
      </p:sp>
      <p:pic>
        <p:nvPicPr>
          <p:cNvPr id="40966" name="Picture 1030" descr="ca-brig_helen2.tif                                             001FEBF9Macintosh HD                   C3F6AE08:"/>
          <p:cNvPicPr>
            <a:picLocks noChangeAspect="1" noChangeArrowheads="1"/>
          </p:cNvPicPr>
          <p:nvPr/>
        </p:nvPicPr>
        <p:blipFill>
          <a:blip r:embed="rId4"/>
          <a:srcRect/>
          <a:stretch>
            <a:fillRect/>
          </a:stretch>
        </p:blipFill>
        <p:spPr bwMode="auto">
          <a:xfrm>
            <a:off x="3611563" y="0"/>
            <a:ext cx="5262562" cy="7162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afterEffect">
                                  <p:stCondLst>
                                    <p:cond delay="0"/>
                                  </p:stCondLst>
                                  <p:childTnLst>
                                    <p:set>
                                      <p:cBhvr>
                                        <p:cTn id="6" dur="1" fill="hold">
                                          <p:stCondLst>
                                            <p:cond delay="0"/>
                                          </p:stCondLst>
                                        </p:cTn>
                                        <p:tgtEl>
                                          <p:spTgt spid="40966"/>
                                        </p:tgtEl>
                                        <p:attrNameLst>
                                          <p:attrName>style.visibility</p:attrName>
                                        </p:attrNameLst>
                                      </p:cBhvr>
                                      <p:to>
                                        <p:strVal val="visible"/>
                                      </p:to>
                                    </p:set>
                                    <p:animEffect transition="in" filter="blinds(vertical)">
                                      <p:cBhvr>
                                        <p:cTn id="7" dur="500"/>
                                        <p:tgtEl>
                                          <p:spTgt spid="4096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0963"/>
                                        </p:tgtEl>
                                        <p:attrNameLst>
                                          <p:attrName>style.visibility</p:attrName>
                                        </p:attrNameLst>
                                      </p:cBhvr>
                                      <p:to>
                                        <p:strVal val="visible"/>
                                      </p:to>
                                    </p:set>
                                    <p:animEffect transition="in" filter="blinds(horizontal)">
                                      <p:cBhvr>
                                        <p:cTn id="12" dur="500"/>
                                        <p:tgtEl>
                                          <p:spTgt spid="409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62"/>
                                        </p:tgtEl>
                                        <p:attrNameLst>
                                          <p:attrName>style.visibility</p:attrName>
                                        </p:attrNameLst>
                                      </p:cBhvr>
                                      <p:to>
                                        <p:strVal val="visible"/>
                                      </p:to>
                                    </p:set>
                                    <p:animEffect transition="in" filter="fade">
                                      <p:cBhvr>
                                        <p:cTn id="17" dur="2000"/>
                                        <p:tgtEl>
                                          <p:spTgt spid="40962"/>
                                        </p:tgtEl>
                                      </p:cBhvr>
                                    </p:animEffect>
                                  </p:childTnLst>
                                </p:cTn>
                              </p:par>
                              <p:par>
                                <p:cTn id="18" presetID="1" presetClass="exit" presetSubtype="0" fill="hold" nodeType="withEffect">
                                  <p:stCondLst>
                                    <p:cond delay="0"/>
                                  </p:stCondLst>
                                  <p:childTnLst>
                                    <p:set>
                                      <p:cBhvr>
                                        <p:cTn id="19" dur="1" fill="hold">
                                          <p:stCondLst>
                                            <p:cond delay="499"/>
                                          </p:stCondLst>
                                        </p:cTn>
                                        <p:tgtEl>
                                          <p:spTgt spid="4096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3" presetClass="entr" presetSubtype="528" fill="hold" grpId="0" nodeType="clickEffect">
                                  <p:stCondLst>
                                    <p:cond delay="0"/>
                                  </p:stCondLst>
                                  <p:childTnLst>
                                    <p:set>
                                      <p:cBhvr>
                                        <p:cTn id="23" dur="1" fill="hold">
                                          <p:stCondLst>
                                            <p:cond delay="0"/>
                                          </p:stCondLst>
                                        </p:cTn>
                                        <p:tgtEl>
                                          <p:spTgt spid="40964"/>
                                        </p:tgtEl>
                                        <p:attrNameLst>
                                          <p:attrName>style.visibility</p:attrName>
                                        </p:attrNameLst>
                                      </p:cBhvr>
                                      <p:to>
                                        <p:strVal val="visible"/>
                                      </p:to>
                                    </p:set>
                                    <p:anim calcmode="lin" valueType="num">
                                      <p:cBhvr>
                                        <p:cTn id="24" dur="500" fill="hold"/>
                                        <p:tgtEl>
                                          <p:spTgt spid="40964"/>
                                        </p:tgtEl>
                                        <p:attrNameLst>
                                          <p:attrName>ppt_w</p:attrName>
                                        </p:attrNameLst>
                                      </p:cBhvr>
                                      <p:tavLst>
                                        <p:tav tm="0">
                                          <p:val>
                                            <p:fltVal val="0"/>
                                          </p:val>
                                        </p:tav>
                                        <p:tav tm="100000">
                                          <p:val>
                                            <p:strVal val="#ppt_w"/>
                                          </p:val>
                                        </p:tav>
                                      </p:tavLst>
                                    </p:anim>
                                    <p:anim calcmode="lin" valueType="num">
                                      <p:cBhvr>
                                        <p:cTn id="25" dur="500" fill="hold"/>
                                        <p:tgtEl>
                                          <p:spTgt spid="40964"/>
                                        </p:tgtEl>
                                        <p:attrNameLst>
                                          <p:attrName>ppt_h</p:attrName>
                                        </p:attrNameLst>
                                      </p:cBhvr>
                                      <p:tavLst>
                                        <p:tav tm="0">
                                          <p:val>
                                            <p:fltVal val="0"/>
                                          </p:val>
                                        </p:tav>
                                        <p:tav tm="100000">
                                          <p:val>
                                            <p:strVal val="#ppt_h"/>
                                          </p:val>
                                        </p:tav>
                                      </p:tavLst>
                                    </p:anim>
                                    <p:anim calcmode="lin" valueType="num">
                                      <p:cBhvr>
                                        <p:cTn id="26" dur="500" fill="hold"/>
                                        <p:tgtEl>
                                          <p:spTgt spid="40964"/>
                                        </p:tgtEl>
                                        <p:attrNameLst>
                                          <p:attrName>ppt_x</p:attrName>
                                        </p:attrNameLst>
                                      </p:cBhvr>
                                      <p:tavLst>
                                        <p:tav tm="0">
                                          <p:val>
                                            <p:fltVal val="0.5"/>
                                          </p:val>
                                        </p:tav>
                                        <p:tav tm="100000">
                                          <p:val>
                                            <p:strVal val="#ppt_x"/>
                                          </p:val>
                                        </p:tav>
                                      </p:tavLst>
                                    </p:anim>
                                    <p:anim calcmode="lin" valueType="num">
                                      <p:cBhvr>
                                        <p:cTn id="27" dur="500" fill="hold"/>
                                        <p:tgtEl>
                                          <p:spTgt spid="40964"/>
                                        </p:tgtEl>
                                        <p:attrNameLst>
                                          <p:attrName>ppt_y</p:attrName>
                                        </p:attrNameLst>
                                      </p:cBhvr>
                                      <p:tavLst>
                                        <p:tav tm="0">
                                          <p:val>
                                            <p:fltVal val="0.5"/>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528" fill="hold" grpId="0" nodeType="clickEffect">
                                  <p:stCondLst>
                                    <p:cond delay="0"/>
                                  </p:stCondLst>
                                  <p:childTnLst>
                                    <p:set>
                                      <p:cBhvr>
                                        <p:cTn id="31" dur="1" fill="hold">
                                          <p:stCondLst>
                                            <p:cond delay="0"/>
                                          </p:stCondLst>
                                        </p:cTn>
                                        <p:tgtEl>
                                          <p:spTgt spid="40965"/>
                                        </p:tgtEl>
                                        <p:attrNameLst>
                                          <p:attrName>style.visibility</p:attrName>
                                        </p:attrNameLst>
                                      </p:cBhvr>
                                      <p:to>
                                        <p:strVal val="visible"/>
                                      </p:to>
                                    </p:set>
                                    <p:anim calcmode="lin" valueType="num">
                                      <p:cBhvr>
                                        <p:cTn id="32" dur="500" fill="hold"/>
                                        <p:tgtEl>
                                          <p:spTgt spid="40965"/>
                                        </p:tgtEl>
                                        <p:attrNameLst>
                                          <p:attrName>ppt_w</p:attrName>
                                        </p:attrNameLst>
                                      </p:cBhvr>
                                      <p:tavLst>
                                        <p:tav tm="0">
                                          <p:val>
                                            <p:fltVal val="0"/>
                                          </p:val>
                                        </p:tav>
                                        <p:tav tm="100000">
                                          <p:val>
                                            <p:strVal val="#ppt_w"/>
                                          </p:val>
                                        </p:tav>
                                      </p:tavLst>
                                    </p:anim>
                                    <p:anim calcmode="lin" valueType="num">
                                      <p:cBhvr>
                                        <p:cTn id="33" dur="500" fill="hold"/>
                                        <p:tgtEl>
                                          <p:spTgt spid="40965"/>
                                        </p:tgtEl>
                                        <p:attrNameLst>
                                          <p:attrName>ppt_h</p:attrName>
                                        </p:attrNameLst>
                                      </p:cBhvr>
                                      <p:tavLst>
                                        <p:tav tm="0">
                                          <p:val>
                                            <p:fltVal val="0"/>
                                          </p:val>
                                        </p:tav>
                                        <p:tav tm="100000">
                                          <p:val>
                                            <p:strVal val="#ppt_h"/>
                                          </p:val>
                                        </p:tav>
                                      </p:tavLst>
                                    </p:anim>
                                    <p:anim calcmode="lin" valueType="num">
                                      <p:cBhvr>
                                        <p:cTn id="34" dur="500" fill="hold"/>
                                        <p:tgtEl>
                                          <p:spTgt spid="40965"/>
                                        </p:tgtEl>
                                        <p:attrNameLst>
                                          <p:attrName>ppt_x</p:attrName>
                                        </p:attrNameLst>
                                      </p:cBhvr>
                                      <p:tavLst>
                                        <p:tav tm="0">
                                          <p:val>
                                            <p:fltVal val="0.5"/>
                                          </p:val>
                                        </p:tav>
                                        <p:tav tm="100000">
                                          <p:val>
                                            <p:strVal val="#ppt_x"/>
                                          </p:val>
                                        </p:tav>
                                      </p:tavLst>
                                    </p:anim>
                                    <p:anim calcmode="lin" valueType="num">
                                      <p:cBhvr>
                                        <p:cTn id="35" dur="500" fill="hold"/>
                                        <p:tgtEl>
                                          <p:spTgt spid="4096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utoUpdateAnimBg="0"/>
      <p:bldP spid="40964" grpId="0" autoUpdateAnimBg="0"/>
      <p:bldP spid="4096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93333"/>
        </a:solidFill>
        <a:effectLst/>
      </p:bgPr>
    </p:bg>
    <p:spTree>
      <p:nvGrpSpPr>
        <p:cNvPr id="1" name=""/>
        <p:cNvGrpSpPr/>
        <p:nvPr/>
      </p:nvGrpSpPr>
      <p:grpSpPr>
        <a:xfrm>
          <a:off x="0" y="0"/>
          <a:ext cx="0" cy="0"/>
          <a:chOff x="0" y="0"/>
          <a:chExt cx="0" cy="0"/>
        </a:xfrm>
      </p:grpSpPr>
      <p:pic>
        <p:nvPicPr>
          <p:cNvPr id="37890" name="Picture 2" descr="2.2 (revised).tif                                              000D43A3Macintosh HD                   C3F6AE08:"/>
          <p:cNvPicPr>
            <a:picLocks noChangeAspect="1" noChangeArrowheads="1"/>
          </p:cNvPicPr>
          <p:nvPr/>
        </p:nvPicPr>
        <p:blipFill>
          <a:blip r:embed="rId3"/>
          <a:srcRect/>
          <a:stretch>
            <a:fillRect/>
          </a:stretch>
        </p:blipFill>
        <p:spPr bwMode="auto">
          <a:xfrm>
            <a:off x="609600" y="685800"/>
            <a:ext cx="8153400" cy="5527675"/>
          </a:xfrm>
          <a:prstGeom prst="rect">
            <a:avLst/>
          </a:prstGeom>
          <a:noFill/>
        </p:spPr>
      </p:pic>
      <p:sp>
        <p:nvSpPr>
          <p:cNvPr id="37891" name="Rectangle 3"/>
          <p:cNvSpPr>
            <a:spLocks noChangeArrowheads="1"/>
          </p:cNvSpPr>
          <p:nvPr/>
        </p:nvSpPr>
        <p:spPr bwMode="auto">
          <a:xfrm>
            <a:off x="685800" y="5791200"/>
            <a:ext cx="457200" cy="3810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37892" name="Text Box 4"/>
          <p:cNvSpPr txBox="1">
            <a:spLocks noChangeArrowheads="1"/>
          </p:cNvSpPr>
          <p:nvPr/>
        </p:nvSpPr>
        <p:spPr bwMode="auto">
          <a:xfrm>
            <a:off x="2895600" y="5791200"/>
            <a:ext cx="34290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solidFill>
                  <a:schemeClr val="tx1"/>
                </a:solidFill>
              </a:rPr>
              <a:t>The Malay Archipelago</a:t>
            </a:r>
          </a:p>
        </p:txBody>
      </p:sp>
      <p:sp>
        <p:nvSpPr>
          <p:cNvPr id="37893" name="Text Box 5"/>
          <p:cNvSpPr txBox="1">
            <a:spLocks noChangeArrowheads="1"/>
          </p:cNvSpPr>
          <p:nvPr/>
        </p:nvSpPr>
        <p:spPr bwMode="auto">
          <a:xfrm>
            <a:off x="0" y="228600"/>
            <a:ext cx="44196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Arrived in Singapore April 1854</a:t>
            </a:r>
            <a:endParaRPr lang="en-US">
              <a:solidFill>
                <a:schemeClr val="tx1"/>
              </a:solidFill>
            </a:endParaRPr>
          </a:p>
        </p:txBody>
      </p:sp>
      <p:sp>
        <p:nvSpPr>
          <p:cNvPr id="37895" name="AutoShape 7"/>
          <p:cNvSpPr>
            <a:spLocks noChangeArrowheads="1"/>
          </p:cNvSpPr>
          <p:nvPr/>
        </p:nvSpPr>
        <p:spPr bwMode="auto">
          <a:xfrm>
            <a:off x="1981200" y="2514600"/>
            <a:ext cx="228600" cy="228600"/>
          </a:xfrm>
          <a:prstGeom prst="star5">
            <a:avLst/>
          </a:prstGeom>
          <a:solidFill>
            <a:srgbClr val="FF0000"/>
          </a:solidFill>
          <a:ln w="9525">
            <a:noFill/>
            <a:miter lim="800000"/>
            <a:headEnd/>
            <a:tailEnd/>
          </a:ln>
          <a:effectLst/>
        </p:spPr>
        <p:txBody>
          <a:bodyPr wrap="none" anchor="ctr">
            <a:prstTxWarp prst="textNoShape">
              <a:avLst/>
            </a:prstTxWarp>
          </a:bodyPr>
          <a:lstStyle/>
          <a:p>
            <a:endParaRPr lang="en-US"/>
          </a:p>
        </p:txBody>
      </p:sp>
      <p:pic>
        <p:nvPicPr>
          <p:cNvPr id="37898" name="Picture 10" descr="NHM-UK_1848 dag port#202294.jpg                                000D43A3Macintosh HD                   C3F6AE08:"/>
          <p:cNvPicPr>
            <a:picLocks noChangeAspect="1" noChangeArrowheads="1"/>
          </p:cNvPicPr>
          <p:nvPr/>
        </p:nvPicPr>
        <p:blipFill>
          <a:blip r:embed="rId4"/>
          <a:srcRect/>
          <a:stretch>
            <a:fillRect/>
          </a:stretch>
        </p:blipFill>
        <p:spPr bwMode="auto">
          <a:xfrm>
            <a:off x="1600200" y="1371600"/>
            <a:ext cx="855663" cy="1104900"/>
          </a:xfrm>
          <a:prstGeom prst="rect">
            <a:avLst/>
          </a:prstGeom>
          <a:noFill/>
        </p:spPr>
      </p:pic>
      <p:sp>
        <p:nvSpPr>
          <p:cNvPr id="11" name="TextBox 10"/>
          <p:cNvSpPr txBox="1"/>
          <p:nvPr/>
        </p:nvSpPr>
        <p:spPr>
          <a:xfrm>
            <a:off x="0" y="6324600"/>
            <a:ext cx="9144000" cy="461665"/>
          </a:xfrm>
          <a:prstGeom prst="rect">
            <a:avLst/>
          </a:prstGeom>
          <a:noFill/>
        </p:spPr>
        <p:txBody>
          <a:bodyPr wrap="square" rtlCol="0">
            <a:spAutoFit/>
          </a:bodyPr>
          <a:lstStyle/>
          <a:p>
            <a:r>
              <a:rPr lang="en-US" dirty="0" smtClean="0"/>
              <a:t>Made 96 crossings totaling 14,000 miles;  Collected 120,660 specimens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93333"/>
        </a:solidFill>
        <a:effectLst/>
      </p:bgPr>
    </p:bg>
    <p:spTree>
      <p:nvGrpSpPr>
        <p:cNvPr id="1" name=""/>
        <p:cNvGrpSpPr/>
        <p:nvPr/>
      </p:nvGrpSpPr>
      <p:grpSpPr>
        <a:xfrm>
          <a:off x="0" y="0"/>
          <a:ext cx="0" cy="0"/>
          <a:chOff x="0" y="0"/>
          <a:chExt cx="0" cy="0"/>
        </a:xfrm>
      </p:grpSpPr>
      <p:pic>
        <p:nvPicPr>
          <p:cNvPr id="4" name="BirdWi.mov">
            <a:hlinkClick r:id="" action="ppaction://media"/>
          </p:cNvPr>
          <p:cNvPicPr/>
          <p:nvPr>
            <a:videoFile r:link="rId1"/>
          </p:nvPr>
        </p:nvPicPr>
        <p:blipFill>
          <a:blip r:embed="rId4"/>
          <a:stretch>
            <a:fillRect/>
          </a:stretch>
        </p:blipFill>
        <p:spPr>
          <a:xfrm>
            <a:off x="0" y="381000"/>
            <a:ext cx="9144000" cy="609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93333"/>
        </a:solidFill>
        <a:effectLst/>
      </p:bgPr>
    </p:bg>
    <p:spTree>
      <p:nvGrpSpPr>
        <p:cNvPr id="1" name=""/>
        <p:cNvGrpSpPr/>
        <p:nvPr/>
      </p:nvGrpSpPr>
      <p:grpSpPr>
        <a:xfrm>
          <a:off x="0" y="0"/>
          <a:ext cx="0" cy="0"/>
          <a:chOff x="0" y="0"/>
          <a:chExt cx="0" cy="0"/>
        </a:xfrm>
      </p:grpSpPr>
      <p:pic>
        <p:nvPicPr>
          <p:cNvPr id="38918" name="Picture 6" descr="Birdwings NHM.jpg                                              001FEBF9Macintosh HD                   C3F6AE08:"/>
          <p:cNvPicPr>
            <a:picLocks noChangeAspect="1" noChangeArrowheads="1"/>
          </p:cNvPicPr>
          <p:nvPr/>
        </p:nvPicPr>
        <p:blipFill>
          <a:blip r:embed="rId3"/>
          <a:srcRect/>
          <a:stretch>
            <a:fillRect/>
          </a:stretch>
        </p:blipFill>
        <p:spPr bwMode="auto">
          <a:xfrm>
            <a:off x="1368169" y="457200"/>
            <a:ext cx="7623431" cy="5943600"/>
          </a:xfrm>
          <a:prstGeom prst="rect">
            <a:avLst/>
          </a:prstGeom>
          <a:noFill/>
        </p:spPr>
      </p:pic>
      <p:sp>
        <p:nvSpPr>
          <p:cNvPr id="38919" name="Text Box 7"/>
          <p:cNvSpPr txBox="1">
            <a:spLocks noChangeArrowheads="1"/>
          </p:cNvSpPr>
          <p:nvPr/>
        </p:nvSpPr>
        <p:spPr bwMode="auto">
          <a:xfrm>
            <a:off x="76200" y="2819400"/>
            <a:ext cx="1600200" cy="8223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dirty="0" err="1"/>
              <a:t>Birdwing</a:t>
            </a:r>
            <a:r>
              <a:rPr lang="en-US" dirty="0"/>
              <a:t> butterflies</a:t>
            </a:r>
          </a:p>
        </p:txBody>
      </p:sp>
      <p:sp>
        <p:nvSpPr>
          <p:cNvPr id="38920" name="Text Box 8"/>
          <p:cNvSpPr txBox="1">
            <a:spLocks noChangeArrowheads="1"/>
          </p:cNvSpPr>
          <p:nvPr/>
        </p:nvSpPr>
        <p:spPr bwMode="auto">
          <a:xfrm>
            <a:off x="7924800" y="6477000"/>
            <a:ext cx="12954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800" dirty="0"/>
              <a:t>NHM</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8" presetClass="entr" presetSubtype="0" fill="hold" nodeType="afterEffect">
                                  <p:stCondLst>
                                    <p:cond delay="0"/>
                                  </p:stCondLst>
                                  <p:childTnLst>
                                    <p:set>
                                      <p:cBhvr>
                                        <p:cTn id="6" dur="1" fill="hold">
                                          <p:stCondLst>
                                            <p:cond delay="499"/>
                                          </p:stCondLst>
                                        </p:cTn>
                                        <p:tgtEl>
                                          <p:spTgt spid="38918"/>
                                        </p:tgtEl>
                                        <p:attrNameLst>
                                          <p:attrName>style.visibility</p:attrName>
                                        </p:attrNameLst>
                                      </p:cBhvr>
                                      <p:to>
                                        <p:strVal val="visible"/>
                                      </p:to>
                                    </p:set>
                                  </p:childTnLst>
                                </p:cTn>
                              </p:par>
                              <p:par>
                                <p:cTn id="7" presetID="128" presetClass="entr" presetSubtype="0" fill="hold" grpId="0" nodeType="withEffect">
                                  <p:stCondLst>
                                    <p:cond delay="0"/>
                                  </p:stCondLst>
                                  <p:childTnLst>
                                    <p:set>
                                      <p:cBhvr>
                                        <p:cTn id="8" dur="1" fill="hold">
                                          <p:stCondLst>
                                            <p:cond delay="499"/>
                                          </p:stCondLst>
                                        </p:cTn>
                                        <p:tgtEl>
                                          <p:spTgt spid="38919"/>
                                        </p:tgtEl>
                                        <p:attrNameLst>
                                          <p:attrName>style.visibility</p:attrName>
                                        </p:attrNameLst>
                                      </p:cBhvr>
                                      <p:to>
                                        <p:strVal val="visible"/>
                                      </p:to>
                                    </p:set>
                                  </p:childTnLst>
                                </p:cTn>
                              </p:par>
                              <p:par>
                                <p:cTn id="9" presetID="128" presetClass="entr" presetSubtype="0" fill="hold" grpId="0" nodeType="withEffect">
                                  <p:stCondLst>
                                    <p:cond delay="0"/>
                                  </p:stCondLst>
                                  <p:childTnLst>
                                    <p:set>
                                      <p:cBhvr>
                                        <p:cTn id="10" dur="1" fill="hold">
                                          <p:stCondLst>
                                            <p:cond delay="499"/>
                                          </p:stCondLst>
                                        </p:cTn>
                                        <p:tgtEl>
                                          <p:spTgt spid="389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9" grpId="0" autoUpdateAnimBg="0"/>
      <p:bldP spid="38920"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93333"/>
        </a:solidFill>
        <a:effectLst/>
      </p:bgPr>
    </p:bg>
    <p:spTree>
      <p:nvGrpSpPr>
        <p:cNvPr id="1" name=""/>
        <p:cNvGrpSpPr/>
        <p:nvPr/>
      </p:nvGrpSpPr>
      <p:grpSpPr>
        <a:xfrm>
          <a:off x="0" y="0"/>
          <a:ext cx="0" cy="0"/>
          <a:chOff x="0" y="0"/>
          <a:chExt cx="0" cy="0"/>
        </a:xfrm>
      </p:grpSpPr>
      <p:pic>
        <p:nvPicPr>
          <p:cNvPr id="44036" name="Picture 4" descr="NHM-UK_Sarawak1855p3_08_M_1.jpg                                001FEBF9Macintosh HD                   C3F6AE08:"/>
          <p:cNvPicPr>
            <a:picLocks noChangeAspect="1" noChangeArrowheads="1"/>
          </p:cNvPicPr>
          <p:nvPr/>
        </p:nvPicPr>
        <p:blipFill>
          <a:blip r:embed="rId3"/>
          <a:srcRect/>
          <a:stretch>
            <a:fillRect/>
          </a:stretch>
        </p:blipFill>
        <p:spPr bwMode="auto">
          <a:xfrm>
            <a:off x="4799013" y="0"/>
            <a:ext cx="4344987" cy="6858000"/>
          </a:xfrm>
          <a:prstGeom prst="rect">
            <a:avLst/>
          </a:prstGeom>
          <a:noFill/>
        </p:spPr>
      </p:pic>
      <p:sp>
        <p:nvSpPr>
          <p:cNvPr id="44037" name="Text Box 5"/>
          <p:cNvSpPr txBox="1">
            <a:spLocks noChangeArrowheads="1"/>
          </p:cNvSpPr>
          <p:nvPr/>
        </p:nvSpPr>
        <p:spPr bwMode="auto">
          <a:xfrm>
            <a:off x="228600" y="762000"/>
            <a:ext cx="3810000" cy="37433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 The most closely allied species [are] found in geographical proximity…</a:t>
            </a:r>
          </a:p>
          <a:p>
            <a:pPr>
              <a:spcBef>
                <a:spcPct val="50000"/>
              </a:spcBef>
            </a:pPr>
            <a:r>
              <a:rPr lang="en-US"/>
              <a:t>Every species has come into existence coincident both in space and time with a pre-existing closely allied species…</a:t>
            </a:r>
          </a:p>
          <a:p>
            <a:pPr>
              <a:spcBef>
                <a:spcPct val="50000"/>
              </a:spcBef>
            </a:pPr>
            <a:endParaRPr lang="en-US"/>
          </a:p>
        </p:txBody>
      </p:sp>
      <p:sp>
        <p:nvSpPr>
          <p:cNvPr id="44038" name="Text Box 6"/>
          <p:cNvSpPr txBox="1">
            <a:spLocks noChangeArrowheads="1"/>
          </p:cNvSpPr>
          <p:nvPr/>
        </p:nvSpPr>
        <p:spPr bwMode="auto">
          <a:xfrm>
            <a:off x="228600" y="4114800"/>
            <a:ext cx="4191000" cy="11874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the best mode of representing the natural arrangement of species…a branching tree”</a:t>
            </a:r>
          </a:p>
        </p:txBody>
      </p:sp>
      <p:sp>
        <p:nvSpPr>
          <p:cNvPr id="44039" name="Text Box 7"/>
          <p:cNvSpPr txBox="1">
            <a:spLocks noChangeArrowheads="1"/>
          </p:cNvSpPr>
          <p:nvPr/>
        </p:nvSpPr>
        <p:spPr bwMode="auto">
          <a:xfrm>
            <a:off x="838200" y="152400"/>
            <a:ext cx="3276600" cy="461665"/>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dirty="0"/>
              <a:t>“Sarawak Law</a:t>
            </a:r>
            <a:r>
              <a:rPr lang="en-US" dirty="0" smtClean="0"/>
              <a:t>” (1855)</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 calcmode="lin" valueType="num">
                                      <p:cBhvr>
                                        <p:cTn id="7" dur="500" fill="hold"/>
                                        <p:tgtEl>
                                          <p:spTgt spid="44037"/>
                                        </p:tgtEl>
                                        <p:attrNameLst>
                                          <p:attrName>ppt_w</p:attrName>
                                        </p:attrNameLst>
                                      </p:cBhvr>
                                      <p:tavLst>
                                        <p:tav tm="0">
                                          <p:val>
                                            <p:fltVal val="0"/>
                                          </p:val>
                                        </p:tav>
                                        <p:tav tm="100000">
                                          <p:val>
                                            <p:strVal val="#ppt_w"/>
                                          </p:val>
                                        </p:tav>
                                      </p:tavLst>
                                    </p:anim>
                                    <p:anim calcmode="lin" valueType="num">
                                      <p:cBhvr>
                                        <p:cTn id="8" dur="500" fill="hold"/>
                                        <p:tgtEl>
                                          <p:spTgt spid="44037"/>
                                        </p:tgtEl>
                                        <p:attrNameLst>
                                          <p:attrName>ppt_h</p:attrName>
                                        </p:attrNameLst>
                                      </p:cBhvr>
                                      <p:tavLst>
                                        <p:tav tm="0">
                                          <p:val>
                                            <p:fltVal val="0"/>
                                          </p:val>
                                        </p:tav>
                                        <p:tav tm="100000">
                                          <p:val>
                                            <p:strVal val="#ppt_h"/>
                                          </p:val>
                                        </p:tav>
                                      </p:tavLst>
                                    </p:anim>
                                    <p:anim calcmode="lin" valueType="num">
                                      <p:cBhvr>
                                        <p:cTn id="9" dur="500" fill="hold"/>
                                        <p:tgtEl>
                                          <p:spTgt spid="44037"/>
                                        </p:tgtEl>
                                        <p:attrNameLst>
                                          <p:attrName>ppt_x</p:attrName>
                                        </p:attrNameLst>
                                      </p:cBhvr>
                                      <p:tavLst>
                                        <p:tav tm="0">
                                          <p:val>
                                            <p:fltVal val="0.5"/>
                                          </p:val>
                                        </p:tav>
                                        <p:tav tm="100000">
                                          <p:val>
                                            <p:strVal val="#ppt_x"/>
                                          </p:val>
                                        </p:tav>
                                      </p:tavLst>
                                    </p:anim>
                                    <p:anim calcmode="lin" valueType="num">
                                      <p:cBhvr>
                                        <p:cTn id="10" dur="500" fill="hold"/>
                                        <p:tgtEl>
                                          <p:spTgt spid="44037"/>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4038"/>
                                        </p:tgtEl>
                                        <p:attrNameLst>
                                          <p:attrName>style.visibility</p:attrName>
                                        </p:attrNameLst>
                                      </p:cBhvr>
                                      <p:to>
                                        <p:strVal val="visible"/>
                                      </p:to>
                                    </p:set>
                                    <p:anim calcmode="lin" valueType="num">
                                      <p:cBhvr>
                                        <p:cTn id="15" dur="500" fill="hold"/>
                                        <p:tgtEl>
                                          <p:spTgt spid="44038"/>
                                        </p:tgtEl>
                                        <p:attrNameLst>
                                          <p:attrName>ppt_w</p:attrName>
                                        </p:attrNameLst>
                                      </p:cBhvr>
                                      <p:tavLst>
                                        <p:tav tm="0">
                                          <p:val>
                                            <p:fltVal val="0"/>
                                          </p:val>
                                        </p:tav>
                                        <p:tav tm="100000">
                                          <p:val>
                                            <p:strVal val="#ppt_w"/>
                                          </p:val>
                                        </p:tav>
                                      </p:tavLst>
                                    </p:anim>
                                    <p:anim calcmode="lin" valueType="num">
                                      <p:cBhvr>
                                        <p:cTn id="16" dur="500" fill="hold"/>
                                        <p:tgtEl>
                                          <p:spTgt spid="44038"/>
                                        </p:tgtEl>
                                        <p:attrNameLst>
                                          <p:attrName>ppt_h</p:attrName>
                                        </p:attrNameLst>
                                      </p:cBhvr>
                                      <p:tavLst>
                                        <p:tav tm="0">
                                          <p:val>
                                            <p:fltVal val="0"/>
                                          </p:val>
                                        </p:tav>
                                        <p:tav tm="100000">
                                          <p:val>
                                            <p:strVal val="#ppt_h"/>
                                          </p:val>
                                        </p:tav>
                                      </p:tavLst>
                                    </p:anim>
                                    <p:anim calcmode="lin" valueType="num">
                                      <p:cBhvr>
                                        <p:cTn id="17" dur="500" fill="hold"/>
                                        <p:tgtEl>
                                          <p:spTgt spid="44038"/>
                                        </p:tgtEl>
                                        <p:attrNameLst>
                                          <p:attrName>ppt_x</p:attrName>
                                        </p:attrNameLst>
                                      </p:cBhvr>
                                      <p:tavLst>
                                        <p:tav tm="0">
                                          <p:val>
                                            <p:fltVal val="0.5"/>
                                          </p:val>
                                        </p:tav>
                                        <p:tav tm="100000">
                                          <p:val>
                                            <p:strVal val="#ppt_x"/>
                                          </p:val>
                                        </p:tav>
                                      </p:tavLst>
                                    </p:anim>
                                    <p:anim calcmode="lin" valueType="num">
                                      <p:cBhvr>
                                        <p:cTn id="18" dur="500" fill="hold"/>
                                        <p:tgtEl>
                                          <p:spTgt spid="4403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utoUpdateAnimBg="0"/>
      <p:bldP spid="44038"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93333"/>
        </a:solidFill>
        <a:effectLst/>
      </p:bgPr>
    </p:bg>
    <p:spTree>
      <p:nvGrpSpPr>
        <p:cNvPr id="1" name=""/>
        <p:cNvGrpSpPr/>
        <p:nvPr/>
      </p:nvGrpSpPr>
      <p:grpSpPr>
        <a:xfrm>
          <a:off x="0" y="0"/>
          <a:ext cx="0" cy="0"/>
          <a:chOff x="0" y="0"/>
          <a:chExt cx="0" cy="0"/>
        </a:xfrm>
      </p:grpSpPr>
      <p:pic>
        <p:nvPicPr>
          <p:cNvPr id="46082" name="Picture 1026" descr="800px-Dayaks_in_thei#200CF9.jpg                                000D43A3Macintosh HD                   C3F6AE08:"/>
          <p:cNvPicPr>
            <a:picLocks noChangeAspect="1" noChangeArrowheads="1"/>
          </p:cNvPicPr>
          <p:nvPr/>
        </p:nvPicPr>
        <p:blipFill>
          <a:blip r:embed="rId3"/>
          <a:srcRect/>
          <a:stretch>
            <a:fillRect/>
          </a:stretch>
        </p:blipFill>
        <p:spPr bwMode="auto">
          <a:xfrm>
            <a:off x="-508000" y="139700"/>
            <a:ext cx="10160000" cy="65786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93333"/>
        </a:solidFill>
        <a:effectLst/>
      </p:bgPr>
    </p:bg>
    <p:spTree>
      <p:nvGrpSpPr>
        <p:cNvPr id="1" name=""/>
        <p:cNvGrpSpPr/>
        <p:nvPr/>
      </p:nvGrpSpPr>
      <p:grpSpPr>
        <a:xfrm>
          <a:off x="0" y="0"/>
          <a:ext cx="0" cy="0"/>
          <a:chOff x="0" y="0"/>
          <a:chExt cx="0" cy="0"/>
        </a:xfrm>
      </p:grpSpPr>
      <p:pic>
        <p:nvPicPr>
          <p:cNvPr id="33794" name="Picture 2" descr="headhunter skulls1.jpg                                         001FEBF9Macintosh HD                   C3F6AE08:"/>
          <p:cNvPicPr>
            <a:picLocks noChangeAspect="1" noChangeArrowheads="1"/>
          </p:cNvPicPr>
          <p:nvPr/>
        </p:nvPicPr>
        <p:blipFill>
          <a:blip r:embed="rId3"/>
          <a:srcRect/>
          <a:stretch>
            <a:fillRect/>
          </a:stretch>
        </p:blipFill>
        <p:spPr bwMode="auto">
          <a:xfrm>
            <a:off x="760413" y="849313"/>
            <a:ext cx="7621587" cy="5157787"/>
          </a:xfrm>
          <a:prstGeom prst="rect">
            <a:avLst/>
          </a:prstGeom>
          <a:noFill/>
        </p:spPr>
      </p:pic>
      <p:sp>
        <p:nvSpPr>
          <p:cNvPr id="33795" name="Text Box 3"/>
          <p:cNvSpPr txBox="1">
            <a:spLocks noChangeArrowheads="1"/>
          </p:cNvSpPr>
          <p:nvPr/>
        </p:nvSpPr>
        <p:spPr bwMode="auto">
          <a:xfrm>
            <a:off x="2590800" y="6248400"/>
            <a:ext cx="39624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        Dyak trophies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93333"/>
        </a:solidFill>
        <a:effectLst/>
      </p:bgPr>
    </p:bg>
    <p:spTree>
      <p:nvGrpSpPr>
        <p:cNvPr id="1" name=""/>
        <p:cNvGrpSpPr/>
        <p:nvPr/>
      </p:nvGrpSpPr>
      <p:grpSpPr>
        <a:xfrm>
          <a:off x="0" y="0"/>
          <a:ext cx="0" cy="0"/>
          <a:chOff x="0" y="0"/>
          <a:chExt cx="0" cy="0"/>
        </a:xfrm>
      </p:grpSpPr>
      <p:pic>
        <p:nvPicPr>
          <p:cNvPr id="45058" name="Picture 2" descr="2.2 (revised).tif                                              000D43A3Macintosh HD                   C3F6AE08:"/>
          <p:cNvPicPr>
            <a:picLocks noChangeAspect="1" noChangeArrowheads="1"/>
          </p:cNvPicPr>
          <p:nvPr/>
        </p:nvPicPr>
        <p:blipFill>
          <a:blip r:embed="rId3"/>
          <a:srcRect/>
          <a:stretch>
            <a:fillRect/>
          </a:stretch>
        </p:blipFill>
        <p:spPr bwMode="auto">
          <a:xfrm>
            <a:off x="152400" y="304800"/>
            <a:ext cx="8839200" cy="5992813"/>
          </a:xfrm>
          <a:prstGeom prst="rect">
            <a:avLst/>
          </a:prstGeom>
          <a:noFill/>
          <a:ln w="9525">
            <a:solidFill>
              <a:srgbClr val="000000"/>
            </a:solidFill>
            <a:prstDash val="sysDot"/>
            <a:miter lim="800000"/>
            <a:headEnd/>
            <a:tailEnd/>
          </a:ln>
        </p:spPr>
      </p:pic>
      <p:sp>
        <p:nvSpPr>
          <p:cNvPr id="45059" name="Rectangle 3"/>
          <p:cNvSpPr>
            <a:spLocks noChangeArrowheads="1"/>
          </p:cNvSpPr>
          <p:nvPr/>
        </p:nvSpPr>
        <p:spPr bwMode="auto">
          <a:xfrm>
            <a:off x="228600" y="5943600"/>
            <a:ext cx="457200" cy="3048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45060" name="AutoShape 4"/>
          <p:cNvSpPr>
            <a:spLocks noChangeArrowheads="1"/>
          </p:cNvSpPr>
          <p:nvPr/>
        </p:nvSpPr>
        <p:spPr bwMode="auto">
          <a:xfrm>
            <a:off x="3810000" y="4800600"/>
            <a:ext cx="257175" cy="976313"/>
          </a:xfrm>
          <a:prstGeom prst="upArrow">
            <a:avLst>
              <a:gd name="adj1" fmla="val 50000"/>
              <a:gd name="adj2" fmla="val 94907"/>
            </a:avLst>
          </a:prstGeom>
          <a:solidFill>
            <a:srgbClr val="FF0000"/>
          </a:solidFill>
          <a:ln w="9525">
            <a:noFill/>
            <a:miter lim="800000"/>
            <a:headEnd/>
            <a:tailEnd/>
          </a:ln>
          <a:effectLst/>
        </p:spPr>
        <p:txBody>
          <a:bodyPr wrap="none" anchor="ctr">
            <a:prstTxWarp prst="textNoShape">
              <a:avLst/>
            </a:prstTxWarp>
          </a:bodyPr>
          <a:lstStyle/>
          <a:p>
            <a:endParaRPr lang="en-US"/>
          </a:p>
        </p:txBody>
      </p:sp>
      <p:pic>
        <p:nvPicPr>
          <p:cNvPr id="45061" name="Picture 5" descr="tree_kangaroo.jpg                                              000D43A3Macintosh HD                   C3F6AE08:"/>
          <p:cNvPicPr>
            <a:picLocks noChangeAspect="1" noChangeArrowheads="1"/>
          </p:cNvPicPr>
          <p:nvPr/>
        </p:nvPicPr>
        <p:blipFill>
          <a:blip r:embed="rId4"/>
          <a:srcRect/>
          <a:stretch>
            <a:fillRect/>
          </a:stretch>
        </p:blipFill>
        <p:spPr bwMode="auto">
          <a:xfrm>
            <a:off x="6324600" y="2362200"/>
            <a:ext cx="2438400" cy="2047875"/>
          </a:xfrm>
          <a:prstGeom prst="rect">
            <a:avLst/>
          </a:prstGeom>
          <a:noFill/>
        </p:spPr>
      </p:pic>
      <p:pic>
        <p:nvPicPr>
          <p:cNvPr id="45062" name="Picture 6" descr="&#10;cuscus.jpg                                                     000D43A3Macintosh HD                   C3F6AE08:"/>
          <p:cNvPicPr>
            <a:picLocks noChangeAspect="1" noChangeArrowheads="1"/>
          </p:cNvPicPr>
          <p:nvPr/>
        </p:nvPicPr>
        <p:blipFill>
          <a:blip r:embed="rId5"/>
          <a:srcRect/>
          <a:stretch>
            <a:fillRect/>
          </a:stretch>
        </p:blipFill>
        <p:spPr bwMode="auto">
          <a:xfrm>
            <a:off x="5181600" y="4419600"/>
            <a:ext cx="1343025" cy="1309688"/>
          </a:xfrm>
          <a:prstGeom prst="rect">
            <a:avLst/>
          </a:prstGeom>
          <a:noFill/>
        </p:spPr>
      </p:pic>
      <p:pic>
        <p:nvPicPr>
          <p:cNvPr id="45063" name="Picture 7" descr="800px-Tiger_-_melbourne_zoo.jpg                                000D43A3Macintosh HD                   C3F6AE08:"/>
          <p:cNvPicPr>
            <a:picLocks noChangeAspect="1" noChangeArrowheads="1"/>
          </p:cNvPicPr>
          <p:nvPr/>
        </p:nvPicPr>
        <p:blipFill>
          <a:blip r:embed="rId6"/>
          <a:srcRect/>
          <a:stretch>
            <a:fillRect/>
          </a:stretch>
        </p:blipFill>
        <p:spPr bwMode="auto">
          <a:xfrm>
            <a:off x="381000" y="914400"/>
            <a:ext cx="2438400" cy="1627188"/>
          </a:xfrm>
          <a:prstGeom prst="rect">
            <a:avLst/>
          </a:prstGeom>
          <a:noFill/>
        </p:spPr>
      </p:pic>
      <p:pic>
        <p:nvPicPr>
          <p:cNvPr id="45064" name="Picture 8" descr="5.jpg                                                          000D43A3Macintosh HD                   C3F6AE08:"/>
          <p:cNvPicPr>
            <a:picLocks noChangeAspect="1" noChangeArrowheads="1"/>
          </p:cNvPicPr>
          <p:nvPr/>
        </p:nvPicPr>
        <p:blipFill>
          <a:blip r:embed="rId7"/>
          <a:srcRect/>
          <a:stretch>
            <a:fillRect/>
          </a:stretch>
        </p:blipFill>
        <p:spPr bwMode="auto">
          <a:xfrm>
            <a:off x="457200" y="4495800"/>
            <a:ext cx="2241550" cy="1568450"/>
          </a:xfrm>
          <a:prstGeom prst="rect">
            <a:avLst/>
          </a:prstGeom>
          <a:noFill/>
        </p:spPr>
      </p:pic>
      <p:pic>
        <p:nvPicPr>
          <p:cNvPr id="45065" name="Picture 9" descr="Schweinsaffe.jpg                                               000D43A3Macintosh HD                   C3F6AE08:"/>
          <p:cNvPicPr>
            <a:picLocks noChangeAspect="1" noChangeArrowheads="1"/>
          </p:cNvPicPr>
          <p:nvPr/>
        </p:nvPicPr>
        <p:blipFill>
          <a:blip r:embed="rId8"/>
          <a:srcRect/>
          <a:stretch>
            <a:fillRect/>
          </a:stretch>
        </p:blipFill>
        <p:spPr bwMode="auto">
          <a:xfrm>
            <a:off x="1600200" y="2743200"/>
            <a:ext cx="1447800" cy="1331913"/>
          </a:xfrm>
          <a:prstGeom prst="rect">
            <a:avLst/>
          </a:prstGeom>
          <a:noFill/>
        </p:spPr>
      </p:pic>
      <p:sp>
        <p:nvSpPr>
          <p:cNvPr id="45070" name="Freeform 14"/>
          <p:cNvSpPr>
            <a:spLocks/>
          </p:cNvSpPr>
          <p:nvPr/>
        </p:nvSpPr>
        <p:spPr bwMode="auto">
          <a:xfrm>
            <a:off x="3505200" y="1066800"/>
            <a:ext cx="3556000" cy="5143500"/>
          </a:xfrm>
          <a:custGeom>
            <a:avLst/>
            <a:gdLst/>
            <a:ahLst/>
            <a:cxnLst>
              <a:cxn ang="0">
                <a:pos x="2240" y="0"/>
              </a:cxn>
              <a:cxn ang="0">
                <a:pos x="944" y="912"/>
              </a:cxn>
              <a:cxn ang="0">
                <a:pos x="128" y="2928"/>
              </a:cxn>
              <a:cxn ang="0">
                <a:pos x="176" y="2784"/>
              </a:cxn>
            </a:cxnLst>
            <a:rect l="0" t="0" r="r" b="b"/>
            <a:pathLst>
              <a:path w="2240" h="3240">
                <a:moveTo>
                  <a:pt x="2240" y="0"/>
                </a:moveTo>
                <a:cubicBezTo>
                  <a:pt x="1768" y="212"/>
                  <a:pt x="1296" y="424"/>
                  <a:pt x="944" y="912"/>
                </a:cubicBezTo>
                <a:cubicBezTo>
                  <a:pt x="592" y="1400"/>
                  <a:pt x="256" y="2616"/>
                  <a:pt x="128" y="2928"/>
                </a:cubicBezTo>
                <a:cubicBezTo>
                  <a:pt x="0" y="3240"/>
                  <a:pt x="88" y="3012"/>
                  <a:pt x="176" y="2784"/>
                </a:cubicBezTo>
              </a:path>
            </a:pathLst>
          </a:custGeom>
          <a:noFill/>
          <a:ln w="9525">
            <a:solidFill>
              <a:srgbClr val="FF0000"/>
            </a:solidFill>
            <a:round/>
            <a:headEnd/>
            <a:tailEnd/>
          </a:ln>
          <a:effectLst/>
        </p:spPr>
        <p:txBody>
          <a:bodyPr wrap="none" anchor="ctr">
            <a:prstTxWarp prst="textNoShape">
              <a:avLst/>
            </a:prstTxWarp>
          </a:bodyPr>
          <a:lstStyle/>
          <a:p>
            <a:endParaRPr lang="en-US"/>
          </a:p>
        </p:txBody>
      </p:sp>
      <p:sp>
        <p:nvSpPr>
          <p:cNvPr id="45071" name="Text Box 15"/>
          <p:cNvSpPr txBox="1">
            <a:spLocks noChangeArrowheads="1"/>
          </p:cNvSpPr>
          <p:nvPr/>
        </p:nvSpPr>
        <p:spPr bwMode="auto">
          <a:xfrm>
            <a:off x="6629400" y="685800"/>
            <a:ext cx="1981200" cy="8223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solidFill>
                  <a:srgbClr val="FF0000"/>
                </a:solidFill>
              </a:rPr>
              <a:t>The Wallace Line</a:t>
            </a:r>
          </a:p>
        </p:txBody>
      </p:sp>
      <p:sp>
        <p:nvSpPr>
          <p:cNvPr id="45072" name="Text Box 16"/>
          <p:cNvSpPr txBox="1">
            <a:spLocks noChangeArrowheads="1"/>
          </p:cNvSpPr>
          <p:nvPr/>
        </p:nvSpPr>
        <p:spPr bwMode="auto">
          <a:xfrm>
            <a:off x="4648200" y="1219200"/>
            <a:ext cx="1295400" cy="7016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a:solidFill>
                  <a:srgbClr val="FF0000"/>
                </a:solidFill>
              </a:rPr>
              <a:t>Asiatic fauna</a:t>
            </a:r>
          </a:p>
        </p:txBody>
      </p:sp>
      <p:sp>
        <p:nvSpPr>
          <p:cNvPr id="45073" name="Text Box 17"/>
          <p:cNvSpPr txBox="1">
            <a:spLocks noChangeArrowheads="1"/>
          </p:cNvSpPr>
          <p:nvPr/>
        </p:nvSpPr>
        <p:spPr bwMode="auto">
          <a:xfrm>
            <a:off x="6096000" y="1676400"/>
            <a:ext cx="1676400" cy="7016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a:solidFill>
                  <a:srgbClr val="FF0000"/>
                </a:solidFill>
              </a:rPr>
              <a:t>Australian fauna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50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528" fill="hold" nodeType="clickEffect">
                                  <p:stCondLst>
                                    <p:cond delay="0"/>
                                  </p:stCondLst>
                                  <p:childTnLst>
                                    <p:set>
                                      <p:cBhvr>
                                        <p:cTn id="10" dur="1" fill="hold">
                                          <p:stCondLst>
                                            <p:cond delay="0"/>
                                          </p:stCondLst>
                                        </p:cTn>
                                        <p:tgtEl>
                                          <p:spTgt spid="45063"/>
                                        </p:tgtEl>
                                        <p:attrNameLst>
                                          <p:attrName>style.visibility</p:attrName>
                                        </p:attrNameLst>
                                      </p:cBhvr>
                                      <p:to>
                                        <p:strVal val="visible"/>
                                      </p:to>
                                    </p:set>
                                    <p:anim calcmode="lin" valueType="num">
                                      <p:cBhvr>
                                        <p:cTn id="11" dur="500" fill="hold"/>
                                        <p:tgtEl>
                                          <p:spTgt spid="45063"/>
                                        </p:tgtEl>
                                        <p:attrNameLst>
                                          <p:attrName>ppt_w</p:attrName>
                                        </p:attrNameLst>
                                      </p:cBhvr>
                                      <p:tavLst>
                                        <p:tav tm="0">
                                          <p:val>
                                            <p:fltVal val="0"/>
                                          </p:val>
                                        </p:tav>
                                        <p:tav tm="100000">
                                          <p:val>
                                            <p:strVal val="#ppt_w"/>
                                          </p:val>
                                        </p:tav>
                                      </p:tavLst>
                                    </p:anim>
                                    <p:anim calcmode="lin" valueType="num">
                                      <p:cBhvr>
                                        <p:cTn id="12" dur="500" fill="hold"/>
                                        <p:tgtEl>
                                          <p:spTgt spid="45063"/>
                                        </p:tgtEl>
                                        <p:attrNameLst>
                                          <p:attrName>ppt_h</p:attrName>
                                        </p:attrNameLst>
                                      </p:cBhvr>
                                      <p:tavLst>
                                        <p:tav tm="0">
                                          <p:val>
                                            <p:fltVal val="0"/>
                                          </p:val>
                                        </p:tav>
                                        <p:tav tm="100000">
                                          <p:val>
                                            <p:strVal val="#ppt_h"/>
                                          </p:val>
                                        </p:tav>
                                      </p:tavLst>
                                    </p:anim>
                                    <p:anim calcmode="lin" valueType="num">
                                      <p:cBhvr>
                                        <p:cTn id="13" dur="500" fill="hold"/>
                                        <p:tgtEl>
                                          <p:spTgt spid="45063"/>
                                        </p:tgtEl>
                                        <p:attrNameLst>
                                          <p:attrName>ppt_x</p:attrName>
                                        </p:attrNameLst>
                                      </p:cBhvr>
                                      <p:tavLst>
                                        <p:tav tm="0">
                                          <p:val>
                                            <p:fltVal val="0.5"/>
                                          </p:val>
                                        </p:tav>
                                        <p:tav tm="100000">
                                          <p:val>
                                            <p:strVal val="#ppt_x"/>
                                          </p:val>
                                        </p:tav>
                                      </p:tavLst>
                                    </p:anim>
                                    <p:anim calcmode="lin" valueType="num">
                                      <p:cBhvr>
                                        <p:cTn id="14" dur="500" fill="hold"/>
                                        <p:tgtEl>
                                          <p:spTgt spid="45063"/>
                                        </p:tgtEl>
                                        <p:attrNameLst>
                                          <p:attrName>ppt_y</p:attrName>
                                        </p:attrNameLst>
                                      </p:cBhvr>
                                      <p:tavLst>
                                        <p:tav tm="0">
                                          <p:val>
                                            <p:fltVal val="0.5"/>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528" fill="hold" nodeType="clickEffect">
                                  <p:stCondLst>
                                    <p:cond delay="0"/>
                                  </p:stCondLst>
                                  <p:childTnLst>
                                    <p:set>
                                      <p:cBhvr>
                                        <p:cTn id="18" dur="1" fill="hold">
                                          <p:stCondLst>
                                            <p:cond delay="0"/>
                                          </p:stCondLst>
                                        </p:cTn>
                                        <p:tgtEl>
                                          <p:spTgt spid="45064"/>
                                        </p:tgtEl>
                                        <p:attrNameLst>
                                          <p:attrName>style.visibility</p:attrName>
                                        </p:attrNameLst>
                                      </p:cBhvr>
                                      <p:to>
                                        <p:strVal val="visible"/>
                                      </p:to>
                                    </p:set>
                                    <p:anim calcmode="lin" valueType="num">
                                      <p:cBhvr>
                                        <p:cTn id="19" dur="500" fill="hold"/>
                                        <p:tgtEl>
                                          <p:spTgt spid="45064"/>
                                        </p:tgtEl>
                                        <p:attrNameLst>
                                          <p:attrName>ppt_w</p:attrName>
                                        </p:attrNameLst>
                                      </p:cBhvr>
                                      <p:tavLst>
                                        <p:tav tm="0">
                                          <p:val>
                                            <p:fltVal val="0"/>
                                          </p:val>
                                        </p:tav>
                                        <p:tav tm="100000">
                                          <p:val>
                                            <p:strVal val="#ppt_w"/>
                                          </p:val>
                                        </p:tav>
                                      </p:tavLst>
                                    </p:anim>
                                    <p:anim calcmode="lin" valueType="num">
                                      <p:cBhvr>
                                        <p:cTn id="20" dur="500" fill="hold"/>
                                        <p:tgtEl>
                                          <p:spTgt spid="45064"/>
                                        </p:tgtEl>
                                        <p:attrNameLst>
                                          <p:attrName>ppt_h</p:attrName>
                                        </p:attrNameLst>
                                      </p:cBhvr>
                                      <p:tavLst>
                                        <p:tav tm="0">
                                          <p:val>
                                            <p:fltVal val="0"/>
                                          </p:val>
                                        </p:tav>
                                        <p:tav tm="100000">
                                          <p:val>
                                            <p:strVal val="#ppt_h"/>
                                          </p:val>
                                        </p:tav>
                                      </p:tavLst>
                                    </p:anim>
                                    <p:anim calcmode="lin" valueType="num">
                                      <p:cBhvr>
                                        <p:cTn id="21" dur="500" fill="hold"/>
                                        <p:tgtEl>
                                          <p:spTgt spid="45064"/>
                                        </p:tgtEl>
                                        <p:attrNameLst>
                                          <p:attrName>ppt_x</p:attrName>
                                        </p:attrNameLst>
                                      </p:cBhvr>
                                      <p:tavLst>
                                        <p:tav tm="0">
                                          <p:val>
                                            <p:fltVal val="0.5"/>
                                          </p:val>
                                        </p:tav>
                                        <p:tav tm="100000">
                                          <p:val>
                                            <p:strVal val="#ppt_x"/>
                                          </p:val>
                                        </p:tav>
                                      </p:tavLst>
                                    </p:anim>
                                    <p:anim calcmode="lin" valueType="num">
                                      <p:cBhvr>
                                        <p:cTn id="22" dur="500" fill="hold"/>
                                        <p:tgtEl>
                                          <p:spTgt spid="45064"/>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528" fill="hold" nodeType="clickEffect">
                                  <p:stCondLst>
                                    <p:cond delay="0"/>
                                  </p:stCondLst>
                                  <p:childTnLst>
                                    <p:set>
                                      <p:cBhvr>
                                        <p:cTn id="26" dur="1" fill="hold">
                                          <p:stCondLst>
                                            <p:cond delay="0"/>
                                          </p:stCondLst>
                                        </p:cTn>
                                        <p:tgtEl>
                                          <p:spTgt spid="45065"/>
                                        </p:tgtEl>
                                        <p:attrNameLst>
                                          <p:attrName>style.visibility</p:attrName>
                                        </p:attrNameLst>
                                      </p:cBhvr>
                                      <p:to>
                                        <p:strVal val="visible"/>
                                      </p:to>
                                    </p:set>
                                    <p:anim calcmode="lin" valueType="num">
                                      <p:cBhvr>
                                        <p:cTn id="27" dur="500" fill="hold"/>
                                        <p:tgtEl>
                                          <p:spTgt spid="45065"/>
                                        </p:tgtEl>
                                        <p:attrNameLst>
                                          <p:attrName>ppt_w</p:attrName>
                                        </p:attrNameLst>
                                      </p:cBhvr>
                                      <p:tavLst>
                                        <p:tav tm="0">
                                          <p:val>
                                            <p:fltVal val="0"/>
                                          </p:val>
                                        </p:tav>
                                        <p:tav tm="100000">
                                          <p:val>
                                            <p:strVal val="#ppt_w"/>
                                          </p:val>
                                        </p:tav>
                                      </p:tavLst>
                                    </p:anim>
                                    <p:anim calcmode="lin" valueType="num">
                                      <p:cBhvr>
                                        <p:cTn id="28" dur="500" fill="hold"/>
                                        <p:tgtEl>
                                          <p:spTgt spid="45065"/>
                                        </p:tgtEl>
                                        <p:attrNameLst>
                                          <p:attrName>ppt_h</p:attrName>
                                        </p:attrNameLst>
                                      </p:cBhvr>
                                      <p:tavLst>
                                        <p:tav tm="0">
                                          <p:val>
                                            <p:fltVal val="0"/>
                                          </p:val>
                                        </p:tav>
                                        <p:tav tm="100000">
                                          <p:val>
                                            <p:strVal val="#ppt_h"/>
                                          </p:val>
                                        </p:tav>
                                      </p:tavLst>
                                    </p:anim>
                                    <p:anim calcmode="lin" valueType="num">
                                      <p:cBhvr>
                                        <p:cTn id="29" dur="500" fill="hold"/>
                                        <p:tgtEl>
                                          <p:spTgt spid="45065"/>
                                        </p:tgtEl>
                                        <p:attrNameLst>
                                          <p:attrName>ppt_x</p:attrName>
                                        </p:attrNameLst>
                                      </p:cBhvr>
                                      <p:tavLst>
                                        <p:tav tm="0">
                                          <p:val>
                                            <p:fltVal val="0.5"/>
                                          </p:val>
                                        </p:tav>
                                        <p:tav tm="100000">
                                          <p:val>
                                            <p:strVal val="#ppt_x"/>
                                          </p:val>
                                        </p:tav>
                                      </p:tavLst>
                                    </p:anim>
                                    <p:anim calcmode="lin" valueType="num">
                                      <p:cBhvr>
                                        <p:cTn id="30" dur="500" fill="hold"/>
                                        <p:tgtEl>
                                          <p:spTgt spid="45065"/>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528" fill="hold" nodeType="clickEffect">
                                  <p:stCondLst>
                                    <p:cond delay="0"/>
                                  </p:stCondLst>
                                  <p:childTnLst>
                                    <p:set>
                                      <p:cBhvr>
                                        <p:cTn id="34" dur="1" fill="hold">
                                          <p:stCondLst>
                                            <p:cond delay="0"/>
                                          </p:stCondLst>
                                        </p:cTn>
                                        <p:tgtEl>
                                          <p:spTgt spid="45061"/>
                                        </p:tgtEl>
                                        <p:attrNameLst>
                                          <p:attrName>style.visibility</p:attrName>
                                        </p:attrNameLst>
                                      </p:cBhvr>
                                      <p:to>
                                        <p:strVal val="visible"/>
                                      </p:to>
                                    </p:set>
                                    <p:anim calcmode="lin" valueType="num">
                                      <p:cBhvr>
                                        <p:cTn id="35" dur="500" fill="hold"/>
                                        <p:tgtEl>
                                          <p:spTgt spid="45061"/>
                                        </p:tgtEl>
                                        <p:attrNameLst>
                                          <p:attrName>ppt_w</p:attrName>
                                        </p:attrNameLst>
                                      </p:cBhvr>
                                      <p:tavLst>
                                        <p:tav tm="0">
                                          <p:val>
                                            <p:fltVal val="0"/>
                                          </p:val>
                                        </p:tav>
                                        <p:tav tm="100000">
                                          <p:val>
                                            <p:strVal val="#ppt_w"/>
                                          </p:val>
                                        </p:tav>
                                      </p:tavLst>
                                    </p:anim>
                                    <p:anim calcmode="lin" valueType="num">
                                      <p:cBhvr>
                                        <p:cTn id="36" dur="500" fill="hold"/>
                                        <p:tgtEl>
                                          <p:spTgt spid="45061"/>
                                        </p:tgtEl>
                                        <p:attrNameLst>
                                          <p:attrName>ppt_h</p:attrName>
                                        </p:attrNameLst>
                                      </p:cBhvr>
                                      <p:tavLst>
                                        <p:tav tm="0">
                                          <p:val>
                                            <p:fltVal val="0"/>
                                          </p:val>
                                        </p:tav>
                                        <p:tav tm="100000">
                                          <p:val>
                                            <p:strVal val="#ppt_h"/>
                                          </p:val>
                                        </p:tav>
                                      </p:tavLst>
                                    </p:anim>
                                    <p:anim calcmode="lin" valueType="num">
                                      <p:cBhvr>
                                        <p:cTn id="37" dur="500" fill="hold"/>
                                        <p:tgtEl>
                                          <p:spTgt spid="45061"/>
                                        </p:tgtEl>
                                        <p:attrNameLst>
                                          <p:attrName>ppt_x</p:attrName>
                                        </p:attrNameLst>
                                      </p:cBhvr>
                                      <p:tavLst>
                                        <p:tav tm="0">
                                          <p:val>
                                            <p:fltVal val="0.5"/>
                                          </p:val>
                                        </p:tav>
                                        <p:tav tm="100000">
                                          <p:val>
                                            <p:strVal val="#ppt_x"/>
                                          </p:val>
                                        </p:tav>
                                      </p:tavLst>
                                    </p:anim>
                                    <p:anim calcmode="lin" valueType="num">
                                      <p:cBhvr>
                                        <p:cTn id="38" dur="500" fill="hold"/>
                                        <p:tgtEl>
                                          <p:spTgt spid="45061"/>
                                        </p:tgtEl>
                                        <p:attrNameLst>
                                          <p:attrName>ppt_y</p:attrName>
                                        </p:attrNameLst>
                                      </p:cBhvr>
                                      <p:tavLst>
                                        <p:tav tm="0">
                                          <p:val>
                                            <p:fltVal val="0.5"/>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528" fill="hold" nodeType="clickEffect">
                                  <p:stCondLst>
                                    <p:cond delay="0"/>
                                  </p:stCondLst>
                                  <p:childTnLst>
                                    <p:set>
                                      <p:cBhvr>
                                        <p:cTn id="42" dur="1" fill="hold">
                                          <p:stCondLst>
                                            <p:cond delay="0"/>
                                          </p:stCondLst>
                                        </p:cTn>
                                        <p:tgtEl>
                                          <p:spTgt spid="45062"/>
                                        </p:tgtEl>
                                        <p:attrNameLst>
                                          <p:attrName>style.visibility</p:attrName>
                                        </p:attrNameLst>
                                      </p:cBhvr>
                                      <p:to>
                                        <p:strVal val="visible"/>
                                      </p:to>
                                    </p:set>
                                    <p:anim calcmode="lin" valueType="num">
                                      <p:cBhvr>
                                        <p:cTn id="43" dur="500" fill="hold"/>
                                        <p:tgtEl>
                                          <p:spTgt spid="45062"/>
                                        </p:tgtEl>
                                        <p:attrNameLst>
                                          <p:attrName>ppt_w</p:attrName>
                                        </p:attrNameLst>
                                      </p:cBhvr>
                                      <p:tavLst>
                                        <p:tav tm="0">
                                          <p:val>
                                            <p:fltVal val="0"/>
                                          </p:val>
                                        </p:tav>
                                        <p:tav tm="100000">
                                          <p:val>
                                            <p:strVal val="#ppt_w"/>
                                          </p:val>
                                        </p:tav>
                                      </p:tavLst>
                                    </p:anim>
                                    <p:anim calcmode="lin" valueType="num">
                                      <p:cBhvr>
                                        <p:cTn id="44" dur="500" fill="hold"/>
                                        <p:tgtEl>
                                          <p:spTgt spid="45062"/>
                                        </p:tgtEl>
                                        <p:attrNameLst>
                                          <p:attrName>ppt_h</p:attrName>
                                        </p:attrNameLst>
                                      </p:cBhvr>
                                      <p:tavLst>
                                        <p:tav tm="0">
                                          <p:val>
                                            <p:fltVal val="0"/>
                                          </p:val>
                                        </p:tav>
                                        <p:tav tm="100000">
                                          <p:val>
                                            <p:strVal val="#ppt_h"/>
                                          </p:val>
                                        </p:tav>
                                      </p:tavLst>
                                    </p:anim>
                                    <p:anim calcmode="lin" valueType="num">
                                      <p:cBhvr>
                                        <p:cTn id="45" dur="500" fill="hold"/>
                                        <p:tgtEl>
                                          <p:spTgt spid="45062"/>
                                        </p:tgtEl>
                                        <p:attrNameLst>
                                          <p:attrName>ppt_x</p:attrName>
                                        </p:attrNameLst>
                                      </p:cBhvr>
                                      <p:tavLst>
                                        <p:tav tm="0">
                                          <p:val>
                                            <p:fltVal val="0.5"/>
                                          </p:val>
                                        </p:tav>
                                        <p:tav tm="100000">
                                          <p:val>
                                            <p:strVal val="#ppt_x"/>
                                          </p:val>
                                        </p:tav>
                                      </p:tavLst>
                                    </p:anim>
                                    <p:anim calcmode="lin" valueType="num">
                                      <p:cBhvr>
                                        <p:cTn id="46" dur="500" fill="hold"/>
                                        <p:tgtEl>
                                          <p:spTgt spid="45062"/>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grpId="0" nodeType="clickEffect">
                                  <p:stCondLst>
                                    <p:cond delay="0"/>
                                  </p:stCondLst>
                                  <p:childTnLst>
                                    <p:set>
                                      <p:cBhvr>
                                        <p:cTn id="50" dur="1" fill="hold">
                                          <p:stCondLst>
                                            <p:cond delay="0"/>
                                          </p:stCondLst>
                                        </p:cTn>
                                        <p:tgtEl>
                                          <p:spTgt spid="45070"/>
                                        </p:tgtEl>
                                        <p:attrNameLst>
                                          <p:attrName>style.visibility</p:attrName>
                                        </p:attrNameLst>
                                      </p:cBhvr>
                                      <p:to>
                                        <p:strVal val="visible"/>
                                      </p:to>
                                    </p:set>
                                    <p:anim calcmode="lin" valueType="num">
                                      <p:cBhvr>
                                        <p:cTn id="51" dur="500" fill="hold"/>
                                        <p:tgtEl>
                                          <p:spTgt spid="45070"/>
                                        </p:tgtEl>
                                        <p:attrNameLst>
                                          <p:attrName>ppt_w</p:attrName>
                                        </p:attrNameLst>
                                      </p:cBhvr>
                                      <p:tavLst>
                                        <p:tav tm="0">
                                          <p:val>
                                            <p:fltVal val="0"/>
                                          </p:val>
                                        </p:tav>
                                        <p:tav tm="100000">
                                          <p:val>
                                            <p:strVal val="#ppt_w"/>
                                          </p:val>
                                        </p:tav>
                                      </p:tavLst>
                                    </p:anim>
                                    <p:anim calcmode="lin" valueType="num">
                                      <p:cBhvr>
                                        <p:cTn id="52" dur="500" fill="hold"/>
                                        <p:tgtEl>
                                          <p:spTgt spid="45070"/>
                                        </p:tgtEl>
                                        <p:attrNameLst>
                                          <p:attrName>ppt_h</p:attrName>
                                        </p:attrNameLst>
                                      </p:cBhvr>
                                      <p:tavLst>
                                        <p:tav tm="0">
                                          <p:val>
                                            <p:flt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499"/>
                                          </p:stCondLst>
                                        </p:cTn>
                                        <p:tgtEl>
                                          <p:spTgt spid="45072"/>
                                        </p:tgtEl>
                                        <p:attrNameLst>
                                          <p:attrName>style.visibility</p:attrName>
                                        </p:attrNameLst>
                                      </p:cBhvr>
                                      <p:to>
                                        <p:strVal val="visible"/>
                                      </p:to>
                                    </p:set>
                                  </p:childTnLst>
                                </p:cTn>
                              </p:par>
                            </p:childTnLst>
                          </p:cTn>
                        </p:par>
                        <p:par>
                          <p:cTn id="57" fill="hold">
                            <p:stCondLst>
                              <p:cond delay="500"/>
                            </p:stCondLst>
                            <p:childTnLst>
                              <p:par>
                                <p:cTn id="58" presetID="1" presetClass="entr" presetSubtype="0" fill="hold" grpId="0" nodeType="afterEffect">
                                  <p:stCondLst>
                                    <p:cond delay="0"/>
                                  </p:stCondLst>
                                  <p:childTnLst>
                                    <p:set>
                                      <p:cBhvr>
                                        <p:cTn id="59" dur="1" fill="hold">
                                          <p:stCondLst>
                                            <p:cond delay="499"/>
                                          </p:stCondLst>
                                        </p:cTn>
                                        <p:tgtEl>
                                          <p:spTgt spid="4507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499"/>
                                          </p:stCondLst>
                                        </p:cTn>
                                        <p:tgtEl>
                                          <p:spTgt spid="450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animBg="1"/>
      <p:bldP spid="45070" grpId="0" animBg="1"/>
      <p:bldP spid="45071" grpId="0" autoUpdateAnimBg="0"/>
      <p:bldP spid="45072" grpId="0" autoUpdateAnimBg="0"/>
      <p:bldP spid="45073"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26" descr="RC template 3.jpg                                              000D43A3Macintosh HD                   C3F6AE08:"/>
          <p:cNvPicPr>
            <a:picLocks noChangeAspect="1" noChangeArrowheads="1"/>
          </p:cNvPicPr>
          <p:nvPr/>
        </p:nvPicPr>
        <p:blipFill>
          <a:blip r:embed="rId3"/>
          <a:srcRect/>
          <a:stretch>
            <a:fillRect/>
          </a:stretch>
        </p:blipFill>
        <p:spPr bwMode="auto">
          <a:xfrm>
            <a:off x="0" y="0"/>
            <a:ext cx="9144000" cy="6923088"/>
          </a:xfrm>
          <a:prstGeom prst="rect">
            <a:avLst/>
          </a:prstGeom>
          <a:noFill/>
        </p:spPr>
      </p:pic>
      <p:sp>
        <p:nvSpPr>
          <p:cNvPr id="14339" name="Text Box 1027"/>
          <p:cNvSpPr txBox="1">
            <a:spLocks noChangeArrowheads="1"/>
          </p:cNvSpPr>
          <p:nvPr/>
        </p:nvSpPr>
        <p:spPr bwMode="auto">
          <a:xfrm>
            <a:off x="2057400" y="1752600"/>
            <a:ext cx="6019800" cy="237966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4000" b="1">
                <a:solidFill>
                  <a:schemeClr val="tx1"/>
                </a:solidFill>
              </a:rPr>
              <a:t>         </a:t>
            </a:r>
            <a:r>
              <a:rPr lang="en-US" sz="4800" b="1"/>
              <a:t>Adventure:</a:t>
            </a:r>
            <a:endParaRPr lang="en-US" sz="4800" i="1"/>
          </a:p>
          <a:p>
            <a:pPr>
              <a:spcBef>
                <a:spcPct val="50000"/>
              </a:spcBef>
            </a:pPr>
            <a:r>
              <a:rPr lang="en-US" sz="3600" i="1"/>
              <a:t>“</a:t>
            </a:r>
            <a:r>
              <a:rPr lang="en-US" sz="3600" b="1" i="1"/>
              <a:t>A mixture of spirit and deed”</a:t>
            </a:r>
          </a:p>
          <a:p>
            <a:pPr>
              <a:spcBef>
                <a:spcPct val="50000"/>
              </a:spcBef>
            </a:pPr>
            <a:r>
              <a:rPr lang="en-US" sz="3200" b="1" i="1"/>
              <a:t>                             - C.W. Ceram</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93333"/>
        </a:solidFill>
        <a:effectLst/>
      </p:bgPr>
    </p:bg>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0" y="1021140"/>
            <a:ext cx="4419600" cy="1569660"/>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dirty="0" smtClean="0"/>
              <a:t>“</a:t>
            </a:r>
            <a:r>
              <a:rPr lang="en-US" dirty="0"/>
              <a:t>The life of wild animals is a </a:t>
            </a:r>
            <a:r>
              <a:rPr lang="en-US" b="1" u="sng" dirty="0"/>
              <a:t>struggle for existence</a:t>
            </a:r>
            <a:r>
              <a:rPr lang="en-US" dirty="0"/>
              <a:t>…and to provide for their infant offspring…</a:t>
            </a:r>
          </a:p>
        </p:txBody>
      </p:sp>
      <p:sp>
        <p:nvSpPr>
          <p:cNvPr id="51203" name="Text Box 3"/>
          <p:cNvSpPr txBox="1">
            <a:spLocks noChangeArrowheads="1"/>
          </p:cNvSpPr>
          <p:nvPr/>
        </p:nvSpPr>
        <p:spPr bwMode="auto">
          <a:xfrm>
            <a:off x="212725" y="2193924"/>
            <a:ext cx="4740275" cy="461665"/>
          </a:xfrm>
          <a:prstGeom prst="rect">
            <a:avLst/>
          </a:prstGeom>
          <a:noFill/>
          <a:ln w="9525">
            <a:noFill/>
            <a:miter lim="800000"/>
            <a:headEnd/>
            <a:tailEnd/>
          </a:ln>
          <a:effectLst/>
        </p:spPr>
        <p:txBody>
          <a:bodyPr wrap="square">
            <a:prstTxWarp prst="textNoShape">
              <a:avLst/>
            </a:prstTxWarp>
            <a:spAutoFit/>
          </a:bodyPr>
          <a:lstStyle/>
          <a:p>
            <a:endParaRPr lang="en-US"/>
          </a:p>
        </p:txBody>
      </p:sp>
      <p:sp>
        <p:nvSpPr>
          <p:cNvPr id="51204" name="Text Box 4"/>
          <p:cNvSpPr txBox="1">
            <a:spLocks noChangeArrowheads="1"/>
          </p:cNvSpPr>
          <p:nvPr/>
        </p:nvSpPr>
        <p:spPr bwMode="auto">
          <a:xfrm>
            <a:off x="0" y="2656344"/>
            <a:ext cx="4343400" cy="2677656"/>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dirty="0"/>
              <a:t>Perhaps all the </a:t>
            </a:r>
            <a:r>
              <a:rPr lang="en-US" b="1" u="sng" dirty="0"/>
              <a:t>variations</a:t>
            </a:r>
            <a:r>
              <a:rPr lang="en-US" dirty="0"/>
              <a:t>…must have some definite effect, however </a:t>
            </a:r>
            <a:r>
              <a:rPr lang="en-US" b="1" u="sng" dirty="0"/>
              <a:t>slight</a:t>
            </a:r>
            <a:r>
              <a:rPr lang="en-US" dirty="0"/>
              <a:t>, in the habits or capacities of the individuals…a variety having slightly increased powers…must inevitably in time acquire a superiority in numbers.” </a:t>
            </a:r>
          </a:p>
          <a:p>
            <a:pPr>
              <a:spcBef>
                <a:spcPct val="50000"/>
              </a:spcBef>
            </a:pPr>
            <a:endParaRPr lang="en-US" dirty="0"/>
          </a:p>
        </p:txBody>
      </p:sp>
      <p:sp>
        <p:nvSpPr>
          <p:cNvPr id="51207" name="Text Box 7"/>
          <p:cNvSpPr txBox="1">
            <a:spLocks noChangeArrowheads="1"/>
          </p:cNvSpPr>
          <p:nvPr/>
        </p:nvSpPr>
        <p:spPr bwMode="auto">
          <a:xfrm>
            <a:off x="0" y="5289550"/>
            <a:ext cx="4648200" cy="11874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i="1" dirty="0"/>
              <a:t> - On the Tendency of Species to Depart Indefinitely from the Original Type</a:t>
            </a:r>
          </a:p>
        </p:txBody>
      </p:sp>
      <p:sp>
        <p:nvSpPr>
          <p:cNvPr id="7" name="TextBox 6"/>
          <p:cNvSpPr txBox="1"/>
          <p:nvPr/>
        </p:nvSpPr>
        <p:spPr>
          <a:xfrm>
            <a:off x="4876800" y="0"/>
            <a:ext cx="3962400" cy="2677656"/>
          </a:xfrm>
          <a:prstGeom prst="rect">
            <a:avLst/>
          </a:prstGeom>
          <a:noFill/>
        </p:spPr>
        <p:txBody>
          <a:bodyPr wrap="square" rtlCol="0">
            <a:spAutoFit/>
          </a:bodyPr>
          <a:lstStyle/>
          <a:p>
            <a:r>
              <a:rPr lang="en-US" dirty="0" smtClean="0"/>
              <a:t>Darwin</a:t>
            </a:r>
          </a:p>
          <a:p>
            <a:r>
              <a:rPr lang="en-US" dirty="0" smtClean="0"/>
              <a:t>February- March 1857, Down</a:t>
            </a:r>
          </a:p>
          <a:p>
            <a:endParaRPr lang="en-US" dirty="0" smtClean="0"/>
          </a:p>
          <a:p>
            <a:r>
              <a:rPr lang="en-US" dirty="0" smtClean="0"/>
              <a:t>“Chapter 5. The </a:t>
            </a:r>
            <a:r>
              <a:rPr lang="en-US" b="1" u="sng" dirty="0" smtClean="0"/>
              <a:t>Struggle For Existence</a:t>
            </a:r>
            <a:r>
              <a:rPr lang="en-US" b="1" dirty="0" smtClean="0"/>
              <a:t> </a:t>
            </a:r>
            <a:r>
              <a:rPr lang="en-US" dirty="0" smtClean="0"/>
              <a:t>as Bearing on Natural Selection</a:t>
            </a:r>
          </a:p>
          <a:p>
            <a:endParaRPr lang="en-US" dirty="0" smtClean="0"/>
          </a:p>
          <a:p>
            <a:endParaRPr lang="en-US" dirty="0"/>
          </a:p>
        </p:txBody>
      </p:sp>
      <p:sp>
        <p:nvSpPr>
          <p:cNvPr id="8" name="TextBox 7"/>
          <p:cNvSpPr txBox="1"/>
          <p:nvPr/>
        </p:nvSpPr>
        <p:spPr>
          <a:xfrm>
            <a:off x="4953000" y="2667000"/>
            <a:ext cx="4191000" cy="3785652"/>
          </a:xfrm>
          <a:prstGeom prst="rect">
            <a:avLst/>
          </a:prstGeom>
          <a:noFill/>
        </p:spPr>
        <p:txBody>
          <a:bodyPr wrap="square" rtlCol="0">
            <a:spAutoFit/>
          </a:bodyPr>
          <a:lstStyle/>
          <a:p>
            <a:r>
              <a:rPr lang="en-US" dirty="0" smtClean="0"/>
              <a:t>All Nature…is at war. The struggle very often falls on the egg &amp; seed, or on the seedling,</a:t>
            </a:r>
          </a:p>
          <a:p>
            <a:r>
              <a:rPr lang="en-US" dirty="0" smtClean="0"/>
              <a:t>…any </a:t>
            </a:r>
            <a:r>
              <a:rPr lang="en-US" b="1" u="sng" dirty="0" smtClean="0"/>
              <a:t>variation</a:t>
            </a:r>
            <a:r>
              <a:rPr lang="en-US" dirty="0" smtClean="0"/>
              <a:t>, however infinitely </a:t>
            </a:r>
            <a:r>
              <a:rPr lang="en-US" b="1" u="sng" dirty="0" smtClean="0"/>
              <a:t>slight</a:t>
            </a:r>
            <a:r>
              <a:rPr lang="en-US" dirty="0" smtClean="0"/>
              <a:t>, if it did promote during any part of life even in the slightest degree, the welfare of the being, such variation would tend to be preserved or selected.”</a:t>
            </a:r>
          </a:p>
          <a:p>
            <a:endParaRPr lang="en-US" dirty="0"/>
          </a:p>
        </p:txBody>
      </p:sp>
      <p:pic>
        <p:nvPicPr>
          <p:cNvPr id="9" name="Picture 8" descr="2.2 (revised).tif"/>
          <p:cNvPicPr>
            <a:picLocks noChangeAspect="1"/>
          </p:cNvPicPr>
          <p:nvPr/>
        </p:nvPicPr>
        <p:blipFill>
          <a:blip r:embed="rId3"/>
          <a:stretch>
            <a:fillRect/>
          </a:stretch>
        </p:blipFill>
        <p:spPr>
          <a:xfrm>
            <a:off x="4495800" y="152400"/>
            <a:ext cx="4572000" cy="3099816"/>
          </a:xfrm>
          <a:prstGeom prst="rect">
            <a:avLst/>
          </a:prstGeom>
        </p:spPr>
      </p:pic>
      <p:sp>
        <p:nvSpPr>
          <p:cNvPr id="11" name="Left Arrow 10"/>
          <p:cNvSpPr/>
          <p:nvPr/>
        </p:nvSpPr>
        <p:spPr bwMode="auto">
          <a:xfrm>
            <a:off x="8001000" y="1191768"/>
            <a:ext cx="685800" cy="256032"/>
          </a:xfrm>
          <a:prstGeom prst="lef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00"/>
              </a:solidFill>
              <a:effectLst/>
              <a:latin typeface="Times" pitchFamily="-107" charset="0"/>
            </a:endParaRPr>
          </a:p>
        </p:txBody>
      </p:sp>
      <p:sp>
        <p:nvSpPr>
          <p:cNvPr id="12" name="Rectangle 11"/>
          <p:cNvSpPr/>
          <p:nvPr/>
        </p:nvSpPr>
        <p:spPr bwMode="auto">
          <a:xfrm>
            <a:off x="4572000" y="2971800"/>
            <a:ext cx="228600" cy="2286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pitchFamily="-107" charset="0"/>
            </a:endParaRPr>
          </a:p>
        </p:txBody>
      </p:sp>
      <p:sp>
        <p:nvSpPr>
          <p:cNvPr id="13" name="TextBox 12"/>
          <p:cNvSpPr txBox="1"/>
          <p:nvPr/>
        </p:nvSpPr>
        <p:spPr>
          <a:xfrm>
            <a:off x="0" y="1"/>
            <a:ext cx="3810000" cy="1015663"/>
          </a:xfrm>
          <a:prstGeom prst="rect">
            <a:avLst/>
          </a:prstGeom>
          <a:noFill/>
        </p:spPr>
        <p:txBody>
          <a:bodyPr wrap="square" rtlCol="0">
            <a:spAutoFit/>
          </a:bodyPr>
          <a:lstStyle/>
          <a:p>
            <a:pPr>
              <a:spcBef>
                <a:spcPct val="50000"/>
              </a:spcBef>
            </a:pPr>
            <a:r>
              <a:rPr lang="en-US" dirty="0" smtClean="0"/>
              <a:t>Wallace</a:t>
            </a:r>
          </a:p>
          <a:p>
            <a:pPr>
              <a:spcBef>
                <a:spcPct val="50000"/>
              </a:spcBef>
            </a:pPr>
            <a:r>
              <a:rPr lang="en-US" dirty="0" smtClean="0"/>
              <a:t>February 1858, Ternate</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1202"/>
                                        </p:tgtEl>
                                        <p:attrNameLst>
                                          <p:attrName>style.visibility</p:attrName>
                                        </p:attrNameLst>
                                      </p:cBhvr>
                                      <p:to>
                                        <p:strVal val="visible"/>
                                      </p:to>
                                    </p:set>
                                    <p:anim calcmode="lin" valueType="num">
                                      <p:cBhvr>
                                        <p:cTn id="7" dur="500" fill="hold"/>
                                        <p:tgtEl>
                                          <p:spTgt spid="51202"/>
                                        </p:tgtEl>
                                        <p:attrNameLst>
                                          <p:attrName>ppt_w</p:attrName>
                                        </p:attrNameLst>
                                      </p:cBhvr>
                                      <p:tavLst>
                                        <p:tav tm="0">
                                          <p:val>
                                            <p:fltVal val="0"/>
                                          </p:val>
                                        </p:tav>
                                        <p:tav tm="100000">
                                          <p:val>
                                            <p:strVal val="#ppt_w"/>
                                          </p:val>
                                        </p:tav>
                                      </p:tavLst>
                                    </p:anim>
                                    <p:anim calcmode="lin" valueType="num">
                                      <p:cBhvr>
                                        <p:cTn id="8" dur="500" fill="hold"/>
                                        <p:tgtEl>
                                          <p:spTgt spid="5120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5120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5120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2000"/>
                                        <p:tgtEl>
                                          <p:spTgt spid="9"/>
                                        </p:tgtEl>
                                      </p:cBhvr>
                                    </p:animEffect>
                                    <p:set>
                                      <p:cBhvr>
                                        <p:cTn id="21" dur="1" fill="hold">
                                          <p:stCondLst>
                                            <p:cond delay="1999"/>
                                          </p:stCondLst>
                                        </p:cTn>
                                        <p:tgtEl>
                                          <p:spTgt spid="9"/>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2000"/>
                                        <p:tgtEl>
                                          <p:spTgt spid="12"/>
                                        </p:tgtEl>
                                      </p:cBhvr>
                                    </p:animEffect>
                                    <p:set>
                                      <p:cBhvr>
                                        <p:cTn id="26" dur="1" fill="hold">
                                          <p:stCondLst>
                                            <p:cond delay="1999"/>
                                          </p:stCondLst>
                                        </p:cTn>
                                        <p:tgtEl>
                                          <p:spTgt spid="12"/>
                                        </p:tgtEl>
                                        <p:attrNameLst>
                                          <p:attrName>style.visibility</p:attrName>
                                        </p:attrNameLst>
                                      </p:cBhvr>
                                      <p:to>
                                        <p:strVal val="hidden"/>
                                      </p:to>
                                    </p:set>
                                  </p:childTnLst>
                                </p:cTn>
                              </p:par>
                            </p:childTnLst>
                          </p:cTn>
                        </p:par>
                        <p:par>
                          <p:cTn id="27" fill="hold">
                            <p:stCondLst>
                              <p:cond delay="2000"/>
                            </p:stCondLst>
                            <p:childTnLst>
                              <p:par>
                                <p:cTn id="28" presetID="1"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p:bldP spid="51204" grpId="0" autoUpdateAnimBg="0"/>
      <p:bldP spid="51207" grpId="0" autoUpdateAnimBg="0"/>
      <p:bldP spid="7" grpId="0"/>
      <p:bldP spid="8" grpId="0"/>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93333"/>
        </a:solidFill>
        <a:effectLst/>
      </p:bgPr>
    </p:bg>
    <p:spTree>
      <p:nvGrpSpPr>
        <p:cNvPr id="1" name=""/>
        <p:cNvGrpSpPr/>
        <p:nvPr/>
      </p:nvGrpSpPr>
      <p:grpSpPr>
        <a:xfrm>
          <a:off x="0" y="0"/>
          <a:ext cx="0" cy="0"/>
          <a:chOff x="0" y="0"/>
          <a:chExt cx="0" cy="0"/>
        </a:xfrm>
      </p:grpSpPr>
      <p:sp>
        <p:nvSpPr>
          <p:cNvPr id="3" name="TextBox 2"/>
          <p:cNvSpPr txBox="1"/>
          <p:nvPr/>
        </p:nvSpPr>
        <p:spPr>
          <a:xfrm>
            <a:off x="152400" y="1143000"/>
            <a:ext cx="2895600" cy="1569660"/>
          </a:xfrm>
          <a:prstGeom prst="rect">
            <a:avLst/>
          </a:prstGeom>
          <a:noFill/>
        </p:spPr>
        <p:txBody>
          <a:bodyPr wrap="square" rtlCol="0">
            <a:spAutoFit/>
          </a:bodyPr>
          <a:lstStyle/>
          <a:p>
            <a:r>
              <a:rPr lang="en-US" dirty="0" smtClean="0"/>
              <a:t>The Darwin-Wallace Joint Papers to the </a:t>
            </a:r>
            <a:r>
              <a:rPr lang="en-US" dirty="0" err="1" smtClean="0"/>
              <a:t>Linnean</a:t>
            </a:r>
            <a:r>
              <a:rPr lang="en-US" dirty="0" smtClean="0"/>
              <a:t> Society</a:t>
            </a:r>
          </a:p>
          <a:p>
            <a:r>
              <a:rPr lang="en-US" dirty="0" smtClean="0"/>
              <a:t>July 1, 1858</a:t>
            </a:r>
            <a:endParaRPr lang="en-US" dirty="0"/>
          </a:p>
        </p:txBody>
      </p:sp>
      <p:pic>
        <p:nvPicPr>
          <p:cNvPr id="4" name="Picture 3" descr="1858_species_F350_001 copy.jpg"/>
          <p:cNvPicPr>
            <a:picLocks noChangeAspect="1"/>
          </p:cNvPicPr>
          <p:nvPr/>
        </p:nvPicPr>
        <p:blipFill>
          <a:blip r:embed="rId3"/>
          <a:stretch>
            <a:fillRect/>
          </a:stretch>
        </p:blipFill>
        <p:spPr>
          <a:xfrm>
            <a:off x="2971800" y="457200"/>
            <a:ext cx="6054833" cy="5681673"/>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solidFill>
          <a:srgbClr val="993333"/>
        </a:solidFill>
        <a:effectLst/>
      </p:bgPr>
    </p:bg>
    <p:spTree>
      <p:nvGrpSpPr>
        <p:cNvPr id="1" name=""/>
        <p:cNvGrpSpPr/>
        <p:nvPr/>
      </p:nvGrpSpPr>
      <p:grpSpPr>
        <a:xfrm>
          <a:off x="0" y="0"/>
          <a:ext cx="0" cy="0"/>
          <a:chOff x="0" y="0"/>
          <a:chExt cx="0" cy="0"/>
        </a:xfrm>
      </p:grpSpPr>
      <p:sp>
        <p:nvSpPr>
          <p:cNvPr id="67586" name="Rectangle 1026"/>
          <p:cNvSpPr>
            <a:spLocks noGrp="1" noChangeArrowheads="1"/>
          </p:cNvSpPr>
          <p:nvPr>
            <p:ph type="title"/>
          </p:nvPr>
        </p:nvSpPr>
        <p:spPr>
          <a:xfrm>
            <a:off x="4495800" y="609600"/>
            <a:ext cx="4114800" cy="1143000"/>
          </a:xfrm>
        </p:spPr>
        <p:txBody>
          <a:bodyPr/>
          <a:lstStyle/>
          <a:p>
            <a:r>
              <a:rPr lang="en-US" i="1" dirty="0">
                <a:solidFill>
                  <a:schemeClr val="bg1"/>
                </a:solidFill>
              </a:rPr>
              <a:t>The </a:t>
            </a:r>
            <a:r>
              <a:rPr lang="en-US" i="1" dirty="0" smtClean="0">
                <a:solidFill>
                  <a:schemeClr val="bg1"/>
                </a:solidFill>
              </a:rPr>
              <a:t>Origin </a:t>
            </a:r>
            <a:br>
              <a:rPr lang="en-US" i="1" dirty="0" smtClean="0">
                <a:solidFill>
                  <a:schemeClr val="bg1"/>
                </a:solidFill>
              </a:rPr>
            </a:br>
            <a:r>
              <a:rPr lang="en-US" i="1" dirty="0" smtClean="0">
                <a:solidFill>
                  <a:schemeClr val="bg1"/>
                </a:solidFill>
              </a:rPr>
              <a:t>Set the Agenda</a:t>
            </a:r>
            <a:r>
              <a:rPr lang="en-US" dirty="0" smtClean="0">
                <a:solidFill>
                  <a:schemeClr val="bg1"/>
                </a:solidFill>
              </a:rPr>
              <a:t> </a:t>
            </a:r>
            <a:r>
              <a:rPr lang="en-US" dirty="0">
                <a:solidFill>
                  <a:schemeClr val="bg1"/>
                </a:solidFill>
              </a:rPr>
              <a:t/>
            </a:r>
            <a:br>
              <a:rPr lang="en-US" dirty="0">
                <a:solidFill>
                  <a:schemeClr val="bg1"/>
                </a:solidFill>
              </a:rPr>
            </a:br>
            <a:endParaRPr lang="en-US" dirty="0"/>
          </a:p>
        </p:txBody>
      </p:sp>
      <p:sp>
        <p:nvSpPr>
          <p:cNvPr id="67588" name="Rectangle 1028"/>
          <p:cNvSpPr>
            <a:spLocks noGrp="1" noChangeArrowheads="1"/>
          </p:cNvSpPr>
          <p:nvPr>
            <p:ph type="body" sz="half" idx="2"/>
          </p:nvPr>
        </p:nvSpPr>
        <p:spPr>
          <a:xfrm>
            <a:off x="3810000" y="2438400"/>
            <a:ext cx="4876800" cy="3657600"/>
          </a:xfrm>
        </p:spPr>
        <p:txBody>
          <a:bodyPr/>
          <a:lstStyle/>
          <a:p>
            <a:pPr marL="342900" lvl="1" indent="-342900">
              <a:buFont typeface="Arial"/>
              <a:buChar char="•"/>
            </a:pPr>
            <a:r>
              <a:rPr lang="en-US" dirty="0" smtClean="0">
                <a:solidFill>
                  <a:srgbClr val="FFFFFF"/>
                </a:solidFill>
              </a:rPr>
              <a:t>Is natural selection strong and sensitive enough to shape the fine differences among species ?</a:t>
            </a:r>
          </a:p>
          <a:p>
            <a:pPr>
              <a:buFont typeface="Arial"/>
              <a:buChar char="•"/>
            </a:pPr>
            <a:endParaRPr lang="en-US" sz="2800" dirty="0" smtClean="0"/>
          </a:p>
          <a:p>
            <a:pPr lvl="1">
              <a:buFont typeface="Arial"/>
              <a:buChar char="•"/>
            </a:pPr>
            <a:endParaRPr lang="en-US" dirty="0">
              <a:solidFill>
                <a:srgbClr val="FFFFFF"/>
              </a:solidFill>
            </a:endParaRPr>
          </a:p>
        </p:txBody>
      </p:sp>
      <p:pic>
        <p:nvPicPr>
          <p:cNvPr id="67591" name="Picture 1031" descr="origin frontis page.psd                                        00077325Mac OS                         BB5E223D:"/>
          <p:cNvPicPr>
            <a:picLocks noGrp="1" noChangeAspect="1" noChangeArrowheads="1"/>
          </p:cNvPicPr>
          <p:nvPr>
            <p:ph sz="half" idx="1"/>
          </p:nvPr>
        </p:nvPicPr>
        <p:blipFill>
          <a:blip r:embed="rId3"/>
          <a:srcRect/>
          <a:stretch>
            <a:fillRect/>
          </a:stretch>
        </p:blipFill>
        <p:spPr>
          <a:xfrm>
            <a:off x="4038600" y="0"/>
            <a:ext cx="4460875" cy="6858000"/>
          </a:xfrm>
        </p:spPr>
      </p:pic>
      <p:sp>
        <p:nvSpPr>
          <p:cNvPr id="67592" name="Text Box 1032"/>
          <p:cNvSpPr txBox="1">
            <a:spLocks noChangeArrowheads="1"/>
          </p:cNvSpPr>
          <p:nvPr/>
        </p:nvSpPr>
        <p:spPr bwMode="auto">
          <a:xfrm>
            <a:off x="4648200" y="0"/>
            <a:ext cx="3276600" cy="457200"/>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dirty="0"/>
              <a:t>  November 24, 1859</a:t>
            </a:r>
          </a:p>
        </p:txBody>
      </p:sp>
      <p:pic>
        <p:nvPicPr>
          <p:cNvPr id="67593" name="Picture 1033" descr="1859_Origin_F373_001.jpg                                       000D43A3Macintosh HD                   C3F6AE08:"/>
          <p:cNvPicPr>
            <a:picLocks noChangeAspect="1" noChangeArrowheads="1"/>
          </p:cNvPicPr>
          <p:nvPr/>
        </p:nvPicPr>
        <p:blipFill>
          <a:blip r:embed="rId4"/>
          <a:srcRect/>
          <a:stretch>
            <a:fillRect/>
          </a:stretch>
        </p:blipFill>
        <p:spPr bwMode="auto">
          <a:xfrm>
            <a:off x="1662113" y="0"/>
            <a:ext cx="1690687" cy="6858000"/>
          </a:xfrm>
          <a:prstGeom prst="rect">
            <a:avLst/>
          </a:prstGeom>
          <a:noFill/>
        </p:spPr>
      </p:pic>
      <p:sp>
        <p:nvSpPr>
          <p:cNvPr id="7" name="TextBox 6"/>
          <p:cNvSpPr txBox="1"/>
          <p:nvPr/>
        </p:nvSpPr>
        <p:spPr>
          <a:xfrm>
            <a:off x="4038600" y="2590800"/>
            <a:ext cx="4191000" cy="461665"/>
          </a:xfrm>
          <a:prstGeom prst="rect">
            <a:avLst/>
          </a:prstGeom>
          <a:noFill/>
        </p:spPr>
        <p:txBody>
          <a:bodyPr wrap="square" rtlCol="0">
            <a:spAutoFit/>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8" presetClass="entr" presetSubtype="0" fill="hold" nodeType="afterEffect">
                                  <p:stCondLst>
                                    <p:cond delay="0"/>
                                  </p:stCondLst>
                                  <p:childTnLst>
                                    <p:set>
                                      <p:cBhvr>
                                        <p:cTn id="6" dur="1" fill="hold">
                                          <p:stCondLst>
                                            <p:cond delay="499"/>
                                          </p:stCondLst>
                                        </p:cTn>
                                        <p:tgtEl>
                                          <p:spTgt spid="67593"/>
                                        </p:tgtEl>
                                        <p:attrNameLst>
                                          <p:attrName>style.visibility</p:attrName>
                                        </p:attrNameLst>
                                      </p:cBhvr>
                                      <p:to>
                                        <p:strVal val="visible"/>
                                      </p:to>
                                    </p:set>
                                  </p:childTnLst>
                                </p:cTn>
                              </p:par>
                              <p:par>
                                <p:cTn id="7" presetID="128" presetClass="entr" presetSubtype="0" fill="hold" nodeType="withEffect">
                                  <p:stCondLst>
                                    <p:cond delay="0"/>
                                  </p:stCondLst>
                                  <p:childTnLst>
                                    <p:set>
                                      <p:cBhvr>
                                        <p:cTn id="8" dur="1" fill="hold">
                                          <p:stCondLst>
                                            <p:cond delay="499"/>
                                          </p:stCondLst>
                                        </p:cTn>
                                        <p:tgtEl>
                                          <p:spTgt spid="675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675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7586"/>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499"/>
                                          </p:stCondLst>
                                        </p:cTn>
                                        <p:tgtEl>
                                          <p:spTgt spid="6759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499"/>
                                          </p:stCondLst>
                                        </p:cTn>
                                        <p:tgtEl>
                                          <p:spTgt spid="6759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758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autoUpdateAnimBg="0"/>
      <p:bldP spid="67588" grpId="0" build="p" autoUpdateAnimBg="0"/>
      <p:bldP spid="67592" grpId="0" autoUpdateAnimBg="0"/>
      <p:bldP spid="67592" grpId="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93333"/>
        </a:solidFill>
        <a:effectLst/>
      </p:bgPr>
    </p:bg>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533400" y="2590800"/>
            <a:ext cx="8001000" cy="1004888"/>
          </a:xfrm>
          <a:prstGeom prst="rect">
            <a:avLst/>
          </a:prstGeom>
          <a:noFill/>
          <a:ln w="9525">
            <a:noFill/>
            <a:miter lim="800000"/>
            <a:headEnd/>
            <a:tailEnd/>
          </a:ln>
          <a:effectLst/>
        </p:spPr>
        <p:txBody>
          <a:bodyPr>
            <a:prstTxWarp prst="textNoShape">
              <a:avLst/>
            </a:prstTxWarp>
            <a:spAutoFit/>
          </a:bodyPr>
          <a:lstStyle/>
          <a:p>
            <a:endParaRPr lang="en-US">
              <a:solidFill>
                <a:schemeClr val="tx1"/>
              </a:solidFill>
            </a:endParaRPr>
          </a:p>
          <a:p>
            <a:pPr>
              <a:spcBef>
                <a:spcPct val="50000"/>
              </a:spcBef>
            </a:pPr>
            <a:endParaRPr lang="en-US"/>
          </a:p>
        </p:txBody>
      </p:sp>
      <p:pic>
        <p:nvPicPr>
          <p:cNvPr id="54276" name="Picture 4" descr="&#10;51935_big.jpg                                                  000D43A3Macintosh HD                   C3F6AE08:"/>
          <p:cNvPicPr>
            <a:picLocks noChangeAspect="1" noChangeArrowheads="1"/>
          </p:cNvPicPr>
          <p:nvPr/>
        </p:nvPicPr>
        <p:blipFill>
          <a:blip r:embed="rId3"/>
          <a:srcRect/>
          <a:stretch>
            <a:fillRect/>
          </a:stretch>
        </p:blipFill>
        <p:spPr bwMode="auto">
          <a:xfrm>
            <a:off x="609600" y="1219200"/>
            <a:ext cx="3084513" cy="3886200"/>
          </a:xfrm>
          <a:prstGeom prst="rect">
            <a:avLst/>
          </a:prstGeom>
          <a:noFill/>
        </p:spPr>
      </p:pic>
      <p:sp>
        <p:nvSpPr>
          <p:cNvPr id="54277" name="Text Box 5"/>
          <p:cNvSpPr txBox="1">
            <a:spLocks noChangeArrowheads="1"/>
          </p:cNvSpPr>
          <p:nvPr/>
        </p:nvSpPr>
        <p:spPr bwMode="auto">
          <a:xfrm>
            <a:off x="2286000" y="304800"/>
            <a:ext cx="4800600" cy="457200"/>
          </a:xfrm>
          <a:prstGeom prst="rect">
            <a:avLst/>
          </a:prstGeom>
          <a:noFill/>
          <a:ln w="9525">
            <a:noFill/>
            <a:miter lim="800000"/>
            <a:headEnd/>
            <a:tailEnd/>
          </a:ln>
          <a:effectLst/>
        </p:spPr>
        <p:txBody>
          <a:bodyPr>
            <a:prstTxWarp prst="textNoShape">
              <a:avLst/>
            </a:prstTxWarp>
            <a:spAutoFit/>
          </a:bodyPr>
          <a:lstStyle/>
          <a:p>
            <a:pPr>
              <a:spcBef>
                <a:spcPct val="50000"/>
              </a:spcBef>
            </a:pPr>
            <a:endParaRPr lang="en-US"/>
          </a:p>
        </p:txBody>
      </p:sp>
      <p:sp>
        <p:nvSpPr>
          <p:cNvPr id="54278" name="Text Box 6"/>
          <p:cNvSpPr txBox="1">
            <a:spLocks noChangeArrowheads="1"/>
          </p:cNvSpPr>
          <p:nvPr/>
        </p:nvSpPr>
        <p:spPr bwMode="auto">
          <a:xfrm>
            <a:off x="685800" y="5181600"/>
            <a:ext cx="2895600" cy="100488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  Henry Walter Bates</a:t>
            </a:r>
          </a:p>
          <a:p>
            <a:pPr>
              <a:spcBef>
                <a:spcPct val="50000"/>
              </a:spcBef>
            </a:pPr>
            <a:endParaRPr lang="en-US"/>
          </a:p>
        </p:txBody>
      </p:sp>
      <p:sp>
        <p:nvSpPr>
          <p:cNvPr id="54279" name="Text Box 7"/>
          <p:cNvSpPr txBox="1">
            <a:spLocks noChangeArrowheads="1"/>
          </p:cNvSpPr>
          <p:nvPr/>
        </p:nvSpPr>
        <p:spPr bwMode="auto">
          <a:xfrm>
            <a:off x="4267200" y="1447800"/>
            <a:ext cx="4267200" cy="2647950"/>
          </a:xfrm>
          <a:prstGeom prst="rect">
            <a:avLst/>
          </a:prstGeom>
          <a:noFill/>
          <a:ln w="9525">
            <a:noFill/>
            <a:miter lim="800000"/>
            <a:headEnd/>
            <a:tailEnd/>
          </a:ln>
          <a:effectLst/>
        </p:spPr>
        <p:txBody>
          <a:bodyPr>
            <a:prstTxWarp prst="textNoShape">
              <a:avLst/>
            </a:prstTxWarp>
            <a:spAutoFit/>
          </a:bodyPr>
          <a:lstStyle/>
          <a:p>
            <a:pPr>
              <a:spcBef>
                <a:spcPct val="50000"/>
              </a:spcBef>
              <a:buFont typeface="Times" pitchFamily="-107" charset="0"/>
              <a:buChar char="•"/>
            </a:pPr>
            <a:r>
              <a:rPr lang="en-US" dirty="0"/>
              <a:t> Returned from the Amazon in summer of 1859, after </a:t>
            </a:r>
            <a:r>
              <a:rPr lang="en-US" i="1" dirty="0"/>
              <a:t>eleven</a:t>
            </a:r>
            <a:r>
              <a:rPr lang="en-US" dirty="0"/>
              <a:t> years</a:t>
            </a:r>
          </a:p>
          <a:p>
            <a:pPr>
              <a:spcBef>
                <a:spcPct val="50000"/>
              </a:spcBef>
              <a:buFont typeface="Times" pitchFamily="-107" charset="0"/>
              <a:buNone/>
            </a:pPr>
            <a:endParaRPr lang="en-US" dirty="0"/>
          </a:p>
          <a:p>
            <a:pPr>
              <a:spcBef>
                <a:spcPct val="50000"/>
              </a:spcBef>
              <a:buFont typeface="Times" pitchFamily="-107" charset="0"/>
              <a:buChar char="•"/>
            </a:pPr>
            <a:r>
              <a:rPr lang="en-US" dirty="0"/>
              <a:t> Collected 14,712 species in all, more than 8000 new to science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279"/>
                                        </p:tgtEl>
                                        <p:attrNameLst>
                                          <p:attrName>style.visibility</p:attrName>
                                        </p:attrNameLst>
                                      </p:cBhvr>
                                      <p:to>
                                        <p:strVal val="visible"/>
                                      </p:to>
                                    </p:set>
                                    <p:animEffect transition="in" filter="fade">
                                      <p:cBhvr>
                                        <p:cTn id="7" dur="1000"/>
                                        <p:tgtEl>
                                          <p:spTgt spid="54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93333"/>
        </a:solidFill>
        <a:effectLst/>
      </p:bgPr>
    </p:bg>
    <p:spTree>
      <p:nvGrpSpPr>
        <p:cNvPr id="1" name=""/>
        <p:cNvGrpSpPr/>
        <p:nvPr/>
      </p:nvGrpSpPr>
      <p:grpSpPr>
        <a:xfrm>
          <a:off x="0" y="0"/>
          <a:ext cx="0" cy="0"/>
          <a:chOff x="0" y="0"/>
          <a:chExt cx="0" cy="0"/>
        </a:xfrm>
      </p:grpSpPr>
      <p:sp>
        <p:nvSpPr>
          <p:cNvPr id="88066" name="Text Box 1026"/>
          <p:cNvSpPr txBox="1">
            <a:spLocks noChangeArrowheads="1"/>
          </p:cNvSpPr>
          <p:nvPr/>
        </p:nvSpPr>
        <p:spPr bwMode="auto">
          <a:xfrm>
            <a:off x="533400" y="2590800"/>
            <a:ext cx="8001000" cy="2466975"/>
          </a:xfrm>
          <a:prstGeom prst="rect">
            <a:avLst/>
          </a:prstGeom>
          <a:noFill/>
          <a:ln w="9525">
            <a:noFill/>
            <a:miter lim="800000"/>
            <a:headEnd/>
            <a:tailEnd/>
          </a:ln>
          <a:effectLst/>
        </p:spPr>
        <p:txBody>
          <a:bodyPr>
            <a:prstTxWarp prst="textNoShape">
              <a:avLst/>
            </a:prstTxWarp>
            <a:spAutoFit/>
          </a:bodyPr>
          <a:lstStyle/>
          <a:p>
            <a:r>
              <a:rPr lang="en-US" sz="3200"/>
              <a:t>“I think I have got a glimpse into the laboratory where Nature manufactures her new species.”</a:t>
            </a:r>
          </a:p>
          <a:p>
            <a:endParaRPr lang="en-US" sz="3200"/>
          </a:p>
          <a:p>
            <a:endParaRPr lang="en-US">
              <a:solidFill>
                <a:schemeClr val="tx1"/>
              </a:solidFill>
            </a:endParaRPr>
          </a:p>
          <a:p>
            <a:pPr>
              <a:spcBef>
                <a:spcPct val="50000"/>
              </a:spcBef>
            </a:pPr>
            <a:endParaRPr lang="en-US"/>
          </a:p>
        </p:txBody>
      </p:sp>
      <p:sp>
        <p:nvSpPr>
          <p:cNvPr id="88067" name="Text Box 1027"/>
          <p:cNvSpPr txBox="1">
            <a:spLocks noChangeArrowheads="1"/>
          </p:cNvSpPr>
          <p:nvPr/>
        </p:nvSpPr>
        <p:spPr bwMode="auto">
          <a:xfrm>
            <a:off x="0" y="762000"/>
            <a:ext cx="5105400" cy="100488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Henry Walter Bates to Darwin:</a:t>
            </a:r>
          </a:p>
          <a:p>
            <a:pPr>
              <a:spcBef>
                <a:spcPct val="50000"/>
              </a:spcBef>
            </a:pPr>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93333"/>
        </a:solidFill>
        <a:effectLst/>
      </p:bgPr>
    </p:bg>
    <p:spTree>
      <p:nvGrpSpPr>
        <p:cNvPr id="1" name=""/>
        <p:cNvGrpSpPr/>
        <p:nvPr/>
      </p:nvGrpSpPr>
      <p:grpSpPr>
        <a:xfrm>
          <a:off x="0" y="0"/>
          <a:ext cx="0" cy="0"/>
          <a:chOff x="0" y="0"/>
          <a:chExt cx="0" cy="0"/>
        </a:xfrm>
      </p:grpSpPr>
      <p:pic>
        <p:nvPicPr>
          <p:cNvPr id="65538" name="Picture 1026" descr="WaspLo1.jpg                                                    000D43A3Macintosh HD                   C3F6AE08:"/>
          <p:cNvPicPr>
            <a:picLocks noChangeAspect="1" noChangeArrowheads="1"/>
          </p:cNvPicPr>
          <p:nvPr/>
        </p:nvPicPr>
        <p:blipFill>
          <a:blip r:embed="rId3"/>
          <a:srcRect/>
          <a:stretch>
            <a:fillRect/>
          </a:stretch>
        </p:blipFill>
        <p:spPr bwMode="auto">
          <a:xfrm>
            <a:off x="0" y="0"/>
            <a:ext cx="5181600" cy="3713163"/>
          </a:xfrm>
          <a:prstGeom prst="rect">
            <a:avLst/>
          </a:prstGeom>
          <a:noFill/>
        </p:spPr>
      </p:pic>
      <p:pic>
        <p:nvPicPr>
          <p:cNvPr id="65539" name="Picture 1027" descr="Potter1.jpg                                                    000D43A3Macintosh HD                   C3F6AE08:"/>
          <p:cNvPicPr>
            <a:picLocks noChangeAspect="1" noChangeArrowheads="1"/>
          </p:cNvPicPr>
          <p:nvPr/>
        </p:nvPicPr>
        <p:blipFill>
          <a:blip r:embed="rId4"/>
          <a:srcRect/>
          <a:stretch>
            <a:fillRect/>
          </a:stretch>
        </p:blipFill>
        <p:spPr bwMode="auto">
          <a:xfrm>
            <a:off x="3962400" y="3144838"/>
            <a:ext cx="5183188" cy="3713162"/>
          </a:xfrm>
          <a:prstGeom prst="rect">
            <a:avLst/>
          </a:prstGeom>
          <a:noFill/>
        </p:spPr>
      </p:pic>
      <p:sp>
        <p:nvSpPr>
          <p:cNvPr id="65540" name="Text Box 1028"/>
          <p:cNvSpPr txBox="1">
            <a:spLocks noChangeArrowheads="1"/>
          </p:cNvSpPr>
          <p:nvPr/>
        </p:nvSpPr>
        <p:spPr bwMode="auto">
          <a:xfrm>
            <a:off x="0" y="3810000"/>
            <a:ext cx="28956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dirty="0" err="1"/>
              <a:t>Longicorn</a:t>
            </a:r>
            <a:r>
              <a:rPr lang="en-US" dirty="0"/>
              <a:t> beetle</a:t>
            </a:r>
          </a:p>
        </p:txBody>
      </p:sp>
      <p:sp>
        <p:nvSpPr>
          <p:cNvPr id="65541" name="Text Box 1029"/>
          <p:cNvSpPr txBox="1">
            <a:spLocks noChangeArrowheads="1"/>
          </p:cNvSpPr>
          <p:nvPr/>
        </p:nvSpPr>
        <p:spPr bwMode="auto">
          <a:xfrm>
            <a:off x="2819400" y="6324600"/>
            <a:ext cx="9906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dirty="0"/>
              <a:t>Wasp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5538"/>
                                        </p:tgtEl>
                                        <p:attrNameLst>
                                          <p:attrName>style.visibility</p:attrName>
                                        </p:attrNameLst>
                                      </p:cBhvr>
                                      <p:to>
                                        <p:strVal val="visible"/>
                                      </p:to>
                                    </p:set>
                                    <p:animEffect transition="in" filter="fade">
                                      <p:cBhvr>
                                        <p:cTn id="7" dur="1000"/>
                                        <p:tgtEl>
                                          <p:spTgt spid="655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5540"/>
                                        </p:tgtEl>
                                        <p:attrNameLst>
                                          <p:attrName>style.visibility</p:attrName>
                                        </p:attrNameLst>
                                      </p:cBhvr>
                                      <p:to>
                                        <p:strVal val="visible"/>
                                      </p:to>
                                    </p:set>
                                    <p:animEffect transition="in" filter="fade">
                                      <p:cBhvr>
                                        <p:cTn id="10" dur="2000"/>
                                        <p:tgtEl>
                                          <p:spTgt spid="65540"/>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65539"/>
                                        </p:tgtEl>
                                        <p:attrNameLst>
                                          <p:attrName>style.visibility</p:attrName>
                                        </p:attrNameLst>
                                      </p:cBhvr>
                                      <p:to>
                                        <p:strVal val="visible"/>
                                      </p:to>
                                    </p:set>
                                    <p:animEffect transition="in" filter="fade">
                                      <p:cBhvr>
                                        <p:cTn id="14" dur="2000"/>
                                        <p:tgtEl>
                                          <p:spTgt spid="6553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5541"/>
                                        </p:tgtEl>
                                        <p:attrNameLst>
                                          <p:attrName>style.visibility</p:attrName>
                                        </p:attrNameLst>
                                      </p:cBhvr>
                                      <p:to>
                                        <p:strVal val="visible"/>
                                      </p:to>
                                    </p:set>
                                    <p:animEffect transition="in" filter="fade">
                                      <p:cBhvr>
                                        <p:cTn id="17" dur="2000"/>
                                        <p:tgtEl>
                                          <p:spTgt spid="65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p:bldP spid="65541"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93333"/>
        </a:solidFill>
        <a:effectLst/>
      </p:bgPr>
    </p:bg>
    <p:spTree>
      <p:nvGrpSpPr>
        <p:cNvPr id="1" name=""/>
        <p:cNvGrpSpPr/>
        <p:nvPr/>
      </p:nvGrpSpPr>
      <p:grpSpPr>
        <a:xfrm>
          <a:off x="0" y="0"/>
          <a:ext cx="0" cy="0"/>
          <a:chOff x="0" y="0"/>
          <a:chExt cx="0" cy="0"/>
        </a:xfrm>
      </p:grpSpPr>
      <p:pic>
        <p:nvPicPr>
          <p:cNvPr id="58370" name="Picture 2" descr="spicebush caterpillar.jpg                                      001FEAE8Macintosh HD                   C3F6AE08:"/>
          <p:cNvPicPr>
            <a:picLocks noChangeAspect="1" noChangeArrowheads="1"/>
          </p:cNvPicPr>
          <p:nvPr/>
        </p:nvPicPr>
        <p:blipFill>
          <a:blip r:embed="rId3"/>
          <a:srcRect/>
          <a:stretch>
            <a:fillRect/>
          </a:stretch>
        </p:blipFill>
        <p:spPr bwMode="auto">
          <a:xfrm>
            <a:off x="2971800" y="0"/>
            <a:ext cx="5126038" cy="6858000"/>
          </a:xfrm>
          <a:prstGeom prst="rect">
            <a:avLst/>
          </a:prstGeom>
          <a:noFill/>
        </p:spPr>
      </p:pic>
      <p:sp>
        <p:nvSpPr>
          <p:cNvPr id="58371" name="Text Box 3"/>
          <p:cNvSpPr txBox="1">
            <a:spLocks noChangeArrowheads="1"/>
          </p:cNvSpPr>
          <p:nvPr/>
        </p:nvSpPr>
        <p:spPr bwMode="auto">
          <a:xfrm>
            <a:off x="1143000" y="533400"/>
            <a:ext cx="1752600" cy="8223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Spicebush caterpillar</a:t>
            </a:r>
          </a:p>
        </p:txBody>
      </p:sp>
      <p:sp>
        <p:nvSpPr>
          <p:cNvPr id="58372" name="Text Box 4"/>
          <p:cNvSpPr txBox="1">
            <a:spLocks noChangeArrowheads="1"/>
          </p:cNvSpPr>
          <p:nvPr/>
        </p:nvSpPr>
        <p:spPr bwMode="auto">
          <a:xfrm>
            <a:off x="228600" y="6629400"/>
            <a:ext cx="2667000" cy="27463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a:t>                       Photo by Mary Jo Fackler</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93333"/>
        </a:solidFill>
        <a:effectLst/>
      </p:bgPr>
    </p:bg>
    <p:spTree>
      <p:nvGrpSpPr>
        <p:cNvPr id="1" name=""/>
        <p:cNvGrpSpPr/>
        <p:nvPr/>
      </p:nvGrpSpPr>
      <p:grpSpPr>
        <a:xfrm>
          <a:off x="0" y="0"/>
          <a:ext cx="0" cy="0"/>
          <a:chOff x="0" y="0"/>
          <a:chExt cx="0" cy="0"/>
        </a:xfrm>
      </p:grpSpPr>
      <p:pic>
        <p:nvPicPr>
          <p:cNvPr id="59395" name="Picture 3" descr="Fig. 4.2_clr crop.psd                                          001FEAE8Macintosh HD                   C3F6AE08:"/>
          <p:cNvPicPr>
            <a:picLocks noChangeAspect="1" noChangeArrowheads="1"/>
          </p:cNvPicPr>
          <p:nvPr/>
        </p:nvPicPr>
        <p:blipFill>
          <a:blip r:embed="rId3"/>
          <a:srcRect/>
          <a:stretch>
            <a:fillRect/>
          </a:stretch>
        </p:blipFill>
        <p:spPr bwMode="auto">
          <a:xfrm>
            <a:off x="457200" y="1600200"/>
            <a:ext cx="8153400" cy="4224338"/>
          </a:xfrm>
          <a:prstGeom prst="rect">
            <a:avLst/>
          </a:prstGeom>
          <a:noFill/>
        </p:spPr>
      </p:pic>
      <p:sp>
        <p:nvSpPr>
          <p:cNvPr id="59396" name="Text Box 4"/>
          <p:cNvSpPr txBox="1">
            <a:spLocks noChangeArrowheads="1"/>
          </p:cNvSpPr>
          <p:nvPr/>
        </p:nvSpPr>
        <p:spPr bwMode="auto">
          <a:xfrm>
            <a:off x="2590800" y="3048000"/>
            <a:ext cx="18288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solidFill>
                  <a:schemeClr val="tx1"/>
                </a:solidFill>
              </a:rPr>
              <a:t>L. amphione</a:t>
            </a:r>
            <a:endParaRPr lang="en-US"/>
          </a:p>
        </p:txBody>
      </p:sp>
      <p:sp>
        <p:nvSpPr>
          <p:cNvPr id="59397" name="Text Box 5"/>
          <p:cNvSpPr txBox="1">
            <a:spLocks noChangeArrowheads="1"/>
          </p:cNvSpPr>
          <p:nvPr/>
        </p:nvSpPr>
        <p:spPr bwMode="auto">
          <a:xfrm>
            <a:off x="2590800" y="5257800"/>
            <a:ext cx="12192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solidFill>
                  <a:schemeClr val="tx1"/>
                </a:solidFill>
              </a:rPr>
              <a:t>M.polymnia</a:t>
            </a:r>
            <a:r>
              <a:rPr lang="en-US"/>
              <a:t> </a:t>
            </a:r>
          </a:p>
        </p:txBody>
      </p:sp>
      <p:sp>
        <p:nvSpPr>
          <p:cNvPr id="59398" name="Text Box 6"/>
          <p:cNvSpPr txBox="1">
            <a:spLocks noChangeArrowheads="1"/>
          </p:cNvSpPr>
          <p:nvPr/>
        </p:nvSpPr>
        <p:spPr bwMode="auto">
          <a:xfrm>
            <a:off x="7239000" y="3124200"/>
            <a:ext cx="12954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solidFill>
                  <a:schemeClr val="tx1"/>
                </a:solidFill>
              </a:rPr>
              <a:t>L. orise</a:t>
            </a:r>
          </a:p>
        </p:txBody>
      </p:sp>
      <p:sp>
        <p:nvSpPr>
          <p:cNvPr id="59399" name="Text Box 7"/>
          <p:cNvSpPr txBox="1">
            <a:spLocks noChangeArrowheads="1"/>
          </p:cNvSpPr>
          <p:nvPr/>
        </p:nvSpPr>
        <p:spPr bwMode="auto">
          <a:xfrm>
            <a:off x="3505200" y="2362200"/>
            <a:ext cx="16002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solidFill>
                  <a:schemeClr val="tx1"/>
                </a:solidFill>
              </a:rPr>
              <a:t>- Mimics-</a:t>
            </a:r>
            <a:endParaRPr lang="en-US"/>
          </a:p>
        </p:txBody>
      </p:sp>
      <p:sp>
        <p:nvSpPr>
          <p:cNvPr id="59400" name="Text Box 8"/>
          <p:cNvSpPr txBox="1">
            <a:spLocks noChangeArrowheads="1"/>
          </p:cNvSpPr>
          <p:nvPr/>
        </p:nvSpPr>
        <p:spPr bwMode="auto">
          <a:xfrm>
            <a:off x="3429000" y="4191000"/>
            <a:ext cx="15240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solidFill>
                  <a:schemeClr val="tx1"/>
                </a:solidFill>
              </a:rPr>
              <a:t>- Models -</a:t>
            </a:r>
          </a:p>
        </p:txBody>
      </p:sp>
      <p:sp>
        <p:nvSpPr>
          <p:cNvPr id="59401" name="Text Box 9"/>
          <p:cNvSpPr txBox="1">
            <a:spLocks noChangeArrowheads="1"/>
          </p:cNvSpPr>
          <p:nvPr/>
        </p:nvSpPr>
        <p:spPr bwMode="auto">
          <a:xfrm>
            <a:off x="7315200" y="5334000"/>
            <a:ext cx="10668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solidFill>
                  <a:schemeClr val="tx1"/>
                </a:solidFill>
              </a:rPr>
              <a:t>M. psidii</a:t>
            </a:r>
          </a:p>
        </p:txBody>
      </p:sp>
      <p:sp>
        <p:nvSpPr>
          <p:cNvPr id="59402" name="Text Box 10"/>
          <p:cNvSpPr txBox="1">
            <a:spLocks noChangeArrowheads="1"/>
          </p:cNvSpPr>
          <p:nvPr/>
        </p:nvSpPr>
        <p:spPr bwMode="auto">
          <a:xfrm>
            <a:off x="762000" y="0"/>
            <a:ext cx="7696200" cy="15525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“To exist at all in a given locality, our Leptalis… must wear a certain dress and those of its varieties that do not come up to the mark are rigidly sacrificed… I believe the case offers a most beautiful proof of the theory of natural selection.”</a:t>
            </a:r>
          </a:p>
        </p:txBody>
      </p:sp>
      <p:sp>
        <p:nvSpPr>
          <p:cNvPr id="59403" name="Text Box 11"/>
          <p:cNvSpPr txBox="1">
            <a:spLocks noChangeArrowheads="1"/>
          </p:cNvSpPr>
          <p:nvPr/>
        </p:nvSpPr>
        <p:spPr bwMode="auto">
          <a:xfrm>
            <a:off x="6477000" y="5943600"/>
            <a:ext cx="21336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dirty="0" smtClean="0"/>
              <a:t>(Bates</a:t>
            </a:r>
            <a:r>
              <a:rPr lang="en-US" dirty="0"/>
              <a:t>, </a:t>
            </a:r>
            <a:r>
              <a:rPr lang="en-US" dirty="0" smtClean="0"/>
              <a:t>1862)</a:t>
            </a:r>
            <a:endParaRPr lang="en-US" dirty="0"/>
          </a:p>
        </p:txBody>
      </p:sp>
      <p:sp>
        <p:nvSpPr>
          <p:cNvPr id="11" name="TextBox 10"/>
          <p:cNvSpPr txBox="1"/>
          <p:nvPr/>
        </p:nvSpPr>
        <p:spPr>
          <a:xfrm>
            <a:off x="3048000" y="5791200"/>
            <a:ext cx="3200400" cy="461665"/>
          </a:xfrm>
          <a:prstGeom prst="rect">
            <a:avLst/>
          </a:prstGeom>
          <a:noFill/>
        </p:spPr>
        <p:txBody>
          <a:bodyPr wrap="square" rtlCol="0">
            <a:spAutoFit/>
          </a:bodyPr>
          <a:lstStyle/>
          <a:p>
            <a:r>
              <a:rPr lang="en-US" dirty="0" err="1" smtClean="0"/>
              <a:t>Batesian</a:t>
            </a:r>
            <a:r>
              <a:rPr lang="en-US" dirty="0" smtClean="0"/>
              <a:t> Mimicry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9402"/>
                                        </p:tgtEl>
                                        <p:attrNameLst>
                                          <p:attrName>style.visibility</p:attrName>
                                        </p:attrNameLst>
                                      </p:cBhvr>
                                      <p:to>
                                        <p:strVal val="visible"/>
                                      </p:to>
                                    </p:set>
                                    <p:anim calcmode="lin" valueType="num">
                                      <p:cBhvr>
                                        <p:cTn id="7" dur="500" fill="hold"/>
                                        <p:tgtEl>
                                          <p:spTgt spid="59402"/>
                                        </p:tgtEl>
                                        <p:attrNameLst>
                                          <p:attrName>ppt_w</p:attrName>
                                        </p:attrNameLst>
                                      </p:cBhvr>
                                      <p:tavLst>
                                        <p:tav tm="0">
                                          <p:val>
                                            <p:fltVal val="0"/>
                                          </p:val>
                                        </p:tav>
                                        <p:tav tm="100000">
                                          <p:val>
                                            <p:strVal val="#ppt_w"/>
                                          </p:val>
                                        </p:tav>
                                      </p:tavLst>
                                    </p:anim>
                                    <p:anim calcmode="lin" valueType="num">
                                      <p:cBhvr>
                                        <p:cTn id="8" dur="500" fill="hold"/>
                                        <p:tgtEl>
                                          <p:spTgt spid="59402"/>
                                        </p:tgtEl>
                                        <p:attrNameLst>
                                          <p:attrName>ppt_h</p:attrName>
                                        </p:attrNameLst>
                                      </p:cBhvr>
                                      <p:tavLst>
                                        <p:tav tm="0">
                                          <p:val>
                                            <p:fltVal val="0"/>
                                          </p:val>
                                        </p:tav>
                                        <p:tav tm="100000">
                                          <p:val>
                                            <p:strVal val="#ppt_h"/>
                                          </p:val>
                                        </p:tav>
                                      </p:tavLst>
                                    </p:anim>
                                    <p:anim calcmode="lin" valueType="num">
                                      <p:cBhvr>
                                        <p:cTn id="9" dur="500" fill="hold"/>
                                        <p:tgtEl>
                                          <p:spTgt spid="59402"/>
                                        </p:tgtEl>
                                        <p:attrNameLst>
                                          <p:attrName>ppt_x</p:attrName>
                                        </p:attrNameLst>
                                      </p:cBhvr>
                                      <p:tavLst>
                                        <p:tav tm="0">
                                          <p:val>
                                            <p:fltVal val="0.5"/>
                                          </p:val>
                                        </p:tav>
                                        <p:tav tm="100000">
                                          <p:val>
                                            <p:strVal val="#ppt_x"/>
                                          </p:val>
                                        </p:tav>
                                      </p:tavLst>
                                    </p:anim>
                                    <p:anim calcmode="lin" valueType="num">
                                      <p:cBhvr>
                                        <p:cTn id="10" dur="500" fill="hold"/>
                                        <p:tgtEl>
                                          <p:spTgt spid="594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2"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993333"/>
        </a:solidFill>
        <a:effectLst/>
      </p:bgPr>
    </p:bg>
    <p:spTree>
      <p:nvGrpSpPr>
        <p:cNvPr id="1" name=""/>
        <p:cNvGrpSpPr/>
        <p:nvPr/>
      </p:nvGrpSpPr>
      <p:grpSpPr>
        <a:xfrm>
          <a:off x="0" y="0"/>
          <a:ext cx="0" cy="0"/>
          <a:chOff x="0" y="0"/>
          <a:chExt cx="0" cy="0"/>
        </a:xfrm>
      </p:grpSpPr>
      <p:pic>
        <p:nvPicPr>
          <p:cNvPr id="61445" name="Picture 5" descr="Nov 20 1862.pdf                                                000D43A3Macintosh HD                   C3F6AE08:"/>
          <p:cNvPicPr>
            <a:picLocks noChangeAspect="1" noChangeArrowheads="1"/>
          </p:cNvPicPr>
          <p:nvPr/>
        </p:nvPicPr>
        <p:blipFill>
          <a:blip r:embed="rId3"/>
          <a:srcRect/>
          <a:stretch>
            <a:fillRect/>
          </a:stretch>
        </p:blipFill>
        <p:spPr bwMode="auto">
          <a:xfrm>
            <a:off x="3251200" y="0"/>
            <a:ext cx="5892800" cy="7213600"/>
          </a:xfrm>
          <a:prstGeom prst="rect">
            <a:avLst/>
          </a:prstGeom>
          <a:noFill/>
        </p:spPr>
      </p:pic>
      <p:sp>
        <p:nvSpPr>
          <p:cNvPr id="61448" name="Freeform 8"/>
          <p:cNvSpPr>
            <a:spLocks/>
          </p:cNvSpPr>
          <p:nvPr/>
        </p:nvSpPr>
        <p:spPr bwMode="auto">
          <a:xfrm>
            <a:off x="2717800" y="1181100"/>
            <a:ext cx="6527800" cy="1917700"/>
          </a:xfrm>
          <a:custGeom>
            <a:avLst/>
            <a:gdLst/>
            <a:ahLst/>
            <a:cxnLst>
              <a:cxn ang="0">
                <a:pos x="1408" y="216"/>
              </a:cxn>
              <a:cxn ang="0">
                <a:pos x="3760" y="120"/>
              </a:cxn>
              <a:cxn ang="0">
                <a:pos x="3520" y="936"/>
              </a:cxn>
              <a:cxn ang="0">
                <a:pos x="352" y="1080"/>
              </a:cxn>
              <a:cxn ang="0">
                <a:pos x="1408" y="216"/>
              </a:cxn>
            </a:cxnLst>
            <a:rect l="0" t="0" r="r" b="b"/>
            <a:pathLst>
              <a:path w="4112" h="1208">
                <a:moveTo>
                  <a:pt x="1408" y="216"/>
                </a:moveTo>
                <a:cubicBezTo>
                  <a:pt x="1976" y="56"/>
                  <a:pt x="3408" y="0"/>
                  <a:pt x="3760" y="120"/>
                </a:cubicBezTo>
                <a:cubicBezTo>
                  <a:pt x="4112" y="240"/>
                  <a:pt x="4088" y="776"/>
                  <a:pt x="3520" y="936"/>
                </a:cubicBezTo>
                <a:cubicBezTo>
                  <a:pt x="2952" y="1096"/>
                  <a:pt x="704" y="1208"/>
                  <a:pt x="352" y="1080"/>
                </a:cubicBezTo>
                <a:cubicBezTo>
                  <a:pt x="0" y="952"/>
                  <a:pt x="840" y="376"/>
                  <a:pt x="1408" y="216"/>
                </a:cubicBezTo>
                <a:close/>
              </a:path>
            </a:pathLst>
          </a:custGeom>
          <a:noFill/>
          <a:ln w="9525">
            <a:solidFill>
              <a:srgbClr val="FF0000"/>
            </a:solidFill>
            <a:round/>
            <a:headEnd/>
            <a:tailEnd/>
          </a:ln>
          <a:effectLst/>
        </p:spPr>
        <p:txBody>
          <a:bodyPr wrap="none" anchor="ctr">
            <a:prstTxWarp prst="textNoShape">
              <a:avLst/>
            </a:prstTxWarp>
          </a:bodyPr>
          <a:lstStyle/>
          <a:p>
            <a:endParaRPr lang="en-US"/>
          </a:p>
        </p:txBody>
      </p:sp>
      <p:sp>
        <p:nvSpPr>
          <p:cNvPr id="61450" name="Text Box 10"/>
          <p:cNvSpPr txBox="1">
            <a:spLocks noChangeArrowheads="1"/>
          </p:cNvSpPr>
          <p:nvPr/>
        </p:nvSpPr>
        <p:spPr bwMode="auto">
          <a:xfrm>
            <a:off x="0" y="1752600"/>
            <a:ext cx="3200400" cy="156966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dirty="0"/>
              <a:t>“In my opinion it is one of the most</a:t>
            </a:r>
            <a:r>
              <a:rPr lang="en-US" dirty="0" smtClean="0"/>
              <a:t> remarkable </a:t>
            </a:r>
            <a:r>
              <a:rPr lang="en-US" dirty="0"/>
              <a:t>and</a:t>
            </a:r>
            <a:r>
              <a:rPr lang="en-US" dirty="0" smtClean="0"/>
              <a:t> admirable </a:t>
            </a:r>
            <a:r>
              <a:rPr lang="en-US" dirty="0"/>
              <a:t>papers I ever read in my life.”</a:t>
            </a:r>
          </a:p>
        </p:txBody>
      </p:sp>
      <p:sp>
        <p:nvSpPr>
          <p:cNvPr id="61451" name="Text Box 11"/>
          <p:cNvSpPr txBox="1">
            <a:spLocks noChangeArrowheads="1"/>
          </p:cNvSpPr>
          <p:nvPr/>
        </p:nvSpPr>
        <p:spPr bwMode="auto">
          <a:xfrm>
            <a:off x="0" y="228600"/>
            <a:ext cx="32766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Darwin to Bates :</a:t>
            </a:r>
          </a:p>
        </p:txBody>
      </p:sp>
      <p:sp>
        <p:nvSpPr>
          <p:cNvPr id="61452" name="Text Box 12"/>
          <p:cNvSpPr txBox="1">
            <a:spLocks noChangeArrowheads="1"/>
          </p:cNvSpPr>
          <p:nvPr/>
        </p:nvSpPr>
        <p:spPr bwMode="auto">
          <a:xfrm>
            <a:off x="0" y="6553200"/>
            <a:ext cx="3352800"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a:t>Courtesy Stecher Collection, Case Western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8" presetClass="entr" presetSubtype="0" fill="hold" grpId="0" nodeType="clickEffect">
                                  <p:stCondLst>
                                    <p:cond delay="0"/>
                                  </p:stCondLst>
                                  <p:childTnLst>
                                    <p:set>
                                      <p:cBhvr>
                                        <p:cTn id="6" dur="1" fill="hold">
                                          <p:stCondLst>
                                            <p:cond delay="499"/>
                                          </p:stCondLst>
                                        </p:cTn>
                                        <p:tgtEl>
                                          <p:spTgt spid="61448"/>
                                        </p:tgtEl>
                                        <p:attrNameLst>
                                          <p:attrName>style.visibility</p:attrName>
                                        </p:attrNameLst>
                                      </p:cBhvr>
                                      <p:to>
                                        <p:strVal val="visible"/>
                                      </p:to>
                                    </p:set>
                                  </p:childTnLst>
                                </p:cTn>
                              </p:par>
                            </p:childTnLst>
                          </p:cTn>
                        </p:par>
                        <p:par>
                          <p:cTn id="7" fill="hold">
                            <p:stCondLst>
                              <p:cond delay="500"/>
                            </p:stCondLst>
                            <p:childTnLst>
                              <p:par>
                                <p:cTn id="8" presetID="23" presetClass="entr" presetSubtype="528" fill="hold" grpId="0" nodeType="afterEffect">
                                  <p:stCondLst>
                                    <p:cond delay="0"/>
                                  </p:stCondLst>
                                  <p:childTnLst>
                                    <p:set>
                                      <p:cBhvr>
                                        <p:cTn id="9" dur="1" fill="hold">
                                          <p:stCondLst>
                                            <p:cond delay="0"/>
                                          </p:stCondLst>
                                        </p:cTn>
                                        <p:tgtEl>
                                          <p:spTgt spid="61450"/>
                                        </p:tgtEl>
                                        <p:attrNameLst>
                                          <p:attrName>style.visibility</p:attrName>
                                        </p:attrNameLst>
                                      </p:cBhvr>
                                      <p:to>
                                        <p:strVal val="visible"/>
                                      </p:to>
                                    </p:set>
                                    <p:anim calcmode="lin" valueType="num">
                                      <p:cBhvr>
                                        <p:cTn id="10" dur="500" fill="hold"/>
                                        <p:tgtEl>
                                          <p:spTgt spid="61450"/>
                                        </p:tgtEl>
                                        <p:attrNameLst>
                                          <p:attrName>ppt_w</p:attrName>
                                        </p:attrNameLst>
                                      </p:cBhvr>
                                      <p:tavLst>
                                        <p:tav tm="0">
                                          <p:val>
                                            <p:fltVal val="0"/>
                                          </p:val>
                                        </p:tav>
                                        <p:tav tm="100000">
                                          <p:val>
                                            <p:strVal val="#ppt_w"/>
                                          </p:val>
                                        </p:tav>
                                      </p:tavLst>
                                    </p:anim>
                                    <p:anim calcmode="lin" valueType="num">
                                      <p:cBhvr>
                                        <p:cTn id="11" dur="500" fill="hold"/>
                                        <p:tgtEl>
                                          <p:spTgt spid="61450"/>
                                        </p:tgtEl>
                                        <p:attrNameLst>
                                          <p:attrName>ppt_h</p:attrName>
                                        </p:attrNameLst>
                                      </p:cBhvr>
                                      <p:tavLst>
                                        <p:tav tm="0">
                                          <p:val>
                                            <p:fltVal val="0"/>
                                          </p:val>
                                        </p:tav>
                                        <p:tav tm="100000">
                                          <p:val>
                                            <p:strVal val="#ppt_h"/>
                                          </p:val>
                                        </p:tav>
                                      </p:tavLst>
                                    </p:anim>
                                    <p:anim calcmode="lin" valueType="num">
                                      <p:cBhvr>
                                        <p:cTn id="12" dur="500" fill="hold"/>
                                        <p:tgtEl>
                                          <p:spTgt spid="61450"/>
                                        </p:tgtEl>
                                        <p:attrNameLst>
                                          <p:attrName>ppt_x</p:attrName>
                                        </p:attrNameLst>
                                      </p:cBhvr>
                                      <p:tavLst>
                                        <p:tav tm="0">
                                          <p:val>
                                            <p:fltVal val="0.5"/>
                                          </p:val>
                                        </p:tav>
                                        <p:tav tm="100000">
                                          <p:val>
                                            <p:strVal val="#ppt_x"/>
                                          </p:val>
                                        </p:tav>
                                      </p:tavLst>
                                    </p:anim>
                                    <p:anim calcmode="lin" valueType="num">
                                      <p:cBhvr>
                                        <p:cTn id="13" dur="500" fill="hold"/>
                                        <p:tgtEl>
                                          <p:spTgt spid="6145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8" grpId="0" animBg="1"/>
      <p:bldP spid="6145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026"/>
          <p:cNvPicPr>
            <a:picLocks noChangeAspect="1" noChangeArrowheads="1"/>
          </p:cNvPicPr>
          <p:nvPr/>
        </p:nvPicPr>
        <mc:AlternateContent xmlns:mc="http://schemas.openxmlformats.org/markup-compatibility/2006">
          <mc:Choice xmlns="" xmlns:mv="urn:schemas-microsoft-com:mac:vml"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28600" y="-241300"/>
            <a:ext cx="9372600" cy="7099300"/>
          </a:xfrm>
          <a:prstGeom prst="rect">
            <a:avLst/>
          </a:prstGeom>
          <a:noFill/>
          <a:ln w="9525">
            <a:noFill/>
            <a:miter lim="800000"/>
            <a:headEnd/>
            <a:tailEnd/>
          </a:ln>
          <a:effectLst/>
        </p:spPr>
      </p:pic>
      <p:pic>
        <p:nvPicPr>
          <p:cNvPr id="9222" name="Picture 1030" descr="young_darwin.jpg                                               000D43A3Macintosh HD                   C3F6AE08:"/>
          <p:cNvPicPr>
            <a:picLocks noChangeAspect="1" noChangeArrowheads="1"/>
          </p:cNvPicPr>
          <p:nvPr/>
        </p:nvPicPr>
        <p:blipFill>
          <a:blip r:embed="rId5"/>
          <a:srcRect/>
          <a:stretch>
            <a:fillRect/>
          </a:stretch>
        </p:blipFill>
        <p:spPr bwMode="auto">
          <a:xfrm>
            <a:off x="3352800" y="1219200"/>
            <a:ext cx="2465388" cy="3721100"/>
          </a:xfrm>
          <a:prstGeom prst="rect">
            <a:avLst/>
          </a:prstGeom>
          <a:noFill/>
        </p:spPr>
      </p:pic>
      <p:sp>
        <p:nvSpPr>
          <p:cNvPr id="9225" name="Text Box 1033"/>
          <p:cNvSpPr txBox="1">
            <a:spLocks noChangeArrowheads="1"/>
          </p:cNvSpPr>
          <p:nvPr/>
        </p:nvSpPr>
        <p:spPr bwMode="auto">
          <a:xfrm>
            <a:off x="3505200" y="4953000"/>
            <a:ext cx="2286000" cy="457200"/>
          </a:xfrm>
          <a:prstGeom prst="rect">
            <a:avLst/>
          </a:prstGeom>
          <a:noFill/>
          <a:ln w="9525">
            <a:noFill/>
            <a:miter lim="800000"/>
            <a:headEnd/>
            <a:tailEnd/>
          </a:ln>
          <a:effectLst/>
        </p:spPr>
        <p:txBody>
          <a:bodyPr>
            <a:prstTxWarp prst="textNoShape">
              <a:avLst/>
            </a:prstTxWarp>
            <a:spAutoFit/>
          </a:bodyPr>
          <a:lstStyle/>
          <a:p>
            <a:pPr>
              <a:spcBef>
                <a:spcPct val="50000"/>
              </a:spcBef>
            </a:pPr>
            <a:endParaRPr lang="en-US" dirty="0"/>
          </a:p>
        </p:txBody>
      </p:sp>
      <p:sp>
        <p:nvSpPr>
          <p:cNvPr id="9229" name="Text Box 1037"/>
          <p:cNvSpPr txBox="1">
            <a:spLocks noChangeArrowheads="1"/>
          </p:cNvSpPr>
          <p:nvPr/>
        </p:nvSpPr>
        <p:spPr bwMode="auto">
          <a:xfrm>
            <a:off x="3429000" y="5486400"/>
            <a:ext cx="2438400" cy="461665"/>
          </a:xfrm>
          <a:prstGeom prst="rect">
            <a:avLst/>
          </a:prstGeom>
          <a:noFill/>
          <a:ln w="9525">
            <a:noFill/>
            <a:miter lim="800000"/>
            <a:headEnd/>
            <a:tailEnd/>
          </a:ln>
          <a:effectLst/>
        </p:spPr>
        <p:txBody>
          <a:bodyPr>
            <a:prstTxWarp prst="textNoShape">
              <a:avLst/>
            </a:prstTxWarp>
            <a:spAutoFit/>
          </a:bodyPr>
          <a:lstStyle/>
          <a:p>
            <a:pPr>
              <a:spcBef>
                <a:spcPct val="50000"/>
              </a:spcBef>
            </a:pPr>
            <a:endParaRPr lang="en-US" dirty="0"/>
          </a:p>
        </p:txBody>
      </p:sp>
      <p:pic>
        <p:nvPicPr>
          <p:cNvPr id="14" name="Picture 13" descr="NHM-UK_1848 dag port#202294.jpg                                000D43A3Macintosh HD                   C3F6AE08:"/>
          <p:cNvPicPr>
            <a:picLocks noChangeAspect="1" noChangeArrowheads="1"/>
          </p:cNvPicPr>
          <p:nvPr/>
        </p:nvPicPr>
        <p:blipFill>
          <a:blip r:embed="rId6"/>
          <a:srcRect/>
          <a:stretch>
            <a:fillRect/>
          </a:stretch>
        </p:blipFill>
        <p:spPr bwMode="auto">
          <a:xfrm>
            <a:off x="309562" y="1219200"/>
            <a:ext cx="2890838" cy="3733800"/>
          </a:xfrm>
          <a:prstGeom prst="rect">
            <a:avLst/>
          </a:prstGeom>
          <a:noFill/>
        </p:spPr>
      </p:pic>
      <p:pic>
        <p:nvPicPr>
          <p:cNvPr id="15" name="Picture 14" descr="&#10;51935_big.jpg                                                  000D43A3Macintosh HD                   C3F6AE08:"/>
          <p:cNvPicPr>
            <a:picLocks noChangeAspect="1" noChangeArrowheads="1"/>
          </p:cNvPicPr>
          <p:nvPr/>
        </p:nvPicPr>
        <p:blipFill>
          <a:blip r:embed="rId7"/>
          <a:srcRect/>
          <a:stretch>
            <a:fillRect/>
          </a:stretch>
        </p:blipFill>
        <p:spPr bwMode="auto">
          <a:xfrm>
            <a:off x="5951537" y="1219200"/>
            <a:ext cx="2963863" cy="3733800"/>
          </a:xfrm>
          <a:prstGeom prst="rect">
            <a:avLst/>
          </a:prstGeom>
          <a:noFill/>
        </p:spPr>
      </p:pic>
      <p:sp>
        <p:nvSpPr>
          <p:cNvPr id="17" name="TextBox 16"/>
          <p:cNvSpPr txBox="1"/>
          <p:nvPr/>
        </p:nvSpPr>
        <p:spPr>
          <a:xfrm>
            <a:off x="6172200" y="4953000"/>
            <a:ext cx="2743200" cy="461665"/>
          </a:xfrm>
          <a:prstGeom prst="rect">
            <a:avLst/>
          </a:prstGeom>
          <a:noFill/>
        </p:spPr>
        <p:txBody>
          <a:bodyPr wrap="square" rtlCol="0">
            <a:spAutoFit/>
          </a:bodyPr>
          <a:lstStyle/>
          <a:p>
            <a:endParaRPr lang="en-US" dirty="0"/>
          </a:p>
        </p:txBody>
      </p:sp>
      <p:sp>
        <p:nvSpPr>
          <p:cNvPr id="18" name="TextBox 17"/>
          <p:cNvSpPr txBox="1"/>
          <p:nvPr/>
        </p:nvSpPr>
        <p:spPr>
          <a:xfrm>
            <a:off x="381000" y="5486400"/>
            <a:ext cx="2667000" cy="461665"/>
          </a:xfrm>
          <a:prstGeom prst="rect">
            <a:avLst/>
          </a:prstGeom>
          <a:noFill/>
        </p:spPr>
        <p:txBody>
          <a:bodyPr wrap="square" rtlCol="0">
            <a:spAutoFit/>
          </a:bodyPr>
          <a:lstStyle/>
          <a:p>
            <a:endParaRPr lang="en-US" dirty="0"/>
          </a:p>
        </p:txBody>
      </p:sp>
      <p:sp>
        <p:nvSpPr>
          <p:cNvPr id="19" name="TextBox 18"/>
          <p:cNvSpPr txBox="1"/>
          <p:nvPr/>
        </p:nvSpPr>
        <p:spPr>
          <a:xfrm>
            <a:off x="6172200" y="5486400"/>
            <a:ext cx="2895600" cy="461665"/>
          </a:xfrm>
          <a:prstGeom prst="rect">
            <a:avLst/>
          </a:prstGeom>
          <a:noFill/>
        </p:spPr>
        <p:txBody>
          <a:bodyPr wrap="square" rtlCol="0">
            <a:spAutoFit/>
          </a:bodyPr>
          <a:lstStyle/>
          <a:p>
            <a:endParaRPr lang="en-US" dirty="0"/>
          </a:p>
        </p:txBody>
      </p:sp>
      <p:pic>
        <p:nvPicPr>
          <p:cNvPr id="12" name="Picture 11" descr="BATES.jpg"/>
          <p:cNvPicPr>
            <a:picLocks noChangeAspect="1"/>
          </p:cNvPicPr>
          <p:nvPr/>
        </p:nvPicPr>
        <p:blipFill>
          <a:blip r:embed="rId8"/>
          <a:stretch>
            <a:fillRect/>
          </a:stretch>
        </p:blipFill>
        <p:spPr>
          <a:xfrm>
            <a:off x="5943600" y="1189583"/>
            <a:ext cx="2804736" cy="3778456"/>
          </a:xfrm>
          <a:prstGeom prst="rect">
            <a:avLst/>
          </a:prstGeom>
        </p:spPr>
      </p:pic>
      <p:pic>
        <p:nvPicPr>
          <p:cNvPr id="13" name="Picture 12" descr="alfredrusselwallace.gif"/>
          <p:cNvPicPr>
            <a:picLocks noChangeAspect="1"/>
          </p:cNvPicPr>
          <p:nvPr/>
        </p:nvPicPr>
        <p:blipFill>
          <a:blip r:embed="rId9"/>
          <a:stretch>
            <a:fillRect/>
          </a:stretch>
        </p:blipFill>
        <p:spPr>
          <a:xfrm>
            <a:off x="284497" y="1219200"/>
            <a:ext cx="2763503" cy="3733800"/>
          </a:xfrm>
          <a:prstGeom prst="rect">
            <a:avLst/>
          </a:prstGeom>
        </p:spPr>
      </p:pic>
      <p:pic>
        <p:nvPicPr>
          <p:cNvPr id="20" name="Picture 19" descr="charles_darwin_l.jpg"/>
          <p:cNvPicPr>
            <a:picLocks noChangeAspect="1"/>
          </p:cNvPicPr>
          <p:nvPr/>
        </p:nvPicPr>
        <p:blipFill>
          <a:blip r:embed="rId10"/>
          <a:stretch>
            <a:fillRect/>
          </a:stretch>
        </p:blipFill>
        <p:spPr>
          <a:xfrm>
            <a:off x="3048000" y="1219200"/>
            <a:ext cx="2816924" cy="37187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fade">
                                      <p:cBhvr>
                                        <p:cTn id="7" dur="2000"/>
                                        <p:tgtEl>
                                          <p:spTgt spid="922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20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20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026"/>
          <p:cNvPicPr>
            <a:picLocks noChangeAspect="1" noChangeArrowheads="1"/>
          </p:cNvPicPr>
          <p:nvPr/>
        </p:nvPicPr>
        <mc:AlternateContent xmlns:mc="http://schemas.openxmlformats.org/markup-compatibility/2006">
          <mc:Choice xmlns="" xmlns:mv="urn:schemas-microsoft-com:mac:vml"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0" y="-241300"/>
            <a:ext cx="9372600" cy="7099300"/>
          </a:xfrm>
          <a:prstGeom prst="rect">
            <a:avLst/>
          </a:prstGeom>
          <a:noFill/>
          <a:ln w="9525">
            <a:noFill/>
            <a:miter lim="800000"/>
            <a:headEnd/>
            <a:tailEnd/>
          </a:ln>
          <a:effectLst/>
        </p:spPr>
      </p:pic>
      <p:pic>
        <p:nvPicPr>
          <p:cNvPr id="9222" name="Picture 1030" descr="young_darwin.jpg                                               000D43A3Macintosh HD                   C3F6AE08:"/>
          <p:cNvPicPr>
            <a:picLocks noChangeAspect="1" noChangeArrowheads="1"/>
          </p:cNvPicPr>
          <p:nvPr/>
        </p:nvPicPr>
        <p:blipFill>
          <a:blip r:embed="rId5"/>
          <a:srcRect/>
          <a:stretch>
            <a:fillRect/>
          </a:stretch>
        </p:blipFill>
        <p:spPr bwMode="auto">
          <a:xfrm>
            <a:off x="3352800" y="1219200"/>
            <a:ext cx="2465388" cy="3721100"/>
          </a:xfrm>
          <a:prstGeom prst="rect">
            <a:avLst/>
          </a:prstGeom>
          <a:noFill/>
        </p:spPr>
      </p:pic>
      <p:sp>
        <p:nvSpPr>
          <p:cNvPr id="9225" name="Text Box 1033"/>
          <p:cNvSpPr txBox="1">
            <a:spLocks noChangeArrowheads="1"/>
          </p:cNvSpPr>
          <p:nvPr/>
        </p:nvSpPr>
        <p:spPr bwMode="auto">
          <a:xfrm>
            <a:off x="3505200" y="4953000"/>
            <a:ext cx="22860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Charles Darwin</a:t>
            </a:r>
          </a:p>
        </p:txBody>
      </p:sp>
      <p:sp>
        <p:nvSpPr>
          <p:cNvPr id="9229" name="Text Box 1037"/>
          <p:cNvSpPr txBox="1">
            <a:spLocks noChangeArrowheads="1"/>
          </p:cNvSpPr>
          <p:nvPr/>
        </p:nvSpPr>
        <p:spPr bwMode="auto">
          <a:xfrm>
            <a:off x="3429000" y="5486400"/>
            <a:ext cx="2438400" cy="8223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Around the world 1831-1836</a:t>
            </a:r>
          </a:p>
        </p:txBody>
      </p:sp>
      <p:pic>
        <p:nvPicPr>
          <p:cNvPr id="14" name="Picture 13" descr="NHM-UK_1848 dag port#202294.jpg                                000D43A3Macintosh HD                   C3F6AE08:"/>
          <p:cNvPicPr>
            <a:picLocks noChangeAspect="1" noChangeArrowheads="1"/>
          </p:cNvPicPr>
          <p:nvPr/>
        </p:nvPicPr>
        <p:blipFill>
          <a:blip r:embed="rId6"/>
          <a:srcRect/>
          <a:stretch>
            <a:fillRect/>
          </a:stretch>
        </p:blipFill>
        <p:spPr bwMode="auto">
          <a:xfrm>
            <a:off x="309562" y="1219200"/>
            <a:ext cx="2890838" cy="3733800"/>
          </a:xfrm>
          <a:prstGeom prst="rect">
            <a:avLst/>
          </a:prstGeom>
          <a:noFill/>
        </p:spPr>
      </p:pic>
      <p:pic>
        <p:nvPicPr>
          <p:cNvPr id="15" name="Picture 14" descr="&#10;51935_big.jpg                                                  000D43A3Macintosh HD                   C3F6AE08:"/>
          <p:cNvPicPr>
            <a:picLocks noChangeAspect="1" noChangeArrowheads="1"/>
          </p:cNvPicPr>
          <p:nvPr/>
        </p:nvPicPr>
        <p:blipFill>
          <a:blip r:embed="rId7"/>
          <a:srcRect/>
          <a:stretch>
            <a:fillRect/>
          </a:stretch>
        </p:blipFill>
        <p:spPr bwMode="auto">
          <a:xfrm>
            <a:off x="5951537" y="1219200"/>
            <a:ext cx="2963863" cy="3733800"/>
          </a:xfrm>
          <a:prstGeom prst="rect">
            <a:avLst/>
          </a:prstGeom>
          <a:noFill/>
        </p:spPr>
      </p:pic>
      <p:sp>
        <p:nvSpPr>
          <p:cNvPr id="16" name="TextBox 15"/>
          <p:cNvSpPr txBox="1"/>
          <p:nvPr/>
        </p:nvSpPr>
        <p:spPr>
          <a:xfrm>
            <a:off x="609600" y="4953000"/>
            <a:ext cx="2667000" cy="461665"/>
          </a:xfrm>
          <a:prstGeom prst="rect">
            <a:avLst/>
          </a:prstGeom>
          <a:noFill/>
        </p:spPr>
        <p:txBody>
          <a:bodyPr wrap="square" rtlCol="0">
            <a:spAutoFit/>
          </a:bodyPr>
          <a:lstStyle/>
          <a:p>
            <a:r>
              <a:rPr lang="en-US" dirty="0" smtClean="0"/>
              <a:t>Alfred Wallace</a:t>
            </a:r>
          </a:p>
          <a:p>
            <a:endParaRPr lang="en-US" dirty="0"/>
          </a:p>
        </p:txBody>
      </p:sp>
      <p:sp>
        <p:nvSpPr>
          <p:cNvPr id="17" name="TextBox 16"/>
          <p:cNvSpPr txBox="1"/>
          <p:nvPr/>
        </p:nvSpPr>
        <p:spPr>
          <a:xfrm>
            <a:off x="6172200" y="4953000"/>
            <a:ext cx="2743200" cy="461665"/>
          </a:xfrm>
          <a:prstGeom prst="rect">
            <a:avLst/>
          </a:prstGeom>
          <a:noFill/>
        </p:spPr>
        <p:txBody>
          <a:bodyPr wrap="square" rtlCol="0">
            <a:spAutoFit/>
          </a:bodyPr>
          <a:lstStyle/>
          <a:p>
            <a:r>
              <a:rPr lang="en-US" dirty="0" smtClean="0"/>
              <a:t>Henry Walter Bates</a:t>
            </a:r>
          </a:p>
          <a:p>
            <a:endParaRPr lang="en-US" dirty="0"/>
          </a:p>
        </p:txBody>
      </p:sp>
      <p:sp>
        <p:nvSpPr>
          <p:cNvPr id="18" name="TextBox 17"/>
          <p:cNvSpPr txBox="1"/>
          <p:nvPr/>
        </p:nvSpPr>
        <p:spPr>
          <a:xfrm>
            <a:off x="381000" y="5486400"/>
            <a:ext cx="2667000" cy="1384995"/>
          </a:xfrm>
          <a:prstGeom prst="rect">
            <a:avLst/>
          </a:prstGeom>
          <a:noFill/>
        </p:spPr>
        <p:txBody>
          <a:bodyPr wrap="square" rtlCol="0">
            <a:spAutoFit/>
          </a:bodyPr>
          <a:lstStyle/>
          <a:p>
            <a:pPr>
              <a:spcBef>
                <a:spcPct val="50000"/>
              </a:spcBef>
            </a:pPr>
            <a:r>
              <a:rPr lang="en-US" dirty="0" smtClean="0"/>
              <a:t>Amazon 1848-1852</a:t>
            </a:r>
          </a:p>
          <a:p>
            <a:pPr>
              <a:spcBef>
                <a:spcPct val="50000"/>
              </a:spcBef>
            </a:pPr>
            <a:r>
              <a:rPr lang="en-US" dirty="0" smtClean="0"/>
              <a:t>Malay Archipelago 1854-1862</a:t>
            </a:r>
          </a:p>
          <a:p>
            <a:endParaRPr lang="en-US" dirty="0"/>
          </a:p>
        </p:txBody>
      </p:sp>
      <p:sp>
        <p:nvSpPr>
          <p:cNvPr id="19" name="TextBox 18"/>
          <p:cNvSpPr txBox="1"/>
          <p:nvPr/>
        </p:nvSpPr>
        <p:spPr>
          <a:xfrm>
            <a:off x="6172200" y="5486400"/>
            <a:ext cx="2895600" cy="461665"/>
          </a:xfrm>
          <a:prstGeom prst="rect">
            <a:avLst/>
          </a:prstGeom>
          <a:noFill/>
        </p:spPr>
        <p:txBody>
          <a:bodyPr wrap="square" rtlCol="0">
            <a:spAutoFit/>
          </a:bodyPr>
          <a:lstStyle/>
          <a:p>
            <a:r>
              <a:rPr lang="en-US" dirty="0" smtClean="0"/>
              <a:t>Amazon 1848-1859</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8" presetClass="entr" presetSubtype="0" fill="hold" nodeType="afterEffect">
                                  <p:stCondLst>
                                    <p:cond delay="0"/>
                                  </p:stCondLst>
                                  <p:childTnLst>
                                    <p:set>
                                      <p:cBhvr>
                                        <p:cTn id="6" dur="1" fill="hold">
                                          <p:stCondLst>
                                            <p:cond delay="499"/>
                                          </p:stCondLst>
                                        </p:cTn>
                                        <p:tgtEl>
                                          <p:spTgt spid="9222"/>
                                        </p:tgtEl>
                                        <p:attrNameLst>
                                          <p:attrName>style.visibility</p:attrName>
                                        </p:attrNameLst>
                                      </p:cBhvr>
                                      <p:to>
                                        <p:strVal val="visible"/>
                                      </p:to>
                                    </p:set>
                                  </p:childTnLst>
                                </p:cTn>
                              </p:par>
                              <p:par>
                                <p:cTn id="7" presetID="128" presetClass="entr" presetSubtype="0" fill="hold" grpId="0" nodeType="withEffect">
                                  <p:stCondLst>
                                    <p:cond delay="0"/>
                                  </p:stCondLst>
                                  <p:childTnLst>
                                    <p:set>
                                      <p:cBhvr>
                                        <p:cTn id="8" dur="1" fill="hold">
                                          <p:stCondLst>
                                            <p:cond delay="499"/>
                                          </p:stCondLst>
                                        </p:cTn>
                                        <p:tgtEl>
                                          <p:spTgt spid="9225"/>
                                        </p:tgtEl>
                                        <p:attrNameLst>
                                          <p:attrName>style.visibility</p:attrName>
                                        </p:attrNameLst>
                                      </p:cBhvr>
                                      <p:to>
                                        <p:strVal val="visible"/>
                                      </p:to>
                                    </p:set>
                                  </p:childTnLst>
                                </p:cTn>
                              </p:par>
                              <p:par>
                                <p:cTn id="9" presetID="128" presetClass="entr" presetSubtype="0" fill="hold" grpId="0" nodeType="withEffect">
                                  <p:stCondLst>
                                    <p:cond delay="0"/>
                                  </p:stCondLst>
                                  <p:childTnLst>
                                    <p:set>
                                      <p:cBhvr>
                                        <p:cTn id="10" dur="1" fill="hold">
                                          <p:stCondLst>
                                            <p:cond delay="499"/>
                                          </p:stCondLst>
                                        </p:cTn>
                                        <p:tgtEl>
                                          <p:spTgt spid="92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0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20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2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autoUpdateAnimBg="0"/>
      <p:bldP spid="9229" grpId="0" autoUpdateAnimBg="0"/>
      <p:bldP spid="16" grpId="0"/>
      <p:bldP spid="17" grpId="0"/>
      <p:bldP spid="18" grpId="0"/>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mc:AlternateContent xmlns:mc="http://schemas.openxmlformats.org/markup-compatibility/2006">
          <mc:Choice xmlns="" xmlns:mv="urn:schemas-microsoft-com:mac:vml"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0" y="-241300"/>
            <a:ext cx="9372600" cy="7099300"/>
          </a:xfrm>
          <a:prstGeom prst="rect">
            <a:avLst/>
          </a:prstGeom>
          <a:noFill/>
          <a:ln w="9525">
            <a:noFill/>
            <a:miter lim="800000"/>
            <a:headEnd/>
            <a:tailEnd/>
          </a:ln>
          <a:effectLst/>
        </p:spPr>
      </p:pic>
      <p:sp>
        <p:nvSpPr>
          <p:cNvPr id="87043" name="Text Box 3"/>
          <p:cNvSpPr txBox="1">
            <a:spLocks noChangeArrowheads="1"/>
          </p:cNvSpPr>
          <p:nvPr/>
        </p:nvSpPr>
        <p:spPr bwMode="auto">
          <a:xfrm>
            <a:off x="1752600" y="2133600"/>
            <a:ext cx="6629400" cy="23780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3200">
                <a:latin typeface="Capitals" pitchFamily="-107" charset="0"/>
              </a:rPr>
              <a:t>The SECOND golden age :</a:t>
            </a:r>
          </a:p>
          <a:p>
            <a:pPr>
              <a:spcBef>
                <a:spcPct val="50000"/>
              </a:spcBef>
            </a:pPr>
            <a:r>
              <a:rPr lang="en-US" sz="3200">
                <a:latin typeface="Capitals" pitchFamily="-107" charset="0"/>
              </a:rPr>
              <a:t>Glimpses </a:t>
            </a:r>
            <a:r>
              <a:rPr lang="en-US" sz="3200" i="1" u="sng">
                <a:latin typeface="Capitals" pitchFamily="-107" charset="0"/>
              </a:rPr>
              <a:t>FROM</a:t>
            </a:r>
            <a:r>
              <a:rPr lang="en-US" sz="3200" i="1">
                <a:latin typeface="Capitals" pitchFamily="-107" charset="0"/>
              </a:rPr>
              <a:t> </a:t>
            </a:r>
            <a:r>
              <a:rPr lang="en-US" sz="3200">
                <a:latin typeface="Capitals" pitchFamily="-107" charset="0"/>
              </a:rPr>
              <a:t>The Laboratory into </a:t>
            </a:r>
            <a:r>
              <a:rPr lang="en-US" sz="3200" i="1" u="sng">
                <a:latin typeface="Capitals" pitchFamily="-107" charset="0"/>
              </a:rPr>
              <a:t>HOW</a:t>
            </a:r>
            <a:r>
              <a:rPr lang="en-US" sz="3200">
                <a:latin typeface="Capitals" pitchFamily="-107" charset="0"/>
              </a:rPr>
              <a:t> new species are made</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993333"/>
        </a:solidFill>
        <a:effectLst/>
      </p:bgPr>
    </p:bg>
    <p:spTree>
      <p:nvGrpSpPr>
        <p:cNvPr id="1" name=""/>
        <p:cNvGrpSpPr/>
        <p:nvPr/>
      </p:nvGrpSpPr>
      <p:grpSpPr>
        <a:xfrm>
          <a:off x="0" y="0"/>
          <a:ext cx="0" cy="0"/>
          <a:chOff x="0" y="0"/>
          <a:chExt cx="0" cy="0"/>
        </a:xfrm>
      </p:grpSpPr>
      <p:pic>
        <p:nvPicPr>
          <p:cNvPr id="62466" name="Picture 1026" descr="515px-Two-toed_sloth#205324.jpg                                000D43A3Macintosh HD                   C3F6AE08:"/>
          <p:cNvPicPr>
            <a:picLocks noChangeAspect="1" noChangeArrowheads="1"/>
          </p:cNvPicPr>
          <p:nvPr/>
        </p:nvPicPr>
        <p:blipFill>
          <a:blip r:embed="rId3"/>
          <a:srcRect/>
          <a:stretch>
            <a:fillRect/>
          </a:stretch>
        </p:blipFill>
        <p:spPr bwMode="auto">
          <a:xfrm>
            <a:off x="0" y="0"/>
            <a:ext cx="3532188" cy="4114800"/>
          </a:xfrm>
          <a:prstGeom prst="rect">
            <a:avLst/>
          </a:prstGeom>
          <a:noFill/>
        </p:spPr>
      </p:pic>
      <p:pic>
        <p:nvPicPr>
          <p:cNvPr id="62467" name="Picture 1027" descr="Nine-banded_Armadill#20623B.jpg                                000D43A3Macintosh HD                   C3F6AE08:"/>
          <p:cNvPicPr>
            <a:picLocks noChangeAspect="1" noChangeArrowheads="1"/>
          </p:cNvPicPr>
          <p:nvPr/>
        </p:nvPicPr>
        <p:blipFill>
          <a:blip r:embed="rId4"/>
          <a:srcRect/>
          <a:stretch>
            <a:fillRect/>
          </a:stretch>
        </p:blipFill>
        <p:spPr bwMode="auto">
          <a:xfrm>
            <a:off x="0" y="4159250"/>
            <a:ext cx="3962400" cy="2698750"/>
          </a:xfrm>
          <a:prstGeom prst="rect">
            <a:avLst/>
          </a:prstGeom>
          <a:noFill/>
        </p:spPr>
      </p:pic>
      <p:pic>
        <p:nvPicPr>
          <p:cNvPr id="62469" name="Picture 1029" descr="platypus.jpg                                                   000D43A3Macintosh HD                   C3F6AE08:"/>
          <p:cNvPicPr>
            <a:picLocks noChangeAspect="1" noChangeArrowheads="1"/>
          </p:cNvPicPr>
          <p:nvPr/>
        </p:nvPicPr>
        <p:blipFill>
          <a:blip r:embed="rId5"/>
          <a:srcRect/>
          <a:stretch>
            <a:fillRect/>
          </a:stretch>
        </p:blipFill>
        <p:spPr bwMode="auto">
          <a:xfrm>
            <a:off x="4191000" y="3505200"/>
            <a:ext cx="4953000" cy="3525838"/>
          </a:xfrm>
          <a:prstGeom prst="rect">
            <a:avLst/>
          </a:prstGeom>
          <a:noFill/>
        </p:spPr>
      </p:pic>
      <p:pic>
        <p:nvPicPr>
          <p:cNvPr id="62470" name="Picture 1030" descr="&#10;94-300.jpg                                                     000D43A3Macintosh HD                   C3F6AE08:"/>
          <p:cNvPicPr>
            <a:picLocks noChangeAspect="1" noChangeArrowheads="1"/>
          </p:cNvPicPr>
          <p:nvPr/>
        </p:nvPicPr>
        <p:blipFill>
          <a:blip r:embed="rId6"/>
          <a:srcRect/>
          <a:stretch>
            <a:fillRect/>
          </a:stretch>
        </p:blipFill>
        <p:spPr bwMode="auto">
          <a:xfrm>
            <a:off x="3665538" y="0"/>
            <a:ext cx="2659062" cy="3505200"/>
          </a:xfrm>
          <a:prstGeom prst="rect">
            <a:avLst/>
          </a:prstGeom>
          <a:noFill/>
        </p:spPr>
      </p:pic>
      <p:pic>
        <p:nvPicPr>
          <p:cNvPr id="62472" name="Picture 1032" descr="ED0281_p~Chimpanzee-Posters.jpg                                000D43A3Macintosh HD                   C3F6AE08:"/>
          <p:cNvPicPr>
            <a:picLocks noChangeAspect="1" noChangeArrowheads="1"/>
          </p:cNvPicPr>
          <p:nvPr/>
        </p:nvPicPr>
        <p:blipFill>
          <a:blip r:embed="rId7"/>
          <a:srcRect/>
          <a:stretch>
            <a:fillRect/>
          </a:stretch>
        </p:blipFill>
        <p:spPr bwMode="auto">
          <a:xfrm>
            <a:off x="6484938" y="0"/>
            <a:ext cx="2582862" cy="3505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8" presetClass="entr" presetSubtype="0" fill="hold" nodeType="afterEffect">
                                  <p:stCondLst>
                                    <p:cond delay="0"/>
                                  </p:stCondLst>
                                  <p:childTnLst>
                                    <p:set>
                                      <p:cBhvr>
                                        <p:cTn id="6" dur="1" fill="hold">
                                          <p:stCondLst>
                                            <p:cond delay="499"/>
                                          </p:stCondLst>
                                        </p:cTn>
                                        <p:tgtEl>
                                          <p:spTgt spid="62466"/>
                                        </p:tgtEl>
                                        <p:attrNameLst>
                                          <p:attrName>style.visibility</p:attrName>
                                        </p:attrNameLst>
                                      </p:cBhvr>
                                      <p:to>
                                        <p:strVal val="visible"/>
                                      </p:to>
                                    </p:set>
                                  </p:childTnLst>
                                </p:cTn>
                              </p:par>
                            </p:childTnLst>
                          </p:cTn>
                        </p:par>
                        <p:par>
                          <p:cTn id="7" fill="hold">
                            <p:stCondLst>
                              <p:cond delay="500"/>
                            </p:stCondLst>
                            <p:childTnLst>
                              <p:par>
                                <p:cTn id="8" presetID="128" presetClass="entr" presetSubtype="0" fill="hold" nodeType="afterEffect">
                                  <p:stCondLst>
                                    <p:cond delay="1000"/>
                                  </p:stCondLst>
                                  <p:childTnLst>
                                    <p:set>
                                      <p:cBhvr>
                                        <p:cTn id="9" dur="1" fill="hold">
                                          <p:stCondLst>
                                            <p:cond delay="499"/>
                                          </p:stCondLst>
                                        </p:cTn>
                                        <p:tgtEl>
                                          <p:spTgt spid="62467"/>
                                        </p:tgtEl>
                                        <p:attrNameLst>
                                          <p:attrName>style.visibility</p:attrName>
                                        </p:attrNameLst>
                                      </p:cBhvr>
                                      <p:to>
                                        <p:strVal val="visible"/>
                                      </p:to>
                                    </p:set>
                                  </p:childTnLst>
                                </p:cTn>
                              </p:par>
                            </p:childTnLst>
                          </p:cTn>
                        </p:par>
                        <p:par>
                          <p:cTn id="10" fill="hold">
                            <p:stCondLst>
                              <p:cond delay="2000"/>
                            </p:stCondLst>
                            <p:childTnLst>
                              <p:par>
                                <p:cTn id="11" presetID="128" presetClass="entr" presetSubtype="0" fill="hold" nodeType="afterEffect">
                                  <p:stCondLst>
                                    <p:cond delay="1000"/>
                                  </p:stCondLst>
                                  <p:childTnLst>
                                    <p:set>
                                      <p:cBhvr>
                                        <p:cTn id="12" dur="1" fill="hold">
                                          <p:stCondLst>
                                            <p:cond delay="499"/>
                                          </p:stCondLst>
                                        </p:cTn>
                                        <p:tgtEl>
                                          <p:spTgt spid="62469"/>
                                        </p:tgtEl>
                                        <p:attrNameLst>
                                          <p:attrName>style.visibility</p:attrName>
                                        </p:attrNameLst>
                                      </p:cBhvr>
                                      <p:to>
                                        <p:strVal val="visible"/>
                                      </p:to>
                                    </p:set>
                                  </p:childTnLst>
                                </p:cTn>
                              </p:par>
                            </p:childTnLst>
                          </p:cTn>
                        </p:par>
                        <p:par>
                          <p:cTn id="13" fill="hold">
                            <p:stCondLst>
                              <p:cond delay="3500"/>
                            </p:stCondLst>
                            <p:childTnLst>
                              <p:par>
                                <p:cTn id="14" presetID="128" presetClass="entr" presetSubtype="0" fill="hold" nodeType="afterEffect">
                                  <p:stCondLst>
                                    <p:cond delay="1000"/>
                                  </p:stCondLst>
                                  <p:childTnLst>
                                    <p:set>
                                      <p:cBhvr>
                                        <p:cTn id="15" dur="1" fill="hold">
                                          <p:stCondLst>
                                            <p:cond delay="499"/>
                                          </p:stCondLst>
                                        </p:cTn>
                                        <p:tgtEl>
                                          <p:spTgt spid="62470"/>
                                        </p:tgtEl>
                                        <p:attrNameLst>
                                          <p:attrName>style.visibility</p:attrName>
                                        </p:attrNameLst>
                                      </p:cBhvr>
                                      <p:to>
                                        <p:strVal val="visible"/>
                                      </p:to>
                                    </p:set>
                                  </p:childTnLst>
                                </p:cTn>
                              </p:par>
                            </p:childTnLst>
                          </p:cTn>
                        </p:par>
                        <p:par>
                          <p:cTn id="16" fill="hold">
                            <p:stCondLst>
                              <p:cond delay="5000"/>
                            </p:stCondLst>
                            <p:childTnLst>
                              <p:par>
                                <p:cTn id="17" presetID="128" presetClass="entr" presetSubtype="0" fill="hold" nodeType="afterEffect">
                                  <p:stCondLst>
                                    <p:cond delay="1000"/>
                                  </p:stCondLst>
                                  <p:childTnLst>
                                    <p:set>
                                      <p:cBhvr>
                                        <p:cTn id="18" dur="1" fill="hold">
                                          <p:stCondLst>
                                            <p:cond delay="499"/>
                                          </p:stCondLst>
                                        </p:cTn>
                                        <p:tgtEl>
                                          <p:spTgt spid="624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993333"/>
        </a:solidFill>
        <a:effectLst/>
      </p:bgPr>
    </p:bg>
    <p:spTree>
      <p:nvGrpSpPr>
        <p:cNvPr id="1" name=""/>
        <p:cNvGrpSpPr/>
        <p:nvPr/>
      </p:nvGrpSpPr>
      <p:grpSpPr>
        <a:xfrm>
          <a:off x="0" y="0"/>
          <a:ext cx="0" cy="0"/>
          <a:chOff x="0" y="0"/>
          <a:chExt cx="0" cy="0"/>
        </a:xfrm>
      </p:grpSpPr>
      <p:pic>
        <p:nvPicPr>
          <p:cNvPr id="52229" name="Picture 5" descr="Untitled-1.jpg                                                 000D43A3Macintosh HD                   C3F6AE08:"/>
          <p:cNvPicPr>
            <a:picLocks noChangeAspect="1" noChangeArrowheads="1"/>
          </p:cNvPicPr>
          <p:nvPr/>
        </p:nvPicPr>
        <p:blipFill>
          <a:blip r:embed="rId3"/>
          <a:srcRect/>
          <a:stretch>
            <a:fillRect/>
          </a:stretch>
        </p:blipFill>
        <p:spPr bwMode="auto">
          <a:xfrm>
            <a:off x="0" y="892175"/>
            <a:ext cx="9144000" cy="5070475"/>
          </a:xfrm>
          <a:prstGeom prst="rect">
            <a:avLst/>
          </a:prstGeom>
          <a:noFill/>
        </p:spPr>
      </p:pic>
      <p:sp>
        <p:nvSpPr>
          <p:cNvPr id="5" name="TextBox 4"/>
          <p:cNvSpPr txBox="1"/>
          <p:nvPr/>
        </p:nvSpPr>
        <p:spPr>
          <a:xfrm>
            <a:off x="762000" y="0"/>
            <a:ext cx="6934200" cy="646331"/>
          </a:xfrm>
          <a:prstGeom prst="rect">
            <a:avLst/>
          </a:prstGeom>
          <a:noFill/>
        </p:spPr>
        <p:txBody>
          <a:bodyPr wrap="square" rtlCol="0">
            <a:spAutoFit/>
          </a:bodyPr>
          <a:lstStyle/>
          <a:p>
            <a:r>
              <a:rPr lang="en-US" sz="3600" dirty="0" smtClean="0"/>
              <a:t>52 mammals and counting…</a:t>
            </a:r>
            <a:endParaRPr lang="en-US" sz="36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3730" name="Picture 2"/>
          <p:cNvPicPr>
            <a:picLocks noChangeAspect="1" noChangeArrowheads="1"/>
          </p:cNvPicPr>
          <p:nvPr/>
        </p:nvPicPr>
        <mc:AlternateContent xmlns:mc="http://schemas.openxmlformats.org/markup-compatibility/2006">
          <mc:Choice xmlns="" xmlns:mv="urn:schemas-microsoft-com:mac:vml"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304800" y="609600"/>
            <a:ext cx="8458200" cy="5648325"/>
          </a:xfrm>
          <a:prstGeom prst="rect">
            <a:avLst/>
          </a:prstGeom>
          <a:noFill/>
          <a:ln w="9525">
            <a:noFill/>
            <a:miter lim="800000"/>
            <a:headEnd/>
            <a:tailEnd/>
          </a:ln>
          <a:effectLst/>
        </p:spPr>
      </p:pic>
      <p:sp>
        <p:nvSpPr>
          <p:cNvPr id="73731" name="Text Box 3"/>
          <p:cNvSpPr txBox="1">
            <a:spLocks noChangeArrowheads="1"/>
          </p:cNvSpPr>
          <p:nvPr/>
        </p:nvSpPr>
        <p:spPr bwMode="auto">
          <a:xfrm>
            <a:off x="5181600" y="6477000"/>
            <a:ext cx="35052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solidFill>
                  <a:schemeClr val="tx1"/>
                </a:solidFill>
              </a:rPr>
              <a:t>Photo by Paul Brakefield</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2286000" y="914400"/>
            <a:ext cx="35052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solidFill>
                  <a:schemeClr val="tx1"/>
                </a:solidFill>
              </a:rPr>
              <a:t>Movie ?</a:t>
            </a:r>
          </a:p>
        </p:txBody>
      </p:sp>
      <p:pic>
        <p:nvPicPr>
          <p:cNvPr id="78851" name="Picture 3" descr="/Users/sbcarrol/Desktop/Final lectures/Bmorph copy.mov">
            <a:hlinkClick r:id="" action="ppaction://media"/>
          </p:cNvPr>
          <p:cNvPicPr/>
          <p:nvPr>
            <a:videoFile r:link="rId1"/>
          </p:nvPr>
        </p:nvPicPr>
        <p:blipFill>
          <a:blip r:embed="rId4"/>
          <a:srcRect/>
          <a:stretch>
            <a:fillRect/>
          </a:stretch>
        </p:blipFill>
        <p:spPr bwMode="auto">
          <a:xfrm>
            <a:off x="0" y="381000"/>
            <a:ext cx="9144000" cy="6096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885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8851"/>
                </p:tgtEl>
              </p:cMediaNode>
            </p:video>
            <p:seq concurrent="1" nextAc="seek">
              <p:cTn id="8" restart="whenNotActive" fill="hold" evtFilter="cancelBubble" nodeType="interactiveSeq">
                <p:stCondLst>
                  <p:cond evt="onClick" delay="0">
                    <p:tgtEl>
                      <p:spTgt spid="7885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8851"/>
                                        </p:tgtEl>
                                      </p:cBhvr>
                                    </p:cmd>
                                  </p:childTnLst>
                                </p:cTn>
                              </p:par>
                            </p:childTnLst>
                          </p:cTn>
                        </p:par>
                      </p:childTnLst>
                    </p:cTn>
                  </p:par>
                </p:childTnLst>
              </p:cTn>
              <p:nextCondLst>
                <p:cond evt="onClick" delay="0">
                  <p:tgtEl>
                    <p:spTgt spid="78851"/>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993333"/>
        </a:solidFill>
        <a:effectLst/>
      </p:bgPr>
    </p:bg>
    <p:spTree>
      <p:nvGrpSpPr>
        <p:cNvPr id="1" name=""/>
        <p:cNvGrpSpPr/>
        <p:nvPr/>
      </p:nvGrpSpPr>
      <p:grpSpPr>
        <a:xfrm>
          <a:off x="0" y="0"/>
          <a:ext cx="0" cy="0"/>
          <a:chOff x="0" y="0"/>
          <a:chExt cx="0" cy="0"/>
        </a:xfrm>
      </p:grpSpPr>
      <p:pic>
        <p:nvPicPr>
          <p:cNvPr id="3" name="Picture 2" descr="1839_Zoology_F8.8_027.jpg"/>
          <p:cNvPicPr>
            <a:picLocks noChangeAspect="1"/>
          </p:cNvPicPr>
          <p:nvPr/>
        </p:nvPicPr>
        <p:blipFill>
          <a:blip r:embed="rId3"/>
          <a:stretch>
            <a:fillRect/>
          </a:stretch>
        </p:blipFill>
        <p:spPr>
          <a:xfrm>
            <a:off x="0" y="152400"/>
            <a:ext cx="9166024" cy="6553200"/>
          </a:xfrm>
          <a:prstGeom prst="rect">
            <a:avLst/>
          </a:prstGeom>
        </p:spPr>
      </p:pic>
      <p:pic>
        <p:nvPicPr>
          <p:cNvPr id="5" name="Picture 4" descr="mylo good grab.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0" y="1447800"/>
            <a:ext cx="9169914" cy="3495322"/>
          </a:xfrm>
          <a:prstGeom prst="rect">
            <a:avLst/>
          </a:prstGeom>
        </p:spPr>
      </p:pic>
      <p:sp>
        <p:nvSpPr>
          <p:cNvPr id="6" name="TextBox 5"/>
          <p:cNvSpPr txBox="1"/>
          <p:nvPr/>
        </p:nvSpPr>
        <p:spPr>
          <a:xfrm>
            <a:off x="1524000" y="914400"/>
            <a:ext cx="8077200" cy="461665"/>
          </a:xfrm>
          <a:prstGeom prst="rect">
            <a:avLst/>
          </a:prstGeom>
          <a:noFill/>
        </p:spPr>
        <p:txBody>
          <a:bodyPr wrap="square" rtlCol="0">
            <a:spAutoFit/>
          </a:bodyPr>
          <a:lstStyle/>
          <a:p>
            <a:r>
              <a:rPr lang="en-US" dirty="0" smtClean="0"/>
              <a:t>Partial DNA sequence of </a:t>
            </a:r>
            <a:r>
              <a:rPr lang="en-US" i="1" dirty="0" err="1" smtClean="0"/>
              <a:t>Mylodon</a:t>
            </a:r>
            <a:r>
              <a:rPr lang="en-US" i="1" dirty="0" smtClean="0"/>
              <a:t> </a:t>
            </a:r>
            <a:r>
              <a:rPr lang="en-US" i="1" dirty="0" err="1" smtClean="0"/>
              <a:t>darwinii</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0" presetClass="exit" presetSubtype="0" fill="hold" nodeType="withEffect">
                                  <p:stCondLst>
                                    <p:cond delay="0"/>
                                  </p:stCondLst>
                                  <p:childTnLst>
                                    <p:animEffect transition="out" filter="fade">
                                      <p:cBhvr>
                                        <p:cTn id="11" dur="2000"/>
                                        <p:tgtEl>
                                          <p:spTgt spid="3"/>
                                        </p:tgtEl>
                                      </p:cBhvr>
                                    </p:animEffect>
                                    <p:set>
                                      <p:cBhvr>
                                        <p:cTn id="12" dur="1" fill="hold">
                                          <p:stCondLst>
                                            <p:cond delay="1999"/>
                                          </p:stCondLst>
                                        </p:cTn>
                                        <p:tgtEl>
                                          <p:spTgt spid="3"/>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993333"/>
        </a:solidFill>
        <a:effectLst/>
      </p:bgPr>
    </p:bg>
    <p:spTree>
      <p:nvGrpSpPr>
        <p:cNvPr id="1" name=""/>
        <p:cNvGrpSpPr/>
        <p:nvPr/>
      </p:nvGrpSpPr>
      <p:grpSpPr>
        <a:xfrm>
          <a:off x="0" y="0"/>
          <a:ext cx="0" cy="0"/>
          <a:chOff x="0" y="0"/>
          <a:chExt cx="0" cy="0"/>
        </a:xfrm>
      </p:grpSpPr>
      <p:sp>
        <p:nvSpPr>
          <p:cNvPr id="57347" name="Text Box 3"/>
          <p:cNvSpPr txBox="1">
            <a:spLocks noChangeArrowheads="1"/>
          </p:cNvSpPr>
          <p:nvPr/>
        </p:nvSpPr>
        <p:spPr bwMode="auto">
          <a:xfrm>
            <a:off x="0" y="0"/>
            <a:ext cx="4343400" cy="100488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Wallace to  Bates</a:t>
            </a:r>
          </a:p>
          <a:p>
            <a:pPr>
              <a:spcBef>
                <a:spcPct val="50000"/>
              </a:spcBef>
            </a:pPr>
            <a:r>
              <a:rPr lang="en-US"/>
              <a:t>Ternate, Dec. 24, 1860</a:t>
            </a:r>
          </a:p>
        </p:txBody>
      </p:sp>
      <p:sp>
        <p:nvSpPr>
          <p:cNvPr id="8" name="TextBox 7"/>
          <p:cNvSpPr txBox="1"/>
          <p:nvPr/>
        </p:nvSpPr>
        <p:spPr>
          <a:xfrm>
            <a:off x="0" y="1447800"/>
            <a:ext cx="4114800" cy="1938992"/>
          </a:xfrm>
          <a:prstGeom prst="rect">
            <a:avLst/>
          </a:prstGeom>
          <a:noFill/>
        </p:spPr>
        <p:txBody>
          <a:bodyPr wrap="square" rtlCol="0">
            <a:spAutoFit/>
          </a:bodyPr>
          <a:lstStyle/>
          <a:p>
            <a:r>
              <a:rPr lang="en-US" dirty="0" smtClean="0"/>
              <a:t>“I know not how or to whom to express fully my admiration for </a:t>
            </a:r>
            <a:r>
              <a:rPr lang="en-US" u="sng" dirty="0" smtClean="0"/>
              <a:t>Darwin’s book. …</a:t>
            </a:r>
            <a:r>
              <a:rPr lang="en-US" dirty="0" smtClean="0"/>
              <a:t>- its overwhelming argument, &amp; its admirable tone &amp; spirit.</a:t>
            </a:r>
          </a:p>
          <a:p>
            <a:endParaRPr lang="en-US" dirty="0"/>
          </a:p>
        </p:txBody>
      </p:sp>
      <p:sp>
        <p:nvSpPr>
          <p:cNvPr id="9" name="TextBox 8"/>
          <p:cNvSpPr txBox="1"/>
          <p:nvPr/>
        </p:nvSpPr>
        <p:spPr>
          <a:xfrm>
            <a:off x="0" y="4038600"/>
            <a:ext cx="4267200" cy="2677656"/>
          </a:xfrm>
          <a:prstGeom prst="rect">
            <a:avLst/>
          </a:prstGeom>
          <a:noFill/>
        </p:spPr>
        <p:txBody>
          <a:bodyPr wrap="square" rtlCol="0">
            <a:spAutoFit/>
          </a:bodyPr>
          <a:lstStyle/>
          <a:p>
            <a:r>
              <a:rPr lang="en-US" dirty="0" smtClean="0"/>
              <a:t>“</a:t>
            </a:r>
            <a:r>
              <a:rPr lang="en-US" dirty="0" err="1" smtClean="0"/>
              <a:t>Mr</a:t>
            </a:r>
            <a:r>
              <a:rPr lang="en-US" dirty="0" smtClean="0"/>
              <a:t> Darwin has created a new science and a new philosophy, &amp; I believe that </a:t>
            </a:r>
            <a:r>
              <a:rPr lang="en-US" u="sng" dirty="0" smtClean="0"/>
              <a:t>never</a:t>
            </a:r>
            <a:r>
              <a:rPr lang="en-US" dirty="0" smtClean="0"/>
              <a:t> has such a complete illustration of a new branch of human knowledge been due to the </a:t>
            </a:r>
            <a:r>
              <a:rPr lang="en-US" dirty="0" err="1" smtClean="0"/>
              <a:t>labours</a:t>
            </a:r>
            <a:r>
              <a:rPr lang="en-US" dirty="0" smtClean="0"/>
              <a:t> &amp; researches of a single man.”</a:t>
            </a:r>
          </a:p>
          <a:p>
            <a:endParaRPr lang="en-US" dirty="0"/>
          </a:p>
        </p:txBody>
      </p:sp>
      <p:pic>
        <p:nvPicPr>
          <p:cNvPr id="10" name="Picture 9" descr="NHM Wallace to Bates#1FEC68.jpg                                001FEBF9Macintosh HD                   C3F6AE08:"/>
          <p:cNvPicPr>
            <a:picLocks noChangeAspect="1" noChangeArrowheads="1"/>
          </p:cNvPicPr>
          <p:nvPr/>
        </p:nvPicPr>
        <p:blipFill>
          <a:blip r:embed="rId3"/>
          <a:srcRect/>
          <a:stretch>
            <a:fillRect/>
          </a:stretch>
        </p:blipFill>
        <p:spPr bwMode="auto">
          <a:xfrm>
            <a:off x="4724401" y="0"/>
            <a:ext cx="4419600" cy="686999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ppt_x</p:attrName>
                                        </p:attrNameLst>
                                      </p:cBhvr>
                                      <p:tavLst>
                                        <p:tav tm="0">
                                          <p:val>
                                            <p:fltVal val="0.5"/>
                                          </p:val>
                                        </p:tav>
                                        <p:tav tm="100000">
                                          <p:val>
                                            <p:strVal val="#ppt_x"/>
                                          </p:val>
                                        </p:tav>
                                      </p:tavLst>
                                    </p:anim>
                                    <p:anim calcmode="lin" valueType="num">
                                      <p:cBhvr>
                                        <p:cTn id="10"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 calcmode="lin" valueType="num">
                                      <p:cBhvr>
                                        <p:cTn id="17" dur="500" fill="hold"/>
                                        <p:tgtEl>
                                          <p:spTgt spid="9"/>
                                        </p:tgtEl>
                                        <p:attrNameLst>
                                          <p:attrName>ppt_x</p:attrName>
                                        </p:attrNameLst>
                                      </p:cBhvr>
                                      <p:tavLst>
                                        <p:tav tm="0">
                                          <p:val>
                                            <p:fltVal val="0.5"/>
                                          </p:val>
                                        </p:tav>
                                        <p:tav tm="100000">
                                          <p:val>
                                            <p:strVal val="#ppt_x"/>
                                          </p:val>
                                        </p:tav>
                                      </p:tavLst>
                                    </p:anim>
                                    <p:anim calcmode="lin" valueType="num">
                                      <p:cBhvr>
                                        <p:cTn id="18"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993333"/>
        </a:solidFill>
        <a:effectLst/>
      </p:bgPr>
    </p:bg>
    <p:spTree>
      <p:nvGrpSpPr>
        <p:cNvPr id="1" name=""/>
        <p:cNvGrpSpPr/>
        <p:nvPr/>
      </p:nvGrpSpPr>
      <p:grpSpPr>
        <a:xfrm>
          <a:off x="0" y="0"/>
          <a:ext cx="0" cy="0"/>
          <a:chOff x="0" y="0"/>
          <a:chExt cx="0" cy="0"/>
        </a:xfrm>
      </p:grpSpPr>
      <p:pic>
        <p:nvPicPr>
          <p:cNvPr id="3" name="Picture 2" descr="birthday-candles.jpg"/>
          <p:cNvPicPr>
            <a:picLocks noChangeAspect="1"/>
          </p:cNvPicPr>
          <p:nvPr/>
        </p:nvPicPr>
        <p:blipFill>
          <a:blip r:embed="rId3"/>
          <a:stretch>
            <a:fillRect/>
          </a:stretch>
        </p:blipFill>
        <p:spPr>
          <a:xfrm>
            <a:off x="-25400" y="-19050"/>
            <a:ext cx="9169400" cy="687705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 Sean Carroll</a:t>
            </a:r>
            <a:endParaRPr lang="en-US" dirty="0"/>
          </a:p>
        </p:txBody>
      </p:sp>
      <p:sp>
        <p:nvSpPr>
          <p:cNvPr id="3" name="Content Placeholder 2"/>
          <p:cNvSpPr>
            <a:spLocks noGrp="1"/>
          </p:cNvSpPr>
          <p:nvPr>
            <p:ph idx="1"/>
          </p:nvPr>
        </p:nvSpPr>
        <p:spPr>
          <a:xfrm>
            <a:off x="2819400" y="1981200"/>
            <a:ext cx="5638800" cy="4114800"/>
          </a:xfrm>
        </p:spPr>
        <p:txBody>
          <a:bodyPr/>
          <a:lstStyle/>
          <a:p>
            <a:pPr marL="0" indent="0">
              <a:buNone/>
            </a:pPr>
            <a:r>
              <a:rPr lang="en-US" sz="1600" dirty="0"/>
              <a:t>Sean B. Carroll is an award-winning scientist, author, and educator. </a:t>
            </a:r>
            <a:r>
              <a:rPr lang="en-US" sz="1600" dirty="0" smtClean="0"/>
              <a:t>He is </a:t>
            </a:r>
            <a:r>
              <a:rPr lang="en-US" sz="1600" dirty="0"/>
              <a:t>currently Professor of Molecular Biology and Genetics and </a:t>
            </a:r>
            <a:r>
              <a:rPr lang="en-US" sz="1600" dirty="0" smtClean="0"/>
              <a:t>an Investigator </a:t>
            </a:r>
            <a:r>
              <a:rPr lang="en-US" sz="1600" dirty="0"/>
              <a:t>with the Howard Hughes Medical Institute at the </a:t>
            </a:r>
            <a:r>
              <a:rPr lang="en-US" sz="1600" dirty="0" smtClean="0"/>
              <a:t>University of </a:t>
            </a:r>
            <a:r>
              <a:rPr lang="en-US" sz="1600" dirty="0"/>
              <a:t>Wisconsin. His research has centered on the genes that </a:t>
            </a:r>
            <a:r>
              <a:rPr lang="en-US" sz="1600" dirty="0" smtClean="0"/>
              <a:t>control animal </a:t>
            </a:r>
            <a:r>
              <a:rPr lang="en-US" sz="1600" dirty="0"/>
              <a:t>body patterns and play major roles in the evolution of </a:t>
            </a:r>
            <a:r>
              <a:rPr lang="en-US" sz="1600" dirty="0" smtClean="0"/>
              <a:t>animal diversity. </a:t>
            </a:r>
            <a:r>
              <a:rPr lang="en-US" sz="1600" dirty="0"/>
              <a:t>Major discoveries from his laboratory have been featured </a:t>
            </a:r>
            <a:r>
              <a:rPr lang="en-US" sz="1600" dirty="0" smtClean="0"/>
              <a:t>in TIME, </a:t>
            </a:r>
            <a:r>
              <a:rPr lang="en-US" sz="1600" dirty="0"/>
              <a:t>US News &amp; World Report, The New York Times, Discover, </a:t>
            </a:r>
            <a:r>
              <a:rPr lang="en-US" sz="1600" dirty="0" smtClean="0"/>
              <a:t>and Natural </a:t>
            </a:r>
            <a:r>
              <a:rPr lang="en-US" sz="1600" dirty="0"/>
              <a:t>History.</a:t>
            </a:r>
            <a:endParaRPr lang="en-US" sz="1600" dirty="0"/>
          </a:p>
        </p:txBody>
      </p:sp>
      <p:pic>
        <p:nvPicPr>
          <p:cNvPr id="1026" name="Picture 2" descr="Dr. Sean Carro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981200"/>
            <a:ext cx="952500" cy="119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677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mc:AlternateContent xmlns:mc="http://schemas.openxmlformats.org/markup-compatibility/2006">
          <mc:Choice xmlns="" xmlns:mv="urn:schemas-microsoft-com:mac:vml"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0" y="-241300"/>
            <a:ext cx="9372600" cy="7099300"/>
          </a:xfrm>
          <a:prstGeom prst="rect">
            <a:avLst/>
          </a:prstGeom>
          <a:noFill/>
          <a:ln w="9525">
            <a:noFill/>
            <a:miter lim="800000"/>
            <a:headEnd/>
            <a:tailEnd/>
          </a:ln>
          <a:effectLst/>
        </p:spPr>
      </p:pic>
      <p:sp>
        <p:nvSpPr>
          <p:cNvPr id="5124" name="Text Box 4"/>
          <p:cNvSpPr txBox="1">
            <a:spLocks noChangeArrowheads="1"/>
          </p:cNvSpPr>
          <p:nvPr/>
        </p:nvSpPr>
        <p:spPr bwMode="auto">
          <a:xfrm>
            <a:off x="2133600" y="1524000"/>
            <a:ext cx="5943600" cy="13620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3200">
                <a:latin typeface="Capitals" pitchFamily="-107" charset="0"/>
              </a:rPr>
              <a:t>The first golden age :</a:t>
            </a:r>
          </a:p>
          <a:p>
            <a:pPr>
              <a:spcBef>
                <a:spcPct val="50000"/>
              </a:spcBef>
            </a:pPr>
            <a:r>
              <a:rPr lang="en-US" sz="3200">
                <a:latin typeface="Capitals" pitchFamily="-107" charset="0"/>
              </a:rPr>
              <a:t>The Making of a Theory</a:t>
            </a:r>
            <a:endParaRPr lang="en-US" sz="3200">
              <a:solidFill>
                <a:schemeClr val="tx1"/>
              </a:solidFill>
              <a:latin typeface="Capitals" pitchFamily="-107" charset="0"/>
            </a:endParaRPr>
          </a:p>
        </p:txBody>
      </p:sp>
      <p:pic>
        <p:nvPicPr>
          <p:cNvPr id="5126" name="Picture 6" descr="&#10;51935_big.jpg                                                  000D43A3Macintosh HD                   C3F6AE08:"/>
          <p:cNvPicPr>
            <a:picLocks noChangeAspect="1" noChangeArrowheads="1"/>
          </p:cNvPicPr>
          <p:nvPr/>
        </p:nvPicPr>
        <p:blipFill>
          <a:blip r:embed="rId5"/>
          <a:srcRect/>
          <a:stretch>
            <a:fillRect/>
          </a:stretch>
        </p:blipFill>
        <p:spPr bwMode="auto">
          <a:xfrm>
            <a:off x="5410200" y="3124200"/>
            <a:ext cx="1209675" cy="1524000"/>
          </a:xfrm>
          <a:prstGeom prst="rect">
            <a:avLst/>
          </a:prstGeom>
          <a:noFill/>
        </p:spPr>
      </p:pic>
      <p:pic>
        <p:nvPicPr>
          <p:cNvPr id="5127" name="Picture 7" descr="young_darwin.jpg                                               000D43A3Macintosh HD                   C3F6AE08:"/>
          <p:cNvPicPr>
            <a:picLocks noChangeAspect="1" noChangeArrowheads="1"/>
          </p:cNvPicPr>
          <p:nvPr/>
        </p:nvPicPr>
        <p:blipFill>
          <a:blip r:embed="rId6"/>
          <a:srcRect/>
          <a:stretch>
            <a:fillRect/>
          </a:stretch>
        </p:blipFill>
        <p:spPr bwMode="auto">
          <a:xfrm>
            <a:off x="4100513" y="3124200"/>
            <a:ext cx="1081087" cy="1517650"/>
          </a:xfrm>
          <a:prstGeom prst="rect">
            <a:avLst/>
          </a:prstGeom>
          <a:noFill/>
        </p:spPr>
      </p:pic>
      <p:pic>
        <p:nvPicPr>
          <p:cNvPr id="5129" name="Picture 9" descr="NHM-UK_1848 dag port#202294.jpg                                001FEBF9Macintosh HD                   C3F6AE08:"/>
          <p:cNvPicPr>
            <a:picLocks noChangeAspect="1" noChangeArrowheads="1"/>
          </p:cNvPicPr>
          <p:nvPr/>
        </p:nvPicPr>
        <p:blipFill>
          <a:blip r:embed="rId7"/>
          <a:srcRect/>
          <a:stretch>
            <a:fillRect/>
          </a:stretch>
        </p:blipFill>
        <p:spPr bwMode="auto">
          <a:xfrm>
            <a:off x="2667000" y="3124200"/>
            <a:ext cx="1179513" cy="15240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93333"/>
        </a:solidFill>
        <a:effectLst/>
      </p:bgPr>
    </p:bg>
    <p:spTree>
      <p:nvGrpSpPr>
        <p:cNvPr id="1" name=""/>
        <p:cNvGrpSpPr/>
        <p:nvPr/>
      </p:nvGrpSpPr>
      <p:grpSpPr>
        <a:xfrm>
          <a:off x="0" y="0"/>
          <a:ext cx="0" cy="0"/>
          <a:chOff x="0" y="0"/>
          <a:chExt cx="0" cy="0"/>
        </a:xfrm>
      </p:grpSpPr>
      <p:pic>
        <p:nvPicPr>
          <p:cNvPr id="66562" name="Picture 1026" descr="WallaceAmazonMap sm.tif                                        001FEBF9Macintosh HD                   C3F6AE08:"/>
          <p:cNvPicPr>
            <a:picLocks noChangeAspect="1" noChangeArrowheads="1"/>
          </p:cNvPicPr>
          <p:nvPr/>
        </p:nvPicPr>
        <p:blipFill>
          <a:blip r:embed="rId3"/>
          <a:srcRect/>
          <a:stretch>
            <a:fillRect/>
          </a:stretch>
        </p:blipFill>
        <p:spPr bwMode="auto">
          <a:xfrm>
            <a:off x="0" y="609600"/>
            <a:ext cx="9144000" cy="5813425"/>
          </a:xfrm>
          <a:prstGeom prst="rect">
            <a:avLst/>
          </a:prstGeom>
          <a:noFill/>
        </p:spPr>
      </p:pic>
      <p:sp>
        <p:nvSpPr>
          <p:cNvPr id="66563" name="AutoShape 1027"/>
          <p:cNvSpPr>
            <a:spLocks noChangeArrowheads="1"/>
          </p:cNvSpPr>
          <p:nvPr/>
        </p:nvSpPr>
        <p:spPr bwMode="auto">
          <a:xfrm>
            <a:off x="1524000" y="2133600"/>
            <a:ext cx="381000" cy="381000"/>
          </a:xfrm>
          <a:prstGeom prst="star5">
            <a:avLst/>
          </a:prstGeom>
          <a:solidFill>
            <a:srgbClr val="FF0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66564" name="AutoShape 1028"/>
          <p:cNvSpPr>
            <a:spLocks noChangeArrowheads="1"/>
          </p:cNvSpPr>
          <p:nvPr/>
        </p:nvSpPr>
        <p:spPr bwMode="auto">
          <a:xfrm>
            <a:off x="6934200" y="2743200"/>
            <a:ext cx="381000" cy="304800"/>
          </a:xfrm>
          <a:prstGeom prst="star5">
            <a:avLst/>
          </a:prstGeom>
          <a:solidFill>
            <a:srgbClr val="FF0000"/>
          </a:solidFill>
          <a:ln w="9525">
            <a:solidFill>
              <a:schemeClr val="tx1"/>
            </a:solidFill>
            <a:miter lim="800000"/>
            <a:headEnd/>
            <a:tailEnd/>
          </a:ln>
          <a:effectLst/>
        </p:spPr>
        <p:txBody>
          <a:bodyPr wrap="none" anchor="ctr">
            <a:prstTxWarp prst="textNoShape">
              <a:avLst/>
            </a:prstTxWarp>
          </a:bodyPr>
          <a:lstStyle/>
          <a:p>
            <a:endParaRPr lang="en-US"/>
          </a:p>
        </p:txBody>
      </p:sp>
      <p:pic>
        <p:nvPicPr>
          <p:cNvPr id="66566" name="Picture 1030" descr="NHM-UK_1848 dag port#202294.jpg                                000D43A3Macintosh HD                   C3F6AE08:"/>
          <p:cNvPicPr>
            <a:picLocks noChangeAspect="1" noChangeArrowheads="1"/>
          </p:cNvPicPr>
          <p:nvPr/>
        </p:nvPicPr>
        <p:blipFill>
          <a:blip r:embed="rId4"/>
          <a:srcRect/>
          <a:stretch>
            <a:fillRect/>
          </a:stretch>
        </p:blipFill>
        <p:spPr bwMode="auto">
          <a:xfrm>
            <a:off x="7297738" y="2057400"/>
            <a:ext cx="855662" cy="1104900"/>
          </a:xfrm>
          <a:prstGeom prst="rect">
            <a:avLst/>
          </a:prstGeom>
          <a:noFill/>
        </p:spPr>
      </p:pic>
      <p:pic>
        <p:nvPicPr>
          <p:cNvPr id="66567" name="Picture 1031" descr="&#10;51935_big.jpg                                                  000D43A3Macintosh HD                   C3F6AE08:"/>
          <p:cNvPicPr>
            <a:picLocks noChangeAspect="1" noChangeArrowheads="1"/>
          </p:cNvPicPr>
          <p:nvPr/>
        </p:nvPicPr>
        <p:blipFill>
          <a:blip r:embed="rId5"/>
          <a:srcRect/>
          <a:stretch>
            <a:fillRect/>
          </a:stretch>
        </p:blipFill>
        <p:spPr bwMode="auto">
          <a:xfrm>
            <a:off x="7315200" y="3200400"/>
            <a:ext cx="847725" cy="1066800"/>
          </a:xfrm>
          <a:prstGeom prst="rect">
            <a:avLst/>
          </a:prstGeom>
          <a:noFill/>
        </p:spPr>
      </p:pic>
      <p:sp>
        <p:nvSpPr>
          <p:cNvPr id="66568" name="Freeform 1032"/>
          <p:cNvSpPr>
            <a:spLocks/>
          </p:cNvSpPr>
          <p:nvPr/>
        </p:nvSpPr>
        <p:spPr bwMode="auto">
          <a:xfrm>
            <a:off x="1835150" y="2398713"/>
            <a:ext cx="4641850" cy="1087437"/>
          </a:xfrm>
          <a:custGeom>
            <a:avLst/>
            <a:gdLst/>
            <a:ahLst/>
            <a:cxnLst>
              <a:cxn ang="0">
                <a:pos x="2924" y="373"/>
              </a:cxn>
              <a:cxn ang="0">
                <a:pos x="2844" y="427"/>
              </a:cxn>
              <a:cxn ang="0">
                <a:pos x="2808" y="480"/>
              </a:cxn>
              <a:cxn ang="0">
                <a:pos x="2800" y="516"/>
              </a:cxn>
              <a:cxn ang="0">
                <a:pos x="2773" y="533"/>
              </a:cxn>
              <a:cxn ang="0">
                <a:pos x="2720" y="551"/>
              </a:cxn>
              <a:cxn ang="0">
                <a:pos x="2693" y="560"/>
              </a:cxn>
              <a:cxn ang="0">
                <a:pos x="2586" y="542"/>
              </a:cxn>
              <a:cxn ang="0">
                <a:pos x="2542" y="498"/>
              </a:cxn>
              <a:cxn ang="0">
                <a:pos x="2462" y="445"/>
              </a:cxn>
              <a:cxn ang="0">
                <a:pos x="2364" y="471"/>
              </a:cxn>
              <a:cxn ang="0">
                <a:pos x="2284" y="525"/>
              </a:cxn>
              <a:cxn ang="0">
                <a:pos x="2168" y="596"/>
              </a:cxn>
              <a:cxn ang="0">
                <a:pos x="1706" y="631"/>
              </a:cxn>
              <a:cxn ang="0">
                <a:pos x="1546" y="685"/>
              </a:cxn>
              <a:cxn ang="0">
                <a:pos x="1440" y="596"/>
              </a:cxn>
              <a:cxn ang="0">
                <a:pos x="1404" y="542"/>
              </a:cxn>
              <a:cxn ang="0">
                <a:pos x="1386" y="516"/>
              </a:cxn>
              <a:cxn ang="0">
                <a:pos x="1368" y="445"/>
              </a:cxn>
              <a:cxn ang="0">
                <a:pos x="1360" y="418"/>
              </a:cxn>
              <a:cxn ang="0">
                <a:pos x="1306" y="400"/>
              </a:cxn>
              <a:cxn ang="0">
                <a:pos x="1226" y="365"/>
              </a:cxn>
              <a:cxn ang="0">
                <a:pos x="1102" y="329"/>
              </a:cxn>
              <a:cxn ang="0">
                <a:pos x="826" y="293"/>
              </a:cxn>
              <a:cxn ang="0">
                <a:pos x="675" y="285"/>
              </a:cxn>
              <a:cxn ang="0">
                <a:pos x="346" y="231"/>
              </a:cxn>
              <a:cxn ang="0">
                <a:pos x="293" y="213"/>
              </a:cxn>
              <a:cxn ang="0">
                <a:pos x="186" y="133"/>
              </a:cxn>
              <a:cxn ang="0">
                <a:pos x="97" y="98"/>
              </a:cxn>
              <a:cxn ang="0">
                <a:pos x="0" y="0"/>
              </a:cxn>
            </a:cxnLst>
            <a:rect l="0" t="0" r="r" b="b"/>
            <a:pathLst>
              <a:path w="2924" h="685">
                <a:moveTo>
                  <a:pt x="2924" y="373"/>
                </a:moveTo>
                <a:cubicBezTo>
                  <a:pt x="2897" y="399"/>
                  <a:pt x="2875" y="406"/>
                  <a:pt x="2844" y="427"/>
                </a:cubicBezTo>
                <a:cubicBezTo>
                  <a:pt x="2832" y="444"/>
                  <a:pt x="2812" y="459"/>
                  <a:pt x="2808" y="480"/>
                </a:cubicBezTo>
                <a:cubicBezTo>
                  <a:pt x="2805" y="492"/>
                  <a:pt x="2806" y="505"/>
                  <a:pt x="2800" y="516"/>
                </a:cubicBezTo>
                <a:cubicBezTo>
                  <a:pt x="2794" y="524"/>
                  <a:pt x="2782" y="528"/>
                  <a:pt x="2773" y="533"/>
                </a:cubicBezTo>
                <a:cubicBezTo>
                  <a:pt x="2755" y="540"/>
                  <a:pt x="2737" y="545"/>
                  <a:pt x="2720" y="551"/>
                </a:cubicBezTo>
                <a:cubicBezTo>
                  <a:pt x="2711" y="554"/>
                  <a:pt x="2693" y="560"/>
                  <a:pt x="2693" y="560"/>
                </a:cubicBezTo>
                <a:cubicBezTo>
                  <a:pt x="2657" y="555"/>
                  <a:pt x="2616" y="561"/>
                  <a:pt x="2586" y="542"/>
                </a:cubicBezTo>
                <a:cubicBezTo>
                  <a:pt x="2568" y="530"/>
                  <a:pt x="2559" y="509"/>
                  <a:pt x="2542" y="498"/>
                </a:cubicBezTo>
                <a:cubicBezTo>
                  <a:pt x="2520" y="465"/>
                  <a:pt x="2499" y="456"/>
                  <a:pt x="2462" y="445"/>
                </a:cubicBezTo>
                <a:cubicBezTo>
                  <a:pt x="2413" y="412"/>
                  <a:pt x="2400" y="435"/>
                  <a:pt x="2364" y="471"/>
                </a:cubicBezTo>
                <a:cubicBezTo>
                  <a:pt x="2349" y="515"/>
                  <a:pt x="2328" y="515"/>
                  <a:pt x="2284" y="525"/>
                </a:cubicBezTo>
                <a:cubicBezTo>
                  <a:pt x="2242" y="544"/>
                  <a:pt x="2212" y="581"/>
                  <a:pt x="2168" y="596"/>
                </a:cubicBezTo>
                <a:cubicBezTo>
                  <a:pt x="2023" y="643"/>
                  <a:pt x="1855" y="623"/>
                  <a:pt x="1706" y="631"/>
                </a:cubicBezTo>
                <a:cubicBezTo>
                  <a:pt x="1648" y="640"/>
                  <a:pt x="1598" y="658"/>
                  <a:pt x="1546" y="685"/>
                </a:cubicBezTo>
                <a:cubicBezTo>
                  <a:pt x="1501" y="669"/>
                  <a:pt x="1480" y="622"/>
                  <a:pt x="1440" y="596"/>
                </a:cubicBezTo>
                <a:cubicBezTo>
                  <a:pt x="1428" y="578"/>
                  <a:pt x="1416" y="559"/>
                  <a:pt x="1404" y="542"/>
                </a:cubicBezTo>
                <a:cubicBezTo>
                  <a:pt x="1398" y="533"/>
                  <a:pt x="1386" y="516"/>
                  <a:pt x="1386" y="516"/>
                </a:cubicBezTo>
                <a:cubicBezTo>
                  <a:pt x="1380" y="492"/>
                  <a:pt x="1374" y="468"/>
                  <a:pt x="1368" y="445"/>
                </a:cubicBezTo>
                <a:cubicBezTo>
                  <a:pt x="1365" y="436"/>
                  <a:pt x="1367" y="423"/>
                  <a:pt x="1360" y="418"/>
                </a:cubicBezTo>
                <a:cubicBezTo>
                  <a:pt x="1344" y="406"/>
                  <a:pt x="1306" y="400"/>
                  <a:pt x="1306" y="400"/>
                </a:cubicBezTo>
                <a:cubicBezTo>
                  <a:pt x="1279" y="381"/>
                  <a:pt x="1257" y="374"/>
                  <a:pt x="1226" y="365"/>
                </a:cubicBezTo>
                <a:cubicBezTo>
                  <a:pt x="1187" y="338"/>
                  <a:pt x="1146" y="340"/>
                  <a:pt x="1102" y="329"/>
                </a:cubicBezTo>
                <a:cubicBezTo>
                  <a:pt x="997" y="302"/>
                  <a:pt x="939" y="299"/>
                  <a:pt x="826" y="293"/>
                </a:cubicBezTo>
                <a:cubicBezTo>
                  <a:pt x="759" y="277"/>
                  <a:pt x="756" y="276"/>
                  <a:pt x="675" y="285"/>
                </a:cubicBezTo>
                <a:cubicBezTo>
                  <a:pt x="559" y="274"/>
                  <a:pt x="461" y="240"/>
                  <a:pt x="346" y="231"/>
                </a:cubicBezTo>
                <a:cubicBezTo>
                  <a:pt x="328" y="225"/>
                  <a:pt x="306" y="225"/>
                  <a:pt x="293" y="213"/>
                </a:cubicBezTo>
                <a:cubicBezTo>
                  <a:pt x="268" y="189"/>
                  <a:pt x="217" y="140"/>
                  <a:pt x="186" y="133"/>
                </a:cubicBezTo>
                <a:cubicBezTo>
                  <a:pt x="150" y="124"/>
                  <a:pt x="127" y="118"/>
                  <a:pt x="97" y="98"/>
                </a:cubicBezTo>
                <a:cubicBezTo>
                  <a:pt x="79" y="46"/>
                  <a:pt x="47" y="24"/>
                  <a:pt x="0" y="0"/>
                </a:cubicBezTo>
              </a:path>
            </a:pathLst>
          </a:custGeom>
          <a:noFill/>
          <a:ln w="9525">
            <a:solidFill>
              <a:srgbClr val="FF0000"/>
            </a:solidFill>
            <a:round/>
            <a:headEnd/>
            <a:tailEnd/>
          </a:ln>
          <a:effectLst/>
        </p:spPr>
        <p:txBody>
          <a:bodyPr wrap="none" anchor="ctr">
            <a:prstTxWarp prst="textNoShape">
              <a:avLst/>
            </a:prstTxWarp>
          </a:bodyPr>
          <a:lstStyle/>
          <a:p>
            <a:endParaRPr lang="en-US"/>
          </a:p>
        </p:txBody>
      </p:sp>
      <p:pic>
        <p:nvPicPr>
          <p:cNvPr id="66569" name="Picture 1033" descr="NHM-UK_1848 dag port#202294.jpg                                000D43A3Macintosh HD                   C3F6AE08:"/>
          <p:cNvPicPr>
            <a:picLocks noChangeAspect="1" noChangeArrowheads="1"/>
          </p:cNvPicPr>
          <p:nvPr/>
        </p:nvPicPr>
        <p:blipFill>
          <a:blip r:embed="rId4"/>
          <a:srcRect/>
          <a:stretch>
            <a:fillRect/>
          </a:stretch>
        </p:blipFill>
        <p:spPr bwMode="auto">
          <a:xfrm flipH="1">
            <a:off x="609600" y="1524000"/>
            <a:ext cx="855663" cy="1104900"/>
          </a:xfrm>
          <a:prstGeom prst="rect">
            <a:avLst/>
          </a:prstGeom>
          <a:noFill/>
        </p:spPr>
      </p:pic>
      <p:sp>
        <p:nvSpPr>
          <p:cNvPr id="66570" name="Text Box 1034"/>
          <p:cNvSpPr txBox="1">
            <a:spLocks noChangeArrowheads="1"/>
          </p:cNvSpPr>
          <p:nvPr/>
        </p:nvSpPr>
        <p:spPr bwMode="auto">
          <a:xfrm>
            <a:off x="6705600" y="2362200"/>
            <a:ext cx="762000" cy="457200"/>
          </a:xfrm>
          <a:prstGeom prst="rect">
            <a:avLst/>
          </a:prstGeom>
          <a:noFill/>
          <a:ln w="9525">
            <a:noFill/>
            <a:miter lim="800000"/>
            <a:headEnd/>
            <a:tailEnd/>
          </a:ln>
          <a:effectLst/>
        </p:spPr>
        <p:txBody>
          <a:bodyPr>
            <a:prstTxWarp prst="textNoShape">
              <a:avLst/>
            </a:prstTxWarp>
            <a:spAutoFit/>
          </a:bodyPr>
          <a:lstStyle/>
          <a:p>
            <a:pPr>
              <a:spcBef>
                <a:spcPct val="50000"/>
              </a:spcBef>
            </a:pPr>
            <a:endParaRPr lang="en-US"/>
          </a:p>
        </p:txBody>
      </p:sp>
      <p:sp>
        <p:nvSpPr>
          <p:cNvPr id="66571" name="Text Box 1035"/>
          <p:cNvSpPr txBox="1">
            <a:spLocks noChangeArrowheads="1"/>
          </p:cNvSpPr>
          <p:nvPr/>
        </p:nvSpPr>
        <p:spPr bwMode="auto">
          <a:xfrm>
            <a:off x="6705600" y="2438400"/>
            <a:ext cx="8382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800">
                <a:solidFill>
                  <a:srgbClr val="FF0000"/>
                </a:solidFill>
              </a:rPr>
              <a:t>1848</a:t>
            </a:r>
            <a:endParaRPr lang="en-US"/>
          </a:p>
        </p:txBody>
      </p:sp>
      <p:sp>
        <p:nvSpPr>
          <p:cNvPr id="66572" name="Text Box 1036"/>
          <p:cNvSpPr txBox="1">
            <a:spLocks noChangeArrowheads="1"/>
          </p:cNvSpPr>
          <p:nvPr/>
        </p:nvSpPr>
        <p:spPr bwMode="auto">
          <a:xfrm>
            <a:off x="1524000" y="1752600"/>
            <a:ext cx="609600" cy="457200"/>
          </a:xfrm>
          <a:prstGeom prst="rect">
            <a:avLst/>
          </a:prstGeom>
          <a:noFill/>
          <a:ln w="9525">
            <a:noFill/>
            <a:miter lim="800000"/>
            <a:headEnd/>
            <a:tailEnd/>
          </a:ln>
          <a:effectLst/>
        </p:spPr>
        <p:txBody>
          <a:bodyPr>
            <a:prstTxWarp prst="textNoShape">
              <a:avLst/>
            </a:prstTxWarp>
            <a:spAutoFit/>
          </a:bodyPr>
          <a:lstStyle/>
          <a:p>
            <a:pPr>
              <a:spcBef>
                <a:spcPct val="50000"/>
              </a:spcBef>
            </a:pPr>
            <a:endParaRPr lang="en-US"/>
          </a:p>
        </p:txBody>
      </p:sp>
      <p:sp>
        <p:nvSpPr>
          <p:cNvPr id="66573" name="Text Box 1037"/>
          <p:cNvSpPr txBox="1">
            <a:spLocks noChangeArrowheads="1"/>
          </p:cNvSpPr>
          <p:nvPr/>
        </p:nvSpPr>
        <p:spPr bwMode="auto">
          <a:xfrm>
            <a:off x="1371600" y="1828800"/>
            <a:ext cx="8382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800">
                <a:solidFill>
                  <a:srgbClr val="FF0000"/>
                </a:solidFill>
              </a:rPr>
              <a:t>1852</a:t>
            </a:r>
            <a:endParaRPr lang="en-US"/>
          </a:p>
        </p:txBody>
      </p:sp>
      <p:pic>
        <p:nvPicPr>
          <p:cNvPr id="66575" name="Picture 1039" descr="RC template 3.jpg                                              001E2131Macintosh HD                   C3F6AE08:"/>
          <p:cNvPicPr>
            <a:picLocks noChangeAspect="1" noChangeArrowheads="1"/>
          </p:cNvPicPr>
          <p:nvPr/>
        </p:nvPicPr>
        <p:blipFill>
          <a:blip r:embed="rId6"/>
          <a:srcRect/>
          <a:stretch>
            <a:fillRect/>
          </a:stretch>
        </p:blipFill>
        <p:spPr bwMode="auto">
          <a:xfrm>
            <a:off x="0" y="-76200"/>
            <a:ext cx="9144000" cy="6923088"/>
          </a:xfrm>
          <a:prstGeom prst="rect">
            <a:avLst/>
          </a:prstGeom>
          <a:noFill/>
        </p:spPr>
      </p:pic>
      <p:pic>
        <p:nvPicPr>
          <p:cNvPr id="66576" name="Picture 1040" descr="NHM-UK_1848 dag port#202294.jpg                                000D43A3Macintosh HD                   C3F6AE08:"/>
          <p:cNvPicPr>
            <a:picLocks noChangeAspect="1" noChangeArrowheads="1"/>
          </p:cNvPicPr>
          <p:nvPr/>
        </p:nvPicPr>
        <p:blipFill>
          <a:blip r:embed="rId4"/>
          <a:srcRect/>
          <a:stretch>
            <a:fillRect/>
          </a:stretch>
        </p:blipFill>
        <p:spPr bwMode="auto">
          <a:xfrm>
            <a:off x="2389188" y="609600"/>
            <a:ext cx="4130675" cy="5334000"/>
          </a:xfrm>
          <a:prstGeom prst="rect">
            <a:avLst/>
          </a:prstGeom>
          <a:noFill/>
        </p:spPr>
      </p:pic>
      <p:sp>
        <p:nvSpPr>
          <p:cNvPr id="66577" name="Text Box 1041"/>
          <p:cNvSpPr txBox="1">
            <a:spLocks noChangeArrowheads="1"/>
          </p:cNvSpPr>
          <p:nvPr/>
        </p:nvSpPr>
        <p:spPr bwMode="auto">
          <a:xfrm>
            <a:off x="2209800" y="6019800"/>
            <a:ext cx="4572000" cy="100488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latin typeface="Times New Roman" pitchFamily="-107" charset="0"/>
              </a:rPr>
              <a:t>  Alfred Russel Wallace  (c. 1848)</a:t>
            </a:r>
          </a:p>
          <a:p>
            <a:pPr>
              <a:spcBef>
                <a:spcPct val="50000"/>
              </a:spcBef>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66575"/>
                                        </p:tgtEl>
                                      </p:cBhvr>
                                    </p:animEffect>
                                    <p:set>
                                      <p:cBhvr>
                                        <p:cTn id="7" dur="1" fill="hold">
                                          <p:stCondLst>
                                            <p:cond delay="499"/>
                                          </p:stCondLst>
                                        </p:cTn>
                                        <p:tgtEl>
                                          <p:spTgt spid="66575"/>
                                        </p:tgtEl>
                                        <p:attrNameLst>
                                          <p:attrName>style.visibility</p:attrName>
                                        </p:attrNameLst>
                                      </p:cBhvr>
                                      <p:to>
                                        <p:strVal val="hidden"/>
                                      </p:to>
                                    </p:set>
                                  </p:childTnLst>
                                </p:cTn>
                              </p:par>
                            </p:childTnLst>
                          </p:cTn>
                        </p:par>
                        <p:par>
                          <p:cTn id="8" fill="hold">
                            <p:stCondLst>
                              <p:cond delay="500"/>
                            </p:stCondLst>
                            <p:childTnLst>
                              <p:par>
                                <p:cTn id="9" presetID="9" presetClass="exit" presetSubtype="0" fill="hold" nodeType="afterEffect">
                                  <p:stCondLst>
                                    <p:cond delay="0"/>
                                  </p:stCondLst>
                                  <p:childTnLst>
                                    <p:animEffect transition="out" filter="dissolve">
                                      <p:cBhvr>
                                        <p:cTn id="10" dur="500"/>
                                        <p:tgtEl>
                                          <p:spTgt spid="66576"/>
                                        </p:tgtEl>
                                      </p:cBhvr>
                                    </p:animEffect>
                                    <p:set>
                                      <p:cBhvr>
                                        <p:cTn id="11" dur="1" fill="hold">
                                          <p:stCondLst>
                                            <p:cond delay="499"/>
                                          </p:stCondLst>
                                        </p:cTn>
                                        <p:tgtEl>
                                          <p:spTgt spid="66576"/>
                                        </p:tgtEl>
                                        <p:attrNameLst>
                                          <p:attrName>style.visibility</p:attrName>
                                        </p:attrNameLst>
                                      </p:cBhvr>
                                      <p:to>
                                        <p:strVal val="hidden"/>
                                      </p:to>
                                    </p:set>
                                  </p:childTnLst>
                                </p:cTn>
                              </p:par>
                            </p:childTnLst>
                          </p:cTn>
                        </p:par>
                        <p:par>
                          <p:cTn id="12" fill="hold">
                            <p:stCondLst>
                              <p:cond delay="1000"/>
                            </p:stCondLst>
                            <p:childTnLst>
                              <p:par>
                                <p:cTn id="13" presetID="9" presetClass="exit" presetSubtype="0" fill="hold" grpId="0" nodeType="afterEffect">
                                  <p:stCondLst>
                                    <p:cond delay="0"/>
                                  </p:stCondLst>
                                  <p:childTnLst>
                                    <p:animEffect transition="out" filter="dissolve">
                                      <p:cBhvr>
                                        <p:cTn id="14" dur="500"/>
                                        <p:tgtEl>
                                          <p:spTgt spid="66577"/>
                                        </p:tgtEl>
                                      </p:cBhvr>
                                    </p:animEffect>
                                    <p:set>
                                      <p:cBhvr>
                                        <p:cTn id="15" dur="1" fill="hold">
                                          <p:stCondLst>
                                            <p:cond delay="499"/>
                                          </p:stCondLst>
                                        </p:cTn>
                                        <p:tgtEl>
                                          <p:spTgt spid="66577"/>
                                        </p:tgtEl>
                                        <p:attrNameLst>
                                          <p:attrName>style.visibility</p:attrName>
                                        </p:attrNameLst>
                                      </p:cBhvr>
                                      <p:to>
                                        <p:strVal val="hidden"/>
                                      </p:to>
                                    </p:se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66562"/>
                                        </p:tgtEl>
                                        <p:attrNameLst>
                                          <p:attrName>style.visibility</p:attrName>
                                        </p:attrNameLst>
                                      </p:cBhvr>
                                      <p:to>
                                        <p:strVal val="visible"/>
                                      </p:to>
                                    </p:set>
                                    <p:animEffect transition="in" filter="dissolve">
                                      <p:cBhvr>
                                        <p:cTn id="19" dur="500"/>
                                        <p:tgtEl>
                                          <p:spTgt spid="66562"/>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66566"/>
                                        </p:tgtEl>
                                        <p:attrNameLst>
                                          <p:attrName>style.visibility</p:attrName>
                                        </p:attrNameLst>
                                      </p:cBhvr>
                                      <p:to>
                                        <p:strVal val="visible"/>
                                      </p:to>
                                    </p:set>
                                    <p:animEffect transition="in" filter="dissolve">
                                      <p:cBhvr>
                                        <p:cTn id="23" dur="500"/>
                                        <p:tgtEl>
                                          <p:spTgt spid="66566"/>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66567"/>
                                        </p:tgtEl>
                                        <p:attrNameLst>
                                          <p:attrName>style.visibility</p:attrName>
                                        </p:attrNameLst>
                                      </p:cBhvr>
                                      <p:to>
                                        <p:strVal val="visible"/>
                                      </p:to>
                                    </p:set>
                                    <p:animEffect transition="in" filter="dissolve">
                                      <p:cBhvr>
                                        <p:cTn id="27" dur="500"/>
                                        <p:tgtEl>
                                          <p:spTgt spid="66567"/>
                                        </p:tgtEl>
                                      </p:cBhvr>
                                    </p:animEffect>
                                  </p:childTnLst>
                                </p:cTn>
                              </p:par>
                            </p:childTnLst>
                          </p:cTn>
                        </p:par>
                        <p:par>
                          <p:cTn id="28" fill="hold">
                            <p:stCondLst>
                              <p:cond delay="3000"/>
                            </p:stCondLst>
                            <p:childTnLst>
                              <p:par>
                                <p:cTn id="29" presetID="1" presetClass="entr" presetSubtype="0" fill="hold" grpId="0" nodeType="afterEffect">
                                  <p:stCondLst>
                                    <p:cond delay="0"/>
                                  </p:stCondLst>
                                  <p:childTnLst>
                                    <p:set>
                                      <p:cBhvr>
                                        <p:cTn id="30" dur="1" fill="hold">
                                          <p:stCondLst>
                                            <p:cond delay="499"/>
                                          </p:stCondLst>
                                        </p:cTn>
                                        <p:tgtEl>
                                          <p:spTgt spid="66564"/>
                                        </p:tgtEl>
                                        <p:attrNameLst>
                                          <p:attrName>style.visibility</p:attrName>
                                        </p:attrNameLst>
                                      </p:cBhvr>
                                      <p:to>
                                        <p:strVal val="visible"/>
                                      </p:to>
                                    </p:set>
                                  </p:childTnLst>
                                </p:cTn>
                              </p:par>
                            </p:childTnLst>
                          </p:cTn>
                        </p:par>
                        <p:par>
                          <p:cTn id="31" fill="hold">
                            <p:stCondLst>
                              <p:cond delay="3500"/>
                            </p:stCondLst>
                            <p:childTnLst>
                              <p:par>
                                <p:cTn id="32" presetID="1" presetClass="entr" presetSubtype="0" fill="hold" grpId="0" nodeType="afterEffect">
                                  <p:stCondLst>
                                    <p:cond delay="0"/>
                                  </p:stCondLst>
                                  <p:childTnLst>
                                    <p:set>
                                      <p:cBhvr>
                                        <p:cTn id="33" dur="1" fill="hold">
                                          <p:stCondLst>
                                            <p:cond delay="499"/>
                                          </p:stCondLst>
                                        </p:cTn>
                                        <p:tgtEl>
                                          <p:spTgt spid="6657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499"/>
                                          </p:stCondLst>
                                        </p:cTn>
                                        <p:tgtEl>
                                          <p:spTgt spid="66567"/>
                                        </p:tgtEl>
                                        <p:attrNameLst>
                                          <p:attrName>style.visibility</p:attrName>
                                        </p:attrNameLst>
                                      </p:cBhvr>
                                      <p:to>
                                        <p:strVal val="hidden"/>
                                      </p:to>
                                    </p:set>
                                  </p:childTnLst>
                                </p:cTn>
                              </p:par>
                              <p:par>
                                <p:cTn id="38" presetID="1" presetClass="entr" presetSubtype="0" fill="hold" grpId="0" nodeType="withEffect">
                                  <p:stCondLst>
                                    <p:cond delay="0"/>
                                  </p:stCondLst>
                                  <p:childTnLst>
                                    <p:set>
                                      <p:cBhvr>
                                        <p:cTn id="39" dur="1" fill="hold">
                                          <p:stCondLst>
                                            <p:cond delay="499"/>
                                          </p:stCondLst>
                                        </p:cTn>
                                        <p:tgtEl>
                                          <p:spTgt spid="6656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499"/>
                                          </p:stCondLst>
                                        </p:cTn>
                                        <p:tgtEl>
                                          <p:spTgt spid="66563"/>
                                        </p:tgtEl>
                                        <p:attrNameLst>
                                          <p:attrName>style.visibility</p:attrName>
                                        </p:attrNameLst>
                                      </p:cBhvr>
                                      <p:to>
                                        <p:strVal val="visible"/>
                                      </p:to>
                                    </p:set>
                                  </p:childTnLst>
                                </p:cTn>
                              </p:par>
                            </p:childTnLst>
                          </p:cTn>
                        </p:par>
                        <p:par>
                          <p:cTn id="44" fill="hold">
                            <p:stCondLst>
                              <p:cond delay="500"/>
                            </p:stCondLst>
                            <p:childTnLst>
                              <p:par>
                                <p:cTn id="45" presetID="1" presetClass="exit" presetSubtype="0" fill="hold" grpId="1" nodeType="afterEffect">
                                  <p:stCondLst>
                                    <p:cond delay="0"/>
                                  </p:stCondLst>
                                  <p:childTnLst>
                                    <p:set>
                                      <p:cBhvr>
                                        <p:cTn id="46" dur="1" fill="hold">
                                          <p:stCondLst>
                                            <p:cond delay="499"/>
                                          </p:stCondLst>
                                        </p:cTn>
                                        <p:tgtEl>
                                          <p:spTgt spid="66571"/>
                                        </p:tgtEl>
                                        <p:attrNameLst>
                                          <p:attrName>style.visibility</p:attrName>
                                        </p:attrNameLst>
                                      </p:cBhvr>
                                      <p:to>
                                        <p:strVal val="hidden"/>
                                      </p:to>
                                    </p:set>
                                  </p:childTnLst>
                                </p:cTn>
                              </p:par>
                            </p:childTnLst>
                          </p:cTn>
                        </p:par>
                        <p:par>
                          <p:cTn id="47" fill="hold">
                            <p:stCondLst>
                              <p:cond delay="1000"/>
                            </p:stCondLst>
                            <p:childTnLst>
                              <p:par>
                                <p:cTn id="48" presetID="1" presetClass="entr" presetSubtype="0" fill="hold" nodeType="afterEffect">
                                  <p:stCondLst>
                                    <p:cond delay="0"/>
                                  </p:stCondLst>
                                  <p:childTnLst>
                                    <p:set>
                                      <p:cBhvr>
                                        <p:cTn id="49" dur="1" fill="hold">
                                          <p:stCondLst>
                                            <p:cond delay="499"/>
                                          </p:stCondLst>
                                        </p:cTn>
                                        <p:tgtEl>
                                          <p:spTgt spid="66569"/>
                                        </p:tgtEl>
                                        <p:attrNameLst>
                                          <p:attrName>style.visibility</p:attrName>
                                        </p:attrNameLst>
                                      </p:cBhvr>
                                      <p:to>
                                        <p:strVal val="visible"/>
                                      </p:to>
                                    </p:set>
                                  </p:childTnLst>
                                </p:cTn>
                              </p:par>
                            </p:childTnLst>
                          </p:cTn>
                        </p:par>
                        <p:par>
                          <p:cTn id="50" fill="hold">
                            <p:stCondLst>
                              <p:cond delay="1500"/>
                            </p:stCondLst>
                            <p:childTnLst>
                              <p:par>
                                <p:cTn id="51" presetID="1" presetClass="entr" presetSubtype="0" fill="hold" grpId="0" nodeType="afterEffect">
                                  <p:stCondLst>
                                    <p:cond delay="0"/>
                                  </p:stCondLst>
                                  <p:childTnLst>
                                    <p:set>
                                      <p:cBhvr>
                                        <p:cTn id="52" dur="1" fill="hold">
                                          <p:stCondLst>
                                            <p:cond delay="499"/>
                                          </p:stCondLst>
                                        </p:cTn>
                                        <p:tgtEl>
                                          <p:spTgt spid="66573"/>
                                        </p:tgtEl>
                                        <p:attrNameLst>
                                          <p:attrName>style.visibility</p:attrName>
                                        </p:attrNameLst>
                                      </p:cBhvr>
                                      <p:to>
                                        <p:strVal val="visible"/>
                                      </p:to>
                                    </p:set>
                                  </p:childTnLst>
                                </p:cTn>
                              </p:par>
                            </p:childTnLst>
                          </p:cTn>
                        </p:par>
                        <p:par>
                          <p:cTn id="53" fill="hold">
                            <p:stCondLst>
                              <p:cond delay="2000"/>
                            </p:stCondLst>
                            <p:childTnLst>
                              <p:par>
                                <p:cTn id="54" presetID="1" presetClass="exit" presetSubtype="0" fill="hold" nodeType="afterEffect">
                                  <p:stCondLst>
                                    <p:cond delay="0"/>
                                  </p:stCondLst>
                                  <p:childTnLst>
                                    <p:set>
                                      <p:cBhvr>
                                        <p:cTn id="55" dur="1" fill="hold">
                                          <p:stCondLst>
                                            <p:cond delay="499"/>
                                          </p:stCondLst>
                                        </p:cTn>
                                        <p:tgtEl>
                                          <p:spTgt spid="665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animBg="1"/>
      <p:bldP spid="66564" grpId="0" animBg="1"/>
      <p:bldP spid="66568" grpId="0" animBg="1"/>
      <p:bldP spid="66571" grpId="0" autoUpdateAnimBg="0"/>
      <p:bldP spid="66571" grpId="1" autoUpdateAnimBg="0"/>
      <p:bldP spid="66573" grpId="0" autoUpdateAnimBg="0"/>
      <p:bldP spid="66577"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93333"/>
        </a:solidFill>
        <a:effectLst/>
      </p:bgPr>
    </p:bg>
    <p:spTree>
      <p:nvGrpSpPr>
        <p:cNvPr id="1" name=""/>
        <p:cNvGrpSpPr/>
        <p:nvPr/>
      </p:nvGrpSpPr>
      <p:grpSpPr>
        <a:xfrm>
          <a:off x="0" y="0"/>
          <a:ext cx="0" cy="0"/>
          <a:chOff x="0" y="0"/>
          <a:chExt cx="0" cy="0"/>
        </a:xfrm>
      </p:grpSpPr>
      <p:pic>
        <p:nvPicPr>
          <p:cNvPr id="7" name="Picture 6" descr="800px-Lagothrix_lagotricha.jpg                                 001FEBF9Macintosh HD                   C3F6AE08:"/>
          <p:cNvPicPr>
            <a:picLocks noChangeAspect="1" noChangeArrowheads="1"/>
          </p:cNvPicPr>
          <p:nvPr/>
        </p:nvPicPr>
        <p:blipFill>
          <a:blip r:embed="rId3"/>
          <a:srcRect/>
          <a:stretch>
            <a:fillRect/>
          </a:stretch>
        </p:blipFill>
        <p:spPr bwMode="auto">
          <a:xfrm>
            <a:off x="0" y="3086100"/>
            <a:ext cx="5029200" cy="3771900"/>
          </a:xfrm>
          <a:prstGeom prst="rect">
            <a:avLst/>
          </a:prstGeom>
          <a:noFill/>
        </p:spPr>
      </p:pic>
      <p:pic>
        <p:nvPicPr>
          <p:cNvPr id="8" name="Picture 7" descr="Toucan--national-bird.jpg                                      001FEBF9Macintosh HD                   C3F6AE08:"/>
          <p:cNvPicPr>
            <a:picLocks noChangeAspect="1" noChangeArrowheads="1"/>
          </p:cNvPicPr>
          <p:nvPr/>
        </p:nvPicPr>
        <p:blipFill>
          <a:blip r:embed="rId4"/>
          <a:srcRect/>
          <a:stretch>
            <a:fillRect/>
          </a:stretch>
        </p:blipFill>
        <p:spPr bwMode="auto">
          <a:xfrm>
            <a:off x="762000" y="-381000"/>
            <a:ext cx="4267200" cy="3200400"/>
          </a:xfrm>
          <a:prstGeom prst="rect">
            <a:avLst/>
          </a:prstGeom>
          <a:noFill/>
        </p:spPr>
      </p:pic>
      <p:pic>
        <p:nvPicPr>
          <p:cNvPr id="9" name="Picture 8" descr="450px-Ara_ararauna_-#1FEC06.jpg                                001FEBF9Macintosh HD                   C3F6AE08:"/>
          <p:cNvPicPr>
            <a:picLocks noChangeAspect="1" noChangeArrowheads="1"/>
          </p:cNvPicPr>
          <p:nvPr/>
        </p:nvPicPr>
        <p:blipFill>
          <a:blip r:embed="rId5"/>
          <a:srcRect/>
          <a:stretch>
            <a:fillRect/>
          </a:stretch>
        </p:blipFill>
        <p:spPr bwMode="auto">
          <a:xfrm>
            <a:off x="5562600" y="228600"/>
            <a:ext cx="3086100" cy="41148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93333"/>
        </a:solidFill>
        <a:effectLst/>
      </p:bgPr>
    </p:bg>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152400" y="228600"/>
            <a:ext cx="4572000" cy="100488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August 6, 1852</a:t>
            </a:r>
          </a:p>
          <a:p>
            <a:pPr>
              <a:spcBef>
                <a:spcPct val="50000"/>
              </a:spcBef>
            </a:pPr>
            <a:r>
              <a:rPr lang="en-US"/>
              <a:t>1130 km east of Bermuda</a:t>
            </a:r>
            <a:endParaRPr lang="en-US">
              <a:solidFill>
                <a:schemeClr val="tx1"/>
              </a:solidFill>
            </a:endParaRPr>
          </a:p>
        </p:txBody>
      </p:sp>
      <p:sp>
        <p:nvSpPr>
          <p:cNvPr id="16388" name="Text Box 4"/>
          <p:cNvSpPr txBox="1">
            <a:spLocks noChangeArrowheads="1"/>
          </p:cNvSpPr>
          <p:nvPr/>
        </p:nvSpPr>
        <p:spPr bwMode="auto">
          <a:xfrm>
            <a:off x="228600" y="1905000"/>
            <a:ext cx="3124200" cy="11874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dirty="0"/>
              <a:t>“I am afraid the ship’s on fire. Come &amp; see what you think of it.”</a:t>
            </a:r>
            <a:endParaRPr lang="en-US" dirty="0">
              <a:solidFill>
                <a:schemeClr val="tx1"/>
              </a:solidFill>
            </a:endParaRPr>
          </a:p>
        </p:txBody>
      </p:sp>
      <p:sp>
        <p:nvSpPr>
          <p:cNvPr id="16390" name="Text Box 6"/>
          <p:cNvSpPr txBox="1">
            <a:spLocks noChangeArrowheads="1"/>
          </p:cNvSpPr>
          <p:nvPr/>
        </p:nvSpPr>
        <p:spPr bwMode="auto">
          <a:xfrm>
            <a:off x="304800" y="3962400"/>
            <a:ext cx="2971800" cy="210026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dirty="0"/>
              <a:t>“I got up a small tin box with a few shirts in it &amp; put in my fish drawings…</a:t>
            </a:r>
          </a:p>
          <a:p>
            <a:pPr>
              <a:spcBef>
                <a:spcPct val="50000"/>
              </a:spcBef>
            </a:pPr>
            <a:endParaRPr lang="en-US" dirty="0"/>
          </a:p>
        </p:txBody>
      </p:sp>
      <p:pic>
        <p:nvPicPr>
          <p:cNvPr id="9" name="Picture 8" descr="3.1 copy.tif                                                   001FEBF9Macintosh HD                   C3F6AE08:"/>
          <p:cNvPicPr>
            <a:picLocks noChangeAspect="1" noChangeArrowheads="1"/>
          </p:cNvPicPr>
          <p:nvPr/>
        </p:nvPicPr>
        <p:blipFill>
          <a:blip r:embed="rId3"/>
          <a:srcRect/>
          <a:stretch>
            <a:fillRect/>
          </a:stretch>
        </p:blipFill>
        <p:spPr bwMode="auto">
          <a:xfrm>
            <a:off x="3581400" y="0"/>
            <a:ext cx="5429250" cy="6858000"/>
          </a:xfrm>
          <a:prstGeom prst="rect">
            <a:avLst/>
          </a:prstGeom>
          <a:noFill/>
        </p:spPr>
      </p:pic>
      <p:pic>
        <p:nvPicPr>
          <p:cNvPr id="10" name="Picture 9" descr="NHM-UK_A_shipwreck letter_.jpg                                 001FEBF9Macintosh HD                   C3F6AE08:"/>
          <p:cNvPicPr>
            <a:picLocks noChangeAspect="1" noChangeArrowheads="1"/>
          </p:cNvPicPr>
          <p:nvPr/>
        </p:nvPicPr>
        <p:blipFill>
          <a:blip r:embed="rId4"/>
          <a:srcRect/>
          <a:stretch>
            <a:fillRect/>
          </a:stretch>
        </p:blipFill>
        <p:spPr bwMode="auto">
          <a:xfrm>
            <a:off x="3516313" y="0"/>
            <a:ext cx="5627687"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16388"/>
                                        </p:tgtEl>
                                        <p:attrNameLst>
                                          <p:attrName>style.visibility</p:attrName>
                                        </p:attrNameLst>
                                      </p:cBhvr>
                                      <p:to>
                                        <p:strVal val="visible"/>
                                      </p:to>
                                    </p:set>
                                    <p:anim calcmode="lin" valueType="num">
                                      <p:cBhvr>
                                        <p:cTn id="13" dur="500" fill="hold"/>
                                        <p:tgtEl>
                                          <p:spTgt spid="16388"/>
                                        </p:tgtEl>
                                        <p:attrNameLst>
                                          <p:attrName>ppt_w</p:attrName>
                                        </p:attrNameLst>
                                      </p:cBhvr>
                                      <p:tavLst>
                                        <p:tav tm="0">
                                          <p:val>
                                            <p:fltVal val="0"/>
                                          </p:val>
                                        </p:tav>
                                        <p:tav tm="100000">
                                          <p:val>
                                            <p:strVal val="#ppt_w"/>
                                          </p:val>
                                        </p:tav>
                                      </p:tavLst>
                                    </p:anim>
                                    <p:anim calcmode="lin" valueType="num">
                                      <p:cBhvr>
                                        <p:cTn id="14" dur="500" fill="hold"/>
                                        <p:tgtEl>
                                          <p:spTgt spid="16388"/>
                                        </p:tgtEl>
                                        <p:attrNameLst>
                                          <p:attrName>ppt_h</p:attrName>
                                        </p:attrNameLst>
                                      </p:cBhvr>
                                      <p:tavLst>
                                        <p:tav tm="0">
                                          <p:val>
                                            <p:fltVal val="0"/>
                                          </p:val>
                                        </p:tav>
                                        <p:tav tm="100000">
                                          <p:val>
                                            <p:strVal val="#ppt_h"/>
                                          </p:val>
                                        </p:tav>
                                      </p:tavLst>
                                    </p:anim>
                                    <p:anim calcmode="lin" valueType="num">
                                      <p:cBhvr>
                                        <p:cTn id="15" dur="500" fill="hold"/>
                                        <p:tgtEl>
                                          <p:spTgt spid="16388"/>
                                        </p:tgtEl>
                                        <p:attrNameLst>
                                          <p:attrName>ppt_x</p:attrName>
                                        </p:attrNameLst>
                                      </p:cBhvr>
                                      <p:tavLst>
                                        <p:tav tm="0">
                                          <p:val>
                                            <p:fltVal val="0.5"/>
                                          </p:val>
                                        </p:tav>
                                        <p:tav tm="100000">
                                          <p:val>
                                            <p:strVal val="#ppt_x"/>
                                          </p:val>
                                        </p:tav>
                                      </p:tavLst>
                                    </p:anim>
                                    <p:anim calcmode="lin" valueType="num">
                                      <p:cBhvr>
                                        <p:cTn id="16" dur="500" fill="hold"/>
                                        <p:tgtEl>
                                          <p:spTgt spid="16388"/>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528" fill="hold" grpId="0" nodeType="clickEffect">
                                  <p:stCondLst>
                                    <p:cond delay="0"/>
                                  </p:stCondLst>
                                  <p:childTnLst>
                                    <p:set>
                                      <p:cBhvr>
                                        <p:cTn id="20" dur="1" fill="hold">
                                          <p:stCondLst>
                                            <p:cond delay="0"/>
                                          </p:stCondLst>
                                        </p:cTn>
                                        <p:tgtEl>
                                          <p:spTgt spid="16390"/>
                                        </p:tgtEl>
                                        <p:attrNameLst>
                                          <p:attrName>style.visibility</p:attrName>
                                        </p:attrNameLst>
                                      </p:cBhvr>
                                      <p:to>
                                        <p:strVal val="visible"/>
                                      </p:to>
                                    </p:set>
                                    <p:anim calcmode="lin" valueType="num">
                                      <p:cBhvr>
                                        <p:cTn id="21" dur="500" fill="hold"/>
                                        <p:tgtEl>
                                          <p:spTgt spid="16390"/>
                                        </p:tgtEl>
                                        <p:attrNameLst>
                                          <p:attrName>ppt_w</p:attrName>
                                        </p:attrNameLst>
                                      </p:cBhvr>
                                      <p:tavLst>
                                        <p:tav tm="0">
                                          <p:val>
                                            <p:fltVal val="0"/>
                                          </p:val>
                                        </p:tav>
                                        <p:tav tm="100000">
                                          <p:val>
                                            <p:strVal val="#ppt_w"/>
                                          </p:val>
                                        </p:tav>
                                      </p:tavLst>
                                    </p:anim>
                                    <p:anim calcmode="lin" valueType="num">
                                      <p:cBhvr>
                                        <p:cTn id="22" dur="500" fill="hold"/>
                                        <p:tgtEl>
                                          <p:spTgt spid="16390"/>
                                        </p:tgtEl>
                                        <p:attrNameLst>
                                          <p:attrName>ppt_h</p:attrName>
                                        </p:attrNameLst>
                                      </p:cBhvr>
                                      <p:tavLst>
                                        <p:tav tm="0">
                                          <p:val>
                                            <p:fltVal val="0"/>
                                          </p:val>
                                        </p:tav>
                                        <p:tav tm="100000">
                                          <p:val>
                                            <p:strVal val="#ppt_h"/>
                                          </p:val>
                                        </p:tav>
                                      </p:tavLst>
                                    </p:anim>
                                    <p:anim calcmode="lin" valueType="num">
                                      <p:cBhvr>
                                        <p:cTn id="23" dur="500" fill="hold"/>
                                        <p:tgtEl>
                                          <p:spTgt spid="16390"/>
                                        </p:tgtEl>
                                        <p:attrNameLst>
                                          <p:attrName>ppt_x</p:attrName>
                                        </p:attrNameLst>
                                      </p:cBhvr>
                                      <p:tavLst>
                                        <p:tav tm="0">
                                          <p:val>
                                            <p:fltVal val="0.5"/>
                                          </p:val>
                                        </p:tav>
                                        <p:tav tm="100000">
                                          <p:val>
                                            <p:strVal val="#ppt_x"/>
                                          </p:val>
                                        </p:tav>
                                      </p:tavLst>
                                    </p:anim>
                                    <p:anim calcmode="lin" valueType="num">
                                      <p:cBhvr>
                                        <p:cTn id="24" dur="500" fill="hold"/>
                                        <p:tgtEl>
                                          <p:spTgt spid="16390"/>
                                        </p:tgtEl>
                                        <p:attrNameLst>
                                          <p:attrName>ppt_y</p:attrName>
                                        </p:attrNameLst>
                                      </p:cBhvr>
                                      <p:tavLst>
                                        <p:tav tm="0">
                                          <p:val>
                                            <p:fltVal val="0.5"/>
                                          </p:val>
                                        </p:tav>
                                        <p:tav tm="100000">
                                          <p:val>
                                            <p:strVal val="#ppt_y"/>
                                          </p:val>
                                        </p:tav>
                                      </p:tavLst>
                                    </p:anim>
                                  </p:childTnLst>
                                </p:cTn>
                              </p:par>
                              <p:par>
                                <p:cTn id="25" presetID="10" presetClass="exit" presetSubtype="0" fill="hold" nodeType="withEffect">
                                  <p:stCondLst>
                                    <p:cond delay="0"/>
                                  </p:stCondLst>
                                  <p:childTnLst>
                                    <p:animEffect transition="out" filter="fade">
                                      <p:cBhvr>
                                        <p:cTn id="26" dur="2000"/>
                                        <p:tgtEl>
                                          <p:spTgt spid="10"/>
                                        </p:tgtEl>
                                      </p:cBhvr>
                                    </p:animEffect>
                                    <p:set>
                                      <p:cBhvr>
                                        <p:cTn id="27" dur="1" fill="hold">
                                          <p:stCondLst>
                                            <p:cond delay="1999"/>
                                          </p:stCondLst>
                                        </p:cTn>
                                        <p:tgtEl>
                                          <p:spTgt spid="10"/>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autoUpdateAnimBg="0"/>
      <p:bldP spid="16390"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93333"/>
        </a:solidFill>
        <a:effectLst/>
      </p:bgPr>
    </p:bg>
    <p:spTree>
      <p:nvGrpSpPr>
        <p:cNvPr id="1" name=""/>
        <p:cNvGrpSpPr/>
        <p:nvPr/>
      </p:nvGrpSpPr>
      <p:grpSpPr>
        <a:xfrm>
          <a:off x="0" y="0"/>
          <a:ext cx="0" cy="0"/>
          <a:chOff x="0" y="0"/>
          <a:chExt cx="0" cy="0"/>
        </a:xfrm>
      </p:grpSpPr>
      <p:sp>
        <p:nvSpPr>
          <p:cNvPr id="17413" name="Text Box 5"/>
          <p:cNvSpPr txBox="1">
            <a:spLocks noChangeArrowheads="1"/>
          </p:cNvSpPr>
          <p:nvPr/>
        </p:nvSpPr>
        <p:spPr bwMode="auto">
          <a:xfrm>
            <a:off x="0" y="152400"/>
            <a:ext cx="3657600" cy="19177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dirty="0"/>
              <a:t>My collections however were in the hold …all the reward of my four years of privation &amp; danger were lost….</a:t>
            </a:r>
          </a:p>
        </p:txBody>
      </p:sp>
      <p:pic>
        <p:nvPicPr>
          <p:cNvPr id="17414" name="Picture 6" descr="ca-brig_helen2.tif                                             001FEBF9Macintosh HD                   C3F6AE08:"/>
          <p:cNvPicPr>
            <a:picLocks noChangeAspect="1" noChangeArrowheads="1"/>
          </p:cNvPicPr>
          <p:nvPr/>
        </p:nvPicPr>
        <p:blipFill>
          <a:blip r:embed="rId3"/>
          <a:srcRect/>
          <a:stretch>
            <a:fillRect/>
          </a:stretch>
        </p:blipFill>
        <p:spPr bwMode="auto">
          <a:xfrm>
            <a:off x="3713163" y="0"/>
            <a:ext cx="5430837" cy="7391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8" presetClass="entr" presetSubtype="0" fill="hold" grpId="0" nodeType="clickEffect">
                                  <p:stCondLst>
                                    <p:cond delay="0"/>
                                  </p:stCondLst>
                                  <p:childTnLst>
                                    <p:set>
                                      <p:cBhvr>
                                        <p:cTn id="6" dur="1" fill="hold">
                                          <p:stCondLst>
                                            <p:cond delay="499"/>
                                          </p:stCondLst>
                                        </p:cTn>
                                        <p:tgtEl>
                                          <p:spTgt spid="17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utoUpdateAnimBg="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bg1"/>
            </a:solidFill>
            <a:effectLst/>
            <a:latin typeface="Times"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bg1"/>
            </a:solidFill>
            <a:effectLst/>
            <a:latin typeface="Times"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1" i="1" u="none"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1" i="1" u="none"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16961</TotalTime>
  <Words>4383</Words>
  <Application>Microsoft Office PowerPoint</Application>
  <PresentationFormat>On-screen Show (4:3)</PresentationFormat>
  <Paragraphs>416</Paragraphs>
  <Slides>48</Slides>
  <Notes>47</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48</vt:i4>
      </vt:variant>
    </vt:vector>
  </HeadingPairs>
  <TitlesOfParts>
    <vt:vector size="58" baseType="lpstr">
      <vt:lpstr>ＭＳ Ｐゴシック</vt:lpstr>
      <vt:lpstr>新細明體</vt:lpstr>
      <vt:lpstr>Arial</vt:lpstr>
      <vt:lpstr>Capitals</vt:lpstr>
      <vt:lpstr>Gadugi</vt:lpstr>
      <vt:lpstr>Gill Sans MT</vt:lpstr>
      <vt:lpstr>Times</vt:lpstr>
      <vt:lpstr>Times New Roman</vt:lpstr>
      <vt:lpstr>Blank Presentation</vt:lpstr>
      <vt:lpstr>預設簡報設計</vt:lpstr>
      <vt:lpstr>Remarkable Creatures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Origin  Set the Agenda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 Sean Carroll</vt:lpstr>
    </vt:vector>
  </TitlesOfParts>
  <Company>_x000d_䎣蓕뫤卌䐸뿿좀Ā䀀蓖ኌ뿿좔뿿좀_x000f_苴</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 Carroll</dc:creator>
  <cp:lastModifiedBy>Montoya, Didey</cp:lastModifiedBy>
  <cp:revision>560</cp:revision>
  <cp:lastPrinted>2009-01-05T20:57:21Z</cp:lastPrinted>
  <dcterms:created xsi:type="dcterms:W3CDTF">2010-07-20T16:10:52Z</dcterms:created>
  <dcterms:modified xsi:type="dcterms:W3CDTF">2016-05-18T19:43:34Z</dcterms:modified>
</cp:coreProperties>
</file>