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38" r:id="rId3"/>
    <p:sldMasterId id="2147483750" r:id="rId4"/>
    <p:sldMasterId id="2147483753" r:id="rId5"/>
  </p:sldMasterIdLst>
  <p:notesMasterIdLst>
    <p:notesMasterId r:id="rId29"/>
  </p:notesMasterIdLst>
  <p:sldIdLst>
    <p:sldId id="289" r:id="rId6"/>
    <p:sldId id="274" r:id="rId7"/>
    <p:sldId id="267" r:id="rId8"/>
    <p:sldId id="268" r:id="rId9"/>
    <p:sldId id="269" r:id="rId10"/>
    <p:sldId id="270" r:id="rId11"/>
    <p:sldId id="271" r:id="rId12"/>
    <p:sldId id="272" r:id="rId13"/>
    <p:sldId id="273" r:id="rId14"/>
    <p:sldId id="276" r:id="rId15"/>
    <p:sldId id="277" r:id="rId16"/>
    <p:sldId id="278" r:id="rId17"/>
    <p:sldId id="279" r:id="rId18"/>
    <p:sldId id="280" r:id="rId19"/>
    <p:sldId id="281" r:id="rId20"/>
    <p:sldId id="282" r:id="rId21"/>
    <p:sldId id="283" r:id="rId22"/>
    <p:sldId id="284" r:id="rId23"/>
    <p:sldId id="285" r:id="rId24"/>
    <p:sldId id="288" r:id="rId25"/>
    <p:sldId id="264" r:id="rId26"/>
    <p:sldId id="265"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78" autoAdjust="0"/>
  </p:normalViewPr>
  <p:slideViewPr>
    <p:cSldViewPr>
      <p:cViewPr varScale="1">
        <p:scale>
          <a:sx n="86" d="100"/>
          <a:sy n="86" d="100"/>
        </p:scale>
        <p:origin x="1728"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2CF0D-DDD5-43CE-99FE-14D3E53EB014}" type="datetimeFigureOut">
              <a:rPr lang="en-US" smtClean="0"/>
              <a:pPr/>
              <a:t>5/17/2016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E8F1A-4E43-4EAA-A6F7-9E2907609B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kumimoji="1" b="1" i="1">
                <a:solidFill>
                  <a:schemeClr val="tx1"/>
                </a:solidFill>
                <a:latin typeface="Arial" panose="020B0604020202020204" pitchFamily="34" charset="0"/>
                <a:ea typeface="新細明體" panose="02020500000000000000" pitchFamily="18" charset="-120"/>
              </a:defRPr>
            </a:lvl1pPr>
            <a:lvl2pPr marL="742950" indent="-285750">
              <a:defRPr kumimoji="1" b="1" i="1">
                <a:solidFill>
                  <a:schemeClr val="tx1"/>
                </a:solidFill>
                <a:latin typeface="Arial" panose="020B0604020202020204" pitchFamily="34" charset="0"/>
                <a:ea typeface="新細明體" panose="02020500000000000000" pitchFamily="18" charset="-120"/>
              </a:defRPr>
            </a:lvl2pPr>
            <a:lvl3pPr marL="1143000" indent="-228600">
              <a:defRPr kumimoji="1" b="1" i="1">
                <a:solidFill>
                  <a:schemeClr val="tx1"/>
                </a:solidFill>
                <a:latin typeface="Arial" panose="020B0604020202020204" pitchFamily="34" charset="0"/>
                <a:ea typeface="新細明體" panose="02020500000000000000" pitchFamily="18" charset="-120"/>
              </a:defRPr>
            </a:lvl3pPr>
            <a:lvl4pPr marL="1600200" indent="-228600">
              <a:defRPr kumimoji="1" b="1" i="1">
                <a:solidFill>
                  <a:schemeClr val="tx1"/>
                </a:solidFill>
                <a:latin typeface="Arial" panose="020B0604020202020204" pitchFamily="34" charset="0"/>
                <a:ea typeface="新細明體" panose="02020500000000000000" pitchFamily="18" charset="-120"/>
              </a:defRPr>
            </a:lvl4pPr>
            <a:lvl5pPr marL="2057400" indent="-228600">
              <a:defRPr kumimoji="1"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b="1" 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F5B70-2892-44A2-8277-756B7B1F4106}"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74755" name="Rectangle 2"/>
          <p:cNvSpPr>
            <a:spLocks noRot="1" noChangeArrowheads="1" noTextEdit="1"/>
          </p:cNvSpPr>
          <p:nvPr>
            <p:ph type="sldImg"/>
          </p:nvPr>
        </p:nvSpPr>
        <p:spPr>
          <a:xfrm>
            <a:off x="1112838" y="161925"/>
            <a:ext cx="4630737" cy="3473450"/>
          </a:xfrm>
          <a:ln/>
        </p:spPr>
      </p:sp>
      <p:sp>
        <p:nvSpPr>
          <p:cNvPr id="74756" name="Rectangle 3"/>
          <p:cNvSpPr>
            <a:spLocks noGrp="1" noChangeArrowheads="1"/>
          </p:cNvSpPr>
          <p:nvPr>
            <p:ph type="body" idx="1"/>
          </p:nvPr>
        </p:nvSpPr>
        <p:spPr>
          <a:xfrm>
            <a:off x="381000" y="3717925"/>
            <a:ext cx="6172200" cy="5345113"/>
          </a:xfrm>
          <a:noFill/>
        </p:spPr>
        <p:txBody>
          <a:bodyPr/>
          <a:lstStyle/>
          <a:p>
            <a:pPr eaLnBrk="1" hangingPunct="1"/>
            <a:endParaRPr lang="en-US" altLang="en-US" smtClean="0"/>
          </a:p>
        </p:txBody>
      </p:sp>
    </p:spTree>
    <p:extLst>
      <p:ext uri="{BB962C8B-B14F-4D97-AF65-F5344CB8AC3E}">
        <p14:creationId xmlns:p14="http://schemas.microsoft.com/office/powerpoint/2010/main" val="249514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pPr defTabSz="912003"/>
            <a:fld id="{DBDEFA44-9FD5-834C-9F1A-24DC5D05D05C}" type="slidenum">
              <a:rPr lang="en-US"/>
              <a:pPr defTabSz="912003"/>
              <a:t>3</a:t>
            </a:fld>
            <a:endParaRPr 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0F4A78D5-9B42-0D41-BA1F-606C5E1D4C7D}" type="slidenum">
              <a:rPr lang="en-US"/>
              <a:pPr/>
              <a:t>5</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r>
              <a:rPr lang="en-US"/>
              <a:t>We at Austin Energy pride ourselves for being one of the most progressive electric utilities in the world.  We are the number one seller of green energy in the US six years in a row, while also managing nuclear, coal, and natural gas power plants.  We have already saved the equivalent of a 600mwh power plant with conservation and Disaster Recovery programs since 1985 and we have a new goal to save another 700mwh by 2020.  We are leaders in distributed generation.  And we are leaders in the use of information technology solutions to further increase our ability to deliver clean, affordable, reliable energy and excellent customer service. </a:t>
            </a:r>
          </a:p>
          <a:p>
            <a:pPr eaLnBrk="1" hangingPunct="1"/>
            <a:endParaRPr lang="en-US"/>
          </a:p>
          <a:p>
            <a:pPr eaLnBrk="1" hangingPunct="1"/>
            <a:r>
              <a:rPr lang="en-US" altLang="ja-JP">
                <a:cs typeface="ＭＳ Ｐゴシック" charset="-128"/>
              </a:rPr>
              <a:t>Austin Energy has been working on the Smart Grid building blocks for the past five years and has made great progress.  The building blocks for the Smart Grid include the electric grid itself, a telecommunications network (a combination of fiber, wireless and/or broadband over power line as needed), hardware infrastructure (meters, sensors, network gear, servers, storage), and software (applications, databases, and integration and management tools).</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93BEAC0A-66C9-D149-A1F0-FDED381AA0FE}" type="slidenum">
              <a:rPr lang="en-US"/>
              <a:pPr/>
              <a:t>6</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a:t>We at Austin Energy pride ourselves for being one of the most progressive electric utilities in the world.  We are the number one seller of green energy in the US six years in a row, while also managing nuclear, coal, and natural gas power plants.  We have already saved the equivalent of a 600mwh power plant with conservation and Disaster Recovery programs since 1985 and we have a new goal to save another 700mwh by 2020.  We are leaders in distributed generation.  And we are leaders in the use of information technology solutions to further increase our ability to deliver clean, affordable, reliable energy and excellent customer service. </a:t>
            </a:r>
          </a:p>
          <a:p>
            <a:pPr eaLnBrk="1" hangingPunct="1"/>
            <a:endParaRPr lang="en-US"/>
          </a:p>
          <a:p>
            <a:pPr eaLnBrk="1" hangingPunct="1"/>
            <a:r>
              <a:rPr lang="en-US" altLang="ja-JP">
                <a:cs typeface="ＭＳ Ｐゴシック" charset="-128"/>
              </a:rPr>
              <a:t>Austin Energy has been working on the Smart Grid building blocks for the past five years and has made great progress.  The building blocks for the Smart Grid include the electric grid itself, a telecommunications network (a combination of fiber, wireless and/or broadband over power line as needed), hardware infrastructure (meters, sensors, network gear, servers, storage), and software (applications, databases, and integration and management tools).</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93621FC0-01B1-2E4F-AAFF-1F91EDE92154}" type="slidenum">
              <a:rPr lang="en-US"/>
              <a:pPr/>
              <a:t>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Brewster McCracken </a:t>
            </a:r>
            <a:r>
              <a:rPr lang="en-US" sz="1200" kern="1200" dirty="0" smtClean="0">
                <a:solidFill>
                  <a:schemeClr val="tx1"/>
                </a:solidFill>
                <a:latin typeface="+mn-lt"/>
                <a:ea typeface="+mn-ea"/>
                <a:cs typeface="+mn-cs"/>
              </a:rPr>
              <a:t>serves as the executive director of the Pecan Street Project, a coalition of business leaders, academics, and government </a:t>
            </a:r>
            <a:r>
              <a:rPr lang="en-US" sz="1200" kern="1200" dirty="0" err="1" smtClean="0">
                <a:solidFill>
                  <a:schemeClr val="tx1"/>
                </a:solidFill>
                <a:latin typeface="+mn-lt"/>
                <a:ea typeface="+mn-ea"/>
                <a:cs typeface="+mn-cs"/>
              </a:rPr>
              <a:t>officals</a:t>
            </a:r>
            <a:r>
              <a:rPr lang="en-US" sz="1200" kern="1200" dirty="0" smtClean="0">
                <a:solidFill>
                  <a:schemeClr val="tx1"/>
                </a:solidFill>
                <a:latin typeface="+mn-lt"/>
                <a:ea typeface="+mn-ea"/>
                <a:cs typeface="+mn-cs"/>
              </a:rPr>
              <a:t> supporting clean-energy technology for Austin.</a:t>
            </a:r>
          </a:p>
          <a:p>
            <a:endParaRPr lang="en-US" dirty="0"/>
          </a:p>
        </p:txBody>
      </p:sp>
      <p:sp>
        <p:nvSpPr>
          <p:cNvPr id="4" name="Slide Number Placeholder 3"/>
          <p:cNvSpPr>
            <a:spLocks noGrp="1"/>
          </p:cNvSpPr>
          <p:nvPr>
            <p:ph type="sldNum" sz="quarter" idx="10"/>
          </p:nvPr>
        </p:nvSpPr>
        <p:spPr/>
        <p:txBody>
          <a:bodyPr/>
          <a:lstStyle/>
          <a:p>
            <a:fld id="{C10E8F1A-4E43-4EAA-A6F7-9E2907609BC2}"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Karl </a:t>
            </a:r>
            <a:r>
              <a:rPr lang="en-US" sz="1200" b="1" kern="1200" dirty="0" err="1" smtClean="0">
                <a:solidFill>
                  <a:schemeClr val="tx1"/>
                </a:solidFill>
                <a:latin typeface="+mn-lt"/>
                <a:ea typeface="+mn-ea"/>
                <a:cs typeface="+mn-cs"/>
              </a:rPr>
              <a:t>Rábago</a:t>
            </a:r>
            <a:r>
              <a:rPr lang="en-US" sz="1200" kern="1200" dirty="0" smtClean="0">
                <a:solidFill>
                  <a:schemeClr val="tx1"/>
                </a:solidFill>
                <a:latin typeface="+mn-lt"/>
                <a:ea typeface="+mn-ea"/>
                <a:cs typeface="+mn-cs"/>
              </a:rPr>
              <a:t> is the Vice President of Distributed Energy Services at Austin Energy.  His professional experience includes the U.S. Department of Energy, a Texas public utility, and the Environmental Defense Fund.</a:t>
            </a:r>
          </a:p>
        </p:txBody>
      </p:sp>
      <p:sp>
        <p:nvSpPr>
          <p:cNvPr id="4" name="Slide Number Placeholder 3"/>
          <p:cNvSpPr>
            <a:spLocks noGrp="1"/>
          </p:cNvSpPr>
          <p:nvPr>
            <p:ph type="sldNum" sz="quarter" idx="10"/>
          </p:nvPr>
        </p:nvSpPr>
        <p:spPr/>
        <p:txBody>
          <a:bodyPr/>
          <a:lstStyle/>
          <a:p>
            <a:fld id="{C10E8F1A-4E43-4EAA-A6F7-9E2907609BC2}"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Michael Webber</a:t>
            </a:r>
            <a:r>
              <a:rPr lang="en-US" sz="1200" kern="1200" dirty="0" smtClean="0">
                <a:solidFill>
                  <a:schemeClr val="tx1"/>
                </a:solidFill>
                <a:latin typeface="+mn-lt"/>
                <a:ea typeface="+mn-ea"/>
                <a:cs typeface="+mn-cs"/>
              </a:rPr>
              <a:t> is a professor of mechanical engineering at UT Austin and the Associate Director of the Center for International Energy and Environmental Policy.</a:t>
            </a:r>
          </a:p>
          <a:p>
            <a:endParaRPr lang="en-US" dirty="0"/>
          </a:p>
        </p:txBody>
      </p:sp>
      <p:sp>
        <p:nvSpPr>
          <p:cNvPr id="4" name="Slide Number Placeholder 3"/>
          <p:cNvSpPr>
            <a:spLocks noGrp="1"/>
          </p:cNvSpPr>
          <p:nvPr>
            <p:ph type="sldNum" sz="quarter" idx="10"/>
          </p:nvPr>
        </p:nvSpPr>
        <p:spPr/>
        <p:txBody>
          <a:bodyPr/>
          <a:lstStyle/>
          <a:p>
            <a:fld id="{C10E8F1A-4E43-4EAA-A6F7-9E2907609BC2}"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2667000" y="-189709"/>
            <a:ext cx="6477000" cy="7047709"/>
          </a:xfrm>
          <a:prstGeom prst="rect">
            <a:avLst/>
          </a:prstGeom>
          <a:noFill/>
          <a:ln w="9525">
            <a:noFill/>
            <a:miter lim="800000"/>
            <a:headEnd/>
            <a:tailEnd/>
          </a:ln>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81C25DD-D2D8-4ACD-9F01-CB1E020D5BC1}" type="datetimeFigureOut">
              <a:rPr lang="en-US" smtClean="0"/>
              <a:pPr/>
              <a:t>5/17/2016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EA56317-FCD1-4EB6-9888-1407590924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1C25DD-D2D8-4ACD-9F01-CB1E020D5BC1}"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317-FCD1-4EB6-9888-1407590924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81C25DD-D2D8-4ACD-9F01-CB1E020D5BC1}" type="datetimeFigureOut">
              <a:rPr lang="en-US" smtClean="0"/>
              <a:pPr/>
              <a:t>5/17/2016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EA56317-FCD1-4EB6-9888-14075909249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Arrow Connector 7"/>
          <p:cNvCxnSpPr>
            <a:cxnSpLocks noChangeShapeType="1"/>
          </p:cNvCxnSpPr>
          <p:nvPr userDrawn="1"/>
        </p:nvCxnSpPr>
        <p:spPr bwMode="auto">
          <a:xfrm>
            <a:off x="0" y="6172200"/>
            <a:ext cx="9144000" cy="1588"/>
          </a:xfrm>
          <a:prstGeom prst="straightConnector1">
            <a:avLst/>
          </a:prstGeom>
          <a:noFill/>
          <a:ln w="31750">
            <a:solidFill>
              <a:schemeClr val="tx1"/>
            </a:solidFill>
            <a:round/>
            <a:headEnd/>
            <a:tailEnd type="none" w="lg" len="lg"/>
          </a:ln>
        </p:spPr>
      </p:cxnSp>
      <p:sp>
        <p:nvSpPr>
          <p:cNvPr id="5" name="TextBox 4"/>
          <p:cNvSpPr txBox="1"/>
          <p:nvPr userDrawn="1"/>
        </p:nvSpPr>
        <p:spPr>
          <a:xfrm>
            <a:off x="8836025" y="6581775"/>
            <a:ext cx="374650" cy="276225"/>
          </a:xfrm>
          <a:prstGeom prst="rect">
            <a:avLst/>
          </a:prstGeom>
          <a:noFill/>
        </p:spPr>
        <p:txBody>
          <a:bodyPr>
            <a:prstTxWarp prst="textNoShape">
              <a:avLst/>
            </a:prstTxWarp>
            <a:spAutoFit/>
          </a:bodyPr>
          <a:lstStyle/>
          <a:p>
            <a:fld id="{6E6B993D-8E20-DE49-AE97-280064D202BD}" type="slidenum">
              <a:rPr lang="en-US" sz="1200">
                <a:latin typeface="Calibri" charset="0"/>
              </a:rPr>
              <a:pPr/>
              <a:t>‹#›</a:t>
            </a:fld>
            <a:endParaRPr lang="en-US" sz="1200">
              <a:latin typeface="Calibri" charset="0"/>
            </a:endParaRPr>
          </a:p>
        </p:txBody>
      </p:sp>
      <p:sp>
        <p:nvSpPr>
          <p:cNvPr id="6" name="TextBox 5"/>
          <p:cNvSpPr txBox="1"/>
          <p:nvPr userDrawn="1"/>
        </p:nvSpPr>
        <p:spPr>
          <a:xfrm>
            <a:off x="149225" y="6500813"/>
            <a:ext cx="1522413" cy="276225"/>
          </a:xfrm>
          <a:prstGeom prst="rect">
            <a:avLst/>
          </a:prstGeom>
          <a:noFill/>
        </p:spPr>
        <p:txBody>
          <a:bodyPr>
            <a:prstTxWarp prst="textNoShape">
              <a:avLst/>
            </a:prstTxWarp>
            <a:spAutoFit/>
          </a:bodyPr>
          <a:lstStyle/>
          <a:p>
            <a:fld id="{57F28465-DDE2-F048-BE07-106139C4F7DD}" type="datetime3">
              <a:rPr lang="en-US" sz="1200">
                <a:latin typeface="Calibri" charset="0"/>
              </a:rPr>
              <a:pPr/>
              <a:t>17 May 2016</a:t>
            </a:fld>
            <a:endParaRPr lang="en-US" sz="1200">
              <a:latin typeface="Calibri"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8512"/>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619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9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xfrm>
            <a:off x="533400" y="6324600"/>
            <a:ext cx="58674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 2003 - 2009 Austin Energy. All Rights Reserved</a:t>
            </a:r>
          </a:p>
        </p:txBody>
      </p:sp>
      <p:sp>
        <p:nvSpPr>
          <p:cNvPr id="4" name="Rectangle 7"/>
          <p:cNvSpPr>
            <a:spLocks noGrp="1" noChangeArrowheads="1"/>
          </p:cNvSpPr>
          <p:nvPr>
            <p:ph type="sldNum" sz="quarter" idx="11"/>
          </p:nvPr>
        </p:nvSpPr>
        <p:spPr>
          <a:xfrm>
            <a:off x="6477000" y="6324600"/>
            <a:ext cx="21336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70E0B67F-5761-7145-9E4B-3B7CAB21A70D}"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BB013A63-348A-D049-A284-A02AE5F21077}" type="datetime1">
              <a:rPr lang="en-US"/>
              <a:pPr/>
              <a:t>5/17/2016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endParaRPr lang="en-US"/>
          </a:p>
        </p:txBody>
      </p:sp>
      <p:sp>
        <p:nvSpPr>
          <p:cNvPr id="11" name="Slide Number Placeholder 28"/>
          <p:cNvSpPr>
            <a:spLocks noGrp="1"/>
          </p:cNvSpPr>
          <p:nvPr>
            <p:ph type="sldNum" sz="quarter" idx="12"/>
          </p:nvPr>
        </p:nvSpPr>
        <p:spPr>
          <a:xfrm>
            <a:off x="8001000" y="228600"/>
            <a:ext cx="838200" cy="381000"/>
          </a:xfrm>
          <a:prstGeom prst="rect">
            <a:avLst/>
          </a:prstGeom>
        </p:spPr>
        <p:txBody>
          <a:bodyPr vert="horz" wrap="square" lIns="91440" tIns="45720" rIns="91440" bIns="45720" numCol="1" anchor="t" anchorCtr="0" compatLnSpc="1">
            <a:prstTxWarp prst="textNoShape">
              <a:avLst/>
            </a:prstTxWarp>
          </a:bodyPr>
          <a:lstStyle>
            <a:lvl1pPr>
              <a:defRPr>
                <a:solidFill>
                  <a:schemeClr val="tx2"/>
                </a:solidFill>
                <a:latin typeface="Tw Cen MT" charset="0"/>
              </a:defRPr>
            </a:lvl1pPr>
          </a:lstStyle>
          <a:p>
            <a:fld id="{300D7AFC-FB8F-F042-A83D-AB4C0A3CC23E}"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43193A-9D88-9347-8143-28E488FD922B}" type="datetime1">
              <a:rPr lang="en-US"/>
              <a:pPr/>
              <a:t>5/17/2016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0" y="914400"/>
            <a:ext cx="5334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w Cen MT" charset="0"/>
              </a:defRPr>
            </a:lvl1pPr>
          </a:lstStyle>
          <a:p>
            <a:fld id="{78E9BCA2-AA58-3E41-892B-59939286775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1C5D9E50-47B6-0041-8751-EB332665A450}" type="datetime1">
              <a:rPr lang="en-US"/>
              <a:pPr/>
              <a:t>5/17/2016</a:t>
            </a:fld>
            <a:endParaRPr lang="en-US"/>
          </a:p>
        </p:txBody>
      </p:sp>
      <p:sp>
        <p:nvSpPr>
          <p:cNvPr id="8" name="Slide Number Placeholder 12"/>
          <p:cNvSpPr>
            <a:spLocks noGrp="1"/>
          </p:cNvSpPr>
          <p:nvPr>
            <p:ph type="sldNum" sz="quarter" idx="11"/>
          </p:nvPr>
        </p:nvSpPr>
        <p:spPr>
          <a:xfrm>
            <a:off x="0" y="1752600"/>
            <a:ext cx="1295400" cy="701675"/>
          </a:xfrm>
          <a:prstGeom prst="rect">
            <a:avLst/>
          </a:prstGeom>
        </p:spPr>
        <p:txBody>
          <a:bodyPr vert="horz" wrap="square" lIns="91440" tIns="45720" rIns="91440" bIns="45720" numCol="1" anchor="t" anchorCtr="0" compatLnSpc="1">
            <a:prstTxWarp prst="textNoShape">
              <a:avLst/>
            </a:prstTxWarp>
            <a:noAutofit/>
          </a:bodyPr>
          <a:lstStyle>
            <a:lvl1pPr>
              <a:defRPr sz="2400">
                <a:solidFill>
                  <a:srgbClr val="FFFFFF"/>
                </a:solidFill>
                <a:latin typeface="Tw Cen MT" charset="0"/>
              </a:defRPr>
            </a:lvl1pPr>
          </a:lstStyle>
          <a:p>
            <a:fld id="{11C58767-220B-1A49-ABFB-3B567309881A}"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81C25DD-D2D8-4ACD-9F01-CB1E020D5BC1}"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EA56317-FCD1-4EB6-9888-14075909249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fld id="{57FFF713-D43E-4A48-B27A-FD2B7BED727D}" type="datetime1">
              <a:rPr lang="en-US"/>
              <a:pPr/>
              <a:t>5/17/2016</a:t>
            </a:fld>
            <a:endParaRPr lang="en-US"/>
          </a:p>
        </p:txBody>
      </p:sp>
      <p:sp>
        <p:nvSpPr>
          <p:cNvPr id="6" name="Slide Number Placeholder 9"/>
          <p:cNvSpPr>
            <a:spLocks noGrp="1"/>
          </p:cNvSpPr>
          <p:nvPr>
            <p:ph type="sldNum" sz="quarter" idx="11"/>
          </p:nvPr>
        </p:nvSpPr>
        <p:spPr>
          <a:xfrm>
            <a:off x="0" y="9144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charset="0"/>
              </a:defRPr>
            </a:lvl1pPr>
          </a:lstStyle>
          <a:p>
            <a:fld id="{4CBB4806-1DD0-3848-9265-0CA6C39D0004}" type="slidenum">
              <a:rPr lang="en-US"/>
              <a:pPr/>
              <a:t>‹#›</a:t>
            </a:fld>
            <a:endParaRPr lang="en-US"/>
          </a:p>
        </p:txBody>
      </p:sp>
      <p:sp>
        <p:nvSpPr>
          <p:cNvPr id="7" name="Footer Placeholder 11"/>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fld id="{2FC5D2A1-F58F-4C4C-A953-3A157A77924C}" type="datetime1">
              <a:rPr lang="en-US"/>
              <a:pPr/>
              <a:t>5/17/2016</a:t>
            </a:fld>
            <a:endParaRPr lang="en-US"/>
          </a:p>
        </p:txBody>
      </p:sp>
      <p:sp>
        <p:nvSpPr>
          <p:cNvPr id="8" name="Slide Number Placeholder 11"/>
          <p:cNvSpPr>
            <a:spLocks noGrp="1"/>
          </p:cNvSpPr>
          <p:nvPr>
            <p:ph type="sldNum" sz="quarter" idx="11"/>
          </p:nvPr>
        </p:nvSpPr>
        <p:spPr>
          <a:xfrm>
            <a:off x="0" y="9144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charset="0"/>
              </a:defRPr>
            </a:lvl1pPr>
          </a:lstStyle>
          <a:p>
            <a:fld id="{74809455-44A3-5542-98FC-055B34E9AADF}"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A8EFC68-DBB5-7144-86C4-5FD9BC141CC7}" type="datetime1">
              <a:rPr lang="en-US"/>
              <a:pPr/>
              <a:t>5/17/2016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a:xfrm>
            <a:off x="0" y="914400"/>
            <a:ext cx="5334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w Cen MT" charset="0"/>
              </a:defRPr>
            </a:lvl1pPr>
          </a:lstStyle>
          <a:p>
            <a:fld id="{0B644CEF-9862-CF40-9F0B-955673AC8FE1}"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EF3A8B8-7777-3049-B2E6-30DA61C37837}" type="datetime1">
              <a:rPr lang="en-US"/>
              <a:pPr/>
              <a:t>5/17/2016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a:solidFill>
                  <a:schemeClr val="tx2"/>
                </a:solidFill>
                <a:latin typeface="Tw Cen MT" charset="0"/>
              </a:defRPr>
            </a:lvl1pPr>
          </a:lstStyle>
          <a:p>
            <a:fld id="{3E7A7052-8972-A040-8370-637131BE1B95}"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86AC905-FA01-3040-9E85-90C63129A392}" type="datetime1">
              <a:rPr lang="en-US"/>
              <a:pPr/>
              <a:t>5/17/2016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0" y="914400"/>
            <a:ext cx="5334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w Cen MT" charset="0"/>
              </a:defRPr>
            </a:lvl1pPr>
          </a:lstStyle>
          <a:p>
            <a:fld id="{DB1EB711-F487-E040-8BC6-D3AEA79321E4}"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fld id="{D6375662-7957-9743-9B38-A14B20B6C574}" type="datetime1">
              <a:rPr lang="en-US"/>
              <a:pPr/>
              <a:t>5/17/2016</a:t>
            </a:fld>
            <a:endParaRPr lang="en-US"/>
          </a:p>
        </p:txBody>
      </p:sp>
      <p:sp>
        <p:nvSpPr>
          <p:cNvPr id="10" name="Slide Number Placeholder 12"/>
          <p:cNvSpPr>
            <a:spLocks noGrp="1"/>
          </p:cNvSpPr>
          <p:nvPr>
            <p:ph type="sldNum" sz="quarter" idx="11"/>
          </p:nvPr>
        </p:nvSpPr>
        <p:spPr>
          <a:xfrm>
            <a:off x="0" y="4667250"/>
            <a:ext cx="1447800" cy="663575"/>
          </a:xfrm>
          <a:prstGeom prst="rect">
            <a:avLst/>
          </a:prstGeom>
        </p:spPr>
        <p:txBody>
          <a:bodyPr vert="horz" wrap="square" lIns="91440" tIns="45720" rIns="91440" bIns="45720" numCol="1" anchor="t" anchorCtr="0" compatLnSpc="1">
            <a:prstTxWarp prst="textNoShape">
              <a:avLst/>
            </a:prstTxWarp>
          </a:bodyPr>
          <a:lstStyle>
            <a:lvl1pPr>
              <a:defRPr sz="2800">
                <a:latin typeface="Tw Cen MT" charset="0"/>
              </a:defRPr>
            </a:lvl1pPr>
          </a:lstStyle>
          <a:p>
            <a:fld id="{085DFFF0-D33E-D149-8650-55558A02ED42}"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B0E64F2-EDD1-A244-9E1D-9E67396317D1}" type="datetime1">
              <a:rPr lang="en-US"/>
              <a:pPr/>
              <a:t>5/17/2016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0" y="9144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charset="0"/>
              </a:defRPr>
            </a:lvl1pPr>
          </a:lstStyle>
          <a:p>
            <a:fld id="{410EB7C4-D533-ED45-BA51-7D1C1C2D91DA}"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CFEDBA04-E978-9C47-ABB0-BC929A23D054}" type="datetime1">
              <a:rPr lang="en-US"/>
              <a:pPr/>
              <a:t>5/17/2016</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endParaRPr lang="en-US"/>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charset="0"/>
              </a:defRPr>
            </a:lvl1pPr>
          </a:lstStyle>
          <a:p>
            <a:fld id="{DF38FD2B-FB13-3747-98FF-551BAED93372}"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2667000" y="-189709"/>
            <a:ext cx="6477000" cy="7047709"/>
          </a:xfrm>
          <a:prstGeom prst="rect">
            <a:avLst/>
          </a:prstGeom>
          <a:noFill/>
          <a:ln w="9525">
            <a:noFill/>
            <a:miter lim="800000"/>
            <a:headEnd/>
            <a:tailEnd/>
          </a:ln>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81C25DD-D2D8-4ACD-9F01-CB1E020D5BC1}" type="datetimeFigureOut">
              <a:rPr lang="en-US" smtClean="0"/>
              <a:pPr/>
              <a:t>5/17/2016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EA56317-FCD1-4EB6-9888-14075909249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14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4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E79DDF-0BC5-4AD7-B00F-3954EE03BBF6}" type="slidenum">
              <a:rPr kumimoji="1" lang="en-US" altLang="zh-TW" sz="14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4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957075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2895600" y="-23881"/>
            <a:ext cx="6324600" cy="6881881"/>
          </a:xfrm>
          <a:prstGeom prst="rect">
            <a:avLst/>
          </a:prstGeom>
          <a:noFill/>
          <a:ln w="9525">
            <a:noFill/>
            <a:miter lim="800000"/>
            <a:headEnd/>
            <a:tailEnd/>
          </a:ln>
        </p:spPr>
      </p:pic>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81C25DD-D2D8-4ACD-9F01-CB1E020D5BC1}" type="datetimeFigureOut">
              <a:rPr lang="en-US" smtClean="0"/>
              <a:pPr/>
              <a:t>5/17/2016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EA56317-FCD1-4EB6-9888-14075909249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pic>
        <p:nvPicPr>
          <p:cNvPr id="10" name="Picture 5" descr="ESI_logo_hi_res_transparent"/>
          <p:cNvPicPr>
            <a:picLocks noChangeAspect="1" noChangeArrowheads="1"/>
          </p:cNvPicPr>
          <p:nvPr userDrawn="1"/>
        </p:nvPicPr>
        <p:blipFill>
          <a:blip r:embed="rId3" cstate="print"/>
          <a:srcRect/>
          <a:stretch>
            <a:fillRect/>
          </a:stretch>
        </p:blipFill>
        <p:spPr bwMode="auto">
          <a:xfrm>
            <a:off x="76200" y="228600"/>
            <a:ext cx="1155031" cy="9906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81C25DD-D2D8-4ACD-9F01-CB1E020D5BC1}" type="datetimeFigureOut">
              <a:rPr lang="en-US" smtClean="0"/>
              <a:pPr/>
              <a:t>5/17/2016</a:t>
            </a:fld>
            <a:endParaRPr lang="en-US"/>
          </a:p>
        </p:txBody>
      </p:sp>
      <p:sp>
        <p:nvSpPr>
          <p:cNvPr id="10" name="Slide Number Placeholder 9"/>
          <p:cNvSpPr>
            <a:spLocks noGrp="1"/>
          </p:cNvSpPr>
          <p:nvPr>
            <p:ph type="sldNum" sz="quarter" idx="16"/>
          </p:nvPr>
        </p:nvSpPr>
        <p:spPr/>
        <p:txBody>
          <a:bodyPr rtlCol="0"/>
          <a:lstStyle/>
          <a:p>
            <a:fld id="{AEA56317-FCD1-4EB6-9888-14075909249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81C25DD-D2D8-4ACD-9F01-CB1E020D5BC1}" type="datetimeFigureOut">
              <a:rPr lang="en-US" smtClean="0"/>
              <a:pPr/>
              <a:t>5/17/2016</a:t>
            </a:fld>
            <a:endParaRPr lang="en-US"/>
          </a:p>
        </p:txBody>
      </p:sp>
      <p:sp>
        <p:nvSpPr>
          <p:cNvPr id="12" name="Slide Number Placeholder 11"/>
          <p:cNvSpPr>
            <a:spLocks noGrp="1"/>
          </p:cNvSpPr>
          <p:nvPr>
            <p:ph type="sldNum" sz="quarter" idx="16"/>
          </p:nvPr>
        </p:nvSpPr>
        <p:spPr/>
        <p:txBody>
          <a:bodyPr rtlCol="0"/>
          <a:lstStyle/>
          <a:p>
            <a:fld id="{AEA56317-FCD1-4EB6-9888-14075909249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1C25DD-D2D8-4ACD-9F01-CB1E020D5BC1}" type="datetimeFigureOut">
              <a:rPr lang="en-US" smtClean="0"/>
              <a:pPr/>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EA56317-FCD1-4EB6-9888-1407590924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C25DD-D2D8-4ACD-9F01-CB1E020D5BC1}" type="datetimeFigureOut">
              <a:rPr lang="en-US" smtClean="0"/>
              <a:pPr/>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EA56317-FCD1-4EB6-9888-1407590924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81C25DD-D2D8-4ACD-9F01-CB1E020D5BC1}"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EA56317-FCD1-4EB6-9888-14075909249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81C25DD-D2D8-4ACD-9F01-CB1E020D5BC1}" type="datetimeFigureOut">
              <a:rPr lang="en-US" smtClean="0"/>
              <a:pPr/>
              <a:t>5/17/2016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EA56317-FCD1-4EB6-9888-14075909249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8.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13" cstate="print">
            <a:duotone>
              <a:schemeClr val="accent1">
                <a:shade val="45000"/>
                <a:satMod val="135000"/>
              </a:schemeClr>
              <a:prstClr val="white"/>
            </a:duotone>
          </a:blip>
          <a:srcRect/>
          <a:stretch>
            <a:fillRect/>
          </a:stretch>
        </p:blipFill>
        <p:spPr bwMode="auto">
          <a:xfrm>
            <a:off x="2667000" y="-189709"/>
            <a:ext cx="6477000" cy="7047709"/>
          </a:xfrm>
          <a:prstGeom prst="rect">
            <a:avLst/>
          </a:prstGeom>
          <a:noFill/>
          <a:ln w="9525">
            <a:noFill/>
            <a:miter lim="800000"/>
            <a:headEnd/>
            <a:tailEnd/>
          </a:ln>
        </p:spPr>
      </p:pic>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81C25DD-D2D8-4ACD-9F01-CB1E020D5BC1}" type="datetimeFigureOut">
              <a:rPr lang="en-US" smtClean="0"/>
              <a:pPr/>
              <a:t>5/17/2016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EA56317-FCD1-4EB6-9888-14075909249E}" type="slidenum">
              <a:rPr lang="en-US" smtClean="0"/>
              <a:pPr/>
              <a:t>‹#›</a:t>
            </a:fld>
            <a:endParaRPr lang="en-US"/>
          </a:p>
        </p:txBody>
      </p:sp>
      <p:pic>
        <p:nvPicPr>
          <p:cNvPr id="10" name="Picture 5" descr="ESI_logo_hi_res_transparent"/>
          <p:cNvPicPr>
            <a:picLocks noChangeAspect="1" noChangeArrowheads="1"/>
          </p:cNvPicPr>
          <p:nvPr userDrawn="1"/>
        </p:nvPicPr>
        <p:blipFill>
          <a:blip r:embed="rId14" cstate="print"/>
          <a:srcRect/>
          <a:stretch>
            <a:fillRect/>
          </a:stretch>
        </p:blipFill>
        <p:spPr bwMode="auto">
          <a:xfrm>
            <a:off x="76200" y="304800"/>
            <a:ext cx="838200" cy="7188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1325" y="252413"/>
            <a:ext cx="8261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ChangeArrowheads="1"/>
          </p:cNvSpPr>
          <p:nvPr userDrawn="1"/>
        </p:nvSpPr>
        <p:spPr bwMode="auto">
          <a:xfrm>
            <a:off x="0" y="6172200"/>
            <a:ext cx="9144000" cy="685800"/>
          </a:xfrm>
          <a:prstGeom prst="rect">
            <a:avLst/>
          </a:prstGeom>
          <a:solidFill>
            <a:srgbClr val="FFCC00"/>
          </a:solidFill>
          <a:ln w="15875">
            <a:solidFill>
              <a:srgbClr val="FFCC00"/>
            </a:solidFill>
            <a:miter lim="800000"/>
            <a:headEnd/>
            <a:tailEnd/>
          </a:ln>
          <a:effectLst/>
        </p:spPr>
        <p:txBody>
          <a:bodyPr wrap="none" anchor="ctr"/>
          <a:lstStyle/>
          <a:p>
            <a:pPr>
              <a:lnSpc>
                <a:spcPct val="80000"/>
              </a:lnSpc>
              <a:spcBef>
                <a:spcPct val="20000"/>
              </a:spcBef>
              <a:buFontTx/>
              <a:buChar char="–"/>
              <a:defRPr/>
            </a:pPr>
            <a:endParaRPr lang="en-US" dirty="0">
              <a:latin typeface="Times New Roman" pitchFamily="18" charset="0"/>
            </a:endParaRPr>
          </a:p>
        </p:txBody>
      </p:sp>
      <p:sp>
        <p:nvSpPr>
          <p:cNvPr id="1048" name="Text Box 24"/>
          <p:cNvSpPr txBox="1">
            <a:spLocks noChangeArrowheads="1"/>
          </p:cNvSpPr>
          <p:nvPr userDrawn="1"/>
        </p:nvSpPr>
        <p:spPr bwMode="auto">
          <a:xfrm>
            <a:off x="0" y="6324600"/>
            <a:ext cx="9144000" cy="396875"/>
          </a:xfrm>
          <a:prstGeom prst="rect">
            <a:avLst/>
          </a:prstGeom>
          <a:noFill/>
          <a:ln w="9525">
            <a:noFill/>
            <a:miter lim="800000"/>
            <a:headEnd/>
            <a:tailEnd/>
          </a:ln>
          <a:effectLst/>
        </p:spPr>
        <p:txBody>
          <a:bodyPr>
            <a:spAutoFit/>
          </a:bodyPr>
          <a:lstStyle/>
          <a:p>
            <a:pPr>
              <a:spcBef>
                <a:spcPct val="50000"/>
              </a:spcBef>
              <a:defRPr/>
            </a:pPr>
            <a:r>
              <a:rPr lang="en-US" sz="2000" b="1" dirty="0">
                <a:effectLst>
                  <a:outerShdw blurRad="38100" dist="38100" dir="2700000" algn="tl">
                    <a:srgbClr val="C0C0C0"/>
                  </a:outerShdw>
                </a:effectLst>
                <a:latin typeface="Times New Roman" pitchFamily="18" charset="0"/>
              </a:rPr>
              <a:t>		</a:t>
            </a:r>
          </a:p>
        </p:txBody>
      </p:sp>
      <p:pic>
        <p:nvPicPr>
          <p:cNvPr id="1030" name="Picture 4" descr="AE for Powerpoint"/>
          <p:cNvPicPr>
            <a:picLocks noChangeAspect="1" noChangeArrowheads="1"/>
          </p:cNvPicPr>
          <p:nvPr userDrawn="1"/>
        </p:nvPicPr>
        <p:blipFill>
          <a:blip r:embed="rId7">
            <a:clrChange>
              <a:clrFrom>
                <a:srgbClr val="002D55"/>
              </a:clrFrom>
              <a:clrTo>
                <a:srgbClr val="002D55">
                  <a:alpha val="0"/>
                </a:srgbClr>
              </a:clrTo>
            </a:clrChange>
          </a:blip>
          <a:srcRect b="6122"/>
          <a:stretch>
            <a:fillRect/>
          </a:stretch>
        </p:blipFill>
        <p:spPr bwMode="auto">
          <a:xfrm>
            <a:off x="7875588" y="6119813"/>
            <a:ext cx="1219200" cy="763587"/>
          </a:xfrm>
          <a:prstGeom prst="rect">
            <a:avLst/>
          </a:prstGeom>
          <a:noFill/>
          <a:ln w="9525">
            <a:noFill/>
            <a:miter lim="800000"/>
            <a:headEnd/>
            <a:tailEnd/>
          </a:ln>
        </p:spPr>
      </p:pic>
      <p:cxnSp>
        <p:nvCxnSpPr>
          <p:cNvPr id="1031" name="Straight Connector 8"/>
          <p:cNvCxnSpPr>
            <a:cxnSpLocks noChangeShapeType="1"/>
          </p:cNvCxnSpPr>
          <p:nvPr userDrawn="1"/>
        </p:nvCxnSpPr>
        <p:spPr bwMode="auto">
          <a:xfrm>
            <a:off x="0" y="6172200"/>
            <a:ext cx="9144000" cy="1588"/>
          </a:xfrm>
          <a:prstGeom prst="line">
            <a:avLst/>
          </a:prstGeom>
          <a:noFill/>
          <a:ln w="38100">
            <a:solidFill>
              <a:schemeClr val="tx1"/>
            </a:solidFill>
            <a:round/>
            <a:headEnd/>
            <a:tailEnd/>
          </a:ln>
        </p:spPr>
      </p:cxn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hdr="0" ftr="0"/>
  <p:txStyles>
    <p:titleStyle>
      <a:lvl1pPr algn="l" rtl="0" eaLnBrk="0" fontAlgn="base" hangingPunct="0">
        <a:spcBef>
          <a:spcPct val="0"/>
        </a:spcBef>
        <a:spcAft>
          <a:spcPct val="0"/>
        </a:spcAft>
        <a:defRPr sz="3600" b="1">
          <a:solidFill>
            <a:schemeClr val="tx1"/>
          </a:solidFill>
          <a:latin typeface="Calibri" pitchFamily="34" charset="0"/>
          <a:ea typeface="+mj-ea"/>
          <a:cs typeface="+mj-cs"/>
        </a:defRPr>
      </a:lvl1pPr>
      <a:lvl2pPr algn="l" rtl="0" eaLnBrk="0" fontAlgn="base" hangingPunct="0">
        <a:spcBef>
          <a:spcPct val="0"/>
        </a:spcBef>
        <a:spcAft>
          <a:spcPct val="0"/>
        </a:spcAft>
        <a:defRPr sz="3600" b="1">
          <a:solidFill>
            <a:schemeClr val="tx1"/>
          </a:solidFill>
          <a:latin typeface="Calibri" pitchFamily="34" charset="0"/>
        </a:defRPr>
      </a:lvl2pPr>
      <a:lvl3pPr algn="l" rtl="0" eaLnBrk="0" fontAlgn="base" hangingPunct="0">
        <a:spcBef>
          <a:spcPct val="0"/>
        </a:spcBef>
        <a:spcAft>
          <a:spcPct val="0"/>
        </a:spcAft>
        <a:defRPr sz="3600" b="1">
          <a:solidFill>
            <a:schemeClr val="tx1"/>
          </a:solidFill>
          <a:latin typeface="Calibri" pitchFamily="34" charset="0"/>
        </a:defRPr>
      </a:lvl3pPr>
      <a:lvl4pPr algn="l" rtl="0" eaLnBrk="0" fontAlgn="base" hangingPunct="0">
        <a:spcBef>
          <a:spcPct val="0"/>
        </a:spcBef>
        <a:spcAft>
          <a:spcPct val="0"/>
        </a:spcAft>
        <a:defRPr sz="3600" b="1">
          <a:solidFill>
            <a:schemeClr val="tx1"/>
          </a:solidFill>
          <a:latin typeface="Calibri" pitchFamily="34" charset="0"/>
        </a:defRPr>
      </a:lvl4pPr>
      <a:lvl5pPr algn="l"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Times New Roman" pitchFamily="18" charset="0"/>
        </a:defRPr>
      </a:lvl6pPr>
      <a:lvl7pPr marL="914400" algn="ctr" rtl="0" fontAlgn="base">
        <a:spcBef>
          <a:spcPct val="0"/>
        </a:spcBef>
        <a:spcAft>
          <a:spcPct val="0"/>
        </a:spcAft>
        <a:defRPr sz="4400" b="1">
          <a:solidFill>
            <a:schemeClr val="tx1"/>
          </a:solidFill>
          <a:latin typeface="Times New Roman" pitchFamily="18" charset="0"/>
        </a:defRPr>
      </a:lvl7pPr>
      <a:lvl8pPr marL="1371600" algn="ctr" rtl="0" fontAlgn="base">
        <a:spcBef>
          <a:spcPct val="0"/>
        </a:spcBef>
        <a:spcAft>
          <a:spcPct val="0"/>
        </a:spcAft>
        <a:defRPr sz="4400" b="1">
          <a:solidFill>
            <a:schemeClr val="tx1"/>
          </a:solidFill>
          <a:latin typeface="Times New Roman" pitchFamily="18" charset="0"/>
        </a:defRPr>
      </a:lvl8pPr>
      <a:lvl9pPr marL="1828800" algn="ctr" rtl="0" fontAlgn="base">
        <a:spcBef>
          <a:spcPct val="0"/>
        </a:spcBef>
        <a:spcAft>
          <a:spcPct val="0"/>
        </a:spcAft>
        <a:defRPr sz="44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charset="0"/>
              </a:defRPr>
            </a:lvl1pPr>
          </a:lstStyle>
          <a:p>
            <a:fld id="{F3E606E4-8B20-0A4B-8407-813728B31A45}" type="datetime1">
              <a:rPr lang="en-US"/>
              <a:pPr/>
              <a:t>5/17/2016</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charset="0"/>
              </a:defRPr>
            </a:lvl1pPr>
          </a:lstStyle>
          <a:p>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8" name="Rectangle 7"/>
          <p:cNvSpPr/>
          <p:nvPr/>
        </p:nvSpPr>
        <p:spPr>
          <a:xfrm>
            <a:off x="457200" y="685800"/>
            <a:ext cx="914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9" name="Rectangle 8"/>
          <p:cNvSpPr/>
          <p:nvPr/>
        </p:nvSpPr>
        <p:spPr>
          <a:xfrm>
            <a:off x="1447800" y="685800"/>
            <a:ext cx="73152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376092"/>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400">
          <a:solidFill>
            <a:schemeClr val="tx2"/>
          </a:solidFill>
          <a:latin typeface="Tw Cen MT" pitchFamily="-65" charset="-18"/>
          <a:ea typeface="ＭＳ Ｐゴシック" pitchFamily="-65" charset="-128"/>
          <a:cs typeface="ＭＳ Ｐゴシック" pitchFamily="-65" charset="-128"/>
        </a:defRPr>
      </a:lvl2pPr>
      <a:lvl3pPr algn="l" rtl="0" eaLnBrk="0" fontAlgn="base" hangingPunct="0">
        <a:spcBef>
          <a:spcPct val="0"/>
        </a:spcBef>
        <a:spcAft>
          <a:spcPct val="0"/>
        </a:spcAft>
        <a:defRPr sz="4400">
          <a:solidFill>
            <a:schemeClr val="tx2"/>
          </a:solidFill>
          <a:latin typeface="Tw Cen MT" pitchFamily="-65" charset="-18"/>
          <a:ea typeface="ＭＳ Ｐゴシック" pitchFamily="-65" charset="-128"/>
          <a:cs typeface="ＭＳ Ｐゴシック" pitchFamily="-65" charset="-128"/>
        </a:defRPr>
      </a:lvl3pPr>
      <a:lvl4pPr algn="l" rtl="0" eaLnBrk="0" fontAlgn="base" hangingPunct="0">
        <a:spcBef>
          <a:spcPct val="0"/>
        </a:spcBef>
        <a:spcAft>
          <a:spcPct val="0"/>
        </a:spcAft>
        <a:defRPr sz="4400">
          <a:solidFill>
            <a:schemeClr val="tx2"/>
          </a:solidFill>
          <a:latin typeface="Tw Cen MT" pitchFamily="-65" charset="-18"/>
          <a:ea typeface="ＭＳ Ｐゴシック" pitchFamily="-65" charset="-128"/>
          <a:cs typeface="ＭＳ Ｐゴシック" pitchFamily="-65" charset="-128"/>
        </a:defRPr>
      </a:lvl4pPr>
      <a:lvl5pPr algn="l" rtl="0" eaLnBrk="0" fontAlgn="base" hangingPunct="0">
        <a:spcBef>
          <a:spcPct val="0"/>
        </a:spcBef>
        <a:spcAft>
          <a:spcPct val="0"/>
        </a:spcAft>
        <a:defRPr sz="4400">
          <a:solidFill>
            <a:schemeClr val="tx2"/>
          </a:solidFill>
          <a:latin typeface="Tw Cen MT" pitchFamily="-65" charset="-18"/>
          <a:ea typeface="ＭＳ Ｐゴシック" pitchFamily="-65" charset="-128"/>
          <a:cs typeface="ＭＳ Ｐゴシック" pitchFamily="-65" charset="-128"/>
        </a:defRPr>
      </a:lvl5pPr>
      <a:lvl6pPr marL="457200" algn="l" rtl="0" fontAlgn="base">
        <a:spcBef>
          <a:spcPct val="0"/>
        </a:spcBef>
        <a:spcAft>
          <a:spcPct val="0"/>
        </a:spcAft>
        <a:defRPr sz="4400">
          <a:solidFill>
            <a:schemeClr val="tx2"/>
          </a:solidFill>
          <a:latin typeface="Tw Cen MT" pitchFamily="-65" charset="-18"/>
          <a:ea typeface="ＭＳ Ｐゴシック" pitchFamily="-65" charset="-128"/>
          <a:cs typeface="ＭＳ Ｐゴシック" pitchFamily="-65" charset="-128"/>
        </a:defRPr>
      </a:lvl6pPr>
      <a:lvl7pPr marL="914400" algn="l" rtl="0" fontAlgn="base">
        <a:spcBef>
          <a:spcPct val="0"/>
        </a:spcBef>
        <a:spcAft>
          <a:spcPct val="0"/>
        </a:spcAft>
        <a:defRPr sz="4400">
          <a:solidFill>
            <a:schemeClr val="tx2"/>
          </a:solidFill>
          <a:latin typeface="Tw Cen MT" pitchFamily="-65" charset="-18"/>
          <a:ea typeface="ＭＳ Ｐゴシック" pitchFamily="-65" charset="-128"/>
          <a:cs typeface="ＭＳ Ｐゴシック" pitchFamily="-65" charset="-128"/>
        </a:defRPr>
      </a:lvl7pPr>
      <a:lvl8pPr marL="1371600" algn="l" rtl="0" fontAlgn="base">
        <a:spcBef>
          <a:spcPct val="0"/>
        </a:spcBef>
        <a:spcAft>
          <a:spcPct val="0"/>
        </a:spcAft>
        <a:defRPr sz="4400">
          <a:solidFill>
            <a:schemeClr val="tx2"/>
          </a:solidFill>
          <a:latin typeface="Tw Cen MT" pitchFamily="-65" charset="-18"/>
          <a:ea typeface="ＭＳ Ｐゴシック" pitchFamily="-65" charset="-128"/>
          <a:cs typeface="ＭＳ Ｐゴシック" pitchFamily="-65" charset="-128"/>
        </a:defRPr>
      </a:lvl8pPr>
      <a:lvl9pPr marL="1828800" algn="l" rtl="0" fontAlgn="base">
        <a:spcBef>
          <a:spcPct val="0"/>
        </a:spcBef>
        <a:spcAft>
          <a:spcPct val="0"/>
        </a:spcAft>
        <a:defRPr sz="4400">
          <a:solidFill>
            <a:schemeClr val="tx2"/>
          </a:solidFill>
          <a:latin typeface="Tw Cen MT" pitchFamily="-65" charset="-18"/>
          <a:ea typeface="ＭＳ Ｐゴシック" pitchFamily="-65" charset="-128"/>
          <a:cs typeface="ＭＳ Ｐゴシック" pitchFamily="-65" charset="-128"/>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mn-lt"/>
          <a:ea typeface="ＭＳ Ｐゴシック" pitchFamily="-65" charset="-128"/>
          <a:cs typeface="ＭＳ Ｐゴシック" pitchFamily="-65" charset="-128"/>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mn-lt"/>
          <a:ea typeface="ＭＳ Ｐゴシック" pitchFamily="-65" charset="-128"/>
          <a:cs typeface="+mn-cs"/>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mn-lt"/>
          <a:ea typeface="ＭＳ Ｐゴシック" pitchFamily="-65" charset="-128"/>
          <a:cs typeface="+mn-cs"/>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mn-lt"/>
          <a:ea typeface="ＭＳ Ｐゴシック" pitchFamily="-65" charset="-128"/>
          <a:cs typeface="+mn-cs"/>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mn-lt"/>
          <a:ea typeface="ＭＳ Ｐゴシック" pitchFamily="-65"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3" cstate="print">
            <a:duotone>
              <a:schemeClr val="accent1">
                <a:shade val="45000"/>
                <a:satMod val="135000"/>
              </a:schemeClr>
              <a:prstClr val="white"/>
            </a:duotone>
          </a:blip>
          <a:srcRect/>
          <a:stretch>
            <a:fillRect/>
          </a:stretch>
        </p:blipFill>
        <p:spPr bwMode="auto">
          <a:xfrm>
            <a:off x="2667000" y="-189709"/>
            <a:ext cx="6477000" cy="7047709"/>
          </a:xfrm>
          <a:prstGeom prst="rect">
            <a:avLst/>
          </a:prstGeom>
          <a:noFill/>
          <a:ln w="9525">
            <a:noFill/>
            <a:miter lim="800000"/>
            <a:headEnd/>
            <a:tailEnd/>
          </a:ln>
        </p:spPr>
      </p:pic>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81C25DD-D2D8-4ACD-9F01-CB1E020D5BC1}" type="datetimeFigureOut">
              <a:rPr lang="en-US" smtClean="0">
                <a:solidFill>
                  <a:srgbClr val="775F55"/>
                </a:solidFill>
              </a:rPr>
              <a:pPr/>
              <a:t>5/17/2016</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EA56317-FCD1-4EB6-9888-14075909249E}" type="slidenum">
              <a:rPr lang="en-US" smtClean="0"/>
              <a:pPr/>
              <a:t>‹#›</a:t>
            </a:fld>
            <a:endParaRPr lang="en-US"/>
          </a:p>
        </p:txBody>
      </p:sp>
      <p:pic>
        <p:nvPicPr>
          <p:cNvPr id="10" name="Picture 5" descr="ESI_logo_hi_res_transparent"/>
          <p:cNvPicPr>
            <a:picLocks noChangeAspect="1" noChangeArrowheads="1"/>
          </p:cNvPicPr>
          <p:nvPr userDrawn="1"/>
        </p:nvPicPr>
        <p:blipFill>
          <a:blip r:embed="rId4" cstate="print"/>
          <a:srcRect/>
          <a:stretch>
            <a:fillRect/>
          </a:stretch>
        </p:blipFill>
        <p:spPr bwMode="auto">
          <a:xfrm>
            <a:off x="76200" y="304800"/>
            <a:ext cx="838200" cy="7188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i="0">
                <a:ea typeface="新細明體" panose="02020500000000000000"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i="0">
                <a:ea typeface="新細明體" panose="02020500000000000000"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i="0">
                <a:ea typeface="新細明體" panose="02020500000000000000" pitchFamily="18" charset="-120"/>
              </a:defRPr>
            </a:lvl1pPr>
          </a:lstStyle>
          <a:p>
            <a:pPr>
              <a:defRPr/>
            </a:pPr>
            <a:fld id="{319E8BB9-457D-46B0-998F-63DBA3F2951C}" type="slidenum">
              <a:rPr lang="en-US" altLang="zh-TW"/>
              <a:pPr>
                <a:defRPr/>
              </a:pPr>
              <a:t>‹#›</a:t>
            </a:fld>
            <a:endParaRPr lang="en-US" altLang="zh-TW"/>
          </a:p>
        </p:txBody>
      </p:sp>
    </p:spTree>
    <p:extLst>
      <p:ext uri="{BB962C8B-B14F-4D97-AF65-F5344CB8AC3E}">
        <p14:creationId xmlns:p14="http://schemas.microsoft.com/office/powerpoint/2010/main" val="3466047705"/>
      </p:ext>
    </p:extLst>
  </p:cSld>
  <p:clrMap bg1="lt1" tx1="dk1" bg2="lt2" tx2="dk2" accent1="accent1" accent2="accent2" accent3="accent3" accent4="accent4" accent5="accent5" accent6="accent6" hlink="hlink" folHlink="folHlink"/>
  <p:sldLayoutIdLst>
    <p:sldLayoutId id="2147483754" r:id="rId1"/>
  </p:sldLayoutIdLst>
  <p:transition>
    <p:fade/>
  </p:transition>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images.google.com/imgres?imgurl=http://4.bp.blogspot.com/_nQ8R-170d3c/SUN3hI0iuzI/AAAAAAAAAos/kiD_Xvq7fjo/s400/benq-joybook-lite-u101.jpg&amp;imgrefurl=http://techiton.blogspot.com/2008/12/benq-joybook-lite-u101-netbook.html&amp;usg=__Two2JErT6PwLMpICsbCMfXiagd0=&amp;h=400&amp;w=351&amp;sz=17&amp;hl=en&amp;start=1&amp;um=1&amp;tbnid=FSshTnPw1wuRnM:&amp;tbnh=124&amp;tbnw=109&amp;prev=/images?q=nebook&amp;hl=en&amp;um=1" TargetMode="External"/><Relationship Id="rId18" Type="http://schemas.openxmlformats.org/officeDocument/2006/relationships/image" Target="../media/image14.jpeg"/><Relationship Id="rId26" Type="http://schemas.openxmlformats.org/officeDocument/2006/relationships/image" Target="../media/image18.jpeg"/><Relationship Id="rId3" Type="http://schemas.openxmlformats.org/officeDocument/2006/relationships/hyperlink" Target="http://images.google.com/imgres?imgurl=http://www.lordsnet.com/files/productImages/gx550.jpg&amp;imgrefurl=http://www.lordsnet.com/vendors/Lucent/Broadband_Hardware/Lucent_GX_550_Wan_Switch.html&amp;usg=__ukxDarn19fUkNuUuNzN9HKlg_Jk=&amp;h=178&amp;w=100&amp;sz=12&amp;hl=en&amp;start=26&amp;um=1&amp;tbnid=1z9CXWZsFCjmJM:&amp;tbnh=101&amp;tbnw=57&amp;prev=/images?q=lucent+class+4+switch&amp;ndsp=18&amp;hl=en&amp;sa=N&amp;start=18&amp;um=1" TargetMode="External"/><Relationship Id="rId21" Type="http://schemas.openxmlformats.org/officeDocument/2006/relationships/hyperlink" Target="http://images.google.com/imgres?imgurl=http://www.solarlife-ent.com/Image/Solar-Home.jpg&amp;imgrefurl=http://www.solarlife-ent.com/Topsky.html&amp;usg=__z2jayVqCwUVuHGtiCs48KzhWc5Y=&amp;h=293&amp;w=406&amp;sz=145&amp;hl=en&amp;start=52&amp;um=1&amp;tbnid=pLohH-wC31-3-M:&amp;tbnh=89&amp;tbnw=124&amp;prev=/images?q=solar+home&amp;ndsp=18&amp;hl=en&amp;sa=N&amp;start=36&amp;um=1" TargetMode="External"/><Relationship Id="rId7" Type="http://schemas.openxmlformats.org/officeDocument/2006/relationships/hyperlink" Target="http://images.google.com/imgres?imgurl=http://news.cnet.com/i/bto/20071129/ibm_mainframe_t-rex_270x323.jpg&amp;imgrefurl=http://news.cnet.com/8301-13580_3-9826527-39.html&amp;usg=__uMsB-KAypnVikg0J78snd8C6qLg=&amp;h=323&amp;w=270&amp;sz=11&amp;hl=en&amp;start=5&amp;um=1&amp;tbnid=jVhjqq62s77y-M:&amp;tbnh=118&amp;tbnw=99&amp;prev=/images?q=mainframe&amp;hl=en&amp;um=1" TargetMode="External"/><Relationship Id="rId12" Type="http://schemas.openxmlformats.org/officeDocument/2006/relationships/image" Target="../media/image11.jpeg"/><Relationship Id="rId17" Type="http://schemas.openxmlformats.org/officeDocument/2006/relationships/hyperlink" Target="http://images.google.com/imgres?imgurl=http://pkonweb.com/wp-content/uploads/2009/07/GasFiredPlant1221.jpg&amp;imgrefurl=http://pkonweb.com/2009/07/23/dha-cogen-plant/&amp;usg=__NewGYPt9qLJGPesbwwYprtx3SSE=&amp;h=320&amp;w=425&amp;sz=31&amp;hl=en&amp;start=28&amp;um=1&amp;tbnid=Ry4D8PvqligoHM:&amp;tbnh=95&amp;tbnw=126&amp;prev=/images?q=cogen+power+plant&amp;ndsp=18&amp;hl=en&amp;sa=N&amp;start=18&amp;um=1" TargetMode="External"/><Relationship Id="rId25" Type="http://schemas.openxmlformats.org/officeDocument/2006/relationships/hyperlink" Target="http://images.google.com/imgres?imgurl=http://i.testfreaks.com/images/products/600x400/97/canon-faxphone-l75.518497.jpg&amp;imgrefurl=http://www.testfreaks.com/fax-machines/canon-faxphone-l75/&amp;usg=__MUgzsHxGykoIO2v7pwpAzKNPGEY=&amp;h=400&amp;w=400&amp;sz=51&amp;hl=en&amp;start=5&amp;um=1&amp;tbnid=K7rhFv9WDJc4bM:&amp;tbnh=124&amp;tbnw=124&amp;prev=/images?q=fax+phone&amp;hl=en&amp;sa=N&amp;um=1" TargetMode="External"/><Relationship Id="rId2" Type="http://schemas.openxmlformats.org/officeDocument/2006/relationships/notesSlide" Target="../notesSlides/notesSlide4.xml"/><Relationship Id="rId16" Type="http://schemas.openxmlformats.org/officeDocument/2006/relationships/image" Target="../media/image13.jpeg"/><Relationship Id="rId20"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hyperlink" Target="http://images.google.com/imgres?imgurl=http://www.cedmagic.com/history/ibm-pc-5150.jpg&amp;imgrefurl=http://www.cedmagic.com/history/ibm-pc-5150.html&amp;usg=__8HTLT7uuHBlF55bpia9ad8Xa8cU=&amp;h=339&amp;w=400&amp;sz=23&amp;hl=en&amp;start=1&amp;um=1&amp;tbnid=bqe9XVgBHheU7M:&amp;tbnh=105&amp;tbnw=124&amp;prev=/images?q=IBM+PC&amp;hl=en&amp;um=1" TargetMode="External"/><Relationship Id="rId24" Type="http://schemas.openxmlformats.org/officeDocument/2006/relationships/image" Target="../media/image17.jpeg"/><Relationship Id="rId5" Type="http://schemas.openxmlformats.org/officeDocument/2006/relationships/hyperlink" Target="http://images.google.com/imgres?imgurl=http://urbanchristiannews.com/ucn/blackberry_8800.jpg&amp;imgrefurl=http://urbanchristiannews.com/ucn/technology/&amp;usg=__CesBd8UHODksG-3R845YzBVrv0w=&amp;h=435&amp;w=350&amp;sz=28&amp;hl=en&amp;start=1&amp;um=1&amp;tbnid=1IGlAw_w54mY-M:&amp;tbnh=126&amp;tbnw=101&amp;prev=/images?q=blackberry&amp;hl=en&amp;um=1" TargetMode="External"/><Relationship Id="rId15" Type="http://schemas.openxmlformats.org/officeDocument/2006/relationships/hyperlink" Target="http://images.google.com/imgres?imgurl=http://photos.igougo.com/images/p262144-Johannesburg-Former_Power_Plant_at_Soweto.jpg&amp;imgrefurl=http://photos.igougo.com/pictures-photos-p262144-Former_Power_Plant_at_Soweto.html&amp;usg=__NvhJSwE-TyBi1uxFHndgoelLBAE=&amp;h=356&amp;w=474&amp;sz=23&amp;hl=en&amp;start=50&amp;um=1&amp;tbnid=QfeLikUKe6D11M:&amp;tbnh=97&amp;tbnw=129&amp;prev=/images?q=power+plant&amp;ndsp=18&amp;hl=en&amp;sa=N&amp;start=36&amp;um=1" TargetMode="External"/><Relationship Id="rId23" Type="http://schemas.openxmlformats.org/officeDocument/2006/relationships/hyperlink" Target="http://images.google.com/imgres?imgurl=http://www.pbxguru.com/pbx/screenshots/pbx-voip/pbxpress-full.jpg&amp;imgrefurl=http://www.pbxguru.com/&amp;usg=__VDrhj7FX_KgswI0hK705bYx3XSY=&amp;h=300&amp;w=400&amp;sz=20&amp;hl=en&amp;start=11&amp;um=1&amp;tbnid=_VjJzKz_L162NM:&amp;tbnh=93&amp;tbnw=124&amp;prev=/images?q=pbx&amp;hl=en&amp;sa=N&amp;um=1" TargetMode="External"/><Relationship Id="rId10" Type="http://schemas.openxmlformats.org/officeDocument/2006/relationships/image" Target="../media/image10.jpeg"/><Relationship Id="rId19" Type="http://schemas.openxmlformats.org/officeDocument/2006/relationships/hyperlink" Target="http://images.google.com/imgres?imgurl=http://www.blog.speculist.com/archives/plug-in_prius.jpg&amp;imgrefurl=http://www.blog.speculist.com/archives/2007_06.html&amp;usg=__RRlNnX_Vre9b14VRdNpSMA50mQY=&amp;h=314&amp;w=582&amp;sz=20&amp;hl=en&amp;start=1&amp;um=1&amp;tbnid=p215z_9-fYBdXM:&amp;tbnh=72&amp;tbnw=134&amp;prev=/images?q=electric+pruius&amp;hl=en&amp;um=1" TargetMode="External"/><Relationship Id="rId4" Type="http://schemas.openxmlformats.org/officeDocument/2006/relationships/image" Target="../media/image7.jpeg"/><Relationship Id="rId9" Type="http://schemas.openxmlformats.org/officeDocument/2006/relationships/hyperlink" Target="http://images.google.com/imgres?imgurl=http://www.cosam.org/images/pdp11-35/pdp11-35.jpg&amp;imgrefurl=http://www.cosam.org/computers/dec/pdp11-35/&amp;usg=__1B4PzWbZLse9c1t0PlgF2ZI0Atc=&amp;h=960&amp;w=1280&amp;sz=124&amp;hl=en&amp;start=13&amp;um=1&amp;tbnid=r1-O1gv5mWCyEM:&amp;tbnh=113&amp;tbnw=150&amp;prev=/images?q=dec+pdp+11&amp;hl=en&amp;um=1" TargetMode="External"/><Relationship Id="rId14" Type="http://schemas.openxmlformats.org/officeDocument/2006/relationships/image" Target="../media/image12.jpeg"/><Relationship Id="rId22"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93700" y="5486400"/>
            <a:ext cx="82867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Arial" panose="020B0604020202020204" pitchFamily="34" charset="0"/>
              </a:rPr>
              <a:t>Produced by and for </a:t>
            </a:r>
            <a:r>
              <a:rPr kumimoji="0" lang="en-US" altLang="en-US" sz="1400" b="0" i="1"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Arial" panose="020B0604020202020204" pitchFamily="34" charset="0"/>
              </a:rPr>
              <a:t>Hot Science - Cool Talks</a:t>
            </a: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Arial" panose="020B0604020202020204" pitchFamily="34" charset="0"/>
              </a:rPr>
              <a:t> by the Environmental Science Institute.  We request that the use of these materials include an acknowledgement of the presenter and </a:t>
            </a:r>
            <a:r>
              <a:rPr kumimoji="0" lang="en-US" altLang="en-US" sz="1400" b="0" i="1"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Arial" panose="020B0604020202020204" pitchFamily="34" charset="0"/>
              </a:rPr>
              <a:t>Hot Science - Cool Talks</a:t>
            </a: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Arial" panose="020B0604020202020204" pitchFamily="34" charset="0"/>
              </a:rPr>
              <a:t> by the Environmental Science Institute at UT Austin.  We hope you find these materials educational and enjoyable.</a:t>
            </a:r>
          </a:p>
        </p:txBody>
      </p:sp>
      <p:sp>
        <p:nvSpPr>
          <p:cNvPr id="73731" name="Text Box 4"/>
          <p:cNvSpPr txBox="1">
            <a:spLocks noChangeArrowheads="1"/>
          </p:cNvSpPr>
          <p:nvPr/>
        </p:nvSpPr>
        <p:spPr bwMode="auto">
          <a:xfrm>
            <a:off x="393700" y="4349750"/>
            <a:ext cx="86201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dirty="0" smtClean="0">
                <a:solidFill>
                  <a:srgbClr val="000000"/>
                </a:solidFill>
                <a:cs typeface="Arial" panose="020B0604020202020204" pitchFamily="34" charset="0"/>
              </a:rPr>
              <a:t>Brewster McCracken, Karl </a:t>
            </a:r>
            <a:r>
              <a:rPr kumimoji="0" lang="en-US" altLang="en-US" sz="2400" b="1" dirty="0" err="1" smtClean="0">
                <a:solidFill>
                  <a:srgbClr val="000000"/>
                </a:solidFill>
                <a:cs typeface="Arial" panose="020B0604020202020204" pitchFamily="34" charset="0"/>
              </a:rPr>
              <a:t>Rabago</a:t>
            </a:r>
            <a:r>
              <a:rPr kumimoji="0" lang="en-US" altLang="en-US" sz="2400" b="1" dirty="0" smtClean="0">
                <a:solidFill>
                  <a:srgbClr val="000000"/>
                </a:solidFill>
                <a:cs typeface="Arial" panose="020B0604020202020204" pitchFamily="34" charset="0"/>
              </a:rPr>
              <a:t> &amp; Dr. Michael Webber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Arial" panose="020B0604020202020204" pitchFamily="34" charset="0"/>
                <a:ea typeface="新細明體" panose="02020500000000000000" pitchFamily="18" charset="-120"/>
                <a:cs typeface="Arial" panose="020B0604020202020204" pitchFamily="34" charset="0"/>
              </a:rPr>
              <a:t>April 30, 2010</a:t>
            </a:r>
          </a:p>
        </p:txBody>
      </p:sp>
      <p:sp>
        <p:nvSpPr>
          <p:cNvPr id="73732" name="Rectangle 5"/>
          <p:cNvSpPr>
            <a:spLocks noGrp="1" noChangeArrowheads="1"/>
          </p:cNvSpPr>
          <p:nvPr>
            <p:ph type="ctrTitle"/>
          </p:nvPr>
        </p:nvSpPr>
        <p:spPr>
          <a:xfrm>
            <a:off x="236538" y="1951038"/>
            <a:ext cx="8777287" cy="2316162"/>
          </a:xfrm>
        </p:spPr>
        <p:txBody>
          <a:bodyPr anchor="ctr"/>
          <a:lstStyle/>
          <a:p>
            <a:pPr eaLnBrk="1" hangingPunct="1"/>
            <a:r>
              <a:rPr lang="en-US" altLang="en-US" sz="3600" b="1" i="1" smtClean="0">
                <a:solidFill>
                  <a:srgbClr val="0070C0"/>
                </a:solidFill>
              </a:rPr>
              <a:t>Pecan Street Project:</a:t>
            </a:r>
            <a:br>
              <a:rPr lang="en-US" altLang="en-US" sz="3600" b="1" i="1" smtClean="0">
                <a:solidFill>
                  <a:srgbClr val="0070C0"/>
                </a:solidFill>
              </a:rPr>
            </a:br>
            <a:r>
              <a:rPr lang="en-US" altLang="en-US" sz="3600" b="1" i="1" smtClean="0">
                <a:solidFill>
                  <a:srgbClr val="0070C0"/>
                </a:solidFill>
              </a:rPr>
              <a:t>Smart Grids and Austin’s Energy Future</a:t>
            </a:r>
            <a:endParaRPr lang="en-US" altLang="en-US" sz="2400" i="1" smtClean="0">
              <a:solidFill>
                <a:srgbClr val="0070C0"/>
              </a:solidFill>
            </a:endParaRPr>
          </a:p>
        </p:txBody>
      </p:sp>
      <p:pic>
        <p:nvPicPr>
          <p:cNvPr id="737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92100"/>
            <a:ext cx="4543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31988" y="1219200"/>
            <a:ext cx="5307012" cy="52387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dirty="0">
                <a:ln>
                  <a:noFill/>
                </a:ln>
                <a:solidFill>
                  <a:srgbClr val="F06242"/>
                </a:solidFill>
                <a:effectLst/>
                <a:uLnTx/>
                <a:uFillTx/>
                <a:latin typeface="Gill Sans MT" panose="020B0502020104020203" pitchFamily="34" charset="0"/>
                <a:ea typeface="新細明體"/>
                <a:cs typeface="+mn-cs"/>
              </a:rPr>
              <a:t># </a:t>
            </a:r>
            <a:r>
              <a:rPr kumimoji="1" lang="en-US" altLang="en-US" sz="2800" b="1" i="0" u="none" strike="noStrike" kern="1200" cap="none" spc="0" normalizeH="0" baseline="0" noProof="0" dirty="0">
                <a:ln>
                  <a:noFill/>
                </a:ln>
                <a:solidFill>
                  <a:srgbClr val="F06242"/>
                </a:solidFill>
                <a:effectLst/>
                <a:uLnTx/>
                <a:uFillTx/>
                <a:latin typeface="Gadugi" panose="020B0502040204020203" pitchFamily="34" charset="0"/>
                <a:ea typeface="新細明體"/>
                <a:cs typeface="+mn-cs"/>
              </a:rPr>
              <a:t>65</a:t>
            </a:r>
            <a:endParaRPr kumimoji="1" lang="en-US" sz="1200" b="1" i="1" u="none" strike="noStrike" kern="1200" cap="none" spc="0" normalizeH="0" baseline="0" noProof="0" dirty="0">
              <a:ln>
                <a:noFill/>
              </a:ln>
              <a:solidFill>
                <a:srgbClr val="000000"/>
              </a:solidFill>
              <a:effectLst/>
              <a:uLnTx/>
              <a:uFillTx/>
              <a:latin typeface="Arial" panose="020B0604020202020204" pitchFamily="34" charset="0"/>
              <a:ea typeface="新細明體" pitchFamily="1" charset="-120"/>
              <a:cs typeface="+mn-cs"/>
            </a:endParaRPr>
          </a:p>
        </p:txBody>
      </p:sp>
    </p:spTree>
    <p:extLst>
      <p:ext uri="{BB962C8B-B14F-4D97-AF65-F5344CB8AC3E}">
        <p14:creationId xmlns:p14="http://schemas.microsoft.com/office/powerpoint/2010/main" val="23553163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5" descr="PSP logo.jpg"/>
          <p:cNvPicPr>
            <a:picLocks noGrp="1" noChangeAspect="1"/>
          </p:cNvPicPr>
          <p:nvPr>
            <p:ph sz="quarter" idx="1"/>
          </p:nvPr>
        </p:nvPicPr>
        <p:blipFill>
          <a:blip r:embed="rId2"/>
          <a:srcRect l="-127956" r="-127956"/>
          <a:stretch>
            <a:fillRect/>
          </a:stretch>
        </p:blipFill>
        <p:spPr>
          <a:xfrm>
            <a:off x="-76200" y="76200"/>
            <a:ext cx="1981200" cy="1092200"/>
          </a:xfrm>
        </p:spPr>
      </p:pic>
      <p:sp>
        <p:nvSpPr>
          <p:cNvPr id="5" name="Content Placeholder 2"/>
          <p:cNvSpPr txBox="1">
            <a:spLocks/>
          </p:cNvSpPr>
          <p:nvPr/>
        </p:nvSpPr>
        <p:spPr bwMode="auto">
          <a:xfrm>
            <a:off x="228600" y="1295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5888" marR="0" lvl="0" indent="-3175" algn="ctr" defTabSz="457200" rtl="0" eaLnBrk="1" fontAlgn="base" latinLnBrk="0" hangingPunct="1">
              <a:lnSpc>
                <a:spcPct val="100000"/>
              </a:lnSpc>
              <a:spcBef>
                <a:spcPct val="20000"/>
              </a:spcBef>
              <a:spcAft>
                <a:spcPct val="0"/>
              </a:spcAft>
              <a:buClrTx/>
              <a:buSzTx/>
              <a:buFont typeface="Arial" pitchFamily="-106" charset="0"/>
              <a:buNone/>
              <a:tabLst/>
              <a:defRPr/>
            </a:pPr>
            <a:r>
              <a:rPr kumimoji="0" lang="en-US" sz="3000" b="0" u="none" strike="noStrike" kern="1200" cap="none" spc="0" normalizeH="0" baseline="0" noProof="0" dirty="0" smtClean="0">
                <a:ln>
                  <a:noFill/>
                </a:ln>
                <a:solidFill>
                  <a:schemeClr val="tx1">
                    <a:lumMod val="75000"/>
                    <a:lumOff val="25000"/>
                  </a:schemeClr>
                </a:solidFill>
                <a:effectLst/>
                <a:uLnTx/>
                <a:uFillTx/>
                <a:latin typeface="+mn-lt"/>
                <a:ea typeface="ＭＳ Ｐゴシック" pitchFamily="-106" charset="-128"/>
                <a:cs typeface="Arial"/>
              </a:rPr>
              <a:t>The Pecan Street Project is</a:t>
            </a:r>
            <a:r>
              <a:rPr kumimoji="0" lang="en-US" sz="3000" b="0" u="none" strike="noStrike" kern="1200" cap="none" spc="0" normalizeH="0" noProof="0" dirty="0" smtClean="0">
                <a:ln>
                  <a:noFill/>
                </a:ln>
                <a:solidFill>
                  <a:schemeClr val="tx1">
                    <a:lumMod val="75000"/>
                    <a:lumOff val="25000"/>
                  </a:schemeClr>
                </a:solidFill>
                <a:effectLst/>
                <a:uLnTx/>
                <a:uFillTx/>
                <a:latin typeface="+mn-lt"/>
                <a:ea typeface="ＭＳ Ｐゴシック" pitchFamily="-106" charset="-128"/>
                <a:cs typeface="Arial"/>
              </a:rPr>
              <a:t> a collaboration of –</a:t>
            </a:r>
            <a:endParaRPr kumimoji="0" lang="en-US" sz="3000" b="0" i="0" u="none" strike="noStrike" kern="1200" cap="none" spc="0" normalizeH="0" baseline="0" noProof="0" dirty="0" smtClean="0">
              <a:ln>
                <a:noFill/>
              </a:ln>
              <a:solidFill>
                <a:schemeClr val="tx1"/>
              </a:solidFill>
              <a:effectLst/>
              <a:uLnTx/>
              <a:uFillTx/>
              <a:latin typeface="+mn-lt"/>
              <a:ea typeface="ＭＳ Ｐゴシック" pitchFamily="-106" charset="-128"/>
              <a:cs typeface="Arial"/>
            </a:endParaRPr>
          </a:p>
          <a:p>
            <a:pPr marL="1711325" marR="0" lvl="2" indent="-338138"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ＭＳ Ｐゴシック" pitchFamily="-106" charset="-128"/>
                <a:cs typeface="Arial"/>
              </a:rPr>
              <a:t>Austin Energy</a:t>
            </a:r>
          </a:p>
          <a:p>
            <a:pPr marL="1711325" marR="0" lvl="2" indent="-338138"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ＭＳ Ｐゴシック" pitchFamily="-106" charset="-128"/>
                <a:cs typeface="Arial"/>
              </a:rPr>
              <a:t>University of Texas</a:t>
            </a:r>
          </a:p>
          <a:p>
            <a:pPr marL="1711325" lvl="2" indent="-338138">
              <a:spcBef>
                <a:spcPct val="20000"/>
              </a:spcBef>
              <a:buFont typeface="Arial" charset="0"/>
              <a:buChar char="•"/>
              <a:defRPr/>
            </a:pPr>
            <a:r>
              <a:rPr lang="en-US" sz="3000" dirty="0" smtClean="0">
                <a:solidFill>
                  <a:prstClr val="black"/>
                </a:solidFill>
                <a:latin typeface="Tw Cen MT"/>
                <a:ea typeface="ＭＳ Ｐゴシック" pitchFamily="-106" charset="-128"/>
                <a:cs typeface="Arial"/>
              </a:rPr>
              <a:t>Environmental Defense Fund</a:t>
            </a:r>
          </a:p>
          <a:p>
            <a:pPr marL="1711325" lvl="2" indent="-338138">
              <a:spcBef>
                <a:spcPct val="20000"/>
              </a:spcBef>
              <a:buFont typeface="Arial" charset="0"/>
              <a:buChar char="•"/>
              <a:defRPr/>
            </a:pPr>
            <a:r>
              <a:rPr lang="en-US" sz="3000" dirty="0" smtClean="0">
                <a:solidFill>
                  <a:prstClr val="black"/>
                </a:solidFill>
                <a:latin typeface="Tw Cen MT"/>
                <a:ea typeface="ＭＳ Ｐゴシック" pitchFamily="-106" charset="-128"/>
                <a:cs typeface="Arial"/>
              </a:rPr>
              <a:t>Greater Austin Chamber</a:t>
            </a:r>
          </a:p>
          <a:p>
            <a:pPr marL="1711325" marR="0" lvl="2" indent="-338138"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ＭＳ Ｐゴシック" pitchFamily="-106" charset="-128"/>
                <a:cs typeface="Arial"/>
              </a:rPr>
              <a:t>City of Austin</a:t>
            </a:r>
          </a:p>
          <a:p>
            <a:pPr marL="1711325" marR="0" lvl="2" indent="-338138" algn="l" defTabSz="457200" rtl="0" eaLnBrk="1" fontAlgn="base" latinLnBrk="0" hangingPunct="1">
              <a:lnSpc>
                <a:spcPct val="100000"/>
              </a:lnSpc>
              <a:spcBef>
                <a:spcPct val="20000"/>
              </a:spcBef>
              <a:spcAft>
                <a:spcPts val="1200"/>
              </a:spcAft>
              <a:buClrTx/>
              <a:buSzTx/>
              <a:buFont typeface="Arial" charset="0"/>
              <a:buChar char="•"/>
              <a:tabLst/>
              <a:defRPr/>
            </a:pPr>
            <a:r>
              <a:rPr lang="en-US" sz="3000" dirty="0" smtClean="0">
                <a:solidFill>
                  <a:srgbClr val="004080"/>
                </a:solidFill>
                <a:latin typeface="+mn-lt"/>
                <a:ea typeface="ＭＳ Ｐゴシック" pitchFamily="-106" charset="-128"/>
                <a:cs typeface="Arial"/>
              </a:rPr>
              <a:t>technology advisory committee</a:t>
            </a:r>
          </a:p>
          <a:p>
            <a:pPr marL="111125" marR="0" lvl="2" indent="1588" algn="ctr" defTabSz="457200" rtl="0" eaLnBrk="1" fontAlgn="base" latinLnBrk="0" hangingPunct="1">
              <a:lnSpc>
                <a:spcPct val="100000"/>
              </a:lnSpc>
              <a:spcBef>
                <a:spcPct val="20000"/>
              </a:spcBef>
              <a:spcAft>
                <a:spcPts val="0"/>
              </a:spcAft>
              <a:buClrTx/>
              <a:buSzTx/>
              <a:tabLst/>
              <a:defRPr/>
            </a:pPr>
            <a:r>
              <a:rPr lang="en-US" sz="3000" dirty="0" smtClean="0">
                <a:solidFill>
                  <a:schemeClr val="tx1">
                    <a:lumMod val="65000"/>
                    <a:lumOff val="35000"/>
                  </a:schemeClr>
                </a:solidFill>
                <a:latin typeface="+mn-lt"/>
                <a:ea typeface="ＭＳ Ｐゴシック" pitchFamily="-106" charset="-128"/>
                <a:cs typeface="Arial"/>
              </a:rPr>
              <a:t>ERCOT •  Bluebonnet Electric Coop  </a:t>
            </a:r>
          </a:p>
          <a:p>
            <a:pPr marL="111125" marR="0" lvl="2" indent="1588" algn="ctr" defTabSz="457200" rtl="0" eaLnBrk="1" fontAlgn="base" latinLnBrk="0" hangingPunct="1">
              <a:lnSpc>
                <a:spcPct val="100000"/>
              </a:lnSpc>
              <a:spcBef>
                <a:spcPct val="20000"/>
              </a:spcBef>
              <a:spcAft>
                <a:spcPts val="0"/>
              </a:spcAft>
              <a:buClrTx/>
              <a:buSzTx/>
              <a:tabLst/>
              <a:defRPr/>
            </a:pPr>
            <a:r>
              <a:rPr lang="en-US" sz="3000" dirty="0" smtClean="0">
                <a:solidFill>
                  <a:schemeClr val="tx1">
                    <a:lumMod val="65000"/>
                    <a:lumOff val="35000"/>
                  </a:schemeClr>
                </a:solidFill>
                <a:latin typeface="+mn-lt"/>
                <a:ea typeface="ＭＳ Ｐゴシック" pitchFamily="-106" charset="-128"/>
                <a:cs typeface="Arial"/>
              </a:rPr>
              <a:t>CPS Energy San Antonio • Pedernales Electric Coop</a:t>
            </a:r>
          </a:p>
          <a:p>
            <a:pPr marL="1993900" marR="0" lvl="2" indent="-338138" algn="l" defTabSz="457200" rtl="0" eaLnBrk="1" fontAlgn="base" latinLnBrk="0" hangingPunct="1">
              <a:lnSpc>
                <a:spcPct val="100000"/>
              </a:lnSpc>
              <a:spcBef>
                <a:spcPct val="20000"/>
              </a:spcBef>
              <a:spcAft>
                <a:spcPct val="0"/>
              </a:spcAft>
              <a:buClrTx/>
              <a:buSzTx/>
              <a:tabLst/>
              <a:defRPr/>
            </a:pPr>
            <a:endParaRPr kumimoji="0" lang="en-US" sz="3000" b="0" i="0" u="none" strike="noStrike" kern="1200" cap="none" spc="0" normalizeH="0" baseline="0" noProof="0" dirty="0" smtClean="0">
              <a:ln>
                <a:noFill/>
              </a:ln>
              <a:solidFill>
                <a:schemeClr val="tx1"/>
              </a:solidFill>
              <a:effectLst/>
              <a:uLnTx/>
              <a:uFillTx/>
              <a:latin typeface="+mn-lt"/>
              <a:ea typeface="ＭＳ Ｐゴシック" pitchFamily="-106" charset="-128"/>
              <a:cs typeface="Arial"/>
            </a:endParaRPr>
          </a:p>
        </p:txBody>
      </p:sp>
      <p:sp>
        <p:nvSpPr>
          <p:cNvPr id="9" name="Title 3"/>
          <p:cNvSpPr txBox="1">
            <a:spLocks/>
          </p:cNvSpPr>
          <p:nvPr/>
        </p:nvSpPr>
        <p:spPr bwMode="auto">
          <a:xfrm>
            <a:off x="1600200" y="0"/>
            <a:ext cx="716597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rgbClr val="404040"/>
                </a:solidFill>
                <a:effectLst/>
                <a:uLnTx/>
                <a:uFillTx/>
                <a:latin typeface="+mj-lt"/>
                <a:ea typeface="ＭＳ Ｐゴシック" charset="-128"/>
                <a:cs typeface="ＭＳ Ｐゴシック" charset="-128"/>
              </a:rPr>
              <a:t>The Pecan Street Project</a:t>
            </a:r>
            <a:endParaRPr kumimoji="0" lang="en-US" sz="4400" b="0" i="0" u="none" strike="noStrike" kern="1200" cap="none" spc="0" normalizeH="0" baseline="0" noProof="0" dirty="0" smtClean="0">
              <a:ln>
                <a:noFill/>
              </a:ln>
              <a:solidFill>
                <a:srgbClr val="404040"/>
              </a:solidFill>
              <a:effectLst/>
              <a:uLnTx/>
              <a:uFillTx/>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5" descr="PSP logo.jpg"/>
          <p:cNvPicPr>
            <a:picLocks noGrp="1" noChangeAspect="1"/>
          </p:cNvPicPr>
          <p:nvPr>
            <p:ph sz="quarter" idx="1"/>
          </p:nvPr>
        </p:nvPicPr>
        <p:blipFill>
          <a:blip r:embed="rId2"/>
          <a:srcRect l="-127956" r="-127956"/>
          <a:stretch>
            <a:fillRect/>
          </a:stretch>
        </p:blipFill>
        <p:spPr>
          <a:xfrm>
            <a:off x="-76200" y="76200"/>
            <a:ext cx="1981200" cy="1092200"/>
          </a:xfrm>
        </p:spPr>
      </p:pic>
      <p:sp>
        <p:nvSpPr>
          <p:cNvPr id="6" name="Content Placeholder 2"/>
          <p:cNvSpPr txBox="1">
            <a:spLocks/>
          </p:cNvSpPr>
          <p:nvPr/>
        </p:nvSpPr>
        <p:spPr bwMode="auto">
          <a:xfrm>
            <a:off x="228600" y="1524000"/>
            <a:ext cx="8686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1" fontAlgn="base" latinLnBrk="0" hangingPunct="1">
              <a:lnSpc>
                <a:spcPct val="100000"/>
              </a:lnSpc>
              <a:spcBef>
                <a:spcPct val="20000"/>
              </a:spcBef>
              <a:spcAft>
                <a:spcPct val="0"/>
              </a:spcAft>
              <a:buClrTx/>
              <a:buSzTx/>
              <a:buFont typeface="Arial" pitchFamily="-106" charset="0"/>
              <a:buNone/>
              <a:tabLst/>
              <a:defRPr/>
            </a:pPr>
            <a:r>
              <a:rPr kumimoji="0" lang="en-US" sz="4400" i="0" u="none" strike="noStrike" kern="1200" cap="none" spc="0" normalizeH="0" baseline="0" noProof="0" dirty="0" smtClean="0">
                <a:ln>
                  <a:noFill/>
                </a:ln>
                <a:solidFill>
                  <a:schemeClr val="tx1">
                    <a:lumMod val="85000"/>
                    <a:lumOff val="15000"/>
                  </a:schemeClr>
                </a:solidFill>
                <a:effectLst/>
                <a:uLnTx/>
                <a:uFillTx/>
                <a:latin typeface="+mn-lt"/>
                <a:ea typeface="ＭＳ Ｐゴシック" pitchFamily="-106" charset="-128"/>
                <a:cs typeface="Arial"/>
              </a:rPr>
              <a:t>an open platform </a:t>
            </a:r>
            <a:r>
              <a:rPr kumimoji="0" lang="en-US" sz="4400" b="1" i="0" u="none" strike="noStrike" kern="1200" cap="none" spc="0" normalizeH="0" baseline="0" noProof="0" dirty="0" smtClean="0">
                <a:ln>
                  <a:noFill/>
                </a:ln>
                <a:solidFill>
                  <a:srgbClr val="004080"/>
                </a:solidFill>
                <a:effectLst/>
                <a:uLnTx/>
                <a:uFillTx/>
                <a:latin typeface="+mn-lt"/>
                <a:ea typeface="ＭＳ Ｐゴシック" pitchFamily="-106" charset="-128"/>
                <a:cs typeface="Arial"/>
              </a:rPr>
              <a:t>Energy Internet</a:t>
            </a:r>
          </a:p>
          <a:p>
            <a:pPr marL="342900" marR="0" lvl="0" indent="-342900" algn="ctr" defTabSz="457200" rtl="0" eaLnBrk="1" fontAlgn="base" latinLnBrk="0" hangingPunct="1">
              <a:lnSpc>
                <a:spcPct val="100000"/>
              </a:lnSpc>
              <a:spcBef>
                <a:spcPct val="20000"/>
              </a:spcBef>
              <a:spcAft>
                <a:spcPct val="0"/>
              </a:spcAft>
              <a:buClrTx/>
              <a:buSzTx/>
              <a:buFont typeface="Arial" pitchFamily="-106" charset="0"/>
              <a:buNone/>
              <a:tabLst/>
              <a:defRPr/>
            </a:pPr>
            <a:r>
              <a:rPr lang="en-US" sz="2800" dirty="0" err="1">
                <a:solidFill>
                  <a:schemeClr val="tx1">
                    <a:lumMod val="75000"/>
                    <a:lumOff val="25000"/>
                  </a:schemeClr>
                </a:solidFill>
                <a:latin typeface="+mn-lt"/>
                <a:ea typeface="ＭＳ Ｐゴシック" pitchFamily="-106" charset="-128"/>
                <a:cs typeface="Arial Unicode MS"/>
              </a:rPr>
              <a:t>i</a:t>
            </a:r>
            <a:r>
              <a:rPr kumimoji="0" lang="en-US" sz="2800" u="none" strike="noStrike" kern="1200" cap="none" spc="0" normalizeH="0" baseline="0" noProof="0" dirty="0" err="1" smtClean="0">
                <a:ln>
                  <a:noFill/>
                </a:ln>
                <a:solidFill>
                  <a:schemeClr val="tx1">
                    <a:lumMod val="75000"/>
                    <a:lumOff val="25000"/>
                  </a:schemeClr>
                </a:solidFill>
                <a:effectLst/>
                <a:uLnTx/>
                <a:uFillTx/>
                <a:latin typeface="+mn-lt"/>
                <a:ea typeface="ＭＳ Ｐゴシック" pitchFamily="-106" charset="-128"/>
                <a:cs typeface="Arial Unicode MS"/>
              </a:rPr>
              <a:t>ntegrating</a:t>
            </a:r>
            <a:r>
              <a:rPr kumimoji="0" lang="en-US" sz="2800" u="none" strike="noStrike" kern="1200" cap="none" spc="0" normalizeH="0" baseline="0" noProof="0" dirty="0" smtClean="0">
                <a:ln>
                  <a:noFill/>
                </a:ln>
                <a:solidFill>
                  <a:schemeClr val="tx1">
                    <a:lumMod val="75000"/>
                    <a:lumOff val="25000"/>
                  </a:schemeClr>
                </a:solidFill>
                <a:effectLst/>
                <a:uLnTx/>
                <a:uFillTx/>
                <a:latin typeface="+mn-lt"/>
                <a:ea typeface="ＭＳ Ｐゴシック" pitchFamily="-106" charset="-128"/>
                <a:cs typeface="Arial Unicode MS"/>
              </a:rPr>
              <a:t> </a:t>
            </a:r>
            <a:endParaRPr kumimoji="0" lang="en-US" sz="1400" u="none" strike="noStrike" kern="1200" cap="none" spc="0" normalizeH="0" baseline="0" noProof="0" dirty="0" smtClean="0">
              <a:ln>
                <a:noFill/>
              </a:ln>
              <a:solidFill>
                <a:schemeClr val="tx1">
                  <a:lumMod val="75000"/>
                  <a:lumOff val="25000"/>
                </a:schemeClr>
              </a:solidFill>
              <a:effectLst/>
              <a:uLnTx/>
              <a:uFillTx/>
              <a:latin typeface="+mn-lt"/>
              <a:ea typeface="ＭＳ Ｐゴシック" pitchFamily="-106" charset="-128"/>
              <a:cs typeface="Arial Unicode MS"/>
            </a:endParaRPr>
          </a:p>
          <a:p>
            <a:pPr marL="342900" marR="0" lvl="0" indent="-342900" algn="l" defTabSz="457200" rtl="0" eaLnBrk="1" fontAlgn="base" latinLnBrk="0" hangingPunct="1">
              <a:lnSpc>
                <a:spcPct val="100000"/>
              </a:lnSpc>
              <a:spcBef>
                <a:spcPct val="20000"/>
              </a:spcBef>
              <a:spcAft>
                <a:spcPct val="0"/>
              </a:spcAft>
              <a:buClrTx/>
              <a:buSzTx/>
              <a:buFont typeface="Arial" pitchFamily="-106"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pitchFamily="-106" charset="-128"/>
              <a:cs typeface="Arial Unicode MS"/>
            </a:endParaRPr>
          </a:p>
        </p:txBody>
      </p:sp>
      <p:sp>
        <p:nvSpPr>
          <p:cNvPr id="8" name="Title 3"/>
          <p:cNvSpPr txBox="1">
            <a:spLocks/>
          </p:cNvSpPr>
          <p:nvPr/>
        </p:nvSpPr>
        <p:spPr bwMode="auto">
          <a:xfrm>
            <a:off x="1600200" y="0"/>
            <a:ext cx="716597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rgbClr val="404040"/>
                </a:solidFill>
                <a:effectLst/>
                <a:uLnTx/>
                <a:uFillTx/>
                <a:latin typeface="+mj-lt"/>
                <a:ea typeface="ＭＳ Ｐゴシック" charset="-128"/>
                <a:cs typeface="ＭＳ Ｐゴシック" charset="-128"/>
              </a:rPr>
              <a:t>The Pecan Street Project</a:t>
            </a:r>
            <a:endParaRPr kumimoji="0" lang="en-US" sz="4400" b="0" i="0" u="none" strike="noStrike" kern="1200" cap="none" spc="0" normalizeH="0" baseline="0" noProof="0" dirty="0" smtClean="0">
              <a:ln>
                <a:noFill/>
              </a:ln>
              <a:solidFill>
                <a:srgbClr val="404040"/>
              </a:solidFill>
              <a:effectLst/>
              <a:uLnTx/>
              <a:uFillTx/>
              <a:latin typeface="+mj-lt"/>
              <a:ea typeface="ＭＳ Ｐゴシック" charset="-128"/>
              <a:cs typeface="ＭＳ Ｐゴシック" charset="-128"/>
            </a:endParaRPr>
          </a:p>
        </p:txBody>
      </p:sp>
      <p:sp>
        <p:nvSpPr>
          <p:cNvPr id="5" name="TextBox 4"/>
          <p:cNvSpPr txBox="1"/>
          <p:nvPr/>
        </p:nvSpPr>
        <p:spPr>
          <a:xfrm>
            <a:off x="304801" y="3191230"/>
            <a:ext cx="4800599" cy="2523768"/>
          </a:xfrm>
          <a:prstGeom prst="rect">
            <a:avLst/>
          </a:prstGeom>
          <a:noFill/>
        </p:spPr>
        <p:txBody>
          <a:bodyPr wrap="square" numCol="1" spcCol="0" rtlCol="0">
            <a:spAutoFit/>
          </a:bodyPr>
          <a:lstStyle/>
          <a:p>
            <a:pPr lvl="0">
              <a:spcAft>
                <a:spcPts val="1200"/>
              </a:spcAft>
            </a:pPr>
            <a:r>
              <a:rPr lang="en-US" sz="3200" dirty="0" smtClean="0">
                <a:solidFill>
                  <a:srgbClr val="004080"/>
                </a:solidFill>
                <a:ea typeface="ＭＳ Ｐゴシック" pitchFamily="-106" charset="-128"/>
                <a:cs typeface="Arial"/>
              </a:rPr>
              <a:t>distributed solar</a:t>
            </a:r>
          </a:p>
          <a:p>
            <a:pPr lvl="0">
              <a:spcAft>
                <a:spcPts val="1200"/>
              </a:spcAft>
            </a:pPr>
            <a:r>
              <a:rPr lang="en-US" sz="3200" dirty="0" smtClean="0">
                <a:solidFill>
                  <a:srgbClr val="004080"/>
                </a:solidFill>
                <a:ea typeface="ＭＳ Ｐゴシック" pitchFamily="-106" charset="-128"/>
                <a:cs typeface="Arial"/>
              </a:rPr>
              <a:t>smart grid water</a:t>
            </a:r>
          </a:p>
          <a:p>
            <a:pPr lvl="0">
              <a:spcAft>
                <a:spcPts val="1200"/>
              </a:spcAft>
            </a:pPr>
            <a:r>
              <a:rPr lang="en-US" sz="3200" dirty="0" smtClean="0">
                <a:solidFill>
                  <a:srgbClr val="004080"/>
                </a:solidFill>
                <a:ea typeface="ＭＳ Ｐゴシック" pitchFamily="-106" charset="-128"/>
                <a:cs typeface="Arial"/>
              </a:rPr>
              <a:t>demand response</a:t>
            </a:r>
          </a:p>
          <a:p>
            <a:pPr lvl="0">
              <a:spcAft>
                <a:spcPts val="1200"/>
              </a:spcAft>
            </a:pPr>
            <a:r>
              <a:rPr lang="en-US" sz="3200" dirty="0" smtClean="0">
                <a:solidFill>
                  <a:srgbClr val="004080"/>
                </a:solidFill>
                <a:ea typeface="ＭＳ Ｐゴシック" pitchFamily="-106" charset="-128"/>
                <a:cs typeface="Arial"/>
              </a:rPr>
              <a:t>electric vehicles</a:t>
            </a:r>
          </a:p>
        </p:txBody>
      </p:sp>
      <p:sp>
        <p:nvSpPr>
          <p:cNvPr id="7" name="TextBox 6"/>
          <p:cNvSpPr txBox="1"/>
          <p:nvPr/>
        </p:nvSpPr>
        <p:spPr>
          <a:xfrm>
            <a:off x="228601" y="6075402"/>
            <a:ext cx="8537574" cy="553998"/>
          </a:xfrm>
          <a:prstGeom prst="rect">
            <a:avLst/>
          </a:prstGeom>
          <a:noFill/>
        </p:spPr>
        <p:txBody>
          <a:bodyPr wrap="square" rtlCol="0">
            <a:spAutoFit/>
          </a:bodyPr>
          <a:lstStyle/>
          <a:p>
            <a:pPr lvl="0" algn="ctr"/>
            <a:r>
              <a:rPr lang="en-US" sz="3000" dirty="0" smtClean="0">
                <a:solidFill>
                  <a:schemeClr val="tx1">
                    <a:lumMod val="75000"/>
                    <a:lumOff val="25000"/>
                  </a:schemeClr>
                </a:solidFill>
                <a:ea typeface="ＭＳ Ｐゴシック" pitchFamily="-106" charset="-128"/>
                <a:cs typeface="Arial"/>
              </a:rPr>
              <a:t>built on Austin’s advanced smart grid platform </a:t>
            </a:r>
          </a:p>
        </p:txBody>
      </p:sp>
      <p:sp>
        <p:nvSpPr>
          <p:cNvPr id="10" name="TextBox 9"/>
          <p:cNvSpPr txBox="1"/>
          <p:nvPr/>
        </p:nvSpPr>
        <p:spPr>
          <a:xfrm>
            <a:off x="5181600" y="3191232"/>
            <a:ext cx="3584575" cy="2523768"/>
          </a:xfrm>
          <a:prstGeom prst="rect">
            <a:avLst/>
          </a:prstGeom>
          <a:noFill/>
        </p:spPr>
        <p:txBody>
          <a:bodyPr wrap="square" rtlCol="0">
            <a:spAutoFit/>
          </a:bodyPr>
          <a:lstStyle/>
          <a:p>
            <a:pPr lvl="0">
              <a:spcAft>
                <a:spcPts val="1200"/>
              </a:spcAft>
            </a:pPr>
            <a:r>
              <a:rPr lang="en-US" sz="3200" dirty="0" smtClean="0">
                <a:solidFill>
                  <a:srgbClr val="004080"/>
                </a:solidFill>
                <a:ea typeface="ＭＳ Ｐゴシック" pitchFamily="-106" charset="-128"/>
                <a:cs typeface="Arial"/>
              </a:rPr>
              <a:t>energy storage</a:t>
            </a:r>
          </a:p>
          <a:p>
            <a:pPr lvl="0">
              <a:spcAft>
                <a:spcPts val="1200"/>
              </a:spcAft>
            </a:pPr>
            <a:r>
              <a:rPr lang="en-US" sz="3200" dirty="0" smtClean="0">
                <a:solidFill>
                  <a:srgbClr val="004080"/>
                </a:solidFill>
                <a:ea typeface="ＭＳ Ｐゴシック" pitchFamily="-106" charset="-128"/>
                <a:cs typeface="Arial"/>
              </a:rPr>
              <a:t>dynamic pricing</a:t>
            </a:r>
          </a:p>
          <a:p>
            <a:pPr>
              <a:spcAft>
                <a:spcPts val="1200"/>
              </a:spcAft>
            </a:pPr>
            <a:r>
              <a:rPr lang="en-US" sz="3200" dirty="0" smtClean="0">
                <a:solidFill>
                  <a:srgbClr val="004080"/>
                </a:solidFill>
                <a:ea typeface="ＭＳ Ｐゴシック" pitchFamily="-106" charset="-128"/>
                <a:cs typeface="Arial"/>
              </a:rPr>
              <a:t>smart appliances</a:t>
            </a:r>
          </a:p>
          <a:p>
            <a:pPr>
              <a:spcAft>
                <a:spcPts val="1200"/>
              </a:spcAft>
            </a:pPr>
            <a:r>
              <a:rPr lang="en-US" sz="3200" dirty="0" smtClean="0">
                <a:solidFill>
                  <a:srgbClr val="004080"/>
                </a:solidFill>
                <a:ea typeface="ＭＳ Ｐゴシック" pitchFamily="-106" charset="-128"/>
                <a:cs typeface="Arial"/>
              </a:rPr>
              <a:t>green building</a:t>
            </a:r>
            <a:endParaRPr lang="en-US"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600200" y="0"/>
            <a:ext cx="7165975" cy="685800"/>
          </a:xfrm>
        </p:spPr>
        <p:txBody>
          <a:bodyPr/>
          <a:lstStyle/>
          <a:p>
            <a:pPr eaLnBrk="1" hangingPunct="1"/>
            <a:r>
              <a:rPr lang="en-US" dirty="0" smtClean="0">
                <a:solidFill>
                  <a:srgbClr val="404040"/>
                </a:solidFill>
                <a:ea typeface="ＭＳ Ｐゴシック" charset="-128"/>
                <a:cs typeface="ＭＳ Ｐゴシック" charset="-128"/>
              </a:rPr>
              <a:t>The Pecan Street Project</a:t>
            </a:r>
          </a:p>
        </p:txBody>
      </p:sp>
      <p:pic>
        <p:nvPicPr>
          <p:cNvPr id="5" name="Content Placeholder 5" descr="Mueller slide.jpg"/>
          <p:cNvPicPr>
            <a:picLocks noChangeAspect="1"/>
          </p:cNvPicPr>
          <p:nvPr/>
        </p:nvPicPr>
        <p:blipFill>
          <a:blip r:embed="rId2"/>
          <a:srcRect/>
          <a:stretch>
            <a:fillRect/>
          </a:stretch>
        </p:blipFill>
        <p:spPr bwMode="auto">
          <a:xfrm>
            <a:off x="304800" y="990600"/>
            <a:ext cx="8682228" cy="5788152"/>
          </a:xfrm>
          <a:prstGeom prst="rect">
            <a:avLst/>
          </a:prstGeom>
          <a:noFill/>
          <a:ln w="9525">
            <a:noFill/>
            <a:miter lim="800000"/>
            <a:headEnd/>
            <a:tailEnd/>
          </a:ln>
        </p:spPr>
      </p:pic>
      <p:pic>
        <p:nvPicPr>
          <p:cNvPr id="15363" name="Content Placeholder 5" descr="PSP logo.jpg"/>
          <p:cNvPicPr>
            <a:picLocks noGrp="1" noChangeAspect="1"/>
          </p:cNvPicPr>
          <p:nvPr>
            <p:ph sz="quarter" idx="1"/>
          </p:nvPr>
        </p:nvPicPr>
        <p:blipFill>
          <a:blip r:embed="rId3"/>
          <a:srcRect l="-127956" r="-127956"/>
          <a:stretch>
            <a:fillRect/>
          </a:stretch>
        </p:blipFill>
        <p:spPr>
          <a:xfrm>
            <a:off x="-76200" y="76200"/>
            <a:ext cx="1981200" cy="1092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600200" y="76200"/>
            <a:ext cx="7165975" cy="533400"/>
          </a:xfrm>
        </p:spPr>
        <p:txBody>
          <a:bodyPr/>
          <a:lstStyle/>
          <a:p>
            <a:pPr eaLnBrk="1" hangingPunct="1"/>
            <a:r>
              <a:rPr lang="en-US" smtClean="0">
                <a:solidFill>
                  <a:srgbClr val="404040"/>
                </a:solidFill>
                <a:ea typeface="ＭＳ Ｐゴシック" charset="-128"/>
                <a:cs typeface="ＭＳ Ｐゴシック" charset="-128"/>
              </a:rPr>
              <a:t>The Pecan Street Project</a:t>
            </a:r>
          </a:p>
        </p:txBody>
      </p:sp>
      <p:pic>
        <p:nvPicPr>
          <p:cNvPr id="6" name="Content Placeholder 5" descr="Mueller slide - 2.jpg"/>
          <p:cNvPicPr>
            <a:picLocks noChangeAspect="1"/>
          </p:cNvPicPr>
          <p:nvPr/>
        </p:nvPicPr>
        <p:blipFill>
          <a:blip r:embed="rId2"/>
          <a:srcRect/>
          <a:stretch>
            <a:fillRect/>
          </a:stretch>
        </p:blipFill>
        <p:spPr bwMode="auto">
          <a:xfrm>
            <a:off x="461772" y="993648"/>
            <a:ext cx="8682228" cy="5788152"/>
          </a:xfrm>
          <a:prstGeom prst="rect">
            <a:avLst/>
          </a:prstGeom>
          <a:noFill/>
          <a:ln w="9525">
            <a:noFill/>
            <a:miter lim="800000"/>
            <a:headEnd/>
            <a:tailEnd/>
          </a:ln>
        </p:spPr>
      </p:pic>
      <p:pic>
        <p:nvPicPr>
          <p:cNvPr id="15363" name="Content Placeholder 5" descr="PSP logo.jpg"/>
          <p:cNvPicPr>
            <a:picLocks noGrp="1" noChangeAspect="1"/>
          </p:cNvPicPr>
          <p:nvPr>
            <p:ph sz="quarter" idx="1"/>
          </p:nvPr>
        </p:nvPicPr>
        <p:blipFill>
          <a:blip r:embed="rId3"/>
          <a:srcRect l="-127956" r="-127956"/>
          <a:stretch>
            <a:fillRect/>
          </a:stretch>
        </p:blipFill>
        <p:spPr>
          <a:xfrm>
            <a:off x="-76200" y="76200"/>
            <a:ext cx="1981200" cy="1092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600200" y="0"/>
            <a:ext cx="7165975" cy="609600"/>
          </a:xfrm>
        </p:spPr>
        <p:txBody>
          <a:bodyPr/>
          <a:lstStyle/>
          <a:p>
            <a:pPr eaLnBrk="1" hangingPunct="1"/>
            <a:r>
              <a:rPr lang="en-US" dirty="0" smtClean="0">
                <a:solidFill>
                  <a:srgbClr val="404040"/>
                </a:solidFill>
                <a:ea typeface="ＭＳ Ｐゴシック" charset="-128"/>
                <a:cs typeface="ＭＳ Ｐゴシック" charset="-128"/>
              </a:rPr>
              <a:t>The Pecan Street Project</a:t>
            </a:r>
          </a:p>
        </p:txBody>
      </p:sp>
      <p:pic>
        <p:nvPicPr>
          <p:cNvPr id="15363" name="Content Placeholder 5" descr="PSP logo.jpg"/>
          <p:cNvPicPr>
            <a:picLocks noGrp="1" noChangeAspect="1"/>
          </p:cNvPicPr>
          <p:nvPr>
            <p:ph sz="quarter" idx="1"/>
          </p:nvPr>
        </p:nvPicPr>
        <p:blipFill>
          <a:blip r:embed="rId2"/>
          <a:srcRect l="-127956" r="-127956"/>
          <a:stretch>
            <a:fillRect/>
          </a:stretch>
        </p:blipFill>
        <p:spPr>
          <a:xfrm>
            <a:off x="-76200" y="76200"/>
            <a:ext cx="1981200" cy="1092200"/>
          </a:xfrm>
        </p:spPr>
      </p:pic>
      <p:pic>
        <p:nvPicPr>
          <p:cNvPr id="5" name="Picture 4" descr="Street sign.jpg"/>
          <p:cNvPicPr>
            <a:picLocks noChangeAspect="1"/>
          </p:cNvPicPr>
          <p:nvPr/>
        </p:nvPicPr>
        <p:blipFill>
          <a:blip r:embed="rId3"/>
          <a:stretch>
            <a:fillRect/>
          </a:stretch>
        </p:blipFill>
        <p:spPr>
          <a:xfrm>
            <a:off x="170688" y="1295400"/>
            <a:ext cx="3563112" cy="3200400"/>
          </a:xfrm>
          <a:prstGeom prst="rect">
            <a:avLst/>
          </a:prstGeom>
        </p:spPr>
      </p:pic>
      <p:sp>
        <p:nvSpPr>
          <p:cNvPr id="7" name="Content Placeholder 2"/>
          <p:cNvSpPr txBox="1">
            <a:spLocks/>
          </p:cNvSpPr>
          <p:nvPr/>
        </p:nvSpPr>
        <p:spPr bwMode="auto">
          <a:xfrm>
            <a:off x="3581400" y="990600"/>
            <a:ext cx="5486400" cy="39107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1" fontAlgn="base" latinLnBrk="0" hangingPunct="1">
              <a:lnSpc>
                <a:spcPct val="100000"/>
              </a:lnSpc>
              <a:spcBef>
                <a:spcPct val="20000"/>
              </a:spcBef>
              <a:spcAft>
                <a:spcPct val="0"/>
              </a:spcAft>
              <a:buClrTx/>
              <a:buSzTx/>
              <a:buFont typeface="Arial" pitchFamily="-106" charset="0"/>
              <a:buNone/>
              <a:tabLst/>
              <a:defRPr/>
            </a:pPr>
            <a:r>
              <a:rPr kumimoji="0" lang="en-US" sz="2400" b="0" i="1" u="none" strike="noStrike" kern="1200" cap="none" spc="0" normalizeH="0" baseline="0" noProof="0" dirty="0" smtClean="0">
                <a:ln>
                  <a:noFill/>
                </a:ln>
                <a:solidFill>
                  <a:srgbClr val="404040"/>
                </a:solidFill>
                <a:effectLst/>
                <a:uLnTx/>
                <a:uFillTx/>
                <a:latin typeface="+mn-lt"/>
                <a:ea typeface="ＭＳ Ｐゴシック" pitchFamily="-106" charset="-128"/>
                <a:cs typeface="Arial Unicode MS"/>
              </a:rPr>
              <a:t>A Day in the Life</a:t>
            </a:r>
          </a:p>
          <a:p>
            <a:pPr lvl="0">
              <a:spcBef>
                <a:spcPct val="20000"/>
              </a:spcBef>
            </a:pP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Opening an app on her mobile phone one summer afternoon in 2014, Mueller resident Mattie Camacho receives a </a:t>
            </a:r>
            <a:r>
              <a:rPr kumimoji="0" lang="en-US" sz="32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real-time report</a:t>
            </a:r>
            <a:r>
              <a:rPr kumimoji="0" lang="en-US" sz="30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 </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on energy usage inside her home. She learns that her electricity usage will cause her to exceed the </a:t>
            </a:r>
            <a:r>
              <a:rPr lang="en-US" sz="3200" b="1" dirty="0">
                <a:solidFill>
                  <a:srgbClr val="376092"/>
                </a:solidFill>
                <a:latin typeface="+mn-lt"/>
                <a:cs typeface="Arial"/>
              </a:rPr>
              <a:t>energy and carbon budget</a:t>
            </a:r>
            <a:r>
              <a:rPr lang="en-US" sz="2400" dirty="0" smtClean="0">
                <a:solidFill>
                  <a:schemeClr val="tx1">
                    <a:lumMod val="50000"/>
                    <a:lumOff val="50000"/>
                  </a:schemeClr>
                </a:solidFill>
                <a:latin typeface="+mn-lt"/>
                <a:cs typeface="Arial"/>
              </a:rPr>
              <a:t> </a:t>
            </a:r>
            <a:r>
              <a:rPr lang="en-US" sz="2400" dirty="0">
                <a:solidFill>
                  <a:schemeClr val="tx1">
                    <a:lumMod val="50000"/>
                    <a:lumOff val="50000"/>
                  </a:schemeClr>
                </a:solidFill>
                <a:latin typeface="+mn-lt"/>
                <a:cs typeface="Arial"/>
              </a:rPr>
              <a:t>she had set at the beginning of the month.</a:t>
            </a:r>
            <a:endPar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endParaRPr>
          </a:p>
          <a:p>
            <a:pPr marL="342900" marR="0" lvl="0" indent="-342900" algn="l" defTabSz="457200" rtl="0" eaLnBrk="1" fontAlgn="base" latinLnBrk="0" hangingPunct="1">
              <a:lnSpc>
                <a:spcPct val="100000"/>
              </a:lnSpc>
              <a:spcBef>
                <a:spcPct val="20000"/>
              </a:spcBef>
              <a:spcAft>
                <a:spcPct val="0"/>
              </a:spcAft>
              <a:buClrTx/>
              <a:buSzTx/>
              <a:buFont typeface="Arial" pitchFamily="-106"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pitchFamily="-106" charset="-128"/>
              <a:cs typeface="Arial Unicode MS"/>
            </a:endParaRPr>
          </a:p>
        </p:txBody>
      </p:sp>
      <p:sp>
        <p:nvSpPr>
          <p:cNvPr id="8" name="TextBox 7"/>
          <p:cNvSpPr txBox="1"/>
          <p:nvPr/>
        </p:nvSpPr>
        <p:spPr>
          <a:xfrm>
            <a:off x="170688" y="4876800"/>
            <a:ext cx="8744712" cy="1815882"/>
          </a:xfrm>
          <a:prstGeom prst="rect">
            <a:avLst/>
          </a:prstGeom>
          <a:noFill/>
        </p:spPr>
        <p:txBody>
          <a:bodyPr wrap="square" rtlCol="0">
            <a:spAutoFit/>
          </a:bodyPr>
          <a:lstStyle/>
          <a:p>
            <a:r>
              <a:rPr lang="en-US" sz="2400" dirty="0" smtClean="0">
                <a:solidFill>
                  <a:schemeClr val="tx1">
                    <a:lumMod val="50000"/>
                    <a:lumOff val="50000"/>
                  </a:schemeClr>
                </a:solidFill>
                <a:latin typeface="+mn-lt"/>
                <a:cs typeface="Arial"/>
              </a:rPr>
              <a:t>But, her </a:t>
            </a:r>
            <a:r>
              <a:rPr lang="en-US" sz="3200" b="1" dirty="0" smtClean="0">
                <a:solidFill>
                  <a:srgbClr val="376092"/>
                </a:solidFill>
                <a:latin typeface="+mn-lt"/>
                <a:cs typeface="Arial"/>
              </a:rPr>
              <a:t>home energy gateway</a:t>
            </a:r>
            <a:r>
              <a:rPr lang="en-US" sz="3000" b="1" dirty="0" smtClean="0">
                <a:solidFill>
                  <a:srgbClr val="376092"/>
                </a:solidFill>
                <a:latin typeface="+mn-lt"/>
                <a:cs typeface="Arial"/>
              </a:rPr>
              <a:t> </a:t>
            </a:r>
            <a:r>
              <a:rPr lang="en-US" sz="2400" dirty="0" smtClean="0">
                <a:solidFill>
                  <a:schemeClr val="tx1">
                    <a:lumMod val="50000"/>
                    <a:lumOff val="50000"/>
                  </a:schemeClr>
                </a:solidFill>
                <a:latin typeface="+mn-lt"/>
                <a:cs typeface="Arial"/>
              </a:rPr>
              <a:t>informs her, the software linked to her </a:t>
            </a:r>
            <a:r>
              <a:rPr lang="en-US" sz="3200" b="1" dirty="0" smtClean="0">
                <a:solidFill>
                  <a:srgbClr val="376092"/>
                </a:solidFill>
                <a:latin typeface="+mn-lt"/>
                <a:cs typeface="Arial"/>
              </a:rPr>
              <a:t>smart appliances</a:t>
            </a:r>
            <a:r>
              <a:rPr lang="en-US" sz="3000" b="1" dirty="0" smtClean="0">
                <a:solidFill>
                  <a:srgbClr val="376092"/>
                </a:solidFill>
                <a:latin typeface="+mn-lt"/>
                <a:cs typeface="Arial"/>
              </a:rPr>
              <a:t> </a:t>
            </a:r>
            <a:r>
              <a:rPr lang="en-US" sz="2400" dirty="0" smtClean="0">
                <a:solidFill>
                  <a:schemeClr val="tx1">
                    <a:lumMod val="50000"/>
                    <a:lumOff val="50000"/>
                  </a:schemeClr>
                </a:solidFill>
                <a:latin typeface="+mn-lt"/>
                <a:cs typeface="Arial"/>
              </a:rPr>
              <a:t>can adjust settings on her air conditioner and washer/dryer while she is at work during the day to take advantage of peak pricing.</a:t>
            </a:r>
            <a:endParaRPr lang="en-US" sz="2400" dirty="0">
              <a:solidFill>
                <a:schemeClr val="tx1">
                  <a:lumMod val="50000"/>
                  <a:lumOff val="50000"/>
                </a:schemeClr>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600200" y="0"/>
            <a:ext cx="7165975" cy="609600"/>
          </a:xfrm>
        </p:spPr>
        <p:txBody>
          <a:bodyPr/>
          <a:lstStyle/>
          <a:p>
            <a:pPr eaLnBrk="1" hangingPunct="1"/>
            <a:r>
              <a:rPr lang="en-US" dirty="0" smtClean="0">
                <a:solidFill>
                  <a:srgbClr val="404040"/>
                </a:solidFill>
                <a:ea typeface="ＭＳ Ｐゴシック" charset="-128"/>
                <a:cs typeface="ＭＳ Ｐゴシック" charset="-128"/>
              </a:rPr>
              <a:t>The Pecan Street Project</a:t>
            </a:r>
          </a:p>
        </p:txBody>
      </p:sp>
      <p:pic>
        <p:nvPicPr>
          <p:cNvPr id="15363" name="Content Placeholder 5" descr="PSP logo.jpg"/>
          <p:cNvPicPr>
            <a:picLocks noGrp="1" noChangeAspect="1"/>
          </p:cNvPicPr>
          <p:nvPr>
            <p:ph sz="quarter" idx="1"/>
          </p:nvPr>
        </p:nvPicPr>
        <p:blipFill>
          <a:blip r:embed="rId2"/>
          <a:srcRect l="-127956" r="-127956"/>
          <a:stretch>
            <a:fillRect/>
          </a:stretch>
        </p:blipFill>
        <p:spPr>
          <a:xfrm>
            <a:off x="-76200" y="76200"/>
            <a:ext cx="1981200" cy="1092200"/>
          </a:xfrm>
        </p:spPr>
      </p:pic>
      <p:pic>
        <p:nvPicPr>
          <p:cNvPr id="9" name="Picture 8" descr="Solar panels.jpg"/>
          <p:cNvPicPr>
            <a:picLocks noChangeAspect="1"/>
          </p:cNvPicPr>
          <p:nvPr/>
        </p:nvPicPr>
        <p:blipFill>
          <a:blip r:embed="rId3"/>
          <a:stretch>
            <a:fillRect/>
          </a:stretch>
        </p:blipFill>
        <p:spPr>
          <a:xfrm>
            <a:off x="4953000" y="2575560"/>
            <a:ext cx="3749040" cy="3749040"/>
          </a:xfrm>
          <a:prstGeom prst="rect">
            <a:avLst/>
          </a:prstGeom>
        </p:spPr>
      </p:pic>
      <p:sp>
        <p:nvSpPr>
          <p:cNvPr id="10" name="Content Placeholder 2"/>
          <p:cNvSpPr txBox="1">
            <a:spLocks/>
          </p:cNvSpPr>
          <p:nvPr/>
        </p:nvSpPr>
        <p:spPr bwMode="auto">
          <a:xfrm>
            <a:off x="304800" y="2438400"/>
            <a:ext cx="4632960" cy="3825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Arial" pitchFamily="-106" charset="0"/>
              <a:buNone/>
              <a:tabLst/>
              <a:defRPr/>
            </a:pPr>
            <a:r>
              <a:rPr kumimoji="0" lang="en-US" sz="2400" b="0" i="0" u="none" strike="noStrike" kern="1200" cap="none" spc="0" normalizeH="0" baseline="0" noProof="0" dirty="0" smtClean="0">
                <a:ln>
                  <a:noFill/>
                </a:ln>
                <a:solidFill>
                  <a:srgbClr val="7F7F7F"/>
                </a:solidFill>
                <a:effectLst/>
                <a:uLnTx/>
                <a:uFillTx/>
                <a:latin typeface="+mn-lt"/>
                <a:ea typeface="ＭＳ Ｐゴシック" pitchFamily="-106" charset="-128"/>
                <a:cs typeface="Arial"/>
              </a:rPr>
              <a:t>…for the power coming from the </a:t>
            </a:r>
            <a:r>
              <a:rPr kumimoji="0" lang="en-US" sz="32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solar panels</a:t>
            </a:r>
            <a:r>
              <a:rPr kumimoji="0" lang="en-US" sz="3000" b="1" i="0" u="none" strike="noStrike" kern="1200" cap="none" spc="0" normalizeH="0" baseline="0" noProof="0" dirty="0" smtClean="0">
                <a:ln>
                  <a:noFill/>
                </a:ln>
                <a:solidFill>
                  <a:schemeClr val="accent1">
                    <a:lumMod val="75000"/>
                  </a:schemeClr>
                </a:solidFill>
                <a:effectLst/>
                <a:uLnTx/>
                <a:uFillTx/>
                <a:latin typeface="+mn-lt"/>
                <a:ea typeface="ＭＳ Ｐゴシック" pitchFamily="-106" charset="-128"/>
                <a:cs typeface="Arial"/>
              </a:rPr>
              <a:t> </a:t>
            </a:r>
            <a:r>
              <a:rPr kumimoji="0" lang="en-US" sz="2400" b="0" i="0" u="none" strike="noStrike" kern="1200" cap="none" spc="0" normalizeH="0" baseline="0" noProof="0" dirty="0" smtClean="0">
                <a:ln>
                  <a:noFill/>
                </a:ln>
                <a:solidFill>
                  <a:srgbClr val="7F7F7F"/>
                </a:solidFill>
                <a:effectLst/>
                <a:uLnTx/>
                <a:uFillTx/>
                <a:latin typeface="+mn-lt"/>
                <a:ea typeface="ＭＳ Ｐゴシック" pitchFamily="-106" charset="-128"/>
                <a:cs typeface="Arial"/>
              </a:rPr>
              <a:t>on her roof.</a:t>
            </a:r>
          </a:p>
          <a:p>
            <a:pPr marL="0" marR="0" lvl="0" indent="0" algn="l" defTabSz="457200" rtl="0" eaLnBrk="1" fontAlgn="base" latinLnBrk="0" hangingPunct="1">
              <a:lnSpc>
                <a:spcPct val="100000"/>
              </a:lnSpc>
              <a:spcBef>
                <a:spcPct val="20000"/>
              </a:spcBef>
              <a:spcAft>
                <a:spcPct val="0"/>
              </a:spcAft>
              <a:buClrTx/>
              <a:buSzTx/>
              <a:buFont typeface="Arial" pitchFamily="-106" charset="0"/>
              <a:buNone/>
              <a:tabLst/>
              <a:defRPr/>
            </a:pP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She touches a button on her phone screen. Instantly, she sees that electricity from the solar panels on her roof is now feeding into the </a:t>
            </a:r>
            <a:r>
              <a:rPr kumimoji="0" lang="en-US" sz="32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Energy Internet</a:t>
            </a:r>
            <a:r>
              <a:rPr kumimoji="0" lang="en-US" sz="30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 </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and reducing her electric bill. </a:t>
            </a:r>
          </a:p>
          <a:p>
            <a:pPr marL="0" marR="0" lvl="0" indent="-342900" algn="l" defTabSz="457200" rtl="0" eaLnBrk="1" fontAlgn="base" latinLnBrk="0" hangingPunct="1">
              <a:lnSpc>
                <a:spcPct val="100000"/>
              </a:lnSpc>
              <a:spcBef>
                <a:spcPct val="20000"/>
              </a:spcBef>
              <a:spcAft>
                <a:spcPct val="0"/>
              </a:spcAft>
              <a:buClrTx/>
              <a:buSzTx/>
              <a:buFont typeface="Arial" pitchFamily="-106" charset="0"/>
              <a:buNone/>
              <a:tabLst/>
              <a:defRPr/>
            </a:pPr>
            <a:endPar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endParaRPr>
          </a:p>
        </p:txBody>
      </p:sp>
      <p:sp>
        <p:nvSpPr>
          <p:cNvPr id="11" name="TextBox 10"/>
          <p:cNvSpPr txBox="1"/>
          <p:nvPr/>
        </p:nvSpPr>
        <p:spPr>
          <a:xfrm>
            <a:off x="304800" y="1114961"/>
            <a:ext cx="8077200" cy="1323439"/>
          </a:xfrm>
          <a:prstGeom prst="rect">
            <a:avLst/>
          </a:prstGeom>
          <a:noFill/>
        </p:spPr>
        <p:txBody>
          <a:bodyPr wrap="square" rtlCol="0">
            <a:spAutoFit/>
          </a:bodyPr>
          <a:lstStyle/>
          <a:p>
            <a:r>
              <a:rPr lang="en-US" sz="2400" dirty="0" smtClean="0">
                <a:solidFill>
                  <a:srgbClr val="7F7F7F"/>
                </a:solidFill>
                <a:latin typeface="+mn-lt"/>
              </a:rPr>
              <a:t>It won’t just be to take advantage of peak pricing for the energy she uses. </a:t>
            </a:r>
          </a:p>
          <a:p>
            <a:r>
              <a:rPr lang="en-US" sz="2400" dirty="0" smtClean="0">
                <a:solidFill>
                  <a:srgbClr val="7F7F7F"/>
                </a:solidFill>
                <a:latin typeface="+mn-lt"/>
              </a:rPr>
              <a:t>It will also be to take advantage of </a:t>
            </a:r>
            <a:r>
              <a:rPr lang="en-US" sz="3200" b="1" dirty="0" smtClean="0">
                <a:solidFill>
                  <a:srgbClr val="376092"/>
                </a:solidFill>
                <a:latin typeface="+mn-lt"/>
              </a:rPr>
              <a:t>peak pricing</a:t>
            </a:r>
            <a:r>
              <a:rPr lang="en-US" sz="2400" dirty="0" smtClean="0">
                <a:solidFill>
                  <a:srgbClr val="7F7F7F"/>
                </a:solidFill>
                <a:latin typeface="+mn-lt"/>
              </a:rPr>
              <a:t>…</a:t>
            </a:r>
            <a:endParaRPr lang="en-US" sz="2400" dirty="0">
              <a:solidFill>
                <a:srgbClr val="7F7F7F"/>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600200" y="0"/>
            <a:ext cx="7165975" cy="609600"/>
          </a:xfrm>
        </p:spPr>
        <p:txBody>
          <a:bodyPr/>
          <a:lstStyle/>
          <a:p>
            <a:pPr eaLnBrk="1" hangingPunct="1"/>
            <a:r>
              <a:rPr lang="en-US" dirty="0" smtClean="0">
                <a:solidFill>
                  <a:srgbClr val="404040"/>
                </a:solidFill>
                <a:ea typeface="ＭＳ Ｐゴシック" charset="-128"/>
                <a:cs typeface="ＭＳ Ｐゴシック" charset="-128"/>
              </a:rPr>
              <a:t>The Pecan Street Project</a:t>
            </a:r>
          </a:p>
        </p:txBody>
      </p:sp>
      <p:pic>
        <p:nvPicPr>
          <p:cNvPr id="15363" name="Content Placeholder 5" descr="PSP logo.jpg"/>
          <p:cNvPicPr>
            <a:picLocks noGrp="1" noChangeAspect="1"/>
          </p:cNvPicPr>
          <p:nvPr>
            <p:ph sz="quarter" idx="1"/>
          </p:nvPr>
        </p:nvPicPr>
        <p:blipFill>
          <a:blip r:embed="rId2"/>
          <a:srcRect l="-127956" r="-127956"/>
          <a:stretch>
            <a:fillRect/>
          </a:stretch>
        </p:blipFill>
        <p:spPr>
          <a:xfrm>
            <a:off x="-76200" y="76200"/>
            <a:ext cx="1981200" cy="1092200"/>
          </a:xfrm>
        </p:spPr>
      </p:pic>
      <p:pic>
        <p:nvPicPr>
          <p:cNvPr id="7" name="Picture 6" descr="Orenco.jpg"/>
          <p:cNvPicPr>
            <a:picLocks noChangeAspect="1"/>
          </p:cNvPicPr>
          <p:nvPr/>
        </p:nvPicPr>
        <p:blipFill>
          <a:blip r:embed="rId3"/>
          <a:stretch>
            <a:fillRect/>
          </a:stretch>
        </p:blipFill>
        <p:spPr>
          <a:xfrm>
            <a:off x="228600" y="2727960"/>
            <a:ext cx="3749040" cy="3749040"/>
          </a:xfrm>
          <a:prstGeom prst="rect">
            <a:avLst/>
          </a:prstGeom>
        </p:spPr>
      </p:pic>
      <p:sp>
        <p:nvSpPr>
          <p:cNvPr id="8" name="TextBox 7"/>
          <p:cNvSpPr txBox="1"/>
          <p:nvPr/>
        </p:nvSpPr>
        <p:spPr>
          <a:xfrm>
            <a:off x="228600" y="1189672"/>
            <a:ext cx="8686800" cy="1538883"/>
          </a:xfrm>
          <a:prstGeom prst="rect">
            <a:avLst/>
          </a:prstGeom>
          <a:noFill/>
        </p:spPr>
        <p:txBody>
          <a:bodyPr wrap="square" rtlCol="0">
            <a:spAutoFit/>
          </a:bodyPr>
          <a:lstStyle/>
          <a:p>
            <a:r>
              <a:rPr lang="en-US" sz="2400" dirty="0" smtClean="0">
                <a:solidFill>
                  <a:schemeClr val="tx1">
                    <a:lumMod val="50000"/>
                    <a:lumOff val="50000"/>
                  </a:schemeClr>
                </a:solidFill>
                <a:latin typeface="+mn-lt"/>
              </a:rPr>
              <a:t>Her monthly water bill is also on track – thanks to her </a:t>
            </a:r>
            <a:r>
              <a:rPr lang="en-US" sz="3200" b="1" dirty="0" smtClean="0">
                <a:solidFill>
                  <a:srgbClr val="376092"/>
                </a:solidFill>
                <a:latin typeface="+mn-lt"/>
              </a:rPr>
              <a:t>smart sprinkler system</a:t>
            </a:r>
            <a:r>
              <a:rPr lang="en-US" sz="2400" dirty="0" smtClean="0">
                <a:solidFill>
                  <a:schemeClr val="tx1">
                    <a:lumMod val="50000"/>
                    <a:lumOff val="50000"/>
                  </a:schemeClr>
                </a:solidFill>
                <a:latin typeface="+mn-lt"/>
              </a:rPr>
              <a:t>, which detected a leak at a sprinkler head earlier this month.</a:t>
            </a:r>
            <a:r>
              <a:rPr lang="en-US" sz="3000" dirty="0" smtClean="0">
                <a:latin typeface="+mn-lt"/>
              </a:rPr>
              <a:t> </a:t>
            </a:r>
            <a:endParaRPr lang="en-US" sz="3000" dirty="0">
              <a:latin typeface="+mn-lt"/>
            </a:endParaRPr>
          </a:p>
        </p:txBody>
      </p:sp>
      <p:sp>
        <p:nvSpPr>
          <p:cNvPr id="12" name="Content Placeholder 2"/>
          <p:cNvSpPr txBox="1">
            <a:spLocks/>
          </p:cNvSpPr>
          <p:nvPr/>
        </p:nvSpPr>
        <p:spPr bwMode="auto">
          <a:xfrm>
            <a:off x="4114800" y="2727960"/>
            <a:ext cx="4800600" cy="3672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2713" marR="0" lvl="0" indent="3175" algn="l" defTabSz="457200" rtl="0" eaLnBrk="1" fontAlgn="base" latinLnBrk="0" hangingPunct="1">
              <a:lnSpc>
                <a:spcPct val="100000"/>
              </a:lnSpc>
              <a:spcBef>
                <a:spcPct val="20000"/>
              </a:spcBef>
              <a:spcAft>
                <a:spcPct val="0"/>
              </a:spcAft>
              <a:buClrTx/>
              <a:buSzTx/>
              <a:buFont typeface="Arial" pitchFamily="-106" charset="0"/>
              <a:buNone/>
              <a:tabLst/>
              <a:defRPr/>
            </a:pP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Earlier in the summer, her </a:t>
            </a:r>
            <a:r>
              <a:rPr kumimoji="0" lang="en-US" sz="32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smart grid water </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system had detected a leak in her toilet while she was at work. </a:t>
            </a:r>
          </a:p>
          <a:p>
            <a:pPr marL="112713" marR="0" lvl="0" indent="3175" algn="l" defTabSz="457200" rtl="0" eaLnBrk="1" fontAlgn="base" latinLnBrk="0" hangingPunct="1">
              <a:lnSpc>
                <a:spcPct val="100000"/>
              </a:lnSpc>
              <a:spcBef>
                <a:spcPct val="20000"/>
              </a:spcBef>
              <a:spcAft>
                <a:spcPct val="0"/>
              </a:spcAft>
              <a:buClrTx/>
              <a:buSzTx/>
              <a:buFont typeface="Arial" pitchFamily="-106" charset="0"/>
              <a:buNone/>
              <a:tabLst/>
              <a:defRPr/>
            </a:pPr>
            <a:endPar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endParaRPr>
          </a:p>
          <a:p>
            <a:pPr marL="112713" marR="0" lvl="0" indent="3175" algn="l" defTabSz="457200" rtl="0" eaLnBrk="1" fontAlgn="base" latinLnBrk="0" hangingPunct="1">
              <a:lnSpc>
                <a:spcPct val="100000"/>
              </a:lnSpc>
              <a:spcBef>
                <a:spcPct val="20000"/>
              </a:spcBef>
              <a:spcAft>
                <a:spcPct val="0"/>
              </a:spcAft>
              <a:buClrTx/>
              <a:buSzTx/>
              <a:buFont typeface="Arial" pitchFamily="-106" charset="0"/>
              <a:buNone/>
              <a:tabLst/>
              <a:defRPr/>
            </a:pP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It had automatically shut off the leak and alerted her.</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06" charset="-128"/>
                <a:cs typeface="Aria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600200" y="0"/>
            <a:ext cx="7165975" cy="609600"/>
          </a:xfrm>
        </p:spPr>
        <p:txBody>
          <a:bodyPr/>
          <a:lstStyle/>
          <a:p>
            <a:pPr eaLnBrk="1" hangingPunct="1"/>
            <a:r>
              <a:rPr lang="en-US" dirty="0" smtClean="0">
                <a:solidFill>
                  <a:srgbClr val="404040"/>
                </a:solidFill>
                <a:ea typeface="ＭＳ Ｐゴシック" charset="-128"/>
                <a:cs typeface="ＭＳ Ｐゴシック" charset="-128"/>
              </a:rPr>
              <a:t>The Pecan Street Project</a:t>
            </a:r>
          </a:p>
        </p:txBody>
      </p:sp>
      <p:pic>
        <p:nvPicPr>
          <p:cNvPr id="15363" name="Content Placeholder 5" descr="PSP logo.jpg"/>
          <p:cNvPicPr>
            <a:picLocks noGrp="1" noChangeAspect="1"/>
          </p:cNvPicPr>
          <p:nvPr>
            <p:ph sz="quarter" idx="1"/>
          </p:nvPr>
        </p:nvPicPr>
        <p:blipFill>
          <a:blip r:embed="rId2"/>
          <a:srcRect l="-127956" r="-127956"/>
          <a:stretch>
            <a:fillRect/>
          </a:stretch>
        </p:blipFill>
        <p:spPr>
          <a:xfrm>
            <a:off x="-76200" y="76200"/>
            <a:ext cx="1981200" cy="1092200"/>
          </a:xfrm>
        </p:spPr>
      </p:pic>
      <p:pic>
        <p:nvPicPr>
          <p:cNvPr id="9" name="Picture 8" descr="solar-charging-station - speech version.jpg"/>
          <p:cNvPicPr>
            <a:picLocks noChangeAspect="1"/>
          </p:cNvPicPr>
          <p:nvPr/>
        </p:nvPicPr>
        <p:blipFill>
          <a:blip r:embed="rId3"/>
          <a:stretch>
            <a:fillRect/>
          </a:stretch>
        </p:blipFill>
        <p:spPr>
          <a:xfrm>
            <a:off x="304800" y="1219200"/>
            <a:ext cx="3657600" cy="5463596"/>
          </a:xfrm>
          <a:prstGeom prst="rect">
            <a:avLst/>
          </a:prstGeom>
        </p:spPr>
      </p:pic>
      <p:sp>
        <p:nvSpPr>
          <p:cNvPr id="10" name="Content Placeholder 2"/>
          <p:cNvSpPr txBox="1">
            <a:spLocks/>
          </p:cNvSpPr>
          <p:nvPr/>
        </p:nvSpPr>
        <p:spPr bwMode="auto">
          <a:xfrm>
            <a:off x="4038600" y="1828800"/>
            <a:ext cx="4953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175" algn="l" defTabSz="457200" rtl="0" eaLnBrk="1" fontAlgn="base" latinLnBrk="0" hangingPunct="1">
              <a:lnSpc>
                <a:spcPct val="100000"/>
              </a:lnSpc>
              <a:spcBef>
                <a:spcPct val="20000"/>
              </a:spcBef>
              <a:spcAft>
                <a:spcPct val="0"/>
              </a:spcAft>
              <a:buClrTx/>
              <a:buSzTx/>
              <a:buFont typeface="Arial" pitchFamily="-106" charset="0"/>
              <a:buNone/>
              <a:defRPr/>
            </a:pP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She had stopped by the </a:t>
            </a:r>
          </a:p>
          <a:p>
            <a:pPr marR="0" lvl="0" indent="3175" algn="l" defTabSz="457200" rtl="0" eaLnBrk="1" fontAlgn="base" latinLnBrk="0" hangingPunct="1">
              <a:lnSpc>
                <a:spcPct val="100000"/>
              </a:lnSpc>
              <a:spcBef>
                <a:spcPct val="20000"/>
              </a:spcBef>
              <a:spcAft>
                <a:spcPct val="0"/>
              </a:spcAft>
              <a:buClrTx/>
              <a:buSzTx/>
              <a:buFont typeface="Arial" pitchFamily="-106" charset="0"/>
              <a:buNone/>
              <a:defRPr/>
            </a:pPr>
            <a:r>
              <a:rPr kumimoji="0" lang="en-US" sz="32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green built</a:t>
            </a:r>
            <a:r>
              <a:rPr kumimoji="0" lang="en-US" sz="30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 </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Home Depot at Mueller on the way home.</a:t>
            </a:r>
          </a:p>
          <a:p>
            <a:pPr marR="0" lvl="0" indent="3175" algn="l" defTabSz="457200" rtl="0" eaLnBrk="1" fontAlgn="base" latinLnBrk="0" hangingPunct="1">
              <a:lnSpc>
                <a:spcPct val="100000"/>
              </a:lnSpc>
              <a:spcBef>
                <a:spcPct val="20000"/>
              </a:spcBef>
              <a:spcAft>
                <a:spcPct val="0"/>
              </a:spcAft>
              <a:buClrTx/>
              <a:buSzTx/>
              <a:buFont typeface="Arial" pitchFamily="-106" charset="0"/>
              <a:buNone/>
              <a:defRPr/>
            </a:pPr>
            <a:endPar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endParaRPr>
          </a:p>
          <a:p>
            <a:pPr marR="0" lvl="0" indent="3175" algn="l" defTabSz="457200" rtl="0" eaLnBrk="1" fontAlgn="base" latinLnBrk="0" hangingPunct="1">
              <a:lnSpc>
                <a:spcPct val="100000"/>
              </a:lnSpc>
              <a:spcBef>
                <a:spcPct val="20000"/>
              </a:spcBef>
              <a:spcAft>
                <a:spcPct val="0"/>
              </a:spcAft>
              <a:buClrTx/>
              <a:buSzTx/>
              <a:buFont typeface="Arial" pitchFamily="-106" charset="0"/>
              <a:buNone/>
              <a:defRPr/>
            </a:pP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She had even charged her </a:t>
            </a:r>
          </a:p>
          <a:p>
            <a:pPr marR="0" lvl="0" indent="3175" algn="l" defTabSz="457200" rtl="0" eaLnBrk="1" fontAlgn="base" latinLnBrk="0" hangingPunct="1">
              <a:lnSpc>
                <a:spcPct val="100000"/>
              </a:lnSpc>
              <a:spcBef>
                <a:spcPct val="20000"/>
              </a:spcBef>
              <a:spcAft>
                <a:spcPct val="0"/>
              </a:spcAft>
              <a:buClrTx/>
              <a:buSzTx/>
              <a:buFont typeface="Arial" pitchFamily="-106" charset="0"/>
              <a:buNone/>
              <a:defRPr/>
            </a:pPr>
            <a:r>
              <a:rPr kumimoji="0" lang="en-US" sz="32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electric car</a:t>
            </a:r>
            <a:r>
              <a:rPr kumimoji="0" lang="en-US" sz="30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 </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at a</a:t>
            </a:r>
            <a:r>
              <a:rPr kumimoji="0" lang="en-US" sz="2400" b="0" i="0" u="none" strike="noStrike" kern="1200" cap="none" spc="0" normalizeH="0" noProof="0" dirty="0" smtClean="0">
                <a:ln>
                  <a:noFill/>
                </a:ln>
                <a:solidFill>
                  <a:schemeClr val="tx1">
                    <a:lumMod val="50000"/>
                    <a:lumOff val="50000"/>
                  </a:schemeClr>
                </a:solidFill>
                <a:effectLst/>
                <a:uLnTx/>
                <a:uFillTx/>
                <a:latin typeface="+mn-lt"/>
                <a:ea typeface="ＭＳ Ｐゴシック" pitchFamily="-106" charset="-128"/>
                <a:cs typeface="Arial"/>
              </a:rPr>
              <a:t> </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Mueller </a:t>
            </a:r>
          </a:p>
          <a:p>
            <a:pPr marR="0" lvl="0" indent="3175" algn="l" defTabSz="457200" rtl="0" eaLnBrk="1" fontAlgn="base" latinLnBrk="0" hangingPunct="1">
              <a:lnSpc>
                <a:spcPct val="100000"/>
              </a:lnSpc>
              <a:spcBef>
                <a:spcPct val="20000"/>
              </a:spcBef>
              <a:spcAft>
                <a:spcPct val="0"/>
              </a:spcAft>
              <a:buClrTx/>
              <a:buSzTx/>
              <a:buFont typeface="Arial" pitchFamily="-106" charset="0"/>
              <a:buNone/>
              <a:defRPr/>
            </a:pPr>
            <a:r>
              <a:rPr kumimoji="0" lang="en-US" sz="3200" b="1" i="0" u="none" strike="noStrike" kern="1200" cap="none" spc="0" normalizeH="0" baseline="0" noProof="0" dirty="0" smtClean="0">
                <a:ln>
                  <a:noFill/>
                </a:ln>
                <a:solidFill>
                  <a:srgbClr val="376092"/>
                </a:solidFill>
                <a:effectLst/>
                <a:uLnTx/>
                <a:uFillTx/>
                <a:latin typeface="+mn-lt"/>
                <a:ea typeface="ＭＳ Ｐゴシック" pitchFamily="-106" charset="-128"/>
                <a:cs typeface="Arial"/>
              </a:rPr>
              <a:t>solar-powered car charging</a:t>
            </a:r>
            <a:r>
              <a:rPr kumimoji="0" lang="en-US" sz="3200" b="1" i="0" u="none" strike="noStrike" kern="1200" cap="none" spc="0" normalizeH="0" baseline="0" noProof="0" dirty="0" smtClean="0">
                <a:ln>
                  <a:noFill/>
                </a:ln>
                <a:solidFill>
                  <a:schemeClr val="accent1">
                    <a:lumMod val="75000"/>
                  </a:schemeClr>
                </a:solidFill>
                <a:effectLst/>
                <a:uLnTx/>
                <a:uFillTx/>
                <a:latin typeface="+mn-lt"/>
                <a:ea typeface="ＭＳ Ｐゴシック" pitchFamily="-106" charset="-128"/>
                <a:cs typeface="Arial"/>
              </a:rPr>
              <a:t> </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mn-lt"/>
                <a:ea typeface="ＭＳ Ｐゴシック" pitchFamily="-106" charset="-128"/>
                <a:cs typeface="Arial"/>
              </a:rPr>
              <a:t>station while she shopped.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1600200" y="0"/>
            <a:ext cx="7165975" cy="609600"/>
          </a:xfrm>
        </p:spPr>
        <p:txBody>
          <a:bodyPr/>
          <a:lstStyle/>
          <a:p>
            <a:pPr eaLnBrk="1" hangingPunct="1"/>
            <a:r>
              <a:rPr lang="en-US" smtClean="0">
                <a:solidFill>
                  <a:srgbClr val="404040"/>
                </a:solidFill>
                <a:ea typeface="ＭＳ Ｐゴシック" charset="-128"/>
                <a:cs typeface="ＭＳ Ｐゴシック" charset="-128"/>
              </a:rPr>
              <a:t>The Pecan Street Project</a:t>
            </a:r>
          </a:p>
        </p:txBody>
      </p:sp>
      <p:pic>
        <p:nvPicPr>
          <p:cNvPr id="17411" name="Content Placeholder 5" descr="PSP logo.jpg"/>
          <p:cNvPicPr>
            <a:picLocks noGrp="1" noChangeAspect="1"/>
          </p:cNvPicPr>
          <p:nvPr>
            <p:ph sz="quarter" idx="1"/>
          </p:nvPr>
        </p:nvPicPr>
        <p:blipFill>
          <a:blip r:embed="rId2"/>
          <a:srcRect l="-127956" r="-127956"/>
          <a:stretch>
            <a:fillRect/>
          </a:stretch>
        </p:blipFill>
        <p:spPr>
          <a:xfrm>
            <a:off x="-76200" y="76200"/>
            <a:ext cx="1981200" cy="1092200"/>
          </a:xfrm>
        </p:spPr>
      </p:pic>
      <p:sp>
        <p:nvSpPr>
          <p:cNvPr id="17412" name="TextBox 6"/>
          <p:cNvSpPr txBox="1">
            <a:spLocks noChangeArrowheads="1"/>
          </p:cNvSpPr>
          <p:nvPr/>
        </p:nvSpPr>
        <p:spPr bwMode="auto">
          <a:xfrm>
            <a:off x="381000" y="1730276"/>
            <a:ext cx="8385175" cy="3046988"/>
          </a:xfrm>
          <a:prstGeom prst="rect">
            <a:avLst/>
          </a:prstGeom>
          <a:noFill/>
          <a:ln w="9525">
            <a:noFill/>
            <a:miter lim="800000"/>
            <a:headEnd/>
            <a:tailEnd/>
          </a:ln>
        </p:spPr>
        <p:txBody>
          <a:bodyPr wrap="square">
            <a:prstTxWarp prst="textNoShape">
              <a:avLst/>
            </a:prstTxWarp>
            <a:spAutoFit/>
          </a:bodyPr>
          <a:lstStyle/>
          <a:p>
            <a:r>
              <a:rPr lang="en-US" sz="3600" dirty="0">
                <a:solidFill>
                  <a:schemeClr val="tx1">
                    <a:lumMod val="65000"/>
                    <a:lumOff val="35000"/>
                  </a:schemeClr>
                </a:solidFill>
                <a:latin typeface="Tw Cen MT" charset="0"/>
              </a:rPr>
              <a:t>The </a:t>
            </a:r>
            <a:r>
              <a:rPr lang="en-US" sz="3600" b="1" dirty="0">
                <a:solidFill>
                  <a:srgbClr val="004080"/>
                </a:solidFill>
                <a:latin typeface="Tw Cen MT" charset="0"/>
              </a:rPr>
              <a:t>Energy Internet</a:t>
            </a:r>
            <a:r>
              <a:rPr lang="en-US" sz="3600" dirty="0">
                <a:solidFill>
                  <a:schemeClr val="tx1">
                    <a:lumMod val="65000"/>
                    <a:lumOff val="35000"/>
                  </a:schemeClr>
                </a:solidFill>
                <a:latin typeface="Tw Cen MT" charset="0"/>
              </a:rPr>
              <a:t>… has the potential to give us more growth with fewer power plants, better energy efficiency, and more renewable energy.</a:t>
            </a:r>
            <a:endParaRPr lang="en-US" sz="3600" dirty="0" smtClean="0">
              <a:solidFill>
                <a:schemeClr val="tx1">
                  <a:lumMod val="65000"/>
                  <a:lumOff val="35000"/>
                </a:schemeClr>
              </a:solidFill>
              <a:latin typeface="Tw Cen MT" charset="0"/>
            </a:endParaRPr>
          </a:p>
          <a:p>
            <a:endParaRPr lang="en-US" sz="1200" dirty="0" smtClean="0">
              <a:solidFill>
                <a:schemeClr val="tx1">
                  <a:lumMod val="65000"/>
                  <a:lumOff val="35000"/>
                </a:schemeClr>
              </a:solidFill>
              <a:latin typeface="Tw Cen MT" charset="0"/>
            </a:endParaRPr>
          </a:p>
          <a:p>
            <a:endParaRPr lang="en-US" dirty="0">
              <a:solidFill>
                <a:schemeClr val="tx1">
                  <a:lumMod val="65000"/>
                  <a:lumOff val="35000"/>
                </a:schemeClr>
              </a:solidFill>
              <a:latin typeface="Tw Cen MT" charset="0"/>
            </a:endParaRPr>
          </a:p>
          <a:p>
            <a:r>
              <a:rPr lang="en-US" dirty="0">
                <a:solidFill>
                  <a:schemeClr val="tx1">
                    <a:lumMod val="65000"/>
                    <a:lumOff val="35000"/>
                  </a:schemeClr>
                </a:solidFill>
                <a:latin typeface="Tw Cen MT" charset="0"/>
              </a:rPr>
              <a:t>Thomas Friedman, </a:t>
            </a:r>
            <a:r>
              <a:rPr lang="en-US" i="1" dirty="0">
                <a:solidFill>
                  <a:schemeClr val="tx1">
                    <a:lumMod val="65000"/>
                    <a:lumOff val="35000"/>
                  </a:schemeClr>
                </a:solidFill>
                <a:latin typeface="Tw Cen MT" charset="0"/>
              </a:rPr>
              <a:t>Hot, Flat and Crowded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600200" y="0"/>
            <a:ext cx="7165975" cy="609600"/>
          </a:xfrm>
        </p:spPr>
        <p:txBody>
          <a:bodyPr/>
          <a:lstStyle/>
          <a:p>
            <a:pPr eaLnBrk="1" hangingPunct="1"/>
            <a:r>
              <a:rPr lang="en-US" dirty="0" smtClean="0">
                <a:solidFill>
                  <a:srgbClr val="404040"/>
                </a:solidFill>
                <a:ea typeface="ＭＳ Ｐゴシック" charset="-128"/>
                <a:cs typeface="ＭＳ Ｐゴシック" charset="-128"/>
              </a:rPr>
              <a:t>The Pecan Street Project</a:t>
            </a:r>
          </a:p>
        </p:txBody>
      </p:sp>
      <p:pic>
        <p:nvPicPr>
          <p:cNvPr id="6" name="Content Placeholder 5" descr="Bull Creek - speech slide.jpg"/>
          <p:cNvPicPr>
            <a:picLocks noChangeAspect="1"/>
          </p:cNvPicPr>
          <p:nvPr/>
        </p:nvPicPr>
        <p:blipFill>
          <a:blip r:embed="rId2"/>
          <a:srcRect/>
          <a:stretch>
            <a:fillRect/>
          </a:stretch>
        </p:blipFill>
        <p:spPr bwMode="auto">
          <a:xfrm>
            <a:off x="228600" y="990600"/>
            <a:ext cx="8686800" cy="5791200"/>
          </a:xfrm>
          <a:prstGeom prst="rect">
            <a:avLst/>
          </a:prstGeom>
          <a:noFill/>
          <a:ln w="9525">
            <a:noFill/>
            <a:miter lim="800000"/>
            <a:headEnd/>
            <a:tailEnd/>
          </a:ln>
        </p:spPr>
      </p:pic>
      <p:pic>
        <p:nvPicPr>
          <p:cNvPr id="15363" name="Content Placeholder 5" descr="PSP logo.jpg"/>
          <p:cNvPicPr>
            <a:picLocks noGrp="1" noChangeAspect="1"/>
          </p:cNvPicPr>
          <p:nvPr>
            <p:ph sz="quarter" idx="1"/>
          </p:nvPr>
        </p:nvPicPr>
        <p:blipFill>
          <a:blip r:embed="rId3"/>
          <a:srcRect l="-127956" r="-127956"/>
          <a:stretch>
            <a:fillRect/>
          </a:stretch>
        </p:blipFill>
        <p:spPr>
          <a:xfrm>
            <a:off x="-76200" y="76200"/>
            <a:ext cx="1981200" cy="1092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Pecan Street Project – Smart grids and Austin's energy future </a:t>
            </a:r>
            <a:endParaRPr lang="en-US" dirty="0"/>
          </a:p>
        </p:txBody>
      </p:sp>
      <p:sp>
        <p:nvSpPr>
          <p:cNvPr id="3" name="Content Placeholder 2"/>
          <p:cNvSpPr>
            <a:spLocks noGrp="1"/>
          </p:cNvSpPr>
          <p:nvPr>
            <p:ph sz="quarter" idx="1"/>
          </p:nvPr>
        </p:nvSpPr>
        <p:spPr>
          <a:xfrm>
            <a:off x="612648" y="1600200"/>
            <a:ext cx="8153400" cy="4724400"/>
          </a:xfrm>
        </p:spPr>
        <p:txBody>
          <a:bodyPr>
            <a:normAutofit/>
          </a:bodyPr>
          <a:lstStyle/>
          <a:p>
            <a:pPr>
              <a:buNone/>
            </a:pPr>
            <a:r>
              <a:rPr lang="en-US" dirty="0" smtClean="0"/>
              <a:t>Brief presentations from our panelists:</a:t>
            </a:r>
          </a:p>
          <a:p>
            <a:pPr>
              <a:buFontTx/>
              <a:buChar char="-"/>
            </a:pPr>
            <a:r>
              <a:rPr lang="en-US" dirty="0" smtClean="0"/>
              <a:t>Karl </a:t>
            </a:r>
            <a:r>
              <a:rPr lang="en-US" dirty="0" err="1" smtClean="0"/>
              <a:t>Rabago</a:t>
            </a:r>
            <a:r>
              <a:rPr lang="en-US" dirty="0" smtClean="0"/>
              <a:t>: </a:t>
            </a:r>
            <a:r>
              <a:rPr lang="en-US" dirty="0" smtClean="0">
                <a:solidFill>
                  <a:schemeClr val="tx2"/>
                </a:solidFill>
              </a:rPr>
              <a:t>Austin's energy &amp; Smart grid technology</a:t>
            </a:r>
          </a:p>
          <a:p>
            <a:pPr>
              <a:buFontTx/>
              <a:buChar char="-"/>
            </a:pPr>
            <a:r>
              <a:rPr lang="en-US" dirty="0" smtClean="0"/>
              <a:t>Brewster McCracken: </a:t>
            </a:r>
            <a:r>
              <a:rPr lang="en-US" dirty="0" smtClean="0">
                <a:solidFill>
                  <a:srgbClr val="775F55"/>
                </a:solidFill>
              </a:rPr>
              <a:t>The Pecan Street Project &amp; the Mueller Experiment </a:t>
            </a:r>
          </a:p>
          <a:p>
            <a:pPr>
              <a:buFontTx/>
              <a:buChar char="-"/>
            </a:pPr>
            <a:r>
              <a:rPr lang="en-US" dirty="0" smtClean="0"/>
              <a:t>Michael Webber: </a:t>
            </a:r>
            <a:r>
              <a:rPr lang="en-US" dirty="0" smtClean="0">
                <a:solidFill>
                  <a:srgbClr val="775F55"/>
                </a:solidFill>
              </a:rPr>
              <a:t>Austin, TX as an Energy Laboratory</a:t>
            </a:r>
          </a:p>
          <a:p>
            <a:pPr>
              <a:buNone/>
            </a:pPr>
            <a:r>
              <a:rPr lang="en-US" dirty="0" smtClean="0"/>
              <a:t>Questions &amp; Discussion</a:t>
            </a:r>
          </a:p>
          <a:p>
            <a:pPr>
              <a:buNone/>
            </a:pPr>
            <a:r>
              <a:rPr lang="en-US" dirty="0" smtClean="0"/>
              <a:t>Closing Remarks</a:t>
            </a:r>
          </a:p>
          <a:p>
            <a:pPr>
              <a:buFontTx/>
              <a:buChar char="-"/>
            </a:pPr>
            <a:endParaRPr lang="en-US" dirty="0" smtClean="0"/>
          </a:p>
          <a:p>
            <a:pPr>
              <a:buFontTx/>
              <a:buChar char="-"/>
            </a:pPr>
            <a:endParaRPr lang="en-US" dirty="0" smtClean="0"/>
          </a:p>
          <a:p>
            <a:pPr>
              <a:buFontTx/>
              <a:buChar cha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9144000" cy="1905000"/>
          </a:xfrm>
          <a:solidFill>
            <a:schemeClr val="accent1">
              <a:lumMod val="20000"/>
              <a:lumOff val="80000"/>
              <a:alpha val="81000"/>
            </a:schemeClr>
          </a:solidFill>
        </p:spPr>
        <p:txBody>
          <a:bodyPr>
            <a:noAutofit/>
          </a:bodyPr>
          <a:lstStyle/>
          <a:p>
            <a:r>
              <a:rPr lang="en-US" sz="4000" dirty="0" smtClean="0">
                <a:solidFill>
                  <a:schemeClr val="tx1"/>
                </a:solidFill>
              </a:rPr>
              <a:t>Questions &amp; Discussion</a:t>
            </a:r>
            <a:endParaRPr lang="en-US" sz="4000" dirty="0">
              <a:solidFill>
                <a:schemeClr val="tx1"/>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228600"/>
            <a:ext cx="7699248" cy="990600"/>
          </a:xfrm>
          <a:solidFill>
            <a:schemeClr val="accent1">
              <a:lumMod val="20000"/>
              <a:lumOff val="80000"/>
              <a:alpha val="81000"/>
            </a:schemeClr>
          </a:solidFill>
        </p:spPr>
        <p:txBody>
          <a:bodyPr>
            <a:normAutofit fontScale="90000"/>
          </a:bodyPr>
          <a:lstStyle/>
          <a:p>
            <a:pPr algn="ctr"/>
            <a:r>
              <a:rPr lang="en-US" sz="4900" b="1" dirty="0" smtClean="0">
                <a:solidFill>
                  <a:schemeClr val="tx2">
                    <a:lumMod val="75000"/>
                  </a:schemeClr>
                </a:solidFill>
              </a:rPr>
              <a:t/>
            </a:r>
            <a:br>
              <a:rPr lang="en-US" sz="4900" b="1" dirty="0" smtClean="0">
                <a:solidFill>
                  <a:schemeClr val="tx2">
                    <a:lumMod val="75000"/>
                  </a:schemeClr>
                </a:solidFill>
              </a:rPr>
            </a:br>
            <a:r>
              <a:rPr lang="en-US" sz="4900" b="1" dirty="0" smtClean="0">
                <a:solidFill>
                  <a:schemeClr val="tx2">
                    <a:lumMod val="75000"/>
                  </a:schemeClr>
                </a:solidFill>
              </a:rPr>
              <a:t>Brewster McCracken</a:t>
            </a:r>
            <a:br>
              <a:rPr lang="en-US" sz="4900" b="1" dirty="0" smtClean="0">
                <a:solidFill>
                  <a:schemeClr val="tx2">
                    <a:lumMod val="75000"/>
                  </a:schemeClr>
                </a:solidFill>
              </a:rPr>
            </a:br>
            <a:endParaRPr lang="en-US" i="1" dirty="0">
              <a:solidFill>
                <a:schemeClr val="tx2">
                  <a:lumMod val="75000"/>
                </a:schemeClr>
              </a:solidFill>
            </a:endParaRPr>
          </a:p>
        </p:txBody>
      </p:sp>
      <p:sp>
        <p:nvSpPr>
          <p:cNvPr id="6" name="Content Placeholder 7"/>
          <p:cNvSpPr>
            <a:spLocks noGrp="1"/>
          </p:cNvSpPr>
          <p:nvPr>
            <p:ph sz="quarter" idx="1"/>
          </p:nvPr>
        </p:nvSpPr>
        <p:spPr>
          <a:xfrm>
            <a:off x="612648" y="1828800"/>
            <a:ext cx="8153400" cy="4495800"/>
          </a:xfrm>
          <a:solidFill>
            <a:schemeClr val="accent1">
              <a:lumMod val="20000"/>
              <a:lumOff val="80000"/>
              <a:alpha val="81000"/>
            </a:schemeClr>
          </a:solidFill>
        </p:spPr>
        <p:txBody>
          <a:bodyPr>
            <a:normAutofit lnSpcReduction="10000"/>
          </a:bodyPr>
          <a:lstStyle/>
          <a:p>
            <a:pPr>
              <a:buNone/>
            </a:pPr>
            <a:r>
              <a:rPr lang="en-US" sz="3200" b="1" dirty="0" smtClean="0">
                <a:solidFill>
                  <a:schemeClr val="bg2">
                    <a:lumMod val="10000"/>
                    <a:alpha val="81000"/>
                  </a:schemeClr>
                </a:solidFill>
              </a:rPr>
              <a:t>Executive Director of the Pecan Street Project</a:t>
            </a:r>
          </a:p>
          <a:p>
            <a:pPr algn="ctr">
              <a:buNone/>
            </a:pPr>
            <a:endParaRPr lang="en-US" sz="1600" b="1" dirty="0" smtClean="0">
              <a:solidFill>
                <a:schemeClr val="tx2"/>
              </a:solidFill>
            </a:endParaRPr>
          </a:p>
          <a:p>
            <a:pPr>
              <a:spcBef>
                <a:spcPts val="0"/>
              </a:spcBef>
              <a:buNone/>
            </a:pPr>
            <a:r>
              <a:rPr lang="en-US" sz="3000" dirty="0" smtClean="0"/>
              <a:t>This project supports clean-energy </a:t>
            </a:r>
          </a:p>
          <a:p>
            <a:pPr>
              <a:spcBef>
                <a:spcPts val="0"/>
              </a:spcBef>
              <a:buNone/>
            </a:pPr>
            <a:r>
              <a:rPr lang="en-US" sz="3000" dirty="0" smtClean="0"/>
              <a:t>technology for Austin.</a:t>
            </a:r>
          </a:p>
          <a:p>
            <a:pPr>
              <a:spcBef>
                <a:spcPts val="0"/>
              </a:spcBef>
              <a:buNone/>
            </a:pPr>
            <a:endParaRPr lang="en-US" sz="3000" dirty="0" smtClean="0"/>
          </a:p>
          <a:p>
            <a:pPr>
              <a:spcBef>
                <a:spcPts val="0"/>
              </a:spcBef>
              <a:buNone/>
            </a:pPr>
            <a:r>
              <a:rPr lang="en-US" sz="3000" b="1" dirty="0" smtClean="0"/>
              <a:t>Experience:</a:t>
            </a:r>
          </a:p>
          <a:p>
            <a:pPr>
              <a:spcBef>
                <a:spcPts val="0"/>
              </a:spcBef>
              <a:buNone/>
            </a:pPr>
            <a:r>
              <a:rPr lang="en-US" sz="3000" dirty="0" smtClean="0"/>
              <a:t>Mayor pro tem, </a:t>
            </a:r>
          </a:p>
          <a:p>
            <a:pPr>
              <a:spcBef>
                <a:spcPts val="0"/>
              </a:spcBef>
              <a:buNone/>
            </a:pPr>
            <a:r>
              <a:rPr lang="en-US" sz="3000" dirty="0" smtClean="0"/>
              <a:t>	Austin City Council</a:t>
            </a:r>
          </a:p>
          <a:p>
            <a:pPr>
              <a:spcBef>
                <a:spcPts val="0"/>
              </a:spcBef>
              <a:buNone/>
            </a:pPr>
            <a:r>
              <a:rPr lang="en-US" sz="3000" dirty="0" smtClean="0"/>
              <a:t>UT-Austin Law and MPA degrees</a:t>
            </a:r>
          </a:p>
          <a:p>
            <a:pPr>
              <a:spcBef>
                <a:spcPts val="0"/>
              </a:spcBef>
              <a:buNone/>
            </a:pPr>
            <a:r>
              <a:rPr lang="en-US" sz="3000" dirty="0" smtClean="0"/>
              <a:t>Prosecutor, Harris County D.A.</a:t>
            </a:r>
            <a:endParaRPr lang="en-US" sz="3000" dirty="0"/>
          </a:p>
        </p:txBody>
      </p:sp>
      <p:pic>
        <p:nvPicPr>
          <p:cNvPr id="7" name="Picture 6" descr="bm.jpg"/>
          <p:cNvPicPr>
            <a:picLocks noChangeAspect="1"/>
          </p:cNvPicPr>
          <p:nvPr/>
        </p:nvPicPr>
        <p:blipFill>
          <a:blip r:embed="rId3" cstate="print"/>
          <a:stretch>
            <a:fillRect/>
          </a:stretch>
        </p:blipFill>
        <p:spPr>
          <a:xfrm>
            <a:off x="6196853" y="2743200"/>
            <a:ext cx="1956547" cy="2943477"/>
          </a:xfrm>
          <a:prstGeom prst="rect">
            <a:avLst/>
          </a:prstGeom>
          <a:ln>
            <a:solidFill>
              <a:schemeClr val="accent1"/>
            </a:solidFill>
          </a:ln>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228600"/>
            <a:ext cx="7623048" cy="990600"/>
          </a:xfrm>
          <a:solidFill>
            <a:schemeClr val="accent1">
              <a:lumMod val="20000"/>
              <a:lumOff val="80000"/>
              <a:alpha val="81000"/>
            </a:schemeClr>
          </a:solidFill>
        </p:spPr>
        <p:txBody>
          <a:bodyPr>
            <a:noAutofit/>
          </a:bodyPr>
          <a:lstStyle/>
          <a:p>
            <a:pPr algn="ctr"/>
            <a:r>
              <a:rPr lang="en-US" sz="4800" b="1" dirty="0" smtClean="0">
                <a:solidFill>
                  <a:schemeClr val="tx2">
                    <a:lumMod val="75000"/>
                  </a:schemeClr>
                </a:solidFill>
              </a:rPr>
              <a:t/>
            </a:r>
            <a:br>
              <a:rPr lang="en-US" sz="4800" b="1" dirty="0" smtClean="0">
                <a:solidFill>
                  <a:schemeClr val="tx2">
                    <a:lumMod val="75000"/>
                  </a:schemeClr>
                </a:solidFill>
              </a:rPr>
            </a:br>
            <a:r>
              <a:rPr lang="en-US" sz="4800" b="1" dirty="0" smtClean="0">
                <a:solidFill>
                  <a:schemeClr val="tx2">
                    <a:lumMod val="75000"/>
                  </a:schemeClr>
                </a:solidFill>
              </a:rPr>
              <a:t>Karl </a:t>
            </a:r>
            <a:r>
              <a:rPr lang="en-US" sz="4800" b="1" dirty="0" err="1" smtClean="0">
                <a:solidFill>
                  <a:schemeClr val="accent6">
                    <a:lumMod val="50000"/>
                  </a:schemeClr>
                </a:solidFill>
              </a:rPr>
              <a:t>Rábago</a:t>
            </a:r>
            <a:r>
              <a:rPr lang="en-US" sz="4800" b="1" dirty="0" smtClean="0">
                <a:solidFill>
                  <a:schemeClr val="tx2">
                    <a:lumMod val="75000"/>
                  </a:schemeClr>
                </a:solidFill>
              </a:rPr>
              <a:t/>
            </a:r>
            <a:br>
              <a:rPr lang="en-US" sz="4800" b="1" dirty="0" smtClean="0">
                <a:solidFill>
                  <a:schemeClr val="tx2">
                    <a:lumMod val="75000"/>
                  </a:schemeClr>
                </a:solidFill>
              </a:rPr>
            </a:br>
            <a:endParaRPr lang="en-US" sz="4800" i="1" dirty="0">
              <a:solidFill>
                <a:schemeClr val="tx2">
                  <a:lumMod val="75000"/>
                </a:schemeClr>
              </a:solidFill>
            </a:endParaRPr>
          </a:p>
        </p:txBody>
      </p:sp>
      <p:sp>
        <p:nvSpPr>
          <p:cNvPr id="6" name="Content Placeholder 7"/>
          <p:cNvSpPr>
            <a:spLocks noGrp="1"/>
          </p:cNvSpPr>
          <p:nvPr>
            <p:ph sz="quarter" idx="1"/>
          </p:nvPr>
        </p:nvSpPr>
        <p:spPr>
          <a:xfrm>
            <a:off x="609600" y="1828800"/>
            <a:ext cx="8153400" cy="4343400"/>
          </a:xfrm>
          <a:solidFill>
            <a:schemeClr val="accent1">
              <a:lumMod val="20000"/>
              <a:lumOff val="80000"/>
              <a:alpha val="81000"/>
            </a:schemeClr>
          </a:solidFill>
        </p:spPr>
        <p:txBody>
          <a:bodyPr>
            <a:normAutofit fontScale="92500" lnSpcReduction="20000"/>
          </a:bodyPr>
          <a:lstStyle/>
          <a:p>
            <a:pPr algn="ctr">
              <a:spcBef>
                <a:spcPts val="0"/>
              </a:spcBef>
              <a:buNone/>
            </a:pPr>
            <a:r>
              <a:rPr lang="en-US" sz="3500" b="1" dirty="0" smtClean="0">
                <a:solidFill>
                  <a:schemeClr val="bg2">
                    <a:lumMod val="10000"/>
                    <a:alpha val="81000"/>
                  </a:schemeClr>
                </a:solidFill>
              </a:rPr>
              <a:t>Vice President of Distributed Energy Services </a:t>
            </a:r>
          </a:p>
          <a:p>
            <a:pPr algn="ctr">
              <a:spcBef>
                <a:spcPts val="0"/>
              </a:spcBef>
              <a:buNone/>
            </a:pPr>
            <a:r>
              <a:rPr lang="en-US" sz="3500" b="1" dirty="0" smtClean="0">
                <a:solidFill>
                  <a:schemeClr val="bg2">
                    <a:lumMod val="10000"/>
                    <a:alpha val="81000"/>
                  </a:schemeClr>
                </a:solidFill>
              </a:rPr>
              <a:t>at Austin Energy</a:t>
            </a:r>
          </a:p>
          <a:p>
            <a:pPr algn="ctr">
              <a:spcBef>
                <a:spcPts val="0"/>
              </a:spcBef>
              <a:buNone/>
            </a:pPr>
            <a:endParaRPr lang="en-US" sz="3200" b="1" dirty="0" smtClean="0">
              <a:solidFill>
                <a:schemeClr val="accent1"/>
              </a:solidFill>
              <a:effectLst>
                <a:outerShdw blurRad="50800" dist="50800" dir="5400000" algn="ctr" rotWithShape="0">
                  <a:schemeClr val="tx1"/>
                </a:outerShdw>
              </a:effectLst>
            </a:endParaRPr>
          </a:p>
          <a:p>
            <a:pPr>
              <a:buNone/>
            </a:pPr>
            <a:r>
              <a:rPr lang="en-US" sz="3200" b="1" dirty="0" smtClean="0"/>
              <a:t>Experience:</a:t>
            </a:r>
          </a:p>
          <a:p>
            <a:pPr>
              <a:buNone/>
            </a:pPr>
            <a:r>
              <a:rPr lang="en-US" sz="3200" dirty="0" smtClean="0"/>
              <a:t>Deputy Assistant Secretary,</a:t>
            </a:r>
            <a:br>
              <a:rPr lang="en-US" sz="3200" dirty="0" smtClean="0"/>
            </a:br>
            <a:r>
              <a:rPr lang="en-US" sz="3200" dirty="0" smtClean="0"/>
              <a:t>US Department of Energy</a:t>
            </a:r>
          </a:p>
          <a:p>
            <a:pPr>
              <a:buNone/>
            </a:pPr>
            <a:r>
              <a:rPr lang="en-US" sz="3200" dirty="0" smtClean="0"/>
              <a:t>Commissioner, </a:t>
            </a:r>
            <a:br>
              <a:rPr lang="en-US" sz="3200" dirty="0" smtClean="0"/>
            </a:br>
            <a:r>
              <a:rPr lang="en-US" sz="3200" dirty="0" smtClean="0"/>
              <a:t>Texas Public Utility Commission</a:t>
            </a:r>
          </a:p>
          <a:p>
            <a:pPr>
              <a:buNone/>
            </a:pPr>
            <a:r>
              <a:rPr lang="en-US" sz="3200" dirty="0" smtClean="0"/>
              <a:t>Sustainability Leader, </a:t>
            </a:r>
            <a:r>
              <a:rPr lang="en-US" sz="3200" dirty="0" err="1" smtClean="0"/>
              <a:t>NatureWorks</a:t>
            </a:r>
            <a:endParaRPr lang="en-US" sz="3200" dirty="0" smtClean="0"/>
          </a:p>
          <a:p>
            <a:pPr>
              <a:buNone/>
            </a:pPr>
            <a:r>
              <a:rPr lang="en-US" sz="3000" dirty="0" smtClean="0"/>
              <a:t>Judge Advocate General’s Corps</a:t>
            </a:r>
            <a:endParaRPr lang="en-US" sz="3500" b="1" dirty="0" smtClean="0">
              <a:solidFill>
                <a:schemeClr val="accent1"/>
              </a:solidFill>
              <a:effectLst>
                <a:outerShdw blurRad="50800" dist="50800" dir="5400000" algn="ctr" rotWithShape="0">
                  <a:schemeClr val="tx1"/>
                </a:outerShdw>
              </a:effectLst>
            </a:endParaRPr>
          </a:p>
          <a:p>
            <a:pPr algn="ctr">
              <a:spcBef>
                <a:spcPts val="0"/>
              </a:spcBef>
              <a:buNone/>
            </a:pPr>
            <a:endParaRPr lang="en-US" sz="3200" b="1" dirty="0" smtClean="0">
              <a:solidFill>
                <a:schemeClr val="accent1"/>
              </a:solidFill>
              <a:effectLst>
                <a:outerShdw blurRad="50800" dist="50800" dir="5400000" algn="ctr" rotWithShape="0">
                  <a:schemeClr val="tx1"/>
                </a:outerShdw>
              </a:effectLst>
            </a:endParaRPr>
          </a:p>
          <a:p>
            <a:pPr algn="ctr">
              <a:buNone/>
            </a:pPr>
            <a:endParaRPr lang="en-US" sz="1600" b="1" dirty="0" smtClean="0">
              <a:solidFill>
                <a:schemeClr val="tx2"/>
              </a:solidFill>
            </a:endParaRPr>
          </a:p>
        </p:txBody>
      </p:sp>
      <p:pic>
        <p:nvPicPr>
          <p:cNvPr id="7" name="Picture 6" descr="kr.jpg"/>
          <p:cNvPicPr>
            <a:picLocks noChangeAspect="1"/>
          </p:cNvPicPr>
          <p:nvPr/>
        </p:nvPicPr>
        <p:blipFill>
          <a:blip r:embed="rId3" cstate="print"/>
          <a:stretch>
            <a:fillRect/>
          </a:stretch>
        </p:blipFill>
        <p:spPr>
          <a:xfrm>
            <a:off x="6324600" y="2743200"/>
            <a:ext cx="2209800" cy="2209800"/>
          </a:xfrm>
          <a:prstGeom prst="rect">
            <a:avLst/>
          </a:prstGeom>
          <a:ln>
            <a:solidFill>
              <a:schemeClr val="accent1"/>
            </a:solidFill>
          </a:ln>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228600"/>
            <a:ext cx="7623048" cy="990600"/>
          </a:xfrm>
          <a:solidFill>
            <a:schemeClr val="accent1">
              <a:lumMod val="20000"/>
              <a:lumOff val="80000"/>
              <a:alpha val="81000"/>
            </a:schemeClr>
          </a:solidFill>
        </p:spPr>
        <p:txBody>
          <a:bodyPr>
            <a:normAutofit fontScale="90000"/>
          </a:bodyPr>
          <a:lstStyle/>
          <a:p>
            <a:pPr algn="ctr"/>
            <a:r>
              <a:rPr lang="en-US" sz="4900" b="1" dirty="0" smtClean="0">
                <a:solidFill>
                  <a:schemeClr val="tx2">
                    <a:lumMod val="75000"/>
                  </a:schemeClr>
                </a:solidFill>
              </a:rPr>
              <a:t/>
            </a:r>
            <a:br>
              <a:rPr lang="en-US" sz="4900" b="1" dirty="0" smtClean="0">
                <a:solidFill>
                  <a:schemeClr val="tx2">
                    <a:lumMod val="75000"/>
                  </a:schemeClr>
                </a:solidFill>
              </a:rPr>
            </a:br>
            <a:r>
              <a:rPr lang="en-US" sz="4900" b="1" dirty="0" smtClean="0">
                <a:solidFill>
                  <a:schemeClr val="tx2">
                    <a:lumMod val="75000"/>
                  </a:schemeClr>
                </a:solidFill>
              </a:rPr>
              <a:t>Michael Webber</a:t>
            </a:r>
            <a:br>
              <a:rPr lang="en-US" sz="4900" b="1" dirty="0" smtClean="0">
                <a:solidFill>
                  <a:schemeClr val="tx2">
                    <a:lumMod val="75000"/>
                  </a:schemeClr>
                </a:solidFill>
              </a:rPr>
            </a:br>
            <a:endParaRPr lang="en-US" i="1" dirty="0">
              <a:solidFill>
                <a:schemeClr val="tx2">
                  <a:lumMod val="75000"/>
                </a:schemeClr>
              </a:solidFill>
            </a:endParaRPr>
          </a:p>
        </p:txBody>
      </p:sp>
      <p:sp>
        <p:nvSpPr>
          <p:cNvPr id="5" name="Content Placeholder 7"/>
          <p:cNvSpPr>
            <a:spLocks noGrp="1"/>
          </p:cNvSpPr>
          <p:nvPr>
            <p:ph sz="quarter" idx="1"/>
          </p:nvPr>
        </p:nvSpPr>
        <p:spPr>
          <a:solidFill>
            <a:schemeClr val="accent1">
              <a:lumMod val="20000"/>
              <a:lumOff val="80000"/>
              <a:alpha val="81000"/>
            </a:schemeClr>
          </a:solidFill>
        </p:spPr>
        <p:txBody>
          <a:bodyPr>
            <a:normAutofit/>
          </a:bodyPr>
          <a:lstStyle/>
          <a:p>
            <a:pPr>
              <a:spcBef>
                <a:spcPts val="0"/>
              </a:spcBef>
              <a:buNone/>
            </a:pPr>
            <a:r>
              <a:rPr lang="en-US" sz="3000" b="1" dirty="0" smtClean="0">
                <a:solidFill>
                  <a:schemeClr val="bg2">
                    <a:lumMod val="10000"/>
                    <a:alpha val="81000"/>
                  </a:schemeClr>
                </a:solidFill>
              </a:rPr>
              <a:t>Associate Director,</a:t>
            </a:r>
          </a:p>
          <a:p>
            <a:pPr>
              <a:spcBef>
                <a:spcPts val="0"/>
              </a:spcBef>
              <a:buNone/>
            </a:pPr>
            <a:r>
              <a:rPr lang="en-US" sz="3000" b="1" dirty="0" smtClean="0">
                <a:solidFill>
                  <a:schemeClr val="bg2">
                    <a:lumMod val="10000"/>
                    <a:alpha val="81000"/>
                  </a:schemeClr>
                </a:solidFill>
              </a:rPr>
              <a:t>Center for International Energy and </a:t>
            </a:r>
            <a:br>
              <a:rPr lang="en-US" sz="3000" b="1" dirty="0" smtClean="0">
                <a:solidFill>
                  <a:schemeClr val="bg2">
                    <a:lumMod val="10000"/>
                    <a:alpha val="81000"/>
                  </a:schemeClr>
                </a:solidFill>
              </a:rPr>
            </a:br>
            <a:r>
              <a:rPr lang="en-US" sz="3000" b="1" dirty="0" smtClean="0">
                <a:solidFill>
                  <a:schemeClr val="bg2">
                    <a:lumMod val="10000"/>
                    <a:alpha val="81000"/>
                  </a:schemeClr>
                </a:solidFill>
              </a:rPr>
              <a:t>Environmental Policy</a:t>
            </a:r>
          </a:p>
          <a:p>
            <a:pPr>
              <a:spcBef>
                <a:spcPts val="0"/>
              </a:spcBef>
              <a:buNone/>
            </a:pPr>
            <a:r>
              <a:rPr lang="en-US" sz="3000" b="1" dirty="0" smtClean="0">
                <a:solidFill>
                  <a:schemeClr val="bg2">
                    <a:lumMod val="10000"/>
                    <a:alpha val="81000"/>
                  </a:schemeClr>
                </a:solidFill>
              </a:rPr>
              <a:t>Mechanical Engineering Professo</a:t>
            </a:r>
            <a:r>
              <a:rPr lang="en-US" sz="3200" b="1" dirty="0" smtClean="0">
                <a:solidFill>
                  <a:schemeClr val="bg2">
                    <a:lumMod val="10000"/>
                    <a:alpha val="81000"/>
                  </a:schemeClr>
                </a:solidFill>
              </a:rPr>
              <a:t>r </a:t>
            </a:r>
          </a:p>
          <a:p>
            <a:pPr marL="514350" indent="0">
              <a:buNone/>
            </a:pPr>
            <a:r>
              <a:rPr lang="en-US" sz="3200" b="1" dirty="0" smtClean="0">
                <a:solidFill>
                  <a:schemeClr val="accent1"/>
                </a:solidFill>
                <a:effectLst>
                  <a:outerShdw blurRad="50800" dist="50800" dir="5400000" algn="ctr" rotWithShape="0">
                    <a:schemeClr val="tx1"/>
                  </a:outerShdw>
                </a:effectLst>
              </a:rPr>
              <a:t/>
            </a:r>
            <a:br>
              <a:rPr lang="en-US" sz="3200" b="1" dirty="0" smtClean="0">
                <a:solidFill>
                  <a:schemeClr val="accent1"/>
                </a:solidFill>
                <a:effectLst>
                  <a:outerShdw blurRad="50800" dist="50800" dir="5400000" algn="ctr" rotWithShape="0">
                    <a:schemeClr val="tx1"/>
                  </a:outerShdw>
                </a:effectLst>
              </a:rPr>
            </a:br>
            <a:r>
              <a:rPr lang="en-US" sz="3000" b="1" dirty="0" smtClean="0"/>
              <a:t>Experience:</a:t>
            </a:r>
            <a:r>
              <a:rPr lang="en-US" sz="3000" dirty="0" smtClean="0"/>
              <a:t> </a:t>
            </a:r>
            <a:br>
              <a:rPr lang="en-US" sz="3000" dirty="0" smtClean="0"/>
            </a:br>
            <a:r>
              <a:rPr lang="en-US" sz="3000" dirty="0" smtClean="0"/>
              <a:t>Energy and environmental policy</a:t>
            </a:r>
            <a:br>
              <a:rPr lang="en-US" sz="3000" dirty="0" smtClean="0"/>
            </a:br>
            <a:r>
              <a:rPr lang="en-US" sz="3000" dirty="0" smtClean="0"/>
              <a:t>Alternative and renewable energy</a:t>
            </a:r>
            <a:br>
              <a:rPr lang="en-US" sz="3000" dirty="0" smtClean="0"/>
            </a:br>
            <a:r>
              <a:rPr lang="en-US" sz="3000" dirty="0" smtClean="0"/>
              <a:t>Combustion; gas sensors; oil and gas </a:t>
            </a:r>
          </a:p>
          <a:p>
            <a:pPr algn="ctr">
              <a:spcBef>
                <a:spcPts val="0"/>
              </a:spcBef>
              <a:buNone/>
            </a:pPr>
            <a:endParaRPr lang="en-US" sz="3200" b="1" dirty="0" smtClean="0">
              <a:solidFill>
                <a:schemeClr val="accent1"/>
              </a:solidFill>
              <a:effectLst>
                <a:outerShdw blurRad="50800" dist="50800" dir="5400000" algn="ctr" rotWithShape="0">
                  <a:schemeClr val="tx1"/>
                </a:outerShdw>
              </a:effectLst>
            </a:endParaRPr>
          </a:p>
          <a:p>
            <a:pPr algn="ctr">
              <a:spcBef>
                <a:spcPts val="0"/>
              </a:spcBef>
              <a:buNone/>
            </a:pPr>
            <a:endParaRPr lang="en-US" sz="3200" b="1" dirty="0" smtClean="0">
              <a:solidFill>
                <a:schemeClr val="accent1"/>
              </a:solidFill>
              <a:effectLst>
                <a:outerShdw blurRad="50800" dist="50800" dir="5400000" algn="ctr" rotWithShape="0">
                  <a:schemeClr val="tx1"/>
                </a:outerShdw>
              </a:effectLst>
            </a:endParaRPr>
          </a:p>
          <a:p>
            <a:pPr algn="ctr">
              <a:buNone/>
            </a:pPr>
            <a:endParaRPr lang="en-US" sz="1600" b="1" dirty="0" smtClean="0">
              <a:solidFill>
                <a:schemeClr val="tx2"/>
              </a:solidFill>
            </a:endParaRPr>
          </a:p>
        </p:txBody>
      </p:sp>
      <p:pic>
        <p:nvPicPr>
          <p:cNvPr id="6" name="Picture 5" descr="mw.jpg"/>
          <p:cNvPicPr>
            <a:picLocks noChangeAspect="1"/>
          </p:cNvPicPr>
          <p:nvPr/>
        </p:nvPicPr>
        <p:blipFill>
          <a:blip r:embed="rId3" cstate="print"/>
          <a:stretch>
            <a:fillRect/>
          </a:stretch>
        </p:blipFill>
        <p:spPr>
          <a:xfrm>
            <a:off x="6858000" y="1828800"/>
            <a:ext cx="1722120" cy="2152650"/>
          </a:xfrm>
          <a:prstGeom prst="rect">
            <a:avLst/>
          </a:prstGeom>
          <a:ln>
            <a:solidFill>
              <a:schemeClr val="accent1"/>
            </a:solid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2888" y="1038225"/>
            <a:ext cx="8683625" cy="2582863"/>
          </a:xfrm>
        </p:spPr>
        <p:txBody>
          <a:bodyPr/>
          <a:lstStyle/>
          <a:p>
            <a:pPr algn="ctr" eaLnBrk="1" hangingPunct="1"/>
            <a:r>
              <a:rPr lang="en-US" sz="3200">
                <a:latin typeface="Calibri" charset="0"/>
              </a:rPr>
              <a:t>Hot Science – Cool Talks</a:t>
            </a:r>
            <a:br>
              <a:rPr lang="en-US" sz="3200">
                <a:latin typeface="Calibri" charset="0"/>
              </a:rPr>
            </a:br>
            <a:r>
              <a:rPr lang="en-US" sz="3200">
                <a:latin typeface="Calibri" charset="0"/>
              </a:rPr>
              <a:t>March 26, 2010</a:t>
            </a:r>
            <a:br>
              <a:rPr lang="en-US" sz="3200">
                <a:latin typeface="Calibri" charset="0"/>
              </a:rPr>
            </a:br>
            <a:r>
              <a:rPr lang="en-US" sz="3200">
                <a:latin typeface="Calibri" charset="0"/>
              </a:rPr>
              <a:t/>
            </a:r>
            <a:br>
              <a:rPr lang="en-US" sz="3200">
                <a:latin typeface="Calibri" charset="0"/>
              </a:rPr>
            </a:br>
            <a:r>
              <a:rPr lang="en-US" sz="3200">
                <a:latin typeface="Calibri" charset="0"/>
              </a:rPr>
              <a:t>Smart Grid Intro &amp; </a:t>
            </a:r>
            <a:br>
              <a:rPr lang="en-US" sz="3200">
                <a:latin typeface="Calibri" charset="0"/>
              </a:rPr>
            </a:br>
            <a:r>
              <a:rPr lang="en-US" sz="3200">
                <a:latin typeface="Calibri" charset="0"/>
              </a:rPr>
              <a:t>Austin Energy by the Numbers</a:t>
            </a:r>
            <a:endParaRPr lang="en-US" sz="3200" b="0">
              <a:latin typeface="Calibri" charset="0"/>
            </a:endParaRPr>
          </a:p>
        </p:txBody>
      </p:sp>
      <p:sp>
        <p:nvSpPr>
          <p:cNvPr id="4099" name="Rectangle 3"/>
          <p:cNvSpPr>
            <a:spLocks noGrp="1" noChangeArrowheads="1"/>
          </p:cNvSpPr>
          <p:nvPr>
            <p:ph type="body" sz="half" idx="2"/>
          </p:nvPr>
        </p:nvSpPr>
        <p:spPr>
          <a:xfrm>
            <a:off x="700088" y="5256213"/>
            <a:ext cx="7048500" cy="796925"/>
          </a:xfrm>
        </p:spPr>
        <p:txBody>
          <a:bodyPr/>
          <a:lstStyle/>
          <a:p>
            <a:pPr eaLnBrk="1" hangingPunct="1">
              <a:lnSpc>
                <a:spcPct val="90000"/>
              </a:lnSpc>
              <a:buFontTx/>
              <a:buNone/>
            </a:pPr>
            <a:r>
              <a:rPr lang="en-US" sz="2400">
                <a:latin typeface="Calibri" charset="0"/>
              </a:rPr>
              <a:t>Karl R. Rábago</a:t>
            </a:r>
          </a:p>
          <a:p>
            <a:pPr eaLnBrk="1" hangingPunct="1">
              <a:lnSpc>
                <a:spcPct val="90000"/>
              </a:lnSpc>
              <a:buFontTx/>
              <a:buNone/>
            </a:pPr>
            <a:r>
              <a:rPr lang="en-US" sz="2400">
                <a:latin typeface="Calibri" charset="0"/>
              </a:rPr>
              <a:t>Vice President, Distributed Energy Services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1325" y="153988"/>
            <a:ext cx="8261350" cy="1143000"/>
          </a:xfrm>
        </p:spPr>
        <p:txBody>
          <a:bodyPr/>
          <a:lstStyle/>
          <a:p>
            <a:r>
              <a:rPr lang="en-US" sz="2800">
                <a:latin typeface="Calibri" charset="0"/>
              </a:rPr>
              <a:t>What Drives the Smart Grid in Austin, TX?</a:t>
            </a:r>
          </a:p>
        </p:txBody>
      </p:sp>
      <p:sp>
        <p:nvSpPr>
          <p:cNvPr id="3" name="Content Placeholder 2"/>
          <p:cNvSpPr>
            <a:spLocks noGrp="1"/>
          </p:cNvSpPr>
          <p:nvPr>
            <p:ph idx="1"/>
          </p:nvPr>
        </p:nvSpPr>
        <p:spPr>
          <a:xfrm>
            <a:off x="457200" y="1143000"/>
            <a:ext cx="8229600" cy="4572000"/>
          </a:xfrm>
        </p:spPr>
        <p:txBody>
          <a:bodyPr/>
          <a:lstStyle/>
          <a:p>
            <a:r>
              <a:rPr lang="en-US" sz="2800">
                <a:latin typeface="Calibri" charset="0"/>
              </a:rPr>
              <a:t>Best Managed Utility in the US</a:t>
            </a:r>
          </a:p>
          <a:p>
            <a:r>
              <a:rPr lang="en-US" sz="2800">
                <a:latin typeface="Calibri" charset="0"/>
              </a:rPr>
              <a:t>2010 Goals</a:t>
            </a:r>
          </a:p>
          <a:p>
            <a:pPr lvl="1"/>
            <a:r>
              <a:rPr lang="en-US" sz="2400">
                <a:latin typeface="Calibri" charset="0"/>
              </a:rPr>
              <a:t>Get AA bond rating</a:t>
            </a:r>
          </a:p>
          <a:p>
            <a:pPr lvl="1"/>
            <a:r>
              <a:rPr lang="en-US" sz="2400">
                <a:latin typeface="Calibri" charset="0"/>
              </a:rPr>
              <a:t>Get to 83% in customer satisfaction index</a:t>
            </a:r>
          </a:p>
          <a:p>
            <a:pPr lvl="1"/>
            <a:r>
              <a:rPr lang="en-US" sz="2400">
                <a:latin typeface="Calibri" charset="0"/>
              </a:rPr>
              <a:t>Get SAIDI to 40, SAIFI to 0.5 and SALTPI to 3</a:t>
            </a:r>
            <a:endParaRPr lang="en-US" sz="1800">
              <a:latin typeface="Calibri" charset="0"/>
            </a:endParaRPr>
          </a:p>
          <a:p>
            <a:r>
              <a:rPr lang="en-US" sz="2800">
                <a:latin typeface="Calibri" charset="0"/>
              </a:rPr>
              <a:t>2020 Goals</a:t>
            </a:r>
          </a:p>
          <a:p>
            <a:pPr lvl="1"/>
            <a:r>
              <a:rPr lang="en-US" sz="2400">
                <a:latin typeface="Calibri" charset="0"/>
              </a:rPr>
              <a:t>Get to 700 (800) MW of energy efficiency</a:t>
            </a:r>
          </a:p>
          <a:p>
            <a:pPr lvl="1"/>
            <a:r>
              <a:rPr lang="en-US" sz="2400">
                <a:latin typeface="Calibri" charset="0"/>
              </a:rPr>
              <a:t>Get to 30% (35%) mix of renewable energy in our generation</a:t>
            </a:r>
          </a:p>
          <a:p>
            <a:pPr lvl="1"/>
            <a:r>
              <a:rPr lang="en-US" sz="2400">
                <a:latin typeface="Calibri" charset="0"/>
              </a:rPr>
              <a:t>Get to 100 (200) MW of Solar generation</a:t>
            </a:r>
            <a:r>
              <a:rPr lang="en-US">
                <a:latin typeface="Calibri" charset="0"/>
              </a:rPr>
              <a:t/>
            </a:r>
            <a:br>
              <a:rPr lang="en-US">
                <a:latin typeface="Calibri" charset="0"/>
              </a:rPr>
            </a:br>
            <a:endParaRPr lang="en-US">
              <a:latin typeface="Calibri" charset="0"/>
            </a:endParaRPr>
          </a:p>
        </p:txBody>
      </p:sp>
      <p:sp>
        <p:nvSpPr>
          <p:cNvPr id="5124" name="Footer Placeholder 4"/>
          <p:cNvSpPr txBox="1">
            <a:spLocks noGrp="1"/>
          </p:cNvSpPr>
          <p:nvPr/>
        </p:nvSpPr>
        <p:spPr bwMode="auto">
          <a:xfrm>
            <a:off x="2133600" y="6384925"/>
            <a:ext cx="3886200" cy="320675"/>
          </a:xfrm>
          <a:prstGeom prst="rect">
            <a:avLst/>
          </a:prstGeom>
          <a:noFill/>
          <a:ln w="9525">
            <a:noFill/>
            <a:miter lim="800000"/>
            <a:headEnd/>
            <a:tailEnd/>
          </a:ln>
        </p:spPr>
        <p:txBody>
          <a:bodyPr>
            <a:prstTxWarp prst="textNoShape">
              <a:avLst/>
            </a:prstTxWarp>
          </a:bodyPr>
          <a:lstStyle/>
          <a:p>
            <a:pPr algn="ctr"/>
            <a:r>
              <a:rPr lang="en-US" sz="1000">
                <a:solidFill>
                  <a:schemeClr val="bg1"/>
                </a:solidFill>
              </a:rPr>
              <a:t>© 2003 - 2009 Austin Energy. All Rights Reserved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800">
                <a:latin typeface="Calibri" charset="0"/>
              </a:rPr>
              <a:t>What is the Smart Grid?</a:t>
            </a:r>
          </a:p>
        </p:txBody>
      </p:sp>
      <p:sp>
        <p:nvSpPr>
          <p:cNvPr id="6147" name="Rectangle 3"/>
          <p:cNvSpPr>
            <a:spLocks noGrp="1" noChangeArrowheads="1"/>
          </p:cNvSpPr>
          <p:nvPr>
            <p:ph idx="1"/>
          </p:nvPr>
        </p:nvSpPr>
        <p:spPr>
          <a:xfrm>
            <a:off x="457200" y="1295400"/>
            <a:ext cx="8229600" cy="4495800"/>
          </a:xfrm>
        </p:spPr>
        <p:txBody>
          <a:bodyPr/>
          <a:lstStyle/>
          <a:p>
            <a:pPr eaLnBrk="1" hangingPunct="1"/>
            <a:r>
              <a:rPr lang="en-US" sz="2800">
                <a:latin typeface="Calibri" charset="0"/>
              </a:rPr>
              <a:t>Our Smart Grid definition unites the Utility Grid, Buildings and Vehicles into one grid</a:t>
            </a:r>
          </a:p>
          <a:p>
            <a:pPr eaLnBrk="1" hangingPunct="1"/>
            <a:r>
              <a:rPr lang="en-US" sz="2800">
                <a:latin typeface="Calibri" charset="0"/>
              </a:rPr>
              <a:t>Smart Grid = Electric Grid + Communications Network + Hardware + Software</a:t>
            </a:r>
          </a:p>
          <a:p>
            <a:pPr eaLnBrk="1" hangingPunct="1"/>
            <a:r>
              <a:rPr lang="en-US" sz="2800">
                <a:latin typeface="Calibri" charset="0"/>
              </a:rPr>
              <a:t>The Smart Grid monitors, controls, and manages the creation, distribution and consumption of energy</a:t>
            </a:r>
          </a:p>
          <a:p>
            <a:pPr eaLnBrk="1" hangingPunct="1"/>
            <a:r>
              <a:rPr lang="en-US" sz="2800">
                <a:latin typeface="Calibri" charset="0"/>
              </a:rPr>
              <a:t>The Smart Grid of the future is distributed, interactive, self-healing and reaches every device</a:t>
            </a:r>
          </a:p>
        </p:txBody>
      </p:sp>
      <p:sp>
        <p:nvSpPr>
          <p:cNvPr id="6148" name="Footer Placeholder 4"/>
          <p:cNvSpPr txBox="1">
            <a:spLocks noGrp="1"/>
          </p:cNvSpPr>
          <p:nvPr/>
        </p:nvSpPr>
        <p:spPr bwMode="auto">
          <a:xfrm>
            <a:off x="2133600" y="6384925"/>
            <a:ext cx="3886200" cy="320675"/>
          </a:xfrm>
          <a:prstGeom prst="rect">
            <a:avLst/>
          </a:prstGeom>
          <a:noFill/>
          <a:ln w="9525">
            <a:noFill/>
            <a:miter lim="800000"/>
            <a:headEnd/>
            <a:tailEnd/>
          </a:ln>
        </p:spPr>
        <p:txBody>
          <a:bodyPr>
            <a:prstTxWarp prst="textNoShape">
              <a:avLst/>
            </a:prstTxWarp>
          </a:bodyPr>
          <a:lstStyle/>
          <a:p>
            <a:pPr algn="ctr"/>
            <a:r>
              <a:rPr lang="en-US" sz="1000">
                <a:solidFill>
                  <a:schemeClr val="bg1"/>
                </a:solidFill>
              </a:rPr>
              <a:t>© 2003 - 2009 Austin Energy. All Rights Reserved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1325" y="115888"/>
            <a:ext cx="8261350" cy="1143000"/>
          </a:xfrm>
        </p:spPr>
        <p:txBody>
          <a:bodyPr/>
          <a:lstStyle/>
          <a:p>
            <a:pPr eaLnBrk="1" hangingPunct="1"/>
            <a:r>
              <a:rPr lang="en-US" sz="3200">
                <a:latin typeface="Calibri" charset="0"/>
              </a:rPr>
              <a:t>Why Do the Smart Grid?</a:t>
            </a:r>
          </a:p>
        </p:txBody>
      </p:sp>
      <p:sp>
        <p:nvSpPr>
          <p:cNvPr id="7171" name="Footer Placeholder 4"/>
          <p:cNvSpPr txBox="1">
            <a:spLocks noGrp="1"/>
          </p:cNvSpPr>
          <p:nvPr/>
        </p:nvSpPr>
        <p:spPr bwMode="auto">
          <a:xfrm>
            <a:off x="2133600" y="6384925"/>
            <a:ext cx="3886200" cy="320675"/>
          </a:xfrm>
          <a:prstGeom prst="rect">
            <a:avLst/>
          </a:prstGeom>
          <a:noFill/>
          <a:ln w="9525">
            <a:noFill/>
            <a:miter lim="800000"/>
            <a:headEnd/>
            <a:tailEnd/>
          </a:ln>
        </p:spPr>
        <p:txBody>
          <a:bodyPr>
            <a:prstTxWarp prst="textNoShape">
              <a:avLst/>
            </a:prstTxWarp>
          </a:bodyPr>
          <a:lstStyle/>
          <a:p>
            <a:pPr algn="ctr"/>
            <a:r>
              <a:rPr lang="en-US" sz="1000">
                <a:solidFill>
                  <a:schemeClr val="bg1"/>
                </a:solidFill>
              </a:rPr>
              <a:t>© 2003 - 2009 Austin Energy. All Rights Reserved</a:t>
            </a:r>
          </a:p>
        </p:txBody>
      </p:sp>
      <p:sp>
        <p:nvSpPr>
          <p:cNvPr id="10" name="Right Arrow 9"/>
          <p:cNvSpPr/>
          <p:nvPr/>
        </p:nvSpPr>
        <p:spPr>
          <a:xfrm>
            <a:off x="2897188" y="1752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878388" y="1752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6859588" y="1743075"/>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a:off x="2909888" y="35052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a:off x="4891088" y="35052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a:off x="6948488" y="35052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2895600" y="5248275"/>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4876800" y="5248275"/>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a:off x="6934200" y="5248275"/>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1" name="TextBox 18"/>
          <p:cNvSpPr txBox="1">
            <a:spLocks noChangeArrowheads="1"/>
          </p:cNvSpPr>
          <p:nvPr/>
        </p:nvSpPr>
        <p:spPr bwMode="auto">
          <a:xfrm>
            <a:off x="304800" y="1438275"/>
            <a:ext cx="1198563" cy="923925"/>
          </a:xfrm>
          <a:prstGeom prst="rect">
            <a:avLst/>
          </a:prstGeom>
          <a:noFill/>
          <a:ln w="9525">
            <a:noFill/>
            <a:miter lim="800000"/>
            <a:headEnd/>
            <a:tailEnd/>
          </a:ln>
        </p:spPr>
        <p:txBody>
          <a:bodyPr wrap="none">
            <a:prstTxWarp prst="textNoShape">
              <a:avLst/>
            </a:prstTxWarp>
            <a:spAutoFit/>
          </a:bodyPr>
          <a:lstStyle/>
          <a:p>
            <a:r>
              <a:rPr lang="en-US"/>
              <a:t>Computer</a:t>
            </a:r>
          </a:p>
          <a:p>
            <a:r>
              <a:rPr lang="en-US"/>
              <a:t>Industry</a:t>
            </a:r>
          </a:p>
          <a:p>
            <a:r>
              <a:rPr lang="en-US"/>
              <a:t>Evolution</a:t>
            </a:r>
          </a:p>
        </p:txBody>
      </p:sp>
      <p:sp>
        <p:nvSpPr>
          <p:cNvPr id="7182" name="TextBox 19"/>
          <p:cNvSpPr txBox="1">
            <a:spLocks noChangeArrowheads="1"/>
          </p:cNvSpPr>
          <p:nvPr/>
        </p:nvSpPr>
        <p:spPr bwMode="auto">
          <a:xfrm>
            <a:off x="339725" y="3124200"/>
            <a:ext cx="1133475" cy="923925"/>
          </a:xfrm>
          <a:prstGeom prst="rect">
            <a:avLst/>
          </a:prstGeom>
          <a:noFill/>
          <a:ln w="9525">
            <a:noFill/>
            <a:miter lim="800000"/>
            <a:headEnd/>
            <a:tailEnd/>
          </a:ln>
        </p:spPr>
        <p:txBody>
          <a:bodyPr wrap="none">
            <a:prstTxWarp prst="textNoShape">
              <a:avLst/>
            </a:prstTxWarp>
            <a:spAutoFit/>
          </a:bodyPr>
          <a:lstStyle/>
          <a:p>
            <a:r>
              <a:rPr lang="en-US"/>
              <a:t>Telecom</a:t>
            </a:r>
          </a:p>
          <a:p>
            <a:r>
              <a:rPr lang="en-US"/>
              <a:t>Industry</a:t>
            </a:r>
          </a:p>
          <a:p>
            <a:r>
              <a:rPr lang="en-US"/>
              <a:t>Evolution</a:t>
            </a:r>
          </a:p>
        </p:txBody>
      </p:sp>
      <p:sp>
        <p:nvSpPr>
          <p:cNvPr id="7183" name="TextBox 20"/>
          <p:cNvSpPr txBox="1">
            <a:spLocks noChangeArrowheads="1"/>
          </p:cNvSpPr>
          <p:nvPr/>
        </p:nvSpPr>
        <p:spPr bwMode="auto">
          <a:xfrm>
            <a:off x="327025" y="4857750"/>
            <a:ext cx="1133475" cy="923925"/>
          </a:xfrm>
          <a:prstGeom prst="rect">
            <a:avLst/>
          </a:prstGeom>
          <a:noFill/>
          <a:ln w="9525">
            <a:noFill/>
            <a:miter lim="800000"/>
            <a:headEnd/>
            <a:tailEnd/>
          </a:ln>
        </p:spPr>
        <p:txBody>
          <a:bodyPr wrap="none">
            <a:prstTxWarp prst="textNoShape">
              <a:avLst/>
            </a:prstTxWarp>
            <a:spAutoFit/>
          </a:bodyPr>
          <a:lstStyle/>
          <a:p>
            <a:r>
              <a:rPr lang="en-US"/>
              <a:t>Electric</a:t>
            </a:r>
          </a:p>
          <a:p>
            <a:r>
              <a:rPr lang="en-US"/>
              <a:t>Industry</a:t>
            </a:r>
          </a:p>
          <a:p>
            <a:r>
              <a:rPr lang="en-US"/>
              <a:t>Evolution</a:t>
            </a:r>
          </a:p>
        </p:txBody>
      </p:sp>
      <p:sp>
        <p:nvSpPr>
          <p:cNvPr id="7184" name="TextBox 22"/>
          <p:cNvSpPr txBox="1">
            <a:spLocks noChangeArrowheads="1"/>
          </p:cNvSpPr>
          <p:nvPr/>
        </p:nvSpPr>
        <p:spPr bwMode="auto">
          <a:xfrm>
            <a:off x="1757363" y="2297113"/>
            <a:ext cx="909637" cy="277812"/>
          </a:xfrm>
          <a:prstGeom prst="rect">
            <a:avLst/>
          </a:prstGeom>
          <a:noFill/>
          <a:ln w="9525">
            <a:noFill/>
            <a:miter lim="800000"/>
            <a:headEnd/>
            <a:tailEnd/>
          </a:ln>
        </p:spPr>
        <p:txBody>
          <a:bodyPr wrap="none">
            <a:prstTxWarp prst="textNoShape">
              <a:avLst/>
            </a:prstTxWarp>
            <a:spAutoFit/>
          </a:bodyPr>
          <a:lstStyle/>
          <a:p>
            <a:r>
              <a:rPr lang="en-US" sz="1200"/>
              <a:t>Mainframe</a:t>
            </a:r>
          </a:p>
        </p:txBody>
      </p:sp>
      <p:sp>
        <p:nvSpPr>
          <p:cNvPr id="7185" name="TextBox 23"/>
          <p:cNvSpPr txBox="1">
            <a:spLocks noChangeArrowheads="1"/>
          </p:cNvSpPr>
          <p:nvPr/>
        </p:nvSpPr>
        <p:spPr bwMode="auto">
          <a:xfrm>
            <a:off x="3735388" y="2314575"/>
            <a:ext cx="1104900" cy="276225"/>
          </a:xfrm>
          <a:prstGeom prst="rect">
            <a:avLst/>
          </a:prstGeom>
          <a:noFill/>
          <a:ln w="9525">
            <a:noFill/>
            <a:miter lim="800000"/>
            <a:headEnd/>
            <a:tailEnd/>
          </a:ln>
        </p:spPr>
        <p:txBody>
          <a:bodyPr wrap="none">
            <a:prstTxWarp prst="textNoShape">
              <a:avLst/>
            </a:prstTxWarp>
            <a:spAutoFit/>
          </a:bodyPr>
          <a:lstStyle/>
          <a:p>
            <a:r>
              <a:rPr lang="en-US" sz="1200"/>
              <a:t>Minicomputer</a:t>
            </a:r>
          </a:p>
        </p:txBody>
      </p:sp>
      <p:sp>
        <p:nvSpPr>
          <p:cNvPr id="7186" name="TextBox 24"/>
          <p:cNvSpPr txBox="1">
            <a:spLocks noChangeArrowheads="1"/>
          </p:cNvSpPr>
          <p:nvPr/>
        </p:nvSpPr>
        <p:spPr bwMode="auto">
          <a:xfrm>
            <a:off x="6080125" y="2286000"/>
            <a:ext cx="398463" cy="276225"/>
          </a:xfrm>
          <a:prstGeom prst="rect">
            <a:avLst/>
          </a:prstGeom>
          <a:noFill/>
          <a:ln w="9525">
            <a:noFill/>
            <a:miter lim="800000"/>
            <a:headEnd/>
            <a:tailEnd/>
          </a:ln>
        </p:spPr>
        <p:txBody>
          <a:bodyPr wrap="none">
            <a:prstTxWarp prst="textNoShape">
              <a:avLst/>
            </a:prstTxWarp>
            <a:spAutoFit/>
          </a:bodyPr>
          <a:lstStyle/>
          <a:p>
            <a:r>
              <a:rPr lang="en-US" sz="1200"/>
              <a:t>PC</a:t>
            </a:r>
          </a:p>
        </p:txBody>
      </p:sp>
      <p:sp>
        <p:nvSpPr>
          <p:cNvPr id="7187" name="TextBox 25"/>
          <p:cNvSpPr txBox="1">
            <a:spLocks noChangeArrowheads="1"/>
          </p:cNvSpPr>
          <p:nvPr/>
        </p:nvSpPr>
        <p:spPr bwMode="auto">
          <a:xfrm>
            <a:off x="7805738" y="2286000"/>
            <a:ext cx="654050" cy="276225"/>
          </a:xfrm>
          <a:prstGeom prst="rect">
            <a:avLst/>
          </a:prstGeom>
          <a:noFill/>
          <a:ln w="9525">
            <a:noFill/>
            <a:miter lim="800000"/>
            <a:headEnd/>
            <a:tailEnd/>
          </a:ln>
        </p:spPr>
        <p:txBody>
          <a:bodyPr wrap="none">
            <a:prstTxWarp prst="textNoShape">
              <a:avLst/>
            </a:prstTxWarp>
            <a:spAutoFit/>
          </a:bodyPr>
          <a:lstStyle/>
          <a:p>
            <a:r>
              <a:rPr lang="en-US" sz="1200"/>
              <a:t>Laptop</a:t>
            </a:r>
          </a:p>
        </p:txBody>
      </p:sp>
      <p:pic>
        <p:nvPicPr>
          <p:cNvPr id="7188" name="Picture 12" descr="http://t2.gstatic.com/images?q=tbn:1z9CXWZsFCjmJM:http://www.lordsnet.com/files/productImages/gx550.jpg">
            <a:hlinkClick r:id="rId3"/>
          </p:cNvPr>
          <p:cNvPicPr>
            <a:picLocks noChangeAspect="1" noChangeArrowheads="1"/>
          </p:cNvPicPr>
          <p:nvPr/>
        </p:nvPicPr>
        <p:blipFill>
          <a:blip r:embed="rId4"/>
          <a:srcRect/>
          <a:stretch>
            <a:fillRect/>
          </a:stretch>
        </p:blipFill>
        <p:spPr bwMode="auto">
          <a:xfrm>
            <a:off x="1843088" y="2819400"/>
            <a:ext cx="762000" cy="1350963"/>
          </a:xfrm>
          <a:prstGeom prst="rect">
            <a:avLst/>
          </a:prstGeom>
          <a:noFill/>
          <a:ln w="9525">
            <a:noFill/>
            <a:miter lim="800000"/>
            <a:headEnd/>
            <a:tailEnd/>
          </a:ln>
        </p:spPr>
      </p:pic>
      <p:pic>
        <p:nvPicPr>
          <p:cNvPr id="7189" name="Picture 18" descr="http://t1.gstatic.com/images?q=tbn:1IGlAw_w54mY-M:http://urbanchristiannews.com/ucn/blackberry_8800.jpg">
            <a:hlinkClick r:id="rId5"/>
          </p:cNvPr>
          <p:cNvPicPr>
            <a:picLocks noChangeAspect="1" noChangeArrowheads="1"/>
          </p:cNvPicPr>
          <p:nvPr/>
        </p:nvPicPr>
        <p:blipFill>
          <a:blip r:embed="rId6"/>
          <a:srcRect/>
          <a:stretch>
            <a:fillRect/>
          </a:stretch>
        </p:blipFill>
        <p:spPr bwMode="auto">
          <a:xfrm>
            <a:off x="7939088" y="3276600"/>
            <a:ext cx="595312" cy="742950"/>
          </a:xfrm>
          <a:prstGeom prst="rect">
            <a:avLst/>
          </a:prstGeom>
          <a:noFill/>
          <a:ln w="9525">
            <a:noFill/>
            <a:miter lim="800000"/>
            <a:headEnd/>
            <a:tailEnd/>
          </a:ln>
        </p:spPr>
      </p:pic>
      <p:pic>
        <p:nvPicPr>
          <p:cNvPr id="7190" name="Picture 20" descr="http://t3.gstatic.com/images?q=tbn:jVhjqq62s77y-M:http://news.cnet.com/i/bto/20071129/ibm_mainframe_t-rex_270x323.jpg">
            <a:hlinkClick r:id="rId7"/>
          </p:cNvPr>
          <p:cNvPicPr>
            <a:picLocks noChangeAspect="1" noChangeArrowheads="1"/>
          </p:cNvPicPr>
          <p:nvPr/>
        </p:nvPicPr>
        <p:blipFill>
          <a:blip r:embed="rId8"/>
          <a:srcRect/>
          <a:stretch>
            <a:fillRect/>
          </a:stretch>
        </p:blipFill>
        <p:spPr bwMode="auto">
          <a:xfrm>
            <a:off x="1754188" y="1219200"/>
            <a:ext cx="942975" cy="1123950"/>
          </a:xfrm>
          <a:prstGeom prst="rect">
            <a:avLst/>
          </a:prstGeom>
          <a:noFill/>
          <a:ln w="9525">
            <a:noFill/>
            <a:miter lim="800000"/>
            <a:headEnd/>
            <a:tailEnd/>
          </a:ln>
        </p:spPr>
      </p:pic>
      <p:pic>
        <p:nvPicPr>
          <p:cNvPr id="7191" name="Picture 22" descr="http://t2.gstatic.com/images?q=tbn:r1-O1gv5mWCyEM:http://www.cosam.org/images/pdp11-35/pdp11-35.jpg">
            <a:hlinkClick r:id="rId9"/>
          </p:cNvPr>
          <p:cNvPicPr>
            <a:picLocks noChangeAspect="1" noChangeArrowheads="1"/>
          </p:cNvPicPr>
          <p:nvPr/>
        </p:nvPicPr>
        <p:blipFill>
          <a:blip r:embed="rId10"/>
          <a:srcRect/>
          <a:stretch>
            <a:fillRect/>
          </a:stretch>
        </p:blipFill>
        <p:spPr bwMode="auto">
          <a:xfrm>
            <a:off x="3878263" y="1524000"/>
            <a:ext cx="923925" cy="695325"/>
          </a:xfrm>
          <a:prstGeom prst="rect">
            <a:avLst/>
          </a:prstGeom>
          <a:noFill/>
          <a:ln w="9525">
            <a:noFill/>
            <a:miter lim="800000"/>
            <a:headEnd/>
            <a:tailEnd/>
          </a:ln>
        </p:spPr>
      </p:pic>
      <p:pic>
        <p:nvPicPr>
          <p:cNvPr id="7192" name="Picture 24" descr="http://t1.gstatic.com/images?q=tbn:bqe9XVgBHheU7M:http://www.cedmagic.com/history/ibm-pc-5150.jpg">
            <a:hlinkClick r:id="rId11"/>
          </p:cNvPr>
          <p:cNvPicPr>
            <a:picLocks noChangeAspect="1" noChangeArrowheads="1"/>
          </p:cNvPicPr>
          <p:nvPr/>
        </p:nvPicPr>
        <p:blipFill>
          <a:blip r:embed="rId12"/>
          <a:srcRect/>
          <a:stretch>
            <a:fillRect/>
          </a:stretch>
        </p:blipFill>
        <p:spPr bwMode="auto">
          <a:xfrm>
            <a:off x="5884863" y="1524000"/>
            <a:ext cx="822325" cy="695325"/>
          </a:xfrm>
          <a:prstGeom prst="rect">
            <a:avLst/>
          </a:prstGeom>
          <a:noFill/>
          <a:ln w="9525">
            <a:noFill/>
            <a:miter lim="800000"/>
            <a:headEnd/>
            <a:tailEnd/>
          </a:ln>
        </p:spPr>
      </p:pic>
      <p:pic>
        <p:nvPicPr>
          <p:cNvPr id="7193" name="Picture 26" descr="http://t1.gstatic.com/images?q=tbn:FSshTnPw1wuRnM:http://4.bp.blogspot.com/_nQ8R-170d3c/SUN3hI0iuzI/AAAAAAAAAos/kiD_Xvq7fjo/s400/benq-joybook-lite-u101.jpg">
            <a:hlinkClick r:id="rId13"/>
          </p:cNvPr>
          <p:cNvPicPr>
            <a:picLocks noChangeAspect="1" noChangeArrowheads="1"/>
          </p:cNvPicPr>
          <p:nvPr/>
        </p:nvPicPr>
        <p:blipFill>
          <a:blip r:embed="rId14"/>
          <a:srcRect/>
          <a:stretch>
            <a:fillRect/>
          </a:stretch>
        </p:blipFill>
        <p:spPr bwMode="auto">
          <a:xfrm>
            <a:off x="7773988" y="1371600"/>
            <a:ext cx="836612" cy="952500"/>
          </a:xfrm>
          <a:prstGeom prst="rect">
            <a:avLst/>
          </a:prstGeom>
          <a:noFill/>
          <a:ln w="9525">
            <a:noFill/>
            <a:miter lim="800000"/>
            <a:headEnd/>
            <a:tailEnd/>
          </a:ln>
        </p:spPr>
      </p:pic>
      <p:pic>
        <p:nvPicPr>
          <p:cNvPr id="7194" name="Picture 28" descr="http://t3.gstatic.com/images?q=tbn:QfeLikUKe6D11M:http://photos.igougo.com/images/p262144-Johannesburg-Former_Power_Plant_at_Soweto.jpg">
            <a:hlinkClick r:id="rId15"/>
          </p:cNvPr>
          <p:cNvPicPr>
            <a:picLocks noChangeAspect="1" noChangeArrowheads="1"/>
          </p:cNvPicPr>
          <p:nvPr/>
        </p:nvPicPr>
        <p:blipFill>
          <a:blip r:embed="rId16"/>
          <a:srcRect/>
          <a:stretch>
            <a:fillRect/>
          </a:stretch>
        </p:blipFill>
        <p:spPr bwMode="auto">
          <a:xfrm>
            <a:off x="1600200" y="4943475"/>
            <a:ext cx="1228725" cy="923925"/>
          </a:xfrm>
          <a:prstGeom prst="rect">
            <a:avLst/>
          </a:prstGeom>
          <a:noFill/>
          <a:ln w="9525">
            <a:noFill/>
            <a:miter lim="800000"/>
            <a:headEnd/>
            <a:tailEnd/>
          </a:ln>
        </p:spPr>
      </p:pic>
      <p:pic>
        <p:nvPicPr>
          <p:cNvPr id="7195" name="Picture 30" descr="http://t3.gstatic.com/images?q=tbn:Ry4D8PvqligoHM:http://pkonweb.com/wp-content/uploads/2009/07/GasFiredPlant1221.jpg">
            <a:hlinkClick r:id="rId17"/>
          </p:cNvPr>
          <p:cNvPicPr>
            <a:picLocks noChangeAspect="1" noChangeArrowheads="1"/>
          </p:cNvPicPr>
          <p:nvPr/>
        </p:nvPicPr>
        <p:blipFill>
          <a:blip r:embed="rId18"/>
          <a:srcRect/>
          <a:stretch>
            <a:fillRect/>
          </a:stretch>
        </p:blipFill>
        <p:spPr bwMode="auto">
          <a:xfrm>
            <a:off x="3810000" y="5029200"/>
            <a:ext cx="998538" cy="752475"/>
          </a:xfrm>
          <a:prstGeom prst="rect">
            <a:avLst/>
          </a:prstGeom>
          <a:noFill/>
          <a:ln w="9525">
            <a:noFill/>
            <a:miter lim="800000"/>
            <a:headEnd/>
            <a:tailEnd/>
          </a:ln>
        </p:spPr>
      </p:pic>
      <p:sp>
        <p:nvSpPr>
          <p:cNvPr id="7196" name="TextBox 40"/>
          <p:cNvSpPr txBox="1">
            <a:spLocks noChangeArrowheads="1"/>
          </p:cNvSpPr>
          <p:nvPr/>
        </p:nvSpPr>
        <p:spPr bwMode="auto">
          <a:xfrm>
            <a:off x="1752600" y="4143375"/>
            <a:ext cx="969963" cy="276225"/>
          </a:xfrm>
          <a:prstGeom prst="rect">
            <a:avLst/>
          </a:prstGeom>
          <a:noFill/>
          <a:ln w="9525">
            <a:noFill/>
            <a:miter lim="800000"/>
            <a:headEnd/>
            <a:tailEnd/>
          </a:ln>
        </p:spPr>
        <p:txBody>
          <a:bodyPr wrap="none">
            <a:prstTxWarp prst="textNoShape">
              <a:avLst/>
            </a:prstTxWarp>
            <a:spAutoFit/>
          </a:bodyPr>
          <a:lstStyle/>
          <a:p>
            <a:r>
              <a:rPr lang="en-US" sz="1200"/>
              <a:t>SS7 Switch</a:t>
            </a:r>
          </a:p>
        </p:txBody>
      </p:sp>
      <p:sp>
        <p:nvSpPr>
          <p:cNvPr id="7197" name="TextBox 41"/>
          <p:cNvSpPr txBox="1">
            <a:spLocks noChangeArrowheads="1"/>
          </p:cNvSpPr>
          <p:nvPr/>
        </p:nvSpPr>
        <p:spPr bwMode="auto">
          <a:xfrm>
            <a:off x="4079875" y="4143375"/>
            <a:ext cx="492125" cy="276225"/>
          </a:xfrm>
          <a:prstGeom prst="rect">
            <a:avLst/>
          </a:prstGeom>
          <a:noFill/>
          <a:ln w="9525">
            <a:noFill/>
            <a:miter lim="800000"/>
            <a:headEnd/>
            <a:tailEnd/>
          </a:ln>
        </p:spPr>
        <p:txBody>
          <a:bodyPr wrap="none">
            <a:prstTxWarp prst="textNoShape">
              <a:avLst/>
            </a:prstTxWarp>
            <a:spAutoFit/>
          </a:bodyPr>
          <a:lstStyle/>
          <a:p>
            <a:r>
              <a:rPr lang="en-US" sz="1200"/>
              <a:t>PBX</a:t>
            </a:r>
          </a:p>
        </p:txBody>
      </p:sp>
      <p:sp>
        <p:nvSpPr>
          <p:cNvPr id="7198" name="TextBox 42"/>
          <p:cNvSpPr txBox="1">
            <a:spLocks noChangeArrowheads="1"/>
          </p:cNvSpPr>
          <p:nvPr/>
        </p:nvSpPr>
        <p:spPr bwMode="auto">
          <a:xfrm>
            <a:off x="5872163" y="4143375"/>
            <a:ext cx="995362" cy="276225"/>
          </a:xfrm>
          <a:prstGeom prst="rect">
            <a:avLst/>
          </a:prstGeom>
          <a:noFill/>
          <a:ln w="9525">
            <a:noFill/>
            <a:miter lim="800000"/>
            <a:headEnd/>
            <a:tailEnd/>
          </a:ln>
        </p:spPr>
        <p:txBody>
          <a:bodyPr wrap="none">
            <a:prstTxWarp prst="textNoShape">
              <a:avLst/>
            </a:prstTxWarp>
            <a:spAutoFit/>
          </a:bodyPr>
          <a:lstStyle/>
          <a:p>
            <a:r>
              <a:rPr lang="en-US" sz="1200"/>
              <a:t>Fax / phone</a:t>
            </a:r>
          </a:p>
        </p:txBody>
      </p:sp>
      <p:sp>
        <p:nvSpPr>
          <p:cNvPr id="7199" name="TextBox 43"/>
          <p:cNvSpPr txBox="1">
            <a:spLocks noChangeArrowheads="1"/>
          </p:cNvSpPr>
          <p:nvPr/>
        </p:nvSpPr>
        <p:spPr bwMode="auto">
          <a:xfrm>
            <a:off x="7620000" y="4143375"/>
            <a:ext cx="1241425" cy="276225"/>
          </a:xfrm>
          <a:prstGeom prst="rect">
            <a:avLst/>
          </a:prstGeom>
          <a:noFill/>
          <a:ln w="9525">
            <a:noFill/>
            <a:miter lim="800000"/>
            <a:headEnd/>
            <a:tailEnd/>
          </a:ln>
        </p:spPr>
        <p:txBody>
          <a:bodyPr wrap="none">
            <a:prstTxWarp prst="textNoShape">
              <a:avLst/>
            </a:prstTxWarp>
            <a:spAutoFit/>
          </a:bodyPr>
          <a:lstStyle/>
          <a:p>
            <a:r>
              <a:rPr lang="en-US" sz="1200"/>
              <a:t>Wireless phone</a:t>
            </a:r>
          </a:p>
        </p:txBody>
      </p:sp>
      <p:sp>
        <p:nvSpPr>
          <p:cNvPr id="7200" name="TextBox 44"/>
          <p:cNvSpPr txBox="1">
            <a:spLocks noChangeArrowheads="1"/>
          </p:cNvSpPr>
          <p:nvPr/>
        </p:nvSpPr>
        <p:spPr bwMode="auto">
          <a:xfrm>
            <a:off x="1833563" y="5895975"/>
            <a:ext cx="995362" cy="276225"/>
          </a:xfrm>
          <a:prstGeom prst="rect">
            <a:avLst/>
          </a:prstGeom>
          <a:noFill/>
          <a:ln w="9525">
            <a:noFill/>
            <a:miter lim="800000"/>
            <a:headEnd/>
            <a:tailEnd/>
          </a:ln>
        </p:spPr>
        <p:txBody>
          <a:bodyPr wrap="none">
            <a:prstTxWarp prst="textNoShape">
              <a:avLst/>
            </a:prstTxWarp>
            <a:spAutoFit/>
          </a:bodyPr>
          <a:lstStyle/>
          <a:p>
            <a:r>
              <a:rPr lang="en-US" sz="1200"/>
              <a:t>Power plant</a:t>
            </a:r>
          </a:p>
        </p:txBody>
      </p:sp>
      <p:sp>
        <p:nvSpPr>
          <p:cNvPr id="7201" name="TextBox 45"/>
          <p:cNvSpPr txBox="1">
            <a:spLocks noChangeArrowheads="1"/>
          </p:cNvSpPr>
          <p:nvPr/>
        </p:nvSpPr>
        <p:spPr bwMode="auto">
          <a:xfrm>
            <a:off x="3886200" y="5895975"/>
            <a:ext cx="1062038" cy="276225"/>
          </a:xfrm>
          <a:prstGeom prst="rect">
            <a:avLst/>
          </a:prstGeom>
          <a:noFill/>
          <a:ln w="9525">
            <a:noFill/>
            <a:miter lim="800000"/>
            <a:headEnd/>
            <a:tailEnd/>
          </a:ln>
        </p:spPr>
        <p:txBody>
          <a:bodyPr wrap="none">
            <a:prstTxWarp prst="textNoShape">
              <a:avLst/>
            </a:prstTxWarp>
            <a:spAutoFit/>
          </a:bodyPr>
          <a:lstStyle/>
          <a:p>
            <a:r>
              <a:rPr lang="en-US" sz="1200"/>
              <a:t>Co-gen plant</a:t>
            </a:r>
          </a:p>
        </p:txBody>
      </p:sp>
      <p:sp>
        <p:nvSpPr>
          <p:cNvPr id="7202" name="TextBox 46"/>
          <p:cNvSpPr txBox="1">
            <a:spLocks noChangeArrowheads="1"/>
          </p:cNvSpPr>
          <p:nvPr/>
        </p:nvSpPr>
        <p:spPr bwMode="auto">
          <a:xfrm>
            <a:off x="5791200" y="5895975"/>
            <a:ext cx="1196975" cy="276225"/>
          </a:xfrm>
          <a:prstGeom prst="rect">
            <a:avLst/>
          </a:prstGeom>
          <a:noFill/>
          <a:ln w="9525">
            <a:noFill/>
            <a:miter lim="800000"/>
            <a:headEnd/>
            <a:tailEnd/>
          </a:ln>
        </p:spPr>
        <p:txBody>
          <a:bodyPr wrap="none">
            <a:prstTxWarp prst="textNoShape">
              <a:avLst/>
            </a:prstTxWarp>
            <a:spAutoFit/>
          </a:bodyPr>
          <a:lstStyle/>
          <a:p>
            <a:r>
              <a:rPr lang="en-US" sz="1200"/>
              <a:t>Solar Roof Top</a:t>
            </a:r>
          </a:p>
        </p:txBody>
      </p:sp>
      <p:sp>
        <p:nvSpPr>
          <p:cNvPr id="7203" name="TextBox 47"/>
          <p:cNvSpPr txBox="1">
            <a:spLocks noChangeArrowheads="1"/>
          </p:cNvSpPr>
          <p:nvPr/>
        </p:nvSpPr>
        <p:spPr bwMode="auto">
          <a:xfrm>
            <a:off x="7853363" y="5895975"/>
            <a:ext cx="977900" cy="276225"/>
          </a:xfrm>
          <a:prstGeom prst="rect">
            <a:avLst/>
          </a:prstGeom>
          <a:noFill/>
          <a:ln w="9525">
            <a:noFill/>
            <a:miter lim="800000"/>
            <a:headEnd/>
            <a:tailEnd/>
          </a:ln>
        </p:spPr>
        <p:txBody>
          <a:bodyPr wrap="none">
            <a:prstTxWarp prst="textNoShape">
              <a:avLst/>
            </a:prstTxWarp>
            <a:spAutoFit/>
          </a:bodyPr>
          <a:lstStyle/>
          <a:p>
            <a:r>
              <a:rPr lang="en-US" sz="1200"/>
              <a:t>Electric Car</a:t>
            </a:r>
          </a:p>
        </p:txBody>
      </p:sp>
      <p:pic>
        <p:nvPicPr>
          <p:cNvPr id="7204" name="Picture 32" descr="http://t1.gstatic.com/images?q=tbn:p215z_9-fYBdXM:http://www.blog.speculist.com/archives/plug-in_prius.jpg">
            <a:hlinkClick r:id="rId19"/>
          </p:cNvPr>
          <p:cNvPicPr>
            <a:picLocks noChangeAspect="1" noChangeArrowheads="1"/>
          </p:cNvPicPr>
          <p:nvPr/>
        </p:nvPicPr>
        <p:blipFill>
          <a:blip r:embed="rId20"/>
          <a:srcRect/>
          <a:stretch>
            <a:fillRect/>
          </a:stretch>
        </p:blipFill>
        <p:spPr bwMode="auto">
          <a:xfrm>
            <a:off x="7791450" y="5105400"/>
            <a:ext cx="1276350" cy="685800"/>
          </a:xfrm>
          <a:prstGeom prst="rect">
            <a:avLst/>
          </a:prstGeom>
          <a:noFill/>
          <a:ln w="9525">
            <a:noFill/>
            <a:miter lim="800000"/>
            <a:headEnd/>
            <a:tailEnd/>
          </a:ln>
        </p:spPr>
      </p:pic>
      <p:pic>
        <p:nvPicPr>
          <p:cNvPr id="7205" name="Picture 34" descr="http://t1.gstatic.com/images?q=tbn:pLohH-wC31-3-M:http://www.solarlife-ent.com/Image/Solar-Home.jpg">
            <a:hlinkClick r:id="rId21"/>
          </p:cNvPr>
          <p:cNvPicPr>
            <a:picLocks noChangeAspect="1" noChangeArrowheads="1"/>
          </p:cNvPicPr>
          <p:nvPr/>
        </p:nvPicPr>
        <p:blipFill>
          <a:blip r:embed="rId22"/>
          <a:srcRect/>
          <a:stretch>
            <a:fillRect/>
          </a:stretch>
        </p:blipFill>
        <p:spPr bwMode="auto">
          <a:xfrm>
            <a:off x="5795963" y="5029200"/>
            <a:ext cx="1062037" cy="762000"/>
          </a:xfrm>
          <a:prstGeom prst="rect">
            <a:avLst/>
          </a:prstGeom>
          <a:noFill/>
          <a:ln w="9525">
            <a:noFill/>
            <a:miter lim="800000"/>
            <a:headEnd/>
            <a:tailEnd/>
          </a:ln>
        </p:spPr>
      </p:pic>
      <p:pic>
        <p:nvPicPr>
          <p:cNvPr id="7206" name="Picture 43" descr="http://t1.gstatic.com/images?q=tbn:_VjJzKz_L162NM:http://www.pbxguru.com/pbx/screenshots/pbx-voip/pbxpress-full.jpg">
            <a:hlinkClick r:id="rId23"/>
          </p:cNvPr>
          <p:cNvPicPr>
            <a:picLocks noChangeAspect="1" noChangeArrowheads="1"/>
          </p:cNvPicPr>
          <p:nvPr/>
        </p:nvPicPr>
        <p:blipFill>
          <a:blip r:embed="rId24"/>
          <a:srcRect/>
          <a:stretch>
            <a:fillRect/>
          </a:stretch>
        </p:blipFill>
        <p:spPr bwMode="auto">
          <a:xfrm>
            <a:off x="3771900" y="3200400"/>
            <a:ext cx="1181100" cy="885825"/>
          </a:xfrm>
          <a:prstGeom prst="rect">
            <a:avLst/>
          </a:prstGeom>
          <a:noFill/>
          <a:ln w="9525">
            <a:noFill/>
            <a:miter lim="800000"/>
            <a:headEnd/>
            <a:tailEnd/>
          </a:ln>
        </p:spPr>
      </p:pic>
      <p:pic>
        <p:nvPicPr>
          <p:cNvPr id="7207" name="Picture 41" descr="http://t1.gstatic.com/images?q=tbn:K7rhFv9WDJc4bM:http://i.testfreaks.com/images/products/600x400/97/canon-faxphone-l75.518497.jpg">
            <a:hlinkClick r:id="rId25"/>
          </p:cNvPr>
          <p:cNvPicPr>
            <a:picLocks noChangeAspect="1" noChangeArrowheads="1"/>
          </p:cNvPicPr>
          <p:nvPr/>
        </p:nvPicPr>
        <p:blipFill>
          <a:blip r:embed="rId26"/>
          <a:srcRect/>
          <a:stretch>
            <a:fillRect/>
          </a:stretch>
        </p:blipFill>
        <p:spPr bwMode="auto">
          <a:xfrm>
            <a:off x="5867400" y="3162300"/>
            <a:ext cx="9525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4"/>
          <p:cNvSpPr>
            <a:spLocks noGrp="1" noChangeArrowheads="1"/>
          </p:cNvSpPr>
          <p:nvPr>
            <p:ph type="title"/>
          </p:nvPr>
        </p:nvSpPr>
        <p:spPr>
          <a:xfrm>
            <a:off x="414338" y="274638"/>
            <a:ext cx="8315325" cy="844550"/>
          </a:xfrm>
        </p:spPr>
        <p:txBody>
          <a:bodyPr/>
          <a:lstStyle/>
          <a:p>
            <a:pPr eaLnBrk="1" hangingPunct="1"/>
            <a:r>
              <a:rPr lang="en-US" sz="2800">
                <a:latin typeface="Calibri" charset="0"/>
              </a:rPr>
              <a:t>Austin Energy Smart Grid</a:t>
            </a:r>
          </a:p>
        </p:txBody>
      </p:sp>
      <p:pic>
        <p:nvPicPr>
          <p:cNvPr id="8195" name="Picture 76"/>
          <p:cNvPicPr>
            <a:picLocks noChangeAspect="1" noChangeArrowheads="1"/>
          </p:cNvPicPr>
          <p:nvPr/>
        </p:nvPicPr>
        <p:blipFill>
          <a:blip r:embed="rId3"/>
          <a:srcRect/>
          <a:stretch>
            <a:fillRect/>
          </a:stretch>
        </p:blipFill>
        <p:spPr bwMode="auto">
          <a:xfrm>
            <a:off x="282575" y="1219200"/>
            <a:ext cx="8556625" cy="4953000"/>
          </a:xfrm>
          <a:prstGeom prst="rect">
            <a:avLst/>
          </a:prstGeom>
          <a:noFill/>
          <a:ln w="9525">
            <a:noFill/>
            <a:miter lim="800000"/>
            <a:headEnd/>
            <a:tailEnd/>
          </a:ln>
        </p:spPr>
      </p:pic>
      <p:sp>
        <p:nvSpPr>
          <p:cNvPr id="8196" name="Footer Placeholder 4"/>
          <p:cNvSpPr txBox="1">
            <a:spLocks noGrp="1"/>
          </p:cNvSpPr>
          <p:nvPr/>
        </p:nvSpPr>
        <p:spPr bwMode="auto">
          <a:xfrm>
            <a:off x="2133600" y="6384925"/>
            <a:ext cx="3886200" cy="320675"/>
          </a:xfrm>
          <a:prstGeom prst="rect">
            <a:avLst/>
          </a:prstGeom>
          <a:noFill/>
          <a:ln w="9525">
            <a:noFill/>
            <a:miter lim="800000"/>
            <a:headEnd/>
            <a:tailEnd/>
          </a:ln>
        </p:spPr>
        <p:txBody>
          <a:bodyPr>
            <a:prstTxWarp prst="textNoShape">
              <a:avLst/>
            </a:prstTxWarp>
          </a:bodyPr>
          <a:lstStyle/>
          <a:p>
            <a:pPr algn="ctr"/>
            <a:r>
              <a:rPr lang="en-US" sz="1000">
                <a:solidFill>
                  <a:schemeClr val="bg1"/>
                </a:solidFill>
              </a:rPr>
              <a:t>© 2003 - 2009 Austin Energy. All Rights Reserved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atin typeface="Calibri" charset="0"/>
              </a:rPr>
              <a:t>FY 2009 Numbers</a:t>
            </a:r>
          </a:p>
        </p:txBody>
      </p:sp>
      <p:graphicFrame>
        <p:nvGraphicFramePr>
          <p:cNvPr id="5" name="Content Placeholder 4"/>
          <p:cNvGraphicFramePr>
            <a:graphicFrameLocks noGrp="1"/>
          </p:cNvGraphicFramePr>
          <p:nvPr>
            <p:ph idx="1"/>
          </p:nvPr>
        </p:nvGraphicFramePr>
        <p:xfrm>
          <a:off x="457200" y="1608138"/>
          <a:ext cx="8229600" cy="259461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Customer Class</a:t>
                      </a: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Revenue</a:t>
                      </a: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kWh Sales</a:t>
                      </a: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Customer Bills</a:t>
                      </a:r>
                    </a:p>
                  </a:txBody>
                  <a:tcPr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Residential</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$406 million</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4,218 million</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363,217</a:t>
                      </a:r>
                    </a:p>
                  </a:txBody>
                  <a:tcP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Commercial</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$402 million</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4,480 million</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43,050</a:t>
                      </a:r>
                    </a:p>
                  </a:txBody>
                  <a:tcP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Industrial</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$133 million</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2,218 million</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80</a:t>
                      </a:r>
                    </a:p>
                  </a:txBody>
                  <a:tcP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Street &amp; Highway</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$8 million</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48 million</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a:t>
                      </a:r>
                    </a:p>
                  </a:txBody>
                  <a:tcP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Other Gov’t Sales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$83 million</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1,137 million</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1,575</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rPr>
                        <a:t>TOTAL</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rPr>
                        <a:t>$ 1,032 million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rPr>
                        <a:t>12,103 million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rPr>
                        <a:t>407,926</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9249" name="TextBox 5"/>
          <p:cNvSpPr txBox="1">
            <a:spLocks noChangeArrowheads="1"/>
          </p:cNvSpPr>
          <p:nvPr/>
        </p:nvSpPr>
        <p:spPr bwMode="auto">
          <a:xfrm>
            <a:off x="496888" y="5202238"/>
            <a:ext cx="2647950" cy="369887"/>
          </a:xfrm>
          <a:prstGeom prst="rect">
            <a:avLst/>
          </a:prstGeom>
          <a:noFill/>
          <a:ln w="9525">
            <a:noFill/>
            <a:miter lim="800000"/>
            <a:headEnd/>
            <a:tailEnd/>
          </a:ln>
        </p:spPr>
        <p:txBody>
          <a:bodyPr wrap="none">
            <a:prstTxWarp prst="textNoShape">
              <a:avLst/>
            </a:prstTxWarp>
            <a:spAutoFit/>
          </a:bodyPr>
          <a:lstStyle/>
          <a:p>
            <a:r>
              <a:rPr lang="en-US" sz="1800">
                <a:latin typeface="Calibri" charset="0"/>
              </a:rPr>
              <a:t>2009 Population:  774,000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9900" y="312738"/>
            <a:ext cx="8221663" cy="1143000"/>
          </a:xfrm>
        </p:spPr>
        <p:txBody>
          <a:bodyPr/>
          <a:lstStyle/>
          <a:p>
            <a:pPr eaLnBrk="1" hangingPunct="1"/>
            <a:r>
              <a:rPr lang="en-US">
                <a:latin typeface="Calibri" charset="0"/>
              </a:rPr>
              <a:t>Questions</a:t>
            </a:r>
          </a:p>
        </p:txBody>
      </p:sp>
      <p:sp>
        <p:nvSpPr>
          <p:cNvPr id="10243" name="Rectangle 3"/>
          <p:cNvSpPr>
            <a:spLocks noGrp="1" noChangeArrowheads="1"/>
          </p:cNvSpPr>
          <p:nvPr>
            <p:ph idx="1"/>
          </p:nvPr>
        </p:nvSpPr>
        <p:spPr>
          <a:xfrm>
            <a:off x="4419600" y="2057400"/>
            <a:ext cx="4495800" cy="4038600"/>
          </a:xfrm>
        </p:spPr>
        <p:txBody>
          <a:bodyPr/>
          <a:lstStyle/>
          <a:p>
            <a:pPr eaLnBrk="1" hangingPunct="1">
              <a:lnSpc>
                <a:spcPct val="80000"/>
              </a:lnSpc>
              <a:buFontTx/>
              <a:buNone/>
            </a:pPr>
            <a:r>
              <a:rPr lang="en-US" sz="2000">
                <a:latin typeface="Calibri" charset="0"/>
              </a:rPr>
              <a:t>Contact Information:</a:t>
            </a:r>
          </a:p>
          <a:p>
            <a:pPr eaLnBrk="1" hangingPunct="1">
              <a:lnSpc>
                <a:spcPct val="80000"/>
              </a:lnSpc>
              <a:buFontTx/>
              <a:buNone/>
            </a:pPr>
            <a:endParaRPr lang="en-US" sz="2800" b="1">
              <a:latin typeface="Calibri" charset="0"/>
            </a:endParaRPr>
          </a:p>
          <a:p>
            <a:pPr eaLnBrk="1" hangingPunct="1">
              <a:lnSpc>
                <a:spcPct val="80000"/>
              </a:lnSpc>
              <a:buFontTx/>
              <a:buNone/>
            </a:pPr>
            <a:r>
              <a:rPr lang="en-US" sz="2800" b="1">
                <a:latin typeface="Calibri" charset="0"/>
              </a:rPr>
              <a:t>Karl R. Rábago</a:t>
            </a:r>
          </a:p>
          <a:p>
            <a:pPr eaLnBrk="1" hangingPunct="1">
              <a:lnSpc>
                <a:spcPct val="80000"/>
              </a:lnSpc>
              <a:buFontTx/>
              <a:buNone/>
            </a:pPr>
            <a:r>
              <a:rPr lang="en-US" sz="2800">
                <a:latin typeface="Calibri" charset="0"/>
              </a:rPr>
              <a:t>Distributed Energy Services</a:t>
            </a:r>
          </a:p>
          <a:p>
            <a:pPr eaLnBrk="1" hangingPunct="1">
              <a:lnSpc>
                <a:spcPct val="80000"/>
              </a:lnSpc>
              <a:buFontTx/>
              <a:buNone/>
            </a:pPr>
            <a:r>
              <a:rPr lang="en-US" sz="2400">
                <a:latin typeface="Calibri" charset="0"/>
              </a:rPr>
              <a:t>512.322.6098</a:t>
            </a:r>
          </a:p>
          <a:p>
            <a:pPr eaLnBrk="1" hangingPunct="1">
              <a:lnSpc>
                <a:spcPct val="80000"/>
              </a:lnSpc>
              <a:buFontTx/>
              <a:buNone/>
            </a:pPr>
            <a:r>
              <a:rPr lang="en-US" sz="2400">
                <a:latin typeface="Calibri" charset="0"/>
              </a:rPr>
              <a:t>karl.rabago@austinenergy.com</a:t>
            </a:r>
            <a:endParaRPr lang="en-US" sz="2000">
              <a:latin typeface="Calibri" charset="0"/>
            </a:endParaRPr>
          </a:p>
          <a:p>
            <a:pPr eaLnBrk="1" hangingPunct="1">
              <a:lnSpc>
                <a:spcPct val="80000"/>
              </a:lnSpc>
              <a:buFontTx/>
              <a:buNone/>
            </a:pPr>
            <a:endParaRPr lang="en-US" sz="2000">
              <a:latin typeface="Calibri" charset="0"/>
            </a:endParaRPr>
          </a:p>
        </p:txBody>
      </p:sp>
      <p:pic>
        <p:nvPicPr>
          <p:cNvPr id="49156" name="Picture 4" descr="downtown from bridge"/>
          <p:cNvPicPr>
            <a:picLocks noChangeAspect="1" noChangeArrowheads="1"/>
          </p:cNvPicPr>
          <p:nvPr/>
        </p:nvPicPr>
        <p:blipFill>
          <a:blip r:embed="rId2"/>
          <a:srcRect/>
          <a:stretch>
            <a:fillRect/>
          </a:stretch>
        </p:blipFill>
        <p:spPr bwMode="auto">
          <a:xfrm>
            <a:off x="457200" y="2633663"/>
            <a:ext cx="3733800" cy="2376487"/>
          </a:xfrm>
          <a:prstGeom prst="rect">
            <a:avLst/>
          </a:prstGeom>
          <a:noFill/>
          <a:ln w="9525">
            <a:solidFill>
              <a:schemeClr val="tx1"/>
            </a:solidFill>
            <a:miter lim="800000"/>
            <a:headEnd/>
            <a:tailEnd/>
          </a:ln>
          <a:effectLst>
            <a:outerShdw dist="107763" dir="2700000" algn="ctr" rotWithShape="0">
              <a:srgbClr val="808080"/>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775F55"/>
      </a:dk2>
      <a:lt2>
        <a:srgbClr val="EBDDC3"/>
      </a:lt2>
      <a:accent1>
        <a:srgbClr val="39818B"/>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8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8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edian">
  <a:themeElements>
    <a:clrScheme name="Custom 3">
      <a:dk1>
        <a:sysClr val="windowText" lastClr="000000"/>
      </a:dk1>
      <a:lt1>
        <a:sysClr val="window" lastClr="FFFFFF"/>
      </a:lt1>
      <a:dk2>
        <a:srgbClr val="775F55"/>
      </a:dk2>
      <a:lt2>
        <a:srgbClr val="EBDDC3"/>
      </a:lt2>
      <a:accent1>
        <a:srgbClr val="004080"/>
      </a:accent1>
      <a:accent2>
        <a:srgbClr val="336633"/>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Median">
  <a:themeElements>
    <a:clrScheme name="Custom 3">
      <a:dk1>
        <a:sysClr val="windowText" lastClr="000000"/>
      </a:dk1>
      <a:lt1>
        <a:sysClr val="window" lastClr="FFFFFF"/>
      </a:lt1>
      <a:dk2>
        <a:srgbClr val="775F55"/>
      </a:dk2>
      <a:lt2>
        <a:srgbClr val="EBDDC3"/>
      </a:lt2>
      <a:accent1>
        <a:srgbClr val="39818B"/>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1"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1"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414</TotalTime>
  <Words>1008</Words>
  <Application>Microsoft Office PowerPoint</Application>
  <PresentationFormat>On-screen Show (4:3)</PresentationFormat>
  <Paragraphs>190</Paragraphs>
  <Slides>23</Slides>
  <Notes>8</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23</vt:i4>
      </vt:variant>
    </vt:vector>
  </HeadingPairs>
  <TitlesOfParts>
    <vt:vector size="39" baseType="lpstr">
      <vt:lpstr>Arial Unicode MS</vt:lpstr>
      <vt:lpstr>ＭＳ Ｐゴシック</vt:lpstr>
      <vt:lpstr>新細明體</vt:lpstr>
      <vt:lpstr>Arial</vt:lpstr>
      <vt:lpstr>Calibri</vt:lpstr>
      <vt:lpstr>Gadugi</vt:lpstr>
      <vt:lpstr>Gill Sans MT</vt:lpstr>
      <vt:lpstr>Times New Roman</vt:lpstr>
      <vt:lpstr>Tw Cen MT</vt:lpstr>
      <vt:lpstr>Wingdings</vt:lpstr>
      <vt:lpstr>Wingdings 2</vt:lpstr>
      <vt:lpstr>Median</vt:lpstr>
      <vt:lpstr>Default Design</vt:lpstr>
      <vt:lpstr>1_Median</vt:lpstr>
      <vt:lpstr>2_Median</vt:lpstr>
      <vt:lpstr>預設簡報設計</vt:lpstr>
      <vt:lpstr>Pecan Street Project: Smart Grids and Austin’s Energy Future</vt:lpstr>
      <vt:lpstr>Pecan Street Project – Smart grids and Austin's energy future </vt:lpstr>
      <vt:lpstr>Hot Science – Cool Talks March 26, 2010  Smart Grid Intro &amp;  Austin Energy by the Numbers</vt:lpstr>
      <vt:lpstr>What Drives the Smart Grid in Austin, TX?</vt:lpstr>
      <vt:lpstr>What is the Smart Grid?</vt:lpstr>
      <vt:lpstr>Why Do the Smart Grid?</vt:lpstr>
      <vt:lpstr>Austin Energy Smart Grid</vt:lpstr>
      <vt:lpstr>FY 2009 Numbers</vt:lpstr>
      <vt:lpstr>Questions</vt:lpstr>
      <vt:lpstr>PowerPoint Presentation</vt:lpstr>
      <vt:lpstr>PowerPoint Presentation</vt:lpstr>
      <vt:lpstr>The Pecan Street Project</vt:lpstr>
      <vt:lpstr>The Pecan Street Project</vt:lpstr>
      <vt:lpstr>The Pecan Street Project</vt:lpstr>
      <vt:lpstr>The Pecan Street Project</vt:lpstr>
      <vt:lpstr>The Pecan Street Project</vt:lpstr>
      <vt:lpstr>The Pecan Street Project</vt:lpstr>
      <vt:lpstr>The Pecan Street Project</vt:lpstr>
      <vt:lpstr>The Pecan Street Project</vt:lpstr>
      <vt:lpstr>Questions &amp; Discussion</vt:lpstr>
      <vt:lpstr> Brewster McCracken </vt:lpstr>
      <vt:lpstr> Karl Rábago </vt:lpstr>
      <vt:lpstr> Michael Webber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 Instiute</dc:title>
  <dc:creator>Environmental Science Institute</dc:creator>
  <cp:lastModifiedBy>Montoya, Didey</cp:lastModifiedBy>
  <cp:revision>46</cp:revision>
  <dcterms:created xsi:type="dcterms:W3CDTF">2010-04-20T17:43:48Z</dcterms:created>
  <dcterms:modified xsi:type="dcterms:W3CDTF">2016-05-17T14:52:24Z</dcterms:modified>
</cp:coreProperties>
</file>