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theme/theme11.xml" ContentType="application/vnd.openxmlformats-officedocument.theme+xml"/>
  <Override PartName="/ppt/slideLayouts/slideLayout31.xml" ContentType="application/vnd.openxmlformats-officedocument.presentationml.slideLayout+xml"/>
  <Override PartName="/ppt/theme/theme12.xml" ContentType="application/vnd.openxmlformats-officedocument.theme+xml"/>
  <Override PartName="/ppt/slideLayouts/slideLayout32.xml" ContentType="application/vnd.openxmlformats-officedocument.presentationml.slideLayout+xml"/>
  <Override PartName="/ppt/theme/theme13.xml" ContentType="application/vnd.openxmlformats-officedocument.theme+xml"/>
  <Override PartName="/ppt/slideLayouts/slideLayout33.xml" ContentType="application/vnd.openxmlformats-officedocument.presentationml.slideLayout+xml"/>
  <Override PartName="/ppt/theme/theme14.xml" ContentType="application/vnd.openxmlformats-officedocument.theme+xml"/>
  <Override PartName="/ppt/slideLayouts/slideLayout34.xml" ContentType="application/vnd.openxmlformats-officedocument.presentationml.slideLayout+xml"/>
  <Override PartName="/ppt/theme/theme15.xml" ContentType="application/vnd.openxmlformats-officedocument.theme+xml"/>
  <Override PartName="/ppt/slideLayouts/slideLayout35.xml" ContentType="application/vnd.openxmlformats-officedocument.presentationml.slideLayout+xml"/>
  <Override PartName="/ppt/theme/theme16.xml" ContentType="application/vnd.openxmlformats-officedocument.theme+xml"/>
  <Override PartName="/ppt/slideLayouts/slideLayout36.xml" ContentType="application/vnd.openxmlformats-officedocument.presentationml.slideLayout+xml"/>
  <Override PartName="/ppt/theme/theme17.xml" ContentType="application/vnd.openxmlformats-officedocument.theme+xml"/>
  <Override PartName="/ppt/slideLayouts/slideLayout37.xml" ContentType="application/vnd.openxmlformats-officedocument.presentationml.slideLayout+xml"/>
  <Override PartName="/ppt/theme/theme18.xml" ContentType="application/vnd.openxmlformats-officedocument.theme+xml"/>
  <Override PartName="/ppt/slideLayouts/slideLayout38.xml" ContentType="application/vnd.openxmlformats-officedocument.presentationml.slideLayout+xml"/>
  <Override PartName="/ppt/theme/theme19.xml" ContentType="application/vnd.openxmlformats-officedocument.theme+xml"/>
  <Override PartName="/ppt/slideLayouts/slideLayout39.xml" ContentType="application/vnd.openxmlformats-officedocument.presentationml.slideLayout+xml"/>
  <Override PartName="/ppt/theme/theme20.xml" ContentType="application/vnd.openxmlformats-officedocument.theme+xml"/>
  <Override PartName="/ppt/slideLayouts/slideLayout40.xml" ContentType="application/vnd.openxmlformats-officedocument.presentationml.slideLayout+xml"/>
  <Override PartName="/ppt/theme/theme21.xml" ContentType="application/vnd.openxmlformats-officedocument.theme+xml"/>
  <Override PartName="/ppt/slideLayouts/slideLayout41.xml" ContentType="application/vnd.openxmlformats-officedocument.presentationml.slideLayout+xml"/>
  <Override PartName="/ppt/theme/theme22.xml" ContentType="application/vnd.openxmlformats-officedocument.theme+xml"/>
  <Override PartName="/ppt/slideLayouts/slideLayout42.xml" ContentType="application/vnd.openxmlformats-officedocument.presentationml.slideLayout+xml"/>
  <Override PartName="/ppt/theme/theme2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6.xml" ContentType="application/vnd.openxmlformats-officedocument.theme+xml"/>
  <Override PartName="/ppt/slideLayouts/slideLayout50.xml" ContentType="application/vnd.openxmlformats-officedocument.presentationml.slideLayout+xml"/>
  <Override PartName="/ppt/theme/theme27.xml" ContentType="application/vnd.openxmlformats-officedocument.theme+xml"/>
  <Override PartName="/ppt/slideLayouts/slideLayout51.xml" ContentType="application/vnd.openxmlformats-officedocument.presentationml.slideLayout+xml"/>
  <Override PartName="/ppt/theme/theme28.xml" ContentType="application/vnd.openxmlformats-officedocument.theme+xml"/>
  <Override PartName="/ppt/slideLayouts/slideLayout52.xml" ContentType="application/vnd.openxmlformats-officedocument.presentationml.slideLayout+xml"/>
  <Override PartName="/ppt/theme/theme29.xml" ContentType="application/vnd.openxmlformats-officedocument.theme+xml"/>
  <Override PartName="/ppt/slideLayouts/slideLayout53.xml" ContentType="application/vnd.openxmlformats-officedocument.presentationml.slideLayout+xml"/>
  <Override PartName="/ppt/theme/theme30.xml" ContentType="application/vnd.openxmlformats-officedocument.theme+xml"/>
  <Override PartName="/ppt/slideLayouts/slideLayout54.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7" r:id="rId3"/>
    <p:sldMasterId id="2147483669" r:id="rId4"/>
    <p:sldMasterId id="2147483671" r:id="rId5"/>
    <p:sldMasterId id="2147483674" r:id="rId6"/>
    <p:sldMasterId id="2147483677" r:id="rId7"/>
    <p:sldMasterId id="2147483680" r:id="rId8"/>
    <p:sldMasterId id="2147483682" r:id="rId9"/>
    <p:sldMasterId id="2147483685" r:id="rId10"/>
    <p:sldMasterId id="2147483688" r:id="rId11"/>
    <p:sldMasterId id="2147483690" r:id="rId12"/>
    <p:sldMasterId id="2147483692" r:id="rId13"/>
    <p:sldMasterId id="2147483694" r:id="rId14"/>
    <p:sldMasterId id="2147483696" r:id="rId15"/>
    <p:sldMasterId id="2147483698" r:id="rId16"/>
    <p:sldMasterId id="2147483700" r:id="rId17"/>
    <p:sldMasterId id="2147483702" r:id="rId18"/>
    <p:sldMasterId id="2147483704" r:id="rId19"/>
    <p:sldMasterId id="2147483706" r:id="rId20"/>
    <p:sldMasterId id="2147483708" r:id="rId21"/>
    <p:sldMasterId id="2147483710" r:id="rId22"/>
    <p:sldMasterId id="2147483712" r:id="rId23"/>
    <p:sldMasterId id="2147483714" r:id="rId24"/>
    <p:sldMasterId id="2147483717" r:id="rId25"/>
    <p:sldMasterId id="2147483720" r:id="rId26"/>
    <p:sldMasterId id="2147483724" r:id="rId27"/>
    <p:sldMasterId id="2147483726" r:id="rId28"/>
    <p:sldMasterId id="2147483728" r:id="rId29"/>
    <p:sldMasterId id="2147483730" r:id="rId30"/>
    <p:sldMasterId id="2147483732" r:id="rId31"/>
  </p:sldMasterIdLst>
  <p:notesMasterIdLst>
    <p:notesMasterId r:id="rId101"/>
  </p:notesMasterIdLst>
  <p:sldIdLst>
    <p:sldId id="327" r:id="rId32"/>
    <p:sldId id="321" r:id="rId33"/>
    <p:sldId id="259" r:id="rId34"/>
    <p:sldId id="260"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1" r:id="rId54"/>
    <p:sldId id="280" r:id="rId55"/>
    <p:sldId id="282" r:id="rId56"/>
    <p:sldId id="283" r:id="rId57"/>
    <p:sldId id="284" r:id="rId58"/>
    <p:sldId id="285" r:id="rId59"/>
    <p:sldId id="286" r:id="rId60"/>
    <p:sldId id="287" r:id="rId61"/>
    <p:sldId id="288" r:id="rId62"/>
    <p:sldId id="289" r:id="rId63"/>
    <p:sldId id="290" r:id="rId64"/>
    <p:sldId id="292" r:id="rId65"/>
    <p:sldId id="291" r:id="rId66"/>
    <p:sldId id="293" r:id="rId67"/>
    <p:sldId id="294" r:id="rId68"/>
    <p:sldId id="295" r:id="rId69"/>
    <p:sldId id="296" r:id="rId70"/>
    <p:sldId id="322" r:id="rId71"/>
    <p:sldId id="297" r:id="rId72"/>
    <p:sldId id="298" r:id="rId73"/>
    <p:sldId id="299" r:id="rId74"/>
    <p:sldId id="300" r:id="rId75"/>
    <p:sldId id="301" r:id="rId76"/>
    <p:sldId id="302" r:id="rId77"/>
    <p:sldId id="323" r:id="rId78"/>
    <p:sldId id="303" r:id="rId79"/>
    <p:sldId id="304" r:id="rId80"/>
    <p:sldId id="305" r:id="rId81"/>
    <p:sldId id="306" r:id="rId82"/>
    <p:sldId id="307" r:id="rId83"/>
    <p:sldId id="308" r:id="rId84"/>
    <p:sldId id="309" r:id="rId85"/>
    <p:sldId id="310" r:id="rId86"/>
    <p:sldId id="311" r:id="rId87"/>
    <p:sldId id="312" r:id="rId88"/>
    <p:sldId id="313" r:id="rId89"/>
    <p:sldId id="314" r:id="rId90"/>
    <p:sldId id="315" r:id="rId91"/>
    <p:sldId id="316" r:id="rId92"/>
    <p:sldId id="324" r:id="rId93"/>
    <p:sldId id="317" r:id="rId94"/>
    <p:sldId id="325" r:id="rId95"/>
    <p:sldId id="326" r:id="rId96"/>
    <p:sldId id="318" r:id="rId97"/>
    <p:sldId id="319" r:id="rId98"/>
    <p:sldId id="320" r:id="rId99"/>
    <p:sldId id="328"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5" d="100"/>
          <a:sy n="105" d="100"/>
        </p:scale>
        <p:origin x="1188" y="10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46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 Target="slides/slide1.xml"/><Relationship Id="rId37" Type="http://schemas.openxmlformats.org/officeDocument/2006/relationships/slide" Target="slides/slide6.xml"/><Relationship Id="rId40" Type="http://schemas.openxmlformats.org/officeDocument/2006/relationships/slide" Target="slides/slide9.xml"/><Relationship Id="rId45" Type="http://schemas.openxmlformats.org/officeDocument/2006/relationships/slide" Target="slides/slide14.xml"/><Relationship Id="rId53" Type="http://schemas.openxmlformats.org/officeDocument/2006/relationships/slide" Target="slides/slide22.xml"/><Relationship Id="rId58" Type="http://schemas.openxmlformats.org/officeDocument/2006/relationships/slide" Target="slides/slide27.xml"/><Relationship Id="rId66" Type="http://schemas.openxmlformats.org/officeDocument/2006/relationships/slide" Target="slides/slide35.xml"/><Relationship Id="rId74" Type="http://schemas.openxmlformats.org/officeDocument/2006/relationships/slide" Target="slides/slide43.xml"/><Relationship Id="rId79" Type="http://schemas.openxmlformats.org/officeDocument/2006/relationships/slide" Target="slides/slide48.xml"/><Relationship Id="rId87" Type="http://schemas.openxmlformats.org/officeDocument/2006/relationships/slide" Target="slides/slide56.xml"/><Relationship Id="rId102"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30.xml"/><Relationship Id="rId82" Type="http://schemas.openxmlformats.org/officeDocument/2006/relationships/slide" Target="slides/slide51.xml"/><Relationship Id="rId90" Type="http://schemas.openxmlformats.org/officeDocument/2006/relationships/slide" Target="slides/slide59.xml"/><Relationship Id="rId95" Type="http://schemas.openxmlformats.org/officeDocument/2006/relationships/slide" Target="slides/slide6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 Target="slides/slide4.xml"/><Relationship Id="rId43" Type="http://schemas.openxmlformats.org/officeDocument/2006/relationships/slide" Target="slides/slide12.xml"/><Relationship Id="rId48" Type="http://schemas.openxmlformats.org/officeDocument/2006/relationships/slide" Target="slides/slide17.xml"/><Relationship Id="rId56" Type="http://schemas.openxmlformats.org/officeDocument/2006/relationships/slide" Target="slides/slide25.xml"/><Relationship Id="rId64" Type="http://schemas.openxmlformats.org/officeDocument/2006/relationships/slide" Target="slides/slide33.xml"/><Relationship Id="rId69" Type="http://schemas.openxmlformats.org/officeDocument/2006/relationships/slide" Target="slides/slide38.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80" Type="http://schemas.openxmlformats.org/officeDocument/2006/relationships/slide" Target="slides/slide49.xml"/><Relationship Id="rId85" Type="http://schemas.openxmlformats.org/officeDocument/2006/relationships/slide" Target="slides/slide54.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2.xml"/><Relationship Id="rId38" Type="http://schemas.openxmlformats.org/officeDocument/2006/relationships/slide" Target="slides/slide7.xml"/><Relationship Id="rId46" Type="http://schemas.openxmlformats.org/officeDocument/2006/relationships/slide" Target="slides/slide15.xml"/><Relationship Id="rId59" Type="http://schemas.openxmlformats.org/officeDocument/2006/relationships/slide" Target="slides/slide28.xml"/><Relationship Id="rId67" Type="http://schemas.openxmlformats.org/officeDocument/2006/relationships/slide" Target="slides/slide36.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D62167F-CB8D-4358-8660-787FD2C51804}" type="datetimeFigureOut">
              <a:rPr lang="en-US" smtClean="0"/>
              <a:pPr/>
              <a:t>5/18/2016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D78B93-4EAB-490A-92D5-BD381748B8A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a:defRPr kumimoji="1" b="1" i="1">
                <a:solidFill>
                  <a:schemeClr val="tx1"/>
                </a:solidFill>
                <a:latin typeface="Arial" panose="020B0604020202020204" pitchFamily="34" charset="0"/>
                <a:ea typeface="新細明體" panose="02020500000000000000" pitchFamily="18" charset="-120"/>
              </a:defRPr>
            </a:lvl1pPr>
            <a:lvl2pPr marL="742950" indent="-285750">
              <a:defRPr kumimoji="1" b="1" i="1">
                <a:solidFill>
                  <a:schemeClr val="tx1"/>
                </a:solidFill>
                <a:latin typeface="Arial" panose="020B0604020202020204" pitchFamily="34" charset="0"/>
                <a:ea typeface="新細明體" panose="02020500000000000000" pitchFamily="18" charset="-120"/>
              </a:defRPr>
            </a:lvl2pPr>
            <a:lvl3pPr marL="1143000" indent="-228600">
              <a:defRPr kumimoji="1" b="1" i="1">
                <a:solidFill>
                  <a:schemeClr val="tx1"/>
                </a:solidFill>
                <a:latin typeface="Arial" panose="020B0604020202020204" pitchFamily="34" charset="0"/>
                <a:ea typeface="新細明體" panose="02020500000000000000" pitchFamily="18" charset="-120"/>
              </a:defRPr>
            </a:lvl3pPr>
            <a:lvl4pPr marL="1600200" indent="-228600">
              <a:defRPr kumimoji="1" b="1" i="1">
                <a:solidFill>
                  <a:schemeClr val="tx1"/>
                </a:solidFill>
                <a:latin typeface="Arial" panose="020B0604020202020204" pitchFamily="34" charset="0"/>
                <a:ea typeface="新細明體" panose="02020500000000000000" pitchFamily="18" charset="-120"/>
              </a:defRPr>
            </a:lvl4pPr>
            <a:lvl5pPr marL="2057400" indent="-228600">
              <a:defRPr kumimoji="1" b="1" 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b="1" i="1">
                <a:solidFill>
                  <a:schemeClr val="tx1"/>
                </a:solidFill>
                <a:latin typeface="Arial" panose="020B0604020202020204" pitchFamily="34" charset="0"/>
                <a:ea typeface="新細明體" panose="02020500000000000000" pitchFamily="18" charset="-12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50B4D7-F0BF-4A78-AF7F-64AA9693F05E}" type="slidenum">
              <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en-US" altLang="zh-TW" sz="12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76803" name="Rectangle 2"/>
          <p:cNvSpPr>
            <a:spLocks noGrp="1" noRot="1" noChangeAspect="1" noChangeArrowheads="1" noTextEdit="1"/>
          </p:cNvSpPr>
          <p:nvPr>
            <p:ph type="sldImg"/>
          </p:nvPr>
        </p:nvSpPr>
        <p:spPr>
          <a:xfrm>
            <a:off x="1112838" y="161925"/>
            <a:ext cx="4630737" cy="3473450"/>
          </a:xfrm>
          <a:ln/>
        </p:spPr>
      </p:sp>
      <p:sp>
        <p:nvSpPr>
          <p:cNvPr id="76804" name="Rectangle 3"/>
          <p:cNvSpPr>
            <a:spLocks noGrp="1" noChangeArrowheads="1"/>
          </p:cNvSpPr>
          <p:nvPr>
            <p:ph type="body" idx="1"/>
          </p:nvPr>
        </p:nvSpPr>
        <p:spPr>
          <a:xfrm>
            <a:off x="381000" y="3717925"/>
            <a:ext cx="6172200" cy="5345113"/>
          </a:xfrm>
          <a:noFill/>
        </p:spPr>
        <p:txBody>
          <a:bodyPr/>
          <a:lstStyle/>
          <a:p>
            <a:pPr eaLnBrk="1" hangingPunct="1"/>
            <a:endParaRPr lang="en-US" altLang="en-US" smtClean="0"/>
          </a:p>
        </p:txBody>
      </p:sp>
    </p:spTree>
    <p:extLst>
      <p:ext uri="{BB962C8B-B14F-4D97-AF65-F5344CB8AC3E}">
        <p14:creationId xmlns:p14="http://schemas.microsoft.com/office/powerpoint/2010/main" val="2522846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err="1" smtClean="0"/>
              <a:t>TeV</a:t>
            </a:r>
            <a:r>
              <a:rPr lang="en-US" dirty="0" smtClean="0"/>
              <a:t>: trillion</a:t>
            </a:r>
            <a:r>
              <a:rPr lang="en-US" baseline="0" dirty="0" smtClean="0"/>
              <a:t> electron volts</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i="1" dirty="0" smtClean="0"/>
              <a:t>Those interested in researching into the smallest building blocks matter is made up of need the largest instruments. CERN, near Geneva, Switzerland, is where the most powerful circular accelerator in the world is being built: the Large </a:t>
            </a:r>
            <a:r>
              <a:rPr lang="en-US" i="1" dirty="0" err="1" smtClean="0"/>
              <a:t>Hadron</a:t>
            </a:r>
            <a:r>
              <a:rPr lang="en-US" i="1" dirty="0" smtClean="0"/>
              <a:t> Collider (LHC) for proton collisions. It has a circumference of 26.7 km. The subterranean tunnel of the accelerator is indicated by the large circle. (image source: CERN)</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smtClean="0"/>
              <a:t>Two large general</a:t>
            </a:r>
            <a:r>
              <a:rPr lang="en-US" sz="1200" baseline="0" dirty="0" smtClean="0"/>
              <a:t>-purpose detectors built on the LHC underground</a:t>
            </a:r>
            <a:endParaRPr lang="en-US" sz="1200" dirty="0" smtClean="0"/>
          </a:p>
          <a:p>
            <a:r>
              <a:rPr lang="en-US" sz="1200" dirty="0" smtClean="0"/>
              <a:t>On left: ATLAS detector -  (</a:t>
            </a:r>
            <a:r>
              <a:rPr lang="en-US" sz="1200" b="1" dirty="0" smtClean="0"/>
              <a:t>A</a:t>
            </a:r>
            <a:r>
              <a:rPr lang="en-US" sz="1200" dirty="0" smtClean="0"/>
              <a:t> </a:t>
            </a:r>
            <a:r>
              <a:rPr lang="en-US" sz="1200" b="1" dirty="0" err="1" smtClean="0"/>
              <a:t>T</a:t>
            </a:r>
            <a:r>
              <a:rPr lang="en-US" sz="1200" dirty="0" err="1" smtClean="0"/>
              <a:t>oroidal</a:t>
            </a:r>
            <a:r>
              <a:rPr lang="en-US" sz="1200" dirty="0" smtClean="0"/>
              <a:t> </a:t>
            </a:r>
            <a:r>
              <a:rPr lang="en-US" sz="1200" b="1" dirty="0" smtClean="0"/>
              <a:t>L</a:t>
            </a:r>
            <a:r>
              <a:rPr lang="en-US" sz="1200" dirty="0" smtClean="0"/>
              <a:t>HC </a:t>
            </a:r>
            <a:r>
              <a:rPr lang="en-US" sz="1200" b="1" dirty="0" err="1" smtClean="0"/>
              <a:t>A</a:t>
            </a:r>
            <a:r>
              <a:rPr lang="en-US" sz="1200" dirty="0" err="1" smtClean="0"/>
              <a:t>pparatu</a:t>
            </a:r>
            <a:r>
              <a:rPr lang="en-US" sz="1200" b="1" dirty="0" err="1" smtClean="0"/>
              <a:t>S</a:t>
            </a:r>
            <a:r>
              <a:rPr lang="en-US" sz="1200" b="0" i="0" baseline="0" dirty="0" smtClean="0"/>
              <a:t>).  That is a person standing on the blue platform!</a:t>
            </a:r>
          </a:p>
          <a:p>
            <a:r>
              <a:rPr lang="en-US" sz="1200" baseline="0" dirty="0" smtClean="0"/>
              <a:t>On right: CMS detector - </a:t>
            </a:r>
            <a:r>
              <a:rPr lang="en-US" sz="1200" dirty="0" smtClean="0"/>
              <a:t> (</a:t>
            </a:r>
            <a:r>
              <a:rPr lang="en-US" sz="1200" b="1" dirty="0" smtClean="0"/>
              <a:t>C</a:t>
            </a:r>
            <a:r>
              <a:rPr lang="en-US" sz="1200" b="0" i="0" baseline="0" dirty="0" smtClean="0"/>
              <a:t>ompact</a:t>
            </a:r>
            <a:r>
              <a:rPr lang="en-US" sz="1200" b="1" dirty="0" smtClean="0"/>
              <a:t> </a:t>
            </a:r>
            <a:r>
              <a:rPr lang="en-US" sz="1200" b="1" dirty="0" err="1" smtClean="0"/>
              <a:t>M</a:t>
            </a:r>
            <a:r>
              <a:rPr lang="en-US" sz="1200" b="0" dirty="0" err="1" smtClean="0"/>
              <a:t>uon</a:t>
            </a:r>
            <a:r>
              <a:rPr lang="en-US" sz="1200" b="1" dirty="0" smtClean="0"/>
              <a:t> S</a:t>
            </a:r>
            <a:r>
              <a:rPr lang="en-US" sz="1200" b="0" dirty="0" smtClean="0"/>
              <a:t>olenoid)</a:t>
            </a:r>
            <a:endParaRPr lang="en-US" sz="1200"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a:t>
            </a:r>
            <a:r>
              <a:rPr lang="en-US" baseline="0" dirty="0" smtClean="0"/>
              <a:t> found at: http://cdsweb.cern.ch/record/628469</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18</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Blast Furnace image can be found at: &lt;http://www.bbc.co.uk/schools/gcsebitesize/science/aqa/rocks/metalsrev2.shtml&gt;</a:t>
            </a:r>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Left Image</a:t>
            </a:r>
            <a:r>
              <a:rPr lang="en-US" baseline="0" dirty="0" smtClean="0"/>
              <a:t> at left can be found at Boston </a:t>
            </a:r>
            <a:r>
              <a:rPr lang="en-US" baseline="0" dirty="0" err="1" smtClean="0"/>
              <a:t>metrosciences.com</a:t>
            </a:r>
            <a:endParaRPr lang="en-US" baseline="0" dirty="0" smtClean="0"/>
          </a:p>
          <a:p>
            <a:r>
              <a:rPr lang="en-US" dirty="0" smtClean="0"/>
              <a:t>Right Image credit:</a:t>
            </a:r>
            <a:r>
              <a:rPr lang="en-US" baseline="0" dirty="0" smtClean="0"/>
              <a:t>  Fermi National Accelerator Laboratory</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20</a:t>
            </a:fld>
            <a:endParaRPr lang="en-US">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“Doomsday fears spark lawsuit over collider” http://www.msnbc.msn.com/id/23844529/</a:t>
            </a:r>
          </a:p>
          <a:p>
            <a:r>
              <a:rPr lang="en-US" dirty="0" smtClean="0"/>
              <a:t>“Asking a Judge to Save the World, and Maybe a</a:t>
            </a:r>
            <a:r>
              <a:rPr lang="en-US" baseline="0" dirty="0" smtClean="0"/>
              <a:t> Whole Lot More” </a:t>
            </a:r>
            <a:r>
              <a:rPr lang="en-US" b="0" i="1" baseline="0" dirty="0" smtClean="0"/>
              <a:t>New York Times </a:t>
            </a:r>
            <a:r>
              <a:rPr lang="en-US" dirty="0" smtClean="0"/>
              <a:t>http://www.nytimes.com/2008/03/29/science/29collider.html</a:t>
            </a:r>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Video/webpage</a:t>
            </a:r>
            <a:r>
              <a:rPr lang="en-US" baseline="0" dirty="0" smtClean="0"/>
              <a:t> image can be found at: http://www.thedailyshow.com/watch/thu-april-30-2009/large-hadron-collider</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22</a:t>
            </a:fld>
            <a:endParaRPr lang="en-US">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Image is of the antimatter canister from the movie. </a:t>
            </a:r>
            <a:endParaRPr lang="en-US" dirty="0"/>
          </a:p>
        </p:txBody>
      </p:sp>
      <p:sp>
        <p:nvSpPr>
          <p:cNvPr id="4" name="Slide Number Placeholder 3"/>
          <p:cNvSpPr>
            <a:spLocks noGrp="1"/>
          </p:cNvSpPr>
          <p:nvPr>
            <p:ph type="sldNum" sz="quarter" idx="10"/>
          </p:nvPr>
        </p:nvSpPr>
        <p:spPr/>
        <p:txBody>
          <a:bodyPr/>
          <a:lstStyle/>
          <a:p>
            <a:fld id="{B9AB0FA0-7CBB-534B-9945-4F9B19406016}" type="slidenum">
              <a:rPr lang="en-US" smtClean="0">
                <a:solidFill>
                  <a:srgbClr val="000000"/>
                </a:solidFill>
              </a:rPr>
              <a:pPr/>
              <a:t>23</a:t>
            </a:fld>
            <a:endParaRPr 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Angels and Demons movie</a:t>
            </a:r>
            <a:r>
              <a:rPr lang="en-US" baseline="0" dirty="0" smtClean="0"/>
              <a:t> clip about antimatter.</a:t>
            </a:r>
            <a:endParaRPr lang="en-US" dirty="0"/>
          </a:p>
        </p:txBody>
      </p:sp>
      <p:sp>
        <p:nvSpPr>
          <p:cNvPr id="4" name="Slide Number Placeholder 3"/>
          <p:cNvSpPr>
            <a:spLocks noGrp="1"/>
          </p:cNvSpPr>
          <p:nvPr>
            <p:ph type="sldNum" sz="quarter" idx="10"/>
          </p:nvPr>
        </p:nvSpPr>
        <p:spPr/>
        <p:txBody>
          <a:bodyPr/>
          <a:lstStyle/>
          <a:p>
            <a:fld id="{85D78B93-4EAB-490A-92D5-BD381748B8A8}"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often learn of the periodic</a:t>
            </a:r>
            <a:r>
              <a:rPr lang="en-US" baseline="0" dirty="0" smtClean="0"/>
              <a:t> table of the elements in chemistry class.  These 100+ chemical elements are billed as the fundamental building blocks of all matter.  But that’s only partially correct.  The atoms are not fundamental in the sense of being indivisible.  In fact they are composites of much smaller particles.</a:t>
            </a:r>
          </a:p>
          <a:p>
            <a:endParaRPr lang="en-US" baseline="0" dirty="0" smtClean="0"/>
          </a:p>
          <a:p>
            <a:r>
              <a:rPr lang="en-US" baseline="0" dirty="0" smtClean="0"/>
              <a:t>Today we know there are 12 fundamental particles – the particle physicists call this periodic table the “Standard Model” of particle physics.  All matter is in fact made of these 12 particles.  </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diagram shows how three quarks (</a:t>
            </a:r>
            <a:r>
              <a:rPr lang="en-US" dirty="0" err="1" smtClean="0"/>
              <a:t>up+up+down</a:t>
            </a:r>
            <a:r>
              <a:rPr lang="en-US" dirty="0" smtClean="0"/>
              <a:t>)</a:t>
            </a:r>
            <a:r>
              <a:rPr lang="en-US" baseline="0" dirty="0" smtClean="0"/>
              <a:t> make up a proton, and three quarks (</a:t>
            </a:r>
            <a:r>
              <a:rPr lang="en-US" baseline="0" dirty="0" err="1" smtClean="0"/>
              <a:t>down+down+up</a:t>
            </a:r>
            <a:r>
              <a:rPr lang="en-US" baseline="0" dirty="0" smtClean="0"/>
              <a:t>) make up a neutron.  An atom consists of a nucleus made of protons and neutrons, and as shown in the diagram, the nucleus is orbited by electrons. </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26</a:t>
            </a:fld>
            <a:endParaRPr 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There’s nothing inherently evil about antimatter</a:t>
            </a:r>
          </a:p>
          <a:p>
            <a:pPr>
              <a:buFont typeface="Arial" pitchFamily="34" charset="0"/>
              <a:buChar char="•"/>
            </a:pPr>
            <a:r>
              <a:rPr lang="en-US" dirty="0" smtClean="0"/>
              <a:t>If it’s common, it was called matter</a:t>
            </a:r>
          </a:p>
          <a:p>
            <a:pPr>
              <a:buFont typeface="Arial" pitchFamily="34" charset="0"/>
              <a:buChar char="•"/>
            </a:pPr>
            <a:r>
              <a:rPr lang="en-US" dirty="0" smtClean="0"/>
              <a:t>If it’s uncommon, it was called antimatter</a:t>
            </a:r>
          </a:p>
          <a:p>
            <a:pPr>
              <a:buFont typeface="Arial" pitchFamily="34" charset="0"/>
              <a:buChar char="•"/>
            </a:pPr>
            <a:endParaRPr lang="en-US" sz="1400" dirty="0" smtClean="0"/>
          </a:p>
          <a:p>
            <a:pPr>
              <a:buFont typeface="Arial" pitchFamily="34" charset="0"/>
              <a:buNone/>
            </a:pPr>
            <a:r>
              <a:rPr lang="en-US" sz="1400" dirty="0" smtClean="0"/>
              <a:t>Images</a:t>
            </a:r>
            <a:r>
              <a:rPr lang="en-US" sz="1400" baseline="0" dirty="0" smtClean="0"/>
              <a:t> of Tom Hanks as Robert Langdon are from the Angels &amp; Demons Web site. </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28</a:t>
            </a:fld>
            <a:endParaRPr 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sz="1200" dirty="0" smtClean="0"/>
              <a:t>Images</a:t>
            </a:r>
            <a:r>
              <a:rPr lang="en-US" sz="1200" baseline="0" dirty="0" smtClean="0"/>
              <a:t> of Tom Hanks as Robert Langdon are from the Angels &amp; Demons Web site. </a:t>
            </a:r>
            <a:endParaRPr lang="en-US" sz="1200" dirty="0" smtClean="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29</a:t>
            </a:fld>
            <a:endParaRPr 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simplest</a:t>
            </a:r>
            <a:r>
              <a:rPr lang="en-US" baseline="0" dirty="0" smtClean="0"/>
              <a:t> place to find antimatter is in a banana.  It has lots of potassium, some of which is radioactive and emits anti-electrons.  You would, in the time your body is digesting a banana, be exposed to about 1000 antiparticles annihilating in your body.</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 found at: http://theodoregray.com/periodictable/Elements/019/index.s7.html#sample1</a:t>
            </a:r>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31</a:t>
            </a:fld>
            <a:endParaRPr lang="en-US">
              <a:solidFill>
                <a:srgbClr val="00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t>Photo</a:t>
            </a:r>
            <a:r>
              <a:rPr lang="en-US" sz="1100" baseline="0" dirty="0" smtClean="0"/>
              <a:t> on left is a </a:t>
            </a:r>
            <a:r>
              <a:rPr lang="en-US" sz="1100" dirty="0" smtClean="0"/>
              <a:t>typical PET facility equipped with an ECAT Exact HR+ PET scanner. (Photo from </a:t>
            </a:r>
            <a:r>
              <a:rPr lang="en-US" sz="1100" dirty="0" err="1" smtClean="0"/>
              <a:t>http://commons.wikimedia.org/wiki/File:ECAT-Exact-HR--PET-Scanner.jpg</a:t>
            </a:r>
            <a:r>
              <a:rPr lang="en-US" sz="1100" dirty="0" smtClean="0"/>
              <a:t>)</a:t>
            </a:r>
            <a:endParaRPr lang="en-US" sz="1100" baseline="0" dirty="0" smtClean="0"/>
          </a:p>
          <a:p>
            <a:r>
              <a:rPr lang="en-US" sz="1100" baseline="0" dirty="0" smtClean="0"/>
              <a:t>Photo on right is a PET scan of a 20-year-old adult’s brain</a:t>
            </a:r>
          </a:p>
          <a:p>
            <a:r>
              <a:rPr lang="en-US" sz="1100" b="1" baseline="0" dirty="0" smtClean="0"/>
              <a:t>PET Scan Defined: </a:t>
            </a:r>
            <a:r>
              <a:rPr kumimoji="1" lang="en-US" sz="1200" kern="1200" dirty="0" smtClean="0">
                <a:solidFill>
                  <a:schemeClr val="tx1"/>
                </a:solidFill>
                <a:latin typeface="Times New Roman" pitchFamily="-65" charset="0"/>
                <a:ea typeface="ＭＳ Ｐゴシック" pitchFamily="-65" charset="-128"/>
                <a:cs typeface="+mn-cs"/>
              </a:rPr>
              <a:t>A positron emission tomography (PET) scan is a unique type of imaging test that helps doctors see how the organs and tissues inside your body are actually functioning.  The test involves injecting a very small dose of a radioactive chemical, called a radiotracer, into the vein of your arm. The tracer travels through the body and is absorbed by the organs and tissues being studied. Next, you will be asked to lie down on a flat examination table that is moved into the center of a PET scanner—a doughnut-like shaped machine. This machine detects and records the energy given off by the tracer substance and, with the aid of a computer, this energy is converted into three-dimensional pictures. A physician can then look at cross-sectional images of the body organ from any angle in order to detect any functional problems. </a:t>
            </a:r>
          </a:p>
          <a:p>
            <a:r>
              <a:rPr kumimoji="1" lang="en-US" sz="1200" b="1" kern="1200" dirty="0" smtClean="0">
                <a:solidFill>
                  <a:schemeClr val="tx1"/>
                </a:solidFill>
                <a:latin typeface="Times New Roman" pitchFamily="-65" charset="0"/>
                <a:ea typeface="ＭＳ Ｐゴシック" pitchFamily="-65" charset="-128"/>
                <a:cs typeface="+mn-cs"/>
              </a:rPr>
              <a:t>How is a PET scan different from a CT or MRI scan? </a:t>
            </a:r>
            <a:endParaRPr kumimoji="1" lang="en-US" sz="1200" kern="1200" dirty="0" smtClean="0">
              <a:solidFill>
                <a:schemeClr val="tx1"/>
              </a:solidFill>
              <a:latin typeface="Times New Roman" pitchFamily="-65" charset="0"/>
              <a:ea typeface="ＭＳ Ｐゴシック" pitchFamily="-65" charset="-128"/>
              <a:cs typeface="+mn-cs"/>
            </a:endParaRPr>
          </a:p>
          <a:p>
            <a:r>
              <a:rPr kumimoji="1" lang="en-US" sz="1200" kern="1200" dirty="0" smtClean="0">
                <a:solidFill>
                  <a:schemeClr val="tx1"/>
                </a:solidFill>
                <a:latin typeface="Times New Roman" pitchFamily="-65" charset="0"/>
                <a:ea typeface="ＭＳ Ｐゴシック" pitchFamily="-65" charset="-128"/>
                <a:cs typeface="+mn-cs"/>
              </a:rPr>
              <a:t>One of the main differences between PET scans and other imaging tests like CT scan or magnetic resonance imaging (MRI) is that the PET scan reveals the cellular level metabolic changes occurring in an organ or tissue. This is important and unique because disease processes often begin with functional changes at the cellular level. A PET scan can often detect these very early changes whereas a CT or MRI detect changes a little later as the disease begins to cause changes in the structure of organs or tissues. </a:t>
            </a:r>
          </a:p>
          <a:p>
            <a:endParaRPr lang="en-US" sz="1100"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33</a:t>
            </a:fld>
            <a:endParaRPr lang="en-US">
              <a:solidFill>
                <a:srgbClr val="000000"/>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1" u="none" dirty="0" smtClean="0">
                <a:solidFill>
                  <a:srgbClr val="000000"/>
                </a:solidFill>
              </a:rPr>
              <a:t>Gamma rays</a:t>
            </a:r>
            <a:r>
              <a:rPr lang="en-US" u="none" dirty="0" smtClean="0">
                <a:solidFill>
                  <a:srgbClr val="000000"/>
                </a:solidFill>
              </a:rPr>
              <a:t> are electromagnetic</a:t>
            </a:r>
            <a:r>
              <a:rPr lang="en-US" u="none" baseline="0" dirty="0" smtClean="0">
                <a:solidFill>
                  <a:srgbClr val="000000"/>
                </a:solidFill>
              </a:rPr>
              <a:t> radiation </a:t>
            </a:r>
            <a:r>
              <a:rPr lang="en-US" u="none" dirty="0" smtClean="0">
                <a:solidFill>
                  <a:srgbClr val="000000"/>
                </a:solidFill>
              </a:rPr>
              <a:t>of high frequency (very short wavelength). They are produced by sub-atomic particle interactions such as electron-positron </a:t>
            </a:r>
            <a:r>
              <a:rPr lang="en-US" u="none" dirty="0" err="1" smtClean="0">
                <a:solidFill>
                  <a:srgbClr val="000000"/>
                </a:solidFill>
              </a:rPr>
              <a:t>annilation</a:t>
            </a:r>
            <a:r>
              <a:rPr lang="en-US" u="none" dirty="0" smtClean="0">
                <a:solidFill>
                  <a:srgbClr val="000000"/>
                </a:solidFill>
              </a:rPr>
              <a:t>, neutral </a:t>
            </a:r>
            <a:r>
              <a:rPr lang="en-US" u="none" dirty="0" err="1" smtClean="0">
                <a:solidFill>
                  <a:srgbClr val="000000"/>
                </a:solidFill>
              </a:rPr>
              <a:t>pion</a:t>
            </a:r>
            <a:r>
              <a:rPr lang="en-US" u="none" dirty="0" smtClean="0">
                <a:solidFill>
                  <a:srgbClr val="000000"/>
                </a:solidFill>
              </a:rPr>
              <a:t> decay, radioactive decay, fusion, fission or inverse Compton scattering in astrophysical processes. Gamma rays typically have frequencies above 10</a:t>
            </a:r>
            <a:r>
              <a:rPr lang="en-US" u="none" baseline="30000" dirty="0" smtClean="0">
                <a:solidFill>
                  <a:srgbClr val="000000"/>
                </a:solidFill>
              </a:rPr>
              <a:t>19</a:t>
            </a:r>
            <a:r>
              <a:rPr lang="en-US" u="none" dirty="0" smtClean="0">
                <a:solidFill>
                  <a:srgbClr val="000000"/>
                </a:solidFill>
              </a:rPr>
              <a:t> Hz, and therefore have energies above 100 </a:t>
            </a:r>
            <a:r>
              <a:rPr lang="en-US" u="none" dirty="0" err="1" smtClean="0">
                <a:solidFill>
                  <a:srgbClr val="000000"/>
                </a:solidFill>
              </a:rPr>
              <a:t>keV</a:t>
            </a:r>
            <a:r>
              <a:rPr lang="en-US" u="none" dirty="0" smtClean="0">
                <a:solidFill>
                  <a:srgbClr val="000000"/>
                </a:solidFill>
              </a:rPr>
              <a:t> and wavelength less than 10 </a:t>
            </a:r>
            <a:r>
              <a:rPr lang="en-US" u="none" dirty="0" err="1" smtClean="0">
                <a:solidFill>
                  <a:srgbClr val="000000"/>
                </a:solidFill>
              </a:rPr>
              <a:t>picometers</a:t>
            </a:r>
            <a:r>
              <a:rPr lang="en-US" u="none" dirty="0" smtClean="0">
                <a:solidFill>
                  <a:srgbClr val="000000"/>
                </a:solidFill>
              </a:rPr>
              <a:t>, often smaller than an atom. Gamma radioactive decay</a:t>
            </a:r>
            <a:r>
              <a:rPr lang="en-US" u="none" baseline="0" dirty="0" smtClean="0">
                <a:solidFill>
                  <a:srgbClr val="000000"/>
                </a:solidFill>
              </a:rPr>
              <a:t> </a:t>
            </a:r>
            <a:r>
              <a:rPr lang="en-US" u="none" dirty="0" smtClean="0">
                <a:solidFill>
                  <a:srgbClr val="000000"/>
                </a:solidFill>
              </a:rPr>
              <a:t>photons commonly have energies of a few hundred </a:t>
            </a:r>
            <a:r>
              <a:rPr lang="en-US" u="none" dirty="0" err="1" smtClean="0">
                <a:solidFill>
                  <a:srgbClr val="000000"/>
                </a:solidFill>
              </a:rPr>
              <a:t>keV</a:t>
            </a:r>
            <a:r>
              <a:rPr lang="en-US" u="none" dirty="0" smtClean="0">
                <a:solidFill>
                  <a:srgbClr val="000000"/>
                </a:solidFill>
              </a:rPr>
              <a:t>, and are almost always less than 10 </a:t>
            </a:r>
            <a:r>
              <a:rPr lang="en-US" u="none" dirty="0" err="1" smtClean="0">
                <a:solidFill>
                  <a:srgbClr val="000000"/>
                </a:solidFill>
              </a:rPr>
              <a:t>MeV</a:t>
            </a:r>
            <a:r>
              <a:rPr lang="en-US" u="none" dirty="0" smtClean="0">
                <a:solidFill>
                  <a:srgbClr val="000000"/>
                </a:solidFill>
              </a:rPr>
              <a:t> in energy. (Source: </a:t>
            </a:r>
            <a:r>
              <a:rPr lang="en-US" u="none" dirty="0" err="1" smtClean="0">
                <a:solidFill>
                  <a:srgbClr val="000000"/>
                </a:solidFill>
              </a:rPr>
              <a:t>Wikipedia</a:t>
            </a:r>
            <a:r>
              <a:rPr lang="en-US" u="none" dirty="0" smtClean="0">
                <a:solidFill>
                  <a:srgbClr val="000000"/>
                </a:solidFill>
              </a:rPr>
              <a:t>)</a:t>
            </a:r>
          </a:p>
          <a:p>
            <a:endParaRPr lang="en-US" u="none" dirty="0" smtClean="0">
              <a:solidFill>
                <a:srgbClr val="000000"/>
              </a:solidFill>
            </a:endParaRPr>
          </a:p>
          <a:p>
            <a:r>
              <a:rPr lang="en-US" dirty="0" smtClean="0"/>
              <a:t>Gamma-rays have the smallest wavelengths and the most energy of any other wave in the electromagnetic spectrum. These waves are generated by radioactive atoms and in nuclear explosions. Gamma-rays can kill living cells, a fact which medicine uses to its advantage, using gamma-rays to kill cancerous cells. </a:t>
            </a:r>
          </a:p>
          <a:p>
            <a:endParaRPr lang="en-US" dirty="0" smtClean="0"/>
          </a:p>
          <a:p>
            <a:r>
              <a:rPr lang="en-US" dirty="0" smtClean="0"/>
              <a:t>Gamma-rays travel to us across vast distances of the universe, only to be absorbed by the Earth's atmosphere. Different wavelengths of light penetrate the Earth's atmosphere to different depths. Instruments aboard high-altitude balloons and satellites like the Compton Observatory provide our only view of the gamma-ray sky</a:t>
            </a:r>
          </a:p>
          <a:p>
            <a:endParaRPr lang="en-US"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Gamma-rays are the most energetic form of light and are produced by the hottest regions of the universe. They are also produced by such violent events as supernova explosions or the destruction of atoms, and by less dramatic events, such as the decay of radioactive material in space. Things like supernova explosions (the way massive stars die), neutron stars and pulsars, and black holes are all sources of celestial gamma-rays. (SOURCE: http://</a:t>
            </a:r>
            <a:r>
              <a:rPr lang="en-US" dirty="0" err="1" smtClean="0"/>
              <a:t>science.hq.nasa.gov/kids/imagers/ems/gamma.html</a:t>
            </a:r>
            <a:r>
              <a:rPr lang="en-US" dirty="0" smtClean="0"/>
              <a:t>) </a:t>
            </a:r>
          </a:p>
          <a:p>
            <a:endParaRPr lang="en-US" dirty="0" smtClean="0"/>
          </a:p>
          <a:p>
            <a:endParaRPr lang="en-US" u="none" dirty="0" smtClean="0">
              <a:solidFill>
                <a:srgbClr val="000000"/>
              </a:solidFill>
            </a:endParaRPr>
          </a:p>
        </p:txBody>
      </p:sp>
      <p:sp>
        <p:nvSpPr>
          <p:cNvPr id="4" name="Slide Number Placeholder 3"/>
          <p:cNvSpPr>
            <a:spLocks noGrp="1"/>
          </p:cNvSpPr>
          <p:nvPr>
            <p:ph type="sldNum" sz="quarter" idx="10"/>
          </p:nvPr>
        </p:nvSpPr>
        <p:spPr/>
        <p:txBody>
          <a:bodyPr/>
          <a:lstStyle/>
          <a:p>
            <a:fld id="{DDC49DDF-04F8-427F-A17A-BE8C64F79721}"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 found at: </a:t>
            </a:r>
            <a:r>
              <a:rPr lang="en-US" dirty="0" err="1" smtClean="0"/>
              <a:t>http://www.humanillnesses.com/Behavioral-Health-Sel-Vi/Sleep.html</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35</a:t>
            </a:fld>
            <a:endParaRPr 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Top image is of </a:t>
            </a:r>
            <a:r>
              <a:rPr lang="en-US" dirty="0" err="1" smtClean="0"/>
              <a:t>Ayelet</a:t>
            </a:r>
            <a:r>
              <a:rPr lang="en-US" dirty="0" smtClean="0"/>
              <a:t> </a:t>
            </a:r>
            <a:r>
              <a:rPr lang="en-US" dirty="0" err="1" smtClean="0"/>
              <a:t>Zurer</a:t>
            </a:r>
            <a:r>
              <a:rPr lang="en-US" dirty="0" smtClean="0"/>
              <a:t> as </a:t>
            </a:r>
            <a:r>
              <a:rPr lang="en-US" dirty="0" err="1" smtClean="0"/>
              <a:t>Vittoria</a:t>
            </a:r>
            <a:r>
              <a:rPr lang="en-US" dirty="0" smtClean="0"/>
              <a:t> </a:t>
            </a:r>
            <a:r>
              <a:rPr lang="en-US" dirty="0" err="1" smtClean="0"/>
              <a:t>Vetra</a:t>
            </a:r>
            <a:r>
              <a:rPr lang="en-US" dirty="0" smtClean="0"/>
              <a:t> looking</a:t>
            </a:r>
            <a:r>
              <a:rPr lang="en-US" baseline="0" dirty="0" smtClean="0"/>
              <a:t> at the canister containing antimatter.</a:t>
            </a:r>
          </a:p>
          <a:p>
            <a:r>
              <a:rPr lang="en-US" baseline="0" dirty="0" smtClean="0"/>
              <a:t>Image found at: http://blog.screenweek.it/2008/10/quattro-nuove-foto-da-angeli-e-demoni-23810.php</a:t>
            </a:r>
          </a:p>
          <a:p>
            <a:endParaRPr lang="en-US" baseline="0" dirty="0" smtClean="0"/>
          </a:p>
          <a:p>
            <a:r>
              <a:rPr lang="en-US" baseline="0" dirty="0" smtClean="0"/>
              <a:t>Bottom image (not in high resolution) was taken from the Angels &amp; Demons Web site.</a:t>
            </a:r>
          </a:p>
          <a:p>
            <a:r>
              <a:rPr lang="en-US" baseline="0" dirty="0" smtClean="0"/>
              <a:t>Image found at: http://</a:t>
            </a:r>
            <a:r>
              <a:rPr lang="en-US" baseline="0" dirty="0" err="1" smtClean="0"/>
              <a:t>www.sonypictures.com/homevideo/angelsanddemons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9AB0FA0-7CBB-534B-9945-4F9B19406016}" type="slidenum">
              <a:rPr lang="en-US" smtClean="0"/>
              <a:pPr/>
              <a:t>5</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 from </a:t>
            </a:r>
            <a:r>
              <a:rPr lang="en-US" sz="1200" i="1" dirty="0" smtClean="0"/>
              <a:t>Proc. Nat’l Acad. of Sciences, 9/28/03, "Low Monoamine </a:t>
            </a:r>
            <a:r>
              <a:rPr lang="en-US" sz="1200" i="1" dirty="0" err="1" smtClean="0"/>
              <a:t>Oxidase</a:t>
            </a:r>
            <a:r>
              <a:rPr lang="en-US" sz="1200" i="1" dirty="0" smtClean="0"/>
              <a:t> B in Peripheral Organs in Smokers."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 found at:</a:t>
            </a:r>
            <a:r>
              <a:rPr lang="en-US" baseline="0" dirty="0" smtClean="0"/>
              <a:t> http://www.msnbc.msn.com/id/29513672/ns/health-cancer/</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37</a:t>
            </a:fld>
            <a:endParaRPr lang="en-US">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 can be</a:t>
            </a:r>
            <a:r>
              <a:rPr lang="en-US" baseline="0" dirty="0" smtClean="0"/>
              <a:t> found at: http://</a:t>
            </a:r>
            <a:r>
              <a:rPr lang="en-US" baseline="0" dirty="0" err="1" smtClean="0"/>
              <a:t>www.cartoonstock.com/directory/c/cat_scans.asp</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39</a:t>
            </a:fld>
            <a:endParaRPr 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The picture is an “artistic view of a cosmic rays shower.” (SOURCE: </a:t>
            </a:r>
            <a:r>
              <a:rPr lang="en-US" dirty="0" err="1" smtClean="0"/>
              <a:t>http://www.aspera-eu.org/index.php?option</a:t>
            </a:r>
            <a:r>
              <a:rPr lang="en-US" dirty="0" smtClean="0"/>
              <a:t>=</a:t>
            </a:r>
            <a:r>
              <a:rPr lang="en-US" dirty="0" err="1" smtClean="0"/>
              <a:t>com_content&amp;task</a:t>
            </a:r>
            <a:r>
              <a:rPr lang="en-US" dirty="0" smtClean="0"/>
              <a:t>=</a:t>
            </a:r>
            <a:r>
              <a:rPr lang="en-US" dirty="0" err="1" smtClean="0"/>
              <a:t>view&amp;id</a:t>
            </a:r>
            <a:r>
              <a:rPr lang="en-US" dirty="0" smtClean="0"/>
              <a:t>=290)</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 taken from </a:t>
            </a:r>
            <a:r>
              <a:rPr lang="en-US" i="1" dirty="0" smtClean="0"/>
              <a:t>The Particle</a:t>
            </a:r>
            <a:r>
              <a:rPr lang="en-US" i="1" baseline="0" dirty="0" smtClean="0"/>
              <a:t> Explosion</a:t>
            </a:r>
            <a:r>
              <a:rPr lang="en-US" i="0" baseline="0" dirty="0" smtClean="0"/>
              <a:t>, by Close, Schwartz, and Sutton</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42</a:t>
            </a:fld>
            <a:endParaRPr lang="en-US">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taken from </a:t>
            </a:r>
            <a:r>
              <a:rPr lang="en-US" i="1" dirty="0" smtClean="0"/>
              <a:t>The Particle</a:t>
            </a:r>
            <a:r>
              <a:rPr lang="en-US" i="1" baseline="0" dirty="0" smtClean="0"/>
              <a:t> Explosion</a:t>
            </a:r>
            <a:r>
              <a:rPr lang="en-US" i="0" baseline="0" dirty="0" smtClean="0"/>
              <a:t>, by Close, Schwartz, and Sutton</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43</a:t>
            </a:fld>
            <a:endParaRPr lang="en-US">
              <a:solidFill>
                <a:srgbClr val="000000"/>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taken from </a:t>
            </a:r>
            <a:r>
              <a:rPr lang="en-US" i="1" dirty="0" smtClean="0"/>
              <a:t>The Study of Elementary Particles by the Photographic Method. An account of the principal techniques and discoveries illustrated by an atlas of photomicrographs.</a:t>
            </a:r>
            <a:r>
              <a:rPr lang="en-US" dirty="0" smtClean="0"/>
              <a:t> C. F. Powell, P. H. Fowler, and D. H. Perkins. </a:t>
            </a:r>
            <a:r>
              <a:rPr lang="en-US" dirty="0" err="1" smtClean="0"/>
              <a:t>Pergamon</a:t>
            </a:r>
            <a:r>
              <a:rPr lang="en-US" dirty="0" smtClean="0"/>
              <a:t> Press, New York, 1959</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44</a:t>
            </a:fld>
            <a:endParaRPr lang="en-US">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a:t>
            </a:r>
            <a:r>
              <a:rPr lang="en-US" baseline="0" dirty="0" smtClean="0"/>
              <a:t> on left is the linear accelerator at SLAC </a:t>
            </a:r>
            <a:r>
              <a:rPr lang="en-US" baseline="0" smtClean="0"/>
              <a:t>(accelerated </a:t>
            </a:r>
            <a:r>
              <a:rPr lang="en-US" baseline="0" dirty="0" smtClean="0"/>
              <a:t>electrons and positrons)</a:t>
            </a:r>
          </a:p>
          <a:p>
            <a:r>
              <a:rPr lang="en-US" baseline="0" dirty="0" smtClean="0"/>
              <a:t>Photo on right is </a:t>
            </a:r>
            <a:r>
              <a:rPr lang="en-US" baseline="0" dirty="0" err="1" smtClean="0"/>
              <a:t>Fermilab’s</a:t>
            </a:r>
            <a:r>
              <a:rPr lang="en-US" baseline="0" dirty="0" smtClean="0"/>
              <a:t> </a:t>
            </a:r>
            <a:r>
              <a:rPr lang="en-US" baseline="0" dirty="0" err="1" smtClean="0"/>
              <a:t>Tevatron</a:t>
            </a:r>
            <a:r>
              <a:rPr lang="en-US" baseline="0" dirty="0" smtClean="0"/>
              <a:t> proton-antiproton collider</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25C596AD-F2DB-4F4E-AEBD-A63688BD2607}" type="slidenum">
              <a:rPr lang="en-US">
                <a:solidFill>
                  <a:srgbClr val="000000"/>
                </a:solidFill>
              </a:rPr>
              <a:pPr/>
              <a:t>46</a:t>
            </a:fld>
            <a:endParaRPr lang="en-US">
              <a:solidFill>
                <a:srgbClr val="000000"/>
              </a:solidFill>
            </a:endParaRPr>
          </a:p>
        </p:txBody>
      </p:sp>
      <p:sp>
        <p:nvSpPr>
          <p:cNvPr id="41987" name="Rectangle 2"/>
          <p:cNvSpPr>
            <a:spLocks noGrp="1" noRot="1" noChangeAspect="1" noChangeArrowheads="1" noTextEdit="1"/>
          </p:cNvSpPr>
          <p:nvPr>
            <p:ph type="sldImg"/>
          </p:nvPr>
        </p:nvSpPr>
        <p:spPr>
          <a:xfrm>
            <a:off x="1127125" y="690563"/>
            <a:ext cx="4603750" cy="3452812"/>
          </a:xfrm>
          <a:ln/>
        </p:spPr>
      </p:sp>
      <p:sp>
        <p:nvSpPr>
          <p:cNvPr id="41988" name="Rectangle 3"/>
          <p:cNvSpPr>
            <a:spLocks noGrp="1" noChangeArrowheads="1"/>
          </p:cNvSpPr>
          <p:nvPr>
            <p:ph type="body" idx="1"/>
          </p:nvPr>
        </p:nvSpPr>
        <p:spPr>
          <a:xfrm>
            <a:off x="904352" y="4373773"/>
            <a:ext cx="5049297" cy="4066842"/>
          </a:xfrm>
          <a:noFill/>
          <a:ln/>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smtClean="0"/>
              <a:t>Image taken from </a:t>
            </a:r>
            <a:r>
              <a:rPr lang="en-US" i="1" dirty="0" smtClean="0"/>
              <a:t>The Particle</a:t>
            </a:r>
            <a:r>
              <a:rPr lang="en-US" i="1" baseline="0" dirty="0" smtClean="0"/>
              <a:t> Explosion</a:t>
            </a:r>
            <a:r>
              <a:rPr lang="en-US" i="0" baseline="0" dirty="0" smtClean="0"/>
              <a:t>, by Close, Schwartz, and Sutton</a:t>
            </a:r>
            <a:endParaRPr lang="en-US" dirty="0" smtClean="0"/>
          </a:p>
          <a:p>
            <a:pPr eaLnBrk="1" hangingPunct="1"/>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Atomic</a:t>
            </a:r>
            <a:r>
              <a:rPr lang="en-US" baseline="0" dirty="0" smtClean="0"/>
              <a:t>  bomb that destroyed Nagasaki was estimated to yield 20 kilotons of TNT. </a:t>
            </a:r>
          </a:p>
          <a:p>
            <a:pPr>
              <a:buFont typeface="Arial" pitchFamily="34" charset="0"/>
              <a:buChar char="•"/>
            </a:pPr>
            <a:r>
              <a:rPr lang="en-US" baseline="0" dirty="0" smtClean="0"/>
              <a:t>Hiroshima bomb estimated at 14 kilotons of TNT.</a:t>
            </a:r>
          </a:p>
          <a:p>
            <a:pPr>
              <a:buFont typeface="Arial" pitchFamily="34" charset="0"/>
              <a:buChar char="•"/>
            </a:pPr>
            <a:r>
              <a:rPr lang="en-US" baseline="0" dirty="0" smtClean="0"/>
              <a:t>NOTE: Amount of antimatter is from BOOK, do not know amount in movie.</a:t>
            </a:r>
          </a:p>
        </p:txBody>
      </p:sp>
      <p:sp>
        <p:nvSpPr>
          <p:cNvPr id="4" name="Slide Number Placeholder 3"/>
          <p:cNvSpPr>
            <a:spLocks noGrp="1"/>
          </p:cNvSpPr>
          <p:nvPr>
            <p:ph type="sldNum" sz="quarter" idx="10"/>
          </p:nvPr>
        </p:nvSpPr>
        <p:spPr/>
        <p:txBody>
          <a:bodyPr/>
          <a:lstStyle/>
          <a:p>
            <a:fld id="{B9AB0FA0-7CBB-534B-9945-4F9B19406016}" type="slidenum">
              <a:rPr lang="en-US" smtClean="0"/>
              <a:pPr/>
              <a:t>48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of </a:t>
            </a:r>
            <a:r>
              <a:rPr lang="en-US" baseline="0" dirty="0" smtClean="0"/>
              <a:t>the ATLAS control room set for Angels &amp; Demons. </a:t>
            </a:r>
          </a:p>
          <a:p>
            <a:r>
              <a:rPr lang="en-US" baseline="0" dirty="0" smtClean="0"/>
              <a:t>Image can be found at:&lt;http://</a:t>
            </a:r>
            <a:r>
              <a:rPr lang="en-US" baseline="0" dirty="0" err="1" smtClean="0"/>
              <a:t>atlas.ch/angels/images.html</a:t>
            </a:r>
            <a:r>
              <a:rPr lang="en-US" baseline="0" dirty="0" smtClean="0"/>
              <a:t>&gt;</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6</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Photo is of </a:t>
            </a:r>
            <a:r>
              <a:rPr lang="en-US" dirty="0" err="1" smtClean="0"/>
              <a:t>Fermilab’s</a:t>
            </a:r>
            <a:r>
              <a:rPr lang="en-US" dirty="0" smtClean="0"/>
              <a:t> Antiproton Source, P-Bar, Accumulator</a:t>
            </a:r>
            <a:r>
              <a:rPr lang="en-US" baseline="0" dirty="0" smtClean="0"/>
              <a:t> </a:t>
            </a:r>
            <a:r>
              <a:rPr lang="en-US" dirty="0" smtClean="0"/>
              <a:t>and </a:t>
            </a:r>
            <a:r>
              <a:rPr lang="en-US" dirty="0" err="1" smtClean="0"/>
              <a:t>Debuncher</a:t>
            </a:r>
            <a:endParaRPr lang="en-US" dirty="0" smtClean="0"/>
          </a:p>
          <a:p>
            <a:pPr>
              <a:buFont typeface="Arial" pitchFamily="34" charset="0"/>
              <a:buChar char="•"/>
            </a:pPr>
            <a:r>
              <a:rPr lang="en-US" dirty="0" smtClean="0"/>
              <a:t>Real</a:t>
            </a:r>
            <a:r>
              <a:rPr lang="en-US" baseline="0" dirty="0" smtClean="0"/>
              <a:t> </a:t>
            </a:r>
            <a:r>
              <a:rPr lang="en-US" baseline="0" dirty="0" err="1" smtClean="0"/>
              <a:t>Fermilab</a:t>
            </a:r>
            <a:r>
              <a:rPr lang="en-US" baseline="0" dirty="0" smtClean="0"/>
              <a:t> rate is 2.3 </a:t>
            </a:r>
            <a:r>
              <a:rPr lang="en-US" baseline="0" dirty="0" err="1" smtClean="0"/>
              <a:t>ng</a:t>
            </a:r>
            <a:r>
              <a:rPr lang="en-US" baseline="0" dirty="0" smtClean="0"/>
              <a:t>/year (2008 total). Number of years was calculated using 2.3 </a:t>
            </a:r>
            <a:r>
              <a:rPr lang="en-US" baseline="0" dirty="0" err="1" smtClean="0"/>
              <a:t>ng</a:t>
            </a:r>
            <a:r>
              <a:rPr lang="en-US" baseline="0" dirty="0" smtClean="0"/>
              <a:t>.</a:t>
            </a:r>
            <a:endParaRPr lang="en-US" dirty="0" smtClean="0"/>
          </a:p>
          <a:p>
            <a:pPr>
              <a:buFont typeface="Arial" pitchFamily="34" charset="0"/>
              <a:buChar char="•"/>
            </a:pPr>
            <a:r>
              <a:rPr lang="en-US" dirty="0" smtClean="0"/>
              <a:t>Equivalent</a:t>
            </a:r>
            <a:r>
              <a:rPr lang="en-US" baseline="0" dirty="0" smtClean="0"/>
              <a:t> numbers for CERN’s Antiproton Decelerator are: Maximum rate of 3.6x10^14 antiprotons per year, thus 0.43 billion years to make 0.25 g. (more realistic rate more like &lt;5x10^12 antiprotons per year)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50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8DFD40-348E-464D-875D-E91F49273583}" type="slidenum">
              <a:rPr lang="en-US">
                <a:solidFill>
                  <a:srgbClr val="000000"/>
                </a:solidFill>
              </a:rPr>
              <a:pPr/>
              <a:t>51</a:t>
            </a:fld>
            <a:endParaRPr lang="en-US">
              <a:solidFill>
                <a:srgbClr val="000000"/>
              </a:solidFill>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Photo on left is from</a:t>
            </a:r>
            <a:r>
              <a:rPr lang="en-US" baseline="0" dirty="0" smtClean="0"/>
              <a:t> movie. </a:t>
            </a:r>
            <a:r>
              <a:rPr lang="en-US" dirty="0" smtClean="0"/>
              <a:t>Image: © Columbia Pictures Industries, Inc. - all rights reserved. Reproduced with permission.</a:t>
            </a:r>
          </a:p>
          <a:p>
            <a:r>
              <a:rPr lang="en-US" baseline="0" dirty="0" smtClean="0"/>
              <a:t>Photo on right is of ATHENA experiment at CERN, which studied </a:t>
            </a:r>
            <a:r>
              <a:rPr lang="en-US" baseline="0" dirty="0" err="1" smtClean="0"/>
              <a:t>antihydrogen</a:t>
            </a:r>
            <a:r>
              <a:rPr lang="en-US" baseline="0" dirty="0" smtClean="0"/>
              <a:t> (since replaced by ALPHA experiment).</a:t>
            </a:r>
          </a:p>
          <a:p>
            <a:r>
              <a:rPr lang="en-US" baseline="0" dirty="0" smtClean="0"/>
              <a:t>ATHENA picture: http://cdsweb.cern.ch/record/41576</a:t>
            </a:r>
          </a:p>
          <a:p>
            <a:endParaRPr lang="en-US" baseline="0" dirty="0" smtClean="0"/>
          </a:p>
          <a:p>
            <a:r>
              <a:rPr lang="en-US" baseline="0" dirty="0" smtClean="0"/>
              <a:t>NOTE: It has been noted by some lecturers that portable antimatter traps for positrons, and possibly also antiprotons, may be feasible at the current time. However, they would not be hand-held as shown in Angels &amp; Demons. They also wouldn’t hold a significant enough amount of antimatter to create a bomb.</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53</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REGARDING</a:t>
            </a:r>
            <a:r>
              <a:rPr lang="en-US" baseline="0" dirty="0" smtClean="0"/>
              <a:t> THE SECOND BULLET:</a:t>
            </a:r>
            <a:endParaRPr lang="en-US" dirty="0" smtClean="0"/>
          </a:p>
          <a:p>
            <a:r>
              <a:rPr lang="en-US" dirty="0" smtClean="0"/>
              <a:t>One lecturer points</a:t>
            </a:r>
            <a:r>
              <a:rPr lang="en-US" baseline="0" dirty="0" smtClean="0"/>
              <a:t> out that, while it does currently seem entirely impractical to use antimatter to propel a spaceship like in Star </a:t>
            </a:r>
            <a:r>
              <a:rPr lang="en-US" baseline="0" dirty="0" err="1" smtClean="0"/>
              <a:t>Treak</a:t>
            </a:r>
            <a:r>
              <a:rPr lang="en-US" baseline="0" dirty="0" smtClean="0"/>
              <a:t>, NASA has funded research on antimatter space propulsion and it is a topic of serious R&amp;D for </a:t>
            </a:r>
            <a:r>
              <a:rPr lang="en-US" dirty="0" smtClean="0"/>
              <a:t>miniaturized space probes. The concept is not obvious and involves a sail coated with a fissionable material, which gets bombarded with antiprotons released from a magnetic bottle. Antiprotons are expensive to produce, but theoretically they pack the most thrust in the least mass of any possible propulsion technique, which is important in outer space. </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Animation is of the “Big Crunch”, one</a:t>
            </a:r>
            <a:r>
              <a:rPr lang="en-US" baseline="0" dirty="0" smtClean="0"/>
              <a:t> possibility of an ending to the universe. Included to provide a bridge to talking about the Big Bang. Original video can be downloaded from Chandra (scroll down for “The Big Crunch”):</a:t>
            </a:r>
          </a:p>
          <a:p>
            <a:r>
              <a:rPr lang="en-US" baseline="0" dirty="0" smtClean="0"/>
              <a:t>http://chandra.harvard.edu/photo/2004/darkenergy/animations.html</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58</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photo is </a:t>
            </a:r>
            <a:r>
              <a:rPr lang="en-US" dirty="0" err="1" smtClean="0"/>
              <a:t>BaBar</a:t>
            </a:r>
            <a:r>
              <a:rPr lang="en-US" dirty="0" smtClean="0"/>
              <a:t>, which ran at</a:t>
            </a:r>
            <a:r>
              <a:rPr lang="en-US" baseline="0" dirty="0" smtClean="0"/>
              <a:t> SLAC until April 2008.</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60</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photo is the MINOS far detector, located in</a:t>
            </a:r>
            <a:r>
              <a:rPr lang="en-US" baseline="0" dirty="0" smtClean="0"/>
              <a:t> the Soudan mine in Soudan, northern Minnesota. The detector uses a beam of neutrinos produced from the </a:t>
            </a:r>
            <a:r>
              <a:rPr lang="en-US" baseline="0" dirty="0" err="1" smtClean="0"/>
              <a:t>Tevatron</a:t>
            </a:r>
            <a:r>
              <a:rPr lang="en-US" baseline="0" dirty="0" smtClean="0"/>
              <a:t> at </a:t>
            </a:r>
            <a:r>
              <a:rPr lang="en-US" baseline="0" dirty="0" err="1" smtClean="0"/>
              <a:t>Fermilab</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srgbClr val="000000"/>
                </a:solidFill>
              </a:rPr>
              <a:pPr/>
              <a:t>61</a:t>
            </a:fld>
            <a:endParaRPr lang="en-US">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the link to</a:t>
            </a:r>
            <a:r>
              <a:rPr lang="en-US" baseline="0" dirty="0" smtClean="0"/>
              <a:t> antimatter here – have to analyze all the tracks to search for patterns indicating Higgs boson decay. Half the tracks are antimatter particles.</a:t>
            </a:r>
          </a:p>
          <a:p>
            <a:r>
              <a:rPr lang="en-US" baseline="0" dirty="0" smtClean="0"/>
              <a:t>Left: simulated Higgs decay in CDF; Right: simulated Higgs decay in CMS</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solidFill>
                  <a:prstClr val="black"/>
                </a:solidFill>
              </a:rPr>
              <a:pPr/>
              <a:t>62</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figure</a:t>
            </a:r>
            <a:r>
              <a:rPr lang="en-US" baseline="0" dirty="0" smtClean="0"/>
              <a:t> at left is taken fro ma recent article submitted to European Physics Journal C by the CMS collaboration, available on the Cornell preprint server arXiv:hep-ex/10020621, Feb. 2010</a:t>
            </a:r>
          </a:p>
          <a:p>
            <a:endParaRPr lang="en-US" baseline="0" dirty="0" smtClean="0"/>
          </a:p>
          <a:p>
            <a:r>
              <a:rPr lang="en-US" baseline="0" dirty="0" smtClean="0"/>
              <a:t>The image at the right is from CERN and shows a presentation by the ATLAS Scientific Spokesperson, Dr. </a:t>
            </a:r>
            <a:r>
              <a:rPr lang="en-US" baseline="0" dirty="0" err="1" smtClean="0"/>
              <a:t>Fabiola</a:t>
            </a:r>
            <a:r>
              <a:rPr lang="en-US" baseline="0" dirty="0" smtClean="0"/>
              <a:t> </a:t>
            </a:r>
            <a:r>
              <a:rPr lang="en-US" baseline="0" dirty="0" err="1" smtClean="0"/>
              <a:t>Gionotti</a:t>
            </a:r>
            <a:r>
              <a:rPr lang="en-US" baseline="0" dirty="0" smtClean="0"/>
              <a:t> (CERN), showing first results from the ATLAS experiment at the LHC </a:t>
            </a:r>
            <a:r>
              <a:rPr lang="en-US" baseline="0" smtClean="0"/>
              <a:t>in December 2009.</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64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dirty="0" smtClean="0"/>
              <a:t>Image</a:t>
            </a:r>
            <a:r>
              <a:rPr lang="en-US" baseline="0" dirty="0" smtClean="0"/>
              <a:t> found at: http://cms.web.cern.ch/cms/Media/Publications/CMStimes/2007/03_26/index.html</a:t>
            </a:r>
            <a:endParaRPr lang="en-US" dirty="0" smtClean="0"/>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baseline="0" dirty="0" smtClean="0">
                <a:latin typeface="Arial" pitchFamily="34" charset="0"/>
                <a:cs typeface="Arial" pitchFamily="34" charset="0"/>
              </a:rPr>
              <a:t>The Foundation Stone: Setting up a laboratory for pure research at CERN</a:t>
            </a:r>
          </a:p>
          <a:p>
            <a:r>
              <a:rPr lang="en-US" sz="1200" b="0" i="0" baseline="0" dirty="0" smtClean="0">
                <a:latin typeface="Arial" pitchFamily="34" charset="0"/>
                <a:cs typeface="Arial" pitchFamily="34" charset="0"/>
              </a:rPr>
              <a:t>Image found at</a:t>
            </a:r>
            <a:r>
              <a:rPr lang="en-US" sz="1200" b="0" i="0" baseline="0" dirty="0" smtClean="0">
                <a:solidFill>
                  <a:srgbClr val="000000"/>
                </a:solidFill>
                <a:latin typeface="Arial" pitchFamily="34" charset="0"/>
                <a:cs typeface="Arial" pitchFamily="34" charset="0"/>
              </a:rPr>
              <a:t>: cerncourier.com/cws/article/cern/29162</a:t>
            </a:r>
          </a:p>
          <a:p>
            <a:r>
              <a:rPr lang="en-US" sz="1200" b="0" i="0" baseline="0" dirty="0" smtClean="0">
                <a:latin typeface="Arial" pitchFamily="34" charset="0"/>
                <a:cs typeface="Arial" pitchFamily="34" charset="0"/>
              </a:rPr>
              <a:t>January/February 1960 </a:t>
            </a:r>
            <a:endParaRPr lang="en-US" sz="1200" b="0" i="0" baseline="0" dirty="0" smtClean="0">
              <a:solidFill>
                <a:srgbClr val="000000"/>
              </a:solidFill>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 of Europe’s first joint</a:t>
            </a:r>
            <a:r>
              <a:rPr lang="en-US" baseline="0" dirty="0" smtClean="0"/>
              <a:t> ventures</a:t>
            </a:r>
          </a:p>
          <a:p>
            <a:endParaRPr lang="en-US" baseline="0" dirty="0" smtClean="0"/>
          </a:p>
          <a:p>
            <a:r>
              <a:rPr lang="en-US" baseline="0" dirty="0" smtClean="0"/>
              <a:t>Image found at: http://www.particlephysics.ac.uk/news/picture-of-the-week/picture-archive/now-we-are-20--cern-s-member-states.html</a:t>
            </a:r>
            <a:endParaRPr lang="en-US" dirty="0"/>
          </a:p>
        </p:txBody>
      </p:sp>
      <p:sp>
        <p:nvSpPr>
          <p:cNvPr id="4" name="Slide Number Placeholder 3"/>
          <p:cNvSpPr>
            <a:spLocks noGrp="1"/>
          </p:cNvSpPr>
          <p:nvPr>
            <p:ph type="sldNum" sz="quarter" idx="10"/>
          </p:nvPr>
        </p:nvSpPr>
        <p:spPr/>
        <p:txBody>
          <a:bodyPr/>
          <a:lstStyle/>
          <a:p>
            <a:fld id="{B9AB0FA0-7CBB-534B-9945-4F9B19406016}" type="slidenum">
              <a:rPr lang="en-US" smtClean="0"/>
              <a:pPr/>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of Ron Howard in the ATLAS control room set for Angels &amp; Demons.</a:t>
            </a:r>
          </a:p>
          <a:p>
            <a:r>
              <a:rPr lang="en-US" dirty="0" smtClean="0"/>
              <a:t>Image can be found at: &lt;http://</a:t>
            </a:r>
            <a:r>
              <a:rPr lang="en-US" dirty="0" err="1" smtClean="0"/>
              <a:t>atlas.ch/angels/images.html</a:t>
            </a:r>
            <a:r>
              <a:rPr lang="en-US" dirty="0" smtClean="0"/>
              <a:t>&gt;</a:t>
            </a:r>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C49DDF-04F8-427F-A17A-BE8C64F79721}"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61BA77-54A7-43C9-BD67-9CC5332491C9}"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1BA77-54A7-43C9-BD67-9CC5332491C9}"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1BA77-54A7-43C9-BD67-9CC5332491C9}"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339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8630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77952" y="2171700"/>
            <a:ext cx="8382000" cy="1562100"/>
          </a:xfrm>
        </p:spPr>
        <p:txBody>
          <a:bodyPr/>
          <a:lstStyle>
            <a:lvl1pPr>
              <a:defRPr sz="2400"/>
            </a:lvl1pPr>
            <a:lvl2pPr>
              <a:defRPr sz="20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p:txBody>
      </p:sp>
      <p:sp>
        <p:nvSpPr>
          <p:cNvPr id="6" name="Content Placeholder 5"/>
          <p:cNvSpPr>
            <a:spLocks noGrp="1"/>
          </p:cNvSpPr>
          <p:nvPr>
            <p:ph sz="quarter" idx="11"/>
          </p:nvPr>
        </p:nvSpPr>
        <p:spPr>
          <a:xfrm>
            <a:off x="377952" y="3810000"/>
            <a:ext cx="8385048" cy="19019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61BA77-54A7-43C9-BD67-9CC5332491C9}"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ex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89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a:noFill/>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339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89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a:noFill/>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89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a:noFill/>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61BA77-54A7-43C9-BD67-9CC5332491C9}" type="datetimeFigureOut">
              <a:rPr lang="en-US" smtClean="0"/>
              <a:pPr/>
              <a:t>5/18/2016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with pictur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89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a:noFill/>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icture with text above and below">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1000" y="2819400"/>
            <a:ext cx="8385048" cy="236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384048" y="2209800"/>
            <a:ext cx="8385048" cy="609600"/>
          </a:xfrm>
        </p:spPr>
        <p:txBody>
          <a:bodyPr/>
          <a:lstStyle>
            <a:lvl1pPr marL="0" indent="0">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
        <p:nvSpPr>
          <p:cNvPr id="5" name="Text Placeholder 3"/>
          <p:cNvSpPr>
            <a:spLocks noGrp="1"/>
          </p:cNvSpPr>
          <p:nvPr>
            <p:ph type="body" sz="half" idx="10"/>
          </p:nvPr>
        </p:nvSpPr>
        <p:spPr>
          <a:xfrm>
            <a:off x="384048" y="5181600"/>
            <a:ext cx="8385048" cy="60960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61BA77-54A7-43C9-BD67-9CC5332491C9}"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wo 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77952" y="2171700"/>
            <a:ext cx="8382000" cy="1562100"/>
          </a:xfrm>
        </p:spPr>
        <p:txBody>
          <a:bodyPr/>
          <a:lstStyle>
            <a:lvl1pPr>
              <a:defRPr sz="2400"/>
            </a:lvl1pPr>
            <a:lvl2pPr>
              <a:defRPr sz="20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p:txBody>
      </p:sp>
      <p:sp>
        <p:nvSpPr>
          <p:cNvPr id="6" name="Content Placeholder 5"/>
          <p:cNvSpPr>
            <a:spLocks noGrp="1"/>
          </p:cNvSpPr>
          <p:nvPr>
            <p:ph sz="quarter" idx="11"/>
          </p:nvPr>
        </p:nvSpPr>
        <p:spPr>
          <a:xfrm>
            <a:off x="377952" y="3810000"/>
            <a:ext cx="8385048" cy="19019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77952" y="2171700"/>
            <a:ext cx="8382000" cy="1562100"/>
          </a:xfrm>
        </p:spPr>
        <p:txBody>
          <a:bodyPr/>
          <a:lstStyle>
            <a:lvl1pPr>
              <a:defRPr sz="2400"/>
            </a:lvl1pPr>
            <a:lvl2pPr>
              <a:defRPr sz="2000"/>
            </a:lvl2pPr>
            <a:lvl3pPr>
              <a:defRPr sz="2000"/>
            </a:lvl3pPr>
            <a:lvl4pPr>
              <a:defRPr sz="1800"/>
            </a:lvl4pPr>
            <a:lvl5pPr>
              <a:defRPr sz="1600"/>
            </a:lvl5pPr>
          </a:lstStyle>
          <a:p>
            <a:pPr lvl="0"/>
            <a:r>
              <a:rPr lang="en-US" dirty="0" smtClean="0"/>
              <a:t>Click to edit Master text styles</a:t>
            </a:r>
          </a:p>
          <a:p>
            <a:pPr lvl="1"/>
            <a:r>
              <a:rPr lang="en-US" dirty="0" smtClean="0"/>
              <a:t>Second level</a:t>
            </a:r>
          </a:p>
        </p:txBody>
      </p:sp>
      <p:sp>
        <p:nvSpPr>
          <p:cNvPr id="6" name="Content Placeholder 5"/>
          <p:cNvSpPr>
            <a:spLocks noGrp="1"/>
          </p:cNvSpPr>
          <p:nvPr>
            <p:ph sz="quarter" idx="11"/>
          </p:nvPr>
        </p:nvSpPr>
        <p:spPr>
          <a:xfrm>
            <a:off x="377952" y="3810000"/>
            <a:ext cx="8385048" cy="190195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339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339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86300" y="2171700"/>
            <a:ext cx="4023360" cy="356616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6" descr="angel_2.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61BA77-54A7-43C9-BD67-9CC5332491C9}" type="datetimeFigureOut">
              <a:rPr lang="en-US" smtClean="0"/>
              <a:pPr/>
              <a:t>5/18/2016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2" name="Picture 6" descr="angel_2.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endParaRPr lang="en-US" dirty="0"/>
          </a:p>
        </p:txBody>
      </p:sp>
      <p:sp>
        <p:nvSpPr>
          <p:cNvPr id="3" name="Content Placeholder 2"/>
          <p:cNvSpPr>
            <a:spLocks noGrp="1"/>
          </p:cNvSpPr>
          <p:nvPr>
            <p:ph idx="1"/>
          </p:nvPr>
        </p:nvSpPr>
        <p:spPr>
          <a:xfrm>
            <a:off x="381000" y="2171700"/>
            <a:ext cx="8382000" cy="3581400"/>
          </a:xfrm>
        </p:spPr>
        <p:txBody>
          <a:bodyPr/>
          <a:lstStyle>
            <a:lvl1pPr>
              <a:defRPr sz="2400"/>
            </a:lvl1pPr>
            <a:lvl2pPr>
              <a:defRPr sz="2000"/>
            </a:lvl2pPr>
            <a:lvl3pPr>
              <a:defRPr sz="1800"/>
            </a:lvl3pPr>
            <a:lvl4pPr>
              <a:defRPr sz="16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with sub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0005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720590" y="2179638"/>
            <a:ext cx="4023360" cy="639762"/>
          </a:xfrm>
        </p:spPr>
        <p:txBody>
          <a:bodyPr anchor="ct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0590" y="2990850"/>
            <a:ext cx="4023360" cy="27432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152400" y="1143000"/>
            <a:ext cx="8839200" cy="838200"/>
          </a:xfrm>
        </p:spPr>
        <p:txBody>
          <a:body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3F9778F1-BACE-4D05-A483-0DA33F9434DC}" type="slidenum">
              <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en-US" altLang="zh-TW" sz="1400" b="0" i="0" u="none" strike="noStrike" kern="1200" cap="none" spc="0" normalizeH="0" baseline="0" noProof="0">
              <a:ln>
                <a:noFill/>
              </a:ln>
              <a:solidFill>
                <a:srgbClr val="000000"/>
              </a:solidFill>
              <a:effectLst/>
              <a:uLnTx/>
              <a:uFillTx/>
              <a:latin typeface="Arial" panose="020B0604020202020204" pitchFamily="34" charset="0"/>
              <a:ea typeface="新細明體" panose="02020500000000000000" pitchFamily="18" charset="-120"/>
              <a:cs typeface="+mn-cs"/>
            </a:endParaRPr>
          </a:p>
        </p:txBody>
      </p:sp>
    </p:spTree>
    <p:extLst>
      <p:ext uri="{BB962C8B-B14F-4D97-AF65-F5344CB8AC3E}">
        <p14:creationId xmlns:p14="http://schemas.microsoft.com/office/powerpoint/2010/main" val="163595199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61BA77-54A7-43C9-BD67-9CC5332491C9}" type="datetimeFigureOut">
              <a:rPr lang="en-US" smtClean="0"/>
              <a:pPr/>
              <a:t>5/18/2016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1BA77-54A7-43C9-BD67-9CC5332491C9}" type="datetimeFigureOut">
              <a:rPr lang="en-US" smtClean="0"/>
              <a:pPr/>
              <a:t>5/18/2016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1BA77-54A7-43C9-BD67-9CC5332491C9}"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61BA77-54A7-43C9-BD67-9CC5332491C9}" type="datetimeFigureOut">
              <a:rPr lang="en-US" smtClean="0"/>
              <a:pPr/>
              <a:t>5/18/2016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B9A9F2-6B25-4B7D-ACE6-784AFE8875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1.xml"/><Relationship Id="rId1" Type="http://schemas.openxmlformats.org/officeDocument/2006/relationships/slideLayout" Target="../slideLayouts/slideLayout30.xml"/><Relationship Id="rId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2.xml"/><Relationship Id="rId1" Type="http://schemas.openxmlformats.org/officeDocument/2006/relationships/slideLayout" Target="../slideLayouts/slideLayout31.xml"/><Relationship Id="rId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4.xml"/><Relationship Id="rId1" Type="http://schemas.openxmlformats.org/officeDocument/2006/relationships/slideLayout" Target="../slideLayouts/slideLayout33.xml"/><Relationship Id="rId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5.xml"/><Relationship Id="rId1" Type="http://schemas.openxmlformats.org/officeDocument/2006/relationships/slideLayout" Target="../slideLayouts/slideLayout34.xml"/><Relationship Id="rId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35.xml"/><Relationship Id="rId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7.xml"/><Relationship Id="rId1" Type="http://schemas.openxmlformats.org/officeDocument/2006/relationships/slideLayout" Target="../slideLayouts/slideLayout36.xml"/><Relationship Id="rId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8.xml"/><Relationship Id="rId1" Type="http://schemas.openxmlformats.org/officeDocument/2006/relationships/slideLayout" Target="../slideLayouts/slideLayout37.xml"/><Relationship Id="rId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9.xml"/><Relationship Id="rId1" Type="http://schemas.openxmlformats.org/officeDocument/2006/relationships/slideLayout" Target="../slideLayouts/slideLayout38.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0.xml"/><Relationship Id="rId1" Type="http://schemas.openxmlformats.org/officeDocument/2006/relationships/slideLayout" Target="../slideLayouts/slideLayout39.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1.xml"/><Relationship Id="rId1" Type="http://schemas.openxmlformats.org/officeDocument/2006/relationships/slideLayout" Target="../slideLayouts/slideLayout40.xml"/><Relationship Id="rId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2.xml"/><Relationship Id="rId1" Type="http://schemas.openxmlformats.org/officeDocument/2006/relationships/slideLayout" Target="../slideLayouts/slideLayout41.xml"/><Relationship Id="rId4" Type="http://schemas.openxmlformats.org/officeDocument/2006/relationships/image" Target="../media/image2.png"/></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3.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3" Type="http://schemas.openxmlformats.org/officeDocument/2006/relationships/theme" Target="../theme/theme2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7.xml"/><Relationship Id="rId1" Type="http://schemas.openxmlformats.org/officeDocument/2006/relationships/slideLayout" Target="../slideLayouts/slideLayout50.xml"/><Relationship Id="rId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8.xml"/><Relationship Id="rId1" Type="http://schemas.openxmlformats.org/officeDocument/2006/relationships/slideLayout" Target="../slideLayouts/slideLayout51.xml"/><Relationship Id="rId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9.xml"/><Relationship Id="rId1" Type="http://schemas.openxmlformats.org/officeDocument/2006/relationships/slideLayout" Target="../slideLayouts/slideLayout52.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7.xml"/><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0.xml"/><Relationship Id="rId1" Type="http://schemas.openxmlformats.org/officeDocument/2006/relationships/slideLayout" Target="../slideLayouts/slideLayout53.xml"/><Relationship Id="rId4" Type="http://schemas.openxmlformats.org/officeDocument/2006/relationships/image" Target="../media/image2.png"/></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8.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22.xml"/><Relationship Id="rId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8.xml"/><Relationship Id="rId1" Type="http://schemas.openxmlformats.org/officeDocument/2006/relationships/slideLayout" Target="../slideLayouts/slideLayout25.xml"/><Relationship Id="rId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61BA77-54A7-43C9-BD67-9CC5332491C9}" type="datetimeFigureOut">
              <a:rPr lang="en-US" smtClean="0"/>
              <a:pPr/>
              <a:t>5/18/2016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B9A9F2-6B25-4B7D-ACE6-784AFE8875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5"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86" r:id="rId1"/>
    <p:sldLayoutId id="2147483687" r:id="rId2"/>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89"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1"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3"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5"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7"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9"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01"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03"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05"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p:nvSpPr>
        <p:spPr bwMode="auto">
          <a:xfrm>
            <a:off x="457200" y="1981200"/>
            <a:ext cx="8305800" cy="457200"/>
          </a:xfrm>
          <a:prstGeom prst="rect">
            <a:avLst/>
          </a:prstGeom>
          <a:noFill/>
          <a:ln w="9525">
            <a:noFill/>
            <a:miter lim="800000"/>
            <a:headEnd/>
            <a:tailEnd/>
          </a:ln>
          <a:effectLst/>
        </p:spPr>
        <p:txBody>
          <a:bodyPr>
            <a:spAutoFit/>
          </a:bodyPr>
          <a:lstStyle/>
          <a:p>
            <a:pPr>
              <a:spcBef>
                <a:spcPct val="50000"/>
              </a:spcBef>
            </a:pPr>
            <a:endParaRPr lang="en-US"/>
          </a:p>
        </p:txBody>
      </p:sp>
      <p:pic>
        <p:nvPicPr>
          <p:cNvPr id="1027" name="Picture 5" descr="sub_v2.jpg"/>
          <p:cNvPicPr>
            <a:picLocks noChangeAspect="1"/>
          </p:cNvPicPr>
          <p:nvPr/>
        </p:nvPicPr>
        <p:blipFill>
          <a:blip r:embed="rId7"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26" name="Text Box 2"/>
          <p:cNvSpPr txBox="1">
            <a:spLocks noChangeArrowheads="1"/>
          </p:cNvSpPr>
          <p:nvPr/>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400"/>
              </a:spcAft>
              <a:buClrTx/>
              <a:buSzTx/>
              <a:buFontTx/>
              <a:buNone/>
              <a:tabLst/>
            </a:pPr>
            <a:r>
              <a:rPr kumimoji="0" lang="en-US" sz="1200" b="0" i="0" u="none" strike="noStrike" cap="none" normalizeH="0" baseline="0" dirty="0">
                <a:ln>
                  <a:noFill/>
                </a:ln>
                <a:solidFill>
                  <a:srgbClr val="FFFFFF"/>
                </a:solidFill>
                <a:effectLst/>
                <a:latin typeface="Cambria" pitchFamily="-65" charset="0"/>
                <a:ea typeface="Times New Roman" pitchFamily="-65" charset="0"/>
              </a:rPr>
              <a:t>University </a:t>
            </a:r>
          </a:p>
          <a:p>
            <a:pPr marL="0" marR="0" lvl="0" indent="0" algn="r" defTabSz="914400" rtl="0" eaLnBrk="1" fontAlgn="base" latinLnBrk="0" hangingPunct="1">
              <a:lnSpc>
                <a:spcPct val="100000"/>
              </a:lnSpc>
              <a:spcBef>
                <a:spcPct val="0"/>
              </a:spcBef>
              <a:spcAft>
                <a:spcPts val="400"/>
              </a:spcAft>
              <a:buClrTx/>
              <a:buSzTx/>
              <a:buFontTx/>
              <a:buNone/>
              <a:tabLst/>
            </a:pPr>
            <a:r>
              <a:rPr kumimoji="0" lang="en-US" sz="1200" b="0" i="0" u="none" strike="noStrike" cap="none" normalizeH="0" baseline="0" dirty="0">
                <a:ln>
                  <a:noFill/>
                </a:ln>
                <a:solidFill>
                  <a:srgbClr val="FFFFFF"/>
                </a:solidFill>
                <a:effectLst/>
                <a:latin typeface="Cambria" pitchFamily="-65" charset="0"/>
                <a:ea typeface="Times New Roman" pitchFamily="-65" charset="0"/>
              </a:rPr>
              <a:t>of Texas</a:t>
            </a:r>
          </a:p>
        </p:txBody>
      </p:sp>
      <p:pic>
        <p:nvPicPr>
          <p:cNvPr id="2" name="Picture 0" descr="longhorn_logo.gif"/>
          <p:cNvPicPr>
            <a:picLocks noChangeAspect="1" noChangeArrowheads="1"/>
          </p:cNvPicPr>
          <p:nvPr/>
        </p:nvPicPr>
        <p:blipFill>
          <a:blip r:embed="rId8"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timing>
    <p:tnLst>
      <p:par>
        <p:cTn id="1" dur="indefinite" restart="never" nodeType="tmRoot"/>
      </p:par>
    </p:tnLst>
  </p:timing>
  <p:txStyles>
    <p:titleStyle>
      <a:lvl1pPr algn="ctr" rtl="0" eaLnBrk="1" fontAlgn="base" hangingPunct="1">
        <a:spcBef>
          <a:spcPct val="0"/>
        </a:spcBef>
        <a:spcAft>
          <a:spcPct val="0"/>
        </a:spcAft>
        <a:defRPr sz="2400" cap="all" baseline="0">
          <a:solidFill>
            <a:srgbClr val="FFFFFF"/>
          </a:solidFill>
          <a:latin typeface="+mj-lt"/>
          <a:ea typeface="ＭＳ Ｐゴシック" pitchFamily="-65" charset="-128"/>
          <a:cs typeface="+mj-cs"/>
        </a:defRPr>
      </a:lvl1pPr>
      <a:lvl2pPr algn="ctr" rtl="0" eaLnBrk="1" fontAlgn="base" hangingPunct="1">
        <a:spcBef>
          <a:spcPct val="0"/>
        </a:spcBef>
        <a:spcAft>
          <a:spcPct val="0"/>
        </a:spcAft>
        <a:defRPr sz="2000">
          <a:solidFill>
            <a:srgbClr val="FFFFFF"/>
          </a:solidFill>
          <a:latin typeface="Arial" pitchFamily="-65" charset="0"/>
          <a:ea typeface="ＭＳ Ｐゴシック" pitchFamily="-65" charset="-128"/>
        </a:defRPr>
      </a:lvl2pPr>
      <a:lvl3pPr algn="ctr" rtl="0" eaLnBrk="1" fontAlgn="base" hangingPunct="1">
        <a:spcBef>
          <a:spcPct val="0"/>
        </a:spcBef>
        <a:spcAft>
          <a:spcPct val="0"/>
        </a:spcAft>
        <a:defRPr sz="2000">
          <a:solidFill>
            <a:srgbClr val="FFFFFF"/>
          </a:solidFill>
          <a:latin typeface="Arial" pitchFamily="-65" charset="0"/>
          <a:ea typeface="ＭＳ Ｐゴシック" pitchFamily="-65" charset="-128"/>
        </a:defRPr>
      </a:lvl3pPr>
      <a:lvl4pPr algn="ctr" rtl="0" eaLnBrk="1" fontAlgn="base" hangingPunct="1">
        <a:spcBef>
          <a:spcPct val="0"/>
        </a:spcBef>
        <a:spcAft>
          <a:spcPct val="0"/>
        </a:spcAft>
        <a:defRPr sz="2000">
          <a:solidFill>
            <a:srgbClr val="FFFFFF"/>
          </a:solidFill>
          <a:latin typeface="Arial" pitchFamily="-65" charset="0"/>
          <a:ea typeface="ＭＳ Ｐゴシック" pitchFamily="-65" charset="-128"/>
        </a:defRPr>
      </a:lvl4pPr>
      <a:lvl5pPr algn="ctr" rtl="0" eaLnBrk="1" fontAlgn="base" hangingPunct="1">
        <a:spcBef>
          <a:spcPct val="0"/>
        </a:spcBef>
        <a:spcAft>
          <a:spcPct val="0"/>
        </a:spcAft>
        <a:defRPr sz="2000">
          <a:solidFill>
            <a:srgbClr val="FFFFFF"/>
          </a:solidFill>
          <a:latin typeface="Arial" pitchFamily="-65" charset="0"/>
          <a:ea typeface="ＭＳ Ｐゴシック" pitchFamily="-65" charset="-128"/>
        </a:defRPr>
      </a:lvl5pPr>
      <a:lvl6pPr marL="457200" algn="ctr" rtl="0" eaLnBrk="1" fontAlgn="base" hangingPunct="1">
        <a:spcBef>
          <a:spcPct val="0"/>
        </a:spcBef>
        <a:spcAft>
          <a:spcPct val="0"/>
        </a:spcAft>
        <a:defRPr sz="2000">
          <a:solidFill>
            <a:srgbClr val="FFFFFF"/>
          </a:solidFill>
          <a:latin typeface="Arial" pitchFamily="-65" charset="0"/>
        </a:defRPr>
      </a:lvl6pPr>
      <a:lvl7pPr marL="914400" algn="ctr" rtl="0" eaLnBrk="1" fontAlgn="base" hangingPunct="1">
        <a:spcBef>
          <a:spcPct val="0"/>
        </a:spcBef>
        <a:spcAft>
          <a:spcPct val="0"/>
        </a:spcAft>
        <a:defRPr sz="2000">
          <a:solidFill>
            <a:srgbClr val="FFFFFF"/>
          </a:solidFill>
          <a:latin typeface="Arial" pitchFamily="-65" charset="0"/>
        </a:defRPr>
      </a:lvl7pPr>
      <a:lvl8pPr marL="1371600" algn="ctr" rtl="0" eaLnBrk="1" fontAlgn="base" hangingPunct="1">
        <a:spcBef>
          <a:spcPct val="0"/>
        </a:spcBef>
        <a:spcAft>
          <a:spcPct val="0"/>
        </a:spcAft>
        <a:defRPr sz="2000">
          <a:solidFill>
            <a:srgbClr val="FFFFFF"/>
          </a:solidFill>
          <a:latin typeface="Arial" pitchFamily="-65" charset="0"/>
        </a:defRPr>
      </a:lvl8pPr>
      <a:lvl9pPr marL="1828800" algn="ctr" rtl="0" eaLnBrk="1" fontAlgn="base" hangingPunct="1">
        <a:spcBef>
          <a:spcPct val="0"/>
        </a:spcBef>
        <a:spcAft>
          <a:spcPct val="0"/>
        </a:spcAft>
        <a:defRPr sz="2000">
          <a:solidFill>
            <a:srgbClr val="FFFFFF"/>
          </a:solidFill>
          <a:latin typeface="Arial" pitchFamily="-65" charset="0"/>
        </a:defRPr>
      </a:lvl9pPr>
    </p:titleStyle>
    <p:bodyStyle>
      <a:lvl1pPr marL="342900" indent="-342900" algn="l" rtl="0" eaLnBrk="1" fontAlgn="base" hangingPunct="1">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1" fontAlgn="base" hangingPunct="1">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1" fontAlgn="base" hangingPunct="1">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1" fontAlgn="base" hangingPunct="1">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1" fontAlgn="base" hangingPunct="1">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eaLnBrk="1" fontAlgn="base" hangingPunct="1">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eaLnBrk="1" fontAlgn="base" hangingPunct="1">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eaLnBrk="1" fontAlgn="base" hangingPunct="1">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eaLnBrk="1" fontAlgn="base" hangingPunct="1">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07"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09"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11"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13"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5"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15" r:id="rId1"/>
    <p:sldLayoutId id="2147483716" r:id="rId2"/>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5"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18" r:id="rId1"/>
    <p:sldLayoutId id="2147483719" r:id="rId2"/>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6"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25"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27"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29"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68"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31"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i="0">
                <a:ea typeface="新細明體" panose="02020500000000000000" pitchFamily="18" charset="-120"/>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i="0">
                <a:ea typeface="新細明體" panose="02020500000000000000" pitchFamily="18" charset="-120"/>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i="0">
                <a:ea typeface="新細明體" panose="02020500000000000000" pitchFamily="18" charset="-120"/>
              </a:defRPr>
            </a:lvl1pPr>
          </a:lstStyle>
          <a:p>
            <a:pPr>
              <a:defRPr/>
            </a:pPr>
            <a:fld id="{E7857610-8844-47EE-97D8-24445286E728}" type="slidenum">
              <a:rPr lang="en-US" altLang="zh-TW"/>
              <a:pPr>
                <a:defRPr/>
              </a:pPr>
              <a:t>‹#›</a:t>
            </a:fld>
            <a:endParaRPr lang="en-US" altLang="zh-TW"/>
          </a:p>
        </p:txBody>
      </p:sp>
    </p:spTree>
    <p:extLst>
      <p:ext uri="{BB962C8B-B14F-4D97-AF65-F5344CB8AC3E}">
        <p14:creationId xmlns:p14="http://schemas.microsoft.com/office/powerpoint/2010/main" val="1885880232"/>
      </p:ext>
    </p:extLst>
  </p:cSld>
  <p:clrMap bg1="lt1" tx1="dk1" bg2="lt2" tx2="dk2" accent1="accent1" accent2="accent2" accent3="accent3" accent4="accent4" accent5="accent5" accent6="accent6" hlink="hlink" folHlink="folHlink"/>
  <p:sldLayoutIdLst>
    <p:sldLayoutId id="2147483733" r:id="rId1"/>
  </p:sldLayoutIdLst>
  <p:transition>
    <p:fade/>
  </p:transition>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0"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5"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6"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2" r:id="rId1"/>
    <p:sldLayoutId id="2147483673" r:id="rId2"/>
    <p:sldLayoutId id="2147483676" r:id="rId3"/>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5"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78" r:id="rId1"/>
    <p:sldLayoutId id="2147483679" r:id="rId2"/>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4"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C0C0C0"/>
        </a:solidFill>
        <a:effectLst/>
      </p:bgPr>
    </p:bg>
    <p:spTree>
      <p:nvGrpSpPr>
        <p:cNvPr id="1" name=""/>
        <p:cNvGrpSpPr/>
        <p:nvPr/>
      </p:nvGrpSpPr>
      <p:grpSpPr>
        <a:xfrm>
          <a:off x="0" y="0"/>
          <a:ext cx="0" cy="0"/>
          <a:chOff x="0" y="0"/>
          <a:chExt cx="0" cy="0"/>
        </a:xfrm>
      </p:grpSpPr>
      <p:sp>
        <p:nvSpPr>
          <p:cNvPr id="536602" name="Text Box 26"/>
          <p:cNvSpPr txBox="1">
            <a:spLocks noChangeArrowheads="1"/>
          </p:cNvSpPr>
          <p:nvPr userDrawn="1"/>
        </p:nvSpPr>
        <p:spPr bwMode="auto">
          <a:xfrm>
            <a:off x="457200" y="1981200"/>
            <a:ext cx="8305800" cy="457200"/>
          </a:xfrm>
          <a:prstGeom prst="rect">
            <a:avLst/>
          </a:prstGeom>
          <a:noFill/>
          <a:ln w="9525">
            <a:noFill/>
            <a:miter lim="800000"/>
            <a:headEnd/>
            <a:tailEnd/>
          </a:ln>
          <a:effectLst/>
        </p:spPr>
        <p:txBody>
          <a:bodyPr>
            <a:spAutoFit/>
          </a:bodyPr>
          <a:lstStyle/>
          <a:p>
            <a:pPr algn="r" fontAlgn="base">
              <a:spcBef>
                <a:spcPct val="5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1027" name="Picture 5" descr="sub_v2.jpg"/>
          <p:cNvPicPr>
            <a:picLocks noChangeAspect="1"/>
          </p:cNvPicPr>
          <p:nvPr userDrawn="1"/>
        </p:nvPicPr>
        <p:blipFill>
          <a:blip r:embed="rId4" cstate="print"/>
          <a:srcRect/>
          <a:stretch>
            <a:fillRect/>
          </a:stretch>
        </p:blipFill>
        <p:spPr bwMode="auto">
          <a:xfrm>
            <a:off x="0" y="0"/>
            <a:ext cx="9144000" cy="6858000"/>
          </a:xfrm>
          <a:prstGeom prst="rect">
            <a:avLst/>
          </a:prstGeom>
          <a:noFill/>
          <a:ln w="9525">
            <a:noFill/>
            <a:miter lim="800000"/>
            <a:headEnd/>
            <a:tailEnd/>
          </a:ln>
        </p:spPr>
      </p:pic>
      <p:sp>
        <p:nvSpPr>
          <p:cNvPr id="1028" name="Rectangle 27"/>
          <p:cNvSpPr>
            <a:spLocks noGrp="1" noChangeArrowheads="1"/>
          </p:cNvSpPr>
          <p:nvPr>
            <p:ph type="title"/>
          </p:nvPr>
        </p:nvSpPr>
        <p:spPr bwMode="auto">
          <a:xfrm>
            <a:off x="152400" y="1143000"/>
            <a:ext cx="88392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en-US" dirty="0" smtClean="0"/>
          </a:p>
        </p:txBody>
      </p:sp>
      <p:sp>
        <p:nvSpPr>
          <p:cNvPr id="1029" name="Rectangle 28"/>
          <p:cNvSpPr>
            <a:spLocks noGrp="1" noChangeArrowheads="1"/>
          </p:cNvSpPr>
          <p:nvPr>
            <p:ph type="body" idx="1"/>
          </p:nvPr>
        </p:nvSpPr>
        <p:spPr bwMode="auto">
          <a:xfrm>
            <a:off x="384048" y="2176272"/>
            <a:ext cx="8385048" cy="35844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6" name="Text Box 2"/>
          <p:cNvSpPr txBox="1">
            <a:spLocks noChangeArrowheads="1"/>
          </p:cNvSpPr>
          <p:nvPr userDrawn="1"/>
        </p:nvSpPr>
        <p:spPr bwMode="auto">
          <a:xfrm>
            <a:off x="76200" y="6122988"/>
            <a:ext cx="20574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 name="Picture 0" descr="longhorn_logo.gif"/>
          <p:cNvPicPr>
            <a:picLocks noChangeAspect="1" noChangeArrowheads="1"/>
          </p:cNvPicPr>
          <p:nvPr userDrawn="1"/>
        </p:nvPicPr>
        <p:blipFill>
          <a:blip r:embed="rId5" cstate="print"/>
          <a:srcRect/>
          <a:stretch>
            <a:fillRect/>
          </a:stretch>
        </p:blipFill>
        <p:spPr bwMode="auto">
          <a:xfrm>
            <a:off x="485245" y="6173787"/>
            <a:ext cx="886355" cy="53181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83" r:id="rId1"/>
    <p:sldLayoutId id="2147483684" r:id="rId2"/>
  </p:sldLayoutIdLst>
  <p:timing>
    <p:tnLst>
      <p:par>
        <p:cTn id="1" dur="indefinite" restart="never" nodeType="tmRoot"/>
      </p:par>
    </p:tnLst>
  </p:timing>
  <p:txStyles>
    <p:titleStyle>
      <a:lvl1pPr algn="ctr" rtl="0" eaLnBrk="0" fontAlgn="base" hangingPunct="0">
        <a:spcBef>
          <a:spcPct val="0"/>
        </a:spcBef>
        <a:spcAft>
          <a:spcPct val="0"/>
        </a:spcAft>
        <a:defRPr sz="2400" cap="all" baseline="0">
          <a:solidFill>
            <a:srgbClr val="FFFFFF"/>
          </a:solidFill>
          <a:latin typeface="+mj-lt"/>
          <a:ea typeface="ＭＳ Ｐゴシック" pitchFamily="-65" charset="-128"/>
          <a:cs typeface="+mj-cs"/>
        </a:defRPr>
      </a:lvl1pPr>
      <a:lvl2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2pPr>
      <a:lvl3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3pPr>
      <a:lvl4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4pPr>
      <a:lvl5pPr algn="ctr" rtl="0" eaLnBrk="0" fontAlgn="base" hangingPunct="0">
        <a:spcBef>
          <a:spcPct val="0"/>
        </a:spcBef>
        <a:spcAft>
          <a:spcPct val="0"/>
        </a:spcAft>
        <a:defRPr sz="2000">
          <a:solidFill>
            <a:srgbClr val="FFFFFF"/>
          </a:solidFill>
          <a:latin typeface="Arial" pitchFamily="-65" charset="0"/>
          <a:ea typeface="ＭＳ Ｐゴシック" pitchFamily="-65" charset="-128"/>
        </a:defRPr>
      </a:lvl5pPr>
      <a:lvl6pPr marL="457200" algn="ctr" rtl="0" fontAlgn="base">
        <a:spcBef>
          <a:spcPct val="0"/>
        </a:spcBef>
        <a:spcAft>
          <a:spcPct val="0"/>
        </a:spcAft>
        <a:defRPr sz="2000">
          <a:solidFill>
            <a:srgbClr val="FFFFFF"/>
          </a:solidFill>
          <a:latin typeface="Arial" pitchFamily="-65" charset="0"/>
        </a:defRPr>
      </a:lvl6pPr>
      <a:lvl7pPr marL="914400" algn="ctr" rtl="0" fontAlgn="base">
        <a:spcBef>
          <a:spcPct val="0"/>
        </a:spcBef>
        <a:spcAft>
          <a:spcPct val="0"/>
        </a:spcAft>
        <a:defRPr sz="2000">
          <a:solidFill>
            <a:srgbClr val="FFFFFF"/>
          </a:solidFill>
          <a:latin typeface="Arial" pitchFamily="-65" charset="0"/>
        </a:defRPr>
      </a:lvl7pPr>
      <a:lvl8pPr marL="1371600" algn="ctr" rtl="0" fontAlgn="base">
        <a:spcBef>
          <a:spcPct val="0"/>
        </a:spcBef>
        <a:spcAft>
          <a:spcPct val="0"/>
        </a:spcAft>
        <a:defRPr sz="2000">
          <a:solidFill>
            <a:srgbClr val="FFFFFF"/>
          </a:solidFill>
          <a:latin typeface="Arial" pitchFamily="-65" charset="0"/>
        </a:defRPr>
      </a:lvl8pPr>
      <a:lvl9pPr marL="1828800" algn="ctr" rtl="0" fontAlgn="base">
        <a:spcBef>
          <a:spcPct val="0"/>
        </a:spcBef>
        <a:spcAft>
          <a:spcPct val="0"/>
        </a:spcAft>
        <a:defRPr sz="2000">
          <a:solidFill>
            <a:srgbClr val="FFFFFF"/>
          </a:solidFill>
          <a:latin typeface="Arial" pitchFamily="-65" charset="0"/>
        </a:defRPr>
      </a:lvl9pPr>
    </p:titleStyle>
    <p:bodyStyle>
      <a:lvl1pPr marL="342900" indent="-342900" algn="l" rtl="0" eaLnBrk="0" fontAlgn="base" hangingPunct="0">
        <a:spcBef>
          <a:spcPct val="20000"/>
        </a:spcBef>
        <a:spcAft>
          <a:spcPct val="0"/>
        </a:spcAft>
        <a:buClr>
          <a:srgbClr val="CC9900"/>
        </a:buClr>
        <a:buSzPct val="80000"/>
        <a:buChar char="•"/>
        <a:defRPr sz="2400">
          <a:solidFill>
            <a:schemeClr val="tx1"/>
          </a:solidFill>
          <a:latin typeface="+mn-lt"/>
          <a:ea typeface="ＭＳ Ｐゴシック" pitchFamily="-65" charset="-128"/>
          <a:cs typeface="+mn-cs"/>
        </a:defRPr>
      </a:lvl1pPr>
      <a:lvl2pPr marL="742950" indent="-285750" algn="l" rtl="0" eaLnBrk="0" fontAlgn="base" hangingPunct="0">
        <a:spcBef>
          <a:spcPct val="20000"/>
        </a:spcBef>
        <a:spcAft>
          <a:spcPct val="0"/>
        </a:spcAft>
        <a:buClr>
          <a:srgbClr val="C0C0C0"/>
        </a:buClr>
        <a:buSzPct val="70000"/>
        <a:buChar char="•"/>
        <a:defRPr sz="20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lr>
          <a:srgbClr val="C0C0C0"/>
        </a:buClr>
        <a:buSzPct val="60000"/>
        <a:buChar char="•"/>
        <a:defRPr sz="18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lr>
          <a:srgbClr val="000000"/>
        </a:buClr>
        <a:buSzPct val="60000"/>
        <a:buChar char="•"/>
        <a:defRPr sz="16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lr>
          <a:srgbClr val="000000"/>
        </a:buClr>
        <a:buSzPct val="55000"/>
        <a:buChar char="•"/>
        <a:defRPr sz="1400">
          <a:solidFill>
            <a:schemeClr val="tx1"/>
          </a:solidFill>
          <a:latin typeface="+mn-lt"/>
          <a:ea typeface="ＭＳ Ｐゴシック" pitchFamily="-65" charset="-128"/>
        </a:defRPr>
      </a:lvl5pPr>
      <a:lvl6pPr marL="25146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6pPr>
      <a:lvl7pPr marL="29718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7pPr>
      <a:lvl8pPr marL="34290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8pPr>
      <a:lvl9pPr marL="3886200" indent="-228600" algn="l" rtl="0" fontAlgn="base">
        <a:spcBef>
          <a:spcPct val="20000"/>
        </a:spcBef>
        <a:spcAft>
          <a:spcPct val="0"/>
        </a:spcAft>
        <a:buClr>
          <a:srgbClr val="000000"/>
        </a:buClr>
        <a:buSzPct val="55000"/>
        <a:buChar char="•"/>
        <a:defRPr sz="12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29.tiff"/></Relationships>
</file>

<file path=ppt/slides/_rels/slide22.xml.rels><?xml version="1.0" encoding="UTF-8" standalone="yes"?>
<Relationships xmlns="http://schemas.openxmlformats.org/package/2006/relationships"><Relationship Id="rId3" Type="http://schemas.openxmlformats.org/officeDocument/2006/relationships/hyperlink" Target="http://www.thedailyshow.com/watch/thu-april-30-2009/large-hadron-collider"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31.tiff"/><Relationship Id="rId5" Type="http://schemas.openxmlformats.org/officeDocument/2006/relationships/hyperlink" Target="http://www.cyriak.co.uk/lhc/lhc-webcams.html" TargetMode="External"/><Relationship Id="rId4" Type="http://schemas.openxmlformats.org/officeDocument/2006/relationships/image" Target="../media/image30.tiff"/></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video" Target="file:///\\localhost\Volumes\esi\Outreach\Outreach%20Lecture%20Series\Presentations\64%20-%20Kopp\movie%20clips\godparticle.mov" TargetMode="Externa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gif"/><Relationship Id="rId3" Type="http://schemas.openxmlformats.org/officeDocument/2006/relationships/image" Target="../media/image34.gif"/><Relationship Id="rId7" Type="http://schemas.openxmlformats.org/officeDocument/2006/relationships/image" Target="../media/image38.gif"/><Relationship Id="rId12"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gif"/><Relationship Id="rId10" Type="http://schemas.openxmlformats.org/officeDocument/2006/relationships/image" Target="../media/image41.gif"/><Relationship Id="rId4" Type="http://schemas.openxmlformats.org/officeDocument/2006/relationships/image" Target="../media/image35.gif"/><Relationship Id="rId9" Type="http://schemas.openxmlformats.org/officeDocument/2006/relationships/image" Target="../media/image40.gif"/><Relationship Id="rId14" Type="http://schemas.openxmlformats.org/officeDocument/2006/relationships/image" Target="../media/image45.gif"/></Relationships>
</file>

<file path=ppt/slides/_rels/slide26.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1.xml"/><Relationship Id="rId1" Type="http://schemas.openxmlformats.org/officeDocument/2006/relationships/slideLayout" Target="../slideLayouts/slideLayout23.xml"/><Relationship Id="rId5" Type="http://schemas.openxmlformats.org/officeDocument/2006/relationships/image" Target="../media/image40.gif"/><Relationship Id="rId4" Type="http://schemas.openxmlformats.org/officeDocument/2006/relationships/image" Target="../media/image35.gif"/></Relationships>
</file>

<file path=ppt/slides/_rels/slide2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4.xml"/><Relationship Id="rId6" Type="http://schemas.openxmlformats.org/officeDocument/2006/relationships/image" Target="../media/image46.gif"/><Relationship Id="rId5" Type="http://schemas.openxmlformats.org/officeDocument/2006/relationships/image" Target="../media/image43.gif"/><Relationship Id="rId4" Type="http://schemas.openxmlformats.org/officeDocument/2006/relationships/image" Target="../media/image40.gif"/></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6.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8.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58.tiff"/><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2.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7.xml"/><Relationship Id="rId1" Type="http://schemas.openxmlformats.org/officeDocument/2006/relationships/vmlDrawing" Target="../drawings/vmlDrawing1.vml"/><Relationship Id="rId5" Type="http://schemas.openxmlformats.org/officeDocument/2006/relationships/image" Target="../media/image67.png"/><Relationship Id="rId4" Type="http://schemas.openxmlformats.org/officeDocument/2006/relationships/oleObject" Target="../embeddings/oleObject1.bin"/></Relationships>
</file>

<file path=ppt/slides/_rels/slide4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5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41.xml"/><Relationship Id="rId1" Type="http://schemas.openxmlformats.org/officeDocument/2006/relationships/slideLayout" Target="../slideLayouts/slideLayout39.xml"/><Relationship Id="rId6" Type="http://schemas.openxmlformats.org/officeDocument/2006/relationships/image" Target="../media/image77.jpeg"/><Relationship Id="rId11" Type="http://schemas.openxmlformats.org/officeDocument/2006/relationships/image" Target="../media/image82.jpeg"/><Relationship Id="rId5" Type="http://schemas.openxmlformats.org/officeDocument/2006/relationships/image" Target="../media/image76.jpeg"/><Relationship Id="rId10" Type="http://schemas.openxmlformats.org/officeDocument/2006/relationships/image" Target="../media/image81.jpeg"/><Relationship Id="rId4" Type="http://schemas.openxmlformats.org/officeDocument/2006/relationships/image" Target="../media/image75.jpeg"/><Relationship Id="rId9" Type="http://schemas.openxmlformats.org/officeDocument/2006/relationships/image" Target="../media/image80.jpeg"/></Relationships>
</file>

<file path=ppt/slides/_rels/slide5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40.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41.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4.xml"/><Relationship Id="rId1" Type="http://schemas.openxmlformats.org/officeDocument/2006/relationships/video" Target="file:///C:\Documents%20and%20Settings\katie.FERMI\My%20Documents\US%20LHC%20Communications\Angels&amp;Demons\Images\big_crunch_lg.mpg" TargetMode="External"/><Relationship Id="rId4" Type="http://schemas.openxmlformats.org/officeDocument/2006/relationships/image" Target="../media/image89.png"/></Relationships>
</file>

<file path=ppt/slides/_rels/slide59.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7.xml"/><Relationship Id="rId1" Type="http://schemas.openxmlformats.org/officeDocument/2006/relationships/slideLayout" Target="../slideLayouts/slideLayout53.xml"/><Relationship Id="rId4" Type="http://schemas.openxmlformats.org/officeDocument/2006/relationships/image" Target="../media/image95.jpeg"/></Relationships>
</file>

<file path=ppt/slides/_rels/slide6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8.xml"/><Relationship Id="rId1" Type="http://schemas.openxmlformats.org/officeDocument/2006/relationships/slideLayout" Target="../slideLayouts/slideLayout47.xml"/><Relationship Id="rId4" Type="http://schemas.openxmlformats.org/officeDocument/2006/relationships/image" Target="../media/image98.tif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47.xml"/><Relationship Id="rId1" Type="http://schemas.openxmlformats.org/officeDocument/2006/relationships/video" Target="file:///\\localhost\Volumes\esi\Outreach\Outreach%20Lecture%20Series\Presentations\64%20-%20Kopp\movie%20clips\lhc-angels-ws.wmv"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393700" y="5486400"/>
            <a:ext cx="8286750"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Produced by and for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We request that the use of these materials include an acknowledgement of the presenter and </a:t>
            </a:r>
            <a:r>
              <a:rPr kumimoji="0" lang="en-US" altLang="en-US" sz="1400" b="0" i="1"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Hot Science - Cool Talks</a:t>
            </a:r>
            <a:r>
              <a:rPr kumimoji="0" lang="en-US" altLang="en-US" sz="1400" b="0"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 by the Environmental Science Institute at UT Austin.  We hope you find these materials educational and enjoyable.</a:t>
            </a:r>
          </a:p>
        </p:txBody>
      </p:sp>
      <p:sp>
        <p:nvSpPr>
          <p:cNvPr id="75779" name="Text Box 4"/>
          <p:cNvSpPr txBox="1">
            <a:spLocks noChangeArrowheads="1"/>
          </p:cNvSpPr>
          <p:nvPr/>
        </p:nvSpPr>
        <p:spPr bwMode="auto">
          <a:xfrm>
            <a:off x="393700" y="4349750"/>
            <a:ext cx="8620125"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66"/>
                  </a:outerShdw>
                </a:effectLst>
              </a14:hiddenEffects>
            </a:ext>
          </a:extLst>
        </p:spPr>
        <p:txBody>
          <a:bodyPr>
            <a:spAutoFit/>
          </a:bodyP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Dr. Sacha Kopp</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smtClean="0">
                <a:ln>
                  <a:noFill/>
                </a:ln>
                <a:solidFill>
                  <a:srgbClr val="000000"/>
                </a:solidFill>
                <a:effectLst/>
                <a:uLnTx/>
                <a:uFillTx/>
                <a:latin typeface="Arial" panose="020B0604020202020204" pitchFamily="34" charset="0"/>
                <a:ea typeface="新細明體" panose="02020500000000000000" pitchFamily="18" charset="-120"/>
                <a:cs typeface="Arial" panose="020B0604020202020204" pitchFamily="34" charset="0"/>
              </a:rPr>
              <a:t>February 19, 2010</a:t>
            </a:r>
          </a:p>
        </p:txBody>
      </p:sp>
      <p:sp>
        <p:nvSpPr>
          <p:cNvPr id="75780" name="Rectangle 5"/>
          <p:cNvSpPr>
            <a:spLocks noGrp="1" noChangeArrowheads="1"/>
          </p:cNvSpPr>
          <p:nvPr>
            <p:ph type="ctrTitle"/>
          </p:nvPr>
        </p:nvSpPr>
        <p:spPr>
          <a:xfrm>
            <a:off x="236538" y="1951038"/>
            <a:ext cx="8934450" cy="2316162"/>
          </a:xfrm>
        </p:spPr>
        <p:txBody>
          <a:bodyPr anchor="ctr"/>
          <a:lstStyle/>
          <a:p>
            <a:pPr eaLnBrk="1" hangingPunct="1"/>
            <a:r>
              <a:rPr lang="en-US" altLang="en-US" sz="3600" b="1" i="1" smtClean="0">
                <a:solidFill>
                  <a:srgbClr val="0070C0"/>
                </a:solidFill>
              </a:rPr>
              <a:t>Angels &amp; Demons:</a:t>
            </a:r>
            <a:br>
              <a:rPr lang="en-US" altLang="en-US" sz="3600" b="1" i="1" smtClean="0">
                <a:solidFill>
                  <a:srgbClr val="0070C0"/>
                </a:solidFill>
              </a:rPr>
            </a:br>
            <a:r>
              <a:rPr lang="en-US" altLang="en-US" sz="3600" b="1" i="1" smtClean="0">
                <a:solidFill>
                  <a:srgbClr val="0070C0"/>
                </a:solidFill>
              </a:rPr>
              <a:t>Physics, Antimatter, and Armageddon</a:t>
            </a:r>
            <a:endParaRPr lang="en-US" altLang="en-US" sz="2400" i="1" smtClean="0">
              <a:solidFill>
                <a:srgbClr val="0070C0"/>
              </a:solidFill>
            </a:endParaRPr>
          </a:p>
        </p:txBody>
      </p:sp>
      <p:pic>
        <p:nvPicPr>
          <p:cNvPr id="7578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57438" y="292100"/>
            <a:ext cx="45434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931988" y="1219200"/>
            <a:ext cx="5307012" cy="523875"/>
          </a:xfrm>
          <a:prstGeom prst="rect">
            <a:avLst/>
          </a:prstGeom>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dirty="0">
                <a:ln>
                  <a:noFill/>
                </a:ln>
                <a:solidFill>
                  <a:srgbClr val="F06242"/>
                </a:solidFill>
                <a:effectLst/>
                <a:uLnTx/>
                <a:uFillTx/>
                <a:latin typeface="Gill Sans MT" panose="020B0502020104020203" pitchFamily="34" charset="0"/>
                <a:ea typeface="新細明體"/>
                <a:cs typeface="+mn-cs"/>
              </a:rPr>
              <a:t># </a:t>
            </a:r>
            <a:r>
              <a:rPr kumimoji="1" lang="en-US" altLang="en-US" sz="2800" b="1" i="0" u="none" strike="noStrike" kern="1200" cap="none" spc="0" normalizeH="0" baseline="0" noProof="0" dirty="0">
                <a:ln>
                  <a:noFill/>
                </a:ln>
                <a:solidFill>
                  <a:srgbClr val="F06242"/>
                </a:solidFill>
                <a:effectLst/>
                <a:uLnTx/>
                <a:uFillTx/>
                <a:latin typeface="Gadugi" panose="020B0502040204020203" pitchFamily="34" charset="0"/>
                <a:ea typeface="新細明體"/>
                <a:cs typeface="+mn-cs"/>
              </a:rPr>
              <a:t>64</a:t>
            </a:r>
            <a:endParaRPr kumimoji="1" lang="en-US" sz="1200" b="1" i="1" u="none" strike="noStrike" kern="1200" cap="none" spc="0" normalizeH="0" baseline="0" noProof="0" dirty="0">
              <a:ln>
                <a:noFill/>
              </a:ln>
              <a:solidFill>
                <a:srgbClr val="000000"/>
              </a:solidFill>
              <a:effectLst/>
              <a:uLnTx/>
              <a:uFillTx/>
              <a:latin typeface="Arial" panose="020B0604020202020204" pitchFamily="34" charset="0"/>
              <a:ea typeface="新細明體" pitchFamily="1" charset="-120"/>
              <a:cs typeface="+mn-cs"/>
            </a:endParaRPr>
          </a:p>
        </p:txBody>
      </p:sp>
    </p:spTree>
    <p:extLst>
      <p:ext uri="{BB962C8B-B14F-4D97-AF65-F5344CB8AC3E}">
        <p14:creationId xmlns:p14="http://schemas.microsoft.com/office/powerpoint/2010/main" val="42056630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Hollywood’s Large </a:t>
            </a:r>
            <a:r>
              <a:rPr lang="en-US" cap="none" dirty="0" err="1" smtClean="0"/>
              <a:t>Hadron</a:t>
            </a:r>
            <a:r>
              <a:rPr lang="en-US" cap="none" dirty="0" smtClean="0"/>
              <a:t> Collider</a:t>
            </a:r>
            <a:endParaRPr lang="en-US" cap="none" dirty="0"/>
          </a:p>
        </p:txBody>
      </p:sp>
      <p:pic>
        <p:nvPicPr>
          <p:cNvPr id="4" name="Picture 3" descr="control_room2.jpg"/>
          <p:cNvPicPr>
            <a:picLocks noChangeAspect="1"/>
          </p:cNvPicPr>
          <p:nvPr/>
        </p:nvPicPr>
        <p:blipFill>
          <a:blip r:embed="rId3" cstate="print"/>
          <a:srcRect t="10495"/>
          <a:stretch>
            <a:fillRect/>
          </a:stretch>
        </p:blipFill>
        <p:spPr>
          <a:xfrm>
            <a:off x="1828800" y="2532202"/>
            <a:ext cx="5486400" cy="3275341"/>
          </a:xfrm>
          <a:prstGeom prst="rect">
            <a:avLst/>
          </a:prstGeom>
        </p:spPr>
      </p:pic>
      <p:sp>
        <p:nvSpPr>
          <p:cNvPr id="5" name="TextBox 4"/>
          <p:cNvSpPr txBox="1"/>
          <p:nvPr/>
        </p:nvSpPr>
        <p:spPr>
          <a:xfrm>
            <a:off x="5233966" y="5791200"/>
            <a:ext cx="2089658" cy="246221"/>
          </a:xfrm>
          <a:prstGeom prst="rect">
            <a:avLst/>
          </a:prstGeom>
          <a:noFill/>
        </p:spPr>
        <p:txBody>
          <a:bodyPr wrap="none" rtlCol="0">
            <a:spAutoFit/>
          </a:bodyPr>
          <a:lstStyle/>
          <a:p>
            <a:r>
              <a:rPr lang="en-US" sz="1000" i="1" dirty="0" smtClean="0"/>
              <a:t>photo credit: Sony Entertainment</a:t>
            </a:r>
            <a:endParaRPr lang="en-US" sz="1000" i="1"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hc-control-room3-lg.jpg"/>
          <p:cNvPicPr>
            <a:picLocks noGrp="1" noChangeAspect="1"/>
          </p:cNvPicPr>
          <p:nvPr>
            <p:ph type="pic" idx="1"/>
          </p:nvPr>
        </p:nvPicPr>
        <p:blipFill>
          <a:blip r:embed="rId3" cstate="print"/>
          <a:srcRect t="28858" b="28858"/>
          <a:stretch>
            <a:fillRect/>
          </a:stretch>
        </p:blipFill>
        <p:spPr/>
      </p:pic>
      <p:sp>
        <p:nvSpPr>
          <p:cNvPr id="3" name="Text Placeholder 2"/>
          <p:cNvSpPr>
            <a:spLocks noGrp="1"/>
          </p:cNvSpPr>
          <p:nvPr>
            <p:ph type="body" sz="half" idx="2"/>
          </p:nvPr>
        </p:nvSpPr>
        <p:spPr/>
        <p:txBody>
          <a:bodyPr/>
          <a:lstStyle/>
          <a:p>
            <a:r>
              <a:rPr lang="en-US" b="1" dirty="0" smtClean="0">
                <a:solidFill>
                  <a:srgbClr val="009900"/>
                </a:solidFill>
              </a:rPr>
              <a:t>TRUE:</a:t>
            </a:r>
            <a:r>
              <a:rPr lang="en-US" dirty="0" smtClean="0"/>
              <a:t>  large array of computers, links to experiments</a:t>
            </a:r>
            <a:endParaRPr lang="en-US" dirty="0"/>
          </a:p>
        </p:txBody>
      </p:sp>
      <p:sp>
        <p:nvSpPr>
          <p:cNvPr id="4" name="Title 3"/>
          <p:cNvSpPr>
            <a:spLocks noGrp="1"/>
          </p:cNvSpPr>
          <p:nvPr>
            <p:ph type="title"/>
          </p:nvPr>
        </p:nvSpPr>
        <p:spPr/>
        <p:txBody>
          <a:bodyPr/>
          <a:lstStyle/>
          <a:p>
            <a:r>
              <a:rPr lang="en-US" cap="none" dirty="0" smtClean="0"/>
              <a:t>The Real LHC Control Room</a:t>
            </a:r>
            <a:endParaRPr lang="en-US" cap="none" dirty="0"/>
          </a:p>
        </p:txBody>
      </p:sp>
      <p:sp>
        <p:nvSpPr>
          <p:cNvPr id="5" name="Text Placeholder 4"/>
          <p:cNvSpPr>
            <a:spLocks noGrp="1"/>
          </p:cNvSpPr>
          <p:nvPr>
            <p:ph type="body" sz="half" idx="10"/>
          </p:nvPr>
        </p:nvSpPr>
        <p:spPr/>
        <p:txBody>
          <a:bodyPr/>
          <a:lstStyle/>
          <a:p>
            <a:r>
              <a:rPr lang="en-US" b="1" dirty="0" smtClean="0">
                <a:solidFill>
                  <a:srgbClr val="FF0000"/>
                </a:solidFill>
              </a:rPr>
              <a:t>FALSE:  </a:t>
            </a:r>
            <a:r>
              <a:rPr lang="en-US" dirty="0" smtClean="0"/>
              <a:t>not right next to LHC detectors</a:t>
            </a:r>
            <a:endParaRPr lang="en-US" dirty="0"/>
          </a:p>
        </p:txBody>
      </p:sp>
      <p:sp>
        <p:nvSpPr>
          <p:cNvPr id="7" name="TextBox 6"/>
          <p:cNvSpPr txBox="1"/>
          <p:nvPr/>
        </p:nvSpPr>
        <p:spPr>
          <a:xfrm>
            <a:off x="7269367" y="5257800"/>
            <a:ext cx="1417435" cy="253916"/>
          </a:xfrm>
          <a:prstGeom prst="rect">
            <a:avLst/>
          </a:prstGeom>
          <a:noFill/>
        </p:spPr>
        <p:txBody>
          <a:bodyPr wrap="none" rtlCol="0">
            <a:spAutoFit/>
          </a:bodyPr>
          <a:lstStyle/>
          <a:p>
            <a:r>
              <a:rPr lang="en-US" sz="1050" i="1" dirty="0" smtClean="0"/>
              <a:t>photo credit:  CERN</a:t>
            </a:r>
            <a:endParaRPr lang="en-US" sz="1050" i="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quiet.png"/>
          <p:cNvPicPr>
            <a:picLocks noGrp="1" noChangeAspect="1"/>
          </p:cNvPicPr>
          <p:nvPr>
            <p:ph type="pic" idx="1"/>
          </p:nvPr>
        </p:nvPicPr>
        <p:blipFill>
          <a:blip r:embed="rId2" cstate="print"/>
          <a:srcRect l="12713" t="8321" r="13984" b="36058"/>
          <a:stretch>
            <a:fillRect/>
          </a:stretch>
        </p:blipFill>
        <p:spPr>
          <a:xfrm>
            <a:off x="990600" y="2540207"/>
            <a:ext cx="7241982" cy="3022393"/>
          </a:xfrm>
        </p:spPr>
      </p:pic>
      <p:sp>
        <p:nvSpPr>
          <p:cNvPr id="3" name="Text Placeholder 2"/>
          <p:cNvSpPr>
            <a:spLocks noGrp="1"/>
          </p:cNvSpPr>
          <p:nvPr>
            <p:ph type="body" sz="half" idx="2"/>
          </p:nvPr>
        </p:nvSpPr>
        <p:spPr>
          <a:xfrm>
            <a:off x="384048" y="2057400"/>
            <a:ext cx="8385048" cy="609600"/>
          </a:xfrm>
        </p:spPr>
        <p:txBody>
          <a:bodyPr/>
          <a:lstStyle/>
          <a:p>
            <a:r>
              <a:rPr lang="en-US" sz="2000" dirty="0" smtClean="0"/>
              <a:t>Sun will never set on LHC.  Daytime USA = night in Switzerland</a:t>
            </a:r>
            <a:endParaRPr lang="en-US" sz="2000" dirty="0"/>
          </a:p>
        </p:txBody>
      </p:sp>
      <p:sp>
        <p:nvSpPr>
          <p:cNvPr id="4" name="Title 3"/>
          <p:cNvSpPr>
            <a:spLocks noGrp="1"/>
          </p:cNvSpPr>
          <p:nvPr>
            <p:ph type="title"/>
          </p:nvPr>
        </p:nvSpPr>
        <p:spPr/>
        <p:txBody>
          <a:bodyPr/>
          <a:lstStyle/>
          <a:p>
            <a:r>
              <a:rPr lang="en-US" cap="none" dirty="0" smtClean="0"/>
              <a:t>Remote LHC Control Room in U.S.A.</a:t>
            </a:r>
            <a:endParaRPr lang="en-US" cap="none" dirty="0"/>
          </a:p>
        </p:txBody>
      </p:sp>
      <p:sp>
        <p:nvSpPr>
          <p:cNvPr id="5" name="Text Placeholder 4"/>
          <p:cNvSpPr>
            <a:spLocks noGrp="1"/>
          </p:cNvSpPr>
          <p:nvPr>
            <p:ph type="body" sz="half" idx="10"/>
          </p:nvPr>
        </p:nvSpPr>
        <p:spPr>
          <a:xfrm>
            <a:off x="384048" y="5562600"/>
            <a:ext cx="8385048" cy="609600"/>
          </a:xfrm>
        </p:spPr>
        <p:txBody>
          <a:bodyPr/>
          <a:lstStyle/>
          <a:p>
            <a:r>
              <a:rPr lang="en-US" dirty="0" smtClean="0"/>
              <a:t>Modern internet and computing ==&gt; remote monitoring of LHC.  </a:t>
            </a:r>
            <a:endParaRPr lang="en-US" dirty="0"/>
          </a:p>
        </p:txBody>
      </p:sp>
      <p:sp>
        <p:nvSpPr>
          <p:cNvPr id="7" name="TextBox 6"/>
          <p:cNvSpPr txBox="1"/>
          <p:nvPr/>
        </p:nvSpPr>
        <p:spPr>
          <a:xfrm>
            <a:off x="6944391" y="5943600"/>
            <a:ext cx="1559648" cy="253916"/>
          </a:xfrm>
          <a:prstGeom prst="rect">
            <a:avLst/>
          </a:prstGeom>
          <a:noFill/>
        </p:spPr>
        <p:txBody>
          <a:bodyPr wrap="none" rtlCol="0">
            <a:spAutoFit/>
          </a:bodyPr>
          <a:lstStyle/>
          <a:p>
            <a:r>
              <a:rPr lang="en-US" sz="1050" i="1" dirty="0" smtClean="0"/>
              <a:t>photo credit:  </a:t>
            </a:r>
            <a:r>
              <a:rPr lang="en-US" sz="1050" i="1" dirty="0" err="1" smtClean="0"/>
              <a:t>Fermilab</a:t>
            </a:r>
            <a:endParaRPr lang="en-US" sz="1050" i="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 real LHC</a:t>
            </a:r>
            <a:endParaRPr lang="en-US" cap="none" dirty="0"/>
          </a:p>
        </p:txBody>
      </p:sp>
      <p:sp>
        <p:nvSpPr>
          <p:cNvPr id="3" name="Content Placeholder 2"/>
          <p:cNvSpPr>
            <a:spLocks noGrp="1"/>
          </p:cNvSpPr>
          <p:nvPr>
            <p:ph idx="1"/>
          </p:nvPr>
        </p:nvSpPr>
        <p:spPr/>
        <p:txBody>
          <a:bodyPr>
            <a:normAutofit/>
          </a:bodyPr>
          <a:lstStyle/>
          <a:p>
            <a:r>
              <a:rPr lang="en-US" dirty="0" smtClean="0"/>
              <a:t>The world’s most powerful particle accelerator – 14 </a:t>
            </a:r>
            <a:r>
              <a:rPr lang="en-US" dirty="0" err="1" smtClean="0"/>
              <a:t>TeV</a:t>
            </a:r>
            <a:endParaRPr lang="en-US" dirty="0" smtClean="0"/>
          </a:p>
          <a:p>
            <a:r>
              <a:rPr lang="en-US" dirty="0" smtClean="0"/>
              <a:t>16.8 miles around, 330 feet underground</a:t>
            </a:r>
          </a:p>
        </p:txBody>
      </p:sp>
      <p:pic>
        <p:nvPicPr>
          <p:cNvPr id="11" name="Content Placeholder 10" descr="lhc_tunnel_wide.jpg"/>
          <p:cNvPicPr>
            <a:picLocks noGrp="1" noChangeAspect="1"/>
          </p:cNvPicPr>
          <p:nvPr>
            <p:ph sz="quarter" idx="11"/>
          </p:nvPr>
        </p:nvPicPr>
        <p:blipFill>
          <a:blip r:embed="rId3" cstate="print"/>
          <a:srcRect t="14395" b="41190"/>
          <a:stretch>
            <a:fillRect/>
          </a:stretch>
        </p:blipFill>
        <p:spPr>
          <a:xfrm>
            <a:off x="762000" y="3276600"/>
            <a:ext cx="7543800" cy="2514600"/>
          </a:xfrm>
        </p:spPr>
      </p:pic>
      <p:sp>
        <p:nvSpPr>
          <p:cNvPr id="6" name="TextBox 5"/>
          <p:cNvSpPr txBox="1"/>
          <p:nvPr/>
        </p:nvSpPr>
        <p:spPr>
          <a:xfrm>
            <a:off x="8059056" y="4711699"/>
            <a:ext cx="338554" cy="1099457"/>
          </a:xfrm>
          <a:prstGeom prst="rect">
            <a:avLst/>
          </a:prstGeom>
          <a:noFill/>
        </p:spPr>
        <p:txBody>
          <a:bodyPr vert="vert270" wrap="square" rtlCol="0">
            <a:spAutoFit/>
          </a:bodyPr>
          <a:lstStyle/>
          <a:p>
            <a:pPr algn="l"/>
            <a:r>
              <a:rPr lang="en-US" sz="1000" dirty="0" smtClean="0"/>
              <a:t>© CERN</a:t>
            </a:r>
            <a:endParaRPr lang="en-US" sz="1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The </a:t>
            </a:r>
            <a:r>
              <a:rPr lang="en-US" sz="2800" dirty="0" err="1" smtClean="0"/>
              <a:t>cern</a:t>
            </a:r>
            <a:r>
              <a:rPr lang="en-US" sz="2800" cap="none" dirty="0" smtClean="0"/>
              <a:t> accelerator complex</a:t>
            </a:r>
            <a:endParaRPr lang="en-US" sz="2800" cap="none" dirty="0"/>
          </a:p>
        </p:txBody>
      </p:sp>
      <p:pic>
        <p:nvPicPr>
          <p:cNvPr id="5" name="Content Placeholder 4" descr="AccelPlan.gif"/>
          <p:cNvPicPr>
            <a:picLocks noGrp="1" noChangeAspect="1"/>
          </p:cNvPicPr>
          <p:nvPr>
            <p:ph idx="1"/>
          </p:nvPr>
        </p:nvPicPr>
        <p:blipFill>
          <a:blip r:embed="rId2" cstate="print">
            <a:clrChange>
              <a:clrFrom>
                <a:srgbClr val="000000"/>
              </a:clrFrom>
              <a:clrTo>
                <a:srgbClr val="000000">
                  <a:alpha val="0"/>
                </a:srgbClr>
              </a:clrTo>
            </a:clrChange>
          </a:blip>
          <a:stretch>
            <a:fillRect/>
          </a:stretch>
        </p:blipFill>
        <p:spPr>
          <a:xfrm>
            <a:off x="409331" y="1905000"/>
            <a:ext cx="8125069" cy="4260540"/>
          </a:xfrm>
        </p:spPr>
      </p:pic>
      <p:sp>
        <p:nvSpPr>
          <p:cNvPr id="4" name="Content Placeholder 3"/>
          <p:cNvSpPr>
            <a:spLocks noGrp="1"/>
          </p:cNvSpPr>
          <p:nvPr>
            <p:ph sz="quarter" idx="11"/>
          </p:nvPr>
        </p:nvSpPr>
        <p:spPr/>
        <p:txBody>
          <a:bodyPr/>
          <a:lstStyle/>
          <a:p>
            <a:endParaRPr lang="en-US"/>
          </a:p>
        </p:txBody>
      </p:sp>
      <p:sp>
        <p:nvSpPr>
          <p:cNvPr id="6" name="TextBox 5"/>
          <p:cNvSpPr txBox="1"/>
          <p:nvPr/>
        </p:nvSpPr>
        <p:spPr>
          <a:xfrm>
            <a:off x="7315783" y="6019800"/>
            <a:ext cx="1447218" cy="253916"/>
          </a:xfrm>
          <a:prstGeom prst="rect">
            <a:avLst/>
          </a:prstGeom>
          <a:noFill/>
        </p:spPr>
        <p:txBody>
          <a:bodyPr wrap="none" rtlCol="0">
            <a:spAutoFit/>
          </a:bodyPr>
          <a:lstStyle/>
          <a:p>
            <a:r>
              <a:rPr lang="en-US" sz="1050" i="1" dirty="0" smtClean="0"/>
              <a:t>image credit:  CERN</a:t>
            </a:r>
            <a:endParaRPr lang="en-US" sz="1050" i="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cap="none" dirty="0" smtClean="0"/>
              <a:t>The Large </a:t>
            </a:r>
            <a:r>
              <a:rPr lang="en-US" cap="none" dirty="0" err="1" smtClean="0"/>
              <a:t>Hadron</a:t>
            </a:r>
            <a:r>
              <a:rPr lang="en-US" cap="none" dirty="0" smtClean="0"/>
              <a:t> Collider…</a:t>
            </a:r>
            <a:endParaRPr lang="en-US" cap="none" dirty="0"/>
          </a:p>
        </p:txBody>
      </p:sp>
      <p:sp>
        <p:nvSpPr>
          <p:cNvPr id="3" name="Content Placeholder 2"/>
          <p:cNvSpPr>
            <a:spLocks noGrp="1"/>
          </p:cNvSpPr>
          <p:nvPr>
            <p:ph idx="1"/>
          </p:nvPr>
        </p:nvSpPr>
        <p:spPr/>
        <p:txBody>
          <a:bodyPr/>
          <a:lstStyle/>
          <a:p>
            <a:endParaRPr lang="en-US"/>
          </a:p>
        </p:txBody>
      </p:sp>
      <p:sp>
        <p:nvSpPr>
          <p:cNvPr id="4" name="Content Placeholder 3"/>
          <p:cNvSpPr>
            <a:spLocks noGrp="1"/>
          </p:cNvSpPr>
          <p:nvPr>
            <p:ph sz="quarter" idx="11"/>
          </p:nvPr>
        </p:nvSpPr>
        <p:spPr/>
        <p:txBody>
          <a:bodyPr/>
          <a:lstStyle/>
          <a:p>
            <a:endParaRPr lang="en-US"/>
          </a:p>
        </p:txBody>
      </p:sp>
      <p:pic>
        <p:nvPicPr>
          <p:cNvPr id="5" name="Picture 6" descr="CE0002M"/>
          <p:cNvPicPr>
            <a:picLocks noChangeAspect="1" noChangeArrowheads="1"/>
          </p:cNvPicPr>
          <p:nvPr/>
        </p:nvPicPr>
        <p:blipFill>
          <a:blip r:embed="rId3" cstate="print"/>
          <a:srcRect t="23851"/>
          <a:stretch>
            <a:fillRect/>
          </a:stretch>
        </p:blipFill>
        <p:spPr bwMode="auto">
          <a:xfrm>
            <a:off x="1295400" y="2057400"/>
            <a:ext cx="6400800" cy="3927892"/>
          </a:xfrm>
          <a:prstGeom prst="rect">
            <a:avLst/>
          </a:prstGeom>
          <a:noFill/>
          <a:ln w="9525">
            <a:noFill/>
            <a:miter lim="800000"/>
            <a:headEnd/>
            <a:tailEnd/>
          </a:ln>
        </p:spPr>
      </p:pic>
      <p:sp>
        <p:nvSpPr>
          <p:cNvPr id="6" name="TextBox 5"/>
          <p:cNvSpPr txBox="1"/>
          <p:nvPr/>
        </p:nvSpPr>
        <p:spPr>
          <a:xfrm>
            <a:off x="6424159" y="5943600"/>
            <a:ext cx="1241676" cy="230832"/>
          </a:xfrm>
          <a:prstGeom prst="rect">
            <a:avLst/>
          </a:prstGeom>
          <a:noFill/>
        </p:spPr>
        <p:txBody>
          <a:bodyPr wrap="none" rtlCol="0">
            <a:spAutoFit/>
          </a:bodyPr>
          <a:lstStyle/>
          <a:p>
            <a:r>
              <a:rPr lang="en-US" sz="900" i="1" dirty="0" smtClean="0"/>
              <a:t>photo credit:  CERN</a:t>
            </a:r>
            <a:endParaRPr lang="en-US" sz="900" i="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ustin-map.tiff"/>
          <p:cNvPicPr>
            <a:picLocks noGrp="1" noChangeAspect="1"/>
          </p:cNvPicPr>
          <p:nvPr>
            <p:ph idx="1"/>
          </p:nvPr>
        </p:nvPicPr>
        <p:blipFill>
          <a:blip r:embed="rId2" cstate="print"/>
          <a:srcRect l="31721" t="28475" b="2034"/>
          <a:stretch>
            <a:fillRect/>
          </a:stretch>
        </p:blipFill>
        <p:spPr>
          <a:xfrm>
            <a:off x="3657600" y="1363423"/>
            <a:ext cx="5257800" cy="4723647"/>
          </a:xfrm>
        </p:spPr>
      </p:pic>
      <p:sp>
        <p:nvSpPr>
          <p:cNvPr id="2" name="Title 1"/>
          <p:cNvSpPr>
            <a:spLocks noGrp="1"/>
          </p:cNvSpPr>
          <p:nvPr>
            <p:ph type="title"/>
          </p:nvPr>
        </p:nvSpPr>
        <p:spPr/>
        <p:txBody>
          <a:bodyPr/>
          <a:lstStyle/>
          <a:p>
            <a:pPr algn="l"/>
            <a:r>
              <a:rPr lang="en-US" cap="none" dirty="0" smtClean="0"/>
              <a:t>… is really LARGE!!</a:t>
            </a:r>
            <a:endParaRPr lang="en-US" cap="none" dirty="0"/>
          </a:p>
        </p:txBody>
      </p:sp>
      <p:sp>
        <p:nvSpPr>
          <p:cNvPr id="4" name="Content Placeholder 3"/>
          <p:cNvSpPr>
            <a:spLocks noGrp="1"/>
          </p:cNvSpPr>
          <p:nvPr>
            <p:ph sz="quarter" idx="11"/>
          </p:nvPr>
        </p:nvSpPr>
        <p:spPr>
          <a:xfrm>
            <a:off x="377952" y="2209800"/>
            <a:ext cx="3127248" cy="3502152"/>
          </a:xfrm>
        </p:spPr>
        <p:txBody>
          <a:bodyPr/>
          <a:lstStyle/>
          <a:p>
            <a:r>
              <a:rPr lang="en-US" dirty="0" smtClean="0"/>
              <a:t>Time for fast marathon runner to sprint around once:  2 hours?</a:t>
            </a:r>
          </a:p>
          <a:p>
            <a:r>
              <a:rPr lang="en-US" dirty="0" smtClean="0"/>
              <a:t>Time for the proton beam:  1/10,000</a:t>
            </a:r>
            <a:r>
              <a:rPr lang="en-US" baseline="30000" dirty="0" smtClean="0"/>
              <a:t>th</a:t>
            </a:r>
            <a:r>
              <a:rPr lang="en-US" dirty="0" smtClean="0"/>
              <a:t> of a second</a:t>
            </a:r>
            <a:endParaRPr lang="en-US" dirty="0"/>
          </a:p>
        </p:txBody>
      </p:sp>
      <p:sp>
        <p:nvSpPr>
          <p:cNvPr id="6" name="Oval 5"/>
          <p:cNvSpPr>
            <a:spLocks noChangeAspect="1"/>
          </p:cNvSpPr>
          <p:nvPr/>
        </p:nvSpPr>
        <p:spPr bwMode="auto">
          <a:xfrm>
            <a:off x="4114800" y="1572594"/>
            <a:ext cx="4470227" cy="4470227"/>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2400" b="0" i="0" u="none" strike="noStrike" cap="none" normalizeH="0" baseline="0">
              <a:ln>
                <a:noFill/>
              </a:ln>
              <a:solidFill>
                <a:schemeClr val="tx1"/>
              </a:solidFill>
              <a:effectLst/>
              <a:latin typeface="Arial" pitchFamily="-65" charset="0"/>
            </a:endParaRPr>
          </a:p>
        </p:txBody>
      </p:sp>
      <p:sp>
        <p:nvSpPr>
          <p:cNvPr id="9" name="TextBox 8"/>
          <p:cNvSpPr txBox="1"/>
          <p:nvPr/>
        </p:nvSpPr>
        <p:spPr>
          <a:xfrm>
            <a:off x="5562600" y="1679138"/>
            <a:ext cx="492443" cy="369332"/>
          </a:xfrm>
          <a:prstGeom prst="rect">
            <a:avLst/>
          </a:prstGeom>
          <a:noFill/>
        </p:spPr>
        <p:txBody>
          <a:bodyPr wrap="none" rtlCol="0">
            <a:spAutoFit/>
          </a:bodyPr>
          <a:lstStyle/>
          <a:p>
            <a:r>
              <a:rPr lang="en-US" sz="1800" dirty="0" smtClean="0">
                <a:solidFill>
                  <a:srgbClr val="FFFF00"/>
                </a:solidFill>
              </a:rPr>
              <a:t>UT</a:t>
            </a:r>
            <a:endParaRPr lang="en-US" sz="1800" dirty="0">
              <a:solidFill>
                <a:srgbClr val="FFFF00"/>
              </a:solidFill>
            </a:endParaRPr>
          </a:p>
        </p:txBody>
      </p:sp>
      <p:sp>
        <p:nvSpPr>
          <p:cNvPr id="10" name="TextBox 9"/>
          <p:cNvSpPr txBox="1"/>
          <p:nvPr/>
        </p:nvSpPr>
        <p:spPr>
          <a:xfrm>
            <a:off x="6705600" y="5172670"/>
            <a:ext cx="1559251" cy="923330"/>
          </a:xfrm>
          <a:prstGeom prst="rect">
            <a:avLst/>
          </a:prstGeom>
          <a:noFill/>
        </p:spPr>
        <p:txBody>
          <a:bodyPr wrap="square" rtlCol="0">
            <a:spAutoFit/>
          </a:bodyPr>
          <a:lstStyle/>
          <a:p>
            <a:r>
              <a:rPr lang="en-US" sz="1800" dirty="0" smtClean="0">
                <a:solidFill>
                  <a:srgbClr val="FFFF00"/>
                </a:solidFill>
              </a:rPr>
              <a:t>Austin-Bergstrom Airport</a:t>
            </a:r>
            <a:endParaRPr lang="en-US" sz="1800" dirty="0">
              <a:solidFill>
                <a:srgbClr val="FFFF00"/>
              </a:solidFill>
            </a:endParaRPr>
          </a:p>
        </p:txBody>
      </p:sp>
      <p:sp>
        <p:nvSpPr>
          <p:cNvPr id="11" name="TextBox 10"/>
          <p:cNvSpPr txBox="1"/>
          <p:nvPr/>
        </p:nvSpPr>
        <p:spPr>
          <a:xfrm>
            <a:off x="4919231" y="3115270"/>
            <a:ext cx="1288221" cy="369332"/>
          </a:xfrm>
          <a:prstGeom prst="rect">
            <a:avLst/>
          </a:prstGeom>
          <a:noFill/>
        </p:spPr>
        <p:txBody>
          <a:bodyPr wrap="none" rtlCol="0">
            <a:spAutoFit/>
          </a:bodyPr>
          <a:lstStyle/>
          <a:p>
            <a:r>
              <a:rPr lang="en-US" sz="1800" dirty="0" smtClean="0">
                <a:solidFill>
                  <a:srgbClr val="FFFF00"/>
                </a:solidFill>
              </a:rPr>
              <a:t>Town Lake</a:t>
            </a:r>
            <a:endParaRPr lang="en-US" sz="1800" dirty="0">
              <a:solidFill>
                <a:srgbClr val="FF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idx="1"/>
          </p:nvPr>
        </p:nvSpPr>
        <p:spPr>
          <a:xfrm>
            <a:off x="400050" y="2057400"/>
            <a:ext cx="4023360" cy="990600"/>
          </a:xfrm>
        </p:spPr>
        <p:txBody>
          <a:bodyPr/>
          <a:lstStyle/>
          <a:p>
            <a:r>
              <a:rPr lang="en-US" b="0" dirty="0" smtClean="0"/>
              <a:t>Will smash particles into each other…</a:t>
            </a:r>
            <a:endParaRPr lang="en-US" b="0" dirty="0"/>
          </a:p>
        </p:txBody>
      </p:sp>
      <p:sp>
        <p:nvSpPr>
          <p:cNvPr id="11" name="Text Placeholder 10"/>
          <p:cNvSpPr>
            <a:spLocks noGrp="1"/>
          </p:cNvSpPr>
          <p:nvPr>
            <p:ph type="body" sz="quarter" idx="3"/>
          </p:nvPr>
        </p:nvSpPr>
        <p:spPr>
          <a:xfrm>
            <a:off x="4720590" y="2057400"/>
            <a:ext cx="4023360" cy="987552"/>
          </a:xfrm>
        </p:spPr>
        <p:txBody>
          <a:bodyPr/>
          <a:lstStyle/>
          <a:p>
            <a:r>
              <a:rPr lang="en-US" b="0" dirty="0" smtClean="0"/>
              <a:t>…to re-create the conditions of the early Universe</a:t>
            </a:r>
            <a:endParaRPr lang="en-US" b="0" dirty="0"/>
          </a:p>
        </p:txBody>
      </p:sp>
      <p:pic>
        <p:nvPicPr>
          <p:cNvPr id="9" name="Content Placeholder 8" descr="cmsview1.jpg"/>
          <p:cNvPicPr>
            <a:picLocks noGrp="1" noChangeAspect="1"/>
          </p:cNvPicPr>
          <p:nvPr>
            <p:ph sz="quarter" idx="4"/>
          </p:nvPr>
        </p:nvPicPr>
        <p:blipFill>
          <a:blip r:embed="rId3" cstate="print"/>
          <a:stretch>
            <a:fillRect/>
          </a:stretch>
        </p:blipFill>
        <p:spPr>
          <a:xfrm>
            <a:off x="4901883" y="3124200"/>
            <a:ext cx="3660775" cy="2450339"/>
          </a:xfrm>
        </p:spPr>
      </p:pic>
      <p:sp>
        <p:nvSpPr>
          <p:cNvPr id="2" name="Title 1"/>
          <p:cNvSpPr>
            <a:spLocks noGrp="1"/>
          </p:cNvSpPr>
          <p:nvPr>
            <p:ph type="title"/>
          </p:nvPr>
        </p:nvSpPr>
        <p:spPr/>
        <p:txBody>
          <a:bodyPr/>
          <a:lstStyle/>
          <a:p>
            <a:r>
              <a:rPr lang="en-US" sz="2800" cap="none" dirty="0" smtClean="0"/>
              <a:t>The LHC</a:t>
            </a:r>
            <a:endParaRPr lang="en-US" sz="2800" cap="none" dirty="0"/>
          </a:p>
        </p:txBody>
      </p:sp>
      <p:sp>
        <p:nvSpPr>
          <p:cNvPr id="6" name="TextBox 5"/>
          <p:cNvSpPr txBox="1"/>
          <p:nvPr/>
        </p:nvSpPr>
        <p:spPr>
          <a:xfrm>
            <a:off x="8305800" y="4482193"/>
            <a:ext cx="338554" cy="1099457"/>
          </a:xfrm>
          <a:prstGeom prst="rect">
            <a:avLst/>
          </a:prstGeom>
          <a:noFill/>
        </p:spPr>
        <p:txBody>
          <a:bodyPr vert="vert270" wrap="square" rtlCol="0">
            <a:spAutoFit/>
          </a:bodyPr>
          <a:lstStyle/>
          <a:p>
            <a:pPr algn="l"/>
            <a:r>
              <a:rPr lang="en-US" sz="1000" dirty="0" smtClean="0"/>
              <a:t>© CERN</a:t>
            </a:r>
            <a:endParaRPr lang="en-US" sz="1000" dirty="0"/>
          </a:p>
        </p:txBody>
      </p:sp>
      <p:pic>
        <p:nvPicPr>
          <p:cNvPr id="12" name="Content Placeholder 4" descr="atlas_beampipe.jpg"/>
          <p:cNvPicPr>
            <a:picLocks noChangeAspect="1"/>
          </p:cNvPicPr>
          <p:nvPr/>
        </p:nvPicPr>
        <p:blipFill>
          <a:blip r:embed="rId4" cstate="print"/>
          <a:stretch>
            <a:fillRect/>
          </a:stretch>
        </p:blipFill>
        <p:spPr bwMode="auto">
          <a:xfrm>
            <a:off x="570937" y="3124200"/>
            <a:ext cx="3681587" cy="2450592"/>
          </a:xfrm>
          <a:prstGeom prst="rect">
            <a:avLst/>
          </a:prstGeom>
          <a:noFill/>
          <a:ln w="9525">
            <a:noFill/>
            <a:miter lim="800000"/>
            <a:headEnd/>
            <a:tailEnd/>
          </a:ln>
        </p:spPr>
      </p:pic>
      <p:sp>
        <p:nvSpPr>
          <p:cNvPr id="13" name="TextBox 12"/>
          <p:cNvSpPr txBox="1"/>
          <p:nvPr/>
        </p:nvSpPr>
        <p:spPr>
          <a:xfrm>
            <a:off x="4000500" y="4723396"/>
            <a:ext cx="338554" cy="858254"/>
          </a:xfrm>
          <a:prstGeom prst="rect">
            <a:avLst/>
          </a:prstGeom>
          <a:noFill/>
        </p:spPr>
        <p:txBody>
          <a:bodyPr vert="vert270" wrap="square" rtlCol="0">
            <a:spAutoFit/>
          </a:bodyPr>
          <a:lstStyle/>
          <a:p>
            <a:pPr algn="l"/>
            <a:r>
              <a:rPr lang="en-US" sz="1000" dirty="0" smtClean="0"/>
              <a:t>© CERN</a:t>
            </a:r>
            <a:endParaRPr lang="en-US" sz="1000" dirty="0"/>
          </a:p>
        </p:txBody>
      </p:sp>
      <p:sp>
        <p:nvSpPr>
          <p:cNvPr id="14" name="Text Placeholder 4"/>
          <p:cNvSpPr txBox="1">
            <a:spLocks/>
          </p:cNvSpPr>
          <p:nvPr/>
        </p:nvSpPr>
        <p:spPr bwMode="auto">
          <a:xfrm>
            <a:off x="152400" y="5562600"/>
            <a:ext cx="89916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
                <a:srgbClr val="CC9900"/>
              </a:buClr>
              <a:buSzPct val="80000"/>
              <a:buFontTx/>
              <a:buNone/>
              <a:tabLst/>
              <a:defRPr/>
            </a:pPr>
            <a:r>
              <a:rPr kumimoji="0" lang="en-US" sz="2000" b="0" i="0" u="none" strike="noStrike" kern="0" cap="none" spc="0" normalizeH="0" baseline="0" noProof="0" dirty="0" err="1" smtClean="0">
                <a:ln>
                  <a:noFill/>
                </a:ln>
                <a:solidFill>
                  <a:schemeClr val="tx1"/>
                </a:solidFill>
                <a:effectLst/>
                <a:uLnTx/>
                <a:uFillTx/>
                <a:latin typeface="+mn-lt"/>
                <a:ea typeface="ＭＳ Ｐゴシック" pitchFamily="-65" charset="-128"/>
                <a:cs typeface="+mn-cs"/>
              </a:rPr>
              <a:t>Inf</a:t>
            </a:r>
            <a:r>
              <a:rPr lang="en-US" sz="2000" kern="0" dirty="0" err="1" smtClean="0">
                <a:latin typeface="+mn-lt"/>
              </a:rPr>
              <a:t>o</a:t>
            </a:r>
            <a:r>
              <a:rPr lang="en-US" sz="2000" kern="0" dirty="0" smtClean="0">
                <a:latin typeface="+mn-lt"/>
              </a:rPr>
              <a:t>.</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65" charset="-128"/>
                <a:cs typeface="+mn-cs"/>
              </a:rPr>
              <a:t> </a:t>
            </a:r>
            <a:r>
              <a:rPr lang="en-US" sz="2000" kern="0" dirty="0" smtClean="0">
                <a:latin typeface="+mn-lt"/>
              </a:rPr>
              <a:t>from</a:t>
            </a:r>
            <a:r>
              <a:rPr kumimoji="0" lang="en-US" sz="2000" b="0" i="0" u="none" strike="noStrike" kern="0" cap="none" spc="0" normalizeH="0" baseline="0" noProof="0" dirty="0" smtClean="0">
                <a:ln>
                  <a:noFill/>
                </a:ln>
                <a:solidFill>
                  <a:schemeClr val="tx1"/>
                </a:solidFill>
                <a:effectLst/>
                <a:uLnTx/>
                <a:uFillTx/>
                <a:latin typeface="+mn-lt"/>
                <a:ea typeface="ＭＳ Ｐゴシック" pitchFamily="-65" charset="-128"/>
                <a:cs typeface="+mn-cs"/>
              </a:rPr>
              <a:t> LHC detectors will equal ENTIRE world</a:t>
            </a:r>
            <a:r>
              <a:rPr kumimoji="0" lang="en-US" sz="2000" b="0" i="0" u="none" strike="noStrike" kern="0" cap="none" spc="0" normalizeH="0" noProof="0" dirty="0" smtClean="0">
                <a:ln>
                  <a:noFill/>
                </a:ln>
                <a:solidFill>
                  <a:schemeClr val="tx1"/>
                </a:solidFill>
                <a:effectLst/>
                <a:uLnTx/>
                <a:uFillTx/>
                <a:latin typeface="+mn-lt"/>
                <a:ea typeface="ＭＳ Ｐゴシック" pitchFamily="-65" charset="-128"/>
                <a:cs typeface="+mn-cs"/>
              </a:rPr>
              <a:t> telecommunications traffic!</a:t>
            </a:r>
            <a:endParaRPr kumimoji="0" lang="en-US" sz="2000" b="0" i="0" u="none" strike="noStrike" kern="0" cap="none" spc="0" normalizeH="0" baseline="0" noProof="0" dirty="0">
              <a:ln>
                <a:noFill/>
              </a:ln>
              <a:solidFill>
                <a:schemeClr val="tx1"/>
              </a:solidFill>
              <a:effectLst/>
              <a:uLnTx/>
              <a:uFillTx/>
              <a:latin typeface="+mn-lt"/>
              <a:ea typeface="ＭＳ Ｐゴシック" pitchFamily="-65" charset="-128"/>
              <a:cs typeface="+mn-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7" name="Content Placeholder 6" descr="CMS_Higgs-event.jpg"/>
          <p:cNvPicPr>
            <a:picLocks noGrp="1" noChangeAspect="1"/>
          </p:cNvPicPr>
          <p:nvPr>
            <p:ph sz="half" idx="2"/>
          </p:nvPr>
        </p:nvPicPr>
        <p:blipFill>
          <a:blip r:embed="rId3" cstate="print"/>
          <a:srcRect t="14348" b="20870"/>
          <a:stretch>
            <a:fillRect/>
          </a:stretch>
        </p:blipFill>
        <p:spPr>
          <a:xfrm>
            <a:off x="1066800" y="1905000"/>
            <a:ext cx="7032028" cy="4191000"/>
          </a:xfrm>
        </p:spPr>
      </p:pic>
      <p:sp>
        <p:nvSpPr>
          <p:cNvPr id="4" name="Text Placeholder 3"/>
          <p:cNvSpPr>
            <a:spLocks noGrp="1"/>
          </p:cNvSpPr>
          <p:nvPr>
            <p:ph type="body" sz="quarter" idx="3"/>
          </p:nvPr>
        </p:nvSpPr>
        <p:spPr/>
        <p:txBody>
          <a:bodyPr/>
          <a:lstStyle/>
          <a:p>
            <a:endParaRPr lang="en-US"/>
          </a:p>
        </p:txBody>
      </p:sp>
      <p:sp>
        <p:nvSpPr>
          <p:cNvPr id="5" name="Content Placeholder 4"/>
          <p:cNvSpPr>
            <a:spLocks noGrp="1"/>
          </p:cNvSpPr>
          <p:nvPr>
            <p:ph sz="quarter" idx="4"/>
          </p:nvPr>
        </p:nvSpPr>
        <p:spPr/>
        <p:txBody>
          <a:bodyPr/>
          <a:lstStyle/>
          <a:p>
            <a:endParaRPr lang="en-US" dirty="0"/>
          </a:p>
        </p:txBody>
      </p:sp>
      <p:sp>
        <p:nvSpPr>
          <p:cNvPr id="6" name="Title 5"/>
          <p:cNvSpPr>
            <a:spLocks noGrp="1"/>
          </p:cNvSpPr>
          <p:nvPr>
            <p:ph type="title"/>
          </p:nvPr>
        </p:nvSpPr>
        <p:spPr/>
        <p:txBody>
          <a:bodyPr/>
          <a:lstStyle/>
          <a:p>
            <a:r>
              <a:rPr lang="en-US" sz="2800" cap="none" dirty="0" smtClean="0"/>
              <a:t>Computer simulation of proton-proton collision</a:t>
            </a:r>
            <a:endParaRPr lang="en-US" sz="2800" cap="none"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blast_furnace.jpg"/>
          <p:cNvPicPr>
            <a:picLocks noGrp="1" noChangeAspect="1"/>
          </p:cNvPicPr>
          <p:nvPr>
            <p:ph sz="half" idx="2"/>
          </p:nvPr>
        </p:nvPicPr>
        <p:blipFill>
          <a:blip r:embed="rId3" cstate="print"/>
          <a:stretch>
            <a:fillRect/>
          </a:stretch>
        </p:blipFill>
        <p:spPr>
          <a:xfrm>
            <a:off x="609600" y="2971800"/>
            <a:ext cx="3467528" cy="2743200"/>
          </a:xfrm>
        </p:spPr>
      </p:pic>
      <p:sp>
        <p:nvSpPr>
          <p:cNvPr id="4" name="Text Placeholder 3"/>
          <p:cNvSpPr>
            <a:spLocks noGrp="1"/>
          </p:cNvSpPr>
          <p:nvPr>
            <p:ph type="body" sz="quarter" idx="3"/>
          </p:nvPr>
        </p:nvSpPr>
        <p:spPr>
          <a:xfrm>
            <a:off x="415718" y="2179638"/>
            <a:ext cx="4023360" cy="639762"/>
          </a:xfrm>
        </p:spPr>
        <p:txBody>
          <a:bodyPr/>
          <a:lstStyle/>
          <a:p>
            <a:r>
              <a:rPr lang="en-US" dirty="0" smtClean="0"/>
              <a:t>Blast Furnace ~ ¼ </a:t>
            </a:r>
            <a:r>
              <a:rPr lang="en-US" dirty="0" err="1" smtClean="0"/>
              <a:t>eV</a:t>
            </a:r>
            <a:endParaRPr lang="en-US" dirty="0"/>
          </a:p>
        </p:txBody>
      </p:sp>
      <p:sp>
        <p:nvSpPr>
          <p:cNvPr id="6" name="Title 5"/>
          <p:cNvSpPr>
            <a:spLocks noGrp="1"/>
          </p:cNvSpPr>
          <p:nvPr>
            <p:ph type="title"/>
          </p:nvPr>
        </p:nvSpPr>
        <p:spPr/>
        <p:txBody>
          <a:bodyPr/>
          <a:lstStyle/>
          <a:p>
            <a:pPr algn="r"/>
            <a:r>
              <a:rPr lang="en-US" sz="2800" cap="none" dirty="0" smtClean="0"/>
              <a:t>Just how much energy …</a:t>
            </a:r>
            <a:endParaRPr lang="en-US" sz="2800" cap="none" dirty="0"/>
          </a:p>
        </p:txBody>
      </p:sp>
      <p:sp>
        <p:nvSpPr>
          <p:cNvPr id="9" name="Text Placeholder 1"/>
          <p:cNvSpPr txBox="1">
            <a:spLocks/>
          </p:cNvSpPr>
          <p:nvPr/>
        </p:nvSpPr>
        <p:spPr bwMode="auto">
          <a:xfrm>
            <a:off x="4694238" y="2160588"/>
            <a:ext cx="4023360" cy="639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20000"/>
              </a:spcBef>
              <a:spcAft>
                <a:spcPct val="0"/>
              </a:spcAft>
              <a:buClr>
                <a:srgbClr val="CC9900"/>
              </a:buClr>
              <a:buSzPct val="80000"/>
              <a:buFontTx/>
              <a:buNone/>
              <a:tabLst/>
              <a:defRPr/>
            </a:pPr>
            <a:r>
              <a:rPr kumimoji="0" lang="en-US" sz="2400" b="0" i="0" u="none" strike="noStrike" kern="0" cap="none" spc="0" normalizeH="0" baseline="0" noProof="0" dirty="0" smtClean="0">
                <a:ln>
                  <a:noFill/>
                </a:ln>
                <a:solidFill>
                  <a:schemeClr val="tx1"/>
                </a:solidFill>
                <a:effectLst/>
                <a:uLnTx/>
                <a:uFillTx/>
                <a:latin typeface="+mn-lt"/>
                <a:ea typeface="ＭＳ Ｐゴシック" pitchFamily="-65" charset="-128"/>
                <a:cs typeface="+mn-cs"/>
              </a:rPr>
              <a:t>Tesla coils – 250,000 </a:t>
            </a:r>
            <a:r>
              <a:rPr kumimoji="0" lang="en-US" sz="2400" b="0" i="0" u="none" strike="noStrike" kern="0" cap="none" spc="0" normalizeH="0" baseline="0" noProof="0" dirty="0" err="1" smtClean="0">
                <a:ln>
                  <a:noFill/>
                </a:ln>
                <a:solidFill>
                  <a:schemeClr val="tx1"/>
                </a:solidFill>
                <a:effectLst/>
                <a:uLnTx/>
                <a:uFillTx/>
                <a:latin typeface="+mn-lt"/>
                <a:ea typeface="ＭＳ Ｐゴシック" pitchFamily="-65" charset="-128"/>
                <a:cs typeface="+mn-cs"/>
              </a:rPr>
              <a:t>eV</a:t>
            </a:r>
            <a:endParaRPr kumimoji="0" lang="en-US" sz="2400" b="0" i="0" u="none" strike="noStrike" kern="0" cap="none" spc="0" normalizeH="0" baseline="0" noProof="0" dirty="0">
              <a:ln>
                <a:noFill/>
              </a:ln>
              <a:solidFill>
                <a:schemeClr val="tx1"/>
              </a:solidFill>
              <a:effectLst/>
              <a:uLnTx/>
              <a:uFillTx/>
              <a:latin typeface="+mn-lt"/>
              <a:ea typeface="ＭＳ Ｐゴシック" pitchFamily="-65" charset="-128"/>
              <a:cs typeface="+mn-cs"/>
            </a:endParaRPr>
          </a:p>
        </p:txBody>
      </p:sp>
      <p:pic>
        <p:nvPicPr>
          <p:cNvPr id="10" name="Content Placeholder 8" descr="26781807-tesla-coil.jpg"/>
          <p:cNvPicPr>
            <a:picLocks noGrp="1" noChangeAspect="1"/>
          </p:cNvPicPr>
          <p:nvPr>
            <p:ph sz="half" idx="2"/>
          </p:nvPr>
        </p:nvPicPr>
        <p:blipFill>
          <a:blip r:embed="rId4" cstate="print"/>
          <a:stretch>
            <a:fillRect/>
          </a:stretch>
        </p:blipFill>
        <p:spPr>
          <a:xfrm>
            <a:off x="4876800" y="2971800"/>
            <a:ext cx="3657600" cy="2743200"/>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ngel_2.jpg"/>
          <p:cNvPicPr>
            <a:picLocks noChangeAspect="1"/>
          </p:cNvPicPr>
          <p:nvPr/>
        </p:nvPicPr>
        <p:blipFill>
          <a:blip r:embed="rId2"/>
          <a:srcRect l="95625" t="21000" b="72750"/>
          <a:stretch>
            <a:fillRect/>
          </a:stretch>
        </p:blipFill>
        <p:spPr bwMode="auto">
          <a:xfrm>
            <a:off x="8746757" y="1440180"/>
            <a:ext cx="400316" cy="428625"/>
          </a:xfrm>
          <a:prstGeom prst="rect">
            <a:avLst/>
          </a:prstGeom>
          <a:noFill/>
          <a:ln w="9525">
            <a:noFill/>
            <a:miter lim="800000"/>
            <a:headEnd/>
            <a:tailEnd/>
          </a:ln>
        </p:spPr>
      </p:pic>
      <p:pic>
        <p:nvPicPr>
          <p:cNvPr id="5" name="Picture 6" descr="angel_2.jpg"/>
          <p:cNvPicPr>
            <a:picLocks noChangeAspect="1"/>
          </p:cNvPicPr>
          <p:nvPr/>
        </p:nvPicPr>
        <p:blipFill>
          <a:blip r:embed="rId2"/>
          <a:srcRect l="50062" t="21000" r="45000" b="72750"/>
          <a:stretch>
            <a:fillRect/>
          </a:stretch>
        </p:blipFill>
        <p:spPr bwMode="auto">
          <a:xfrm>
            <a:off x="5029200" y="1400175"/>
            <a:ext cx="451830" cy="428625"/>
          </a:xfrm>
          <a:prstGeom prst="rect">
            <a:avLst/>
          </a:prstGeom>
          <a:noFill/>
          <a:ln w="9525">
            <a:noFill/>
            <a:miter lim="800000"/>
            <a:headEnd/>
            <a:tailEnd/>
          </a:ln>
        </p:spPr>
      </p:pic>
      <p:pic>
        <p:nvPicPr>
          <p:cNvPr id="6" name="Picture 6" descr="angel_2.jpg"/>
          <p:cNvPicPr>
            <a:picLocks noChangeAspect="1"/>
          </p:cNvPicPr>
          <p:nvPr/>
        </p:nvPicPr>
        <p:blipFill>
          <a:blip r:embed="rId2"/>
          <a:srcRect l="50062" t="21000" r="45000" b="72750"/>
          <a:stretch>
            <a:fillRect/>
          </a:stretch>
        </p:blipFill>
        <p:spPr bwMode="auto">
          <a:xfrm>
            <a:off x="5410200" y="1400175"/>
            <a:ext cx="451830" cy="428625"/>
          </a:xfrm>
          <a:prstGeom prst="rect">
            <a:avLst/>
          </a:prstGeom>
          <a:noFill/>
          <a:ln w="9525">
            <a:noFill/>
            <a:miter lim="800000"/>
            <a:headEnd/>
            <a:tailEnd/>
          </a:ln>
        </p:spPr>
      </p:pic>
      <p:pic>
        <p:nvPicPr>
          <p:cNvPr id="7" name="Picture 6" descr="angel_2.jpg"/>
          <p:cNvPicPr>
            <a:picLocks noChangeAspect="1"/>
          </p:cNvPicPr>
          <p:nvPr/>
        </p:nvPicPr>
        <p:blipFill>
          <a:blip r:embed="rId2"/>
          <a:srcRect l="50062" t="21000" r="45000" b="72750"/>
          <a:stretch>
            <a:fillRect/>
          </a:stretch>
        </p:blipFill>
        <p:spPr bwMode="auto">
          <a:xfrm>
            <a:off x="5791200" y="1400175"/>
            <a:ext cx="451830" cy="428625"/>
          </a:xfrm>
          <a:prstGeom prst="rect">
            <a:avLst/>
          </a:prstGeom>
          <a:noFill/>
          <a:ln w="9525">
            <a:noFill/>
            <a:miter lim="800000"/>
            <a:headEnd/>
            <a:tailEnd/>
          </a:ln>
        </p:spPr>
      </p:pic>
      <p:pic>
        <p:nvPicPr>
          <p:cNvPr id="8" name="Picture 7" descr="angel_2.jpg"/>
          <p:cNvPicPr>
            <a:picLocks noChangeAspect="1"/>
          </p:cNvPicPr>
          <p:nvPr/>
        </p:nvPicPr>
        <p:blipFill>
          <a:blip r:embed="rId2"/>
          <a:srcRect l="50062" t="21000" r="45000" b="72750"/>
          <a:stretch>
            <a:fillRect/>
          </a:stretch>
        </p:blipFill>
        <p:spPr bwMode="auto">
          <a:xfrm>
            <a:off x="6101370" y="1400175"/>
            <a:ext cx="451830" cy="428625"/>
          </a:xfrm>
          <a:prstGeom prst="rect">
            <a:avLst/>
          </a:prstGeom>
          <a:noFill/>
          <a:ln w="9525">
            <a:noFill/>
            <a:miter lim="800000"/>
            <a:headEnd/>
            <a:tailEnd/>
          </a:ln>
        </p:spPr>
      </p:pic>
      <p:pic>
        <p:nvPicPr>
          <p:cNvPr id="9" name="Picture 8" descr="angel_2.jpg"/>
          <p:cNvPicPr>
            <a:picLocks noChangeAspect="1"/>
          </p:cNvPicPr>
          <p:nvPr/>
        </p:nvPicPr>
        <p:blipFill>
          <a:blip r:embed="rId2"/>
          <a:srcRect l="50062" t="21000" r="45000" b="72750"/>
          <a:stretch>
            <a:fillRect/>
          </a:stretch>
        </p:blipFill>
        <p:spPr bwMode="auto">
          <a:xfrm>
            <a:off x="6553200" y="1400175"/>
            <a:ext cx="451830" cy="428625"/>
          </a:xfrm>
          <a:prstGeom prst="rect">
            <a:avLst/>
          </a:prstGeom>
          <a:noFill/>
          <a:ln w="9525">
            <a:noFill/>
            <a:miter lim="800000"/>
            <a:headEnd/>
            <a:tailEnd/>
          </a:ln>
        </p:spPr>
      </p:pic>
      <p:pic>
        <p:nvPicPr>
          <p:cNvPr id="10" name="Picture 9" descr="angel_2.jpg"/>
          <p:cNvPicPr>
            <a:picLocks noChangeAspect="1"/>
          </p:cNvPicPr>
          <p:nvPr/>
        </p:nvPicPr>
        <p:blipFill>
          <a:blip r:embed="rId2"/>
          <a:srcRect l="50062" t="21000" r="45000" b="72750"/>
          <a:stretch>
            <a:fillRect/>
          </a:stretch>
        </p:blipFill>
        <p:spPr bwMode="auto">
          <a:xfrm>
            <a:off x="6934200" y="1400175"/>
            <a:ext cx="451830" cy="428625"/>
          </a:xfrm>
          <a:prstGeom prst="rect">
            <a:avLst/>
          </a:prstGeom>
          <a:noFill/>
          <a:ln w="9525">
            <a:noFill/>
            <a:miter lim="800000"/>
            <a:headEnd/>
            <a:tailEnd/>
          </a:ln>
        </p:spPr>
      </p:pic>
      <p:pic>
        <p:nvPicPr>
          <p:cNvPr id="11" name="Picture 10" descr="angel_2.jpg"/>
          <p:cNvPicPr>
            <a:picLocks noChangeAspect="1"/>
          </p:cNvPicPr>
          <p:nvPr/>
        </p:nvPicPr>
        <p:blipFill>
          <a:blip r:embed="rId2"/>
          <a:srcRect l="50062" t="21000" r="45000" b="72750"/>
          <a:stretch>
            <a:fillRect/>
          </a:stretch>
        </p:blipFill>
        <p:spPr bwMode="auto">
          <a:xfrm>
            <a:off x="7239000" y="1400175"/>
            <a:ext cx="604230" cy="428625"/>
          </a:xfrm>
          <a:prstGeom prst="rect">
            <a:avLst/>
          </a:prstGeom>
          <a:noFill/>
          <a:ln w="9525">
            <a:noFill/>
            <a:miter lim="800000"/>
            <a:headEnd/>
            <a:tailEnd/>
          </a:ln>
        </p:spPr>
      </p:pic>
      <p:pic>
        <p:nvPicPr>
          <p:cNvPr id="12" name="Picture 11" descr="angel_2.jpg"/>
          <p:cNvPicPr>
            <a:picLocks noChangeAspect="1"/>
          </p:cNvPicPr>
          <p:nvPr/>
        </p:nvPicPr>
        <p:blipFill>
          <a:blip r:embed="rId2"/>
          <a:srcRect l="50062" t="21000" r="45000" b="72750"/>
          <a:stretch>
            <a:fillRect/>
          </a:stretch>
        </p:blipFill>
        <p:spPr bwMode="auto">
          <a:xfrm>
            <a:off x="7772400" y="1400175"/>
            <a:ext cx="451830" cy="504825"/>
          </a:xfrm>
          <a:prstGeom prst="rect">
            <a:avLst/>
          </a:prstGeom>
          <a:noFill/>
          <a:ln w="9525">
            <a:noFill/>
            <a:miter lim="800000"/>
            <a:headEnd/>
            <a:tailEnd/>
          </a:ln>
        </p:spPr>
      </p:pic>
      <p:pic>
        <p:nvPicPr>
          <p:cNvPr id="13" name="Picture 12" descr="angel_2.jpg"/>
          <p:cNvPicPr>
            <a:picLocks noChangeAspect="1"/>
          </p:cNvPicPr>
          <p:nvPr/>
        </p:nvPicPr>
        <p:blipFill>
          <a:blip r:embed="rId2"/>
          <a:srcRect l="50062" t="21000" r="45000" b="72750"/>
          <a:stretch>
            <a:fillRect/>
          </a:stretch>
        </p:blipFill>
        <p:spPr bwMode="auto">
          <a:xfrm>
            <a:off x="8077200" y="1371600"/>
            <a:ext cx="451830" cy="428625"/>
          </a:xfrm>
          <a:prstGeom prst="rect">
            <a:avLst/>
          </a:prstGeom>
          <a:noFill/>
          <a:ln w="9525">
            <a:noFill/>
            <a:miter lim="800000"/>
            <a:headEnd/>
            <a:tailEnd/>
          </a:ln>
        </p:spPr>
      </p:pic>
      <p:pic>
        <p:nvPicPr>
          <p:cNvPr id="15" name="Picture 6" descr="angel_2.jpg"/>
          <p:cNvPicPr>
            <a:picLocks noChangeAspect="1"/>
          </p:cNvPicPr>
          <p:nvPr/>
        </p:nvPicPr>
        <p:blipFill>
          <a:blip r:embed="rId2"/>
          <a:srcRect l="95625" t="21000" b="72750"/>
          <a:stretch>
            <a:fillRect/>
          </a:stretch>
        </p:blipFill>
        <p:spPr bwMode="auto">
          <a:xfrm>
            <a:off x="8229600" y="1447800"/>
            <a:ext cx="533400" cy="428625"/>
          </a:xfrm>
          <a:prstGeom prst="rect">
            <a:avLst/>
          </a:prstGeom>
          <a:noFill/>
          <a:ln w="9525">
            <a:noFill/>
            <a:miter lim="800000"/>
            <a:headEnd/>
            <a:tailEnd/>
          </a:ln>
        </p:spPr>
      </p:pic>
      <p:pic>
        <p:nvPicPr>
          <p:cNvPr id="17" name="Picture 6" descr="angel_2.jpg"/>
          <p:cNvPicPr>
            <a:picLocks noChangeAspect="1"/>
          </p:cNvPicPr>
          <p:nvPr/>
        </p:nvPicPr>
        <p:blipFill>
          <a:blip r:embed="rId2"/>
          <a:srcRect l="87188" t="27000" b="65250"/>
          <a:stretch>
            <a:fillRect/>
          </a:stretch>
        </p:blipFill>
        <p:spPr bwMode="auto">
          <a:xfrm>
            <a:off x="6858000" y="1828800"/>
            <a:ext cx="1171748" cy="531495"/>
          </a:xfrm>
          <a:prstGeom prst="rect">
            <a:avLst/>
          </a:prstGeom>
          <a:noFill/>
          <a:ln w="9525">
            <a:noFill/>
            <a:miter lim="800000"/>
            <a:headEnd/>
            <a:tailEnd/>
          </a:ln>
        </p:spPr>
      </p:pic>
      <p:pic>
        <p:nvPicPr>
          <p:cNvPr id="18" name="Picture 6" descr="angel_2.jpg"/>
          <p:cNvPicPr>
            <a:picLocks noChangeAspect="1"/>
          </p:cNvPicPr>
          <p:nvPr/>
        </p:nvPicPr>
        <p:blipFill>
          <a:blip r:embed="rId2"/>
          <a:srcRect l="51187" t="27000" r="40500" b="65250"/>
          <a:stretch>
            <a:fillRect/>
          </a:stretch>
        </p:blipFill>
        <p:spPr bwMode="auto">
          <a:xfrm>
            <a:off x="5410200" y="1828800"/>
            <a:ext cx="760443" cy="531495"/>
          </a:xfrm>
          <a:prstGeom prst="rect">
            <a:avLst/>
          </a:prstGeom>
          <a:noFill/>
          <a:ln w="9525">
            <a:noFill/>
            <a:miter lim="800000"/>
            <a:headEnd/>
            <a:tailEnd/>
          </a:ln>
        </p:spPr>
      </p:pic>
      <p:pic>
        <p:nvPicPr>
          <p:cNvPr id="19" name="Picture 6" descr="angel_2.jpg"/>
          <p:cNvPicPr>
            <a:picLocks noChangeAspect="1"/>
          </p:cNvPicPr>
          <p:nvPr/>
        </p:nvPicPr>
        <p:blipFill>
          <a:blip r:embed="rId2"/>
          <a:srcRect l="51187" t="27000" r="40500" b="65250"/>
          <a:stretch>
            <a:fillRect/>
          </a:stretch>
        </p:blipFill>
        <p:spPr bwMode="auto">
          <a:xfrm>
            <a:off x="6097557" y="1828800"/>
            <a:ext cx="760443" cy="531495"/>
          </a:xfrm>
          <a:prstGeom prst="rect">
            <a:avLst/>
          </a:prstGeom>
          <a:noFill/>
          <a:ln w="9525">
            <a:noFill/>
            <a:miter lim="800000"/>
            <a:headEnd/>
            <a:tailEnd/>
          </a:ln>
        </p:spPr>
      </p:pic>
      <p:pic>
        <p:nvPicPr>
          <p:cNvPr id="20" name="Picture 6" descr="angel_2.jpg"/>
          <p:cNvPicPr>
            <a:picLocks noChangeAspect="1"/>
          </p:cNvPicPr>
          <p:nvPr/>
        </p:nvPicPr>
        <p:blipFill>
          <a:blip r:embed="rId2"/>
          <a:srcRect l="51187" t="35250" r="40500" b="57750"/>
          <a:stretch>
            <a:fillRect/>
          </a:stretch>
        </p:blipFill>
        <p:spPr bwMode="auto">
          <a:xfrm>
            <a:off x="5867400" y="2133600"/>
            <a:ext cx="760443" cy="480060"/>
          </a:xfrm>
          <a:prstGeom prst="rect">
            <a:avLst/>
          </a:prstGeom>
          <a:noFill/>
          <a:ln w="9525">
            <a:noFill/>
            <a:miter lim="800000"/>
            <a:headEnd/>
            <a:tailEnd/>
          </a:ln>
        </p:spPr>
      </p:pic>
      <p:sp>
        <p:nvSpPr>
          <p:cNvPr id="22" name="Rectangle 2"/>
          <p:cNvSpPr>
            <a:spLocks noChangeArrowheads="1"/>
          </p:cNvSpPr>
          <p:nvPr/>
        </p:nvSpPr>
        <p:spPr bwMode="auto">
          <a:xfrm>
            <a:off x="533400" y="-76200"/>
            <a:ext cx="8035925" cy="914399"/>
          </a:xfrm>
          <a:prstGeom prst="rect">
            <a:avLst/>
          </a:prstGeom>
          <a:noFill/>
          <a:ln w="9525">
            <a:noFill/>
            <a:miter lim="800000"/>
            <a:headEnd/>
            <a:tailEnd/>
          </a:ln>
        </p:spPr>
        <p:txBody>
          <a:bodyPr anchor="ctr">
            <a:prstTxWarp prst="textNoShape">
              <a:avLst/>
            </a:prstTxWarp>
          </a:bodyPr>
          <a:lstStyle/>
          <a:p>
            <a:pPr algn="ctr" fontAlgn="base">
              <a:spcBef>
                <a:spcPct val="20000"/>
              </a:spcBef>
              <a:spcAft>
                <a:spcPct val="0"/>
              </a:spcAft>
              <a:buClr>
                <a:srgbClr val="FFFF00"/>
              </a:buClr>
              <a:buSzPct val="80000"/>
              <a:buFont typeface="Wingdings" pitchFamily="-65" charset="2"/>
              <a:buNone/>
              <a:defRPr/>
            </a:pPr>
            <a:r>
              <a:rPr lang="en-GB" sz="3400" b="1" i="1" dirty="0">
                <a:solidFill>
                  <a:srgbClr val="EAEAEA"/>
                </a:solidFill>
                <a:effectLst>
                  <a:outerShdw blurRad="50800" dist="38100" dir="2700000" algn="tl" rotWithShape="0">
                    <a:srgbClr val="000000">
                      <a:alpha val="43000"/>
                    </a:srgbClr>
                  </a:outerShdw>
                </a:effectLst>
                <a:latin typeface="Helvetica" pitchFamily="-110" charset="0"/>
                <a:ea typeface="ＭＳ Ｐゴシック" pitchFamily="-110" charset="-128"/>
                <a:cs typeface="ＭＳ Ｐゴシック" pitchFamily="-110" charset="-128"/>
              </a:rPr>
              <a:t>Hot Science - Cool Talks</a:t>
            </a:r>
            <a:r>
              <a:rPr lang="en-GB" sz="3400" b="1" dirty="0" smtClean="0">
                <a:solidFill>
                  <a:srgbClr val="EAEAEA"/>
                </a:solidFill>
                <a:effectLst>
                  <a:outerShdw blurRad="50800" dist="38100" dir="2700000" algn="tl" rotWithShape="0">
                    <a:srgbClr val="000000">
                      <a:alpha val="43000"/>
                    </a:srgbClr>
                  </a:outerShdw>
                </a:effectLst>
                <a:latin typeface="Helvetica" pitchFamily="-110" charset="0"/>
                <a:ea typeface="ＭＳ Ｐゴシック" pitchFamily="-110" charset="-128"/>
                <a:cs typeface="ＭＳ Ｐゴシック" pitchFamily="-110" charset="-128"/>
              </a:rPr>
              <a:t> #64</a:t>
            </a:r>
            <a:endParaRPr lang="en-GB" sz="3400" b="1" dirty="0">
              <a:solidFill>
                <a:srgbClr val="F19B9B"/>
              </a:solidFill>
              <a:effectLst>
                <a:outerShdw blurRad="50800" dist="38100" dir="2700000" algn="tl" rotWithShape="0">
                  <a:srgbClr val="000000">
                    <a:alpha val="43000"/>
                  </a:srgbClr>
                </a:outerShdw>
              </a:effectLst>
              <a:latin typeface="Candara" pitchFamily="-110" charset="0"/>
              <a:ea typeface="ＭＳ Ｐゴシック" pitchFamily="-110" charset="-128"/>
              <a:cs typeface="ＭＳ Ｐゴシック" pitchFamily="-110" charset="-128"/>
            </a:endParaRPr>
          </a:p>
        </p:txBody>
      </p:sp>
      <p:pic>
        <p:nvPicPr>
          <p:cNvPr id="21" name="Picture 6" descr="angel_2.jpg"/>
          <p:cNvPicPr>
            <a:picLocks noChangeAspect="1"/>
          </p:cNvPicPr>
          <p:nvPr/>
        </p:nvPicPr>
        <p:blipFill>
          <a:blip r:embed="rId2"/>
          <a:srcRect l="51187" t="35250" r="40500" b="57750"/>
          <a:stretch>
            <a:fillRect/>
          </a:stretch>
        </p:blipFill>
        <p:spPr bwMode="auto">
          <a:xfrm>
            <a:off x="6934200" y="2286000"/>
            <a:ext cx="760443" cy="480060"/>
          </a:xfrm>
          <a:prstGeom prst="rect">
            <a:avLst/>
          </a:prstGeom>
          <a:noFill/>
          <a:ln w="9525">
            <a:noFill/>
            <a:miter lim="800000"/>
            <a:headEnd/>
            <a:tailEnd/>
          </a:ln>
        </p:spPr>
      </p:pic>
      <p:sp>
        <p:nvSpPr>
          <p:cNvPr id="24" name="Rectangle 2"/>
          <p:cNvSpPr txBox="1">
            <a:spLocks noChangeArrowheads="1"/>
          </p:cNvSpPr>
          <p:nvPr/>
        </p:nvSpPr>
        <p:spPr bwMode="auto">
          <a:xfrm>
            <a:off x="0" y="1870075"/>
            <a:ext cx="9144000" cy="2701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p>
            <a:pPr algn="ctr" fontAlgn="base">
              <a:spcBef>
                <a:spcPts val="1200"/>
              </a:spcBef>
              <a:spcAft>
                <a:spcPct val="0"/>
              </a:spcAft>
              <a:buFont typeface="Wingdings" pitchFamily="-65" charset="2"/>
              <a:buNone/>
              <a:defRPr/>
            </a:pPr>
            <a:r>
              <a:rPr lang="en-US" sz="4800" dirty="0" smtClean="0">
                <a:solidFill>
                  <a:srgbClr val="EBD189">
                    <a:lumMod val="75000"/>
                  </a:srgbClr>
                </a:solidFill>
                <a:latin typeface="Zapfino"/>
                <a:ea typeface="ＭＳ Ｐゴシック" pitchFamily="-110" charset="-128"/>
                <a:cs typeface="ＭＳ Ｐゴシック" pitchFamily="-110" charset="-128"/>
              </a:rPr>
              <a:t>Angels &amp;Demons</a:t>
            </a:r>
            <a:endParaRPr lang="en-GB" sz="4800" b="1" dirty="0" smtClean="0">
              <a:solidFill>
                <a:srgbClr val="EBD189">
                  <a:lumMod val="75000"/>
                </a:srgbClr>
              </a:solidFill>
              <a:latin typeface="Bell Gothic Std"/>
              <a:ea typeface="ＭＳ Ｐゴシック" pitchFamily="-110" charset="-128"/>
              <a:cs typeface="ＭＳ Ｐゴシック" pitchFamily="-110" charset="-128"/>
            </a:endParaRPr>
          </a:p>
          <a:p>
            <a:pPr algn="ctr" fontAlgn="base">
              <a:spcBef>
                <a:spcPts val="3000"/>
              </a:spcBef>
              <a:buFont typeface="Wingdings" pitchFamily="-65" charset="2"/>
              <a:buNone/>
              <a:defRPr/>
            </a:pPr>
            <a:r>
              <a:rPr lang="en-GB" sz="4800" b="1" dirty="0" smtClean="0">
                <a:solidFill>
                  <a:srgbClr val="EBD189">
                    <a:lumMod val="75000"/>
                  </a:srgbClr>
                </a:solidFill>
                <a:latin typeface="Bell Gothic Std"/>
                <a:ea typeface="ＭＳ Ｐゴシック" pitchFamily="-110" charset="-128"/>
                <a:cs typeface="ＭＳ Ｐゴシック" pitchFamily="-110" charset="-128"/>
              </a:rPr>
              <a:t>Physics, Antimatter &amp;Armageddon</a:t>
            </a:r>
            <a:endParaRPr lang="en-GB" sz="6600" b="1" dirty="0" smtClean="0">
              <a:solidFill>
                <a:srgbClr val="EAEAEA"/>
              </a:solidFill>
              <a:latin typeface="Bell Gothic Std"/>
              <a:ea typeface="ＭＳ Ｐゴシック" pitchFamily="-110" charset="-128"/>
              <a:cs typeface="ＭＳ Ｐゴシック" pitchFamily="-110" charset="-128"/>
            </a:endParaRPr>
          </a:p>
        </p:txBody>
      </p:sp>
      <p:sp>
        <p:nvSpPr>
          <p:cNvPr id="25" name="TextBox 3"/>
          <p:cNvSpPr txBox="1">
            <a:spLocks noChangeArrowheads="1"/>
          </p:cNvSpPr>
          <p:nvPr/>
        </p:nvSpPr>
        <p:spPr bwMode="auto">
          <a:xfrm>
            <a:off x="2967028" y="4909471"/>
            <a:ext cx="3529031" cy="1034129"/>
          </a:xfrm>
          <a:prstGeom prst="rect">
            <a:avLst/>
          </a:prstGeom>
          <a:noFill/>
          <a:ln w="9525">
            <a:noFill/>
            <a:miter lim="800000"/>
            <a:headEnd/>
            <a:tailEnd/>
          </a:ln>
        </p:spPr>
        <p:txBody>
          <a:bodyPr wrap="none">
            <a:prstTxWarp prst="textNoShape">
              <a:avLst/>
            </a:prstTxWarp>
            <a:spAutoFit/>
          </a:bodyPr>
          <a:lstStyle/>
          <a:p>
            <a:pPr algn="ctr" fontAlgn="base">
              <a:spcBef>
                <a:spcPct val="20000"/>
              </a:spcBef>
              <a:spcAft>
                <a:spcPct val="0"/>
              </a:spcAft>
              <a:buClr>
                <a:srgbClr val="FFFF00"/>
              </a:buClr>
              <a:buSzPct val="80000"/>
              <a:buFont typeface="Wingdings" pitchFamily="-65" charset="2"/>
              <a:buNone/>
            </a:pPr>
            <a:r>
              <a:rPr lang="en-US" dirty="0" err="1" smtClean="0">
                <a:solidFill>
                  <a:srgbClr val="EAEAEA"/>
                </a:solidFill>
                <a:ea typeface="ＭＳ Ｐゴシック" pitchFamily="-65" charset="-128"/>
              </a:rPr>
              <a:t>Sacha</a:t>
            </a:r>
            <a:r>
              <a:rPr lang="en-US" dirty="0" smtClean="0">
                <a:solidFill>
                  <a:srgbClr val="EAEAEA"/>
                </a:solidFill>
                <a:ea typeface="ＭＳ Ｐゴシック" pitchFamily="-65" charset="-128"/>
              </a:rPr>
              <a:t> Kopp</a:t>
            </a:r>
          </a:p>
          <a:p>
            <a:pPr algn="ct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The University of Texas at Austin</a:t>
            </a:r>
          </a:p>
          <a:p>
            <a:pPr algn="ct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19 February 2010</a:t>
            </a:r>
            <a:endParaRPr lang="en-US" dirty="0">
              <a:solidFill>
                <a:srgbClr val="EAEAEA"/>
              </a:solidFill>
              <a:ea typeface="ＭＳ Ｐゴシック" pitchFamily="-65" charset="-128"/>
            </a:endParaRPr>
          </a:p>
        </p:txBody>
      </p:sp>
      <p:sp>
        <p:nvSpPr>
          <p:cNvPr id="27" name="Rectangle 26"/>
          <p:cNvSpPr/>
          <p:nvPr/>
        </p:nvSpPr>
        <p:spPr bwMode="auto">
          <a:xfrm>
            <a:off x="0" y="685800"/>
            <a:ext cx="9144000" cy="685800"/>
          </a:xfrm>
          <a:prstGeom prst="rect">
            <a:avLst/>
          </a:prstGeom>
          <a:solidFill>
            <a:srgbClr val="000000">
              <a:alpha val="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20000"/>
              </a:spcBef>
              <a:spcAft>
                <a:spcPct val="0"/>
              </a:spcAft>
              <a:buClr>
                <a:srgbClr val="FFFF00"/>
              </a:buClr>
              <a:buSzPct val="80000"/>
              <a:buFont typeface="Wingdings" pitchFamily="-65" charset="2"/>
              <a:buNone/>
            </a:pPr>
            <a:r>
              <a:rPr lang="en-US" sz="1400" dirty="0" smtClean="0">
                <a:solidFill>
                  <a:srgbClr val="EAEAEA"/>
                </a:solidFill>
                <a:ea typeface="ＭＳ Ｐゴシック" pitchFamily="-65" charset="-128"/>
              </a:rPr>
              <a:t>Presented by the Environmental Science Institute, the College of Natural Sciences and the Jackson School of Geosciences at The University of Texas at Austin </a:t>
            </a:r>
            <a:endParaRPr lang="en-US" sz="1400" dirty="0">
              <a:solidFill>
                <a:srgbClr val="EAEAEA"/>
              </a:solidFill>
              <a:ea typeface="ＭＳ Ｐゴシック" pitchFamily="-65" charset="-128"/>
            </a:endParaRPr>
          </a:p>
        </p:txBody>
      </p:sp>
      <p:sp>
        <p:nvSpPr>
          <p:cNvPr id="23" name="Text Box 2"/>
          <p:cNvSpPr txBox="1">
            <a:spLocks noChangeArrowheads="1"/>
          </p:cNvSpPr>
          <p:nvPr/>
        </p:nvSpPr>
        <p:spPr bwMode="auto">
          <a:xfrm>
            <a:off x="-304800" y="6115050"/>
            <a:ext cx="22860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algn="r" fontAlgn="base">
              <a:spcBef>
                <a:spcPct val="0"/>
              </a:spcBef>
              <a:spcAft>
                <a:spcPts val="400"/>
              </a:spcAft>
            </a:pPr>
            <a:r>
              <a:rPr lang="en-US" sz="1200" dirty="0">
                <a:solidFill>
                  <a:srgbClr val="FFFFFF"/>
                </a:solidFill>
                <a:latin typeface="Cambria" pitchFamily="-65" charset="0"/>
                <a:ea typeface="Times New Roman" pitchFamily="-65" charset="0"/>
              </a:rPr>
              <a:t>University </a:t>
            </a:r>
          </a:p>
          <a:p>
            <a:pPr algn="r" fontAlgn="base">
              <a:spcBef>
                <a:spcPct val="0"/>
              </a:spcBef>
              <a:spcAft>
                <a:spcPts val="400"/>
              </a:spcAft>
            </a:pPr>
            <a:r>
              <a:rPr lang="en-US" sz="1200" dirty="0">
                <a:solidFill>
                  <a:srgbClr val="FFFFFF"/>
                </a:solidFill>
                <a:latin typeface="Cambria" pitchFamily="-65" charset="0"/>
                <a:ea typeface="Times New Roman" pitchFamily="-65" charset="0"/>
              </a:rPr>
              <a:t>of Texas</a:t>
            </a:r>
          </a:p>
        </p:txBody>
      </p:sp>
      <p:pic>
        <p:nvPicPr>
          <p:cNvPr id="26" name="Picture 0" descr="longhorn_logo.gif"/>
          <p:cNvPicPr>
            <a:picLocks noChangeAspect="1" noChangeArrowheads="1"/>
          </p:cNvPicPr>
          <p:nvPr/>
        </p:nvPicPr>
        <p:blipFill>
          <a:blip r:embed="rId3"/>
          <a:srcRect/>
          <a:stretch>
            <a:fillRect/>
          </a:stretch>
        </p:blipFill>
        <p:spPr bwMode="auto">
          <a:xfrm>
            <a:off x="457200" y="6172200"/>
            <a:ext cx="762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
          </p:nvPr>
        </p:nvSpPr>
        <p:spPr>
          <a:xfrm>
            <a:off x="457200" y="2286000"/>
            <a:ext cx="4267200" cy="639762"/>
          </a:xfrm>
        </p:spPr>
        <p:txBody>
          <a:bodyPr/>
          <a:lstStyle/>
          <a:p>
            <a:r>
              <a:rPr lang="en-US" sz="2000" dirty="0" smtClean="0"/>
              <a:t>Van de </a:t>
            </a:r>
            <a:r>
              <a:rPr lang="en-US" sz="2000" dirty="0" err="1" smtClean="0"/>
              <a:t>Graaf</a:t>
            </a:r>
            <a:r>
              <a:rPr lang="en-US" sz="2000" dirty="0" smtClean="0"/>
              <a:t> – 5,000,000 </a:t>
            </a:r>
            <a:r>
              <a:rPr lang="en-US" sz="2000" dirty="0" err="1" smtClean="0"/>
              <a:t>eV</a:t>
            </a:r>
            <a:endParaRPr lang="en-US" sz="2000" dirty="0" smtClean="0"/>
          </a:p>
          <a:p>
            <a:endParaRPr lang="en-US" sz="2000" dirty="0"/>
          </a:p>
        </p:txBody>
      </p:sp>
      <p:pic>
        <p:nvPicPr>
          <p:cNvPr id="10" name="Content Placeholder 9" descr="boston_mar_09_metroscenes.com_44.jpg"/>
          <p:cNvPicPr>
            <a:picLocks noGrp="1" noChangeAspect="1"/>
          </p:cNvPicPr>
          <p:nvPr>
            <p:ph sz="quarter" idx="4"/>
          </p:nvPr>
        </p:nvPicPr>
        <p:blipFill>
          <a:blip r:embed="rId3" cstate="print"/>
          <a:stretch>
            <a:fillRect/>
          </a:stretch>
        </p:blipFill>
        <p:spPr>
          <a:xfrm>
            <a:off x="549275" y="3127903"/>
            <a:ext cx="4022725" cy="2681817"/>
          </a:xfrm>
        </p:spPr>
      </p:pic>
      <p:sp>
        <p:nvSpPr>
          <p:cNvPr id="6" name="Title 5"/>
          <p:cNvSpPr>
            <a:spLocks noGrp="1"/>
          </p:cNvSpPr>
          <p:nvPr>
            <p:ph type="title"/>
          </p:nvPr>
        </p:nvSpPr>
        <p:spPr/>
        <p:txBody>
          <a:bodyPr/>
          <a:lstStyle/>
          <a:p>
            <a:pPr algn="l"/>
            <a:r>
              <a:rPr lang="en-US" sz="2800" cap="none" dirty="0" smtClean="0"/>
              <a:t>…is 14 </a:t>
            </a:r>
            <a:r>
              <a:rPr lang="en-US" sz="2800" cap="none" dirty="0" err="1" smtClean="0"/>
              <a:t>TeV</a:t>
            </a:r>
            <a:r>
              <a:rPr lang="en-US" sz="2800" cap="none" dirty="0" smtClean="0"/>
              <a:t> anyway??</a:t>
            </a:r>
            <a:endParaRPr lang="en-US" sz="2800" cap="none" dirty="0"/>
          </a:p>
        </p:txBody>
      </p:sp>
      <p:sp>
        <p:nvSpPr>
          <p:cNvPr id="12" name="Text Placeholder 11"/>
          <p:cNvSpPr>
            <a:spLocks noGrp="1"/>
          </p:cNvSpPr>
          <p:nvPr>
            <p:ph type="body" idx="1"/>
          </p:nvPr>
        </p:nvSpPr>
        <p:spPr>
          <a:xfrm>
            <a:off x="4495800" y="2286000"/>
            <a:ext cx="4648200" cy="639762"/>
          </a:xfrm>
        </p:spPr>
        <p:txBody>
          <a:bodyPr/>
          <a:lstStyle/>
          <a:p>
            <a:r>
              <a:rPr lang="en-US" sz="2000" dirty="0" err="1" smtClean="0"/>
              <a:t>Fermilab</a:t>
            </a:r>
            <a:r>
              <a:rPr lang="en-US" sz="2000" dirty="0" smtClean="0"/>
              <a:t> – 1,000,000,000,000eV</a:t>
            </a:r>
            <a:endParaRPr lang="en-US" sz="2000" dirty="0"/>
          </a:p>
        </p:txBody>
      </p:sp>
      <p:sp>
        <p:nvSpPr>
          <p:cNvPr id="13" name="Content Placeholder 12"/>
          <p:cNvSpPr>
            <a:spLocks noGrp="1"/>
          </p:cNvSpPr>
          <p:nvPr>
            <p:ph sz="half" idx="2"/>
          </p:nvPr>
        </p:nvSpPr>
        <p:spPr>
          <a:xfrm>
            <a:off x="4739640" y="3097212"/>
            <a:ext cx="4023360" cy="2743200"/>
          </a:xfrm>
        </p:spPr>
        <p:txBody>
          <a:bodyPr/>
          <a:lstStyle/>
          <a:p>
            <a:endParaRPr lang="en-US"/>
          </a:p>
        </p:txBody>
      </p:sp>
      <p:pic>
        <p:nvPicPr>
          <p:cNvPr id="14" name="Picture 13"/>
          <p:cNvPicPr>
            <a:picLocks noChangeAspect="1"/>
          </p:cNvPicPr>
          <p:nvPr/>
        </p:nvPicPr>
        <p:blipFill>
          <a:blip r:embed="rId4" cstate="print"/>
          <a:srcRect t="4068"/>
          <a:stretch>
            <a:fillRect/>
          </a:stretch>
        </p:blipFill>
        <p:spPr>
          <a:xfrm>
            <a:off x="4800600" y="3067349"/>
            <a:ext cx="3886200" cy="280005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Content Placeholder 2"/>
          <p:cNvSpPr>
            <a:spLocks noGrp="1"/>
          </p:cNvSpPr>
          <p:nvPr>
            <p:ph sz="half" idx="2"/>
          </p:nvPr>
        </p:nvSpPr>
        <p:spPr/>
        <p:txBody>
          <a:bodyPr/>
          <a:lstStyle/>
          <a:p>
            <a:r>
              <a:rPr lang="en-US" dirty="0" smtClean="0"/>
              <a:t>put newspaper clippings about black holes</a:t>
            </a:r>
          </a:p>
          <a:p>
            <a:r>
              <a:rPr lang="en-US" dirty="0" smtClean="0"/>
              <a:t>put video clip of black hole</a:t>
            </a:r>
            <a:endParaRPr lang="en-US" dirty="0"/>
          </a:p>
        </p:txBody>
      </p:sp>
      <p:sp>
        <p:nvSpPr>
          <p:cNvPr id="4" name="Text Placeholder 3"/>
          <p:cNvSpPr>
            <a:spLocks noGrp="1"/>
          </p:cNvSpPr>
          <p:nvPr>
            <p:ph type="body" sz="quarter" idx="3"/>
          </p:nvPr>
        </p:nvSpPr>
        <p:spPr/>
        <p:txBody>
          <a:bodyPr/>
          <a:lstStyle/>
          <a:p>
            <a:endParaRPr lang="en-US"/>
          </a:p>
        </p:txBody>
      </p:sp>
      <p:pic>
        <p:nvPicPr>
          <p:cNvPr id="7" name="Content Placeholder 6" descr="lawsuit-1.tiff"/>
          <p:cNvPicPr>
            <a:picLocks noGrp="1" noChangeAspect="1"/>
          </p:cNvPicPr>
          <p:nvPr>
            <p:ph sz="quarter" idx="4"/>
          </p:nvPr>
        </p:nvPicPr>
        <p:blipFill>
          <a:blip r:embed="rId3" cstate="print"/>
          <a:stretch>
            <a:fillRect/>
          </a:stretch>
        </p:blipFill>
        <p:spPr>
          <a:xfrm>
            <a:off x="175460" y="2133600"/>
            <a:ext cx="6834940" cy="3886200"/>
          </a:xfrm>
        </p:spPr>
      </p:pic>
      <p:sp>
        <p:nvSpPr>
          <p:cNvPr id="6" name="Title 5"/>
          <p:cNvSpPr>
            <a:spLocks noGrp="1"/>
          </p:cNvSpPr>
          <p:nvPr>
            <p:ph type="title"/>
          </p:nvPr>
        </p:nvSpPr>
        <p:spPr>
          <a:xfrm>
            <a:off x="228600" y="1143000"/>
            <a:ext cx="8839200" cy="838200"/>
          </a:xfrm>
        </p:spPr>
        <p:txBody>
          <a:bodyPr/>
          <a:lstStyle/>
          <a:p>
            <a:pPr algn="r"/>
            <a:r>
              <a:rPr lang="en-US" sz="2800" cap="none" dirty="0" smtClean="0"/>
              <a:t>Can the LHC really destroy the world …</a:t>
            </a:r>
            <a:endParaRPr lang="en-US" sz="2800" cap="none" dirty="0"/>
          </a:p>
        </p:txBody>
      </p:sp>
      <p:pic>
        <p:nvPicPr>
          <p:cNvPr id="8" name="Picture 7" descr="lawsuit-2.tiff"/>
          <p:cNvPicPr>
            <a:picLocks noChangeAspect="1"/>
          </p:cNvPicPr>
          <p:nvPr/>
        </p:nvPicPr>
        <p:blipFill>
          <a:blip r:embed="rId4" cstate="print"/>
          <a:srcRect r="41895" b="64211"/>
          <a:stretch>
            <a:fillRect/>
          </a:stretch>
        </p:blipFill>
        <p:spPr>
          <a:xfrm>
            <a:off x="4800600" y="1981200"/>
            <a:ext cx="4206166" cy="1473093"/>
          </a:xfrm>
          <a:prstGeom prst="rect">
            <a:avLst/>
          </a:prstGeom>
        </p:spPr>
      </p:pic>
      <p:pic>
        <p:nvPicPr>
          <p:cNvPr id="9" name="Picture 8" descr="lawsuit-2.tiff"/>
          <p:cNvPicPr>
            <a:picLocks noChangeAspect="1"/>
          </p:cNvPicPr>
          <p:nvPr/>
        </p:nvPicPr>
        <p:blipFill>
          <a:blip r:embed="rId4" cstate="print"/>
          <a:srcRect t="55789" r="41895"/>
          <a:stretch>
            <a:fillRect/>
          </a:stretch>
        </p:blipFill>
        <p:spPr>
          <a:xfrm>
            <a:off x="4800600" y="3438098"/>
            <a:ext cx="4206202" cy="181970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4" name="Text Placeholder 3"/>
          <p:cNvSpPr>
            <a:spLocks noGrp="1"/>
          </p:cNvSpPr>
          <p:nvPr>
            <p:ph type="body" sz="quarter" idx="3"/>
          </p:nvPr>
        </p:nvSpPr>
        <p:spPr/>
        <p:txBody>
          <a:bodyPr/>
          <a:lstStyle/>
          <a:p>
            <a:endParaRPr lang="en-US"/>
          </a:p>
        </p:txBody>
      </p:sp>
      <p:pic>
        <p:nvPicPr>
          <p:cNvPr id="7" name="Content Placeholder 6" descr="daily-show.tiff">
            <a:hlinkClick r:id="rId3"/>
          </p:cNvPr>
          <p:cNvPicPr>
            <a:picLocks noGrp="1" noChangeAspect="1"/>
          </p:cNvPicPr>
          <p:nvPr>
            <p:ph sz="quarter" idx="4"/>
          </p:nvPr>
        </p:nvPicPr>
        <p:blipFill>
          <a:blip r:embed="rId4" cstate="print"/>
          <a:stretch>
            <a:fillRect/>
          </a:stretch>
        </p:blipFill>
        <p:spPr>
          <a:xfrm>
            <a:off x="914400" y="1981200"/>
            <a:ext cx="7102976" cy="4038600"/>
          </a:xfrm>
        </p:spPr>
      </p:pic>
      <p:sp>
        <p:nvSpPr>
          <p:cNvPr id="6" name="Title 5"/>
          <p:cNvSpPr>
            <a:spLocks noGrp="1"/>
          </p:cNvSpPr>
          <p:nvPr>
            <p:ph type="title"/>
          </p:nvPr>
        </p:nvSpPr>
        <p:spPr>
          <a:xfrm>
            <a:off x="0" y="1143000"/>
            <a:ext cx="8534400" cy="838200"/>
          </a:xfrm>
        </p:spPr>
        <p:txBody>
          <a:bodyPr/>
          <a:lstStyle/>
          <a:p>
            <a:pPr algn="l"/>
            <a:r>
              <a:rPr lang="en-US" sz="2800" cap="none" dirty="0" smtClean="0"/>
              <a:t>… As seen on the “Daily Show”</a:t>
            </a:r>
            <a:endParaRPr lang="en-US" sz="2800" cap="none" dirty="0"/>
          </a:p>
        </p:txBody>
      </p:sp>
      <p:pic>
        <p:nvPicPr>
          <p:cNvPr id="8" name="Picture 7" descr="web-cam.tiff">
            <a:hlinkClick r:id="rId5"/>
          </p:cNvPr>
          <p:cNvPicPr>
            <a:picLocks noChangeAspect="1"/>
          </p:cNvPicPr>
          <p:nvPr/>
        </p:nvPicPr>
        <p:blipFill>
          <a:blip r:embed="rId6" cstate="print"/>
          <a:srcRect l="599" t="29474" r="73017" b="42105"/>
          <a:stretch>
            <a:fillRect/>
          </a:stretch>
        </p:blipFill>
        <p:spPr>
          <a:xfrm>
            <a:off x="4648200" y="4389757"/>
            <a:ext cx="2412499" cy="1477643"/>
          </a:xfrm>
          <a:prstGeom prst="rect">
            <a:avLst/>
          </a:prstGeom>
        </p:spPr>
      </p:pic>
      <p:sp>
        <p:nvSpPr>
          <p:cNvPr id="9" name="Content Placeholder 8"/>
          <p:cNvSpPr>
            <a:spLocks noGrp="1"/>
          </p:cNvSpPr>
          <p:nvPr>
            <p:ph sz="half" idx="2"/>
          </p:nvPr>
        </p:nvSpPr>
        <p:spPr/>
        <p:txBody>
          <a:bodyPr/>
          <a:lstStyle/>
          <a:p>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Antimatter</a:t>
            </a:r>
            <a:endParaRPr lang="en-US" sz="2800" cap="none" dirty="0"/>
          </a:p>
        </p:txBody>
      </p:sp>
      <p:sp>
        <p:nvSpPr>
          <p:cNvPr id="3" name="Content Placeholder 2"/>
          <p:cNvSpPr>
            <a:spLocks noGrp="1"/>
          </p:cNvSpPr>
          <p:nvPr>
            <p:ph sz="half" idx="1"/>
          </p:nvPr>
        </p:nvSpPr>
        <p:spPr/>
        <p:txBody>
          <a:bodyPr>
            <a:normAutofit/>
          </a:bodyPr>
          <a:lstStyle/>
          <a:p>
            <a:r>
              <a:rPr lang="en-US" dirty="0" smtClean="0"/>
              <a:t>It’s real</a:t>
            </a:r>
          </a:p>
          <a:p>
            <a:r>
              <a:rPr lang="en-US" dirty="0" smtClean="0"/>
              <a:t>It’s produced at the Large </a:t>
            </a:r>
            <a:r>
              <a:rPr lang="en-US" dirty="0" err="1" smtClean="0"/>
              <a:t>Hadron</a:t>
            </a:r>
            <a:r>
              <a:rPr lang="en-US" dirty="0" smtClean="0"/>
              <a:t> Collider</a:t>
            </a:r>
          </a:p>
          <a:p>
            <a:r>
              <a:rPr lang="en-US" dirty="0" smtClean="0"/>
              <a:t>Enough of it could destroy Rome</a:t>
            </a:r>
          </a:p>
          <a:p>
            <a:r>
              <a:rPr lang="en-US" dirty="0" smtClean="0"/>
              <a:t>What is it?</a:t>
            </a:r>
          </a:p>
        </p:txBody>
      </p:sp>
      <p:sp>
        <p:nvSpPr>
          <p:cNvPr id="6" name="Content Placeholder 5"/>
          <p:cNvSpPr>
            <a:spLocks noGrp="1"/>
          </p:cNvSpPr>
          <p:nvPr>
            <p:ph sz="half" idx="2"/>
          </p:nvPr>
        </p:nvSpPr>
        <p:spPr/>
        <p:txBody>
          <a:bodyPr/>
          <a:lstStyle/>
          <a:p>
            <a:endParaRPr lang="en-US"/>
          </a:p>
        </p:txBody>
      </p:sp>
      <p:pic>
        <p:nvPicPr>
          <p:cNvPr id="5" name="Picture 4" descr="cannister1.jpg"/>
          <p:cNvPicPr>
            <a:picLocks noChangeAspect="1"/>
          </p:cNvPicPr>
          <p:nvPr/>
        </p:nvPicPr>
        <p:blipFill>
          <a:blip r:embed="rId3" cstate="print"/>
          <a:stretch>
            <a:fillRect/>
          </a:stretch>
        </p:blipFill>
        <p:spPr>
          <a:xfrm>
            <a:off x="4724400" y="2612778"/>
            <a:ext cx="4046842" cy="2699243"/>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867400" y="2362200"/>
            <a:ext cx="1750800" cy="3170099"/>
          </a:xfrm>
          <a:prstGeom prst="rect">
            <a:avLst/>
          </a:prstGeom>
          <a:noFill/>
        </p:spPr>
        <p:txBody>
          <a:bodyPr wrap="none" lIns="91440" tIns="45720" rIns="91440" bIns="45720">
            <a:spAutoFit/>
          </a:bodyPr>
          <a:lstStyle/>
          <a:p>
            <a:pPr algn="ctr" fontAlgn="base">
              <a:spcBef>
                <a:spcPct val="20000"/>
              </a:spcBef>
              <a:spcAft>
                <a:spcPct val="0"/>
              </a:spcAft>
              <a:buClr>
                <a:srgbClr val="FFFF00"/>
              </a:buClr>
              <a:buSzPct val="80000"/>
              <a:buFont typeface="Wingdings" pitchFamily="-65" charset="2"/>
              <a:buNone/>
            </a:pPr>
            <a:r>
              <a:rPr lang="en-US" sz="20000" b="1" dirty="0">
                <a:ln w="1905"/>
                <a:solidFill>
                  <a:srgbClr val="FDD2AF">
                    <a:lumMod val="50000"/>
                  </a:srgbClr>
                </a:solidFill>
                <a:effectLst>
                  <a:innerShdw blurRad="69850" dist="43180" dir="5400000">
                    <a:srgbClr val="000000">
                      <a:alpha val="65000"/>
                    </a:srgbClr>
                  </a:innerShdw>
                </a:effectLst>
                <a:ea typeface="ＭＳ Ｐゴシック" pitchFamily="-65" charset="-128"/>
              </a:rPr>
              <a:t>?</a:t>
            </a:r>
          </a:p>
        </p:txBody>
      </p:sp>
      <p:sp>
        <p:nvSpPr>
          <p:cNvPr id="7" name="TextBox 6"/>
          <p:cNvSpPr txBox="1"/>
          <p:nvPr/>
        </p:nvSpPr>
        <p:spPr>
          <a:xfrm>
            <a:off x="6195857" y="5791200"/>
            <a:ext cx="2308191" cy="253916"/>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sz="1050" i="1" dirty="0">
                <a:solidFill>
                  <a:srgbClr val="EAEAEA"/>
                </a:solidFill>
                <a:ea typeface="ＭＳ Ｐゴシック" pitchFamily="-65" charset="-128"/>
              </a:rPr>
              <a:t>photo credit:  Sony Motion Pictures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ANTIMATTER</a:t>
            </a:r>
            <a:endParaRPr lang="en-US" dirty="0"/>
          </a:p>
        </p:txBody>
      </p:sp>
      <p:sp>
        <p:nvSpPr>
          <p:cNvPr id="7" name="Content Placeholder 6"/>
          <p:cNvSpPr>
            <a:spLocks noGrp="1"/>
          </p:cNvSpPr>
          <p:nvPr>
            <p:ph idx="1"/>
          </p:nvPr>
        </p:nvSpPr>
        <p:spPr>
          <a:xfrm>
            <a:off x="381000" y="3581400"/>
            <a:ext cx="8382000" cy="457200"/>
          </a:xfrm>
        </p:spPr>
        <p:txBody>
          <a:bodyPr/>
          <a:lstStyle/>
          <a:p>
            <a:pPr algn="ctr">
              <a:buNone/>
            </a:pPr>
            <a:r>
              <a:rPr lang="en-US" i="1" dirty="0" smtClean="0"/>
              <a:t>Suggest inserting “The God particle” movie clip</a:t>
            </a:r>
            <a:endParaRPr lang="en-US" i="1" dirty="0"/>
          </a:p>
        </p:txBody>
      </p:sp>
      <p:pic>
        <p:nvPicPr>
          <p:cNvPr id="4" name="godparticle.mov">
            <a:hlinkClick r:id="" action="ppaction://media"/>
          </p:cNvPr>
          <p:cNvPicPr/>
          <p:nvPr>
            <a:videoFile r:link="rId1"/>
          </p:nvPr>
        </p:nvPicPr>
        <p:blipFill>
          <a:blip r:embed="rId4" cstate="print"/>
          <a:stretch>
            <a:fillRect/>
          </a:stretch>
        </p:blipFill>
        <p:spPr>
          <a:xfrm>
            <a:off x="0" y="-228600"/>
            <a:ext cx="9144000" cy="73152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lstStyle/>
          <a:p>
            <a:pPr algn="ctr"/>
            <a:r>
              <a:rPr lang="en-US" dirty="0" smtClean="0"/>
              <a:t>Particles in various combinations</a:t>
            </a:r>
          </a:p>
        </p:txBody>
      </p:sp>
      <p:sp>
        <p:nvSpPr>
          <p:cNvPr id="2" name="Title 1"/>
          <p:cNvSpPr>
            <a:spLocks noGrp="1"/>
          </p:cNvSpPr>
          <p:nvPr>
            <p:ph type="title"/>
          </p:nvPr>
        </p:nvSpPr>
        <p:spPr/>
        <p:txBody>
          <a:bodyPr/>
          <a:lstStyle/>
          <a:p>
            <a:r>
              <a:rPr lang="en-US" cap="none" dirty="0" smtClean="0"/>
              <a:t>What is matter?</a:t>
            </a:r>
            <a:endParaRPr lang="en-US" cap="none" dirty="0"/>
          </a:p>
        </p:txBody>
      </p:sp>
      <p:sp>
        <p:nvSpPr>
          <p:cNvPr id="5" name="TextBox 4"/>
          <p:cNvSpPr txBox="1"/>
          <p:nvPr/>
        </p:nvSpPr>
        <p:spPr>
          <a:xfrm>
            <a:off x="1841913" y="2891135"/>
            <a:ext cx="1295400" cy="461665"/>
          </a:xfrm>
          <a:prstGeom prst="rect">
            <a:avLst/>
          </a:prstGeom>
          <a:noFill/>
        </p:spPr>
        <p:txBody>
          <a:bodyPr wrap="square" rtlCol="0">
            <a:spAutoFit/>
          </a:bodyPr>
          <a:lstStyle/>
          <a:p>
            <a:r>
              <a:rPr lang="en-US" dirty="0" smtClean="0">
                <a:solidFill>
                  <a:schemeClr val="accent5">
                    <a:lumMod val="50000"/>
                  </a:schemeClr>
                </a:solidFill>
              </a:rPr>
              <a:t>Quarks</a:t>
            </a:r>
            <a:endParaRPr lang="en-US" dirty="0">
              <a:solidFill>
                <a:schemeClr val="accent5">
                  <a:lumMod val="50000"/>
                </a:schemeClr>
              </a:solidFill>
            </a:endParaRPr>
          </a:p>
        </p:txBody>
      </p:sp>
      <p:sp>
        <p:nvSpPr>
          <p:cNvPr id="7" name="TextBox 6"/>
          <p:cNvSpPr txBox="1"/>
          <p:nvPr/>
        </p:nvSpPr>
        <p:spPr>
          <a:xfrm>
            <a:off x="5905500" y="2891135"/>
            <a:ext cx="1295400" cy="461665"/>
          </a:xfrm>
          <a:prstGeom prst="rect">
            <a:avLst/>
          </a:prstGeom>
          <a:noFill/>
        </p:spPr>
        <p:txBody>
          <a:bodyPr wrap="square" rtlCol="0">
            <a:spAutoFit/>
          </a:bodyPr>
          <a:lstStyle/>
          <a:p>
            <a:r>
              <a:rPr lang="en-US" dirty="0" smtClean="0">
                <a:solidFill>
                  <a:schemeClr val="accent5">
                    <a:lumMod val="50000"/>
                  </a:schemeClr>
                </a:solidFill>
              </a:rPr>
              <a:t>Leptons</a:t>
            </a:r>
            <a:endParaRPr lang="en-US" dirty="0">
              <a:solidFill>
                <a:schemeClr val="accent5">
                  <a:lumMod val="50000"/>
                </a:schemeClr>
              </a:solidFill>
            </a:endParaRPr>
          </a:p>
        </p:txBody>
      </p:sp>
      <p:grpSp>
        <p:nvGrpSpPr>
          <p:cNvPr id="4" name="Group 39"/>
          <p:cNvGrpSpPr/>
          <p:nvPr/>
        </p:nvGrpSpPr>
        <p:grpSpPr>
          <a:xfrm>
            <a:off x="879666" y="3548359"/>
            <a:ext cx="685800" cy="648474"/>
            <a:chOff x="657225" y="3352800"/>
            <a:chExt cx="685800" cy="648474"/>
          </a:xfrm>
        </p:grpSpPr>
        <p:pic>
          <p:nvPicPr>
            <p:cNvPr id="10" name="Picture 9" descr="upgif.gif"/>
            <p:cNvPicPr>
              <a:picLocks noChangeAspect="1"/>
            </p:cNvPicPr>
            <p:nvPr/>
          </p:nvPicPr>
          <p:blipFill>
            <a:blip r:embed="rId3" cstate="print"/>
            <a:stretch>
              <a:fillRect/>
            </a:stretch>
          </p:blipFill>
          <p:spPr>
            <a:xfrm>
              <a:off x="751014" y="3352800"/>
              <a:ext cx="548640" cy="398506"/>
            </a:xfrm>
            <a:prstGeom prst="rect">
              <a:avLst/>
            </a:prstGeom>
          </p:spPr>
        </p:pic>
        <p:sp>
          <p:nvSpPr>
            <p:cNvPr id="18" name="TextBox 17"/>
            <p:cNvSpPr txBox="1"/>
            <p:nvPr/>
          </p:nvSpPr>
          <p:spPr>
            <a:xfrm>
              <a:off x="657225" y="3724275"/>
              <a:ext cx="685800" cy="276999"/>
            </a:xfrm>
            <a:prstGeom prst="rect">
              <a:avLst/>
            </a:prstGeom>
            <a:noFill/>
          </p:spPr>
          <p:txBody>
            <a:bodyPr wrap="square" rtlCol="0">
              <a:spAutoFit/>
            </a:bodyPr>
            <a:lstStyle/>
            <a:p>
              <a:pPr algn="ctr"/>
              <a:r>
                <a:rPr lang="en-US" sz="1200" dirty="0" smtClean="0"/>
                <a:t>up</a:t>
              </a:r>
              <a:endParaRPr lang="en-US" sz="1200" dirty="0"/>
            </a:p>
          </p:txBody>
        </p:sp>
      </p:grpSp>
      <p:grpSp>
        <p:nvGrpSpPr>
          <p:cNvPr id="6" name="Group 34"/>
          <p:cNvGrpSpPr/>
          <p:nvPr/>
        </p:nvGrpSpPr>
        <p:grpSpPr>
          <a:xfrm>
            <a:off x="914400" y="4869611"/>
            <a:ext cx="685800" cy="594047"/>
            <a:chOff x="691959" y="4559752"/>
            <a:chExt cx="685800" cy="594047"/>
          </a:xfrm>
        </p:grpSpPr>
        <p:pic>
          <p:nvPicPr>
            <p:cNvPr id="12" name="Picture 11" descr="downgif.gif"/>
            <p:cNvPicPr>
              <a:picLocks noChangeAspect="1"/>
            </p:cNvPicPr>
            <p:nvPr/>
          </p:nvPicPr>
          <p:blipFill>
            <a:blip r:embed="rId4" cstate="print"/>
            <a:stretch>
              <a:fillRect/>
            </a:stretch>
          </p:blipFill>
          <p:spPr>
            <a:xfrm>
              <a:off x="751014" y="4559752"/>
              <a:ext cx="548640" cy="321847"/>
            </a:xfrm>
            <a:prstGeom prst="rect">
              <a:avLst/>
            </a:prstGeom>
          </p:spPr>
        </p:pic>
        <p:sp>
          <p:nvSpPr>
            <p:cNvPr id="19" name="TextBox 18"/>
            <p:cNvSpPr txBox="1"/>
            <p:nvPr/>
          </p:nvSpPr>
          <p:spPr>
            <a:xfrm>
              <a:off x="691959" y="4876800"/>
              <a:ext cx="685800" cy="276999"/>
            </a:xfrm>
            <a:prstGeom prst="rect">
              <a:avLst/>
            </a:prstGeom>
            <a:noFill/>
          </p:spPr>
          <p:txBody>
            <a:bodyPr wrap="square" rtlCol="0">
              <a:spAutoFit/>
            </a:bodyPr>
            <a:lstStyle/>
            <a:p>
              <a:pPr algn="ctr"/>
              <a:r>
                <a:rPr lang="en-US" sz="1200" dirty="0" smtClean="0"/>
                <a:t>down</a:t>
              </a:r>
              <a:endParaRPr lang="en-US" sz="1200" dirty="0"/>
            </a:p>
          </p:txBody>
        </p:sp>
      </p:grpSp>
      <p:grpSp>
        <p:nvGrpSpPr>
          <p:cNvPr id="8" name="Group 46"/>
          <p:cNvGrpSpPr/>
          <p:nvPr/>
        </p:nvGrpSpPr>
        <p:grpSpPr>
          <a:xfrm>
            <a:off x="1844040" y="3548359"/>
            <a:ext cx="2255520" cy="1915299"/>
            <a:chOff x="1844040" y="3548359"/>
            <a:chExt cx="2255520" cy="1915299"/>
          </a:xfrm>
        </p:grpSpPr>
        <p:grpSp>
          <p:nvGrpSpPr>
            <p:cNvPr id="31" name="Group 38"/>
            <p:cNvGrpSpPr/>
            <p:nvPr/>
          </p:nvGrpSpPr>
          <p:grpSpPr>
            <a:xfrm>
              <a:off x="1920240" y="3548359"/>
              <a:ext cx="746760" cy="743724"/>
              <a:chOff x="1786890" y="3352800"/>
              <a:chExt cx="746760" cy="743724"/>
            </a:xfrm>
          </p:grpSpPr>
          <p:pic>
            <p:nvPicPr>
              <p:cNvPr id="11" name="Picture 10" descr="charmgif.gif"/>
              <p:cNvPicPr>
                <a:picLocks noChangeAspect="1"/>
              </p:cNvPicPr>
              <p:nvPr/>
            </p:nvPicPr>
            <p:blipFill>
              <a:blip r:embed="rId5" cstate="print"/>
              <a:stretch>
                <a:fillRect/>
              </a:stretch>
            </p:blipFill>
            <p:spPr>
              <a:xfrm>
                <a:off x="1786890" y="3352800"/>
                <a:ext cx="731520" cy="472371"/>
              </a:xfrm>
              <a:prstGeom prst="rect">
                <a:avLst/>
              </a:prstGeom>
            </p:spPr>
          </p:pic>
          <p:sp>
            <p:nvSpPr>
              <p:cNvPr id="20" name="TextBox 19"/>
              <p:cNvSpPr txBox="1"/>
              <p:nvPr/>
            </p:nvSpPr>
            <p:spPr>
              <a:xfrm>
                <a:off x="1847850" y="3819525"/>
                <a:ext cx="685800" cy="276999"/>
              </a:xfrm>
              <a:prstGeom prst="rect">
                <a:avLst/>
              </a:prstGeom>
              <a:noFill/>
            </p:spPr>
            <p:txBody>
              <a:bodyPr wrap="square" rtlCol="0">
                <a:spAutoFit/>
              </a:bodyPr>
              <a:lstStyle/>
              <a:p>
                <a:pPr algn="ctr"/>
                <a:r>
                  <a:rPr lang="en-US" sz="1200" dirty="0" smtClean="0"/>
                  <a:t>charm</a:t>
                </a:r>
                <a:endParaRPr lang="en-US" sz="1200" dirty="0"/>
              </a:p>
            </p:txBody>
          </p:sp>
        </p:grpSp>
        <p:grpSp>
          <p:nvGrpSpPr>
            <p:cNvPr id="32" name="Group 35"/>
            <p:cNvGrpSpPr/>
            <p:nvPr/>
          </p:nvGrpSpPr>
          <p:grpSpPr>
            <a:xfrm>
              <a:off x="1844040" y="4567070"/>
              <a:ext cx="762000" cy="896588"/>
              <a:chOff x="1771650" y="4295311"/>
              <a:chExt cx="762000" cy="896588"/>
            </a:xfrm>
          </p:grpSpPr>
          <p:pic>
            <p:nvPicPr>
              <p:cNvPr id="13" name="Picture 12" descr="strangegif.gif"/>
              <p:cNvPicPr>
                <a:picLocks noChangeAspect="1"/>
              </p:cNvPicPr>
              <p:nvPr/>
            </p:nvPicPr>
            <p:blipFill>
              <a:blip r:embed="rId6" cstate="print"/>
              <a:stretch>
                <a:fillRect/>
              </a:stretch>
            </p:blipFill>
            <p:spPr>
              <a:xfrm>
                <a:off x="1924050" y="4295311"/>
                <a:ext cx="457200" cy="626619"/>
              </a:xfrm>
              <a:prstGeom prst="rect">
                <a:avLst/>
              </a:prstGeom>
            </p:spPr>
          </p:pic>
          <p:sp>
            <p:nvSpPr>
              <p:cNvPr id="21" name="TextBox 20"/>
              <p:cNvSpPr txBox="1"/>
              <p:nvPr/>
            </p:nvSpPr>
            <p:spPr>
              <a:xfrm>
                <a:off x="1771650" y="4914900"/>
                <a:ext cx="762000" cy="276999"/>
              </a:xfrm>
              <a:prstGeom prst="rect">
                <a:avLst/>
              </a:prstGeom>
              <a:noFill/>
            </p:spPr>
            <p:txBody>
              <a:bodyPr wrap="square" rtlCol="0">
                <a:spAutoFit/>
              </a:bodyPr>
              <a:lstStyle/>
              <a:p>
                <a:pPr algn="ctr"/>
                <a:r>
                  <a:rPr lang="en-US" sz="1200" dirty="0" smtClean="0"/>
                  <a:t>strange</a:t>
                </a:r>
                <a:endParaRPr lang="en-US" sz="1200" dirty="0"/>
              </a:p>
            </p:txBody>
          </p:sp>
        </p:grpSp>
        <p:grpSp>
          <p:nvGrpSpPr>
            <p:cNvPr id="35" name="Group 37"/>
            <p:cNvGrpSpPr/>
            <p:nvPr/>
          </p:nvGrpSpPr>
          <p:grpSpPr>
            <a:xfrm>
              <a:off x="3124200" y="3548359"/>
              <a:ext cx="723900" cy="1000899"/>
              <a:chOff x="3230880" y="3352800"/>
              <a:chExt cx="723900" cy="1000899"/>
            </a:xfrm>
          </p:grpSpPr>
          <p:pic>
            <p:nvPicPr>
              <p:cNvPr id="14" name="Picture 13" descr="topgif.gif"/>
              <p:cNvPicPr>
                <a:picLocks noChangeAspect="1"/>
              </p:cNvPicPr>
              <p:nvPr/>
            </p:nvPicPr>
            <p:blipFill>
              <a:blip r:embed="rId7" cstate="print"/>
              <a:stretch>
                <a:fillRect/>
              </a:stretch>
            </p:blipFill>
            <p:spPr>
              <a:xfrm>
                <a:off x="3230880" y="3352800"/>
                <a:ext cx="685800" cy="726915"/>
              </a:xfrm>
              <a:prstGeom prst="rect">
                <a:avLst/>
              </a:prstGeom>
            </p:spPr>
          </p:pic>
          <p:sp>
            <p:nvSpPr>
              <p:cNvPr id="22" name="TextBox 21"/>
              <p:cNvSpPr txBox="1"/>
              <p:nvPr/>
            </p:nvSpPr>
            <p:spPr>
              <a:xfrm>
                <a:off x="3268980" y="4076700"/>
                <a:ext cx="685800" cy="276999"/>
              </a:xfrm>
              <a:prstGeom prst="rect">
                <a:avLst/>
              </a:prstGeom>
              <a:noFill/>
            </p:spPr>
            <p:txBody>
              <a:bodyPr wrap="square" rtlCol="0">
                <a:spAutoFit/>
              </a:bodyPr>
              <a:lstStyle/>
              <a:p>
                <a:pPr algn="ctr"/>
                <a:r>
                  <a:rPr lang="en-US" sz="1200" dirty="0" smtClean="0"/>
                  <a:t>top</a:t>
                </a:r>
                <a:endParaRPr lang="en-US" sz="1200" dirty="0"/>
              </a:p>
            </p:txBody>
          </p:sp>
        </p:grpSp>
        <p:grpSp>
          <p:nvGrpSpPr>
            <p:cNvPr id="36" name="Group 36"/>
            <p:cNvGrpSpPr/>
            <p:nvPr/>
          </p:nvGrpSpPr>
          <p:grpSpPr>
            <a:xfrm>
              <a:off x="2819400" y="5036129"/>
              <a:ext cx="1280160" cy="427529"/>
              <a:chOff x="2933700" y="4783420"/>
              <a:chExt cx="1280160" cy="427529"/>
            </a:xfrm>
          </p:grpSpPr>
          <p:pic>
            <p:nvPicPr>
              <p:cNvPr id="9" name="Picture 8" descr="bottomgif.gif"/>
              <p:cNvPicPr>
                <a:picLocks noChangeAspect="1"/>
              </p:cNvPicPr>
              <p:nvPr/>
            </p:nvPicPr>
            <p:blipFill>
              <a:blip r:embed="rId8" cstate="print"/>
              <a:stretch>
                <a:fillRect/>
              </a:stretch>
            </p:blipFill>
            <p:spPr>
              <a:xfrm>
                <a:off x="2933700" y="4783420"/>
                <a:ext cx="1280160" cy="166732"/>
              </a:xfrm>
              <a:prstGeom prst="rect">
                <a:avLst/>
              </a:prstGeom>
            </p:spPr>
          </p:pic>
          <p:sp>
            <p:nvSpPr>
              <p:cNvPr id="23" name="TextBox 22"/>
              <p:cNvSpPr txBox="1"/>
              <p:nvPr/>
            </p:nvSpPr>
            <p:spPr>
              <a:xfrm>
                <a:off x="3230880" y="4933950"/>
                <a:ext cx="685800" cy="276999"/>
              </a:xfrm>
              <a:prstGeom prst="rect">
                <a:avLst/>
              </a:prstGeom>
              <a:noFill/>
            </p:spPr>
            <p:txBody>
              <a:bodyPr wrap="square" rtlCol="0">
                <a:spAutoFit/>
              </a:bodyPr>
              <a:lstStyle/>
              <a:p>
                <a:pPr algn="ctr"/>
                <a:r>
                  <a:rPr lang="en-US" sz="1200" dirty="0" smtClean="0"/>
                  <a:t>bottom</a:t>
                </a:r>
                <a:endParaRPr lang="en-US" sz="1200" dirty="0"/>
              </a:p>
            </p:txBody>
          </p:sp>
        </p:grpSp>
      </p:grpSp>
      <p:grpSp>
        <p:nvGrpSpPr>
          <p:cNvPr id="37" name="Group 40"/>
          <p:cNvGrpSpPr/>
          <p:nvPr/>
        </p:nvGrpSpPr>
        <p:grpSpPr>
          <a:xfrm>
            <a:off x="5029200" y="3548359"/>
            <a:ext cx="762000" cy="810399"/>
            <a:chOff x="5553075" y="3352800"/>
            <a:chExt cx="762000" cy="810399"/>
          </a:xfrm>
        </p:grpSpPr>
        <p:pic>
          <p:nvPicPr>
            <p:cNvPr id="15" name="Picture 14" descr="electrongif.gif"/>
            <p:cNvPicPr>
              <a:picLocks noChangeAspect="1"/>
            </p:cNvPicPr>
            <p:nvPr/>
          </p:nvPicPr>
          <p:blipFill>
            <a:blip r:embed="rId9" cstate="print"/>
            <a:stretch>
              <a:fillRect/>
            </a:stretch>
          </p:blipFill>
          <p:spPr>
            <a:xfrm>
              <a:off x="5659755" y="3352800"/>
              <a:ext cx="548640" cy="555827"/>
            </a:xfrm>
            <a:prstGeom prst="rect">
              <a:avLst/>
            </a:prstGeom>
          </p:spPr>
        </p:pic>
        <p:sp>
          <p:nvSpPr>
            <p:cNvPr id="24" name="TextBox 23"/>
            <p:cNvSpPr txBox="1"/>
            <p:nvPr/>
          </p:nvSpPr>
          <p:spPr>
            <a:xfrm>
              <a:off x="5553075" y="3886200"/>
              <a:ext cx="762000" cy="276999"/>
            </a:xfrm>
            <a:prstGeom prst="rect">
              <a:avLst/>
            </a:prstGeom>
            <a:noFill/>
          </p:spPr>
          <p:txBody>
            <a:bodyPr wrap="square" rtlCol="0">
              <a:spAutoFit/>
            </a:bodyPr>
            <a:lstStyle/>
            <a:p>
              <a:pPr algn="ctr"/>
              <a:r>
                <a:rPr lang="en-US" sz="1200" dirty="0" smtClean="0"/>
                <a:t>electron</a:t>
              </a:r>
              <a:endParaRPr lang="en-US" sz="1200" dirty="0"/>
            </a:p>
          </p:txBody>
        </p:sp>
      </p:grpSp>
      <p:grpSp>
        <p:nvGrpSpPr>
          <p:cNvPr id="38" name="Group 47"/>
          <p:cNvGrpSpPr/>
          <p:nvPr/>
        </p:nvGrpSpPr>
        <p:grpSpPr>
          <a:xfrm>
            <a:off x="4953000" y="3548359"/>
            <a:ext cx="3200400" cy="2090441"/>
            <a:chOff x="4953000" y="3548359"/>
            <a:chExt cx="3200400" cy="2090441"/>
          </a:xfrm>
        </p:grpSpPr>
        <p:grpSp>
          <p:nvGrpSpPr>
            <p:cNvPr id="39" name="Group 41"/>
            <p:cNvGrpSpPr/>
            <p:nvPr/>
          </p:nvGrpSpPr>
          <p:grpSpPr>
            <a:xfrm>
              <a:off x="6172200" y="3548359"/>
              <a:ext cx="685800" cy="866776"/>
              <a:chOff x="6781800" y="3352799"/>
              <a:chExt cx="685800" cy="866776"/>
            </a:xfrm>
          </p:grpSpPr>
          <p:pic>
            <p:nvPicPr>
              <p:cNvPr id="16" name="Picture 15" descr="muongif.gif"/>
              <p:cNvPicPr>
                <a:picLocks noChangeAspect="1"/>
              </p:cNvPicPr>
              <p:nvPr/>
            </p:nvPicPr>
            <p:blipFill>
              <a:blip r:embed="rId10" cstate="print"/>
              <a:stretch>
                <a:fillRect/>
              </a:stretch>
            </p:blipFill>
            <p:spPr>
              <a:xfrm>
                <a:off x="6896100" y="3352799"/>
                <a:ext cx="457200" cy="632012"/>
              </a:xfrm>
              <a:prstGeom prst="rect">
                <a:avLst/>
              </a:prstGeom>
            </p:spPr>
          </p:pic>
          <p:sp>
            <p:nvSpPr>
              <p:cNvPr id="25" name="TextBox 24"/>
              <p:cNvSpPr txBox="1"/>
              <p:nvPr/>
            </p:nvSpPr>
            <p:spPr>
              <a:xfrm>
                <a:off x="6781800" y="3942576"/>
                <a:ext cx="685800" cy="276999"/>
              </a:xfrm>
              <a:prstGeom prst="rect">
                <a:avLst/>
              </a:prstGeom>
              <a:noFill/>
            </p:spPr>
            <p:txBody>
              <a:bodyPr wrap="square" rtlCol="0">
                <a:spAutoFit/>
              </a:bodyPr>
              <a:lstStyle/>
              <a:p>
                <a:pPr algn="ctr"/>
                <a:r>
                  <a:rPr lang="en-US" sz="1200" dirty="0" err="1" smtClean="0"/>
                  <a:t>muon</a:t>
                </a:r>
                <a:endParaRPr lang="en-US" sz="1200" dirty="0"/>
              </a:p>
            </p:txBody>
          </p:sp>
        </p:grpSp>
        <p:grpSp>
          <p:nvGrpSpPr>
            <p:cNvPr id="40" name="Group 42"/>
            <p:cNvGrpSpPr/>
            <p:nvPr/>
          </p:nvGrpSpPr>
          <p:grpSpPr>
            <a:xfrm>
              <a:off x="7284720" y="3548359"/>
              <a:ext cx="822960" cy="800875"/>
              <a:chOff x="7962900" y="3352799"/>
              <a:chExt cx="822960" cy="800875"/>
            </a:xfrm>
          </p:grpSpPr>
          <p:pic>
            <p:nvPicPr>
              <p:cNvPr id="17" name="Picture 16" descr="taugif.gif"/>
              <p:cNvPicPr>
                <a:picLocks noChangeAspect="1"/>
              </p:cNvPicPr>
              <p:nvPr/>
            </p:nvPicPr>
            <p:blipFill>
              <a:blip r:embed="rId11" cstate="print"/>
              <a:stretch>
                <a:fillRect/>
              </a:stretch>
            </p:blipFill>
            <p:spPr>
              <a:xfrm>
                <a:off x="7962900" y="3352799"/>
                <a:ext cx="822960" cy="571760"/>
              </a:xfrm>
              <a:prstGeom prst="rect">
                <a:avLst/>
              </a:prstGeom>
            </p:spPr>
          </p:pic>
          <p:sp>
            <p:nvSpPr>
              <p:cNvPr id="26" name="TextBox 25"/>
              <p:cNvSpPr txBox="1"/>
              <p:nvPr/>
            </p:nvSpPr>
            <p:spPr>
              <a:xfrm>
                <a:off x="8031480" y="3876675"/>
                <a:ext cx="685800" cy="276999"/>
              </a:xfrm>
              <a:prstGeom prst="rect">
                <a:avLst/>
              </a:prstGeom>
              <a:noFill/>
            </p:spPr>
            <p:txBody>
              <a:bodyPr wrap="square" rtlCol="0">
                <a:spAutoFit/>
              </a:bodyPr>
              <a:lstStyle/>
              <a:p>
                <a:pPr algn="ctr"/>
                <a:r>
                  <a:rPr lang="en-US" sz="1200" dirty="0" smtClean="0"/>
                  <a:t>tau</a:t>
                </a:r>
                <a:endParaRPr lang="en-US" sz="1200" dirty="0"/>
              </a:p>
            </p:txBody>
          </p:sp>
        </p:grpSp>
        <p:grpSp>
          <p:nvGrpSpPr>
            <p:cNvPr id="41" name="Group 43"/>
            <p:cNvGrpSpPr/>
            <p:nvPr/>
          </p:nvGrpSpPr>
          <p:grpSpPr>
            <a:xfrm>
              <a:off x="4953000" y="4643735"/>
              <a:ext cx="914400" cy="995065"/>
              <a:chOff x="5067300" y="4572000"/>
              <a:chExt cx="914400" cy="995065"/>
            </a:xfrm>
          </p:grpSpPr>
          <p:sp>
            <p:nvSpPr>
              <p:cNvPr id="27" name="TextBox 26"/>
              <p:cNvSpPr txBox="1"/>
              <p:nvPr/>
            </p:nvSpPr>
            <p:spPr>
              <a:xfrm>
                <a:off x="5067300" y="5105400"/>
                <a:ext cx="914400" cy="461665"/>
              </a:xfrm>
              <a:prstGeom prst="rect">
                <a:avLst/>
              </a:prstGeom>
              <a:noFill/>
            </p:spPr>
            <p:txBody>
              <a:bodyPr wrap="square" rtlCol="0">
                <a:spAutoFit/>
              </a:bodyPr>
              <a:lstStyle/>
              <a:p>
                <a:pPr algn="ctr"/>
                <a:r>
                  <a:rPr lang="en-US" sz="1200" dirty="0" smtClean="0"/>
                  <a:t>electron neutrino</a:t>
                </a:r>
                <a:endParaRPr lang="en-US" sz="1200" dirty="0"/>
              </a:p>
            </p:txBody>
          </p:sp>
          <p:pic>
            <p:nvPicPr>
              <p:cNvPr id="30" name="Picture 29" descr="electronneu.gif"/>
              <p:cNvPicPr>
                <a:picLocks noChangeAspect="1"/>
              </p:cNvPicPr>
              <p:nvPr/>
            </p:nvPicPr>
            <p:blipFill>
              <a:blip r:embed="rId12" cstate="print"/>
              <a:stretch>
                <a:fillRect/>
              </a:stretch>
            </p:blipFill>
            <p:spPr>
              <a:xfrm>
                <a:off x="5250180" y="4572000"/>
                <a:ext cx="548640" cy="534964"/>
              </a:xfrm>
              <a:prstGeom prst="rect">
                <a:avLst/>
              </a:prstGeom>
            </p:spPr>
          </p:pic>
        </p:grpSp>
        <p:grpSp>
          <p:nvGrpSpPr>
            <p:cNvPr id="42" name="Group 44"/>
            <p:cNvGrpSpPr/>
            <p:nvPr/>
          </p:nvGrpSpPr>
          <p:grpSpPr>
            <a:xfrm>
              <a:off x="6057900" y="4767560"/>
              <a:ext cx="914400" cy="871240"/>
              <a:chOff x="6324600" y="4724400"/>
              <a:chExt cx="914400" cy="871240"/>
            </a:xfrm>
          </p:grpSpPr>
          <p:sp>
            <p:nvSpPr>
              <p:cNvPr id="28" name="TextBox 27"/>
              <p:cNvSpPr txBox="1"/>
              <p:nvPr/>
            </p:nvSpPr>
            <p:spPr>
              <a:xfrm>
                <a:off x="6324600" y="5133975"/>
                <a:ext cx="914400" cy="461665"/>
              </a:xfrm>
              <a:prstGeom prst="rect">
                <a:avLst/>
              </a:prstGeom>
              <a:noFill/>
            </p:spPr>
            <p:txBody>
              <a:bodyPr wrap="square" rtlCol="0">
                <a:spAutoFit/>
              </a:bodyPr>
              <a:lstStyle/>
              <a:p>
                <a:pPr algn="ctr"/>
                <a:r>
                  <a:rPr lang="en-US" sz="1200" dirty="0" err="1" smtClean="0"/>
                  <a:t>muon</a:t>
                </a:r>
                <a:r>
                  <a:rPr lang="en-US" sz="1200" dirty="0" smtClean="0"/>
                  <a:t> neutrino</a:t>
                </a:r>
                <a:endParaRPr lang="en-US" sz="1200" dirty="0"/>
              </a:p>
            </p:txBody>
          </p:sp>
          <p:pic>
            <p:nvPicPr>
              <p:cNvPr id="33" name="Picture 32" descr="rockgif.gif"/>
              <p:cNvPicPr>
                <a:picLocks noChangeAspect="1"/>
              </p:cNvPicPr>
              <p:nvPr/>
            </p:nvPicPr>
            <p:blipFill>
              <a:blip r:embed="rId13" cstate="print"/>
              <a:stretch>
                <a:fillRect/>
              </a:stretch>
            </p:blipFill>
            <p:spPr>
              <a:xfrm>
                <a:off x="6484620" y="4724400"/>
                <a:ext cx="594360" cy="421456"/>
              </a:xfrm>
              <a:prstGeom prst="rect">
                <a:avLst/>
              </a:prstGeom>
            </p:spPr>
          </p:pic>
        </p:grpSp>
        <p:grpSp>
          <p:nvGrpSpPr>
            <p:cNvPr id="43" name="Group 45"/>
            <p:cNvGrpSpPr/>
            <p:nvPr/>
          </p:nvGrpSpPr>
          <p:grpSpPr>
            <a:xfrm>
              <a:off x="7239000" y="4729460"/>
              <a:ext cx="914400" cy="909340"/>
              <a:chOff x="7620000" y="4648200"/>
              <a:chExt cx="914400" cy="909340"/>
            </a:xfrm>
          </p:grpSpPr>
          <p:sp>
            <p:nvSpPr>
              <p:cNvPr id="29" name="TextBox 28"/>
              <p:cNvSpPr txBox="1"/>
              <p:nvPr/>
            </p:nvSpPr>
            <p:spPr>
              <a:xfrm>
                <a:off x="7620000" y="5095875"/>
                <a:ext cx="914400" cy="461665"/>
              </a:xfrm>
              <a:prstGeom prst="rect">
                <a:avLst/>
              </a:prstGeom>
              <a:noFill/>
            </p:spPr>
            <p:txBody>
              <a:bodyPr wrap="square" rtlCol="0">
                <a:spAutoFit/>
              </a:bodyPr>
              <a:lstStyle/>
              <a:p>
                <a:pPr algn="ctr"/>
                <a:r>
                  <a:rPr lang="en-US" sz="1200" dirty="0" smtClean="0"/>
                  <a:t>tau neutrino</a:t>
                </a:r>
                <a:endParaRPr lang="en-US" sz="1200" dirty="0"/>
              </a:p>
            </p:txBody>
          </p:sp>
          <p:pic>
            <p:nvPicPr>
              <p:cNvPr id="34" name="Picture 33" descr="piggif.gif"/>
              <p:cNvPicPr>
                <a:picLocks noChangeAspect="1"/>
              </p:cNvPicPr>
              <p:nvPr/>
            </p:nvPicPr>
            <p:blipFill>
              <a:blip r:embed="rId14" cstate="print"/>
              <a:stretch>
                <a:fillRect/>
              </a:stretch>
            </p:blipFill>
            <p:spPr>
              <a:xfrm>
                <a:off x="7711440" y="4648200"/>
                <a:ext cx="731520" cy="470047"/>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Building a universe</a:t>
            </a:r>
            <a:endParaRPr lang="en-US" sz="2800" cap="none" dirty="0"/>
          </a:p>
        </p:txBody>
      </p:sp>
      <p:sp>
        <p:nvSpPr>
          <p:cNvPr id="37" name="TextBox 36"/>
          <p:cNvSpPr txBox="1"/>
          <p:nvPr/>
        </p:nvSpPr>
        <p:spPr>
          <a:xfrm>
            <a:off x="1943100" y="4572000"/>
            <a:ext cx="1371600" cy="400110"/>
          </a:xfrm>
          <a:prstGeom prst="rect">
            <a:avLst/>
          </a:prstGeom>
          <a:noFill/>
        </p:spPr>
        <p:txBody>
          <a:bodyPr wrap="square" rtlCol="0">
            <a:spAutoFit/>
          </a:bodyPr>
          <a:lstStyle/>
          <a:p>
            <a:pPr algn="ctr" fontAlgn="base">
              <a:spcBef>
                <a:spcPct val="20000"/>
              </a:spcBef>
              <a:spcAft>
                <a:spcPct val="0"/>
              </a:spcAft>
              <a:buClr>
                <a:srgbClr val="FFFF00"/>
              </a:buClr>
              <a:buSzPct val="80000"/>
              <a:buFont typeface="Wingdings" pitchFamily="-65" charset="2"/>
              <a:buNone/>
            </a:pPr>
            <a:r>
              <a:rPr lang="en-US" sz="2000" dirty="0">
                <a:solidFill>
                  <a:srgbClr val="EAEAEA"/>
                </a:solidFill>
                <a:ea typeface="ＭＳ Ｐゴシック" pitchFamily="-65" charset="-128"/>
              </a:rPr>
              <a:t>proton</a:t>
            </a:r>
          </a:p>
        </p:txBody>
      </p:sp>
      <p:grpSp>
        <p:nvGrpSpPr>
          <p:cNvPr id="3" name="Group 17"/>
          <p:cNvGrpSpPr/>
          <p:nvPr/>
        </p:nvGrpSpPr>
        <p:grpSpPr>
          <a:xfrm>
            <a:off x="1752600" y="2667000"/>
            <a:ext cx="1752600" cy="1752600"/>
            <a:chOff x="1752600" y="2667000"/>
            <a:chExt cx="1752600" cy="1752600"/>
          </a:xfrm>
        </p:grpSpPr>
        <p:pic>
          <p:nvPicPr>
            <p:cNvPr id="30" name="Picture 29" descr="upgif.gif"/>
            <p:cNvPicPr>
              <a:picLocks noChangeAspect="1"/>
            </p:cNvPicPr>
            <p:nvPr/>
          </p:nvPicPr>
          <p:blipFill>
            <a:blip r:embed="rId3" cstate="print"/>
            <a:stretch>
              <a:fillRect/>
            </a:stretch>
          </p:blipFill>
          <p:spPr>
            <a:xfrm>
              <a:off x="2040255" y="3028950"/>
              <a:ext cx="548640" cy="398506"/>
            </a:xfrm>
            <a:prstGeom prst="rect">
              <a:avLst/>
            </a:prstGeom>
          </p:spPr>
        </p:pic>
        <p:pic>
          <p:nvPicPr>
            <p:cNvPr id="33" name="Picture 32" descr="upgif.gif"/>
            <p:cNvPicPr>
              <a:picLocks noChangeAspect="1"/>
            </p:cNvPicPr>
            <p:nvPr/>
          </p:nvPicPr>
          <p:blipFill>
            <a:blip r:embed="rId3" cstate="print"/>
            <a:stretch>
              <a:fillRect/>
            </a:stretch>
          </p:blipFill>
          <p:spPr>
            <a:xfrm>
              <a:off x="2800350" y="3256776"/>
              <a:ext cx="548640" cy="398506"/>
            </a:xfrm>
            <a:prstGeom prst="rect">
              <a:avLst/>
            </a:prstGeom>
          </p:spPr>
        </p:pic>
        <p:sp>
          <p:nvSpPr>
            <p:cNvPr id="36" name="Oval 35"/>
            <p:cNvSpPr/>
            <p:nvPr/>
          </p:nvSpPr>
          <p:spPr bwMode="auto">
            <a:xfrm>
              <a:off x="1752600" y="2667000"/>
              <a:ext cx="1752600" cy="1752600"/>
            </a:xfrm>
            <a:prstGeom prst="ellipse">
              <a:avLst/>
            </a:prstGeom>
            <a:noFill/>
            <a:ln w="381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pic>
          <p:nvPicPr>
            <p:cNvPr id="39" name="Picture 38" descr="downgif.gif"/>
            <p:cNvPicPr>
              <a:picLocks noChangeAspect="1"/>
            </p:cNvPicPr>
            <p:nvPr/>
          </p:nvPicPr>
          <p:blipFill>
            <a:blip r:embed="rId4" cstate="print"/>
            <a:stretch>
              <a:fillRect/>
            </a:stretch>
          </p:blipFill>
          <p:spPr>
            <a:xfrm>
              <a:off x="2175510" y="3783428"/>
              <a:ext cx="548640" cy="321847"/>
            </a:xfrm>
            <a:prstGeom prst="rect">
              <a:avLst/>
            </a:prstGeom>
          </p:spPr>
        </p:pic>
      </p:grpSp>
      <p:grpSp>
        <p:nvGrpSpPr>
          <p:cNvPr id="4" name="Group 18"/>
          <p:cNvGrpSpPr/>
          <p:nvPr/>
        </p:nvGrpSpPr>
        <p:grpSpPr>
          <a:xfrm>
            <a:off x="5791200" y="2667000"/>
            <a:ext cx="1752600" cy="1752600"/>
            <a:chOff x="5791200" y="2667000"/>
            <a:chExt cx="1752600" cy="1752600"/>
          </a:xfrm>
        </p:grpSpPr>
        <p:pic>
          <p:nvPicPr>
            <p:cNvPr id="58" name="Picture 57" descr="upgif.gif"/>
            <p:cNvPicPr>
              <a:picLocks noChangeAspect="1"/>
            </p:cNvPicPr>
            <p:nvPr/>
          </p:nvPicPr>
          <p:blipFill>
            <a:blip r:embed="rId3" cstate="print"/>
            <a:stretch>
              <a:fillRect/>
            </a:stretch>
          </p:blipFill>
          <p:spPr>
            <a:xfrm>
              <a:off x="6096000" y="2971800"/>
              <a:ext cx="548640" cy="398506"/>
            </a:xfrm>
            <a:prstGeom prst="rect">
              <a:avLst/>
            </a:prstGeom>
          </p:spPr>
        </p:pic>
        <p:pic>
          <p:nvPicPr>
            <p:cNvPr id="56" name="Picture 55" descr="downgif.gif"/>
            <p:cNvPicPr>
              <a:picLocks noChangeAspect="1"/>
            </p:cNvPicPr>
            <p:nvPr/>
          </p:nvPicPr>
          <p:blipFill>
            <a:blip r:embed="rId4" cstate="print"/>
            <a:stretch>
              <a:fillRect/>
            </a:stretch>
          </p:blipFill>
          <p:spPr>
            <a:xfrm>
              <a:off x="6172200" y="3733800"/>
              <a:ext cx="548640" cy="321847"/>
            </a:xfrm>
            <a:prstGeom prst="rect">
              <a:avLst/>
            </a:prstGeom>
          </p:spPr>
        </p:pic>
        <p:pic>
          <p:nvPicPr>
            <p:cNvPr id="54" name="Picture 53" descr="downgif.gif"/>
            <p:cNvPicPr>
              <a:picLocks noChangeAspect="1"/>
            </p:cNvPicPr>
            <p:nvPr/>
          </p:nvPicPr>
          <p:blipFill>
            <a:blip r:embed="rId4" cstate="print"/>
            <a:stretch>
              <a:fillRect/>
            </a:stretch>
          </p:blipFill>
          <p:spPr>
            <a:xfrm>
              <a:off x="6821805" y="3259553"/>
              <a:ext cx="548640" cy="321847"/>
            </a:xfrm>
            <a:prstGeom prst="rect">
              <a:avLst/>
            </a:prstGeom>
          </p:spPr>
        </p:pic>
        <p:sp>
          <p:nvSpPr>
            <p:cNvPr id="52" name="Oval 51"/>
            <p:cNvSpPr/>
            <p:nvPr/>
          </p:nvSpPr>
          <p:spPr bwMode="auto">
            <a:xfrm>
              <a:off x="5791200" y="2667000"/>
              <a:ext cx="1752600" cy="1752600"/>
            </a:xfrm>
            <a:prstGeom prst="ellipse">
              <a:avLst/>
            </a:prstGeom>
            <a:noFill/>
            <a:ln w="381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grpSp>
      <p:sp>
        <p:nvSpPr>
          <p:cNvPr id="53" name="TextBox 52"/>
          <p:cNvSpPr txBox="1"/>
          <p:nvPr/>
        </p:nvSpPr>
        <p:spPr>
          <a:xfrm>
            <a:off x="6000750" y="4572000"/>
            <a:ext cx="1371600" cy="400110"/>
          </a:xfrm>
          <a:prstGeom prst="rect">
            <a:avLst/>
          </a:prstGeom>
          <a:noFill/>
        </p:spPr>
        <p:txBody>
          <a:bodyPr wrap="square" rtlCol="0">
            <a:spAutoFit/>
          </a:bodyPr>
          <a:lstStyle/>
          <a:p>
            <a:pPr algn="ctr" fontAlgn="base">
              <a:spcBef>
                <a:spcPct val="20000"/>
              </a:spcBef>
              <a:spcAft>
                <a:spcPct val="0"/>
              </a:spcAft>
              <a:buClr>
                <a:srgbClr val="FFFF00"/>
              </a:buClr>
              <a:buSzPct val="80000"/>
              <a:buFont typeface="Wingdings" pitchFamily="-65" charset="2"/>
              <a:buNone/>
            </a:pPr>
            <a:r>
              <a:rPr lang="en-US" sz="2000" dirty="0">
                <a:solidFill>
                  <a:srgbClr val="EAEAEA"/>
                </a:solidFill>
                <a:ea typeface="ＭＳ Ｐゴシック" pitchFamily="-65" charset="-128"/>
              </a:rPr>
              <a:t>neutron</a:t>
            </a:r>
          </a:p>
        </p:txBody>
      </p:sp>
      <p:sp>
        <p:nvSpPr>
          <p:cNvPr id="70" name="TextBox 69"/>
          <p:cNvSpPr txBox="1"/>
          <p:nvPr/>
        </p:nvSpPr>
        <p:spPr>
          <a:xfrm>
            <a:off x="609600" y="5253335"/>
            <a:ext cx="7924800" cy="461665"/>
          </a:xfrm>
          <a:prstGeom prst="rect">
            <a:avLst/>
          </a:prstGeom>
          <a:noFill/>
        </p:spPr>
        <p:txBody>
          <a:bodyPr wrap="square" rtlCol="0">
            <a:spAutoFit/>
          </a:bodyPr>
          <a:lstStyle/>
          <a:p>
            <a:pPr algn="r" fontAlgn="base">
              <a:spcBef>
                <a:spcPct val="20000"/>
              </a:spcBef>
              <a:spcAft>
                <a:spcPct val="0"/>
              </a:spcAft>
              <a:buClr>
                <a:srgbClr val="FFFF00"/>
              </a:buClr>
              <a:buSzPct val="80000"/>
              <a:buFont typeface="Wingdings" pitchFamily="-65" charset="2"/>
              <a:buNone/>
            </a:pPr>
            <a:r>
              <a:rPr lang="en-US" sz="2400" dirty="0">
                <a:solidFill>
                  <a:srgbClr val="EAEAEA"/>
                </a:solidFill>
                <a:ea typeface="ＭＳ Ｐゴシック" pitchFamily="-65" charset="-128"/>
              </a:rPr>
              <a:t>Multiply by billions and billions and billions and billions…</a:t>
            </a:r>
          </a:p>
        </p:txBody>
      </p:sp>
      <p:pic>
        <p:nvPicPr>
          <p:cNvPr id="32" name="Picture 31" descr="electrongif.gif"/>
          <p:cNvPicPr>
            <a:picLocks noChangeAspect="1"/>
          </p:cNvPicPr>
          <p:nvPr/>
        </p:nvPicPr>
        <p:blipFill>
          <a:blip r:embed="rId5" cstate="print"/>
          <a:stretch>
            <a:fillRect/>
          </a:stretch>
        </p:blipFill>
        <p:spPr>
          <a:xfrm>
            <a:off x="4221480" y="2209800"/>
            <a:ext cx="548640" cy="555827"/>
          </a:xfrm>
          <a:prstGeom prst="rect">
            <a:avLst/>
          </a:prstGeom>
        </p:spPr>
      </p:pic>
      <p:sp>
        <p:nvSpPr>
          <p:cNvPr id="34" name="TextBox 33"/>
          <p:cNvSpPr txBox="1"/>
          <p:nvPr/>
        </p:nvSpPr>
        <p:spPr>
          <a:xfrm>
            <a:off x="4114800" y="2743200"/>
            <a:ext cx="762000" cy="276999"/>
          </a:xfrm>
          <a:prstGeom prst="rect">
            <a:avLst/>
          </a:prstGeom>
          <a:noFill/>
        </p:spPr>
        <p:txBody>
          <a:bodyPr wrap="square" rtlCol="0">
            <a:spAutoFit/>
          </a:bodyPr>
          <a:lstStyle/>
          <a:p>
            <a:pPr algn="ctr" fontAlgn="base">
              <a:spcBef>
                <a:spcPct val="20000"/>
              </a:spcBef>
              <a:spcAft>
                <a:spcPct val="0"/>
              </a:spcAft>
              <a:buClr>
                <a:srgbClr val="FFFF00"/>
              </a:buClr>
              <a:buSzPct val="80000"/>
              <a:buFont typeface="Wingdings" pitchFamily="-65" charset="2"/>
              <a:buNone/>
            </a:pPr>
            <a:r>
              <a:rPr lang="en-US" sz="1200" dirty="0">
                <a:solidFill>
                  <a:srgbClr val="EAEAEA"/>
                </a:solidFill>
                <a:ea typeface="ＭＳ Ｐゴシック" pitchFamily="-65" charset="-128"/>
              </a:rPr>
              <a:t>electron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hidden"/>
                                      </p:to>
                                    </p:set>
                                  </p:childTnLst>
                                </p:cTn>
                              </p:par>
                              <p:par>
                                <p:cTn id="9" presetID="6" presetClass="emph" presetSubtype="0" fill="hold" nodeType="withEffect">
                                  <p:stCondLst>
                                    <p:cond delay="0"/>
                                  </p:stCondLst>
                                  <p:childTnLst>
                                    <p:animScale>
                                      <p:cBhvr>
                                        <p:cTn id="10" dur="2000" fill="hold"/>
                                        <p:tgtEl>
                                          <p:spTgt spid="4"/>
                                        </p:tgtEl>
                                      </p:cBhvr>
                                      <p:by x="35000" y="35000"/>
                                    </p:animScale>
                                  </p:childTnLst>
                                </p:cTn>
                              </p:par>
                              <p:par>
                                <p:cTn id="11" presetID="35" presetClass="path" presetSubtype="0" accel="50000" decel="50000" fill="hold" nodeType="withEffect">
                                  <p:stCondLst>
                                    <p:cond delay="0"/>
                                  </p:stCondLst>
                                  <p:childTnLst>
                                    <p:animMotion origin="layout" path="M 3.33333E-6 3.33333E-6 L -0.2125 0.03889 " pathEditMode="fixed" rAng="0" ptsTypes="AA">
                                      <p:cBhvr>
                                        <p:cTn id="12" dur="2000" fill="hold"/>
                                        <p:tgtEl>
                                          <p:spTgt spid="4"/>
                                        </p:tgtEl>
                                        <p:attrNameLst>
                                          <p:attrName>ppt_x</p:attrName>
                                          <p:attrName>ppt_y</p:attrName>
                                        </p:attrNameLst>
                                      </p:cBhvr>
                                      <p:rCtr x="-106" y="19"/>
                                    </p:animMotion>
                                  </p:childTnLst>
                                </p:cTn>
                              </p:par>
                              <p:par>
                                <p:cTn id="13" presetID="6" presetClass="emph" presetSubtype="0" fill="hold" nodeType="withEffect">
                                  <p:stCondLst>
                                    <p:cond delay="0"/>
                                  </p:stCondLst>
                                  <p:childTnLst>
                                    <p:animScale>
                                      <p:cBhvr>
                                        <p:cTn id="14" dur="2000" fill="hold"/>
                                        <p:tgtEl>
                                          <p:spTgt spid="3"/>
                                        </p:tgtEl>
                                      </p:cBhvr>
                                      <p:by x="35000" y="35000"/>
                                    </p:animScale>
                                  </p:childTnLst>
                                </p:cTn>
                              </p:par>
                              <p:par>
                                <p:cTn id="15" presetID="63" presetClass="path" presetSubtype="0" accel="50000" decel="50000" fill="hold" nodeType="withEffect">
                                  <p:stCondLst>
                                    <p:cond delay="0"/>
                                  </p:stCondLst>
                                  <p:childTnLst>
                                    <p:animMotion origin="layout" path="M 0 3.33333E-6 L 0.17917 -0.01667 " pathEditMode="relative" rAng="0" ptsTypes="AA">
                                      <p:cBhvr>
                                        <p:cTn id="16" dur="2000" fill="hold"/>
                                        <p:tgtEl>
                                          <p:spTgt spid="3"/>
                                        </p:tgtEl>
                                        <p:attrNameLst>
                                          <p:attrName>ppt_x</p:attrName>
                                          <p:attrName>ppt_y</p:attrName>
                                        </p:attrNameLst>
                                      </p:cBhvr>
                                      <p:rCtr x="90" y="-8"/>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grpId="1" nodeType="afterEffect">
                                  <p:stCondLst>
                                    <p:cond delay="500"/>
                                  </p:stCondLst>
                                  <p:childTnLst>
                                    <p:set>
                                      <p:cBhvr>
                                        <p:cTn id="25" dur="1" fill="hold">
                                          <p:stCondLst>
                                            <p:cond delay="0"/>
                                          </p:stCondLst>
                                        </p:cTn>
                                        <p:tgtEl>
                                          <p:spTgt spid="34"/>
                                        </p:tgtEl>
                                        <p:attrNameLst>
                                          <p:attrName>style.visibility</p:attrName>
                                        </p:attrNameLst>
                                      </p:cBhvr>
                                      <p:to>
                                        <p:strVal val="hidden"/>
                                      </p:to>
                                    </p:set>
                                  </p:childTnLst>
                                </p:cTn>
                              </p:par>
                              <p:par>
                                <p:cTn id="26" presetID="6" presetClass="emph" presetSubtype="0" fill="hold" nodeType="withEffect">
                                  <p:stCondLst>
                                    <p:cond delay="500"/>
                                  </p:stCondLst>
                                  <p:childTnLst>
                                    <p:animScale>
                                      <p:cBhvr>
                                        <p:cTn id="27" dur="1500" fill="hold"/>
                                        <p:tgtEl>
                                          <p:spTgt spid="32"/>
                                        </p:tgtEl>
                                      </p:cBhvr>
                                      <p:by x="50000" y="50000"/>
                                    </p:animScale>
                                  </p:childTnLst>
                                </p:cTn>
                              </p:par>
                              <p:par>
                                <p:cTn id="28" presetID="1" presetClass="path" presetSubtype="0" repeatCount="indefinite" accel="50000" decel="50000" fill="hold" nodeType="withEffect">
                                  <p:stCondLst>
                                    <p:cond delay="500"/>
                                  </p:stCondLst>
                                  <p:endCondLst>
                                    <p:cond evt="onNext" delay="0">
                                      <p:tgtEl>
                                        <p:sldTgt/>
                                      </p:tgtEl>
                                    </p:cond>
                                  </p:endCondLst>
                                  <p:childTnLst>
                                    <p:animMotion origin="layout" path="M -0.00417 0.00533 C 0.06475 0.00533 0.12083 0.08009 0.12083 0.17199 C 0.12083 0.26389 0.06475 0.33866 -0.00417 0.33866 C -0.07309 0.33866 -0.12917 0.26389 -0.12917 0.17199 C -0.12917 0.08009 -0.07309 0.00533 -0.00417 0.00533 Z " pathEditMode="relative" rAng="0" ptsTypes="fffff">
                                      <p:cBhvr>
                                        <p:cTn id="29" dur="1750" fill="hold"/>
                                        <p:tgtEl>
                                          <p:spTgt spid="32"/>
                                        </p:tgtEl>
                                        <p:attrNameLst>
                                          <p:attrName>ppt_x</p:attrName>
                                          <p:attrName>ppt_y</p:attrName>
                                        </p:attrNameLst>
                                      </p:cBhvr>
                                      <p:rCtr x="0" y="167"/>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3" grpId="0"/>
      <p:bldP spid="70" grpId="0"/>
      <p:bldP spid="34" grpId="0"/>
      <p:bldP spid="3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nchor="ctr"/>
          <a:lstStyle/>
          <a:p>
            <a:pPr algn="ctr"/>
            <a:r>
              <a:rPr lang="en-US" dirty="0" smtClean="0"/>
              <a:t>For every particle</a:t>
            </a:r>
            <a:endParaRPr lang="en-US" dirty="0"/>
          </a:p>
        </p:txBody>
      </p:sp>
      <p:sp>
        <p:nvSpPr>
          <p:cNvPr id="5" name="Text Placeholder 4"/>
          <p:cNvSpPr>
            <a:spLocks noGrp="1"/>
          </p:cNvSpPr>
          <p:nvPr>
            <p:ph type="body" sz="quarter" idx="3"/>
          </p:nvPr>
        </p:nvSpPr>
        <p:spPr/>
        <p:txBody>
          <a:bodyPr anchor="ctr"/>
          <a:lstStyle/>
          <a:p>
            <a:pPr algn="ctr"/>
            <a:r>
              <a:rPr lang="en-US" dirty="0" smtClean="0"/>
              <a:t>There is an antiparticle</a:t>
            </a:r>
            <a:endParaRPr lang="en-US" dirty="0"/>
          </a:p>
        </p:txBody>
      </p:sp>
      <p:sp>
        <p:nvSpPr>
          <p:cNvPr id="2" name="Title 1"/>
          <p:cNvSpPr>
            <a:spLocks noGrp="1"/>
          </p:cNvSpPr>
          <p:nvPr>
            <p:ph type="title"/>
          </p:nvPr>
        </p:nvSpPr>
        <p:spPr/>
        <p:txBody>
          <a:bodyPr/>
          <a:lstStyle/>
          <a:p>
            <a:r>
              <a:rPr lang="en-US" sz="2800" cap="none" dirty="0" smtClean="0"/>
              <a:t>Where does antimatter fit?</a:t>
            </a:r>
            <a:endParaRPr lang="en-US" sz="2800" cap="none" dirty="0"/>
          </a:p>
        </p:txBody>
      </p:sp>
      <p:sp>
        <p:nvSpPr>
          <p:cNvPr id="8" name="TextBox 7"/>
          <p:cNvSpPr txBox="1"/>
          <p:nvPr/>
        </p:nvSpPr>
        <p:spPr>
          <a:xfrm>
            <a:off x="379476" y="5334000"/>
            <a:ext cx="8385048" cy="461665"/>
          </a:xfrm>
          <a:prstGeom prst="rect">
            <a:avLst/>
          </a:prstGeom>
          <a:noFill/>
        </p:spPr>
        <p:txBody>
          <a:bodyPr wrap="square" rtlCol="0" anchor="ctr">
            <a:spAutoFit/>
          </a:bodyPr>
          <a:lstStyle/>
          <a:p>
            <a:pPr algn="ctr">
              <a:buNone/>
            </a:pPr>
            <a:r>
              <a:rPr lang="en-US" dirty="0" smtClean="0"/>
              <a:t>Particles and antiparticles have opposite </a:t>
            </a:r>
            <a:r>
              <a:rPr lang="en-US" dirty="0" smtClean="0">
                <a:solidFill>
                  <a:schemeClr val="accent5">
                    <a:lumMod val="50000"/>
                  </a:schemeClr>
                </a:solidFill>
              </a:rPr>
              <a:t>electric charge</a:t>
            </a:r>
            <a:endParaRPr lang="en-US" dirty="0">
              <a:solidFill>
                <a:schemeClr val="accent5">
                  <a:lumMod val="50000"/>
                </a:schemeClr>
              </a:solidFill>
            </a:endParaRPr>
          </a:p>
        </p:txBody>
      </p:sp>
      <p:grpSp>
        <p:nvGrpSpPr>
          <p:cNvPr id="3" name="Group 10"/>
          <p:cNvGrpSpPr/>
          <p:nvPr/>
        </p:nvGrpSpPr>
        <p:grpSpPr>
          <a:xfrm>
            <a:off x="1184466" y="3205162"/>
            <a:ext cx="685800" cy="648474"/>
            <a:chOff x="657225" y="3352800"/>
            <a:chExt cx="685800" cy="648474"/>
          </a:xfrm>
        </p:grpSpPr>
        <p:pic>
          <p:nvPicPr>
            <p:cNvPr id="12" name="Picture 11" descr="upgif.gif"/>
            <p:cNvPicPr>
              <a:picLocks noChangeAspect="1"/>
            </p:cNvPicPr>
            <p:nvPr/>
          </p:nvPicPr>
          <p:blipFill>
            <a:blip r:embed="rId2" cstate="print"/>
            <a:stretch>
              <a:fillRect/>
            </a:stretch>
          </p:blipFill>
          <p:spPr>
            <a:xfrm>
              <a:off x="751014" y="3352800"/>
              <a:ext cx="548640" cy="398506"/>
            </a:xfrm>
            <a:prstGeom prst="rect">
              <a:avLst/>
            </a:prstGeom>
          </p:spPr>
        </p:pic>
        <p:sp>
          <p:nvSpPr>
            <p:cNvPr id="13" name="TextBox 12"/>
            <p:cNvSpPr txBox="1"/>
            <p:nvPr/>
          </p:nvSpPr>
          <p:spPr>
            <a:xfrm>
              <a:off x="657225" y="3724275"/>
              <a:ext cx="685800" cy="276999"/>
            </a:xfrm>
            <a:prstGeom prst="rect">
              <a:avLst/>
            </a:prstGeom>
            <a:noFill/>
          </p:spPr>
          <p:txBody>
            <a:bodyPr wrap="square" rtlCol="0">
              <a:spAutoFit/>
            </a:bodyPr>
            <a:lstStyle/>
            <a:p>
              <a:pPr algn="ctr"/>
              <a:r>
                <a:rPr lang="en-US" sz="1200" dirty="0" smtClean="0"/>
                <a:t>up</a:t>
              </a:r>
              <a:endParaRPr lang="en-US" sz="1200" dirty="0"/>
            </a:p>
          </p:txBody>
        </p:sp>
      </p:grpSp>
      <p:grpSp>
        <p:nvGrpSpPr>
          <p:cNvPr id="6" name="Group 13"/>
          <p:cNvGrpSpPr/>
          <p:nvPr/>
        </p:nvGrpSpPr>
        <p:grpSpPr>
          <a:xfrm>
            <a:off x="1219200" y="4391509"/>
            <a:ext cx="685800" cy="594047"/>
            <a:chOff x="691959" y="4559752"/>
            <a:chExt cx="685800" cy="594047"/>
          </a:xfrm>
        </p:grpSpPr>
        <p:pic>
          <p:nvPicPr>
            <p:cNvPr id="15" name="Picture 14" descr="downgif.gif"/>
            <p:cNvPicPr>
              <a:picLocks noChangeAspect="1"/>
            </p:cNvPicPr>
            <p:nvPr/>
          </p:nvPicPr>
          <p:blipFill>
            <a:blip r:embed="rId3" cstate="print"/>
            <a:stretch>
              <a:fillRect/>
            </a:stretch>
          </p:blipFill>
          <p:spPr>
            <a:xfrm>
              <a:off x="751014" y="4559752"/>
              <a:ext cx="548640" cy="321847"/>
            </a:xfrm>
            <a:prstGeom prst="rect">
              <a:avLst/>
            </a:prstGeom>
          </p:spPr>
        </p:pic>
        <p:sp>
          <p:nvSpPr>
            <p:cNvPr id="16" name="TextBox 15"/>
            <p:cNvSpPr txBox="1"/>
            <p:nvPr/>
          </p:nvSpPr>
          <p:spPr>
            <a:xfrm>
              <a:off x="691959" y="4876800"/>
              <a:ext cx="685800" cy="276999"/>
            </a:xfrm>
            <a:prstGeom prst="rect">
              <a:avLst/>
            </a:prstGeom>
            <a:noFill/>
          </p:spPr>
          <p:txBody>
            <a:bodyPr wrap="square" rtlCol="0">
              <a:spAutoFit/>
            </a:bodyPr>
            <a:lstStyle/>
            <a:p>
              <a:pPr algn="ctr"/>
              <a:r>
                <a:rPr lang="en-US" sz="1200" dirty="0" smtClean="0"/>
                <a:t>down</a:t>
              </a:r>
              <a:endParaRPr lang="en-US" sz="1200" dirty="0"/>
            </a:p>
          </p:txBody>
        </p:sp>
      </p:grpSp>
      <p:grpSp>
        <p:nvGrpSpPr>
          <p:cNvPr id="7" name="Group 29"/>
          <p:cNvGrpSpPr/>
          <p:nvPr/>
        </p:nvGrpSpPr>
        <p:grpSpPr>
          <a:xfrm>
            <a:off x="2590800" y="3124200"/>
            <a:ext cx="762000" cy="810399"/>
            <a:chOff x="5553075" y="3352800"/>
            <a:chExt cx="762000" cy="810399"/>
          </a:xfrm>
        </p:grpSpPr>
        <p:pic>
          <p:nvPicPr>
            <p:cNvPr id="31" name="Picture 30" descr="electrongif.gif"/>
            <p:cNvPicPr>
              <a:picLocks noChangeAspect="1"/>
            </p:cNvPicPr>
            <p:nvPr/>
          </p:nvPicPr>
          <p:blipFill>
            <a:blip r:embed="rId4" cstate="print"/>
            <a:stretch>
              <a:fillRect/>
            </a:stretch>
          </p:blipFill>
          <p:spPr>
            <a:xfrm>
              <a:off x="5659755" y="3352800"/>
              <a:ext cx="548640" cy="555827"/>
            </a:xfrm>
            <a:prstGeom prst="rect">
              <a:avLst/>
            </a:prstGeom>
          </p:spPr>
        </p:pic>
        <p:sp>
          <p:nvSpPr>
            <p:cNvPr id="32" name="TextBox 31"/>
            <p:cNvSpPr txBox="1"/>
            <p:nvPr/>
          </p:nvSpPr>
          <p:spPr>
            <a:xfrm>
              <a:off x="5553075" y="3886200"/>
              <a:ext cx="762000" cy="276999"/>
            </a:xfrm>
            <a:prstGeom prst="rect">
              <a:avLst/>
            </a:prstGeom>
            <a:noFill/>
          </p:spPr>
          <p:txBody>
            <a:bodyPr wrap="square" rtlCol="0">
              <a:spAutoFit/>
            </a:bodyPr>
            <a:lstStyle/>
            <a:p>
              <a:pPr algn="ctr"/>
              <a:r>
                <a:rPr lang="en-US" sz="1200" dirty="0" smtClean="0"/>
                <a:t>electron</a:t>
              </a:r>
              <a:endParaRPr lang="en-US" sz="1200" dirty="0"/>
            </a:p>
          </p:txBody>
        </p:sp>
      </p:grpSp>
      <p:sp>
        <p:nvSpPr>
          <p:cNvPr id="59" name="TextBox 58"/>
          <p:cNvSpPr txBox="1"/>
          <p:nvPr/>
        </p:nvSpPr>
        <p:spPr>
          <a:xfrm>
            <a:off x="2514600" y="4724400"/>
            <a:ext cx="914400" cy="461665"/>
          </a:xfrm>
          <a:prstGeom prst="rect">
            <a:avLst/>
          </a:prstGeom>
          <a:noFill/>
        </p:spPr>
        <p:txBody>
          <a:bodyPr wrap="square" rtlCol="0">
            <a:spAutoFit/>
          </a:bodyPr>
          <a:lstStyle/>
          <a:p>
            <a:pPr algn="ctr"/>
            <a:r>
              <a:rPr lang="en-US" sz="1200" dirty="0" smtClean="0"/>
              <a:t>electron neutrino</a:t>
            </a:r>
            <a:endParaRPr lang="en-US" sz="1200" dirty="0"/>
          </a:p>
        </p:txBody>
      </p:sp>
      <p:pic>
        <p:nvPicPr>
          <p:cNvPr id="60" name="Picture 59" descr="electronneu.gif"/>
          <p:cNvPicPr>
            <a:picLocks noChangeAspect="1"/>
          </p:cNvPicPr>
          <p:nvPr/>
        </p:nvPicPr>
        <p:blipFill>
          <a:blip r:embed="rId5" cstate="print"/>
          <a:stretch>
            <a:fillRect/>
          </a:stretch>
        </p:blipFill>
        <p:spPr>
          <a:xfrm>
            <a:off x="2697480" y="4191000"/>
            <a:ext cx="548640" cy="534964"/>
          </a:xfrm>
          <a:prstGeom prst="rect">
            <a:avLst/>
          </a:prstGeom>
        </p:spPr>
      </p:pic>
      <p:grpSp>
        <p:nvGrpSpPr>
          <p:cNvPr id="9" name="Group 77"/>
          <p:cNvGrpSpPr/>
          <p:nvPr/>
        </p:nvGrpSpPr>
        <p:grpSpPr>
          <a:xfrm>
            <a:off x="5486400" y="3124200"/>
            <a:ext cx="2476500" cy="2061865"/>
            <a:chOff x="5486400" y="3124200"/>
            <a:chExt cx="2476500" cy="2061865"/>
          </a:xfrm>
        </p:grpSpPr>
        <p:pic>
          <p:nvPicPr>
            <p:cNvPr id="66" name="Picture 65" descr="upgif.gif"/>
            <p:cNvPicPr>
              <a:picLocks noChangeAspect="1"/>
            </p:cNvPicPr>
            <p:nvPr/>
          </p:nvPicPr>
          <p:blipFill>
            <a:blip r:embed="rId2" cstate="print">
              <a:duotone>
                <a:prstClr val="black"/>
                <a:schemeClr val="accent1">
                  <a:tint val="45000"/>
                  <a:satMod val="400000"/>
                </a:schemeClr>
              </a:duotone>
            </a:blip>
            <a:stretch>
              <a:fillRect/>
            </a:stretch>
          </p:blipFill>
          <p:spPr>
            <a:xfrm flipV="1">
              <a:off x="5697855" y="3205162"/>
              <a:ext cx="548640" cy="398506"/>
            </a:xfrm>
            <a:prstGeom prst="rect">
              <a:avLst/>
            </a:prstGeom>
          </p:spPr>
        </p:pic>
        <p:sp>
          <p:nvSpPr>
            <p:cNvPr id="67" name="TextBox 66"/>
            <p:cNvSpPr txBox="1"/>
            <p:nvPr/>
          </p:nvSpPr>
          <p:spPr>
            <a:xfrm>
              <a:off x="5604066" y="3576637"/>
              <a:ext cx="685800" cy="276999"/>
            </a:xfrm>
            <a:prstGeom prst="rect">
              <a:avLst/>
            </a:prstGeom>
            <a:noFill/>
          </p:spPr>
          <p:txBody>
            <a:bodyPr wrap="square" rtlCol="0">
              <a:spAutoFit/>
            </a:bodyPr>
            <a:lstStyle/>
            <a:p>
              <a:pPr algn="ctr"/>
              <a:r>
                <a:rPr lang="en-US" sz="1200" dirty="0" smtClean="0"/>
                <a:t>anti-up</a:t>
              </a:r>
              <a:endParaRPr lang="en-US" sz="1200" dirty="0"/>
            </a:p>
          </p:txBody>
        </p:sp>
        <p:pic>
          <p:nvPicPr>
            <p:cNvPr id="69" name="Picture 68" descr="downgif.gif"/>
            <p:cNvPicPr>
              <a:picLocks noChangeAspect="1"/>
            </p:cNvPicPr>
            <p:nvPr/>
          </p:nvPicPr>
          <p:blipFill>
            <a:blip r:embed="rId3" cstate="print">
              <a:duotone>
                <a:prstClr val="black"/>
                <a:schemeClr val="accent6">
                  <a:tint val="45000"/>
                  <a:satMod val="400000"/>
                </a:schemeClr>
              </a:duotone>
            </a:blip>
            <a:stretch>
              <a:fillRect/>
            </a:stretch>
          </p:blipFill>
          <p:spPr>
            <a:xfrm flipH="1">
              <a:off x="5697855" y="4391509"/>
              <a:ext cx="548640" cy="321847"/>
            </a:xfrm>
            <a:prstGeom prst="rect">
              <a:avLst/>
            </a:prstGeom>
          </p:spPr>
        </p:pic>
        <p:sp>
          <p:nvSpPr>
            <p:cNvPr id="70" name="TextBox 69"/>
            <p:cNvSpPr txBox="1"/>
            <p:nvPr/>
          </p:nvSpPr>
          <p:spPr>
            <a:xfrm>
              <a:off x="5486400" y="4708557"/>
              <a:ext cx="914400" cy="276999"/>
            </a:xfrm>
            <a:prstGeom prst="rect">
              <a:avLst/>
            </a:prstGeom>
            <a:noFill/>
          </p:spPr>
          <p:txBody>
            <a:bodyPr wrap="square" rtlCol="0">
              <a:spAutoFit/>
            </a:bodyPr>
            <a:lstStyle/>
            <a:p>
              <a:pPr algn="ctr"/>
              <a:r>
                <a:rPr lang="en-US" sz="1200" dirty="0" smtClean="0"/>
                <a:t>anti-down</a:t>
              </a:r>
              <a:endParaRPr lang="en-US" sz="1200" dirty="0"/>
            </a:p>
          </p:txBody>
        </p:sp>
        <p:pic>
          <p:nvPicPr>
            <p:cNvPr id="72" name="Picture 71" descr="electrongif.gif"/>
            <p:cNvPicPr>
              <a:picLocks noChangeAspect="1"/>
            </p:cNvPicPr>
            <p:nvPr/>
          </p:nvPicPr>
          <p:blipFill>
            <a:blip r:embed="rId4" cstate="print">
              <a:duotone>
                <a:schemeClr val="bg2">
                  <a:shade val="45000"/>
                  <a:satMod val="135000"/>
                </a:schemeClr>
                <a:prstClr val="white"/>
              </a:duotone>
            </a:blip>
            <a:stretch>
              <a:fillRect/>
            </a:stretch>
          </p:blipFill>
          <p:spPr>
            <a:xfrm flipH="1">
              <a:off x="7117080" y="3124200"/>
              <a:ext cx="548640" cy="555827"/>
            </a:xfrm>
            <a:prstGeom prst="rect">
              <a:avLst/>
            </a:prstGeom>
          </p:spPr>
        </p:pic>
        <p:sp>
          <p:nvSpPr>
            <p:cNvPr id="73" name="TextBox 72"/>
            <p:cNvSpPr txBox="1"/>
            <p:nvPr/>
          </p:nvSpPr>
          <p:spPr>
            <a:xfrm>
              <a:off x="7010400" y="3657600"/>
              <a:ext cx="762000" cy="276999"/>
            </a:xfrm>
            <a:prstGeom prst="rect">
              <a:avLst/>
            </a:prstGeom>
            <a:noFill/>
          </p:spPr>
          <p:txBody>
            <a:bodyPr wrap="square" rtlCol="0">
              <a:spAutoFit/>
            </a:bodyPr>
            <a:lstStyle/>
            <a:p>
              <a:pPr algn="ctr"/>
              <a:r>
                <a:rPr lang="en-US" sz="1200" dirty="0" smtClean="0"/>
                <a:t>positron</a:t>
              </a:r>
              <a:endParaRPr lang="en-US" sz="1200" dirty="0"/>
            </a:p>
          </p:txBody>
        </p:sp>
        <p:sp>
          <p:nvSpPr>
            <p:cNvPr id="75" name="TextBox 74"/>
            <p:cNvSpPr txBox="1"/>
            <p:nvPr/>
          </p:nvSpPr>
          <p:spPr>
            <a:xfrm>
              <a:off x="6896100" y="4724400"/>
              <a:ext cx="1066800" cy="461665"/>
            </a:xfrm>
            <a:prstGeom prst="rect">
              <a:avLst/>
            </a:prstGeom>
            <a:noFill/>
          </p:spPr>
          <p:txBody>
            <a:bodyPr wrap="square" rtlCol="0">
              <a:spAutoFit/>
            </a:bodyPr>
            <a:lstStyle/>
            <a:p>
              <a:pPr algn="ctr"/>
              <a:r>
                <a:rPr lang="en-US" sz="1200" dirty="0" smtClean="0"/>
                <a:t>Anti-electron neutrino</a:t>
              </a:r>
              <a:endParaRPr lang="en-US" sz="1200" dirty="0"/>
            </a:p>
          </p:txBody>
        </p:sp>
        <p:pic>
          <p:nvPicPr>
            <p:cNvPr id="77" name="Picture 76" descr="muonneugif.gif"/>
            <p:cNvPicPr>
              <a:picLocks noChangeAspect="1"/>
            </p:cNvPicPr>
            <p:nvPr/>
          </p:nvPicPr>
          <p:blipFill>
            <a:blip r:embed="rId6" cstate="print"/>
            <a:stretch>
              <a:fillRect/>
            </a:stretch>
          </p:blipFill>
          <p:spPr>
            <a:xfrm flipH="1">
              <a:off x="7086600" y="4191000"/>
              <a:ext cx="548640" cy="538901"/>
            </a:xfrm>
            <a:prstGeom prst="rect">
              <a:avLst/>
            </a:prstGeom>
          </p:spPr>
        </p:pic>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smtClean="0"/>
              <a:t>Anti-Tom Hanks</a:t>
            </a:r>
          </a:p>
        </p:txBody>
      </p:sp>
      <p:pic>
        <p:nvPicPr>
          <p:cNvPr id="9" name="Content Placeholder 8" descr="tomhanks.jpg"/>
          <p:cNvPicPr>
            <a:picLocks noGrp="1" noChangeAspect="1"/>
          </p:cNvPicPr>
          <p:nvPr>
            <p:ph sz="half" idx="2"/>
          </p:nvPr>
        </p:nvPicPr>
        <p:blipFill>
          <a:blip r:embed="rId3" cstate="print"/>
          <a:stretch>
            <a:fillRect/>
          </a:stretch>
        </p:blipFill>
        <p:spPr>
          <a:xfrm>
            <a:off x="1386322" y="2990850"/>
            <a:ext cx="2050181" cy="2743200"/>
          </a:xfrm>
        </p:spPr>
      </p:pic>
      <p:sp>
        <p:nvSpPr>
          <p:cNvPr id="7" name="Text Placeholder 6"/>
          <p:cNvSpPr>
            <a:spLocks noGrp="1"/>
          </p:cNvSpPr>
          <p:nvPr>
            <p:ph type="body" sz="quarter" idx="3"/>
          </p:nvPr>
        </p:nvSpPr>
        <p:spPr/>
        <p:txBody>
          <a:bodyPr/>
          <a:lstStyle/>
          <a:p>
            <a:r>
              <a:rPr lang="en-US" dirty="0" smtClean="0"/>
              <a:t>Tom Hanks</a:t>
            </a:r>
          </a:p>
        </p:txBody>
      </p:sp>
      <p:pic>
        <p:nvPicPr>
          <p:cNvPr id="10" name="Content Placeholder 9" descr="antitomhanks.jpg"/>
          <p:cNvPicPr>
            <a:picLocks noGrp="1" noChangeAspect="1"/>
          </p:cNvPicPr>
          <p:nvPr>
            <p:ph sz="quarter" idx="4"/>
          </p:nvPr>
        </p:nvPicPr>
        <p:blipFill>
          <a:blip r:embed="rId4" cstate="print"/>
          <a:srcRect l="4723" r="6957"/>
          <a:stretch>
            <a:fillRect/>
          </a:stretch>
        </p:blipFill>
        <p:spPr>
          <a:xfrm>
            <a:off x="5638800" y="2990850"/>
            <a:ext cx="2133600" cy="2743200"/>
          </a:xfrm>
        </p:spPr>
      </p:pic>
      <p:sp>
        <p:nvSpPr>
          <p:cNvPr id="4" name="Title 3"/>
          <p:cNvSpPr>
            <a:spLocks noGrp="1"/>
          </p:cNvSpPr>
          <p:nvPr>
            <p:ph type="title"/>
          </p:nvPr>
        </p:nvSpPr>
        <p:spPr/>
        <p:txBody>
          <a:bodyPr/>
          <a:lstStyle/>
          <a:p>
            <a:r>
              <a:rPr lang="en-US" sz="2800" cap="none" dirty="0" smtClean="0"/>
              <a:t>Matter vs. Antimatter</a:t>
            </a:r>
            <a:endParaRPr lang="en-US" sz="2800" cap="none" dirty="0"/>
          </a:p>
        </p:txBody>
      </p:sp>
      <p:sp>
        <p:nvSpPr>
          <p:cNvPr id="11" name="TextBox 10"/>
          <p:cNvSpPr txBox="1"/>
          <p:nvPr/>
        </p:nvSpPr>
        <p:spPr>
          <a:xfrm>
            <a:off x="3638103" y="3554193"/>
            <a:ext cx="2000697" cy="1246407"/>
          </a:xfrm>
          <a:prstGeom prst="rect">
            <a:avLst/>
          </a:prstGeom>
          <a:noFill/>
        </p:spPr>
        <p:txBody>
          <a:bodyPr wrap="square" rtlCol="0">
            <a:spAutoFit/>
          </a:bodyPr>
          <a:lstStyle/>
          <a:p>
            <a:pPr algn="ctr" fontAlgn="base">
              <a:spcBef>
                <a:spcPct val="20000"/>
              </a:spcBef>
              <a:spcAft>
                <a:spcPct val="0"/>
              </a:spcAft>
              <a:buClr>
                <a:srgbClr val="FFFF00"/>
              </a:buClr>
              <a:buSzPct val="80000"/>
              <a:buFont typeface="Wingdings" pitchFamily="-65" charset="2"/>
              <a:buNone/>
            </a:pPr>
            <a:r>
              <a:rPr lang="en-US" sz="2400" dirty="0">
                <a:solidFill>
                  <a:srgbClr val="EAEAEA"/>
                </a:solidFill>
                <a:ea typeface="ＭＳ Ｐゴシック" pitchFamily="-65" charset="-128"/>
              </a:rPr>
              <a:t>Would look very much like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800"/>
                                  </p:stCondLst>
                                  <p:childTnLst>
                                    <p:set>
                                      <p:cBhvr>
                                        <p:cTn id="11" dur="1" fill="hold">
                                          <p:stCondLst>
                                            <p:cond delay="0"/>
                                          </p:stCondLst>
                                        </p:cTn>
                                        <p:tgtEl>
                                          <p:spTgt spid="11"/>
                                        </p:tgtEl>
                                        <p:attrNameLst>
                                          <p:attrName>style.visibility</p:attrName>
                                        </p:attrNameLst>
                                      </p:cBhvr>
                                      <p:to>
                                        <p:strVal val="visible"/>
                                      </p:to>
                                    </p:set>
                                  </p:childTnLst>
                                </p:cTn>
                              </p:par>
                            </p:childTnLst>
                          </p:cTn>
                        </p:par>
                        <p:par>
                          <p:cTn id="12" fill="hold">
                            <p:stCondLst>
                              <p:cond delay="800"/>
                            </p:stCondLst>
                            <p:childTnLst>
                              <p:par>
                                <p:cTn id="13" presetID="1" presetClass="entr" presetSubtype="0" fill="hold" grpId="0" nodeType="afterEffect">
                                  <p:stCondLst>
                                    <p:cond delay="80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par>
                                <p:cTn id="15" presetID="1" presetClass="entr" presetSubtype="0" fill="hold" nodeType="withEffect">
                                  <p:stCondLst>
                                    <p:cond delay="80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Matter vs. Antimatter</a:t>
            </a:r>
            <a:endParaRPr lang="en-US" sz="2800" cap="none" dirty="0"/>
          </a:p>
        </p:txBody>
      </p:sp>
      <p:sp>
        <p:nvSpPr>
          <p:cNvPr id="3" name="Content Placeholder 2"/>
          <p:cNvSpPr>
            <a:spLocks noGrp="1"/>
          </p:cNvSpPr>
          <p:nvPr>
            <p:ph idx="1"/>
          </p:nvPr>
        </p:nvSpPr>
        <p:spPr/>
        <p:txBody>
          <a:bodyPr/>
          <a:lstStyle/>
          <a:p>
            <a:pPr algn="ctr">
              <a:buNone/>
            </a:pPr>
            <a:r>
              <a:rPr lang="en-US" dirty="0" smtClean="0"/>
              <a:t>But were they to meet…</a:t>
            </a:r>
            <a:endParaRPr lang="en-US" dirty="0"/>
          </a:p>
        </p:txBody>
      </p:sp>
      <p:pic>
        <p:nvPicPr>
          <p:cNvPr id="4" name="Picture 3" descr="antitomhanks.jpg"/>
          <p:cNvPicPr>
            <a:picLocks noChangeAspect="1"/>
          </p:cNvPicPr>
          <p:nvPr/>
        </p:nvPicPr>
        <p:blipFill>
          <a:blip r:embed="rId3" cstate="print"/>
          <a:srcRect l="6061" r="3030"/>
          <a:stretch>
            <a:fillRect/>
          </a:stretch>
        </p:blipFill>
        <p:spPr>
          <a:xfrm>
            <a:off x="6143636" y="2786058"/>
            <a:ext cx="2143140" cy="2676988"/>
          </a:xfrm>
          <a:prstGeom prst="rect">
            <a:avLst/>
          </a:prstGeom>
        </p:spPr>
      </p:pic>
      <p:pic>
        <p:nvPicPr>
          <p:cNvPr id="5" name="Picture 4" descr="tomhanks.jpg"/>
          <p:cNvPicPr>
            <a:picLocks noChangeAspect="1"/>
          </p:cNvPicPr>
          <p:nvPr/>
        </p:nvPicPr>
        <p:blipFill>
          <a:blip r:embed="rId4" cstate="print"/>
          <a:stretch>
            <a:fillRect/>
          </a:stretch>
        </p:blipFill>
        <p:spPr>
          <a:xfrm>
            <a:off x="999667" y="2786058"/>
            <a:ext cx="2000697" cy="2676988"/>
          </a:xfrm>
          <a:prstGeom prst="rect">
            <a:avLst/>
          </a:prstGeom>
        </p:spPr>
      </p:pic>
      <p:sp>
        <p:nvSpPr>
          <p:cNvPr id="6" name="Explosion 2 5"/>
          <p:cNvSpPr/>
          <p:nvPr/>
        </p:nvSpPr>
        <p:spPr>
          <a:xfrm>
            <a:off x="2571736" y="1928802"/>
            <a:ext cx="3929090" cy="4214842"/>
          </a:xfrm>
          <a:prstGeom prst="irregularSeal2">
            <a:avLst/>
          </a:prstGeom>
          <a:gradFill flip="none" rotWithShape="1">
            <a:gsLst>
              <a:gs pos="16000">
                <a:srgbClr val="FFF200"/>
              </a:gs>
              <a:gs pos="45000">
                <a:srgbClr val="FF7A00"/>
              </a:gs>
              <a:gs pos="70000">
                <a:srgbClr val="FF0300"/>
              </a:gs>
              <a:gs pos="100000">
                <a:srgbClr val="4D0808"/>
              </a:gs>
            </a:gsLst>
            <a:path path="circle">
              <a:fillToRect l="50000" t="50000" r="50000" b="50000"/>
            </a:path>
            <a:tileRect/>
          </a:gradFill>
          <a:scene3d>
            <a:camera prst="orthographicFront"/>
            <a:lightRig rig="threePt" dir="t"/>
          </a:scene3d>
          <a:sp3d extrusionH="82550" contourW="12700" prstMaterial="metal">
            <a:bevelT/>
            <a:extrusionClr>
              <a:srgbClr val="C00000"/>
            </a:extrusionClr>
            <a:contourClr>
              <a:srgbClr val="FF0000"/>
            </a:contourClr>
          </a:sp3d>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20000"/>
              </a:spcBef>
              <a:spcAft>
                <a:spcPct val="0"/>
              </a:spcAft>
              <a:buClr>
                <a:srgbClr val="FFFF00"/>
              </a:buClr>
              <a:buSzPct val="80000"/>
              <a:buFont typeface="Wingdings" pitchFamily="-65" charset="2"/>
              <a:buNone/>
            </a:pPr>
            <a:endParaRPr lang="en-US" sz="2400">
              <a:solidFill>
                <a:srgbClr val="EAEAEA"/>
              </a:solidFill>
            </a:endParaRPr>
          </a:p>
        </p:txBody>
      </p:sp>
      <p:sp>
        <p:nvSpPr>
          <p:cNvPr id="7" name="TextBox 6"/>
          <p:cNvSpPr txBox="1"/>
          <p:nvPr/>
        </p:nvSpPr>
        <p:spPr>
          <a:xfrm>
            <a:off x="3571868" y="3651503"/>
            <a:ext cx="1928826" cy="769441"/>
          </a:xfrm>
          <a:prstGeom prst="rect">
            <a:avLst/>
          </a:prstGeom>
          <a:noFill/>
        </p:spPr>
        <p:txBody>
          <a:bodyPr wrap="square" rtlCol="0">
            <a:spAutoFit/>
          </a:bodyPr>
          <a:lstStyle/>
          <a:p>
            <a:pPr algn="ctr" fontAlgn="base">
              <a:spcBef>
                <a:spcPct val="20000"/>
              </a:spcBef>
              <a:spcAft>
                <a:spcPct val="0"/>
              </a:spcAft>
              <a:buClr>
                <a:srgbClr val="FFFF00"/>
              </a:buClr>
              <a:buSzPct val="80000"/>
              <a:buFont typeface="Wingdings" pitchFamily="-65" charset="2"/>
              <a:buNone/>
            </a:pPr>
            <a:r>
              <a:rPr lang="en-US" sz="4400" dirty="0">
                <a:solidFill>
                  <a:srgbClr val="A40000"/>
                </a:solidFill>
                <a:ea typeface="ＭＳ Ｐゴシック" pitchFamily="-65" charset="-128"/>
              </a:rPr>
              <a:t>E=mc</a:t>
            </a:r>
            <a:r>
              <a:rPr lang="en-US" sz="4400" baseline="30000" dirty="0">
                <a:solidFill>
                  <a:srgbClr val="A40000"/>
                </a:solidFill>
                <a:ea typeface="ＭＳ Ｐゴシック" pitchFamily="-65" charset="-128"/>
              </a:rPr>
              <a:t>2</a:t>
            </a:r>
            <a:endParaRPr lang="en-US" sz="4400" dirty="0">
              <a:solidFill>
                <a:srgbClr val="A40000"/>
              </a:solidFill>
              <a:ea typeface="ＭＳ Ｐゴシック" pitchFamily="-65"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1.11111E-6 L 0.171 1.11111E-6 " pathEditMode="relative" rAng="0" ptsTypes="AA">
                                      <p:cBhvr>
                                        <p:cTn id="6" dur="2000" fill="hold"/>
                                        <p:tgtEl>
                                          <p:spTgt spid="5"/>
                                        </p:tgtEl>
                                        <p:attrNameLst>
                                          <p:attrName>ppt_x</p:attrName>
                                          <p:attrName>ppt_y</p:attrName>
                                        </p:attrNameLst>
                                      </p:cBhvr>
                                      <p:rCtr x="85" y="0"/>
                                    </p:animMotion>
                                  </p:childTnLst>
                                </p:cTn>
                              </p:par>
                              <p:par>
                                <p:cTn id="7" presetID="35" presetClass="path" presetSubtype="0" accel="50000" decel="50000" fill="hold" nodeType="withEffect">
                                  <p:stCondLst>
                                    <p:cond delay="0"/>
                                  </p:stCondLst>
                                  <p:childTnLst>
                                    <p:animMotion origin="layout" path="M 0 1.11111E-6 L -0.17101 1.11111E-6 " pathEditMode="relative" rAng="0" ptsTypes="AA">
                                      <p:cBhvr>
                                        <p:cTn id="8" dur="2000" fill="hold"/>
                                        <p:tgtEl>
                                          <p:spTgt spid="4"/>
                                        </p:tgtEl>
                                        <p:attrNameLst>
                                          <p:attrName>ppt_x</p:attrName>
                                          <p:attrName>ppt_y</p:attrName>
                                        </p:attrNameLst>
                                      </p:cBhvr>
                                      <p:rCtr x="-86" y="0"/>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4"/>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0354" name="Picture 2" descr="A&amp;D_posters_0402092"/>
          <p:cNvPicPr>
            <a:picLocks noChangeAspect="1" noChangeArrowheads="1"/>
          </p:cNvPicPr>
          <p:nvPr/>
        </p:nvPicPr>
        <p:blipFill>
          <a:blip r:embed="rId4" cstate="print"/>
          <a:srcRect l="2727" t="23529" r="3636" b="30000"/>
          <a:stretch>
            <a:fillRect/>
          </a:stretch>
        </p:blipFill>
        <p:spPr bwMode="auto">
          <a:xfrm>
            <a:off x="1" y="-152400"/>
            <a:ext cx="9143999" cy="70135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banana_lead_wideweb__470x296,0.jpg"/>
          <p:cNvPicPr>
            <a:picLocks noGrp="1" noChangeAspect="1"/>
          </p:cNvPicPr>
          <p:nvPr>
            <p:ph type="pic" idx="1"/>
          </p:nvPr>
        </p:nvPicPr>
        <p:blipFill>
          <a:blip r:embed="rId3" cstate="print"/>
          <a:srcRect t="730" b="22584"/>
          <a:stretch>
            <a:fillRect/>
          </a:stretch>
        </p:blipFill>
        <p:spPr>
          <a:xfrm>
            <a:off x="228600" y="1981200"/>
            <a:ext cx="8385048" cy="4049652"/>
          </a:xfrm>
        </p:spPr>
      </p:pic>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US" sz="2800" cap="none" dirty="0" smtClean="0"/>
              <a:t>Our first introduction to Antimatter</a:t>
            </a:r>
            <a:endParaRPr lang="en-US" sz="2800" cap="none"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7s.jpg"/>
          <p:cNvPicPr>
            <a:picLocks noGrp="1" noChangeAspect="1"/>
          </p:cNvPicPr>
          <p:nvPr>
            <p:ph type="pic" idx="1"/>
          </p:nvPr>
        </p:nvPicPr>
        <p:blipFill>
          <a:blip r:embed="rId3" cstate="print"/>
          <a:srcRect/>
          <a:stretch>
            <a:fillRect/>
          </a:stretch>
        </p:blipFill>
        <p:spPr>
          <a:xfrm>
            <a:off x="5029200" y="2133600"/>
            <a:ext cx="3735336" cy="3735433"/>
          </a:xfrm>
        </p:spPr>
      </p:pic>
      <p:sp>
        <p:nvSpPr>
          <p:cNvPr id="3" name="Text Placeholder 2"/>
          <p:cNvSpPr>
            <a:spLocks noGrp="1"/>
          </p:cNvSpPr>
          <p:nvPr>
            <p:ph type="body" sz="half" idx="2"/>
          </p:nvPr>
        </p:nvSpPr>
        <p:spPr>
          <a:xfrm>
            <a:off x="384048" y="2209800"/>
            <a:ext cx="4492752" cy="3200400"/>
          </a:xfrm>
        </p:spPr>
        <p:txBody>
          <a:bodyPr/>
          <a:lstStyle/>
          <a:p>
            <a:r>
              <a:rPr lang="en-US" dirty="0" err="1" smtClean="0"/>
              <a:t>KCl</a:t>
            </a:r>
            <a:r>
              <a:rPr lang="en-US" dirty="0" smtClean="0"/>
              <a:t> is salt substitute</a:t>
            </a:r>
          </a:p>
          <a:p>
            <a:endParaRPr lang="en-US" sz="1400" dirty="0" smtClean="0"/>
          </a:p>
          <a:p>
            <a:r>
              <a:rPr lang="en-US" dirty="0" smtClean="0"/>
              <a:t>K</a:t>
            </a:r>
            <a:r>
              <a:rPr lang="en-US" baseline="30000" dirty="0" smtClean="0"/>
              <a:t>40</a:t>
            </a:r>
            <a:r>
              <a:rPr lang="en-US" dirty="0" smtClean="0"/>
              <a:t> is 0.012% of all Potassium</a:t>
            </a:r>
          </a:p>
          <a:p>
            <a:r>
              <a:rPr lang="en-US" dirty="0" smtClean="0"/>
              <a:t>Has too many neutrons compared to stable K</a:t>
            </a:r>
            <a:r>
              <a:rPr lang="en-US" baseline="30000" dirty="0" smtClean="0"/>
              <a:t>39</a:t>
            </a:r>
            <a:r>
              <a:rPr lang="en-US" dirty="0" smtClean="0"/>
              <a:t>.  </a:t>
            </a:r>
          </a:p>
          <a:p>
            <a:endParaRPr lang="en-US" sz="1200" dirty="0" smtClean="0"/>
          </a:p>
          <a:p>
            <a:r>
              <a:rPr lang="en-US" dirty="0" smtClean="0"/>
              <a:t>Transmutes one proton by ejecting a positron from nucleus: </a:t>
            </a:r>
          </a:p>
          <a:p>
            <a:r>
              <a:rPr lang="en-US" dirty="0" smtClean="0"/>
              <a:t>K</a:t>
            </a:r>
            <a:r>
              <a:rPr lang="en-US" baseline="30000" dirty="0" smtClean="0"/>
              <a:t>40</a:t>
            </a:r>
            <a:r>
              <a:rPr lang="en-US" dirty="0" smtClean="0">
                <a:latin typeface="Symbol" pitchFamily="-65" charset="2"/>
                <a:sym typeface="Symbol" pitchFamily="-65" charset="2"/>
              </a:rPr>
              <a:t></a:t>
            </a:r>
            <a:r>
              <a:rPr lang="en-US" dirty="0" smtClean="0"/>
              <a:t>Ar</a:t>
            </a:r>
            <a:r>
              <a:rPr lang="en-US" baseline="30000" dirty="0" smtClean="0"/>
              <a:t>39</a:t>
            </a:r>
            <a:r>
              <a:rPr lang="en-US" dirty="0" smtClean="0"/>
              <a:t>+</a:t>
            </a:r>
            <a:r>
              <a:rPr lang="en-US" i="1" dirty="0" smtClean="0"/>
              <a:t>e</a:t>
            </a:r>
            <a:r>
              <a:rPr lang="en-US" baseline="30000" dirty="0" smtClean="0"/>
              <a:t>+</a:t>
            </a:r>
            <a:r>
              <a:rPr lang="en-US" dirty="0" smtClean="0"/>
              <a:t>+</a:t>
            </a:r>
            <a:r>
              <a:rPr lang="en-US" i="1" dirty="0" smtClean="0">
                <a:latin typeface="Symbol" pitchFamily="-65" charset="2"/>
              </a:rPr>
              <a:t>n</a:t>
            </a:r>
            <a:r>
              <a:rPr lang="en-US" baseline="-25000" dirty="0" smtClean="0"/>
              <a:t>e</a:t>
            </a:r>
            <a:endParaRPr lang="en-US" baseline="-25000" dirty="0"/>
          </a:p>
        </p:txBody>
      </p:sp>
      <p:sp>
        <p:nvSpPr>
          <p:cNvPr id="4" name="Title 3"/>
          <p:cNvSpPr>
            <a:spLocks noGrp="1"/>
          </p:cNvSpPr>
          <p:nvPr>
            <p:ph type="title"/>
          </p:nvPr>
        </p:nvSpPr>
        <p:spPr/>
        <p:txBody>
          <a:bodyPr/>
          <a:lstStyle/>
          <a:p>
            <a:r>
              <a:rPr lang="en-US" sz="2800" cap="none" dirty="0" smtClean="0"/>
              <a:t>K</a:t>
            </a:r>
            <a:r>
              <a:rPr lang="en-US" sz="2800" cap="none" baseline="30000" dirty="0" smtClean="0"/>
              <a:t>40</a:t>
            </a:r>
            <a:r>
              <a:rPr lang="en-US" sz="2800" cap="none" dirty="0" smtClean="0"/>
              <a:t> is antimatter producer</a:t>
            </a:r>
            <a:endParaRPr lang="en-US" sz="2800" cap="non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normAutofit/>
          </a:bodyPr>
          <a:lstStyle/>
          <a:p>
            <a:pPr algn="ctr"/>
            <a:r>
              <a:rPr lang="en-US" dirty="0" smtClean="0"/>
              <a:t>PET Scans</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2" name="Title 1"/>
          <p:cNvSpPr>
            <a:spLocks noGrp="1"/>
          </p:cNvSpPr>
          <p:nvPr>
            <p:ph type="title"/>
          </p:nvPr>
        </p:nvSpPr>
        <p:spPr/>
        <p:txBody>
          <a:bodyPr/>
          <a:lstStyle/>
          <a:p>
            <a:r>
              <a:rPr lang="en-US" sz="2800" cap="none" dirty="0" smtClean="0"/>
              <a:t>Antimatter can be used for</a:t>
            </a:r>
            <a:endParaRPr lang="en-US" sz="2800" cap="none" dirty="0"/>
          </a:p>
        </p:txBody>
      </p:sp>
      <p:grpSp>
        <p:nvGrpSpPr>
          <p:cNvPr id="4" name="Group 12"/>
          <p:cNvGrpSpPr/>
          <p:nvPr/>
        </p:nvGrpSpPr>
        <p:grpSpPr>
          <a:xfrm>
            <a:off x="5257800" y="2819400"/>
            <a:ext cx="2286000" cy="2388104"/>
            <a:chOff x="742950" y="2209800"/>
            <a:chExt cx="2776954" cy="2845304"/>
          </a:xfrm>
        </p:grpSpPr>
        <p:pic>
          <p:nvPicPr>
            <p:cNvPr id="14" name="Picture 13" descr="PET20YEAROLD_HIGH.JPG"/>
            <p:cNvPicPr>
              <a:picLocks noChangeAspect="1"/>
            </p:cNvPicPr>
            <p:nvPr/>
          </p:nvPicPr>
          <p:blipFill>
            <a:blip r:embed="rId3" cstate="print"/>
            <a:stretch>
              <a:fillRect/>
            </a:stretch>
          </p:blipFill>
          <p:spPr>
            <a:xfrm>
              <a:off x="742950" y="2209800"/>
              <a:ext cx="2730860" cy="2845304"/>
            </a:xfrm>
            <a:prstGeom prst="rect">
              <a:avLst/>
            </a:prstGeom>
          </p:spPr>
        </p:pic>
        <p:sp>
          <p:nvSpPr>
            <p:cNvPr id="15" name="TextBox 14"/>
            <p:cNvSpPr txBox="1"/>
            <p:nvPr/>
          </p:nvSpPr>
          <p:spPr>
            <a:xfrm>
              <a:off x="3181350" y="3657600"/>
              <a:ext cx="338554" cy="1334810"/>
            </a:xfrm>
            <a:prstGeom prst="rect">
              <a:avLst/>
            </a:prstGeom>
            <a:noFill/>
          </p:spPr>
          <p:txBody>
            <a:bodyPr vert="vert270" wrap="square" rtlCol="0">
              <a:spAutoFit/>
            </a:bodyPr>
            <a:lstStyle/>
            <a:p>
              <a:pPr algn="l"/>
              <a:r>
                <a:rPr lang="en-US" sz="1000" dirty="0" smtClean="0"/>
                <a:t>Courtesy NIH</a:t>
              </a:r>
              <a:endParaRPr lang="en-US" sz="1000" dirty="0"/>
            </a:p>
          </p:txBody>
        </p:sp>
      </p:grpSp>
      <p:pic>
        <p:nvPicPr>
          <p:cNvPr id="18" name="Picture 17" descr="pet.jpg"/>
          <p:cNvPicPr>
            <a:picLocks noChangeAspect="1"/>
          </p:cNvPicPr>
          <p:nvPr/>
        </p:nvPicPr>
        <p:blipFill>
          <a:blip r:embed="rId4" cstate="print"/>
          <a:stretch>
            <a:fillRect/>
          </a:stretch>
        </p:blipFill>
        <p:spPr>
          <a:xfrm>
            <a:off x="1600200" y="2839720"/>
            <a:ext cx="3119120" cy="234188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chnician handling radioactive source.jpg"/>
          <p:cNvPicPr>
            <a:picLocks noGrp="1" noChangeAspect="1"/>
          </p:cNvPicPr>
          <p:nvPr>
            <p:ph type="pic" idx="1"/>
          </p:nvPr>
        </p:nvPicPr>
        <p:blipFill>
          <a:blip r:embed="rId3" cstate="print"/>
          <a:srcRect t="9494" b="34177"/>
          <a:stretch>
            <a:fillRect/>
          </a:stretch>
        </p:blipFill>
        <p:spPr>
          <a:xfrm>
            <a:off x="762000" y="2132709"/>
            <a:ext cx="7546848" cy="3582291"/>
          </a:xfrm>
        </p:spPr>
      </p:pic>
      <p:sp>
        <p:nvSpPr>
          <p:cNvPr id="3" name="Text Placeholder 2"/>
          <p:cNvSpPr>
            <a:spLocks noGrp="1"/>
          </p:cNvSpPr>
          <p:nvPr>
            <p:ph type="body" sz="half" idx="2"/>
          </p:nvPr>
        </p:nvSpPr>
        <p:spPr>
          <a:xfrm>
            <a:off x="304800" y="5638800"/>
            <a:ext cx="8385048" cy="609600"/>
          </a:xfrm>
        </p:spPr>
        <p:txBody>
          <a:bodyPr/>
          <a:lstStyle/>
          <a:p>
            <a:r>
              <a:rPr lang="en-US" dirty="0" smtClean="0"/>
              <a:t>Harvard cyclotron, 1955</a:t>
            </a:r>
            <a:endParaRPr lang="en-US" dirty="0"/>
          </a:p>
        </p:txBody>
      </p:sp>
      <p:sp>
        <p:nvSpPr>
          <p:cNvPr id="4" name="Title 3"/>
          <p:cNvSpPr>
            <a:spLocks noGrp="1"/>
          </p:cNvSpPr>
          <p:nvPr>
            <p:ph type="title"/>
          </p:nvPr>
        </p:nvSpPr>
        <p:spPr>
          <a:xfrm>
            <a:off x="0" y="1143000"/>
            <a:ext cx="8991600" cy="838200"/>
          </a:xfrm>
        </p:spPr>
        <p:txBody>
          <a:bodyPr/>
          <a:lstStyle/>
          <a:p>
            <a:r>
              <a:rPr lang="en-US" sz="2800" cap="none" dirty="0" smtClean="0"/>
              <a:t>Making isotopes for PET (C</a:t>
            </a:r>
            <a:r>
              <a:rPr lang="en-US" sz="2800" cap="none" baseline="30000" dirty="0" smtClean="0"/>
              <a:t>11</a:t>
            </a:r>
            <a:r>
              <a:rPr lang="en-US" sz="2800" cap="none" dirty="0" smtClean="0"/>
              <a:t>, N</a:t>
            </a:r>
            <a:r>
              <a:rPr lang="en-US" sz="2800" cap="none" baseline="30000" dirty="0" smtClean="0"/>
              <a:t>13</a:t>
            </a:r>
            <a:r>
              <a:rPr lang="en-US" sz="2800" cap="none" dirty="0" smtClean="0"/>
              <a:t>, O</a:t>
            </a:r>
            <a:r>
              <a:rPr lang="en-US" sz="2800" cap="none" baseline="30000" dirty="0" smtClean="0"/>
              <a:t>15</a:t>
            </a:r>
            <a:r>
              <a:rPr lang="en-US" sz="2800" cap="none" dirty="0" smtClean="0"/>
              <a:t>, F</a:t>
            </a:r>
            <a:r>
              <a:rPr lang="en-US" sz="2800" cap="none" baseline="30000" dirty="0" smtClean="0"/>
              <a:t>18</a:t>
            </a:r>
            <a:r>
              <a:rPr lang="en-US" sz="2800" cap="none" dirty="0" smtClean="0"/>
              <a:t>)</a:t>
            </a:r>
            <a:endParaRPr lang="en-US" sz="2800" cap="none"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nuclear-medicine-brain.gif"/>
          <p:cNvPicPr>
            <a:picLocks noGrp="1" noChangeAspect="1"/>
          </p:cNvPicPr>
          <p:nvPr>
            <p:ph type="pic" idx="1"/>
          </p:nvPr>
        </p:nvPicPr>
        <p:blipFill>
          <a:blip r:embed="rId3" cstate="print"/>
          <a:srcRect t="21838" b="17514"/>
          <a:stretch>
            <a:fillRect/>
          </a:stretch>
        </p:blipFill>
        <p:spPr>
          <a:xfrm>
            <a:off x="381000" y="2073108"/>
            <a:ext cx="8385048" cy="4150645"/>
          </a:xfrm>
        </p:spPr>
      </p:pic>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US" sz="2800" cap="none" dirty="0" smtClean="0"/>
              <a:t>Detecting simultaneous gamma rays</a:t>
            </a:r>
            <a:endParaRPr lang="en-US" sz="2800" cap="none" dirty="0"/>
          </a:p>
        </p:txBody>
      </p:sp>
      <p:sp>
        <p:nvSpPr>
          <p:cNvPr id="5" name="Text Placeholder 4"/>
          <p:cNvSpPr>
            <a:spLocks noGrp="1"/>
          </p:cNvSpPr>
          <p:nvPr>
            <p:ph type="body" sz="half" idx="10"/>
          </p:nvPr>
        </p:nvSpPr>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hdc_0000_0001_0_img0079.jpg"/>
          <p:cNvPicPr>
            <a:picLocks noGrp="1" noChangeAspect="1"/>
          </p:cNvPicPr>
          <p:nvPr>
            <p:ph type="pic" idx="1"/>
          </p:nvPr>
        </p:nvPicPr>
        <p:blipFill>
          <a:blip r:embed="rId3" cstate="print"/>
          <a:srcRect t="11104" r="57600" b="21851"/>
          <a:stretch>
            <a:fillRect/>
          </a:stretch>
        </p:blipFill>
        <p:spPr>
          <a:xfrm>
            <a:off x="381000" y="2127427"/>
            <a:ext cx="3555267" cy="3228602"/>
          </a:xfrm>
        </p:spPr>
      </p:pic>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US" sz="2800" cap="none" dirty="0" smtClean="0"/>
              <a:t>Assessing brain activity</a:t>
            </a:r>
            <a:endParaRPr lang="en-US" sz="2800" cap="none" dirty="0"/>
          </a:p>
        </p:txBody>
      </p:sp>
      <p:sp>
        <p:nvSpPr>
          <p:cNvPr id="5" name="Text Placeholder 4"/>
          <p:cNvSpPr>
            <a:spLocks noGrp="1"/>
          </p:cNvSpPr>
          <p:nvPr>
            <p:ph type="body" sz="half" idx="10"/>
          </p:nvPr>
        </p:nvSpPr>
        <p:spPr>
          <a:xfrm>
            <a:off x="1371600" y="5410200"/>
            <a:ext cx="7397496" cy="609600"/>
          </a:xfrm>
        </p:spPr>
        <p:txBody>
          <a:bodyPr/>
          <a:lstStyle/>
          <a:p>
            <a:r>
              <a:rPr lang="en-US" dirty="0" smtClean="0"/>
              <a:t>Normal Sleep				REM Sleep</a:t>
            </a:r>
            <a:endParaRPr lang="en-US" dirty="0"/>
          </a:p>
        </p:txBody>
      </p:sp>
      <p:pic>
        <p:nvPicPr>
          <p:cNvPr id="7" name="Picture Placeholder 5" descr="hdc_0000_0001_0_img0079.jpg"/>
          <p:cNvPicPr>
            <a:picLocks noChangeAspect="1"/>
          </p:cNvPicPr>
          <p:nvPr/>
        </p:nvPicPr>
        <p:blipFill>
          <a:blip r:embed="rId3" cstate="print"/>
          <a:srcRect l="57600" t="11104" b="21851"/>
          <a:stretch>
            <a:fillRect/>
          </a:stretch>
        </p:blipFill>
        <p:spPr bwMode="auto">
          <a:xfrm>
            <a:off x="4826724" y="2209800"/>
            <a:ext cx="3555276" cy="3228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T9-08.jpg"/>
          <p:cNvPicPr>
            <a:picLocks noGrp="1" noChangeAspect="1"/>
          </p:cNvPicPr>
          <p:nvPr>
            <p:ph type="pic" idx="1"/>
          </p:nvPr>
        </p:nvPicPr>
        <p:blipFill>
          <a:blip r:embed="rId3" cstate="print"/>
          <a:srcRect t="5255" b="22774"/>
          <a:stretch>
            <a:fillRect/>
          </a:stretch>
        </p:blipFill>
        <p:spPr>
          <a:xfrm>
            <a:off x="381000" y="1331027"/>
            <a:ext cx="8385048" cy="4662467"/>
          </a:xfrm>
        </p:spPr>
      </p:pic>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r>
              <a:rPr lang="en-US" sz="2800" cap="none" dirty="0" smtClean="0"/>
              <a:t>Reduced blood flow to organs of smokers</a:t>
            </a:r>
            <a:endParaRPr lang="en-US" sz="2800" cap="none" dirty="0"/>
          </a:p>
        </p:txBody>
      </p:sp>
      <p:sp>
        <p:nvSpPr>
          <p:cNvPr id="5" name="Text Placeholder 4"/>
          <p:cNvSpPr>
            <a:spLocks noGrp="1"/>
          </p:cNvSpPr>
          <p:nvPr>
            <p:ph type="body" sz="half" idx="10"/>
          </p:nvPr>
        </p:nvSpPr>
        <p:spPr>
          <a:xfrm>
            <a:off x="384048" y="5943600"/>
            <a:ext cx="8531352" cy="533400"/>
          </a:xfrm>
        </p:spPr>
        <p:txBody>
          <a:bodyPr/>
          <a:lstStyle/>
          <a:p>
            <a:r>
              <a:rPr lang="en-US" sz="1400" i="1" dirty="0" smtClean="0"/>
              <a:t>Proc. Nat’l Acad. of Sciences, 9/28/03, "Low Monoamine </a:t>
            </a:r>
            <a:r>
              <a:rPr lang="en-US" sz="1400" i="1" dirty="0" err="1" smtClean="0"/>
              <a:t>Oxidase</a:t>
            </a:r>
            <a:r>
              <a:rPr lang="en-US" sz="1400" i="1" dirty="0" smtClean="0"/>
              <a:t> B in Peripheral Organs in Smokers."</a:t>
            </a:r>
            <a:endParaRPr lang="en-US" sz="1400" dirty="0"/>
          </a:p>
        </p:txBody>
      </p:sp>
      <p:sp>
        <p:nvSpPr>
          <p:cNvPr id="7" name="TextBox 6"/>
          <p:cNvSpPr txBox="1"/>
          <p:nvPr/>
        </p:nvSpPr>
        <p:spPr>
          <a:xfrm>
            <a:off x="7772400" y="2895600"/>
            <a:ext cx="1371600" cy="461665"/>
          </a:xfrm>
          <a:prstGeom prst="rect">
            <a:avLst/>
          </a:prstGeom>
          <a:noFill/>
        </p:spPr>
        <p:txBody>
          <a:bodyPr wrap="square" rtlCol="0">
            <a:spAutoFit/>
          </a:bodyPr>
          <a:lstStyle/>
          <a:p>
            <a:r>
              <a:rPr lang="en-US" sz="2400" dirty="0" smtClean="0">
                <a:solidFill>
                  <a:srgbClr val="FF6600"/>
                </a:solidFill>
              </a:rPr>
              <a:t>Smoker </a:t>
            </a:r>
            <a:endParaRPr lang="en-US" sz="2400" dirty="0">
              <a:solidFill>
                <a:srgbClr val="FF6600"/>
              </a:solidFill>
            </a:endParaRPr>
          </a:p>
        </p:txBody>
      </p:sp>
      <p:sp>
        <p:nvSpPr>
          <p:cNvPr id="8" name="TextBox 7"/>
          <p:cNvSpPr txBox="1"/>
          <p:nvPr/>
        </p:nvSpPr>
        <p:spPr>
          <a:xfrm>
            <a:off x="0" y="2895600"/>
            <a:ext cx="2133600" cy="461665"/>
          </a:xfrm>
          <a:prstGeom prst="rect">
            <a:avLst/>
          </a:prstGeom>
          <a:noFill/>
        </p:spPr>
        <p:txBody>
          <a:bodyPr wrap="square" rtlCol="0">
            <a:spAutoFit/>
          </a:bodyPr>
          <a:lstStyle/>
          <a:p>
            <a:r>
              <a:rPr lang="en-US" sz="2400" dirty="0" smtClean="0">
                <a:solidFill>
                  <a:srgbClr val="FF6600"/>
                </a:solidFill>
              </a:rPr>
              <a:t>Non Smoker </a:t>
            </a:r>
            <a:endParaRPr lang="en-US" sz="2400" dirty="0">
              <a:solidFill>
                <a:srgbClr val="FF66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arge_PET_scan.jpg"/>
          <p:cNvPicPr>
            <a:picLocks noGrp="1" noChangeAspect="1"/>
          </p:cNvPicPr>
          <p:nvPr>
            <p:ph type="pic" idx="1"/>
          </p:nvPr>
        </p:nvPicPr>
        <p:blipFill>
          <a:blip r:embed="rId3" cstate="print"/>
          <a:srcRect t="253" b="40674"/>
          <a:stretch>
            <a:fillRect/>
          </a:stretch>
        </p:blipFill>
        <p:spPr>
          <a:xfrm>
            <a:off x="381000" y="1752600"/>
            <a:ext cx="8385048" cy="4155230"/>
          </a:xfrm>
          <a:prstGeom prst="rect">
            <a:avLst/>
          </a:prstGeom>
        </p:spPr>
      </p:pic>
      <p:sp>
        <p:nvSpPr>
          <p:cNvPr id="3" name="Text Placeholder 2"/>
          <p:cNvSpPr>
            <a:spLocks noGrp="1"/>
          </p:cNvSpPr>
          <p:nvPr>
            <p:ph type="body" sz="half" idx="2"/>
          </p:nvPr>
        </p:nvSpPr>
        <p:spPr>
          <a:xfrm>
            <a:off x="1069848" y="5791200"/>
            <a:ext cx="3197352" cy="609600"/>
          </a:xfrm>
        </p:spPr>
        <p:txBody>
          <a:bodyPr/>
          <a:lstStyle/>
          <a:p>
            <a:r>
              <a:rPr lang="en-US" dirty="0" smtClean="0"/>
              <a:t>Before chemotherapy</a:t>
            </a:r>
            <a:endParaRPr lang="en-US" dirty="0"/>
          </a:p>
        </p:txBody>
      </p:sp>
      <p:sp>
        <p:nvSpPr>
          <p:cNvPr id="4" name="Title 3"/>
          <p:cNvSpPr>
            <a:spLocks noGrp="1"/>
          </p:cNvSpPr>
          <p:nvPr>
            <p:ph type="title"/>
          </p:nvPr>
        </p:nvSpPr>
        <p:spPr/>
        <p:txBody>
          <a:bodyPr/>
          <a:lstStyle/>
          <a:p>
            <a:r>
              <a:rPr lang="en-US" sz="2800" cap="none" dirty="0" smtClean="0"/>
              <a:t>Assessing CHEMO effectiveness</a:t>
            </a:r>
            <a:endParaRPr lang="en-US" sz="2800" cap="none" dirty="0"/>
          </a:p>
        </p:txBody>
      </p:sp>
      <p:sp>
        <p:nvSpPr>
          <p:cNvPr id="7" name="Rectangle 6"/>
          <p:cNvSpPr/>
          <p:nvPr/>
        </p:nvSpPr>
        <p:spPr bwMode="auto">
          <a:xfrm>
            <a:off x="4419600" y="1860926"/>
            <a:ext cx="304800" cy="4235074"/>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8" name="Text Placeholder 2"/>
          <p:cNvSpPr>
            <a:spLocks noGrp="1"/>
          </p:cNvSpPr>
          <p:nvPr>
            <p:ph type="body" sz="half" idx="2"/>
          </p:nvPr>
        </p:nvSpPr>
        <p:spPr>
          <a:xfrm>
            <a:off x="5337048" y="5791200"/>
            <a:ext cx="3197352" cy="609600"/>
          </a:xfrm>
        </p:spPr>
        <p:txBody>
          <a:bodyPr/>
          <a:lstStyle/>
          <a:p>
            <a:r>
              <a:rPr lang="en-US" dirty="0" smtClean="0"/>
              <a:t>After chemotherapy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et-hat.tiff"/>
          <p:cNvPicPr>
            <a:picLocks noGrp="1" noChangeAspect="1"/>
          </p:cNvPicPr>
          <p:nvPr>
            <p:ph type="pic" idx="1"/>
          </p:nvPr>
        </p:nvPicPr>
        <p:blipFill>
          <a:blip r:embed="rId2" cstate="print"/>
          <a:srcRect l="9626" t="12872" r="10267" b="27927"/>
          <a:stretch>
            <a:fillRect/>
          </a:stretch>
        </p:blipFill>
        <p:spPr>
          <a:xfrm>
            <a:off x="381000" y="2057400"/>
            <a:ext cx="8534400" cy="4024884"/>
          </a:xfrm>
        </p:spPr>
      </p:pic>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ogpetscan.jpg"/>
          <p:cNvPicPr>
            <a:picLocks noGrp="1" noChangeAspect="1"/>
          </p:cNvPicPr>
          <p:nvPr>
            <p:ph type="pic" idx="1"/>
          </p:nvPr>
        </p:nvPicPr>
        <p:blipFill>
          <a:blip r:embed="rId3" cstate="print"/>
          <a:srcRect t="11700" b="27000"/>
          <a:stretch>
            <a:fillRect/>
          </a:stretch>
        </p:blipFill>
        <p:spPr>
          <a:xfrm>
            <a:off x="3124200" y="1981200"/>
            <a:ext cx="5637590" cy="4065718"/>
          </a:xfrm>
        </p:spPr>
      </p:pic>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a:xfrm>
            <a:off x="457200" y="2590800"/>
            <a:ext cx="2590800" cy="2438400"/>
          </a:xfrm>
        </p:spPr>
        <p:txBody>
          <a:bodyPr/>
          <a:lstStyle/>
          <a:p>
            <a:r>
              <a:rPr lang="en-US" sz="2000" dirty="0" smtClean="0"/>
              <a:t>“Cat scans are for Felines.  </a:t>
            </a:r>
            <a:br>
              <a:rPr lang="en-US" sz="2000" dirty="0" smtClean="0"/>
            </a:br>
            <a:r>
              <a:rPr lang="en-US" sz="2000" dirty="0" smtClean="0"/>
              <a:t/>
            </a:r>
            <a:br>
              <a:rPr lang="en-US" sz="2000" dirty="0" smtClean="0"/>
            </a:br>
            <a:r>
              <a:rPr lang="en-US" sz="2000" dirty="0" smtClean="0"/>
              <a:t>I’ll give your dog  a Pet scan.”</a:t>
            </a:r>
            <a:endParaRPr lang="en-US" sz="2000" dirty="0"/>
          </a:p>
        </p:txBody>
      </p:sp>
      <p:sp>
        <p:nvSpPr>
          <p:cNvPr id="5" name="Text Placeholder 4"/>
          <p:cNvSpPr>
            <a:spLocks noGrp="1"/>
          </p:cNvSpPr>
          <p:nvPr>
            <p:ph type="body" sz="half" idx="10"/>
          </p:nvPr>
        </p:nvSpPr>
        <p:spPr/>
        <p:txBody>
          <a:bodyPr/>
          <a:lstStyle/>
          <a:p>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4498" y="1"/>
            <a:ext cx="9148498" cy="686058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304800" y="2057400"/>
            <a:ext cx="3200400" cy="3581400"/>
          </a:xfrm>
        </p:spPr>
        <p:txBody>
          <a:bodyPr/>
          <a:lstStyle/>
          <a:p>
            <a:r>
              <a:rPr lang="en-US" dirty="0" smtClean="0"/>
              <a:t>You didn’t wash the matter with the anti-matter again, did you?</a:t>
            </a:r>
            <a:endParaRPr lang="en-US" dirty="0"/>
          </a:p>
        </p:txBody>
      </p:sp>
      <p:pic>
        <p:nvPicPr>
          <p:cNvPr id="64516" name="Picture 4" descr="KOPP1"/>
          <p:cNvPicPr>
            <a:picLocks noChangeAspect="1" noChangeArrowheads="1"/>
          </p:cNvPicPr>
          <p:nvPr/>
        </p:nvPicPr>
        <p:blipFill>
          <a:blip r:embed="rId2"/>
          <a:srcRect l="3297" t="8182" r="3297" b="20291"/>
          <a:stretch>
            <a:fillRect/>
          </a:stretch>
        </p:blipFill>
        <p:spPr bwMode="auto">
          <a:xfrm>
            <a:off x="3581400" y="1524000"/>
            <a:ext cx="4724400" cy="43740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p:txBody>
          <a:bodyPr/>
          <a:lstStyle/>
          <a:p>
            <a:pPr algn="ctr"/>
            <a:r>
              <a:rPr lang="en-US" dirty="0" smtClean="0"/>
              <a:t>Nature does, all the time!</a:t>
            </a:r>
            <a:endParaRPr lang="en-US" dirty="0"/>
          </a:p>
        </p:txBody>
      </p:sp>
      <p:sp>
        <p:nvSpPr>
          <p:cNvPr id="6" name="Title 5"/>
          <p:cNvSpPr>
            <a:spLocks noGrp="1"/>
          </p:cNvSpPr>
          <p:nvPr>
            <p:ph type="title"/>
          </p:nvPr>
        </p:nvSpPr>
        <p:spPr/>
        <p:txBody>
          <a:bodyPr/>
          <a:lstStyle/>
          <a:p>
            <a:r>
              <a:rPr lang="en-US" sz="2800" cap="none" dirty="0" smtClean="0"/>
              <a:t>CAN WE MAKE ANTIMATTER?</a:t>
            </a:r>
            <a:endParaRPr lang="en-US" sz="2800" cap="none" dirty="0"/>
          </a:p>
        </p:txBody>
      </p:sp>
      <p:sp>
        <p:nvSpPr>
          <p:cNvPr id="17" name="TextBox 16"/>
          <p:cNvSpPr txBox="1"/>
          <p:nvPr/>
        </p:nvSpPr>
        <p:spPr>
          <a:xfrm>
            <a:off x="7319546" y="3505200"/>
            <a:ext cx="338554" cy="2247901"/>
          </a:xfrm>
          <a:prstGeom prst="rect">
            <a:avLst/>
          </a:prstGeom>
          <a:noFill/>
        </p:spPr>
        <p:txBody>
          <a:bodyPr vert="vert270" wrap="square" rtlCol="0">
            <a:spAutoFit/>
          </a:bodyPr>
          <a:lstStyle/>
          <a:p>
            <a:pPr algn="l"/>
            <a:r>
              <a:rPr lang="en-US" sz="1000" dirty="0" smtClean="0"/>
              <a:t>© </a:t>
            </a:r>
            <a:r>
              <a:rPr lang="en-US" sz="1000" dirty="0" err="1" smtClean="0"/>
              <a:t>L.Bret</a:t>
            </a:r>
            <a:r>
              <a:rPr lang="en-US" sz="1000" dirty="0" smtClean="0"/>
              <a:t> / </a:t>
            </a:r>
            <a:r>
              <a:rPr lang="en-US" sz="1000" dirty="0" err="1" smtClean="0"/>
              <a:t>Novapix</a:t>
            </a:r>
            <a:r>
              <a:rPr lang="en-US" sz="1000" dirty="0" smtClean="0"/>
              <a:t> /ASPERA</a:t>
            </a:r>
            <a:endParaRPr lang="en-US" sz="1000" dirty="0"/>
          </a:p>
        </p:txBody>
      </p:sp>
      <p:pic>
        <p:nvPicPr>
          <p:cNvPr id="18" name="Picture 17" descr="cosmic_ray_crop.jpg"/>
          <p:cNvPicPr>
            <a:picLocks noChangeAspect="1"/>
          </p:cNvPicPr>
          <p:nvPr/>
        </p:nvPicPr>
        <p:blipFill>
          <a:blip r:embed="rId3" cstate="print"/>
          <a:stretch>
            <a:fillRect/>
          </a:stretch>
        </p:blipFill>
        <p:spPr>
          <a:xfrm>
            <a:off x="1729740" y="2727960"/>
            <a:ext cx="5684520" cy="306324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10"/>
          </p:nvPr>
        </p:nvSpPr>
        <p:spPr/>
        <p:txBody>
          <a:bodyPr/>
          <a:lstStyle/>
          <a:p>
            <a:endParaRPr lang="en-US"/>
          </a:p>
        </p:txBody>
      </p:sp>
      <p:pic>
        <p:nvPicPr>
          <p:cNvPr id="10" name="Picture 5" descr="Aurora Borealis, Alaska"/>
          <p:cNvPicPr>
            <a:picLocks noChangeAspect="1" noChangeArrowheads="1"/>
          </p:cNvPicPr>
          <p:nvPr/>
        </p:nvPicPr>
        <p:blipFill>
          <a:blip r:embed="rId3" cstate="print"/>
          <a:srcRect/>
          <a:stretch>
            <a:fillRect/>
          </a:stretch>
        </p:blipFill>
        <p:spPr bwMode="auto">
          <a:xfrm>
            <a:off x="0" y="0"/>
            <a:ext cx="9144000" cy="6859588"/>
          </a:xfrm>
          <a:prstGeom prst="rect">
            <a:avLst/>
          </a:prstGeom>
          <a:noFill/>
        </p:spPr>
      </p:pic>
      <p:sp>
        <p:nvSpPr>
          <p:cNvPr id="11" name="Rectangle 3"/>
          <p:cNvSpPr txBox="1">
            <a:spLocks noChangeArrowheads="1"/>
          </p:cNvSpPr>
          <p:nvPr/>
        </p:nvSpPr>
        <p:spPr bwMode="auto">
          <a:xfrm>
            <a:off x="0" y="6248400"/>
            <a:ext cx="9144000" cy="609600"/>
          </a:xfrm>
          <a:prstGeom prst="rect">
            <a:avLst/>
          </a:prstGeom>
          <a:solidFill>
            <a:srgbClr val="000000"/>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lgn="ctr" eaLnBrk="0" fontAlgn="base" hangingPunct="0">
              <a:spcBef>
                <a:spcPct val="20000"/>
              </a:spcBef>
              <a:spcAft>
                <a:spcPct val="0"/>
              </a:spcAft>
              <a:defRPr/>
            </a:pPr>
            <a:r>
              <a:rPr lang="en-US" sz="2800" kern="0">
                <a:solidFill>
                  <a:srgbClr val="EAEAEA"/>
                </a:solidFill>
                <a:ea typeface="ＭＳ Ｐゴシック" pitchFamily="-65" charset="-128"/>
              </a:rPr>
              <a:t>Example of cosmic rays: </a:t>
            </a:r>
            <a:r>
              <a:rPr lang="en-US" sz="3200" i="1" kern="0">
                <a:solidFill>
                  <a:srgbClr val="CC3300"/>
                </a:solidFill>
                <a:ea typeface="ＭＳ Ｐゴシック" pitchFamily="-65" charset="-128"/>
              </a:rPr>
              <a:t>Aurora Borealis</a:t>
            </a:r>
            <a:endParaRPr lang="en-US" sz="2400" kern="0" dirty="0">
              <a:solidFill>
                <a:srgbClr val="EAEAEA"/>
              </a:solidFill>
              <a:ea typeface="ＭＳ Ｐゴシック" pitchFamily="-65" charset="-12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10"/>
          </p:nvPr>
        </p:nvSpPr>
        <p:spPr/>
        <p:txBody>
          <a:bodyPr/>
          <a:lstStyle/>
          <a:p>
            <a:endParaRPr lang="en-US"/>
          </a:p>
        </p:txBody>
      </p:sp>
      <p:pic>
        <p:nvPicPr>
          <p:cNvPr id="6" name="Picture 4" descr="Close5"/>
          <p:cNvPicPr>
            <a:picLocks noChangeAspect="1" noChangeArrowheads="1"/>
          </p:cNvPicPr>
          <p:nvPr/>
        </p:nvPicPr>
        <p:blipFill>
          <a:blip r:embed="rId3" cstate="print"/>
          <a:srcRect l="19535" r="6279"/>
          <a:stretch>
            <a:fillRect/>
          </a:stretch>
        </p:blipFill>
        <p:spPr bwMode="auto">
          <a:xfrm rot="16200000">
            <a:off x="2125423" y="-677452"/>
            <a:ext cx="4816860" cy="8610698"/>
          </a:xfrm>
          <a:prstGeom prst="rect">
            <a:avLst/>
          </a:prstGeom>
          <a:noFill/>
        </p:spPr>
      </p:pic>
      <p:sp>
        <p:nvSpPr>
          <p:cNvPr id="7" name="Text Box 5"/>
          <p:cNvSpPr txBox="1">
            <a:spLocks noChangeArrowheads="1"/>
          </p:cNvSpPr>
          <p:nvPr/>
        </p:nvSpPr>
        <p:spPr bwMode="auto">
          <a:xfrm>
            <a:off x="381000" y="2743200"/>
            <a:ext cx="2057400" cy="581025"/>
          </a:xfrm>
          <a:prstGeom prst="rect">
            <a:avLst/>
          </a:prstGeom>
          <a:noFill/>
          <a:ln w="9525">
            <a:noFill/>
            <a:miter lim="800000"/>
            <a:headEnd/>
            <a:tailEnd/>
          </a:ln>
          <a:effectLst/>
        </p:spPr>
        <p:txBody>
          <a:bodyPr>
            <a:prstTxWarp prst="textNoShape">
              <a:avLst/>
            </a:prstTxWarp>
            <a:spAutoFit/>
          </a:bodyPr>
          <a:lstStyle/>
          <a:p>
            <a:pPr algn="r" fontAlgn="base">
              <a:spcBef>
                <a:spcPct val="20000"/>
              </a:spcBef>
              <a:spcAft>
                <a:spcPct val="0"/>
              </a:spcAft>
              <a:buClr>
                <a:srgbClr val="FFFF00"/>
              </a:buClr>
              <a:buSzPct val="80000"/>
              <a:buFont typeface="Wingdings" pitchFamily="-65" charset="2"/>
              <a:buNone/>
            </a:pPr>
            <a:r>
              <a:rPr lang="en-US" sz="1600" i="1" dirty="0">
                <a:solidFill>
                  <a:srgbClr val="FF6600"/>
                </a:solidFill>
                <a:ea typeface="ＭＳ Ｐゴシック" pitchFamily="-65" charset="-128"/>
              </a:rPr>
              <a:t>Incoming cosmic ray breaks up a nucleus</a:t>
            </a:r>
          </a:p>
        </p:txBody>
      </p:sp>
      <p:cxnSp>
        <p:nvCxnSpPr>
          <p:cNvPr id="9" name="Straight Arrow Connector 8"/>
          <p:cNvCxnSpPr/>
          <p:nvPr/>
        </p:nvCxnSpPr>
        <p:spPr bwMode="auto">
          <a:xfrm>
            <a:off x="457200" y="3579812"/>
            <a:ext cx="1143000" cy="1588"/>
          </a:xfrm>
          <a:prstGeom prst="straightConnector1">
            <a:avLst/>
          </a:prstGeom>
          <a:noFill/>
          <a:ln w="28575" cap="flat" cmpd="sng" algn="ctr">
            <a:solidFill>
              <a:srgbClr val="FF6600"/>
            </a:solidFill>
            <a:prstDash val="solid"/>
            <a:round/>
            <a:headEnd type="none" w="med" len="med"/>
            <a:tailEnd type="triangle" w="med" len="lg"/>
          </a:ln>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3" name="Text Placeholder 2"/>
          <p:cNvSpPr>
            <a:spLocks noGrp="1"/>
          </p:cNvSpPr>
          <p:nvPr>
            <p:ph type="body" sz="half" idx="2"/>
          </p:nvPr>
        </p:nvSpPr>
        <p:spPr/>
        <p:txBody>
          <a:bodyPr/>
          <a:lstStyle/>
          <a:p>
            <a:endParaRPr lang="en-US"/>
          </a:p>
        </p:txBody>
      </p:sp>
      <p:sp>
        <p:nvSpPr>
          <p:cNvPr id="4" name="Title 3"/>
          <p:cNvSpPr>
            <a:spLocks noGrp="1"/>
          </p:cNvSpPr>
          <p:nvPr>
            <p:ph type="title"/>
          </p:nvPr>
        </p:nvSpPr>
        <p:spPr>
          <a:xfrm>
            <a:off x="76200" y="1219200"/>
            <a:ext cx="8991600" cy="838200"/>
          </a:xfrm>
        </p:spPr>
        <p:txBody>
          <a:bodyPr/>
          <a:lstStyle/>
          <a:p>
            <a:r>
              <a:rPr lang="en-US" dirty="0" smtClean="0"/>
              <a:t>Quantum of Energy splits into matter-antimatter</a:t>
            </a:r>
            <a:endParaRPr lang="en-US" dirty="0"/>
          </a:p>
        </p:txBody>
      </p:sp>
      <p:sp>
        <p:nvSpPr>
          <p:cNvPr id="5" name="Text Placeholder 4"/>
          <p:cNvSpPr>
            <a:spLocks noGrp="1"/>
          </p:cNvSpPr>
          <p:nvPr>
            <p:ph type="body" sz="half" idx="10"/>
          </p:nvPr>
        </p:nvSpPr>
        <p:spPr/>
        <p:txBody>
          <a:bodyPr/>
          <a:lstStyle/>
          <a:p>
            <a:endParaRPr lang="en-US"/>
          </a:p>
        </p:txBody>
      </p:sp>
      <p:pic>
        <p:nvPicPr>
          <p:cNvPr id="6" name="Picture 4" descr="temp1"/>
          <p:cNvPicPr>
            <a:picLocks noChangeAspect="1" noChangeArrowheads="1"/>
          </p:cNvPicPr>
          <p:nvPr/>
        </p:nvPicPr>
        <p:blipFill>
          <a:blip r:embed="rId3" cstate="print"/>
          <a:srcRect/>
          <a:stretch>
            <a:fillRect/>
          </a:stretch>
        </p:blipFill>
        <p:spPr bwMode="auto">
          <a:xfrm>
            <a:off x="868334" y="3200400"/>
            <a:ext cx="7370792" cy="1524000"/>
          </a:xfrm>
          <a:prstGeom prst="rect">
            <a:avLst/>
          </a:prstGeom>
          <a:noFill/>
        </p:spPr>
      </p:pic>
      <p:sp>
        <p:nvSpPr>
          <p:cNvPr id="7" name="Line 7"/>
          <p:cNvSpPr>
            <a:spLocks noChangeShapeType="1"/>
          </p:cNvSpPr>
          <p:nvPr/>
        </p:nvSpPr>
        <p:spPr bwMode="auto">
          <a:xfrm>
            <a:off x="152400" y="3956368"/>
            <a:ext cx="987425" cy="45719"/>
          </a:xfrm>
          <a:prstGeom prst="line">
            <a:avLst/>
          </a:prstGeom>
          <a:noFill/>
          <a:ln w="57150">
            <a:solidFill>
              <a:srgbClr val="FFFF00"/>
            </a:solidFill>
            <a:round/>
            <a:headEnd/>
            <a:tailEnd type="triangle" w="med" len="lg"/>
          </a:ln>
          <a:effectLst/>
        </p:spPr>
        <p:txBody>
          <a:bodyPr wrap="none" anchor="ctr">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8" name="Text Box 8"/>
          <p:cNvSpPr txBox="1">
            <a:spLocks noChangeArrowheads="1"/>
          </p:cNvSpPr>
          <p:nvPr/>
        </p:nvSpPr>
        <p:spPr bwMode="auto">
          <a:xfrm>
            <a:off x="304800" y="2743200"/>
            <a:ext cx="533400" cy="1006475"/>
          </a:xfrm>
          <a:prstGeom prst="rect">
            <a:avLst/>
          </a:prstGeom>
          <a:noFill/>
          <a:ln w="9525">
            <a:noFill/>
            <a:miter lim="800000"/>
            <a:headEnd/>
            <a:tailEnd/>
          </a:ln>
          <a:effectLst/>
        </p:spPr>
        <p:txBody>
          <a:bodyPr>
            <a:prstTxWarp prst="textNoShape">
              <a:avLst/>
            </a:prstTxWarp>
            <a:spAutoFit/>
          </a:bodyPr>
          <a:lstStyle/>
          <a:p>
            <a:pPr algn="r" fontAlgn="base">
              <a:spcBef>
                <a:spcPct val="20000"/>
              </a:spcBef>
              <a:spcAft>
                <a:spcPct val="0"/>
              </a:spcAft>
              <a:buClr>
                <a:srgbClr val="FFFF00"/>
              </a:buClr>
              <a:buSzPct val="80000"/>
              <a:buFont typeface="Wingdings" pitchFamily="-65" charset="2"/>
              <a:buNone/>
            </a:pPr>
            <a:r>
              <a:rPr lang="en-US" sz="6000" i="1" dirty="0" err="1">
                <a:solidFill>
                  <a:srgbClr val="FFFF00"/>
                </a:solidFill>
                <a:latin typeface="Symbol" pitchFamily="-65" charset="2"/>
                <a:ea typeface="ＭＳ Ｐゴシック" pitchFamily="-65" charset="-128"/>
              </a:rPr>
              <a:t>g</a:t>
            </a:r>
            <a:endParaRPr lang="en-US" sz="6000" i="1" dirty="0">
              <a:solidFill>
                <a:srgbClr val="FFFF00"/>
              </a:solidFill>
              <a:latin typeface="Symbol" pitchFamily="-65" charset="2"/>
              <a:ea typeface="ＭＳ Ｐゴシック" pitchFamily="-65" charset="-128"/>
            </a:endParaRPr>
          </a:p>
        </p:txBody>
      </p:sp>
      <p:sp>
        <p:nvSpPr>
          <p:cNvPr id="11" name="Text Box 23"/>
          <p:cNvSpPr txBox="1">
            <a:spLocks noChangeArrowheads="1"/>
          </p:cNvSpPr>
          <p:nvPr/>
        </p:nvSpPr>
        <p:spPr bwMode="auto">
          <a:xfrm>
            <a:off x="8133272" y="3048000"/>
            <a:ext cx="858328" cy="830997"/>
          </a:xfrm>
          <a:prstGeom prst="rect">
            <a:avLst/>
          </a:prstGeom>
          <a:noFill/>
          <a:ln w="9525">
            <a:noFill/>
            <a:miter lim="800000"/>
            <a:headEnd/>
            <a:tailEnd/>
          </a:ln>
          <a:effectLst/>
        </p:spPr>
        <p:txBody>
          <a:bodyPr wrap="none">
            <a:prstTxWarp prst="textNoShape">
              <a:avLst/>
            </a:prstTxWarp>
            <a:spAutoFit/>
          </a:bodyPr>
          <a:lstStyle/>
          <a:p>
            <a:pPr algn="r" fontAlgn="base">
              <a:spcBef>
                <a:spcPct val="20000"/>
              </a:spcBef>
              <a:spcAft>
                <a:spcPct val="0"/>
              </a:spcAft>
              <a:buClr>
                <a:srgbClr val="FFFF00"/>
              </a:buClr>
              <a:buSzPct val="80000"/>
              <a:buFont typeface="Wingdings" pitchFamily="-65" charset="2"/>
              <a:buNone/>
            </a:pPr>
            <a:r>
              <a:rPr lang="en-US" sz="4800" i="1" dirty="0" err="1">
                <a:solidFill>
                  <a:srgbClr val="FF0000"/>
                </a:solidFill>
                <a:ea typeface="ＭＳ Ｐゴシック" pitchFamily="-65" charset="-128"/>
              </a:rPr>
              <a:t>e</a:t>
            </a:r>
            <a:r>
              <a:rPr lang="en-US" sz="4800" i="1" baseline="30000" dirty="0">
                <a:solidFill>
                  <a:srgbClr val="FF0000"/>
                </a:solidFill>
                <a:ea typeface="ＭＳ Ｐゴシック" pitchFamily="-65" charset="-128"/>
              </a:rPr>
              <a:t>+</a:t>
            </a:r>
          </a:p>
        </p:txBody>
      </p:sp>
      <p:sp>
        <p:nvSpPr>
          <p:cNvPr id="12" name="Text Box 24"/>
          <p:cNvSpPr txBox="1">
            <a:spLocks noChangeArrowheads="1"/>
          </p:cNvSpPr>
          <p:nvPr/>
        </p:nvSpPr>
        <p:spPr bwMode="auto">
          <a:xfrm>
            <a:off x="7924800" y="4343400"/>
            <a:ext cx="755336" cy="830997"/>
          </a:xfrm>
          <a:prstGeom prst="rect">
            <a:avLst/>
          </a:prstGeom>
          <a:noFill/>
          <a:ln w="9525">
            <a:noFill/>
            <a:miter lim="800000"/>
            <a:headEnd/>
            <a:tailEnd/>
          </a:ln>
          <a:effectLst/>
        </p:spPr>
        <p:txBody>
          <a:bodyPr wrap="none">
            <a:prstTxWarp prst="textNoShape">
              <a:avLst/>
            </a:prstTxWarp>
            <a:spAutoFit/>
          </a:bodyPr>
          <a:lstStyle/>
          <a:p>
            <a:pPr algn="r" fontAlgn="base">
              <a:spcBef>
                <a:spcPct val="20000"/>
              </a:spcBef>
              <a:spcAft>
                <a:spcPct val="0"/>
              </a:spcAft>
              <a:buClr>
                <a:srgbClr val="FFFF00"/>
              </a:buClr>
              <a:buSzPct val="80000"/>
              <a:buFont typeface="Wingdings" pitchFamily="-65" charset="2"/>
              <a:buNone/>
            </a:pPr>
            <a:r>
              <a:rPr lang="en-US" sz="4800" i="1" dirty="0" err="1">
                <a:solidFill>
                  <a:srgbClr val="FF0000"/>
                </a:solidFill>
                <a:ea typeface="ＭＳ Ｐゴシック" pitchFamily="-65" charset="-128"/>
              </a:rPr>
              <a:t>e</a:t>
            </a:r>
            <a:r>
              <a:rPr lang="en-US" sz="4800" i="1" baseline="30000" dirty="0">
                <a:solidFill>
                  <a:srgbClr val="FF0000"/>
                </a:solidFill>
                <a:ea typeface="ＭＳ Ｐゴシック" pitchFamily="-65" charset="-128"/>
              </a:rPr>
              <a:t>-</a:t>
            </a:r>
          </a:p>
        </p:txBody>
      </p:sp>
      <p:sp>
        <p:nvSpPr>
          <p:cNvPr id="13" name="Line 27"/>
          <p:cNvSpPr>
            <a:spLocks noChangeShapeType="1"/>
          </p:cNvSpPr>
          <p:nvPr/>
        </p:nvSpPr>
        <p:spPr bwMode="auto">
          <a:xfrm>
            <a:off x="8077200" y="4038600"/>
            <a:ext cx="838200" cy="1588"/>
          </a:xfrm>
          <a:prstGeom prst="line">
            <a:avLst/>
          </a:prstGeom>
          <a:noFill/>
          <a:ln w="57150">
            <a:solidFill>
              <a:srgbClr val="FF0000"/>
            </a:solidFill>
            <a:round/>
            <a:headEnd/>
            <a:tailEnd type="triangle" w="med" len="lg"/>
          </a:ln>
          <a:effectLst/>
        </p:spPr>
        <p:txBody>
          <a:bodyPr wrap="none" anchor="ctr">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14" name="Line 28"/>
          <p:cNvSpPr>
            <a:spLocks noChangeShapeType="1"/>
          </p:cNvSpPr>
          <p:nvPr/>
        </p:nvSpPr>
        <p:spPr bwMode="auto">
          <a:xfrm>
            <a:off x="8089900" y="4383088"/>
            <a:ext cx="849313" cy="14287"/>
          </a:xfrm>
          <a:prstGeom prst="line">
            <a:avLst/>
          </a:prstGeom>
          <a:noFill/>
          <a:ln w="57150">
            <a:solidFill>
              <a:srgbClr val="FF0000"/>
            </a:solidFill>
            <a:round/>
            <a:headEnd/>
            <a:tailEnd type="triangle" w="med" len="lg"/>
          </a:ln>
          <a:effectLst/>
        </p:spPr>
        <p:txBody>
          <a:bodyPr wrap="none" anchor="ctr">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half" idx="2"/>
          </p:nvPr>
        </p:nvSpPr>
        <p:spPr/>
        <p:txBody>
          <a:bodyPr>
            <a:normAutofit/>
          </a:bodyPr>
          <a:lstStyle/>
          <a:p>
            <a:pPr algn="ctr"/>
            <a:r>
              <a:rPr lang="en-US" dirty="0" smtClean="0"/>
              <a:t>We can, and do …</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p:txBody>
      </p:sp>
      <p:sp>
        <p:nvSpPr>
          <p:cNvPr id="2" name="Title 1"/>
          <p:cNvSpPr>
            <a:spLocks noGrp="1"/>
          </p:cNvSpPr>
          <p:nvPr>
            <p:ph type="title"/>
          </p:nvPr>
        </p:nvSpPr>
        <p:spPr/>
        <p:txBody>
          <a:bodyPr/>
          <a:lstStyle/>
          <a:p>
            <a:r>
              <a:rPr lang="en-US" dirty="0" smtClean="0"/>
              <a:t>Can we make antimatter?</a:t>
            </a:r>
            <a:endParaRPr lang="en-US" dirty="0"/>
          </a:p>
        </p:txBody>
      </p:sp>
      <p:sp>
        <p:nvSpPr>
          <p:cNvPr id="10" name="Text Placeholder 9"/>
          <p:cNvSpPr>
            <a:spLocks noGrp="1"/>
          </p:cNvSpPr>
          <p:nvPr>
            <p:ph type="body" sz="half" idx="10"/>
          </p:nvPr>
        </p:nvSpPr>
        <p:spPr/>
        <p:txBody>
          <a:bodyPr anchor="ctr"/>
          <a:lstStyle/>
          <a:p>
            <a:pPr algn="ctr"/>
            <a:r>
              <a:rPr lang="en-US" sz="2400" dirty="0" smtClean="0"/>
              <a:t>In particle accelerators</a:t>
            </a:r>
            <a:endParaRPr lang="en-US" sz="2400" dirty="0"/>
          </a:p>
        </p:txBody>
      </p:sp>
      <p:grpSp>
        <p:nvGrpSpPr>
          <p:cNvPr id="4" name="Group 14"/>
          <p:cNvGrpSpPr/>
          <p:nvPr/>
        </p:nvGrpSpPr>
        <p:grpSpPr>
          <a:xfrm>
            <a:off x="603086" y="2686050"/>
            <a:ext cx="3683164" cy="2509156"/>
            <a:chOff x="603086" y="2686050"/>
            <a:chExt cx="3683164" cy="2509156"/>
          </a:xfrm>
        </p:grpSpPr>
        <p:pic>
          <p:nvPicPr>
            <p:cNvPr id="6" name="Picture 5" descr="inside-linac.jpg"/>
            <p:cNvPicPr>
              <a:picLocks noChangeAspect="1"/>
            </p:cNvPicPr>
            <p:nvPr/>
          </p:nvPicPr>
          <p:blipFill>
            <a:blip r:embed="rId3" cstate="print"/>
            <a:stretch>
              <a:fillRect/>
            </a:stretch>
          </p:blipFill>
          <p:spPr>
            <a:xfrm>
              <a:off x="603086" y="2743200"/>
              <a:ext cx="3595970" cy="2423684"/>
            </a:xfrm>
            <a:prstGeom prst="rect">
              <a:avLst/>
            </a:prstGeom>
          </p:spPr>
        </p:pic>
        <p:sp>
          <p:nvSpPr>
            <p:cNvPr id="7" name="TextBox 6"/>
            <p:cNvSpPr txBox="1"/>
            <p:nvPr/>
          </p:nvSpPr>
          <p:spPr>
            <a:xfrm>
              <a:off x="3947696" y="2686050"/>
              <a:ext cx="338554" cy="2509156"/>
            </a:xfrm>
            <a:prstGeom prst="rect">
              <a:avLst/>
            </a:prstGeom>
            <a:noFill/>
          </p:spPr>
          <p:txBody>
            <a:bodyPr vert="vert270" wrap="square" rtlCol="0">
              <a:spAutoFit/>
            </a:bodyPr>
            <a:lstStyle/>
            <a:p>
              <a:pPr algn="l">
                <a:spcBef>
                  <a:spcPts val="0"/>
                </a:spcBef>
              </a:pPr>
              <a:r>
                <a:rPr lang="en-US" sz="1000" dirty="0" smtClean="0">
                  <a:solidFill>
                    <a:srgbClr val="000000"/>
                  </a:solidFill>
                </a:rPr>
                <a:t>SLAC National Accelerator Laboratory</a:t>
              </a:r>
              <a:endParaRPr lang="en-US" sz="1000" dirty="0">
                <a:solidFill>
                  <a:srgbClr val="000000"/>
                </a:solidFill>
              </a:endParaRPr>
            </a:p>
          </p:txBody>
        </p:sp>
      </p:grpSp>
      <p:grpSp>
        <p:nvGrpSpPr>
          <p:cNvPr id="5" name="Group 12"/>
          <p:cNvGrpSpPr/>
          <p:nvPr/>
        </p:nvGrpSpPr>
        <p:grpSpPr>
          <a:xfrm>
            <a:off x="4871122" y="2743200"/>
            <a:ext cx="3663278" cy="2438400"/>
            <a:chOff x="5169408" y="2743200"/>
            <a:chExt cx="3663278" cy="2438400"/>
          </a:xfrm>
        </p:grpSpPr>
        <p:pic>
          <p:nvPicPr>
            <p:cNvPr id="11" name="Picture 10" descr="fermilab.jpg"/>
            <p:cNvPicPr>
              <a:picLocks noChangeAspect="1"/>
            </p:cNvPicPr>
            <p:nvPr/>
          </p:nvPicPr>
          <p:blipFill>
            <a:blip r:embed="rId4" cstate="print"/>
            <a:srcRect l="9375" t="11966" r="5000" b="9703"/>
            <a:stretch>
              <a:fillRect/>
            </a:stretch>
          </p:blipFill>
          <p:spPr>
            <a:xfrm>
              <a:off x="5169408" y="2743200"/>
              <a:ext cx="3593592" cy="2414402"/>
            </a:xfrm>
            <a:prstGeom prst="rect">
              <a:avLst/>
            </a:prstGeom>
          </p:spPr>
        </p:pic>
        <p:sp>
          <p:nvSpPr>
            <p:cNvPr id="12" name="TextBox 11"/>
            <p:cNvSpPr txBox="1"/>
            <p:nvPr/>
          </p:nvSpPr>
          <p:spPr>
            <a:xfrm>
              <a:off x="8494132" y="3905923"/>
              <a:ext cx="338554" cy="1275677"/>
            </a:xfrm>
            <a:prstGeom prst="rect">
              <a:avLst/>
            </a:prstGeom>
            <a:noFill/>
          </p:spPr>
          <p:txBody>
            <a:bodyPr vert="vert270" wrap="square" rtlCol="0">
              <a:spAutoFit/>
            </a:bodyPr>
            <a:lstStyle/>
            <a:p>
              <a:pPr algn="l"/>
              <a:r>
                <a:rPr lang="en-US" sz="1000" dirty="0" err="1" smtClean="0"/>
                <a:t>Fermilab</a:t>
              </a:r>
              <a:endParaRPr lang="en-US" sz="1000" dirty="0"/>
            </a:p>
          </p:txBody>
        </p:sp>
      </p:gr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endParaRPr lang="en-US"/>
          </a:p>
        </p:txBody>
      </p:sp>
      <p:sp>
        <p:nvSpPr>
          <p:cNvPr id="40964" name="Rectangle 3"/>
          <p:cNvSpPr>
            <a:spLocks noGrp="1" noChangeArrowheads="1"/>
          </p:cNvSpPr>
          <p:nvPr>
            <p:ph type="body" idx="1"/>
          </p:nvPr>
        </p:nvSpPr>
        <p:spPr/>
        <p:txBody>
          <a:bodyPr/>
          <a:lstStyle/>
          <a:p>
            <a:pPr eaLnBrk="1" hangingPunct="1"/>
            <a:endParaRPr lang="en-US"/>
          </a:p>
        </p:txBody>
      </p:sp>
      <p:graphicFrame>
        <p:nvGraphicFramePr>
          <p:cNvPr id="40962" name="Object 2"/>
          <p:cNvGraphicFramePr>
            <a:graphicFrameLocks noChangeAspect="1"/>
          </p:cNvGraphicFramePr>
          <p:nvPr/>
        </p:nvGraphicFramePr>
        <p:xfrm>
          <a:off x="77788" y="22225"/>
          <a:ext cx="9066212" cy="6759575"/>
        </p:xfrm>
        <a:graphic>
          <a:graphicData uri="http://schemas.openxmlformats.org/presentationml/2006/ole">
            <mc:AlternateContent xmlns:mc="http://schemas.openxmlformats.org/markup-compatibility/2006">
              <mc:Choice xmlns:v="urn:schemas-microsoft-com:vml" Requires="v">
                <p:oleObj spid="_x0000_s4100" name="Scanned Photo" r:id="rId4" imgW="10180952" imgH="8783276" progId="">
                  <p:embed/>
                </p:oleObj>
              </mc:Choice>
              <mc:Fallback>
                <p:oleObj name="Scanned Photo" r:id="rId4" imgW="10180952" imgH="8783276"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13535"/>
                      <a:stretch>
                        <a:fillRect/>
                      </a:stretch>
                    </p:blipFill>
                    <p:spPr bwMode="auto">
                      <a:xfrm>
                        <a:off x="77788" y="22225"/>
                        <a:ext cx="9066212" cy="675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5" name="Text Box 5"/>
          <p:cNvSpPr txBox="1">
            <a:spLocks noChangeArrowheads="1"/>
          </p:cNvSpPr>
          <p:nvPr/>
        </p:nvSpPr>
        <p:spPr bwMode="auto">
          <a:xfrm>
            <a:off x="7299325" y="3886200"/>
            <a:ext cx="527050" cy="914400"/>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5400" b="1" i="1">
                <a:solidFill>
                  <a:srgbClr val="00CCFF"/>
                </a:solidFill>
                <a:ea typeface="ＭＳ Ｐゴシック" pitchFamily="-65" charset="-128"/>
              </a:rPr>
              <a:t>p</a:t>
            </a:r>
          </a:p>
        </p:txBody>
      </p:sp>
      <p:sp>
        <p:nvSpPr>
          <p:cNvPr id="40966" name="Text Box 6"/>
          <p:cNvSpPr txBox="1">
            <a:spLocks noChangeArrowheads="1"/>
          </p:cNvSpPr>
          <p:nvPr/>
        </p:nvSpPr>
        <p:spPr bwMode="auto">
          <a:xfrm>
            <a:off x="1905000" y="2651125"/>
            <a:ext cx="549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a:solidFill>
                  <a:srgbClr val="339933"/>
                </a:solidFill>
                <a:latin typeface="Symbol" pitchFamily="-65" charset="2"/>
                <a:ea typeface="ＭＳ Ｐゴシック" pitchFamily="-65" charset="-128"/>
              </a:rPr>
              <a:t>p</a:t>
            </a:r>
          </a:p>
        </p:txBody>
      </p:sp>
      <p:sp>
        <p:nvSpPr>
          <p:cNvPr id="40967" name="Text Box 7"/>
          <p:cNvSpPr txBox="1">
            <a:spLocks noChangeArrowheads="1"/>
          </p:cNvSpPr>
          <p:nvPr/>
        </p:nvSpPr>
        <p:spPr bwMode="auto">
          <a:xfrm>
            <a:off x="2447925" y="2552700"/>
            <a:ext cx="387350" cy="823913"/>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4800" b="1">
                <a:solidFill>
                  <a:srgbClr val="339933"/>
                </a:solidFill>
                <a:ea typeface="ＭＳ Ｐゴシック" pitchFamily="-65" charset="-128"/>
              </a:rPr>
              <a:t>-</a:t>
            </a:r>
          </a:p>
        </p:txBody>
      </p:sp>
      <p:sp>
        <p:nvSpPr>
          <p:cNvPr id="40968" name="Text Box 10"/>
          <p:cNvSpPr txBox="1">
            <a:spLocks noChangeArrowheads="1"/>
          </p:cNvSpPr>
          <p:nvPr/>
        </p:nvSpPr>
        <p:spPr bwMode="auto">
          <a:xfrm>
            <a:off x="990600" y="3756025"/>
            <a:ext cx="549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a:solidFill>
                  <a:srgbClr val="339933"/>
                </a:solidFill>
                <a:latin typeface="Symbol" pitchFamily="-65" charset="2"/>
                <a:ea typeface="ＭＳ Ｐゴシック" pitchFamily="-65" charset="-128"/>
              </a:rPr>
              <a:t>p</a:t>
            </a:r>
          </a:p>
        </p:txBody>
      </p:sp>
      <p:sp>
        <p:nvSpPr>
          <p:cNvPr id="40969" name="Text Box 11"/>
          <p:cNvSpPr txBox="1">
            <a:spLocks noChangeArrowheads="1"/>
          </p:cNvSpPr>
          <p:nvPr/>
        </p:nvSpPr>
        <p:spPr bwMode="auto">
          <a:xfrm>
            <a:off x="1533525" y="3657600"/>
            <a:ext cx="387350" cy="823913"/>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4800" b="1">
                <a:solidFill>
                  <a:srgbClr val="339933"/>
                </a:solidFill>
                <a:ea typeface="ＭＳ Ｐゴシック" pitchFamily="-65" charset="-128"/>
              </a:rPr>
              <a:t>-</a:t>
            </a:r>
          </a:p>
        </p:txBody>
      </p:sp>
      <p:sp>
        <p:nvSpPr>
          <p:cNvPr id="40970" name="Text Box 12"/>
          <p:cNvSpPr txBox="1">
            <a:spLocks noChangeArrowheads="1"/>
          </p:cNvSpPr>
          <p:nvPr/>
        </p:nvSpPr>
        <p:spPr bwMode="auto">
          <a:xfrm>
            <a:off x="1143000" y="4784725"/>
            <a:ext cx="549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a:solidFill>
                  <a:srgbClr val="339933"/>
                </a:solidFill>
                <a:latin typeface="Symbol" pitchFamily="-65" charset="2"/>
                <a:ea typeface="ＭＳ Ｐゴシック" pitchFamily="-65" charset="-128"/>
              </a:rPr>
              <a:t>p</a:t>
            </a:r>
          </a:p>
        </p:txBody>
      </p:sp>
      <p:sp>
        <p:nvSpPr>
          <p:cNvPr id="40971" name="Text Box 13"/>
          <p:cNvSpPr txBox="1">
            <a:spLocks noChangeArrowheads="1"/>
          </p:cNvSpPr>
          <p:nvPr/>
        </p:nvSpPr>
        <p:spPr bwMode="auto">
          <a:xfrm>
            <a:off x="1685925" y="4686300"/>
            <a:ext cx="387350" cy="823913"/>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4800" b="1">
                <a:solidFill>
                  <a:srgbClr val="339933"/>
                </a:solidFill>
                <a:ea typeface="ＭＳ Ｐゴシック" pitchFamily="-65" charset="-128"/>
              </a:rPr>
              <a:t>-</a:t>
            </a:r>
          </a:p>
        </p:txBody>
      </p:sp>
      <p:sp>
        <p:nvSpPr>
          <p:cNvPr id="40972" name="Text Box 14"/>
          <p:cNvSpPr txBox="1">
            <a:spLocks noChangeArrowheads="1"/>
          </p:cNvSpPr>
          <p:nvPr/>
        </p:nvSpPr>
        <p:spPr bwMode="auto">
          <a:xfrm>
            <a:off x="4114800" y="5165725"/>
            <a:ext cx="1311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dirty="0" err="1">
                <a:solidFill>
                  <a:srgbClr val="339933"/>
                </a:solidFill>
                <a:latin typeface="Symbol" pitchFamily="-65" charset="2"/>
                <a:ea typeface="ＭＳ Ｐゴシック" pitchFamily="-65" charset="-128"/>
              </a:rPr>
              <a:t>p</a:t>
            </a:r>
            <a:r>
              <a:rPr lang="en-US" sz="6000" b="1" baseline="30000" dirty="0">
                <a:solidFill>
                  <a:srgbClr val="339933"/>
                </a:solidFill>
                <a:latin typeface="Symbol" pitchFamily="-65" charset="2"/>
                <a:ea typeface="ＭＳ Ｐゴシック" pitchFamily="-65" charset="-128"/>
              </a:rPr>
              <a:t>-</a:t>
            </a:r>
          </a:p>
        </p:txBody>
      </p:sp>
      <p:sp>
        <p:nvSpPr>
          <p:cNvPr id="40973" name="Text Box 22"/>
          <p:cNvSpPr txBox="1">
            <a:spLocks noChangeArrowheads="1"/>
          </p:cNvSpPr>
          <p:nvPr/>
        </p:nvSpPr>
        <p:spPr bwMode="auto">
          <a:xfrm>
            <a:off x="7545388" y="350838"/>
            <a:ext cx="608012"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a:solidFill>
                  <a:srgbClr val="CCCC00"/>
                </a:solidFill>
                <a:latin typeface="Symbol" pitchFamily="-65" charset="2"/>
                <a:ea typeface="ＭＳ Ｐゴシック" pitchFamily="-65" charset="-128"/>
              </a:rPr>
              <a:t>m</a:t>
            </a:r>
          </a:p>
        </p:txBody>
      </p:sp>
      <p:sp>
        <p:nvSpPr>
          <p:cNvPr id="40974" name="Text Box 23"/>
          <p:cNvSpPr txBox="1">
            <a:spLocks noChangeArrowheads="1"/>
          </p:cNvSpPr>
          <p:nvPr/>
        </p:nvSpPr>
        <p:spPr bwMode="auto">
          <a:xfrm>
            <a:off x="8078788" y="304800"/>
            <a:ext cx="531812" cy="823913"/>
          </a:xfrm>
          <a:prstGeom prst="rect">
            <a:avLst/>
          </a:prstGeom>
          <a:noFill/>
          <a:ln w="9525">
            <a:noFill/>
            <a:miter lim="800000"/>
            <a:headEnd/>
            <a:tailEnd/>
          </a:ln>
        </p:spPr>
        <p:txBody>
          <a:bodyPr wrap="none">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4800" b="1" dirty="0">
                <a:solidFill>
                  <a:srgbClr val="CCCC00"/>
                </a:solidFill>
                <a:ea typeface="ＭＳ Ｐゴシック" pitchFamily="-65" charset="-128"/>
              </a:rPr>
              <a:t>+</a:t>
            </a:r>
          </a:p>
        </p:txBody>
      </p:sp>
      <p:sp>
        <p:nvSpPr>
          <p:cNvPr id="40975" name="Line 24"/>
          <p:cNvSpPr>
            <a:spLocks noChangeShapeType="1"/>
          </p:cNvSpPr>
          <p:nvPr/>
        </p:nvSpPr>
        <p:spPr bwMode="auto">
          <a:xfrm>
            <a:off x="7239000" y="4114800"/>
            <a:ext cx="381000" cy="0"/>
          </a:xfrm>
          <a:prstGeom prst="line">
            <a:avLst/>
          </a:prstGeom>
          <a:noFill/>
          <a:ln w="38100">
            <a:solidFill>
              <a:srgbClr val="00CCFF"/>
            </a:solidFill>
            <a:round/>
            <a:headEnd/>
            <a:tailEnd/>
          </a:ln>
        </p:spPr>
        <p:txBody>
          <a:bodyPr wrap="none" anchor="ctr">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40976" name="Line 25"/>
          <p:cNvSpPr>
            <a:spLocks noChangeShapeType="1"/>
          </p:cNvSpPr>
          <p:nvPr/>
        </p:nvSpPr>
        <p:spPr bwMode="auto">
          <a:xfrm flipH="1" flipV="1">
            <a:off x="6781800" y="5029200"/>
            <a:ext cx="1143000" cy="152400"/>
          </a:xfrm>
          <a:prstGeom prst="line">
            <a:avLst/>
          </a:prstGeom>
          <a:noFill/>
          <a:ln w="38100">
            <a:solidFill>
              <a:srgbClr val="00CCFF"/>
            </a:solidFill>
            <a:round/>
            <a:headEnd/>
            <a:tailEnd type="triangle" w="med" len="lg"/>
          </a:ln>
        </p:spPr>
        <p:txBody>
          <a:bodyPr wrap="none" anchor="ctr">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40977" name="Text Box 26"/>
          <p:cNvSpPr txBox="1">
            <a:spLocks noChangeArrowheads="1"/>
          </p:cNvSpPr>
          <p:nvPr/>
        </p:nvSpPr>
        <p:spPr bwMode="auto">
          <a:xfrm>
            <a:off x="2514600" y="5638800"/>
            <a:ext cx="1311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dirty="0" err="1">
                <a:solidFill>
                  <a:srgbClr val="FF3300"/>
                </a:solidFill>
                <a:latin typeface="Symbol" pitchFamily="-65" charset="2"/>
                <a:ea typeface="ＭＳ Ｐゴシック" pitchFamily="-65" charset="-128"/>
              </a:rPr>
              <a:t>p</a:t>
            </a:r>
            <a:r>
              <a:rPr lang="en-US" sz="6000" b="1" baseline="30000" dirty="0">
                <a:solidFill>
                  <a:srgbClr val="FF3300"/>
                </a:solidFill>
                <a:latin typeface="Symbol" pitchFamily="-65" charset="2"/>
                <a:ea typeface="ＭＳ Ｐゴシック" pitchFamily="-65" charset="-128"/>
              </a:rPr>
              <a:t>+</a:t>
            </a:r>
          </a:p>
        </p:txBody>
      </p:sp>
      <p:sp>
        <p:nvSpPr>
          <p:cNvPr id="40978" name="Text Box 27"/>
          <p:cNvSpPr txBox="1">
            <a:spLocks noChangeArrowheads="1"/>
          </p:cNvSpPr>
          <p:nvPr/>
        </p:nvSpPr>
        <p:spPr bwMode="auto">
          <a:xfrm>
            <a:off x="3276600" y="609600"/>
            <a:ext cx="1311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dirty="0" err="1">
                <a:solidFill>
                  <a:srgbClr val="FF3300"/>
                </a:solidFill>
                <a:latin typeface="Symbol" pitchFamily="-65" charset="2"/>
                <a:ea typeface="ＭＳ Ｐゴシック" pitchFamily="-65" charset="-128"/>
              </a:rPr>
              <a:t>p</a:t>
            </a:r>
            <a:r>
              <a:rPr lang="en-US" sz="6000" b="1" baseline="30000" dirty="0">
                <a:solidFill>
                  <a:srgbClr val="FF3300"/>
                </a:solidFill>
                <a:latin typeface="Symbol" pitchFamily="-65" charset="2"/>
                <a:ea typeface="ＭＳ Ｐゴシック" pitchFamily="-65" charset="-128"/>
              </a:rPr>
              <a:t>+</a:t>
            </a:r>
          </a:p>
        </p:txBody>
      </p:sp>
      <p:sp>
        <p:nvSpPr>
          <p:cNvPr id="40979" name="Text Box 28"/>
          <p:cNvSpPr txBox="1">
            <a:spLocks noChangeArrowheads="1"/>
          </p:cNvSpPr>
          <p:nvPr/>
        </p:nvSpPr>
        <p:spPr bwMode="auto">
          <a:xfrm>
            <a:off x="1752600" y="762000"/>
            <a:ext cx="1311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dirty="0" err="1">
                <a:solidFill>
                  <a:srgbClr val="FF3300"/>
                </a:solidFill>
                <a:latin typeface="Symbol" pitchFamily="-65" charset="2"/>
                <a:ea typeface="ＭＳ Ｐゴシック" pitchFamily="-65" charset="-128"/>
              </a:rPr>
              <a:t>p</a:t>
            </a:r>
            <a:r>
              <a:rPr lang="en-US" sz="6000" b="1" baseline="30000" dirty="0">
                <a:solidFill>
                  <a:srgbClr val="FF3300"/>
                </a:solidFill>
                <a:latin typeface="Symbol" pitchFamily="-65" charset="2"/>
                <a:ea typeface="ＭＳ Ｐゴシック" pitchFamily="-65" charset="-128"/>
              </a:rPr>
              <a:t>+</a:t>
            </a:r>
          </a:p>
        </p:txBody>
      </p:sp>
      <p:sp>
        <p:nvSpPr>
          <p:cNvPr id="40980" name="Text Box 29"/>
          <p:cNvSpPr txBox="1">
            <a:spLocks noChangeArrowheads="1"/>
          </p:cNvSpPr>
          <p:nvPr/>
        </p:nvSpPr>
        <p:spPr bwMode="auto">
          <a:xfrm>
            <a:off x="6156325" y="2498725"/>
            <a:ext cx="1311275" cy="1006475"/>
          </a:xfrm>
          <a:prstGeom prst="rect">
            <a:avLst/>
          </a:prstGeom>
          <a:noFill/>
          <a:ln w="9525">
            <a:noFill/>
            <a:miter lim="800000"/>
            <a:headEnd/>
            <a:tailEnd/>
          </a:ln>
        </p:spPr>
        <p:txBody>
          <a:bodyPr>
            <a:prstTxWarp prst="textNoShape">
              <a:avLst/>
            </a:prstTxWarp>
            <a:spAutoFit/>
          </a:bodyPr>
          <a:lstStyle/>
          <a:p>
            <a:pPr algn="r" eaLnBrk="0" fontAlgn="base" hangingPunct="0">
              <a:spcBef>
                <a:spcPct val="20000"/>
              </a:spcBef>
              <a:spcAft>
                <a:spcPct val="0"/>
              </a:spcAft>
              <a:buClr>
                <a:srgbClr val="FFFF00"/>
              </a:buClr>
              <a:buSzPct val="80000"/>
              <a:buFont typeface="Wingdings" pitchFamily="-65" charset="2"/>
              <a:buNone/>
            </a:pPr>
            <a:r>
              <a:rPr lang="en-US" sz="6000" b="1" i="1">
                <a:solidFill>
                  <a:srgbClr val="FF3300"/>
                </a:solidFill>
                <a:latin typeface="Symbol" pitchFamily="-65" charset="2"/>
                <a:ea typeface="ＭＳ Ｐゴシック" pitchFamily="-65" charset="-128"/>
              </a:rPr>
              <a:t>p</a:t>
            </a:r>
            <a:r>
              <a:rPr lang="en-US" sz="6000" b="1" baseline="30000">
                <a:solidFill>
                  <a:srgbClr val="FF3300"/>
                </a:solidFill>
                <a:latin typeface="Symbol" pitchFamily="-65" charset="2"/>
                <a:ea typeface="ＭＳ Ｐゴシック" pitchFamily="-65" charset="-128"/>
              </a:rPr>
              <a:t>+</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op95_collision.gif"/>
          <p:cNvPicPr>
            <a:picLocks noChangeAspect="1"/>
          </p:cNvPicPr>
          <p:nvPr/>
        </p:nvPicPr>
        <p:blipFill>
          <a:blip r:embed="rId2">
            <a:clrChange>
              <a:clrFrom>
                <a:srgbClr val="000000"/>
              </a:clrFrom>
              <a:clrTo>
                <a:srgbClr val="000000">
                  <a:alpha val="0"/>
                </a:srgbClr>
              </a:clrTo>
            </a:clrChange>
          </a:blip>
          <a:srcRect l="2396" t="2829" r="2396" b="1415"/>
          <a:stretch>
            <a:fillRect/>
          </a:stretch>
        </p:blipFill>
        <p:spPr>
          <a:xfrm>
            <a:off x="4236117" y="2096714"/>
            <a:ext cx="4755483" cy="4050738"/>
          </a:xfrm>
          <a:prstGeom prst="rect">
            <a:avLst/>
          </a:prstGeom>
        </p:spPr>
      </p:pic>
      <p:sp>
        <p:nvSpPr>
          <p:cNvPr id="17" name="Oval 16"/>
          <p:cNvSpPr/>
          <p:nvPr/>
        </p:nvSpPr>
        <p:spPr bwMode="auto">
          <a:xfrm>
            <a:off x="5105400" y="2438400"/>
            <a:ext cx="381000" cy="76200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16" name="Oval 15"/>
          <p:cNvSpPr/>
          <p:nvPr/>
        </p:nvSpPr>
        <p:spPr bwMode="auto">
          <a:xfrm>
            <a:off x="7848600" y="5029200"/>
            <a:ext cx="609600" cy="30480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15" name="Oval 14"/>
          <p:cNvSpPr/>
          <p:nvPr/>
        </p:nvSpPr>
        <p:spPr bwMode="auto">
          <a:xfrm>
            <a:off x="7712116" y="2590800"/>
            <a:ext cx="228600" cy="30480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14" name="Oval 13"/>
          <p:cNvSpPr/>
          <p:nvPr/>
        </p:nvSpPr>
        <p:spPr bwMode="auto">
          <a:xfrm>
            <a:off x="7162800" y="2362200"/>
            <a:ext cx="228600" cy="304800"/>
          </a:xfrm>
          <a:prstGeom prst="ellipse">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fontAlgn="base">
              <a:spcBef>
                <a:spcPct val="20000"/>
              </a:spcBef>
              <a:spcAft>
                <a:spcPct val="0"/>
              </a:spcAft>
              <a:buClr>
                <a:srgbClr val="FFFF00"/>
              </a:buClr>
              <a:buSzPct val="80000"/>
              <a:buFont typeface="Wingdings" pitchFamily="-65" charset="2"/>
              <a:buNone/>
            </a:pPr>
            <a:endParaRPr lang="en-US" sz="2400">
              <a:solidFill>
                <a:srgbClr val="EAEAEA"/>
              </a:solidFill>
              <a:ea typeface="ＭＳ Ｐゴシック" pitchFamily="-65" charset="-128"/>
            </a:endParaRPr>
          </a:p>
        </p:txBody>
      </p:sp>
      <p:sp>
        <p:nvSpPr>
          <p:cNvPr id="2" name="Title 1"/>
          <p:cNvSpPr>
            <a:spLocks noGrp="1"/>
          </p:cNvSpPr>
          <p:nvPr>
            <p:ph type="title"/>
          </p:nvPr>
        </p:nvSpPr>
        <p:spPr/>
        <p:txBody>
          <a:bodyPr/>
          <a:lstStyle/>
          <a:p>
            <a:r>
              <a:rPr lang="en-US" sz="2800" cap="none" dirty="0" smtClean="0"/>
              <a:t>Proton-antiprotons at 2 </a:t>
            </a:r>
            <a:r>
              <a:rPr lang="en-US" sz="2800" cap="none" dirty="0" err="1" smtClean="0"/>
              <a:t>TeV</a:t>
            </a:r>
            <a:r>
              <a:rPr lang="en-US" sz="2800" cap="none" dirty="0" smtClean="0"/>
              <a:t>:  make </a:t>
            </a:r>
            <a:r>
              <a:rPr lang="en-US" sz="2800" cap="none" dirty="0" err="1" smtClean="0"/>
              <a:t>t</a:t>
            </a:r>
            <a:r>
              <a:rPr lang="en-US" sz="2800" cap="none" dirty="0" smtClean="0"/>
              <a:t> quark</a:t>
            </a:r>
            <a:endParaRPr lang="en-US" sz="2800" cap="none" dirty="0"/>
          </a:p>
        </p:txBody>
      </p:sp>
      <p:pic>
        <p:nvPicPr>
          <p:cNvPr id="6" name="Content Placeholder 5" descr="12745_web.jpg"/>
          <p:cNvPicPr>
            <a:picLocks noGrp="1" noChangeAspect="1"/>
          </p:cNvPicPr>
          <p:nvPr>
            <p:ph idx="1"/>
          </p:nvPr>
        </p:nvPicPr>
        <p:blipFill>
          <a:blip r:embed="rId3">
            <a:clrChange>
              <a:clrFrom>
                <a:srgbClr val="000000"/>
              </a:clrFrom>
              <a:clrTo>
                <a:srgbClr val="000000">
                  <a:alpha val="0"/>
                </a:srgbClr>
              </a:clrTo>
            </a:clrChange>
          </a:blip>
          <a:stretch>
            <a:fillRect/>
          </a:stretch>
        </p:blipFill>
        <p:spPr>
          <a:xfrm>
            <a:off x="381000" y="2057400"/>
            <a:ext cx="4180920" cy="3950970"/>
          </a:xfrm>
        </p:spPr>
      </p:pic>
      <p:sp>
        <p:nvSpPr>
          <p:cNvPr id="8" name="TextBox 7"/>
          <p:cNvSpPr txBox="1"/>
          <p:nvPr/>
        </p:nvSpPr>
        <p:spPr>
          <a:xfrm>
            <a:off x="4571916" y="5257800"/>
            <a:ext cx="762085"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dirty="0" err="1" smtClean="0">
                <a:solidFill>
                  <a:srgbClr val="EAEAEA"/>
                </a:solidFill>
                <a:ea typeface="ＭＳ Ｐゴシック" pitchFamily="-65" charset="-128"/>
              </a:rPr>
              <a:t>muon</a:t>
            </a:r>
            <a:endParaRPr lang="en-US" dirty="0">
              <a:solidFill>
                <a:srgbClr val="EAEAEA"/>
              </a:solidFill>
              <a:ea typeface="ＭＳ Ｐゴシック" pitchFamily="-65" charset="-128"/>
            </a:endParaRPr>
          </a:p>
        </p:txBody>
      </p:sp>
      <p:sp>
        <p:nvSpPr>
          <p:cNvPr id="9" name="TextBox 8"/>
          <p:cNvSpPr txBox="1"/>
          <p:nvPr/>
        </p:nvSpPr>
        <p:spPr>
          <a:xfrm>
            <a:off x="5867400" y="5726668"/>
            <a:ext cx="1018841"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neutrino</a:t>
            </a:r>
            <a:endParaRPr lang="en-US" dirty="0">
              <a:solidFill>
                <a:srgbClr val="EAEAEA"/>
              </a:solidFill>
              <a:ea typeface="ＭＳ Ｐゴシック" pitchFamily="-65" charset="-128"/>
            </a:endParaRPr>
          </a:p>
        </p:txBody>
      </p:sp>
      <p:sp>
        <p:nvSpPr>
          <p:cNvPr id="10" name="TextBox 9"/>
          <p:cNvSpPr txBox="1"/>
          <p:nvPr/>
        </p:nvSpPr>
        <p:spPr>
          <a:xfrm>
            <a:off x="7772400" y="4953000"/>
            <a:ext cx="441284"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jet</a:t>
            </a:r>
            <a:endParaRPr lang="en-US" dirty="0">
              <a:solidFill>
                <a:srgbClr val="EAEAEA"/>
              </a:solidFill>
              <a:ea typeface="ＭＳ Ｐゴシック" pitchFamily="-65" charset="-128"/>
            </a:endParaRPr>
          </a:p>
        </p:txBody>
      </p:sp>
      <p:sp>
        <p:nvSpPr>
          <p:cNvPr id="11" name="TextBox 10"/>
          <p:cNvSpPr txBox="1"/>
          <p:nvPr/>
        </p:nvSpPr>
        <p:spPr>
          <a:xfrm>
            <a:off x="7635916" y="2526268"/>
            <a:ext cx="441284"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jet</a:t>
            </a:r>
            <a:endParaRPr lang="en-US" dirty="0">
              <a:solidFill>
                <a:srgbClr val="EAEAEA"/>
              </a:solidFill>
              <a:ea typeface="ＭＳ Ｐゴシック" pitchFamily="-65" charset="-128"/>
            </a:endParaRPr>
          </a:p>
        </p:txBody>
      </p:sp>
      <p:sp>
        <p:nvSpPr>
          <p:cNvPr id="12" name="TextBox 11"/>
          <p:cNvSpPr txBox="1"/>
          <p:nvPr/>
        </p:nvSpPr>
        <p:spPr>
          <a:xfrm>
            <a:off x="6934200" y="2286000"/>
            <a:ext cx="441284"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jet</a:t>
            </a:r>
            <a:endParaRPr lang="en-US" dirty="0">
              <a:solidFill>
                <a:srgbClr val="EAEAEA"/>
              </a:solidFill>
              <a:ea typeface="ＭＳ Ｐゴシック" pitchFamily="-65" charset="-128"/>
            </a:endParaRPr>
          </a:p>
        </p:txBody>
      </p:sp>
      <p:sp>
        <p:nvSpPr>
          <p:cNvPr id="13" name="TextBox 12"/>
          <p:cNvSpPr txBox="1"/>
          <p:nvPr/>
        </p:nvSpPr>
        <p:spPr>
          <a:xfrm>
            <a:off x="5105400" y="2831068"/>
            <a:ext cx="441284" cy="369332"/>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dirty="0" smtClean="0">
                <a:solidFill>
                  <a:srgbClr val="EAEAEA"/>
                </a:solidFill>
                <a:ea typeface="ＭＳ Ｐゴシック" pitchFamily="-65" charset="-128"/>
              </a:rPr>
              <a:t>jet</a:t>
            </a:r>
            <a:endParaRPr lang="en-US" dirty="0">
              <a:solidFill>
                <a:srgbClr val="EAEAEA"/>
              </a:solidFill>
              <a:ea typeface="ＭＳ Ｐゴシック" pitchFamily="-65" charset="-128"/>
            </a:endParaRPr>
          </a:p>
        </p:txBody>
      </p:sp>
      <p:sp>
        <p:nvSpPr>
          <p:cNvPr id="18" name="Rectangle 17"/>
          <p:cNvSpPr/>
          <p:nvPr/>
        </p:nvSpPr>
        <p:spPr>
          <a:xfrm>
            <a:off x="76200" y="5791200"/>
            <a:ext cx="4572000" cy="338554"/>
          </a:xfrm>
          <a:prstGeom prst="rect">
            <a:avLst/>
          </a:prstGeom>
        </p:spPr>
        <p:txBody>
          <a:bodyPr>
            <a:spAutoFit/>
          </a:bodyPr>
          <a:lstStyle/>
          <a:p>
            <a:pPr fontAlgn="base">
              <a:spcBef>
                <a:spcPct val="20000"/>
              </a:spcBef>
              <a:spcAft>
                <a:spcPct val="0"/>
              </a:spcAft>
              <a:buClr>
                <a:srgbClr val="FFFF00"/>
              </a:buClr>
              <a:buSzPct val="80000"/>
              <a:buFont typeface="Wingdings" pitchFamily="-65" charset="2"/>
              <a:buNone/>
            </a:pPr>
            <a:r>
              <a:rPr lang="en-US" sz="1600" i="1" dirty="0" smtClean="0">
                <a:solidFill>
                  <a:srgbClr val="EAEAEA"/>
                </a:solidFill>
                <a:ea typeface="ＭＳ Ｐゴシック" pitchFamily="-65" charset="-128"/>
              </a:rPr>
              <a:t>Image credits:   </a:t>
            </a:r>
            <a:r>
              <a:rPr lang="en-US" sz="1600" i="1" dirty="0" err="1" smtClean="0">
                <a:solidFill>
                  <a:srgbClr val="EAEAEA"/>
                </a:solidFill>
                <a:ea typeface="ＭＳ Ｐゴシック" pitchFamily="-65" charset="-128"/>
              </a:rPr>
              <a:t>Fermilab</a:t>
            </a:r>
            <a:endParaRPr lang="en-US" sz="1600" i="1" dirty="0">
              <a:solidFill>
                <a:srgbClr val="EAEAEA"/>
              </a:solidFill>
              <a:ea typeface="ＭＳ Ｐゴシック" pitchFamily="-65"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Angels &amp; Demons &amp; Antimatter</a:t>
            </a:r>
            <a:endParaRPr lang="en-US" dirty="0"/>
          </a:p>
        </p:txBody>
      </p:sp>
      <p:sp>
        <p:nvSpPr>
          <p:cNvPr id="3" name="Content Placeholder 2"/>
          <p:cNvSpPr>
            <a:spLocks noGrp="1"/>
          </p:cNvSpPr>
          <p:nvPr>
            <p:ph idx="1"/>
          </p:nvPr>
        </p:nvSpPr>
        <p:spPr>
          <a:xfrm>
            <a:off x="381000" y="2362200"/>
            <a:ext cx="6248400" cy="3390900"/>
          </a:xfrm>
        </p:spPr>
        <p:txBody>
          <a:bodyPr>
            <a:normAutofit/>
          </a:bodyPr>
          <a:lstStyle/>
          <a:p>
            <a:r>
              <a:rPr lang="en-US" dirty="0" smtClean="0"/>
              <a:t>Rome is threatened by ¼ gram of antimatter</a:t>
            </a:r>
          </a:p>
          <a:p>
            <a:r>
              <a:rPr lang="en-US" dirty="0" smtClean="0"/>
              <a:t>Annihilation of ¼ g matter + ¼ g antimatter = 10 kilotons of TNT</a:t>
            </a:r>
          </a:p>
          <a:p>
            <a:r>
              <a:rPr lang="en-US" dirty="0" smtClean="0"/>
              <a:t>More than enough to destroy the Vatican</a:t>
            </a:r>
          </a:p>
          <a:p>
            <a:endParaRPr lang="en-US" dirty="0" smtClean="0"/>
          </a:p>
          <a:p>
            <a:endParaRPr lang="en-US" dirty="0" smtClean="0"/>
          </a:p>
          <a:p>
            <a:endParaRPr lang="en-US" dirty="0"/>
          </a:p>
        </p:txBody>
      </p:sp>
      <p:pic>
        <p:nvPicPr>
          <p:cNvPr id="5" name="Picture 4" descr="dollar.jpg"/>
          <p:cNvPicPr>
            <a:picLocks noChangeAspect="1"/>
          </p:cNvPicPr>
          <p:nvPr/>
        </p:nvPicPr>
        <p:blipFill>
          <a:blip r:embed="rId3" cstate="print"/>
          <a:srcRect r="71875"/>
          <a:stretch>
            <a:fillRect/>
          </a:stretch>
        </p:blipFill>
        <p:spPr>
          <a:xfrm>
            <a:off x="6629400" y="2510135"/>
            <a:ext cx="1864507" cy="2895070"/>
          </a:xfrm>
          <a:prstGeom prst="rect">
            <a:avLst/>
          </a:prstGeom>
        </p:spPr>
      </p:pic>
      <p:sp>
        <p:nvSpPr>
          <p:cNvPr id="6" name="TextBox 5"/>
          <p:cNvSpPr txBox="1"/>
          <p:nvPr/>
        </p:nvSpPr>
        <p:spPr>
          <a:xfrm>
            <a:off x="6781800" y="5410200"/>
            <a:ext cx="1600200" cy="461665"/>
          </a:xfrm>
          <a:prstGeom prst="rect">
            <a:avLst/>
          </a:prstGeom>
          <a:noFill/>
        </p:spPr>
        <p:txBody>
          <a:bodyPr wrap="square" rtlCol="0">
            <a:spAutoFit/>
          </a:bodyPr>
          <a:lstStyle/>
          <a:p>
            <a:pPr algn="ctr"/>
            <a:r>
              <a:rPr lang="en-US" dirty="0" smtClean="0"/>
              <a:t>¼ gram</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1000" y="1828800"/>
            <a:ext cx="4572000" cy="2362200"/>
          </a:xfrm>
        </p:spPr>
        <p:txBody>
          <a:bodyPr/>
          <a:lstStyle/>
          <a:p>
            <a:r>
              <a:rPr lang="en-US" dirty="0" smtClean="0"/>
              <a:t>Hiroshima atomic bomb was equivalent to 15kton of TNT</a:t>
            </a:r>
          </a:p>
          <a:p>
            <a:r>
              <a:rPr lang="en-US" dirty="0" smtClean="0"/>
              <a:t>To actually haul 10 </a:t>
            </a:r>
            <a:r>
              <a:rPr lang="en-US" dirty="0" err="1" smtClean="0"/>
              <a:t>kton</a:t>
            </a:r>
            <a:r>
              <a:rPr lang="en-US" dirty="0" smtClean="0"/>
              <a:t> of TNT would require a cargo train with 100 cars. </a:t>
            </a:r>
          </a:p>
          <a:p>
            <a:endParaRPr lang="en-US" dirty="0"/>
          </a:p>
        </p:txBody>
      </p:sp>
      <p:pic>
        <p:nvPicPr>
          <p:cNvPr id="4" name="Picture 3" descr="Nbomb.jpg"/>
          <p:cNvPicPr>
            <a:picLocks noChangeAspect="1"/>
          </p:cNvPicPr>
          <p:nvPr/>
        </p:nvPicPr>
        <p:blipFill>
          <a:blip r:embed="rId2" cstate="print"/>
          <a:stretch>
            <a:fillRect/>
          </a:stretch>
        </p:blipFill>
        <p:spPr>
          <a:xfrm>
            <a:off x="4800600" y="2133599"/>
            <a:ext cx="3914775" cy="3664895"/>
          </a:xfrm>
          <a:prstGeom prst="rect">
            <a:avLst/>
          </a:prstGeom>
        </p:spPr>
      </p:pic>
      <p:pic>
        <p:nvPicPr>
          <p:cNvPr id="5" name="Picture 4" descr="NUCLEARTRAIN1.jpg"/>
          <p:cNvPicPr>
            <a:picLocks noChangeAspect="1"/>
          </p:cNvPicPr>
          <p:nvPr/>
        </p:nvPicPr>
        <p:blipFill>
          <a:blip r:embed="rId3" cstate="print"/>
          <a:stretch>
            <a:fillRect/>
          </a:stretch>
        </p:blipFill>
        <p:spPr>
          <a:xfrm>
            <a:off x="609599" y="3979948"/>
            <a:ext cx="4038601" cy="181125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The Plot</a:t>
            </a:r>
            <a:endParaRPr lang="en-US" sz="2800" cap="none" dirty="0"/>
          </a:p>
        </p:txBody>
      </p:sp>
      <p:sp>
        <p:nvSpPr>
          <p:cNvPr id="3" name="Content Placeholder 2"/>
          <p:cNvSpPr>
            <a:spLocks noGrp="1"/>
          </p:cNvSpPr>
          <p:nvPr>
            <p:ph sz="half" idx="1"/>
          </p:nvPr>
        </p:nvSpPr>
        <p:spPr/>
        <p:txBody>
          <a:bodyPr>
            <a:normAutofit/>
          </a:bodyPr>
          <a:lstStyle/>
          <a:p>
            <a:r>
              <a:rPr lang="en-US" dirty="0" smtClean="0"/>
              <a:t>Antimatter is stolen from CERN’s Large </a:t>
            </a:r>
            <a:r>
              <a:rPr lang="en-US" dirty="0" err="1" smtClean="0"/>
              <a:t>Hadron</a:t>
            </a:r>
            <a:r>
              <a:rPr lang="en-US" dirty="0" smtClean="0"/>
              <a:t> Collider and hidden in Vatican City. </a:t>
            </a:r>
          </a:p>
          <a:p>
            <a:r>
              <a:rPr lang="en-US" dirty="0" smtClean="0"/>
              <a:t>Countdown to Vatican annihilation begins.</a:t>
            </a:r>
          </a:p>
          <a:p>
            <a:r>
              <a:rPr lang="en-US" dirty="0" smtClean="0"/>
              <a:t>Race through Rome to avert death and destruction.</a:t>
            </a:r>
          </a:p>
        </p:txBody>
      </p:sp>
      <p:sp>
        <p:nvSpPr>
          <p:cNvPr id="8" name="Content Placeholder 7"/>
          <p:cNvSpPr>
            <a:spLocks noGrp="1"/>
          </p:cNvSpPr>
          <p:nvPr>
            <p:ph sz="half" idx="2"/>
          </p:nvPr>
        </p:nvSpPr>
        <p:spPr/>
        <p:txBody>
          <a:bodyPr/>
          <a:lstStyle/>
          <a:p>
            <a:endParaRPr lang="en-US"/>
          </a:p>
        </p:txBody>
      </p:sp>
      <p:pic>
        <p:nvPicPr>
          <p:cNvPr id="7" name="Picture 6" descr="and_gallery_vatican.jpg"/>
          <p:cNvPicPr>
            <a:picLocks noChangeAspect="1"/>
          </p:cNvPicPr>
          <p:nvPr/>
        </p:nvPicPr>
        <p:blipFill>
          <a:blip r:embed="rId3" cstate="print"/>
          <a:srcRect b="8545"/>
          <a:stretch>
            <a:fillRect/>
          </a:stretch>
        </p:blipFill>
        <p:spPr>
          <a:xfrm>
            <a:off x="4705350" y="3924487"/>
            <a:ext cx="3931920" cy="1895288"/>
          </a:xfrm>
          <a:prstGeom prst="rect">
            <a:avLst/>
          </a:prstGeom>
        </p:spPr>
      </p:pic>
      <p:pic>
        <p:nvPicPr>
          <p:cNvPr id="5" name="Picture 4" descr="vetra.jpg"/>
          <p:cNvPicPr>
            <a:picLocks noChangeAspect="1"/>
          </p:cNvPicPr>
          <p:nvPr/>
        </p:nvPicPr>
        <p:blipFill>
          <a:blip r:embed="rId4" cstate="print"/>
          <a:srcRect t="19110" b="7692"/>
          <a:stretch>
            <a:fillRect/>
          </a:stretch>
        </p:blipFill>
        <p:spPr>
          <a:xfrm>
            <a:off x="4724401" y="2138425"/>
            <a:ext cx="3935073" cy="192024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Antimatter’s no threat</a:t>
            </a:r>
            <a:endParaRPr lang="en-US" dirty="0"/>
          </a:p>
        </p:txBody>
      </p:sp>
      <p:sp>
        <p:nvSpPr>
          <p:cNvPr id="3" name="Content Placeholder 2"/>
          <p:cNvSpPr>
            <a:spLocks noGrp="1"/>
          </p:cNvSpPr>
          <p:nvPr>
            <p:ph idx="1"/>
          </p:nvPr>
        </p:nvSpPr>
        <p:spPr>
          <a:xfrm>
            <a:off x="381000" y="2057400"/>
            <a:ext cx="8382000" cy="4114800"/>
          </a:xfrm>
        </p:spPr>
        <p:txBody>
          <a:bodyPr>
            <a:normAutofit fontScale="92500" lnSpcReduction="20000"/>
          </a:bodyPr>
          <a:lstStyle/>
          <a:p>
            <a:r>
              <a:rPr lang="en-US" dirty="0" smtClean="0"/>
              <a:t>We make </a:t>
            </a:r>
            <a:r>
              <a:rPr lang="en-US" i="1" dirty="0" smtClean="0"/>
              <a:t>very</a:t>
            </a:r>
            <a:r>
              <a:rPr lang="en-US" dirty="0" smtClean="0"/>
              <a:t> little antimatter</a:t>
            </a:r>
          </a:p>
          <a:p>
            <a:r>
              <a:rPr lang="en-US" dirty="0" err="1" smtClean="0"/>
              <a:t>Fermilab</a:t>
            </a:r>
            <a:r>
              <a:rPr lang="en-US" dirty="0" smtClean="0"/>
              <a:t> creates 2.3 </a:t>
            </a:r>
            <a:r>
              <a:rPr lang="en-US" dirty="0" err="1" smtClean="0"/>
              <a:t>nanograms</a:t>
            </a:r>
            <a:r>
              <a:rPr lang="en-US" dirty="0" smtClean="0"/>
              <a:t> of antiprotons per year</a:t>
            </a:r>
          </a:p>
          <a:p>
            <a:endParaRPr lang="en-US" sz="1514" dirty="0" smtClean="0"/>
          </a:p>
          <a:p>
            <a:endParaRPr lang="en-US" sz="1946"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It would take 109 million yrs to make ¼ gram (longer @ CERN)</a:t>
            </a:r>
          </a:p>
          <a:p>
            <a:r>
              <a:rPr lang="en-US" dirty="0" smtClean="0"/>
              <a:t>Energy required to make ¼ gram would equal entire world’s energy consumption for 30 years!</a:t>
            </a:r>
          </a:p>
          <a:p>
            <a:endParaRPr lang="en-US" dirty="0" smtClean="0"/>
          </a:p>
          <a:p>
            <a:endParaRPr lang="en-US" dirty="0"/>
          </a:p>
        </p:txBody>
      </p:sp>
      <p:pic>
        <p:nvPicPr>
          <p:cNvPr id="6" name="Picture 5" descr="fermilab_ap.jpg"/>
          <p:cNvPicPr>
            <a:picLocks noChangeAspect="1"/>
          </p:cNvPicPr>
          <p:nvPr/>
        </p:nvPicPr>
        <p:blipFill>
          <a:blip r:embed="rId3" cstate="print"/>
          <a:srcRect r="7500"/>
          <a:stretch>
            <a:fillRect/>
          </a:stretch>
        </p:blipFill>
        <p:spPr>
          <a:xfrm>
            <a:off x="361950" y="2933896"/>
            <a:ext cx="8458200" cy="201910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Young-Kee_Aerial_01"/>
          <p:cNvPicPr>
            <a:picLocks noChangeAspect="1" noChangeArrowheads="1"/>
          </p:cNvPicPr>
          <p:nvPr/>
        </p:nvPicPr>
        <p:blipFill>
          <a:blip r:embed="rId3" cstate="print"/>
          <a:srcRect/>
          <a:stretch>
            <a:fillRect/>
          </a:stretch>
        </p:blipFill>
        <p:spPr bwMode="auto">
          <a:xfrm>
            <a:off x="-17463" y="-12700"/>
            <a:ext cx="9180513" cy="6884988"/>
          </a:xfrm>
          <a:prstGeom prst="rect">
            <a:avLst/>
          </a:prstGeom>
          <a:noFill/>
        </p:spPr>
      </p:pic>
      <p:pic>
        <p:nvPicPr>
          <p:cNvPr id="280579" name="Picture 3" descr="02_Young-Kee_Aerial_02"/>
          <p:cNvPicPr>
            <a:picLocks noChangeAspect="1" noChangeArrowheads="1"/>
          </p:cNvPicPr>
          <p:nvPr/>
        </p:nvPicPr>
        <p:blipFill>
          <a:blip r:embed="rId4" cstate="print"/>
          <a:srcRect/>
          <a:stretch>
            <a:fillRect/>
          </a:stretch>
        </p:blipFill>
        <p:spPr bwMode="auto">
          <a:xfrm>
            <a:off x="-17463" y="-12700"/>
            <a:ext cx="9180513" cy="6884988"/>
          </a:xfrm>
          <a:prstGeom prst="rect">
            <a:avLst/>
          </a:prstGeom>
          <a:noFill/>
        </p:spPr>
      </p:pic>
      <p:pic>
        <p:nvPicPr>
          <p:cNvPr id="280580" name="Picture 4" descr="03_Young-Kee_Aerial_03"/>
          <p:cNvPicPr>
            <a:picLocks noChangeAspect="1" noChangeArrowheads="1"/>
          </p:cNvPicPr>
          <p:nvPr/>
        </p:nvPicPr>
        <p:blipFill>
          <a:blip r:embed="rId5" cstate="print"/>
          <a:srcRect/>
          <a:stretch>
            <a:fillRect/>
          </a:stretch>
        </p:blipFill>
        <p:spPr bwMode="auto">
          <a:xfrm>
            <a:off x="-17463" y="-12700"/>
            <a:ext cx="9180513" cy="6884988"/>
          </a:xfrm>
          <a:prstGeom prst="rect">
            <a:avLst/>
          </a:prstGeom>
          <a:noFill/>
        </p:spPr>
      </p:pic>
      <p:pic>
        <p:nvPicPr>
          <p:cNvPr id="280581" name="Picture 5" descr="04_Young-Kee_Aerial_04"/>
          <p:cNvPicPr>
            <a:picLocks noChangeAspect="1" noChangeArrowheads="1"/>
          </p:cNvPicPr>
          <p:nvPr/>
        </p:nvPicPr>
        <p:blipFill>
          <a:blip r:embed="rId6" cstate="print"/>
          <a:srcRect/>
          <a:stretch>
            <a:fillRect/>
          </a:stretch>
        </p:blipFill>
        <p:spPr bwMode="auto">
          <a:xfrm>
            <a:off x="-17463" y="-12700"/>
            <a:ext cx="9180513" cy="6884988"/>
          </a:xfrm>
          <a:prstGeom prst="rect">
            <a:avLst/>
          </a:prstGeom>
          <a:noFill/>
        </p:spPr>
      </p:pic>
      <p:pic>
        <p:nvPicPr>
          <p:cNvPr id="280582" name="Picture 6" descr="05_Young-Kee_Aerial_05"/>
          <p:cNvPicPr>
            <a:picLocks noChangeAspect="1" noChangeArrowheads="1"/>
          </p:cNvPicPr>
          <p:nvPr/>
        </p:nvPicPr>
        <p:blipFill>
          <a:blip r:embed="rId7" cstate="print"/>
          <a:srcRect/>
          <a:stretch>
            <a:fillRect/>
          </a:stretch>
        </p:blipFill>
        <p:spPr bwMode="auto">
          <a:xfrm>
            <a:off x="-17463" y="-12700"/>
            <a:ext cx="9180513" cy="6884988"/>
          </a:xfrm>
          <a:prstGeom prst="rect">
            <a:avLst/>
          </a:prstGeom>
          <a:noFill/>
        </p:spPr>
      </p:pic>
      <p:pic>
        <p:nvPicPr>
          <p:cNvPr id="280583" name="Picture 7" descr="06_Young-Kee_Aerial_06"/>
          <p:cNvPicPr>
            <a:picLocks noChangeAspect="1" noChangeArrowheads="1"/>
          </p:cNvPicPr>
          <p:nvPr/>
        </p:nvPicPr>
        <p:blipFill>
          <a:blip r:embed="rId8" cstate="print"/>
          <a:srcRect/>
          <a:stretch>
            <a:fillRect/>
          </a:stretch>
        </p:blipFill>
        <p:spPr bwMode="auto">
          <a:xfrm>
            <a:off x="-17463" y="-12700"/>
            <a:ext cx="9180513" cy="6884988"/>
          </a:xfrm>
          <a:prstGeom prst="rect">
            <a:avLst/>
          </a:prstGeom>
          <a:noFill/>
        </p:spPr>
      </p:pic>
      <p:pic>
        <p:nvPicPr>
          <p:cNvPr id="280584" name="Picture 8" descr="07_Young-Kee_Aerial_07"/>
          <p:cNvPicPr>
            <a:picLocks noChangeAspect="1" noChangeArrowheads="1"/>
          </p:cNvPicPr>
          <p:nvPr/>
        </p:nvPicPr>
        <p:blipFill>
          <a:blip r:embed="rId9" cstate="print"/>
          <a:srcRect/>
          <a:stretch>
            <a:fillRect/>
          </a:stretch>
        </p:blipFill>
        <p:spPr bwMode="auto">
          <a:xfrm>
            <a:off x="-17463" y="-12700"/>
            <a:ext cx="9180513" cy="6884988"/>
          </a:xfrm>
          <a:prstGeom prst="rect">
            <a:avLst/>
          </a:prstGeom>
          <a:noFill/>
        </p:spPr>
      </p:pic>
      <p:pic>
        <p:nvPicPr>
          <p:cNvPr id="280585" name="Picture 9" descr="08_Young-Kee_Aerial_08"/>
          <p:cNvPicPr>
            <a:picLocks noChangeAspect="1" noChangeArrowheads="1"/>
          </p:cNvPicPr>
          <p:nvPr/>
        </p:nvPicPr>
        <p:blipFill>
          <a:blip r:embed="rId10" cstate="print"/>
          <a:srcRect/>
          <a:stretch>
            <a:fillRect/>
          </a:stretch>
        </p:blipFill>
        <p:spPr bwMode="auto">
          <a:xfrm>
            <a:off x="-17463" y="-12700"/>
            <a:ext cx="9180513" cy="6884988"/>
          </a:xfrm>
          <a:prstGeom prst="rect">
            <a:avLst/>
          </a:prstGeom>
          <a:noFill/>
        </p:spPr>
      </p:pic>
      <p:pic>
        <p:nvPicPr>
          <p:cNvPr id="280586" name="Picture 10" descr="09_Young-Kee_Aerial_09"/>
          <p:cNvPicPr>
            <a:picLocks noChangeAspect="1" noChangeArrowheads="1"/>
          </p:cNvPicPr>
          <p:nvPr/>
        </p:nvPicPr>
        <p:blipFill>
          <a:blip r:embed="rId11" cstate="print"/>
          <a:srcRect/>
          <a:stretch>
            <a:fillRect/>
          </a:stretch>
        </p:blipFill>
        <p:spPr bwMode="auto">
          <a:xfrm>
            <a:off x="-17463" y="-12700"/>
            <a:ext cx="9180513" cy="6884988"/>
          </a:xfrm>
          <a:prstGeom prst="rect">
            <a:avLst/>
          </a:prstGeom>
          <a:noFill/>
        </p:spPr>
      </p:pic>
      <p:sp>
        <p:nvSpPr>
          <p:cNvPr id="280598" name="Rectangle 22"/>
          <p:cNvSpPr>
            <a:spLocks noChangeArrowheads="1"/>
          </p:cNvSpPr>
          <p:nvPr/>
        </p:nvSpPr>
        <p:spPr bwMode="auto">
          <a:xfrm>
            <a:off x="0" y="76200"/>
            <a:ext cx="8229600" cy="1371600"/>
          </a:xfrm>
          <a:prstGeom prst="rect">
            <a:avLst/>
          </a:prstGeom>
          <a:noFill/>
          <a:ln w="9525">
            <a:noFill/>
            <a:miter lim="800000"/>
            <a:headEnd/>
            <a:tailEnd/>
          </a:ln>
          <a:effectLst/>
        </p:spPr>
        <p:txBody>
          <a:bodyPr anchor="ctr">
            <a:prstTxWarp prst="textNoShape">
              <a:avLst/>
            </a:prstTxWarp>
          </a:bodyPr>
          <a:lstStyle/>
          <a:p>
            <a:pPr algn="r" fontAlgn="base">
              <a:spcBef>
                <a:spcPct val="20000"/>
              </a:spcBef>
              <a:spcAft>
                <a:spcPct val="0"/>
              </a:spcAft>
              <a:buClr>
                <a:srgbClr val="FFFF00"/>
              </a:buClr>
              <a:buSzPct val="80000"/>
              <a:buFont typeface="Wingdings" pitchFamily="-65" charset="2"/>
              <a:buNone/>
            </a:pPr>
            <a:r>
              <a:rPr lang="en-US" sz="3200" dirty="0" err="1">
                <a:solidFill>
                  <a:srgbClr val="0033CC"/>
                </a:solidFill>
                <a:effectLst>
                  <a:outerShdw blurRad="38100" dist="38100" dir="2700000" algn="tl">
                    <a:srgbClr val="DDDDDD"/>
                  </a:outerShdw>
                </a:effectLst>
                <a:ea typeface="ＭＳ Ｐゴシック" pitchFamily="-65" charset="-128"/>
              </a:rPr>
              <a:t>Fermilab</a:t>
            </a:r>
            <a:r>
              <a:rPr lang="en-US" sz="3200" dirty="0">
                <a:solidFill>
                  <a:srgbClr val="0033CC"/>
                </a:solidFill>
                <a:effectLst>
                  <a:outerShdw blurRad="38100" dist="38100" dir="2700000" algn="tl">
                    <a:srgbClr val="DDDDDD"/>
                  </a:outerShdw>
                </a:effectLst>
                <a:ea typeface="ＭＳ Ｐゴシック" pitchFamily="-65" charset="-128"/>
              </a:rPr>
              <a:t>:  the anti-matter factory!</a:t>
            </a:r>
            <a:endParaRPr lang="en-US" sz="2800" dirty="0">
              <a:solidFill>
                <a:srgbClr val="969696"/>
              </a:solidFill>
              <a:effectLst>
                <a:outerShdw blurRad="38100" dist="38100" dir="2700000" algn="tl">
                  <a:srgbClr val="DDDDDD"/>
                </a:outerShdw>
              </a:effectLst>
              <a:ea typeface="ＭＳ Ｐゴシック" pitchFamily="-65" charset="-128"/>
            </a:endParaRPr>
          </a:p>
        </p:txBody>
      </p:sp>
      <p:sp>
        <p:nvSpPr>
          <p:cNvPr id="12" name="Rectangle 11"/>
          <p:cNvSpPr/>
          <p:nvPr/>
        </p:nvSpPr>
        <p:spPr>
          <a:xfrm>
            <a:off x="76200" y="6443246"/>
            <a:ext cx="4572000" cy="338554"/>
          </a:xfrm>
          <a:prstGeom prst="rect">
            <a:avLst/>
          </a:prstGeom>
        </p:spPr>
        <p:txBody>
          <a:bodyPr>
            <a:spAutoFit/>
          </a:bodyPr>
          <a:lstStyle/>
          <a:p>
            <a:pPr fontAlgn="base">
              <a:spcBef>
                <a:spcPct val="20000"/>
              </a:spcBef>
              <a:spcAft>
                <a:spcPct val="0"/>
              </a:spcAft>
              <a:buClr>
                <a:srgbClr val="FFFF00"/>
              </a:buClr>
              <a:buSzPct val="80000"/>
              <a:buFont typeface="Wingdings" pitchFamily="-65" charset="2"/>
              <a:buNone/>
            </a:pPr>
            <a:r>
              <a:rPr lang="en-US" sz="1600" i="1" dirty="0">
                <a:solidFill>
                  <a:srgbClr val="EAEAEA"/>
                </a:solidFill>
                <a:ea typeface="ＭＳ Ｐゴシック" pitchFamily="-65" charset="-128"/>
              </a:rPr>
              <a:t>Image credit:   </a:t>
            </a:r>
            <a:r>
              <a:rPr lang="en-US" sz="1600" i="1" dirty="0" err="1">
                <a:solidFill>
                  <a:srgbClr val="EAEAEA"/>
                </a:solidFill>
                <a:ea typeface="ＭＳ Ｐゴシック" pitchFamily="-65" charset="-128"/>
              </a:rPr>
              <a:t>Fermilab</a:t>
            </a:r>
            <a:endParaRPr lang="en-US" sz="1600" i="1" dirty="0">
              <a:solidFill>
                <a:srgbClr val="EAEAEA"/>
              </a:solidFill>
              <a:ea typeface="ＭＳ Ｐゴシック" pitchFamily="-65" charset="-128"/>
            </a:endParaRPr>
          </a:p>
        </p:txBody>
      </p:sp>
    </p:spTree>
  </p:cSld>
  <p:clrMapOvr>
    <a:masterClrMapping/>
  </p:clrMapOvr>
  <p:transition advClick="0" advTm="209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80579"/>
                                        </p:tgtEl>
                                        <p:attrNameLst>
                                          <p:attrName>style.visibility</p:attrName>
                                        </p:attrNameLst>
                                      </p:cBhvr>
                                      <p:to>
                                        <p:strVal val="visible"/>
                                      </p:to>
                                    </p:set>
                                    <p:animEffect transition="in" filter="fade">
                                      <p:cBhvr>
                                        <p:cTn id="7" dur="1000"/>
                                        <p:tgtEl>
                                          <p:spTgt spid="280579"/>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280580"/>
                                        </p:tgtEl>
                                        <p:attrNameLst>
                                          <p:attrName>style.visibility</p:attrName>
                                        </p:attrNameLst>
                                      </p:cBhvr>
                                      <p:to>
                                        <p:strVal val="visible"/>
                                      </p:to>
                                    </p:set>
                                    <p:animEffect transition="in" filter="fade">
                                      <p:cBhvr>
                                        <p:cTn id="11" dur="1000"/>
                                        <p:tgtEl>
                                          <p:spTgt spid="280580"/>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280581"/>
                                        </p:tgtEl>
                                        <p:attrNameLst>
                                          <p:attrName>style.visibility</p:attrName>
                                        </p:attrNameLst>
                                      </p:cBhvr>
                                      <p:to>
                                        <p:strVal val="visible"/>
                                      </p:to>
                                    </p:set>
                                    <p:animEffect transition="in" filter="fade">
                                      <p:cBhvr>
                                        <p:cTn id="15" dur="1000"/>
                                        <p:tgtEl>
                                          <p:spTgt spid="280581"/>
                                        </p:tgtEl>
                                      </p:cBhvr>
                                    </p:animEffect>
                                  </p:childTnLst>
                                </p:cTn>
                              </p:par>
                            </p:childTnLst>
                          </p:cTn>
                        </p:par>
                        <p:par>
                          <p:cTn id="16" fill="hold">
                            <p:stCondLst>
                              <p:cond delay="5000"/>
                            </p:stCondLst>
                            <p:childTnLst>
                              <p:par>
                                <p:cTn id="17" presetID="10" presetClass="entr" presetSubtype="0" fill="hold" nodeType="afterEffect">
                                  <p:stCondLst>
                                    <p:cond delay="1000"/>
                                  </p:stCondLst>
                                  <p:childTnLst>
                                    <p:set>
                                      <p:cBhvr>
                                        <p:cTn id="18" dur="1" fill="hold">
                                          <p:stCondLst>
                                            <p:cond delay="0"/>
                                          </p:stCondLst>
                                        </p:cTn>
                                        <p:tgtEl>
                                          <p:spTgt spid="280582"/>
                                        </p:tgtEl>
                                        <p:attrNameLst>
                                          <p:attrName>style.visibility</p:attrName>
                                        </p:attrNameLst>
                                      </p:cBhvr>
                                      <p:to>
                                        <p:strVal val="visible"/>
                                      </p:to>
                                    </p:set>
                                    <p:animEffect transition="in" filter="fade">
                                      <p:cBhvr>
                                        <p:cTn id="19" dur="1000"/>
                                        <p:tgtEl>
                                          <p:spTgt spid="280582"/>
                                        </p:tgtEl>
                                      </p:cBhvr>
                                    </p:animEffect>
                                  </p:childTnLst>
                                </p:cTn>
                              </p:par>
                            </p:childTnLst>
                          </p:cTn>
                        </p:par>
                        <p:par>
                          <p:cTn id="20" fill="hold">
                            <p:stCondLst>
                              <p:cond delay="7000"/>
                            </p:stCondLst>
                            <p:childTnLst>
                              <p:par>
                                <p:cTn id="21" presetID="10" presetClass="entr" presetSubtype="0" fill="hold" nodeType="afterEffect">
                                  <p:stCondLst>
                                    <p:cond delay="1000"/>
                                  </p:stCondLst>
                                  <p:childTnLst>
                                    <p:set>
                                      <p:cBhvr>
                                        <p:cTn id="22" dur="1" fill="hold">
                                          <p:stCondLst>
                                            <p:cond delay="0"/>
                                          </p:stCondLst>
                                        </p:cTn>
                                        <p:tgtEl>
                                          <p:spTgt spid="280583"/>
                                        </p:tgtEl>
                                        <p:attrNameLst>
                                          <p:attrName>style.visibility</p:attrName>
                                        </p:attrNameLst>
                                      </p:cBhvr>
                                      <p:to>
                                        <p:strVal val="visible"/>
                                      </p:to>
                                    </p:set>
                                    <p:animEffect transition="in" filter="fade">
                                      <p:cBhvr>
                                        <p:cTn id="23" dur="1000"/>
                                        <p:tgtEl>
                                          <p:spTgt spid="280583"/>
                                        </p:tgtEl>
                                      </p:cBhvr>
                                    </p:animEffect>
                                  </p:childTnLst>
                                </p:cTn>
                              </p:par>
                            </p:childTnLst>
                          </p:cTn>
                        </p:par>
                        <p:par>
                          <p:cTn id="24" fill="hold">
                            <p:stCondLst>
                              <p:cond delay="9000"/>
                            </p:stCondLst>
                            <p:childTnLst>
                              <p:par>
                                <p:cTn id="25" presetID="10" presetClass="entr" presetSubtype="0" fill="hold" nodeType="afterEffect">
                                  <p:stCondLst>
                                    <p:cond delay="1000"/>
                                  </p:stCondLst>
                                  <p:childTnLst>
                                    <p:set>
                                      <p:cBhvr>
                                        <p:cTn id="26" dur="1" fill="hold">
                                          <p:stCondLst>
                                            <p:cond delay="0"/>
                                          </p:stCondLst>
                                        </p:cTn>
                                        <p:tgtEl>
                                          <p:spTgt spid="280584"/>
                                        </p:tgtEl>
                                        <p:attrNameLst>
                                          <p:attrName>style.visibility</p:attrName>
                                        </p:attrNameLst>
                                      </p:cBhvr>
                                      <p:to>
                                        <p:strVal val="visible"/>
                                      </p:to>
                                    </p:set>
                                    <p:animEffect transition="in" filter="fade">
                                      <p:cBhvr>
                                        <p:cTn id="27" dur="1000"/>
                                        <p:tgtEl>
                                          <p:spTgt spid="280584"/>
                                        </p:tgtEl>
                                      </p:cBhvr>
                                    </p:animEffect>
                                  </p:childTnLst>
                                </p:cTn>
                              </p:par>
                            </p:childTnLst>
                          </p:cTn>
                        </p:par>
                        <p:par>
                          <p:cTn id="28" fill="hold">
                            <p:stCondLst>
                              <p:cond delay="11000"/>
                            </p:stCondLst>
                            <p:childTnLst>
                              <p:par>
                                <p:cTn id="29" presetID="10" presetClass="entr" presetSubtype="0" fill="hold" nodeType="afterEffect">
                                  <p:stCondLst>
                                    <p:cond delay="0"/>
                                  </p:stCondLst>
                                  <p:childTnLst>
                                    <p:set>
                                      <p:cBhvr>
                                        <p:cTn id="30" dur="1" fill="hold">
                                          <p:stCondLst>
                                            <p:cond delay="0"/>
                                          </p:stCondLst>
                                        </p:cTn>
                                        <p:tgtEl>
                                          <p:spTgt spid="280585"/>
                                        </p:tgtEl>
                                        <p:attrNameLst>
                                          <p:attrName>style.visibility</p:attrName>
                                        </p:attrNameLst>
                                      </p:cBhvr>
                                      <p:to>
                                        <p:strVal val="visible"/>
                                      </p:to>
                                    </p:set>
                                    <p:animEffect transition="in" filter="fade">
                                      <p:cBhvr>
                                        <p:cTn id="31" dur="1000"/>
                                        <p:tgtEl>
                                          <p:spTgt spid="280585"/>
                                        </p:tgtEl>
                                      </p:cBhvr>
                                    </p:animEffect>
                                  </p:childTnLst>
                                </p:cTn>
                              </p:par>
                            </p:childTnLst>
                          </p:cTn>
                        </p:par>
                        <p:par>
                          <p:cTn id="32" fill="hold">
                            <p:stCondLst>
                              <p:cond delay="12000"/>
                            </p:stCondLst>
                            <p:childTnLst>
                              <p:par>
                                <p:cTn id="33" presetID="10" presetClass="entr" presetSubtype="0" fill="hold" nodeType="afterEffect">
                                  <p:stCondLst>
                                    <p:cond delay="0"/>
                                  </p:stCondLst>
                                  <p:childTnLst>
                                    <p:set>
                                      <p:cBhvr>
                                        <p:cTn id="34" dur="1" fill="hold">
                                          <p:stCondLst>
                                            <p:cond delay="0"/>
                                          </p:stCondLst>
                                        </p:cTn>
                                        <p:tgtEl>
                                          <p:spTgt spid="280586"/>
                                        </p:tgtEl>
                                        <p:attrNameLst>
                                          <p:attrName>style.visibility</p:attrName>
                                        </p:attrNameLst>
                                      </p:cBhvr>
                                      <p:to>
                                        <p:strVal val="visible"/>
                                      </p:to>
                                    </p:set>
                                    <p:animEffect transition="in" filter="fade">
                                      <p:cBhvr>
                                        <p:cTn id="35" dur="1000"/>
                                        <p:tgtEl>
                                          <p:spTgt spid="280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trapping of particles</a:t>
            </a:r>
            <a:endParaRPr lang="en-US" dirty="0"/>
          </a:p>
        </p:txBody>
      </p:sp>
      <p:sp>
        <p:nvSpPr>
          <p:cNvPr id="4" name="Content Placeholder 3"/>
          <p:cNvSpPr>
            <a:spLocks noGrp="1"/>
          </p:cNvSpPr>
          <p:nvPr>
            <p:ph sz="quarter" idx="11"/>
          </p:nvPr>
        </p:nvSpPr>
        <p:spPr>
          <a:xfrm>
            <a:off x="4343400" y="2362200"/>
            <a:ext cx="4038600" cy="3429000"/>
          </a:xfrm>
        </p:spPr>
        <p:txBody>
          <a:bodyPr/>
          <a:lstStyle/>
          <a:p>
            <a:r>
              <a:rPr lang="en-US" dirty="0" smtClean="0"/>
              <a:t>Laser-trapping of atoms </a:t>
            </a:r>
          </a:p>
          <a:p>
            <a:r>
              <a:rPr lang="en-US" dirty="0" smtClean="0"/>
              <a:t>Nobel prize 1997   (Steven Chu, current Secretary of Energy!)</a:t>
            </a:r>
          </a:p>
          <a:p>
            <a:r>
              <a:rPr lang="en-US" dirty="0" smtClean="0"/>
              <a:t>Research here at UT! (Profs. Dan </a:t>
            </a:r>
            <a:r>
              <a:rPr lang="en-US" dirty="0" err="1" smtClean="0"/>
              <a:t>Heinzen</a:t>
            </a:r>
            <a:r>
              <a:rPr lang="en-US" dirty="0" smtClean="0"/>
              <a:t>, Mark </a:t>
            </a:r>
            <a:r>
              <a:rPr lang="en-US" dirty="0" err="1" smtClean="0"/>
              <a:t>Raizen</a:t>
            </a:r>
            <a:r>
              <a:rPr lang="en-US" dirty="0" smtClean="0"/>
              <a:t>) </a:t>
            </a:r>
            <a:endParaRPr lang="en-US" dirty="0"/>
          </a:p>
        </p:txBody>
      </p:sp>
      <p:pic>
        <p:nvPicPr>
          <p:cNvPr id="7" name="Content Placeholder 6" descr="AtomTrapHR_BIG.jpg"/>
          <p:cNvPicPr>
            <a:picLocks noGrp="1" noChangeAspect="1"/>
          </p:cNvPicPr>
          <p:nvPr>
            <p:ph idx="1"/>
          </p:nvPr>
        </p:nvPicPr>
        <p:blipFill>
          <a:blip r:embed="rId2" cstate="print"/>
          <a:srcRect b="6835"/>
          <a:stretch>
            <a:fillRect/>
          </a:stretch>
        </p:blipFill>
        <p:spPr>
          <a:xfrm>
            <a:off x="381000" y="1873330"/>
            <a:ext cx="3627739" cy="4004955"/>
          </a:xfrm>
        </p:spPr>
      </p:pic>
      <p:sp>
        <p:nvSpPr>
          <p:cNvPr id="8" name="TextBox 7"/>
          <p:cNvSpPr txBox="1"/>
          <p:nvPr/>
        </p:nvSpPr>
        <p:spPr>
          <a:xfrm>
            <a:off x="181605" y="5613484"/>
            <a:ext cx="2526799" cy="253916"/>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sz="1050" i="1" dirty="0">
                <a:solidFill>
                  <a:srgbClr val="EAEAEA"/>
                </a:solidFill>
                <a:ea typeface="ＭＳ Ｐゴシック" pitchFamily="-65" charset="-128"/>
              </a:rPr>
              <a:t>photo American Physical Society/NIST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Antimatter’s no threat</a:t>
            </a:r>
            <a:endParaRPr lang="en-US" dirty="0"/>
          </a:p>
        </p:txBody>
      </p:sp>
      <p:sp>
        <p:nvSpPr>
          <p:cNvPr id="3" name="Content Placeholder 2"/>
          <p:cNvSpPr>
            <a:spLocks noGrp="1"/>
          </p:cNvSpPr>
          <p:nvPr>
            <p:ph idx="1"/>
          </p:nvPr>
        </p:nvSpPr>
        <p:spPr/>
        <p:txBody>
          <a:bodyPr/>
          <a:lstStyle/>
          <a:p>
            <a:r>
              <a:rPr lang="en-US" dirty="0" smtClean="0"/>
              <a:t>It’s not portable</a:t>
            </a:r>
          </a:p>
          <a:p>
            <a:endParaRPr lang="en-US" dirty="0"/>
          </a:p>
        </p:txBody>
      </p:sp>
      <p:pic>
        <p:nvPicPr>
          <p:cNvPr id="4" name="Picture 3" descr="vetra.jpg"/>
          <p:cNvPicPr>
            <a:picLocks noChangeAspect="1"/>
          </p:cNvPicPr>
          <p:nvPr/>
        </p:nvPicPr>
        <p:blipFill>
          <a:blip r:embed="rId3" cstate="print"/>
          <a:srcRect l="24810" t="30838" r="28486"/>
          <a:stretch>
            <a:fillRect/>
          </a:stretch>
        </p:blipFill>
        <p:spPr>
          <a:xfrm>
            <a:off x="1143000" y="2971800"/>
            <a:ext cx="2408132" cy="2377440"/>
          </a:xfrm>
          <a:prstGeom prst="rect">
            <a:avLst/>
          </a:prstGeom>
        </p:spPr>
      </p:pic>
      <p:grpSp>
        <p:nvGrpSpPr>
          <p:cNvPr id="7" name="Group 7"/>
          <p:cNvGrpSpPr/>
          <p:nvPr/>
        </p:nvGrpSpPr>
        <p:grpSpPr>
          <a:xfrm>
            <a:off x="4445358" y="2971800"/>
            <a:ext cx="3862804" cy="2381250"/>
            <a:chOff x="4267200" y="3200400"/>
            <a:chExt cx="3862804" cy="2381250"/>
          </a:xfrm>
        </p:grpSpPr>
        <p:pic>
          <p:nvPicPr>
            <p:cNvPr id="5" name="Picture 4" descr="alphaexpt2.jpg"/>
            <p:cNvPicPr>
              <a:picLocks noChangeAspect="1"/>
            </p:cNvPicPr>
            <p:nvPr/>
          </p:nvPicPr>
          <p:blipFill>
            <a:blip r:embed="rId4" cstate="print"/>
            <a:srcRect t="14564" r="3750"/>
            <a:stretch>
              <a:fillRect/>
            </a:stretch>
          </p:blipFill>
          <p:spPr>
            <a:xfrm>
              <a:off x="4267200" y="3200400"/>
              <a:ext cx="3778822" cy="2377440"/>
            </a:xfrm>
            <a:prstGeom prst="rect">
              <a:avLst/>
            </a:prstGeom>
          </p:spPr>
        </p:pic>
        <p:sp>
          <p:nvSpPr>
            <p:cNvPr id="6" name="TextBox 5"/>
            <p:cNvSpPr txBox="1"/>
            <p:nvPr/>
          </p:nvSpPr>
          <p:spPr>
            <a:xfrm>
              <a:off x="7791450" y="4776107"/>
              <a:ext cx="338554" cy="805543"/>
            </a:xfrm>
            <a:prstGeom prst="rect">
              <a:avLst/>
            </a:prstGeom>
            <a:noFill/>
          </p:spPr>
          <p:txBody>
            <a:bodyPr vert="vert270" wrap="square" rtlCol="0">
              <a:spAutoFit/>
            </a:bodyPr>
            <a:lstStyle/>
            <a:p>
              <a:pPr algn="l"/>
              <a:r>
                <a:rPr lang="en-US" sz="1000" dirty="0" smtClean="0">
                  <a:solidFill>
                    <a:srgbClr val="000000"/>
                  </a:solidFill>
                </a:rPr>
                <a:t>© CERN</a:t>
              </a:r>
              <a:endParaRPr lang="en-US" sz="1000" dirty="0">
                <a:solidFill>
                  <a:srgbClr val="000000"/>
                </a:solidFill>
              </a:endParaRPr>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Actual trapping of particles</a:t>
            </a:r>
            <a:endParaRPr lang="en-US" dirty="0"/>
          </a:p>
        </p:txBody>
      </p:sp>
      <p:sp>
        <p:nvSpPr>
          <p:cNvPr id="4" name="Content Placeholder 3"/>
          <p:cNvSpPr>
            <a:spLocks noGrp="1"/>
          </p:cNvSpPr>
          <p:nvPr>
            <p:ph sz="quarter" idx="11"/>
          </p:nvPr>
        </p:nvSpPr>
        <p:spPr>
          <a:xfrm>
            <a:off x="4343400" y="2362200"/>
            <a:ext cx="4038600" cy="3429000"/>
          </a:xfrm>
        </p:spPr>
        <p:txBody>
          <a:bodyPr/>
          <a:lstStyle/>
          <a:p>
            <a:r>
              <a:rPr lang="en-US" dirty="0" smtClean="0"/>
              <a:t>Laser-trapping of atoms </a:t>
            </a:r>
          </a:p>
          <a:p>
            <a:r>
              <a:rPr lang="en-US" dirty="0" smtClean="0"/>
              <a:t>Nobel prize 1997   (Steven Chu, current Secretary of Energy!)</a:t>
            </a:r>
          </a:p>
          <a:p>
            <a:r>
              <a:rPr lang="en-US" dirty="0" smtClean="0"/>
              <a:t>Research here at UT! (Profs. Dan </a:t>
            </a:r>
            <a:r>
              <a:rPr lang="en-US" dirty="0" err="1" smtClean="0"/>
              <a:t>Heinzen</a:t>
            </a:r>
            <a:r>
              <a:rPr lang="en-US" dirty="0" smtClean="0"/>
              <a:t>, Mark </a:t>
            </a:r>
            <a:r>
              <a:rPr lang="en-US" dirty="0" err="1" smtClean="0"/>
              <a:t>Raizen</a:t>
            </a:r>
            <a:r>
              <a:rPr lang="en-US" dirty="0" smtClean="0"/>
              <a:t>) </a:t>
            </a:r>
            <a:endParaRPr lang="en-US" dirty="0"/>
          </a:p>
        </p:txBody>
      </p:sp>
      <p:pic>
        <p:nvPicPr>
          <p:cNvPr id="7" name="Content Placeholder 6" descr="AtomTrapHR_BIG.jpg"/>
          <p:cNvPicPr>
            <a:picLocks noGrp="1" noChangeAspect="1"/>
          </p:cNvPicPr>
          <p:nvPr>
            <p:ph idx="1"/>
          </p:nvPr>
        </p:nvPicPr>
        <p:blipFill>
          <a:blip r:embed="rId2" cstate="print"/>
          <a:srcRect b="6835"/>
          <a:stretch>
            <a:fillRect/>
          </a:stretch>
        </p:blipFill>
        <p:spPr>
          <a:xfrm>
            <a:off x="381000" y="1873330"/>
            <a:ext cx="3627739" cy="4004955"/>
          </a:xfrm>
        </p:spPr>
      </p:pic>
      <p:sp>
        <p:nvSpPr>
          <p:cNvPr id="8" name="TextBox 7"/>
          <p:cNvSpPr txBox="1"/>
          <p:nvPr/>
        </p:nvSpPr>
        <p:spPr>
          <a:xfrm>
            <a:off x="181605" y="5613484"/>
            <a:ext cx="2526799" cy="253916"/>
          </a:xfrm>
          <a:prstGeom prst="rect">
            <a:avLst/>
          </a:prstGeom>
          <a:noFill/>
        </p:spPr>
        <p:txBody>
          <a:bodyPr wrap="none" rtlCol="0">
            <a:spAutoFit/>
          </a:bodyPr>
          <a:lstStyle/>
          <a:p>
            <a:pPr algn="r" fontAlgn="base">
              <a:spcBef>
                <a:spcPct val="20000"/>
              </a:spcBef>
              <a:spcAft>
                <a:spcPct val="0"/>
              </a:spcAft>
              <a:buClr>
                <a:srgbClr val="FFFF00"/>
              </a:buClr>
              <a:buSzPct val="80000"/>
              <a:buFont typeface="Wingdings" pitchFamily="-65" charset="2"/>
              <a:buNone/>
            </a:pPr>
            <a:r>
              <a:rPr lang="en-US" sz="1050" i="1" dirty="0">
                <a:solidFill>
                  <a:srgbClr val="EAEAEA"/>
                </a:solidFill>
                <a:ea typeface="ＭＳ Ｐゴシック" pitchFamily="-65" charset="-128"/>
              </a:rPr>
              <a:t>photo American Physical Society/NIST</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Antimatter can’t be used for</a:t>
            </a:r>
            <a:endParaRPr lang="en-US" dirty="0"/>
          </a:p>
        </p:txBody>
      </p:sp>
      <p:sp>
        <p:nvSpPr>
          <p:cNvPr id="3" name="Content Placeholder 2"/>
          <p:cNvSpPr>
            <a:spLocks noGrp="1"/>
          </p:cNvSpPr>
          <p:nvPr>
            <p:ph idx="1"/>
          </p:nvPr>
        </p:nvSpPr>
        <p:spPr/>
        <p:txBody>
          <a:bodyPr/>
          <a:lstStyle/>
          <a:p>
            <a:r>
              <a:rPr lang="en-US" b="1" dirty="0" smtClean="0"/>
              <a:t>Power</a:t>
            </a:r>
          </a:p>
          <a:p>
            <a:pPr lvl="1"/>
            <a:r>
              <a:rPr lang="en-US" sz="2400" dirty="0" smtClean="0"/>
              <a:t>Have to make every single antiparticle</a:t>
            </a:r>
          </a:p>
          <a:p>
            <a:pPr lvl="1"/>
            <a:r>
              <a:rPr lang="en-US" sz="2400" dirty="0" smtClean="0"/>
              <a:t>More energy goes in than is produced – 1 in 10^6</a:t>
            </a:r>
          </a:p>
          <a:p>
            <a:pPr lvl="1">
              <a:buNone/>
            </a:pPr>
            <a:endParaRPr lang="en-US" sz="2400" dirty="0" smtClean="0"/>
          </a:p>
        </p:txBody>
      </p:sp>
      <p:sp>
        <p:nvSpPr>
          <p:cNvPr id="4" name="Content Placeholder 3"/>
          <p:cNvSpPr>
            <a:spLocks noGrp="1"/>
          </p:cNvSpPr>
          <p:nvPr>
            <p:ph sz="quarter" idx="11"/>
          </p:nvPr>
        </p:nvSpPr>
        <p:spPr>
          <a:xfrm>
            <a:off x="377952" y="3810000"/>
            <a:ext cx="2898648" cy="1901952"/>
          </a:xfrm>
        </p:spPr>
        <p:txBody>
          <a:bodyPr/>
          <a:lstStyle/>
          <a:p>
            <a:r>
              <a:rPr lang="en-US" b="1" dirty="0" smtClean="0"/>
              <a:t>Spaceships</a:t>
            </a:r>
          </a:p>
          <a:p>
            <a:pPr lvl="1"/>
            <a:r>
              <a:rPr lang="en-US" b="1" dirty="0" smtClean="0"/>
              <a:t>need an amount of antimatter like your fist</a:t>
            </a:r>
            <a:endParaRPr lang="en-US" b="1" dirty="0"/>
          </a:p>
        </p:txBody>
      </p:sp>
      <p:pic>
        <p:nvPicPr>
          <p:cNvPr id="6" name="Picture 5" descr="spaceship.jpg"/>
          <p:cNvPicPr>
            <a:picLocks noChangeAspect="1"/>
          </p:cNvPicPr>
          <p:nvPr/>
        </p:nvPicPr>
        <p:blipFill>
          <a:blip r:embed="rId3" cstate="print"/>
          <a:srcRect l="13333" t="28285" r="10000" b="19860"/>
          <a:stretch>
            <a:fillRect/>
          </a:stretch>
        </p:blipFill>
        <p:spPr>
          <a:xfrm>
            <a:off x="3352800" y="4253948"/>
            <a:ext cx="2895600" cy="1384852"/>
          </a:xfrm>
          <a:prstGeom prst="rect">
            <a:avLst/>
          </a:prstGeom>
        </p:spPr>
      </p:pic>
      <p:sp>
        <p:nvSpPr>
          <p:cNvPr id="9" name="Cross 8"/>
          <p:cNvSpPr/>
          <p:nvPr/>
        </p:nvSpPr>
        <p:spPr bwMode="auto">
          <a:xfrm rot="2700000">
            <a:off x="3749116" y="3901516"/>
            <a:ext cx="2133600" cy="2133600"/>
          </a:xfrm>
          <a:prstGeom prst="plus">
            <a:avLst>
              <a:gd name="adj" fmla="val 44196"/>
            </a:avLst>
          </a:prstGeom>
          <a:solidFill>
            <a:srgbClr val="C00000"/>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pPr>
            <a:endParaRPr kumimoji="0" lang="en-US" sz="2400" b="0" i="0" u="none" strike="noStrike" cap="none" normalizeH="0" baseline="0">
              <a:ln>
                <a:noFill/>
              </a:ln>
              <a:solidFill>
                <a:schemeClr val="tx1"/>
              </a:solidFill>
              <a:effectLst/>
              <a:latin typeface="Arial" pitchFamily="-6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suggests </a:t>
            </a:r>
            <a:r>
              <a:rPr lang="en-US" dirty="0" err="1" smtClean="0"/>
              <a:t>cern</a:t>
            </a:r>
            <a:r>
              <a:rPr lang="en-US" dirty="0" smtClean="0"/>
              <a:t> has x33 spacecraft</a:t>
            </a:r>
            <a:endParaRPr lang="en-US" dirty="0"/>
          </a:p>
        </p:txBody>
      </p:sp>
      <p:pic>
        <p:nvPicPr>
          <p:cNvPr id="4" name="Content Placeholder 3" descr="x33_12.jpg"/>
          <p:cNvPicPr>
            <a:picLocks noGrp="1" noChangeAspect="1"/>
          </p:cNvPicPr>
          <p:nvPr>
            <p:ph idx="1"/>
          </p:nvPr>
        </p:nvPicPr>
        <p:blipFill>
          <a:blip r:embed="rId2" cstate="print"/>
          <a:stretch>
            <a:fillRect/>
          </a:stretch>
        </p:blipFill>
        <p:spPr>
          <a:xfrm>
            <a:off x="2302679" y="2171700"/>
            <a:ext cx="4538641" cy="3581400"/>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typical </a:t>
            </a:r>
            <a:r>
              <a:rPr lang="en-US" dirty="0" err="1" smtClean="0"/>
              <a:t>cern</a:t>
            </a:r>
            <a:r>
              <a:rPr lang="en-US" dirty="0" smtClean="0"/>
              <a:t> vehicle</a:t>
            </a:r>
            <a:endParaRPr lang="en-US" dirty="0"/>
          </a:p>
        </p:txBody>
      </p:sp>
      <p:pic>
        <p:nvPicPr>
          <p:cNvPr id="4" name="Content Placeholder 3" descr="cern_cars.jpg"/>
          <p:cNvPicPr>
            <a:picLocks noGrp="1" noChangeAspect="1"/>
          </p:cNvPicPr>
          <p:nvPr>
            <p:ph idx="1"/>
          </p:nvPr>
        </p:nvPicPr>
        <p:blipFill>
          <a:blip r:embed="rId2" cstate="print"/>
          <a:srcRect l="14667" t="20500" r="16333" b="32000"/>
          <a:stretch>
            <a:fillRect/>
          </a:stretch>
        </p:blipFill>
        <p:spPr>
          <a:xfrm>
            <a:off x="1371600" y="2209800"/>
            <a:ext cx="6409620" cy="2941642"/>
          </a:xfrm>
        </p:spPr>
      </p:pic>
      <p:sp>
        <p:nvSpPr>
          <p:cNvPr id="6" name="Text Placeholder 4"/>
          <p:cNvSpPr txBox="1">
            <a:spLocks/>
          </p:cNvSpPr>
          <p:nvPr/>
        </p:nvSpPr>
        <p:spPr bwMode="auto">
          <a:xfrm>
            <a:off x="384048" y="5181600"/>
            <a:ext cx="8385048"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fontAlgn="base" hangingPunct="0">
              <a:spcBef>
                <a:spcPct val="20000"/>
              </a:spcBef>
              <a:spcAft>
                <a:spcPct val="0"/>
              </a:spcAft>
              <a:buClr>
                <a:srgbClr val="CC9900"/>
              </a:buClr>
              <a:buSzPct val="80000"/>
              <a:defRPr/>
            </a:pPr>
            <a:r>
              <a:rPr lang="en-US" sz="2000" kern="0" dirty="0">
                <a:solidFill>
                  <a:srgbClr val="EAEAEA"/>
                </a:solidFill>
                <a:ea typeface="ＭＳ Ｐゴシック" pitchFamily="-65" charset="-128"/>
              </a:rPr>
              <a:t>More typical of a “Mr. Bean” television episode than of space vehicle. </a:t>
            </a:r>
          </a:p>
        </p:txBody>
      </p:sp>
      <p:sp>
        <p:nvSpPr>
          <p:cNvPr id="5" name="Rectangle 4"/>
          <p:cNvSpPr/>
          <p:nvPr/>
        </p:nvSpPr>
        <p:spPr>
          <a:xfrm>
            <a:off x="3200400" y="4904601"/>
            <a:ext cx="4572000" cy="276999"/>
          </a:xfrm>
          <a:prstGeom prst="rect">
            <a:avLst/>
          </a:prstGeom>
        </p:spPr>
        <p:txBody>
          <a:bodyPr>
            <a:spAutoFit/>
          </a:bodyPr>
          <a:lstStyle/>
          <a:p>
            <a:pPr algn="r" fontAlgn="base">
              <a:spcBef>
                <a:spcPct val="20000"/>
              </a:spcBef>
              <a:spcAft>
                <a:spcPct val="0"/>
              </a:spcAft>
              <a:buClr>
                <a:srgbClr val="FFFF00"/>
              </a:buClr>
              <a:buSzPct val="80000"/>
              <a:buFont typeface="Wingdings" pitchFamily="-65" charset="2"/>
              <a:buNone/>
            </a:pPr>
            <a:r>
              <a:rPr lang="en-US" sz="1200" i="1" dirty="0">
                <a:solidFill>
                  <a:srgbClr val="EAEAEA"/>
                </a:solidFill>
                <a:ea typeface="ＭＳ Ｐゴシック" pitchFamily="-65" charset="-128"/>
              </a:rPr>
              <a:t>Image credit: Prof. Trisha </a:t>
            </a:r>
            <a:r>
              <a:rPr lang="en-US" sz="1200" i="1" dirty="0" err="1">
                <a:solidFill>
                  <a:srgbClr val="EAEAEA"/>
                </a:solidFill>
                <a:ea typeface="ＭＳ Ｐゴシック" pitchFamily="-65" charset="-128"/>
              </a:rPr>
              <a:t>Vahle</a:t>
            </a:r>
            <a:endParaRPr lang="en-US" sz="1200" i="1" dirty="0">
              <a:solidFill>
                <a:srgbClr val="EAEAEA"/>
              </a:solidFill>
              <a:ea typeface="ＭＳ Ｐゴシック" pitchFamily="-65"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mystery of antimatter</a:t>
            </a:r>
            <a:endParaRPr lang="en-US" dirty="0"/>
          </a:p>
        </p:txBody>
      </p:sp>
      <p:sp>
        <p:nvSpPr>
          <p:cNvPr id="3" name="Content Placeholder 2"/>
          <p:cNvSpPr>
            <a:spLocks noGrp="1"/>
          </p:cNvSpPr>
          <p:nvPr>
            <p:ph sz="half" idx="1"/>
          </p:nvPr>
        </p:nvSpPr>
        <p:spPr>
          <a:xfrm>
            <a:off x="453390" y="2171700"/>
            <a:ext cx="3737610" cy="3566160"/>
          </a:xfrm>
        </p:spPr>
        <p:txBody>
          <a:bodyPr/>
          <a:lstStyle/>
          <a:p>
            <a:r>
              <a:rPr lang="en-US" dirty="0" smtClean="0"/>
              <a:t>We exist because there is almost no antimatter around</a:t>
            </a:r>
          </a:p>
          <a:p>
            <a:r>
              <a:rPr lang="en-US" dirty="0" smtClean="0"/>
              <a:t>It wasn’t always that way</a:t>
            </a:r>
            <a:endParaRPr lang="en-US" dirty="0"/>
          </a:p>
        </p:txBody>
      </p:sp>
      <p:pic>
        <p:nvPicPr>
          <p:cNvPr id="6" name="big_crunch_lg.mpg">
            <a:hlinkClick r:id="" action="ppaction://media"/>
          </p:cNvPr>
          <p:cNvPicPr/>
          <p:nvPr>
            <a:videoFile r:link="rId1"/>
          </p:nvPr>
        </p:nvPicPr>
        <p:blipFill>
          <a:blip r:embed="rId4" cstate="print"/>
          <a:stretch>
            <a:fillRect/>
          </a:stretch>
        </p:blipFill>
        <p:spPr>
          <a:xfrm>
            <a:off x="4307673" y="2362200"/>
            <a:ext cx="4607727" cy="3071818"/>
          </a:xfrm>
          <a:prstGeom prst="rect">
            <a:avLst/>
          </a:prstGeom>
        </p:spPr>
      </p:pic>
      <p:sp>
        <p:nvSpPr>
          <p:cNvPr id="7" name="TextBox 6"/>
          <p:cNvSpPr txBox="1"/>
          <p:nvPr/>
        </p:nvSpPr>
        <p:spPr>
          <a:xfrm>
            <a:off x="6629400" y="5407223"/>
            <a:ext cx="2743200" cy="307777"/>
          </a:xfrm>
          <a:prstGeom prst="rect">
            <a:avLst/>
          </a:prstGeom>
          <a:noFill/>
        </p:spPr>
        <p:txBody>
          <a:bodyPr vert="horz" wrap="square" rtlCol="0">
            <a:spAutoFit/>
          </a:bodyPr>
          <a:lstStyle/>
          <a:p>
            <a:pPr algn="ctr"/>
            <a:r>
              <a:rPr lang="en-US" sz="1400" dirty="0" smtClean="0"/>
              <a:t>NASA/</a:t>
            </a:r>
            <a:r>
              <a:rPr lang="en-US" sz="1400" dirty="0" err="1" smtClean="0"/>
              <a:t>STScI</a:t>
            </a:r>
            <a:r>
              <a:rPr lang="en-US" sz="1400" dirty="0" smtClean="0"/>
              <a:t>/</a:t>
            </a:r>
            <a:r>
              <a:rPr lang="en-US" sz="1400" dirty="0" err="1" smtClean="0"/>
              <a:t>G.Bacon</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indefinite"/>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 Bang</a:t>
            </a:r>
            <a:endParaRPr lang="en-US" dirty="0"/>
          </a:p>
        </p:txBody>
      </p:sp>
      <p:sp>
        <p:nvSpPr>
          <p:cNvPr id="3" name="Content Placeholder 2"/>
          <p:cNvSpPr>
            <a:spLocks noGrp="1"/>
          </p:cNvSpPr>
          <p:nvPr>
            <p:ph sz="half" idx="1"/>
          </p:nvPr>
        </p:nvSpPr>
        <p:spPr/>
        <p:txBody>
          <a:bodyPr/>
          <a:lstStyle/>
          <a:p>
            <a:r>
              <a:rPr lang="en-US" dirty="0" smtClean="0"/>
              <a:t>14 billion years ago, the Big Bang produced equal amounts of matter and antimatter</a:t>
            </a:r>
          </a:p>
          <a:p>
            <a:r>
              <a:rPr lang="en-US" dirty="0" smtClean="0"/>
              <a:t>Everything should have annihilated</a:t>
            </a:r>
          </a:p>
          <a:p>
            <a:r>
              <a:rPr lang="en-US" dirty="0" smtClean="0"/>
              <a:t>Instead…</a:t>
            </a:r>
            <a:endParaRPr lang="en-US" dirty="0"/>
          </a:p>
        </p:txBody>
      </p:sp>
      <p:pic>
        <p:nvPicPr>
          <p:cNvPr id="78" name="Content Placeholder 77" descr="earlyuniverse.gif"/>
          <p:cNvPicPr>
            <a:picLocks noGrp="1" noChangeAspect="1"/>
          </p:cNvPicPr>
          <p:nvPr>
            <p:ph sz="half" idx="2"/>
          </p:nvPr>
        </p:nvPicPr>
        <p:blipFill>
          <a:blip r:embed="rId2" cstate="print"/>
          <a:stretch>
            <a:fillRect/>
          </a:stretch>
        </p:blipFill>
        <p:spPr>
          <a:xfrm>
            <a:off x="4973637" y="2306637"/>
            <a:ext cx="3448050" cy="3295650"/>
          </a:xfrm>
        </p:spPr>
      </p:pic>
      <p:pic>
        <p:nvPicPr>
          <p:cNvPr id="79" name="Picture 78" descr="todaysuniverse.gif"/>
          <p:cNvPicPr>
            <a:picLocks noChangeAspect="1"/>
          </p:cNvPicPr>
          <p:nvPr/>
        </p:nvPicPr>
        <p:blipFill>
          <a:blip r:embed="rId3" cstate="print"/>
          <a:stretch>
            <a:fillRect/>
          </a:stretch>
        </p:blipFill>
        <p:spPr>
          <a:xfrm>
            <a:off x="4953762" y="2286000"/>
            <a:ext cx="3447288" cy="3304049"/>
          </a:xfrm>
          <a:prstGeom prst="rect">
            <a:avLst/>
          </a:prstGeom>
        </p:spPr>
      </p:pic>
      <p:sp>
        <p:nvSpPr>
          <p:cNvPr id="80" name="TextBox 79"/>
          <p:cNvSpPr txBox="1"/>
          <p:nvPr/>
        </p:nvSpPr>
        <p:spPr>
          <a:xfrm>
            <a:off x="8324850" y="2400300"/>
            <a:ext cx="338554" cy="3204954"/>
          </a:xfrm>
          <a:prstGeom prst="rect">
            <a:avLst/>
          </a:prstGeom>
          <a:noFill/>
        </p:spPr>
        <p:txBody>
          <a:bodyPr vert="vert270" wrap="square" rtlCol="0">
            <a:spAutoFit/>
          </a:bodyPr>
          <a:lstStyle/>
          <a:p>
            <a:pPr fontAlgn="base">
              <a:spcBef>
                <a:spcPct val="20000"/>
              </a:spcBef>
              <a:spcAft>
                <a:spcPct val="0"/>
              </a:spcAft>
              <a:buClr>
                <a:srgbClr val="FFFF00"/>
              </a:buClr>
              <a:buSzPct val="80000"/>
              <a:buFont typeface="Wingdings" pitchFamily="-65" charset="2"/>
              <a:buNone/>
            </a:pPr>
            <a:r>
              <a:rPr lang="en-US" sz="1000" dirty="0">
                <a:solidFill>
                  <a:srgbClr val="EAEAEA"/>
                </a:solidFill>
                <a:ea typeface="ＭＳ Ｐゴシック" pitchFamily="-65" charset="-128"/>
              </a:rPr>
              <a:t>Hitoshi Murayama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Hollywood’s CERN</a:t>
            </a:r>
            <a:endParaRPr lang="en-US" sz="2800" cap="none" dirty="0"/>
          </a:p>
        </p:txBody>
      </p:sp>
      <p:pic>
        <p:nvPicPr>
          <p:cNvPr id="7" name="Content Placeholder 6" descr="vittoriainlabjpg.jpg"/>
          <p:cNvPicPr>
            <a:picLocks noGrp="1" noChangeAspect="1"/>
          </p:cNvPicPr>
          <p:nvPr>
            <p:ph idx="1"/>
          </p:nvPr>
        </p:nvPicPr>
        <p:blipFill>
          <a:blip r:embed="rId3" cstate="print"/>
          <a:stretch>
            <a:fillRect/>
          </a:stretch>
        </p:blipFill>
        <p:spPr>
          <a:xfrm>
            <a:off x="1887292" y="2200728"/>
            <a:ext cx="5369415" cy="3581400"/>
          </a:xfrm>
        </p:spPr>
      </p:pic>
      <p:sp>
        <p:nvSpPr>
          <p:cNvPr id="4" name="TextBox 3"/>
          <p:cNvSpPr txBox="1"/>
          <p:nvPr/>
        </p:nvSpPr>
        <p:spPr>
          <a:xfrm>
            <a:off x="5264940" y="5867400"/>
            <a:ext cx="1772167" cy="215444"/>
          </a:xfrm>
          <a:prstGeom prst="rect">
            <a:avLst/>
          </a:prstGeom>
          <a:noFill/>
        </p:spPr>
        <p:txBody>
          <a:bodyPr wrap="none" rtlCol="0">
            <a:spAutoFit/>
          </a:bodyPr>
          <a:lstStyle/>
          <a:p>
            <a:r>
              <a:rPr lang="en-US" sz="800" i="1" dirty="0" smtClean="0"/>
              <a:t>photo credit: Sony Motion Pictures</a:t>
            </a:r>
            <a:endParaRPr lang="en-US" sz="8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400050" y="2743200"/>
            <a:ext cx="4023360" cy="2990850"/>
          </a:xfrm>
        </p:spPr>
        <p:txBody>
          <a:bodyPr/>
          <a:lstStyle/>
          <a:p>
            <a:r>
              <a:rPr lang="en-US" dirty="0" smtClean="0"/>
              <a:t>Particle accelerators produce matter (quarks) and antimatter (anti-quarks)</a:t>
            </a:r>
          </a:p>
          <a:p>
            <a:r>
              <a:rPr lang="en-US" dirty="0" smtClean="0"/>
              <a:t>Study the difference between them</a:t>
            </a:r>
          </a:p>
          <a:p>
            <a:r>
              <a:rPr lang="en-US" dirty="0" smtClean="0"/>
              <a:t>Prof. Jack Ritchie and Roy </a:t>
            </a:r>
            <a:r>
              <a:rPr lang="en-US" dirty="0" err="1" smtClean="0"/>
              <a:t>Schwitters</a:t>
            </a:r>
            <a:endParaRPr lang="en-US" dirty="0"/>
          </a:p>
        </p:txBody>
      </p:sp>
      <p:sp>
        <p:nvSpPr>
          <p:cNvPr id="7" name="Text Placeholder 6"/>
          <p:cNvSpPr>
            <a:spLocks noGrp="1"/>
          </p:cNvSpPr>
          <p:nvPr>
            <p:ph type="body" sz="quarter" idx="3"/>
          </p:nvPr>
        </p:nvSpPr>
        <p:spPr>
          <a:xfrm>
            <a:off x="381000" y="2133600"/>
            <a:ext cx="8362950" cy="639762"/>
          </a:xfrm>
        </p:spPr>
        <p:txBody>
          <a:bodyPr/>
          <a:lstStyle/>
          <a:p>
            <a:r>
              <a:rPr lang="en-US" sz="2800" dirty="0" smtClean="0"/>
              <a:t>With quarks</a:t>
            </a:r>
            <a:endParaRPr lang="en-US" sz="2800" dirty="0"/>
          </a:p>
        </p:txBody>
      </p:sp>
      <p:pic>
        <p:nvPicPr>
          <p:cNvPr id="9" name="Content Placeholder 8" descr="b abar.jpg"/>
          <p:cNvPicPr>
            <a:picLocks noGrp="1" noChangeAspect="1"/>
          </p:cNvPicPr>
          <p:nvPr>
            <p:ph sz="quarter" idx="4"/>
          </p:nvPr>
        </p:nvPicPr>
        <p:blipFill>
          <a:blip r:embed="rId3" cstate="print"/>
          <a:stretch>
            <a:fillRect/>
          </a:stretch>
        </p:blipFill>
        <p:spPr>
          <a:xfrm>
            <a:off x="4721225" y="2895600"/>
            <a:ext cx="4022725" cy="2685452"/>
          </a:xfrm>
        </p:spPr>
      </p:pic>
      <p:sp>
        <p:nvSpPr>
          <p:cNvPr id="2" name="Title 1"/>
          <p:cNvSpPr>
            <a:spLocks noGrp="1"/>
          </p:cNvSpPr>
          <p:nvPr>
            <p:ph type="title"/>
          </p:nvPr>
        </p:nvSpPr>
        <p:spPr/>
        <p:txBody>
          <a:bodyPr/>
          <a:lstStyle/>
          <a:p>
            <a:r>
              <a:rPr lang="en-US" dirty="0" smtClean="0"/>
              <a:t>Solving the mystery</a:t>
            </a:r>
            <a:endParaRPr lang="en-US" dirty="0"/>
          </a:p>
        </p:txBody>
      </p:sp>
      <p:sp>
        <p:nvSpPr>
          <p:cNvPr id="6" name="TextBox 5"/>
          <p:cNvSpPr txBox="1"/>
          <p:nvPr/>
        </p:nvSpPr>
        <p:spPr>
          <a:xfrm>
            <a:off x="8500646" y="2400300"/>
            <a:ext cx="338554" cy="3204954"/>
          </a:xfrm>
          <a:prstGeom prst="rect">
            <a:avLst/>
          </a:prstGeom>
          <a:noFill/>
        </p:spPr>
        <p:txBody>
          <a:bodyPr vert="vert270" wrap="square" rtlCol="0">
            <a:spAutoFit/>
          </a:bodyPr>
          <a:lstStyle/>
          <a:p>
            <a:pPr algn="l"/>
            <a:r>
              <a:rPr lang="en-US" sz="1000" dirty="0" smtClean="0"/>
              <a:t>SLAC National Accelerator Laboratory</a:t>
            </a:r>
            <a:endParaRPr lang="en-US" sz="10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b abar.jpg"/>
          <p:cNvPicPr>
            <a:picLocks noGrp="1" noChangeAspect="1"/>
          </p:cNvPicPr>
          <p:nvPr>
            <p:ph sz="quarter" idx="4"/>
          </p:nvPr>
        </p:nvPicPr>
        <p:blipFill>
          <a:blip r:embed="rId3" cstate="print"/>
          <a:stretch>
            <a:fillRect/>
          </a:stretch>
        </p:blipFill>
        <p:spPr>
          <a:xfrm>
            <a:off x="5054180" y="2895600"/>
            <a:ext cx="3356815" cy="2685452"/>
          </a:xfrm>
        </p:spPr>
      </p:pic>
      <p:sp>
        <p:nvSpPr>
          <p:cNvPr id="2" name="Title 1"/>
          <p:cNvSpPr>
            <a:spLocks noGrp="1"/>
          </p:cNvSpPr>
          <p:nvPr>
            <p:ph type="title"/>
          </p:nvPr>
        </p:nvSpPr>
        <p:spPr/>
        <p:txBody>
          <a:bodyPr/>
          <a:lstStyle/>
          <a:p>
            <a:r>
              <a:rPr lang="en-US" dirty="0" smtClean="0"/>
              <a:t>Solving the mystery</a:t>
            </a:r>
            <a:endParaRPr lang="en-US" dirty="0"/>
          </a:p>
        </p:txBody>
      </p:sp>
      <p:sp>
        <p:nvSpPr>
          <p:cNvPr id="6" name="Content Placeholder 5"/>
          <p:cNvSpPr>
            <a:spLocks noGrp="1"/>
          </p:cNvSpPr>
          <p:nvPr>
            <p:ph sz="half" idx="2"/>
          </p:nvPr>
        </p:nvSpPr>
        <p:spPr>
          <a:xfrm>
            <a:off x="400050" y="2819400"/>
            <a:ext cx="4023360" cy="2914650"/>
          </a:xfrm>
        </p:spPr>
        <p:txBody>
          <a:bodyPr/>
          <a:lstStyle/>
          <a:p>
            <a:r>
              <a:rPr lang="en-US" dirty="0" smtClean="0"/>
              <a:t>Neutrinos come in three types</a:t>
            </a:r>
          </a:p>
          <a:p>
            <a:r>
              <a:rPr lang="en-US" dirty="0" smtClean="0"/>
              <a:t>They can spontaneously switch</a:t>
            </a:r>
          </a:p>
          <a:p>
            <a:r>
              <a:rPr lang="en-US" dirty="0" smtClean="0"/>
              <a:t>Could provide answers to diff in matter, antimatter</a:t>
            </a:r>
          </a:p>
          <a:p>
            <a:r>
              <a:rPr lang="en-US" dirty="0" smtClean="0"/>
              <a:t>Prof. Karol Lang and S.K.</a:t>
            </a:r>
          </a:p>
        </p:txBody>
      </p:sp>
      <p:sp>
        <p:nvSpPr>
          <p:cNvPr id="14" name="Text Placeholder 6"/>
          <p:cNvSpPr>
            <a:spLocks noGrp="1"/>
          </p:cNvSpPr>
          <p:nvPr>
            <p:ph type="body" sz="quarter" idx="3"/>
          </p:nvPr>
        </p:nvSpPr>
        <p:spPr>
          <a:xfrm>
            <a:off x="381000" y="2133600"/>
            <a:ext cx="8362950" cy="639762"/>
          </a:xfrm>
        </p:spPr>
        <p:txBody>
          <a:bodyPr/>
          <a:lstStyle/>
          <a:p>
            <a:r>
              <a:rPr lang="en-US" sz="2800" dirty="0" smtClean="0"/>
              <a:t>With neutrinos</a:t>
            </a:r>
            <a:endParaRPr lang="en-US" sz="2800" dirty="0"/>
          </a:p>
        </p:txBody>
      </p:sp>
      <p:sp>
        <p:nvSpPr>
          <p:cNvPr id="7" name="TextBox 6"/>
          <p:cNvSpPr txBox="1"/>
          <p:nvPr/>
        </p:nvSpPr>
        <p:spPr>
          <a:xfrm>
            <a:off x="8134350" y="4610100"/>
            <a:ext cx="338554" cy="995154"/>
          </a:xfrm>
          <a:prstGeom prst="rect">
            <a:avLst/>
          </a:prstGeom>
          <a:noFill/>
        </p:spPr>
        <p:txBody>
          <a:bodyPr vert="vert270" wrap="square" rtlCol="0">
            <a:spAutoFit/>
          </a:bodyPr>
          <a:lstStyle/>
          <a:p>
            <a:pPr fontAlgn="base">
              <a:spcBef>
                <a:spcPct val="20000"/>
              </a:spcBef>
              <a:spcAft>
                <a:spcPct val="0"/>
              </a:spcAft>
              <a:buClr>
                <a:srgbClr val="FFFF00"/>
              </a:buClr>
              <a:buSzPct val="80000"/>
              <a:buFont typeface="Wingdings" pitchFamily="-65" charset="2"/>
              <a:buNone/>
            </a:pPr>
            <a:r>
              <a:rPr lang="en-US" sz="1000" dirty="0" err="1">
                <a:solidFill>
                  <a:srgbClr val="000000"/>
                </a:solidFill>
                <a:ea typeface="ＭＳ Ｐゴシック" pitchFamily="-65" charset="-128"/>
              </a:rPr>
              <a:t>Fermilab</a:t>
            </a:r>
            <a:endParaRPr lang="en-US" sz="1000" dirty="0">
              <a:solidFill>
                <a:srgbClr val="000000"/>
              </a:solidFill>
              <a:ea typeface="ＭＳ Ｐゴシック" pitchFamily="-65" charset="-12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dirty="0" err="1" smtClean="0"/>
              <a:t>Tevatron</a:t>
            </a:r>
            <a:endParaRPr lang="en-US" dirty="0"/>
          </a:p>
        </p:txBody>
      </p:sp>
      <p:pic>
        <p:nvPicPr>
          <p:cNvPr id="9" name="Content Placeholder 8" descr="cdf_higgs.jpg"/>
          <p:cNvPicPr>
            <a:picLocks noGrp="1" noChangeAspect="1"/>
          </p:cNvPicPr>
          <p:nvPr>
            <p:ph sz="half" idx="2"/>
          </p:nvPr>
        </p:nvPicPr>
        <p:blipFill>
          <a:blip r:embed="rId3"/>
          <a:srcRect l="5806" r="2319"/>
          <a:stretch>
            <a:fillRect/>
          </a:stretch>
        </p:blipFill>
        <p:spPr>
          <a:xfrm>
            <a:off x="838200" y="2990850"/>
            <a:ext cx="3429000" cy="2743200"/>
          </a:xfrm>
        </p:spPr>
      </p:pic>
      <p:sp>
        <p:nvSpPr>
          <p:cNvPr id="6" name="Text Placeholder 5"/>
          <p:cNvSpPr>
            <a:spLocks noGrp="1"/>
          </p:cNvSpPr>
          <p:nvPr>
            <p:ph type="body" sz="quarter" idx="3"/>
          </p:nvPr>
        </p:nvSpPr>
        <p:spPr/>
        <p:txBody>
          <a:bodyPr/>
          <a:lstStyle/>
          <a:p>
            <a:r>
              <a:rPr lang="en-US" dirty="0" smtClean="0"/>
              <a:t>Large </a:t>
            </a:r>
            <a:r>
              <a:rPr lang="en-US" dirty="0" err="1" smtClean="0"/>
              <a:t>Hadron</a:t>
            </a:r>
            <a:r>
              <a:rPr lang="en-US" dirty="0" smtClean="0"/>
              <a:t> Collider</a:t>
            </a:r>
            <a:endParaRPr lang="en-US" dirty="0"/>
          </a:p>
        </p:txBody>
      </p:sp>
      <p:pic>
        <p:nvPicPr>
          <p:cNvPr id="8" name="Content Placeholder 7" descr="cms_higgs.jpg"/>
          <p:cNvPicPr>
            <a:picLocks noGrp="1" noChangeAspect="1"/>
          </p:cNvPicPr>
          <p:nvPr>
            <p:ph sz="quarter" idx="4"/>
          </p:nvPr>
        </p:nvPicPr>
        <p:blipFill>
          <a:blip r:embed="rId4"/>
          <a:stretch>
            <a:fillRect/>
          </a:stretch>
        </p:blipFill>
        <p:spPr>
          <a:xfrm>
            <a:off x="5204446" y="2990850"/>
            <a:ext cx="3056283" cy="2743200"/>
          </a:xfrm>
        </p:spPr>
      </p:pic>
      <p:sp>
        <p:nvSpPr>
          <p:cNvPr id="2" name="Title 1"/>
          <p:cNvSpPr>
            <a:spLocks noGrp="1"/>
          </p:cNvSpPr>
          <p:nvPr>
            <p:ph type="title"/>
          </p:nvPr>
        </p:nvSpPr>
        <p:spPr/>
        <p:txBody>
          <a:bodyPr/>
          <a:lstStyle/>
          <a:p>
            <a:r>
              <a:rPr lang="en-US" sz="2800" cap="none" dirty="0" smtClean="0"/>
              <a:t>The search is on</a:t>
            </a:r>
            <a:endParaRPr lang="en-US" sz="2800" cap="none" dirty="0"/>
          </a:p>
        </p:txBody>
      </p:sp>
      <p:sp>
        <p:nvSpPr>
          <p:cNvPr id="7" name="TextBox 6"/>
          <p:cNvSpPr txBox="1"/>
          <p:nvPr/>
        </p:nvSpPr>
        <p:spPr>
          <a:xfrm>
            <a:off x="4004846" y="4757946"/>
            <a:ext cx="338554" cy="995154"/>
          </a:xfrm>
          <a:prstGeom prst="rect">
            <a:avLst/>
          </a:prstGeom>
          <a:noFill/>
        </p:spPr>
        <p:txBody>
          <a:bodyPr vert="vert270" wrap="square" rtlCol="0">
            <a:spAutoFit/>
          </a:bodyPr>
          <a:lstStyle/>
          <a:p>
            <a:pPr fontAlgn="base">
              <a:spcBef>
                <a:spcPct val="20000"/>
              </a:spcBef>
              <a:spcAft>
                <a:spcPct val="0"/>
              </a:spcAft>
              <a:buClr>
                <a:srgbClr val="FFFF00"/>
              </a:buClr>
              <a:buSzPct val="80000"/>
              <a:buFont typeface="Wingdings" pitchFamily="-65" charset="2"/>
              <a:buNone/>
            </a:pPr>
            <a:r>
              <a:rPr lang="en-US" sz="1000" dirty="0" err="1" smtClean="0">
                <a:solidFill>
                  <a:srgbClr val="EAEAEA"/>
                </a:solidFill>
                <a:ea typeface="ＭＳ Ｐゴシック" pitchFamily="-65" charset="-128"/>
              </a:rPr>
              <a:t>Fermilab</a:t>
            </a:r>
            <a:endParaRPr lang="en-US" sz="1000" dirty="0">
              <a:solidFill>
                <a:srgbClr val="EAEAEA"/>
              </a:solidFill>
              <a:ea typeface="ＭＳ Ｐゴシック" pitchFamily="-65" charset="-128"/>
            </a:endParaRPr>
          </a:p>
        </p:txBody>
      </p:sp>
      <p:sp>
        <p:nvSpPr>
          <p:cNvPr id="10" name="TextBox 9"/>
          <p:cNvSpPr txBox="1"/>
          <p:nvPr/>
        </p:nvSpPr>
        <p:spPr>
          <a:xfrm>
            <a:off x="8001000" y="4743450"/>
            <a:ext cx="338554" cy="995154"/>
          </a:xfrm>
          <a:prstGeom prst="rect">
            <a:avLst/>
          </a:prstGeom>
          <a:noFill/>
        </p:spPr>
        <p:txBody>
          <a:bodyPr vert="vert270" wrap="square" rtlCol="0">
            <a:spAutoFit/>
          </a:bodyPr>
          <a:lstStyle/>
          <a:p>
            <a:pPr fontAlgn="base">
              <a:spcBef>
                <a:spcPct val="20000"/>
              </a:spcBef>
              <a:spcAft>
                <a:spcPct val="0"/>
              </a:spcAft>
              <a:buClr>
                <a:srgbClr val="FFFF00"/>
              </a:buClr>
              <a:buSzPct val="80000"/>
              <a:buFont typeface="Wingdings" pitchFamily="-65" charset="2"/>
              <a:buNone/>
            </a:pPr>
            <a:r>
              <a:rPr lang="en-US" sz="1000" dirty="0" smtClean="0">
                <a:solidFill>
                  <a:srgbClr val="EAEAEA"/>
                </a:solidFill>
                <a:ea typeface="ＭＳ Ｐゴシック" pitchFamily="-65" charset="-128"/>
              </a:rPr>
              <a:t>© CERN</a:t>
            </a:r>
            <a:endParaRPr lang="en-US" sz="1000" dirty="0">
              <a:solidFill>
                <a:srgbClr val="EAEAEA"/>
              </a:solidFill>
              <a:ea typeface="ＭＳ Ｐゴシック" pitchFamily="-65" charset="-12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7" name="Content Placeholder 6" descr="71559D2SKJL.png"/>
          <p:cNvPicPr>
            <a:picLocks noGrp="1" noChangeAspect="1"/>
          </p:cNvPicPr>
          <p:nvPr>
            <p:ph sz="half" idx="2"/>
          </p:nvPr>
        </p:nvPicPr>
        <p:blipFill>
          <a:blip r:embed="rId2" cstate="print"/>
          <a:stretch>
            <a:fillRect/>
          </a:stretch>
        </p:blipFill>
        <p:spPr>
          <a:xfrm>
            <a:off x="533400" y="2133599"/>
            <a:ext cx="2514600" cy="3865485"/>
          </a:xfrm>
        </p:spPr>
      </p:pic>
      <p:sp>
        <p:nvSpPr>
          <p:cNvPr id="4" name="Text Placeholder 3"/>
          <p:cNvSpPr>
            <a:spLocks noGrp="1"/>
          </p:cNvSpPr>
          <p:nvPr>
            <p:ph type="body" sz="quarter" idx="3"/>
          </p:nvPr>
        </p:nvSpPr>
        <p:spPr>
          <a:xfrm>
            <a:off x="3429000" y="2008188"/>
            <a:ext cx="5314950" cy="639762"/>
          </a:xfrm>
        </p:spPr>
        <p:txBody>
          <a:bodyPr/>
          <a:lstStyle/>
          <a:p>
            <a:r>
              <a:rPr lang="en-US" dirty="0" smtClean="0"/>
              <a:t>Phrase coined by Leon Lederman</a:t>
            </a:r>
            <a:endParaRPr lang="en-US" dirty="0"/>
          </a:p>
        </p:txBody>
      </p:sp>
      <p:sp>
        <p:nvSpPr>
          <p:cNvPr id="5" name="Content Placeholder 4"/>
          <p:cNvSpPr>
            <a:spLocks noGrp="1"/>
          </p:cNvSpPr>
          <p:nvPr>
            <p:ph sz="quarter" idx="4"/>
          </p:nvPr>
        </p:nvSpPr>
        <p:spPr>
          <a:xfrm>
            <a:off x="3505200" y="2819400"/>
            <a:ext cx="5334000" cy="2743200"/>
          </a:xfrm>
        </p:spPr>
        <p:txBody>
          <a:bodyPr/>
          <a:lstStyle/>
          <a:p>
            <a:r>
              <a:rPr lang="en-US" dirty="0" smtClean="0"/>
              <a:t>Nobel prize winner in 1988</a:t>
            </a:r>
          </a:p>
          <a:p>
            <a:r>
              <a:rPr lang="en-US" dirty="0" smtClean="0"/>
              <a:t>Former director of </a:t>
            </a:r>
            <a:r>
              <a:rPr lang="en-US" dirty="0" err="1" smtClean="0"/>
              <a:t>Fermilab</a:t>
            </a:r>
            <a:endParaRPr lang="en-US" dirty="0" smtClean="0"/>
          </a:p>
          <a:p>
            <a:r>
              <a:rPr lang="en-US" dirty="0" smtClean="0"/>
              <a:t>Actually called it the “goddamned particle” because it’s difficult to find</a:t>
            </a:r>
          </a:p>
          <a:p>
            <a:r>
              <a:rPr lang="en-US" dirty="0" smtClean="0"/>
              <a:t>Higgs boson gives other particles their mass (predicted 1964!)</a:t>
            </a:r>
          </a:p>
          <a:p>
            <a:r>
              <a:rPr lang="en-US" dirty="0" smtClean="0"/>
              <a:t>Central goal of the LHC!</a:t>
            </a:r>
            <a:endParaRPr lang="en-US" dirty="0"/>
          </a:p>
        </p:txBody>
      </p:sp>
      <p:sp>
        <p:nvSpPr>
          <p:cNvPr id="6" name="Title 5"/>
          <p:cNvSpPr>
            <a:spLocks noGrp="1"/>
          </p:cNvSpPr>
          <p:nvPr>
            <p:ph type="title"/>
          </p:nvPr>
        </p:nvSpPr>
        <p:spPr/>
        <p:txBody>
          <a:bodyPr/>
          <a:lstStyle/>
          <a:p>
            <a:r>
              <a:rPr lang="en-US" dirty="0" smtClean="0"/>
              <a:t>“the god particle”</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739640" y="1981200"/>
            <a:ext cx="4023360" cy="639762"/>
          </a:xfrm>
        </p:spPr>
        <p:txBody>
          <a:bodyPr/>
          <a:lstStyle/>
          <a:p>
            <a:r>
              <a:rPr lang="en-US" dirty="0" smtClean="0"/>
              <a:t>Presentation of Results</a:t>
            </a:r>
            <a:endParaRPr lang="en-US" dirty="0"/>
          </a:p>
        </p:txBody>
      </p:sp>
      <p:pic>
        <p:nvPicPr>
          <p:cNvPr id="9" name="Content Placeholder 8" descr="0912235_15-A4-at-144-dpi.jpg"/>
          <p:cNvPicPr>
            <a:picLocks noGrp="1" noChangeAspect="1"/>
          </p:cNvPicPr>
          <p:nvPr>
            <p:ph sz="quarter" idx="4"/>
          </p:nvPr>
        </p:nvPicPr>
        <p:blipFill>
          <a:blip r:embed="rId3"/>
          <a:stretch>
            <a:fillRect/>
          </a:stretch>
        </p:blipFill>
        <p:spPr>
          <a:xfrm>
            <a:off x="4495800" y="2590800"/>
            <a:ext cx="4429695" cy="2948558"/>
          </a:xfrm>
        </p:spPr>
      </p:pic>
      <p:sp>
        <p:nvSpPr>
          <p:cNvPr id="10" name="Content Placeholder 9"/>
          <p:cNvSpPr>
            <a:spLocks noGrp="1"/>
          </p:cNvSpPr>
          <p:nvPr>
            <p:ph sz="half" idx="2"/>
          </p:nvPr>
        </p:nvSpPr>
        <p:spPr/>
        <p:txBody>
          <a:bodyPr/>
          <a:lstStyle/>
          <a:p>
            <a:endParaRPr lang="en-US"/>
          </a:p>
        </p:txBody>
      </p:sp>
      <p:pic>
        <p:nvPicPr>
          <p:cNvPr id="11" name="Picture 10"/>
          <p:cNvPicPr>
            <a:picLocks noChangeAspect="1"/>
          </p:cNvPicPr>
          <p:nvPr/>
        </p:nvPicPr>
        <p:blipFill>
          <a:blip r:embed="rId4"/>
          <a:stretch>
            <a:fillRect/>
          </a:stretch>
        </p:blipFill>
        <p:spPr>
          <a:xfrm>
            <a:off x="0" y="1536700"/>
            <a:ext cx="4401589" cy="4483100"/>
          </a:xfrm>
          <a:prstGeom prst="rect">
            <a:avLst/>
          </a:prstGeom>
        </p:spPr>
      </p:pic>
      <p:sp>
        <p:nvSpPr>
          <p:cNvPr id="12" name="Title 11"/>
          <p:cNvSpPr>
            <a:spLocks noGrp="1"/>
          </p:cNvSpPr>
          <p:nvPr>
            <p:ph type="title"/>
          </p:nvPr>
        </p:nvSpPr>
        <p:spPr/>
        <p:txBody>
          <a:bodyPr/>
          <a:lstStyle/>
          <a:p>
            <a:endParaRPr lang="en-US" dirty="0"/>
          </a:p>
        </p:txBody>
      </p:sp>
      <p:sp>
        <p:nvSpPr>
          <p:cNvPr id="13" name="TextBox 12"/>
          <p:cNvSpPr txBox="1"/>
          <p:nvPr/>
        </p:nvSpPr>
        <p:spPr>
          <a:xfrm>
            <a:off x="1295400" y="2057400"/>
            <a:ext cx="950338" cy="1277273"/>
          </a:xfrm>
          <a:prstGeom prst="rect">
            <a:avLst/>
          </a:prstGeom>
          <a:solidFill>
            <a:schemeClr val="tx1">
              <a:lumMod val="10000"/>
            </a:schemeClr>
          </a:solidFill>
        </p:spPr>
        <p:txBody>
          <a:bodyPr wrap="none" rtlCol="0">
            <a:spAutoFit/>
          </a:bodyPr>
          <a:lstStyle/>
          <a:p>
            <a:pPr algn="l">
              <a:spcAft>
                <a:spcPts val="0"/>
              </a:spcAft>
            </a:pPr>
            <a:r>
              <a:rPr lang="en-US" sz="1100" dirty="0" smtClean="0"/>
              <a:t>CERN 1986</a:t>
            </a:r>
          </a:p>
          <a:p>
            <a:pPr algn="l">
              <a:spcAft>
                <a:spcPts val="0"/>
              </a:spcAft>
            </a:pPr>
            <a:r>
              <a:rPr lang="en-US" sz="1100" dirty="0" smtClean="0"/>
              <a:t>Brookhaven</a:t>
            </a:r>
          </a:p>
          <a:p>
            <a:pPr algn="l">
              <a:spcAft>
                <a:spcPts val="0"/>
              </a:spcAft>
            </a:pPr>
            <a:r>
              <a:rPr lang="en-US" sz="1100" dirty="0" smtClean="0"/>
              <a:t>CERN 1990</a:t>
            </a:r>
          </a:p>
          <a:p>
            <a:pPr algn="l">
              <a:spcAft>
                <a:spcPts val="0"/>
              </a:spcAft>
            </a:pPr>
            <a:r>
              <a:rPr lang="en-US" sz="1100" dirty="0" smtClean="0"/>
              <a:t>FNAL CDF</a:t>
            </a:r>
          </a:p>
          <a:p>
            <a:pPr algn="l">
              <a:spcAft>
                <a:spcPts val="0"/>
              </a:spcAft>
            </a:pPr>
            <a:r>
              <a:rPr lang="en-US" sz="1100" dirty="0" smtClean="0"/>
              <a:t>ALICE</a:t>
            </a:r>
          </a:p>
          <a:p>
            <a:pPr algn="l">
              <a:spcAft>
                <a:spcPts val="0"/>
              </a:spcAft>
            </a:pPr>
            <a:r>
              <a:rPr lang="en-US" sz="1100" dirty="0" smtClean="0"/>
              <a:t>CMS</a:t>
            </a:r>
            <a:endParaRPr lang="en-US" sz="1100" dirty="0"/>
          </a:p>
        </p:txBody>
      </p:sp>
      <p:sp>
        <p:nvSpPr>
          <p:cNvPr id="14" name="TextBox 13"/>
          <p:cNvSpPr txBox="1"/>
          <p:nvPr/>
        </p:nvSpPr>
        <p:spPr>
          <a:xfrm>
            <a:off x="2514600" y="2050060"/>
            <a:ext cx="950338" cy="1074140"/>
          </a:xfrm>
          <a:prstGeom prst="rect">
            <a:avLst/>
          </a:prstGeom>
          <a:solidFill>
            <a:schemeClr val="tx1">
              <a:lumMod val="10000"/>
            </a:schemeClr>
          </a:solidFill>
        </p:spPr>
        <p:txBody>
          <a:bodyPr wrap="none" rtlCol="0">
            <a:spAutoFit/>
          </a:bodyPr>
          <a:lstStyle/>
          <a:p>
            <a:pPr algn="l">
              <a:spcAft>
                <a:spcPts val="0"/>
              </a:spcAft>
            </a:pPr>
            <a:r>
              <a:rPr lang="en-US" sz="1100" dirty="0" smtClean="0"/>
              <a:t>FNAL 1975</a:t>
            </a:r>
          </a:p>
          <a:p>
            <a:pPr algn="l">
              <a:spcAft>
                <a:spcPts val="0"/>
              </a:spcAft>
            </a:pPr>
            <a:r>
              <a:rPr lang="en-US" sz="1100" dirty="0" smtClean="0"/>
              <a:t>CERN 1976</a:t>
            </a:r>
          </a:p>
          <a:p>
            <a:pPr algn="l">
              <a:spcAft>
                <a:spcPts val="0"/>
              </a:spcAft>
            </a:pPr>
            <a:r>
              <a:rPr lang="en-US" sz="1100" dirty="0" smtClean="0"/>
              <a:t>CERN 1992</a:t>
            </a:r>
          </a:p>
          <a:p>
            <a:pPr algn="l">
              <a:spcAft>
                <a:spcPts val="0"/>
              </a:spcAft>
            </a:pPr>
            <a:r>
              <a:rPr lang="en-US" sz="1100" dirty="0" smtClean="0"/>
              <a:t>Brookhaven</a:t>
            </a:r>
          </a:p>
          <a:p>
            <a:pPr algn="l">
              <a:spcAft>
                <a:spcPts val="0"/>
              </a:spcAft>
            </a:pPr>
            <a:r>
              <a:rPr lang="en-US" sz="1100" dirty="0" smtClean="0"/>
              <a:t>ALICE</a:t>
            </a:r>
          </a:p>
        </p:txBody>
      </p:sp>
      <p:sp>
        <p:nvSpPr>
          <p:cNvPr id="15" name="TextBox 14"/>
          <p:cNvSpPr txBox="1"/>
          <p:nvPr/>
        </p:nvSpPr>
        <p:spPr>
          <a:xfrm>
            <a:off x="457200" y="5715000"/>
            <a:ext cx="4004622" cy="338554"/>
          </a:xfrm>
          <a:prstGeom prst="rect">
            <a:avLst/>
          </a:prstGeom>
          <a:solidFill>
            <a:srgbClr val="171717"/>
          </a:solidFill>
        </p:spPr>
        <p:txBody>
          <a:bodyPr wrap="none" rtlCol="0">
            <a:spAutoFit/>
          </a:bodyPr>
          <a:lstStyle/>
          <a:p>
            <a:pPr algn="l">
              <a:spcAft>
                <a:spcPts val="0"/>
              </a:spcAft>
            </a:pPr>
            <a:r>
              <a:rPr lang="en-US" sz="1600" dirty="0" smtClean="0"/>
              <a:t>Accelerator Center-of-Mass Energy (</a:t>
            </a:r>
            <a:r>
              <a:rPr lang="en-US" sz="1600" dirty="0" err="1" smtClean="0"/>
              <a:t>GeV</a:t>
            </a:r>
            <a:r>
              <a:rPr lang="en-US" sz="1600" dirty="0" smtClean="0"/>
              <a:t>)</a:t>
            </a:r>
          </a:p>
        </p:txBody>
      </p:sp>
      <p:sp>
        <p:nvSpPr>
          <p:cNvPr id="16" name="TextBox 15"/>
          <p:cNvSpPr txBox="1"/>
          <p:nvPr/>
        </p:nvSpPr>
        <p:spPr>
          <a:xfrm rot="16200000">
            <a:off x="-1044969" y="3587507"/>
            <a:ext cx="2635006" cy="369332"/>
          </a:xfrm>
          <a:prstGeom prst="rect">
            <a:avLst/>
          </a:prstGeom>
          <a:solidFill>
            <a:srgbClr val="171717"/>
          </a:solidFill>
        </p:spPr>
        <p:txBody>
          <a:bodyPr wrap="none" rtlCol="0">
            <a:spAutoFit/>
          </a:bodyPr>
          <a:lstStyle/>
          <a:p>
            <a:pPr algn="l">
              <a:spcAft>
                <a:spcPts val="0"/>
              </a:spcAft>
            </a:pPr>
            <a:r>
              <a:rPr lang="en-US" sz="1800" dirty="0" smtClean="0"/>
              <a:t>Num. Charged Particles</a:t>
            </a:r>
          </a:p>
        </p:txBody>
      </p:sp>
      <p:sp>
        <p:nvSpPr>
          <p:cNvPr id="17" name="TextBox 16"/>
          <p:cNvSpPr txBox="1"/>
          <p:nvPr/>
        </p:nvSpPr>
        <p:spPr>
          <a:xfrm>
            <a:off x="5181600" y="5528846"/>
            <a:ext cx="3275556" cy="338554"/>
          </a:xfrm>
          <a:prstGeom prst="rect">
            <a:avLst/>
          </a:prstGeom>
          <a:noFill/>
        </p:spPr>
        <p:txBody>
          <a:bodyPr wrap="none" rtlCol="0">
            <a:spAutoFit/>
          </a:bodyPr>
          <a:lstStyle/>
          <a:p>
            <a:r>
              <a:rPr lang="en-US" sz="1600" dirty="0" smtClean="0"/>
              <a:t>Dr. </a:t>
            </a:r>
            <a:r>
              <a:rPr lang="en-US" sz="1600" dirty="0" err="1" smtClean="0"/>
              <a:t>Fabiola</a:t>
            </a:r>
            <a:r>
              <a:rPr lang="en-US" sz="1600" dirty="0" smtClean="0"/>
              <a:t> </a:t>
            </a:r>
            <a:r>
              <a:rPr lang="en-US" sz="1600" dirty="0" err="1" smtClean="0"/>
              <a:t>Gianotti</a:t>
            </a:r>
            <a:r>
              <a:rPr lang="en-US" sz="1600" dirty="0" smtClean="0"/>
              <a:t>, 18 Dec. 2009</a:t>
            </a:r>
            <a:endParaRPr lang="en-US" sz="16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r>
              <a:rPr lang="en-US" dirty="0" smtClean="0"/>
              <a:t>The thrill of discovery</a:t>
            </a:r>
            <a:endParaRPr lang="en-US" dirty="0"/>
          </a:p>
        </p:txBody>
      </p:sp>
      <p:sp>
        <p:nvSpPr>
          <p:cNvPr id="3" name="Content Placeholder 2"/>
          <p:cNvSpPr>
            <a:spLocks noGrp="1"/>
          </p:cNvSpPr>
          <p:nvPr>
            <p:ph sz="half" idx="2"/>
          </p:nvPr>
        </p:nvSpPr>
        <p:spPr/>
        <p:txBody>
          <a:bodyPr/>
          <a:lstStyle/>
          <a:p>
            <a:r>
              <a:rPr lang="en-US" dirty="0" smtClean="0"/>
              <a:t>International collaboration</a:t>
            </a:r>
          </a:p>
          <a:p>
            <a:r>
              <a:rPr lang="en-US" dirty="0" smtClean="0"/>
              <a:t>Seeing your own ideas brought to life</a:t>
            </a:r>
          </a:p>
          <a:p>
            <a:r>
              <a:rPr lang="en-US" dirty="0" smtClean="0"/>
              <a:t>“Game changers” of science that re-write the textbooks</a:t>
            </a:r>
            <a:endParaRPr lang="en-US" dirty="0"/>
          </a:p>
        </p:txBody>
      </p:sp>
      <p:sp>
        <p:nvSpPr>
          <p:cNvPr id="4" name="Text Placeholder 3"/>
          <p:cNvSpPr>
            <a:spLocks noGrp="1"/>
          </p:cNvSpPr>
          <p:nvPr>
            <p:ph type="body" sz="quarter" idx="3"/>
          </p:nvPr>
        </p:nvSpPr>
        <p:spPr>
          <a:xfrm>
            <a:off x="4572000" y="2179638"/>
            <a:ext cx="4171950" cy="639762"/>
          </a:xfrm>
        </p:spPr>
        <p:txBody>
          <a:bodyPr/>
          <a:lstStyle/>
          <a:p>
            <a:r>
              <a:rPr lang="en-US" dirty="0" smtClean="0"/>
              <a:t>Today’s science is tomorrow’s technology</a:t>
            </a:r>
          </a:p>
        </p:txBody>
      </p:sp>
      <p:sp>
        <p:nvSpPr>
          <p:cNvPr id="5" name="Content Placeholder 4"/>
          <p:cNvSpPr>
            <a:spLocks noGrp="1"/>
          </p:cNvSpPr>
          <p:nvPr>
            <p:ph sz="quarter" idx="4"/>
          </p:nvPr>
        </p:nvSpPr>
        <p:spPr>
          <a:xfrm>
            <a:off x="4720590" y="3048000"/>
            <a:ext cx="4023360" cy="2686050"/>
          </a:xfrm>
        </p:spPr>
        <p:txBody>
          <a:bodyPr/>
          <a:lstStyle/>
          <a:p>
            <a:r>
              <a:rPr lang="en-US" dirty="0" smtClean="0"/>
              <a:t>PET imaging</a:t>
            </a:r>
          </a:p>
          <a:p>
            <a:r>
              <a:rPr lang="en-US" dirty="0" smtClean="0"/>
              <a:t>Proton accelerator cancer therapy</a:t>
            </a:r>
          </a:p>
          <a:p>
            <a:r>
              <a:rPr lang="en-US" dirty="0" smtClean="0"/>
              <a:t>High-speed computers</a:t>
            </a:r>
          </a:p>
          <a:p>
            <a:r>
              <a:rPr lang="en-US" dirty="0" smtClean="0"/>
              <a:t>World Wide Web</a:t>
            </a:r>
          </a:p>
          <a:p>
            <a:r>
              <a:rPr lang="en-US" dirty="0" smtClean="0"/>
              <a:t>Detectors for national security</a:t>
            </a:r>
            <a:endParaRPr lang="en-US" dirty="0"/>
          </a:p>
        </p:txBody>
      </p:sp>
      <p:sp>
        <p:nvSpPr>
          <p:cNvPr id="6" name="Title 5"/>
          <p:cNvSpPr>
            <a:spLocks noGrp="1"/>
          </p:cNvSpPr>
          <p:nvPr>
            <p:ph type="title"/>
          </p:nvPr>
        </p:nvSpPr>
        <p:spPr/>
        <p:txBody>
          <a:bodyPr/>
          <a:lstStyle/>
          <a:p>
            <a:r>
              <a:rPr lang="en-US" sz="3200" cap="none" dirty="0" smtClean="0"/>
              <a:t>So Why do ‘Big science’</a:t>
            </a:r>
            <a:endParaRPr lang="en-US" sz="3200" cap="none"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pic>
        <p:nvPicPr>
          <p:cNvPr id="7" name="lhc-angels-ws.wmv">
            <a:hlinkClick r:id="" action="ppaction://media"/>
          </p:cNvPr>
          <p:cNvPicPr>
            <a:picLocks noGrp="1"/>
          </p:cNvPicPr>
          <p:nvPr>
            <p:ph sz="half" idx="2"/>
            <a:videoFile r:link="rId1"/>
          </p:nvPr>
        </p:nvPicPr>
        <p:blipFill>
          <a:blip r:embed="rId3" cstate="print"/>
          <a:stretch>
            <a:fillRect/>
          </a:stretch>
        </p:blipFill>
        <p:spPr>
          <a:xfrm>
            <a:off x="228600" y="1084959"/>
            <a:ext cx="8610600" cy="4828375"/>
          </a:xfrm>
        </p:spPr>
      </p:pic>
      <p:sp>
        <p:nvSpPr>
          <p:cNvPr id="4" name="Text Placeholder 3"/>
          <p:cNvSpPr>
            <a:spLocks noGrp="1"/>
          </p:cNvSpPr>
          <p:nvPr>
            <p:ph type="body" sz="quarter" idx="3"/>
          </p:nvPr>
        </p:nvSpPr>
        <p:spPr/>
        <p:txBody>
          <a:bodyPr/>
          <a:lstStyle/>
          <a:p>
            <a:endParaRPr lang="en-US"/>
          </a:p>
        </p:txBody>
      </p:sp>
      <p:sp>
        <p:nvSpPr>
          <p:cNvPr id="5" name="Content Placeholder 4"/>
          <p:cNvSpPr>
            <a:spLocks noGrp="1"/>
          </p:cNvSpPr>
          <p:nvPr>
            <p:ph sz="quarter" idx="4"/>
          </p:nvPr>
        </p:nvSpPr>
        <p:spPr/>
        <p:txBody>
          <a:bodyPr/>
          <a:lstStyle/>
          <a:p>
            <a:endParaRPr lang="en-US"/>
          </a:p>
        </p:txBody>
      </p:sp>
      <p:sp>
        <p:nvSpPr>
          <p:cNvPr id="6" name="Title 5"/>
          <p:cNvSpPr>
            <a:spLocks noGrp="1"/>
          </p:cNvSpPr>
          <p:nvPr>
            <p:ph type="title"/>
          </p:nvPr>
        </p:nvSpPr>
        <p:spPr/>
        <p:txBody>
          <a:bodyPr/>
          <a:lstStyle/>
          <a:p>
            <a:endParaRPr 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angel_2.jpg"/>
          <p:cNvPicPr>
            <a:picLocks noChangeAspect="1"/>
          </p:cNvPicPr>
          <p:nvPr/>
        </p:nvPicPr>
        <p:blipFill>
          <a:blip r:embed="rId2" cstate="print"/>
          <a:srcRect l="95625" t="21000" b="72750"/>
          <a:stretch>
            <a:fillRect/>
          </a:stretch>
        </p:blipFill>
        <p:spPr bwMode="auto">
          <a:xfrm>
            <a:off x="8746757" y="1440180"/>
            <a:ext cx="400316" cy="428625"/>
          </a:xfrm>
          <a:prstGeom prst="rect">
            <a:avLst/>
          </a:prstGeom>
          <a:noFill/>
          <a:ln w="9525">
            <a:noFill/>
            <a:miter lim="800000"/>
            <a:headEnd/>
            <a:tailEnd/>
          </a:ln>
        </p:spPr>
      </p:pic>
      <p:pic>
        <p:nvPicPr>
          <p:cNvPr id="5" name="Picture 6" descr="angel_2.jpg"/>
          <p:cNvPicPr>
            <a:picLocks noChangeAspect="1"/>
          </p:cNvPicPr>
          <p:nvPr/>
        </p:nvPicPr>
        <p:blipFill>
          <a:blip r:embed="rId2" cstate="print"/>
          <a:srcRect l="50062" t="21000" r="45000" b="72750"/>
          <a:stretch>
            <a:fillRect/>
          </a:stretch>
        </p:blipFill>
        <p:spPr bwMode="auto">
          <a:xfrm>
            <a:off x="5029200" y="1400175"/>
            <a:ext cx="451830" cy="428625"/>
          </a:xfrm>
          <a:prstGeom prst="rect">
            <a:avLst/>
          </a:prstGeom>
          <a:noFill/>
          <a:ln w="9525">
            <a:noFill/>
            <a:miter lim="800000"/>
            <a:headEnd/>
            <a:tailEnd/>
          </a:ln>
        </p:spPr>
      </p:pic>
      <p:pic>
        <p:nvPicPr>
          <p:cNvPr id="6" name="Picture 6" descr="angel_2.jpg"/>
          <p:cNvPicPr>
            <a:picLocks noChangeAspect="1"/>
          </p:cNvPicPr>
          <p:nvPr/>
        </p:nvPicPr>
        <p:blipFill>
          <a:blip r:embed="rId2" cstate="print"/>
          <a:srcRect l="50062" t="21000" r="45000" b="72750"/>
          <a:stretch>
            <a:fillRect/>
          </a:stretch>
        </p:blipFill>
        <p:spPr bwMode="auto">
          <a:xfrm>
            <a:off x="5410200" y="1400175"/>
            <a:ext cx="451830" cy="428625"/>
          </a:xfrm>
          <a:prstGeom prst="rect">
            <a:avLst/>
          </a:prstGeom>
          <a:noFill/>
          <a:ln w="9525">
            <a:noFill/>
            <a:miter lim="800000"/>
            <a:headEnd/>
            <a:tailEnd/>
          </a:ln>
        </p:spPr>
      </p:pic>
      <p:pic>
        <p:nvPicPr>
          <p:cNvPr id="7" name="Picture 6" descr="angel_2.jpg"/>
          <p:cNvPicPr>
            <a:picLocks noChangeAspect="1"/>
          </p:cNvPicPr>
          <p:nvPr/>
        </p:nvPicPr>
        <p:blipFill>
          <a:blip r:embed="rId2" cstate="print"/>
          <a:srcRect l="50062" t="21000" r="45000" b="72750"/>
          <a:stretch>
            <a:fillRect/>
          </a:stretch>
        </p:blipFill>
        <p:spPr bwMode="auto">
          <a:xfrm>
            <a:off x="5791200" y="1400175"/>
            <a:ext cx="451830" cy="428625"/>
          </a:xfrm>
          <a:prstGeom prst="rect">
            <a:avLst/>
          </a:prstGeom>
          <a:noFill/>
          <a:ln w="9525">
            <a:noFill/>
            <a:miter lim="800000"/>
            <a:headEnd/>
            <a:tailEnd/>
          </a:ln>
        </p:spPr>
      </p:pic>
      <p:pic>
        <p:nvPicPr>
          <p:cNvPr id="8" name="Picture 7" descr="angel_2.jpg"/>
          <p:cNvPicPr>
            <a:picLocks noChangeAspect="1"/>
          </p:cNvPicPr>
          <p:nvPr/>
        </p:nvPicPr>
        <p:blipFill>
          <a:blip r:embed="rId2" cstate="print"/>
          <a:srcRect l="50062" t="21000" r="45000" b="72750"/>
          <a:stretch>
            <a:fillRect/>
          </a:stretch>
        </p:blipFill>
        <p:spPr bwMode="auto">
          <a:xfrm>
            <a:off x="6101370" y="1400175"/>
            <a:ext cx="451830" cy="428625"/>
          </a:xfrm>
          <a:prstGeom prst="rect">
            <a:avLst/>
          </a:prstGeom>
          <a:noFill/>
          <a:ln w="9525">
            <a:noFill/>
            <a:miter lim="800000"/>
            <a:headEnd/>
            <a:tailEnd/>
          </a:ln>
        </p:spPr>
      </p:pic>
      <p:pic>
        <p:nvPicPr>
          <p:cNvPr id="9" name="Picture 8" descr="angel_2.jpg"/>
          <p:cNvPicPr>
            <a:picLocks noChangeAspect="1"/>
          </p:cNvPicPr>
          <p:nvPr/>
        </p:nvPicPr>
        <p:blipFill>
          <a:blip r:embed="rId2" cstate="print"/>
          <a:srcRect l="50062" t="21000" r="45000" b="72750"/>
          <a:stretch>
            <a:fillRect/>
          </a:stretch>
        </p:blipFill>
        <p:spPr bwMode="auto">
          <a:xfrm>
            <a:off x="6553200" y="1400175"/>
            <a:ext cx="451830" cy="428625"/>
          </a:xfrm>
          <a:prstGeom prst="rect">
            <a:avLst/>
          </a:prstGeom>
          <a:noFill/>
          <a:ln w="9525">
            <a:noFill/>
            <a:miter lim="800000"/>
            <a:headEnd/>
            <a:tailEnd/>
          </a:ln>
        </p:spPr>
      </p:pic>
      <p:pic>
        <p:nvPicPr>
          <p:cNvPr id="10" name="Picture 9" descr="angel_2.jpg"/>
          <p:cNvPicPr>
            <a:picLocks noChangeAspect="1"/>
          </p:cNvPicPr>
          <p:nvPr/>
        </p:nvPicPr>
        <p:blipFill>
          <a:blip r:embed="rId2" cstate="print"/>
          <a:srcRect l="50062" t="21000" r="45000" b="72750"/>
          <a:stretch>
            <a:fillRect/>
          </a:stretch>
        </p:blipFill>
        <p:spPr bwMode="auto">
          <a:xfrm>
            <a:off x="6934200" y="1400175"/>
            <a:ext cx="451830" cy="428625"/>
          </a:xfrm>
          <a:prstGeom prst="rect">
            <a:avLst/>
          </a:prstGeom>
          <a:noFill/>
          <a:ln w="9525">
            <a:noFill/>
            <a:miter lim="800000"/>
            <a:headEnd/>
            <a:tailEnd/>
          </a:ln>
        </p:spPr>
      </p:pic>
      <p:pic>
        <p:nvPicPr>
          <p:cNvPr id="11" name="Picture 10" descr="angel_2.jpg"/>
          <p:cNvPicPr>
            <a:picLocks noChangeAspect="1"/>
          </p:cNvPicPr>
          <p:nvPr/>
        </p:nvPicPr>
        <p:blipFill>
          <a:blip r:embed="rId2" cstate="print"/>
          <a:srcRect l="50062" t="21000" r="45000" b="72750"/>
          <a:stretch>
            <a:fillRect/>
          </a:stretch>
        </p:blipFill>
        <p:spPr bwMode="auto">
          <a:xfrm>
            <a:off x="7239000" y="1400175"/>
            <a:ext cx="604230" cy="428625"/>
          </a:xfrm>
          <a:prstGeom prst="rect">
            <a:avLst/>
          </a:prstGeom>
          <a:noFill/>
          <a:ln w="9525">
            <a:noFill/>
            <a:miter lim="800000"/>
            <a:headEnd/>
            <a:tailEnd/>
          </a:ln>
        </p:spPr>
      </p:pic>
      <p:pic>
        <p:nvPicPr>
          <p:cNvPr id="12" name="Picture 11" descr="angel_2.jpg"/>
          <p:cNvPicPr>
            <a:picLocks noChangeAspect="1"/>
          </p:cNvPicPr>
          <p:nvPr/>
        </p:nvPicPr>
        <p:blipFill>
          <a:blip r:embed="rId2" cstate="print"/>
          <a:srcRect l="50062" t="21000" r="45000" b="72750"/>
          <a:stretch>
            <a:fillRect/>
          </a:stretch>
        </p:blipFill>
        <p:spPr bwMode="auto">
          <a:xfrm>
            <a:off x="7772400" y="1400175"/>
            <a:ext cx="451830" cy="504825"/>
          </a:xfrm>
          <a:prstGeom prst="rect">
            <a:avLst/>
          </a:prstGeom>
          <a:noFill/>
          <a:ln w="9525">
            <a:noFill/>
            <a:miter lim="800000"/>
            <a:headEnd/>
            <a:tailEnd/>
          </a:ln>
        </p:spPr>
      </p:pic>
      <p:pic>
        <p:nvPicPr>
          <p:cNvPr id="13" name="Picture 12" descr="angel_2.jpg"/>
          <p:cNvPicPr>
            <a:picLocks noChangeAspect="1"/>
          </p:cNvPicPr>
          <p:nvPr/>
        </p:nvPicPr>
        <p:blipFill>
          <a:blip r:embed="rId2" cstate="print"/>
          <a:srcRect l="50062" t="21000" r="45000" b="72750"/>
          <a:stretch>
            <a:fillRect/>
          </a:stretch>
        </p:blipFill>
        <p:spPr bwMode="auto">
          <a:xfrm>
            <a:off x="8077200" y="1371600"/>
            <a:ext cx="451830" cy="428625"/>
          </a:xfrm>
          <a:prstGeom prst="rect">
            <a:avLst/>
          </a:prstGeom>
          <a:noFill/>
          <a:ln w="9525">
            <a:noFill/>
            <a:miter lim="800000"/>
            <a:headEnd/>
            <a:tailEnd/>
          </a:ln>
        </p:spPr>
      </p:pic>
      <p:pic>
        <p:nvPicPr>
          <p:cNvPr id="15" name="Picture 6" descr="angel_2.jpg"/>
          <p:cNvPicPr>
            <a:picLocks noChangeAspect="1"/>
          </p:cNvPicPr>
          <p:nvPr/>
        </p:nvPicPr>
        <p:blipFill>
          <a:blip r:embed="rId2" cstate="print"/>
          <a:srcRect l="95625" t="21000" b="72750"/>
          <a:stretch>
            <a:fillRect/>
          </a:stretch>
        </p:blipFill>
        <p:spPr bwMode="auto">
          <a:xfrm>
            <a:off x="8229600" y="1447800"/>
            <a:ext cx="533400" cy="428625"/>
          </a:xfrm>
          <a:prstGeom prst="rect">
            <a:avLst/>
          </a:prstGeom>
          <a:noFill/>
          <a:ln w="9525">
            <a:noFill/>
            <a:miter lim="800000"/>
            <a:headEnd/>
            <a:tailEnd/>
          </a:ln>
        </p:spPr>
      </p:pic>
      <p:pic>
        <p:nvPicPr>
          <p:cNvPr id="17" name="Picture 6" descr="angel_2.jpg"/>
          <p:cNvPicPr>
            <a:picLocks noChangeAspect="1"/>
          </p:cNvPicPr>
          <p:nvPr/>
        </p:nvPicPr>
        <p:blipFill>
          <a:blip r:embed="rId2" cstate="print"/>
          <a:srcRect l="87188" t="27000" b="65250"/>
          <a:stretch>
            <a:fillRect/>
          </a:stretch>
        </p:blipFill>
        <p:spPr bwMode="auto">
          <a:xfrm>
            <a:off x="6858000" y="1828800"/>
            <a:ext cx="1171748" cy="531495"/>
          </a:xfrm>
          <a:prstGeom prst="rect">
            <a:avLst/>
          </a:prstGeom>
          <a:noFill/>
          <a:ln w="9525">
            <a:noFill/>
            <a:miter lim="800000"/>
            <a:headEnd/>
            <a:tailEnd/>
          </a:ln>
        </p:spPr>
      </p:pic>
      <p:pic>
        <p:nvPicPr>
          <p:cNvPr id="18" name="Picture 6" descr="angel_2.jpg"/>
          <p:cNvPicPr>
            <a:picLocks noChangeAspect="1"/>
          </p:cNvPicPr>
          <p:nvPr/>
        </p:nvPicPr>
        <p:blipFill>
          <a:blip r:embed="rId2" cstate="print"/>
          <a:srcRect l="51187" t="27000" r="40500" b="65250"/>
          <a:stretch>
            <a:fillRect/>
          </a:stretch>
        </p:blipFill>
        <p:spPr bwMode="auto">
          <a:xfrm>
            <a:off x="5410200" y="1828800"/>
            <a:ext cx="760443" cy="531495"/>
          </a:xfrm>
          <a:prstGeom prst="rect">
            <a:avLst/>
          </a:prstGeom>
          <a:noFill/>
          <a:ln w="9525">
            <a:noFill/>
            <a:miter lim="800000"/>
            <a:headEnd/>
            <a:tailEnd/>
          </a:ln>
        </p:spPr>
      </p:pic>
      <p:pic>
        <p:nvPicPr>
          <p:cNvPr id="19" name="Picture 6" descr="angel_2.jpg"/>
          <p:cNvPicPr>
            <a:picLocks noChangeAspect="1"/>
          </p:cNvPicPr>
          <p:nvPr/>
        </p:nvPicPr>
        <p:blipFill>
          <a:blip r:embed="rId2" cstate="print"/>
          <a:srcRect l="51187" t="27000" r="40500" b="65250"/>
          <a:stretch>
            <a:fillRect/>
          </a:stretch>
        </p:blipFill>
        <p:spPr bwMode="auto">
          <a:xfrm>
            <a:off x="6097557" y="1828800"/>
            <a:ext cx="760443" cy="531495"/>
          </a:xfrm>
          <a:prstGeom prst="rect">
            <a:avLst/>
          </a:prstGeom>
          <a:noFill/>
          <a:ln w="9525">
            <a:noFill/>
            <a:miter lim="800000"/>
            <a:headEnd/>
            <a:tailEnd/>
          </a:ln>
        </p:spPr>
      </p:pic>
      <p:pic>
        <p:nvPicPr>
          <p:cNvPr id="20" name="Picture 6" descr="angel_2.jpg"/>
          <p:cNvPicPr>
            <a:picLocks noChangeAspect="1"/>
          </p:cNvPicPr>
          <p:nvPr/>
        </p:nvPicPr>
        <p:blipFill>
          <a:blip r:embed="rId2" cstate="print"/>
          <a:srcRect l="51187" t="35250" r="40500" b="57750"/>
          <a:stretch>
            <a:fillRect/>
          </a:stretch>
        </p:blipFill>
        <p:spPr bwMode="auto">
          <a:xfrm>
            <a:off x="5867400" y="2133600"/>
            <a:ext cx="760443" cy="480060"/>
          </a:xfrm>
          <a:prstGeom prst="rect">
            <a:avLst/>
          </a:prstGeom>
          <a:noFill/>
          <a:ln w="9525">
            <a:noFill/>
            <a:miter lim="800000"/>
            <a:headEnd/>
            <a:tailEnd/>
          </a:ln>
        </p:spPr>
      </p:pic>
      <p:pic>
        <p:nvPicPr>
          <p:cNvPr id="21" name="Picture 6" descr="angel_2.jpg"/>
          <p:cNvPicPr>
            <a:picLocks noChangeAspect="1"/>
          </p:cNvPicPr>
          <p:nvPr/>
        </p:nvPicPr>
        <p:blipFill>
          <a:blip r:embed="rId2" cstate="print"/>
          <a:srcRect l="51187" t="35250" r="40500" b="57750"/>
          <a:stretch>
            <a:fillRect/>
          </a:stretch>
        </p:blipFill>
        <p:spPr bwMode="auto">
          <a:xfrm>
            <a:off x="6934200" y="2286000"/>
            <a:ext cx="760443" cy="480060"/>
          </a:xfrm>
          <a:prstGeom prst="rect">
            <a:avLst/>
          </a:prstGeom>
          <a:noFill/>
          <a:ln w="9525">
            <a:noFill/>
            <a:miter lim="800000"/>
            <a:headEnd/>
            <a:tailEnd/>
          </a:ln>
        </p:spPr>
      </p:pic>
      <p:sp>
        <p:nvSpPr>
          <p:cNvPr id="14338" name="Rectangle 4"/>
          <p:cNvSpPr>
            <a:spLocks noGrp="1" noChangeArrowheads="1"/>
          </p:cNvSpPr>
          <p:nvPr>
            <p:ph type="ctrTitle" idx="4294967295"/>
          </p:nvPr>
        </p:nvSpPr>
        <p:spPr>
          <a:xfrm>
            <a:off x="4114800" y="762000"/>
            <a:ext cx="4800600" cy="4343400"/>
          </a:xfrm>
          <a:noFill/>
          <a:ln>
            <a:noFill/>
          </a:ln>
        </p:spPr>
        <p:txBody>
          <a:bodyPr/>
          <a:lstStyle/>
          <a:p>
            <a:pPr eaLnBrk="1" hangingPunct="1">
              <a:lnSpc>
                <a:spcPct val="125000"/>
              </a:lnSpc>
            </a:pPr>
            <a:r>
              <a:rPr lang="en-US" sz="2800" dirty="0" smtClean="0"/>
              <a:t>Thank you</a:t>
            </a:r>
            <a:br>
              <a:rPr lang="en-US" sz="2800" dirty="0" smtClean="0"/>
            </a:br>
            <a:r>
              <a:rPr lang="en-US" sz="2800" dirty="0" smtClean="0"/>
              <a:t/>
            </a:r>
            <a:br>
              <a:rPr lang="en-US" sz="2800" dirty="0" smtClean="0"/>
            </a:br>
            <a:r>
              <a:rPr lang="en-US" sz="2800" cap="none" dirty="0" smtClean="0"/>
              <a:t>For more information</a:t>
            </a:r>
            <a:br>
              <a:rPr lang="en-US" sz="2800" cap="none" dirty="0" smtClean="0"/>
            </a:br>
            <a:r>
              <a:rPr lang="en-US" sz="2800" cap="none" dirty="0" err="1" smtClean="0"/>
              <a:t>www.uslhc.us</a:t>
            </a:r>
            <a:r>
              <a:rPr lang="en-US" sz="2800" cap="none" dirty="0" smtClean="0"/>
              <a:t/>
            </a:r>
            <a:br>
              <a:rPr lang="en-US" sz="2800" cap="none" dirty="0" smtClean="0"/>
            </a:br>
            <a:r>
              <a:rPr lang="en-US" sz="2800" cap="none" dirty="0" err="1" smtClean="0"/>
              <a:t>www.fnal.gov</a:t>
            </a:r>
            <a:r>
              <a:rPr lang="en-US" sz="2800" cap="none" dirty="0" smtClean="0"/>
              <a:t/>
            </a:r>
            <a:br>
              <a:rPr lang="en-US" sz="2800" cap="none" dirty="0" smtClean="0"/>
            </a:br>
            <a:r>
              <a:rPr lang="en-US" sz="2800" cap="none" dirty="0" err="1" smtClean="0"/>
              <a:t>www.cern.ch</a:t>
            </a:r>
            <a:endParaRPr lang="en-US" sz="2800" dirty="0" smtClean="0"/>
          </a:p>
        </p:txBody>
      </p:sp>
      <p:sp>
        <p:nvSpPr>
          <p:cNvPr id="2" name="Text Box 2"/>
          <p:cNvSpPr txBox="1">
            <a:spLocks noChangeArrowheads="1"/>
          </p:cNvSpPr>
          <p:nvPr/>
        </p:nvSpPr>
        <p:spPr bwMode="auto">
          <a:xfrm>
            <a:off x="-304800" y="6115050"/>
            <a:ext cx="22860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400"/>
              </a:spcAft>
              <a:buClrTx/>
              <a:buSzTx/>
              <a:buFontTx/>
              <a:buNone/>
              <a:tabLst/>
            </a:pPr>
            <a:r>
              <a:rPr kumimoji="0" lang="en-US" sz="1200" b="0" i="0" u="none" strike="noStrike" cap="none" normalizeH="0" baseline="0" dirty="0">
                <a:ln>
                  <a:noFill/>
                </a:ln>
                <a:solidFill>
                  <a:srgbClr val="FFFFFF"/>
                </a:solidFill>
                <a:effectLst/>
                <a:latin typeface="Cambria" pitchFamily="-65" charset="0"/>
                <a:ea typeface="Times New Roman" pitchFamily="-65" charset="0"/>
              </a:rPr>
              <a:t>University </a:t>
            </a:r>
          </a:p>
          <a:p>
            <a:pPr marL="0" marR="0" lvl="0" indent="0" algn="r" defTabSz="914400" rtl="0" eaLnBrk="1" fontAlgn="base" latinLnBrk="0" hangingPunct="1">
              <a:lnSpc>
                <a:spcPct val="100000"/>
              </a:lnSpc>
              <a:spcBef>
                <a:spcPct val="0"/>
              </a:spcBef>
              <a:spcAft>
                <a:spcPts val="400"/>
              </a:spcAft>
              <a:buClrTx/>
              <a:buSzTx/>
              <a:buFontTx/>
              <a:buNone/>
              <a:tabLst/>
            </a:pPr>
            <a:r>
              <a:rPr kumimoji="0" lang="en-US" sz="1200" b="0" i="0" u="none" strike="noStrike" cap="none" normalizeH="0" baseline="0" dirty="0">
                <a:ln>
                  <a:noFill/>
                </a:ln>
                <a:solidFill>
                  <a:srgbClr val="FFFFFF"/>
                </a:solidFill>
                <a:effectLst/>
                <a:latin typeface="Cambria" pitchFamily="-65" charset="0"/>
                <a:ea typeface="Times New Roman" pitchFamily="-65" charset="0"/>
              </a:rPr>
              <a:t>of Texas</a:t>
            </a:r>
          </a:p>
        </p:txBody>
      </p:sp>
      <p:pic>
        <p:nvPicPr>
          <p:cNvPr id="14339" name="Picture 0" descr="longhorn_logo.gif"/>
          <p:cNvPicPr>
            <a:picLocks noChangeAspect="1" noChangeArrowheads="1"/>
          </p:cNvPicPr>
          <p:nvPr/>
        </p:nvPicPr>
        <p:blipFill>
          <a:blip r:embed="rId3" cstate="print"/>
          <a:srcRect/>
          <a:stretch>
            <a:fillRect/>
          </a:stretch>
        </p:blipFill>
        <p:spPr bwMode="auto">
          <a:xfrm>
            <a:off x="457200" y="6172200"/>
            <a:ext cx="762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21"/>
          <p:cNvGrpSpPr/>
          <p:nvPr/>
        </p:nvGrpSpPr>
        <p:grpSpPr>
          <a:xfrm flipH="1">
            <a:off x="0" y="0"/>
            <a:ext cx="9147073" cy="6858000"/>
            <a:chOff x="0" y="0"/>
            <a:chExt cx="9147073" cy="6858000"/>
          </a:xfrm>
        </p:grpSpPr>
        <p:pic>
          <p:nvPicPr>
            <p:cNvPr id="21" name="Picture 6" descr="angel_2.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6" descr="angel_2.jpg"/>
            <p:cNvPicPr>
              <a:picLocks noChangeAspect="1"/>
            </p:cNvPicPr>
            <p:nvPr/>
          </p:nvPicPr>
          <p:blipFill>
            <a:blip r:embed="rId2" cstate="print"/>
            <a:srcRect l="95625" t="21000" b="72750"/>
            <a:stretch>
              <a:fillRect/>
            </a:stretch>
          </p:blipFill>
          <p:spPr bwMode="auto">
            <a:xfrm>
              <a:off x="8746757" y="1440180"/>
              <a:ext cx="400316" cy="428625"/>
            </a:xfrm>
            <a:prstGeom prst="rect">
              <a:avLst/>
            </a:prstGeom>
            <a:noFill/>
            <a:ln w="9525">
              <a:noFill/>
              <a:miter lim="800000"/>
              <a:headEnd/>
              <a:tailEnd/>
            </a:ln>
          </p:spPr>
        </p:pic>
        <p:pic>
          <p:nvPicPr>
            <p:cNvPr id="6" name="Picture 6" descr="angel_2.jpg"/>
            <p:cNvPicPr>
              <a:picLocks noChangeAspect="1"/>
            </p:cNvPicPr>
            <p:nvPr/>
          </p:nvPicPr>
          <p:blipFill>
            <a:blip r:embed="rId2" cstate="print"/>
            <a:srcRect l="50062" t="21000" r="45000" b="72750"/>
            <a:stretch>
              <a:fillRect/>
            </a:stretch>
          </p:blipFill>
          <p:spPr bwMode="auto">
            <a:xfrm>
              <a:off x="5029200" y="1400175"/>
              <a:ext cx="451830" cy="428625"/>
            </a:xfrm>
            <a:prstGeom prst="rect">
              <a:avLst/>
            </a:prstGeom>
            <a:noFill/>
            <a:ln w="9525">
              <a:noFill/>
              <a:miter lim="800000"/>
              <a:headEnd/>
              <a:tailEnd/>
            </a:ln>
          </p:spPr>
        </p:pic>
        <p:pic>
          <p:nvPicPr>
            <p:cNvPr id="7" name="Picture 6" descr="angel_2.jpg"/>
            <p:cNvPicPr>
              <a:picLocks noChangeAspect="1"/>
            </p:cNvPicPr>
            <p:nvPr/>
          </p:nvPicPr>
          <p:blipFill>
            <a:blip r:embed="rId2" cstate="print"/>
            <a:srcRect l="50062" t="21000" r="45000" b="72750"/>
            <a:stretch>
              <a:fillRect/>
            </a:stretch>
          </p:blipFill>
          <p:spPr bwMode="auto">
            <a:xfrm>
              <a:off x="5410200" y="1400175"/>
              <a:ext cx="451830" cy="428625"/>
            </a:xfrm>
            <a:prstGeom prst="rect">
              <a:avLst/>
            </a:prstGeom>
            <a:noFill/>
            <a:ln w="9525">
              <a:noFill/>
              <a:miter lim="800000"/>
              <a:headEnd/>
              <a:tailEnd/>
            </a:ln>
          </p:spPr>
        </p:pic>
        <p:pic>
          <p:nvPicPr>
            <p:cNvPr id="8" name="Picture 7" descr="angel_2.jpg"/>
            <p:cNvPicPr>
              <a:picLocks noChangeAspect="1"/>
            </p:cNvPicPr>
            <p:nvPr/>
          </p:nvPicPr>
          <p:blipFill>
            <a:blip r:embed="rId2" cstate="print"/>
            <a:srcRect l="50062" t="21000" r="45000" b="72750"/>
            <a:stretch>
              <a:fillRect/>
            </a:stretch>
          </p:blipFill>
          <p:spPr bwMode="auto">
            <a:xfrm>
              <a:off x="5791200" y="1400175"/>
              <a:ext cx="451830" cy="428625"/>
            </a:xfrm>
            <a:prstGeom prst="rect">
              <a:avLst/>
            </a:prstGeom>
            <a:noFill/>
            <a:ln w="9525">
              <a:noFill/>
              <a:miter lim="800000"/>
              <a:headEnd/>
              <a:tailEnd/>
            </a:ln>
          </p:spPr>
        </p:pic>
        <p:pic>
          <p:nvPicPr>
            <p:cNvPr id="9" name="Picture 8" descr="angel_2.jpg"/>
            <p:cNvPicPr>
              <a:picLocks noChangeAspect="1"/>
            </p:cNvPicPr>
            <p:nvPr/>
          </p:nvPicPr>
          <p:blipFill>
            <a:blip r:embed="rId2" cstate="print"/>
            <a:srcRect l="50062" t="21000" r="45000" b="72750"/>
            <a:stretch>
              <a:fillRect/>
            </a:stretch>
          </p:blipFill>
          <p:spPr bwMode="auto">
            <a:xfrm>
              <a:off x="6101370" y="1400175"/>
              <a:ext cx="451830" cy="428625"/>
            </a:xfrm>
            <a:prstGeom prst="rect">
              <a:avLst/>
            </a:prstGeom>
            <a:noFill/>
            <a:ln w="9525">
              <a:noFill/>
              <a:miter lim="800000"/>
              <a:headEnd/>
              <a:tailEnd/>
            </a:ln>
          </p:spPr>
        </p:pic>
        <p:pic>
          <p:nvPicPr>
            <p:cNvPr id="10" name="Picture 9" descr="angel_2.jpg"/>
            <p:cNvPicPr>
              <a:picLocks noChangeAspect="1"/>
            </p:cNvPicPr>
            <p:nvPr/>
          </p:nvPicPr>
          <p:blipFill>
            <a:blip r:embed="rId2" cstate="print"/>
            <a:srcRect l="50062" t="21000" r="45000" b="72750"/>
            <a:stretch>
              <a:fillRect/>
            </a:stretch>
          </p:blipFill>
          <p:spPr bwMode="auto">
            <a:xfrm>
              <a:off x="6553200" y="1400175"/>
              <a:ext cx="451830" cy="428625"/>
            </a:xfrm>
            <a:prstGeom prst="rect">
              <a:avLst/>
            </a:prstGeom>
            <a:noFill/>
            <a:ln w="9525">
              <a:noFill/>
              <a:miter lim="800000"/>
              <a:headEnd/>
              <a:tailEnd/>
            </a:ln>
          </p:spPr>
        </p:pic>
        <p:pic>
          <p:nvPicPr>
            <p:cNvPr id="11" name="Picture 10" descr="angel_2.jpg"/>
            <p:cNvPicPr>
              <a:picLocks noChangeAspect="1"/>
            </p:cNvPicPr>
            <p:nvPr/>
          </p:nvPicPr>
          <p:blipFill>
            <a:blip r:embed="rId2" cstate="print"/>
            <a:srcRect l="50062" t="21000" r="45000" b="72750"/>
            <a:stretch>
              <a:fillRect/>
            </a:stretch>
          </p:blipFill>
          <p:spPr bwMode="auto">
            <a:xfrm>
              <a:off x="6934200" y="1400175"/>
              <a:ext cx="451830" cy="428625"/>
            </a:xfrm>
            <a:prstGeom prst="rect">
              <a:avLst/>
            </a:prstGeom>
            <a:noFill/>
            <a:ln w="9525">
              <a:noFill/>
              <a:miter lim="800000"/>
              <a:headEnd/>
              <a:tailEnd/>
            </a:ln>
          </p:spPr>
        </p:pic>
        <p:pic>
          <p:nvPicPr>
            <p:cNvPr id="12" name="Picture 11" descr="angel_2.jpg"/>
            <p:cNvPicPr>
              <a:picLocks noChangeAspect="1"/>
            </p:cNvPicPr>
            <p:nvPr/>
          </p:nvPicPr>
          <p:blipFill>
            <a:blip r:embed="rId2" cstate="print"/>
            <a:srcRect l="50062" t="21000" r="45000" b="72750"/>
            <a:stretch>
              <a:fillRect/>
            </a:stretch>
          </p:blipFill>
          <p:spPr bwMode="auto">
            <a:xfrm>
              <a:off x="7239000" y="1400175"/>
              <a:ext cx="604230" cy="428625"/>
            </a:xfrm>
            <a:prstGeom prst="rect">
              <a:avLst/>
            </a:prstGeom>
            <a:noFill/>
            <a:ln w="9525">
              <a:noFill/>
              <a:miter lim="800000"/>
              <a:headEnd/>
              <a:tailEnd/>
            </a:ln>
          </p:spPr>
        </p:pic>
        <p:pic>
          <p:nvPicPr>
            <p:cNvPr id="13" name="Picture 12" descr="angel_2.jpg"/>
            <p:cNvPicPr>
              <a:picLocks noChangeAspect="1"/>
            </p:cNvPicPr>
            <p:nvPr/>
          </p:nvPicPr>
          <p:blipFill>
            <a:blip r:embed="rId2" cstate="print"/>
            <a:srcRect l="50062" t="21000" r="45000" b="72750"/>
            <a:stretch>
              <a:fillRect/>
            </a:stretch>
          </p:blipFill>
          <p:spPr bwMode="auto">
            <a:xfrm>
              <a:off x="7772400" y="1400175"/>
              <a:ext cx="451830" cy="504825"/>
            </a:xfrm>
            <a:prstGeom prst="rect">
              <a:avLst/>
            </a:prstGeom>
            <a:noFill/>
            <a:ln w="9525">
              <a:noFill/>
              <a:miter lim="800000"/>
              <a:headEnd/>
              <a:tailEnd/>
            </a:ln>
          </p:spPr>
        </p:pic>
        <p:pic>
          <p:nvPicPr>
            <p:cNvPr id="14" name="Picture 13" descr="angel_2.jpg"/>
            <p:cNvPicPr>
              <a:picLocks noChangeAspect="1"/>
            </p:cNvPicPr>
            <p:nvPr/>
          </p:nvPicPr>
          <p:blipFill>
            <a:blip r:embed="rId2" cstate="print"/>
            <a:srcRect l="50062" t="21000" r="45000" b="72750"/>
            <a:stretch>
              <a:fillRect/>
            </a:stretch>
          </p:blipFill>
          <p:spPr bwMode="auto">
            <a:xfrm>
              <a:off x="8077200" y="1371600"/>
              <a:ext cx="451830" cy="428625"/>
            </a:xfrm>
            <a:prstGeom prst="rect">
              <a:avLst/>
            </a:prstGeom>
            <a:noFill/>
            <a:ln w="9525">
              <a:noFill/>
              <a:miter lim="800000"/>
              <a:headEnd/>
              <a:tailEnd/>
            </a:ln>
          </p:spPr>
        </p:pic>
        <p:pic>
          <p:nvPicPr>
            <p:cNvPr id="15" name="Picture 6" descr="angel_2.jpg"/>
            <p:cNvPicPr>
              <a:picLocks noChangeAspect="1"/>
            </p:cNvPicPr>
            <p:nvPr/>
          </p:nvPicPr>
          <p:blipFill>
            <a:blip r:embed="rId2" cstate="print"/>
            <a:srcRect l="95625" t="21000" b="72750"/>
            <a:stretch>
              <a:fillRect/>
            </a:stretch>
          </p:blipFill>
          <p:spPr bwMode="auto">
            <a:xfrm>
              <a:off x="8229600" y="1447800"/>
              <a:ext cx="533400" cy="428625"/>
            </a:xfrm>
            <a:prstGeom prst="rect">
              <a:avLst/>
            </a:prstGeom>
            <a:noFill/>
            <a:ln w="9525">
              <a:noFill/>
              <a:miter lim="800000"/>
              <a:headEnd/>
              <a:tailEnd/>
            </a:ln>
          </p:spPr>
        </p:pic>
        <p:pic>
          <p:nvPicPr>
            <p:cNvPr id="16" name="Picture 6" descr="angel_2.jpg"/>
            <p:cNvPicPr>
              <a:picLocks noChangeAspect="1"/>
            </p:cNvPicPr>
            <p:nvPr/>
          </p:nvPicPr>
          <p:blipFill>
            <a:blip r:embed="rId2" cstate="print"/>
            <a:srcRect l="87188" t="27000" b="65250"/>
            <a:stretch>
              <a:fillRect/>
            </a:stretch>
          </p:blipFill>
          <p:spPr bwMode="auto">
            <a:xfrm>
              <a:off x="6858000" y="1828800"/>
              <a:ext cx="1171748" cy="531495"/>
            </a:xfrm>
            <a:prstGeom prst="rect">
              <a:avLst/>
            </a:prstGeom>
            <a:noFill/>
            <a:ln w="9525">
              <a:noFill/>
              <a:miter lim="800000"/>
              <a:headEnd/>
              <a:tailEnd/>
            </a:ln>
          </p:spPr>
        </p:pic>
        <p:pic>
          <p:nvPicPr>
            <p:cNvPr id="17" name="Picture 6" descr="angel_2.jpg"/>
            <p:cNvPicPr>
              <a:picLocks noChangeAspect="1"/>
            </p:cNvPicPr>
            <p:nvPr/>
          </p:nvPicPr>
          <p:blipFill>
            <a:blip r:embed="rId2" cstate="print"/>
            <a:srcRect l="51187" t="27000" r="40500" b="65250"/>
            <a:stretch>
              <a:fillRect/>
            </a:stretch>
          </p:blipFill>
          <p:spPr bwMode="auto">
            <a:xfrm>
              <a:off x="5410200" y="1828800"/>
              <a:ext cx="760443" cy="531495"/>
            </a:xfrm>
            <a:prstGeom prst="rect">
              <a:avLst/>
            </a:prstGeom>
            <a:noFill/>
            <a:ln w="9525">
              <a:noFill/>
              <a:miter lim="800000"/>
              <a:headEnd/>
              <a:tailEnd/>
            </a:ln>
          </p:spPr>
        </p:pic>
        <p:pic>
          <p:nvPicPr>
            <p:cNvPr id="18" name="Picture 6" descr="angel_2.jpg"/>
            <p:cNvPicPr>
              <a:picLocks noChangeAspect="1"/>
            </p:cNvPicPr>
            <p:nvPr/>
          </p:nvPicPr>
          <p:blipFill>
            <a:blip r:embed="rId2" cstate="print"/>
            <a:srcRect l="51187" t="27000" r="40500" b="65250"/>
            <a:stretch>
              <a:fillRect/>
            </a:stretch>
          </p:blipFill>
          <p:spPr bwMode="auto">
            <a:xfrm>
              <a:off x="6097557" y="1828800"/>
              <a:ext cx="760443" cy="531495"/>
            </a:xfrm>
            <a:prstGeom prst="rect">
              <a:avLst/>
            </a:prstGeom>
            <a:noFill/>
            <a:ln w="9525">
              <a:noFill/>
              <a:miter lim="800000"/>
              <a:headEnd/>
              <a:tailEnd/>
            </a:ln>
          </p:spPr>
        </p:pic>
        <p:pic>
          <p:nvPicPr>
            <p:cNvPr id="19" name="Picture 6" descr="angel_2.jpg"/>
            <p:cNvPicPr>
              <a:picLocks noChangeAspect="1"/>
            </p:cNvPicPr>
            <p:nvPr/>
          </p:nvPicPr>
          <p:blipFill>
            <a:blip r:embed="rId2" cstate="print"/>
            <a:srcRect l="51187" t="35250" r="40500" b="57750"/>
            <a:stretch>
              <a:fillRect/>
            </a:stretch>
          </p:blipFill>
          <p:spPr bwMode="auto">
            <a:xfrm>
              <a:off x="5867400" y="2133600"/>
              <a:ext cx="760443" cy="480060"/>
            </a:xfrm>
            <a:prstGeom prst="rect">
              <a:avLst/>
            </a:prstGeom>
            <a:noFill/>
            <a:ln w="9525">
              <a:noFill/>
              <a:miter lim="800000"/>
              <a:headEnd/>
              <a:tailEnd/>
            </a:ln>
          </p:spPr>
        </p:pic>
        <p:pic>
          <p:nvPicPr>
            <p:cNvPr id="20" name="Picture 6" descr="angel_2.jpg"/>
            <p:cNvPicPr>
              <a:picLocks noChangeAspect="1"/>
            </p:cNvPicPr>
            <p:nvPr/>
          </p:nvPicPr>
          <p:blipFill>
            <a:blip r:embed="rId2" cstate="print"/>
            <a:srcRect l="51187" t="35250" r="40500" b="57750"/>
            <a:stretch>
              <a:fillRect/>
            </a:stretch>
          </p:blipFill>
          <p:spPr bwMode="auto">
            <a:xfrm>
              <a:off x="6934200" y="2286000"/>
              <a:ext cx="760443" cy="480060"/>
            </a:xfrm>
            <a:prstGeom prst="rect">
              <a:avLst/>
            </a:prstGeom>
            <a:noFill/>
            <a:ln w="9525">
              <a:noFill/>
              <a:miter lim="800000"/>
              <a:headEnd/>
              <a:tailEnd/>
            </a:ln>
          </p:spPr>
        </p:pic>
      </p:grpSp>
      <p:sp>
        <p:nvSpPr>
          <p:cNvPr id="23" name="Rectangle 4"/>
          <p:cNvSpPr txBox="1">
            <a:spLocks noChangeArrowheads="1"/>
          </p:cNvSpPr>
          <p:nvPr/>
        </p:nvSpPr>
        <p:spPr bwMode="auto">
          <a:xfrm>
            <a:off x="76200" y="914400"/>
            <a:ext cx="6324600" cy="434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sz="2800" b="0" i="0" u="none" strike="noStrike" kern="0" cap="all" spc="0" normalizeH="0" baseline="0" noProof="0" dirty="0" smtClean="0">
                <a:ln>
                  <a:noFill/>
                </a:ln>
                <a:solidFill>
                  <a:srgbClr val="FFFFFF"/>
                </a:solidFill>
                <a:effectLst/>
                <a:uLnTx/>
                <a:uFillTx/>
                <a:latin typeface="+mj-lt"/>
                <a:ea typeface="ＭＳ Ｐゴシック" pitchFamily="-65" charset="-128"/>
                <a:cs typeface="+mj-cs"/>
              </a:rPr>
              <a:t>Resources from</a:t>
            </a:r>
            <a:r>
              <a:rPr kumimoji="0" lang="en-US" sz="2800" b="0" i="0" u="none" strike="noStrike" kern="0" cap="all" spc="0" normalizeH="0" noProof="0" dirty="0" smtClean="0">
                <a:ln>
                  <a:noFill/>
                </a:ln>
                <a:solidFill>
                  <a:srgbClr val="FFFFFF"/>
                </a:solidFill>
                <a:effectLst/>
                <a:uLnTx/>
                <a:uFillTx/>
                <a:latin typeface="+mj-lt"/>
                <a:ea typeface="ＭＳ Ｐゴシック" pitchFamily="-65" charset="-128"/>
                <a:cs typeface="+mj-cs"/>
              </a:rPr>
              <a:t> </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sz="2800" b="0" i="0" u="none" strike="noStrike" kern="0" cap="all" spc="0" normalizeH="0" noProof="0" dirty="0" smtClean="0">
                <a:ln>
                  <a:noFill/>
                </a:ln>
                <a:solidFill>
                  <a:srgbClr val="FFFFFF"/>
                </a:solidFill>
                <a:effectLst/>
                <a:uLnTx/>
                <a:uFillTx/>
                <a:latin typeface="+mj-lt"/>
                <a:ea typeface="ＭＳ Ｐゴシック" pitchFamily="-65" charset="-128"/>
                <a:cs typeface="+mj-cs"/>
              </a:rPr>
              <a:t>Department of Physics</a:t>
            </a:r>
            <a:r>
              <a:rPr kumimoji="0" lang="en-US" sz="2800" b="0" i="0" u="none" strike="noStrike" kern="0" cap="all" spc="0" normalizeH="0" baseline="0" noProof="0" dirty="0" smtClean="0">
                <a:ln>
                  <a:noFill/>
                </a:ln>
                <a:solidFill>
                  <a:srgbClr val="FFFFFF"/>
                </a:solidFill>
                <a:effectLst/>
                <a:uLnTx/>
                <a:uFillTx/>
                <a:latin typeface="+mj-lt"/>
                <a:ea typeface="ＭＳ Ｐゴシック" pitchFamily="-65" charset="-128"/>
                <a:cs typeface="+mj-cs"/>
              </a:rPr>
              <a:t/>
            </a:r>
            <a:br>
              <a:rPr kumimoji="0" lang="en-US" sz="2800" b="0" i="0" u="none" strike="noStrike" kern="0" cap="all" spc="0" normalizeH="0" baseline="0" noProof="0" dirty="0" smtClean="0">
                <a:ln>
                  <a:noFill/>
                </a:ln>
                <a:solidFill>
                  <a:srgbClr val="FFFFFF"/>
                </a:solidFill>
                <a:effectLst/>
                <a:uLnTx/>
                <a:uFillTx/>
                <a:latin typeface="+mj-lt"/>
                <a:ea typeface="ＭＳ Ｐゴシック" pitchFamily="-65" charset="-128"/>
                <a:cs typeface="+mj-cs"/>
              </a:rPr>
            </a:br>
            <a:r>
              <a:rPr kumimoji="0" lang="en-US" sz="1400" b="0" i="0" u="none" strike="noStrike" kern="0" cap="all" spc="0" normalizeH="0" baseline="0" noProof="0" dirty="0" smtClean="0">
                <a:ln>
                  <a:noFill/>
                </a:ln>
                <a:solidFill>
                  <a:srgbClr val="FFFFFF"/>
                </a:solidFill>
                <a:effectLst/>
                <a:uLnTx/>
                <a:uFillTx/>
                <a:latin typeface="+mj-lt"/>
                <a:ea typeface="ＭＳ Ｐゴシック" pitchFamily="-65" charset="-128"/>
                <a:cs typeface="+mj-cs"/>
              </a:rPr>
              <a:t/>
            </a:r>
            <a:br>
              <a:rPr kumimoji="0" lang="en-US" sz="1400" b="0" i="0" u="none" strike="noStrike" kern="0" cap="all" spc="0" normalizeH="0" baseline="0" noProof="0" dirty="0" smtClean="0">
                <a:ln>
                  <a:noFill/>
                </a:ln>
                <a:solidFill>
                  <a:srgbClr val="FFFFFF"/>
                </a:solidFill>
                <a:effectLst/>
                <a:uLnTx/>
                <a:uFillTx/>
                <a:latin typeface="+mj-lt"/>
                <a:ea typeface="ＭＳ Ｐゴシック" pitchFamily="-65" charset="-128"/>
                <a:cs typeface="+mj-cs"/>
              </a:rPr>
            </a:br>
            <a:r>
              <a:rPr kumimoji="0" lang="en-US" sz="2800" b="0" i="0" u="none" strike="noStrike" kern="0" cap="none" spc="0" normalizeH="0" baseline="0" noProof="0" dirty="0" smtClean="0">
                <a:ln>
                  <a:noFill/>
                </a:ln>
                <a:solidFill>
                  <a:srgbClr val="FFFFFF"/>
                </a:solidFill>
                <a:effectLst/>
                <a:uLnTx/>
                <a:uFillTx/>
                <a:latin typeface="+mj-lt"/>
                <a:ea typeface="ＭＳ Ｐゴシック" pitchFamily="-65" charset="-128"/>
                <a:cs typeface="+mj-cs"/>
              </a:rPr>
              <a:t>Request a visit from the </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mj-lt"/>
                <a:ea typeface="ＭＳ Ｐゴシック" pitchFamily="-65" charset="-128"/>
                <a:cs typeface="+mj-cs"/>
              </a:rPr>
              <a:t>Physics Circus</a:t>
            </a:r>
          </a:p>
          <a:p>
            <a:pPr marL="0" marR="0" lvl="0" indent="0" algn="ctr" defTabSz="914400" rtl="0" eaLnBrk="1" fontAlgn="base" latinLnBrk="0" hangingPunct="1">
              <a:lnSpc>
                <a:spcPct val="125000"/>
              </a:lnSpc>
              <a:spcBef>
                <a:spcPct val="0"/>
              </a:spcBef>
              <a:spcAft>
                <a:spcPct val="0"/>
              </a:spcAft>
              <a:buClrTx/>
              <a:buSzTx/>
              <a:buFontTx/>
              <a:buNone/>
              <a:tabLst/>
              <a:defRPr/>
            </a:pPr>
            <a:endParaRPr lang="en-US" sz="1400" kern="0" dirty="0" smtClean="0">
              <a:solidFill>
                <a:srgbClr val="FFFFFF"/>
              </a:solidFill>
              <a:latin typeface="+mj-lt"/>
              <a:cs typeface="+mj-cs"/>
            </a:endParaRP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sz="2800" b="0" i="0" u="none" strike="noStrike" kern="0" cap="none" spc="0" normalizeH="0" baseline="0" noProof="0" dirty="0" smtClean="0">
                <a:ln>
                  <a:noFill/>
                </a:ln>
                <a:solidFill>
                  <a:srgbClr val="FFFFFF"/>
                </a:solidFill>
                <a:effectLst/>
                <a:uLnTx/>
                <a:uFillTx/>
                <a:latin typeface="+mj-lt"/>
                <a:ea typeface="ＭＳ Ｐゴシック" pitchFamily="-65" charset="-128"/>
                <a:cs typeface="+mj-cs"/>
              </a:rPr>
              <a:t>Come to a Saturday</a:t>
            </a:r>
            <a:r>
              <a:rPr kumimoji="0" lang="en-US" sz="2800" b="0" i="0" u="none" strike="noStrike" kern="0" cap="none" spc="0" normalizeH="0" noProof="0" dirty="0" smtClean="0">
                <a:ln>
                  <a:noFill/>
                </a:ln>
                <a:solidFill>
                  <a:srgbClr val="FFFFFF"/>
                </a:solidFill>
                <a:effectLst/>
                <a:uLnTx/>
                <a:uFillTx/>
                <a:latin typeface="+mj-lt"/>
                <a:ea typeface="ＭＳ Ｐゴシック" pitchFamily="-65" charset="-128"/>
                <a:cs typeface="+mj-cs"/>
              </a:rPr>
              <a:t> </a:t>
            </a:r>
          </a:p>
          <a:p>
            <a:pPr marL="0" marR="0" lvl="0" indent="0" algn="ctr" defTabSz="914400" rtl="0" eaLnBrk="1" fontAlgn="base" latinLnBrk="0" hangingPunct="1">
              <a:lnSpc>
                <a:spcPct val="125000"/>
              </a:lnSpc>
              <a:spcBef>
                <a:spcPct val="0"/>
              </a:spcBef>
              <a:spcAft>
                <a:spcPct val="0"/>
              </a:spcAft>
              <a:buClrTx/>
              <a:buSzTx/>
              <a:buFontTx/>
              <a:buNone/>
              <a:tabLst/>
              <a:defRPr/>
            </a:pPr>
            <a:r>
              <a:rPr kumimoji="0" lang="en-US" sz="2800" b="0" i="0" u="none" strike="noStrike" kern="0" cap="none" spc="0" normalizeH="0" noProof="0" dirty="0" smtClean="0">
                <a:ln>
                  <a:noFill/>
                </a:ln>
                <a:solidFill>
                  <a:srgbClr val="FFFFFF"/>
                </a:solidFill>
                <a:effectLst/>
                <a:uLnTx/>
                <a:uFillTx/>
                <a:latin typeface="+mj-lt"/>
                <a:ea typeface="ＭＳ Ｐゴシック" pitchFamily="-65" charset="-128"/>
                <a:cs typeface="+mj-cs"/>
              </a:rPr>
              <a:t>Physics Workshop</a:t>
            </a:r>
            <a:endParaRPr kumimoji="0" lang="en-US" sz="2800" b="0" i="0" u="none" strike="noStrike" kern="0" cap="none" spc="0" normalizeH="0" baseline="0" noProof="0" dirty="0" smtClean="0">
              <a:ln>
                <a:noFill/>
              </a:ln>
              <a:solidFill>
                <a:srgbClr val="FFFFFF"/>
              </a:solidFill>
              <a:effectLst/>
              <a:uLnTx/>
              <a:uFillTx/>
              <a:latin typeface="+mj-lt"/>
              <a:ea typeface="ＭＳ Ｐゴシック" pitchFamily="-65" charset="-128"/>
              <a:cs typeface="+mj-cs"/>
            </a:endParaRPr>
          </a:p>
          <a:p>
            <a:pPr lvl="0" algn="ctr">
              <a:lnSpc>
                <a:spcPct val="125000"/>
              </a:lnSpc>
              <a:spcBef>
                <a:spcPct val="0"/>
              </a:spcBef>
              <a:buClrTx/>
              <a:buSzTx/>
              <a:defRPr/>
            </a:pPr>
            <a:endParaRPr lang="en-US" sz="1400" kern="0" dirty="0" smtClean="0">
              <a:solidFill>
                <a:srgbClr val="FFFFFF"/>
              </a:solidFill>
              <a:latin typeface="Arial"/>
            </a:endParaRPr>
          </a:p>
          <a:p>
            <a:pPr lvl="0" algn="ctr">
              <a:lnSpc>
                <a:spcPct val="125000"/>
              </a:lnSpc>
              <a:spcBef>
                <a:spcPct val="0"/>
              </a:spcBef>
              <a:buClrTx/>
              <a:buSzTx/>
              <a:defRPr/>
            </a:pPr>
            <a:r>
              <a:rPr lang="en-US" sz="2800" kern="0" dirty="0" smtClean="0">
                <a:solidFill>
                  <a:srgbClr val="FFFFFF"/>
                </a:solidFill>
                <a:latin typeface="Arial"/>
              </a:rPr>
              <a:t>Hands-On-Science™ </a:t>
            </a:r>
          </a:p>
          <a:p>
            <a:pPr lvl="0" algn="ctr">
              <a:lnSpc>
                <a:spcPct val="125000"/>
              </a:lnSpc>
              <a:spcBef>
                <a:spcPct val="0"/>
              </a:spcBef>
              <a:buClrTx/>
              <a:buSzTx/>
              <a:defRPr/>
            </a:pPr>
            <a:r>
              <a:rPr lang="en-US" sz="2800" kern="0" dirty="0" smtClean="0">
                <a:solidFill>
                  <a:srgbClr val="FFFFFF"/>
                </a:solidFill>
                <a:latin typeface="Arial"/>
              </a:rPr>
              <a:t>Inquiry-Based Curriculum</a:t>
            </a:r>
            <a:endParaRPr lang="en-US" sz="2800" kern="0" cap="all" dirty="0" smtClean="0">
              <a:solidFill>
                <a:srgbClr val="FFFFFF"/>
              </a:solidFill>
            </a:endParaRPr>
          </a:p>
        </p:txBody>
      </p:sp>
      <p:pic>
        <p:nvPicPr>
          <p:cNvPr id="25" name="Picture 6" descr="angel_2.jpg"/>
          <p:cNvPicPr>
            <a:picLocks noChangeAspect="1"/>
          </p:cNvPicPr>
          <p:nvPr/>
        </p:nvPicPr>
        <p:blipFill>
          <a:blip r:embed="rId2" cstate="print"/>
          <a:srcRect t="89250"/>
          <a:stretch>
            <a:fillRect/>
          </a:stretch>
        </p:blipFill>
        <p:spPr bwMode="auto">
          <a:xfrm>
            <a:off x="0" y="6120765"/>
            <a:ext cx="9144000" cy="737235"/>
          </a:xfrm>
          <a:prstGeom prst="rect">
            <a:avLst/>
          </a:prstGeom>
          <a:noFill/>
          <a:ln w="9525">
            <a:noFill/>
            <a:miter lim="800000"/>
            <a:headEnd/>
            <a:tailEnd/>
          </a:ln>
        </p:spPr>
      </p:pic>
      <p:sp>
        <p:nvSpPr>
          <p:cNvPr id="42" name="Text Box 2"/>
          <p:cNvSpPr txBox="1">
            <a:spLocks noChangeArrowheads="1"/>
          </p:cNvSpPr>
          <p:nvPr/>
        </p:nvSpPr>
        <p:spPr bwMode="auto">
          <a:xfrm>
            <a:off x="-304800" y="6115050"/>
            <a:ext cx="2286000" cy="658812"/>
          </a:xfrm>
          <a:prstGeom prst="rect">
            <a:avLst/>
          </a:prstGeom>
          <a:noFill/>
          <a:ln w="9525">
            <a:noFill/>
            <a:miter lim="800000"/>
            <a:headEnd/>
            <a:tailEnd/>
          </a:ln>
        </p:spPr>
        <p:txBody>
          <a:bodyPr vert="horz" wrap="square" lIns="91440" tIns="91440" rIns="91440" bIns="9144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400"/>
              </a:spcAft>
              <a:buClrTx/>
              <a:buSzTx/>
              <a:buFontTx/>
              <a:buNone/>
              <a:tabLst/>
            </a:pPr>
            <a:r>
              <a:rPr kumimoji="0" lang="en-US" sz="1200" b="0" i="0" u="none" strike="noStrike" cap="none" normalizeH="0" baseline="0" dirty="0">
                <a:ln>
                  <a:noFill/>
                </a:ln>
                <a:solidFill>
                  <a:srgbClr val="FFFFFF"/>
                </a:solidFill>
                <a:effectLst/>
                <a:latin typeface="Cambria" pitchFamily="-65" charset="0"/>
                <a:ea typeface="Times New Roman" pitchFamily="-65" charset="0"/>
              </a:rPr>
              <a:t>University </a:t>
            </a:r>
          </a:p>
          <a:p>
            <a:pPr marL="0" marR="0" lvl="0" indent="0" algn="r" defTabSz="914400" rtl="0" eaLnBrk="1" fontAlgn="base" latinLnBrk="0" hangingPunct="1">
              <a:lnSpc>
                <a:spcPct val="100000"/>
              </a:lnSpc>
              <a:spcBef>
                <a:spcPct val="0"/>
              </a:spcBef>
              <a:spcAft>
                <a:spcPts val="400"/>
              </a:spcAft>
              <a:buClrTx/>
              <a:buSzTx/>
              <a:buFontTx/>
              <a:buNone/>
              <a:tabLst/>
            </a:pPr>
            <a:r>
              <a:rPr kumimoji="0" lang="en-US" sz="1200" b="0" i="0" u="none" strike="noStrike" cap="none" normalizeH="0" baseline="0" dirty="0">
                <a:ln>
                  <a:noFill/>
                </a:ln>
                <a:solidFill>
                  <a:srgbClr val="FFFFFF"/>
                </a:solidFill>
                <a:effectLst/>
                <a:latin typeface="Cambria" pitchFamily="-65" charset="0"/>
                <a:ea typeface="Times New Roman" pitchFamily="-65" charset="0"/>
              </a:rPr>
              <a:t>of Texas</a:t>
            </a:r>
          </a:p>
        </p:txBody>
      </p:sp>
      <p:pic>
        <p:nvPicPr>
          <p:cNvPr id="43" name="Picture 0" descr="longhorn_logo.gif"/>
          <p:cNvPicPr>
            <a:picLocks noChangeAspect="1" noChangeArrowheads="1"/>
          </p:cNvPicPr>
          <p:nvPr/>
        </p:nvPicPr>
        <p:blipFill>
          <a:blip r:embed="rId3" cstate="print"/>
          <a:srcRect/>
          <a:stretch>
            <a:fillRect/>
          </a:stretch>
        </p:blipFill>
        <p:spPr bwMode="auto">
          <a:xfrm>
            <a:off x="457200" y="6172200"/>
            <a:ext cx="762000" cy="45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cap="none" dirty="0">
                <a:solidFill>
                  <a:schemeClr val="tx1"/>
                </a:solidFill>
                <a:latin typeface="+mn-lt"/>
                <a:cs typeface="+mn-cs"/>
              </a:rPr>
              <a:t>Dr. </a:t>
            </a:r>
            <a:r>
              <a:rPr lang="en-US" sz="3200" cap="none" dirty="0" smtClean="0">
                <a:solidFill>
                  <a:schemeClr val="tx1"/>
                </a:solidFill>
                <a:latin typeface="+mn-lt"/>
                <a:cs typeface="+mn-cs"/>
              </a:rPr>
              <a:t>Sacha Kopp</a:t>
            </a:r>
            <a:endParaRPr lang="en-US" sz="3200" cap="none" dirty="0">
              <a:solidFill>
                <a:schemeClr val="tx1"/>
              </a:solidFill>
              <a:latin typeface="+mn-lt"/>
              <a:cs typeface="+mn-cs"/>
            </a:endParaRPr>
          </a:p>
        </p:txBody>
      </p:sp>
      <p:sp>
        <p:nvSpPr>
          <p:cNvPr id="3" name="Content Placeholder 2"/>
          <p:cNvSpPr>
            <a:spLocks noGrp="1"/>
          </p:cNvSpPr>
          <p:nvPr>
            <p:ph idx="1"/>
          </p:nvPr>
        </p:nvSpPr>
        <p:spPr>
          <a:xfrm>
            <a:off x="2286000" y="2171700"/>
            <a:ext cx="6477000" cy="3581400"/>
          </a:xfrm>
        </p:spPr>
        <p:txBody>
          <a:bodyPr/>
          <a:lstStyle/>
          <a:p>
            <a:pPr marL="0" indent="0">
              <a:buNone/>
            </a:pPr>
            <a:r>
              <a:rPr lang="en-US" dirty="0"/>
              <a:t>Dr. Sacha Kopp’s research is in the field of elementary particle physics. He studies the collision of subatomic particles at accelerator laboratories at Cornell University and the Fermi National Accelerator Laboratory. His current research addresses the question: Do particles known as neutrinos have mass?</a:t>
            </a:r>
            <a:endParaRPr lang="en-US" dirty="0"/>
          </a:p>
        </p:txBody>
      </p:sp>
      <p:pic>
        <p:nvPicPr>
          <p:cNvPr id="4" name="Picture 3"/>
          <p:cNvPicPr>
            <a:picLocks noChangeAspect="1"/>
          </p:cNvPicPr>
          <p:nvPr/>
        </p:nvPicPr>
        <p:blipFill>
          <a:blip r:embed="rId2"/>
          <a:stretch>
            <a:fillRect/>
          </a:stretch>
        </p:blipFill>
        <p:spPr>
          <a:xfrm>
            <a:off x="533400" y="2199132"/>
            <a:ext cx="1143000" cy="1543050"/>
          </a:xfrm>
          <a:prstGeom prst="rect">
            <a:avLst/>
          </a:prstGeom>
        </p:spPr>
      </p:pic>
    </p:spTree>
    <p:extLst>
      <p:ext uri="{BB962C8B-B14F-4D97-AF65-F5344CB8AC3E}">
        <p14:creationId xmlns:p14="http://schemas.microsoft.com/office/powerpoint/2010/main" val="389063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Real-life CERN</a:t>
            </a:r>
            <a:endParaRPr lang="en-US" sz="2800" cap="none" dirty="0"/>
          </a:p>
        </p:txBody>
      </p:sp>
      <p:sp>
        <p:nvSpPr>
          <p:cNvPr id="3" name="Content Placeholder 2"/>
          <p:cNvSpPr>
            <a:spLocks noGrp="1"/>
          </p:cNvSpPr>
          <p:nvPr>
            <p:ph sz="half" idx="1"/>
          </p:nvPr>
        </p:nvSpPr>
        <p:spPr>
          <a:xfrm>
            <a:off x="453390" y="2171700"/>
            <a:ext cx="8309610" cy="3566160"/>
          </a:xfrm>
        </p:spPr>
        <p:txBody>
          <a:bodyPr/>
          <a:lstStyle/>
          <a:p>
            <a:pPr algn="ctr">
              <a:buNone/>
            </a:pPr>
            <a:r>
              <a:rPr lang="en-US" dirty="0" smtClean="0"/>
              <a:t>Near Geneva, Switzerland</a:t>
            </a:r>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endParaRPr lang="en-US" dirty="0" smtClean="0"/>
          </a:p>
          <a:p>
            <a:pPr algn="ctr">
              <a:buNone/>
            </a:pPr>
            <a:r>
              <a:rPr lang="en-US" dirty="0" smtClean="0"/>
              <a:t>Not top secret</a:t>
            </a:r>
          </a:p>
        </p:txBody>
      </p:sp>
      <p:pic>
        <p:nvPicPr>
          <p:cNvPr id="10" name="Content Placeholder 9" descr="cernaerial.jpg"/>
          <p:cNvPicPr>
            <a:picLocks noGrp="1" noChangeAspect="1"/>
          </p:cNvPicPr>
          <p:nvPr>
            <p:ph sz="half" idx="2"/>
          </p:nvPr>
        </p:nvPicPr>
        <p:blipFill>
          <a:blip r:embed="rId3" cstate="print"/>
          <a:srcRect t="19535" b="7653"/>
          <a:stretch>
            <a:fillRect/>
          </a:stretch>
        </p:blipFill>
        <p:spPr>
          <a:xfrm>
            <a:off x="2057400" y="2707216"/>
            <a:ext cx="5105400" cy="2474384"/>
          </a:xfrm>
        </p:spPr>
      </p:pic>
      <p:sp>
        <p:nvSpPr>
          <p:cNvPr id="9" name="TextBox 8"/>
          <p:cNvSpPr txBox="1"/>
          <p:nvPr/>
        </p:nvSpPr>
        <p:spPr>
          <a:xfrm>
            <a:off x="6881396" y="4210050"/>
            <a:ext cx="338554" cy="995154"/>
          </a:xfrm>
          <a:prstGeom prst="rect">
            <a:avLst/>
          </a:prstGeom>
          <a:noFill/>
        </p:spPr>
        <p:txBody>
          <a:bodyPr vert="vert270" wrap="square" rtlCol="0">
            <a:spAutoFit/>
          </a:bodyPr>
          <a:lstStyle/>
          <a:p>
            <a:pPr algn="l"/>
            <a:r>
              <a:rPr lang="en-US" sz="1000" dirty="0" smtClean="0"/>
              <a:t>© CERN</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cap="none" dirty="0" smtClean="0"/>
              <a:t>Towards international collaboration</a:t>
            </a:r>
            <a:endParaRPr lang="en-US" sz="2800" cap="none" dirty="0"/>
          </a:p>
        </p:txBody>
      </p:sp>
      <p:sp>
        <p:nvSpPr>
          <p:cNvPr id="3" name="Content Placeholder 2"/>
          <p:cNvSpPr>
            <a:spLocks noGrp="1"/>
          </p:cNvSpPr>
          <p:nvPr>
            <p:ph sz="half" idx="1"/>
          </p:nvPr>
        </p:nvSpPr>
        <p:spPr>
          <a:xfrm>
            <a:off x="228600" y="2171700"/>
            <a:ext cx="4648200" cy="3566160"/>
          </a:xfrm>
        </p:spPr>
        <p:txBody>
          <a:bodyPr/>
          <a:lstStyle/>
          <a:p>
            <a:r>
              <a:rPr lang="en-US" dirty="0" smtClean="0"/>
              <a:t>First proposed by Louis </a:t>
            </a:r>
            <a:r>
              <a:rPr lang="en-US" dirty="0" err="1" smtClean="0"/>
              <a:t>deBroglie</a:t>
            </a:r>
            <a:r>
              <a:rPr lang="en-US" dirty="0" smtClean="0"/>
              <a:t>, </a:t>
            </a:r>
            <a:r>
              <a:rPr lang="en-US" dirty="0" err="1" smtClean="0"/>
              <a:t>Neils</a:t>
            </a:r>
            <a:r>
              <a:rPr lang="en-US" dirty="0" smtClean="0"/>
              <a:t> Bohr, Pierre Auger, and others</a:t>
            </a:r>
          </a:p>
          <a:p>
            <a:r>
              <a:rPr lang="en-US" dirty="0" smtClean="0"/>
              <a:t>Founded 1954</a:t>
            </a:r>
          </a:p>
          <a:p>
            <a:r>
              <a:rPr lang="en-US" dirty="0" smtClean="0"/>
              <a:t>Bring together nations of Europe in spirit of scientific collaboration (aftermath of World War II)</a:t>
            </a:r>
            <a:endParaRPr lang="en-US" dirty="0"/>
          </a:p>
        </p:txBody>
      </p:sp>
      <p:pic>
        <p:nvPicPr>
          <p:cNvPr id="5" name="Content Placeholder 4" descr="cern_1954-l.jpg"/>
          <p:cNvPicPr>
            <a:picLocks noGrp="1" noChangeAspect="1"/>
          </p:cNvPicPr>
          <p:nvPr>
            <p:ph sz="half" idx="2"/>
          </p:nvPr>
        </p:nvPicPr>
        <p:blipFill>
          <a:blip r:embed="rId3" cstate="print"/>
          <a:srcRect t="4211" b="4211"/>
          <a:stretch>
            <a:fillRect/>
          </a:stretch>
        </p:blipFill>
        <p:spPr>
          <a:xfrm>
            <a:off x="5155194" y="2133600"/>
            <a:ext cx="3226806" cy="3789925"/>
          </a:xfrm>
        </p:spPr>
      </p:pic>
      <p:sp>
        <p:nvSpPr>
          <p:cNvPr id="7" name="TextBox 6"/>
          <p:cNvSpPr txBox="1"/>
          <p:nvPr/>
        </p:nvSpPr>
        <p:spPr>
          <a:xfrm>
            <a:off x="7300705" y="5867400"/>
            <a:ext cx="1093495" cy="215444"/>
          </a:xfrm>
          <a:prstGeom prst="rect">
            <a:avLst/>
          </a:prstGeom>
          <a:noFill/>
        </p:spPr>
        <p:txBody>
          <a:bodyPr wrap="none" rtlCol="0">
            <a:spAutoFit/>
          </a:bodyPr>
          <a:lstStyle/>
          <a:p>
            <a:r>
              <a:rPr lang="en-US" sz="800" i="1" dirty="0" smtClean="0"/>
              <a:t>photo credit: CERN</a:t>
            </a:r>
            <a:endParaRPr lang="en-US" sz="800"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CERN</a:t>
            </a:r>
            <a:endParaRPr lang="en-US" dirty="0"/>
          </a:p>
        </p:txBody>
      </p:sp>
      <p:sp>
        <p:nvSpPr>
          <p:cNvPr id="3" name="Content Placeholder 2"/>
          <p:cNvSpPr>
            <a:spLocks noGrp="1"/>
          </p:cNvSpPr>
          <p:nvPr>
            <p:ph sz="half" idx="1"/>
          </p:nvPr>
        </p:nvSpPr>
        <p:spPr>
          <a:xfrm>
            <a:off x="4419600" y="2286000"/>
            <a:ext cx="4423410" cy="3566160"/>
          </a:xfrm>
        </p:spPr>
        <p:txBody>
          <a:bodyPr/>
          <a:lstStyle/>
          <a:p>
            <a:r>
              <a:rPr lang="en-US" dirty="0" smtClean="0"/>
              <a:t>European Laboratory for Particle Physics</a:t>
            </a:r>
          </a:p>
          <a:p>
            <a:r>
              <a:rPr lang="en-US" dirty="0" smtClean="0"/>
              <a:t>20 member countries</a:t>
            </a:r>
          </a:p>
          <a:p>
            <a:r>
              <a:rPr lang="en-US" dirty="0" smtClean="0"/>
              <a:t>More than 9,000 scientists</a:t>
            </a:r>
          </a:p>
          <a:p>
            <a:r>
              <a:rPr lang="en-US" dirty="0" smtClean="0"/>
              <a:t>Over 100 nationalities </a:t>
            </a:r>
          </a:p>
          <a:p>
            <a:r>
              <a:rPr lang="en-US" dirty="0" smtClean="0"/>
              <a:t>More than 1,000 from U.S. universities and labs</a:t>
            </a:r>
          </a:p>
        </p:txBody>
      </p:sp>
      <p:pic>
        <p:nvPicPr>
          <p:cNvPr id="12" name="Content Placeholder 11" descr="cernflags2.jpg"/>
          <p:cNvPicPr>
            <a:picLocks noGrp="1" noChangeAspect="1"/>
          </p:cNvPicPr>
          <p:nvPr>
            <p:ph sz="half" idx="2"/>
          </p:nvPr>
        </p:nvPicPr>
        <p:blipFill>
          <a:blip r:embed="rId3" cstate="print"/>
          <a:srcRect l="16995" r="12070"/>
          <a:stretch>
            <a:fillRect/>
          </a:stretch>
        </p:blipFill>
        <p:spPr>
          <a:xfrm>
            <a:off x="533400" y="2286000"/>
            <a:ext cx="3657600" cy="3428999"/>
          </a:xfrm>
        </p:spPr>
      </p:pic>
      <p:sp>
        <p:nvSpPr>
          <p:cNvPr id="13" name="TextBox 12"/>
          <p:cNvSpPr txBox="1"/>
          <p:nvPr/>
        </p:nvSpPr>
        <p:spPr>
          <a:xfrm>
            <a:off x="8500646" y="4648200"/>
            <a:ext cx="338554" cy="995154"/>
          </a:xfrm>
          <a:prstGeom prst="rect">
            <a:avLst/>
          </a:prstGeom>
          <a:noFill/>
        </p:spPr>
        <p:txBody>
          <a:bodyPr vert="vert270" wrap="square" rtlCol="0">
            <a:spAutoFit/>
          </a:bodyPr>
          <a:lstStyle/>
          <a:p>
            <a:pPr algn="l"/>
            <a:r>
              <a:rPr lang="en-US" sz="1000" dirty="0" smtClean="0"/>
              <a:t>© CERN</a:t>
            </a:r>
            <a:endParaRPr lang="en-US" sz="1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3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5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6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1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2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3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5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6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7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8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altLang="en-US" sz="1800" b="1" i="1" u="none" strike="noStrike" cap="none" normalizeH="0" baseline="0" smtClean="0">
            <a:ln>
              <a:noFill/>
            </a:ln>
            <a:solidFill>
              <a:schemeClr val="tx1"/>
            </a:solidFill>
            <a:effectLst/>
            <a:latin typeface="Arial" panose="020B0604020202020204" pitchFamily="34" charset="0"/>
            <a:ea typeface="新細明體" panose="02020500000000000000" pitchFamily="18" charset="-12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Factory">
  <a:themeElements>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fontScheme name="Factor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20000"/>
          </a:spcBef>
          <a:spcAft>
            <a:spcPct val="0"/>
          </a:spcAft>
          <a:buClr>
            <a:srgbClr val="FFFF00"/>
          </a:buClr>
          <a:buSzPct val="80000"/>
          <a:buFont typeface="Wingdings" pitchFamily="-65" charset="2"/>
          <a:buNone/>
          <a:tabLst/>
          <a:defRPr kumimoji="0" lang="en-US" sz="2400" b="0" i="0" u="none" strike="noStrike" cap="none" normalizeH="0" baseline="0">
            <a:ln>
              <a:noFill/>
            </a:ln>
            <a:solidFill>
              <a:schemeClr val="tx1"/>
            </a:solidFill>
            <a:effectLst/>
            <a:latin typeface="Arial" pitchFamily="-65" charset="0"/>
          </a:defRPr>
        </a:defPPr>
      </a:lstStyle>
    </a:lnDef>
  </a:objectDefaults>
  <a:extraClrSchemeLst>
    <a:extraClrScheme>
      <a:clrScheme name="Factory 1">
        <a:dk1>
          <a:srgbClr val="000054"/>
        </a:dk1>
        <a:lt1>
          <a:srgbClr val="EAEAEA"/>
        </a:lt1>
        <a:dk2>
          <a:srgbClr val="00007A"/>
        </a:dk2>
        <a:lt2>
          <a:srgbClr val="EBD189"/>
        </a:lt2>
        <a:accent1>
          <a:srgbClr val="FCAB40"/>
        </a:accent1>
        <a:accent2>
          <a:srgbClr val="555BAD"/>
        </a:accent2>
        <a:accent3>
          <a:srgbClr val="AAAABE"/>
        </a:accent3>
        <a:accent4>
          <a:srgbClr val="C8C8C8"/>
        </a:accent4>
        <a:accent5>
          <a:srgbClr val="FDD2AF"/>
        </a:accent5>
        <a:accent6>
          <a:srgbClr val="4C529C"/>
        </a:accent6>
        <a:hlink>
          <a:srgbClr val="B97C01"/>
        </a:hlink>
        <a:folHlink>
          <a:srgbClr val="CCFF33"/>
        </a:folHlink>
      </a:clrScheme>
      <a:clrMap bg1="dk2" tx1="lt1" bg2="dk1" tx2="lt2" accent1="accent1" accent2="accent2" accent3="accent3" accent4="accent4" accent5="accent5" accent6="accent6" hlink="hlink" folHlink="folHlink"/>
    </a:extraClrScheme>
    <a:extraClrScheme>
      <a:clrScheme name="Factory 2">
        <a:dk1>
          <a:srgbClr val="000000"/>
        </a:dk1>
        <a:lt1>
          <a:srgbClr val="FFFFCC"/>
        </a:lt1>
        <a:dk2>
          <a:srgbClr val="993300"/>
        </a:dk2>
        <a:lt2>
          <a:srgbClr val="EDE1AF"/>
        </a:lt2>
        <a:accent1>
          <a:srgbClr val="CAC0E2"/>
        </a:accent1>
        <a:accent2>
          <a:srgbClr val="DFC977"/>
        </a:accent2>
        <a:accent3>
          <a:srgbClr val="FFFFE2"/>
        </a:accent3>
        <a:accent4>
          <a:srgbClr val="000000"/>
        </a:accent4>
        <a:accent5>
          <a:srgbClr val="E1DCEE"/>
        </a:accent5>
        <a:accent6>
          <a:srgbClr val="CAB66B"/>
        </a:accent6>
        <a:hlink>
          <a:srgbClr val="660033"/>
        </a:hlink>
        <a:folHlink>
          <a:srgbClr val="993366"/>
        </a:folHlink>
      </a:clrScheme>
      <a:clrMap bg1="lt1" tx1="dk1" bg2="lt2" tx2="dk2" accent1="accent1" accent2="accent2" accent3="accent3" accent4="accent4" accent5="accent5" accent6="accent6" hlink="hlink" folHlink="folHlink"/>
    </a:extraClrScheme>
    <a:extraClrScheme>
      <a:clrScheme name="Factory 3">
        <a:dk1>
          <a:srgbClr val="000000"/>
        </a:dk1>
        <a:lt1>
          <a:srgbClr val="FFFFFF"/>
        </a:lt1>
        <a:dk2>
          <a:srgbClr val="000000"/>
        </a:dk2>
        <a:lt2>
          <a:srgbClr val="EAEAEA"/>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Factory 4">
        <a:dk1>
          <a:srgbClr val="481800"/>
        </a:dk1>
        <a:lt1>
          <a:srgbClr val="EAEAEA"/>
        </a:lt1>
        <a:dk2>
          <a:srgbClr val="762700"/>
        </a:dk2>
        <a:lt2>
          <a:srgbClr val="EBD189"/>
        </a:lt2>
        <a:accent1>
          <a:srgbClr val="FCAB40"/>
        </a:accent1>
        <a:accent2>
          <a:srgbClr val="AD717F"/>
        </a:accent2>
        <a:accent3>
          <a:srgbClr val="BDACAA"/>
        </a:accent3>
        <a:accent4>
          <a:srgbClr val="C8C8C8"/>
        </a:accent4>
        <a:accent5>
          <a:srgbClr val="FDD2AF"/>
        </a:accent5>
        <a:accent6>
          <a:srgbClr val="9C6672"/>
        </a:accent6>
        <a:hlink>
          <a:srgbClr val="FFFF99"/>
        </a:hlink>
        <a:folHlink>
          <a:srgbClr val="CC9900"/>
        </a:folHlink>
      </a:clrScheme>
      <a:clrMap bg1="dk2" tx1="lt1" bg2="dk1" tx2="lt2" accent1="accent1" accent2="accent2" accent3="accent3" accent4="accent4" accent5="accent5" accent6="accent6" hlink="hlink" folHlink="folHlink"/>
    </a:extraClrScheme>
    <a:extraClrScheme>
      <a:clrScheme name="Factory 5">
        <a:dk1>
          <a:srgbClr val="330066"/>
        </a:dk1>
        <a:lt1>
          <a:srgbClr val="EAEAEA"/>
        </a:lt1>
        <a:dk2>
          <a:srgbClr val="4E009C"/>
        </a:dk2>
        <a:lt2>
          <a:srgbClr val="EBD189"/>
        </a:lt2>
        <a:accent1>
          <a:srgbClr val="FCAB40"/>
        </a:accent1>
        <a:accent2>
          <a:srgbClr val="8871BB"/>
        </a:accent2>
        <a:accent3>
          <a:srgbClr val="B2AACB"/>
        </a:accent3>
        <a:accent4>
          <a:srgbClr val="C8C8C8"/>
        </a:accent4>
        <a:accent5>
          <a:srgbClr val="FDD2AF"/>
        </a:accent5>
        <a:accent6>
          <a:srgbClr val="7B66A9"/>
        </a:accent6>
        <a:hlink>
          <a:srgbClr val="99CC00"/>
        </a:hlink>
        <a:folHlink>
          <a:srgbClr val="808000"/>
        </a:folHlink>
      </a:clrScheme>
      <a:clrMap bg1="dk2" tx1="lt1" bg2="dk1" tx2="lt2" accent1="accent1" accent2="accent2" accent3="accent3" accent4="accent4" accent5="accent5" accent6="accent6" hlink="hlink" folHlink="folHlink"/>
    </a:extraClrScheme>
    <a:extraClrScheme>
      <a:clrScheme name="Factory 6">
        <a:dk1>
          <a:srgbClr val="454425"/>
        </a:dk1>
        <a:lt1>
          <a:srgbClr val="EAEAEA"/>
        </a:lt1>
        <a:dk2>
          <a:srgbClr val="4D6A2A"/>
        </a:dk2>
        <a:lt2>
          <a:srgbClr val="EBD189"/>
        </a:lt2>
        <a:accent1>
          <a:srgbClr val="FCAB40"/>
        </a:accent1>
        <a:accent2>
          <a:srgbClr val="A59E79"/>
        </a:accent2>
        <a:accent3>
          <a:srgbClr val="B2B9AC"/>
        </a:accent3>
        <a:accent4>
          <a:srgbClr val="C8C8C8"/>
        </a:accent4>
        <a:accent5>
          <a:srgbClr val="FDD2AF"/>
        </a:accent5>
        <a:accent6>
          <a:srgbClr val="958F6D"/>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Factory 7">
        <a:dk1>
          <a:srgbClr val="3C2924"/>
        </a:dk1>
        <a:lt1>
          <a:srgbClr val="EAEAEA"/>
        </a:lt1>
        <a:dk2>
          <a:srgbClr val="0D0A46"/>
        </a:dk2>
        <a:lt2>
          <a:srgbClr val="EBD189"/>
        </a:lt2>
        <a:accent1>
          <a:srgbClr val="FCAB40"/>
        </a:accent1>
        <a:accent2>
          <a:srgbClr val="633D4E"/>
        </a:accent2>
        <a:accent3>
          <a:srgbClr val="AAAAB0"/>
        </a:accent3>
        <a:accent4>
          <a:srgbClr val="C8C8C8"/>
        </a:accent4>
        <a:accent5>
          <a:srgbClr val="FDD2AF"/>
        </a:accent5>
        <a:accent6>
          <a:srgbClr val="593646"/>
        </a:accent6>
        <a:hlink>
          <a:srgbClr val="FFCC66"/>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129</TotalTime>
  <Words>3409</Words>
  <Application>Microsoft Office PowerPoint</Application>
  <PresentationFormat>On-screen Show (4:3)</PresentationFormat>
  <Paragraphs>456</Paragraphs>
  <Slides>69</Slides>
  <Notes>48</Notes>
  <HiddenSlides>0</HiddenSlides>
  <MMClips>3</MMClips>
  <ScaleCrop>false</ScaleCrop>
  <HeadingPairs>
    <vt:vector size="8" baseType="variant">
      <vt:variant>
        <vt:lpstr>Fonts Used</vt:lpstr>
      </vt:variant>
      <vt:variant>
        <vt:i4>14</vt:i4>
      </vt:variant>
      <vt:variant>
        <vt:lpstr>Theme</vt:lpstr>
      </vt:variant>
      <vt:variant>
        <vt:i4>31</vt:i4>
      </vt:variant>
      <vt:variant>
        <vt:lpstr>Embedded OLE Servers</vt:lpstr>
      </vt:variant>
      <vt:variant>
        <vt:i4>1</vt:i4>
      </vt:variant>
      <vt:variant>
        <vt:lpstr>Slide Titles</vt:lpstr>
      </vt:variant>
      <vt:variant>
        <vt:i4>69</vt:i4>
      </vt:variant>
    </vt:vector>
  </HeadingPairs>
  <TitlesOfParts>
    <vt:vector size="115" baseType="lpstr">
      <vt:lpstr>ＭＳ Ｐゴシック</vt:lpstr>
      <vt:lpstr>新細明體</vt:lpstr>
      <vt:lpstr>Arial</vt:lpstr>
      <vt:lpstr>Bell Gothic Std</vt:lpstr>
      <vt:lpstr>Calibri</vt:lpstr>
      <vt:lpstr>Cambria</vt:lpstr>
      <vt:lpstr>Candara</vt:lpstr>
      <vt:lpstr>Gadugi</vt:lpstr>
      <vt:lpstr>Gill Sans MT</vt:lpstr>
      <vt:lpstr>Helvetica</vt:lpstr>
      <vt:lpstr>Symbol</vt:lpstr>
      <vt:lpstr>Times New Roman</vt:lpstr>
      <vt:lpstr>Wingdings</vt:lpstr>
      <vt:lpstr>Zapfino</vt:lpstr>
      <vt:lpstr>Office Theme</vt:lpstr>
      <vt:lpstr>Factory</vt:lpstr>
      <vt:lpstr>1_Factory</vt:lpstr>
      <vt:lpstr>2_Factory</vt:lpstr>
      <vt:lpstr>3_Factory</vt:lpstr>
      <vt:lpstr>4_Factory</vt:lpstr>
      <vt:lpstr>5_Factory</vt:lpstr>
      <vt:lpstr>6_Factory</vt:lpstr>
      <vt:lpstr>7_Factory</vt:lpstr>
      <vt:lpstr>8_Factory</vt:lpstr>
      <vt:lpstr>9_Factory</vt:lpstr>
      <vt:lpstr>10_Factory</vt:lpstr>
      <vt:lpstr>11_Factory</vt:lpstr>
      <vt:lpstr>12_Factory</vt:lpstr>
      <vt:lpstr>13_Factory</vt:lpstr>
      <vt:lpstr>14_Factory</vt:lpstr>
      <vt:lpstr>15_Factory</vt:lpstr>
      <vt:lpstr>16_Factory</vt:lpstr>
      <vt:lpstr>17_Factory</vt:lpstr>
      <vt:lpstr>18_Factory</vt:lpstr>
      <vt:lpstr>19_Factory</vt:lpstr>
      <vt:lpstr>20_Factory</vt:lpstr>
      <vt:lpstr>21_Factory</vt:lpstr>
      <vt:lpstr>22_Factory</vt:lpstr>
      <vt:lpstr>23_Factory</vt:lpstr>
      <vt:lpstr>24_Factory</vt:lpstr>
      <vt:lpstr>25_Factory</vt:lpstr>
      <vt:lpstr>26_Factory</vt:lpstr>
      <vt:lpstr>27_Factory</vt:lpstr>
      <vt:lpstr>28_Factory</vt:lpstr>
      <vt:lpstr>預設簡報設計</vt:lpstr>
      <vt:lpstr>Scanned Photo</vt:lpstr>
      <vt:lpstr>Angels &amp; Demons: Physics, Antimatter, and Armageddon</vt:lpstr>
      <vt:lpstr>PowerPoint Presentation</vt:lpstr>
      <vt:lpstr>PowerPoint Presentation</vt:lpstr>
      <vt:lpstr>PowerPoint Presentation</vt:lpstr>
      <vt:lpstr>The Plot</vt:lpstr>
      <vt:lpstr>Hollywood’s CERN</vt:lpstr>
      <vt:lpstr>Real-life CERN</vt:lpstr>
      <vt:lpstr>Towards international collaboration</vt:lpstr>
      <vt:lpstr>CERN</vt:lpstr>
      <vt:lpstr>Hollywood’s Large Hadron Collider</vt:lpstr>
      <vt:lpstr>The Real LHC Control Room</vt:lpstr>
      <vt:lpstr>Remote LHC Control Room in U.S.A.</vt:lpstr>
      <vt:lpstr>The real LHC</vt:lpstr>
      <vt:lpstr>The cern accelerator complex</vt:lpstr>
      <vt:lpstr>The Large Hadron Collider…</vt:lpstr>
      <vt:lpstr>… is really LARGE!!</vt:lpstr>
      <vt:lpstr>The LHC</vt:lpstr>
      <vt:lpstr>Computer simulation of proton-proton collision</vt:lpstr>
      <vt:lpstr>Just how much energy …</vt:lpstr>
      <vt:lpstr>…is 14 TeV anyway??</vt:lpstr>
      <vt:lpstr>Can the LHC really destroy the world …</vt:lpstr>
      <vt:lpstr>… As seen on the “Daily Show”</vt:lpstr>
      <vt:lpstr>Antimatter</vt:lpstr>
      <vt:lpstr>ANTIMATTER</vt:lpstr>
      <vt:lpstr>What is matter?</vt:lpstr>
      <vt:lpstr>Building a universe</vt:lpstr>
      <vt:lpstr>Where does antimatter fit?</vt:lpstr>
      <vt:lpstr>Matter vs. Antimatter</vt:lpstr>
      <vt:lpstr>Matter vs. Antimatter</vt:lpstr>
      <vt:lpstr>Our first introduction to Antimatter</vt:lpstr>
      <vt:lpstr>K40 is antimatter producer</vt:lpstr>
      <vt:lpstr>Antimatter can be used for</vt:lpstr>
      <vt:lpstr>Making isotopes for PET (C11, N13, O15, F18)</vt:lpstr>
      <vt:lpstr>Detecting simultaneous gamma rays</vt:lpstr>
      <vt:lpstr>Assessing brain activity</vt:lpstr>
      <vt:lpstr>Reduced blood flow to organs of smokers</vt:lpstr>
      <vt:lpstr>Assessing CHEMO effectiveness</vt:lpstr>
      <vt:lpstr>PowerPoint Presentation</vt:lpstr>
      <vt:lpstr>“Cat scans are for Felines.    I’ll give your dog  a Pet scan.”</vt:lpstr>
      <vt:lpstr>You didn’t wash the matter with the anti-matter again, did you?</vt:lpstr>
      <vt:lpstr>CAN WE MAKE ANTIMATTER?</vt:lpstr>
      <vt:lpstr>PowerPoint Presentation</vt:lpstr>
      <vt:lpstr>PowerPoint Presentation</vt:lpstr>
      <vt:lpstr>Quantum of Energy splits into matter-antimatter</vt:lpstr>
      <vt:lpstr>Can we make antimatter?</vt:lpstr>
      <vt:lpstr>PowerPoint Presentation</vt:lpstr>
      <vt:lpstr>Proton-antiprotons at 2 TeV:  make t quark</vt:lpstr>
      <vt:lpstr>Angels &amp; Demons &amp; Antimatter</vt:lpstr>
      <vt:lpstr>PowerPoint Presentation</vt:lpstr>
      <vt:lpstr>Antimatter’s no threat</vt:lpstr>
      <vt:lpstr>PowerPoint Presentation</vt:lpstr>
      <vt:lpstr>Actual trapping of particles</vt:lpstr>
      <vt:lpstr>Antimatter’s no threat</vt:lpstr>
      <vt:lpstr>Actual trapping of particles</vt:lpstr>
      <vt:lpstr>Antimatter can’t be used for</vt:lpstr>
      <vt:lpstr>book suggests cern has x33 spacecraft</vt:lpstr>
      <vt:lpstr>more typical cern vehicle</vt:lpstr>
      <vt:lpstr>The mystery of antimatter</vt:lpstr>
      <vt:lpstr>The Big Bang</vt:lpstr>
      <vt:lpstr>Solving the mystery</vt:lpstr>
      <vt:lpstr>Solving the mystery</vt:lpstr>
      <vt:lpstr>The search is on</vt:lpstr>
      <vt:lpstr>“the god particle”</vt:lpstr>
      <vt:lpstr>PowerPoint Presentation</vt:lpstr>
      <vt:lpstr>So Why do ‘Big science’</vt:lpstr>
      <vt:lpstr>PowerPoint Presentation</vt:lpstr>
      <vt:lpstr>Thank you  For more information www.uslhc.us www.fnal.gov www.cern.ch</vt:lpstr>
      <vt:lpstr>PowerPoint Presentation</vt:lpstr>
      <vt:lpstr>Dr. Sacha Kopp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Hot Science – Cool Talks Vol. 64  Sacha Kopp University of Texas  19 February 2010  Presented by the Environmental Science Institute, College of Natural Sciences, and the Jackson School of Geosciences at the University of Texas at Austin</dc:title>
  <dc:creator>Environmental Science Institute</dc:creator>
  <cp:lastModifiedBy>Montoya, Didey</cp:lastModifiedBy>
  <cp:revision>16</cp:revision>
  <dcterms:created xsi:type="dcterms:W3CDTF">2010-02-19T18:46:44Z</dcterms:created>
  <dcterms:modified xsi:type="dcterms:W3CDTF">2016-05-18T19:40:00Z</dcterms:modified>
</cp:coreProperties>
</file>