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1"/>
  </p:notesMasterIdLst>
  <p:sldIdLst>
    <p:sldId id="256" r:id="rId2"/>
    <p:sldId id="261" r:id="rId3"/>
    <p:sldId id="289" r:id="rId4"/>
    <p:sldId id="259" r:id="rId5"/>
    <p:sldId id="257" r:id="rId6"/>
    <p:sldId id="258" r:id="rId7"/>
    <p:sldId id="265" r:id="rId8"/>
    <p:sldId id="266" r:id="rId9"/>
    <p:sldId id="268" r:id="rId10"/>
    <p:sldId id="283" r:id="rId11"/>
    <p:sldId id="280" r:id="rId12"/>
    <p:sldId id="275" r:id="rId13"/>
    <p:sldId id="276" r:id="rId14"/>
    <p:sldId id="279" r:id="rId15"/>
    <p:sldId id="278" r:id="rId16"/>
    <p:sldId id="262" r:id="rId17"/>
    <p:sldId id="263" r:id="rId18"/>
    <p:sldId id="271" r:id="rId19"/>
    <p:sldId id="260" r:id="rId20"/>
    <p:sldId id="273" r:id="rId21"/>
    <p:sldId id="274" r:id="rId22"/>
    <p:sldId id="282" r:id="rId23"/>
    <p:sldId id="284" r:id="rId24"/>
    <p:sldId id="290" r:id="rId25"/>
    <p:sldId id="291" r:id="rId26"/>
    <p:sldId id="292" r:id="rId27"/>
    <p:sldId id="293" r:id="rId28"/>
    <p:sldId id="294" r:id="rId29"/>
    <p:sldId id="29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862" autoAdjust="0"/>
  </p:normalViewPr>
  <p:slideViewPr>
    <p:cSldViewPr snapToGrid="0">
      <p:cViewPr varScale="1">
        <p:scale>
          <a:sx n="83" d="100"/>
          <a:sy n="8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C5326-35FF-473C-90D5-4EA23EA19CD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C7801-83BC-4BA5-B045-1E484898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6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https://www.teacherspayteachers.com/Product/Types-of-Energy-Poster-MELTS-2510345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http://sciencefacultymagazine.com/natural-sciences-en/biology-en/population/</a:t>
            </a:r>
          </a:p>
          <a:p>
            <a:r>
              <a:rPr lang="en-US" dirty="0" smtClean="0"/>
              <a:t>https://fr.123rf.com/photo_17887941_silhouettes-de-gens-de-diff%C3%A9rentes-couleurs-autour-de-la-plan%C3%A8te-terre.html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https://www3.epa.gov/climatechange/ghgemissions/inventoryexplorer/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48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https://www.massaudubon.org/our-conservation-work/climate-change/why-we-care/greenhouse-gases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8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https://www.choosetexaspower.org/the-current/texas-wind-power-continues-to-pick-up-speed/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0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https://www.consumerhealthdigest.com/health-news/air-pollution-still-killing-americans.html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1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http://www.levineandsons.com/blog/local-heating-cooling/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83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https://www.theenergychallenge.org/take-action/next-level-saving/hpwh/hpwh-faq/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6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http://www.eschooltoday.com/energy/kinds-of-energy/what-is-kinetic-energy.html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https://sites.google.com/a/pvlearners.net/nicholas-leto/blog/nonrenewableandrenewableenergyoverview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5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© Hans </a:t>
            </a:r>
            <a:r>
              <a:rPr lang="en-US" dirty="0" err="1" smtClean="0"/>
              <a:t>Hillewaert</a:t>
            </a:r>
            <a:r>
              <a:rPr lang="en-US" dirty="0" smtClean="0"/>
              <a:t>, CC BY-SA 4.0, https://commons.wikimedia.org/w/index.php?curid=6361901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3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https://offgridworld.com/112780-solar-panels-frances-largest-solar-energy-farm/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7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https://www.smithsonianmag.com/smart-news/how-build-perfect-campfire-180955564/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https://www.dreamstime.com/stock-illustration-refuel-car-gas-station-concept-flat-illustration-image56187572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9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</a:t>
            </a:r>
            <a:r>
              <a:rPr lang="en-US" b="1" baseline="0" dirty="0" smtClean="0"/>
              <a:t> slide is for a short discussion. The teacher should pose questions that draw students to conclusions regarding energy consumption and environmental quality.</a:t>
            </a:r>
          </a:p>
          <a:p>
            <a:r>
              <a:rPr lang="en-US" b="1" baseline="0" dirty="0" smtClean="0"/>
              <a:t>Examples:</a:t>
            </a:r>
          </a:p>
          <a:p>
            <a:r>
              <a:rPr lang="en-US" b="1" baseline="0" dirty="0" smtClean="0"/>
              <a:t>Energy is not unlimited!</a:t>
            </a:r>
          </a:p>
          <a:p>
            <a:r>
              <a:rPr lang="en-US" b="1" baseline="0" dirty="0" smtClean="0"/>
              <a:t>What might happen if your town’s population grew too high, and there wasn’t enough energy for every home and school?</a:t>
            </a:r>
          </a:p>
          <a:p>
            <a:r>
              <a:rPr lang="en-US" b="1" baseline="0" dirty="0" smtClean="0"/>
              <a:t>	Prices would increase significant</a:t>
            </a:r>
          </a:p>
          <a:p>
            <a:r>
              <a:rPr lang="en-US" b="1" baseline="0" dirty="0" smtClean="0"/>
              <a:t>	Power shortage would increase in frequency</a:t>
            </a:r>
          </a:p>
          <a:p>
            <a:r>
              <a:rPr lang="en-US" b="1" baseline="0" dirty="0" smtClean="0"/>
              <a:t>	Schools may have a difficult time functioning</a:t>
            </a:r>
          </a:p>
          <a:p>
            <a:r>
              <a:rPr lang="en-US" b="1" baseline="0" dirty="0" smtClean="0"/>
              <a:t>Energy creates pollution!</a:t>
            </a:r>
          </a:p>
          <a:p>
            <a:r>
              <a:rPr lang="en-US" b="1" baseline="0" dirty="0" smtClean="0"/>
              <a:t>What might happen to the air we breath if more/increased rates of coal (for heat) or oil (for transportation) is burnt into the atmosphere?  </a:t>
            </a:r>
          </a:p>
          <a:p>
            <a:r>
              <a:rPr lang="en-US" b="1" baseline="0" dirty="0" smtClean="0"/>
              <a:t>	Increases in particulate matter will cause visibility and breathability problems.</a:t>
            </a:r>
          </a:p>
          <a:p>
            <a:r>
              <a:rPr lang="en-US" b="1" baseline="0" dirty="0" smtClean="0"/>
              <a:t>Do you think this changes the quality of water in our streams? What might happen to the fish and aquatic organisms if the quality degrades through increased energy consumption?</a:t>
            </a:r>
          </a:p>
          <a:p>
            <a:r>
              <a:rPr lang="en-US" b="1" baseline="0" dirty="0" smtClean="0"/>
              <a:t>	Particles in the streams might increase, causing difficulty in aquatic life to breath and live.</a:t>
            </a:r>
          </a:p>
          <a:p>
            <a:r>
              <a:rPr lang="en-US" b="1" dirty="0" smtClean="0"/>
              <a:t>What happens when you keep your vehicle idling for several minutes at a time? What if 100,000 people</a:t>
            </a:r>
            <a:r>
              <a:rPr lang="en-US" b="1" baseline="0" dirty="0" smtClean="0"/>
              <a:t> idled for these few minutes, what would the air quality look like?</a:t>
            </a:r>
          </a:p>
          <a:p>
            <a:r>
              <a:rPr lang="en-US" b="1" baseline="0" dirty="0" smtClean="0"/>
              <a:t>	[open question]</a:t>
            </a:r>
          </a:p>
          <a:p>
            <a:r>
              <a:rPr lang="en-US" b="1" baseline="0" dirty="0" smtClean="0"/>
              <a:t>Our energy consumption is really poorly managed – how might we control this as population continues to grow? </a:t>
            </a:r>
          </a:p>
          <a:p>
            <a:r>
              <a:rPr lang="en-US" b="1" baseline="0" dirty="0" smtClean="0"/>
              <a:t>	[open question… transition to next slide]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Lower electricity bills and service costs. Exhaustible sources of energy. 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https://www.green-modeling.com/sustainability/benefits-of-energy-conservation-in-our-lives.html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50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http://sciencefacultymagazine.com/natural-sciences-en/biology-en/population/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http://sciencefacultymagazine.com/natural-sciences-en/biology-en/population/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7801-83BC-4BA5-B045-1E4848982D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9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12/6/2018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br>
              <a:rPr lang="en-US" dirty="0" smtClean="0"/>
            </a:br>
            <a:r>
              <a:rPr lang="en-US" dirty="0" smtClean="0"/>
              <a:t>BINGO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370480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 THE ENERGY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CHEMICAL </a:t>
            </a:r>
            <a:r>
              <a:rPr lang="en-US" dirty="0">
                <a:solidFill>
                  <a:srgbClr val="92D050"/>
                </a:solidFill>
              </a:rPr>
              <a:t>-&gt; </a:t>
            </a:r>
            <a:r>
              <a:rPr lang="en-US" dirty="0" smtClean="0">
                <a:solidFill>
                  <a:srgbClr val="92D050"/>
                </a:solidFill>
              </a:rPr>
              <a:t>MECHANICAL</a:t>
            </a:r>
          </a:p>
          <a:p>
            <a:endParaRPr lang="en-US" dirty="0"/>
          </a:p>
        </p:txBody>
      </p:sp>
      <p:pic>
        <p:nvPicPr>
          <p:cNvPr id="25602" name="Picture 2" descr="https://thumbs.dreamstime.com/z/refuel-car-gas-station-concept-flat-illustration-561875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1"/>
          <a:stretch/>
        </p:blipFill>
        <p:spPr bwMode="auto">
          <a:xfrm>
            <a:off x="5958038" y="2089776"/>
            <a:ext cx="5049620" cy="36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PAUSE BINGO!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IS IT IMPORTANT TO CONSERVE ENERGY?</a:t>
            </a:r>
            <a:endParaRPr lang="en-US" dirty="0"/>
          </a:p>
        </p:txBody>
      </p:sp>
      <p:pic>
        <p:nvPicPr>
          <p:cNvPr id="22530" name="Picture 2" descr="Benefits of Energy Conservation in Our L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92000" y="5207223"/>
            <a:ext cx="1171722" cy="8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13413"/>
            <a:ext cx="10058400" cy="1609344"/>
          </a:xfrm>
        </p:spPr>
        <p:txBody>
          <a:bodyPr/>
          <a:lstStyle/>
          <a:p>
            <a:r>
              <a:rPr lang="en-US" dirty="0" smtClean="0"/>
              <a:t>WHAT IS THE CURRENT POPULATION IN AUSTIN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930,000 PEOPLE</a:t>
            </a:r>
          </a:p>
        </p:txBody>
      </p:sp>
      <p:pic>
        <p:nvPicPr>
          <p:cNvPr id="17410" name="Picture 2" descr="http://sciencefacultymagazine.com/content/uploads/2017-2-people-graph-showing-growth-illustration-1-1800x1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79" y="1724105"/>
            <a:ext cx="4178269" cy="42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13413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PROJECTED POPULATION FOR AUSTIN IN 2050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274228" cy="405079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1,900,000 PEOPLE</a:t>
            </a:r>
          </a:p>
          <a:p>
            <a:pPr lvl="2"/>
            <a:r>
              <a:rPr lang="en-US" sz="2400" dirty="0" smtClean="0"/>
              <a:t>A </a:t>
            </a:r>
            <a:r>
              <a:rPr lang="en-US" sz="2400" dirty="0"/>
              <a:t>51% </a:t>
            </a:r>
            <a:r>
              <a:rPr lang="en-US" sz="2400" dirty="0" smtClean="0"/>
              <a:t>INCREASE!</a:t>
            </a:r>
            <a:endParaRPr lang="en-US" sz="2400" dirty="0"/>
          </a:p>
        </p:txBody>
      </p:sp>
      <p:pic>
        <p:nvPicPr>
          <p:cNvPr id="17410" name="Picture 2" descr="http://sciencefacultymagazine.com/content/uploads/2017-2-people-graph-showing-growth-illustration-1-1800x1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79" y="1724105"/>
            <a:ext cx="4178269" cy="42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8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13413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CURRENT GLOBAL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25155"/>
            <a:ext cx="7689141" cy="405079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7,6000,000,000 </a:t>
            </a:r>
            <a:r>
              <a:rPr lang="en-US" sz="4000" dirty="0" smtClean="0">
                <a:solidFill>
                  <a:srgbClr val="92D050"/>
                </a:solidFill>
              </a:rPr>
              <a:t>PEOPLE </a:t>
            </a:r>
            <a:endParaRPr lang="en-US" sz="4000" dirty="0">
              <a:solidFill>
                <a:srgbClr val="92D050"/>
              </a:solidFill>
            </a:endParaRPr>
          </a:p>
        </p:txBody>
      </p:sp>
      <p:pic>
        <p:nvPicPr>
          <p:cNvPr id="17410" name="Picture 2" descr="http://sciencefacultymagazine.com/content/uploads/2017-2-people-graph-showing-growth-illustration-1-1800x1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79" y="1724105"/>
            <a:ext cx="4178269" cy="42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7115" r="-490" b="8739"/>
          <a:stretch/>
        </p:blipFill>
        <p:spPr bwMode="auto">
          <a:xfrm>
            <a:off x="1588169" y="3301465"/>
            <a:ext cx="3923464" cy="33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0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13413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PROJECTED GLOBAL POPULATION FOR 2050?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274228" cy="405079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9,000,000,000 PEOPLE</a:t>
            </a:r>
          </a:p>
          <a:p>
            <a:pPr lvl="2"/>
            <a:r>
              <a:rPr lang="en-US" sz="2400" dirty="0" smtClean="0"/>
              <a:t>A </a:t>
            </a:r>
            <a:r>
              <a:rPr lang="en-US" sz="2400" dirty="0"/>
              <a:t>29% </a:t>
            </a:r>
            <a:r>
              <a:rPr lang="en-US" sz="2400" dirty="0" smtClean="0"/>
              <a:t>INCREASE!</a:t>
            </a:r>
            <a:endParaRPr lang="en-US" sz="2400" dirty="0"/>
          </a:p>
        </p:txBody>
      </p:sp>
      <p:pic>
        <p:nvPicPr>
          <p:cNvPr id="17410" name="Picture 2" descr="http://sciencefacultymagazine.com/content/uploads/2017-2-people-graph-showing-growth-illustration-1-1800x1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79" y="1724105"/>
            <a:ext cx="4178269" cy="42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7115" r="-490" b="8739"/>
          <a:stretch/>
        </p:blipFill>
        <p:spPr bwMode="auto">
          <a:xfrm>
            <a:off x="1665171" y="3407343"/>
            <a:ext cx="3923464" cy="33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FOUR GREENHOUSE GASES?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548" y="2121408"/>
            <a:ext cx="8763000" cy="4248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5685" y="2121407"/>
            <a:ext cx="4966636" cy="1921203"/>
          </a:xfrm>
          <a:prstGeom prst="rect">
            <a:avLst/>
          </a:prstGeom>
          <a:solidFill>
            <a:srgbClr val="87B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65685" y="2121407"/>
            <a:ext cx="3493970" cy="1921203"/>
          </a:xfrm>
          <a:prstGeom prst="rect">
            <a:avLst/>
          </a:prstGeom>
          <a:solidFill>
            <a:srgbClr val="87B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10" y="2537460"/>
            <a:ext cx="5391242" cy="3521696"/>
          </a:xfrm>
        </p:spPr>
        <p:txBody>
          <a:bodyPr>
            <a:normAutofit/>
          </a:bodyPr>
          <a:lstStyle/>
          <a:p>
            <a:r>
              <a:rPr lang="en-US" dirty="0" smtClean="0"/>
              <a:t>WHY DO WE CARE ABOUT GREENHOUSE GASES?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www.massaudubon.org/var/ezdemo_site/storage/images/media/departments/climate-change/images/human-influence-on-the-greenhouse-effect-c-national-park-service-550/298634-2-eng-US/human-influence-on-the-greenhouse-effect-c-national-park-service-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70" y="1998537"/>
            <a:ext cx="5735663" cy="42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7850" y="130629"/>
            <a:ext cx="9418954" cy="174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PAUSE BINGO!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U.S. STATE GENERATES THE MOST WIND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Image result for texas wind 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646616"/>
            <a:ext cx="5238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559293" y="4552749"/>
            <a:ext cx="635268" cy="625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Image result for tex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22" y="2392273"/>
            <a:ext cx="3674410" cy="350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WAYS TO CONSERVE </a:t>
            </a:r>
            <a:r>
              <a:rPr lang="en-US" b="0" dirty="0" smtClean="0"/>
              <a:t>AIR </a:t>
            </a:r>
            <a:r>
              <a:rPr lang="en-US" b="0" dirty="0"/>
              <a:t>EMISSION/POLLUTION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Air Pollution Is Still Killing People In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86" y="2622803"/>
            <a:ext cx="67151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ABILITY TO DO WORK DESCRIBES 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3532472"/>
            <a:ext cx="10058400" cy="26397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ENERGY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WHAT SYSTEM USES THE MOST ENERGY IN OUR HOMES AND SCHOOLS?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15654"/>
            <a:ext cx="10058400" cy="3756546"/>
          </a:xfrm>
        </p:spPr>
        <p:txBody>
          <a:bodyPr/>
          <a:lstStyle/>
          <a:p>
            <a:r>
              <a:rPr lang="en-US" dirty="0" smtClean="0"/>
              <a:t>HEATING AND COOLING</a:t>
            </a:r>
            <a:endParaRPr lang="en-US" dirty="0"/>
          </a:p>
        </p:txBody>
      </p:sp>
      <p:pic>
        <p:nvPicPr>
          <p:cNvPr id="15362" name="Picture 2" descr="Image result for heating and coo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4" y="2250387"/>
            <a:ext cx="5093264" cy="392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WHAT SYSTEM USES THE </a:t>
            </a:r>
            <a:r>
              <a:rPr lang="en-US" u="sng" dirty="0"/>
              <a:t>SECOND</a:t>
            </a:r>
            <a:r>
              <a:rPr lang="en-US" b="0" dirty="0"/>
              <a:t> MOST ENERGY IN OUR HOMES AND SCHOOLS?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HEATING SYSTEMS</a:t>
            </a:r>
            <a:endParaRPr lang="en-US" dirty="0"/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78" y="1559293"/>
            <a:ext cx="2738865" cy="47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66" y="276606"/>
            <a:ext cx="8391786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WHAT ARE WAYS </a:t>
            </a:r>
            <a:r>
              <a:rPr lang="en-US" b="0" u="sng" dirty="0" smtClean="0"/>
              <a:t>YOU </a:t>
            </a:r>
            <a:r>
              <a:rPr lang="en-US" dirty="0" smtClean="0"/>
              <a:t>CAN SAVE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Image result for LIGHTS OUT ENER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11446" r="15719" b="28311"/>
          <a:stretch/>
        </p:blipFill>
        <p:spPr bwMode="auto">
          <a:xfrm>
            <a:off x="1212784" y="1722922"/>
            <a:ext cx="3291370" cy="18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Image result for washing machine ON C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84" y="3561346"/>
            <a:ext cx="3046762" cy="27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age result for full dishwash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7623"/>
          <a:stretch/>
        </p:blipFill>
        <p:spPr bwMode="auto">
          <a:xfrm>
            <a:off x="5390146" y="1885950"/>
            <a:ext cx="287795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Image result for unplug appliances when not in 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72" y="1827746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Image result for CAP MET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728" y="3456522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5296" y="275659"/>
            <a:ext cx="2693670" cy="16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66" y="276606"/>
            <a:ext cx="9931828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TWO APPLIANCES YOU SHOULD RUN ONLY WHEN THEY’RE FULL?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0" name="Picture 4" descr="Image result for washing machine ON C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69" y="2647914"/>
            <a:ext cx="3046762" cy="27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age result for full dishwash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7623"/>
          <a:stretch/>
        </p:blipFill>
        <p:spPr bwMode="auto">
          <a:xfrm>
            <a:off x="7411451" y="1885950"/>
            <a:ext cx="287795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Note: FOLLOWING 4 SLIDES ARE FOR &gt;8</a:t>
            </a:r>
            <a:r>
              <a:rPr lang="en-US" baseline="30000" dirty="0" smtClean="0"/>
              <a:t>TH</a:t>
            </a:r>
            <a:r>
              <a:rPr lang="en-US" dirty="0" smtClean="0"/>
              <a:t> GRADE LEVEL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TWO KEY TYPES OF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s://ontrack-media.net/science8/s8m2l1interactive2imag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8"/>
          <a:stretch/>
        </p:blipFill>
        <p:spPr bwMode="auto">
          <a:xfrm>
            <a:off x="1893199" y="2483319"/>
            <a:ext cx="7434781" cy="20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8606" y="3821229"/>
            <a:ext cx="5650030" cy="72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ENERGY STORED IN POSITION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THREE TYPES OF POTENTIAL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s://ontrack-media.net/science8/s8m2l1interactive2imag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9" y="2483319"/>
            <a:ext cx="7434781" cy="35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2429" y="5284269"/>
            <a:ext cx="5986914" cy="78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6" name="Picture 4" descr="Image result for KINETIC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4" y="3430778"/>
            <a:ext cx="49530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otion energy 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32" y="3740340"/>
            <a:ext cx="4953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20" y="2223815"/>
            <a:ext cx="3486484" cy="1077125"/>
          </a:xfrm>
          <a:prstGeom prst="rect">
            <a:avLst/>
          </a:prstGeom>
        </p:spPr>
      </p:pic>
      <p:pic>
        <p:nvPicPr>
          <p:cNvPr id="8" name="Picture 2" descr="Image result for KINETIC energy equ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48" y="2121408"/>
            <a:ext cx="34671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9848" y="2281186"/>
            <a:ext cx="2597377" cy="38910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Image result for KINETIC energy eq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99" y="4187889"/>
            <a:ext cx="34671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915" y="2425566"/>
            <a:ext cx="3486484" cy="1077125"/>
          </a:xfrm>
          <a:prstGeom prst="rect">
            <a:avLst/>
          </a:prstGeom>
        </p:spPr>
      </p:pic>
      <p:pic>
        <p:nvPicPr>
          <p:cNvPr id="12292" name="Picture 4" descr="Image result for equation for potential ener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23" y="2425566"/>
            <a:ext cx="3810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ENERGY OF MOTION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ypes of Energy Poster- MELTS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99" y="2017128"/>
            <a:ext cx="5501005" cy="42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21154" y="2285199"/>
            <a:ext cx="3137836" cy="3778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21154" y="5313144"/>
            <a:ext cx="3137836" cy="750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764" y="4504940"/>
            <a:ext cx="3137836" cy="1482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09889" y="3850264"/>
            <a:ext cx="3137836" cy="217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01905" y="3062354"/>
            <a:ext cx="3137836" cy="2885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TYPES </a:t>
            </a:r>
            <a:r>
              <a:rPr lang="en-US" b="0" dirty="0"/>
              <a:t>OF ENERGY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9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LIST THE TYPES OF </a:t>
            </a:r>
            <a:br>
              <a:rPr lang="en-US" b="0" dirty="0" smtClean="0"/>
            </a:br>
            <a:r>
              <a:rPr lang="en-US" b="0" dirty="0" smtClean="0"/>
              <a:t>NON-RENEWABLE </a:t>
            </a:r>
            <a:r>
              <a:rPr lang="en-US" b="0" dirty="0"/>
              <a:t>ENERGY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clilenergies.wikispaces.com/file/view/renewable-sources-energy.gif/419174398/638x349/renewable-sources-energy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8" t="13590"/>
          <a:stretch/>
        </p:blipFill>
        <p:spPr bwMode="auto">
          <a:xfrm>
            <a:off x="4158114" y="2319688"/>
            <a:ext cx="4031100" cy="408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51571" y="5245768"/>
            <a:ext cx="1183908" cy="81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05306" y="2555508"/>
            <a:ext cx="1183908" cy="133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70641" y="2319688"/>
            <a:ext cx="1183908" cy="133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58114" y="4730817"/>
            <a:ext cx="1183908" cy="133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LIST THE TYPES OF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RENEWABLE </a:t>
            </a:r>
            <a:r>
              <a:rPr lang="en-US" b="0" dirty="0"/>
              <a:t>ENERGY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clilenergies.wikispaces.com/file/view/renewable-sources-energy.gif/419174398/638x349/renewable-sources-energ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9" r="50391"/>
          <a:stretch/>
        </p:blipFill>
        <p:spPr bwMode="auto">
          <a:xfrm>
            <a:off x="3730756" y="2093976"/>
            <a:ext cx="4277464" cy="4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0756" y="3036771"/>
            <a:ext cx="1183908" cy="133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88275" y="2129109"/>
            <a:ext cx="1183908" cy="133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4312" y="3036770"/>
            <a:ext cx="1183908" cy="133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21924" y="5071550"/>
            <a:ext cx="1986295" cy="1132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4502" y="4919714"/>
            <a:ext cx="1453773" cy="133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370480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 THE ENERGY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MECHANICAL -&gt; ELECTRICAL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194" name="Picture 2" descr="https://upload.wikimedia.org/wikipedia/commons/thumb/b/ba/Windmills_D1-D4_%28Thornton_Bank%29.jpg/800px-Windmills_D1-D4_%28Thornton_Bank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17" y="991402"/>
            <a:ext cx="3627013" cy="56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370480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 THE ENERGY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RADIANT </a:t>
            </a:r>
            <a:r>
              <a:rPr lang="en-US" dirty="0">
                <a:solidFill>
                  <a:srgbClr val="92D050"/>
                </a:solidFill>
              </a:rPr>
              <a:t>-&gt; </a:t>
            </a:r>
            <a:r>
              <a:rPr lang="en-US" dirty="0" smtClean="0">
                <a:solidFill>
                  <a:srgbClr val="92D050"/>
                </a:solidFill>
              </a:rPr>
              <a:t>ELECTRICAL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1266" name="Picture 2" descr="Image result for solar pan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92" y="2031902"/>
            <a:ext cx="6341811" cy="41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370480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 THE ENERGY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CHEMICAL </a:t>
            </a:r>
            <a:r>
              <a:rPr lang="en-US" dirty="0">
                <a:solidFill>
                  <a:srgbClr val="92D050"/>
                </a:solidFill>
              </a:rPr>
              <a:t>-&gt; </a:t>
            </a:r>
            <a:r>
              <a:rPr lang="en-US" dirty="0" smtClean="0">
                <a:solidFill>
                  <a:srgbClr val="92D050"/>
                </a:solidFill>
              </a:rPr>
              <a:t>HEAT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451" y="2009033"/>
            <a:ext cx="5669740" cy="427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823</TotalTime>
  <Words>366</Words>
  <Application>Microsoft Office PowerPoint</Application>
  <PresentationFormat>Widescreen</PresentationFormat>
  <Paragraphs>98</Paragraphs>
  <Slides>29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Georgia</vt:lpstr>
      <vt:lpstr>Trebuchet MS</vt:lpstr>
      <vt:lpstr>Wingdings</vt:lpstr>
      <vt:lpstr>Wood Type</vt:lpstr>
      <vt:lpstr>ENERGY BINGO</vt:lpstr>
      <vt:lpstr>ABILITY TO DO WORK DESCRIBES ______</vt:lpstr>
      <vt:lpstr>DEFINE KINETIC ENERGY</vt:lpstr>
      <vt:lpstr>TYPES OF ENERGY </vt:lpstr>
      <vt:lpstr>LIST THE TYPES OF  NON-RENEWABLE ENERGY </vt:lpstr>
      <vt:lpstr>LIST THE TYPES OF RENEWABLE ENERGY </vt:lpstr>
      <vt:lpstr>NAME THE ENERGY TRANSFORMATION</vt:lpstr>
      <vt:lpstr>NAME THE ENERGY TRANSFORMATION</vt:lpstr>
      <vt:lpstr>NAME THE ENERGY TRANSFORMATION</vt:lpstr>
      <vt:lpstr>NAME THE ENERGY TRANSFORMATION</vt:lpstr>
      <vt:lpstr>PAUSE BINGO! WHY IS IT IMPORTANT TO CONSERVE ENERGY?</vt:lpstr>
      <vt:lpstr>WHAT IS THE CURRENT POPULATION IN AUSTIN </vt:lpstr>
      <vt:lpstr>WHAT IS THE PROJECTED POPULATION FOR AUSTIN IN 2050</vt:lpstr>
      <vt:lpstr>WHAT IS THE CURRENT GLOBAL POPULATION </vt:lpstr>
      <vt:lpstr>WHAT IS THE PROJECTED GLOBAL POPULATION FOR 2050?</vt:lpstr>
      <vt:lpstr>WHAT ARE THE FOUR GREENHOUSE GASES?</vt:lpstr>
      <vt:lpstr>WHY DO WE CARE ABOUT GREENHOUSE GASES?</vt:lpstr>
      <vt:lpstr>WHICH U.S. STATE GENERATES THE MOST WIND POWER?</vt:lpstr>
      <vt:lpstr>WAYS TO CONSERVE AIR EMISSION/POLLUTION </vt:lpstr>
      <vt:lpstr>WHAT SYSTEM USES THE MOST ENERGY IN OUR HOMES AND SCHOOLS? </vt:lpstr>
      <vt:lpstr>WHAT SYSTEM USES THE SECOND MOST ENERGY IN OUR HOMES AND SCHOOLS? </vt:lpstr>
      <vt:lpstr>WHAT ARE WAYS YOU CAN SAVE ENERGY?</vt:lpstr>
      <vt:lpstr>WHAT ARE THE TWO APPLIANCES YOU SHOULD RUN ONLY WHEN THEY’RE FULL?</vt:lpstr>
      <vt:lpstr>Note: FOLLOWING 4 SLIDES ARE FOR &gt;8TH GRADE LEVEL </vt:lpstr>
      <vt:lpstr>WHAT ARE THE TWO KEY TYPES OF ENERGY?</vt:lpstr>
      <vt:lpstr>DEFINE POTENTIAL ENERGY</vt:lpstr>
      <vt:lpstr>WHAT ARE THE THREE TYPES OF POTENTIAL ENERGY?</vt:lpstr>
      <vt:lpstr>PowerPoint Presentation</vt:lpstr>
      <vt:lpstr>PowerPoint Presentation</vt:lpstr>
    </vt:vector>
  </TitlesOfParts>
  <Company>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Beal, Lakin</dc:creator>
  <cp:lastModifiedBy>Beal, Lakin</cp:lastModifiedBy>
  <cp:revision>23</cp:revision>
  <dcterms:created xsi:type="dcterms:W3CDTF">2018-07-16T12:41:56Z</dcterms:created>
  <dcterms:modified xsi:type="dcterms:W3CDTF">2018-12-06T21:12:47Z</dcterms:modified>
</cp:coreProperties>
</file>