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60" r:id="rId2"/>
    <p:sldId id="340" r:id="rId3"/>
    <p:sldId id="318" r:id="rId4"/>
    <p:sldId id="267" r:id="rId5"/>
    <p:sldId id="320" r:id="rId6"/>
    <p:sldId id="321" r:id="rId7"/>
    <p:sldId id="341" r:id="rId8"/>
    <p:sldId id="342" r:id="rId9"/>
    <p:sldId id="358" r:id="rId10"/>
    <p:sldId id="314" r:id="rId11"/>
    <p:sldId id="343" r:id="rId12"/>
    <p:sldId id="359" r:id="rId13"/>
    <p:sldId id="287" r:id="rId14"/>
    <p:sldId id="281" r:id="rId15"/>
    <p:sldId id="339" r:id="rId16"/>
    <p:sldId id="364" r:id="rId17"/>
    <p:sldId id="366" r:id="rId18"/>
    <p:sldId id="372" r:id="rId19"/>
    <p:sldId id="325" r:id="rId20"/>
    <p:sldId id="371" r:id="rId21"/>
    <p:sldId id="356" r:id="rId22"/>
    <p:sldId id="373" r:id="rId23"/>
    <p:sldId id="374" r:id="rId24"/>
    <p:sldId id="367" r:id="rId25"/>
    <p:sldId id="369" r:id="rId26"/>
    <p:sldId id="355" r:id="rId27"/>
    <p:sldId id="362" r:id="rId28"/>
    <p:sldId id="353" r:id="rId29"/>
    <p:sldId id="328" r:id="rId30"/>
    <p:sldId id="329" r:id="rId31"/>
    <p:sldId id="345" r:id="rId32"/>
    <p:sldId id="312"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700"/>
    <a:srgbClr val="008000"/>
    <a:srgbClr val="0018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01" autoAdjust="0"/>
  </p:normalViewPr>
  <p:slideViewPr>
    <p:cSldViewPr snapToGrid="0" snapToObjects="1">
      <p:cViewPr varScale="1">
        <p:scale>
          <a:sx n="64" d="100"/>
          <a:sy n="64" d="100"/>
        </p:scale>
        <p:origin x="156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82877783621993"/>
          <c:y val="2.9256089012721167E-2"/>
          <c:w val="0.752122170039775"/>
          <c:h val="0.81631179177188395"/>
        </c:manualLayout>
      </c:layout>
      <c:barChart>
        <c:barDir val="col"/>
        <c:grouping val="stacked"/>
        <c:varyColors val="0"/>
        <c:ser>
          <c:idx val="0"/>
          <c:order val="0"/>
          <c:tx>
            <c:strRef>
              <c:f>Sheet5!$A$2:$C$2</c:f>
              <c:strCache>
                <c:ptCount val="3"/>
                <c:pt idx="0">
                  <c:v>Current Existing Supply </c:v>
                </c:pt>
              </c:strCache>
            </c:strRef>
          </c:tx>
          <c:spPr>
            <a:solidFill>
              <a:schemeClr val="tx2">
                <a:lumMod val="60000"/>
                <a:lumOff val="40000"/>
              </a:schemeClr>
            </a:solidFill>
            <a:ln>
              <a:solidFill>
                <a:schemeClr val="accent1">
                  <a:lumMod val="60000"/>
                  <a:lumOff val="40000"/>
                </a:schemeClr>
              </a:solidFill>
            </a:ln>
            <a:effectLst/>
          </c:spPr>
          <c:invertIfNegative val="0"/>
          <c:cat>
            <c:numRef>
              <c:f>Sheet5!$D$1:$I$1</c:f>
              <c:numCache>
                <c:formatCode>General</c:formatCode>
                <c:ptCount val="6"/>
                <c:pt idx="0">
                  <c:v>2020</c:v>
                </c:pt>
                <c:pt idx="1">
                  <c:v>2030</c:v>
                </c:pt>
                <c:pt idx="2">
                  <c:v>2040</c:v>
                </c:pt>
                <c:pt idx="3">
                  <c:v>2050</c:v>
                </c:pt>
                <c:pt idx="4">
                  <c:v>2060</c:v>
                </c:pt>
                <c:pt idx="5">
                  <c:v>2070</c:v>
                </c:pt>
              </c:numCache>
            </c:numRef>
          </c:cat>
          <c:val>
            <c:numRef>
              <c:f>Sheet5!$D$2:$I$2</c:f>
              <c:numCache>
                <c:formatCode>General</c:formatCode>
                <c:ptCount val="6"/>
                <c:pt idx="0">
                  <c:v>150754</c:v>
                </c:pt>
                <c:pt idx="1">
                  <c:v>150754</c:v>
                </c:pt>
                <c:pt idx="2">
                  <c:v>150754</c:v>
                </c:pt>
                <c:pt idx="3">
                  <c:v>150754</c:v>
                </c:pt>
                <c:pt idx="4">
                  <c:v>150754</c:v>
                </c:pt>
                <c:pt idx="5">
                  <c:v>150754</c:v>
                </c:pt>
              </c:numCache>
            </c:numRef>
          </c:val>
          <c:extLst>
            <c:ext xmlns:c16="http://schemas.microsoft.com/office/drawing/2014/chart" uri="{C3380CC4-5D6E-409C-BE32-E72D297353CC}">
              <c16:uniqueId val="{00000000-0728-431E-B155-3D1D73071723}"/>
            </c:ext>
          </c:extLst>
        </c:ser>
        <c:ser>
          <c:idx val="1"/>
          <c:order val="1"/>
          <c:tx>
            <c:strRef>
              <c:f>Sheet5!$A$3:$C$3</c:f>
              <c:strCache>
                <c:ptCount val="3"/>
                <c:pt idx="0">
                  <c:v>Additional</c:v>
                </c:pt>
                <c:pt idx="1">
                  <c:v>Supply</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2-0728-431E-B155-3D1D73071723}"/>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0728-431E-B155-3D1D73071723}"/>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0728-431E-B155-3D1D7307172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8-0728-431E-B155-3D1D73071723}"/>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A-0728-431E-B155-3D1D73071723}"/>
              </c:ext>
            </c:extLst>
          </c:dPt>
          <c:cat>
            <c:numRef>
              <c:f>Sheet5!$D$1:$I$1</c:f>
              <c:numCache>
                <c:formatCode>General</c:formatCode>
                <c:ptCount val="6"/>
                <c:pt idx="0">
                  <c:v>2020</c:v>
                </c:pt>
                <c:pt idx="1">
                  <c:v>2030</c:v>
                </c:pt>
                <c:pt idx="2">
                  <c:v>2040</c:v>
                </c:pt>
                <c:pt idx="3">
                  <c:v>2050</c:v>
                </c:pt>
                <c:pt idx="4">
                  <c:v>2060</c:v>
                </c:pt>
                <c:pt idx="5">
                  <c:v>2070</c:v>
                </c:pt>
              </c:numCache>
            </c:numRef>
          </c:cat>
          <c:val>
            <c:numRef>
              <c:f>Sheet5!$D$3:$I$3</c:f>
              <c:numCache>
                <c:formatCode>General</c:formatCode>
                <c:ptCount val="6"/>
                <c:pt idx="0" formatCode="#,##0">
                  <c:v>0</c:v>
                </c:pt>
                <c:pt idx="1">
                  <c:v>15500</c:v>
                </c:pt>
                <c:pt idx="2">
                  <c:v>32000</c:v>
                </c:pt>
                <c:pt idx="3">
                  <c:v>48000</c:v>
                </c:pt>
                <c:pt idx="4">
                  <c:v>65000</c:v>
                </c:pt>
                <c:pt idx="5">
                  <c:v>78000</c:v>
                </c:pt>
              </c:numCache>
            </c:numRef>
          </c:val>
          <c:extLst>
            <c:ext xmlns:c16="http://schemas.microsoft.com/office/drawing/2014/chart" uri="{C3380CC4-5D6E-409C-BE32-E72D297353CC}">
              <c16:uniqueId val="{0000000B-0728-431E-B155-3D1D73071723}"/>
            </c:ext>
          </c:extLst>
        </c:ser>
        <c:dLbls>
          <c:showLegendKey val="0"/>
          <c:showVal val="0"/>
          <c:showCatName val="0"/>
          <c:showSerName val="0"/>
          <c:showPercent val="0"/>
          <c:showBubbleSize val="0"/>
        </c:dLbls>
        <c:gapWidth val="219"/>
        <c:overlap val="100"/>
        <c:axId val="148108512"/>
        <c:axId val="148108904"/>
      </c:barChart>
      <c:lineChart>
        <c:grouping val="standard"/>
        <c:varyColors val="0"/>
        <c:ser>
          <c:idx val="2"/>
          <c:order val="2"/>
          <c:tx>
            <c:strRef>
              <c:f>Sheet5!$A$4:$C$4</c:f>
              <c:strCache>
                <c:ptCount val="3"/>
                <c:pt idx="0">
                  <c:v>Population</c:v>
                </c:pt>
              </c:strCache>
            </c:strRef>
          </c:tx>
          <c:spPr>
            <a:ln w="76200" cap="rnd">
              <a:solidFill>
                <a:srgbClr val="FF0000"/>
              </a:solidFill>
              <a:round/>
            </a:ln>
            <a:effectLst/>
          </c:spPr>
          <c:marker>
            <c:symbol val="none"/>
          </c:marker>
          <c:cat>
            <c:numRef>
              <c:f>Sheet5!$D$1:$I$1</c:f>
              <c:numCache>
                <c:formatCode>General</c:formatCode>
                <c:ptCount val="6"/>
                <c:pt idx="0">
                  <c:v>2020</c:v>
                </c:pt>
                <c:pt idx="1">
                  <c:v>2030</c:v>
                </c:pt>
                <c:pt idx="2">
                  <c:v>2040</c:v>
                </c:pt>
                <c:pt idx="3">
                  <c:v>2050</c:v>
                </c:pt>
                <c:pt idx="4">
                  <c:v>2060</c:v>
                </c:pt>
                <c:pt idx="5">
                  <c:v>2070</c:v>
                </c:pt>
              </c:numCache>
            </c:numRef>
          </c:cat>
          <c:val>
            <c:numRef>
              <c:f>Sheet5!$D$4:$I$4</c:f>
              <c:numCache>
                <c:formatCode>General</c:formatCode>
                <c:ptCount val="6"/>
                <c:pt idx="0">
                  <c:v>925565</c:v>
                </c:pt>
                <c:pt idx="1">
                  <c:v>1055903</c:v>
                </c:pt>
                <c:pt idx="2">
                  <c:v>1176945</c:v>
                </c:pt>
                <c:pt idx="3">
                  <c:v>1296927</c:v>
                </c:pt>
                <c:pt idx="4">
                  <c:v>1410527</c:v>
                </c:pt>
                <c:pt idx="5">
                  <c:v>1517340</c:v>
                </c:pt>
              </c:numCache>
            </c:numRef>
          </c:val>
          <c:smooth val="0"/>
          <c:extLst>
            <c:ext xmlns:c16="http://schemas.microsoft.com/office/drawing/2014/chart" uri="{C3380CC4-5D6E-409C-BE32-E72D297353CC}">
              <c16:uniqueId val="{0000000C-0728-431E-B155-3D1D73071723}"/>
            </c:ext>
          </c:extLst>
        </c:ser>
        <c:dLbls>
          <c:showLegendKey val="0"/>
          <c:showVal val="0"/>
          <c:showCatName val="0"/>
          <c:showSerName val="0"/>
          <c:showPercent val="0"/>
          <c:showBubbleSize val="0"/>
        </c:dLbls>
        <c:marker val="1"/>
        <c:smooth val="0"/>
        <c:axId val="148109688"/>
        <c:axId val="148109296"/>
      </c:lineChart>
      <c:catAx>
        <c:axId val="14810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8108904"/>
        <c:crosses val="autoZero"/>
        <c:auto val="1"/>
        <c:lblAlgn val="ctr"/>
        <c:lblOffset val="100"/>
        <c:noMultiLvlLbl val="0"/>
      </c:catAx>
      <c:valAx>
        <c:axId val="148108904"/>
        <c:scaling>
          <c:orientation val="minMax"/>
          <c:max val="350000"/>
        </c:scaling>
        <c:delete val="0"/>
        <c:axPos val="l"/>
        <c:majorGridlines>
          <c:spPr>
            <a:ln w="9525" cap="flat" cmpd="sng" algn="ctr">
              <a:solidFill>
                <a:schemeClr val="bg1">
                  <a:alpha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8108512"/>
        <c:crosses val="autoZero"/>
        <c:crossBetween val="between"/>
      </c:valAx>
      <c:valAx>
        <c:axId val="14810929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8109688"/>
        <c:crosses val="max"/>
        <c:crossBetween val="between"/>
      </c:valAx>
      <c:catAx>
        <c:axId val="148109688"/>
        <c:scaling>
          <c:orientation val="minMax"/>
        </c:scaling>
        <c:delete val="1"/>
        <c:axPos val="b"/>
        <c:numFmt formatCode="General" sourceLinked="1"/>
        <c:majorTickMark val="none"/>
        <c:minorTickMark val="none"/>
        <c:tickLblPos val="nextTo"/>
        <c:crossAx val="14810929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just">
        <a:defRPr>
          <a:solidFill>
            <a:schemeClr val="bg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ln>
              <a:solidFill>
                <a:schemeClr val="bg1"/>
              </a:solidFill>
            </a:ln>
          </c:spPr>
          <c:dPt>
            <c:idx val="0"/>
            <c:bubble3D val="0"/>
            <c:spPr>
              <a:solidFill>
                <a:srgbClr val="FFC000"/>
              </a:solidFill>
              <a:ln w="25400">
                <a:solidFill>
                  <a:schemeClr val="bg1"/>
                </a:solidFill>
              </a:ln>
              <a:effectLst/>
              <a:sp3d contourW="25400">
                <a:contourClr>
                  <a:schemeClr val="bg1"/>
                </a:contourClr>
              </a:sp3d>
            </c:spPr>
            <c:extLst>
              <c:ext xmlns:c16="http://schemas.microsoft.com/office/drawing/2014/chart" uri="{C3380CC4-5D6E-409C-BE32-E72D297353CC}">
                <c16:uniqueId val="{00000001-294F-40C9-BC9D-EDA6028AC153}"/>
              </c:ext>
            </c:extLst>
          </c:dPt>
          <c:dPt>
            <c:idx val="1"/>
            <c:bubble3D val="0"/>
            <c:spPr>
              <a:solidFill>
                <a:srgbClr val="436D62"/>
              </a:solidFill>
              <a:ln w="25400">
                <a:solidFill>
                  <a:schemeClr val="bg1"/>
                </a:solidFill>
              </a:ln>
              <a:effectLst/>
              <a:sp3d contourW="25400">
                <a:contourClr>
                  <a:schemeClr val="bg1"/>
                </a:contourClr>
              </a:sp3d>
            </c:spPr>
            <c:extLst>
              <c:ext xmlns:c16="http://schemas.microsoft.com/office/drawing/2014/chart" uri="{C3380CC4-5D6E-409C-BE32-E72D297353CC}">
                <c16:uniqueId val="{00000003-294F-40C9-BC9D-EDA6028AC153}"/>
              </c:ext>
            </c:extLst>
          </c:dPt>
          <c:dPt>
            <c:idx val="2"/>
            <c:bubble3D val="0"/>
            <c:spPr>
              <a:solidFill>
                <a:schemeClr val="tx2"/>
              </a:solidFill>
              <a:ln w="25400">
                <a:solidFill>
                  <a:schemeClr val="bg1"/>
                </a:solidFill>
              </a:ln>
              <a:effectLst/>
              <a:sp3d contourW="25400">
                <a:contourClr>
                  <a:schemeClr val="bg1"/>
                </a:contourClr>
              </a:sp3d>
            </c:spPr>
            <c:extLst>
              <c:ext xmlns:c16="http://schemas.microsoft.com/office/drawing/2014/chart" uri="{C3380CC4-5D6E-409C-BE32-E72D297353CC}">
                <c16:uniqueId val="{00000005-294F-40C9-BC9D-EDA6028AC153}"/>
              </c:ext>
            </c:extLst>
          </c:dPt>
          <c:dPt>
            <c:idx val="3"/>
            <c:bubble3D val="0"/>
            <c:spPr>
              <a:solidFill>
                <a:srgbClr val="99CCFF"/>
              </a:solidFill>
              <a:ln w="25400">
                <a:solidFill>
                  <a:schemeClr val="bg1"/>
                </a:solidFill>
              </a:ln>
              <a:effectLst/>
              <a:sp3d contourW="25400">
                <a:contourClr>
                  <a:schemeClr val="bg1"/>
                </a:contourClr>
              </a:sp3d>
            </c:spPr>
            <c:extLst>
              <c:ext xmlns:c16="http://schemas.microsoft.com/office/drawing/2014/chart" uri="{C3380CC4-5D6E-409C-BE32-E72D297353CC}">
                <c16:uniqueId val="{00000007-294F-40C9-BC9D-EDA6028AC153}"/>
              </c:ext>
            </c:extLst>
          </c:dPt>
          <c:dLbls>
            <c:dLbl>
              <c:idx val="0"/>
              <c:layout>
                <c:manualLayout>
                  <c:x val="0.24005382496626074"/>
                  <c:y val="0.12264192259806135"/>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r>
                      <a:rPr lang="en-US" dirty="0">
                        <a:solidFill>
                          <a:schemeClr val="tx1"/>
                        </a:solidFill>
                      </a:rPr>
                      <a:t>Rio Grande</a:t>
                    </a:r>
                  </a:p>
                  <a:p>
                    <a:pPr>
                      <a:defRPr sz="16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fld id="{29A8BF64-91C1-49D4-AEDE-585837EE150A}" type="VALUE">
                      <a:rPr lang="en-US" smtClean="0">
                        <a:solidFill>
                          <a:schemeClr val="tx1"/>
                        </a:solidFill>
                      </a:rPr>
                      <a:pPr>
                        <a:defRPr sz="16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294F-40C9-BC9D-EDA6028AC153}"/>
                </c:ext>
              </c:extLst>
            </c:dLbl>
            <c:dLbl>
              <c:idx val="1"/>
              <c:layout/>
              <c:tx>
                <c:rich>
                  <a:bodyPr/>
                  <a:lstStyle/>
                  <a:p>
                    <a:r>
                      <a:rPr lang="en-US" dirty="0"/>
                      <a:t>Mesilla</a:t>
                    </a:r>
                  </a:p>
                  <a:p>
                    <a:fld id="{992E3077-6F08-4BAA-AF3B-2876B76A8EF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294F-40C9-BC9D-EDA6028AC153}"/>
                </c:ext>
              </c:extLst>
            </c:dLbl>
            <c:dLbl>
              <c:idx val="2"/>
              <c:layout/>
              <c:tx>
                <c:rich>
                  <a:bodyPr/>
                  <a:lstStyle/>
                  <a:p>
                    <a:r>
                      <a:rPr lang="en-US" dirty="0"/>
                      <a:t>Hueco Wells </a:t>
                    </a:r>
                    <a:fld id="{2AE52D51-FAC4-426B-AF4F-3D4D03E31C47}"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294F-40C9-BC9D-EDA6028AC153}"/>
                </c:ext>
              </c:extLst>
            </c:dLbl>
            <c:dLbl>
              <c:idx val="3"/>
              <c:layout/>
              <c:tx>
                <c:rich>
                  <a:bodyPr/>
                  <a:lstStyle/>
                  <a:p>
                    <a:r>
                      <a:rPr lang="en-US" dirty="0" err="1">
                        <a:solidFill>
                          <a:schemeClr val="bg1"/>
                        </a:solidFill>
                      </a:rPr>
                      <a:t>Desal</a:t>
                    </a:r>
                    <a:endParaRPr lang="en-US" dirty="0">
                      <a:solidFill>
                        <a:schemeClr val="bg1"/>
                      </a:solidFill>
                    </a:endParaRPr>
                  </a:p>
                  <a:p>
                    <a:fld id="{5AEF3236-6C1B-4E18-A8D0-C05EAF6737EC}" type="VALUE">
                      <a:rPr lang="en-US" smtClean="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294F-40C9-BC9D-EDA6028AC15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Rio Grande</c:v>
                </c:pt>
                <c:pt idx="1">
                  <c:v>Mesilla</c:v>
                </c:pt>
                <c:pt idx="2">
                  <c:v>Hueco Wells</c:v>
                </c:pt>
                <c:pt idx="3">
                  <c:v>KBH</c:v>
                </c:pt>
              </c:strCache>
            </c:strRef>
          </c:cat>
          <c:val>
            <c:numRef>
              <c:f>Sheet1!$B$2:$B$5</c:f>
              <c:numCache>
                <c:formatCode>0%</c:formatCode>
                <c:ptCount val="4"/>
                <c:pt idx="0">
                  <c:v>0.4</c:v>
                </c:pt>
                <c:pt idx="1">
                  <c:v>0.17</c:v>
                </c:pt>
                <c:pt idx="2">
                  <c:v>0.38</c:v>
                </c:pt>
                <c:pt idx="3">
                  <c:v>0.05</c:v>
                </c:pt>
              </c:numCache>
            </c:numRef>
          </c:val>
          <c:extLst>
            <c:ext xmlns:c16="http://schemas.microsoft.com/office/drawing/2014/chart" uri="{C3380CC4-5D6E-409C-BE32-E72D297353CC}">
              <c16:uniqueId val="{00000008-294F-40C9-BC9D-EDA6028AC15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4F2-4027-B363-00338D401D29}"/>
              </c:ext>
            </c:extLst>
          </c:dPt>
          <c:dPt>
            <c:idx val="1"/>
            <c:bubble3D val="0"/>
            <c:spPr>
              <a:solidFill>
                <a:srgbClr val="436D6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4F2-4027-B363-00338D401D29}"/>
              </c:ext>
            </c:extLst>
          </c:dPt>
          <c:dPt>
            <c:idx val="2"/>
            <c:bubble3D val="0"/>
            <c:spPr>
              <a:solidFill>
                <a:schemeClr val="tx2"/>
              </a:solidFill>
              <a:ln w="25400">
                <a:solidFill>
                  <a:schemeClr val="lt1"/>
                </a:solidFill>
              </a:ln>
              <a:effectLst/>
              <a:sp3d contourW="25400">
                <a:contourClr>
                  <a:schemeClr val="lt1"/>
                </a:contourClr>
              </a:sp3d>
            </c:spPr>
            <c:extLst>
              <c:ext xmlns:c16="http://schemas.microsoft.com/office/drawing/2014/chart" uri="{C3380CC4-5D6E-409C-BE32-E72D297353CC}">
                <c16:uniqueId val="{00000005-F4F2-4027-B363-00338D401D29}"/>
              </c:ext>
            </c:extLst>
          </c:dPt>
          <c:dPt>
            <c:idx val="3"/>
            <c:bubble3D val="0"/>
            <c:spPr>
              <a:solidFill>
                <a:srgbClr val="99CCFF"/>
              </a:solidFill>
              <a:ln w="25400">
                <a:solidFill>
                  <a:schemeClr val="lt1"/>
                </a:solidFill>
              </a:ln>
              <a:effectLst/>
              <a:sp3d contourW="25400">
                <a:contourClr>
                  <a:schemeClr val="lt1"/>
                </a:contourClr>
              </a:sp3d>
            </c:spPr>
            <c:extLst>
              <c:ext xmlns:c16="http://schemas.microsoft.com/office/drawing/2014/chart" uri="{C3380CC4-5D6E-409C-BE32-E72D297353CC}">
                <c16:uniqueId val="{00000007-F4F2-4027-B363-00338D401D29}"/>
              </c:ext>
            </c:extLst>
          </c:dPt>
          <c:dPt>
            <c:idx val="4"/>
            <c:bubble3D val="0"/>
            <c:spPr>
              <a:solidFill>
                <a:srgbClr val="FF66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4F2-4027-B363-00338D401D29}"/>
              </c:ext>
            </c:extLst>
          </c:dPt>
          <c:dPt>
            <c:idx val="5"/>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B-F4F2-4027-B363-00338D401D29}"/>
              </c:ext>
            </c:extLst>
          </c:dPt>
          <c:dLbls>
            <c:dLbl>
              <c:idx val="0"/>
              <c:layout>
                <c:manualLayout>
                  <c:x val="0.17263309549794373"/>
                  <c:y val="-0.11683182118771855"/>
                </c:manualLayout>
              </c:layout>
              <c:tx>
                <c:rich>
                  <a:bodyPr/>
                  <a:lstStyle/>
                  <a:p>
                    <a:r>
                      <a:rPr lang="en-US" baseline="0" dirty="0">
                        <a:solidFill>
                          <a:schemeClr val="tx1"/>
                        </a:solidFill>
                      </a:rPr>
                      <a:t>Rio Grande</a:t>
                    </a:r>
                  </a:p>
                  <a:p>
                    <a:fld id="{29A8BF64-91C1-49D4-AEDE-585837EE150A}" type="VALUE">
                      <a:rPr lang="en-US" baseline="0" smtClean="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4F2-4027-B363-00338D401D29}"/>
                </c:ext>
              </c:extLst>
            </c:dLbl>
            <c:dLbl>
              <c:idx val="1"/>
              <c:layout>
                <c:manualLayout>
                  <c:x val="0.12923178063217355"/>
                  <c:y val="0.13493710868238482"/>
                </c:manualLayout>
              </c:layout>
              <c:tx>
                <c:rich>
                  <a:bodyPr/>
                  <a:lstStyle/>
                  <a:p>
                    <a:r>
                      <a:rPr lang="en-US" dirty="0">
                        <a:solidFill>
                          <a:schemeClr val="bg1"/>
                        </a:solidFill>
                      </a:rPr>
                      <a:t>Mesilla</a:t>
                    </a:r>
                  </a:p>
                  <a:p>
                    <a:fld id="{992E3077-6F08-4BAA-AF3B-2876B76A8EF8}" type="VALUE">
                      <a:rPr lang="en-US" smtClean="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F4F2-4027-B363-00338D401D29}"/>
                </c:ext>
              </c:extLst>
            </c:dLbl>
            <c:dLbl>
              <c:idx val="2"/>
              <c:layout>
                <c:manualLayout>
                  <c:x val="-0.24559351219802658"/>
                  <c:y val="0.10148511569316448"/>
                </c:manualLayout>
              </c:layout>
              <c:tx>
                <c:rich>
                  <a:bodyPr/>
                  <a:lstStyle/>
                  <a:p>
                    <a:r>
                      <a:rPr lang="en-US" dirty="0">
                        <a:solidFill>
                          <a:schemeClr val="bg1"/>
                        </a:solidFill>
                      </a:rPr>
                      <a:t>Hueco </a:t>
                    </a:r>
                    <a:fld id="{2AE52D51-FAC4-426B-AF4F-3D4D03E31C47}" type="VALUE">
                      <a:rPr lang="en-US" smtClean="0">
                        <a:solidFill>
                          <a:schemeClr val="bg1"/>
                        </a:solidFill>
                      </a:rPr>
                      <a:pPr/>
                      <a:t>[VALUE]</a:t>
                    </a:fld>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manualLayout>
                      <c:w val="0.23692588329154571"/>
                      <c:h val="0.25130687121007345"/>
                    </c:manualLayout>
                  </c15:layout>
                  <c15:dlblFieldTable/>
                  <c15:showDataLabelsRange val="0"/>
                </c:ext>
                <c:ext xmlns:c16="http://schemas.microsoft.com/office/drawing/2014/chart" uri="{C3380CC4-5D6E-409C-BE32-E72D297353CC}">
                  <c16:uniqueId val="{00000005-F4F2-4027-B363-00338D401D29}"/>
                </c:ext>
              </c:extLst>
            </c:dLbl>
            <c:dLbl>
              <c:idx val="3"/>
              <c:layout>
                <c:manualLayout>
                  <c:x val="-0.10432531117706216"/>
                  <c:y val="-0.15065050311354097"/>
                </c:manualLayout>
              </c:layout>
              <c:tx>
                <c:rich>
                  <a:bodyPr/>
                  <a:lstStyle/>
                  <a:p>
                    <a:r>
                      <a:rPr lang="en-US" baseline="0" dirty="0" err="1">
                        <a:solidFill>
                          <a:schemeClr val="tx1"/>
                        </a:solidFill>
                      </a:rPr>
                      <a:t>Desal</a:t>
                    </a:r>
                    <a:endParaRPr lang="en-US" baseline="0" dirty="0">
                      <a:solidFill>
                        <a:schemeClr val="tx1"/>
                      </a:solidFill>
                    </a:endParaRPr>
                  </a:p>
                  <a:p>
                    <a:fld id="{5AEF3236-6C1B-4E18-A8D0-C05EAF6737EC}" type="VALUE">
                      <a:rPr lang="en-US" baseline="0" smtClean="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F4F2-4027-B363-00338D401D29}"/>
                </c:ext>
              </c:extLst>
            </c:dLbl>
            <c:dLbl>
              <c:idx val="4"/>
              <c:layout>
                <c:manualLayout>
                  <c:x val="-3.1497277523425131E-3"/>
                  <c:y val="2.5907924867017887E-2"/>
                </c:manualLayout>
              </c:layout>
              <c:tx>
                <c:rich>
                  <a:bodyPr/>
                  <a:lstStyle/>
                  <a:p>
                    <a:fld id="{3EF82B41-B6C1-4DDE-BE02-851C71BC9569}" type="VALUE">
                      <a:rPr lang="en-US" smtClean="0">
                        <a:solidFill>
                          <a:schemeClr val="bg1"/>
                        </a:solidFill>
                      </a:rPr>
                      <a:pPr/>
                      <a:t>[VALUE]</a:t>
                    </a:fld>
                    <a:r>
                      <a:rPr lang="en-US" dirty="0">
                        <a:solidFill>
                          <a:schemeClr val="bg1"/>
                        </a:solidFill>
                      </a:rPr>
                      <a:t> AWPF ASR </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F4F2-4027-B363-00338D401D29}"/>
                </c:ext>
              </c:extLst>
            </c:dLbl>
            <c:dLbl>
              <c:idx val="5"/>
              <c:layout>
                <c:manualLayout>
                  <c:x val="5.0228874357392921E-2"/>
                  <c:y val="-0.27349843685453318"/>
                </c:manualLayout>
              </c:layout>
              <c:tx>
                <c:rich>
                  <a:bodyPr/>
                  <a:lstStyle/>
                  <a:p>
                    <a:fld id="{54BF4C13-0EB0-4545-9EB9-0FCBF4D524AE}" type="VALUE">
                      <a:rPr lang="en-US" smtClean="0">
                        <a:solidFill>
                          <a:schemeClr val="bg1"/>
                        </a:solidFill>
                      </a:rPr>
                      <a:pPr/>
                      <a:t>[VALUE]</a:t>
                    </a:fld>
                    <a:r>
                      <a:rPr lang="en-US" dirty="0">
                        <a:solidFill>
                          <a:schemeClr val="bg1"/>
                        </a:solidFill>
                      </a:rPr>
                      <a:t> Importation</a:t>
                    </a:r>
                  </a:p>
                </c:rich>
              </c:tx>
              <c:showLegendKey val="0"/>
              <c:showVal val="1"/>
              <c:showCatName val="0"/>
              <c:showSerName val="0"/>
              <c:showPercent val="0"/>
              <c:showBubbleSize val="0"/>
              <c:extLst>
                <c:ext xmlns:c15="http://schemas.microsoft.com/office/drawing/2012/chart" uri="{CE6537A1-D6FC-4f65-9D91-7224C49458BB}">
                  <c15:layout>
                    <c:manualLayout>
                      <c:w val="0.30138599007248001"/>
                      <c:h val="0.25130687121007345"/>
                    </c:manualLayout>
                  </c15:layout>
                  <c15:dlblFieldTable/>
                  <c15:showDataLabelsRange val="0"/>
                </c:ext>
                <c:ext xmlns:c16="http://schemas.microsoft.com/office/drawing/2014/chart" uri="{C3380CC4-5D6E-409C-BE32-E72D297353CC}">
                  <c16:uniqueId val="{0000000B-F4F2-4027-B363-00338D401D2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Rio Grande</c:v>
                </c:pt>
                <c:pt idx="1">
                  <c:v>Mesilla</c:v>
                </c:pt>
                <c:pt idx="2">
                  <c:v>Hueco Wells</c:v>
                </c:pt>
                <c:pt idx="3">
                  <c:v>Desal</c:v>
                </c:pt>
                <c:pt idx="4">
                  <c:v>ASR, AWPF, Other</c:v>
                </c:pt>
                <c:pt idx="5">
                  <c:v>Importation</c:v>
                </c:pt>
              </c:strCache>
            </c:strRef>
          </c:cat>
          <c:val>
            <c:numRef>
              <c:f>Sheet1!$B$2:$B$7</c:f>
              <c:numCache>
                <c:formatCode>0%</c:formatCode>
                <c:ptCount val="6"/>
                <c:pt idx="0">
                  <c:v>0.32</c:v>
                </c:pt>
                <c:pt idx="1">
                  <c:v>0.13</c:v>
                </c:pt>
                <c:pt idx="2">
                  <c:v>0.21</c:v>
                </c:pt>
                <c:pt idx="3">
                  <c:v>0.1</c:v>
                </c:pt>
                <c:pt idx="4">
                  <c:v>0.11</c:v>
                </c:pt>
                <c:pt idx="5">
                  <c:v>0.13</c:v>
                </c:pt>
              </c:numCache>
            </c:numRef>
          </c:val>
          <c:extLst>
            <c:ext xmlns:c16="http://schemas.microsoft.com/office/drawing/2014/chart" uri="{C3380CC4-5D6E-409C-BE32-E72D297353CC}">
              <c16:uniqueId val="{0000000C-F4F2-4027-B363-00338D401D29}"/>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48138943348176E-2"/>
          <c:y val="1.9720137968528957E-2"/>
          <c:w val="0.92985182754935636"/>
          <c:h val="0.9183304680727693"/>
        </c:manualLayout>
      </c:layout>
      <c:lineChart>
        <c:grouping val="standard"/>
        <c:varyColors val="0"/>
        <c:ser>
          <c:idx val="0"/>
          <c:order val="0"/>
          <c:tx>
            <c:strRef>
              <c:f>Sheet1!$B$1</c:f>
              <c:strCache>
                <c:ptCount val="1"/>
                <c:pt idx="0">
                  <c:v>Series 1</c:v>
                </c:pt>
              </c:strCache>
            </c:strRef>
          </c:tx>
          <c:spPr>
            <a:ln w="34925" cap="rnd">
              <a:solidFill>
                <a:srgbClr val="FFC000"/>
              </a:solidFill>
              <a:round/>
            </a:ln>
            <a:effectLst>
              <a:outerShdw blurRad="40000" dist="23000" dir="5400000" rotWithShape="0">
                <a:srgbClr val="000000">
                  <a:alpha val="35000"/>
                </a:srgbClr>
              </a:outerShdw>
            </a:effectLst>
          </c:spPr>
          <c:marker>
            <c:symbol val="none"/>
          </c:marker>
          <c:dPt>
            <c:idx val="9"/>
            <c:marker>
              <c:symbol val="none"/>
            </c:marker>
            <c:bubble3D val="0"/>
            <c:spPr>
              <a:ln w="34925" cap="rnd">
                <a:solidFill>
                  <a:srgbClr val="FFC000"/>
                </a:solidFill>
                <a:prstDash val="sysDash"/>
                <a:round/>
              </a:ln>
              <a:effectLst>
                <a:outerShdw blurRad="40000" dist="23000" dir="5400000" rotWithShape="0">
                  <a:srgbClr val="000000">
                    <a:alpha val="35000"/>
                  </a:srgbClr>
                </a:outerShdw>
              </a:effectLst>
            </c:spPr>
            <c:extLst>
              <c:ext xmlns:c16="http://schemas.microsoft.com/office/drawing/2014/chart" uri="{C3380CC4-5D6E-409C-BE32-E72D297353CC}">
                <c16:uniqueId val="{00000001-5C5D-4F80-A874-6A82CF41B36B}"/>
              </c:ext>
            </c:extLst>
          </c:dPt>
          <c:dPt>
            <c:idx val="10"/>
            <c:marker>
              <c:symbol val="none"/>
            </c:marker>
            <c:bubble3D val="0"/>
            <c:spPr>
              <a:ln w="34925" cap="rnd">
                <a:solidFill>
                  <a:srgbClr val="FFC000"/>
                </a:solidFill>
                <a:prstDash val="sysDash"/>
                <a:round/>
              </a:ln>
              <a:effectLst>
                <a:outerShdw blurRad="40000" dist="23000" dir="5400000" rotWithShape="0">
                  <a:srgbClr val="000000">
                    <a:alpha val="35000"/>
                  </a:srgbClr>
                </a:outerShdw>
              </a:effectLst>
            </c:spPr>
            <c:extLst>
              <c:ext xmlns:c16="http://schemas.microsoft.com/office/drawing/2014/chart" uri="{C3380CC4-5D6E-409C-BE32-E72D297353CC}">
                <c16:uniqueId val="{00000003-5C5D-4F80-A874-6A82CF41B36B}"/>
              </c:ext>
            </c:extLst>
          </c:dPt>
          <c:dPt>
            <c:idx val="11"/>
            <c:marker>
              <c:symbol val="none"/>
            </c:marker>
            <c:bubble3D val="0"/>
            <c:spPr>
              <a:ln w="34925" cap="rnd">
                <a:solidFill>
                  <a:srgbClr val="FFC000"/>
                </a:solidFill>
                <a:prstDash val="sysDash"/>
                <a:round/>
              </a:ln>
              <a:effectLst>
                <a:outerShdw blurRad="40000" dist="23000" dir="5400000" rotWithShape="0">
                  <a:srgbClr val="000000">
                    <a:alpha val="35000"/>
                  </a:srgbClr>
                </a:outerShdw>
              </a:effectLst>
            </c:spPr>
            <c:extLst>
              <c:ext xmlns:c16="http://schemas.microsoft.com/office/drawing/2014/chart" uri="{C3380CC4-5D6E-409C-BE32-E72D297353CC}">
                <c16:uniqueId val="{00000005-5C5D-4F80-A874-6A82CF41B36B}"/>
              </c:ext>
            </c:extLst>
          </c:dPt>
          <c:dLbls>
            <c:delete val="1"/>
          </c:dLbls>
          <c:cat>
            <c:numRef>
              <c:f>Sheet1!$A$2:$A$13</c:f>
              <c:numCache>
                <c:formatCode>General</c:formatCode>
                <c:ptCount val="12"/>
                <c:pt idx="0">
                  <c:v>1985</c:v>
                </c:pt>
                <c:pt idx="1">
                  <c:v>1989</c:v>
                </c:pt>
                <c:pt idx="2">
                  <c:v>1993</c:v>
                </c:pt>
                <c:pt idx="3">
                  <c:v>1997</c:v>
                </c:pt>
                <c:pt idx="4">
                  <c:v>2001</c:v>
                </c:pt>
                <c:pt idx="5">
                  <c:v>2005</c:v>
                </c:pt>
                <c:pt idx="6">
                  <c:v>2009</c:v>
                </c:pt>
                <c:pt idx="7">
                  <c:v>2013</c:v>
                </c:pt>
                <c:pt idx="8">
                  <c:v>2017</c:v>
                </c:pt>
                <c:pt idx="9">
                  <c:v>2021</c:v>
                </c:pt>
                <c:pt idx="10">
                  <c:v>2025</c:v>
                </c:pt>
                <c:pt idx="11">
                  <c:v>2030</c:v>
                </c:pt>
              </c:numCache>
            </c:numRef>
          </c:cat>
          <c:val>
            <c:numRef>
              <c:f>Sheet1!$B$2:$B$13</c:f>
              <c:numCache>
                <c:formatCode>General</c:formatCode>
                <c:ptCount val="12"/>
                <c:pt idx="0">
                  <c:v>205</c:v>
                </c:pt>
                <c:pt idx="1">
                  <c:v>201</c:v>
                </c:pt>
                <c:pt idx="2">
                  <c:v>177</c:v>
                </c:pt>
                <c:pt idx="3">
                  <c:v>167</c:v>
                </c:pt>
                <c:pt idx="4">
                  <c:v>155</c:v>
                </c:pt>
                <c:pt idx="5">
                  <c:v>137</c:v>
                </c:pt>
                <c:pt idx="6">
                  <c:v>134</c:v>
                </c:pt>
                <c:pt idx="7">
                  <c:v>130</c:v>
                </c:pt>
                <c:pt idx="8">
                  <c:v>128</c:v>
                </c:pt>
                <c:pt idx="9">
                  <c:v>127</c:v>
                </c:pt>
                <c:pt idx="10">
                  <c:v>126</c:v>
                </c:pt>
                <c:pt idx="11">
                  <c:v>125</c:v>
                </c:pt>
              </c:numCache>
            </c:numRef>
          </c:val>
          <c:smooth val="0"/>
          <c:extLst>
            <c:ext xmlns:c16="http://schemas.microsoft.com/office/drawing/2014/chart" uri="{C3380CC4-5D6E-409C-BE32-E72D297353CC}">
              <c16:uniqueId val="{00000006-5C5D-4F80-A874-6A82CF41B36B}"/>
            </c:ext>
          </c:extLst>
        </c:ser>
        <c:dLbls>
          <c:dLblPos val="ctr"/>
          <c:showLegendKey val="0"/>
          <c:showVal val="1"/>
          <c:showCatName val="0"/>
          <c:showSerName val="0"/>
          <c:showPercent val="0"/>
          <c:showBubbleSize val="0"/>
        </c:dLbls>
        <c:smooth val="0"/>
        <c:axId val="148111256"/>
        <c:axId val="148436464"/>
      </c:lineChart>
      <c:catAx>
        <c:axId val="1481112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48436464"/>
        <c:crosses val="autoZero"/>
        <c:auto val="1"/>
        <c:lblAlgn val="ctr"/>
        <c:lblOffset val="100"/>
        <c:noMultiLvlLbl val="0"/>
      </c:catAx>
      <c:valAx>
        <c:axId val="148436464"/>
        <c:scaling>
          <c:orientation val="minMax"/>
          <c:max val="220"/>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48111256"/>
        <c:crosses val="autoZero"/>
        <c:crossBetween val="between"/>
        <c:majorUnit val="1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1.42956E-7</cdr:x>
      <cdr:y>0.45056</cdr:y>
    </cdr:from>
    <cdr:to>
      <cdr:x>0.32192</cdr:x>
      <cdr:y>0.62639</cdr:y>
    </cdr:to>
    <cdr:sp macro="" textlink="">
      <cdr:nvSpPr>
        <cdr:cNvPr id="3" name="TextBox 2"/>
        <cdr:cNvSpPr txBox="1"/>
      </cdr:nvSpPr>
      <cdr:spPr>
        <a:xfrm xmlns:a="http://schemas.openxmlformats.org/drawingml/2006/main" rot="16200000" flipH="1">
          <a:off x="742356" y="1223479"/>
          <a:ext cx="767171" cy="22518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chemeClr val="bg1"/>
              </a:solidFill>
            </a:rPr>
            <a:t>ACRE-FEET</a:t>
          </a:r>
          <a:r>
            <a:rPr lang="en-US" sz="1200" b="1" baseline="0" dirty="0">
              <a:solidFill>
                <a:schemeClr val="bg1"/>
              </a:solidFill>
            </a:rPr>
            <a:t> PER YEAR </a:t>
          </a:r>
          <a:endParaRPr lang="en-US" sz="1200" b="1" dirty="0">
            <a:solidFill>
              <a:schemeClr val="bg1"/>
            </a:solidFill>
          </a:endParaRPr>
        </a:p>
      </cdr:txBody>
    </cdr:sp>
  </cdr:relSizeAnchor>
  <cdr:relSizeAnchor xmlns:cdr="http://schemas.openxmlformats.org/drawingml/2006/chartDrawing">
    <cdr:from>
      <cdr:x>0.18915</cdr:x>
      <cdr:y>0.30115</cdr:y>
    </cdr:from>
    <cdr:to>
      <cdr:x>0.82356</cdr:x>
      <cdr:y>0.49149</cdr:y>
    </cdr:to>
    <cdr:cxnSp macro="">
      <cdr:nvCxnSpPr>
        <cdr:cNvPr id="4" name="Straight Connector 3">
          <a:extLst xmlns:a="http://schemas.openxmlformats.org/drawingml/2006/main">
            <a:ext uri="{FF2B5EF4-FFF2-40B4-BE49-F238E27FC236}">
              <a16:creationId xmlns:a16="http://schemas.microsoft.com/office/drawing/2014/main" id="{B5BE16C0-3F6A-40A2-ABE3-D5A8C4633047}"/>
            </a:ext>
          </a:extLst>
        </cdr:cNvPr>
        <cdr:cNvCxnSpPr/>
      </cdr:nvCxnSpPr>
      <cdr:spPr>
        <a:xfrm xmlns:a="http://schemas.openxmlformats.org/drawingml/2006/main" flipV="1">
          <a:off x="1323153" y="1313947"/>
          <a:ext cx="4437776" cy="830510"/>
        </a:xfrm>
        <a:prstGeom xmlns:a="http://schemas.openxmlformats.org/drawingml/2006/main" prst="line">
          <a:avLst/>
        </a:prstGeom>
        <a:ln xmlns:a="http://schemas.openxmlformats.org/drawingml/2006/main" w="92075" cap="rnd" cmpd="sng">
          <a:solidFill>
            <a:schemeClr val="bg1"/>
          </a:solidFill>
        </a:ln>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cxnSp>
  </cdr:relSizeAnchor>
  <cdr:relSizeAnchor xmlns:cdr="http://schemas.openxmlformats.org/drawingml/2006/chartDrawing">
    <cdr:from>
      <cdr:x>0.34658</cdr:x>
      <cdr:y>0.32318</cdr:y>
    </cdr:from>
    <cdr:to>
      <cdr:x>0.55645</cdr:x>
      <cdr:y>0.39048</cdr:y>
    </cdr:to>
    <cdr:sp macro="" textlink="">
      <cdr:nvSpPr>
        <cdr:cNvPr id="8" name="TextBox 7"/>
        <cdr:cNvSpPr txBox="1"/>
      </cdr:nvSpPr>
      <cdr:spPr>
        <a:xfrm xmlns:a="http://schemas.openxmlformats.org/drawingml/2006/main" rot="20943221">
          <a:off x="2424367" y="1410082"/>
          <a:ext cx="1468074" cy="2936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rPr>
            <a:t>Projected Demands</a:t>
          </a:r>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0.27657</cdr:x>
      <cdr:y>0.32626</cdr:y>
    </cdr:from>
    <cdr:to>
      <cdr:x>0.32319</cdr:x>
      <cdr:y>0.37678</cdr:y>
    </cdr:to>
    <cdr:cxnSp macro="">
      <cdr:nvCxnSpPr>
        <cdr:cNvPr id="3" name="Straight Arrow Connector 2">
          <a:extLst xmlns:a="http://schemas.openxmlformats.org/drawingml/2006/main">
            <a:ext uri="{FF2B5EF4-FFF2-40B4-BE49-F238E27FC236}">
              <a16:creationId xmlns:a16="http://schemas.microsoft.com/office/drawing/2014/main" id="{BE1D0D8B-A930-4E04-832D-DC70ABB72D5B}"/>
            </a:ext>
          </a:extLst>
        </cdr:cNvPr>
        <cdr:cNvCxnSpPr/>
      </cdr:nvCxnSpPr>
      <cdr:spPr>
        <a:xfrm xmlns:a="http://schemas.openxmlformats.org/drawingml/2006/main" flipH="1">
          <a:off x="2109964" y="1681253"/>
          <a:ext cx="355667" cy="260311"/>
        </a:xfrm>
        <a:prstGeom xmlns:a="http://schemas.openxmlformats.org/drawingml/2006/main" prst="straightConnector1">
          <a:avLst/>
        </a:prstGeom>
        <a:ln xmlns:a="http://schemas.openxmlformats.org/drawingml/2006/main">
          <a:solidFill>
            <a:schemeClr val="bg1"/>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5" rIns="93168" bIns="4658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68" tIns="46585" rIns="93168" bIns="46585" rtlCol="0"/>
          <a:lstStyle>
            <a:lvl1pPr algn="r">
              <a:defRPr sz="1200"/>
            </a:lvl1pPr>
          </a:lstStyle>
          <a:p>
            <a:fld id="{FA5ADDFE-2FBA-409A-A81B-7E73E4804376}" type="datetime4">
              <a:rPr lang="en-US" smtClean="0"/>
              <a:t>May 30, 2019</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8" tIns="46585" rIns="93168" bIns="46585" rtlCol="0" anchor="b"/>
          <a:lstStyle>
            <a:lvl1pPr algn="l">
              <a:defRPr sz="1200"/>
            </a:lvl1pPr>
          </a:lstStyle>
          <a:p>
            <a:r>
              <a:rPr lang="en-US" dirty="0"/>
              <a:t>El Paso Water</a:t>
            </a:r>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8" tIns="46585" rIns="93168" bIns="46585" rtlCol="0" anchor="b"/>
          <a:lstStyle>
            <a:lvl1pPr algn="r">
              <a:defRPr sz="1200"/>
            </a:lvl1pPr>
          </a:lstStyle>
          <a:p>
            <a:fld id="{D0A161C0-0CB7-4FC4-B142-0E379375B999}" type="slidenum">
              <a:rPr lang="en-US" smtClean="0"/>
              <a:t>‹#›</a:t>
            </a:fld>
            <a:endParaRPr lang="en-US" dirty="0"/>
          </a:p>
        </p:txBody>
      </p:sp>
    </p:spTree>
    <p:extLst>
      <p:ext uri="{BB962C8B-B14F-4D97-AF65-F5344CB8AC3E}">
        <p14:creationId xmlns:p14="http://schemas.microsoft.com/office/powerpoint/2010/main" val="27469630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5" rIns="93168" bIns="4658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68" tIns="46585" rIns="93168" bIns="46585" rtlCol="0"/>
          <a:lstStyle>
            <a:lvl1pPr algn="r">
              <a:defRPr sz="1200"/>
            </a:lvl1pPr>
          </a:lstStyle>
          <a:p>
            <a:fld id="{C6538E94-1D15-4B0B-95F6-ECF474734820}" type="datetime4">
              <a:rPr lang="en-US" smtClean="0"/>
              <a:t>May 30, 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8" tIns="46585" rIns="93168" bIns="4658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8" tIns="46585" rIns="93168"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8" tIns="46585" rIns="93168" bIns="46585" rtlCol="0" anchor="b"/>
          <a:lstStyle>
            <a:lvl1pPr algn="l">
              <a:defRPr sz="1200"/>
            </a:lvl1pPr>
          </a:lstStyle>
          <a:p>
            <a:r>
              <a:rPr lang="en-US" dirty="0"/>
              <a:t>El Paso Water</a:t>
            </a:r>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8" tIns="46585" rIns="93168" bIns="46585" rtlCol="0" anchor="b"/>
          <a:lstStyle>
            <a:lvl1pPr algn="r">
              <a:defRPr sz="1200"/>
            </a:lvl1pPr>
          </a:lstStyle>
          <a:p>
            <a:fld id="{734F8559-D2FD-43BB-A70C-E342C27D45F7}" type="slidenum">
              <a:rPr lang="en-US" smtClean="0"/>
              <a:t>‹#›</a:t>
            </a:fld>
            <a:endParaRPr lang="en-US" dirty="0"/>
          </a:p>
        </p:txBody>
      </p:sp>
    </p:spTree>
    <p:extLst>
      <p:ext uri="{BB962C8B-B14F-4D97-AF65-F5344CB8AC3E}">
        <p14:creationId xmlns:p14="http://schemas.microsoft.com/office/powerpoint/2010/main" val="299414603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6538E94-1D15-4B0B-95F6-ECF474734820}"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a:t>El Paso Water</a:t>
            </a:r>
            <a:endParaRPr lang="en-US" dirty="0"/>
          </a:p>
        </p:txBody>
      </p:sp>
      <p:sp>
        <p:nvSpPr>
          <p:cNvPr id="6" name="Slide Number Placeholder 5"/>
          <p:cNvSpPr>
            <a:spLocks noGrp="1"/>
          </p:cNvSpPr>
          <p:nvPr>
            <p:ph type="sldNum" sz="quarter" idx="12"/>
          </p:nvPr>
        </p:nvSpPr>
        <p:spPr/>
        <p:txBody>
          <a:bodyPr/>
          <a:lstStyle/>
          <a:p>
            <a:fld id="{734F8559-D2FD-43BB-A70C-E342C27D45F7}" type="slidenum">
              <a:rPr lang="en-US" smtClean="0"/>
              <a:t>1</a:t>
            </a:fld>
            <a:endParaRPr lang="en-US" dirty="0"/>
          </a:p>
        </p:txBody>
      </p:sp>
    </p:spTree>
    <p:extLst>
      <p:ext uri="{BB962C8B-B14F-4D97-AF65-F5344CB8AC3E}">
        <p14:creationId xmlns:p14="http://schemas.microsoft.com/office/powerpoint/2010/main" val="82999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Paso is also</a:t>
            </a:r>
            <a:r>
              <a:rPr lang="en-US" baseline="0" dirty="0"/>
              <a:t> </a:t>
            </a:r>
            <a:r>
              <a:rPr lang="en-US" dirty="0"/>
              <a:t>the site of the world's largest inland desalination plant. </a:t>
            </a:r>
          </a:p>
          <a:p>
            <a:r>
              <a:rPr lang="en-US" dirty="0"/>
              <a:t>A joint project of El Paso Water Utilities and Ft. Bliss, El Paso's desalination facility can produce up to 27.5 million gallons of fresh water daily (MGD) making it a critical component of the region's water portfolio. We have vast brackish groundwater resources as part of our aquifer that were previously unusable. The Kay Bailey Hutchison Desalination Plant filters out the salts and creates a new supply of water. </a:t>
            </a:r>
          </a:p>
          <a:p>
            <a:r>
              <a:rPr lang="en-US" dirty="0"/>
              <a:t>The facilities provide other important benefits too.  It serves as a model for other inland cities facing diminishing supplies of fresh water. </a:t>
            </a:r>
          </a:p>
          <a:p>
            <a:r>
              <a:rPr lang="en-US" dirty="0"/>
              <a:t>It also protects El Paso's and Ft. Bliss' fresh groundwater supplies from brackish water intrusion by capturing the flow of brackish water toward freshwater wells. </a:t>
            </a:r>
          </a:p>
          <a:p>
            <a:r>
              <a:rPr lang="en-US" dirty="0"/>
              <a:t>And the desalination process not only removes salts, it also is the most comprehensive water treatment technology available today, removing other potential pollutants from the water. </a:t>
            </a:r>
          </a:p>
          <a:p>
            <a:r>
              <a:rPr lang="en-US" dirty="0"/>
              <a:t>Most important, it provides an insurance policy to make sure El Paso and Ft. Bliss have sufficient water resources for decades to come. </a:t>
            </a:r>
          </a:p>
          <a:p>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11</a:t>
            </a:fld>
            <a:endParaRPr lang="en-US" dirty="0"/>
          </a:p>
        </p:txBody>
      </p:sp>
    </p:spTree>
    <p:extLst>
      <p:ext uri="{BB962C8B-B14F-4D97-AF65-F5344CB8AC3E}">
        <p14:creationId xmlns:p14="http://schemas.microsoft.com/office/powerpoint/2010/main" val="429149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6538E94-1D15-4B0B-95F6-ECF474734820}"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a:t>El Paso Water</a:t>
            </a:r>
            <a:endParaRPr lang="en-US" dirty="0"/>
          </a:p>
        </p:txBody>
      </p:sp>
      <p:sp>
        <p:nvSpPr>
          <p:cNvPr id="6" name="Slide Number Placeholder 5"/>
          <p:cNvSpPr>
            <a:spLocks noGrp="1"/>
          </p:cNvSpPr>
          <p:nvPr>
            <p:ph type="sldNum" sz="quarter" idx="12"/>
          </p:nvPr>
        </p:nvSpPr>
        <p:spPr/>
        <p:txBody>
          <a:bodyPr/>
          <a:lstStyle/>
          <a:p>
            <a:fld id="{734F8559-D2FD-43BB-A70C-E342C27D45F7}" type="slidenum">
              <a:rPr lang="en-US" smtClean="0"/>
              <a:t>13</a:t>
            </a:fld>
            <a:endParaRPr lang="en-US" dirty="0"/>
          </a:p>
        </p:txBody>
      </p:sp>
    </p:spTree>
    <p:extLst>
      <p:ext uri="{BB962C8B-B14F-4D97-AF65-F5344CB8AC3E}">
        <p14:creationId xmlns:p14="http://schemas.microsoft.com/office/powerpoint/2010/main" val="212536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8">
              <a:defRPr/>
            </a:pPr>
            <a:r>
              <a:rPr lang="en-US" dirty="0">
                <a:latin typeface="Arial" panose="020B0604020202020204" pitchFamily="34" charset="0"/>
                <a:cs typeface="Arial" panose="020B0604020202020204" pitchFamily="34" charset="0"/>
              </a:rPr>
              <a:t>In late 2015/early 2016, El Paso Water had a successful pilot project for what is likely to be one of the very first pipe-to-pipe direct potable reuse projects in the country. </a:t>
            </a:r>
          </a:p>
          <a:p>
            <a:pPr defTabSz="924788">
              <a:defRPr/>
            </a:pPr>
            <a:endParaRPr lang="en-US" dirty="0">
              <a:latin typeface="Arial" panose="020B0604020202020204" pitchFamily="34" charset="0"/>
              <a:cs typeface="Arial" panose="020B0604020202020204" pitchFamily="34" charset="0"/>
            </a:endParaRPr>
          </a:p>
          <a:p>
            <a:pPr defTabSz="924788">
              <a:defRPr/>
            </a:pPr>
            <a:r>
              <a:rPr lang="en-US" dirty="0">
                <a:latin typeface="Arial" panose="020B0604020202020204" pitchFamily="34" charset="0"/>
                <a:cs typeface="Arial" panose="020B0604020202020204" pitchFamily="34" charset="0"/>
              </a:rPr>
              <a:t> I’m sure many of you have followed this pilot with interest.  Several months ago, TCEQ  provided a green light with a series of conditions for moving forward.  The Utility begins design this year.  </a:t>
            </a:r>
          </a:p>
          <a:p>
            <a:pPr defTabSz="924788">
              <a:defRPr/>
            </a:pPr>
            <a:endParaRPr lang="en-US" dirty="0">
              <a:latin typeface="Arial" panose="020B0604020202020204" pitchFamily="34" charset="0"/>
              <a:cs typeface="Arial" panose="020B0604020202020204" pitchFamily="34" charset="0"/>
            </a:endParaRPr>
          </a:p>
          <a:p>
            <a:pPr defTabSz="924788">
              <a:defRPr/>
            </a:pPr>
            <a:r>
              <a:rPr lang="en-US" dirty="0">
                <a:latin typeface="Arial" panose="020B0604020202020204" pitchFamily="34" charset="0"/>
                <a:cs typeface="Arial" panose="020B0604020202020204" pitchFamily="34" charset="0"/>
              </a:rPr>
              <a:t>To spread out costs, the project will likely be phased with ultimate production capacity of 7.5 million gallons per day. </a:t>
            </a:r>
          </a:p>
          <a:p>
            <a:pPr defTabSz="924788">
              <a:defRPr/>
            </a:pPr>
            <a:endParaRPr lang="en-US" dirty="0">
              <a:latin typeface="Arial" panose="020B0604020202020204" pitchFamily="34" charset="0"/>
              <a:cs typeface="Arial" panose="020B0604020202020204" pitchFamily="34" charset="0"/>
            </a:endParaRPr>
          </a:p>
          <a:p>
            <a:pPr defTabSz="924788">
              <a:defRPr/>
            </a:pPr>
            <a:r>
              <a:rPr lang="en-US" dirty="0">
                <a:latin typeface="Arial" panose="020B0604020202020204" pitchFamily="34" charset="0"/>
                <a:cs typeface="Arial" panose="020B0604020202020204" pitchFamily="34" charset="0"/>
              </a:rPr>
              <a:t> It’s worth mentioning that we developed broad public support for this project, and survey results show 84 percent support from</a:t>
            </a:r>
            <a:r>
              <a:rPr lang="en-US" baseline="0" dirty="0">
                <a:latin typeface="Arial" panose="020B0604020202020204" pitchFamily="34" charset="0"/>
                <a:cs typeface="Arial" panose="020B0604020202020204" pitchFamily="34" charset="0"/>
              </a:rPr>
              <a:t> the community</a:t>
            </a:r>
            <a:r>
              <a:rPr lang="en-US" dirty="0">
                <a:latin typeface="Arial" panose="020B0604020202020204" pitchFamily="34" charset="0"/>
                <a:cs typeface="Arial" panose="020B0604020202020204" pitchFamily="34" charset="0"/>
              </a:rPr>
              <a:t>.  I understand that there is a panel discussion here at this conference on the public outreach aspect, so I won’t steal any thunder and encourage you to attend. </a:t>
            </a:r>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14</a:t>
            </a:fld>
            <a:endParaRPr lang="en-US" dirty="0"/>
          </a:p>
        </p:txBody>
      </p:sp>
    </p:spTree>
    <p:extLst>
      <p:ext uri="{BB962C8B-B14F-4D97-AF65-F5344CB8AC3E}">
        <p14:creationId xmlns:p14="http://schemas.microsoft.com/office/powerpoint/2010/main" val="161575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267989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dirty="0"/>
          </a:p>
        </p:txBody>
      </p:sp>
    </p:spTree>
    <p:extLst>
      <p:ext uri="{BB962C8B-B14F-4D97-AF65-F5344CB8AC3E}">
        <p14:creationId xmlns:p14="http://schemas.microsoft.com/office/powerpoint/2010/main" val="33389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dirty="0"/>
          </a:p>
        </p:txBody>
      </p:sp>
    </p:spTree>
    <p:extLst>
      <p:ext uri="{BB962C8B-B14F-4D97-AF65-F5344CB8AC3E}">
        <p14:creationId xmlns:p14="http://schemas.microsoft.com/office/powerpoint/2010/main" val="294719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Advisory panel – doing an independent review of project.</a:t>
            </a:r>
            <a:r>
              <a:rPr lang="en-US" b="1" baseline="0" dirty="0"/>
              <a:t> Their findings are considered by </a:t>
            </a:r>
            <a:r>
              <a:rPr lang="en-US" b="1" dirty="0"/>
              <a:t>TCEQ in their approval.</a:t>
            </a:r>
            <a:r>
              <a:rPr lang="en-US" b="1" baseline="0" dirty="0"/>
              <a:t> </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They come from many different areas.</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Having NWRI administer the meetings and compile the panel’s findings provides an independent and objective process. NWRI also has this incredible institutional knowledge of so many worldwide projects.  Often times questions would come like “how did Singapore decide to go full oxidation?  Etc. </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I am honored to be a part of El Paso’s panel.  It has been and enlightening experience to be on the other side.  Usually my staff and I are the ones preparing for the GWRS IEP and in the hot seat getting ready to be grilled about our outreach.  It was an eye-opening experience. </a:t>
            </a:r>
          </a:p>
          <a:p>
            <a:pPr marL="0" indent="0">
              <a:buFont typeface="Arial" panose="020B0604020202020204" pitchFamily="34" charset="0"/>
              <a:buNone/>
            </a:pPr>
            <a:endParaRPr lang="en-US" b="1" baseline="0" dirty="0"/>
          </a:p>
          <a:p>
            <a:r>
              <a:rPr lang="en-US" b="1" dirty="0"/>
              <a:t>What does an advisory panel do and what are the benefits?  </a:t>
            </a:r>
          </a:p>
          <a:p>
            <a:endParaRPr lang="en-US" b="1" dirty="0"/>
          </a:p>
          <a:p>
            <a:r>
              <a:rPr lang="en-US" b="1" dirty="0"/>
              <a:t>We create more work for staff – no seriously - </a:t>
            </a:r>
          </a:p>
          <a:p>
            <a:r>
              <a:rPr lang="en-US" b="1" dirty="0"/>
              <a:t>The panel provides on-going scientific peer review and documents its findings</a:t>
            </a:r>
            <a:r>
              <a:rPr lang="en-US" b="1" baseline="0" dirty="0"/>
              <a:t> and recommendations to the utility agency and its consultants.</a:t>
            </a:r>
            <a:endParaRPr lang="en-US" b="1" dirty="0"/>
          </a:p>
          <a:p>
            <a:r>
              <a:rPr lang="en-US" b="1" dirty="0"/>
              <a:t> </a:t>
            </a:r>
          </a:p>
          <a:p>
            <a:r>
              <a:rPr lang="en-US" b="1" dirty="0"/>
              <a:t>Analyze El Paso’s studies and reports and discuss maximizing communication and efficiencies</a:t>
            </a:r>
            <a:r>
              <a:rPr lang="en-US" b="1" baseline="0" dirty="0"/>
              <a:t> </a:t>
            </a:r>
            <a:r>
              <a:rPr lang="en-US" b="1" dirty="0"/>
              <a:t>between the wastewater side of operations and the drinking water delivery side of operations</a:t>
            </a:r>
          </a:p>
          <a:p>
            <a:endParaRPr lang="en-US" b="1" dirty="0"/>
          </a:p>
          <a:p>
            <a:pPr marL="0" indent="0">
              <a:buFont typeface="Arial" panose="020B0604020202020204" pitchFamily="34" charset="0"/>
              <a:buNone/>
            </a:pPr>
            <a:r>
              <a:rPr lang="en-US" b="1" dirty="0"/>
              <a:t>Review and reports are mostly scientific and technical in nature, written mainly for the health and regulatory community, but also include review and reports related to outreach and communication activities and messaging.</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IEP reports are available for review by any interested member of the public.</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At OCWD, when tour guests are surveyed about the most influential supporters, IEP ranks high. It matters to the general public.</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There is a difference between an IEP and Community Advisory Panel. Both are</a:t>
            </a:r>
            <a:r>
              <a:rPr lang="en-US" b="1" baseline="0" dirty="0"/>
              <a:t> equally important.  </a:t>
            </a:r>
            <a:r>
              <a:rPr lang="en-US" b="1" dirty="0"/>
              <a:t>The IEP is more technical in nature.  A</a:t>
            </a:r>
            <a:r>
              <a:rPr lang="en-US" b="1" baseline="0" dirty="0"/>
              <a:t> Community </a:t>
            </a:r>
            <a:r>
              <a:rPr lang="en-US" b="1" dirty="0"/>
              <a:t>Advisory Panel is made up more of community stakeholders, such as local business</a:t>
            </a:r>
            <a:r>
              <a:rPr lang="en-US" b="1" baseline="0" dirty="0"/>
              <a:t> owners, service organizations and community leaders.  The latter is more grassroots.  IEP is more like bringing experts from the outside to look in and give its honest opinions and suggestions. </a:t>
            </a:r>
          </a:p>
          <a:p>
            <a:pPr marL="0" indent="0">
              <a:buFont typeface="Arial" panose="020B0604020202020204" pitchFamily="34" charset="0"/>
              <a:buNone/>
            </a:pPr>
            <a:r>
              <a:rPr lang="en-US" b="1" baseline="0" dirty="0"/>
              <a:t>Sharing IEP findings with the advisory groups and customer base is meant to help generate confidence in the project.</a:t>
            </a:r>
          </a:p>
          <a:p>
            <a:pPr marL="0" indent="0">
              <a:buFont typeface="Arial" panose="020B0604020202020204" pitchFamily="34" charset="0"/>
              <a:buNone/>
            </a:pPr>
            <a:r>
              <a:rPr lang="en-US" b="1" dirty="0"/>
              <a:t>I’ve</a:t>
            </a:r>
            <a:r>
              <a:rPr lang="en-US" b="1" baseline="0" dirty="0"/>
              <a:t> been asked the question before, “if budget or resources are constrained and you only had to choose one, the IEP or community/citizens advisory panel – which would you choose?” I’d chose the IEP.  Once you have the IEP info it’s a stamp of approval that is impressive and that you can share when you are doing outreach to the general public and local stakeholders.</a:t>
            </a:r>
          </a:p>
          <a:p>
            <a:pPr marL="0" indent="0">
              <a:buFont typeface="Arial" panose="020B0604020202020204" pitchFamily="34" charset="0"/>
              <a:buNone/>
            </a:pPr>
            <a:endParaRPr lang="en-US" b="1" baseline="0" dirty="0"/>
          </a:p>
          <a:p>
            <a:r>
              <a:rPr lang="en-US" b="1" baseline="0" dirty="0"/>
              <a:t>The proposed technical process which Christina described earlier was a result of robust discussions by the IEP.  The panel wanted to see El Paso produce the highest quality water in a cost effective manner that made the best sense for the community.  </a:t>
            </a:r>
          </a:p>
          <a:p>
            <a:endParaRPr lang="en-US" b="1" baseline="0" dirty="0"/>
          </a:p>
          <a:p>
            <a:r>
              <a:rPr lang="en-US" b="1" dirty="0"/>
              <a:t>The IEP </a:t>
            </a:r>
            <a:r>
              <a:rPr lang="en-US" b="1" baseline="0" dirty="0"/>
              <a:t>also made outreach recommendations.</a:t>
            </a:r>
          </a:p>
          <a:p>
            <a:r>
              <a:rPr lang="en-US" b="1" baseline="0" dirty="0"/>
              <a:t>El Paso has a great program to build upon for its project. The TECH2O center, which Christina mentioned earlier, is amazing. If you haven’t been there yet, I strongly encourage you to visit.  The IEP hosted its meetings there and every time we did there were always very large groups of visitors touring the exhibits and taking part in interactive sessions. There were also families visiting, just like they would take time to visit a zoo or museum.  The TECH20 center draws thousands of people year-round – El Paso has this great built-in audience and community presence to build upon and start talking about this and other projects it may consider.</a:t>
            </a:r>
          </a:p>
          <a:p>
            <a:r>
              <a:rPr lang="en-US" b="1" baseline="0" dirty="0"/>
              <a:t> </a:t>
            </a:r>
          </a:p>
          <a:p>
            <a:r>
              <a:rPr lang="en-US" b="1" baseline="0" dirty="0"/>
              <a:t>Their source control program and communication they have with their main wastewater dischargers was also one of the strengths acknowledged by the IAP. They demonstrated a long history of coordination which also helps elicit confidence from customers who may be leery of the source of water.</a:t>
            </a:r>
          </a:p>
          <a:p>
            <a:endParaRPr lang="en-US" b="1" baseline="0" dirty="0"/>
          </a:p>
          <a:p>
            <a:r>
              <a:rPr lang="en-US" b="1" baseline="0" dirty="0"/>
              <a:t>Even with these exceptional pre-existing outreach programs and name recognition, the IEP made the following recommendations to El Paso.</a:t>
            </a:r>
          </a:p>
          <a:p>
            <a:endParaRPr lang="en-US" b="1" baseline="0" dirty="0"/>
          </a:p>
          <a:p>
            <a:r>
              <a:rPr lang="en-US" b="1" baseline="0" dirty="0"/>
              <a:t>	-additional surveys</a:t>
            </a:r>
          </a:p>
          <a:p>
            <a:r>
              <a:rPr lang="en-US" b="1" baseline="0" dirty="0"/>
              <a:t>	-focus groups</a:t>
            </a:r>
          </a:p>
          <a:p>
            <a:r>
              <a:rPr lang="en-US" b="1" baseline="0" dirty="0"/>
              <a:t>	-scheduled public visits to the pilot plant when completed</a:t>
            </a:r>
          </a:p>
          <a:p>
            <a:endParaRPr lang="en-US" b="1" baseline="0" dirty="0"/>
          </a:p>
          <a:p>
            <a:r>
              <a:rPr lang="en-US" b="1" baseline="0" dirty="0"/>
              <a:t>Surveys were conducted in the past, but it was suggested that a wider net be cast to get additional feedback.  Chances are the results would be similar, but worth investing in to get gauge opinions from more groups. You should never take it for granted that your “base” is on board with what you are doing. You need to circle back regularly, even during times when you don’t have an “ask”.  It will be make the “ask” go a lot smoother. </a:t>
            </a:r>
          </a:p>
          <a:p>
            <a:r>
              <a:rPr lang="en-US" b="1" baseline="0" dirty="0"/>
              <a:t>	</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baseline="0" dirty="0"/>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BECE0522-9FA7-4C32-B9C2-7246C6AE3639}"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19141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Rigorous and proven treatment technologies, </a:t>
            </a:r>
            <a:r>
              <a:rPr lang="en-US" sz="1200" b="1" kern="1200" dirty="0">
                <a:solidFill>
                  <a:schemeClr val="tx1"/>
                </a:solidFill>
                <a:effectLst/>
                <a:latin typeface="+mn-lt"/>
                <a:ea typeface="+mn-ea"/>
                <a:cs typeface="+mn-cs"/>
              </a:rPr>
              <a:t>these processes are already being used in our treatment plants.</a:t>
            </a:r>
          </a:p>
          <a:p>
            <a:r>
              <a:rPr lang="en-US" b="1" dirty="0"/>
              <a:t>Redundant</a:t>
            </a:r>
            <a:r>
              <a:rPr lang="en-US" b="1" baseline="0" dirty="0"/>
              <a:t> steps are taken.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Water is tested after every step.</a:t>
            </a:r>
          </a:p>
          <a:p>
            <a:r>
              <a:rPr lang="en-US" b="1" baseline="0" dirty="0"/>
              <a:t>Water is kept and tested in storage before it goes out to customers. </a:t>
            </a:r>
          </a:p>
          <a:p>
            <a:r>
              <a:rPr lang="en-US" b="1" baseline="0" dirty="0"/>
              <a:t>This is the same technology that is used on the International Space Station. </a:t>
            </a:r>
          </a:p>
          <a:p>
            <a:r>
              <a:rPr lang="en-US" b="1" baseline="0" dirty="0"/>
              <a:t>This is not very different than what we are already doing at the Fred Hervey Plant.</a:t>
            </a:r>
            <a:endParaRPr lang="en-US" b="1" dirty="0"/>
          </a:p>
        </p:txBody>
      </p:sp>
      <p:sp>
        <p:nvSpPr>
          <p:cNvPr id="4" name="Slide Number Placeholder 3"/>
          <p:cNvSpPr>
            <a:spLocks noGrp="1"/>
          </p:cNvSpPr>
          <p:nvPr>
            <p:ph type="sldNum" sz="quarter" idx="10"/>
          </p:nvPr>
        </p:nvSpPr>
        <p:spPr/>
        <p:txBody>
          <a:bodyPr/>
          <a:lstStyle/>
          <a:p>
            <a:fld id="{BECE0522-9FA7-4C32-B9C2-7246C6AE3639}" type="slidenum">
              <a:rPr lang="en-US" smtClean="0"/>
              <a:t>20</a:t>
            </a:fld>
            <a:endParaRPr lang="en-US" dirty="0"/>
          </a:p>
        </p:txBody>
      </p:sp>
    </p:spTree>
    <p:extLst>
      <p:ext uri="{BB962C8B-B14F-4D97-AF65-F5344CB8AC3E}">
        <p14:creationId xmlns:p14="http://schemas.microsoft.com/office/powerpoint/2010/main" val="2292096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ESPA2-conventional RO</a:t>
            </a:r>
          </a:p>
          <a:p>
            <a:r>
              <a:rPr lang="en-US" dirty="0"/>
              <a:t>-13</a:t>
            </a:r>
            <a:r>
              <a:rPr lang="en-US" baseline="0" dirty="0"/>
              <a:t> detected at trace level.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8DF254-2EC7-45F9-BD30-BE0E7C158C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38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ECE0522-9FA7-4C32-B9C2-7246C6AE3639}" type="slidenum">
              <a:rPr lang="en-US" smtClean="0"/>
              <a:t>29</a:t>
            </a:fld>
            <a:endParaRPr lang="en-US" dirty="0"/>
          </a:p>
        </p:txBody>
      </p:sp>
    </p:spTree>
    <p:extLst>
      <p:ext uri="{BB962C8B-B14F-4D97-AF65-F5344CB8AC3E}">
        <p14:creationId xmlns:p14="http://schemas.microsoft.com/office/powerpoint/2010/main" val="48189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1950s</a:t>
            </a:r>
            <a:r>
              <a:rPr lang="en-US" baseline="0" dirty="0"/>
              <a:t> became a game changer for El Paso and Texas overall. The news headlines reflects the seriousness and urgency of the drought. </a:t>
            </a:r>
          </a:p>
          <a:p>
            <a:r>
              <a:rPr lang="en-US" baseline="0" dirty="0"/>
              <a:t>This was a scorching drought that plagued the state day after day for seven long, blistering years from 1950 to 1957.  </a:t>
            </a:r>
          </a:p>
          <a:p>
            <a:r>
              <a:rPr lang="en-US" dirty="0"/>
              <a:t>Statewide, the drought devastated farms and ranches and caused agricultural workers to leave the farm and find jobs in the city.  But on the positive side, it set in motion a push for reliable water supplies and caused the creation of the Texas Water Development Board in 1957.</a:t>
            </a:r>
            <a:r>
              <a:rPr lang="en-US" baseline="0" dirty="0"/>
              <a:t> </a:t>
            </a:r>
          </a:p>
          <a:p>
            <a:endParaRPr lang="en-US" baseline="0" dirty="0"/>
          </a:p>
          <a:p>
            <a:r>
              <a:rPr lang="en-US" baseline="0" dirty="0"/>
              <a:t>And here in El Paso, it was a true game changer. </a:t>
            </a: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  It led to the establishment of the Public Service Board to oversee water planning</a:t>
            </a: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 It spurred major land acquisitions in outlying areas that would enable drilling of wells and serve as future source of revenue</a:t>
            </a: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Conversations began in earnest around conservation and water reuse</a:t>
            </a: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 The</a:t>
            </a:r>
            <a:r>
              <a:rPr lang="en-US" baseline="0" dirty="0">
                <a:latin typeface="Arial" charset="0"/>
                <a:cs typeface="Arial" charset="0"/>
              </a:rPr>
              <a:t> city first r</a:t>
            </a:r>
            <a:r>
              <a:rPr lang="en-US" dirty="0">
                <a:latin typeface="Arial" charset="0"/>
                <a:cs typeface="Arial" charset="0"/>
              </a:rPr>
              <a:t>ecognized that brackish underground water resources must be part of solution</a:t>
            </a: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 The City and utility aggressively chased grants and federal dollars… many of which are now gone </a:t>
            </a:r>
          </a:p>
          <a:p>
            <a:pPr eaLnBrk="1" hangingPunct="1">
              <a:lnSpc>
                <a:spcPct val="120000"/>
              </a:lnSpc>
              <a:spcBef>
                <a:spcPct val="0"/>
              </a:spcBef>
              <a:buClr>
                <a:srgbClr val="FFC000"/>
              </a:buClr>
              <a:buFont typeface="Wingdings" pitchFamily="2" charset="2"/>
              <a:buChar char="§"/>
            </a:pPr>
            <a:endParaRPr lang="en-US" dirty="0">
              <a:latin typeface="Arial" charset="0"/>
              <a:cs typeface="Arial" charset="0"/>
            </a:endParaRPr>
          </a:p>
          <a:p>
            <a:pPr eaLnBrk="1" hangingPunct="1">
              <a:lnSpc>
                <a:spcPct val="120000"/>
              </a:lnSpc>
              <a:spcBef>
                <a:spcPct val="0"/>
              </a:spcBef>
              <a:buClr>
                <a:srgbClr val="FFC000"/>
              </a:buClr>
              <a:buFont typeface="Wingdings" pitchFamily="2" charset="2"/>
              <a:buChar char="§"/>
            </a:pPr>
            <a:r>
              <a:rPr lang="en-US" dirty="0">
                <a:latin typeface="Arial" charset="0"/>
                <a:cs typeface="Arial" charset="0"/>
              </a:rPr>
              <a:t>In sum,</a:t>
            </a:r>
            <a:r>
              <a:rPr lang="en-US" baseline="0" dirty="0">
                <a:latin typeface="Arial" charset="0"/>
                <a:cs typeface="Arial" charset="0"/>
              </a:rPr>
              <a:t> the 1950s drought created the urgency for change. And El Paso answered the call.</a:t>
            </a:r>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3</a:t>
            </a:fld>
            <a:endParaRPr lang="en-US"/>
          </a:p>
        </p:txBody>
      </p:sp>
    </p:spTree>
    <p:extLst>
      <p:ext uri="{BB962C8B-B14F-4D97-AF65-F5344CB8AC3E}">
        <p14:creationId xmlns:p14="http://schemas.microsoft.com/office/powerpoint/2010/main" val="85423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I get into more detail</a:t>
            </a:r>
            <a:r>
              <a:rPr lang="en-US" b="1" baseline="0" dirty="0"/>
              <a:t> about how we communicate about the project, here is a look at the timeline. </a:t>
            </a:r>
          </a:p>
          <a:p>
            <a:r>
              <a:rPr lang="en-US" b="1" dirty="0"/>
              <a:t>EPWU will need</a:t>
            </a:r>
            <a:r>
              <a:rPr lang="en-US" b="1" baseline="0" dirty="0"/>
              <a:t> approval from the Texas Commission on Environmental Quality (TCEQ) throughout the entire process of bringing the plant online. We will need their final approval before the plant is constructed and water is delivered to customers. </a:t>
            </a:r>
            <a:endParaRPr lang="en-US" b="1" dirty="0"/>
          </a:p>
          <a:p>
            <a:pPr defTabSz="928299">
              <a:defRPr/>
            </a:pPr>
            <a:r>
              <a:rPr lang="en-US" b="1" dirty="0"/>
              <a:t>The pilot plant is a small-scale version of the purification plant. </a:t>
            </a:r>
            <a:r>
              <a:rPr lang="en-US" b="1" baseline="0" dirty="0"/>
              <a:t>The purpose is to run the same kind of water that would be run through the plant to work out any issues or challenges ahead of time, it will also require TCEQ approval.</a:t>
            </a:r>
          </a:p>
          <a:p>
            <a:pPr defTabSz="928299">
              <a:defRPr/>
            </a:pPr>
            <a:r>
              <a:rPr lang="en-US" b="1" dirty="0"/>
              <a:t>Public outreach is happening</a:t>
            </a:r>
            <a:r>
              <a:rPr lang="en-US" b="1" baseline="0" dirty="0"/>
              <a:t> now through the plant design, construction and delivery to customers. </a:t>
            </a:r>
            <a:endParaRPr lang="en-US" b="1" dirty="0"/>
          </a:p>
          <a:p>
            <a:endParaRPr lang="en-US" b="1" dirty="0"/>
          </a:p>
        </p:txBody>
      </p:sp>
      <p:sp>
        <p:nvSpPr>
          <p:cNvPr id="4" name="Slide Number Placeholder 3"/>
          <p:cNvSpPr>
            <a:spLocks noGrp="1"/>
          </p:cNvSpPr>
          <p:nvPr>
            <p:ph type="sldNum" sz="quarter" idx="10"/>
          </p:nvPr>
        </p:nvSpPr>
        <p:spPr/>
        <p:txBody>
          <a:bodyPr/>
          <a:lstStyle/>
          <a:p>
            <a:fld id="{BECE0522-9FA7-4C32-B9C2-7246C6AE363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62413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C6538E94-1D15-4B0B-95F6-ECF474734820}"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a:t>El Paso Water</a:t>
            </a:r>
            <a:endParaRPr lang="en-US" dirty="0"/>
          </a:p>
        </p:txBody>
      </p:sp>
      <p:sp>
        <p:nvSpPr>
          <p:cNvPr id="6" name="Slide Number Placeholder 5"/>
          <p:cNvSpPr>
            <a:spLocks noGrp="1"/>
          </p:cNvSpPr>
          <p:nvPr>
            <p:ph type="sldNum" sz="quarter" idx="12"/>
          </p:nvPr>
        </p:nvSpPr>
        <p:spPr/>
        <p:txBody>
          <a:bodyPr/>
          <a:lstStyle/>
          <a:p>
            <a:fld id="{734F8559-D2FD-43BB-A70C-E342C27D45F7}" type="slidenum">
              <a:rPr lang="en-US" smtClean="0"/>
              <a:t>32</a:t>
            </a:fld>
            <a:endParaRPr lang="en-US" dirty="0"/>
          </a:p>
        </p:txBody>
      </p:sp>
    </p:spTree>
    <p:extLst>
      <p:ext uri="{BB962C8B-B14F-4D97-AF65-F5344CB8AC3E}">
        <p14:creationId xmlns:p14="http://schemas.microsoft.com/office/powerpoint/2010/main" val="62431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Service Board was created through city ordinance adopted in May of 1952.  It</a:t>
            </a:r>
            <a:r>
              <a:rPr lang="en-US" baseline="0" dirty="0"/>
              <a:t> established a board of trustees – separate from the City Council – to remove it from politics and political cycles.  Each of seven Board positions has a defined expertise to ensure that qualified professionals are at the table to help shape our water future. </a:t>
            </a:r>
          </a:p>
          <a:p>
            <a:endParaRPr lang="en-US" baseline="0" dirty="0"/>
          </a:p>
          <a:p>
            <a:r>
              <a:rPr lang="en-US" baseline="0" dirty="0"/>
              <a:t> Currently, our board consists of an attorney, an engineer, a developer, two financial experts and two PHD’s. The Mayor is also a de facto member of the Board. </a:t>
            </a:r>
          </a:p>
          <a:p>
            <a:endParaRPr lang="en-US" baseline="0" dirty="0"/>
          </a:p>
          <a:p>
            <a:r>
              <a:rPr lang="en-US" baseline="0" dirty="0"/>
              <a:t>At that time, the Board was given the complete management and control of the city’s water system. </a:t>
            </a:r>
            <a:r>
              <a:rPr lang="en-US" dirty="0"/>
              <a:t> It has oversight of the operation and maintenance of the water, wastewater and stormwater systems and all assets including real estate.  The Public Service</a:t>
            </a:r>
            <a:r>
              <a:rPr lang="en-US" baseline="0" dirty="0"/>
              <a:t> </a:t>
            </a:r>
            <a:r>
              <a:rPr lang="en-US" dirty="0"/>
              <a:t>Board approves the budget, and sets rates and fees. </a:t>
            </a:r>
            <a:r>
              <a:rPr lang="en-US" baseline="0" dirty="0"/>
              <a:t>  We do invite public comment, and we listen with care to anyone who brings an issue.  And there have been a number of times where the public voice has influenced our decision.   </a:t>
            </a:r>
          </a:p>
          <a:p>
            <a:r>
              <a:rPr lang="en-US" baseline="0" dirty="0"/>
              <a:t> But we are ultimately accountable – not to voters – but to serving in the city’s best interest on El Paso’s water projects, planning and challenges. </a:t>
            </a:r>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4</a:t>
            </a:fld>
            <a:endParaRPr lang="en-US" dirty="0"/>
          </a:p>
        </p:txBody>
      </p:sp>
    </p:spTree>
    <p:extLst>
      <p:ext uri="{BB962C8B-B14F-4D97-AF65-F5344CB8AC3E}">
        <p14:creationId xmlns:p14="http://schemas.microsoft.com/office/powerpoint/2010/main" val="137891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One unique</a:t>
            </a:r>
            <a:r>
              <a:rPr lang="en-US" sz="1400" baseline="0" dirty="0">
                <a:latin typeface="+mn-lt"/>
              </a:rPr>
              <a:t> challenges is that we s</a:t>
            </a:r>
            <a:r>
              <a:rPr lang="en-US" sz="1400" dirty="0">
                <a:latin typeface="+mn-lt"/>
              </a:rPr>
              <a:t>hare water resources with Mexico </a:t>
            </a:r>
          </a:p>
          <a:p>
            <a:pPr marL="740424" lvl="1" indent="-284778">
              <a:buFont typeface="Arial" panose="020B0604020202020204" pitchFamily="34" charset="0"/>
              <a:buChar char="•"/>
            </a:pPr>
            <a:r>
              <a:rPr lang="en-US" sz="1400" dirty="0">
                <a:latin typeface="+mn-lt"/>
              </a:rPr>
              <a:t>Most of the demand in Juarez is met through the </a:t>
            </a:r>
            <a:r>
              <a:rPr lang="en-US" sz="1400" dirty="0" err="1">
                <a:latin typeface="+mn-lt"/>
              </a:rPr>
              <a:t>Hueco</a:t>
            </a:r>
            <a:r>
              <a:rPr lang="en-US" sz="1400" dirty="0">
                <a:latin typeface="+mn-lt"/>
              </a:rPr>
              <a:t>-Mesilla Bolson aquifer, which is also the primary aquifer serving El</a:t>
            </a:r>
            <a:r>
              <a:rPr lang="en-US" sz="1400" baseline="0" dirty="0">
                <a:latin typeface="+mn-lt"/>
              </a:rPr>
              <a:t> Paso.</a:t>
            </a:r>
            <a:endParaRPr lang="en-US" sz="1400" dirty="0">
              <a:latin typeface="+mn-lt"/>
            </a:endParaRPr>
          </a:p>
          <a:p>
            <a:pPr marL="740424" lvl="1" indent="-284778">
              <a:buFont typeface="Arial" panose="020B0604020202020204" pitchFamily="34" charset="0"/>
              <a:buChar char="•"/>
            </a:pPr>
            <a:r>
              <a:rPr lang="en-US" sz="1400" dirty="0">
                <a:latin typeface="+mn-lt"/>
              </a:rPr>
              <a:t>There are multiple compacts, treaties, and shared projects ensure equitable distribution</a:t>
            </a:r>
          </a:p>
          <a:p>
            <a:r>
              <a:rPr lang="en-US" sz="1400" dirty="0">
                <a:latin typeface="+mn-lt"/>
                <a:cs typeface="Arial" panose="020B0604020202020204" pitchFamily="34" charset="0"/>
              </a:rPr>
              <a:t>We also share water resources with the state of New Mexico.</a:t>
            </a:r>
          </a:p>
          <a:p>
            <a:pPr lvl="1"/>
            <a:r>
              <a:rPr lang="en-US" sz="1400" dirty="0">
                <a:latin typeface="+mn-lt"/>
                <a:cs typeface="Arial" panose="020B0604020202020204" pitchFamily="34" charset="0"/>
              </a:rPr>
              <a:t>Elephant Butte Dam and Reservoir in New Mexico help meet irrigation demands in Texas.</a:t>
            </a:r>
          </a:p>
          <a:p>
            <a:pPr lvl="1"/>
            <a:r>
              <a:rPr lang="en-US" sz="1400" dirty="0">
                <a:latin typeface="+mn-lt"/>
                <a:cs typeface="Arial" panose="020B0604020202020204" pitchFamily="34" charset="0"/>
              </a:rPr>
              <a:t>The Rio Grande and Pecos River Compacts administer river flow distribution.</a:t>
            </a:r>
          </a:p>
          <a:p>
            <a:pPr lvl="1"/>
            <a:endParaRPr lang="en-US" sz="1400" dirty="0">
              <a:latin typeface="+mn-lt"/>
              <a:cs typeface="Arial" panose="020B0604020202020204" pitchFamily="34" charset="0"/>
            </a:endParaRPr>
          </a:p>
          <a:p>
            <a:pPr lvl="0"/>
            <a:r>
              <a:rPr lang="en-US" sz="1400" b="0" dirty="0">
                <a:solidFill>
                  <a:srgbClr val="FF0000"/>
                </a:solidFill>
                <a:latin typeface="+mn-lt"/>
                <a:cs typeface="Arial" panose="020B0604020202020204" pitchFamily="34" charset="0"/>
              </a:rPr>
              <a:t>Another</a:t>
            </a:r>
            <a:r>
              <a:rPr lang="en-US" sz="1400" b="0" baseline="0" dirty="0">
                <a:solidFill>
                  <a:srgbClr val="FF0000"/>
                </a:solidFill>
                <a:latin typeface="+mn-lt"/>
                <a:cs typeface="Arial" panose="020B0604020202020204" pitchFamily="34" charset="0"/>
              </a:rPr>
              <a:t> unique challenge is that we are a minority water rights holder of Rio Grande water. The Rio Grande project was constructed for flood control and irrigation. The municipal water supply from the Rio Grande is treated like an irrigation customer of the Rio Grande Project. </a:t>
            </a:r>
            <a:r>
              <a:rPr lang="en-US" sz="1400" b="0" i="1" baseline="0" dirty="0">
                <a:solidFill>
                  <a:srgbClr val="FF0000"/>
                </a:solidFill>
                <a:latin typeface="+mn-lt"/>
                <a:cs typeface="Arial" panose="020B0604020202020204" pitchFamily="34" charset="0"/>
              </a:rPr>
              <a:t>[in other words, we do not control the conveyance and release of our surface water supply]</a:t>
            </a:r>
            <a:endParaRPr lang="en-US" sz="1400" b="0" i="1" dirty="0">
              <a:solidFill>
                <a:srgbClr val="FF0000"/>
              </a:solidFill>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8BB8884-57FD-4D4E-B6ED-00ECD646F611}" type="slidenum">
              <a:rPr lang="en-US" smtClean="0"/>
              <a:t>5</a:t>
            </a:fld>
            <a:endParaRPr lang="en-US"/>
          </a:p>
        </p:txBody>
      </p:sp>
    </p:spTree>
    <p:extLst>
      <p:ext uri="{BB962C8B-B14F-4D97-AF65-F5344CB8AC3E}">
        <p14:creationId xmlns:p14="http://schemas.microsoft.com/office/powerpoint/2010/main" val="27440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Called the Rio Bravo in Mexico, the Rio Grande originates with snowpack and snowmelt from Southern Colorado and Northern New Mexico.   To meet the needs of the water allocations, the U.S. Department of Interior’s Bureau of Reclamation built the Rio Grande Project, capturing spring runoff and summer rains to be held in one of the world’s largest man-made lakes – Elephant Butte – and a major infrastructure system for water delivery.</a:t>
            </a:r>
          </a:p>
          <a:p>
            <a:endParaRPr lang="en-US" baseline="0" dirty="0"/>
          </a:p>
          <a:p>
            <a:r>
              <a:rPr lang="en-US" baseline="0" dirty="0"/>
              <a:t>The snowpack must first travel hundreds of miles downstream.  In some years, it may look like a great year for snowpack, but the flows can be can be diminished with a warm, windy spring.  (In Northern NM, it is sometimes called the hair dryer effect).  And then, of course, there are diversions.</a:t>
            </a:r>
          </a:p>
          <a:p>
            <a:endParaRPr lang="en-US" baseline="0" dirty="0"/>
          </a:p>
          <a:p>
            <a:r>
              <a:rPr lang="en-US" dirty="0"/>
              <a:t>Along the way to Elephant Butte, the Rio Grande supplies thousands of acres of irrigated farmland, some Native American Pueblos, and cities like Albuquerque, New Mexico.</a:t>
            </a:r>
            <a:endParaRPr lang="en-US" baseline="0" dirty="0"/>
          </a:p>
          <a:p>
            <a:endParaRPr lang="en-US" baseline="0" dirty="0"/>
          </a:p>
          <a:p>
            <a:r>
              <a:rPr lang="en-US" baseline="0" dirty="0"/>
              <a:t>The flows to the Rio Grande are stored in the Elephant Butte Reservoir until irrigation season.  The Rio Grande Project has a system of assigning irrigation rights, and El Paso Water acts as a farmer and holds water rights that we use for our municipal supply. </a:t>
            </a:r>
          </a:p>
          <a:p>
            <a:endParaRPr lang="en-US" baseline="0" dirty="0"/>
          </a:p>
          <a:p>
            <a:r>
              <a:rPr lang="en-US" baseline="0" dirty="0"/>
              <a:t>Even after it leaves Elephant Butte to come to El Paso, the delivery system is hardly efficient with evaporation and a river channel that is barely maintained.</a:t>
            </a:r>
          </a:p>
          <a:p>
            <a:endParaRPr lang="en-US" baseline="0" dirty="0"/>
          </a:p>
          <a:p>
            <a:r>
              <a:rPr lang="en-US" baseline="0" dirty="0"/>
              <a:t>This image shows what is considered a normal year – NOT a “full” year.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6</a:t>
            </a:fld>
            <a:endParaRPr lang="en-US"/>
          </a:p>
        </p:txBody>
      </p:sp>
    </p:spTree>
    <p:extLst>
      <p:ext uri="{BB962C8B-B14F-4D97-AF65-F5344CB8AC3E}">
        <p14:creationId xmlns:p14="http://schemas.microsoft.com/office/powerpoint/2010/main" val="250990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5892-13D6-4D8D-B891-A3FC0A71AAA4}" type="slidenum">
              <a:rPr lang="en-US" smtClean="0"/>
              <a:t>7</a:t>
            </a:fld>
            <a:endParaRPr lang="en-US" dirty="0"/>
          </a:p>
        </p:txBody>
      </p:sp>
    </p:spTree>
    <p:extLst>
      <p:ext uri="{BB962C8B-B14F-4D97-AF65-F5344CB8AC3E}">
        <p14:creationId xmlns:p14="http://schemas.microsoft.com/office/powerpoint/2010/main" val="253475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The </a:t>
            </a:r>
            <a:r>
              <a:rPr lang="en-US" sz="1000" kern="1200" dirty="0">
                <a:solidFill>
                  <a:schemeClr val="tx1"/>
                </a:solidFill>
                <a:effectLst/>
                <a:latin typeface="+mn-lt"/>
                <a:ea typeface="+mn-ea"/>
                <a:cs typeface="+mn-cs"/>
              </a:rPr>
              <a:t>ratios of the different supply sources both now and in 2070 are based on concepts developed in state water plan.</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Rio Grande is about half of current supply during non drought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Current desalt of KBH is about 8000 acre feet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Current Mesilla is close to 26000 acre feet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2070-  Rio Grande at full allocation with expanded Jonathan Rogers plant.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2070- KBH production has increased to 21000 acre feet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2070 importation is about 30,000 acre feet.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2070 other includes ASR and APW totaling 23,000 acre feet. </a:t>
            </a:r>
          </a:p>
          <a:p>
            <a:endParaRPr lang="en-US" baseline="0" dirty="0"/>
          </a:p>
        </p:txBody>
      </p:sp>
      <p:sp>
        <p:nvSpPr>
          <p:cNvPr id="4" name="Slide Number Placeholder 3"/>
          <p:cNvSpPr>
            <a:spLocks noGrp="1"/>
          </p:cNvSpPr>
          <p:nvPr>
            <p:ph type="sldNum" sz="quarter" idx="10"/>
          </p:nvPr>
        </p:nvSpPr>
        <p:spPr/>
        <p:txBody>
          <a:bodyPr/>
          <a:lstStyle/>
          <a:p>
            <a:fld id="{EA64ACDA-BA42-4079-A9AC-B498408F0F8B}" type="slidenum">
              <a:rPr lang="en-US" smtClean="0"/>
              <a:t>8</a:t>
            </a:fld>
            <a:endParaRPr lang="en-US"/>
          </a:p>
        </p:txBody>
      </p:sp>
    </p:spTree>
    <p:extLst>
      <p:ext uri="{BB962C8B-B14F-4D97-AF65-F5344CB8AC3E}">
        <p14:creationId xmlns:p14="http://schemas.microsoft.com/office/powerpoint/2010/main" val="322060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Paso Water officially celebrated 25 years of its city-wide conservation program in 2016, a program that has effectively cut water consumption in El Paso by 30 percent. </a:t>
            </a:r>
          </a:p>
          <a:p>
            <a:endParaRPr lang="en-US" dirty="0"/>
          </a:p>
          <a:p>
            <a:r>
              <a:rPr lang="en-US" dirty="0"/>
              <a:t>In 1991, the City Council adopted the Water Conservation Ordinance, which makes wasting water a violation.  The plumbing code was also changed to require the installation of low flow models for all new indoor plumbing fixtures, including showerheads, faucet aerators and toilets.  The Water conservation ordinance specifies watering restrictions by days of the week according to odd/even addresses and seasonally by time of day</a:t>
            </a:r>
          </a:p>
          <a:p>
            <a:r>
              <a:rPr lang="en-US" dirty="0"/>
              <a:t>In 1995, the city established landscape requirements for commercial properties, including water conservation restrictions and beautification guidelines. </a:t>
            </a:r>
          </a:p>
          <a:p>
            <a:endParaRPr lang="en-US" b="1" dirty="0"/>
          </a:p>
          <a:p>
            <a:r>
              <a:rPr lang="en-US" b="1" dirty="0"/>
              <a:t>Over the years, we have had a number of i</a:t>
            </a:r>
            <a:r>
              <a:rPr lang="en-CA" b="1" dirty="0"/>
              <a:t>ncentives and rebates programs that yielded success:</a:t>
            </a:r>
            <a:r>
              <a:rPr lang="en-CA" dirty="0"/>
              <a:t>  These include:</a:t>
            </a:r>
          </a:p>
          <a:p>
            <a:r>
              <a:rPr lang="en-CA" b="1" dirty="0"/>
              <a:t>Turf Replacement Rebate </a:t>
            </a:r>
            <a:r>
              <a:rPr lang="en-US" dirty="0"/>
              <a:t> </a:t>
            </a:r>
          </a:p>
          <a:p>
            <a:r>
              <a:rPr lang="en-CA" dirty="0"/>
              <a:t> </a:t>
            </a:r>
            <a:endParaRPr lang="en-US" dirty="0"/>
          </a:p>
          <a:p>
            <a:r>
              <a:rPr lang="en-CA" b="1" dirty="0"/>
              <a:t>Cash for your Commode</a:t>
            </a:r>
            <a:r>
              <a:rPr lang="en-CA" dirty="0"/>
              <a:t> </a:t>
            </a:r>
            <a:r>
              <a:rPr lang="en-US" dirty="0"/>
              <a:t> </a:t>
            </a:r>
          </a:p>
          <a:p>
            <a:r>
              <a:rPr lang="en-CA" dirty="0"/>
              <a:t> </a:t>
            </a:r>
            <a:endParaRPr lang="en-US" dirty="0"/>
          </a:p>
          <a:p>
            <a:r>
              <a:rPr lang="en-CA" b="1" dirty="0"/>
              <a:t>Free low-flow showerheads </a:t>
            </a:r>
            <a:r>
              <a:rPr lang="en-CA" dirty="0"/>
              <a:t> </a:t>
            </a:r>
          </a:p>
          <a:p>
            <a:endParaRPr lang="en-US" dirty="0"/>
          </a:p>
          <a:p>
            <a:r>
              <a:rPr lang="en-CA" b="1" dirty="0"/>
              <a:t>Clothes washing machine rebate </a:t>
            </a:r>
            <a:r>
              <a:rPr lang="en-US" dirty="0"/>
              <a:t> </a:t>
            </a:r>
            <a:endParaRPr lang="en-CA" dirty="0"/>
          </a:p>
          <a:p>
            <a:endParaRPr lang="en-US" dirty="0"/>
          </a:p>
          <a:p>
            <a:r>
              <a:rPr lang="en-CA" b="1" dirty="0"/>
              <a:t>Central refrigerated air system</a:t>
            </a:r>
            <a:r>
              <a:rPr lang="en-CA" dirty="0"/>
              <a:t> </a:t>
            </a:r>
            <a:r>
              <a:rPr lang="en-CA" b="1" dirty="0"/>
              <a:t>rebate</a:t>
            </a:r>
            <a:r>
              <a:rPr lang="en-CA" dirty="0"/>
              <a:t> </a:t>
            </a:r>
            <a:r>
              <a:rPr lang="en-US" dirty="0"/>
              <a:t> </a:t>
            </a:r>
          </a:p>
          <a:p>
            <a:r>
              <a:rPr lang="en-CA" dirty="0"/>
              <a:t> </a:t>
            </a:r>
            <a:endParaRPr lang="en-US" dirty="0"/>
          </a:p>
          <a:p>
            <a:r>
              <a:rPr lang="en-CA" dirty="0"/>
              <a:t>Many of these programs have now ended.  They were essentially victims of success. </a:t>
            </a:r>
          </a:p>
          <a:p>
            <a:endParaRPr lang="en-US" dirty="0"/>
          </a:p>
          <a:p>
            <a:r>
              <a:rPr lang="en-US" dirty="0"/>
              <a:t>Our</a:t>
            </a:r>
            <a:r>
              <a:rPr lang="en-US" baseline="0" dirty="0"/>
              <a:t> programs today focus primarily on education and public outreach. We reach nearly 40,000 students every year through our TecH2O Center and its programs. </a:t>
            </a:r>
          </a:p>
          <a:p>
            <a:endParaRPr lang="en-US" baseline="0" dirty="0"/>
          </a:p>
        </p:txBody>
      </p:sp>
      <p:sp>
        <p:nvSpPr>
          <p:cNvPr id="4" name="Slide Number Placeholder 3"/>
          <p:cNvSpPr>
            <a:spLocks noGrp="1"/>
          </p:cNvSpPr>
          <p:nvPr>
            <p:ph type="sldNum" sz="quarter" idx="10"/>
          </p:nvPr>
        </p:nvSpPr>
        <p:spPr/>
        <p:txBody>
          <a:bodyPr/>
          <a:lstStyle/>
          <a:p>
            <a:fld id="{EA64ACDA-BA42-4079-A9AC-B498408F0F8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4095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years, we have had our</a:t>
            </a:r>
            <a:r>
              <a:rPr lang="en-US" baseline="0" dirty="0"/>
              <a:t> Purple Pipe program.  We were an early mover in the 1960s when we launched the program.  The purple pipe infrastructure was heavily subsidized by the federal government.  Today, we produce 2.2 billion gallons of reclaimed water that goes to parks, cemeteries, golf courses, El Paso Electric, construction sites, schools and other destinations.  However, at this point, and as we look to the future, we are not looking to expand this program further.  For one, there simply isn’t the federal funding that there used to be.  But also, we think it makes more sense economically to pursue other reuse options rather than develop parallel piping infrastructure for a program that doesn’t pay for itself.  Additionally, with reclamation, we are essentially selling the resource at below its market value. We would rather treat it the extra step and sell it for it’s real value. </a:t>
            </a:r>
            <a:endParaRPr lang="en-US" dirty="0"/>
          </a:p>
        </p:txBody>
      </p:sp>
      <p:sp>
        <p:nvSpPr>
          <p:cNvPr id="4" name="Slide Number Placeholder 3"/>
          <p:cNvSpPr>
            <a:spLocks noGrp="1"/>
          </p:cNvSpPr>
          <p:nvPr>
            <p:ph type="sldNum" sz="quarter" idx="10"/>
          </p:nvPr>
        </p:nvSpPr>
        <p:spPr/>
        <p:txBody>
          <a:bodyPr/>
          <a:lstStyle/>
          <a:p>
            <a:fld id="{EA64ACDA-BA42-4079-A9AC-B498408F0F8B}" type="slidenum">
              <a:rPr lang="en-US" smtClean="0"/>
              <a:t>10</a:t>
            </a:fld>
            <a:endParaRPr lang="en-US" dirty="0"/>
          </a:p>
        </p:txBody>
      </p:sp>
    </p:spTree>
    <p:extLst>
      <p:ext uri="{BB962C8B-B14F-4D97-AF65-F5344CB8AC3E}">
        <p14:creationId xmlns:p14="http://schemas.microsoft.com/office/powerpoint/2010/main" val="223227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D316EB-8CF8-4F97-BC6D-76760ABF03B7}"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dirty="0"/>
              <a:t>El Paso Water</a:t>
            </a:r>
          </a:p>
        </p:txBody>
      </p:sp>
      <p:sp>
        <p:nvSpPr>
          <p:cNvPr id="6" name="Slide Number Placeholder 5"/>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4144380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FB4E6-8580-4461-A254-06AB67E8A137}"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dirty="0"/>
              <a:t>El Paso Water</a:t>
            </a:r>
          </a:p>
        </p:txBody>
      </p:sp>
      <p:sp>
        <p:nvSpPr>
          <p:cNvPr id="6" name="Slide Number Placeholder 5"/>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35681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EAE7B1-D3E1-44F8-9DCB-41EFDC187BA8}"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dirty="0"/>
              <a:t>El Paso Water</a:t>
            </a:r>
          </a:p>
        </p:txBody>
      </p:sp>
      <p:sp>
        <p:nvSpPr>
          <p:cNvPr id="6" name="Slide Number Placeholder 5"/>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411297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40000" y="1008000"/>
            <a:ext cx="8064000" cy="630000"/>
          </a:xfrm>
          <a:prstGeom prst="rect">
            <a:avLst/>
          </a:prstGeom>
        </p:spPr>
        <p:txBody>
          <a:bodyPr vert="horz" lIns="0" tIns="0" rIns="0" bIns="0" rtlCol="0" anchor="t">
            <a:normAutofit/>
          </a:bodyPr>
          <a:lstStyle>
            <a:lvl1pPr>
              <a:defRPr baseline="0"/>
            </a:lvl1pPr>
          </a:lstStyle>
          <a:p>
            <a:r>
              <a:rPr lang="en-US" dirty="0"/>
              <a:t>Add title</a:t>
            </a:r>
          </a:p>
        </p:txBody>
      </p:sp>
      <p:sp>
        <p:nvSpPr>
          <p:cNvPr id="3" name="Content Placeholder 2"/>
          <p:cNvSpPr>
            <a:spLocks noGrp="1"/>
          </p:cNvSpPr>
          <p:nvPr>
            <p:ph sz="quarter" idx="12"/>
          </p:nvPr>
        </p:nvSpPr>
        <p:spPr>
          <a:xfrm>
            <a:off x="539750" y="1638001"/>
            <a:ext cx="8064500" cy="392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6166EA-9F0E-4B7D-BAFD-497A3DC7058E}" type="datetime4">
              <a:rPr kumimoji="0" lang="en-GB" sz="9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 May 2019</a:t>
            </a:fld>
            <a:endParaRPr kumimoji="0" lang="en-GB" sz="9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Footer Placeholder 4"/>
          <p:cNvSpPr>
            <a:spLocks noGrp="1"/>
          </p:cNvSpPr>
          <p:nvPr>
            <p:ph type="ftr" sz="quarter" idx="1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B3B3B3"/>
              </a:solidFill>
              <a:effectLst/>
              <a:uLnTx/>
              <a:uFillTx/>
              <a:latin typeface="Arial"/>
              <a:ea typeface="+mn-ea"/>
              <a:cs typeface="+mn-cs"/>
            </a:endParaRPr>
          </a:p>
        </p:txBody>
      </p:sp>
      <p:sp>
        <p:nvSpPr>
          <p:cNvPr id="6" name="Slide Number Placeholder 5"/>
          <p:cNvSpPr>
            <a:spLocks noGrp="1"/>
          </p:cNvSpPr>
          <p:nvPr>
            <p:ph type="sldNum" sz="quarter"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3C551C-83BB-4568-94F6-AC8A8312A04A}" type="slidenum">
              <a:rPr kumimoji="0" lang="en-GB" sz="900" b="0" i="0" u="none" strike="noStrike" kern="1200" cap="none" spc="0" normalizeH="0" baseline="0" noProof="0" smtClean="0">
                <a:ln>
                  <a:noFill/>
                </a:ln>
                <a:solidFill>
                  <a:srgbClr val="E4610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srgbClr val="E4610F"/>
              </a:solidFill>
              <a:effectLst/>
              <a:uLnTx/>
              <a:uFillTx/>
              <a:latin typeface="Arial"/>
              <a:ea typeface="+mn-ea"/>
              <a:cs typeface="+mn-cs"/>
            </a:endParaRPr>
          </a:p>
        </p:txBody>
      </p:sp>
    </p:spTree>
    <p:extLst>
      <p:ext uri="{BB962C8B-B14F-4D97-AF65-F5344CB8AC3E}">
        <p14:creationId xmlns:p14="http://schemas.microsoft.com/office/powerpoint/2010/main" val="57907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FBBD0-F534-401D-8F88-ED960988E932}"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dirty="0"/>
              <a:t>El Paso Water</a:t>
            </a:r>
          </a:p>
        </p:txBody>
      </p:sp>
      <p:sp>
        <p:nvSpPr>
          <p:cNvPr id="6" name="Slide Number Placeholder 5"/>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207128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DF2860-FE6A-4009-8AA2-1A34E0413AB1}" type="datetime4">
              <a:rPr lang="en-US" smtClean="0"/>
              <a:t>May 30, 2019</a:t>
            </a:fld>
            <a:endParaRPr lang="en-US" dirty="0"/>
          </a:p>
        </p:txBody>
      </p:sp>
      <p:sp>
        <p:nvSpPr>
          <p:cNvPr id="5" name="Footer Placeholder 4"/>
          <p:cNvSpPr>
            <a:spLocks noGrp="1"/>
          </p:cNvSpPr>
          <p:nvPr>
            <p:ph type="ftr" sz="quarter" idx="11"/>
          </p:nvPr>
        </p:nvSpPr>
        <p:spPr/>
        <p:txBody>
          <a:bodyPr/>
          <a:lstStyle/>
          <a:p>
            <a:r>
              <a:rPr lang="en-US" dirty="0"/>
              <a:t>El Paso Water</a:t>
            </a:r>
          </a:p>
        </p:txBody>
      </p:sp>
      <p:sp>
        <p:nvSpPr>
          <p:cNvPr id="6" name="Slide Number Placeholder 5"/>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413930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E1CFE2-0D06-443B-B533-9907DE3B8F06}" type="datetime4">
              <a:rPr lang="en-US" smtClean="0"/>
              <a:t>May 30, 2019</a:t>
            </a:fld>
            <a:endParaRPr lang="en-US" dirty="0"/>
          </a:p>
        </p:txBody>
      </p:sp>
      <p:sp>
        <p:nvSpPr>
          <p:cNvPr id="6" name="Footer Placeholder 5"/>
          <p:cNvSpPr>
            <a:spLocks noGrp="1"/>
          </p:cNvSpPr>
          <p:nvPr>
            <p:ph type="ftr" sz="quarter" idx="11"/>
          </p:nvPr>
        </p:nvSpPr>
        <p:spPr/>
        <p:txBody>
          <a:bodyPr/>
          <a:lstStyle/>
          <a:p>
            <a:r>
              <a:rPr lang="en-US" dirty="0"/>
              <a:t>El Paso Water</a:t>
            </a:r>
          </a:p>
        </p:txBody>
      </p:sp>
      <p:sp>
        <p:nvSpPr>
          <p:cNvPr id="7" name="Slide Number Placeholder 6"/>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226589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8650F-8E24-4195-A71D-37A281373185}" type="datetime4">
              <a:rPr lang="en-US" smtClean="0"/>
              <a:t>May 30, 2019</a:t>
            </a:fld>
            <a:endParaRPr lang="en-US" dirty="0"/>
          </a:p>
        </p:txBody>
      </p:sp>
      <p:sp>
        <p:nvSpPr>
          <p:cNvPr id="8" name="Footer Placeholder 7"/>
          <p:cNvSpPr>
            <a:spLocks noGrp="1"/>
          </p:cNvSpPr>
          <p:nvPr>
            <p:ph type="ftr" sz="quarter" idx="11"/>
          </p:nvPr>
        </p:nvSpPr>
        <p:spPr/>
        <p:txBody>
          <a:bodyPr/>
          <a:lstStyle/>
          <a:p>
            <a:r>
              <a:rPr lang="en-US" dirty="0"/>
              <a:t>El Paso Water</a:t>
            </a:r>
          </a:p>
        </p:txBody>
      </p:sp>
      <p:sp>
        <p:nvSpPr>
          <p:cNvPr id="9" name="Slide Number Placeholder 8"/>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421280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32F105-D027-4A36-979A-5D01093FFE19}" type="datetime4">
              <a:rPr lang="en-US" smtClean="0"/>
              <a:t>May 30, 2019</a:t>
            </a:fld>
            <a:endParaRPr lang="en-US" dirty="0"/>
          </a:p>
        </p:txBody>
      </p:sp>
      <p:sp>
        <p:nvSpPr>
          <p:cNvPr id="4" name="Footer Placeholder 3"/>
          <p:cNvSpPr>
            <a:spLocks noGrp="1"/>
          </p:cNvSpPr>
          <p:nvPr>
            <p:ph type="ftr" sz="quarter" idx="11"/>
          </p:nvPr>
        </p:nvSpPr>
        <p:spPr/>
        <p:txBody>
          <a:bodyPr/>
          <a:lstStyle/>
          <a:p>
            <a:r>
              <a:rPr lang="en-US" dirty="0"/>
              <a:t>El Paso Water</a:t>
            </a:r>
          </a:p>
        </p:txBody>
      </p:sp>
      <p:sp>
        <p:nvSpPr>
          <p:cNvPr id="5" name="Slide Number Placeholder 4"/>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285041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17B1C-E1A6-4BEE-86CC-43101CD21E80}" type="datetime4">
              <a:rPr lang="en-US" smtClean="0"/>
              <a:t>May 30, 2019</a:t>
            </a:fld>
            <a:endParaRPr lang="en-US" dirty="0"/>
          </a:p>
        </p:txBody>
      </p:sp>
      <p:sp>
        <p:nvSpPr>
          <p:cNvPr id="3" name="Footer Placeholder 2"/>
          <p:cNvSpPr>
            <a:spLocks noGrp="1"/>
          </p:cNvSpPr>
          <p:nvPr>
            <p:ph type="ftr" sz="quarter" idx="11"/>
          </p:nvPr>
        </p:nvSpPr>
        <p:spPr/>
        <p:txBody>
          <a:bodyPr/>
          <a:lstStyle/>
          <a:p>
            <a:r>
              <a:rPr lang="en-US" dirty="0"/>
              <a:t>El Paso Water</a:t>
            </a:r>
          </a:p>
        </p:txBody>
      </p:sp>
      <p:sp>
        <p:nvSpPr>
          <p:cNvPr id="4" name="Slide Number Placeholder 3"/>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55779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C5EB6A-0C3B-49AA-929D-F438CBB67EC0}" type="datetime4">
              <a:rPr lang="en-US" smtClean="0"/>
              <a:t>May 30, 2019</a:t>
            </a:fld>
            <a:endParaRPr lang="en-US" dirty="0"/>
          </a:p>
        </p:txBody>
      </p:sp>
      <p:sp>
        <p:nvSpPr>
          <p:cNvPr id="6" name="Footer Placeholder 5"/>
          <p:cNvSpPr>
            <a:spLocks noGrp="1"/>
          </p:cNvSpPr>
          <p:nvPr>
            <p:ph type="ftr" sz="quarter" idx="11"/>
          </p:nvPr>
        </p:nvSpPr>
        <p:spPr/>
        <p:txBody>
          <a:bodyPr/>
          <a:lstStyle/>
          <a:p>
            <a:r>
              <a:rPr lang="en-US" dirty="0"/>
              <a:t>El Paso Water</a:t>
            </a:r>
          </a:p>
        </p:txBody>
      </p:sp>
      <p:sp>
        <p:nvSpPr>
          <p:cNvPr id="7" name="Slide Number Placeholder 6"/>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77886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CCC99-A8C3-4114-A663-EDB5096AEF27}" type="datetime4">
              <a:rPr lang="en-US" smtClean="0"/>
              <a:t>May 30, 2019</a:t>
            </a:fld>
            <a:endParaRPr lang="en-US" dirty="0"/>
          </a:p>
        </p:txBody>
      </p:sp>
      <p:sp>
        <p:nvSpPr>
          <p:cNvPr id="6" name="Footer Placeholder 5"/>
          <p:cNvSpPr>
            <a:spLocks noGrp="1"/>
          </p:cNvSpPr>
          <p:nvPr>
            <p:ph type="ftr" sz="quarter" idx="11"/>
          </p:nvPr>
        </p:nvSpPr>
        <p:spPr/>
        <p:txBody>
          <a:bodyPr/>
          <a:lstStyle/>
          <a:p>
            <a:r>
              <a:rPr lang="en-US" dirty="0"/>
              <a:t>El Paso Water</a:t>
            </a:r>
          </a:p>
        </p:txBody>
      </p:sp>
      <p:sp>
        <p:nvSpPr>
          <p:cNvPr id="7" name="Slide Number Placeholder 6"/>
          <p:cNvSpPr>
            <a:spLocks noGrp="1"/>
          </p:cNvSpPr>
          <p:nvPr>
            <p:ph type="sldNum" sz="quarter" idx="12"/>
          </p:nvPr>
        </p:nvSpPr>
        <p:spPr/>
        <p:txBody>
          <a:bodyPr/>
          <a:lstStyle/>
          <a:p>
            <a:fld id="{F8DE7F8C-6090-3B47-93A0-72668CC794B4}" type="slidenum">
              <a:rPr lang="en-US" smtClean="0"/>
              <a:t>‹#›</a:t>
            </a:fld>
            <a:endParaRPr lang="en-US" dirty="0"/>
          </a:p>
        </p:txBody>
      </p:sp>
    </p:spTree>
    <p:extLst>
      <p:ext uri="{BB962C8B-B14F-4D97-AF65-F5344CB8AC3E}">
        <p14:creationId xmlns:p14="http://schemas.microsoft.com/office/powerpoint/2010/main" val="307474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stretch>
            <a:fillRect/>
          </a:stretch>
        </p:blipFill>
        <p:spPr>
          <a:xfrm>
            <a:off x="-51986" y="5862127"/>
            <a:ext cx="9195986" cy="10033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968166" y="6356350"/>
            <a:ext cx="1948167" cy="365125"/>
          </a:xfrm>
          <a:prstGeom prst="rect">
            <a:avLst/>
          </a:prstGeom>
        </p:spPr>
        <p:txBody>
          <a:bodyPr vert="horz" lIns="91440" tIns="45720" rIns="91440" bIns="45720" rtlCol="0" anchor="ctr"/>
          <a:lstStyle>
            <a:lvl1pPr algn="r">
              <a:defRPr sz="1200">
                <a:solidFill>
                  <a:schemeClr val="bg1"/>
                </a:solidFill>
              </a:defRPr>
            </a:lvl1pPr>
          </a:lstStyle>
          <a:p>
            <a:fld id="{B510ABC0-782C-4EAC-B749-D924D98E41A0}" type="datetime4">
              <a:rPr lang="en-US" smtClean="0"/>
              <a:pPr/>
              <a:t>May 30, 2019</a:t>
            </a:fld>
            <a:endParaRPr lang="en-US" dirty="0"/>
          </a:p>
        </p:txBody>
      </p:sp>
      <p:sp>
        <p:nvSpPr>
          <p:cNvPr id="5" name="Footer Placeholder 4"/>
          <p:cNvSpPr>
            <a:spLocks noGrp="1"/>
          </p:cNvSpPr>
          <p:nvPr>
            <p:ph type="ftr" sz="quarter" idx="3"/>
          </p:nvPr>
        </p:nvSpPr>
        <p:spPr>
          <a:xfrm>
            <a:off x="7003287" y="6356350"/>
            <a:ext cx="1167504" cy="365125"/>
          </a:xfrm>
          <a:prstGeom prst="rect">
            <a:avLst/>
          </a:prstGeom>
        </p:spPr>
        <p:txBody>
          <a:bodyPr vert="horz" lIns="91440" tIns="45720" rIns="91440" bIns="45720" rtlCol="0" anchor="ctr"/>
          <a:lstStyle>
            <a:lvl1pPr algn="ctr">
              <a:defRPr sz="1200">
                <a:solidFill>
                  <a:schemeClr val="bg1"/>
                </a:solidFill>
              </a:defRPr>
            </a:lvl1pPr>
          </a:lstStyle>
          <a:p>
            <a:r>
              <a:rPr lang="en-US" dirty="0"/>
              <a:t>El Paso Water</a:t>
            </a:r>
          </a:p>
        </p:txBody>
      </p:sp>
      <p:sp>
        <p:nvSpPr>
          <p:cNvPr id="6" name="Slide Number Placeholder 5"/>
          <p:cNvSpPr>
            <a:spLocks noGrp="1"/>
          </p:cNvSpPr>
          <p:nvPr>
            <p:ph type="sldNum" sz="quarter" idx="4"/>
          </p:nvPr>
        </p:nvSpPr>
        <p:spPr>
          <a:xfrm>
            <a:off x="8169258" y="6356350"/>
            <a:ext cx="517541" cy="365125"/>
          </a:xfrm>
          <a:prstGeom prst="rect">
            <a:avLst/>
          </a:prstGeom>
        </p:spPr>
        <p:txBody>
          <a:bodyPr vert="horz" lIns="91440" tIns="45720" rIns="91440" bIns="45720" rtlCol="0" anchor="ctr"/>
          <a:lstStyle>
            <a:lvl1pPr algn="r">
              <a:defRPr sz="1200">
                <a:solidFill>
                  <a:schemeClr val="bg1"/>
                </a:solidFill>
              </a:defRPr>
            </a:lvl1pPr>
          </a:lstStyle>
          <a:p>
            <a:fld id="{F8DE7F8C-6090-3B47-93A0-72668CC794B4}" type="slidenum">
              <a:rPr lang="en-US" smtClean="0"/>
              <a:pPr/>
              <a:t>‹#›</a:t>
            </a:fld>
            <a:endParaRPr lang="en-US" dirty="0"/>
          </a:p>
        </p:txBody>
      </p:sp>
    </p:spTree>
    <p:extLst>
      <p:ext uri="{BB962C8B-B14F-4D97-AF65-F5344CB8AC3E}">
        <p14:creationId xmlns:p14="http://schemas.microsoft.com/office/powerpoint/2010/main" val="381417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457200" indent="-457200" algn="l" defTabSz="457200" rtl="0" eaLnBrk="1" latinLnBrk="0" hangingPunct="1">
        <a:spcBef>
          <a:spcPct val="20000"/>
        </a:spcBef>
        <a:buClr>
          <a:schemeClr val="accent4"/>
        </a:buClr>
        <a:buSzPct val="100000"/>
        <a:buFont typeface="Wingdings" panose="05000000000000000000" pitchFamily="2" charset="2"/>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accent4"/>
        </a:buClr>
        <a:buFont typeface="Wingdings" panose="05000000000000000000" pitchFamily="2" charset="2"/>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rgbClr val="FFC000"/>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7052" y="704696"/>
            <a:ext cx="3183262" cy="1296042"/>
          </a:xfrm>
          <a:prstGeom prst="rect">
            <a:avLst/>
          </a:prstGeom>
        </p:spPr>
      </p:pic>
      <p:sp>
        <p:nvSpPr>
          <p:cNvPr id="2" name="Title 1"/>
          <p:cNvSpPr>
            <a:spLocks noGrp="1"/>
          </p:cNvSpPr>
          <p:nvPr>
            <p:ph type="ctrTitle"/>
          </p:nvPr>
        </p:nvSpPr>
        <p:spPr>
          <a:xfrm>
            <a:off x="453006" y="2607503"/>
            <a:ext cx="8112154" cy="1470025"/>
          </a:xfrm>
        </p:spPr>
        <p:txBody>
          <a:bodyPr>
            <a:normAutofit/>
          </a:bodyPr>
          <a:lstStyle/>
          <a:p>
            <a:r>
              <a:rPr lang="en-US" dirty="0"/>
              <a:t>Advanced Water Purification</a:t>
            </a:r>
            <a:br>
              <a:rPr lang="en-US" dirty="0"/>
            </a:br>
            <a:r>
              <a:rPr lang="en-US" dirty="0"/>
              <a:t>in El Paso</a:t>
            </a:r>
          </a:p>
        </p:txBody>
      </p:sp>
      <p:sp>
        <p:nvSpPr>
          <p:cNvPr id="3" name="Subtitle 2"/>
          <p:cNvSpPr>
            <a:spLocks noGrp="1"/>
          </p:cNvSpPr>
          <p:nvPr>
            <p:ph type="subTitle" idx="1"/>
          </p:nvPr>
        </p:nvSpPr>
        <p:spPr>
          <a:xfrm>
            <a:off x="1172817" y="3677265"/>
            <a:ext cx="6400800" cy="2001292"/>
          </a:xfrm>
        </p:spPr>
        <p:txBody>
          <a:bodyPr>
            <a:normAutofit fontScale="77500" lnSpcReduction="20000"/>
          </a:bodyPr>
          <a:lstStyle/>
          <a:p>
            <a:endParaRPr lang="en-US" dirty="0"/>
          </a:p>
          <a:p>
            <a:endParaRPr lang="en-US" dirty="0"/>
          </a:p>
          <a:p>
            <a:r>
              <a:rPr lang="en-US" dirty="0"/>
              <a:t>Gilbert Trejo</a:t>
            </a:r>
          </a:p>
          <a:p>
            <a:r>
              <a:rPr lang="en-US" dirty="0"/>
              <a:t>Chief Technical Officer, El Paso Water</a:t>
            </a:r>
          </a:p>
          <a:p>
            <a:r>
              <a:rPr lang="en-US" dirty="0" smtClean="0"/>
              <a:t>May 31, 2019</a:t>
            </a:r>
            <a:endParaRPr lang="en-US" dirty="0"/>
          </a:p>
        </p:txBody>
      </p:sp>
    </p:spTree>
    <p:extLst>
      <p:ext uri="{BB962C8B-B14F-4D97-AF65-F5344CB8AC3E}">
        <p14:creationId xmlns:p14="http://schemas.microsoft.com/office/powerpoint/2010/main" val="741106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Grp="1" noChangeArrowheads="1"/>
          </p:cNvSpPr>
          <p:nvPr>
            <p:ph idx="1"/>
          </p:nvPr>
        </p:nvSpPr>
        <p:spPr>
          <a:xfrm>
            <a:off x="3860103" y="1699860"/>
            <a:ext cx="5065235" cy="4260296"/>
          </a:xfrm>
        </p:spPr>
        <p:txBody>
          <a:bodyPr>
            <a:normAutofit fontScale="25000" lnSpcReduction="20000"/>
          </a:bodyPr>
          <a:lstStyle/>
          <a:p>
            <a:pPr eaLnBrk="1" hangingPunct="1">
              <a:lnSpc>
                <a:spcPct val="120000"/>
              </a:lnSpc>
              <a:spcBef>
                <a:spcPct val="0"/>
              </a:spcBef>
              <a:buFont typeface="Wingdings" pitchFamily="2" charset="2"/>
              <a:buChar char="§"/>
            </a:pPr>
            <a:r>
              <a:rPr lang="en-US" sz="9600" dirty="0">
                <a:latin typeface="Arial" charset="0"/>
                <a:cs typeface="Arial" charset="0"/>
              </a:rPr>
              <a:t>El Paso launched water reclamation efforts in 1963</a:t>
            </a:r>
          </a:p>
          <a:p>
            <a:pPr eaLnBrk="1" hangingPunct="1">
              <a:lnSpc>
                <a:spcPct val="120000"/>
              </a:lnSpc>
              <a:spcBef>
                <a:spcPct val="0"/>
              </a:spcBef>
              <a:buFont typeface="Wingdings" pitchFamily="2" charset="2"/>
              <a:buChar char="§"/>
            </a:pPr>
            <a:r>
              <a:rPr lang="en-US" sz="9600" dirty="0">
                <a:latin typeface="Arial" charset="0"/>
                <a:cs typeface="Arial" charset="0"/>
              </a:rPr>
              <a:t>El Paso Water produces 2.2 billion gallons annually of  recycled and treated wastewater for irrigation, industrial, and construction uses</a:t>
            </a:r>
          </a:p>
          <a:p>
            <a:pPr eaLnBrk="1" hangingPunct="1">
              <a:lnSpc>
                <a:spcPct val="120000"/>
              </a:lnSpc>
              <a:spcBef>
                <a:spcPct val="0"/>
              </a:spcBef>
              <a:buFont typeface="Wingdings" pitchFamily="2" charset="2"/>
              <a:buChar char="§"/>
            </a:pPr>
            <a:r>
              <a:rPr lang="en-US" sz="9600" dirty="0">
                <a:latin typeface="Arial" charset="0"/>
                <a:cs typeface="Arial" charset="0"/>
              </a:rPr>
              <a:t>Since 1985, we have used set quantities of reclaimed water to recharge the aquifer </a:t>
            </a:r>
          </a:p>
          <a:p>
            <a:pPr eaLnBrk="1" hangingPunct="1">
              <a:lnSpc>
                <a:spcPct val="120000"/>
              </a:lnSpc>
              <a:spcBef>
                <a:spcPct val="0"/>
              </a:spcBef>
              <a:buFont typeface="Wingdings" pitchFamily="2" charset="2"/>
              <a:buChar char="§"/>
            </a:pPr>
            <a:endParaRPr lang="en-US" sz="9600" dirty="0">
              <a:latin typeface="Arial" charset="0"/>
              <a:cs typeface="Arial" charset="0"/>
            </a:endParaRPr>
          </a:p>
          <a:p>
            <a:pPr eaLnBrk="1" hangingPunct="1">
              <a:lnSpc>
                <a:spcPct val="120000"/>
              </a:lnSpc>
              <a:spcBef>
                <a:spcPct val="0"/>
              </a:spcBef>
              <a:buFont typeface="Wingdings" pitchFamily="2" charset="2"/>
              <a:buChar char="§"/>
            </a:pPr>
            <a:endParaRPr lang="en-US" sz="9600" dirty="0">
              <a:latin typeface="Arial" charset="0"/>
              <a:cs typeface="Arial" charset="0"/>
            </a:endParaRPr>
          </a:p>
          <a:p>
            <a:pPr eaLnBrk="1" hangingPunct="1">
              <a:lnSpc>
                <a:spcPct val="120000"/>
              </a:lnSpc>
              <a:spcBef>
                <a:spcPct val="0"/>
              </a:spcBef>
              <a:buFont typeface="Wingdings" pitchFamily="2" charset="2"/>
              <a:buChar char="§"/>
            </a:pPr>
            <a:endParaRPr lang="en-US" sz="9600" dirty="0">
              <a:latin typeface="Arial" charset="0"/>
              <a:cs typeface="Arial" charset="0"/>
            </a:endParaRPr>
          </a:p>
          <a:p>
            <a:pPr eaLnBrk="1" hangingPunct="1">
              <a:spcBef>
                <a:spcPct val="0"/>
              </a:spcBef>
              <a:buFont typeface="Wingdings" pitchFamily="2" charset="2"/>
              <a:buChar char="§"/>
            </a:pPr>
            <a:endParaRPr lang="en-US" sz="2800" dirty="0">
              <a:latin typeface="Arial" charset="0"/>
              <a:cs typeface="Arial" charset="0"/>
            </a:endParaRPr>
          </a:p>
          <a:p>
            <a:pPr marL="0" indent="0" eaLnBrk="1" hangingPunct="1">
              <a:spcBef>
                <a:spcPct val="0"/>
              </a:spcBef>
              <a:buNone/>
            </a:pPr>
            <a:endParaRPr lang="en-US" sz="2800" dirty="0">
              <a:latin typeface="Arial" charset="0"/>
              <a:cs typeface="Arial" charset="0"/>
            </a:endParaRPr>
          </a:p>
          <a:p>
            <a:pPr eaLnBrk="1" hangingPunct="1">
              <a:spcBef>
                <a:spcPct val="0"/>
              </a:spcBef>
              <a:buFont typeface="Wingdings" pitchFamily="2" charset="2"/>
              <a:buChar char="§"/>
            </a:pPr>
            <a:endParaRPr lang="en-US" sz="2400" dirty="0">
              <a:latin typeface="Arial" charset="0"/>
              <a:cs typeface="Arial" charset="0"/>
            </a:endParaRPr>
          </a:p>
          <a:p>
            <a:pPr eaLnBrk="1" hangingPunct="1">
              <a:spcBef>
                <a:spcPct val="0"/>
              </a:spcBef>
            </a:pPr>
            <a:endParaRPr lang="en-US" sz="2800" dirty="0">
              <a:latin typeface="Arial" charset="0"/>
              <a:cs typeface="Arial" charset="0"/>
            </a:endParaRPr>
          </a:p>
          <a:p>
            <a:pPr eaLnBrk="1" hangingPunct="1">
              <a:spcBef>
                <a:spcPct val="0"/>
              </a:spcBef>
            </a:pPr>
            <a:endParaRPr lang="en-US" sz="2800" dirty="0">
              <a:latin typeface="Arial" charset="0"/>
              <a:cs typeface="Arial" charset="0"/>
            </a:endParaRPr>
          </a:p>
          <a:p>
            <a:pPr eaLnBrk="1" hangingPunct="1">
              <a:lnSpc>
                <a:spcPct val="90000"/>
              </a:lnSpc>
            </a:pPr>
            <a:endParaRPr lang="en-US"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24" t="8371" r="13325" b="13714"/>
          <a:stretch/>
        </p:blipFill>
        <p:spPr>
          <a:xfrm>
            <a:off x="713277" y="1461051"/>
            <a:ext cx="2778382" cy="4303645"/>
          </a:xfrm>
          <a:prstGeom prst="rect">
            <a:avLst/>
          </a:prstGeom>
        </p:spPr>
      </p:pic>
      <p:sp>
        <p:nvSpPr>
          <p:cNvPr id="8" name="TextBox 7"/>
          <p:cNvSpPr txBox="1"/>
          <p:nvPr/>
        </p:nvSpPr>
        <p:spPr>
          <a:xfrm>
            <a:off x="438291" y="334522"/>
            <a:ext cx="8208752" cy="954107"/>
          </a:xfrm>
          <a:prstGeom prst="rect">
            <a:avLst/>
          </a:prstGeom>
          <a:noFill/>
        </p:spPr>
        <p:txBody>
          <a:bodyPr wrap="square" rtlCol="0">
            <a:spAutoFit/>
          </a:bodyPr>
          <a:lstStyle/>
          <a:p>
            <a:pPr algn="ctr"/>
            <a:r>
              <a:rPr lang="en-US" sz="2800" dirty="0">
                <a:solidFill>
                  <a:schemeClr val="bg1"/>
                </a:solidFill>
              </a:rPr>
              <a:t>El Paso was early mover on reclamation; reuse still important but emphasis will shift</a:t>
            </a:r>
          </a:p>
        </p:txBody>
      </p:sp>
    </p:spTree>
    <p:extLst>
      <p:ext uri="{BB962C8B-B14F-4D97-AF65-F5344CB8AC3E}">
        <p14:creationId xmlns:p14="http://schemas.microsoft.com/office/powerpoint/2010/main" val="2473698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36936" y="254806"/>
            <a:ext cx="7961189" cy="954107"/>
          </a:xfrm>
          <a:prstGeom prst="rect">
            <a:avLst/>
          </a:prstGeom>
          <a:noFill/>
        </p:spPr>
        <p:txBody>
          <a:bodyPr wrap="square" rtlCol="0">
            <a:spAutoFit/>
          </a:bodyPr>
          <a:lstStyle/>
          <a:p>
            <a:pPr algn="ctr"/>
            <a:r>
              <a:rPr lang="en-US" sz="2800" dirty="0">
                <a:solidFill>
                  <a:schemeClr val="bg1"/>
                </a:solidFill>
                <a:latin typeface="Arial" charset="0"/>
              </a:rPr>
              <a:t>KBH Desalination Plant enables use of brackish portions of aquifer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004"/>
          <a:stretch/>
        </p:blipFill>
        <p:spPr>
          <a:xfrm>
            <a:off x="503341" y="1930349"/>
            <a:ext cx="4068659" cy="3104359"/>
          </a:xfrm>
          <a:prstGeom prst="rect">
            <a:avLst/>
          </a:prstGeom>
        </p:spPr>
      </p:pic>
      <p:sp>
        <p:nvSpPr>
          <p:cNvPr id="12" name="TextBox 11"/>
          <p:cNvSpPr txBox="1"/>
          <p:nvPr/>
        </p:nvSpPr>
        <p:spPr>
          <a:xfrm>
            <a:off x="4828589" y="1720840"/>
            <a:ext cx="4058812" cy="3416320"/>
          </a:xfrm>
          <a:prstGeom prst="rect">
            <a:avLst/>
          </a:prstGeom>
          <a:noFill/>
        </p:spPr>
        <p:txBody>
          <a:bodyPr wrap="square" rtlCol="0">
            <a:spAutoFit/>
          </a:bodyPr>
          <a:lstStyle/>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Current production capacity:  27.5 mgd</a:t>
            </a: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Phase 1 expansion planned to increase capacity to about 33 </a:t>
            </a:r>
            <a:r>
              <a:rPr lang="en-US" sz="2400" dirty="0" err="1">
                <a:solidFill>
                  <a:schemeClr val="bg1"/>
                </a:solidFill>
                <a:latin typeface="Arial" panose="020B0604020202020204" pitchFamily="34" charset="0"/>
                <a:cs typeface="Arial" panose="020B0604020202020204" pitchFamily="34" charset="0"/>
              </a:rPr>
              <a:t>mgd</a:t>
            </a:r>
            <a:endParaRPr lang="en-US" sz="24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Phase 2 expansion down the road could increase production capacity to 42.5 </a:t>
            </a:r>
            <a:r>
              <a:rPr lang="en-US" sz="2400" dirty="0" err="1">
                <a:solidFill>
                  <a:schemeClr val="bg1"/>
                </a:solidFill>
                <a:latin typeface="Arial" panose="020B0604020202020204" pitchFamily="34" charset="0"/>
                <a:cs typeface="Arial" panose="020B0604020202020204" pitchFamily="34" charset="0"/>
              </a:rPr>
              <a:t>mgd</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70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3556" y="356337"/>
            <a:ext cx="8582139" cy="523220"/>
          </a:xfrm>
          <a:prstGeom prst="rect">
            <a:avLst/>
          </a:prstGeom>
        </p:spPr>
        <p:txBody>
          <a:bodyPr wrap="square">
            <a:spAutoFit/>
          </a:bodyPr>
          <a:lstStyle/>
          <a:p>
            <a:pPr algn="ctr" eaLnBrk="0" fontAlgn="base" hangingPunct="0">
              <a:spcBef>
                <a:spcPct val="0"/>
              </a:spcBef>
              <a:spcAft>
                <a:spcPct val="0"/>
              </a:spcAft>
            </a:pPr>
            <a:r>
              <a:rPr lang="en-US" sz="2800" dirty="0">
                <a:solidFill>
                  <a:schemeClr val="bg1"/>
                </a:solidFill>
                <a:cs typeface="Arial" panose="020B0604020202020204" pitchFamily="34" charset="0"/>
              </a:rPr>
              <a:t>Expanded aquifer storage and recovery (ASR)</a:t>
            </a: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brightnessContrast bright="-12000" contrast="10000"/>
                    </a14:imgEffect>
                  </a14:imgLayer>
                </a14:imgProps>
              </a:ext>
              <a:ext uri="{28A0092B-C50C-407E-A947-70E740481C1C}">
                <a14:useLocalDpi xmlns:a14="http://schemas.microsoft.com/office/drawing/2010/main" val="0"/>
              </a:ext>
            </a:extLst>
          </a:blip>
          <a:srcRect l="54861" r="9449" b="33173"/>
          <a:stretch/>
        </p:blipFill>
        <p:spPr>
          <a:xfrm>
            <a:off x="605927" y="1236643"/>
            <a:ext cx="3712685" cy="4583017"/>
          </a:xfrm>
          <a:prstGeom prst="rect">
            <a:avLst/>
          </a:prstGeom>
        </p:spPr>
      </p:pic>
      <p:sp>
        <p:nvSpPr>
          <p:cNvPr id="10" name="Rectangle 9"/>
          <p:cNvSpPr/>
          <p:nvPr/>
        </p:nvSpPr>
        <p:spPr>
          <a:xfrm>
            <a:off x="4572000" y="1360449"/>
            <a:ext cx="4252511" cy="4154984"/>
          </a:xfrm>
          <a:prstGeom prst="rect">
            <a:avLst/>
          </a:prstGeom>
        </p:spPr>
        <p:txBody>
          <a:bodyPr wrap="square">
            <a:spAutoFit/>
          </a:bodyPr>
          <a:lstStyle/>
          <a:p>
            <a:pPr marL="285750" indent="-285750">
              <a:buClr>
                <a:schemeClr val="accent4"/>
              </a:buClr>
              <a:buFont typeface="Wingdings" panose="05000000000000000000" pitchFamily="2" charset="2"/>
              <a:buChar char="§"/>
            </a:pPr>
            <a:r>
              <a:rPr lang="en-US" sz="2200" dirty="0">
                <a:solidFill>
                  <a:schemeClr val="bg1"/>
                </a:solidFill>
                <a:latin typeface="Arial" panose="020B0604020202020204" pitchFamily="34" charset="0"/>
                <a:cs typeface="Arial" panose="020B0604020202020204" pitchFamily="34" charset="0"/>
              </a:rPr>
              <a:t>For 30 years, our Fred Hervey Reclamation Plant has treated reclaimed water to drinking water standards and used it to recharge the aquifer through injection wells and infiltration basins.</a:t>
            </a:r>
          </a:p>
          <a:p>
            <a:pPr marL="285750" indent="-285750">
              <a:buClr>
                <a:schemeClr val="accent4"/>
              </a:buClr>
              <a:buFont typeface="Wingdings" panose="05000000000000000000" pitchFamily="2" charset="2"/>
              <a:buChar char="§"/>
            </a:pPr>
            <a:r>
              <a:rPr lang="en-US" sz="2200" dirty="0">
                <a:solidFill>
                  <a:schemeClr val="bg1"/>
                </a:solidFill>
                <a:latin typeface="Arial" panose="020B0604020202020204" pitchFamily="34" charset="0"/>
                <a:cs typeface="Arial" panose="020B0604020202020204" pitchFamily="34" charset="0"/>
              </a:rPr>
              <a:t>Feasibility study completed to use water from the Rio Grande in non-peak periods to expand aquifer storage and recovery.  </a:t>
            </a:r>
          </a:p>
        </p:txBody>
      </p:sp>
    </p:spTree>
    <p:extLst>
      <p:ext uri="{BB962C8B-B14F-4D97-AF65-F5344CB8AC3E}">
        <p14:creationId xmlns:p14="http://schemas.microsoft.com/office/powerpoint/2010/main" val="2730531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7960"/>
          <a:stretch/>
        </p:blipFill>
        <p:spPr>
          <a:xfrm>
            <a:off x="636366" y="1413976"/>
            <a:ext cx="6359219" cy="4389748"/>
          </a:xfrm>
          <a:prstGeom prst="rect">
            <a:avLst/>
          </a:prstGeom>
        </p:spPr>
      </p:pic>
      <p:grpSp>
        <p:nvGrpSpPr>
          <p:cNvPr id="10" name="Group 9"/>
          <p:cNvGrpSpPr/>
          <p:nvPr/>
        </p:nvGrpSpPr>
        <p:grpSpPr>
          <a:xfrm>
            <a:off x="3770707" y="1366680"/>
            <a:ext cx="2874318" cy="4606647"/>
            <a:chOff x="4616149" y="600797"/>
            <a:chExt cx="4058711" cy="6532212"/>
          </a:xfrm>
        </p:grpSpPr>
        <p:sp>
          <p:nvSpPr>
            <p:cNvPr id="3" name="Oval 2"/>
            <p:cNvSpPr/>
            <p:nvPr/>
          </p:nvSpPr>
          <p:spPr bwMode="auto">
            <a:xfrm rot="20744488">
              <a:off x="5035781" y="600797"/>
              <a:ext cx="3639079" cy="6532212"/>
            </a:xfrm>
            <a:prstGeom prst="ellipse">
              <a:avLst/>
            </a:prstGeom>
            <a:solidFill>
              <a:srgbClr val="FFFFFF">
                <a:alpha val="54902"/>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FFFF00"/>
                </a:solidFill>
                <a:cs typeface="Arial" charset="0"/>
              </a:endParaRPr>
            </a:p>
          </p:txBody>
        </p:sp>
        <p:sp>
          <p:nvSpPr>
            <p:cNvPr id="4" name="TextBox 3"/>
            <p:cNvSpPr txBox="1"/>
            <p:nvPr/>
          </p:nvSpPr>
          <p:spPr>
            <a:xfrm>
              <a:off x="4616149" y="2863237"/>
              <a:ext cx="2922578" cy="605924"/>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latin typeface="Arial" panose="020B0604020202020204" pitchFamily="34" charset="0"/>
                  <a:cs typeface="Arial" panose="020B0604020202020204" pitchFamily="34" charset="0"/>
                </a:rPr>
                <a:t>Importation</a:t>
              </a:r>
            </a:p>
          </p:txBody>
        </p:sp>
      </p:grpSp>
      <p:sp>
        <p:nvSpPr>
          <p:cNvPr id="5" name="TextBox 4"/>
          <p:cNvSpPr txBox="1"/>
          <p:nvPr/>
        </p:nvSpPr>
        <p:spPr>
          <a:xfrm>
            <a:off x="636367" y="352389"/>
            <a:ext cx="7901346" cy="830997"/>
          </a:xfrm>
          <a:prstGeom prst="rect">
            <a:avLst/>
          </a:prstGeom>
          <a:noFill/>
        </p:spPr>
        <p:txBody>
          <a:bodyPr wrap="square" rtlCol="0">
            <a:spAutoFit/>
          </a:bodyPr>
          <a:lstStyle/>
          <a:p>
            <a:pPr algn="ctr"/>
            <a:r>
              <a:rPr lang="en-US" sz="2400" dirty="0">
                <a:solidFill>
                  <a:schemeClr val="bg1"/>
                </a:solidFill>
              </a:rPr>
              <a:t>Major land and water acquisitions completed for importation projects supplying water in 2040 or later</a:t>
            </a:r>
          </a:p>
        </p:txBody>
      </p:sp>
      <p:sp>
        <p:nvSpPr>
          <p:cNvPr id="6" name="TextBox 5"/>
          <p:cNvSpPr txBox="1"/>
          <p:nvPr/>
        </p:nvSpPr>
        <p:spPr>
          <a:xfrm>
            <a:off x="7283670" y="3325730"/>
            <a:ext cx="1694346" cy="307777"/>
          </a:xfrm>
          <a:prstGeom prst="rect">
            <a:avLst/>
          </a:prstGeom>
          <a:noFill/>
        </p:spPr>
        <p:txBody>
          <a:bodyPr wrap="square" rtlCol="0">
            <a:spAutoFit/>
          </a:bodyPr>
          <a:lstStyle/>
          <a:p>
            <a:r>
              <a:rPr lang="en-US" sz="1400" dirty="0">
                <a:solidFill>
                  <a:schemeClr val="bg1"/>
                </a:solidFill>
              </a:rPr>
              <a:t>Dell City properties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273" y="1234009"/>
            <a:ext cx="3137582" cy="2091721"/>
          </a:xfrm>
          <a:prstGeom prst="rect">
            <a:avLst/>
          </a:prstGeom>
        </p:spPr>
      </p:pic>
    </p:spTree>
    <p:extLst>
      <p:ext uri="{BB962C8B-B14F-4D97-AF65-F5344CB8AC3E}">
        <p14:creationId xmlns:p14="http://schemas.microsoft.com/office/powerpoint/2010/main" val="60513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4171" t="7278" r="4171" b="10573"/>
          <a:stretch/>
        </p:blipFill>
        <p:spPr>
          <a:xfrm>
            <a:off x="769768" y="1504837"/>
            <a:ext cx="2579719" cy="4249919"/>
          </a:xfrm>
          <a:prstGeom prst="rect">
            <a:avLst/>
          </a:prstGeom>
        </p:spPr>
      </p:pic>
      <p:sp>
        <p:nvSpPr>
          <p:cNvPr id="8" name="TextBox 7"/>
          <p:cNvSpPr txBox="1"/>
          <p:nvPr/>
        </p:nvSpPr>
        <p:spPr>
          <a:xfrm>
            <a:off x="3906266" y="1873566"/>
            <a:ext cx="4696018" cy="3416320"/>
          </a:xfrm>
          <a:prstGeom prst="rect">
            <a:avLst/>
          </a:prstGeom>
          <a:noFill/>
        </p:spPr>
        <p:txBody>
          <a:bodyPr wrap="square" rtlCol="0">
            <a:spAutoFit/>
          </a:bodyPr>
          <a:lstStyle/>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Proposed as first pipe-to-pipe direct potable reuse facility of its scale in the nation.</a:t>
            </a: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Pilot successful</a:t>
            </a: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TCEQ has provided permit</a:t>
            </a: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Design underway</a:t>
            </a:r>
          </a:p>
          <a:p>
            <a:pPr marL="285750" indent="-285750">
              <a:buClr>
                <a:schemeClr val="accent4"/>
              </a:buClr>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Potential to provide 2-10 million gallons per day upon completion </a:t>
            </a:r>
          </a:p>
        </p:txBody>
      </p:sp>
      <p:sp>
        <p:nvSpPr>
          <p:cNvPr id="7" name="TextBox 6"/>
          <p:cNvSpPr txBox="1"/>
          <p:nvPr/>
        </p:nvSpPr>
        <p:spPr>
          <a:xfrm>
            <a:off x="438291" y="228650"/>
            <a:ext cx="8208752" cy="954107"/>
          </a:xfrm>
          <a:prstGeom prst="rect">
            <a:avLst/>
          </a:prstGeom>
          <a:noFill/>
        </p:spPr>
        <p:txBody>
          <a:bodyPr wrap="square" rtlCol="0">
            <a:spAutoFit/>
          </a:bodyPr>
          <a:lstStyle/>
          <a:p>
            <a:pPr algn="ctr"/>
            <a:r>
              <a:rPr lang="en-US" sz="2800" dirty="0">
                <a:solidFill>
                  <a:schemeClr val="bg1"/>
                </a:solidFill>
              </a:rPr>
              <a:t>Advance Water Purification will convert treated wastewater directly into drinking water</a:t>
            </a:r>
          </a:p>
        </p:txBody>
      </p:sp>
    </p:spTree>
    <p:extLst>
      <p:ext uri="{BB962C8B-B14F-4D97-AF65-F5344CB8AC3E}">
        <p14:creationId xmlns:p14="http://schemas.microsoft.com/office/powerpoint/2010/main" val="3323818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59316" y="1118601"/>
            <a:ext cx="7370284" cy="4290682"/>
            <a:chOff x="0" y="1172933"/>
            <a:chExt cx="9144000" cy="5685067"/>
          </a:xfrm>
        </p:grpSpPr>
        <p:pic>
          <p:nvPicPr>
            <p:cNvPr id="2" name="Picture 1"/>
            <p:cNvPicPr>
              <a:picLocks noChangeAspect="1"/>
            </p:cNvPicPr>
            <p:nvPr/>
          </p:nvPicPr>
          <p:blipFill>
            <a:blip r:embed="rId2"/>
            <a:stretch>
              <a:fillRect/>
            </a:stretch>
          </p:blipFill>
          <p:spPr>
            <a:xfrm>
              <a:off x="0" y="1172933"/>
              <a:ext cx="9144000" cy="5685067"/>
            </a:xfrm>
            <a:prstGeom prst="rect">
              <a:avLst/>
            </a:prstGeom>
          </p:spPr>
        </p:pic>
        <p:sp>
          <p:nvSpPr>
            <p:cNvPr id="5" name="Rectangle 4"/>
            <p:cNvSpPr/>
            <p:nvPr/>
          </p:nvSpPr>
          <p:spPr>
            <a:xfrm>
              <a:off x="239843" y="2563318"/>
              <a:ext cx="1573967" cy="989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96387" y="1726368"/>
              <a:ext cx="2710721" cy="971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46754" y="1262921"/>
              <a:ext cx="3867463" cy="985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419728" y="5386414"/>
            <a:ext cx="8210388" cy="646331"/>
          </a:xfrm>
          <a:prstGeom prst="rect">
            <a:avLst/>
          </a:prstGeom>
          <a:noFill/>
        </p:spPr>
        <p:txBody>
          <a:bodyPr wrap="square" rtlCol="0">
            <a:spAutoFit/>
          </a:bodyPr>
          <a:lstStyle/>
          <a:p>
            <a:r>
              <a:rPr lang="en-US" b="1" dirty="0">
                <a:solidFill>
                  <a:schemeClr val="bg1"/>
                </a:solidFill>
              </a:rPr>
              <a:t>   Disposal     Reclaimed Water      Indirect 			   </a:t>
            </a:r>
            <a:r>
              <a:rPr lang="en-US" b="1" dirty="0">
                <a:solidFill>
                  <a:schemeClr val="accent4">
                    <a:lumMod val="60000"/>
                    <a:lumOff val="40000"/>
                  </a:schemeClr>
                </a:solidFill>
              </a:rPr>
              <a:t>Advanced</a:t>
            </a:r>
            <a:r>
              <a:rPr lang="en-US" b="1" dirty="0">
                <a:solidFill>
                  <a:schemeClr val="bg1"/>
                </a:solidFill>
              </a:rPr>
              <a:t> </a:t>
            </a:r>
            <a:br>
              <a:rPr lang="en-US" b="1" dirty="0">
                <a:solidFill>
                  <a:schemeClr val="bg1"/>
                </a:solidFill>
              </a:rPr>
            </a:br>
            <a:r>
              <a:rPr lang="en-US" b="1" dirty="0">
                <a:solidFill>
                  <a:schemeClr val="bg1"/>
                </a:solidFill>
              </a:rPr>
              <a:t>                                                          Potable Reuse      </a:t>
            </a:r>
            <a:r>
              <a:rPr lang="en-US" b="1" dirty="0">
                <a:solidFill>
                  <a:schemeClr val="accent4">
                    <a:lumMod val="60000"/>
                    <a:lumOff val="40000"/>
                  </a:schemeClr>
                </a:solidFill>
              </a:rPr>
              <a:t>Water Purification</a:t>
            </a:r>
          </a:p>
        </p:txBody>
      </p:sp>
      <p:sp>
        <p:nvSpPr>
          <p:cNvPr id="15" name="Rectangle 2"/>
          <p:cNvSpPr txBox="1">
            <a:spLocks noChangeArrowheads="1"/>
          </p:cNvSpPr>
          <p:nvPr/>
        </p:nvSpPr>
        <p:spPr>
          <a:xfrm>
            <a:off x="685800" y="228600"/>
            <a:ext cx="7772400" cy="1143000"/>
          </a:xfrm>
          <a:prstGeom prst="rect">
            <a:avLst/>
          </a:prstGeom>
        </p:spPr>
        <p:txBody>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r>
              <a:rPr lang="en-US" sz="4000" dirty="0">
                <a:latin typeface="Arial" charset="0"/>
                <a:cs typeface="Arial" charset="0"/>
              </a:rPr>
              <a:t>Evolution of Water Reuse</a:t>
            </a:r>
          </a:p>
        </p:txBody>
      </p:sp>
    </p:spTree>
    <p:extLst>
      <p:ext uri="{BB962C8B-B14F-4D97-AF65-F5344CB8AC3E}">
        <p14:creationId xmlns:p14="http://schemas.microsoft.com/office/powerpoint/2010/main" val="1683910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187"/>
            <a:ext cx="8141464" cy="982894"/>
          </a:xfrm>
        </p:spPr>
        <p:txBody>
          <a:bodyPr>
            <a:noAutofit/>
          </a:bodyPr>
          <a:lstStyle/>
          <a:p>
            <a:r>
              <a:rPr lang="en-US" sz="3600" dirty="0"/>
              <a:t>TCEQ Takes a Case-by-Case Regulatory Approach</a:t>
            </a:r>
          </a:p>
        </p:txBody>
      </p:sp>
      <p:sp>
        <p:nvSpPr>
          <p:cNvPr id="3" name="Content Placeholder 2"/>
          <p:cNvSpPr>
            <a:spLocks noGrp="1"/>
          </p:cNvSpPr>
          <p:nvPr>
            <p:ph idx="1"/>
          </p:nvPr>
        </p:nvSpPr>
        <p:spPr>
          <a:xfrm>
            <a:off x="462708" y="1447139"/>
            <a:ext cx="6720289" cy="5032586"/>
          </a:xfrm>
        </p:spPr>
        <p:txBody>
          <a:bodyPr>
            <a:normAutofit/>
          </a:bodyPr>
          <a:lstStyle/>
          <a:p>
            <a:pPr>
              <a:spcBef>
                <a:spcPts val="0"/>
              </a:spcBef>
            </a:pPr>
            <a:r>
              <a:rPr lang="en-US" sz="2400" dirty="0"/>
              <a:t>History of working with public water systems and tailoring solutions</a:t>
            </a:r>
            <a:endParaRPr lang="en-US" sz="1941" dirty="0"/>
          </a:p>
          <a:p>
            <a:pPr lvl="1">
              <a:spcBef>
                <a:spcPts val="0"/>
              </a:spcBef>
            </a:pPr>
            <a:r>
              <a:rPr lang="en-US" sz="2000" dirty="0"/>
              <a:t>Finding interconnections with other water systems</a:t>
            </a:r>
          </a:p>
          <a:p>
            <a:pPr lvl="1">
              <a:spcBef>
                <a:spcPts val="0"/>
              </a:spcBef>
            </a:pPr>
            <a:r>
              <a:rPr lang="en-US" sz="2000" dirty="0"/>
              <a:t>Identifying other sources of water or treatment </a:t>
            </a:r>
          </a:p>
          <a:p>
            <a:pPr marL="457200" lvl="2" indent="-457200">
              <a:spcBef>
                <a:spcPts val="0"/>
              </a:spcBef>
              <a:buSzPct val="100000"/>
            </a:pPr>
            <a:r>
              <a:rPr lang="en-US" dirty="0"/>
              <a:t>Design rules exist for public water systems but “exceptions” are allowed </a:t>
            </a:r>
          </a:p>
          <a:p>
            <a:pPr>
              <a:spcBef>
                <a:spcPts val="0"/>
              </a:spcBef>
            </a:pPr>
            <a:r>
              <a:rPr lang="en-US" sz="2400" dirty="0"/>
              <a:t>DPR is approved using an exception for the source of water</a:t>
            </a:r>
          </a:p>
          <a:p>
            <a:pPr lvl="1">
              <a:spcBef>
                <a:spcPts val="0"/>
              </a:spcBef>
            </a:pPr>
            <a:r>
              <a:rPr lang="en-US" sz="2000" dirty="0"/>
              <a:t>Not groundwater or surface water</a:t>
            </a:r>
          </a:p>
          <a:p>
            <a:pPr lvl="1">
              <a:spcBef>
                <a:spcPts val="0"/>
              </a:spcBef>
            </a:pPr>
            <a:r>
              <a:rPr lang="en-US" sz="2000" dirty="0"/>
              <a:t>WW effluent as a source</a:t>
            </a:r>
          </a:p>
          <a:p>
            <a:pPr>
              <a:spcBef>
                <a:spcPts val="0"/>
              </a:spcBef>
            </a:pPr>
            <a:r>
              <a:rPr lang="en-US" sz="2400" dirty="0"/>
              <a:t>Exceptions for innovative technology</a:t>
            </a:r>
          </a:p>
          <a:p>
            <a:pPr lvl="1">
              <a:spcBef>
                <a:spcPts val="0"/>
              </a:spcBef>
            </a:pPr>
            <a:r>
              <a:rPr lang="en-US" sz="2000" dirty="0"/>
              <a:t>Pilot studies</a:t>
            </a:r>
          </a:p>
          <a:p>
            <a:pPr lvl="1">
              <a:spcBef>
                <a:spcPts val="0"/>
              </a:spcBef>
            </a:pPr>
            <a:r>
              <a:rPr lang="en-US" sz="2000" dirty="0"/>
              <a:t>Full scale verification testing</a:t>
            </a:r>
          </a:p>
          <a:p>
            <a:pPr marL="457200" lvl="2" indent="-457200">
              <a:spcBef>
                <a:spcPts val="0"/>
              </a:spcBef>
              <a:buSzPct val="100000"/>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99" y="1802701"/>
            <a:ext cx="1652529" cy="2844764"/>
          </a:xfrm>
          <a:prstGeom prst="rect">
            <a:avLst/>
          </a:prstGeom>
        </p:spPr>
      </p:pic>
    </p:spTree>
    <p:extLst>
      <p:ext uri="{BB962C8B-B14F-4D97-AF65-F5344CB8AC3E}">
        <p14:creationId xmlns:p14="http://schemas.microsoft.com/office/powerpoint/2010/main" val="2467945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333" y="292657"/>
            <a:ext cx="7112781" cy="687408"/>
          </a:xfrm>
        </p:spPr>
        <p:txBody>
          <a:bodyPr>
            <a:normAutofit fontScale="90000"/>
          </a:bodyPr>
          <a:lstStyle/>
          <a:p>
            <a:r>
              <a:rPr lang="en-US" dirty="0"/>
              <a:t>Why Case-by-Case works </a:t>
            </a:r>
            <a:r>
              <a:rPr lang="en-US" sz="3200" dirty="0"/>
              <a:t/>
            </a:r>
            <a:br>
              <a:rPr lang="en-US" sz="3200" dirty="0"/>
            </a:br>
            <a:r>
              <a:rPr lang="en-US" sz="3200" dirty="0"/>
              <a:t>Emergency Situations</a:t>
            </a:r>
            <a:endParaRPr lang="en-US" dirty="0"/>
          </a:p>
        </p:txBody>
      </p:sp>
      <p:sp>
        <p:nvSpPr>
          <p:cNvPr id="3" name="Content Placeholder 2"/>
          <p:cNvSpPr>
            <a:spLocks noGrp="1"/>
          </p:cNvSpPr>
          <p:nvPr>
            <p:ph idx="1"/>
          </p:nvPr>
        </p:nvSpPr>
        <p:spPr>
          <a:xfrm>
            <a:off x="418640" y="3878545"/>
            <a:ext cx="7932145" cy="2264508"/>
          </a:xfrm>
        </p:spPr>
        <p:txBody>
          <a:bodyPr>
            <a:normAutofit lnSpcReduction="10000"/>
          </a:bodyPr>
          <a:lstStyle/>
          <a:p>
            <a:pPr>
              <a:lnSpc>
                <a:spcPct val="110000"/>
              </a:lnSpc>
              <a:spcBef>
                <a:spcPts val="0"/>
              </a:spcBef>
            </a:pPr>
            <a:r>
              <a:rPr lang="en-US" sz="2200" dirty="0"/>
              <a:t>The city of Wichita Falls built a pipeline that </a:t>
            </a:r>
            <a:r>
              <a:rPr lang="en-US" sz="2200" dirty="0" smtClean="0"/>
              <a:t>mixed advanced </a:t>
            </a:r>
            <a:r>
              <a:rPr lang="en-US" sz="2200" dirty="0"/>
              <a:t>treated wastewater and lake water, which pumped into a water treatment facility. </a:t>
            </a:r>
          </a:p>
          <a:p>
            <a:pPr>
              <a:lnSpc>
                <a:spcPct val="110000"/>
              </a:lnSpc>
              <a:spcBef>
                <a:spcPts val="0"/>
              </a:spcBef>
            </a:pPr>
            <a:r>
              <a:rPr lang="en-US" sz="2200" dirty="0"/>
              <a:t>Exception enabled this city of over 100,000 people to utilize DPR and provide water during the drought when there were no other options for drinking water. </a:t>
            </a:r>
          </a:p>
          <a:p>
            <a:pPr>
              <a:lnSpc>
                <a:spcPct val="110000"/>
              </a:lnSpc>
              <a:spcBef>
                <a:spcPts val="0"/>
              </a:spcBef>
            </a:pPr>
            <a:endParaRPr lang="en-US" sz="2400" dirty="0"/>
          </a:p>
        </p:txBody>
      </p:sp>
      <p:pic>
        <p:nvPicPr>
          <p:cNvPr id="5" name="Picture 4">
            <a:extLst>
              <a:ext uri="{FF2B5EF4-FFF2-40B4-BE49-F238E27FC236}">
                <a16:creationId xmlns:a16="http://schemas.microsoft.com/office/drawing/2014/main" id="{ED461762-65EC-4A89-A5DB-0EE034D60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1231" y="1407259"/>
            <a:ext cx="4021538" cy="2264508"/>
          </a:xfrm>
          <a:prstGeom prst="rect">
            <a:avLst/>
          </a:prstGeom>
        </p:spPr>
      </p:pic>
    </p:spTree>
    <p:extLst>
      <p:ext uri="{BB962C8B-B14F-4D97-AF65-F5344CB8AC3E}">
        <p14:creationId xmlns:p14="http://schemas.microsoft.com/office/powerpoint/2010/main" val="3289401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333" y="292657"/>
            <a:ext cx="7112781" cy="687408"/>
          </a:xfrm>
        </p:spPr>
        <p:txBody>
          <a:bodyPr>
            <a:normAutofit fontScale="90000"/>
          </a:bodyPr>
          <a:lstStyle/>
          <a:p>
            <a:r>
              <a:rPr lang="en-US" dirty="0"/>
              <a:t>Why Case-by-Case works </a:t>
            </a:r>
          </a:p>
        </p:txBody>
      </p:sp>
      <p:sp>
        <p:nvSpPr>
          <p:cNvPr id="3" name="Content Placeholder 2"/>
          <p:cNvSpPr>
            <a:spLocks noGrp="1"/>
          </p:cNvSpPr>
          <p:nvPr>
            <p:ph idx="1"/>
          </p:nvPr>
        </p:nvSpPr>
        <p:spPr>
          <a:xfrm>
            <a:off x="418640" y="1267866"/>
            <a:ext cx="7932145" cy="4918818"/>
          </a:xfrm>
        </p:spPr>
        <p:txBody>
          <a:bodyPr>
            <a:normAutofit/>
          </a:bodyPr>
          <a:lstStyle/>
          <a:p>
            <a:pPr>
              <a:lnSpc>
                <a:spcPct val="110000"/>
              </a:lnSpc>
              <a:spcBef>
                <a:spcPts val="0"/>
              </a:spcBef>
            </a:pPr>
            <a:r>
              <a:rPr lang="en-US" sz="2400" dirty="0"/>
              <a:t>Allows a customized treatment, monitoring and operations for each situation</a:t>
            </a:r>
          </a:p>
          <a:p>
            <a:pPr>
              <a:lnSpc>
                <a:spcPct val="110000"/>
              </a:lnSpc>
              <a:spcBef>
                <a:spcPts val="0"/>
              </a:spcBef>
            </a:pPr>
            <a:r>
              <a:rPr lang="en-US" sz="2400" dirty="0"/>
              <a:t>Exceptions provide conditions for site specific design, operation, maintenance, and reporting requirements</a:t>
            </a:r>
          </a:p>
          <a:p>
            <a:pPr>
              <a:lnSpc>
                <a:spcPct val="110000"/>
              </a:lnSpc>
              <a:spcBef>
                <a:spcPts val="0"/>
              </a:spcBef>
            </a:pPr>
            <a:r>
              <a:rPr lang="en-US" sz="2400" dirty="0"/>
              <a:t>Allows innovation in new projects based on research</a:t>
            </a:r>
          </a:p>
          <a:p>
            <a:pPr>
              <a:lnSpc>
                <a:spcPct val="110000"/>
              </a:lnSpc>
              <a:spcBef>
                <a:spcPts val="0"/>
              </a:spcBef>
            </a:pPr>
            <a:r>
              <a:rPr lang="en-US" sz="2400" dirty="0"/>
              <a:t>Pilot studies provide water quality results before water reaches customers</a:t>
            </a:r>
          </a:p>
          <a:p>
            <a:pPr>
              <a:lnSpc>
                <a:spcPct val="110000"/>
              </a:lnSpc>
              <a:spcBef>
                <a:spcPts val="0"/>
              </a:spcBef>
            </a:pPr>
            <a:endParaRPr lang="en-US" sz="2400" dirty="0"/>
          </a:p>
          <a:p>
            <a:pPr>
              <a:lnSpc>
                <a:spcPct val="110000"/>
              </a:lnSpc>
              <a:spcBef>
                <a:spcPts val="0"/>
              </a:spcBef>
            </a:pPr>
            <a:r>
              <a:rPr lang="en-US" sz="2400" dirty="0">
                <a:solidFill>
                  <a:schemeClr val="accent4"/>
                </a:solidFill>
              </a:rPr>
              <a:t>Downside:</a:t>
            </a:r>
            <a:r>
              <a:rPr lang="en-US" sz="2400" dirty="0"/>
              <a:t> Case-by-Case is more work</a:t>
            </a:r>
          </a:p>
          <a:p>
            <a:pPr>
              <a:lnSpc>
                <a:spcPct val="110000"/>
              </a:lnSpc>
              <a:spcBef>
                <a:spcPts val="0"/>
              </a:spcBef>
            </a:pPr>
            <a:endParaRPr lang="en-US" sz="2400" dirty="0"/>
          </a:p>
        </p:txBody>
      </p:sp>
    </p:spTree>
    <p:extLst>
      <p:ext uri="{BB962C8B-B14F-4D97-AF65-F5344CB8AC3E}">
        <p14:creationId xmlns:p14="http://schemas.microsoft.com/office/powerpoint/2010/main" val="1098302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1143000"/>
          </a:xfrm>
        </p:spPr>
        <p:txBody>
          <a:bodyPr>
            <a:normAutofit fontScale="90000"/>
          </a:bodyPr>
          <a:lstStyle/>
          <a:p>
            <a:pPr eaLnBrk="1" hangingPunct="1"/>
            <a:r>
              <a:rPr lang="en-US" sz="4000" dirty="0">
                <a:solidFill>
                  <a:schemeClr val="bg1"/>
                </a:solidFill>
                <a:latin typeface="Arial" charset="0"/>
                <a:cs typeface="Arial" charset="0"/>
              </a:rPr>
              <a:t>Independent Expert Panel Review </a:t>
            </a:r>
          </a:p>
        </p:txBody>
      </p:sp>
      <p:sp>
        <p:nvSpPr>
          <p:cNvPr id="2" name="TextBox 1"/>
          <p:cNvSpPr txBox="1"/>
          <p:nvPr/>
        </p:nvSpPr>
        <p:spPr>
          <a:xfrm>
            <a:off x="862294" y="2148114"/>
            <a:ext cx="3703610" cy="2215991"/>
          </a:xfrm>
          <a:prstGeom prst="rect">
            <a:avLst/>
          </a:prstGeom>
          <a:noFill/>
        </p:spPr>
        <p:txBody>
          <a:bodyPr wrap="square" rtlCol="0">
            <a:spAutoFit/>
          </a:bodyPr>
          <a:lstStyle/>
          <a:p>
            <a:endParaRPr lang="en-US" sz="2800" dirty="0">
              <a:solidFill>
                <a:prstClr val="white"/>
              </a:solidFill>
              <a:latin typeface="Arial" panose="020B0604020202020204" pitchFamily="34" charset="0"/>
              <a:cs typeface="Arial" panose="020B0604020202020204" pitchFamily="34" charset="0"/>
            </a:endParaRPr>
          </a:p>
          <a:p>
            <a:pPr marL="457200" indent="-457200">
              <a:buFont typeface="Arial" pitchFamily="34" charset="0"/>
              <a:buChar char="•"/>
            </a:pPr>
            <a:endParaRPr lang="en-US" sz="2800" b="1" dirty="0">
              <a:solidFill>
                <a:prstClr val="white"/>
              </a:solidFill>
              <a:latin typeface="Arial" panose="020B0604020202020204" pitchFamily="34" charset="0"/>
              <a:cs typeface="Arial" panose="020B0604020202020204" pitchFamily="34" charset="0"/>
            </a:endParaRPr>
          </a:p>
          <a:p>
            <a:pPr marL="457200" indent="-457200">
              <a:buFont typeface="Arial" pitchFamily="34" charset="0"/>
              <a:buChar char="•"/>
            </a:pPr>
            <a:endParaRPr lang="en-US" sz="3200" dirty="0">
              <a:solidFill>
                <a:prstClr val="white"/>
              </a:solidFill>
              <a:latin typeface="Arial" panose="020B0604020202020204" pitchFamily="34" charset="0"/>
              <a:cs typeface="Arial" panose="020B0604020202020204" pitchFamily="34" charset="0"/>
            </a:endParaRPr>
          </a:p>
          <a:p>
            <a:pPr marL="457200" indent="-457200">
              <a:buFont typeface="Wingdings" pitchFamily="2" charset="2"/>
              <a:buChar char="§"/>
            </a:pPr>
            <a:endParaRPr lang="en-US" sz="3200" dirty="0">
              <a:solidFill>
                <a:prstClr val="white"/>
              </a:solidFill>
              <a:latin typeface="Arial" panose="020B0604020202020204" pitchFamily="34" charset="0"/>
              <a:cs typeface="Arial" panose="020B0604020202020204" pitchFamily="34" charset="0"/>
            </a:endParaRPr>
          </a:p>
          <a:p>
            <a:endParaRPr lang="en-US" dirty="0">
              <a:solidFill>
                <a:srgbClr val="FF0000"/>
              </a:solidFill>
            </a:endParaRPr>
          </a:p>
        </p:txBody>
      </p:sp>
      <p:sp>
        <p:nvSpPr>
          <p:cNvPr id="8" name="TextBox 7"/>
          <p:cNvSpPr txBox="1"/>
          <p:nvPr/>
        </p:nvSpPr>
        <p:spPr>
          <a:xfrm>
            <a:off x="833195" y="1141008"/>
            <a:ext cx="7907357" cy="3016210"/>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Administered by the National Water Research Institute</a:t>
            </a:r>
          </a:p>
          <a:p>
            <a:pPr marL="914400" lvl="1" indent="-457200">
              <a:buFont typeface="Wingdings" pitchFamily="2" charset="2"/>
              <a:buChar char="§"/>
            </a:pPr>
            <a:endParaRPr lang="en-US" sz="2800" dirty="0">
              <a:solidFill>
                <a:prstClr val="white"/>
              </a:solidFill>
              <a:latin typeface="Arial" panose="020B0604020202020204" pitchFamily="34" charset="0"/>
              <a:cs typeface="Arial" panose="020B0604020202020204" pitchFamily="34" charset="0"/>
            </a:endParaRPr>
          </a:p>
          <a:p>
            <a:endParaRPr lang="en-US" sz="2800" dirty="0">
              <a:solidFill>
                <a:prstClr val="white"/>
              </a:solidFill>
              <a:latin typeface="Arial" panose="020B0604020202020204" pitchFamily="34" charset="0"/>
              <a:cs typeface="Arial" panose="020B0604020202020204" pitchFamily="34" charset="0"/>
            </a:endParaRPr>
          </a:p>
          <a:p>
            <a:pPr marL="457200" indent="-457200">
              <a:buFont typeface="Arial" pitchFamily="34" charset="0"/>
              <a:buChar char="•"/>
            </a:pPr>
            <a:endParaRPr lang="en-US" sz="2800" b="1" dirty="0">
              <a:solidFill>
                <a:prstClr val="white"/>
              </a:solidFill>
              <a:latin typeface="Arial" panose="020B0604020202020204" pitchFamily="34" charset="0"/>
              <a:cs typeface="Arial" panose="020B0604020202020204" pitchFamily="34" charset="0"/>
            </a:endParaRPr>
          </a:p>
          <a:p>
            <a:pPr marL="457200" indent="-457200">
              <a:buFont typeface="Arial" pitchFamily="34" charset="0"/>
              <a:buChar char="•"/>
            </a:pPr>
            <a:endParaRPr lang="en-US" sz="3200" dirty="0">
              <a:solidFill>
                <a:prstClr val="white"/>
              </a:solidFill>
              <a:latin typeface="Arial" panose="020B0604020202020204" pitchFamily="34" charset="0"/>
              <a:cs typeface="Arial" panose="020B0604020202020204" pitchFamily="34" charset="0"/>
            </a:endParaRPr>
          </a:p>
          <a:p>
            <a:pPr marL="457200" indent="-457200">
              <a:buFont typeface="Wingdings" pitchFamily="2" charset="2"/>
              <a:buChar char="§"/>
            </a:pPr>
            <a:endParaRPr lang="en-US" sz="3200" dirty="0">
              <a:solidFill>
                <a:prstClr val="white"/>
              </a:solidFill>
              <a:latin typeface="Arial" panose="020B0604020202020204" pitchFamily="34" charset="0"/>
              <a:cs typeface="Arial" panose="020B0604020202020204" pitchFamily="34" charset="0"/>
            </a:endParaRPr>
          </a:p>
          <a:p>
            <a:endParaRPr lang="en-US" dirty="0">
              <a:solidFill>
                <a:srgbClr val="FF0000"/>
              </a:solidFill>
            </a:endParaRPr>
          </a:p>
        </p:txBody>
      </p:sp>
      <p:sp>
        <p:nvSpPr>
          <p:cNvPr id="3" name="Rectangle 2"/>
          <p:cNvSpPr/>
          <p:nvPr/>
        </p:nvSpPr>
        <p:spPr>
          <a:xfrm>
            <a:off x="4464361" y="1721122"/>
            <a:ext cx="3817345" cy="2923877"/>
          </a:xfrm>
          <a:prstGeom prst="rect">
            <a:avLst/>
          </a:prstGeom>
        </p:spPr>
        <p:txBody>
          <a:bodyPr wrap="square">
            <a:spAutoFit/>
          </a:bodyPr>
          <a:lstStyle/>
          <a:p>
            <a:pPr lvl="1"/>
            <a:r>
              <a:rPr lang="en-US" sz="2400" b="1" dirty="0">
                <a:solidFill>
                  <a:prstClr val="white"/>
                </a:solidFill>
                <a:latin typeface="Arial" panose="020B0604020202020204" pitchFamily="34" charset="0"/>
                <a:cs typeface="Arial" panose="020B0604020202020204" pitchFamily="34" charset="0"/>
              </a:rPr>
              <a:t>Expertise:</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Treatment engineering  </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Reuse regulatory criteria</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Chemistry, microbiology</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Public health risk assessment</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Source control</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Public outreach and engagement</a:t>
            </a:r>
          </a:p>
        </p:txBody>
      </p:sp>
      <p:sp>
        <p:nvSpPr>
          <p:cNvPr id="6" name="Rectangle 5"/>
          <p:cNvSpPr/>
          <p:nvPr/>
        </p:nvSpPr>
        <p:spPr>
          <a:xfrm>
            <a:off x="326735" y="4407187"/>
            <a:ext cx="9647772" cy="1692771"/>
          </a:xfrm>
          <a:prstGeom prst="rect">
            <a:avLst/>
          </a:prstGeom>
        </p:spPr>
        <p:txBody>
          <a:bodyPr wrap="square">
            <a:spAutoFit/>
          </a:bodyPr>
          <a:lstStyle/>
          <a:p>
            <a:pPr lvl="1"/>
            <a:r>
              <a:rPr lang="en-US" sz="2400" b="1" dirty="0">
                <a:solidFill>
                  <a:prstClr val="white"/>
                </a:solidFill>
                <a:latin typeface="Arial" panose="020B0604020202020204" pitchFamily="34" charset="0"/>
                <a:cs typeface="Arial" panose="020B0604020202020204" pitchFamily="34" charset="0"/>
              </a:rPr>
              <a:t>Input provided on:</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Design of Pilot, developing test plan</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Operating the pilot to test various treatment technologies</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Monitoring strategies</a:t>
            </a:r>
          </a:p>
          <a:p>
            <a:pPr marL="739775" lvl="1" indent="-282575">
              <a:buClr>
                <a:schemeClr val="accent4"/>
              </a:buClr>
              <a:buFont typeface="Wingdings" pitchFamily="2" charset="2"/>
              <a:buChar char="§"/>
            </a:pPr>
            <a:r>
              <a:rPr lang="en-US" sz="2000" dirty="0">
                <a:solidFill>
                  <a:prstClr val="white"/>
                </a:solidFill>
                <a:latin typeface="Arial" panose="020B0604020202020204" pitchFamily="34" charset="0"/>
                <a:cs typeface="Arial" panose="020B0604020202020204" pitchFamily="34" charset="0"/>
              </a:rPr>
              <a:t>Components of the DPR system</a:t>
            </a:r>
          </a:p>
        </p:txBody>
      </p:sp>
      <p:pic>
        <p:nvPicPr>
          <p:cNvPr id="5" name="Picture 4">
            <a:extLst>
              <a:ext uri="{FF2B5EF4-FFF2-40B4-BE49-F238E27FC236}">
                <a16:creationId xmlns:a16="http://schemas.microsoft.com/office/drawing/2014/main" id="{255D5B75-A793-403A-81FC-94FC6AE46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701" y="1789505"/>
            <a:ext cx="3146155" cy="2349906"/>
          </a:xfrm>
          <a:prstGeom prst="rect">
            <a:avLst/>
          </a:prstGeom>
        </p:spPr>
      </p:pic>
    </p:spTree>
    <p:extLst>
      <p:ext uri="{BB962C8B-B14F-4D97-AF65-F5344CB8AC3E}">
        <p14:creationId xmlns:p14="http://schemas.microsoft.com/office/powerpoint/2010/main" val="3239479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Topics for Today</a:t>
            </a:r>
          </a:p>
        </p:txBody>
      </p:sp>
      <p:sp>
        <p:nvSpPr>
          <p:cNvPr id="4" name="Content Placeholder 3"/>
          <p:cNvSpPr>
            <a:spLocks noGrp="1"/>
          </p:cNvSpPr>
          <p:nvPr>
            <p:ph idx="1"/>
          </p:nvPr>
        </p:nvSpPr>
        <p:spPr>
          <a:xfrm>
            <a:off x="457199" y="1600200"/>
            <a:ext cx="8400361" cy="4525963"/>
          </a:xfrm>
        </p:spPr>
        <p:txBody>
          <a:bodyPr>
            <a:normAutofit/>
          </a:bodyPr>
          <a:lstStyle/>
          <a:p>
            <a:pPr>
              <a:spcBef>
                <a:spcPts val="0"/>
              </a:spcBef>
            </a:pPr>
            <a:r>
              <a:rPr lang="en-US" dirty="0"/>
              <a:t>El Paso’s history of reuse, conservation, diversification</a:t>
            </a:r>
          </a:p>
          <a:p>
            <a:pPr>
              <a:spcBef>
                <a:spcPts val="0"/>
              </a:spcBef>
            </a:pPr>
            <a:r>
              <a:rPr lang="en-US" dirty="0"/>
              <a:t>El Paso’s Advanced Purification project</a:t>
            </a:r>
          </a:p>
          <a:p>
            <a:pPr lvl="1">
              <a:spcBef>
                <a:spcPts val="0"/>
              </a:spcBef>
            </a:pPr>
            <a:r>
              <a:rPr lang="en-US" dirty="0"/>
              <a:t>Regulatory context</a:t>
            </a:r>
          </a:p>
          <a:p>
            <a:pPr lvl="1">
              <a:spcBef>
                <a:spcPts val="0"/>
              </a:spcBef>
            </a:pPr>
            <a:r>
              <a:rPr lang="en-US" dirty="0"/>
              <a:t>Advisory Panel</a:t>
            </a:r>
          </a:p>
          <a:p>
            <a:pPr lvl="1">
              <a:spcBef>
                <a:spcPts val="0"/>
              </a:spcBef>
            </a:pPr>
            <a:r>
              <a:rPr lang="en-US" dirty="0"/>
              <a:t>Pilot Project</a:t>
            </a:r>
          </a:p>
          <a:p>
            <a:pPr lvl="1">
              <a:spcBef>
                <a:spcPts val="0"/>
              </a:spcBef>
            </a:pPr>
            <a:r>
              <a:rPr lang="en-US" dirty="0"/>
              <a:t>Operational Protocols</a:t>
            </a:r>
          </a:p>
          <a:p>
            <a:pPr>
              <a:spcBef>
                <a:spcPts val="0"/>
              </a:spcBef>
            </a:pPr>
            <a:r>
              <a:rPr lang="en-US" dirty="0"/>
              <a:t>Timeline</a:t>
            </a:r>
          </a:p>
          <a:p>
            <a:pPr marL="0" indent="0">
              <a:buNone/>
            </a:pPr>
            <a:endParaRPr lang="en-US" dirty="0"/>
          </a:p>
        </p:txBody>
      </p:sp>
    </p:spTree>
    <p:extLst>
      <p:ext uri="{BB962C8B-B14F-4D97-AF65-F5344CB8AC3E}">
        <p14:creationId xmlns:p14="http://schemas.microsoft.com/office/powerpoint/2010/main" val="3471956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1143000"/>
          </a:xfrm>
        </p:spPr>
        <p:txBody>
          <a:bodyPr/>
          <a:lstStyle/>
          <a:p>
            <a:pPr eaLnBrk="1" hangingPunct="1"/>
            <a:r>
              <a:rPr lang="en-US" sz="3200" dirty="0">
                <a:solidFill>
                  <a:schemeClr val="bg1"/>
                </a:solidFill>
                <a:latin typeface="Arial" charset="0"/>
                <a:cs typeface="Arial" charset="0"/>
              </a:rPr>
              <a:t>Purification technologies proposed and piloted</a:t>
            </a:r>
          </a:p>
        </p:txBody>
      </p:sp>
      <p:sp>
        <p:nvSpPr>
          <p:cNvPr id="26" name="TextBox 25"/>
          <p:cNvSpPr txBox="1"/>
          <p:nvPr/>
        </p:nvSpPr>
        <p:spPr>
          <a:xfrm>
            <a:off x="1475355" y="4521941"/>
            <a:ext cx="1590101" cy="830997"/>
          </a:xfrm>
          <a:prstGeom prst="rect">
            <a:avLst/>
          </a:prstGeom>
          <a:noFill/>
        </p:spPr>
        <p:txBody>
          <a:bodyPr wrap="square" rtlCol="0">
            <a:spAutoFit/>
          </a:bodyPr>
          <a:lstStyle/>
          <a:p>
            <a:r>
              <a:rPr lang="en-US" sz="1600" dirty="0">
                <a:solidFill>
                  <a:schemeClr val="bg1"/>
                </a:solidFill>
              </a:rPr>
              <a:t>Microfiltration</a:t>
            </a:r>
          </a:p>
          <a:p>
            <a:r>
              <a:rPr lang="en-US" sz="1600" dirty="0">
                <a:solidFill>
                  <a:schemeClr val="bg1"/>
                </a:solidFill>
              </a:rPr>
              <a:t>or</a:t>
            </a:r>
          </a:p>
          <a:p>
            <a:r>
              <a:rPr lang="en-US" sz="1600" dirty="0">
                <a:solidFill>
                  <a:schemeClr val="bg1"/>
                </a:solidFill>
              </a:rPr>
              <a:t>Ultrafiltration</a:t>
            </a:r>
          </a:p>
        </p:txBody>
      </p:sp>
      <p:sp>
        <p:nvSpPr>
          <p:cNvPr id="83" name="TextBox 82"/>
          <p:cNvSpPr txBox="1"/>
          <p:nvPr/>
        </p:nvSpPr>
        <p:spPr>
          <a:xfrm>
            <a:off x="419984" y="4521941"/>
            <a:ext cx="1590101" cy="830997"/>
          </a:xfrm>
          <a:prstGeom prst="rect">
            <a:avLst/>
          </a:prstGeom>
          <a:noFill/>
        </p:spPr>
        <p:txBody>
          <a:bodyPr wrap="square" rtlCol="0">
            <a:spAutoFit/>
          </a:bodyPr>
          <a:lstStyle/>
          <a:p>
            <a:r>
              <a:rPr lang="en-US" sz="1600" dirty="0">
                <a:solidFill>
                  <a:schemeClr val="bg1"/>
                </a:solidFill>
              </a:rPr>
              <a:t>Treated</a:t>
            </a:r>
          </a:p>
          <a:p>
            <a:r>
              <a:rPr lang="en-US" sz="1600" dirty="0">
                <a:solidFill>
                  <a:schemeClr val="bg1"/>
                </a:solidFill>
              </a:rPr>
              <a:t>Source</a:t>
            </a:r>
          </a:p>
          <a:p>
            <a:r>
              <a:rPr lang="en-US" sz="1600" dirty="0">
                <a:solidFill>
                  <a:schemeClr val="bg1"/>
                </a:solidFill>
              </a:rPr>
              <a:t>Water</a:t>
            </a:r>
          </a:p>
        </p:txBody>
      </p:sp>
      <p:sp>
        <p:nvSpPr>
          <p:cNvPr id="84" name="TextBox 83"/>
          <p:cNvSpPr txBox="1"/>
          <p:nvPr/>
        </p:nvSpPr>
        <p:spPr>
          <a:xfrm>
            <a:off x="2917927" y="4536939"/>
            <a:ext cx="1478600" cy="338554"/>
          </a:xfrm>
          <a:prstGeom prst="rect">
            <a:avLst/>
          </a:prstGeom>
          <a:noFill/>
        </p:spPr>
        <p:txBody>
          <a:bodyPr wrap="square" rtlCol="0">
            <a:spAutoFit/>
          </a:bodyPr>
          <a:lstStyle/>
          <a:p>
            <a:r>
              <a:rPr lang="en-US" sz="1600" dirty="0">
                <a:solidFill>
                  <a:schemeClr val="bg1"/>
                </a:solidFill>
              </a:rPr>
              <a:t>RO</a:t>
            </a:r>
          </a:p>
        </p:txBody>
      </p:sp>
      <p:sp>
        <p:nvSpPr>
          <p:cNvPr id="99" name="TextBox 98"/>
          <p:cNvSpPr txBox="1"/>
          <p:nvPr/>
        </p:nvSpPr>
        <p:spPr>
          <a:xfrm>
            <a:off x="4834879" y="4551877"/>
            <a:ext cx="666108" cy="338554"/>
          </a:xfrm>
          <a:prstGeom prst="rect">
            <a:avLst/>
          </a:prstGeom>
          <a:noFill/>
        </p:spPr>
        <p:txBody>
          <a:bodyPr wrap="square" rtlCol="0">
            <a:spAutoFit/>
          </a:bodyPr>
          <a:lstStyle/>
          <a:p>
            <a:r>
              <a:rPr lang="en-US" sz="1600" dirty="0">
                <a:solidFill>
                  <a:schemeClr val="bg1"/>
                </a:solidFill>
              </a:rPr>
              <a:t>GAC</a:t>
            </a:r>
          </a:p>
        </p:txBody>
      </p:sp>
      <p:sp>
        <p:nvSpPr>
          <p:cNvPr id="100" name="TextBox 99"/>
          <p:cNvSpPr txBox="1"/>
          <p:nvPr/>
        </p:nvSpPr>
        <p:spPr>
          <a:xfrm>
            <a:off x="5698680" y="4545627"/>
            <a:ext cx="1309344" cy="584775"/>
          </a:xfrm>
          <a:prstGeom prst="rect">
            <a:avLst/>
          </a:prstGeom>
          <a:noFill/>
        </p:spPr>
        <p:txBody>
          <a:bodyPr wrap="square" rtlCol="0">
            <a:spAutoFit/>
          </a:bodyPr>
          <a:lstStyle/>
          <a:p>
            <a:r>
              <a:rPr lang="en-US" sz="1600" dirty="0">
                <a:solidFill>
                  <a:schemeClr val="bg1"/>
                </a:solidFill>
              </a:rPr>
              <a:t>Chlorine </a:t>
            </a:r>
          </a:p>
          <a:p>
            <a:r>
              <a:rPr lang="en-US" sz="1600" dirty="0">
                <a:solidFill>
                  <a:schemeClr val="bg1"/>
                </a:solidFill>
              </a:rPr>
              <a:t>Disinfection</a:t>
            </a:r>
          </a:p>
        </p:txBody>
      </p:sp>
      <p:sp>
        <p:nvSpPr>
          <p:cNvPr id="101" name="TextBox 100"/>
          <p:cNvSpPr txBox="1"/>
          <p:nvPr/>
        </p:nvSpPr>
        <p:spPr>
          <a:xfrm>
            <a:off x="6969556" y="4545628"/>
            <a:ext cx="1309344" cy="584775"/>
          </a:xfrm>
          <a:prstGeom prst="rect">
            <a:avLst/>
          </a:prstGeom>
          <a:noFill/>
        </p:spPr>
        <p:txBody>
          <a:bodyPr wrap="square" rtlCol="0">
            <a:spAutoFit/>
          </a:bodyPr>
          <a:lstStyle/>
          <a:p>
            <a:r>
              <a:rPr lang="en-US" sz="1600" dirty="0">
                <a:solidFill>
                  <a:schemeClr val="bg1"/>
                </a:solidFill>
              </a:rPr>
              <a:t>Final Stabilization</a:t>
            </a:r>
          </a:p>
        </p:txBody>
      </p:sp>
      <p:sp>
        <p:nvSpPr>
          <p:cNvPr id="214" name="TextBox 213"/>
          <p:cNvSpPr txBox="1"/>
          <p:nvPr/>
        </p:nvSpPr>
        <p:spPr>
          <a:xfrm>
            <a:off x="3697994" y="4551877"/>
            <a:ext cx="1170455" cy="830997"/>
          </a:xfrm>
          <a:prstGeom prst="rect">
            <a:avLst/>
          </a:prstGeom>
          <a:noFill/>
        </p:spPr>
        <p:txBody>
          <a:bodyPr wrap="square" rtlCol="0">
            <a:spAutoFit/>
          </a:bodyPr>
          <a:lstStyle/>
          <a:p>
            <a:r>
              <a:rPr lang="en-US" sz="1600" dirty="0">
                <a:solidFill>
                  <a:schemeClr val="bg1"/>
                </a:solidFill>
              </a:rPr>
              <a:t>UV w/</a:t>
            </a:r>
          </a:p>
          <a:p>
            <a:r>
              <a:rPr lang="en-US" sz="1600" dirty="0">
                <a:solidFill>
                  <a:schemeClr val="bg1"/>
                </a:solidFill>
              </a:rPr>
              <a:t>Advanced</a:t>
            </a:r>
          </a:p>
          <a:p>
            <a:r>
              <a:rPr lang="en-US" sz="1600" dirty="0">
                <a:solidFill>
                  <a:schemeClr val="bg1"/>
                </a:solidFill>
              </a:rPr>
              <a:t>Oxidation </a:t>
            </a:r>
          </a:p>
        </p:txBody>
      </p:sp>
      <p:pic>
        <p:nvPicPr>
          <p:cNvPr id="14" name="Picture 13">
            <a:extLst>
              <a:ext uri="{FF2B5EF4-FFF2-40B4-BE49-F238E27FC236}">
                <a16:creationId xmlns:a16="http://schemas.microsoft.com/office/drawing/2014/main" id="{D914F481-1E12-4BB6-AC01-801A5B9015A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9251" y="1308834"/>
            <a:ext cx="8505145" cy="3685371"/>
          </a:xfrm>
          <a:prstGeom prst="rect">
            <a:avLst/>
          </a:prstGeom>
        </p:spPr>
      </p:pic>
    </p:spTree>
    <p:extLst>
      <p:ext uri="{BB962C8B-B14F-4D97-AF65-F5344CB8AC3E}">
        <p14:creationId xmlns:p14="http://schemas.microsoft.com/office/powerpoint/2010/main" val="3271257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79"/>
            <a:ext cx="8229600" cy="1143000"/>
          </a:xfrm>
        </p:spPr>
        <p:txBody>
          <a:bodyPr/>
          <a:lstStyle/>
          <a:p>
            <a:r>
              <a:rPr lang="en-US" dirty="0"/>
              <a:t>Pilot Project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785" y="1009145"/>
            <a:ext cx="3626334" cy="242354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785" y="3621468"/>
            <a:ext cx="3652585" cy="244108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90" y="1009145"/>
            <a:ext cx="3620820" cy="241985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90" y="3621468"/>
            <a:ext cx="3657600" cy="2444436"/>
          </a:xfrm>
          <a:prstGeom prst="rect">
            <a:avLst/>
          </a:prstGeom>
        </p:spPr>
      </p:pic>
    </p:spTree>
    <p:extLst>
      <p:ext uri="{BB962C8B-B14F-4D97-AF65-F5344CB8AC3E}">
        <p14:creationId xmlns:p14="http://schemas.microsoft.com/office/powerpoint/2010/main" val="2092780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6678" y="148236"/>
            <a:ext cx="8064000" cy="630000"/>
          </a:xfrm>
          <a:prstGeom prst="rect">
            <a:avLst/>
          </a:prstGeom>
        </p:spPr>
        <p:txBody>
          <a:bodyPr vert="horz" lIns="0" tIns="0" rIns="0" bIns="0" rtlCol="0" anchor="t">
            <a:noAutofit/>
          </a:bodyPr>
          <a:lstStyle>
            <a:lvl1pPr algn="ctr" defTabSz="457200" rtl="0" eaLnBrk="1" latinLnBrk="0" hangingPunct="1">
              <a:spcBef>
                <a:spcPct val="0"/>
              </a:spcBef>
              <a:buNone/>
              <a:defRPr sz="4400" kern="1200" baseline="0">
                <a:solidFill>
                  <a:schemeClr val="bg1"/>
                </a:solidFill>
                <a:latin typeface="+mj-lt"/>
                <a:ea typeface="+mj-ea"/>
                <a:cs typeface="+mj-cs"/>
              </a:defRPr>
            </a:lvl1pPr>
          </a:lstStyle>
          <a:p>
            <a:r>
              <a:rPr lang="en-US" dirty="0" smtClean="0"/>
              <a:t>Pathogen Removal through Treatment Train</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19140"/>
            <a:ext cx="5100918" cy="283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470" y="3820086"/>
            <a:ext cx="5418530" cy="303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7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9999" y="197524"/>
            <a:ext cx="8290236" cy="630000"/>
          </a:xfrm>
        </p:spPr>
        <p:txBody>
          <a:bodyPr>
            <a:normAutofit fontScale="90000"/>
          </a:bodyPr>
          <a:lstStyle/>
          <a:p>
            <a:r>
              <a:rPr lang="en-US" dirty="0" smtClean="0"/>
              <a:t>Virus Concentrations are </a:t>
            </a:r>
            <a:br>
              <a:rPr lang="en-US" dirty="0" smtClean="0"/>
            </a:br>
            <a:r>
              <a:rPr lang="en-US" dirty="0" smtClean="0"/>
              <a:t>Non-Detect in UV AOP Effluent</a:t>
            </a:r>
            <a:endParaRPr lang="en-US" dirty="0"/>
          </a:p>
        </p:txBody>
      </p:sp>
      <p:graphicFrame>
        <p:nvGraphicFramePr>
          <p:cNvPr id="9" name="Content Placeholder 3"/>
          <p:cNvGraphicFramePr>
            <a:graphicFrameLocks noGrp="1"/>
          </p:cNvGraphicFramePr>
          <p:nvPr>
            <p:ph idx="4294967295"/>
            <p:extLst>
              <p:ext uri="{D42A27DB-BD31-4B8C-83A1-F6EECF244321}">
                <p14:modId xmlns:p14="http://schemas.microsoft.com/office/powerpoint/2010/main" val="2656473287"/>
              </p:ext>
            </p:extLst>
          </p:nvPr>
        </p:nvGraphicFramePr>
        <p:xfrm>
          <a:off x="457200" y="1752597"/>
          <a:ext cx="8229600" cy="2966720"/>
        </p:xfrm>
        <a:graphic>
          <a:graphicData uri="http://schemas.openxmlformats.org/drawingml/2006/table">
            <a:tbl>
              <a:tblPr firstRow="1" bandRow="1">
                <a:tableStyleId>{5C22544A-7EE6-4342-B048-85BDC9FD1C3A}</a:tableStyleId>
              </a:tblPr>
              <a:tblGrid>
                <a:gridCol w="2777067">
                  <a:extLst>
                    <a:ext uri="{9D8B030D-6E8A-4147-A177-3AD203B41FA5}">
                      <a16:colId xmlns:a16="http://schemas.microsoft.com/office/drawing/2014/main" val="20000"/>
                    </a:ext>
                  </a:extLst>
                </a:gridCol>
                <a:gridCol w="1337733">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r>
                        <a:rPr lang="en-US" dirty="0" smtClean="0"/>
                        <a:t>Parameter</a:t>
                      </a:r>
                      <a:endParaRPr lang="en-US" dirty="0"/>
                    </a:p>
                  </a:txBody>
                  <a:tcPr/>
                </a:tc>
                <a:tc>
                  <a:txBody>
                    <a:bodyPr/>
                    <a:lstStyle/>
                    <a:p>
                      <a:r>
                        <a:rPr lang="en-US" dirty="0" smtClean="0"/>
                        <a:t>Units</a:t>
                      </a:r>
                      <a:endParaRPr lang="en-US" dirty="0"/>
                    </a:p>
                  </a:txBody>
                  <a:tcPr/>
                </a:tc>
                <a:tc>
                  <a:txBody>
                    <a:bodyPr/>
                    <a:lstStyle/>
                    <a:p>
                      <a:pPr algn="ctr"/>
                      <a:r>
                        <a:rPr lang="en-US" dirty="0" smtClean="0"/>
                        <a:t>6/10/15</a:t>
                      </a:r>
                      <a:endParaRPr lang="en-US" dirty="0"/>
                    </a:p>
                  </a:txBody>
                  <a:tcPr/>
                </a:tc>
                <a:tc>
                  <a:txBody>
                    <a:bodyPr/>
                    <a:lstStyle/>
                    <a:p>
                      <a:pPr algn="ctr"/>
                      <a:r>
                        <a:rPr lang="en-US" dirty="0" smtClean="0"/>
                        <a:t>7/8/15</a:t>
                      </a:r>
                      <a:endParaRPr lang="en-US" dirty="0"/>
                    </a:p>
                  </a:txBody>
                  <a:tcPr/>
                </a:tc>
                <a:extLst>
                  <a:ext uri="{0D108BD9-81ED-4DB2-BD59-A6C34878D82A}">
                    <a16:rowId xmlns:a16="http://schemas.microsoft.com/office/drawing/2014/main" val="10000"/>
                  </a:ext>
                </a:extLst>
              </a:tr>
              <a:tr h="370840">
                <a:tc>
                  <a:txBody>
                    <a:bodyPr/>
                    <a:lstStyle/>
                    <a:p>
                      <a:r>
                        <a:rPr lang="en-US" dirty="0" smtClean="0"/>
                        <a:t>Adenovirus</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1"/>
                  </a:ext>
                </a:extLst>
              </a:tr>
              <a:tr h="370840">
                <a:tc>
                  <a:txBody>
                    <a:bodyPr/>
                    <a:lstStyle/>
                    <a:p>
                      <a:r>
                        <a:rPr lang="en-US" dirty="0" smtClean="0"/>
                        <a:t>Total </a:t>
                      </a:r>
                      <a:r>
                        <a:rPr lang="en-US" dirty="0" err="1" smtClean="0"/>
                        <a:t>Culturable</a:t>
                      </a:r>
                      <a:r>
                        <a:rPr lang="en-US" baseline="0" dirty="0" smtClean="0"/>
                        <a:t> Virus</a:t>
                      </a:r>
                      <a:endParaRPr lang="en-US" dirty="0"/>
                    </a:p>
                  </a:txBody>
                  <a:tcPr/>
                </a:tc>
                <a:tc>
                  <a:txBody>
                    <a:bodyPr/>
                    <a:lstStyle/>
                    <a:p>
                      <a:r>
                        <a:rPr lang="en-US" dirty="0" smtClean="0"/>
                        <a:t>MPN/L</a:t>
                      </a:r>
                      <a:endParaRPr lang="en-US" dirty="0"/>
                    </a:p>
                  </a:txBody>
                  <a:tcPr/>
                </a:tc>
                <a:tc>
                  <a:txBody>
                    <a:bodyPr/>
                    <a:lstStyle/>
                    <a:p>
                      <a:pPr algn="ctr"/>
                      <a:r>
                        <a:rPr lang="en-US" dirty="0" smtClean="0"/>
                        <a:t>&lt; 0.0036</a:t>
                      </a:r>
                      <a:endParaRPr lang="en-US" dirty="0"/>
                    </a:p>
                  </a:txBody>
                  <a:tcPr/>
                </a:tc>
                <a:tc>
                  <a:txBody>
                    <a:bodyPr/>
                    <a:lstStyle/>
                    <a:p>
                      <a:pPr algn="ctr"/>
                      <a:r>
                        <a:rPr lang="en-US" dirty="0" smtClean="0"/>
                        <a:t>&lt; 0.053</a:t>
                      </a:r>
                      <a:endParaRPr lang="en-US" dirty="0"/>
                    </a:p>
                  </a:txBody>
                  <a:tcPr/>
                </a:tc>
                <a:extLst>
                  <a:ext uri="{0D108BD9-81ED-4DB2-BD59-A6C34878D82A}">
                    <a16:rowId xmlns:a16="http://schemas.microsoft.com/office/drawing/2014/main" val="10002"/>
                  </a:ext>
                </a:extLst>
              </a:tr>
              <a:tr h="370840">
                <a:tc>
                  <a:txBody>
                    <a:bodyPr/>
                    <a:lstStyle/>
                    <a:p>
                      <a:r>
                        <a:rPr lang="en-US" dirty="0" smtClean="0"/>
                        <a:t>Enterovirus</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3"/>
                  </a:ext>
                </a:extLst>
              </a:tr>
              <a:tr h="370840">
                <a:tc>
                  <a:txBody>
                    <a:bodyPr/>
                    <a:lstStyle/>
                    <a:p>
                      <a:r>
                        <a:rPr lang="en-US" dirty="0" smtClean="0"/>
                        <a:t>Norovirus</a:t>
                      </a:r>
                      <a:r>
                        <a:rPr lang="en-US" baseline="0" dirty="0" smtClean="0"/>
                        <a:t> GIA </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4"/>
                  </a:ext>
                </a:extLst>
              </a:tr>
              <a:tr h="370840">
                <a:tc>
                  <a:txBody>
                    <a:bodyPr/>
                    <a:lstStyle/>
                    <a:p>
                      <a:r>
                        <a:rPr lang="en-US" dirty="0" smtClean="0"/>
                        <a:t>Norovirus GIB</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5"/>
                  </a:ext>
                </a:extLst>
              </a:tr>
              <a:tr h="370840">
                <a:tc>
                  <a:txBody>
                    <a:bodyPr/>
                    <a:lstStyle/>
                    <a:p>
                      <a:r>
                        <a:rPr lang="en-US" dirty="0" smtClean="0"/>
                        <a:t>Norovirus GII</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6"/>
                  </a:ext>
                </a:extLst>
              </a:tr>
              <a:tr h="370840">
                <a:tc>
                  <a:txBody>
                    <a:bodyPr/>
                    <a:lstStyle/>
                    <a:p>
                      <a:r>
                        <a:rPr lang="en-US" dirty="0" smtClean="0"/>
                        <a:t>Rotavirus</a:t>
                      </a:r>
                      <a:endParaRPr lang="en-US" dirty="0"/>
                    </a:p>
                  </a:txBody>
                  <a:tcPr/>
                </a:tc>
                <a:tc>
                  <a:txBody>
                    <a:bodyPr/>
                    <a:lstStyle/>
                    <a:p>
                      <a:r>
                        <a:rPr lang="en-US" dirty="0" smtClean="0"/>
                        <a:t>GC/L</a:t>
                      </a:r>
                      <a:endParaRPr lang="en-US" dirty="0"/>
                    </a:p>
                  </a:txBody>
                  <a:tcPr/>
                </a:tc>
                <a:tc>
                  <a:txBody>
                    <a:bodyPr/>
                    <a:lstStyle/>
                    <a:p>
                      <a:pPr algn="ctr"/>
                      <a:r>
                        <a:rPr lang="en-US" dirty="0" smtClean="0"/>
                        <a:t>Non-detect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Non-detect</a:t>
                      </a:r>
                    </a:p>
                  </a:txBody>
                  <a:tcPr/>
                </a:tc>
                <a:extLst>
                  <a:ext uri="{0D108BD9-81ED-4DB2-BD59-A6C34878D82A}">
                    <a16:rowId xmlns:a16="http://schemas.microsoft.com/office/drawing/2014/main" val="10007"/>
                  </a:ext>
                </a:extLst>
              </a:tr>
            </a:tbl>
          </a:graphicData>
        </a:graphic>
      </p:graphicFrame>
      <p:sp>
        <p:nvSpPr>
          <p:cNvPr id="10" name="TextBox 9"/>
          <p:cNvSpPr txBox="1"/>
          <p:nvPr/>
        </p:nvSpPr>
        <p:spPr>
          <a:xfrm>
            <a:off x="812800" y="4971923"/>
            <a:ext cx="7518401" cy="1123712"/>
          </a:xfrm>
          <a:prstGeom prst="roundRect">
            <a:avLst/>
          </a:prstGeom>
          <a:solidFill>
            <a:schemeClr val="accent1">
              <a:lumMod val="20000"/>
              <a:lumOff val="80000"/>
            </a:schemeClr>
          </a:solidFill>
          <a:ln>
            <a:solidFill>
              <a:srgbClr val="0070C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Arial" panose="020B0604020202020204" pitchFamily="34" charset="0"/>
              <a:buChar char="•"/>
            </a:pPr>
            <a:r>
              <a:rPr lang="en-US" sz="2000" dirty="0" smtClean="0"/>
              <a:t>Viruses are non-detect in UV AOP effluent samples</a:t>
            </a:r>
          </a:p>
          <a:p>
            <a:pPr marL="342900" indent="-342900">
              <a:buFont typeface="Arial" panose="020B0604020202020204" pitchFamily="34" charset="0"/>
              <a:buChar char="•"/>
            </a:pPr>
            <a:r>
              <a:rPr lang="en-US" sz="2000" dirty="0" smtClean="0"/>
              <a:t>Chlorine disinfection for full-scale treatment train will provide additional pathogen barrier</a:t>
            </a:r>
          </a:p>
        </p:txBody>
      </p:sp>
    </p:spTree>
    <p:extLst>
      <p:ext uri="{BB962C8B-B14F-4D97-AF65-F5344CB8AC3E}">
        <p14:creationId xmlns:p14="http://schemas.microsoft.com/office/powerpoint/2010/main" val="364804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429831" y="372448"/>
            <a:ext cx="8064000" cy="63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a:t>CEC Pilot Testing Results</a:t>
            </a:r>
          </a:p>
        </p:txBody>
      </p:sp>
      <p:sp>
        <p:nvSpPr>
          <p:cNvPr id="3" name="Content Placeholder 2"/>
          <p:cNvSpPr>
            <a:spLocks noGrp="1"/>
          </p:cNvSpPr>
          <p:nvPr>
            <p:ph sz="quarter" idx="12"/>
          </p:nvPr>
        </p:nvSpPr>
        <p:spPr>
          <a:xfrm>
            <a:off x="539750" y="1697617"/>
            <a:ext cx="8064500" cy="3926188"/>
          </a:xfrm>
        </p:spPr>
        <p:txBody>
          <a:bodyPr>
            <a:normAutofit fontScale="92500" lnSpcReduction="20000"/>
          </a:bodyPr>
          <a:lstStyle/>
          <a:p>
            <a:r>
              <a:rPr lang="en-US" altLang="en-US" dirty="0"/>
              <a:t>Testing for </a:t>
            </a:r>
            <a:r>
              <a:rPr lang="en-US" altLang="en-US" b="1" dirty="0">
                <a:solidFill>
                  <a:schemeClr val="accent4"/>
                </a:solidFill>
              </a:rPr>
              <a:t>97</a:t>
            </a:r>
            <a:r>
              <a:rPr lang="en-US" altLang="en-US" dirty="0"/>
              <a:t> chemicals of emerging concern (CECs):</a:t>
            </a:r>
          </a:p>
          <a:p>
            <a:pPr lvl="1"/>
            <a:r>
              <a:rPr lang="en-US" altLang="en-US" dirty="0"/>
              <a:t>Source water</a:t>
            </a:r>
          </a:p>
          <a:p>
            <a:pPr lvl="1"/>
            <a:r>
              <a:rPr lang="en-US" altLang="en-US" dirty="0"/>
              <a:t>Each NF/RO Permeate stream</a:t>
            </a:r>
          </a:p>
          <a:p>
            <a:pPr lvl="1"/>
            <a:r>
              <a:rPr lang="en-US" altLang="en-US" dirty="0"/>
              <a:t>UV AOP Influent</a:t>
            </a:r>
          </a:p>
          <a:p>
            <a:pPr lvl="1"/>
            <a:r>
              <a:rPr lang="en-US" altLang="en-US" dirty="0"/>
              <a:t>UV AOP Effluent</a:t>
            </a:r>
          </a:p>
          <a:p>
            <a:pPr lvl="1"/>
            <a:r>
              <a:rPr lang="en-US" altLang="en-US" dirty="0"/>
              <a:t>Each GAC Effluent stream</a:t>
            </a:r>
          </a:p>
          <a:p>
            <a:r>
              <a:rPr lang="en-US" altLang="en-US" dirty="0"/>
              <a:t>Examples: caffeine, ibuprofen, estradiol, sucralose, </a:t>
            </a:r>
            <a:r>
              <a:rPr lang="en-US" altLang="en-US" dirty="0" err="1"/>
              <a:t>triclosan</a:t>
            </a:r>
            <a:r>
              <a:rPr lang="en-US" altLang="en-US" dirty="0"/>
              <a:t>, BPA, atrazine</a:t>
            </a:r>
          </a:p>
        </p:txBody>
      </p:sp>
    </p:spTree>
    <p:extLst>
      <p:ext uri="{BB962C8B-B14F-4D97-AF65-F5344CB8AC3E}">
        <p14:creationId xmlns:p14="http://schemas.microsoft.com/office/powerpoint/2010/main" val="3418668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440849" y="378000"/>
            <a:ext cx="8064000" cy="63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a:t>CEC Pilot Testing Results</a:t>
            </a:r>
          </a:p>
        </p:txBody>
      </p:sp>
      <p:sp>
        <p:nvSpPr>
          <p:cNvPr id="3" name="Content Placeholder 2"/>
          <p:cNvSpPr>
            <a:spLocks noGrp="1"/>
          </p:cNvSpPr>
          <p:nvPr>
            <p:ph sz="quarter" idx="12"/>
          </p:nvPr>
        </p:nvSpPr>
        <p:spPr>
          <a:xfrm>
            <a:off x="650363" y="1859227"/>
            <a:ext cx="8064500" cy="3926188"/>
          </a:xfrm>
        </p:spPr>
        <p:txBody>
          <a:bodyPr>
            <a:normAutofit/>
          </a:bodyPr>
          <a:lstStyle/>
          <a:p>
            <a:pPr>
              <a:defRPr/>
            </a:pPr>
            <a:r>
              <a:rPr lang="en-US" dirty="0"/>
              <a:t>ESPA2 Testing:</a:t>
            </a:r>
          </a:p>
          <a:p>
            <a:pPr lvl="1">
              <a:defRPr/>
            </a:pPr>
            <a:r>
              <a:rPr lang="en-US" dirty="0"/>
              <a:t>Six sampling events, total of 16 data sets</a:t>
            </a:r>
          </a:p>
          <a:p>
            <a:pPr lvl="1">
              <a:defRPr/>
            </a:pPr>
            <a:r>
              <a:rPr lang="en-US" dirty="0"/>
              <a:t>13 CECs detected in UV AOP influent</a:t>
            </a:r>
          </a:p>
          <a:p>
            <a:pPr lvl="1">
              <a:defRPr/>
            </a:pPr>
            <a:r>
              <a:rPr lang="en-US" dirty="0"/>
              <a:t>84 CECs not detected in membrane permeate </a:t>
            </a:r>
          </a:p>
          <a:p>
            <a:pPr lvl="1">
              <a:defRPr/>
            </a:pPr>
            <a:r>
              <a:rPr lang="en-US" dirty="0"/>
              <a:t>Large majority were non-detect</a:t>
            </a:r>
            <a:r>
              <a:rPr lang="en-US" dirty="0" smtClean="0"/>
              <a:t>!</a:t>
            </a:r>
            <a:endParaRPr lang="en-US" dirty="0"/>
          </a:p>
        </p:txBody>
      </p:sp>
    </p:spTree>
    <p:extLst>
      <p:ext uri="{BB962C8B-B14F-4D97-AF65-F5344CB8AC3E}">
        <p14:creationId xmlns:p14="http://schemas.microsoft.com/office/powerpoint/2010/main" val="174764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endorsement</a:t>
            </a:r>
          </a:p>
        </p:txBody>
      </p:sp>
      <p:sp>
        <p:nvSpPr>
          <p:cNvPr id="3" name="Content Placeholder 2"/>
          <p:cNvSpPr>
            <a:spLocks noGrp="1"/>
          </p:cNvSpPr>
          <p:nvPr>
            <p:ph idx="1"/>
          </p:nvPr>
        </p:nvSpPr>
        <p:spPr>
          <a:xfrm>
            <a:off x="197140" y="1388679"/>
            <a:ext cx="4220817" cy="4525963"/>
          </a:xfrm>
        </p:spPr>
        <p:txBody>
          <a:bodyPr>
            <a:normAutofit fontScale="92500"/>
          </a:bodyPr>
          <a:lstStyle/>
          <a:p>
            <a:pPr>
              <a:spcBef>
                <a:spcPts val="0"/>
              </a:spcBef>
            </a:pPr>
            <a:r>
              <a:rPr lang="en-US" dirty="0"/>
              <a:t>Key factors:</a:t>
            </a:r>
          </a:p>
          <a:p>
            <a:pPr lvl="1">
              <a:spcBef>
                <a:spcPts val="0"/>
              </a:spcBef>
            </a:pPr>
            <a:r>
              <a:rPr lang="en-US" sz="2400" dirty="0"/>
              <a:t>Source water quality – secondary clarified water from WWTP</a:t>
            </a:r>
          </a:p>
          <a:p>
            <a:pPr lvl="1">
              <a:spcBef>
                <a:spcPts val="0"/>
              </a:spcBef>
            </a:pPr>
            <a:r>
              <a:rPr lang="en-US" sz="2400" dirty="0"/>
              <a:t>Multiple barrier approach</a:t>
            </a:r>
          </a:p>
          <a:p>
            <a:pPr lvl="1">
              <a:spcBef>
                <a:spcPts val="0"/>
              </a:spcBef>
            </a:pPr>
            <a:r>
              <a:rPr lang="en-US" sz="2400" dirty="0"/>
              <a:t>Water quality goals, including finished water goals for non-regulated constituents</a:t>
            </a:r>
          </a:p>
          <a:p>
            <a:pPr lvl="1">
              <a:spcBef>
                <a:spcPts val="0"/>
              </a:spcBef>
            </a:pPr>
            <a:r>
              <a:rPr lang="en-US" sz="2400" dirty="0"/>
              <a:t>Protection of the potable water system</a:t>
            </a:r>
          </a:p>
          <a:p>
            <a:pPr lvl="1">
              <a:spcBef>
                <a:spcPts val="0"/>
              </a:spcBef>
            </a:pPr>
            <a:r>
              <a:rPr lang="en-US" sz="2400" dirty="0"/>
              <a:t>Ongoing public outreach</a:t>
            </a:r>
          </a:p>
        </p:txBody>
      </p:sp>
      <p:pic>
        <p:nvPicPr>
          <p:cNvPr id="5" name="Picture 4">
            <a:extLst>
              <a:ext uri="{FF2B5EF4-FFF2-40B4-BE49-F238E27FC236}">
                <a16:creationId xmlns:a16="http://schemas.microsoft.com/office/drawing/2014/main" id="{2E7B1BBD-6DC5-4560-B277-B5F0BF273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7957" y="1772907"/>
            <a:ext cx="4434495" cy="3312185"/>
          </a:xfrm>
          <a:prstGeom prst="rect">
            <a:avLst/>
          </a:prstGeom>
        </p:spPr>
      </p:pic>
    </p:spTree>
    <p:extLst>
      <p:ext uri="{BB962C8B-B14F-4D97-AF65-F5344CB8AC3E}">
        <p14:creationId xmlns:p14="http://schemas.microsoft.com/office/powerpoint/2010/main" val="279480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36"/>
            <a:ext cx="8229600" cy="1143000"/>
          </a:xfrm>
        </p:spPr>
        <p:txBody>
          <a:bodyPr/>
          <a:lstStyle/>
          <a:p>
            <a:r>
              <a:rPr lang="en-US" dirty="0"/>
              <a:t>Partners in Purification</a:t>
            </a:r>
          </a:p>
        </p:txBody>
      </p:sp>
      <p:sp>
        <p:nvSpPr>
          <p:cNvPr id="3" name="Content Placeholder 2"/>
          <p:cNvSpPr>
            <a:spLocks noGrp="1"/>
          </p:cNvSpPr>
          <p:nvPr>
            <p:ph idx="1"/>
          </p:nvPr>
        </p:nvSpPr>
        <p:spPr>
          <a:xfrm>
            <a:off x="366643" y="1337390"/>
            <a:ext cx="4435407" cy="3390441"/>
          </a:xfrm>
        </p:spPr>
        <p:txBody>
          <a:bodyPr>
            <a:normAutofit lnSpcReduction="10000"/>
          </a:bodyPr>
          <a:lstStyle/>
          <a:p>
            <a:pPr>
              <a:spcBef>
                <a:spcPts val="0"/>
              </a:spcBef>
            </a:pPr>
            <a:r>
              <a:rPr lang="en-US" sz="2400" dirty="0"/>
              <a:t>Engagement with industrial  stakeholders – beyond permitting, inspections and enforcement</a:t>
            </a:r>
          </a:p>
          <a:p>
            <a:pPr>
              <a:spcBef>
                <a:spcPts val="0"/>
              </a:spcBef>
            </a:pPr>
            <a:r>
              <a:rPr lang="en-US" sz="2400" dirty="0"/>
              <a:t>Identify and address source control dischargers into the wastewater collection system</a:t>
            </a:r>
          </a:p>
          <a:p>
            <a:pPr>
              <a:spcBef>
                <a:spcPts val="0"/>
              </a:spcBef>
            </a:pPr>
            <a:r>
              <a:rPr lang="en-US" sz="2400" dirty="0"/>
              <a:t>Tours provided of pilot project </a:t>
            </a:r>
          </a:p>
          <a:p>
            <a:endParaRPr lang="en-US" dirty="0"/>
          </a:p>
        </p:txBody>
      </p:sp>
      <p:sp>
        <p:nvSpPr>
          <p:cNvPr id="7" name="TextBox 6"/>
          <p:cNvSpPr txBox="1"/>
          <p:nvPr/>
        </p:nvSpPr>
        <p:spPr>
          <a:xfrm>
            <a:off x="470970" y="4801819"/>
            <a:ext cx="8202059" cy="1107996"/>
          </a:xfrm>
          <a:prstGeom prst="rect">
            <a:avLst/>
          </a:prstGeom>
          <a:solidFill>
            <a:schemeClr val="accent4"/>
          </a:solidFill>
        </p:spPr>
        <p:txBody>
          <a:bodyPr wrap="square" rtlCol="0">
            <a:spAutoFit/>
          </a:bodyPr>
          <a:lstStyle/>
          <a:p>
            <a:r>
              <a:rPr lang="en-US" sz="2200" dirty="0"/>
              <a:t>Given the importance of TCEQ’s emphasis on raw water quality, upstream industrial relationships are essential to get their buy-in on standards and controls. </a:t>
            </a:r>
          </a:p>
        </p:txBody>
      </p:sp>
      <p:pic>
        <p:nvPicPr>
          <p:cNvPr id="5" name="Picture 4">
            <a:extLst>
              <a:ext uri="{FF2B5EF4-FFF2-40B4-BE49-F238E27FC236}">
                <a16:creationId xmlns:a16="http://schemas.microsoft.com/office/drawing/2014/main" id="{EBFD8AE8-04A7-4B1B-96B2-45910F5E2930}"/>
              </a:ext>
            </a:extLst>
          </p:cNvPr>
          <p:cNvPicPr>
            <a:picLocks noChangeAspect="1"/>
          </p:cNvPicPr>
          <p:nvPr/>
        </p:nvPicPr>
        <p:blipFill rotWithShape="1">
          <a:blip r:embed="rId2"/>
          <a:srcRect l="8364"/>
          <a:stretch/>
        </p:blipFill>
        <p:spPr>
          <a:xfrm>
            <a:off x="5078776" y="1434946"/>
            <a:ext cx="3500277" cy="2864825"/>
          </a:xfrm>
          <a:prstGeom prst="rect">
            <a:avLst/>
          </a:prstGeom>
        </p:spPr>
      </p:pic>
    </p:spTree>
    <p:extLst>
      <p:ext uri="{BB962C8B-B14F-4D97-AF65-F5344CB8AC3E}">
        <p14:creationId xmlns:p14="http://schemas.microsoft.com/office/powerpoint/2010/main" val="4091509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Operational protocol priorities</a:t>
            </a:r>
          </a:p>
        </p:txBody>
      </p:sp>
      <p:sp>
        <p:nvSpPr>
          <p:cNvPr id="3" name="Content Placeholder 2"/>
          <p:cNvSpPr>
            <a:spLocks noGrp="1"/>
          </p:cNvSpPr>
          <p:nvPr>
            <p:ph idx="1"/>
          </p:nvPr>
        </p:nvSpPr>
        <p:spPr>
          <a:xfrm>
            <a:off x="370246" y="1519689"/>
            <a:ext cx="5249537" cy="4525963"/>
          </a:xfrm>
        </p:spPr>
        <p:txBody>
          <a:bodyPr>
            <a:normAutofit/>
          </a:bodyPr>
          <a:lstStyle/>
          <a:p>
            <a:pPr>
              <a:lnSpc>
                <a:spcPct val="110000"/>
              </a:lnSpc>
              <a:spcBef>
                <a:spcPts val="0"/>
              </a:spcBef>
            </a:pPr>
            <a:r>
              <a:rPr lang="en-US" sz="2400" dirty="0"/>
              <a:t>Real time water quality monitoring </a:t>
            </a:r>
          </a:p>
          <a:p>
            <a:pPr lvl="1">
              <a:lnSpc>
                <a:spcPct val="110000"/>
              </a:lnSpc>
              <a:spcBef>
                <a:spcPts val="0"/>
              </a:spcBef>
            </a:pPr>
            <a:r>
              <a:rPr lang="en-US" sz="2000" dirty="0"/>
              <a:t>Water Research Foundation grant project underway currently</a:t>
            </a:r>
            <a:endParaRPr lang="en-US" sz="2800" dirty="0"/>
          </a:p>
          <a:p>
            <a:pPr>
              <a:lnSpc>
                <a:spcPct val="110000"/>
              </a:lnSpc>
              <a:spcBef>
                <a:spcPts val="0"/>
              </a:spcBef>
            </a:pPr>
            <a:r>
              <a:rPr lang="en-US" sz="2400" dirty="0"/>
              <a:t>Continuous engagement with TCEQ regulators to build trust and confidence</a:t>
            </a:r>
          </a:p>
          <a:p>
            <a:pPr>
              <a:lnSpc>
                <a:spcPct val="110000"/>
              </a:lnSpc>
              <a:spcBef>
                <a:spcPts val="0"/>
              </a:spcBef>
            </a:pPr>
            <a:r>
              <a:rPr lang="en-US" sz="2400" dirty="0"/>
              <a:t>Involvement of water and wastewater managers in training for pilot and future facility</a:t>
            </a:r>
          </a:p>
          <a:p>
            <a:pPr>
              <a:lnSpc>
                <a:spcPct val="110000"/>
              </a:lnSpc>
              <a:spcBef>
                <a:spcPts val="0"/>
              </a:spcBef>
            </a:pPr>
            <a:r>
              <a:rPr lang="en-US" sz="2400" dirty="0"/>
              <a:t>Protection of distribution system to prevent corrosion</a:t>
            </a:r>
          </a:p>
          <a:p>
            <a:pPr>
              <a:lnSpc>
                <a:spcPct val="110000"/>
              </a:lnSpc>
              <a:spcBef>
                <a:spcPts val="0"/>
              </a:spcBef>
            </a:pPr>
            <a:endParaRPr lang="en-US"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470" t="12888" r="19261"/>
          <a:stretch/>
        </p:blipFill>
        <p:spPr>
          <a:xfrm>
            <a:off x="5626289" y="1651405"/>
            <a:ext cx="2917543" cy="27932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986" y="4678447"/>
            <a:ext cx="1600147" cy="1056507"/>
          </a:xfrm>
          <a:prstGeom prst="rect">
            <a:avLst/>
          </a:prstGeom>
        </p:spPr>
      </p:pic>
    </p:spTree>
    <p:extLst>
      <p:ext uri="{BB962C8B-B14F-4D97-AF65-F5344CB8AC3E}">
        <p14:creationId xmlns:p14="http://schemas.microsoft.com/office/powerpoint/2010/main" val="377779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10250"/>
          </a:xfrm>
          <a:prstGeom prst="rect">
            <a:avLst/>
          </a:prstGeom>
        </p:spPr>
      </p:pic>
      <p:sp>
        <p:nvSpPr>
          <p:cNvPr id="10" name="Rectangle 9"/>
          <p:cNvSpPr/>
          <p:nvPr/>
        </p:nvSpPr>
        <p:spPr>
          <a:xfrm>
            <a:off x="0" y="1944914"/>
            <a:ext cx="9144000" cy="2293257"/>
          </a:xfrm>
          <a:prstGeom prst="rect">
            <a:avLst/>
          </a:prstGeom>
          <a:solidFill>
            <a:srgbClr val="00B0F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844887" y="2150124"/>
            <a:ext cx="5088651" cy="344709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El Paso’s Support for  Advanced Purification</a:t>
            </a:r>
          </a:p>
          <a:p>
            <a:r>
              <a:rPr lang="en-US" sz="2400" b="1" i="1" dirty="0">
                <a:solidFill>
                  <a:schemeClr val="bg1"/>
                </a:solidFill>
                <a:latin typeface="Arial" panose="020B0604020202020204" pitchFamily="34" charset="0"/>
                <a:cs typeface="Arial" panose="020B0604020202020204" pitchFamily="34" charset="0"/>
              </a:rPr>
              <a:t>Public outreach required to build customer confidence  </a:t>
            </a:r>
          </a:p>
          <a:p>
            <a:pPr marL="457200" indent="-457200">
              <a:buFont typeface="Arial"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457200" indent="-457200">
              <a:buFont typeface="Arial" pitchFamily="34" charset="0"/>
              <a:buChar char="•"/>
            </a:pPr>
            <a:endParaRPr lang="en-US" sz="3200" dirty="0">
              <a:solidFill>
                <a:schemeClr val="bg1"/>
              </a:solidFill>
              <a:latin typeface="Arial" panose="020B0604020202020204" pitchFamily="34" charset="0"/>
              <a:cs typeface="Arial" panose="020B0604020202020204" pitchFamily="34" charset="0"/>
            </a:endParaRPr>
          </a:p>
          <a:p>
            <a:pPr marL="457200" indent="-457200">
              <a:buFont typeface="Wingdings" pitchFamily="2" charset="2"/>
              <a:buChar char="§"/>
            </a:pPr>
            <a:endParaRPr lang="en-US" sz="3200" dirty="0">
              <a:solidFill>
                <a:schemeClr val="bg1"/>
              </a:solidFill>
              <a:latin typeface="Arial" panose="020B0604020202020204" pitchFamily="34" charset="0"/>
              <a:cs typeface="Arial" panose="020B0604020202020204" pitchFamily="34" charset="0"/>
            </a:endParaRPr>
          </a:p>
          <a:p>
            <a:endParaRPr lang="en-US" dirty="0">
              <a:solidFill>
                <a:srgbClr val="FF0000"/>
              </a:solidFill>
            </a:endParaRPr>
          </a:p>
        </p:txBody>
      </p:sp>
      <p:sp>
        <p:nvSpPr>
          <p:cNvPr id="9" name="TextBox 8"/>
          <p:cNvSpPr txBox="1"/>
          <p:nvPr/>
        </p:nvSpPr>
        <p:spPr>
          <a:xfrm>
            <a:off x="513768" y="2063926"/>
            <a:ext cx="3788228" cy="1862048"/>
          </a:xfrm>
          <a:prstGeom prst="rect">
            <a:avLst/>
          </a:prstGeom>
          <a:noFill/>
        </p:spPr>
        <p:txBody>
          <a:bodyPr wrap="square" rtlCol="0">
            <a:spAutoFit/>
          </a:bodyPr>
          <a:lstStyle/>
          <a:p>
            <a:r>
              <a:rPr lang="en-US" sz="11500" b="1" dirty="0">
                <a:solidFill>
                  <a:schemeClr val="bg1"/>
                </a:solidFill>
                <a:latin typeface="Arial" pitchFamily="34" charset="0"/>
                <a:cs typeface="Arial" pitchFamily="34" charset="0"/>
              </a:rPr>
              <a:t>84%</a:t>
            </a:r>
          </a:p>
        </p:txBody>
      </p:sp>
      <p:sp>
        <p:nvSpPr>
          <p:cNvPr id="11" name="Rectangle 10"/>
          <p:cNvSpPr/>
          <p:nvPr/>
        </p:nvSpPr>
        <p:spPr>
          <a:xfrm>
            <a:off x="0" y="2018207"/>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4099772"/>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948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7229" y="272443"/>
            <a:ext cx="8729623" cy="646331"/>
          </a:xfrm>
          <a:prstGeom prst="rect">
            <a:avLst/>
          </a:prstGeom>
          <a:noFill/>
        </p:spPr>
        <p:txBody>
          <a:bodyPr wrap="square" rtlCol="0">
            <a:spAutoFit/>
          </a:bodyPr>
          <a:lstStyle/>
          <a:p>
            <a:pPr algn="ctr"/>
            <a:r>
              <a:rPr lang="en-US" sz="3600" dirty="0">
                <a:solidFill>
                  <a:schemeClr val="bg1"/>
                </a:solidFill>
              </a:rPr>
              <a:t>1950s Drought: A Clarion Call for El Paso</a:t>
            </a:r>
          </a:p>
        </p:txBody>
      </p:sp>
      <p:sp>
        <p:nvSpPr>
          <p:cNvPr id="11" name="TextBox 10"/>
          <p:cNvSpPr txBox="1"/>
          <p:nvPr/>
        </p:nvSpPr>
        <p:spPr>
          <a:xfrm>
            <a:off x="480486" y="1382286"/>
            <a:ext cx="8263108" cy="4093428"/>
          </a:xfrm>
          <a:prstGeom prst="rect">
            <a:avLst/>
          </a:prstGeom>
          <a:noFill/>
        </p:spPr>
        <p:txBody>
          <a:bodyPr wrap="square" rtlCol="0">
            <a:spAutoFit/>
          </a:bodyPr>
          <a:lstStyle/>
          <a:p>
            <a:pPr>
              <a:buClr>
                <a:schemeClr val="accent4"/>
              </a:buClr>
            </a:pPr>
            <a:r>
              <a:rPr lang="en-US" sz="2000" b="1" i="1" dirty="0">
                <a:solidFill>
                  <a:schemeClr val="accent4"/>
                </a:solidFill>
                <a:latin typeface="Arial" panose="020B0604020202020204" pitchFamily="34" charset="0"/>
                <a:cs typeface="Arial" panose="020B0604020202020204" pitchFamily="34" charset="0"/>
              </a:rPr>
              <a:t>El Paso Headlines from 1951:</a:t>
            </a:r>
          </a:p>
          <a:p>
            <a:pPr>
              <a:buClr>
                <a:schemeClr val="accent4"/>
              </a:buClr>
            </a:pPr>
            <a:endParaRPr lang="en-US" sz="2400" dirty="0">
              <a:solidFill>
                <a:schemeClr val="bg1"/>
              </a:solidFill>
              <a:latin typeface="Arial" panose="020B0604020202020204" pitchFamily="34" charset="0"/>
              <a:cs typeface="Arial" panose="020B0604020202020204" pitchFamily="34" charset="0"/>
            </a:endParaRPr>
          </a:p>
          <a:p>
            <a:pPr marL="285750" indent="-285750">
              <a:buClr>
                <a:schemeClr val="accent4"/>
              </a:buClr>
              <a:buFont typeface="Wingdings" panose="05000000000000000000" pitchFamily="2" charset="2"/>
              <a:buChar char="§"/>
            </a:pPr>
            <a:r>
              <a:rPr lang="en-US" sz="2400" b="1" dirty="0">
                <a:solidFill>
                  <a:schemeClr val="bg1"/>
                </a:solidFill>
                <a:cs typeface="Times New Roman" panose="02020603050405020304" pitchFamily="18" charset="0"/>
              </a:rPr>
              <a:t>Reclamation Bureau Cuts E.P. Water Supply (March 2)</a:t>
            </a:r>
          </a:p>
          <a:p>
            <a:pPr marL="285750" indent="-285750">
              <a:buClr>
                <a:schemeClr val="accent4"/>
              </a:buClr>
              <a:buFont typeface="Wingdings" panose="05000000000000000000" pitchFamily="2" charset="2"/>
              <a:buChar char="§"/>
            </a:pPr>
            <a:endParaRPr lang="en-US" sz="2400" b="1" dirty="0">
              <a:solidFill>
                <a:schemeClr val="bg1"/>
              </a:solidFill>
              <a:cs typeface="Times New Roman" panose="02020603050405020304" pitchFamily="18" charset="0"/>
            </a:endParaRPr>
          </a:p>
          <a:p>
            <a:pPr marL="285750" indent="-285750">
              <a:buClr>
                <a:schemeClr val="accent4"/>
              </a:buClr>
              <a:buFont typeface="Wingdings" panose="05000000000000000000" pitchFamily="2" charset="2"/>
              <a:buChar char="§"/>
            </a:pPr>
            <a:r>
              <a:rPr lang="en-US" sz="2400" b="1" dirty="0">
                <a:solidFill>
                  <a:schemeClr val="bg1"/>
                </a:solidFill>
                <a:cs typeface="Times New Roman" panose="02020603050405020304" pitchFamily="18" charset="0"/>
              </a:rPr>
              <a:t>Water Rationing in the City for the Summer (March 9)</a:t>
            </a:r>
          </a:p>
          <a:p>
            <a:pPr marL="285750" indent="-285750">
              <a:buClr>
                <a:schemeClr val="accent4"/>
              </a:buClr>
              <a:buFont typeface="Wingdings" panose="05000000000000000000" pitchFamily="2" charset="2"/>
              <a:buChar char="§"/>
            </a:pPr>
            <a:endParaRPr lang="en-US" sz="2400" b="1" dirty="0">
              <a:solidFill>
                <a:schemeClr val="bg1"/>
              </a:solidFill>
              <a:cs typeface="Times New Roman" panose="02020603050405020304" pitchFamily="18" charset="0"/>
            </a:endParaRPr>
          </a:p>
          <a:p>
            <a:pPr marL="285750" indent="-285750">
              <a:buClr>
                <a:schemeClr val="accent4"/>
              </a:buClr>
              <a:buFont typeface="Wingdings" panose="05000000000000000000" pitchFamily="2" charset="2"/>
              <a:buChar char="§"/>
            </a:pPr>
            <a:r>
              <a:rPr lang="en-US" sz="2400" b="1" dirty="0">
                <a:solidFill>
                  <a:schemeClr val="bg1"/>
                </a:solidFill>
                <a:cs typeface="Times New Roman" panose="02020603050405020304" pitchFamily="18" charset="0"/>
              </a:rPr>
              <a:t>Serious Water Shortage Faces City (March 11)</a:t>
            </a:r>
          </a:p>
          <a:p>
            <a:pPr marL="285750" indent="-285750">
              <a:buClr>
                <a:schemeClr val="accent4"/>
              </a:buClr>
              <a:buFont typeface="Wingdings" panose="05000000000000000000" pitchFamily="2" charset="2"/>
              <a:buChar char="§"/>
            </a:pPr>
            <a:endParaRPr lang="en-US" sz="2400" b="1" dirty="0">
              <a:solidFill>
                <a:schemeClr val="bg1"/>
              </a:solidFill>
              <a:cs typeface="Times New Roman" panose="02020603050405020304" pitchFamily="18" charset="0"/>
            </a:endParaRPr>
          </a:p>
          <a:p>
            <a:pPr marL="285750" indent="-285750">
              <a:buClr>
                <a:schemeClr val="accent4"/>
              </a:buClr>
              <a:buFont typeface="Wingdings" panose="05000000000000000000" pitchFamily="2" charset="2"/>
              <a:buChar char="§"/>
            </a:pPr>
            <a:r>
              <a:rPr lang="en-US" sz="2400" b="1" dirty="0">
                <a:solidFill>
                  <a:schemeClr val="bg1"/>
                </a:solidFill>
                <a:cs typeface="Times New Roman" panose="02020603050405020304" pitchFamily="18" charset="0"/>
              </a:rPr>
              <a:t>Independent Water Board Suggested (June 10)</a:t>
            </a:r>
          </a:p>
          <a:p>
            <a:pPr marL="285750" indent="-285750">
              <a:buClr>
                <a:schemeClr val="accent4"/>
              </a:buClr>
              <a:buFont typeface="Wingdings" panose="05000000000000000000" pitchFamily="2" charset="2"/>
              <a:buChar char="§"/>
            </a:pPr>
            <a:endParaRPr lang="en-US" sz="2400" b="1" dirty="0">
              <a:solidFill>
                <a:schemeClr val="bg1"/>
              </a:solidFill>
              <a:cs typeface="Times New Roman" panose="02020603050405020304" pitchFamily="18" charset="0"/>
            </a:endParaRPr>
          </a:p>
          <a:p>
            <a:pPr marL="285750" indent="-285750">
              <a:buClr>
                <a:schemeClr val="accent4"/>
              </a:buClr>
              <a:buFont typeface="Wingdings" panose="05000000000000000000" pitchFamily="2" charset="2"/>
              <a:buChar char="§"/>
            </a:pPr>
            <a:r>
              <a:rPr lang="en-US" sz="2400" b="1" dirty="0">
                <a:solidFill>
                  <a:schemeClr val="bg1"/>
                </a:solidFill>
                <a:cs typeface="Times New Roman" panose="02020603050405020304" pitchFamily="18" charset="0"/>
              </a:rPr>
              <a:t>River Drops Leaves Areas Waterless (June 23)</a:t>
            </a:r>
          </a:p>
        </p:txBody>
      </p:sp>
    </p:spTree>
    <p:extLst>
      <p:ext uri="{BB962C8B-B14F-4D97-AF65-F5344CB8AC3E}">
        <p14:creationId xmlns:p14="http://schemas.microsoft.com/office/powerpoint/2010/main" val="1895073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44037"/>
          <p:cNvSpPr/>
          <p:nvPr/>
        </p:nvSpPr>
        <p:spPr>
          <a:xfrm>
            <a:off x="243840" y="1874521"/>
            <a:ext cx="8717280" cy="40538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39" name="Rectangle 44038"/>
          <p:cNvSpPr/>
          <p:nvPr/>
        </p:nvSpPr>
        <p:spPr>
          <a:xfrm>
            <a:off x="472440" y="2026920"/>
            <a:ext cx="8313420" cy="386017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6775241" y="3407999"/>
            <a:ext cx="1983146" cy="15410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72438" y="5436223"/>
            <a:ext cx="8313420" cy="492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34" name="Rectangle 2"/>
          <p:cNvSpPr>
            <a:spLocks noGrp="1" noChangeArrowheads="1"/>
          </p:cNvSpPr>
          <p:nvPr>
            <p:ph type="title"/>
          </p:nvPr>
        </p:nvSpPr>
        <p:spPr>
          <a:xfrm>
            <a:off x="685800" y="228600"/>
            <a:ext cx="7772400" cy="1143000"/>
          </a:xfrm>
        </p:spPr>
        <p:txBody>
          <a:bodyPr/>
          <a:lstStyle/>
          <a:p>
            <a:pPr eaLnBrk="1" hangingPunct="1"/>
            <a:r>
              <a:rPr lang="en-US" sz="4000" dirty="0">
                <a:solidFill>
                  <a:schemeClr val="bg1"/>
                </a:solidFill>
                <a:latin typeface="Arial" charset="0"/>
                <a:cs typeface="Arial" charset="0"/>
              </a:rPr>
              <a:t>Timeline</a:t>
            </a:r>
          </a:p>
        </p:txBody>
      </p:sp>
      <p:sp>
        <p:nvSpPr>
          <p:cNvPr id="4" name="TextBox 3"/>
          <p:cNvSpPr txBox="1"/>
          <p:nvPr/>
        </p:nvSpPr>
        <p:spPr>
          <a:xfrm>
            <a:off x="75012" y="5517765"/>
            <a:ext cx="9241971" cy="369332"/>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         2014         2015         2016        2017        2018         2019        2020         2021</a:t>
            </a:r>
          </a:p>
        </p:txBody>
      </p:sp>
      <p:cxnSp>
        <p:nvCxnSpPr>
          <p:cNvPr id="18" name="Straight Connector 17"/>
          <p:cNvCxnSpPr/>
          <p:nvPr/>
        </p:nvCxnSpPr>
        <p:spPr>
          <a:xfrm flipV="1">
            <a:off x="1538695" y="5429896"/>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614015" y="5429896"/>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663048" y="5429895"/>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764522" y="3407999"/>
            <a:ext cx="1875397" cy="106493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8"/>
          <p:cNvSpPr txBox="1"/>
          <p:nvPr/>
        </p:nvSpPr>
        <p:spPr>
          <a:xfrm>
            <a:off x="1820741" y="3496002"/>
            <a:ext cx="2777595" cy="923330"/>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Pilot Plant </a:t>
            </a:r>
          </a:p>
          <a:p>
            <a:r>
              <a:rPr lang="en-US" b="1" dirty="0">
                <a:solidFill>
                  <a:prstClr val="white"/>
                </a:solidFill>
                <a:latin typeface="Arial" pitchFamily="34" charset="0"/>
                <a:cs typeface="Arial" pitchFamily="34" charset="0"/>
              </a:rPr>
              <a:t>Design &amp; </a:t>
            </a:r>
          </a:p>
          <a:p>
            <a:r>
              <a:rPr lang="en-US" b="1" dirty="0">
                <a:solidFill>
                  <a:prstClr val="white"/>
                </a:solidFill>
                <a:latin typeface="Arial" pitchFamily="34" charset="0"/>
                <a:cs typeface="Arial" pitchFamily="34" charset="0"/>
              </a:rPr>
              <a:t>Testing</a:t>
            </a:r>
          </a:p>
        </p:txBody>
      </p:sp>
      <p:cxnSp>
        <p:nvCxnSpPr>
          <p:cNvPr id="38" name="Straight Connector 37"/>
          <p:cNvCxnSpPr/>
          <p:nvPr/>
        </p:nvCxnSpPr>
        <p:spPr>
          <a:xfrm flipV="1">
            <a:off x="1718975" y="3429338"/>
            <a:ext cx="11897" cy="14679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22235" y="3519040"/>
            <a:ext cx="1752600" cy="646331"/>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Facility</a:t>
            </a:r>
          </a:p>
          <a:p>
            <a:r>
              <a:rPr lang="en-US" b="1" dirty="0">
                <a:solidFill>
                  <a:prstClr val="white"/>
                </a:solidFill>
                <a:latin typeface="Arial" pitchFamily="34" charset="0"/>
                <a:cs typeface="Arial" pitchFamily="34" charset="0"/>
              </a:rPr>
              <a:t>Construction</a:t>
            </a:r>
          </a:p>
        </p:txBody>
      </p:sp>
      <p:sp>
        <p:nvSpPr>
          <p:cNvPr id="31" name="Rectangle 30"/>
          <p:cNvSpPr/>
          <p:nvPr/>
        </p:nvSpPr>
        <p:spPr>
          <a:xfrm>
            <a:off x="3639920" y="3407999"/>
            <a:ext cx="3119272" cy="1529757"/>
          </a:xfrm>
          <a:prstGeom prst="rect">
            <a:avLst/>
          </a:prstGeom>
          <a:solidFill>
            <a:schemeClr val="accent6">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3770035" y="3493416"/>
            <a:ext cx="1794054" cy="646331"/>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Facility Design</a:t>
            </a:r>
          </a:p>
        </p:txBody>
      </p:sp>
      <p:cxnSp>
        <p:nvCxnSpPr>
          <p:cNvPr id="39" name="Straight Connector 38"/>
          <p:cNvCxnSpPr/>
          <p:nvPr/>
        </p:nvCxnSpPr>
        <p:spPr>
          <a:xfrm flipV="1">
            <a:off x="4696089" y="5429895"/>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911565" y="4442255"/>
            <a:ext cx="2747986" cy="49846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987763" y="4530124"/>
            <a:ext cx="2659531" cy="369332"/>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NWRI Advisory Panel</a:t>
            </a:r>
          </a:p>
        </p:txBody>
      </p:sp>
      <p:cxnSp>
        <p:nvCxnSpPr>
          <p:cNvPr id="32" name="Straight Connector 31"/>
          <p:cNvCxnSpPr>
            <a:cxnSpLocks/>
          </p:cNvCxnSpPr>
          <p:nvPr/>
        </p:nvCxnSpPr>
        <p:spPr>
          <a:xfrm flipH="1" flipV="1">
            <a:off x="3624101" y="3395667"/>
            <a:ext cx="23193" cy="15533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E75336C-59D1-4B57-A797-9A7021D52E97}"/>
              </a:ext>
            </a:extLst>
          </p:cNvPr>
          <p:cNvGrpSpPr/>
          <p:nvPr/>
        </p:nvGrpSpPr>
        <p:grpSpPr>
          <a:xfrm>
            <a:off x="1220037" y="2134825"/>
            <a:ext cx="1415671" cy="1326412"/>
            <a:chOff x="955527" y="2134825"/>
            <a:chExt cx="1415671" cy="1326412"/>
          </a:xfrm>
        </p:grpSpPr>
        <p:sp>
          <p:nvSpPr>
            <p:cNvPr id="12" name="Down Arrow 11"/>
            <p:cNvSpPr/>
            <p:nvPr/>
          </p:nvSpPr>
          <p:spPr>
            <a:xfrm>
              <a:off x="1269361" y="3058155"/>
              <a:ext cx="394002" cy="403082"/>
            </a:xfrm>
            <a:prstGeom prst="downArrow">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955527" y="2134825"/>
              <a:ext cx="1415671" cy="923330"/>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TCEQ </a:t>
              </a:r>
            </a:p>
            <a:p>
              <a:r>
                <a:rPr lang="en-US" b="1" dirty="0">
                  <a:solidFill>
                    <a:prstClr val="white"/>
                  </a:solidFill>
                  <a:latin typeface="Arial" pitchFamily="34" charset="0"/>
                  <a:cs typeface="Arial" pitchFamily="34" charset="0"/>
                </a:rPr>
                <a:t>approves</a:t>
              </a:r>
            </a:p>
            <a:p>
              <a:r>
                <a:rPr lang="en-US" b="1" dirty="0">
                  <a:solidFill>
                    <a:prstClr val="white"/>
                  </a:solidFill>
                  <a:latin typeface="Arial" pitchFamily="34" charset="0"/>
                  <a:cs typeface="Arial" pitchFamily="34" charset="0"/>
                </a:rPr>
                <a:t>pilot plant</a:t>
              </a:r>
            </a:p>
          </p:txBody>
        </p:sp>
      </p:grpSp>
      <p:cxnSp>
        <p:nvCxnSpPr>
          <p:cNvPr id="48" name="Straight Connector 47"/>
          <p:cNvCxnSpPr/>
          <p:nvPr/>
        </p:nvCxnSpPr>
        <p:spPr>
          <a:xfrm flipV="1">
            <a:off x="8752026" y="3419363"/>
            <a:ext cx="22410" cy="15182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91540" y="4937757"/>
            <a:ext cx="7894320" cy="4984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967740" y="5025626"/>
            <a:ext cx="7086600" cy="369332"/>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Ongoing Raw Water Quality Monitoring (future source water)</a:t>
            </a:r>
          </a:p>
        </p:txBody>
      </p:sp>
      <p:cxnSp>
        <p:nvCxnSpPr>
          <p:cNvPr id="35" name="Straight Connector 34"/>
          <p:cNvCxnSpPr/>
          <p:nvPr/>
        </p:nvCxnSpPr>
        <p:spPr>
          <a:xfrm flipV="1">
            <a:off x="896167" y="4442255"/>
            <a:ext cx="3499" cy="9993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86BDD3C-737C-4F7B-9084-9A31781B500A}"/>
              </a:ext>
            </a:extLst>
          </p:cNvPr>
          <p:cNvGrpSpPr/>
          <p:nvPr/>
        </p:nvGrpSpPr>
        <p:grpSpPr>
          <a:xfrm>
            <a:off x="6243333" y="2121365"/>
            <a:ext cx="2576177" cy="1337943"/>
            <a:chOff x="4352727" y="2121365"/>
            <a:chExt cx="2576177" cy="1337943"/>
          </a:xfrm>
        </p:grpSpPr>
        <p:sp>
          <p:nvSpPr>
            <p:cNvPr id="42" name="TextBox 41"/>
            <p:cNvSpPr txBox="1"/>
            <p:nvPr/>
          </p:nvSpPr>
          <p:spPr>
            <a:xfrm>
              <a:off x="4352727" y="2121365"/>
              <a:ext cx="2576177" cy="923330"/>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TCEQ </a:t>
              </a:r>
            </a:p>
            <a:p>
              <a:r>
                <a:rPr lang="en-US" b="1" dirty="0">
                  <a:solidFill>
                    <a:prstClr val="white"/>
                  </a:solidFill>
                  <a:latin typeface="Arial" pitchFamily="34" charset="0"/>
                  <a:cs typeface="Arial" pitchFamily="34" charset="0"/>
                </a:rPr>
                <a:t>approves</a:t>
              </a:r>
            </a:p>
            <a:p>
              <a:r>
                <a:rPr lang="en-US" b="1" dirty="0">
                  <a:solidFill>
                    <a:prstClr val="white"/>
                  </a:solidFill>
                  <a:latin typeface="Arial" pitchFamily="34" charset="0"/>
                  <a:cs typeface="Arial" pitchFamily="34" charset="0"/>
                </a:rPr>
                <a:t>design of facility</a:t>
              </a:r>
            </a:p>
          </p:txBody>
        </p:sp>
        <p:sp>
          <p:nvSpPr>
            <p:cNvPr id="44" name="Down Arrow 43"/>
            <p:cNvSpPr/>
            <p:nvPr/>
          </p:nvSpPr>
          <p:spPr>
            <a:xfrm>
              <a:off x="4705113" y="3056226"/>
              <a:ext cx="394002" cy="403082"/>
            </a:xfrm>
            <a:prstGeom prst="downArrow">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5">
            <a:extLst>
              <a:ext uri="{FF2B5EF4-FFF2-40B4-BE49-F238E27FC236}">
                <a16:creationId xmlns:a16="http://schemas.microsoft.com/office/drawing/2014/main" id="{AA8D86AB-A67C-486D-A57B-6ED20772BA13}"/>
              </a:ext>
            </a:extLst>
          </p:cNvPr>
          <p:cNvGrpSpPr/>
          <p:nvPr/>
        </p:nvGrpSpPr>
        <p:grpSpPr>
          <a:xfrm>
            <a:off x="3209539" y="2131111"/>
            <a:ext cx="1905000" cy="1328197"/>
            <a:chOff x="3209539" y="2131111"/>
            <a:chExt cx="1905000" cy="1328197"/>
          </a:xfrm>
        </p:grpSpPr>
        <p:sp>
          <p:nvSpPr>
            <p:cNvPr id="40" name="TextBox 39"/>
            <p:cNvSpPr txBox="1"/>
            <p:nvPr/>
          </p:nvSpPr>
          <p:spPr>
            <a:xfrm>
              <a:off x="3209539" y="2131111"/>
              <a:ext cx="1905000" cy="923330"/>
            </a:xfrm>
            <a:prstGeom prst="rect">
              <a:avLst/>
            </a:prstGeom>
            <a:noFill/>
          </p:spPr>
          <p:txBody>
            <a:bodyPr wrap="square" rtlCol="0">
              <a:spAutoFit/>
            </a:bodyPr>
            <a:lstStyle/>
            <a:p>
              <a:r>
                <a:rPr lang="en-US" b="1" dirty="0">
                  <a:solidFill>
                    <a:prstClr val="white"/>
                  </a:solidFill>
                  <a:latin typeface="Arial" pitchFamily="34" charset="0"/>
                  <a:cs typeface="Arial" pitchFamily="34" charset="0"/>
                </a:rPr>
                <a:t>TCEQ </a:t>
              </a:r>
            </a:p>
            <a:p>
              <a:r>
                <a:rPr lang="en-US" b="1" dirty="0">
                  <a:solidFill>
                    <a:prstClr val="white"/>
                  </a:solidFill>
                  <a:latin typeface="Arial" pitchFamily="34" charset="0"/>
                  <a:cs typeface="Arial" pitchFamily="34" charset="0"/>
                </a:rPr>
                <a:t>approves</a:t>
              </a:r>
            </a:p>
            <a:p>
              <a:r>
                <a:rPr lang="en-US" b="1" dirty="0">
                  <a:solidFill>
                    <a:prstClr val="white"/>
                  </a:solidFill>
                  <a:latin typeface="Arial" pitchFamily="34" charset="0"/>
                  <a:cs typeface="Arial" pitchFamily="34" charset="0"/>
                </a:rPr>
                <a:t>results</a:t>
              </a:r>
            </a:p>
          </p:txBody>
        </p:sp>
        <p:sp>
          <p:nvSpPr>
            <p:cNvPr id="41" name="Down Arrow 40"/>
            <p:cNvSpPr/>
            <p:nvPr/>
          </p:nvSpPr>
          <p:spPr>
            <a:xfrm>
              <a:off x="3440648" y="3056226"/>
              <a:ext cx="394002" cy="403082"/>
            </a:xfrm>
            <a:prstGeom prst="downArrow">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5" name="Straight Connector 44"/>
          <p:cNvCxnSpPr/>
          <p:nvPr/>
        </p:nvCxnSpPr>
        <p:spPr>
          <a:xfrm flipV="1">
            <a:off x="7833993" y="5424070"/>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687327-9103-47D5-A030-0B8C2369CDF7}"/>
              </a:ext>
            </a:extLst>
          </p:cNvPr>
          <p:cNvCxnSpPr/>
          <p:nvPr/>
        </p:nvCxnSpPr>
        <p:spPr>
          <a:xfrm flipV="1">
            <a:off x="5753155" y="5429895"/>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4657A5-64BD-42ED-AF16-5394299CEC3C}"/>
              </a:ext>
            </a:extLst>
          </p:cNvPr>
          <p:cNvCxnSpPr/>
          <p:nvPr/>
        </p:nvCxnSpPr>
        <p:spPr>
          <a:xfrm flipV="1">
            <a:off x="6794784" y="5429895"/>
            <a:ext cx="0" cy="4921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A13CDB-0FC6-4309-BFFD-07306097B168}"/>
              </a:ext>
            </a:extLst>
          </p:cNvPr>
          <p:cNvCxnSpPr/>
          <p:nvPr/>
        </p:nvCxnSpPr>
        <p:spPr>
          <a:xfrm flipV="1">
            <a:off x="6775241" y="3405758"/>
            <a:ext cx="16048" cy="152691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140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01"/>
            <a:ext cx="8229600" cy="1143000"/>
          </a:xfrm>
        </p:spPr>
        <p:txBody>
          <a:bodyPr/>
          <a:lstStyle/>
          <a:p>
            <a:r>
              <a:rPr lang="en-US" dirty="0"/>
              <a:t>Rendering of Facility</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6259" y="1002535"/>
            <a:ext cx="5980341" cy="4915718"/>
          </a:xfrm>
          <a:prstGeom prst="rect">
            <a:avLst/>
          </a:prstGeom>
        </p:spPr>
      </p:pic>
    </p:spTree>
    <p:extLst>
      <p:ext uri="{BB962C8B-B14F-4D97-AF65-F5344CB8AC3E}">
        <p14:creationId xmlns:p14="http://schemas.microsoft.com/office/powerpoint/2010/main" val="1157342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normAutofit fontScale="90000"/>
          </a:bodyPr>
          <a:lstStyle/>
          <a:p>
            <a:r>
              <a:rPr lang="en-US" sz="4900" dirty="0"/>
              <a:t>Thank you!</a:t>
            </a:r>
            <a:br>
              <a:rPr lang="en-US" sz="4900" dirty="0"/>
            </a:br>
            <a:r>
              <a:rPr lang="en-US" sz="4900" dirty="0"/>
              <a:t/>
            </a:r>
            <a:br>
              <a:rPr lang="en-US" sz="4900" dirty="0"/>
            </a:br>
            <a:r>
              <a:rPr lang="en-US" sz="3100" dirty="0"/>
              <a:t>Questions?</a:t>
            </a:r>
          </a:p>
        </p:txBody>
      </p:sp>
    </p:spTree>
    <p:extLst>
      <p:ext uri="{BB962C8B-B14F-4D97-AF65-F5344CB8AC3E}">
        <p14:creationId xmlns:p14="http://schemas.microsoft.com/office/powerpoint/2010/main" val="289930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216" y="2060598"/>
            <a:ext cx="4488241" cy="3236959"/>
          </a:xfrm>
          <a:prstGeom prst="rect">
            <a:avLst/>
          </a:prstGeom>
        </p:spPr>
      </p:pic>
      <p:sp>
        <p:nvSpPr>
          <p:cNvPr id="8" name="TextBox 7"/>
          <p:cNvSpPr txBox="1"/>
          <p:nvPr/>
        </p:nvSpPr>
        <p:spPr>
          <a:xfrm>
            <a:off x="719589" y="323835"/>
            <a:ext cx="7967210" cy="1200329"/>
          </a:xfrm>
          <a:prstGeom prst="rect">
            <a:avLst/>
          </a:prstGeom>
          <a:noFill/>
        </p:spPr>
        <p:txBody>
          <a:bodyPr wrap="square" rtlCol="0">
            <a:spAutoFit/>
          </a:bodyPr>
          <a:lstStyle/>
          <a:p>
            <a:pPr algn="ctr"/>
            <a:r>
              <a:rPr lang="en-US" sz="3600" dirty="0">
                <a:solidFill>
                  <a:schemeClr val="bg1"/>
                </a:solidFill>
              </a:rPr>
              <a:t>Independent Board governance enables City to meet long-term needs</a:t>
            </a:r>
          </a:p>
        </p:txBody>
      </p:sp>
      <p:sp>
        <p:nvSpPr>
          <p:cNvPr id="2" name="Rectangle 1"/>
          <p:cNvSpPr/>
          <p:nvPr/>
        </p:nvSpPr>
        <p:spPr>
          <a:xfrm>
            <a:off x="5098774" y="2060598"/>
            <a:ext cx="3707294" cy="3521220"/>
          </a:xfrm>
          <a:prstGeom prst="rect">
            <a:avLst/>
          </a:prstGeom>
        </p:spPr>
        <p:txBody>
          <a:bodyPr wrap="square">
            <a:spAutoFit/>
          </a:bodyPr>
          <a:lstStyle/>
          <a:p>
            <a:pPr marL="288925" indent="-288925">
              <a:spcBef>
                <a:spcPct val="0"/>
              </a:spcBef>
              <a:buClr>
                <a:schemeClr val="accent4"/>
              </a:buClr>
              <a:buFont typeface="Wingdings" pitchFamily="2" charset="2"/>
              <a:buChar char="§"/>
            </a:pPr>
            <a:r>
              <a:rPr lang="en-US" sz="2000" dirty="0">
                <a:solidFill>
                  <a:schemeClr val="bg1"/>
                </a:solidFill>
                <a:latin typeface="Arial" charset="0"/>
                <a:cs typeface="Arial" charset="0"/>
              </a:rPr>
              <a:t>Created in 1952 </a:t>
            </a:r>
          </a:p>
          <a:p>
            <a:pPr marL="288925" indent="-288925">
              <a:spcBef>
                <a:spcPct val="0"/>
              </a:spcBef>
              <a:buClr>
                <a:schemeClr val="accent4"/>
              </a:buClr>
              <a:buFont typeface="Wingdings" pitchFamily="2" charset="2"/>
              <a:buChar char="§"/>
            </a:pPr>
            <a:r>
              <a:rPr lang="en-US" sz="2000" dirty="0">
                <a:solidFill>
                  <a:schemeClr val="bg1"/>
                </a:solidFill>
                <a:latin typeface="Arial" charset="0"/>
                <a:cs typeface="Arial" charset="0"/>
              </a:rPr>
              <a:t>7 members including Mayor</a:t>
            </a:r>
          </a:p>
          <a:p>
            <a:pPr marL="288925" indent="-288925">
              <a:spcBef>
                <a:spcPct val="0"/>
              </a:spcBef>
              <a:buClr>
                <a:schemeClr val="accent4"/>
              </a:buClr>
              <a:buFont typeface="Wingdings" pitchFamily="2" charset="2"/>
              <a:buChar char="§"/>
            </a:pPr>
            <a:r>
              <a:rPr lang="en-US" sz="2000" dirty="0">
                <a:solidFill>
                  <a:prstClr val="white"/>
                </a:solidFill>
                <a:latin typeface="Arial" pitchFamily="34" charset="0"/>
                <a:cs typeface="Arial" pitchFamily="34" charset="0"/>
              </a:rPr>
              <a:t>Controls four utilities: water, wastewater, reclaimed water and stormwater</a:t>
            </a:r>
          </a:p>
          <a:p>
            <a:pPr marL="288925" indent="-288925">
              <a:spcBef>
                <a:spcPct val="0"/>
              </a:spcBef>
              <a:buClr>
                <a:schemeClr val="accent4"/>
              </a:buClr>
              <a:buFont typeface="Wingdings" pitchFamily="2" charset="2"/>
              <a:buChar char="§"/>
            </a:pPr>
            <a:r>
              <a:rPr lang="en-US" sz="2000" dirty="0">
                <a:solidFill>
                  <a:prstClr val="white"/>
                </a:solidFill>
                <a:latin typeface="Arial" pitchFamily="34" charset="0"/>
                <a:cs typeface="Arial" pitchFamily="34" charset="0"/>
              </a:rPr>
              <a:t>Provides water service to 97 percent of El Paso County (750,000+ residents)</a:t>
            </a:r>
          </a:p>
          <a:p>
            <a:pPr marL="288925" indent="-288925">
              <a:lnSpc>
                <a:spcPct val="120000"/>
              </a:lnSpc>
              <a:spcBef>
                <a:spcPct val="0"/>
              </a:spcBef>
              <a:buClr>
                <a:schemeClr val="accent4"/>
              </a:buClr>
              <a:buFont typeface="Wingdings" pitchFamily="2" charset="2"/>
              <a:buChar char="§"/>
            </a:pPr>
            <a:endParaRPr lang="en-US" dirty="0">
              <a:solidFill>
                <a:prstClr val="white"/>
              </a:solidFill>
              <a:latin typeface="Arial" pitchFamily="34" charset="0"/>
              <a:cs typeface="Arial" pitchFamily="34" charset="0"/>
            </a:endParaRPr>
          </a:p>
          <a:p>
            <a:pPr marL="288925" indent="-288925">
              <a:lnSpc>
                <a:spcPct val="120000"/>
              </a:lnSpc>
              <a:spcBef>
                <a:spcPct val="0"/>
              </a:spcBef>
              <a:buClr>
                <a:schemeClr val="accent4"/>
              </a:buClr>
              <a:buFont typeface="Wingdings" pitchFamily="2" charset="2"/>
              <a:buChar char="§"/>
            </a:pPr>
            <a:endParaRPr lang="en-US" dirty="0">
              <a:solidFill>
                <a:schemeClr val="bg1"/>
              </a:solidFill>
              <a:latin typeface="Arial" charset="0"/>
              <a:cs typeface="Arial" charset="0"/>
            </a:endParaRPr>
          </a:p>
          <a:p>
            <a:pPr marL="288925" indent="-288925">
              <a:lnSpc>
                <a:spcPct val="120000"/>
              </a:lnSpc>
              <a:spcBef>
                <a:spcPct val="0"/>
              </a:spcBef>
              <a:buClr>
                <a:schemeClr val="accent4"/>
              </a:buClr>
              <a:buFont typeface="Wingdings" pitchFamily="2" charset="2"/>
              <a:buChar char="§"/>
            </a:pPr>
            <a:endParaRPr lang="en-US" dirty="0">
              <a:solidFill>
                <a:schemeClr val="bg1"/>
              </a:solidFill>
              <a:latin typeface="Arial" charset="0"/>
              <a:cs typeface="Arial" charset="0"/>
            </a:endParaRPr>
          </a:p>
        </p:txBody>
      </p:sp>
    </p:spTree>
    <p:extLst>
      <p:ext uri="{BB962C8B-B14F-4D97-AF65-F5344CB8AC3E}">
        <p14:creationId xmlns:p14="http://schemas.microsoft.com/office/powerpoint/2010/main" val="4131901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txBox="1">
            <a:spLocks/>
          </p:cNvSpPr>
          <p:nvPr/>
        </p:nvSpPr>
        <p:spPr>
          <a:xfrm>
            <a:off x="569624" y="393957"/>
            <a:ext cx="8087193" cy="444278"/>
          </a:xfrm>
          <a:prstGeom prst="rect">
            <a:avLst/>
          </a:prstGeom>
          <a:effectLst/>
        </p:spPr>
        <p:txBody>
          <a:bodyPr vert="horz" lIns="68580" tIns="34290" rIns="68580" bIns="34290" rtlCol="0" anchor="t">
            <a:noAutofit/>
          </a:bodyPr>
          <a:lstStyle>
            <a:lvl1pPr marL="0" algn="l" defTabSz="914400" rtl="0" eaLnBrk="1" latinLnBrk="0" hangingPunct="1">
              <a:spcBef>
                <a:spcPct val="0"/>
              </a:spcBef>
              <a:buNone/>
              <a:defRPr lang="en-US" sz="3600" kern="1200" dirty="0">
                <a:solidFill>
                  <a:schemeClr val="tx1"/>
                </a:solidFill>
                <a:effectLst/>
                <a:latin typeface="Impact" panose="020B0806030902050204" pitchFamily="34" charset="0"/>
                <a:ea typeface="+mn-ea"/>
                <a:cs typeface="+mn-cs"/>
              </a:defRPr>
            </a:lvl1pPr>
          </a:lstStyle>
          <a:p>
            <a:pPr algn="ctr"/>
            <a:r>
              <a:rPr lang="en-US" sz="2800" dirty="0">
                <a:solidFill>
                  <a:schemeClr val="bg1"/>
                </a:solidFill>
                <a:latin typeface="+mj-lt"/>
              </a:rPr>
              <a:t>Three states, two countries, one vital resource</a:t>
            </a:r>
          </a:p>
        </p:txBody>
      </p:sp>
      <p:sp>
        <p:nvSpPr>
          <p:cNvPr id="5" name="Subtitle 10"/>
          <p:cNvSpPr txBox="1">
            <a:spLocks/>
          </p:cNvSpPr>
          <p:nvPr/>
        </p:nvSpPr>
        <p:spPr>
          <a:xfrm>
            <a:off x="220081" y="1698202"/>
            <a:ext cx="5146398" cy="181316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2"/>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accent3">
                    <a:lumMod val="50000"/>
                  </a:schemeClr>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2"/>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800" dirty="0">
              <a:latin typeface="+mn-lt"/>
            </a:endParaRPr>
          </a:p>
        </p:txBody>
      </p:sp>
      <p:sp>
        <p:nvSpPr>
          <p:cNvPr id="14" name="Text Placeholder 11"/>
          <p:cNvSpPr txBox="1">
            <a:spLocks/>
          </p:cNvSpPr>
          <p:nvPr/>
        </p:nvSpPr>
        <p:spPr>
          <a:xfrm>
            <a:off x="3104746" y="5231305"/>
            <a:ext cx="2575112" cy="372812"/>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2"/>
                </a:solidFill>
                <a:latin typeface="Calibri Light" panose="020F030202020403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Calibri Light" panose="020F030202020403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accent3">
                    <a:lumMod val="50000"/>
                  </a:schemeClr>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2"/>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5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948" y="1249018"/>
            <a:ext cx="4630547" cy="4524706"/>
          </a:xfrm>
          <a:prstGeom prst="rect">
            <a:avLst/>
          </a:prstGeom>
        </p:spPr>
      </p:pic>
    </p:spTree>
    <p:extLst>
      <p:ext uri="{BB962C8B-B14F-4D97-AF65-F5344CB8AC3E}">
        <p14:creationId xmlns:p14="http://schemas.microsoft.com/office/powerpoint/2010/main" val="1947789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14960" t="23570" r="34848" b="17503"/>
          <a:stretch>
            <a:fillRect/>
          </a:stretch>
        </p:blipFill>
        <p:spPr>
          <a:xfrm>
            <a:off x="4745132" y="1156449"/>
            <a:ext cx="3840248" cy="2613502"/>
          </a:xfrm>
          <a:ln w="38100">
            <a:solidFill>
              <a:schemeClr val="tx1"/>
            </a:solidFill>
          </a:ln>
        </p:spPr>
      </p:pic>
      <p:sp>
        <p:nvSpPr>
          <p:cNvPr id="11" name="TextBox 6"/>
          <p:cNvSpPr txBox="1">
            <a:spLocks noChangeArrowheads="1"/>
          </p:cNvSpPr>
          <p:nvPr/>
        </p:nvSpPr>
        <p:spPr bwMode="auto">
          <a:xfrm>
            <a:off x="1825012" y="5800601"/>
            <a:ext cx="3990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0" fontAlgn="base" hangingPunct="0">
              <a:spcBef>
                <a:spcPct val="0"/>
              </a:spcBef>
              <a:spcAft>
                <a:spcPct val="0"/>
              </a:spcAft>
              <a:buClrTx/>
              <a:buSzTx/>
              <a:buFontTx/>
              <a:buNone/>
            </a:pPr>
            <a:r>
              <a:rPr lang="en-US" altLang="en-US" sz="1400" dirty="0">
                <a:solidFill>
                  <a:schemeClr val="bg1"/>
                </a:solidFill>
                <a:latin typeface="Arial" panose="020B0604020202020204" pitchFamily="34" charset="0"/>
                <a:cs typeface="Arial" charset="0"/>
              </a:rPr>
              <a:t>Source of Images: NASA Website</a:t>
            </a:r>
          </a:p>
        </p:txBody>
      </p:sp>
      <p:sp>
        <p:nvSpPr>
          <p:cNvPr id="12" name="TextBox 7"/>
          <p:cNvSpPr txBox="1">
            <a:spLocks noChangeArrowheads="1"/>
          </p:cNvSpPr>
          <p:nvPr/>
        </p:nvSpPr>
        <p:spPr bwMode="auto">
          <a:xfrm>
            <a:off x="4409744" y="1153784"/>
            <a:ext cx="4553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0" fontAlgn="base" hangingPunct="0">
              <a:spcBef>
                <a:spcPct val="0"/>
              </a:spcBef>
              <a:spcAft>
                <a:spcPct val="0"/>
              </a:spcAft>
              <a:buClrTx/>
              <a:buSzTx/>
              <a:buFontTx/>
              <a:buNone/>
            </a:pPr>
            <a:r>
              <a:rPr lang="en-US" altLang="en-US" sz="1600" b="1" dirty="0">
                <a:solidFill>
                  <a:srgbClr val="000514"/>
                </a:solidFill>
                <a:latin typeface="Arial" panose="020B0604020202020204" pitchFamily="34" charset="0"/>
                <a:cs typeface="Arial" charset="0"/>
              </a:rPr>
              <a:t>Elephant Butte Reservoir -  </a:t>
            </a:r>
          </a:p>
          <a:p>
            <a:pPr algn="ctr" eaLnBrk="0" fontAlgn="base" hangingPunct="0">
              <a:spcBef>
                <a:spcPct val="0"/>
              </a:spcBef>
              <a:spcAft>
                <a:spcPct val="0"/>
              </a:spcAft>
              <a:buClrTx/>
              <a:buSzTx/>
              <a:buFontTx/>
              <a:buNone/>
            </a:pPr>
            <a:r>
              <a:rPr lang="en-US" altLang="en-US" sz="1600" b="1" dirty="0">
                <a:solidFill>
                  <a:srgbClr val="000514"/>
                </a:solidFill>
                <a:latin typeface="Arial" panose="020B0604020202020204" pitchFamily="34" charset="0"/>
                <a:cs typeface="Arial" charset="0"/>
              </a:rPr>
              <a:t>June 1994 - A “normal” year</a:t>
            </a:r>
          </a:p>
        </p:txBody>
      </p:sp>
      <p:sp>
        <p:nvSpPr>
          <p:cNvPr id="3" name="TextBox 2"/>
          <p:cNvSpPr txBox="1"/>
          <p:nvPr/>
        </p:nvSpPr>
        <p:spPr>
          <a:xfrm>
            <a:off x="0" y="367622"/>
            <a:ext cx="907590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Rio Grande flows to Elephant Butte Reservoir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517" t="9706" r="51825" b="42359"/>
          <a:stretch/>
        </p:blipFill>
        <p:spPr>
          <a:xfrm>
            <a:off x="900127" y="1446171"/>
            <a:ext cx="2755627" cy="3434313"/>
          </a:xfrm>
          <a:prstGeom prst="rect">
            <a:avLst/>
          </a:prstGeom>
          <a:ln>
            <a:solidFill>
              <a:schemeClr val="tx1"/>
            </a:solidFill>
          </a:ln>
        </p:spPr>
      </p:pic>
      <p:sp>
        <p:nvSpPr>
          <p:cNvPr id="15" name="TextBox 6"/>
          <p:cNvSpPr txBox="1">
            <a:spLocks noChangeArrowheads="1"/>
          </p:cNvSpPr>
          <p:nvPr/>
        </p:nvSpPr>
        <p:spPr bwMode="auto">
          <a:xfrm>
            <a:off x="900127" y="4864973"/>
            <a:ext cx="3990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0" fontAlgn="base" hangingPunct="0">
              <a:spcBef>
                <a:spcPct val="0"/>
              </a:spcBef>
              <a:spcAft>
                <a:spcPct val="0"/>
              </a:spcAft>
              <a:buClrTx/>
              <a:buSzTx/>
              <a:buFontTx/>
              <a:buNone/>
            </a:pPr>
            <a:r>
              <a:rPr lang="en-US" altLang="en-US" sz="1400" dirty="0">
                <a:solidFill>
                  <a:schemeClr val="bg1"/>
                </a:solidFill>
                <a:latin typeface="Arial" panose="020B0604020202020204" pitchFamily="34" charset="0"/>
                <a:cs typeface="Arial" charset="0"/>
              </a:rPr>
              <a:t>Source of Image: TCEQ</a:t>
            </a:r>
          </a:p>
        </p:txBody>
      </p:sp>
      <p:pic>
        <p:nvPicPr>
          <p:cNvPr id="8" name="Picture 10"/>
          <p:cNvPicPr>
            <a:picLocks noChangeAspect="1"/>
          </p:cNvPicPr>
          <p:nvPr/>
        </p:nvPicPr>
        <p:blipFill rotWithShape="1">
          <a:blip r:embed="rId5">
            <a:extLst>
              <a:ext uri="{28A0092B-C50C-407E-A947-70E740481C1C}">
                <a14:useLocalDpi xmlns:a14="http://schemas.microsoft.com/office/drawing/2010/main" val="0"/>
              </a:ext>
            </a:extLst>
          </a:blip>
          <a:srcRect l="15416" t="18518" r="34166" b="30341"/>
          <a:stretch/>
        </p:blipFill>
        <p:spPr bwMode="auto">
          <a:xfrm>
            <a:off x="4759217" y="3476822"/>
            <a:ext cx="3826163" cy="22733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4773302" y="3507380"/>
            <a:ext cx="3826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0" fontAlgn="base" hangingPunct="0">
              <a:spcBef>
                <a:spcPct val="0"/>
              </a:spcBef>
              <a:spcAft>
                <a:spcPct val="0"/>
              </a:spcAft>
              <a:buClrTx/>
              <a:buSzTx/>
              <a:buFontTx/>
              <a:buNone/>
            </a:pPr>
            <a:r>
              <a:rPr lang="en-US" altLang="en-US" sz="1600" b="1" dirty="0">
                <a:solidFill>
                  <a:srgbClr val="000514"/>
                </a:solidFill>
                <a:latin typeface="Arial" panose="020B0604020202020204" pitchFamily="34" charset="0"/>
                <a:cs typeface="Arial" charset="0"/>
              </a:rPr>
              <a:t>Elephant Butte Reservoir </a:t>
            </a:r>
          </a:p>
          <a:p>
            <a:pPr algn="ctr" eaLnBrk="0" fontAlgn="base" hangingPunct="0">
              <a:spcBef>
                <a:spcPct val="0"/>
              </a:spcBef>
              <a:spcAft>
                <a:spcPct val="0"/>
              </a:spcAft>
              <a:buClrTx/>
              <a:buSzTx/>
              <a:buFontTx/>
              <a:buNone/>
            </a:pPr>
            <a:r>
              <a:rPr lang="en-US" altLang="en-US" sz="1600" b="1" dirty="0">
                <a:solidFill>
                  <a:srgbClr val="000514"/>
                </a:solidFill>
                <a:latin typeface="Arial" panose="020B0604020202020204" pitchFamily="34" charset="0"/>
                <a:cs typeface="Arial" charset="0"/>
              </a:rPr>
              <a:t> July 2013 – Drought year</a:t>
            </a:r>
          </a:p>
        </p:txBody>
      </p:sp>
    </p:spTree>
    <p:extLst>
      <p:ext uri="{BB962C8B-B14F-4D97-AF65-F5344CB8AC3E}">
        <p14:creationId xmlns:p14="http://schemas.microsoft.com/office/powerpoint/2010/main" val="2615083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5185"/>
            <a:ext cx="8229600" cy="1143000"/>
          </a:xfrm>
        </p:spPr>
        <p:txBody>
          <a:bodyPr>
            <a:noAutofit/>
          </a:bodyPr>
          <a:lstStyle/>
          <a:p>
            <a:r>
              <a:rPr lang="en-US" sz="3200" dirty="0"/>
              <a:t>New water sources are needed to meet demands of increasing population</a:t>
            </a:r>
          </a:p>
        </p:txBody>
      </p:sp>
      <p:graphicFrame>
        <p:nvGraphicFramePr>
          <p:cNvPr id="5" name="Chart 4"/>
          <p:cNvGraphicFramePr>
            <a:graphicFrameLocks noGrp="1"/>
          </p:cNvGraphicFramePr>
          <p:nvPr>
            <p:extLst/>
          </p:nvPr>
        </p:nvGraphicFramePr>
        <p:xfrm>
          <a:off x="891541" y="1580255"/>
          <a:ext cx="6995160" cy="436313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5400000">
            <a:off x="7145226" y="3251389"/>
            <a:ext cx="1782551" cy="338554"/>
          </a:xfrm>
          <a:prstGeom prst="rect">
            <a:avLst/>
          </a:prstGeom>
          <a:noFill/>
        </p:spPr>
        <p:txBody>
          <a:bodyPr wrap="square" rtlCol="0">
            <a:spAutoFit/>
          </a:bodyPr>
          <a:lstStyle/>
          <a:p>
            <a:r>
              <a:rPr lang="en-US" sz="1600" b="1" dirty="0">
                <a:solidFill>
                  <a:schemeClr val="bg1"/>
                </a:solidFill>
              </a:rPr>
              <a:t>POPULATION</a:t>
            </a:r>
            <a:endParaRPr lang="en-US" b="1" dirty="0">
              <a:solidFill>
                <a:schemeClr val="bg1"/>
              </a:solidFill>
            </a:endParaRPr>
          </a:p>
        </p:txBody>
      </p:sp>
    </p:spTree>
    <p:extLst>
      <p:ext uri="{BB962C8B-B14F-4D97-AF65-F5344CB8AC3E}">
        <p14:creationId xmlns:p14="http://schemas.microsoft.com/office/powerpoint/2010/main" val="2617185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489" y="1485330"/>
            <a:ext cx="3617630" cy="892552"/>
          </a:xfrm>
          <a:prstGeom prst="rect">
            <a:avLst/>
          </a:prstGeom>
          <a:noFill/>
        </p:spPr>
        <p:txBody>
          <a:bodyPr wrap="square" rtlCol="0">
            <a:spAutoFit/>
          </a:bodyPr>
          <a:lstStyle/>
          <a:p>
            <a:pPr algn="ctr" fontAlgn="base">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TODAY - 2018</a:t>
            </a:r>
          </a:p>
          <a:p>
            <a:pPr algn="ctr" fontAlgn="base">
              <a:spcBef>
                <a:spcPct val="0"/>
              </a:spcBef>
              <a:spcAft>
                <a:spcPct val="0"/>
              </a:spcAft>
            </a:pPr>
            <a:r>
              <a:rPr lang="en-US" sz="1600" dirty="0">
                <a:solidFill>
                  <a:schemeClr val="accent4"/>
                </a:solidFill>
                <a:latin typeface="Arial" panose="020B0604020202020204" pitchFamily="34" charset="0"/>
                <a:cs typeface="Arial" panose="020B0604020202020204" pitchFamily="34" charset="0"/>
              </a:rPr>
              <a:t>Water Supply: </a:t>
            </a:r>
            <a:r>
              <a:rPr lang="en-US" sz="1600" b="1" dirty="0">
                <a:solidFill>
                  <a:schemeClr val="accent4"/>
                </a:solidFill>
                <a:latin typeface="Arial" panose="020B0604020202020204" pitchFamily="34" charset="0"/>
                <a:cs typeface="Arial" panose="020B0604020202020204" pitchFamily="34" charset="0"/>
              </a:rPr>
              <a:t>158,000 AF</a:t>
            </a:r>
          </a:p>
          <a:p>
            <a:pPr algn="ctr" fontAlgn="base">
              <a:spcBef>
                <a:spcPct val="0"/>
              </a:spcBef>
              <a:spcAft>
                <a:spcPct val="0"/>
              </a:spcAft>
            </a:pPr>
            <a:r>
              <a:rPr lang="en-US" sz="1600" dirty="0">
                <a:solidFill>
                  <a:schemeClr val="accent4"/>
                </a:solidFill>
                <a:latin typeface="Arial" panose="020B0604020202020204" pitchFamily="34" charset="0"/>
                <a:cs typeface="Arial" panose="020B0604020202020204" pitchFamily="34" charset="0"/>
              </a:rPr>
              <a:t>Normal (Non-drought) Conditions</a:t>
            </a:r>
          </a:p>
        </p:txBody>
      </p:sp>
      <p:graphicFrame>
        <p:nvGraphicFramePr>
          <p:cNvPr id="3" name="Chart 2"/>
          <p:cNvGraphicFramePr/>
          <p:nvPr>
            <p:extLst/>
          </p:nvPr>
        </p:nvGraphicFramePr>
        <p:xfrm>
          <a:off x="55854" y="2357705"/>
          <a:ext cx="4688159" cy="3036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833386073"/>
              </p:ext>
            </p:extLst>
          </p:nvPr>
        </p:nvGraphicFramePr>
        <p:xfrm>
          <a:off x="4442791" y="2316327"/>
          <a:ext cx="4551187" cy="294118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780" y="359063"/>
            <a:ext cx="8826198" cy="1077218"/>
          </a:xfrm>
          <a:prstGeom prst="rect">
            <a:avLst/>
          </a:prstGeom>
          <a:noFill/>
        </p:spPr>
        <p:txBody>
          <a:bodyPr wrap="square" rtlCol="0">
            <a:spAutoFit/>
          </a:bodyPr>
          <a:lstStyle/>
          <a:p>
            <a:pPr algn="ctr" fontAlgn="base">
              <a:spcBef>
                <a:spcPct val="0"/>
              </a:spcBef>
              <a:spcAft>
                <a:spcPct val="0"/>
              </a:spcAft>
            </a:pPr>
            <a:r>
              <a:rPr lang="en-US" sz="3200" dirty="0">
                <a:solidFill>
                  <a:schemeClr val="bg1"/>
                </a:solidFill>
                <a:latin typeface="Arial" panose="020B0604020202020204" pitchFamily="34" charset="0"/>
                <a:cs typeface="Arial" panose="020B0604020202020204" pitchFamily="34" charset="0"/>
              </a:rPr>
              <a:t>El Paso’s Water Sources:</a:t>
            </a:r>
          </a:p>
          <a:p>
            <a:pPr algn="ctr" fontAlgn="base">
              <a:spcBef>
                <a:spcPct val="0"/>
              </a:spcBef>
              <a:spcAft>
                <a:spcPct val="0"/>
              </a:spcAft>
            </a:pPr>
            <a:r>
              <a:rPr lang="en-US" sz="3200" dirty="0">
                <a:solidFill>
                  <a:schemeClr val="bg1"/>
                </a:solidFill>
                <a:latin typeface="Arial" panose="020B0604020202020204" pitchFamily="34" charset="0"/>
                <a:cs typeface="Arial" panose="020B0604020202020204" pitchFamily="34" charset="0"/>
              </a:rPr>
              <a:t>Today vs. 2070 </a:t>
            </a:r>
          </a:p>
        </p:txBody>
      </p:sp>
      <p:sp>
        <p:nvSpPr>
          <p:cNvPr id="9" name="TextBox 8"/>
          <p:cNvSpPr txBox="1"/>
          <p:nvPr/>
        </p:nvSpPr>
        <p:spPr>
          <a:xfrm>
            <a:off x="4909569" y="1436281"/>
            <a:ext cx="3617630" cy="892552"/>
          </a:xfrm>
          <a:prstGeom prst="rect">
            <a:avLst/>
          </a:prstGeom>
          <a:noFill/>
        </p:spPr>
        <p:txBody>
          <a:bodyPr wrap="square" rtlCol="0">
            <a:spAutoFit/>
          </a:bodyPr>
          <a:lstStyle/>
          <a:p>
            <a:pPr algn="ctr" fontAlgn="base">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2070 Estimates</a:t>
            </a:r>
          </a:p>
          <a:p>
            <a:pPr algn="ctr" fontAlgn="base">
              <a:spcBef>
                <a:spcPct val="0"/>
              </a:spcBef>
              <a:spcAft>
                <a:spcPct val="0"/>
              </a:spcAft>
            </a:pPr>
            <a:r>
              <a:rPr lang="en-US" sz="1600" dirty="0">
                <a:solidFill>
                  <a:schemeClr val="accent4"/>
                </a:solidFill>
                <a:latin typeface="Arial" panose="020B0604020202020204" pitchFamily="34" charset="0"/>
                <a:cs typeface="Arial" panose="020B0604020202020204" pitchFamily="34" charset="0"/>
              </a:rPr>
              <a:t>Water Supply: </a:t>
            </a:r>
            <a:r>
              <a:rPr lang="en-US" sz="1600" b="1" dirty="0">
                <a:solidFill>
                  <a:schemeClr val="accent4"/>
                </a:solidFill>
                <a:latin typeface="Arial" panose="020B0604020202020204" pitchFamily="34" charset="0"/>
                <a:cs typeface="Arial" panose="020B0604020202020204" pitchFamily="34" charset="0"/>
              </a:rPr>
              <a:t>210,000 AF</a:t>
            </a:r>
          </a:p>
          <a:p>
            <a:pPr algn="ctr" fontAlgn="base">
              <a:spcBef>
                <a:spcPct val="0"/>
              </a:spcBef>
              <a:spcAft>
                <a:spcPct val="0"/>
              </a:spcAft>
            </a:pPr>
            <a:r>
              <a:rPr lang="en-US" sz="1600" dirty="0">
                <a:solidFill>
                  <a:schemeClr val="accent4"/>
                </a:solidFill>
                <a:latin typeface="Arial" panose="020B0604020202020204" pitchFamily="34" charset="0"/>
                <a:cs typeface="Arial" panose="020B0604020202020204" pitchFamily="34" charset="0"/>
              </a:rPr>
              <a:t>Normal (Non-drought) Conditions</a:t>
            </a:r>
          </a:p>
        </p:txBody>
      </p:sp>
    </p:spTree>
    <p:extLst>
      <p:ext uri="{BB962C8B-B14F-4D97-AF65-F5344CB8AC3E}">
        <p14:creationId xmlns:p14="http://schemas.microsoft.com/office/powerpoint/2010/main" val="3009640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7345" y="1204803"/>
            <a:ext cx="7792567" cy="4881859"/>
            <a:chOff x="593466" y="1037342"/>
            <a:chExt cx="7803561" cy="5551677"/>
          </a:xfrm>
          <a:noFill/>
        </p:grpSpPr>
        <p:graphicFrame>
          <p:nvGraphicFramePr>
            <p:cNvPr id="9" name="Chart 8"/>
            <p:cNvGraphicFramePr/>
            <p:nvPr>
              <p:extLst>
                <p:ext uri="{D42A27DB-BD31-4B8C-83A1-F6EECF244321}">
                  <p14:modId xmlns:p14="http://schemas.microsoft.com/office/powerpoint/2010/main" val="3855262785"/>
                </p:ext>
              </p:extLst>
            </p:nvPr>
          </p:nvGraphicFramePr>
          <p:xfrm>
            <a:off x="667157" y="1230210"/>
            <a:ext cx="7729870" cy="535880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11"/>
            <p:cNvSpPr>
              <a:spLocks noChangeArrowheads="1"/>
            </p:cNvSpPr>
            <p:nvPr/>
          </p:nvSpPr>
          <p:spPr bwMode="auto">
            <a:xfrm>
              <a:off x="593466" y="1037342"/>
              <a:ext cx="778554" cy="385736"/>
            </a:xfrm>
            <a:prstGeom prst="rect">
              <a:avLst/>
            </a:prstGeom>
            <a:grpFill/>
            <a:ln w="9525">
              <a:noFill/>
              <a:miter lim="800000"/>
              <a:headEnd/>
              <a:tailEnd/>
            </a:ln>
          </p:spPr>
          <p:txBody>
            <a:bodyPr wrap="none" lIns="92075" tIns="46038" rIns="92075" bIns="46038">
              <a:spAutoFit/>
            </a:bodyPr>
            <a:lstStyle/>
            <a:p>
              <a:pPr algn="ctr" eaLnBrk="0" fontAlgn="base" hangingPunct="0">
                <a:spcBef>
                  <a:spcPct val="0"/>
                </a:spcBef>
                <a:spcAft>
                  <a:spcPct val="0"/>
                </a:spcAft>
                <a:defRPr/>
              </a:pPr>
              <a:r>
                <a:rPr lang="en-US" sz="1600" b="1" dirty="0">
                  <a:solidFill>
                    <a:schemeClr val="bg1"/>
                  </a:solidFill>
                  <a:cs typeface="Arial" pitchFamily="34" charset="0"/>
                </a:rPr>
                <a:t>GPCD</a:t>
              </a:r>
            </a:p>
          </p:txBody>
        </p:sp>
        <p:sp>
          <p:nvSpPr>
            <p:cNvPr id="11" name="TextBox 10"/>
            <p:cNvSpPr txBox="1"/>
            <p:nvPr/>
          </p:nvSpPr>
          <p:spPr>
            <a:xfrm>
              <a:off x="2234813" y="2188322"/>
              <a:ext cx="3131022" cy="665009"/>
            </a:xfrm>
            <a:prstGeom prst="rect">
              <a:avLst/>
            </a:prstGeom>
            <a:grpFill/>
            <a:ln>
              <a:noFill/>
            </a:ln>
          </p:spPr>
          <p:txBody>
            <a:bodyPr wrap="square">
              <a:spAutoFit/>
            </a:bodyPr>
            <a:lstStyle/>
            <a:p>
              <a:pPr algn="ctr" fontAlgn="base">
                <a:spcBef>
                  <a:spcPct val="0"/>
                </a:spcBef>
                <a:spcAft>
                  <a:spcPct val="0"/>
                </a:spcAft>
                <a:defRPr/>
              </a:pPr>
              <a:r>
                <a:rPr lang="en-US" sz="1600" dirty="0">
                  <a:solidFill>
                    <a:schemeClr val="bg1"/>
                  </a:solidFill>
                  <a:cs typeface="Arial" pitchFamily="34" charset="0"/>
                </a:rPr>
                <a:t>Water Conservation </a:t>
              </a:r>
            </a:p>
            <a:p>
              <a:pPr algn="ctr" fontAlgn="base">
                <a:spcBef>
                  <a:spcPct val="0"/>
                </a:spcBef>
                <a:spcAft>
                  <a:spcPct val="0"/>
                </a:spcAft>
                <a:defRPr/>
              </a:pPr>
              <a:r>
                <a:rPr lang="en-US" sz="1600" dirty="0">
                  <a:solidFill>
                    <a:schemeClr val="bg1"/>
                  </a:solidFill>
                  <a:cs typeface="Arial" pitchFamily="34" charset="0"/>
                </a:rPr>
                <a:t>Ordinance Adopted</a:t>
              </a:r>
            </a:p>
          </p:txBody>
        </p:sp>
        <p:sp>
          <p:nvSpPr>
            <p:cNvPr id="12" name="Line 26"/>
            <p:cNvSpPr>
              <a:spLocks noChangeShapeType="1"/>
            </p:cNvSpPr>
            <p:nvPr/>
          </p:nvSpPr>
          <p:spPr bwMode="auto">
            <a:xfrm flipH="1">
              <a:off x="2804976" y="2473287"/>
              <a:ext cx="720725" cy="1103396"/>
            </a:xfrm>
            <a:prstGeom prst="line">
              <a:avLst/>
            </a:prstGeom>
            <a:grpFill/>
            <a:ln w="38100">
              <a:noFill/>
              <a:round/>
              <a:headEnd/>
              <a:tailEnd type="triangle" w="med" len="med"/>
            </a:ln>
            <a:extLst/>
          </p:spPr>
          <p:txBody>
            <a:bodyPr/>
            <a:lstStyle/>
            <a:p>
              <a:pPr fontAlgn="base">
                <a:spcBef>
                  <a:spcPct val="0"/>
                </a:spcBef>
                <a:spcAft>
                  <a:spcPct val="0"/>
                </a:spcAft>
              </a:pPr>
              <a:endParaRPr lang="en-US" sz="2400" dirty="0">
                <a:solidFill>
                  <a:prstClr val="white"/>
                </a:solidFill>
              </a:endParaRPr>
            </a:p>
          </p:txBody>
        </p:sp>
        <p:cxnSp>
          <p:nvCxnSpPr>
            <p:cNvPr id="13" name="Straight Connector 31"/>
            <p:cNvCxnSpPr>
              <a:cxnSpLocks noChangeShapeType="1"/>
            </p:cNvCxnSpPr>
            <p:nvPr/>
          </p:nvCxnSpPr>
          <p:spPr bwMode="auto">
            <a:xfrm flipV="1">
              <a:off x="1372020" y="4953000"/>
              <a:ext cx="5973730" cy="11024"/>
            </a:xfrm>
            <a:prstGeom prst="line">
              <a:avLst/>
            </a:prstGeom>
            <a:grpFill/>
            <a:ln w="38100" algn="ctr">
              <a:noFill/>
              <a:round/>
              <a:headEnd/>
              <a:tailEnd/>
            </a:ln>
            <a:extLst/>
          </p:spPr>
        </p:cxnSp>
        <p:cxnSp>
          <p:nvCxnSpPr>
            <p:cNvPr id="17" name="Straight Connector 27"/>
            <p:cNvCxnSpPr>
              <a:cxnSpLocks noChangeShapeType="1"/>
            </p:cNvCxnSpPr>
            <p:nvPr/>
          </p:nvCxnSpPr>
          <p:spPr bwMode="auto">
            <a:xfrm flipV="1">
              <a:off x="7345750" y="4951234"/>
              <a:ext cx="0" cy="833128"/>
            </a:xfrm>
            <a:prstGeom prst="line">
              <a:avLst/>
            </a:prstGeom>
            <a:grpFill/>
            <a:ln w="38100" algn="ctr">
              <a:noFill/>
              <a:round/>
              <a:headEnd/>
              <a:tailEnd/>
            </a:ln>
            <a:extLst/>
          </p:spPr>
        </p:cxnSp>
      </p:grpSp>
      <p:sp>
        <p:nvSpPr>
          <p:cNvPr id="19" name="TextBox 18"/>
          <p:cNvSpPr txBox="1"/>
          <p:nvPr/>
        </p:nvSpPr>
        <p:spPr>
          <a:xfrm>
            <a:off x="536712" y="158994"/>
            <a:ext cx="8638625" cy="1077218"/>
          </a:xfrm>
          <a:prstGeom prst="rect">
            <a:avLst/>
          </a:prstGeom>
          <a:noFill/>
        </p:spPr>
        <p:txBody>
          <a:bodyPr wrap="square" rtlCol="0">
            <a:spAutoFit/>
          </a:bodyPr>
          <a:lstStyle/>
          <a:p>
            <a:pPr algn="ctr" fontAlgn="base">
              <a:spcBef>
                <a:spcPct val="0"/>
              </a:spcBef>
              <a:spcAft>
                <a:spcPct val="0"/>
              </a:spcAft>
            </a:pPr>
            <a:r>
              <a:rPr lang="en-US" sz="3200" dirty="0">
                <a:solidFill>
                  <a:prstClr val="white"/>
                </a:solidFill>
                <a:cs typeface="Arial" panose="020B0604020202020204" pitchFamily="34" charset="0"/>
              </a:rPr>
              <a:t>Water conservation has reduced per person consumption by 35%</a:t>
            </a:r>
            <a:endParaRPr lang="en-US" sz="2800" i="1" dirty="0">
              <a:solidFill>
                <a:prstClr val="white"/>
              </a:solidFill>
              <a:cs typeface="Arial" panose="020B0604020202020204" pitchFamily="34" charset="0"/>
            </a:endParaRPr>
          </a:p>
        </p:txBody>
      </p:sp>
      <p:sp>
        <p:nvSpPr>
          <p:cNvPr id="4" name="Rectangle 3"/>
          <p:cNvSpPr/>
          <p:nvPr/>
        </p:nvSpPr>
        <p:spPr>
          <a:xfrm>
            <a:off x="3733749" y="2952633"/>
            <a:ext cx="4523560" cy="867930"/>
          </a:xfrm>
          <a:prstGeom prst="rect">
            <a:avLst/>
          </a:prstGeom>
          <a:solidFill>
            <a:srgbClr val="FFC000"/>
          </a:solidFill>
        </p:spPr>
        <p:txBody>
          <a:bodyPr wrap="square">
            <a:spAutoFit/>
          </a:bodyPr>
          <a:lstStyle/>
          <a:p>
            <a:pPr marR="240030">
              <a:lnSpc>
                <a:spcPct val="120000"/>
              </a:lnSpc>
            </a:pPr>
            <a:r>
              <a:rPr lang="en-US" sz="1400" b="1" dirty="0">
                <a:solidFill>
                  <a:srgbClr val="C00000"/>
                </a:solidFill>
                <a:ea typeface="Times New Roman" panose="02020603050405020304" pitchFamily="18" charset="0"/>
                <a:cs typeface="Arial" panose="020B0604020202020204" pitchFamily="34" charset="0"/>
              </a:rPr>
              <a:t>1985:     </a:t>
            </a:r>
            <a:r>
              <a:rPr lang="en-US" sz="1400" b="1" dirty="0">
                <a:solidFill>
                  <a:srgbClr val="002060"/>
                </a:solidFill>
                <a:ea typeface="Times New Roman" panose="02020603050405020304" pitchFamily="18" charset="0"/>
                <a:cs typeface="Arial" panose="020B0604020202020204" pitchFamily="34" charset="0"/>
              </a:rPr>
              <a:t> 205 gallons per person per day (GPCD)</a:t>
            </a:r>
          </a:p>
          <a:p>
            <a:pPr marR="240030">
              <a:lnSpc>
                <a:spcPct val="120000"/>
              </a:lnSpc>
            </a:pPr>
            <a:r>
              <a:rPr lang="en-US" sz="1400" b="1" dirty="0">
                <a:solidFill>
                  <a:srgbClr val="C00000"/>
                </a:solidFill>
                <a:ea typeface="Times New Roman" panose="02020603050405020304" pitchFamily="18" charset="0"/>
                <a:cs typeface="Arial" panose="020B0604020202020204" pitchFamily="34" charset="0"/>
              </a:rPr>
              <a:t>Current: </a:t>
            </a:r>
            <a:r>
              <a:rPr lang="en-US" sz="1400" b="1" dirty="0">
                <a:solidFill>
                  <a:srgbClr val="002060"/>
                </a:solidFill>
                <a:ea typeface="Times New Roman" panose="02020603050405020304" pitchFamily="18" charset="0"/>
                <a:cs typeface="Arial" panose="020B0604020202020204" pitchFamily="34" charset="0"/>
              </a:rPr>
              <a:t>128 GPCD</a:t>
            </a:r>
          </a:p>
          <a:p>
            <a:pPr marR="240030">
              <a:lnSpc>
                <a:spcPct val="120000"/>
              </a:lnSpc>
            </a:pPr>
            <a:r>
              <a:rPr lang="en-US" sz="1400" b="1" dirty="0">
                <a:solidFill>
                  <a:srgbClr val="C00000"/>
                </a:solidFill>
                <a:ea typeface="Times New Roman" panose="02020603050405020304" pitchFamily="18" charset="0"/>
                <a:cs typeface="Arial" panose="020B0604020202020204" pitchFamily="34" charset="0"/>
              </a:rPr>
              <a:t>2030: </a:t>
            </a:r>
            <a:r>
              <a:rPr lang="en-US" sz="1400" b="1" dirty="0">
                <a:solidFill>
                  <a:srgbClr val="002060"/>
                </a:solidFill>
                <a:ea typeface="Times New Roman" panose="02020603050405020304" pitchFamily="18" charset="0"/>
                <a:cs typeface="Arial" panose="020B0604020202020204" pitchFamily="34" charset="0"/>
              </a:rPr>
              <a:t>     125 GPCD (Target)</a:t>
            </a:r>
          </a:p>
        </p:txBody>
      </p:sp>
    </p:spTree>
    <p:extLst>
      <p:ext uri="{BB962C8B-B14F-4D97-AF65-F5344CB8AC3E}">
        <p14:creationId xmlns:p14="http://schemas.microsoft.com/office/powerpoint/2010/main" val="3351815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l Paso Water color palette">
      <a:dk1>
        <a:sysClr val="windowText" lastClr="000000"/>
      </a:dk1>
      <a:lt1>
        <a:sysClr val="window" lastClr="FFFFFF"/>
      </a:lt1>
      <a:dk2>
        <a:srgbClr val="002F7D"/>
      </a:dk2>
      <a:lt2>
        <a:srgbClr val="EEECE1"/>
      </a:lt2>
      <a:accent1>
        <a:srgbClr val="0075A8"/>
      </a:accent1>
      <a:accent2>
        <a:srgbClr val="B3B1B1"/>
      </a:accent2>
      <a:accent3>
        <a:srgbClr val="646469"/>
      </a:accent3>
      <a:accent4>
        <a:srgbClr val="F7A700"/>
      </a:accent4>
      <a:accent5>
        <a:srgbClr val="A2402A"/>
      </a:accent5>
      <a:accent6>
        <a:srgbClr val="061B2B"/>
      </a:accent6>
      <a:hlink>
        <a:srgbClr val="6E3C2E"/>
      </a:hlink>
      <a:folHlink>
        <a:srgbClr val="D878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5521</TotalTime>
  <Words>3641</Words>
  <Application>Microsoft Office PowerPoint</Application>
  <PresentationFormat>On-screen Show (4:3)</PresentationFormat>
  <Paragraphs>415</Paragraphs>
  <Slides>32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Times New Roman</vt:lpstr>
      <vt:lpstr>Wingdings</vt:lpstr>
      <vt:lpstr>Office Theme</vt:lpstr>
      <vt:lpstr>Advanced Water Purification in El Paso</vt:lpstr>
      <vt:lpstr>Topics for Today</vt:lpstr>
      <vt:lpstr>PowerPoint Presentation</vt:lpstr>
      <vt:lpstr>PowerPoint Presentation</vt:lpstr>
      <vt:lpstr>PowerPoint Presentation</vt:lpstr>
      <vt:lpstr>PowerPoint Presentation</vt:lpstr>
      <vt:lpstr>New water sources are needed to meet demands of increasing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TCEQ Takes a Case-by-Case Regulatory Approach</vt:lpstr>
      <vt:lpstr>Why Case-by-Case works  Emergency Situations</vt:lpstr>
      <vt:lpstr>Why Case-by-Case works </vt:lpstr>
      <vt:lpstr>Independent Expert Panel Review </vt:lpstr>
      <vt:lpstr>Purification technologies proposed and piloted</vt:lpstr>
      <vt:lpstr>Pilot Project</vt:lpstr>
      <vt:lpstr>PowerPoint Presentation</vt:lpstr>
      <vt:lpstr>Virus Concentrations are  Non-Detect in UV AOP Effluent</vt:lpstr>
      <vt:lpstr>CEC Pilot Testing Results</vt:lpstr>
      <vt:lpstr>CEC Pilot Testing Results</vt:lpstr>
      <vt:lpstr>Panel endorsement</vt:lpstr>
      <vt:lpstr>Partners in Purification</vt:lpstr>
      <vt:lpstr>Operational protocol priorities</vt:lpstr>
      <vt:lpstr>PowerPoint Presentation</vt:lpstr>
      <vt:lpstr>Timeline</vt:lpstr>
      <vt:lpstr>Rendering of Facility</vt:lpstr>
      <vt:lpstr>Thank you!  Questions?</vt:lpstr>
    </vt:vector>
  </TitlesOfParts>
  <Company>El Paso Water Utilities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Byram</dc:creator>
  <cp:lastModifiedBy>Gilbert Trejo</cp:lastModifiedBy>
  <cp:revision>178</cp:revision>
  <cp:lastPrinted>2017-11-01T23:01:12Z</cp:lastPrinted>
  <dcterms:created xsi:type="dcterms:W3CDTF">2016-05-13T23:20:26Z</dcterms:created>
  <dcterms:modified xsi:type="dcterms:W3CDTF">2019-05-30T15:36:46Z</dcterms:modified>
</cp:coreProperties>
</file>