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5"/>
  </p:notesMasterIdLst>
  <p:sldIdLst>
    <p:sldId id="259" r:id="rId3"/>
    <p:sldId id="260" r:id="rId4"/>
    <p:sldId id="344" r:id="rId5"/>
    <p:sldId id="289" r:id="rId6"/>
    <p:sldId id="340" r:id="rId7"/>
    <p:sldId id="337" r:id="rId8"/>
    <p:sldId id="335" r:id="rId9"/>
    <p:sldId id="338" r:id="rId10"/>
    <p:sldId id="339" r:id="rId11"/>
    <p:sldId id="264" r:id="rId12"/>
    <p:sldId id="341" r:id="rId13"/>
    <p:sldId id="34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e Schwartz" initials="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31" autoAdjust="0"/>
    <p:restoredTop sz="75039" autoAdjust="0"/>
  </p:normalViewPr>
  <p:slideViewPr>
    <p:cSldViewPr>
      <p:cViewPr varScale="1">
        <p:scale>
          <a:sx n="66" d="100"/>
          <a:sy n="66" d="100"/>
        </p:scale>
        <p:origin x="184" y="4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62676-9CD2-4AB7-A43A-DC443F8F34A2}" type="datetimeFigureOut">
              <a:rPr lang="en-US" smtClean="0"/>
              <a:t>5/31/19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EE443-42EB-4A29-AD49-0AD9269674BC}" type="slidenum">
              <a:rPr lang="en-US" smtClean="0"/>
              <a:t>‹#›</a:t>
            </a:fld>
            <a:endParaRPr lang="en-US"/>
          </a:p>
        </p:txBody>
      </p:sp>
    </p:spTree>
    <p:extLst>
      <p:ext uri="{BB962C8B-B14F-4D97-AF65-F5344CB8AC3E}">
        <p14:creationId xmlns:p14="http://schemas.microsoft.com/office/powerpoint/2010/main" val="425156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85F51-156D-46F5-A21D-3089B2BD4FD4}" type="slidenum">
              <a:rPr lang="en-US" smtClean="0">
                <a:solidFill>
                  <a:prstClr val="black"/>
                </a:solidFill>
              </a:rPr>
              <a:pPr/>
              <a:t>1</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ESI Advisory Council Meeting</a:t>
            </a:r>
          </a:p>
        </p:txBody>
      </p:sp>
    </p:spTree>
    <p:extLst>
      <p:ext uri="{BB962C8B-B14F-4D97-AF65-F5344CB8AC3E}">
        <p14:creationId xmlns:p14="http://schemas.microsoft.com/office/powerpoint/2010/main" val="377308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10</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177785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11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46608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85F51-156D-46F5-A21D-3089B2BD4FD4}" type="slidenum">
              <a:rPr lang="en-US" smtClean="0">
                <a:solidFill>
                  <a:prstClr val="black"/>
                </a:solidFill>
              </a:rPr>
              <a:pPr/>
              <a:t>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ESI Advisory Council Meeting</a:t>
            </a:r>
          </a:p>
        </p:txBody>
      </p:sp>
    </p:spTree>
    <p:extLst>
      <p:ext uri="{BB962C8B-B14F-4D97-AF65-F5344CB8AC3E}">
        <p14:creationId xmlns:p14="http://schemas.microsoft.com/office/powerpoint/2010/main" val="203053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Animate each point in.</a:t>
            </a:r>
          </a:p>
          <a:p>
            <a:r>
              <a:rPr lang="en-US" dirty="0"/>
              <a:t>I like these points from the proposal, let’s swap them in:</a:t>
            </a:r>
          </a:p>
          <a:p>
            <a:r>
              <a:rPr lang="en-US" sz="1200" kern="1200" dirty="0">
                <a:solidFill>
                  <a:schemeClr val="tx1"/>
                </a:solidFill>
                <a:effectLst/>
                <a:latin typeface="+mn-lt"/>
                <a:ea typeface="+mn-ea"/>
                <a:cs typeface="+mn-cs"/>
              </a:rPr>
              <a:t>	Changing climate, rapid urbanization, and the projected addition of 2.5 billion humans over next 25 years has delivered civilization into a new socio-ecological paradigm</a:t>
            </a:r>
          </a:p>
          <a:p>
            <a:r>
              <a:rPr lang="en-US" sz="1200" kern="1200" dirty="0">
                <a:solidFill>
                  <a:schemeClr val="tx1"/>
                </a:solidFill>
                <a:effectLst/>
                <a:latin typeface="+mn-lt"/>
                <a:ea typeface="+mn-ea"/>
                <a:cs typeface="+mn-cs"/>
              </a:rPr>
              <a:t>Although urban areas occupy only 3-4% of global land area, they exert disproportionate and confounding effects on the sustainability of the environment, economy, and social equity</a:t>
            </a:r>
            <a:r>
              <a:rPr lang="en-US" sz="1200" kern="1200" baseline="300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world’s 50 largest cities draw upon 41% of the world’s watersheds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Need an additional slide that lists NSF’s goals for these conferences. i.e., what happens to the conference white paper that we write?</a:t>
            </a:r>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177785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Animate each point in.</a:t>
            </a:r>
          </a:p>
          <a:p>
            <a:r>
              <a:rPr lang="en-US" dirty="0"/>
              <a:t>I like these points from the proposal, let’s swap them in:</a:t>
            </a:r>
          </a:p>
          <a:p>
            <a:r>
              <a:rPr lang="en-US" sz="1200" kern="1200" dirty="0">
                <a:solidFill>
                  <a:schemeClr val="tx1"/>
                </a:solidFill>
                <a:effectLst/>
                <a:latin typeface="+mn-lt"/>
                <a:ea typeface="+mn-ea"/>
                <a:cs typeface="+mn-cs"/>
              </a:rPr>
              <a:t>	Changing climate, rapid urbanization, and the projected addition of 2.5 billion humans over next 25 years has delivered civilization into a new socio-ecological paradigm</a:t>
            </a:r>
          </a:p>
          <a:p>
            <a:r>
              <a:rPr lang="en-US" sz="1200" kern="1200" dirty="0">
                <a:solidFill>
                  <a:schemeClr val="tx1"/>
                </a:solidFill>
                <a:effectLst/>
                <a:latin typeface="+mn-lt"/>
                <a:ea typeface="+mn-ea"/>
                <a:cs typeface="+mn-cs"/>
              </a:rPr>
              <a:t>Although urban areas occupy only 3-4% of global land area, they exert disproportionate and confounding effects on the sustainability of the environment, economy, and social equity</a:t>
            </a:r>
            <a:r>
              <a:rPr lang="en-US" sz="1200" kern="1200" baseline="300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world’s 50 largest cities draw upon 41% of the world’s watersheds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Need an additional slide that lists NSF’s goals for these conferences. i.e., what happens to the conference white paper that we write?</a:t>
            </a:r>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332706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177785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73829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6</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126134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define ‘Actionable…’ is this NSF’s term?</a:t>
            </a:r>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340401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Too much stuff, and the audience won’t be interested in all these details. Can it be simplified to show the sequence, irrespective of days, of what we hope to have happen and accomplish?</a:t>
            </a:r>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427503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27B2A-4F87-4757-835D-2662271D2A9F}" type="slidenum">
              <a:rPr lang="en-US" smtClean="0">
                <a:solidFill>
                  <a:prstClr val="black"/>
                </a:solidFill>
              </a:rPr>
              <a:pPr/>
              <a:t>9</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ESI Advisory Council Meeting</a:t>
            </a:r>
          </a:p>
        </p:txBody>
      </p:sp>
    </p:spTree>
    <p:extLst>
      <p:ext uri="{BB962C8B-B14F-4D97-AF65-F5344CB8AC3E}">
        <p14:creationId xmlns:p14="http://schemas.microsoft.com/office/powerpoint/2010/main" val="107250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7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96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010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85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238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57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84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830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616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93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4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43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201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15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35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7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41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98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81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5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51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07E9A-20C1-403B-ADFF-1AF25997A72A}" type="datetimeFigureOut">
              <a:rPr lang="en-US" smtClean="0">
                <a:solidFill>
                  <a:prstClr val="black">
                    <a:tint val="75000"/>
                  </a:prstClr>
                </a:solidFill>
              </a:rPr>
              <a:pPr/>
              <a:t>5/31/19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1042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darrel.tremaine@jsg.utexas.ed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76200" y="2967502"/>
            <a:ext cx="8915400" cy="3108543"/>
          </a:xfrm>
          <a:prstGeom prst="rect">
            <a:avLst/>
          </a:prstGeom>
          <a:noFill/>
        </p:spPr>
        <p:txBody>
          <a:bodyPr wrap="square" rtlCol="0">
            <a:spAutoFit/>
          </a:bodyPr>
          <a:lstStyle/>
          <a:p>
            <a:pPr algn="ctr"/>
            <a:r>
              <a:rPr lang="en-US" sz="2800" b="1" dirty="0"/>
              <a:t>Challenges to and Opportunities for Developing Resilience in Rapidly Growing Urban Corridors in Semi-Arid Regions</a:t>
            </a:r>
          </a:p>
          <a:p>
            <a:pPr algn="ctr"/>
            <a:endParaRPr lang="en-US" sz="2800" b="1" dirty="0">
              <a:solidFill>
                <a:prstClr val="black"/>
              </a:solidFill>
            </a:endParaRPr>
          </a:p>
          <a:p>
            <a:pPr algn="ctr"/>
            <a:r>
              <a:rPr lang="en-US" sz="2800" b="1" dirty="0">
                <a:solidFill>
                  <a:prstClr val="black"/>
                </a:solidFill>
              </a:rPr>
              <a:t>NSF-Sustainable Urban Systems Conference</a:t>
            </a:r>
          </a:p>
          <a:p>
            <a:pPr algn="ctr"/>
            <a:endParaRPr lang="en-US" sz="2800" dirty="0">
              <a:solidFill>
                <a:prstClr val="black"/>
              </a:solidFill>
            </a:endParaRPr>
          </a:p>
          <a:p>
            <a:pPr algn="ctr"/>
            <a:r>
              <a:rPr lang="en-US" sz="2800" dirty="0">
                <a:solidFill>
                  <a:prstClr val="black"/>
                </a:solidFill>
              </a:rPr>
              <a:t>Jay Banner – UT Austin</a:t>
            </a:r>
          </a:p>
          <a:p>
            <a:pPr algn="ctr"/>
            <a:r>
              <a:rPr lang="en-US" sz="2800" dirty="0">
                <a:solidFill>
                  <a:prstClr val="black"/>
                </a:solidFill>
              </a:rPr>
              <a:t>Darrel Tremaine – UT Austin</a:t>
            </a:r>
            <a:endParaRPr lang="en-US" sz="2000" dirty="0">
              <a:solidFill>
                <a:prstClr val="black"/>
              </a:solidFill>
            </a:endParaRPr>
          </a:p>
        </p:txBody>
      </p:sp>
      <p:sp>
        <p:nvSpPr>
          <p:cNvPr id="3" name="TextBox 2"/>
          <p:cNvSpPr txBox="1"/>
          <p:nvPr/>
        </p:nvSpPr>
        <p:spPr>
          <a:xfrm>
            <a:off x="3403609" y="-1557867"/>
            <a:ext cx="184731" cy="369332"/>
          </a:xfrm>
          <a:prstGeom prst="rect">
            <a:avLst/>
          </a:prstGeom>
          <a:noFill/>
        </p:spPr>
        <p:txBody>
          <a:bodyPr wrap="none" rtlCol="0">
            <a:spAutoFit/>
          </a:bodyPr>
          <a:lstStyle/>
          <a:p>
            <a:endParaRPr lang="en-US">
              <a:solidFill>
                <a:prstClr val="black"/>
              </a:solidFill>
            </a:endParaRPr>
          </a:p>
        </p:txBody>
      </p:sp>
      <p:pic>
        <p:nvPicPr>
          <p:cNvPr id="5" name="Picture 4"/>
          <p:cNvPicPr>
            <a:picLocks noChangeAspect="1"/>
          </p:cNvPicPr>
          <p:nvPr/>
        </p:nvPicPr>
        <p:blipFill rotWithShape="1">
          <a:blip r:embed="rId3"/>
          <a:srcRect l="58840"/>
          <a:stretch/>
        </p:blipFill>
        <p:spPr>
          <a:xfrm>
            <a:off x="7315576" y="5729795"/>
            <a:ext cx="1676024" cy="954973"/>
          </a:xfrm>
          <a:prstGeom prst="rect">
            <a:avLst/>
          </a:prstGeom>
        </p:spPr>
      </p:pic>
      <p:pic>
        <p:nvPicPr>
          <p:cNvPr id="8" name="Picture 7">
            <a:extLst>
              <a:ext uri="{FF2B5EF4-FFF2-40B4-BE49-F238E27FC236}">
                <a16:creationId xmlns:a16="http://schemas.microsoft.com/office/drawing/2014/main" id="{AED8922A-DEFE-428A-A448-F9E2714A1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10" y="173232"/>
            <a:ext cx="8593779" cy="2381409"/>
          </a:xfrm>
          <a:prstGeom prst="rect">
            <a:avLst/>
          </a:prstGeom>
        </p:spPr>
      </p:pic>
    </p:spTree>
    <p:extLst>
      <p:ext uri="{BB962C8B-B14F-4D97-AF65-F5344CB8AC3E}">
        <p14:creationId xmlns:p14="http://schemas.microsoft.com/office/powerpoint/2010/main" val="8052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914400"/>
          </a:xfrm>
        </p:spPr>
        <p:txBody>
          <a:bodyPr>
            <a:normAutofit/>
          </a:bodyPr>
          <a:lstStyle/>
          <a:p>
            <a:r>
              <a:rPr lang="en-US" sz="4000" b="1" dirty="0">
                <a:solidFill>
                  <a:srgbClr val="008000"/>
                </a:solidFill>
              </a:rPr>
              <a:t>SUS Conference Information</a:t>
            </a: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8" y="1143000"/>
            <a:ext cx="82296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4" name="Content Placeholder 3"/>
          <p:cNvSpPr>
            <a:spLocks noGrp="1"/>
          </p:cNvSpPr>
          <p:nvPr>
            <p:ph idx="1"/>
          </p:nvPr>
        </p:nvSpPr>
        <p:spPr>
          <a:xfrm>
            <a:off x="183775" y="1255059"/>
            <a:ext cx="8731634" cy="5602941"/>
          </a:xfrm>
        </p:spPr>
        <p:txBody>
          <a:bodyPr>
            <a:normAutofit/>
          </a:bodyPr>
          <a:lstStyle/>
          <a:p>
            <a:r>
              <a:rPr lang="en-US" sz="2800" dirty="0"/>
              <a:t>August 22-24, 2019, UT Austin Campus</a:t>
            </a:r>
          </a:p>
          <a:p>
            <a:r>
              <a:rPr lang="en-US" sz="2800" dirty="0"/>
              <a:t>Organizing Committee</a:t>
            </a:r>
          </a:p>
          <a:p>
            <a:pPr lvl="1"/>
            <a:r>
              <a:rPr lang="en-US" sz="2400" dirty="0"/>
              <a:t>Jay Banner, University of Texas at Austin</a:t>
            </a:r>
          </a:p>
          <a:p>
            <a:pPr lvl="1"/>
            <a:r>
              <a:rPr lang="en-US" sz="2400" dirty="0"/>
              <a:t>Ashlynn Stillwell, University of Illinois at Urbana-Champaign</a:t>
            </a:r>
          </a:p>
          <a:p>
            <a:pPr lvl="1"/>
            <a:r>
              <a:rPr lang="en-US" sz="2400" dirty="0"/>
              <a:t>Steven Gray, Michigan State University</a:t>
            </a:r>
          </a:p>
          <a:p>
            <a:pPr lvl="1"/>
            <a:r>
              <a:rPr lang="en-US" sz="2400" dirty="0"/>
              <a:t>Kasey Faust, University of Texas at Austin</a:t>
            </a:r>
          </a:p>
          <a:p>
            <a:pPr lvl="1"/>
            <a:r>
              <a:rPr lang="en-US" sz="2400" dirty="0"/>
              <a:t>Auroop Ganguly, Northeastern University</a:t>
            </a:r>
          </a:p>
          <a:p>
            <a:pPr lvl="1"/>
            <a:r>
              <a:rPr lang="en-US" sz="2400" dirty="0"/>
              <a:t>Dev Niyogi, Purdue University</a:t>
            </a:r>
          </a:p>
          <a:p>
            <a:pPr lvl="1"/>
            <a:r>
              <a:rPr lang="en-US" sz="2400" dirty="0"/>
              <a:t>Jay </a:t>
            </a:r>
            <a:r>
              <a:rPr lang="en-US" sz="2400" dirty="0" err="1"/>
              <a:t>Famiglietti</a:t>
            </a:r>
            <a:r>
              <a:rPr lang="en-US" sz="2400" dirty="0"/>
              <a:t>, University of Saskatchewan</a:t>
            </a:r>
          </a:p>
          <a:p>
            <a:pPr lvl="1"/>
            <a:r>
              <a:rPr lang="en-US" sz="2400" dirty="0"/>
              <a:t>Patrick Bixler, University of Texas at Austin</a:t>
            </a:r>
          </a:p>
          <a:p>
            <a:pPr lvl="1"/>
            <a:r>
              <a:rPr lang="en-US" sz="2400" dirty="0"/>
              <a:t>Suzanne Pierce, University of Texas at Austin</a:t>
            </a:r>
          </a:p>
          <a:p>
            <a:pPr lvl="1"/>
            <a:r>
              <a:rPr lang="en-US" sz="2400" dirty="0"/>
              <a:t>Darrel Tremaine, University of Texas at Austin</a:t>
            </a:r>
          </a:p>
          <a:p>
            <a:pPr lvl="1"/>
            <a:endParaRPr lang="en-US" sz="2400" dirty="0"/>
          </a:p>
          <a:p>
            <a:endParaRPr lang="en-US" sz="2800" dirty="0"/>
          </a:p>
        </p:txBody>
      </p:sp>
    </p:spTree>
    <p:extLst>
      <p:ext uri="{BB962C8B-B14F-4D97-AF65-F5344CB8AC3E}">
        <p14:creationId xmlns:p14="http://schemas.microsoft.com/office/powerpoint/2010/main" val="20111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914400"/>
          </a:xfrm>
        </p:spPr>
        <p:txBody>
          <a:bodyPr>
            <a:normAutofit/>
          </a:bodyPr>
          <a:lstStyle/>
          <a:p>
            <a:r>
              <a:rPr lang="en-US" sz="4000" b="1" dirty="0">
                <a:solidFill>
                  <a:srgbClr val="008000"/>
                </a:solidFill>
              </a:rPr>
              <a:t>SUS Conference Information</a:t>
            </a: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8" y="1143000"/>
            <a:ext cx="82296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4" name="Content Placeholder 3"/>
          <p:cNvSpPr>
            <a:spLocks noGrp="1"/>
          </p:cNvSpPr>
          <p:nvPr>
            <p:ph idx="1"/>
          </p:nvPr>
        </p:nvSpPr>
        <p:spPr>
          <a:xfrm>
            <a:off x="474913" y="1828800"/>
            <a:ext cx="8211879" cy="2859744"/>
          </a:xfrm>
        </p:spPr>
        <p:txBody>
          <a:bodyPr>
            <a:normAutofit/>
          </a:bodyPr>
          <a:lstStyle/>
          <a:p>
            <a:pPr marL="0" indent="0">
              <a:buNone/>
            </a:pPr>
            <a:r>
              <a:rPr lang="en-US" sz="2800" dirty="0"/>
              <a:t>For more information on how to become a participant of the Sustainable Urban Systems conference, please email Darrel Tremaine.</a:t>
            </a:r>
          </a:p>
          <a:p>
            <a:pPr marL="0" indent="0">
              <a:buNone/>
            </a:pPr>
            <a:r>
              <a:rPr lang="en-US" sz="2800" dirty="0">
                <a:hlinkClick r:id="rId3"/>
              </a:rPr>
              <a:t>darrel.tremaine@jsg.utexas.edu</a:t>
            </a: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27909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76200" y="3321325"/>
            <a:ext cx="8915400" cy="1815882"/>
          </a:xfrm>
          <a:prstGeom prst="rect">
            <a:avLst/>
          </a:prstGeom>
          <a:noFill/>
        </p:spPr>
        <p:txBody>
          <a:bodyPr wrap="square" rtlCol="0">
            <a:spAutoFit/>
          </a:bodyPr>
          <a:lstStyle/>
          <a:p>
            <a:pPr algn="ctr"/>
            <a:r>
              <a:rPr lang="en-US" sz="2800" b="1" dirty="0"/>
              <a:t>NSF SUS Conference as </a:t>
            </a:r>
            <a:r>
              <a:rPr lang="en-US" sz="2800" b="1"/>
              <a:t>an example of  </a:t>
            </a:r>
            <a:br>
              <a:rPr lang="en-US" sz="2800" b="1"/>
            </a:br>
            <a:r>
              <a:rPr lang="en-US" sz="2800" b="1"/>
              <a:t>ideas </a:t>
            </a:r>
            <a:r>
              <a:rPr lang="en-US" sz="2800" b="1" dirty="0"/>
              <a:t>incubated in TWRN</a:t>
            </a:r>
          </a:p>
          <a:p>
            <a:pPr algn="ctr"/>
            <a:endParaRPr lang="en-US" sz="2800" b="1" dirty="0">
              <a:solidFill>
                <a:prstClr val="black"/>
              </a:solidFill>
            </a:endParaRPr>
          </a:p>
          <a:p>
            <a:pPr algn="ctr"/>
            <a:endParaRPr lang="en-US" sz="2800" dirty="0">
              <a:solidFill>
                <a:prstClr val="black"/>
              </a:solidFill>
            </a:endParaRPr>
          </a:p>
        </p:txBody>
      </p:sp>
      <p:sp>
        <p:nvSpPr>
          <p:cNvPr id="3" name="TextBox 2"/>
          <p:cNvSpPr txBox="1"/>
          <p:nvPr/>
        </p:nvSpPr>
        <p:spPr>
          <a:xfrm>
            <a:off x="3403609" y="-1557867"/>
            <a:ext cx="184731" cy="369332"/>
          </a:xfrm>
          <a:prstGeom prst="rect">
            <a:avLst/>
          </a:prstGeom>
          <a:noFill/>
        </p:spPr>
        <p:txBody>
          <a:bodyPr wrap="none" rtlCol="0">
            <a:spAutoFit/>
          </a:bodyPr>
          <a:lstStyle/>
          <a:p>
            <a:endParaRPr lang="en-US">
              <a:solidFill>
                <a:prstClr val="black"/>
              </a:solidFill>
            </a:endParaRPr>
          </a:p>
        </p:txBody>
      </p:sp>
      <p:pic>
        <p:nvPicPr>
          <p:cNvPr id="5" name="Picture 4"/>
          <p:cNvPicPr>
            <a:picLocks noChangeAspect="1"/>
          </p:cNvPicPr>
          <p:nvPr/>
        </p:nvPicPr>
        <p:blipFill rotWithShape="1">
          <a:blip r:embed="rId3"/>
          <a:srcRect l="58840"/>
          <a:stretch/>
        </p:blipFill>
        <p:spPr>
          <a:xfrm>
            <a:off x="7315576" y="5729795"/>
            <a:ext cx="1676024" cy="954973"/>
          </a:xfrm>
          <a:prstGeom prst="rect">
            <a:avLst/>
          </a:prstGeom>
        </p:spPr>
      </p:pic>
      <p:pic>
        <p:nvPicPr>
          <p:cNvPr id="8" name="Picture 7">
            <a:extLst>
              <a:ext uri="{FF2B5EF4-FFF2-40B4-BE49-F238E27FC236}">
                <a16:creationId xmlns:a16="http://schemas.microsoft.com/office/drawing/2014/main" id="{AED8922A-DEFE-428A-A448-F9E2714A1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10" y="173232"/>
            <a:ext cx="8593779" cy="2381409"/>
          </a:xfrm>
          <a:prstGeom prst="rect">
            <a:avLst/>
          </a:prstGeom>
        </p:spPr>
      </p:pic>
    </p:spTree>
    <p:extLst>
      <p:ext uri="{BB962C8B-B14F-4D97-AF65-F5344CB8AC3E}">
        <p14:creationId xmlns:p14="http://schemas.microsoft.com/office/powerpoint/2010/main" val="55849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914400"/>
          </a:xfrm>
        </p:spPr>
        <p:txBody>
          <a:bodyPr>
            <a:normAutofit fontScale="90000"/>
          </a:bodyPr>
          <a:lstStyle/>
          <a:p>
            <a:r>
              <a:rPr lang="en-US" sz="4000" b="1" dirty="0">
                <a:solidFill>
                  <a:srgbClr val="006600"/>
                </a:solidFill>
              </a:rPr>
              <a:t>Sustainable Urban Systems Program</a:t>
            </a: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0" y="914400"/>
            <a:ext cx="82296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3" name="Content Placeholder 2"/>
          <p:cNvSpPr>
            <a:spLocks noGrp="1"/>
          </p:cNvSpPr>
          <p:nvPr>
            <p:ph idx="1"/>
          </p:nvPr>
        </p:nvSpPr>
        <p:spPr>
          <a:xfrm>
            <a:off x="457200" y="1371600"/>
            <a:ext cx="8305800" cy="1523995"/>
          </a:xfrm>
        </p:spPr>
        <p:txBody>
          <a:bodyPr>
            <a:normAutofit fontScale="92500" lnSpcReduction="20000"/>
          </a:bodyPr>
          <a:lstStyle/>
          <a:p>
            <a:pPr lvl="0">
              <a:spcAft>
                <a:spcPts val="600"/>
              </a:spcAft>
            </a:pPr>
            <a:r>
              <a:rPr lang="en-US" sz="2800" dirty="0"/>
              <a:t>Changing climate, rapid urbanization, and the projected addition of 2.5 billion humans over the next 25 years has delivered civilization into a new socio-ecological paradigm.</a:t>
            </a:r>
          </a:p>
          <a:p>
            <a:pPr marL="0" indent="0">
              <a:buNone/>
            </a:pPr>
            <a:endParaRPr lang="en-US" sz="2400" b="1" dirty="0">
              <a:solidFill>
                <a:srgbClr val="006600"/>
              </a:solidFill>
            </a:endParaRPr>
          </a:p>
          <a:p>
            <a:pPr lvl="0">
              <a:spcAft>
                <a:spcPts val="1800"/>
              </a:spcAft>
            </a:pPr>
            <a:endParaRPr lang="en-US" sz="2400" dirty="0"/>
          </a:p>
          <a:p>
            <a:pPr>
              <a:buFontTx/>
              <a:buChar char="-"/>
            </a:pPr>
            <a:endParaRPr lang="en-US" sz="2400" dirty="0"/>
          </a:p>
        </p:txBody>
      </p:sp>
      <p:sp>
        <p:nvSpPr>
          <p:cNvPr id="10" name="Content Placeholder 2">
            <a:extLst>
              <a:ext uri="{FF2B5EF4-FFF2-40B4-BE49-F238E27FC236}">
                <a16:creationId xmlns:a16="http://schemas.microsoft.com/office/drawing/2014/main" id="{9D04D9DC-43DB-4DD3-B140-315EBFC0C089}"/>
              </a:ext>
            </a:extLst>
          </p:cNvPr>
          <p:cNvSpPr txBox="1">
            <a:spLocks/>
          </p:cNvSpPr>
          <p:nvPr/>
        </p:nvSpPr>
        <p:spPr>
          <a:xfrm>
            <a:off x="457200" y="2930572"/>
            <a:ext cx="8305800" cy="152399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Although urban areas occupy only 3-4% of global land area, they exert disproportionate and confounding effects on the sustainability of the environment, economy, and social equity.</a:t>
            </a:r>
          </a:p>
          <a:p>
            <a:pPr marL="0" indent="0">
              <a:buFont typeface="Arial" pitchFamily="34" charset="0"/>
              <a:buNone/>
            </a:pPr>
            <a:endParaRPr lang="en-US" sz="2400" b="1" dirty="0">
              <a:solidFill>
                <a:srgbClr val="006600"/>
              </a:solidFill>
            </a:endParaRPr>
          </a:p>
          <a:p>
            <a:pPr>
              <a:spcAft>
                <a:spcPts val="1800"/>
              </a:spcAft>
            </a:pPr>
            <a:endParaRPr lang="en-US" sz="2400" dirty="0"/>
          </a:p>
          <a:p>
            <a:pPr>
              <a:buFontTx/>
              <a:buChar char="-"/>
            </a:pPr>
            <a:endParaRPr lang="en-US" sz="2400" dirty="0"/>
          </a:p>
        </p:txBody>
      </p:sp>
      <p:sp>
        <p:nvSpPr>
          <p:cNvPr id="11" name="Content Placeholder 2">
            <a:extLst>
              <a:ext uri="{FF2B5EF4-FFF2-40B4-BE49-F238E27FC236}">
                <a16:creationId xmlns:a16="http://schemas.microsoft.com/office/drawing/2014/main" id="{A2BB2DF8-514D-4D71-B6D3-C68F98702B2F}"/>
              </a:ext>
            </a:extLst>
          </p:cNvPr>
          <p:cNvSpPr txBox="1">
            <a:spLocks/>
          </p:cNvSpPr>
          <p:nvPr/>
        </p:nvSpPr>
        <p:spPr>
          <a:xfrm>
            <a:off x="458449" y="4512661"/>
            <a:ext cx="8305800" cy="1523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600" dirty="0"/>
              <a:t>The world’s 50 largest cities draw upon watersheds that occupy 41% of the world’s land surface.</a:t>
            </a:r>
          </a:p>
          <a:p>
            <a:pPr marL="0" indent="0">
              <a:buFont typeface="Arial" pitchFamily="34" charset="0"/>
              <a:buNone/>
            </a:pPr>
            <a:endParaRPr lang="en-US" sz="2600" b="1" dirty="0">
              <a:solidFill>
                <a:srgbClr val="006600"/>
              </a:solidFill>
            </a:endParaRPr>
          </a:p>
          <a:p>
            <a:pPr>
              <a:spcAft>
                <a:spcPts val="1800"/>
              </a:spcAft>
            </a:pPr>
            <a:endParaRPr lang="en-US" sz="2600" dirty="0"/>
          </a:p>
          <a:p>
            <a:pPr>
              <a:buFontTx/>
              <a:buChar char="-"/>
            </a:pPr>
            <a:endParaRPr lang="en-US" sz="2600" dirty="0"/>
          </a:p>
        </p:txBody>
      </p:sp>
    </p:spTree>
    <p:extLst>
      <p:ext uri="{BB962C8B-B14F-4D97-AF65-F5344CB8AC3E}">
        <p14:creationId xmlns:p14="http://schemas.microsoft.com/office/powerpoint/2010/main" val="73680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914400"/>
          </a:xfrm>
        </p:spPr>
        <p:txBody>
          <a:bodyPr>
            <a:normAutofit fontScale="90000"/>
          </a:bodyPr>
          <a:lstStyle/>
          <a:p>
            <a:r>
              <a:rPr lang="en-US" sz="4000" b="1" dirty="0">
                <a:solidFill>
                  <a:srgbClr val="006600"/>
                </a:solidFill>
              </a:rPr>
              <a:t>Sustainable Urban Systems Program</a:t>
            </a: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0" y="914400"/>
            <a:ext cx="82296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3" name="Content Placeholder 2"/>
          <p:cNvSpPr>
            <a:spLocks noGrp="1"/>
          </p:cNvSpPr>
          <p:nvPr>
            <p:ph idx="1"/>
          </p:nvPr>
        </p:nvSpPr>
        <p:spPr>
          <a:xfrm>
            <a:off x="457200" y="1371600"/>
            <a:ext cx="8305800" cy="1523995"/>
          </a:xfrm>
        </p:spPr>
        <p:txBody>
          <a:bodyPr>
            <a:normAutofit/>
          </a:bodyPr>
          <a:lstStyle/>
          <a:p>
            <a:pPr marL="0" lvl="0" indent="0">
              <a:buNone/>
            </a:pPr>
            <a:r>
              <a:rPr lang="en-US" sz="2400" dirty="0"/>
              <a:t>NSF SUS program is leading the charge of developing convergent research agendas to address challenges to creating resilience in engineered, natural, and social subsystems.</a:t>
            </a:r>
          </a:p>
          <a:p>
            <a:pPr marL="0" indent="0">
              <a:buNone/>
            </a:pPr>
            <a:endParaRPr lang="en-US" sz="2400" b="1" dirty="0">
              <a:solidFill>
                <a:srgbClr val="006600"/>
              </a:solidFill>
            </a:endParaRPr>
          </a:p>
          <a:p>
            <a:pPr lvl="0">
              <a:spcAft>
                <a:spcPts val="1800"/>
              </a:spcAft>
            </a:pPr>
            <a:endParaRPr lang="en-US" sz="2400" dirty="0"/>
          </a:p>
          <a:p>
            <a:pPr>
              <a:buFontTx/>
              <a:buChar char="-"/>
            </a:pPr>
            <a:endParaRPr lang="en-US" sz="2400" dirty="0"/>
          </a:p>
        </p:txBody>
      </p:sp>
      <p:sp>
        <p:nvSpPr>
          <p:cNvPr id="10" name="Content Placeholder 2">
            <a:extLst>
              <a:ext uri="{FF2B5EF4-FFF2-40B4-BE49-F238E27FC236}">
                <a16:creationId xmlns:a16="http://schemas.microsoft.com/office/drawing/2014/main" id="{9D04D9DC-43DB-4DD3-B140-315EBFC0C089}"/>
              </a:ext>
            </a:extLst>
          </p:cNvPr>
          <p:cNvSpPr txBox="1">
            <a:spLocks/>
          </p:cNvSpPr>
          <p:nvPr/>
        </p:nvSpPr>
        <p:spPr>
          <a:xfrm>
            <a:off x="457200" y="2555747"/>
            <a:ext cx="8305800" cy="1523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Developing new data and methods to understand the interactions among natural, built, and social systems in urban areas</a:t>
            </a:r>
            <a:endParaRPr lang="en-US" sz="2400" b="1" dirty="0">
              <a:solidFill>
                <a:srgbClr val="006600"/>
              </a:solidFill>
            </a:endParaRPr>
          </a:p>
          <a:p>
            <a:pPr>
              <a:spcAft>
                <a:spcPts val="1800"/>
              </a:spcAft>
            </a:pPr>
            <a:endParaRPr lang="en-US" sz="2400" dirty="0"/>
          </a:p>
          <a:p>
            <a:pPr>
              <a:buFontTx/>
              <a:buChar char="-"/>
            </a:pPr>
            <a:endParaRPr lang="en-US" sz="2400" dirty="0"/>
          </a:p>
        </p:txBody>
      </p:sp>
      <p:sp>
        <p:nvSpPr>
          <p:cNvPr id="9" name="Content Placeholder 2">
            <a:extLst>
              <a:ext uri="{FF2B5EF4-FFF2-40B4-BE49-F238E27FC236}">
                <a16:creationId xmlns:a16="http://schemas.microsoft.com/office/drawing/2014/main" id="{3CC3E6AF-8D12-1F45-9F08-D93C32299D80}"/>
              </a:ext>
            </a:extLst>
          </p:cNvPr>
          <p:cNvSpPr txBox="1">
            <a:spLocks/>
          </p:cNvSpPr>
          <p:nvPr/>
        </p:nvSpPr>
        <p:spPr>
          <a:xfrm>
            <a:off x="457200" y="3681225"/>
            <a:ext cx="8305800" cy="1523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Advancing comparative, typology, and scalability studies to develop generalizable theories of urban systems</a:t>
            </a:r>
          </a:p>
          <a:p>
            <a:pPr>
              <a:buFontTx/>
              <a:buChar char="-"/>
            </a:pPr>
            <a:endParaRPr lang="en-US" sz="2400" dirty="0"/>
          </a:p>
        </p:txBody>
      </p:sp>
      <p:sp>
        <p:nvSpPr>
          <p:cNvPr id="11" name="Content Placeholder 2">
            <a:extLst>
              <a:ext uri="{FF2B5EF4-FFF2-40B4-BE49-F238E27FC236}">
                <a16:creationId xmlns:a16="http://schemas.microsoft.com/office/drawing/2014/main" id="{C973A337-1C58-9648-AB56-F1007E50C648}"/>
              </a:ext>
            </a:extLst>
          </p:cNvPr>
          <p:cNvSpPr txBox="1">
            <a:spLocks/>
          </p:cNvSpPr>
          <p:nvPr/>
        </p:nvSpPr>
        <p:spPr>
          <a:xfrm>
            <a:off x="457200" y="4553714"/>
            <a:ext cx="8305800" cy="1523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Co-producing knowledge through engagement with communities and stakeholders and by leveraging real-world experimentation ongoing in urban areas</a:t>
            </a:r>
          </a:p>
        </p:txBody>
      </p:sp>
      <p:sp>
        <p:nvSpPr>
          <p:cNvPr id="12" name="Content Placeholder 2">
            <a:extLst>
              <a:ext uri="{FF2B5EF4-FFF2-40B4-BE49-F238E27FC236}">
                <a16:creationId xmlns:a16="http://schemas.microsoft.com/office/drawing/2014/main" id="{D3387CAB-5FFF-3449-941C-F630C1F8A611}"/>
              </a:ext>
            </a:extLst>
          </p:cNvPr>
          <p:cNvSpPr txBox="1">
            <a:spLocks/>
          </p:cNvSpPr>
          <p:nvPr/>
        </p:nvSpPr>
        <p:spPr>
          <a:xfrm>
            <a:off x="457200" y="5673099"/>
            <a:ext cx="8305800" cy="1523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Developing the science model and make predictions about the future of sustainable urban systems</a:t>
            </a:r>
          </a:p>
        </p:txBody>
      </p:sp>
    </p:spTree>
    <p:extLst>
      <p:ext uri="{BB962C8B-B14F-4D97-AF65-F5344CB8AC3E}">
        <p14:creationId xmlns:p14="http://schemas.microsoft.com/office/powerpoint/2010/main" val="575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15200" cy="914400"/>
          </a:xfrm>
        </p:spPr>
        <p:txBody>
          <a:bodyPr>
            <a:normAutofit/>
          </a:bodyPr>
          <a:lstStyle/>
          <a:p>
            <a:r>
              <a:rPr lang="en-US" sz="3600" b="1" dirty="0">
                <a:solidFill>
                  <a:srgbClr val="006600"/>
                </a:solidFill>
              </a:rPr>
              <a:t>Grand Challenges</a:t>
            </a: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0" y="912091"/>
            <a:ext cx="82296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pic>
        <p:nvPicPr>
          <p:cNvPr id="13" name="Picture 12" descr="Research Concept Figure NSF_NRT 2019">
            <a:extLst>
              <a:ext uri="{FF2B5EF4-FFF2-40B4-BE49-F238E27FC236}">
                <a16:creationId xmlns:a16="http://schemas.microsoft.com/office/drawing/2014/main" id="{3BAB8944-EF40-49FD-B982-CE22867279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947"/>
          <a:stretch>
            <a:fillRect/>
          </a:stretch>
        </p:blipFill>
        <p:spPr bwMode="auto">
          <a:xfrm>
            <a:off x="149264" y="1105385"/>
            <a:ext cx="8766145" cy="484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22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7396EE-1E78-42FA-B941-FB445370CE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2280" y="807396"/>
            <a:ext cx="7315200" cy="6050604"/>
          </a:xfrm>
          <a:prstGeom prst="rect">
            <a:avLst/>
          </a:prstGeom>
        </p:spPr>
      </p:pic>
      <p:sp>
        <p:nvSpPr>
          <p:cNvPr id="2" name="Title 1"/>
          <p:cNvSpPr>
            <a:spLocks noGrp="1"/>
          </p:cNvSpPr>
          <p:nvPr>
            <p:ph type="title"/>
          </p:nvPr>
        </p:nvSpPr>
        <p:spPr>
          <a:xfrm>
            <a:off x="838200" y="0"/>
            <a:ext cx="7315200" cy="914400"/>
          </a:xfrm>
        </p:spPr>
        <p:txBody>
          <a:bodyPr>
            <a:normAutofit/>
          </a:bodyPr>
          <a:lstStyle/>
          <a:p>
            <a:r>
              <a:rPr lang="en-US" sz="3600" b="1" dirty="0">
                <a:solidFill>
                  <a:srgbClr val="006600"/>
                </a:solidFill>
              </a:rPr>
              <a:t>Grand Challenges</a:t>
            </a: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0" y="912091"/>
            <a:ext cx="82296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11" name="TextBox 4">
            <a:extLst>
              <a:ext uri="{FF2B5EF4-FFF2-40B4-BE49-F238E27FC236}">
                <a16:creationId xmlns:a16="http://schemas.microsoft.com/office/drawing/2014/main" id="{48FD1F77-6EE3-496F-82B0-FCE37A70EE1C}"/>
              </a:ext>
            </a:extLst>
          </p:cNvPr>
          <p:cNvSpPr txBox="1"/>
          <p:nvPr/>
        </p:nvSpPr>
        <p:spPr>
          <a:xfrm>
            <a:off x="609600" y="1449402"/>
            <a:ext cx="2819400" cy="95410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Calibri"/>
                <a:ea typeface="+mn-ea"/>
                <a:cs typeface="+mn-cs"/>
              </a:rPr>
              <a:t>The New 100</a:t>
            </a:r>
            <a:r>
              <a:rPr kumimoji="0" lang="en-US" sz="2800" b="0" i="0" u="none" strike="noStrike" kern="1200" cap="none" spc="0" normalizeH="0" baseline="30000" noProof="0" dirty="0">
                <a:ln>
                  <a:noFill/>
                </a:ln>
                <a:solidFill>
                  <a:srgbClr val="0000FF"/>
                </a:solidFill>
                <a:effectLst/>
                <a:uLnTx/>
                <a:uFillTx/>
                <a:latin typeface="Calibri"/>
                <a:ea typeface="+mn-ea"/>
                <a:cs typeface="+mn-cs"/>
              </a:rPr>
              <a:t>th</a:t>
            </a:r>
            <a:r>
              <a:rPr kumimoji="0" lang="en-US" sz="2800" b="0" i="0" u="none" strike="noStrike" kern="1200" cap="none" spc="0" normalizeH="0" baseline="0" noProof="0" dirty="0">
                <a:ln>
                  <a:noFill/>
                </a:ln>
                <a:solidFill>
                  <a:srgbClr val="0000FF"/>
                </a:solidFill>
                <a:effectLst/>
                <a:uLnTx/>
                <a:uFillTx/>
                <a:latin typeface="Calibri"/>
                <a:ea typeface="+mn-ea"/>
                <a:cs typeface="+mn-cs"/>
              </a:rPr>
              <a:t> Meridian?</a:t>
            </a:r>
          </a:p>
        </p:txBody>
      </p:sp>
      <p:sp>
        <p:nvSpPr>
          <p:cNvPr id="12" name="TextBox 2">
            <a:extLst>
              <a:ext uri="{FF2B5EF4-FFF2-40B4-BE49-F238E27FC236}">
                <a16:creationId xmlns:a16="http://schemas.microsoft.com/office/drawing/2014/main" id="{728634BB-0678-4B37-B08A-725C7184E247}"/>
              </a:ext>
            </a:extLst>
          </p:cNvPr>
          <p:cNvSpPr txBox="1"/>
          <p:nvPr/>
        </p:nvSpPr>
        <p:spPr>
          <a:xfrm>
            <a:off x="838200" y="5486400"/>
            <a:ext cx="3810000" cy="70788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Gray: Counties with &gt; 75% population growth by 2050</a:t>
            </a:r>
          </a:p>
        </p:txBody>
      </p:sp>
    </p:spTree>
    <p:extLst>
      <p:ext uri="{BB962C8B-B14F-4D97-AF65-F5344CB8AC3E}">
        <p14:creationId xmlns:p14="http://schemas.microsoft.com/office/powerpoint/2010/main" val="366353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15200" cy="914400"/>
          </a:xfrm>
        </p:spPr>
        <p:txBody>
          <a:bodyPr>
            <a:normAutofit/>
          </a:bodyPr>
          <a:lstStyle/>
          <a:p>
            <a:r>
              <a:rPr lang="en-US" sz="3600" b="1" dirty="0">
                <a:solidFill>
                  <a:srgbClr val="006600"/>
                </a:solidFill>
              </a:rPr>
              <a:t>Grand Challenges</a:t>
            </a: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0" y="912091"/>
            <a:ext cx="82296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6" name="Content Placeholder 5">
            <a:extLst>
              <a:ext uri="{FF2B5EF4-FFF2-40B4-BE49-F238E27FC236}">
                <a16:creationId xmlns:a16="http://schemas.microsoft.com/office/drawing/2014/main" id="{BD7CA6AB-4A4D-49B6-9CCA-3A5E8FE965D1}"/>
              </a:ext>
            </a:extLst>
          </p:cNvPr>
          <p:cNvSpPr>
            <a:spLocks noGrp="1"/>
          </p:cNvSpPr>
          <p:nvPr>
            <p:ph idx="1"/>
          </p:nvPr>
        </p:nvSpPr>
        <p:spPr>
          <a:xfrm>
            <a:off x="457200" y="1066800"/>
            <a:ext cx="8229600" cy="3733794"/>
          </a:xfrm>
        </p:spPr>
        <p:txBody>
          <a:bodyPr/>
          <a:lstStyle/>
          <a:p>
            <a:pPr marL="0" indent="0">
              <a:buNone/>
            </a:pPr>
            <a:r>
              <a:rPr lang="en-US" sz="2800" dirty="0"/>
              <a:t>As a logical extension of Planet Texas 2050, we proposed a 3-day conference to NSF-SUS focusing on four key themes:</a:t>
            </a:r>
          </a:p>
          <a:p>
            <a:pPr lvl="1"/>
            <a:r>
              <a:rPr lang="en-US" dirty="0"/>
              <a:t>Processes and Feedbacks</a:t>
            </a:r>
          </a:p>
          <a:p>
            <a:pPr lvl="1"/>
            <a:r>
              <a:rPr lang="en-US" dirty="0"/>
              <a:t>Big Data</a:t>
            </a:r>
          </a:p>
          <a:p>
            <a:pPr lvl="1"/>
            <a:r>
              <a:rPr lang="en-US" dirty="0"/>
              <a:t>Integrated Modeling</a:t>
            </a:r>
          </a:p>
          <a:p>
            <a:pPr lvl="1"/>
            <a:r>
              <a:rPr lang="en-US" dirty="0"/>
              <a:t>The Design of Co-Designed Research Initiatives</a:t>
            </a:r>
          </a:p>
        </p:txBody>
      </p:sp>
    </p:spTree>
    <p:extLst>
      <p:ext uri="{BB962C8B-B14F-4D97-AF65-F5344CB8AC3E}">
        <p14:creationId xmlns:p14="http://schemas.microsoft.com/office/powerpoint/2010/main" val="390415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be 19">
            <a:extLst>
              <a:ext uri="{FF2B5EF4-FFF2-40B4-BE49-F238E27FC236}">
                <a16:creationId xmlns:a16="http://schemas.microsoft.com/office/drawing/2014/main" id="{9DD33159-9CA6-45F8-A344-40CF1616691E}"/>
              </a:ext>
            </a:extLst>
          </p:cNvPr>
          <p:cNvSpPr/>
          <p:nvPr/>
        </p:nvSpPr>
        <p:spPr>
          <a:xfrm>
            <a:off x="2590800" y="3931478"/>
            <a:ext cx="2733223" cy="2179428"/>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7315200" cy="914400"/>
          </a:xfrm>
        </p:spPr>
        <p:txBody>
          <a:bodyPr>
            <a:normAutofit fontScale="90000"/>
          </a:bodyPr>
          <a:lstStyle/>
          <a:p>
            <a:r>
              <a:rPr lang="en-US" sz="4000" b="1" dirty="0">
                <a:solidFill>
                  <a:srgbClr val="006600"/>
                </a:solidFill>
              </a:rPr>
              <a:t>Formatted For Actionable Knowledge</a:t>
            </a:r>
            <a:endParaRPr lang="en-US" sz="4000" b="1" dirty="0">
              <a:solidFill>
                <a:srgbClr val="008000"/>
              </a:solidFill>
            </a:endParaRP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8" y="914400"/>
            <a:ext cx="82296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9" name="Content Placeholder 2">
            <a:extLst>
              <a:ext uri="{FF2B5EF4-FFF2-40B4-BE49-F238E27FC236}">
                <a16:creationId xmlns:a16="http://schemas.microsoft.com/office/drawing/2014/main" id="{7B40B251-4A6B-45E4-8F63-FB3A5BFF67C6}"/>
              </a:ext>
            </a:extLst>
          </p:cNvPr>
          <p:cNvSpPr txBox="1">
            <a:spLocks/>
          </p:cNvSpPr>
          <p:nvPr/>
        </p:nvSpPr>
        <p:spPr>
          <a:xfrm>
            <a:off x="457199" y="1295400"/>
            <a:ext cx="8458201" cy="21335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We have partnered with social scientists, engineers, earth scientists, and policy influencers to organize a novel, transdisciplinary agenda.</a:t>
            </a:r>
            <a:endParaRPr lang="en-US" sz="2800" i="1" dirty="0"/>
          </a:p>
        </p:txBody>
      </p:sp>
      <p:sp>
        <p:nvSpPr>
          <p:cNvPr id="3" name="Oval 2">
            <a:extLst>
              <a:ext uri="{FF2B5EF4-FFF2-40B4-BE49-F238E27FC236}">
                <a16:creationId xmlns:a16="http://schemas.microsoft.com/office/drawing/2014/main" id="{6F1BCEB2-2ABB-47AB-8518-D67B423949ED}"/>
              </a:ext>
            </a:extLst>
          </p:cNvPr>
          <p:cNvSpPr/>
          <p:nvPr/>
        </p:nvSpPr>
        <p:spPr>
          <a:xfrm>
            <a:off x="341023" y="2651537"/>
            <a:ext cx="2590800" cy="10668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Themed Talks</a:t>
            </a:r>
          </a:p>
        </p:txBody>
      </p:sp>
      <p:sp>
        <p:nvSpPr>
          <p:cNvPr id="11" name="Oval 10">
            <a:extLst>
              <a:ext uri="{FF2B5EF4-FFF2-40B4-BE49-F238E27FC236}">
                <a16:creationId xmlns:a16="http://schemas.microsoft.com/office/drawing/2014/main" id="{6E4F5F55-3E88-420D-AFE7-334781C0F990}"/>
              </a:ext>
            </a:extLst>
          </p:cNvPr>
          <p:cNvSpPr/>
          <p:nvPr/>
        </p:nvSpPr>
        <p:spPr>
          <a:xfrm>
            <a:off x="5761211" y="2636252"/>
            <a:ext cx="2590800" cy="1066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Facilitated Workshops</a:t>
            </a:r>
          </a:p>
        </p:txBody>
      </p:sp>
      <p:sp>
        <p:nvSpPr>
          <p:cNvPr id="6" name="TextBox 5">
            <a:extLst>
              <a:ext uri="{FF2B5EF4-FFF2-40B4-BE49-F238E27FC236}">
                <a16:creationId xmlns:a16="http://schemas.microsoft.com/office/drawing/2014/main" id="{618852EB-FE43-4F8F-88B5-219424CD0BEF}"/>
              </a:ext>
            </a:extLst>
          </p:cNvPr>
          <p:cNvSpPr txBox="1"/>
          <p:nvPr/>
        </p:nvSpPr>
        <p:spPr>
          <a:xfrm>
            <a:off x="2459626" y="4626708"/>
            <a:ext cx="2407189" cy="1200329"/>
          </a:xfrm>
          <a:prstGeom prst="rect">
            <a:avLst/>
          </a:prstGeom>
          <a:noFill/>
        </p:spPr>
        <p:txBody>
          <a:bodyPr wrap="square" rtlCol="0">
            <a:spAutoFit/>
          </a:bodyPr>
          <a:lstStyle/>
          <a:p>
            <a:pPr algn="ctr"/>
            <a:r>
              <a:rPr lang="en-US" dirty="0"/>
              <a:t>Scientists </a:t>
            </a:r>
          </a:p>
          <a:p>
            <a:pPr algn="ctr"/>
            <a:r>
              <a:rPr lang="en-US" dirty="0"/>
              <a:t>Stakeholders</a:t>
            </a:r>
          </a:p>
          <a:p>
            <a:pPr algn="ctr"/>
            <a:r>
              <a:rPr lang="en-US" dirty="0"/>
              <a:t>Community Members </a:t>
            </a:r>
          </a:p>
          <a:p>
            <a:pPr algn="ctr"/>
            <a:r>
              <a:rPr lang="en-US" dirty="0"/>
              <a:t>Policy Influencers</a:t>
            </a:r>
          </a:p>
        </p:txBody>
      </p:sp>
      <p:sp>
        <p:nvSpPr>
          <p:cNvPr id="12" name="Arrow: Circular 11">
            <a:extLst>
              <a:ext uri="{FF2B5EF4-FFF2-40B4-BE49-F238E27FC236}">
                <a16:creationId xmlns:a16="http://schemas.microsoft.com/office/drawing/2014/main" id="{CA2EAB54-B5D4-4BBA-BB92-59C453B3DAC9}"/>
              </a:ext>
            </a:extLst>
          </p:cNvPr>
          <p:cNvSpPr/>
          <p:nvPr/>
        </p:nvSpPr>
        <p:spPr>
          <a:xfrm>
            <a:off x="1946221" y="2864678"/>
            <a:ext cx="2325977" cy="2072853"/>
          </a:xfrm>
          <a:prstGeom prst="circularArrow">
            <a:avLst>
              <a:gd name="adj1" fmla="val 12500"/>
              <a:gd name="adj2" fmla="val 1142319"/>
              <a:gd name="adj3" fmla="val 20457681"/>
              <a:gd name="adj4" fmla="val 15848201"/>
              <a:gd name="adj5" fmla="val 12500"/>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ircular 12">
            <a:extLst>
              <a:ext uri="{FF2B5EF4-FFF2-40B4-BE49-F238E27FC236}">
                <a16:creationId xmlns:a16="http://schemas.microsoft.com/office/drawing/2014/main" id="{BE9C6EC8-535F-44E6-B2A0-B5FA939C831B}"/>
              </a:ext>
            </a:extLst>
          </p:cNvPr>
          <p:cNvSpPr/>
          <p:nvPr/>
        </p:nvSpPr>
        <p:spPr>
          <a:xfrm flipH="1">
            <a:off x="4420836" y="2896967"/>
            <a:ext cx="2325976" cy="2072853"/>
          </a:xfrm>
          <a:prstGeom prst="circularArrow">
            <a:avLst>
              <a:gd name="adj1" fmla="val 12500"/>
              <a:gd name="adj2" fmla="val 1142319"/>
              <a:gd name="adj3" fmla="val 20457681"/>
              <a:gd name="adj4" fmla="val 15848201"/>
              <a:gd name="adj5" fmla="val 1250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B024F9CE-3B09-49FC-824A-76970FDCFF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42" r="35778"/>
          <a:stretch/>
        </p:blipFill>
        <p:spPr>
          <a:xfrm>
            <a:off x="1436938" y="3727066"/>
            <a:ext cx="933491" cy="1662177"/>
          </a:xfrm>
          <a:prstGeom prst="rect">
            <a:avLst/>
          </a:prstGeom>
        </p:spPr>
      </p:pic>
      <p:pic>
        <p:nvPicPr>
          <p:cNvPr id="26" name="Picture 25">
            <a:extLst>
              <a:ext uri="{FF2B5EF4-FFF2-40B4-BE49-F238E27FC236}">
                <a16:creationId xmlns:a16="http://schemas.microsoft.com/office/drawing/2014/main" id="{D778F064-9946-4C5F-B589-C3B9FD4CE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195" y="3661169"/>
            <a:ext cx="2092374" cy="1392736"/>
          </a:xfrm>
          <a:prstGeom prst="rect">
            <a:avLst/>
          </a:prstGeom>
        </p:spPr>
      </p:pic>
      <p:sp>
        <p:nvSpPr>
          <p:cNvPr id="27" name="Arrow: Circular 26">
            <a:extLst>
              <a:ext uri="{FF2B5EF4-FFF2-40B4-BE49-F238E27FC236}">
                <a16:creationId xmlns:a16="http://schemas.microsoft.com/office/drawing/2014/main" id="{8CCB01AA-0DBE-429F-96DE-54B60F053339}"/>
              </a:ext>
            </a:extLst>
          </p:cNvPr>
          <p:cNvSpPr/>
          <p:nvPr/>
        </p:nvSpPr>
        <p:spPr>
          <a:xfrm>
            <a:off x="3965033" y="4526173"/>
            <a:ext cx="2325977" cy="2072853"/>
          </a:xfrm>
          <a:prstGeom prst="circularArrow">
            <a:avLst>
              <a:gd name="adj1" fmla="val 12500"/>
              <a:gd name="adj2" fmla="val 1142319"/>
              <a:gd name="adj3" fmla="val 20457681"/>
              <a:gd name="adj4" fmla="val 15848201"/>
              <a:gd name="adj5" fmla="val 12500"/>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Rounded Corners 27">
            <a:extLst>
              <a:ext uri="{FF2B5EF4-FFF2-40B4-BE49-F238E27FC236}">
                <a16:creationId xmlns:a16="http://schemas.microsoft.com/office/drawing/2014/main" id="{D2CE9BDC-13F2-4DD3-AA1F-9E4DE51F7B0F}"/>
              </a:ext>
            </a:extLst>
          </p:cNvPr>
          <p:cNvSpPr/>
          <p:nvPr/>
        </p:nvSpPr>
        <p:spPr>
          <a:xfrm>
            <a:off x="5440208" y="5615824"/>
            <a:ext cx="3475191" cy="106680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Actionable Knowledge for</a:t>
            </a:r>
          </a:p>
          <a:p>
            <a:pPr algn="ctr"/>
            <a:r>
              <a:rPr lang="en-US" sz="2400" dirty="0">
                <a:solidFill>
                  <a:schemeClr val="tx1"/>
                </a:solidFill>
              </a:rPr>
              <a:t>Urban Resilience</a:t>
            </a:r>
          </a:p>
        </p:txBody>
      </p:sp>
    </p:spTree>
    <p:extLst>
      <p:ext uri="{BB962C8B-B14F-4D97-AF65-F5344CB8AC3E}">
        <p14:creationId xmlns:p14="http://schemas.microsoft.com/office/powerpoint/2010/main" val="170035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914400"/>
          </a:xfrm>
        </p:spPr>
        <p:txBody>
          <a:bodyPr>
            <a:normAutofit fontScale="90000"/>
          </a:bodyPr>
          <a:lstStyle/>
          <a:p>
            <a:r>
              <a:rPr lang="en-US" sz="4000" b="1" dirty="0">
                <a:solidFill>
                  <a:srgbClr val="006600"/>
                </a:solidFill>
              </a:rPr>
              <a:t>Formatted For Actionable Knowledge</a:t>
            </a:r>
            <a:endParaRPr lang="en-US" sz="4000" b="1" dirty="0">
              <a:solidFill>
                <a:srgbClr val="008000"/>
              </a:solidFill>
            </a:endParaRP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8" y="914400"/>
            <a:ext cx="82296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3" name="Rectangle: Rounded Corners 2">
            <a:extLst>
              <a:ext uri="{FF2B5EF4-FFF2-40B4-BE49-F238E27FC236}">
                <a16:creationId xmlns:a16="http://schemas.microsoft.com/office/drawing/2014/main" id="{2B193A09-203D-453B-9B78-F45D8FE5AE3D}"/>
              </a:ext>
            </a:extLst>
          </p:cNvPr>
          <p:cNvSpPr/>
          <p:nvPr/>
        </p:nvSpPr>
        <p:spPr>
          <a:xfrm>
            <a:off x="152400" y="1785610"/>
            <a:ext cx="2895592" cy="1066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Theme Session: </a:t>
            </a:r>
          </a:p>
          <a:p>
            <a:pPr algn="ctr"/>
            <a:r>
              <a:rPr lang="en-US" dirty="0">
                <a:solidFill>
                  <a:schemeClr val="tx1"/>
                </a:solidFill>
              </a:rPr>
              <a:t>Processes &amp; Feedbacks and Big Data</a:t>
            </a:r>
          </a:p>
        </p:txBody>
      </p:sp>
      <p:sp>
        <p:nvSpPr>
          <p:cNvPr id="4" name="TextBox 3">
            <a:extLst>
              <a:ext uri="{FF2B5EF4-FFF2-40B4-BE49-F238E27FC236}">
                <a16:creationId xmlns:a16="http://schemas.microsoft.com/office/drawing/2014/main" id="{2B517C7B-98E9-4BF4-AD25-6C9DB42F4659}"/>
              </a:ext>
            </a:extLst>
          </p:cNvPr>
          <p:cNvSpPr txBox="1"/>
          <p:nvPr/>
        </p:nvSpPr>
        <p:spPr>
          <a:xfrm>
            <a:off x="1028696" y="1219200"/>
            <a:ext cx="1143000" cy="523220"/>
          </a:xfrm>
          <a:prstGeom prst="rect">
            <a:avLst/>
          </a:prstGeom>
          <a:noFill/>
        </p:spPr>
        <p:txBody>
          <a:bodyPr wrap="square" rtlCol="0">
            <a:spAutoFit/>
          </a:bodyPr>
          <a:lstStyle/>
          <a:p>
            <a:r>
              <a:rPr lang="en-US" sz="2800" dirty="0"/>
              <a:t>Day 1	</a:t>
            </a:r>
          </a:p>
        </p:txBody>
      </p:sp>
      <p:sp>
        <p:nvSpPr>
          <p:cNvPr id="10" name="Rectangle: Rounded Corners 9">
            <a:extLst>
              <a:ext uri="{FF2B5EF4-FFF2-40B4-BE49-F238E27FC236}">
                <a16:creationId xmlns:a16="http://schemas.microsoft.com/office/drawing/2014/main" id="{F22BFCBA-04AB-4698-AD46-CEC0AEA2FC2F}"/>
              </a:ext>
            </a:extLst>
          </p:cNvPr>
          <p:cNvSpPr/>
          <p:nvPr/>
        </p:nvSpPr>
        <p:spPr>
          <a:xfrm>
            <a:off x="152400" y="2895600"/>
            <a:ext cx="2895592" cy="1066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Workshop 1: </a:t>
            </a:r>
          </a:p>
          <a:p>
            <a:pPr algn="ctr"/>
            <a:r>
              <a:rPr lang="en-US" dirty="0">
                <a:solidFill>
                  <a:schemeClr val="tx1"/>
                </a:solidFill>
              </a:rPr>
              <a:t>Understanding Convergence and Divergence</a:t>
            </a:r>
          </a:p>
        </p:txBody>
      </p:sp>
      <p:sp>
        <p:nvSpPr>
          <p:cNvPr id="11" name="Rectangle: Rounded Corners 10">
            <a:extLst>
              <a:ext uri="{FF2B5EF4-FFF2-40B4-BE49-F238E27FC236}">
                <a16:creationId xmlns:a16="http://schemas.microsoft.com/office/drawing/2014/main" id="{13873285-663D-4E96-B20C-AB4048283944}"/>
              </a:ext>
            </a:extLst>
          </p:cNvPr>
          <p:cNvSpPr/>
          <p:nvPr/>
        </p:nvSpPr>
        <p:spPr>
          <a:xfrm>
            <a:off x="152400" y="4081790"/>
            <a:ext cx="2895592" cy="41401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Lunch</a:t>
            </a:r>
          </a:p>
        </p:txBody>
      </p:sp>
      <p:sp>
        <p:nvSpPr>
          <p:cNvPr id="12" name="Rectangle: Rounded Corners 11">
            <a:extLst>
              <a:ext uri="{FF2B5EF4-FFF2-40B4-BE49-F238E27FC236}">
                <a16:creationId xmlns:a16="http://schemas.microsoft.com/office/drawing/2014/main" id="{FD1D3487-CEF9-4313-928A-F4FF5A4B9F5E}"/>
              </a:ext>
            </a:extLst>
          </p:cNvPr>
          <p:cNvSpPr/>
          <p:nvPr/>
        </p:nvSpPr>
        <p:spPr>
          <a:xfrm>
            <a:off x="152400" y="4572000"/>
            <a:ext cx="2895592" cy="10668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Theme Session: </a:t>
            </a:r>
          </a:p>
          <a:p>
            <a:pPr algn="ctr"/>
            <a:r>
              <a:rPr lang="en-US" dirty="0">
                <a:solidFill>
                  <a:schemeClr val="tx1"/>
                </a:solidFill>
              </a:rPr>
              <a:t>Integrated Modelling and Co-Designing Research</a:t>
            </a:r>
          </a:p>
        </p:txBody>
      </p:sp>
      <p:sp>
        <p:nvSpPr>
          <p:cNvPr id="13" name="Rectangle: Rounded Corners 12">
            <a:extLst>
              <a:ext uri="{FF2B5EF4-FFF2-40B4-BE49-F238E27FC236}">
                <a16:creationId xmlns:a16="http://schemas.microsoft.com/office/drawing/2014/main" id="{213B642A-96E3-4718-BA52-FB4CDC752B87}"/>
              </a:ext>
            </a:extLst>
          </p:cNvPr>
          <p:cNvSpPr/>
          <p:nvPr/>
        </p:nvSpPr>
        <p:spPr>
          <a:xfrm>
            <a:off x="152400" y="5715000"/>
            <a:ext cx="2895592" cy="10668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Workshop 2: </a:t>
            </a:r>
          </a:p>
          <a:p>
            <a:pPr algn="ctr"/>
            <a:r>
              <a:rPr lang="en-US" dirty="0">
                <a:solidFill>
                  <a:schemeClr val="tx1"/>
                </a:solidFill>
              </a:rPr>
              <a:t>Synthesizing Collaborative Outcomes From Day 1</a:t>
            </a:r>
          </a:p>
        </p:txBody>
      </p:sp>
      <p:sp>
        <p:nvSpPr>
          <p:cNvPr id="14" name="Rectangle: Rounded Corners 13">
            <a:extLst>
              <a:ext uri="{FF2B5EF4-FFF2-40B4-BE49-F238E27FC236}">
                <a16:creationId xmlns:a16="http://schemas.microsoft.com/office/drawing/2014/main" id="{DEFFA574-D9F4-46CD-A9C5-1321FF7EC4C9}"/>
              </a:ext>
            </a:extLst>
          </p:cNvPr>
          <p:cNvSpPr/>
          <p:nvPr/>
        </p:nvSpPr>
        <p:spPr>
          <a:xfrm>
            <a:off x="3124200" y="1785610"/>
            <a:ext cx="2895592" cy="10668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Theme Session: </a:t>
            </a:r>
          </a:p>
          <a:p>
            <a:pPr algn="ctr"/>
            <a:r>
              <a:rPr lang="en-US" dirty="0">
                <a:solidFill>
                  <a:schemeClr val="tx1"/>
                </a:solidFill>
              </a:rPr>
              <a:t>Processes &amp; Feedbacks and Integrated Modelling</a:t>
            </a:r>
          </a:p>
        </p:txBody>
      </p:sp>
      <p:sp>
        <p:nvSpPr>
          <p:cNvPr id="15" name="TextBox 14">
            <a:extLst>
              <a:ext uri="{FF2B5EF4-FFF2-40B4-BE49-F238E27FC236}">
                <a16:creationId xmlns:a16="http://schemas.microsoft.com/office/drawing/2014/main" id="{05740513-F837-43B6-B719-5E839B6143E1}"/>
              </a:ext>
            </a:extLst>
          </p:cNvPr>
          <p:cNvSpPr txBox="1"/>
          <p:nvPr/>
        </p:nvSpPr>
        <p:spPr>
          <a:xfrm>
            <a:off x="4000496" y="1219200"/>
            <a:ext cx="1143000" cy="523220"/>
          </a:xfrm>
          <a:prstGeom prst="rect">
            <a:avLst/>
          </a:prstGeom>
          <a:noFill/>
        </p:spPr>
        <p:txBody>
          <a:bodyPr wrap="square" rtlCol="0">
            <a:spAutoFit/>
          </a:bodyPr>
          <a:lstStyle/>
          <a:p>
            <a:r>
              <a:rPr lang="en-US" sz="2800" dirty="0"/>
              <a:t>Day 2	</a:t>
            </a:r>
          </a:p>
        </p:txBody>
      </p:sp>
      <p:sp>
        <p:nvSpPr>
          <p:cNvPr id="16" name="Rectangle: Rounded Corners 15">
            <a:extLst>
              <a:ext uri="{FF2B5EF4-FFF2-40B4-BE49-F238E27FC236}">
                <a16:creationId xmlns:a16="http://schemas.microsoft.com/office/drawing/2014/main" id="{17EB7EF6-FD65-4573-9FCA-2F4ADB1D9A33}"/>
              </a:ext>
            </a:extLst>
          </p:cNvPr>
          <p:cNvSpPr/>
          <p:nvPr/>
        </p:nvSpPr>
        <p:spPr>
          <a:xfrm>
            <a:off x="3124200" y="2895600"/>
            <a:ext cx="2895592" cy="10668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Workshop 1: </a:t>
            </a:r>
          </a:p>
          <a:p>
            <a:pPr algn="ctr"/>
            <a:r>
              <a:rPr lang="en-US" dirty="0">
                <a:solidFill>
                  <a:schemeClr val="tx1"/>
                </a:solidFill>
              </a:rPr>
              <a:t>Toolbox Dialogue Initiative</a:t>
            </a:r>
          </a:p>
        </p:txBody>
      </p:sp>
      <p:sp>
        <p:nvSpPr>
          <p:cNvPr id="17" name="Rectangle: Rounded Corners 16">
            <a:extLst>
              <a:ext uri="{FF2B5EF4-FFF2-40B4-BE49-F238E27FC236}">
                <a16:creationId xmlns:a16="http://schemas.microsoft.com/office/drawing/2014/main" id="{B7AEECDB-4D1E-4878-9FB7-BD68F066FF68}"/>
              </a:ext>
            </a:extLst>
          </p:cNvPr>
          <p:cNvSpPr/>
          <p:nvPr/>
        </p:nvSpPr>
        <p:spPr>
          <a:xfrm>
            <a:off x="3124200" y="4081790"/>
            <a:ext cx="2895592" cy="41401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Lunch</a:t>
            </a:r>
          </a:p>
        </p:txBody>
      </p:sp>
      <p:sp>
        <p:nvSpPr>
          <p:cNvPr id="18" name="Rectangle: Rounded Corners 17">
            <a:extLst>
              <a:ext uri="{FF2B5EF4-FFF2-40B4-BE49-F238E27FC236}">
                <a16:creationId xmlns:a16="http://schemas.microsoft.com/office/drawing/2014/main" id="{770586BD-80D6-41C7-86B6-D1BEDA1A12F4}"/>
              </a:ext>
            </a:extLst>
          </p:cNvPr>
          <p:cNvSpPr/>
          <p:nvPr/>
        </p:nvSpPr>
        <p:spPr>
          <a:xfrm>
            <a:off x="3124200" y="4572000"/>
            <a:ext cx="2895592"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Theme Session: </a:t>
            </a:r>
          </a:p>
          <a:p>
            <a:pPr algn="ctr"/>
            <a:r>
              <a:rPr lang="en-US" dirty="0">
                <a:solidFill>
                  <a:schemeClr val="tx1"/>
                </a:solidFill>
              </a:rPr>
              <a:t>Co-Designing Research and Big Data</a:t>
            </a:r>
          </a:p>
        </p:txBody>
      </p:sp>
      <p:sp>
        <p:nvSpPr>
          <p:cNvPr id="19" name="Rectangle: Rounded Corners 18">
            <a:extLst>
              <a:ext uri="{FF2B5EF4-FFF2-40B4-BE49-F238E27FC236}">
                <a16:creationId xmlns:a16="http://schemas.microsoft.com/office/drawing/2014/main" id="{0BA4747D-ED99-44C2-B81A-E35ADC255643}"/>
              </a:ext>
            </a:extLst>
          </p:cNvPr>
          <p:cNvSpPr/>
          <p:nvPr/>
        </p:nvSpPr>
        <p:spPr>
          <a:xfrm>
            <a:off x="3124200" y="5715000"/>
            <a:ext cx="2895592"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Workshop 2: </a:t>
            </a:r>
          </a:p>
          <a:p>
            <a:pPr algn="ctr"/>
            <a:r>
              <a:rPr lang="en-US" dirty="0">
                <a:solidFill>
                  <a:schemeClr val="tx1"/>
                </a:solidFill>
              </a:rPr>
              <a:t>Synthesizing Collaborative Outcomes From Day 2</a:t>
            </a:r>
          </a:p>
        </p:txBody>
      </p:sp>
      <p:sp>
        <p:nvSpPr>
          <p:cNvPr id="20" name="Rectangle: Rounded Corners 19">
            <a:extLst>
              <a:ext uri="{FF2B5EF4-FFF2-40B4-BE49-F238E27FC236}">
                <a16:creationId xmlns:a16="http://schemas.microsoft.com/office/drawing/2014/main" id="{00F6D709-0C13-4844-9A1A-5A675E752040}"/>
              </a:ext>
            </a:extLst>
          </p:cNvPr>
          <p:cNvSpPr/>
          <p:nvPr/>
        </p:nvSpPr>
        <p:spPr>
          <a:xfrm>
            <a:off x="6096000" y="1785610"/>
            <a:ext cx="2895592" cy="1066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Theme Session: </a:t>
            </a:r>
          </a:p>
          <a:p>
            <a:pPr algn="ctr"/>
            <a:r>
              <a:rPr lang="en-US" dirty="0">
                <a:solidFill>
                  <a:schemeClr val="tx1"/>
                </a:solidFill>
              </a:rPr>
              <a:t>Processes &amp; Feedbacks and Big Data</a:t>
            </a:r>
          </a:p>
        </p:txBody>
      </p:sp>
      <p:sp>
        <p:nvSpPr>
          <p:cNvPr id="21" name="TextBox 20">
            <a:extLst>
              <a:ext uri="{FF2B5EF4-FFF2-40B4-BE49-F238E27FC236}">
                <a16:creationId xmlns:a16="http://schemas.microsoft.com/office/drawing/2014/main" id="{B0835CCF-3CAC-4DD4-BD4D-509848ED7473}"/>
              </a:ext>
            </a:extLst>
          </p:cNvPr>
          <p:cNvSpPr txBox="1"/>
          <p:nvPr/>
        </p:nvSpPr>
        <p:spPr>
          <a:xfrm>
            <a:off x="6972296" y="1219200"/>
            <a:ext cx="1143000" cy="523220"/>
          </a:xfrm>
          <a:prstGeom prst="rect">
            <a:avLst/>
          </a:prstGeom>
          <a:noFill/>
        </p:spPr>
        <p:txBody>
          <a:bodyPr wrap="square" rtlCol="0">
            <a:spAutoFit/>
          </a:bodyPr>
          <a:lstStyle/>
          <a:p>
            <a:r>
              <a:rPr lang="en-US" sz="2800" dirty="0"/>
              <a:t>Day 3	</a:t>
            </a:r>
          </a:p>
        </p:txBody>
      </p:sp>
      <p:sp>
        <p:nvSpPr>
          <p:cNvPr id="22" name="Rectangle: Rounded Corners 21">
            <a:extLst>
              <a:ext uri="{FF2B5EF4-FFF2-40B4-BE49-F238E27FC236}">
                <a16:creationId xmlns:a16="http://schemas.microsoft.com/office/drawing/2014/main" id="{CEC37FAD-8380-419D-BD0D-E7B4B3F07A07}"/>
              </a:ext>
            </a:extLst>
          </p:cNvPr>
          <p:cNvSpPr/>
          <p:nvPr/>
        </p:nvSpPr>
        <p:spPr>
          <a:xfrm>
            <a:off x="6096000" y="2895600"/>
            <a:ext cx="2895592" cy="1066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Workshop 1: </a:t>
            </a:r>
          </a:p>
          <a:p>
            <a:pPr algn="ctr"/>
            <a:r>
              <a:rPr lang="en-US" dirty="0">
                <a:solidFill>
                  <a:schemeClr val="tx1"/>
                </a:solidFill>
              </a:rPr>
              <a:t>Design Thinking</a:t>
            </a:r>
          </a:p>
        </p:txBody>
      </p:sp>
      <p:sp>
        <p:nvSpPr>
          <p:cNvPr id="23" name="Rectangle: Rounded Corners 22">
            <a:extLst>
              <a:ext uri="{FF2B5EF4-FFF2-40B4-BE49-F238E27FC236}">
                <a16:creationId xmlns:a16="http://schemas.microsoft.com/office/drawing/2014/main" id="{5A942173-3CE0-4EE5-9262-71CF71EC2D26}"/>
              </a:ext>
            </a:extLst>
          </p:cNvPr>
          <p:cNvSpPr/>
          <p:nvPr/>
        </p:nvSpPr>
        <p:spPr>
          <a:xfrm>
            <a:off x="6096000" y="4081790"/>
            <a:ext cx="2895592" cy="41401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Lunch</a:t>
            </a:r>
          </a:p>
        </p:txBody>
      </p:sp>
      <p:sp>
        <p:nvSpPr>
          <p:cNvPr id="24" name="Rectangle: Rounded Corners 23">
            <a:extLst>
              <a:ext uri="{FF2B5EF4-FFF2-40B4-BE49-F238E27FC236}">
                <a16:creationId xmlns:a16="http://schemas.microsoft.com/office/drawing/2014/main" id="{AAC73A2D-CE56-4DC3-9A3D-6DB8C9779D11}"/>
              </a:ext>
            </a:extLst>
          </p:cNvPr>
          <p:cNvSpPr/>
          <p:nvPr/>
        </p:nvSpPr>
        <p:spPr>
          <a:xfrm>
            <a:off x="6096000" y="4572000"/>
            <a:ext cx="2895592" cy="1066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Workshop 2: </a:t>
            </a:r>
          </a:p>
          <a:p>
            <a:pPr algn="ctr"/>
            <a:r>
              <a:rPr lang="en-US" dirty="0">
                <a:solidFill>
                  <a:schemeClr val="tx1"/>
                </a:solidFill>
              </a:rPr>
              <a:t>Whole Conference Synthesis</a:t>
            </a:r>
          </a:p>
        </p:txBody>
      </p:sp>
      <p:sp>
        <p:nvSpPr>
          <p:cNvPr id="25" name="Rectangle: Rounded Corners 24">
            <a:extLst>
              <a:ext uri="{FF2B5EF4-FFF2-40B4-BE49-F238E27FC236}">
                <a16:creationId xmlns:a16="http://schemas.microsoft.com/office/drawing/2014/main" id="{84C69877-3B85-46ED-AFB6-7182AADA7CA0}"/>
              </a:ext>
            </a:extLst>
          </p:cNvPr>
          <p:cNvSpPr/>
          <p:nvPr/>
        </p:nvSpPr>
        <p:spPr>
          <a:xfrm>
            <a:off x="6096000" y="5715000"/>
            <a:ext cx="2895592" cy="1066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Workshop 3: </a:t>
            </a:r>
          </a:p>
          <a:p>
            <a:pPr algn="ctr"/>
            <a:r>
              <a:rPr lang="en-US" dirty="0">
                <a:solidFill>
                  <a:schemeClr val="tx1"/>
                </a:solidFill>
              </a:rPr>
              <a:t>Outlining Research Prospectus</a:t>
            </a:r>
          </a:p>
        </p:txBody>
      </p:sp>
    </p:spTree>
    <p:extLst>
      <p:ext uri="{BB962C8B-B14F-4D97-AF65-F5344CB8AC3E}">
        <p14:creationId xmlns:p14="http://schemas.microsoft.com/office/powerpoint/2010/main" val="19082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1D9BDA-A6FA-487A-B054-943503E78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73" y="4341190"/>
            <a:ext cx="3962400" cy="2153979"/>
          </a:xfrm>
          <a:prstGeom prst="rect">
            <a:avLst/>
          </a:prstGeom>
        </p:spPr>
      </p:pic>
      <p:sp>
        <p:nvSpPr>
          <p:cNvPr id="2" name="Title 1"/>
          <p:cNvSpPr>
            <a:spLocks noGrp="1"/>
          </p:cNvSpPr>
          <p:nvPr>
            <p:ph type="title"/>
          </p:nvPr>
        </p:nvSpPr>
        <p:spPr>
          <a:xfrm>
            <a:off x="838199" y="-76200"/>
            <a:ext cx="7355541" cy="914400"/>
          </a:xfrm>
        </p:spPr>
        <p:txBody>
          <a:bodyPr>
            <a:normAutofit/>
          </a:bodyPr>
          <a:lstStyle/>
          <a:p>
            <a:r>
              <a:rPr lang="en-US" sz="3600" b="1" dirty="0">
                <a:solidFill>
                  <a:srgbClr val="006600"/>
                </a:solidFill>
              </a:rPr>
              <a:t>Conference Goals</a:t>
            </a:r>
          </a:p>
        </p:txBody>
      </p:sp>
      <p:sp>
        <p:nvSpPr>
          <p:cNvPr id="5" name="Rectangle 4"/>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a:off x="457208" y="762000"/>
            <a:ext cx="82296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7208" y="1371600"/>
            <a:ext cx="8458201"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a:p>
            <a:pPr algn="just">
              <a:lnSpc>
                <a:spcPct val="90000"/>
              </a:lnSpc>
              <a:spcBef>
                <a:spcPts val="600"/>
              </a:spcBef>
              <a:spcAft>
                <a:spcPts val="600"/>
              </a:spcAft>
            </a:pPr>
            <a:endParaRPr lang="en-US" sz="2200" dirty="0">
              <a:solidFill>
                <a:prstClr val="black"/>
              </a:solidFill>
            </a:endParaRPr>
          </a:p>
        </p:txBody>
      </p:sp>
      <p:sp>
        <p:nvSpPr>
          <p:cNvPr id="3" name="Rectangle 2">
            <a:extLst>
              <a:ext uri="{FF2B5EF4-FFF2-40B4-BE49-F238E27FC236}">
                <a16:creationId xmlns:a16="http://schemas.microsoft.com/office/drawing/2014/main" id="{BE0A599D-2117-4497-BB9F-1F42B985ED3E}"/>
              </a:ext>
            </a:extLst>
          </p:cNvPr>
          <p:cNvSpPr/>
          <p:nvPr/>
        </p:nvSpPr>
        <p:spPr>
          <a:xfrm>
            <a:off x="439271" y="914291"/>
            <a:ext cx="8000992" cy="2492990"/>
          </a:xfrm>
          <a:prstGeom prst="rect">
            <a:avLst/>
          </a:prstGeom>
        </p:spPr>
        <p:txBody>
          <a:bodyPr wrap="square">
            <a:spAutoFit/>
          </a:bodyPr>
          <a:lstStyle/>
          <a:p>
            <a:r>
              <a:rPr lang="en-US" sz="2600" dirty="0"/>
              <a:t>The  goals of the conference are to: </a:t>
            </a:r>
          </a:p>
          <a:p>
            <a:endParaRPr lang="en-US" sz="2600" dirty="0"/>
          </a:p>
          <a:p>
            <a:r>
              <a:rPr lang="en-US" sz="2600" dirty="0"/>
              <a:t>1. Establish a highly collaborative research network that is ready to lead the way in urban sustainability and resilience</a:t>
            </a:r>
            <a:br>
              <a:rPr lang="en-US" sz="2600" dirty="0"/>
            </a:br>
            <a:endParaRPr lang="en-US" sz="2600" dirty="0"/>
          </a:p>
        </p:txBody>
      </p:sp>
      <p:pic>
        <p:nvPicPr>
          <p:cNvPr id="13" name="Picture 12">
            <a:extLst>
              <a:ext uri="{FF2B5EF4-FFF2-40B4-BE49-F238E27FC236}">
                <a16:creationId xmlns:a16="http://schemas.microsoft.com/office/drawing/2014/main" id="{39832F56-3E06-4490-85E1-7D53F3922E2B}"/>
              </a:ext>
            </a:extLst>
          </p:cNvPr>
          <p:cNvPicPr>
            <a:picLocks noChangeAspect="1"/>
          </p:cNvPicPr>
          <p:nvPr/>
        </p:nvPicPr>
        <p:blipFill rotWithShape="1">
          <a:blip r:embed="rId4">
            <a:extLst>
              <a:ext uri="{28A0092B-C50C-407E-A947-70E740481C1C}">
                <a14:useLocalDpi xmlns:a14="http://schemas.microsoft.com/office/drawing/2010/main" val="0"/>
              </a:ext>
            </a:extLst>
          </a:blip>
          <a:srcRect l="27000" t="2540" r="27999" b="1999"/>
          <a:stretch/>
        </p:blipFill>
        <p:spPr>
          <a:xfrm>
            <a:off x="6897085" y="4341190"/>
            <a:ext cx="1543178" cy="2166032"/>
          </a:xfrm>
          <a:prstGeom prst="rect">
            <a:avLst/>
          </a:prstGeom>
        </p:spPr>
      </p:pic>
      <p:sp>
        <p:nvSpPr>
          <p:cNvPr id="14" name="Arrow: Right 13">
            <a:extLst>
              <a:ext uri="{FF2B5EF4-FFF2-40B4-BE49-F238E27FC236}">
                <a16:creationId xmlns:a16="http://schemas.microsoft.com/office/drawing/2014/main" id="{A2A6004F-E227-4BA0-A37B-EF3CBB5421ED}"/>
              </a:ext>
            </a:extLst>
          </p:cNvPr>
          <p:cNvSpPr/>
          <p:nvPr/>
        </p:nvSpPr>
        <p:spPr>
          <a:xfrm rot="20162524">
            <a:off x="5166027" y="4819555"/>
            <a:ext cx="1486894" cy="1524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9400C02-E15A-46D9-AA63-4F1CA72F6A20}"/>
              </a:ext>
            </a:extLst>
          </p:cNvPr>
          <p:cNvSpPr/>
          <p:nvPr/>
        </p:nvSpPr>
        <p:spPr>
          <a:xfrm>
            <a:off x="5218702" y="5334001"/>
            <a:ext cx="1486894" cy="1524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5510DAE2-1AFE-4845-A639-B00BD5DED51C}"/>
              </a:ext>
            </a:extLst>
          </p:cNvPr>
          <p:cNvSpPr/>
          <p:nvPr/>
        </p:nvSpPr>
        <p:spPr>
          <a:xfrm rot="1677514">
            <a:off x="5183962" y="5913496"/>
            <a:ext cx="1486894" cy="1524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167799F-EB54-412B-9F64-021C0A50686A}"/>
              </a:ext>
            </a:extLst>
          </p:cNvPr>
          <p:cNvSpPr/>
          <p:nvPr/>
        </p:nvSpPr>
        <p:spPr>
          <a:xfrm>
            <a:off x="457208" y="2602805"/>
            <a:ext cx="8000992" cy="1692771"/>
          </a:xfrm>
          <a:prstGeom prst="rect">
            <a:avLst/>
          </a:prstGeom>
        </p:spPr>
        <p:txBody>
          <a:bodyPr wrap="square">
            <a:spAutoFit/>
          </a:bodyPr>
          <a:lstStyle/>
          <a:p>
            <a:br>
              <a:rPr lang="en-US" sz="2600" dirty="0"/>
            </a:br>
            <a:r>
              <a:rPr lang="en-US" sz="2600" dirty="0"/>
              <a:t>2. Produce a conference report that serves as a convergent and integrative prospectus for the next decade of SUS research</a:t>
            </a:r>
          </a:p>
        </p:txBody>
      </p:sp>
    </p:spTree>
    <p:extLst>
      <p:ext uri="{BB962C8B-B14F-4D97-AF65-F5344CB8AC3E}">
        <p14:creationId xmlns:p14="http://schemas.microsoft.com/office/powerpoint/2010/main" val="322643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2"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707</Words>
  <Application>Microsoft Macintosh PowerPoint</Application>
  <PresentationFormat>On-screen Show (4:3)</PresentationFormat>
  <Paragraphs>143</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2_Office Theme</vt:lpstr>
      <vt:lpstr>3_Office Theme</vt:lpstr>
      <vt:lpstr>PowerPoint Presentation</vt:lpstr>
      <vt:lpstr>Sustainable Urban Systems Program</vt:lpstr>
      <vt:lpstr>Sustainable Urban Systems Program</vt:lpstr>
      <vt:lpstr>Grand Challenges</vt:lpstr>
      <vt:lpstr>Grand Challenges</vt:lpstr>
      <vt:lpstr>Grand Challenges</vt:lpstr>
      <vt:lpstr>Formatted For Actionable Knowledge</vt:lpstr>
      <vt:lpstr>Formatted For Actionable Knowledge</vt:lpstr>
      <vt:lpstr>Conference Goals</vt:lpstr>
      <vt:lpstr>SUS Conference Information</vt:lpstr>
      <vt:lpstr>SUS Conference Information</vt:lpstr>
      <vt:lpstr>PowerPoint Presentation</vt:lpstr>
    </vt:vector>
  </TitlesOfParts>
  <Company>University of Texas at Austin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Texas  Water Research Network</dc:title>
  <dc:creator>Suzanne Schwartz</dc:creator>
  <cp:lastModifiedBy>Tremaine, Darrel</cp:lastModifiedBy>
  <cp:revision>82</cp:revision>
  <dcterms:created xsi:type="dcterms:W3CDTF">2017-05-04T16:03:27Z</dcterms:created>
  <dcterms:modified xsi:type="dcterms:W3CDTF">2019-05-31T17:43:48Z</dcterms:modified>
</cp:coreProperties>
</file>