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sldIdLst>
    <p:sldId id="265" r:id="rId2"/>
    <p:sldId id="266" r:id="rId3"/>
    <p:sldId id="348" r:id="rId4"/>
    <p:sldId id="358" r:id="rId5"/>
    <p:sldId id="364" r:id="rId6"/>
    <p:sldId id="365" r:id="rId7"/>
    <p:sldId id="366" r:id="rId8"/>
    <p:sldId id="367" r:id="rId9"/>
    <p:sldId id="359" r:id="rId10"/>
    <p:sldId id="36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4F81BD"/>
    <a:srgbClr val="000000"/>
    <a:srgbClr val="92D050"/>
    <a:srgbClr val="FF0000"/>
    <a:srgbClr val="00B0F0"/>
    <a:srgbClr val="0070C0"/>
    <a:srgbClr val="237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/>
    <p:restoredTop sz="92163"/>
  </p:normalViewPr>
  <p:slideViewPr>
    <p:cSldViewPr>
      <p:cViewPr>
        <p:scale>
          <a:sx n="71" d="100"/>
          <a:sy n="71" d="100"/>
        </p:scale>
        <p:origin x="1664" y="440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CB4F5-DF1B-46A7-B1A8-57646EF51C0C}" type="datetimeFigureOut">
              <a:rPr lang="en-US" smtClean="0"/>
              <a:t>5/30/19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52B2D-1C3F-41CB-A0A9-CA6F695F9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5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52B2D-1C3F-41CB-A0A9-CA6F695F90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8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52B2D-1C3F-41CB-A0A9-CA6F695F90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25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52B2D-1C3F-41CB-A0A9-CA6F695F90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06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52B2D-1C3F-41CB-A0A9-CA6F695F90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97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52B2D-1C3F-41CB-A0A9-CA6F695F90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47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52B2D-1C3F-41CB-A0A9-CA6F695F90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84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52B2D-1C3F-41CB-A0A9-CA6F695F90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69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52B2D-1C3F-41CB-A0A9-CA6F695F90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9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3864-3F6D-9C48-B5B9-B40547D57E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5/30/19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4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C99A-B2A6-2044-A04D-2423D32D25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5/30/19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1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8CBB-1039-FA44-822A-C2BE1C46B5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5/30/19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7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B849-D2A6-5140-B93B-E6B40F87C8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5/30/19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AF65-C999-6C47-AEA9-12C90449F1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5/30/19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59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5B656-F067-BF4C-AA8F-919DB00A16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5/30/19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4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D2587-4C12-CE48-8277-4170CFE953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5/30/19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00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0CFF-A387-BE4C-8F6A-6017FD875F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5/30/19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4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D2331-D7AE-9B4D-B6C4-23E7BD83D7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5/30/19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9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8368-2095-1349-86B1-D8A40A625E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5/30/19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5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7F1FE-1CE8-0D42-A654-56E7B4D03F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5/30/19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0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CD688-E698-CC4B-93E8-BC875EF078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5/30/19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523F957-6D77-4745-9CA6-3D0400FBBFED}"/>
              </a:ext>
            </a:extLst>
          </p:cNvPr>
          <p:cNvPicPr/>
          <p:nvPr/>
        </p:nvPicPr>
        <p:blipFill rotWithShape="1">
          <a:blip r:embed="rId2"/>
          <a:srcRect t="3485" r="17117" b="1721"/>
          <a:stretch/>
        </p:blipFill>
        <p:spPr>
          <a:xfrm>
            <a:off x="0" y="1861867"/>
            <a:ext cx="4537129" cy="4313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03" y="24695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       Texas Water Research Network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5638" y="228600"/>
            <a:ext cx="1326036" cy="1154908"/>
            <a:chOff x="1374259" y="2725647"/>
            <a:chExt cx="1326036" cy="11549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74" y="2940346"/>
              <a:ext cx="868621" cy="81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74259" y="2725647"/>
              <a:ext cx="646331" cy="115490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TWRN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57200" y="1600200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237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63737" y="2057400"/>
            <a:ext cx="5523063" cy="3989589"/>
          </a:xfrm>
          <a:prstGeom prst="rect">
            <a:avLst/>
          </a:prstGeom>
          <a:solidFill>
            <a:srgbClr val="D9D9D9">
              <a:alpha val="52157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3200401" y="2234651"/>
            <a:ext cx="5289213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Assessing integrated sustainability research: Use of social network analysis to evaluate scientific integration and </a:t>
            </a:r>
            <a:r>
              <a:rPr lang="en-US" sz="2400" b="1" dirty="0" err="1"/>
              <a:t>transdisciplinarity</a:t>
            </a:r>
            <a:r>
              <a:rPr lang="en-US" sz="2400" b="1" dirty="0"/>
              <a:t> in research networks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TWRN Network Meeting</a:t>
            </a:r>
          </a:p>
          <a:p>
            <a:pPr algn="ctr"/>
            <a:r>
              <a:rPr lang="en-US" sz="2000" dirty="0"/>
              <a:t>May 30-31, 2019</a:t>
            </a:r>
          </a:p>
          <a:p>
            <a:pPr algn="ctr"/>
            <a:br>
              <a:rPr lang="en-US" sz="2000" dirty="0"/>
            </a:br>
            <a:r>
              <a:rPr lang="en-US" sz="2000" dirty="0"/>
              <a:t>R. Patrick Bixler, PhD</a:t>
            </a:r>
          </a:p>
          <a:p>
            <a:pPr algn="ctr"/>
            <a:r>
              <a:rPr lang="en-US" sz="2000" dirty="0"/>
              <a:t>LBJ School of Public Affairs</a:t>
            </a:r>
          </a:p>
          <a:p>
            <a:pPr algn="ctr"/>
            <a:r>
              <a:rPr lang="en-US" dirty="0" err="1"/>
              <a:t>rpbixler@utexas.edu</a:t>
            </a:r>
            <a:br>
              <a:rPr lang="en-US" dirty="0"/>
            </a:br>
            <a:br>
              <a:rPr lang="en-US" sz="13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13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498090-B5C5-5440-BB45-D76B7A7C7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91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5638" y="228600"/>
            <a:ext cx="1326036" cy="1154908"/>
            <a:chOff x="1374259" y="2725647"/>
            <a:chExt cx="1326036" cy="11549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74" y="2940346"/>
              <a:ext cx="868621" cy="81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74259" y="2725647"/>
              <a:ext cx="646331" cy="115490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TWRN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57200" y="1600200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237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9731E-8D59-0346-ABA6-B1EA96C7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28981-C3D0-954F-AAFB-F6E3CE07B561}"/>
              </a:ext>
            </a:extLst>
          </p:cNvPr>
          <p:cNvSpPr txBox="1"/>
          <p:nvPr/>
        </p:nvSpPr>
        <p:spPr>
          <a:xfrm>
            <a:off x="505639" y="2057400"/>
            <a:ext cx="79525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Next Steps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Article in Current Opinion in Environmental Sustainability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Conduct a “Time 1” analysis to track network change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Measure interdisciplinarity of TWRN members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F1C938-63C4-B44A-8071-31E3AF17EEAF}"/>
              </a:ext>
            </a:extLst>
          </p:cNvPr>
          <p:cNvSpPr txBox="1">
            <a:spLocks/>
          </p:cNvSpPr>
          <p:nvPr/>
        </p:nvSpPr>
        <p:spPr>
          <a:xfrm>
            <a:off x="228600" y="3087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TWRN and SNA</a:t>
            </a:r>
          </a:p>
        </p:txBody>
      </p:sp>
    </p:spTree>
    <p:extLst>
      <p:ext uri="{BB962C8B-B14F-4D97-AF65-F5344CB8AC3E}">
        <p14:creationId xmlns:p14="http://schemas.microsoft.com/office/powerpoint/2010/main" val="3664541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5638" y="228600"/>
            <a:ext cx="1326036" cy="1154908"/>
            <a:chOff x="1374259" y="2725647"/>
            <a:chExt cx="1326036" cy="11549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74" y="2940346"/>
              <a:ext cx="868621" cy="81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74259" y="2725647"/>
              <a:ext cx="646331" cy="115490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TWRN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57200" y="1600200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237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C1DAF83-7053-FD46-909A-4362CC71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F7B841-C0BE-E747-83EE-CB66F676F63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84778" y="1665156"/>
            <a:ext cx="5574443" cy="518798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7A3D145-2B11-4C4F-9D64-9CCF698E5285}"/>
              </a:ext>
            </a:extLst>
          </p:cNvPr>
          <p:cNvSpPr txBox="1">
            <a:spLocks/>
          </p:cNvSpPr>
          <p:nvPr/>
        </p:nvSpPr>
        <p:spPr>
          <a:xfrm>
            <a:off x="228600" y="3087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TWRN and SNA</a:t>
            </a:r>
          </a:p>
        </p:txBody>
      </p:sp>
    </p:spTree>
    <p:extLst>
      <p:ext uri="{BB962C8B-B14F-4D97-AF65-F5344CB8AC3E}">
        <p14:creationId xmlns:p14="http://schemas.microsoft.com/office/powerpoint/2010/main" val="845434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5638" y="228600"/>
            <a:ext cx="1326036" cy="1154908"/>
            <a:chOff x="1374259" y="2725647"/>
            <a:chExt cx="1326036" cy="11549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74" y="2940346"/>
              <a:ext cx="868621" cy="81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74259" y="2725647"/>
              <a:ext cx="646331" cy="115490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TWRN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57200" y="1600200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237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9731E-8D59-0346-ABA6-B1EA96C7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F1C938-63C4-B44A-8071-31E3AF17EEAF}"/>
              </a:ext>
            </a:extLst>
          </p:cNvPr>
          <p:cNvSpPr txBox="1">
            <a:spLocks/>
          </p:cNvSpPr>
          <p:nvPr/>
        </p:nvSpPr>
        <p:spPr>
          <a:xfrm>
            <a:off x="228600" y="3087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TWRN and SNA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CC7BF1-79BC-F145-B323-40B351C7271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63052" y="1744822"/>
            <a:ext cx="6885547" cy="480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51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5638" y="228600"/>
            <a:ext cx="1326036" cy="1154908"/>
            <a:chOff x="1374259" y="2725647"/>
            <a:chExt cx="1326036" cy="11549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74" y="2940346"/>
              <a:ext cx="868621" cy="81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74259" y="2725647"/>
              <a:ext cx="646331" cy="115490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TWRN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57200" y="1600200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237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9731E-8D59-0346-ABA6-B1EA96C7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F1C938-63C4-B44A-8071-31E3AF17EEAF}"/>
              </a:ext>
            </a:extLst>
          </p:cNvPr>
          <p:cNvSpPr txBox="1">
            <a:spLocks/>
          </p:cNvSpPr>
          <p:nvPr/>
        </p:nvSpPr>
        <p:spPr>
          <a:xfrm>
            <a:off x="228600" y="3087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TWRN and SNA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DAAC0E-12D4-BA4E-934D-8125A20C1C7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8600" y="1721883"/>
            <a:ext cx="5231969" cy="4555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C1534B-B94F-A04D-992C-1A8F673F6B2F}"/>
              </a:ext>
            </a:extLst>
          </p:cNvPr>
          <p:cNvSpPr txBox="1"/>
          <p:nvPr/>
        </p:nvSpPr>
        <p:spPr>
          <a:xfrm>
            <a:off x="5765369" y="2438400"/>
            <a:ext cx="30060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Overall TWRN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network includes 128 individuals with active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total of 441 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average 3.8 ties per node.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99 are academic researcher and 29 are non-academic.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C4D16-60D1-1F4F-A454-3A53494589B2}"/>
              </a:ext>
            </a:extLst>
          </p:cNvPr>
          <p:cNvSpPr txBox="1"/>
          <p:nvPr/>
        </p:nvSpPr>
        <p:spPr>
          <a:xfrm>
            <a:off x="152400" y="6256432"/>
            <a:ext cx="43317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size of each network node (individual researcher, practitioner, or policy influencer) represents a measure of network centrality.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615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F0A251-ADE1-3A4A-A0BF-7E4E961ACA0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667" y="1692272"/>
            <a:ext cx="5534311" cy="49175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5638" y="228600"/>
            <a:ext cx="1326036" cy="1154908"/>
            <a:chOff x="1374259" y="2725647"/>
            <a:chExt cx="1326036" cy="11549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74" y="2940346"/>
              <a:ext cx="868621" cy="81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74259" y="2725647"/>
              <a:ext cx="646331" cy="115490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TWRN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57200" y="1600200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237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9731E-8D59-0346-ABA6-B1EA96C7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F1C938-63C4-B44A-8071-31E3AF17EEAF}"/>
              </a:ext>
            </a:extLst>
          </p:cNvPr>
          <p:cNvSpPr txBox="1">
            <a:spLocks/>
          </p:cNvSpPr>
          <p:nvPr/>
        </p:nvSpPr>
        <p:spPr>
          <a:xfrm>
            <a:off x="228600" y="3087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TWRN and SNA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1534B-B94F-A04D-992C-1A8F673F6B2F}"/>
              </a:ext>
            </a:extLst>
          </p:cNvPr>
          <p:cNvSpPr txBox="1"/>
          <p:nvPr/>
        </p:nvSpPr>
        <p:spPr>
          <a:xfrm>
            <a:off x="5596566" y="1845191"/>
            <a:ext cx="33955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Climate Science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23 individuals (nodes) with active connections (19 academic and 4 non-academic).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of 22 ties between nodes within the climate research group, for an average of 0.95 ties per actor.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an additional 58 ties between individuals in the climate group and individuals in other research groups.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this research group, very few non-academic (blue) nodes are present.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C4D16-60D1-1F4F-A454-3A53494589B2}"/>
              </a:ext>
            </a:extLst>
          </p:cNvPr>
          <p:cNvSpPr txBox="1"/>
          <p:nvPr/>
        </p:nvSpPr>
        <p:spPr>
          <a:xfrm>
            <a:off x="152400" y="6256432"/>
            <a:ext cx="43317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size of each network node (individual researcher, practitioner, or policy influencer) represents a measure of network centrality.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3FB6E31-87E4-FB48-9A5B-5286E28E6FF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7858" y="1872086"/>
            <a:ext cx="5360084" cy="46085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5638" y="228600"/>
            <a:ext cx="1326036" cy="1154908"/>
            <a:chOff x="1374259" y="2725647"/>
            <a:chExt cx="1326036" cy="11549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74" y="2940346"/>
              <a:ext cx="868621" cy="81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74259" y="2725647"/>
              <a:ext cx="646331" cy="115490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TWRN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57200" y="1600200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237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9731E-8D59-0346-ABA6-B1EA96C7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F1C938-63C4-B44A-8071-31E3AF17EEAF}"/>
              </a:ext>
            </a:extLst>
          </p:cNvPr>
          <p:cNvSpPr txBox="1">
            <a:spLocks/>
          </p:cNvSpPr>
          <p:nvPr/>
        </p:nvSpPr>
        <p:spPr>
          <a:xfrm>
            <a:off x="228600" y="3087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TWRN and SNA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1534B-B94F-A04D-992C-1A8F673F6B2F}"/>
              </a:ext>
            </a:extLst>
          </p:cNvPr>
          <p:cNvSpPr txBox="1"/>
          <p:nvPr/>
        </p:nvSpPr>
        <p:spPr>
          <a:xfrm>
            <a:off x="5596566" y="1845191"/>
            <a:ext cx="33955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Scenario Science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individuals with active connections (7 academic and 1 non-academic).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zero ties between nodes within the scenario building research group (note: there are no star to star connections).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26 ties between individuals in the scenario group and individuals in other research groups.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Nodes in this group have very low centrality relatively to nodes in other research groups (small size of stars)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C4D16-60D1-1F4F-A454-3A53494589B2}"/>
              </a:ext>
            </a:extLst>
          </p:cNvPr>
          <p:cNvSpPr txBox="1"/>
          <p:nvPr/>
        </p:nvSpPr>
        <p:spPr>
          <a:xfrm>
            <a:off x="152400" y="6256432"/>
            <a:ext cx="43317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size of each network node (individual researcher, practitioner, or policy influencer) represents a measure of network centrality.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9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5638" y="228600"/>
            <a:ext cx="1326036" cy="1154908"/>
            <a:chOff x="1374259" y="2725647"/>
            <a:chExt cx="1326036" cy="11549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74" y="2940346"/>
              <a:ext cx="868621" cy="81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74259" y="2725647"/>
              <a:ext cx="646331" cy="115490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TWRN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57200" y="1600200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237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9731E-8D59-0346-ABA6-B1EA96C7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F1C938-63C4-B44A-8071-31E3AF17EEAF}"/>
              </a:ext>
            </a:extLst>
          </p:cNvPr>
          <p:cNvSpPr txBox="1">
            <a:spLocks/>
          </p:cNvSpPr>
          <p:nvPr/>
        </p:nvSpPr>
        <p:spPr>
          <a:xfrm>
            <a:off x="228600" y="3087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TWRN and SNA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1534B-B94F-A04D-992C-1A8F673F6B2F}"/>
              </a:ext>
            </a:extLst>
          </p:cNvPr>
          <p:cNvSpPr txBox="1"/>
          <p:nvPr/>
        </p:nvSpPr>
        <p:spPr>
          <a:xfrm>
            <a:off x="5596566" y="1845191"/>
            <a:ext cx="33955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Stakeholder Science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28 individuals with active connections (16 academic and 12 non-academic).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total of 51 ties between stakeholder science researchers for an average of 1.82  ties per actor.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additional 57 ties between individuals in the stakeholder science group and individuals in other research groups.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Stakeholder science nodes are relatively central to the network (size of diamonds), and include a good mix of academic and non-academic nodes.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C4D16-60D1-1F4F-A454-3A53494589B2}"/>
              </a:ext>
            </a:extLst>
          </p:cNvPr>
          <p:cNvSpPr txBox="1"/>
          <p:nvPr/>
        </p:nvSpPr>
        <p:spPr>
          <a:xfrm>
            <a:off x="152400" y="6256432"/>
            <a:ext cx="43317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size of each network node (individual researcher, practitioner, or policy influencer) represents a measure of network centrality. 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AA0647-F8C0-3044-8FA6-C9996575B68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8600" y="1760528"/>
            <a:ext cx="5367966" cy="441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9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5638" y="228600"/>
            <a:ext cx="1326036" cy="1154908"/>
            <a:chOff x="1374259" y="2725647"/>
            <a:chExt cx="1326036" cy="11549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74" y="2940346"/>
              <a:ext cx="868621" cy="81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74259" y="2725647"/>
              <a:ext cx="646331" cy="115490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TWRN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57200" y="1600200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237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9731E-8D59-0346-ABA6-B1EA96C7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F1C938-63C4-B44A-8071-31E3AF17EEAF}"/>
              </a:ext>
            </a:extLst>
          </p:cNvPr>
          <p:cNvSpPr txBox="1">
            <a:spLocks/>
          </p:cNvSpPr>
          <p:nvPr/>
        </p:nvSpPr>
        <p:spPr>
          <a:xfrm>
            <a:off x="228600" y="3087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TWRN and SNA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1534B-B94F-A04D-992C-1A8F673F6B2F}"/>
              </a:ext>
            </a:extLst>
          </p:cNvPr>
          <p:cNvSpPr txBox="1"/>
          <p:nvPr/>
        </p:nvSpPr>
        <p:spPr>
          <a:xfrm>
            <a:off x="5596566" y="2216318"/>
            <a:ext cx="33955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Water Science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Includes 69 individuals with active connections (57 academic and 12 non-academic).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total of 135 ties between water science researchers for an average of 1.95 ties per actor.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an additional 92 ties between individuals in the water science group and individuals in other research groups.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C4D16-60D1-1F4F-A454-3A53494589B2}"/>
              </a:ext>
            </a:extLst>
          </p:cNvPr>
          <p:cNvSpPr txBox="1"/>
          <p:nvPr/>
        </p:nvSpPr>
        <p:spPr>
          <a:xfrm>
            <a:off x="152400" y="6256432"/>
            <a:ext cx="43317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size of each network node (individual researcher, practitioner, or policy influencer) represents a measure of network centrality. 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61E88E-980F-7F47-B500-4C673122250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05331" y="1845190"/>
            <a:ext cx="5291235" cy="434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66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5638" y="228600"/>
            <a:ext cx="1326036" cy="1154908"/>
            <a:chOff x="1374259" y="2725647"/>
            <a:chExt cx="1326036" cy="11549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74" y="2940346"/>
              <a:ext cx="868621" cy="81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74259" y="2725647"/>
              <a:ext cx="646331" cy="115490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TWRN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57200" y="1600200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237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9731E-8D59-0346-ABA6-B1EA96C7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E3A3-57AF-4307-ADEB-F1FB9AC9C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F1C938-63C4-B44A-8071-31E3AF17EEAF}"/>
              </a:ext>
            </a:extLst>
          </p:cNvPr>
          <p:cNvSpPr txBox="1">
            <a:spLocks/>
          </p:cNvSpPr>
          <p:nvPr/>
        </p:nvSpPr>
        <p:spPr>
          <a:xfrm>
            <a:off x="228600" y="3087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TWRN and SNA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E2AC2-AE4E-2947-BF91-4C7C08251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38" y="2362200"/>
            <a:ext cx="7942623" cy="351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495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546</Words>
  <Application>Microsoft Macintosh PowerPoint</Application>
  <PresentationFormat>On-screen Show (4:3)</PresentationFormat>
  <Paragraphs>78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1_Office Theme</vt:lpstr>
      <vt:lpstr>       Texas Water Research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Texas at Austin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Schwartz</dc:creator>
  <cp:lastModifiedBy>Microsoft Office User</cp:lastModifiedBy>
  <cp:revision>44</cp:revision>
  <dcterms:created xsi:type="dcterms:W3CDTF">2017-02-21T15:35:30Z</dcterms:created>
  <dcterms:modified xsi:type="dcterms:W3CDTF">2019-05-30T17:12:36Z</dcterms:modified>
</cp:coreProperties>
</file>