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73" r:id="rId4"/>
    <p:sldId id="272" r:id="rId5"/>
    <p:sldId id="258" r:id="rId6"/>
    <p:sldId id="269" r:id="rId7"/>
    <p:sldId id="270" r:id="rId8"/>
    <p:sldId id="260" r:id="rId9"/>
    <p:sldId id="271" r:id="rId10"/>
    <p:sldId id="261" r:id="rId11"/>
    <p:sldId id="262" r:id="rId12"/>
    <p:sldId id="274" r:id="rId13"/>
    <p:sldId id="276" r:id="rId14"/>
    <p:sldId id="277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5" r:id="rId24"/>
    <p:sldId id="306" r:id="rId25"/>
    <p:sldId id="308" r:id="rId26"/>
    <p:sldId id="309" r:id="rId27"/>
    <p:sldId id="310" r:id="rId28"/>
    <p:sldId id="311" r:id="rId29"/>
    <p:sldId id="329" r:id="rId30"/>
    <p:sldId id="380" r:id="rId31"/>
    <p:sldId id="381" r:id="rId32"/>
    <p:sldId id="382" r:id="rId33"/>
    <p:sldId id="383" r:id="rId34"/>
    <p:sldId id="319" r:id="rId35"/>
    <p:sldId id="320" r:id="rId36"/>
    <p:sldId id="322" r:id="rId37"/>
    <p:sldId id="324" r:id="rId38"/>
    <p:sldId id="331" r:id="rId39"/>
    <p:sldId id="332" r:id="rId40"/>
    <p:sldId id="373" r:id="rId41"/>
    <p:sldId id="351" r:id="rId42"/>
    <p:sldId id="333" r:id="rId43"/>
    <p:sldId id="334" r:id="rId44"/>
    <p:sldId id="335" r:id="rId45"/>
    <p:sldId id="336" r:id="rId46"/>
    <p:sldId id="374" r:id="rId47"/>
    <p:sldId id="337" r:id="rId48"/>
    <p:sldId id="369" r:id="rId49"/>
    <p:sldId id="338" r:id="rId50"/>
    <p:sldId id="339" r:id="rId51"/>
    <p:sldId id="340" r:id="rId52"/>
    <p:sldId id="341" r:id="rId53"/>
    <p:sldId id="342" r:id="rId54"/>
    <p:sldId id="348" r:id="rId55"/>
    <p:sldId id="344" r:id="rId56"/>
    <p:sldId id="345" r:id="rId57"/>
    <p:sldId id="346" r:id="rId58"/>
    <p:sldId id="343" r:id="rId59"/>
    <p:sldId id="349" r:id="rId60"/>
    <p:sldId id="363" r:id="rId61"/>
    <p:sldId id="367" r:id="rId62"/>
    <p:sldId id="366" r:id="rId63"/>
    <p:sldId id="317" r:id="rId64"/>
    <p:sldId id="312" r:id="rId65"/>
    <p:sldId id="375" r:id="rId66"/>
    <p:sldId id="376" r:id="rId67"/>
    <p:sldId id="377" r:id="rId68"/>
    <p:sldId id="378" r:id="rId69"/>
    <p:sldId id="379" r:id="rId70"/>
    <p:sldId id="359" r:id="rId71"/>
  </p:sldIdLst>
  <p:sldSz cx="9144000" cy="5143500" type="screen16x9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BE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26" y="1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2423-5499-457A-B3ED-1211D65B7014}" type="datetimeFigureOut">
              <a:rPr lang="es-MX" smtClean="0"/>
              <a:pPr/>
              <a:t>05/06/2019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740D3-F82B-4CD2-BA69-2B7C9E7568CD}" type="slidenum">
              <a:rPr lang="es-MX" smtClean="0"/>
              <a:pPr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5564-F802-4BFD-8557-7A295C65D219}" type="slidenum">
              <a:rPr lang="es-MX" smtClean="0"/>
              <a:pPr/>
              <a:t>13</a:t>
            </a:fld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5564-F802-4BFD-8557-7A295C65D219}" type="slidenum">
              <a:rPr lang="es-MX" smtClean="0"/>
              <a:pPr/>
              <a:t>22</a:t>
            </a:fld>
            <a:endParaRPr lang="es-MX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5564-F802-4BFD-8557-7A295C65D219}" type="slidenum">
              <a:rPr lang="es-MX" smtClean="0"/>
              <a:pPr/>
              <a:t>23</a:t>
            </a:fld>
            <a:endParaRPr lang="es-MX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5564-F802-4BFD-8557-7A295C65D219}" type="slidenum">
              <a:rPr lang="es-MX" smtClean="0"/>
              <a:pPr/>
              <a:t>24</a:t>
            </a:fld>
            <a:endParaRPr lang="es-MX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5564-F802-4BFD-8557-7A295C65D219}" type="slidenum">
              <a:rPr lang="es-MX" smtClean="0"/>
              <a:pPr/>
              <a:t>51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5564-F802-4BFD-8557-7A295C65D219}" type="slidenum">
              <a:rPr lang="es-MX" smtClean="0"/>
              <a:pPr/>
              <a:t>14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5564-F802-4BFD-8557-7A295C65D219}" type="slidenum">
              <a:rPr lang="es-MX" smtClean="0"/>
              <a:pPr/>
              <a:t>15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5564-F802-4BFD-8557-7A295C65D219}" type="slidenum">
              <a:rPr lang="es-MX" smtClean="0"/>
              <a:pPr/>
              <a:t>16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5564-F802-4BFD-8557-7A295C65D219}" type="slidenum">
              <a:rPr lang="es-MX" smtClean="0"/>
              <a:pPr/>
              <a:t>17</a:t>
            </a:fld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5564-F802-4BFD-8557-7A295C65D219}" type="slidenum">
              <a:rPr lang="es-MX" smtClean="0"/>
              <a:pPr/>
              <a:t>18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5564-F802-4BFD-8557-7A295C65D219}" type="slidenum">
              <a:rPr lang="es-MX" smtClean="0"/>
              <a:pPr/>
              <a:t>19</a:t>
            </a:fld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5564-F802-4BFD-8557-7A295C65D219}" type="slidenum">
              <a:rPr lang="es-MX" smtClean="0"/>
              <a:pPr/>
              <a:t>20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5564-F802-4BFD-8557-7A295C65D219}" type="slidenum">
              <a:rPr lang="es-MX" smtClean="0"/>
              <a:pPr/>
              <a:t>21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218CF66-8F92-4FC6-88F8-1A9D599D016D}" type="datetimeFigureOut">
              <a:rPr lang="es-MX" smtClean="0"/>
              <a:pPr/>
              <a:t>05/06/2019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09FD949-A55B-403F-AC5C-22CBEDC78AED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218CF66-8F92-4FC6-88F8-1A9D599D016D}" type="datetimeFigureOut">
              <a:rPr lang="es-MX" smtClean="0"/>
              <a:pPr/>
              <a:t>05/06/2019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09FD949-A55B-403F-AC5C-22CBEDC78AED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218CF66-8F92-4FC6-88F8-1A9D599D016D}" type="datetimeFigureOut">
              <a:rPr lang="es-MX" smtClean="0"/>
              <a:pPr/>
              <a:t>05/06/2019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09FD949-A55B-403F-AC5C-22CBEDC78AED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218CF66-8F92-4FC6-88F8-1A9D599D016D}" type="datetimeFigureOut">
              <a:rPr lang="es-MX" smtClean="0"/>
              <a:pPr/>
              <a:t>05/06/2019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09FD949-A55B-403F-AC5C-22CBEDC78AED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218CF66-8F92-4FC6-88F8-1A9D599D016D}" type="datetimeFigureOut">
              <a:rPr lang="es-MX" smtClean="0"/>
              <a:pPr/>
              <a:t>05/06/2019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09FD949-A55B-403F-AC5C-22CBEDC78AED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218CF66-8F92-4FC6-88F8-1A9D599D016D}" type="datetimeFigureOut">
              <a:rPr lang="es-MX" smtClean="0"/>
              <a:pPr/>
              <a:t>05/06/2019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09FD949-A55B-403F-AC5C-22CBEDC78AED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218CF66-8F92-4FC6-88F8-1A9D599D016D}" type="datetimeFigureOut">
              <a:rPr lang="es-MX" smtClean="0"/>
              <a:pPr/>
              <a:t>05/06/2019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09FD949-A55B-403F-AC5C-22CBEDC78AED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218CF66-8F92-4FC6-88F8-1A9D599D016D}" type="datetimeFigureOut">
              <a:rPr lang="es-MX" smtClean="0"/>
              <a:pPr/>
              <a:t>05/06/2019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09FD949-A55B-403F-AC5C-22CBEDC78AED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218CF66-8F92-4FC6-88F8-1A9D599D016D}" type="datetimeFigureOut">
              <a:rPr lang="es-MX" smtClean="0"/>
              <a:pPr/>
              <a:t>05/06/2019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09FD949-A55B-403F-AC5C-22CBEDC78AED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218CF66-8F92-4FC6-88F8-1A9D599D016D}" type="datetimeFigureOut">
              <a:rPr lang="es-MX" smtClean="0"/>
              <a:pPr/>
              <a:t>05/06/2019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09FD949-A55B-403F-AC5C-22CBEDC78AED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218CF66-8F92-4FC6-88F8-1A9D599D016D}" type="datetimeFigureOut">
              <a:rPr lang="es-MX" smtClean="0"/>
              <a:pPr/>
              <a:t>05/06/2019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09FD949-A55B-403F-AC5C-22CBEDC78AED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maria.sanchezflores\Desktop\10%20Abril%20D\10%20Abril\Introduction.mp4" TargetMode="External"/><Relationship Id="rId1" Type="http://schemas.microsoft.com/office/2007/relationships/media" Target="file:///C:\Users\maria.sanchezflores\Desktop\10%20Abril%20D\10%20Abril\Introduction.mp4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maria.sanchezflores\Desktop\10%20Abril%20D\10%20Abril\DependOnWater.mp4" TargetMode="External"/><Relationship Id="rId1" Type="http://schemas.microsoft.com/office/2007/relationships/media" Target="file:///C:\Users\maria.sanchezflores\Desktop\10%20Abril%20D\10%20Abril\DependOnWater.mp4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maria.sanchezflores\Desktop\10%20Abril%20D\10%20Abril\600AquifersaroundTheWorld.mp4" TargetMode="External"/><Relationship Id="rId1" Type="http://schemas.microsoft.com/office/2007/relationships/media" Target="file:///C:\Users\maria.sanchezflores\Desktop\10%20Abril%20D\10%20Abril\600AquifersaroundTheWorld.mp4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1571604" y="3000378"/>
            <a:ext cx="2587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</a:rPr>
              <a:t>Rosario Sanchez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4" y="4659981"/>
            <a:ext cx="1886335" cy="47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4 Imagen" descr="TWRI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623301"/>
            <a:ext cx="1259632" cy="513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6309320" cy="4731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apa1SinAcuife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7354" y="-49490"/>
            <a:ext cx="12817587" cy="5193008"/>
          </a:xfrm>
          <a:prstGeom prst="rect">
            <a:avLst/>
          </a:prstGeom>
        </p:spPr>
      </p:pic>
      <p:pic>
        <p:nvPicPr>
          <p:cNvPr id="5" name="4 Imagen" descr="mapa grande 2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-256649"/>
            <a:ext cx="7715304" cy="4848301"/>
          </a:xfrm>
          <a:prstGeom prst="rect">
            <a:avLst/>
          </a:prstGeom>
        </p:spPr>
      </p:pic>
      <p:pic>
        <p:nvPicPr>
          <p:cNvPr id="7" name="6 Imagen" descr="mapa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14" y="1779521"/>
            <a:ext cx="6680704" cy="1821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apa1SinAcuife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7354" y="-49508"/>
            <a:ext cx="12817587" cy="5193008"/>
          </a:xfrm>
          <a:prstGeom prst="rect">
            <a:avLst/>
          </a:prstGeom>
        </p:spPr>
      </p:pic>
      <p:pic>
        <p:nvPicPr>
          <p:cNvPr id="5" name="4 Imagen" descr="mapa grande 2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-256667"/>
            <a:ext cx="7715304" cy="4848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ummer-rocks-trees-ri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501222" cy="5154743"/>
          </a:xfrm>
          <a:prstGeom prst="rect">
            <a:avLst/>
          </a:prstGeom>
        </p:spPr>
      </p:pic>
      <p:grpSp>
        <p:nvGrpSpPr>
          <p:cNvPr id="8" name="7 Grupo"/>
          <p:cNvGrpSpPr/>
          <p:nvPr/>
        </p:nvGrpSpPr>
        <p:grpSpPr>
          <a:xfrm>
            <a:off x="0" y="0"/>
            <a:ext cx="9501190" cy="5143536"/>
            <a:chOff x="-350775" y="-24"/>
            <a:chExt cx="9215470" cy="6858048"/>
          </a:xfrm>
          <a:solidFill>
            <a:schemeClr val="tx1">
              <a:alpha val="42000"/>
            </a:schemeClr>
          </a:solidFill>
        </p:grpSpPr>
        <p:sp>
          <p:nvSpPr>
            <p:cNvPr id="4" name="3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" name="2 Rectángulo"/>
            <p:cNvSpPr/>
            <p:nvPr/>
          </p:nvSpPr>
          <p:spPr>
            <a:xfrm>
              <a:off x="-350775" y="0"/>
              <a:ext cx="921547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649489" y="2000240"/>
              <a:ext cx="6042316" cy="3734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400" b="1" dirty="0" err="1">
                  <a:solidFill>
                    <a:schemeClr val="bg1"/>
                  </a:solidFill>
                  <a:latin typeface="Franklin Gothic Book" pitchFamily="34" charset="0"/>
                </a:rPr>
                <a:t>Mexico</a:t>
              </a:r>
              <a:r>
                <a:rPr lang="es-MX" sz="4400" b="1" dirty="0">
                  <a:solidFill>
                    <a:schemeClr val="bg1"/>
                  </a:solidFill>
                  <a:latin typeface="Franklin Gothic Book" pitchFamily="34" charset="0"/>
                </a:rPr>
                <a:t> and Texas:</a:t>
              </a:r>
            </a:p>
            <a:p>
              <a:endParaRPr lang="es-MX" sz="4400" b="1" dirty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endParaRPr lang="es-MX" sz="4400" b="1" dirty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r>
                <a:rPr lang="es-MX" sz="4400" b="1" dirty="0" err="1">
                  <a:solidFill>
                    <a:schemeClr val="bg1"/>
                  </a:solidFill>
                  <a:latin typeface="Franklin Gothic Book" pitchFamily="34" charset="0"/>
                </a:rPr>
                <a:t>Current</a:t>
              </a:r>
              <a:r>
                <a:rPr lang="es-MX" sz="4400" b="1" dirty="0">
                  <a:solidFill>
                    <a:schemeClr val="bg1"/>
                  </a:solidFill>
                  <a:latin typeface="Franklin Gothic Book" pitchFamily="34" charset="0"/>
                </a:rPr>
                <a:t> </a:t>
              </a:r>
              <a:r>
                <a:rPr lang="es-MX" sz="4400" b="1" dirty="0" err="1">
                  <a:solidFill>
                    <a:schemeClr val="bg1"/>
                  </a:solidFill>
                  <a:latin typeface="Franklin Gothic Book" pitchFamily="34" charset="0"/>
                </a:rPr>
                <a:t>research</a:t>
              </a:r>
              <a:r>
                <a:rPr lang="es-MX" sz="4400" b="1" dirty="0">
                  <a:solidFill>
                    <a:schemeClr val="bg1"/>
                  </a:solidFill>
                  <a:latin typeface="Franklin Gothic Book" pitchFamily="34" charset="0"/>
                </a:rPr>
                <a:t> shows…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Mapa1SinAcuife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7045" y="-3646402"/>
            <a:ext cx="24750563" cy="9575738"/>
          </a:xfrm>
          <a:prstGeom prst="rect">
            <a:avLst/>
          </a:prstGeom>
        </p:spPr>
      </p:pic>
      <p:pic>
        <p:nvPicPr>
          <p:cNvPr id="14" name="13 Imagen" descr="mapa grande 4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8347" y="-41193"/>
            <a:ext cx="7362056" cy="4349996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0" y="4018388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89940" y="4167863"/>
            <a:ext cx="8911184" cy="941910"/>
            <a:chOff x="89940" y="5557150"/>
            <a:chExt cx="8911184" cy="1255880"/>
          </a:xfrm>
        </p:grpSpPr>
        <p:sp>
          <p:nvSpPr>
            <p:cNvPr id="8" name="7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0" y="4214825"/>
            <a:ext cx="878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Franklin Gothic Book" pitchFamily="34" charset="0"/>
              </a:rPr>
              <a:t>33 </a:t>
            </a:r>
            <a:r>
              <a:rPr lang="es-MX" sz="3200" dirty="0" err="1">
                <a:latin typeface="Franklin Gothic Book" pitchFamily="34" charset="0"/>
              </a:rPr>
              <a:t>hydrogeological</a:t>
            </a:r>
            <a:r>
              <a:rPr lang="es-MX" sz="3200" dirty="0">
                <a:latin typeface="Franklin Gothic Book" pitchFamily="34" charset="0"/>
              </a:rPr>
              <a:t> </a:t>
            </a:r>
            <a:r>
              <a:rPr lang="es-MX" sz="3200" dirty="0" err="1">
                <a:latin typeface="Franklin Gothic Book" pitchFamily="34" charset="0"/>
              </a:rPr>
              <a:t>units</a:t>
            </a:r>
            <a:endParaRPr lang="es-MX" sz="3200" dirty="0">
              <a:latin typeface="Franklin Gothic Boo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Mapa1SinAcuife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7045" y="-3646402"/>
            <a:ext cx="24750563" cy="9575738"/>
          </a:xfrm>
          <a:prstGeom prst="rect">
            <a:avLst/>
          </a:prstGeom>
        </p:spPr>
      </p:pic>
      <p:pic>
        <p:nvPicPr>
          <p:cNvPr id="10" name="9 Imagen" descr="mapa grande 4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8347" y="-41193"/>
            <a:ext cx="7362056" cy="4349996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0" y="4018388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89940" y="4167863"/>
            <a:ext cx="8911184" cy="941910"/>
            <a:chOff x="89940" y="5557150"/>
            <a:chExt cx="8911184" cy="1255880"/>
          </a:xfrm>
        </p:grpSpPr>
        <p:sp>
          <p:nvSpPr>
            <p:cNvPr id="13" name="12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sp>
        <p:nvSpPr>
          <p:cNvPr id="15" name="14 CuadroTexto"/>
          <p:cNvSpPr txBox="1"/>
          <p:nvPr/>
        </p:nvSpPr>
        <p:spPr>
          <a:xfrm>
            <a:off x="0" y="4214825"/>
            <a:ext cx="878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Franklin Gothic Book" pitchFamily="34" charset="0"/>
              </a:rPr>
              <a:t>21 </a:t>
            </a:r>
            <a:r>
              <a:rPr lang="es-MX" sz="3200" dirty="0" err="1">
                <a:latin typeface="Franklin Gothic Book" pitchFamily="34" charset="0"/>
              </a:rPr>
              <a:t>potential</a:t>
            </a:r>
            <a:r>
              <a:rPr lang="es-MX" sz="3200" dirty="0">
                <a:latin typeface="Franklin Gothic Book" pitchFamily="34" charset="0"/>
              </a:rPr>
              <a:t> </a:t>
            </a:r>
            <a:r>
              <a:rPr lang="es-MX" sz="3200" dirty="0" err="1">
                <a:latin typeface="Franklin Gothic Book" pitchFamily="34" charset="0"/>
              </a:rPr>
              <a:t>aquifers</a:t>
            </a:r>
            <a:endParaRPr lang="es-MX" sz="3200" dirty="0">
              <a:latin typeface="Franklin Gothic Boo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apa1SinAcuife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9980" y="-5072116"/>
            <a:ext cx="26074870" cy="11722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Mapa1SinAcuife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9980" y="-5072116"/>
            <a:ext cx="26074870" cy="11722736"/>
          </a:xfrm>
          <a:prstGeom prst="rect">
            <a:avLst/>
          </a:prstGeom>
        </p:spPr>
      </p:pic>
      <p:pic>
        <p:nvPicPr>
          <p:cNvPr id="15" name="14 Imagen" descr="mapa grande 3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-142876"/>
            <a:ext cx="6500457" cy="4405020"/>
          </a:xfrm>
          <a:prstGeom prst="rect">
            <a:avLst/>
          </a:prstGeom>
        </p:spPr>
      </p:pic>
      <p:pic>
        <p:nvPicPr>
          <p:cNvPr id="16" name="15 Imagen" descr="mapa 4.1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5568" y="606784"/>
            <a:ext cx="334996" cy="2912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7" name="16 Imagen" descr="mapa 4.2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4421" y="1236112"/>
            <a:ext cx="309491" cy="3083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8" name="17 Imagen" descr="mapa 4.3-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2448" y="1132990"/>
            <a:ext cx="601520" cy="4788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9" name="18 Imagen" descr="mapa 4.4-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7318" y="1533087"/>
            <a:ext cx="427558" cy="32066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0" name="19 Imagen" descr="mapa 4.6-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0694" y="3009522"/>
            <a:ext cx="512467" cy="46624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1" name="20 Imagen" descr="mapa 4.5-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6258" y="2018132"/>
            <a:ext cx="395704" cy="2967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" name="9 Rectángulo"/>
          <p:cNvSpPr/>
          <p:nvPr/>
        </p:nvSpPr>
        <p:spPr>
          <a:xfrm>
            <a:off x="0" y="4018388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1" name="10 Grupo"/>
          <p:cNvGrpSpPr/>
          <p:nvPr/>
        </p:nvGrpSpPr>
        <p:grpSpPr>
          <a:xfrm>
            <a:off x="89940" y="4167863"/>
            <a:ext cx="8911184" cy="941910"/>
            <a:chOff x="89940" y="5557150"/>
            <a:chExt cx="8911184" cy="1255880"/>
          </a:xfrm>
        </p:grpSpPr>
        <p:sp>
          <p:nvSpPr>
            <p:cNvPr id="12" name="11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0" y="4071949"/>
            <a:ext cx="8786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Franklin Gothic Book" pitchFamily="34" charset="0"/>
              </a:rPr>
              <a:t>50% of </a:t>
            </a:r>
            <a:r>
              <a:rPr lang="es-MX" sz="2800" dirty="0" err="1">
                <a:latin typeface="Franklin Gothic Book" pitchFamily="34" charset="0"/>
              </a:rPr>
              <a:t>the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shareable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land</a:t>
            </a:r>
            <a:r>
              <a:rPr lang="es-MX" sz="2800" dirty="0">
                <a:latin typeface="Franklin Gothic Book" pitchFamily="34" charset="0"/>
              </a:rPr>
              <a:t> has </a:t>
            </a:r>
          </a:p>
          <a:p>
            <a:pPr algn="ctr"/>
            <a:r>
              <a:rPr lang="es-MX" sz="2800" dirty="0" err="1">
                <a:latin typeface="Franklin Gothic Book" pitchFamily="34" charset="0"/>
              </a:rPr>
              <a:t>good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aquifer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potential</a:t>
            </a:r>
            <a:endParaRPr lang="es-MX" sz="2800" dirty="0">
              <a:latin typeface="Franklin Gothic Boo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Mapa1SinAcuife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9980" y="-5072116"/>
            <a:ext cx="26074870" cy="11722736"/>
          </a:xfrm>
          <a:prstGeom prst="rect">
            <a:avLst/>
          </a:prstGeom>
        </p:spPr>
      </p:pic>
      <p:pic>
        <p:nvPicPr>
          <p:cNvPr id="14" name="13 Imagen" descr="mapa grande 3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-142876"/>
            <a:ext cx="6500457" cy="4405020"/>
          </a:xfrm>
          <a:prstGeom prst="rect">
            <a:avLst/>
          </a:prstGeom>
        </p:spPr>
      </p:pic>
      <p:pic>
        <p:nvPicPr>
          <p:cNvPr id="15" name="14 Imagen" descr="mapa 4.1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5568" y="606784"/>
            <a:ext cx="334996" cy="2912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6" name="15 Imagen" descr="mapa 4.2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4421" y="1236112"/>
            <a:ext cx="309491" cy="3083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7" name="16 Imagen" descr="mapa 4.3-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2448" y="1132990"/>
            <a:ext cx="601520" cy="4788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8" name="17 Imagen" descr="mapa 4.4-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7318" y="1533087"/>
            <a:ext cx="427558" cy="32066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9" name="18 Imagen" descr="mapa 4.6-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0694" y="3009522"/>
            <a:ext cx="512467" cy="46624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0" name="19 Imagen" descr="mapa 4.5-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6258" y="2018132"/>
            <a:ext cx="395704" cy="2967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4 Rectángulo"/>
          <p:cNvSpPr/>
          <p:nvPr/>
        </p:nvSpPr>
        <p:spPr>
          <a:xfrm>
            <a:off x="0" y="4018388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7" name="6 Grupo"/>
          <p:cNvGrpSpPr/>
          <p:nvPr/>
        </p:nvGrpSpPr>
        <p:grpSpPr>
          <a:xfrm>
            <a:off x="89940" y="4167863"/>
            <a:ext cx="8911184" cy="941910"/>
            <a:chOff x="89940" y="5557150"/>
            <a:chExt cx="8911184" cy="1255880"/>
          </a:xfrm>
        </p:grpSpPr>
        <p:sp>
          <p:nvSpPr>
            <p:cNvPr id="9" name="8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2" name="11 CuadroTexto"/>
          <p:cNvSpPr txBox="1"/>
          <p:nvPr/>
        </p:nvSpPr>
        <p:spPr>
          <a:xfrm>
            <a:off x="0" y="4071949"/>
            <a:ext cx="8786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Franklin Gothic Book" pitchFamily="34" charset="0"/>
              </a:rPr>
              <a:t>50% of </a:t>
            </a:r>
            <a:r>
              <a:rPr lang="es-MX" sz="2800" dirty="0" err="1">
                <a:latin typeface="Franklin Gothic Book" pitchFamily="34" charset="0"/>
              </a:rPr>
              <a:t>the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shareable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land</a:t>
            </a:r>
            <a:r>
              <a:rPr lang="es-MX" sz="2800" dirty="0">
                <a:latin typeface="Franklin Gothic Book" pitchFamily="34" charset="0"/>
              </a:rPr>
              <a:t> has </a:t>
            </a:r>
          </a:p>
          <a:p>
            <a:pPr algn="ctr"/>
            <a:r>
              <a:rPr lang="es-MX" sz="2800" dirty="0" err="1">
                <a:latin typeface="Franklin Gothic Book" pitchFamily="34" charset="0"/>
              </a:rPr>
              <a:t>good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aquifer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potential</a:t>
            </a:r>
            <a:endParaRPr lang="es-MX" sz="2800" dirty="0">
              <a:latin typeface="Franklin Gothic Boo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 descr="Mapa1SinAcuife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9980" y="-5072116"/>
            <a:ext cx="26074870" cy="11722736"/>
          </a:xfrm>
          <a:prstGeom prst="rect">
            <a:avLst/>
          </a:prstGeom>
        </p:spPr>
      </p:pic>
      <p:pic>
        <p:nvPicPr>
          <p:cNvPr id="16" name="15 Imagen" descr="mapa grande 3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-142876"/>
            <a:ext cx="6500457" cy="4405020"/>
          </a:xfrm>
          <a:prstGeom prst="rect">
            <a:avLst/>
          </a:prstGeom>
        </p:spPr>
      </p:pic>
      <p:pic>
        <p:nvPicPr>
          <p:cNvPr id="17" name="16 Imagen" descr="mapa 4.1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5568" y="606784"/>
            <a:ext cx="334996" cy="2912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8" name="17 Imagen" descr="mapa 4.2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4421" y="1236112"/>
            <a:ext cx="309491" cy="3083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9" name="18 Imagen" descr="mapa 4.3-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2448" y="1132990"/>
            <a:ext cx="601520" cy="4788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0" name="19 Imagen" descr="mapa 4.4-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7318" y="1533087"/>
            <a:ext cx="427558" cy="32066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1" name="20 Imagen" descr="mapa 4.6-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0694" y="3009522"/>
            <a:ext cx="512467" cy="46624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2" name="21 Imagen" descr="mapa 4.5-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6258" y="2018132"/>
            <a:ext cx="395704" cy="2967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5 Rectángulo"/>
          <p:cNvSpPr/>
          <p:nvPr/>
        </p:nvSpPr>
        <p:spPr>
          <a:xfrm>
            <a:off x="0" y="4018388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0" name="9 Grupo"/>
          <p:cNvGrpSpPr/>
          <p:nvPr/>
        </p:nvGrpSpPr>
        <p:grpSpPr>
          <a:xfrm>
            <a:off x="89940" y="4167863"/>
            <a:ext cx="8911184" cy="941910"/>
            <a:chOff x="89940" y="5557150"/>
            <a:chExt cx="8911184" cy="1255880"/>
          </a:xfrm>
        </p:grpSpPr>
        <p:sp>
          <p:nvSpPr>
            <p:cNvPr id="11" name="10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0" y="4071949"/>
            <a:ext cx="8786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Franklin Gothic Book" pitchFamily="34" charset="0"/>
              </a:rPr>
              <a:t>and </a:t>
            </a:r>
            <a:r>
              <a:rPr lang="es-MX" sz="2800" dirty="0" err="1">
                <a:latin typeface="Franklin Gothic Book" pitchFamily="34" charset="0"/>
              </a:rPr>
              <a:t>good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to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moderate</a:t>
            </a:r>
            <a:endParaRPr lang="es-MX" sz="2800" dirty="0">
              <a:latin typeface="Franklin Gothic Book" pitchFamily="34" charset="0"/>
            </a:endParaRPr>
          </a:p>
          <a:p>
            <a:pPr algn="ctr"/>
            <a:r>
              <a:rPr lang="es-MX" sz="2800" dirty="0" err="1">
                <a:latin typeface="Franklin Gothic Book" pitchFamily="34" charset="0"/>
              </a:rPr>
              <a:t>water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quality</a:t>
            </a:r>
            <a:endParaRPr lang="es-MX" sz="2800" dirty="0">
              <a:latin typeface="Franklin Gothic Boo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 descr="Mapa1SinAcuife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9980" y="-5072116"/>
            <a:ext cx="26074870" cy="11722736"/>
          </a:xfrm>
          <a:prstGeom prst="rect">
            <a:avLst/>
          </a:prstGeom>
        </p:spPr>
      </p:pic>
      <p:pic>
        <p:nvPicPr>
          <p:cNvPr id="14" name="13 Imagen" descr="mapa grande 3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-142876"/>
            <a:ext cx="6500457" cy="4405020"/>
          </a:xfrm>
          <a:prstGeom prst="rect">
            <a:avLst/>
          </a:prstGeom>
        </p:spPr>
      </p:pic>
      <p:pic>
        <p:nvPicPr>
          <p:cNvPr id="15" name="14 Imagen" descr="mapa 4.1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5568" y="606784"/>
            <a:ext cx="334996" cy="2912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2" name="21 Imagen" descr="mapa 4.2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4421" y="1236112"/>
            <a:ext cx="309491" cy="3083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3" name="22 Imagen" descr="mapa 4.3-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2448" y="1132990"/>
            <a:ext cx="601520" cy="4788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4" name="23 Imagen" descr="mapa 4.4-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7318" y="1533087"/>
            <a:ext cx="427558" cy="32066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5" name="24 Imagen" descr="mapa 4.6-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0694" y="3009522"/>
            <a:ext cx="512467" cy="46624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6" name="25 Imagen" descr="mapa 4.5-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6258" y="2018132"/>
            <a:ext cx="395704" cy="2967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6" name="15 Rectángulo"/>
          <p:cNvSpPr/>
          <p:nvPr/>
        </p:nvSpPr>
        <p:spPr>
          <a:xfrm>
            <a:off x="0" y="4018388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8" name="17 Grupo"/>
          <p:cNvGrpSpPr/>
          <p:nvPr/>
        </p:nvGrpSpPr>
        <p:grpSpPr>
          <a:xfrm>
            <a:off x="89940" y="4167863"/>
            <a:ext cx="8911184" cy="941910"/>
            <a:chOff x="89940" y="5557150"/>
            <a:chExt cx="8911184" cy="1255880"/>
          </a:xfrm>
        </p:grpSpPr>
        <p:sp>
          <p:nvSpPr>
            <p:cNvPr id="19" name="18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1" name="20 CuadroTexto"/>
          <p:cNvSpPr txBox="1"/>
          <p:nvPr/>
        </p:nvSpPr>
        <p:spPr>
          <a:xfrm>
            <a:off x="0" y="4071949"/>
            <a:ext cx="8786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Franklin Gothic Book" pitchFamily="34" charset="0"/>
              </a:rPr>
              <a:t>and </a:t>
            </a:r>
            <a:r>
              <a:rPr lang="es-MX" sz="2800" dirty="0" err="1">
                <a:latin typeface="Franklin Gothic Book" pitchFamily="34" charset="0"/>
              </a:rPr>
              <a:t>good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to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moderate</a:t>
            </a:r>
            <a:endParaRPr lang="es-MX" sz="2800" dirty="0">
              <a:latin typeface="Franklin Gothic Book" pitchFamily="34" charset="0"/>
            </a:endParaRPr>
          </a:p>
          <a:p>
            <a:pPr algn="ctr"/>
            <a:r>
              <a:rPr lang="es-MX" sz="2800" dirty="0" err="1">
                <a:latin typeface="Franklin Gothic Book" pitchFamily="34" charset="0"/>
              </a:rPr>
              <a:t>water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quality</a:t>
            </a:r>
            <a:endParaRPr lang="es-MX" sz="2800" dirty="0">
              <a:latin typeface="Franklin Gothic Boo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12864" y="0"/>
            <a:ext cx="8929718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ntrodu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272" y="71422"/>
            <a:ext cx="8715436" cy="4982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 descr="Mapa1SinAcuife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9980" y="-5072116"/>
            <a:ext cx="26074870" cy="11722736"/>
          </a:xfrm>
          <a:prstGeom prst="rect">
            <a:avLst/>
          </a:prstGeom>
        </p:spPr>
      </p:pic>
      <p:pic>
        <p:nvPicPr>
          <p:cNvPr id="18" name="17 Imagen" descr="mapa grande 3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-142876"/>
            <a:ext cx="6500457" cy="4405020"/>
          </a:xfrm>
          <a:prstGeom prst="rect">
            <a:avLst/>
          </a:prstGeom>
        </p:spPr>
      </p:pic>
      <p:pic>
        <p:nvPicPr>
          <p:cNvPr id="21" name="20 Imagen" descr="mapa 4.1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5568" y="606784"/>
            <a:ext cx="334996" cy="2912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2" name="21 Imagen" descr="mapa 4.2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4421" y="1236112"/>
            <a:ext cx="309491" cy="3083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3" name="22 Imagen" descr="mapa 4.3-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2448" y="1132990"/>
            <a:ext cx="601520" cy="4788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4" name="23 Imagen" descr="mapa 4.4-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7318" y="1533087"/>
            <a:ext cx="427558" cy="32066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5" name="24 Imagen" descr="mapa 4.6-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0694" y="3009522"/>
            <a:ext cx="512467" cy="46624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6" name="25 Imagen" descr="mapa 4.5-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6258" y="2018132"/>
            <a:ext cx="395704" cy="2967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7 Rectángulo"/>
          <p:cNvSpPr/>
          <p:nvPr/>
        </p:nvSpPr>
        <p:spPr>
          <a:xfrm>
            <a:off x="0" y="4018388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2" name="11 Grupo"/>
          <p:cNvGrpSpPr/>
          <p:nvPr/>
        </p:nvGrpSpPr>
        <p:grpSpPr>
          <a:xfrm>
            <a:off x="89940" y="4167863"/>
            <a:ext cx="8911184" cy="941910"/>
            <a:chOff x="89940" y="5557150"/>
            <a:chExt cx="8911184" cy="1255880"/>
          </a:xfrm>
        </p:grpSpPr>
        <p:sp>
          <p:nvSpPr>
            <p:cNvPr id="14" name="13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6" name="15 CuadroTexto"/>
          <p:cNvSpPr txBox="1"/>
          <p:nvPr/>
        </p:nvSpPr>
        <p:spPr>
          <a:xfrm>
            <a:off x="214314" y="4214825"/>
            <a:ext cx="878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Franklin Gothic Book" pitchFamily="34" charset="0"/>
              </a:rPr>
              <a:t>Red </a:t>
            </a:r>
            <a:r>
              <a:rPr lang="es-MX" sz="3200" dirty="0" err="1">
                <a:latin typeface="Franklin Gothic Book" pitchFamily="34" charset="0"/>
              </a:rPr>
              <a:t>areas</a:t>
            </a:r>
            <a:r>
              <a:rPr lang="es-MX" sz="3200" dirty="0">
                <a:latin typeface="Franklin Gothic Book" pitchFamily="34" charset="0"/>
              </a:rPr>
              <a:t> </a:t>
            </a:r>
            <a:r>
              <a:rPr lang="es-MX" sz="3200" dirty="0" err="1">
                <a:latin typeface="Franklin Gothic Book" pitchFamily="34" charset="0"/>
              </a:rPr>
              <a:t>indicate</a:t>
            </a:r>
            <a:r>
              <a:rPr lang="es-MX" sz="3200" dirty="0">
                <a:latin typeface="Franklin Gothic Book" pitchFamily="34" charset="0"/>
              </a:rPr>
              <a:t> </a:t>
            </a:r>
            <a:r>
              <a:rPr lang="es-MX" sz="3200" dirty="0" err="1">
                <a:latin typeface="Franklin Gothic Book" pitchFamily="34" charset="0"/>
              </a:rPr>
              <a:t>zones</a:t>
            </a:r>
            <a:r>
              <a:rPr lang="es-MX" sz="3200" dirty="0">
                <a:latin typeface="Franklin Gothic Book" pitchFamily="34" charset="0"/>
              </a:rPr>
              <a:t> of </a:t>
            </a:r>
            <a:r>
              <a:rPr lang="es-MX" sz="3200" dirty="0" err="1">
                <a:latin typeface="Franklin Gothic Book" pitchFamily="34" charset="0"/>
              </a:rPr>
              <a:t>potential</a:t>
            </a:r>
            <a:r>
              <a:rPr lang="es-MX" sz="3200" dirty="0">
                <a:latin typeface="Franklin Gothic Book" pitchFamily="34" charset="0"/>
              </a:rPr>
              <a:t> </a:t>
            </a:r>
            <a:r>
              <a:rPr lang="es-MX" sz="3200" dirty="0" err="1">
                <a:latin typeface="Franklin Gothic Book" pitchFamily="34" charset="0"/>
              </a:rPr>
              <a:t>prioritization</a:t>
            </a:r>
            <a:endParaRPr lang="es-MX" sz="3200" dirty="0">
              <a:latin typeface="Franklin Gothic Boo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 descr="Mapa1SinAcuife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9980" y="-5072116"/>
            <a:ext cx="26074870" cy="11722736"/>
          </a:xfrm>
          <a:prstGeom prst="rect">
            <a:avLst/>
          </a:prstGeom>
        </p:spPr>
      </p:pic>
      <p:pic>
        <p:nvPicPr>
          <p:cNvPr id="18" name="17 Imagen" descr="mapa grande 3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-142876"/>
            <a:ext cx="6500457" cy="4405020"/>
          </a:xfrm>
          <a:prstGeom prst="rect">
            <a:avLst/>
          </a:prstGeom>
        </p:spPr>
      </p:pic>
      <p:pic>
        <p:nvPicPr>
          <p:cNvPr id="19" name="18 Imagen" descr="mapa 4.1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5568" y="606784"/>
            <a:ext cx="334996" cy="2912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0" name="19 Imagen" descr="mapa 4.2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4421" y="1236112"/>
            <a:ext cx="309491" cy="3083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1" name="20 Imagen" descr="mapa 4.3-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2448" y="1132990"/>
            <a:ext cx="601520" cy="4788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2" name="21 Imagen" descr="mapa 4.4-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7318" y="1533087"/>
            <a:ext cx="427558" cy="32066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7" name="26 Imagen" descr="mapa 4.6-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0694" y="3009522"/>
            <a:ext cx="512467" cy="46624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8" name="27 Imagen" descr="mapa 4.5-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6258" y="2018132"/>
            <a:ext cx="395704" cy="2967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8 Rectángulo"/>
          <p:cNvSpPr/>
          <p:nvPr/>
        </p:nvSpPr>
        <p:spPr>
          <a:xfrm>
            <a:off x="0" y="4018388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0" name="9 Grupo"/>
          <p:cNvGrpSpPr/>
          <p:nvPr/>
        </p:nvGrpSpPr>
        <p:grpSpPr>
          <a:xfrm>
            <a:off x="89940" y="4167863"/>
            <a:ext cx="8911184" cy="941910"/>
            <a:chOff x="89940" y="5557150"/>
            <a:chExt cx="8911184" cy="1255880"/>
          </a:xfrm>
        </p:grpSpPr>
        <p:sp>
          <p:nvSpPr>
            <p:cNvPr id="11" name="10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6" name="15 CuadroTexto"/>
          <p:cNvSpPr txBox="1"/>
          <p:nvPr/>
        </p:nvSpPr>
        <p:spPr>
          <a:xfrm>
            <a:off x="214314" y="4214825"/>
            <a:ext cx="878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Franklin Gothic Book" pitchFamily="34" charset="0"/>
              </a:rPr>
              <a:t>Red </a:t>
            </a:r>
            <a:r>
              <a:rPr lang="es-MX" sz="3200" dirty="0" err="1">
                <a:latin typeface="Franklin Gothic Book" pitchFamily="34" charset="0"/>
              </a:rPr>
              <a:t>areas</a:t>
            </a:r>
            <a:r>
              <a:rPr lang="es-MX" sz="3200" dirty="0">
                <a:latin typeface="Franklin Gothic Book" pitchFamily="34" charset="0"/>
              </a:rPr>
              <a:t> </a:t>
            </a:r>
            <a:r>
              <a:rPr lang="es-MX" sz="3200" dirty="0" err="1">
                <a:latin typeface="Franklin Gothic Book" pitchFamily="34" charset="0"/>
              </a:rPr>
              <a:t>indicate</a:t>
            </a:r>
            <a:r>
              <a:rPr lang="es-MX" sz="3200" dirty="0">
                <a:latin typeface="Franklin Gothic Book" pitchFamily="34" charset="0"/>
              </a:rPr>
              <a:t> </a:t>
            </a:r>
            <a:r>
              <a:rPr lang="es-MX" sz="3200" dirty="0" err="1">
                <a:latin typeface="Franklin Gothic Book" pitchFamily="34" charset="0"/>
              </a:rPr>
              <a:t>zones</a:t>
            </a:r>
            <a:r>
              <a:rPr lang="es-MX" sz="3200" dirty="0">
                <a:latin typeface="Franklin Gothic Book" pitchFamily="34" charset="0"/>
              </a:rPr>
              <a:t> of </a:t>
            </a:r>
            <a:r>
              <a:rPr lang="es-MX" sz="3200" dirty="0" err="1">
                <a:latin typeface="Franklin Gothic Book" pitchFamily="34" charset="0"/>
              </a:rPr>
              <a:t>potential</a:t>
            </a:r>
            <a:r>
              <a:rPr lang="es-MX" sz="3200" dirty="0">
                <a:latin typeface="Franklin Gothic Book" pitchFamily="34" charset="0"/>
              </a:rPr>
              <a:t> </a:t>
            </a:r>
            <a:r>
              <a:rPr lang="es-MX" sz="3200" dirty="0" err="1">
                <a:latin typeface="Franklin Gothic Book" pitchFamily="34" charset="0"/>
              </a:rPr>
              <a:t>prioritization</a:t>
            </a:r>
            <a:endParaRPr lang="es-MX" sz="3200" dirty="0">
              <a:latin typeface="Franklin Gothic Boo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20 Imagen" descr="Mapa1SinAcuife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9980" y="-5072116"/>
            <a:ext cx="26074870" cy="11722736"/>
          </a:xfrm>
          <a:prstGeom prst="rect">
            <a:avLst/>
          </a:prstGeom>
        </p:spPr>
      </p:pic>
      <p:pic>
        <p:nvPicPr>
          <p:cNvPr id="26" name="25 Imagen" descr="mapa grande 3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-142876"/>
            <a:ext cx="6500457" cy="4405020"/>
          </a:xfrm>
          <a:prstGeom prst="rect">
            <a:avLst/>
          </a:prstGeom>
        </p:spPr>
      </p:pic>
      <p:pic>
        <p:nvPicPr>
          <p:cNvPr id="28" name="27 Imagen" descr="mapa 4.1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5568" y="606784"/>
            <a:ext cx="334996" cy="2912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9" name="28 Imagen" descr="mapa 4.2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4421" y="1236112"/>
            <a:ext cx="309491" cy="3083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0" name="29 Imagen" descr="mapa 4.3-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2448" y="1132990"/>
            <a:ext cx="601520" cy="4788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1" name="30 Imagen" descr="mapa 4.4-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7318" y="1533087"/>
            <a:ext cx="427558" cy="32066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2" name="31 Imagen" descr="mapa 4.6-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0694" y="3009522"/>
            <a:ext cx="512467" cy="46624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3" name="32 Imagen" descr="mapa 4.5-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6258" y="2018132"/>
            <a:ext cx="395704" cy="2967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20 Imagen" descr="Mapa1SinAcuife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9980" y="-5072116"/>
            <a:ext cx="26074870" cy="11722736"/>
          </a:xfrm>
          <a:prstGeom prst="rect">
            <a:avLst/>
          </a:prstGeom>
        </p:spPr>
      </p:pic>
      <p:pic>
        <p:nvPicPr>
          <p:cNvPr id="26" name="25 Imagen" descr="mapa grande 3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-142876"/>
            <a:ext cx="6500457" cy="4405020"/>
          </a:xfrm>
          <a:prstGeom prst="rect">
            <a:avLst/>
          </a:prstGeom>
        </p:spPr>
      </p:pic>
      <p:pic>
        <p:nvPicPr>
          <p:cNvPr id="28" name="27 Imagen" descr="mapa 4.1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5568" y="606784"/>
            <a:ext cx="334996" cy="2912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9" name="28 Imagen" descr="mapa 4.2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4421" y="1236112"/>
            <a:ext cx="309491" cy="3083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0" name="29 Imagen" descr="mapa 4.3-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2448" y="1132990"/>
            <a:ext cx="601520" cy="4788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1" name="30 Imagen" descr="mapa 4.4-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7318" y="1533087"/>
            <a:ext cx="427558" cy="32066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2" name="31 Imagen" descr="mapa 4.6-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0694" y="3009522"/>
            <a:ext cx="512467" cy="46624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3" name="32 Imagen" descr="mapa 4.5-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6258" y="2018132"/>
            <a:ext cx="395704" cy="2967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apa1SinAcuifer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9980" y="-5072116"/>
            <a:ext cx="26074870" cy="11722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14480" y="2035824"/>
            <a:ext cx="5749844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>
                <a:latin typeface="Franklin Gothic Book" pitchFamily="34" charset="0"/>
              </a:rPr>
              <a:t>Another approach </a:t>
            </a:r>
          </a:p>
          <a:p>
            <a:pPr algn="ctr">
              <a:lnSpc>
                <a:spcPct val="90000"/>
              </a:lnSpc>
            </a:pPr>
            <a:r>
              <a:rPr lang="en-US" sz="4800" b="1" dirty="0">
                <a:latin typeface="Franklin Gothic Book" pitchFamily="34" charset="0"/>
              </a:rPr>
              <a:t>beyond delimitation…</a:t>
            </a:r>
            <a:endParaRPr lang="en-US" sz="4800" i="1" dirty="0">
              <a:latin typeface="Franklin Gothic Book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547664" y="1707654"/>
            <a:ext cx="5904656" cy="1890210"/>
          </a:xfrm>
          <a:prstGeom prst="round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987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1547664" y="1707654"/>
            <a:ext cx="5904656" cy="1890210"/>
          </a:xfrm>
          <a:prstGeom prst="round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406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1547664" y="1707654"/>
            <a:ext cx="5904656" cy="1890210"/>
          </a:xfrm>
          <a:prstGeom prst="round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cxnSp>
        <p:nvCxnSpPr>
          <p:cNvPr id="10" name="9 Conector recto de flecha"/>
          <p:cNvCxnSpPr>
            <a:stCxn id="2" idx="0"/>
          </p:cNvCxnSpPr>
          <p:nvPr/>
        </p:nvCxnSpPr>
        <p:spPr>
          <a:xfrm>
            <a:off x="4499992" y="1707654"/>
            <a:ext cx="4644008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2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blue-blur-color-932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-71470" y="-36"/>
            <a:ext cx="9215470" cy="5143536"/>
            <a:chOff x="-350775" y="-24"/>
            <a:chExt cx="9215470" cy="6858048"/>
          </a:xfrm>
        </p:grpSpPr>
        <p:sp>
          <p:nvSpPr>
            <p:cNvPr id="7" name="6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-350775" y="0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1292299" y="1696439"/>
              <a:ext cx="7000924" cy="3447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</a:rPr>
                <a:t>Identification of Effective </a:t>
              </a:r>
              <a:r>
                <a:rPr lang="en-US" sz="5400" dirty="0" err="1">
                  <a:solidFill>
                    <a:schemeClr val="bg1"/>
                  </a:solidFill>
                </a:rPr>
                <a:t>Transboundary</a:t>
              </a:r>
              <a:r>
                <a:rPr lang="en-US" sz="5400" dirty="0">
                  <a:solidFill>
                    <a:schemeClr val="bg1"/>
                  </a:solidFill>
                </a:rPr>
                <a:t> Aquifer Areas (ETAAs)</a:t>
              </a:r>
              <a:endParaRPr lang="es-MX" sz="5400" b="1" dirty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6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ap02p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9" y="402030"/>
            <a:ext cx="4474081" cy="4339859"/>
          </a:xfrm>
          <a:prstGeom prst="rect">
            <a:avLst/>
          </a:prstGeom>
        </p:spPr>
      </p:pic>
      <p:pic>
        <p:nvPicPr>
          <p:cNvPr id="5" name="4 Imagen" descr="Map03p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893" y="402031"/>
            <a:ext cx="4429156" cy="4296281"/>
          </a:xfrm>
          <a:prstGeom prst="rect">
            <a:avLst/>
          </a:prstGeom>
        </p:spPr>
      </p:pic>
      <p:pic>
        <p:nvPicPr>
          <p:cNvPr id="6" name="5 Imagen" descr="blur-close-up-depth-of-field-17078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grpSp>
        <p:nvGrpSpPr>
          <p:cNvPr id="7" name="6 Grupo"/>
          <p:cNvGrpSpPr/>
          <p:nvPr/>
        </p:nvGrpSpPr>
        <p:grpSpPr>
          <a:xfrm>
            <a:off x="-71470" y="-36"/>
            <a:ext cx="9215470" cy="5143536"/>
            <a:chOff x="-350775" y="-24"/>
            <a:chExt cx="9215470" cy="6858048"/>
          </a:xfrm>
        </p:grpSpPr>
        <p:sp>
          <p:nvSpPr>
            <p:cNvPr id="8" name="7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-350775" y="0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1506613" y="3643339"/>
              <a:ext cx="7000924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5400" dirty="0">
                  <a:solidFill>
                    <a:schemeClr val="bg1"/>
                  </a:solidFill>
                </a:rPr>
                <a:t>OBJECTIVES</a:t>
              </a:r>
              <a:endParaRPr lang="es-MX" sz="5400" b="1" dirty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12864" y="0"/>
            <a:ext cx="892971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DependOnWat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750" y="120536"/>
            <a:ext cx="8643998" cy="4862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 Grupo"/>
          <p:cNvGrpSpPr/>
          <p:nvPr/>
        </p:nvGrpSpPr>
        <p:grpSpPr>
          <a:xfrm>
            <a:off x="-71438" y="-35"/>
            <a:ext cx="9215470" cy="5143537"/>
            <a:chOff x="-350775" y="-24"/>
            <a:chExt cx="9215470" cy="6858048"/>
          </a:xfrm>
        </p:grpSpPr>
        <p:sp>
          <p:nvSpPr>
            <p:cNvPr id="3" name="2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350775" y="0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149391" y="190501"/>
              <a:ext cx="7715272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- The ETAA approach offers an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alternative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 way to assess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priority areas 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within the natural boundaries of each HGU.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1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 Grupo"/>
          <p:cNvGrpSpPr/>
          <p:nvPr/>
        </p:nvGrpSpPr>
        <p:grpSpPr>
          <a:xfrm>
            <a:off x="-71438" y="-35"/>
            <a:ext cx="9215470" cy="5143537"/>
            <a:chOff x="-350775" y="-24"/>
            <a:chExt cx="9215470" cy="6858048"/>
          </a:xfrm>
        </p:grpSpPr>
        <p:sp>
          <p:nvSpPr>
            <p:cNvPr id="3" name="2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350775" y="0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149391" y="190501"/>
              <a:ext cx="7715272" cy="320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- The ETAA approach offers an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alternative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 way to assess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priority areas 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within the natural boundaries of each HGU. </a:t>
              </a:r>
            </a:p>
            <a:p>
              <a:pPr>
                <a:spcBef>
                  <a:spcPts val="1200"/>
                </a:spcBef>
              </a:pP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- A more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refined, practical and effective 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aquifer boundary can be delineated.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376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 Grupo"/>
          <p:cNvGrpSpPr/>
          <p:nvPr/>
        </p:nvGrpSpPr>
        <p:grpSpPr>
          <a:xfrm>
            <a:off x="-71438" y="-35"/>
            <a:ext cx="9215470" cy="5143537"/>
            <a:chOff x="-350775" y="-24"/>
            <a:chExt cx="9215470" cy="6858048"/>
          </a:xfrm>
        </p:grpSpPr>
        <p:sp>
          <p:nvSpPr>
            <p:cNvPr id="3" name="2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350775" y="0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149391" y="190501"/>
              <a:ext cx="7715272" cy="5129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- The ETAA approach offers an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alternative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 way to assess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priority areas 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within the natural boundaries of each HGU. </a:t>
              </a:r>
            </a:p>
            <a:p>
              <a:pPr>
                <a:spcBef>
                  <a:spcPts val="1200"/>
                </a:spcBef>
              </a:pP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- A more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refined, practical and effective 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aquifer boundary can be delineated.</a:t>
              </a:r>
            </a:p>
            <a:p>
              <a:pPr>
                <a:spcBef>
                  <a:spcPts val="1200"/>
                </a:spcBef>
              </a:pP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- A more comprehensive and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local approach 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for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governance and management options 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in a more feasible way.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405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 Grupo"/>
          <p:cNvGrpSpPr/>
          <p:nvPr/>
        </p:nvGrpSpPr>
        <p:grpSpPr>
          <a:xfrm>
            <a:off x="-71438" y="-35"/>
            <a:ext cx="9215470" cy="5143537"/>
            <a:chOff x="-350775" y="-24"/>
            <a:chExt cx="9215470" cy="6858048"/>
          </a:xfrm>
        </p:grpSpPr>
        <p:sp>
          <p:nvSpPr>
            <p:cNvPr id="3" name="2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350775" y="0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149391" y="190501"/>
              <a:ext cx="7715272" cy="6483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- The ETAA approach offers an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alternative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 way to assess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priority areas 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within the natural boundaries of each HGU. </a:t>
              </a:r>
            </a:p>
            <a:p>
              <a:pPr>
                <a:spcBef>
                  <a:spcPts val="1200"/>
                </a:spcBef>
              </a:pP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- A more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refined, practical and effective 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aquifer boundary can be delineated.</a:t>
              </a:r>
            </a:p>
            <a:p>
              <a:pPr>
                <a:spcBef>
                  <a:spcPts val="1200"/>
                </a:spcBef>
              </a:pP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- A more comprehensive and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local approach 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for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governance and management options 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in a more feasible way.</a:t>
              </a:r>
            </a:p>
            <a:p>
              <a:pPr>
                <a:spcBef>
                  <a:spcPts val="1200"/>
                </a:spcBef>
              </a:pP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- Applicable not just at the </a:t>
              </a:r>
              <a:r>
                <a:rPr lang="en-US" sz="2800" b="1" dirty="0" err="1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binational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 level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 but also at the </a:t>
              </a:r>
              <a:r>
                <a:rPr lang="en-US" sz="28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domestic level</a:t>
              </a: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.</a:t>
              </a:r>
              <a:endParaRPr lang="es-MX" sz="2400" b="1" dirty="0">
                <a:solidFill>
                  <a:schemeClr val="bg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ap01p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3" y="0"/>
            <a:ext cx="887505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ap01p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3" y="0"/>
            <a:ext cx="8875059" cy="5143500"/>
          </a:xfrm>
          <a:prstGeom prst="rect">
            <a:avLst/>
          </a:prstGeom>
        </p:spPr>
      </p:pic>
      <p:pic>
        <p:nvPicPr>
          <p:cNvPr id="4" name="3 Imagen" descr="mapa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294" y="660738"/>
            <a:ext cx="4321690" cy="3368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ap01p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3" y="0"/>
            <a:ext cx="887505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ap02p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9" y="402030"/>
            <a:ext cx="4474081" cy="4339859"/>
          </a:xfrm>
          <a:prstGeom prst="rect">
            <a:avLst/>
          </a:prstGeom>
        </p:spPr>
      </p:pic>
      <p:pic>
        <p:nvPicPr>
          <p:cNvPr id="5" name="4 Imagen" descr="Map03p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893" y="402031"/>
            <a:ext cx="4429156" cy="4296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4" name="3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pic>
        <p:nvPicPr>
          <p:cNvPr id="6" name="5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grpSp>
        <p:nvGrpSpPr>
          <p:cNvPr id="3" name="4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7" name="6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416" y="625113"/>
            <a:ext cx="714375" cy="163591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1" name="10 Rectángulo"/>
          <p:cNvSpPr/>
          <p:nvPr/>
        </p:nvSpPr>
        <p:spPr>
          <a:xfrm>
            <a:off x="6786578" y="1928808"/>
            <a:ext cx="1534138" cy="341632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Carrizo-Wilcox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97874" y="0"/>
            <a:ext cx="8929718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600AquifersaroundThe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21" y="160718"/>
            <a:ext cx="8572561" cy="4822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grpSp>
        <p:nvGrpSpPr>
          <p:cNvPr id="3" name="4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7" name="6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416" y="625113"/>
            <a:ext cx="714375" cy="163591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1" name="10 Rectángulo"/>
          <p:cNvSpPr/>
          <p:nvPr/>
        </p:nvSpPr>
        <p:spPr>
          <a:xfrm>
            <a:off x="6786578" y="1928808"/>
            <a:ext cx="1534138" cy="341632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Carrizo-Wilcox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grpSp>
        <p:nvGrpSpPr>
          <p:cNvPr id="3" name="4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7" name="6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416" y="625113"/>
            <a:ext cx="714375" cy="163591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cxnSp>
        <p:nvCxnSpPr>
          <p:cNvPr id="24" name="23 Conector recto"/>
          <p:cNvCxnSpPr/>
          <p:nvPr/>
        </p:nvCxnSpPr>
        <p:spPr>
          <a:xfrm>
            <a:off x="1785918" y="2303857"/>
            <a:ext cx="6286544" cy="2303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C:\Users\Laura\Documents\00_TRANSBOUNDARY\06_Written reports\Effective\TXaquifers_18092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3543" r="33125" b="50356"/>
          <a:stretch/>
        </p:blipFill>
        <p:spPr bwMode="auto">
          <a:xfrm>
            <a:off x="4572000" y="1339445"/>
            <a:ext cx="3500462" cy="32682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15" name="Rectangle 1"/>
          <p:cNvSpPr>
            <a:spLocks noChangeAspect="1"/>
          </p:cNvSpPr>
          <p:nvPr/>
        </p:nvSpPr>
        <p:spPr>
          <a:xfrm>
            <a:off x="4820655" y="1376425"/>
            <a:ext cx="3147174" cy="2501455"/>
          </a:xfrm>
          <a:prstGeom prst="rect">
            <a:avLst/>
          </a:prstGeom>
          <a:blipFill dpi="0" rotWithShape="1">
            <a:blip r:embed="rId5">
              <a:alphaModFix amt="49000"/>
            </a:blip>
            <a:srcRect/>
            <a:stretch>
              <a:fillRect l="-1" t="-51468" r="-410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16 Conector recto"/>
          <p:cNvCxnSpPr/>
          <p:nvPr/>
        </p:nvCxnSpPr>
        <p:spPr>
          <a:xfrm rot="10800000">
            <a:off x="1857356" y="642925"/>
            <a:ext cx="6215106" cy="6965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rot="10800000">
            <a:off x="1000100" y="589346"/>
            <a:ext cx="3571900" cy="7500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1071538" y="2303857"/>
            <a:ext cx="3571900" cy="2303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5357821" y="4661313"/>
            <a:ext cx="311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/>
              <a:t>CARRIZO-WILCOX 2000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grpSp>
        <p:nvGrpSpPr>
          <p:cNvPr id="3" name="4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7" name="6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416" y="625113"/>
            <a:ext cx="714375" cy="163591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3" name="12 Rectángulo"/>
          <p:cNvSpPr/>
          <p:nvPr/>
        </p:nvSpPr>
        <p:spPr>
          <a:xfrm>
            <a:off x="6786578" y="1928808"/>
            <a:ext cx="1534138" cy="341632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Carrizo-Wilcox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grpSp>
        <p:nvGrpSpPr>
          <p:cNvPr id="2" name="8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10" name="9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sp>
        <p:nvSpPr>
          <p:cNvPr id="8" name="7 Rectángulo"/>
          <p:cNvSpPr/>
          <p:nvPr/>
        </p:nvSpPr>
        <p:spPr>
          <a:xfrm>
            <a:off x="6786578" y="2428874"/>
            <a:ext cx="1577740" cy="590931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 Laredo-Palma </a:t>
            </a:r>
          </a:p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Guayabal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786578" y="1928808"/>
            <a:ext cx="1534138" cy="341632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Carrizo-Wilcox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6723" y="1357304"/>
            <a:ext cx="762000" cy="1676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grpSp>
        <p:nvGrpSpPr>
          <p:cNvPr id="2" name="8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10" name="9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sp>
        <p:nvSpPr>
          <p:cNvPr id="13" name="12 Rectángulo"/>
          <p:cNvSpPr/>
          <p:nvPr/>
        </p:nvSpPr>
        <p:spPr>
          <a:xfrm>
            <a:off x="6786578" y="2428874"/>
            <a:ext cx="1577740" cy="590931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 Laredo-Palma </a:t>
            </a:r>
          </a:p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Guayabal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786578" y="1928808"/>
            <a:ext cx="1534138" cy="341632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Carrizo-Wilcox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6723" y="1357304"/>
            <a:ext cx="762000" cy="1676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grpSp>
        <p:nvGrpSpPr>
          <p:cNvPr id="2" name="8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10" name="9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6786578" y="3143254"/>
            <a:ext cx="1571636" cy="341632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Yegua</a:t>
            </a:r>
            <a:r>
              <a:rPr lang="en-US" dirty="0">
                <a:solidFill>
                  <a:srgbClr val="FFC000"/>
                </a:solidFill>
              </a:rPr>
              <a:t> -Jackson</a:t>
            </a:r>
          </a:p>
        </p:txBody>
      </p:sp>
      <p:pic>
        <p:nvPicPr>
          <p:cNvPr id="4" name="3 Imagen" descr="mapa 6.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366" y="2447090"/>
            <a:ext cx="603164" cy="162485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15 Rectángulo"/>
          <p:cNvSpPr/>
          <p:nvPr/>
        </p:nvSpPr>
        <p:spPr>
          <a:xfrm>
            <a:off x="6786578" y="2428874"/>
            <a:ext cx="1577740" cy="590931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 Laredo-Palma </a:t>
            </a:r>
          </a:p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Guayabal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786578" y="1928808"/>
            <a:ext cx="1534138" cy="341632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Carrizo-Wilcox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grpSp>
        <p:nvGrpSpPr>
          <p:cNvPr id="2" name="8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10" name="9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6786578" y="3143254"/>
            <a:ext cx="1571636" cy="341632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Yegua</a:t>
            </a:r>
            <a:r>
              <a:rPr lang="en-US" dirty="0">
                <a:solidFill>
                  <a:srgbClr val="FFC000"/>
                </a:solidFill>
              </a:rPr>
              <a:t> -Jackson</a:t>
            </a:r>
          </a:p>
        </p:txBody>
      </p:sp>
      <p:pic>
        <p:nvPicPr>
          <p:cNvPr id="4" name="3 Imagen" descr="mapa 6.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366" y="2447090"/>
            <a:ext cx="603164" cy="162485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15 Rectángulo"/>
          <p:cNvSpPr/>
          <p:nvPr/>
        </p:nvSpPr>
        <p:spPr>
          <a:xfrm>
            <a:off x="6786578" y="2428874"/>
            <a:ext cx="1577740" cy="590931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 Laredo-Palma </a:t>
            </a:r>
          </a:p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Guayabal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786578" y="1928808"/>
            <a:ext cx="1534138" cy="341632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Carrizo-Wilcox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pic>
        <p:nvPicPr>
          <p:cNvPr id="4" name="3 Imagen" descr="mapa 6.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366" y="2447090"/>
            <a:ext cx="603164" cy="162485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2" name="8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10" name="9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cxnSp>
        <p:nvCxnSpPr>
          <p:cNvPr id="20" name="19 Conector recto"/>
          <p:cNvCxnSpPr/>
          <p:nvPr/>
        </p:nvCxnSpPr>
        <p:spPr>
          <a:xfrm flipV="1">
            <a:off x="3000364" y="1607338"/>
            <a:ext cx="6143636" cy="8036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Microsoft Word - Yegua-Jackson Aquifer GAM Report Inside matter.doc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8" t="52668" r="19514" b="8236"/>
          <a:stretch/>
        </p:blipFill>
        <p:spPr>
          <a:xfrm>
            <a:off x="3929059" y="1607338"/>
            <a:ext cx="5067211" cy="196312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cxnSp>
        <p:nvCxnSpPr>
          <p:cNvPr id="18" name="17 Conector recto"/>
          <p:cNvCxnSpPr/>
          <p:nvPr/>
        </p:nvCxnSpPr>
        <p:spPr>
          <a:xfrm flipV="1">
            <a:off x="2357422" y="1607338"/>
            <a:ext cx="1571636" cy="8036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 flipV="1">
            <a:off x="2428860" y="3589742"/>
            <a:ext cx="1500198" cy="4822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V="1">
            <a:off x="3000364" y="3643320"/>
            <a:ext cx="6143636" cy="4286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5357821" y="3964792"/>
            <a:ext cx="3506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Yegua</a:t>
            </a:r>
            <a:r>
              <a:rPr lang="en-US" sz="2400" dirty="0"/>
              <a:t>-Jackson Heads 1997</a:t>
            </a:r>
            <a:endParaRPr lang="es-MX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grpSp>
        <p:nvGrpSpPr>
          <p:cNvPr id="2" name="8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10" name="9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6786578" y="3143254"/>
            <a:ext cx="1571636" cy="341632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Yegua</a:t>
            </a:r>
            <a:r>
              <a:rPr lang="en-US" dirty="0">
                <a:solidFill>
                  <a:srgbClr val="FFC000"/>
                </a:solidFill>
              </a:rPr>
              <a:t> -Jackson</a:t>
            </a:r>
          </a:p>
        </p:txBody>
      </p:sp>
      <p:pic>
        <p:nvPicPr>
          <p:cNvPr id="4" name="3 Imagen" descr="mapa 6.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366" y="2447090"/>
            <a:ext cx="603164" cy="162485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15 Rectángulo"/>
          <p:cNvSpPr/>
          <p:nvPr/>
        </p:nvSpPr>
        <p:spPr>
          <a:xfrm>
            <a:off x="6786578" y="2428874"/>
            <a:ext cx="1577740" cy="590931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 Laredo-Palma </a:t>
            </a:r>
          </a:p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Guayabal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786578" y="1928808"/>
            <a:ext cx="1534138" cy="341632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Carrizo-Wilcox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pic>
        <p:nvPicPr>
          <p:cNvPr id="5" name="4 Imagen" descr="mapa 6.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080" y="1607338"/>
            <a:ext cx="428628" cy="262534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2" name="6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8" name="7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6786578" y="3643320"/>
            <a:ext cx="1571636" cy="313932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C000"/>
                </a:solidFill>
              </a:rPr>
              <a:t>Lower Catahoula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6786578" y="3143254"/>
            <a:ext cx="1571636" cy="341632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Yegua</a:t>
            </a:r>
            <a:r>
              <a:rPr lang="en-US" dirty="0">
                <a:solidFill>
                  <a:srgbClr val="FFC000"/>
                </a:solidFill>
              </a:rPr>
              <a:t> -Jackson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6786578" y="2428874"/>
            <a:ext cx="1577740" cy="590931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 Laredo-Palma </a:t>
            </a:r>
          </a:p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Guayabal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786578" y="1928808"/>
            <a:ext cx="1534138" cy="341632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Carrizo-Wilcox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1"/>
            <a:ext cx="9144000" cy="519709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1 Imagen" descr="fronteramapa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56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5434E-6 L 0 -0.139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pic>
        <p:nvPicPr>
          <p:cNvPr id="5" name="4 Imagen" descr="mapa 6.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080" y="1607338"/>
            <a:ext cx="428628" cy="262534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2" name="6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8" name="7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6786578" y="3643320"/>
            <a:ext cx="1571636" cy="313932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C000"/>
                </a:solidFill>
              </a:rPr>
              <a:t>Lower Catahoula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6786578" y="3143254"/>
            <a:ext cx="1571636" cy="341632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Yegua</a:t>
            </a:r>
            <a:r>
              <a:rPr lang="en-US" dirty="0">
                <a:solidFill>
                  <a:srgbClr val="FFC000"/>
                </a:solidFill>
              </a:rPr>
              <a:t> -Jackson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6786578" y="2428874"/>
            <a:ext cx="1577740" cy="590931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 Laredo-Palma </a:t>
            </a:r>
          </a:p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Guayabal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786578" y="1928808"/>
            <a:ext cx="1534138" cy="341632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Carrizo-Wilcox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Map04p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pic>
        <p:nvPicPr>
          <p:cNvPr id="3" name="2 Imagen" descr="mapa 6.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680" y="2678908"/>
            <a:ext cx="1452039" cy="155377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2" name="4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7" name="6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sp>
        <p:nvSpPr>
          <p:cNvPr id="9" name="8 Rectángulo"/>
          <p:cNvSpPr/>
          <p:nvPr/>
        </p:nvSpPr>
        <p:spPr>
          <a:xfrm>
            <a:off x="6786578" y="4111487"/>
            <a:ext cx="1571636" cy="563231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sz="1700" dirty="0">
                <a:solidFill>
                  <a:srgbClr val="FFC000"/>
                </a:solidFill>
              </a:rPr>
              <a:t>BRB/Gulf Coast </a:t>
            </a:r>
          </a:p>
          <a:p>
            <a:pPr marL="342900" indent="-342900">
              <a:lnSpc>
                <a:spcPct val="90000"/>
              </a:lnSpc>
            </a:pPr>
            <a:r>
              <a:rPr lang="en-US" sz="1700" dirty="0">
                <a:solidFill>
                  <a:srgbClr val="FFC000"/>
                </a:solidFill>
              </a:rPr>
              <a:t>Aquifer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6786578" y="3643320"/>
            <a:ext cx="1571636" cy="313932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C000"/>
                </a:solidFill>
              </a:rPr>
              <a:t>Lower Catahoula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6786578" y="3143254"/>
            <a:ext cx="1571636" cy="341632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Yegua</a:t>
            </a:r>
            <a:r>
              <a:rPr lang="en-US" dirty="0">
                <a:solidFill>
                  <a:srgbClr val="FFC000"/>
                </a:solidFill>
              </a:rPr>
              <a:t> -Jackson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6786578" y="2428874"/>
            <a:ext cx="1577740" cy="590931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 Laredo-Palma </a:t>
            </a:r>
          </a:p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Guayabal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786578" y="1928808"/>
            <a:ext cx="1534138" cy="341632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Carrizo-Wilcox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Map04p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7" y="289950"/>
            <a:ext cx="4780272" cy="4639254"/>
          </a:xfrm>
          <a:prstGeom prst="rect">
            <a:avLst/>
          </a:prstGeom>
        </p:spPr>
      </p:pic>
      <p:pic>
        <p:nvPicPr>
          <p:cNvPr id="3" name="2 Imagen" descr="mapa 6.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680" y="2678908"/>
            <a:ext cx="1452039" cy="155377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2" name="4 Grupo"/>
          <p:cNvGrpSpPr/>
          <p:nvPr/>
        </p:nvGrpSpPr>
        <p:grpSpPr>
          <a:xfrm>
            <a:off x="5214942" y="803661"/>
            <a:ext cx="4605928" cy="829645"/>
            <a:chOff x="5214942" y="1071546"/>
            <a:chExt cx="4605928" cy="1106192"/>
          </a:xfrm>
        </p:grpSpPr>
        <p:sp>
          <p:nvSpPr>
            <p:cNvPr id="7" name="6 Rectángulo"/>
            <p:cNvSpPr/>
            <p:nvPr/>
          </p:nvSpPr>
          <p:spPr>
            <a:xfrm>
              <a:off x="5214942" y="1071546"/>
              <a:ext cx="3643338" cy="57150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9"/>
            <p:cNvSpPr txBox="1"/>
            <p:nvPr/>
          </p:nvSpPr>
          <p:spPr>
            <a:xfrm>
              <a:off x="5317133" y="1168233"/>
              <a:ext cx="4503737" cy="1009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/>
                <a:t>TBAs</a:t>
              </a:r>
              <a:r>
                <a:rPr lang="en-US" sz="2400" b="1" dirty="0"/>
                <a:t> </a:t>
              </a:r>
              <a:r>
                <a:rPr lang="en-US" sz="2400" dirty="0"/>
                <a:t>with potential ETAAs</a:t>
              </a:r>
            </a:p>
            <a:p>
              <a:pPr marL="342900" indent="-342900">
                <a:lnSpc>
                  <a:spcPct val="90000"/>
                </a:lnSpc>
              </a:pPr>
              <a:endParaRPr lang="en-US" sz="2400" dirty="0"/>
            </a:p>
          </p:txBody>
        </p:sp>
      </p:grpSp>
      <p:sp>
        <p:nvSpPr>
          <p:cNvPr id="13" name="12 Rectángulo"/>
          <p:cNvSpPr/>
          <p:nvPr/>
        </p:nvSpPr>
        <p:spPr>
          <a:xfrm>
            <a:off x="6786578" y="4111487"/>
            <a:ext cx="1571636" cy="563231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sz="1700" dirty="0">
                <a:solidFill>
                  <a:srgbClr val="FFC000"/>
                </a:solidFill>
              </a:rPr>
              <a:t>BRB/Gulf Coast </a:t>
            </a:r>
          </a:p>
          <a:p>
            <a:pPr marL="342900" indent="-342900">
              <a:lnSpc>
                <a:spcPct val="90000"/>
              </a:lnSpc>
            </a:pPr>
            <a:r>
              <a:rPr lang="en-US" sz="1700" dirty="0">
                <a:solidFill>
                  <a:srgbClr val="FFC000"/>
                </a:solidFill>
              </a:rPr>
              <a:t>Aquifer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6786578" y="3643320"/>
            <a:ext cx="1571636" cy="313932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C000"/>
                </a:solidFill>
              </a:rPr>
              <a:t>Lower Catahoula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6786578" y="3143254"/>
            <a:ext cx="1571636" cy="341632"/>
          </a:xfrm>
          <a:prstGeom prst="rect">
            <a:avLst/>
          </a:prstGeom>
          <a:solidFill>
            <a:srgbClr val="996633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Yegua</a:t>
            </a:r>
            <a:r>
              <a:rPr lang="en-US" dirty="0">
                <a:solidFill>
                  <a:srgbClr val="FFC000"/>
                </a:solidFill>
              </a:rPr>
              <a:t> -Jackson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6786578" y="2428874"/>
            <a:ext cx="1577740" cy="590931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 Laredo-Palma </a:t>
            </a:r>
          </a:p>
          <a:p>
            <a:pPr marL="342900" indent="-342900">
              <a:lnSpc>
                <a:spcPct val="90000"/>
              </a:lnSpc>
            </a:pPr>
            <a:r>
              <a:rPr lang="en-US" dirty="0" err="1">
                <a:solidFill>
                  <a:srgbClr val="FFC000"/>
                </a:solidFill>
              </a:rPr>
              <a:t>Guayabal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6786578" y="1928808"/>
            <a:ext cx="1534138" cy="341632"/>
          </a:xfrm>
          <a:prstGeom prst="rect">
            <a:avLst/>
          </a:prstGeom>
          <a:solidFill>
            <a:srgbClr val="996633"/>
          </a:solidFill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</a:pPr>
            <a:r>
              <a:rPr lang="en-US" dirty="0">
                <a:solidFill>
                  <a:srgbClr val="FFC000"/>
                </a:solidFill>
              </a:rPr>
              <a:t>Carrizo-Wilcox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blur-close-up-depth-of-field-17078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-71470" y="-36"/>
            <a:ext cx="9215470" cy="5143536"/>
            <a:chOff x="-350775" y="-24"/>
            <a:chExt cx="9215470" cy="6858048"/>
          </a:xfrm>
        </p:grpSpPr>
        <p:sp>
          <p:nvSpPr>
            <p:cNvPr id="4" name="3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-350775" y="24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1506613" y="3429024"/>
              <a:ext cx="7000924" cy="2339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</a:rPr>
                <a:t>Accordingly,</a:t>
              </a:r>
            </a:p>
            <a:p>
              <a:r>
                <a:rPr lang="es-MX" sz="5400" b="1" dirty="0" err="1">
                  <a:solidFill>
                    <a:schemeClr val="bg1"/>
                  </a:solidFill>
                  <a:latin typeface="Franklin Gothic Book" pitchFamily="34" charset="0"/>
                </a:rPr>
                <a:t>priority</a:t>
              </a:r>
              <a:r>
                <a:rPr lang="es-MX" sz="5400" b="1" dirty="0">
                  <a:solidFill>
                    <a:schemeClr val="bg1"/>
                  </a:solidFill>
                  <a:latin typeface="Franklin Gothic Book" pitchFamily="34" charset="0"/>
                </a:rPr>
                <a:t> </a:t>
              </a:r>
              <a:r>
                <a:rPr lang="es-MX" sz="5400" b="1" dirty="0" err="1">
                  <a:solidFill>
                    <a:schemeClr val="bg1"/>
                  </a:solidFill>
                  <a:latin typeface="Franklin Gothic Book" pitchFamily="34" charset="0"/>
                </a:rPr>
                <a:t>TBAs</a:t>
              </a:r>
              <a:r>
                <a:rPr lang="es-MX" sz="5400" b="1" dirty="0">
                  <a:solidFill>
                    <a:schemeClr val="bg1"/>
                  </a:solidFill>
                  <a:latin typeface="Franklin Gothic Book" pitchFamily="34" charset="0"/>
                </a:rPr>
                <a:t>: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apa1SinAcuife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1286" y="-2771286"/>
            <a:ext cx="24750563" cy="9575738"/>
          </a:xfrm>
          <a:prstGeom prst="rect">
            <a:avLst/>
          </a:prstGeom>
        </p:spPr>
      </p:pic>
      <p:pic>
        <p:nvPicPr>
          <p:cNvPr id="4" name="3 Imagen" descr="mapa grande 4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106" y="833923"/>
            <a:ext cx="7362056" cy="4349996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5478827" y="2986383"/>
            <a:ext cx="1000132" cy="16609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-17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89940" y="149457"/>
            <a:ext cx="8911184" cy="941910"/>
            <a:chOff x="89940" y="5557150"/>
            <a:chExt cx="8911184" cy="1255880"/>
          </a:xfrm>
        </p:grpSpPr>
        <p:sp>
          <p:nvSpPr>
            <p:cNvPr id="8" name="7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0" y="321437"/>
            <a:ext cx="878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Franklin Gothic Book" pitchFamily="34" charset="0"/>
              </a:rPr>
              <a:t>BRB/</a:t>
            </a:r>
            <a:r>
              <a:rPr lang="es-MX" sz="3200" dirty="0" err="1">
                <a:latin typeface="Franklin Gothic Book" pitchFamily="34" charset="0"/>
              </a:rPr>
              <a:t>Gulf</a:t>
            </a:r>
            <a:r>
              <a:rPr lang="es-MX" sz="3200" dirty="0">
                <a:latin typeface="Franklin Gothic Book" pitchFamily="34" charset="0"/>
              </a:rPr>
              <a:t> </a:t>
            </a:r>
            <a:r>
              <a:rPr lang="es-MX" sz="3200" dirty="0" err="1">
                <a:latin typeface="Franklin Gothic Book" pitchFamily="34" charset="0"/>
              </a:rPr>
              <a:t>Coast</a:t>
            </a:r>
            <a:endParaRPr lang="es-MX" sz="3200" dirty="0">
              <a:latin typeface="Franklin Gothic Boo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apa1SinAcuife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1286" y="-2771286"/>
            <a:ext cx="24750563" cy="9575738"/>
          </a:xfrm>
          <a:prstGeom prst="rect">
            <a:avLst/>
          </a:prstGeom>
        </p:spPr>
      </p:pic>
      <p:pic>
        <p:nvPicPr>
          <p:cNvPr id="4" name="3 Imagen" descr="mapa grande 4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106" y="833923"/>
            <a:ext cx="7362056" cy="434999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5429256" y="2893222"/>
            <a:ext cx="428628" cy="1607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-17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89940" y="149457"/>
            <a:ext cx="8911184" cy="941910"/>
            <a:chOff x="89940" y="5557150"/>
            <a:chExt cx="8911184" cy="1255880"/>
          </a:xfrm>
        </p:grpSpPr>
        <p:sp>
          <p:nvSpPr>
            <p:cNvPr id="8" name="7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0" y="321437"/>
            <a:ext cx="878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>
                <a:latin typeface="Franklin Gothic Book" pitchFamily="34" charset="0"/>
              </a:rPr>
              <a:t>Lower</a:t>
            </a:r>
            <a:r>
              <a:rPr lang="es-MX" sz="3200" dirty="0">
                <a:latin typeface="Franklin Gothic Book" pitchFamily="34" charset="0"/>
              </a:rPr>
              <a:t>  </a:t>
            </a:r>
            <a:r>
              <a:rPr lang="es-MX" sz="3200" dirty="0" err="1">
                <a:latin typeface="Franklin Gothic Book" pitchFamily="34" charset="0"/>
              </a:rPr>
              <a:t>Catahoula</a:t>
            </a:r>
            <a:endParaRPr lang="es-MX" sz="3200" dirty="0">
              <a:latin typeface="Franklin Gothic Boo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apa1SinAcuife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1286" y="-2771286"/>
            <a:ext cx="24750563" cy="9575738"/>
          </a:xfrm>
          <a:prstGeom prst="rect">
            <a:avLst/>
          </a:prstGeom>
        </p:spPr>
      </p:pic>
      <p:pic>
        <p:nvPicPr>
          <p:cNvPr id="4" name="3 Imagen" descr="mapa grande 4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106" y="833923"/>
            <a:ext cx="7362056" cy="4349996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5214942" y="2839643"/>
            <a:ext cx="428628" cy="1607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-17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89940" y="149457"/>
            <a:ext cx="8911184" cy="941910"/>
            <a:chOff x="89940" y="5557150"/>
            <a:chExt cx="8911184" cy="1255880"/>
          </a:xfrm>
        </p:grpSpPr>
        <p:sp>
          <p:nvSpPr>
            <p:cNvPr id="8" name="7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0" y="321437"/>
            <a:ext cx="878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Franklin Gothic Book" pitchFamily="34" charset="0"/>
              </a:rPr>
              <a:t>Yegua-Jackson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apa1SinAcuife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1286" y="-2771286"/>
            <a:ext cx="24750563" cy="9575738"/>
          </a:xfrm>
          <a:prstGeom prst="rect">
            <a:avLst/>
          </a:prstGeom>
        </p:spPr>
      </p:pic>
      <p:pic>
        <p:nvPicPr>
          <p:cNvPr id="4" name="3 Imagen" descr="mapa grande 4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106" y="833923"/>
            <a:ext cx="7362056" cy="4349996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5167254" y="2732486"/>
            <a:ext cx="262002" cy="13394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-17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89940" y="149457"/>
            <a:ext cx="8911184" cy="941910"/>
            <a:chOff x="89940" y="5557150"/>
            <a:chExt cx="8911184" cy="1255880"/>
          </a:xfrm>
        </p:grpSpPr>
        <p:sp>
          <p:nvSpPr>
            <p:cNvPr id="8" name="7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0" y="321437"/>
            <a:ext cx="878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Franklin Gothic Book" pitchFamily="34" charset="0"/>
              </a:rPr>
              <a:t>Laredo-Palma Guayabal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apa1SinAcuife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1286" y="-2771286"/>
            <a:ext cx="24750563" cy="9575738"/>
          </a:xfrm>
          <a:prstGeom prst="rect">
            <a:avLst/>
          </a:prstGeom>
        </p:spPr>
      </p:pic>
      <p:pic>
        <p:nvPicPr>
          <p:cNvPr id="4" name="3 Imagen" descr="mapa grande 4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106" y="833923"/>
            <a:ext cx="7362056" cy="4349996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4786314" y="2571750"/>
            <a:ext cx="214314" cy="1071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0" y="-17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89940" y="149457"/>
            <a:ext cx="8911184" cy="941910"/>
            <a:chOff x="89940" y="5557150"/>
            <a:chExt cx="8911184" cy="1255880"/>
          </a:xfrm>
        </p:grpSpPr>
        <p:sp>
          <p:nvSpPr>
            <p:cNvPr id="8" name="7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0" y="321437"/>
            <a:ext cx="878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Franklin Gothic Book" pitchFamily="34" charset="0"/>
              </a:rPr>
              <a:t>Carrizo-</a:t>
            </a:r>
            <a:r>
              <a:rPr lang="es-MX" sz="3200" dirty="0" err="1">
                <a:latin typeface="Franklin Gothic Book" pitchFamily="34" charset="0"/>
              </a:rPr>
              <a:t>Wilcox</a:t>
            </a:r>
            <a:endParaRPr lang="es-MX" sz="3200" dirty="0">
              <a:latin typeface="Franklin Gothic Boo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Mapa1SinAcuife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1286" y="-2771286"/>
            <a:ext cx="24750563" cy="9575738"/>
          </a:xfrm>
          <a:prstGeom prst="rect">
            <a:avLst/>
          </a:prstGeom>
        </p:spPr>
      </p:pic>
      <p:pic>
        <p:nvPicPr>
          <p:cNvPr id="4" name="3 Imagen" descr="mapa grande 4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106" y="833923"/>
            <a:ext cx="7362056" cy="4349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4018388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3 Imagen" descr="fronteramapa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018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 descr="blue-bubble-calamity-287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6 Grupo"/>
          <p:cNvGrpSpPr/>
          <p:nvPr/>
        </p:nvGrpSpPr>
        <p:grpSpPr>
          <a:xfrm>
            <a:off x="-71470" y="-36"/>
            <a:ext cx="9215470" cy="5143536"/>
            <a:chOff x="-350775" y="-24"/>
            <a:chExt cx="9215470" cy="6858048"/>
          </a:xfrm>
        </p:grpSpPr>
        <p:sp>
          <p:nvSpPr>
            <p:cNvPr id="8" name="7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-350775" y="24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1400201" y="740725"/>
              <a:ext cx="7000924" cy="3447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5400" dirty="0">
                  <a:solidFill>
                    <a:schemeClr val="bg1"/>
                  </a:solidFill>
                </a:rPr>
                <a:t>AND THE MANAGEMENT??</a:t>
              </a:r>
            </a:p>
            <a:p>
              <a:endParaRPr lang="es-MX" sz="5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 Grupo"/>
          <p:cNvGrpSpPr/>
          <p:nvPr/>
        </p:nvGrpSpPr>
        <p:grpSpPr>
          <a:xfrm>
            <a:off x="-71438" y="-36"/>
            <a:ext cx="9215470" cy="5143536"/>
            <a:chOff x="-350775" y="-24"/>
            <a:chExt cx="9215470" cy="6858048"/>
          </a:xfrm>
        </p:grpSpPr>
        <p:sp>
          <p:nvSpPr>
            <p:cNvPr id="4" name="3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-350775" y="0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1363705" y="381003"/>
              <a:ext cx="7000924" cy="307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3600" b="1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44 interviews (Mexico and Texas):</a:t>
              </a:r>
            </a:p>
            <a:p>
              <a:pPr lvl="1"/>
              <a:endParaRPr lang="es-MX" sz="3600" b="1" dirty="0">
                <a:solidFill>
                  <a:schemeClr val="bg1">
                    <a:lumMod val="50000"/>
                    <a:lumOff val="50000"/>
                  </a:schemeClr>
                </a:solidFill>
              </a:endParaRPr>
            </a:p>
            <a:p>
              <a:endParaRPr lang="en-US" sz="3600" b="1" dirty="0">
                <a:solidFill>
                  <a:schemeClr val="bg1">
                    <a:lumMod val="50000"/>
                    <a:lumOff val="50000"/>
                  </a:schemeClr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307521"/>
              </p:ext>
            </p:extLst>
          </p:nvPr>
        </p:nvGraphicFramePr>
        <p:xfrm>
          <a:off x="3030537" y="1563641"/>
          <a:ext cx="4205758" cy="2118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6466">
                  <a:extLst>
                    <a:ext uri="{9D8B030D-6E8A-4147-A177-3AD203B41FA5}">
                      <a16:colId xmlns:a16="http://schemas.microsoft.com/office/drawing/2014/main" val="226897935"/>
                    </a:ext>
                  </a:extLst>
                </a:gridCol>
                <a:gridCol w="779646">
                  <a:extLst>
                    <a:ext uri="{9D8B030D-6E8A-4147-A177-3AD203B41FA5}">
                      <a16:colId xmlns:a16="http://schemas.microsoft.com/office/drawing/2014/main" val="2698782037"/>
                    </a:ext>
                  </a:extLst>
                </a:gridCol>
                <a:gridCol w="779646">
                  <a:extLst>
                    <a:ext uri="{9D8B030D-6E8A-4147-A177-3AD203B41FA5}">
                      <a16:colId xmlns:a16="http://schemas.microsoft.com/office/drawing/2014/main" val="2983450245"/>
                    </a:ext>
                  </a:extLst>
                </a:gridCol>
              </a:tblGrid>
              <a:tr h="264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Categories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Texas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Mexico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3945316"/>
                  </a:ext>
                </a:extLst>
              </a:tr>
              <a:tr h="264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State officials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5462252"/>
                  </a:ext>
                </a:extLst>
              </a:tr>
              <a:tr h="264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Federal officials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5891372"/>
                  </a:ext>
                </a:extLst>
              </a:tr>
              <a:tr h="264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City/District officials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3955583"/>
                  </a:ext>
                </a:extLst>
              </a:tr>
              <a:tr h="264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Agriculture users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455775"/>
                  </a:ext>
                </a:extLst>
              </a:tr>
              <a:tr h="264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Academics/Experts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5166735"/>
                  </a:ext>
                </a:extLst>
              </a:tr>
              <a:tr h="264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NGOs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6241709"/>
                  </a:ext>
                </a:extLst>
              </a:tr>
              <a:tr h="264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Private/Industry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541545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 Grupo"/>
          <p:cNvGrpSpPr/>
          <p:nvPr/>
        </p:nvGrpSpPr>
        <p:grpSpPr>
          <a:xfrm>
            <a:off x="-71438" y="-36"/>
            <a:ext cx="9215470" cy="5143536"/>
            <a:chOff x="-350775" y="-24"/>
            <a:chExt cx="9215470" cy="6858048"/>
          </a:xfrm>
        </p:grpSpPr>
        <p:sp>
          <p:nvSpPr>
            <p:cNvPr id="4" name="3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-350775" y="0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1363705" y="381003"/>
              <a:ext cx="7000924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chemeClr val="bg1">
                    <a:lumMod val="50000"/>
                    <a:lumOff val="50000"/>
                  </a:schemeClr>
                </a:solidFill>
              </a:endParaRPr>
            </a:p>
            <a:p>
              <a:endParaRPr lang="en-US" sz="3600" b="1" dirty="0">
                <a:solidFill>
                  <a:schemeClr val="bg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59" y="285733"/>
            <a:ext cx="7074005" cy="463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 Grupo"/>
          <p:cNvGrpSpPr/>
          <p:nvPr/>
        </p:nvGrpSpPr>
        <p:grpSpPr>
          <a:xfrm>
            <a:off x="-71438" y="-36"/>
            <a:ext cx="9215470" cy="5143536"/>
            <a:chOff x="-350775" y="-24"/>
            <a:chExt cx="9215470" cy="6858048"/>
          </a:xfrm>
        </p:grpSpPr>
        <p:sp>
          <p:nvSpPr>
            <p:cNvPr id="4" name="3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-350775" y="0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577673" y="71911"/>
              <a:ext cx="8185434" cy="57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200" b="1" dirty="0" err="1">
                  <a:solidFill>
                    <a:schemeClr val="bg1"/>
                  </a:solidFill>
                </a:rPr>
                <a:t>Maturity</a:t>
              </a:r>
              <a:r>
                <a:rPr lang="es-MX" sz="2200" b="1" dirty="0">
                  <a:solidFill>
                    <a:schemeClr val="bg1"/>
                  </a:solidFill>
                </a:rPr>
                <a:t> </a:t>
              </a:r>
              <a:r>
                <a:rPr lang="es-MX" sz="2200" b="1" dirty="0" err="1">
                  <a:solidFill>
                    <a:schemeClr val="bg1"/>
                  </a:solidFill>
                </a:rPr>
                <a:t>Process</a:t>
              </a:r>
              <a:r>
                <a:rPr lang="es-MX" sz="2200" b="1" dirty="0">
                  <a:solidFill>
                    <a:schemeClr val="bg1"/>
                  </a:solidFill>
                </a:rPr>
                <a:t> of </a:t>
              </a:r>
              <a:r>
                <a:rPr lang="es-MX" sz="2200" b="1" dirty="0" err="1">
                  <a:solidFill>
                    <a:schemeClr val="bg1"/>
                  </a:solidFill>
                </a:rPr>
                <a:t>Transboundary</a:t>
              </a:r>
              <a:r>
                <a:rPr lang="es-MX" sz="2200" b="1" dirty="0">
                  <a:solidFill>
                    <a:schemeClr val="bg1"/>
                  </a:solidFill>
                </a:rPr>
                <a:t> </a:t>
              </a:r>
              <a:r>
                <a:rPr lang="es-MX" sz="2200" b="1" dirty="0" err="1">
                  <a:solidFill>
                    <a:schemeClr val="bg1"/>
                  </a:solidFill>
                </a:rPr>
                <a:t>Groundwater</a:t>
              </a:r>
              <a:r>
                <a:rPr lang="es-MX" sz="2200" b="1" dirty="0">
                  <a:solidFill>
                    <a:schemeClr val="bg1"/>
                  </a:solidFill>
                </a:rPr>
                <a:t> </a:t>
              </a:r>
              <a:r>
                <a:rPr lang="es-MX" sz="2200" b="1" dirty="0" err="1">
                  <a:solidFill>
                    <a:schemeClr val="bg1"/>
                  </a:solidFill>
                </a:rPr>
                <a:t>Cooperation</a:t>
              </a:r>
              <a:r>
                <a:rPr lang="es-MX" sz="2200" b="1" dirty="0">
                  <a:solidFill>
                    <a:schemeClr val="bg1"/>
                  </a:solidFill>
                </a:rPr>
                <a:t> </a:t>
              </a:r>
              <a:r>
                <a:rPr lang="es-MX" sz="2200" b="1" dirty="0" err="1">
                  <a:solidFill>
                    <a:schemeClr val="bg1"/>
                  </a:solidFill>
                </a:rPr>
                <a:t>Efforts</a:t>
              </a:r>
              <a:r>
                <a:rPr lang="es-MX" sz="22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t="17320" r="40457" b="12704"/>
          <a:stretch>
            <a:fillRect/>
          </a:stretch>
        </p:blipFill>
        <p:spPr bwMode="auto">
          <a:xfrm>
            <a:off x="2357454" y="465084"/>
            <a:ext cx="5131940" cy="464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arid-bush-desert-2016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5143499"/>
          </a:xfrm>
          <a:prstGeom prst="rect">
            <a:avLst/>
          </a:prstGeom>
        </p:spPr>
      </p:pic>
      <p:sp>
        <p:nvSpPr>
          <p:cNvPr id="2" name="1 Elipse"/>
          <p:cNvSpPr/>
          <p:nvPr/>
        </p:nvSpPr>
        <p:spPr>
          <a:xfrm>
            <a:off x="500034" y="1071553"/>
            <a:ext cx="3279878" cy="28677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latin typeface="Franklin Gothic Book" pitchFamily="34" charset="0"/>
              </a:rPr>
              <a:t>Take home ideas</a:t>
            </a:r>
            <a:endParaRPr lang="es-GT" sz="3300" b="1" dirty="0">
              <a:solidFill>
                <a:schemeClr val="accent4">
                  <a:lumMod val="75000"/>
                </a:schemeClr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0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3469E-6 L 0.2125 2.53469E-6 C 0.30782 2.53469E-6 0.42518 0.10985 0.42518 0.19935 L 0.42518 0.3987 " pathEditMode="relative" rAng="0" ptsTypes="FfFF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9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 Grupo"/>
          <p:cNvGrpSpPr/>
          <p:nvPr/>
        </p:nvGrpSpPr>
        <p:grpSpPr>
          <a:xfrm>
            <a:off x="-71438" y="-35"/>
            <a:ext cx="9215470" cy="5143536"/>
            <a:chOff x="-350775" y="-24"/>
            <a:chExt cx="9215470" cy="6858048"/>
          </a:xfrm>
        </p:grpSpPr>
        <p:sp>
          <p:nvSpPr>
            <p:cNvPr id="3" name="2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350775" y="0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363705" y="707033"/>
              <a:ext cx="7000924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Char char="-"/>
              </a:pP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First</a:t>
              </a:r>
              <a:r>
                <a:rPr lang="en-US" sz="2800" dirty="0">
                  <a:solidFill>
                    <a:schemeClr val="bg2"/>
                  </a:solidFill>
                </a:rPr>
                <a:t>, </a:t>
              </a:r>
              <a:r>
                <a:rPr lang="en-GB" sz="2200" dirty="0">
                  <a:solidFill>
                    <a:schemeClr val="bg2"/>
                  </a:solidFill>
                </a:rPr>
                <a:t>stakeholders support a binational groundwater agreement; </a:t>
              </a:r>
              <a:r>
                <a:rPr lang="en-GB" sz="2200" b="1" dirty="0">
                  <a:solidFill>
                    <a:schemeClr val="bg2"/>
                  </a:solidFill>
                </a:rPr>
                <a:t>however, </a:t>
              </a:r>
              <a:r>
                <a:rPr lang="en-GB" sz="2200" dirty="0">
                  <a:solidFill>
                    <a:schemeClr val="bg2"/>
                  </a:solidFill>
                </a:rPr>
                <a:t>the majority also suggest that </a:t>
              </a:r>
              <a:r>
                <a:rPr lang="en-GB" sz="2200" b="1" dirty="0">
                  <a:solidFill>
                    <a:schemeClr val="bg2"/>
                  </a:solidFill>
                </a:rPr>
                <a:t>short-term local or regional arrangements </a:t>
              </a:r>
              <a:r>
                <a:rPr lang="en-GB" sz="2200" dirty="0">
                  <a:solidFill>
                    <a:schemeClr val="bg2"/>
                  </a:solidFill>
                </a:rPr>
                <a:t>may be preferable over binational agreements as </a:t>
              </a:r>
              <a:r>
                <a:rPr lang="en-GB" sz="2200" b="1" dirty="0">
                  <a:solidFill>
                    <a:schemeClr val="bg2"/>
                  </a:solidFill>
                </a:rPr>
                <a:t>local/regional approaches may be more achievable or realistic.</a:t>
              </a:r>
              <a:br>
                <a:rPr lang="en-US" sz="2200" dirty="0">
                  <a:solidFill>
                    <a:schemeClr val="bg2"/>
                  </a:solidFill>
                </a:rPr>
              </a:br>
              <a:endParaRPr lang="es-MX" sz="2200" b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47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 Grupo"/>
          <p:cNvGrpSpPr/>
          <p:nvPr/>
        </p:nvGrpSpPr>
        <p:grpSpPr>
          <a:xfrm>
            <a:off x="-71438" y="-35"/>
            <a:ext cx="9215470" cy="5143536"/>
            <a:chOff x="-350775" y="-24"/>
            <a:chExt cx="9215470" cy="6858048"/>
          </a:xfrm>
        </p:grpSpPr>
        <p:sp>
          <p:nvSpPr>
            <p:cNvPr id="3" name="2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350775" y="0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363705" y="707033"/>
              <a:ext cx="7000924" cy="6032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Char char="-"/>
              </a:pP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First, </a:t>
              </a:r>
              <a:r>
                <a:rPr lang="en-GB" sz="2200" dirty="0">
                  <a:solidFill>
                    <a:schemeClr val="bg2"/>
                  </a:solidFill>
                </a:rPr>
                <a:t>stakeholders support a binational groundwater agreement; </a:t>
              </a:r>
              <a:r>
                <a:rPr lang="en-GB" sz="2200" b="1" dirty="0">
                  <a:solidFill>
                    <a:schemeClr val="bg2"/>
                  </a:solidFill>
                </a:rPr>
                <a:t>however, </a:t>
              </a:r>
              <a:r>
                <a:rPr lang="en-GB" sz="2200" dirty="0">
                  <a:solidFill>
                    <a:schemeClr val="bg2"/>
                  </a:solidFill>
                </a:rPr>
                <a:t>the majority also suggest that </a:t>
              </a:r>
              <a:r>
                <a:rPr lang="en-GB" sz="2200" b="1" dirty="0">
                  <a:solidFill>
                    <a:schemeClr val="bg2"/>
                  </a:solidFill>
                </a:rPr>
                <a:t>short-term local or regional arrangements </a:t>
              </a:r>
              <a:r>
                <a:rPr lang="en-GB" sz="2200" dirty="0">
                  <a:solidFill>
                    <a:schemeClr val="bg2"/>
                  </a:solidFill>
                </a:rPr>
                <a:t>may be preferable over binational agreements as </a:t>
              </a:r>
              <a:r>
                <a:rPr lang="en-GB" sz="2200" b="1" dirty="0">
                  <a:solidFill>
                    <a:schemeClr val="bg2"/>
                  </a:solidFill>
                </a:rPr>
                <a:t>local/regional approaches may be more achievable or realistic</a:t>
              </a:r>
              <a:endParaRPr lang="en-US" sz="2200" dirty="0">
                <a:solidFill>
                  <a:schemeClr val="bg1">
                    <a:lumMod val="50000"/>
                    <a:lumOff val="50000"/>
                  </a:schemeClr>
                </a:solidFill>
              </a:endParaRPr>
            </a:p>
            <a:p>
              <a:b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</a:b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- Second, </a:t>
              </a:r>
              <a:r>
                <a:rPr lang="en-GB" sz="2200" dirty="0">
                  <a:solidFill>
                    <a:schemeClr val="bg2"/>
                  </a:solidFill>
                </a:rPr>
                <a:t>participants identified </a:t>
              </a:r>
              <a:r>
                <a:rPr lang="en-GB" sz="2200" b="1" dirty="0">
                  <a:solidFill>
                    <a:schemeClr val="bg2"/>
                  </a:solidFill>
                </a:rPr>
                <a:t>leadership and individual personalities as key factors for success </a:t>
              </a:r>
              <a:r>
                <a:rPr lang="en-GB" sz="2200" dirty="0">
                  <a:solidFill>
                    <a:schemeClr val="bg2"/>
                  </a:solidFill>
                </a:rPr>
                <a:t>at the local level, but such influence had limited sustainability over time and </a:t>
              </a:r>
              <a:r>
                <a:rPr lang="en-GB" sz="2200" b="1" dirty="0">
                  <a:solidFill>
                    <a:schemeClr val="bg2"/>
                  </a:solidFill>
                </a:rPr>
                <a:t>limited regional-systemic effects. </a:t>
              </a:r>
              <a:endParaRPr lang="en-US" sz="2200" b="1" dirty="0">
                <a:solidFill>
                  <a:schemeClr val="bg2"/>
                </a:solidFill>
              </a:endParaRPr>
            </a:p>
            <a:p>
              <a:r>
                <a:rPr lang="en-US" sz="2200" b="1" dirty="0">
                  <a:solidFill>
                    <a:schemeClr val="bg2"/>
                  </a:solidFill>
                </a:rPr>
                <a:t> </a:t>
              </a:r>
              <a:b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</a:br>
              <a:endParaRPr lang="es-MX" sz="2800" b="1" dirty="0">
                <a:solidFill>
                  <a:schemeClr val="bg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56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 Grupo"/>
          <p:cNvGrpSpPr/>
          <p:nvPr/>
        </p:nvGrpSpPr>
        <p:grpSpPr>
          <a:xfrm>
            <a:off x="-71438" y="-35"/>
            <a:ext cx="9215470" cy="5143536"/>
            <a:chOff x="-350775" y="-24"/>
            <a:chExt cx="9215470" cy="6858048"/>
          </a:xfrm>
        </p:grpSpPr>
        <p:sp>
          <p:nvSpPr>
            <p:cNvPr id="3" name="2 Rectángulo"/>
            <p:cNvSpPr/>
            <p:nvPr/>
          </p:nvSpPr>
          <p:spPr>
            <a:xfrm>
              <a:off x="577919" y="0"/>
              <a:ext cx="285752" cy="68580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863671" y="-24"/>
              <a:ext cx="285752" cy="6858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-343751" y="0"/>
              <a:ext cx="914400" cy="685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350775" y="0"/>
              <a:ext cx="9215470" cy="6858000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115308" y="68649"/>
              <a:ext cx="7707970" cy="6114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Char char="-"/>
              </a:pPr>
              <a:r>
                <a:rPr lang="en-US" sz="26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First, </a:t>
              </a:r>
              <a:r>
                <a:rPr lang="en-GB" sz="2200" dirty="0">
                  <a:solidFill>
                    <a:schemeClr val="bg2"/>
                  </a:solidFill>
                </a:rPr>
                <a:t>stakeholders support a binational groundwater agreement; </a:t>
              </a:r>
              <a:r>
                <a:rPr lang="en-GB" sz="2200" b="1" dirty="0">
                  <a:solidFill>
                    <a:schemeClr val="bg2"/>
                  </a:solidFill>
                </a:rPr>
                <a:t>however, </a:t>
              </a:r>
              <a:r>
                <a:rPr lang="en-GB" sz="2200" dirty="0">
                  <a:solidFill>
                    <a:schemeClr val="bg2"/>
                  </a:solidFill>
                </a:rPr>
                <a:t>the majority also suggest that </a:t>
              </a:r>
              <a:r>
                <a:rPr lang="en-GB" sz="2200" b="1" dirty="0">
                  <a:solidFill>
                    <a:schemeClr val="bg2"/>
                  </a:solidFill>
                </a:rPr>
                <a:t>short-term local or regional arrangements </a:t>
              </a:r>
              <a:r>
                <a:rPr lang="en-GB" sz="2200" dirty="0">
                  <a:solidFill>
                    <a:schemeClr val="bg2"/>
                  </a:solidFill>
                </a:rPr>
                <a:t>may be preferable as </a:t>
              </a:r>
              <a:r>
                <a:rPr lang="en-GB" sz="2200" b="1" dirty="0">
                  <a:solidFill>
                    <a:schemeClr val="bg2"/>
                  </a:solidFill>
                </a:rPr>
                <a:t>local/regional approaches may be more achievable or realistic</a:t>
              </a:r>
              <a:endParaRPr lang="en-US" sz="2200" dirty="0">
                <a:solidFill>
                  <a:schemeClr val="bg1">
                    <a:lumMod val="50000"/>
                    <a:lumOff val="50000"/>
                  </a:schemeClr>
                </a:solidFill>
              </a:endParaRPr>
            </a:p>
            <a:p>
              <a:b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</a:b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- Second, </a:t>
              </a:r>
              <a:r>
                <a:rPr lang="en-GB" sz="2200" dirty="0">
                  <a:solidFill>
                    <a:schemeClr val="bg2"/>
                  </a:solidFill>
                </a:rPr>
                <a:t>participants identified </a:t>
              </a:r>
              <a:r>
                <a:rPr lang="en-GB" sz="2200" b="1" dirty="0">
                  <a:solidFill>
                    <a:schemeClr val="bg2"/>
                  </a:solidFill>
                </a:rPr>
                <a:t>leadership and individual personalities as key factors for success </a:t>
              </a:r>
              <a:r>
                <a:rPr lang="en-GB" sz="2200" dirty="0">
                  <a:solidFill>
                    <a:schemeClr val="bg2"/>
                  </a:solidFill>
                </a:rPr>
                <a:t>at the local level, but such influence had limited sustainability over time and </a:t>
              </a:r>
              <a:r>
                <a:rPr lang="en-GB" sz="2200" b="1" dirty="0">
                  <a:solidFill>
                    <a:schemeClr val="bg2"/>
                  </a:solidFill>
                </a:rPr>
                <a:t>limited regional-systemic effects. </a:t>
              </a:r>
              <a:endParaRPr lang="en-US" sz="2200" b="1" dirty="0">
                <a:solidFill>
                  <a:schemeClr val="bg2"/>
                </a:solidFill>
              </a:endParaRPr>
            </a:p>
            <a:p>
              <a:b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</a:br>
              <a:r>
                <a: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</a:rPr>
                <a:t>- Third, </a:t>
              </a:r>
              <a:r>
                <a:rPr lang="en-GB" sz="2200" b="1" dirty="0">
                  <a:solidFill>
                    <a:schemeClr val="bg2"/>
                  </a:solidFill>
                </a:rPr>
                <a:t>water quality</a:t>
              </a:r>
              <a:r>
                <a:rPr lang="en-GB" sz="2200" dirty="0">
                  <a:solidFill>
                    <a:schemeClr val="bg2"/>
                  </a:solidFill>
                </a:rPr>
                <a:t>, rather than water quantity, is the </a:t>
              </a:r>
              <a:r>
                <a:rPr lang="en-GB" sz="2200" b="1" dirty="0">
                  <a:solidFill>
                    <a:schemeClr val="bg2"/>
                  </a:solidFill>
                </a:rPr>
                <a:t>main driver of transboundary cooperation</a:t>
              </a:r>
              <a:r>
                <a:rPr lang="en-GB" sz="2200" dirty="0">
                  <a:solidFill>
                    <a:schemeClr val="bg2"/>
                  </a:solidFill>
                </a:rPr>
                <a:t> efforts in the region. </a:t>
              </a:r>
              <a:endParaRPr lang="es-MX" sz="2200" b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9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arid-bush-desert-2016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5143499"/>
          </a:xfrm>
          <a:prstGeom prst="rect">
            <a:avLst/>
          </a:prstGeom>
        </p:spPr>
      </p:pic>
      <p:sp>
        <p:nvSpPr>
          <p:cNvPr id="2" name="1 Elipse"/>
          <p:cNvSpPr/>
          <p:nvPr/>
        </p:nvSpPr>
        <p:spPr>
          <a:xfrm>
            <a:off x="1907704" y="2452199"/>
            <a:ext cx="5079613" cy="24958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2600" b="1" dirty="0">
              <a:solidFill>
                <a:schemeClr val="accent4">
                  <a:lumMod val="75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3808" y="2692138"/>
            <a:ext cx="4572000" cy="20159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Local-scale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Non-binding arrangements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Focused on water quality/environment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Leadership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"/>
            <a:ext cx="9144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500" b="1" dirty="0">
                <a:solidFill>
                  <a:schemeClr val="bg1"/>
                </a:solidFill>
              </a:rPr>
              <a:t>So, what is the proposed MODEL</a:t>
            </a:r>
            <a:r>
              <a:rPr lang="en-GB" b="1" dirty="0">
                <a:solidFill>
                  <a:schemeClr val="bg1"/>
                </a:solidFill>
              </a:rPr>
              <a:t>?</a:t>
            </a:r>
            <a:endParaRPr lang="es-GT" b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39643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arid-bush-desert-2016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5143499"/>
          </a:xfrm>
          <a:prstGeom prst="rect">
            <a:avLst/>
          </a:prstGeom>
        </p:spPr>
      </p:pic>
      <p:sp>
        <p:nvSpPr>
          <p:cNvPr id="4" name="1 Elipse"/>
          <p:cNvSpPr/>
          <p:nvPr/>
        </p:nvSpPr>
        <p:spPr>
          <a:xfrm>
            <a:off x="-20639" y="2931790"/>
            <a:ext cx="3152479" cy="2139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C000"/>
                </a:solidFill>
              </a:rPr>
              <a:t>Looking for data?  We are too!</a:t>
            </a:r>
          </a:p>
          <a:p>
            <a:pPr algn="ctr"/>
            <a:r>
              <a:rPr lang="en-GB" b="1" dirty="0">
                <a:solidFill>
                  <a:srgbClr val="FFC000"/>
                </a:solidFill>
              </a:rPr>
              <a:t>Transboundary.tamu.edu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49" t="17788" r="15279" b="20052"/>
          <a:stretch/>
        </p:blipFill>
        <p:spPr>
          <a:xfrm>
            <a:off x="2987824" y="14571"/>
            <a:ext cx="6098309" cy="306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0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3469E-6 L 0.2125 2.53469E-6 C 0.30782 2.53469E-6 0.42518 0.10985 0.42518 0.19935 L 0.42518 0.3987 " pathEditMode="relative" rAng="0" ptsTypes="FfFF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9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ronteramapa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01837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0" y="4018388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7" name="6 Grupo"/>
          <p:cNvGrpSpPr/>
          <p:nvPr/>
        </p:nvGrpSpPr>
        <p:grpSpPr>
          <a:xfrm>
            <a:off x="89940" y="4167863"/>
            <a:ext cx="8911184" cy="941910"/>
            <a:chOff x="89940" y="5557150"/>
            <a:chExt cx="8911184" cy="1255880"/>
          </a:xfrm>
        </p:grpSpPr>
        <p:sp>
          <p:nvSpPr>
            <p:cNvPr id="6" name="5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4" name="3 CuadroTexto"/>
          <p:cNvSpPr txBox="1"/>
          <p:nvPr/>
        </p:nvSpPr>
        <p:spPr>
          <a:xfrm>
            <a:off x="142844" y="4046536"/>
            <a:ext cx="8786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err="1">
                <a:latin typeface="Franklin Gothic Book" pitchFamily="34" charset="0"/>
              </a:rPr>
              <a:t>Officially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there</a:t>
            </a:r>
            <a:r>
              <a:rPr lang="es-MX" sz="2800" dirty="0">
                <a:latin typeface="Franklin Gothic Book" pitchFamily="34" charset="0"/>
              </a:rPr>
              <a:t> are 11 </a:t>
            </a:r>
            <a:r>
              <a:rPr lang="es-MX" sz="2800" dirty="0" err="1">
                <a:latin typeface="Franklin Gothic Book" pitchFamily="34" charset="0"/>
              </a:rPr>
              <a:t>transboundary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aquifers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between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Mexico</a:t>
            </a:r>
            <a:r>
              <a:rPr lang="es-MX" sz="2800" dirty="0">
                <a:latin typeface="Franklin Gothic Book" pitchFamily="34" charset="0"/>
              </a:rPr>
              <a:t> and </a:t>
            </a:r>
            <a:r>
              <a:rPr lang="es-MX" sz="2800" dirty="0" err="1">
                <a:latin typeface="Franklin Gothic Book" pitchFamily="34" charset="0"/>
              </a:rPr>
              <a:t>the</a:t>
            </a:r>
            <a:r>
              <a:rPr lang="es-MX" sz="2800" dirty="0">
                <a:latin typeface="Franklin Gothic Book" pitchFamily="34" charset="0"/>
              </a:rPr>
              <a:t> 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atosRed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062" y="0"/>
            <a:ext cx="5000628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apa1SinAcuife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7354" y="-49490"/>
            <a:ext cx="12817587" cy="5193008"/>
          </a:xfrm>
          <a:prstGeom prst="rect">
            <a:avLst/>
          </a:prstGeom>
        </p:spPr>
      </p:pic>
      <p:pic>
        <p:nvPicPr>
          <p:cNvPr id="5" name="4 Imagen" descr="mapa grande 2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-256649"/>
            <a:ext cx="7715304" cy="484830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0" y="4018388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7" name="6 Grupo"/>
          <p:cNvGrpSpPr/>
          <p:nvPr/>
        </p:nvGrpSpPr>
        <p:grpSpPr>
          <a:xfrm>
            <a:off x="89940" y="4167863"/>
            <a:ext cx="8911184" cy="941910"/>
            <a:chOff x="89940" y="5557150"/>
            <a:chExt cx="8911184" cy="1255880"/>
          </a:xfrm>
        </p:grpSpPr>
        <p:sp>
          <p:nvSpPr>
            <p:cNvPr id="8" name="7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0" y="4046536"/>
            <a:ext cx="8786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err="1">
                <a:latin typeface="Franklin Gothic Book" pitchFamily="34" charset="0"/>
              </a:rPr>
              <a:t>Current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research</a:t>
            </a:r>
            <a:r>
              <a:rPr lang="es-MX" sz="2800" dirty="0">
                <a:latin typeface="Franklin Gothic Book" pitchFamily="34" charset="0"/>
              </a:rPr>
              <a:t> shows </a:t>
            </a:r>
          </a:p>
          <a:p>
            <a:pPr algn="ctr"/>
            <a:r>
              <a:rPr lang="es-MX" sz="2800" dirty="0" err="1">
                <a:latin typeface="Franklin Gothic Book" pitchFamily="34" charset="0"/>
              </a:rPr>
              <a:t>there</a:t>
            </a:r>
            <a:r>
              <a:rPr lang="es-MX" sz="2800" dirty="0">
                <a:latin typeface="Franklin Gothic Book" pitchFamily="34" charset="0"/>
              </a:rPr>
              <a:t> can </a:t>
            </a:r>
            <a:r>
              <a:rPr lang="es-MX" sz="2800" dirty="0" err="1">
                <a:latin typeface="Franklin Gothic Book" pitchFamily="34" charset="0"/>
              </a:rPr>
              <a:t>be</a:t>
            </a:r>
            <a:r>
              <a:rPr lang="es-MX" sz="2800" dirty="0">
                <a:latin typeface="Franklin Gothic Book" pitchFamily="34" charset="0"/>
              </a:rPr>
              <a:t> 36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apa1SinAcuifer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7354" y="-49490"/>
            <a:ext cx="12817587" cy="5193008"/>
          </a:xfrm>
          <a:prstGeom prst="rect">
            <a:avLst/>
          </a:prstGeom>
        </p:spPr>
      </p:pic>
      <p:pic>
        <p:nvPicPr>
          <p:cNvPr id="5" name="4 Imagen" descr="mapa grande 2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-256649"/>
            <a:ext cx="7715304" cy="4848301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0" y="4018388"/>
            <a:ext cx="9144000" cy="117870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" name="6 Grupo"/>
          <p:cNvGrpSpPr/>
          <p:nvPr/>
        </p:nvGrpSpPr>
        <p:grpSpPr>
          <a:xfrm>
            <a:off x="89940" y="4167863"/>
            <a:ext cx="8911184" cy="941910"/>
            <a:chOff x="89940" y="5557150"/>
            <a:chExt cx="8911184" cy="1255880"/>
          </a:xfrm>
        </p:grpSpPr>
        <p:sp>
          <p:nvSpPr>
            <p:cNvPr id="8" name="7 Rectángulo"/>
            <p:cNvSpPr/>
            <p:nvPr/>
          </p:nvSpPr>
          <p:spPr>
            <a:xfrm>
              <a:off x="89940" y="6455864"/>
              <a:ext cx="8786842" cy="3571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214282" y="5557150"/>
              <a:ext cx="8786842" cy="107157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0" y="4071949"/>
            <a:ext cx="8786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Franklin Gothic Book" pitchFamily="34" charset="0"/>
              </a:rPr>
              <a:t>12 </a:t>
            </a:r>
            <a:r>
              <a:rPr lang="es-MX" sz="2800" dirty="0" err="1">
                <a:latin typeface="Franklin Gothic Book" pitchFamily="34" charset="0"/>
              </a:rPr>
              <a:t>potential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aquifers</a:t>
            </a:r>
            <a:endParaRPr lang="es-MX" sz="2800" dirty="0">
              <a:latin typeface="Franklin Gothic Book" pitchFamily="34" charset="0"/>
            </a:endParaRPr>
          </a:p>
          <a:p>
            <a:pPr algn="ctr"/>
            <a:r>
              <a:rPr lang="es-MX" sz="2800" dirty="0" err="1">
                <a:latin typeface="Franklin Gothic Book" pitchFamily="34" charset="0"/>
              </a:rPr>
              <a:t>with</a:t>
            </a:r>
            <a:r>
              <a:rPr lang="es-MX" sz="2800" dirty="0">
                <a:latin typeface="Franklin Gothic Book" pitchFamily="34" charset="0"/>
              </a:rPr>
              <a:t> </a:t>
            </a:r>
            <a:r>
              <a:rPr lang="es-MX" sz="2800" dirty="0" err="1">
                <a:latin typeface="Franklin Gothic Book" pitchFamily="34" charset="0"/>
              </a:rPr>
              <a:t>limited</a:t>
            </a:r>
            <a:r>
              <a:rPr lang="es-MX" sz="2800" dirty="0">
                <a:latin typeface="Franklin Gothic Book" pitchFamily="34" charset="0"/>
              </a:rPr>
              <a:t> data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3528</TotalTime>
  <Words>643</Words>
  <Application>Microsoft Office PowerPoint</Application>
  <PresentationFormat>On-screen Show (16:9)</PresentationFormat>
  <Paragraphs>160</Paragraphs>
  <Slides>70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Franklin Gothic Book</vt:lpstr>
      <vt:lpstr>Times New Roman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Microsoft</dc:creator>
  <cp:lastModifiedBy>Tremaine, Darrel</cp:lastModifiedBy>
  <cp:revision>115</cp:revision>
  <dcterms:created xsi:type="dcterms:W3CDTF">2019-04-03T03:55:53Z</dcterms:created>
  <dcterms:modified xsi:type="dcterms:W3CDTF">2019-06-05T18:28:28Z</dcterms:modified>
</cp:coreProperties>
</file>