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8" r:id="rId4"/>
    <p:sldId id="269" r:id="rId5"/>
    <p:sldId id="270" r:id="rId6"/>
    <p:sldId id="273" r:id="rId7"/>
    <p:sldId id="275" r:id="rId8"/>
    <p:sldId id="274" r:id="rId9"/>
    <p:sldId id="291" r:id="rId10"/>
    <p:sldId id="279" r:id="rId11"/>
    <p:sldId id="280" r:id="rId12"/>
    <p:sldId id="292" r:id="rId13"/>
    <p:sldId id="295" r:id="rId14"/>
    <p:sldId id="281" r:id="rId15"/>
    <p:sldId id="284" r:id="rId16"/>
    <p:sldId id="288" r:id="rId17"/>
    <p:sldId id="285" r:id="rId18"/>
    <p:sldId id="289" r:id="rId19"/>
    <p:sldId id="293" r:id="rId20"/>
    <p:sldId id="294" r:id="rId21"/>
    <p:sldId id="267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80630" autoAdjust="0"/>
  </p:normalViewPr>
  <p:slideViewPr>
    <p:cSldViewPr snapToGrid="0" snapToObjects="1">
      <p:cViewPr varScale="1">
        <p:scale>
          <a:sx n="59" d="100"/>
          <a:sy n="59" d="100"/>
        </p:scale>
        <p:origin x="11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52F7D-E594-483E-9837-6F78B31A714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82FE-4A40-4926-BADB-B273CEB2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82FE-4A40-4926-BADB-B273CEB2AD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7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82FE-4A40-4926-BADB-B273CEB2AD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82FE-4A40-4926-BADB-B273CEB2AD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82FE-4A40-4926-BADB-B273CEB2AD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3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82FE-4A40-4926-BADB-B273CEB2AD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1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82FE-4A40-4926-BADB-B273CEB2AD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82FE-4A40-4926-BADB-B273CEB2AD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9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8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7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2D153-45CA-4345-B523-B1E47DA5527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DDD6-DE04-5C4A-B8E6-81B315489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482"/>
            <a:ext cx="12192000" cy="122862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Governing </a:t>
            </a:r>
            <a:r>
              <a:rPr lang="en-US" sz="40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40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Water-Energy Nexus in </a:t>
            </a:r>
            <a:br>
              <a:rPr lang="en-US" sz="40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38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Metropolitan </a:t>
            </a:r>
            <a:r>
              <a:rPr lang="en-US" sz="3800" b="1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San Antonio Region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767" y="2037521"/>
            <a:ext cx="6991388" cy="173175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Kent Portney</a:t>
            </a:r>
            <a:endPara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Public Service and Administration and Institute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Science, Technology, and Public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</a:p>
          <a:p>
            <a:pPr algn="l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51" y="1545183"/>
            <a:ext cx="5073564" cy="4014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3472972"/>
            <a:ext cx="2763982" cy="635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982" y="4600822"/>
            <a:ext cx="589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Special thanks to Bryce Hannibal, Bassel Daher, Rabi Mohtar, and Rob Greer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5530" y="5559640"/>
            <a:ext cx="685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for presentation to the Texas Water Research Network spring meeting, “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Water Policy session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May 31, 2019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5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4537"/>
            <a:ext cx="11030339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58 Water Organizations and Agencies at Multiple Levels of Government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256"/>
            <a:ext cx="5357327" cy="5151826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Edwards Aquifer Authority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Irrigation Districts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TCEQ Office in Austin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TCEQ Freshwater Supply Districts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Water Development Board in Austin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Water Development Board Region K Office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Water Development Board Region L Office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Antonio Water System (SAWS)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Oak Municipal Utility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Canyon Regional Water Authority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Stormwater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Flood Control Districts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Water Resources Institute in College Station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State Public Utility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</a:t>
            </a:r>
          </a:p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Land Office</a:t>
            </a:r>
          </a:p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Medina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Groundwater Conservation District</a:t>
            </a:r>
          </a:p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Pecan Valley Groundwater Conservation District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3368" y="1308625"/>
            <a:ext cx="58378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Drainage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Bexar County Heritage &amp; Parks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Bandera County River Authority &amp; Groundwater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Conservation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Barton Springs/Edwards Aquifer &amp; Groundwater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Conservation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Blanco-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Pedernales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Groundwater Conservation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Comal Trinity Groundwater Conservation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 Creek Groundwater Conservation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Evergreen Groundwater Conservation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Gonzales County Underground Water Conservation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District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Hays Trinity Groundwater Conservation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Soil and Water Conservation Board,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Region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Watermaster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Headwaters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Conservation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Kinney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Groundwater Conservation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McMullen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Conservation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81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Water Governance Organizations…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352941"/>
            <a:ext cx="6054719" cy="4699445"/>
          </a:xfrm>
        </p:spPr>
        <p:txBody>
          <a:bodyPr lIns="91440" tIns="91440" rIns="91440">
            <a:normAutofit fontScale="62500" lnSpcReduction="2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 Creek Groundwater Conservation District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Oak Savannah Groundwater Conservation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Uvalde County Underground Water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District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Alamo Soil &amp; Water Conservation District #330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Comal-Guadalupe Soil &amp; Water Conservation District #306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Wilson County Soil &amp; Water Conservation District #301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Brazos River Authority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Colorado River Authority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Guadalupe-Blanco River Authority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Lavaca-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Navidad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River Authority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Colorado River Authority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Nueces River Authority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Trinity River Authority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4710" y="1352940"/>
            <a:ext cx="5149226" cy="4699446"/>
          </a:xfrm>
          <a:prstGeom prst="rect">
            <a:avLst/>
          </a:prstGeom>
          <a:noFill/>
        </p:spPr>
        <p:txBody>
          <a:bodyPr wrap="square" bIns="45720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Trinity River Vision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River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Colorado River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Guadalupe River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Groundwater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Area #9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Groundwater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Area #10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Priority Area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Trinity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 Priority Area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San Antonio, Office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0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554" y="796445"/>
            <a:ext cx="5465619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>
              <a:lnSpc>
                <a:spcPct val="115000"/>
              </a:lnSpc>
            </a:pP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Energy Agencies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anose="020B0604020202020204" pitchFamily="34" charset="0"/>
            </a:endParaRPr>
          </a:p>
          <a:p>
            <a:pPr marR="91440">
              <a:lnSpc>
                <a:spcPct val="115000"/>
              </a:lnSpc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 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anose="020B0604020202020204" pitchFamily="34" charset="0"/>
            </a:endParaRPr>
          </a:p>
          <a:p>
            <a:pPr marR="91440">
              <a:lnSpc>
                <a:spcPct val="115000"/>
              </a:lnSpc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City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Public Service (CPS) Energy</a:t>
            </a:r>
          </a:p>
          <a:p>
            <a:pPr marR="91440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San Antonio City Office of Sustainability</a:t>
            </a:r>
          </a:p>
          <a:p>
            <a:pPr marR="91440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Texas Public Utility Commission</a:t>
            </a:r>
          </a:p>
          <a:p>
            <a:pPr marR="91440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Texas Railroad Commission</a:t>
            </a:r>
          </a:p>
          <a:p>
            <a:pPr marR="91440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Texas Comptroller, Office of Energy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 </a:t>
            </a:r>
          </a:p>
          <a:p>
            <a:pPr marR="91440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    Conservation</a:t>
            </a:r>
          </a:p>
          <a:p>
            <a:pPr marR="91440">
              <a:lnSpc>
                <a:spcPct val="115000"/>
              </a:lnSpc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Electric Reliability Council of Texas </a:t>
            </a:r>
          </a:p>
          <a:p>
            <a:pPr marR="91440">
              <a:lnSpc>
                <a:spcPct val="115000"/>
              </a:lnSpc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     (ERCOT)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anose="020B0604020202020204" pitchFamily="34" charset="0"/>
            </a:endParaRPr>
          </a:p>
          <a:p>
            <a:pPr marR="91440"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2136" y="796445"/>
            <a:ext cx="5351318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>
              <a:lnSpc>
                <a:spcPct val="115000"/>
              </a:lnSpc>
            </a:pP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Energy </a:t>
            </a:r>
            <a:r>
              <a:rPr lang="en-US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Companies and Nonprofits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anose="020B0604020202020204" pitchFamily="34" charset="0"/>
            </a:endParaRPr>
          </a:p>
          <a:p>
            <a:pPr marR="91440">
              <a:lnSpc>
                <a:spcPct val="115000"/>
              </a:lnSpc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Exxon Mobil</a:t>
            </a: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Shell Oil</a:t>
            </a: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Duke Energy</a:t>
            </a: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Marathon Oil</a:t>
            </a: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Pioneer Energy</a:t>
            </a: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EOG Resources</a:t>
            </a: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Blue Wing Solar</a:t>
            </a: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GE Power and Water</a:t>
            </a: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Halliburton</a:t>
            </a: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Valero Oil</a:t>
            </a: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Association of Electric Companies of Texas </a:t>
            </a: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    (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nonprofit trade association)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anose="020B0604020202020204" pitchFamily="34" charset="0"/>
            </a:endParaRPr>
          </a:p>
          <a:p>
            <a:pPr marR="91440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Greenspaces Alliance of South Texas (nonprofit)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981" y="-14714"/>
            <a:ext cx="834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Agencies and Stakeholders 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5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980" y="1130427"/>
            <a:ext cx="5689356" cy="381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Food/Agriculture Agencies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Antonio Food Policy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Food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Metro Health District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Soil and Water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Board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Region 2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Department of Agriculture</a:t>
            </a:r>
          </a:p>
          <a:p>
            <a:pPr marR="91440" lvl="1">
              <a:lnSpc>
                <a:spcPct val="115000"/>
              </a:lnSpc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9301" y="1130504"/>
            <a:ext cx="62449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Processing/Distribution Companies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Kroger</a:t>
            </a:r>
          </a:p>
          <a:p>
            <a:pPr lvl="1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NatureSweet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Sysco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Labatt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Foods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Cargill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Distributors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980" y="-14714"/>
            <a:ext cx="10629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Food/Agriculture Agencies and Stakeholders 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1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439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Survey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4953"/>
            <a:ext cx="10515600" cy="535131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Identified 237 people in these “water” organizations 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 questionnaire that, among other things, asked about contacts and interactions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 questions about interaction with 16 energy and 12 food/agriculture organizations and agencies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Multimodal – paper,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Qualtrics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questionnaire mailing, two email follow-ups, second questionnaire mailing 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of 104 responses; 41% response rate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8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Contacts Among Water Agencies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" y="1813698"/>
            <a:ext cx="11736906" cy="451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872837"/>
            <a:ext cx="8790709" cy="5787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2218" y="81685"/>
            <a:ext cx="672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“Water Governance” Network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7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Contacts of Water Agencies with Energy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09" y="1304285"/>
            <a:ext cx="11981111" cy="50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666461"/>
            <a:ext cx="9320645" cy="593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2217" y="81685"/>
            <a:ext cx="776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“Water-Energy Governance” Network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8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Contacts of Water Agencies with Food/Ag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29" y="1589809"/>
            <a:ext cx="11113268" cy="4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72" y="202224"/>
            <a:ext cx="3690257" cy="80182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92" y="1004049"/>
            <a:ext cx="5754188" cy="535320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on the linkages between Energy, Food, and Water challenges has been increasing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of this work has been conducted in the “hard” sciences and engineering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challenges inevitably lead to issues of how to efficiently and effectively allocate and protect these common pool resources, especially water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initiatives may well need high levels of public support and policy reforms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agora.medspring.eu/sites/default/files/uploads/nexus_2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92" y="202224"/>
            <a:ext cx="5519172" cy="5330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36107" y="5532530"/>
            <a:ext cx="5416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United Nations University. 2013. 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Security and the Global Water Agenda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UN-Water Analytical Brief. United Nations University, 2013, p. 14. </a:t>
            </a:r>
          </a:p>
        </p:txBody>
      </p:sp>
    </p:spTree>
    <p:extLst>
      <p:ext uri="{BB962C8B-B14F-4D97-AF65-F5344CB8AC3E}">
        <p14:creationId xmlns:p14="http://schemas.microsoft.com/office/powerpoint/2010/main" val="19470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27" y="666460"/>
            <a:ext cx="8146473" cy="6014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580" y="8949"/>
            <a:ext cx="916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“Water-Energy-Food Governance” Network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4419" y="6215976"/>
            <a:ext cx="56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4571"/>
            <a:ext cx="3071949" cy="82983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92" y="1044830"/>
            <a:ext cx="11436190" cy="521049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not much “Nexus Governance” apparent in the San Antonio Region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Governance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largely separate from Governance of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Governance of </a:t>
            </a:r>
            <a:r>
              <a:rPr lang="en-US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Food/Ag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largely separate from Governance of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Fragmentation, and associated lack of co-benefits, seems to be the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implication is that much work needs to be done to try to achieve some level of “conjoint” Water Energy and Food management and policy and decision making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issue is whether the structure of governance is driven by the nature of decisions (i.e. the centrality of energy vis a vis water and food), or whether there is room to influence the decisions by altering the structure and formal relations among institutions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0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4" y="114300"/>
            <a:ext cx="10287000" cy="97674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 Policy and Legal Implications from Nexus Governance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1433946"/>
            <a:ext cx="11367654" cy="607868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promoting greater coordination, cooperation, collaboration, and conjoint policy/management is a goal: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reform the governance institutions?</a:t>
            </a:r>
          </a:p>
          <a:p>
            <a:pPr lvl="1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need to alter the statutes (Texas Water Code) under which the institutions are created and defined?  Can the coordination function be made more explicit?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new processes and institutions be defined to promote greater coordination? Mandate new stakeholder engagement processes? Create financial incentives?  Provide greater public financing for collaborative efforts?</a:t>
            </a:r>
          </a:p>
        </p:txBody>
      </p:sp>
    </p:spTree>
    <p:extLst>
      <p:ext uri="{BB962C8B-B14F-4D97-AF65-F5344CB8AC3E}">
        <p14:creationId xmlns:p14="http://schemas.microsoft.com/office/powerpoint/2010/main" val="40185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186"/>
            <a:ext cx="10515600" cy="846626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“Nexus Governance”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16013"/>
            <a:ext cx="11274136" cy="502980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the engineering, science, and systems work on nexus is based on some notion that better knowledge will lead to greater (optimal) resource efficiencies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asserts expectations that if policy makers come to understand the linkages, they will act to alter policies, programs, and management to achieve more resource efficiency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or no attention to whether this might be true</a:t>
            </a:r>
          </a:p>
          <a:p>
            <a:r>
              <a:rPr lang="en-US" sz="32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Inevitably invokes issues of public policy and management – how policies and programs are made, implemented, and managed</a:t>
            </a:r>
            <a:endParaRPr lang="en-US" sz="3200" b="1" dirty="0">
              <a:solidFill>
                <a:srgbClr val="009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0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7" y="0"/>
            <a:ext cx="10515600" cy="93198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Nexus Governance Research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931985"/>
            <a:ext cx="10515600" cy="521383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nexus governance requires reference to various policymaking, policy management and administrative processes</a:t>
            </a:r>
          </a:p>
          <a:p>
            <a:r>
              <a:rPr lang="en-US" sz="36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key question:  </a:t>
            </a:r>
          </a:p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what extent is there any sort of coordination, cooperation, collaboration, or conjoint management of energy and water resources?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9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Social Networks and Related Theories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6911"/>
            <a:ext cx="10515600" cy="523701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 by the “science” include the idea that generating and sharing better information about nexus issues will produce “better” results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Gravitate toward theories that have something to do with contacting and “sharing” information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Numerous theories, including those involving </a:t>
            </a:r>
            <a:r>
              <a:rPr lang="en-US" sz="32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32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policy and management, including </a:t>
            </a:r>
            <a:r>
              <a:rPr lang="en-US" sz="32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 action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conceptual work on “complex adaptive management” and “Institutional Collection Action”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7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136525"/>
            <a:ext cx="10515600" cy="912957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Nexus Research at Texas A&amp;M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208" y="1123920"/>
            <a:ext cx="10515600" cy="573408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200 researchers working on some aspect of nexus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Collectively shared research approaches and findings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 to concentrate on a single “case study” to see what can be learned about that case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the “San Antonio Region” as a Nexus Hot Spot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 problems with water you can find almost anywhere in the US, and all the “nexus” challenges – a hot and drought-prone geography, a large and growing population, not far from sources of energy (drilling and fracking for oil and natural gas), in a productive agricultural area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3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" y="240652"/>
            <a:ext cx="7837811" cy="6309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8039" y="1556239"/>
            <a:ext cx="3270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Antonio City and Bexar County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78482" y="2688915"/>
            <a:ext cx="5468257" cy="172683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200400" y="4239491"/>
            <a:ext cx="2452255" cy="135081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217587" y="4415749"/>
            <a:ext cx="175047" cy="13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8357" y="306890"/>
            <a:ext cx="380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Water Element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5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" y="-1"/>
            <a:ext cx="6934199" cy="6934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2930" y="1556239"/>
            <a:ext cx="3270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Antonio City and Bexar County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24866" y="2751992"/>
            <a:ext cx="5658650" cy="9785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2929" y="3662808"/>
            <a:ext cx="3859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Eagle Ford Shale Play and it Wells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89837" y="4827628"/>
            <a:ext cx="5395369" cy="346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949819" y="3640871"/>
            <a:ext cx="175047" cy="13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56318" y="254367"/>
            <a:ext cx="380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Energy Element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3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"/>
          <a:stretch/>
        </p:blipFill>
        <p:spPr bwMode="auto">
          <a:xfrm>
            <a:off x="768927" y="72736"/>
            <a:ext cx="7730837" cy="661900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4239491" y="3429000"/>
            <a:ext cx="353291" cy="32749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84227" y="2414446"/>
            <a:ext cx="231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Antonio and Bexar County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634346" y="2829945"/>
            <a:ext cx="4249881" cy="702964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45236" y="353291"/>
            <a:ext cx="3345873" cy="1384995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a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Water-Energy-Food Hot Spot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790709" y="3893175"/>
            <a:ext cx="613064" cy="602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90709" y="4816741"/>
            <a:ext cx="613064" cy="578057"/>
          </a:xfrm>
          <a:prstGeom prst="ellipse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790709" y="5739712"/>
            <a:ext cx="613064" cy="578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94718" y="3849791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for municipalities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4717" y="4795959"/>
            <a:ext cx="229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for agricultural irrigation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84327" y="5587781"/>
            <a:ext cx="2507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for energy extraction and  production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3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1096</Words>
  <Application>Microsoft Office PowerPoint</Application>
  <PresentationFormat>Widescreen</PresentationFormat>
  <Paragraphs>176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Governing the Water-Energy Nexus in  the Metropolitan San Antonio Region </vt:lpstr>
      <vt:lpstr>Introduction</vt:lpstr>
      <vt:lpstr>“Nexus Governance”</vt:lpstr>
      <vt:lpstr>Nexus Governance Research</vt:lpstr>
      <vt:lpstr>Social Networks and Related Theories</vt:lpstr>
      <vt:lpstr>Nexus Research at Texas A&amp;M</vt:lpstr>
      <vt:lpstr>PowerPoint Presentation</vt:lpstr>
      <vt:lpstr>PowerPoint Presentation</vt:lpstr>
      <vt:lpstr>PowerPoint Presentation</vt:lpstr>
      <vt:lpstr>58 Water Organizations and Agencies at Multiple Levels of Government</vt:lpstr>
      <vt:lpstr>More Water Governance Organizations…</vt:lpstr>
      <vt:lpstr>PowerPoint Presentation</vt:lpstr>
      <vt:lpstr>PowerPoint Presentation</vt:lpstr>
      <vt:lpstr>Project Survey</vt:lpstr>
      <vt:lpstr>Contacts Among Water Agencies</vt:lpstr>
      <vt:lpstr>PowerPoint Presentation</vt:lpstr>
      <vt:lpstr>Contacts of Water Agencies with Energy</vt:lpstr>
      <vt:lpstr>PowerPoint Presentation</vt:lpstr>
      <vt:lpstr>PowerPoint Presentation</vt:lpstr>
      <vt:lpstr>PowerPoint Presentation</vt:lpstr>
      <vt:lpstr>Conclusions</vt:lpstr>
      <vt:lpstr>Some Policy and Legal Implications from Nexus Governance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Model of the Water, Energy, Food Nexus</dc:title>
  <dc:creator>Justin Bullock</dc:creator>
  <cp:lastModifiedBy>ESI-user</cp:lastModifiedBy>
  <cp:revision>69</cp:revision>
  <dcterms:created xsi:type="dcterms:W3CDTF">2017-04-03T17:50:17Z</dcterms:created>
  <dcterms:modified xsi:type="dcterms:W3CDTF">2019-05-31T12:32:03Z</dcterms:modified>
</cp:coreProperties>
</file>