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2"/>
  </p:notesMasterIdLst>
  <p:sldIdLst>
    <p:sldId id="258" r:id="rId3"/>
    <p:sldId id="259" r:id="rId4"/>
    <p:sldId id="337" r:id="rId5"/>
    <p:sldId id="338" r:id="rId6"/>
    <p:sldId id="339" r:id="rId7"/>
    <p:sldId id="319" r:id="rId8"/>
    <p:sldId id="256" r:id="rId9"/>
    <p:sldId id="552" r:id="rId10"/>
    <p:sldId id="55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 Schwartz"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1885" autoAdjust="0"/>
  </p:normalViewPr>
  <p:slideViewPr>
    <p:cSldViewPr>
      <p:cViewPr varScale="1">
        <p:scale>
          <a:sx n="72" d="100"/>
          <a:sy n="72" d="100"/>
        </p:scale>
        <p:origin x="114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62676-9CD2-4AB7-A43A-DC443F8F34A2}" type="datetimeFigureOut">
              <a:rPr lang="en-US" smtClean="0"/>
              <a:t>5/30/2019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EE443-42EB-4A29-AD49-0AD9269674BC}" type="slidenum">
              <a:rPr lang="en-US" smtClean="0"/>
              <a:t>‹#›</a:t>
            </a:fld>
            <a:endParaRPr lang="en-US"/>
          </a:p>
        </p:txBody>
      </p:sp>
    </p:spTree>
    <p:extLst>
      <p:ext uri="{BB962C8B-B14F-4D97-AF65-F5344CB8AC3E}">
        <p14:creationId xmlns:p14="http://schemas.microsoft.com/office/powerpoint/2010/main" val="425156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room number instead of ‘main campus’</a:t>
            </a:r>
          </a:p>
        </p:txBody>
      </p:sp>
      <p:sp>
        <p:nvSpPr>
          <p:cNvPr id="4" name="Slide Number Placeholder 3"/>
          <p:cNvSpPr>
            <a:spLocks noGrp="1"/>
          </p:cNvSpPr>
          <p:nvPr>
            <p:ph type="sldNum" sz="quarter" idx="5"/>
          </p:nvPr>
        </p:nvSpPr>
        <p:spPr/>
        <p:txBody>
          <a:bodyPr/>
          <a:lstStyle/>
          <a:p>
            <a:fld id="{818EE443-42EB-4A29-AD49-0AD9269674BC}" type="slidenum">
              <a:rPr lang="en-US" smtClean="0"/>
              <a:t>1</a:t>
            </a:fld>
            <a:endParaRPr lang="en-US"/>
          </a:p>
        </p:txBody>
      </p:sp>
    </p:spTree>
    <p:extLst>
      <p:ext uri="{BB962C8B-B14F-4D97-AF65-F5344CB8AC3E}">
        <p14:creationId xmlns:p14="http://schemas.microsoft.com/office/powerpoint/2010/main" val="80044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85F51-156D-46F5-A21D-3089B2BD4FD4}"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ESI Advisory Council Meeting</a:t>
            </a:r>
          </a:p>
        </p:txBody>
      </p:sp>
    </p:spTree>
    <p:extLst>
      <p:ext uri="{BB962C8B-B14F-4D97-AF65-F5344CB8AC3E}">
        <p14:creationId xmlns:p14="http://schemas.microsoft.com/office/powerpoint/2010/main" val="377308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85F51-156D-46F5-A21D-3089B2BD4FD4}"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ESI Advisory Council Meeting</a:t>
            </a:r>
          </a:p>
        </p:txBody>
      </p:sp>
    </p:spTree>
    <p:extLst>
      <p:ext uri="{BB962C8B-B14F-4D97-AF65-F5344CB8AC3E}">
        <p14:creationId xmlns:p14="http://schemas.microsoft.com/office/powerpoint/2010/main" val="72299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85F51-156D-46F5-A21D-3089B2BD4FD4}"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ESI Advisory Council Meeting</a:t>
            </a:r>
          </a:p>
        </p:txBody>
      </p:sp>
    </p:spTree>
    <p:extLst>
      <p:ext uri="{BB962C8B-B14F-4D97-AF65-F5344CB8AC3E}">
        <p14:creationId xmlns:p14="http://schemas.microsoft.com/office/powerpoint/2010/main" val="349937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85F51-156D-46F5-A21D-3089B2BD4FD4}" type="slidenum">
              <a:rPr lang="en-US" smtClean="0">
                <a:solidFill>
                  <a:prstClr val="black"/>
                </a:solidFill>
              </a:rPr>
              <a:pPr/>
              <a:t>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ESI Advisory Council Meeting</a:t>
            </a:r>
          </a:p>
        </p:txBody>
      </p:sp>
    </p:spTree>
    <p:extLst>
      <p:ext uri="{BB962C8B-B14F-4D97-AF65-F5344CB8AC3E}">
        <p14:creationId xmlns:p14="http://schemas.microsoft.com/office/powerpoint/2010/main" val="333407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7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96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01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85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238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57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84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830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61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93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4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4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201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15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35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7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41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98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81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5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51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07E9A-20C1-403B-ADFF-1AF25997A72A}" type="datetimeFigureOut">
              <a:rPr lang="en-US" smtClean="0">
                <a:solidFill>
                  <a:prstClr val="black">
                    <a:tint val="75000"/>
                  </a:prstClr>
                </a:solidFill>
              </a:rPr>
              <a:pPr/>
              <a:t>5/30/2019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E3A3-57AF-4307-ADEB-F1FB9AC9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1042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276" y="2971698"/>
            <a:ext cx="6789004" cy="1189039"/>
          </a:xfrm>
        </p:spPr>
        <p:txBody>
          <a:bodyPr>
            <a:normAutofit fontScale="90000"/>
          </a:bodyPr>
          <a:lstStyle/>
          <a:p>
            <a:br>
              <a:rPr lang="en-US" b="1" dirty="0">
                <a:solidFill>
                  <a:srgbClr val="006600"/>
                </a:solidFill>
              </a:rPr>
            </a:br>
            <a:r>
              <a:rPr lang="en-US" b="1" dirty="0">
                <a:solidFill>
                  <a:srgbClr val="006600"/>
                </a:solidFill>
              </a:rPr>
              <a:t>Texas Water Research Network</a:t>
            </a:r>
            <a:endParaRPr lang="en-US" sz="3600" b="1" dirty="0">
              <a:solidFill>
                <a:srgbClr val="006600"/>
              </a:solidFill>
            </a:endParaRPr>
          </a:p>
        </p:txBody>
      </p:sp>
      <p:pic>
        <p:nvPicPr>
          <p:cNvPr id="9" name="Picture 8"/>
          <p:cNvPicPr>
            <a:picLocks noChangeAspect="1"/>
          </p:cNvPicPr>
          <p:nvPr/>
        </p:nvPicPr>
        <p:blipFill>
          <a:blip r:embed="rId3"/>
          <a:stretch>
            <a:fillRect/>
          </a:stretch>
        </p:blipFill>
        <p:spPr>
          <a:xfrm>
            <a:off x="140603" y="288456"/>
            <a:ext cx="8622397" cy="2022161"/>
          </a:xfrm>
          <a:prstGeom prst="rect">
            <a:avLst/>
          </a:prstGeom>
        </p:spPr>
      </p:pic>
    </p:spTree>
    <p:extLst>
      <p:ext uri="{BB962C8B-B14F-4D97-AF65-F5344CB8AC3E}">
        <p14:creationId xmlns:p14="http://schemas.microsoft.com/office/powerpoint/2010/main" val="196028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1551576"/>
            <a:ext cx="9144000" cy="1877437"/>
          </a:xfrm>
          <a:prstGeom prst="rect">
            <a:avLst/>
          </a:prstGeom>
          <a:noFill/>
        </p:spPr>
        <p:txBody>
          <a:bodyPr wrap="square" rtlCol="0">
            <a:spAutoFit/>
          </a:bodyPr>
          <a:lstStyle/>
          <a:p>
            <a:pPr algn="ctr"/>
            <a:r>
              <a:rPr lang="en-US" sz="3200" b="1" dirty="0">
                <a:solidFill>
                  <a:srgbClr val="006600"/>
                </a:solidFill>
              </a:rPr>
              <a:t>Texas Water Research Network</a:t>
            </a:r>
          </a:p>
          <a:p>
            <a:pPr algn="ctr"/>
            <a:r>
              <a:rPr lang="en-US" sz="2800" b="1" dirty="0">
                <a:solidFill>
                  <a:prstClr val="black"/>
                </a:solidFill>
              </a:rPr>
              <a:t>Future directions for the network?</a:t>
            </a:r>
          </a:p>
          <a:p>
            <a:pPr algn="ctr"/>
            <a:endParaRPr lang="en-US" sz="3200" b="1" dirty="0">
              <a:solidFill>
                <a:prstClr val="black"/>
              </a:solidFill>
            </a:endParaRPr>
          </a:p>
          <a:p>
            <a:pPr algn="ctr"/>
            <a:r>
              <a:rPr lang="en-US" sz="2400" b="1" dirty="0">
                <a:solidFill>
                  <a:prstClr val="black"/>
                </a:solidFill>
              </a:rPr>
              <a:t>Jay Banner, UT Austin</a:t>
            </a:r>
          </a:p>
        </p:txBody>
      </p:sp>
      <p:sp>
        <p:nvSpPr>
          <p:cNvPr id="3" name="TextBox 2"/>
          <p:cNvSpPr txBox="1"/>
          <p:nvPr/>
        </p:nvSpPr>
        <p:spPr>
          <a:xfrm>
            <a:off x="3403609" y="-1557867"/>
            <a:ext cx="184731" cy="369332"/>
          </a:xfrm>
          <a:prstGeom prst="rect">
            <a:avLst/>
          </a:prstGeom>
          <a:noFill/>
        </p:spPr>
        <p:txBody>
          <a:bodyPr wrap="none" rtlCol="0">
            <a:spAutoFit/>
          </a:bodyPr>
          <a:lstStyle/>
          <a:p>
            <a:endParaRPr lang="en-US">
              <a:solidFill>
                <a:prstClr val="black"/>
              </a:solidFill>
            </a:endParaRPr>
          </a:p>
        </p:txBody>
      </p:sp>
      <p:pic>
        <p:nvPicPr>
          <p:cNvPr id="5" name="Picture 4"/>
          <p:cNvPicPr>
            <a:picLocks noChangeAspect="1"/>
          </p:cNvPicPr>
          <p:nvPr/>
        </p:nvPicPr>
        <p:blipFill>
          <a:blip r:embed="rId3"/>
          <a:stretch>
            <a:fillRect/>
          </a:stretch>
        </p:blipFill>
        <p:spPr>
          <a:xfrm>
            <a:off x="2895600" y="5334000"/>
            <a:ext cx="5698179" cy="1336361"/>
          </a:xfrm>
          <a:prstGeom prst="rect">
            <a:avLst/>
          </a:prstGeom>
        </p:spPr>
      </p:pic>
      <p:sp>
        <p:nvSpPr>
          <p:cNvPr id="4" name="Rectangle 3"/>
          <p:cNvSpPr/>
          <p:nvPr/>
        </p:nvSpPr>
        <p:spPr>
          <a:xfrm>
            <a:off x="2667000" y="5257800"/>
            <a:ext cx="3581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2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403609" y="-1557867"/>
            <a:ext cx="184731" cy="369332"/>
          </a:xfrm>
          <a:prstGeom prst="rect">
            <a:avLst/>
          </a:prstGeom>
          <a:noFill/>
        </p:spPr>
        <p:txBody>
          <a:bodyPr wrap="none" rtlCol="0">
            <a:spAutoFit/>
          </a:bodyPr>
          <a:lstStyle/>
          <a:p>
            <a:endParaRPr lang="en-US">
              <a:solidFill>
                <a:prstClr val="black"/>
              </a:solidFill>
            </a:endParaRPr>
          </a:p>
        </p:txBody>
      </p:sp>
      <p:pic>
        <p:nvPicPr>
          <p:cNvPr id="5" name="Picture 4"/>
          <p:cNvPicPr>
            <a:picLocks noChangeAspect="1"/>
          </p:cNvPicPr>
          <p:nvPr/>
        </p:nvPicPr>
        <p:blipFill>
          <a:blip r:embed="rId3"/>
          <a:stretch>
            <a:fillRect/>
          </a:stretch>
        </p:blipFill>
        <p:spPr>
          <a:xfrm>
            <a:off x="2895600" y="5334000"/>
            <a:ext cx="5698179" cy="1336361"/>
          </a:xfrm>
          <a:prstGeom prst="rect">
            <a:avLst/>
          </a:prstGeom>
        </p:spPr>
      </p:pic>
      <p:sp>
        <p:nvSpPr>
          <p:cNvPr id="4" name="Rectangle 3"/>
          <p:cNvSpPr/>
          <p:nvPr/>
        </p:nvSpPr>
        <p:spPr>
          <a:xfrm>
            <a:off x="2667000" y="5257800"/>
            <a:ext cx="3581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571777-1105-4B4F-AFAC-911C71C0CC94}"/>
              </a:ext>
            </a:extLst>
          </p:cNvPr>
          <p:cNvSpPr/>
          <p:nvPr/>
        </p:nvSpPr>
        <p:spPr>
          <a:xfrm>
            <a:off x="1089736" y="1132850"/>
            <a:ext cx="7467600" cy="1938992"/>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The talks are great… and we need to do more to advance the mission of the network.</a:t>
            </a: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b="1" dirty="0">
                <a:latin typeface="Calibri" panose="020F0502020204030204" pitchFamily="34" charset="0"/>
                <a:cs typeface="Times New Roman" panose="02020603050405020304" pitchFamily="18" charset="0"/>
              </a:rPr>
              <a:t>Should we have breakout workshops at TWRN?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0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403609" y="-1557867"/>
            <a:ext cx="184731" cy="369332"/>
          </a:xfrm>
          <a:prstGeom prst="rect">
            <a:avLst/>
          </a:prstGeom>
          <a:noFill/>
        </p:spPr>
        <p:txBody>
          <a:bodyPr wrap="none" rtlCol="0">
            <a:spAutoFit/>
          </a:bodyPr>
          <a:lstStyle/>
          <a:p>
            <a:endParaRPr lang="en-US">
              <a:solidFill>
                <a:prstClr val="black"/>
              </a:solidFill>
            </a:endParaRPr>
          </a:p>
        </p:txBody>
      </p:sp>
      <p:pic>
        <p:nvPicPr>
          <p:cNvPr id="5" name="Picture 4"/>
          <p:cNvPicPr>
            <a:picLocks noChangeAspect="1"/>
          </p:cNvPicPr>
          <p:nvPr/>
        </p:nvPicPr>
        <p:blipFill>
          <a:blip r:embed="rId3"/>
          <a:stretch>
            <a:fillRect/>
          </a:stretch>
        </p:blipFill>
        <p:spPr>
          <a:xfrm>
            <a:off x="2895600" y="5334000"/>
            <a:ext cx="5698179" cy="1336361"/>
          </a:xfrm>
          <a:prstGeom prst="rect">
            <a:avLst/>
          </a:prstGeom>
        </p:spPr>
      </p:pic>
      <p:sp>
        <p:nvSpPr>
          <p:cNvPr id="4" name="Rectangle 3"/>
          <p:cNvSpPr/>
          <p:nvPr/>
        </p:nvSpPr>
        <p:spPr>
          <a:xfrm>
            <a:off x="2667000" y="5257800"/>
            <a:ext cx="3581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4C1A1FE-CEE3-4723-954A-C0ED0380E20A}"/>
              </a:ext>
            </a:extLst>
          </p:cNvPr>
          <p:cNvSpPr/>
          <p:nvPr/>
        </p:nvSpPr>
        <p:spPr>
          <a:xfrm>
            <a:off x="800099" y="304800"/>
            <a:ext cx="7793679" cy="6032421"/>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Example TWRN workshop projects</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Research co-design between researchers and stakeholders</a:t>
            </a:r>
          </a:p>
          <a:p>
            <a:pPr marL="742950" marR="0" lvl="1" indent="-285750">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Integrated modeling of Planet Texas 2050 and Austin Water 100 year plan</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2000" dirty="0" err="1">
                <a:latin typeface="Calibri" panose="020F0502020204030204" pitchFamily="34" charset="0"/>
                <a:ea typeface="Calibri" panose="020F0502020204030204" pitchFamily="34" charset="0"/>
                <a:cs typeface="Times New Roman" panose="02020603050405020304" pitchFamily="18" charset="0"/>
              </a:rPr>
              <a:t>Resacas</a:t>
            </a:r>
            <a:r>
              <a:rPr lang="en-US" sz="2000" dirty="0">
                <a:latin typeface="Calibri" panose="020F0502020204030204" pitchFamily="34" charset="0"/>
                <a:ea typeface="Calibri" panose="020F0502020204030204" pitchFamily="34" charset="0"/>
                <a:cs typeface="Times New Roman" panose="02020603050405020304" pitchFamily="18" charset="0"/>
              </a:rPr>
              <a:t> of Rio Grande Valley need study, restoration, regulation. </a:t>
            </a:r>
          </a:p>
          <a:p>
            <a:pPr lvl="2"/>
            <a:r>
              <a:rPr lang="en-US" sz="2000" dirty="0">
                <a:latin typeface="Calibri" panose="020F0502020204030204" pitchFamily="34" charset="0"/>
                <a:ea typeface="Calibri" panose="020F0502020204030204" pitchFamily="34" charset="0"/>
                <a:cs typeface="Times New Roman" panose="02020603050405020304" pitchFamily="18" charset="0"/>
              </a:rPr>
              <a:t>A Texas Metro Observatory for the Rio Grande Valley?</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Design an NSF Research Experiences for Undergraduates program to connect our institutions</a:t>
            </a:r>
          </a:p>
          <a:p>
            <a:pPr marL="742950" marR="0" lvl="1" indent="-285750">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Research synergy of connected faculty at undergraduate and host research institutions on collaborative projects.  Enhanced continuity of student research</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White paper on grand challenges we have identified and research and resources needed to address them</a:t>
            </a:r>
          </a:p>
          <a:p>
            <a:r>
              <a:rPr lang="en-US" sz="20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77368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1016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403609" y="-1557867"/>
            <a:ext cx="184731" cy="369332"/>
          </a:xfrm>
          <a:prstGeom prst="rect">
            <a:avLst/>
          </a:prstGeom>
          <a:noFill/>
        </p:spPr>
        <p:txBody>
          <a:bodyPr wrap="none" rtlCol="0">
            <a:spAutoFit/>
          </a:bodyPr>
          <a:lstStyle/>
          <a:p>
            <a:endParaRPr lang="en-US">
              <a:solidFill>
                <a:prstClr val="black"/>
              </a:solidFill>
            </a:endParaRPr>
          </a:p>
        </p:txBody>
      </p:sp>
      <p:pic>
        <p:nvPicPr>
          <p:cNvPr id="5" name="Picture 4"/>
          <p:cNvPicPr>
            <a:picLocks noChangeAspect="1"/>
          </p:cNvPicPr>
          <p:nvPr/>
        </p:nvPicPr>
        <p:blipFill>
          <a:blip r:embed="rId3"/>
          <a:stretch>
            <a:fillRect/>
          </a:stretch>
        </p:blipFill>
        <p:spPr>
          <a:xfrm>
            <a:off x="2895600" y="5334000"/>
            <a:ext cx="5698179" cy="1336361"/>
          </a:xfrm>
          <a:prstGeom prst="rect">
            <a:avLst/>
          </a:prstGeom>
        </p:spPr>
      </p:pic>
      <p:sp>
        <p:nvSpPr>
          <p:cNvPr id="4" name="Rectangle 3"/>
          <p:cNvSpPr/>
          <p:nvPr/>
        </p:nvSpPr>
        <p:spPr>
          <a:xfrm>
            <a:off x="2667000" y="5257800"/>
            <a:ext cx="3581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EC5FFDE-05CE-4E59-92E1-BF91B232A8C2}"/>
              </a:ext>
            </a:extLst>
          </p:cNvPr>
          <p:cNvSpPr/>
          <p:nvPr/>
        </p:nvSpPr>
        <p:spPr>
          <a:xfrm>
            <a:off x="1600200" y="1486407"/>
            <a:ext cx="6155379" cy="3073062"/>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Workshop components</a:t>
            </a: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Organize ideas and people prior to network meeting</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Workshop at TWRN meeting</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Report out to group at TWRN meeting</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Facilitated workshops</a:t>
            </a:r>
          </a:p>
          <a:p>
            <a:pPr marL="68580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5874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709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F766-90AE-483A-8679-618A428CE766}"/>
              </a:ext>
            </a:extLst>
          </p:cNvPr>
          <p:cNvSpPr>
            <a:spLocks noGrp="1"/>
          </p:cNvSpPr>
          <p:nvPr>
            <p:ph type="ctrTitle"/>
          </p:nvPr>
        </p:nvSpPr>
        <p:spPr>
          <a:xfrm>
            <a:off x="609600" y="457200"/>
            <a:ext cx="7655801" cy="1371600"/>
          </a:xfrm>
        </p:spPr>
        <p:txBody>
          <a:bodyPr>
            <a:noAutofit/>
          </a:bodyPr>
          <a:lstStyle/>
          <a:p>
            <a:r>
              <a:rPr lang="en-US" sz="2800" dirty="0">
                <a:solidFill>
                  <a:srgbClr val="0000FF"/>
                </a:solidFill>
                <a:latin typeface="+mn-lt"/>
                <a:cs typeface="Times New Roman" panose="02020603050405020304" pitchFamily="18" charset="0"/>
              </a:rPr>
              <a:t>White House Strategy on Climate: </a:t>
            </a:r>
            <a:br>
              <a:rPr lang="en-US" sz="2800" dirty="0">
                <a:solidFill>
                  <a:srgbClr val="0000FF"/>
                </a:solidFill>
                <a:latin typeface="+mn-lt"/>
                <a:cs typeface="Times New Roman" panose="02020603050405020304" pitchFamily="18" charset="0"/>
              </a:rPr>
            </a:br>
            <a:r>
              <a:rPr lang="en-US" sz="2800" dirty="0">
                <a:solidFill>
                  <a:srgbClr val="0000FF"/>
                </a:solidFill>
                <a:latin typeface="+mn-lt"/>
                <a:cs typeface="Times New Roman" panose="02020603050405020304" pitchFamily="18" charset="0"/>
              </a:rPr>
              <a:t>Try to Bury Its Own Scientific Report</a:t>
            </a:r>
            <a:br>
              <a:rPr lang="en-US" sz="2800" dirty="0">
                <a:solidFill>
                  <a:srgbClr val="0000FF"/>
                </a:solidFill>
                <a:latin typeface="+mn-lt"/>
                <a:cs typeface="Times New Roman" panose="02020603050405020304" pitchFamily="18" charset="0"/>
              </a:rPr>
            </a:br>
            <a:r>
              <a:rPr lang="en-US" sz="2400" dirty="0">
                <a:solidFill>
                  <a:srgbClr val="0000FF"/>
                </a:solidFill>
                <a:latin typeface="+mn-lt"/>
                <a:cs typeface="Times New Roman" panose="02020603050405020304" pitchFamily="18" charset="0"/>
              </a:rPr>
              <a:t>NY Times, Nov. 25, 2018 </a:t>
            </a:r>
            <a:br>
              <a:rPr lang="en-US" sz="2800" dirty="0">
                <a:solidFill>
                  <a:srgbClr val="0033CC"/>
                </a:solidFill>
                <a:latin typeface="Times New Roman" panose="02020603050405020304" pitchFamily="18" charset="0"/>
                <a:cs typeface="Times New Roman" panose="02020603050405020304" pitchFamily="18" charset="0"/>
              </a:rPr>
            </a:b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D10D780-F9C1-4E3B-90CF-7D9E1E4AC13C}"/>
              </a:ext>
            </a:extLst>
          </p:cNvPr>
          <p:cNvSpPr/>
          <p:nvPr/>
        </p:nvSpPr>
        <p:spPr>
          <a:xfrm>
            <a:off x="626806" y="1828801"/>
            <a:ext cx="8059994" cy="4524315"/>
          </a:xfrm>
          <a:prstGeom prst="rect">
            <a:avLst/>
          </a:prstGeom>
        </p:spPr>
        <p:txBody>
          <a:bodyPr wrap="square">
            <a:spAutoFit/>
          </a:bodyPr>
          <a:lstStyle/>
          <a:p>
            <a:pPr defTabSz="685800" fontAlgn="auto">
              <a:spcBef>
                <a:spcPts val="0"/>
              </a:spcBef>
              <a:spcAft>
                <a:spcPts val="0"/>
              </a:spcAft>
            </a:pPr>
            <a:r>
              <a:rPr lang="en-US" sz="2400" dirty="0">
                <a:solidFill>
                  <a:prstClr val="black"/>
                </a:solidFill>
                <a:latin typeface="Calibri" panose="020F0502020204030204"/>
              </a:rPr>
              <a:t>1. National Climate Assessment (NCA) - the most comprehensive scientific study to date detailing the effects of warming on the US economy, public health, coastlines and infrastructure, projecting hundreds of billions of dollars of damage in coming decades.</a:t>
            </a:r>
          </a:p>
          <a:p>
            <a:pPr defTabSz="685800" fontAlgn="auto">
              <a:spcBef>
                <a:spcPts val="0"/>
              </a:spcBef>
              <a:spcAft>
                <a:spcPts val="0"/>
              </a:spcAft>
            </a:pPr>
            <a:endParaRPr lang="en-US" sz="2400" dirty="0">
              <a:solidFill>
                <a:prstClr val="black"/>
              </a:solidFill>
              <a:latin typeface="Calibri" panose="020F0502020204030204"/>
            </a:endParaRPr>
          </a:p>
          <a:p>
            <a:pPr defTabSz="685800" fontAlgn="auto">
              <a:spcBef>
                <a:spcPts val="0"/>
              </a:spcBef>
              <a:spcAft>
                <a:spcPts val="0"/>
              </a:spcAft>
            </a:pPr>
            <a:r>
              <a:rPr lang="en-US" sz="2400" dirty="0">
                <a:solidFill>
                  <a:prstClr val="black"/>
                </a:solidFill>
                <a:latin typeface="Calibri" panose="020F0502020204030204"/>
              </a:rPr>
              <a:t>2. Congress mandates that the NCA be published by the White House. Report released the Friday after Thanksgiving, 2018.</a:t>
            </a:r>
          </a:p>
          <a:p>
            <a:pPr defTabSz="685800" fontAlgn="auto">
              <a:spcBef>
                <a:spcPts val="0"/>
              </a:spcBef>
              <a:spcAft>
                <a:spcPts val="0"/>
              </a:spcAft>
            </a:pPr>
            <a:endParaRPr lang="en-US" sz="2400" dirty="0">
              <a:solidFill>
                <a:prstClr val="black"/>
              </a:solidFill>
              <a:latin typeface="Calibri" panose="020F0502020204030204"/>
            </a:endParaRPr>
          </a:p>
          <a:p>
            <a:pPr defTabSz="685800" fontAlgn="auto">
              <a:spcBef>
                <a:spcPts val="0"/>
              </a:spcBef>
              <a:spcAft>
                <a:spcPts val="0"/>
              </a:spcAft>
            </a:pPr>
            <a:r>
              <a:rPr lang="en-US" sz="2400" dirty="0">
                <a:solidFill>
                  <a:prstClr val="black"/>
                </a:solidFill>
                <a:latin typeface="Calibri" panose="020F0502020204030204"/>
              </a:rPr>
              <a:t>3. Steven J. </a:t>
            </a:r>
            <a:r>
              <a:rPr lang="en-US" sz="2400" dirty="0" err="1">
                <a:solidFill>
                  <a:prstClr val="black"/>
                </a:solidFill>
                <a:latin typeface="Calibri" panose="020F0502020204030204"/>
              </a:rPr>
              <a:t>Milloy</a:t>
            </a:r>
            <a:r>
              <a:rPr lang="en-US" sz="2400" dirty="0">
                <a:solidFill>
                  <a:prstClr val="black"/>
                </a:solidFill>
                <a:latin typeface="Calibri" panose="020F0502020204030204"/>
              </a:rPr>
              <a:t> (Trump’s E.P.A. transition team) called the NCA report a product of “the deep state”.</a:t>
            </a:r>
          </a:p>
          <a:p>
            <a:pPr defTabSz="685800" fontAlgn="auto">
              <a:spcBef>
                <a:spcPts val="0"/>
              </a:spcBef>
              <a:spcAft>
                <a:spcPts val="0"/>
              </a:spcAft>
            </a:pPr>
            <a:r>
              <a:rPr lang="en-US" sz="2400" dirty="0">
                <a:solidFill>
                  <a:prstClr val="black"/>
                </a:solidFill>
                <a:latin typeface="Calibri" panose="020F0502020204030204"/>
              </a:rPr>
              <a:t> </a:t>
            </a:r>
          </a:p>
        </p:txBody>
      </p:sp>
    </p:spTree>
    <p:extLst>
      <p:ext uri="{BB962C8B-B14F-4D97-AF65-F5344CB8AC3E}">
        <p14:creationId xmlns:p14="http://schemas.microsoft.com/office/powerpoint/2010/main" val="36792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ject Object]">
            <a:extLst>
              <a:ext uri="{FF2B5EF4-FFF2-40B4-BE49-F238E27FC236}">
                <a16:creationId xmlns:a16="http://schemas.microsoft.com/office/drawing/2014/main" id="{F8C1F441-D796-412B-8D0F-55C1C7672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685800"/>
            <a:ext cx="7045325" cy="60701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1B3AEE2-3310-4FBF-8ECF-09D3121252B3}"/>
              </a:ext>
            </a:extLst>
          </p:cNvPr>
          <p:cNvSpPr/>
          <p:nvPr/>
        </p:nvSpPr>
        <p:spPr>
          <a:xfrm>
            <a:off x="677655" y="228600"/>
            <a:ext cx="7696200" cy="461665"/>
          </a:xfrm>
          <a:prstGeom prst="rect">
            <a:avLst/>
          </a:prstGeom>
        </p:spPr>
        <p:txBody>
          <a:bodyPr wrap="square">
            <a:spAutoFit/>
          </a:bodyPr>
          <a:lstStyle/>
          <a:p>
            <a:r>
              <a:rPr lang="en-US" sz="2400" b="1" dirty="0">
                <a:solidFill>
                  <a:srgbClr val="2D5677"/>
                </a:solidFill>
                <a:latin typeface="Roboto"/>
              </a:rPr>
              <a:t>Projected Increase in Number of Days Above 100ºF</a:t>
            </a:r>
          </a:p>
        </p:txBody>
      </p:sp>
      <p:sp>
        <p:nvSpPr>
          <p:cNvPr id="6" name="TextBox 5">
            <a:extLst>
              <a:ext uri="{FF2B5EF4-FFF2-40B4-BE49-F238E27FC236}">
                <a16:creationId xmlns:a16="http://schemas.microsoft.com/office/drawing/2014/main" id="{4ABEFA49-6F4C-49CA-BAA9-4CC775E5CE55}"/>
              </a:ext>
            </a:extLst>
          </p:cNvPr>
          <p:cNvSpPr txBox="1"/>
          <p:nvPr/>
        </p:nvSpPr>
        <p:spPr>
          <a:xfrm>
            <a:off x="76200" y="6248400"/>
            <a:ext cx="2590800" cy="523220"/>
          </a:xfrm>
          <a:prstGeom prst="rect">
            <a:avLst/>
          </a:prstGeom>
          <a:noFill/>
        </p:spPr>
        <p:txBody>
          <a:bodyPr wrap="square" rtlCol="0">
            <a:spAutoFit/>
          </a:bodyPr>
          <a:lstStyle/>
          <a:p>
            <a:r>
              <a:rPr lang="en-US" sz="1400" dirty="0"/>
              <a:t>Fourth National Climate Assessment (2018)</a:t>
            </a:r>
          </a:p>
        </p:txBody>
      </p:sp>
    </p:spTree>
    <p:extLst>
      <p:ext uri="{BB962C8B-B14F-4D97-AF65-F5344CB8AC3E}">
        <p14:creationId xmlns:p14="http://schemas.microsoft.com/office/powerpoint/2010/main" val="202371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314-E70A-4100-BB3A-98A8F6C90ED0}"/>
              </a:ext>
            </a:extLst>
          </p:cNvPr>
          <p:cNvSpPr>
            <a:spLocks noGrp="1"/>
          </p:cNvSpPr>
          <p:nvPr>
            <p:ph type="title"/>
          </p:nvPr>
        </p:nvSpPr>
        <p:spPr>
          <a:xfrm>
            <a:off x="628650" y="365126"/>
            <a:ext cx="7886700" cy="1325563"/>
          </a:xfrm>
        </p:spPr>
        <p:txBody>
          <a:bodyPr/>
          <a:lstStyle/>
          <a:p>
            <a:endParaRPr lang="en-US"/>
          </a:p>
        </p:txBody>
      </p:sp>
      <p:pic>
        <p:nvPicPr>
          <p:cNvPr id="4" name="Picture 3">
            <a:extLst>
              <a:ext uri="{FF2B5EF4-FFF2-40B4-BE49-F238E27FC236}">
                <a16:creationId xmlns:a16="http://schemas.microsoft.com/office/drawing/2014/main" id="{02DE217A-C480-4DBF-9757-8E00CDF92B3D}"/>
              </a:ext>
            </a:extLst>
          </p:cNvPr>
          <p:cNvPicPr>
            <a:picLocks noChangeAspect="1"/>
          </p:cNvPicPr>
          <p:nvPr/>
        </p:nvPicPr>
        <p:blipFill>
          <a:blip r:embed="rId2"/>
          <a:stretch>
            <a:fillRect/>
          </a:stretch>
        </p:blipFill>
        <p:spPr>
          <a:xfrm>
            <a:off x="9832" y="685800"/>
            <a:ext cx="9144000" cy="5319401"/>
          </a:xfrm>
          <a:prstGeom prst="rect">
            <a:avLst/>
          </a:prstGeom>
        </p:spPr>
      </p:pic>
    </p:spTree>
    <p:extLst>
      <p:ext uri="{BB962C8B-B14F-4D97-AF65-F5344CB8AC3E}">
        <p14:creationId xmlns:p14="http://schemas.microsoft.com/office/powerpoint/2010/main" val="25771177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TotalTime>
  <Words>228</Words>
  <Application>Microsoft Office PowerPoint</Application>
  <PresentationFormat>On-screen Show (4:3)</PresentationFormat>
  <Paragraphs>44</Paragraphs>
  <Slides>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Roboto</vt:lpstr>
      <vt:lpstr>Times New Roman</vt:lpstr>
      <vt:lpstr>2_Office Theme</vt:lpstr>
      <vt:lpstr>3_Office Theme</vt:lpstr>
      <vt:lpstr> Texas Water Research Network</vt:lpstr>
      <vt:lpstr>PowerPoint Presentation</vt:lpstr>
      <vt:lpstr>PowerPoint Presentation</vt:lpstr>
      <vt:lpstr>PowerPoint Presentation</vt:lpstr>
      <vt:lpstr>PowerPoint Presentation</vt:lpstr>
      <vt:lpstr>PowerPoint Presentation</vt:lpstr>
      <vt:lpstr>White House Strategy on Climate:  Try to Bury Its Own Scientific Report NY Times, Nov. 25, 2018  </vt:lpstr>
      <vt:lpstr>PowerPoint Presentation</vt:lpstr>
      <vt:lpstr>PowerPoint Presentation</vt:lpstr>
    </vt:vector>
  </TitlesOfParts>
  <Company>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Texas  Water Research Network</dc:title>
  <dc:creator>Suzanne Schwartz</dc:creator>
  <cp:lastModifiedBy>Banner, Jay L</cp:lastModifiedBy>
  <cp:revision>68</cp:revision>
  <dcterms:created xsi:type="dcterms:W3CDTF">2017-05-04T16:03:27Z</dcterms:created>
  <dcterms:modified xsi:type="dcterms:W3CDTF">2019-05-31T03:49:27Z</dcterms:modified>
</cp:coreProperties>
</file>