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549" r:id="rId2"/>
    <p:sldId id="557" r:id="rId3"/>
    <p:sldId id="558" r:id="rId4"/>
    <p:sldId id="559" r:id="rId5"/>
    <p:sldId id="560" r:id="rId6"/>
    <p:sldId id="577" r:id="rId7"/>
    <p:sldId id="568" r:id="rId8"/>
    <p:sldId id="569" r:id="rId9"/>
    <p:sldId id="570" r:id="rId10"/>
    <p:sldId id="571" r:id="rId11"/>
    <p:sldId id="572" r:id="rId12"/>
    <p:sldId id="573" r:id="rId13"/>
    <p:sldId id="574" r:id="rId14"/>
    <p:sldId id="575" r:id="rId15"/>
    <p:sldId id="576" r:id="rId16"/>
    <p:sldId id="567" r:id="rId17"/>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00CCFF"/>
    <a:srgbClr val="3399FF"/>
    <a:srgbClr val="9999FF"/>
    <a:srgbClr val="FF9900"/>
    <a:srgbClr val="008000"/>
    <a:srgbClr val="6666FF"/>
    <a:srgbClr val="003300"/>
    <a:srgbClr val="9966FF"/>
    <a:srgbClr val="F3F3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22" autoAdjust="0"/>
    <p:restoredTop sz="89773" autoAdjust="0"/>
  </p:normalViewPr>
  <p:slideViewPr>
    <p:cSldViewPr>
      <p:cViewPr varScale="1">
        <p:scale>
          <a:sx n="98" d="100"/>
          <a:sy n="98" d="100"/>
        </p:scale>
        <p:origin x="750" y="84"/>
      </p:cViewPr>
      <p:guideLst>
        <p:guide orient="horz" pos="2160"/>
        <p:guide pos="2880"/>
      </p:guideLst>
    </p:cSldViewPr>
  </p:slideViewPr>
  <p:outlineViewPr>
    <p:cViewPr>
      <p:scale>
        <a:sx n="33" d="100"/>
        <a:sy n="33" d="100"/>
      </p:scale>
      <p:origin x="0" y="1404"/>
    </p:cViewPr>
  </p:outlineViewPr>
  <p:notesTextViewPr>
    <p:cViewPr>
      <p:scale>
        <a:sx n="3" d="2"/>
        <a:sy n="3" d="2"/>
      </p:scale>
      <p:origin x="0" y="0"/>
    </p:cViewPr>
  </p:notesTextViewPr>
  <p:sorterViewPr>
    <p:cViewPr varScale="1">
      <p:scale>
        <a:sx n="1" d="1"/>
        <a:sy n="1" d="1"/>
      </p:scale>
      <p:origin x="0" y="-6702"/>
    </p:cViewPr>
  </p:sorterViewPr>
  <p:notesViewPr>
    <p:cSldViewPr>
      <p:cViewPr>
        <p:scale>
          <a:sx n="75" d="100"/>
          <a:sy n="75" d="100"/>
        </p:scale>
        <p:origin x="-2112" y="444"/>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ChangeArrowheads="1"/>
          </p:cNvSpPr>
          <p:nvPr/>
        </p:nvSpPr>
        <p:spPr bwMode="auto">
          <a:xfrm>
            <a:off x="6541418" y="8894763"/>
            <a:ext cx="395958" cy="311150"/>
          </a:xfrm>
          <a:prstGeom prst="rect">
            <a:avLst/>
          </a:prstGeom>
          <a:noFill/>
          <a:ln w="12700">
            <a:noFill/>
            <a:miter lim="800000"/>
            <a:headEnd/>
            <a:tailEnd/>
          </a:ln>
          <a:effectLst/>
        </p:spPr>
        <p:txBody>
          <a:bodyPr wrap="none" lIns="90508" tIns="44460" rIns="90508" bIns="44460" anchor="ctr">
            <a:spAutoFit/>
          </a:bodyPr>
          <a:lstStyle/>
          <a:p>
            <a:pPr algn="r" defTabSz="912679">
              <a:defRPr/>
            </a:pPr>
            <a:fld id="{28CDBBD7-2B8E-4AD5-94A9-272F5DC24437}" type="slidenum">
              <a:rPr lang="en-US" sz="1400">
                <a:latin typeface="Times New Roman" pitchFamily="18" charset="0"/>
              </a:rPr>
              <a:pPr algn="r" defTabSz="912679">
                <a:defRPr/>
              </a:pPr>
              <a:t>‹#›</a:t>
            </a:fld>
            <a:endParaRPr lang="en-US" sz="1400" dirty="0">
              <a:latin typeface="Times New Roman" pitchFamily="18" charset="0"/>
            </a:endParaRPr>
          </a:p>
        </p:txBody>
      </p:sp>
    </p:spTree>
    <p:extLst>
      <p:ext uri="{BB962C8B-B14F-4D97-AF65-F5344CB8AC3E}">
        <p14:creationId xmlns:p14="http://schemas.microsoft.com/office/powerpoint/2010/main" val="6290964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4720" y="4416425"/>
            <a:ext cx="5140960" cy="4178300"/>
          </a:xfrm>
          <a:prstGeom prst="rect">
            <a:avLst/>
          </a:prstGeom>
          <a:noFill/>
          <a:ln w="12700">
            <a:noFill/>
            <a:miter lim="800000"/>
            <a:headEnd/>
            <a:tailEnd/>
          </a:ln>
          <a:effectLst/>
        </p:spPr>
        <p:txBody>
          <a:bodyPr vert="horz" wrap="square" lIns="90508" tIns="44460" rIns="90508" bIns="44460"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315" name="Rectangle 3"/>
          <p:cNvSpPr>
            <a:spLocks noGrp="1" noRot="1" noChangeAspect="1" noChangeArrowheads="1" noTextEdit="1"/>
          </p:cNvSpPr>
          <p:nvPr>
            <p:ph type="sldImg" idx="2"/>
          </p:nvPr>
        </p:nvSpPr>
        <p:spPr bwMode="auto">
          <a:xfrm>
            <a:off x="1193800" y="706438"/>
            <a:ext cx="4624388" cy="3470275"/>
          </a:xfrm>
          <a:prstGeom prst="rect">
            <a:avLst/>
          </a:prstGeom>
          <a:noFill/>
          <a:ln w="12700">
            <a:solidFill>
              <a:schemeClr val="tx1"/>
            </a:solidFill>
            <a:miter lim="800000"/>
            <a:headEnd/>
            <a:tailEnd/>
          </a:ln>
        </p:spPr>
      </p:sp>
      <p:sp>
        <p:nvSpPr>
          <p:cNvPr id="2053" name="Rectangle 5"/>
          <p:cNvSpPr>
            <a:spLocks noChangeArrowheads="1"/>
          </p:cNvSpPr>
          <p:nvPr/>
        </p:nvSpPr>
        <p:spPr bwMode="auto">
          <a:xfrm>
            <a:off x="6540578" y="8893491"/>
            <a:ext cx="396798" cy="313698"/>
          </a:xfrm>
          <a:prstGeom prst="rect">
            <a:avLst/>
          </a:prstGeom>
          <a:noFill/>
          <a:ln w="12700">
            <a:noFill/>
            <a:miter lim="800000"/>
            <a:headEnd/>
            <a:tailEnd/>
          </a:ln>
          <a:effectLst/>
        </p:spPr>
        <p:txBody>
          <a:bodyPr wrap="none" lIns="90508" tIns="44460" rIns="90508" bIns="44460" anchor="ctr">
            <a:spAutoFit/>
          </a:bodyPr>
          <a:lstStyle/>
          <a:p>
            <a:pPr algn="r" defTabSz="912679">
              <a:defRPr/>
            </a:pPr>
            <a:fld id="{4F64E164-F7EA-46B5-883A-CA1227BF5354}" type="slidenum">
              <a:rPr lang="en-US" sz="1400">
                <a:latin typeface="Times New Roman" pitchFamily="18" charset="0"/>
              </a:rPr>
              <a:pPr algn="r" defTabSz="912679">
                <a:defRPr/>
              </a:pPr>
              <a:t>‹#›</a:t>
            </a:fld>
            <a:endParaRPr lang="en-US" sz="1400" dirty="0">
              <a:latin typeface="Times New Roman" pitchFamily="18" charset="0"/>
            </a:endParaRPr>
          </a:p>
        </p:txBody>
      </p:sp>
    </p:spTree>
    <p:extLst>
      <p:ext uri="{BB962C8B-B14F-4D97-AF65-F5344CB8AC3E}">
        <p14:creationId xmlns:p14="http://schemas.microsoft.com/office/powerpoint/2010/main" val="12827068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642943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02446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955035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atin typeface="Verdana"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Line 10"/>
          <p:cNvSpPr>
            <a:spLocks noChangeShapeType="1"/>
          </p:cNvSpPr>
          <p:nvPr userDrawn="1"/>
        </p:nvSpPr>
        <p:spPr bwMode="auto">
          <a:xfrm>
            <a:off x="1371600" y="3505200"/>
            <a:ext cx="6477000" cy="0"/>
          </a:xfrm>
          <a:prstGeom prst="line">
            <a:avLst/>
          </a:prstGeom>
          <a:noFill/>
          <a:ln w="57150">
            <a:solidFill>
              <a:srgbClr val="000068"/>
            </a:solidFill>
            <a:round/>
            <a:headEnd/>
            <a:tailEnd/>
          </a:ln>
        </p:spPr>
        <p:txBody>
          <a:bodyPr wrap="none"/>
          <a:lstStyle/>
          <a:p>
            <a:endParaRPr lang="en-US" dirty="0"/>
          </a:p>
        </p:txBody>
      </p:sp>
      <p:pic>
        <p:nvPicPr>
          <p:cNvPr id="5" name="Picture 8" descr="tceq_name_short"/>
          <p:cNvPicPr>
            <a:picLocks noChangeAspect="1" noChangeArrowheads="1"/>
          </p:cNvPicPr>
          <p:nvPr userDrawn="1"/>
        </p:nvPicPr>
        <p:blipFill>
          <a:blip r:embed="rId2" cstate="print"/>
          <a:srcRect r="18868" b="-1408"/>
          <a:stretch>
            <a:fillRect/>
          </a:stretch>
        </p:blipFill>
        <p:spPr bwMode="auto">
          <a:xfrm>
            <a:off x="6248400" y="0"/>
            <a:ext cx="2895600" cy="202019"/>
          </a:xfrm>
          <a:prstGeom prst="rect">
            <a:avLst/>
          </a:prstGeom>
          <a:noFill/>
          <a:ln w="9525">
            <a:noFill/>
            <a:miter lim="800000"/>
            <a:headEnd/>
            <a:tailEnd/>
          </a:ln>
        </p:spPr>
      </p:pic>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914400" y="1600200"/>
            <a:ext cx="7239000" cy="4267200"/>
          </a:xfrm>
        </p:spPr>
        <p:txBody>
          <a:bodyPr/>
          <a:lstStyle>
            <a:lvl1pPr>
              <a:spcAft>
                <a:spcPts val="300"/>
              </a:spcAft>
              <a:defRPr sz="2400" baseline="0">
                <a:latin typeface="Verdana" pitchFamily="34" charset="0"/>
              </a:defRPr>
            </a:lvl1pPr>
            <a:lvl2pPr>
              <a:defRPr sz="2000" baseline="0">
                <a:latin typeface="Verdana" pitchFamily="34" charset="0"/>
              </a:defRPr>
            </a:lvl2pPr>
            <a:lvl3pPr>
              <a:defRPr sz="2000" baseline="0">
                <a:latin typeface="Verdana" pitchFamily="34" charset="0"/>
              </a:defRPr>
            </a:lvl3pPr>
            <a:lvl4pPr>
              <a:defRPr sz="2000" baseline="0">
                <a:latin typeface="Georgia" pitchFamily="18" charset="0"/>
              </a:defRPr>
            </a:lvl4pPr>
            <a:lvl5pPr>
              <a:defRPr sz="2000" baseline="0">
                <a:latin typeface="Georgia" pitchFamily="18" charset="0"/>
              </a:defRPr>
            </a:lvl5pPr>
          </a:lstStyle>
          <a:p>
            <a:pPr lvl="0"/>
            <a:r>
              <a:rPr lang="en-US" dirty="0"/>
              <a:t>Click to edit Master text styles</a:t>
            </a:r>
          </a:p>
          <a:p>
            <a:pPr lvl="1"/>
            <a:r>
              <a:rPr lang="en-US" dirty="0"/>
              <a:t>Second level</a:t>
            </a:r>
          </a:p>
          <a:p>
            <a:pPr lvl="2"/>
            <a:r>
              <a:rPr lang="en-US" dirty="0"/>
              <a:t>Third level</a:t>
            </a:r>
          </a:p>
        </p:txBody>
      </p:sp>
      <p:sp>
        <p:nvSpPr>
          <p:cNvPr id="4" name="Line 51"/>
          <p:cNvSpPr>
            <a:spLocks noChangeShapeType="1"/>
          </p:cNvSpPr>
          <p:nvPr userDrawn="1"/>
        </p:nvSpPr>
        <p:spPr bwMode="auto">
          <a:xfrm flipV="1">
            <a:off x="1066800" y="990600"/>
            <a:ext cx="7848600" cy="0"/>
          </a:xfrm>
          <a:prstGeom prst="line">
            <a:avLst/>
          </a:prstGeom>
          <a:noFill/>
          <a:ln w="57150">
            <a:solidFill>
              <a:srgbClr val="000086">
                <a:alpha val="50000"/>
              </a:srgbClr>
            </a:solidFill>
            <a:round/>
            <a:headEnd/>
            <a:tailEnd/>
          </a:ln>
          <a:effectLst/>
        </p:spPr>
        <p:txBody>
          <a:bodyPr wrap="none"/>
          <a:lstStyle/>
          <a:p>
            <a:pPr>
              <a:defRPr/>
            </a:pPr>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dirty="0"/>
              <a:t>Click to edit Master title style</a:t>
            </a:r>
          </a:p>
        </p:txBody>
      </p:sp>
      <p:sp>
        <p:nvSpPr>
          <p:cNvPr id="3" name="Line 51"/>
          <p:cNvSpPr>
            <a:spLocks noChangeShapeType="1"/>
          </p:cNvSpPr>
          <p:nvPr userDrawn="1"/>
        </p:nvSpPr>
        <p:spPr bwMode="auto">
          <a:xfrm flipV="1">
            <a:off x="1066800" y="990600"/>
            <a:ext cx="7848600" cy="0"/>
          </a:xfrm>
          <a:prstGeom prst="line">
            <a:avLst/>
          </a:prstGeom>
          <a:noFill/>
          <a:ln w="57150">
            <a:solidFill>
              <a:srgbClr val="000086">
                <a:alpha val="50000"/>
              </a:srgbClr>
            </a:solidFill>
            <a:round/>
            <a:headEnd/>
            <a:tailEnd/>
          </a:ln>
          <a:effectLst/>
        </p:spPr>
        <p:txBody>
          <a:bodyPr wrap="none"/>
          <a:lstStyle/>
          <a:p>
            <a:pPr>
              <a:defRPr/>
            </a:pPr>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1447800" y="152400"/>
            <a:ext cx="68580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8"/>
          <p:cNvSpPr>
            <a:spLocks noGrp="1" noChangeArrowheads="1"/>
          </p:cNvSpPr>
          <p:nvPr>
            <p:ph type="body" idx="1"/>
          </p:nvPr>
        </p:nvSpPr>
        <p:spPr bwMode="auto">
          <a:xfrm>
            <a:off x="1295400" y="1730375"/>
            <a:ext cx="72390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pic>
        <p:nvPicPr>
          <p:cNvPr id="8" name="Picture 7" descr="3C-TCEQ-small.png"/>
          <p:cNvPicPr>
            <a:picLocks noChangeAspect="1"/>
          </p:cNvPicPr>
          <p:nvPr userDrawn="1"/>
        </p:nvPicPr>
        <p:blipFill>
          <a:blip r:embed="rId8" cstate="print"/>
          <a:stretch>
            <a:fillRect/>
          </a:stretch>
        </p:blipFill>
        <p:spPr>
          <a:xfrm>
            <a:off x="457200" y="228600"/>
            <a:ext cx="394226" cy="685610"/>
          </a:xfrm>
          <a:prstGeom prst="rect">
            <a:avLst/>
          </a:prstGeom>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71" r:id="rId3"/>
    <p:sldLayoutId id="2147483668" r:id="rId4"/>
    <p:sldLayoutId id="2147483669" r:id="rId5"/>
    <p:sldLayoutId id="2147483670" r:id="rId6"/>
  </p:sldLayoutIdLst>
  <p:transition/>
  <p:hf sldNum="0" hdr="0" ftr="0" dt="0"/>
  <p:txStyles>
    <p:titleStyle>
      <a:lvl1pPr algn="ctr" rtl="0" eaLnBrk="0" fontAlgn="base" hangingPunct="0">
        <a:spcBef>
          <a:spcPct val="0"/>
        </a:spcBef>
        <a:spcAft>
          <a:spcPct val="0"/>
        </a:spcAft>
        <a:defRPr sz="2800" b="1">
          <a:solidFill>
            <a:schemeClr val="tx1"/>
          </a:solidFill>
          <a:latin typeface="+mj-lt"/>
          <a:ea typeface="+mj-ea"/>
          <a:cs typeface="+mj-cs"/>
        </a:defRPr>
      </a:lvl1pPr>
      <a:lvl2pPr algn="ctr" rtl="0" eaLnBrk="0" fontAlgn="base" hangingPunct="0">
        <a:spcBef>
          <a:spcPct val="0"/>
        </a:spcBef>
        <a:spcAft>
          <a:spcPct val="0"/>
        </a:spcAft>
        <a:defRPr sz="2800">
          <a:solidFill>
            <a:schemeClr val="tx1"/>
          </a:solidFill>
          <a:latin typeface="Arial Black" pitchFamily="34" charset="0"/>
        </a:defRPr>
      </a:lvl2pPr>
      <a:lvl3pPr algn="ctr" rtl="0" eaLnBrk="0" fontAlgn="base" hangingPunct="0">
        <a:spcBef>
          <a:spcPct val="0"/>
        </a:spcBef>
        <a:spcAft>
          <a:spcPct val="0"/>
        </a:spcAft>
        <a:defRPr sz="2800">
          <a:solidFill>
            <a:schemeClr val="tx1"/>
          </a:solidFill>
          <a:latin typeface="Arial Black" pitchFamily="34" charset="0"/>
        </a:defRPr>
      </a:lvl3pPr>
      <a:lvl4pPr algn="ctr" rtl="0" eaLnBrk="0" fontAlgn="base" hangingPunct="0">
        <a:spcBef>
          <a:spcPct val="0"/>
        </a:spcBef>
        <a:spcAft>
          <a:spcPct val="0"/>
        </a:spcAft>
        <a:defRPr sz="2800">
          <a:solidFill>
            <a:schemeClr val="tx1"/>
          </a:solidFill>
          <a:latin typeface="Arial Black" pitchFamily="34" charset="0"/>
        </a:defRPr>
      </a:lvl4pPr>
      <a:lvl5pPr algn="ctr" rtl="0" eaLnBrk="0" fontAlgn="base" hangingPunct="0">
        <a:spcBef>
          <a:spcPct val="0"/>
        </a:spcBef>
        <a:spcAft>
          <a:spcPct val="0"/>
        </a:spcAft>
        <a:defRPr sz="2800">
          <a:solidFill>
            <a:schemeClr val="tx1"/>
          </a:solidFill>
          <a:latin typeface="Arial Black" pitchFamily="34" charset="0"/>
        </a:defRPr>
      </a:lvl5pPr>
      <a:lvl6pPr marL="457200" algn="ctr" rtl="0" eaLnBrk="0" fontAlgn="base" hangingPunct="0">
        <a:spcBef>
          <a:spcPct val="0"/>
        </a:spcBef>
        <a:spcAft>
          <a:spcPct val="0"/>
        </a:spcAft>
        <a:defRPr sz="2800">
          <a:solidFill>
            <a:schemeClr val="tx1"/>
          </a:solidFill>
          <a:latin typeface="Arial Black" pitchFamily="34" charset="0"/>
        </a:defRPr>
      </a:lvl6pPr>
      <a:lvl7pPr marL="914400" algn="ctr" rtl="0" eaLnBrk="0" fontAlgn="base" hangingPunct="0">
        <a:spcBef>
          <a:spcPct val="0"/>
        </a:spcBef>
        <a:spcAft>
          <a:spcPct val="0"/>
        </a:spcAft>
        <a:defRPr sz="2800">
          <a:solidFill>
            <a:schemeClr val="tx1"/>
          </a:solidFill>
          <a:latin typeface="Arial Black" pitchFamily="34" charset="0"/>
        </a:defRPr>
      </a:lvl7pPr>
      <a:lvl8pPr marL="1371600" algn="ctr" rtl="0" eaLnBrk="0" fontAlgn="base" hangingPunct="0">
        <a:spcBef>
          <a:spcPct val="0"/>
        </a:spcBef>
        <a:spcAft>
          <a:spcPct val="0"/>
        </a:spcAft>
        <a:defRPr sz="2800">
          <a:solidFill>
            <a:schemeClr val="tx1"/>
          </a:solidFill>
          <a:latin typeface="Arial Black" pitchFamily="34" charset="0"/>
        </a:defRPr>
      </a:lvl8pPr>
      <a:lvl9pPr marL="1828800" algn="ctr" rtl="0" eaLnBrk="0" fontAlgn="base" hangingPunct="0">
        <a:spcBef>
          <a:spcPct val="0"/>
        </a:spcBef>
        <a:spcAft>
          <a:spcPct val="0"/>
        </a:spcAft>
        <a:defRPr sz="2800">
          <a:solidFill>
            <a:schemeClr val="tx1"/>
          </a:solidFill>
          <a:latin typeface="Arial Black" pitchFamily="34" charset="0"/>
        </a:defRPr>
      </a:lvl9pPr>
    </p:titleStyle>
    <p:bodyStyle>
      <a:lvl1pPr marL="342900" indent="-342900" algn="l" rtl="0" eaLnBrk="0" fontAlgn="base" hangingPunct="0">
        <a:spcBef>
          <a:spcPct val="20000"/>
        </a:spcBef>
        <a:spcAft>
          <a:spcPct val="0"/>
        </a:spcAft>
        <a:buClr>
          <a:srgbClr val="01654B"/>
        </a:buClr>
        <a:buSzPct val="95000"/>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01654B"/>
        </a:buClr>
        <a:buSzPct val="100000"/>
        <a:buChar char="–"/>
        <a:defRPr sz="2000">
          <a:solidFill>
            <a:schemeClr val="tx1"/>
          </a:solidFill>
          <a:latin typeface="+mn-lt"/>
        </a:defRPr>
      </a:lvl2pPr>
      <a:lvl3pPr marL="1143000" indent="-228600" algn="l" rtl="0" eaLnBrk="0" fontAlgn="base" hangingPunct="0">
        <a:spcBef>
          <a:spcPct val="20000"/>
        </a:spcBef>
        <a:spcAft>
          <a:spcPct val="0"/>
        </a:spcAft>
        <a:buClr>
          <a:srgbClr val="01654B"/>
        </a:buClr>
        <a:buSzPct val="55000"/>
        <a:buFont typeface="Wingdings" pitchFamily="2" charset="2"/>
        <a:buChar char="§"/>
        <a:defRPr sz="2000">
          <a:solidFill>
            <a:schemeClr val="tx1"/>
          </a:solidFill>
          <a:latin typeface="+mn-lt"/>
        </a:defRPr>
      </a:lvl3pPr>
      <a:lvl4pPr marL="1600200" indent="-228600" algn="l" rtl="0" eaLnBrk="0" fontAlgn="base" hangingPunct="0">
        <a:spcBef>
          <a:spcPct val="20000"/>
        </a:spcBef>
        <a:spcAft>
          <a:spcPct val="0"/>
        </a:spcAft>
        <a:buClr>
          <a:srgbClr val="01654B"/>
        </a:buClr>
        <a:buSzPct val="65000"/>
        <a:buChar char="•"/>
        <a:defRPr sz="1600">
          <a:solidFill>
            <a:schemeClr val="tx1"/>
          </a:solidFill>
          <a:latin typeface="Times New Roman" pitchFamily="18" charset="0"/>
        </a:defRPr>
      </a:lvl4pPr>
      <a:lvl5pPr marL="2057400" indent="-228600" algn="l" rtl="0" eaLnBrk="0" fontAlgn="base" hangingPunct="0">
        <a:spcBef>
          <a:spcPct val="20000"/>
        </a:spcBef>
        <a:spcAft>
          <a:spcPct val="0"/>
        </a:spcAft>
        <a:buClr>
          <a:srgbClr val="01654B"/>
        </a:buClr>
        <a:buSzPct val="100000"/>
        <a:buChar char="•"/>
        <a:defRPr sz="1600">
          <a:solidFill>
            <a:schemeClr val="tx1"/>
          </a:solidFill>
          <a:latin typeface="Times New Roman" pitchFamily="18" charset="0"/>
        </a:defRPr>
      </a:lvl5pPr>
      <a:lvl6pPr marL="2514600" indent="-228600" algn="l" rtl="0" eaLnBrk="0" fontAlgn="base" hangingPunct="0">
        <a:spcBef>
          <a:spcPct val="20000"/>
        </a:spcBef>
        <a:spcAft>
          <a:spcPct val="0"/>
        </a:spcAft>
        <a:buClr>
          <a:srgbClr val="01654B"/>
        </a:buClr>
        <a:buSzPct val="100000"/>
        <a:buChar char="•"/>
        <a:defRPr sz="1600">
          <a:solidFill>
            <a:schemeClr val="tx1"/>
          </a:solidFill>
          <a:latin typeface="Times New Roman" pitchFamily="18" charset="0"/>
        </a:defRPr>
      </a:lvl6pPr>
      <a:lvl7pPr marL="2971800" indent="-228600" algn="l" rtl="0" eaLnBrk="0" fontAlgn="base" hangingPunct="0">
        <a:spcBef>
          <a:spcPct val="20000"/>
        </a:spcBef>
        <a:spcAft>
          <a:spcPct val="0"/>
        </a:spcAft>
        <a:buClr>
          <a:srgbClr val="01654B"/>
        </a:buClr>
        <a:buSzPct val="100000"/>
        <a:buChar char="•"/>
        <a:defRPr sz="1600">
          <a:solidFill>
            <a:schemeClr val="tx1"/>
          </a:solidFill>
          <a:latin typeface="Times New Roman" pitchFamily="18" charset="0"/>
        </a:defRPr>
      </a:lvl7pPr>
      <a:lvl8pPr marL="3429000" indent="-228600" algn="l" rtl="0" eaLnBrk="0" fontAlgn="base" hangingPunct="0">
        <a:spcBef>
          <a:spcPct val="20000"/>
        </a:spcBef>
        <a:spcAft>
          <a:spcPct val="0"/>
        </a:spcAft>
        <a:buClr>
          <a:srgbClr val="01654B"/>
        </a:buClr>
        <a:buSzPct val="100000"/>
        <a:buChar char="•"/>
        <a:defRPr sz="1600">
          <a:solidFill>
            <a:schemeClr val="tx1"/>
          </a:solidFill>
          <a:latin typeface="Times New Roman" pitchFamily="18" charset="0"/>
        </a:defRPr>
      </a:lvl8pPr>
      <a:lvl9pPr marL="3886200" indent="-228600" algn="l" rtl="0" eaLnBrk="0" fontAlgn="base" hangingPunct="0">
        <a:spcBef>
          <a:spcPct val="20000"/>
        </a:spcBef>
        <a:spcAft>
          <a:spcPct val="0"/>
        </a:spcAft>
        <a:buClr>
          <a:srgbClr val="01654B"/>
        </a:buClr>
        <a:buSzPct val="100000"/>
        <a:buChar char="•"/>
        <a:defRPr sz="16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3"/>
          <p:cNvSpPr>
            <a:spLocks noGrp="1" noChangeArrowheads="1"/>
          </p:cNvSpPr>
          <p:nvPr>
            <p:ph type="ctrTitle"/>
          </p:nvPr>
        </p:nvSpPr>
        <p:spPr>
          <a:xfrm>
            <a:off x="381000" y="1752600"/>
            <a:ext cx="8382000" cy="1752600"/>
          </a:xfrm>
        </p:spPr>
        <p:txBody>
          <a:bodyPr/>
          <a:lstStyle/>
          <a:p>
            <a:pPr>
              <a:spcBef>
                <a:spcPct val="90000"/>
              </a:spcBef>
            </a:pPr>
            <a:r>
              <a:rPr lang="en-US" sz="2400" b="1" i="1" dirty="0"/>
              <a:t>An Update on USEPA’s Science Advisory Board Activities Related to Water </a:t>
            </a:r>
          </a:p>
        </p:txBody>
      </p:sp>
      <p:sp>
        <p:nvSpPr>
          <p:cNvPr id="3076" name="Text Box 4"/>
          <p:cNvSpPr txBox="1">
            <a:spLocks noChangeArrowheads="1"/>
          </p:cNvSpPr>
          <p:nvPr/>
        </p:nvSpPr>
        <p:spPr bwMode="auto">
          <a:xfrm>
            <a:off x="152400" y="6172200"/>
            <a:ext cx="1676400" cy="457200"/>
          </a:xfrm>
          <a:prstGeom prst="rect">
            <a:avLst/>
          </a:prstGeom>
          <a:noFill/>
          <a:ln w="12700">
            <a:noFill/>
            <a:miter lim="800000"/>
            <a:headEnd/>
            <a:tailEnd/>
          </a:ln>
        </p:spPr>
        <p:txBody>
          <a:bodyPr>
            <a:spAutoFit/>
          </a:bodyPr>
          <a:lstStyle/>
          <a:p>
            <a:pPr>
              <a:spcBef>
                <a:spcPct val="50000"/>
              </a:spcBef>
            </a:pPr>
            <a:endParaRPr lang="en-US" dirty="0"/>
          </a:p>
        </p:txBody>
      </p:sp>
      <p:pic>
        <p:nvPicPr>
          <p:cNvPr id="3080" name="Picture 8" descr="tceq_name_short"/>
          <p:cNvPicPr>
            <a:picLocks noChangeAspect="1" noChangeArrowheads="1"/>
          </p:cNvPicPr>
          <p:nvPr/>
        </p:nvPicPr>
        <p:blipFill>
          <a:blip r:embed="rId3" cstate="print"/>
          <a:srcRect r="18868" b="-1408"/>
          <a:stretch>
            <a:fillRect/>
          </a:stretch>
        </p:blipFill>
        <p:spPr bwMode="auto">
          <a:xfrm>
            <a:off x="6248400" y="0"/>
            <a:ext cx="2895600" cy="202019"/>
          </a:xfrm>
          <a:prstGeom prst="rect">
            <a:avLst/>
          </a:prstGeom>
          <a:noFill/>
          <a:ln w="9525">
            <a:noFill/>
            <a:miter lim="800000"/>
            <a:headEnd/>
            <a:tailEnd/>
          </a:ln>
        </p:spPr>
      </p:pic>
      <p:sp>
        <p:nvSpPr>
          <p:cNvPr id="3082" name="Text Box 11"/>
          <p:cNvSpPr txBox="1">
            <a:spLocks noChangeArrowheads="1"/>
          </p:cNvSpPr>
          <p:nvPr/>
        </p:nvSpPr>
        <p:spPr bwMode="auto">
          <a:xfrm>
            <a:off x="304800" y="3810000"/>
            <a:ext cx="8610600" cy="1107996"/>
          </a:xfrm>
          <a:prstGeom prst="rect">
            <a:avLst/>
          </a:prstGeom>
          <a:noFill/>
          <a:ln w="9525">
            <a:noFill/>
            <a:miter lim="800000"/>
            <a:headEnd/>
            <a:tailEnd/>
          </a:ln>
        </p:spPr>
        <p:txBody>
          <a:bodyPr wrap="square">
            <a:spAutoFit/>
          </a:bodyPr>
          <a:lstStyle/>
          <a:p>
            <a:pPr lvl="0" algn="ctr" eaLnBrk="1" fontAlgn="auto" hangingPunct="1">
              <a:spcBef>
                <a:spcPts val="0"/>
              </a:spcBef>
              <a:spcAft>
                <a:spcPts val="0"/>
              </a:spcAft>
              <a:defRPr/>
            </a:pPr>
            <a:r>
              <a:rPr lang="en-US" b="1" dirty="0">
                <a:latin typeface="Arial" pitchFamily="34" charset="0"/>
              </a:rPr>
              <a:t>Michael Honeycutt, Ph.D.</a:t>
            </a:r>
          </a:p>
          <a:p>
            <a:pPr lvl="0" algn="ctr" eaLnBrk="1" fontAlgn="auto" hangingPunct="1">
              <a:spcBef>
                <a:spcPts val="0"/>
              </a:spcBef>
              <a:spcAft>
                <a:spcPts val="0"/>
              </a:spcAft>
              <a:defRPr/>
            </a:pPr>
            <a:r>
              <a:rPr lang="en-US" b="1" dirty="0">
                <a:latin typeface="Arial" pitchFamily="34" charset="0"/>
              </a:rPr>
              <a:t>Director, Toxicology Division</a:t>
            </a:r>
            <a:endParaRPr lang="en-US" dirty="0">
              <a:latin typeface="+mn-lt"/>
            </a:endParaRPr>
          </a:p>
          <a:p>
            <a:pPr algn="ctr" eaLnBrk="1" hangingPunct="1"/>
            <a:endParaRPr lang="en-US" sz="1800" dirty="0">
              <a:latin typeface="+mn-l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31450-B466-44F5-B1A4-775F3F2321CB}"/>
              </a:ext>
            </a:extLst>
          </p:cNvPr>
          <p:cNvSpPr>
            <a:spLocks noGrp="1"/>
          </p:cNvSpPr>
          <p:nvPr>
            <p:ph type="title"/>
          </p:nvPr>
        </p:nvSpPr>
        <p:spPr/>
        <p:txBody>
          <a:bodyPr/>
          <a:lstStyle/>
          <a:p>
            <a:r>
              <a:rPr lang="en-US" dirty="0"/>
              <a:t>Past Activities</a:t>
            </a:r>
          </a:p>
        </p:txBody>
      </p:sp>
      <p:sp>
        <p:nvSpPr>
          <p:cNvPr id="3" name="Content Placeholder 2">
            <a:extLst>
              <a:ext uri="{FF2B5EF4-FFF2-40B4-BE49-F238E27FC236}">
                <a16:creationId xmlns:a16="http://schemas.microsoft.com/office/drawing/2014/main" id="{2A02BDD2-F5C5-4993-AC15-2C309818B0AE}"/>
              </a:ext>
            </a:extLst>
          </p:cNvPr>
          <p:cNvSpPr>
            <a:spLocks noGrp="1"/>
          </p:cNvSpPr>
          <p:nvPr>
            <p:ph idx="1"/>
          </p:nvPr>
        </p:nvSpPr>
        <p:spPr>
          <a:xfrm>
            <a:off x="190500" y="1295400"/>
            <a:ext cx="8763000" cy="5410200"/>
          </a:xfrm>
        </p:spPr>
        <p:txBody>
          <a:bodyPr/>
          <a:lstStyle/>
          <a:p>
            <a:r>
              <a:rPr lang="en-US" dirty="0"/>
              <a:t>Benefits and Cost Assessment</a:t>
            </a:r>
          </a:p>
          <a:p>
            <a:pPr lvl="1"/>
            <a:r>
              <a:rPr lang="en-US" dirty="0"/>
              <a:t>Estimating the Value of Water to the US Economy – 2012 Consultation</a:t>
            </a:r>
          </a:p>
          <a:p>
            <a:r>
              <a:rPr lang="en-US" dirty="0"/>
              <a:t>Ecological Assessment/Methods</a:t>
            </a:r>
          </a:p>
          <a:p>
            <a:pPr lvl="1"/>
            <a:r>
              <a:rPr lang="en-US" dirty="0"/>
              <a:t>Aquatic Life Protection MOA Methodology for Deriving Water Quality Criteria – 2008</a:t>
            </a:r>
          </a:p>
          <a:p>
            <a:pPr lvl="1"/>
            <a:r>
              <a:rPr lang="en-US" dirty="0"/>
              <a:t>Efficacy of Ballast Water Treatment Systems – 2011</a:t>
            </a:r>
          </a:p>
          <a:p>
            <a:pPr lvl="1"/>
            <a:r>
              <a:rPr lang="en-US" dirty="0"/>
              <a:t>Connectivity of Streams and Wetlands to Downstream Waters – 2014</a:t>
            </a:r>
          </a:p>
          <a:p>
            <a:pPr lvl="1"/>
            <a:r>
              <a:rPr lang="en-US" dirty="0"/>
              <a:t>Hypoxia in the Northern Gulf of Mexico – 2007</a:t>
            </a:r>
          </a:p>
          <a:p>
            <a:r>
              <a:rPr lang="en-US" dirty="0"/>
              <a:t>Monitoring Networks/Systems</a:t>
            </a:r>
          </a:p>
          <a:p>
            <a:pPr lvl="1"/>
            <a:r>
              <a:rPr lang="en-US" dirty="0"/>
              <a:t>The </a:t>
            </a:r>
            <a:r>
              <a:rPr lang="en-US" dirty="0" err="1"/>
              <a:t>WaterSentinel</a:t>
            </a:r>
            <a:r>
              <a:rPr lang="en-US" dirty="0"/>
              <a:t> Contamination Warning System for Public Water Systems – 2006</a:t>
            </a:r>
          </a:p>
        </p:txBody>
      </p:sp>
    </p:spTree>
    <p:extLst>
      <p:ext uri="{BB962C8B-B14F-4D97-AF65-F5344CB8AC3E}">
        <p14:creationId xmlns:p14="http://schemas.microsoft.com/office/powerpoint/2010/main" val="31867851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9BA55-8426-4C42-8D21-06298AED6BE8}"/>
              </a:ext>
            </a:extLst>
          </p:cNvPr>
          <p:cNvSpPr>
            <a:spLocks noGrp="1"/>
          </p:cNvSpPr>
          <p:nvPr>
            <p:ph type="title"/>
          </p:nvPr>
        </p:nvSpPr>
        <p:spPr/>
        <p:txBody>
          <a:bodyPr/>
          <a:lstStyle/>
          <a:p>
            <a:r>
              <a:rPr lang="en-US" dirty="0"/>
              <a:t>Past Activities</a:t>
            </a:r>
          </a:p>
        </p:txBody>
      </p:sp>
      <p:sp>
        <p:nvSpPr>
          <p:cNvPr id="3" name="Content Placeholder 2">
            <a:extLst>
              <a:ext uri="{FF2B5EF4-FFF2-40B4-BE49-F238E27FC236}">
                <a16:creationId xmlns:a16="http://schemas.microsoft.com/office/drawing/2014/main" id="{6B9C4FFA-FD27-4449-985F-6C092D517A84}"/>
              </a:ext>
            </a:extLst>
          </p:cNvPr>
          <p:cNvSpPr>
            <a:spLocks noGrp="1"/>
          </p:cNvSpPr>
          <p:nvPr>
            <p:ph idx="1"/>
          </p:nvPr>
        </p:nvSpPr>
        <p:spPr/>
        <p:txBody>
          <a:bodyPr/>
          <a:lstStyle/>
          <a:p>
            <a:r>
              <a:rPr lang="en-US" dirty="0"/>
              <a:t>Human Health Assessment/Methods</a:t>
            </a:r>
          </a:p>
          <a:p>
            <a:pPr lvl="1"/>
            <a:r>
              <a:rPr lang="en-US" dirty="0"/>
              <a:t>Partial Lead Service Line Replacement Effectiveness – 2011</a:t>
            </a:r>
          </a:p>
          <a:p>
            <a:pPr lvl="1"/>
            <a:r>
              <a:rPr lang="en-US" dirty="0"/>
              <a:t>Drinking Water Contaminant Candidate List (Fourth List) - 2016</a:t>
            </a:r>
          </a:p>
          <a:p>
            <a:r>
              <a:rPr lang="en-US" dirty="0"/>
              <a:t>Research Programs and Plans</a:t>
            </a:r>
          </a:p>
          <a:p>
            <a:pPr lvl="1"/>
            <a:r>
              <a:rPr lang="en-US" dirty="0"/>
              <a:t>Aging Drinking Water and Wastewater Infrastructure Research Initiative – 2009</a:t>
            </a:r>
          </a:p>
          <a:p>
            <a:pPr lvl="1"/>
            <a:r>
              <a:rPr lang="en-US" dirty="0"/>
              <a:t>Drinking Water Research Strategy and Multi-Year Plan - 2005</a:t>
            </a:r>
          </a:p>
        </p:txBody>
      </p:sp>
    </p:spTree>
    <p:extLst>
      <p:ext uri="{BB962C8B-B14F-4D97-AF65-F5344CB8AC3E}">
        <p14:creationId xmlns:p14="http://schemas.microsoft.com/office/powerpoint/2010/main" val="160861884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01F18-00F3-4142-A997-B9E07CD9C358}"/>
              </a:ext>
            </a:extLst>
          </p:cNvPr>
          <p:cNvSpPr>
            <a:spLocks noGrp="1"/>
          </p:cNvSpPr>
          <p:nvPr>
            <p:ph type="title"/>
          </p:nvPr>
        </p:nvSpPr>
        <p:spPr/>
        <p:txBody>
          <a:bodyPr/>
          <a:lstStyle/>
          <a:p>
            <a:r>
              <a:rPr lang="en-US" dirty="0"/>
              <a:t>Upcoming Meeting</a:t>
            </a:r>
          </a:p>
        </p:txBody>
      </p:sp>
      <p:sp>
        <p:nvSpPr>
          <p:cNvPr id="3" name="Content Placeholder 2">
            <a:extLst>
              <a:ext uri="{FF2B5EF4-FFF2-40B4-BE49-F238E27FC236}">
                <a16:creationId xmlns:a16="http://schemas.microsoft.com/office/drawing/2014/main" id="{4587DABA-2EAE-4A3D-BA60-7BA5F4329911}"/>
              </a:ext>
            </a:extLst>
          </p:cNvPr>
          <p:cNvSpPr>
            <a:spLocks noGrp="1"/>
          </p:cNvSpPr>
          <p:nvPr>
            <p:ph idx="1"/>
          </p:nvPr>
        </p:nvSpPr>
        <p:spPr/>
        <p:txBody>
          <a:bodyPr/>
          <a:lstStyle/>
          <a:p>
            <a:r>
              <a:rPr lang="en-US" dirty="0"/>
              <a:t>June 5-6, 2019</a:t>
            </a:r>
          </a:p>
          <a:p>
            <a:r>
              <a:rPr lang="en-US" dirty="0"/>
              <a:t>“Discussion of EPA’s Proposed Water of the U.S. Rule”</a:t>
            </a:r>
          </a:p>
          <a:p>
            <a:r>
              <a:rPr lang="en-US" dirty="0"/>
              <a:t>August 28, 2015 – effective date of EPA and USACE definition of WOTUS, as per Clean Water Act and series of Supreme Court decisions</a:t>
            </a:r>
          </a:p>
          <a:p>
            <a:pPr lvl="1"/>
            <a:r>
              <a:rPr lang="en-US" dirty="0"/>
              <a:t>NPDES permitting program</a:t>
            </a:r>
          </a:p>
          <a:p>
            <a:pPr lvl="1"/>
            <a:r>
              <a:rPr lang="en-US" dirty="0"/>
              <a:t>404 discharge permits of dredged or fill material</a:t>
            </a:r>
          </a:p>
          <a:p>
            <a:pPr lvl="1"/>
            <a:r>
              <a:rPr lang="en-US" dirty="0"/>
              <a:t>311 oil spill prevention and response programs</a:t>
            </a:r>
          </a:p>
          <a:p>
            <a:pPr lvl="1"/>
            <a:endParaRPr lang="en-US" dirty="0"/>
          </a:p>
        </p:txBody>
      </p:sp>
    </p:spTree>
    <p:extLst>
      <p:ext uri="{BB962C8B-B14F-4D97-AF65-F5344CB8AC3E}">
        <p14:creationId xmlns:p14="http://schemas.microsoft.com/office/powerpoint/2010/main" val="376740089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382C8-D771-4EE7-B29D-AE5FBDDEC28B}"/>
              </a:ext>
            </a:extLst>
          </p:cNvPr>
          <p:cNvSpPr>
            <a:spLocks noGrp="1"/>
          </p:cNvSpPr>
          <p:nvPr>
            <p:ph type="title"/>
          </p:nvPr>
        </p:nvSpPr>
        <p:spPr/>
        <p:txBody>
          <a:bodyPr/>
          <a:lstStyle/>
          <a:p>
            <a:r>
              <a:rPr lang="en-US" dirty="0"/>
              <a:t>Upcoming Meeting</a:t>
            </a:r>
          </a:p>
        </p:txBody>
      </p:sp>
      <p:sp>
        <p:nvSpPr>
          <p:cNvPr id="3" name="Content Placeholder 2">
            <a:extLst>
              <a:ext uri="{FF2B5EF4-FFF2-40B4-BE49-F238E27FC236}">
                <a16:creationId xmlns:a16="http://schemas.microsoft.com/office/drawing/2014/main" id="{3D8800DA-DE52-45A1-BC74-3C87F6A349CE}"/>
              </a:ext>
            </a:extLst>
          </p:cNvPr>
          <p:cNvSpPr>
            <a:spLocks noGrp="1"/>
          </p:cNvSpPr>
          <p:nvPr>
            <p:ph idx="1"/>
          </p:nvPr>
        </p:nvSpPr>
        <p:spPr>
          <a:xfrm>
            <a:off x="304800" y="1600200"/>
            <a:ext cx="8382000" cy="5105400"/>
          </a:xfrm>
        </p:spPr>
        <p:txBody>
          <a:bodyPr/>
          <a:lstStyle/>
          <a:p>
            <a:r>
              <a:rPr lang="en-US" dirty="0"/>
              <a:t>September 30, 2014 – SAB letter to Administrator</a:t>
            </a:r>
          </a:p>
          <a:p>
            <a:pPr lvl="1"/>
            <a:r>
              <a:rPr lang="en-US" dirty="0"/>
              <a:t>Tributaries</a:t>
            </a:r>
          </a:p>
          <a:p>
            <a:pPr lvl="1"/>
            <a:r>
              <a:rPr lang="en-US" dirty="0"/>
              <a:t>Adjacent waters and wetlands</a:t>
            </a:r>
          </a:p>
          <a:p>
            <a:pPr lvl="1"/>
            <a:r>
              <a:rPr lang="en-US" dirty="0"/>
              <a:t>Other waters (coastal prairie wetlands, prairie potholes, western vernal pools, etc.)</a:t>
            </a:r>
          </a:p>
          <a:p>
            <a:pPr lvl="1"/>
            <a:r>
              <a:rPr lang="en-US" dirty="0"/>
              <a:t>Exclusions (groundwater, ditches, gullies, etc.)</a:t>
            </a:r>
          </a:p>
          <a:p>
            <a:r>
              <a:rPr lang="en-US" dirty="0"/>
              <a:t>July 27, 2017 – EPA and USACE published FR notice to repeal 2015 Rule, supplemental notice on June 29, 2018</a:t>
            </a:r>
          </a:p>
          <a:p>
            <a:r>
              <a:rPr lang="en-US" dirty="0"/>
              <a:t>December 11, 2018 – EPA and USACE proposed a revised definition of WOTUS that “clarifies federal authority under the Clean Water Act”</a:t>
            </a:r>
          </a:p>
        </p:txBody>
      </p:sp>
    </p:spTree>
    <p:extLst>
      <p:ext uri="{BB962C8B-B14F-4D97-AF65-F5344CB8AC3E}">
        <p14:creationId xmlns:p14="http://schemas.microsoft.com/office/powerpoint/2010/main" val="334555188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673D4-7931-4C71-90DB-87426F1B3B89}"/>
              </a:ext>
            </a:extLst>
          </p:cNvPr>
          <p:cNvSpPr>
            <a:spLocks noGrp="1"/>
          </p:cNvSpPr>
          <p:nvPr>
            <p:ph type="title"/>
          </p:nvPr>
        </p:nvSpPr>
        <p:spPr/>
        <p:txBody>
          <a:bodyPr/>
          <a:lstStyle/>
          <a:p>
            <a:r>
              <a:rPr lang="en-US" dirty="0"/>
              <a:t>Upcoming Meeting</a:t>
            </a:r>
          </a:p>
        </p:txBody>
      </p:sp>
      <p:sp>
        <p:nvSpPr>
          <p:cNvPr id="3" name="Content Placeholder 2">
            <a:extLst>
              <a:ext uri="{FF2B5EF4-FFF2-40B4-BE49-F238E27FC236}">
                <a16:creationId xmlns:a16="http://schemas.microsoft.com/office/drawing/2014/main" id="{1038A1FF-A779-4371-A116-6BD72AF72722}"/>
              </a:ext>
            </a:extLst>
          </p:cNvPr>
          <p:cNvSpPr>
            <a:spLocks noGrp="1"/>
          </p:cNvSpPr>
          <p:nvPr>
            <p:ph idx="1"/>
          </p:nvPr>
        </p:nvSpPr>
        <p:spPr/>
        <p:txBody>
          <a:bodyPr/>
          <a:lstStyle/>
          <a:p>
            <a:r>
              <a:rPr lang="en-US" dirty="0"/>
              <a:t>EPA’s Spring 2017 Regulatory Agenda – “Definition of Waters of the U.S.” announced</a:t>
            </a:r>
          </a:p>
          <a:p>
            <a:r>
              <a:rPr lang="en-US" dirty="0"/>
              <a:t>SAB discussed May 31-June 1, 2018 meeting and asked Administrator for briefings on the science that would underlie the selection of any new boundaries defined by the rulemaking</a:t>
            </a:r>
          </a:p>
          <a:p>
            <a:r>
              <a:rPr lang="en-US" dirty="0"/>
              <a:t>An SAB workgroup has received those briefings and will discuss at our June meeting</a:t>
            </a:r>
          </a:p>
        </p:txBody>
      </p:sp>
    </p:spTree>
    <p:extLst>
      <p:ext uri="{BB962C8B-B14F-4D97-AF65-F5344CB8AC3E}">
        <p14:creationId xmlns:p14="http://schemas.microsoft.com/office/powerpoint/2010/main" val="420798061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3D861-07AA-4362-831B-76E97A4CAE02}"/>
              </a:ext>
            </a:extLst>
          </p:cNvPr>
          <p:cNvSpPr>
            <a:spLocks noGrp="1"/>
          </p:cNvSpPr>
          <p:nvPr>
            <p:ph type="title"/>
          </p:nvPr>
        </p:nvSpPr>
        <p:spPr/>
        <p:txBody>
          <a:bodyPr/>
          <a:lstStyle/>
          <a:p>
            <a:r>
              <a:rPr lang="en-US" dirty="0"/>
              <a:t>Science vs. Policy</a:t>
            </a:r>
          </a:p>
        </p:txBody>
      </p:sp>
      <p:pic>
        <p:nvPicPr>
          <p:cNvPr id="4" name="Picture 3">
            <a:extLst>
              <a:ext uri="{FF2B5EF4-FFF2-40B4-BE49-F238E27FC236}">
                <a16:creationId xmlns:a16="http://schemas.microsoft.com/office/drawing/2014/main" id="{5F3FF751-A209-4CA5-8851-F80BB80DAF24}"/>
              </a:ext>
            </a:extLst>
          </p:cNvPr>
          <p:cNvPicPr>
            <a:picLocks noChangeAspect="1"/>
          </p:cNvPicPr>
          <p:nvPr/>
        </p:nvPicPr>
        <p:blipFill>
          <a:blip r:embed="rId2"/>
          <a:stretch>
            <a:fillRect/>
          </a:stretch>
        </p:blipFill>
        <p:spPr>
          <a:xfrm>
            <a:off x="685800" y="1447800"/>
            <a:ext cx="7956830" cy="1323975"/>
          </a:xfrm>
          <a:prstGeom prst="rect">
            <a:avLst/>
          </a:prstGeom>
          <a:ln>
            <a:solidFill>
              <a:schemeClr val="tx1"/>
            </a:solidFill>
          </a:ln>
        </p:spPr>
      </p:pic>
      <p:sp>
        <p:nvSpPr>
          <p:cNvPr id="7" name="TextBox 6">
            <a:extLst>
              <a:ext uri="{FF2B5EF4-FFF2-40B4-BE49-F238E27FC236}">
                <a16:creationId xmlns:a16="http://schemas.microsoft.com/office/drawing/2014/main" id="{19185932-093E-4261-93CE-93192D49377E}"/>
              </a:ext>
            </a:extLst>
          </p:cNvPr>
          <p:cNvSpPr txBox="1"/>
          <p:nvPr/>
        </p:nvSpPr>
        <p:spPr>
          <a:xfrm>
            <a:off x="4321315" y="3505200"/>
            <a:ext cx="685800" cy="461665"/>
          </a:xfrm>
          <a:prstGeom prst="rect">
            <a:avLst/>
          </a:prstGeom>
          <a:noFill/>
        </p:spPr>
        <p:txBody>
          <a:bodyPr wrap="square" rtlCol="0">
            <a:spAutoFit/>
          </a:bodyPr>
          <a:lstStyle/>
          <a:p>
            <a:r>
              <a:rPr lang="en-US" dirty="0"/>
              <a:t>VS.</a:t>
            </a:r>
          </a:p>
        </p:txBody>
      </p:sp>
      <p:sp>
        <p:nvSpPr>
          <p:cNvPr id="8" name="TextBox 7">
            <a:extLst>
              <a:ext uri="{FF2B5EF4-FFF2-40B4-BE49-F238E27FC236}">
                <a16:creationId xmlns:a16="http://schemas.microsoft.com/office/drawing/2014/main" id="{1ADFAEE3-F338-4DB7-B4F7-7E7581E4A762}"/>
              </a:ext>
            </a:extLst>
          </p:cNvPr>
          <p:cNvSpPr txBox="1"/>
          <p:nvPr/>
        </p:nvSpPr>
        <p:spPr>
          <a:xfrm>
            <a:off x="2019300" y="4547890"/>
            <a:ext cx="5715000" cy="584775"/>
          </a:xfrm>
          <a:prstGeom prst="rect">
            <a:avLst/>
          </a:prstGeom>
          <a:noFill/>
        </p:spPr>
        <p:txBody>
          <a:bodyPr wrap="square" rtlCol="0">
            <a:spAutoFit/>
          </a:bodyPr>
          <a:lstStyle/>
          <a:p>
            <a:r>
              <a:rPr lang="en-US" sz="3200" dirty="0"/>
              <a:t>Do I need a NPDES Permit?</a:t>
            </a:r>
          </a:p>
        </p:txBody>
      </p:sp>
    </p:spTree>
    <p:extLst>
      <p:ext uri="{BB962C8B-B14F-4D97-AF65-F5344CB8AC3E}">
        <p14:creationId xmlns:p14="http://schemas.microsoft.com/office/powerpoint/2010/main" val="404577930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69D60-CAB3-4F94-A399-B6BAB0E404DC}"/>
              </a:ext>
            </a:extLst>
          </p:cNvPr>
          <p:cNvSpPr>
            <a:spLocks noGrp="1"/>
          </p:cNvSpPr>
          <p:nvPr>
            <p:ph type="title"/>
          </p:nvPr>
        </p:nvSpPr>
        <p:spPr/>
        <p:txBody>
          <a:bodyPr/>
          <a:lstStyle/>
          <a:p>
            <a:r>
              <a:rPr lang="en-US" dirty="0"/>
              <a:t>Contact Info</a:t>
            </a:r>
          </a:p>
        </p:txBody>
      </p:sp>
      <p:sp>
        <p:nvSpPr>
          <p:cNvPr id="4" name="TextBox 3">
            <a:extLst>
              <a:ext uri="{FF2B5EF4-FFF2-40B4-BE49-F238E27FC236}">
                <a16:creationId xmlns:a16="http://schemas.microsoft.com/office/drawing/2014/main" id="{42F294BF-A334-4DB0-A0CF-DEB3F2F8C11B}"/>
              </a:ext>
            </a:extLst>
          </p:cNvPr>
          <p:cNvSpPr txBox="1"/>
          <p:nvPr/>
        </p:nvSpPr>
        <p:spPr>
          <a:xfrm>
            <a:off x="1371600" y="2514600"/>
            <a:ext cx="6934200" cy="1569660"/>
          </a:xfrm>
          <a:prstGeom prst="rect">
            <a:avLst/>
          </a:prstGeom>
          <a:noFill/>
        </p:spPr>
        <p:txBody>
          <a:bodyPr wrap="square" rtlCol="0">
            <a:spAutoFit/>
          </a:bodyPr>
          <a:lstStyle/>
          <a:p>
            <a:pPr algn="ctr"/>
            <a:r>
              <a:rPr lang="en-US" sz="3200" dirty="0"/>
              <a:t>Michael.Honeycutt@tceq.texas.gov</a:t>
            </a:r>
          </a:p>
          <a:p>
            <a:pPr algn="ctr"/>
            <a:endParaRPr lang="en-US" sz="3200" dirty="0"/>
          </a:p>
          <a:p>
            <a:pPr algn="ctr"/>
            <a:r>
              <a:rPr lang="en-US" sz="3200" dirty="0"/>
              <a:t>512-239-1793</a:t>
            </a:r>
          </a:p>
        </p:txBody>
      </p:sp>
    </p:spTree>
    <p:extLst>
      <p:ext uri="{BB962C8B-B14F-4D97-AF65-F5344CB8AC3E}">
        <p14:creationId xmlns:p14="http://schemas.microsoft.com/office/powerpoint/2010/main" val="89208926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D4A76-10B1-4A1B-B5A5-A11636EBC1DC}"/>
              </a:ext>
            </a:extLst>
          </p:cNvPr>
          <p:cNvSpPr>
            <a:spLocks noGrp="1"/>
          </p:cNvSpPr>
          <p:nvPr>
            <p:ph type="title"/>
          </p:nvPr>
        </p:nvSpPr>
        <p:spPr/>
        <p:txBody>
          <a:bodyPr/>
          <a:lstStyle/>
          <a:p>
            <a:r>
              <a:rPr lang="en-US" dirty="0"/>
              <a:t>A Bit About Me…</a:t>
            </a:r>
          </a:p>
        </p:txBody>
      </p:sp>
      <p:sp>
        <p:nvSpPr>
          <p:cNvPr id="3" name="Content Placeholder 2">
            <a:extLst>
              <a:ext uri="{FF2B5EF4-FFF2-40B4-BE49-F238E27FC236}">
                <a16:creationId xmlns:a16="http://schemas.microsoft.com/office/drawing/2014/main" id="{5C64DCB2-E01C-4038-B41E-165883CE3B4D}"/>
              </a:ext>
            </a:extLst>
          </p:cNvPr>
          <p:cNvSpPr>
            <a:spLocks noGrp="1"/>
          </p:cNvSpPr>
          <p:nvPr>
            <p:ph idx="1"/>
          </p:nvPr>
        </p:nvSpPr>
        <p:spPr>
          <a:xfrm>
            <a:off x="914400" y="1600200"/>
            <a:ext cx="7239000" cy="4572000"/>
          </a:xfrm>
        </p:spPr>
        <p:txBody>
          <a:bodyPr/>
          <a:lstStyle/>
          <a:p>
            <a:r>
              <a:rPr lang="en-US" dirty="0"/>
              <a:t>Appointed February 18, 2018</a:t>
            </a:r>
          </a:p>
          <a:p>
            <a:r>
              <a:rPr lang="en-US" dirty="0"/>
              <a:t>Speaking for myself, not EPA nor TCEQ</a:t>
            </a:r>
          </a:p>
          <a:p>
            <a:r>
              <a:rPr lang="en-US" dirty="0"/>
              <a:t>Toxicology/Risk Assessment background</a:t>
            </a:r>
          </a:p>
          <a:p>
            <a:r>
              <a:rPr lang="en-US" dirty="0"/>
              <a:t>Have worked for TCEQ for 20+ years</a:t>
            </a:r>
          </a:p>
          <a:p>
            <a:r>
              <a:rPr lang="en-US" dirty="0"/>
              <a:t>Work primarily on air issues, but also on drinking water and soil remediation issues</a:t>
            </a:r>
          </a:p>
        </p:txBody>
      </p:sp>
    </p:spTree>
    <p:extLst>
      <p:ext uri="{BB962C8B-B14F-4D97-AF65-F5344CB8AC3E}">
        <p14:creationId xmlns:p14="http://schemas.microsoft.com/office/powerpoint/2010/main" val="328603767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7A9F-A25E-4D1E-BCED-07922EC63739}"/>
              </a:ext>
            </a:extLst>
          </p:cNvPr>
          <p:cNvSpPr>
            <a:spLocks noGrp="1"/>
          </p:cNvSpPr>
          <p:nvPr>
            <p:ph type="title"/>
          </p:nvPr>
        </p:nvSpPr>
        <p:spPr/>
        <p:txBody>
          <a:bodyPr/>
          <a:lstStyle/>
          <a:p>
            <a:r>
              <a:rPr lang="en-US" dirty="0"/>
              <a:t>USEPA’s Chartered Science Advisory Board</a:t>
            </a:r>
          </a:p>
        </p:txBody>
      </p:sp>
      <p:sp>
        <p:nvSpPr>
          <p:cNvPr id="3" name="Content Placeholder 2">
            <a:extLst>
              <a:ext uri="{FF2B5EF4-FFF2-40B4-BE49-F238E27FC236}">
                <a16:creationId xmlns:a16="http://schemas.microsoft.com/office/drawing/2014/main" id="{57B65100-B097-41ED-B0CE-6BAEED1ACE20}"/>
              </a:ext>
            </a:extLst>
          </p:cNvPr>
          <p:cNvSpPr>
            <a:spLocks noGrp="1"/>
          </p:cNvSpPr>
          <p:nvPr>
            <p:ph idx="1"/>
          </p:nvPr>
        </p:nvSpPr>
        <p:spPr>
          <a:xfrm>
            <a:off x="914400" y="1600200"/>
            <a:ext cx="7239000" cy="5029200"/>
          </a:xfrm>
        </p:spPr>
        <p:txBody>
          <a:bodyPr/>
          <a:lstStyle/>
          <a:p>
            <a:r>
              <a:rPr lang="en-US" sz="2200" dirty="0"/>
              <a:t>1 of 7 advisory committees created by Congress</a:t>
            </a:r>
          </a:p>
          <a:p>
            <a:r>
              <a:rPr lang="en-US" sz="2200" dirty="0"/>
              <a:t>Created by the Environmental Research, Development, and Demonstration Authorization Act of 1978 (ERDDAA)</a:t>
            </a:r>
          </a:p>
          <a:p>
            <a:r>
              <a:rPr lang="en-US" sz="2200" dirty="0"/>
              <a:t>Requires the Administrator to establish the SAB to “provide such scientific advice as may be requested by the Administrator” as well as Congressional committees of jurisdiction</a:t>
            </a:r>
          </a:p>
          <a:p>
            <a:pPr lvl="1"/>
            <a:r>
              <a:rPr lang="en-US" sz="1800" dirty="0"/>
              <a:t>Senate Committee on Environment and Public Works</a:t>
            </a:r>
          </a:p>
          <a:p>
            <a:pPr lvl="1"/>
            <a:r>
              <a:rPr lang="en-US" sz="1800" dirty="0"/>
              <a:t>House Committee on Science, Space, and Technology</a:t>
            </a:r>
          </a:p>
          <a:p>
            <a:pPr lvl="1"/>
            <a:r>
              <a:rPr lang="en-US" sz="1800" dirty="0"/>
              <a:t>House Committee on Energy and Commerce</a:t>
            </a:r>
          </a:p>
          <a:p>
            <a:pPr lvl="1"/>
            <a:r>
              <a:rPr lang="en-US" sz="1800" dirty="0"/>
              <a:t>House Committee on Public Works and Transportation</a:t>
            </a:r>
          </a:p>
        </p:txBody>
      </p:sp>
    </p:spTree>
    <p:extLst>
      <p:ext uri="{BB962C8B-B14F-4D97-AF65-F5344CB8AC3E}">
        <p14:creationId xmlns:p14="http://schemas.microsoft.com/office/powerpoint/2010/main" val="318949305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0B0BE-E180-40CE-B313-65D51F4BF1AC}"/>
              </a:ext>
            </a:extLst>
          </p:cNvPr>
          <p:cNvSpPr>
            <a:spLocks noGrp="1"/>
          </p:cNvSpPr>
          <p:nvPr>
            <p:ph type="title"/>
          </p:nvPr>
        </p:nvSpPr>
        <p:spPr/>
        <p:txBody>
          <a:bodyPr/>
          <a:lstStyle/>
          <a:p>
            <a:r>
              <a:rPr lang="en-US" dirty="0"/>
              <a:t>USEPA’s Chartered Science Advisory Board</a:t>
            </a:r>
          </a:p>
        </p:txBody>
      </p:sp>
      <p:sp>
        <p:nvSpPr>
          <p:cNvPr id="3" name="Content Placeholder 2">
            <a:extLst>
              <a:ext uri="{FF2B5EF4-FFF2-40B4-BE49-F238E27FC236}">
                <a16:creationId xmlns:a16="http://schemas.microsoft.com/office/drawing/2014/main" id="{C30754CB-7C77-49C0-B196-FD775C3EE486}"/>
              </a:ext>
            </a:extLst>
          </p:cNvPr>
          <p:cNvSpPr>
            <a:spLocks noGrp="1"/>
          </p:cNvSpPr>
          <p:nvPr>
            <p:ph idx="1"/>
          </p:nvPr>
        </p:nvSpPr>
        <p:spPr>
          <a:xfrm>
            <a:off x="381000" y="1295400"/>
            <a:ext cx="8001000" cy="5181600"/>
          </a:xfrm>
        </p:spPr>
        <p:txBody>
          <a:bodyPr/>
          <a:lstStyle/>
          <a:p>
            <a:r>
              <a:rPr lang="en-US" dirty="0"/>
              <a:t>The SAB is to be composed of at least 9 members, now 45 (including Robert Mace)</a:t>
            </a:r>
          </a:p>
          <a:p>
            <a:r>
              <a:rPr lang="en-US" dirty="0"/>
              <a:t>At the time any proposed criteria document, standard, limitation, or regulation under the laws listed below are provided for formal interagency review, the Administrator is required to provide relevant technical and scientific information in possession of EPA to the SAB for review</a:t>
            </a:r>
          </a:p>
          <a:p>
            <a:pPr lvl="1"/>
            <a:r>
              <a:rPr lang="en-US" sz="1800" dirty="0"/>
              <a:t>Clean Air Act, Federal Water Pollution Control Act, Resource Conservation and Recovery Act, Noise Control Act, Toxic Substances Control Act, or the Safe Drinking Water Act </a:t>
            </a:r>
          </a:p>
          <a:p>
            <a:r>
              <a:rPr lang="en-US" sz="2200" dirty="0"/>
              <a:t>Also review documents, methods, etc. at request of EPA program offices</a:t>
            </a:r>
          </a:p>
        </p:txBody>
      </p:sp>
    </p:spTree>
    <p:extLst>
      <p:ext uri="{BB962C8B-B14F-4D97-AF65-F5344CB8AC3E}">
        <p14:creationId xmlns:p14="http://schemas.microsoft.com/office/powerpoint/2010/main" val="64957543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BB9B5-5B47-42F0-906E-6A5924C57036}"/>
              </a:ext>
            </a:extLst>
          </p:cNvPr>
          <p:cNvSpPr>
            <a:spLocks noGrp="1"/>
          </p:cNvSpPr>
          <p:nvPr>
            <p:ph type="title"/>
          </p:nvPr>
        </p:nvSpPr>
        <p:spPr/>
        <p:txBody>
          <a:bodyPr/>
          <a:lstStyle/>
          <a:p>
            <a:r>
              <a:rPr lang="en-US" dirty="0"/>
              <a:t>USEPA’s Chartered Science Advisory Board</a:t>
            </a:r>
          </a:p>
        </p:txBody>
      </p:sp>
      <p:sp>
        <p:nvSpPr>
          <p:cNvPr id="3" name="Content Placeholder 2">
            <a:extLst>
              <a:ext uri="{FF2B5EF4-FFF2-40B4-BE49-F238E27FC236}">
                <a16:creationId xmlns:a16="http://schemas.microsoft.com/office/drawing/2014/main" id="{8758DD20-44B7-4763-A2C8-64F161739CA8}"/>
              </a:ext>
            </a:extLst>
          </p:cNvPr>
          <p:cNvSpPr>
            <a:spLocks noGrp="1"/>
          </p:cNvSpPr>
          <p:nvPr>
            <p:ph idx="1"/>
          </p:nvPr>
        </p:nvSpPr>
        <p:spPr>
          <a:xfrm>
            <a:off x="381000" y="1219200"/>
            <a:ext cx="8153400" cy="5410200"/>
          </a:xfrm>
        </p:spPr>
        <p:txBody>
          <a:bodyPr>
            <a:normAutofit lnSpcReduction="10000"/>
          </a:bodyPr>
          <a:lstStyle/>
          <a:p>
            <a:r>
              <a:rPr lang="en-US" dirty="0"/>
              <a:t>Operates under the Federal Advisory Committee Act (FACA)</a:t>
            </a:r>
          </a:p>
          <a:p>
            <a:pPr lvl="1"/>
            <a:r>
              <a:rPr lang="en-US" dirty="0"/>
              <a:t>Open Meetings</a:t>
            </a:r>
          </a:p>
          <a:p>
            <a:pPr lvl="2"/>
            <a:r>
              <a:rPr lang="en-US" dirty="0"/>
              <a:t>Workgroups can meet in non-public setting, but only for preparatory work</a:t>
            </a:r>
          </a:p>
          <a:p>
            <a:pPr lvl="1"/>
            <a:r>
              <a:rPr lang="en-US" dirty="0"/>
              <a:t>Quorum, require Federal Register notice</a:t>
            </a:r>
          </a:p>
          <a:p>
            <a:pPr lvl="1"/>
            <a:r>
              <a:rPr lang="en-US" dirty="0"/>
              <a:t>Transparent, public can attend, listen, and provide comment</a:t>
            </a:r>
          </a:p>
          <a:p>
            <a:pPr lvl="1"/>
            <a:r>
              <a:rPr lang="en-US" dirty="0"/>
              <a:t>Meeting materials and SAB products available on website</a:t>
            </a:r>
          </a:p>
          <a:p>
            <a:pPr lvl="1"/>
            <a:r>
              <a:rPr lang="en-US" dirty="0"/>
              <a:t>Subject to Freedom of Information Act</a:t>
            </a:r>
          </a:p>
          <a:p>
            <a:pPr lvl="1"/>
            <a:r>
              <a:rPr lang="en-US" dirty="0"/>
              <a:t>Members cannot opine on activities under consideration; however we can on activities already reviewed</a:t>
            </a:r>
          </a:p>
          <a:p>
            <a:pPr lvl="1"/>
            <a:r>
              <a:rPr lang="en-US" dirty="0"/>
              <a:t>Members undergo conflict of interest checks on each topic</a:t>
            </a:r>
          </a:p>
        </p:txBody>
      </p:sp>
    </p:spTree>
    <p:extLst>
      <p:ext uri="{BB962C8B-B14F-4D97-AF65-F5344CB8AC3E}">
        <p14:creationId xmlns:p14="http://schemas.microsoft.com/office/powerpoint/2010/main" val="420898634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7E4C8-3B3E-4AEA-80BE-C4C9112CB766}"/>
              </a:ext>
            </a:extLst>
          </p:cNvPr>
          <p:cNvSpPr>
            <a:spLocks noGrp="1"/>
          </p:cNvSpPr>
          <p:nvPr>
            <p:ph type="title"/>
          </p:nvPr>
        </p:nvSpPr>
        <p:spPr/>
        <p:txBody>
          <a:bodyPr/>
          <a:lstStyle/>
          <a:p>
            <a:r>
              <a:rPr lang="en-US" dirty="0"/>
              <a:t>How the SAB Interacts with EPA</a:t>
            </a:r>
          </a:p>
        </p:txBody>
      </p:sp>
      <p:sp>
        <p:nvSpPr>
          <p:cNvPr id="3" name="Content Placeholder 2">
            <a:extLst>
              <a:ext uri="{FF2B5EF4-FFF2-40B4-BE49-F238E27FC236}">
                <a16:creationId xmlns:a16="http://schemas.microsoft.com/office/drawing/2014/main" id="{017139E4-7B9E-4C2E-8137-A8F0DE4D7096}"/>
              </a:ext>
            </a:extLst>
          </p:cNvPr>
          <p:cNvSpPr>
            <a:spLocks noGrp="1"/>
          </p:cNvSpPr>
          <p:nvPr>
            <p:ph idx="1"/>
          </p:nvPr>
        </p:nvSpPr>
        <p:spPr>
          <a:xfrm>
            <a:off x="533400" y="1295400"/>
            <a:ext cx="8077200" cy="5181600"/>
          </a:xfrm>
        </p:spPr>
        <p:txBody>
          <a:bodyPr>
            <a:normAutofit fontScale="92500"/>
          </a:bodyPr>
          <a:lstStyle/>
          <a:p>
            <a:r>
              <a:rPr lang="en-US" dirty="0"/>
              <a:t>Regulatory Agenda Review</a:t>
            </a:r>
          </a:p>
          <a:p>
            <a:r>
              <a:rPr lang="en-US" dirty="0"/>
              <a:t>Consultations</a:t>
            </a:r>
          </a:p>
          <a:p>
            <a:r>
              <a:rPr lang="en-US" dirty="0"/>
              <a:t>Peer Review of Office Programs, Projects, and Plans</a:t>
            </a:r>
          </a:p>
          <a:p>
            <a:pPr lvl="1"/>
            <a:r>
              <a:rPr lang="en-US" dirty="0"/>
              <a:t>Chartered Board (subcommittee)</a:t>
            </a:r>
          </a:p>
          <a:p>
            <a:pPr lvl="1"/>
            <a:r>
              <a:rPr lang="en-US" dirty="0"/>
              <a:t>Standing Committees</a:t>
            </a:r>
          </a:p>
          <a:p>
            <a:pPr lvl="2"/>
            <a:r>
              <a:rPr lang="en-US" dirty="0"/>
              <a:t>Drinking Water Committee </a:t>
            </a:r>
          </a:p>
          <a:p>
            <a:pPr lvl="1"/>
            <a:r>
              <a:rPr lang="en-US" dirty="0"/>
              <a:t>Ad hoc Committees and Panels</a:t>
            </a:r>
          </a:p>
          <a:p>
            <a:pPr lvl="1"/>
            <a:r>
              <a:rPr lang="en-US" dirty="0"/>
              <a:t>All chaired by a chartered SAB member</a:t>
            </a:r>
          </a:p>
          <a:p>
            <a:r>
              <a:rPr lang="en-US" dirty="0"/>
              <a:t>Requests from the EPA Administrator</a:t>
            </a:r>
          </a:p>
          <a:p>
            <a:r>
              <a:rPr lang="en-US" dirty="0"/>
              <a:t>Self-initiated activities</a:t>
            </a:r>
          </a:p>
          <a:p>
            <a:r>
              <a:rPr lang="en-US" dirty="0"/>
              <a:t>Scientific and Technological Achievement Awards – ORD award</a:t>
            </a:r>
          </a:p>
          <a:p>
            <a:r>
              <a:rPr lang="en-US" dirty="0"/>
              <a:t>Briefings</a:t>
            </a:r>
          </a:p>
          <a:p>
            <a:pPr marL="0" indent="0">
              <a:buNone/>
            </a:pPr>
            <a:endParaRPr lang="en-US" dirty="0"/>
          </a:p>
        </p:txBody>
      </p:sp>
    </p:spTree>
    <p:extLst>
      <p:ext uri="{BB962C8B-B14F-4D97-AF65-F5344CB8AC3E}">
        <p14:creationId xmlns:p14="http://schemas.microsoft.com/office/powerpoint/2010/main" val="11976035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1F5A2-F288-4C07-A244-4C718AB66F36}"/>
              </a:ext>
            </a:extLst>
          </p:cNvPr>
          <p:cNvSpPr>
            <a:spLocks noGrp="1"/>
          </p:cNvSpPr>
          <p:nvPr>
            <p:ph type="title"/>
          </p:nvPr>
        </p:nvSpPr>
        <p:spPr/>
        <p:txBody>
          <a:bodyPr/>
          <a:lstStyle/>
          <a:p>
            <a:r>
              <a:rPr lang="en-US" dirty="0"/>
              <a:t>SAB Activities Related to Water</a:t>
            </a:r>
          </a:p>
        </p:txBody>
      </p:sp>
      <p:sp>
        <p:nvSpPr>
          <p:cNvPr id="3" name="Content Placeholder 2">
            <a:extLst>
              <a:ext uri="{FF2B5EF4-FFF2-40B4-BE49-F238E27FC236}">
                <a16:creationId xmlns:a16="http://schemas.microsoft.com/office/drawing/2014/main" id="{E74692CE-8B66-4EA4-8839-868A39926E3E}"/>
              </a:ext>
            </a:extLst>
          </p:cNvPr>
          <p:cNvSpPr>
            <a:spLocks noGrp="1"/>
          </p:cNvSpPr>
          <p:nvPr>
            <p:ph idx="1"/>
          </p:nvPr>
        </p:nvSpPr>
        <p:spPr/>
        <p:txBody>
          <a:bodyPr/>
          <a:lstStyle/>
          <a:p>
            <a:r>
              <a:rPr lang="en-US" dirty="0"/>
              <a:t>Current Activities</a:t>
            </a:r>
          </a:p>
          <a:p>
            <a:r>
              <a:rPr lang="en-US" dirty="0"/>
              <a:t>Recent Past Activities</a:t>
            </a:r>
          </a:p>
          <a:p>
            <a:r>
              <a:rPr lang="en-US" dirty="0"/>
              <a:t>Upcoming Meeting</a:t>
            </a:r>
          </a:p>
        </p:txBody>
      </p:sp>
    </p:spTree>
    <p:extLst>
      <p:ext uri="{BB962C8B-B14F-4D97-AF65-F5344CB8AC3E}">
        <p14:creationId xmlns:p14="http://schemas.microsoft.com/office/powerpoint/2010/main" val="194349109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054A3-27C6-477E-86D4-2363C480F352}"/>
              </a:ext>
            </a:extLst>
          </p:cNvPr>
          <p:cNvSpPr>
            <a:spLocks noGrp="1"/>
          </p:cNvSpPr>
          <p:nvPr>
            <p:ph type="title"/>
          </p:nvPr>
        </p:nvSpPr>
        <p:spPr/>
        <p:txBody>
          <a:bodyPr/>
          <a:lstStyle/>
          <a:p>
            <a:r>
              <a:rPr lang="en-US" dirty="0"/>
              <a:t>Current Activities</a:t>
            </a:r>
          </a:p>
        </p:txBody>
      </p:sp>
      <p:sp>
        <p:nvSpPr>
          <p:cNvPr id="3" name="Content Placeholder 2">
            <a:extLst>
              <a:ext uri="{FF2B5EF4-FFF2-40B4-BE49-F238E27FC236}">
                <a16:creationId xmlns:a16="http://schemas.microsoft.com/office/drawing/2014/main" id="{34EB2A75-8AE8-46D4-9887-5B1DAD1C32D9}"/>
              </a:ext>
            </a:extLst>
          </p:cNvPr>
          <p:cNvSpPr>
            <a:spLocks noGrp="1"/>
          </p:cNvSpPr>
          <p:nvPr>
            <p:ph idx="1"/>
          </p:nvPr>
        </p:nvSpPr>
        <p:spPr>
          <a:xfrm>
            <a:off x="914400" y="1447800"/>
            <a:ext cx="7696200" cy="5105400"/>
          </a:xfrm>
        </p:spPr>
        <p:txBody>
          <a:bodyPr/>
          <a:lstStyle/>
          <a:p>
            <a:r>
              <a:rPr lang="en-US" dirty="0"/>
              <a:t>ORD &amp; OCSPP’s All-Ages Lead Model: Evaluation of the Theoretical Framework and Model</a:t>
            </a:r>
          </a:p>
          <a:p>
            <a:pPr lvl="1"/>
            <a:r>
              <a:rPr lang="en-US" dirty="0"/>
              <a:t>Currently forming an ad hoc panel</a:t>
            </a:r>
          </a:p>
          <a:p>
            <a:pPr lvl="2"/>
            <a:r>
              <a:rPr lang="en-US" dirty="0"/>
              <a:t>FR Notice 11/01/2018</a:t>
            </a:r>
          </a:p>
          <a:p>
            <a:pPr lvl="2"/>
            <a:r>
              <a:rPr lang="en-US" dirty="0"/>
              <a:t>Candidate list posted for public comment 3/01/2019; comment period ended 3/22/2019</a:t>
            </a:r>
          </a:p>
          <a:p>
            <a:pPr lvl="1"/>
            <a:r>
              <a:rPr lang="en-US" dirty="0"/>
              <a:t>AALM is an outgrowth of IEUBK model; models blood and tissue levels of lead from birth to 90 years</a:t>
            </a:r>
          </a:p>
          <a:p>
            <a:pPr lvl="1"/>
            <a:r>
              <a:rPr lang="en-US" dirty="0"/>
              <a:t>IEUBK = exposures &gt;1 month, children</a:t>
            </a:r>
          </a:p>
          <a:p>
            <a:pPr lvl="1"/>
            <a:r>
              <a:rPr lang="en-US" dirty="0"/>
              <a:t>AALM = exposures &gt;1 day, children and adults</a:t>
            </a:r>
          </a:p>
          <a:p>
            <a:pPr lvl="1"/>
            <a:r>
              <a:rPr lang="en-US" dirty="0"/>
              <a:t>Drinking water can be a significant source of lead exposure</a:t>
            </a:r>
          </a:p>
        </p:txBody>
      </p:sp>
    </p:spTree>
    <p:extLst>
      <p:ext uri="{BB962C8B-B14F-4D97-AF65-F5344CB8AC3E}">
        <p14:creationId xmlns:p14="http://schemas.microsoft.com/office/powerpoint/2010/main" val="300900949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FE8F3-FFAA-46D0-AD35-75E642DA393E}"/>
              </a:ext>
            </a:extLst>
          </p:cNvPr>
          <p:cNvSpPr>
            <a:spLocks noGrp="1"/>
          </p:cNvSpPr>
          <p:nvPr>
            <p:ph type="title"/>
          </p:nvPr>
        </p:nvSpPr>
        <p:spPr/>
        <p:txBody>
          <a:bodyPr/>
          <a:lstStyle/>
          <a:p>
            <a:r>
              <a:rPr lang="en-US" dirty="0"/>
              <a:t>Current Activities</a:t>
            </a:r>
          </a:p>
        </p:txBody>
      </p:sp>
      <p:sp>
        <p:nvSpPr>
          <p:cNvPr id="3" name="Content Placeholder 2">
            <a:extLst>
              <a:ext uri="{FF2B5EF4-FFF2-40B4-BE49-F238E27FC236}">
                <a16:creationId xmlns:a16="http://schemas.microsoft.com/office/drawing/2014/main" id="{42B8F2D5-B799-4B62-B2F1-4E0B3C512CE7}"/>
              </a:ext>
            </a:extLst>
          </p:cNvPr>
          <p:cNvSpPr>
            <a:spLocks noGrp="1"/>
          </p:cNvSpPr>
          <p:nvPr>
            <p:ph idx="1"/>
          </p:nvPr>
        </p:nvSpPr>
        <p:spPr>
          <a:xfrm>
            <a:off x="533400" y="1524000"/>
            <a:ext cx="7772400" cy="4267200"/>
          </a:xfrm>
        </p:spPr>
        <p:txBody>
          <a:bodyPr/>
          <a:lstStyle/>
          <a:p>
            <a:r>
              <a:rPr lang="en-US" dirty="0"/>
              <a:t>OW’s Scoping and Approach for Revising Guidelines for Devising Numerical Water Quality Criteria to Protect Aquatic Life</a:t>
            </a:r>
          </a:p>
          <a:p>
            <a:pPr lvl="1"/>
            <a:r>
              <a:rPr lang="en-US" dirty="0"/>
              <a:t>Ecological Processes and Effects Committee Augmented Panel; FR Notice 8/30/2016; Candidate list posted for public comment 12/27/ 2016; comment period ended 1/31/2017</a:t>
            </a:r>
          </a:p>
          <a:p>
            <a:pPr lvl="1"/>
            <a:r>
              <a:rPr lang="en-US" dirty="0"/>
              <a:t>OW is seeking advice on scoping document on the framework for a phased revision of EPA’s 1985 guidelines for deriving aquatic life criteria </a:t>
            </a:r>
          </a:p>
          <a:p>
            <a:pPr lvl="1"/>
            <a:r>
              <a:rPr lang="en-US" dirty="0"/>
              <a:t>Planning to bring other documents supporting the revision</a:t>
            </a:r>
          </a:p>
        </p:txBody>
      </p:sp>
    </p:spTree>
    <p:extLst>
      <p:ext uri="{BB962C8B-B14F-4D97-AF65-F5344CB8AC3E}">
        <p14:creationId xmlns:p14="http://schemas.microsoft.com/office/powerpoint/2010/main" val="1583400725"/>
      </p:ext>
    </p:extLst>
  </p:cSld>
  <p:clrMapOvr>
    <a:masterClrMapping/>
  </p:clrMapOvr>
  <p:transition/>
</p:sld>
</file>

<file path=ppt/theme/theme1.xml><?xml version="1.0" encoding="utf-8"?>
<a:theme xmlns:a="http://schemas.openxmlformats.org/drawingml/2006/main" name="default">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efaul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19977</TotalTime>
  <Pages>2</Pages>
  <Words>951</Words>
  <Application>Microsoft Office PowerPoint</Application>
  <PresentationFormat>On-screen Show (4:3)</PresentationFormat>
  <Paragraphs>106</Paragraphs>
  <Slides>16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Arial Black</vt:lpstr>
      <vt:lpstr>Georgia</vt:lpstr>
      <vt:lpstr>Times New Roman</vt:lpstr>
      <vt:lpstr>Verdana</vt:lpstr>
      <vt:lpstr>Wingdings</vt:lpstr>
      <vt:lpstr>default</vt:lpstr>
      <vt:lpstr>An Update on USEPA’s Science Advisory Board Activities Related to Water </vt:lpstr>
      <vt:lpstr>A Bit About Me…</vt:lpstr>
      <vt:lpstr>USEPA’s Chartered Science Advisory Board</vt:lpstr>
      <vt:lpstr>USEPA’s Chartered Science Advisory Board</vt:lpstr>
      <vt:lpstr>USEPA’s Chartered Science Advisory Board</vt:lpstr>
      <vt:lpstr>How the SAB Interacts with EPA</vt:lpstr>
      <vt:lpstr>SAB Activities Related to Water</vt:lpstr>
      <vt:lpstr>Current Activities</vt:lpstr>
      <vt:lpstr>Current Activities</vt:lpstr>
      <vt:lpstr>Past Activities</vt:lpstr>
      <vt:lpstr>Past Activities</vt:lpstr>
      <vt:lpstr>Upcoming Meeting</vt:lpstr>
      <vt:lpstr>Upcoming Meeting</vt:lpstr>
      <vt:lpstr>Upcoming Meeting</vt:lpstr>
      <vt:lpstr>Science vs. Policy</vt:lpstr>
      <vt:lpstr>Contact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REGULATION DEVELOPMENT</dc:creator>
  <cp:lastModifiedBy>Michael Honeycutt</cp:lastModifiedBy>
  <cp:revision>1353</cp:revision>
  <cp:lastPrinted>2013-02-07T18:16:37Z</cp:lastPrinted>
  <dcterms:created xsi:type="dcterms:W3CDTF">1998-03-09T22:45:34Z</dcterms:created>
  <dcterms:modified xsi:type="dcterms:W3CDTF">2019-05-02T20:32:25Z</dcterms:modified>
</cp:coreProperties>
</file>