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6" r:id="rId3"/>
    <p:sldId id="344" r:id="rId4"/>
    <p:sldId id="372" r:id="rId5"/>
    <p:sldId id="326" r:id="rId6"/>
    <p:sldId id="375" r:id="rId7"/>
    <p:sldId id="376" r:id="rId8"/>
    <p:sldId id="382" r:id="rId9"/>
    <p:sldId id="379" r:id="rId10"/>
    <p:sldId id="380" r:id="rId11"/>
    <p:sldId id="381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6600"/>
    <a:srgbClr val="CC99FF"/>
    <a:srgbClr val="FF33CC"/>
    <a:srgbClr val="99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35" autoAdjust="0"/>
    <p:restoredTop sz="94660"/>
  </p:normalViewPr>
  <p:slideViewPr>
    <p:cSldViewPr snapToGrid="0">
      <p:cViewPr varScale="1">
        <p:scale>
          <a:sx n="71" d="100"/>
          <a:sy n="71" d="100"/>
        </p:scale>
        <p:origin x="54" y="84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presProps" Target="pres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theme" Target="theme/theme1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6C056B-4C31-41C8-8965-C5936151C8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C8E1F88-2415-47B5-8C1E-02DDB9707B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9B8714-1374-48B9-A318-524442AF13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7053B-DDA4-48AA-90A0-24FF8F1C6926}" type="datetimeFigureOut">
              <a:rPr lang="en-US" smtClean="0"/>
              <a:t>5/1/2019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74B678-A2CE-4B98-BE18-41EFF3A89D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42D4AE-F3E8-42A2-A7A5-5958D36262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8DEBF-8526-4CCF-BCF2-86D6E7573ED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74964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BC8E89-442A-4D40-89F5-7E496640E8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0A64E4A-884E-4074-8773-9C71729E609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EE4FB3-6D00-43BD-A579-3A0E541AD2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7053B-DDA4-48AA-90A0-24FF8F1C6926}" type="datetimeFigureOut">
              <a:rPr lang="en-US" smtClean="0"/>
              <a:t>5/1/2019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ED57D1-6EAA-4841-B8E1-144CBCBE00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306833-BC28-444A-8ACA-9721AC5FF0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8DEBF-8526-4CCF-BCF2-86D6E7573ED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51177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F5523DF-1370-4990-8054-3B997E2892D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FF8BCA9-6B4E-46A2-92BB-DF8BE1629D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CF1131-58FC-4150-865C-5BCCB60193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7053B-DDA4-48AA-90A0-24FF8F1C6926}" type="datetimeFigureOut">
              <a:rPr lang="en-US" smtClean="0"/>
              <a:t>5/1/2019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EADB8A-7063-45EC-A902-2167E13031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EA911B-48E6-42F6-B89A-E8DF43DECD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8DEBF-8526-4CCF-BCF2-86D6E7573ED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94638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5/1/2019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925726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5/1/2019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61435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5/1/2019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936423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1845734"/>
            <a:ext cx="4937760" cy="402335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5/1/2019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362307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5"/>
            <a:ext cx="4937760" cy="32867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2867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5/1/2019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441535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5/1/2019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188075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5/1/2019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967579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5586B75A-687E-405C-8A0B-8D00578BA2C3}" type="datetimeFigureOut">
              <a:rPr lang="en-US" smtClean="0"/>
              <a:pPr/>
              <a:t>5/1/2019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30514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1FEDE0-3265-4A5C-9B73-F0B53EB303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E31F32-B1DF-4274-848E-FAAEA8579A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5007D0-27B1-4CD1-BE96-51C3BD8793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7053B-DDA4-48AA-90A0-24FF8F1C6926}" type="datetimeFigureOut">
              <a:rPr lang="en-US" smtClean="0"/>
              <a:t>5/1/2019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E5BC9D-218A-45A5-A834-5E7F06A0F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B735AE-12C8-4999-AA50-4152DBFB8F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8DEBF-8526-4CCF-BCF2-86D6E7573ED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61720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5/1/2019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654645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5/1/2019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692481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5/1/2019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27931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3F3EDC-82B7-410B-BB3A-EF6540751D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991F2A-4AC4-490E-B26D-B26C1FE85B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0CE90F-35E9-4258-98E0-655ABDE9B3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7053B-DDA4-48AA-90A0-24FF8F1C6926}" type="datetimeFigureOut">
              <a:rPr lang="en-US" smtClean="0"/>
              <a:t>5/1/2019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D2A44E-60EE-44A4-B29B-F9AF1AB10C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B45042-B9D4-41E9-B7C1-2B2C20ADCF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8DEBF-8526-4CCF-BCF2-86D6E7573ED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52455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58A844-E69C-4BC9-8D3E-4FED740CA2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7C0902-6915-4347-BC09-F1FBF750641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ECD35A-31A5-4501-880B-7AC52E026A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0B2DF4-2EB6-4E55-85E6-6F2C8D23F4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7053B-DDA4-48AA-90A0-24FF8F1C6926}" type="datetimeFigureOut">
              <a:rPr lang="en-US" smtClean="0"/>
              <a:t>5/1/2019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9BFD8E7-7841-4F56-8D9F-D761363783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AF70AC5-AE7A-4B8F-85E6-AED8EF803F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8DEBF-8526-4CCF-BCF2-86D6E7573ED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19846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1F6E2F-F3CA-4D45-BFAC-7B4BD7548A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726904-397C-440E-A3AE-236893D038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D6950CA-7521-422F-A8D2-74AF8FF3F9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CBDDBB2-E365-4B2A-B721-20E87F55D1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F4EDB65-5076-4FE0-9BBE-5F6583B9E02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F2EBA60-C3E9-45C9-89BC-3555D6D2C8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7053B-DDA4-48AA-90A0-24FF8F1C6926}" type="datetimeFigureOut">
              <a:rPr lang="en-US" smtClean="0"/>
              <a:t>5/1/2019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06B658F-62AB-475D-B441-D25219F2E1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B877805-0AE0-47EB-A9A8-969FBFBA23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8DEBF-8526-4CCF-BCF2-86D6E7573ED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09939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417664-D35B-460A-B6B1-BB19F1FF59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BCB52C2-B36E-4E13-8508-86CF0080C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7053B-DDA4-48AA-90A0-24FF8F1C6926}" type="datetimeFigureOut">
              <a:rPr lang="en-US" smtClean="0"/>
              <a:t>5/1/2019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40CF6FA-BBCD-4399-BC31-6D240CF8A0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79A2DFE-3ED2-40FE-A855-81C1381C9C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8DEBF-8526-4CCF-BCF2-86D6E7573ED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74273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927E7A5-05AC-4964-BE3A-8771B83CD4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7053B-DDA4-48AA-90A0-24FF8F1C6926}" type="datetimeFigureOut">
              <a:rPr lang="en-US" smtClean="0"/>
              <a:t>5/1/2019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58C260E-B031-458A-A610-D8377711CD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567CEB-CA5B-4EE7-84A4-1DDF911F63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8DEBF-8526-4CCF-BCF2-86D6E7573ED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33199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F3FF3B-0CAF-411A-A893-3C7C3C2F21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766D9E-42F6-45A5-A2BD-53AF516FD9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73B526E-E23C-4CF7-A0E5-873A3FEF0D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EF6BE81-CC49-49F7-BED3-5E9809B3DB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7053B-DDA4-48AA-90A0-24FF8F1C6926}" type="datetimeFigureOut">
              <a:rPr lang="en-US" smtClean="0"/>
              <a:t>5/1/2019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20F771-85DE-4158-9000-8F45767256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6E31981-4164-40C6-A4D4-BE04F7EDD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8DEBF-8526-4CCF-BCF2-86D6E7573ED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53041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1CEEB9-AF95-437E-852E-9A9F521EC1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703D10D-F0A7-4F8A-917B-8BB4A2D3AA8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D4B4A35-B00D-49B9-A1A2-A52A1211E6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B12458-F6B1-4103-ACF7-F38D4E3651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7053B-DDA4-48AA-90A0-24FF8F1C6926}" type="datetimeFigureOut">
              <a:rPr lang="en-US" smtClean="0"/>
              <a:t>5/1/2019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EFBF825-6F68-45F8-AEE5-7D58D0BB77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6BFC283-9798-4D02-95F0-E44924A959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8DEBF-8526-4CCF-BCF2-86D6E7573ED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8898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7EF9169-2BBC-4927-B41D-AC92B4A5C5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9B93A9-65CE-4C61-A886-91445581CA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62E437-D9FE-411B-9005-3FB5ED3EC43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97053B-DDA4-48AA-90A0-24FF8F1C6926}" type="datetimeFigureOut">
              <a:rPr lang="en-US" smtClean="0"/>
              <a:t>5/1/2019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C5E5F9-C477-4930-A33F-4527E9A50AF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19C72A-08BE-442F-A272-5EAA2466091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88DEBF-8526-4CCF-BCF2-86D6E7573ED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07583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5586B75A-687E-405C-8A0B-8D00578BA2C3}" type="datetimeFigureOut">
              <a:rPr lang="en-US" smtClean="0"/>
              <a:pPr/>
              <a:t>5/1/2019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15240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svg"/><Relationship Id="rId5" Type="http://schemas.openxmlformats.org/officeDocument/2006/relationships/image" Target="../media/image29.pn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Rectangle 101">
            <a:extLst>
              <a:ext uri="{FF2B5EF4-FFF2-40B4-BE49-F238E27FC236}">
                <a16:creationId xmlns:a16="http://schemas.microsoft.com/office/drawing/2014/main" id="{91B56D65-482A-4C2F-8C67-902EDBF11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638174" y="639401"/>
            <a:ext cx="5374005" cy="5577162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081DC67-AD92-4536-A8CA-5997D0BC10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58213" y="1145916"/>
            <a:ext cx="4748995" cy="2989590"/>
          </a:xfrm>
        </p:spPr>
        <p:txBody>
          <a:bodyPr>
            <a:normAutofit/>
          </a:bodyPr>
          <a:lstStyle/>
          <a:p>
            <a:r>
              <a:rPr lang="en-US" sz="2900" b="1" cap="all" dirty="0">
                <a:solidFill>
                  <a:srgbClr val="FFFFFF"/>
                </a:solidFill>
              </a:rPr>
              <a:t>Reservoirs,  groundwater, </a:t>
            </a:r>
            <a:r>
              <a:rPr lang="en-US" sz="2900" b="1" dirty="0">
                <a:solidFill>
                  <a:srgbClr val="FFFFFF"/>
                </a:solidFill>
              </a:rPr>
              <a:t>and</a:t>
            </a:r>
            <a:r>
              <a:rPr lang="en-US" sz="2900" b="1" cap="all" dirty="0">
                <a:solidFill>
                  <a:srgbClr val="FFFFFF"/>
                </a:solidFill>
              </a:rPr>
              <a:t> </a:t>
            </a:r>
            <a:br>
              <a:rPr lang="en-US" sz="2900" b="1" cap="all" dirty="0">
                <a:solidFill>
                  <a:srgbClr val="FFFFFF"/>
                </a:solidFill>
              </a:rPr>
            </a:br>
            <a:r>
              <a:rPr lang="en-US" sz="2900" b="1" dirty="0">
                <a:solidFill>
                  <a:srgbClr val="FFFFFF"/>
                </a:solidFill>
              </a:rPr>
              <a:t>e</a:t>
            </a:r>
            <a:r>
              <a:rPr lang="en-US" sz="2900" b="1" cap="all" dirty="0">
                <a:solidFill>
                  <a:srgbClr val="FFFFFF"/>
                </a:solidFill>
              </a:rPr>
              <a:t>DNA</a:t>
            </a:r>
            <a:br>
              <a:rPr lang="en-US" sz="2900" b="1" cap="all" dirty="0">
                <a:solidFill>
                  <a:srgbClr val="FFFFFF"/>
                </a:solidFill>
              </a:rPr>
            </a:br>
            <a:br>
              <a:rPr lang="en-US" sz="2900" b="1" cap="all" dirty="0">
                <a:solidFill>
                  <a:srgbClr val="FFFFFF"/>
                </a:solidFill>
              </a:rPr>
            </a:br>
            <a:r>
              <a:rPr lang="en-US" sz="2900" b="1" dirty="0">
                <a:solidFill>
                  <a:srgbClr val="FFFFFF"/>
                </a:solidFill>
              </a:rPr>
              <a:t>Is there something positive about zebra mussels</a:t>
            </a:r>
            <a:br>
              <a:rPr lang="en-US" sz="2900" b="1" dirty="0">
                <a:solidFill>
                  <a:srgbClr val="FFFFFF"/>
                </a:solidFill>
              </a:rPr>
            </a:br>
            <a:endParaRPr lang="en-US" sz="2900" dirty="0">
              <a:solidFill>
                <a:srgbClr val="FFFFFF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C852B39-BF7D-4FF0-BB06-329D669FBC8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58213" y="4475308"/>
            <a:ext cx="4748995" cy="1102763"/>
          </a:xfrm>
        </p:spPr>
        <p:txBody>
          <a:bodyPr>
            <a:normAutofit/>
          </a:bodyPr>
          <a:lstStyle/>
          <a:p>
            <a:r>
              <a:rPr lang="en-US" sz="1700" dirty="0">
                <a:solidFill>
                  <a:srgbClr val="E7E6E6"/>
                </a:solidFill>
              </a:rPr>
              <a:t>Joe C. Yelderman Jr.</a:t>
            </a:r>
          </a:p>
          <a:p>
            <a:r>
              <a:rPr lang="en-US" sz="1700" dirty="0">
                <a:solidFill>
                  <a:srgbClr val="E7E6E6"/>
                </a:solidFill>
              </a:rPr>
              <a:t>Stephanie Wong</a:t>
            </a:r>
          </a:p>
          <a:p>
            <a:r>
              <a:rPr lang="en-US" sz="1700" dirty="0">
                <a:solidFill>
                  <a:srgbClr val="E7E6E6"/>
                </a:solidFill>
              </a:rPr>
              <a:t>John Higley </a:t>
            </a:r>
          </a:p>
        </p:txBody>
      </p:sp>
      <p:pic>
        <p:nvPicPr>
          <p:cNvPr id="7" name="Picture 6" descr="A close up of a sign&#10;&#10;Description automatically generated">
            <a:extLst>
              <a:ext uri="{FF2B5EF4-FFF2-40B4-BE49-F238E27FC236}">
                <a16:creationId xmlns:a16="http://schemas.microsoft.com/office/drawing/2014/main" id="{5EBA35CC-9540-45B4-9120-255D809E72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6127" y="1428020"/>
            <a:ext cx="2493765" cy="11068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0BD07D7-5373-4A0F-AA61-738B53E81B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24485" y="1602342"/>
            <a:ext cx="2527434" cy="758230"/>
          </a:xfrm>
          <a:prstGeom prst="rect">
            <a:avLst/>
          </a:prstGeom>
        </p:spPr>
      </p:pic>
      <p:cxnSp>
        <p:nvCxnSpPr>
          <p:cNvPr id="104" name="Straight Connector 103">
            <a:extLst>
              <a:ext uri="{FF2B5EF4-FFF2-40B4-BE49-F238E27FC236}">
                <a16:creationId xmlns:a16="http://schemas.microsoft.com/office/drawing/2014/main" id="{20FEF24E-4E14-4630-B207-B3F29C72C7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89414" y="4315288"/>
            <a:ext cx="4058875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03FD1502-70C3-4887-8E53-8A42624212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67595" y="3994544"/>
            <a:ext cx="1687062" cy="1687062"/>
          </a:xfrm>
          <a:prstGeom prst="rect">
            <a:avLst/>
          </a:prstGeom>
        </p:spPr>
      </p:pic>
      <p:pic>
        <p:nvPicPr>
          <p:cNvPr id="8" name="Picture 7" descr="A person swimming in water&#10;&#10;Description automatically generated">
            <a:extLst>
              <a:ext uri="{FF2B5EF4-FFF2-40B4-BE49-F238E27FC236}">
                <a16:creationId xmlns:a16="http://schemas.microsoft.com/office/drawing/2014/main" id="{778BBEE0-C26A-4A11-8FB1-AB3A8A084FF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4486" y="3994544"/>
            <a:ext cx="2527434" cy="1687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32176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FAFBA01-76DB-4F64-900A-4AD61293B6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380849"/>
            <a:ext cx="3651467" cy="1017646"/>
          </a:xfrm>
        </p:spPr>
        <p:txBody>
          <a:bodyPr>
            <a:normAutofit/>
          </a:bodyPr>
          <a:lstStyle/>
          <a:p>
            <a:pPr algn="ctr"/>
            <a:r>
              <a:rPr lang="en-US" sz="5300" dirty="0"/>
              <a:t>Conclusions</a:t>
            </a:r>
            <a:r>
              <a:rPr lang="en-US" dirty="0"/>
              <a:t> </a:t>
            </a:r>
          </a:p>
        </p:txBody>
      </p:sp>
      <p:pic>
        <p:nvPicPr>
          <p:cNvPr id="19" name="Content Placeholder 7">
            <a:extLst>
              <a:ext uri="{FF2B5EF4-FFF2-40B4-BE49-F238E27FC236}">
                <a16:creationId xmlns:a16="http://schemas.microsoft.com/office/drawing/2014/main" id="{446277A9-C0C1-4BA8-B45D-E4669DA3E11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49" r="5151"/>
          <a:stretch/>
        </p:blipFill>
        <p:spPr>
          <a:xfrm>
            <a:off x="4639056" y="10"/>
            <a:ext cx="7552944" cy="6857990"/>
          </a:xfrm>
          <a:prstGeom prst="rect">
            <a:avLst/>
          </a:prstGeom>
          <a:effectLst/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F7F6159-A913-46C2-82DA-1414643530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289" b="90132" l="2857" r="97500">
                        <a14:foregroundMark x1="81071" y1="34211" x2="87500" y2="57895"/>
                        <a14:foregroundMark x1="89643" y1="59211" x2="98214" y2="84868"/>
                        <a14:foregroundMark x1="97143" y1="92763" x2="74286" y2="92763"/>
                        <a14:foregroundMark x1="13214" y1="88816" x2="8571" y2="85526"/>
                        <a14:foregroundMark x1="8571" y1="88816" x2="3571" y2="86184"/>
                        <a14:foregroundMark x1="73214" y1="17105" x2="65714" y2="11842"/>
                        <a14:foregroundMark x1="56704" y1="8597" x2="56429" y2="8553"/>
                        <a14:foregroundMark x1="61802" y1="9413" x2="59870" y2="9104"/>
                        <a14:foregroundMark x1="50357" y1="11842" x2="43929" y2="12500"/>
                        <a14:foregroundMark x1="39643" y1="19079" x2="29286" y2="29605"/>
                        <a14:foregroundMark x1="40714" y1="17105" x2="32857" y2="24342"/>
                        <a14:foregroundMark x1="28929" y1="29605" x2="22143" y2="36842"/>
                        <a14:foregroundMark x1="42857" y1="13158" x2="20714" y2="30263"/>
                        <a14:foregroundMark x1="55550" y1="5024" x2="45000" y2="3289"/>
                        <a14:foregroundMark x1="60636" y1="5861" x2="58721" y2="5546"/>
                        <a14:backgroundMark x1="68571" y1="2632" x2="63214" y2="1316"/>
                        <a14:backgroundMark x1="63214" y1="1316" x2="58929" y2="658"/>
                        <a14:backgroundMark x1="57143" y1="658" x2="53929" y2="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11711609" y="193159"/>
            <a:ext cx="442160" cy="24841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2203533-11C6-4B35-896F-540DC00E5A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289" b="90132" l="2857" r="97500">
                        <a14:foregroundMark x1="81071" y1="34211" x2="87500" y2="57895"/>
                        <a14:foregroundMark x1="89643" y1="59211" x2="98214" y2="84868"/>
                        <a14:foregroundMark x1="97143" y1="92763" x2="74286" y2="92763"/>
                        <a14:foregroundMark x1="13214" y1="88816" x2="8571" y2="85526"/>
                        <a14:foregroundMark x1="8571" y1="88816" x2="3571" y2="86184"/>
                        <a14:foregroundMark x1="73214" y1="17105" x2="65714" y2="11842"/>
                        <a14:foregroundMark x1="56704" y1="8597" x2="56429" y2="8553"/>
                        <a14:foregroundMark x1="61802" y1="9413" x2="59870" y2="9104"/>
                        <a14:foregroundMark x1="50357" y1="11842" x2="43929" y2="12500"/>
                        <a14:foregroundMark x1="39643" y1="19079" x2="29286" y2="29605"/>
                        <a14:foregroundMark x1="40714" y1="17105" x2="32857" y2="24342"/>
                        <a14:foregroundMark x1="28929" y1="29605" x2="22143" y2="36842"/>
                        <a14:foregroundMark x1="42857" y1="13158" x2="20714" y2="30263"/>
                        <a14:foregroundMark x1="55550" y1="5024" x2="45000" y2="3289"/>
                        <a14:foregroundMark x1="60636" y1="5861" x2="58721" y2="5546"/>
                        <a14:backgroundMark x1="68571" y1="2632" x2="63214" y2="1316"/>
                        <a14:backgroundMark x1="63214" y1="1316" x2="58929" y2="658"/>
                        <a14:backgroundMark x1="57143" y1="658" x2="53929" y2="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11122885" y="380849"/>
            <a:ext cx="442160" cy="248418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2DA0C199-54A3-45CB-BB36-BCA8EA94D6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289" b="90132" l="2857" r="97500">
                        <a14:foregroundMark x1="81071" y1="34211" x2="87500" y2="57895"/>
                        <a14:foregroundMark x1="89643" y1="59211" x2="98214" y2="84868"/>
                        <a14:foregroundMark x1="97143" y1="92763" x2="74286" y2="92763"/>
                        <a14:foregroundMark x1="13214" y1="88816" x2="8571" y2="85526"/>
                        <a14:foregroundMark x1="8571" y1="88816" x2="3571" y2="86184"/>
                        <a14:foregroundMark x1="73214" y1="17105" x2="65714" y2="11842"/>
                        <a14:foregroundMark x1="56704" y1="8597" x2="56429" y2="8553"/>
                        <a14:foregroundMark x1="61802" y1="9413" x2="59870" y2="9104"/>
                        <a14:foregroundMark x1="50357" y1="11842" x2="43929" y2="12500"/>
                        <a14:foregroundMark x1="39643" y1="19079" x2="29286" y2="29605"/>
                        <a14:foregroundMark x1="40714" y1="17105" x2="32857" y2="24342"/>
                        <a14:foregroundMark x1="28929" y1="29605" x2="22143" y2="36842"/>
                        <a14:foregroundMark x1="42857" y1="13158" x2="20714" y2="30263"/>
                        <a14:foregroundMark x1="55550" y1="5024" x2="45000" y2="3289"/>
                        <a14:foregroundMark x1="60636" y1="5861" x2="58721" y2="5546"/>
                        <a14:backgroundMark x1="68571" y1="2632" x2="63214" y2="1316"/>
                        <a14:backgroundMark x1="63214" y1="1316" x2="58929" y2="658"/>
                        <a14:backgroundMark x1="57143" y1="658" x2="53929" y2="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11749840" y="629267"/>
            <a:ext cx="442160" cy="248418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BCB1CFF9-7358-4B29-A78C-8B05E0AACD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289" b="90132" l="2857" r="97500">
                        <a14:foregroundMark x1="81071" y1="34211" x2="87500" y2="57895"/>
                        <a14:foregroundMark x1="89643" y1="59211" x2="98214" y2="84868"/>
                        <a14:foregroundMark x1="97143" y1="92763" x2="74286" y2="92763"/>
                        <a14:foregroundMark x1="13214" y1="88816" x2="8571" y2="85526"/>
                        <a14:foregroundMark x1="8571" y1="88816" x2="3571" y2="86184"/>
                        <a14:foregroundMark x1="73214" y1="17105" x2="65714" y2="11842"/>
                        <a14:foregroundMark x1="56704" y1="8597" x2="56429" y2="8553"/>
                        <a14:foregroundMark x1="61802" y1="9413" x2="59870" y2="9104"/>
                        <a14:foregroundMark x1="50357" y1="11842" x2="43929" y2="12500"/>
                        <a14:foregroundMark x1="39643" y1="19079" x2="29286" y2="29605"/>
                        <a14:foregroundMark x1="40714" y1="17105" x2="32857" y2="24342"/>
                        <a14:foregroundMark x1="28929" y1="29605" x2="22143" y2="36842"/>
                        <a14:foregroundMark x1="42857" y1="13158" x2="20714" y2="30263"/>
                        <a14:foregroundMark x1="55550" y1="5024" x2="45000" y2="3289"/>
                        <a14:foregroundMark x1="60636" y1="5861" x2="58721" y2="5546"/>
                        <a14:backgroundMark x1="68571" y1="2632" x2="63214" y2="1316"/>
                        <a14:backgroundMark x1="63214" y1="1316" x2="58929" y2="658"/>
                        <a14:backgroundMark x1="57143" y1="658" x2="53929" y2="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9400998" y="70326"/>
            <a:ext cx="442160" cy="24841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D7F58437-1CF9-45B8-8385-F12EE0A5EA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289" b="90132" l="2857" r="97500">
                        <a14:foregroundMark x1="81071" y1="34211" x2="87500" y2="57895"/>
                        <a14:foregroundMark x1="89643" y1="59211" x2="98214" y2="84868"/>
                        <a14:foregroundMark x1="97143" y1="92763" x2="74286" y2="92763"/>
                        <a14:foregroundMark x1="13214" y1="88816" x2="8571" y2="85526"/>
                        <a14:foregroundMark x1="8571" y1="88816" x2="3571" y2="86184"/>
                        <a14:foregroundMark x1="73214" y1="17105" x2="65714" y2="11842"/>
                        <a14:foregroundMark x1="56704" y1="8597" x2="56429" y2="8553"/>
                        <a14:foregroundMark x1="61802" y1="9413" x2="59870" y2="9104"/>
                        <a14:foregroundMark x1="50357" y1="11842" x2="43929" y2="12500"/>
                        <a14:foregroundMark x1="39643" y1="19079" x2="29286" y2="29605"/>
                        <a14:foregroundMark x1="40714" y1="17105" x2="32857" y2="24342"/>
                        <a14:foregroundMark x1="28929" y1="29605" x2="22143" y2="36842"/>
                        <a14:foregroundMark x1="42857" y1="13158" x2="20714" y2="30263"/>
                        <a14:foregroundMark x1="55550" y1="5024" x2="45000" y2="3289"/>
                        <a14:foregroundMark x1="60636" y1="5861" x2="58721" y2="5546"/>
                        <a14:backgroundMark x1="68571" y1="2632" x2="63214" y2="1316"/>
                        <a14:backgroundMark x1="63214" y1="1316" x2="58929" y2="658"/>
                        <a14:backgroundMark x1="57143" y1="658" x2="53929" y2="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9179918" y="506434"/>
            <a:ext cx="442160" cy="248418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2581389-1DB8-4B57-8EBC-B79CF9948A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289" b="90132" l="2857" r="97500">
                        <a14:foregroundMark x1="81071" y1="34211" x2="87500" y2="57895"/>
                        <a14:foregroundMark x1="89643" y1="59211" x2="98214" y2="84868"/>
                        <a14:foregroundMark x1="97143" y1="92763" x2="74286" y2="92763"/>
                        <a14:foregroundMark x1="13214" y1="88816" x2="8571" y2="85526"/>
                        <a14:foregroundMark x1="8571" y1="88816" x2="3571" y2="86184"/>
                        <a14:foregroundMark x1="73214" y1="17105" x2="65714" y2="11842"/>
                        <a14:foregroundMark x1="56704" y1="8597" x2="56429" y2="8553"/>
                        <a14:foregroundMark x1="61802" y1="9413" x2="59870" y2="9104"/>
                        <a14:foregroundMark x1="50357" y1="11842" x2="43929" y2="12500"/>
                        <a14:foregroundMark x1="39643" y1="19079" x2="29286" y2="29605"/>
                        <a14:foregroundMark x1="40714" y1="17105" x2="32857" y2="24342"/>
                        <a14:foregroundMark x1="28929" y1="29605" x2="22143" y2="36842"/>
                        <a14:foregroundMark x1="42857" y1="13158" x2="20714" y2="30263"/>
                        <a14:foregroundMark x1="55550" y1="5024" x2="45000" y2="3289"/>
                        <a14:foregroundMark x1="60636" y1="5861" x2="58721" y2="5546"/>
                        <a14:backgroundMark x1="68571" y1="2632" x2="63214" y2="1316"/>
                        <a14:backgroundMark x1="63214" y1="1316" x2="58929" y2="658"/>
                        <a14:backgroundMark x1="57143" y1="658" x2="53929" y2="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9673379" y="442953"/>
            <a:ext cx="442160" cy="248418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760A92CB-E950-4F26-B396-22F3F4C1E8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289" b="90132" l="2857" r="97500">
                        <a14:foregroundMark x1="81071" y1="34211" x2="87500" y2="57895"/>
                        <a14:foregroundMark x1="89643" y1="59211" x2="98214" y2="84868"/>
                        <a14:foregroundMark x1="97143" y1="92763" x2="74286" y2="92763"/>
                        <a14:foregroundMark x1="13214" y1="88816" x2="8571" y2="85526"/>
                        <a14:foregroundMark x1="8571" y1="88816" x2="3571" y2="86184"/>
                        <a14:foregroundMark x1="73214" y1="17105" x2="65714" y2="11842"/>
                        <a14:foregroundMark x1="56704" y1="8597" x2="56429" y2="8553"/>
                        <a14:foregroundMark x1="61802" y1="9413" x2="59870" y2="9104"/>
                        <a14:foregroundMark x1="50357" y1="11842" x2="43929" y2="12500"/>
                        <a14:foregroundMark x1="39643" y1="19079" x2="29286" y2="29605"/>
                        <a14:foregroundMark x1="40714" y1="17105" x2="32857" y2="24342"/>
                        <a14:foregroundMark x1="28929" y1="29605" x2="22143" y2="36842"/>
                        <a14:foregroundMark x1="42857" y1="13158" x2="20714" y2="30263"/>
                        <a14:foregroundMark x1="55550" y1="5024" x2="45000" y2="3289"/>
                        <a14:foregroundMark x1="60636" y1="5861" x2="58721" y2="5546"/>
                        <a14:backgroundMark x1="68571" y1="2632" x2="63214" y2="1316"/>
                        <a14:backgroundMark x1="63214" y1="1316" x2="58929" y2="658"/>
                        <a14:backgroundMark x1="57143" y1="658" x2="53929" y2="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10112723" y="132431"/>
            <a:ext cx="442160" cy="248418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54599AB4-6332-4552-878E-ABFE4F57B9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289" b="90132" l="2857" r="97500">
                        <a14:foregroundMark x1="81071" y1="34211" x2="87500" y2="57895"/>
                        <a14:foregroundMark x1="89643" y1="59211" x2="98214" y2="84868"/>
                        <a14:foregroundMark x1="97143" y1="92763" x2="74286" y2="92763"/>
                        <a14:foregroundMark x1="13214" y1="88816" x2="8571" y2="85526"/>
                        <a14:foregroundMark x1="8571" y1="88816" x2="3571" y2="86184"/>
                        <a14:foregroundMark x1="73214" y1="17105" x2="65714" y2="11842"/>
                        <a14:foregroundMark x1="56704" y1="8597" x2="56429" y2="8553"/>
                        <a14:foregroundMark x1="61802" y1="9413" x2="59870" y2="9104"/>
                        <a14:foregroundMark x1="50357" y1="11842" x2="43929" y2="12500"/>
                        <a14:foregroundMark x1="39643" y1="19079" x2="29286" y2="29605"/>
                        <a14:foregroundMark x1="40714" y1="17105" x2="32857" y2="24342"/>
                        <a14:foregroundMark x1="28929" y1="29605" x2="22143" y2="36842"/>
                        <a14:foregroundMark x1="42857" y1="13158" x2="20714" y2="30263"/>
                        <a14:foregroundMark x1="55550" y1="5024" x2="45000" y2="3289"/>
                        <a14:foregroundMark x1="60636" y1="5861" x2="58721" y2="5546"/>
                        <a14:backgroundMark x1="68571" y1="2632" x2="63214" y2="1316"/>
                        <a14:backgroundMark x1="63214" y1="1316" x2="58929" y2="658"/>
                        <a14:backgroundMark x1="57143" y1="658" x2="53929" y2="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10827288" y="66221"/>
            <a:ext cx="442160" cy="248418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FF7FC2D6-7A1C-4352-BECB-4FEFC3E956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289" b="90132" l="2857" r="97500">
                        <a14:foregroundMark x1="81071" y1="34211" x2="87500" y2="57895"/>
                        <a14:foregroundMark x1="89643" y1="59211" x2="98214" y2="84868"/>
                        <a14:foregroundMark x1="97143" y1="92763" x2="74286" y2="92763"/>
                        <a14:foregroundMark x1="13214" y1="88816" x2="8571" y2="85526"/>
                        <a14:foregroundMark x1="8571" y1="88816" x2="3571" y2="86184"/>
                        <a14:foregroundMark x1="73214" y1="17105" x2="65714" y2="11842"/>
                        <a14:foregroundMark x1="56704" y1="8597" x2="56429" y2="8553"/>
                        <a14:foregroundMark x1="61802" y1="9413" x2="59870" y2="9104"/>
                        <a14:foregroundMark x1="50357" y1="11842" x2="43929" y2="12500"/>
                        <a14:foregroundMark x1="39643" y1="19079" x2="29286" y2="29605"/>
                        <a14:foregroundMark x1="40714" y1="17105" x2="32857" y2="24342"/>
                        <a14:foregroundMark x1="28929" y1="29605" x2="22143" y2="36842"/>
                        <a14:foregroundMark x1="42857" y1="13158" x2="20714" y2="30263"/>
                        <a14:foregroundMark x1="55550" y1="5024" x2="45000" y2="3289"/>
                        <a14:foregroundMark x1="60636" y1="5861" x2="58721" y2="5546"/>
                        <a14:backgroundMark x1="68571" y1="2632" x2="63214" y2="1316"/>
                        <a14:backgroundMark x1="63214" y1="1316" x2="58929" y2="658"/>
                        <a14:backgroundMark x1="57143" y1="658" x2="53929" y2="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10490530" y="513270"/>
            <a:ext cx="442160" cy="248418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9049D9FD-FC01-4B68-981A-C3DA9CBCDF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289" b="90132" l="2857" r="97500">
                        <a14:foregroundMark x1="81071" y1="34211" x2="87500" y2="57895"/>
                        <a14:foregroundMark x1="89643" y1="59211" x2="98214" y2="84868"/>
                        <a14:foregroundMark x1="97143" y1="92763" x2="74286" y2="92763"/>
                        <a14:foregroundMark x1="13214" y1="88816" x2="8571" y2="85526"/>
                        <a14:foregroundMark x1="8571" y1="88816" x2="3571" y2="86184"/>
                        <a14:foregroundMark x1="73214" y1="17105" x2="65714" y2="11842"/>
                        <a14:foregroundMark x1="56704" y1="8597" x2="56429" y2="8553"/>
                        <a14:foregroundMark x1="61802" y1="9413" x2="59870" y2="9104"/>
                        <a14:foregroundMark x1="50357" y1="11842" x2="43929" y2="12500"/>
                        <a14:foregroundMark x1="39643" y1="19079" x2="29286" y2="29605"/>
                        <a14:foregroundMark x1="40714" y1="17105" x2="32857" y2="24342"/>
                        <a14:foregroundMark x1="28929" y1="29605" x2="22143" y2="36842"/>
                        <a14:foregroundMark x1="42857" y1="13158" x2="20714" y2="30263"/>
                        <a14:foregroundMark x1="55550" y1="5024" x2="45000" y2="3289"/>
                        <a14:foregroundMark x1="60636" y1="5861" x2="58721" y2="5546"/>
                        <a14:backgroundMark x1="68571" y1="2632" x2="63214" y2="1316"/>
                        <a14:backgroundMark x1="63214" y1="1316" x2="58929" y2="658"/>
                        <a14:backgroundMark x1="57143" y1="658" x2="53929" y2="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9093861" y="977519"/>
            <a:ext cx="749297" cy="420976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841A269D-3B48-41F8-B7D7-900A016879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289" b="90132" l="2857" r="97500">
                        <a14:foregroundMark x1="81071" y1="34211" x2="87500" y2="57895"/>
                        <a14:foregroundMark x1="89643" y1="59211" x2="98214" y2="84868"/>
                        <a14:foregroundMark x1="97143" y1="92763" x2="74286" y2="92763"/>
                        <a14:foregroundMark x1="13214" y1="88816" x2="8571" y2="85526"/>
                        <a14:foregroundMark x1="8571" y1="88816" x2="3571" y2="86184"/>
                        <a14:foregroundMark x1="73214" y1="17105" x2="65714" y2="11842"/>
                        <a14:foregroundMark x1="56704" y1="8597" x2="56429" y2="8553"/>
                        <a14:foregroundMark x1="61802" y1="9413" x2="59870" y2="9104"/>
                        <a14:foregroundMark x1="50357" y1="11842" x2="43929" y2="12500"/>
                        <a14:foregroundMark x1="39643" y1="19079" x2="29286" y2="29605"/>
                        <a14:foregroundMark x1="40714" y1="17105" x2="32857" y2="24342"/>
                        <a14:foregroundMark x1="28929" y1="29605" x2="22143" y2="36842"/>
                        <a14:foregroundMark x1="42857" y1="13158" x2="20714" y2="30263"/>
                        <a14:foregroundMark x1="55550" y1="5024" x2="45000" y2="3289"/>
                        <a14:foregroundMark x1="60636" y1="5861" x2="58721" y2="5546"/>
                        <a14:backgroundMark x1="68571" y1="2632" x2="63214" y2="1316"/>
                        <a14:backgroundMark x1="63214" y1="1316" x2="58929" y2="658"/>
                        <a14:backgroundMark x1="57143" y1="658" x2="53929" y2="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10017736" y="836110"/>
            <a:ext cx="442160" cy="248418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8327055A-3DEC-4748-9EAB-595D272F91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289" b="90132" l="2857" r="97500">
                        <a14:foregroundMark x1="81071" y1="34211" x2="87500" y2="57895"/>
                        <a14:foregroundMark x1="89643" y1="59211" x2="98214" y2="84868"/>
                        <a14:foregroundMark x1="97143" y1="92763" x2="74286" y2="92763"/>
                        <a14:foregroundMark x1="13214" y1="88816" x2="8571" y2="85526"/>
                        <a14:foregroundMark x1="8571" y1="88816" x2="3571" y2="86184"/>
                        <a14:foregroundMark x1="73214" y1="17105" x2="65714" y2="11842"/>
                        <a14:foregroundMark x1="56704" y1="8597" x2="56429" y2="8553"/>
                        <a14:foregroundMark x1="61802" y1="9413" x2="59870" y2="9104"/>
                        <a14:foregroundMark x1="50357" y1="11842" x2="43929" y2="12500"/>
                        <a14:foregroundMark x1="39643" y1="19079" x2="29286" y2="29605"/>
                        <a14:foregroundMark x1="40714" y1="17105" x2="32857" y2="24342"/>
                        <a14:foregroundMark x1="28929" y1="29605" x2="22143" y2="36842"/>
                        <a14:foregroundMark x1="42857" y1="13158" x2="20714" y2="30263"/>
                        <a14:foregroundMark x1="55550" y1="5024" x2="45000" y2="3289"/>
                        <a14:foregroundMark x1="60636" y1="5861" x2="58721" y2="5546"/>
                        <a14:backgroundMark x1="68571" y1="2632" x2="63214" y2="1316"/>
                        <a14:backgroundMark x1="63214" y1="1316" x2="58929" y2="658"/>
                        <a14:backgroundMark x1="57143" y1="658" x2="53929" y2="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10871467" y="867003"/>
            <a:ext cx="749297" cy="42097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4AE88138-D13B-456E-9F3C-88E09E838E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289" b="90132" l="2857" r="97500">
                        <a14:foregroundMark x1="81071" y1="34211" x2="87500" y2="57895"/>
                        <a14:foregroundMark x1="89643" y1="59211" x2="98214" y2="84868"/>
                        <a14:foregroundMark x1="97143" y1="92763" x2="74286" y2="92763"/>
                        <a14:foregroundMark x1="13214" y1="88816" x2="8571" y2="85526"/>
                        <a14:foregroundMark x1="8571" y1="88816" x2="3571" y2="86184"/>
                        <a14:foregroundMark x1="73214" y1="17105" x2="65714" y2="11842"/>
                        <a14:foregroundMark x1="56704" y1="8597" x2="56429" y2="8553"/>
                        <a14:foregroundMark x1="61802" y1="9413" x2="59870" y2="9104"/>
                        <a14:foregroundMark x1="50357" y1="11842" x2="43929" y2="12500"/>
                        <a14:foregroundMark x1="39643" y1="19079" x2="29286" y2="29605"/>
                        <a14:foregroundMark x1="40714" y1="17105" x2="32857" y2="24342"/>
                        <a14:foregroundMark x1="28929" y1="29605" x2="22143" y2="36842"/>
                        <a14:foregroundMark x1="42857" y1="13158" x2="20714" y2="30263"/>
                        <a14:foregroundMark x1="55550" y1="5024" x2="45000" y2="3289"/>
                        <a14:foregroundMark x1="60636" y1="5861" x2="58721" y2="5546"/>
                        <a14:backgroundMark x1="68571" y1="2632" x2="63214" y2="1316"/>
                        <a14:backgroundMark x1="63214" y1="1316" x2="58929" y2="658"/>
                        <a14:backgroundMark x1="57143" y1="658" x2="53929" y2="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9939832" y="1287979"/>
            <a:ext cx="749297" cy="420976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FE296790-C947-4D0B-9E56-FCD4128BEA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289" b="90132" l="2857" r="97500">
                        <a14:foregroundMark x1="81071" y1="34211" x2="87500" y2="57895"/>
                        <a14:foregroundMark x1="89643" y1="59211" x2="98214" y2="84868"/>
                        <a14:foregroundMark x1="97143" y1="92763" x2="74286" y2="92763"/>
                        <a14:foregroundMark x1="13214" y1="88816" x2="8571" y2="85526"/>
                        <a14:foregroundMark x1="8571" y1="88816" x2="3571" y2="86184"/>
                        <a14:foregroundMark x1="73214" y1="17105" x2="65714" y2="11842"/>
                        <a14:foregroundMark x1="56704" y1="8597" x2="56429" y2="8553"/>
                        <a14:foregroundMark x1="61802" y1="9413" x2="59870" y2="9104"/>
                        <a14:foregroundMark x1="50357" y1="11842" x2="43929" y2="12500"/>
                        <a14:foregroundMark x1="39643" y1="19079" x2="29286" y2="29605"/>
                        <a14:foregroundMark x1="40714" y1="17105" x2="32857" y2="24342"/>
                        <a14:foregroundMark x1="28929" y1="29605" x2="22143" y2="36842"/>
                        <a14:foregroundMark x1="42857" y1="13158" x2="20714" y2="30263"/>
                        <a14:foregroundMark x1="55550" y1="5024" x2="45000" y2="3289"/>
                        <a14:foregroundMark x1="60636" y1="5861" x2="58721" y2="5546"/>
                        <a14:backgroundMark x1="68571" y1="2632" x2="63214" y2="1316"/>
                        <a14:backgroundMark x1="63214" y1="1316" x2="58929" y2="658"/>
                        <a14:backgroundMark x1="57143" y1="658" x2="53929" y2="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10840292" y="1692093"/>
            <a:ext cx="749297" cy="420976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52BC8AB5-8C15-4D9D-8F6E-EFDFC47DCF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289" b="90132" l="2857" r="97500">
                        <a14:foregroundMark x1="81071" y1="34211" x2="87500" y2="57895"/>
                        <a14:foregroundMark x1="89643" y1="59211" x2="98214" y2="84868"/>
                        <a14:foregroundMark x1="97143" y1="92763" x2="74286" y2="92763"/>
                        <a14:foregroundMark x1="13214" y1="88816" x2="8571" y2="85526"/>
                        <a14:foregroundMark x1="8571" y1="88816" x2="3571" y2="86184"/>
                        <a14:foregroundMark x1="73214" y1="17105" x2="65714" y2="11842"/>
                        <a14:foregroundMark x1="56704" y1="8597" x2="56429" y2="8553"/>
                        <a14:foregroundMark x1="61802" y1="9413" x2="59870" y2="9104"/>
                        <a14:foregroundMark x1="50357" y1="11842" x2="43929" y2="12500"/>
                        <a14:foregroundMark x1="39643" y1="19079" x2="29286" y2="29605"/>
                        <a14:foregroundMark x1="40714" y1="17105" x2="32857" y2="24342"/>
                        <a14:foregroundMark x1="28929" y1="29605" x2="22143" y2="36842"/>
                        <a14:foregroundMark x1="42857" y1="13158" x2="20714" y2="30263"/>
                        <a14:foregroundMark x1="55550" y1="5024" x2="45000" y2="3289"/>
                        <a14:foregroundMark x1="60636" y1="5861" x2="58721" y2="5546"/>
                        <a14:backgroundMark x1="68571" y1="2632" x2="63214" y2="1316"/>
                        <a14:backgroundMark x1="63214" y1="1316" x2="58929" y2="658"/>
                        <a14:backgroundMark x1="57143" y1="658" x2="53929" y2="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9074763" y="1732361"/>
            <a:ext cx="749297" cy="420976"/>
          </a:xfrm>
          <a:prstGeom prst="rect">
            <a:avLst/>
          </a:prstGeom>
        </p:spPr>
      </p:pic>
      <p:pic>
        <p:nvPicPr>
          <p:cNvPr id="8" name="Graphic 7" descr="No sign">
            <a:extLst>
              <a:ext uri="{FF2B5EF4-FFF2-40B4-BE49-F238E27FC236}">
                <a16:creationId xmlns:a16="http://schemas.microsoft.com/office/drawing/2014/main" id="{1EB4BA4C-99B7-48BE-8A17-E7088C483C8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783590" y="-289219"/>
            <a:ext cx="3735027" cy="3563686"/>
          </a:xfrm>
          <a:prstGeom prst="rect">
            <a:avLst/>
          </a:prstGeom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D1D10E3-50D2-4848-8299-B4841592B8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5178" y="1821825"/>
            <a:ext cx="3651467" cy="4351338"/>
          </a:xfrm>
        </p:spPr>
        <p:txBody>
          <a:bodyPr>
            <a:normAutofit/>
          </a:bodyPr>
          <a:lstStyle/>
          <a:p>
            <a:r>
              <a:rPr lang="en-US" dirty="0"/>
              <a:t>Reservoir effects GW</a:t>
            </a:r>
          </a:p>
          <a:p>
            <a:endParaRPr lang="en-US" dirty="0"/>
          </a:p>
          <a:p>
            <a:r>
              <a:rPr lang="en-US" dirty="0"/>
              <a:t>eDNA confirmation</a:t>
            </a:r>
          </a:p>
          <a:p>
            <a:pPr marL="0" indent="0" algn="ctr">
              <a:buNone/>
            </a:pPr>
            <a:endParaRPr lang="en-US" sz="3200" b="1" dirty="0">
              <a:solidFill>
                <a:srgbClr val="FF0000"/>
              </a:solidFill>
            </a:endParaRPr>
          </a:p>
          <a:p>
            <a:pPr algn="ctr"/>
            <a:r>
              <a:rPr lang="en-US" sz="3200" b="1" dirty="0">
                <a:solidFill>
                  <a:srgbClr val="FF0000"/>
                </a:solidFill>
              </a:rPr>
              <a:t>Thank You </a:t>
            </a:r>
          </a:p>
          <a:p>
            <a:pPr algn="ctr"/>
            <a:endParaRPr lang="en-US" sz="3200" b="1" dirty="0">
              <a:solidFill>
                <a:srgbClr val="FF0000"/>
              </a:solidFill>
            </a:endParaRPr>
          </a:p>
          <a:p>
            <a:pPr algn="ctr"/>
            <a:r>
              <a:rPr lang="en-US" sz="3200" b="1" dirty="0">
                <a:solidFill>
                  <a:srgbClr val="FF0000"/>
                </a:solidFill>
              </a:rPr>
              <a:t>Questions?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8660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2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2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2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2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2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2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2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2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2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2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2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2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2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2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: Top Corners Rounded 16">
            <a:extLst>
              <a:ext uri="{FF2B5EF4-FFF2-40B4-BE49-F238E27FC236}">
                <a16:creationId xmlns:a16="http://schemas.microsoft.com/office/drawing/2014/main" id="{3BAF1561-20C4-41FD-A35F-BF2B9E727F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529466" y="996722"/>
            <a:ext cx="5923488" cy="4864556"/>
          </a:xfrm>
          <a:prstGeom prst="round2SameRect">
            <a:avLst>
              <a:gd name="adj1" fmla="val 3762"/>
              <a:gd name="adj2" fmla="val 0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: Top Corners Rounded 18">
            <a:extLst>
              <a:ext uri="{FF2B5EF4-FFF2-40B4-BE49-F238E27FC236}">
                <a16:creationId xmlns:a16="http://schemas.microsoft.com/office/drawing/2014/main" id="{839DC788-B140-4F3E-A91E-CB3E70ED94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457200" y="1050468"/>
            <a:ext cx="5609397" cy="4757058"/>
          </a:xfrm>
          <a:prstGeom prst="round2SameRect">
            <a:avLst>
              <a:gd name="adj1" fmla="val 2061"/>
              <a:gd name="adj2" fmla="val 0"/>
            </a:avLst>
          </a:prstGeom>
          <a:noFill/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5498258-81A9-43DF-8F25-B20E423887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733" y="981091"/>
            <a:ext cx="4092951" cy="1624457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Texas Reservoirs</a:t>
            </a:r>
            <a:br>
              <a:rPr lang="en-US" sz="3600" dirty="0">
                <a:solidFill>
                  <a:schemeClr val="bg1"/>
                </a:solidFill>
              </a:rPr>
            </a:br>
            <a:r>
              <a:rPr lang="en-US" sz="3600" dirty="0">
                <a:solidFill>
                  <a:schemeClr val="bg1"/>
                </a:solidFill>
              </a:rPr>
              <a:t>November, 2018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FC18D930-0EEE-448F-ABF1-2AA3C83DA5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24071" y="2705800"/>
            <a:ext cx="1597456" cy="0"/>
          </a:xfrm>
          <a:prstGeom prst="line">
            <a:avLst/>
          </a:prstGeom>
          <a:ln w="508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EFCB20B9-2957-406F-BB6E-16B3BC7035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733" y="2962341"/>
            <a:ext cx="4092951" cy="3042099"/>
          </a:xfrm>
        </p:spPr>
        <p:txBody>
          <a:bodyPr anchor="t">
            <a:normAutofit/>
          </a:bodyPr>
          <a:lstStyle/>
          <a:p>
            <a:endParaRPr lang="en-US" sz="2000" dirty="0">
              <a:solidFill>
                <a:schemeClr val="bg1"/>
              </a:solidFill>
            </a:endParaRPr>
          </a:p>
          <a:p>
            <a:r>
              <a:rPr lang="en-US" sz="2000" dirty="0">
                <a:solidFill>
                  <a:schemeClr val="bg1"/>
                </a:solidFill>
              </a:rPr>
              <a:t>188 major water supply reservoirs</a:t>
            </a:r>
          </a:p>
          <a:p>
            <a:endParaRPr lang="en-US" sz="2000" dirty="0">
              <a:solidFill>
                <a:schemeClr val="bg1"/>
              </a:solidFill>
            </a:endParaRPr>
          </a:p>
          <a:p>
            <a:r>
              <a:rPr lang="en-US" sz="2000" dirty="0" err="1">
                <a:solidFill>
                  <a:schemeClr val="bg1"/>
                </a:solidFill>
              </a:rPr>
              <a:t>Stillhouse</a:t>
            </a:r>
            <a:r>
              <a:rPr lang="en-US" sz="2000" dirty="0">
                <a:solidFill>
                  <a:schemeClr val="bg1"/>
                </a:solidFill>
              </a:rPr>
              <a:t> Hollow Reservoir in central Texas</a:t>
            </a:r>
          </a:p>
          <a:p>
            <a:endParaRPr lang="en-US" sz="2000" dirty="0">
              <a:solidFill>
                <a:schemeClr val="bg1"/>
              </a:solidFill>
            </a:endParaRPr>
          </a:p>
        </p:txBody>
      </p:sp>
      <p:pic>
        <p:nvPicPr>
          <p:cNvPr id="7" name="Content Placeholder 3">
            <a:extLst>
              <a:ext uri="{FF2B5EF4-FFF2-40B4-BE49-F238E27FC236}">
                <a16:creationId xmlns:a16="http://schemas.microsoft.com/office/drawing/2014/main" id="{368EE3EF-E580-406B-BDA1-B460B46C56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0099" y="624304"/>
            <a:ext cx="6401725" cy="5766440"/>
          </a:xfrm>
          <a:prstGeom prst="rect">
            <a:avLst/>
          </a:prstGeom>
        </p:spPr>
      </p:pic>
      <p:sp>
        <p:nvSpPr>
          <p:cNvPr id="13" name="Rectangle: Folded Corner 12">
            <a:extLst>
              <a:ext uri="{FF2B5EF4-FFF2-40B4-BE49-F238E27FC236}">
                <a16:creationId xmlns:a16="http://schemas.microsoft.com/office/drawing/2014/main" id="{CE77869A-7634-4A57-96F9-7FAE4CFDEB0F}"/>
              </a:ext>
            </a:extLst>
          </p:cNvPr>
          <p:cNvSpPr/>
          <p:nvPr/>
        </p:nvSpPr>
        <p:spPr>
          <a:xfrm>
            <a:off x="9507071" y="3058990"/>
            <a:ext cx="292850" cy="349624"/>
          </a:xfrm>
          <a:prstGeom prst="foldedCorner">
            <a:avLst/>
          </a:prstGeom>
          <a:solidFill>
            <a:srgbClr val="FF0000">
              <a:alpha val="1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8293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own Arrow 7">
            <a:extLst>
              <a:ext uri="{FF2B5EF4-FFF2-40B4-BE49-F238E27FC236}">
                <a16:creationId xmlns:a16="http://schemas.microsoft.com/office/drawing/2014/main" id="{73DE2CFE-42F2-48F0-8706-5264E012B1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288521" y="381403"/>
            <a:ext cx="2200313" cy="3342508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F3A36F6-D4DB-4E88-975F-9798FC80A5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6952" y="1204108"/>
            <a:ext cx="2669406" cy="1781175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rgbClr val="FFFFFF"/>
                </a:solidFill>
              </a:rPr>
              <a:t>Does water leak around the dam?</a:t>
            </a:r>
          </a:p>
        </p:txBody>
      </p:sp>
      <p:pic>
        <p:nvPicPr>
          <p:cNvPr id="8" name="Content Placeholder 4">
            <a:extLst>
              <a:ext uri="{FF2B5EF4-FFF2-40B4-BE49-F238E27FC236}">
                <a16:creationId xmlns:a16="http://schemas.microsoft.com/office/drawing/2014/main" id="{D3135BB9-DBE3-47B7-B3DE-514A3E91A4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2102" y="1348143"/>
            <a:ext cx="6903723" cy="4038677"/>
          </a:xfrm>
          <a:prstGeom prst="rect">
            <a:avLst/>
          </a:prstGeom>
        </p:spPr>
      </p:pic>
      <p:sp>
        <p:nvSpPr>
          <p:cNvPr id="6" name="Arrow: Curved Right 5">
            <a:extLst>
              <a:ext uri="{FF2B5EF4-FFF2-40B4-BE49-F238E27FC236}">
                <a16:creationId xmlns:a16="http://schemas.microsoft.com/office/drawing/2014/main" id="{5A7C2F25-284F-450D-9AE6-7FEABA9348F1}"/>
              </a:ext>
            </a:extLst>
          </p:cNvPr>
          <p:cNvSpPr/>
          <p:nvPr/>
        </p:nvSpPr>
        <p:spPr>
          <a:xfrm>
            <a:off x="6931080" y="3152814"/>
            <a:ext cx="841320" cy="1411905"/>
          </a:xfrm>
          <a:prstGeom prst="curvedRightArrow">
            <a:avLst>
              <a:gd name="adj1" fmla="val 25000"/>
              <a:gd name="adj2" fmla="val 50000"/>
              <a:gd name="adj3" fmla="val 23486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Content Placeholder 9">
            <a:extLst>
              <a:ext uri="{FF2B5EF4-FFF2-40B4-BE49-F238E27FC236}">
                <a16:creationId xmlns:a16="http://schemas.microsoft.com/office/drawing/2014/main" id="{5D951BD0-D373-4EC2-8FD7-54E486536BB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788" y="3566615"/>
            <a:ext cx="2670175" cy="2002833"/>
          </a:xfrm>
        </p:spPr>
      </p:pic>
    </p:spTree>
    <p:extLst>
      <p:ext uri="{BB962C8B-B14F-4D97-AF65-F5344CB8AC3E}">
        <p14:creationId xmlns:p14="http://schemas.microsoft.com/office/powerpoint/2010/main" val="33966126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Rectangle 22">
            <a:extLst>
              <a:ext uri="{FF2B5EF4-FFF2-40B4-BE49-F238E27FC236}">
                <a16:creationId xmlns:a16="http://schemas.microsoft.com/office/drawing/2014/main" id="{7DE3B1B8-DC38-48E8-8C31-EF790659B5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8" name="Rectangle 24">
            <a:extLst>
              <a:ext uri="{FF2B5EF4-FFF2-40B4-BE49-F238E27FC236}">
                <a16:creationId xmlns:a16="http://schemas.microsoft.com/office/drawing/2014/main" id="{9E63FFFE-1DB2-4A0F-B495-35782F1622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69" name="Straight Connector 26">
            <a:extLst>
              <a:ext uri="{FF2B5EF4-FFF2-40B4-BE49-F238E27FC236}">
                <a16:creationId xmlns:a16="http://schemas.microsoft.com/office/drawing/2014/main" id="{32BB9A07-8AB8-4D82-B3BC-B500DDEC79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70" name="Rectangle 28">
            <a:extLst>
              <a:ext uri="{FF2B5EF4-FFF2-40B4-BE49-F238E27FC236}">
                <a16:creationId xmlns:a16="http://schemas.microsoft.com/office/drawing/2014/main" id="{80861964-D86C-4A50-8F6D-B466384A61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59D8725A-74B8-4FF9-822B-9AA5117431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9485" y="634946"/>
            <a:ext cx="3690257" cy="145075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The Setting</a:t>
            </a:r>
          </a:p>
        </p:txBody>
      </p:sp>
      <p:cxnSp>
        <p:nvCxnSpPr>
          <p:cNvPr id="71" name="Straight Connector 30">
            <a:extLst>
              <a:ext uri="{FF2B5EF4-FFF2-40B4-BE49-F238E27FC236}">
                <a16:creationId xmlns:a16="http://schemas.microsoft.com/office/drawing/2014/main" id="{754A678E-8F30-4E92-A5BF-F5D03D0113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892143" y="2085703"/>
            <a:ext cx="35661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2B209F66-012F-4E0D-8DF0-120400345E2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859485" y="2198914"/>
            <a:ext cx="3893244" cy="3670180"/>
          </a:xfrm>
        </p:spPr>
        <p:txBody>
          <a:bodyPr vert="horz" lIns="0" tIns="45720" rIns="0" bIns="45720" rtlCol="0">
            <a:normAutofit/>
          </a:bodyPr>
          <a:lstStyle/>
          <a:p>
            <a:r>
              <a:rPr lang="en-US" sz="3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Northern Segment of the Edwards Balcones Fault Zone (BFZ) aquifer</a:t>
            </a:r>
          </a:p>
        </p:txBody>
      </p:sp>
      <p:sp>
        <p:nvSpPr>
          <p:cNvPr id="72" name="Rectangle 32">
            <a:extLst>
              <a:ext uri="{FF2B5EF4-FFF2-40B4-BE49-F238E27FC236}">
                <a16:creationId xmlns:a16="http://schemas.microsoft.com/office/drawing/2014/main" id="{02CE8509-9E93-4D74-BF24-661F111C72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rgbClr val="E4EB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3" name="Rectangle 34">
            <a:extLst>
              <a:ext uri="{FF2B5EF4-FFF2-40B4-BE49-F238E27FC236}">
                <a16:creationId xmlns:a16="http://schemas.microsoft.com/office/drawing/2014/main" id="{66E8BA98-E13C-403B-AC96-75E203799C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rgbClr val="2D49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4" name="Content Placeholder 6">
            <a:extLst>
              <a:ext uri="{FF2B5EF4-FFF2-40B4-BE49-F238E27FC236}">
                <a16:creationId xmlns:a16="http://schemas.microsoft.com/office/drawing/2014/main" id="{9D859437-1575-4B9B-B13F-978745181D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0048" y="991673"/>
            <a:ext cx="6609698" cy="4874654"/>
          </a:xfrm>
          <a:prstGeom prst="rect">
            <a:avLst/>
          </a:prstGeom>
        </p:spPr>
      </p:pic>
      <p:sp>
        <p:nvSpPr>
          <p:cNvPr id="16" name="Rectangle: Folded Corner 15">
            <a:extLst>
              <a:ext uri="{FF2B5EF4-FFF2-40B4-BE49-F238E27FC236}">
                <a16:creationId xmlns:a16="http://schemas.microsoft.com/office/drawing/2014/main" id="{8982755E-620A-407B-A37D-09A2D2FF0127}"/>
              </a:ext>
            </a:extLst>
          </p:cNvPr>
          <p:cNvSpPr/>
          <p:nvPr/>
        </p:nvSpPr>
        <p:spPr>
          <a:xfrm>
            <a:off x="6094427" y="1337054"/>
            <a:ext cx="856129" cy="748649"/>
          </a:xfrm>
          <a:prstGeom prst="foldedCorner">
            <a:avLst/>
          </a:prstGeom>
          <a:solidFill>
            <a:srgbClr val="FF0000">
              <a:alpha val="1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05310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0875BE-6DB3-48C7-81E9-8EE80E87FE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2996" y="4571216"/>
            <a:ext cx="10906008" cy="111541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000" dirty="0"/>
              <a:t>High Flow Observations</a:t>
            </a:r>
          </a:p>
        </p:txBody>
      </p:sp>
      <p:pic>
        <p:nvPicPr>
          <p:cNvPr id="5" name="Content Placeholder 7">
            <a:extLst>
              <a:ext uri="{FF2B5EF4-FFF2-40B4-BE49-F238E27FC236}">
                <a16:creationId xmlns:a16="http://schemas.microsoft.com/office/drawing/2014/main" id="{449589D9-5E81-4F6B-B51B-DE7874D4D81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1" r="18126" b="-2"/>
          <a:stretch/>
        </p:blipFill>
        <p:spPr>
          <a:xfrm rot="5400000">
            <a:off x="418622" y="599476"/>
            <a:ext cx="3655755" cy="3529109"/>
          </a:xfrm>
          <a:prstGeom prst="rect">
            <a:avLst/>
          </a:prstGeom>
        </p:spPr>
      </p:pic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39EA722-34A1-40BD-931B-2C3EF2406C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672710" y="476573"/>
            <a:ext cx="846580" cy="3774916"/>
          </a:xfrm>
          <a:prstGeom prst="rect">
            <a:avLst/>
          </a:prstGeom>
        </p:spPr>
      </p:pic>
      <p:pic>
        <p:nvPicPr>
          <p:cNvPr id="6" name="Content Placeholder 9">
            <a:extLst>
              <a:ext uri="{FF2B5EF4-FFF2-40B4-BE49-F238E27FC236}">
                <a16:creationId xmlns:a16="http://schemas.microsoft.com/office/drawing/2014/main" id="{B4E9DE32-6AB8-45EC-9DAE-C1B0B089662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352" r="26832" b="-2"/>
          <a:stretch/>
        </p:blipFill>
        <p:spPr>
          <a:xfrm>
            <a:off x="8153400" y="523232"/>
            <a:ext cx="3553968" cy="3681597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F880EF2-DF79-4D9D-8F11-E91D48C797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524000" y="5778706"/>
            <a:ext cx="914400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7AD16C5F-DA83-42A6-A9AF-4CB58EEE8968}"/>
              </a:ext>
            </a:extLst>
          </p:cNvPr>
          <p:cNvSpPr/>
          <p:nvPr/>
        </p:nvSpPr>
        <p:spPr>
          <a:xfrm>
            <a:off x="5864197" y="633798"/>
            <a:ext cx="602584" cy="3606031"/>
          </a:xfrm>
          <a:prstGeom prst="rect">
            <a:avLst/>
          </a:prstGeom>
          <a:solidFill>
            <a:srgbClr val="00B0F0">
              <a:alpha val="4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Graphic 8" descr="Cloud">
            <a:extLst>
              <a:ext uri="{FF2B5EF4-FFF2-40B4-BE49-F238E27FC236}">
                <a16:creationId xmlns:a16="http://schemas.microsoft.com/office/drawing/2014/main" id="{DEB99EF9-B894-439B-8C23-4ED8C663234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916707" y="927847"/>
            <a:ext cx="393168" cy="393168"/>
          </a:xfrm>
          <a:prstGeom prst="rect">
            <a:avLst/>
          </a:prstGeom>
        </p:spPr>
      </p:pic>
      <p:pic>
        <p:nvPicPr>
          <p:cNvPr id="10" name="Graphic 9" descr="Cloud">
            <a:extLst>
              <a:ext uri="{FF2B5EF4-FFF2-40B4-BE49-F238E27FC236}">
                <a16:creationId xmlns:a16="http://schemas.microsoft.com/office/drawing/2014/main" id="{B06F0A0F-9053-4BE4-81A2-C0A9F77A1E4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212541" y="738438"/>
            <a:ext cx="249930" cy="249930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21D5008-707F-478C-997C-F24342A1827D}"/>
              </a:ext>
            </a:extLst>
          </p:cNvPr>
          <p:cNvCxnSpPr>
            <a:cxnSpLocks/>
          </p:cNvCxnSpPr>
          <p:nvPr/>
        </p:nvCxnSpPr>
        <p:spPr>
          <a:xfrm flipH="1">
            <a:off x="5864197" y="1321015"/>
            <a:ext cx="598276" cy="0"/>
          </a:xfrm>
          <a:prstGeom prst="line">
            <a:avLst/>
          </a:prstGeom>
          <a:ln w="539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38CDC92-B49C-4490-A734-F2AA6725B298}"/>
              </a:ext>
            </a:extLst>
          </p:cNvPr>
          <p:cNvCxnSpPr>
            <a:cxnSpLocks/>
          </p:cNvCxnSpPr>
          <p:nvPr/>
        </p:nvCxnSpPr>
        <p:spPr>
          <a:xfrm flipH="1">
            <a:off x="5933997" y="1649143"/>
            <a:ext cx="358588" cy="295271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F09490E-3D3A-4FB1-874D-8E0D2D139FA1}"/>
              </a:ext>
            </a:extLst>
          </p:cNvPr>
          <p:cNvCxnSpPr>
            <a:cxnSpLocks/>
          </p:cNvCxnSpPr>
          <p:nvPr/>
        </p:nvCxnSpPr>
        <p:spPr>
          <a:xfrm>
            <a:off x="5933997" y="1395219"/>
            <a:ext cx="427772" cy="647996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499759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1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4572000"/>
            <a:ext cx="7058307" cy="1964266"/>
          </a:xfrm>
          <a:prstGeom prst="rect">
            <a:avLst/>
          </a:prstGeom>
          <a:solidFill>
            <a:srgbClr val="3D40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C7B6395-8D75-4672-87CE-C21CDDF6E2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256" y="4767072"/>
            <a:ext cx="6594189" cy="1625210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Sample Sites: </a:t>
            </a:r>
            <a:br>
              <a:rPr lang="en-US" dirty="0">
                <a:solidFill>
                  <a:srgbClr val="FFFFFF"/>
                </a:solidFill>
              </a:rPr>
            </a:br>
            <a:r>
              <a:rPr lang="en-US" dirty="0">
                <a:solidFill>
                  <a:srgbClr val="FFFFFF"/>
                </a:solidFill>
              </a:rPr>
              <a:t>chemistry and isotopes</a:t>
            </a:r>
          </a:p>
        </p:txBody>
      </p:sp>
      <p:pic>
        <p:nvPicPr>
          <p:cNvPr id="7" name="Content Placeholder 3">
            <a:extLst>
              <a:ext uri="{FF2B5EF4-FFF2-40B4-BE49-F238E27FC236}">
                <a16:creationId xmlns:a16="http://schemas.microsoft.com/office/drawing/2014/main" id="{6A2FBBC9-8163-417A-9F60-1ECDB722D50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766" r="1" b="15131"/>
          <a:stretch/>
        </p:blipFill>
        <p:spPr>
          <a:xfrm>
            <a:off x="327547" y="321733"/>
            <a:ext cx="7058306" cy="4107392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321732"/>
            <a:ext cx="4335613" cy="6214534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Arrow: Curved Right 15">
            <a:extLst>
              <a:ext uri="{FF2B5EF4-FFF2-40B4-BE49-F238E27FC236}">
                <a16:creationId xmlns:a16="http://schemas.microsoft.com/office/drawing/2014/main" id="{216E3F77-752A-41D1-A33C-E421A5A3B37E}"/>
              </a:ext>
            </a:extLst>
          </p:cNvPr>
          <p:cNvSpPr/>
          <p:nvPr/>
        </p:nvSpPr>
        <p:spPr>
          <a:xfrm>
            <a:off x="1004047" y="917725"/>
            <a:ext cx="753036" cy="2201993"/>
          </a:xfrm>
          <a:prstGeom prst="curvedRightArrow">
            <a:avLst>
              <a:gd name="adj1" fmla="val 25000"/>
              <a:gd name="adj2" fmla="val 50000"/>
              <a:gd name="adj3" fmla="val 23486"/>
            </a:avLst>
          </a:prstGeom>
          <a:solidFill>
            <a:srgbClr val="00B0F0">
              <a:alpha val="5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Content Placeholder 6">
            <a:extLst>
              <a:ext uri="{FF2B5EF4-FFF2-40B4-BE49-F238E27FC236}">
                <a16:creationId xmlns:a16="http://schemas.microsoft.com/office/drawing/2014/main" id="{34062FC3-27D3-4A70-9CC9-77803125DA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9575" y="2059850"/>
            <a:ext cx="3424238" cy="2568437"/>
          </a:xfrm>
        </p:spPr>
      </p:pic>
    </p:spTree>
    <p:extLst>
      <p:ext uri="{BB962C8B-B14F-4D97-AF65-F5344CB8AC3E}">
        <p14:creationId xmlns:p14="http://schemas.microsoft.com/office/powerpoint/2010/main" val="33424497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99AE2756-0FC4-4155-83E7-58AAAB63E7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065689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30">
            <a:extLst>
              <a:ext uri="{FF2B5EF4-FFF2-40B4-BE49-F238E27FC236}">
                <a16:creationId xmlns:a16="http://schemas.microsoft.com/office/drawing/2014/main" id="{247AB924-1B87-43FC-B7C7-B112D5C51A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463354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17A6DBE-3BBE-46DC-825D-F23BF1EA19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538" y="4756638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>
                <a:solidFill>
                  <a:srgbClr val="FFFFFF"/>
                </a:solidFill>
              </a:rPr>
              <a:t>Ionic Chemistry</a:t>
            </a:r>
          </a:p>
        </p:txBody>
      </p:sp>
      <p:pic>
        <p:nvPicPr>
          <p:cNvPr id="20" name="Content Placeholder 19">
            <a:extLst>
              <a:ext uri="{FF2B5EF4-FFF2-40B4-BE49-F238E27FC236}">
                <a16:creationId xmlns:a16="http://schemas.microsoft.com/office/drawing/2014/main" id="{B40F58F8-946F-47E0-AF9B-A785E65912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5940" y="477749"/>
            <a:ext cx="3648458" cy="358008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B661241-722B-414D-A5D7-C93F8065BA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9772" y="739588"/>
            <a:ext cx="3852337" cy="3226333"/>
          </a:xfrm>
          <a:prstGeom prst="rect">
            <a:avLst/>
          </a:prstGeom>
        </p:spPr>
      </p:pic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818DC98F-4057-4645-B948-F604F39A9C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153400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A2A0B9F8-F2A5-4477-9384-BB3EB8A6BC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75093" y="330045"/>
            <a:ext cx="3373180" cy="3997637"/>
          </a:xfrm>
          <a:prstGeom prst="rect">
            <a:avLst/>
          </a:prstGeom>
        </p:spPr>
      </p:pic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DAD2B705-4A9B-408D-AA80-4F41045E09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573869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155107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2A5316D-ED2F-4F89-B4B4-8D9240B1A3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FDA4BD-D0E7-457C-B9BC-6F708C9F7A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4510" y="1487272"/>
            <a:ext cx="2743200" cy="2743200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sz="4000" dirty="0">
                <a:solidFill>
                  <a:srgbClr val="FFFFFF"/>
                </a:solidFill>
              </a:rPr>
              <a:t>Isotopes</a:t>
            </a:r>
          </a:p>
        </p:txBody>
      </p:sp>
      <p:pic>
        <p:nvPicPr>
          <p:cNvPr id="7" name="Content Placeholder 3">
            <a:extLst>
              <a:ext uri="{FF2B5EF4-FFF2-40B4-BE49-F238E27FC236}">
                <a16:creationId xmlns:a16="http://schemas.microsoft.com/office/drawing/2014/main" id="{1B3DF2D3-6CD6-494D-8728-1A065D51B20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020" r="-2" b="23905"/>
          <a:stretch/>
        </p:blipFill>
        <p:spPr>
          <a:xfrm>
            <a:off x="3723251" y="433223"/>
            <a:ext cx="8506676" cy="3134730"/>
          </a:xfrm>
          <a:prstGeom prst="rect">
            <a:avLst/>
          </a:prstGeom>
        </p:spPr>
      </p:pic>
      <p:pic>
        <p:nvPicPr>
          <p:cNvPr id="10" name="Content Placeholder 5">
            <a:extLst>
              <a:ext uri="{FF2B5EF4-FFF2-40B4-BE49-F238E27FC236}">
                <a16:creationId xmlns:a16="http://schemas.microsoft.com/office/drawing/2014/main" id="{664EB01D-CC50-4474-AE76-2C22C4DB35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87" r="6705" b="1"/>
          <a:stretch/>
        </p:blipFill>
        <p:spPr>
          <a:xfrm>
            <a:off x="4602011" y="3926541"/>
            <a:ext cx="6145413" cy="2743200"/>
          </a:xfrm>
          <a:custGeom>
            <a:avLst/>
            <a:gdLst>
              <a:gd name="connsiteX0" fmla="*/ 1159248 w 5604670"/>
              <a:gd name="connsiteY0" fmla="*/ 0 h 2501837"/>
              <a:gd name="connsiteX1" fmla="*/ 5604670 w 5604670"/>
              <a:gd name="connsiteY1" fmla="*/ 0 h 2501837"/>
              <a:gd name="connsiteX2" fmla="*/ 5604670 w 5604670"/>
              <a:gd name="connsiteY2" fmla="*/ 2501837 h 2501837"/>
              <a:gd name="connsiteX3" fmla="*/ 0 w 5604670"/>
              <a:gd name="connsiteY3" fmla="*/ 2501837 h 2501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04670" h="2501837">
                <a:moveTo>
                  <a:pt x="1159248" y="0"/>
                </a:moveTo>
                <a:lnTo>
                  <a:pt x="5604670" y="0"/>
                </a:lnTo>
                <a:lnTo>
                  <a:pt x="5604670" y="2501837"/>
                </a:lnTo>
                <a:lnTo>
                  <a:pt x="0" y="2501837"/>
                </a:lnTo>
                <a:close/>
              </a:path>
            </a:pathLst>
          </a:custGeom>
        </p:spPr>
      </p:pic>
      <p:pic>
        <p:nvPicPr>
          <p:cNvPr id="6" name="Graphic 5" descr="Water">
            <a:extLst>
              <a:ext uri="{FF2B5EF4-FFF2-40B4-BE49-F238E27FC236}">
                <a16:creationId xmlns:a16="http://schemas.microsoft.com/office/drawing/2014/main" id="{167C8013-3D40-4A5A-9E25-2F39244E2E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492495" y="5298140"/>
            <a:ext cx="468164" cy="385483"/>
          </a:xfrm>
          <a:prstGeom prst="rect">
            <a:avLst/>
          </a:prstGeom>
        </p:spPr>
      </p:pic>
      <p:pic>
        <p:nvPicPr>
          <p:cNvPr id="14" name="Graphic 13" descr="Water">
            <a:extLst>
              <a:ext uri="{FF2B5EF4-FFF2-40B4-BE49-F238E27FC236}">
                <a16:creationId xmlns:a16="http://schemas.microsoft.com/office/drawing/2014/main" id="{BE8FF9B9-6D17-432C-B835-FD5C6D0ED2B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254495" y="4372777"/>
            <a:ext cx="468164" cy="468164"/>
          </a:xfrm>
          <a:prstGeom prst="rect">
            <a:avLst/>
          </a:prstGeom>
        </p:spPr>
      </p:pic>
      <p:pic>
        <p:nvPicPr>
          <p:cNvPr id="15" name="Graphic 14" descr="Water">
            <a:extLst>
              <a:ext uri="{FF2B5EF4-FFF2-40B4-BE49-F238E27FC236}">
                <a16:creationId xmlns:a16="http://schemas.microsoft.com/office/drawing/2014/main" id="{B6EC1ED0-A15C-4293-A72A-46ECB5B978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442181" y="5298139"/>
            <a:ext cx="468164" cy="385483"/>
          </a:xfrm>
          <a:prstGeom prst="rect">
            <a:avLst/>
          </a:prstGeom>
        </p:spPr>
      </p:pic>
      <p:pic>
        <p:nvPicPr>
          <p:cNvPr id="16" name="Graphic 15" descr="Water">
            <a:extLst>
              <a:ext uri="{FF2B5EF4-FFF2-40B4-BE49-F238E27FC236}">
                <a16:creationId xmlns:a16="http://schemas.microsoft.com/office/drawing/2014/main" id="{DB826A6A-41E1-4E36-8B40-FFE433395B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391867" y="5298138"/>
            <a:ext cx="468164" cy="385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71150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Rectangle 76">
            <a:extLst>
              <a:ext uri="{FF2B5EF4-FFF2-40B4-BE49-F238E27FC236}">
                <a16:creationId xmlns:a16="http://schemas.microsoft.com/office/drawing/2014/main" id="{99899462-FC16-43B0-966B-FCA2634507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654295" y="478232"/>
            <a:ext cx="7034121" cy="5918673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55A8361-22AE-4924-9BC8-7E89A9DFE6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7762" y="1053711"/>
            <a:ext cx="5638994" cy="1424446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eDNA Results</a:t>
            </a:r>
          </a:p>
        </p:txBody>
      </p:sp>
      <p:pic>
        <p:nvPicPr>
          <p:cNvPr id="42" name="Picture 41" descr="A screenshot of a cell phone&#10;&#10;Description automatically generated">
            <a:extLst>
              <a:ext uri="{FF2B5EF4-FFF2-40B4-BE49-F238E27FC236}">
                <a16:creationId xmlns:a16="http://schemas.microsoft.com/office/drawing/2014/main" id="{D93D28C7-2474-4ABA-AD27-C746B8704BC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07" r="-2" b="3390"/>
          <a:stretch/>
        </p:blipFill>
        <p:spPr>
          <a:xfrm>
            <a:off x="657651" y="478232"/>
            <a:ext cx="3311199" cy="2789902"/>
          </a:xfrm>
          <a:prstGeom prst="rect">
            <a:avLst/>
          </a:prstGeom>
        </p:spPr>
      </p:pic>
      <p:cxnSp>
        <p:nvCxnSpPr>
          <p:cNvPr id="82" name="Straight Connector 78">
            <a:extLst>
              <a:ext uri="{FF2B5EF4-FFF2-40B4-BE49-F238E27FC236}">
                <a16:creationId xmlns:a16="http://schemas.microsoft.com/office/drawing/2014/main" id="{AAFEA932-2DF1-410C-A00A-7A1E7DBF75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430098" y="2639023"/>
            <a:ext cx="4562441" cy="0"/>
          </a:xfrm>
          <a:prstGeom prst="line">
            <a:avLst/>
          </a:prstGeom>
          <a:ln w="22225">
            <a:solidFill>
              <a:srgbClr val="E7E6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8" name="Picture Placeholder 7" descr="A person standing next to a river&#10;&#10;Description automatically generated">
            <a:extLst>
              <a:ext uri="{FF2B5EF4-FFF2-40B4-BE49-F238E27FC236}">
                <a16:creationId xmlns:a16="http://schemas.microsoft.com/office/drawing/2014/main" id="{96F4893C-4E34-4244-ADF9-4543D1A2819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800" b="-4"/>
          <a:stretch/>
        </p:blipFill>
        <p:spPr>
          <a:xfrm>
            <a:off x="822653" y="3589867"/>
            <a:ext cx="2981195" cy="2788920"/>
          </a:xfrm>
          <a:prstGeom prst="rect">
            <a:avLst/>
          </a:prstGeom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4C57AA3-639D-46F1-97EB-787CC530FF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97762" y="2799889"/>
            <a:ext cx="5747187" cy="2987543"/>
          </a:xfrm>
        </p:spPr>
        <p:txBody>
          <a:bodyPr anchor="t">
            <a:normAutofit/>
          </a:bodyPr>
          <a:lstStyle/>
          <a:p>
            <a:r>
              <a:rPr lang="en-US" sz="2400" b="1" dirty="0">
                <a:solidFill>
                  <a:srgbClr val="FFFF00"/>
                </a:solidFill>
              </a:rPr>
              <a:t>Spring A - all flow conditions </a:t>
            </a:r>
          </a:p>
          <a:p>
            <a:r>
              <a:rPr lang="en-US" sz="2400" dirty="0">
                <a:solidFill>
                  <a:srgbClr val="FFFFFF"/>
                </a:solidFill>
              </a:rPr>
              <a:t>Reservoir confirmation !</a:t>
            </a:r>
          </a:p>
          <a:p>
            <a:r>
              <a:rPr lang="en-US" sz="2400" dirty="0">
                <a:solidFill>
                  <a:srgbClr val="FFFFFF"/>
                </a:solidFill>
              </a:rPr>
              <a:t>Different size fraction ?</a:t>
            </a:r>
          </a:p>
          <a:p>
            <a:endParaRPr lang="en-US" sz="2400" dirty="0">
              <a:solidFill>
                <a:srgbClr val="FFFFFF"/>
              </a:solidFill>
            </a:endParaRPr>
          </a:p>
          <a:p>
            <a:r>
              <a:rPr lang="en-US" sz="2400" dirty="0">
                <a:solidFill>
                  <a:srgbClr val="FFFFFF"/>
                </a:solidFill>
              </a:rPr>
              <a:t>Spring D – no detection ?</a:t>
            </a:r>
          </a:p>
          <a:p>
            <a:r>
              <a:rPr lang="en-US" sz="2400" dirty="0">
                <a:solidFill>
                  <a:srgbClr val="FFFFFF"/>
                </a:solidFill>
              </a:rPr>
              <a:t>Flow path information !</a:t>
            </a:r>
          </a:p>
          <a:p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DB56B10A-F82E-4266-9C19-867B84635091}"/>
              </a:ext>
            </a:extLst>
          </p:cNvPr>
          <p:cNvSpPr/>
          <p:nvPr/>
        </p:nvSpPr>
        <p:spPr>
          <a:xfrm>
            <a:off x="1828391" y="1765934"/>
            <a:ext cx="519953" cy="846082"/>
          </a:xfrm>
          <a:prstGeom prst="ellipse">
            <a:avLst/>
          </a:prstGeom>
          <a:solidFill>
            <a:schemeClr val="accent2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8C6C01B1-17C7-4C9F-9C45-D883C11330C8}"/>
              </a:ext>
            </a:extLst>
          </p:cNvPr>
          <p:cNvSpPr/>
          <p:nvPr/>
        </p:nvSpPr>
        <p:spPr>
          <a:xfrm>
            <a:off x="2930054" y="1732273"/>
            <a:ext cx="519953" cy="846082"/>
          </a:xfrm>
          <a:prstGeom prst="ellipse">
            <a:avLst/>
          </a:prstGeom>
          <a:solidFill>
            <a:schemeClr val="accent2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813533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Retrospect">
  <a:themeElements>
    <a:clrScheme name="Retrospect">
      <a:dk1>
        <a:sysClr val="windowText" lastClr="000000"/>
      </a:dk1>
      <a:lt1>
        <a:sysClr val="window" lastClr="FFFFFF"/>
      </a:lt1>
      <a:dk2>
        <a:srgbClr val="344068"/>
      </a:dk2>
      <a:lt2>
        <a:srgbClr val="D9E0E6"/>
      </a:lt2>
      <a:accent1>
        <a:srgbClr val="1CADE4"/>
      </a:accent1>
      <a:accent2>
        <a:srgbClr val="2683C6"/>
      </a:accent2>
      <a:accent3>
        <a:srgbClr val="28C4CC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9CC26709-368C-4D72-9060-94E5B3FF3CD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93</Words>
  <Application>Microsoft Office PowerPoint</Application>
  <PresentationFormat>Widescreen</PresentationFormat>
  <Paragraphs>31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Calibri</vt:lpstr>
      <vt:lpstr>Calibri Light</vt:lpstr>
      <vt:lpstr>Office Theme</vt:lpstr>
      <vt:lpstr>Retrospect</vt:lpstr>
      <vt:lpstr>Reservoirs,  groundwater, and  eDNA  Is there something positive about zebra mussels </vt:lpstr>
      <vt:lpstr>Texas Reservoirs November, 2018</vt:lpstr>
      <vt:lpstr>Does water leak around the dam?</vt:lpstr>
      <vt:lpstr>The Setting</vt:lpstr>
      <vt:lpstr>High Flow Observations</vt:lpstr>
      <vt:lpstr>Sample Sites:  chemistry and isotopes</vt:lpstr>
      <vt:lpstr>Ionic Chemistry</vt:lpstr>
      <vt:lpstr>Isotopes</vt:lpstr>
      <vt:lpstr>eDNA Results</vt:lpstr>
      <vt:lpstr>Conclusions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Reservoirs,  groundwater, and  eDNA  Is there something positive about zebra mussels </dc:title>
  <dc:creator>Yelderman, Joe C.</dc:creator>
  <cp:lastModifiedBy>Yelderman, Joe C.</cp:lastModifiedBy>
  <cp:revision>3</cp:revision>
  <dcterms:created xsi:type="dcterms:W3CDTF">2019-04-30T21:00:33Z</dcterms:created>
  <dcterms:modified xsi:type="dcterms:W3CDTF">2019-05-01T19:10:12Z</dcterms:modified>
</cp:coreProperties>
</file>