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5" r:id="rId1"/>
    <p:sldMasterId id="2147483877" r:id="rId2"/>
    <p:sldMasterId id="2147483940" r:id="rId3"/>
    <p:sldMasterId id="2147483970" r:id="rId4"/>
    <p:sldMasterId id="2147484008" r:id="rId5"/>
    <p:sldMasterId id="2147484044" r:id="rId6"/>
  </p:sldMasterIdLst>
  <p:notesMasterIdLst>
    <p:notesMasterId r:id="rId21"/>
  </p:notesMasterIdLst>
  <p:sldIdLst>
    <p:sldId id="421" r:id="rId7"/>
    <p:sldId id="422" r:id="rId8"/>
    <p:sldId id="423" r:id="rId9"/>
    <p:sldId id="527" r:id="rId10"/>
    <p:sldId id="529" r:id="rId11"/>
    <p:sldId id="531" r:id="rId12"/>
    <p:sldId id="439" r:id="rId13"/>
    <p:sldId id="428" r:id="rId14"/>
    <p:sldId id="431" r:id="rId15"/>
    <p:sldId id="484" r:id="rId16"/>
    <p:sldId id="485" r:id="rId17"/>
    <p:sldId id="403" r:id="rId18"/>
    <p:sldId id="523" r:id="rId19"/>
    <p:sldId id="504" r:id="rId20"/>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9E3A"/>
    <a:srgbClr val="00FF00"/>
    <a:srgbClr val="FF00FF"/>
    <a:srgbClr val="119FD1"/>
    <a:srgbClr val="12A9DE"/>
    <a:srgbClr val="0099FF"/>
    <a:srgbClr val="CC00FF"/>
    <a:srgbClr val="568EE0"/>
    <a:srgbClr val="34BA7D"/>
    <a:srgbClr val="36B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8" autoAdjust="0"/>
    <p:restoredTop sz="88954" autoAdjust="0"/>
  </p:normalViewPr>
  <p:slideViewPr>
    <p:cSldViewPr snapToGrid="0">
      <p:cViewPr varScale="1">
        <p:scale>
          <a:sx n="98" d="100"/>
          <a:sy n="98" d="100"/>
        </p:scale>
        <p:origin x="155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F5DA85F-AECC-4A69-9AE3-7CCDCF3110B6}" type="datetimeFigureOut">
              <a:rPr lang="en-US" smtClean="0"/>
              <a:t>5/24/2019</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AAC1DE0-EAC1-4F1C-BB6E-3373E279889B}" type="slidenum">
              <a:rPr lang="en-US" smtClean="0"/>
              <a:t>‹#›</a:t>
            </a:fld>
            <a:endParaRPr lang="en-US"/>
          </a:p>
        </p:txBody>
      </p:sp>
    </p:spTree>
    <p:extLst>
      <p:ext uri="{BB962C8B-B14F-4D97-AF65-F5344CB8AC3E}">
        <p14:creationId xmlns:p14="http://schemas.microsoft.com/office/powerpoint/2010/main" val="982381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American_Broadcasting_Company"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The_View_(U.S._TV_seri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C1DE0-EAC1-4F1C-BB6E-3373E279889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82742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take away is the prominence of contact activities…</a:t>
            </a:r>
          </a:p>
          <a:p>
            <a:r>
              <a:rPr lang="en-US" dirty="0"/>
              <a:t>Students</a:t>
            </a:r>
            <a:r>
              <a:rPr lang="en-US" baseline="0" dirty="0"/>
              <a:t> and residents participated in more activities related to culture and sense of place</a:t>
            </a:r>
            <a:endParaRPr lang="en-US" dirty="0"/>
          </a:p>
        </p:txBody>
      </p:sp>
      <p:sp>
        <p:nvSpPr>
          <p:cNvPr id="4" name="Slide Number Placeholder 3"/>
          <p:cNvSpPr>
            <a:spLocks noGrp="1"/>
          </p:cNvSpPr>
          <p:nvPr>
            <p:ph type="sldNum" sz="quarter" idx="10"/>
          </p:nvPr>
        </p:nvSpPr>
        <p:spPr/>
        <p:txBody>
          <a:bodyPr/>
          <a:lstStyle/>
          <a:p>
            <a:fld id="{5AAC1DE0-EAC1-4F1C-BB6E-3373E279889B}" type="slidenum">
              <a:rPr lang="en-US" smtClean="0"/>
              <a:t>12</a:t>
            </a:fld>
            <a:endParaRPr lang="en-US"/>
          </a:p>
        </p:txBody>
      </p:sp>
    </p:spTree>
    <p:extLst>
      <p:ext uri="{BB962C8B-B14F-4D97-AF65-F5344CB8AC3E}">
        <p14:creationId xmlns:p14="http://schemas.microsoft.com/office/powerpoint/2010/main" val="248498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20.78% of nonregional tourists would enjoy the same (+11.5 with respect to expected value) </a:t>
            </a:r>
            <a:r>
              <a:rPr lang="en-US" dirty="0">
                <a:sym typeface="Wingdings" panose="05000000000000000000" pitchFamily="2" charset="2"/>
              </a:rPr>
              <a:t> contribution to chi-squared stat = 45% (highest)</a:t>
            </a:r>
          </a:p>
          <a:p>
            <a:r>
              <a:rPr lang="en-US" dirty="0">
                <a:sym typeface="Wingdings" panose="05000000000000000000" pitchFamily="2" charset="2"/>
              </a:rPr>
              <a:t>30.41% of regional students would avoid (+30 with respect to expected value)  contribution to chi-squared = 17% (second highest)</a:t>
            </a:r>
          </a:p>
          <a:p>
            <a:endParaRPr lang="en-US" dirty="0">
              <a:sym typeface="Wingdings" panose="05000000000000000000" pitchFamily="2" charset="2"/>
            </a:endParaRPr>
          </a:p>
          <a:p>
            <a:r>
              <a:rPr lang="en-US" dirty="0">
                <a:sym typeface="Wingdings" panose="05000000000000000000" pitchFamily="2" charset="2"/>
              </a:rPr>
              <a:t>Collectively these two deviations from expected value account for 62% of overall chi-squared stat; remaining 23 cells of contingency table account for 38% combined</a:t>
            </a:r>
          </a:p>
          <a:p>
            <a:r>
              <a:rPr lang="en-US" dirty="0">
                <a:sym typeface="Wingdings" panose="05000000000000000000" pitchFamily="2" charset="2"/>
              </a:rPr>
              <a:t>Implication: nonregional tourists are going to keep coming; regional students are going to avoid (and maybe go elsewhere in the region?)</a:t>
            </a:r>
            <a:endParaRPr lang="en-US" dirty="0"/>
          </a:p>
        </p:txBody>
      </p:sp>
      <p:sp>
        <p:nvSpPr>
          <p:cNvPr id="4" name="Slide Number Placeholder 3"/>
          <p:cNvSpPr>
            <a:spLocks noGrp="1"/>
          </p:cNvSpPr>
          <p:nvPr>
            <p:ph type="sldNum" sz="quarter" idx="10"/>
          </p:nvPr>
        </p:nvSpPr>
        <p:spPr/>
        <p:txBody>
          <a:bodyPr/>
          <a:lstStyle/>
          <a:p>
            <a:pPr>
              <a:defRPr/>
            </a:pPr>
            <a:fld id="{FC7B9BBD-F776-4C0C-BE60-7BB2BB1A428C}"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238588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students have more mobility</a:t>
            </a:r>
          </a:p>
          <a:p>
            <a:endParaRPr lang="en-US" dirty="0"/>
          </a:p>
          <a:p>
            <a:r>
              <a:rPr lang="en-US" dirty="0"/>
              <a:t>Width of arrows is meant to represent annual use </a:t>
            </a:r>
            <a:r>
              <a:rPr lang="en-US" dirty="0">
                <a:sym typeface="Wingdings" panose="05000000000000000000" pitchFamily="2" charset="2"/>
              </a:rPr>
              <a:t> residents have the highest use, followed by regional students; nonregional tourists have relatively low annual use</a:t>
            </a:r>
          </a:p>
          <a:p>
            <a:r>
              <a:rPr lang="en-US" dirty="0">
                <a:sym typeface="Wingdings" panose="05000000000000000000" pitchFamily="2" charset="2"/>
              </a:rPr>
              <a:t>The dotted portion of the Region/students arrow is meant to represent the portion of these users who would avoid the river if it become dirty; those users would (presumably) find substitutes for the SMR either elsewhere in the region or outside of the region. Their use of other facilities COULD, in turn, create crowding in those other locations and motivate users at those places to use the SMR! (very hypothetical, but hopefully those are the types of phenomena we can get a grant to study!)</a:t>
            </a:r>
            <a:endParaRPr lang="en-US" dirty="0"/>
          </a:p>
        </p:txBody>
      </p:sp>
      <p:sp>
        <p:nvSpPr>
          <p:cNvPr id="4" name="Slide Number Placeholder 3"/>
          <p:cNvSpPr>
            <a:spLocks noGrp="1"/>
          </p:cNvSpPr>
          <p:nvPr>
            <p:ph type="sldNum" sz="quarter" idx="10"/>
          </p:nvPr>
        </p:nvSpPr>
        <p:spPr/>
        <p:txBody>
          <a:bodyPr/>
          <a:lstStyle/>
          <a:p>
            <a:fld id="{FC7B9BBD-F776-4C0C-BE60-7BB2BB1A428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5025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This is worrisome </a:t>
            </a:r>
            <a:r>
              <a:rPr lang="en-US" dirty="0" err="1"/>
              <a:t>bc</a:t>
            </a:r>
            <a:r>
              <a:rPr lang="en-US" dirty="0"/>
              <a:t> you have a valuable, yet sensitive aquatic ecosystem</a:t>
            </a:r>
          </a:p>
          <a:p>
            <a:r>
              <a:rPr lang="en-US" dirty="0"/>
              <a:t>Never stopped flowing </a:t>
            </a:r>
          </a:p>
        </p:txBody>
      </p:sp>
      <p:sp>
        <p:nvSpPr>
          <p:cNvPr id="4" name="Slide Number Placeholder 3"/>
          <p:cNvSpPr>
            <a:spLocks noGrp="1"/>
          </p:cNvSpPr>
          <p:nvPr>
            <p:ph type="sldNum" sz="quarter" idx="10"/>
          </p:nvPr>
        </p:nvSpPr>
        <p:spPr/>
        <p:txBody>
          <a:bodyPr/>
          <a:lstStyle/>
          <a:p>
            <a:fld id="{5AAC1DE0-EAC1-4F1C-BB6E-3373E279889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806564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Center of new southern TX megaregion</a:t>
            </a:r>
          </a:p>
          <a:p>
            <a:r>
              <a:rPr lang="en-US" dirty="0"/>
              <a:t>14 million annual</a:t>
            </a:r>
            <a:r>
              <a:rPr lang="en-US" baseline="0" dirty="0"/>
              <a:t> visitors to San Marcos</a:t>
            </a:r>
          </a:p>
          <a:p>
            <a:r>
              <a:rPr lang="en-US" baseline="0" dirty="0"/>
              <a:t>Outlet Malls contributed 40% of tax base in 2015</a:t>
            </a:r>
          </a:p>
          <a:p>
            <a:r>
              <a:rPr lang="en-US" baseline="0" dirty="0"/>
              <a:t>One of the most visited tourist attractions in TX, and is by far during holiday season, with over 100,000 people on some days.</a:t>
            </a:r>
          </a:p>
          <a:p>
            <a:r>
              <a:rPr lang="en-US" dirty="0"/>
              <a:t>In 2006, </a:t>
            </a:r>
            <a:r>
              <a:rPr lang="en-US" dirty="0">
                <a:hlinkClick r:id="rId3" tooltip="American Broadcasting Company"/>
              </a:rPr>
              <a:t>ABC</a:t>
            </a:r>
            <a:r>
              <a:rPr lang="en-US" dirty="0"/>
              <a:t>'s </a:t>
            </a:r>
            <a:r>
              <a:rPr lang="en-US" i="1" dirty="0">
                <a:hlinkClick r:id="rId4" tooltip="The View (U.S. TV series)"/>
              </a:rPr>
              <a:t>The View</a:t>
            </a:r>
            <a:r>
              <a:rPr lang="en-US" dirty="0"/>
              <a:t> named the San Marcos Outlets the third-best place to shop in </a:t>
            </a:r>
            <a:r>
              <a:rPr lang="en-US"/>
              <a:t>the world.</a:t>
            </a:r>
            <a:endParaRPr lang="en-US" dirty="0"/>
          </a:p>
        </p:txBody>
      </p:sp>
      <p:sp>
        <p:nvSpPr>
          <p:cNvPr id="4" name="Slide Number Placeholder 3"/>
          <p:cNvSpPr>
            <a:spLocks noGrp="1"/>
          </p:cNvSpPr>
          <p:nvPr>
            <p:ph type="sldNum" sz="quarter" idx="10"/>
          </p:nvPr>
        </p:nvSpPr>
        <p:spPr/>
        <p:txBody>
          <a:bodyPr/>
          <a:lstStyle/>
          <a:p>
            <a:fld id="{5AAC1DE0-EAC1-4F1C-BB6E-3373E279889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8364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Landa</a:t>
            </a:r>
            <a:r>
              <a:rPr lang="en-US" baseline="0" dirty="0"/>
              <a:t> Park in NB</a:t>
            </a:r>
          </a:p>
          <a:p>
            <a:r>
              <a:rPr lang="en-US" baseline="0" dirty="0"/>
              <a:t>Too crowded so that now people are coming to SMR (less crowded, free, more parking)</a:t>
            </a:r>
            <a:endParaRPr lang="en-US" dirty="0"/>
          </a:p>
        </p:txBody>
      </p:sp>
      <p:sp>
        <p:nvSpPr>
          <p:cNvPr id="4" name="Slide Number Placeholder 3"/>
          <p:cNvSpPr>
            <a:spLocks noGrp="1"/>
          </p:cNvSpPr>
          <p:nvPr>
            <p:ph type="sldNum" sz="quarter" idx="10"/>
          </p:nvPr>
        </p:nvSpPr>
        <p:spPr/>
        <p:txBody>
          <a:bodyPr/>
          <a:lstStyle/>
          <a:p>
            <a:fld id="{A1F457FA-9F1B-46E0-9B81-8681853F66D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9471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Town</a:t>
            </a:r>
            <a:r>
              <a:rPr lang="en-US" baseline="0" dirty="0"/>
              <a:t> &amp; Gown relationship</a:t>
            </a:r>
          </a:p>
          <a:p>
            <a:r>
              <a:rPr lang="en-US" baseline="0" dirty="0"/>
              <a:t>The challenge is to quantify CSI</a:t>
            </a:r>
            <a:endParaRPr lang="en-US" dirty="0"/>
          </a:p>
        </p:txBody>
      </p:sp>
      <p:sp>
        <p:nvSpPr>
          <p:cNvPr id="4" name="Slide Number Placeholder 3"/>
          <p:cNvSpPr>
            <a:spLocks noGrp="1"/>
          </p:cNvSpPr>
          <p:nvPr>
            <p:ph type="sldNum" sz="quarter" idx="10"/>
          </p:nvPr>
        </p:nvSpPr>
        <p:spPr/>
        <p:txBody>
          <a:bodyPr/>
          <a:lstStyle/>
          <a:p>
            <a:fld id="{5AAC1DE0-EAC1-4F1C-BB6E-3373E279889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1751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2100" dirty="0">
                <a:latin typeface="Gotham Medium" pitchFamily="50" charset="0"/>
                <a:cs typeface="Gotham Medium" pitchFamily="50" charset="0"/>
              </a:rPr>
              <a:t>We treat the SMR as a SES where people and the environment are linked in such a way that changes to either component create feedbacks to the entire system, </a:t>
            </a:r>
            <a:endParaRPr lang="en-US" dirty="0"/>
          </a:p>
        </p:txBody>
      </p:sp>
      <p:sp>
        <p:nvSpPr>
          <p:cNvPr id="4" name="Slide Number Placeholder 3"/>
          <p:cNvSpPr>
            <a:spLocks noGrp="1"/>
          </p:cNvSpPr>
          <p:nvPr>
            <p:ph type="sldNum" sz="quarter" idx="10"/>
          </p:nvPr>
        </p:nvSpPr>
        <p:spPr/>
        <p:txBody>
          <a:bodyPr/>
          <a:lstStyle/>
          <a:p>
            <a:fld id="{5AAC1DE0-EAC1-4F1C-BB6E-3373E279889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85443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3,000</a:t>
            </a:r>
            <a:r>
              <a:rPr lang="en-US" baseline="0" dirty="0"/>
              <a:t> complete surveys in all,</a:t>
            </a:r>
          </a:p>
          <a:p>
            <a:r>
              <a:rPr lang="en-US" dirty="0"/>
              <a:t>Tourists primarily weekends Memorial Day to Labor Day</a:t>
            </a:r>
          </a:p>
        </p:txBody>
      </p:sp>
      <p:sp>
        <p:nvSpPr>
          <p:cNvPr id="4" name="Slide Number Placeholder 3"/>
          <p:cNvSpPr>
            <a:spLocks noGrp="1"/>
          </p:cNvSpPr>
          <p:nvPr>
            <p:ph type="sldNum" sz="quarter" idx="10"/>
          </p:nvPr>
        </p:nvSpPr>
        <p:spPr/>
        <p:txBody>
          <a:bodyPr/>
          <a:lstStyle/>
          <a:p>
            <a:fld id="{5AAC1DE0-EAC1-4F1C-BB6E-3373E279889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6959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Tourists</a:t>
            </a:r>
            <a:r>
              <a:rPr lang="en-US" baseline="0" dirty="0"/>
              <a:t> ranking more generalized, in terms of what rivers provide</a:t>
            </a:r>
          </a:p>
          <a:p>
            <a:endParaRPr lang="en-US" baseline="0" dirty="0"/>
          </a:p>
          <a:p>
            <a:pPr defTabSz="942289">
              <a:defRPr/>
            </a:pPr>
            <a:r>
              <a:rPr lang="en-US" dirty="0">
                <a:solidFill>
                  <a:prstClr val="black"/>
                </a:solidFill>
              </a:rPr>
              <a:t>NOTE: Despite </a:t>
            </a:r>
            <a:r>
              <a:rPr lang="en-US" b="1" dirty="0">
                <a:solidFill>
                  <a:prstClr val="black"/>
                </a:solidFill>
              </a:rPr>
              <a:t>statistical </a:t>
            </a:r>
            <a:r>
              <a:rPr lang="en-US" dirty="0">
                <a:solidFill>
                  <a:prstClr val="black"/>
                </a:solidFill>
              </a:rPr>
              <a:t>significance, there is little </a:t>
            </a:r>
            <a:r>
              <a:rPr lang="en-US" b="1" dirty="0">
                <a:solidFill>
                  <a:prstClr val="black"/>
                </a:solidFill>
              </a:rPr>
              <a:t>practical </a:t>
            </a:r>
            <a:r>
              <a:rPr lang="en-US" dirty="0">
                <a:solidFill>
                  <a:prstClr val="black"/>
                </a:solidFill>
              </a:rPr>
              <a:t>significance </a:t>
            </a:r>
            <a:r>
              <a:rPr lang="en-US" dirty="0">
                <a:solidFill>
                  <a:prstClr val="black"/>
                </a:solidFill>
                <a:sym typeface="Wingdings" panose="05000000000000000000" pitchFamily="2" charset="2"/>
              </a:rPr>
              <a:t> magnitudes of differences are small</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FC4B8B4A-4C88-4BFB-BFA1-D2D8A656F25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742526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B8B4A-4C88-4BFB-BFA1-D2D8A656F25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63108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6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7A7863B0-C409-4DC1-AAEA-B4A47D2C310D}" type="datetime1">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4551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5A964-5A4E-48AB-AD09-9B153D31BC92}" type="datetime1">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6304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D757CE-3396-4769-9A0E-F2D4BC91254A}" type="datetime1">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77096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03 h 1906"/>
                <a:gd name="T4" fmla="*/ 6149 w 5740"/>
                <a:gd name="T5" fmla="*/ 403 h 1906"/>
                <a:gd name="T6" fmla="*/ 614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endParaRPr>
            </a:p>
          </p:txBody>
        </p:sp>
      </p:grpSp>
      <p:sp>
        <p:nvSpPr>
          <p:cNvPr id="2253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2254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0D6266F-A1AA-4C2A-A8B4-2C65985D04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958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7705815-FF4A-4C8F-AA96-9755FCCF2A2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99116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67499C9-1645-47FE-8E8C-38B570B5153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1747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8531F78-6BFD-4334-85B9-7331522A750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5469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AAB7E1F-A30A-4365-8030-302B1DB2140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4557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B89DE58-2B0E-4FD2-9C16-D248940791F3}"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94188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D6E03AFC-22C3-49B3-8F59-01BEE7AAA3D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25109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7A7B9F-0BA0-4F03-9146-335EEE9CBA2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588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9A8D0-A045-412B-BB85-5E320378B0EF}" type="datetime1">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72364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7FF1FA9-FD0C-4572-B08C-87661299D0E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52174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3670E46-DE24-4013-AC39-AC06F24F8D2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7713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8005853-9A7C-4F61-96A3-AF425F932E6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17595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B2B8DDD-0300-401A-A5A3-3DEDFD08451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7874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7C6CE4F-2D97-4E9B-AE0F-6C785B259E4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2865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6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7A7863B0-C409-4DC1-AAEA-B4A47D2C310D}" type="datetime1">
              <a:rPr lang="en-US" smtClean="0"/>
              <a:pPr/>
              <a:t>5/24/2019</a:t>
            </a:fld>
            <a:endParaRPr lang="en-US" dirty="0"/>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1969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9A8D0-A045-412B-BB85-5E320378B0EF}" type="datetime1">
              <a:rPr lang="en-US" smtClean="0"/>
              <a:pPr/>
              <a:t>5/24/2019</a:t>
            </a:fld>
            <a:endParaRPr lang="en-US" dirty="0"/>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84791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D3F700-4702-464C-8991-9B1CF2B2AE3D}" type="datetime1">
              <a:rPr lang="en-US" smtClean="0"/>
              <a:pPr/>
              <a:t>5/24/2019</a:t>
            </a:fld>
            <a:endParaRPr lang="en-US" dirty="0"/>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5164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F30FAA-304D-445A-A832-0E91E4394992}" type="datetime1">
              <a:rPr lang="en-US" smtClean="0"/>
              <a:pPr/>
              <a:t>5/24/2019</a:t>
            </a:fld>
            <a:endParaRPr lang="en-US" dirty="0"/>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30960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1">
                    <a:lumMod val="65000"/>
                  </a:schemeClr>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spcBef>
                <a:spcPts val="0"/>
              </a:spcBef>
              <a:buFontTx/>
              <a:buNone/>
              <a:defRPr sz="1800">
                <a:solidFill>
                  <a:schemeClr val="tx1">
                    <a:lumMod val="65000"/>
                  </a:schemeClr>
                </a:solidFill>
              </a:defRPr>
            </a:lvl1pPr>
          </a:lstStyle>
          <a:p>
            <a:pPr lvl="0"/>
            <a:r>
              <a:rPr lang="en-US"/>
              <a:t>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7D90F8-11E6-4A0A-95AA-481E1F786BD5}" type="datetime1">
              <a:rPr lang="en-US" smtClean="0"/>
              <a:pPr/>
              <a:t>5/24/2019</a:t>
            </a:fld>
            <a:endParaRPr lang="en-US" dirty="0"/>
          </a:p>
        </p:txBody>
      </p:sp>
      <p:sp>
        <p:nvSpPr>
          <p:cNvPr id="8" name="Footer Placeholder 7"/>
          <p:cNvSpPr>
            <a:spLocks noGrp="1"/>
          </p:cNvSpPr>
          <p:nvPr>
            <p:ph type="ftr" sz="quarter" idx="11"/>
          </p:nvPr>
        </p:nvSpPr>
        <p:spPr/>
        <p:txBody>
          <a:bodyPr/>
          <a:lstStyle/>
          <a:p>
            <a:endParaRPr lang="en-US" dirty="0">
              <a:solidFill>
                <a:prstClr val="white">
                  <a:lumMod val="6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5853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D3F700-4702-464C-8991-9B1CF2B2AE3D}" type="datetime1">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5823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F33D62-86BF-470D-B3EE-BFCF7D60B44A}" type="datetime1">
              <a:rPr lang="en-US" smtClean="0"/>
              <a:pPr/>
              <a:t>5/24/2019</a:t>
            </a:fld>
            <a:endParaRPr lang="en-US" dirty="0"/>
          </a:p>
        </p:txBody>
      </p:sp>
      <p:sp>
        <p:nvSpPr>
          <p:cNvPr id="4" name="Footer Placeholder 3"/>
          <p:cNvSpPr>
            <a:spLocks noGrp="1"/>
          </p:cNvSpPr>
          <p:nvPr>
            <p:ph type="ftr" sz="quarter" idx="11"/>
          </p:nvPr>
        </p:nvSpPr>
        <p:spPr/>
        <p:txBody>
          <a:bodyPr/>
          <a:lstStyle/>
          <a:p>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1386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9D9F7-E7EC-4E50-A0F4-CDB8BEEB471A}" type="datetime1">
              <a:rPr lang="en-US" smtClean="0"/>
              <a:pPr/>
              <a:t>5/24/2019</a:t>
            </a:fld>
            <a:endParaRPr lang="en-US" dirty="0"/>
          </a:p>
        </p:txBody>
      </p:sp>
      <p:sp>
        <p:nvSpPr>
          <p:cNvPr id="3" name="Footer Placeholder 2"/>
          <p:cNvSpPr>
            <a:spLocks noGrp="1"/>
          </p:cNvSpPr>
          <p:nvPr>
            <p:ph type="ftr" sz="quarter" idx="11"/>
          </p:nvPr>
        </p:nvSpPr>
        <p:spPr/>
        <p:txBody>
          <a:bodyPr/>
          <a:lstStyle/>
          <a:p>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3078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5706799-9B30-4F54-80B6-0DFD58C43019}" type="datetime1">
              <a:rPr lang="en-US" smtClean="0"/>
              <a:pPr/>
              <a:t>5/24/2019</a:t>
            </a:fld>
            <a:endParaRPr lang="en-US" dirty="0"/>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6473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EB6C256-3FF5-43A4-B7D3-6CD395D83B69}" type="datetime1">
              <a:rPr lang="en-US" smtClean="0"/>
              <a:pPr/>
              <a:t>5/24/2019</a:t>
            </a:fld>
            <a:endParaRPr lang="en-US" dirty="0"/>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26320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5A964-5A4E-48AB-AD09-9B153D31BC92}" type="datetime1">
              <a:rPr lang="en-US" smtClean="0"/>
              <a:pPr/>
              <a:t>5/24/2019</a:t>
            </a:fld>
            <a:endParaRPr lang="en-US" dirty="0"/>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14669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D757CE-3396-4769-9A0E-F2D4BC91254A}" type="datetime1">
              <a:rPr lang="en-US" smtClean="0"/>
              <a:pPr/>
              <a:t>5/24/2019</a:t>
            </a:fld>
            <a:endParaRPr lang="en-US" dirty="0"/>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8328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6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7A7863B0-C409-4DC1-AAEA-B4A47D2C310D}" type="datetime1">
              <a:rPr lang="en-US" smtClean="0">
                <a:solidFill>
                  <a:prstClr val="white">
                    <a:lumMod val="50000"/>
                  </a:prstClr>
                </a:solidFill>
              </a:rPr>
              <a:pPr/>
              <a:t>5/24/2019</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54240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9A8D0-A045-412B-BB85-5E320378B0EF}" type="datetime1">
              <a:rPr lang="en-US" smtClean="0">
                <a:solidFill>
                  <a:prstClr val="white">
                    <a:lumMod val="50000"/>
                  </a:prstClr>
                </a:solidFill>
              </a:rPr>
              <a:pPr/>
              <a:t>5/24/2019</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95310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D3F700-4702-464C-8991-9B1CF2B2AE3D}" type="datetime1">
              <a:rPr lang="en-US" smtClean="0">
                <a:solidFill>
                  <a:prstClr val="white">
                    <a:lumMod val="50000"/>
                  </a:prstClr>
                </a:solidFill>
              </a:rPr>
              <a:pPr/>
              <a:t>5/24/2019</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4511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F30FAA-304D-445A-A832-0E91E4394992}" type="datetime1">
              <a:rPr lang="en-US" smtClean="0">
                <a:solidFill>
                  <a:prstClr val="white">
                    <a:lumMod val="50000"/>
                  </a:prstClr>
                </a:solidFill>
              </a:rPr>
              <a:pPr/>
              <a:t>5/24/2019</a:t>
            </a:fld>
            <a:endParaRPr lang="en-US" dirty="0">
              <a:solidFill>
                <a:prstClr val="white">
                  <a:lumMod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91464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F30FAA-304D-445A-A832-0E91E4394992}" type="datetime1">
              <a:rPr lang="en-US" smtClean="0"/>
              <a:t>5/24/2019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83066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1">
                    <a:lumMod val="65000"/>
                  </a:schemeClr>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spcBef>
                <a:spcPts val="0"/>
              </a:spcBef>
              <a:buFontTx/>
              <a:buNone/>
              <a:defRPr sz="1800">
                <a:solidFill>
                  <a:schemeClr val="tx1">
                    <a:lumMod val="65000"/>
                  </a:schemeClr>
                </a:solidFill>
              </a:defRPr>
            </a:lvl1pPr>
          </a:lstStyle>
          <a:p>
            <a:pPr lvl="0"/>
            <a:r>
              <a:rPr lang="en-US"/>
              <a:t>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7D90F8-11E6-4A0A-95AA-481E1F786BD5}" type="datetime1">
              <a:rPr lang="en-US" smtClean="0">
                <a:solidFill>
                  <a:prstClr val="white">
                    <a:lumMod val="50000"/>
                  </a:prstClr>
                </a:solidFill>
              </a:rPr>
              <a:pPr/>
              <a:t>5/24/2019</a:t>
            </a:fld>
            <a:endParaRPr lang="en-US" dirty="0">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6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71884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F33D62-86BF-470D-B3EE-BFCF7D60B44A}" type="datetime1">
              <a:rPr lang="en-US" smtClean="0">
                <a:solidFill>
                  <a:prstClr val="white">
                    <a:lumMod val="50000"/>
                  </a:prstClr>
                </a:solidFill>
              </a:rPr>
              <a:pPr/>
              <a:t>5/24/2019</a:t>
            </a:fld>
            <a:endParaRPr lang="en-US" dirty="0">
              <a:solidFill>
                <a:prstClr val="white">
                  <a:lumMod val="50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58963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9D9F7-E7EC-4E50-A0F4-CDB8BEEB471A}" type="datetime1">
              <a:rPr lang="en-US" smtClean="0">
                <a:solidFill>
                  <a:prstClr val="white">
                    <a:lumMod val="50000"/>
                  </a:prstClr>
                </a:solidFill>
              </a:rPr>
              <a:pPr/>
              <a:t>5/24/2019</a:t>
            </a:fld>
            <a:endParaRPr lang="en-US" dirty="0">
              <a:solidFill>
                <a:prstClr val="white">
                  <a:lumMod val="50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99922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5706799-9B30-4F54-80B6-0DFD58C43019}" type="datetime1">
              <a:rPr lang="en-US" smtClean="0">
                <a:solidFill>
                  <a:prstClr val="white">
                    <a:lumMod val="50000"/>
                  </a:prstClr>
                </a:solidFill>
              </a:rPr>
              <a:pPr/>
              <a:t>5/24/2019</a:t>
            </a:fld>
            <a:endParaRPr lang="en-US" dirty="0">
              <a:solidFill>
                <a:prstClr val="white">
                  <a:lumMod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85736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EB6C256-3FF5-43A4-B7D3-6CD395D83B69}" type="datetime1">
              <a:rPr lang="en-US" smtClean="0">
                <a:solidFill>
                  <a:prstClr val="white">
                    <a:lumMod val="50000"/>
                  </a:prstClr>
                </a:solidFill>
              </a:rPr>
              <a:pPr/>
              <a:t>5/24/2019</a:t>
            </a:fld>
            <a:endParaRPr lang="en-US" dirty="0">
              <a:solidFill>
                <a:prstClr val="white">
                  <a:lumMod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02013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5A964-5A4E-48AB-AD09-9B153D31BC92}" type="datetime1">
              <a:rPr lang="en-US" smtClean="0">
                <a:solidFill>
                  <a:prstClr val="white">
                    <a:lumMod val="50000"/>
                  </a:prstClr>
                </a:solidFill>
              </a:rPr>
              <a:pPr/>
              <a:t>5/24/2019</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72117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D757CE-3396-4769-9A0E-F2D4BC91254A}" type="datetime1">
              <a:rPr lang="en-US" smtClean="0">
                <a:solidFill>
                  <a:prstClr val="white">
                    <a:lumMod val="50000"/>
                  </a:prstClr>
                </a:solidFill>
              </a:rPr>
              <a:pPr/>
              <a:t>5/24/2019</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72631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4928-03F6-40D8-A5A8-9932ECC821D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77EFEC9-0316-43E1-9DF3-642FE0F7881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B46A936-713D-4CBA-A5FC-EBB8B46F0ED8}"/>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FEF5279-AE1C-4781-986C-D4C2ABD12D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0D5583B-5BF7-4814-8D1E-0AC0489B071D}"/>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73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522F-9E87-4EA7-BD75-B36056B7B6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4E112-4BB0-4044-A170-623C7135DB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52A92-BB32-4128-879A-13845907DC0F}"/>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E36844-53E9-431F-8867-B80F0CC6BD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6869A4-05E1-4944-8FFF-259162472E9A}"/>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78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A93C-F596-4CBC-B007-7DE0E3DA913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B599C58-34DA-4686-BBEE-614A9C43E96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2A710E-802A-4006-8476-660B08F9B0AC}"/>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ACD207-BDED-4D17-85C6-8C7E61621F8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85F006-F335-422A-9192-EFC32F8CF002}"/>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61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1">
                    <a:lumMod val="65000"/>
                  </a:schemeClr>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spcBef>
                <a:spcPts val="0"/>
              </a:spcBef>
              <a:buFontTx/>
              <a:buNone/>
              <a:defRPr sz="1800">
                <a:solidFill>
                  <a:schemeClr val="tx1">
                    <a:lumMod val="65000"/>
                  </a:schemeClr>
                </a:solidFill>
              </a:defRPr>
            </a:lvl1pPr>
          </a:lstStyle>
          <a:p>
            <a:pPr lvl="0"/>
            <a:r>
              <a:rPr lang="en-US"/>
              <a:t>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7D90F8-11E6-4A0A-95AA-481E1F786BD5}" type="datetime1">
              <a:rPr lang="en-US" smtClean="0"/>
              <a:t>5/24/2019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1519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D62F-E20F-441B-A902-134AEC449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FDD1F-FCC9-4F8A-A974-42C193FEFB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E6C99-155B-455B-9545-4E107A6B281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6E07D-25F5-4109-891C-23F707D09988}"/>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9FC20BE-3132-4AE1-A4CE-856E3DDF67F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0504216-F484-464E-9A2D-C8EFA4B519E7}"/>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876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796D-FBA5-4DB1-A0F2-23E21EFA1A2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481CF-6134-41B5-AE72-5ED4304EDF7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AE025C0-8E1F-4772-89A5-F7B48DDD631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A8756-DC98-4BDC-8C35-2193AF5CBA1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47D32B2-FFCA-4B0E-967D-39B97260D1D6}"/>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CDDB15-08DD-4532-AC14-D8890F12107E}"/>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B466397-040B-44E4-B5E6-EDE0F983A46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26C52F5-9258-4FC2-B8E3-A53349454322}"/>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440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00F6-9AA6-4703-B4E5-D4E368441D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7B22B2-A680-4B30-B8C6-DF91FDC0698E}"/>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FE8D182-0326-4403-875C-7568FF18E8C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47430B-9C07-47A4-AB75-2ED7FBCA98FE}"/>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066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C972BE-F7FC-4747-BFD5-9F004F5215BE}"/>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6D2B1D9-3E55-4464-A001-955434833E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FB45501-5C52-4E7A-A83F-F2D5A3E0E31F}"/>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120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A9A6A-1D29-4129-AE76-A0D5DBA500A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26212EB-D0A3-45C0-B8FF-DB7B78C6848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43C15B-2503-467F-864A-BEB475E04C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2ACBCEF-AA38-4B14-94AC-C2A2BF5F29B3}"/>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0DE861-469B-48C6-8B4D-C07C593319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4892E6C-2252-4AE4-838A-024ADDEA6BED}"/>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920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2CB7-647E-4B0D-8074-FFBAAF51B0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252FA8E-A233-4275-B989-B7D44F7AC93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406F0B7-8B69-4341-82E2-9C3BD9DFE9D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1A5D24B-3D0B-4D84-B24E-AA24C7C3C33E}"/>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B16D07-EC85-4871-AE76-CB4338A6CB4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15D4F6-30A2-4C54-8DC0-59DB7D5B9A8F}"/>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642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E158E-74C9-489A-89A4-7F50508AD5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E63F5A-92BD-4090-9E92-5A7D2E7F6B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7A6D9-B27A-4D94-99A9-39E57581EC7E}"/>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14924A7-61D7-4603-BB72-AFA774F88E9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6790982-DA50-4270-AFD4-1B2917957B5A}"/>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2278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CE60A-B7CE-4D2F-980E-5511F202020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17598B-0959-41B0-B4D7-C1592617C5E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00799-ADB9-47A4-941E-DD7867207B2F}"/>
              </a:ext>
            </a:extLst>
          </p:cNvPr>
          <p:cNvSpPr>
            <a:spLocks noGrp="1"/>
          </p:cNvSpPr>
          <p:nvPr>
            <p:ph type="dt" sz="half" idx="10"/>
          </p:nvPr>
        </p:nvSpPr>
        <p:spPr/>
        <p:txBody>
          <a:bodyPr/>
          <a:lstStyle/>
          <a:p>
            <a:fld id="{B49C683E-6CBD-4F96-AC93-00E2E37A1A78}"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F45B828-0406-43A7-8F5F-778465D851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B3827-C9D4-4727-AF09-FBCC085D30D3}"/>
              </a:ext>
            </a:extLst>
          </p:cNvPr>
          <p:cNvSpPr>
            <a:spLocks noGrp="1"/>
          </p:cNvSpPr>
          <p:nvPr>
            <p:ph type="sldNum" sz="quarter" idx="12"/>
          </p:nvPr>
        </p:nvSpPr>
        <p:spPr/>
        <p:txBody>
          <a:bodyPr/>
          <a:lstStyle/>
          <a:p>
            <a:fld id="{FE8B5B57-0018-47E1-A2E7-EB7667822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71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grpSp>
      <p:sp>
        <p:nvSpPr>
          <p:cNvPr id="5428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542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E511E5-B50C-4616-9729-3616440B1088}" type="slidenum">
              <a:rPr lang="en-US"/>
              <a:pPr>
                <a:defRPr/>
              </a:pPr>
              <a:t>‹#›</a:t>
            </a:fld>
            <a:endParaRPr lang="en-US"/>
          </a:p>
        </p:txBody>
      </p:sp>
    </p:spTree>
    <p:extLst>
      <p:ext uri="{BB962C8B-B14F-4D97-AF65-F5344CB8AC3E}">
        <p14:creationId xmlns:p14="http://schemas.microsoft.com/office/powerpoint/2010/main" val="2494347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203831-CC6C-4620-9BEB-8A3D5A10759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0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F33D62-86BF-470D-B3EE-BFCF7D60B44A}" type="datetime1">
              <a:rPr lang="en-US" smtClean="0"/>
              <a:t>5/24/2019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35597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8166A41-0DC3-4124-A20E-6A4164B38C0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8737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E4DD6DD-9F71-4538-94D2-0F4A73F1DEE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45669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4566954-59E2-4814-946F-35A4AFC34B15}"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4861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DE01D502-FDF2-4E79-9C07-2144B9E06F33}"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0211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2C4E0FBF-FF55-44D8-966C-08B97ECB4B9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5317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30AFA28-0603-478A-B390-582FE0F2DDF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54831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BACAF60-AAF8-4167-B638-3DD49D52821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80362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9F17A51-5087-4EB1-8A1D-2F0D6AC1953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96375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5BD2F3E-7025-4588-8346-A9A4932F6DB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50462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E14DB610-89EC-4B3C-B878-E21F4D284FB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303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9D9F7-E7EC-4E50-A0F4-CDB8BEEB471A}" type="datetime1">
              <a:rPr lang="en-US" smtClean="0"/>
              <a:t>5/24/2019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84523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5706799-9B30-4F54-80B6-0DFD58C43019}" type="datetime1">
              <a:rPr lang="en-US" smtClean="0"/>
              <a:t>5/24/2019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5268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EB6C256-3FF5-43A4-B7D3-6CD395D83B69}" type="datetime1">
              <a:rPr lang="en-US" smtClean="0"/>
              <a:t>5/24/2019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44995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rgbClr val="969696"/>
                </a:solidFill>
              </a:defRPr>
            </a:lvl1pPr>
          </a:lstStyle>
          <a:p>
            <a:fld id="{5629FE74-5FEA-4118-9A83-16C9767F427D}" type="datetime1">
              <a:rPr lang="en-US" smtClean="0"/>
              <a:t>5/24/2019</a:t>
            </a:fld>
            <a:endParaRPr lang="en-US"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1">
                    <a:lumMod val="65000"/>
                  </a:schemeClr>
                </a:solidFill>
              </a:defRPr>
            </a:lvl1pPr>
          </a:lstStyle>
          <a:p>
            <a:endParaRPr lang="en-US" dirty="0"/>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rgbClr val="777777"/>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66237802"/>
      </p:ext>
    </p:extLst>
  </p:cSld>
  <p:clrMap bg1="dk1" tx1="lt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defTabSz="914400" fontAlgn="base">
              <a:spcBef>
                <a:spcPct val="0"/>
              </a:spcBef>
              <a:spcAft>
                <a:spcPct val="0"/>
              </a:spcAft>
              <a:defRPr/>
            </a:pPr>
            <a:endParaRPr lang="en-US">
              <a:solidFill>
                <a:srgbClr val="FFFFFF"/>
              </a:solidFill>
            </a:endParaRPr>
          </a:p>
        </p:txBody>
      </p:sp>
      <p:sp>
        <p:nvSpPr>
          <p:cNvPr id="2150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defTabSz="914400" fontAlgn="base">
              <a:spcBef>
                <a:spcPct val="0"/>
              </a:spcBef>
              <a:spcAft>
                <a:spcPct val="0"/>
              </a:spcAft>
              <a:defRPr/>
            </a:pPr>
            <a:fld id="{651C5763-B24C-44AE-9938-A28F93C00953}" type="slidenum">
              <a:rPr lang="en-US">
                <a:solidFill>
                  <a:srgbClr val="FFFFFF"/>
                </a:solidFill>
              </a:rPr>
              <a:pPr defTabSz="914400" fontAlgn="base">
                <a:spcBef>
                  <a:spcPct val="0"/>
                </a:spcBef>
                <a:spcAft>
                  <a:spcPct val="0"/>
                </a:spcAft>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151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sp>
            <p:nvSpPr>
              <p:cNvPr id="2151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sp>
            <p:nvSpPr>
              <p:cNvPr id="2151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endParaRPr>
              </a:p>
            </p:txBody>
          </p:sp>
          <p:sp>
            <p:nvSpPr>
              <p:cNvPr id="2151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grpSp>
        <p:sp>
          <p:nvSpPr>
            <p:cNvPr id="2151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403 h 1906"/>
                <a:gd name="T4" fmla="*/ 6149 w 5740"/>
                <a:gd name="T5" fmla="*/ 403 h 1906"/>
                <a:gd name="T6" fmla="*/ 614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endParaRPr>
            </a:p>
          </p:txBody>
        </p:sp>
      </p:grpSp>
      <p:sp>
        <p:nvSpPr>
          <p:cNvPr id="2151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1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defTabSz="914400" fontAlgn="base">
              <a:spcBef>
                <a:spcPct val="0"/>
              </a:spcBef>
              <a:spcAft>
                <a:spcPct val="0"/>
              </a:spcAft>
              <a:defRPr/>
            </a:pPr>
            <a:endParaRPr lang="en-US">
              <a:solidFill>
                <a:srgbClr val="FFFFFF"/>
              </a:solidFill>
            </a:endParaRPr>
          </a:p>
        </p:txBody>
      </p:sp>
      <p:sp>
        <p:nvSpPr>
          <p:cNvPr id="2151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264398"/>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rgbClr val="969696"/>
                </a:solidFill>
              </a:defRPr>
            </a:lvl1pPr>
          </a:lstStyle>
          <a:p>
            <a:fld id="{5629FE74-5FEA-4118-9A83-16C9767F427D}" type="datetime1">
              <a:rPr lang="en-US" smtClean="0"/>
              <a:pPr/>
              <a:t>5/24/2019</a:t>
            </a:fld>
            <a:endParaRPr lang="en-US"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1">
                    <a:lumMod val="65000"/>
                  </a:schemeClr>
                </a:solidFill>
              </a:defRPr>
            </a:lvl1pPr>
          </a:lstStyle>
          <a:p>
            <a:endParaRPr lang="en-US" dirty="0">
              <a:solidFill>
                <a:prstClr val="white">
                  <a:lumMod val="65000"/>
                </a:prstClr>
              </a:solidFill>
            </a:endParaRPr>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rgbClr val="777777"/>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95950968"/>
      </p:ext>
    </p:extLst>
  </p:cSld>
  <p:clrMap bg1="dk1" tx1="lt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hf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rgbClr val="969696"/>
                </a:solidFill>
              </a:defRPr>
            </a:lvl1pPr>
          </a:lstStyle>
          <a:p>
            <a:fld id="{5629FE74-5FEA-4118-9A83-16C9767F427D}" type="datetime1">
              <a:rPr lang="en-US" smtClean="0">
                <a:solidFill>
                  <a:prstClr val="white">
                    <a:lumMod val="50000"/>
                  </a:prstClr>
                </a:solidFill>
              </a:rPr>
              <a:pPr/>
              <a:t>5/24/2019</a:t>
            </a:fld>
            <a:endParaRPr lang="en-US" dirty="0">
              <a:solidFill>
                <a:prstClr val="white">
                  <a:lumMod val="50000"/>
                </a:prstClr>
              </a:solidFill>
            </a:endParaRPr>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1">
                    <a:lumMod val="65000"/>
                  </a:schemeClr>
                </a:solidFill>
              </a:defRPr>
            </a:lvl1pPr>
          </a:lstStyle>
          <a:p>
            <a:endParaRPr lang="en-US" dirty="0">
              <a:solidFill>
                <a:prstClr val="white">
                  <a:lumMod val="65000"/>
                </a:prstClr>
              </a:solidFill>
            </a:endParaRPr>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rgbClr val="777777"/>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67346270"/>
      </p:ext>
    </p:extLst>
  </p:cSld>
  <p:clrMap bg1="dk1" tx1="lt1" bg2="dk2"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7C5C53-9B9C-404C-A9B2-D6A389169E5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EBB35D-2D93-4AA1-A76E-DF5F14A6837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FB692-8AB6-4BFA-B32D-7D8A9C3892B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B49C683E-6CBD-4F96-AC93-00E2E37A1A78}" type="datetimeFigureOut">
              <a:rPr lang="en-US" smtClean="0">
                <a:solidFill>
                  <a:prstClr val="black">
                    <a:tint val="75000"/>
                  </a:prstClr>
                </a:solidFill>
              </a:rPr>
              <a:pPr defTabSz="685800"/>
              <a:t>5/24/2019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AF6C184-46A7-432B-80DD-B8DF67944D5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FF34F9-CCD4-451B-A576-3B6B736F340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E8B5B57-0018-47E1-A2E7-EB766782233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8622999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charset="0"/>
              </a:defRPr>
            </a:lvl1pPr>
          </a:lstStyle>
          <a:p>
            <a:pPr defTabSz="914400" fontAlgn="base">
              <a:spcBef>
                <a:spcPct val="0"/>
              </a:spcBef>
              <a:spcAft>
                <a:spcPct val="0"/>
              </a:spcAft>
              <a:defRPr/>
            </a:pPr>
            <a:endParaRPr lang="en-US"/>
          </a:p>
        </p:txBody>
      </p:sp>
      <p:sp>
        <p:nvSpPr>
          <p:cNvPr id="5325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defTabSz="914400" fontAlgn="base">
              <a:spcBef>
                <a:spcPct val="0"/>
              </a:spcBef>
              <a:spcAft>
                <a:spcPct val="0"/>
              </a:spcAft>
              <a:defRPr/>
            </a:pPr>
            <a:fld id="{49AA2258-77CE-4343-B763-D465F4CBB21D}" type="slidenum">
              <a:rPr lang="en-US">
                <a:latin typeface="Arial" panose="020B0604020202020204" pitchFamily="34" charset="0"/>
              </a:rPr>
              <a:pPr defTabSz="914400" fontAlgn="base">
                <a:spcBef>
                  <a:spcPct val="0"/>
                </a:spcBef>
                <a:spcAft>
                  <a:spcPct val="0"/>
                </a:spcAft>
                <a:defRPr/>
              </a:pPr>
              <a:t>‹#›</a:t>
            </a:fld>
            <a:endParaRPr lang="en-US">
              <a:latin typeface="Arial" panose="020B0604020202020204" pitchFamily="34" charset="0"/>
            </a:endParaRPr>
          </a:p>
        </p:txBody>
      </p:sp>
      <p:grpSp>
        <p:nvGrpSpPr>
          <p:cNvPr id="7172" name="Group 4"/>
          <p:cNvGrpSpPr>
            <a:grpSpLocks/>
          </p:cNvGrpSpPr>
          <p:nvPr/>
        </p:nvGrpSpPr>
        <p:grpSpPr bwMode="auto">
          <a:xfrm>
            <a:off x="0" y="0"/>
            <a:ext cx="9140825" cy="6850063"/>
            <a:chOff x="0" y="0"/>
            <a:chExt cx="5758" cy="4315"/>
          </a:xfrm>
        </p:grpSpPr>
        <p:grpSp>
          <p:nvGrpSpPr>
            <p:cNvPr id="7176" name="Group 5"/>
            <p:cNvGrpSpPr>
              <a:grpSpLocks/>
            </p:cNvGrpSpPr>
            <p:nvPr userDrawn="1"/>
          </p:nvGrpSpPr>
          <p:grpSpPr bwMode="auto">
            <a:xfrm>
              <a:off x="1728" y="2230"/>
              <a:ext cx="4027" cy="2085"/>
              <a:chOff x="1728" y="2230"/>
              <a:chExt cx="4027" cy="2085"/>
            </a:xfrm>
          </p:grpSpPr>
          <p:sp>
            <p:nvSpPr>
              <p:cNvPr id="532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532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532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53257"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532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grpSp>
        <p:sp>
          <p:nvSpPr>
            <p:cNvPr id="532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sp>
          <p:nvSpPr>
            <p:cNvPr id="53260"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Arial" charset="0"/>
              </a:endParaRPr>
            </a:p>
          </p:txBody>
        </p:sp>
      </p:grpSp>
      <p:sp>
        <p:nvSpPr>
          <p:cNvPr id="5326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6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charset="0"/>
              </a:defRPr>
            </a:lvl1pPr>
          </a:lstStyle>
          <a:p>
            <a:pPr defTabSz="914400" fontAlgn="base">
              <a:spcBef>
                <a:spcPct val="0"/>
              </a:spcBef>
              <a:spcAft>
                <a:spcPct val="0"/>
              </a:spcAft>
              <a:defRPr/>
            </a:pPr>
            <a:endParaRPr lang="en-US"/>
          </a:p>
        </p:txBody>
      </p:sp>
      <p:sp>
        <p:nvSpPr>
          <p:cNvPr id="53263"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7485956"/>
      </p:ext>
    </p:extLst>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59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jpg"/><Relationship Id="rId10" Type="http://schemas.openxmlformats.org/officeDocument/2006/relationships/image" Target="../media/image21.jpg"/><Relationship Id="rId4" Type="http://schemas.openxmlformats.org/officeDocument/2006/relationships/image" Target="../media/image5.jp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237326" y="-1394468"/>
            <a:ext cx="8377260" cy="2987458"/>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7200" kern="1200" spc="-50" baseline="0">
                <a:solidFill>
                  <a:schemeClr val="tx1"/>
                </a:solidFill>
                <a:latin typeface="+mj-lt"/>
                <a:ea typeface="+mj-ea"/>
                <a:cs typeface="+mj-cs"/>
              </a:defRPr>
            </a:lvl1pPr>
          </a:lstStyle>
          <a:p>
            <a:pPr algn="ctr"/>
            <a:r>
              <a:rPr lang="en-US" sz="3600" b="1" dirty="0">
                <a:solidFill>
                  <a:srgbClr val="0099FF"/>
                </a:solidFill>
                <a:latin typeface="Tw Cen MT" panose="020B0602020104020603" pitchFamily="34" charset="0"/>
                <a:ea typeface="Arial Unicode MS" panose="020B0604020202020204" pitchFamily="34" charset="-128"/>
                <a:cs typeface="Gotham Book" pitchFamily="50" charset="0"/>
              </a:rPr>
              <a:t>Social Demand and Cross-Scale Interactions </a:t>
            </a:r>
          </a:p>
          <a:p>
            <a:pPr algn="ctr"/>
            <a:r>
              <a:rPr lang="en-US" sz="3600" b="1" dirty="0">
                <a:solidFill>
                  <a:srgbClr val="0099FF"/>
                </a:solidFill>
                <a:latin typeface="Tw Cen MT" panose="020B0602020104020603" pitchFamily="34" charset="0"/>
                <a:ea typeface="Arial Unicode MS" panose="020B0604020202020204" pitchFamily="34" charset="-128"/>
                <a:cs typeface="Gotham Book" pitchFamily="50" charset="0"/>
              </a:rPr>
              <a:t>in Central Texas Rivers</a:t>
            </a:r>
          </a:p>
        </p:txBody>
      </p:sp>
      <p:pic>
        <p:nvPicPr>
          <p:cNvPr id="1026" name="Picture 2" descr="https://scontent-atl3-1.xx.fbcdn.net/v/t1.0-9/14053977_10207101894495174_3591093050469108301_n.jpg?oh=63aa1a56b23e457fe07f2aa44a1404f4&amp;oe=58A225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50285"/>
            <a:ext cx="9144000" cy="25035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86551" y="4091238"/>
            <a:ext cx="1457450" cy="246221"/>
          </a:xfrm>
          <a:prstGeom prst="rect">
            <a:avLst/>
          </a:prstGeom>
          <a:noFill/>
        </p:spPr>
        <p:txBody>
          <a:bodyPr wrap="none" rtlCol="0">
            <a:spAutoFit/>
          </a:bodyPr>
          <a:lstStyle/>
          <a:p>
            <a:r>
              <a:rPr lang="en-US" sz="1000" dirty="0">
                <a:solidFill>
                  <a:prstClr val="white"/>
                </a:solidFill>
              </a:rPr>
              <a:t>PC: Stephen Ramirez</a:t>
            </a:r>
          </a:p>
        </p:txBody>
      </p:sp>
      <p:pic>
        <p:nvPicPr>
          <p:cNvPr id="8" name="Picture 8" descr="http://www.smgreenbelt.org/images/banners/Banner_RedCactusWith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l="3839" r="75319"/>
          <a:stretch/>
        </p:blipFill>
        <p:spPr bwMode="auto">
          <a:xfrm>
            <a:off x="4836932" y="5910375"/>
            <a:ext cx="1323322" cy="802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7453" y="5825789"/>
            <a:ext cx="951308" cy="951308"/>
          </a:xfrm>
          <a:prstGeom prst="rect">
            <a:avLst/>
          </a:prstGeom>
        </p:spPr>
      </p:pic>
      <p:pic>
        <p:nvPicPr>
          <p:cNvPr id="10" name="Picture 9"/>
          <p:cNvPicPr>
            <a:picLocks noChangeAspect="1"/>
          </p:cNvPicPr>
          <p:nvPr/>
        </p:nvPicPr>
        <p:blipFill>
          <a:blip r:embed="rId6"/>
          <a:stretch>
            <a:fillRect/>
          </a:stretch>
        </p:blipFill>
        <p:spPr>
          <a:xfrm>
            <a:off x="6564853" y="5910375"/>
            <a:ext cx="2243395" cy="802014"/>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553" y="5842787"/>
            <a:ext cx="2497587" cy="937190"/>
          </a:xfrm>
          <a:prstGeom prst="rect">
            <a:avLst/>
          </a:prstGeom>
        </p:spPr>
      </p:pic>
      <p:sp>
        <p:nvSpPr>
          <p:cNvPr id="9" name="TextBox 8"/>
          <p:cNvSpPr txBox="1"/>
          <p:nvPr/>
        </p:nvSpPr>
        <p:spPr>
          <a:xfrm>
            <a:off x="1051200" y="4559710"/>
            <a:ext cx="7343292" cy="1077218"/>
          </a:xfrm>
          <a:prstGeom prst="rect">
            <a:avLst/>
          </a:prstGeom>
          <a:noFill/>
        </p:spPr>
        <p:txBody>
          <a:bodyPr wrap="none" rtlCol="0">
            <a:spAutoFit/>
          </a:bodyPr>
          <a:lstStyle/>
          <a:p>
            <a:pPr algn="ctr"/>
            <a:r>
              <a:rPr lang="en-US" sz="3600" dirty="0">
                <a:latin typeface="Tw Cen MT" panose="020B0602020104020603" pitchFamily="34" charset="0"/>
              </a:rPr>
              <a:t>Jason P. Julian, PhD</a:t>
            </a:r>
          </a:p>
          <a:p>
            <a:pPr algn="ctr"/>
            <a:r>
              <a:rPr lang="en-US" sz="2800" dirty="0">
                <a:latin typeface="Tw Cen MT" panose="020B0602020104020603" pitchFamily="34" charset="0"/>
              </a:rPr>
              <a:t>Department of Geography, Texas State University</a:t>
            </a:r>
          </a:p>
        </p:txBody>
      </p:sp>
    </p:spTree>
    <p:extLst>
      <p:ext uri="{BB962C8B-B14F-4D97-AF65-F5344CB8AC3E}">
        <p14:creationId xmlns:p14="http://schemas.microsoft.com/office/powerpoint/2010/main" val="2416368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E0ECDE-A6AE-4F8A-A2D2-7CA14582653C}"/>
              </a:ext>
            </a:extLst>
          </p:cNvPr>
          <p:cNvSpPr txBox="1"/>
          <p:nvPr/>
        </p:nvSpPr>
        <p:spPr>
          <a:xfrm>
            <a:off x="408535" y="970354"/>
            <a:ext cx="6266584" cy="507831"/>
          </a:xfrm>
          <a:prstGeom prst="rect">
            <a:avLst/>
          </a:prstGeom>
          <a:noFill/>
        </p:spPr>
        <p:txBody>
          <a:bodyPr wrap="square" rtlCol="0">
            <a:spAutoFit/>
          </a:bodyPr>
          <a:lstStyle/>
          <a:p>
            <a:pPr defTabSz="685800"/>
            <a:r>
              <a:rPr lang="en-US" sz="2700" b="1" dirty="0">
                <a:solidFill>
                  <a:prstClr val="black"/>
                </a:solidFill>
              </a:rPr>
              <a:t>Ecosystem Service Importance Ranking</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9DAFB81C-9EB8-49DB-9B97-0403266C65BB}"/>
                  </a:ext>
                </a:extLst>
              </p:cNvPr>
              <p:cNvGraphicFramePr>
                <a:graphicFrameLocks noGrp="1"/>
              </p:cNvGraphicFramePr>
              <p:nvPr>
                <p:extLst>
                  <p:ext uri="{D42A27DB-BD31-4B8C-83A1-F6EECF244321}">
                    <p14:modId xmlns:p14="http://schemas.microsoft.com/office/powerpoint/2010/main" val="2940717575"/>
                  </p:ext>
                </p:extLst>
              </p:nvPr>
            </p:nvGraphicFramePr>
            <p:xfrm>
              <a:off x="523893" y="1592979"/>
              <a:ext cx="7939825" cy="3846671"/>
            </p:xfrm>
            <a:graphic>
              <a:graphicData uri="http://schemas.openxmlformats.org/drawingml/2006/table">
                <a:tbl>
                  <a:tblPr firstRow="1" firstCol="1" bandRow="1">
                    <a:tableStyleId>{073A0DAA-6AF3-43AB-8588-CEC1D06C72B9}</a:tableStyleId>
                  </a:tblPr>
                  <a:tblGrid>
                    <a:gridCol w="2179253">
                      <a:extLst>
                        <a:ext uri="{9D8B030D-6E8A-4147-A177-3AD203B41FA5}">
                          <a16:colId xmlns:a16="http://schemas.microsoft.com/office/drawing/2014/main" val="170002817"/>
                        </a:ext>
                      </a:extLst>
                    </a:gridCol>
                    <a:gridCol w="1405970">
                      <a:extLst>
                        <a:ext uri="{9D8B030D-6E8A-4147-A177-3AD203B41FA5}">
                          <a16:colId xmlns:a16="http://schemas.microsoft.com/office/drawing/2014/main" val="528280098"/>
                        </a:ext>
                      </a:extLst>
                    </a:gridCol>
                    <a:gridCol w="1050572">
                      <a:extLst>
                        <a:ext uri="{9D8B030D-6E8A-4147-A177-3AD203B41FA5}">
                          <a16:colId xmlns:a16="http://schemas.microsoft.com/office/drawing/2014/main" val="173055789"/>
                        </a:ext>
                      </a:extLst>
                    </a:gridCol>
                    <a:gridCol w="3304030">
                      <a:extLst>
                        <a:ext uri="{9D8B030D-6E8A-4147-A177-3AD203B41FA5}">
                          <a16:colId xmlns:a16="http://schemas.microsoft.com/office/drawing/2014/main" val="4281696840"/>
                        </a:ext>
                      </a:extLst>
                    </a:gridCol>
                  </a:tblGrid>
                  <a:tr h="554831">
                    <a:tc>
                      <a:txBody>
                        <a:bodyPr/>
                        <a:lstStyle/>
                        <a:p>
                          <a:pPr marL="0" marR="0">
                            <a:spcBef>
                              <a:spcPts val="0"/>
                            </a:spcBef>
                            <a:spcAft>
                              <a:spcPts val="0"/>
                            </a:spcAft>
                          </a:pPr>
                          <a:r>
                            <a:rPr lang="en-US" sz="1800" dirty="0">
                              <a:effectLst/>
                            </a:rPr>
                            <a:t>Ecosystem service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14:m>
                            <m:oMath xmlns:m="http://schemas.openxmlformats.org/officeDocument/2006/math">
                              <m:sSup>
                                <m:sSupPr>
                                  <m:ctrlPr>
                                    <a:rPr lang="en-US" sz="1800" i="1">
                                      <a:effectLst/>
                                      <a:latin typeface="Cambria Math" panose="02040503050406030204" pitchFamily="18" charset="0"/>
                                    </a:rPr>
                                  </m:ctrlPr>
                                </m:sSupPr>
                                <m:e>
                                  <m:r>
                                    <a:rPr lang="en-US" sz="1800">
                                      <a:effectLst/>
                                      <a:latin typeface="Cambria Math" panose="02040503050406030204" pitchFamily="18" charset="0"/>
                                    </a:rPr>
                                    <m:t>𝝌</m:t>
                                  </m:r>
                                </m:e>
                                <m:sup>
                                  <m:r>
                                    <a:rPr lang="en-US" sz="1800">
                                      <a:effectLst/>
                                      <a:latin typeface="Cambria Math" panose="02040503050406030204" pitchFamily="18" charset="0"/>
                                    </a:rPr>
                                    <m:t>𝟐</m:t>
                                  </m:r>
                                </m:sup>
                              </m:sSup>
                            </m:oMath>
                          </a14:m>
                          <a:r>
                            <a:rPr lang="en-US" sz="1800" dirty="0">
                              <a:effectLst/>
                            </a:rPr>
                            <a:t> statistic (</a:t>
                          </a:r>
                          <a:r>
                            <a:rPr lang="en-US" sz="1800" dirty="0" err="1">
                              <a:effectLst/>
                            </a:rPr>
                            <a:t>df</a:t>
                          </a:r>
                          <a:r>
                            <a:rPr lang="en-US" sz="1800" dirty="0">
                              <a:effectLst/>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p-value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Post hoc summary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99499806"/>
                      </a:ext>
                    </a:extLst>
                  </a:tr>
                  <a:tr h="548640">
                    <a:tc>
                      <a:txBody>
                        <a:bodyPr/>
                        <a:lstStyle/>
                        <a:p>
                          <a:pPr marL="0" marR="0">
                            <a:spcBef>
                              <a:spcPts val="0"/>
                            </a:spcBef>
                            <a:spcAft>
                              <a:spcPts val="0"/>
                            </a:spcAft>
                          </a:pPr>
                          <a:r>
                            <a:rPr lang="en-US" sz="1800" dirty="0">
                              <a:effectLst/>
                            </a:rPr>
                            <a:t>Water source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29.40(3)***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&lt;0.001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169E3A"/>
                              </a:solidFill>
                              <a:effectLst/>
                            </a:rPr>
                            <a:t>Tourists</a:t>
                          </a:r>
                          <a:r>
                            <a:rPr lang="en-US" sz="1800" dirty="0">
                              <a:effectLst/>
                            </a:rPr>
                            <a:t> rank slightly higher than </a:t>
                          </a:r>
                          <a:r>
                            <a:rPr lang="en-US" sz="1800" b="1" dirty="0">
                              <a:solidFill>
                                <a:srgbClr val="C00000"/>
                              </a:solidFill>
                              <a:effectLst/>
                            </a:rPr>
                            <a:t>students</a:t>
                          </a:r>
                          <a:r>
                            <a:rPr lang="en-US" sz="1800" dirty="0">
                              <a:effectLst/>
                            </a:rPr>
                            <a:t> and </a:t>
                          </a:r>
                          <a:r>
                            <a:rPr lang="en-US" sz="1800" b="1" dirty="0">
                              <a:solidFill>
                                <a:schemeClr val="accent1"/>
                              </a:solidFill>
                              <a:effectLst/>
                            </a:rPr>
                            <a:t>residents</a:t>
                          </a:r>
                          <a:endParaRPr lang="en-US" sz="18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71099849"/>
                      </a:ext>
                    </a:extLst>
                  </a:tr>
                  <a:tr h="548640">
                    <a:tc>
                      <a:txBody>
                        <a:bodyPr/>
                        <a:lstStyle/>
                        <a:p>
                          <a:pPr marL="0" marR="0">
                            <a:spcBef>
                              <a:spcPts val="0"/>
                            </a:spcBef>
                            <a:spcAft>
                              <a:spcPts val="0"/>
                            </a:spcAft>
                          </a:pPr>
                          <a:r>
                            <a:rPr lang="en-US" sz="1800">
                              <a:effectLst/>
                            </a:rPr>
                            <a:t>Food source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18.25(2)***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&lt;0.001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00B050"/>
                              </a:solidFill>
                              <a:effectLst/>
                            </a:rPr>
                            <a:t>Tourists</a:t>
                          </a:r>
                          <a:r>
                            <a:rPr lang="en-US" sz="1800" dirty="0">
                              <a:effectLst/>
                            </a:rPr>
                            <a:t> rank slightly higher than </a:t>
                          </a:r>
                          <a:r>
                            <a:rPr lang="en-US" sz="1800" b="1" dirty="0">
                              <a:solidFill>
                                <a:srgbClr val="C00000"/>
                              </a:solidFill>
                              <a:effectLst/>
                            </a:rPr>
                            <a:t>students</a:t>
                          </a:r>
                          <a:r>
                            <a:rPr lang="en-US" sz="1800" dirty="0">
                              <a:effectLst/>
                            </a:rPr>
                            <a:t> and </a:t>
                          </a:r>
                          <a:r>
                            <a:rPr lang="en-US" sz="1800" b="1" dirty="0">
                              <a:solidFill>
                                <a:schemeClr val="accent1"/>
                              </a:solidFill>
                              <a:effectLst/>
                            </a:rPr>
                            <a:t>residents</a:t>
                          </a:r>
                          <a:endParaRPr lang="en-US" sz="18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866494341"/>
                      </a:ext>
                    </a:extLst>
                  </a:tr>
                  <a:tr h="548640">
                    <a:tc>
                      <a:txBody>
                        <a:bodyPr/>
                        <a:lstStyle/>
                        <a:p>
                          <a:pPr marL="0" marR="0">
                            <a:spcBef>
                              <a:spcPts val="0"/>
                            </a:spcBef>
                            <a:spcAft>
                              <a:spcPts val="0"/>
                            </a:spcAft>
                          </a:pPr>
                          <a:r>
                            <a:rPr lang="en-US" sz="1800">
                              <a:effectLst/>
                            </a:rPr>
                            <a:t>Water quality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17.53(2)***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&lt;0.001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00B050"/>
                              </a:solidFill>
                              <a:effectLst/>
                            </a:rPr>
                            <a:t>Tourists</a:t>
                          </a:r>
                          <a:r>
                            <a:rPr lang="en-US" sz="1800" dirty="0">
                              <a:effectLst/>
                            </a:rPr>
                            <a:t> and </a:t>
                          </a:r>
                          <a:r>
                            <a:rPr lang="en-US" sz="1800" b="1" dirty="0">
                              <a:solidFill>
                                <a:schemeClr val="accent1"/>
                              </a:solidFill>
                              <a:effectLst/>
                            </a:rPr>
                            <a:t>residents</a:t>
                          </a:r>
                          <a:r>
                            <a:rPr lang="en-US" sz="1800" dirty="0">
                              <a:effectLst/>
                            </a:rPr>
                            <a:t> rank higher than </a:t>
                          </a:r>
                          <a:r>
                            <a:rPr lang="en-US" sz="1800" b="1" dirty="0">
                              <a:solidFill>
                                <a:srgbClr val="C00000"/>
                              </a:solidFill>
                              <a:effectLst/>
                            </a:rPr>
                            <a:t>students</a:t>
                          </a:r>
                          <a:endPar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92954375"/>
                      </a:ext>
                    </a:extLst>
                  </a:tr>
                  <a:tr h="548640">
                    <a:tc>
                      <a:txBody>
                        <a:bodyPr/>
                        <a:lstStyle/>
                        <a:p>
                          <a:pPr marL="0" marR="0">
                            <a:spcBef>
                              <a:spcPts val="0"/>
                            </a:spcBef>
                            <a:spcAft>
                              <a:spcPts val="0"/>
                            </a:spcAft>
                          </a:pPr>
                          <a:r>
                            <a:rPr lang="en-US" sz="1800">
                              <a:effectLst/>
                            </a:rPr>
                            <a:t>Habitat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5.22(2)^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0.074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C00000"/>
                              </a:solidFill>
                              <a:effectLst/>
                            </a:rPr>
                            <a:t>Students</a:t>
                          </a:r>
                          <a:r>
                            <a:rPr lang="en-US" sz="1800" dirty="0">
                              <a:effectLst/>
                            </a:rPr>
                            <a:t> rank slightly higher than </a:t>
                          </a:r>
                          <a:r>
                            <a:rPr lang="en-US" sz="1800" b="1" dirty="0">
                              <a:solidFill>
                                <a:srgbClr val="00B050"/>
                              </a:solidFill>
                              <a:effectLst/>
                            </a:rPr>
                            <a:t>tourists</a:t>
                          </a:r>
                          <a:endPar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68927604"/>
                      </a:ext>
                    </a:extLst>
                  </a:tr>
                  <a:tr h="274320">
                    <a:tc>
                      <a:txBody>
                        <a:bodyPr/>
                        <a:lstStyle/>
                        <a:p>
                          <a:pPr marL="0" marR="0">
                            <a:spcBef>
                              <a:spcPts val="0"/>
                            </a:spcBef>
                            <a:spcAft>
                              <a:spcPts val="0"/>
                            </a:spcAft>
                          </a:pPr>
                          <a:r>
                            <a:rPr lang="en-US" sz="1800">
                              <a:effectLst/>
                            </a:rPr>
                            <a:t>Recreation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0.01(2)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0.996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No significant differences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97563454"/>
                      </a:ext>
                    </a:extLst>
                  </a:tr>
                  <a:tr h="822960">
                    <a:tc>
                      <a:txBody>
                        <a:bodyPr/>
                        <a:lstStyle/>
                        <a:p>
                          <a:pPr marL="0" marR="0">
                            <a:spcBef>
                              <a:spcPts val="0"/>
                            </a:spcBef>
                            <a:spcAft>
                              <a:spcPts val="0"/>
                            </a:spcAft>
                          </a:pPr>
                          <a:r>
                            <a:rPr lang="en-US" sz="1800">
                              <a:effectLst/>
                            </a:rPr>
                            <a:t>Sense of place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74.97(2)***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&lt;0.001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C00000"/>
                              </a:solidFill>
                              <a:effectLst/>
                            </a:rPr>
                            <a:t>Students</a:t>
                          </a:r>
                          <a:r>
                            <a:rPr lang="en-US" sz="1800" dirty="0">
                              <a:effectLst/>
                            </a:rPr>
                            <a:t> rank higher than </a:t>
                          </a:r>
                          <a:r>
                            <a:rPr lang="en-US" sz="1800" b="1" dirty="0">
                              <a:solidFill>
                                <a:schemeClr val="accent1"/>
                              </a:solidFill>
                              <a:effectLst/>
                            </a:rPr>
                            <a:t>residents</a:t>
                          </a:r>
                          <a:r>
                            <a:rPr lang="en-US" sz="1800" dirty="0">
                              <a:effectLst/>
                            </a:rPr>
                            <a:t> and </a:t>
                          </a:r>
                          <a:r>
                            <a:rPr lang="en-US" sz="1800" b="1" dirty="0">
                              <a:solidFill>
                                <a:srgbClr val="00B050"/>
                              </a:solidFill>
                              <a:effectLst/>
                            </a:rPr>
                            <a:t>tourists</a:t>
                          </a:r>
                          <a:r>
                            <a:rPr lang="en-US" sz="1800" dirty="0">
                              <a:effectLst/>
                            </a:rPr>
                            <a:t>; </a:t>
                          </a:r>
                          <a:r>
                            <a:rPr lang="en-US" sz="1800" b="1" dirty="0">
                              <a:solidFill>
                                <a:schemeClr val="accent1"/>
                              </a:solidFill>
                              <a:effectLst/>
                            </a:rPr>
                            <a:t>residents</a:t>
                          </a:r>
                          <a:r>
                            <a:rPr lang="en-US" sz="1800" dirty="0">
                              <a:effectLst/>
                            </a:rPr>
                            <a:t> rank higher than </a:t>
                          </a:r>
                          <a:r>
                            <a:rPr lang="en-US" sz="1800" b="1" dirty="0">
                              <a:solidFill>
                                <a:srgbClr val="00B050"/>
                              </a:solidFill>
                              <a:effectLst/>
                            </a:rPr>
                            <a:t>tourists</a:t>
                          </a:r>
                          <a:endPar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662221479"/>
                      </a:ext>
                    </a:extLst>
                  </a:tr>
                </a:tbl>
              </a:graphicData>
            </a:graphic>
          </p:graphicFrame>
        </mc:Choice>
        <mc:Fallback xmlns="">
          <p:graphicFrame>
            <p:nvGraphicFramePr>
              <p:cNvPr id="6" name="Table 5">
                <a:extLst>
                  <a:ext uri="{FF2B5EF4-FFF2-40B4-BE49-F238E27FC236}">
                    <a16:creationId xmlns:a16="http://schemas.microsoft.com/office/drawing/2014/main" xmlns="" xmlns:a14="http://schemas.microsoft.com/office/drawing/2010/main" id="{9DAFB81C-9EB8-49DB-9B97-0403266C65BB}"/>
                  </a:ext>
                </a:extLst>
              </p:cNvPr>
              <p:cNvGraphicFramePr>
                <a:graphicFrameLocks noGrp="1"/>
              </p:cNvGraphicFramePr>
              <p:nvPr>
                <p:extLst>
                  <p:ext uri="{D42A27DB-BD31-4B8C-83A1-F6EECF244321}">
                    <p14:modId xmlns:p14="http://schemas.microsoft.com/office/powerpoint/2010/main" val="2940717575"/>
                  </p:ext>
                </p:extLst>
              </p:nvPr>
            </p:nvGraphicFramePr>
            <p:xfrm>
              <a:off x="523893" y="1592979"/>
              <a:ext cx="7939825" cy="3846671"/>
            </p:xfrm>
            <a:graphic>
              <a:graphicData uri="http://schemas.openxmlformats.org/drawingml/2006/table">
                <a:tbl>
                  <a:tblPr firstRow="1" firstCol="1" bandRow="1">
                    <a:tableStyleId>{073A0DAA-6AF3-43AB-8588-CEC1D06C72B9}</a:tableStyleId>
                  </a:tblPr>
                  <a:tblGrid>
                    <a:gridCol w="2179253">
                      <a:extLst>
                        <a:ext uri="{9D8B030D-6E8A-4147-A177-3AD203B41FA5}">
                          <a16:colId xmlns:a16="http://schemas.microsoft.com/office/drawing/2014/main" xmlns="" xmlns:a14="http://schemas.microsoft.com/office/drawing/2010/main" val="170002817"/>
                        </a:ext>
                      </a:extLst>
                    </a:gridCol>
                    <a:gridCol w="1405970">
                      <a:extLst>
                        <a:ext uri="{9D8B030D-6E8A-4147-A177-3AD203B41FA5}">
                          <a16:colId xmlns:a16="http://schemas.microsoft.com/office/drawing/2014/main" xmlns="" xmlns:a14="http://schemas.microsoft.com/office/drawing/2010/main" val="528280098"/>
                        </a:ext>
                      </a:extLst>
                    </a:gridCol>
                    <a:gridCol w="1050572">
                      <a:extLst>
                        <a:ext uri="{9D8B030D-6E8A-4147-A177-3AD203B41FA5}">
                          <a16:colId xmlns:a16="http://schemas.microsoft.com/office/drawing/2014/main" xmlns="" xmlns:a14="http://schemas.microsoft.com/office/drawing/2010/main" val="173055789"/>
                        </a:ext>
                      </a:extLst>
                    </a:gridCol>
                    <a:gridCol w="3304030">
                      <a:extLst>
                        <a:ext uri="{9D8B030D-6E8A-4147-A177-3AD203B41FA5}">
                          <a16:colId xmlns:a16="http://schemas.microsoft.com/office/drawing/2014/main" xmlns="" xmlns:a14="http://schemas.microsoft.com/office/drawing/2010/main" val="4281696840"/>
                        </a:ext>
                      </a:extLst>
                    </a:gridCol>
                  </a:tblGrid>
                  <a:tr h="554831">
                    <a:tc>
                      <a:txBody>
                        <a:bodyPr/>
                        <a:lstStyle/>
                        <a:p>
                          <a:pPr marL="0" marR="0">
                            <a:spcBef>
                              <a:spcPts val="0"/>
                            </a:spcBef>
                            <a:spcAft>
                              <a:spcPts val="0"/>
                            </a:spcAft>
                          </a:pPr>
                          <a:r>
                            <a:rPr lang="en-US" sz="1800" dirty="0">
                              <a:effectLst/>
                            </a:rPr>
                            <a:t>Ecosystem service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endParaRPr lang="en-US"/>
                        </a:p>
                      </a:txBody>
                      <a:tcPr marL="51435" marR="51435" marT="0" marB="0">
                        <a:blipFill rotWithShape="0">
                          <a:blip r:embed="rId3"/>
                          <a:stretch>
                            <a:fillRect l="-155411" t="-14286" r="-311255" b="-619780"/>
                          </a:stretch>
                        </a:blipFill>
                      </a:tcPr>
                    </a:tc>
                    <a:tc>
                      <a:txBody>
                        <a:bodyPr/>
                        <a:lstStyle/>
                        <a:p>
                          <a:pPr marL="0" marR="0" algn="ctr">
                            <a:spcBef>
                              <a:spcPts val="0"/>
                            </a:spcBef>
                            <a:spcAft>
                              <a:spcPts val="0"/>
                            </a:spcAft>
                          </a:pPr>
                          <a:r>
                            <a:rPr lang="en-US" sz="1800">
                              <a:effectLst/>
                            </a:rPr>
                            <a:t>p-value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Post hoc summary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xmlns:a14="http://schemas.microsoft.com/office/drawing/2010/main" val="1099499806"/>
                      </a:ext>
                    </a:extLst>
                  </a:tr>
                  <a:tr h="548640">
                    <a:tc>
                      <a:txBody>
                        <a:bodyPr/>
                        <a:lstStyle/>
                        <a:p>
                          <a:pPr marL="0" marR="0">
                            <a:spcBef>
                              <a:spcPts val="0"/>
                            </a:spcBef>
                            <a:spcAft>
                              <a:spcPts val="0"/>
                            </a:spcAft>
                          </a:pPr>
                          <a:r>
                            <a:rPr lang="en-US" sz="1800" dirty="0">
                              <a:effectLst/>
                            </a:rPr>
                            <a:t>Water source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29.40(3)***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&lt;0.001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169E3A"/>
                              </a:solidFill>
                              <a:effectLst/>
                            </a:rPr>
                            <a:t>Tourists</a:t>
                          </a:r>
                          <a:r>
                            <a:rPr lang="en-US" sz="1800" dirty="0">
                              <a:effectLst/>
                            </a:rPr>
                            <a:t> rank slightly higher than </a:t>
                          </a:r>
                          <a:r>
                            <a:rPr lang="en-US" sz="1800" b="1" dirty="0">
                              <a:solidFill>
                                <a:srgbClr val="C00000"/>
                              </a:solidFill>
                              <a:effectLst/>
                            </a:rPr>
                            <a:t>students</a:t>
                          </a:r>
                          <a:r>
                            <a:rPr lang="en-US" sz="1800" dirty="0">
                              <a:effectLst/>
                            </a:rPr>
                            <a:t> and </a:t>
                          </a:r>
                          <a:r>
                            <a:rPr lang="en-US" sz="1800" b="1" dirty="0">
                              <a:solidFill>
                                <a:schemeClr val="accent1"/>
                              </a:solidFill>
                              <a:effectLst/>
                            </a:rPr>
                            <a:t>residents</a:t>
                          </a:r>
                          <a:endParaRPr lang="en-US" sz="18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xmlns:a14="http://schemas.microsoft.com/office/drawing/2010/main" val="1571099849"/>
                      </a:ext>
                    </a:extLst>
                  </a:tr>
                  <a:tr h="548640">
                    <a:tc>
                      <a:txBody>
                        <a:bodyPr/>
                        <a:lstStyle/>
                        <a:p>
                          <a:pPr marL="0" marR="0">
                            <a:spcBef>
                              <a:spcPts val="0"/>
                            </a:spcBef>
                            <a:spcAft>
                              <a:spcPts val="0"/>
                            </a:spcAft>
                          </a:pPr>
                          <a:r>
                            <a:rPr lang="en-US" sz="1800">
                              <a:effectLst/>
                            </a:rPr>
                            <a:t>Food source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18.25(2)***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&lt;0.001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00B050"/>
                              </a:solidFill>
                              <a:effectLst/>
                            </a:rPr>
                            <a:t>Tourists</a:t>
                          </a:r>
                          <a:r>
                            <a:rPr lang="en-US" sz="1800" dirty="0">
                              <a:effectLst/>
                            </a:rPr>
                            <a:t> rank slightly higher than </a:t>
                          </a:r>
                          <a:r>
                            <a:rPr lang="en-US" sz="1800" b="1" dirty="0">
                              <a:solidFill>
                                <a:srgbClr val="C00000"/>
                              </a:solidFill>
                              <a:effectLst/>
                            </a:rPr>
                            <a:t>students</a:t>
                          </a:r>
                          <a:r>
                            <a:rPr lang="en-US" sz="1800" dirty="0">
                              <a:effectLst/>
                            </a:rPr>
                            <a:t> and </a:t>
                          </a:r>
                          <a:r>
                            <a:rPr lang="en-US" sz="1800" b="1" dirty="0">
                              <a:solidFill>
                                <a:schemeClr val="accent1"/>
                              </a:solidFill>
                              <a:effectLst/>
                            </a:rPr>
                            <a:t>residents</a:t>
                          </a:r>
                          <a:endParaRPr lang="en-US" sz="18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xmlns:a14="http://schemas.microsoft.com/office/drawing/2010/main" val="1866494341"/>
                      </a:ext>
                    </a:extLst>
                  </a:tr>
                  <a:tr h="548640">
                    <a:tc>
                      <a:txBody>
                        <a:bodyPr/>
                        <a:lstStyle/>
                        <a:p>
                          <a:pPr marL="0" marR="0">
                            <a:spcBef>
                              <a:spcPts val="0"/>
                            </a:spcBef>
                            <a:spcAft>
                              <a:spcPts val="0"/>
                            </a:spcAft>
                          </a:pPr>
                          <a:r>
                            <a:rPr lang="en-US" sz="1800">
                              <a:effectLst/>
                            </a:rPr>
                            <a:t>Water quality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17.53(2)***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&lt;0.001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00B050"/>
                              </a:solidFill>
                              <a:effectLst/>
                            </a:rPr>
                            <a:t>Tourists</a:t>
                          </a:r>
                          <a:r>
                            <a:rPr lang="en-US" sz="1800" dirty="0">
                              <a:effectLst/>
                            </a:rPr>
                            <a:t> and </a:t>
                          </a:r>
                          <a:r>
                            <a:rPr lang="en-US" sz="1800" b="1" dirty="0">
                              <a:solidFill>
                                <a:schemeClr val="accent1"/>
                              </a:solidFill>
                              <a:effectLst/>
                            </a:rPr>
                            <a:t>residents</a:t>
                          </a:r>
                          <a:r>
                            <a:rPr lang="en-US" sz="1800" dirty="0">
                              <a:effectLst/>
                            </a:rPr>
                            <a:t> rank higher than </a:t>
                          </a:r>
                          <a:r>
                            <a:rPr lang="en-US" sz="1800" b="1" dirty="0">
                              <a:solidFill>
                                <a:srgbClr val="C00000"/>
                              </a:solidFill>
                              <a:effectLst/>
                            </a:rPr>
                            <a:t>students</a:t>
                          </a:r>
                          <a:endParaRPr lang="en-US" sz="1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xmlns:a14="http://schemas.microsoft.com/office/drawing/2010/main" val="792954375"/>
                      </a:ext>
                    </a:extLst>
                  </a:tr>
                  <a:tr h="548640">
                    <a:tc>
                      <a:txBody>
                        <a:bodyPr/>
                        <a:lstStyle/>
                        <a:p>
                          <a:pPr marL="0" marR="0">
                            <a:spcBef>
                              <a:spcPts val="0"/>
                            </a:spcBef>
                            <a:spcAft>
                              <a:spcPts val="0"/>
                            </a:spcAft>
                          </a:pPr>
                          <a:r>
                            <a:rPr lang="en-US" sz="1800">
                              <a:effectLst/>
                            </a:rPr>
                            <a:t>Habitat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5.22(2)^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0.074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C00000"/>
                              </a:solidFill>
                              <a:effectLst/>
                            </a:rPr>
                            <a:t>Students</a:t>
                          </a:r>
                          <a:r>
                            <a:rPr lang="en-US" sz="1800" dirty="0">
                              <a:effectLst/>
                            </a:rPr>
                            <a:t> rank slightly higher than </a:t>
                          </a:r>
                          <a:r>
                            <a:rPr lang="en-US" sz="1800" b="1" dirty="0">
                              <a:solidFill>
                                <a:srgbClr val="00B050"/>
                              </a:solidFill>
                              <a:effectLst/>
                            </a:rPr>
                            <a:t>tourists</a:t>
                          </a:r>
                          <a:endPar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xmlns:a14="http://schemas.microsoft.com/office/drawing/2010/main" val="768927604"/>
                      </a:ext>
                    </a:extLst>
                  </a:tr>
                  <a:tr h="274320">
                    <a:tc>
                      <a:txBody>
                        <a:bodyPr/>
                        <a:lstStyle/>
                        <a:p>
                          <a:pPr marL="0" marR="0">
                            <a:spcBef>
                              <a:spcPts val="0"/>
                            </a:spcBef>
                            <a:spcAft>
                              <a:spcPts val="0"/>
                            </a:spcAft>
                          </a:pPr>
                          <a:r>
                            <a:rPr lang="en-US" sz="1800">
                              <a:effectLst/>
                            </a:rPr>
                            <a:t>Recreation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0.01(2)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0.996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No significant differences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xmlns:a14="http://schemas.microsoft.com/office/drawing/2010/main" val="1597563454"/>
                      </a:ext>
                    </a:extLst>
                  </a:tr>
                  <a:tr h="822960">
                    <a:tc>
                      <a:txBody>
                        <a:bodyPr/>
                        <a:lstStyle/>
                        <a:p>
                          <a:pPr marL="0" marR="0">
                            <a:spcBef>
                              <a:spcPts val="0"/>
                            </a:spcBef>
                            <a:spcAft>
                              <a:spcPts val="0"/>
                            </a:spcAft>
                          </a:pPr>
                          <a:r>
                            <a:rPr lang="en-US" sz="1800">
                              <a:effectLst/>
                            </a:rPr>
                            <a:t>Sense of place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74.97(2)***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&lt;0.001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b="1" dirty="0">
                              <a:solidFill>
                                <a:srgbClr val="C00000"/>
                              </a:solidFill>
                              <a:effectLst/>
                            </a:rPr>
                            <a:t>Students</a:t>
                          </a:r>
                          <a:r>
                            <a:rPr lang="en-US" sz="1800" dirty="0">
                              <a:effectLst/>
                            </a:rPr>
                            <a:t> rank higher than </a:t>
                          </a:r>
                          <a:r>
                            <a:rPr lang="en-US" sz="1800" b="1" dirty="0">
                              <a:solidFill>
                                <a:schemeClr val="accent1"/>
                              </a:solidFill>
                              <a:effectLst/>
                            </a:rPr>
                            <a:t>residents</a:t>
                          </a:r>
                          <a:r>
                            <a:rPr lang="en-US" sz="1800" dirty="0">
                              <a:effectLst/>
                            </a:rPr>
                            <a:t> and </a:t>
                          </a:r>
                          <a:r>
                            <a:rPr lang="en-US" sz="1800" b="1" dirty="0">
                              <a:solidFill>
                                <a:srgbClr val="00B050"/>
                              </a:solidFill>
                              <a:effectLst/>
                            </a:rPr>
                            <a:t>tourists</a:t>
                          </a:r>
                          <a:r>
                            <a:rPr lang="en-US" sz="1800" dirty="0">
                              <a:effectLst/>
                            </a:rPr>
                            <a:t>; </a:t>
                          </a:r>
                          <a:r>
                            <a:rPr lang="en-US" sz="1800" b="1" dirty="0">
                              <a:solidFill>
                                <a:schemeClr val="accent1"/>
                              </a:solidFill>
                              <a:effectLst/>
                            </a:rPr>
                            <a:t>residents</a:t>
                          </a:r>
                          <a:r>
                            <a:rPr lang="en-US" sz="1800" dirty="0">
                              <a:effectLst/>
                            </a:rPr>
                            <a:t> rank higher than </a:t>
                          </a:r>
                          <a:r>
                            <a:rPr lang="en-US" sz="1800" b="1" dirty="0">
                              <a:solidFill>
                                <a:srgbClr val="00B050"/>
                              </a:solidFill>
                              <a:effectLst/>
                            </a:rPr>
                            <a:t>tourists</a:t>
                          </a:r>
                          <a:endPar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xmlns:a14="http://schemas.microsoft.com/office/drawing/2010/main" val="3662221479"/>
                      </a:ext>
                    </a:extLst>
                  </a:tr>
                </a:tbl>
              </a:graphicData>
            </a:graphic>
          </p:graphicFrame>
        </mc:Fallback>
      </mc:AlternateContent>
      <p:graphicFrame>
        <p:nvGraphicFramePr>
          <p:cNvPr id="9" name="Table 8">
            <a:extLst>
              <a:ext uri="{FF2B5EF4-FFF2-40B4-BE49-F238E27FC236}">
                <a16:creationId xmlns:a16="http://schemas.microsoft.com/office/drawing/2014/main" id="{A7A64CE5-5C30-45B9-9B4D-AD1745F65386}"/>
              </a:ext>
            </a:extLst>
          </p:cNvPr>
          <p:cNvGraphicFramePr>
            <a:graphicFrameLocks noGrp="1"/>
          </p:cNvGraphicFramePr>
          <p:nvPr>
            <p:extLst>
              <p:ext uri="{D42A27DB-BD31-4B8C-83A1-F6EECF244321}">
                <p14:modId xmlns:p14="http://schemas.microsoft.com/office/powerpoint/2010/main" val="4024483676"/>
              </p:ext>
            </p:extLst>
          </p:nvPr>
        </p:nvGraphicFramePr>
        <p:xfrm>
          <a:off x="-4619220" y="4536682"/>
          <a:ext cx="4619220" cy="2104752"/>
        </p:xfrm>
        <a:graphic>
          <a:graphicData uri="http://schemas.openxmlformats.org/drawingml/2006/table">
            <a:tbl>
              <a:tblPr/>
              <a:tblGrid>
                <a:gridCol w="1553931">
                  <a:extLst>
                    <a:ext uri="{9D8B030D-6E8A-4147-A177-3AD203B41FA5}">
                      <a16:colId xmlns:a16="http://schemas.microsoft.com/office/drawing/2014/main" val="1833617751"/>
                    </a:ext>
                  </a:extLst>
                </a:gridCol>
                <a:gridCol w="1021763">
                  <a:extLst>
                    <a:ext uri="{9D8B030D-6E8A-4147-A177-3AD203B41FA5}">
                      <a16:colId xmlns:a16="http://schemas.microsoft.com/office/drawing/2014/main" val="1312386003"/>
                    </a:ext>
                  </a:extLst>
                </a:gridCol>
                <a:gridCol w="1021763">
                  <a:extLst>
                    <a:ext uri="{9D8B030D-6E8A-4147-A177-3AD203B41FA5}">
                      <a16:colId xmlns:a16="http://schemas.microsoft.com/office/drawing/2014/main" val="564232300"/>
                    </a:ext>
                  </a:extLst>
                </a:gridCol>
                <a:gridCol w="1021763">
                  <a:extLst>
                    <a:ext uri="{9D8B030D-6E8A-4147-A177-3AD203B41FA5}">
                      <a16:colId xmlns:a16="http://schemas.microsoft.com/office/drawing/2014/main" val="381005301"/>
                    </a:ext>
                  </a:extLst>
                </a:gridCol>
              </a:tblGrid>
              <a:tr h="263094">
                <a:tc>
                  <a:txBody>
                    <a:bodyPr/>
                    <a:lstStyle/>
                    <a:p>
                      <a:pPr algn="l" fontAlgn="b"/>
                      <a:endParaRPr lang="en-US" sz="1600" b="0" i="0" u="none" strike="noStrike"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Student</a:t>
                      </a: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Resident</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Tourist</a:t>
                      </a:r>
                    </a:p>
                  </a:txBody>
                  <a:tcPr marL="7144" marR="7144" marT="7144" marB="0" anchor="b">
                    <a:lnL>
                      <a:noFill/>
                    </a:lnL>
                    <a:lnR>
                      <a:noFill/>
                    </a:lnR>
                    <a:lnT>
                      <a:noFill/>
                    </a:lnT>
                    <a:lnB>
                      <a:noFill/>
                    </a:lnB>
                  </a:tcPr>
                </a:tc>
                <a:extLst>
                  <a:ext uri="{0D108BD9-81ED-4DB2-BD59-A6C34878D82A}">
                    <a16:rowId xmlns:a16="http://schemas.microsoft.com/office/drawing/2014/main" val="688806927"/>
                  </a:ext>
                </a:extLst>
              </a:tr>
              <a:tr h="263094">
                <a:tc>
                  <a:txBody>
                    <a:bodyPr/>
                    <a:lstStyle/>
                    <a:p>
                      <a:pPr algn="l" fontAlgn="b"/>
                      <a:r>
                        <a:rPr lang="en-US" sz="1600" b="0" i="0" u="none" strike="noStrike">
                          <a:solidFill>
                            <a:srgbClr val="000000"/>
                          </a:solidFill>
                          <a:effectLst/>
                          <a:latin typeface="Calibri" panose="020F0502020204030204" pitchFamily="34" charset="0"/>
                        </a:rPr>
                        <a:t>Water Source</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extLst>
                  <a:ext uri="{0D108BD9-81ED-4DB2-BD59-A6C34878D82A}">
                    <a16:rowId xmlns:a16="http://schemas.microsoft.com/office/drawing/2014/main" val="3499115688"/>
                  </a:ext>
                </a:extLst>
              </a:tr>
              <a:tr h="263094">
                <a:tc>
                  <a:txBody>
                    <a:bodyPr/>
                    <a:lstStyle/>
                    <a:p>
                      <a:pPr algn="l" fontAlgn="b"/>
                      <a:r>
                        <a:rPr lang="en-US" sz="1600" b="0" i="0" u="none" strike="noStrike">
                          <a:solidFill>
                            <a:srgbClr val="000000"/>
                          </a:solidFill>
                          <a:effectLst/>
                          <a:latin typeface="Calibri" panose="020F0502020204030204" pitchFamily="34" charset="0"/>
                        </a:rPr>
                        <a:t>Food Source</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extLst>
                  <a:ext uri="{0D108BD9-81ED-4DB2-BD59-A6C34878D82A}">
                    <a16:rowId xmlns:a16="http://schemas.microsoft.com/office/drawing/2014/main" val="3680759578"/>
                  </a:ext>
                </a:extLst>
              </a:tr>
              <a:tr h="263094">
                <a:tc>
                  <a:txBody>
                    <a:bodyPr/>
                    <a:lstStyle/>
                    <a:p>
                      <a:pPr algn="l" fontAlgn="b"/>
                      <a:r>
                        <a:rPr lang="en-US" sz="1600" b="0" i="0" u="none" strike="noStrike">
                          <a:solidFill>
                            <a:srgbClr val="000000"/>
                          </a:solidFill>
                          <a:effectLst/>
                          <a:latin typeface="Calibri" panose="020F0502020204030204" pitchFamily="34" charset="0"/>
                        </a:rPr>
                        <a:t>Water Quality</a:t>
                      </a: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5</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5</a:t>
                      </a: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5</a:t>
                      </a:r>
                    </a:p>
                  </a:txBody>
                  <a:tcPr marL="7144" marR="7144" marT="7144" marB="0" anchor="b">
                    <a:lnL>
                      <a:noFill/>
                    </a:lnL>
                    <a:lnR>
                      <a:noFill/>
                    </a:lnR>
                    <a:lnT>
                      <a:noFill/>
                    </a:lnT>
                    <a:lnB>
                      <a:noFill/>
                    </a:lnB>
                  </a:tcPr>
                </a:tc>
                <a:extLst>
                  <a:ext uri="{0D108BD9-81ED-4DB2-BD59-A6C34878D82A}">
                    <a16:rowId xmlns:a16="http://schemas.microsoft.com/office/drawing/2014/main" val="2712416274"/>
                  </a:ext>
                </a:extLst>
              </a:tr>
              <a:tr h="263094">
                <a:tc>
                  <a:txBody>
                    <a:bodyPr/>
                    <a:lstStyle/>
                    <a:p>
                      <a:pPr algn="l" fontAlgn="b"/>
                      <a:r>
                        <a:rPr lang="en-US" sz="1600" b="0" i="0" u="none" strike="noStrike">
                          <a:solidFill>
                            <a:srgbClr val="000000"/>
                          </a:solidFill>
                          <a:effectLst/>
                          <a:latin typeface="Calibri" panose="020F0502020204030204" pitchFamily="34" charset="0"/>
                        </a:rPr>
                        <a:t>Habitat</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6</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6</a:t>
                      </a: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6</a:t>
                      </a:r>
                    </a:p>
                  </a:txBody>
                  <a:tcPr marL="7144" marR="7144" marT="7144" marB="0" anchor="b">
                    <a:lnL>
                      <a:noFill/>
                    </a:lnL>
                    <a:lnR>
                      <a:noFill/>
                    </a:lnR>
                    <a:lnT>
                      <a:noFill/>
                    </a:lnT>
                    <a:lnB>
                      <a:noFill/>
                    </a:lnB>
                  </a:tcPr>
                </a:tc>
                <a:extLst>
                  <a:ext uri="{0D108BD9-81ED-4DB2-BD59-A6C34878D82A}">
                    <a16:rowId xmlns:a16="http://schemas.microsoft.com/office/drawing/2014/main" val="979394733"/>
                  </a:ext>
                </a:extLst>
              </a:tr>
              <a:tr h="263094">
                <a:tc>
                  <a:txBody>
                    <a:bodyPr/>
                    <a:lstStyle/>
                    <a:p>
                      <a:pPr algn="l" fontAlgn="b"/>
                      <a:r>
                        <a:rPr lang="en-US" sz="1600" b="0" i="0" u="none" strike="noStrike">
                          <a:solidFill>
                            <a:srgbClr val="000000"/>
                          </a:solidFill>
                          <a:effectLst/>
                          <a:latin typeface="Calibri" panose="020F0502020204030204" pitchFamily="34" charset="0"/>
                        </a:rPr>
                        <a:t>Recreation</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3</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3</a:t>
                      </a: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4</a:t>
                      </a:r>
                    </a:p>
                  </a:txBody>
                  <a:tcPr marL="7144" marR="7144" marT="7144" marB="0" anchor="b">
                    <a:lnL>
                      <a:noFill/>
                    </a:lnL>
                    <a:lnR>
                      <a:noFill/>
                    </a:lnR>
                    <a:lnT>
                      <a:noFill/>
                    </a:lnT>
                    <a:lnB>
                      <a:noFill/>
                    </a:lnB>
                  </a:tcPr>
                </a:tc>
                <a:extLst>
                  <a:ext uri="{0D108BD9-81ED-4DB2-BD59-A6C34878D82A}">
                    <a16:rowId xmlns:a16="http://schemas.microsoft.com/office/drawing/2014/main" val="2336166026"/>
                  </a:ext>
                </a:extLst>
              </a:tr>
              <a:tr h="263094">
                <a:tc>
                  <a:txBody>
                    <a:bodyPr/>
                    <a:lstStyle/>
                    <a:p>
                      <a:pPr algn="l" fontAlgn="b"/>
                      <a:r>
                        <a:rPr lang="en-US" sz="1600" b="0" i="0" u="none" strike="noStrike">
                          <a:solidFill>
                            <a:srgbClr val="000000"/>
                          </a:solidFill>
                          <a:effectLst/>
                          <a:latin typeface="Calibri" panose="020F0502020204030204" pitchFamily="34" charset="0"/>
                        </a:rPr>
                        <a:t>Sense of Place</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4</a:t>
                      </a:r>
                    </a:p>
                  </a:txBody>
                  <a:tcPr marL="7144" marR="7144" marT="7144"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4</a:t>
                      </a:r>
                    </a:p>
                  </a:txBody>
                  <a:tcPr marL="7144" marR="7144" marT="7144"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3</a:t>
                      </a:r>
                    </a:p>
                  </a:txBody>
                  <a:tcPr marL="7144" marR="7144" marT="7144" marB="0" anchor="b">
                    <a:lnL>
                      <a:noFill/>
                    </a:lnL>
                    <a:lnR>
                      <a:noFill/>
                    </a:lnR>
                    <a:lnT>
                      <a:noFill/>
                    </a:lnT>
                    <a:lnB>
                      <a:noFill/>
                    </a:lnB>
                  </a:tcPr>
                </a:tc>
                <a:extLst>
                  <a:ext uri="{0D108BD9-81ED-4DB2-BD59-A6C34878D82A}">
                    <a16:rowId xmlns:a16="http://schemas.microsoft.com/office/drawing/2014/main" val="1502069064"/>
                  </a:ext>
                </a:extLst>
              </a:tr>
              <a:tr h="263094">
                <a:tc gridSpan="4">
                  <a:txBody>
                    <a:bodyPr/>
                    <a:lstStyle/>
                    <a:p>
                      <a:pPr algn="l" fontAlgn="b"/>
                      <a:r>
                        <a:rPr lang="en-US" sz="1600" b="0" i="0" u="none" strike="noStrike" dirty="0">
                          <a:solidFill>
                            <a:srgbClr val="000000"/>
                          </a:solidFill>
                          <a:effectLst/>
                          <a:latin typeface="Calibri" panose="020F0502020204030204" pitchFamily="34" charset="0"/>
                        </a:rPr>
                        <a:t>Values are relative importance (6=highest)</a:t>
                      </a:r>
                    </a:p>
                  </a:txBody>
                  <a:tcPr marL="7144" marR="7144" marT="714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7945613"/>
                  </a:ext>
                </a:extLst>
              </a:tr>
            </a:tbl>
          </a:graphicData>
        </a:graphic>
      </p:graphicFrame>
    </p:spTree>
    <p:extLst>
      <p:ext uri="{BB962C8B-B14F-4D97-AF65-F5344CB8AC3E}">
        <p14:creationId xmlns:p14="http://schemas.microsoft.com/office/powerpoint/2010/main" val="4098116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E0ECDE-A6AE-4F8A-A2D2-7CA14582653C}"/>
              </a:ext>
            </a:extLst>
          </p:cNvPr>
          <p:cNvSpPr txBox="1"/>
          <p:nvPr/>
        </p:nvSpPr>
        <p:spPr>
          <a:xfrm>
            <a:off x="434662" y="1002138"/>
            <a:ext cx="6974345" cy="507831"/>
          </a:xfrm>
          <a:prstGeom prst="rect">
            <a:avLst/>
          </a:prstGeom>
          <a:noFill/>
        </p:spPr>
        <p:txBody>
          <a:bodyPr wrap="none" rtlCol="0">
            <a:spAutoFit/>
          </a:bodyPr>
          <a:lstStyle/>
          <a:p>
            <a:pPr defTabSz="685800"/>
            <a:r>
              <a:rPr lang="en-US" sz="2700" b="1" dirty="0">
                <a:solidFill>
                  <a:prstClr val="black"/>
                </a:solidFill>
              </a:rPr>
              <a:t>Cultural Ecosystem Service Importance Ranking</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9DAFB81C-9EB8-49DB-9B97-0403266C65BB}"/>
                  </a:ext>
                </a:extLst>
              </p:cNvPr>
              <p:cNvGraphicFramePr>
                <a:graphicFrameLocks noGrp="1"/>
              </p:cNvGraphicFramePr>
              <p:nvPr>
                <p:extLst>
                  <p:ext uri="{D42A27DB-BD31-4B8C-83A1-F6EECF244321}">
                    <p14:modId xmlns:p14="http://schemas.microsoft.com/office/powerpoint/2010/main" val="2444580502"/>
                  </p:ext>
                </p:extLst>
              </p:nvPr>
            </p:nvGraphicFramePr>
            <p:xfrm>
              <a:off x="589208" y="1632170"/>
              <a:ext cx="7939825" cy="3846671"/>
            </p:xfrm>
            <a:graphic>
              <a:graphicData uri="http://schemas.openxmlformats.org/drawingml/2006/table">
                <a:tbl>
                  <a:tblPr firstRow="1" firstCol="1" bandRow="1">
                    <a:tableStyleId>{073A0DAA-6AF3-43AB-8588-CEC1D06C72B9}</a:tableStyleId>
                  </a:tblPr>
                  <a:tblGrid>
                    <a:gridCol w="2179253">
                      <a:extLst>
                        <a:ext uri="{9D8B030D-6E8A-4147-A177-3AD203B41FA5}">
                          <a16:colId xmlns:a16="http://schemas.microsoft.com/office/drawing/2014/main" val="170002817"/>
                        </a:ext>
                      </a:extLst>
                    </a:gridCol>
                    <a:gridCol w="1405970">
                      <a:extLst>
                        <a:ext uri="{9D8B030D-6E8A-4147-A177-3AD203B41FA5}">
                          <a16:colId xmlns:a16="http://schemas.microsoft.com/office/drawing/2014/main" val="528280098"/>
                        </a:ext>
                      </a:extLst>
                    </a:gridCol>
                    <a:gridCol w="1050572">
                      <a:extLst>
                        <a:ext uri="{9D8B030D-6E8A-4147-A177-3AD203B41FA5}">
                          <a16:colId xmlns:a16="http://schemas.microsoft.com/office/drawing/2014/main" val="173055789"/>
                        </a:ext>
                      </a:extLst>
                    </a:gridCol>
                    <a:gridCol w="3304030">
                      <a:extLst>
                        <a:ext uri="{9D8B030D-6E8A-4147-A177-3AD203B41FA5}">
                          <a16:colId xmlns:a16="http://schemas.microsoft.com/office/drawing/2014/main" val="4281696840"/>
                        </a:ext>
                      </a:extLst>
                    </a:gridCol>
                  </a:tblGrid>
                  <a:tr h="554831">
                    <a:tc>
                      <a:txBody>
                        <a:bodyPr/>
                        <a:lstStyle/>
                        <a:p>
                          <a:pPr marL="0" marR="0">
                            <a:spcBef>
                              <a:spcPts val="0"/>
                            </a:spcBef>
                            <a:spcAft>
                              <a:spcPts val="0"/>
                            </a:spcAft>
                          </a:pPr>
                          <a:r>
                            <a:rPr lang="en-US" sz="1800" dirty="0">
                              <a:effectLst/>
                            </a:rPr>
                            <a:t>Cultural 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14:m>
                            <m:oMath xmlns:m="http://schemas.openxmlformats.org/officeDocument/2006/math">
                              <m:sSup>
                                <m:sSupPr>
                                  <m:ctrlPr>
                                    <a:rPr lang="en-US" sz="1800" i="1">
                                      <a:effectLst/>
                                      <a:latin typeface="Cambria Math" panose="02040503050406030204" pitchFamily="18" charset="0"/>
                                    </a:rPr>
                                  </m:ctrlPr>
                                </m:sSupPr>
                                <m:e>
                                  <m:r>
                                    <a:rPr lang="en-US" sz="1800">
                                      <a:effectLst/>
                                      <a:latin typeface="Cambria Math" panose="02040503050406030204" pitchFamily="18" charset="0"/>
                                    </a:rPr>
                                    <m:t>𝝌</m:t>
                                  </m:r>
                                </m:e>
                                <m:sup>
                                  <m:r>
                                    <a:rPr lang="en-US" sz="1800">
                                      <a:effectLst/>
                                      <a:latin typeface="Cambria Math" panose="02040503050406030204" pitchFamily="18" charset="0"/>
                                    </a:rPr>
                                    <m:t>𝟐</m:t>
                                  </m:r>
                                </m:sup>
                              </m:sSup>
                            </m:oMath>
                          </a14:m>
                          <a:r>
                            <a:rPr lang="en-US" sz="1800" dirty="0">
                              <a:effectLst/>
                            </a:rPr>
                            <a:t> statistic (</a:t>
                          </a:r>
                          <a:r>
                            <a:rPr lang="en-US" sz="1800" dirty="0" err="1">
                              <a:effectLst/>
                            </a:rPr>
                            <a:t>df</a:t>
                          </a:r>
                          <a:r>
                            <a:rPr lang="en-US" sz="1800" dirty="0">
                              <a:effectLst/>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p-value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Post hoc summary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99499806"/>
                      </a:ext>
                    </a:extLst>
                  </a:tr>
                  <a:tr h="82296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Sense of Place</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13.50(2)**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0.001</a:t>
                          </a:r>
                        </a:p>
                      </a:txBody>
                      <a:tcPr marL="51435" marR="51435" marT="0" marB="0"/>
                    </a:tc>
                    <a:tc>
                      <a:txBody>
                        <a:bodyPr/>
                        <a:lstStyle/>
                        <a:p>
                          <a:pPr marL="0" marR="0" algn="ctr">
                            <a:spcBef>
                              <a:spcPts val="0"/>
                            </a:spcBef>
                            <a:spcAft>
                              <a:spcPts val="0"/>
                            </a:spcAft>
                          </a:pPr>
                          <a:r>
                            <a:rPr lang="en-US" sz="1800" b="1" dirty="0">
                              <a:solidFill>
                                <a:srgbClr val="00B050"/>
                              </a:solidFill>
                              <a:effectLst/>
                              <a:latin typeface="+mn-lt"/>
                              <a:ea typeface="Calibri" panose="020F0502020204030204" pitchFamily="34" charset="0"/>
                              <a:cs typeface="Times New Roman" panose="02020603050405020304" pitchFamily="18" charset="0"/>
                            </a:rPr>
                            <a:t>Tourists</a:t>
                          </a:r>
                          <a:r>
                            <a:rPr lang="en-US" sz="1800" dirty="0">
                              <a:effectLst/>
                              <a:latin typeface="+mn-lt"/>
                              <a:ea typeface="Calibri" panose="020F0502020204030204" pitchFamily="34" charset="0"/>
                              <a:cs typeface="Times New Roman" panose="02020603050405020304" pitchFamily="18" charset="0"/>
                            </a:rPr>
                            <a:t> (median=3) rank </a:t>
                          </a:r>
                          <a:r>
                            <a:rPr lang="en-US" sz="1800" b="1" dirty="0">
                              <a:effectLst/>
                              <a:latin typeface="+mn-lt"/>
                              <a:ea typeface="Calibri" panose="020F0502020204030204" pitchFamily="34" charset="0"/>
                              <a:cs typeface="Times New Roman" panose="02020603050405020304" pitchFamily="18" charset="0"/>
                            </a:rPr>
                            <a:t>significantly</a:t>
                          </a:r>
                          <a:r>
                            <a:rPr lang="en-US" sz="1800" dirty="0">
                              <a:effectLst/>
                              <a:latin typeface="+mn-lt"/>
                              <a:ea typeface="Calibri" panose="020F0502020204030204" pitchFamily="34" charset="0"/>
                              <a:cs typeface="Times New Roman" panose="02020603050405020304" pitchFamily="18" charset="0"/>
                            </a:rPr>
                            <a:t> lower than </a:t>
                          </a:r>
                          <a:r>
                            <a:rPr lang="en-US" sz="1800" b="1" dirty="0">
                              <a:solidFill>
                                <a:srgbClr val="C00000"/>
                              </a:solidFill>
                              <a:effectLst/>
                              <a:latin typeface="+mn-lt"/>
                              <a:ea typeface="Calibri" panose="020F0502020204030204" pitchFamily="34" charset="0"/>
                              <a:cs typeface="Times New Roman" panose="02020603050405020304" pitchFamily="18" charset="0"/>
                            </a:rPr>
                            <a:t>students</a:t>
                          </a:r>
                          <a:r>
                            <a:rPr lang="en-US" sz="1800" dirty="0">
                              <a:effectLst/>
                              <a:latin typeface="+mn-lt"/>
                              <a:ea typeface="Calibri" panose="020F0502020204030204" pitchFamily="34" charset="0"/>
                              <a:cs typeface="Times New Roman" panose="02020603050405020304" pitchFamily="18" charset="0"/>
                            </a:rPr>
                            <a:t> and </a:t>
                          </a:r>
                          <a:r>
                            <a:rPr lang="en-US" sz="1800" b="1" dirty="0">
                              <a:solidFill>
                                <a:schemeClr val="accent1"/>
                              </a:solidFill>
                              <a:effectLst/>
                              <a:latin typeface="+mn-lt"/>
                              <a:ea typeface="Calibri" panose="020F0502020204030204" pitchFamily="34" charset="0"/>
                              <a:cs typeface="Times New Roman" panose="02020603050405020304" pitchFamily="18" charset="0"/>
                            </a:rPr>
                            <a:t>residents</a:t>
                          </a:r>
                          <a:r>
                            <a:rPr lang="en-US" sz="1800" dirty="0">
                              <a:effectLst/>
                              <a:latin typeface="+mn-lt"/>
                              <a:ea typeface="Calibri" panose="020F0502020204030204" pitchFamily="34" charset="0"/>
                              <a:cs typeface="Times New Roman" panose="02020603050405020304" pitchFamily="18" charset="0"/>
                            </a:rPr>
                            <a:t> (median=4)</a:t>
                          </a:r>
                        </a:p>
                      </a:txBody>
                      <a:tcPr marL="51435" marR="51435" marT="0" marB="0"/>
                    </a:tc>
                    <a:extLst>
                      <a:ext uri="{0D108BD9-81ED-4DB2-BD59-A6C34878D82A}">
                        <a16:rowId xmlns:a16="http://schemas.microsoft.com/office/drawing/2014/main" val="1571099849"/>
                      </a:ext>
                    </a:extLst>
                  </a:tr>
                  <a:tr h="82296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Recreation</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23.44(2)***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&lt;0.001</a:t>
                          </a:r>
                        </a:p>
                      </a:txBody>
                      <a:tcPr marL="51435" marR="51435" marT="0" marB="0"/>
                    </a:tc>
                    <a:tc>
                      <a:txBody>
                        <a:bodyPr/>
                        <a:lstStyle/>
                        <a:p>
                          <a:pPr marL="0" marR="0" algn="ctr">
                            <a:spcBef>
                              <a:spcPts val="0"/>
                            </a:spcBef>
                            <a:spcAft>
                              <a:spcPts val="0"/>
                            </a:spcAft>
                          </a:pPr>
                          <a:r>
                            <a:rPr lang="en-US" sz="1800" b="1" dirty="0">
                              <a:solidFill>
                                <a:schemeClr val="accent1"/>
                              </a:solidFill>
                              <a:effectLst/>
                              <a:latin typeface="+mn-lt"/>
                              <a:ea typeface="Calibri" panose="020F0502020204030204" pitchFamily="34" charset="0"/>
                              <a:cs typeface="Times New Roman" panose="02020603050405020304" pitchFamily="18" charset="0"/>
                            </a:rPr>
                            <a:t>Residents</a:t>
                          </a:r>
                          <a:r>
                            <a:rPr lang="en-US" sz="1800" dirty="0">
                              <a:effectLst/>
                              <a:latin typeface="+mn-lt"/>
                              <a:ea typeface="Calibri" panose="020F0502020204030204" pitchFamily="34" charset="0"/>
                              <a:cs typeface="Times New Roman" panose="02020603050405020304" pitchFamily="18" charset="0"/>
                            </a:rPr>
                            <a:t> (median=4) rank </a:t>
                          </a:r>
                          <a:r>
                            <a:rPr lang="en-US" sz="1800" b="1" dirty="0">
                              <a:effectLst/>
                              <a:latin typeface="+mn-lt"/>
                              <a:ea typeface="Calibri" panose="020F0502020204030204" pitchFamily="34" charset="0"/>
                              <a:cs typeface="Times New Roman" panose="02020603050405020304" pitchFamily="18" charset="0"/>
                            </a:rPr>
                            <a:t>significantly</a:t>
                          </a:r>
                          <a:r>
                            <a:rPr lang="en-US" sz="1800" dirty="0">
                              <a:effectLst/>
                              <a:latin typeface="+mn-lt"/>
                              <a:ea typeface="Calibri" panose="020F0502020204030204" pitchFamily="34" charset="0"/>
                              <a:cs typeface="Times New Roman" panose="02020603050405020304" pitchFamily="18" charset="0"/>
                            </a:rPr>
                            <a:t> lower than </a:t>
                          </a:r>
                          <a:r>
                            <a:rPr lang="en-US" sz="1800" b="1" dirty="0">
                              <a:solidFill>
                                <a:srgbClr val="C00000"/>
                              </a:solidFill>
                              <a:effectLst/>
                              <a:latin typeface="+mn-lt"/>
                              <a:ea typeface="Calibri" panose="020F0502020204030204" pitchFamily="34" charset="0"/>
                              <a:cs typeface="Times New Roman" panose="02020603050405020304" pitchFamily="18" charset="0"/>
                            </a:rPr>
                            <a:t>students</a:t>
                          </a:r>
                          <a:r>
                            <a:rPr lang="en-US" sz="1800" dirty="0">
                              <a:effectLst/>
                              <a:latin typeface="+mn-lt"/>
                              <a:ea typeface="Calibri" panose="020F0502020204030204" pitchFamily="34" charset="0"/>
                              <a:cs typeface="Times New Roman" panose="02020603050405020304" pitchFamily="18" charset="0"/>
                            </a:rPr>
                            <a:t> and </a:t>
                          </a:r>
                          <a:r>
                            <a:rPr lang="en-US" sz="1800" b="1" dirty="0">
                              <a:solidFill>
                                <a:srgbClr val="00B050"/>
                              </a:solidFill>
                              <a:effectLst/>
                              <a:latin typeface="+mn-lt"/>
                              <a:ea typeface="Calibri" panose="020F0502020204030204" pitchFamily="34" charset="0"/>
                              <a:cs typeface="Times New Roman" panose="02020603050405020304" pitchFamily="18" charset="0"/>
                            </a:rPr>
                            <a:t>tourists</a:t>
                          </a:r>
                          <a:r>
                            <a:rPr lang="en-US" sz="1800" dirty="0">
                              <a:effectLst/>
                              <a:latin typeface="+mn-lt"/>
                              <a:ea typeface="Calibri" panose="020F0502020204030204" pitchFamily="34" charset="0"/>
                              <a:cs typeface="Times New Roman" panose="02020603050405020304" pitchFamily="18" charset="0"/>
                            </a:rPr>
                            <a:t> (median=5)</a:t>
                          </a:r>
                        </a:p>
                      </a:txBody>
                      <a:tcPr marL="51435" marR="51435" marT="0" marB="0"/>
                    </a:tc>
                    <a:extLst>
                      <a:ext uri="{0D108BD9-81ED-4DB2-BD59-A6C34878D82A}">
                        <a16:rowId xmlns:a16="http://schemas.microsoft.com/office/drawing/2014/main" val="1866494341"/>
                      </a:ext>
                    </a:extLst>
                  </a:tr>
                  <a:tr h="82296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Spirituality</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7.77(2)*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0.021</a:t>
                          </a:r>
                        </a:p>
                      </a:txBody>
                      <a:tcPr marL="51435" marR="51435" marT="0" marB="0"/>
                    </a:tc>
                    <a:tc>
                      <a:txBody>
                        <a:bodyPr/>
                        <a:lstStyle/>
                        <a:p>
                          <a:pPr marL="0" marR="0" algn="ctr">
                            <a:spcBef>
                              <a:spcPts val="0"/>
                            </a:spcBef>
                            <a:spcAft>
                              <a:spcPts val="0"/>
                            </a:spcAft>
                          </a:pPr>
                          <a:r>
                            <a:rPr lang="en-US" sz="1800" b="1" dirty="0">
                              <a:solidFill>
                                <a:schemeClr val="accent1"/>
                              </a:solidFill>
                              <a:effectLst/>
                              <a:latin typeface="+mn-lt"/>
                              <a:ea typeface="Calibri" panose="020F0502020204030204" pitchFamily="34" charset="0"/>
                              <a:cs typeface="Times New Roman" panose="02020603050405020304" pitchFamily="18" charset="0"/>
                            </a:rPr>
                            <a:t>Residents</a:t>
                          </a:r>
                          <a:r>
                            <a:rPr lang="en-US" sz="1800" dirty="0">
                              <a:effectLst/>
                              <a:latin typeface="+mn-lt"/>
                              <a:ea typeface="Calibri" panose="020F0502020204030204" pitchFamily="34" charset="0"/>
                              <a:cs typeface="Times New Roman" panose="02020603050405020304" pitchFamily="18" charset="0"/>
                            </a:rPr>
                            <a:t> rank </a:t>
                          </a:r>
                          <a:r>
                            <a:rPr lang="en-US" sz="1800" b="1" dirty="0">
                              <a:effectLst/>
                              <a:latin typeface="+mn-lt"/>
                              <a:ea typeface="Calibri" panose="020F0502020204030204" pitchFamily="34" charset="0"/>
                              <a:cs typeface="Times New Roman" panose="02020603050405020304" pitchFamily="18" charset="0"/>
                            </a:rPr>
                            <a:t>slightly</a:t>
                          </a:r>
                          <a:r>
                            <a:rPr lang="en-US" sz="1800" dirty="0">
                              <a:effectLst/>
                              <a:latin typeface="+mn-lt"/>
                              <a:ea typeface="Calibri" panose="020F0502020204030204" pitchFamily="34" charset="0"/>
                              <a:cs typeface="Times New Roman" panose="02020603050405020304" pitchFamily="18" charset="0"/>
                            </a:rPr>
                            <a:t> higher than </a:t>
                          </a:r>
                          <a:r>
                            <a:rPr lang="en-US" sz="1800" b="1" dirty="0">
                              <a:solidFill>
                                <a:srgbClr val="C00000"/>
                              </a:solidFill>
                              <a:effectLst/>
                              <a:latin typeface="+mn-lt"/>
                              <a:ea typeface="Calibri" panose="020F0502020204030204" pitchFamily="34" charset="0"/>
                              <a:cs typeface="Times New Roman" panose="02020603050405020304" pitchFamily="18" charset="0"/>
                            </a:rPr>
                            <a:t>students</a:t>
                          </a:r>
                          <a:r>
                            <a:rPr lang="en-US" sz="1800" dirty="0">
                              <a:effectLst/>
                              <a:latin typeface="+mn-lt"/>
                              <a:ea typeface="Calibri" panose="020F0502020204030204" pitchFamily="34" charset="0"/>
                              <a:cs typeface="Times New Roman" panose="02020603050405020304" pitchFamily="18" charset="0"/>
                            </a:rPr>
                            <a:t>; no other pairwise differences</a:t>
                          </a:r>
                        </a:p>
                      </a:txBody>
                      <a:tcPr marL="51435" marR="51435" marT="0" marB="0"/>
                    </a:tc>
                    <a:extLst>
                      <a:ext uri="{0D108BD9-81ED-4DB2-BD59-A6C34878D82A}">
                        <a16:rowId xmlns:a16="http://schemas.microsoft.com/office/drawing/2014/main" val="792954375"/>
                      </a:ext>
                    </a:extLst>
                  </a:tr>
                  <a:tr h="27432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Aesthetics</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1.29(2)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0.542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No significant differences</a:t>
                          </a:r>
                        </a:p>
                      </a:txBody>
                      <a:tcPr marL="51435" marR="51435" marT="0" marB="0"/>
                    </a:tc>
                    <a:extLst>
                      <a:ext uri="{0D108BD9-81ED-4DB2-BD59-A6C34878D82A}">
                        <a16:rowId xmlns:a16="http://schemas.microsoft.com/office/drawing/2014/main" val="768927604"/>
                      </a:ext>
                    </a:extLst>
                  </a:tr>
                  <a:tr h="27432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Education</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1.41(2)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0.494</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No significant differences</a:t>
                          </a:r>
                        </a:p>
                      </a:txBody>
                      <a:tcPr marL="51435" marR="51435" marT="0" marB="0"/>
                    </a:tc>
                    <a:extLst>
                      <a:ext uri="{0D108BD9-81ED-4DB2-BD59-A6C34878D82A}">
                        <a16:rowId xmlns:a16="http://schemas.microsoft.com/office/drawing/2014/main" val="1597563454"/>
                      </a:ext>
                    </a:extLst>
                  </a:tr>
                  <a:tr h="27432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Inspiration</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0.12(2)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0.94</a:t>
                          </a:r>
                        </a:p>
                      </a:txBody>
                      <a:tcPr marL="51435" marR="51435" marT="0" marB="0"/>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No significant differences</a:t>
                          </a:r>
                        </a:p>
                      </a:txBody>
                      <a:tcPr marL="51435" marR="51435" marT="0" marB="0"/>
                    </a:tc>
                    <a:extLst>
                      <a:ext uri="{0D108BD9-81ED-4DB2-BD59-A6C34878D82A}">
                        <a16:rowId xmlns:a16="http://schemas.microsoft.com/office/drawing/2014/main" val="3662221479"/>
                      </a:ext>
                    </a:extLst>
                  </a:tr>
                </a:tbl>
              </a:graphicData>
            </a:graphic>
          </p:graphicFrame>
        </mc:Choice>
        <mc:Fallback xmlns="">
          <p:graphicFrame>
            <p:nvGraphicFramePr>
              <p:cNvPr id="6" name="Table 5">
                <a:extLst>
                  <a:ext uri="{FF2B5EF4-FFF2-40B4-BE49-F238E27FC236}">
                    <a16:creationId xmlns:a16="http://schemas.microsoft.com/office/drawing/2014/main" xmlns:a14="http://schemas.microsoft.com/office/drawing/2010/main" xmlns="" id="{9DAFB81C-9EB8-49DB-9B97-0403266C65BB}"/>
                  </a:ext>
                </a:extLst>
              </p:cNvPr>
              <p:cNvGraphicFramePr>
                <a:graphicFrameLocks noGrp="1"/>
              </p:cNvGraphicFramePr>
              <p:nvPr>
                <p:extLst>
                  <p:ext uri="{D42A27DB-BD31-4B8C-83A1-F6EECF244321}">
                    <p14:modId xmlns:p14="http://schemas.microsoft.com/office/powerpoint/2010/main" val="2444580502"/>
                  </p:ext>
                </p:extLst>
              </p:nvPr>
            </p:nvGraphicFramePr>
            <p:xfrm>
              <a:off x="589208" y="1632170"/>
              <a:ext cx="7939825" cy="3846671"/>
            </p:xfrm>
            <a:graphic>
              <a:graphicData uri="http://schemas.openxmlformats.org/drawingml/2006/table">
                <a:tbl>
                  <a:tblPr firstRow="1" firstCol="1" bandRow="1">
                    <a:tableStyleId>{073A0DAA-6AF3-43AB-8588-CEC1D06C72B9}</a:tableStyleId>
                  </a:tblPr>
                  <a:tblGrid>
                    <a:gridCol w="2179253">
                      <a:extLst>
                        <a:ext uri="{9D8B030D-6E8A-4147-A177-3AD203B41FA5}">
                          <a16:colId xmlns:a16="http://schemas.microsoft.com/office/drawing/2014/main" xmlns:a14="http://schemas.microsoft.com/office/drawing/2010/main" xmlns="" val="170002817"/>
                        </a:ext>
                      </a:extLst>
                    </a:gridCol>
                    <a:gridCol w="1405970">
                      <a:extLst>
                        <a:ext uri="{9D8B030D-6E8A-4147-A177-3AD203B41FA5}">
                          <a16:colId xmlns:a16="http://schemas.microsoft.com/office/drawing/2014/main" xmlns:a14="http://schemas.microsoft.com/office/drawing/2010/main" xmlns="" val="528280098"/>
                        </a:ext>
                      </a:extLst>
                    </a:gridCol>
                    <a:gridCol w="1050572">
                      <a:extLst>
                        <a:ext uri="{9D8B030D-6E8A-4147-A177-3AD203B41FA5}">
                          <a16:colId xmlns:a16="http://schemas.microsoft.com/office/drawing/2014/main" xmlns:a14="http://schemas.microsoft.com/office/drawing/2010/main" xmlns="" val="173055789"/>
                        </a:ext>
                      </a:extLst>
                    </a:gridCol>
                    <a:gridCol w="3304030">
                      <a:extLst>
                        <a:ext uri="{9D8B030D-6E8A-4147-A177-3AD203B41FA5}">
                          <a16:colId xmlns:a16="http://schemas.microsoft.com/office/drawing/2014/main" xmlns:a14="http://schemas.microsoft.com/office/drawing/2010/main" xmlns="" val="4281696840"/>
                        </a:ext>
                      </a:extLst>
                    </a:gridCol>
                  </a:tblGrid>
                  <a:tr h="554831">
                    <a:tc>
                      <a:txBody>
                        <a:bodyPr/>
                        <a:lstStyle/>
                        <a:p>
                          <a:pPr marL="0" marR="0">
                            <a:spcBef>
                              <a:spcPts val="0"/>
                            </a:spcBef>
                            <a:spcAft>
                              <a:spcPts val="0"/>
                            </a:spcAft>
                          </a:pPr>
                          <a:r>
                            <a:rPr lang="en-US" sz="1800" dirty="0">
                              <a:effectLst/>
                            </a:rPr>
                            <a:t>Cultural 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endParaRPr lang="en-US"/>
                        </a:p>
                      </a:txBody>
                      <a:tcPr marL="51435" marR="51435" marT="0" marB="0">
                        <a:blipFill rotWithShape="0">
                          <a:blip r:embed="rId3"/>
                          <a:stretch>
                            <a:fillRect l="-155411" t="-13187" r="-311255" b="-619780"/>
                          </a:stretch>
                        </a:blipFill>
                      </a:tcPr>
                    </a:tc>
                    <a:tc>
                      <a:txBody>
                        <a:bodyPr/>
                        <a:lstStyle/>
                        <a:p>
                          <a:pPr marL="0" marR="0" algn="ctr">
                            <a:spcBef>
                              <a:spcPts val="0"/>
                            </a:spcBef>
                            <a:spcAft>
                              <a:spcPts val="0"/>
                            </a:spcAft>
                          </a:pPr>
                          <a:r>
                            <a:rPr lang="en-US" sz="1800">
                              <a:effectLst/>
                            </a:rPr>
                            <a:t>p-value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dirty="0">
                              <a:effectLst/>
                            </a:rPr>
                            <a:t>Post hoc summary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a14="http://schemas.microsoft.com/office/drawing/2010/main" xmlns="" val="1099499806"/>
                      </a:ext>
                    </a:extLst>
                  </a:tr>
                  <a:tr h="82296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Sense of Place</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13.50(2)**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0.001</a:t>
                          </a:r>
                        </a:p>
                      </a:txBody>
                      <a:tcPr marL="51435" marR="51435" marT="0" marB="0"/>
                    </a:tc>
                    <a:tc>
                      <a:txBody>
                        <a:bodyPr/>
                        <a:lstStyle/>
                        <a:p>
                          <a:pPr marL="0" marR="0" algn="ctr">
                            <a:spcBef>
                              <a:spcPts val="0"/>
                            </a:spcBef>
                            <a:spcAft>
                              <a:spcPts val="0"/>
                            </a:spcAft>
                          </a:pPr>
                          <a:r>
                            <a:rPr lang="en-US" sz="1800" b="1" dirty="0">
                              <a:solidFill>
                                <a:srgbClr val="00B050"/>
                              </a:solidFill>
                              <a:effectLst/>
                              <a:latin typeface="+mn-lt"/>
                              <a:ea typeface="Calibri" panose="020F0502020204030204" pitchFamily="34" charset="0"/>
                              <a:cs typeface="Times New Roman" panose="02020603050405020304" pitchFamily="18" charset="0"/>
                            </a:rPr>
                            <a:t>Tourists</a:t>
                          </a:r>
                          <a:r>
                            <a:rPr lang="en-US" sz="1800" dirty="0">
                              <a:effectLst/>
                              <a:latin typeface="+mn-lt"/>
                              <a:ea typeface="Calibri" panose="020F0502020204030204" pitchFamily="34" charset="0"/>
                              <a:cs typeface="Times New Roman" panose="02020603050405020304" pitchFamily="18" charset="0"/>
                            </a:rPr>
                            <a:t> (median=3) rank </a:t>
                          </a:r>
                          <a:r>
                            <a:rPr lang="en-US" sz="1800" b="1" dirty="0">
                              <a:effectLst/>
                              <a:latin typeface="+mn-lt"/>
                              <a:ea typeface="Calibri" panose="020F0502020204030204" pitchFamily="34" charset="0"/>
                              <a:cs typeface="Times New Roman" panose="02020603050405020304" pitchFamily="18" charset="0"/>
                            </a:rPr>
                            <a:t>significantly</a:t>
                          </a:r>
                          <a:r>
                            <a:rPr lang="en-US" sz="1800" dirty="0">
                              <a:effectLst/>
                              <a:latin typeface="+mn-lt"/>
                              <a:ea typeface="Calibri" panose="020F0502020204030204" pitchFamily="34" charset="0"/>
                              <a:cs typeface="Times New Roman" panose="02020603050405020304" pitchFamily="18" charset="0"/>
                            </a:rPr>
                            <a:t> lower than </a:t>
                          </a:r>
                          <a:r>
                            <a:rPr lang="en-US" sz="1800" b="1" dirty="0">
                              <a:solidFill>
                                <a:srgbClr val="C00000"/>
                              </a:solidFill>
                              <a:effectLst/>
                              <a:latin typeface="+mn-lt"/>
                              <a:ea typeface="Calibri" panose="020F0502020204030204" pitchFamily="34" charset="0"/>
                              <a:cs typeface="Times New Roman" panose="02020603050405020304" pitchFamily="18" charset="0"/>
                            </a:rPr>
                            <a:t>students</a:t>
                          </a:r>
                          <a:r>
                            <a:rPr lang="en-US" sz="1800" dirty="0">
                              <a:effectLst/>
                              <a:latin typeface="+mn-lt"/>
                              <a:ea typeface="Calibri" panose="020F0502020204030204" pitchFamily="34" charset="0"/>
                              <a:cs typeface="Times New Roman" panose="02020603050405020304" pitchFamily="18" charset="0"/>
                            </a:rPr>
                            <a:t> and </a:t>
                          </a:r>
                          <a:r>
                            <a:rPr lang="en-US" sz="1800" b="1" dirty="0">
                              <a:solidFill>
                                <a:schemeClr val="accent1"/>
                              </a:solidFill>
                              <a:effectLst/>
                              <a:latin typeface="+mn-lt"/>
                              <a:ea typeface="Calibri" panose="020F0502020204030204" pitchFamily="34" charset="0"/>
                              <a:cs typeface="Times New Roman" panose="02020603050405020304" pitchFamily="18" charset="0"/>
                            </a:rPr>
                            <a:t>residents</a:t>
                          </a:r>
                          <a:r>
                            <a:rPr lang="en-US" sz="1800" dirty="0">
                              <a:effectLst/>
                              <a:latin typeface="+mn-lt"/>
                              <a:ea typeface="Calibri" panose="020F0502020204030204" pitchFamily="34" charset="0"/>
                              <a:cs typeface="Times New Roman" panose="02020603050405020304" pitchFamily="18" charset="0"/>
                            </a:rPr>
                            <a:t> (median=4)</a:t>
                          </a:r>
                        </a:p>
                      </a:txBody>
                      <a:tcPr marL="51435" marR="51435" marT="0" marB="0"/>
                    </a:tc>
                    <a:extLst>
                      <a:ext uri="{0D108BD9-81ED-4DB2-BD59-A6C34878D82A}">
                        <a16:rowId xmlns:a16="http://schemas.microsoft.com/office/drawing/2014/main" xmlns:a14="http://schemas.microsoft.com/office/drawing/2010/main" xmlns="" val="1571099849"/>
                      </a:ext>
                    </a:extLst>
                  </a:tr>
                  <a:tr h="82296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Recreation</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23.44(2)***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&lt;0.001</a:t>
                          </a:r>
                        </a:p>
                      </a:txBody>
                      <a:tcPr marL="51435" marR="51435" marT="0" marB="0"/>
                    </a:tc>
                    <a:tc>
                      <a:txBody>
                        <a:bodyPr/>
                        <a:lstStyle/>
                        <a:p>
                          <a:pPr marL="0" marR="0" algn="ctr">
                            <a:spcBef>
                              <a:spcPts val="0"/>
                            </a:spcBef>
                            <a:spcAft>
                              <a:spcPts val="0"/>
                            </a:spcAft>
                          </a:pPr>
                          <a:r>
                            <a:rPr lang="en-US" sz="1800" b="1" dirty="0">
                              <a:solidFill>
                                <a:schemeClr val="accent1"/>
                              </a:solidFill>
                              <a:effectLst/>
                              <a:latin typeface="+mn-lt"/>
                              <a:ea typeface="Calibri" panose="020F0502020204030204" pitchFamily="34" charset="0"/>
                              <a:cs typeface="Times New Roman" panose="02020603050405020304" pitchFamily="18" charset="0"/>
                            </a:rPr>
                            <a:t>Residents</a:t>
                          </a:r>
                          <a:r>
                            <a:rPr lang="en-US" sz="1800" dirty="0">
                              <a:effectLst/>
                              <a:latin typeface="+mn-lt"/>
                              <a:ea typeface="Calibri" panose="020F0502020204030204" pitchFamily="34" charset="0"/>
                              <a:cs typeface="Times New Roman" panose="02020603050405020304" pitchFamily="18" charset="0"/>
                            </a:rPr>
                            <a:t> (median=4) rank </a:t>
                          </a:r>
                          <a:r>
                            <a:rPr lang="en-US" sz="1800" b="1" dirty="0">
                              <a:effectLst/>
                              <a:latin typeface="+mn-lt"/>
                              <a:ea typeface="Calibri" panose="020F0502020204030204" pitchFamily="34" charset="0"/>
                              <a:cs typeface="Times New Roman" panose="02020603050405020304" pitchFamily="18" charset="0"/>
                            </a:rPr>
                            <a:t>significantly</a:t>
                          </a:r>
                          <a:r>
                            <a:rPr lang="en-US" sz="1800" dirty="0">
                              <a:effectLst/>
                              <a:latin typeface="+mn-lt"/>
                              <a:ea typeface="Calibri" panose="020F0502020204030204" pitchFamily="34" charset="0"/>
                              <a:cs typeface="Times New Roman" panose="02020603050405020304" pitchFamily="18" charset="0"/>
                            </a:rPr>
                            <a:t> lower than </a:t>
                          </a:r>
                          <a:r>
                            <a:rPr lang="en-US" sz="1800" b="1" dirty="0">
                              <a:solidFill>
                                <a:srgbClr val="C00000"/>
                              </a:solidFill>
                              <a:effectLst/>
                              <a:latin typeface="+mn-lt"/>
                              <a:ea typeface="Calibri" panose="020F0502020204030204" pitchFamily="34" charset="0"/>
                              <a:cs typeface="Times New Roman" panose="02020603050405020304" pitchFamily="18" charset="0"/>
                            </a:rPr>
                            <a:t>students</a:t>
                          </a:r>
                          <a:r>
                            <a:rPr lang="en-US" sz="1800" dirty="0">
                              <a:effectLst/>
                              <a:latin typeface="+mn-lt"/>
                              <a:ea typeface="Calibri" panose="020F0502020204030204" pitchFamily="34" charset="0"/>
                              <a:cs typeface="Times New Roman" panose="02020603050405020304" pitchFamily="18" charset="0"/>
                            </a:rPr>
                            <a:t> and </a:t>
                          </a:r>
                          <a:r>
                            <a:rPr lang="en-US" sz="1800" b="1" dirty="0">
                              <a:solidFill>
                                <a:srgbClr val="00B050"/>
                              </a:solidFill>
                              <a:effectLst/>
                              <a:latin typeface="+mn-lt"/>
                              <a:ea typeface="Calibri" panose="020F0502020204030204" pitchFamily="34" charset="0"/>
                              <a:cs typeface="Times New Roman" panose="02020603050405020304" pitchFamily="18" charset="0"/>
                            </a:rPr>
                            <a:t>tourists</a:t>
                          </a:r>
                          <a:r>
                            <a:rPr lang="en-US" sz="1800" dirty="0">
                              <a:effectLst/>
                              <a:latin typeface="+mn-lt"/>
                              <a:ea typeface="Calibri" panose="020F0502020204030204" pitchFamily="34" charset="0"/>
                              <a:cs typeface="Times New Roman" panose="02020603050405020304" pitchFamily="18" charset="0"/>
                            </a:rPr>
                            <a:t> (median=5)</a:t>
                          </a:r>
                        </a:p>
                      </a:txBody>
                      <a:tcPr marL="51435" marR="51435" marT="0" marB="0"/>
                    </a:tc>
                    <a:extLst>
                      <a:ext uri="{0D108BD9-81ED-4DB2-BD59-A6C34878D82A}">
                        <a16:rowId xmlns:a16="http://schemas.microsoft.com/office/drawing/2014/main" xmlns:a14="http://schemas.microsoft.com/office/drawing/2010/main" xmlns="" val="1866494341"/>
                      </a:ext>
                    </a:extLst>
                  </a:tr>
                  <a:tr h="82296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Spirituality</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7.77(2)*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0.021</a:t>
                          </a:r>
                        </a:p>
                      </a:txBody>
                      <a:tcPr marL="51435" marR="51435" marT="0" marB="0"/>
                    </a:tc>
                    <a:tc>
                      <a:txBody>
                        <a:bodyPr/>
                        <a:lstStyle/>
                        <a:p>
                          <a:pPr marL="0" marR="0" algn="ctr">
                            <a:spcBef>
                              <a:spcPts val="0"/>
                            </a:spcBef>
                            <a:spcAft>
                              <a:spcPts val="0"/>
                            </a:spcAft>
                          </a:pPr>
                          <a:r>
                            <a:rPr lang="en-US" sz="1800" b="1" dirty="0">
                              <a:solidFill>
                                <a:schemeClr val="accent1"/>
                              </a:solidFill>
                              <a:effectLst/>
                              <a:latin typeface="+mn-lt"/>
                              <a:ea typeface="Calibri" panose="020F0502020204030204" pitchFamily="34" charset="0"/>
                              <a:cs typeface="Times New Roman" panose="02020603050405020304" pitchFamily="18" charset="0"/>
                            </a:rPr>
                            <a:t>Residents</a:t>
                          </a:r>
                          <a:r>
                            <a:rPr lang="en-US" sz="1800" dirty="0">
                              <a:effectLst/>
                              <a:latin typeface="+mn-lt"/>
                              <a:ea typeface="Calibri" panose="020F0502020204030204" pitchFamily="34" charset="0"/>
                              <a:cs typeface="Times New Roman" panose="02020603050405020304" pitchFamily="18" charset="0"/>
                            </a:rPr>
                            <a:t> rank </a:t>
                          </a:r>
                          <a:r>
                            <a:rPr lang="en-US" sz="1800" b="1" dirty="0">
                              <a:effectLst/>
                              <a:latin typeface="+mn-lt"/>
                              <a:ea typeface="Calibri" panose="020F0502020204030204" pitchFamily="34" charset="0"/>
                              <a:cs typeface="Times New Roman" panose="02020603050405020304" pitchFamily="18" charset="0"/>
                            </a:rPr>
                            <a:t>slightly</a:t>
                          </a:r>
                          <a:r>
                            <a:rPr lang="en-US" sz="1800" dirty="0">
                              <a:effectLst/>
                              <a:latin typeface="+mn-lt"/>
                              <a:ea typeface="Calibri" panose="020F0502020204030204" pitchFamily="34" charset="0"/>
                              <a:cs typeface="Times New Roman" panose="02020603050405020304" pitchFamily="18" charset="0"/>
                            </a:rPr>
                            <a:t> higher than </a:t>
                          </a:r>
                          <a:r>
                            <a:rPr lang="en-US" sz="1800" b="1" dirty="0">
                              <a:solidFill>
                                <a:srgbClr val="C00000"/>
                              </a:solidFill>
                              <a:effectLst/>
                              <a:latin typeface="+mn-lt"/>
                              <a:ea typeface="Calibri" panose="020F0502020204030204" pitchFamily="34" charset="0"/>
                              <a:cs typeface="Times New Roman" panose="02020603050405020304" pitchFamily="18" charset="0"/>
                            </a:rPr>
                            <a:t>students</a:t>
                          </a:r>
                          <a:r>
                            <a:rPr lang="en-US" sz="1800" dirty="0">
                              <a:effectLst/>
                              <a:latin typeface="+mn-lt"/>
                              <a:ea typeface="Calibri" panose="020F0502020204030204" pitchFamily="34" charset="0"/>
                              <a:cs typeface="Times New Roman" panose="02020603050405020304" pitchFamily="18" charset="0"/>
                            </a:rPr>
                            <a:t>; no other pairwise differences</a:t>
                          </a:r>
                        </a:p>
                      </a:txBody>
                      <a:tcPr marL="51435" marR="51435" marT="0" marB="0"/>
                    </a:tc>
                    <a:extLst>
                      <a:ext uri="{0D108BD9-81ED-4DB2-BD59-A6C34878D82A}">
                        <a16:rowId xmlns:a16="http://schemas.microsoft.com/office/drawing/2014/main" xmlns:a14="http://schemas.microsoft.com/office/drawing/2010/main" xmlns="" val="792954375"/>
                      </a:ext>
                    </a:extLst>
                  </a:tr>
                  <a:tr h="27432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Aesthetics</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1.29(2)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0.542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No significant differences</a:t>
                          </a:r>
                        </a:p>
                      </a:txBody>
                      <a:tcPr marL="51435" marR="51435" marT="0" marB="0"/>
                    </a:tc>
                    <a:extLst>
                      <a:ext uri="{0D108BD9-81ED-4DB2-BD59-A6C34878D82A}">
                        <a16:rowId xmlns:a16="http://schemas.microsoft.com/office/drawing/2014/main" xmlns:a14="http://schemas.microsoft.com/office/drawing/2010/main" xmlns="" val="768927604"/>
                      </a:ext>
                    </a:extLst>
                  </a:tr>
                  <a:tr h="27432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Education</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1.41(2)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0.494</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No significant differences</a:t>
                          </a:r>
                        </a:p>
                      </a:txBody>
                      <a:tcPr marL="51435" marR="51435" marT="0" marB="0"/>
                    </a:tc>
                    <a:extLst>
                      <a:ext uri="{0D108BD9-81ED-4DB2-BD59-A6C34878D82A}">
                        <a16:rowId xmlns:a16="http://schemas.microsoft.com/office/drawing/2014/main" xmlns:a14="http://schemas.microsoft.com/office/drawing/2010/main" xmlns="" val="1597563454"/>
                      </a:ext>
                    </a:extLst>
                  </a:tr>
                  <a:tr h="27432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Inspiration</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0.12(2)</a:t>
                          </a:r>
                        </a:p>
                      </a:txBody>
                      <a:tcPr marL="51435" marR="51435" marT="0" marB="0"/>
                    </a:tc>
                    <a:tc>
                      <a:txBody>
                        <a:bodyPr/>
                        <a:lstStyle/>
                        <a:p>
                          <a:pPr marL="0" marR="0" algn="ctr">
                            <a:spcBef>
                              <a:spcPts val="0"/>
                            </a:spcBef>
                            <a:spcAft>
                              <a:spcPts val="0"/>
                            </a:spcAft>
                          </a:pPr>
                          <a:r>
                            <a:rPr lang="en-US" sz="1800">
                              <a:effectLst/>
                              <a:latin typeface="+mn-lt"/>
                              <a:ea typeface="Calibri" panose="020F0502020204030204" pitchFamily="34" charset="0"/>
                              <a:cs typeface="Times New Roman" panose="02020603050405020304" pitchFamily="18" charset="0"/>
                            </a:rPr>
                            <a:t>0.94</a:t>
                          </a:r>
                        </a:p>
                      </a:txBody>
                      <a:tcPr marL="51435" marR="51435" marT="0" marB="0"/>
                    </a:tc>
                    <a:tc>
                      <a:txBody>
                        <a:bodyPr/>
                        <a:lstStyle/>
                        <a:p>
                          <a:pPr marL="0" marR="0" algn="ctr">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No significant differences</a:t>
                          </a:r>
                        </a:p>
                      </a:txBody>
                      <a:tcPr marL="51435" marR="51435" marT="0" marB="0"/>
                    </a:tc>
                    <a:extLst>
                      <a:ext uri="{0D108BD9-81ED-4DB2-BD59-A6C34878D82A}">
                        <a16:rowId xmlns:a16="http://schemas.microsoft.com/office/drawing/2014/main" xmlns:a14="http://schemas.microsoft.com/office/drawing/2010/main" xmlns="" val="3662221479"/>
                      </a:ext>
                    </a:extLst>
                  </a:tr>
                </a:tbl>
              </a:graphicData>
            </a:graphic>
          </p:graphicFrame>
        </mc:Fallback>
      </mc:AlternateContent>
      <p:graphicFrame>
        <p:nvGraphicFramePr>
          <p:cNvPr id="9" name="Table 8">
            <a:extLst>
              <a:ext uri="{FF2B5EF4-FFF2-40B4-BE49-F238E27FC236}">
                <a16:creationId xmlns:a16="http://schemas.microsoft.com/office/drawing/2014/main" id="{A7A64CE5-5C30-45B9-9B4D-AD1745F65386}"/>
              </a:ext>
            </a:extLst>
          </p:cNvPr>
          <p:cNvGraphicFramePr>
            <a:graphicFrameLocks noGrp="1"/>
          </p:cNvGraphicFramePr>
          <p:nvPr>
            <p:extLst>
              <p:ext uri="{D42A27DB-BD31-4B8C-83A1-F6EECF244321}">
                <p14:modId xmlns:p14="http://schemas.microsoft.com/office/powerpoint/2010/main" val="1453917783"/>
              </p:ext>
            </p:extLst>
          </p:nvPr>
        </p:nvGraphicFramePr>
        <p:xfrm>
          <a:off x="-3396343" y="4219302"/>
          <a:ext cx="2881857" cy="1781448"/>
        </p:xfrm>
        <a:graphic>
          <a:graphicData uri="http://schemas.openxmlformats.org/drawingml/2006/table">
            <a:tbl>
              <a:tblPr/>
              <a:tblGrid>
                <a:gridCol w="969471">
                  <a:extLst>
                    <a:ext uri="{9D8B030D-6E8A-4147-A177-3AD203B41FA5}">
                      <a16:colId xmlns:a16="http://schemas.microsoft.com/office/drawing/2014/main" val="1833617751"/>
                    </a:ext>
                  </a:extLst>
                </a:gridCol>
                <a:gridCol w="637462">
                  <a:extLst>
                    <a:ext uri="{9D8B030D-6E8A-4147-A177-3AD203B41FA5}">
                      <a16:colId xmlns:a16="http://schemas.microsoft.com/office/drawing/2014/main" val="1312386003"/>
                    </a:ext>
                  </a:extLst>
                </a:gridCol>
                <a:gridCol w="637462">
                  <a:extLst>
                    <a:ext uri="{9D8B030D-6E8A-4147-A177-3AD203B41FA5}">
                      <a16:colId xmlns:a16="http://schemas.microsoft.com/office/drawing/2014/main" val="564232300"/>
                    </a:ext>
                  </a:extLst>
                </a:gridCol>
                <a:gridCol w="637462">
                  <a:extLst>
                    <a:ext uri="{9D8B030D-6E8A-4147-A177-3AD203B41FA5}">
                      <a16:colId xmlns:a16="http://schemas.microsoft.com/office/drawing/2014/main" val="381005301"/>
                    </a:ext>
                  </a:extLst>
                </a:gridCol>
              </a:tblGrid>
              <a:tr h="222681">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Student</a:t>
                      </a:r>
                    </a:p>
                  </a:txBody>
                  <a:tcPr marL="7144" marR="7144" marT="7144"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Resident</a:t>
                      </a:r>
                    </a:p>
                  </a:txBody>
                  <a:tcPr marL="7144" marR="7144" marT="7144"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Tourist</a:t>
                      </a:r>
                    </a:p>
                  </a:txBody>
                  <a:tcPr marL="7144" marR="7144" marT="7144" marB="0" anchor="b">
                    <a:lnL>
                      <a:noFill/>
                    </a:lnL>
                    <a:lnR>
                      <a:noFill/>
                    </a:lnR>
                    <a:lnT>
                      <a:noFill/>
                    </a:lnT>
                    <a:lnB>
                      <a:noFill/>
                    </a:lnB>
                  </a:tcPr>
                </a:tc>
                <a:extLst>
                  <a:ext uri="{0D108BD9-81ED-4DB2-BD59-A6C34878D82A}">
                    <a16:rowId xmlns:a16="http://schemas.microsoft.com/office/drawing/2014/main" val="688806927"/>
                  </a:ext>
                </a:extLst>
              </a:tr>
              <a:tr h="222681">
                <a:tc>
                  <a:txBody>
                    <a:bodyPr/>
                    <a:lstStyle/>
                    <a:p>
                      <a:pPr algn="l" fontAlgn="b"/>
                      <a:r>
                        <a:rPr lang="en-US" sz="800" b="0" i="0" u="none" strike="noStrike">
                          <a:solidFill>
                            <a:srgbClr val="000000"/>
                          </a:solidFill>
                          <a:effectLst/>
                          <a:latin typeface="Calibri" panose="020F0502020204030204" pitchFamily="34" charset="0"/>
                        </a:rPr>
                        <a:t>Sense of Place</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4</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a:noFill/>
                    </a:lnR>
                    <a:lnT>
                      <a:noFill/>
                    </a:lnT>
                    <a:lnB>
                      <a:noFill/>
                    </a:lnB>
                  </a:tcPr>
                </a:tc>
                <a:extLst>
                  <a:ext uri="{0D108BD9-81ED-4DB2-BD59-A6C34878D82A}">
                    <a16:rowId xmlns:a16="http://schemas.microsoft.com/office/drawing/2014/main" val="3499115688"/>
                  </a:ext>
                </a:extLst>
              </a:tr>
              <a:tr h="222681">
                <a:tc>
                  <a:txBody>
                    <a:bodyPr/>
                    <a:lstStyle/>
                    <a:p>
                      <a:pPr algn="l" fontAlgn="b"/>
                      <a:r>
                        <a:rPr lang="en-US" sz="800" b="0" i="0" u="none" strike="noStrike">
                          <a:solidFill>
                            <a:srgbClr val="000000"/>
                          </a:solidFill>
                          <a:effectLst/>
                          <a:latin typeface="Calibri" panose="020F0502020204030204" pitchFamily="34" charset="0"/>
                        </a:rPr>
                        <a:t>Recreation</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5</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5</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a:t>
                      </a:r>
                    </a:p>
                  </a:txBody>
                  <a:tcPr marL="7144" marR="7144" marT="7144" marB="0" anchor="b">
                    <a:lnL>
                      <a:noFill/>
                    </a:lnL>
                    <a:lnR>
                      <a:noFill/>
                    </a:lnR>
                    <a:lnT>
                      <a:noFill/>
                    </a:lnT>
                    <a:lnB>
                      <a:noFill/>
                    </a:lnB>
                  </a:tcPr>
                </a:tc>
                <a:extLst>
                  <a:ext uri="{0D108BD9-81ED-4DB2-BD59-A6C34878D82A}">
                    <a16:rowId xmlns:a16="http://schemas.microsoft.com/office/drawing/2014/main" val="3680759578"/>
                  </a:ext>
                </a:extLst>
              </a:tr>
              <a:tr h="222681">
                <a:tc>
                  <a:txBody>
                    <a:bodyPr/>
                    <a:lstStyle/>
                    <a:p>
                      <a:pPr algn="l" fontAlgn="b"/>
                      <a:r>
                        <a:rPr lang="en-US" sz="800" b="0" i="0" u="none" strike="noStrike">
                          <a:solidFill>
                            <a:srgbClr val="000000"/>
                          </a:solidFill>
                          <a:effectLst/>
                          <a:latin typeface="Calibri" panose="020F0502020204030204" pitchFamily="34" charset="0"/>
                        </a:rPr>
                        <a:t>Spirituality</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extLst>
                  <a:ext uri="{0D108BD9-81ED-4DB2-BD59-A6C34878D82A}">
                    <a16:rowId xmlns:a16="http://schemas.microsoft.com/office/drawing/2014/main" val="2712416274"/>
                  </a:ext>
                </a:extLst>
              </a:tr>
              <a:tr h="222681">
                <a:tc>
                  <a:txBody>
                    <a:bodyPr/>
                    <a:lstStyle/>
                    <a:p>
                      <a:pPr algn="l" fontAlgn="b"/>
                      <a:r>
                        <a:rPr lang="en-US" sz="800" b="0" i="0" u="none" strike="noStrike">
                          <a:solidFill>
                            <a:srgbClr val="000000"/>
                          </a:solidFill>
                          <a:effectLst/>
                          <a:latin typeface="Calibri" panose="020F0502020204030204" pitchFamily="34" charset="0"/>
                        </a:rPr>
                        <a:t>Aesthetics</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5</a:t>
                      </a:r>
                    </a:p>
                  </a:txBody>
                  <a:tcPr marL="7144" marR="7144" marT="7144" marB="0" anchor="b">
                    <a:lnL>
                      <a:noFill/>
                    </a:lnL>
                    <a:lnR>
                      <a:noFill/>
                    </a:lnR>
                    <a:lnT>
                      <a:noFill/>
                    </a:lnT>
                    <a:lnB>
                      <a:noFill/>
                    </a:lnB>
                  </a:tcPr>
                </a:tc>
                <a:extLst>
                  <a:ext uri="{0D108BD9-81ED-4DB2-BD59-A6C34878D82A}">
                    <a16:rowId xmlns:a16="http://schemas.microsoft.com/office/drawing/2014/main" val="979394733"/>
                  </a:ext>
                </a:extLst>
              </a:tr>
              <a:tr h="222681">
                <a:tc>
                  <a:txBody>
                    <a:bodyPr/>
                    <a:lstStyle/>
                    <a:p>
                      <a:pPr algn="l" fontAlgn="b"/>
                      <a:r>
                        <a:rPr lang="en-US" sz="800" b="0" i="0" u="none" strike="noStrike">
                          <a:solidFill>
                            <a:srgbClr val="000000"/>
                          </a:solidFill>
                          <a:effectLst/>
                          <a:latin typeface="Calibri" panose="020F0502020204030204" pitchFamily="34" charset="0"/>
                        </a:rPr>
                        <a:t>Education</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4</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4</a:t>
                      </a:r>
                    </a:p>
                  </a:txBody>
                  <a:tcPr marL="7144" marR="7144" marT="7144" marB="0" anchor="b">
                    <a:lnL>
                      <a:noFill/>
                    </a:lnL>
                    <a:lnR>
                      <a:noFill/>
                    </a:lnR>
                    <a:lnT>
                      <a:noFill/>
                    </a:lnT>
                    <a:lnB>
                      <a:noFill/>
                    </a:lnB>
                  </a:tcPr>
                </a:tc>
                <a:extLst>
                  <a:ext uri="{0D108BD9-81ED-4DB2-BD59-A6C34878D82A}">
                    <a16:rowId xmlns:a16="http://schemas.microsoft.com/office/drawing/2014/main" val="2336166026"/>
                  </a:ext>
                </a:extLst>
              </a:tr>
              <a:tr h="222681">
                <a:tc>
                  <a:txBody>
                    <a:bodyPr/>
                    <a:lstStyle/>
                    <a:p>
                      <a:pPr algn="l" fontAlgn="b"/>
                      <a:r>
                        <a:rPr lang="en-US" sz="800" b="0" i="0" u="none" strike="noStrike">
                          <a:solidFill>
                            <a:srgbClr val="000000"/>
                          </a:solidFill>
                          <a:effectLst/>
                          <a:latin typeface="Calibri" panose="020F0502020204030204" pitchFamily="34" charset="0"/>
                        </a:rPr>
                        <a:t>Inspiration</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extLst>
                  <a:ext uri="{0D108BD9-81ED-4DB2-BD59-A6C34878D82A}">
                    <a16:rowId xmlns:a16="http://schemas.microsoft.com/office/drawing/2014/main" val="1502069064"/>
                  </a:ext>
                </a:extLst>
              </a:tr>
              <a:tr h="222681">
                <a:tc gridSpan="4">
                  <a:txBody>
                    <a:bodyPr/>
                    <a:lstStyle/>
                    <a:p>
                      <a:pPr algn="l" fontAlgn="b"/>
                      <a:r>
                        <a:rPr lang="en-US" sz="800" b="0" i="0" u="none" strike="noStrike" dirty="0">
                          <a:solidFill>
                            <a:srgbClr val="000000"/>
                          </a:solidFill>
                          <a:effectLst/>
                          <a:latin typeface="Calibri" panose="020F0502020204030204" pitchFamily="34" charset="0"/>
                        </a:rPr>
                        <a:t>Values are relative importance (6=highest)</a:t>
                      </a:r>
                    </a:p>
                  </a:txBody>
                  <a:tcPr marL="7144" marR="7144" marT="714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7945613"/>
                  </a:ext>
                </a:extLst>
              </a:tr>
            </a:tbl>
          </a:graphicData>
        </a:graphic>
      </p:graphicFrame>
    </p:spTree>
    <p:extLst>
      <p:ext uri="{BB962C8B-B14F-4D97-AF65-F5344CB8AC3E}">
        <p14:creationId xmlns:p14="http://schemas.microsoft.com/office/powerpoint/2010/main" val="219616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590" b="23625"/>
          <a:stretch/>
        </p:blipFill>
        <p:spPr>
          <a:xfrm>
            <a:off x="0" y="235129"/>
            <a:ext cx="9144000" cy="3108961"/>
          </a:xfrm>
          <a:prstGeom prst="rect">
            <a:avLst/>
          </a:prstGeom>
        </p:spPr>
      </p:pic>
      <p:sp>
        <p:nvSpPr>
          <p:cNvPr id="5" name="TextBox 4"/>
          <p:cNvSpPr txBox="1"/>
          <p:nvPr/>
        </p:nvSpPr>
        <p:spPr>
          <a:xfrm>
            <a:off x="202224" y="1182565"/>
            <a:ext cx="184731" cy="300082"/>
          </a:xfrm>
          <a:prstGeom prst="rect">
            <a:avLst/>
          </a:prstGeom>
          <a:noFill/>
        </p:spPr>
        <p:txBody>
          <a:bodyPr wrap="none" rtlCol="0">
            <a:spAutoFit/>
          </a:bodyPr>
          <a:lstStyle/>
          <a:p>
            <a:endParaRPr lang="en-US" sz="1350" dirty="0">
              <a:solidFill>
                <a:srgbClr val="00B0F0"/>
              </a:solidFill>
            </a:endParaRPr>
          </a:p>
        </p:txBody>
      </p:sp>
      <p:sp>
        <p:nvSpPr>
          <p:cNvPr id="6" name="TextBox 5"/>
          <p:cNvSpPr txBox="1"/>
          <p:nvPr/>
        </p:nvSpPr>
        <p:spPr>
          <a:xfrm>
            <a:off x="294589" y="4011261"/>
            <a:ext cx="8575091" cy="2308324"/>
          </a:xfrm>
          <a:prstGeom prst="rect">
            <a:avLst/>
          </a:prstGeom>
          <a:noFill/>
        </p:spPr>
        <p:txBody>
          <a:bodyPr wrap="square" rtlCol="0">
            <a:spAutoFit/>
          </a:bodyPr>
          <a:lstStyle/>
          <a:p>
            <a:r>
              <a:rPr lang="en-US" sz="2400" u="sng" dirty="0">
                <a:solidFill>
                  <a:srgbClr val="FF00FF"/>
                </a:solidFill>
              </a:rPr>
              <a:t>Social-Ecological Systems analysis</a:t>
            </a:r>
          </a:p>
          <a:p>
            <a:pPr marL="342900" indent="-342900">
              <a:buFont typeface="Wingdings" panose="05000000000000000000" pitchFamily="2" charset="2"/>
              <a:buChar char="Ø"/>
            </a:pPr>
            <a:r>
              <a:rPr lang="en-US" sz="2400" dirty="0">
                <a:solidFill>
                  <a:srgbClr val="FF00FF"/>
                </a:solidFill>
              </a:rPr>
              <a:t>Contact recreation most popular from group analyses</a:t>
            </a:r>
          </a:p>
          <a:p>
            <a:pPr marL="342900" indent="-342900">
              <a:buFont typeface="Wingdings" panose="05000000000000000000" pitchFamily="2" charset="2"/>
              <a:buChar char="Ø"/>
            </a:pPr>
            <a:r>
              <a:rPr lang="en-US" sz="2400" dirty="0">
                <a:solidFill>
                  <a:srgbClr val="FF00FF"/>
                </a:solidFill>
              </a:rPr>
              <a:t>Cultural activities ranked high for many residents </a:t>
            </a:r>
          </a:p>
          <a:p>
            <a:pPr marL="342900" indent="-342900">
              <a:buFont typeface="Wingdings" panose="05000000000000000000" pitchFamily="2" charset="2"/>
              <a:buChar char="Ø"/>
            </a:pPr>
            <a:r>
              <a:rPr lang="en-US" sz="2400" dirty="0"/>
              <a:t>New stakeholder groups emerged:</a:t>
            </a:r>
          </a:p>
          <a:p>
            <a:pPr marL="800100" lvl="1" indent="-342900">
              <a:buFont typeface="Wingdings" panose="05000000000000000000" pitchFamily="2" charset="2"/>
              <a:buChar char="Ø"/>
            </a:pPr>
            <a:r>
              <a:rPr lang="en-US" sz="2400" dirty="0"/>
              <a:t>Students divided between residents and regional</a:t>
            </a:r>
          </a:p>
          <a:p>
            <a:pPr marL="800100" lvl="1" indent="-342900">
              <a:buFont typeface="Wingdings" panose="05000000000000000000" pitchFamily="2" charset="2"/>
              <a:buChar char="Ø"/>
            </a:pPr>
            <a:r>
              <a:rPr lang="en-US" sz="2400" dirty="0"/>
              <a:t>Tourists divided between regional and non-regional</a:t>
            </a:r>
          </a:p>
        </p:txBody>
      </p:sp>
    </p:spTree>
    <p:extLst>
      <p:ext uri="{BB962C8B-B14F-4D97-AF65-F5344CB8AC3E}">
        <p14:creationId xmlns:p14="http://schemas.microsoft.com/office/powerpoint/2010/main" val="3596404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6A8322-7095-40F3-98D1-D4A039E6B17A}"/>
              </a:ext>
            </a:extLst>
          </p:cNvPr>
          <p:cNvPicPr>
            <a:picLocks noChangeAspect="1"/>
          </p:cNvPicPr>
          <p:nvPr/>
        </p:nvPicPr>
        <p:blipFill rotWithShape="1">
          <a:blip r:embed="rId3"/>
          <a:srcRect t="1781" r="5987" b="3531"/>
          <a:stretch/>
        </p:blipFill>
        <p:spPr>
          <a:xfrm>
            <a:off x="269090" y="783777"/>
            <a:ext cx="8530277" cy="4870263"/>
          </a:xfrm>
          <a:prstGeom prst="rect">
            <a:avLst/>
          </a:prstGeom>
        </p:spPr>
      </p:pic>
      <p:sp>
        <p:nvSpPr>
          <p:cNvPr id="5" name="TextBox 4">
            <a:extLst>
              <a:ext uri="{FF2B5EF4-FFF2-40B4-BE49-F238E27FC236}">
                <a16:creationId xmlns:a16="http://schemas.microsoft.com/office/drawing/2014/main" id="{00BF2DB8-0A16-4F76-8205-BFD0757C4016}"/>
              </a:ext>
            </a:extLst>
          </p:cNvPr>
          <p:cNvSpPr txBox="1"/>
          <p:nvPr/>
        </p:nvSpPr>
        <p:spPr>
          <a:xfrm>
            <a:off x="902876" y="2646635"/>
            <a:ext cx="2538853" cy="923330"/>
          </a:xfrm>
          <a:prstGeom prst="rect">
            <a:avLst/>
          </a:prstGeom>
          <a:noFill/>
          <a:effectLst/>
        </p:spPr>
        <p:txBody>
          <a:bodyPr wrap="square" rtlCol="0">
            <a:spAutoFit/>
          </a:bodyPr>
          <a:lstStyle/>
          <a:p>
            <a:pPr algn="ctr" defTabSz="685800">
              <a:defRPr/>
            </a:pPr>
            <a:r>
              <a:rPr lang="en-US" spc="83" dirty="0">
                <a:solidFill>
                  <a:prstClr val="black"/>
                </a:solidFill>
                <a:effectLst>
                  <a:glow rad="127000">
                    <a:prstClr val="white">
                      <a:alpha val="90000"/>
                    </a:prstClr>
                  </a:glow>
                </a:effectLst>
              </a:rPr>
              <a:t>My use of the river would be greatly reduced</a:t>
            </a:r>
          </a:p>
        </p:txBody>
      </p:sp>
      <p:sp>
        <p:nvSpPr>
          <p:cNvPr id="6" name="TextBox 5">
            <a:extLst>
              <a:ext uri="{FF2B5EF4-FFF2-40B4-BE49-F238E27FC236}">
                <a16:creationId xmlns:a16="http://schemas.microsoft.com/office/drawing/2014/main" id="{B1629C72-74E2-4085-B844-ED0AA0B51450}"/>
              </a:ext>
            </a:extLst>
          </p:cNvPr>
          <p:cNvSpPr txBox="1"/>
          <p:nvPr/>
        </p:nvSpPr>
        <p:spPr>
          <a:xfrm>
            <a:off x="547408" y="3962037"/>
            <a:ext cx="8170718" cy="369332"/>
          </a:xfrm>
          <a:prstGeom prst="rect">
            <a:avLst/>
          </a:prstGeom>
          <a:noFill/>
          <a:effectLst/>
        </p:spPr>
        <p:txBody>
          <a:bodyPr wrap="square" rtlCol="0">
            <a:spAutoFit/>
          </a:bodyPr>
          <a:lstStyle/>
          <a:p>
            <a:pPr algn="ctr" defTabSz="685800">
              <a:defRPr/>
            </a:pPr>
            <a:r>
              <a:rPr lang="en-US" spc="83" dirty="0">
                <a:solidFill>
                  <a:prstClr val="black"/>
                </a:solidFill>
                <a:effectLst>
                  <a:glow rad="127000">
                    <a:prstClr val="white">
                      <a:alpha val="90000"/>
                    </a:prstClr>
                  </a:glow>
                </a:effectLst>
              </a:rPr>
              <a:t>The cleanliness and clarity of the river has no effect on my use/enjoyment</a:t>
            </a:r>
          </a:p>
        </p:txBody>
      </p:sp>
      <p:sp>
        <p:nvSpPr>
          <p:cNvPr id="7" name="TextBox 6">
            <a:extLst>
              <a:ext uri="{FF2B5EF4-FFF2-40B4-BE49-F238E27FC236}">
                <a16:creationId xmlns:a16="http://schemas.microsoft.com/office/drawing/2014/main" id="{9A2216D6-6AD5-4BAB-A4FC-CEA03B81F61D}"/>
              </a:ext>
            </a:extLst>
          </p:cNvPr>
          <p:cNvSpPr txBox="1"/>
          <p:nvPr/>
        </p:nvSpPr>
        <p:spPr>
          <a:xfrm>
            <a:off x="723688" y="4675563"/>
            <a:ext cx="8170718" cy="369332"/>
          </a:xfrm>
          <a:prstGeom prst="rect">
            <a:avLst/>
          </a:prstGeom>
          <a:noFill/>
          <a:effectLst/>
        </p:spPr>
        <p:txBody>
          <a:bodyPr wrap="square" rtlCol="0">
            <a:spAutoFit/>
          </a:bodyPr>
          <a:lstStyle/>
          <a:p>
            <a:pPr algn="ctr" defTabSz="685800">
              <a:defRPr/>
            </a:pPr>
            <a:r>
              <a:rPr lang="en-US" spc="83" dirty="0">
                <a:solidFill>
                  <a:prstClr val="black"/>
                </a:solidFill>
                <a:effectLst>
                  <a:glow rad="127000">
                    <a:prstClr val="white">
                      <a:alpha val="90000"/>
                    </a:prstClr>
                  </a:glow>
                </a:effectLst>
              </a:rPr>
              <a:t>I would still enjoy the river, but less than I do now</a:t>
            </a:r>
          </a:p>
        </p:txBody>
      </p:sp>
      <p:sp>
        <p:nvSpPr>
          <p:cNvPr id="8" name="TextBox 7">
            <a:extLst>
              <a:ext uri="{FF2B5EF4-FFF2-40B4-BE49-F238E27FC236}">
                <a16:creationId xmlns:a16="http://schemas.microsoft.com/office/drawing/2014/main" id="{9393A589-3AAC-489E-8EEC-6CA40C4B22F3}"/>
              </a:ext>
            </a:extLst>
          </p:cNvPr>
          <p:cNvSpPr txBox="1"/>
          <p:nvPr/>
        </p:nvSpPr>
        <p:spPr>
          <a:xfrm>
            <a:off x="628648" y="5299724"/>
            <a:ext cx="8170718" cy="369332"/>
          </a:xfrm>
          <a:prstGeom prst="rect">
            <a:avLst/>
          </a:prstGeom>
          <a:noFill/>
          <a:effectLst/>
        </p:spPr>
        <p:txBody>
          <a:bodyPr wrap="square" rtlCol="0">
            <a:spAutoFit/>
          </a:bodyPr>
          <a:lstStyle/>
          <a:p>
            <a:pPr algn="ctr" defTabSz="685800">
              <a:defRPr/>
            </a:pPr>
            <a:r>
              <a:rPr lang="en-US" spc="83" dirty="0">
                <a:solidFill>
                  <a:prstClr val="black"/>
                </a:solidFill>
                <a:effectLst>
                  <a:glow rad="127000">
                    <a:prstClr val="white">
                      <a:alpha val="90000"/>
                    </a:prstClr>
                  </a:glow>
                </a:effectLst>
              </a:rPr>
              <a:t>I would continue to use or enjoy the river the way I do now</a:t>
            </a:r>
          </a:p>
        </p:txBody>
      </p:sp>
      <p:sp>
        <p:nvSpPr>
          <p:cNvPr id="14" name="Arrow: Left 13">
            <a:extLst>
              <a:ext uri="{FF2B5EF4-FFF2-40B4-BE49-F238E27FC236}">
                <a16:creationId xmlns:a16="http://schemas.microsoft.com/office/drawing/2014/main" id="{F8CCFD8A-988C-46F5-90EB-3C8E0275EDFC}"/>
              </a:ext>
            </a:extLst>
          </p:cNvPr>
          <p:cNvSpPr/>
          <p:nvPr/>
        </p:nvSpPr>
        <p:spPr>
          <a:xfrm rot="11811931">
            <a:off x="48435" y="4855023"/>
            <a:ext cx="636146" cy="36389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endParaRPr>
          </a:p>
        </p:txBody>
      </p:sp>
      <p:sp>
        <p:nvSpPr>
          <p:cNvPr id="16" name="TextBox 15">
            <a:extLst>
              <a:ext uri="{FF2B5EF4-FFF2-40B4-BE49-F238E27FC236}">
                <a16:creationId xmlns:a16="http://schemas.microsoft.com/office/drawing/2014/main" id="{DB752154-F38D-4657-B57F-4EC08553099D}"/>
              </a:ext>
            </a:extLst>
          </p:cNvPr>
          <p:cNvSpPr txBox="1"/>
          <p:nvPr/>
        </p:nvSpPr>
        <p:spPr>
          <a:xfrm>
            <a:off x="628648" y="1057321"/>
            <a:ext cx="8170718" cy="369332"/>
          </a:xfrm>
          <a:prstGeom prst="rect">
            <a:avLst/>
          </a:prstGeom>
          <a:noFill/>
          <a:effectLst/>
        </p:spPr>
        <p:txBody>
          <a:bodyPr wrap="square" rtlCol="0">
            <a:spAutoFit/>
          </a:bodyPr>
          <a:lstStyle/>
          <a:p>
            <a:pPr algn="ctr" defTabSz="685800">
              <a:defRPr/>
            </a:pPr>
            <a:r>
              <a:rPr lang="en-US" spc="83" dirty="0">
                <a:solidFill>
                  <a:prstClr val="black"/>
                </a:solidFill>
                <a:effectLst>
                  <a:glow rad="127000">
                    <a:prstClr val="white">
                      <a:alpha val="90000"/>
                    </a:prstClr>
                  </a:glow>
                </a:effectLst>
              </a:rPr>
              <a:t>I would avoid the river if it was dirty or cloudy</a:t>
            </a:r>
          </a:p>
        </p:txBody>
      </p:sp>
      <p:sp>
        <p:nvSpPr>
          <p:cNvPr id="17" name="Arrow: Left 16">
            <a:extLst>
              <a:ext uri="{FF2B5EF4-FFF2-40B4-BE49-F238E27FC236}">
                <a16:creationId xmlns:a16="http://schemas.microsoft.com/office/drawing/2014/main" id="{8A25E4A9-0B4C-4480-A1BC-83CF5E0D16C4}"/>
              </a:ext>
            </a:extLst>
          </p:cNvPr>
          <p:cNvSpPr/>
          <p:nvPr/>
        </p:nvSpPr>
        <p:spPr>
          <a:xfrm rot="11811931">
            <a:off x="505635" y="1246896"/>
            <a:ext cx="636146" cy="363894"/>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endParaRPr>
          </a:p>
        </p:txBody>
      </p:sp>
      <p:sp>
        <p:nvSpPr>
          <p:cNvPr id="3" name="TextBox 2"/>
          <p:cNvSpPr txBox="1"/>
          <p:nvPr/>
        </p:nvSpPr>
        <p:spPr>
          <a:xfrm rot="16200000">
            <a:off x="22425" y="5808843"/>
            <a:ext cx="1501140" cy="584775"/>
          </a:xfrm>
          <a:prstGeom prst="rect">
            <a:avLst/>
          </a:prstGeom>
          <a:noFill/>
        </p:spPr>
        <p:txBody>
          <a:bodyPr wrap="square" rtlCol="0">
            <a:spAutoFit/>
          </a:bodyPr>
          <a:lstStyle/>
          <a:p>
            <a:r>
              <a:rPr lang="en-US" sz="1600" dirty="0">
                <a:solidFill>
                  <a:prstClr val="black"/>
                </a:solidFill>
              </a:rPr>
              <a:t>Non-regional Tourist</a:t>
            </a:r>
          </a:p>
        </p:txBody>
      </p:sp>
      <p:sp>
        <p:nvSpPr>
          <p:cNvPr id="15" name="TextBox 14"/>
          <p:cNvSpPr txBox="1"/>
          <p:nvPr/>
        </p:nvSpPr>
        <p:spPr>
          <a:xfrm rot="16200000">
            <a:off x="693456" y="5495949"/>
            <a:ext cx="1468912" cy="584775"/>
          </a:xfrm>
          <a:prstGeom prst="rect">
            <a:avLst/>
          </a:prstGeom>
          <a:noFill/>
        </p:spPr>
        <p:txBody>
          <a:bodyPr wrap="square" rtlCol="0">
            <a:spAutoFit/>
          </a:bodyPr>
          <a:lstStyle/>
          <a:p>
            <a:r>
              <a:rPr lang="en-US" sz="1600" dirty="0">
                <a:solidFill>
                  <a:prstClr val="black"/>
                </a:solidFill>
              </a:rPr>
              <a:t>Regional Student</a:t>
            </a:r>
          </a:p>
        </p:txBody>
      </p:sp>
      <p:sp>
        <p:nvSpPr>
          <p:cNvPr id="20" name="TextBox 19"/>
          <p:cNvSpPr txBox="1"/>
          <p:nvPr/>
        </p:nvSpPr>
        <p:spPr>
          <a:xfrm rot="16200000">
            <a:off x="1553994" y="5601871"/>
            <a:ext cx="1316177" cy="584775"/>
          </a:xfrm>
          <a:prstGeom prst="rect">
            <a:avLst/>
          </a:prstGeom>
          <a:noFill/>
        </p:spPr>
        <p:txBody>
          <a:bodyPr wrap="square" rtlCol="0">
            <a:spAutoFit/>
          </a:bodyPr>
          <a:lstStyle/>
          <a:p>
            <a:r>
              <a:rPr lang="en-US" sz="1600" dirty="0">
                <a:solidFill>
                  <a:prstClr val="black"/>
                </a:solidFill>
              </a:rPr>
              <a:t>Regional Tourist</a:t>
            </a:r>
          </a:p>
        </p:txBody>
      </p:sp>
      <p:sp>
        <p:nvSpPr>
          <p:cNvPr id="21" name="TextBox 20"/>
          <p:cNvSpPr txBox="1"/>
          <p:nvPr/>
        </p:nvSpPr>
        <p:spPr>
          <a:xfrm rot="16200000">
            <a:off x="2613524" y="5823967"/>
            <a:ext cx="1501140" cy="584775"/>
          </a:xfrm>
          <a:prstGeom prst="rect">
            <a:avLst/>
          </a:prstGeom>
          <a:noFill/>
        </p:spPr>
        <p:txBody>
          <a:bodyPr wrap="square" rtlCol="0">
            <a:spAutoFit/>
          </a:bodyPr>
          <a:lstStyle/>
          <a:p>
            <a:r>
              <a:rPr lang="en-US" sz="1600" dirty="0">
                <a:solidFill>
                  <a:prstClr val="black"/>
                </a:solidFill>
              </a:rPr>
              <a:t>Non-student Resident</a:t>
            </a:r>
          </a:p>
        </p:txBody>
      </p:sp>
      <p:sp>
        <p:nvSpPr>
          <p:cNvPr id="22" name="TextBox 21"/>
          <p:cNvSpPr txBox="1"/>
          <p:nvPr/>
        </p:nvSpPr>
        <p:spPr>
          <a:xfrm rot="16200000">
            <a:off x="5184966" y="5503077"/>
            <a:ext cx="1501140" cy="584775"/>
          </a:xfrm>
          <a:prstGeom prst="rect">
            <a:avLst/>
          </a:prstGeom>
          <a:noFill/>
        </p:spPr>
        <p:txBody>
          <a:bodyPr wrap="square" rtlCol="0">
            <a:spAutoFit/>
          </a:bodyPr>
          <a:lstStyle/>
          <a:p>
            <a:r>
              <a:rPr lang="en-US" sz="1600" dirty="0">
                <a:solidFill>
                  <a:prstClr val="black"/>
                </a:solidFill>
              </a:rPr>
              <a:t>Student Resident</a:t>
            </a:r>
          </a:p>
        </p:txBody>
      </p:sp>
      <p:sp>
        <p:nvSpPr>
          <p:cNvPr id="18" name="TextBox 17">
            <a:extLst>
              <a:ext uri="{FF2B5EF4-FFF2-40B4-BE49-F238E27FC236}">
                <a16:creationId xmlns:a16="http://schemas.microsoft.com/office/drawing/2014/main" id="{06229DB9-3CA5-4C0E-B4EF-4563328280BF}"/>
              </a:ext>
            </a:extLst>
          </p:cNvPr>
          <p:cNvSpPr txBox="1"/>
          <p:nvPr/>
        </p:nvSpPr>
        <p:spPr>
          <a:xfrm>
            <a:off x="353291" y="107125"/>
            <a:ext cx="8124340" cy="738664"/>
          </a:xfrm>
          <a:prstGeom prst="rect">
            <a:avLst/>
          </a:prstGeom>
          <a:noFill/>
        </p:spPr>
        <p:txBody>
          <a:bodyPr wrap="none" rtlCol="0">
            <a:spAutoFit/>
          </a:bodyPr>
          <a:lstStyle/>
          <a:p>
            <a:pPr defTabSz="685800"/>
            <a:r>
              <a:rPr lang="en-US" sz="2100" b="1" dirty="0">
                <a:solidFill>
                  <a:prstClr val="black"/>
                </a:solidFill>
              </a:rPr>
              <a:t>If the San Marcos River became dirty or cloudy, would you still use and </a:t>
            </a:r>
          </a:p>
          <a:p>
            <a:pPr defTabSz="685800"/>
            <a:r>
              <a:rPr lang="en-US" sz="2100" b="1" dirty="0">
                <a:solidFill>
                  <a:prstClr val="black"/>
                </a:solidFill>
              </a:rPr>
              <a:t> enjoy it the way you do now?</a:t>
            </a:r>
          </a:p>
        </p:txBody>
      </p:sp>
      <p:graphicFrame>
        <p:nvGraphicFramePr>
          <p:cNvPr id="19" name="Table 18">
            <a:extLst>
              <a:ext uri="{FF2B5EF4-FFF2-40B4-BE49-F238E27FC236}">
                <a16:creationId xmlns:a16="http://schemas.microsoft.com/office/drawing/2014/main" id="{1227350F-6B36-4CA0-86CE-CB5F3B648BA9}"/>
              </a:ext>
            </a:extLst>
          </p:cNvPr>
          <p:cNvGraphicFramePr>
            <a:graphicFrameLocks noGrp="1"/>
          </p:cNvGraphicFramePr>
          <p:nvPr>
            <p:extLst>
              <p:ext uri="{D42A27DB-BD31-4B8C-83A1-F6EECF244321}">
                <p14:modId xmlns:p14="http://schemas.microsoft.com/office/powerpoint/2010/main" val="3035659566"/>
              </p:ext>
            </p:extLst>
          </p:nvPr>
        </p:nvGraphicFramePr>
        <p:xfrm>
          <a:off x="3571610" y="1980836"/>
          <a:ext cx="5487519" cy="2011680"/>
        </p:xfrm>
        <a:graphic>
          <a:graphicData uri="http://schemas.openxmlformats.org/drawingml/2006/table">
            <a:tbl>
              <a:tblPr firstRow="1" bandRow="1">
                <a:tableStyleId>{073A0DAA-6AF3-43AB-8588-CEC1D06C72B9}</a:tableStyleId>
              </a:tblPr>
              <a:tblGrid>
                <a:gridCol w="1934421">
                  <a:extLst>
                    <a:ext uri="{9D8B030D-6E8A-4147-A177-3AD203B41FA5}">
                      <a16:colId xmlns:a16="http://schemas.microsoft.com/office/drawing/2014/main" val="1987605995"/>
                    </a:ext>
                  </a:extLst>
                </a:gridCol>
                <a:gridCol w="587828">
                  <a:extLst>
                    <a:ext uri="{9D8B030D-6E8A-4147-A177-3AD203B41FA5}">
                      <a16:colId xmlns:a16="http://schemas.microsoft.com/office/drawing/2014/main" val="3752379256"/>
                    </a:ext>
                  </a:extLst>
                </a:gridCol>
                <a:gridCol w="705395">
                  <a:extLst>
                    <a:ext uri="{9D8B030D-6E8A-4147-A177-3AD203B41FA5}">
                      <a16:colId xmlns:a16="http://schemas.microsoft.com/office/drawing/2014/main" val="2862615911"/>
                    </a:ext>
                  </a:extLst>
                </a:gridCol>
                <a:gridCol w="600891">
                  <a:extLst>
                    <a:ext uri="{9D8B030D-6E8A-4147-A177-3AD203B41FA5}">
                      <a16:colId xmlns:a16="http://schemas.microsoft.com/office/drawing/2014/main" val="310110402"/>
                    </a:ext>
                  </a:extLst>
                </a:gridCol>
                <a:gridCol w="901337">
                  <a:extLst>
                    <a:ext uri="{9D8B030D-6E8A-4147-A177-3AD203B41FA5}">
                      <a16:colId xmlns:a16="http://schemas.microsoft.com/office/drawing/2014/main" val="2869204137"/>
                    </a:ext>
                  </a:extLst>
                </a:gridCol>
                <a:gridCol w="757647">
                  <a:extLst>
                    <a:ext uri="{9D8B030D-6E8A-4147-A177-3AD203B41FA5}">
                      <a16:colId xmlns:a16="http://schemas.microsoft.com/office/drawing/2014/main" val="3092164233"/>
                    </a:ext>
                  </a:extLst>
                </a:gridCol>
              </a:tblGrid>
              <a:tr h="489027">
                <a:tc>
                  <a:txBody>
                    <a:bodyPr/>
                    <a:lstStyle/>
                    <a:p>
                      <a:r>
                        <a:rPr lang="en-US" sz="1400" dirty="0"/>
                        <a:t>User Group</a:t>
                      </a:r>
                    </a:p>
                  </a:txBody>
                  <a:tcPr marL="68580" marR="68580" marT="34290" marB="34290"/>
                </a:tc>
                <a:tc>
                  <a:txBody>
                    <a:bodyPr/>
                    <a:lstStyle/>
                    <a:p>
                      <a:pPr algn="ctr"/>
                      <a:r>
                        <a:rPr lang="en-US" sz="1400" dirty="0"/>
                        <a:t>Enjoy Same</a:t>
                      </a:r>
                    </a:p>
                  </a:txBody>
                  <a:tcPr marL="68580" marR="68580" marT="34290" marB="34290"/>
                </a:tc>
                <a:tc>
                  <a:txBody>
                    <a:bodyPr/>
                    <a:lstStyle/>
                    <a:p>
                      <a:pPr algn="ctr"/>
                      <a:r>
                        <a:rPr lang="en-US" sz="1400" dirty="0"/>
                        <a:t>Enjoy Less</a:t>
                      </a:r>
                    </a:p>
                  </a:txBody>
                  <a:tcPr marL="68580" marR="68580" marT="34290" marB="34290"/>
                </a:tc>
                <a:tc>
                  <a:txBody>
                    <a:bodyPr/>
                    <a:lstStyle/>
                    <a:p>
                      <a:pPr algn="ctr"/>
                      <a:r>
                        <a:rPr lang="en-US" sz="1400" dirty="0"/>
                        <a:t>No </a:t>
                      </a:r>
                    </a:p>
                    <a:p>
                      <a:pPr algn="ctr"/>
                      <a:r>
                        <a:rPr lang="en-US" sz="1400" dirty="0"/>
                        <a:t>Effect</a:t>
                      </a:r>
                    </a:p>
                  </a:txBody>
                  <a:tcPr marL="68580" marR="68580" marT="34290" marB="34290"/>
                </a:tc>
                <a:tc>
                  <a:txBody>
                    <a:bodyPr/>
                    <a:lstStyle/>
                    <a:p>
                      <a:pPr algn="ctr"/>
                      <a:r>
                        <a:rPr lang="en-US" sz="1400" dirty="0"/>
                        <a:t>Greatly Reduced</a:t>
                      </a:r>
                    </a:p>
                  </a:txBody>
                  <a:tcPr marL="68580" marR="68580" marT="34290" marB="34290"/>
                </a:tc>
                <a:tc>
                  <a:txBody>
                    <a:bodyPr/>
                    <a:lstStyle/>
                    <a:p>
                      <a:pPr algn="ctr"/>
                      <a:r>
                        <a:rPr lang="en-US" sz="1400" dirty="0"/>
                        <a:t>Avoid </a:t>
                      </a:r>
                    </a:p>
                    <a:p>
                      <a:pPr algn="ctr"/>
                      <a:r>
                        <a:rPr lang="en-US" sz="1400" dirty="0"/>
                        <a:t>River</a:t>
                      </a:r>
                    </a:p>
                  </a:txBody>
                  <a:tcPr marL="68580" marR="68580" marT="34290" marB="34290"/>
                </a:tc>
                <a:extLst>
                  <a:ext uri="{0D108BD9-81ED-4DB2-BD59-A6C34878D82A}">
                    <a16:rowId xmlns:a16="http://schemas.microsoft.com/office/drawing/2014/main" val="1770699061"/>
                  </a:ext>
                </a:extLst>
              </a:tr>
              <a:tr h="297180">
                <a:tc>
                  <a:txBody>
                    <a:bodyPr/>
                    <a:lstStyle/>
                    <a:p>
                      <a:r>
                        <a:rPr lang="en-US" sz="1400" dirty="0"/>
                        <a:t>Non-regional Tourists</a:t>
                      </a:r>
                    </a:p>
                  </a:txBody>
                  <a:tcPr marL="68580" marR="68580" marT="34290" marB="34290"/>
                </a:tc>
                <a:tc>
                  <a:txBody>
                    <a:bodyPr/>
                    <a:lstStyle/>
                    <a:p>
                      <a:pPr algn="ctr"/>
                      <a:r>
                        <a:rPr lang="en-US" sz="1600" b="1" dirty="0">
                          <a:effectLst>
                            <a:glow rad="101600">
                              <a:schemeClr val="accent4">
                                <a:satMod val="175000"/>
                                <a:alpha val="40000"/>
                              </a:schemeClr>
                            </a:glow>
                          </a:effectLst>
                        </a:rPr>
                        <a:t>20.8</a:t>
                      </a:r>
                    </a:p>
                  </a:txBody>
                  <a:tcPr marL="68580" marR="68580" marT="34290" marB="34290"/>
                </a:tc>
                <a:tc>
                  <a:txBody>
                    <a:bodyPr/>
                    <a:lstStyle/>
                    <a:p>
                      <a:pPr algn="ctr"/>
                      <a:r>
                        <a:rPr lang="en-US" sz="1400" dirty="0"/>
                        <a:t>27.27</a:t>
                      </a:r>
                    </a:p>
                  </a:txBody>
                  <a:tcPr marL="68580" marR="68580" marT="34290" marB="34290"/>
                </a:tc>
                <a:tc>
                  <a:txBody>
                    <a:bodyPr/>
                    <a:lstStyle/>
                    <a:p>
                      <a:pPr algn="ctr"/>
                      <a:r>
                        <a:rPr lang="en-US" sz="1400" dirty="0"/>
                        <a:t>5.19</a:t>
                      </a:r>
                    </a:p>
                  </a:txBody>
                  <a:tcPr marL="68580" marR="68580" marT="34290" marB="34290"/>
                </a:tc>
                <a:tc>
                  <a:txBody>
                    <a:bodyPr/>
                    <a:lstStyle/>
                    <a:p>
                      <a:pPr algn="ctr"/>
                      <a:r>
                        <a:rPr lang="en-US" sz="1400" dirty="0"/>
                        <a:t>28.57</a:t>
                      </a:r>
                    </a:p>
                  </a:txBody>
                  <a:tcPr marL="68580" marR="68580" marT="34290" marB="34290"/>
                </a:tc>
                <a:tc>
                  <a:txBody>
                    <a:bodyPr/>
                    <a:lstStyle/>
                    <a:p>
                      <a:pPr algn="ctr"/>
                      <a:r>
                        <a:rPr lang="en-US" sz="1400" b="0" dirty="0"/>
                        <a:t>18.18</a:t>
                      </a:r>
                    </a:p>
                  </a:txBody>
                  <a:tcPr marL="68580" marR="68580" marT="34290" marB="34290"/>
                </a:tc>
                <a:extLst>
                  <a:ext uri="{0D108BD9-81ED-4DB2-BD59-A6C34878D82A}">
                    <a16:rowId xmlns:a16="http://schemas.microsoft.com/office/drawing/2014/main" val="160830729"/>
                  </a:ext>
                </a:extLst>
              </a:tr>
              <a:tr h="297180">
                <a:tc>
                  <a:txBody>
                    <a:bodyPr/>
                    <a:lstStyle/>
                    <a:p>
                      <a:r>
                        <a:rPr lang="en-US" sz="1400" dirty="0"/>
                        <a:t>Regional Students</a:t>
                      </a:r>
                    </a:p>
                  </a:txBody>
                  <a:tcPr marL="68580" marR="68580" marT="34290" marB="34290"/>
                </a:tc>
                <a:tc>
                  <a:txBody>
                    <a:bodyPr/>
                    <a:lstStyle/>
                    <a:p>
                      <a:pPr algn="ctr"/>
                      <a:r>
                        <a:rPr lang="en-US" sz="1400" dirty="0"/>
                        <a:t>4.4</a:t>
                      </a:r>
                    </a:p>
                  </a:txBody>
                  <a:tcPr marL="68580" marR="68580" marT="34290" marB="34290"/>
                </a:tc>
                <a:tc>
                  <a:txBody>
                    <a:bodyPr/>
                    <a:lstStyle/>
                    <a:p>
                      <a:pPr algn="ctr"/>
                      <a:r>
                        <a:rPr lang="en-US" sz="1400" dirty="0"/>
                        <a:t>21.10</a:t>
                      </a:r>
                    </a:p>
                  </a:txBody>
                  <a:tcPr marL="68580" marR="68580" marT="34290" marB="34290"/>
                </a:tc>
                <a:tc>
                  <a:txBody>
                    <a:bodyPr/>
                    <a:lstStyle/>
                    <a:p>
                      <a:pPr algn="ctr"/>
                      <a:r>
                        <a:rPr lang="en-US" sz="1400" dirty="0"/>
                        <a:t>2.74</a:t>
                      </a:r>
                    </a:p>
                  </a:txBody>
                  <a:tcPr marL="68580" marR="68580" marT="34290" marB="34290"/>
                </a:tc>
                <a:tc>
                  <a:txBody>
                    <a:bodyPr/>
                    <a:lstStyle/>
                    <a:p>
                      <a:pPr algn="ctr"/>
                      <a:r>
                        <a:rPr lang="en-US" sz="1400" dirty="0"/>
                        <a:t>41.37</a:t>
                      </a:r>
                    </a:p>
                  </a:txBody>
                  <a:tcPr marL="68580" marR="68580" marT="34290" marB="34290"/>
                </a:tc>
                <a:tc>
                  <a:txBody>
                    <a:bodyPr/>
                    <a:lstStyle/>
                    <a:p>
                      <a:pPr algn="ctr"/>
                      <a:r>
                        <a:rPr lang="en-US" sz="1600" b="1" dirty="0">
                          <a:effectLst>
                            <a:glow rad="101600">
                              <a:schemeClr val="accent4">
                                <a:satMod val="175000"/>
                                <a:alpha val="40000"/>
                              </a:schemeClr>
                            </a:glow>
                          </a:effectLst>
                        </a:rPr>
                        <a:t>30.41</a:t>
                      </a:r>
                    </a:p>
                  </a:txBody>
                  <a:tcPr marL="68580" marR="68580" marT="34290" marB="34290"/>
                </a:tc>
                <a:extLst>
                  <a:ext uri="{0D108BD9-81ED-4DB2-BD59-A6C34878D82A}">
                    <a16:rowId xmlns:a16="http://schemas.microsoft.com/office/drawing/2014/main" val="4237311291"/>
                  </a:ext>
                </a:extLst>
              </a:tr>
              <a:tr h="297180">
                <a:tc>
                  <a:txBody>
                    <a:bodyPr/>
                    <a:lstStyle/>
                    <a:p>
                      <a:r>
                        <a:rPr lang="en-US" sz="1400" dirty="0"/>
                        <a:t>Regional Tourists</a:t>
                      </a:r>
                    </a:p>
                  </a:txBody>
                  <a:tcPr marL="68580" marR="68580" marT="34290" marB="34290"/>
                </a:tc>
                <a:tc>
                  <a:txBody>
                    <a:bodyPr/>
                    <a:lstStyle/>
                    <a:p>
                      <a:pPr algn="ctr"/>
                      <a:r>
                        <a:rPr lang="en-US" sz="1400" dirty="0"/>
                        <a:t>8.5</a:t>
                      </a:r>
                    </a:p>
                  </a:txBody>
                  <a:tcPr marL="68580" marR="68580" marT="34290" marB="34290"/>
                </a:tc>
                <a:tc>
                  <a:txBody>
                    <a:bodyPr/>
                    <a:lstStyle/>
                    <a:p>
                      <a:pPr algn="ctr"/>
                      <a:r>
                        <a:rPr lang="en-US" sz="1400" dirty="0"/>
                        <a:t>20.38</a:t>
                      </a:r>
                    </a:p>
                  </a:txBody>
                  <a:tcPr marL="68580" marR="68580" marT="34290" marB="34290"/>
                </a:tc>
                <a:tc>
                  <a:txBody>
                    <a:bodyPr/>
                    <a:lstStyle/>
                    <a:p>
                      <a:pPr algn="ctr"/>
                      <a:r>
                        <a:rPr lang="en-US" sz="1400" dirty="0"/>
                        <a:t>2.84</a:t>
                      </a:r>
                    </a:p>
                  </a:txBody>
                  <a:tcPr marL="68580" marR="68580" marT="34290" marB="34290"/>
                </a:tc>
                <a:tc>
                  <a:txBody>
                    <a:bodyPr/>
                    <a:lstStyle/>
                    <a:p>
                      <a:pPr algn="ctr"/>
                      <a:r>
                        <a:rPr lang="en-US" sz="1400" dirty="0"/>
                        <a:t>45.97</a:t>
                      </a:r>
                    </a:p>
                  </a:txBody>
                  <a:tcPr marL="68580" marR="68580" marT="34290" marB="34290"/>
                </a:tc>
                <a:tc>
                  <a:txBody>
                    <a:bodyPr/>
                    <a:lstStyle/>
                    <a:p>
                      <a:pPr algn="ctr"/>
                      <a:r>
                        <a:rPr lang="en-US" sz="1400" b="0" dirty="0"/>
                        <a:t>22.27</a:t>
                      </a:r>
                    </a:p>
                  </a:txBody>
                  <a:tcPr marL="68580" marR="68580" marT="34290" marB="34290"/>
                </a:tc>
                <a:extLst>
                  <a:ext uri="{0D108BD9-81ED-4DB2-BD59-A6C34878D82A}">
                    <a16:rowId xmlns:a16="http://schemas.microsoft.com/office/drawing/2014/main" val="1443484378"/>
                  </a:ext>
                </a:extLst>
              </a:tr>
              <a:tr h="297180">
                <a:tc>
                  <a:txBody>
                    <a:bodyPr/>
                    <a:lstStyle/>
                    <a:p>
                      <a:r>
                        <a:rPr lang="en-US" sz="1400" dirty="0"/>
                        <a:t>Non-student Residents</a:t>
                      </a:r>
                    </a:p>
                  </a:txBody>
                  <a:tcPr marL="68580" marR="68580" marT="34290" marB="34290"/>
                </a:tc>
                <a:tc>
                  <a:txBody>
                    <a:bodyPr/>
                    <a:lstStyle/>
                    <a:p>
                      <a:pPr algn="ctr"/>
                      <a:r>
                        <a:rPr lang="en-US" sz="1400" b="0" dirty="0"/>
                        <a:t>5.4</a:t>
                      </a:r>
                    </a:p>
                  </a:txBody>
                  <a:tcPr marL="68580" marR="68580" marT="34290" marB="34290"/>
                </a:tc>
                <a:tc>
                  <a:txBody>
                    <a:bodyPr/>
                    <a:lstStyle/>
                    <a:p>
                      <a:pPr algn="ctr"/>
                      <a:r>
                        <a:rPr lang="en-US" sz="1400" dirty="0"/>
                        <a:t>25.47</a:t>
                      </a:r>
                    </a:p>
                  </a:txBody>
                  <a:tcPr marL="68580" marR="68580" marT="34290" marB="34290"/>
                </a:tc>
                <a:tc>
                  <a:txBody>
                    <a:bodyPr/>
                    <a:lstStyle/>
                    <a:p>
                      <a:pPr algn="ctr"/>
                      <a:r>
                        <a:rPr lang="en-US" sz="1400" dirty="0"/>
                        <a:t>1.69</a:t>
                      </a:r>
                    </a:p>
                  </a:txBody>
                  <a:tcPr marL="68580" marR="68580" marT="34290" marB="34290"/>
                </a:tc>
                <a:tc>
                  <a:txBody>
                    <a:bodyPr/>
                    <a:lstStyle/>
                    <a:p>
                      <a:pPr algn="ctr"/>
                      <a:r>
                        <a:rPr lang="en-US" sz="1400" dirty="0"/>
                        <a:t>47.75</a:t>
                      </a:r>
                    </a:p>
                  </a:txBody>
                  <a:tcPr marL="68580" marR="68580" marT="34290" marB="34290"/>
                </a:tc>
                <a:tc>
                  <a:txBody>
                    <a:bodyPr/>
                    <a:lstStyle/>
                    <a:p>
                      <a:pPr algn="ctr"/>
                      <a:r>
                        <a:rPr lang="en-US" sz="1400" dirty="0"/>
                        <a:t>19.66</a:t>
                      </a:r>
                    </a:p>
                  </a:txBody>
                  <a:tcPr marL="68580" marR="68580" marT="34290" marB="34290"/>
                </a:tc>
                <a:extLst>
                  <a:ext uri="{0D108BD9-81ED-4DB2-BD59-A6C34878D82A}">
                    <a16:rowId xmlns:a16="http://schemas.microsoft.com/office/drawing/2014/main" val="655362778"/>
                  </a:ext>
                </a:extLst>
              </a:tr>
              <a:tr h="297180">
                <a:tc>
                  <a:txBody>
                    <a:bodyPr/>
                    <a:lstStyle/>
                    <a:p>
                      <a:r>
                        <a:rPr lang="en-US" sz="1400" dirty="0"/>
                        <a:t>Student Residents</a:t>
                      </a:r>
                    </a:p>
                  </a:txBody>
                  <a:tcPr marL="68580" marR="68580" marT="34290" marB="34290"/>
                </a:tc>
                <a:tc>
                  <a:txBody>
                    <a:bodyPr/>
                    <a:lstStyle/>
                    <a:p>
                      <a:pPr algn="ctr"/>
                      <a:r>
                        <a:rPr lang="en-US" sz="1400" dirty="0"/>
                        <a:t>5.0</a:t>
                      </a:r>
                    </a:p>
                  </a:txBody>
                  <a:tcPr marL="68580" marR="68580" marT="34290" marB="34290"/>
                </a:tc>
                <a:tc>
                  <a:txBody>
                    <a:bodyPr/>
                    <a:lstStyle/>
                    <a:p>
                      <a:pPr algn="ctr"/>
                      <a:r>
                        <a:rPr lang="en-US" sz="1400" dirty="0"/>
                        <a:t>24.00</a:t>
                      </a:r>
                    </a:p>
                  </a:txBody>
                  <a:tcPr marL="68580" marR="68580" marT="34290" marB="34290"/>
                </a:tc>
                <a:tc>
                  <a:txBody>
                    <a:bodyPr/>
                    <a:lstStyle/>
                    <a:p>
                      <a:pPr algn="ctr"/>
                      <a:r>
                        <a:rPr lang="en-US" sz="1400" dirty="0"/>
                        <a:t>1.77</a:t>
                      </a:r>
                    </a:p>
                  </a:txBody>
                  <a:tcPr marL="68580" marR="68580" marT="34290" marB="34290"/>
                </a:tc>
                <a:tc>
                  <a:txBody>
                    <a:bodyPr/>
                    <a:lstStyle/>
                    <a:p>
                      <a:pPr algn="ctr"/>
                      <a:r>
                        <a:rPr lang="en-US" sz="1400" dirty="0"/>
                        <a:t>48.07</a:t>
                      </a:r>
                    </a:p>
                  </a:txBody>
                  <a:tcPr marL="68580" marR="68580" marT="34290" marB="34290"/>
                </a:tc>
                <a:tc>
                  <a:txBody>
                    <a:bodyPr/>
                    <a:lstStyle/>
                    <a:p>
                      <a:pPr algn="ctr"/>
                      <a:r>
                        <a:rPr lang="en-US" sz="1400" dirty="0"/>
                        <a:t>21.12</a:t>
                      </a:r>
                    </a:p>
                  </a:txBody>
                  <a:tcPr marL="68580" marR="68580" marT="34290" marB="34290"/>
                </a:tc>
                <a:extLst>
                  <a:ext uri="{0D108BD9-81ED-4DB2-BD59-A6C34878D82A}">
                    <a16:rowId xmlns:a16="http://schemas.microsoft.com/office/drawing/2014/main" val="2585414216"/>
                  </a:ext>
                </a:extLst>
              </a:tr>
            </a:tbl>
          </a:graphicData>
        </a:graphic>
      </p:graphicFrame>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294C68E-32E8-439E-9841-B050C3BA7D75}"/>
                  </a:ext>
                </a:extLst>
              </p:cNvPr>
              <p:cNvSpPr txBox="1"/>
              <p:nvPr/>
            </p:nvSpPr>
            <p:spPr>
              <a:xfrm>
                <a:off x="6481307" y="6259307"/>
                <a:ext cx="2665666" cy="523220"/>
              </a:xfrm>
              <a:prstGeom prst="rect">
                <a:avLst/>
              </a:prstGeom>
              <a:noFill/>
            </p:spPr>
            <p:txBody>
              <a:bodyPr wrap="none" rtlCol="0">
                <a:spAutoFit/>
              </a:bodyPr>
              <a:lstStyle/>
              <a:p>
                <a:pPr defTabSz="685800">
                  <a:defRPr/>
                </a:pPr>
                <a:r>
                  <a:rPr lang="en-US" sz="1400" dirty="0">
                    <a:solidFill>
                      <a:srgbClr val="FF0000"/>
                    </a:solidFill>
                    <a:ea typeface="Cambria Math" panose="02040503050406030204" pitchFamily="18" charset="0"/>
                  </a:rPr>
                  <a:t>Chi-square test for independence:</a:t>
                </a:r>
              </a:p>
              <a:p>
                <a:pPr defTabSz="685800">
                  <a:defRPr/>
                </a:pPr>
                <a:r>
                  <a:rPr lang="en-US" sz="1400" dirty="0">
                    <a:solidFill>
                      <a:srgbClr val="FF0000"/>
                    </a:solidFill>
                    <a:ea typeface="Cambria Math" panose="02040503050406030204" pitchFamily="18" charset="0"/>
                  </a:rPr>
                  <a:t> </a:t>
                </a:r>
                <a14:m>
                  <m:oMath xmlns:m="http://schemas.openxmlformats.org/officeDocument/2006/math">
                    <m:sSup>
                      <m:sSupPr>
                        <m:ctrlPr>
                          <a:rPr lang="en-US" sz="1400" i="1">
                            <a:solidFill>
                              <a:srgbClr val="FF0000"/>
                            </a:solidFill>
                            <a:latin typeface="Cambria Math" panose="02040503050406030204" pitchFamily="18" charset="0"/>
                            <a:ea typeface="Cambria Math" panose="02040503050406030204" pitchFamily="18" charset="0"/>
                          </a:rPr>
                        </m:ctrlPr>
                      </m:sSupPr>
                      <m:e>
                        <m:r>
                          <a:rPr lang="en-US" sz="1400" i="1">
                            <a:solidFill>
                              <a:srgbClr val="FF0000"/>
                            </a:solidFill>
                            <a:latin typeface="Cambria Math" panose="02040503050406030204" pitchFamily="18" charset="0"/>
                            <a:ea typeface="Cambria Math" panose="02040503050406030204" pitchFamily="18" charset="0"/>
                          </a:rPr>
                          <m:t>𝜒</m:t>
                        </m:r>
                      </m:e>
                      <m:sup>
                        <m:r>
                          <a:rPr lang="en-US" sz="1400" i="1">
                            <a:solidFill>
                              <a:srgbClr val="FF0000"/>
                            </a:solidFill>
                            <a:latin typeface="Cambria Math" panose="02040503050406030204" pitchFamily="18" charset="0"/>
                            <a:ea typeface="Cambria Math" panose="02040503050406030204" pitchFamily="18" charset="0"/>
                          </a:rPr>
                          <m:t>2</m:t>
                        </m:r>
                      </m:sup>
                    </m:sSup>
                    <m:d>
                      <m:dPr>
                        <m:ctrlPr>
                          <a:rPr lang="en-US" sz="1400" i="1">
                            <a:solidFill>
                              <a:srgbClr val="FF0000"/>
                            </a:solidFill>
                            <a:latin typeface="Cambria Math" panose="02040503050406030204" pitchFamily="18" charset="0"/>
                            <a:ea typeface="Cambria Math" panose="02040503050406030204" pitchFamily="18" charset="0"/>
                          </a:rPr>
                        </m:ctrlPr>
                      </m:dPr>
                      <m:e>
                        <m:r>
                          <a:rPr lang="en-US" sz="1400" i="1">
                            <a:solidFill>
                              <a:srgbClr val="FF0000"/>
                            </a:solidFill>
                            <a:latin typeface="Cambria Math" panose="02040503050406030204" pitchFamily="18" charset="0"/>
                            <a:ea typeface="Cambria Math" panose="02040503050406030204" pitchFamily="18" charset="0"/>
                          </a:rPr>
                          <m:t>16</m:t>
                        </m:r>
                      </m:e>
                    </m:d>
                    <m:r>
                      <a:rPr lang="en-US" sz="1400" i="1">
                        <a:solidFill>
                          <a:srgbClr val="FF0000"/>
                        </a:solidFill>
                        <a:latin typeface="Cambria Math" panose="02040503050406030204" pitchFamily="18" charset="0"/>
                        <a:ea typeface="Cambria Math" panose="02040503050406030204" pitchFamily="18" charset="0"/>
                      </a:rPr>
                      <m:t>=67.53; </m:t>
                    </m:r>
                    <m:r>
                      <a:rPr lang="en-US" sz="1400" i="1">
                        <a:solidFill>
                          <a:srgbClr val="FF0000"/>
                        </a:solidFill>
                        <a:latin typeface="Cambria Math" panose="02040503050406030204" pitchFamily="18" charset="0"/>
                        <a:ea typeface="Cambria Math" panose="02040503050406030204" pitchFamily="18" charset="0"/>
                      </a:rPr>
                      <m:t>𝑝</m:t>
                    </m:r>
                    <m:r>
                      <a:rPr lang="en-US" sz="1400" i="1">
                        <a:solidFill>
                          <a:srgbClr val="FF0000"/>
                        </a:solidFill>
                        <a:latin typeface="Cambria Math" panose="02040503050406030204" pitchFamily="18" charset="0"/>
                        <a:ea typeface="Cambria Math" panose="02040503050406030204" pitchFamily="18" charset="0"/>
                      </a:rPr>
                      <m:t>≪0.0001</m:t>
                    </m:r>
                  </m:oMath>
                </a14:m>
                <a:endParaRPr lang="en-US" sz="1400" dirty="0">
                  <a:solidFill>
                    <a:srgbClr val="FF0000"/>
                  </a:solidFill>
                </a:endParaRPr>
              </a:p>
            </p:txBody>
          </p:sp>
        </mc:Choice>
        <mc:Fallback xmlns="">
          <p:sp>
            <p:nvSpPr>
              <p:cNvPr id="23" name="TextBox 22">
                <a:extLst>
                  <a:ext uri="{FF2B5EF4-FFF2-40B4-BE49-F238E27FC236}">
                    <a16:creationId xmlns="" xmlns:a16="http://schemas.microsoft.com/office/drawing/2014/main" xmlns:a14="http://schemas.microsoft.com/office/drawing/2010/main" id="{E294C68E-32E8-439E-9841-B050C3BA7D75}"/>
                  </a:ext>
                </a:extLst>
              </p:cNvPr>
              <p:cNvSpPr txBox="1">
                <a:spLocks noRot="1" noChangeAspect="1" noMove="1" noResize="1" noEditPoints="1" noAdjustHandles="1" noChangeArrowheads="1" noChangeShapeType="1" noTextEdit="1"/>
              </p:cNvSpPr>
              <p:nvPr/>
            </p:nvSpPr>
            <p:spPr>
              <a:xfrm>
                <a:off x="6481307" y="6259307"/>
                <a:ext cx="2665666" cy="523220"/>
              </a:xfrm>
              <a:prstGeom prst="rect">
                <a:avLst/>
              </a:prstGeom>
              <a:blipFill rotWithShape="0">
                <a:blip r:embed="rId4"/>
                <a:stretch>
                  <a:fillRect l="-686" t="-2326" b="-1163"/>
                </a:stretch>
              </a:blipFill>
            </p:spPr>
            <p:txBody>
              <a:bodyPr/>
              <a:lstStyle/>
              <a:p>
                <a:r>
                  <a:rPr lang="en-US">
                    <a:noFill/>
                  </a:rPr>
                  <a:t> </a:t>
                </a:r>
              </a:p>
            </p:txBody>
          </p:sp>
        </mc:Fallback>
      </mc:AlternateContent>
      <p:sp>
        <p:nvSpPr>
          <p:cNvPr id="10" name="Rectangle 9"/>
          <p:cNvSpPr/>
          <p:nvPr/>
        </p:nvSpPr>
        <p:spPr>
          <a:xfrm>
            <a:off x="7406640" y="2769326"/>
            <a:ext cx="1652489" cy="1192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186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9DAC6AD-D955-4B97-915F-195EEB8D52D2}"/>
              </a:ext>
            </a:extLst>
          </p:cNvPr>
          <p:cNvSpPr/>
          <p:nvPr/>
        </p:nvSpPr>
        <p:spPr>
          <a:xfrm>
            <a:off x="549339" y="1724997"/>
            <a:ext cx="7998667" cy="2981131"/>
          </a:xfrm>
          <a:prstGeom prst="ellipse">
            <a:avLst/>
          </a:prstGeom>
          <a:solidFill>
            <a:schemeClr val="accent3">
              <a:alpha val="50000"/>
            </a:schemeClr>
          </a:solidFill>
          <a:ln w="254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6" name="Double Wave 5">
            <a:extLst>
              <a:ext uri="{FF2B5EF4-FFF2-40B4-BE49-F238E27FC236}">
                <a16:creationId xmlns:a16="http://schemas.microsoft.com/office/drawing/2014/main" id="{9039101C-7E2C-41CF-A07C-9851BE22F00E}"/>
              </a:ext>
            </a:extLst>
          </p:cNvPr>
          <p:cNvSpPr/>
          <p:nvPr/>
        </p:nvSpPr>
        <p:spPr>
          <a:xfrm>
            <a:off x="862149" y="2528014"/>
            <a:ext cx="7354388" cy="1273628"/>
          </a:xfrm>
          <a:prstGeom prst="doubleWav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dirty="0">
                <a:solidFill>
                  <a:prstClr val="white"/>
                </a:solidFill>
              </a:rPr>
              <a:t>San Marcos River Visitors</a:t>
            </a:r>
            <a:endParaRPr lang="en-US" sz="1350" dirty="0">
              <a:solidFill>
                <a:prstClr val="white"/>
              </a:solidFill>
            </a:endParaRPr>
          </a:p>
        </p:txBody>
      </p:sp>
      <p:sp>
        <p:nvSpPr>
          <p:cNvPr id="9" name="Oval 8">
            <a:extLst>
              <a:ext uri="{FF2B5EF4-FFF2-40B4-BE49-F238E27FC236}">
                <a16:creationId xmlns:a16="http://schemas.microsoft.com/office/drawing/2014/main" id="{AB239F01-EF59-4083-91AB-B8FF462AB464}"/>
              </a:ext>
            </a:extLst>
          </p:cNvPr>
          <p:cNvSpPr/>
          <p:nvPr/>
        </p:nvSpPr>
        <p:spPr>
          <a:xfrm>
            <a:off x="167952" y="990212"/>
            <a:ext cx="8845420" cy="4674637"/>
          </a:xfrm>
          <a:prstGeom prst="ellipse">
            <a:avLst/>
          </a:prstGeom>
          <a:noFill/>
          <a:ln w="25400">
            <a:solidFill>
              <a:schemeClr val="accent6"/>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en-US" sz="1350">
              <a:solidFill>
                <a:prstClr val="black"/>
              </a:solidFill>
            </a:endParaRPr>
          </a:p>
        </p:txBody>
      </p:sp>
      <p:sp>
        <p:nvSpPr>
          <p:cNvPr id="10" name="TextBox 9">
            <a:extLst>
              <a:ext uri="{FF2B5EF4-FFF2-40B4-BE49-F238E27FC236}">
                <a16:creationId xmlns:a16="http://schemas.microsoft.com/office/drawing/2014/main" id="{EBBF824B-FA16-45E7-83AE-7186A576A0BB}"/>
              </a:ext>
            </a:extLst>
          </p:cNvPr>
          <p:cNvSpPr txBox="1"/>
          <p:nvPr/>
        </p:nvSpPr>
        <p:spPr>
          <a:xfrm>
            <a:off x="5958275" y="3975125"/>
            <a:ext cx="1630703" cy="369332"/>
          </a:xfrm>
          <a:prstGeom prst="rect">
            <a:avLst/>
          </a:prstGeom>
          <a:noFill/>
        </p:spPr>
        <p:txBody>
          <a:bodyPr wrap="none" rtlCol="0">
            <a:spAutoFit/>
          </a:bodyPr>
          <a:lstStyle/>
          <a:p>
            <a:pPr defTabSz="685800"/>
            <a:r>
              <a:rPr lang="en-US" b="1" dirty="0">
                <a:solidFill>
                  <a:prstClr val="black"/>
                </a:solidFill>
              </a:rPr>
              <a:t>City / residents</a:t>
            </a:r>
          </a:p>
        </p:txBody>
      </p:sp>
      <p:sp>
        <p:nvSpPr>
          <p:cNvPr id="11" name="TextBox 10">
            <a:extLst>
              <a:ext uri="{FF2B5EF4-FFF2-40B4-BE49-F238E27FC236}">
                <a16:creationId xmlns:a16="http://schemas.microsoft.com/office/drawing/2014/main" id="{23D84CAB-81C5-44DF-B31B-8F831D8DE976}"/>
              </a:ext>
            </a:extLst>
          </p:cNvPr>
          <p:cNvSpPr txBox="1"/>
          <p:nvPr/>
        </p:nvSpPr>
        <p:spPr>
          <a:xfrm>
            <a:off x="3826908" y="983098"/>
            <a:ext cx="1864741" cy="369332"/>
          </a:xfrm>
          <a:prstGeom prst="rect">
            <a:avLst/>
          </a:prstGeom>
          <a:noFill/>
        </p:spPr>
        <p:txBody>
          <a:bodyPr wrap="none" rtlCol="0">
            <a:spAutoFit/>
          </a:bodyPr>
          <a:lstStyle/>
          <a:p>
            <a:pPr defTabSz="685800"/>
            <a:r>
              <a:rPr lang="en-US" b="1" dirty="0">
                <a:solidFill>
                  <a:srgbClr val="70AD47"/>
                </a:solidFill>
              </a:rPr>
              <a:t>Region / students</a:t>
            </a:r>
          </a:p>
        </p:txBody>
      </p:sp>
      <p:sp>
        <p:nvSpPr>
          <p:cNvPr id="12" name="TextBox 11">
            <a:extLst>
              <a:ext uri="{FF2B5EF4-FFF2-40B4-BE49-F238E27FC236}">
                <a16:creationId xmlns:a16="http://schemas.microsoft.com/office/drawing/2014/main" id="{D23CAE6C-E156-4E24-A745-5053FFFD1A1E}"/>
              </a:ext>
            </a:extLst>
          </p:cNvPr>
          <p:cNvSpPr txBox="1"/>
          <p:nvPr/>
        </p:nvSpPr>
        <p:spPr>
          <a:xfrm>
            <a:off x="312067" y="5650562"/>
            <a:ext cx="2189061" cy="369332"/>
          </a:xfrm>
          <a:prstGeom prst="rect">
            <a:avLst/>
          </a:prstGeom>
          <a:noFill/>
        </p:spPr>
        <p:txBody>
          <a:bodyPr wrap="none" rtlCol="0">
            <a:spAutoFit/>
          </a:bodyPr>
          <a:lstStyle/>
          <a:p>
            <a:pPr defTabSz="685800"/>
            <a:r>
              <a:rPr lang="en-US" b="1" dirty="0">
                <a:solidFill>
                  <a:srgbClr val="FF0000"/>
                </a:solidFill>
              </a:rPr>
              <a:t>Non-region / tourists</a:t>
            </a:r>
          </a:p>
        </p:txBody>
      </p:sp>
      <p:sp>
        <p:nvSpPr>
          <p:cNvPr id="13" name="Arrow: Right 12">
            <a:extLst>
              <a:ext uri="{FF2B5EF4-FFF2-40B4-BE49-F238E27FC236}">
                <a16:creationId xmlns:a16="http://schemas.microsoft.com/office/drawing/2014/main" id="{402DBA0B-6E1E-40C8-8464-7F2CEFF3C490}"/>
              </a:ext>
            </a:extLst>
          </p:cNvPr>
          <p:cNvSpPr/>
          <p:nvPr/>
        </p:nvSpPr>
        <p:spPr>
          <a:xfrm rot="18628552">
            <a:off x="539114" y="4425267"/>
            <a:ext cx="2806024" cy="15718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4" name="Arrow: Down 13">
            <a:extLst>
              <a:ext uri="{FF2B5EF4-FFF2-40B4-BE49-F238E27FC236}">
                <a16:creationId xmlns:a16="http://schemas.microsoft.com/office/drawing/2014/main" id="{DE10E1FE-D1B0-445F-984A-2C5D0AA96CC6}"/>
              </a:ext>
            </a:extLst>
          </p:cNvPr>
          <p:cNvSpPr/>
          <p:nvPr/>
        </p:nvSpPr>
        <p:spPr>
          <a:xfrm>
            <a:off x="4189191" y="1299287"/>
            <a:ext cx="905749" cy="141358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5" name="Arrow: Up 14">
            <a:extLst>
              <a:ext uri="{FF2B5EF4-FFF2-40B4-BE49-F238E27FC236}">
                <a16:creationId xmlns:a16="http://schemas.microsoft.com/office/drawing/2014/main" id="{F0C62B8F-9642-43C9-8504-741DDCE720A0}"/>
              </a:ext>
            </a:extLst>
          </p:cNvPr>
          <p:cNvSpPr/>
          <p:nvPr/>
        </p:nvSpPr>
        <p:spPr>
          <a:xfrm>
            <a:off x="5958275" y="3007447"/>
            <a:ext cx="1728984" cy="992938"/>
          </a:xfrm>
          <a:prstGeom prst="up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0" name="Rectangle 19">
            <a:extLst>
              <a:ext uri="{FF2B5EF4-FFF2-40B4-BE49-F238E27FC236}">
                <a16:creationId xmlns:a16="http://schemas.microsoft.com/office/drawing/2014/main" id="{730C99E4-D53E-468F-BB4F-3F502CFC5CEF}"/>
              </a:ext>
            </a:extLst>
          </p:cNvPr>
          <p:cNvSpPr/>
          <p:nvPr/>
        </p:nvSpPr>
        <p:spPr>
          <a:xfrm>
            <a:off x="4408715" y="1299287"/>
            <a:ext cx="97971" cy="1174492"/>
          </a:xfrm>
          <a:prstGeom prst="rect">
            <a:avLst/>
          </a:prstGeom>
          <a:pattFill prst="pct25">
            <a:fgClr>
              <a:schemeClr val="bg1"/>
            </a:fgClr>
            <a:bgClr>
              <a:schemeClr val="accent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cxnSp>
        <p:nvCxnSpPr>
          <p:cNvPr id="19" name="Connector: Curved 18">
            <a:extLst>
              <a:ext uri="{FF2B5EF4-FFF2-40B4-BE49-F238E27FC236}">
                <a16:creationId xmlns:a16="http://schemas.microsoft.com/office/drawing/2014/main" id="{FDAD7242-F60F-4A81-B874-38A4702EF9D0}"/>
              </a:ext>
            </a:extLst>
          </p:cNvPr>
          <p:cNvCxnSpPr>
            <a:cxnSpLocks/>
          </p:cNvCxnSpPr>
          <p:nvPr/>
        </p:nvCxnSpPr>
        <p:spPr>
          <a:xfrm rot="5400000" flipH="1" flipV="1">
            <a:off x="3489893" y="1995957"/>
            <a:ext cx="1510564" cy="523021"/>
          </a:xfrm>
          <a:prstGeom prst="curvedConnector3">
            <a:avLst>
              <a:gd name="adj1" fmla="val 101021"/>
            </a:avLst>
          </a:prstGeom>
          <a:ln w="28575">
            <a:prstDash val="sysDot"/>
            <a:tailEnd type="triangle"/>
          </a:ln>
          <a:effectLst>
            <a:glow rad="635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AB498A3B-F6A1-40DC-8EA9-2572770F3B55}"/>
              </a:ext>
            </a:extLst>
          </p:cNvPr>
          <p:cNvSpPr txBox="1"/>
          <p:nvPr/>
        </p:nvSpPr>
        <p:spPr>
          <a:xfrm>
            <a:off x="1933303" y="1502185"/>
            <a:ext cx="2065194" cy="646331"/>
          </a:xfrm>
          <a:prstGeom prst="rect">
            <a:avLst/>
          </a:prstGeom>
          <a:solidFill>
            <a:schemeClr val="bg1">
              <a:alpha val="85000"/>
            </a:schemeClr>
          </a:solidFill>
        </p:spPr>
        <p:txBody>
          <a:bodyPr wrap="square" rtlCol="0">
            <a:spAutoFit/>
          </a:bodyPr>
          <a:lstStyle/>
          <a:p>
            <a:pPr algn="ctr" defTabSz="685800"/>
            <a:r>
              <a:rPr lang="en-US" sz="1200" b="1" dirty="0">
                <a:solidFill>
                  <a:srgbClr val="70AD47"/>
                </a:solidFill>
              </a:rPr>
              <a:t>Overuse may lead to lower water quality and result in a move to a cleaner river</a:t>
            </a:r>
          </a:p>
        </p:txBody>
      </p:sp>
      <p:cxnSp>
        <p:nvCxnSpPr>
          <p:cNvPr id="27" name="Connector: Curved 26">
            <a:extLst>
              <a:ext uri="{FF2B5EF4-FFF2-40B4-BE49-F238E27FC236}">
                <a16:creationId xmlns:a16="http://schemas.microsoft.com/office/drawing/2014/main" id="{418863A5-0A58-4C96-9491-3A028BE0EB5C}"/>
              </a:ext>
            </a:extLst>
          </p:cNvPr>
          <p:cNvCxnSpPr/>
          <p:nvPr/>
        </p:nvCxnSpPr>
        <p:spPr>
          <a:xfrm>
            <a:off x="5545883" y="3327529"/>
            <a:ext cx="843254" cy="528347"/>
          </a:xfrm>
          <a:prstGeom prst="curvedConnector3">
            <a:avLst/>
          </a:prstGeom>
          <a:ln w="38100">
            <a:solidFill>
              <a:schemeClr val="tx1"/>
            </a:solidFill>
            <a:prstDash val="sysDot"/>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F9627CB-67F9-4B4C-A355-E1CACDDD86BD}"/>
              </a:ext>
            </a:extLst>
          </p:cNvPr>
          <p:cNvSpPr txBox="1"/>
          <p:nvPr/>
        </p:nvSpPr>
        <p:spPr>
          <a:xfrm>
            <a:off x="2601591" y="4239644"/>
            <a:ext cx="3449999" cy="646331"/>
          </a:xfrm>
          <a:prstGeom prst="rect">
            <a:avLst/>
          </a:prstGeom>
          <a:solidFill>
            <a:schemeClr val="bg1">
              <a:alpha val="75000"/>
            </a:schemeClr>
          </a:solidFill>
        </p:spPr>
        <p:txBody>
          <a:bodyPr wrap="square" rtlCol="0">
            <a:spAutoFit/>
          </a:bodyPr>
          <a:lstStyle/>
          <a:p>
            <a:pPr algn="ctr" defTabSz="685800"/>
            <a:r>
              <a:rPr lang="en-US" sz="1200" b="1" dirty="0">
                <a:solidFill>
                  <a:prstClr val="black"/>
                </a:solidFill>
              </a:rPr>
              <a:t>Overuse may lead to lower water quality and cause a decrease in the well-being of residents, though not necessarily in the flow of residents to the river</a:t>
            </a:r>
          </a:p>
        </p:txBody>
      </p:sp>
      <p:sp>
        <p:nvSpPr>
          <p:cNvPr id="29" name="TextBox 28">
            <a:extLst>
              <a:ext uri="{FF2B5EF4-FFF2-40B4-BE49-F238E27FC236}">
                <a16:creationId xmlns:a16="http://schemas.microsoft.com/office/drawing/2014/main" id="{B28AF7FE-B4C8-4768-AF86-A6FA16D78BE6}"/>
              </a:ext>
            </a:extLst>
          </p:cNvPr>
          <p:cNvSpPr txBox="1"/>
          <p:nvPr/>
        </p:nvSpPr>
        <p:spPr>
          <a:xfrm>
            <a:off x="312067" y="6005887"/>
            <a:ext cx="2979973" cy="646331"/>
          </a:xfrm>
          <a:prstGeom prst="rect">
            <a:avLst/>
          </a:prstGeom>
          <a:solidFill>
            <a:schemeClr val="bg1">
              <a:alpha val="85000"/>
            </a:schemeClr>
          </a:solidFill>
        </p:spPr>
        <p:txBody>
          <a:bodyPr wrap="square" rtlCol="0">
            <a:spAutoFit/>
          </a:bodyPr>
          <a:lstStyle/>
          <a:p>
            <a:pPr defTabSz="685800"/>
            <a:r>
              <a:rPr lang="en-US" sz="1200" b="1" dirty="0">
                <a:solidFill>
                  <a:srgbClr val="FF0000"/>
                </a:solidFill>
              </a:rPr>
              <a:t>Overuse may lead to lower water quality, which will not substantively affect the flow of nonregional tourists to the river</a:t>
            </a:r>
          </a:p>
        </p:txBody>
      </p:sp>
      <p:sp>
        <p:nvSpPr>
          <p:cNvPr id="30" name="TextBox 29">
            <a:extLst>
              <a:ext uri="{FF2B5EF4-FFF2-40B4-BE49-F238E27FC236}">
                <a16:creationId xmlns:a16="http://schemas.microsoft.com/office/drawing/2014/main" id="{FF180EE1-490E-44F3-93B5-898D0E830B1B}"/>
              </a:ext>
            </a:extLst>
          </p:cNvPr>
          <p:cNvSpPr txBox="1"/>
          <p:nvPr/>
        </p:nvSpPr>
        <p:spPr>
          <a:xfrm>
            <a:off x="312067" y="191161"/>
            <a:ext cx="8154989" cy="523220"/>
          </a:xfrm>
          <a:prstGeom prst="rect">
            <a:avLst/>
          </a:prstGeom>
          <a:noFill/>
        </p:spPr>
        <p:txBody>
          <a:bodyPr wrap="none" rtlCol="0">
            <a:spAutoFit/>
          </a:bodyPr>
          <a:lstStyle/>
          <a:p>
            <a:pPr defTabSz="685800"/>
            <a:r>
              <a:rPr lang="en-US" sz="2800" b="1" dirty="0">
                <a:solidFill>
                  <a:prstClr val="black"/>
                </a:solidFill>
              </a:rPr>
              <a:t>Summary of Key Findings and Cross-scale Interactions</a:t>
            </a:r>
          </a:p>
        </p:txBody>
      </p:sp>
      <p:cxnSp>
        <p:nvCxnSpPr>
          <p:cNvPr id="24" name="Connector: Curved 26">
            <a:extLst>
              <a:ext uri="{FF2B5EF4-FFF2-40B4-BE49-F238E27FC236}">
                <a16:creationId xmlns:a16="http://schemas.microsoft.com/office/drawing/2014/main" id="{418863A5-0A58-4C96-9491-3A028BE0EB5C}"/>
              </a:ext>
            </a:extLst>
          </p:cNvPr>
          <p:cNvCxnSpPr/>
          <p:nvPr/>
        </p:nvCxnSpPr>
        <p:spPr>
          <a:xfrm>
            <a:off x="5507273" y="6258215"/>
            <a:ext cx="689377" cy="141674"/>
          </a:xfrm>
          <a:prstGeom prst="curvedConnector3">
            <a:avLst/>
          </a:prstGeom>
          <a:ln w="38100">
            <a:solidFill>
              <a:schemeClr val="tx1"/>
            </a:solidFill>
            <a:prstDash val="sysDot"/>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5220" y="5887661"/>
            <a:ext cx="2748152" cy="923330"/>
          </a:xfrm>
          <a:prstGeom prst="rect">
            <a:avLst/>
          </a:prstGeom>
          <a:noFill/>
        </p:spPr>
        <p:txBody>
          <a:bodyPr wrap="square" rtlCol="0">
            <a:spAutoFit/>
          </a:bodyPr>
          <a:lstStyle/>
          <a:p>
            <a:r>
              <a:rPr lang="en-US" dirty="0"/>
              <a:t>Portion of users who would avoid the river if it became dirty or overcrowded</a:t>
            </a:r>
          </a:p>
        </p:txBody>
      </p:sp>
    </p:spTree>
    <p:extLst>
      <p:ext uri="{BB962C8B-B14F-4D97-AF65-F5344CB8AC3E}">
        <p14:creationId xmlns:p14="http://schemas.microsoft.com/office/powerpoint/2010/main" val="384294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1" name="Straight Connector 20"/>
          <p:cNvCxnSpPr/>
          <p:nvPr/>
        </p:nvCxnSpPr>
        <p:spPr>
          <a:xfrm>
            <a:off x="29896" y="3895725"/>
            <a:ext cx="0" cy="20193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210575" y="213286"/>
            <a:ext cx="8397847" cy="518488"/>
          </a:xfrm>
        </p:spPr>
        <p:txBody>
          <a:bodyPr>
            <a:noAutofit/>
          </a:bodyPr>
          <a:lstStyle/>
          <a:p>
            <a:r>
              <a:rPr lang="en-US" sz="3600" dirty="0">
                <a:solidFill>
                  <a:srgbClr val="00B0F0"/>
                </a:solidFill>
              </a:rPr>
              <a:t>Diverse and Valuable River Ecosystems</a:t>
            </a:r>
          </a:p>
        </p:txBody>
      </p:sp>
      <p:pic>
        <p:nvPicPr>
          <p:cNvPr id="1028" name="Picture 4" descr="Edwards Aquifer Habitat Conservation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252" y="5465420"/>
            <a:ext cx="3245005" cy="12104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ubs.usgs.gov/circ/circ1212/images/sct_fig11a.gif"/>
          <p:cNvPicPr>
            <a:picLocks noChangeAspect="1" noChangeArrowheads="1"/>
          </p:cNvPicPr>
          <p:nvPr/>
        </p:nvPicPr>
        <p:blipFill rotWithShape="1">
          <a:blip r:embed="rId4">
            <a:extLst>
              <a:ext uri="{28A0092B-C50C-407E-A947-70E740481C1C}">
                <a14:useLocalDpi xmlns:a14="http://schemas.microsoft.com/office/drawing/2010/main" val="0"/>
              </a:ext>
            </a:extLst>
          </a:blip>
          <a:srcRect b="20869"/>
          <a:stretch/>
        </p:blipFill>
        <p:spPr bwMode="auto">
          <a:xfrm>
            <a:off x="1641342" y="5252631"/>
            <a:ext cx="3863031" cy="1528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b="13528"/>
          <a:stretch/>
        </p:blipFill>
        <p:spPr>
          <a:xfrm>
            <a:off x="240793" y="3783125"/>
            <a:ext cx="3255442" cy="1546081"/>
          </a:xfrm>
          <a:prstGeom prst="rect">
            <a:avLst/>
          </a:prstGeom>
        </p:spPr>
      </p:pic>
      <p:pic>
        <p:nvPicPr>
          <p:cNvPr id="11" name="Picture 10" descr="http://i.imgur.com/Tr4gUYH.jpg"/>
          <p:cNvPicPr/>
          <p:nvPr/>
        </p:nvPicPr>
        <p:blipFill>
          <a:blip r:embed="rId6">
            <a:extLst>
              <a:ext uri="{28A0092B-C50C-407E-A947-70E740481C1C}">
                <a14:useLocalDpi xmlns:a14="http://schemas.microsoft.com/office/drawing/2010/main" val="0"/>
              </a:ext>
            </a:extLst>
          </a:blip>
          <a:srcRect/>
          <a:stretch>
            <a:fillRect/>
          </a:stretch>
        </p:blipFill>
        <p:spPr bwMode="auto">
          <a:xfrm>
            <a:off x="210575" y="740040"/>
            <a:ext cx="4432151" cy="2877671"/>
          </a:xfrm>
          <a:prstGeom prst="rect">
            <a:avLst/>
          </a:prstGeom>
          <a:noFill/>
          <a:ln>
            <a:noFill/>
          </a:ln>
        </p:spPr>
      </p:pic>
      <p:sp>
        <p:nvSpPr>
          <p:cNvPr id="13" name="TextBox 12"/>
          <p:cNvSpPr txBox="1"/>
          <p:nvPr/>
        </p:nvSpPr>
        <p:spPr>
          <a:xfrm>
            <a:off x="5008081" y="957296"/>
            <a:ext cx="4135919" cy="4154984"/>
          </a:xfrm>
          <a:prstGeom prst="rect">
            <a:avLst/>
          </a:prstGeom>
          <a:noFill/>
        </p:spPr>
        <p:txBody>
          <a:bodyPr wrap="square" rtlCol="0">
            <a:spAutoFit/>
          </a:bodyPr>
          <a:lstStyle/>
          <a:p>
            <a:r>
              <a:rPr lang="en-US" sz="2400" dirty="0">
                <a:solidFill>
                  <a:prstClr val="white"/>
                </a:solidFill>
              </a:rPr>
              <a:t>Many spring fed</a:t>
            </a:r>
          </a:p>
          <a:p>
            <a:endParaRPr lang="en-US" sz="2400" dirty="0">
              <a:solidFill>
                <a:prstClr val="white"/>
              </a:solidFill>
            </a:endParaRPr>
          </a:p>
          <a:p>
            <a:r>
              <a:rPr lang="en-US" sz="2400" dirty="0">
                <a:solidFill>
                  <a:prstClr val="white"/>
                </a:solidFill>
              </a:rPr>
              <a:t>Cool, consistent flows</a:t>
            </a:r>
          </a:p>
          <a:p>
            <a:endParaRPr lang="en-US" sz="2400" dirty="0">
              <a:solidFill>
                <a:prstClr val="white"/>
              </a:solidFill>
            </a:endParaRPr>
          </a:p>
          <a:p>
            <a:r>
              <a:rPr lang="en-US" sz="2400" dirty="0">
                <a:solidFill>
                  <a:prstClr val="white"/>
                </a:solidFill>
              </a:rPr>
              <a:t>Exceptional water quality</a:t>
            </a:r>
          </a:p>
          <a:p>
            <a:endParaRPr lang="en-US" sz="2400" dirty="0">
              <a:solidFill>
                <a:prstClr val="white"/>
              </a:solidFill>
            </a:endParaRPr>
          </a:p>
          <a:p>
            <a:r>
              <a:rPr lang="en-US" sz="2400" dirty="0">
                <a:solidFill>
                  <a:prstClr val="white"/>
                </a:solidFill>
              </a:rPr>
              <a:t>Excellent habitat </a:t>
            </a:r>
          </a:p>
          <a:p>
            <a:endParaRPr lang="en-US" sz="2400" dirty="0">
              <a:solidFill>
                <a:prstClr val="white"/>
              </a:solidFill>
            </a:endParaRPr>
          </a:p>
          <a:p>
            <a:r>
              <a:rPr lang="en-US" sz="2400" dirty="0">
                <a:solidFill>
                  <a:prstClr val="white"/>
                </a:solidFill>
              </a:rPr>
              <a:t>High biodiversity</a:t>
            </a:r>
          </a:p>
          <a:p>
            <a:endParaRPr lang="en-US" sz="2400" dirty="0">
              <a:solidFill>
                <a:prstClr val="white"/>
              </a:solidFill>
            </a:endParaRPr>
          </a:p>
          <a:p>
            <a:r>
              <a:rPr lang="en-US" sz="2400" dirty="0">
                <a:solidFill>
                  <a:prstClr val="white"/>
                </a:solidFill>
              </a:rPr>
              <a:t>Many protected species</a:t>
            </a:r>
          </a:p>
        </p:txBody>
      </p:sp>
    </p:spTree>
    <p:extLst>
      <p:ext uri="{BB962C8B-B14F-4D97-AF65-F5344CB8AC3E}">
        <p14:creationId xmlns:p14="http://schemas.microsoft.com/office/powerpoint/2010/main" val="375962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The Square at night in downtown San Marcos, T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9753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6681" y="166211"/>
            <a:ext cx="7269480" cy="582692"/>
          </a:xfrm>
        </p:spPr>
        <p:txBody>
          <a:bodyPr>
            <a:normAutofit fontScale="90000"/>
          </a:bodyPr>
          <a:lstStyle/>
          <a:p>
            <a:r>
              <a:rPr lang="en-US" dirty="0">
                <a:solidFill>
                  <a:srgbClr val="66FF33"/>
                </a:solidFill>
              </a:rPr>
              <a:t>Rapidly Growing Region</a:t>
            </a:r>
          </a:p>
        </p:txBody>
      </p:sp>
      <p:sp>
        <p:nvSpPr>
          <p:cNvPr id="5" name="AutoShape 6" descr="https://www.thestoryoftexas.com/upload/images/stories/aquarena-ralphdive.jpg"/>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white"/>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3405" t="32864" r="41515" b="17546"/>
          <a:stretch/>
        </p:blipFill>
        <p:spPr bwMode="auto">
          <a:xfrm>
            <a:off x="0" y="2992389"/>
            <a:ext cx="5060515" cy="38749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E409A4-C8BA-480D-A23D-C27F8C412C9D}"/>
              </a:ext>
            </a:extLst>
          </p:cNvPr>
          <p:cNvPicPr>
            <a:picLocks noChangeAspect="1"/>
          </p:cNvPicPr>
          <p:nvPr/>
        </p:nvPicPr>
        <p:blipFill rotWithShape="1">
          <a:blip r:embed="rId5"/>
          <a:srcRect l="38787" t="20473" r="17124" b="2474"/>
          <a:stretch/>
        </p:blipFill>
        <p:spPr>
          <a:xfrm>
            <a:off x="5060515" y="2992389"/>
            <a:ext cx="4083485" cy="3865611"/>
          </a:xfrm>
          <a:prstGeom prst="rect">
            <a:avLst/>
          </a:prstGeom>
          <a:ln>
            <a:solidFill>
              <a:srgbClr val="000000"/>
            </a:solidFill>
          </a:ln>
        </p:spPr>
      </p:pic>
      <p:pic>
        <p:nvPicPr>
          <p:cNvPr id="4" name="Picture 3">
            <a:extLst>
              <a:ext uri="{FF2B5EF4-FFF2-40B4-BE49-F238E27FC236}">
                <a16:creationId xmlns:a16="http://schemas.microsoft.com/office/drawing/2014/main" id="{AF7F8EA2-9DF3-4090-BEE6-612B80ABD108}"/>
              </a:ext>
            </a:extLst>
          </p:cNvPr>
          <p:cNvPicPr>
            <a:picLocks noChangeAspect="1"/>
          </p:cNvPicPr>
          <p:nvPr/>
        </p:nvPicPr>
        <p:blipFill rotWithShape="1">
          <a:blip r:embed="rId6"/>
          <a:srcRect l="23561" t="35648" r="41233" b="14207"/>
          <a:stretch/>
        </p:blipFill>
        <p:spPr>
          <a:xfrm>
            <a:off x="5787025" y="45079"/>
            <a:ext cx="3240294" cy="2499940"/>
          </a:xfrm>
          <a:prstGeom prst="rect">
            <a:avLst/>
          </a:prstGeom>
          <a:ln>
            <a:solidFill>
              <a:srgbClr val="000000"/>
            </a:solidFill>
          </a:ln>
        </p:spPr>
      </p:pic>
    </p:spTree>
    <p:extLst>
      <p:ext uri="{BB962C8B-B14F-4D97-AF65-F5344CB8AC3E}">
        <p14:creationId xmlns:p14="http://schemas.microsoft.com/office/powerpoint/2010/main" val="255450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4348" t="26039" r="3587" b="17343"/>
          <a:stretch/>
        </p:blipFill>
        <p:spPr>
          <a:xfrm>
            <a:off x="0" y="1279262"/>
            <a:ext cx="9142291" cy="4040257"/>
          </a:xfrm>
          <a:prstGeom prst="rect">
            <a:avLst/>
          </a:prstGeom>
        </p:spPr>
      </p:pic>
      <p:sp>
        <p:nvSpPr>
          <p:cNvPr id="2" name="Title 1"/>
          <p:cNvSpPr>
            <a:spLocks noGrp="1"/>
          </p:cNvSpPr>
          <p:nvPr>
            <p:ph type="title"/>
          </p:nvPr>
        </p:nvSpPr>
        <p:spPr>
          <a:xfrm>
            <a:off x="456345" y="12294"/>
            <a:ext cx="8229600" cy="1143000"/>
          </a:xfrm>
        </p:spPr>
        <p:txBody>
          <a:bodyPr/>
          <a:lstStyle/>
          <a:p>
            <a:r>
              <a:rPr lang="en-US" sz="3600" dirty="0">
                <a:solidFill>
                  <a:srgbClr val="00FF00"/>
                </a:solidFill>
                <a:effectLst/>
                <a:latin typeface="Century Schoolbook" panose="02040604050505020304" pitchFamily="18" charset="0"/>
              </a:rPr>
              <a:t>Central Texas Rivers are now international tourist destinations</a:t>
            </a:r>
          </a:p>
        </p:txBody>
      </p:sp>
      <p:sp>
        <p:nvSpPr>
          <p:cNvPr id="6" name="TextBox 5"/>
          <p:cNvSpPr txBox="1"/>
          <p:nvPr/>
        </p:nvSpPr>
        <p:spPr>
          <a:xfrm>
            <a:off x="73761" y="3799090"/>
            <a:ext cx="1273672" cy="1398693"/>
          </a:xfrm>
          <a:prstGeom prst="rect">
            <a:avLst/>
          </a:prstGeom>
          <a:solidFill>
            <a:schemeClr val="tx1"/>
          </a:solidFill>
          <a:ln w="12700">
            <a:solidFill>
              <a:schemeClr val="bg1">
                <a:lumMod val="50000"/>
              </a:schemeClr>
            </a:solidFill>
          </a:ln>
        </p:spPr>
        <p:txBody>
          <a:bodyPr wrap="square" rtlCol="0">
            <a:spAutoFit/>
          </a:bodyPr>
          <a:lstStyle/>
          <a:p>
            <a:endParaRPr lang="en-US" dirty="0">
              <a:solidFill>
                <a:srgbClr val="FFFFFF"/>
              </a:solidFill>
            </a:endParaRPr>
          </a:p>
        </p:txBody>
      </p:sp>
      <p:pic>
        <p:nvPicPr>
          <p:cNvPr id="8" name="Picture 7"/>
          <p:cNvPicPr>
            <a:picLocks noChangeAspect="1"/>
          </p:cNvPicPr>
          <p:nvPr/>
        </p:nvPicPr>
        <p:blipFill rotWithShape="1">
          <a:blip r:embed="rId2"/>
          <a:srcRect l="3225" t="22110" r="89384" b="66683"/>
          <a:stretch/>
        </p:blipFill>
        <p:spPr>
          <a:xfrm>
            <a:off x="137687" y="4281793"/>
            <a:ext cx="1013790" cy="864704"/>
          </a:xfrm>
          <a:prstGeom prst="rect">
            <a:avLst/>
          </a:prstGeom>
        </p:spPr>
      </p:pic>
      <p:sp>
        <p:nvSpPr>
          <p:cNvPr id="9" name="TextBox 8"/>
          <p:cNvSpPr txBox="1"/>
          <p:nvPr/>
        </p:nvSpPr>
        <p:spPr>
          <a:xfrm>
            <a:off x="73761" y="3799090"/>
            <a:ext cx="1391784" cy="523220"/>
          </a:xfrm>
          <a:prstGeom prst="rect">
            <a:avLst/>
          </a:prstGeom>
          <a:noFill/>
        </p:spPr>
        <p:txBody>
          <a:bodyPr wrap="square" rtlCol="0">
            <a:spAutoFit/>
          </a:bodyPr>
          <a:lstStyle/>
          <a:p>
            <a:r>
              <a:rPr lang="en-US" sz="1400" dirty="0">
                <a:solidFill>
                  <a:srgbClr val="DADADA">
                    <a:lumMod val="10000"/>
                  </a:srgbClr>
                </a:solidFill>
                <a:latin typeface="Century Schoolbook" panose="02040604050505020304" pitchFamily="18" charset="0"/>
              </a:rPr>
              <a:t>San Marcos R </a:t>
            </a:r>
            <a:r>
              <a:rPr lang="en-US" sz="1400" dirty="0" err="1">
                <a:solidFill>
                  <a:srgbClr val="DADADA">
                    <a:lumMod val="10000"/>
                  </a:srgbClr>
                </a:solidFill>
                <a:latin typeface="Century Schoolbook" panose="02040604050505020304" pitchFamily="18" charset="0"/>
              </a:rPr>
              <a:t>Toobers</a:t>
            </a:r>
            <a:r>
              <a:rPr lang="en-US" sz="1400" dirty="0">
                <a:solidFill>
                  <a:srgbClr val="DADADA">
                    <a:lumMod val="10000"/>
                  </a:srgbClr>
                </a:solidFill>
                <a:latin typeface="Century Schoolbook" panose="02040604050505020304" pitchFamily="18" charset="0"/>
              </a:rPr>
              <a:t> 2016</a:t>
            </a:r>
          </a:p>
        </p:txBody>
      </p:sp>
      <p:pic>
        <p:nvPicPr>
          <p:cNvPr id="4" name="Picture 3"/>
          <p:cNvPicPr>
            <a:picLocks noChangeAspect="1"/>
          </p:cNvPicPr>
          <p:nvPr/>
        </p:nvPicPr>
        <p:blipFill>
          <a:blip r:embed="rId3"/>
          <a:stretch>
            <a:fillRect/>
          </a:stretch>
        </p:blipFill>
        <p:spPr>
          <a:xfrm>
            <a:off x="2782827" y="4013873"/>
            <a:ext cx="3578346" cy="2683760"/>
          </a:xfrm>
          <a:prstGeom prst="rect">
            <a:avLst/>
          </a:prstGeom>
        </p:spPr>
      </p:pic>
    </p:spTree>
    <p:extLst>
      <p:ext uri="{BB962C8B-B14F-4D97-AF65-F5344CB8AC3E}">
        <p14:creationId xmlns:p14="http://schemas.microsoft.com/office/powerpoint/2010/main" val="3510821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9456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76" y="0"/>
            <a:ext cx="9147176" cy="6858000"/>
          </a:xfrm>
        </p:spPr>
      </p:pic>
      <p:sp>
        <p:nvSpPr>
          <p:cNvPr id="194564" name="Slide Number Placeholder 3"/>
          <p:cNvSpPr>
            <a:spLocks noGrp="1"/>
          </p:cNvSpPr>
          <p:nvPr>
            <p:ph type="sldNum" sz="quarter" idx="11"/>
          </p:nvPr>
        </p:nvSpPr>
        <p:spPr>
          <a:noFill/>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4D47B60-E215-470F-A0B3-D7B7E951E9C2}" type="slidenum">
              <a:rPr lang="en-US" altLang="en-US" sz="1200" smtClean="0">
                <a:solidFill>
                  <a:srgbClr val="FFFFFF"/>
                </a:solidFill>
                <a:latin typeface="Arial" panose="020B0604020202020204" pitchFamily="34" charset="0"/>
              </a:rPr>
              <a:pPr>
                <a:spcBef>
                  <a:spcPct val="0"/>
                </a:spcBef>
                <a:buClrTx/>
                <a:buSzTx/>
                <a:buFontTx/>
                <a:buNone/>
              </a:pPr>
              <a:t>5</a:t>
            </a:fld>
            <a:endParaRPr lang="en-US" altLang="en-US" sz="1200">
              <a:solidFill>
                <a:srgbClr val="FFFFFF"/>
              </a:solidFill>
              <a:latin typeface="Arial" panose="020B0604020202020204" pitchFamily="34" charset="0"/>
            </a:endParaRPr>
          </a:p>
        </p:txBody>
      </p:sp>
      <p:sp>
        <p:nvSpPr>
          <p:cNvPr id="3" name="TextBox 2"/>
          <p:cNvSpPr txBox="1"/>
          <p:nvPr/>
        </p:nvSpPr>
        <p:spPr>
          <a:xfrm>
            <a:off x="2990762" y="274638"/>
            <a:ext cx="6613614" cy="1569660"/>
          </a:xfrm>
          <a:prstGeom prst="rect">
            <a:avLst/>
          </a:prstGeom>
          <a:noFill/>
        </p:spPr>
        <p:txBody>
          <a:bodyPr wrap="square" rtlCol="0">
            <a:spAutoFit/>
          </a:bodyPr>
          <a:lstStyle/>
          <a:p>
            <a:pPr defTabSz="914400"/>
            <a:r>
              <a:rPr lang="en-US" sz="4800" b="1" dirty="0">
                <a:solidFill>
                  <a:srgbClr val="FFFF00"/>
                </a:solidFill>
              </a:rPr>
              <a:t>Social demand is growing!</a:t>
            </a:r>
          </a:p>
        </p:txBody>
      </p:sp>
    </p:spTree>
    <p:extLst>
      <p:ext uri="{BB962C8B-B14F-4D97-AF65-F5344CB8AC3E}">
        <p14:creationId xmlns:p14="http://schemas.microsoft.com/office/powerpoint/2010/main" val="228077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i.imgur.com/Tr4gUYH.jpg"/>
          <p:cNvPicPr/>
          <p:nvPr/>
        </p:nvPicPr>
        <p:blipFill>
          <a:blip r:embed="rId3">
            <a:extLst>
              <a:ext uri="{28A0092B-C50C-407E-A947-70E740481C1C}">
                <a14:useLocalDpi xmlns:a14="http://schemas.microsoft.com/office/drawing/2010/main" val="0"/>
              </a:ext>
            </a:extLst>
          </a:blip>
          <a:srcRect/>
          <a:stretch>
            <a:fillRect/>
          </a:stretch>
        </p:blipFill>
        <p:spPr bwMode="auto">
          <a:xfrm>
            <a:off x="0" y="-22578"/>
            <a:ext cx="9144000" cy="6858000"/>
          </a:xfrm>
          <a:prstGeom prst="rect">
            <a:avLst/>
          </a:prstGeom>
          <a:noFill/>
          <a:ln>
            <a:noFill/>
          </a:ln>
        </p:spPr>
      </p:pic>
      <p:sp>
        <p:nvSpPr>
          <p:cNvPr id="2" name="Title 1"/>
          <p:cNvSpPr>
            <a:spLocks noGrp="1"/>
          </p:cNvSpPr>
          <p:nvPr>
            <p:ph type="title"/>
          </p:nvPr>
        </p:nvSpPr>
        <p:spPr>
          <a:xfrm>
            <a:off x="151255" y="541370"/>
            <a:ext cx="2693504" cy="609945"/>
          </a:xfrm>
        </p:spPr>
        <p:txBody>
          <a:bodyPr/>
          <a:lstStyle/>
          <a:p>
            <a:r>
              <a:rPr lang="en-US" sz="4000" dirty="0">
                <a:solidFill>
                  <a:schemeClr val="accent2">
                    <a:lumMod val="60000"/>
                    <a:lumOff val="40000"/>
                  </a:schemeClr>
                </a:solidFill>
                <a:latin typeface="Tw Cen MT" panose="020B0602020104020603" pitchFamily="34" charset="0"/>
              </a:rPr>
              <a:t>Cross-scale connections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540" y="723646"/>
            <a:ext cx="1936867" cy="72678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8138" y="2240015"/>
            <a:ext cx="1371600" cy="1484376"/>
          </a:xfrm>
          <a:prstGeom prst="rect">
            <a:avLst/>
          </a:prstGeom>
        </p:spPr>
      </p:pic>
      <p:sp>
        <p:nvSpPr>
          <p:cNvPr id="12" name="Rectangle 11"/>
          <p:cNvSpPr/>
          <p:nvPr/>
        </p:nvSpPr>
        <p:spPr bwMode="auto">
          <a:xfrm>
            <a:off x="3044686" y="167313"/>
            <a:ext cx="2710070" cy="6094339"/>
          </a:xfrm>
          <a:custGeom>
            <a:avLst/>
            <a:gdLst>
              <a:gd name="connsiteX0" fmla="*/ 0 w 2673630"/>
              <a:gd name="connsiteY0" fmla="*/ 0 h 4173891"/>
              <a:gd name="connsiteX1" fmla="*/ 2673630 w 2673630"/>
              <a:gd name="connsiteY1" fmla="*/ 0 h 4173891"/>
              <a:gd name="connsiteX2" fmla="*/ 2673630 w 2673630"/>
              <a:gd name="connsiteY2" fmla="*/ 4173891 h 4173891"/>
              <a:gd name="connsiteX3" fmla="*/ 0 w 2673630"/>
              <a:gd name="connsiteY3" fmla="*/ 4173891 h 4173891"/>
              <a:gd name="connsiteX4" fmla="*/ 0 w 2673630"/>
              <a:gd name="connsiteY4" fmla="*/ 0 h 4173891"/>
              <a:gd name="connsiteX0" fmla="*/ 0 w 2673630"/>
              <a:gd name="connsiteY0" fmla="*/ 0 h 4176087"/>
              <a:gd name="connsiteX1" fmla="*/ 2673630 w 2673630"/>
              <a:gd name="connsiteY1" fmla="*/ 0 h 4176087"/>
              <a:gd name="connsiteX2" fmla="*/ 2673630 w 2673630"/>
              <a:gd name="connsiteY2" fmla="*/ 4173891 h 4176087"/>
              <a:gd name="connsiteX3" fmla="*/ 2014331 w 2673630"/>
              <a:gd name="connsiteY3" fmla="*/ 4176087 h 4176087"/>
              <a:gd name="connsiteX4" fmla="*/ 0 w 2673630"/>
              <a:gd name="connsiteY4" fmla="*/ 4173891 h 4176087"/>
              <a:gd name="connsiteX5" fmla="*/ 0 w 2673630"/>
              <a:gd name="connsiteY5" fmla="*/ 0 h 4176087"/>
              <a:gd name="connsiteX0" fmla="*/ 0 w 2710070"/>
              <a:gd name="connsiteY0" fmla="*/ 0 h 6094339"/>
              <a:gd name="connsiteX1" fmla="*/ 2673630 w 2710070"/>
              <a:gd name="connsiteY1" fmla="*/ 0 h 6094339"/>
              <a:gd name="connsiteX2" fmla="*/ 2673630 w 2710070"/>
              <a:gd name="connsiteY2" fmla="*/ 4173891 h 6094339"/>
              <a:gd name="connsiteX3" fmla="*/ 2710070 w 2710070"/>
              <a:gd name="connsiteY3" fmla="*/ 6094339 h 6094339"/>
              <a:gd name="connsiteX4" fmla="*/ 0 w 2710070"/>
              <a:gd name="connsiteY4" fmla="*/ 4173891 h 6094339"/>
              <a:gd name="connsiteX5" fmla="*/ 0 w 2710070"/>
              <a:gd name="connsiteY5" fmla="*/ 0 h 6094339"/>
              <a:gd name="connsiteX0" fmla="*/ 0 w 2710070"/>
              <a:gd name="connsiteY0" fmla="*/ 0 h 6094339"/>
              <a:gd name="connsiteX1" fmla="*/ 2673630 w 2710070"/>
              <a:gd name="connsiteY1" fmla="*/ 0 h 6094339"/>
              <a:gd name="connsiteX2" fmla="*/ 2673630 w 2710070"/>
              <a:gd name="connsiteY2" fmla="*/ 4173891 h 6094339"/>
              <a:gd name="connsiteX3" fmla="*/ 2710070 w 2710070"/>
              <a:gd name="connsiteY3" fmla="*/ 6094339 h 6094339"/>
              <a:gd name="connsiteX4" fmla="*/ 1199323 w 2710070"/>
              <a:gd name="connsiteY4" fmla="*/ 5020913 h 6094339"/>
              <a:gd name="connsiteX5" fmla="*/ 0 w 2710070"/>
              <a:gd name="connsiteY5" fmla="*/ 4173891 h 6094339"/>
              <a:gd name="connsiteX6" fmla="*/ 0 w 2710070"/>
              <a:gd name="connsiteY6" fmla="*/ 0 h 6094339"/>
              <a:gd name="connsiteX0" fmla="*/ 0 w 2710070"/>
              <a:gd name="connsiteY0" fmla="*/ 0 h 6094339"/>
              <a:gd name="connsiteX1" fmla="*/ 2673630 w 2710070"/>
              <a:gd name="connsiteY1" fmla="*/ 0 h 6094339"/>
              <a:gd name="connsiteX2" fmla="*/ 2673630 w 2710070"/>
              <a:gd name="connsiteY2" fmla="*/ 4173891 h 6094339"/>
              <a:gd name="connsiteX3" fmla="*/ 2710070 w 2710070"/>
              <a:gd name="connsiteY3" fmla="*/ 6094339 h 6094339"/>
              <a:gd name="connsiteX4" fmla="*/ 1457740 w 2710070"/>
              <a:gd name="connsiteY4" fmla="*/ 4176087 h 6094339"/>
              <a:gd name="connsiteX5" fmla="*/ 0 w 2710070"/>
              <a:gd name="connsiteY5" fmla="*/ 4173891 h 6094339"/>
              <a:gd name="connsiteX6" fmla="*/ 0 w 2710070"/>
              <a:gd name="connsiteY6" fmla="*/ 0 h 6094339"/>
              <a:gd name="connsiteX0" fmla="*/ 0 w 2710070"/>
              <a:gd name="connsiteY0" fmla="*/ 0 h 6094339"/>
              <a:gd name="connsiteX1" fmla="*/ 2673630 w 2710070"/>
              <a:gd name="connsiteY1" fmla="*/ 0 h 6094339"/>
              <a:gd name="connsiteX2" fmla="*/ 2673630 w 2710070"/>
              <a:gd name="connsiteY2" fmla="*/ 4173891 h 6094339"/>
              <a:gd name="connsiteX3" fmla="*/ 2710070 w 2710070"/>
              <a:gd name="connsiteY3" fmla="*/ 6094339 h 6094339"/>
              <a:gd name="connsiteX4" fmla="*/ 1457740 w 2710070"/>
              <a:gd name="connsiteY4" fmla="*/ 4176087 h 6094339"/>
              <a:gd name="connsiteX5" fmla="*/ 0 w 2710070"/>
              <a:gd name="connsiteY5" fmla="*/ 4173891 h 6094339"/>
              <a:gd name="connsiteX6" fmla="*/ 0 w 2710070"/>
              <a:gd name="connsiteY6" fmla="*/ 0 h 6094339"/>
              <a:gd name="connsiteX0" fmla="*/ 0 w 2710070"/>
              <a:gd name="connsiteY0" fmla="*/ 0 h 6094339"/>
              <a:gd name="connsiteX1" fmla="*/ 2673630 w 2710070"/>
              <a:gd name="connsiteY1" fmla="*/ 0 h 6094339"/>
              <a:gd name="connsiteX2" fmla="*/ 2673630 w 2710070"/>
              <a:gd name="connsiteY2" fmla="*/ 4173891 h 6094339"/>
              <a:gd name="connsiteX3" fmla="*/ 2710070 w 2710070"/>
              <a:gd name="connsiteY3" fmla="*/ 6094339 h 6094339"/>
              <a:gd name="connsiteX4" fmla="*/ 1457740 w 2710070"/>
              <a:gd name="connsiteY4" fmla="*/ 4176087 h 6094339"/>
              <a:gd name="connsiteX5" fmla="*/ 0 w 2710070"/>
              <a:gd name="connsiteY5" fmla="*/ 4173891 h 6094339"/>
              <a:gd name="connsiteX6" fmla="*/ 0 w 2710070"/>
              <a:gd name="connsiteY6" fmla="*/ 0 h 6094339"/>
              <a:gd name="connsiteX0" fmla="*/ 0 w 2710070"/>
              <a:gd name="connsiteY0" fmla="*/ 0 h 6094339"/>
              <a:gd name="connsiteX1" fmla="*/ 2673630 w 2710070"/>
              <a:gd name="connsiteY1" fmla="*/ 0 h 6094339"/>
              <a:gd name="connsiteX2" fmla="*/ 2673630 w 2710070"/>
              <a:gd name="connsiteY2" fmla="*/ 4173891 h 6094339"/>
              <a:gd name="connsiteX3" fmla="*/ 2710070 w 2710070"/>
              <a:gd name="connsiteY3" fmla="*/ 6094339 h 6094339"/>
              <a:gd name="connsiteX4" fmla="*/ 2143540 w 2710070"/>
              <a:gd name="connsiteY4" fmla="*/ 5209757 h 6094339"/>
              <a:gd name="connsiteX5" fmla="*/ 1457740 w 2710070"/>
              <a:gd name="connsiteY5" fmla="*/ 4176087 h 6094339"/>
              <a:gd name="connsiteX6" fmla="*/ 0 w 2710070"/>
              <a:gd name="connsiteY6" fmla="*/ 4173891 h 6094339"/>
              <a:gd name="connsiteX7" fmla="*/ 0 w 2710070"/>
              <a:gd name="connsiteY7" fmla="*/ 0 h 6094339"/>
              <a:gd name="connsiteX0" fmla="*/ 0 w 2710070"/>
              <a:gd name="connsiteY0" fmla="*/ 0 h 6094339"/>
              <a:gd name="connsiteX1" fmla="*/ 2673630 w 2710070"/>
              <a:gd name="connsiteY1" fmla="*/ 0 h 6094339"/>
              <a:gd name="connsiteX2" fmla="*/ 2673630 w 2710070"/>
              <a:gd name="connsiteY2" fmla="*/ 4173891 h 6094339"/>
              <a:gd name="connsiteX3" fmla="*/ 2710070 w 2710070"/>
              <a:gd name="connsiteY3" fmla="*/ 6094339 h 6094339"/>
              <a:gd name="connsiteX4" fmla="*/ 1408044 w 2710070"/>
              <a:gd name="connsiteY4" fmla="*/ 6084400 h 6094339"/>
              <a:gd name="connsiteX5" fmla="*/ 1457740 w 2710070"/>
              <a:gd name="connsiteY5" fmla="*/ 4176087 h 6094339"/>
              <a:gd name="connsiteX6" fmla="*/ 0 w 2710070"/>
              <a:gd name="connsiteY6" fmla="*/ 4173891 h 6094339"/>
              <a:gd name="connsiteX7" fmla="*/ 0 w 2710070"/>
              <a:gd name="connsiteY7" fmla="*/ 0 h 6094339"/>
              <a:gd name="connsiteX0" fmla="*/ 0 w 2710070"/>
              <a:gd name="connsiteY0" fmla="*/ 0 h 6094339"/>
              <a:gd name="connsiteX1" fmla="*/ 2673630 w 2710070"/>
              <a:gd name="connsiteY1" fmla="*/ 0 h 6094339"/>
              <a:gd name="connsiteX2" fmla="*/ 2673630 w 2710070"/>
              <a:gd name="connsiteY2" fmla="*/ 4173891 h 6094339"/>
              <a:gd name="connsiteX3" fmla="*/ 2710070 w 2710070"/>
              <a:gd name="connsiteY3" fmla="*/ 6094339 h 6094339"/>
              <a:gd name="connsiteX4" fmla="*/ 1497497 w 2710070"/>
              <a:gd name="connsiteY4" fmla="*/ 6084400 h 6094339"/>
              <a:gd name="connsiteX5" fmla="*/ 1457740 w 2710070"/>
              <a:gd name="connsiteY5" fmla="*/ 4176087 h 6094339"/>
              <a:gd name="connsiteX6" fmla="*/ 0 w 2710070"/>
              <a:gd name="connsiteY6" fmla="*/ 4173891 h 6094339"/>
              <a:gd name="connsiteX7" fmla="*/ 0 w 2710070"/>
              <a:gd name="connsiteY7" fmla="*/ 0 h 609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0070" h="6094339">
                <a:moveTo>
                  <a:pt x="0" y="0"/>
                </a:moveTo>
                <a:lnTo>
                  <a:pt x="2673630" y="0"/>
                </a:lnTo>
                <a:lnTo>
                  <a:pt x="2673630" y="4173891"/>
                </a:lnTo>
                <a:lnTo>
                  <a:pt x="2710070" y="6094339"/>
                </a:lnTo>
                <a:lnTo>
                  <a:pt x="1497497" y="6084400"/>
                </a:lnTo>
                <a:lnTo>
                  <a:pt x="1457740" y="4176087"/>
                </a:lnTo>
                <a:lnTo>
                  <a:pt x="0" y="4173891"/>
                </a:lnTo>
                <a:lnTo>
                  <a:pt x="0" y="0"/>
                </a:lnTo>
                <a:close/>
              </a:path>
            </a:pathLst>
          </a:custGeom>
          <a:noFill/>
          <a:ln w="635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srgbClr val="FFFFFF"/>
              </a:solidFill>
            </a:endParaRPr>
          </a:p>
        </p:txBody>
      </p:sp>
      <p:sp>
        <p:nvSpPr>
          <p:cNvPr id="14" name="TextBox 13"/>
          <p:cNvSpPr txBox="1"/>
          <p:nvPr/>
        </p:nvSpPr>
        <p:spPr>
          <a:xfrm>
            <a:off x="3044686" y="132125"/>
            <a:ext cx="1282146" cy="523220"/>
          </a:xfrm>
          <a:prstGeom prst="rect">
            <a:avLst/>
          </a:prstGeom>
          <a:noFill/>
        </p:spPr>
        <p:txBody>
          <a:bodyPr wrap="square" rtlCol="0">
            <a:spAutoFit/>
          </a:bodyPr>
          <a:lstStyle/>
          <a:p>
            <a:r>
              <a:rPr lang="en-US" sz="2800" b="1" dirty="0">
                <a:solidFill>
                  <a:srgbClr val="FFFF00"/>
                </a:solidFill>
                <a:latin typeface="Calibri" panose="020F0502020204030204" pitchFamily="34" charset="0"/>
              </a:rPr>
              <a:t>City</a:t>
            </a:r>
          </a:p>
        </p:txBody>
      </p:sp>
      <p:sp>
        <p:nvSpPr>
          <p:cNvPr id="15" name="Rectangle 14"/>
          <p:cNvSpPr/>
          <p:nvPr/>
        </p:nvSpPr>
        <p:spPr bwMode="auto">
          <a:xfrm>
            <a:off x="516834" y="1818647"/>
            <a:ext cx="8100391" cy="2972015"/>
          </a:xfrm>
          <a:prstGeom prst="rect">
            <a:avLst/>
          </a:prstGeom>
          <a:noFill/>
          <a:ln w="635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srgbClr val="FFFFFF"/>
              </a:solidFill>
            </a:endParaRPr>
          </a:p>
        </p:txBody>
      </p:sp>
      <p:sp>
        <p:nvSpPr>
          <p:cNvPr id="16" name="TextBox 15"/>
          <p:cNvSpPr txBox="1"/>
          <p:nvPr/>
        </p:nvSpPr>
        <p:spPr>
          <a:xfrm>
            <a:off x="627821" y="1854545"/>
            <a:ext cx="1282146" cy="523220"/>
          </a:xfrm>
          <a:prstGeom prst="rect">
            <a:avLst/>
          </a:prstGeom>
          <a:noFill/>
        </p:spPr>
        <p:txBody>
          <a:bodyPr wrap="square" rtlCol="0">
            <a:spAutoFit/>
          </a:bodyPr>
          <a:lstStyle/>
          <a:p>
            <a:r>
              <a:rPr lang="en-US" sz="2800" b="1" dirty="0">
                <a:solidFill>
                  <a:srgbClr val="FFFFFF"/>
                </a:solidFill>
                <a:latin typeface="Calibri" panose="020F0502020204030204" pitchFamily="34" charset="0"/>
              </a:rPr>
              <a:t>Region</a:t>
            </a:r>
          </a:p>
        </p:txBody>
      </p:sp>
      <p:sp>
        <p:nvSpPr>
          <p:cNvPr id="17" name="Rectangle 16"/>
          <p:cNvSpPr/>
          <p:nvPr/>
        </p:nvSpPr>
        <p:spPr bwMode="auto">
          <a:xfrm>
            <a:off x="114300" y="4460821"/>
            <a:ext cx="4116459" cy="2251169"/>
          </a:xfrm>
          <a:prstGeom prst="rect">
            <a:avLst/>
          </a:prstGeom>
          <a:noFill/>
          <a:ln w="6350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srgbClr val="FFFFFF"/>
              </a:solidFill>
            </a:endParaRPr>
          </a:p>
        </p:txBody>
      </p:sp>
      <p:sp>
        <p:nvSpPr>
          <p:cNvPr id="18" name="TextBox 17"/>
          <p:cNvSpPr txBox="1"/>
          <p:nvPr/>
        </p:nvSpPr>
        <p:spPr>
          <a:xfrm>
            <a:off x="178906" y="6182979"/>
            <a:ext cx="1282146" cy="523220"/>
          </a:xfrm>
          <a:prstGeom prst="rect">
            <a:avLst/>
          </a:prstGeom>
          <a:noFill/>
        </p:spPr>
        <p:txBody>
          <a:bodyPr wrap="square" rtlCol="0">
            <a:spAutoFit/>
          </a:bodyPr>
          <a:lstStyle/>
          <a:p>
            <a:r>
              <a:rPr lang="en-US" sz="2800" b="1" dirty="0">
                <a:solidFill>
                  <a:srgbClr val="FF00FF"/>
                </a:solidFill>
                <a:latin typeface="Calibri" panose="020F0502020204030204" pitchFamily="34" charset="0"/>
              </a:rPr>
              <a:t>State</a:t>
            </a:r>
          </a:p>
        </p:txBody>
      </p:sp>
      <p:sp>
        <p:nvSpPr>
          <p:cNvPr id="20" name="Rectangle 19"/>
          <p:cNvSpPr/>
          <p:nvPr/>
        </p:nvSpPr>
        <p:spPr bwMode="auto">
          <a:xfrm>
            <a:off x="3601276" y="5149785"/>
            <a:ext cx="5363820" cy="1442589"/>
          </a:xfrm>
          <a:prstGeom prst="rect">
            <a:avLst/>
          </a:prstGeom>
          <a:noFill/>
          <a:ln w="63500" cap="flat" cmpd="sng" algn="ctr">
            <a:solidFill>
              <a:srgbClr val="00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srgbClr val="FFFFFF"/>
              </a:solidFill>
            </a:endParaRPr>
          </a:p>
        </p:txBody>
      </p:sp>
      <p:sp>
        <p:nvSpPr>
          <p:cNvPr id="21" name="TextBox 20"/>
          <p:cNvSpPr txBox="1"/>
          <p:nvPr/>
        </p:nvSpPr>
        <p:spPr>
          <a:xfrm>
            <a:off x="6370983" y="6075475"/>
            <a:ext cx="3041374" cy="523220"/>
          </a:xfrm>
          <a:prstGeom prst="rect">
            <a:avLst/>
          </a:prstGeom>
          <a:noFill/>
        </p:spPr>
        <p:txBody>
          <a:bodyPr wrap="square" rtlCol="0">
            <a:spAutoFit/>
          </a:bodyPr>
          <a:lstStyle/>
          <a:p>
            <a:r>
              <a:rPr lang="en-US" sz="2800" b="1" dirty="0">
                <a:solidFill>
                  <a:srgbClr val="00FF00"/>
                </a:solidFill>
                <a:latin typeface="Calibri" panose="020F0502020204030204" pitchFamily="34" charset="0"/>
              </a:rPr>
              <a:t>National/Global</a:t>
            </a:r>
          </a:p>
        </p:txBody>
      </p:sp>
      <p:pic>
        <p:nvPicPr>
          <p:cNvPr id="23" name="Picture 22"/>
          <p:cNvPicPr>
            <a:picLocks noChangeAspect="1"/>
          </p:cNvPicPr>
          <p:nvPr/>
        </p:nvPicPr>
        <p:blipFill>
          <a:blip r:embed="rId6"/>
          <a:stretch>
            <a:fillRect/>
          </a:stretch>
        </p:blipFill>
        <p:spPr>
          <a:xfrm>
            <a:off x="835404" y="2472402"/>
            <a:ext cx="1950865" cy="1162752"/>
          </a:xfrm>
          <a:prstGeom prst="rect">
            <a:avLst/>
          </a:prstGeom>
          <a:ln w="25400">
            <a:solidFill>
              <a:schemeClr val="tx1"/>
            </a:solidFill>
          </a:ln>
        </p:spPr>
      </p:pic>
      <p:pic>
        <p:nvPicPr>
          <p:cNvPr id="24" name="Picture 23"/>
          <p:cNvPicPr>
            <a:picLocks noChangeAspect="1"/>
          </p:cNvPicPr>
          <p:nvPr/>
        </p:nvPicPr>
        <p:blipFill>
          <a:blip r:embed="rId7"/>
          <a:stretch>
            <a:fillRect/>
          </a:stretch>
        </p:blipFill>
        <p:spPr>
          <a:xfrm>
            <a:off x="6076805" y="2355523"/>
            <a:ext cx="2169363" cy="1368868"/>
          </a:xfrm>
          <a:prstGeom prst="rect">
            <a:avLst/>
          </a:prstGeom>
          <a:ln w="25400">
            <a:solidFill>
              <a:schemeClr val="tx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4261031" y="4648873"/>
            <a:ext cx="1678893" cy="626254"/>
          </a:xfrm>
          <a:prstGeom prst="rect">
            <a:avLst/>
          </a:prstGeom>
          <a:ln w="25400">
            <a:solidFill>
              <a:schemeClr val="tx1"/>
            </a:solidFill>
          </a:ln>
        </p:spPr>
      </p:pic>
      <p:pic>
        <p:nvPicPr>
          <p:cNvPr id="6" name="Picture 5"/>
          <p:cNvPicPr>
            <a:picLocks noChangeAspect="1"/>
          </p:cNvPicPr>
          <p:nvPr/>
        </p:nvPicPr>
        <p:blipFill>
          <a:blip r:embed="rId9"/>
          <a:stretch>
            <a:fillRect/>
          </a:stretch>
        </p:blipFill>
        <p:spPr>
          <a:xfrm rot="20561566">
            <a:off x="3167063" y="5170657"/>
            <a:ext cx="4762500" cy="936931"/>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3553" r="15531"/>
          <a:stretch/>
        </p:blipFill>
        <p:spPr>
          <a:xfrm>
            <a:off x="369623" y="4648694"/>
            <a:ext cx="1433688" cy="1591446"/>
          </a:xfrm>
          <a:prstGeom prst="rect">
            <a:avLst/>
          </a:prstGeom>
          <a:scene3d>
            <a:camera prst="orthographicFront">
              <a:rot lat="0" lon="0" rev="0"/>
            </a:camera>
            <a:lightRig rig="threePt" dir="t"/>
          </a:scene3d>
        </p:spPr>
      </p:pic>
      <p:grpSp>
        <p:nvGrpSpPr>
          <p:cNvPr id="7" name="Group 6"/>
          <p:cNvGrpSpPr/>
          <p:nvPr/>
        </p:nvGrpSpPr>
        <p:grpSpPr>
          <a:xfrm>
            <a:off x="2530785" y="2947732"/>
            <a:ext cx="882343" cy="3717784"/>
            <a:chOff x="2530785" y="2947732"/>
            <a:chExt cx="882343" cy="3717784"/>
          </a:xfrm>
        </p:grpSpPr>
        <p:sp>
          <p:nvSpPr>
            <p:cNvPr id="5" name="Right Arrow 4"/>
            <p:cNvSpPr/>
            <p:nvPr/>
          </p:nvSpPr>
          <p:spPr bwMode="auto">
            <a:xfrm rot="18670147">
              <a:off x="1360142" y="4612530"/>
              <a:ext cx="3223629" cy="882343"/>
            </a:xfrm>
            <a:prstGeom prst="rightArrow">
              <a:avLst/>
            </a:prstGeom>
            <a:solidFill>
              <a:schemeClr val="bg2">
                <a:lumMod val="50000"/>
                <a:lumOff val="5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srgbClr val="FFFFFF"/>
                </a:solidFill>
              </a:endParaRPr>
            </a:p>
          </p:txBody>
        </p:sp>
        <p:sp>
          <p:nvSpPr>
            <p:cNvPr id="19" name="TextBox 18"/>
            <p:cNvSpPr txBox="1"/>
            <p:nvPr/>
          </p:nvSpPr>
          <p:spPr>
            <a:xfrm rot="18648046">
              <a:off x="1368138" y="4586786"/>
              <a:ext cx="3647440" cy="369332"/>
            </a:xfrm>
            <a:prstGeom prst="rect">
              <a:avLst/>
            </a:prstGeom>
            <a:noFill/>
            <a:ln>
              <a:noFill/>
            </a:ln>
          </p:spPr>
          <p:txBody>
            <a:bodyPr wrap="square" rtlCol="0">
              <a:spAutoFit/>
            </a:bodyPr>
            <a:lstStyle/>
            <a:p>
              <a:r>
                <a:rPr lang="en-US" b="1" dirty="0">
                  <a:solidFill>
                    <a:srgbClr val="FFFFFF"/>
                  </a:solidFill>
                  <a:latin typeface="Calibri" panose="020F0502020204030204" pitchFamily="34" charset="0"/>
                </a:rPr>
                <a:t>Population growth/change</a:t>
              </a:r>
            </a:p>
          </p:txBody>
        </p:sp>
      </p:grpSp>
      <p:grpSp>
        <p:nvGrpSpPr>
          <p:cNvPr id="3" name="Group 2"/>
          <p:cNvGrpSpPr/>
          <p:nvPr/>
        </p:nvGrpSpPr>
        <p:grpSpPr>
          <a:xfrm>
            <a:off x="4210999" y="714611"/>
            <a:ext cx="4693436" cy="5586191"/>
            <a:chOff x="4210999" y="714611"/>
            <a:chExt cx="4693436" cy="5586191"/>
          </a:xfrm>
        </p:grpSpPr>
        <p:sp>
          <p:nvSpPr>
            <p:cNvPr id="22" name="Freeform: Shape 9"/>
            <p:cNvSpPr/>
            <p:nvPr/>
          </p:nvSpPr>
          <p:spPr>
            <a:xfrm rot="1301730">
              <a:off x="4210999" y="714611"/>
              <a:ext cx="1440385" cy="5586191"/>
            </a:xfrm>
            <a:custGeom>
              <a:avLst/>
              <a:gdLst>
                <a:gd name="connsiteX0" fmla="*/ 477982 w 633942"/>
                <a:gd name="connsiteY0" fmla="*/ 0 h 3657600"/>
                <a:gd name="connsiteX1" fmla="*/ 31173 w 633942"/>
                <a:gd name="connsiteY1" fmla="*/ 540328 h 3657600"/>
                <a:gd name="connsiteX2" fmla="*/ 561109 w 633942"/>
                <a:gd name="connsiteY2" fmla="*/ 1070264 h 3657600"/>
                <a:gd name="connsiteX3" fmla="*/ 51955 w 633942"/>
                <a:gd name="connsiteY3" fmla="*/ 1901537 h 3657600"/>
                <a:gd name="connsiteX4" fmla="*/ 633846 w 633942"/>
                <a:gd name="connsiteY4" fmla="*/ 2618509 h 3657600"/>
                <a:gd name="connsiteX5" fmla="*/ 0 w 633942"/>
                <a:gd name="connsiteY5" fmla="*/ 3657600 h 3657600"/>
                <a:gd name="connsiteX6" fmla="*/ 0 w 633942"/>
                <a:gd name="connsiteY6" fmla="*/ 3657600 h 3657600"/>
                <a:gd name="connsiteX0" fmla="*/ 477982 w 633949"/>
                <a:gd name="connsiteY0" fmla="*/ 0 h 3657600"/>
                <a:gd name="connsiteX1" fmla="*/ 31173 w 633949"/>
                <a:gd name="connsiteY1" fmla="*/ 540328 h 3657600"/>
                <a:gd name="connsiteX2" fmla="*/ 328098 w 633949"/>
                <a:gd name="connsiteY2" fmla="*/ 1188089 h 3657600"/>
                <a:gd name="connsiteX3" fmla="*/ 51955 w 633949"/>
                <a:gd name="connsiteY3" fmla="*/ 1901537 h 3657600"/>
                <a:gd name="connsiteX4" fmla="*/ 633846 w 633949"/>
                <a:gd name="connsiteY4" fmla="*/ 2618509 h 3657600"/>
                <a:gd name="connsiteX5" fmla="*/ 0 w 633949"/>
                <a:gd name="connsiteY5" fmla="*/ 3657600 h 3657600"/>
                <a:gd name="connsiteX6" fmla="*/ 0 w 633949"/>
                <a:gd name="connsiteY6" fmla="*/ 3657600 h 3657600"/>
                <a:gd name="connsiteX0" fmla="*/ 514777 w 670744"/>
                <a:gd name="connsiteY0" fmla="*/ 0 h 4199030"/>
                <a:gd name="connsiteX1" fmla="*/ 67968 w 670744"/>
                <a:gd name="connsiteY1" fmla="*/ 540328 h 4199030"/>
                <a:gd name="connsiteX2" fmla="*/ 364893 w 670744"/>
                <a:gd name="connsiteY2" fmla="*/ 1188089 h 4199030"/>
                <a:gd name="connsiteX3" fmla="*/ 88750 w 670744"/>
                <a:gd name="connsiteY3" fmla="*/ 1901537 h 4199030"/>
                <a:gd name="connsiteX4" fmla="*/ 670641 w 670744"/>
                <a:gd name="connsiteY4" fmla="*/ 2618509 h 4199030"/>
                <a:gd name="connsiteX5" fmla="*/ 36795 w 670744"/>
                <a:gd name="connsiteY5" fmla="*/ 3657600 h 4199030"/>
                <a:gd name="connsiteX6" fmla="*/ 0 w 670744"/>
                <a:gd name="connsiteY6" fmla="*/ 4199030 h 4199030"/>
                <a:gd name="connsiteX0" fmla="*/ 514777 w 671269"/>
                <a:gd name="connsiteY0" fmla="*/ 0 h 4199030"/>
                <a:gd name="connsiteX1" fmla="*/ 67968 w 671269"/>
                <a:gd name="connsiteY1" fmla="*/ 540328 h 4199030"/>
                <a:gd name="connsiteX2" fmla="*/ 364893 w 671269"/>
                <a:gd name="connsiteY2" fmla="*/ 1188089 h 4199030"/>
                <a:gd name="connsiteX3" fmla="*/ 88750 w 671269"/>
                <a:gd name="connsiteY3" fmla="*/ 1901537 h 4199030"/>
                <a:gd name="connsiteX4" fmla="*/ 670641 w 671269"/>
                <a:gd name="connsiteY4" fmla="*/ 2618509 h 4199030"/>
                <a:gd name="connsiteX5" fmla="*/ 210809 w 671269"/>
                <a:gd name="connsiteY5" fmla="*/ 3725583 h 4199030"/>
                <a:gd name="connsiteX6" fmla="*/ 0 w 671269"/>
                <a:gd name="connsiteY6" fmla="*/ 4199030 h 41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269" h="4199030">
                  <a:moveTo>
                    <a:pt x="514777" y="0"/>
                  </a:moveTo>
                  <a:cubicBezTo>
                    <a:pt x="284445" y="180975"/>
                    <a:pt x="92949" y="342313"/>
                    <a:pt x="67968" y="540328"/>
                  </a:cubicBezTo>
                  <a:cubicBezTo>
                    <a:pt x="42987" y="738343"/>
                    <a:pt x="361429" y="961221"/>
                    <a:pt x="364893" y="1188089"/>
                  </a:cubicBezTo>
                  <a:cubicBezTo>
                    <a:pt x="368357" y="1414957"/>
                    <a:pt x="37792" y="1663134"/>
                    <a:pt x="88750" y="1901537"/>
                  </a:cubicBezTo>
                  <a:cubicBezTo>
                    <a:pt x="139708" y="2139940"/>
                    <a:pt x="650298" y="2314501"/>
                    <a:pt x="670641" y="2618509"/>
                  </a:cubicBezTo>
                  <a:cubicBezTo>
                    <a:pt x="690984" y="2922517"/>
                    <a:pt x="210809" y="3725583"/>
                    <a:pt x="210809" y="3725583"/>
                  </a:cubicBezTo>
                  <a:lnTo>
                    <a:pt x="0" y="4199030"/>
                  </a:lnTo>
                </a:path>
              </a:pathLst>
            </a:custGeom>
            <a:noFill/>
            <a:ln w="635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6331295" y="797972"/>
              <a:ext cx="2573140" cy="523220"/>
            </a:xfrm>
            <a:prstGeom prst="rect">
              <a:avLst/>
            </a:prstGeom>
            <a:noFill/>
          </p:spPr>
          <p:txBody>
            <a:bodyPr wrap="none" rtlCol="0">
              <a:spAutoFit/>
            </a:bodyPr>
            <a:lstStyle/>
            <a:p>
              <a:r>
                <a:rPr lang="en-US" sz="2800" b="1" dirty="0">
                  <a:solidFill>
                    <a:srgbClr val="0099FF"/>
                  </a:solidFill>
                  <a:latin typeface="Gotham Book" pitchFamily="50" charset="0"/>
                  <a:cs typeface="Gotham Book" pitchFamily="50" charset="0"/>
                </a:rPr>
                <a:t>San Marcos River</a:t>
              </a:r>
            </a:p>
          </p:txBody>
        </p:sp>
      </p:grpSp>
    </p:spTree>
    <p:extLst>
      <p:ext uri="{BB962C8B-B14F-4D97-AF65-F5344CB8AC3E}">
        <p14:creationId xmlns:p14="http://schemas.microsoft.com/office/powerpoint/2010/main" val="25352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val 4"/>
          <p:cNvSpPr/>
          <p:nvPr/>
        </p:nvSpPr>
        <p:spPr>
          <a:xfrm>
            <a:off x="1908884" y="3398535"/>
            <a:ext cx="5116372" cy="3359889"/>
          </a:xfrm>
          <a:prstGeom prst="ellipse">
            <a:avLst/>
          </a:prstGeom>
          <a:solidFill>
            <a:schemeClr val="tx1">
              <a:lumMod val="75000"/>
            </a:schemeClr>
          </a:solidFill>
          <a:ln w="38100">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1"/>
          <p:cNvSpPr>
            <a:spLocks noGrp="1"/>
          </p:cNvSpPr>
          <p:nvPr>
            <p:ph type="title"/>
          </p:nvPr>
        </p:nvSpPr>
        <p:spPr>
          <a:xfrm>
            <a:off x="3235310" y="5158495"/>
            <a:ext cx="2501952" cy="793608"/>
          </a:xfrm>
        </p:spPr>
        <p:txBody>
          <a:bodyPr>
            <a:noAutofit/>
          </a:bodyPr>
          <a:lstStyle/>
          <a:p>
            <a:pPr algn="ctr"/>
            <a:r>
              <a:rPr lang="en-US" sz="2800" b="1" dirty="0">
                <a:solidFill>
                  <a:schemeClr val="bg1"/>
                </a:solidFill>
              </a:rPr>
              <a:t>Social-Ecological System (SES)</a:t>
            </a:r>
          </a:p>
        </p:txBody>
      </p:sp>
      <p:sp>
        <p:nvSpPr>
          <p:cNvPr id="10" name="Freeform: Shape 9"/>
          <p:cNvSpPr/>
          <p:nvPr/>
        </p:nvSpPr>
        <p:spPr>
          <a:xfrm>
            <a:off x="2253826" y="3271149"/>
            <a:ext cx="1360290" cy="3854115"/>
          </a:xfrm>
          <a:custGeom>
            <a:avLst/>
            <a:gdLst>
              <a:gd name="connsiteX0" fmla="*/ 477982 w 633942"/>
              <a:gd name="connsiteY0" fmla="*/ 0 h 3657600"/>
              <a:gd name="connsiteX1" fmla="*/ 31173 w 633942"/>
              <a:gd name="connsiteY1" fmla="*/ 540328 h 3657600"/>
              <a:gd name="connsiteX2" fmla="*/ 561109 w 633942"/>
              <a:gd name="connsiteY2" fmla="*/ 1070264 h 3657600"/>
              <a:gd name="connsiteX3" fmla="*/ 51955 w 633942"/>
              <a:gd name="connsiteY3" fmla="*/ 1901537 h 3657600"/>
              <a:gd name="connsiteX4" fmla="*/ 633846 w 633942"/>
              <a:gd name="connsiteY4" fmla="*/ 2618509 h 3657600"/>
              <a:gd name="connsiteX5" fmla="*/ 0 w 633942"/>
              <a:gd name="connsiteY5" fmla="*/ 3657600 h 3657600"/>
              <a:gd name="connsiteX6" fmla="*/ 0 w 633942"/>
              <a:gd name="connsiteY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942" h="3657600">
                <a:moveTo>
                  <a:pt x="477982" y="0"/>
                </a:moveTo>
                <a:cubicBezTo>
                  <a:pt x="247650" y="180975"/>
                  <a:pt x="17318" y="361951"/>
                  <a:pt x="31173" y="540328"/>
                </a:cubicBezTo>
                <a:cubicBezTo>
                  <a:pt x="45027" y="718705"/>
                  <a:pt x="557645" y="843396"/>
                  <a:pt x="561109" y="1070264"/>
                </a:cubicBezTo>
                <a:cubicBezTo>
                  <a:pt x="564573" y="1297132"/>
                  <a:pt x="39832" y="1643496"/>
                  <a:pt x="51955" y="1901537"/>
                </a:cubicBezTo>
                <a:cubicBezTo>
                  <a:pt x="64078" y="2159578"/>
                  <a:pt x="642505" y="2325832"/>
                  <a:pt x="633846" y="2618509"/>
                </a:cubicBezTo>
                <a:cubicBezTo>
                  <a:pt x="625187" y="2911186"/>
                  <a:pt x="0" y="3657600"/>
                  <a:pt x="0" y="3657600"/>
                </a:cubicBezTo>
                <a:lnTo>
                  <a:pt x="0" y="3657600"/>
                </a:lnTo>
              </a:path>
            </a:pathLst>
          </a:custGeom>
          <a:noFill/>
          <a:ln w="635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5545218" y="3310091"/>
            <a:ext cx="4880343" cy="3359889"/>
          </a:xfrm>
          <a:prstGeom prst="ellipse">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527543" y="3398536"/>
            <a:ext cx="4880343" cy="3359889"/>
          </a:xfrm>
          <a:prstGeom prst="ellipse">
            <a:avLst/>
          </a:prstGeom>
          <a:noFill/>
          <a:ln w="38100">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372509" y="3520622"/>
            <a:ext cx="1784470" cy="707886"/>
          </a:xfrm>
          <a:prstGeom prst="rect">
            <a:avLst/>
          </a:prstGeom>
          <a:noFill/>
        </p:spPr>
        <p:txBody>
          <a:bodyPr wrap="square" rtlCol="0">
            <a:spAutoFit/>
          </a:bodyPr>
          <a:lstStyle/>
          <a:p>
            <a:r>
              <a:rPr lang="en-US" sz="2000" b="1" dirty="0">
                <a:solidFill>
                  <a:srgbClr val="33CC33"/>
                </a:solidFill>
                <a:latin typeface="Gotham"/>
                <a:cs typeface="Gotham Book" pitchFamily="50" charset="0"/>
              </a:rPr>
              <a:t>Ecosystem Services</a:t>
            </a:r>
          </a:p>
        </p:txBody>
      </p:sp>
      <p:sp>
        <p:nvSpPr>
          <p:cNvPr id="6" name="TextBox 5"/>
          <p:cNvSpPr txBox="1"/>
          <p:nvPr/>
        </p:nvSpPr>
        <p:spPr>
          <a:xfrm>
            <a:off x="7302897" y="3649333"/>
            <a:ext cx="1839532" cy="707886"/>
          </a:xfrm>
          <a:prstGeom prst="rect">
            <a:avLst/>
          </a:prstGeom>
          <a:noFill/>
        </p:spPr>
        <p:txBody>
          <a:bodyPr wrap="square" rtlCol="0">
            <a:spAutoFit/>
          </a:bodyPr>
          <a:lstStyle/>
          <a:p>
            <a:r>
              <a:rPr lang="en-US" sz="2000" b="1" dirty="0">
                <a:solidFill>
                  <a:srgbClr val="FFC000"/>
                </a:solidFill>
                <a:latin typeface="Gotham"/>
                <a:cs typeface="Gotham Book" pitchFamily="50" charset="0"/>
              </a:rPr>
              <a:t>Cultural Demands</a:t>
            </a:r>
          </a:p>
        </p:txBody>
      </p:sp>
      <p:sp>
        <p:nvSpPr>
          <p:cNvPr id="13" name="TextBox 12"/>
          <p:cNvSpPr txBox="1"/>
          <p:nvPr/>
        </p:nvSpPr>
        <p:spPr>
          <a:xfrm>
            <a:off x="3249939" y="3001368"/>
            <a:ext cx="922047" cy="461665"/>
          </a:xfrm>
          <a:prstGeom prst="rect">
            <a:avLst/>
          </a:prstGeom>
          <a:noFill/>
        </p:spPr>
        <p:txBody>
          <a:bodyPr wrap="none" rtlCol="0">
            <a:spAutoFit/>
          </a:bodyPr>
          <a:lstStyle/>
          <a:p>
            <a:r>
              <a:rPr lang="en-US" sz="2400" b="1" dirty="0">
                <a:solidFill>
                  <a:srgbClr val="0099FF"/>
                </a:solidFill>
                <a:latin typeface="Gotham Book" pitchFamily="50" charset="0"/>
                <a:cs typeface="Gotham Book" pitchFamily="50" charset="0"/>
              </a:rPr>
              <a:t>Rivers</a:t>
            </a:r>
          </a:p>
        </p:txBody>
      </p:sp>
      <p:sp>
        <p:nvSpPr>
          <p:cNvPr id="16" name="TextBox 15"/>
          <p:cNvSpPr txBox="1"/>
          <p:nvPr/>
        </p:nvSpPr>
        <p:spPr>
          <a:xfrm>
            <a:off x="7108280" y="4445663"/>
            <a:ext cx="2024913" cy="1754326"/>
          </a:xfrm>
          <a:prstGeom prst="rect">
            <a:avLst/>
          </a:prstGeom>
          <a:noFill/>
        </p:spPr>
        <p:txBody>
          <a:bodyPr wrap="none" rtlCol="0">
            <a:spAutoFit/>
          </a:bodyPr>
          <a:lstStyle/>
          <a:p>
            <a:pPr marL="285750" indent="-285750" defTabSz="914400">
              <a:buFont typeface="Courier New" panose="02070309020205020404" pitchFamily="49" charset="0"/>
              <a:buChar char="o"/>
            </a:pPr>
            <a:r>
              <a:rPr lang="en-US" dirty="0">
                <a:solidFill>
                  <a:srgbClr val="FFC000"/>
                </a:solidFill>
                <a:latin typeface="Gotham"/>
              </a:rPr>
              <a:t>Aesthetics</a:t>
            </a:r>
          </a:p>
          <a:p>
            <a:pPr marL="285750" indent="-285750" defTabSz="914400">
              <a:buFont typeface="Courier New" panose="02070309020205020404" pitchFamily="49" charset="0"/>
              <a:buChar char="o"/>
            </a:pPr>
            <a:r>
              <a:rPr lang="en-US" dirty="0">
                <a:solidFill>
                  <a:srgbClr val="FFC000"/>
                </a:solidFill>
                <a:latin typeface="Gotham"/>
              </a:rPr>
              <a:t>Education</a:t>
            </a:r>
          </a:p>
          <a:p>
            <a:pPr marL="285750" indent="-285750" defTabSz="914400">
              <a:buFont typeface="Courier New" panose="02070309020205020404" pitchFamily="49" charset="0"/>
              <a:buChar char="o"/>
            </a:pPr>
            <a:r>
              <a:rPr lang="en-US" dirty="0">
                <a:solidFill>
                  <a:srgbClr val="FFC000"/>
                </a:solidFill>
                <a:latin typeface="Gotham"/>
              </a:rPr>
              <a:t>Inspiration</a:t>
            </a:r>
          </a:p>
          <a:p>
            <a:pPr marL="285750" indent="-285750" defTabSz="914400">
              <a:buFont typeface="Courier New" panose="02070309020205020404" pitchFamily="49" charset="0"/>
              <a:buChar char="o"/>
            </a:pPr>
            <a:r>
              <a:rPr lang="en-US" dirty="0">
                <a:solidFill>
                  <a:srgbClr val="FFC000"/>
                </a:solidFill>
                <a:latin typeface="Gotham"/>
              </a:rPr>
              <a:t>Recreation</a:t>
            </a:r>
          </a:p>
          <a:p>
            <a:pPr marL="285750" indent="-285750" defTabSz="914400">
              <a:buFont typeface="Courier New" panose="02070309020205020404" pitchFamily="49" charset="0"/>
              <a:buChar char="o"/>
            </a:pPr>
            <a:r>
              <a:rPr lang="en-US" dirty="0">
                <a:solidFill>
                  <a:srgbClr val="FFC000"/>
                </a:solidFill>
                <a:latin typeface="Gotham"/>
              </a:rPr>
              <a:t>Sense of Place</a:t>
            </a:r>
          </a:p>
          <a:p>
            <a:pPr marL="285750" indent="-285750" defTabSz="914400">
              <a:buFont typeface="Courier New" panose="02070309020205020404" pitchFamily="49" charset="0"/>
              <a:buChar char="o"/>
            </a:pPr>
            <a:r>
              <a:rPr lang="en-US" dirty="0">
                <a:solidFill>
                  <a:srgbClr val="FFC000"/>
                </a:solidFill>
                <a:latin typeface="Gotham"/>
              </a:rPr>
              <a:t>Spirituality</a:t>
            </a:r>
          </a:p>
        </p:txBody>
      </p:sp>
      <p:sp>
        <p:nvSpPr>
          <p:cNvPr id="17" name="TextBox 16"/>
          <p:cNvSpPr txBox="1"/>
          <p:nvPr/>
        </p:nvSpPr>
        <p:spPr>
          <a:xfrm>
            <a:off x="181877" y="4275987"/>
            <a:ext cx="2127505" cy="2031325"/>
          </a:xfrm>
          <a:prstGeom prst="rect">
            <a:avLst/>
          </a:prstGeom>
          <a:noFill/>
        </p:spPr>
        <p:txBody>
          <a:bodyPr wrap="none" rtlCol="0">
            <a:spAutoFit/>
          </a:bodyPr>
          <a:lstStyle/>
          <a:p>
            <a:pPr marL="285750" indent="-285750">
              <a:buFont typeface="Courier New" panose="02070309020205020404" pitchFamily="49" charset="0"/>
              <a:buChar char="o"/>
            </a:pPr>
            <a:r>
              <a:rPr lang="en-US" dirty="0">
                <a:solidFill>
                  <a:srgbClr val="33CC33"/>
                </a:solidFill>
                <a:latin typeface="Gotham"/>
                <a:cs typeface="Gotham Book" pitchFamily="50" charset="0"/>
              </a:rPr>
              <a:t>Freshwater</a:t>
            </a:r>
          </a:p>
          <a:p>
            <a:pPr marL="285750" indent="-285750">
              <a:buFont typeface="Courier New" panose="02070309020205020404" pitchFamily="49" charset="0"/>
              <a:buChar char="o"/>
            </a:pPr>
            <a:r>
              <a:rPr lang="en-US" dirty="0">
                <a:solidFill>
                  <a:srgbClr val="33CC33"/>
                </a:solidFill>
                <a:latin typeface="Gotham"/>
                <a:cs typeface="Gotham Book" pitchFamily="50" charset="0"/>
              </a:rPr>
              <a:t>Irrigation</a:t>
            </a:r>
          </a:p>
          <a:p>
            <a:pPr marL="285750" indent="-285750">
              <a:buFont typeface="Courier New" panose="02070309020205020404" pitchFamily="49" charset="0"/>
              <a:buChar char="o"/>
            </a:pPr>
            <a:r>
              <a:rPr lang="en-US" dirty="0">
                <a:solidFill>
                  <a:srgbClr val="33CC33"/>
                </a:solidFill>
                <a:latin typeface="Gotham"/>
                <a:cs typeface="Gotham Book" pitchFamily="50" charset="0"/>
              </a:rPr>
              <a:t>Energy</a:t>
            </a:r>
          </a:p>
          <a:p>
            <a:pPr marL="285750" indent="-285750">
              <a:buFont typeface="Courier New" panose="02070309020205020404" pitchFamily="49" charset="0"/>
              <a:buChar char="o"/>
            </a:pPr>
            <a:r>
              <a:rPr lang="en-US" dirty="0">
                <a:solidFill>
                  <a:srgbClr val="33CC33"/>
                </a:solidFill>
                <a:latin typeface="Gotham"/>
                <a:cs typeface="Gotham Book" pitchFamily="50" charset="0"/>
              </a:rPr>
              <a:t>Food</a:t>
            </a:r>
          </a:p>
          <a:p>
            <a:pPr marL="285750" indent="-285750">
              <a:buFont typeface="Courier New" panose="02070309020205020404" pitchFamily="49" charset="0"/>
              <a:buChar char="o"/>
            </a:pPr>
            <a:r>
              <a:rPr lang="en-US" dirty="0">
                <a:solidFill>
                  <a:srgbClr val="33CC33"/>
                </a:solidFill>
                <a:latin typeface="Gotham"/>
                <a:cs typeface="Gotham Book" pitchFamily="50" charset="0"/>
              </a:rPr>
              <a:t>Habitat</a:t>
            </a:r>
          </a:p>
          <a:p>
            <a:pPr marL="285750" indent="-285750">
              <a:buFont typeface="Courier New" panose="02070309020205020404" pitchFamily="49" charset="0"/>
              <a:buChar char="o"/>
            </a:pPr>
            <a:r>
              <a:rPr lang="en-US" dirty="0">
                <a:solidFill>
                  <a:srgbClr val="33CC33"/>
                </a:solidFill>
                <a:latin typeface="Gotham"/>
                <a:cs typeface="Gotham Book" pitchFamily="50" charset="0"/>
              </a:rPr>
              <a:t>Water quality</a:t>
            </a:r>
          </a:p>
          <a:p>
            <a:pPr marL="285750" indent="-285750">
              <a:buFont typeface="Courier New" panose="02070309020205020404" pitchFamily="49" charset="0"/>
              <a:buChar char="o"/>
            </a:pPr>
            <a:r>
              <a:rPr lang="en-US" dirty="0">
                <a:solidFill>
                  <a:srgbClr val="33CC33"/>
                </a:solidFill>
                <a:latin typeface="Gotham"/>
                <a:cs typeface="Gotham Book" pitchFamily="50" charset="0"/>
              </a:rPr>
              <a:t>Flood regulation</a:t>
            </a:r>
          </a:p>
        </p:txBody>
      </p:sp>
      <p:sp>
        <p:nvSpPr>
          <p:cNvPr id="2" name="Oval 1"/>
          <p:cNvSpPr/>
          <p:nvPr/>
        </p:nvSpPr>
        <p:spPr>
          <a:xfrm rot="20867652">
            <a:off x="5748516" y="5039100"/>
            <a:ext cx="1235468" cy="48528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5" name="Content Placeholder 2"/>
          <p:cNvSpPr>
            <a:spLocks noGrp="1"/>
          </p:cNvSpPr>
          <p:nvPr>
            <p:ph idx="1"/>
          </p:nvPr>
        </p:nvSpPr>
        <p:spPr>
          <a:xfrm>
            <a:off x="494632" y="647615"/>
            <a:ext cx="7983307" cy="1276685"/>
          </a:xfrm>
        </p:spPr>
        <p:txBody>
          <a:bodyPr>
            <a:noAutofit/>
          </a:bodyPr>
          <a:lstStyle/>
          <a:p>
            <a:pPr marL="0" indent="0">
              <a:buNone/>
            </a:pPr>
            <a:r>
              <a:rPr lang="en-US" sz="3200" dirty="0"/>
              <a:t>What are the social demands and cross-scale connections within the San Marcos River social-ecological system?</a:t>
            </a:r>
          </a:p>
        </p:txBody>
      </p:sp>
      <p:pic>
        <p:nvPicPr>
          <p:cNvPr id="18" name="Graphic 17" descr="Dance">
            <a:extLst>
              <a:ext uri="{FF2B5EF4-FFF2-40B4-BE49-F238E27FC236}">
                <a16:creationId xmlns:a16="http://schemas.microsoft.com/office/drawing/2014/main" id="{0B7A8DE9-E699-4276-82EA-0DAC07B18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5912" y="4611379"/>
            <a:ext cx="914400" cy="914400"/>
          </a:xfrm>
          <a:prstGeom prst="rect">
            <a:avLst/>
          </a:prstGeom>
        </p:spPr>
      </p:pic>
    </p:spTree>
    <p:extLst>
      <p:ext uri="{BB962C8B-B14F-4D97-AF65-F5344CB8AC3E}">
        <p14:creationId xmlns:p14="http://schemas.microsoft.com/office/powerpoint/2010/main" val="620526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78299" y="845242"/>
            <a:ext cx="4724174" cy="5632311"/>
          </a:xfrm>
          <a:prstGeom prst="rect">
            <a:avLst/>
          </a:prstGeom>
        </p:spPr>
        <p:txBody>
          <a:bodyPr wrap="square">
            <a:spAutoFit/>
          </a:bodyPr>
          <a:lstStyle/>
          <a:p>
            <a:pPr marL="257175" indent="-257175">
              <a:buFont typeface="Courier New" panose="02070309020205020404" pitchFamily="49" charset="0"/>
              <a:buChar char="o"/>
            </a:pPr>
            <a:r>
              <a:rPr lang="en-US" sz="2000" dirty="0">
                <a:solidFill>
                  <a:prstClr val="white"/>
                </a:solidFill>
              </a:rPr>
              <a:t>Email, In-person, Mail-out questionnaires</a:t>
            </a:r>
          </a:p>
          <a:p>
            <a:pPr marL="257175" indent="-257175">
              <a:buFont typeface="Courier New" panose="02070309020205020404" pitchFamily="49" charset="0"/>
              <a:buChar char="o"/>
            </a:pPr>
            <a:endParaRPr lang="en-US" sz="2000" dirty="0">
              <a:solidFill>
                <a:prstClr val="white"/>
              </a:solidFill>
            </a:endParaRPr>
          </a:p>
          <a:p>
            <a:pPr marL="257175" indent="-257175">
              <a:buFont typeface="Courier New" panose="02070309020205020404" pitchFamily="49" charset="0"/>
              <a:buChar char="o"/>
            </a:pPr>
            <a:r>
              <a:rPr lang="en-US" sz="2000" dirty="0">
                <a:solidFill>
                  <a:prstClr val="white"/>
                </a:solidFill>
              </a:rPr>
              <a:t>Stratified random sampling to target different sociodemographic populations</a:t>
            </a:r>
          </a:p>
          <a:p>
            <a:pPr marL="257175" indent="-257175">
              <a:buFont typeface="Courier New" panose="02070309020205020404" pitchFamily="49" charset="0"/>
              <a:buChar char="o"/>
            </a:pPr>
            <a:endParaRPr lang="en-US" sz="2000" dirty="0">
              <a:solidFill>
                <a:prstClr val="white"/>
              </a:solidFill>
            </a:endParaRPr>
          </a:p>
          <a:p>
            <a:pPr marL="257175" indent="-257175">
              <a:buFont typeface="Courier New" panose="02070309020205020404" pitchFamily="49" charset="0"/>
              <a:buChar char="o"/>
            </a:pPr>
            <a:r>
              <a:rPr lang="en-US" sz="2000" dirty="0">
                <a:solidFill>
                  <a:prstClr val="white"/>
                </a:solidFill>
              </a:rPr>
              <a:t>Primarily forced, closed responses</a:t>
            </a:r>
          </a:p>
          <a:p>
            <a:endParaRPr lang="en-US" sz="2000" dirty="0">
              <a:solidFill>
                <a:prstClr val="white"/>
              </a:solidFill>
            </a:endParaRPr>
          </a:p>
          <a:p>
            <a:pPr marL="257175" indent="-257175">
              <a:buFont typeface="Courier New" panose="02070309020205020404" pitchFamily="49" charset="0"/>
              <a:buChar char="o"/>
            </a:pPr>
            <a:r>
              <a:rPr lang="en-US" sz="2000" dirty="0">
                <a:solidFill>
                  <a:prstClr val="white"/>
                </a:solidFill>
              </a:rPr>
              <a:t>49 questions total</a:t>
            </a:r>
          </a:p>
          <a:p>
            <a:endParaRPr lang="en-US" sz="2000" dirty="0">
              <a:solidFill>
                <a:prstClr val="white"/>
              </a:solidFill>
            </a:endParaRPr>
          </a:p>
          <a:p>
            <a:pPr marL="257175" indent="-257175">
              <a:buFont typeface="Courier New" panose="02070309020205020404" pitchFamily="49" charset="0"/>
              <a:buChar char="o"/>
            </a:pPr>
            <a:r>
              <a:rPr lang="en-US" sz="2000" dirty="0">
                <a:solidFill>
                  <a:prstClr val="white"/>
                </a:solidFill>
              </a:rPr>
              <a:t>20 minute average response time</a:t>
            </a:r>
          </a:p>
          <a:p>
            <a:endParaRPr lang="en-US" sz="2000" dirty="0">
              <a:solidFill>
                <a:prstClr val="white"/>
              </a:solidFill>
            </a:endParaRPr>
          </a:p>
          <a:p>
            <a:pPr marL="342900" indent="-342900">
              <a:buFont typeface="Courier New" panose="02070309020205020404" pitchFamily="49" charset="0"/>
              <a:buChar char="o"/>
            </a:pPr>
            <a:r>
              <a:rPr lang="en-US" sz="2000" dirty="0">
                <a:solidFill>
                  <a:prstClr val="white"/>
                </a:solidFill>
              </a:rPr>
              <a:t>Spring &amp; Summer of 2015</a:t>
            </a:r>
          </a:p>
          <a:p>
            <a:pPr marL="342900" indent="-342900">
              <a:buFont typeface="Courier New" panose="02070309020205020404" pitchFamily="49" charset="0"/>
              <a:buChar char="o"/>
            </a:pPr>
            <a:endParaRPr lang="en-US" sz="2000" dirty="0">
              <a:solidFill>
                <a:prstClr val="white"/>
              </a:solidFill>
            </a:endParaRPr>
          </a:p>
          <a:p>
            <a:pPr marL="342900" indent="-342900">
              <a:buFont typeface="Courier New" panose="02070309020205020404" pitchFamily="49" charset="0"/>
              <a:buChar char="o"/>
            </a:pPr>
            <a:r>
              <a:rPr lang="en-US" sz="2000" dirty="0">
                <a:solidFill>
                  <a:srgbClr val="00FF00"/>
                </a:solidFill>
              </a:rPr>
              <a:t>~3,200 complete surveys</a:t>
            </a:r>
          </a:p>
          <a:p>
            <a:pPr marL="342900" indent="-342900">
              <a:buFont typeface="Courier New" panose="02070309020205020404" pitchFamily="49" charset="0"/>
              <a:buChar char="o"/>
            </a:pPr>
            <a:endParaRPr lang="en-US" sz="2000" dirty="0">
              <a:solidFill>
                <a:prstClr val="white"/>
              </a:solidFill>
            </a:endParaRPr>
          </a:p>
          <a:p>
            <a:r>
              <a:rPr lang="en-US" sz="2000" dirty="0">
                <a:solidFill>
                  <a:prstClr val="white"/>
                </a:solidFill>
              </a:rPr>
              <a:t>	</a:t>
            </a:r>
          </a:p>
        </p:txBody>
      </p:sp>
      <p:sp>
        <p:nvSpPr>
          <p:cNvPr id="3" name="Title 1"/>
          <p:cNvSpPr>
            <a:spLocks noGrp="1"/>
          </p:cNvSpPr>
          <p:nvPr>
            <p:ph type="title"/>
          </p:nvPr>
        </p:nvSpPr>
        <p:spPr>
          <a:xfrm>
            <a:off x="132108" y="-294197"/>
            <a:ext cx="7548259" cy="994172"/>
          </a:xfrm>
        </p:spPr>
        <p:txBody>
          <a:bodyPr>
            <a:normAutofit/>
          </a:bodyPr>
          <a:lstStyle/>
          <a:p>
            <a:r>
              <a:rPr lang="en-US" sz="3600" dirty="0"/>
              <a:t>Survey Methodology</a:t>
            </a:r>
          </a:p>
        </p:txBody>
      </p:sp>
      <p:sp>
        <p:nvSpPr>
          <p:cNvPr id="2" name="AutoShape 2" descr="Image result for qualtrics"/>
          <p:cNvSpPr>
            <a:spLocks noChangeAspect="1" noChangeArrowheads="1"/>
          </p:cNvSpPr>
          <p:nvPr/>
        </p:nvSpPr>
        <p:spPr bwMode="auto">
          <a:xfrm>
            <a:off x="7161493" y="5404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2" name="Picture 6" descr="https://www.ttuhsc.edu/it/images/q_logo_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54" y="5744461"/>
            <a:ext cx="2474530" cy="11135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4849970" y="2772778"/>
            <a:ext cx="4294030" cy="2885364"/>
          </a:xfrm>
          <a:prstGeom prst="rect">
            <a:avLst/>
          </a:prstGeom>
        </p:spPr>
      </p:pic>
      <p:sp>
        <p:nvSpPr>
          <p:cNvPr id="7" name="TextBox 6"/>
          <p:cNvSpPr txBox="1"/>
          <p:nvPr/>
        </p:nvSpPr>
        <p:spPr>
          <a:xfrm>
            <a:off x="4911751" y="6201330"/>
            <a:ext cx="4232249" cy="369332"/>
          </a:xfrm>
          <a:prstGeom prst="rect">
            <a:avLst/>
          </a:prstGeom>
          <a:noFill/>
        </p:spPr>
        <p:txBody>
          <a:bodyPr wrap="none" rtlCol="0">
            <a:spAutoFit/>
          </a:bodyPr>
          <a:lstStyle/>
          <a:p>
            <a:r>
              <a:rPr lang="en-US" dirty="0">
                <a:solidFill>
                  <a:prstClr val="white"/>
                </a:solidFill>
              </a:rPr>
              <a:t>Largely based on Castro et al. (2016)</a:t>
            </a:r>
          </a:p>
        </p:txBody>
      </p:sp>
      <p:pic>
        <p:nvPicPr>
          <p:cNvPr id="9" name="Picture 8"/>
          <p:cNvPicPr>
            <a:picLocks noChangeAspect="1"/>
          </p:cNvPicPr>
          <p:nvPr/>
        </p:nvPicPr>
        <p:blipFill>
          <a:blip r:embed="rId4"/>
          <a:stretch>
            <a:fillRect/>
          </a:stretch>
        </p:blipFill>
        <p:spPr>
          <a:xfrm>
            <a:off x="4849970" y="0"/>
            <a:ext cx="4294030" cy="2772778"/>
          </a:xfrm>
          <a:prstGeom prst="rect">
            <a:avLst/>
          </a:prstGeom>
        </p:spPr>
      </p:pic>
    </p:spTree>
    <p:extLst>
      <p:ext uri="{BB962C8B-B14F-4D97-AF65-F5344CB8AC3E}">
        <p14:creationId xmlns:p14="http://schemas.microsoft.com/office/powerpoint/2010/main" val="2401858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94967" y="2425953"/>
            <a:ext cx="2236304" cy="400110"/>
          </a:xfrm>
          <a:prstGeom prst="rect">
            <a:avLst/>
          </a:prstGeom>
          <a:solidFill>
            <a:schemeClr val="tx1"/>
          </a:solidFill>
        </p:spPr>
        <p:txBody>
          <a:bodyPr wrap="square" rtlCol="0">
            <a:spAutoFit/>
          </a:bodyPr>
          <a:lstStyle/>
          <a:p>
            <a:r>
              <a:rPr lang="en-US" sz="2000" b="1" dirty="0">
                <a:solidFill>
                  <a:srgbClr val="C00000"/>
                </a:solidFill>
              </a:rPr>
              <a:t>2,581 Students</a:t>
            </a:r>
          </a:p>
        </p:txBody>
      </p:sp>
      <p:pic>
        <p:nvPicPr>
          <p:cNvPr id="1026" name="Picture 2" descr="Image result for San Marcos Farmers mar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19" y="175948"/>
            <a:ext cx="2745819" cy="21715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633838" y="2521269"/>
            <a:ext cx="1896467" cy="400110"/>
          </a:xfrm>
          <a:prstGeom prst="rect">
            <a:avLst/>
          </a:prstGeom>
          <a:solidFill>
            <a:schemeClr val="tx1"/>
          </a:solidFill>
        </p:spPr>
        <p:txBody>
          <a:bodyPr wrap="square" rtlCol="0">
            <a:spAutoFit/>
          </a:bodyPr>
          <a:lstStyle/>
          <a:p>
            <a:r>
              <a:rPr lang="en-US" sz="2000" b="1" dirty="0">
                <a:solidFill>
                  <a:srgbClr val="00B050"/>
                </a:solidFill>
              </a:rPr>
              <a:t>240 Tourists</a:t>
            </a:r>
          </a:p>
        </p:txBody>
      </p:sp>
      <p:sp>
        <p:nvSpPr>
          <p:cNvPr id="12" name="TextBox 11"/>
          <p:cNvSpPr txBox="1"/>
          <p:nvPr/>
        </p:nvSpPr>
        <p:spPr>
          <a:xfrm>
            <a:off x="3246154" y="2436474"/>
            <a:ext cx="2109418" cy="400110"/>
          </a:xfrm>
          <a:prstGeom prst="rect">
            <a:avLst/>
          </a:prstGeom>
          <a:solidFill>
            <a:schemeClr val="tx1"/>
          </a:solidFill>
        </p:spPr>
        <p:txBody>
          <a:bodyPr wrap="square" rtlCol="0">
            <a:spAutoFit/>
          </a:bodyPr>
          <a:lstStyle/>
          <a:p>
            <a:r>
              <a:rPr lang="en-US" sz="2000" b="1" dirty="0">
                <a:solidFill>
                  <a:srgbClr val="0070C0"/>
                </a:solidFill>
              </a:rPr>
              <a:t>336 Residents</a:t>
            </a:r>
          </a:p>
        </p:txBody>
      </p:sp>
      <p:graphicFrame>
        <p:nvGraphicFramePr>
          <p:cNvPr id="13" name="Content Placeholder 1"/>
          <p:cNvGraphicFramePr>
            <a:graphicFrameLocks/>
          </p:cNvGraphicFramePr>
          <p:nvPr>
            <p:extLst>
              <p:ext uri="{D42A27DB-BD31-4B8C-83A1-F6EECF244321}">
                <p14:modId xmlns:p14="http://schemas.microsoft.com/office/powerpoint/2010/main" val="81876756"/>
              </p:ext>
            </p:extLst>
          </p:nvPr>
        </p:nvGraphicFramePr>
        <p:xfrm>
          <a:off x="275613" y="3056401"/>
          <a:ext cx="8415580" cy="3637811"/>
        </p:xfrm>
        <a:graphic>
          <a:graphicData uri="http://schemas.openxmlformats.org/drawingml/2006/table">
            <a:tbl>
              <a:tblPr firstRow="1" bandRow="1">
                <a:tableStyleId>{5C22544A-7EE6-4342-B048-85BDC9FD1C3A}</a:tableStyleId>
              </a:tblPr>
              <a:tblGrid>
                <a:gridCol w="2826166">
                  <a:extLst>
                    <a:ext uri="{9D8B030D-6E8A-4147-A177-3AD203B41FA5}">
                      <a16:colId xmlns:a16="http://schemas.microsoft.com/office/drawing/2014/main" val="2483273837"/>
                    </a:ext>
                  </a:extLst>
                </a:gridCol>
                <a:gridCol w="2794707">
                  <a:extLst>
                    <a:ext uri="{9D8B030D-6E8A-4147-A177-3AD203B41FA5}">
                      <a16:colId xmlns:a16="http://schemas.microsoft.com/office/drawing/2014/main" val="3740501198"/>
                    </a:ext>
                  </a:extLst>
                </a:gridCol>
                <a:gridCol w="2794707">
                  <a:extLst>
                    <a:ext uri="{9D8B030D-6E8A-4147-A177-3AD203B41FA5}">
                      <a16:colId xmlns:a16="http://schemas.microsoft.com/office/drawing/2014/main" val="1112224337"/>
                    </a:ext>
                  </a:extLst>
                </a:gridCol>
              </a:tblGrid>
              <a:tr h="524867">
                <a:tc>
                  <a:txBody>
                    <a:bodyPr/>
                    <a:lstStyle/>
                    <a:p>
                      <a:r>
                        <a:rPr lang="en-US" sz="2000" dirty="0">
                          <a:solidFill>
                            <a:schemeClr val="bg1"/>
                          </a:solidFill>
                        </a:rPr>
                        <a:t>Students</a:t>
                      </a:r>
                    </a:p>
                  </a:txBody>
                  <a:tcPr marL="68580" marR="68580" marT="34290" marB="34290"/>
                </a:tc>
                <a:tc>
                  <a:txBody>
                    <a:bodyPr/>
                    <a:lstStyle/>
                    <a:p>
                      <a:r>
                        <a:rPr lang="en-US" sz="2000" dirty="0">
                          <a:solidFill>
                            <a:schemeClr val="bg1"/>
                          </a:solidFill>
                        </a:rPr>
                        <a:t>Residents</a:t>
                      </a:r>
                    </a:p>
                  </a:txBody>
                  <a:tcPr marL="68580" marR="68580" marT="34290" marB="34290"/>
                </a:tc>
                <a:tc>
                  <a:txBody>
                    <a:bodyPr/>
                    <a:lstStyle/>
                    <a:p>
                      <a:r>
                        <a:rPr lang="en-US" sz="2000" dirty="0">
                          <a:solidFill>
                            <a:schemeClr val="bg1"/>
                          </a:solidFill>
                        </a:rPr>
                        <a:t>Tourists</a:t>
                      </a:r>
                    </a:p>
                  </a:txBody>
                  <a:tcPr marL="68580" marR="68580" marT="34290" marB="34290"/>
                </a:tc>
                <a:extLst>
                  <a:ext uri="{0D108BD9-81ED-4DB2-BD59-A6C34878D82A}">
                    <a16:rowId xmlns:a16="http://schemas.microsoft.com/office/drawing/2014/main" val="536590793"/>
                  </a:ext>
                </a:extLst>
              </a:tr>
              <a:tr h="1037648">
                <a:tc>
                  <a:txBody>
                    <a:bodyPr/>
                    <a:lstStyle/>
                    <a:p>
                      <a:r>
                        <a:rPr lang="en-US" sz="2000" dirty="0"/>
                        <a:t>Moderate usage</a:t>
                      </a:r>
                    </a:p>
                  </a:txBody>
                  <a:tcPr marL="68580" marR="68580" marT="34290" marB="34290"/>
                </a:tc>
                <a:tc>
                  <a:txBody>
                    <a:bodyPr/>
                    <a:lstStyle/>
                    <a:p>
                      <a:r>
                        <a:rPr lang="en-US" sz="2000" dirty="0"/>
                        <a:t>High usage, but Targeted</a:t>
                      </a:r>
                    </a:p>
                  </a:txBody>
                  <a:tcPr marL="68580" marR="68580" marT="34290" marB="34290"/>
                </a:tc>
                <a:tc>
                  <a:txBody>
                    <a:bodyPr/>
                    <a:lstStyle/>
                    <a:p>
                      <a:r>
                        <a:rPr lang="en-US" sz="2000" baseline="0" dirty="0"/>
                        <a:t>Seasonal usage</a:t>
                      </a:r>
                      <a:endParaRPr lang="en-US" sz="2000" dirty="0"/>
                    </a:p>
                  </a:txBody>
                  <a:tcPr marL="68580" marR="68580" marT="34290" marB="34290"/>
                </a:tc>
                <a:extLst>
                  <a:ext uri="{0D108BD9-81ED-4DB2-BD59-A6C34878D82A}">
                    <a16:rowId xmlns:a16="http://schemas.microsoft.com/office/drawing/2014/main" val="1950860184"/>
                  </a:ext>
                </a:extLst>
              </a:tr>
              <a:tr h="1037648">
                <a:tc>
                  <a:txBody>
                    <a:bodyPr/>
                    <a:lstStyle/>
                    <a:p>
                      <a:r>
                        <a:rPr lang="en-US" sz="2000" dirty="0"/>
                        <a:t>Value</a:t>
                      </a:r>
                      <a:r>
                        <a:rPr lang="en-US" sz="2000" baseline="0" dirty="0"/>
                        <a:t> skewed towards conservation</a:t>
                      </a:r>
                      <a:endParaRPr lang="en-US" sz="2000" dirty="0"/>
                    </a:p>
                  </a:txBody>
                  <a:tcPr marL="68580" marR="68580" marT="34290" marB="34290"/>
                </a:tc>
                <a:tc>
                  <a:txBody>
                    <a:bodyPr/>
                    <a:lstStyle/>
                    <a:p>
                      <a:r>
                        <a:rPr lang="en-US" sz="2000" dirty="0"/>
                        <a:t>Value heightened overall</a:t>
                      </a:r>
                    </a:p>
                  </a:txBody>
                  <a:tcPr marL="68580" marR="68580" marT="34290" marB="34290"/>
                </a:tc>
                <a:tc>
                  <a:txBody>
                    <a:bodyPr/>
                    <a:lstStyle/>
                    <a:p>
                      <a:r>
                        <a:rPr lang="en-US" sz="2000" dirty="0"/>
                        <a:t>Value changes with experience</a:t>
                      </a:r>
                    </a:p>
                  </a:txBody>
                  <a:tcPr marL="68580" marR="68580" marT="34290" marB="34290"/>
                </a:tc>
                <a:extLst>
                  <a:ext uri="{0D108BD9-81ED-4DB2-BD59-A6C34878D82A}">
                    <a16:rowId xmlns:a16="http://schemas.microsoft.com/office/drawing/2014/main" val="1310950468"/>
                  </a:ext>
                </a:extLst>
              </a:tr>
              <a:tr h="1037648">
                <a:tc>
                  <a:txBody>
                    <a:bodyPr/>
                    <a:lstStyle/>
                    <a:p>
                      <a:r>
                        <a:rPr lang="en-US" sz="2000" dirty="0"/>
                        <a:t>Perception more</a:t>
                      </a:r>
                      <a:r>
                        <a:rPr lang="en-US" sz="2000" baseline="0" dirty="0"/>
                        <a:t> limited</a:t>
                      </a:r>
                      <a:endParaRPr lang="en-US" sz="2000" dirty="0"/>
                    </a:p>
                  </a:txBody>
                  <a:tcPr marL="68580" marR="68580" marT="34290" marB="34290"/>
                </a:tc>
                <a:tc>
                  <a:txBody>
                    <a:bodyPr/>
                    <a:lstStyle/>
                    <a:p>
                      <a:r>
                        <a:rPr lang="en-US" sz="2000" dirty="0"/>
                        <a:t>Perception more sensitive</a:t>
                      </a:r>
                    </a:p>
                  </a:txBody>
                  <a:tcPr marL="68580" marR="68580" marT="34290" marB="34290"/>
                </a:tc>
                <a:tc>
                  <a:txBody>
                    <a:bodyPr/>
                    <a:lstStyle/>
                    <a:p>
                      <a:r>
                        <a:rPr lang="en-US" sz="2000" dirty="0"/>
                        <a:t>Perception</a:t>
                      </a:r>
                      <a:r>
                        <a:rPr lang="en-US" sz="2000" baseline="0" dirty="0"/>
                        <a:t> more generalized</a:t>
                      </a:r>
                      <a:endParaRPr lang="en-US" sz="2000" dirty="0"/>
                    </a:p>
                  </a:txBody>
                  <a:tcPr marL="68580" marR="68580" marT="34290" marB="34290"/>
                </a:tc>
                <a:extLst>
                  <a:ext uri="{0D108BD9-81ED-4DB2-BD59-A6C34878D82A}">
                    <a16:rowId xmlns:a16="http://schemas.microsoft.com/office/drawing/2014/main" val="1832237399"/>
                  </a:ext>
                </a:extLst>
              </a:tr>
            </a:tbl>
          </a:graphicData>
        </a:graphic>
      </p:graphicFrame>
      <p:pic>
        <p:nvPicPr>
          <p:cNvPr id="4" name="Picture 3"/>
          <p:cNvPicPr>
            <a:picLocks noChangeAspect="1"/>
          </p:cNvPicPr>
          <p:nvPr/>
        </p:nvPicPr>
        <p:blipFill rotWithShape="1">
          <a:blip r:embed="rId4"/>
          <a:srcRect t="8826" b="16721"/>
          <a:stretch/>
        </p:blipFill>
        <p:spPr>
          <a:xfrm>
            <a:off x="275613" y="136390"/>
            <a:ext cx="2272691" cy="2124221"/>
          </a:xfrm>
          <a:prstGeom prst="rect">
            <a:avLst/>
          </a:prstGeom>
        </p:spPr>
      </p:pic>
      <p:pic>
        <p:nvPicPr>
          <p:cNvPr id="14" name="Picture 13"/>
          <p:cNvPicPr>
            <a:picLocks noChangeAspect="1"/>
          </p:cNvPicPr>
          <p:nvPr/>
        </p:nvPicPr>
        <p:blipFill rotWithShape="1">
          <a:blip r:embed="rId5"/>
          <a:srcRect t="4106" b="7350"/>
          <a:stretch/>
        </p:blipFill>
        <p:spPr>
          <a:xfrm>
            <a:off x="6380923" y="171154"/>
            <a:ext cx="2149382" cy="2176368"/>
          </a:xfrm>
          <a:prstGeom prst="rect">
            <a:avLst/>
          </a:prstGeom>
        </p:spPr>
      </p:pic>
    </p:spTree>
    <p:extLst>
      <p:ext uri="{BB962C8B-B14F-4D97-AF65-F5344CB8AC3E}">
        <p14:creationId xmlns:p14="http://schemas.microsoft.com/office/powerpoint/2010/main" val="1649860861"/>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2.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4.xml><?xml version="1.0" encoding="utf-8"?>
<a:theme xmlns:a="http://schemas.openxmlformats.org/drawingml/2006/main" name="3_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37669</TotalTime>
  <Words>1238</Words>
  <Application>Microsoft Office PowerPoint</Application>
  <PresentationFormat>On-screen Show (4:3)</PresentationFormat>
  <Paragraphs>300</Paragraphs>
  <Slides>14</Slides>
  <Notes>12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14</vt:i4>
      </vt:variant>
    </vt:vector>
  </HeadingPairs>
  <TitlesOfParts>
    <vt:vector size="34" baseType="lpstr">
      <vt:lpstr>Arial</vt:lpstr>
      <vt:lpstr>Calibri</vt:lpstr>
      <vt:lpstr>Calibri Light</vt:lpstr>
      <vt:lpstr>Cambria Math</vt:lpstr>
      <vt:lpstr>Century Schoolbook</vt:lpstr>
      <vt:lpstr>Courier New</vt:lpstr>
      <vt:lpstr>Garamond</vt:lpstr>
      <vt:lpstr>Gotham</vt:lpstr>
      <vt:lpstr>Gotham Book</vt:lpstr>
      <vt:lpstr>Gotham Medium</vt:lpstr>
      <vt:lpstr>Times New Roman</vt:lpstr>
      <vt:lpstr>Tw Cen MT</vt:lpstr>
      <vt:lpstr>Wingdings</vt:lpstr>
      <vt:lpstr>Wingdings 2</vt:lpstr>
      <vt:lpstr>View</vt:lpstr>
      <vt:lpstr>2_Stream</vt:lpstr>
      <vt:lpstr>2_View</vt:lpstr>
      <vt:lpstr>3_View</vt:lpstr>
      <vt:lpstr>Office Theme</vt:lpstr>
      <vt:lpstr>3_Stream</vt:lpstr>
      <vt:lpstr>PowerPoint Presentation</vt:lpstr>
      <vt:lpstr>Diverse and Valuable River Ecosystems</vt:lpstr>
      <vt:lpstr>Rapidly Growing Region</vt:lpstr>
      <vt:lpstr>Central Texas Rivers are now international tourist destinations</vt:lpstr>
      <vt:lpstr>PowerPoint Presentation</vt:lpstr>
      <vt:lpstr>Cross-scale connections</vt:lpstr>
      <vt:lpstr>Social-Ecological System (SES)</vt:lpstr>
      <vt:lpstr>Survey Methodology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Globalization and Diversity</dc:title>
  <dc:creator>G-Money</dc:creator>
  <cp:lastModifiedBy>Julian, Jason</cp:lastModifiedBy>
  <cp:revision>980</cp:revision>
  <cp:lastPrinted>2018-06-12T04:41:22Z</cp:lastPrinted>
  <dcterms:created xsi:type="dcterms:W3CDTF">2015-01-22T12:36:54Z</dcterms:created>
  <dcterms:modified xsi:type="dcterms:W3CDTF">2019-05-24T23:41:29Z</dcterms:modified>
</cp:coreProperties>
</file>