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595" r:id="rId4"/>
    <p:sldId id="597" r:id="rId5"/>
    <p:sldId id="598" r:id="rId6"/>
    <p:sldId id="599" r:id="rId7"/>
    <p:sldId id="600" r:id="rId8"/>
    <p:sldId id="601" r:id="rId9"/>
    <p:sldId id="602" r:id="rId10"/>
    <p:sldId id="5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5FA75-8E24-4566-A4F0-FCC58B887D64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0B14B-D363-4386-BA44-A4A79D9E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7C36-6A2A-4ABE-A785-AD9E21AEF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2409-3ADB-4C1B-A15F-0A4232725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3474D-A087-46EF-BC45-EAFAB221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3A180-93D1-4FD7-A719-AB64E922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6C41-10F9-4216-B3A9-884F3EC9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1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75D6-E324-4CF9-971B-6082118C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05AD1-ADE5-4271-B4C5-58E0AD923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A173-87E4-4B37-A9CE-91DBC7F48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C95EC-E7AF-4A51-8F84-7C907AD3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B6CA0-3BBD-459D-BD7B-6F8DEA8AB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A75EA6-42F7-4A08-9FEA-77D74AB7B5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7CCAA-FA04-411D-81F3-C820460CB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9DD91-E07C-4F8A-9D3C-D0F66F15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C6C8-A15E-4F3C-85D2-25A49879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84294-8FEC-4178-9498-35D9FD5F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7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140293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1. Section Heading Slide</a:t>
            </a:r>
            <a:br>
              <a:rPr lang="en-US" dirty="0"/>
            </a:br>
            <a:r>
              <a:rPr lang="en-US" dirty="0"/>
              <a:t>One or Two Lines, Leading Caps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318A-713C-E34F-BE3B-BC911448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8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318A-713C-E34F-BE3B-BC911448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318A-713C-E34F-BE3B-BC911448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49" y="4800601"/>
            <a:ext cx="10949497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6849" y="612775"/>
            <a:ext cx="1094949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6849" y="5367339"/>
            <a:ext cx="1094949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318A-713C-E34F-BE3B-BC911448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4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EF9B-BF46-4685-B9A6-4F5210A84A63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AD62-C724-4047-9152-955CDEA53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89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C607-AABF-41A5-BB9F-BB64002DD5C1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F5D9-D10D-4B51-B67D-49DCF0FC3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4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6" indent="0" algn="ctr">
              <a:buNone/>
              <a:defRPr sz="2000"/>
            </a:lvl2pPr>
            <a:lvl3pPr marL="914391" indent="0" algn="ctr">
              <a:buNone/>
              <a:defRPr sz="1800"/>
            </a:lvl3pPr>
            <a:lvl4pPr marL="1371587" indent="0" algn="ctr">
              <a:buNone/>
              <a:defRPr sz="1600"/>
            </a:lvl4pPr>
            <a:lvl5pPr marL="1828783" indent="0" algn="ctr">
              <a:buNone/>
              <a:defRPr sz="1600"/>
            </a:lvl5pPr>
            <a:lvl6pPr marL="2285978" indent="0" algn="ctr">
              <a:buNone/>
              <a:defRPr sz="1600"/>
            </a:lvl6pPr>
            <a:lvl7pPr marL="2743174" indent="0" algn="ctr">
              <a:buNone/>
              <a:defRPr sz="1600"/>
            </a:lvl7pPr>
            <a:lvl8pPr marL="3200370" indent="0" algn="ctr">
              <a:buNone/>
              <a:defRPr sz="1600"/>
            </a:lvl8pPr>
            <a:lvl9pPr marL="36575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65B7-3493-4788-A443-F696D535343A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A1FB-D959-4398-80D8-28612D68D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7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5889-BCE4-4CD0-B35B-B0CFE6A1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025B-BBD0-4308-A629-2F5E9EEFE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8E218-581E-4008-A7AF-9A9D0A7C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43EBF-AEFE-43E3-9EEF-7BEB7439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D048A-9DA3-4C61-B026-74CBC9F5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1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663B-6D64-434E-9EF9-9580CA315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DFF50-0234-4FBF-9F90-A932E655F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1F9E7-3005-4B80-A24B-B461D31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5DA3-BBFC-400B-8815-05A5F8B5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65F4F-E95F-4D33-83C3-458E7111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1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1E58-0A74-4361-9729-B576B4A2C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E89C-9D68-4697-8DC8-180B4EC9A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B9C30-49C9-4D47-B307-AA8CC0423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5B095-FEFB-47F3-8360-A71442DE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CEB61-84C6-4008-9390-48260927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FBCE-74BC-4E1D-91E2-492FE9DB4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D870C-D418-4DE8-AFBB-466CFE64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28EE1-08E1-4E62-AB93-94F1DD75D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09212-05B5-4568-857B-BBF13B81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75D692-0A5B-4D9A-B35B-794AF7483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78314-4629-4AC3-9E58-B98B1C1E1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38C7A-FCBC-4FD9-B290-797F5EC8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35B0A3-9E9D-4226-8D0A-7236ADD55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7874DB-2D7C-4E8E-B443-AE7E83F9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052CF-21D3-4B50-81F1-1D76990D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95C52-711E-4483-9AD7-7FE8A9514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32B54-B6BA-4AAE-965F-78654D894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34AA9-E2B0-49FA-AF88-BCC00603F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4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E2D19-8515-4E26-9AA4-FE175171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563E4-9C05-49D5-8D7F-5093A890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3D747-FD97-4015-8AB7-37B12383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7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1E98D-4918-4EB2-9C4A-879CA2D5F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AE84C-F3C7-49FE-BE9C-95AFC193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2B68B-9643-4F77-B1D3-57CCAF42A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3F307-1128-4317-8259-77C1B58A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B797C-1EDE-4101-A2B1-6F8BE9E1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71B5F-5460-4901-9C79-702C5E60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02ED-BD1F-41BB-83D9-31E7CAAE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3C70BD-3BD9-463A-A1D8-795BE9710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18DAD-A161-4958-9F49-D7184287C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8F916-5C7A-4FF6-8959-8631B75F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996BB-B7EE-4584-9733-A46F79D3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A12DC-86F7-4AA1-9775-1943E3B3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861CF-E234-4743-94C9-5DCD223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5E7F-AC2C-4150-8BFF-E65D34C15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7D2DD-18C4-4000-A554-BA54A3C7F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037D-012C-45BB-9B5F-0649BB31A997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670D-CB46-42FC-ABE2-0398C03B3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D438E-F773-430F-BD78-809098BF9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D1EE-6166-47F2-A610-2DF10D315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db-ppt-template-wt-gray-lin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480"/>
            <a:ext cx="12192000" cy="731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01374"/>
            <a:ext cx="10972800" cy="909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31000"/>
            <a:ext cx="10972800" cy="46523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4811" y="6540083"/>
            <a:ext cx="2482971" cy="31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35353"/>
                </a:solidFill>
              </a:defRPr>
            </a:lvl1pPr>
          </a:lstStyle>
          <a:p>
            <a:fld id="{E25C318A-713C-E34F-BE3B-BC9114480D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2183-DA8F-4F68-B0DD-8FE42CDC6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4001"/>
            <a:ext cx="9144000" cy="10474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Hot Topics at the TWDB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E52962F-706E-408C-9707-CB2710764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108" y="1911927"/>
            <a:ext cx="9144000" cy="2068945"/>
          </a:xfrm>
          <a:noFill/>
        </p:spPr>
        <p:txBody>
          <a:bodyPr>
            <a:normAutofit fontScale="32500" lnSpcReduction="20000"/>
          </a:bodyPr>
          <a:lstStyle/>
          <a:p>
            <a:endParaRPr lang="en-US" sz="675" dirty="0"/>
          </a:p>
          <a:p>
            <a:pPr marL="0" indent="0" algn="r">
              <a:buNone/>
            </a:pPr>
            <a:r>
              <a:rPr lang="en-US" sz="7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Texas Water Research Network</a:t>
            </a:r>
          </a:p>
          <a:p>
            <a:pPr marL="0" indent="0" algn="r">
              <a:buNone/>
            </a:pPr>
            <a:endParaRPr lang="en-US" sz="3800" b="1" dirty="0">
              <a:latin typeface="+mj-lt"/>
            </a:endParaRPr>
          </a:p>
          <a:p>
            <a:pPr marL="0" indent="0" algn="r">
              <a:buNone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John T. Dupnik, P.G.</a:t>
            </a:r>
          </a:p>
          <a:p>
            <a:pPr marL="0" indent="0" algn="r">
              <a:buNone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Deputy Executive Administrator</a:t>
            </a:r>
          </a:p>
          <a:p>
            <a:pPr marL="0" indent="0" algn="r">
              <a:buNone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Water Science and Conservation </a:t>
            </a:r>
          </a:p>
          <a:p>
            <a:pPr algn="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 algn="r">
              <a:buNone/>
            </a:pPr>
            <a:r>
              <a:rPr 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May 31, 2019</a:t>
            </a:r>
          </a:p>
        </p:txBody>
      </p:sp>
      <p:pic>
        <p:nvPicPr>
          <p:cNvPr id="5" name="Content Placeholder 3" descr="twdb.jpg">
            <a:extLst>
              <a:ext uri="{FF2B5EF4-FFF2-40B4-BE49-F238E27FC236}">
                <a16:creationId xmlns:a16="http://schemas.microsoft.com/office/drawing/2014/main" id="{3B06547E-1630-4DEC-A340-080F4C05EE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3356" y="4130298"/>
            <a:ext cx="8229600" cy="21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2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5966-1129-47C9-BE78-B63001D7D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917"/>
            <a:ext cx="10972800" cy="9098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TWDB-tracked groundwater bills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69 total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905F-2C35-4457-9D34-45C4C653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1B5312-09B4-4CEC-9784-F2F5807AF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915" y="1600200"/>
            <a:ext cx="777276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88F8-95E7-4C73-AB96-4FE2A46B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Bills with committee hearings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46 remaining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BB548-F7FA-433E-901F-0A185ECE8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916" y="1600200"/>
            <a:ext cx="777276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9D8D7-BDEF-44E0-870E-83A99183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61930-C6A7-4C52-89F1-70BD52A8F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20" y="3023581"/>
            <a:ext cx="5340559" cy="81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8D98A-3B88-4238-89EC-EC47D88B8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Bills passed out of committee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33 remaining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CC818A-AF88-42D3-91BD-134DB7F09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9916" y="1600200"/>
            <a:ext cx="777276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9FEA2-29EE-4046-B7C6-756260727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19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C8A5-DDBC-4417-9AB6-FEE3C64C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Bills passed out of one chamber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 remaining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BCA18D-837D-4625-B2D0-BC530C3CB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620" y="1600200"/>
            <a:ext cx="777276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0857F-7C40-4562-BF2C-C37F7400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33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CDAEF-47AA-491D-9622-532A12BC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Bills passed out of both chambers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remaining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8BBC72-DB24-43A3-B2AB-9C93CC76D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916" y="1600200"/>
            <a:ext cx="777276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9B8F-5544-4482-AC6F-491D3352F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2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C8DD-C1BB-4181-AE0F-E7F11EEB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Bills signed by governor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signed, 11 TBD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9EF150-E1AC-4B5B-9E91-75C7CA3CE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619" y="1600200"/>
            <a:ext cx="7772761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1DE40-C9AA-4CB2-87B3-ADB9060AE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E5885-9393-45B9-A1FE-F0B7BC48A986}"/>
              </a:ext>
            </a:extLst>
          </p:cNvPr>
          <p:cNvSpPr/>
          <p:nvPr/>
        </p:nvSpPr>
        <p:spPr>
          <a:xfrm>
            <a:off x="4039357" y="5529609"/>
            <a:ext cx="4093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Calibri"/>
                <a:ea typeface="+mn-ea"/>
                <a:cs typeface="+mn-cs"/>
              </a:rPr>
              <a:t>Governor has until June 16 to sign or veto</a:t>
            </a:r>
          </a:p>
        </p:txBody>
      </p:sp>
    </p:spTree>
    <p:extLst>
      <p:ext uri="{BB962C8B-B14F-4D97-AF65-F5344CB8AC3E}">
        <p14:creationId xmlns:p14="http://schemas.microsoft.com/office/powerpoint/2010/main" val="168775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86E5-D470-4866-BDBB-1F33EE64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TWDB Priority 1 Bills Passed in </a:t>
            </a:r>
            <a:r>
              <a:rPr lang="en-US" dirty="0">
                <a:solidFill>
                  <a:srgbClr val="FF0000"/>
                </a:solidFill>
              </a:rPr>
              <a:t>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111BCD-B6EE-4995-ABBB-CA0CB5108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9916" y="1600200"/>
            <a:ext cx="7772760" cy="36576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7D50D-D1A0-426E-9453-7E72A9F0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C318A-713C-E34F-BE3B-BC9114480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39" y="92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TWDB – Bill Implementation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094A826-4FA3-4951-90C9-E3B8F6E04A19}"/>
              </a:ext>
            </a:extLst>
          </p:cNvPr>
          <p:cNvSpPr txBox="1">
            <a:spLocks/>
          </p:cNvSpPr>
          <p:nvPr/>
        </p:nvSpPr>
        <p:spPr>
          <a:xfrm>
            <a:off x="3367467" y="1435114"/>
            <a:ext cx="2316701" cy="743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+mj-lt"/>
              </a:rPr>
              <a:t>HB </a:t>
            </a:r>
            <a:r>
              <a:rPr lang="en-US" smtClean="0">
                <a:latin typeface="+mj-lt"/>
              </a:rPr>
              <a:t>722/SB </a:t>
            </a:r>
            <a:r>
              <a:rPr lang="en-US" dirty="0">
                <a:latin typeface="+mj-lt"/>
              </a:rPr>
              <a:t>1041</a:t>
            </a:r>
          </a:p>
          <a:p>
            <a:pPr algn="ctr"/>
            <a:r>
              <a:rPr lang="en-US" dirty="0">
                <a:latin typeface="+mj-lt"/>
              </a:rPr>
              <a:t>(BRACS)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046EC3D-0A4B-43BE-8613-6CE43411B1CD}"/>
              </a:ext>
            </a:extLst>
          </p:cNvPr>
          <p:cNvSpPr txBox="1">
            <a:spLocks/>
          </p:cNvSpPr>
          <p:nvPr/>
        </p:nvSpPr>
        <p:spPr>
          <a:xfrm>
            <a:off x="376639" y="1435114"/>
            <a:ext cx="2623349" cy="743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+mj-lt"/>
              </a:rPr>
              <a:t>HB 721 </a:t>
            </a:r>
          </a:p>
          <a:p>
            <a:pPr algn="ctr"/>
            <a:r>
              <a:rPr lang="en-US" dirty="0">
                <a:latin typeface="+mj-lt"/>
              </a:rPr>
              <a:t>(ASR)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EBE305E-B3C7-4F72-9667-1B82EF0E0D99}"/>
              </a:ext>
            </a:extLst>
          </p:cNvPr>
          <p:cNvSpPr txBox="1">
            <a:spLocks/>
          </p:cNvSpPr>
          <p:nvPr/>
        </p:nvSpPr>
        <p:spPr>
          <a:xfrm>
            <a:off x="6508415" y="1429355"/>
            <a:ext cx="2316701" cy="743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+mj-lt"/>
              </a:rPr>
              <a:t>HB1 - LAR</a:t>
            </a:r>
          </a:p>
          <a:p>
            <a:pPr algn="ctr"/>
            <a:r>
              <a:rPr lang="en-US" dirty="0">
                <a:latin typeface="+mj-lt"/>
              </a:rPr>
              <a:t>($$ BRACS/GAMs)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FE680C8-A0D8-4645-9EDF-0BF2F7D2B57B}"/>
              </a:ext>
            </a:extLst>
          </p:cNvPr>
          <p:cNvSpPr txBox="1">
            <a:spLocks/>
          </p:cNvSpPr>
          <p:nvPr/>
        </p:nvSpPr>
        <p:spPr>
          <a:xfrm>
            <a:off x="9379680" y="1435114"/>
            <a:ext cx="2316701" cy="7439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+mj-lt"/>
              </a:rPr>
              <a:t>SB 8/SB 500</a:t>
            </a:r>
          </a:p>
          <a:p>
            <a:pPr algn="ctr"/>
            <a:r>
              <a:rPr lang="en-US" dirty="0">
                <a:latin typeface="+mj-lt"/>
              </a:rPr>
              <a:t>(Flood)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1DEC41D-E5B8-45E6-8A6A-57001EF9B0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9" y="2508975"/>
            <a:ext cx="2623349" cy="357739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 descr="F7">
            <a:extLst>
              <a:ext uri="{FF2B5EF4-FFF2-40B4-BE49-F238E27FC236}">
                <a16:creationId xmlns:a16="http://schemas.microsoft.com/office/drawing/2014/main" id="{46BADA44-78F0-4160-B7E8-D1EB2AD39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1564" t="3213" r="2135"/>
          <a:stretch/>
        </p:blipFill>
        <p:spPr bwMode="auto">
          <a:xfrm>
            <a:off x="6169891" y="2530913"/>
            <a:ext cx="2993750" cy="267214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Content Placeholder 6" descr="A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5598E0A3-3BC1-4570-97C6-677CCBB37C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9328985" y="2520406"/>
            <a:ext cx="2418090" cy="357739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softEdge rad="0"/>
          </a:effec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738FDA5-C0F2-4DF0-B790-3FA6DE24B9D4}"/>
              </a:ext>
            </a:extLst>
          </p:cNvPr>
          <p:cNvGrpSpPr/>
          <p:nvPr/>
        </p:nvGrpSpPr>
        <p:grpSpPr>
          <a:xfrm>
            <a:off x="3149600" y="2508975"/>
            <a:ext cx="2752436" cy="2672141"/>
            <a:chOff x="3149600" y="2508975"/>
            <a:chExt cx="2752436" cy="2672141"/>
          </a:xfrm>
        </p:grpSpPr>
        <p:pic>
          <p:nvPicPr>
            <p:cNvPr id="23" name="Content Placeholder 13">
              <a:extLst>
                <a:ext uri="{FF2B5EF4-FFF2-40B4-BE49-F238E27FC236}">
                  <a16:creationId xmlns:a16="http://schemas.microsoft.com/office/drawing/2014/main" id="{EA00364F-297E-4C53-845B-7551228F3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05"/>
            <a:stretch/>
          </p:blipFill>
          <p:spPr>
            <a:xfrm>
              <a:off x="3149600" y="2508975"/>
              <a:ext cx="2752436" cy="2672141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5D7E35-08B7-43FD-BF17-ADB013E9F35A}"/>
                </a:ext>
              </a:extLst>
            </p:cNvPr>
            <p:cNvSpPr txBox="1"/>
            <p:nvPr/>
          </p:nvSpPr>
          <p:spPr>
            <a:xfrm>
              <a:off x="3149600" y="2508975"/>
              <a:ext cx="683491" cy="4444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E45713-4DDB-4FC3-849C-A8642D578C7C}"/>
                </a:ext>
              </a:extLst>
            </p:cNvPr>
            <p:cNvSpPr txBox="1"/>
            <p:nvPr/>
          </p:nvSpPr>
          <p:spPr>
            <a:xfrm>
              <a:off x="3149830" y="4373756"/>
              <a:ext cx="581892" cy="64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81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wdb-ppt-blue-template-footer-white-150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106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twdb-ppt-blue-template-footer-white-1504</vt:lpstr>
      <vt:lpstr>Hot Topics at the TWDB</vt:lpstr>
      <vt:lpstr>All TWDB-tracked groundwater bills  69 total</vt:lpstr>
      <vt:lpstr>Bills with committee hearings 46 remaining</vt:lpstr>
      <vt:lpstr>Bills passed out of committee 33 remaining</vt:lpstr>
      <vt:lpstr>Bills passed out of one chamber 25 remaining</vt:lpstr>
      <vt:lpstr>Bills passed out of both chambers 15 remaining</vt:lpstr>
      <vt:lpstr>Bills signed by governor 4 signed, 11 TBD</vt:lpstr>
      <vt:lpstr>TWDB Priority 1 Bills Passed in Red</vt:lpstr>
      <vt:lpstr>TWDB – Bill Implementation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Dupnik</dc:creator>
  <cp:lastModifiedBy>ESI-user</cp:lastModifiedBy>
  <cp:revision>14</cp:revision>
  <dcterms:created xsi:type="dcterms:W3CDTF">2019-05-30T10:24:29Z</dcterms:created>
  <dcterms:modified xsi:type="dcterms:W3CDTF">2019-05-31T19:28:03Z</dcterms:modified>
</cp:coreProperties>
</file>