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A79A-AB7E-434E-ADFE-F2C9E04D0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D3183-1ABE-401A-B98D-8BA22242B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2FEB2-4710-4CE3-8AD5-1D86B0C4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551-C29E-4C9A-933D-A132742C7B7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52E9E-9D98-4078-B56B-D1E6F49D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59DEE-4084-43E0-86DD-A17984D4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11FF-F5BC-4EF6-9688-9AB5E5AB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3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C90E-B8A8-4D77-A287-548869FF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C5172-B9EC-4AB5-90C8-9C2A488D5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81C2E-39B3-49D6-9410-5E9A7C0B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551-C29E-4C9A-933D-A132742C7B7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E1824-1CA6-4289-805A-D86DED33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E89C2-2931-40F9-9CBB-32A67398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11FF-F5BC-4EF6-9688-9AB5E5AB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A787D9-14DA-4B3E-B11F-241E19BC2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C8571-E33A-4377-B4AE-E99F69FA9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D87C2-42CB-4236-AD04-B37B978C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551-C29E-4C9A-933D-A132742C7B7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34828-82C4-4B87-BE11-290E447B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CDDF0-9A9E-496B-B971-1677016D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11FF-F5BC-4EF6-9688-9AB5E5AB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129B-D17C-4C69-B865-0C49263A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B36B6-613E-4A1B-9E12-A47E74FA8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6DD62-AFC3-4503-AE25-70DFAEE5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551-C29E-4C9A-933D-A132742C7B7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B1EA0-39B1-4743-955E-10B79E5A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59826-0AE0-4192-B725-75240707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11FF-F5BC-4EF6-9688-9AB5E5AB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58F5-64CF-448F-8A58-E8F2AD5E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D0521-E279-4B83-BDF3-086D8053C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2E63E-BAD6-42A4-B13F-4F6AD2EC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551-C29E-4C9A-933D-A132742C7B7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113AF-2E5B-40C0-9036-4203BF43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2E2C5-5C29-4CA4-8BC5-EAF80350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11FF-F5BC-4EF6-9688-9AB5E5AB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6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26109-14F6-4FE7-81D2-D4D8D2C3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3E628-1B49-4F40-83C4-ABCE57E71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337D6-8F1F-4886-8799-615762651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98765-4B0F-453A-BF15-D861F6EA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551-C29E-4C9A-933D-A132742C7B7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0748F-E177-4FBC-9C5F-11FA8988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C040E-F374-460F-A1E9-45BC8665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11FF-F5BC-4EF6-9688-9AB5E5AB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9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07C4-085E-4A22-A9F4-1BA5E3AB2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8F8C2-2013-4CDC-BBCE-74D525028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77BEF-170C-4A2A-97FB-A1FB6941D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2E607-7618-4FD9-BF55-318226A3A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A7DE7-E03C-46CA-9607-D7B8B686D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D7B684-8A21-48E0-A18D-DF1A4522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551-C29E-4C9A-933D-A132742C7B7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4ABB0-4833-45EF-BAD1-3760835A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EA0FEC-DD44-4D64-A76A-5DC13A6C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11FF-F5BC-4EF6-9688-9AB5E5AB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6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E757A-565E-41F8-84BC-142F0BBC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452CF-8EE4-4F2F-AFC3-E3748D03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551-C29E-4C9A-933D-A132742C7B7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4548C-EC6B-4852-89EF-3A411BB1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B27FD-5FED-4188-867D-0886881B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11FF-F5BC-4EF6-9688-9AB5E5AB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0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50A14F-8D50-4F84-9C63-A2B55B886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551-C29E-4C9A-933D-A132742C7B7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DC9353-E109-4040-973B-E269DD58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2C6F3-FDBD-48B3-A5BB-41FCB2B5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11FF-F5BC-4EF6-9688-9AB5E5AB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8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10DF-2B48-48FE-952E-D77406E4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19D1-F3C0-4226-BB30-36F1FE288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D53AE-0A23-4B0D-BE62-A84213451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02369-CA2B-4106-A296-CA78CB6D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551-C29E-4C9A-933D-A132742C7B7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55E7E-7C3D-4805-A9A3-332721F0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5094C-5644-4519-A889-4FC0F844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11FF-F5BC-4EF6-9688-9AB5E5AB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4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D173-35B5-4A4D-B319-54649248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924940-93C9-4838-870E-629420D43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FA375-7FC7-4288-B07F-13359FD6E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23A4-0E2C-4DF6-A0B5-4F5DC90D2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551-C29E-4C9A-933D-A132742C7B7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9FB50-BDEF-49BC-A258-67A7D1F2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67B02-EDEF-4033-B881-AE3880EF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11FF-F5BC-4EF6-9688-9AB5E5AB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6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EA158-8393-42FB-97E4-4BA3B9EA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1C397-8BBD-47CD-B61F-6C162BB52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1A430-9D69-4A19-A57A-8CCAD132C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5551-C29E-4C9A-933D-A132742C7B7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B3D8-F892-4C07-895B-696ECA22A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B1B51-9539-437A-AEB5-40C3EF860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C11FF-F5BC-4EF6-9688-9AB5E5ABE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6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6461-0B20-4BBE-93AE-6445C335E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933" y="1775533"/>
            <a:ext cx="10093910" cy="1734429"/>
          </a:xfrm>
        </p:spPr>
        <p:txBody>
          <a:bodyPr>
            <a:normAutofit fontScale="90000"/>
          </a:bodyPr>
          <a:lstStyle/>
          <a:p>
            <a:r>
              <a:rPr lang="en-US" dirty="0"/>
              <a:t>3, 5 or 7 Vs of big data and what they mean to water resource management?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2174C-E5C2-4871-A048-11D97CE15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5670"/>
            <a:ext cx="9289002" cy="15713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V. </a:t>
            </a:r>
            <a:r>
              <a:rPr lang="en-US" dirty="0" err="1"/>
              <a:t>Uddameri</a:t>
            </a:r>
            <a:endParaRPr lang="en-US" dirty="0"/>
          </a:p>
          <a:p>
            <a:r>
              <a:rPr lang="en-US" dirty="0"/>
              <a:t>Texas Tech University</a:t>
            </a:r>
          </a:p>
          <a:p>
            <a:r>
              <a:rPr lang="en-US" dirty="0"/>
              <a:t>M. Young, A. Sun, J. Banner, S. Pierce, D. Tremaine</a:t>
            </a:r>
          </a:p>
          <a:p>
            <a:r>
              <a:rPr lang="en-US" dirty="0"/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80101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FD2D-1FF0-4E83-BA4C-48DEACB9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101E9-4D27-4196-B4A9-EAB562FF3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7949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big data?</a:t>
            </a:r>
          </a:p>
          <a:p>
            <a:pPr lvl="1"/>
            <a:r>
              <a:rPr lang="en-US" dirty="0"/>
              <a:t>Large volumes of data</a:t>
            </a:r>
          </a:p>
          <a:p>
            <a:pPr lvl="2"/>
            <a:r>
              <a:rPr lang="en-US" dirty="0"/>
              <a:t>Moving target – In early 1990s 1TB was big data (average Hard Drive ~ 3 GB)</a:t>
            </a:r>
          </a:p>
          <a:p>
            <a:pPr lvl="2"/>
            <a:r>
              <a:rPr lang="en-US" dirty="0"/>
              <a:t>Today – zettabytes (10</a:t>
            </a:r>
            <a:r>
              <a:rPr lang="en-US" baseline="30000" dirty="0"/>
              <a:t>7</a:t>
            </a:r>
            <a:r>
              <a:rPr lang="en-US" dirty="0"/>
              <a:t> bytes) or more (average Hard Drive ~ 2 TB)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Datasets that are not amenable to traditional archival methods</a:t>
            </a:r>
          </a:p>
          <a:p>
            <a:pPr lvl="2"/>
            <a:r>
              <a:rPr lang="en-US" dirty="0"/>
              <a:t>Relational database model not suitable</a:t>
            </a:r>
          </a:p>
          <a:p>
            <a:pPr lvl="2"/>
            <a:r>
              <a:rPr lang="en-US" dirty="0"/>
              <a:t>Not all data is structured or the structure is too complex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Data analysis not possible with existing software engineering tools</a:t>
            </a:r>
          </a:p>
          <a:p>
            <a:pPr lvl="2"/>
            <a:r>
              <a:rPr lang="en-US" dirty="0"/>
              <a:t>Need for massive parallelization</a:t>
            </a:r>
          </a:p>
          <a:p>
            <a:pPr lvl="2"/>
            <a:r>
              <a:rPr lang="en-US" dirty="0"/>
              <a:t>Newer algorithms to mine insights from data (data analytics)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248CB0-E39B-4996-8401-57DF1F6C4607}"/>
              </a:ext>
            </a:extLst>
          </p:cNvPr>
          <p:cNvSpPr txBox="1"/>
          <p:nvPr/>
        </p:nvSpPr>
        <p:spPr>
          <a:xfrm>
            <a:off x="1970842" y="6308209"/>
            <a:ext cx="758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It is not the amount of data that is important – It is what you want to do with it</a:t>
            </a:r>
          </a:p>
        </p:txBody>
      </p:sp>
    </p:spTree>
    <p:extLst>
      <p:ext uri="{BB962C8B-B14F-4D97-AF65-F5344CB8AC3E}">
        <p14:creationId xmlns:p14="http://schemas.microsoft.com/office/powerpoint/2010/main" val="423988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578E-481D-48C6-BED2-401387BA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/>
          <a:lstStyle/>
          <a:p>
            <a:r>
              <a:rPr lang="en-US" dirty="0"/>
              <a:t>Big Data – Water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77FE-5DCE-42B5-8350-4F42305D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1532661"/>
            <a:ext cx="7906305" cy="50456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Big (deal) about Water Resources Data?</a:t>
            </a:r>
          </a:p>
          <a:p>
            <a:pPr lvl="1"/>
            <a:r>
              <a:rPr lang="en-US" dirty="0"/>
              <a:t>Can quickly become very big if looking at large spatial scales</a:t>
            </a:r>
          </a:p>
          <a:p>
            <a:pPr lvl="2"/>
            <a:r>
              <a:rPr lang="en-US" dirty="0"/>
              <a:t>Global change studies</a:t>
            </a:r>
          </a:p>
          <a:p>
            <a:pPr lvl="1"/>
            <a:r>
              <a:rPr lang="en-US" dirty="0"/>
              <a:t>Can quickly become very big if data are being collected at a high temporal resolution</a:t>
            </a:r>
          </a:p>
          <a:p>
            <a:pPr lvl="2"/>
            <a:r>
              <a:rPr lang="en-US" dirty="0"/>
              <a:t>Flood forecasting, early warning systems</a:t>
            </a:r>
          </a:p>
          <a:p>
            <a:pPr lvl="1"/>
            <a:r>
              <a:rPr lang="en-US" dirty="0"/>
              <a:t>Data come from disparate sources</a:t>
            </a:r>
          </a:p>
          <a:p>
            <a:pPr lvl="2"/>
            <a:r>
              <a:rPr lang="en-US" dirty="0"/>
              <a:t>Soil, water, land use, public perceptions</a:t>
            </a:r>
          </a:p>
          <a:p>
            <a:pPr lvl="2"/>
            <a:r>
              <a:rPr lang="en-US" dirty="0"/>
              <a:t>Similar data can be collected from multiple sources</a:t>
            </a:r>
          </a:p>
          <a:p>
            <a:pPr lvl="3"/>
            <a:r>
              <a:rPr lang="en-US" dirty="0"/>
              <a:t>Ground measurements, Radar, Satellite</a:t>
            </a:r>
          </a:p>
          <a:p>
            <a:pPr lvl="1"/>
            <a:r>
              <a:rPr lang="en-US" dirty="0"/>
              <a:t>Direct measurements of what we really are after is many times not possible</a:t>
            </a:r>
          </a:p>
          <a:p>
            <a:pPr lvl="2"/>
            <a:r>
              <a:rPr lang="en-US" dirty="0"/>
              <a:t>Don’t know groundwater pumping, but know likely water budget changes from GRACE Satellite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6B3DB8-6DCD-4CC9-8383-0968957586A0}"/>
              </a:ext>
            </a:extLst>
          </p:cNvPr>
          <p:cNvSpPr/>
          <p:nvPr/>
        </p:nvSpPr>
        <p:spPr>
          <a:xfrm rot="19793061">
            <a:off x="7340340" y="2686678"/>
            <a:ext cx="4978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Water Resources (big) data comes from sensors, devices, networks, log files, transactional applications, web, and social media — much of it generated in real time and at a very large scale.</a:t>
            </a:r>
          </a:p>
        </p:txBody>
      </p:sp>
    </p:spTree>
    <p:extLst>
      <p:ext uri="{BB962C8B-B14F-4D97-AF65-F5344CB8AC3E}">
        <p14:creationId xmlns:p14="http://schemas.microsoft.com/office/powerpoint/2010/main" val="226560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9B62-5EA2-42FC-9FD9-8C41BA2A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059"/>
            <a:ext cx="10515600" cy="1325563"/>
          </a:xfrm>
        </p:spPr>
        <p:txBody>
          <a:bodyPr/>
          <a:lstStyle/>
          <a:p>
            <a:r>
              <a:rPr lang="en-US" dirty="0"/>
              <a:t>Big Data – Water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9356-9055-4947-A167-E03A4A5AB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3117" cy="4351338"/>
          </a:xfrm>
        </p:spPr>
        <p:txBody>
          <a:bodyPr/>
          <a:lstStyle/>
          <a:p>
            <a:r>
              <a:rPr lang="en-US" dirty="0"/>
              <a:t>Data needs in water resources decision making varies widely across applications</a:t>
            </a:r>
          </a:p>
          <a:p>
            <a:pPr lvl="1"/>
            <a:r>
              <a:rPr lang="en-US" dirty="0"/>
              <a:t>Flood studies</a:t>
            </a:r>
          </a:p>
          <a:p>
            <a:pPr lvl="2"/>
            <a:r>
              <a:rPr lang="en-US" dirty="0"/>
              <a:t>Data in order of minutes, hours to days</a:t>
            </a:r>
          </a:p>
          <a:p>
            <a:pPr lvl="1"/>
            <a:r>
              <a:rPr lang="en-US" dirty="0"/>
              <a:t>Droughts</a:t>
            </a:r>
          </a:p>
          <a:p>
            <a:pPr lvl="2"/>
            <a:r>
              <a:rPr lang="en-US" dirty="0"/>
              <a:t>Data in order of weeks, months, years</a:t>
            </a:r>
          </a:p>
          <a:p>
            <a:pPr lvl="1"/>
            <a:r>
              <a:rPr lang="en-US" dirty="0"/>
              <a:t>Water Planning</a:t>
            </a:r>
          </a:p>
          <a:p>
            <a:pPr lvl="2"/>
            <a:r>
              <a:rPr lang="en-US" dirty="0"/>
              <a:t>Data in the order of years to decades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5FE6D-ED91-4F6B-8851-BAD5B25F3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54" y="1497725"/>
            <a:ext cx="4846187" cy="48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2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A650-D525-44AD-B9E7-B6EB3E6D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Big Data – 5V – 7V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B5146-8977-4029-B92A-77631CA2D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592"/>
            <a:ext cx="7115176" cy="515792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Volume </a:t>
            </a:r>
            <a:r>
              <a:rPr lang="en-US" dirty="0">
                <a:sym typeface="Wingdings" panose="05000000000000000000" pitchFamily="2" charset="2"/>
              </a:rPr>
              <a:t> Amount of data generated 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High volume, if data generated is not amenable to analysis</a:t>
            </a:r>
          </a:p>
          <a:p>
            <a:r>
              <a:rPr lang="en-US" dirty="0"/>
              <a:t>Velocity </a:t>
            </a:r>
            <a:r>
              <a:rPr lang="en-US" dirty="0">
                <a:sym typeface="Wingdings" panose="05000000000000000000" pitchFamily="2" charset="2"/>
              </a:rPr>
              <a:t> Rate at which data is generated and data is necessary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Real-time processing of data being generated by sensor networks. 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Rate of data inflow &gt;&gt;&gt; Rate of information generated</a:t>
            </a:r>
          </a:p>
          <a:p>
            <a:r>
              <a:rPr lang="en-US" dirty="0"/>
              <a:t>Variety  </a:t>
            </a:r>
            <a:r>
              <a:rPr lang="en-US" dirty="0">
                <a:sym typeface="Wingdings" panose="05000000000000000000" pitchFamily="2" charset="2"/>
              </a:rPr>
              <a:t> Diversity of datasets necessary for a water resources application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Structure of data, geospatial, temporal resolutions</a:t>
            </a:r>
          </a:p>
          <a:p>
            <a:r>
              <a:rPr lang="en-US" dirty="0"/>
              <a:t>Variability </a:t>
            </a:r>
            <a:r>
              <a:rPr lang="en-US" dirty="0">
                <a:sym typeface="Wingdings" panose="05000000000000000000" pitchFamily="2" charset="2"/>
              </a:rPr>
              <a:t> Meaning of data is changing constantly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Public adaptation, public perception, Meaning of a 100 year flood?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Visualization</a:t>
            </a:r>
            <a:r>
              <a:rPr lang="en-US" dirty="0">
                <a:sym typeface="Wingdings" panose="05000000000000000000" pitchFamily="2" charset="2"/>
              </a:rPr>
              <a:t> How can data be presented to make decisions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Multivariate datasets, animation, balancing qualitative and quantitative data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Veracity  </a:t>
            </a:r>
            <a:r>
              <a:rPr lang="en-US" dirty="0">
                <a:sym typeface="Wingdings" panose="05000000000000000000" pitchFamily="2" charset="2"/>
              </a:rPr>
              <a:t> How certain or uncertain is the data?  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Long-range climate projections, sensor accuracy</a:t>
            </a:r>
          </a:p>
          <a:p>
            <a:r>
              <a:rPr lang="en-US" sz="2900" dirty="0">
                <a:sym typeface="Wingdings" panose="05000000000000000000" pitchFamily="2" charset="2"/>
              </a:rPr>
              <a:t>Value  How has big data helped?</a:t>
            </a:r>
          </a:p>
          <a:p>
            <a:pPr lvl="1"/>
            <a:r>
              <a:rPr lang="en-US" sz="2500" dirty="0">
                <a:sym typeface="Wingdings" panose="05000000000000000000" pitchFamily="2" charset="2"/>
              </a:rPr>
              <a:t>Would our decisions be the same if we did not have this data?</a:t>
            </a:r>
          </a:p>
          <a:p>
            <a:pPr lvl="1"/>
            <a:r>
              <a:rPr lang="en-US" sz="2500" dirty="0">
                <a:solidFill>
                  <a:srgbClr val="FF0000"/>
                </a:solidFill>
                <a:sym typeface="Wingdings" panose="05000000000000000000" pitchFamily="2" charset="2"/>
              </a:rPr>
              <a:t>Worth of additional data?</a:t>
            </a:r>
            <a:endParaRPr lang="en-US" sz="2500" dirty="0">
              <a:solidFill>
                <a:srgbClr val="FF0000"/>
              </a:solidFill>
            </a:endParaRPr>
          </a:p>
        </p:txBody>
      </p:sp>
      <p:pic>
        <p:nvPicPr>
          <p:cNvPr id="5" name="Picture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A108A01A-FA89-426F-9ABE-9C2E39552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5192">
            <a:off x="7601853" y="1963320"/>
            <a:ext cx="4103474" cy="293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2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516</Words>
  <Application>Microsoft Office PowerPoint</Application>
  <PresentationFormat>Widescreen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3, 5 or 7 Vs of big data and what they mean to water resource management?</vt:lpstr>
      <vt:lpstr>What is Big Data</vt:lpstr>
      <vt:lpstr>Big Data – Water Resources</vt:lpstr>
      <vt:lpstr>Big Data – Water Resources</vt:lpstr>
      <vt:lpstr>Big Data – 5V – 7V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5Vs of big data and what they mean to water resource management</dc:title>
  <dc:creator> </dc:creator>
  <cp:lastModifiedBy> </cp:lastModifiedBy>
  <cp:revision>7</cp:revision>
  <dcterms:created xsi:type="dcterms:W3CDTF">2019-05-30T04:55:53Z</dcterms:created>
  <dcterms:modified xsi:type="dcterms:W3CDTF">2019-05-30T05:48:59Z</dcterms:modified>
</cp:coreProperties>
</file>