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5"/>
  </p:notesMasterIdLst>
  <p:sldIdLst>
    <p:sldId id="257" r:id="rId3"/>
    <p:sldId id="293" r:id="rId4"/>
    <p:sldId id="258" r:id="rId5"/>
    <p:sldId id="381" r:id="rId6"/>
    <p:sldId id="382" r:id="rId7"/>
    <p:sldId id="328" r:id="rId8"/>
    <p:sldId id="383" r:id="rId9"/>
    <p:sldId id="385" r:id="rId10"/>
    <p:sldId id="322" r:id="rId11"/>
    <p:sldId id="323" r:id="rId12"/>
    <p:sldId id="324" r:id="rId13"/>
    <p:sldId id="345" r:id="rId14"/>
    <p:sldId id="384" r:id="rId15"/>
    <p:sldId id="299" r:id="rId16"/>
    <p:sldId id="359" r:id="rId17"/>
    <p:sldId id="388" r:id="rId18"/>
    <p:sldId id="375" r:id="rId19"/>
    <p:sldId id="374" r:id="rId20"/>
    <p:sldId id="378" r:id="rId21"/>
    <p:sldId id="269" r:id="rId22"/>
    <p:sldId id="389" r:id="rId23"/>
    <p:sldId id="38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rman Ramsden" initials="HR" lastIdx="6" clrIdx="0">
    <p:extLst>
      <p:ext uri="{19B8F6BF-5375-455C-9EA6-DF929625EA0E}">
        <p15:presenceInfo xmlns:p15="http://schemas.microsoft.com/office/powerpoint/2012/main" userId="2ef471d2b7a26654" providerId="Windows Live"/>
      </p:ext>
    </p:extLst>
  </p:cmAuthor>
  <p:cmAuthor id="2" name="Jude Benavides" initials="JB" lastIdx="9" clrIdx="1">
    <p:extLst>
      <p:ext uri="{19B8F6BF-5375-455C-9EA6-DF929625EA0E}">
        <p15:presenceInfo xmlns:p15="http://schemas.microsoft.com/office/powerpoint/2012/main" userId="ec67579568d1af8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94" autoAdjust="0"/>
  </p:normalViewPr>
  <p:slideViewPr>
    <p:cSldViewPr>
      <p:cViewPr varScale="1">
        <p:scale>
          <a:sx n="54" d="100"/>
          <a:sy n="54" d="100"/>
        </p:scale>
        <p:origin x="1634" y="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3-04T13:49:41.141" idx="9">
    <p:pos x="10" y="10"/>
    <p:text>combine this and next slide .  Add photos as needed.  Just called "Resacas play vital roles in our study area.  Sub-bullets  under natural and developed systems services</p:text>
    <p:extLst>
      <p:ext uri="{C676402C-5697-4E1C-873F-D02D1690AC5C}">
        <p15:threadingInfo xmlns:p15="http://schemas.microsoft.com/office/powerpoint/2012/main" timeZoneBias="3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05T11:13:36.916" idx="3">
    <p:pos x="10" y="10"/>
    <p:text>I will add a picture here</p:text>
    <p:extLst>
      <p:ext uri="{C676402C-5697-4E1C-873F-D02D1690AC5C}">
        <p15:threadingInfo xmlns:p15="http://schemas.microsoft.com/office/powerpoint/2012/main" timeZoneBias="3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05T11:28:29.162" idx="6">
    <p:pos x="10" y="10"/>
    <p:text>The video with the birds will be displayed here.</p:text>
    <p:extLst>
      <p:ext uri="{C676402C-5697-4E1C-873F-D02D1690AC5C}">
        <p15:threadingInfo xmlns:p15="http://schemas.microsoft.com/office/powerpoint/2012/main" timeZoneBias="3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05T11:13:46.626" idx="4">
    <p:pos x="10" y="10"/>
    <p:text>I will add a picture here as well</p:text>
    <p:extLst>
      <p:ext uri="{C676402C-5697-4E1C-873F-D02D1690AC5C}">
        <p15:threadingInfo xmlns:p15="http://schemas.microsoft.com/office/powerpoint/2012/main" timeZoneBias="3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1FFE6-14B4-4909-AA6B-78D351BBE72C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78675-5E22-44DD-A2C1-587ADA564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91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Rio Grande.</a:t>
            </a:r>
          </a:p>
          <a:p>
            <a:pPr>
              <a:spcBef>
                <a:spcPct val="0"/>
              </a:spcBef>
            </a:pPr>
            <a:r>
              <a:rPr lang="en-US"/>
              <a:t>U.S.  -  Pecos River</a:t>
            </a:r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r>
              <a:rPr lang="en-US"/>
              <a:t>Mexico -  mid and downstream -  Rio Conchos, Rio Salado, Rio Pesqueria, Rio San Juan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CFA6F15B-8F95-4656-A270-F5C7DE8F8029}" type="slidenum">
              <a:rPr lang="en-US">
                <a:solidFill>
                  <a:srgbClr val="000000"/>
                </a:solidFill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Previous studies done by students</a:t>
            </a:r>
            <a:r>
              <a:rPr lang="en-US" baseline="0" dirty="0"/>
              <a:t> and Dr. Fierro, Dr. Benavides, </a:t>
            </a:r>
            <a:r>
              <a:rPr lang="en-US" baseline="0" dirty="0" err="1"/>
              <a:t>McInthosh</a:t>
            </a:r>
            <a:r>
              <a:rPr lang="en-US" baseline="0" dirty="0"/>
              <a:t>. Buford Lesley </a:t>
            </a:r>
          </a:p>
          <a:p>
            <a:endParaRPr lang="en-US" baseline="0" dirty="0"/>
          </a:p>
          <a:p>
            <a:r>
              <a:rPr lang="en-US" baseline="0" dirty="0"/>
              <a:t>Add pictures of a drier and semi dry Resaca  ecological succession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A3FBC8-5A98-4615-923B-B80C63094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96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23C-330C-47EC-93BC-1844D90D274F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93D5-5BF7-45BC-B4B9-C1547D2B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35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23C-330C-47EC-93BC-1844D90D274F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93D5-5BF7-45BC-B4B9-C1547D2B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61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23C-330C-47EC-93BC-1844D90D274F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93D5-5BF7-45BC-B4B9-C1547D2B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19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5438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828800"/>
            <a:ext cx="36957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1" y="1828800"/>
            <a:ext cx="36957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165">
              <a:defRPr>
                <a:solidFill>
                  <a:srgbClr val="520C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165">
              <a:defRPr>
                <a:solidFill>
                  <a:srgbClr val="520C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165">
              <a:defRPr>
                <a:solidFill>
                  <a:srgbClr val="520C00"/>
                </a:solidFill>
              </a:defRPr>
            </a:lvl1pPr>
          </a:lstStyle>
          <a:p>
            <a:pPr>
              <a:defRPr/>
            </a:pPr>
            <a:fld id="{AECB971D-B89D-4945-9CB1-32BF79AE2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40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1"/>
            <a:ext cx="1728788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7319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7319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08133" y="5410202"/>
            <a:ext cx="2057400" cy="365125"/>
          </a:xfrm>
        </p:spPr>
        <p:txBody>
          <a:bodyPr/>
          <a:lstStyle/>
          <a:p>
            <a:fld id="{2D4A72B7-B90D-4B64-A1FA-A657A1AA89F7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7318" y="5410202"/>
            <a:ext cx="384366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2684" y="5410200"/>
            <a:ext cx="578317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716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160B9-150E-4DAE-A8FB-F7C4129A05D2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504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35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89DA-93C9-4A1E-B77C-0E14B76562CD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41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AB2C-FF22-4BD2-8ECE-122C610BE3D2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005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515" y="2249486"/>
            <a:ext cx="3487337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6" y="2249485"/>
            <a:ext cx="348495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F8A6-5897-4E20-B527-BCD9ADB0BAE0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01DF-447F-4A05-93F4-139A2814DC0B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055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CE3C5-EC69-4975-9DC2-0C78B46ADD85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974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23C-330C-47EC-93BC-1844D90D274F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93D5-5BF7-45BC-B4B9-C1547D2B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76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1DDC-F404-4DBB-A627-04429427EDA0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159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4450881" cy="163988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5541" y="609602"/>
            <a:ext cx="2750018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2249486"/>
            <a:ext cx="4450883" cy="354171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4A7A-5D4E-408F-8C39-06FF42340A04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935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4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B95F-15B2-4E48-90BA-C0114FD5CF78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937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336F-7FCC-409D-9E81-32C5AC20D4A0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785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E130B-613B-4316-9BE7-128F88066D19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677634" y="73239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903028" y="2764972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6794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7BC-4532-48AF-8B48-E554D18372AB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263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45939" y="3360263"/>
            <a:ext cx="2406551" cy="243093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78160" y="3363435"/>
            <a:ext cx="2396873" cy="243093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25AD-2A61-4403-A174-D3ED92F47065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7144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A599-B830-4990-B983-F2F91F0EC25A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315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A453-A08C-48CE-8A25-318702B03867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112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6068-032E-4414-91CA-3F2EAAD6FBDE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848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23C-330C-47EC-93BC-1844D90D274F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93D5-5BF7-45BC-B4B9-C1547D2B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72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23C-330C-47EC-93BC-1844D90D274F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93D5-5BF7-45BC-B4B9-C1547D2B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84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23C-330C-47EC-93BC-1844D90D274F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93D5-5BF7-45BC-B4B9-C1547D2B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8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23C-330C-47EC-93BC-1844D90D274F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93D5-5BF7-45BC-B4B9-C1547D2B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85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23C-330C-47EC-93BC-1844D90D274F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93D5-5BF7-45BC-B4B9-C1547D2B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99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23C-330C-47EC-93BC-1844D90D274F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93D5-5BF7-45BC-B4B9-C1547D2B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19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23C-330C-47EC-93BC-1844D90D274F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D93D5-5BF7-45BC-B4B9-C1547D2B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61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FA23C-330C-47EC-93BC-1844D90D274F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D93D5-5BF7-45BC-B4B9-C1547D2B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6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20124-2273-46DE-8730-0EED4F994717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635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openxmlformats.org/officeDocument/2006/relationships/comments" Target="../comments/commen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mailto:Jude.Benavides@utrgv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870575"/>
            <a:ext cx="9144000" cy="7493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6" tIns="45709" rIns="91416" bIns="45709" anchor="ctr"/>
          <a:lstStyle/>
          <a:p>
            <a:pPr algn="ctr" defTabSz="91416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124200"/>
            <a:ext cx="3128962" cy="1655762"/>
          </a:xfrm>
        </p:spPr>
        <p:txBody>
          <a:bodyPr rtlCol="0">
            <a:noAutofit/>
          </a:bodyPr>
          <a:lstStyle/>
          <a:p>
            <a:pPr algn="l" defTabSz="914165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Jude A. Benavides, Ph.D. </a:t>
            </a:r>
          </a:p>
          <a:p>
            <a:pPr algn="l" defTabSz="914165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Herman Ramsden</a:t>
            </a:r>
          </a:p>
          <a:p>
            <a:pPr algn="l" defTabSz="914165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University of Texas - Rio Grande Valley</a:t>
            </a:r>
          </a:p>
        </p:txBody>
      </p:sp>
      <p:sp>
        <p:nvSpPr>
          <p:cNvPr id="39941" name="Rectangle 8"/>
          <p:cNvSpPr>
            <a:spLocks noGrp="1" noChangeArrowheads="1"/>
          </p:cNvSpPr>
          <p:nvPr>
            <p:ph type="ctrTitle"/>
          </p:nvPr>
        </p:nvSpPr>
        <p:spPr>
          <a:xfrm>
            <a:off x="24008" y="381000"/>
            <a:ext cx="3557392" cy="3581400"/>
          </a:xfrm>
        </p:spPr>
        <p:txBody>
          <a:bodyPr lIns="91411" tIns="45706" rIns="91411" bIns="45706" anchor="ctr">
            <a:noAutofit/>
          </a:bodyPr>
          <a:lstStyle/>
          <a:p>
            <a:pPr algn="l"/>
            <a:r>
              <a:rPr lang="en-US" sz="2400" dirty="0" err="1"/>
              <a:t>Resacas</a:t>
            </a:r>
            <a:r>
              <a:rPr lang="en-US" sz="2400" dirty="0"/>
              <a:t>: The Varied and Vital Roles Played by Remnant Distributaries of the Rio Grande Delta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4EE618-6FBB-4612-B098-311F980F7A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0"/>
            <a:ext cx="9144000" cy="2026043"/>
          </a:xfrm>
          <a:prstGeom prst="rect">
            <a:avLst/>
          </a:prstGeom>
        </p:spPr>
      </p:pic>
      <p:pic>
        <p:nvPicPr>
          <p:cNvPr id="10" name="Picture 11" descr="image2-small.jpg">
            <a:extLst>
              <a:ext uri="{FF2B5EF4-FFF2-40B4-BE49-F238E27FC236}">
                <a16:creationId xmlns:a16="http://schemas.microsoft.com/office/drawing/2014/main" id="{C2D9D91E-6136-4D8E-AD0C-96FAA8BBB6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75" b="1724"/>
          <a:stretch>
            <a:fillRect/>
          </a:stretch>
        </p:blipFill>
        <p:spPr bwMode="auto">
          <a:xfrm>
            <a:off x="6133270" y="2606574"/>
            <a:ext cx="2925529" cy="192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CB910C-8271-4143-BAB3-9B2386750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798" y="127757"/>
            <a:ext cx="2690028" cy="27359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8AFDE4-27FF-45A0-B4E8-1F8FC58F6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1740" y="3055864"/>
            <a:ext cx="2405727" cy="14763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72D2151-6F02-4336-870B-3AD670FFA4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0349" y="508000"/>
            <a:ext cx="3131372" cy="177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8820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2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55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Chart 6"/>
          <p:cNvPicPr>
            <a:picLocks noChangeArrowheads="1"/>
          </p:cNvPicPr>
          <p:nvPr/>
        </p:nvPicPr>
        <p:blipFill>
          <a:blip r:embed="rId2"/>
          <a:srcRect b="-15"/>
          <a:stretch>
            <a:fillRect/>
          </a:stretch>
        </p:blipFill>
        <p:spPr bwMode="auto">
          <a:xfrm>
            <a:off x="-28575" y="352425"/>
            <a:ext cx="917733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3286125" y="1524000"/>
            <a:ext cx="0" cy="426720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219200" y="1524000"/>
            <a:ext cx="2066925" cy="426720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/>
          <a:p>
            <a:pPr algn="ctr" defTabSz="9141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11500" y="1524000"/>
            <a:ext cx="1524000" cy="4267200"/>
          </a:xfrm>
          <a:prstGeom prst="rect">
            <a:avLst/>
          </a:prstGeom>
          <a:solidFill>
            <a:srgbClr val="FFC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/>
          <a:p>
            <a:pPr algn="ctr" defTabSz="9141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25975" y="1524000"/>
            <a:ext cx="2460625" cy="426720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/>
          <a:p>
            <a:pPr algn="ctr" defTabSz="9141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6600" y="1524000"/>
            <a:ext cx="1828800" cy="4267200"/>
          </a:xfrm>
          <a:prstGeom prst="rect">
            <a:avLst/>
          </a:prstGeom>
          <a:solidFill>
            <a:srgbClr val="FFC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/>
          <a:p>
            <a:pPr algn="ctr" defTabSz="9141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486400" y="1795463"/>
          <a:ext cx="2924810" cy="1183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9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716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Lower Rio Grande Dams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1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#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Dam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Year Constructed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1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Falcon Dam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1954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1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Anzalduas Dam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1960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71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Amistad Dam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1969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71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Retamal Dam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1975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2767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Right Brace 3"/>
          <p:cNvSpPr/>
          <p:nvPr/>
        </p:nvSpPr>
        <p:spPr>
          <a:xfrm>
            <a:off x="6584950" y="1219200"/>
            <a:ext cx="228600" cy="16764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598920" y="3048000"/>
            <a:ext cx="317500" cy="24384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3147" y="1872734"/>
            <a:ext cx="88678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US Side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4113311"/>
            <a:ext cx="1148712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Mexican Side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91537" y="2667000"/>
            <a:ext cx="193251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Flow Line Network</a:t>
            </a:r>
          </a:p>
          <a:p>
            <a:r>
              <a:rPr lang="en-US" dirty="0"/>
              <a:t>With all Features</a:t>
            </a:r>
          </a:p>
        </p:txBody>
      </p:sp>
    </p:spTree>
    <p:extLst>
      <p:ext uri="{BB962C8B-B14F-4D97-AF65-F5344CB8AC3E}">
        <p14:creationId xmlns:p14="http://schemas.microsoft.com/office/powerpoint/2010/main" val="875281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341" y="479899"/>
            <a:ext cx="7307217" cy="1108928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Resacas</a:t>
            </a:r>
            <a:r>
              <a:rPr lang="en-US" dirty="0">
                <a:solidFill>
                  <a:srgbClr val="FFC000"/>
                </a:solidFill>
              </a:rPr>
              <a:t> play vital and multiple roles – and are understudied in terms of the relative importance of these roles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5479" y="1679435"/>
            <a:ext cx="4126486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  <a:latin typeface="Tw Cen MT" panose="020B0602020104020603"/>
              </a:rPr>
              <a:t>Flood protection.</a:t>
            </a:r>
          </a:p>
          <a:p>
            <a:pPr marL="342900" indent="-342900" defTabSz="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  <a:latin typeface="Tw Cen MT" panose="020B0602020104020603"/>
              </a:rPr>
              <a:t>Raw water storage.</a:t>
            </a:r>
          </a:p>
          <a:p>
            <a:pPr marL="342900" indent="-342900" defTabSz="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  <a:latin typeface="Tw Cen MT" panose="020B0602020104020603"/>
              </a:rPr>
              <a:t>Irrigation conveyance. </a:t>
            </a:r>
          </a:p>
          <a:p>
            <a:pPr marL="342900" indent="-342900" defTabSz="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  <a:latin typeface="Tw Cen MT" panose="020B0602020104020603"/>
              </a:rPr>
              <a:t>Habitat for bird / wildlife species.</a:t>
            </a:r>
          </a:p>
          <a:p>
            <a:pPr marL="342900" indent="-342900" defTabSz="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  <a:latin typeface="Tw Cen MT" panose="020B0602020104020603"/>
              </a:rPr>
              <a:t>Improved aesthetics.</a:t>
            </a:r>
          </a:p>
          <a:p>
            <a:pPr marL="342900" indent="-342900" defTabSz="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  <a:latin typeface="Tw Cen MT" panose="020B0602020104020603"/>
              </a:rPr>
              <a:t>Park areas.</a:t>
            </a:r>
          </a:p>
          <a:p>
            <a:pPr marL="342900" indent="-342900" defTabSz="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  <a:latin typeface="Tw Cen MT" panose="020B0602020104020603"/>
              </a:rPr>
              <a:t>Opportunities for recreation and eco-tourism.</a:t>
            </a:r>
          </a:p>
          <a:p>
            <a:pPr marL="342900" indent="-342900" defTabSz="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  <a:latin typeface="Tw Cen MT" panose="020B0602020104020603"/>
              </a:rPr>
              <a:t>Economic development potential. </a:t>
            </a:r>
          </a:p>
          <a:p>
            <a:pPr marL="342900" indent="-342900" defTabSz="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  <a:latin typeface="Tw Cen MT" panose="020B0602020104020603"/>
              </a:rPr>
              <a:t>Represent a scarce commodity in South Texas – surface freshwater bodies</a:t>
            </a: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5503240" y="4023578"/>
            <a:ext cx="2500313" cy="1647825"/>
            <a:chOff x="0" y="0"/>
            <a:chExt cx="374" cy="247"/>
          </a:xfrm>
        </p:grpSpPr>
        <p:sp>
          <p:nvSpPr>
            <p:cNvPr id="5" name="AutoShape 7"/>
            <p:cNvSpPr>
              <a:spLocks/>
            </p:cNvSpPr>
            <p:nvPr/>
          </p:nvSpPr>
          <p:spPr bwMode="auto">
            <a:xfrm>
              <a:off x="0" y="0"/>
              <a:ext cx="374" cy="2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D"/>
            </a:solidFill>
            <a:ln w="9525">
              <a:noFill/>
              <a:round/>
              <a:headEnd/>
              <a:tailEnd/>
            </a:ln>
          </p:spPr>
          <p:txBody>
            <a:bodyPr lIns="54186" tIns="54186" rIns="54186" bIns="54186" anchor="ctr"/>
            <a:lstStyle/>
            <a:p>
              <a:pPr defTabSz="342900"/>
              <a:endParaRPr lang="en-US" sz="1350">
                <a:solidFill>
                  <a:prstClr val="white"/>
                </a:solidFill>
                <a:latin typeface="Tw Cen MT" panose="020B0602020104020603"/>
              </a:endParaRPr>
            </a:p>
          </p:txBody>
        </p:sp>
        <p:pic>
          <p:nvPicPr>
            <p:cNvPr id="6" name="Picture 8" descr="image11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374" cy="247"/>
            </a:xfrm>
            <a:prstGeom prst="rect">
              <a:avLst/>
            </a:prstGeom>
            <a:noFill/>
            <a:ln w="88900" cap="sq" cmpd="sng">
              <a:solidFill>
                <a:srgbClr val="FFFFFF"/>
              </a:solidFill>
              <a:prstDash val="solid"/>
              <a:miter lim="0"/>
              <a:headEnd type="none" w="med" len="med"/>
              <a:tailEnd type="none" w="med" len="med"/>
            </a:ln>
            <a:effectLst>
              <a:outerShdw blurRad="50800" dist="18000" dir="5400000" algn="ctr" rotWithShape="0">
                <a:srgbClr val="000000">
                  <a:alpha val="39999"/>
                </a:srgbClr>
              </a:outerShdw>
            </a:effectLst>
            <a:extLst/>
          </p:spPr>
        </p:pic>
      </p:grp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5503240" y="1966177"/>
            <a:ext cx="2500313" cy="1757363"/>
            <a:chOff x="0" y="0"/>
            <a:chExt cx="374" cy="263"/>
          </a:xfrm>
        </p:grpSpPr>
        <p:sp>
          <p:nvSpPr>
            <p:cNvPr id="8" name="AutoShape 10"/>
            <p:cNvSpPr>
              <a:spLocks/>
            </p:cNvSpPr>
            <p:nvPr/>
          </p:nvSpPr>
          <p:spPr bwMode="auto">
            <a:xfrm>
              <a:off x="0" y="0"/>
              <a:ext cx="374" cy="2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D"/>
            </a:solidFill>
            <a:ln w="9525">
              <a:noFill/>
              <a:round/>
              <a:headEnd/>
              <a:tailEnd/>
            </a:ln>
          </p:spPr>
          <p:txBody>
            <a:bodyPr lIns="54186" tIns="54186" rIns="54186" bIns="54186" anchor="ctr"/>
            <a:lstStyle/>
            <a:p>
              <a:pPr defTabSz="342900"/>
              <a:endParaRPr lang="en-US" sz="1350">
                <a:solidFill>
                  <a:prstClr val="white"/>
                </a:solidFill>
                <a:latin typeface="Tw Cen MT" panose="020B0602020104020603"/>
              </a:endParaRPr>
            </a:p>
          </p:txBody>
        </p:sp>
        <p:pic>
          <p:nvPicPr>
            <p:cNvPr id="9" name="Picture 11" descr="image12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74" cy="263"/>
            </a:xfrm>
            <a:prstGeom prst="rect">
              <a:avLst/>
            </a:prstGeom>
            <a:noFill/>
            <a:ln w="88900" cap="sq" cmpd="sng">
              <a:solidFill>
                <a:srgbClr val="FFFFFF"/>
              </a:solidFill>
              <a:prstDash val="solid"/>
              <a:miter lim="0"/>
              <a:headEnd type="none" w="med" len="med"/>
              <a:tailEnd type="none" w="med" len="med"/>
            </a:ln>
            <a:effectLst>
              <a:outerShdw blurRad="50800" dist="18000" dir="5400000" algn="ctr" rotWithShape="0">
                <a:srgbClr val="000000">
                  <a:alpha val="39999"/>
                </a:srgbClr>
              </a:outerShdw>
            </a:effectLst>
            <a:extLst/>
          </p:spPr>
        </p:pic>
      </p:grpSp>
      <p:sp>
        <p:nvSpPr>
          <p:cNvPr id="10" name="AutoShape 12"/>
          <p:cNvSpPr>
            <a:spLocks/>
          </p:cNvSpPr>
          <p:nvPr/>
        </p:nvSpPr>
        <p:spPr bwMode="auto">
          <a:xfrm>
            <a:off x="5421086" y="3769975"/>
            <a:ext cx="2628900" cy="203597"/>
          </a:xfrm>
          <a:custGeom>
            <a:avLst/>
            <a:gdLst>
              <a:gd name="T0" fmla="*/ 2147483647 w 21600"/>
              <a:gd name="T1" fmla="*/ 43257201 h 21600"/>
              <a:gd name="T2" fmla="*/ 2147483647 w 21600"/>
              <a:gd name="T3" fmla="*/ 43257201 h 21600"/>
              <a:gd name="T4" fmla="*/ 2147483647 w 21600"/>
              <a:gd name="T5" fmla="*/ 43257201 h 21600"/>
              <a:gd name="T6" fmla="*/ 2147483647 w 21600"/>
              <a:gd name="T7" fmla="*/ 4325720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66665" tIns="38095" rIns="66665" bIns="38095"/>
          <a:lstStyle/>
          <a:p>
            <a:pPr defTabSz="975122" hangingPunct="0"/>
            <a:r>
              <a:rPr lang="en-US" altLang="en-US" sz="825">
                <a:solidFill>
                  <a:srgbClr val="FFFFFF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Resaca de la Palma State Park</a:t>
            </a:r>
            <a:endParaRPr lang="en-US" altLang="en-US" sz="270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1" name="AutoShape 13"/>
          <p:cNvSpPr>
            <a:spLocks/>
          </p:cNvSpPr>
          <p:nvPr/>
        </p:nvSpPr>
        <p:spPr bwMode="auto">
          <a:xfrm>
            <a:off x="5421087" y="5713075"/>
            <a:ext cx="2513410" cy="203597"/>
          </a:xfrm>
          <a:custGeom>
            <a:avLst/>
            <a:gdLst>
              <a:gd name="T0" fmla="*/ 2147483647 w 21600"/>
              <a:gd name="T1" fmla="*/ 43256715 h 21600"/>
              <a:gd name="T2" fmla="*/ 2147483647 w 21600"/>
              <a:gd name="T3" fmla="*/ 43256715 h 21600"/>
              <a:gd name="T4" fmla="*/ 2147483647 w 21600"/>
              <a:gd name="T5" fmla="*/ 43256715 h 21600"/>
              <a:gd name="T6" fmla="*/ 2147483647 w 21600"/>
              <a:gd name="T7" fmla="*/ 4325671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66665" tIns="38095" rIns="66665" bIns="38095"/>
          <a:lstStyle/>
          <a:p>
            <a:pPr defTabSz="975122" hangingPunct="0"/>
            <a:r>
              <a:rPr lang="en-US" altLang="en-US" sz="825">
                <a:solidFill>
                  <a:srgbClr val="FFFFFF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Dean Porter Park</a:t>
            </a:r>
            <a:endParaRPr lang="en-US" altLang="en-US" sz="270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>
                <a:solidFill>
                  <a:prstClr val="white">
                    <a:tint val="75000"/>
                  </a:prstClr>
                </a:solidFill>
                <a:latin typeface="Tw Cen MT" panose="020B0602020104020603"/>
              </a:rPr>
              <a:pPr defTabSz="342900"/>
              <a:t>14</a:t>
            </a:fld>
            <a:endParaRPr lang="en-US" dirty="0">
              <a:solidFill>
                <a:prstClr val="white">
                  <a:tint val="75000"/>
                </a:prstClr>
              </a:solidFill>
              <a:latin typeface="Tw Cen MT" panose="020B0602020104020603"/>
            </a:endParaRPr>
          </a:p>
        </p:txBody>
      </p:sp>
    </p:spTree>
    <p:extLst>
      <p:ext uri="{BB962C8B-B14F-4D97-AF65-F5344CB8AC3E}">
        <p14:creationId xmlns:p14="http://schemas.microsoft.com/office/powerpoint/2010/main" val="2293565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2899"/>
            <a:ext cx="7429499" cy="867104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Fragmentation, sedimentation, ecological succession (natural vs. interrupted)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732" y="929651"/>
            <a:ext cx="79597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endParaRPr lang="en-US" dirty="0">
              <a:solidFill>
                <a:prstClr val="white"/>
              </a:solidFill>
              <a:latin typeface="Tw Cen MT" panose="020B0602020104020603"/>
            </a:endParaRPr>
          </a:p>
          <a:p>
            <a:pPr defTabSz="342900"/>
            <a:r>
              <a:rPr lang="en-US" dirty="0">
                <a:solidFill>
                  <a:prstClr val="white"/>
                </a:solidFill>
                <a:latin typeface="Tw Cen MT" panose="020B0602020104020603"/>
              </a:rPr>
              <a:t>In order to sustain the services that </a:t>
            </a:r>
            <a:r>
              <a:rPr lang="en-US" dirty="0" err="1">
                <a:solidFill>
                  <a:prstClr val="white"/>
                </a:solidFill>
                <a:latin typeface="Tw Cen MT" panose="020B0602020104020603"/>
              </a:rPr>
              <a:t>resacas</a:t>
            </a:r>
            <a:r>
              <a:rPr lang="en-US" dirty="0">
                <a:solidFill>
                  <a:prstClr val="white"/>
                </a:solidFill>
                <a:latin typeface="Tw Cen MT" panose="020B0602020104020603"/>
              </a:rPr>
              <a:t> provide, it is vital that local and regional experts focus more carefully on their restoration and preservation.  (Water rights vs. </a:t>
            </a:r>
            <a:r>
              <a:rPr lang="en-US">
                <a:solidFill>
                  <a:prstClr val="white"/>
                </a:solidFill>
                <a:latin typeface="Tw Cen MT" panose="020B0602020104020603"/>
              </a:rPr>
              <a:t>environmental flows)</a:t>
            </a:r>
            <a:endParaRPr lang="en-US" dirty="0">
              <a:solidFill>
                <a:prstClr val="white"/>
              </a:solidFill>
              <a:latin typeface="Tw Cen MT" panose="020B0602020104020603"/>
            </a:endParaRPr>
          </a:p>
          <a:p>
            <a:pPr defTabSz="342900"/>
            <a:endParaRPr lang="en-US" dirty="0">
              <a:solidFill>
                <a:prstClr val="white"/>
              </a:solidFill>
              <a:latin typeface="Tw Cen MT" panose="020B0602020104020603"/>
            </a:endParaRPr>
          </a:p>
          <a:p>
            <a:pPr defTabSz="342900"/>
            <a:r>
              <a:rPr lang="en-US" dirty="0">
                <a:solidFill>
                  <a:prstClr val="white"/>
                </a:solidFill>
                <a:latin typeface="Tw Cen MT" panose="020B0602020104020603"/>
              </a:rPr>
              <a:t>To our knowledge there are only a handful of studies that have focused on the most basic of issues – delineation, wetland status, ecological health, flood damage reduction. </a:t>
            </a:r>
          </a:p>
          <a:p>
            <a:pPr defTabSz="342900"/>
            <a:endParaRPr lang="en-US" dirty="0">
              <a:solidFill>
                <a:prstClr val="white"/>
              </a:solidFill>
              <a:latin typeface="Tw Cen MT" panose="020B0602020104020603"/>
            </a:endParaRPr>
          </a:p>
          <a:p>
            <a:pPr defTabSz="342900"/>
            <a:endParaRPr lang="en-US" dirty="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81293" y="5688348"/>
            <a:ext cx="578317" cy="273844"/>
          </a:xfrm>
        </p:spPr>
        <p:txBody>
          <a:bodyPr/>
          <a:lstStyle/>
          <a:p>
            <a:pPr defTabSz="342900"/>
            <a:fld id="{6D22F896-40B5-4ADD-8801-0D06FADFA095}" type="slidenum">
              <a:rPr lang="en-US">
                <a:solidFill>
                  <a:prstClr val="white">
                    <a:tint val="75000"/>
                  </a:prstClr>
                </a:solidFill>
                <a:latin typeface="Tw Cen MT" panose="020B0602020104020603"/>
              </a:rPr>
              <a:pPr defTabSz="342900"/>
              <a:t>15</a:t>
            </a:fld>
            <a:endParaRPr lang="en-US" dirty="0">
              <a:solidFill>
                <a:prstClr val="white">
                  <a:tint val="75000"/>
                </a:prstClr>
              </a:solidFill>
              <a:latin typeface="Tw Cen MT" panose="020B0602020104020603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8275"/>
            <a:ext cx="9144000" cy="26600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2131" y="5686771"/>
            <a:ext cx="48414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Tw Cen MT" panose="020B0602020104020603"/>
              </a:rPr>
              <a:t>Resaca del Rancho Viejo, credit: Dr. Benavides</a:t>
            </a:r>
          </a:p>
        </p:txBody>
      </p:sp>
    </p:spTree>
    <p:extLst>
      <p:ext uri="{BB962C8B-B14F-4D97-AF65-F5344CB8AC3E}">
        <p14:creationId xmlns:p14="http://schemas.microsoft.com/office/powerpoint/2010/main" val="2127099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74432"/>
            <a:ext cx="7429499" cy="1108928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Ecological succession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>
                <a:solidFill>
                  <a:prstClr val="white">
                    <a:tint val="75000"/>
                  </a:prstClr>
                </a:solidFill>
                <a:latin typeface="Tw Cen MT" panose="020B0602020104020603"/>
              </a:rPr>
              <a:pPr defTabSz="342900"/>
              <a:t>16</a:t>
            </a:fld>
            <a:endParaRPr lang="en-US" dirty="0">
              <a:solidFill>
                <a:prstClr val="white">
                  <a:tint val="75000"/>
                </a:prstClr>
              </a:solidFill>
              <a:latin typeface="Tw Cen MT" panose="020B0602020104020603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749099" y="1641604"/>
            <a:ext cx="2717122" cy="3628102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5508596" y="1759036"/>
            <a:ext cx="378372" cy="3393236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6220" y="3259446"/>
            <a:ext cx="11755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100" dirty="0">
                <a:solidFill>
                  <a:prstClr val="white"/>
                </a:solidFill>
                <a:latin typeface="Tw Cen MT" panose="020B0602020104020603"/>
              </a:rPr>
              <a:t>Time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7715" y="1966178"/>
            <a:ext cx="16298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Tw Cen MT" panose="020B0602020104020603"/>
              </a:rPr>
              <a:t>Before dams were built along the Rio Grande, </a:t>
            </a:r>
            <a:r>
              <a:rPr lang="en-US" sz="1350" dirty="0" err="1">
                <a:solidFill>
                  <a:prstClr val="white"/>
                </a:solidFill>
                <a:latin typeface="Tw Cen MT" panose="020B0602020104020603"/>
              </a:rPr>
              <a:t>resacas</a:t>
            </a:r>
            <a:r>
              <a:rPr lang="en-US" sz="1350" dirty="0">
                <a:solidFill>
                  <a:prstClr val="white"/>
                </a:solidFill>
                <a:latin typeface="Tw Cen MT" panose="020B0602020104020603"/>
              </a:rPr>
              <a:t> would go from wet to dry constantly and  there was no way to hold water in the system.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17015" y="1759036"/>
            <a:ext cx="1629823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Tw Cen MT" panose="020B0602020104020603"/>
              </a:rPr>
              <a:t>Nowadays, with hydraulic structures, </a:t>
            </a:r>
            <a:r>
              <a:rPr lang="en-US" sz="1350" dirty="0" err="1">
                <a:solidFill>
                  <a:prstClr val="white"/>
                </a:solidFill>
                <a:latin typeface="Tw Cen MT" panose="020B0602020104020603"/>
              </a:rPr>
              <a:t>resacas</a:t>
            </a:r>
            <a:r>
              <a:rPr lang="en-US" sz="1350" dirty="0">
                <a:solidFill>
                  <a:prstClr val="white"/>
                </a:solidFill>
                <a:latin typeface="Tw Cen MT" panose="020B0602020104020603"/>
              </a:rPr>
              <a:t> function as small lakes and many of the </a:t>
            </a:r>
            <a:r>
              <a:rPr lang="en-US" sz="1350" dirty="0" err="1">
                <a:solidFill>
                  <a:prstClr val="white"/>
                </a:solidFill>
                <a:latin typeface="Tw Cen MT" panose="020B0602020104020603"/>
              </a:rPr>
              <a:t>resacas</a:t>
            </a:r>
            <a:r>
              <a:rPr lang="en-US" sz="1350" dirty="0">
                <a:solidFill>
                  <a:prstClr val="white"/>
                </a:solidFill>
                <a:latin typeface="Tw Cen MT" panose="020B0602020104020603"/>
              </a:rPr>
              <a:t> are at stage A and 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17014" y="3920147"/>
            <a:ext cx="1629823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Tw Cen MT" panose="020B0602020104020603"/>
              </a:rPr>
              <a:t>Sedimentation affects the water storage capacity, which deteriorates the ecosystem services that </a:t>
            </a:r>
            <a:r>
              <a:rPr lang="en-US" sz="1350" dirty="0" err="1">
                <a:solidFill>
                  <a:prstClr val="white"/>
                </a:solidFill>
                <a:latin typeface="Tw Cen MT" panose="020B0602020104020603"/>
              </a:rPr>
              <a:t>resacas</a:t>
            </a:r>
            <a:r>
              <a:rPr lang="en-US" sz="1350" dirty="0">
                <a:solidFill>
                  <a:prstClr val="white"/>
                </a:solidFill>
                <a:latin typeface="Tw Cen MT" panose="020B0602020104020603"/>
              </a:rPr>
              <a:t> provide. Stage C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42475" y="5305141"/>
            <a:ext cx="23237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Tw Cen MT" panose="020B0602020104020603"/>
              </a:rPr>
              <a:t>Ecological succession of lakes </a:t>
            </a:r>
          </a:p>
        </p:txBody>
      </p:sp>
    </p:spTree>
    <p:extLst>
      <p:ext uri="{BB962C8B-B14F-4D97-AF65-F5344CB8AC3E}">
        <p14:creationId xmlns:p14="http://schemas.microsoft.com/office/powerpoint/2010/main" val="1762744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857250"/>
            <a:ext cx="7429499" cy="621962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Water level controlled </a:t>
            </a:r>
            <a:r>
              <a:rPr lang="en-US" dirty="0" err="1">
                <a:solidFill>
                  <a:srgbClr val="FFC000"/>
                </a:solidFill>
              </a:rPr>
              <a:t>resaca</a:t>
            </a:r>
            <a:r>
              <a:rPr lang="en-US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>
                <a:solidFill>
                  <a:prstClr val="white">
                    <a:tint val="75000"/>
                  </a:prstClr>
                </a:solidFill>
                <a:latin typeface="Tw Cen MT" panose="020B0602020104020603"/>
              </a:rPr>
              <a:pPr defTabSz="342900"/>
              <a:t>17</a:t>
            </a:fld>
            <a:endParaRPr lang="en-US" dirty="0">
              <a:solidFill>
                <a:prstClr val="white">
                  <a:tint val="75000"/>
                </a:prstClr>
              </a:solidFill>
              <a:latin typeface="Tw Cen MT" panose="020B0602020104020603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024" y="1515758"/>
            <a:ext cx="6658217" cy="37539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9024" y="5406627"/>
            <a:ext cx="48414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white"/>
                </a:solidFill>
                <a:latin typeface="Tw Cen MT" panose="020B0602020104020603"/>
              </a:rPr>
              <a:t>Resaca del Rancho Viejo. </a:t>
            </a:r>
          </a:p>
        </p:txBody>
      </p:sp>
    </p:spTree>
    <p:extLst>
      <p:ext uri="{BB962C8B-B14F-4D97-AF65-F5344CB8AC3E}">
        <p14:creationId xmlns:p14="http://schemas.microsoft.com/office/powerpoint/2010/main" val="2081617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702" y="857250"/>
            <a:ext cx="7429499" cy="654619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Ephemeral </a:t>
            </a:r>
            <a:r>
              <a:rPr lang="en-US" dirty="0" err="1">
                <a:solidFill>
                  <a:srgbClr val="FFC000"/>
                </a:solidFill>
              </a:rPr>
              <a:t>resaca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>
                <a:solidFill>
                  <a:prstClr val="white">
                    <a:tint val="75000"/>
                  </a:prstClr>
                </a:solidFill>
                <a:latin typeface="Tw Cen MT" panose="020B0602020104020603"/>
              </a:rPr>
              <a:pPr defTabSz="342900"/>
              <a:t>18</a:t>
            </a:fld>
            <a:endParaRPr lang="en-US" dirty="0">
              <a:solidFill>
                <a:prstClr val="white">
                  <a:tint val="75000"/>
                </a:prstClr>
              </a:solidFill>
              <a:latin typeface="Tw Cen MT" panose="020B0602020104020603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7C232C-F1A1-4274-81DD-9EEE064D9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511869"/>
            <a:ext cx="7010400" cy="41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03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374" y="857250"/>
            <a:ext cx="7429499" cy="1108928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Dry </a:t>
            </a:r>
            <a:r>
              <a:rPr lang="en-US" dirty="0" err="1">
                <a:solidFill>
                  <a:srgbClr val="FFC000"/>
                </a:solidFill>
              </a:rPr>
              <a:t>resaca</a:t>
            </a:r>
            <a:r>
              <a:rPr lang="en-US" dirty="0">
                <a:solidFill>
                  <a:srgbClr val="FFC000"/>
                </a:solidFill>
              </a:rPr>
              <a:t> Bed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22F896-40B5-4ADD-8801-0D06FADFA095}" type="slidenum">
              <a:rPr lang="en-US">
                <a:solidFill>
                  <a:prstClr val="white">
                    <a:tint val="75000"/>
                  </a:prstClr>
                </a:solidFill>
                <a:latin typeface="Tw Cen MT" panose="020B0602020104020603"/>
              </a:rPr>
              <a:pPr defTabSz="342900"/>
              <a:t>19</a:t>
            </a:fld>
            <a:endParaRPr lang="en-US" dirty="0">
              <a:solidFill>
                <a:prstClr val="white">
                  <a:tint val="75000"/>
                </a:prstClr>
              </a:solidFill>
              <a:latin typeface="Tw Cen MT" panose="020B0602020104020603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0210" y="1716676"/>
            <a:ext cx="7231828" cy="407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68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1"/>
          <p:cNvSpPr>
            <a:spLocks/>
          </p:cNvSpPr>
          <p:nvPr/>
        </p:nvSpPr>
        <p:spPr bwMode="auto">
          <a:xfrm>
            <a:off x="498475" y="5943600"/>
            <a:ext cx="4940300" cy="922338"/>
          </a:xfrm>
          <a:custGeom>
            <a:avLst/>
            <a:gdLst>
              <a:gd name="T0" fmla="*/ 2147483647 w 21600"/>
              <a:gd name="T1" fmla="*/ 1698933968 h 21600"/>
              <a:gd name="T2" fmla="*/ 2147483647 w 21600"/>
              <a:gd name="T3" fmla="*/ 1698933968 h 21600"/>
              <a:gd name="T4" fmla="*/ 2147483647 w 21600"/>
              <a:gd name="T5" fmla="*/ 1698933968 h 21600"/>
              <a:gd name="T6" fmla="*/ 2147483647 w 21600"/>
              <a:gd name="T7" fmla="*/ 16989339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2" y="0"/>
                </a:lnTo>
              </a:path>
            </a:pathLst>
          </a:custGeom>
          <a:solidFill>
            <a:srgbClr val="DDDDDD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lIns="50793" tIns="50793" rIns="50793" bIns="50793" anchor="ctr"/>
          <a:lstStyle/>
          <a:p>
            <a:endParaRPr lang="en-US"/>
          </a:p>
        </p:txBody>
      </p:sp>
      <p:sp>
        <p:nvSpPr>
          <p:cNvPr id="71683" name="AutoShape 2"/>
          <p:cNvSpPr>
            <a:spLocks/>
          </p:cNvSpPr>
          <p:nvPr/>
        </p:nvSpPr>
        <p:spPr bwMode="auto">
          <a:xfrm>
            <a:off x="485775" y="5938838"/>
            <a:ext cx="3689350" cy="931862"/>
          </a:xfrm>
          <a:custGeom>
            <a:avLst/>
            <a:gdLst>
              <a:gd name="T0" fmla="*/ 2147483647 w 21600"/>
              <a:gd name="T1" fmla="*/ 1761387356 h 21600"/>
              <a:gd name="T2" fmla="*/ 2147483647 w 21600"/>
              <a:gd name="T3" fmla="*/ 1761387356 h 21600"/>
              <a:gd name="T4" fmla="*/ 2147483647 w 21600"/>
              <a:gd name="T5" fmla="*/ 1761387356 h 21600"/>
              <a:gd name="T6" fmla="*/ 2147483647 w 21600"/>
              <a:gd name="T7" fmla="*/ 176138735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21489"/>
                </a:lnTo>
                <a:lnTo>
                  <a:pt x="17056" y="21600"/>
                </a:lnTo>
                <a:lnTo>
                  <a:pt x="46" y="146"/>
                </a:lnTo>
              </a:path>
            </a:pathLst>
          </a:custGeom>
          <a:solidFill>
            <a:srgbClr val="001A4D"/>
          </a:solidFill>
          <a:ln w="9525">
            <a:noFill/>
            <a:round/>
            <a:headEnd/>
            <a:tailEnd/>
          </a:ln>
        </p:spPr>
        <p:txBody>
          <a:bodyPr lIns="50793" tIns="50793" rIns="50793" bIns="50793" anchor="ctr"/>
          <a:lstStyle/>
          <a:p>
            <a:endParaRPr lang="en-US"/>
          </a:p>
        </p:txBody>
      </p:sp>
      <p:sp>
        <p:nvSpPr>
          <p:cNvPr id="71684" name="AutoShape 3" descr="image1.jpg"/>
          <p:cNvSpPr>
            <a:spLocks/>
          </p:cNvSpPr>
          <p:nvPr/>
        </p:nvSpPr>
        <p:spPr bwMode="auto">
          <a:xfrm>
            <a:off x="-6350" y="5791200"/>
            <a:ext cx="3402013" cy="10795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lIns="50793" tIns="50793" rIns="50793" bIns="50793" anchor="ctr"/>
          <a:lstStyle/>
          <a:p>
            <a:endParaRPr lang="en-US"/>
          </a:p>
        </p:txBody>
      </p:sp>
      <p:sp>
        <p:nvSpPr>
          <p:cNvPr id="71685" name="Line 4"/>
          <p:cNvSpPr>
            <a:spLocks noChangeShapeType="1"/>
          </p:cNvSpPr>
          <p:nvPr/>
        </p:nvSpPr>
        <p:spPr bwMode="auto">
          <a:xfrm>
            <a:off x="-9525" y="5788025"/>
            <a:ext cx="3405188" cy="1082675"/>
          </a:xfrm>
          <a:prstGeom prst="line">
            <a:avLst/>
          </a:prstGeom>
          <a:noFill/>
          <a:ln w="17159">
            <a:solidFill>
              <a:srgbClr val="A3A3A3"/>
            </a:solidFill>
            <a:round/>
            <a:headEnd/>
            <a:tailEnd/>
          </a:ln>
        </p:spPr>
        <p:txBody>
          <a:bodyPr lIns="64284" tIns="32142" rIns="64284" bIns="32142"/>
          <a:lstStyle/>
          <a:p>
            <a:endParaRPr lang="en-US"/>
          </a:p>
        </p:txBody>
      </p:sp>
      <p:sp>
        <p:nvSpPr>
          <p:cNvPr id="7168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481138"/>
            <a:ext cx="4037013" cy="4525962"/>
          </a:xfrm>
        </p:spPr>
        <p:txBody>
          <a:bodyPr lIns="88887" tIns="50793" rIns="88887" bIns="50793" anchor="t">
            <a:normAutofit/>
          </a:bodyPr>
          <a:lstStyle/>
          <a:p>
            <a:pPr marL="331788" indent="-254000" defTabSz="912813" eaLnBrk="1">
              <a:spcBef>
                <a:spcPts val="275"/>
              </a:spcBef>
              <a:buClr>
                <a:srgbClr val="A5A5A5"/>
              </a:buClr>
              <a:buSzPct val="68000"/>
              <a:buFont typeface="Wingdings 3" pitchFamily="18" charset="2"/>
              <a:buChar char="•"/>
            </a:pPr>
            <a:r>
              <a:rPr lang="en-US" altLang="en-US" sz="2800" dirty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Isolated (abandoned) distributaries of the Rio Grande</a:t>
            </a:r>
          </a:p>
          <a:p>
            <a:pPr marL="503238" lvl="1" indent="-228600" defTabSz="912813" eaLnBrk="1">
              <a:spcBef>
                <a:spcPts val="213"/>
              </a:spcBef>
              <a:buClr>
                <a:srgbClr val="A5A5A5"/>
              </a:buClr>
              <a:buFont typeface="Wingdings 3" pitchFamily="18" charset="2"/>
              <a:buChar char="◦"/>
            </a:pPr>
            <a:r>
              <a:rPr lang="en-US" altLang="en-US" sz="2000" dirty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Natural flow has been cut off</a:t>
            </a:r>
          </a:p>
          <a:p>
            <a:pPr marL="503238" lvl="1" indent="-228600" defTabSz="912813" eaLnBrk="1">
              <a:spcBef>
                <a:spcPts val="213"/>
              </a:spcBef>
              <a:buClr>
                <a:srgbClr val="A5A5A5"/>
              </a:buClr>
              <a:buFont typeface="Wingdings 3" pitchFamily="18" charset="2"/>
              <a:buChar char="◦"/>
            </a:pPr>
            <a:r>
              <a:rPr lang="en-US" altLang="en-US" sz="2000" dirty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Ox-bows?  </a:t>
            </a:r>
            <a:r>
              <a:rPr lang="en-US" altLang="en-US" sz="2000" dirty="0" err="1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Resacas</a:t>
            </a:r>
            <a:r>
              <a:rPr lang="en-US" altLang="en-US" sz="2000" dirty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 include them, but not limited to ox-bows</a:t>
            </a:r>
          </a:p>
          <a:p>
            <a:pPr marL="503238" lvl="1" indent="-228600" defTabSz="912813" eaLnBrk="1">
              <a:spcBef>
                <a:spcPts val="213"/>
              </a:spcBef>
              <a:buClr>
                <a:srgbClr val="A5A5A5"/>
              </a:buClr>
              <a:buFont typeface="Wingdings 3" pitchFamily="18" charset="2"/>
              <a:buChar char="◦"/>
            </a:pPr>
            <a:r>
              <a:rPr lang="en-US" altLang="en-US" sz="2000" dirty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Ox-bow vs “distributary”</a:t>
            </a:r>
          </a:p>
          <a:p>
            <a:pPr marL="331788" indent="-254000" defTabSz="912813" eaLnBrk="1">
              <a:spcBef>
                <a:spcPts val="275"/>
              </a:spcBef>
              <a:buClr>
                <a:srgbClr val="A5A5A5"/>
              </a:buClr>
              <a:buSzPct val="68000"/>
              <a:buFont typeface="Wingdings 3" pitchFamily="18" charset="2"/>
              <a:buChar char="•"/>
            </a:pPr>
            <a:r>
              <a:rPr lang="en-US" altLang="en-US" sz="2800" dirty="0">
                <a:solidFill>
                  <a:schemeClr val="bg2">
                    <a:lumMod val="25000"/>
                  </a:schemeClr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Water levels and flow occasionally augmented via pumps</a:t>
            </a:r>
          </a:p>
        </p:txBody>
      </p:sp>
      <p:pic>
        <p:nvPicPr>
          <p:cNvPr id="71690" name="Picture 15" descr="image3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3988" y="5994400"/>
            <a:ext cx="1103312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8" name="Rectangle 1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 lIns="88887" tIns="50793" rIns="88887" bIns="50793"/>
          <a:lstStyle/>
          <a:p>
            <a:pPr defTabSz="914051" eaLnBrk="1">
              <a:defRPr/>
            </a:pPr>
            <a:r>
              <a:rPr lang="en-US" sz="41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What are </a:t>
            </a:r>
            <a:r>
              <a:rPr lang="en-US" sz="41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Resacas</a:t>
            </a:r>
            <a:r>
              <a:rPr lang="en-US" sz="41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?</a:t>
            </a:r>
            <a:endParaRPr lang="en-US" dirty="0">
              <a:solidFill>
                <a:schemeClr val="bg2">
                  <a:lumMod val="25000"/>
                </a:schemeClr>
              </a:solidFill>
              <a:sym typeface="Helvetica Light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31CEB54-92DC-4AC6-A369-EEF37B797B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9" b="7988"/>
          <a:stretch/>
        </p:blipFill>
        <p:spPr>
          <a:xfrm>
            <a:off x="4876800" y="1004906"/>
            <a:ext cx="37053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1129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498A9A-F9CE-496E-92F0-9AD7067256FA}"/>
              </a:ext>
            </a:extLst>
          </p:cNvPr>
          <p:cNvSpPr txBox="1"/>
          <p:nvPr/>
        </p:nvSpPr>
        <p:spPr>
          <a:xfrm>
            <a:off x="6597453" y="1143000"/>
            <a:ext cx="21230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U.S. Side – </a:t>
            </a:r>
          </a:p>
          <a:p>
            <a:r>
              <a:rPr lang="en-US" dirty="0"/>
              <a:t>Over 250 river miles </a:t>
            </a:r>
          </a:p>
          <a:p>
            <a:r>
              <a:rPr lang="en-US" dirty="0"/>
              <a:t>of wet / wetland </a:t>
            </a:r>
          </a:p>
          <a:p>
            <a:r>
              <a:rPr lang="en-US" dirty="0"/>
              <a:t>Distributaries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764EF5-01BC-47D4-9C43-5443C771607F}"/>
              </a:ext>
            </a:extLst>
          </p:cNvPr>
          <p:cNvSpPr txBox="1"/>
          <p:nvPr/>
        </p:nvSpPr>
        <p:spPr>
          <a:xfrm>
            <a:off x="6324600" y="3914507"/>
            <a:ext cx="27532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Mexican Side - </a:t>
            </a:r>
          </a:p>
          <a:p>
            <a:r>
              <a:rPr lang="en-US" dirty="0"/>
              <a:t>Over 750 river miles </a:t>
            </a:r>
          </a:p>
          <a:p>
            <a:r>
              <a:rPr lang="en-US" dirty="0"/>
              <a:t>of wetland (drier) systems</a:t>
            </a:r>
          </a:p>
          <a:p>
            <a:endParaRPr lang="en-US" dirty="0"/>
          </a:p>
          <a:p>
            <a:r>
              <a:rPr lang="en-US" dirty="0"/>
              <a:t>Some principally drier</a:t>
            </a:r>
          </a:p>
          <a:p>
            <a:r>
              <a:rPr lang="en-US" dirty="0"/>
              <a:t>Systems have eroded away </a:t>
            </a:r>
          </a:p>
        </p:txBody>
      </p:sp>
    </p:spTree>
    <p:extLst>
      <p:ext uri="{BB962C8B-B14F-4D97-AF65-F5344CB8AC3E}">
        <p14:creationId xmlns:p14="http://schemas.microsoft.com/office/powerpoint/2010/main" val="1932737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17CBB-B7BF-482E-8FA3-59F1D2CC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388BDB-BA9E-4080-A6A1-51CB43EB7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3241"/>
            <a:ext cx="9144000" cy="53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01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870575"/>
            <a:ext cx="9144000" cy="7493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6" tIns="45709" rIns="91416" bIns="45709" anchor="ctr"/>
          <a:lstStyle/>
          <a:p>
            <a:pPr algn="ctr" defTabSz="91416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339811"/>
            <a:ext cx="3128962" cy="1655762"/>
          </a:xfrm>
        </p:spPr>
        <p:txBody>
          <a:bodyPr rtlCol="0">
            <a:noAutofit/>
          </a:bodyPr>
          <a:lstStyle/>
          <a:p>
            <a:pPr algn="l" defTabSz="914165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hlinkClick r:id="rId2"/>
              </a:rPr>
              <a:t>Jude.Benavides@utrgv.edu</a:t>
            </a:r>
            <a:endParaRPr lang="en-US" sz="2000" dirty="0"/>
          </a:p>
          <a:p>
            <a:pPr algn="l" defTabSz="914165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dirty="0"/>
          </a:p>
          <a:p>
            <a:pPr algn="l" defTabSz="914165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Cell:  956-572-6334</a:t>
            </a:r>
          </a:p>
        </p:txBody>
      </p:sp>
      <p:sp>
        <p:nvSpPr>
          <p:cNvPr id="39941" name="Rectangle 8"/>
          <p:cNvSpPr>
            <a:spLocks noGrp="1" noChangeArrowheads="1"/>
          </p:cNvSpPr>
          <p:nvPr>
            <p:ph type="ctrTitle"/>
          </p:nvPr>
        </p:nvSpPr>
        <p:spPr>
          <a:xfrm>
            <a:off x="24008" y="381000"/>
            <a:ext cx="2261992" cy="1652587"/>
          </a:xfrm>
        </p:spPr>
        <p:txBody>
          <a:bodyPr lIns="91411" tIns="45706" rIns="91411" bIns="45706" anchor="ctr">
            <a:noAutofit/>
          </a:bodyPr>
          <a:lstStyle/>
          <a:p>
            <a:pPr algn="l"/>
            <a:br>
              <a:rPr lang="en-US" sz="2400" dirty="0"/>
            </a:br>
            <a:endParaRPr lang="en-US" sz="24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72D2151-6F02-4336-870B-3AD670FFA4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599" y="701413"/>
            <a:ext cx="4056595" cy="229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5C73F4-2F53-40D9-BEFD-742B6862D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282" r="1116" b="-282"/>
          <a:stretch/>
        </p:blipFill>
        <p:spPr>
          <a:xfrm>
            <a:off x="611181" y="3399313"/>
            <a:ext cx="8374230" cy="3150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4E3133-8F8B-4E63-8BB7-EA385C57576E}"/>
              </a:ext>
            </a:extLst>
          </p:cNvPr>
          <p:cNvSpPr txBox="1"/>
          <p:nvPr/>
        </p:nvSpPr>
        <p:spPr>
          <a:xfrm>
            <a:off x="611181" y="538126"/>
            <a:ext cx="306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Questions????</a:t>
            </a:r>
          </a:p>
        </p:txBody>
      </p:sp>
    </p:spTree>
    <p:extLst>
      <p:ext uri="{BB962C8B-B14F-4D97-AF65-F5344CB8AC3E}">
        <p14:creationId xmlns:p14="http://schemas.microsoft.com/office/powerpoint/2010/main" val="3848612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map 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008187" y="76200"/>
            <a:ext cx="5127625" cy="6400800"/>
          </a:xfrm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822325" y="2017713"/>
            <a:ext cx="18415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eaLnBrk="0" hangingPunct="0"/>
            <a:endParaRPr lang="en-US">
              <a:solidFill>
                <a:srgbClr val="520C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486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5" name="Right Brace 4"/>
          <p:cNvSpPr/>
          <p:nvPr/>
        </p:nvSpPr>
        <p:spPr>
          <a:xfrm>
            <a:off x="6584950" y="1219200"/>
            <a:ext cx="228600" cy="16764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6598920" y="3048000"/>
            <a:ext cx="317500" cy="24384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73147" y="1872734"/>
            <a:ext cx="88678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US Side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0400" y="4113311"/>
            <a:ext cx="1148712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Mexican Side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44030" y="2863334"/>
            <a:ext cx="1756635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Rio Grande River</a:t>
            </a:r>
          </a:p>
        </p:txBody>
      </p:sp>
    </p:spTree>
    <p:extLst>
      <p:ext uri="{BB962C8B-B14F-4D97-AF65-F5344CB8AC3E}">
        <p14:creationId xmlns:p14="http://schemas.microsoft.com/office/powerpoint/2010/main" val="1230080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Right Brace 3"/>
          <p:cNvSpPr/>
          <p:nvPr/>
        </p:nvSpPr>
        <p:spPr>
          <a:xfrm>
            <a:off x="6584950" y="1219200"/>
            <a:ext cx="228600" cy="16764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598920" y="3048000"/>
            <a:ext cx="317500" cy="24384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3147" y="1872734"/>
            <a:ext cx="88678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US Side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4113311"/>
            <a:ext cx="1148712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Mexican Side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98310" y="2514600"/>
            <a:ext cx="2153025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Rio Grande River</a:t>
            </a:r>
          </a:p>
          <a:p>
            <a:r>
              <a:rPr lang="en-US" dirty="0"/>
              <a:t>Distributary System</a:t>
            </a:r>
          </a:p>
          <a:p>
            <a:r>
              <a:rPr lang="en-US" dirty="0"/>
              <a:t>(Ancient and </a:t>
            </a:r>
          </a:p>
          <a:p>
            <a:r>
              <a:rPr lang="en-US" dirty="0"/>
              <a:t>Partially Abandoned)</a:t>
            </a:r>
          </a:p>
        </p:txBody>
      </p:sp>
    </p:spTree>
    <p:extLst>
      <p:ext uri="{BB962C8B-B14F-4D97-AF65-F5344CB8AC3E}">
        <p14:creationId xmlns:p14="http://schemas.microsoft.com/office/powerpoint/2010/main" val="1447445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1FDE42-028E-482F-9886-C875E8DBEC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78" r="40833" b="17778"/>
          <a:stretch/>
        </p:blipFill>
        <p:spPr>
          <a:xfrm rot="5400000">
            <a:off x="3112375" y="1916825"/>
            <a:ext cx="429084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82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Right Brace 3"/>
          <p:cNvSpPr/>
          <p:nvPr/>
        </p:nvSpPr>
        <p:spPr>
          <a:xfrm>
            <a:off x="6584950" y="1219200"/>
            <a:ext cx="228600" cy="16764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598920" y="3048000"/>
            <a:ext cx="317500" cy="24384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3147" y="1872734"/>
            <a:ext cx="88678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US Side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4113311"/>
            <a:ext cx="1148712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Mexican Side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98310" y="2514600"/>
            <a:ext cx="2153025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Rio Grande River</a:t>
            </a:r>
          </a:p>
          <a:p>
            <a:r>
              <a:rPr lang="en-US" dirty="0"/>
              <a:t>Distributary System</a:t>
            </a:r>
          </a:p>
          <a:p>
            <a:r>
              <a:rPr lang="en-US" dirty="0"/>
              <a:t>(Ancient and </a:t>
            </a:r>
          </a:p>
          <a:p>
            <a:r>
              <a:rPr lang="en-US" dirty="0"/>
              <a:t>Partially Abandoned)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0DBF9F-920D-477F-9F76-D811B373D8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5" t="4130" r="16833"/>
          <a:stretch/>
        </p:blipFill>
        <p:spPr>
          <a:xfrm>
            <a:off x="3468278" y="1752600"/>
            <a:ext cx="3180172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45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-1524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80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2257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43398</TotalTime>
  <Words>511</Words>
  <Application>Microsoft Office PowerPoint</Application>
  <PresentationFormat>On-screen Show (4:3)</PresentationFormat>
  <Paragraphs>103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Helvetica</vt:lpstr>
      <vt:lpstr>Helvetica Light</vt:lpstr>
      <vt:lpstr>Times New Roman</vt:lpstr>
      <vt:lpstr>Trebuchet MS</vt:lpstr>
      <vt:lpstr>Tw Cen MT</vt:lpstr>
      <vt:lpstr>Wingdings 3</vt:lpstr>
      <vt:lpstr>Office Theme</vt:lpstr>
      <vt:lpstr>Circuit</vt:lpstr>
      <vt:lpstr>Resacas: The Varied and Vital Roles Played by Remnant Distributaries of the Rio Grande Delta </vt:lpstr>
      <vt:lpstr>What are Resacas?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Resacas play vital and multiple roles – and are understudied in terms of the relative importance of these roles</vt:lpstr>
      <vt:lpstr>Fragmentation, sedimentation, ecological succession (natural vs. interrupted) </vt:lpstr>
      <vt:lpstr>Ecological succession </vt:lpstr>
      <vt:lpstr>Water level controlled resaca </vt:lpstr>
      <vt:lpstr>Ephemeral resaca</vt:lpstr>
      <vt:lpstr>Dry resaca Bed</vt:lpstr>
      <vt:lpstr>PowerPoint Presentation</vt:lpstr>
      <vt:lpstr>PowerPoint Presentation</vt:lpstr>
      <vt:lpstr> </vt:lpstr>
    </vt:vector>
  </TitlesOfParts>
  <Company>UTB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Delineating the Ancient Distributary and Meandering Belts of the Rio Grande Delta</dc:title>
  <dc:creator>Jude Benavides</dc:creator>
  <cp:lastModifiedBy>Jude Benavides</cp:lastModifiedBy>
  <cp:revision>47</cp:revision>
  <dcterms:created xsi:type="dcterms:W3CDTF">2018-02-26T23:35:45Z</dcterms:created>
  <dcterms:modified xsi:type="dcterms:W3CDTF">2019-05-30T20:22:04Z</dcterms:modified>
</cp:coreProperties>
</file>